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4"/>
  </p:sldMasterIdLst>
  <p:sldIdLst>
    <p:sldId id="256" r:id="rId5"/>
    <p:sldId id="257" r:id="rId6"/>
    <p:sldId id="268" r:id="rId7"/>
    <p:sldId id="269" r:id="rId8"/>
    <p:sldId id="270" r:id="rId9"/>
    <p:sldId id="271" r:id="rId10"/>
    <p:sldId id="272" r:id="rId11"/>
    <p:sldId id="273" r:id="rId12"/>
    <p:sldId id="274" r:id="rId13"/>
    <p:sldId id="275" r:id="rId14"/>
    <p:sldId id="259" r:id="rId15"/>
    <p:sldId id="260" r:id="rId16"/>
    <p:sldId id="277" r:id="rId17"/>
    <p:sldId id="278" r:id="rId18"/>
    <p:sldId id="279" r:id="rId19"/>
    <p:sldId id="280" r:id="rId20"/>
    <p:sldId id="281" r:id="rId21"/>
    <p:sldId id="282" r:id="rId22"/>
    <p:sldId id="261" r:id="rId23"/>
    <p:sldId id="262" r:id="rId24"/>
    <p:sldId id="266" r:id="rId25"/>
    <p:sldId id="267" r:id="rId26"/>
    <p:sldId id="264" r:id="rId27"/>
    <p:sldId id="265" r:id="rId28"/>
    <p:sldId id="263" r:id="rId29"/>
    <p:sldId id="276"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B9F6202-D80E-6262-C3AC-2F09E1FA21D6}" name="Günter Tiffany" initials="GT" userId="S::tiffany.gunter@hes-so.ch::3010c98b-6e7e-4bb3-8faa-23942121ee1e" providerId="AD"/>
  <p188:author id="{850E540E-B2FF-6AC6-F540-97B33B9030C7}" name="Eggimann Marion" initials="ME" userId="S::marion.eggimann@hes-so.ch::9b94acdf-37da-4172-8210-25459d8ea121" providerId="AD"/>
  <p188:author id="{AB5241A1-0035-8415-B2BC-0E03150B2A64}" name="Petite Marie" initials="MP" userId="S::marie.petite@hes-so.ch::6737438a-cd1d-476b-aee2-0bab2faac6c6"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0F0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5F90F8-7061-4D65-82D7-9251F06DF74F}" v="29" dt="2023-11-29T19:11:26.897"/>
    <p1510:client id="{05403BAA-EA33-4C7E-AB2C-39CA4B9CDE43}" v="5" dt="2023-11-29T18:54:20.519"/>
    <p1510:client id="{1D11487C-9F47-420F-8B0F-D7F48913FF6D}" v="50" dt="2023-11-29T19:53:12.757"/>
    <p1510:client id="{75B53971-17DA-436B-9BDC-3F9CC35A5419}" v="2" dt="2023-11-29T18:57:39.048"/>
    <p1510:client id="{F153914B-719C-8541-9C37-7076B00D3945}" v="66" dt="2023-11-29T19:53:22.127"/>
    <p1510:client id="{F4666640-7A09-4F37-98A2-7002B3B0A25D}" v="143" vWet="157" dt="2023-11-29T19:53:20.4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103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microsoft.com/office/2015/10/relationships/revisionInfo" Target="revisionInfo.xml"/><Relationship Id="rId8" Type="http://schemas.openxmlformats.org/officeDocument/2006/relationships/slide" Target="slides/slide4.xml"/></Relationships>
</file>

<file path=ppt/diagrams/_rels/data1.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sv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sv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56A6F516-724A-4E03-B291-714E6E95382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EFF645D-E900-43F4-BEF0-9408963DAAC4}">
      <dgm:prSet/>
      <dgm:spPr/>
      <dgm:t>
        <a:bodyPr/>
        <a:lstStyle/>
        <a:p>
          <a:pPr>
            <a:lnSpc>
              <a:spcPct val="100000"/>
            </a:lnSpc>
          </a:pPr>
          <a:r>
            <a:rPr lang="fr-CH"/>
            <a:t>Introduction: faits historiques, état des lieux de la littérature</a:t>
          </a:r>
          <a:endParaRPr lang="en-US"/>
        </a:p>
      </dgm:t>
    </dgm:pt>
    <dgm:pt modelId="{4AA2F543-83DD-4314-8137-C38DB66D13C8}" type="parTrans" cxnId="{2722305D-BDF6-4DA9-8FEB-E7CD488E3E36}">
      <dgm:prSet/>
      <dgm:spPr/>
      <dgm:t>
        <a:bodyPr/>
        <a:lstStyle/>
        <a:p>
          <a:endParaRPr lang="en-US"/>
        </a:p>
      </dgm:t>
    </dgm:pt>
    <dgm:pt modelId="{285EC3AE-D971-43AF-84F4-68EBBA1F103D}" type="sibTrans" cxnId="{2722305D-BDF6-4DA9-8FEB-E7CD488E3E36}">
      <dgm:prSet/>
      <dgm:spPr/>
      <dgm:t>
        <a:bodyPr/>
        <a:lstStyle/>
        <a:p>
          <a:endParaRPr lang="en-US"/>
        </a:p>
      </dgm:t>
    </dgm:pt>
    <dgm:pt modelId="{3B18EAF1-D128-4593-B747-F29185D19ACB}">
      <dgm:prSet/>
      <dgm:spPr/>
      <dgm:t>
        <a:bodyPr/>
        <a:lstStyle/>
        <a:p>
          <a:pPr>
            <a:lnSpc>
              <a:spcPct val="100000"/>
            </a:lnSpc>
          </a:pPr>
          <a:r>
            <a:rPr lang="fr-CH"/>
            <a:t>Présentation de l’étude: buts, problématique, justificatif, méthodologie, plan de l’article</a:t>
          </a:r>
          <a:endParaRPr lang="en-US"/>
        </a:p>
      </dgm:t>
    </dgm:pt>
    <dgm:pt modelId="{B4CF862A-07B9-494E-B3C1-E69943AD19CD}" type="parTrans" cxnId="{9337D33D-C7B9-4B06-ABA9-A12D5BEA0607}">
      <dgm:prSet/>
      <dgm:spPr/>
      <dgm:t>
        <a:bodyPr/>
        <a:lstStyle/>
        <a:p>
          <a:endParaRPr lang="en-US"/>
        </a:p>
      </dgm:t>
    </dgm:pt>
    <dgm:pt modelId="{6AD80D65-2C99-4832-8774-225908CBEC49}" type="sibTrans" cxnId="{9337D33D-C7B9-4B06-ABA9-A12D5BEA0607}">
      <dgm:prSet/>
      <dgm:spPr/>
      <dgm:t>
        <a:bodyPr/>
        <a:lstStyle/>
        <a:p>
          <a:endParaRPr lang="en-US"/>
        </a:p>
      </dgm:t>
    </dgm:pt>
    <dgm:pt modelId="{AA5D9C32-E225-47BF-85CA-D47ED141D9DD}">
      <dgm:prSet/>
      <dgm:spPr/>
      <dgm:t>
        <a:bodyPr/>
        <a:lstStyle/>
        <a:p>
          <a:pPr>
            <a:lnSpc>
              <a:spcPct val="100000"/>
            </a:lnSpc>
          </a:pPr>
          <a:r>
            <a:rPr lang="fr-CH"/>
            <a:t>Données obtenues des classes supérieures et moyennes avec 3 arguments et des exemples</a:t>
          </a:r>
          <a:endParaRPr lang="en-US"/>
        </a:p>
      </dgm:t>
    </dgm:pt>
    <dgm:pt modelId="{265C41D6-827A-4591-884F-1F580FB2F6E0}" type="parTrans" cxnId="{09167962-B5E9-447E-BC7D-88D2236DC1E8}">
      <dgm:prSet/>
      <dgm:spPr/>
      <dgm:t>
        <a:bodyPr/>
        <a:lstStyle/>
        <a:p>
          <a:endParaRPr lang="en-US"/>
        </a:p>
      </dgm:t>
    </dgm:pt>
    <dgm:pt modelId="{200D9031-9DED-43A7-AB16-6A878BAF80AD}" type="sibTrans" cxnId="{09167962-B5E9-447E-BC7D-88D2236DC1E8}">
      <dgm:prSet/>
      <dgm:spPr/>
      <dgm:t>
        <a:bodyPr/>
        <a:lstStyle/>
        <a:p>
          <a:endParaRPr lang="en-US"/>
        </a:p>
      </dgm:t>
    </dgm:pt>
    <dgm:pt modelId="{4E5004A3-676D-4CD0-AA36-0AB8B767CE2A}">
      <dgm:prSet/>
      <dgm:spPr/>
      <dgm:t>
        <a:bodyPr/>
        <a:lstStyle/>
        <a:p>
          <a:pPr>
            <a:lnSpc>
              <a:spcPct val="100000"/>
            </a:lnSpc>
          </a:pPr>
          <a:r>
            <a:rPr lang="fr-CH"/>
            <a:t>Données obtenues des classes populaires avec 2 arguments et des exemples</a:t>
          </a:r>
          <a:endParaRPr lang="en-US"/>
        </a:p>
      </dgm:t>
    </dgm:pt>
    <dgm:pt modelId="{A4140A3E-FE34-41A5-BC01-CFDC697C5DC7}" type="parTrans" cxnId="{D3AD4E05-A5A3-4753-9711-C0E449A2A2DE}">
      <dgm:prSet/>
      <dgm:spPr/>
      <dgm:t>
        <a:bodyPr/>
        <a:lstStyle/>
        <a:p>
          <a:endParaRPr lang="en-US"/>
        </a:p>
      </dgm:t>
    </dgm:pt>
    <dgm:pt modelId="{DC66A37F-AEA2-4262-A4FE-C267A9BA39BE}" type="sibTrans" cxnId="{D3AD4E05-A5A3-4753-9711-C0E449A2A2DE}">
      <dgm:prSet/>
      <dgm:spPr/>
      <dgm:t>
        <a:bodyPr/>
        <a:lstStyle/>
        <a:p>
          <a:endParaRPr lang="en-US"/>
        </a:p>
      </dgm:t>
    </dgm:pt>
    <dgm:pt modelId="{1EE152FA-DF08-4DCD-9B04-38F5342EE4E9}">
      <dgm:prSet/>
      <dgm:spPr/>
      <dgm:t>
        <a:bodyPr/>
        <a:lstStyle/>
        <a:p>
          <a:pPr>
            <a:lnSpc>
              <a:spcPct val="100000"/>
            </a:lnSpc>
          </a:pPr>
          <a:r>
            <a:rPr lang="fr-CH"/>
            <a:t>Analyse des prises de parole des enfants pendant l’éducation à la sexualité avec 2 arguments et des exemples</a:t>
          </a:r>
          <a:endParaRPr lang="en-US"/>
        </a:p>
      </dgm:t>
    </dgm:pt>
    <dgm:pt modelId="{B4B989EA-88A0-4F88-8EF9-FCDA86A42B38}" type="parTrans" cxnId="{D366BC38-B5FE-4510-9E00-950A6BFBE171}">
      <dgm:prSet/>
      <dgm:spPr/>
      <dgm:t>
        <a:bodyPr/>
        <a:lstStyle/>
        <a:p>
          <a:endParaRPr lang="en-US"/>
        </a:p>
      </dgm:t>
    </dgm:pt>
    <dgm:pt modelId="{16530056-8AD8-49A3-8C52-A5295226C91C}" type="sibTrans" cxnId="{D366BC38-B5FE-4510-9E00-950A6BFBE171}">
      <dgm:prSet/>
      <dgm:spPr/>
      <dgm:t>
        <a:bodyPr/>
        <a:lstStyle/>
        <a:p>
          <a:endParaRPr lang="en-US"/>
        </a:p>
      </dgm:t>
    </dgm:pt>
    <dgm:pt modelId="{0A2D5352-6B60-4890-B0D2-1107D8836C5F}">
      <dgm:prSet/>
      <dgm:spPr/>
      <dgm:t>
        <a:bodyPr/>
        <a:lstStyle/>
        <a:p>
          <a:pPr>
            <a:lnSpc>
              <a:spcPct val="100000"/>
            </a:lnSpc>
          </a:pPr>
          <a:r>
            <a:rPr lang="fr-CH"/>
            <a:t>Conclusion</a:t>
          </a:r>
          <a:endParaRPr lang="en-US"/>
        </a:p>
      </dgm:t>
    </dgm:pt>
    <dgm:pt modelId="{70B32CC2-58D2-4955-8853-C0B692B8561D}" type="parTrans" cxnId="{2CF63951-C493-43D9-A712-93DFB8A2D41C}">
      <dgm:prSet/>
      <dgm:spPr/>
      <dgm:t>
        <a:bodyPr/>
        <a:lstStyle/>
        <a:p>
          <a:endParaRPr lang="en-US"/>
        </a:p>
      </dgm:t>
    </dgm:pt>
    <dgm:pt modelId="{6B1755F3-8CF3-4E81-BD55-6181852BBDE8}" type="sibTrans" cxnId="{2CF63951-C493-43D9-A712-93DFB8A2D41C}">
      <dgm:prSet/>
      <dgm:spPr/>
      <dgm:t>
        <a:bodyPr/>
        <a:lstStyle/>
        <a:p>
          <a:endParaRPr lang="en-US"/>
        </a:p>
      </dgm:t>
    </dgm:pt>
    <dgm:pt modelId="{3CAB0CF9-C793-459A-82C6-0BE3B9B8F1E0}" type="pres">
      <dgm:prSet presAssocID="{56A6F516-724A-4E03-B291-714E6E953826}" presName="root" presStyleCnt="0">
        <dgm:presLayoutVars>
          <dgm:dir/>
          <dgm:resizeHandles val="exact"/>
        </dgm:presLayoutVars>
      </dgm:prSet>
      <dgm:spPr/>
    </dgm:pt>
    <dgm:pt modelId="{E85810F4-72D9-40EF-8D9C-88DF76C7A52B}" type="pres">
      <dgm:prSet presAssocID="{CEFF645D-E900-43F4-BEF0-9408963DAAC4}" presName="compNode" presStyleCnt="0"/>
      <dgm:spPr/>
    </dgm:pt>
    <dgm:pt modelId="{0D56166B-34C3-4A5B-9113-1FB4E57AED12}" type="pres">
      <dgm:prSet presAssocID="{CEFF645D-E900-43F4-BEF0-9408963DAAC4}" presName="bgRect" presStyleLbl="bgShp" presStyleIdx="0" presStyleCnt="6"/>
      <dgm:spPr/>
    </dgm:pt>
    <dgm:pt modelId="{6B34083F-A594-4514-9009-80E3BB044F4B}" type="pres">
      <dgm:prSet presAssocID="{CEFF645D-E900-43F4-BEF0-9408963DAAC4}"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ivres"/>
        </a:ext>
      </dgm:extLst>
    </dgm:pt>
    <dgm:pt modelId="{05CE9BC6-9488-4557-A3BA-CCD4E682B0FA}" type="pres">
      <dgm:prSet presAssocID="{CEFF645D-E900-43F4-BEF0-9408963DAAC4}" presName="spaceRect" presStyleCnt="0"/>
      <dgm:spPr/>
    </dgm:pt>
    <dgm:pt modelId="{1536B6E8-7A48-411C-AB42-E88E2B776964}" type="pres">
      <dgm:prSet presAssocID="{CEFF645D-E900-43F4-BEF0-9408963DAAC4}" presName="parTx" presStyleLbl="revTx" presStyleIdx="0" presStyleCnt="6">
        <dgm:presLayoutVars>
          <dgm:chMax val="0"/>
          <dgm:chPref val="0"/>
        </dgm:presLayoutVars>
      </dgm:prSet>
      <dgm:spPr/>
    </dgm:pt>
    <dgm:pt modelId="{5FF513D8-0DCE-4423-B91B-EF2D25F55F37}" type="pres">
      <dgm:prSet presAssocID="{285EC3AE-D971-43AF-84F4-68EBBA1F103D}" presName="sibTrans" presStyleCnt="0"/>
      <dgm:spPr/>
    </dgm:pt>
    <dgm:pt modelId="{9D14D09F-F6E2-4879-85F0-E25589C65C1F}" type="pres">
      <dgm:prSet presAssocID="{3B18EAF1-D128-4593-B747-F29185D19ACB}" presName="compNode" presStyleCnt="0"/>
      <dgm:spPr/>
    </dgm:pt>
    <dgm:pt modelId="{463A6D2C-9769-4FFF-A795-4A796855D48B}" type="pres">
      <dgm:prSet presAssocID="{3B18EAF1-D128-4593-B747-F29185D19ACB}" presName="bgRect" presStyleLbl="bgShp" presStyleIdx="1" presStyleCnt="6"/>
      <dgm:spPr/>
    </dgm:pt>
    <dgm:pt modelId="{C82F6DA0-329A-4DD1-9028-283D526C7C53}" type="pres">
      <dgm:prSet presAssocID="{3B18EAF1-D128-4593-B747-F29185D19ACB}"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Venn Diagram"/>
        </a:ext>
      </dgm:extLst>
    </dgm:pt>
    <dgm:pt modelId="{D2236E58-6434-49C0-A70D-A0625743A202}" type="pres">
      <dgm:prSet presAssocID="{3B18EAF1-D128-4593-B747-F29185D19ACB}" presName="spaceRect" presStyleCnt="0"/>
      <dgm:spPr/>
    </dgm:pt>
    <dgm:pt modelId="{0F7325EB-B00A-411D-834A-2602A8CCE6E6}" type="pres">
      <dgm:prSet presAssocID="{3B18EAF1-D128-4593-B747-F29185D19ACB}" presName="parTx" presStyleLbl="revTx" presStyleIdx="1" presStyleCnt="6">
        <dgm:presLayoutVars>
          <dgm:chMax val="0"/>
          <dgm:chPref val="0"/>
        </dgm:presLayoutVars>
      </dgm:prSet>
      <dgm:spPr/>
    </dgm:pt>
    <dgm:pt modelId="{41C19E15-9592-4D62-A241-61D1BB46A467}" type="pres">
      <dgm:prSet presAssocID="{6AD80D65-2C99-4832-8774-225908CBEC49}" presName="sibTrans" presStyleCnt="0"/>
      <dgm:spPr/>
    </dgm:pt>
    <dgm:pt modelId="{B088AD9A-EB5A-4959-A5F9-25C79E106ED7}" type="pres">
      <dgm:prSet presAssocID="{AA5D9C32-E225-47BF-85CA-D47ED141D9DD}" presName="compNode" presStyleCnt="0"/>
      <dgm:spPr/>
    </dgm:pt>
    <dgm:pt modelId="{CEB5A9F4-CB51-4822-B5A6-441CF825E00A}" type="pres">
      <dgm:prSet presAssocID="{AA5D9C32-E225-47BF-85CA-D47ED141D9DD}" presName="bgRect" presStyleLbl="bgShp" presStyleIdx="2" presStyleCnt="6"/>
      <dgm:spPr/>
    </dgm:pt>
    <dgm:pt modelId="{5D02B4C7-A25C-4E50-87B9-797EA87E9067}" type="pres">
      <dgm:prSet presAssocID="{AA5D9C32-E225-47BF-85CA-D47ED141D9DD}"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atistiques"/>
        </a:ext>
      </dgm:extLst>
    </dgm:pt>
    <dgm:pt modelId="{2CE14E69-F8AB-4433-A70F-578B0E0CE957}" type="pres">
      <dgm:prSet presAssocID="{AA5D9C32-E225-47BF-85CA-D47ED141D9DD}" presName="spaceRect" presStyleCnt="0"/>
      <dgm:spPr/>
    </dgm:pt>
    <dgm:pt modelId="{3470EFE1-9064-4465-AD88-140DDB4A4C8A}" type="pres">
      <dgm:prSet presAssocID="{AA5D9C32-E225-47BF-85CA-D47ED141D9DD}" presName="parTx" presStyleLbl="revTx" presStyleIdx="2" presStyleCnt="6">
        <dgm:presLayoutVars>
          <dgm:chMax val="0"/>
          <dgm:chPref val="0"/>
        </dgm:presLayoutVars>
      </dgm:prSet>
      <dgm:spPr/>
    </dgm:pt>
    <dgm:pt modelId="{2EB70A72-E28F-4897-9A3B-66472E2751F0}" type="pres">
      <dgm:prSet presAssocID="{200D9031-9DED-43A7-AB16-6A878BAF80AD}" presName="sibTrans" presStyleCnt="0"/>
      <dgm:spPr/>
    </dgm:pt>
    <dgm:pt modelId="{5B809BA2-1C47-4D8E-9E41-F0C6E5BAFAF2}" type="pres">
      <dgm:prSet presAssocID="{4E5004A3-676D-4CD0-AA36-0AB8B767CE2A}" presName="compNode" presStyleCnt="0"/>
      <dgm:spPr/>
    </dgm:pt>
    <dgm:pt modelId="{E2DCE917-E771-4EA0-9382-E8FC44306A09}" type="pres">
      <dgm:prSet presAssocID="{4E5004A3-676D-4CD0-AA36-0AB8B767CE2A}" presName="bgRect" presStyleLbl="bgShp" presStyleIdx="3" presStyleCnt="6"/>
      <dgm:spPr/>
    </dgm:pt>
    <dgm:pt modelId="{F182850B-97D0-4B64-B57B-5FA927C65F23}" type="pres">
      <dgm:prSet presAssocID="{4E5004A3-676D-4CD0-AA36-0AB8B767CE2A}"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ar chart"/>
        </a:ext>
      </dgm:extLst>
    </dgm:pt>
    <dgm:pt modelId="{159A0F9D-C09E-4D63-8CF5-7C8F56D455D3}" type="pres">
      <dgm:prSet presAssocID="{4E5004A3-676D-4CD0-AA36-0AB8B767CE2A}" presName="spaceRect" presStyleCnt="0"/>
      <dgm:spPr/>
    </dgm:pt>
    <dgm:pt modelId="{2C0F9D01-EC24-42A8-AA96-1378CAB902E9}" type="pres">
      <dgm:prSet presAssocID="{4E5004A3-676D-4CD0-AA36-0AB8B767CE2A}" presName="parTx" presStyleLbl="revTx" presStyleIdx="3" presStyleCnt="6">
        <dgm:presLayoutVars>
          <dgm:chMax val="0"/>
          <dgm:chPref val="0"/>
        </dgm:presLayoutVars>
      </dgm:prSet>
      <dgm:spPr/>
    </dgm:pt>
    <dgm:pt modelId="{972027A9-0A9F-4103-A66B-4E4359CF2FF1}" type="pres">
      <dgm:prSet presAssocID="{DC66A37F-AEA2-4262-A4FE-C267A9BA39BE}" presName="sibTrans" presStyleCnt="0"/>
      <dgm:spPr/>
    </dgm:pt>
    <dgm:pt modelId="{94DE3AF7-B83E-4026-98D9-F399B6C6D3E1}" type="pres">
      <dgm:prSet presAssocID="{1EE152FA-DF08-4DCD-9B04-38F5342EE4E9}" presName="compNode" presStyleCnt="0"/>
      <dgm:spPr/>
    </dgm:pt>
    <dgm:pt modelId="{97CD741D-D0C9-4318-BA86-FB76952EA812}" type="pres">
      <dgm:prSet presAssocID="{1EE152FA-DF08-4DCD-9B04-38F5342EE4E9}" presName="bgRect" presStyleLbl="bgShp" presStyleIdx="4" presStyleCnt="6"/>
      <dgm:spPr/>
    </dgm:pt>
    <dgm:pt modelId="{45783A61-EE89-41E9-9040-FAC273AF527A}" type="pres">
      <dgm:prSet presAssocID="{1EE152FA-DF08-4DCD-9B04-38F5342EE4E9}"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Musique"/>
        </a:ext>
      </dgm:extLst>
    </dgm:pt>
    <dgm:pt modelId="{43B7A2D1-1657-4623-87E9-57CD20B2FE0F}" type="pres">
      <dgm:prSet presAssocID="{1EE152FA-DF08-4DCD-9B04-38F5342EE4E9}" presName="spaceRect" presStyleCnt="0"/>
      <dgm:spPr/>
    </dgm:pt>
    <dgm:pt modelId="{CBA1790E-3BC4-4524-80D6-4EDF9113EB0D}" type="pres">
      <dgm:prSet presAssocID="{1EE152FA-DF08-4DCD-9B04-38F5342EE4E9}" presName="parTx" presStyleLbl="revTx" presStyleIdx="4" presStyleCnt="6">
        <dgm:presLayoutVars>
          <dgm:chMax val="0"/>
          <dgm:chPref val="0"/>
        </dgm:presLayoutVars>
      </dgm:prSet>
      <dgm:spPr/>
    </dgm:pt>
    <dgm:pt modelId="{E80D927B-55B5-4491-91D7-843602E34F06}" type="pres">
      <dgm:prSet presAssocID="{16530056-8AD8-49A3-8C52-A5295226C91C}" presName="sibTrans" presStyleCnt="0"/>
      <dgm:spPr/>
    </dgm:pt>
    <dgm:pt modelId="{14818C8A-3BF8-4787-8CC0-38DDAC64ED3F}" type="pres">
      <dgm:prSet presAssocID="{0A2D5352-6B60-4890-B0D2-1107D8836C5F}" presName="compNode" presStyleCnt="0"/>
      <dgm:spPr/>
    </dgm:pt>
    <dgm:pt modelId="{E0FA2076-F76F-415C-9822-1F995C33C8F4}" type="pres">
      <dgm:prSet presAssocID="{0A2D5352-6B60-4890-B0D2-1107D8836C5F}" presName="bgRect" presStyleLbl="bgShp" presStyleIdx="5" presStyleCnt="6"/>
      <dgm:spPr/>
    </dgm:pt>
    <dgm:pt modelId="{D9F17DF7-9F18-4B79-A4BA-CE40A33E4659}" type="pres">
      <dgm:prSet presAssocID="{0A2D5352-6B60-4890-B0D2-1107D8836C5F}"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Coche"/>
        </a:ext>
      </dgm:extLst>
    </dgm:pt>
    <dgm:pt modelId="{1B15E4FA-68B4-4EF5-8892-083C2DE17CE0}" type="pres">
      <dgm:prSet presAssocID="{0A2D5352-6B60-4890-B0D2-1107D8836C5F}" presName="spaceRect" presStyleCnt="0"/>
      <dgm:spPr/>
    </dgm:pt>
    <dgm:pt modelId="{5B9B4C6E-684E-44C4-863B-DE31142E5827}" type="pres">
      <dgm:prSet presAssocID="{0A2D5352-6B60-4890-B0D2-1107D8836C5F}" presName="parTx" presStyleLbl="revTx" presStyleIdx="5" presStyleCnt="6">
        <dgm:presLayoutVars>
          <dgm:chMax val="0"/>
          <dgm:chPref val="0"/>
        </dgm:presLayoutVars>
      </dgm:prSet>
      <dgm:spPr/>
    </dgm:pt>
  </dgm:ptLst>
  <dgm:cxnLst>
    <dgm:cxn modelId="{D3AD4E05-A5A3-4753-9711-C0E449A2A2DE}" srcId="{56A6F516-724A-4E03-B291-714E6E953826}" destId="{4E5004A3-676D-4CD0-AA36-0AB8B767CE2A}" srcOrd="3" destOrd="0" parTransId="{A4140A3E-FE34-41A5-BC01-CFDC697C5DC7}" sibTransId="{DC66A37F-AEA2-4262-A4FE-C267A9BA39BE}"/>
    <dgm:cxn modelId="{A6B98424-226A-47A1-BA54-1F4E774B2354}" type="presOf" srcId="{1EE152FA-DF08-4DCD-9B04-38F5342EE4E9}" destId="{CBA1790E-3BC4-4524-80D6-4EDF9113EB0D}" srcOrd="0" destOrd="0" presId="urn:microsoft.com/office/officeart/2018/2/layout/IconVerticalSolidList"/>
    <dgm:cxn modelId="{D366BC38-B5FE-4510-9E00-950A6BFBE171}" srcId="{56A6F516-724A-4E03-B291-714E6E953826}" destId="{1EE152FA-DF08-4DCD-9B04-38F5342EE4E9}" srcOrd="4" destOrd="0" parTransId="{B4B989EA-88A0-4F88-8EF9-FCDA86A42B38}" sibTransId="{16530056-8AD8-49A3-8C52-A5295226C91C}"/>
    <dgm:cxn modelId="{9337D33D-C7B9-4B06-ABA9-A12D5BEA0607}" srcId="{56A6F516-724A-4E03-B291-714E6E953826}" destId="{3B18EAF1-D128-4593-B747-F29185D19ACB}" srcOrd="1" destOrd="0" parTransId="{B4CF862A-07B9-494E-B3C1-E69943AD19CD}" sibTransId="{6AD80D65-2C99-4832-8774-225908CBEC49}"/>
    <dgm:cxn modelId="{2722305D-BDF6-4DA9-8FEB-E7CD488E3E36}" srcId="{56A6F516-724A-4E03-B291-714E6E953826}" destId="{CEFF645D-E900-43F4-BEF0-9408963DAAC4}" srcOrd="0" destOrd="0" parTransId="{4AA2F543-83DD-4314-8137-C38DB66D13C8}" sibTransId="{285EC3AE-D971-43AF-84F4-68EBBA1F103D}"/>
    <dgm:cxn modelId="{09167962-B5E9-447E-BC7D-88D2236DC1E8}" srcId="{56A6F516-724A-4E03-B291-714E6E953826}" destId="{AA5D9C32-E225-47BF-85CA-D47ED141D9DD}" srcOrd="2" destOrd="0" parTransId="{265C41D6-827A-4591-884F-1F580FB2F6E0}" sibTransId="{200D9031-9DED-43A7-AB16-6A878BAF80AD}"/>
    <dgm:cxn modelId="{2CF63951-C493-43D9-A712-93DFB8A2D41C}" srcId="{56A6F516-724A-4E03-B291-714E6E953826}" destId="{0A2D5352-6B60-4890-B0D2-1107D8836C5F}" srcOrd="5" destOrd="0" parTransId="{70B32CC2-58D2-4955-8853-C0B692B8561D}" sibTransId="{6B1755F3-8CF3-4E81-BD55-6181852BBDE8}"/>
    <dgm:cxn modelId="{417DDF7A-F329-4CDC-AF02-B3AB95A894A0}" type="presOf" srcId="{4E5004A3-676D-4CD0-AA36-0AB8B767CE2A}" destId="{2C0F9D01-EC24-42A8-AA96-1378CAB902E9}" srcOrd="0" destOrd="0" presId="urn:microsoft.com/office/officeart/2018/2/layout/IconVerticalSolidList"/>
    <dgm:cxn modelId="{9EDAEE84-A5B3-4DD0-AB83-0D7033B4EADB}" type="presOf" srcId="{3B18EAF1-D128-4593-B747-F29185D19ACB}" destId="{0F7325EB-B00A-411D-834A-2602A8CCE6E6}" srcOrd="0" destOrd="0" presId="urn:microsoft.com/office/officeart/2018/2/layout/IconVerticalSolidList"/>
    <dgm:cxn modelId="{A1872393-EC3E-4D4C-91B4-3564071DCD29}" type="presOf" srcId="{0A2D5352-6B60-4890-B0D2-1107D8836C5F}" destId="{5B9B4C6E-684E-44C4-863B-DE31142E5827}" srcOrd="0" destOrd="0" presId="urn:microsoft.com/office/officeart/2018/2/layout/IconVerticalSolidList"/>
    <dgm:cxn modelId="{841DE6AF-1F22-4F11-A9AB-37EDD6859328}" type="presOf" srcId="{CEFF645D-E900-43F4-BEF0-9408963DAAC4}" destId="{1536B6E8-7A48-411C-AB42-E88E2B776964}" srcOrd="0" destOrd="0" presId="urn:microsoft.com/office/officeart/2018/2/layout/IconVerticalSolidList"/>
    <dgm:cxn modelId="{D07BC6D5-324B-4FC4-84A9-867ED3DC908D}" type="presOf" srcId="{56A6F516-724A-4E03-B291-714E6E953826}" destId="{3CAB0CF9-C793-459A-82C6-0BE3B9B8F1E0}" srcOrd="0" destOrd="0" presId="urn:microsoft.com/office/officeart/2018/2/layout/IconVerticalSolidList"/>
    <dgm:cxn modelId="{F6DD7DDD-CDD8-4B59-9239-802E866D86D2}" type="presOf" srcId="{AA5D9C32-E225-47BF-85CA-D47ED141D9DD}" destId="{3470EFE1-9064-4465-AD88-140DDB4A4C8A}" srcOrd="0" destOrd="0" presId="urn:microsoft.com/office/officeart/2018/2/layout/IconVerticalSolidList"/>
    <dgm:cxn modelId="{3928C823-7ED6-4BC1-9F5B-57C29E7ADC30}" type="presParOf" srcId="{3CAB0CF9-C793-459A-82C6-0BE3B9B8F1E0}" destId="{E85810F4-72D9-40EF-8D9C-88DF76C7A52B}" srcOrd="0" destOrd="0" presId="urn:microsoft.com/office/officeart/2018/2/layout/IconVerticalSolidList"/>
    <dgm:cxn modelId="{BB39C428-5170-4235-A120-DA07210834D1}" type="presParOf" srcId="{E85810F4-72D9-40EF-8D9C-88DF76C7A52B}" destId="{0D56166B-34C3-4A5B-9113-1FB4E57AED12}" srcOrd="0" destOrd="0" presId="urn:microsoft.com/office/officeart/2018/2/layout/IconVerticalSolidList"/>
    <dgm:cxn modelId="{6C913418-0664-43F8-808C-2A9A449B9266}" type="presParOf" srcId="{E85810F4-72D9-40EF-8D9C-88DF76C7A52B}" destId="{6B34083F-A594-4514-9009-80E3BB044F4B}" srcOrd="1" destOrd="0" presId="urn:microsoft.com/office/officeart/2018/2/layout/IconVerticalSolidList"/>
    <dgm:cxn modelId="{4B99FA66-C06E-4D93-9A20-E46C885BC57A}" type="presParOf" srcId="{E85810F4-72D9-40EF-8D9C-88DF76C7A52B}" destId="{05CE9BC6-9488-4557-A3BA-CCD4E682B0FA}" srcOrd="2" destOrd="0" presId="urn:microsoft.com/office/officeart/2018/2/layout/IconVerticalSolidList"/>
    <dgm:cxn modelId="{0C89D31E-0AFD-4447-84C6-88FDFA5FAD55}" type="presParOf" srcId="{E85810F4-72D9-40EF-8D9C-88DF76C7A52B}" destId="{1536B6E8-7A48-411C-AB42-E88E2B776964}" srcOrd="3" destOrd="0" presId="urn:microsoft.com/office/officeart/2018/2/layout/IconVerticalSolidList"/>
    <dgm:cxn modelId="{25BDAA9B-0D8F-44C3-AE73-735DC88AF71F}" type="presParOf" srcId="{3CAB0CF9-C793-459A-82C6-0BE3B9B8F1E0}" destId="{5FF513D8-0DCE-4423-B91B-EF2D25F55F37}" srcOrd="1" destOrd="0" presId="urn:microsoft.com/office/officeart/2018/2/layout/IconVerticalSolidList"/>
    <dgm:cxn modelId="{681AFBDD-249A-40F6-8CB3-A50C61EB0156}" type="presParOf" srcId="{3CAB0CF9-C793-459A-82C6-0BE3B9B8F1E0}" destId="{9D14D09F-F6E2-4879-85F0-E25589C65C1F}" srcOrd="2" destOrd="0" presId="urn:microsoft.com/office/officeart/2018/2/layout/IconVerticalSolidList"/>
    <dgm:cxn modelId="{901FE515-250A-4558-B5AE-FE2F5E10F6FD}" type="presParOf" srcId="{9D14D09F-F6E2-4879-85F0-E25589C65C1F}" destId="{463A6D2C-9769-4FFF-A795-4A796855D48B}" srcOrd="0" destOrd="0" presId="urn:microsoft.com/office/officeart/2018/2/layout/IconVerticalSolidList"/>
    <dgm:cxn modelId="{AAB22763-7BDE-471A-AA30-149EF999EFD2}" type="presParOf" srcId="{9D14D09F-F6E2-4879-85F0-E25589C65C1F}" destId="{C82F6DA0-329A-4DD1-9028-283D526C7C53}" srcOrd="1" destOrd="0" presId="urn:microsoft.com/office/officeart/2018/2/layout/IconVerticalSolidList"/>
    <dgm:cxn modelId="{17067CE5-74FF-46D0-8A44-6D1E749D1155}" type="presParOf" srcId="{9D14D09F-F6E2-4879-85F0-E25589C65C1F}" destId="{D2236E58-6434-49C0-A70D-A0625743A202}" srcOrd="2" destOrd="0" presId="urn:microsoft.com/office/officeart/2018/2/layout/IconVerticalSolidList"/>
    <dgm:cxn modelId="{66BE3476-ECD0-45F3-A99C-2F5271A537B8}" type="presParOf" srcId="{9D14D09F-F6E2-4879-85F0-E25589C65C1F}" destId="{0F7325EB-B00A-411D-834A-2602A8CCE6E6}" srcOrd="3" destOrd="0" presId="urn:microsoft.com/office/officeart/2018/2/layout/IconVerticalSolidList"/>
    <dgm:cxn modelId="{6A1588BD-F55D-45CD-80CC-427CF933B94D}" type="presParOf" srcId="{3CAB0CF9-C793-459A-82C6-0BE3B9B8F1E0}" destId="{41C19E15-9592-4D62-A241-61D1BB46A467}" srcOrd="3" destOrd="0" presId="urn:microsoft.com/office/officeart/2018/2/layout/IconVerticalSolidList"/>
    <dgm:cxn modelId="{569FA710-D86E-4502-8261-4FEFC20B6CCD}" type="presParOf" srcId="{3CAB0CF9-C793-459A-82C6-0BE3B9B8F1E0}" destId="{B088AD9A-EB5A-4959-A5F9-25C79E106ED7}" srcOrd="4" destOrd="0" presId="urn:microsoft.com/office/officeart/2018/2/layout/IconVerticalSolidList"/>
    <dgm:cxn modelId="{855061A3-95B7-4FCF-A367-C691801115E8}" type="presParOf" srcId="{B088AD9A-EB5A-4959-A5F9-25C79E106ED7}" destId="{CEB5A9F4-CB51-4822-B5A6-441CF825E00A}" srcOrd="0" destOrd="0" presId="urn:microsoft.com/office/officeart/2018/2/layout/IconVerticalSolidList"/>
    <dgm:cxn modelId="{5DED43FB-8F34-47DC-8391-1473B52673BB}" type="presParOf" srcId="{B088AD9A-EB5A-4959-A5F9-25C79E106ED7}" destId="{5D02B4C7-A25C-4E50-87B9-797EA87E9067}" srcOrd="1" destOrd="0" presId="urn:microsoft.com/office/officeart/2018/2/layout/IconVerticalSolidList"/>
    <dgm:cxn modelId="{D4BC5B36-6C8C-4A9E-860B-7CCC7ABBA253}" type="presParOf" srcId="{B088AD9A-EB5A-4959-A5F9-25C79E106ED7}" destId="{2CE14E69-F8AB-4433-A70F-578B0E0CE957}" srcOrd="2" destOrd="0" presId="urn:microsoft.com/office/officeart/2018/2/layout/IconVerticalSolidList"/>
    <dgm:cxn modelId="{96CC8DC6-4C09-4DC3-8C87-8F0AF930B186}" type="presParOf" srcId="{B088AD9A-EB5A-4959-A5F9-25C79E106ED7}" destId="{3470EFE1-9064-4465-AD88-140DDB4A4C8A}" srcOrd="3" destOrd="0" presId="urn:microsoft.com/office/officeart/2018/2/layout/IconVerticalSolidList"/>
    <dgm:cxn modelId="{A212DAB1-68C1-4776-92CA-EE04434B6727}" type="presParOf" srcId="{3CAB0CF9-C793-459A-82C6-0BE3B9B8F1E0}" destId="{2EB70A72-E28F-4897-9A3B-66472E2751F0}" srcOrd="5" destOrd="0" presId="urn:microsoft.com/office/officeart/2018/2/layout/IconVerticalSolidList"/>
    <dgm:cxn modelId="{BCDDBBEF-A5DF-48A4-9B70-F152A77C0F69}" type="presParOf" srcId="{3CAB0CF9-C793-459A-82C6-0BE3B9B8F1E0}" destId="{5B809BA2-1C47-4D8E-9E41-F0C6E5BAFAF2}" srcOrd="6" destOrd="0" presId="urn:microsoft.com/office/officeart/2018/2/layout/IconVerticalSolidList"/>
    <dgm:cxn modelId="{6B3C8555-9939-4F46-B5B7-980FE8C594F7}" type="presParOf" srcId="{5B809BA2-1C47-4D8E-9E41-F0C6E5BAFAF2}" destId="{E2DCE917-E771-4EA0-9382-E8FC44306A09}" srcOrd="0" destOrd="0" presId="urn:microsoft.com/office/officeart/2018/2/layout/IconVerticalSolidList"/>
    <dgm:cxn modelId="{90D7DB80-5C56-4B87-ADE6-7BBB9B3EFAC9}" type="presParOf" srcId="{5B809BA2-1C47-4D8E-9E41-F0C6E5BAFAF2}" destId="{F182850B-97D0-4B64-B57B-5FA927C65F23}" srcOrd="1" destOrd="0" presId="urn:microsoft.com/office/officeart/2018/2/layout/IconVerticalSolidList"/>
    <dgm:cxn modelId="{507DE59A-7BFE-41BD-8994-1CECFBF59791}" type="presParOf" srcId="{5B809BA2-1C47-4D8E-9E41-F0C6E5BAFAF2}" destId="{159A0F9D-C09E-4D63-8CF5-7C8F56D455D3}" srcOrd="2" destOrd="0" presId="urn:microsoft.com/office/officeart/2018/2/layout/IconVerticalSolidList"/>
    <dgm:cxn modelId="{0F4679FD-A715-4616-A989-0ADB34E7DF99}" type="presParOf" srcId="{5B809BA2-1C47-4D8E-9E41-F0C6E5BAFAF2}" destId="{2C0F9D01-EC24-42A8-AA96-1378CAB902E9}" srcOrd="3" destOrd="0" presId="urn:microsoft.com/office/officeart/2018/2/layout/IconVerticalSolidList"/>
    <dgm:cxn modelId="{4B9674FE-71B2-468C-BC84-046856850B81}" type="presParOf" srcId="{3CAB0CF9-C793-459A-82C6-0BE3B9B8F1E0}" destId="{972027A9-0A9F-4103-A66B-4E4359CF2FF1}" srcOrd="7" destOrd="0" presId="urn:microsoft.com/office/officeart/2018/2/layout/IconVerticalSolidList"/>
    <dgm:cxn modelId="{BCD84ED5-4E30-44E5-95CF-B6823C4974BE}" type="presParOf" srcId="{3CAB0CF9-C793-459A-82C6-0BE3B9B8F1E0}" destId="{94DE3AF7-B83E-4026-98D9-F399B6C6D3E1}" srcOrd="8" destOrd="0" presId="urn:microsoft.com/office/officeart/2018/2/layout/IconVerticalSolidList"/>
    <dgm:cxn modelId="{54ABE552-067D-4C93-AE6D-1872D689AFCC}" type="presParOf" srcId="{94DE3AF7-B83E-4026-98D9-F399B6C6D3E1}" destId="{97CD741D-D0C9-4318-BA86-FB76952EA812}" srcOrd="0" destOrd="0" presId="urn:microsoft.com/office/officeart/2018/2/layout/IconVerticalSolidList"/>
    <dgm:cxn modelId="{2E59C736-6B6D-4052-8DE6-0BE16BBC51DC}" type="presParOf" srcId="{94DE3AF7-B83E-4026-98D9-F399B6C6D3E1}" destId="{45783A61-EE89-41E9-9040-FAC273AF527A}" srcOrd="1" destOrd="0" presId="urn:microsoft.com/office/officeart/2018/2/layout/IconVerticalSolidList"/>
    <dgm:cxn modelId="{87684AB4-39DF-4A9A-8CFB-EEFBE62EB6B1}" type="presParOf" srcId="{94DE3AF7-B83E-4026-98D9-F399B6C6D3E1}" destId="{43B7A2D1-1657-4623-87E9-57CD20B2FE0F}" srcOrd="2" destOrd="0" presId="urn:microsoft.com/office/officeart/2018/2/layout/IconVerticalSolidList"/>
    <dgm:cxn modelId="{3C1D7312-23D3-49EB-8D58-799E653B37B3}" type="presParOf" srcId="{94DE3AF7-B83E-4026-98D9-F399B6C6D3E1}" destId="{CBA1790E-3BC4-4524-80D6-4EDF9113EB0D}" srcOrd="3" destOrd="0" presId="urn:microsoft.com/office/officeart/2018/2/layout/IconVerticalSolidList"/>
    <dgm:cxn modelId="{25AB9F68-7C9E-4CED-9572-AF98262EDB4C}" type="presParOf" srcId="{3CAB0CF9-C793-459A-82C6-0BE3B9B8F1E0}" destId="{E80D927B-55B5-4491-91D7-843602E34F06}" srcOrd="9" destOrd="0" presId="urn:microsoft.com/office/officeart/2018/2/layout/IconVerticalSolidList"/>
    <dgm:cxn modelId="{A53EEA57-E7DD-45EA-A092-B312A4D09319}" type="presParOf" srcId="{3CAB0CF9-C793-459A-82C6-0BE3B9B8F1E0}" destId="{14818C8A-3BF8-4787-8CC0-38DDAC64ED3F}" srcOrd="10" destOrd="0" presId="urn:microsoft.com/office/officeart/2018/2/layout/IconVerticalSolidList"/>
    <dgm:cxn modelId="{732C731D-5110-455E-BB89-2C3AA618AA87}" type="presParOf" srcId="{14818C8A-3BF8-4787-8CC0-38DDAC64ED3F}" destId="{E0FA2076-F76F-415C-9822-1F995C33C8F4}" srcOrd="0" destOrd="0" presId="urn:microsoft.com/office/officeart/2018/2/layout/IconVerticalSolidList"/>
    <dgm:cxn modelId="{509504AE-7331-4456-9B24-20378D4C611C}" type="presParOf" srcId="{14818C8A-3BF8-4787-8CC0-38DDAC64ED3F}" destId="{D9F17DF7-9F18-4B79-A4BA-CE40A33E4659}" srcOrd="1" destOrd="0" presId="urn:microsoft.com/office/officeart/2018/2/layout/IconVerticalSolidList"/>
    <dgm:cxn modelId="{3D3BC73A-C496-4447-A597-0B2083B0ED93}" type="presParOf" srcId="{14818C8A-3BF8-4787-8CC0-38DDAC64ED3F}" destId="{1B15E4FA-68B4-4EF5-8892-083C2DE17CE0}" srcOrd="2" destOrd="0" presId="urn:microsoft.com/office/officeart/2018/2/layout/IconVerticalSolidList"/>
    <dgm:cxn modelId="{94634397-2446-4661-8730-54315A3F36B4}" type="presParOf" srcId="{14818C8A-3BF8-4787-8CC0-38DDAC64ED3F}" destId="{5B9B4C6E-684E-44C4-863B-DE31142E5827}"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56166B-34C3-4A5B-9113-1FB4E57AED12}">
      <dsp:nvSpPr>
        <dsp:cNvPr id="0" name=""/>
        <dsp:cNvSpPr/>
      </dsp:nvSpPr>
      <dsp:spPr>
        <a:xfrm>
          <a:off x="0" y="1444"/>
          <a:ext cx="9730112" cy="61531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B34083F-A594-4514-9009-80E3BB044F4B}">
      <dsp:nvSpPr>
        <dsp:cNvPr id="0" name=""/>
        <dsp:cNvSpPr/>
      </dsp:nvSpPr>
      <dsp:spPr>
        <a:xfrm>
          <a:off x="186133" y="139890"/>
          <a:ext cx="338425" cy="3384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536B6E8-7A48-411C-AB42-E88E2B776964}">
      <dsp:nvSpPr>
        <dsp:cNvPr id="0" name=""/>
        <dsp:cNvSpPr/>
      </dsp:nvSpPr>
      <dsp:spPr>
        <a:xfrm>
          <a:off x="710692" y="1444"/>
          <a:ext cx="9019419" cy="615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121" tIns="65121" rIns="65121" bIns="65121" numCol="1" spcCol="1270" anchor="ctr" anchorCtr="0">
          <a:noAutofit/>
        </a:bodyPr>
        <a:lstStyle/>
        <a:p>
          <a:pPr marL="0" lvl="0" indent="0" algn="l" defTabSz="711200">
            <a:lnSpc>
              <a:spcPct val="100000"/>
            </a:lnSpc>
            <a:spcBef>
              <a:spcPct val="0"/>
            </a:spcBef>
            <a:spcAft>
              <a:spcPct val="35000"/>
            </a:spcAft>
            <a:buNone/>
          </a:pPr>
          <a:r>
            <a:rPr lang="fr-CH" sz="1600" kern="1200"/>
            <a:t>Introduction: faits historiques, état des lieux de la littérature</a:t>
          </a:r>
          <a:endParaRPr lang="en-US" sz="1600" kern="1200"/>
        </a:p>
      </dsp:txBody>
      <dsp:txXfrm>
        <a:off x="710692" y="1444"/>
        <a:ext cx="9019419" cy="615318"/>
      </dsp:txXfrm>
    </dsp:sp>
    <dsp:sp modelId="{463A6D2C-9769-4FFF-A795-4A796855D48B}">
      <dsp:nvSpPr>
        <dsp:cNvPr id="0" name=""/>
        <dsp:cNvSpPr/>
      </dsp:nvSpPr>
      <dsp:spPr>
        <a:xfrm>
          <a:off x="0" y="770592"/>
          <a:ext cx="9730112" cy="61531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2F6DA0-329A-4DD1-9028-283D526C7C53}">
      <dsp:nvSpPr>
        <dsp:cNvPr id="0" name=""/>
        <dsp:cNvSpPr/>
      </dsp:nvSpPr>
      <dsp:spPr>
        <a:xfrm>
          <a:off x="186133" y="909038"/>
          <a:ext cx="338425" cy="3384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F7325EB-B00A-411D-834A-2602A8CCE6E6}">
      <dsp:nvSpPr>
        <dsp:cNvPr id="0" name=""/>
        <dsp:cNvSpPr/>
      </dsp:nvSpPr>
      <dsp:spPr>
        <a:xfrm>
          <a:off x="710692" y="770592"/>
          <a:ext cx="9019419" cy="615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121" tIns="65121" rIns="65121" bIns="65121" numCol="1" spcCol="1270" anchor="ctr" anchorCtr="0">
          <a:noAutofit/>
        </a:bodyPr>
        <a:lstStyle/>
        <a:p>
          <a:pPr marL="0" lvl="0" indent="0" algn="l" defTabSz="711200">
            <a:lnSpc>
              <a:spcPct val="100000"/>
            </a:lnSpc>
            <a:spcBef>
              <a:spcPct val="0"/>
            </a:spcBef>
            <a:spcAft>
              <a:spcPct val="35000"/>
            </a:spcAft>
            <a:buNone/>
          </a:pPr>
          <a:r>
            <a:rPr lang="fr-CH" sz="1600" kern="1200"/>
            <a:t>Présentation de l’étude: buts, problématique, justificatif, méthodologie, plan de l’article</a:t>
          </a:r>
          <a:endParaRPr lang="en-US" sz="1600" kern="1200"/>
        </a:p>
      </dsp:txBody>
      <dsp:txXfrm>
        <a:off x="710692" y="770592"/>
        <a:ext cx="9019419" cy="615318"/>
      </dsp:txXfrm>
    </dsp:sp>
    <dsp:sp modelId="{CEB5A9F4-CB51-4822-B5A6-441CF825E00A}">
      <dsp:nvSpPr>
        <dsp:cNvPr id="0" name=""/>
        <dsp:cNvSpPr/>
      </dsp:nvSpPr>
      <dsp:spPr>
        <a:xfrm>
          <a:off x="0" y="1539740"/>
          <a:ext cx="9730112" cy="61531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D02B4C7-A25C-4E50-87B9-797EA87E9067}">
      <dsp:nvSpPr>
        <dsp:cNvPr id="0" name=""/>
        <dsp:cNvSpPr/>
      </dsp:nvSpPr>
      <dsp:spPr>
        <a:xfrm>
          <a:off x="186133" y="1678187"/>
          <a:ext cx="338425" cy="33842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470EFE1-9064-4465-AD88-140DDB4A4C8A}">
      <dsp:nvSpPr>
        <dsp:cNvPr id="0" name=""/>
        <dsp:cNvSpPr/>
      </dsp:nvSpPr>
      <dsp:spPr>
        <a:xfrm>
          <a:off x="710692" y="1539740"/>
          <a:ext cx="9019419" cy="615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121" tIns="65121" rIns="65121" bIns="65121" numCol="1" spcCol="1270" anchor="ctr" anchorCtr="0">
          <a:noAutofit/>
        </a:bodyPr>
        <a:lstStyle/>
        <a:p>
          <a:pPr marL="0" lvl="0" indent="0" algn="l" defTabSz="711200">
            <a:lnSpc>
              <a:spcPct val="100000"/>
            </a:lnSpc>
            <a:spcBef>
              <a:spcPct val="0"/>
            </a:spcBef>
            <a:spcAft>
              <a:spcPct val="35000"/>
            </a:spcAft>
            <a:buNone/>
          </a:pPr>
          <a:r>
            <a:rPr lang="fr-CH" sz="1600" kern="1200"/>
            <a:t>Données obtenues des classes supérieures et moyennes avec 3 arguments et des exemples</a:t>
          </a:r>
          <a:endParaRPr lang="en-US" sz="1600" kern="1200"/>
        </a:p>
      </dsp:txBody>
      <dsp:txXfrm>
        <a:off x="710692" y="1539740"/>
        <a:ext cx="9019419" cy="615318"/>
      </dsp:txXfrm>
    </dsp:sp>
    <dsp:sp modelId="{E2DCE917-E771-4EA0-9382-E8FC44306A09}">
      <dsp:nvSpPr>
        <dsp:cNvPr id="0" name=""/>
        <dsp:cNvSpPr/>
      </dsp:nvSpPr>
      <dsp:spPr>
        <a:xfrm>
          <a:off x="0" y="2308888"/>
          <a:ext cx="9730112" cy="615318"/>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82850B-97D0-4B64-B57B-5FA927C65F23}">
      <dsp:nvSpPr>
        <dsp:cNvPr id="0" name=""/>
        <dsp:cNvSpPr/>
      </dsp:nvSpPr>
      <dsp:spPr>
        <a:xfrm>
          <a:off x="186133" y="2447335"/>
          <a:ext cx="338425" cy="33842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C0F9D01-EC24-42A8-AA96-1378CAB902E9}">
      <dsp:nvSpPr>
        <dsp:cNvPr id="0" name=""/>
        <dsp:cNvSpPr/>
      </dsp:nvSpPr>
      <dsp:spPr>
        <a:xfrm>
          <a:off x="710692" y="2308888"/>
          <a:ext cx="9019419" cy="615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121" tIns="65121" rIns="65121" bIns="65121" numCol="1" spcCol="1270" anchor="ctr" anchorCtr="0">
          <a:noAutofit/>
        </a:bodyPr>
        <a:lstStyle/>
        <a:p>
          <a:pPr marL="0" lvl="0" indent="0" algn="l" defTabSz="711200">
            <a:lnSpc>
              <a:spcPct val="100000"/>
            </a:lnSpc>
            <a:spcBef>
              <a:spcPct val="0"/>
            </a:spcBef>
            <a:spcAft>
              <a:spcPct val="35000"/>
            </a:spcAft>
            <a:buNone/>
          </a:pPr>
          <a:r>
            <a:rPr lang="fr-CH" sz="1600" kern="1200"/>
            <a:t>Données obtenues des classes populaires avec 2 arguments et des exemples</a:t>
          </a:r>
          <a:endParaRPr lang="en-US" sz="1600" kern="1200"/>
        </a:p>
      </dsp:txBody>
      <dsp:txXfrm>
        <a:off x="710692" y="2308888"/>
        <a:ext cx="9019419" cy="615318"/>
      </dsp:txXfrm>
    </dsp:sp>
    <dsp:sp modelId="{97CD741D-D0C9-4318-BA86-FB76952EA812}">
      <dsp:nvSpPr>
        <dsp:cNvPr id="0" name=""/>
        <dsp:cNvSpPr/>
      </dsp:nvSpPr>
      <dsp:spPr>
        <a:xfrm>
          <a:off x="0" y="3078037"/>
          <a:ext cx="9730112" cy="615318"/>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783A61-EE89-41E9-9040-FAC273AF527A}">
      <dsp:nvSpPr>
        <dsp:cNvPr id="0" name=""/>
        <dsp:cNvSpPr/>
      </dsp:nvSpPr>
      <dsp:spPr>
        <a:xfrm>
          <a:off x="186133" y="3216483"/>
          <a:ext cx="338425" cy="33842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BA1790E-3BC4-4524-80D6-4EDF9113EB0D}">
      <dsp:nvSpPr>
        <dsp:cNvPr id="0" name=""/>
        <dsp:cNvSpPr/>
      </dsp:nvSpPr>
      <dsp:spPr>
        <a:xfrm>
          <a:off x="710692" y="3078037"/>
          <a:ext cx="9019419" cy="615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121" tIns="65121" rIns="65121" bIns="65121" numCol="1" spcCol="1270" anchor="ctr" anchorCtr="0">
          <a:noAutofit/>
        </a:bodyPr>
        <a:lstStyle/>
        <a:p>
          <a:pPr marL="0" lvl="0" indent="0" algn="l" defTabSz="711200">
            <a:lnSpc>
              <a:spcPct val="100000"/>
            </a:lnSpc>
            <a:spcBef>
              <a:spcPct val="0"/>
            </a:spcBef>
            <a:spcAft>
              <a:spcPct val="35000"/>
            </a:spcAft>
            <a:buNone/>
          </a:pPr>
          <a:r>
            <a:rPr lang="fr-CH" sz="1600" kern="1200"/>
            <a:t>Analyse des prises de parole des enfants pendant l’éducation à la sexualité avec 2 arguments et des exemples</a:t>
          </a:r>
          <a:endParaRPr lang="en-US" sz="1600" kern="1200"/>
        </a:p>
      </dsp:txBody>
      <dsp:txXfrm>
        <a:off x="710692" y="3078037"/>
        <a:ext cx="9019419" cy="615318"/>
      </dsp:txXfrm>
    </dsp:sp>
    <dsp:sp modelId="{E0FA2076-F76F-415C-9822-1F995C33C8F4}">
      <dsp:nvSpPr>
        <dsp:cNvPr id="0" name=""/>
        <dsp:cNvSpPr/>
      </dsp:nvSpPr>
      <dsp:spPr>
        <a:xfrm>
          <a:off x="0" y="3847185"/>
          <a:ext cx="9730112" cy="61531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F17DF7-9F18-4B79-A4BA-CE40A33E4659}">
      <dsp:nvSpPr>
        <dsp:cNvPr id="0" name=""/>
        <dsp:cNvSpPr/>
      </dsp:nvSpPr>
      <dsp:spPr>
        <a:xfrm>
          <a:off x="186133" y="3985632"/>
          <a:ext cx="338425" cy="338425"/>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B9B4C6E-684E-44C4-863B-DE31142E5827}">
      <dsp:nvSpPr>
        <dsp:cNvPr id="0" name=""/>
        <dsp:cNvSpPr/>
      </dsp:nvSpPr>
      <dsp:spPr>
        <a:xfrm>
          <a:off x="710692" y="3847185"/>
          <a:ext cx="9019419" cy="615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121" tIns="65121" rIns="65121" bIns="65121" numCol="1" spcCol="1270" anchor="ctr" anchorCtr="0">
          <a:noAutofit/>
        </a:bodyPr>
        <a:lstStyle/>
        <a:p>
          <a:pPr marL="0" lvl="0" indent="0" algn="l" defTabSz="711200">
            <a:lnSpc>
              <a:spcPct val="100000"/>
            </a:lnSpc>
            <a:spcBef>
              <a:spcPct val="0"/>
            </a:spcBef>
            <a:spcAft>
              <a:spcPct val="35000"/>
            </a:spcAft>
            <a:buNone/>
          </a:pPr>
          <a:r>
            <a:rPr lang="fr-CH" sz="1600" kern="1200"/>
            <a:t>Conclusion</a:t>
          </a:r>
          <a:endParaRPr lang="en-US" sz="1600" kern="1200"/>
        </a:p>
      </dsp:txBody>
      <dsp:txXfrm>
        <a:off x="710692" y="3847185"/>
        <a:ext cx="9019419" cy="61531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a:p>
        </p:txBody>
      </p:sp>
      <p:sp>
        <p:nvSpPr>
          <p:cNvPr id="4" name="Date Placeholder 3"/>
          <p:cNvSpPr>
            <a:spLocks noGrp="1"/>
          </p:cNvSpPr>
          <p:nvPr>
            <p:ph type="dt" sz="half" idx="10"/>
          </p:nvPr>
        </p:nvSpPr>
        <p:spPr/>
        <p:txBody>
          <a:bodyPr/>
          <a:lstStyle/>
          <a:p>
            <a:fld id="{2884BEE6-1050-4CD3-9FD8-FC50C7E2C2B5}" type="datetimeFigureOut">
              <a:rPr lang="fr-CH" smtClean="0"/>
              <a:t>29.11.2023</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08DBBFAF-2543-4602-B28B-A897ADA39C5D}" type="slidenum">
              <a:rPr lang="fr-CH" smtClean="0"/>
              <a:t>‹N°›</a:t>
            </a:fld>
            <a:endParaRPr lang="fr-CH"/>
          </a:p>
        </p:txBody>
      </p:sp>
    </p:spTree>
    <p:extLst>
      <p:ext uri="{BB962C8B-B14F-4D97-AF65-F5344CB8AC3E}">
        <p14:creationId xmlns:p14="http://schemas.microsoft.com/office/powerpoint/2010/main" val="3227570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884BEE6-1050-4CD3-9FD8-FC50C7E2C2B5}" type="datetimeFigureOut">
              <a:rPr lang="fr-CH" smtClean="0"/>
              <a:t>29.11.2023</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08DBBFAF-2543-4602-B28B-A897ADA39C5D}" type="slidenum">
              <a:rPr lang="fr-CH" smtClean="0"/>
              <a:t>‹N°›</a:t>
            </a:fld>
            <a:endParaRPr lang="fr-CH"/>
          </a:p>
        </p:txBody>
      </p:sp>
    </p:spTree>
    <p:extLst>
      <p:ext uri="{BB962C8B-B14F-4D97-AF65-F5344CB8AC3E}">
        <p14:creationId xmlns:p14="http://schemas.microsoft.com/office/powerpoint/2010/main" val="3224019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884BEE6-1050-4CD3-9FD8-FC50C7E2C2B5}" type="datetimeFigureOut">
              <a:rPr lang="fr-CH" smtClean="0"/>
              <a:t>29.11.2023</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08DBBFAF-2543-4602-B28B-A897ADA39C5D}" type="slidenum">
              <a:rPr lang="fr-CH" smtClean="0"/>
              <a:t>‹N°›</a:t>
            </a:fld>
            <a:endParaRPr lang="fr-CH"/>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3168657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884BEE6-1050-4CD3-9FD8-FC50C7E2C2B5}" type="datetimeFigureOut">
              <a:rPr lang="fr-CH" smtClean="0"/>
              <a:t>29.11.2023</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08DBBFAF-2543-4602-B28B-A897ADA39C5D}" type="slidenum">
              <a:rPr lang="fr-CH" smtClean="0"/>
              <a:t>‹N°›</a:t>
            </a:fld>
            <a:endParaRPr lang="fr-CH"/>
          </a:p>
        </p:txBody>
      </p:sp>
    </p:spTree>
    <p:extLst>
      <p:ext uri="{BB962C8B-B14F-4D97-AF65-F5344CB8AC3E}">
        <p14:creationId xmlns:p14="http://schemas.microsoft.com/office/powerpoint/2010/main" val="2371379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884BEE6-1050-4CD3-9FD8-FC50C7E2C2B5}" type="datetimeFigureOut">
              <a:rPr lang="fr-CH" smtClean="0"/>
              <a:t>29.11.2023</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08DBBFAF-2543-4602-B28B-A897ADA39C5D}" type="slidenum">
              <a:rPr lang="fr-CH" smtClean="0"/>
              <a:t>‹N°›</a:t>
            </a:fld>
            <a:endParaRPr lang="fr-CH"/>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546688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884BEE6-1050-4CD3-9FD8-FC50C7E2C2B5}" type="datetimeFigureOut">
              <a:rPr lang="fr-CH" smtClean="0"/>
              <a:t>29.11.2023</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08DBBFAF-2543-4602-B28B-A897ADA39C5D}" type="slidenum">
              <a:rPr lang="fr-CH" smtClean="0"/>
              <a:t>‹N°›</a:t>
            </a:fld>
            <a:endParaRPr lang="fr-CH"/>
          </a:p>
        </p:txBody>
      </p:sp>
    </p:spTree>
    <p:extLst>
      <p:ext uri="{BB962C8B-B14F-4D97-AF65-F5344CB8AC3E}">
        <p14:creationId xmlns:p14="http://schemas.microsoft.com/office/powerpoint/2010/main" val="981801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2884BEE6-1050-4CD3-9FD8-FC50C7E2C2B5}" type="datetimeFigureOut">
              <a:rPr lang="fr-CH" smtClean="0"/>
              <a:t>29.11.2023</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08DBBFAF-2543-4602-B28B-A897ADA39C5D}" type="slidenum">
              <a:rPr lang="fr-CH" smtClean="0"/>
              <a:t>‹N°›</a:t>
            </a:fld>
            <a:endParaRPr lang="fr-CH"/>
          </a:p>
        </p:txBody>
      </p:sp>
    </p:spTree>
    <p:extLst>
      <p:ext uri="{BB962C8B-B14F-4D97-AF65-F5344CB8AC3E}">
        <p14:creationId xmlns:p14="http://schemas.microsoft.com/office/powerpoint/2010/main" val="8272441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2884BEE6-1050-4CD3-9FD8-FC50C7E2C2B5}" type="datetimeFigureOut">
              <a:rPr lang="fr-CH" smtClean="0"/>
              <a:t>29.11.2023</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08DBBFAF-2543-4602-B28B-A897ADA39C5D}" type="slidenum">
              <a:rPr lang="fr-CH" smtClean="0"/>
              <a:t>‹N°›</a:t>
            </a:fld>
            <a:endParaRPr lang="fr-CH"/>
          </a:p>
        </p:txBody>
      </p:sp>
    </p:spTree>
    <p:extLst>
      <p:ext uri="{BB962C8B-B14F-4D97-AF65-F5344CB8AC3E}">
        <p14:creationId xmlns:p14="http://schemas.microsoft.com/office/powerpoint/2010/main" val="3140123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2884BEE6-1050-4CD3-9FD8-FC50C7E2C2B5}" type="datetimeFigureOut">
              <a:rPr lang="fr-CH" smtClean="0"/>
              <a:t>29.11.2023</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08DBBFAF-2543-4602-B28B-A897ADA39C5D}" type="slidenum">
              <a:rPr lang="fr-CH" smtClean="0"/>
              <a:t>‹N°›</a:t>
            </a:fld>
            <a:endParaRPr lang="fr-CH"/>
          </a:p>
        </p:txBody>
      </p:sp>
    </p:spTree>
    <p:extLst>
      <p:ext uri="{BB962C8B-B14F-4D97-AF65-F5344CB8AC3E}">
        <p14:creationId xmlns:p14="http://schemas.microsoft.com/office/powerpoint/2010/main" val="1455474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884BEE6-1050-4CD3-9FD8-FC50C7E2C2B5}" type="datetimeFigureOut">
              <a:rPr lang="fr-CH" smtClean="0"/>
              <a:t>29.11.2023</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08DBBFAF-2543-4602-B28B-A897ADA39C5D}" type="slidenum">
              <a:rPr lang="fr-CH" smtClean="0"/>
              <a:t>‹N°›</a:t>
            </a:fld>
            <a:endParaRPr lang="fr-CH"/>
          </a:p>
        </p:txBody>
      </p:sp>
    </p:spTree>
    <p:extLst>
      <p:ext uri="{BB962C8B-B14F-4D97-AF65-F5344CB8AC3E}">
        <p14:creationId xmlns:p14="http://schemas.microsoft.com/office/powerpoint/2010/main" val="3537492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4"/>
          <p:cNvSpPr>
            <a:spLocks noGrp="1"/>
          </p:cNvSpPr>
          <p:nvPr>
            <p:ph type="dt" sz="half" idx="10"/>
          </p:nvPr>
        </p:nvSpPr>
        <p:spPr/>
        <p:txBody>
          <a:bodyPr/>
          <a:lstStyle/>
          <a:p>
            <a:fld id="{2884BEE6-1050-4CD3-9FD8-FC50C7E2C2B5}" type="datetimeFigureOut">
              <a:rPr lang="fr-CH" smtClean="0"/>
              <a:t>29.11.2023</a:t>
            </a:fld>
            <a:endParaRPr lang="fr-CH"/>
          </a:p>
        </p:txBody>
      </p:sp>
      <p:sp>
        <p:nvSpPr>
          <p:cNvPr id="6" name="Footer Placeholder 5"/>
          <p:cNvSpPr>
            <a:spLocks noGrp="1"/>
          </p:cNvSpPr>
          <p:nvPr>
            <p:ph type="ftr" sz="quarter" idx="11"/>
          </p:nvPr>
        </p:nvSpPr>
        <p:spPr/>
        <p:txBody>
          <a:bodyPr/>
          <a:lstStyle/>
          <a:p>
            <a:endParaRPr lang="fr-CH"/>
          </a:p>
        </p:txBody>
      </p:sp>
      <p:sp>
        <p:nvSpPr>
          <p:cNvPr id="7" name="Slide Number Placeholder 6"/>
          <p:cNvSpPr>
            <a:spLocks noGrp="1"/>
          </p:cNvSpPr>
          <p:nvPr>
            <p:ph type="sldNum" sz="quarter" idx="12"/>
          </p:nvPr>
        </p:nvSpPr>
        <p:spPr/>
        <p:txBody>
          <a:bodyPr/>
          <a:lstStyle/>
          <a:p>
            <a:fld id="{08DBBFAF-2543-4602-B28B-A897ADA39C5D}" type="slidenum">
              <a:rPr lang="fr-CH" smtClean="0"/>
              <a:t>‹N°›</a:t>
            </a:fld>
            <a:endParaRPr lang="fr-CH"/>
          </a:p>
        </p:txBody>
      </p:sp>
    </p:spTree>
    <p:extLst>
      <p:ext uri="{BB962C8B-B14F-4D97-AF65-F5344CB8AC3E}">
        <p14:creationId xmlns:p14="http://schemas.microsoft.com/office/powerpoint/2010/main" val="39533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2884BEE6-1050-4CD3-9FD8-FC50C7E2C2B5}" type="datetimeFigureOut">
              <a:rPr lang="fr-CH" smtClean="0"/>
              <a:t>29.11.2023</a:t>
            </a:fld>
            <a:endParaRPr lang="fr-CH"/>
          </a:p>
        </p:txBody>
      </p:sp>
      <p:sp>
        <p:nvSpPr>
          <p:cNvPr id="8" name="Footer Placeholder 7"/>
          <p:cNvSpPr>
            <a:spLocks noGrp="1"/>
          </p:cNvSpPr>
          <p:nvPr>
            <p:ph type="ftr" sz="quarter" idx="11"/>
          </p:nvPr>
        </p:nvSpPr>
        <p:spPr/>
        <p:txBody>
          <a:bodyPr/>
          <a:lstStyle/>
          <a:p>
            <a:endParaRPr lang="fr-CH"/>
          </a:p>
        </p:txBody>
      </p:sp>
      <p:sp>
        <p:nvSpPr>
          <p:cNvPr id="9" name="Slide Number Placeholder 8"/>
          <p:cNvSpPr>
            <a:spLocks noGrp="1"/>
          </p:cNvSpPr>
          <p:nvPr>
            <p:ph type="sldNum" sz="quarter" idx="12"/>
          </p:nvPr>
        </p:nvSpPr>
        <p:spPr/>
        <p:txBody>
          <a:bodyPr/>
          <a:lstStyle/>
          <a:p>
            <a:fld id="{08DBBFAF-2543-4602-B28B-A897ADA39C5D}" type="slidenum">
              <a:rPr lang="fr-CH" smtClean="0"/>
              <a:t>‹N°›</a:t>
            </a:fld>
            <a:endParaRPr lang="fr-CH"/>
          </a:p>
        </p:txBody>
      </p:sp>
    </p:spTree>
    <p:extLst>
      <p:ext uri="{BB962C8B-B14F-4D97-AF65-F5344CB8AC3E}">
        <p14:creationId xmlns:p14="http://schemas.microsoft.com/office/powerpoint/2010/main" val="248716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2884BEE6-1050-4CD3-9FD8-FC50C7E2C2B5}" type="datetimeFigureOut">
              <a:rPr lang="fr-CH" smtClean="0"/>
              <a:t>29.11.2023</a:t>
            </a:fld>
            <a:endParaRPr lang="fr-CH"/>
          </a:p>
        </p:txBody>
      </p:sp>
      <p:sp>
        <p:nvSpPr>
          <p:cNvPr id="4" name="Footer Placeholder 3"/>
          <p:cNvSpPr>
            <a:spLocks noGrp="1"/>
          </p:cNvSpPr>
          <p:nvPr>
            <p:ph type="ftr" sz="quarter" idx="11"/>
          </p:nvPr>
        </p:nvSpPr>
        <p:spPr/>
        <p:txBody>
          <a:bodyPr/>
          <a:lstStyle/>
          <a:p>
            <a:endParaRPr lang="fr-CH"/>
          </a:p>
        </p:txBody>
      </p:sp>
      <p:sp>
        <p:nvSpPr>
          <p:cNvPr id="5" name="Slide Number Placeholder 4"/>
          <p:cNvSpPr>
            <a:spLocks noGrp="1"/>
          </p:cNvSpPr>
          <p:nvPr>
            <p:ph type="sldNum" sz="quarter" idx="12"/>
          </p:nvPr>
        </p:nvSpPr>
        <p:spPr/>
        <p:txBody>
          <a:bodyPr/>
          <a:lstStyle/>
          <a:p>
            <a:fld id="{08DBBFAF-2543-4602-B28B-A897ADA39C5D}" type="slidenum">
              <a:rPr lang="fr-CH" smtClean="0"/>
              <a:t>‹N°›</a:t>
            </a:fld>
            <a:endParaRPr lang="fr-CH"/>
          </a:p>
        </p:txBody>
      </p:sp>
    </p:spTree>
    <p:extLst>
      <p:ext uri="{BB962C8B-B14F-4D97-AF65-F5344CB8AC3E}">
        <p14:creationId xmlns:p14="http://schemas.microsoft.com/office/powerpoint/2010/main" val="3403431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4BEE6-1050-4CD3-9FD8-FC50C7E2C2B5}" type="datetimeFigureOut">
              <a:rPr lang="fr-CH" smtClean="0"/>
              <a:t>29.11.2023</a:t>
            </a:fld>
            <a:endParaRPr lang="fr-CH"/>
          </a:p>
        </p:txBody>
      </p:sp>
      <p:sp>
        <p:nvSpPr>
          <p:cNvPr id="3" name="Footer Placeholder 2"/>
          <p:cNvSpPr>
            <a:spLocks noGrp="1"/>
          </p:cNvSpPr>
          <p:nvPr>
            <p:ph type="ftr" sz="quarter" idx="11"/>
          </p:nvPr>
        </p:nvSpPr>
        <p:spPr/>
        <p:txBody>
          <a:bodyPr/>
          <a:lstStyle/>
          <a:p>
            <a:endParaRPr lang="fr-CH"/>
          </a:p>
        </p:txBody>
      </p:sp>
      <p:sp>
        <p:nvSpPr>
          <p:cNvPr id="4" name="Slide Number Placeholder 3"/>
          <p:cNvSpPr>
            <a:spLocks noGrp="1"/>
          </p:cNvSpPr>
          <p:nvPr>
            <p:ph type="sldNum" sz="quarter" idx="12"/>
          </p:nvPr>
        </p:nvSpPr>
        <p:spPr/>
        <p:txBody>
          <a:bodyPr/>
          <a:lstStyle/>
          <a:p>
            <a:fld id="{08DBBFAF-2543-4602-B28B-A897ADA39C5D}" type="slidenum">
              <a:rPr lang="fr-CH" smtClean="0"/>
              <a:t>‹N°›</a:t>
            </a:fld>
            <a:endParaRPr lang="fr-CH"/>
          </a:p>
        </p:txBody>
      </p:sp>
    </p:spTree>
    <p:extLst>
      <p:ext uri="{BB962C8B-B14F-4D97-AF65-F5344CB8AC3E}">
        <p14:creationId xmlns:p14="http://schemas.microsoft.com/office/powerpoint/2010/main" val="3763725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884BEE6-1050-4CD3-9FD8-FC50C7E2C2B5}" type="datetimeFigureOut">
              <a:rPr lang="fr-CH" smtClean="0"/>
              <a:t>29.11.2023</a:t>
            </a:fld>
            <a:endParaRPr lang="fr-CH"/>
          </a:p>
        </p:txBody>
      </p:sp>
      <p:sp>
        <p:nvSpPr>
          <p:cNvPr id="6" name="Footer Placeholder 5"/>
          <p:cNvSpPr>
            <a:spLocks noGrp="1"/>
          </p:cNvSpPr>
          <p:nvPr>
            <p:ph type="ftr" sz="quarter" idx="11"/>
          </p:nvPr>
        </p:nvSpPr>
        <p:spPr/>
        <p:txBody>
          <a:bodyPr/>
          <a:lstStyle/>
          <a:p>
            <a:endParaRPr lang="fr-CH"/>
          </a:p>
        </p:txBody>
      </p:sp>
      <p:sp>
        <p:nvSpPr>
          <p:cNvPr id="7" name="Slide Number Placeholder 6"/>
          <p:cNvSpPr>
            <a:spLocks noGrp="1"/>
          </p:cNvSpPr>
          <p:nvPr>
            <p:ph type="sldNum" sz="quarter" idx="12"/>
          </p:nvPr>
        </p:nvSpPr>
        <p:spPr/>
        <p:txBody>
          <a:bodyPr/>
          <a:lstStyle/>
          <a:p>
            <a:fld id="{08DBBFAF-2543-4602-B28B-A897ADA39C5D}" type="slidenum">
              <a:rPr lang="fr-CH" smtClean="0"/>
              <a:t>‹N°›</a:t>
            </a:fld>
            <a:endParaRPr lang="fr-CH"/>
          </a:p>
        </p:txBody>
      </p:sp>
    </p:spTree>
    <p:extLst>
      <p:ext uri="{BB962C8B-B14F-4D97-AF65-F5344CB8AC3E}">
        <p14:creationId xmlns:p14="http://schemas.microsoft.com/office/powerpoint/2010/main" val="4067077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884BEE6-1050-4CD3-9FD8-FC50C7E2C2B5}" type="datetimeFigureOut">
              <a:rPr lang="fr-CH" smtClean="0"/>
              <a:t>29.11.2023</a:t>
            </a:fld>
            <a:endParaRPr lang="fr-CH"/>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DBBFAF-2543-4602-B28B-A897ADA39C5D}" type="slidenum">
              <a:rPr lang="fr-CH" smtClean="0"/>
              <a:t>‹N°›</a:t>
            </a:fld>
            <a:endParaRPr lang="fr-CH"/>
          </a:p>
        </p:txBody>
      </p:sp>
    </p:spTree>
    <p:extLst>
      <p:ext uri="{BB962C8B-B14F-4D97-AF65-F5344CB8AC3E}">
        <p14:creationId xmlns:p14="http://schemas.microsoft.com/office/powerpoint/2010/main" val="3321988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884BEE6-1050-4CD3-9FD8-FC50C7E2C2B5}" type="datetimeFigureOut">
              <a:rPr lang="fr-CH" smtClean="0"/>
              <a:t>29.11.2023</a:t>
            </a:fld>
            <a:endParaRPr lang="fr-CH"/>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CH"/>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8DBBFAF-2543-4602-B28B-A897ADA39C5D}" type="slidenum">
              <a:rPr lang="fr-CH" smtClean="0"/>
              <a:t>‹N°›</a:t>
            </a:fld>
            <a:endParaRPr lang="fr-CH"/>
          </a:p>
        </p:txBody>
      </p:sp>
    </p:spTree>
    <p:extLst>
      <p:ext uri="{BB962C8B-B14F-4D97-AF65-F5344CB8AC3E}">
        <p14:creationId xmlns:p14="http://schemas.microsoft.com/office/powerpoint/2010/main" val="543102859"/>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doi.org/10.3917/arss.249.0038" TargetMode="External"/><Relationship Id="rId3" Type="http://schemas.openxmlformats.org/officeDocument/2006/relationships/hyperlink" Target="https://www.babelio.com/auteur/Martine-Court/440690" TargetMode="External"/><Relationship Id="rId7" Type="http://schemas.openxmlformats.org/officeDocument/2006/relationships/hyperlink" Target="https://journals.openedition.org/sociologie/1768" TargetMode="External"/><Relationship Id="rId2" Type="http://schemas.openxmlformats.org/officeDocument/2006/relationships/hyperlink" Target="http://www.arss.fr/presentation/" TargetMode="External"/><Relationship Id="rId1" Type="http://schemas.openxmlformats.org/officeDocument/2006/relationships/slideLayout" Target="../slideLayouts/slideLayout2.xml"/><Relationship Id="rId6" Type="http://schemas.openxmlformats.org/officeDocument/2006/relationships/hyperlink" Target="https://www.centre-max-weber.fr/Martine-Court" TargetMode="External"/><Relationship Id="rId11" Type="http://schemas.openxmlformats.org/officeDocument/2006/relationships/hyperlink" Target="https://www.toupie.org/Dictionnaire/Identite_sociale.htm#:~:text=L%27identit%C3%A9%20sociale%20correspond%20%C3%A0,on%20parle%20de%20r%C3%A9f%C3%A9rents%20identitaires" TargetMode="External"/><Relationship Id="rId5" Type="http://schemas.openxmlformats.org/officeDocument/2006/relationships/hyperlink" Target="https://journals.openedition.org/sociologie/1992#quotation" TargetMode="External"/><Relationship Id="rId10" Type="http://schemas.openxmlformats.org/officeDocument/2006/relationships/hyperlink" Target="https://doi.org/10.3917/puf.origg.2019.01.0116" TargetMode="External"/><Relationship Id="rId4" Type="http://schemas.openxmlformats.org/officeDocument/2006/relationships/hyperlink" Target="https://www.cairn.info/publications-de-Martine-Court--31958.htm" TargetMode="External"/><Relationship Id="rId9" Type="http://schemas.openxmlformats.org/officeDocument/2006/relationships/hyperlink" Target="https://www.efib.ch/equivalences-systemes-scolaires/"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doi.org/10.3917/lsdle.451.0095" TargetMode="External"/><Relationship Id="rId3" Type="http://schemas.openxmlformats.org/officeDocument/2006/relationships/hyperlink" Target="https://archipel.uqam.ca/5508/" TargetMode="External"/><Relationship Id="rId7" Type="http://schemas.openxmlformats.org/officeDocument/2006/relationships/hyperlink" Target="https://ifpek.centredoc.org/index.php?lvl=notice_display&amp;id=89496" TargetMode="External"/><Relationship Id="rId2" Type="http://schemas.openxmlformats.org/officeDocument/2006/relationships/hyperlink" Target="https://www.toupie.org/Dictionnaire/Inegalite.htm" TargetMode="External"/><Relationship Id="rId1" Type="http://schemas.openxmlformats.org/officeDocument/2006/relationships/slideLayout" Target="../slideLayouts/slideLayout2.xml"/><Relationship Id="rId6" Type="http://schemas.openxmlformats.org/officeDocument/2006/relationships/hyperlink" Target="https://educationsexuelle-parents.ch/fr" TargetMode="External"/><Relationship Id="rId5" Type="http://schemas.openxmlformats.org/officeDocument/2006/relationships/hyperlink" Target="https://www.psychiatryadvisor.com/home/practice-management/plissit-model-introducing-sexual-health-in-clinical-care/" TargetMode="External"/><Relationship Id="rId4" Type="http://schemas.openxmlformats.org/officeDocument/2006/relationships/hyperlink" Target="https://doi.org/10.3917/idee.153.0004"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sv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ixabay.com/de/verein-gemeinschaft-gruppe-treffen-152746/" TargetMode="Externa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CF1409-A6E7-AB0D-AC1C-AB68CF1E01D7}"/>
              </a:ext>
            </a:extLst>
          </p:cNvPr>
          <p:cNvSpPr>
            <a:spLocks noGrp="1"/>
          </p:cNvSpPr>
          <p:nvPr>
            <p:ph type="ctrTitle"/>
          </p:nvPr>
        </p:nvSpPr>
        <p:spPr>
          <a:xfrm>
            <a:off x="960728" y="1714421"/>
            <a:ext cx="11461915" cy="1646302"/>
          </a:xfrm>
        </p:spPr>
        <p:txBody>
          <a:bodyPr/>
          <a:lstStyle/>
          <a:p>
            <a:pPr algn="l">
              <a:lnSpc>
                <a:spcPct val="150000"/>
              </a:lnSpc>
            </a:pPr>
            <a:r>
              <a:rPr lang="fr-CH" sz="4400"/>
              <a:t>Module 3531, Séminaire B3</a:t>
            </a:r>
            <a:br>
              <a:rPr lang="fr-CH" sz="3200"/>
            </a:br>
            <a:r>
              <a:rPr lang="fr-CH" sz="3200"/>
              <a:t>Parler de sexualité à ses enfants (Court, 2023)</a:t>
            </a:r>
            <a:endParaRPr lang="fr-CH" sz="4000"/>
          </a:p>
        </p:txBody>
      </p:sp>
      <p:sp>
        <p:nvSpPr>
          <p:cNvPr id="3" name="Sous-titre 2">
            <a:extLst>
              <a:ext uri="{FF2B5EF4-FFF2-40B4-BE49-F238E27FC236}">
                <a16:creationId xmlns:a16="http://schemas.microsoft.com/office/drawing/2014/main" id="{55A5B36F-0D64-E97B-DD4B-CF9FB5A50FCD}"/>
              </a:ext>
            </a:extLst>
          </p:cNvPr>
          <p:cNvSpPr>
            <a:spLocks noGrp="1"/>
          </p:cNvSpPr>
          <p:nvPr>
            <p:ph type="subTitle" idx="1"/>
          </p:nvPr>
        </p:nvSpPr>
        <p:spPr>
          <a:xfrm>
            <a:off x="1837747" y="3432607"/>
            <a:ext cx="7766936" cy="1096899"/>
          </a:xfrm>
        </p:spPr>
        <p:txBody>
          <a:bodyPr/>
          <a:lstStyle/>
          <a:p>
            <a:r>
              <a:rPr lang="fr-CH"/>
              <a:t>Marion </a:t>
            </a:r>
            <a:r>
              <a:rPr lang="fr-CH" err="1"/>
              <a:t>Eggimann</a:t>
            </a:r>
            <a:r>
              <a:rPr lang="fr-CH"/>
              <a:t>, Marie Petite, Tiffany Günter</a:t>
            </a:r>
          </a:p>
        </p:txBody>
      </p:sp>
      <p:pic>
        <p:nvPicPr>
          <p:cNvPr id="4" name="Graphique 3" descr="Homme avec enfant contour">
            <a:extLst>
              <a:ext uri="{FF2B5EF4-FFF2-40B4-BE49-F238E27FC236}">
                <a16:creationId xmlns:a16="http://schemas.microsoft.com/office/drawing/2014/main" id="{52400B39-8E4C-1755-7B26-B702F48525D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95555" y="4121989"/>
            <a:ext cx="2265870" cy="2237116"/>
          </a:xfrm>
          <a:prstGeom prst="rect">
            <a:avLst/>
          </a:prstGeom>
        </p:spPr>
      </p:pic>
    </p:spTree>
    <p:extLst>
      <p:ext uri="{BB962C8B-B14F-4D97-AF65-F5344CB8AC3E}">
        <p14:creationId xmlns:p14="http://schemas.microsoft.com/office/powerpoint/2010/main" val="824554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5A8820-AFB4-C79E-AFE7-CDE5F0DC0517}"/>
              </a:ext>
            </a:extLst>
          </p:cNvPr>
          <p:cNvSpPr>
            <a:spLocks noGrp="1"/>
          </p:cNvSpPr>
          <p:nvPr>
            <p:ph type="title"/>
          </p:nvPr>
        </p:nvSpPr>
        <p:spPr/>
        <p:txBody>
          <a:bodyPr/>
          <a:lstStyle/>
          <a:p>
            <a:r>
              <a:rPr lang="fr-CH"/>
              <a:t>Concepts centraux (suite)</a:t>
            </a:r>
          </a:p>
        </p:txBody>
      </p:sp>
      <p:sp>
        <p:nvSpPr>
          <p:cNvPr id="3" name="Espace réservé du contenu 2">
            <a:extLst>
              <a:ext uri="{FF2B5EF4-FFF2-40B4-BE49-F238E27FC236}">
                <a16:creationId xmlns:a16="http://schemas.microsoft.com/office/drawing/2014/main" id="{D8186A8A-8140-47D2-2297-C0BCD0302A86}"/>
              </a:ext>
            </a:extLst>
          </p:cNvPr>
          <p:cNvSpPr>
            <a:spLocks noGrp="1"/>
          </p:cNvSpPr>
          <p:nvPr>
            <p:ph idx="1"/>
          </p:nvPr>
        </p:nvSpPr>
        <p:spPr>
          <a:xfrm>
            <a:off x="516194" y="1651821"/>
            <a:ext cx="9516806" cy="4817246"/>
          </a:xfrm>
        </p:spPr>
        <p:txBody>
          <a:bodyPr vert="horz" lIns="91440" tIns="45720" rIns="91440" bIns="45720" rtlCol="0" anchor="t">
            <a:normAutofit/>
          </a:bodyPr>
          <a:lstStyle/>
          <a:p>
            <a:pPr algn="just"/>
            <a:r>
              <a:rPr lang="fr-CH" b="1" u="sng"/>
              <a:t>Logique sociale</a:t>
            </a:r>
            <a:r>
              <a:rPr lang="fr-CH"/>
              <a:t>: «Regroupement de pratiques et/ou de représentations similaires, unies par quelques choses de communs qui leur est sous-jacent et qui fonde ce regroupement.» </a:t>
            </a:r>
            <a:r>
              <a:rPr lang="fr-CH" sz="1100"/>
              <a:t>(Olivier de Sardan, 2021)</a:t>
            </a:r>
          </a:p>
          <a:p>
            <a:pPr algn="just"/>
            <a:r>
              <a:rPr lang="fr-CH" b="1" u="sng"/>
              <a:t>Genre</a:t>
            </a:r>
            <a:r>
              <a:rPr lang="fr-CH" u="sng"/>
              <a:t>:</a:t>
            </a:r>
            <a:r>
              <a:rPr lang="fr-CH"/>
              <a:t> « Ensemble des discours qui produisent la différence des sexes.» </a:t>
            </a:r>
            <a:r>
              <a:rPr lang="fr-CH" sz="1100"/>
              <a:t>(Omer-Houseaux, 2008)</a:t>
            </a:r>
          </a:p>
          <a:p>
            <a:pPr algn="just"/>
            <a:r>
              <a:rPr lang="fr-CH" b="1" u="sng"/>
              <a:t>Identité sociale:</a:t>
            </a:r>
            <a:r>
              <a:rPr lang="fr-CH" b="1"/>
              <a:t> </a:t>
            </a:r>
            <a:r>
              <a:rPr lang="fr-CH"/>
              <a:t>«Tout ce qui permet à autrui d’identifier de manière pertinente un individu.» </a:t>
            </a:r>
            <a:r>
              <a:rPr lang="fr-CH" sz="1100"/>
              <a:t>(La Toupie, s.d. a)</a:t>
            </a:r>
          </a:p>
          <a:p>
            <a:pPr algn="just"/>
            <a:r>
              <a:rPr lang="fr-CH" b="1" u="sng"/>
              <a:t>Socialisation</a:t>
            </a:r>
            <a:r>
              <a:rPr lang="fr-CH" u="sng"/>
              <a:t>:</a:t>
            </a:r>
            <a:r>
              <a:rPr lang="fr-CH"/>
              <a:t> «Mécanismes de transmission de la culture ainsi que la manière dont les individus reçoivent cette transmission et intériorisent les valeurs, les normes et rôles qui régissent le fonctionnement de la vie sociale.» </a:t>
            </a:r>
            <a:r>
              <a:rPr lang="fr-CH" sz="1100"/>
              <a:t>(Castra, 2013)</a:t>
            </a:r>
          </a:p>
          <a:p>
            <a:pPr algn="just"/>
            <a:r>
              <a:rPr lang="fr-CH" b="1" u="sng"/>
              <a:t>Inégalité sociale:</a:t>
            </a:r>
            <a:r>
              <a:rPr lang="fr-CH" b="1"/>
              <a:t> </a:t>
            </a:r>
            <a:r>
              <a:rPr lang="fr-CH"/>
              <a:t>«différence de traitement pouvant avantager une classe sociale, un groupe ou un individu.» </a:t>
            </a:r>
            <a:r>
              <a:rPr lang="fr-CH" sz="1100"/>
              <a:t>(La Toupie, s.d. b)</a:t>
            </a:r>
          </a:p>
        </p:txBody>
      </p:sp>
    </p:spTree>
    <p:extLst>
      <p:ext uri="{BB962C8B-B14F-4D97-AF65-F5344CB8AC3E}">
        <p14:creationId xmlns:p14="http://schemas.microsoft.com/office/powerpoint/2010/main" val="1974207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61F184-B1BA-3DF1-2865-C075836B57C7}"/>
              </a:ext>
            </a:extLst>
          </p:cNvPr>
          <p:cNvSpPr>
            <a:spLocks noGrp="1"/>
          </p:cNvSpPr>
          <p:nvPr>
            <p:ph type="title"/>
          </p:nvPr>
        </p:nvSpPr>
        <p:spPr>
          <a:xfrm>
            <a:off x="3421301" y="1191491"/>
            <a:ext cx="3659139" cy="1122218"/>
          </a:xfrm>
        </p:spPr>
        <p:txBody>
          <a:bodyPr>
            <a:normAutofit/>
          </a:bodyPr>
          <a:lstStyle/>
          <a:p>
            <a:r>
              <a:rPr lang="fr-CH"/>
              <a:t>Problématique</a:t>
            </a:r>
          </a:p>
        </p:txBody>
      </p:sp>
      <p:sp>
        <p:nvSpPr>
          <p:cNvPr id="3" name="Espace réservé du contenu 2">
            <a:extLst>
              <a:ext uri="{FF2B5EF4-FFF2-40B4-BE49-F238E27FC236}">
                <a16:creationId xmlns:a16="http://schemas.microsoft.com/office/drawing/2014/main" id="{140569D9-990E-2D36-68D9-E53E70E25C7C}"/>
              </a:ext>
            </a:extLst>
          </p:cNvPr>
          <p:cNvSpPr>
            <a:spLocks noGrp="1"/>
          </p:cNvSpPr>
          <p:nvPr>
            <p:ph idx="1"/>
          </p:nvPr>
        </p:nvSpPr>
        <p:spPr>
          <a:xfrm>
            <a:off x="290943" y="2575447"/>
            <a:ext cx="9919857" cy="2855535"/>
          </a:xfrm>
        </p:spPr>
        <p:txBody>
          <a:bodyPr vert="horz" lIns="91440" tIns="45720" rIns="91440" bIns="45720" rtlCol="0" anchor="t">
            <a:normAutofit/>
          </a:bodyPr>
          <a:lstStyle/>
          <a:p>
            <a:pPr marL="0" indent="0" algn="ctr">
              <a:lnSpc>
                <a:spcPct val="150000"/>
              </a:lnSpc>
              <a:buNone/>
            </a:pPr>
            <a:r>
              <a:rPr lang="fr-FR"/>
              <a:t>Depuis la libération de la parole sur le sujet à la fin du 19e siècle, </a:t>
            </a:r>
          </a:p>
          <a:p>
            <a:pPr marL="0" indent="0" algn="ctr">
              <a:lnSpc>
                <a:spcPct val="150000"/>
              </a:lnSpc>
              <a:buNone/>
            </a:pPr>
            <a:r>
              <a:rPr lang="fr-FR"/>
              <a:t>de quelle manière l’éducation sexuelle enseignée par les parents varie </a:t>
            </a:r>
          </a:p>
          <a:p>
            <a:pPr marL="0" indent="0" algn="ctr">
              <a:lnSpc>
                <a:spcPct val="150000"/>
              </a:lnSpc>
              <a:buNone/>
            </a:pPr>
            <a:r>
              <a:rPr lang="fr-FR"/>
              <a:t>en fonction des classes sociales auxquelles les enfants appartiennent </a:t>
            </a:r>
          </a:p>
          <a:p>
            <a:pPr marL="0" indent="0" algn="ctr">
              <a:lnSpc>
                <a:spcPct val="150000"/>
              </a:lnSpc>
              <a:buNone/>
            </a:pPr>
            <a:r>
              <a:rPr lang="fr-FR"/>
              <a:t>et quels impacts a-t-elle sur eux ? </a:t>
            </a:r>
            <a:endParaRPr lang="fr-CH"/>
          </a:p>
        </p:txBody>
      </p:sp>
    </p:spTree>
    <p:extLst>
      <p:ext uri="{BB962C8B-B14F-4D97-AF65-F5344CB8AC3E}">
        <p14:creationId xmlns:p14="http://schemas.microsoft.com/office/powerpoint/2010/main" val="3554508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4791EA-46FC-EBB0-A0F7-34C9B4D1F9EA}"/>
              </a:ext>
            </a:extLst>
          </p:cNvPr>
          <p:cNvSpPr>
            <a:spLocks noGrp="1"/>
          </p:cNvSpPr>
          <p:nvPr>
            <p:ph type="title"/>
          </p:nvPr>
        </p:nvSpPr>
        <p:spPr>
          <a:xfrm>
            <a:off x="677334" y="698090"/>
            <a:ext cx="8596668" cy="1320800"/>
          </a:xfrm>
        </p:spPr>
        <p:txBody>
          <a:bodyPr/>
          <a:lstStyle/>
          <a:p>
            <a:r>
              <a:rPr lang="fr-CH"/>
              <a:t>Buts de l’autrice </a:t>
            </a:r>
          </a:p>
        </p:txBody>
      </p:sp>
      <p:sp>
        <p:nvSpPr>
          <p:cNvPr id="3" name="Espace réservé du contenu 2">
            <a:extLst>
              <a:ext uri="{FF2B5EF4-FFF2-40B4-BE49-F238E27FC236}">
                <a16:creationId xmlns:a16="http://schemas.microsoft.com/office/drawing/2014/main" id="{4A97BE62-4E3C-71E6-5000-B37760D77818}"/>
              </a:ext>
            </a:extLst>
          </p:cNvPr>
          <p:cNvSpPr>
            <a:spLocks noGrp="1"/>
          </p:cNvSpPr>
          <p:nvPr>
            <p:ph idx="1"/>
          </p:nvPr>
        </p:nvSpPr>
        <p:spPr/>
        <p:txBody>
          <a:bodyPr/>
          <a:lstStyle/>
          <a:p>
            <a:pPr algn="just"/>
            <a:r>
              <a:rPr lang="fr-CH"/>
              <a:t>«Constater les logiques sociales régissant la discussion sur la sexualité entre les parents et leurs enfants.» </a:t>
            </a:r>
            <a:r>
              <a:rPr lang="fr-CH" sz="1100"/>
              <a:t>(Court, 2023, p. 39)</a:t>
            </a:r>
          </a:p>
          <a:p>
            <a:pPr algn="just"/>
            <a:endParaRPr lang="fr-CH"/>
          </a:p>
          <a:p>
            <a:pPr algn="just"/>
            <a:r>
              <a:rPr lang="fr-CH"/>
              <a:t>«Présenter des pistes d’explication concernant l’origine des inégalités concernant les savoirs savants sur la sexualité qui sont observées à l’âge adulte.» </a:t>
            </a:r>
            <a:r>
              <a:rPr lang="fr-CH" sz="1100"/>
              <a:t>(Court, 2023, p. 39)</a:t>
            </a:r>
          </a:p>
        </p:txBody>
      </p:sp>
    </p:spTree>
    <p:extLst>
      <p:ext uri="{BB962C8B-B14F-4D97-AF65-F5344CB8AC3E}">
        <p14:creationId xmlns:p14="http://schemas.microsoft.com/office/powerpoint/2010/main" val="120313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71EFE8-9F79-96E7-F0A2-50984F530A9A}"/>
              </a:ext>
            </a:extLst>
          </p:cNvPr>
          <p:cNvSpPr>
            <a:spLocks noGrp="1"/>
          </p:cNvSpPr>
          <p:nvPr>
            <p:ph type="title"/>
          </p:nvPr>
        </p:nvSpPr>
        <p:spPr/>
        <p:txBody>
          <a:bodyPr/>
          <a:lstStyle/>
          <a:p>
            <a:r>
              <a:rPr lang="fr-CH"/>
              <a:t>Aspects méthodologiques : population</a:t>
            </a:r>
          </a:p>
        </p:txBody>
      </p:sp>
      <p:sp>
        <p:nvSpPr>
          <p:cNvPr id="3" name="Espace réservé du contenu 2">
            <a:extLst>
              <a:ext uri="{FF2B5EF4-FFF2-40B4-BE49-F238E27FC236}">
                <a16:creationId xmlns:a16="http://schemas.microsoft.com/office/drawing/2014/main" id="{7748F10C-7FA2-4EBE-9E54-F8A2379EACAA}"/>
              </a:ext>
            </a:extLst>
          </p:cNvPr>
          <p:cNvSpPr>
            <a:spLocks noGrp="1"/>
          </p:cNvSpPr>
          <p:nvPr>
            <p:ph idx="1"/>
          </p:nvPr>
        </p:nvSpPr>
        <p:spPr>
          <a:xfrm>
            <a:off x="677334" y="1801155"/>
            <a:ext cx="8596668" cy="4776626"/>
          </a:xfrm>
        </p:spPr>
        <p:txBody>
          <a:bodyPr>
            <a:normAutofit/>
          </a:bodyPr>
          <a:lstStyle/>
          <a:p>
            <a:pPr algn="just"/>
            <a:r>
              <a:rPr lang="fr-CH"/>
              <a:t>16 familles comportant des enfants âgés entre 10 et 11 ans</a:t>
            </a:r>
          </a:p>
          <a:p>
            <a:pPr lvl="1" algn="just"/>
            <a:r>
              <a:rPr lang="fr-CH"/>
              <a:t>8 filles et 8 garçons en CM1 et CM2</a:t>
            </a:r>
          </a:p>
          <a:p>
            <a:pPr lvl="1" algn="just"/>
            <a:r>
              <a:rPr lang="fr-CH"/>
              <a:t>14 mères et 2 pères nés entres les années 1970 et 1980</a:t>
            </a:r>
          </a:p>
          <a:p>
            <a:pPr marL="342900" lvl="1" indent="-342900" algn="just"/>
            <a:r>
              <a:rPr lang="fr-CH" sz="1800"/>
              <a:t>Recrutement par le biais de l’école</a:t>
            </a:r>
          </a:p>
          <a:p>
            <a:pPr marL="342900" lvl="1" indent="-342900" algn="just"/>
            <a:r>
              <a:rPr lang="fr-CH" sz="1800"/>
              <a:t>Plusieurs classes sociales</a:t>
            </a:r>
          </a:p>
          <a:p>
            <a:pPr marL="742950" lvl="2" indent="-342900" algn="just"/>
            <a:r>
              <a:rPr lang="fr-CH" sz="1600"/>
              <a:t>5 familles de classe supérieure / 9 familles de classe moyenne / 2 familles de classe populaire</a:t>
            </a:r>
          </a:p>
          <a:p>
            <a:pPr marL="342900" lvl="1" indent="-342900" algn="just"/>
            <a:r>
              <a:rPr lang="fr-CH" sz="1800"/>
              <a:t>Données récoltées en 2 temps : observations des cours d’éducation sexuelle / entretiens avec les parents</a:t>
            </a:r>
          </a:p>
          <a:p>
            <a:pPr marL="742950" lvl="2" indent="-342900" algn="just"/>
            <a:r>
              <a:rPr lang="fr-CH" sz="1600"/>
              <a:t>mise en relation du comportement des enfants avec les «expériences socialisatrices» vécues au sein de leur famille</a:t>
            </a:r>
          </a:p>
          <a:p>
            <a:pPr marL="400050" lvl="2" indent="0" algn="just">
              <a:buNone/>
            </a:pPr>
            <a:r>
              <a:rPr lang="fr-CH" sz="1100"/>
              <a:t> (Court, 2023)</a:t>
            </a:r>
          </a:p>
          <a:p>
            <a:pPr lvl="1"/>
            <a:endParaRPr lang="fr-CH"/>
          </a:p>
        </p:txBody>
      </p:sp>
    </p:spTree>
    <p:extLst>
      <p:ext uri="{BB962C8B-B14F-4D97-AF65-F5344CB8AC3E}">
        <p14:creationId xmlns:p14="http://schemas.microsoft.com/office/powerpoint/2010/main" val="807251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A9D1A5-4F60-24AA-4C43-663DC02944E8}"/>
              </a:ext>
            </a:extLst>
          </p:cNvPr>
          <p:cNvSpPr>
            <a:spLocks noGrp="1"/>
          </p:cNvSpPr>
          <p:nvPr>
            <p:ph type="title"/>
          </p:nvPr>
        </p:nvSpPr>
        <p:spPr/>
        <p:txBody>
          <a:bodyPr/>
          <a:lstStyle/>
          <a:p>
            <a:r>
              <a:rPr lang="fr-CH"/>
              <a:t>Aspects méthodologiques : approche, récolte et analyse des données</a:t>
            </a:r>
          </a:p>
        </p:txBody>
      </p:sp>
      <p:sp>
        <p:nvSpPr>
          <p:cNvPr id="3" name="Espace réservé du contenu 2">
            <a:extLst>
              <a:ext uri="{FF2B5EF4-FFF2-40B4-BE49-F238E27FC236}">
                <a16:creationId xmlns:a16="http://schemas.microsoft.com/office/drawing/2014/main" id="{F6FD6026-8221-AB15-8168-FD03EE5B536B}"/>
              </a:ext>
            </a:extLst>
          </p:cNvPr>
          <p:cNvSpPr>
            <a:spLocks noGrp="1"/>
          </p:cNvSpPr>
          <p:nvPr>
            <p:ph idx="1"/>
          </p:nvPr>
        </p:nvSpPr>
        <p:spPr>
          <a:xfrm>
            <a:off x="677334" y="2160589"/>
            <a:ext cx="8596668" cy="4520430"/>
          </a:xfrm>
        </p:spPr>
        <p:txBody>
          <a:bodyPr/>
          <a:lstStyle/>
          <a:p>
            <a:pPr algn="just"/>
            <a:r>
              <a:rPr lang="fr-CH"/>
              <a:t>Étude qualitative de type exploratoire</a:t>
            </a:r>
            <a:r>
              <a:rPr lang="fr-CH" sz="3600"/>
              <a:t> </a:t>
            </a:r>
            <a:r>
              <a:rPr lang="fr-FR" sz="1100"/>
              <a:t>(N. Kühne, communication personnelle, 03 octobre 2022)</a:t>
            </a:r>
            <a:r>
              <a:rPr lang="fr-CH" sz="1100"/>
              <a:t> </a:t>
            </a:r>
          </a:p>
          <a:p>
            <a:pPr algn="just"/>
            <a:r>
              <a:rPr lang="fr-CH"/>
              <a:t>Récolte des données : </a:t>
            </a:r>
          </a:p>
          <a:p>
            <a:pPr marL="742950" lvl="2" indent="-342900" algn="just"/>
            <a:r>
              <a:rPr lang="fr-CH" sz="1600"/>
              <a:t>Échantillonnage de convenance  : affiliation à une école publique </a:t>
            </a:r>
            <a:r>
              <a:rPr lang="fr-CH" sz="1100"/>
              <a:t>(Court, 2023)</a:t>
            </a:r>
          </a:p>
          <a:p>
            <a:pPr marL="342900" lvl="1" indent="-342900" algn="just"/>
            <a:r>
              <a:rPr lang="fr-CH" sz="1800"/>
              <a:t>Analyse des données : </a:t>
            </a:r>
          </a:p>
          <a:p>
            <a:pPr marL="742950" lvl="2" indent="-342900" algn="just"/>
            <a:r>
              <a:rPr lang="fr-CH" sz="1600"/>
              <a:t>Analyse thématique </a:t>
            </a:r>
            <a:r>
              <a:rPr lang="fr-CH" sz="1600">
                <a:sym typeface="Wingdings" pitchFamily="2" charset="2"/>
              </a:rPr>
              <a:t> construction de catégories  analyse  mise en relation  identification des variations, des contextes, des fréquences d’apparition et de l’interdépendance </a:t>
            </a:r>
            <a:r>
              <a:rPr lang="fr-CH" sz="1100">
                <a:sym typeface="Wingdings" pitchFamily="2" charset="2"/>
              </a:rPr>
              <a:t>(</a:t>
            </a:r>
            <a:r>
              <a:rPr lang="fr-CH" sz="1100" err="1">
                <a:sym typeface="Wingdings" pitchFamily="2" charset="2"/>
              </a:rPr>
              <a:t>Fallery</a:t>
            </a:r>
            <a:r>
              <a:rPr lang="fr-CH" sz="1100">
                <a:sym typeface="Wingdings" pitchFamily="2" charset="2"/>
              </a:rPr>
              <a:t> &amp; </a:t>
            </a:r>
            <a:r>
              <a:rPr lang="fr-CH" sz="1100" err="1">
                <a:sym typeface="Wingdings" pitchFamily="2" charset="2"/>
              </a:rPr>
              <a:t>Rodhain</a:t>
            </a:r>
            <a:r>
              <a:rPr lang="fr-CH" sz="1100">
                <a:sym typeface="Wingdings" pitchFamily="2" charset="2"/>
              </a:rPr>
              <a:t>, 2007)</a:t>
            </a:r>
            <a:endParaRPr lang="fr-CH" sz="1100"/>
          </a:p>
          <a:p>
            <a:pPr lvl="1"/>
            <a:endParaRPr lang="fr-CH"/>
          </a:p>
        </p:txBody>
      </p:sp>
    </p:spTree>
    <p:extLst>
      <p:ext uri="{BB962C8B-B14F-4D97-AF65-F5344CB8AC3E}">
        <p14:creationId xmlns:p14="http://schemas.microsoft.com/office/powerpoint/2010/main" val="1630418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1FD871-5A51-2B67-1565-2B73C3BEA3C4}"/>
              </a:ext>
            </a:extLst>
          </p:cNvPr>
          <p:cNvSpPr>
            <a:spLocks noGrp="1"/>
          </p:cNvSpPr>
          <p:nvPr>
            <p:ph type="title"/>
          </p:nvPr>
        </p:nvSpPr>
        <p:spPr/>
        <p:txBody>
          <a:bodyPr/>
          <a:lstStyle/>
          <a:p>
            <a:r>
              <a:rPr lang="fr-CH"/>
              <a:t>Thèses de l’autrice</a:t>
            </a:r>
          </a:p>
        </p:txBody>
      </p:sp>
      <p:sp>
        <p:nvSpPr>
          <p:cNvPr id="3" name="Espace réservé du contenu 2">
            <a:extLst>
              <a:ext uri="{FF2B5EF4-FFF2-40B4-BE49-F238E27FC236}">
                <a16:creationId xmlns:a16="http://schemas.microsoft.com/office/drawing/2014/main" id="{D17E1E0D-07CD-92AC-BFC9-3C180BE99DE6}"/>
              </a:ext>
            </a:extLst>
          </p:cNvPr>
          <p:cNvSpPr>
            <a:spLocks noGrp="1"/>
          </p:cNvSpPr>
          <p:nvPr>
            <p:ph idx="1"/>
          </p:nvPr>
        </p:nvSpPr>
        <p:spPr>
          <a:xfrm>
            <a:off x="485605" y="2175337"/>
            <a:ext cx="8596668" cy="3880773"/>
          </a:xfrm>
        </p:spPr>
        <p:txBody>
          <a:bodyPr vert="horz" lIns="91440" tIns="45720" rIns="91440" bIns="45720" rtlCol="0" anchor="t">
            <a:normAutofit/>
          </a:bodyPr>
          <a:lstStyle/>
          <a:p>
            <a:pPr algn="just"/>
            <a:r>
              <a:rPr lang="fr-CH"/>
              <a:t>Les ressources et les intérêts liés aux classes sociales déterminent les pratiques des parents (discussion à propos de la sexualité) </a:t>
            </a:r>
            <a:r>
              <a:rPr lang="fr-CH" sz="1100"/>
              <a:t>(Court, 2023, p. 41)</a:t>
            </a:r>
          </a:p>
          <a:p>
            <a:pPr algn="just"/>
            <a:endParaRPr lang="fr-CH" sz="1100"/>
          </a:p>
          <a:p>
            <a:pPr algn="just"/>
            <a:r>
              <a:rPr lang="fr-CH"/>
              <a:t>Lorsque les parents ne parlent pas de sexualité à leurs enfants, ces derniers sont moins enclins à développer précocement des savoirs savants sur ce sujet et à apprendre comment parler correctement de la sexualité </a:t>
            </a:r>
            <a:r>
              <a:rPr lang="fr-CH" sz="1100"/>
              <a:t>(Court, 2023, p. 41)</a:t>
            </a:r>
          </a:p>
        </p:txBody>
      </p:sp>
    </p:spTree>
    <p:extLst>
      <p:ext uri="{BB962C8B-B14F-4D97-AF65-F5344CB8AC3E}">
        <p14:creationId xmlns:p14="http://schemas.microsoft.com/office/powerpoint/2010/main" val="3240899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5797CC-9705-71B1-19BA-2FBFF48CF5D6}"/>
              </a:ext>
            </a:extLst>
          </p:cNvPr>
          <p:cNvSpPr>
            <a:spLocks noGrp="1"/>
          </p:cNvSpPr>
          <p:nvPr>
            <p:ph type="title"/>
          </p:nvPr>
        </p:nvSpPr>
        <p:spPr>
          <a:xfrm>
            <a:off x="574641" y="213033"/>
            <a:ext cx="8596668" cy="1320800"/>
          </a:xfrm>
        </p:spPr>
        <p:txBody>
          <a:bodyPr/>
          <a:lstStyle/>
          <a:p>
            <a:r>
              <a:rPr lang="fr-CH"/>
              <a:t>Arguments soutenant la thèse n°1</a:t>
            </a:r>
          </a:p>
        </p:txBody>
      </p:sp>
      <p:sp>
        <p:nvSpPr>
          <p:cNvPr id="3" name="Espace réservé du contenu 2">
            <a:extLst>
              <a:ext uri="{FF2B5EF4-FFF2-40B4-BE49-F238E27FC236}">
                <a16:creationId xmlns:a16="http://schemas.microsoft.com/office/drawing/2014/main" id="{845AA641-696E-3325-3FEF-1F6716F28E77}"/>
              </a:ext>
            </a:extLst>
          </p:cNvPr>
          <p:cNvSpPr>
            <a:spLocks noGrp="1"/>
          </p:cNvSpPr>
          <p:nvPr>
            <p:ph idx="1"/>
          </p:nvPr>
        </p:nvSpPr>
        <p:spPr>
          <a:xfrm>
            <a:off x="309715" y="1120878"/>
            <a:ext cx="9099755" cy="5220928"/>
          </a:xfrm>
        </p:spPr>
        <p:txBody>
          <a:bodyPr vert="horz" lIns="91440" tIns="45720" rIns="91440" bIns="45720" rtlCol="0" anchor="t">
            <a:normAutofit fontScale="92500" lnSpcReduction="20000"/>
          </a:bodyPr>
          <a:lstStyle/>
          <a:p>
            <a:pPr algn="just"/>
            <a:r>
              <a:rPr lang="fr-CH" sz="2100" u="sng"/>
              <a:t>Rappel de la thèse :</a:t>
            </a:r>
            <a:r>
              <a:rPr lang="fr-CH" sz="2100"/>
              <a:t> Les ressources et les intérêts liés aux classes sociales déterminent les pratiques des parents (discussion à propos de la sexualité) </a:t>
            </a:r>
            <a:r>
              <a:rPr lang="fr-CH" sz="1300"/>
              <a:t>(Court, 2023, p. 41)</a:t>
            </a:r>
          </a:p>
          <a:p>
            <a:pPr algn="just"/>
            <a:r>
              <a:rPr lang="fr-CH" sz="2100"/>
              <a:t>5 arguments</a:t>
            </a:r>
          </a:p>
          <a:p>
            <a:pPr lvl="1" algn="just"/>
            <a:r>
              <a:rPr lang="fr-CH" sz="1900"/>
              <a:t>3 arguments concernent le premier groupe (classes moyennes et supérieures) :</a:t>
            </a:r>
          </a:p>
          <a:p>
            <a:pPr lvl="2" algn="just">
              <a:lnSpc>
                <a:spcPct val="160000"/>
              </a:lnSpc>
            </a:pPr>
            <a:r>
              <a:rPr lang="fr-FR" sz="1600"/>
              <a:t>Ces parents ont « des compétences scientifiques, langagières et pédagogiques » qui sont un atout pour les discussions avec leurs enfants au sujet de la sexualité</a:t>
            </a:r>
          </a:p>
          <a:p>
            <a:pPr lvl="2" algn="just">
              <a:lnSpc>
                <a:spcPct val="160000"/>
              </a:lnSpc>
            </a:pPr>
            <a:r>
              <a:rPr lang="fr-FR" sz="1600"/>
              <a:t>Ces parents ont « des ressources culturelles et dispositionnelles » qui sont propices à l’encouragement à la lecture</a:t>
            </a:r>
            <a:endParaRPr lang="fr-CH" sz="1600"/>
          </a:p>
          <a:p>
            <a:pPr lvl="2" algn="just">
              <a:lnSpc>
                <a:spcPct val="160000"/>
              </a:lnSpc>
            </a:pPr>
            <a:r>
              <a:rPr lang="fr-FR" sz="1600"/>
              <a:t>Ces parents se conforment à la norme de discussion sur la sexualité par sentiment de distinction par rapport aux autres classes</a:t>
            </a:r>
            <a:endParaRPr lang="fr-CH" sz="1600"/>
          </a:p>
          <a:p>
            <a:pPr lvl="2" algn="just">
              <a:lnSpc>
                <a:spcPct val="160000"/>
              </a:lnSpc>
            </a:pPr>
            <a:r>
              <a:rPr lang="fr-CH" sz="1600"/>
              <a:t>Hypothèse : </a:t>
            </a:r>
            <a:r>
              <a:rPr lang="fr-FR" sz="1600"/>
              <a:t>les pratiques de discussion à propos de la sexualité ne sont pas faites consciemment dans le but d’affirmer </a:t>
            </a:r>
            <a:r>
              <a:rPr lang="fr-CH" sz="1600"/>
              <a:t>une appartenance sociale</a:t>
            </a:r>
            <a:r>
              <a:rPr lang="fr-FR" sz="1600"/>
              <a:t>, mais plutôt motivées par le sentiment de satisfaction que cela procure</a:t>
            </a:r>
            <a:endParaRPr lang="fr-CH" sz="1600"/>
          </a:p>
          <a:p>
            <a:pPr marL="914400" lvl="2" indent="0" algn="just">
              <a:lnSpc>
                <a:spcPct val="160000"/>
              </a:lnSpc>
              <a:buNone/>
            </a:pPr>
            <a:r>
              <a:rPr lang="fr-CH" sz="1200"/>
              <a:t>(Court, 2023)</a:t>
            </a:r>
          </a:p>
        </p:txBody>
      </p:sp>
    </p:spTree>
    <p:extLst>
      <p:ext uri="{BB962C8B-B14F-4D97-AF65-F5344CB8AC3E}">
        <p14:creationId xmlns:p14="http://schemas.microsoft.com/office/powerpoint/2010/main" val="1826845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7AF4A6-0D63-4507-29DA-917D608B00D3}"/>
              </a:ext>
            </a:extLst>
          </p:cNvPr>
          <p:cNvSpPr>
            <a:spLocks noGrp="1"/>
          </p:cNvSpPr>
          <p:nvPr>
            <p:ph type="title"/>
          </p:nvPr>
        </p:nvSpPr>
        <p:spPr/>
        <p:txBody>
          <a:bodyPr/>
          <a:lstStyle/>
          <a:p>
            <a:r>
              <a:rPr lang="fr-CH"/>
              <a:t>Arguments soutenant le thèse n°1 (suite)</a:t>
            </a:r>
          </a:p>
        </p:txBody>
      </p:sp>
      <p:sp>
        <p:nvSpPr>
          <p:cNvPr id="3" name="Espace réservé du contenu 2">
            <a:extLst>
              <a:ext uri="{FF2B5EF4-FFF2-40B4-BE49-F238E27FC236}">
                <a16:creationId xmlns:a16="http://schemas.microsoft.com/office/drawing/2014/main" id="{B3E34D2A-4F74-FDA1-BE68-8F8654EDA427}"/>
              </a:ext>
            </a:extLst>
          </p:cNvPr>
          <p:cNvSpPr>
            <a:spLocks noGrp="1"/>
          </p:cNvSpPr>
          <p:nvPr>
            <p:ph idx="1"/>
          </p:nvPr>
        </p:nvSpPr>
        <p:spPr/>
        <p:txBody>
          <a:bodyPr>
            <a:normAutofit/>
          </a:bodyPr>
          <a:lstStyle/>
          <a:p>
            <a:pPr lvl="1" algn="just"/>
            <a:r>
              <a:rPr lang="fr-CH" sz="1800" u="sng"/>
              <a:t>Rappel de la thèse :</a:t>
            </a:r>
            <a:r>
              <a:rPr lang="fr-CH" sz="1800"/>
              <a:t> Les ressources et les intérêts liés aux classes sociales déterminent les pratiques des parents (discussion à propos de la sexualité) </a:t>
            </a:r>
            <a:r>
              <a:rPr lang="fr-CH" sz="1100"/>
              <a:t>(Court, 2023, p. 41)</a:t>
            </a:r>
            <a:endParaRPr lang="fr-CH" sz="1800"/>
          </a:p>
          <a:p>
            <a:pPr lvl="1" algn="just"/>
            <a:r>
              <a:rPr lang="fr-CH" sz="1800"/>
              <a:t>2 arguments concernent le deuxième groupe (classes populaires) :</a:t>
            </a:r>
          </a:p>
          <a:p>
            <a:pPr lvl="2" algn="just"/>
            <a:r>
              <a:rPr lang="fr-CH" sz="1600"/>
              <a:t>C</a:t>
            </a:r>
            <a:r>
              <a:rPr lang="fr-FR" sz="1600"/>
              <a:t>es parents n’ont pas les « dispositions et les compétences » leur permettant de parler facilement de ce sujet avec leurs enfants</a:t>
            </a:r>
            <a:endParaRPr lang="fr-CH" sz="1600"/>
          </a:p>
          <a:p>
            <a:pPr lvl="2" algn="just"/>
            <a:r>
              <a:rPr lang="fr-CH" sz="1600"/>
              <a:t>C</a:t>
            </a:r>
            <a:r>
              <a:rPr lang="fr-FR" sz="1600"/>
              <a:t>es parents estiment que leurs enfants sont trop jeunes pour discuter de la sexualité</a:t>
            </a:r>
            <a:r>
              <a:rPr lang="fr-CH" sz="1600"/>
              <a:t> </a:t>
            </a:r>
          </a:p>
          <a:p>
            <a:pPr marL="914400" lvl="2" indent="0" algn="just">
              <a:buNone/>
            </a:pPr>
            <a:r>
              <a:rPr lang="fr-CH" sz="1100"/>
              <a:t>(Court, 2023)</a:t>
            </a:r>
          </a:p>
        </p:txBody>
      </p:sp>
    </p:spTree>
    <p:extLst>
      <p:ext uri="{BB962C8B-B14F-4D97-AF65-F5344CB8AC3E}">
        <p14:creationId xmlns:p14="http://schemas.microsoft.com/office/powerpoint/2010/main" val="3399411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02A63D-B0F0-213A-621A-7DD881742CF6}"/>
              </a:ext>
            </a:extLst>
          </p:cNvPr>
          <p:cNvSpPr>
            <a:spLocks noGrp="1"/>
          </p:cNvSpPr>
          <p:nvPr>
            <p:ph type="title"/>
          </p:nvPr>
        </p:nvSpPr>
        <p:spPr/>
        <p:txBody>
          <a:bodyPr/>
          <a:lstStyle/>
          <a:p>
            <a:r>
              <a:rPr lang="fr-CH"/>
              <a:t>Arguments soutenant la thèse n°2</a:t>
            </a:r>
          </a:p>
        </p:txBody>
      </p:sp>
      <p:sp>
        <p:nvSpPr>
          <p:cNvPr id="3" name="Espace réservé du contenu 2">
            <a:extLst>
              <a:ext uri="{FF2B5EF4-FFF2-40B4-BE49-F238E27FC236}">
                <a16:creationId xmlns:a16="http://schemas.microsoft.com/office/drawing/2014/main" id="{9F7B3300-B6E6-2456-C41A-737CC9E295A4}"/>
              </a:ext>
            </a:extLst>
          </p:cNvPr>
          <p:cNvSpPr>
            <a:spLocks noGrp="1"/>
          </p:cNvSpPr>
          <p:nvPr>
            <p:ph idx="1"/>
          </p:nvPr>
        </p:nvSpPr>
        <p:spPr>
          <a:xfrm>
            <a:off x="677334" y="1740311"/>
            <a:ext cx="8596668" cy="4301052"/>
          </a:xfrm>
        </p:spPr>
        <p:txBody>
          <a:bodyPr>
            <a:normAutofit lnSpcReduction="10000"/>
          </a:bodyPr>
          <a:lstStyle/>
          <a:p>
            <a:pPr marL="342900" lvl="1" indent="-342900" algn="just"/>
            <a:r>
              <a:rPr lang="fr-CH" sz="1800" u="sng"/>
              <a:t>Rappel de la thèse :</a:t>
            </a:r>
            <a:r>
              <a:rPr lang="fr-CH" sz="1800"/>
              <a:t> Lorsque les parents ne parlent pas de sexualité à leurs enfants, ces derniers sont moins enclins à développer précocement des savoirs savants sur ce sujet et à apprendre comment parler correctement de la sexualité </a:t>
            </a:r>
            <a:r>
              <a:rPr lang="fr-CH" sz="1100"/>
              <a:t>(Court, 2023, p. 41)</a:t>
            </a:r>
          </a:p>
          <a:p>
            <a:pPr marL="342900" lvl="1" indent="-342900" algn="just"/>
            <a:r>
              <a:rPr lang="fr-FR" sz="1800"/>
              <a:t>2 arguments </a:t>
            </a:r>
          </a:p>
          <a:p>
            <a:pPr marL="742950" lvl="2" indent="-342900" algn="just"/>
            <a:r>
              <a:rPr lang="fr-FR" sz="1600"/>
              <a:t>Les incitations à la lecture et aux discussions réalisées au sein du premier groupe favorisent l’apprentissage précoce</a:t>
            </a:r>
            <a:r>
              <a:rPr lang="fr-CH" sz="2000"/>
              <a:t> </a:t>
            </a:r>
            <a:r>
              <a:rPr lang="fr-CH" sz="1600"/>
              <a:t>concernant la sexualité</a:t>
            </a:r>
          </a:p>
          <a:p>
            <a:pPr marL="742950" lvl="2" indent="-342900" algn="just"/>
            <a:r>
              <a:rPr lang="fr-FR" sz="1600"/>
              <a:t>Les pratiques des petites classes moyennes et des classes populaires sont moins favorables à l’apprentissage de savoirs précoces sur la sexualité</a:t>
            </a:r>
            <a:r>
              <a:rPr lang="fr-FR" sz="2000"/>
              <a:t> </a:t>
            </a:r>
          </a:p>
          <a:p>
            <a:pPr marL="342900" lvl="1" indent="-342900" algn="just"/>
            <a:r>
              <a:rPr lang="fr-CH" sz="1800"/>
              <a:t>Hypothèse</a:t>
            </a:r>
          </a:p>
          <a:p>
            <a:pPr marL="742950" lvl="2" indent="-342900" algn="just"/>
            <a:r>
              <a:rPr lang="fr-CH" sz="1600"/>
              <a:t>La facilité à connaître et à parler de la sexualité peut être un atout à l’âge adulte</a:t>
            </a:r>
          </a:p>
          <a:p>
            <a:pPr marL="1200150" lvl="3" indent="-342900" algn="just"/>
            <a:r>
              <a:rPr lang="fr-CH" sz="1400"/>
              <a:t>Exemple : gynécologue</a:t>
            </a:r>
          </a:p>
          <a:p>
            <a:pPr marL="914400" lvl="2" indent="0" algn="just">
              <a:buNone/>
            </a:pPr>
            <a:r>
              <a:rPr lang="fr-CH" sz="1100"/>
              <a:t>(Court, 2023)</a:t>
            </a:r>
          </a:p>
        </p:txBody>
      </p:sp>
    </p:spTree>
    <p:extLst>
      <p:ext uri="{BB962C8B-B14F-4D97-AF65-F5344CB8AC3E}">
        <p14:creationId xmlns:p14="http://schemas.microsoft.com/office/powerpoint/2010/main" val="4260958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B8D71E-5FD9-8AAB-8BD5-C1AFC7C683EE}"/>
              </a:ext>
            </a:extLst>
          </p:cNvPr>
          <p:cNvSpPr>
            <a:spLocks noGrp="1"/>
          </p:cNvSpPr>
          <p:nvPr>
            <p:ph type="title"/>
          </p:nvPr>
        </p:nvSpPr>
        <p:spPr>
          <a:xfrm>
            <a:off x="457200" y="358878"/>
            <a:ext cx="8596668" cy="1320800"/>
          </a:xfrm>
        </p:spPr>
        <p:txBody>
          <a:bodyPr/>
          <a:lstStyle/>
          <a:p>
            <a:r>
              <a:rPr lang="fr-CH"/>
              <a:t>Croissement de sources</a:t>
            </a:r>
          </a:p>
        </p:txBody>
      </p:sp>
      <p:sp>
        <p:nvSpPr>
          <p:cNvPr id="3" name="Espace réservé du contenu 2">
            <a:extLst>
              <a:ext uri="{FF2B5EF4-FFF2-40B4-BE49-F238E27FC236}">
                <a16:creationId xmlns:a16="http://schemas.microsoft.com/office/drawing/2014/main" id="{BC022340-4CF7-2B11-EA6B-B7FF2AC40500}"/>
              </a:ext>
            </a:extLst>
          </p:cNvPr>
          <p:cNvSpPr>
            <a:spLocks noGrp="1"/>
          </p:cNvSpPr>
          <p:nvPr>
            <p:ph idx="1"/>
          </p:nvPr>
        </p:nvSpPr>
        <p:spPr>
          <a:xfrm>
            <a:off x="457200" y="1209368"/>
            <a:ext cx="9202993" cy="5451987"/>
          </a:xfrm>
        </p:spPr>
        <p:txBody>
          <a:bodyPr vert="horz" lIns="91440" tIns="45720" rIns="91440" bIns="45720" rtlCol="0" anchor="t">
            <a:noAutofit/>
          </a:bodyPr>
          <a:lstStyle/>
          <a:p>
            <a:pPr>
              <a:lnSpc>
                <a:spcPct val="120000"/>
              </a:lnSpc>
            </a:pPr>
            <a:r>
              <a:rPr lang="fr-CH"/>
              <a:t>Romano, H. (2014). Repères sur la sexualité de l'enfant et de l'adolescent. </a:t>
            </a:r>
            <a:endParaRPr lang="fr-FR"/>
          </a:p>
          <a:p>
            <a:pPr marL="0" indent="0">
              <a:lnSpc>
                <a:spcPct val="120000"/>
              </a:lnSpc>
              <a:buNone/>
            </a:pPr>
            <a:r>
              <a:rPr lang="fr-CH"/>
              <a:t>	Dans : H. Romano, </a:t>
            </a:r>
            <a:r>
              <a:rPr lang="fr-CH" i="1"/>
              <a:t>École, sexe et vidéo </a:t>
            </a:r>
            <a:r>
              <a:rPr lang="fr-CH"/>
              <a:t>(pp. 1-50). Paris: Dunod. </a:t>
            </a:r>
          </a:p>
          <a:p>
            <a:pPr marL="0" indent="0">
              <a:lnSpc>
                <a:spcPct val="120000"/>
              </a:lnSpc>
              <a:buNone/>
            </a:pPr>
            <a:endParaRPr lang="fr-CH"/>
          </a:p>
          <a:p>
            <a:pPr>
              <a:lnSpc>
                <a:spcPct val="110000"/>
              </a:lnSpc>
            </a:pPr>
            <a:r>
              <a:rPr lang="fr-CH"/>
              <a:t>Education sexuelle, rôle des parents </a:t>
            </a:r>
            <a:br>
              <a:rPr lang="fr-CH"/>
            </a:br>
            <a:r>
              <a:rPr lang="fr-CH"/>
              <a:t>			(</a:t>
            </a:r>
            <a:r>
              <a:rPr lang="fr-CH">
                <a:solidFill>
                  <a:srgbClr val="404040"/>
                </a:solidFill>
                <a:ea typeface="+mn-lt"/>
                <a:cs typeface="+mn-lt"/>
              </a:rPr>
              <a:t>Protection de l’enfance Suisse, Santé Sexuelle suisse</a:t>
            </a:r>
            <a:r>
              <a:rPr lang="fr-CH">
                <a:solidFill>
                  <a:srgbClr val="331A07"/>
                </a:solidFill>
                <a:ea typeface="+mn-lt"/>
                <a:cs typeface="+mn-lt"/>
              </a:rPr>
              <a:t>, 2023)</a:t>
            </a:r>
          </a:p>
          <a:p>
            <a:pPr>
              <a:lnSpc>
                <a:spcPct val="110000"/>
              </a:lnSpc>
            </a:pPr>
            <a:endParaRPr lang="fr-CH"/>
          </a:p>
          <a:p>
            <a:r>
              <a:rPr lang="fr-CH"/>
              <a:t>Cours  du module 3531 :</a:t>
            </a:r>
          </a:p>
          <a:p>
            <a:pPr lvl="1"/>
            <a:r>
              <a:rPr lang="fr-CH" sz="1800"/>
              <a:t> Perspective anthropologique (différence de culture) </a:t>
            </a:r>
            <a:br>
              <a:rPr lang="fr-CH" sz="1800"/>
            </a:br>
            <a:r>
              <a:rPr lang="fr-CH" sz="1800"/>
              <a:t>		(V. </a:t>
            </a:r>
            <a:r>
              <a:rPr lang="fr-CH" sz="1800" err="1"/>
              <a:t>Stucki</a:t>
            </a:r>
            <a:r>
              <a:rPr lang="fr-CH" sz="1800"/>
              <a:t>, communication personnelle, 30 octobre 2023)</a:t>
            </a:r>
          </a:p>
          <a:p>
            <a:pPr lvl="1"/>
            <a:r>
              <a:rPr lang="fr-CH" sz="1800"/>
              <a:t>Perspective de genre (différences homme – femme) </a:t>
            </a:r>
            <a:br>
              <a:rPr lang="fr-CH" sz="1800"/>
            </a:br>
            <a:r>
              <a:rPr lang="fr-CH" sz="1800"/>
              <a:t>		(Martin H., communication personnelle, 9 novembre 2023)</a:t>
            </a:r>
          </a:p>
          <a:p>
            <a:pPr lvl="1"/>
            <a:endParaRPr lang="fr-CH" sz="1800"/>
          </a:p>
          <a:p>
            <a:pPr marL="82550" lvl="1" indent="374650"/>
            <a:r>
              <a:rPr lang="fr-CH" sz="1800"/>
              <a:t>Exposé du module 2425 : La littératie </a:t>
            </a:r>
            <a:br>
              <a:rPr lang="fr-CH" sz="1800"/>
            </a:br>
            <a:r>
              <a:rPr lang="fr-CH" sz="1800"/>
              <a:t>			(Philippart de Foy et al., communication personnelle, juin 2023)</a:t>
            </a:r>
          </a:p>
        </p:txBody>
      </p:sp>
    </p:spTree>
    <p:extLst>
      <p:ext uri="{BB962C8B-B14F-4D97-AF65-F5344CB8AC3E}">
        <p14:creationId xmlns:p14="http://schemas.microsoft.com/office/powerpoint/2010/main" val="2037804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H"/>
          </a:p>
        </p:txBody>
      </p:sp>
      <p:sp>
        <p:nvSpPr>
          <p:cNvPr id="20"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H"/>
          </a:p>
        </p:txBody>
      </p:sp>
      <p:sp>
        <p:nvSpPr>
          <p:cNvPr id="22" name="Isosceles Triangle 21">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H"/>
          </a:p>
        </p:txBody>
      </p:sp>
      <p:sp>
        <p:nvSpPr>
          <p:cNvPr id="24"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H"/>
          </a:p>
        </p:txBody>
      </p:sp>
      <p:sp>
        <p:nvSpPr>
          <p:cNvPr id="26" name="Isosceles Triangle 25">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H"/>
          </a:p>
        </p:txBody>
      </p:sp>
      <p:sp>
        <p:nvSpPr>
          <p:cNvPr id="28" name="Freeform: Shape 27">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a16="http://schemas.microsoft.com/office/drawing/2014/main" id="{B416FB3B-DC60-AD4D-7B0B-00F022375828}"/>
              </a:ext>
            </a:extLst>
          </p:cNvPr>
          <p:cNvSpPr>
            <a:spLocks noGrp="1"/>
          </p:cNvSpPr>
          <p:nvPr>
            <p:ph type="title"/>
          </p:nvPr>
        </p:nvSpPr>
        <p:spPr>
          <a:xfrm>
            <a:off x="7181723" y="609600"/>
            <a:ext cx="4512989" cy="2227730"/>
          </a:xfrm>
        </p:spPr>
        <p:txBody>
          <a:bodyPr anchor="ctr">
            <a:normAutofit/>
          </a:bodyPr>
          <a:lstStyle/>
          <a:p>
            <a:r>
              <a:rPr lang="fr-CH" sz="3200">
                <a:solidFill>
                  <a:schemeClr val="bg1"/>
                </a:solidFill>
              </a:rPr>
              <a:t>Sommaire</a:t>
            </a:r>
          </a:p>
        </p:txBody>
      </p:sp>
      <p:pic>
        <p:nvPicPr>
          <p:cNvPr id="7" name="Graphic 6" descr="Livres">
            <a:extLst>
              <a:ext uri="{FF2B5EF4-FFF2-40B4-BE49-F238E27FC236}">
                <a16:creationId xmlns:a16="http://schemas.microsoft.com/office/drawing/2014/main" id="{187D173E-A940-3BF1-3C52-2ED6EC9B636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7251" y="1545062"/>
            <a:ext cx="3856774" cy="3856774"/>
          </a:xfrm>
          <a:prstGeom prst="rect">
            <a:avLst/>
          </a:prstGeom>
        </p:spPr>
      </p:pic>
      <p:sp>
        <p:nvSpPr>
          <p:cNvPr id="3" name="Espace réservé du contenu 2">
            <a:extLst>
              <a:ext uri="{FF2B5EF4-FFF2-40B4-BE49-F238E27FC236}">
                <a16:creationId xmlns:a16="http://schemas.microsoft.com/office/drawing/2014/main" id="{7E7ABDB2-7252-A129-F7F7-3663DC33C44D}"/>
              </a:ext>
            </a:extLst>
          </p:cNvPr>
          <p:cNvSpPr>
            <a:spLocks noGrp="1"/>
          </p:cNvSpPr>
          <p:nvPr>
            <p:ph idx="1"/>
          </p:nvPr>
        </p:nvSpPr>
        <p:spPr>
          <a:xfrm>
            <a:off x="7664693" y="2246398"/>
            <a:ext cx="4839327" cy="4002002"/>
          </a:xfrm>
        </p:spPr>
        <p:txBody>
          <a:bodyPr vert="horz" lIns="91440" tIns="45720" rIns="91440" bIns="45720" rtlCol="0" anchor="t">
            <a:normAutofit fontScale="70000" lnSpcReduction="20000"/>
          </a:bodyPr>
          <a:lstStyle/>
          <a:p>
            <a:pPr>
              <a:lnSpc>
                <a:spcPct val="90000"/>
              </a:lnSpc>
            </a:pPr>
            <a:r>
              <a:rPr lang="fr-CH" sz="2600">
                <a:solidFill>
                  <a:srgbClr val="FFFFFF"/>
                </a:solidFill>
              </a:rPr>
              <a:t>Introduction</a:t>
            </a:r>
          </a:p>
          <a:p>
            <a:pPr>
              <a:lnSpc>
                <a:spcPct val="90000"/>
              </a:lnSpc>
            </a:pPr>
            <a:r>
              <a:rPr lang="fr-CH" sz="2600">
                <a:solidFill>
                  <a:srgbClr val="FFFFFF"/>
                </a:solidFill>
              </a:rPr>
              <a:t>Contextualisation du texte</a:t>
            </a:r>
          </a:p>
          <a:p>
            <a:pPr>
              <a:lnSpc>
                <a:spcPct val="90000"/>
              </a:lnSpc>
            </a:pPr>
            <a:r>
              <a:rPr lang="fr-CH" sz="2600">
                <a:solidFill>
                  <a:srgbClr val="FFFFFF"/>
                </a:solidFill>
              </a:rPr>
              <a:t>Plan du texte</a:t>
            </a:r>
          </a:p>
          <a:p>
            <a:pPr>
              <a:lnSpc>
                <a:spcPct val="90000"/>
              </a:lnSpc>
            </a:pPr>
            <a:r>
              <a:rPr lang="fr-CH" sz="2600">
                <a:solidFill>
                  <a:srgbClr val="FFFFFF"/>
                </a:solidFill>
              </a:rPr>
              <a:t>Concepts centraux</a:t>
            </a:r>
          </a:p>
          <a:p>
            <a:pPr>
              <a:lnSpc>
                <a:spcPct val="90000"/>
              </a:lnSpc>
            </a:pPr>
            <a:r>
              <a:rPr lang="fr-CH" sz="2600">
                <a:solidFill>
                  <a:srgbClr val="FFFFFF"/>
                </a:solidFill>
              </a:rPr>
              <a:t>Problématique</a:t>
            </a:r>
          </a:p>
          <a:p>
            <a:pPr>
              <a:lnSpc>
                <a:spcPct val="90000"/>
              </a:lnSpc>
            </a:pPr>
            <a:r>
              <a:rPr lang="fr-CH" sz="2600">
                <a:solidFill>
                  <a:srgbClr val="FFFFFF"/>
                </a:solidFill>
              </a:rPr>
              <a:t>Buts de l’article </a:t>
            </a:r>
          </a:p>
          <a:p>
            <a:pPr>
              <a:lnSpc>
                <a:spcPct val="90000"/>
              </a:lnSpc>
            </a:pPr>
            <a:r>
              <a:rPr lang="fr-CH" sz="2600">
                <a:solidFill>
                  <a:srgbClr val="FFFFFF"/>
                </a:solidFill>
              </a:rPr>
              <a:t>Aspects méthodologiques </a:t>
            </a:r>
          </a:p>
          <a:p>
            <a:pPr>
              <a:lnSpc>
                <a:spcPct val="90000"/>
              </a:lnSpc>
            </a:pPr>
            <a:r>
              <a:rPr lang="fr-CH" sz="2600">
                <a:solidFill>
                  <a:srgbClr val="FFFFFF"/>
                </a:solidFill>
              </a:rPr>
              <a:t>Thèses et arguments</a:t>
            </a:r>
          </a:p>
          <a:p>
            <a:pPr>
              <a:lnSpc>
                <a:spcPct val="90000"/>
              </a:lnSpc>
            </a:pPr>
            <a:r>
              <a:rPr lang="fr-CH" sz="2600">
                <a:solidFill>
                  <a:srgbClr val="FFFFFF"/>
                </a:solidFill>
              </a:rPr>
              <a:t>Croisement de sources</a:t>
            </a:r>
          </a:p>
          <a:p>
            <a:pPr>
              <a:lnSpc>
                <a:spcPct val="90000"/>
              </a:lnSpc>
            </a:pPr>
            <a:r>
              <a:rPr lang="fr-CH" sz="2600">
                <a:solidFill>
                  <a:srgbClr val="FFFFFF"/>
                </a:solidFill>
              </a:rPr>
              <a:t>Lien avec l'ergothérapie</a:t>
            </a:r>
          </a:p>
          <a:p>
            <a:pPr>
              <a:lnSpc>
                <a:spcPct val="90000"/>
              </a:lnSpc>
            </a:pPr>
            <a:r>
              <a:rPr lang="fr-CH" sz="2600">
                <a:solidFill>
                  <a:srgbClr val="FFFFFF"/>
                </a:solidFill>
              </a:rPr>
              <a:t>Questionnements</a:t>
            </a:r>
          </a:p>
          <a:p>
            <a:pPr>
              <a:lnSpc>
                <a:spcPct val="90000"/>
              </a:lnSpc>
            </a:pPr>
            <a:r>
              <a:rPr lang="fr-CH" sz="2600">
                <a:solidFill>
                  <a:srgbClr val="FFFFFF"/>
                </a:solidFill>
              </a:rPr>
              <a:t>Sources</a:t>
            </a:r>
            <a:endParaRPr lang="fr-CH" sz="1600">
              <a:solidFill>
                <a:srgbClr val="FFFFFF"/>
              </a:solidFill>
            </a:endParaRPr>
          </a:p>
        </p:txBody>
      </p:sp>
    </p:spTree>
    <p:extLst>
      <p:ext uri="{BB962C8B-B14F-4D97-AF65-F5344CB8AC3E}">
        <p14:creationId xmlns:p14="http://schemas.microsoft.com/office/powerpoint/2010/main" val="4428837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8F98B-BE21-8B60-BFFB-B0973081B4A0}"/>
              </a:ext>
            </a:extLst>
          </p:cNvPr>
          <p:cNvSpPr>
            <a:spLocks noGrp="1"/>
          </p:cNvSpPr>
          <p:nvPr>
            <p:ph type="title"/>
          </p:nvPr>
        </p:nvSpPr>
        <p:spPr>
          <a:xfrm>
            <a:off x="677334" y="572741"/>
            <a:ext cx="8596668" cy="1320800"/>
          </a:xfrm>
        </p:spPr>
        <p:txBody>
          <a:bodyPr/>
          <a:lstStyle/>
          <a:p>
            <a:r>
              <a:rPr lang="fr-CH"/>
              <a:t>Lien avec l’ergothérapie</a:t>
            </a:r>
          </a:p>
        </p:txBody>
      </p:sp>
      <p:sp>
        <p:nvSpPr>
          <p:cNvPr id="3" name="Espace réservé du contenu 2">
            <a:extLst>
              <a:ext uri="{FF2B5EF4-FFF2-40B4-BE49-F238E27FC236}">
                <a16:creationId xmlns:a16="http://schemas.microsoft.com/office/drawing/2014/main" id="{C4FBD079-4848-D80C-DB78-E42B2F060287}"/>
              </a:ext>
            </a:extLst>
          </p:cNvPr>
          <p:cNvSpPr>
            <a:spLocks noGrp="1"/>
          </p:cNvSpPr>
          <p:nvPr>
            <p:ph idx="1"/>
          </p:nvPr>
        </p:nvSpPr>
        <p:spPr>
          <a:xfrm>
            <a:off x="310445" y="2644621"/>
            <a:ext cx="10487891" cy="5344063"/>
          </a:xfrm>
        </p:spPr>
        <p:txBody>
          <a:bodyPr vert="horz" lIns="91440" tIns="45720" rIns="91440" bIns="45720" rtlCol="0" anchor="t">
            <a:noAutofit/>
          </a:bodyPr>
          <a:lstStyle/>
          <a:p>
            <a:pPr>
              <a:lnSpc>
                <a:spcPct val="150000"/>
              </a:lnSpc>
            </a:pPr>
            <a:r>
              <a:rPr lang="fr-CH" sz="2000"/>
              <a:t>  Lois en mouvement : </a:t>
            </a:r>
            <a:r>
              <a:rPr lang="fr-CH" sz="1100"/>
              <a:t>(Conseil fédéral, 2022; Conseil fédéral, 2020)</a:t>
            </a:r>
            <a:endParaRPr lang="fr-FR" sz="1100"/>
          </a:p>
          <a:p>
            <a:pPr marL="0" indent="0">
              <a:lnSpc>
                <a:spcPct val="150000"/>
              </a:lnSpc>
              <a:buNone/>
            </a:pPr>
            <a:r>
              <a:rPr lang="fr-CH"/>
              <a:t>             - Loi pour le mariage pour tous</a:t>
            </a:r>
          </a:p>
          <a:p>
            <a:pPr marL="0" indent="0">
              <a:lnSpc>
                <a:spcPct val="150000"/>
              </a:lnSpc>
              <a:buNone/>
            </a:pPr>
            <a:r>
              <a:rPr lang="fr-CH"/>
              <a:t>             - Loi contre les discriminations liées à l’orientation sexuelle</a:t>
            </a:r>
          </a:p>
          <a:p>
            <a:pPr>
              <a:lnSpc>
                <a:spcPct val="150000"/>
              </a:lnSpc>
            </a:pPr>
            <a:r>
              <a:rPr lang="fr-CH" sz="2000"/>
              <a:t>Soutien de la Confédération suisse </a:t>
            </a:r>
            <a:r>
              <a:rPr lang="fr-CH" sz="1100"/>
              <a:t>(</a:t>
            </a:r>
            <a:r>
              <a:rPr lang="fr-CH" sz="1200">
                <a:solidFill>
                  <a:srgbClr val="454545"/>
                </a:solidFill>
                <a:ea typeface="+mn-lt"/>
                <a:cs typeface="+mn-lt"/>
              </a:rPr>
              <a:t>Office fédéral de la santé publique [OFSP], 2018)</a:t>
            </a:r>
          </a:p>
          <a:p>
            <a:pPr marL="0" indent="0">
              <a:buNone/>
            </a:pPr>
            <a:endParaRPr lang="fr-CH"/>
          </a:p>
          <a:p>
            <a:pPr marL="2743200" lvl="6" indent="0">
              <a:buNone/>
            </a:pPr>
            <a:endParaRPr lang="fr-CH" sz="1800"/>
          </a:p>
          <a:p>
            <a:pPr marL="2743200" lvl="6" indent="0">
              <a:buNone/>
            </a:pPr>
            <a:endParaRPr lang="fr-CH" sz="1800"/>
          </a:p>
          <a:p>
            <a:endParaRPr lang="fr-CH"/>
          </a:p>
          <a:p>
            <a:pPr marL="0" indent="0">
              <a:buNone/>
            </a:pPr>
            <a:endParaRPr lang="fr-CH"/>
          </a:p>
          <a:p>
            <a:endParaRPr lang="fr-CH"/>
          </a:p>
          <a:p>
            <a:endParaRPr lang="fr-CH"/>
          </a:p>
        </p:txBody>
      </p:sp>
      <p:sp>
        <p:nvSpPr>
          <p:cNvPr id="4" name="ZoneTexte 3">
            <a:extLst>
              <a:ext uri="{FF2B5EF4-FFF2-40B4-BE49-F238E27FC236}">
                <a16:creationId xmlns:a16="http://schemas.microsoft.com/office/drawing/2014/main" id="{17051C3E-3862-7E51-C180-E0C0FFB4FE55}"/>
              </a:ext>
            </a:extLst>
          </p:cNvPr>
          <p:cNvSpPr txBox="1"/>
          <p:nvPr/>
        </p:nvSpPr>
        <p:spPr>
          <a:xfrm>
            <a:off x="1129857" y="1631931"/>
            <a:ext cx="274320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CH" sz="2800">
                <a:solidFill>
                  <a:srgbClr val="404040"/>
                </a:solidFill>
              </a:rPr>
              <a:t>Politique :</a:t>
            </a:r>
            <a:endParaRPr lang="fr-FR" sz="2800"/>
          </a:p>
        </p:txBody>
      </p:sp>
    </p:spTree>
    <p:extLst>
      <p:ext uri="{BB962C8B-B14F-4D97-AF65-F5344CB8AC3E}">
        <p14:creationId xmlns:p14="http://schemas.microsoft.com/office/powerpoint/2010/main" val="3536571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B6F28A-A6C4-6461-1FE9-DFA30F0FEE57}"/>
              </a:ext>
            </a:extLst>
          </p:cNvPr>
          <p:cNvSpPr>
            <a:spLocks noGrp="1"/>
          </p:cNvSpPr>
          <p:nvPr>
            <p:ph type="title"/>
          </p:nvPr>
        </p:nvSpPr>
        <p:spPr/>
        <p:txBody>
          <a:bodyPr/>
          <a:lstStyle/>
          <a:p>
            <a:r>
              <a:rPr lang="fr-FR"/>
              <a:t>Lien avec l'ergothérapie</a:t>
            </a:r>
          </a:p>
        </p:txBody>
      </p:sp>
      <p:sp>
        <p:nvSpPr>
          <p:cNvPr id="3" name="Espace réservé du contenu 2">
            <a:extLst>
              <a:ext uri="{FF2B5EF4-FFF2-40B4-BE49-F238E27FC236}">
                <a16:creationId xmlns:a16="http://schemas.microsoft.com/office/drawing/2014/main" id="{832B3782-F29A-3170-4818-6CE9DC5EFFD9}"/>
              </a:ext>
            </a:extLst>
          </p:cNvPr>
          <p:cNvSpPr>
            <a:spLocks noGrp="1"/>
          </p:cNvSpPr>
          <p:nvPr>
            <p:ph idx="1"/>
          </p:nvPr>
        </p:nvSpPr>
        <p:spPr>
          <a:xfrm>
            <a:off x="418541" y="2376249"/>
            <a:ext cx="10465723" cy="4096433"/>
          </a:xfrm>
        </p:spPr>
        <p:txBody>
          <a:bodyPr vert="horz" lIns="91440" tIns="45720" rIns="91440" bIns="45720" rtlCol="0" anchor="t">
            <a:normAutofit/>
          </a:bodyPr>
          <a:lstStyle/>
          <a:p>
            <a:endParaRPr lang="fr-FR" sz="2800"/>
          </a:p>
          <a:p>
            <a:pPr>
              <a:lnSpc>
                <a:spcPct val="150000"/>
              </a:lnSpc>
            </a:pPr>
            <a:r>
              <a:rPr lang="fr-CH" sz="2000"/>
              <a:t>Cours durant le </a:t>
            </a:r>
            <a:r>
              <a:rPr lang="fr-CH" sz="2000" err="1"/>
              <a:t>bachelor</a:t>
            </a:r>
            <a:r>
              <a:rPr lang="fr-CH" sz="2000"/>
              <a:t> en ergothérapie :</a:t>
            </a:r>
            <a:endParaRPr lang="en-US" sz="2000"/>
          </a:p>
          <a:p>
            <a:pPr marL="457200" lvl="1" indent="0">
              <a:lnSpc>
                <a:spcPct val="150000"/>
              </a:lnSpc>
              <a:buNone/>
            </a:pPr>
            <a:r>
              <a:rPr lang="fr-CH" sz="1800"/>
              <a:t>-Cours sexualité </a:t>
            </a:r>
            <a:r>
              <a:rPr lang="fr-CH" sz="1100"/>
              <a:t>(</a:t>
            </a:r>
            <a:r>
              <a:rPr lang="fr-CH" sz="1100" err="1"/>
              <a:t>Oppliger</a:t>
            </a:r>
            <a:r>
              <a:rPr lang="fr-CH" sz="1100"/>
              <a:t> S., communication personnelle, mai 2023)</a:t>
            </a:r>
          </a:p>
          <a:p>
            <a:pPr marL="457200" lvl="1" indent="0">
              <a:lnSpc>
                <a:spcPct val="160000"/>
              </a:lnSpc>
              <a:buNone/>
            </a:pPr>
            <a:r>
              <a:rPr lang="fr-CH" sz="1800"/>
              <a:t>-Cour projet communautaire </a:t>
            </a:r>
            <a:r>
              <a:rPr lang="fr-CH" sz="1100"/>
              <a:t>(</a:t>
            </a:r>
            <a:r>
              <a:rPr lang="fr-CH" sz="1100" err="1"/>
              <a:t>Monnin</a:t>
            </a:r>
            <a:r>
              <a:rPr lang="fr-CH" sz="1100"/>
              <a:t> M., communication personnelle, 24 février 2023)</a:t>
            </a:r>
            <a:endParaRPr lang="fr-FR" sz="1100"/>
          </a:p>
          <a:p>
            <a:pPr marL="457200" lvl="1" indent="0">
              <a:lnSpc>
                <a:spcPct val="170000"/>
              </a:lnSpc>
              <a:buNone/>
            </a:pPr>
            <a:r>
              <a:rPr lang="fr-CH" sz="2000"/>
              <a:t>Demandes des </a:t>
            </a:r>
            <a:r>
              <a:rPr lang="fr-CH" sz="2000" err="1"/>
              <a:t>étudiant.e.s</a:t>
            </a:r>
            <a:r>
              <a:rPr lang="fr-CH" sz="2000"/>
              <a:t> </a:t>
            </a:r>
            <a:r>
              <a:rPr lang="fr-CH" sz="2000" err="1"/>
              <a:t>canandien.ne.s</a:t>
            </a:r>
            <a:r>
              <a:rPr lang="fr-CH" sz="2000"/>
              <a:t> en ergothérapie </a:t>
            </a:r>
            <a:r>
              <a:rPr lang="fr-CH" sz="1100"/>
              <a:t>(Lecompte, 2013)</a:t>
            </a:r>
            <a:endParaRPr lang="fr-FR" sz="1100"/>
          </a:p>
          <a:p>
            <a:pPr marL="0" indent="0">
              <a:lnSpc>
                <a:spcPct val="150000"/>
              </a:lnSpc>
              <a:buNone/>
            </a:pPr>
            <a:endParaRPr lang="fr-CH" sz="2300"/>
          </a:p>
          <a:p>
            <a:pPr marL="0" indent="0">
              <a:lnSpc>
                <a:spcPct val="150000"/>
              </a:lnSpc>
              <a:buNone/>
            </a:pPr>
            <a:r>
              <a:rPr lang="fr-CH" sz="2300"/>
              <a:t>        </a:t>
            </a:r>
          </a:p>
        </p:txBody>
      </p:sp>
      <p:sp>
        <p:nvSpPr>
          <p:cNvPr id="4" name="ZoneTexte 3">
            <a:extLst>
              <a:ext uri="{FF2B5EF4-FFF2-40B4-BE49-F238E27FC236}">
                <a16:creationId xmlns:a16="http://schemas.microsoft.com/office/drawing/2014/main" id="{B9F144CE-1040-49DE-B292-EDCB245AAA8A}"/>
              </a:ext>
            </a:extLst>
          </p:cNvPr>
          <p:cNvSpPr txBox="1"/>
          <p:nvPr/>
        </p:nvSpPr>
        <p:spPr>
          <a:xfrm>
            <a:off x="856890" y="1777041"/>
            <a:ext cx="274320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CH" sz="2800">
                <a:solidFill>
                  <a:srgbClr val="404040"/>
                </a:solidFill>
              </a:rPr>
              <a:t>Institution : </a:t>
            </a:r>
            <a:endParaRPr lang="fr-FR" sz="2800"/>
          </a:p>
        </p:txBody>
      </p:sp>
    </p:spTree>
    <p:extLst>
      <p:ext uri="{BB962C8B-B14F-4D97-AF65-F5344CB8AC3E}">
        <p14:creationId xmlns:p14="http://schemas.microsoft.com/office/powerpoint/2010/main" val="3503052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039A7A-D0C8-5C51-8F65-8F3C855C11E0}"/>
              </a:ext>
            </a:extLst>
          </p:cNvPr>
          <p:cNvSpPr>
            <a:spLocks noGrp="1"/>
          </p:cNvSpPr>
          <p:nvPr>
            <p:ph type="title"/>
          </p:nvPr>
        </p:nvSpPr>
        <p:spPr/>
        <p:txBody>
          <a:bodyPr/>
          <a:lstStyle/>
          <a:p>
            <a:r>
              <a:rPr lang="fr-FR"/>
              <a:t>Lien avec l'ergothérapie</a:t>
            </a:r>
          </a:p>
        </p:txBody>
      </p:sp>
      <p:sp>
        <p:nvSpPr>
          <p:cNvPr id="3" name="Espace réservé du contenu 2">
            <a:extLst>
              <a:ext uri="{FF2B5EF4-FFF2-40B4-BE49-F238E27FC236}">
                <a16:creationId xmlns:a16="http://schemas.microsoft.com/office/drawing/2014/main" id="{1F8E49F1-DF70-8061-CBBF-8C6C638BDD36}"/>
              </a:ext>
            </a:extLst>
          </p:cNvPr>
          <p:cNvSpPr>
            <a:spLocks noGrp="1"/>
          </p:cNvSpPr>
          <p:nvPr>
            <p:ph idx="1"/>
          </p:nvPr>
        </p:nvSpPr>
        <p:spPr>
          <a:xfrm>
            <a:off x="835485" y="2865080"/>
            <a:ext cx="9373045" cy="3880773"/>
          </a:xfrm>
        </p:spPr>
        <p:txBody>
          <a:bodyPr vert="horz" lIns="91440" tIns="45720" rIns="91440" bIns="45720" rtlCol="0" anchor="t">
            <a:normAutofit/>
          </a:bodyPr>
          <a:lstStyle/>
          <a:p>
            <a:pPr marL="285750" indent="-285750">
              <a:lnSpc>
                <a:spcPct val="150000"/>
              </a:lnSpc>
            </a:pPr>
            <a:r>
              <a:rPr lang="fr-CH" sz="2000"/>
              <a:t>Séminaire OHS de Léa Nussbaumer </a:t>
            </a:r>
            <a:r>
              <a:rPr lang="fr-CH" sz="1100"/>
              <a:t>(Nussbaumer, 2023)</a:t>
            </a:r>
            <a:endParaRPr lang="fr-FR" sz="1100"/>
          </a:p>
          <a:p>
            <a:pPr marL="285750" indent="-285750">
              <a:lnSpc>
                <a:spcPct val="150000"/>
              </a:lnSpc>
            </a:pPr>
            <a:r>
              <a:rPr lang="fr-CH" sz="2000"/>
              <a:t>Ergothérapie &amp; ateliers d’éducation à la vie affective </a:t>
            </a:r>
            <a:r>
              <a:rPr lang="fr-CH" sz="1100"/>
              <a:t>(</a:t>
            </a:r>
            <a:r>
              <a:rPr lang="fr-CH" sz="1100" err="1"/>
              <a:t>Tourigny</a:t>
            </a:r>
            <a:r>
              <a:rPr lang="fr-CH" sz="1100"/>
              <a:t>, 2015)</a:t>
            </a:r>
          </a:p>
          <a:p>
            <a:pPr marL="285750" indent="-285750">
              <a:lnSpc>
                <a:spcPct val="150000"/>
              </a:lnSpc>
            </a:pPr>
            <a:r>
              <a:rPr lang="fr-CH" sz="2000"/>
              <a:t>Utilisation du modèle PLISSIT </a:t>
            </a:r>
            <a:r>
              <a:rPr lang="fr-CH" sz="1100"/>
              <a:t>(</a:t>
            </a:r>
            <a:r>
              <a:rPr lang="fr-CH" sz="1100" err="1"/>
              <a:t>Palmisano</a:t>
            </a:r>
            <a:r>
              <a:rPr lang="fr-CH" sz="1100"/>
              <a:t>, 2017)</a:t>
            </a:r>
          </a:p>
        </p:txBody>
      </p:sp>
      <p:sp>
        <p:nvSpPr>
          <p:cNvPr id="4" name="ZoneTexte 3">
            <a:extLst>
              <a:ext uri="{FF2B5EF4-FFF2-40B4-BE49-F238E27FC236}">
                <a16:creationId xmlns:a16="http://schemas.microsoft.com/office/drawing/2014/main" id="{8D0AC048-3DD1-EB19-A1F5-BDE08A76D14A}"/>
              </a:ext>
            </a:extLst>
          </p:cNvPr>
          <p:cNvSpPr txBox="1"/>
          <p:nvPr/>
        </p:nvSpPr>
        <p:spPr>
          <a:xfrm>
            <a:off x="1029419" y="1820174"/>
            <a:ext cx="274320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CH" sz="2800">
                <a:solidFill>
                  <a:srgbClr val="404040"/>
                </a:solidFill>
              </a:rPr>
              <a:t>Pratique :</a:t>
            </a:r>
            <a:endParaRPr lang="fr-FR" sz="2800"/>
          </a:p>
        </p:txBody>
      </p:sp>
    </p:spTree>
    <p:extLst>
      <p:ext uri="{BB962C8B-B14F-4D97-AF65-F5344CB8AC3E}">
        <p14:creationId xmlns:p14="http://schemas.microsoft.com/office/powerpoint/2010/main" val="2136047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B375DB-7074-617F-E46A-5923BF165E5B}"/>
              </a:ext>
            </a:extLst>
          </p:cNvPr>
          <p:cNvSpPr>
            <a:spLocks noGrp="1"/>
          </p:cNvSpPr>
          <p:nvPr>
            <p:ph type="title"/>
          </p:nvPr>
        </p:nvSpPr>
        <p:spPr>
          <a:xfrm>
            <a:off x="816114" y="447337"/>
            <a:ext cx="8911687" cy="1280890"/>
          </a:xfrm>
        </p:spPr>
        <p:txBody>
          <a:bodyPr/>
          <a:lstStyle/>
          <a:p>
            <a:r>
              <a:rPr lang="fr-CH"/>
              <a:t>Questionnements</a:t>
            </a:r>
          </a:p>
        </p:txBody>
      </p:sp>
      <p:sp>
        <p:nvSpPr>
          <p:cNvPr id="3" name="Espace réservé du contenu 2">
            <a:extLst>
              <a:ext uri="{FF2B5EF4-FFF2-40B4-BE49-F238E27FC236}">
                <a16:creationId xmlns:a16="http://schemas.microsoft.com/office/drawing/2014/main" id="{7182793E-6BC0-99FC-E65A-E2212842D3D3}"/>
              </a:ext>
            </a:extLst>
          </p:cNvPr>
          <p:cNvSpPr>
            <a:spLocks noGrp="1"/>
          </p:cNvSpPr>
          <p:nvPr>
            <p:ph idx="1"/>
          </p:nvPr>
        </p:nvSpPr>
        <p:spPr>
          <a:xfrm>
            <a:off x="378669" y="1474485"/>
            <a:ext cx="9648101" cy="5444178"/>
          </a:xfrm>
        </p:spPr>
        <p:txBody>
          <a:bodyPr vert="horz" lIns="91440" tIns="45720" rIns="91440" bIns="45720" rtlCol="0" anchor="t">
            <a:normAutofit/>
          </a:bodyPr>
          <a:lstStyle/>
          <a:p>
            <a:pPr fontAlgn="base"/>
            <a:r>
              <a:rPr lang="fr-CH" sz="2000">
                <a:effectLst/>
                <a:latin typeface="+mj-lt"/>
                <a:ea typeface="Times New Roman" panose="02020603050405020304" pitchFamily="18" charset="0"/>
              </a:rPr>
              <a:t>Biais de désirabilité lors des entretiens ? </a:t>
            </a:r>
          </a:p>
          <a:p>
            <a:pPr marL="0" indent="0" fontAlgn="base">
              <a:buNone/>
            </a:pPr>
            <a:r>
              <a:rPr lang="fr-CH" sz="2000">
                <a:effectLst/>
                <a:latin typeface="+mj-lt"/>
                <a:ea typeface="Times New Roman" panose="02020603050405020304" pitchFamily="18" charset="0"/>
              </a:rPr>
              <a:t>			- Education idéale vs réalité au sein de la famille</a:t>
            </a:r>
          </a:p>
          <a:p>
            <a:pPr marL="0" indent="0" fontAlgn="base">
              <a:buNone/>
            </a:pPr>
            <a:r>
              <a:rPr lang="fr-CH" sz="2300">
                <a:solidFill>
                  <a:srgbClr val="FF0000"/>
                </a:solidFill>
                <a:effectLst/>
                <a:latin typeface="+mj-lt"/>
                <a:ea typeface="Times New Roman" panose="02020603050405020304" pitchFamily="18" charset="0"/>
              </a:rPr>
              <a:t> </a:t>
            </a:r>
            <a:endParaRPr lang="fr-CH" sz="2300">
              <a:effectLst/>
              <a:latin typeface="+mj-lt"/>
              <a:ea typeface="Times New Roman" panose="02020603050405020304" pitchFamily="18" charset="0"/>
            </a:endParaRPr>
          </a:p>
          <a:p>
            <a:pPr fontAlgn="base"/>
            <a:r>
              <a:rPr lang="fr-CH" sz="2000">
                <a:effectLst/>
                <a:latin typeface="+mj-lt"/>
                <a:ea typeface="Times New Roman" panose="02020603050405020304" pitchFamily="18" charset="0"/>
              </a:rPr>
              <a:t>Validité des analyses des observations ? </a:t>
            </a:r>
          </a:p>
          <a:p>
            <a:pPr marL="0" indent="0" fontAlgn="base">
              <a:buNone/>
            </a:pPr>
            <a:r>
              <a:rPr lang="fr-CH" sz="2000">
                <a:latin typeface="+mj-lt"/>
                <a:ea typeface="Times New Roman" panose="02020603050405020304" pitchFamily="18" charset="0"/>
              </a:rPr>
              <a:t>			- </a:t>
            </a:r>
            <a:r>
              <a:rPr lang="fr-CH" sz="2000">
                <a:effectLst/>
                <a:latin typeface="+mj-lt"/>
                <a:ea typeface="Times New Roman" panose="02020603050405020304" pitchFamily="18" charset="0"/>
              </a:rPr>
              <a:t>Influence de la nouveauté du cours, timidité des élèves, etc.</a:t>
            </a:r>
          </a:p>
          <a:p>
            <a:pPr marL="0" indent="0" fontAlgn="base">
              <a:buNone/>
            </a:pPr>
            <a:endParaRPr lang="fr-CH" sz="2300">
              <a:effectLst/>
              <a:latin typeface="+mj-lt"/>
              <a:ea typeface="Times New Roman" panose="02020603050405020304" pitchFamily="18" charset="0"/>
            </a:endParaRPr>
          </a:p>
          <a:p>
            <a:pPr fontAlgn="base"/>
            <a:r>
              <a:rPr lang="fr-CH" sz="2000">
                <a:effectLst/>
                <a:latin typeface="+mj-lt"/>
                <a:ea typeface="Times New Roman" panose="02020603050405020304" pitchFamily="18" charset="0"/>
              </a:rPr>
              <a:t>Différences de valeurs entre l’enseignement des familles et les livres qu’elles font lire à leurs enfants ? </a:t>
            </a:r>
          </a:p>
          <a:p>
            <a:pPr marL="1371600" lvl="3" indent="0" fontAlgn="base">
              <a:buNone/>
            </a:pPr>
            <a:r>
              <a:rPr lang="fr-CH" sz="2000">
                <a:latin typeface="+mj-lt"/>
              </a:rPr>
              <a:t> - Discours genrés</a:t>
            </a:r>
          </a:p>
          <a:p>
            <a:pPr marL="1371600" lvl="3" indent="0" fontAlgn="base">
              <a:buNone/>
            </a:pPr>
            <a:endParaRPr lang="fr-CH" sz="2300">
              <a:latin typeface="+mj-lt"/>
            </a:endParaRPr>
          </a:p>
          <a:p>
            <a:pPr fontAlgn="base"/>
            <a:endParaRPr lang="fr-FR" sz="2300">
              <a:effectLst/>
              <a:latin typeface="+mj-lt"/>
              <a:ea typeface="Times New Roman" panose="02020603050405020304" pitchFamily="18" charset="0"/>
            </a:endParaRPr>
          </a:p>
          <a:p>
            <a:endParaRPr lang="fr-CH"/>
          </a:p>
        </p:txBody>
      </p:sp>
    </p:spTree>
    <p:extLst>
      <p:ext uri="{BB962C8B-B14F-4D97-AF65-F5344CB8AC3E}">
        <p14:creationId xmlns:p14="http://schemas.microsoft.com/office/powerpoint/2010/main" val="27983720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DFBB77-FC5A-1E89-2174-E0211A667AF1}"/>
              </a:ext>
            </a:extLst>
          </p:cNvPr>
          <p:cNvSpPr>
            <a:spLocks noGrp="1"/>
          </p:cNvSpPr>
          <p:nvPr>
            <p:ph type="title"/>
          </p:nvPr>
        </p:nvSpPr>
        <p:spPr/>
        <p:txBody>
          <a:bodyPr/>
          <a:lstStyle/>
          <a:p>
            <a:r>
              <a:rPr lang="fr-FR"/>
              <a:t>Questionnements (suite)</a:t>
            </a:r>
          </a:p>
        </p:txBody>
      </p:sp>
      <p:sp>
        <p:nvSpPr>
          <p:cNvPr id="3" name="Espace réservé du contenu 2">
            <a:extLst>
              <a:ext uri="{FF2B5EF4-FFF2-40B4-BE49-F238E27FC236}">
                <a16:creationId xmlns:a16="http://schemas.microsoft.com/office/drawing/2014/main" id="{901BE3EE-7998-7C9D-DAF2-3EEFDD004351}"/>
              </a:ext>
            </a:extLst>
          </p:cNvPr>
          <p:cNvSpPr>
            <a:spLocks noGrp="1"/>
          </p:cNvSpPr>
          <p:nvPr>
            <p:ph idx="1"/>
          </p:nvPr>
        </p:nvSpPr>
        <p:spPr>
          <a:xfrm>
            <a:off x="677334" y="1567922"/>
            <a:ext cx="8596668" cy="3880773"/>
          </a:xfrm>
        </p:spPr>
        <p:txBody>
          <a:bodyPr vert="horz" lIns="91440" tIns="45720" rIns="91440" bIns="45720" rtlCol="0" anchor="t">
            <a:normAutofit/>
          </a:bodyPr>
          <a:lstStyle/>
          <a:p>
            <a:r>
              <a:rPr lang="fr-FR" sz="2000"/>
              <a:t>Est-ce que la religion a une influence sur la discussion concernant la sexualité ? Si oui laquelle ?</a:t>
            </a:r>
            <a:r>
              <a:rPr lang="fr-CH" sz="2000"/>
              <a:t> </a:t>
            </a:r>
            <a:endParaRPr lang="en-US" sz="2000"/>
          </a:p>
          <a:p>
            <a:endParaRPr lang="fr-CH" sz="2300"/>
          </a:p>
          <a:p>
            <a:r>
              <a:rPr lang="fr-FR" sz="2000"/>
              <a:t>Pour quelles raisons les violences sexuelles et l’homosexualité sont moins abordés par les parents ?</a:t>
            </a:r>
            <a:r>
              <a:rPr lang="fr-CH" sz="2000"/>
              <a:t> </a:t>
            </a:r>
            <a:endParaRPr lang="fr-FR" sz="2000"/>
          </a:p>
        </p:txBody>
      </p:sp>
    </p:spTree>
    <p:extLst>
      <p:ext uri="{BB962C8B-B14F-4D97-AF65-F5344CB8AC3E}">
        <p14:creationId xmlns:p14="http://schemas.microsoft.com/office/powerpoint/2010/main" val="2661968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8B1C9B-DD9F-AD77-DCEC-68542018417E}"/>
              </a:ext>
            </a:extLst>
          </p:cNvPr>
          <p:cNvSpPr>
            <a:spLocks noGrp="1"/>
          </p:cNvSpPr>
          <p:nvPr>
            <p:ph type="title"/>
          </p:nvPr>
        </p:nvSpPr>
        <p:spPr/>
        <p:txBody>
          <a:bodyPr/>
          <a:lstStyle/>
          <a:p>
            <a:r>
              <a:rPr lang="fr-CH"/>
              <a:t>Sources</a:t>
            </a:r>
          </a:p>
        </p:txBody>
      </p:sp>
      <p:sp>
        <p:nvSpPr>
          <p:cNvPr id="3" name="Espace réservé du contenu 2">
            <a:extLst>
              <a:ext uri="{FF2B5EF4-FFF2-40B4-BE49-F238E27FC236}">
                <a16:creationId xmlns:a16="http://schemas.microsoft.com/office/drawing/2014/main" id="{5B8F1958-50E8-DFC5-AE52-4C331EB17A51}"/>
              </a:ext>
            </a:extLst>
          </p:cNvPr>
          <p:cNvSpPr>
            <a:spLocks noGrp="1"/>
          </p:cNvSpPr>
          <p:nvPr>
            <p:ph idx="1"/>
          </p:nvPr>
        </p:nvSpPr>
        <p:spPr>
          <a:xfrm>
            <a:off x="677334" y="1211892"/>
            <a:ext cx="8711686" cy="5210423"/>
          </a:xfrm>
        </p:spPr>
        <p:txBody>
          <a:bodyPr vert="horz" lIns="91440" tIns="45720" rIns="91440" bIns="45720" rtlCol="0" anchor="t">
            <a:normAutofit fontScale="62500" lnSpcReduction="20000"/>
          </a:bodyPr>
          <a:lstStyle/>
          <a:p>
            <a:endParaRPr lang="fr-CH">
              <a:ea typeface="+mn-lt"/>
              <a:cs typeface="+mn-lt"/>
            </a:endParaRPr>
          </a:p>
          <a:p>
            <a:r>
              <a:rPr lang="fr-FR">
                <a:latin typeface="Arial" panose="020B0604020202020204" pitchFamily="34" charset="0"/>
                <a:ea typeface="Calibri" panose="020F0502020204030204" pitchFamily="34" charset="0"/>
                <a:cs typeface="Times New Roman" panose="02020603050405020304" pitchFamily="18" charset="0"/>
              </a:rPr>
              <a:t>Actes de la recherche en sciences sociales (b). (s.d.). </a:t>
            </a:r>
            <a:r>
              <a:rPr lang="fr-FR" i="1">
                <a:latin typeface="Arial" panose="020B0604020202020204" pitchFamily="34" charset="0"/>
                <a:ea typeface="Calibri" panose="020F0502020204030204" pitchFamily="34" charset="0"/>
                <a:cs typeface="Times New Roman" panose="02020603050405020304" pitchFamily="18" charset="0"/>
              </a:rPr>
              <a:t>Présentation</a:t>
            </a:r>
            <a:r>
              <a:rPr lang="fr-FR">
                <a:latin typeface="Arial" panose="020B0604020202020204" pitchFamily="34" charset="0"/>
                <a:ea typeface="Calibri" panose="020F0502020204030204" pitchFamily="34" charset="0"/>
                <a:cs typeface="Times New Roman" panose="02020603050405020304" pitchFamily="18" charset="0"/>
              </a:rPr>
              <a:t>. </a:t>
            </a:r>
            <a:r>
              <a:rPr lang="fr-CH" u="sng">
                <a:solidFill>
                  <a:srgbClr val="0563C1"/>
                </a:solidFill>
                <a:latin typeface="Arial" panose="020B0604020202020204" pitchFamily="34" charset="0"/>
                <a:ea typeface="Calibri" panose="020F0502020204030204" pitchFamily="34" charset="0"/>
                <a:cs typeface="Times New Roman" panose="02020603050405020304" pitchFamily="18" charset="0"/>
                <a:hlinkClick r:id="rId2"/>
              </a:rPr>
              <a:t>http://www.arss.fr/presentation/</a:t>
            </a:r>
            <a:endParaRPr lang="fr-CH">
              <a:latin typeface="Calibri" panose="020F0502020204030204" pitchFamily="34" charset="0"/>
              <a:ea typeface="Calibri" panose="020F0502020204030204" pitchFamily="34" charset="0"/>
              <a:cs typeface="Times New Roman" panose="02020603050405020304" pitchFamily="18" charset="0"/>
            </a:endParaRPr>
          </a:p>
          <a:p>
            <a:r>
              <a:rPr lang="fr-CH" err="1">
                <a:latin typeface="Arial" panose="020B0604020202020204" pitchFamily="34" charset="0"/>
                <a:ea typeface="Calibri" panose="020F0502020204030204" pitchFamily="34" charset="0"/>
                <a:cs typeface="Times New Roman" panose="02020603050405020304" pitchFamily="18" charset="0"/>
              </a:rPr>
              <a:t>Babelio</a:t>
            </a:r>
            <a:r>
              <a:rPr lang="fr-CH">
                <a:latin typeface="Arial" panose="020B0604020202020204" pitchFamily="34" charset="0"/>
                <a:ea typeface="Calibri" panose="020F0502020204030204" pitchFamily="34" charset="0"/>
                <a:cs typeface="Times New Roman" panose="02020603050405020304" pitchFamily="18" charset="0"/>
              </a:rPr>
              <a:t>. </a:t>
            </a:r>
            <a:r>
              <a:rPr lang="it-IT">
                <a:latin typeface="Arial" panose="020B0604020202020204" pitchFamily="34" charset="0"/>
                <a:ea typeface="Calibri" panose="020F0502020204030204" pitchFamily="34" charset="0"/>
                <a:cs typeface="Times New Roman" panose="02020603050405020304" pitchFamily="18" charset="0"/>
              </a:rPr>
              <a:t>(2023). </a:t>
            </a:r>
            <a:r>
              <a:rPr lang="it-IT" i="1">
                <a:latin typeface="Arial" panose="020B0604020202020204" pitchFamily="34" charset="0"/>
                <a:ea typeface="Calibri" panose="020F0502020204030204" pitchFamily="34" charset="0"/>
                <a:cs typeface="Times New Roman" panose="02020603050405020304" pitchFamily="18" charset="0"/>
              </a:rPr>
              <a:t>Martine Court</a:t>
            </a:r>
            <a:r>
              <a:rPr lang="it-IT">
                <a:latin typeface="Arial" panose="020B0604020202020204" pitchFamily="34" charset="0"/>
                <a:ea typeface="Calibri" panose="020F0502020204030204" pitchFamily="34" charset="0"/>
                <a:cs typeface="Times New Roman" panose="02020603050405020304" pitchFamily="18" charset="0"/>
              </a:rPr>
              <a:t>. </a:t>
            </a:r>
            <a:r>
              <a:rPr lang="de-CH" u="sng">
                <a:solidFill>
                  <a:srgbClr val="0563C1"/>
                </a:solidFill>
                <a:latin typeface="Arial" panose="020B0604020202020204" pitchFamily="34" charset="0"/>
                <a:ea typeface="Calibri" panose="020F0502020204030204" pitchFamily="34" charset="0"/>
                <a:cs typeface="Times New Roman" panose="02020603050405020304" pitchFamily="18" charset="0"/>
                <a:hlinkClick r:id="rId3"/>
              </a:rPr>
              <a:t>https://www.babelio.com/auteur/Martine-Court/440690</a:t>
            </a:r>
            <a:endParaRPr lang="de-CH" u="sng">
              <a:solidFill>
                <a:srgbClr val="0563C1"/>
              </a:solidFill>
              <a:latin typeface="Arial" panose="020B0604020202020204" pitchFamily="34" charset="0"/>
              <a:ea typeface="Calibri" panose="020F0502020204030204" pitchFamily="34" charset="0"/>
              <a:cs typeface="Times New Roman" panose="02020603050405020304" pitchFamily="18" charset="0"/>
            </a:endParaRPr>
          </a:p>
          <a:p>
            <a:r>
              <a:rPr lang="fr-CH" sz="1800">
                <a:effectLst/>
                <a:latin typeface="Arial" panose="020B0604020202020204" pitchFamily="34" charset="0"/>
                <a:ea typeface="Calibri" panose="020F0502020204030204" pitchFamily="34" charset="0"/>
                <a:cs typeface="Times New Roman" panose="02020603050405020304" pitchFamily="18" charset="0"/>
              </a:rPr>
              <a:t>Cairn Info. (2023). </a:t>
            </a:r>
            <a:r>
              <a:rPr lang="fr-CH" sz="1800" i="1">
                <a:effectLst/>
                <a:latin typeface="Arial" panose="020B0604020202020204" pitchFamily="34" charset="0"/>
                <a:ea typeface="Calibri" panose="020F0502020204030204" pitchFamily="34" charset="0"/>
                <a:cs typeface="Times New Roman" panose="02020603050405020304" pitchFamily="18" charset="0"/>
              </a:rPr>
              <a:t>Publications de Martine Court</a:t>
            </a:r>
            <a:r>
              <a:rPr lang="fr-CH" sz="1800">
                <a:effectLst/>
                <a:latin typeface="Arial" panose="020B0604020202020204" pitchFamily="34" charset="0"/>
                <a:ea typeface="Calibri" panose="020F0502020204030204" pitchFamily="34" charset="0"/>
                <a:cs typeface="Times New Roman" panose="02020603050405020304" pitchFamily="18" charset="0"/>
              </a:rPr>
              <a:t>. </a:t>
            </a:r>
            <a:r>
              <a:rPr lang="fr-CH" sz="1800" u="sng">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4"/>
              </a:rPr>
              <a:t>https://www.cairn.info/publications-de-Martine-Court--31958.htm</a:t>
            </a:r>
            <a:endParaRPr lang="fr-CH" sz="1800" u="sng">
              <a:solidFill>
                <a:srgbClr val="0563C1"/>
              </a:solidFill>
              <a:effectLst/>
              <a:latin typeface="Arial" panose="020B0604020202020204" pitchFamily="34" charset="0"/>
              <a:ea typeface="Calibri" panose="020F0502020204030204" pitchFamily="34" charset="0"/>
              <a:cs typeface="Times New Roman" panose="02020603050405020304" pitchFamily="18" charset="0"/>
            </a:endParaRPr>
          </a:p>
          <a:p>
            <a:r>
              <a:rPr lang="fr-FR" sz="1800">
                <a:effectLst/>
                <a:latin typeface="Arial" panose="020B0604020202020204" pitchFamily="34" charset="0"/>
                <a:ea typeface="Calibri" panose="020F0502020204030204" pitchFamily="34" charset="0"/>
                <a:cs typeface="Times New Roman" panose="02020603050405020304" pitchFamily="18" charset="0"/>
              </a:rPr>
              <a:t>Castra, M. (2013). « Socialisation », </a:t>
            </a:r>
            <a:r>
              <a:rPr lang="fr-FR" sz="1800" i="1">
                <a:effectLst/>
                <a:latin typeface="Arial" panose="020B0604020202020204" pitchFamily="34" charset="0"/>
                <a:ea typeface="Calibri" panose="020F0502020204030204" pitchFamily="34" charset="0"/>
                <a:cs typeface="Times New Roman" panose="02020603050405020304" pitchFamily="18" charset="0"/>
              </a:rPr>
              <a:t>in</a:t>
            </a:r>
            <a:r>
              <a:rPr lang="fr-FR" sz="1800">
                <a:effectLst/>
                <a:latin typeface="Arial" panose="020B0604020202020204" pitchFamily="34" charset="0"/>
                <a:ea typeface="Calibri" panose="020F0502020204030204" pitchFamily="34" charset="0"/>
                <a:cs typeface="Times New Roman" panose="02020603050405020304" pitchFamily="18" charset="0"/>
              </a:rPr>
              <a:t> Paugam Serge (</a:t>
            </a:r>
            <a:r>
              <a:rPr lang="fr-FR" sz="1800" err="1">
                <a:effectLst/>
                <a:latin typeface="Arial" panose="020B0604020202020204" pitchFamily="34" charset="0"/>
                <a:ea typeface="Calibri" panose="020F0502020204030204" pitchFamily="34" charset="0"/>
                <a:cs typeface="Times New Roman" panose="02020603050405020304" pitchFamily="18" charset="0"/>
              </a:rPr>
              <a:t>dir</a:t>
            </a:r>
            <a:r>
              <a:rPr lang="fr-FR" sz="1800">
                <a:effectLst/>
                <a:latin typeface="Arial" panose="020B0604020202020204" pitchFamily="34" charset="0"/>
                <a:ea typeface="Calibri" panose="020F0502020204030204" pitchFamily="34" charset="0"/>
                <a:cs typeface="Times New Roman" panose="02020603050405020304" pitchFamily="18" charset="0"/>
              </a:rPr>
              <a:t>.), </a:t>
            </a:r>
            <a:r>
              <a:rPr lang="fr-FR" sz="1800" i="1">
                <a:effectLst/>
                <a:latin typeface="Arial" panose="020B0604020202020204" pitchFamily="34" charset="0"/>
                <a:ea typeface="Calibri" panose="020F0502020204030204" pitchFamily="34" charset="0"/>
                <a:cs typeface="Times New Roman" panose="02020603050405020304" pitchFamily="18" charset="0"/>
              </a:rPr>
              <a:t>Les 100 mots de la sociologie</a:t>
            </a:r>
            <a:r>
              <a:rPr lang="fr-FR" sz="1800">
                <a:effectLst/>
                <a:latin typeface="Arial" panose="020B0604020202020204" pitchFamily="34" charset="0"/>
                <a:ea typeface="Calibri" panose="020F0502020204030204" pitchFamily="34" charset="0"/>
                <a:cs typeface="Times New Roman" panose="02020603050405020304" pitchFamily="18" charset="0"/>
              </a:rPr>
              <a:t>, Paris, Presses universitaires de France, coll. « Que Sais-Je ? », p. 97-98 : </a:t>
            </a:r>
            <a:r>
              <a:rPr lang="fr-FR" sz="1800" u="sng">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5"/>
              </a:rPr>
              <a:t>https://journals.openedition.org/sociologie/1992#quotation</a:t>
            </a:r>
            <a:endParaRPr lang="fr-CH" sz="1800">
              <a:effectLst/>
              <a:latin typeface="Calibri" panose="020F0502020204030204" pitchFamily="34" charset="0"/>
              <a:ea typeface="Calibri" panose="020F0502020204030204" pitchFamily="34" charset="0"/>
              <a:cs typeface="Times New Roman" panose="02020603050405020304" pitchFamily="18" charset="0"/>
            </a:endParaRPr>
          </a:p>
          <a:p>
            <a:r>
              <a:rPr lang="fr-CH" sz="1800">
                <a:effectLst/>
                <a:latin typeface="Arial" panose="020B0604020202020204" pitchFamily="34" charset="0"/>
                <a:ea typeface="Calibri" panose="020F0502020204030204" pitchFamily="34" charset="0"/>
                <a:cs typeface="Times New Roman" panose="02020603050405020304" pitchFamily="18" charset="0"/>
              </a:rPr>
              <a:t>Centre Max Weber. (s. d.). </a:t>
            </a:r>
            <a:r>
              <a:rPr lang="fr-CH" sz="1800" i="1">
                <a:effectLst/>
                <a:latin typeface="Arial" panose="020B0604020202020204" pitchFamily="34" charset="0"/>
                <a:ea typeface="Calibri" panose="020F0502020204030204" pitchFamily="34" charset="0"/>
                <a:cs typeface="Times New Roman" panose="02020603050405020304" pitchFamily="18" charset="0"/>
              </a:rPr>
              <a:t>Martine Court</a:t>
            </a:r>
            <a:r>
              <a:rPr lang="fr-CH" sz="1800">
                <a:effectLst/>
                <a:latin typeface="Arial" panose="020B0604020202020204" pitchFamily="34" charset="0"/>
                <a:ea typeface="Calibri" panose="020F0502020204030204" pitchFamily="34" charset="0"/>
                <a:cs typeface="Times New Roman" panose="02020603050405020304" pitchFamily="18" charset="0"/>
              </a:rPr>
              <a:t>. </a:t>
            </a:r>
            <a:r>
              <a:rPr lang="it-IT" sz="1800" u="sng">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6"/>
              </a:rPr>
              <a:t>https://www.centre-max-weber.fr/Martine-Court</a:t>
            </a:r>
            <a:endParaRPr lang="it-IT" sz="1800" u="sng">
              <a:solidFill>
                <a:srgbClr val="0563C1"/>
              </a:solidFill>
              <a:effectLst/>
              <a:latin typeface="Arial" panose="020B0604020202020204" pitchFamily="34" charset="0"/>
              <a:ea typeface="Calibri" panose="020F0502020204030204" pitchFamily="34" charset="0"/>
              <a:cs typeface="Times New Roman" panose="02020603050405020304" pitchFamily="18" charset="0"/>
            </a:endParaRPr>
          </a:p>
          <a:p>
            <a:r>
              <a:rPr lang="fr-FR" sz="1800" err="1">
                <a:effectLst/>
                <a:latin typeface="Arial" panose="020B0604020202020204" pitchFamily="34" charset="0"/>
                <a:ea typeface="Calibri" panose="020F0502020204030204" pitchFamily="34" charset="0"/>
                <a:cs typeface="Times New Roman" panose="02020603050405020304" pitchFamily="18" charset="0"/>
              </a:rPr>
              <a:t>Coulangeon</a:t>
            </a:r>
            <a:r>
              <a:rPr lang="fr-FR" sz="1800">
                <a:effectLst/>
                <a:latin typeface="Arial" panose="020B0604020202020204" pitchFamily="34" charset="0"/>
                <a:ea typeface="Calibri" panose="020F0502020204030204" pitchFamily="34" charset="0"/>
                <a:cs typeface="Times New Roman" panose="02020603050405020304" pitchFamily="18" charset="0"/>
              </a:rPr>
              <a:t>, P. (2018). « Culture », </a:t>
            </a:r>
            <a:r>
              <a:rPr lang="fr-FR" sz="1800" i="1">
                <a:effectLst/>
                <a:latin typeface="Arial" panose="020B0604020202020204" pitchFamily="34" charset="0"/>
                <a:ea typeface="Calibri" panose="020F0502020204030204" pitchFamily="34" charset="0"/>
                <a:cs typeface="Times New Roman" panose="02020603050405020304" pitchFamily="18" charset="0"/>
              </a:rPr>
              <a:t>in</a:t>
            </a:r>
            <a:r>
              <a:rPr lang="fr-FR" sz="1800">
                <a:effectLst/>
                <a:latin typeface="Arial" panose="020B0604020202020204" pitchFamily="34" charset="0"/>
                <a:ea typeface="Calibri" panose="020F0502020204030204" pitchFamily="34" charset="0"/>
                <a:cs typeface="Times New Roman" panose="02020603050405020304" pitchFamily="18" charset="0"/>
              </a:rPr>
              <a:t> Paugam Serge (</a:t>
            </a:r>
            <a:r>
              <a:rPr lang="fr-FR" sz="1800" err="1">
                <a:effectLst/>
                <a:latin typeface="Arial" panose="020B0604020202020204" pitchFamily="34" charset="0"/>
                <a:ea typeface="Calibri" panose="020F0502020204030204" pitchFamily="34" charset="0"/>
                <a:cs typeface="Times New Roman" panose="02020603050405020304" pitchFamily="18" charset="0"/>
              </a:rPr>
              <a:t>dir</a:t>
            </a:r>
            <a:r>
              <a:rPr lang="fr-FR" sz="1800">
                <a:effectLst/>
                <a:latin typeface="Arial" panose="020B0604020202020204" pitchFamily="34" charset="0"/>
                <a:ea typeface="Calibri" panose="020F0502020204030204" pitchFamily="34" charset="0"/>
                <a:cs typeface="Times New Roman" panose="02020603050405020304" pitchFamily="18" charset="0"/>
              </a:rPr>
              <a:t>.), </a:t>
            </a:r>
            <a:r>
              <a:rPr lang="fr-FR" sz="1800" i="1">
                <a:effectLst/>
                <a:latin typeface="Arial" panose="020B0604020202020204" pitchFamily="34" charset="0"/>
                <a:ea typeface="Calibri" panose="020F0502020204030204" pitchFamily="34" charset="0"/>
                <a:cs typeface="Times New Roman" panose="02020603050405020304" pitchFamily="18" charset="0"/>
              </a:rPr>
              <a:t>Les 100 mots de la sociologie</a:t>
            </a:r>
            <a:r>
              <a:rPr lang="fr-FR" sz="1800">
                <a:effectLst/>
                <a:latin typeface="Arial" panose="020B0604020202020204" pitchFamily="34" charset="0"/>
                <a:ea typeface="Calibri" panose="020F0502020204030204" pitchFamily="34" charset="0"/>
                <a:cs typeface="Times New Roman" panose="02020603050405020304" pitchFamily="18" charset="0"/>
              </a:rPr>
              <a:t>, Paris, Presses universitaires de France, coll. « Que Sais-Je ? », 2e édition, p. 59. </a:t>
            </a:r>
            <a:r>
              <a:rPr lang="fr-FR" sz="1800" u="sng">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7"/>
              </a:rPr>
              <a:t>https://journals.openedition.org/sociologie/1768</a:t>
            </a:r>
            <a:r>
              <a:rPr lang="fr-FR" sz="1800">
                <a:effectLst/>
                <a:latin typeface="Arial" panose="020B0604020202020204" pitchFamily="34" charset="0"/>
                <a:ea typeface="Calibri" panose="020F0502020204030204" pitchFamily="34" charset="0"/>
                <a:cs typeface="Times New Roman" panose="02020603050405020304" pitchFamily="18" charset="0"/>
              </a:rPr>
              <a:t> </a:t>
            </a:r>
            <a:endParaRPr lang="it-IT" sz="1800" u="sng">
              <a:solidFill>
                <a:srgbClr val="0563C1"/>
              </a:solidFill>
              <a:effectLst/>
              <a:latin typeface="Arial" panose="020B0604020202020204" pitchFamily="34" charset="0"/>
              <a:ea typeface="Calibri" panose="020F0502020204030204" pitchFamily="34" charset="0"/>
              <a:cs typeface="Times New Roman" panose="02020603050405020304" pitchFamily="18" charset="0"/>
            </a:endParaRPr>
          </a:p>
          <a:p>
            <a:r>
              <a:rPr lang="fr-FR" sz="1800" b="0" i="0">
                <a:solidFill>
                  <a:srgbClr val="000000"/>
                </a:solidFill>
                <a:effectLst/>
                <a:latin typeface="Arial" panose="020B0604020202020204" pitchFamily="34" charset="0"/>
              </a:rPr>
              <a:t>Court, M. (2023). Parler de sexualité à ses enfants : Les appropriations différenciées d’une norme éducative contemporaine. Actes de la recherche en sciences sociales, 249, 38-53. </a:t>
            </a:r>
            <a:r>
              <a:rPr lang="fr-FR" sz="1800" b="0" i="0" u="sng" strike="noStrike">
                <a:solidFill>
                  <a:srgbClr val="0563C1"/>
                </a:solidFill>
                <a:effectLst/>
                <a:latin typeface="Arial" panose="020B0604020202020204" pitchFamily="34" charset="0"/>
                <a:hlinkClick r:id="rId8"/>
              </a:rPr>
              <a:t>https://doi.org/10.3917/arss.249.0038</a:t>
            </a:r>
            <a:r>
              <a:rPr lang="fr-FR" sz="1800" b="0" i="0">
                <a:solidFill>
                  <a:srgbClr val="000000"/>
                </a:solidFill>
                <a:effectLst/>
                <a:latin typeface="Arial" panose="020B0604020202020204" pitchFamily="34" charset="0"/>
              </a:rPr>
              <a:t> </a:t>
            </a:r>
          </a:p>
          <a:p>
            <a:r>
              <a:rPr lang="fr-FR" sz="1800" b="0" i="0">
                <a:solidFill>
                  <a:srgbClr val="000000"/>
                </a:solidFill>
                <a:effectLst/>
                <a:latin typeface="Arial" panose="020B0604020202020204" pitchFamily="34" charset="0"/>
              </a:rPr>
              <a:t>Ecole Française Internationale de Berne. (s. d</a:t>
            </a:r>
            <a:r>
              <a:rPr lang="fr-FR" sz="1800" b="0" i="1">
                <a:solidFill>
                  <a:srgbClr val="000000"/>
                </a:solidFill>
                <a:effectLst/>
                <a:latin typeface="Arial" panose="020B0604020202020204" pitchFamily="34" charset="0"/>
              </a:rPr>
              <a:t>.). Équivalence des systèmes scolaires</a:t>
            </a:r>
            <a:r>
              <a:rPr lang="fr-FR" sz="1800" b="0" i="0">
                <a:solidFill>
                  <a:srgbClr val="000000"/>
                </a:solidFill>
                <a:effectLst/>
                <a:latin typeface="Arial" panose="020B0604020202020204" pitchFamily="34" charset="0"/>
              </a:rPr>
              <a:t>. Consulté 24 novembre 2023, à l’adresse </a:t>
            </a:r>
            <a:r>
              <a:rPr lang="fr-FR" sz="1800" b="0" i="0">
                <a:solidFill>
                  <a:srgbClr val="000000"/>
                </a:solidFill>
                <a:effectLst/>
                <a:latin typeface="Arial" panose="020B0604020202020204" pitchFamily="34" charset="0"/>
                <a:hlinkClick r:id="rId9"/>
              </a:rPr>
              <a:t>https://www.efib.ch/equivalences-systemes-scolaires/</a:t>
            </a:r>
            <a:r>
              <a:rPr lang="fr-FR" sz="1800" b="0" i="0">
                <a:solidFill>
                  <a:srgbClr val="000000"/>
                </a:solidFill>
                <a:effectLst/>
                <a:latin typeface="Arial" panose="020B0604020202020204" pitchFamily="34" charset="0"/>
              </a:rPr>
              <a:t> </a:t>
            </a:r>
          </a:p>
          <a:p>
            <a:r>
              <a:rPr lang="fr-FR" sz="1800" b="0" i="0" err="1">
                <a:solidFill>
                  <a:srgbClr val="000000"/>
                </a:solidFill>
                <a:effectLst/>
                <a:latin typeface="Arial" panose="020B0604020202020204" pitchFamily="34" charset="0"/>
              </a:rPr>
              <a:t>Fallery</a:t>
            </a:r>
            <a:r>
              <a:rPr lang="fr-FR" sz="1800" b="0" i="0">
                <a:solidFill>
                  <a:srgbClr val="000000"/>
                </a:solidFill>
                <a:effectLst/>
                <a:latin typeface="Arial" panose="020B0604020202020204" pitchFamily="34" charset="0"/>
              </a:rPr>
              <a:t>, B., </a:t>
            </a:r>
            <a:r>
              <a:rPr lang="fr-FR" sz="1800" b="0" i="0" err="1">
                <a:solidFill>
                  <a:srgbClr val="000000"/>
                </a:solidFill>
                <a:effectLst/>
                <a:latin typeface="Arial" panose="020B0604020202020204" pitchFamily="34" charset="0"/>
              </a:rPr>
              <a:t>Rodhain</a:t>
            </a:r>
            <a:r>
              <a:rPr lang="fr-FR" sz="1800" b="0" i="0">
                <a:solidFill>
                  <a:srgbClr val="000000"/>
                </a:solidFill>
                <a:effectLst/>
                <a:latin typeface="Arial" panose="020B0604020202020204" pitchFamily="34" charset="0"/>
              </a:rPr>
              <a:t>, F. (2007</a:t>
            </a:r>
            <a:r>
              <a:rPr lang="fr-FR" sz="1800" b="0" i="1">
                <a:solidFill>
                  <a:srgbClr val="000000"/>
                </a:solidFill>
                <a:effectLst/>
                <a:latin typeface="Arial" panose="020B0604020202020204" pitchFamily="34" charset="0"/>
              </a:rPr>
              <a:t>). Quatre approches pour l'analyse de données textuelles : lexicale, linguistique, cognitive, thématique</a:t>
            </a:r>
            <a:r>
              <a:rPr lang="fr-FR" sz="1800" b="0" i="0">
                <a:solidFill>
                  <a:srgbClr val="000000"/>
                </a:solidFill>
                <a:effectLst/>
                <a:latin typeface="Arial" panose="020B0604020202020204" pitchFamily="34" charset="0"/>
              </a:rPr>
              <a:t>. XVI </a:t>
            </a:r>
            <a:r>
              <a:rPr lang="fr-FR" sz="1800" b="0" i="0" err="1">
                <a:solidFill>
                  <a:srgbClr val="000000"/>
                </a:solidFill>
                <a:effectLst/>
                <a:latin typeface="Arial" panose="020B0604020202020204" pitchFamily="34" charset="0"/>
              </a:rPr>
              <a:t>ème</a:t>
            </a:r>
            <a:r>
              <a:rPr lang="fr-FR" sz="1800" b="0" i="0">
                <a:solidFill>
                  <a:srgbClr val="000000"/>
                </a:solidFill>
                <a:effectLst/>
                <a:latin typeface="Arial" panose="020B0604020202020204" pitchFamily="34" charset="0"/>
              </a:rPr>
              <a:t> Conférence de l'Association Internationale de Management Stratégique AIMS, Montréal, Canada. pp 1-16.</a:t>
            </a:r>
          </a:p>
          <a:p>
            <a:r>
              <a:rPr lang="fr-FR" sz="1800" err="1">
                <a:solidFill>
                  <a:srgbClr val="323232"/>
                </a:solidFill>
                <a:effectLst/>
                <a:latin typeface="Arial" panose="020B0604020202020204" pitchFamily="34" charset="0"/>
                <a:ea typeface="Calibri" panose="020F0502020204030204" pitchFamily="34" charset="0"/>
                <a:cs typeface="Times New Roman" panose="02020603050405020304" pitchFamily="18" charset="0"/>
              </a:rPr>
              <a:t>Goffi</a:t>
            </a:r>
            <a:r>
              <a:rPr lang="fr-FR" sz="1800">
                <a:solidFill>
                  <a:srgbClr val="323232"/>
                </a:solidFill>
                <a:effectLst/>
                <a:latin typeface="Arial" panose="020B0604020202020204" pitchFamily="34" charset="0"/>
                <a:ea typeface="Calibri" panose="020F0502020204030204" pitchFamily="34" charset="0"/>
                <a:cs typeface="Times New Roman" panose="02020603050405020304" pitchFamily="18" charset="0"/>
              </a:rPr>
              <a:t>, E. (2019). Conformisme. Dans : Gloria </a:t>
            </a:r>
            <a:r>
              <a:rPr lang="fr-FR" sz="1800" err="1">
                <a:solidFill>
                  <a:srgbClr val="323232"/>
                </a:solidFill>
                <a:effectLst/>
                <a:latin typeface="Arial" panose="020B0604020202020204" pitchFamily="34" charset="0"/>
                <a:ea typeface="Calibri" panose="020F0502020204030204" pitchFamily="34" charset="0"/>
                <a:cs typeface="Times New Roman" panose="02020603050405020304" pitchFamily="18" charset="0"/>
              </a:rPr>
              <a:t>Origgi</a:t>
            </a:r>
            <a:r>
              <a:rPr lang="fr-FR" sz="1800">
                <a:solidFill>
                  <a:srgbClr val="323232"/>
                </a:solidFill>
                <a:effectLst/>
                <a:latin typeface="Arial" panose="020B0604020202020204" pitchFamily="34" charset="0"/>
                <a:ea typeface="Calibri" panose="020F0502020204030204" pitchFamily="34" charset="0"/>
                <a:cs typeface="Times New Roman" panose="02020603050405020304" pitchFamily="18" charset="0"/>
              </a:rPr>
              <a:t> éd., </a:t>
            </a:r>
            <a:r>
              <a:rPr lang="fr-FR" sz="1800" i="1">
                <a:solidFill>
                  <a:srgbClr val="323232"/>
                </a:solidFill>
                <a:effectLst/>
                <a:latin typeface="Arial" panose="020B0604020202020204" pitchFamily="34" charset="0"/>
                <a:ea typeface="Calibri" panose="020F0502020204030204" pitchFamily="34" charset="0"/>
                <a:cs typeface="Times New Roman" panose="02020603050405020304" pitchFamily="18" charset="0"/>
              </a:rPr>
              <a:t>Passions sociales</a:t>
            </a:r>
            <a:r>
              <a:rPr lang="fr-FR" sz="1800">
                <a:solidFill>
                  <a:srgbClr val="323232"/>
                </a:solidFill>
                <a:effectLst/>
                <a:latin typeface="Arial" panose="020B0604020202020204" pitchFamily="34" charset="0"/>
                <a:ea typeface="Calibri" panose="020F0502020204030204" pitchFamily="34" charset="0"/>
                <a:cs typeface="Times New Roman" panose="02020603050405020304" pitchFamily="18" charset="0"/>
              </a:rPr>
              <a:t> (pp. 116-120). Paris cedex 14: Presses Universitaires de France. </a:t>
            </a:r>
            <a:r>
              <a:rPr lang="fr-FR" sz="1800" u="none" strike="noStrike">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10"/>
              </a:rPr>
              <a:t>https://doi.org/10.3917/puf.origg.2019.01.0116</a:t>
            </a:r>
            <a:endParaRPr lang="fr-FR" sz="1800" u="none" strike="noStrike">
              <a:solidFill>
                <a:srgbClr val="0563C1"/>
              </a:solidFill>
              <a:effectLst/>
              <a:latin typeface="Arial" panose="020B0604020202020204" pitchFamily="34" charset="0"/>
              <a:ea typeface="Calibri" panose="020F0502020204030204" pitchFamily="34" charset="0"/>
              <a:cs typeface="Times New Roman" panose="02020603050405020304" pitchFamily="18" charset="0"/>
            </a:endParaRPr>
          </a:p>
          <a:p>
            <a:r>
              <a:rPr lang="fr-FR" sz="1800">
                <a:solidFill>
                  <a:srgbClr val="323232"/>
                </a:solidFill>
                <a:effectLst/>
                <a:latin typeface="Arial" panose="020B0604020202020204" pitchFamily="34" charset="0"/>
                <a:ea typeface="Calibri" panose="020F0502020204030204" pitchFamily="34" charset="0"/>
                <a:cs typeface="Times New Roman" panose="02020603050405020304" pitchFamily="18" charset="0"/>
              </a:rPr>
              <a:t>Jourdain, A. &amp; </a:t>
            </a:r>
            <a:r>
              <a:rPr lang="fr-FR" sz="1800" err="1">
                <a:solidFill>
                  <a:srgbClr val="323232"/>
                </a:solidFill>
                <a:effectLst/>
                <a:latin typeface="Arial" panose="020B0604020202020204" pitchFamily="34" charset="0"/>
                <a:ea typeface="Calibri" panose="020F0502020204030204" pitchFamily="34" charset="0"/>
                <a:cs typeface="Times New Roman" panose="02020603050405020304" pitchFamily="18" charset="0"/>
              </a:rPr>
              <a:t>Naulin</a:t>
            </a:r>
            <a:r>
              <a:rPr lang="fr-FR" sz="1800">
                <a:solidFill>
                  <a:srgbClr val="323232"/>
                </a:solidFill>
                <a:effectLst/>
                <a:latin typeface="Arial" panose="020B0604020202020204" pitchFamily="34" charset="0"/>
                <a:ea typeface="Calibri" panose="020F0502020204030204" pitchFamily="34" charset="0"/>
                <a:cs typeface="Times New Roman" panose="02020603050405020304" pitchFamily="18" charset="0"/>
              </a:rPr>
              <a:t>, S. (2019). Chapitre 4. Théorie de l’espace social. Dans : , A. Jourdain &amp; S. </a:t>
            </a:r>
            <a:r>
              <a:rPr lang="fr-FR" sz="1800" err="1">
                <a:solidFill>
                  <a:srgbClr val="323232"/>
                </a:solidFill>
                <a:effectLst/>
                <a:latin typeface="Arial" panose="020B0604020202020204" pitchFamily="34" charset="0"/>
                <a:ea typeface="Calibri" panose="020F0502020204030204" pitchFamily="34" charset="0"/>
                <a:cs typeface="Times New Roman" panose="02020603050405020304" pitchFamily="18" charset="0"/>
              </a:rPr>
              <a:t>Naulin</a:t>
            </a:r>
            <a:r>
              <a:rPr lang="fr-FR" sz="1800">
                <a:solidFill>
                  <a:srgbClr val="323232"/>
                </a:solidFill>
                <a:effectLst/>
                <a:latin typeface="Arial" panose="020B0604020202020204" pitchFamily="34" charset="0"/>
                <a:ea typeface="Calibri" panose="020F0502020204030204" pitchFamily="34" charset="0"/>
                <a:cs typeface="Times New Roman" panose="02020603050405020304" pitchFamily="18" charset="0"/>
              </a:rPr>
              <a:t> (</a:t>
            </a:r>
            <a:r>
              <a:rPr lang="fr-FR" sz="1800" err="1">
                <a:solidFill>
                  <a:srgbClr val="323232"/>
                </a:solidFill>
                <a:effectLst/>
                <a:latin typeface="Arial" panose="020B0604020202020204" pitchFamily="34" charset="0"/>
                <a:ea typeface="Calibri" panose="020F0502020204030204" pitchFamily="34" charset="0"/>
                <a:cs typeface="Times New Roman" panose="02020603050405020304" pitchFamily="18" charset="0"/>
              </a:rPr>
              <a:t>Dir</a:t>
            </a:r>
            <a:r>
              <a:rPr lang="fr-FR" sz="1800">
                <a:solidFill>
                  <a:srgbClr val="323232"/>
                </a:solidFill>
                <a:effectLst/>
                <a:latin typeface="Arial" panose="020B0604020202020204" pitchFamily="34" charset="0"/>
                <a:ea typeface="Calibri" panose="020F0502020204030204" pitchFamily="34" charset="0"/>
                <a:cs typeface="Times New Roman" panose="02020603050405020304" pitchFamily="18" charset="0"/>
              </a:rPr>
              <a:t>), </a:t>
            </a:r>
            <a:r>
              <a:rPr lang="fr-FR" sz="1800" i="1">
                <a:solidFill>
                  <a:srgbClr val="323232"/>
                </a:solidFill>
                <a:effectLst/>
                <a:latin typeface="Arial" panose="020B0604020202020204" pitchFamily="34" charset="0"/>
                <a:ea typeface="Calibri" panose="020F0502020204030204" pitchFamily="34" charset="0"/>
                <a:cs typeface="Times New Roman" panose="02020603050405020304" pitchFamily="18" charset="0"/>
              </a:rPr>
              <a:t>La sociologie de Pierre Bourdieu</a:t>
            </a:r>
            <a:r>
              <a:rPr lang="fr-FR" sz="1800">
                <a:solidFill>
                  <a:srgbClr val="323232"/>
                </a:solidFill>
                <a:effectLst/>
                <a:latin typeface="Arial" panose="020B0604020202020204" pitchFamily="34" charset="0"/>
                <a:ea typeface="Calibri" panose="020F0502020204030204" pitchFamily="34" charset="0"/>
                <a:cs typeface="Times New Roman" panose="02020603050405020304" pitchFamily="18" charset="0"/>
              </a:rPr>
              <a:t> (pp. 99-125). Paris: Armand Colin.</a:t>
            </a:r>
          </a:p>
          <a:p>
            <a:r>
              <a:rPr lang="fr-FR" sz="1800">
                <a:effectLst/>
                <a:latin typeface="Arial" panose="020B0604020202020204" pitchFamily="34" charset="0"/>
                <a:ea typeface="Calibri" panose="020F0502020204030204" pitchFamily="34" charset="0"/>
                <a:cs typeface="Times New Roman" panose="02020603050405020304" pitchFamily="18" charset="0"/>
              </a:rPr>
              <a:t>La Toupie. (a). (s.d.) </a:t>
            </a:r>
            <a:r>
              <a:rPr lang="fr-FR" sz="1800" i="1">
                <a:effectLst/>
                <a:latin typeface="Arial" panose="020B0604020202020204" pitchFamily="34" charset="0"/>
                <a:ea typeface="Calibri" panose="020F0502020204030204" pitchFamily="34" charset="0"/>
                <a:cs typeface="Times New Roman" panose="02020603050405020304" pitchFamily="18" charset="0"/>
              </a:rPr>
              <a:t>Identité sociale</a:t>
            </a:r>
            <a:r>
              <a:rPr lang="fr-FR" sz="1800">
                <a:effectLst/>
                <a:latin typeface="Arial" panose="020B0604020202020204" pitchFamily="34" charset="0"/>
                <a:ea typeface="Calibri" panose="020F0502020204030204" pitchFamily="34" charset="0"/>
                <a:cs typeface="Times New Roman" panose="02020603050405020304" pitchFamily="18" charset="0"/>
              </a:rPr>
              <a:t>. </a:t>
            </a:r>
            <a:r>
              <a:rPr lang="fr-FR" sz="1800" u="sng">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11"/>
              </a:rPr>
              <a:t>https://www.toupie.org/Dictionnaire/Identite_sociale.htm#:~:text=L%27identit%C3%A9%20sociale%20correspond%20%C3%A0,on%20parle%20de%20r%C3%A9f%C3%A9rents%20identitaires</a:t>
            </a:r>
            <a:endParaRPr lang="fr-CH" u="sng">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endParaRPr lang="fr-CH"/>
          </a:p>
        </p:txBody>
      </p:sp>
    </p:spTree>
    <p:extLst>
      <p:ext uri="{BB962C8B-B14F-4D97-AF65-F5344CB8AC3E}">
        <p14:creationId xmlns:p14="http://schemas.microsoft.com/office/powerpoint/2010/main" val="3944305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D1960F-FB84-DFBD-946B-F49A9171A304}"/>
              </a:ext>
            </a:extLst>
          </p:cNvPr>
          <p:cNvSpPr>
            <a:spLocks noGrp="1"/>
          </p:cNvSpPr>
          <p:nvPr>
            <p:ph type="title"/>
          </p:nvPr>
        </p:nvSpPr>
        <p:spPr/>
        <p:txBody>
          <a:bodyPr/>
          <a:lstStyle/>
          <a:p>
            <a:r>
              <a:rPr lang="fr-CH"/>
              <a:t>Sources (suite)</a:t>
            </a:r>
          </a:p>
        </p:txBody>
      </p:sp>
      <p:sp>
        <p:nvSpPr>
          <p:cNvPr id="3" name="Espace réservé du contenu 2">
            <a:extLst>
              <a:ext uri="{FF2B5EF4-FFF2-40B4-BE49-F238E27FC236}">
                <a16:creationId xmlns:a16="http://schemas.microsoft.com/office/drawing/2014/main" id="{8222E2DE-8AA7-EDA3-8E13-6B415B63AC35}"/>
              </a:ext>
            </a:extLst>
          </p:cNvPr>
          <p:cNvSpPr>
            <a:spLocks noGrp="1"/>
          </p:cNvSpPr>
          <p:nvPr>
            <p:ph idx="1"/>
          </p:nvPr>
        </p:nvSpPr>
        <p:spPr>
          <a:xfrm>
            <a:off x="677334" y="1430767"/>
            <a:ext cx="8596668" cy="4610595"/>
          </a:xfrm>
        </p:spPr>
        <p:txBody>
          <a:bodyPr>
            <a:normAutofit fontScale="55000" lnSpcReduction="20000"/>
          </a:bodyPr>
          <a:lstStyle/>
          <a:p>
            <a:r>
              <a:rPr lang="fr-FR" sz="1800">
                <a:effectLst/>
                <a:latin typeface="Arial" panose="020B0604020202020204" pitchFamily="34" charset="0"/>
                <a:ea typeface="Calibri" panose="020F0502020204030204" pitchFamily="34" charset="0"/>
                <a:cs typeface="Times New Roman" panose="02020603050405020304" pitchFamily="18" charset="0"/>
              </a:rPr>
              <a:t>La Toupie. (b). (s.d.). </a:t>
            </a:r>
            <a:r>
              <a:rPr lang="fr-FR" sz="1800" i="1">
                <a:effectLst/>
                <a:latin typeface="Arial" panose="020B0604020202020204" pitchFamily="34" charset="0"/>
                <a:ea typeface="Calibri" panose="020F0502020204030204" pitchFamily="34" charset="0"/>
                <a:cs typeface="Times New Roman" panose="02020603050405020304" pitchFamily="18" charset="0"/>
              </a:rPr>
              <a:t>Inégalité</a:t>
            </a:r>
            <a:r>
              <a:rPr lang="fr-FR" sz="1800">
                <a:effectLst/>
                <a:latin typeface="Arial" panose="020B0604020202020204" pitchFamily="34" charset="0"/>
                <a:ea typeface="Calibri" panose="020F0502020204030204" pitchFamily="34" charset="0"/>
                <a:cs typeface="Times New Roman" panose="02020603050405020304" pitchFamily="18" charset="0"/>
              </a:rPr>
              <a:t>. </a:t>
            </a:r>
            <a:r>
              <a:rPr lang="fr-FR" sz="1800" u="sng">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2"/>
              </a:rPr>
              <a:t>https://www.toupie.org/Dictionnaire/Inegalite.htm</a:t>
            </a:r>
            <a:endParaRPr lang="fr-CH">
              <a:latin typeface="Calibri" panose="020F0502020204030204" pitchFamily="34" charset="0"/>
              <a:ea typeface="Calibri" panose="020F0502020204030204" pitchFamily="34" charset="0"/>
              <a:cs typeface="Times New Roman" panose="02020603050405020304" pitchFamily="18" charset="0"/>
            </a:endParaRPr>
          </a:p>
          <a:p>
            <a:r>
              <a:rPr lang="fr-CH">
                <a:ea typeface="+mn-lt"/>
                <a:cs typeface="+mn-lt"/>
              </a:rPr>
              <a:t>Lecompte, M. (2013). Etude descriptive des besoins de formation sexologique prioritaires des étudiant(e)s en ergothérapie. [Mémoire de </a:t>
            </a:r>
            <a:r>
              <a:rPr lang="fr-CH" err="1">
                <a:ea typeface="+mn-lt"/>
                <a:cs typeface="+mn-lt"/>
              </a:rPr>
              <a:t>bachelor</a:t>
            </a:r>
            <a:r>
              <a:rPr lang="fr-CH">
                <a:ea typeface="+mn-lt"/>
                <a:cs typeface="+mn-lt"/>
              </a:rPr>
              <a:t>, Université de Montréal]. UQAM. </a:t>
            </a:r>
            <a:r>
              <a:rPr lang="fr-CH">
                <a:ea typeface="+mn-lt"/>
                <a:cs typeface="+mn-lt"/>
                <a:hlinkClick r:id="rId3"/>
              </a:rPr>
              <a:t>https://archipel.uqam.ca/5508/</a:t>
            </a:r>
            <a:r>
              <a:rPr lang="fr-CH">
                <a:ea typeface="+mn-lt"/>
                <a:cs typeface="+mn-lt"/>
              </a:rPr>
              <a:t> </a:t>
            </a:r>
          </a:p>
          <a:p>
            <a:r>
              <a:rPr lang="fr-CH" sz="1700">
                <a:ea typeface="+mn-lt"/>
                <a:cs typeface="+mn-lt"/>
              </a:rPr>
              <a:t>Le Conseil fédéral. (2020, 23 juin). </a:t>
            </a:r>
            <a:r>
              <a:rPr lang="fr-CH" sz="1700" i="1">
                <a:ea typeface="+mn-lt"/>
                <a:cs typeface="+mn-lt"/>
              </a:rPr>
              <a:t>Interdiction de la discrimination en raison de l'orientation sexuelle.</a:t>
            </a:r>
            <a:r>
              <a:rPr lang="fr-CH" sz="1700">
                <a:ea typeface="+mn-lt"/>
                <a:cs typeface="+mn-lt"/>
              </a:rPr>
              <a:t> Confédération suisse. </a:t>
            </a:r>
            <a:endParaRPr lang="fr-CH">
              <a:ea typeface="+mn-lt"/>
              <a:cs typeface="+mn-lt"/>
            </a:endParaRPr>
          </a:p>
          <a:p>
            <a:r>
              <a:rPr lang="fr-CH">
                <a:ea typeface="+mn-lt"/>
                <a:cs typeface="+mn-lt"/>
              </a:rPr>
              <a:t>Le Conseil fédéral. (2022, 11 juillet). </a:t>
            </a:r>
            <a:r>
              <a:rPr lang="fr-CH" i="1">
                <a:ea typeface="+mn-lt"/>
                <a:cs typeface="+mn-lt"/>
              </a:rPr>
              <a:t>Mariage pour tous.</a:t>
            </a:r>
            <a:r>
              <a:rPr lang="fr-CH">
                <a:ea typeface="+mn-lt"/>
                <a:cs typeface="+mn-lt"/>
              </a:rPr>
              <a:t> Confédération suisse. </a:t>
            </a:r>
          </a:p>
          <a:p>
            <a:r>
              <a:rPr lang="fr-CH"/>
              <a:t>Miles, M. B., &amp; Huberman, A. M. (2003). Analyse des données qualitatives. De Boeck Supérieur</a:t>
            </a:r>
          </a:p>
          <a:p>
            <a:r>
              <a:rPr lang="fr-CH">
                <a:ea typeface="+mn-lt"/>
                <a:cs typeface="+mn-lt"/>
              </a:rPr>
              <a:t>Nussbaumer L. (2022, 6 décembre). </a:t>
            </a:r>
            <a:r>
              <a:rPr lang="fr-CH" i="1">
                <a:ea typeface="+mn-lt"/>
                <a:cs typeface="+mn-lt"/>
              </a:rPr>
              <a:t>Genre et occupations: quel intérêt pour les ergothérapeutes? </a:t>
            </a:r>
            <a:r>
              <a:rPr lang="fr-CH">
                <a:ea typeface="+mn-lt"/>
                <a:cs typeface="+mn-lt"/>
              </a:rPr>
              <a:t>[communication]. Séminaire du Réseau Occupations humaines et santé (OHS), Lausanne.  </a:t>
            </a:r>
            <a:endParaRPr lang="fr-CH"/>
          </a:p>
          <a:p>
            <a:r>
              <a:rPr lang="fr-CH">
                <a:ea typeface="+mn-lt"/>
                <a:cs typeface="+mn-lt"/>
              </a:rPr>
              <a:t>Office fédéral de la santé publique. (2018, 13 septembre). </a:t>
            </a:r>
            <a:r>
              <a:rPr lang="fr-CH" i="1">
                <a:ea typeface="+mn-lt"/>
                <a:cs typeface="+mn-lt"/>
              </a:rPr>
              <a:t>Education sexuelle.</a:t>
            </a:r>
            <a:r>
              <a:rPr lang="fr-CH">
                <a:ea typeface="+mn-lt"/>
                <a:cs typeface="+mn-lt"/>
              </a:rPr>
              <a:t> Confédération suisse. </a:t>
            </a:r>
          </a:p>
          <a:p>
            <a:r>
              <a:rPr lang="fr-FR" sz="1800">
                <a:solidFill>
                  <a:srgbClr val="323232"/>
                </a:solidFill>
                <a:effectLst/>
                <a:latin typeface="Arial" panose="020B0604020202020204" pitchFamily="34" charset="0"/>
                <a:ea typeface="Calibri" panose="020F0502020204030204" pitchFamily="34" charset="0"/>
                <a:cs typeface="Times New Roman" panose="02020603050405020304" pitchFamily="18" charset="0"/>
              </a:rPr>
              <a:t>Olivier de Sardan, J. (2021). 9. La pluralité des logiques sociales. Dans : , J. Olivier de Sardan, </a:t>
            </a:r>
            <a:r>
              <a:rPr lang="fr-FR" sz="1800" i="1">
                <a:solidFill>
                  <a:srgbClr val="323232"/>
                </a:solidFill>
                <a:effectLst/>
                <a:latin typeface="Arial" panose="020B0604020202020204" pitchFamily="34" charset="0"/>
                <a:ea typeface="Calibri" panose="020F0502020204030204" pitchFamily="34" charset="0"/>
                <a:cs typeface="Times New Roman" panose="02020603050405020304" pitchFamily="18" charset="0"/>
              </a:rPr>
              <a:t>La revanche des contextes: Des mésaventures en ingénierie sociale en Afrique et au-delà</a:t>
            </a:r>
            <a:r>
              <a:rPr lang="fr-FR" sz="1800">
                <a:solidFill>
                  <a:srgbClr val="323232"/>
                </a:solidFill>
                <a:effectLst/>
                <a:latin typeface="Arial" panose="020B0604020202020204" pitchFamily="34" charset="0"/>
                <a:ea typeface="Calibri" panose="020F0502020204030204" pitchFamily="34" charset="0"/>
                <a:cs typeface="Times New Roman" panose="02020603050405020304" pitchFamily="18" charset="0"/>
              </a:rPr>
              <a:t> (pp. 351-374). Paris: Karthala.</a:t>
            </a:r>
          </a:p>
          <a:p>
            <a:r>
              <a:rPr lang="fr-FR" sz="1800">
                <a:solidFill>
                  <a:srgbClr val="323232"/>
                </a:solidFill>
                <a:effectLst/>
                <a:latin typeface="Arial" panose="020B0604020202020204" pitchFamily="34" charset="0"/>
                <a:ea typeface="Calibri" panose="020F0502020204030204" pitchFamily="34" charset="0"/>
                <a:cs typeface="Times New Roman" panose="02020603050405020304" pitchFamily="18" charset="0"/>
              </a:rPr>
              <a:t>Omer-Houseaux, F. (2008). Le genre, une notion féconde pour les sciences sociales. </a:t>
            </a:r>
            <a:r>
              <a:rPr lang="fr-FR" sz="1800" i="1">
                <a:solidFill>
                  <a:srgbClr val="323232"/>
                </a:solidFill>
                <a:effectLst/>
                <a:latin typeface="Arial" panose="020B0604020202020204" pitchFamily="34" charset="0"/>
                <a:ea typeface="Calibri" panose="020F0502020204030204" pitchFamily="34" charset="0"/>
                <a:cs typeface="Times New Roman" panose="02020603050405020304" pitchFamily="18" charset="0"/>
              </a:rPr>
              <a:t>Idées économiques et sociales</a:t>
            </a:r>
            <a:r>
              <a:rPr lang="fr-FR" sz="1800">
                <a:solidFill>
                  <a:srgbClr val="323232"/>
                </a:solidFill>
                <a:effectLst/>
                <a:latin typeface="Arial" panose="020B0604020202020204" pitchFamily="34" charset="0"/>
                <a:ea typeface="Calibri" panose="020F0502020204030204" pitchFamily="34" charset="0"/>
                <a:cs typeface="Times New Roman" panose="02020603050405020304" pitchFamily="18" charset="0"/>
              </a:rPr>
              <a:t>, 153, 4-5. </a:t>
            </a:r>
            <a:r>
              <a:rPr lang="fr-FR" sz="1800" u="none" strike="noStrike">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4"/>
              </a:rPr>
              <a:t>https://doi.org/10.3917/idee.153.0004</a:t>
            </a:r>
            <a:endParaRPr lang="fr-CH"/>
          </a:p>
          <a:p>
            <a:r>
              <a:rPr lang="fr-CH" err="1">
                <a:ea typeface="+mn-lt"/>
                <a:cs typeface="+mn-lt"/>
              </a:rPr>
              <a:t>Palmisano</a:t>
            </a:r>
            <a:r>
              <a:rPr lang="fr-CH">
                <a:ea typeface="+mn-lt"/>
                <a:cs typeface="+mn-lt"/>
              </a:rPr>
              <a:t>, B. (2017, janvier 4). </a:t>
            </a:r>
            <a:r>
              <a:rPr lang="en-US" i="1">
                <a:ea typeface="+mn-lt"/>
                <a:cs typeface="+mn-lt"/>
              </a:rPr>
              <a:t>PLISSIT Model : Introducing Sexual Health in Clinical Care</a:t>
            </a:r>
            <a:r>
              <a:rPr lang="en-US">
                <a:ea typeface="+mn-lt"/>
                <a:cs typeface="+mn-lt"/>
              </a:rPr>
              <a:t>. Psychiatry Advisor. </a:t>
            </a:r>
            <a:r>
              <a:rPr lang="en-US">
                <a:ea typeface="+mn-lt"/>
                <a:cs typeface="+mn-lt"/>
                <a:hlinkClick r:id="rId5"/>
              </a:rPr>
              <a:t>https://www.psychiatryadvisor.com/home/practice-management/plissit-model-introducing-sexual-health-in-clinical-care/</a:t>
            </a:r>
            <a:r>
              <a:rPr lang="en-US">
                <a:ea typeface="+mn-lt"/>
                <a:cs typeface="+mn-lt"/>
              </a:rPr>
              <a:t> </a:t>
            </a:r>
            <a:endParaRPr lang="fr-CH"/>
          </a:p>
          <a:p>
            <a:r>
              <a:rPr lang="fr-CH">
                <a:ea typeface="+mn-lt"/>
                <a:cs typeface="+mn-lt"/>
              </a:rPr>
              <a:t>Protection de l’enfance Suisse, Santé Sexuelle suisse (2023) </a:t>
            </a:r>
            <a:r>
              <a:rPr lang="fr-CH" i="1">
                <a:ea typeface="+mn-lt"/>
                <a:cs typeface="+mn-lt"/>
              </a:rPr>
              <a:t>Le rôle des parents.</a:t>
            </a:r>
            <a:r>
              <a:rPr lang="fr-CH">
                <a:ea typeface="+mn-lt"/>
                <a:cs typeface="+mn-lt"/>
              </a:rPr>
              <a:t> Educationsexuelle-parents.ch. </a:t>
            </a:r>
            <a:r>
              <a:rPr lang="fr-CH">
                <a:ea typeface="+mn-lt"/>
                <a:cs typeface="+mn-lt"/>
                <a:hlinkClick r:id="rId6"/>
              </a:rPr>
              <a:t>https://educationsexuelle-parents.ch/fr</a:t>
            </a:r>
            <a:r>
              <a:rPr lang="fr-CH">
                <a:ea typeface="+mn-lt"/>
                <a:cs typeface="+mn-lt"/>
              </a:rPr>
              <a:t> </a:t>
            </a:r>
            <a:endParaRPr lang="fr-CH"/>
          </a:p>
          <a:p>
            <a:r>
              <a:rPr lang="fr-CH">
                <a:latin typeface="+mj-lt"/>
                <a:ea typeface="Calibri"/>
                <a:cs typeface="Calibri"/>
              </a:rPr>
              <a:t>Romano, H. (2014). Repères sur la sexualité de l'enfant et de l'adolescent.  Dans : H. Romano, </a:t>
            </a:r>
            <a:r>
              <a:rPr lang="fr-CH" i="1">
                <a:latin typeface="+mj-lt"/>
                <a:ea typeface="Calibri"/>
                <a:cs typeface="Calibri"/>
              </a:rPr>
              <a:t>École, sexe et vidéo</a:t>
            </a:r>
            <a:r>
              <a:rPr lang="fr-CH">
                <a:latin typeface="+mj-lt"/>
                <a:ea typeface="Calibri"/>
                <a:cs typeface="Calibri"/>
              </a:rPr>
              <a:t> (pp. 1-50). Paris: Dunod. </a:t>
            </a:r>
            <a:endParaRPr lang="fr-CH">
              <a:latin typeface="+mj-lt"/>
            </a:endParaRPr>
          </a:p>
          <a:p>
            <a:r>
              <a:rPr lang="fr-CH" err="1">
                <a:ea typeface="+mn-lt"/>
                <a:cs typeface="+mn-lt"/>
              </a:rPr>
              <a:t>Tourigny</a:t>
            </a:r>
            <a:r>
              <a:rPr lang="fr-CH">
                <a:ea typeface="+mn-lt"/>
                <a:cs typeface="+mn-lt"/>
              </a:rPr>
              <a:t>, E. (2015). </a:t>
            </a:r>
            <a:r>
              <a:rPr lang="fr-CH" i="1">
                <a:ea typeface="+mn-lt"/>
                <a:cs typeface="+mn-lt"/>
              </a:rPr>
              <a:t>Ergothérapie &amp; ateliers d’éducation à la vie affective : comment une approche interprofessionnelle favorise-t-elle la participation sociale de jeunes atteints de paralysie cérébrale ?</a:t>
            </a:r>
            <a:r>
              <a:rPr lang="fr-CH">
                <a:ea typeface="+mn-lt"/>
                <a:cs typeface="+mn-lt"/>
              </a:rPr>
              <a:t> [Mémoire de </a:t>
            </a:r>
            <a:r>
              <a:rPr lang="fr-CH" err="1">
                <a:ea typeface="+mn-lt"/>
                <a:cs typeface="+mn-lt"/>
              </a:rPr>
              <a:t>bachelor</a:t>
            </a:r>
            <a:r>
              <a:rPr lang="fr-CH">
                <a:ea typeface="+mn-lt"/>
                <a:cs typeface="+mn-lt"/>
              </a:rPr>
              <a:t>, Université de Renne]. Association IFPEK. </a:t>
            </a:r>
            <a:r>
              <a:rPr lang="fr-CH">
                <a:ea typeface="+mn-lt"/>
                <a:cs typeface="+mn-lt"/>
                <a:hlinkClick r:id="rId7"/>
              </a:rPr>
              <a:t>https://ifpek.centredoc.org/index.php?lvl=notice_display&amp;id=89496</a:t>
            </a:r>
            <a:endParaRPr lang="fr-FR" sz="1800">
              <a:solidFill>
                <a:srgbClr val="323232"/>
              </a:solidFill>
              <a:effectLst/>
              <a:latin typeface="Arial" panose="020B0604020202020204" pitchFamily="34" charset="0"/>
              <a:ea typeface="Calibri" panose="020F0502020204030204" pitchFamily="34" charset="0"/>
              <a:cs typeface="Times New Roman" panose="02020603050405020304" pitchFamily="18" charset="0"/>
            </a:endParaRPr>
          </a:p>
          <a:p>
            <a:r>
              <a:rPr lang="fr-FR" sz="1800">
                <a:solidFill>
                  <a:srgbClr val="323232"/>
                </a:solidFill>
                <a:effectLst/>
                <a:latin typeface="Arial" panose="020B0604020202020204" pitchFamily="34" charset="0"/>
                <a:ea typeface="Calibri" panose="020F0502020204030204" pitchFamily="34" charset="0"/>
                <a:cs typeface="Times New Roman" panose="02020603050405020304" pitchFamily="18" charset="0"/>
              </a:rPr>
              <a:t>Verhoeven, M. (2012). Normes scolaires et production de différences. </a:t>
            </a:r>
            <a:r>
              <a:rPr lang="fr-FR" sz="1800" i="1">
                <a:solidFill>
                  <a:srgbClr val="323232"/>
                </a:solidFill>
                <a:effectLst/>
                <a:latin typeface="Arial" panose="020B0604020202020204" pitchFamily="34" charset="0"/>
                <a:ea typeface="Calibri" panose="020F0502020204030204" pitchFamily="34" charset="0"/>
                <a:cs typeface="Times New Roman" panose="02020603050405020304" pitchFamily="18" charset="0"/>
              </a:rPr>
              <a:t>Les Sciences de l'éducation - Pour l'Ère nouvelle</a:t>
            </a:r>
            <a:r>
              <a:rPr lang="fr-FR" sz="1800">
                <a:solidFill>
                  <a:srgbClr val="323232"/>
                </a:solidFill>
                <a:effectLst/>
                <a:latin typeface="Arial" panose="020B0604020202020204" pitchFamily="34" charset="0"/>
                <a:ea typeface="Calibri" panose="020F0502020204030204" pitchFamily="34" charset="0"/>
                <a:cs typeface="Times New Roman" panose="02020603050405020304" pitchFamily="18" charset="0"/>
              </a:rPr>
              <a:t>, 45, 95-121. </a:t>
            </a:r>
            <a:r>
              <a:rPr lang="fr-FR" sz="1800" u="none" strike="noStrike">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8"/>
              </a:rPr>
              <a:t>https://doi.org/10.3917/lsdle.451.0095</a:t>
            </a:r>
            <a:endParaRPr lang="fr-CH" sz="1800">
              <a:effectLst/>
              <a:latin typeface="Calibri" panose="020F0502020204030204" pitchFamily="34" charset="0"/>
              <a:ea typeface="Calibri" panose="020F0502020204030204" pitchFamily="34" charset="0"/>
              <a:cs typeface="Times New Roman" panose="02020603050405020304" pitchFamily="18" charset="0"/>
            </a:endParaRPr>
          </a:p>
          <a:p>
            <a:endParaRPr lang="fr-CH"/>
          </a:p>
        </p:txBody>
      </p:sp>
    </p:spTree>
    <p:extLst>
      <p:ext uri="{BB962C8B-B14F-4D97-AF65-F5344CB8AC3E}">
        <p14:creationId xmlns:p14="http://schemas.microsoft.com/office/powerpoint/2010/main" val="2474292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E2C178-851B-237F-5639-892D5E175D59}"/>
              </a:ext>
            </a:extLst>
          </p:cNvPr>
          <p:cNvSpPr>
            <a:spLocks noGrp="1"/>
          </p:cNvSpPr>
          <p:nvPr>
            <p:ph type="title"/>
          </p:nvPr>
        </p:nvSpPr>
        <p:spPr>
          <a:xfrm>
            <a:off x="676746" y="609600"/>
            <a:ext cx="3729076" cy="1320800"/>
          </a:xfrm>
        </p:spPr>
        <p:txBody>
          <a:bodyPr anchor="ctr">
            <a:normAutofit/>
          </a:bodyPr>
          <a:lstStyle/>
          <a:p>
            <a:r>
              <a:rPr lang="fr-CH"/>
              <a:t>Introduction</a:t>
            </a:r>
          </a:p>
        </p:txBody>
      </p:sp>
      <p:sp>
        <p:nvSpPr>
          <p:cNvPr id="3" name="Espace réservé du contenu 2">
            <a:extLst>
              <a:ext uri="{FF2B5EF4-FFF2-40B4-BE49-F238E27FC236}">
                <a16:creationId xmlns:a16="http://schemas.microsoft.com/office/drawing/2014/main" id="{D452E5B0-2750-7671-9A94-04E7E7E7D8D2}"/>
              </a:ext>
            </a:extLst>
          </p:cNvPr>
          <p:cNvSpPr>
            <a:spLocks noGrp="1"/>
          </p:cNvSpPr>
          <p:nvPr>
            <p:ph idx="1"/>
          </p:nvPr>
        </p:nvSpPr>
        <p:spPr>
          <a:xfrm>
            <a:off x="685167" y="2160589"/>
            <a:ext cx="3720916" cy="3560733"/>
          </a:xfrm>
        </p:spPr>
        <p:txBody>
          <a:bodyPr>
            <a:normAutofit/>
          </a:bodyPr>
          <a:lstStyle/>
          <a:p>
            <a:r>
              <a:rPr lang="fr-CH"/>
              <a:t>L’éducation sexuelle auprès des enfants</a:t>
            </a:r>
          </a:p>
          <a:p>
            <a:r>
              <a:rPr lang="fr-CH"/>
              <a:t>Paradigme de 1970, un tournant</a:t>
            </a:r>
          </a:p>
          <a:p>
            <a:r>
              <a:rPr lang="fr-CH"/>
              <a:t>Publié en 2023</a:t>
            </a:r>
          </a:p>
        </p:txBody>
      </p:sp>
      <p:grpSp>
        <p:nvGrpSpPr>
          <p:cNvPr id="7" name="Groupe 6">
            <a:extLst>
              <a:ext uri="{FF2B5EF4-FFF2-40B4-BE49-F238E27FC236}">
                <a16:creationId xmlns:a16="http://schemas.microsoft.com/office/drawing/2014/main" id="{E21AA906-F0C7-0966-4224-46E8FC0393C5}"/>
              </a:ext>
            </a:extLst>
          </p:cNvPr>
          <p:cNvGrpSpPr/>
          <p:nvPr/>
        </p:nvGrpSpPr>
        <p:grpSpPr>
          <a:xfrm>
            <a:off x="4957165" y="632145"/>
            <a:ext cx="3996487" cy="5089178"/>
            <a:chOff x="5571454" y="2421944"/>
            <a:chExt cx="2840966" cy="3611533"/>
          </a:xfrm>
        </p:grpSpPr>
        <p:pic>
          <p:nvPicPr>
            <p:cNvPr id="5" name="Graphique 4" descr="Famille avec deux enfants avec un remplissage uni">
              <a:extLst>
                <a:ext uri="{FF2B5EF4-FFF2-40B4-BE49-F238E27FC236}">
                  <a16:creationId xmlns:a16="http://schemas.microsoft.com/office/drawing/2014/main" id="{9EBD098D-2FFA-C5C6-504C-8B1D5D612D6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71454" y="3235643"/>
              <a:ext cx="2840966" cy="2797834"/>
            </a:xfrm>
            <a:prstGeom prst="rect">
              <a:avLst/>
            </a:prstGeom>
          </p:spPr>
        </p:pic>
        <p:pic>
          <p:nvPicPr>
            <p:cNvPr id="6" name="Graphique 5" descr="Bulle de discussion contour">
              <a:extLst>
                <a:ext uri="{FF2B5EF4-FFF2-40B4-BE49-F238E27FC236}">
                  <a16:creationId xmlns:a16="http://schemas.microsoft.com/office/drawing/2014/main" id="{8F284353-625E-F14A-D933-493FB6659B1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0800000" flipV="1">
              <a:off x="6487063" y="2421944"/>
              <a:ext cx="1700043" cy="1628156"/>
            </a:xfrm>
            <a:prstGeom prst="rect">
              <a:avLst/>
            </a:prstGeom>
          </p:spPr>
        </p:pic>
      </p:grpSp>
    </p:spTree>
    <p:extLst>
      <p:ext uri="{BB962C8B-B14F-4D97-AF65-F5344CB8AC3E}">
        <p14:creationId xmlns:p14="http://schemas.microsoft.com/office/powerpoint/2010/main" val="3377287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31" name="Group 1030">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32" name="Straight Connector 1031">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33" name="Straight Connector 1032">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34"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H"/>
            </a:p>
          </p:txBody>
        </p:sp>
        <p:sp>
          <p:nvSpPr>
            <p:cNvPr id="1035"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H"/>
            </a:p>
          </p:txBody>
        </p:sp>
        <p:sp>
          <p:nvSpPr>
            <p:cNvPr id="1036" name="Isosceles Triangle 1035">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H"/>
            </a:p>
          </p:txBody>
        </p:sp>
        <p:sp>
          <p:nvSpPr>
            <p:cNvPr id="1037"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H"/>
            </a:p>
          </p:txBody>
        </p:sp>
        <p:sp>
          <p:nvSpPr>
            <p:cNvPr id="1038"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H"/>
            </a:p>
          </p:txBody>
        </p:sp>
        <p:sp>
          <p:nvSpPr>
            <p:cNvPr id="1039"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H"/>
            </a:p>
          </p:txBody>
        </p:sp>
        <p:sp>
          <p:nvSpPr>
            <p:cNvPr id="1040" name="Isosceles Triangle 1039">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H"/>
            </a:p>
          </p:txBody>
        </p:sp>
        <p:sp>
          <p:nvSpPr>
            <p:cNvPr id="1041" name="Isosceles Triangle 1040">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CH"/>
            </a:p>
          </p:txBody>
        </p:sp>
      </p:grpSp>
      <p:sp>
        <p:nvSpPr>
          <p:cNvPr id="2" name="Titre 1">
            <a:extLst>
              <a:ext uri="{FF2B5EF4-FFF2-40B4-BE49-F238E27FC236}">
                <a16:creationId xmlns:a16="http://schemas.microsoft.com/office/drawing/2014/main" id="{0BCD396E-4D7D-3202-D155-BADB3167E955}"/>
              </a:ext>
            </a:extLst>
          </p:cNvPr>
          <p:cNvSpPr>
            <a:spLocks noGrp="1"/>
          </p:cNvSpPr>
          <p:nvPr>
            <p:ph type="title"/>
          </p:nvPr>
        </p:nvSpPr>
        <p:spPr>
          <a:xfrm>
            <a:off x="677334" y="609600"/>
            <a:ext cx="8596668" cy="1320800"/>
          </a:xfrm>
        </p:spPr>
        <p:txBody>
          <a:bodyPr vert="horz" lIns="91440" tIns="45720" rIns="91440" bIns="45720" rtlCol="0" anchor="t">
            <a:normAutofit/>
          </a:bodyPr>
          <a:lstStyle/>
          <a:p>
            <a:r>
              <a:rPr lang="en-US" err="1"/>
              <a:t>L’autrice</a:t>
            </a:r>
            <a:endParaRPr lang="en-US"/>
          </a:p>
        </p:txBody>
      </p:sp>
      <p:sp>
        <p:nvSpPr>
          <p:cNvPr id="8" name="Espace réservé du contenu 7">
            <a:extLst>
              <a:ext uri="{FF2B5EF4-FFF2-40B4-BE49-F238E27FC236}">
                <a16:creationId xmlns:a16="http://schemas.microsoft.com/office/drawing/2014/main" id="{C0F93001-148A-245D-9A09-E75428FFA50E}"/>
              </a:ext>
            </a:extLst>
          </p:cNvPr>
          <p:cNvSpPr>
            <a:spLocks noGrp="1"/>
          </p:cNvSpPr>
          <p:nvPr>
            <p:ph sz="half" idx="1"/>
          </p:nvPr>
        </p:nvSpPr>
        <p:spPr>
          <a:xfrm>
            <a:off x="677334" y="1613647"/>
            <a:ext cx="5220430" cy="4427715"/>
          </a:xfrm>
        </p:spPr>
        <p:txBody>
          <a:bodyPr vert="horz" lIns="91440" tIns="45720" rIns="91440" bIns="45720" rtlCol="0">
            <a:noAutofit/>
          </a:bodyPr>
          <a:lstStyle/>
          <a:p>
            <a:pPr algn="just"/>
            <a:r>
              <a:rPr lang="en-US"/>
              <a:t>Martine Court</a:t>
            </a:r>
          </a:p>
          <a:p>
            <a:pPr algn="just"/>
            <a:r>
              <a:rPr lang="en-US" err="1"/>
              <a:t>Maitresse</a:t>
            </a:r>
            <a:r>
              <a:rPr lang="en-US"/>
              <a:t> de </a:t>
            </a:r>
            <a:r>
              <a:rPr lang="en-US" err="1"/>
              <a:t>conférences</a:t>
            </a:r>
            <a:r>
              <a:rPr lang="en-US"/>
              <a:t> HDR </a:t>
            </a:r>
            <a:r>
              <a:rPr lang="en-US" err="1"/>
              <a:t>en</a:t>
            </a:r>
            <a:r>
              <a:rPr lang="en-US"/>
              <a:t> </a:t>
            </a:r>
            <a:r>
              <a:rPr lang="en-US" err="1"/>
              <a:t>sociologie</a:t>
            </a:r>
            <a:r>
              <a:rPr lang="en-US"/>
              <a:t> </a:t>
            </a:r>
            <a:r>
              <a:rPr lang="en-US" sz="1100"/>
              <a:t>(</a:t>
            </a:r>
            <a:r>
              <a:rPr lang="en-US" sz="1100" err="1"/>
              <a:t>Babelio</a:t>
            </a:r>
            <a:r>
              <a:rPr lang="en-US" sz="1100"/>
              <a:t>, 2023)</a:t>
            </a:r>
          </a:p>
          <a:p>
            <a:pPr algn="just"/>
            <a:r>
              <a:rPr lang="en-US" err="1"/>
              <a:t>Enseigne</a:t>
            </a:r>
            <a:r>
              <a:rPr lang="en-US"/>
              <a:t> la </a:t>
            </a:r>
            <a:r>
              <a:rPr lang="en-US" err="1"/>
              <a:t>psychologie</a:t>
            </a:r>
            <a:r>
              <a:rPr lang="en-US"/>
              <a:t>, les sciences </a:t>
            </a:r>
            <a:r>
              <a:rPr lang="en-US" err="1"/>
              <a:t>sociales</a:t>
            </a:r>
            <a:r>
              <a:rPr lang="en-US"/>
              <a:t> et les sciences de </a:t>
            </a:r>
            <a:r>
              <a:rPr lang="en-US" err="1"/>
              <a:t>l’éducation</a:t>
            </a:r>
            <a:r>
              <a:rPr lang="en-US"/>
              <a:t> </a:t>
            </a:r>
            <a:r>
              <a:rPr lang="en-US" sz="1100"/>
              <a:t>(</a:t>
            </a:r>
            <a:r>
              <a:rPr lang="en-US" sz="1100" err="1"/>
              <a:t>Babelio</a:t>
            </a:r>
            <a:r>
              <a:rPr lang="en-US" sz="1100"/>
              <a:t>, 2023)</a:t>
            </a:r>
          </a:p>
          <a:p>
            <a:pPr algn="just"/>
            <a:r>
              <a:rPr lang="en-US"/>
              <a:t>Française, née </a:t>
            </a:r>
            <a:r>
              <a:rPr lang="en-US" err="1"/>
              <a:t>en</a:t>
            </a:r>
            <a:r>
              <a:rPr lang="en-US"/>
              <a:t> 1972 </a:t>
            </a:r>
            <a:r>
              <a:rPr lang="en-US" sz="1100"/>
              <a:t>(</a:t>
            </a:r>
            <a:r>
              <a:rPr lang="en-US" sz="1100" err="1"/>
              <a:t>Babelio</a:t>
            </a:r>
            <a:r>
              <a:rPr lang="en-US" sz="1100"/>
              <a:t>, 2023)</a:t>
            </a:r>
          </a:p>
          <a:p>
            <a:pPr algn="just"/>
            <a:r>
              <a:rPr lang="en-US"/>
              <a:t>Recherches sur </a:t>
            </a:r>
            <a:r>
              <a:rPr lang="fr-CH"/>
              <a:t>les s</a:t>
            </a:r>
            <a:r>
              <a:rPr lang="en-US"/>
              <a:t>ocialisations primaires de classe et de genre, le genre et la santé pendant l’enfance et le marché et les pratiques vestimentaires </a:t>
            </a:r>
            <a:r>
              <a:rPr lang="en-US" sz="1100"/>
              <a:t>(Centre Max Weber, s.d.)</a:t>
            </a:r>
          </a:p>
          <a:p>
            <a:pPr algn="just"/>
            <a:r>
              <a:rPr lang="en-US" err="1"/>
              <a:t>Plusieurs</a:t>
            </a:r>
            <a:r>
              <a:rPr lang="en-US"/>
              <a:t> publications </a:t>
            </a:r>
            <a:r>
              <a:rPr lang="en-US" err="1"/>
              <a:t>dont</a:t>
            </a:r>
            <a:r>
              <a:rPr lang="en-US"/>
              <a:t> «</a:t>
            </a:r>
            <a:r>
              <a:rPr lang="en-US" err="1"/>
              <a:t>Sociologie</a:t>
            </a:r>
            <a:r>
              <a:rPr lang="en-US"/>
              <a:t> des enfants» </a:t>
            </a:r>
            <a:r>
              <a:rPr lang="en-US" sz="1100"/>
              <a:t>(Cairn Info, 2023)</a:t>
            </a:r>
          </a:p>
        </p:txBody>
      </p:sp>
      <p:pic>
        <p:nvPicPr>
          <p:cNvPr id="1026" name="Picture 2" descr="RENCONTRE #2 _ MARTINE COURT - YouTube">
            <a:extLst>
              <a:ext uri="{FF2B5EF4-FFF2-40B4-BE49-F238E27FC236}">
                <a16:creationId xmlns:a16="http://schemas.microsoft.com/office/drawing/2014/main" id="{CD4F7222-A2BF-9777-AB73-C27C46A6D2FE}"/>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28463" r="25964" b="1"/>
          <a:stretch/>
        </p:blipFill>
        <p:spPr bwMode="auto">
          <a:xfrm>
            <a:off x="6586291" y="2188965"/>
            <a:ext cx="2630462" cy="32466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7693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re 1">
            <a:extLst>
              <a:ext uri="{FF2B5EF4-FFF2-40B4-BE49-F238E27FC236}">
                <a16:creationId xmlns:a16="http://schemas.microsoft.com/office/drawing/2014/main" id="{B2A0FDA6-D74A-901A-AFAF-A0A65AEF8CF7}"/>
              </a:ext>
            </a:extLst>
          </p:cNvPr>
          <p:cNvSpPr>
            <a:spLocks noGrp="1"/>
          </p:cNvSpPr>
          <p:nvPr>
            <p:ph type="title"/>
          </p:nvPr>
        </p:nvSpPr>
        <p:spPr>
          <a:xfrm>
            <a:off x="643467" y="816638"/>
            <a:ext cx="3367359" cy="5224724"/>
          </a:xfrm>
        </p:spPr>
        <p:txBody>
          <a:bodyPr anchor="ctr">
            <a:normAutofit/>
          </a:bodyPr>
          <a:lstStyle/>
          <a:p>
            <a:r>
              <a:rPr lang="fr-CH"/>
              <a:t>Le type de texte</a:t>
            </a:r>
          </a:p>
        </p:txBody>
      </p:sp>
      <p:sp>
        <p:nvSpPr>
          <p:cNvPr id="15" name="Espace réservé du contenu 2">
            <a:extLst>
              <a:ext uri="{FF2B5EF4-FFF2-40B4-BE49-F238E27FC236}">
                <a16:creationId xmlns:a16="http://schemas.microsoft.com/office/drawing/2014/main" id="{837490F4-EF8D-AD7E-935B-D1758AB1FB5A}"/>
              </a:ext>
            </a:extLst>
          </p:cNvPr>
          <p:cNvSpPr>
            <a:spLocks noGrp="1"/>
          </p:cNvSpPr>
          <p:nvPr>
            <p:ph idx="1"/>
          </p:nvPr>
        </p:nvSpPr>
        <p:spPr>
          <a:xfrm>
            <a:off x="4354690" y="1126354"/>
            <a:ext cx="5582989" cy="5224724"/>
          </a:xfrm>
        </p:spPr>
        <p:txBody>
          <a:bodyPr anchor="ctr">
            <a:normAutofit/>
          </a:bodyPr>
          <a:lstStyle/>
          <a:p>
            <a:pPr algn="just"/>
            <a:r>
              <a:rPr lang="fr-CH"/>
              <a:t>Article de revue scientifique</a:t>
            </a:r>
          </a:p>
          <a:p>
            <a:pPr algn="just"/>
            <a:r>
              <a:rPr lang="fr-CH"/>
              <a:t>But de la revue : fournir des outils pour comprendre les phénomènes sociaux du monde contemporain</a:t>
            </a:r>
          </a:p>
          <a:p>
            <a:pPr algn="just"/>
            <a:r>
              <a:rPr lang="fr-CH"/>
              <a:t>Accès «gratuit» via le serveur de l’école</a:t>
            </a:r>
          </a:p>
          <a:p>
            <a:pPr algn="just"/>
            <a:r>
              <a:rPr lang="fr-CH"/>
              <a:t>Possibilité de s’abonner à la revue</a:t>
            </a:r>
          </a:p>
          <a:p>
            <a:pPr algn="just"/>
            <a:endParaRPr lang="fr-CH"/>
          </a:p>
          <a:p>
            <a:pPr marL="0" indent="0" algn="just">
              <a:buNone/>
            </a:pPr>
            <a:r>
              <a:rPr lang="fr-CH" sz="1100"/>
              <a:t>(Actes de la recherche en sciences sociales, s.d.)</a:t>
            </a:r>
          </a:p>
        </p:txBody>
      </p:sp>
    </p:spTree>
    <p:extLst>
      <p:ext uri="{BB962C8B-B14F-4D97-AF65-F5344CB8AC3E}">
        <p14:creationId xmlns:p14="http://schemas.microsoft.com/office/powerpoint/2010/main" val="2853076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04981E-CE06-E96D-304E-D95AA2D96275}"/>
              </a:ext>
            </a:extLst>
          </p:cNvPr>
          <p:cNvSpPr>
            <a:spLocks noGrp="1"/>
          </p:cNvSpPr>
          <p:nvPr>
            <p:ph type="title"/>
          </p:nvPr>
        </p:nvSpPr>
        <p:spPr>
          <a:xfrm>
            <a:off x="676746" y="609600"/>
            <a:ext cx="3729076" cy="1320800"/>
          </a:xfrm>
        </p:spPr>
        <p:txBody>
          <a:bodyPr anchor="ctr">
            <a:normAutofit/>
          </a:bodyPr>
          <a:lstStyle/>
          <a:p>
            <a:r>
              <a:rPr lang="fr-CH"/>
              <a:t>Le public visé</a:t>
            </a:r>
          </a:p>
        </p:txBody>
      </p:sp>
      <p:sp>
        <p:nvSpPr>
          <p:cNvPr id="3" name="Espace réservé du contenu 2">
            <a:extLst>
              <a:ext uri="{FF2B5EF4-FFF2-40B4-BE49-F238E27FC236}">
                <a16:creationId xmlns:a16="http://schemas.microsoft.com/office/drawing/2014/main" id="{1FCDAE91-6368-3190-7E35-647A153AE46A}"/>
              </a:ext>
            </a:extLst>
          </p:cNvPr>
          <p:cNvSpPr>
            <a:spLocks noGrp="1"/>
          </p:cNvSpPr>
          <p:nvPr>
            <p:ph idx="1"/>
          </p:nvPr>
        </p:nvSpPr>
        <p:spPr>
          <a:xfrm>
            <a:off x="670790" y="2160589"/>
            <a:ext cx="4730868" cy="3822051"/>
          </a:xfrm>
        </p:spPr>
        <p:txBody>
          <a:bodyPr>
            <a:normAutofit/>
          </a:bodyPr>
          <a:lstStyle/>
          <a:p>
            <a:pPr algn="just"/>
            <a:r>
              <a:rPr lang="fr-CH"/>
              <a:t>Avoir accès à l’article</a:t>
            </a:r>
          </a:p>
          <a:p>
            <a:pPr algn="just"/>
            <a:endParaRPr lang="fr-CH"/>
          </a:p>
          <a:p>
            <a:pPr algn="just"/>
            <a:r>
              <a:rPr lang="fr-CH"/>
              <a:t>Avoir trait aux sciences sociales (en lien avec l’enfance et la sexualité)</a:t>
            </a:r>
          </a:p>
        </p:txBody>
      </p:sp>
      <p:pic>
        <p:nvPicPr>
          <p:cNvPr id="6" name="Image 5" descr="Une image contenant clipart, Graphique, dessin humoristique, art&#10;&#10;Description générée automatiquement">
            <a:extLst>
              <a:ext uri="{FF2B5EF4-FFF2-40B4-BE49-F238E27FC236}">
                <a16:creationId xmlns:a16="http://schemas.microsoft.com/office/drawing/2014/main" id="{150DD294-BFFD-C76C-A88E-A05D6D9BFC4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709074" y="1930399"/>
            <a:ext cx="3547707" cy="3547707"/>
          </a:xfrm>
          <a:prstGeom prst="rect">
            <a:avLst/>
          </a:prstGeom>
        </p:spPr>
      </p:pic>
    </p:spTree>
    <p:extLst>
      <p:ext uri="{BB962C8B-B14F-4D97-AF65-F5344CB8AC3E}">
        <p14:creationId xmlns:p14="http://schemas.microsoft.com/office/powerpoint/2010/main" val="70593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670DF2-E892-6036-6C82-EF78A403335D}"/>
              </a:ext>
            </a:extLst>
          </p:cNvPr>
          <p:cNvSpPr>
            <a:spLocks noGrp="1"/>
          </p:cNvSpPr>
          <p:nvPr>
            <p:ph type="title"/>
          </p:nvPr>
        </p:nvSpPr>
        <p:spPr/>
        <p:txBody>
          <a:bodyPr/>
          <a:lstStyle/>
          <a:p>
            <a:r>
              <a:rPr lang="fr-CH"/>
              <a:t>Le contexte de rédaction</a:t>
            </a:r>
          </a:p>
        </p:txBody>
      </p:sp>
      <p:sp>
        <p:nvSpPr>
          <p:cNvPr id="3" name="Espace réservé du contenu 2">
            <a:extLst>
              <a:ext uri="{FF2B5EF4-FFF2-40B4-BE49-F238E27FC236}">
                <a16:creationId xmlns:a16="http://schemas.microsoft.com/office/drawing/2014/main" id="{5FB6A4E0-E200-9E14-7017-7D691188768E}"/>
              </a:ext>
            </a:extLst>
          </p:cNvPr>
          <p:cNvSpPr>
            <a:spLocks noGrp="1"/>
          </p:cNvSpPr>
          <p:nvPr>
            <p:ph idx="1"/>
          </p:nvPr>
        </p:nvSpPr>
        <p:spPr>
          <a:xfrm>
            <a:off x="677334" y="1527428"/>
            <a:ext cx="9189337" cy="4720972"/>
          </a:xfrm>
        </p:spPr>
        <p:txBody>
          <a:bodyPr vert="horz" lIns="91440" tIns="45720" rIns="91440" bIns="45720" rtlCol="0" anchor="t">
            <a:normAutofit lnSpcReduction="10000"/>
          </a:bodyPr>
          <a:lstStyle/>
          <a:p>
            <a:pPr algn="just">
              <a:lnSpc>
                <a:spcPct val="150000"/>
              </a:lnSpc>
            </a:pPr>
            <a:r>
              <a:rPr lang="fr-CH"/>
              <a:t>Peu de littérature dans cette thématique</a:t>
            </a:r>
          </a:p>
          <a:p>
            <a:pPr algn="just">
              <a:lnSpc>
                <a:spcPct val="150000"/>
              </a:lnSpc>
            </a:pPr>
            <a:r>
              <a:rPr lang="fr-CH"/>
              <a:t>Changement de paradigme de 1970 (libération de la parole)</a:t>
            </a:r>
          </a:p>
          <a:p>
            <a:pPr algn="just">
              <a:lnSpc>
                <a:spcPct val="150000"/>
              </a:lnSpc>
            </a:pPr>
            <a:r>
              <a:rPr lang="fr-CH"/>
              <a:t>Mouvement féministe: nécessité pour les femmes d’acquérir des connaissances sur la sexualité</a:t>
            </a:r>
          </a:p>
          <a:p>
            <a:pPr algn="just">
              <a:lnSpc>
                <a:spcPct val="150000"/>
              </a:lnSpc>
            </a:pPr>
            <a:r>
              <a:rPr lang="fr-CH"/>
              <a:t>Norme éducative: «bonne parentalité»</a:t>
            </a:r>
          </a:p>
          <a:p>
            <a:pPr algn="just">
              <a:lnSpc>
                <a:spcPct val="150000"/>
              </a:lnSpc>
            </a:pPr>
            <a:r>
              <a:rPr lang="fr-CH"/>
              <a:t>Étude antérieure qui analyse un programme de soutien à la parentalité en 2009</a:t>
            </a:r>
          </a:p>
          <a:p>
            <a:pPr algn="just">
              <a:lnSpc>
                <a:spcPct val="150000"/>
              </a:lnSpc>
            </a:pPr>
            <a:r>
              <a:rPr lang="fr-CH"/>
              <a:t>Les études antérieures ne mettent pas d'accent sur les variations de pratiques en fonction des classes sociales (une étude, mais qui ne fait que des hypothèses et se concentre uniquement sur la classe ouvrière)</a:t>
            </a:r>
          </a:p>
          <a:p>
            <a:pPr marL="0" indent="0" algn="just">
              <a:buNone/>
            </a:pPr>
            <a:r>
              <a:rPr lang="fr-CH" sz="1100"/>
              <a:t>(Court, 2023)</a:t>
            </a:r>
          </a:p>
          <a:p>
            <a:pPr algn="just"/>
            <a:endParaRPr lang="fr-CH"/>
          </a:p>
          <a:p>
            <a:pPr algn="just"/>
            <a:endParaRPr lang="fr-CH"/>
          </a:p>
        </p:txBody>
      </p:sp>
    </p:spTree>
    <p:extLst>
      <p:ext uri="{BB962C8B-B14F-4D97-AF65-F5344CB8AC3E}">
        <p14:creationId xmlns:p14="http://schemas.microsoft.com/office/powerpoint/2010/main" val="3997993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5CA8D0-D0BB-EE2D-7AC1-AFEF8C03EB09}"/>
              </a:ext>
            </a:extLst>
          </p:cNvPr>
          <p:cNvSpPr>
            <a:spLocks noGrp="1"/>
          </p:cNvSpPr>
          <p:nvPr>
            <p:ph type="title"/>
          </p:nvPr>
        </p:nvSpPr>
        <p:spPr>
          <a:xfrm>
            <a:off x="1286933" y="609600"/>
            <a:ext cx="10197494" cy="1099457"/>
          </a:xfrm>
        </p:spPr>
        <p:txBody>
          <a:bodyPr>
            <a:normAutofit/>
          </a:bodyPr>
          <a:lstStyle/>
          <a:p>
            <a:r>
              <a:rPr lang="fr-CH"/>
              <a:t>Plan du texte</a:t>
            </a:r>
          </a:p>
        </p:txBody>
      </p:sp>
      <p:graphicFrame>
        <p:nvGraphicFramePr>
          <p:cNvPr id="5" name="Espace réservé du contenu 2">
            <a:extLst>
              <a:ext uri="{FF2B5EF4-FFF2-40B4-BE49-F238E27FC236}">
                <a16:creationId xmlns:a16="http://schemas.microsoft.com/office/drawing/2014/main" id="{529A4774-FF41-4A29-AB36-D32516CB314F}"/>
              </a:ext>
            </a:extLst>
          </p:cNvPr>
          <p:cNvGraphicFramePr>
            <a:graphicFrameLocks noGrp="1"/>
          </p:cNvGraphicFramePr>
          <p:nvPr>
            <p:ph idx="1"/>
            <p:extLst>
              <p:ext uri="{D42A27DB-BD31-4B8C-83A1-F6EECF244321}">
                <p14:modId xmlns:p14="http://schemas.microsoft.com/office/powerpoint/2010/main" val="854965196"/>
              </p:ext>
            </p:extLst>
          </p:nvPr>
        </p:nvGraphicFramePr>
        <p:xfrm>
          <a:off x="1174955" y="1566946"/>
          <a:ext cx="9730112" cy="44639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74741957"/>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C7CF36-F461-5165-63E2-496B49338F9C}"/>
              </a:ext>
            </a:extLst>
          </p:cNvPr>
          <p:cNvSpPr>
            <a:spLocks noGrp="1"/>
          </p:cNvSpPr>
          <p:nvPr>
            <p:ph type="title"/>
          </p:nvPr>
        </p:nvSpPr>
        <p:spPr/>
        <p:txBody>
          <a:bodyPr/>
          <a:lstStyle/>
          <a:p>
            <a:r>
              <a:rPr lang="fr-CH"/>
              <a:t>Concepts centraux</a:t>
            </a:r>
          </a:p>
        </p:txBody>
      </p:sp>
      <p:sp>
        <p:nvSpPr>
          <p:cNvPr id="3" name="Espace réservé du contenu 2">
            <a:extLst>
              <a:ext uri="{FF2B5EF4-FFF2-40B4-BE49-F238E27FC236}">
                <a16:creationId xmlns:a16="http://schemas.microsoft.com/office/drawing/2014/main" id="{928F5C1B-FF5B-1263-57DE-F6C3B8408C8D}"/>
              </a:ext>
            </a:extLst>
          </p:cNvPr>
          <p:cNvSpPr>
            <a:spLocks noGrp="1"/>
          </p:cNvSpPr>
          <p:nvPr>
            <p:ph idx="1"/>
          </p:nvPr>
        </p:nvSpPr>
        <p:spPr>
          <a:xfrm>
            <a:off x="545690" y="1667128"/>
            <a:ext cx="8728312" cy="4581272"/>
          </a:xfrm>
        </p:spPr>
        <p:txBody>
          <a:bodyPr vert="horz" lIns="91440" tIns="45720" rIns="91440" bIns="45720" rtlCol="0" anchor="t">
            <a:normAutofit/>
          </a:bodyPr>
          <a:lstStyle/>
          <a:p>
            <a:pPr algn="just"/>
            <a:r>
              <a:rPr lang="fr-CH"/>
              <a:t>Pas de définition présente dans le texte</a:t>
            </a:r>
          </a:p>
          <a:p>
            <a:pPr algn="just"/>
            <a:r>
              <a:rPr lang="fr-CH" b="1" u="sng"/>
              <a:t>Conformisme</a:t>
            </a:r>
            <a:r>
              <a:rPr lang="fr-CH" u="sng"/>
              <a:t>:</a:t>
            </a:r>
            <a:r>
              <a:rPr lang="fr-CH"/>
              <a:t> «Adaptation du comportement aux attentes réelles ou supposées du milieu dans lequel un individu évolue.» </a:t>
            </a:r>
            <a:r>
              <a:rPr lang="fr-CH" sz="1100"/>
              <a:t>(</a:t>
            </a:r>
            <a:r>
              <a:rPr lang="fr-CH" sz="1100" err="1"/>
              <a:t>Goffi</a:t>
            </a:r>
            <a:r>
              <a:rPr lang="fr-CH" sz="1100"/>
              <a:t>, 2019)</a:t>
            </a:r>
          </a:p>
          <a:p>
            <a:pPr algn="just"/>
            <a:r>
              <a:rPr lang="fr-CH" b="1" u="sng"/>
              <a:t>Norme sociale</a:t>
            </a:r>
            <a:r>
              <a:rPr lang="fr-CH"/>
              <a:t>: «Règles perçues qui définissent les actions acceptables et appropriées au sein d’un groupe ou d’une communauté donnée.» </a:t>
            </a:r>
            <a:r>
              <a:rPr lang="fr-CH" sz="1100"/>
              <a:t>(Verhoeven, 2012)</a:t>
            </a:r>
          </a:p>
          <a:p>
            <a:pPr algn="just"/>
            <a:r>
              <a:rPr lang="fr-CH" b="1" u="sng"/>
              <a:t>Culture</a:t>
            </a:r>
            <a:r>
              <a:rPr lang="fr-CH"/>
              <a:t>: «Renvoie alternativement à l’ensemble des symboles, des significations, des valeurs et des manières de faire propres à un groupe et au domaine spécialisé des activités expressives, savantes et populaires.» </a:t>
            </a:r>
            <a:r>
              <a:rPr lang="fr-CH" sz="1100"/>
              <a:t>(</a:t>
            </a:r>
            <a:r>
              <a:rPr lang="fr-CH" sz="1100" err="1"/>
              <a:t>Coulangeon</a:t>
            </a:r>
            <a:r>
              <a:rPr lang="fr-CH" sz="1100"/>
              <a:t>, 2018)</a:t>
            </a:r>
          </a:p>
          <a:p>
            <a:pPr algn="just"/>
            <a:r>
              <a:rPr lang="fr-CH" b="1" u="sng"/>
              <a:t>Espace social</a:t>
            </a:r>
            <a:r>
              <a:rPr lang="fr-CH"/>
              <a:t>: «Espace structuré en fonction des distances sociales qui séparent les agents.» </a:t>
            </a:r>
            <a:r>
              <a:rPr lang="fr-CH" sz="1100"/>
              <a:t>(Jourdain &amp; </a:t>
            </a:r>
            <a:r>
              <a:rPr lang="fr-CH" sz="1100" err="1"/>
              <a:t>Naulin</a:t>
            </a:r>
            <a:r>
              <a:rPr lang="fr-CH" sz="1100"/>
              <a:t>, 2019)</a:t>
            </a:r>
          </a:p>
        </p:txBody>
      </p:sp>
    </p:spTree>
    <p:extLst>
      <p:ext uri="{BB962C8B-B14F-4D97-AF65-F5344CB8AC3E}">
        <p14:creationId xmlns:p14="http://schemas.microsoft.com/office/powerpoint/2010/main" val="1859248016"/>
      </p:ext>
    </p:extLst>
  </p:cSld>
  <p:clrMapOvr>
    <a:masterClrMapping/>
  </p:clrMapOvr>
</p:sld>
</file>

<file path=ppt/theme/theme1.xml><?xml version="1.0" encoding="utf-8"?>
<a:theme xmlns:a="http://schemas.openxmlformats.org/drawingml/2006/main" name="Facett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Override1.xml><?xml version="1.0" encoding="utf-8"?>
<a:themeOverride xmlns:a="http://schemas.openxmlformats.org/drawingml/2006/main">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0AB218F4DD27240AA9E1F9F033253AD" ma:contentTypeVersion="3" ma:contentTypeDescription="Crée un document." ma:contentTypeScope="" ma:versionID="d89c9c6c50dbaf5070338f338601f38d">
  <xsd:schema xmlns:xsd="http://www.w3.org/2001/XMLSchema" xmlns:xs="http://www.w3.org/2001/XMLSchema" xmlns:p="http://schemas.microsoft.com/office/2006/metadata/properties" xmlns:ns2="75208040-a302-469a-a7cf-8d732dab324e" targetNamespace="http://schemas.microsoft.com/office/2006/metadata/properties" ma:root="true" ma:fieldsID="f7c41329a3760b6a101bb464b330c9db" ns2:_="">
    <xsd:import namespace="75208040-a302-469a-a7cf-8d732dab324e"/>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208040-a302-469a-a7cf-8d732dab32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5252243-79B3-4AAC-B65A-4765F8FEAB43}">
  <ds:schemaRefs>
    <ds:schemaRef ds:uri="http://schemas.microsoft.com/sharepoint/v3/contenttype/forms"/>
  </ds:schemaRefs>
</ds:datastoreItem>
</file>

<file path=customXml/itemProps2.xml><?xml version="1.0" encoding="utf-8"?>
<ds:datastoreItem xmlns:ds="http://schemas.openxmlformats.org/officeDocument/2006/customXml" ds:itemID="{0CA454FC-72F4-4356-B186-7936E169C085}">
  <ds:schemaRefs>
    <ds:schemaRef ds:uri="http://schemas.openxmlformats.org/package/2006/metadata/core-properties"/>
    <ds:schemaRef ds:uri="http://purl.org/dc/terms/"/>
    <ds:schemaRef ds:uri="http://www.w3.org/XML/1998/namespace"/>
    <ds:schemaRef ds:uri="http://schemas.microsoft.com/office/2006/documentManagement/types"/>
    <ds:schemaRef ds:uri="http://purl.org/dc/dcmitype/"/>
    <ds:schemaRef ds:uri="http://schemas.microsoft.com/office/infopath/2007/PartnerControls"/>
    <ds:schemaRef ds:uri="75208040-a302-469a-a7cf-8d732dab324e"/>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F278731F-9F8F-4C92-8B46-B46312422481}">
  <ds:schemaRefs>
    <ds:schemaRef ds:uri="75208040-a302-469a-a7cf-8d732dab324e"/>
    <ds:schemaRef ds:uri="http://schemas.microsoft.com/office/2006/metadata/contentType"/>
    <ds:schemaRef ds:uri="http://schemas.microsoft.com/office/2006/metadata/properties/metaAttributes"/>
    <ds:schemaRef ds:uri="http://www.w3.org/2000/xmlns/"/>
    <ds:schemaRef ds:uri="http://www.w3.org/2001/XMLSchema"/>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2796</Words>
  <Application>Microsoft Office PowerPoint</Application>
  <PresentationFormat>Grand écran</PresentationFormat>
  <Paragraphs>196</Paragraphs>
  <Slides>26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26</vt:i4>
      </vt:variant>
    </vt:vector>
  </HeadingPairs>
  <TitlesOfParts>
    <vt:vector size="31" baseType="lpstr">
      <vt:lpstr>Arial</vt:lpstr>
      <vt:lpstr>Calibri</vt:lpstr>
      <vt:lpstr>Trebuchet MS</vt:lpstr>
      <vt:lpstr>Wingdings 3</vt:lpstr>
      <vt:lpstr>Facette</vt:lpstr>
      <vt:lpstr>Module 3531, Séminaire B3 Parler de sexualité à ses enfants (Court, 2023)</vt:lpstr>
      <vt:lpstr>Sommaire</vt:lpstr>
      <vt:lpstr>Introduction</vt:lpstr>
      <vt:lpstr>L’autrice</vt:lpstr>
      <vt:lpstr>Le type de texte</vt:lpstr>
      <vt:lpstr>Le public visé</vt:lpstr>
      <vt:lpstr>Le contexte de rédaction</vt:lpstr>
      <vt:lpstr>Plan du texte</vt:lpstr>
      <vt:lpstr>Concepts centraux</vt:lpstr>
      <vt:lpstr>Concepts centraux (suite)</vt:lpstr>
      <vt:lpstr>Problématique</vt:lpstr>
      <vt:lpstr>Buts de l’autrice </vt:lpstr>
      <vt:lpstr>Aspects méthodologiques : population</vt:lpstr>
      <vt:lpstr>Aspects méthodologiques : approche, récolte et analyse des données</vt:lpstr>
      <vt:lpstr>Thèses de l’autrice</vt:lpstr>
      <vt:lpstr>Arguments soutenant la thèse n°1</vt:lpstr>
      <vt:lpstr>Arguments soutenant le thèse n°1 (suite)</vt:lpstr>
      <vt:lpstr>Arguments soutenant la thèse n°2</vt:lpstr>
      <vt:lpstr>Croissement de sources</vt:lpstr>
      <vt:lpstr>Lien avec l’ergothérapie</vt:lpstr>
      <vt:lpstr>Lien avec l'ergothérapie</vt:lpstr>
      <vt:lpstr>Lien avec l'ergothérapie</vt:lpstr>
      <vt:lpstr>Questionnements</vt:lpstr>
      <vt:lpstr>Questionnements (suite)</vt:lpstr>
      <vt:lpstr>Sources</vt:lpstr>
      <vt:lpstr>Sources (suite)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Séminaire …</dc:title>
  <dc:creator>Günter Tiffany</dc:creator>
  <cp:lastModifiedBy>Günter Tiffany</cp:lastModifiedBy>
  <cp:revision>2</cp:revision>
  <dcterms:created xsi:type="dcterms:W3CDTF">2023-11-24T07:26:40Z</dcterms:created>
  <dcterms:modified xsi:type="dcterms:W3CDTF">2023-11-29T21:15:35Z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0x01010090AB218F4DD27240AA9E1F9F033253AD</vt:lpwstr>
  </property>
</Properties>
</file>