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31"/>
  </p:notesMasterIdLst>
  <p:sldIdLst>
    <p:sldId id="256" r:id="rId5"/>
    <p:sldId id="257" r:id="rId6"/>
    <p:sldId id="258" r:id="rId7"/>
    <p:sldId id="271" r:id="rId8"/>
    <p:sldId id="270" r:id="rId9"/>
    <p:sldId id="278" r:id="rId10"/>
    <p:sldId id="259" r:id="rId11"/>
    <p:sldId id="279" r:id="rId12"/>
    <p:sldId id="272" r:id="rId13"/>
    <p:sldId id="269" r:id="rId14"/>
    <p:sldId id="273" r:id="rId15"/>
    <p:sldId id="260" r:id="rId16"/>
    <p:sldId id="261" r:id="rId17"/>
    <p:sldId id="262" r:id="rId18"/>
    <p:sldId id="280" r:id="rId19"/>
    <p:sldId id="281" r:id="rId20"/>
    <p:sldId id="282" r:id="rId21"/>
    <p:sldId id="263" r:id="rId22"/>
    <p:sldId id="268" r:id="rId23"/>
    <p:sldId id="267" r:id="rId24"/>
    <p:sldId id="284" r:id="rId25"/>
    <p:sldId id="264" r:id="rId26"/>
    <p:sldId id="276" r:id="rId27"/>
    <p:sldId id="265" r:id="rId28"/>
    <p:sldId id="266" r:id="rId29"/>
    <p:sldId id="277"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715055C-F04B-2B86-7087-9C206F1EE144}" name="Delacombaz Lisa" initials="DL" userId="S::lisa.delacomb@hes-so.ch::f84cb796-4261-46de-97ce-eca9dc214aa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F44CB0-0BA6-4BF4-A005-3053E6CCBC55}" v="228" dt="2023-12-19T19:29:58.460"/>
    <p1510:client id="{153D393E-527C-4C85-AAD4-C6FECD5286B9}" v="34" dt="2023-12-20T06:45:00.482"/>
    <p1510:client id="{47B77478-2E59-CD44-9072-904DC0C52838}" v="704" vWet="1185" dt="2023-12-19T20:02:43.070"/>
    <p1510:client id="{59EC065E-2257-4D5C-9D09-07C3EADAC267}" v="353" dt="2023-12-19T20:06:59.467"/>
    <p1510:client id="{875AA133-CBCA-4F61-9C71-A04C4C32E21A}" v="652" vWet="654" dt="2023-12-19T19:25:22.711"/>
    <p1510:client id="{CA938826-1F6C-47F2-9208-12367343682B}" v="617" dt="2023-12-19T21:01:17.1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diagrams/_rels/data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8C6AEA-97D9-4229-9CF8-3B1E0F237E0B}"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3A7F31E-9D95-499B-914A-FA3949E1CFEA}">
      <dgm:prSet/>
      <dgm:spPr/>
      <dgm:t>
        <a:bodyPr/>
        <a:lstStyle/>
        <a:p>
          <a:pPr>
            <a:lnSpc>
              <a:spcPct val="100000"/>
            </a:lnSpc>
          </a:pPr>
          <a:r>
            <a:rPr lang="fr-FR"/>
            <a:t>Introduction: les occupations et l’ergothérapie</a:t>
          </a:r>
          <a:endParaRPr lang="en-US"/>
        </a:p>
      </dgm:t>
    </dgm:pt>
    <dgm:pt modelId="{8839A41A-482F-4CA0-9CE8-F169278BC2C7}" type="parTrans" cxnId="{0DD902E9-CAEC-44FA-816B-63B0040D8974}">
      <dgm:prSet/>
      <dgm:spPr/>
      <dgm:t>
        <a:bodyPr/>
        <a:lstStyle/>
        <a:p>
          <a:endParaRPr lang="en-US"/>
        </a:p>
      </dgm:t>
    </dgm:pt>
    <dgm:pt modelId="{6B9CC7CC-F246-443A-A0B2-6DB2E31FF6C5}" type="sibTrans" cxnId="{0DD902E9-CAEC-44FA-816B-63B0040D8974}">
      <dgm:prSet/>
      <dgm:spPr/>
      <dgm:t>
        <a:bodyPr/>
        <a:lstStyle/>
        <a:p>
          <a:endParaRPr lang="en-US"/>
        </a:p>
      </dgm:t>
    </dgm:pt>
    <dgm:pt modelId="{4BAE02F6-26B3-418D-93C1-EA5DA016C7A6}">
      <dgm:prSet/>
      <dgm:spPr/>
      <dgm:t>
        <a:bodyPr/>
        <a:lstStyle/>
        <a:p>
          <a:pPr>
            <a:lnSpc>
              <a:spcPct val="100000"/>
            </a:lnSpc>
          </a:pPr>
          <a:r>
            <a:rPr lang="fr-FR"/>
            <a:t>Comprendre comment une occupation est sanctionnée ou non-sanctionnée avec les concepts qui la construisent.</a:t>
          </a:r>
          <a:endParaRPr lang="en-US"/>
        </a:p>
      </dgm:t>
    </dgm:pt>
    <dgm:pt modelId="{25458063-938A-4BC0-85A7-982F59711594}" type="parTrans" cxnId="{6734B756-C235-4638-A4A0-349874F8D5CE}">
      <dgm:prSet/>
      <dgm:spPr/>
      <dgm:t>
        <a:bodyPr/>
        <a:lstStyle/>
        <a:p>
          <a:endParaRPr lang="en-US"/>
        </a:p>
      </dgm:t>
    </dgm:pt>
    <dgm:pt modelId="{FB6B2202-B8B8-48FE-8182-740AA8E49F3E}" type="sibTrans" cxnId="{6734B756-C235-4638-A4A0-349874F8D5CE}">
      <dgm:prSet/>
      <dgm:spPr/>
      <dgm:t>
        <a:bodyPr/>
        <a:lstStyle/>
        <a:p>
          <a:endParaRPr lang="en-US"/>
        </a:p>
      </dgm:t>
    </dgm:pt>
    <dgm:pt modelId="{97F3B6C0-8C9F-4323-98BD-F027EE2201F6}">
      <dgm:prSet/>
      <dgm:spPr/>
      <dgm:t>
        <a:bodyPr/>
        <a:lstStyle/>
        <a:p>
          <a:pPr>
            <a:lnSpc>
              <a:spcPct val="100000"/>
            </a:lnSpc>
          </a:pPr>
          <a:r>
            <a:rPr lang="fr-FR"/>
            <a:t>Mises en lien avec les sciences de l’occupation</a:t>
          </a:r>
          <a:endParaRPr lang="en-US"/>
        </a:p>
      </dgm:t>
    </dgm:pt>
    <dgm:pt modelId="{C54EFD6E-D4BE-4A8A-85E2-103340A29139}" type="parTrans" cxnId="{B83D8715-DF30-4C51-9BB4-E20C37A7EB59}">
      <dgm:prSet/>
      <dgm:spPr/>
      <dgm:t>
        <a:bodyPr/>
        <a:lstStyle/>
        <a:p>
          <a:endParaRPr lang="en-US"/>
        </a:p>
      </dgm:t>
    </dgm:pt>
    <dgm:pt modelId="{B12054D6-C762-4C97-A16C-1CB24C2AABAF}" type="sibTrans" cxnId="{B83D8715-DF30-4C51-9BB4-E20C37A7EB59}">
      <dgm:prSet/>
      <dgm:spPr/>
      <dgm:t>
        <a:bodyPr/>
        <a:lstStyle/>
        <a:p>
          <a:endParaRPr lang="en-US"/>
        </a:p>
      </dgm:t>
    </dgm:pt>
    <dgm:pt modelId="{FD4C9F80-ADC8-42AA-9452-70F84592B8FD}">
      <dgm:prSet/>
      <dgm:spPr/>
      <dgm:t>
        <a:bodyPr/>
        <a:lstStyle/>
        <a:p>
          <a:pPr>
            <a:lnSpc>
              <a:spcPct val="100000"/>
            </a:lnSpc>
          </a:pPr>
          <a:r>
            <a:rPr lang="fr-FR"/>
            <a:t>Conclusion</a:t>
          </a:r>
          <a:endParaRPr lang="en-US"/>
        </a:p>
      </dgm:t>
    </dgm:pt>
    <dgm:pt modelId="{21FB1FD0-745C-45AE-8D86-A666C72BF89B}" type="parTrans" cxnId="{2798CCD7-5DC1-46D0-B3D9-DBBA28466BDE}">
      <dgm:prSet/>
      <dgm:spPr/>
      <dgm:t>
        <a:bodyPr/>
        <a:lstStyle/>
        <a:p>
          <a:endParaRPr lang="en-US"/>
        </a:p>
      </dgm:t>
    </dgm:pt>
    <dgm:pt modelId="{872B2BC4-87D3-4C87-B0D1-C951098ECBC0}" type="sibTrans" cxnId="{2798CCD7-5DC1-46D0-B3D9-DBBA28466BDE}">
      <dgm:prSet/>
      <dgm:spPr/>
      <dgm:t>
        <a:bodyPr/>
        <a:lstStyle/>
        <a:p>
          <a:endParaRPr lang="en-US"/>
        </a:p>
      </dgm:t>
    </dgm:pt>
    <dgm:pt modelId="{DE5E038F-D7AD-49E2-8103-AEBA88A45CB1}" type="pres">
      <dgm:prSet presAssocID="{EB8C6AEA-97D9-4229-9CF8-3B1E0F237E0B}" presName="root" presStyleCnt="0">
        <dgm:presLayoutVars>
          <dgm:dir/>
          <dgm:resizeHandles val="exact"/>
        </dgm:presLayoutVars>
      </dgm:prSet>
      <dgm:spPr/>
    </dgm:pt>
    <dgm:pt modelId="{2C4853BA-D720-43D5-AC08-F54EEA5B0231}" type="pres">
      <dgm:prSet presAssocID="{03A7F31E-9D95-499B-914A-FA3949E1CFEA}" presName="compNode" presStyleCnt="0"/>
      <dgm:spPr/>
    </dgm:pt>
    <dgm:pt modelId="{85874DF1-1563-4032-AB39-8B968B563B15}" type="pres">
      <dgm:prSet presAssocID="{03A7F31E-9D95-499B-914A-FA3949E1CFEA}" presName="bgRect" presStyleLbl="bgShp" presStyleIdx="0" presStyleCnt="4"/>
      <dgm:spPr/>
    </dgm:pt>
    <dgm:pt modelId="{88693715-4399-4EBE-9D2D-20D2B1492BD9}" type="pres">
      <dgm:prSet presAssocID="{03A7F31E-9D95-499B-914A-FA3949E1CFEA}"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Jouer avec un remplissage uni"/>
        </a:ext>
      </dgm:extLst>
    </dgm:pt>
    <dgm:pt modelId="{E770155F-2CA7-45C2-98EC-A4385D151066}" type="pres">
      <dgm:prSet presAssocID="{03A7F31E-9D95-499B-914A-FA3949E1CFEA}" presName="spaceRect" presStyleCnt="0"/>
      <dgm:spPr/>
    </dgm:pt>
    <dgm:pt modelId="{7A609967-C61D-4EA6-8789-FFC2B851970C}" type="pres">
      <dgm:prSet presAssocID="{03A7F31E-9D95-499B-914A-FA3949E1CFEA}" presName="parTx" presStyleLbl="revTx" presStyleIdx="0" presStyleCnt="4">
        <dgm:presLayoutVars>
          <dgm:chMax val="0"/>
          <dgm:chPref val="0"/>
        </dgm:presLayoutVars>
      </dgm:prSet>
      <dgm:spPr/>
    </dgm:pt>
    <dgm:pt modelId="{19379BA1-6514-4966-96C2-0E367FC63F51}" type="pres">
      <dgm:prSet presAssocID="{6B9CC7CC-F246-443A-A0B2-6DB2E31FF6C5}" presName="sibTrans" presStyleCnt="0"/>
      <dgm:spPr/>
    </dgm:pt>
    <dgm:pt modelId="{105A0389-3D99-4E7E-9AC2-B766D04DF7D7}" type="pres">
      <dgm:prSet presAssocID="{4BAE02F6-26B3-418D-93C1-EA5DA016C7A6}" presName="compNode" presStyleCnt="0"/>
      <dgm:spPr/>
    </dgm:pt>
    <dgm:pt modelId="{51063826-CC43-48CE-BA15-22981445CD1F}" type="pres">
      <dgm:prSet presAssocID="{4BAE02F6-26B3-418D-93C1-EA5DA016C7A6}" presName="bgRect" presStyleLbl="bgShp" presStyleIdx="1" presStyleCnt="4"/>
      <dgm:spPr/>
    </dgm:pt>
    <dgm:pt modelId="{F8DC132D-5E9A-48E9-9D9D-298A0A92EC73}" type="pres">
      <dgm:prSet presAssocID="{4BAE02F6-26B3-418D-93C1-EA5DA016C7A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estions"/>
        </a:ext>
      </dgm:extLst>
    </dgm:pt>
    <dgm:pt modelId="{C48D764C-3F5B-4BD1-A523-8E842357B749}" type="pres">
      <dgm:prSet presAssocID="{4BAE02F6-26B3-418D-93C1-EA5DA016C7A6}" presName="spaceRect" presStyleCnt="0"/>
      <dgm:spPr/>
    </dgm:pt>
    <dgm:pt modelId="{C5ECE8D1-82A5-41CC-89DD-DA8AFE14E282}" type="pres">
      <dgm:prSet presAssocID="{4BAE02F6-26B3-418D-93C1-EA5DA016C7A6}" presName="parTx" presStyleLbl="revTx" presStyleIdx="1" presStyleCnt="4">
        <dgm:presLayoutVars>
          <dgm:chMax val="0"/>
          <dgm:chPref val="0"/>
        </dgm:presLayoutVars>
      </dgm:prSet>
      <dgm:spPr/>
    </dgm:pt>
    <dgm:pt modelId="{DDC4AF24-9E93-4333-9AA2-6BE545FF536C}" type="pres">
      <dgm:prSet presAssocID="{FB6B2202-B8B8-48FE-8182-740AA8E49F3E}" presName="sibTrans" presStyleCnt="0"/>
      <dgm:spPr/>
    </dgm:pt>
    <dgm:pt modelId="{20DC26A6-3A28-4742-9AC1-7012D8A15DB5}" type="pres">
      <dgm:prSet presAssocID="{97F3B6C0-8C9F-4323-98BD-F027EE2201F6}" presName="compNode" presStyleCnt="0"/>
      <dgm:spPr/>
    </dgm:pt>
    <dgm:pt modelId="{462FADE5-7AB0-4BFD-B5E8-DFA3B2AE5439}" type="pres">
      <dgm:prSet presAssocID="{97F3B6C0-8C9F-4323-98BD-F027EE2201F6}" presName="bgRect" presStyleLbl="bgShp" presStyleIdx="2" presStyleCnt="4"/>
      <dgm:spPr/>
    </dgm:pt>
    <dgm:pt modelId="{85F7A31C-6C8D-4712-90CC-4DB1C8F833BF}" type="pres">
      <dgm:prSet presAssocID="{97F3B6C0-8C9F-4323-98BD-F027EE2201F6}"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Lien avec un remplissage uni"/>
        </a:ext>
      </dgm:extLst>
    </dgm:pt>
    <dgm:pt modelId="{FB6C3241-8A2F-442B-A9AD-20B036643723}" type="pres">
      <dgm:prSet presAssocID="{97F3B6C0-8C9F-4323-98BD-F027EE2201F6}" presName="spaceRect" presStyleCnt="0"/>
      <dgm:spPr/>
    </dgm:pt>
    <dgm:pt modelId="{8FCA3B2D-6A91-4D65-A610-A0E754E35D3D}" type="pres">
      <dgm:prSet presAssocID="{97F3B6C0-8C9F-4323-98BD-F027EE2201F6}" presName="parTx" presStyleLbl="revTx" presStyleIdx="2" presStyleCnt="4">
        <dgm:presLayoutVars>
          <dgm:chMax val="0"/>
          <dgm:chPref val="0"/>
        </dgm:presLayoutVars>
      </dgm:prSet>
      <dgm:spPr/>
    </dgm:pt>
    <dgm:pt modelId="{DB4BD4BD-5B45-4350-84EE-3C35B8BAA9E1}" type="pres">
      <dgm:prSet presAssocID="{B12054D6-C762-4C97-A16C-1CB24C2AABAF}" presName="sibTrans" presStyleCnt="0"/>
      <dgm:spPr/>
    </dgm:pt>
    <dgm:pt modelId="{43FF18D6-5C7D-436E-AA9A-28F3423BF193}" type="pres">
      <dgm:prSet presAssocID="{FD4C9F80-ADC8-42AA-9452-70F84592B8FD}" presName="compNode" presStyleCnt="0"/>
      <dgm:spPr/>
    </dgm:pt>
    <dgm:pt modelId="{EC007DD9-F3A6-47BF-AA44-5B9712A59D67}" type="pres">
      <dgm:prSet presAssocID="{FD4C9F80-ADC8-42AA-9452-70F84592B8FD}" presName="bgRect" presStyleLbl="bgShp" presStyleIdx="3" presStyleCnt="4"/>
      <dgm:spPr/>
    </dgm:pt>
    <dgm:pt modelId="{6D246444-68F8-4F39-9624-D7C54D750C52}" type="pres">
      <dgm:prSet presAssocID="{FD4C9F80-ADC8-42AA-9452-70F84592B8F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che"/>
        </a:ext>
      </dgm:extLst>
    </dgm:pt>
    <dgm:pt modelId="{403713E1-A59D-425E-8142-71EBDECFAD51}" type="pres">
      <dgm:prSet presAssocID="{FD4C9F80-ADC8-42AA-9452-70F84592B8FD}" presName="spaceRect" presStyleCnt="0"/>
      <dgm:spPr/>
    </dgm:pt>
    <dgm:pt modelId="{D8F2FECF-8A70-42A1-B9E8-4AD5F7B16BCD}" type="pres">
      <dgm:prSet presAssocID="{FD4C9F80-ADC8-42AA-9452-70F84592B8FD}" presName="parTx" presStyleLbl="revTx" presStyleIdx="3" presStyleCnt="4">
        <dgm:presLayoutVars>
          <dgm:chMax val="0"/>
          <dgm:chPref val="0"/>
        </dgm:presLayoutVars>
      </dgm:prSet>
      <dgm:spPr/>
    </dgm:pt>
  </dgm:ptLst>
  <dgm:cxnLst>
    <dgm:cxn modelId="{B83D8715-DF30-4C51-9BB4-E20C37A7EB59}" srcId="{EB8C6AEA-97D9-4229-9CF8-3B1E0F237E0B}" destId="{97F3B6C0-8C9F-4323-98BD-F027EE2201F6}" srcOrd="2" destOrd="0" parTransId="{C54EFD6E-D4BE-4A8A-85E2-103340A29139}" sibTransId="{B12054D6-C762-4C97-A16C-1CB24C2AABAF}"/>
    <dgm:cxn modelId="{9A0D3933-38F0-4015-8A1B-0F94E6B4AF64}" type="presOf" srcId="{97F3B6C0-8C9F-4323-98BD-F027EE2201F6}" destId="{8FCA3B2D-6A91-4D65-A610-A0E754E35D3D}" srcOrd="0" destOrd="0" presId="urn:microsoft.com/office/officeart/2018/2/layout/IconVerticalSolidList"/>
    <dgm:cxn modelId="{D6C72B34-B51E-4105-8A5C-43C64A8FF205}" type="presOf" srcId="{4BAE02F6-26B3-418D-93C1-EA5DA016C7A6}" destId="{C5ECE8D1-82A5-41CC-89DD-DA8AFE14E282}" srcOrd="0" destOrd="0" presId="urn:microsoft.com/office/officeart/2018/2/layout/IconVerticalSolidList"/>
    <dgm:cxn modelId="{6734B756-C235-4638-A4A0-349874F8D5CE}" srcId="{EB8C6AEA-97D9-4229-9CF8-3B1E0F237E0B}" destId="{4BAE02F6-26B3-418D-93C1-EA5DA016C7A6}" srcOrd="1" destOrd="0" parTransId="{25458063-938A-4BC0-85A7-982F59711594}" sibTransId="{FB6B2202-B8B8-48FE-8182-740AA8E49F3E}"/>
    <dgm:cxn modelId="{DCDFD556-0ECA-41DF-9756-4B75F5C98E6D}" type="presOf" srcId="{03A7F31E-9D95-499B-914A-FA3949E1CFEA}" destId="{7A609967-C61D-4EA6-8789-FFC2B851970C}" srcOrd="0" destOrd="0" presId="urn:microsoft.com/office/officeart/2018/2/layout/IconVerticalSolidList"/>
    <dgm:cxn modelId="{2447A3C5-F3DF-460C-BDA5-CC30131F7D18}" type="presOf" srcId="{EB8C6AEA-97D9-4229-9CF8-3B1E0F237E0B}" destId="{DE5E038F-D7AD-49E2-8103-AEBA88A45CB1}" srcOrd="0" destOrd="0" presId="urn:microsoft.com/office/officeart/2018/2/layout/IconVerticalSolidList"/>
    <dgm:cxn modelId="{2798CCD7-5DC1-46D0-B3D9-DBBA28466BDE}" srcId="{EB8C6AEA-97D9-4229-9CF8-3B1E0F237E0B}" destId="{FD4C9F80-ADC8-42AA-9452-70F84592B8FD}" srcOrd="3" destOrd="0" parTransId="{21FB1FD0-745C-45AE-8D86-A666C72BF89B}" sibTransId="{872B2BC4-87D3-4C87-B0D1-C951098ECBC0}"/>
    <dgm:cxn modelId="{BB48E8DB-7A90-4FAE-A9CA-271F253309F0}" type="presOf" srcId="{FD4C9F80-ADC8-42AA-9452-70F84592B8FD}" destId="{D8F2FECF-8A70-42A1-B9E8-4AD5F7B16BCD}" srcOrd="0" destOrd="0" presId="urn:microsoft.com/office/officeart/2018/2/layout/IconVerticalSolidList"/>
    <dgm:cxn modelId="{0DD902E9-CAEC-44FA-816B-63B0040D8974}" srcId="{EB8C6AEA-97D9-4229-9CF8-3B1E0F237E0B}" destId="{03A7F31E-9D95-499B-914A-FA3949E1CFEA}" srcOrd="0" destOrd="0" parTransId="{8839A41A-482F-4CA0-9CE8-F169278BC2C7}" sibTransId="{6B9CC7CC-F246-443A-A0B2-6DB2E31FF6C5}"/>
    <dgm:cxn modelId="{3F4A6370-E8E3-4BF2-A906-8236DAE33CCE}" type="presParOf" srcId="{DE5E038F-D7AD-49E2-8103-AEBA88A45CB1}" destId="{2C4853BA-D720-43D5-AC08-F54EEA5B0231}" srcOrd="0" destOrd="0" presId="urn:microsoft.com/office/officeart/2018/2/layout/IconVerticalSolidList"/>
    <dgm:cxn modelId="{AAB9D16E-1405-487A-B673-961CCEC2BBF7}" type="presParOf" srcId="{2C4853BA-D720-43D5-AC08-F54EEA5B0231}" destId="{85874DF1-1563-4032-AB39-8B968B563B15}" srcOrd="0" destOrd="0" presId="urn:microsoft.com/office/officeart/2018/2/layout/IconVerticalSolidList"/>
    <dgm:cxn modelId="{3DFC12DE-8E3B-4E77-BEB9-C56F1CF0CE9F}" type="presParOf" srcId="{2C4853BA-D720-43D5-AC08-F54EEA5B0231}" destId="{88693715-4399-4EBE-9D2D-20D2B1492BD9}" srcOrd="1" destOrd="0" presId="urn:microsoft.com/office/officeart/2018/2/layout/IconVerticalSolidList"/>
    <dgm:cxn modelId="{CC97D183-39DA-4FCE-AF93-3F7EBAAF67ED}" type="presParOf" srcId="{2C4853BA-D720-43D5-AC08-F54EEA5B0231}" destId="{E770155F-2CA7-45C2-98EC-A4385D151066}" srcOrd="2" destOrd="0" presId="urn:microsoft.com/office/officeart/2018/2/layout/IconVerticalSolidList"/>
    <dgm:cxn modelId="{48F8787E-96B8-4BF3-B927-8E67B051FA68}" type="presParOf" srcId="{2C4853BA-D720-43D5-AC08-F54EEA5B0231}" destId="{7A609967-C61D-4EA6-8789-FFC2B851970C}" srcOrd="3" destOrd="0" presId="urn:microsoft.com/office/officeart/2018/2/layout/IconVerticalSolidList"/>
    <dgm:cxn modelId="{AD666E08-7D38-4838-9C44-724D65D418FA}" type="presParOf" srcId="{DE5E038F-D7AD-49E2-8103-AEBA88A45CB1}" destId="{19379BA1-6514-4966-96C2-0E367FC63F51}" srcOrd="1" destOrd="0" presId="urn:microsoft.com/office/officeart/2018/2/layout/IconVerticalSolidList"/>
    <dgm:cxn modelId="{CE27FBC0-01BC-4711-B67F-D0A4710A89CE}" type="presParOf" srcId="{DE5E038F-D7AD-49E2-8103-AEBA88A45CB1}" destId="{105A0389-3D99-4E7E-9AC2-B766D04DF7D7}" srcOrd="2" destOrd="0" presId="urn:microsoft.com/office/officeart/2018/2/layout/IconVerticalSolidList"/>
    <dgm:cxn modelId="{FE3D466B-06C4-4BE4-BB71-1AECF0299C79}" type="presParOf" srcId="{105A0389-3D99-4E7E-9AC2-B766D04DF7D7}" destId="{51063826-CC43-48CE-BA15-22981445CD1F}" srcOrd="0" destOrd="0" presId="urn:microsoft.com/office/officeart/2018/2/layout/IconVerticalSolidList"/>
    <dgm:cxn modelId="{DDCCF73B-9A95-498D-91BA-B251A35A850C}" type="presParOf" srcId="{105A0389-3D99-4E7E-9AC2-B766D04DF7D7}" destId="{F8DC132D-5E9A-48E9-9D9D-298A0A92EC73}" srcOrd="1" destOrd="0" presId="urn:microsoft.com/office/officeart/2018/2/layout/IconVerticalSolidList"/>
    <dgm:cxn modelId="{67CB22B8-D5D7-44C2-89E7-5181FF3AD8BD}" type="presParOf" srcId="{105A0389-3D99-4E7E-9AC2-B766D04DF7D7}" destId="{C48D764C-3F5B-4BD1-A523-8E842357B749}" srcOrd="2" destOrd="0" presId="urn:microsoft.com/office/officeart/2018/2/layout/IconVerticalSolidList"/>
    <dgm:cxn modelId="{8B3CE681-9EA3-41EE-BD1C-F799D9C9DE30}" type="presParOf" srcId="{105A0389-3D99-4E7E-9AC2-B766D04DF7D7}" destId="{C5ECE8D1-82A5-41CC-89DD-DA8AFE14E282}" srcOrd="3" destOrd="0" presId="urn:microsoft.com/office/officeart/2018/2/layout/IconVerticalSolidList"/>
    <dgm:cxn modelId="{593F587C-4868-4118-9BA3-A27207E70B74}" type="presParOf" srcId="{DE5E038F-D7AD-49E2-8103-AEBA88A45CB1}" destId="{DDC4AF24-9E93-4333-9AA2-6BE545FF536C}" srcOrd="3" destOrd="0" presId="urn:microsoft.com/office/officeart/2018/2/layout/IconVerticalSolidList"/>
    <dgm:cxn modelId="{0BC5273E-4C54-4243-8CA1-DF24A81DED21}" type="presParOf" srcId="{DE5E038F-D7AD-49E2-8103-AEBA88A45CB1}" destId="{20DC26A6-3A28-4742-9AC1-7012D8A15DB5}" srcOrd="4" destOrd="0" presId="urn:microsoft.com/office/officeart/2018/2/layout/IconVerticalSolidList"/>
    <dgm:cxn modelId="{4B96550B-D0AC-4165-B065-3577BD4B29F9}" type="presParOf" srcId="{20DC26A6-3A28-4742-9AC1-7012D8A15DB5}" destId="{462FADE5-7AB0-4BFD-B5E8-DFA3B2AE5439}" srcOrd="0" destOrd="0" presId="urn:microsoft.com/office/officeart/2018/2/layout/IconVerticalSolidList"/>
    <dgm:cxn modelId="{479853B6-4E50-487A-A070-3B11F3AA8903}" type="presParOf" srcId="{20DC26A6-3A28-4742-9AC1-7012D8A15DB5}" destId="{85F7A31C-6C8D-4712-90CC-4DB1C8F833BF}" srcOrd="1" destOrd="0" presId="urn:microsoft.com/office/officeart/2018/2/layout/IconVerticalSolidList"/>
    <dgm:cxn modelId="{6022C0C1-7E0C-4EF6-8416-F60D41D8BEB9}" type="presParOf" srcId="{20DC26A6-3A28-4742-9AC1-7012D8A15DB5}" destId="{FB6C3241-8A2F-442B-A9AD-20B036643723}" srcOrd="2" destOrd="0" presId="urn:microsoft.com/office/officeart/2018/2/layout/IconVerticalSolidList"/>
    <dgm:cxn modelId="{B74E77A8-0E80-4D94-B798-6DD652A6C340}" type="presParOf" srcId="{20DC26A6-3A28-4742-9AC1-7012D8A15DB5}" destId="{8FCA3B2D-6A91-4D65-A610-A0E754E35D3D}" srcOrd="3" destOrd="0" presId="urn:microsoft.com/office/officeart/2018/2/layout/IconVerticalSolidList"/>
    <dgm:cxn modelId="{A53C5843-CD8A-49A5-AF70-853C40F1687E}" type="presParOf" srcId="{DE5E038F-D7AD-49E2-8103-AEBA88A45CB1}" destId="{DB4BD4BD-5B45-4350-84EE-3C35B8BAA9E1}" srcOrd="5" destOrd="0" presId="urn:microsoft.com/office/officeart/2018/2/layout/IconVerticalSolidList"/>
    <dgm:cxn modelId="{EEF389F3-9D38-4624-98AD-78AA52AD9092}" type="presParOf" srcId="{DE5E038F-D7AD-49E2-8103-AEBA88A45CB1}" destId="{43FF18D6-5C7D-436E-AA9A-28F3423BF193}" srcOrd="6" destOrd="0" presId="urn:microsoft.com/office/officeart/2018/2/layout/IconVerticalSolidList"/>
    <dgm:cxn modelId="{7CECA683-40A2-44DF-9E83-9780389E433A}" type="presParOf" srcId="{43FF18D6-5C7D-436E-AA9A-28F3423BF193}" destId="{EC007DD9-F3A6-47BF-AA44-5B9712A59D67}" srcOrd="0" destOrd="0" presId="urn:microsoft.com/office/officeart/2018/2/layout/IconVerticalSolidList"/>
    <dgm:cxn modelId="{65AA7027-A0CC-46CF-A505-7670569FF441}" type="presParOf" srcId="{43FF18D6-5C7D-436E-AA9A-28F3423BF193}" destId="{6D246444-68F8-4F39-9624-D7C54D750C52}" srcOrd="1" destOrd="0" presId="urn:microsoft.com/office/officeart/2018/2/layout/IconVerticalSolidList"/>
    <dgm:cxn modelId="{0998B680-9B0F-4B93-872E-634916156825}" type="presParOf" srcId="{43FF18D6-5C7D-436E-AA9A-28F3423BF193}" destId="{403713E1-A59D-425E-8142-71EBDECFAD51}" srcOrd="2" destOrd="0" presId="urn:microsoft.com/office/officeart/2018/2/layout/IconVerticalSolidList"/>
    <dgm:cxn modelId="{26BB1426-75A9-49CF-8634-E4B7538DD6FA}" type="presParOf" srcId="{43FF18D6-5C7D-436E-AA9A-28F3423BF193}" destId="{D8F2FECF-8A70-42A1-B9E8-4AD5F7B16BC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843A62-8325-4917-B282-8AE32424561B}"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7EDCD64-D474-46FA-AEB8-AFE50545E127}">
      <dgm:prSet custT="1"/>
      <dgm:spPr/>
      <dgm:t>
        <a:bodyPr/>
        <a:lstStyle/>
        <a:p>
          <a:pPr>
            <a:lnSpc>
              <a:spcPct val="100000"/>
            </a:lnSpc>
          </a:pPr>
          <a:r>
            <a:rPr lang="fr-CH" sz="2000"/>
            <a:t>Expliquer pourquoi l’attention portée aux occupations non sanctionnées est un moyen important de diversifier les perspectives sur l’occupation. </a:t>
          </a:r>
          <a:endParaRPr lang="en-US" sz="2000"/>
        </a:p>
      </dgm:t>
    </dgm:pt>
    <dgm:pt modelId="{DEBDF31A-F23F-4EBF-A55F-51349CE8A86B}" type="parTrans" cxnId="{D21D0D9E-A868-4506-AE17-15D998671A07}">
      <dgm:prSet/>
      <dgm:spPr/>
      <dgm:t>
        <a:bodyPr/>
        <a:lstStyle/>
        <a:p>
          <a:endParaRPr lang="en-US"/>
        </a:p>
      </dgm:t>
    </dgm:pt>
    <dgm:pt modelId="{2BBC6115-9186-4DD9-BBB0-12F1136FE969}" type="sibTrans" cxnId="{D21D0D9E-A868-4506-AE17-15D998671A07}">
      <dgm:prSet/>
      <dgm:spPr/>
      <dgm:t>
        <a:bodyPr/>
        <a:lstStyle/>
        <a:p>
          <a:endParaRPr lang="en-US"/>
        </a:p>
      </dgm:t>
    </dgm:pt>
    <dgm:pt modelId="{B9CCE85D-B868-469E-BBDB-6510E64330A5}">
      <dgm:prSet custT="1"/>
      <dgm:spPr/>
      <dgm:t>
        <a:bodyPr/>
        <a:lstStyle/>
        <a:p>
          <a:pPr>
            <a:lnSpc>
              <a:spcPct val="100000"/>
            </a:lnSpc>
          </a:pPr>
          <a:r>
            <a:rPr lang="fr-CH" sz="2000"/>
            <a:t>Souligner les concepts clés de cadrage : la déviance, l’hégémonie et la résistance </a:t>
          </a:r>
          <a:endParaRPr lang="en-US" sz="2000"/>
        </a:p>
      </dgm:t>
    </dgm:pt>
    <dgm:pt modelId="{141C464B-E707-4558-AA85-431DA3D94BD4}" type="parTrans" cxnId="{0CBBF630-5BFE-436E-BED6-E91F48145739}">
      <dgm:prSet/>
      <dgm:spPr/>
      <dgm:t>
        <a:bodyPr/>
        <a:lstStyle/>
        <a:p>
          <a:endParaRPr lang="en-US"/>
        </a:p>
      </dgm:t>
    </dgm:pt>
    <dgm:pt modelId="{0097117A-577D-4E08-9CA9-529F2348C719}" type="sibTrans" cxnId="{0CBBF630-5BFE-436E-BED6-E91F48145739}">
      <dgm:prSet/>
      <dgm:spPr/>
      <dgm:t>
        <a:bodyPr/>
        <a:lstStyle/>
        <a:p>
          <a:endParaRPr lang="en-US"/>
        </a:p>
      </dgm:t>
    </dgm:pt>
    <dgm:pt modelId="{19685C93-0CD0-4B7E-ACE3-68BD98037C61}" type="pres">
      <dgm:prSet presAssocID="{D7843A62-8325-4917-B282-8AE32424561B}" presName="root" presStyleCnt="0">
        <dgm:presLayoutVars>
          <dgm:dir/>
          <dgm:resizeHandles val="exact"/>
        </dgm:presLayoutVars>
      </dgm:prSet>
      <dgm:spPr/>
    </dgm:pt>
    <dgm:pt modelId="{A96C0C0D-2193-42D3-9EA3-F2B48B166C69}" type="pres">
      <dgm:prSet presAssocID="{F7EDCD64-D474-46FA-AEB8-AFE50545E127}" presName="compNode" presStyleCnt="0"/>
      <dgm:spPr/>
    </dgm:pt>
    <dgm:pt modelId="{2B37B0C1-2438-4CDE-B950-9E58D779D882}" type="pres">
      <dgm:prSet presAssocID="{F7EDCD64-D474-46FA-AEB8-AFE50545E127}" presName="bgRect" presStyleLbl="bgShp" presStyleIdx="0" presStyleCnt="2"/>
      <dgm:spPr/>
    </dgm:pt>
    <dgm:pt modelId="{FE29B2BA-2F22-45C5-84B8-A9FD7D6D5920}" type="pres">
      <dgm:prSet presAssocID="{F7EDCD64-D474-46FA-AEB8-AFE50545E12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che"/>
        </a:ext>
      </dgm:extLst>
    </dgm:pt>
    <dgm:pt modelId="{3E858402-6B8E-44FA-8EE5-79D031CBC9E7}" type="pres">
      <dgm:prSet presAssocID="{F7EDCD64-D474-46FA-AEB8-AFE50545E127}" presName="spaceRect" presStyleCnt="0"/>
      <dgm:spPr/>
    </dgm:pt>
    <dgm:pt modelId="{EEF9F649-F759-49F1-970A-072EFA8C5CD4}" type="pres">
      <dgm:prSet presAssocID="{F7EDCD64-D474-46FA-AEB8-AFE50545E127}" presName="parTx" presStyleLbl="revTx" presStyleIdx="0" presStyleCnt="2">
        <dgm:presLayoutVars>
          <dgm:chMax val="0"/>
          <dgm:chPref val="0"/>
        </dgm:presLayoutVars>
      </dgm:prSet>
      <dgm:spPr/>
    </dgm:pt>
    <dgm:pt modelId="{ED6D0810-4D0D-4691-AC0C-52C875FCFEAD}" type="pres">
      <dgm:prSet presAssocID="{2BBC6115-9186-4DD9-BBB0-12F1136FE969}" presName="sibTrans" presStyleCnt="0"/>
      <dgm:spPr/>
    </dgm:pt>
    <dgm:pt modelId="{CEC5608E-3825-4DA8-ABC9-1D8DAA3C4AE9}" type="pres">
      <dgm:prSet presAssocID="{B9CCE85D-B868-469E-BBDB-6510E64330A5}" presName="compNode" presStyleCnt="0"/>
      <dgm:spPr/>
    </dgm:pt>
    <dgm:pt modelId="{E61F0CF0-4884-4D7C-BC0E-35255DDF7BBE}" type="pres">
      <dgm:prSet presAssocID="{B9CCE85D-B868-469E-BBDB-6510E64330A5}" presName="bgRect" presStyleLbl="bgShp" presStyleIdx="1" presStyleCnt="2"/>
      <dgm:spPr/>
    </dgm:pt>
    <dgm:pt modelId="{53A32D43-A166-4255-9BC1-5ABBD32D2896}" type="pres">
      <dgm:prSet presAssocID="{B9CCE85D-B868-469E-BBDB-6510E64330A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é"/>
        </a:ext>
      </dgm:extLst>
    </dgm:pt>
    <dgm:pt modelId="{23DCF001-C59E-4093-A5A8-D184AEB3768E}" type="pres">
      <dgm:prSet presAssocID="{B9CCE85D-B868-469E-BBDB-6510E64330A5}" presName="spaceRect" presStyleCnt="0"/>
      <dgm:spPr/>
    </dgm:pt>
    <dgm:pt modelId="{0D8B6FB6-0055-4D6E-8785-BCBE51295F92}" type="pres">
      <dgm:prSet presAssocID="{B9CCE85D-B868-469E-BBDB-6510E64330A5}" presName="parTx" presStyleLbl="revTx" presStyleIdx="1" presStyleCnt="2">
        <dgm:presLayoutVars>
          <dgm:chMax val="0"/>
          <dgm:chPref val="0"/>
        </dgm:presLayoutVars>
      </dgm:prSet>
      <dgm:spPr/>
    </dgm:pt>
  </dgm:ptLst>
  <dgm:cxnLst>
    <dgm:cxn modelId="{0CBBF630-5BFE-436E-BED6-E91F48145739}" srcId="{D7843A62-8325-4917-B282-8AE32424561B}" destId="{B9CCE85D-B868-469E-BBDB-6510E64330A5}" srcOrd="1" destOrd="0" parTransId="{141C464B-E707-4558-AA85-431DA3D94BD4}" sibTransId="{0097117A-577D-4E08-9CA9-529F2348C719}"/>
    <dgm:cxn modelId="{D3130544-270B-4B30-B0F6-D45B96F83F42}" type="presOf" srcId="{B9CCE85D-B868-469E-BBDB-6510E64330A5}" destId="{0D8B6FB6-0055-4D6E-8785-BCBE51295F92}" srcOrd="0" destOrd="0" presId="urn:microsoft.com/office/officeart/2018/2/layout/IconVerticalSolidList"/>
    <dgm:cxn modelId="{D21D0D9E-A868-4506-AE17-15D998671A07}" srcId="{D7843A62-8325-4917-B282-8AE32424561B}" destId="{F7EDCD64-D474-46FA-AEB8-AFE50545E127}" srcOrd="0" destOrd="0" parTransId="{DEBDF31A-F23F-4EBF-A55F-51349CE8A86B}" sibTransId="{2BBC6115-9186-4DD9-BBB0-12F1136FE969}"/>
    <dgm:cxn modelId="{071E7CAA-0321-4140-9246-2B2DC7820FAC}" type="presOf" srcId="{F7EDCD64-D474-46FA-AEB8-AFE50545E127}" destId="{EEF9F649-F759-49F1-970A-072EFA8C5CD4}" srcOrd="0" destOrd="0" presId="urn:microsoft.com/office/officeart/2018/2/layout/IconVerticalSolidList"/>
    <dgm:cxn modelId="{B79737CD-933E-421A-AABB-1B11173F1374}" type="presOf" srcId="{D7843A62-8325-4917-B282-8AE32424561B}" destId="{19685C93-0CD0-4B7E-ACE3-68BD98037C61}" srcOrd="0" destOrd="0" presId="urn:microsoft.com/office/officeart/2018/2/layout/IconVerticalSolidList"/>
    <dgm:cxn modelId="{6DA31292-3D4C-4F25-924F-D9E50BD54A24}" type="presParOf" srcId="{19685C93-0CD0-4B7E-ACE3-68BD98037C61}" destId="{A96C0C0D-2193-42D3-9EA3-F2B48B166C69}" srcOrd="0" destOrd="0" presId="urn:microsoft.com/office/officeart/2018/2/layout/IconVerticalSolidList"/>
    <dgm:cxn modelId="{EA16F911-C6B4-4B19-B83E-CBD67BF275DC}" type="presParOf" srcId="{A96C0C0D-2193-42D3-9EA3-F2B48B166C69}" destId="{2B37B0C1-2438-4CDE-B950-9E58D779D882}" srcOrd="0" destOrd="0" presId="urn:microsoft.com/office/officeart/2018/2/layout/IconVerticalSolidList"/>
    <dgm:cxn modelId="{A31FCEEB-32C3-4488-8508-AFB395774F95}" type="presParOf" srcId="{A96C0C0D-2193-42D3-9EA3-F2B48B166C69}" destId="{FE29B2BA-2F22-45C5-84B8-A9FD7D6D5920}" srcOrd="1" destOrd="0" presId="urn:microsoft.com/office/officeart/2018/2/layout/IconVerticalSolidList"/>
    <dgm:cxn modelId="{E91E0E37-F85E-4942-AA84-47C4AEB4CD0B}" type="presParOf" srcId="{A96C0C0D-2193-42D3-9EA3-F2B48B166C69}" destId="{3E858402-6B8E-44FA-8EE5-79D031CBC9E7}" srcOrd="2" destOrd="0" presId="urn:microsoft.com/office/officeart/2018/2/layout/IconVerticalSolidList"/>
    <dgm:cxn modelId="{19056563-56F2-46BA-B751-14F37E4F2789}" type="presParOf" srcId="{A96C0C0D-2193-42D3-9EA3-F2B48B166C69}" destId="{EEF9F649-F759-49F1-970A-072EFA8C5CD4}" srcOrd="3" destOrd="0" presId="urn:microsoft.com/office/officeart/2018/2/layout/IconVerticalSolidList"/>
    <dgm:cxn modelId="{6CA498D1-16D7-4405-946A-3F9682A5DD87}" type="presParOf" srcId="{19685C93-0CD0-4B7E-ACE3-68BD98037C61}" destId="{ED6D0810-4D0D-4691-AC0C-52C875FCFEAD}" srcOrd="1" destOrd="0" presId="urn:microsoft.com/office/officeart/2018/2/layout/IconVerticalSolidList"/>
    <dgm:cxn modelId="{E386F81F-6D7F-460A-BFD2-94AFBF49A2D8}" type="presParOf" srcId="{19685C93-0CD0-4B7E-ACE3-68BD98037C61}" destId="{CEC5608E-3825-4DA8-ABC9-1D8DAA3C4AE9}" srcOrd="2" destOrd="0" presId="urn:microsoft.com/office/officeart/2018/2/layout/IconVerticalSolidList"/>
    <dgm:cxn modelId="{3FB13759-9906-4483-A344-E9FBEB368371}" type="presParOf" srcId="{CEC5608E-3825-4DA8-ABC9-1D8DAA3C4AE9}" destId="{E61F0CF0-4884-4D7C-BC0E-35255DDF7BBE}" srcOrd="0" destOrd="0" presId="urn:microsoft.com/office/officeart/2018/2/layout/IconVerticalSolidList"/>
    <dgm:cxn modelId="{FAEF863C-0F65-488E-BA83-CA5889FA7F9F}" type="presParOf" srcId="{CEC5608E-3825-4DA8-ABC9-1D8DAA3C4AE9}" destId="{53A32D43-A166-4255-9BC1-5ABBD32D2896}" srcOrd="1" destOrd="0" presId="urn:microsoft.com/office/officeart/2018/2/layout/IconVerticalSolidList"/>
    <dgm:cxn modelId="{91BA936B-BA57-4673-A84E-5A230A37169F}" type="presParOf" srcId="{CEC5608E-3825-4DA8-ABC9-1D8DAA3C4AE9}" destId="{23DCF001-C59E-4093-A5A8-D184AEB3768E}" srcOrd="2" destOrd="0" presId="urn:microsoft.com/office/officeart/2018/2/layout/IconVerticalSolidList"/>
    <dgm:cxn modelId="{A5DE9A1A-3589-4765-8977-E4EDAF641FFC}" type="presParOf" srcId="{CEC5608E-3825-4DA8-ABC9-1D8DAA3C4AE9}" destId="{0D8B6FB6-0055-4D6E-8785-BCBE51295F9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74DF1-1563-4032-AB39-8B968B563B15}">
      <dsp:nvSpPr>
        <dsp:cNvPr id="0" name=""/>
        <dsp:cNvSpPr/>
      </dsp:nvSpPr>
      <dsp:spPr>
        <a:xfrm>
          <a:off x="0" y="2042"/>
          <a:ext cx="5641974"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693715-4399-4EBE-9D2D-20D2B1492BD9}">
      <dsp:nvSpPr>
        <dsp:cNvPr id="0" name=""/>
        <dsp:cNvSpPr/>
      </dsp:nvSpPr>
      <dsp:spPr>
        <a:xfrm>
          <a:off x="313145" y="234960"/>
          <a:ext cx="569355" cy="569355"/>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609967-C61D-4EA6-8789-FFC2B851970C}">
      <dsp:nvSpPr>
        <dsp:cNvPr id="0" name=""/>
        <dsp:cNvSpPr/>
      </dsp:nvSpPr>
      <dsp:spPr>
        <a:xfrm>
          <a:off x="1195647" y="2042"/>
          <a:ext cx="4446327"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844550">
            <a:lnSpc>
              <a:spcPct val="100000"/>
            </a:lnSpc>
            <a:spcBef>
              <a:spcPct val="0"/>
            </a:spcBef>
            <a:spcAft>
              <a:spcPct val="35000"/>
            </a:spcAft>
            <a:buNone/>
          </a:pPr>
          <a:r>
            <a:rPr lang="fr-FR" sz="1900" kern="1200"/>
            <a:t>Introduction: les occupations et l’ergothérapie</a:t>
          </a:r>
          <a:endParaRPr lang="en-US" sz="1900" kern="1200"/>
        </a:p>
      </dsp:txBody>
      <dsp:txXfrm>
        <a:off x="1195647" y="2042"/>
        <a:ext cx="4446327" cy="1035192"/>
      </dsp:txXfrm>
    </dsp:sp>
    <dsp:sp modelId="{51063826-CC43-48CE-BA15-22981445CD1F}">
      <dsp:nvSpPr>
        <dsp:cNvPr id="0" name=""/>
        <dsp:cNvSpPr/>
      </dsp:nvSpPr>
      <dsp:spPr>
        <a:xfrm>
          <a:off x="0" y="1296033"/>
          <a:ext cx="5641974"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DC132D-5E9A-48E9-9D9D-298A0A92EC73}">
      <dsp:nvSpPr>
        <dsp:cNvPr id="0" name=""/>
        <dsp:cNvSpPr/>
      </dsp:nvSpPr>
      <dsp:spPr>
        <a:xfrm>
          <a:off x="313145" y="1528951"/>
          <a:ext cx="569355" cy="56935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5ECE8D1-82A5-41CC-89DD-DA8AFE14E282}">
      <dsp:nvSpPr>
        <dsp:cNvPr id="0" name=""/>
        <dsp:cNvSpPr/>
      </dsp:nvSpPr>
      <dsp:spPr>
        <a:xfrm>
          <a:off x="1195647" y="1296033"/>
          <a:ext cx="4446327"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844550">
            <a:lnSpc>
              <a:spcPct val="100000"/>
            </a:lnSpc>
            <a:spcBef>
              <a:spcPct val="0"/>
            </a:spcBef>
            <a:spcAft>
              <a:spcPct val="35000"/>
            </a:spcAft>
            <a:buNone/>
          </a:pPr>
          <a:r>
            <a:rPr lang="fr-FR" sz="1900" kern="1200"/>
            <a:t>Comprendre comment une occupation est sanctionnée ou non-sanctionnée avec les concepts qui la construisent.</a:t>
          </a:r>
          <a:endParaRPr lang="en-US" sz="1900" kern="1200"/>
        </a:p>
      </dsp:txBody>
      <dsp:txXfrm>
        <a:off x="1195647" y="1296033"/>
        <a:ext cx="4446327" cy="1035192"/>
      </dsp:txXfrm>
    </dsp:sp>
    <dsp:sp modelId="{462FADE5-7AB0-4BFD-B5E8-DFA3B2AE5439}">
      <dsp:nvSpPr>
        <dsp:cNvPr id="0" name=""/>
        <dsp:cNvSpPr/>
      </dsp:nvSpPr>
      <dsp:spPr>
        <a:xfrm>
          <a:off x="0" y="2590024"/>
          <a:ext cx="5641974"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F7A31C-6C8D-4712-90CC-4DB1C8F833BF}">
      <dsp:nvSpPr>
        <dsp:cNvPr id="0" name=""/>
        <dsp:cNvSpPr/>
      </dsp:nvSpPr>
      <dsp:spPr>
        <a:xfrm>
          <a:off x="313145" y="2822942"/>
          <a:ext cx="569355" cy="569355"/>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FCA3B2D-6A91-4D65-A610-A0E754E35D3D}">
      <dsp:nvSpPr>
        <dsp:cNvPr id="0" name=""/>
        <dsp:cNvSpPr/>
      </dsp:nvSpPr>
      <dsp:spPr>
        <a:xfrm>
          <a:off x="1195647" y="2590024"/>
          <a:ext cx="4446327"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844550">
            <a:lnSpc>
              <a:spcPct val="100000"/>
            </a:lnSpc>
            <a:spcBef>
              <a:spcPct val="0"/>
            </a:spcBef>
            <a:spcAft>
              <a:spcPct val="35000"/>
            </a:spcAft>
            <a:buNone/>
          </a:pPr>
          <a:r>
            <a:rPr lang="fr-FR" sz="1900" kern="1200"/>
            <a:t>Mises en lien avec les sciences de l’occupation</a:t>
          </a:r>
          <a:endParaRPr lang="en-US" sz="1900" kern="1200"/>
        </a:p>
      </dsp:txBody>
      <dsp:txXfrm>
        <a:off x="1195647" y="2590024"/>
        <a:ext cx="4446327" cy="1035192"/>
      </dsp:txXfrm>
    </dsp:sp>
    <dsp:sp modelId="{EC007DD9-F3A6-47BF-AA44-5B9712A59D67}">
      <dsp:nvSpPr>
        <dsp:cNvPr id="0" name=""/>
        <dsp:cNvSpPr/>
      </dsp:nvSpPr>
      <dsp:spPr>
        <a:xfrm>
          <a:off x="0" y="3884014"/>
          <a:ext cx="5641974"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246444-68F8-4F39-9624-D7C54D750C52}">
      <dsp:nvSpPr>
        <dsp:cNvPr id="0" name=""/>
        <dsp:cNvSpPr/>
      </dsp:nvSpPr>
      <dsp:spPr>
        <a:xfrm>
          <a:off x="313145" y="4116933"/>
          <a:ext cx="569355" cy="56935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8F2FECF-8A70-42A1-B9E8-4AD5F7B16BCD}">
      <dsp:nvSpPr>
        <dsp:cNvPr id="0" name=""/>
        <dsp:cNvSpPr/>
      </dsp:nvSpPr>
      <dsp:spPr>
        <a:xfrm>
          <a:off x="1195647" y="3884014"/>
          <a:ext cx="4446327"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844550">
            <a:lnSpc>
              <a:spcPct val="100000"/>
            </a:lnSpc>
            <a:spcBef>
              <a:spcPct val="0"/>
            </a:spcBef>
            <a:spcAft>
              <a:spcPct val="35000"/>
            </a:spcAft>
            <a:buNone/>
          </a:pPr>
          <a:r>
            <a:rPr lang="fr-FR" sz="1900" kern="1200"/>
            <a:t>Conclusion</a:t>
          </a:r>
          <a:endParaRPr lang="en-US" sz="1900" kern="1200"/>
        </a:p>
      </dsp:txBody>
      <dsp:txXfrm>
        <a:off x="1195647" y="3884014"/>
        <a:ext cx="4446327" cy="10351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37B0C1-2438-4CDE-B950-9E58D779D882}">
      <dsp:nvSpPr>
        <dsp:cNvPr id="0" name=""/>
        <dsp:cNvSpPr/>
      </dsp:nvSpPr>
      <dsp:spPr>
        <a:xfrm>
          <a:off x="0" y="476746"/>
          <a:ext cx="5641974" cy="179933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29B2BA-2F22-45C5-84B8-A9FD7D6D5920}">
      <dsp:nvSpPr>
        <dsp:cNvPr id="0" name=""/>
        <dsp:cNvSpPr/>
      </dsp:nvSpPr>
      <dsp:spPr>
        <a:xfrm>
          <a:off x="544297" y="881595"/>
          <a:ext cx="989632" cy="98963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EF9F649-F759-49F1-970A-072EFA8C5CD4}">
      <dsp:nvSpPr>
        <dsp:cNvPr id="0" name=""/>
        <dsp:cNvSpPr/>
      </dsp:nvSpPr>
      <dsp:spPr>
        <a:xfrm>
          <a:off x="2078228" y="476746"/>
          <a:ext cx="3563746" cy="1799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429" tIns="190429" rIns="190429" bIns="190429" numCol="1" spcCol="1270" anchor="ctr" anchorCtr="0">
          <a:noAutofit/>
        </a:bodyPr>
        <a:lstStyle/>
        <a:p>
          <a:pPr marL="0" lvl="0" indent="0" algn="l" defTabSz="889000">
            <a:lnSpc>
              <a:spcPct val="100000"/>
            </a:lnSpc>
            <a:spcBef>
              <a:spcPct val="0"/>
            </a:spcBef>
            <a:spcAft>
              <a:spcPct val="35000"/>
            </a:spcAft>
            <a:buNone/>
          </a:pPr>
          <a:r>
            <a:rPr lang="fr-CH" sz="2000" kern="1200"/>
            <a:t>Expliquer pourquoi l’attention portée aux occupations non sanctionnées est un moyen important de diversifier les perspectives sur l’occupation. </a:t>
          </a:r>
          <a:endParaRPr lang="en-US" sz="2000" kern="1200"/>
        </a:p>
      </dsp:txBody>
      <dsp:txXfrm>
        <a:off x="2078228" y="476746"/>
        <a:ext cx="3563746" cy="1799332"/>
      </dsp:txXfrm>
    </dsp:sp>
    <dsp:sp modelId="{E61F0CF0-4884-4D7C-BC0E-35255DDF7BBE}">
      <dsp:nvSpPr>
        <dsp:cNvPr id="0" name=""/>
        <dsp:cNvSpPr/>
      </dsp:nvSpPr>
      <dsp:spPr>
        <a:xfrm>
          <a:off x="0" y="2645171"/>
          <a:ext cx="5641974" cy="179933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A32D43-A166-4255-9BC1-5ABBD32D2896}">
      <dsp:nvSpPr>
        <dsp:cNvPr id="0" name=""/>
        <dsp:cNvSpPr/>
      </dsp:nvSpPr>
      <dsp:spPr>
        <a:xfrm>
          <a:off x="544297" y="3050021"/>
          <a:ext cx="989632" cy="98963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D8B6FB6-0055-4D6E-8785-BCBE51295F92}">
      <dsp:nvSpPr>
        <dsp:cNvPr id="0" name=""/>
        <dsp:cNvSpPr/>
      </dsp:nvSpPr>
      <dsp:spPr>
        <a:xfrm>
          <a:off x="2078228" y="2645171"/>
          <a:ext cx="3563746" cy="1799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429" tIns="190429" rIns="190429" bIns="190429" numCol="1" spcCol="1270" anchor="ctr" anchorCtr="0">
          <a:noAutofit/>
        </a:bodyPr>
        <a:lstStyle/>
        <a:p>
          <a:pPr marL="0" lvl="0" indent="0" algn="l" defTabSz="889000">
            <a:lnSpc>
              <a:spcPct val="100000"/>
            </a:lnSpc>
            <a:spcBef>
              <a:spcPct val="0"/>
            </a:spcBef>
            <a:spcAft>
              <a:spcPct val="35000"/>
            </a:spcAft>
            <a:buNone/>
          </a:pPr>
          <a:r>
            <a:rPr lang="fr-CH" sz="2000" kern="1200"/>
            <a:t>Souligner les concepts clés de cadrage : la déviance, l’hégémonie et la résistance </a:t>
          </a:r>
          <a:endParaRPr lang="en-US" sz="2000" kern="1200"/>
        </a:p>
      </dsp:txBody>
      <dsp:txXfrm>
        <a:off x="2078228" y="2645171"/>
        <a:ext cx="3563746" cy="179933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AF41F9-9C88-442B-9589-7833E310F516}" type="datetimeFigureOut">
              <a:rPr lang="fr-CH" smtClean="0"/>
              <a:t>20.12.2023</a:t>
            </a:fld>
            <a:endParaRPr lang="fr-CH"/>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3548D6-783D-449B-B4B7-3300F1E3F1E6}" type="slidenum">
              <a:rPr lang="fr-CH" smtClean="0"/>
              <a:t>‹N°›</a:t>
            </a:fld>
            <a:endParaRPr lang="fr-CH"/>
          </a:p>
        </p:txBody>
      </p:sp>
    </p:spTree>
    <p:extLst>
      <p:ext uri="{BB962C8B-B14F-4D97-AF65-F5344CB8AC3E}">
        <p14:creationId xmlns:p14="http://schemas.microsoft.com/office/powerpoint/2010/main" val="3326972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a:p>
        </p:txBody>
      </p:sp>
      <p:sp>
        <p:nvSpPr>
          <p:cNvPr id="4" name="Espace réservé du numéro de diapositive 3"/>
          <p:cNvSpPr>
            <a:spLocks noGrp="1"/>
          </p:cNvSpPr>
          <p:nvPr>
            <p:ph type="sldNum" sz="quarter" idx="5"/>
          </p:nvPr>
        </p:nvSpPr>
        <p:spPr/>
        <p:txBody>
          <a:bodyPr/>
          <a:lstStyle/>
          <a:p>
            <a:fld id="{2D3548D6-783D-449B-B4B7-3300F1E3F1E6}" type="slidenum">
              <a:rPr lang="fr-CH" smtClean="0"/>
              <a:t>11</a:t>
            </a:fld>
            <a:endParaRPr lang="fr-CH"/>
          </a:p>
        </p:txBody>
      </p:sp>
    </p:spTree>
    <p:extLst>
      <p:ext uri="{BB962C8B-B14F-4D97-AF65-F5344CB8AC3E}">
        <p14:creationId xmlns:p14="http://schemas.microsoft.com/office/powerpoint/2010/main" val="3986646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a:p>
        </p:txBody>
      </p:sp>
      <p:sp>
        <p:nvSpPr>
          <p:cNvPr id="4" name="Espace réservé du numéro de diapositive 3"/>
          <p:cNvSpPr>
            <a:spLocks noGrp="1"/>
          </p:cNvSpPr>
          <p:nvPr>
            <p:ph type="sldNum" sz="quarter" idx="5"/>
          </p:nvPr>
        </p:nvSpPr>
        <p:spPr/>
        <p:txBody>
          <a:bodyPr/>
          <a:lstStyle/>
          <a:p>
            <a:fld id="{2D3548D6-783D-449B-B4B7-3300F1E3F1E6}" type="slidenum">
              <a:rPr lang="fr-CH" smtClean="0"/>
              <a:t>16</a:t>
            </a:fld>
            <a:endParaRPr lang="fr-CH"/>
          </a:p>
        </p:txBody>
      </p:sp>
    </p:spTree>
    <p:extLst>
      <p:ext uri="{BB962C8B-B14F-4D97-AF65-F5344CB8AC3E}">
        <p14:creationId xmlns:p14="http://schemas.microsoft.com/office/powerpoint/2010/main" val="2119656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a:p>
        </p:txBody>
      </p:sp>
      <p:sp>
        <p:nvSpPr>
          <p:cNvPr id="4" name="Espace réservé du numéro de diapositive 3"/>
          <p:cNvSpPr>
            <a:spLocks noGrp="1"/>
          </p:cNvSpPr>
          <p:nvPr>
            <p:ph type="sldNum" sz="quarter" idx="5"/>
          </p:nvPr>
        </p:nvSpPr>
        <p:spPr/>
        <p:txBody>
          <a:bodyPr/>
          <a:lstStyle/>
          <a:p>
            <a:fld id="{2D3548D6-783D-449B-B4B7-3300F1E3F1E6}" type="slidenum">
              <a:rPr lang="fr-CH" smtClean="0"/>
              <a:t>18</a:t>
            </a:fld>
            <a:endParaRPr lang="fr-CH"/>
          </a:p>
        </p:txBody>
      </p:sp>
    </p:spTree>
    <p:extLst>
      <p:ext uri="{BB962C8B-B14F-4D97-AF65-F5344CB8AC3E}">
        <p14:creationId xmlns:p14="http://schemas.microsoft.com/office/powerpoint/2010/main" val="6248834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a:t>Modifiez le style du titre</a:t>
            </a:r>
            <a:endParaRPr lang="en-US"/>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a:t>Modifiez le style des sous-titres du masque</a:t>
            </a:r>
            <a:endParaRPr lang="en-US"/>
          </a:p>
        </p:txBody>
      </p:sp>
      <p:sp>
        <p:nvSpPr>
          <p:cNvPr id="4" name="Date Placeholder 3"/>
          <p:cNvSpPr>
            <a:spLocks noGrp="1"/>
          </p:cNvSpPr>
          <p:nvPr>
            <p:ph type="dt" sz="half" idx="10"/>
          </p:nvPr>
        </p:nvSpPr>
        <p:spPr/>
        <p:txBody>
          <a:bodyPr/>
          <a:lstStyle>
            <a:lvl1pPr algn="l">
              <a:defRPr/>
            </a:lvl1pPr>
          </a:lstStyle>
          <a:p>
            <a:fld id="{846CE7D5-CF57-46EF-B807-FDD0502418D4}" type="datetimeFigureOut">
              <a:rPr lang="en-US" smtClean="0"/>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‹N°›</a:t>
            </a:fld>
            <a:endParaRPr lang="en-US"/>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25925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846CE7D5-CF57-46EF-B807-FDD0502418D4}" type="datetimeFigureOut">
              <a:rPr lang="en-US" smtClean="0"/>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‹N°›</a:t>
            </a:fld>
            <a:endParaRPr lang="en-US"/>
          </a:p>
        </p:txBody>
      </p:sp>
    </p:spTree>
    <p:extLst>
      <p:ext uri="{BB962C8B-B14F-4D97-AF65-F5344CB8AC3E}">
        <p14:creationId xmlns:p14="http://schemas.microsoft.com/office/powerpoint/2010/main" val="2627467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a:t>Modifiez le style du titre</a:t>
            </a:r>
            <a:endParaRPr lang="en-US"/>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846CE7D5-CF57-46EF-B807-FDD0502418D4}" type="datetimeFigureOut">
              <a:rPr lang="en-US" smtClean="0"/>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‹N°›</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263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846CE7D5-CF57-46EF-B807-FDD0502418D4}" type="datetimeFigureOut">
              <a:rPr lang="en-US" smtClean="0"/>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‹N°›</a:t>
            </a:fld>
            <a:endParaRPr lang="en-US"/>
          </a:p>
        </p:txBody>
      </p:sp>
    </p:spTree>
    <p:extLst>
      <p:ext uri="{BB962C8B-B14F-4D97-AF65-F5344CB8AC3E}">
        <p14:creationId xmlns:p14="http://schemas.microsoft.com/office/powerpoint/2010/main" val="2280117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a:t>Modifiez le style du titre</a:t>
            </a:r>
            <a:endParaRPr lang="en-US"/>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46CE7D5-CF57-46EF-B807-FDD0502418D4}" type="datetimeFigureOut">
              <a:rPr lang="en-US" smtClean="0"/>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‹N°›</a:t>
            </a:fld>
            <a:endParaRPr lang="en-US"/>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826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a:t>Modifiez le style du titre</a:t>
            </a:r>
            <a:endParaRPr lang="en-US"/>
          </a:p>
        </p:txBody>
      </p:sp>
      <p:sp>
        <p:nvSpPr>
          <p:cNvPr id="3" name="Content Placeholder 2"/>
          <p:cNvSpPr>
            <a:spLocks noGrp="1"/>
          </p:cNvSpPr>
          <p:nvPr>
            <p:ph sz="half" idx="1"/>
          </p:nvPr>
        </p:nvSpPr>
        <p:spPr>
          <a:xfrm>
            <a:off x="1024127" y="2286000"/>
            <a:ext cx="475488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5989320" y="2286000"/>
            <a:ext cx="475488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a:spLocks noGrp="1"/>
          </p:cNvSpPr>
          <p:nvPr>
            <p:ph type="dt" sz="half" idx="10"/>
          </p:nvPr>
        </p:nvSpPr>
        <p:spPr/>
        <p:txBody>
          <a:bodyPr/>
          <a:lstStyle/>
          <a:p>
            <a:fld id="{846CE7D5-CF57-46EF-B807-FDD0502418D4}" type="datetimeFigureOut">
              <a:rPr lang="en-US" smtClean="0"/>
              <a:t>12/20/2023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‹N°›</a:t>
            </a:fld>
            <a:endParaRPr lang="en-US"/>
          </a:p>
        </p:txBody>
      </p:sp>
    </p:spTree>
    <p:extLst>
      <p:ext uri="{BB962C8B-B14F-4D97-AF65-F5344CB8AC3E}">
        <p14:creationId xmlns:p14="http://schemas.microsoft.com/office/powerpoint/2010/main" val="1437771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a:t>Cliquez pour modifier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846CE7D5-CF57-46EF-B807-FDD0502418D4}" type="datetimeFigureOut">
              <a:rPr lang="en-US" smtClean="0"/>
              <a:t>12/20/2023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‹N°›</a:t>
            </a:fld>
            <a:endParaRPr lang="en-US"/>
          </a:p>
        </p:txBody>
      </p:sp>
    </p:spTree>
    <p:extLst>
      <p:ext uri="{BB962C8B-B14F-4D97-AF65-F5344CB8AC3E}">
        <p14:creationId xmlns:p14="http://schemas.microsoft.com/office/powerpoint/2010/main" val="99372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846CE7D5-CF57-46EF-B807-FDD0502418D4}" type="datetimeFigureOut">
              <a:rPr lang="en-US" smtClean="0"/>
              <a:t>12/20/2023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‹N°›</a:t>
            </a:fld>
            <a:endParaRPr lang="en-US"/>
          </a:p>
        </p:txBody>
      </p:sp>
    </p:spTree>
    <p:extLst>
      <p:ext uri="{BB962C8B-B14F-4D97-AF65-F5344CB8AC3E}">
        <p14:creationId xmlns:p14="http://schemas.microsoft.com/office/powerpoint/2010/main" val="80385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‹N°›</a:t>
            </a:fld>
            <a:endParaRPr lang="en-US"/>
          </a:p>
        </p:txBody>
      </p:sp>
    </p:spTree>
    <p:extLst>
      <p:ext uri="{BB962C8B-B14F-4D97-AF65-F5344CB8AC3E}">
        <p14:creationId xmlns:p14="http://schemas.microsoft.com/office/powerpoint/2010/main" val="3583476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a:t>Modifiez le style du titre</a:t>
            </a:r>
            <a:endParaRPr lang="en-US"/>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46CE7D5-CF57-46EF-B807-FDD0502418D4}" type="datetimeFigureOut">
              <a:rPr lang="en-US" smtClean="0"/>
              <a:t>12/20/2023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‹N°›</a:t>
            </a:fld>
            <a:endParaRPr lang="en-US"/>
          </a:p>
        </p:txBody>
      </p:sp>
    </p:spTree>
    <p:extLst>
      <p:ext uri="{BB962C8B-B14F-4D97-AF65-F5344CB8AC3E}">
        <p14:creationId xmlns:p14="http://schemas.microsoft.com/office/powerpoint/2010/main" val="1179669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a:t>Modifiez le style du titre</a:t>
            </a:r>
            <a:endParaRPr lang="en-US"/>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46CE7D5-CF57-46EF-B807-FDD0502418D4}" type="datetimeFigureOut">
              <a:rPr lang="en-US" smtClean="0"/>
              <a:t>12/20/2023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‹N°›</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0603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46CE7D5-CF57-46EF-B807-FDD0502418D4}" type="datetimeFigureOut">
              <a:rPr lang="en-US" smtClean="0"/>
              <a:t>12/20/2023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30EA680-D336-4FF7-8B7A-9848BB0A1C32}" type="slidenum">
              <a:rPr lang="en-US" smtClean="0"/>
              <a:t>‹N°›</a:t>
            </a:fld>
            <a:endParaRPr lang="en-US"/>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2162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2.sv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doi.org/10.1111/1468-2427.12087" TargetMode="External"/><Relationship Id="rId3" Type="http://schemas.openxmlformats.org/officeDocument/2006/relationships/hyperlink" Target="https://www.infrastructure.gc.ca/homelessness-sans-abri/reports-rapports/pit-counts-dp-2018-highlights-fra.html?wbdisable=true" TargetMode="External"/><Relationship Id="rId7" Type="http://schemas.openxmlformats.org/officeDocument/2006/relationships/hyperlink" Target="https://www.inspq.qc.ca/substances-psychoactives/alcool/dossier/portrait-de-la-consommation-alcool-au-canada-et-au-quebec" TargetMode="External"/><Relationship Id="rId2" Type="http://schemas.openxmlformats.org/officeDocument/2006/relationships/hyperlink" Target="https://www.dal.ca/faculty/health/occupational-therapy/faculty-staff/faculty/brenda-beagan.html" TargetMode="External"/><Relationship Id="rId1" Type="http://schemas.openxmlformats.org/officeDocument/2006/relationships/slideLayout" Target="../slideLayouts/slideLayout2.xml"/><Relationship Id="rId6" Type="http://schemas.openxmlformats.org/officeDocument/2006/relationships/hyperlink" Target="https://www.dal.ca/faculty/health/occupational-therapy/faculty-staff/faculty/niki-kiepek.html" TargetMode="External"/><Relationship Id="rId11" Type="http://schemas.openxmlformats.org/officeDocument/2006/relationships/hyperlink" Target="https://apps.ualberta.ca/directory/person/sphelan" TargetMode="External"/><Relationship Id="rId5" Type="http://schemas.openxmlformats.org/officeDocument/2006/relationships/hyperlink" Target="https://ccqhr.utoronto.ca/debbie-laliberte-rudman-phd/" TargetMode="External"/><Relationship Id="rId10" Type="http://schemas.openxmlformats.org/officeDocument/2006/relationships/hyperlink" Target="https://doi.org/10.1075/dapsac.5" TargetMode="External"/><Relationship Id="rId4" Type="http://schemas.openxmlformats.org/officeDocument/2006/relationships/hyperlink" Target="https://www.canada.ca/fr/services/sante/publications/medicaments-et-produits-sante/enquete-canadienne-cannabis-2018-sommaire.html" TargetMode="External"/><Relationship Id="rId9" Type="http://schemas.openxmlformats.org/officeDocument/2006/relationships/hyperlink" Target="https://journals.lib.unb.ca/index.php/MC/article/view/20206"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doi.org/10.1080/14427591.2018.149912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BA56CD-6BA0-AFD8-EF22-691F912E4B72}"/>
              </a:ext>
            </a:extLst>
          </p:cNvPr>
          <p:cNvSpPr>
            <a:spLocks noGrp="1"/>
          </p:cNvSpPr>
          <p:nvPr>
            <p:ph type="ctrTitle"/>
          </p:nvPr>
        </p:nvSpPr>
        <p:spPr/>
        <p:txBody>
          <a:bodyPr>
            <a:normAutofit fontScale="90000"/>
          </a:bodyPr>
          <a:lstStyle/>
          <a:p>
            <a:r>
              <a:rPr lang="fr-FR"/>
              <a:t>Séminaire institutions, contrôle social, déviance et stigmatisation</a:t>
            </a:r>
          </a:p>
        </p:txBody>
      </p:sp>
      <p:sp>
        <p:nvSpPr>
          <p:cNvPr id="3" name="Sous-titre 2">
            <a:extLst>
              <a:ext uri="{FF2B5EF4-FFF2-40B4-BE49-F238E27FC236}">
                <a16:creationId xmlns:a16="http://schemas.microsoft.com/office/drawing/2014/main" id="{8A7BE1B8-3CB1-9FAB-024A-D82525B23B8F}"/>
              </a:ext>
            </a:extLst>
          </p:cNvPr>
          <p:cNvSpPr>
            <a:spLocks noGrp="1"/>
          </p:cNvSpPr>
          <p:nvPr>
            <p:ph type="subTitle" idx="1"/>
          </p:nvPr>
        </p:nvSpPr>
        <p:spPr/>
        <p:txBody>
          <a:bodyPr/>
          <a:lstStyle/>
          <a:p>
            <a:r>
              <a:rPr lang="fr-FR"/>
              <a:t>Aline </a:t>
            </a:r>
            <a:r>
              <a:rPr lang="fr-FR" err="1"/>
              <a:t>Critstina</a:t>
            </a:r>
            <a:r>
              <a:rPr lang="fr-FR"/>
              <a:t> De Oliveira, Lisa </a:t>
            </a:r>
            <a:r>
              <a:rPr lang="fr-FR" err="1"/>
              <a:t>Delacombaz</a:t>
            </a:r>
            <a:r>
              <a:rPr lang="fr-FR"/>
              <a:t>, Léonie Stämpfli, Lucie Monney</a:t>
            </a:r>
          </a:p>
        </p:txBody>
      </p:sp>
    </p:spTree>
    <p:extLst>
      <p:ext uri="{BB962C8B-B14F-4D97-AF65-F5344CB8AC3E}">
        <p14:creationId xmlns:p14="http://schemas.microsoft.com/office/powerpoint/2010/main" val="2102056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0365A3-9839-4FC6-BFF6-7115C711F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180A189-A880-BD3D-CB94-4BFB9AF71527}"/>
              </a:ext>
            </a:extLst>
          </p:cNvPr>
          <p:cNvSpPr>
            <a:spLocks noGrp="1"/>
          </p:cNvSpPr>
          <p:nvPr>
            <p:ph type="title"/>
          </p:nvPr>
        </p:nvSpPr>
        <p:spPr>
          <a:xfrm>
            <a:off x="643468" y="643467"/>
            <a:ext cx="3415612" cy="5571066"/>
          </a:xfrm>
        </p:spPr>
        <p:txBody>
          <a:bodyPr>
            <a:normAutofit/>
          </a:bodyPr>
          <a:lstStyle/>
          <a:p>
            <a:r>
              <a:rPr lang="fr-FR">
                <a:solidFill>
                  <a:srgbClr val="FFFFFF"/>
                </a:solidFill>
              </a:rPr>
              <a:t>Structure du texte </a:t>
            </a:r>
          </a:p>
        </p:txBody>
      </p:sp>
      <p:graphicFrame>
        <p:nvGraphicFramePr>
          <p:cNvPr id="5" name="Espace réservé du contenu 2">
            <a:extLst>
              <a:ext uri="{FF2B5EF4-FFF2-40B4-BE49-F238E27FC236}">
                <a16:creationId xmlns:a16="http://schemas.microsoft.com/office/drawing/2014/main" id="{E1A2558C-848B-9712-4315-563257A9302B}"/>
              </a:ext>
            </a:extLst>
          </p:cNvPr>
          <p:cNvGraphicFramePr>
            <a:graphicFrameLocks noGrp="1"/>
          </p:cNvGraphicFramePr>
          <p:nvPr>
            <p:ph idx="1"/>
            <p:extLst>
              <p:ext uri="{D42A27DB-BD31-4B8C-83A1-F6EECF244321}">
                <p14:modId xmlns:p14="http://schemas.microsoft.com/office/powerpoint/2010/main" val="4107349609"/>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810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5BB61A-C2CA-30DF-A5D1-40240D1E4118}"/>
              </a:ext>
            </a:extLst>
          </p:cNvPr>
          <p:cNvSpPr>
            <a:spLocks noGrp="1"/>
          </p:cNvSpPr>
          <p:nvPr>
            <p:ph type="title"/>
          </p:nvPr>
        </p:nvSpPr>
        <p:spPr/>
        <p:txBody>
          <a:bodyPr/>
          <a:lstStyle/>
          <a:p>
            <a:r>
              <a:rPr lang="fr-FR"/>
              <a:t>Méthodologie</a:t>
            </a:r>
          </a:p>
        </p:txBody>
      </p:sp>
      <p:sp>
        <p:nvSpPr>
          <p:cNvPr id="3" name="Espace réservé du contenu 2">
            <a:extLst>
              <a:ext uri="{FF2B5EF4-FFF2-40B4-BE49-F238E27FC236}">
                <a16:creationId xmlns:a16="http://schemas.microsoft.com/office/drawing/2014/main" id="{CEA8394F-95E9-8538-5628-0522A851B8D5}"/>
              </a:ext>
            </a:extLst>
          </p:cNvPr>
          <p:cNvSpPr>
            <a:spLocks noGrp="1"/>
          </p:cNvSpPr>
          <p:nvPr>
            <p:ph idx="1"/>
          </p:nvPr>
        </p:nvSpPr>
        <p:spPr/>
        <p:txBody>
          <a:bodyPr>
            <a:normAutofit/>
          </a:bodyPr>
          <a:lstStyle/>
          <a:p>
            <a:pPr>
              <a:buFont typeface="Arial" panose="020B0604020202020204" pitchFamily="34" charset="0"/>
              <a:buChar char="•"/>
            </a:pPr>
            <a:r>
              <a:rPr lang="fr-FR" sz="2800"/>
              <a:t>Pas construit de manière scientifique (pas de méthodologie et pas de discussion)</a:t>
            </a:r>
          </a:p>
          <a:p>
            <a:pPr>
              <a:buFont typeface="Arial" panose="020B0604020202020204" pitchFamily="34" charset="0"/>
              <a:buChar char="•"/>
            </a:pPr>
            <a:r>
              <a:rPr lang="fr-FR" sz="2800"/>
              <a:t>Une partie construite de manière similaire a une méta-analyse :</a:t>
            </a:r>
          </a:p>
          <a:p>
            <a:pPr lvl="1">
              <a:buFont typeface="Arial" panose="020B0604020202020204" pitchFamily="34" charset="0"/>
              <a:buChar char="•"/>
            </a:pPr>
            <a:r>
              <a:rPr lang="fr-FR" sz="2800"/>
              <a:t>Processus de comparaison</a:t>
            </a:r>
          </a:p>
          <a:p>
            <a:pPr lvl="1">
              <a:buFont typeface="Arial" panose="020B0604020202020204" pitchFamily="34" charset="0"/>
              <a:buChar char="•"/>
            </a:pPr>
            <a:r>
              <a:rPr lang="fr-FR" sz="2800"/>
              <a:t>Processus de réinterprétation et reconstruction</a:t>
            </a:r>
          </a:p>
          <a:p>
            <a:pPr lvl="1">
              <a:buFont typeface="Arial" panose="020B0604020202020204" pitchFamily="34" charset="0"/>
              <a:buChar char="•"/>
            </a:pPr>
            <a:r>
              <a:rPr lang="fr-FR" sz="2800"/>
              <a:t>Production de nouvelles idées</a:t>
            </a:r>
          </a:p>
          <a:p>
            <a:pPr lvl="1">
              <a:buFont typeface="Arial" panose="020B0604020202020204" pitchFamily="34" charset="0"/>
              <a:buChar char="•"/>
            </a:pPr>
            <a:r>
              <a:rPr lang="fr-FR" sz="2800"/>
              <a:t>Combinaison de résultats de plusieurs études</a:t>
            </a:r>
          </a:p>
          <a:p>
            <a:pPr>
              <a:buFont typeface="Arial" panose="020B0604020202020204" pitchFamily="34" charset="0"/>
              <a:buChar char="•"/>
            </a:pPr>
            <a:r>
              <a:rPr lang="fr-FR" sz="2800"/>
              <a:t>Les autrices apportent leurs points de vue</a:t>
            </a:r>
          </a:p>
        </p:txBody>
      </p:sp>
    </p:spTree>
    <p:extLst>
      <p:ext uri="{BB962C8B-B14F-4D97-AF65-F5344CB8AC3E}">
        <p14:creationId xmlns:p14="http://schemas.microsoft.com/office/powerpoint/2010/main" val="1548502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F2EFCC0-47BE-AC41-E7B0-81208E4B8157}"/>
              </a:ext>
            </a:extLst>
          </p:cNvPr>
          <p:cNvSpPr>
            <a:spLocks noGrp="1"/>
          </p:cNvSpPr>
          <p:nvPr>
            <p:ph type="title"/>
          </p:nvPr>
        </p:nvSpPr>
        <p:spPr>
          <a:xfrm>
            <a:off x="964788" y="804333"/>
            <a:ext cx="3391900" cy="5249334"/>
          </a:xfrm>
        </p:spPr>
        <p:txBody>
          <a:bodyPr>
            <a:normAutofit/>
          </a:bodyPr>
          <a:lstStyle/>
          <a:p>
            <a:pPr algn="r"/>
            <a:r>
              <a:rPr lang="fr-CH" sz="4600"/>
              <a:t>Problématique </a:t>
            </a:r>
          </a:p>
        </p:txBody>
      </p:sp>
      <p:cxnSp>
        <p:nvCxnSpPr>
          <p:cNvPr id="17" name="Straight Connector 16">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50FDF221-C6BC-8E35-27CF-80EBDD9314CE}"/>
              </a:ext>
            </a:extLst>
          </p:cNvPr>
          <p:cNvSpPr>
            <a:spLocks noGrp="1"/>
          </p:cNvSpPr>
          <p:nvPr>
            <p:ph idx="1"/>
          </p:nvPr>
        </p:nvSpPr>
        <p:spPr>
          <a:xfrm>
            <a:off x="4999330" y="804333"/>
            <a:ext cx="6257721" cy="5249334"/>
          </a:xfrm>
        </p:spPr>
        <p:txBody>
          <a:bodyPr anchor="ctr">
            <a:normAutofit/>
          </a:bodyPr>
          <a:lstStyle/>
          <a:p>
            <a:pPr>
              <a:buFont typeface="Wingdings" panose="05000000000000000000" pitchFamily="2" charset="2"/>
              <a:buChar char="§"/>
            </a:pPr>
            <a:r>
              <a:rPr lang="fr-CH" sz="2400"/>
              <a:t>L’attention dans les sciences de l’occupation est soutenue sur les occupations qui améliorent la santé </a:t>
            </a:r>
          </a:p>
          <a:p>
            <a:pPr>
              <a:buFont typeface="Wingdings" panose="05000000000000000000" pitchFamily="2" charset="2"/>
              <a:buChar char="§"/>
            </a:pPr>
            <a:r>
              <a:rPr lang="fr-CH" sz="2400"/>
              <a:t>Les occupations qui, au sein des visions du monde et des groupes sociaux dominants, sont considérées comme malsaines, illégales et/ou déviantes ont tendance à être négligées dans la littérature scientifique</a:t>
            </a:r>
          </a:p>
          <a:p>
            <a:pPr>
              <a:buFont typeface="Wingdings" panose="05000000000000000000" pitchFamily="2" charset="2"/>
              <a:buChar char="§"/>
            </a:pPr>
            <a:r>
              <a:rPr lang="fr-CH" sz="2400"/>
              <a:t>Elles sont souvent présentées comme nécessitant des mesures correctives </a:t>
            </a:r>
          </a:p>
        </p:txBody>
      </p:sp>
    </p:spTree>
    <p:extLst>
      <p:ext uri="{BB962C8B-B14F-4D97-AF65-F5344CB8AC3E}">
        <p14:creationId xmlns:p14="http://schemas.microsoft.com/office/powerpoint/2010/main" val="283494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0365A3-9839-4FC6-BFF6-7115C711F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D6D7F0F8-8240-3D54-CBEC-EEBCC12521E2}"/>
              </a:ext>
            </a:extLst>
          </p:cNvPr>
          <p:cNvSpPr>
            <a:spLocks noGrp="1"/>
          </p:cNvSpPr>
          <p:nvPr>
            <p:ph type="title"/>
          </p:nvPr>
        </p:nvSpPr>
        <p:spPr>
          <a:xfrm>
            <a:off x="643468" y="643467"/>
            <a:ext cx="3415612" cy="5571066"/>
          </a:xfrm>
        </p:spPr>
        <p:txBody>
          <a:bodyPr>
            <a:normAutofit/>
          </a:bodyPr>
          <a:lstStyle/>
          <a:p>
            <a:r>
              <a:rPr lang="fr-CH">
                <a:solidFill>
                  <a:srgbClr val="FFFFFF"/>
                </a:solidFill>
              </a:rPr>
              <a:t>But de l’article </a:t>
            </a:r>
          </a:p>
        </p:txBody>
      </p:sp>
      <p:graphicFrame>
        <p:nvGraphicFramePr>
          <p:cNvPr id="5" name="Espace réservé du contenu 2">
            <a:extLst>
              <a:ext uri="{FF2B5EF4-FFF2-40B4-BE49-F238E27FC236}">
                <a16:creationId xmlns:a16="http://schemas.microsoft.com/office/drawing/2014/main" id="{3ABC7739-6369-FF37-34C2-CD80C5A8B82D}"/>
              </a:ext>
            </a:extLst>
          </p:cNvPr>
          <p:cNvGraphicFramePr>
            <a:graphicFrameLocks noGrp="1"/>
          </p:cNvGraphicFramePr>
          <p:nvPr>
            <p:ph idx="1"/>
            <p:extLst>
              <p:ext uri="{D42A27DB-BD31-4B8C-83A1-F6EECF244321}">
                <p14:modId xmlns:p14="http://schemas.microsoft.com/office/powerpoint/2010/main" val="971456515"/>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5650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95E478-B699-80D4-CAC9-4114662586FA}"/>
              </a:ext>
            </a:extLst>
          </p:cNvPr>
          <p:cNvSpPr>
            <a:spLocks noGrp="1"/>
          </p:cNvSpPr>
          <p:nvPr>
            <p:ph type="title"/>
          </p:nvPr>
        </p:nvSpPr>
        <p:spPr/>
        <p:txBody>
          <a:bodyPr/>
          <a:lstStyle/>
          <a:p>
            <a:r>
              <a:rPr lang="fr-CH"/>
              <a:t>Thèse des autrices </a:t>
            </a:r>
          </a:p>
        </p:txBody>
      </p:sp>
      <p:sp>
        <p:nvSpPr>
          <p:cNvPr id="3" name="Espace réservé du contenu 2">
            <a:extLst>
              <a:ext uri="{FF2B5EF4-FFF2-40B4-BE49-F238E27FC236}">
                <a16:creationId xmlns:a16="http://schemas.microsoft.com/office/drawing/2014/main" id="{6E60B304-8645-D92C-E56B-51EEFD9519F8}"/>
              </a:ext>
            </a:extLst>
          </p:cNvPr>
          <p:cNvSpPr>
            <a:spLocks noGrp="1"/>
          </p:cNvSpPr>
          <p:nvPr>
            <p:ph idx="1"/>
          </p:nvPr>
        </p:nvSpPr>
        <p:spPr>
          <a:xfrm>
            <a:off x="1024128" y="1794933"/>
            <a:ext cx="9720073" cy="4514427"/>
          </a:xfrm>
        </p:spPr>
        <p:txBody>
          <a:bodyPr>
            <a:normAutofit/>
          </a:bodyPr>
          <a:lstStyle/>
          <a:p>
            <a:pPr marL="0" indent="0">
              <a:buNone/>
            </a:pPr>
            <a:endParaRPr lang="fr-CH" sz="3200"/>
          </a:p>
          <a:p>
            <a:pPr lvl="2">
              <a:lnSpc>
                <a:spcPct val="120000"/>
              </a:lnSpc>
            </a:pPr>
            <a:r>
              <a:rPr lang="fr-CH" sz="2800"/>
              <a:t>Le pouvoir social, les valeurs et points de vue moraux influencent la vision sur occupations. Ils définissent si elles sont acceptables ou non acceptables</a:t>
            </a:r>
          </a:p>
          <a:p>
            <a:pPr lvl="2">
              <a:lnSpc>
                <a:spcPct val="120000"/>
              </a:lnSpc>
            </a:pPr>
            <a:r>
              <a:rPr lang="fr-CH" sz="2800"/>
              <a:t>Permet de diversifier la compréhension de l’occupation </a:t>
            </a:r>
          </a:p>
          <a:p>
            <a:pPr lvl="2">
              <a:lnSpc>
                <a:spcPct val="120000"/>
              </a:lnSpc>
            </a:pPr>
            <a:r>
              <a:rPr lang="fr-CH" sz="2800"/>
              <a:t>Permet la production de connaissances en sciences de l’occupation </a:t>
            </a:r>
          </a:p>
        </p:txBody>
      </p:sp>
    </p:spTree>
    <p:extLst>
      <p:ext uri="{BB962C8B-B14F-4D97-AF65-F5344CB8AC3E}">
        <p14:creationId xmlns:p14="http://schemas.microsoft.com/office/powerpoint/2010/main" val="3282114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E762EA-DD09-B4ED-E096-962E36A30295}"/>
              </a:ext>
            </a:extLst>
          </p:cNvPr>
          <p:cNvSpPr>
            <a:spLocks noGrp="1"/>
          </p:cNvSpPr>
          <p:nvPr>
            <p:ph type="title"/>
          </p:nvPr>
        </p:nvSpPr>
        <p:spPr/>
        <p:txBody>
          <a:bodyPr/>
          <a:lstStyle/>
          <a:p>
            <a:r>
              <a:rPr lang="fr-CH"/>
              <a:t>Occupations non sanctionnées</a:t>
            </a:r>
          </a:p>
        </p:txBody>
      </p:sp>
      <p:sp>
        <p:nvSpPr>
          <p:cNvPr id="3" name="Espace réservé du contenu 2">
            <a:extLst>
              <a:ext uri="{FF2B5EF4-FFF2-40B4-BE49-F238E27FC236}">
                <a16:creationId xmlns:a16="http://schemas.microsoft.com/office/drawing/2014/main" id="{B33A195A-B165-DD60-D5CF-00DEBEEC8768}"/>
              </a:ext>
            </a:extLst>
          </p:cNvPr>
          <p:cNvSpPr>
            <a:spLocks noGrp="1"/>
          </p:cNvSpPr>
          <p:nvPr>
            <p:ph idx="1"/>
          </p:nvPr>
        </p:nvSpPr>
        <p:spPr>
          <a:xfrm>
            <a:off x="1024127" y="1926030"/>
            <a:ext cx="9720073" cy="4023360"/>
          </a:xfrm>
        </p:spPr>
        <p:txBody>
          <a:bodyPr>
            <a:noAutofit/>
          </a:bodyPr>
          <a:lstStyle/>
          <a:p>
            <a:pPr algn="just">
              <a:lnSpc>
                <a:spcPct val="100000"/>
              </a:lnSpc>
              <a:spcBef>
                <a:spcPts val="600"/>
              </a:spcBef>
              <a:buFont typeface="Wingdings" panose="05000000000000000000" pitchFamily="2" charset="2"/>
              <a:buChar char="§"/>
            </a:pPr>
            <a:r>
              <a:rPr lang="fr-CH" sz="2400"/>
              <a:t>Processus socio-politique </a:t>
            </a:r>
          </a:p>
          <a:p>
            <a:pPr algn="just">
              <a:lnSpc>
                <a:spcPct val="100000"/>
              </a:lnSpc>
              <a:spcBef>
                <a:spcPts val="600"/>
              </a:spcBef>
              <a:buFont typeface="Wingdings" panose="05000000000000000000" pitchFamily="2" charset="2"/>
              <a:buChar char="§"/>
            </a:pPr>
            <a:r>
              <a:rPr lang="fr-CH" sz="2400"/>
              <a:t>Sanctionnée ou non sanctionnée ne correspond pas au statut juridique</a:t>
            </a:r>
          </a:p>
          <a:p>
            <a:pPr algn="just">
              <a:lnSpc>
                <a:spcPct val="100000"/>
              </a:lnSpc>
              <a:spcBef>
                <a:spcPts val="600"/>
              </a:spcBef>
              <a:buFont typeface="Wingdings" panose="05000000000000000000" pitchFamily="2" charset="2"/>
              <a:buChar char="§"/>
            </a:pPr>
            <a:r>
              <a:rPr lang="fr-CH" sz="2400"/>
              <a:t>Décrites par les autrices comme : malsaines, illégales, immorales, anormales, indésirables, inacceptables et ou inappropriées.</a:t>
            </a:r>
          </a:p>
          <a:p>
            <a:pPr algn="just">
              <a:lnSpc>
                <a:spcPct val="100000"/>
              </a:lnSpc>
              <a:spcBef>
                <a:spcPts val="600"/>
              </a:spcBef>
              <a:buFont typeface="Wingdings" panose="05000000000000000000" pitchFamily="2" charset="2"/>
              <a:buChar char="§"/>
            </a:pPr>
            <a:r>
              <a:rPr lang="fr-CH" sz="2400"/>
              <a:t>Dans les travaux antérieurs : risque d’amélioration ou de dégradation de la santé et peuvent porter atteinte à autrui.</a:t>
            </a:r>
          </a:p>
          <a:p>
            <a:pPr algn="just">
              <a:lnSpc>
                <a:spcPct val="100000"/>
              </a:lnSpc>
              <a:spcBef>
                <a:spcPts val="600"/>
              </a:spcBef>
              <a:buFont typeface="Wingdings" panose="05000000000000000000" pitchFamily="2" charset="2"/>
              <a:buChar char="§"/>
            </a:pPr>
            <a:r>
              <a:rPr lang="fr-CH" sz="2400"/>
              <a:t>Principalement considérées comme déviantes et en relation avec la population marginalisée.</a:t>
            </a:r>
          </a:p>
          <a:p>
            <a:pPr algn="just">
              <a:lnSpc>
                <a:spcPct val="100000"/>
              </a:lnSpc>
              <a:spcBef>
                <a:spcPts val="600"/>
              </a:spcBef>
              <a:buFont typeface="Wingdings" panose="05000000000000000000" pitchFamily="2" charset="2"/>
              <a:buChar char="§"/>
            </a:pPr>
            <a:r>
              <a:rPr lang="fr-CH" sz="2400"/>
              <a:t>Non sanctionnée = non acceptable.</a:t>
            </a:r>
          </a:p>
        </p:txBody>
      </p:sp>
    </p:spTree>
    <p:extLst>
      <p:ext uri="{BB962C8B-B14F-4D97-AF65-F5344CB8AC3E}">
        <p14:creationId xmlns:p14="http://schemas.microsoft.com/office/powerpoint/2010/main" val="3679771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BF2ABC8-4FD6-4B60-92A7-BB3BEE3C1A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DA1E4984-DA44-474B-3BA6-04C4F1A7E219}"/>
              </a:ext>
            </a:extLst>
          </p:cNvPr>
          <p:cNvSpPr>
            <a:spLocks noGrp="1"/>
          </p:cNvSpPr>
          <p:nvPr>
            <p:ph type="title"/>
          </p:nvPr>
        </p:nvSpPr>
        <p:spPr>
          <a:xfrm>
            <a:off x="1024128" y="585216"/>
            <a:ext cx="8018272" cy="1499616"/>
          </a:xfrm>
        </p:spPr>
        <p:txBody>
          <a:bodyPr>
            <a:normAutofit/>
          </a:bodyPr>
          <a:lstStyle/>
          <a:p>
            <a:r>
              <a:rPr lang="fr-CH"/>
              <a:t>Exemples :</a:t>
            </a:r>
          </a:p>
        </p:txBody>
      </p:sp>
      <p:cxnSp>
        <p:nvCxnSpPr>
          <p:cNvPr id="10" name="Straight Connector 9">
            <a:extLst>
              <a:ext uri="{FF2B5EF4-FFF2-40B4-BE49-F238E27FC236}">
                <a16:creationId xmlns:a16="http://schemas.microsoft.com/office/drawing/2014/main" id="{DCD479D3-536C-4161-A6F8-813D30719B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6E27FB3B-334A-BF48-8BE9-5E9DE2097213}"/>
              </a:ext>
            </a:extLst>
          </p:cNvPr>
          <p:cNvSpPr>
            <a:spLocks noGrp="1"/>
          </p:cNvSpPr>
          <p:nvPr>
            <p:ph idx="1"/>
          </p:nvPr>
        </p:nvSpPr>
        <p:spPr>
          <a:xfrm>
            <a:off x="1024128" y="2100170"/>
            <a:ext cx="8018271" cy="4023360"/>
          </a:xfrm>
        </p:spPr>
        <p:txBody>
          <a:bodyPr>
            <a:normAutofit/>
          </a:bodyPr>
          <a:lstStyle/>
          <a:p>
            <a:pPr>
              <a:buFont typeface="Wingdings" panose="05000000000000000000" pitchFamily="2" charset="2"/>
              <a:buChar char="§"/>
            </a:pPr>
            <a:r>
              <a:rPr lang="fr-CH" sz="2400"/>
              <a:t>Non sanctionnée et légale</a:t>
            </a:r>
          </a:p>
          <a:p>
            <a:pPr lvl="1">
              <a:buFont typeface="Wingdings" panose="05000000000000000000" pitchFamily="2" charset="2"/>
              <a:buChar char="§"/>
            </a:pPr>
            <a:r>
              <a:rPr lang="fr-CH" sz="2000"/>
              <a:t>Mendier dans les lieux publics</a:t>
            </a:r>
          </a:p>
          <a:p>
            <a:pPr>
              <a:buFont typeface="Wingdings" panose="05000000000000000000" pitchFamily="2" charset="2"/>
              <a:buChar char="§"/>
            </a:pPr>
            <a:r>
              <a:rPr lang="fr-CH" sz="2400"/>
              <a:t>Autres exemples de non sanctionnée</a:t>
            </a:r>
          </a:p>
          <a:p>
            <a:pPr lvl="1">
              <a:buFont typeface="Wingdings" panose="05000000000000000000" pitchFamily="2" charset="2"/>
              <a:buChar char="§"/>
            </a:pPr>
            <a:r>
              <a:rPr lang="fr-FR" sz="2000"/>
              <a:t>l’implication dans des gangs, la consommation de substances et les professions de survie tels que le vol, le sexe rémunéré, violence).</a:t>
            </a:r>
            <a:endParaRPr lang="fr-CH" sz="2000"/>
          </a:p>
          <a:p>
            <a:pPr>
              <a:buFont typeface="Wingdings" panose="05000000000000000000" pitchFamily="2" charset="2"/>
              <a:buChar char="§"/>
            </a:pPr>
            <a:r>
              <a:rPr lang="fr-CH" sz="2400"/>
              <a:t>Sanctionnée et illégale</a:t>
            </a:r>
          </a:p>
          <a:p>
            <a:pPr lvl="1">
              <a:buFont typeface="Wingdings" panose="05000000000000000000" pitchFamily="2" charset="2"/>
              <a:buChar char="§"/>
            </a:pPr>
            <a:r>
              <a:rPr lang="fr-CH" sz="2000"/>
              <a:t>Prise de Ritaline par les </a:t>
            </a:r>
            <a:r>
              <a:rPr lang="fr-CH" sz="2000" err="1"/>
              <a:t>étudiant·es</a:t>
            </a:r>
            <a:r>
              <a:rPr lang="fr-CH" sz="2000"/>
              <a:t> universitaires</a:t>
            </a:r>
          </a:p>
        </p:txBody>
      </p:sp>
      <p:sp>
        <p:nvSpPr>
          <p:cNvPr id="12" name="Rectangle 11">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que 4" descr="Pièces contour">
            <a:extLst>
              <a:ext uri="{FF2B5EF4-FFF2-40B4-BE49-F238E27FC236}">
                <a16:creationId xmlns:a16="http://schemas.microsoft.com/office/drawing/2014/main" id="{8DEF0821-4FD0-35BB-43FC-E1AE3D500C6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92821" y="2191561"/>
            <a:ext cx="680884" cy="680884"/>
          </a:xfrm>
          <a:prstGeom prst="rect">
            <a:avLst/>
          </a:prstGeom>
        </p:spPr>
      </p:pic>
      <p:pic>
        <p:nvPicPr>
          <p:cNvPr id="7" name="Graphique 6" descr="Seringue contour">
            <a:extLst>
              <a:ext uri="{FF2B5EF4-FFF2-40B4-BE49-F238E27FC236}">
                <a16:creationId xmlns:a16="http://schemas.microsoft.com/office/drawing/2014/main" id="{4EE13F04-0452-228B-A21F-108A6C34D16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108334" y="3429000"/>
            <a:ext cx="483747" cy="483747"/>
          </a:xfrm>
          <a:prstGeom prst="rect">
            <a:avLst/>
          </a:prstGeom>
        </p:spPr>
      </p:pic>
      <p:pic>
        <p:nvPicPr>
          <p:cNvPr id="11" name="Graphique 10" descr="Médecine contour">
            <a:extLst>
              <a:ext uri="{FF2B5EF4-FFF2-40B4-BE49-F238E27FC236}">
                <a16:creationId xmlns:a16="http://schemas.microsoft.com/office/drawing/2014/main" id="{153F5EA1-34B6-5EA5-052E-7424A8C5A77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592081" y="3453678"/>
            <a:ext cx="483748" cy="483748"/>
          </a:xfrm>
          <a:prstGeom prst="rect">
            <a:avLst/>
          </a:prstGeom>
        </p:spPr>
      </p:pic>
      <p:pic>
        <p:nvPicPr>
          <p:cNvPr id="15" name="Graphique 14" descr="Livres avec un remplissage uni">
            <a:extLst>
              <a:ext uri="{FF2B5EF4-FFF2-40B4-BE49-F238E27FC236}">
                <a16:creationId xmlns:a16="http://schemas.microsoft.com/office/drawing/2014/main" id="{9BBB3DC9-AF46-E7E5-4DDB-3316847E1B2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572864" y="4394540"/>
            <a:ext cx="631710" cy="631710"/>
          </a:xfrm>
          <a:prstGeom prst="rect">
            <a:avLst/>
          </a:prstGeom>
        </p:spPr>
      </p:pic>
    </p:spTree>
    <p:extLst>
      <p:ext uri="{BB962C8B-B14F-4D97-AF65-F5344CB8AC3E}">
        <p14:creationId xmlns:p14="http://schemas.microsoft.com/office/powerpoint/2010/main" val="2695345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1E4984-DA44-474B-3BA6-04C4F1A7E219}"/>
              </a:ext>
            </a:extLst>
          </p:cNvPr>
          <p:cNvSpPr>
            <a:spLocks noGrp="1"/>
          </p:cNvSpPr>
          <p:nvPr>
            <p:ph type="title"/>
          </p:nvPr>
        </p:nvSpPr>
        <p:spPr/>
        <p:txBody>
          <a:bodyPr/>
          <a:lstStyle/>
          <a:p>
            <a:r>
              <a:rPr lang="fr-FR"/>
              <a:t>Silence and </a:t>
            </a:r>
            <a:r>
              <a:rPr lang="fr-FR" err="1"/>
              <a:t>silencing</a:t>
            </a:r>
            <a:r>
              <a:rPr lang="fr-FR"/>
              <a:t> </a:t>
            </a:r>
            <a:endParaRPr lang="fr-CH"/>
          </a:p>
        </p:txBody>
      </p:sp>
      <p:sp>
        <p:nvSpPr>
          <p:cNvPr id="3" name="Espace réservé du contenu 2">
            <a:extLst>
              <a:ext uri="{FF2B5EF4-FFF2-40B4-BE49-F238E27FC236}">
                <a16:creationId xmlns:a16="http://schemas.microsoft.com/office/drawing/2014/main" id="{6E27FB3B-334A-BF48-8BE9-5E9DE2097213}"/>
              </a:ext>
            </a:extLst>
          </p:cNvPr>
          <p:cNvSpPr>
            <a:spLocks noGrp="1"/>
          </p:cNvSpPr>
          <p:nvPr>
            <p:ph idx="1"/>
          </p:nvPr>
        </p:nvSpPr>
        <p:spPr/>
        <p:txBody>
          <a:bodyPr>
            <a:normAutofit/>
          </a:bodyPr>
          <a:lstStyle/>
          <a:p>
            <a:pPr algn="just">
              <a:buFont typeface="Wingdings" panose="05000000000000000000" pitchFamily="2" charset="2"/>
              <a:buChar char="§"/>
            </a:pPr>
            <a:r>
              <a:rPr lang="fr-FR" sz="2800"/>
              <a:t> La mise au silence implique des pratiques discursives qui limitent, suppriment ou détruisent la légitimé de l’utilisation du langage par une autre personne (</a:t>
            </a:r>
            <a:r>
              <a:rPr lang="fr-FR" sz="2800" err="1"/>
              <a:t>Thiesmeyer</a:t>
            </a:r>
            <a:r>
              <a:rPr lang="fr-FR" sz="2800"/>
              <a:t>, 2003).</a:t>
            </a:r>
          </a:p>
          <a:p>
            <a:pPr algn="just">
              <a:buFont typeface="Wingdings" panose="05000000000000000000" pitchFamily="2" charset="2"/>
              <a:buChar char="§"/>
            </a:pPr>
            <a:r>
              <a:rPr lang="fr-FR" sz="2800"/>
              <a:t> C’est une pratique qui facilite la possibilité de parler de certains groupes, tout en rendant plus difficile aux autres </a:t>
            </a:r>
          </a:p>
          <a:p>
            <a:pPr lvl="1" algn="just">
              <a:buFont typeface="Wingdings" panose="05000000000000000000" pitchFamily="2" charset="2"/>
              <a:buChar char="Ø"/>
            </a:pPr>
            <a:r>
              <a:rPr lang="fr-CH" sz="2400"/>
              <a:t>Ex: les </a:t>
            </a:r>
            <a:r>
              <a:rPr lang="fr-CH" sz="2400" err="1"/>
              <a:t>chercheur·euses</a:t>
            </a:r>
            <a:r>
              <a:rPr lang="fr-CH" sz="2400"/>
              <a:t> </a:t>
            </a:r>
          </a:p>
          <a:p>
            <a:pPr algn="just">
              <a:buFont typeface="Wingdings" panose="05000000000000000000" pitchFamily="2" charset="2"/>
              <a:buChar char="§"/>
            </a:pPr>
            <a:r>
              <a:rPr lang="fr-CH" sz="2800"/>
              <a:t> Recherche dans divers journaux d’ergothérapie </a:t>
            </a:r>
            <a:r>
              <a:rPr lang="fr-CH" sz="2800">
                <a:sym typeface="Wingdings" panose="05000000000000000000" pitchFamily="2" charset="2"/>
              </a:rPr>
              <a:t> il n’existe aucun terme de recherche pour les occupations non-sanctionnées. </a:t>
            </a:r>
            <a:endParaRPr lang="fr-CH" sz="2800"/>
          </a:p>
        </p:txBody>
      </p:sp>
    </p:spTree>
    <p:extLst>
      <p:ext uri="{BB962C8B-B14F-4D97-AF65-F5344CB8AC3E}">
        <p14:creationId xmlns:p14="http://schemas.microsoft.com/office/powerpoint/2010/main" val="2952364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B49EA0-C42A-CA32-4C11-A2FFDD98EFD6}"/>
              </a:ext>
            </a:extLst>
          </p:cNvPr>
          <p:cNvSpPr>
            <a:spLocks noGrp="1"/>
          </p:cNvSpPr>
          <p:nvPr>
            <p:ph type="title"/>
          </p:nvPr>
        </p:nvSpPr>
        <p:spPr/>
        <p:txBody>
          <a:bodyPr/>
          <a:lstStyle/>
          <a:p>
            <a:r>
              <a:rPr lang="fr-CH"/>
              <a:t>L’hégémonie </a:t>
            </a:r>
          </a:p>
        </p:txBody>
      </p:sp>
      <p:sp>
        <p:nvSpPr>
          <p:cNvPr id="3" name="Espace réservé du contenu 2">
            <a:extLst>
              <a:ext uri="{FF2B5EF4-FFF2-40B4-BE49-F238E27FC236}">
                <a16:creationId xmlns:a16="http://schemas.microsoft.com/office/drawing/2014/main" id="{B3C82A7A-34B5-C7DE-0E7B-F5EFE7D175B1}"/>
              </a:ext>
            </a:extLst>
          </p:cNvPr>
          <p:cNvSpPr>
            <a:spLocks noGrp="1"/>
          </p:cNvSpPr>
          <p:nvPr>
            <p:ph idx="1"/>
          </p:nvPr>
        </p:nvSpPr>
        <p:spPr>
          <a:xfrm>
            <a:off x="1024128" y="1911280"/>
            <a:ext cx="9914805" cy="5113867"/>
          </a:xfrm>
        </p:spPr>
        <p:txBody>
          <a:bodyPr>
            <a:normAutofit/>
          </a:bodyPr>
          <a:lstStyle/>
          <a:p>
            <a:pPr algn="just">
              <a:buFont typeface="Wingdings" panose="05000000000000000000" pitchFamily="2" charset="2"/>
              <a:buChar char="§"/>
            </a:pPr>
            <a:r>
              <a:rPr lang="fr-CH" sz="2400" b="1"/>
              <a:t>Domination</a:t>
            </a:r>
            <a:r>
              <a:rPr lang="fr-CH" sz="2400"/>
              <a:t> d’une puissance, d’un pays, d’un groupe social, etc. </a:t>
            </a:r>
          </a:p>
          <a:p>
            <a:pPr algn="just">
              <a:buFont typeface="Wingdings" panose="05000000000000000000" pitchFamily="2" charset="2"/>
              <a:buChar char="§"/>
            </a:pPr>
            <a:r>
              <a:rPr lang="fr-CH" sz="2400"/>
              <a:t>L’idéologie fait généralement référence aux </a:t>
            </a:r>
            <a:r>
              <a:rPr lang="fr-CH" sz="2400" b="1"/>
              <a:t>idées qui dominent </a:t>
            </a:r>
            <a:r>
              <a:rPr lang="fr-CH" sz="2400"/>
              <a:t>dans une société ou groupe social </a:t>
            </a:r>
          </a:p>
          <a:p>
            <a:pPr algn="just">
              <a:buFont typeface="Wingdings" panose="05000000000000000000" pitchFamily="2" charset="2"/>
              <a:buChar char="§"/>
            </a:pPr>
            <a:r>
              <a:rPr lang="fr-CH" sz="2400"/>
              <a:t>Théoricien le plus influent de l’hégémonie : </a:t>
            </a:r>
            <a:r>
              <a:rPr lang="fr-CH" sz="2400" b="1"/>
              <a:t>Antonio Gramsci </a:t>
            </a:r>
            <a:r>
              <a:rPr lang="fr-CH" sz="2400"/>
              <a:t>(1971)</a:t>
            </a:r>
          </a:p>
          <a:p>
            <a:pPr algn="just"/>
            <a:r>
              <a:rPr lang="fr-CH" sz="2400">
                <a:sym typeface="Wingdings" panose="05000000000000000000" pitchFamily="2" charset="2"/>
              </a:rPr>
              <a:t> soutient que dans un système capitaliste, l’état et la classe dirigeante utilisent des institutions sociales pour promouvoir une idéologie (éducation, média, religion) </a:t>
            </a:r>
          </a:p>
          <a:p>
            <a:pPr algn="just"/>
            <a:r>
              <a:rPr lang="fr-CH" sz="2400">
                <a:sym typeface="Wingdings" panose="05000000000000000000" pitchFamily="2" charset="2"/>
              </a:rPr>
              <a:t> la vision du monde de la classe dominante est normalisée ce 	qui force les autres classes à croire que c’est la seule façon de penser</a:t>
            </a:r>
            <a:endParaRPr lang="fr-CH" sz="2400"/>
          </a:p>
          <a:p>
            <a:pPr algn="just">
              <a:buFont typeface="Wingdings" panose="05000000000000000000" pitchFamily="2" charset="2"/>
              <a:buChar char="§"/>
            </a:pPr>
            <a:r>
              <a:rPr lang="fr-CH" sz="2400"/>
              <a:t>Le pouvoir hégémonique n’est </a:t>
            </a:r>
            <a:r>
              <a:rPr lang="fr-CH" sz="2400" b="1"/>
              <a:t>jamais complet</a:t>
            </a:r>
            <a:r>
              <a:rPr lang="fr-CH" sz="2400"/>
              <a:t> !</a:t>
            </a:r>
          </a:p>
        </p:txBody>
      </p:sp>
    </p:spTree>
    <p:extLst>
      <p:ext uri="{BB962C8B-B14F-4D97-AF65-F5344CB8AC3E}">
        <p14:creationId xmlns:p14="http://schemas.microsoft.com/office/powerpoint/2010/main" val="2918542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4FDF7B-4B9B-7E5A-90C5-4BB68D11AFE8}"/>
              </a:ext>
            </a:extLst>
          </p:cNvPr>
          <p:cNvSpPr>
            <a:spLocks noGrp="1"/>
          </p:cNvSpPr>
          <p:nvPr>
            <p:ph type="title"/>
          </p:nvPr>
        </p:nvSpPr>
        <p:spPr/>
        <p:txBody>
          <a:bodyPr/>
          <a:lstStyle/>
          <a:p>
            <a:r>
              <a:rPr lang="fr-FR"/>
              <a:t>La déviance </a:t>
            </a:r>
          </a:p>
        </p:txBody>
      </p:sp>
      <p:sp>
        <p:nvSpPr>
          <p:cNvPr id="3" name="Espace réservé du contenu 2">
            <a:extLst>
              <a:ext uri="{FF2B5EF4-FFF2-40B4-BE49-F238E27FC236}">
                <a16:creationId xmlns:a16="http://schemas.microsoft.com/office/drawing/2014/main" id="{3F8EDF9D-E4DE-700C-635B-49BFB82A07A5}"/>
              </a:ext>
            </a:extLst>
          </p:cNvPr>
          <p:cNvSpPr>
            <a:spLocks noGrp="1"/>
          </p:cNvSpPr>
          <p:nvPr>
            <p:ph idx="1"/>
          </p:nvPr>
        </p:nvSpPr>
        <p:spPr/>
        <p:txBody>
          <a:bodyPr/>
          <a:lstStyle/>
          <a:p>
            <a:pPr algn="just">
              <a:buFont typeface="Arial" panose="020B0604020202020204" pitchFamily="34" charset="0"/>
              <a:buChar char="•"/>
            </a:pPr>
            <a:r>
              <a:rPr lang="fr-FR"/>
              <a:t> </a:t>
            </a:r>
            <a:r>
              <a:rPr lang="fr-FR" sz="2400"/>
              <a:t>Howard Becker (1963), publie un ouvrage fondateur sur la théorie de l’étiquetage dans les études sur la déviance sociale. </a:t>
            </a:r>
          </a:p>
          <a:p>
            <a:pPr lvl="1" algn="just">
              <a:buFont typeface="Wingdings" panose="05000000000000000000" pitchFamily="2" charset="2"/>
              <a:buChar char="Ø"/>
            </a:pPr>
            <a:r>
              <a:rPr lang="fr-FR" sz="2000"/>
              <a:t>Définition : interprétation façonnée par des processus sociétaux, plutôt qu’une qualité de la personne ou de l’occupation. Ces groupes créent des règles et par le fait de les enfreindre des personnes reçoivent l’étiquette de déviant. </a:t>
            </a:r>
          </a:p>
          <a:p>
            <a:pPr marL="128016" lvl="1" indent="0" algn="just">
              <a:buNone/>
            </a:pPr>
            <a:endParaRPr lang="fr-FR" sz="2000"/>
          </a:p>
          <a:p>
            <a:pPr lvl="1" algn="just">
              <a:buFont typeface="Arial" panose="020B0604020202020204" pitchFamily="34" charset="0"/>
              <a:buChar char="•"/>
            </a:pPr>
            <a:r>
              <a:rPr lang="fr-FR" sz="2400"/>
              <a:t>Donc, les occupations qui sont aperçues comme inacceptables socialement, deviennent déviantes et propices à des sanctions.</a:t>
            </a:r>
          </a:p>
          <a:p>
            <a:pPr lvl="2" algn="just">
              <a:buFont typeface="Wingdings" panose="05000000000000000000" pitchFamily="2" charset="2"/>
              <a:buChar char="Ø"/>
            </a:pPr>
            <a:r>
              <a:rPr lang="fr-FR" sz="1600"/>
              <a:t> </a:t>
            </a:r>
            <a:r>
              <a:rPr lang="fr-FR" sz="2000"/>
              <a:t>Trouble psy, casier judiciaire </a:t>
            </a:r>
          </a:p>
          <a:p>
            <a:pPr lvl="2" algn="just">
              <a:buFont typeface="Wingdings" panose="05000000000000000000" pitchFamily="2" charset="2"/>
              <a:buChar char="Ø"/>
            </a:pPr>
            <a:r>
              <a:rPr lang="fr-FR" sz="2000"/>
              <a:t>Travail en lien avec le monde du sexe</a:t>
            </a:r>
          </a:p>
          <a:p>
            <a:endParaRPr lang="fr-FR"/>
          </a:p>
        </p:txBody>
      </p:sp>
    </p:spTree>
    <p:extLst>
      <p:ext uri="{BB962C8B-B14F-4D97-AF65-F5344CB8AC3E}">
        <p14:creationId xmlns:p14="http://schemas.microsoft.com/office/powerpoint/2010/main" val="188393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DC4FE8-61C6-4B37-F51E-399E19110735}"/>
              </a:ext>
            </a:extLst>
          </p:cNvPr>
          <p:cNvSpPr>
            <a:spLocks noGrp="1"/>
          </p:cNvSpPr>
          <p:nvPr>
            <p:ph type="title"/>
          </p:nvPr>
        </p:nvSpPr>
        <p:spPr/>
        <p:txBody>
          <a:bodyPr/>
          <a:lstStyle/>
          <a:p>
            <a:r>
              <a:rPr lang="fr-CH"/>
              <a:t>Plan de présentation</a:t>
            </a:r>
          </a:p>
        </p:txBody>
      </p:sp>
      <p:sp>
        <p:nvSpPr>
          <p:cNvPr id="3" name="Espace réservé du contenu 2">
            <a:extLst>
              <a:ext uri="{FF2B5EF4-FFF2-40B4-BE49-F238E27FC236}">
                <a16:creationId xmlns:a16="http://schemas.microsoft.com/office/drawing/2014/main" id="{25C7913A-E147-B9D6-A570-0ECCDD97672E}"/>
              </a:ext>
            </a:extLst>
          </p:cNvPr>
          <p:cNvSpPr>
            <a:spLocks noGrp="1"/>
          </p:cNvSpPr>
          <p:nvPr>
            <p:ph idx="1"/>
          </p:nvPr>
        </p:nvSpPr>
        <p:spPr/>
        <p:txBody>
          <a:bodyPr numCol="2">
            <a:normAutofit/>
          </a:bodyPr>
          <a:lstStyle/>
          <a:p>
            <a:pPr>
              <a:buFont typeface="Arial" panose="020B0604020202020204" pitchFamily="34" charset="0"/>
              <a:buChar char="•"/>
            </a:pPr>
            <a:r>
              <a:rPr lang="fr-CH"/>
              <a:t>Contexte général</a:t>
            </a:r>
          </a:p>
          <a:p>
            <a:pPr>
              <a:buFont typeface="Arial" panose="020B0604020202020204" pitchFamily="34" charset="0"/>
              <a:buChar char="•"/>
            </a:pPr>
            <a:r>
              <a:rPr lang="fr-CH"/>
              <a:t>Autrices</a:t>
            </a:r>
          </a:p>
          <a:p>
            <a:pPr>
              <a:buFont typeface="Arial" panose="020B0604020202020204" pitchFamily="34" charset="0"/>
              <a:buChar char="•"/>
            </a:pPr>
            <a:r>
              <a:rPr lang="fr-CH"/>
              <a:t>Situer le texte</a:t>
            </a:r>
          </a:p>
          <a:p>
            <a:pPr>
              <a:buFont typeface="Arial" panose="020B0604020202020204" pitchFamily="34" charset="0"/>
              <a:buChar char="•"/>
            </a:pPr>
            <a:r>
              <a:rPr lang="fr-CH"/>
              <a:t>Structure du texte</a:t>
            </a:r>
          </a:p>
          <a:p>
            <a:pPr>
              <a:buFont typeface="Arial" panose="020B0604020202020204" pitchFamily="34" charset="0"/>
              <a:buChar char="•"/>
            </a:pPr>
            <a:r>
              <a:rPr lang="fr-CH"/>
              <a:t>Méthodologie</a:t>
            </a:r>
          </a:p>
          <a:p>
            <a:pPr>
              <a:buFont typeface="Arial" panose="020B0604020202020204" pitchFamily="34" charset="0"/>
              <a:buChar char="•"/>
            </a:pPr>
            <a:r>
              <a:rPr lang="fr-CH"/>
              <a:t>Problématique</a:t>
            </a:r>
          </a:p>
          <a:p>
            <a:pPr>
              <a:buFont typeface="Arial" panose="020B0604020202020204" pitchFamily="34" charset="0"/>
              <a:buChar char="•"/>
            </a:pPr>
            <a:r>
              <a:rPr lang="fr-CH"/>
              <a:t>But de l’article</a:t>
            </a:r>
          </a:p>
          <a:p>
            <a:pPr>
              <a:buFont typeface="Arial" panose="020B0604020202020204" pitchFamily="34" charset="0"/>
              <a:buChar char="•"/>
            </a:pPr>
            <a:endParaRPr lang="fr-CH"/>
          </a:p>
          <a:p>
            <a:pPr>
              <a:buFont typeface="Arial" panose="020B0604020202020204" pitchFamily="34" charset="0"/>
              <a:buChar char="•"/>
            </a:pPr>
            <a:r>
              <a:rPr lang="fr-CH"/>
              <a:t>Thèse des autrices</a:t>
            </a:r>
          </a:p>
          <a:p>
            <a:pPr>
              <a:buFont typeface="Arial" panose="020B0604020202020204" pitchFamily="34" charset="0"/>
              <a:buChar char="•"/>
            </a:pPr>
            <a:r>
              <a:rPr lang="fr-CH"/>
              <a:t>Idées centrales</a:t>
            </a:r>
          </a:p>
          <a:p>
            <a:pPr>
              <a:buFont typeface="Arial" panose="020B0604020202020204" pitchFamily="34" charset="0"/>
              <a:buChar char="•"/>
            </a:pPr>
            <a:r>
              <a:rPr lang="fr-CH"/>
              <a:t>Concepts</a:t>
            </a:r>
          </a:p>
          <a:p>
            <a:pPr>
              <a:buFont typeface="Arial" panose="020B0604020202020204" pitchFamily="34" charset="0"/>
              <a:buChar char="•"/>
            </a:pPr>
            <a:r>
              <a:rPr lang="fr-CH"/>
              <a:t>Liens avec science de l’occupation</a:t>
            </a:r>
          </a:p>
          <a:p>
            <a:pPr>
              <a:buFont typeface="Arial" panose="020B0604020202020204" pitchFamily="34" charset="0"/>
              <a:buChar char="•"/>
            </a:pPr>
            <a:r>
              <a:rPr lang="fr-CH"/>
              <a:t>Liens avec la pratique</a:t>
            </a:r>
          </a:p>
          <a:p>
            <a:pPr>
              <a:buFont typeface="Arial" panose="020B0604020202020204" pitchFamily="34" charset="0"/>
              <a:buChar char="•"/>
            </a:pPr>
            <a:r>
              <a:rPr lang="fr-CH"/>
              <a:t>Mise en lien </a:t>
            </a:r>
          </a:p>
          <a:p>
            <a:pPr>
              <a:buFont typeface="Arial" panose="020B0604020202020204" pitchFamily="34" charset="0"/>
              <a:buChar char="•"/>
            </a:pPr>
            <a:r>
              <a:rPr lang="fr-CH"/>
              <a:t>Questionnements</a:t>
            </a:r>
          </a:p>
        </p:txBody>
      </p:sp>
    </p:spTree>
    <p:extLst>
      <p:ext uri="{BB962C8B-B14F-4D97-AF65-F5344CB8AC3E}">
        <p14:creationId xmlns:p14="http://schemas.microsoft.com/office/powerpoint/2010/main" val="2496498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969A64-3606-FECD-58D7-CE6873FAF476}"/>
              </a:ext>
            </a:extLst>
          </p:cNvPr>
          <p:cNvSpPr>
            <a:spLocks noGrp="1"/>
          </p:cNvSpPr>
          <p:nvPr>
            <p:ph type="title"/>
          </p:nvPr>
        </p:nvSpPr>
        <p:spPr/>
        <p:txBody>
          <a:bodyPr/>
          <a:lstStyle/>
          <a:p>
            <a:r>
              <a:rPr lang="fr-FR"/>
              <a:t>La résistance</a:t>
            </a:r>
          </a:p>
        </p:txBody>
      </p:sp>
      <p:sp>
        <p:nvSpPr>
          <p:cNvPr id="3" name="Espace réservé du contenu 2">
            <a:extLst>
              <a:ext uri="{FF2B5EF4-FFF2-40B4-BE49-F238E27FC236}">
                <a16:creationId xmlns:a16="http://schemas.microsoft.com/office/drawing/2014/main" id="{FB667705-E2F7-8E05-6ADD-9F85305DC5E6}"/>
              </a:ext>
            </a:extLst>
          </p:cNvPr>
          <p:cNvSpPr>
            <a:spLocks noGrp="1"/>
          </p:cNvSpPr>
          <p:nvPr>
            <p:ph idx="1"/>
          </p:nvPr>
        </p:nvSpPr>
        <p:spPr/>
        <p:txBody>
          <a:bodyPr>
            <a:normAutofit/>
          </a:bodyPr>
          <a:lstStyle/>
          <a:p>
            <a:pPr>
              <a:buFont typeface="Arial" panose="020B0604020202020204" pitchFamily="34" charset="0"/>
              <a:buChar char="•"/>
            </a:pPr>
            <a:r>
              <a:rPr lang="fr-FR" sz="2800"/>
              <a:t>Une opposition à l’hégémonie et l’inégalité de la distribution du pouvoir</a:t>
            </a:r>
          </a:p>
          <a:p>
            <a:pPr>
              <a:buFont typeface="Arial" panose="020B0604020202020204" pitchFamily="34" charset="0"/>
              <a:buChar char="•"/>
            </a:pPr>
            <a:r>
              <a:rPr lang="fr-FR" sz="2800"/>
              <a:t>Pouvoir de productivité et de transformation</a:t>
            </a:r>
          </a:p>
          <a:p>
            <a:pPr>
              <a:buFont typeface="Arial" panose="020B0604020202020204" pitchFamily="34" charset="0"/>
              <a:buChar char="•"/>
            </a:pPr>
            <a:r>
              <a:rPr lang="fr-FR" sz="2800"/>
              <a:t>Permettre un changement dans le futur</a:t>
            </a:r>
          </a:p>
        </p:txBody>
      </p:sp>
      <p:pic>
        <p:nvPicPr>
          <p:cNvPr id="9" name="Graphique 8" descr="Poing serré contour">
            <a:extLst>
              <a:ext uri="{FF2B5EF4-FFF2-40B4-BE49-F238E27FC236}">
                <a16:creationId xmlns:a16="http://schemas.microsoft.com/office/drawing/2014/main" id="{AEBB80C3-2752-2B9F-4F14-EAC2F51B3C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75472" y="725326"/>
            <a:ext cx="914400" cy="914400"/>
          </a:xfrm>
          <a:prstGeom prst="rect">
            <a:avLst/>
          </a:prstGeom>
        </p:spPr>
      </p:pic>
    </p:spTree>
    <p:extLst>
      <p:ext uri="{BB962C8B-B14F-4D97-AF65-F5344CB8AC3E}">
        <p14:creationId xmlns:p14="http://schemas.microsoft.com/office/powerpoint/2010/main" val="1299267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00C023-A7EC-083C-A895-CE3E95840473}"/>
              </a:ext>
            </a:extLst>
          </p:cNvPr>
          <p:cNvSpPr>
            <a:spLocks noGrp="1"/>
          </p:cNvSpPr>
          <p:nvPr>
            <p:ph type="title"/>
          </p:nvPr>
        </p:nvSpPr>
        <p:spPr/>
        <p:txBody>
          <a:bodyPr/>
          <a:lstStyle/>
          <a:p>
            <a:r>
              <a:rPr lang="fr-FR"/>
              <a:t>exemples</a:t>
            </a:r>
          </a:p>
        </p:txBody>
      </p:sp>
      <p:sp>
        <p:nvSpPr>
          <p:cNvPr id="3" name="Espace réservé du contenu 2">
            <a:extLst>
              <a:ext uri="{FF2B5EF4-FFF2-40B4-BE49-F238E27FC236}">
                <a16:creationId xmlns:a16="http://schemas.microsoft.com/office/drawing/2014/main" id="{9C27EBAB-EB85-2860-AA4D-5A8D23B71F61}"/>
              </a:ext>
            </a:extLst>
          </p:cNvPr>
          <p:cNvSpPr>
            <a:spLocks noGrp="1"/>
          </p:cNvSpPr>
          <p:nvPr>
            <p:ph idx="1"/>
          </p:nvPr>
        </p:nvSpPr>
        <p:spPr>
          <a:xfrm>
            <a:off x="1024128" y="2084832"/>
            <a:ext cx="4542483" cy="4211053"/>
          </a:xfrm>
        </p:spPr>
        <p:txBody>
          <a:bodyPr>
            <a:noAutofit/>
          </a:bodyPr>
          <a:lstStyle/>
          <a:p>
            <a:r>
              <a:rPr lang="fr-FR" sz="2400" b="1"/>
              <a:t>Hip-hop</a:t>
            </a:r>
          </a:p>
          <a:p>
            <a:pPr defTabSz="256032">
              <a:spcAft>
                <a:spcPts val="600"/>
              </a:spcAft>
              <a:buFont typeface="Arial" panose="020B0604020202020204" pitchFamily="34" charset="0"/>
              <a:buChar char="•"/>
            </a:pPr>
            <a:r>
              <a:rPr lang="fr-FR" kern="1200">
                <a:solidFill>
                  <a:schemeClr val="tx1"/>
                </a:solidFill>
                <a:latin typeface="+mn-lt"/>
                <a:ea typeface="+mn-ea"/>
                <a:cs typeface="+mn-cs"/>
              </a:rPr>
              <a:t>Apparition dans le Bronx dans les années 70</a:t>
            </a:r>
          </a:p>
          <a:p>
            <a:pPr defTabSz="256032">
              <a:spcAft>
                <a:spcPts val="600"/>
              </a:spcAft>
              <a:buFont typeface="Arial" panose="020B0604020202020204" pitchFamily="34" charset="0"/>
              <a:buChar char="•"/>
            </a:pPr>
            <a:r>
              <a:rPr lang="fr-FR" kern="1200">
                <a:solidFill>
                  <a:schemeClr val="tx1"/>
                </a:solidFill>
                <a:latin typeface="+mn-lt"/>
                <a:ea typeface="+mn-ea"/>
                <a:cs typeface="+mn-cs"/>
              </a:rPr>
              <a:t>Créer un espace autonome pour pratiquer la citoyenneté</a:t>
            </a:r>
          </a:p>
          <a:p>
            <a:pPr defTabSz="256032">
              <a:spcAft>
                <a:spcPts val="600"/>
              </a:spcAft>
              <a:buFont typeface="Arial" panose="020B0604020202020204" pitchFamily="34" charset="0"/>
              <a:buChar char="•"/>
            </a:pPr>
            <a:r>
              <a:rPr lang="fr-FR" kern="1200">
                <a:solidFill>
                  <a:schemeClr val="tx1"/>
                </a:solidFill>
                <a:latin typeface="+mn-lt"/>
                <a:ea typeface="+mn-ea"/>
                <a:cs typeface="+mn-cs"/>
              </a:rPr>
              <a:t>Contre la politique raciale et l’industrie de la musique mainstream</a:t>
            </a:r>
          </a:p>
          <a:p>
            <a:pPr defTabSz="256032">
              <a:spcAft>
                <a:spcPts val="600"/>
              </a:spcAft>
              <a:buFont typeface="Arial" panose="020B0604020202020204" pitchFamily="34" charset="0"/>
              <a:buChar char="•"/>
            </a:pPr>
            <a:r>
              <a:rPr lang="fr-FR" kern="1200">
                <a:solidFill>
                  <a:schemeClr val="tx1"/>
                </a:solidFill>
                <a:latin typeface="+mn-lt"/>
                <a:ea typeface="+mn-ea"/>
                <a:cs typeface="+mn-cs"/>
              </a:rPr>
              <a:t>Éviter l’oppression par les groupes dominants</a:t>
            </a:r>
          </a:p>
          <a:p>
            <a:pPr defTabSz="256032">
              <a:spcAft>
                <a:spcPts val="600"/>
              </a:spcAft>
              <a:buFont typeface="Arial" panose="020B0604020202020204" pitchFamily="34" charset="0"/>
              <a:buChar char="•"/>
            </a:pPr>
            <a:r>
              <a:rPr lang="fr-FR" kern="1200">
                <a:solidFill>
                  <a:schemeClr val="tx1"/>
                </a:solidFill>
                <a:latin typeface="+mn-lt"/>
                <a:ea typeface="+mn-ea"/>
                <a:cs typeface="+mn-cs"/>
              </a:rPr>
              <a:t>Devenu un moyen international pour les jeunes de s’exprimer</a:t>
            </a:r>
            <a:endParaRPr lang="fr-FR"/>
          </a:p>
          <a:p>
            <a:endParaRPr lang="fr-FR" sz="2000"/>
          </a:p>
        </p:txBody>
      </p:sp>
      <p:sp>
        <p:nvSpPr>
          <p:cNvPr id="5" name="ZoneTexte 4">
            <a:extLst>
              <a:ext uri="{FF2B5EF4-FFF2-40B4-BE49-F238E27FC236}">
                <a16:creationId xmlns:a16="http://schemas.microsoft.com/office/drawing/2014/main" id="{16491BFB-AF43-3384-6CA4-1BB435949BCF}"/>
              </a:ext>
            </a:extLst>
          </p:cNvPr>
          <p:cNvSpPr txBox="1"/>
          <p:nvPr/>
        </p:nvSpPr>
        <p:spPr>
          <a:xfrm>
            <a:off x="6901906" y="2080821"/>
            <a:ext cx="4542482" cy="2062103"/>
          </a:xfrm>
          <a:prstGeom prst="rect">
            <a:avLst/>
          </a:prstGeom>
          <a:noFill/>
        </p:spPr>
        <p:txBody>
          <a:bodyPr wrap="square" rtlCol="0">
            <a:spAutoFit/>
          </a:bodyPr>
          <a:lstStyle/>
          <a:p>
            <a:r>
              <a:rPr lang="fr-FR" sz="2200" b="1"/>
              <a:t>Étude du genre</a:t>
            </a:r>
          </a:p>
          <a:p>
            <a:pPr>
              <a:buClr>
                <a:schemeClr val="accent1"/>
              </a:buClr>
              <a:buFont typeface="Arial" panose="020B0604020202020204" pitchFamily="34" charset="0"/>
              <a:buChar char="•"/>
            </a:pPr>
            <a:r>
              <a:rPr lang="fr-FR" sz="2200"/>
              <a:t>Résistance par l’occupation</a:t>
            </a:r>
          </a:p>
          <a:p>
            <a:pPr lvl="1">
              <a:buClr>
                <a:schemeClr val="accent1"/>
              </a:buClr>
              <a:buFont typeface="Arial" panose="020B0604020202020204" pitchFamily="34" charset="0"/>
              <a:buChar char="•"/>
            </a:pPr>
            <a:r>
              <a:rPr lang="fr-FR" sz="2200"/>
              <a:t>Fille dans une équipe de hockey</a:t>
            </a:r>
          </a:p>
          <a:p>
            <a:pPr lvl="1">
              <a:buClr>
                <a:schemeClr val="accent1"/>
              </a:buClr>
              <a:buFont typeface="Arial" panose="020B0604020202020204" pitchFamily="34" charset="0"/>
              <a:buChar char="•"/>
            </a:pPr>
            <a:r>
              <a:rPr lang="fr-FR" sz="2200"/>
              <a:t>Mère qui prend du temps pour elle</a:t>
            </a:r>
          </a:p>
          <a:p>
            <a:endParaRPr lang="fr-FR"/>
          </a:p>
        </p:txBody>
      </p:sp>
      <p:sp>
        <p:nvSpPr>
          <p:cNvPr id="7" name="ZoneTexte 6">
            <a:extLst>
              <a:ext uri="{FF2B5EF4-FFF2-40B4-BE49-F238E27FC236}">
                <a16:creationId xmlns:a16="http://schemas.microsoft.com/office/drawing/2014/main" id="{3EF2BCEB-5F8A-AE69-E47D-9FDCBEDA18EA}"/>
              </a:ext>
            </a:extLst>
          </p:cNvPr>
          <p:cNvSpPr txBox="1"/>
          <p:nvPr/>
        </p:nvSpPr>
        <p:spPr>
          <a:xfrm>
            <a:off x="5290094" y="6266220"/>
            <a:ext cx="1611812" cy="461665"/>
          </a:xfrm>
          <a:prstGeom prst="rect">
            <a:avLst/>
          </a:prstGeom>
          <a:noFill/>
        </p:spPr>
        <p:txBody>
          <a:bodyPr wrap="square">
            <a:spAutoFit/>
          </a:bodyPr>
          <a:lstStyle/>
          <a:p>
            <a:pPr defTabSz="256032">
              <a:spcAft>
                <a:spcPts val="600"/>
              </a:spcAft>
            </a:pPr>
            <a:r>
              <a:rPr lang="fr-FR" sz="1200" kern="1200">
                <a:solidFill>
                  <a:schemeClr val="tx1"/>
                </a:solidFill>
                <a:latin typeface="+mn-lt"/>
                <a:ea typeface="+mn-ea"/>
                <a:cs typeface="+mn-cs"/>
              </a:rPr>
              <a:t>(Lamotte, 2014; Marsh &amp; Petty, 2013)</a:t>
            </a:r>
            <a:endParaRPr lang="fr-FR" sz="1200"/>
          </a:p>
        </p:txBody>
      </p:sp>
      <p:pic>
        <p:nvPicPr>
          <p:cNvPr id="9" name="Graphique 8" descr="Danse contour">
            <a:extLst>
              <a:ext uri="{FF2B5EF4-FFF2-40B4-BE49-F238E27FC236}">
                <a16:creationId xmlns:a16="http://schemas.microsoft.com/office/drawing/2014/main" id="{75719425-F376-6DD8-CCCC-FD5AF0C2FE6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15497" y="1885335"/>
            <a:ext cx="673510" cy="673510"/>
          </a:xfrm>
          <a:prstGeom prst="rect">
            <a:avLst/>
          </a:prstGeom>
        </p:spPr>
      </p:pic>
    </p:spTree>
    <p:extLst>
      <p:ext uri="{BB962C8B-B14F-4D97-AF65-F5344CB8AC3E}">
        <p14:creationId xmlns:p14="http://schemas.microsoft.com/office/powerpoint/2010/main" val="3733566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B43300-D7A9-E2A3-2639-178B129F95EF}"/>
              </a:ext>
            </a:extLst>
          </p:cNvPr>
          <p:cNvSpPr>
            <a:spLocks noGrp="1"/>
          </p:cNvSpPr>
          <p:nvPr>
            <p:ph type="title"/>
          </p:nvPr>
        </p:nvSpPr>
        <p:spPr/>
        <p:txBody>
          <a:bodyPr>
            <a:normAutofit/>
          </a:bodyPr>
          <a:lstStyle/>
          <a:p>
            <a:r>
              <a:rPr lang="fr-CH"/>
              <a:t>Occupations </a:t>
            </a:r>
            <a:r>
              <a:rPr lang="fr-CH" err="1"/>
              <a:t>sanctionées</a:t>
            </a:r>
            <a:r>
              <a:rPr lang="fr-CH"/>
              <a:t> et non </a:t>
            </a:r>
            <a:r>
              <a:rPr lang="fr-CH" err="1"/>
              <a:t>sanctionées</a:t>
            </a:r>
            <a:r>
              <a:rPr lang="fr-CH"/>
              <a:t> en sciences de l’occupation </a:t>
            </a:r>
          </a:p>
        </p:txBody>
      </p:sp>
      <p:sp>
        <p:nvSpPr>
          <p:cNvPr id="3" name="Espace réservé du contenu 2">
            <a:extLst>
              <a:ext uri="{FF2B5EF4-FFF2-40B4-BE49-F238E27FC236}">
                <a16:creationId xmlns:a16="http://schemas.microsoft.com/office/drawing/2014/main" id="{0B4A4725-104E-F7FB-3CAE-48A52255EA5E}"/>
              </a:ext>
            </a:extLst>
          </p:cNvPr>
          <p:cNvSpPr>
            <a:spLocks noGrp="1"/>
          </p:cNvSpPr>
          <p:nvPr>
            <p:ph idx="1"/>
          </p:nvPr>
        </p:nvSpPr>
        <p:spPr>
          <a:xfrm>
            <a:off x="1024128" y="2286000"/>
            <a:ext cx="9720073" cy="3436374"/>
          </a:xfrm>
        </p:spPr>
        <p:txBody>
          <a:bodyPr>
            <a:normAutofit/>
          </a:bodyPr>
          <a:lstStyle/>
          <a:p>
            <a:pPr algn="just">
              <a:buFont typeface="Wingdings" panose="05000000000000000000" pitchFamily="2" charset="2"/>
              <a:buChar char="§"/>
            </a:pPr>
            <a:r>
              <a:rPr lang="fr-CH" sz="2400"/>
              <a:t>Essentiellement des études sur les groupes sociaux marginalisés </a:t>
            </a:r>
          </a:p>
          <a:p>
            <a:pPr algn="just">
              <a:buFont typeface="Wingdings" panose="05000000000000000000" pitchFamily="2" charset="2"/>
              <a:buChar char="§"/>
            </a:pPr>
            <a:r>
              <a:rPr lang="fr-CH" sz="2400"/>
              <a:t>Les occupations «négatives» sont souvent passées sous silence </a:t>
            </a:r>
          </a:p>
          <a:p>
            <a:pPr algn="just">
              <a:buFont typeface="Wingdings" panose="05000000000000000000" pitchFamily="2" charset="2"/>
              <a:buChar char="§"/>
            </a:pPr>
            <a:r>
              <a:rPr lang="fr-CH" sz="2400"/>
              <a:t>Les chercheurs sont intégrés dans des systèmes sociaux qui attribuent des valeurs </a:t>
            </a:r>
            <a:r>
              <a:rPr lang="fr-CH" sz="2400">
                <a:sym typeface="Wingdings" panose="05000000000000000000" pitchFamily="2" charset="2"/>
              </a:rPr>
              <a:t> confrontation à des attentes de conformité</a:t>
            </a:r>
          </a:p>
          <a:p>
            <a:pPr algn="just">
              <a:buFont typeface="Wingdings" panose="05000000000000000000" pitchFamily="2" charset="2"/>
              <a:buChar char="§"/>
            </a:pPr>
            <a:r>
              <a:rPr lang="fr-CH" sz="2400">
                <a:sym typeface="Wingdings" panose="05000000000000000000" pitchFamily="2" charset="2"/>
              </a:rPr>
              <a:t>Les autrices pensent qu’il est nécessaire que les chercheurs soient plus transparents et réfléchis lors dans l’analyse de ces occupations</a:t>
            </a:r>
          </a:p>
        </p:txBody>
      </p:sp>
    </p:spTree>
    <p:extLst>
      <p:ext uri="{BB962C8B-B14F-4D97-AF65-F5344CB8AC3E}">
        <p14:creationId xmlns:p14="http://schemas.microsoft.com/office/powerpoint/2010/main" val="2178915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BF2ABC8-4FD6-4B60-92A7-BB3BEE3C1A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F73C529-E441-2E86-484B-8B13E63D0A27}"/>
              </a:ext>
            </a:extLst>
          </p:cNvPr>
          <p:cNvSpPr>
            <a:spLocks noGrp="1"/>
          </p:cNvSpPr>
          <p:nvPr>
            <p:ph type="title"/>
          </p:nvPr>
        </p:nvSpPr>
        <p:spPr>
          <a:xfrm>
            <a:off x="1024128" y="585216"/>
            <a:ext cx="8018272" cy="1499616"/>
          </a:xfrm>
        </p:spPr>
        <p:txBody>
          <a:bodyPr>
            <a:normAutofit/>
          </a:bodyPr>
          <a:lstStyle/>
          <a:p>
            <a:r>
              <a:rPr lang="fr-FR"/>
              <a:t>Mise en perspective avec la pratique</a:t>
            </a:r>
          </a:p>
        </p:txBody>
      </p:sp>
      <p:cxnSp>
        <p:nvCxnSpPr>
          <p:cNvPr id="10" name="Straight Connector 9">
            <a:extLst>
              <a:ext uri="{FF2B5EF4-FFF2-40B4-BE49-F238E27FC236}">
                <a16:creationId xmlns:a16="http://schemas.microsoft.com/office/drawing/2014/main" id="{DCD479D3-536C-4161-A6F8-813D30719B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E4382449-9144-F3EB-93BB-C32258D5B1C5}"/>
              </a:ext>
            </a:extLst>
          </p:cNvPr>
          <p:cNvSpPr>
            <a:spLocks noGrp="1"/>
          </p:cNvSpPr>
          <p:nvPr>
            <p:ph idx="1"/>
          </p:nvPr>
        </p:nvSpPr>
        <p:spPr>
          <a:xfrm>
            <a:off x="1024129" y="2834640"/>
            <a:ext cx="8018271" cy="4023360"/>
          </a:xfrm>
        </p:spPr>
        <p:txBody>
          <a:bodyPr>
            <a:normAutofit/>
          </a:bodyPr>
          <a:lstStyle/>
          <a:p>
            <a:pPr>
              <a:buFont typeface="Arial" panose="020B0604020202020204" pitchFamily="34" charset="0"/>
              <a:buChar char="•"/>
            </a:pPr>
            <a:r>
              <a:rPr lang="fr-FR" sz="2400"/>
              <a:t>Les ergothérapeutes ont une vision holistique de la personne</a:t>
            </a:r>
          </a:p>
          <a:p>
            <a:pPr>
              <a:buFont typeface="Arial" panose="020B0604020202020204" pitchFamily="34" charset="0"/>
              <a:buChar char="•"/>
            </a:pPr>
            <a:r>
              <a:rPr lang="fr-FR" sz="2400"/>
              <a:t>Dilemme institutionnel </a:t>
            </a:r>
            <a:r>
              <a:rPr lang="fr-FR" sz="2400">
                <a:sym typeface="Wingdings" pitchFamily="2" charset="2"/>
              </a:rPr>
              <a:t> poser des objectifs acceptés par le corps médical</a:t>
            </a:r>
          </a:p>
          <a:p>
            <a:pPr>
              <a:buFont typeface="Arial" panose="020B0604020202020204" pitchFamily="34" charset="0"/>
              <a:buChar char="•"/>
            </a:pPr>
            <a:r>
              <a:rPr lang="fr-FR" sz="2400">
                <a:sym typeface="Wingdings" pitchFamily="2" charset="2"/>
              </a:rPr>
              <a:t>Rôle de </a:t>
            </a:r>
            <a:r>
              <a:rPr lang="fr-FR" sz="2400" err="1">
                <a:sym typeface="Wingdings" pitchFamily="2" charset="2"/>
              </a:rPr>
              <a:t>défenseur·se</a:t>
            </a:r>
            <a:r>
              <a:rPr lang="fr-FR" sz="2400">
                <a:sym typeface="Wingdings" pitchFamily="2" charset="2"/>
              </a:rPr>
              <a:t> du/de la </a:t>
            </a:r>
            <a:r>
              <a:rPr lang="fr-FR" sz="2400" err="1">
                <a:sym typeface="Wingdings" pitchFamily="2" charset="2"/>
              </a:rPr>
              <a:t>client·e</a:t>
            </a:r>
            <a:endParaRPr lang="fr-FR" sz="2400"/>
          </a:p>
        </p:txBody>
      </p:sp>
      <p:sp>
        <p:nvSpPr>
          <p:cNvPr id="12" name="Rectangle 11">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7200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C67895-79B4-D98A-F692-9E16BDFC60BB}"/>
              </a:ext>
            </a:extLst>
          </p:cNvPr>
          <p:cNvSpPr>
            <a:spLocks noGrp="1"/>
          </p:cNvSpPr>
          <p:nvPr>
            <p:ph type="title"/>
          </p:nvPr>
        </p:nvSpPr>
        <p:spPr/>
        <p:txBody>
          <a:bodyPr/>
          <a:lstStyle/>
          <a:p>
            <a:r>
              <a:rPr lang="fr-CH"/>
              <a:t>Mise en lien  </a:t>
            </a:r>
          </a:p>
        </p:txBody>
      </p:sp>
      <p:sp>
        <p:nvSpPr>
          <p:cNvPr id="3" name="Espace réservé du contenu 2">
            <a:extLst>
              <a:ext uri="{FF2B5EF4-FFF2-40B4-BE49-F238E27FC236}">
                <a16:creationId xmlns:a16="http://schemas.microsoft.com/office/drawing/2014/main" id="{A87763C2-D033-D4D8-7C6F-C01DD41F7258}"/>
              </a:ext>
            </a:extLst>
          </p:cNvPr>
          <p:cNvSpPr>
            <a:spLocks noGrp="1"/>
          </p:cNvSpPr>
          <p:nvPr>
            <p:ph idx="1"/>
          </p:nvPr>
        </p:nvSpPr>
        <p:spPr>
          <a:xfrm>
            <a:off x="1024127" y="2761489"/>
            <a:ext cx="9720073" cy="4023360"/>
          </a:xfrm>
        </p:spPr>
        <p:txBody>
          <a:bodyPr/>
          <a:lstStyle/>
          <a:p>
            <a:pPr>
              <a:buFont typeface="Arial" panose="020B0604020202020204" pitchFamily="34" charset="0"/>
              <a:buChar char="•"/>
            </a:pPr>
            <a:r>
              <a:rPr lang="fr-CH" sz="2400"/>
              <a:t>Cours de Magalie Steffen - addictions</a:t>
            </a:r>
          </a:p>
          <a:p>
            <a:pPr>
              <a:buFont typeface="Arial" panose="020B0604020202020204" pitchFamily="34" charset="0"/>
              <a:buChar char="•"/>
            </a:pPr>
            <a:r>
              <a:rPr lang="fr-CH" sz="2400"/>
              <a:t>Zones franches </a:t>
            </a:r>
          </a:p>
          <a:p>
            <a:pPr>
              <a:buFont typeface="Arial" panose="020B0604020202020204" pitchFamily="34" charset="0"/>
              <a:buChar char="•"/>
            </a:pPr>
            <a:r>
              <a:rPr lang="fr-CH" sz="2400"/>
              <a:t>Texte de Rebecca </a:t>
            </a:r>
            <a:r>
              <a:rPr lang="fr-CH" sz="2400" err="1"/>
              <a:t>Twinley</a:t>
            </a:r>
            <a:r>
              <a:rPr lang="fr-CH" sz="2400"/>
              <a:t> « </a:t>
            </a:r>
            <a:r>
              <a:rPr lang="fr-CH" sz="2400" err="1"/>
              <a:t>Illuminating</a:t>
            </a:r>
            <a:r>
              <a:rPr lang="fr-CH" sz="2400"/>
              <a:t> the </a:t>
            </a:r>
            <a:r>
              <a:rPr lang="fr-CH" sz="2400" err="1"/>
              <a:t>Dark</a:t>
            </a:r>
            <a:r>
              <a:rPr lang="fr-CH" sz="2400"/>
              <a:t> </a:t>
            </a:r>
            <a:r>
              <a:rPr lang="fr-CH" sz="2400" err="1"/>
              <a:t>side</a:t>
            </a:r>
            <a:r>
              <a:rPr lang="fr-CH" sz="2400"/>
              <a:t> of occupation»</a:t>
            </a:r>
          </a:p>
          <a:p>
            <a:pPr>
              <a:buFont typeface="Arial" panose="020B0604020202020204" pitchFamily="34" charset="0"/>
              <a:buChar char="•"/>
            </a:pPr>
            <a:endParaRPr lang="fr-CH"/>
          </a:p>
          <a:p>
            <a:endParaRPr lang="fr-CH"/>
          </a:p>
        </p:txBody>
      </p:sp>
      <p:sp>
        <p:nvSpPr>
          <p:cNvPr id="5" name="ZoneTexte 4">
            <a:extLst>
              <a:ext uri="{FF2B5EF4-FFF2-40B4-BE49-F238E27FC236}">
                <a16:creationId xmlns:a16="http://schemas.microsoft.com/office/drawing/2014/main" id="{B6F9853D-405B-D5B2-52D7-D24CE4137697}"/>
              </a:ext>
            </a:extLst>
          </p:cNvPr>
          <p:cNvSpPr txBox="1"/>
          <p:nvPr/>
        </p:nvSpPr>
        <p:spPr>
          <a:xfrm>
            <a:off x="220677" y="6329720"/>
            <a:ext cx="1611812" cy="276999"/>
          </a:xfrm>
          <a:prstGeom prst="rect">
            <a:avLst/>
          </a:prstGeom>
          <a:noFill/>
        </p:spPr>
        <p:txBody>
          <a:bodyPr wrap="square" lIns="91440" tIns="45720" rIns="91440" bIns="45720" anchor="t">
            <a:spAutoFit/>
          </a:bodyPr>
          <a:lstStyle/>
          <a:p>
            <a:pPr defTabSz="256032">
              <a:spcAft>
                <a:spcPts val="600"/>
              </a:spcAft>
            </a:pPr>
            <a:r>
              <a:rPr lang="fr-FR" sz="1200"/>
              <a:t>(</a:t>
            </a:r>
            <a:r>
              <a:rPr lang="fr-FR" sz="1200" err="1"/>
              <a:t>Twinley</a:t>
            </a:r>
            <a:r>
              <a:rPr lang="fr-FR" sz="1200"/>
              <a:t>, 2020)</a:t>
            </a:r>
          </a:p>
        </p:txBody>
      </p:sp>
    </p:spTree>
    <p:extLst>
      <p:ext uri="{BB962C8B-B14F-4D97-AF65-F5344CB8AC3E}">
        <p14:creationId xmlns:p14="http://schemas.microsoft.com/office/powerpoint/2010/main" val="4008413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235DE1-72F6-5E90-A596-4BDA95FCD47E}"/>
              </a:ext>
            </a:extLst>
          </p:cNvPr>
          <p:cNvSpPr>
            <a:spLocks noGrp="1"/>
          </p:cNvSpPr>
          <p:nvPr>
            <p:ph type="title"/>
          </p:nvPr>
        </p:nvSpPr>
        <p:spPr/>
        <p:txBody>
          <a:bodyPr/>
          <a:lstStyle/>
          <a:p>
            <a:r>
              <a:rPr lang="fr-CH"/>
              <a:t>Questionnements </a:t>
            </a:r>
          </a:p>
        </p:txBody>
      </p:sp>
      <p:sp>
        <p:nvSpPr>
          <p:cNvPr id="3" name="Espace réservé du contenu 2">
            <a:extLst>
              <a:ext uri="{FF2B5EF4-FFF2-40B4-BE49-F238E27FC236}">
                <a16:creationId xmlns:a16="http://schemas.microsoft.com/office/drawing/2014/main" id="{91AC46F9-4BB8-4F3F-72C6-6360DD847FDB}"/>
              </a:ext>
            </a:extLst>
          </p:cNvPr>
          <p:cNvSpPr>
            <a:spLocks noGrp="1"/>
          </p:cNvSpPr>
          <p:nvPr>
            <p:ph idx="1"/>
          </p:nvPr>
        </p:nvSpPr>
        <p:spPr/>
        <p:txBody>
          <a:bodyPr vert="horz" lIns="45720" tIns="45720" rIns="45720" bIns="45720" rtlCol="0" anchor="t">
            <a:normAutofit/>
          </a:bodyPr>
          <a:lstStyle/>
          <a:p>
            <a:pPr>
              <a:buFont typeface="Wingdings" panose="05000000000000000000" pitchFamily="2" charset="2"/>
              <a:buChar char="§"/>
            </a:pPr>
            <a:r>
              <a:rPr lang="fr-CH" sz="2400"/>
              <a:t>Si un jeune de 16 ans se présentent en ergothérapie et vous explique qu’il a une pratique sexuel rémunérée et qu’il souhaite la conservée, comment agissez-vous ? Quel est notre rôle ?</a:t>
            </a:r>
          </a:p>
          <a:p>
            <a:pPr>
              <a:buFont typeface="Wingdings" panose="05000000000000000000" pitchFamily="2" charset="2"/>
              <a:buChar char="§"/>
            </a:pPr>
            <a:r>
              <a:rPr lang="fr-CH" sz="2400"/>
              <a:t>La définition de l’ergothérapie selon l’AOTA, 2018, est la suivante :</a:t>
            </a:r>
            <a:r>
              <a:rPr lang="fr-CH" sz="2000">
                <a:latin typeface="Tw Cen MT Condensed"/>
              </a:rPr>
              <a:t> "</a:t>
            </a:r>
            <a:r>
              <a:rPr lang="fr-CH" sz="2400">
                <a:solidFill>
                  <a:srgbClr val="333333"/>
                </a:solidFill>
                <a:latin typeface="TW Cen MT"/>
                <a:ea typeface="+mn-lt"/>
                <a:cs typeface="+mn-lt"/>
              </a:rPr>
              <a:t>Occupational </a:t>
            </a:r>
            <a:r>
              <a:rPr lang="fr-CH" sz="2400" err="1">
                <a:solidFill>
                  <a:srgbClr val="333333"/>
                </a:solidFill>
                <a:latin typeface="TW Cen MT"/>
                <a:ea typeface="+mn-lt"/>
                <a:cs typeface="+mn-lt"/>
              </a:rPr>
              <a:t>therapy</a:t>
            </a:r>
            <a:r>
              <a:rPr lang="fr-CH" sz="2400">
                <a:solidFill>
                  <a:srgbClr val="333333"/>
                </a:solidFill>
                <a:latin typeface="TW Cen MT"/>
                <a:ea typeface="+mn-lt"/>
                <a:cs typeface="+mn-lt"/>
              </a:rPr>
              <a:t> intervention uses </a:t>
            </a:r>
            <a:r>
              <a:rPr lang="fr-CH" sz="2400" err="1">
                <a:solidFill>
                  <a:srgbClr val="333333"/>
                </a:solidFill>
                <a:latin typeface="TW Cen MT"/>
                <a:ea typeface="+mn-lt"/>
                <a:cs typeface="+mn-lt"/>
              </a:rPr>
              <a:t>everyday</a:t>
            </a:r>
            <a:r>
              <a:rPr lang="fr-CH" sz="2400">
                <a:solidFill>
                  <a:srgbClr val="333333"/>
                </a:solidFill>
                <a:latin typeface="TW Cen MT"/>
                <a:ea typeface="+mn-lt"/>
                <a:cs typeface="+mn-lt"/>
              </a:rPr>
              <a:t> life </a:t>
            </a:r>
            <a:r>
              <a:rPr lang="fr-CH" sz="2400" err="1">
                <a:solidFill>
                  <a:srgbClr val="333333"/>
                </a:solidFill>
                <a:latin typeface="TW Cen MT"/>
                <a:ea typeface="+mn-lt"/>
                <a:cs typeface="+mn-lt"/>
              </a:rPr>
              <a:t>activities</a:t>
            </a:r>
            <a:r>
              <a:rPr lang="fr-CH" sz="2400">
                <a:solidFill>
                  <a:srgbClr val="333333"/>
                </a:solidFill>
                <a:latin typeface="TW Cen MT"/>
                <a:ea typeface="+mn-lt"/>
                <a:cs typeface="+mn-lt"/>
              </a:rPr>
              <a:t> (occupations) to </a:t>
            </a:r>
            <a:r>
              <a:rPr lang="fr-CH" sz="2400" err="1">
                <a:solidFill>
                  <a:srgbClr val="333333"/>
                </a:solidFill>
                <a:latin typeface="TW Cen MT"/>
                <a:ea typeface="+mn-lt"/>
                <a:cs typeface="+mn-lt"/>
              </a:rPr>
              <a:t>promote</a:t>
            </a:r>
            <a:r>
              <a:rPr lang="fr-CH" sz="2400">
                <a:solidFill>
                  <a:srgbClr val="333333"/>
                </a:solidFill>
                <a:latin typeface="TW Cen MT"/>
                <a:ea typeface="+mn-lt"/>
                <a:cs typeface="+mn-lt"/>
              </a:rPr>
              <a:t> </a:t>
            </a:r>
            <a:r>
              <a:rPr lang="fr-CH" sz="2400" err="1">
                <a:solidFill>
                  <a:srgbClr val="333333"/>
                </a:solidFill>
                <a:latin typeface="TW Cen MT"/>
                <a:ea typeface="+mn-lt"/>
                <a:cs typeface="+mn-lt"/>
              </a:rPr>
              <a:t>health</a:t>
            </a:r>
            <a:r>
              <a:rPr lang="fr-CH" sz="2400">
                <a:solidFill>
                  <a:srgbClr val="333333"/>
                </a:solidFill>
                <a:latin typeface="TW Cen MT"/>
                <a:ea typeface="+mn-lt"/>
                <a:cs typeface="+mn-lt"/>
              </a:rPr>
              <a:t>, </a:t>
            </a:r>
            <a:r>
              <a:rPr lang="fr-CH" sz="2400" err="1">
                <a:solidFill>
                  <a:srgbClr val="333333"/>
                </a:solidFill>
                <a:latin typeface="TW Cen MT"/>
                <a:ea typeface="+mn-lt"/>
                <a:cs typeface="+mn-lt"/>
              </a:rPr>
              <a:t>well-being</a:t>
            </a:r>
            <a:r>
              <a:rPr lang="fr-CH" sz="2400">
                <a:solidFill>
                  <a:srgbClr val="333333"/>
                </a:solidFill>
                <a:latin typeface="TW Cen MT"/>
                <a:ea typeface="+mn-lt"/>
                <a:cs typeface="+mn-lt"/>
              </a:rPr>
              <a:t>, and </a:t>
            </a:r>
            <a:r>
              <a:rPr lang="fr-CH" sz="2400" err="1">
                <a:solidFill>
                  <a:srgbClr val="333333"/>
                </a:solidFill>
                <a:latin typeface="TW Cen MT"/>
                <a:ea typeface="+mn-lt"/>
                <a:cs typeface="+mn-lt"/>
              </a:rPr>
              <a:t>your</a:t>
            </a:r>
            <a:r>
              <a:rPr lang="fr-CH" sz="2400">
                <a:solidFill>
                  <a:srgbClr val="333333"/>
                </a:solidFill>
                <a:latin typeface="TW Cen MT"/>
                <a:ea typeface="+mn-lt"/>
                <a:cs typeface="+mn-lt"/>
              </a:rPr>
              <a:t> </a:t>
            </a:r>
            <a:r>
              <a:rPr lang="fr-CH" sz="2400" err="1">
                <a:solidFill>
                  <a:srgbClr val="333333"/>
                </a:solidFill>
                <a:latin typeface="TW Cen MT"/>
                <a:ea typeface="+mn-lt"/>
                <a:cs typeface="+mn-lt"/>
              </a:rPr>
              <a:t>ability</a:t>
            </a:r>
            <a:r>
              <a:rPr lang="fr-CH" sz="2400">
                <a:solidFill>
                  <a:srgbClr val="333333"/>
                </a:solidFill>
                <a:latin typeface="TW Cen MT"/>
                <a:ea typeface="+mn-lt"/>
                <a:cs typeface="+mn-lt"/>
              </a:rPr>
              <a:t> to </a:t>
            </a:r>
            <a:r>
              <a:rPr lang="fr-CH" sz="2400" err="1">
                <a:solidFill>
                  <a:srgbClr val="333333"/>
                </a:solidFill>
                <a:latin typeface="TW Cen MT"/>
                <a:ea typeface="+mn-lt"/>
                <a:cs typeface="+mn-lt"/>
              </a:rPr>
              <a:t>participate</a:t>
            </a:r>
            <a:r>
              <a:rPr lang="fr-CH" sz="2400">
                <a:solidFill>
                  <a:srgbClr val="333333"/>
                </a:solidFill>
                <a:latin typeface="TW Cen MT"/>
                <a:ea typeface="+mn-lt"/>
                <a:cs typeface="+mn-lt"/>
              </a:rPr>
              <a:t> in the important </a:t>
            </a:r>
            <a:r>
              <a:rPr lang="fr-CH" sz="2400" err="1">
                <a:solidFill>
                  <a:srgbClr val="333333"/>
                </a:solidFill>
                <a:latin typeface="TW Cen MT"/>
                <a:ea typeface="+mn-lt"/>
                <a:cs typeface="+mn-lt"/>
              </a:rPr>
              <a:t>activities</a:t>
            </a:r>
            <a:r>
              <a:rPr lang="fr-CH" sz="2400">
                <a:solidFill>
                  <a:srgbClr val="333333"/>
                </a:solidFill>
                <a:latin typeface="TW Cen MT"/>
                <a:ea typeface="+mn-lt"/>
                <a:cs typeface="+mn-lt"/>
              </a:rPr>
              <a:t> in </a:t>
            </a:r>
            <a:r>
              <a:rPr lang="fr-CH" sz="2400" err="1">
                <a:solidFill>
                  <a:srgbClr val="333333"/>
                </a:solidFill>
                <a:latin typeface="TW Cen MT"/>
                <a:ea typeface="+mn-lt"/>
                <a:cs typeface="+mn-lt"/>
              </a:rPr>
              <a:t>your</a:t>
            </a:r>
            <a:r>
              <a:rPr lang="fr-CH" sz="2400">
                <a:solidFill>
                  <a:srgbClr val="333333"/>
                </a:solidFill>
                <a:latin typeface="TW Cen MT"/>
                <a:ea typeface="+mn-lt"/>
                <a:cs typeface="+mn-lt"/>
              </a:rPr>
              <a:t> life"</a:t>
            </a:r>
            <a:r>
              <a:rPr lang="en-US" sz="2400">
                <a:solidFill>
                  <a:srgbClr val="000000"/>
                </a:solidFill>
                <a:latin typeface="Tw Cen MT"/>
                <a:ea typeface="+mn-lt"/>
                <a:cs typeface="+mn-lt"/>
              </a:rPr>
              <a:t>.</a:t>
            </a:r>
            <a:r>
              <a:rPr lang="en-US" sz="2400" b="0" i="0">
                <a:solidFill>
                  <a:srgbClr val="000000"/>
                </a:solidFill>
                <a:effectLst/>
              </a:rPr>
              <a:t> </a:t>
            </a:r>
            <a:r>
              <a:rPr lang="en-US" sz="2400" err="1">
                <a:solidFill>
                  <a:srgbClr val="000000"/>
                </a:solidFill>
              </a:rPr>
              <a:t>Peut</a:t>
            </a:r>
            <a:r>
              <a:rPr lang="en-US" sz="2400">
                <a:solidFill>
                  <a:srgbClr val="000000"/>
                </a:solidFill>
              </a:rPr>
              <a:t> on</a:t>
            </a:r>
            <a:r>
              <a:rPr lang="en-US" sz="2400" b="0" i="0">
                <a:solidFill>
                  <a:srgbClr val="000000"/>
                </a:solidFill>
                <a:effectLst/>
              </a:rPr>
              <a:t> </a:t>
            </a:r>
            <a:r>
              <a:rPr lang="en-US" sz="2400" b="0" i="0" err="1">
                <a:solidFill>
                  <a:srgbClr val="000000"/>
                </a:solidFill>
                <a:effectLst/>
              </a:rPr>
              <a:t>toujours</a:t>
            </a:r>
            <a:r>
              <a:rPr lang="en-US" sz="2400" b="0" i="0">
                <a:solidFill>
                  <a:srgbClr val="000000"/>
                </a:solidFill>
                <a:effectLst/>
              </a:rPr>
              <a:t> dire </a:t>
            </a:r>
            <a:r>
              <a:rPr lang="en-US" sz="2400" b="0" i="0" err="1">
                <a:solidFill>
                  <a:srgbClr val="000000"/>
                </a:solidFill>
                <a:effectLst/>
              </a:rPr>
              <a:t>qu’elle</a:t>
            </a:r>
            <a:r>
              <a:rPr lang="en-US" sz="2400" b="0" i="0">
                <a:solidFill>
                  <a:srgbClr val="000000"/>
                </a:solidFill>
                <a:effectLst/>
              </a:rPr>
              <a:t> </a:t>
            </a:r>
            <a:r>
              <a:rPr lang="en-US" sz="2400" b="0" i="0" err="1">
                <a:solidFill>
                  <a:srgbClr val="000000"/>
                </a:solidFill>
                <a:effectLst/>
              </a:rPr>
              <a:t>est</a:t>
            </a:r>
            <a:r>
              <a:rPr lang="en-US" sz="2400" b="0" i="0">
                <a:solidFill>
                  <a:srgbClr val="000000"/>
                </a:solidFill>
                <a:effectLst/>
              </a:rPr>
              <a:t> </a:t>
            </a:r>
            <a:r>
              <a:rPr lang="en-US" sz="2400" b="0" i="0" err="1">
                <a:solidFill>
                  <a:srgbClr val="000000"/>
                </a:solidFill>
                <a:effectLst/>
              </a:rPr>
              <a:t>d’actualité</a:t>
            </a:r>
            <a:r>
              <a:rPr lang="en-US" sz="2400" b="0" i="0">
                <a:solidFill>
                  <a:srgbClr val="000000"/>
                </a:solidFill>
                <a:effectLst/>
              </a:rPr>
              <a:t> ?</a:t>
            </a:r>
          </a:p>
          <a:p>
            <a:pPr>
              <a:buFont typeface="Wingdings" panose="05000000000000000000" pitchFamily="2" charset="2"/>
              <a:buChar char="§"/>
            </a:pPr>
            <a:r>
              <a:rPr lang="en-US" sz="2400" err="1">
                <a:solidFill>
                  <a:srgbClr val="000000"/>
                </a:solidFill>
              </a:rPr>
              <a:t>Avez-vous</a:t>
            </a:r>
            <a:r>
              <a:rPr lang="en-US" sz="2400">
                <a:solidFill>
                  <a:srgbClr val="000000"/>
                </a:solidFill>
              </a:rPr>
              <a:t> </a:t>
            </a:r>
            <a:r>
              <a:rPr lang="en-US" sz="2400" err="1">
                <a:solidFill>
                  <a:srgbClr val="000000"/>
                </a:solidFill>
              </a:rPr>
              <a:t>vécu</a:t>
            </a:r>
            <a:r>
              <a:rPr lang="en-US" sz="2400">
                <a:solidFill>
                  <a:srgbClr val="000000"/>
                </a:solidFill>
              </a:rPr>
              <a:t>, sur </a:t>
            </a:r>
            <a:r>
              <a:rPr lang="en-US" sz="2400" err="1">
                <a:solidFill>
                  <a:srgbClr val="000000"/>
                </a:solidFill>
              </a:rPr>
              <a:t>vos</a:t>
            </a:r>
            <a:r>
              <a:rPr lang="en-US" sz="2400">
                <a:solidFill>
                  <a:srgbClr val="000000"/>
                </a:solidFill>
              </a:rPr>
              <a:t> </a:t>
            </a:r>
            <a:r>
              <a:rPr lang="en-US" sz="2400" err="1">
                <a:solidFill>
                  <a:srgbClr val="000000"/>
                </a:solidFill>
              </a:rPr>
              <a:t>lieux</a:t>
            </a:r>
            <a:r>
              <a:rPr lang="en-US" sz="2400">
                <a:solidFill>
                  <a:srgbClr val="000000"/>
                </a:solidFill>
              </a:rPr>
              <a:t> de stage, des situations </a:t>
            </a:r>
            <a:r>
              <a:rPr lang="en-US" sz="2400" err="1">
                <a:solidFill>
                  <a:srgbClr val="000000"/>
                </a:solidFill>
              </a:rPr>
              <a:t>en</a:t>
            </a:r>
            <a:r>
              <a:rPr lang="en-US" sz="2400">
                <a:solidFill>
                  <a:srgbClr val="000000"/>
                </a:solidFill>
              </a:rPr>
              <a:t> lien avec des occupations non </a:t>
            </a:r>
            <a:r>
              <a:rPr lang="en-US" sz="2400" err="1">
                <a:solidFill>
                  <a:srgbClr val="000000"/>
                </a:solidFill>
              </a:rPr>
              <a:t>sanctionnées</a:t>
            </a:r>
            <a:r>
              <a:rPr lang="en-US" sz="2400">
                <a:solidFill>
                  <a:srgbClr val="000000"/>
                </a:solidFill>
              </a:rPr>
              <a:t> ?</a:t>
            </a:r>
            <a:endParaRPr lang="fr-CH" sz="2400"/>
          </a:p>
        </p:txBody>
      </p:sp>
    </p:spTree>
    <p:extLst>
      <p:ext uri="{BB962C8B-B14F-4D97-AF65-F5344CB8AC3E}">
        <p14:creationId xmlns:p14="http://schemas.microsoft.com/office/powerpoint/2010/main" val="2354371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CF3C68-2BA4-713F-BC80-CFFA896E30E7}"/>
              </a:ext>
            </a:extLst>
          </p:cNvPr>
          <p:cNvSpPr>
            <a:spLocks noGrp="1"/>
          </p:cNvSpPr>
          <p:nvPr>
            <p:ph type="title"/>
          </p:nvPr>
        </p:nvSpPr>
        <p:spPr/>
        <p:txBody>
          <a:bodyPr/>
          <a:lstStyle/>
          <a:p>
            <a:r>
              <a:rPr lang="fr-FR"/>
              <a:t>bibliographie</a:t>
            </a:r>
          </a:p>
        </p:txBody>
      </p:sp>
      <p:sp>
        <p:nvSpPr>
          <p:cNvPr id="3" name="Espace réservé du contenu 2">
            <a:extLst>
              <a:ext uri="{FF2B5EF4-FFF2-40B4-BE49-F238E27FC236}">
                <a16:creationId xmlns:a16="http://schemas.microsoft.com/office/drawing/2014/main" id="{DAF5F33E-1C6A-D126-D1C9-883127746349}"/>
              </a:ext>
            </a:extLst>
          </p:cNvPr>
          <p:cNvSpPr>
            <a:spLocks noGrp="1"/>
          </p:cNvSpPr>
          <p:nvPr>
            <p:ph idx="1"/>
          </p:nvPr>
        </p:nvSpPr>
        <p:spPr>
          <a:xfrm>
            <a:off x="1024128" y="1827561"/>
            <a:ext cx="9720073" cy="4481799"/>
          </a:xfrm>
        </p:spPr>
        <p:txBody>
          <a:bodyPr vert="horz" lIns="45720" tIns="45720" rIns="45720" bIns="45720" rtlCol="0" anchor="t">
            <a:normAutofit fontScale="55000" lnSpcReduction="20000"/>
          </a:bodyPr>
          <a:lstStyle/>
          <a:p>
            <a:pPr>
              <a:lnSpc>
                <a:spcPct val="107000"/>
              </a:lnSpc>
              <a:spcAft>
                <a:spcPts val="800"/>
              </a:spcAft>
              <a:buFont typeface="Arial" panose="020B0604020202020204" pitchFamily="34" charset="0"/>
              <a:buChar char="•"/>
            </a:pPr>
            <a:r>
              <a:rPr lang="en-US" sz="1800">
                <a:effectLst/>
                <a:latin typeface="Calibri"/>
                <a:ea typeface="Calibri" panose="020F0502020204030204" pitchFamily="34" charset="0"/>
                <a:cs typeface="Arial"/>
              </a:rPr>
              <a:t>Beagen, </a:t>
            </a:r>
            <a:r>
              <a:rPr lang="en-US" sz="1800">
                <a:effectLst/>
                <a:latin typeface="Calibri"/>
                <a:ea typeface="Calibri" panose="020F0502020204030204" pitchFamily="34" charset="0"/>
                <a:cs typeface="Calibri"/>
              </a:rPr>
              <a:t>B. (</a:t>
            </a:r>
            <a:r>
              <a:rPr lang="en-US" sz="1800" err="1">
                <a:effectLst/>
                <a:latin typeface="Calibri"/>
                <a:ea typeface="Calibri" panose="020F0502020204030204" pitchFamily="34" charset="0"/>
                <a:cs typeface="Calibri"/>
              </a:rPr>
              <a:t>s.d</a:t>
            </a:r>
            <a:r>
              <a:rPr lang="en-US" sz="1800">
                <a:effectLst/>
                <a:latin typeface="Calibri"/>
                <a:ea typeface="Calibri" panose="020F0502020204030204" pitchFamily="34" charset="0"/>
                <a:cs typeface="Calibri"/>
              </a:rPr>
              <a:t>). Dalhousie University. </a:t>
            </a:r>
            <a:r>
              <a:rPr lang="en-US" sz="1800">
                <a:effectLst/>
                <a:latin typeface="Calibri"/>
                <a:ea typeface="Calibri" panose="020F0502020204030204" pitchFamily="34" charset="0"/>
                <a:cs typeface="Calibri"/>
                <a:hlinkClick r:id="rId2"/>
              </a:rPr>
              <a:t>https://www.dal.ca/faculty/health/occupational-therapy/faculty-staff/faculty/brenda-beagan.html</a:t>
            </a:r>
            <a:r>
              <a:rPr lang="en-US" sz="1800">
                <a:latin typeface="Calibri"/>
                <a:ea typeface="Calibri" panose="020F0502020204030204" pitchFamily="34" charset="0"/>
                <a:cs typeface="Calibri"/>
              </a:rPr>
              <a:t> </a:t>
            </a:r>
            <a:endParaRPr lang="en-US" sz="1800">
              <a:effectLst/>
              <a:latin typeface="Calibri"/>
              <a:ea typeface="Calibri" panose="020F0502020204030204" pitchFamily="34" charset="0"/>
              <a:cs typeface="Calibri" panose="020F0502020204030204" pitchFamily="34" charset="0"/>
            </a:endParaRPr>
          </a:p>
          <a:p>
            <a:pPr>
              <a:lnSpc>
                <a:spcPct val="107000"/>
              </a:lnSpc>
              <a:spcAft>
                <a:spcPts val="800"/>
              </a:spcAft>
              <a:buFont typeface="Arial" panose="020B0604020202020204" pitchFamily="34" charset="0"/>
              <a:buChar char="•"/>
            </a:pPr>
            <a:r>
              <a:rPr lang="en-US" sz="1800">
                <a:latin typeface="Calibri"/>
                <a:cs typeface="Arial"/>
              </a:rPr>
              <a:t>Becker, H. S. (1963). </a:t>
            </a:r>
            <a:r>
              <a:rPr lang="en-US" sz="1800" i="1">
                <a:latin typeface="Calibri"/>
                <a:cs typeface="Arial"/>
              </a:rPr>
              <a:t>Outsiders: Studies in the sociology of deviance</a:t>
            </a:r>
            <a:r>
              <a:rPr lang="en-US" sz="1800">
                <a:latin typeface="Calibri"/>
                <a:cs typeface="Arial"/>
              </a:rPr>
              <a:t>. New York, NY: The Free Press </a:t>
            </a:r>
          </a:p>
          <a:p>
            <a:pPr>
              <a:buFont typeface="Tw Cen MT" panose="020B0604020202020204" pitchFamily="34" charset="0"/>
              <a:buChar char=" "/>
            </a:pPr>
            <a:r>
              <a:rPr lang="en-US" sz="1800">
                <a:ea typeface="+mn-lt"/>
                <a:cs typeface="+mn-lt"/>
              </a:rPr>
              <a:t>Canada.ca. (2018). </a:t>
            </a:r>
            <a:r>
              <a:rPr lang="en-US" sz="1800" i="1">
                <a:ea typeface="+mn-lt"/>
                <a:cs typeface="+mn-lt"/>
              </a:rPr>
              <a:t>Tout le monde </a:t>
            </a:r>
            <a:r>
              <a:rPr lang="en-US" sz="1800" i="1" err="1">
                <a:ea typeface="+mn-lt"/>
                <a:cs typeface="+mn-lt"/>
              </a:rPr>
              <a:t>compte</a:t>
            </a:r>
            <a:r>
              <a:rPr lang="en-US" sz="1800" i="1">
                <a:ea typeface="+mn-lt"/>
                <a:cs typeface="+mn-lt"/>
              </a:rPr>
              <a:t> 2018 : Faits </a:t>
            </a:r>
            <a:r>
              <a:rPr lang="en-US" sz="1800" i="1" err="1">
                <a:ea typeface="+mn-lt"/>
                <a:cs typeface="+mn-lt"/>
              </a:rPr>
              <a:t>saillants</a:t>
            </a:r>
            <a:r>
              <a:rPr lang="en-US" sz="1800" i="1">
                <a:ea typeface="+mn-lt"/>
                <a:cs typeface="+mn-lt"/>
              </a:rPr>
              <a:t> – Rapport. </a:t>
            </a:r>
            <a:r>
              <a:rPr lang="en-US" sz="1800">
                <a:ea typeface="+mn-lt"/>
                <a:cs typeface="+mn-lt"/>
                <a:hlinkClick r:id="rId3"/>
              </a:rPr>
              <a:t>https://www.infrastructure.gc.ca/homelessness-sans-abri/reports-rapports/pit-counts-dp-2018-highlights-fra.html?wbdisable=true#</a:t>
            </a:r>
            <a:endParaRPr lang="en-US" sz="1800">
              <a:latin typeface="Calibri" panose="020F0502020204030204" pitchFamily="34" charset="0"/>
              <a:cs typeface="Arial" panose="020B0604020202020204" pitchFamily="34" charset="0"/>
            </a:endParaRPr>
          </a:p>
          <a:p>
            <a:pPr>
              <a:lnSpc>
                <a:spcPct val="107000"/>
              </a:lnSpc>
              <a:spcAft>
                <a:spcPts val="800"/>
              </a:spcAft>
              <a:buFont typeface="Arial" panose="020B0604020202020204" pitchFamily="34" charset="0"/>
              <a:buChar char="•"/>
            </a:pPr>
            <a:r>
              <a:rPr lang="en-US" sz="1700">
                <a:ea typeface="+mn-lt"/>
                <a:cs typeface="+mn-lt"/>
              </a:rPr>
              <a:t>Canada.ca. (2018). </a:t>
            </a:r>
            <a:r>
              <a:rPr lang="en-US" sz="1700" i="1" err="1">
                <a:ea typeface="+mn-lt"/>
                <a:cs typeface="+mn-lt"/>
              </a:rPr>
              <a:t>Enquête</a:t>
            </a:r>
            <a:r>
              <a:rPr lang="en-US" sz="1700" i="1">
                <a:ea typeface="+mn-lt"/>
                <a:cs typeface="+mn-lt"/>
              </a:rPr>
              <a:t> </a:t>
            </a:r>
            <a:r>
              <a:rPr lang="en-US" sz="1700" i="1" err="1">
                <a:ea typeface="+mn-lt"/>
                <a:cs typeface="+mn-lt"/>
              </a:rPr>
              <a:t>canadienne</a:t>
            </a:r>
            <a:r>
              <a:rPr lang="en-US" sz="1700" i="1">
                <a:ea typeface="+mn-lt"/>
                <a:cs typeface="+mn-lt"/>
              </a:rPr>
              <a:t> sur le cannabis (ECC) de 2018. </a:t>
            </a:r>
            <a:r>
              <a:rPr lang="en-US" sz="1700">
                <a:ea typeface="+mn-lt"/>
                <a:cs typeface="+mn-lt"/>
                <a:hlinkClick r:id="rId4"/>
              </a:rPr>
              <a:t>https://www.canada.ca/fr/services/sante/publications/medicaments-et-produits-sante/enquete-canadienne-cannabis-2018-sommaire.html</a:t>
            </a:r>
            <a:endParaRPr lang="en-US"/>
          </a:p>
          <a:p>
            <a:pPr>
              <a:buFont typeface="Arial" panose="020B0604020202020204" pitchFamily="34" charset="0"/>
              <a:buChar char="•"/>
            </a:pPr>
            <a:r>
              <a:rPr lang="en-US" sz="2000" b="0">
                <a:effectLst/>
                <a:ea typeface="Calibri"/>
              </a:rPr>
              <a:t>Centre for critical qualitative health research. (2018, 28 </a:t>
            </a:r>
            <a:r>
              <a:rPr lang="en-US" sz="2000" b="0" err="1">
                <a:effectLst/>
                <a:ea typeface="Calibri"/>
              </a:rPr>
              <a:t>septembre</a:t>
            </a:r>
            <a:r>
              <a:rPr lang="en-US" sz="2000" b="0">
                <a:effectLst/>
                <a:ea typeface="Calibri"/>
              </a:rPr>
              <a:t>). </a:t>
            </a:r>
            <a:r>
              <a:rPr lang="en-US" sz="2000" b="0" i="1">
                <a:effectLst/>
                <a:ea typeface="Calibri"/>
              </a:rPr>
              <a:t>Debbie Laliberte Rud</a:t>
            </a:r>
            <a:r>
              <a:rPr lang="en-US" sz="2000" i="1">
                <a:ea typeface="Calibri"/>
              </a:rPr>
              <a:t>man. </a:t>
            </a:r>
            <a:r>
              <a:rPr lang="en-US" sz="2000" b="0">
                <a:effectLst/>
                <a:ea typeface="Calibri"/>
                <a:hlinkClick r:id="rId5">
                  <a:extLst>
                    <a:ext uri="{A12FA001-AC4F-418D-AE19-62706E023703}">
                      <ahyp:hlinkClr xmlns:ahyp="http://schemas.microsoft.com/office/drawing/2018/hyperlinkcolor" val="tx"/>
                    </a:ext>
                  </a:extLst>
                </a:hlinkClick>
              </a:rPr>
              <a:t>https://ccqhr.utoronto.ca/debbie-laliberte-rudman-phd/</a:t>
            </a:r>
            <a:r>
              <a:rPr lang="en-US" sz="2000">
                <a:ea typeface="Calibri"/>
              </a:rPr>
              <a:t> </a:t>
            </a:r>
            <a:endParaRPr lang="en-US" sz="2000">
              <a:ea typeface="+mn-lt"/>
              <a:cs typeface="+mn-lt"/>
            </a:endParaRPr>
          </a:p>
          <a:p>
            <a:pPr>
              <a:buFont typeface="Arial" panose="020B0604020202020204" pitchFamily="34" charset="0"/>
              <a:buChar char="•"/>
            </a:pPr>
            <a:r>
              <a:rPr lang="en-US" sz="2000" err="1">
                <a:ea typeface="+mn-lt"/>
                <a:cs typeface="+mn-lt"/>
              </a:rPr>
              <a:t>Dalousie</a:t>
            </a:r>
            <a:r>
              <a:rPr lang="en-US" sz="2000">
                <a:ea typeface="+mn-lt"/>
                <a:cs typeface="+mn-lt"/>
              </a:rPr>
              <a:t> University. (2023). </a:t>
            </a:r>
            <a:r>
              <a:rPr lang="en-US" sz="2000" i="1">
                <a:ea typeface="+mn-lt"/>
                <a:cs typeface="+mn-lt"/>
              </a:rPr>
              <a:t>School of occupational Therapy – Niki C. </a:t>
            </a:r>
            <a:r>
              <a:rPr lang="en-US" sz="2000" i="1" err="1">
                <a:ea typeface="+mn-lt"/>
                <a:cs typeface="+mn-lt"/>
              </a:rPr>
              <a:t>Kiepek</a:t>
            </a:r>
            <a:r>
              <a:rPr lang="en-US" sz="2000" i="1">
                <a:ea typeface="+mn-lt"/>
                <a:cs typeface="+mn-lt"/>
              </a:rPr>
              <a:t>. </a:t>
            </a:r>
            <a:r>
              <a:rPr lang="en-US" sz="2000">
                <a:ea typeface="+mn-lt"/>
                <a:cs typeface="+mn-lt"/>
                <a:hlinkClick r:id="rId6"/>
              </a:rPr>
              <a:t>https://www.dal.ca/faculty/health/occupational-therapy/faculty-staff/faculty/niki-kiepek.html</a:t>
            </a:r>
            <a:r>
              <a:rPr lang="en-US" sz="2000">
                <a:ea typeface="+mn-lt"/>
                <a:cs typeface="+mn-lt"/>
              </a:rPr>
              <a:t> </a:t>
            </a:r>
            <a:endParaRPr lang="en-US" sz="2000">
              <a:ea typeface="Calibri"/>
            </a:endParaRPr>
          </a:p>
          <a:p>
            <a:pPr>
              <a:buFont typeface="Tw Cen MT" panose="020B0604020202020204" pitchFamily="34" charset="0"/>
              <a:buChar char=" "/>
            </a:pPr>
            <a:r>
              <a:rPr lang="en-US" sz="2000">
                <a:ea typeface="+mn-lt"/>
                <a:cs typeface="+mn-lt"/>
              </a:rPr>
              <a:t>INSPQ. (2022). </a:t>
            </a:r>
            <a:r>
              <a:rPr lang="en-US" sz="2000" i="1">
                <a:ea typeface="+mn-lt"/>
                <a:cs typeface="+mn-lt"/>
              </a:rPr>
              <a:t>Portrait de la </a:t>
            </a:r>
            <a:r>
              <a:rPr lang="en-US" sz="2000" i="1" err="1">
                <a:ea typeface="+mn-lt"/>
                <a:cs typeface="+mn-lt"/>
              </a:rPr>
              <a:t>consommation</a:t>
            </a:r>
            <a:r>
              <a:rPr lang="en-US" sz="2000" i="1">
                <a:ea typeface="+mn-lt"/>
                <a:cs typeface="+mn-lt"/>
              </a:rPr>
              <a:t> </a:t>
            </a:r>
            <a:r>
              <a:rPr lang="en-US" sz="2000" i="1" err="1">
                <a:ea typeface="+mn-lt"/>
                <a:cs typeface="+mn-lt"/>
              </a:rPr>
              <a:t>d’alcool</a:t>
            </a:r>
            <a:r>
              <a:rPr lang="en-US" sz="2000" i="1">
                <a:ea typeface="+mn-lt"/>
                <a:cs typeface="+mn-lt"/>
              </a:rPr>
              <a:t> au Québec et au Canada</a:t>
            </a:r>
            <a:r>
              <a:rPr lang="en-US" sz="2000">
                <a:ea typeface="+mn-lt"/>
                <a:cs typeface="+mn-lt"/>
              </a:rPr>
              <a:t>. </a:t>
            </a:r>
            <a:r>
              <a:rPr lang="en-US" sz="2000">
                <a:ea typeface="+mn-lt"/>
                <a:cs typeface="+mn-lt"/>
                <a:hlinkClick r:id="rId7"/>
              </a:rPr>
              <a:t>https://www.inspq.qc.ca/substances-psychoactives/alcool/dossier/portrait-de-la-consommation-alcool-au-canada-et-au-quebec</a:t>
            </a:r>
            <a:r>
              <a:rPr lang="en-US" sz="2000">
                <a:ea typeface="+mn-lt"/>
                <a:cs typeface="+mn-lt"/>
              </a:rPr>
              <a:t> </a:t>
            </a:r>
            <a:endParaRPr lang="en-US" sz="2000">
              <a:ea typeface="Calibri"/>
            </a:endParaRPr>
          </a:p>
          <a:p>
            <a:pPr>
              <a:buFont typeface="Arial" panose="020B0604020202020204" pitchFamily="34" charset="0"/>
              <a:buChar char="•"/>
            </a:pPr>
            <a:r>
              <a:rPr lang="en-US" sz="2000" b="0">
                <a:effectLst/>
                <a:ea typeface="Calibri"/>
              </a:rPr>
              <a:t>Lamotte, M. (2014). Rebels Without a Pause : Hip-hop and Resistance in the City. </a:t>
            </a:r>
            <a:r>
              <a:rPr lang="en-US" sz="2000" b="0" i="1">
                <a:effectLst/>
                <a:ea typeface="Calibri"/>
              </a:rPr>
              <a:t>International Journal of Urban and Regional Research</a:t>
            </a:r>
            <a:r>
              <a:rPr lang="en-US" sz="2000" b="0">
                <a:effectLst/>
                <a:ea typeface="Calibri"/>
              </a:rPr>
              <a:t>, </a:t>
            </a:r>
            <a:r>
              <a:rPr lang="en-US" sz="2000" b="0" i="1">
                <a:effectLst/>
                <a:ea typeface="Calibri"/>
              </a:rPr>
              <a:t>38</a:t>
            </a:r>
            <a:r>
              <a:rPr lang="en-US" sz="2000" b="0">
                <a:effectLst/>
                <a:ea typeface="Calibri"/>
              </a:rPr>
              <a:t>(2), 686‑694. </a:t>
            </a:r>
            <a:r>
              <a:rPr lang="en-US" sz="2000" b="0">
                <a:effectLst/>
                <a:ea typeface="Calibri"/>
                <a:hlinkClick r:id="rId8"/>
              </a:rPr>
              <a:t>https://doi.org/10.1111/1468-2427.12087</a:t>
            </a:r>
            <a:endParaRPr lang="fr-CH" sz="2000" b="0" i="0" u="none" strike="noStrike">
              <a:solidFill>
                <a:srgbClr val="333333"/>
              </a:solidFill>
              <a:effectLst/>
              <a:ea typeface="Calibri"/>
            </a:endParaRPr>
          </a:p>
          <a:p>
            <a:pPr>
              <a:buFont typeface="Arial" panose="020B0604020202020204" pitchFamily="34" charset="0"/>
              <a:buChar char="•"/>
            </a:pPr>
            <a:r>
              <a:rPr lang="fr-CH" sz="2000" b="0" i="0" u="none" strike="noStrike">
                <a:solidFill>
                  <a:srgbClr val="333333"/>
                </a:solidFill>
                <a:effectLst/>
              </a:rPr>
              <a:t>Marsh, C., &amp; Petty, S. (2013). </a:t>
            </a:r>
            <a:r>
              <a:rPr lang="fr-CH" sz="2000" b="0" i="0" u="none" strike="noStrike" err="1">
                <a:solidFill>
                  <a:srgbClr val="333333"/>
                </a:solidFill>
                <a:effectLst/>
              </a:rPr>
              <a:t>Globalization</a:t>
            </a:r>
            <a:r>
              <a:rPr lang="fr-CH" sz="2000" b="0" i="0" u="none" strike="noStrike">
                <a:solidFill>
                  <a:srgbClr val="333333"/>
                </a:solidFill>
                <a:effectLst/>
              </a:rPr>
              <a:t>, Identity, and </a:t>
            </a:r>
            <a:r>
              <a:rPr lang="fr-CH" sz="2000" b="0" i="0" u="none" strike="noStrike" err="1">
                <a:solidFill>
                  <a:srgbClr val="333333"/>
                </a:solidFill>
                <a:effectLst/>
              </a:rPr>
              <a:t>Youth</a:t>
            </a:r>
            <a:r>
              <a:rPr lang="fr-CH" sz="2000" b="0" i="0" u="none" strike="noStrike">
                <a:solidFill>
                  <a:srgbClr val="333333"/>
                </a:solidFill>
                <a:effectLst/>
              </a:rPr>
              <a:t> Resistance: </a:t>
            </a:r>
            <a:r>
              <a:rPr lang="fr-CH" sz="2000" b="0" i="0" u="none" strike="noStrike" err="1">
                <a:solidFill>
                  <a:srgbClr val="333333"/>
                </a:solidFill>
                <a:effectLst/>
              </a:rPr>
              <a:t>Kenya’s</a:t>
            </a:r>
            <a:r>
              <a:rPr lang="fr-CH" sz="2000" b="0" i="0" u="none" strike="noStrike">
                <a:solidFill>
                  <a:srgbClr val="333333"/>
                </a:solidFill>
                <a:effectLst/>
              </a:rPr>
              <a:t> Hip Hop </a:t>
            </a:r>
            <a:r>
              <a:rPr lang="fr-CH" sz="2000" b="0" i="0" u="none" strike="noStrike" err="1">
                <a:solidFill>
                  <a:srgbClr val="333333"/>
                </a:solidFill>
                <a:effectLst/>
              </a:rPr>
              <a:t>Parliament</a:t>
            </a:r>
            <a:r>
              <a:rPr lang="fr-CH" sz="2000" b="0" i="0" u="none" strike="noStrike">
                <a:solidFill>
                  <a:srgbClr val="333333"/>
                </a:solidFill>
                <a:effectLst/>
              </a:rPr>
              <a:t>. </a:t>
            </a:r>
            <a:r>
              <a:rPr lang="fr-CH" sz="2000" b="0" i="1" u="none" strike="noStrike" err="1">
                <a:solidFill>
                  <a:srgbClr val="333333"/>
                </a:solidFill>
                <a:effectLst/>
              </a:rPr>
              <a:t>MUSICultures</a:t>
            </a:r>
            <a:r>
              <a:rPr lang="fr-CH" sz="2000" b="0" i="0" u="none" strike="noStrike">
                <a:solidFill>
                  <a:srgbClr val="333333"/>
                </a:solidFill>
                <a:effectLst/>
              </a:rPr>
              <a:t>, </a:t>
            </a:r>
            <a:r>
              <a:rPr lang="fr-CH" sz="2000" b="0" i="1" u="none" strike="noStrike">
                <a:solidFill>
                  <a:srgbClr val="333333"/>
                </a:solidFill>
                <a:effectLst/>
              </a:rPr>
              <a:t>38</a:t>
            </a:r>
            <a:r>
              <a:rPr lang="fr-CH" sz="2000" b="0" i="0" u="none" strike="noStrike">
                <a:solidFill>
                  <a:srgbClr val="333333"/>
                </a:solidFill>
                <a:effectLst/>
              </a:rPr>
              <a:t>(1). </a:t>
            </a:r>
            <a:r>
              <a:rPr lang="fr-CH" sz="2000" b="0" i="0" u="none" strike="noStrike" err="1">
                <a:solidFill>
                  <a:srgbClr val="333333"/>
                </a:solidFill>
                <a:effectLst/>
              </a:rPr>
              <a:t>Retrieved</a:t>
            </a:r>
            <a:r>
              <a:rPr lang="fr-CH" sz="2000" b="0" i="0" u="none" strike="noStrike">
                <a:solidFill>
                  <a:srgbClr val="333333"/>
                </a:solidFill>
                <a:effectLst/>
              </a:rPr>
              <a:t> </a:t>
            </a:r>
            <a:r>
              <a:rPr lang="fr-CH" sz="2000" b="0" i="0" u="none" strike="noStrike" err="1">
                <a:solidFill>
                  <a:srgbClr val="333333"/>
                </a:solidFill>
                <a:effectLst/>
              </a:rPr>
              <a:t>from</a:t>
            </a:r>
            <a:r>
              <a:rPr lang="fr-CH" sz="2000" b="0" i="0" u="none" strike="noStrike">
                <a:solidFill>
                  <a:srgbClr val="333333"/>
                </a:solidFill>
                <a:effectLst/>
              </a:rPr>
              <a:t> </a:t>
            </a:r>
            <a:r>
              <a:rPr lang="fr-CH" sz="2000" b="0" i="0" u="none" strike="noStrike">
                <a:solidFill>
                  <a:srgbClr val="333333"/>
                </a:solidFill>
                <a:effectLst/>
                <a:hlinkClick r:id="rId9"/>
              </a:rPr>
              <a:t>https://journals.lib.unb.ca/index.php/MC/article/view/</a:t>
            </a:r>
            <a:r>
              <a:rPr lang="fr-CH" sz="2000">
                <a:solidFill>
                  <a:srgbClr val="333333"/>
                </a:solidFill>
                <a:hlinkClick r:id="rId9"/>
              </a:rPr>
              <a:t>20206</a:t>
            </a:r>
          </a:p>
          <a:p>
            <a:pPr>
              <a:buFont typeface="Arial" panose="020B0604020202020204" pitchFamily="34" charset="0"/>
              <a:buChar char="•"/>
            </a:pPr>
            <a:r>
              <a:rPr lang="en-US" sz="1800" err="1">
                <a:effectLst/>
                <a:latin typeface="Calibri"/>
                <a:ea typeface="Calibri" panose="020F0502020204030204" pitchFamily="34" charset="0"/>
                <a:cs typeface="Calibri"/>
              </a:rPr>
              <a:t>Thiesmeyer</a:t>
            </a:r>
            <a:r>
              <a:rPr lang="en-US" sz="1800">
                <a:effectLst/>
                <a:latin typeface="Calibri"/>
                <a:ea typeface="Calibri" panose="020F0502020204030204" pitchFamily="34" charset="0"/>
                <a:cs typeface="Calibri"/>
              </a:rPr>
              <a:t>, L. (2003). </a:t>
            </a:r>
            <a:r>
              <a:rPr lang="fr-FR" sz="1800" i="1" err="1">
                <a:effectLst/>
                <a:latin typeface="Calibri"/>
                <a:ea typeface="Calibri" panose="020F0502020204030204" pitchFamily="34" charset="0"/>
                <a:cs typeface="Calibri"/>
              </a:rPr>
              <a:t>Discourse</a:t>
            </a:r>
            <a:r>
              <a:rPr lang="fr-FR" sz="1800" i="1">
                <a:effectLst/>
                <a:latin typeface="Calibri"/>
                <a:ea typeface="Calibri" panose="020F0502020204030204" pitchFamily="34" charset="0"/>
                <a:cs typeface="Calibri"/>
              </a:rPr>
              <a:t> and </a:t>
            </a:r>
            <a:r>
              <a:rPr lang="fr-FR" sz="1800" i="1" err="1">
                <a:effectLst/>
                <a:latin typeface="Calibri"/>
                <a:ea typeface="Calibri" panose="020F0502020204030204" pitchFamily="34" charset="0"/>
                <a:cs typeface="Calibri"/>
              </a:rPr>
              <a:t>Silencing</a:t>
            </a:r>
            <a:r>
              <a:rPr lang="fr-FR" sz="1800" i="1">
                <a:effectLst/>
                <a:latin typeface="Calibri"/>
                <a:ea typeface="Calibri" panose="020F0502020204030204" pitchFamily="34" charset="0"/>
                <a:cs typeface="Calibri"/>
              </a:rPr>
              <a:t> : </a:t>
            </a:r>
            <a:r>
              <a:rPr lang="fr-FR" sz="1800" i="1" err="1">
                <a:effectLst/>
                <a:latin typeface="Calibri"/>
                <a:ea typeface="Calibri" panose="020F0502020204030204" pitchFamily="34" charset="0"/>
                <a:cs typeface="Calibri"/>
              </a:rPr>
              <a:t>Representation</a:t>
            </a:r>
            <a:r>
              <a:rPr lang="fr-FR" sz="1800" i="1">
                <a:effectLst/>
                <a:latin typeface="Calibri"/>
                <a:ea typeface="Calibri" panose="020F0502020204030204" pitchFamily="34" charset="0"/>
                <a:cs typeface="Calibri"/>
              </a:rPr>
              <a:t> and the </a:t>
            </a:r>
            <a:r>
              <a:rPr lang="fr-FR" sz="1800" i="1" err="1">
                <a:effectLst/>
                <a:latin typeface="Calibri"/>
                <a:ea typeface="Calibri" panose="020F0502020204030204" pitchFamily="34" charset="0"/>
                <a:cs typeface="Calibri"/>
              </a:rPr>
              <a:t>language</a:t>
            </a:r>
            <a:r>
              <a:rPr lang="fr-FR" sz="1800" i="1">
                <a:effectLst/>
                <a:latin typeface="Calibri"/>
                <a:ea typeface="Calibri" panose="020F0502020204030204" pitchFamily="34" charset="0"/>
                <a:cs typeface="Calibri"/>
              </a:rPr>
              <a:t> of </a:t>
            </a:r>
            <a:r>
              <a:rPr lang="fr-FR" sz="1800" i="1" err="1">
                <a:effectLst/>
                <a:latin typeface="Calibri"/>
                <a:ea typeface="Calibri" panose="020F0502020204030204" pitchFamily="34" charset="0"/>
                <a:cs typeface="Calibri"/>
              </a:rPr>
              <a:t>displacement</a:t>
            </a:r>
            <a:r>
              <a:rPr lang="fr-FR" sz="1800">
                <a:effectLst/>
                <a:latin typeface="Calibri"/>
                <a:ea typeface="Calibri" panose="020F0502020204030204" pitchFamily="34" charset="0"/>
                <a:cs typeface="Calibri"/>
              </a:rPr>
              <a:t>. John Benjamins. </a:t>
            </a:r>
            <a:r>
              <a:rPr lang="fr-FR" sz="1800">
                <a:effectLst/>
                <a:latin typeface="Calibri"/>
                <a:ea typeface="Calibri" panose="020F0502020204030204" pitchFamily="34" charset="0"/>
                <a:cs typeface="Calibri"/>
                <a:hlinkClick r:id="rId10"/>
              </a:rPr>
              <a:t>https://doi.org/10.1075/dapsac.5</a:t>
            </a:r>
            <a:r>
              <a:rPr lang="fr-FR" sz="1800">
                <a:latin typeface="Calibri"/>
                <a:ea typeface="Calibri" panose="020F0502020204030204" pitchFamily="34" charset="0"/>
                <a:cs typeface="Calibri"/>
              </a:rPr>
              <a:t> </a:t>
            </a:r>
            <a:endParaRPr lang="fr-CH" sz="2000" b="0" i="0" u="none" strike="noStrike">
              <a:solidFill>
                <a:srgbClr val="333333"/>
              </a:solidFill>
              <a:effectLst/>
              <a:hlinkClick r:id="rId9"/>
            </a:endParaRPr>
          </a:p>
          <a:p>
            <a:pPr>
              <a:buFont typeface="Arial" panose="020B0604020202020204" pitchFamily="34" charset="0"/>
              <a:buChar char="•"/>
            </a:pPr>
            <a:r>
              <a:rPr lang="fr-CH" sz="2000" err="1">
                <a:solidFill>
                  <a:srgbClr val="333333"/>
                </a:solidFill>
              </a:rPr>
              <a:t>Twinley</a:t>
            </a:r>
            <a:r>
              <a:rPr lang="fr-CH" sz="2000">
                <a:solidFill>
                  <a:srgbClr val="333333"/>
                </a:solidFill>
              </a:rPr>
              <a:t>, R. (2020). </a:t>
            </a:r>
            <a:r>
              <a:rPr lang="fr-CH" sz="2000" err="1">
                <a:solidFill>
                  <a:srgbClr val="333333"/>
                </a:solidFill>
              </a:rPr>
              <a:t>Illuminating</a:t>
            </a:r>
            <a:r>
              <a:rPr lang="fr-CH" sz="2000">
                <a:solidFill>
                  <a:srgbClr val="333333"/>
                </a:solidFill>
              </a:rPr>
              <a:t> The </a:t>
            </a:r>
            <a:r>
              <a:rPr lang="fr-CH" sz="2000" err="1">
                <a:solidFill>
                  <a:srgbClr val="333333"/>
                </a:solidFill>
              </a:rPr>
              <a:t>Dark</a:t>
            </a:r>
            <a:r>
              <a:rPr lang="fr-CH" sz="2000">
                <a:solidFill>
                  <a:srgbClr val="333333"/>
                </a:solidFill>
              </a:rPr>
              <a:t> </a:t>
            </a:r>
            <a:r>
              <a:rPr lang="fr-CH" sz="2000" err="1">
                <a:solidFill>
                  <a:srgbClr val="333333"/>
                </a:solidFill>
              </a:rPr>
              <a:t>Side</a:t>
            </a:r>
            <a:r>
              <a:rPr lang="fr-CH" sz="2000">
                <a:solidFill>
                  <a:srgbClr val="333333"/>
                </a:solidFill>
              </a:rPr>
              <a:t> of Occupation : International </a:t>
            </a:r>
            <a:r>
              <a:rPr lang="fr-CH" sz="2000" err="1">
                <a:solidFill>
                  <a:srgbClr val="333333"/>
                </a:solidFill>
              </a:rPr>
              <a:t>presspectives</a:t>
            </a:r>
            <a:r>
              <a:rPr lang="fr-CH" sz="2000">
                <a:solidFill>
                  <a:srgbClr val="333333"/>
                </a:solidFill>
              </a:rPr>
              <a:t> </a:t>
            </a:r>
            <a:r>
              <a:rPr lang="fr-CH" sz="2000" err="1">
                <a:solidFill>
                  <a:srgbClr val="333333"/>
                </a:solidFill>
              </a:rPr>
              <a:t>from</a:t>
            </a:r>
            <a:r>
              <a:rPr lang="fr-CH" sz="2000">
                <a:solidFill>
                  <a:srgbClr val="333333"/>
                </a:solidFill>
              </a:rPr>
              <a:t> </a:t>
            </a:r>
            <a:r>
              <a:rPr lang="fr-CH" sz="2000" err="1">
                <a:solidFill>
                  <a:srgbClr val="333333"/>
                </a:solidFill>
              </a:rPr>
              <a:t>occupationnal</a:t>
            </a:r>
            <a:r>
              <a:rPr lang="fr-CH" sz="2000">
                <a:solidFill>
                  <a:srgbClr val="333333"/>
                </a:solidFill>
              </a:rPr>
              <a:t> </a:t>
            </a:r>
            <a:r>
              <a:rPr lang="fr-CH" sz="2000" err="1">
                <a:solidFill>
                  <a:srgbClr val="333333"/>
                </a:solidFill>
              </a:rPr>
              <a:t>therapy</a:t>
            </a:r>
            <a:r>
              <a:rPr lang="fr-CH" sz="2000">
                <a:solidFill>
                  <a:srgbClr val="333333"/>
                </a:solidFill>
              </a:rPr>
              <a:t> and </a:t>
            </a:r>
            <a:r>
              <a:rPr lang="fr-CH" sz="2000" err="1">
                <a:solidFill>
                  <a:srgbClr val="333333"/>
                </a:solidFill>
              </a:rPr>
              <a:t>occupational</a:t>
            </a:r>
            <a:r>
              <a:rPr lang="fr-CH" sz="2000">
                <a:solidFill>
                  <a:srgbClr val="333333"/>
                </a:solidFill>
              </a:rPr>
              <a:t> science. Routledge, 2020.</a:t>
            </a:r>
          </a:p>
          <a:p>
            <a:pPr>
              <a:buFont typeface="Arial" panose="020B0604020202020204" pitchFamily="34" charset="0"/>
              <a:buChar char="•"/>
            </a:pPr>
            <a:r>
              <a:rPr lang="fr-CH" sz="2000">
                <a:solidFill>
                  <a:srgbClr val="333333"/>
                </a:solidFill>
              </a:rPr>
              <a:t>Université de l’Alberta. (2023). </a:t>
            </a:r>
            <a:r>
              <a:rPr lang="fr-CH" sz="2000" i="1" err="1">
                <a:solidFill>
                  <a:srgbClr val="333333"/>
                </a:solidFill>
              </a:rPr>
              <a:t>Shanon</a:t>
            </a:r>
            <a:r>
              <a:rPr lang="fr-CH" sz="2000" i="1">
                <a:solidFill>
                  <a:srgbClr val="333333"/>
                </a:solidFill>
              </a:rPr>
              <a:t> Phelan</a:t>
            </a:r>
            <a:r>
              <a:rPr lang="fr-CH" sz="2000">
                <a:solidFill>
                  <a:srgbClr val="333333"/>
                </a:solidFill>
              </a:rPr>
              <a:t>. </a:t>
            </a:r>
            <a:r>
              <a:rPr lang="fr-CH" sz="2000">
                <a:solidFill>
                  <a:srgbClr val="333333"/>
                </a:solidFill>
                <a:hlinkClick r:id="rId11"/>
              </a:rPr>
              <a:t>https://apps.ualberta.ca/directory/person/sphelan</a:t>
            </a:r>
            <a:endParaRPr lang="fr-CH" sz="2000">
              <a:solidFill>
                <a:srgbClr val="333333"/>
              </a:solidFill>
            </a:endParaRPr>
          </a:p>
          <a:p>
            <a:pPr>
              <a:buFont typeface="Arial" panose="020B0604020202020204" pitchFamily="34" charset="0"/>
              <a:buChar char="•"/>
            </a:pPr>
            <a:endParaRPr lang="fr-CH" sz="2000">
              <a:solidFill>
                <a:srgbClr val="333333"/>
              </a:solidFill>
            </a:endParaRPr>
          </a:p>
        </p:txBody>
      </p:sp>
    </p:spTree>
    <p:extLst>
      <p:ext uri="{BB962C8B-B14F-4D97-AF65-F5344CB8AC3E}">
        <p14:creationId xmlns:p14="http://schemas.microsoft.com/office/powerpoint/2010/main" val="2168955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161E8E-29B8-2595-D06A-985D26B092EC}"/>
              </a:ext>
            </a:extLst>
          </p:cNvPr>
          <p:cNvSpPr>
            <a:spLocks noGrp="1"/>
          </p:cNvSpPr>
          <p:nvPr>
            <p:ph type="title"/>
          </p:nvPr>
        </p:nvSpPr>
        <p:spPr/>
        <p:txBody>
          <a:bodyPr>
            <a:normAutofit fontScale="90000"/>
          </a:bodyPr>
          <a:lstStyle/>
          <a:p>
            <a:pPr algn="just"/>
            <a:r>
              <a:rPr lang="fr-CH"/>
              <a:t>Article : </a:t>
            </a:r>
            <a:r>
              <a:rPr lang="en-US" sz="5300" b="0" i="0">
                <a:solidFill>
                  <a:srgbClr val="222222"/>
                </a:solidFill>
                <a:effectLst/>
              </a:rPr>
              <a:t>Silences around occupations framed as unhealthy, illegal, and deviant</a:t>
            </a:r>
            <a:endParaRPr lang="fr-CH"/>
          </a:p>
        </p:txBody>
      </p:sp>
      <p:sp>
        <p:nvSpPr>
          <p:cNvPr id="3" name="Espace réservé du contenu 2">
            <a:extLst>
              <a:ext uri="{FF2B5EF4-FFF2-40B4-BE49-F238E27FC236}">
                <a16:creationId xmlns:a16="http://schemas.microsoft.com/office/drawing/2014/main" id="{46D0236E-08B2-FEF0-2412-878A511334D4}"/>
              </a:ext>
            </a:extLst>
          </p:cNvPr>
          <p:cNvSpPr>
            <a:spLocks noGrp="1"/>
          </p:cNvSpPr>
          <p:nvPr>
            <p:ph idx="1"/>
          </p:nvPr>
        </p:nvSpPr>
        <p:spPr>
          <a:xfrm>
            <a:off x="1024127" y="2834640"/>
            <a:ext cx="9720073" cy="4023360"/>
          </a:xfrm>
        </p:spPr>
        <p:txBody>
          <a:bodyPr/>
          <a:lstStyle/>
          <a:p>
            <a:pPr algn="ctr">
              <a:lnSpc>
                <a:spcPct val="150000"/>
              </a:lnSpc>
            </a:pPr>
            <a:r>
              <a:rPr lang="en-US" sz="1800" b="0" i="0" err="1">
                <a:solidFill>
                  <a:srgbClr val="222222"/>
                </a:solidFill>
                <a:effectLst/>
                <a:latin typeface="Arial" panose="020B0604020202020204" pitchFamily="34" charset="0"/>
              </a:rPr>
              <a:t>Kiepek</a:t>
            </a:r>
            <a:r>
              <a:rPr lang="en-US" sz="1800" b="0" i="0">
                <a:solidFill>
                  <a:srgbClr val="222222"/>
                </a:solidFill>
                <a:effectLst/>
                <a:latin typeface="Arial" panose="020B0604020202020204" pitchFamily="34" charset="0"/>
              </a:rPr>
              <a:t>, N. C., </a:t>
            </a:r>
            <a:r>
              <a:rPr lang="en-US" sz="1800" b="0" i="0" err="1">
                <a:solidFill>
                  <a:srgbClr val="222222"/>
                </a:solidFill>
                <a:effectLst/>
                <a:latin typeface="Arial" panose="020B0604020202020204" pitchFamily="34" charset="0"/>
              </a:rPr>
              <a:t>Beagan</a:t>
            </a:r>
            <a:r>
              <a:rPr lang="en-US" sz="1800" b="0" i="0">
                <a:solidFill>
                  <a:srgbClr val="222222"/>
                </a:solidFill>
                <a:effectLst/>
                <a:latin typeface="Arial" panose="020B0604020202020204" pitchFamily="34" charset="0"/>
              </a:rPr>
              <a:t>, B., Rudman, D. L., &amp; Phelan, S. (2019). Silences around occupations framed as unhealthy, illegal, and deviant. </a:t>
            </a:r>
            <a:r>
              <a:rPr lang="en-US" sz="1800" b="0" i="1">
                <a:solidFill>
                  <a:srgbClr val="222222"/>
                </a:solidFill>
                <a:effectLst/>
                <a:latin typeface="Arial" panose="020B0604020202020204" pitchFamily="34" charset="0"/>
              </a:rPr>
              <a:t>Journal of Occupational Science</a:t>
            </a:r>
            <a:r>
              <a:rPr lang="en-US" sz="1800" b="0" i="0">
                <a:solidFill>
                  <a:srgbClr val="222222"/>
                </a:solidFill>
                <a:effectLst/>
                <a:latin typeface="Arial" panose="020B0604020202020204" pitchFamily="34" charset="0"/>
              </a:rPr>
              <a:t>, </a:t>
            </a:r>
            <a:r>
              <a:rPr lang="en-US" sz="1800" b="0" i="1">
                <a:solidFill>
                  <a:srgbClr val="222222"/>
                </a:solidFill>
                <a:effectLst/>
                <a:latin typeface="Arial" panose="020B0604020202020204" pitchFamily="34" charset="0"/>
              </a:rPr>
              <a:t>26</a:t>
            </a:r>
            <a:r>
              <a:rPr lang="en-US" sz="1800" b="0" i="0">
                <a:solidFill>
                  <a:srgbClr val="222222"/>
                </a:solidFill>
                <a:effectLst/>
                <a:latin typeface="Arial" panose="020B0604020202020204" pitchFamily="34" charset="0"/>
              </a:rPr>
              <a:t>(3), 341-353. </a:t>
            </a:r>
            <a:r>
              <a:rPr lang="en-US" sz="1800" b="0" i="0" u="sng" strike="noStrike">
                <a:solidFill>
                  <a:srgbClr val="0563C1"/>
                </a:solidFill>
                <a:effectLst/>
                <a:latin typeface="Arial" panose="020B0604020202020204" pitchFamily="34" charset="0"/>
                <a:hlinkClick r:id="rId2"/>
              </a:rPr>
              <a:t>https://doi.org/10.1080/14427591.2018.1499123</a:t>
            </a:r>
            <a:r>
              <a:rPr lang="en-US" sz="1800" b="0" i="0">
                <a:solidFill>
                  <a:srgbClr val="000000"/>
                </a:solidFill>
                <a:effectLst/>
                <a:latin typeface="Times New Roman" panose="02020603050405020304" pitchFamily="18" charset="0"/>
              </a:rPr>
              <a:t> </a:t>
            </a:r>
            <a:endParaRPr lang="fr-CH"/>
          </a:p>
        </p:txBody>
      </p:sp>
    </p:spTree>
    <p:extLst>
      <p:ext uri="{BB962C8B-B14F-4D97-AF65-F5344CB8AC3E}">
        <p14:creationId xmlns:p14="http://schemas.microsoft.com/office/powerpoint/2010/main" val="70336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C0365A3-9839-4FC6-BFF6-7115C711F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8E79A96-485A-B157-4728-4E023D7EAC13}"/>
              </a:ext>
            </a:extLst>
          </p:cNvPr>
          <p:cNvSpPr>
            <a:spLocks noGrp="1"/>
          </p:cNvSpPr>
          <p:nvPr>
            <p:ph type="title"/>
          </p:nvPr>
        </p:nvSpPr>
        <p:spPr>
          <a:xfrm>
            <a:off x="643468" y="643467"/>
            <a:ext cx="3415612" cy="5571066"/>
          </a:xfrm>
        </p:spPr>
        <p:txBody>
          <a:bodyPr>
            <a:normAutofit/>
          </a:bodyPr>
          <a:lstStyle/>
          <a:p>
            <a:r>
              <a:rPr lang="fr-FR">
                <a:solidFill>
                  <a:srgbClr val="FFFFFF"/>
                </a:solidFill>
              </a:rPr>
              <a:t>Contexte général</a:t>
            </a:r>
          </a:p>
        </p:txBody>
      </p:sp>
      <p:sp>
        <p:nvSpPr>
          <p:cNvPr id="3" name="Espace réservé du contenu 2">
            <a:extLst>
              <a:ext uri="{FF2B5EF4-FFF2-40B4-BE49-F238E27FC236}">
                <a16:creationId xmlns:a16="http://schemas.microsoft.com/office/drawing/2014/main" id="{C91C4F8E-81C8-F769-6623-4EA19C29A80F}"/>
              </a:ext>
            </a:extLst>
          </p:cNvPr>
          <p:cNvSpPr>
            <a:spLocks/>
          </p:cNvSpPr>
          <p:nvPr/>
        </p:nvSpPr>
        <p:spPr>
          <a:xfrm>
            <a:off x="5454788" y="1326328"/>
            <a:ext cx="5307754" cy="4205343"/>
          </a:xfrm>
          <a:prstGeom prst="rect">
            <a:avLst/>
          </a:prstGeom>
        </p:spPr>
        <p:txBody>
          <a:bodyPr>
            <a:normAutofit fontScale="92500" lnSpcReduction="20000"/>
          </a:bodyPr>
          <a:lstStyle/>
          <a:p>
            <a:pPr defTabSz="246888">
              <a:spcAft>
                <a:spcPts val="600"/>
              </a:spcAft>
              <a:buFont typeface="Arial" panose="020B0604020202020204" pitchFamily="34" charset="0"/>
              <a:buChar char="•"/>
            </a:pPr>
            <a:r>
              <a:rPr lang="fr-FR" sz="2600" kern="1200">
                <a:solidFill>
                  <a:schemeClr val="tx1"/>
                </a:solidFill>
                <a:latin typeface="+mn-lt"/>
                <a:ea typeface="+mn-ea"/>
                <a:cs typeface="+mn-cs"/>
              </a:rPr>
              <a:t>Autrices canadiennes</a:t>
            </a:r>
          </a:p>
          <a:p>
            <a:pPr defTabSz="246888">
              <a:spcAft>
                <a:spcPts val="600"/>
              </a:spcAft>
              <a:buFont typeface="Arial" panose="020B0604020202020204" pitchFamily="34" charset="0"/>
              <a:buChar char="•"/>
            </a:pPr>
            <a:r>
              <a:rPr lang="fr-FR" sz="2600" kern="1200">
                <a:solidFill>
                  <a:schemeClr val="tx1"/>
                </a:solidFill>
                <a:latin typeface="+mn-lt"/>
                <a:ea typeface="+mn-ea"/>
                <a:cs typeface="+mn-cs"/>
              </a:rPr>
              <a:t>Publié en 2018 </a:t>
            </a:r>
          </a:p>
          <a:p>
            <a:pPr defTabSz="246888">
              <a:spcAft>
                <a:spcPts val="600"/>
              </a:spcAft>
              <a:buFont typeface="Arial" panose="020B0604020202020204" pitchFamily="34" charset="0"/>
              <a:buChar char="•"/>
            </a:pPr>
            <a:r>
              <a:rPr lang="fr-FR" sz="2600" kern="1200">
                <a:solidFill>
                  <a:schemeClr val="tx1"/>
                </a:solidFill>
                <a:latin typeface="+mn-lt"/>
                <a:ea typeface="+mn-ea"/>
                <a:cs typeface="+mn-cs"/>
              </a:rPr>
              <a:t>Culture occidentale </a:t>
            </a:r>
            <a:r>
              <a:rPr lang="fr-FR" sz="2600" kern="1200">
                <a:solidFill>
                  <a:schemeClr val="tx1"/>
                </a:solidFill>
                <a:latin typeface="+mn-lt"/>
                <a:ea typeface="+mn-ea"/>
                <a:cs typeface="+mn-cs"/>
                <a:sym typeface="Wingdings" pitchFamily="2" charset="2"/>
              </a:rPr>
              <a:t> Détermine qu’est-ce qui est déviant ou pas</a:t>
            </a:r>
          </a:p>
          <a:p>
            <a:pPr defTabSz="246888">
              <a:spcAft>
                <a:spcPts val="600"/>
              </a:spcAft>
              <a:buFont typeface="Arial" panose="020B0604020202020204" pitchFamily="34" charset="0"/>
              <a:buChar char="•"/>
            </a:pPr>
            <a:r>
              <a:rPr lang="fr-FR" sz="2600" kern="1200">
                <a:solidFill>
                  <a:schemeClr val="tx1"/>
                </a:solidFill>
                <a:latin typeface="+mn-lt"/>
                <a:ea typeface="+mn-ea"/>
                <a:cs typeface="+mn-cs"/>
                <a:sym typeface="Wingdings" pitchFamily="2" charset="2"/>
              </a:rPr>
              <a:t>Occupations non-sanctionnées et le Canada, exemples</a:t>
            </a:r>
          </a:p>
          <a:p>
            <a:pPr marL="493776" lvl="2" defTabSz="246888">
              <a:spcAft>
                <a:spcPts val="600"/>
              </a:spcAft>
              <a:buFont typeface="Arial" panose="020B0604020202020204" pitchFamily="34" charset="0"/>
              <a:buChar char="•"/>
            </a:pPr>
            <a:r>
              <a:rPr lang="fr-FR" sz="2600" kern="1200" err="1">
                <a:solidFill>
                  <a:schemeClr val="tx1"/>
                </a:solidFill>
                <a:latin typeface="+mn-lt"/>
                <a:ea typeface="+mn-ea"/>
                <a:cs typeface="+mn-cs"/>
                <a:sym typeface="Wingdings" pitchFamily="2" charset="2"/>
              </a:rPr>
              <a:t>Consommateur·ices</a:t>
            </a:r>
            <a:r>
              <a:rPr lang="fr-FR" sz="2600" kern="1200">
                <a:solidFill>
                  <a:schemeClr val="tx1"/>
                </a:solidFill>
                <a:latin typeface="+mn-lt"/>
                <a:ea typeface="+mn-ea"/>
                <a:cs typeface="+mn-cs"/>
                <a:sym typeface="Wingdings" pitchFamily="2" charset="2"/>
              </a:rPr>
              <a:t> </a:t>
            </a:r>
            <a:r>
              <a:rPr lang="fr-FR" sz="2600" kern="1200" err="1">
                <a:solidFill>
                  <a:schemeClr val="tx1"/>
                </a:solidFill>
                <a:latin typeface="+mn-lt"/>
                <a:ea typeface="+mn-ea"/>
                <a:cs typeface="+mn-cs"/>
                <a:sym typeface="Wingdings" pitchFamily="2" charset="2"/>
              </a:rPr>
              <a:t>canabis</a:t>
            </a:r>
            <a:r>
              <a:rPr lang="fr-FR" sz="2600" kern="1200">
                <a:solidFill>
                  <a:schemeClr val="tx1"/>
                </a:solidFill>
                <a:latin typeface="+mn-lt"/>
                <a:ea typeface="+mn-ea"/>
                <a:cs typeface="+mn-cs"/>
                <a:sym typeface="Wingdings" pitchFamily="2" charset="2"/>
              </a:rPr>
              <a:t> : 19,4% en 2018</a:t>
            </a:r>
          </a:p>
          <a:p>
            <a:pPr marL="493776" lvl="2" defTabSz="246888">
              <a:spcAft>
                <a:spcPts val="600"/>
              </a:spcAft>
              <a:buFont typeface="Arial" panose="020B0604020202020204" pitchFamily="34" charset="0"/>
              <a:buChar char="•"/>
            </a:pPr>
            <a:r>
              <a:rPr lang="fr-FR" sz="2600" kern="1200" err="1">
                <a:solidFill>
                  <a:schemeClr val="tx1"/>
                </a:solidFill>
                <a:latin typeface="+mn-lt"/>
                <a:ea typeface="+mn-ea"/>
                <a:cs typeface="+mn-cs"/>
                <a:sym typeface="Wingdings" pitchFamily="2" charset="2"/>
              </a:rPr>
              <a:t>Sur-consommateur·ices</a:t>
            </a:r>
            <a:r>
              <a:rPr lang="fr-FR" sz="2600" kern="1200">
                <a:solidFill>
                  <a:schemeClr val="tx1"/>
                </a:solidFill>
                <a:latin typeface="+mn-lt"/>
                <a:ea typeface="+mn-ea"/>
                <a:cs typeface="+mn-cs"/>
                <a:sym typeface="Wingdings" pitchFamily="2" charset="2"/>
              </a:rPr>
              <a:t> alcool: 26% de la population</a:t>
            </a:r>
          </a:p>
          <a:p>
            <a:pPr marL="493776" lvl="2" defTabSz="246888">
              <a:spcAft>
                <a:spcPts val="600"/>
              </a:spcAft>
              <a:buFont typeface="Arial" panose="020B0604020202020204" pitchFamily="34" charset="0"/>
              <a:buChar char="•"/>
            </a:pPr>
            <a:r>
              <a:rPr lang="fr-FR" sz="2600" kern="1200">
                <a:solidFill>
                  <a:schemeClr val="tx1"/>
                </a:solidFill>
                <a:latin typeface="+mn-lt"/>
                <a:ea typeface="+mn-ea"/>
                <a:cs typeface="+mn-cs"/>
                <a:sym typeface="Wingdings" pitchFamily="2" charset="2"/>
              </a:rPr>
              <a:t>Personnes en itinérances : 32005 en 2018</a:t>
            </a:r>
          </a:p>
          <a:p>
            <a:pPr marL="128016" lvl="1" indent="0">
              <a:spcAft>
                <a:spcPts val="600"/>
              </a:spcAft>
              <a:buNone/>
            </a:pPr>
            <a:endParaRPr lang="fr-FR" sz="2400">
              <a:sym typeface="Wingdings" pitchFamily="2" charset="2"/>
            </a:endParaRPr>
          </a:p>
        </p:txBody>
      </p:sp>
      <p:sp>
        <p:nvSpPr>
          <p:cNvPr id="4" name="ZoneTexte 3">
            <a:extLst>
              <a:ext uri="{FF2B5EF4-FFF2-40B4-BE49-F238E27FC236}">
                <a16:creationId xmlns:a16="http://schemas.microsoft.com/office/drawing/2014/main" id="{609683D2-5469-D340-F20C-192EDD3F7F15}"/>
              </a:ext>
            </a:extLst>
          </p:cNvPr>
          <p:cNvSpPr txBox="1"/>
          <p:nvPr/>
        </p:nvSpPr>
        <p:spPr>
          <a:xfrm>
            <a:off x="10028829" y="5410708"/>
            <a:ext cx="1377108" cy="276999"/>
          </a:xfrm>
          <a:prstGeom prst="rect">
            <a:avLst/>
          </a:prstGeom>
          <a:noFill/>
        </p:spPr>
        <p:txBody>
          <a:bodyPr wrap="square" rtlCol="0">
            <a:spAutoFit/>
          </a:bodyPr>
          <a:lstStyle/>
          <a:p>
            <a:pPr defTabSz="246888">
              <a:spcAft>
                <a:spcPts val="600"/>
              </a:spcAft>
            </a:pPr>
            <a:r>
              <a:rPr lang="fr-FR" sz="1200" kern="1200">
                <a:solidFill>
                  <a:schemeClr val="tx1"/>
                </a:solidFill>
                <a:latin typeface="+mn-lt"/>
                <a:ea typeface="+mn-ea"/>
                <a:cs typeface="+mn-cs"/>
              </a:rPr>
              <a:t>Canada.ca, 2018; </a:t>
            </a:r>
            <a:endParaRPr lang="fr-FR" sz="1200"/>
          </a:p>
        </p:txBody>
      </p:sp>
    </p:spTree>
    <p:extLst>
      <p:ext uri="{BB962C8B-B14F-4D97-AF65-F5344CB8AC3E}">
        <p14:creationId xmlns:p14="http://schemas.microsoft.com/office/powerpoint/2010/main" val="2200752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AE8B6D-2C62-3B6C-EFEF-081AC7AD77BF}"/>
              </a:ext>
            </a:extLst>
          </p:cNvPr>
          <p:cNvSpPr>
            <a:spLocks noGrp="1"/>
          </p:cNvSpPr>
          <p:nvPr>
            <p:ph type="title"/>
          </p:nvPr>
        </p:nvSpPr>
        <p:spPr/>
        <p:txBody>
          <a:bodyPr/>
          <a:lstStyle/>
          <a:p>
            <a:r>
              <a:rPr lang="fr-FR"/>
              <a:t>Niki C. </a:t>
            </a:r>
            <a:r>
              <a:rPr lang="fr-FR" err="1"/>
              <a:t>Kiepek</a:t>
            </a:r>
            <a:endParaRPr lang="fr-FR"/>
          </a:p>
        </p:txBody>
      </p:sp>
      <p:sp>
        <p:nvSpPr>
          <p:cNvPr id="3" name="Espace réservé du contenu 2">
            <a:extLst>
              <a:ext uri="{FF2B5EF4-FFF2-40B4-BE49-F238E27FC236}">
                <a16:creationId xmlns:a16="http://schemas.microsoft.com/office/drawing/2014/main" id="{A7920213-D7CE-948F-D0D7-B516497942C1}"/>
              </a:ext>
            </a:extLst>
          </p:cNvPr>
          <p:cNvSpPr>
            <a:spLocks noGrp="1"/>
          </p:cNvSpPr>
          <p:nvPr>
            <p:ph idx="1"/>
          </p:nvPr>
        </p:nvSpPr>
        <p:spPr>
          <a:xfrm>
            <a:off x="4396902" y="2286000"/>
            <a:ext cx="6347299" cy="4023360"/>
          </a:xfrm>
        </p:spPr>
        <p:txBody>
          <a:bodyPr>
            <a:normAutofit fontScale="92500" lnSpcReduction="10000"/>
          </a:bodyPr>
          <a:lstStyle/>
          <a:p>
            <a:pPr>
              <a:buFont typeface="Arial" panose="020B0604020202020204" pitchFamily="34" charset="0"/>
              <a:buChar char="•"/>
            </a:pPr>
            <a:r>
              <a:rPr lang="fr-FR" sz="2800"/>
              <a:t>Professeure agréée à l’université de Dalhousie</a:t>
            </a:r>
          </a:p>
          <a:p>
            <a:pPr>
              <a:buFont typeface="Arial" panose="020B0604020202020204" pitchFamily="34" charset="0"/>
              <a:buChar char="•"/>
            </a:pPr>
            <a:r>
              <a:rPr lang="fr-FR" sz="2800"/>
              <a:t>Master en ergothérapie et doctorat en sciences de l’occupation</a:t>
            </a:r>
          </a:p>
          <a:p>
            <a:pPr>
              <a:buFont typeface="Arial" panose="020B0604020202020204" pitchFamily="34" charset="0"/>
              <a:buChar char="•"/>
            </a:pPr>
            <a:r>
              <a:rPr lang="fr-FR" sz="2800"/>
              <a:t>Domaines de recherches: </a:t>
            </a:r>
          </a:p>
          <a:p>
            <a:pPr lvl="1">
              <a:buFont typeface="Arial" panose="020B0604020202020204" pitchFamily="34" charset="0"/>
              <a:buChar char="•"/>
            </a:pPr>
            <a:r>
              <a:rPr lang="fr-FR" sz="2800"/>
              <a:t>la profession, l’inclusion de la diversité, l’éducation de la profession de la santé, la santé mentale, les relations thérapeutiques, la toxicomanie, la justice sociale et la toxicomanie. </a:t>
            </a:r>
          </a:p>
          <a:p>
            <a:pPr marL="0" indent="0">
              <a:buNone/>
            </a:pPr>
            <a:r>
              <a:rPr lang="fr-CH" sz="1800">
                <a:effectLst/>
                <a:latin typeface="Arial" panose="020B0604020202020204" pitchFamily="34" charset="0"/>
                <a:ea typeface="Times New Roman" panose="02020603050405020304" pitchFamily="18" charset="0"/>
              </a:rPr>
              <a:t> </a:t>
            </a:r>
            <a:endParaRPr lang="fr-CH" sz="1800">
              <a:effectLst/>
              <a:latin typeface="Times New Roman" panose="02020603050405020304" pitchFamily="18" charset="0"/>
              <a:ea typeface="Times New Roman" panose="02020603050405020304" pitchFamily="18" charset="0"/>
            </a:endParaRPr>
          </a:p>
          <a:p>
            <a:pPr>
              <a:buFont typeface="Arial" panose="020B0604020202020204" pitchFamily="34" charset="0"/>
              <a:buChar char="•"/>
            </a:pPr>
            <a:endParaRPr lang="fr-FR"/>
          </a:p>
          <a:p>
            <a:pPr>
              <a:buFont typeface="Arial" panose="020B0604020202020204" pitchFamily="34" charset="0"/>
              <a:buChar char="•"/>
            </a:pPr>
            <a:endParaRPr lang="fr-FR"/>
          </a:p>
          <a:p>
            <a:endParaRPr lang="fr-FR"/>
          </a:p>
        </p:txBody>
      </p:sp>
      <p:pic>
        <p:nvPicPr>
          <p:cNvPr id="6" name="Image 5" descr="Une image contenant Visage humain, sourire, personne, habits&#10;&#10;Description générée automatiquement">
            <a:extLst>
              <a:ext uri="{FF2B5EF4-FFF2-40B4-BE49-F238E27FC236}">
                <a16:creationId xmlns:a16="http://schemas.microsoft.com/office/drawing/2014/main" id="{FDA97E2D-B5CF-23C9-92D4-4A58240D3B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 y="2437594"/>
            <a:ext cx="3010847" cy="2954459"/>
          </a:xfrm>
          <a:prstGeom prst="rect">
            <a:avLst/>
          </a:prstGeom>
        </p:spPr>
      </p:pic>
    </p:spTree>
    <p:extLst>
      <p:ext uri="{BB962C8B-B14F-4D97-AF65-F5344CB8AC3E}">
        <p14:creationId xmlns:p14="http://schemas.microsoft.com/office/powerpoint/2010/main" val="1666962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E7E007-0AE8-80CA-4BF3-77AF6A3D3B1D}"/>
              </a:ext>
            </a:extLst>
          </p:cNvPr>
          <p:cNvSpPr>
            <a:spLocks noGrp="1"/>
          </p:cNvSpPr>
          <p:nvPr>
            <p:ph type="title"/>
          </p:nvPr>
        </p:nvSpPr>
        <p:spPr>
          <a:xfrm>
            <a:off x="1024128" y="585216"/>
            <a:ext cx="9720072" cy="1499616"/>
          </a:xfrm>
        </p:spPr>
        <p:txBody>
          <a:bodyPr>
            <a:normAutofit/>
          </a:bodyPr>
          <a:lstStyle/>
          <a:p>
            <a:r>
              <a:rPr lang="fr-FR"/>
              <a:t>Brenda </a:t>
            </a:r>
            <a:r>
              <a:rPr lang="fr-FR" err="1"/>
              <a:t>Beagan</a:t>
            </a:r>
            <a:r>
              <a:rPr lang="fr-FR"/>
              <a:t> </a:t>
            </a:r>
            <a:endParaRPr lang="fr-CH"/>
          </a:p>
        </p:txBody>
      </p:sp>
      <p:sp>
        <p:nvSpPr>
          <p:cNvPr id="1030" name="Content Placeholder 1029">
            <a:extLst>
              <a:ext uri="{FF2B5EF4-FFF2-40B4-BE49-F238E27FC236}">
                <a16:creationId xmlns:a16="http://schemas.microsoft.com/office/drawing/2014/main" id="{E5903263-9A7E-D4EB-3D92-0CEFAA474B84}"/>
              </a:ext>
            </a:extLst>
          </p:cNvPr>
          <p:cNvSpPr>
            <a:spLocks noGrp="1"/>
          </p:cNvSpPr>
          <p:nvPr>
            <p:ph idx="1"/>
          </p:nvPr>
        </p:nvSpPr>
        <p:spPr>
          <a:xfrm>
            <a:off x="4639733" y="2286000"/>
            <a:ext cx="6104467" cy="4023360"/>
          </a:xfrm>
        </p:spPr>
        <p:txBody>
          <a:bodyPr>
            <a:normAutofit/>
          </a:bodyPr>
          <a:lstStyle/>
          <a:p>
            <a:pPr algn="just">
              <a:buFont typeface="Wingdings" panose="05000000000000000000" pitchFamily="2" charset="2"/>
              <a:buChar char="§"/>
            </a:pPr>
            <a:r>
              <a:rPr lang="fr-CH" sz="2800"/>
              <a:t> Ergothérapeute et enseignante à l’université de Dalhousie, dans la faculté de la santé </a:t>
            </a:r>
          </a:p>
          <a:p>
            <a:pPr algn="just">
              <a:buFont typeface="Wingdings" panose="05000000000000000000" pitchFamily="2" charset="2"/>
              <a:buChar char="§"/>
            </a:pPr>
            <a:r>
              <a:rPr lang="fr-CH" sz="2800"/>
              <a:t> Domaines de recherche : équité, justice, inclusion de la diversité, les inégalités sociales et les occupations, l’ethnicité raciale et le racisme, l’identité sexuelle et identitaire, les classes sociales et le handicap. </a:t>
            </a:r>
          </a:p>
        </p:txBody>
      </p:sp>
      <p:pic>
        <p:nvPicPr>
          <p:cNvPr id="3" name="Picture 2">
            <a:extLst>
              <a:ext uri="{FF2B5EF4-FFF2-40B4-BE49-F238E27FC236}">
                <a16:creationId xmlns:a16="http://schemas.microsoft.com/office/drawing/2014/main" id="{5BAFA0CA-524E-2052-FBD3-72DFDB4509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623" y="2367951"/>
            <a:ext cx="3536890" cy="3441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0298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E7E007-0AE8-80CA-4BF3-77AF6A3D3B1D}"/>
              </a:ext>
            </a:extLst>
          </p:cNvPr>
          <p:cNvSpPr>
            <a:spLocks noGrp="1"/>
          </p:cNvSpPr>
          <p:nvPr>
            <p:ph type="title"/>
          </p:nvPr>
        </p:nvSpPr>
        <p:spPr>
          <a:xfrm>
            <a:off x="1024128" y="585216"/>
            <a:ext cx="9720072" cy="1499616"/>
          </a:xfrm>
        </p:spPr>
        <p:txBody>
          <a:bodyPr>
            <a:normAutofit/>
          </a:bodyPr>
          <a:lstStyle/>
          <a:p>
            <a:r>
              <a:rPr lang="fr-CH"/>
              <a:t>Debbie Laliberté </a:t>
            </a:r>
            <a:r>
              <a:rPr lang="fr-CH" err="1"/>
              <a:t>rudman</a:t>
            </a:r>
            <a:r>
              <a:rPr lang="fr-CH"/>
              <a:t> </a:t>
            </a:r>
          </a:p>
        </p:txBody>
      </p:sp>
      <p:pic>
        <p:nvPicPr>
          <p:cNvPr id="1026" name="Picture 2">
            <a:extLst>
              <a:ext uri="{FF2B5EF4-FFF2-40B4-BE49-F238E27FC236}">
                <a16:creationId xmlns:a16="http://schemas.microsoft.com/office/drawing/2014/main" id="{C2885A07-1F31-63C4-9032-FA52091BE4C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2675"/>
          <a:stretch/>
        </p:blipFill>
        <p:spPr bwMode="auto">
          <a:xfrm>
            <a:off x="1024128" y="2386051"/>
            <a:ext cx="3149870" cy="3448851"/>
          </a:xfrm>
          <a:prstGeom prst="rect">
            <a:avLst/>
          </a:prstGeom>
          <a:noFill/>
          <a:extLst>
            <a:ext uri="{909E8E84-426E-40DD-AFC4-6F175D3DCCD1}">
              <a14:hiddenFill xmlns:a14="http://schemas.microsoft.com/office/drawing/2010/main">
                <a:solidFill>
                  <a:srgbClr val="FFFFFF"/>
                </a:solidFill>
              </a14:hiddenFill>
            </a:ext>
          </a:extLst>
        </p:spPr>
      </p:pic>
      <p:sp>
        <p:nvSpPr>
          <p:cNvPr id="1030" name="Content Placeholder 1029">
            <a:extLst>
              <a:ext uri="{FF2B5EF4-FFF2-40B4-BE49-F238E27FC236}">
                <a16:creationId xmlns:a16="http://schemas.microsoft.com/office/drawing/2014/main" id="{E5903263-9A7E-D4EB-3D92-0CEFAA474B84}"/>
              </a:ext>
            </a:extLst>
          </p:cNvPr>
          <p:cNvSpPr>
            <a:spLocks noGrp="1"/>
          </p:cNvSpPr>
          <p:nvPr>
            <p:ph idx="1"/>
          </p:nvPr>
        </p:nvSpPr>
        <p:spPr>
          <a:xfrm>
            <a:off x="4639733" y="2286000"/>
            <a:ext cx="6685993" cy="4023360"/>
          </a:xfrm>
        </p:spPr>
        <p:txBody>
          <a:bodyPr>
            <a:normAutofit fontScale="92500" lnSpcReduction="10000"/>
          </a:bodyPr>
          <a:lstStyle/>
          <a:p>
            <a:pPr algn="just">
              <a:buFont typeface="Wingdings" panose="05000000000000000000" pitchFamily="2" charset="2"/>
              <a:buChar char="§"/>
            </a:pPr>
            <a:r>
              <a:rPr lang="fr-CH" sz="2800"/>
              <a:t>Ergothérapeute, Doctorat en sciences de la santé publique </a:t>
            </a:r>
          </a:p>
          <a:p>
            <a:pPr algn="just">
              <a:buFont typeface="Wingdings" panose="05000000000000000000" pitchFamily="2" charset="2"/>
              <a:buChar char="§"/>
            </a:pPr>
            <a:r>
              <a:rPr lang="fr-CH" sz="2800"/>
              <a:t>Professeure à l’école d’ergothérapie et au programme d’études supérieures de la santé et de la réadaptation (Université Western, Canada)</a:t>
            </a:r>
          </a:p>
          <a:p>
            <a:pPr algn="just">
              <a:buFont typeface="Wingdings" panose="05000000000000000000" pitchFamily="2" charset="2"/>
              <a:buChar char="§"/>
            </a:pPr>
            <a:r>
              <a:rPr lang="fr-CH" sz="2800"/>
              <a:t>Intérêts : façonnement socio-politique de la vie occupationnelle et des subjectivités des adultes vieillissants </a:t>
            </a:r>
          </a:p>
          <a:p>
            <a:pPr marL="0" indent="0">
              <a:buNone/>
            </a:pPr>
            <a:endParaRPr lang="fr-CH" sz="2800"/>
          </a:p>
          <a:p>
            <a:pPr marL="822960" lvl="5" indent="0">
              <a:buNone/>
            </a:pPr>
            <a:r>
              <a:rPr lang="fr-CH" sz="2000"/>
              <a:t>		</a:t>
            </a:r>
            <a:r>
              <a:rPr lang="fr-CH" sz="1700"/>
              <a:t>(Centre for </a:t>
            </a:r>
            <a:r>
              <a:rPr lang="fr-CH" sz="1700" err="1"/>
              <a:t>critical</a:t>
            </a:r>
            <a:r>
              <a:rPr lang="fr-CH" sz="1700"/>
              <a:t> qualitative </a:t>
            </a:r>
            <a:r>
              <a:rPr lang="fr-CH" sz="1700" err="1"/>
              <a:t>health</a:t>
            </a:r>
            <a:r>
              <a:rPr lang="fr-CH" sz="1700"/>
              <a:t> </a:t>
            </a:r>
            <a:r>
              <a:rPr lang="fr-CH" sz="1700" err="1"/>
              <a:t>research</a:t>
            </a:r>
            <a:r>
              <a:rPr lang="fr-CH" sz="1700"/>
              <a:t>, 2021)</a:t>
            </a:r>
            <a:endParaRPr lang="fr-CH" sz="2000"/>
          </a:p>
        </p:txBody>
      </p:sp>
    </p:spTree>
    <p:extLst>
      <p:ext uri="{BB962C8B-B14F-4D97-AF65-F5344CB8AC3E}">
        <p14:creationId xmlns:p14="http://schemas.microsoft.com/office/powerpoint/2010/main" val="1048319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re 1">
            <a:extLst>
              <a:ext uri="{FF2B5EF4-FFF2-40B4-BE49-F238E27FC236}">
                <a16:creationId xmlns:a16="http://schemas.microsoft.com/office/drawing/2014/main" id="{44DDB6B8-2CE7-FF69-B5F2-79A918109697}"/>
              </a:ext>
            </a:extLst>
          </p:cNvPr>
          <p:cNvSpPr>
            <a:spLocks noGrp="1"/>
          </p:cNvSpPr>
          <p:nvPr>
            <p:ph type="title"/>
          </p:nvPr>
        </p:nvSpPr>
        <p:spPr>
          <a:xfrm>
            <a:off x="1024128" y="585216"/>
            <a:ext cx="9720072" cy="1499616"/>
          </a:xfrm>
        </p:spPr>
        <p:txBody>
          <a:bodyPr vert="horz" lIns="91440" tIns="45720" rIns="91440" bIns="45720" rtlCol="0" anchor="ctr">
            <a:normAutofit/>
          </a:bodyPr>
          <a:lstStyle/>
          <a:p>
            <a:r>
              <a:rPr lang="en-US" err="1"/>
              <a:t>Shanon</a:t>
            </a:r>
            <a:r>
              <a:rPr lang="en-US"/>
              <a:t> </a:t>
            </a:r>
            <a:r>
              <a:rPr lang="en-US" err="1"/>
              <a:t>phelan</a:t>
            </a:r>
            <a:endParaRPr lang="en-US"/>
          </a:p>
        </p:txBody>
      </p:sp>
      <p:pic>
        <p:nvPicPr>
          <p:cNvPr id="5" name="Espace réservé du contenu 4">
            <a:extLst>
              <a:ext uri="{FF2B5EF4-FFF2-40B4-BE49-F238E27FC236}">
                <a16:creationId xmlns:a16="http://schemas.microsoft.com/office/drawing/2014/main" id="{7CC49181-0CD1-2336-B7F2-3E59FEAE8DCB}"/>
              </a:ext>
            </a:extLst>
          </p:cNvPr>
          <p:cNvPicPr>
            <a:picLocks noGrp="1" noChangeAspect="1"/>
          </p:cNvPicPr>
          <p:nvPr>
            <p:ph sz="half" idx="1"/>
          </p:nvPr>
        </p:nvPicPr>
        <p:blipFill>
          <a:blip r:embed="rId2"/>
          <a:stretch>
            <a:fillRect/>
          </a:stretch>
        </p:blipFill>
        <p:spPr>
          <a:xfrm>
            <a:off x="1107504" y="2386051"/>
            <a:ext cx="3448851" cy="3448851"/>
          </a:xfrm>
          <a:prstGeom prst="rect">
            <a:avLst/>
          </a:prstGeom>
        </p:spPr>
      </p:pic>
      <p:sp>
        <p:nvSpPr>
          <p:cNvPr id="4" name="Espace réservé du contenu 3">
            <a:extLst>
              <a:ext uri="{FF2B5EF4-FFF2-40B4-BE49-F238E27FC236}">
                <a16:creationId xmlns:a16="http://schemas.microsoft.com/office/drawing/2014/main" id="{6A8903B1-BAA9-A9DE-1DAC-DB05EAA877C1}"/>
              </a:ext>
            </a:extLst>
          </p:cNvPr>
          <p:cNvSpPr>
            <a:spLocks noGrp="1"/>
          </p:cNvSpPr>
          <p:nvPr>
            <p:ph sz="half" idx="2"/>
          </p:nvPr>
        </p:nvSpPr>
        <p:spPr>
          <a:xfrm>
            <a:off x="5063613" y="1756124"/>
            <a:ext cx="5680587" cy="4023360"/>
          </a:xfrm>
        </p:spPr>
        <p:txBody>
          <a:bodyPr vert="horz" lIns="45720" tIns="45720" rIns="45720" bIns="45720" rtlCol="0">
            <a:noAutofit/>
          </a:bodyPr>
          <a:lstStyle/>
          <a:p>
            <a:pPr algn="just">
              <a:buFont typeface="Wingdings" panose="05000000000000000000" pitchFamily="2" charset="2"/>
              <a:buChar char="§"/>
            </a:pPr>
            <a:r>
              <a:rPr lang="fr-CH" sz="2600"/>
              <a:t> Professeure à l’université de Dalhousie et de l’Alberta </a:t>
            </a:r>
          </a:p>
          <a:p>
            <a:pPr algn="just">
              <a:buFont typeface="Wingdings" panose="05000000000000000000" pitchFamily="2" charset="2"/>
              <a:buChar char="§"/>
            </a:pPr>
            <a:r>
              <a:rPr lang="fr-CH" sz="2600"/>
              <a:t> Master en ergothérapie et doctorat en sciences de la santé et de la réadaptation</a:t>
            </a:r>
          </a:p>
          <a:p>
            <a:pPr algn="just">
              <a:buFont typeface="Wingdings" panose="05000000000000000000" pitchFamily="2" charset="2"/>
              <a:buChar char="§"/>
            </a:pPr>
            <a:r>
              <a:rPr lang="fr-CH" sz="2600"/>
              <a:t>Domaines de recherche : </a:t>
            </a:r>
          </a:p>
          <a:p>
            <a:pPr lvl="1" algn="just">
              <a:buFont typeface="Wingdings" panose="05000000000000000000" pitchFamily="2" charset="2"/>
              <a:buChar char="§"/>
            </a:pPr>
            <a:r>
              <a:rPr lang="fr-CH" sz="2400"/>
              <a:t>Théorie sur le handicap, la culture des enfants et de jeunes, l’expérience des enfants et des familles en matière de handicap, l’inclusion, la solitude, l’éducation inclusive, l’invalidité et la réadaptation et la méthodologie de recherche qualitative.</a:t>
            </a:r>
          </a:p>
        </p:txBody>
      </p:sp>
      <p:sp>
        <p:nvSpPr>
          <p:cNvPr id="6" name="ZoneTexte 5">
            <a:extLst>
              <a:ext uri="{FF2B5EF4-FFF2-40B4-BE49-F238E27FC236}">
                <a16:creationId xmlns:a16="http://schemas.microsoft.com/office/drawing/2014/main" id="{3E77B74B-CB0D-B485-56A6-4C1EFF5B07EE}"/>
              </a:ext>
            </a:extLst>
          </p:cNvPr>
          <p:cNvSpPr txBox="1"/>
          <p:nvPr/>
        </p:nvSpPr>
        <p:spPr>
          <a:xfrm>
            <a:off x="7186863" y="6488668"/>
            <a:ext cx="6096000" cy="369332"/>
          </a:xfrm>
          <a:prstGeom prst="rect">
            <a:avLst/>
          </a:prstGeom>
          <a:noFill/>
        </p:spPr>
        <p:txBody>
          <a:bodyPr wrap="square">
            <a:spAutoFit/>
          </a:bodyPr>
          <a:lstStyle/>
          <a:p>
            <a:r>
              <a:rPr lang="en-US"/>
              <a:t>(Université de </a:t>
            </a:r>
            <a:r>
              <a:rPr lang="en-US" err="1"/>
              <a:t>l’Alberta</a:t>
            </a:r>
            <a:r>
              <a:rPr lang="en-US"/>
              <a:t>, 2023)</a:t>
            </a:r>
            <a:endParaRPr lang="fr-CH"/>
          </a:p>
        </p:txBody>
      </p:sp>
    </p:spTree>
    <p:extLst>
      <p:ext uri="{BB962C8B-B14F-4D97-AF65-F5344CB8AC3E}">
        <p14:creationId xmlns:p14="http://schemas.microsoft.com/office/powerpoint/2010/main" val="3929954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76F74E-74B7-D0BB-FA4A-6BFEA0061A0C}"/>
              </a:ext>
            </a:extLst>
          </p:cNvPr>
          <p:cNvSpPr>
            <a:spLocks noGrp="1"/>
          </p:cNvSpPr>
          <p:nvPr>
            <p:ph type="title"/>
          </p:nvPr>
        </p:nvSpPr>
        <p:spPr/>
        <p:txBody>
          <a:bodyPr/>
          <a:lstStyle/>
          <a:p>
            <a:r>
              <a:rPr lang="fr-FR"/>
              <a:t>Situer le texte </a:t>
            </a:r>
          </a:p>
        </p:txBody>
      </p:sp>
      <p:sp>
        <p:nvSpPr>
          <p:cNvPr id="3" name="Espace réservé du contenu 2">
            <a:extLst>
              <a:ext uri="{FF2B5EF4-FFF2-40B4-BE49-F238E27FC236}">
                <a16:creationId xmlns:a16="http://schemas.microsoft.com/office/drawing/2014/main" id="{EE5602C9-DAAC-691E-E26D-EC75383F4E1B}"/>
              </a:ext>
            </a:extLst>
          </p:cNvPr>
          <p:cNvSpPr>
            <a:spLocks noGrp="1"/>
          </p:cNvSpPr>
          <p:nvPr>
            <p:ph idx="1"/>
          </p:nvPr>
        </p:nvSpPr>
        <p:spPr/>
        <p:txBody>
          <a:bodyPr>
            <a:normAutofit/>
          </a:bodyPr>
          <a:lstStyle/>
          <a:p>
            <a:pPr>
              <a:buFont typeface="Arial" panose="020B0604020202020204" pitchFamily="34" charset="0"/>
              <a:buChar char="•"/>
            </a:pPr>
            <a:r>
              <a:rPr lang="fr-FR" sz="2800"/>
              <a:t>Type de texte: </a:t>
            </a:r>
          </a:p>
          <a:p>
            <a:pPr lvl="2">
              <a:buFont typeface="Arial" panose="020B0604020202020204" pitchFamily="34" charset="0"/>
              <a:buChar char="•"/>
            </a:pPr>
            <a:r>
              <a:rPr lang="fr-FR" sz="2400"/>
              <a:t>Article de revue scientifique</a:t>
            </a:r>
          </a:p>
          <a:p>
            <a:pPr lvl="2">
              <a:buFont typeface="Arial" panose="020B0604020202020204" pitchFamily="34" charset="0"/>
              <a:buChar char="•"/>
            </a:pPr>
            <a:r>
              <a:rPr lang="fr-FR" sz="2400"/>
              <a:t>Publié dans le « Journal of Occupation Science »</a:t>
            </a:r>
          </a:p>
          <a:p>
            <a:pPr lvl="2">
              <a:buFont typeface="Arial" panose="020B0604020202020204" pitchFamily="34" charset="0"/>
              <a:buChar char="•"/>
            </a:pPr>
            <a:r>
              <a:rPr lang="fr-FR" sz="2400" err="1"/>
              <a:t>Pdf</a:t>
            </a:r>
            <a:r>
              <a:rPr lang="fr-FR" sz="2400"/>
              <a:t> disponible gratuitement sur internet</a:t>
            </a:r>
          </a:p>
          <a:p>
            <a:pPr>
              <a:buFont typeface="Arial" panose="020B0604020202020204" pitchFamily="34" charset="0"/>
              <a:buChar char="•"/>
            </a:pPr>
            <a:r>
              <a:rPr lang="fr-FR" sz="2800"/>
              <a:t>Article principalement visé pour les ergothérapeutes</a:t>
            </a:r>
          </a:p>
        </p:txBody>
      </p:sp>
    </p:spTree>
    <p:extLst>
      <p:ext uri="{BB962C8B-B14F-4D97-AF65-F5344CB8AC3E}">
        <p14:creationId xmlns:p14="http://schemas.microsoft.com/office/powerpoint/2010/main" val="18182950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é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6BD736F4EC974894C09D71D6870223" ma:contentTypeVersion="5" ma:contentTypeDescription="Crée un document." ma:contentTypeScope="" ma:versionID="64541c186152f752dbe18035d2cb3ba0">
  <xsd:schema xmlns:xsd="http://www.w3.org/2001/XMLSchema" xmlns:xs="http://www.w3.org/2001/XMLSchema" xmlns:p="http://schemas.microsoft.com/office/2006/metadata/properties" xmlns:ns2="01d5d4d3-7297-4493-859d-f9be75e36656" targetNamespace="http://schemas.microsoft.com/office/2006/metadata/properties" ma:root="true" ma:fieldsID="e2a307d23bcc52f7a5c77999c503fa1d" ns2:_="">
    <xsd:import namespace="01d5d4d3-7297-4493-859d-f9be75e3665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d5d4d3-7297-4493-859d-f9be75e366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51594E-ACF8-4665-8BBC-CB8E664CB465}">
  <ds:schemaRefs>
    <ds:schemaRef ds:uri="01d5d4d3-7297-4493-859d-f9be75e3665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73A7307-1870-4C89-A71F-EB42C0CA340F}">
  <ds:schemaRefs>
    <ds:schemaRef ds:uri="01d5d4d3-7297-4493-859d-f9be75e3665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A9E1FB8-B8EC-4756-A20C-060EBE1ECA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0</TotalTime>
  <Words>1837</Words>
  <Application>Microsoft Office PowerPoint</Application>
  <PresentationFormat>Grand écran</PresentationFormat>
  <Paragraphs>165</Paragraphs>
  <Slides>26</Slides>
  <Notes>3</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26</vt:i4>
      </vt:variant>
    </vt:vector>
  </HeadingPairs>
  <TitlesOfParts>
    <vt:vector size="35" baseType="lpstr">
      <vt:lpstr>Arial</vt:lpstr>
      <vt:lpstr>Calibri</vt:lpstr>
      <vt:lpstr>Times New Roman</vt:lpstr>
      <vt:lpstr>TW Cen MT</vt:lpstr>
      <vt:lpstr>TW Cen MT</vt:lpstr>
      <vt:lpstr>Tw Cen MT Condensed</vt:lpstr>
      <vt:lpstr>Wingdings</vt:lpstr>
      <vt:lpstr>Wingdings 3</vt:lpstr>
      <vt:lpstr>Intégral</vt:lpstr>
      <vt:lpstr>Séminaire institutions, contrôle social, déviance et stigmatisation</vt:lpstr>
      <vt:lpstr>Plan de présentation</vt:lpstr>
      <vt:lpstr>Article : Silences around occupations framed as unhealthy, illegal, and deviant</vt:lpstr>
      <vt:lpstr>Contexte général</vt:lpstr>
      <vt:lpstr>Niki C. Kiepek</vt:lpstr>
      <vt:lpstr>Brenda Beagan </vt:lpstr>
      <vt:lpstr>Debbie Laliberté rudman </vt:lpstr>
      <vt:lpstr>Shanon phelan</vt:lpstr>
      <vt:lpstr>Situer le texte </vt:lpstr>
      <vt:lpstr>Structure du texte </vt:lpstr>
      <vt:lpstr>Méthodologie</vt:lpstr>
      <vt:lpstr>Problématique </vt:lpstr>
      <vt:lpstr>But de l’article </vt:lpstr>
      <vt:lpstr>Thèse des autrices </vt:lpstr>
      <vt:lpstr>Occupations non sanctionnées</vt:lpstr>
      <vt:lpstr>Exemples :</vt:lpstr>
      <vt:lpstr>Silence and silencing </vt:lpstr>
      <vt:lpstr>L’hégémonie </vt:lpstr>
      <vt:lpstr>La déviance </vt:lpstr>
      <vt:lpstr>La résistance</vt:lpstr>
      <vt:lpstr>exemples</vt:lpstr>
      <vt:lpstr>Occupations sanctionées et non sanctionées en sciences de l’occupation </vt:lpstr>
      <vt:lpstr>Mise en perspective avec la pratique</vt:lpstr>
      <vt:lpstr>Mise en lien  </vt:lpstr>
      <vt:lpstr>Questionnements </vt:lpstr>
      <vt:lpstr>bibliographie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Léonie Stämpfli</dc:creator>
  <cp:lastModifiedBy>Stämpfli Léonie</cp:lastModifiedBy>
  <cp:revision>3</cp:revision>
  <dcterms:created xsi:type="dcterms:W3CDTF">2013-07-15T20:26:40Z</dcterms:created>
  <dcterms:modified xsi:type="dcterms:W3CDTF">2023-12-20T07:27:51Z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0x010100256BD736F4EC974894C09D71D6870223</vt:lpwstr>
  </property>
</Properties>
</file>