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71" r:id="rId11"/>
    <p:sldId id="272" r:id="rId12"/>
    <p:sldId id="273" r:id="rId13"/>
    <p:sldId id="263" r:id="rId14"/>
    <p:sldId id="268" r:id="rId15"/>
    <p:sldId id="262" r:id="rId16"/>
    <p:sldId id="264" r:id="rId17"/>
    <p:sldId id="265" r:id="rId18"/>
    <p:sldId id="266" r:id="rId19"/>
    <p:sldId id="270" r:id="rId20"/>
    <p:sldId id="26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5CA8D-056A-F54B-8B6E-4201E0D7208F}" v="111" dt="2023-12-03T15:52:25.552"/>
    <p1510:client id="{987AFAF3-F109-4DDA-9333-1ED86C691DEE}" v="351" dt="2023-12-03T16:20:09.309"/>
    <p1510:client id="{BA093668-CF0E-43C9-ACB2-F2FF86B56F43}" v="1" dt="2023-12-03T15:07:23.517"/>
    <p1510:client id="{D3A2F969-22CE-6048-80C2-891C68F390DA}" v="4506" dt="2023-12-04T06:31:39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221"/>
  </p:normalViewPr>
  <p:slideViewPr>
    <p:cSldViewPr snapToGrid="0">
      <p:cViewPr varScale="1">
        <p:scale>
          <a:sx n="57" d="100"/>
          <a:sy n="57" d="100"/>
        </p:scale>
        <p:origin x="9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Semedo Moreira" userId="65d03f7a048e180e" providerId="LiveId" clId="{E19BC7AC-42BF-43EA-B3FB-9D6CD3E67A44}"/>
    <pc:docChg chg="undo custSel modSld">
      <pc:chgData name="Brandon Semedo Moreira" userId="65d03f7a048e180e" providerId="LiveId" clId="{E19BC7AC-42BF-43EA-B3FB-9D6CD3E67A44}" dt="2023-12-04T11:41:56.031" v="40" actId="108"/>
      <pc:docMkLst>
        <pc:docMk/>
      </pc:docMkLst>
      <pc:sldChg chg="modNotesTx">
        <pc:chgData name="Brandon Semedo Moreira" userId="65d03f7a048e180e" providerId="LiveId" clId="{E19BC7AC-42BF-43EA-B3FB-9D6CD3E67A44}" dt="2023-12-04T11:38:52.447" v="4" actId="20577"/>
        <pc:sldMkLst>
          <pc:docMk/>
          <pc:sldMk cId="570932092" sldId="257"/>
        </pc:sldMkLst>
      </pc:sldChg>
      <pc:sldChg chg="modNotesTx">
        <pc:chgData name="Brandon Semedo Moreira" userId="65d03f7a048e180e" providerId="LiveId" clId="{E19BC7AC-42BF-43EA-B3FB-9D6CD3E67A44}" dt="2023-12-04T11:38:56.856" v="9" actId="20577"/>
        <pc:sldMkLst>
          <pc:docMk/>
          <pc:sldMk cId="793128840" sldId="258"/>
        </pc:sldMkLst>
      </pc:sldChg>
      <pc:sldChg chg="modNotesTx">
        <pc:chgData name="Brandon Semedo Moreira" userId="65d03f7a048e180e" providerId="LiveId" clId="{E19BC7AC-42BF-43EA-B3FB-9D6CD3E67A44}" dt="2023-12-04T11:39:26.030" v="14" actId="20577"/>
        <pc:sldMkLst>
          <pc:docMk/>
          <pc:sldMk cId="777570465" sldId="259"/>
        </pc:sldMkLst>
      </pc:sldChg>
      <pc:sldChg chg="modNotesTx">
        <pc:chgData name="Brandon Semedo Moreira" userId="65d03f7a048e180e" providerId="LiveId" clId="{E19BC7AC-42BF-43EA-B3FB-9D6CD3E67A44}" dt="2023-12-04T11:39:31.263" v="17" actId="20577"/>
        <pc:sldMkLst>
          <pc:docMk/>
          <pc:sldMk cId="3512688906" sldId="260"/>
        </pc:sldMkLst>
      </pc:sldChg>
      <pc:sldChg chg="modNotesTx">
        <pc:chgData name="Brandon Semedo Moreira" userId="65d03f7a048e180e" providerId="LiveId" clId="{E19BC7AC-42BF-43EA-B3FB-9D6CD3E67A44}" dt="2023-12-04T11:39:39.891" v="18" actId="20577"/>
        <pc:sldMkLst>
          <pc:docMk/>
          <pc:sldMk cId="1406760283" sldId="261"/>
        </pc:sldMkLst>
      </pc:sldChg>
      <pc:sldChg chg="modNotesTx">
        <pc:chgData name="Brandon Semedo Moreira" userId="65d03f7a048e180e" providerId="LiveId" clId="{E19BC7AC-42BF-43EA-B3FB-9D6CD3E67A44}" dt="2023-12-04T11:40:20.829" v="32" actId="20577"/>
        <pc:sldMkLst>
          <pc:docMk/>
          <pc:sldMk cId="673733173" sldId="262"/>
        </pc:sldMkLst>
      </pc:sldChg>
      <pc:sldChg chg="modNotesTx">
        <pc:chgData name="Brandon Semedo Moreira" userId="65d03f7a048e180e" providerId="LiveId" clId="{E19BC7AC-42BF-43EA-B3FB-9D6CD3E67A44}" dt="2023-12-04T11:40:00.698" v="30" actId="20577"/>
        <pc:sldMkLst>
          <pc:docMk/>
          <pc:sldMk cId="3414889594" sldId="263"/>
        </pc:sldMkLst>
      </pc:sldChg>
      <pc:sldChg chg="modNotesTx">
        <pc:chgData name="Brandon Semedo Moreira" userId="65d03f7a048e180e" providerId="LiveId" clId="{E19BC7AC-42BF-43EA-B3FB-9D6CD3E67A44}" dt="2023-12-04T11:40:33.284" v="33" actId="20577"/>
        <pc:sldMkLst>
          <pc:docMk/>
          <pc:sldMk cId="1359146883" sldId="264"/>
        </pc:sldMkLst>
      </pc:sldChg>
      <pc:sldChg chg="modNotesTx">
        <pc:chgData name="Brandon Semedo Moreira" userId="65d03f7a048e180e" providerId="LiveId" clId="{E19BC7AC-42BF-43EA-B3FB-9D6CD3E67A44}" dt="2023-12-04T11:40:37.550" v="34" actId="20577"/>
        <pc:sldMkLst>
          <pc:docMk/>
          <pc:sldMk cId="3017992815" sldId="265"/>
        </pc:sldMkLst>
      </pc:sldChg>
      <pc:sldChg chg="modNotesTx">
        <pc:chgData name="Brandon Semedo Moreira" userId="65d03f7a048e180e" providerId="LiveId" clId="{E19BC7AC-42BF-43EA-B3FB-9D6CD3E67A44}" dt="2023-12-04T11:40:45.231" v="35" actId="20577"/>
        <pc:sldMkLst>
          <pc:docMk/>
          <pc:sldMk cId="3447025458" sldId="266"/>
        </pc:sldMkLst>
      </pc:sldChg>
      <pc:sldChg chg="modNotesTx">
        <pc:chgData name="Brandon Semedo Moreira" userId="65d03f7a048e180e" providerId="LiveId" clId="{E19BC7AC-42BF-43EA-B3FB-9D6CD3E67A44}" dt="2023-12-04T11:40:55.875" v="37" actId="20577"/>
        <pc:sldMkLst>
          <pc:docMk/>
          <pc:sldMk cId="2247102873" sldId="267"/>
        </pc:sldMkLst>
      </pc:sldChg>
      <pc:sldChg chg="modNotesTx">
        <pc:chgData name="Brandon Semedo Moreira" userId="65d03f7a048e180e" providerId="LiveId" clId="{E19BC7AC-42BF-43EA-B3FB-9D6CD3E67A44}" dt="2023-12-04T11:40:07.939" v="31" actId="20577"/>
        <pc:sldMkLst>
          <pc:docMk/>
          <pc:sldMk cId="24824362" sldId="268"/>
        </pc:sldMkLst>
      </pc:sldChg>
      <pc:sldChg chg="modSp mod">
        <pc:chgData name="Brandon Semedo Moreira" userId="65d03f7a048e180e" providerId="LiveId" clId="{E19BC7AC-42BF-43EA-B3FB-9D6CD3E67A44}" dt="2023-12-04T11:41:56.031" v="40" actId="108"/>
        <pc:sldMkLst>
          <pc:docMk/>
          <pc:sldMk cId="249377922" sldId="269"/>
        </pc:sldMkLst>
        <pc:spChg chg="mod">
          <ac:chgData name="Brandon Semedo Moreira" userId="65d03f7a048e180e" providerId="LiveId" clId="{E19BC7AC-42BF-43EA-B3FB-9D6CD3E67A44}" dt="2023-12-04T11:41:56.031" v="40" actId="108"/>
          <ac:spMkLst>
            <pc:docMk/>
            <pc:sldMk cId="249377922" sldId="269"/>
            <ac:spMk id="3" creationId="{46BE4427-2C58-94A4-99FE-0D18C43905D2}"/>
          </ac:spMkLst>
        </pc:spChg>
      </pc:sldChg>
      <pc:sldChg chg="modNotesTx">
        <pc:chgData name="Brandon Semedo Moreira" userId="65d03f7a048e180e" providerId="LiveId" clId="{E19BC7AC-42BF-43EA-B3FB-9D6CD3E67A44}" dt="2023-12-04T11:40:50.914" v="36" actId="20577"/>
        <pc:sldMkLst>
          <pc:docMk/>
          <pc:sldMk cId="3191422284" sldId="270"/>
        </pc:sldMkLst>
      </pc:sldChg>
      <pc:sldChg chg="modNotesTx">
        <pc:chgData name="Brandon Semedo Moreira" userId="65d03f7a048e180e" providerId="LiveId" clId="{E19BC7AC-42BF-43EA-B3FB-9D6CD3E67A44}" dt="2023-12-04T11:39:43.220" v="19" actId="20577"/>
        <pc:sldMkLst>
          <pc:docMk/>
          <pc:sldMk cId="2337628539" sldId="271"/>
        </pc:sldMkLst>
      </pc:sldChg>
      <pc:sldChg chg="modNotesTx">
        <pc:chgData name="Brandon Semedo Moreira" userId="65d03f7a048e180e" providerId="LiveId" clId="{E19BC7AC-42BF-43EA-B3FB-9D6CD3E67A44}" dt="2023-12-04T11:39:49.798" v="20" actId="20577"/>
        <pc:sldMkLst>
          <pc:docMk/>
          <pc:sldMk cId="3120973749" sldId="272"/>
        </pc:sldMkLst>
      </pc:sldChg>
      <pc:sldChg chg="modNotesTx">
        <pc:chgData name="Brandon Semedo Moreira" userId="65d03f7a048e180e" providerId="LiveId" clId="{E19BC7AC-42BF-43EA-B3FB-9D6CD3E67A44}" dt="2023-12-04T11:39:56.149" v="21" actId="20577"/>
        <pc:sldMkLst>
          <pc:docMk/>
          <pc:sldMk cId="105039883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AAA4A-C249-2643-B7A8-F2AD7AC6822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E537-6C23-F649-830C-254ACC00D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5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01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91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6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68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57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5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370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9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11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27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68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47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12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63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14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E537-6C23-F649-830C-254ACC00D55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22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94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207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5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9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63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057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v.ch/fileadmin/sites/cje/documents/CJE_20_reponses_video_internet.pdf" TargetMode="External"/><Relationship Id="rId2" Type="http://schemas.openxmlformats.org/officeDocument/2006/relationships/hyperlink" Target="https://www.unige.ch/medecine/faculteetcite/media/laddiction-aux-jeux-video-reconnue-comme-maladie-mentale-par-lom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D27B1-F081-D91B-33D0-9788790E1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098388"/>
            <a:ext cx="11113477" cy="4394988"/>
          </a:xfrm>
        </p:spPr>
        <p:txBody>
          <a:bodyPr/>
          <a:lstStyle/>
          <a:p>
            <a:r>
              <a:rPr lang="fr-FR"/>
              <a:t>Devenir  « joueur compulsif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B5066E-022A-986A-4412-60D30E67C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Analyse sociologique du récit de vie d’un membre des Joueurs Anonymes</a:t>
            </a:r>
          </a:p>
        </p:txBody>
      </p:sp>
    </p:spTree>
    <p:extLst>
      <p:ext uri="{BB962C8B-B14F-4D97-AF65-F5344CB8AC3E}">
        <p14:creationId xmlns:p14="http://schemas.microsoft.com/office/powerpoint/2010/main" val="378997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8E8FA5-5833-EDE3-49E4-10EAF441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fr-FR"/>
              <a:t>Problématique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047445-EB2B-454C-7E57-14E74B8A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CH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CH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Comment une personne avec des problèmes d’addiction aux jeux en vient à s’identifier comme tel et à accepter la maladie ? »</a:t>
            </a:r>
            <a:endParaRPr lang="fr-CH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6FE52B-AA2C-EF2C-3E2A-FEFE4BA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fr-FR" dirty="0"/>
              <a:t>Buts de l'article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AA9A4EAA-CCD7-65F1-12C8-2A6BCA3E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H" sz="2400" dirty="0">
                <a:cs typeface="Calibri"/>
              </a:rPr>
              <a:t>Comprendre le processus qui amène à se définir comme un joueur compulsif et à accepter la maladie</a:t>
            </a:r>
            <a:endParaRPr lang="fr-FR" sz="2400" dirty="0">
              <a:cs typeface="Calibri"/>
            </a:endParaRPr>
          </a:p>
          <a:p>
            <a:r>
              <a:rPr lang="fr-CH" sz="2400" dirty="0">
                <a:cs typeface="Calibri"/>
              </a:rPr>
              <a:t>Se questionner sur la façon dont les membres apprennent collectivement à s’abstenir de jouer ou à réduire les risques associés à leurs pratiques du jeu </a:t>
            </a:r>
            <a:endParaRPr lang="fr-FR" sz="2400" dirty="0">
              <a:cs typeface="Calibri"/>
            </a:endParaRPr>
          </a:p>
          <a:p>
            <a:r>
              <a:rPr lang="fr-CH" sz="2400" dirty="0">
                <a:cs typeface="Calibri"/>
              </a:rPr>
              <a:t>Saisir ce qui a pu conduire le témoignant à  devenir compulsif selon son récit de vie </a:t>
            </a:r>
            <a:endParaRPr lang="fr-FR" sz="2400" dirty="0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9E1A5-5BF9-6AAA-DB64-F8214070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5282938" cy="1320855"/>
          </a:xfrm>
        </p:spPr>
        <p:txBody>
          <a:bodyPr>
            <a:normAutofit/>
          </a:bodyPr>
          <a:lstStyle/>
          <a:p>
            <a:r>
              <a:rPr lang="fr-FR" sz="4400"/>
              <a:t>Thèses de l’auteur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3AFC56-D074-40EA-79A4-3EDE8732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619304"/>
            <a:ext cx="4926098" cy="3593591"/>
          </a:xfrm>
        </p:spPr>
        <p:txBody>
          <a:bodyPr>
            <a:normAutofit/>
          </a:bodyPr>
          <a:lstStyle/>
          <a:p>
            <a:r>
              <a:rPr lang="fr-CH" sz="2400" dirty="0">
                <a:cs typeface="Calibri"/>
              </a:rPr>
              <a:t>La reconnaissance de la « maladie »</a:t>
            </a:r>
            <a:endParaRPr lang="fr-FR" sz="2400" dirty="0">
              <a:cs typeface="Calibri"/>
            </a:endParaRPr>
          </a:p>
          <a:p>
            <a:r>
              <a:rPr lang="fr-FR" sz="2400" dirty="0"/>
              <a:t>Bénéfices et apports des récits de vie pour l’acceptation de la maladie </a:t>
            </a:r>
          </a:p>
          <a:p>
            <a:r>
              <a:rPr lang="fr-FR" sz="2400" dirty="0"/>
              <a:t>Apprendre à vivre avec la maladie </a:t>
            </a:r>
          </a:p>
          <a:p>
            <a:endParaRPr lang="fr-FR" dirty="0"/>
          </a:p>
        </p:txBody>
      </p:sp>
      <p:pic>
        <p:nvPicPr>
          <p:cNvPr id="1026" name="Picture 2" descr="Idée lumière lampe - Téléchargement icônes gratuites">
            <a:extLst>
              <a:ext uri="{FF2B5EF4-FFF2-40B4-BE49-F238E27FC236}">
                <a16:creationId xmlns:a16="http://schemas.microsoft.com/office/drawing/2014/main" id="{3F78A7A7-0E73-9E8A-7553-4AD21566E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3"/>
          <a:stretch/>
        </p:blipFill>
        <p:spPr bwMode="auto">
          <a:xfrm>
            <a:off x="6866021" y="1605511"/>
            <a:ext cx="4363595" cy="4358302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3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5DD960-4687-125E-5A9F-3B30C34C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Logique argumentative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9EB1FF-43EC-5513-2B7B-FE96B39B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fr-FR" sz="2400" dirty="0"/>
              <a:t>Explication du groupe JA bxl et de l’addiction au jeu</a:t>
            </a:r>
          </a:p>
          <a:p>
            <a:r>
              <a:rPr lang="fr-FR" sz="2400" dirty="0"/>
              <a:t>Chronologie dans l’histoire de l’addiction au jeu </a:t>
            </a:r>
          </a:p>
          <a:p>
            <a:r>
              <a:rPr lang="fr-FR" sz="2400" dirty="0"/>
              <a:t>Alternance entre des phases de retour d’interview et d’analyses </a:t>
            </a:r>
          </a:p>
          <a:p>
            <a:r>
              <a:rPr lang="fr-FR" sz="2400" dirty="0"/>
              <a:t>Liens entre le groupe et la façon de se percevoir comme addict </a:t>
            </a:r>
          </a:p>
        </p:txBody>
      </p:sp>
    </p:spTree>
    <p:extLst>
      <p:ext uri="{BB962C8B-B14F-4D97-AF65-F5344CB8AC3E}">
        <p14:creationId xmlns:p14="http://schemas.microsoft.com/office/powerpoint/2010/main" val="135914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upe sur arrière-plan clair">
            <a:extLst>
              <a:ext uri="{FF2B5EF4-FFF2-40B4-BE49-F238E27FC236}">
                <a16:creationId xmlns:a16="http://schemas.microsoft.com/office/drawing/2014/main" id="{60BEC4CE-B131-8E5C-7163-FECA3B733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b="15648"/>
          <a:stretch/>
        </p:blipFill>
        <p:spPr>
          <a:xfrm>
            <a:off x="1442377" y="-389076"/>
            <a:ext cx="12191980" cy="6864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B8EA4B-552D-40FB-9BDE-EF1D4BDF1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252A4B-1C93-1DBA-C270-67265792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fr-FR" dirty="0"/>
              <a:t>Liens avec le contexte et le séminaire 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2D551B5-3288-4CAA-AB04-A537A8031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52AB1-43E7-42AE-CD33-A3B2009A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CH" sz="2400" dirty="0">
                <a:solidFill>
                  <a:schemeClr val="tx2"/>
                </a:solidFill>
                <a:cs typeface="Calibri"/>
              </a:rPr>
              <a:t>Liens avec les autres addictions dues à des substances ou non </a:t>
            </a:r>
          </a:p>
          <a:p>
            <a:pPr lvl="1" algn="just"/>
            <a:r>
              <a:rPr lang="fr-FR" sz="2400" dirty="0">
                <a:solidFill>
                  <a:schemeClr val="tx2"/>
                </a:solidFill>
                <a:cs typeface="Calibri"/>
              </a:rPr>
              <a:t>Alcools et drogues </a:t>
            </a:r>
          </a:p>
          <a:p>
            <a:pPr lvl="1" algn="just"/>
            <a:r>
              <a:rPr lang="fr-FR" sz="2400" dirty="0">
                <a:solidFill>
                  <a:schemeClr val="tx2"/>
                </a:solidFill>
                <a:cs typeface="Calibri"/>
              </a:rPr>
              <a:t>Jeux vidéo (..)</a:t>
            </a:r>
          </a:p>
          <a:p>
            <a:pPr algn="just"/>
            <a:r>
              <a:rPr lang="fr-CH" sz="2400" dirty="0">
                <a:solidFill>
                  <a:schemeClr val="tx2"/>
                </a:solidFill>
                <a:cs typeface="Calibri"/>
              </a:rPr>
              <a:t>Liens avec ergothérapie selon le témoignage de Melvin  </a:t>
            </a:r>
          </a:p>
          <a:p>
            <a:pPr algn="just"/>
            <a:r>
              <a:rPr lang="fr-CH" sz="2400" dirty="0">
                <a:solidFill>
                  <a:schemeClr val="tx2"/>
                </a:solidFill>
                <a:cs typeface="Calibri"/>
              </a:rPr>
              <a:t>Liens avec la dynamique de médicalisation </a:t>
            </a:r>
            <a:endParaRPr lang="fr-FR" sz="24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E28E1B-C6AF-4EC6-BEBC-349339FFB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9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6712BE-C456-5104-327B-73836F96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fr-FR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9F52A-AA34-49CC-1F80-C7562E237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030938"/>
            <a:ext cx="10668004" cy="3440539"/>
          </a:xfrm>
        </p:spPr>
        <p:txBody>
          <a:bodyPr>
            <a:normAutofit/>
          </a:bodyPr>
          <a:lstStyle/>
          <a:p>
            <a:r>
              <a:rPr lang="fr-FR" sz="2400" dirty="0"/>
              <a:t>Mise en avant de l’influence du groupe</a:t>
            </a:r>
          </a:p>
          <a:p>
            <a:r>
              <a:rPr lang="fr-FR" sz="2400" dirty="0"/>
              <a:t>Pathologiser une addiction permet de déculpabiliser</a:t>
            </a:r>
          </a:p>
          <a:p>
            <a:r>
              <a:rPr lang="fr-FR" sz="2400" dirty="0"/>
              <a:t>Effet de la médicalisation </a:t>
            </a:r>
          </a:p>
          <a:p>
            <a:r>
              <a:rPr lang="fr-FR" sz="2400" dirty="0"/>
              <a:t>Apprendre à vivre avec la maladie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48559E-1486-6419-29BC-0D33AD2D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r-FR" sz="4400">
                <a:solidFill>
                  <a:srgbClr val="2A1A00"/>
                </a:solidFill>
              </a:rPr>
              <a:t>Avez-vous des Questions 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026" name="Picture 2" descr="Question Png, Vecteurs, PSD et Icônes Pour Téléchargement Gratuit | Pngtree">
            <a:extLst>
              <a:ext uri="{FF2B5EF4-FFF2-40B4-BE49-F238E27FC236}">
                <a16:creationId xmlns:a16="http://schemas.microsoft.com/office/drawing/2014/main" id="{316C0876-EFCA-C6C4-70B4-ACA525097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00" y1="32917" x2="38583" y2="31000"/>
                        <a14:foregroundMark x1="41000" y1="30667" x2="39667" y2="31250"/>
                        <a14:foregroundMark x1="34167" y1="37833" x2="36500" y2="27500"/>
                        <a14:foregroundMark x1="36500" y1="27500" x2="39667" y2="27167"/>
                        <a14:foregroundMark x1="54167" y1="60083" x2="61083" y2="48250"/>
                        <a14:foregroundMark x1="47333" y1="61167" x2="48250" y2="50667"/>
                        <a14:foregroundMark x1="48250" y1="50667" x2="55583" y2="46917"/>
                        <a14:foregroundMark x1="50333" y1="72083" x2="54167" y2="76250"/>
                        <a14:foregroundMark x1="50083" y1="69083" x2="47583" y2="70500"/>
                        <a14:foregroundMark x1="52833" y1="67500" x2="48167" y2="72667"/>
                        <a14:foregroundMark x1="47583" y1="75667" x2="53083" y2="66833"/>
                        <a14:foregroundMark x1="53083" y1="66833" x2="53667" y2="67750"/>
                        <a14:foregroundMark x1="53083" y1="67500" x2="46500" y2="7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37" y="576784"/>
            <a:ext cx="5836541" cy="58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2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6611A0-DA06-B256-0094-28EE9395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fr-FR" sz="4400"/>
              <a:t>Éléments de discussion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4DA33-025F-9952-BB8D-78B23AEC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Autofit/>
          </a:bodyPr>
          <a:lstStyle/>
          <a:p>
            <a:r>
              <a:rPr lang="fr-FR" sz="2400" dirty="0"/>
              <a:t>Est-ce que le fait de pathologiser et donc de « déculpabiliser » les personnes souffrantes d’une addiction rend-elle vraiment service aux individus ? Et prennent le risque que les joueurs compulsifs dédramatisent leurs situations ? </a:t>
            </a:r>
          </a:p>
          <a:p>
            <a:r>
              <a:rPr lang="fr-FR" sz="2400" dirty="0"/>
              <a:t>Peut-on mettre en lien la pathologie d’addiction aux jeux d’argent avec celle d’une addiction à l’alcool ? </a:t>
            </a:r>
          </a:p>
          <a:p>
            <a:r>
              <a:rPr lang="fr-FR" sz="2400" dirty="0"/>
              <a:t>Est-ce que le fait de participer à un groupe d’entraide peut aussi amener des difficultés et peut compliquer le processus de rétablissement ? </a:t>
            </a:r>
          </a:p>
        </p:txBody>
      </p:sp>
    </p:spTree>
    <p:extLst>
      <p:ext uri="{BB962C8B-B14F-4D97-AF65-F5344CB8AC3E}">
        <p14:creationId xmlns:p14="http://schemas.microsoft.com/office/powerpoint/2010/main" val="224710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8A951-A365-82D8-18FE-1B854BB6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E4427-2C58-94A4-99FE-0D18C439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05" y="1389893"/>
            <a:ext cx="10178322" cy="50857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CH" sz="2400" dirty="0">
                <a:effectLst/>
              </a:rPr>
              <a:t>Achab, S. (2019, 7 juin). </a:t>
            </a:r>
            <a:r>
              <a:rPr lang="fr-FR" sz="2400" i="1" dirty="0"/>
              <a:t>L’addiction aux jeux vidéo reconnue comme maladie mentale par l’OMS</a:t>
            </a:r>
            <a:r>
              <a:rPr lang="fr-FR" sz="2400" dirty="0"/>
              <a:t>.</a:t>
            </a:r>
            <a:r>
              <a:rPr lang="fr-CH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https://www.unige.ch/medecine/faculteetcite/media/laddiction-aux-jeux-video-reconnue-comme-maladie-mentale-par-loms</a:t>
            </a:r>
            <a:endParaRPr lang="fr-CH" sz="2400" dirty="0"/>
          </a:p>
          <a:p>
            <a:pPr algn="just"/>
            <a:r>
              <a:rPr lang="fr-FR" sz="2400" dirty="0"/>
              <a:t>Brody, A. (2022). Devenir « joueur compulsif» : analyse sociologique du récit de vie d’un membre des Joueurs Anonymes. </a:t>
            </a:r>
            <a:r>
              <a:rPr lang="fr-FR" sz="2400" i="1" dirty="0"/>
              <a:t>Sciences sociales et santé, 40(2</a:t>
            </a:r>
            <a:r>
              <a:rPr lang="fr-FR" sz="2400" dirty="0"/>
              <a:t>), 71-94.  https://</a:t>
            </a:r>
            <a:r>
              <a:rPr lang="fr-FR" sz="2400" dirty="0" err="1"/>
              <a:t>doi.org</a:t>
            </a:r>
            <a:r>
              <a:rPr lang="fr-FR" sz="2400" dirty="0"/>
              <a:t>/10.1684/sss.2022.0227 </a:t>
            </a:r>
            <a:endParaRPr lang="fr-CH" sz="2400" dirty="0"/>
          </a:p>
          <a:p>
            <a:r>
              <a:rPr lang="fr-CH" sz="2400" dirty="0"/>
              <a:t>Fainzang S., 1996</a:t>
            </a:r>
            <a:r>
              <a:rPr lang="fr-CH" sz="2400" i="1" dirty="0"/>
              <a:t>. Ethnologie des anciens alcooliques</a:t>
            </a:r>
            <a:r>
              <a:rPr lang="fr-CH" sz="2400" dirty="0"/>
              <a:t>. La </a:t>
            </a:r>
            <a:r>
              <a:rPr lang="fr-CH" sz="2400" dirty="0" err="1"/>
              <a:t>liberte</a:t>
            </a:r>
            <a:r>
              <a:rPr lang="fr-CH" sz="2400" dirty="0"/>
              <a:t>́ ou la mort. Paris, PUF. </a:t>
            </a:r>
          </a:p>
          <a:p>
            <a:r>
              <a:rPr lang="fr-CH" sz="2400" dirty="0"/>
              <a:t>Goffman E., 1968</a:t>
            </a:r>
            <a:r>
              <a:rPr lang="fr-CH" sz="2400" i="1" dirty="0"/>
              <a:t>. Asiles : </a:t>
            </a:r>
            <a:r>
              <a:rPr lang="fr-CH" sz="2400" i="1" dirty="0" err="1"/>
              <a:t>étude</a:t>
            </a:r>
            <a:r>
              <a:rPr lang="fr-CH" sz="2400" i="1" dirty="0"/>
              <a:t> sur la condition sociale des malades mentaux</a:t>
            </a:r>
            <a:r>
              <a:rPr lang="fr-CH" sz="2400" dirty="0"/>
              <a:t>. Paris, Minuit. </a:t>
            </a:r>
          </a:p>
          <a:p>
            <a:r>
              <a:rPr lang="fr-FR" sz="2400" dirty="0"/>
              <a:t>Le centre du jeu excessif, CHUV. (2018, août</a:t>
            </a:r>
            <a:r>
              <a:rPr lang="fr-FR" sz="2400" i="1" dirty="0"/>
              <a:t>). 20 réponses sur les troubles liés aux jeux vidéo et à internet.</a:t>
            </a:r>
            <a:r>
              <a:rPr lang="fr-FR" sz="2400" dirty="0"/>
              <a:t> </a:t>
            </a:r>
            <a:r>
              <a:rPr lang="fr-CH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https://www.chuv.ch/fileadmin/sites/cje/documents/CJE_20_reponses_video_internet.pdf</a:t>
            </a:r>
            <a:endParaRPr lang="fr-CH" sz="2400" dirty="0"/>
          </a:p>
          <a:p>
            <a:r>
              <a:rPr lang="fr-FR" sz="2400" dirty="0"/>
              <a:t> </a:t>
            </a:r>
            <a:r>
              <a:rPr lang="fr-FR" sz="2400" dirty="0" err="1"/>
              <a:t>Martignoni-huttin</a:t>
            </a:r>
            <a:r>
              <a:rPr lang="fr-FR" sz="2400" dirty="0"/>
              <a:t>, J.-P. (2022). Le jeu excessif est-il une addiction ? Commentaire. </a:t>
            </a:r>
            <a:r>
              <a:rPr lang="fr-FR" sz="2400" i="1" dirty="0"/>
              <a:t>Sciences sociales et santé, 40</a:t>
            </a:r>
            <a:r>
              <a:rPr lang="fr-FR" sz="2400" dirty="0"/>
              <a:t>(2), 95104. https://</a:t>
            </a:r>
            <a:r>
              <a:rPr lang="fr-FR" sz="2400" dirty="0" err="1"/>
              <a:t>doi.org</a:t>
            </a:r>
            <a:r>
              <a:rPr lang="fr-FR" sz="2400" dirty="0"/>
              <a:t>/10.1684/sss.2022.0228) </a:t>
            </a:r>
            <a:endParaRPr lang="fr-CH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7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4579D-E3F4-9C8C-022B-6FAC549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Table des matières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811677-1C60-6156-23D3-9CBAC507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0563"/>
            <a:ext cx="10178322" cy="538672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Présentation de l’auteur </a:t>
            </a:r>
          </a:p>
          <a:p>
            <a:r>
              <a:rPr lang="fr-FR" sz="2400" dirty="0"/>
              <a:t>A propos de l’article </a:t>
            </a:r>
          </a:p>
          <a:p>
            <a:r>
              <a:rPr lang="fr-FR" sz="2400" dirty="0"/>
              <a:t>Méthodologie </a:t>
            </a:r>
          </a:p>
          <a:p>
            <a:r>
              <a:rPr lang="fr-FR" sz="2400" dirty="0"/>
              <a:t>Concepts centraux identifiés</a:t>
            </a:r>
          </a:p>
          <a:p>
            <a:r>
              <a:rPr lang="fr-FR" sz="2400" dirty="0"/>
              <a:t>Problématique identifiée </a:t>
            </a:r>
          </a:p>
          <a:p>
            <a:r>
              <a:rPr lang="fr-FR" sz="2400" dirty="0"/>
              <a:t>Buts de l’article </a:t>
            </a:r>
          </a:p>
          <a:p>
            <a:r>
              <a:rPr lang="fr-FR" sz="2400" dirty="0"/>
              <a:t>Thèses </a:t>
            </a:r>
          </a:p>
          <a:p>
            <a:r>
              <a:rPr lang="fr-FR" sz="2400" dirty="0"/>
              <a:t>Logique argumentative </a:t>
            </a:r>
          </a:p>
          <a:p>
            <a:r>
              <a:rPr lang="fr-FR" sz="2400" dirty="0"/>
              <a:t>Liens avec le contexte et le séminaire</a:t>
            </a:r>
          </a:p>
          <a:p>
            <a:r>
              <a:rPr lang="fr-FR" sz="2400" dirty="0"/>
              <a:t>Conclusion</a:t>
            </a:r>
          </a:p>
          <a:p>
            <a:r>
              <a:rPr lang="fr-FR" sz="2400" dirty="0"/>
              <a:t>Éléments de discussion</a:t>
            </a:r>
          </a:p>
          <a:p>
            <a:endParaRPr lang="fr-FR" dirty="0"/>
          </a:p>
        </p:txBody>
      </p:sp>
      <p:pic>
        <p:nvPicPr>
          <p:cNvPr id="1026" name="Picture 2" descr="Une Pile De Livres Fournitures Scolaires Livres De Dessins Animés Livres De  Lecture PNG , Livre Clipart, Une Pile De Livres, Fournitures Scolaires  Fichier PNG et PSD pour le téléchargement libre">
            <a:extLst>
              <a:ext uri="{FF2B5EF4-FFF2-40B4-BE49-F238E27FC236}">
                <a16:creationId xmlns:a16="http://schemas.microsoft.com/office/drawing/2014/main" id="{DC846616-C945-77B2-60DE-97E33AF0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938" l="6563" r="95000">
                        <a14:foregroundMark x1="6563" y1="25781" x2="6563" y2="25781"/>
                        <a14:foregroundMark x1="90781" y1="35469" x2="90781" y2="35469"/>
                        <a14:foregroundMark x1="95156" y1="34531" x2="95156" y2="34531"/>
                        <a14:foregroundMark x1="51875" y1="92188" x2="51875" y2="92188"/>
                        <a14:foregroundMark x1="76719" y1="95938" x2="76719" y2="95938"/>
                        <a14:foregroundMark x1="94219" y1="74063" x2="94219" y2="7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64" y="1958937"/>
            <a:ext cx="3648501" cy="36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3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A8D5F-C25F-D7A0-928A-79A8FE6F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fr-FR" sz="4400" dirty="0"/>
              <a:t>Présentation de l’auteur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33A0AF-9878-991A-144B-E21C3A18F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CH" sz="2800" b="1" dirty="0">
                <a:cs typeface="Calibri"/>
              </a:rPr>
              <a:t>Aymeric Brody</a:t>
            </a:r>
            <a:endParaRPr lang="fr-FR" sz="2800" b="1" dirty="0">
              <a:cs typeface="Calibri"/>
            </a:endParaRPr>
          </a:p>
          <a:p>
            <a:r>
              <a:rPr lang="fr-CH" sz="2600" dirty="0">
                <a:cs typeface="Calibri"/>
              </a:rPr>
              <a:t>Sociologue et docteur en Sciences de l'éducation</a:t>
            </a:r>
          </a:p>
          <a:p>
            <a:r>
              <a:rPr lang="fr-CH" sz="2600" dirty="0">
                <a:cs typeface="Calibri"/>
              </a:rPr>
              <a:t>Chercheur à l'université Sorbonne Paris Nord et au sein d'Epitech</a:t>
            </a:r>
            <a:endParaRPr lang="fr-CH" sz="2600" dirty="0"/>
          </a:p>
          <a:p>
            <a:r>
              <a:rPr lang="fr-CH" sz="2600" dirty="0">
                <a:cs typeface="Calibri"/>
              </a:rPr>
              <a:t>Intérêts de recherche : jeu ; loisir ; addiction ; apprentissage </a:t>
            </a:r>
            <a:endParaRPr lang="fr-FR" sz="2600" dirty="0">
              <a:cs typeface="Calibri"/>
            </a:endParaRPr>
          </a:p>
          <a:p>
            <a:endParaRPr lang="fr-CH" dirty="0">
              <a:latin typeface="Calibri"/>
              <a:cs typeface="Calibri"/>
            </a:endParaRPr>
          </a:p>
          <a:p>
            <a:endParaRPr lang="fr-FR" dirty="0"/>
          </a:p>
        </p:txBody>
      </p:sp>
      <p:pic>
        <p:nvPicPr>
          <p:cNvPr id="6" name="Image 5" descr="Membre : Aymeric Brody - CASPER - Centre d''Anthropologie, Sociologie,  Psychologie - Etudes et Recherches">
            <a:extLst>
              <a:ext uri="{FF2B5EF4-FFF2-40B4-BE49-F238E27FC236}">
                <a16:creationId xmlns:a16="http://schemas.microsoft.com/office/drawing/2014/main" id="{4BC5A423-55B6-B618-EBC7-0541F2C16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9" b="13902"/>
          <a:stretch/>
        </p:blipFill>
        <p:spPr>
          <a:xfrm>
            <a:off x="7319818" y="961712"/>
            <a:ext cx="3924941" cy="3918374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12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F9E04E-D53E-F92C-DCE7-B5E8870A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fr-FR"/>
              <a:t>A propos de l’article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23C76-D171-628A-06D6-67A96632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dirty="0"/>
              <a:t>L'article provient de la revue </a:t>
            </a:r>
            <a:r>
              <a:rPr lang="fr-FR" sz="2400" i="1" dirty="0"/>
              <a:t>Science Sociales et Santé</a:t>
            </a:r>
            <a:r>
              <a:rPr lang="fr-FR" sz="2400" dirty="0"/>
              <a:t> (vol. 40, n°2) </a:t>
            </a:r>
          </a:p>
          <a:p>
            <a:r>
              <a:rPr lang="fr-FR" sz="2400" dirty="0"/>
              <a:t>Publié en juin 2022</a:t>
            </a:r>
          </a:p>
          <a:p>
            <a:r>
              <a:rPr lang="fr-FR" sz="2400" dirty="0"/>
              <a:t>Tout public </a:t>
            </a:r>
          </a:p>
          <a:p>
            <a:r>
              <a:rPr lang="fr-FR" sz="2400" dirty="0"/>
              <a:t>Contexte : Récit de vie de joueurs compulsifs membres d’un groupe de joueurs anonymes Bruxellois considérée comme pathologique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FD9DAA-AD8E-8A70-8592-FB29DEEB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r-FR" sz="4400">
                <a:solidFill>
                  <a:srgbClr val="2A1A00"/>
                </a:solidFill>
              </a:rPr>
              <a:t>Méthodologie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28235-3D35-C6E0-2A52-EAC77404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 lnSpcReduction="10000"/>
          </a:bodyPr>
          <a:lstStyle/>
          <a:p>
            <a:r>
              <a:rPr lang="fr-FR" sz="2400" dirty="0"/>
              <a:t>Etude qualitative phénoménologique avec une approche sociologique compréhensive</a:t>
            </a:r>
          </a:p>
          <a:p>
            <a:r>
              <a:rPr lang="fr-FR" sz="2400" dirty="0"/>
              <a:t>Enquête de terrain, entretiens approfondis avec sept membres du groupe des JA BXL</a:t>
            </a:r>
          </a:p>
          <a:p>
            <a:r>
              <a:rPr lang="fr-FR" sz="2400" dirty="0"/>
              <a:t>Utilisation de documents faits par les JA BXL</a:t>
            </a:r>
          </a:p>
          <a:p>
            <a:r>
              <a:rPr lang="fr-FR" sz="2400" dirty="0"/>
              <a:t>Focalisation sur le récit de vie de l'un des membres </a:t>
            </a:r>
          </a:p>
        </p:txBody>
      </p:sp>
    </p:spTree>
    <p:extLst>
      <p:ext uri="{BB962C8B-B14F-4D97-AF65-F5344CB8AC3E}">
        <p14:creationId xmlns:p14="http://schemas.microsoft.com/office/powerpoint/2010/main" val="3512688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4ECA16-4BF6-6798-F143-645FE492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524" y="0"/>
            <a:ext cx="8865476" cy="1796143"/>
          </a:xfrm>
        </p:spPr>
        <p:txBody>
          <a:bodyPr anchor="b">
            <a:normAutofit/>
          </a:bodyPr>
          <a:lstStyle/>
          <a:p>
            <a:pPr algn="ctr"/>
            <a:r>
              <a:rPr lang="fr-FR" sz="4400"/>
              <a:t>Concepts centraux : médicalisation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A96DA-47A8-A373-15B3-EE3FBACC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9140190" cy="4405152"/>
          </a:xfrm>
        </p:spPr>
        <p:txBody>
          <a:bodyPr>
            <a:normAutofit/>
          </a:bodyPr>
          <a:lstStyle/>
          <a:p>
            <a:r>
              <a:rPr lang="fr-FR" sz="2400" dirty="0"/>
              <a:t>Médicalisation de l’addiction au jeu </a:t>
            </a:r>
          </a:p>
          <a:p>
            <a:r>
              <a:rPr lang="fr-FR" sz="2400" dirty="0"/>
              <a:t>Vocabulaire médical employé par les JA : </a:t>
            </a:r>
          </a:p>
          <a:p>
            <a:pPr lvl="1"/>
            <a:r>
              <a:rPr lang="fr-FR" sz="2400" dirty="0"/>
              <a:t>Maladie chronique, progressive</a:t>
            </a:r>
          </a:p>
          <a:p>
            <a:pPr lvl="1"/>
            <a:r>
              <a:rPr lang="fr-FR" sz="2400" dirty="0"/>
              <a:t>Rétablissement</a:t>
            </a:r>
          </a:p>
          <a:p>
            <a:r>
              <a:rPr lang="fr-FR" sz="2400" dirty="0"/>
              <a:t>Témoignage de Melvin : </a:t>
            </a:r>
          </a:p>
          <a:p>
            <a:pPr lvl="1"/>
            <a:r>
              <a:rPr lang="fr-FR" sz="2400" dirty="0"/>
              <a:t>Processus chimique dans le cerveau</a:t>
            </a:r>
          </a:p>
          <a:p>
            <a:pPr lvl="1"/>
            <a:r>
              <a:rPr lang="fr-FR" sz="2400" dirty="0"/>
              <a:t>Maladie mentale</a:t>
            </a:r>
          </a:p>
          <a:p>
            <a:pPr lvl="1"/>
            <a:r>
              <a:rPr lang="fr-FR" sz="2400" dirty="0"/>
              <a:t>Comparaison à une bactérie</a:t>
            </a:r>
          </a:p>
          <a:p>
            <a:pPr marL="457200" lvl="1" indent="0">
              <a:buNone/>
            </a:pPr>
            <a:endParaRPr lang="fr-FR" sz="2200" dirty="0"/>
          </a:p>
          <a:p>
            <a:pPr lvl="1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40676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4ECA16-4BF6-6798-F143-645FE492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524" y="0"/>
            <a:ext cx="8865476" cy="1796143"/>
          </a:xfrm>
        </p:spPr>
        <p:txBody>
          <a:bodyPr anchor="b">
            <a:normAutofit/>
          </a:bodyPr>
          <a:lstStyle/>
          <a:p>
            <a:pPr algn="ctr"/>
            <a:r>
              <a:rPr lang="fr-FR" sz="4400"/>
              <a:t>Concepts centraux : le groupe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A96DA-47A8-A373-15B3-EE3FBACC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337" y="2273121"/>
            <a:ext cx="8534400" cy="3701065"/>
          </a:xfrm>
        </p:spPr>
        <p:txBody>
          <a:bodyPr>
            <a:normAutofit/>
          </a:bodyPr>
          <a:lstStyle/>
          <a:p>
            <a:r>
              <a:rPr lang="fr-FR" sz="2400" dirty="0"/>
              <a:t>Identification d’une identité commune </a:t>
            </a:r>
          </a:p>
          <a:p>
            <a:r>
              <a:rPr lang="fr-FR" sz="2400" dirty="0"/>
              <a:t>Appartenance au groupe</a:t>
            </a:r>
          </a:p>
          <a:p>
            <a:r>
              <a:rPr lang="fr-FR" sz="2400" dirty="0"/>
              <a:t>Établissement d’une relation symbolique </a:t>
            </a:r>
            <a:r>
              <a:rPr lang="fr-FR" sz="1800" dirty="0"/>
              <a:t>(</a:t>
            </a:r>
            <a:r>
              <a:rPr lang="fr-CH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Fainzang, 1996)</a:t>
            </a:r>
            <a:r>
              <a:rPr lang="fr-CH" sz="2000" dirty="0">
                <a:effectLst/>
              </a:rPr>
              <a:t> </a:t>
            </a:r>
            <a:r>
              <a:rPr lang="fr-FR" sz="2400" dirty="0"/>
              <a:t> </a:t>
            </a:r>
          </a:p>
          <a:p>
            <a:r>
              <a:rPr lang="fr-FR" sz="2400" dirty="0"/>
              <a:t>Dynamique de groupe :</a:t>
            </a:r>
          </a:p>
          <a:p>
            <a:pPr lvl="1"/>
            <a:r>
              <a:rPr lang="fr-FR" sz="2400" dirty="0"/>
              <a:t>Soutiens </a:t>
            </a:r>
          </a:p>
          <a:p>
            <a:pPr lvl="1"/>
            <a:r>
              <a:rPr lang="fr-FR" sz="2400" dirty="0"/>
              <a:t>Encourage à sortir de l’addiction</a:t>
            </a:r>
          </a:p>
          <a:p>
            <a:pPr lvl="1"/>
            <a:r>
              <a:rPr lang="fr-FR" sz="2400" dirty="0"/>
              <a:t>Responsabilité envers les autres membres </a:t>
            </a:r>
          </a:p>
        </p:txBody>
      </p:sp>
      <p:pic>
        <p:nvPicPr>
          <p:cNvPr id="2050" name="Picture 2" descr="Groupe de personnes, aquarelle, peinture, encre humide, réunion,  présentation, dessin animé, groupe social png | Klipartz">
            <a:extLst>
              <a:ext uri="{FF2B5EF4-FFF2-40B4-BE49-F238E27FC236}">
                <a16:creationId xmlns:a16="http://schemas.microsoft.com/office/drawing/2014/main" id="{FE050839-BBF9-C544-086D-D9E9F855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" b="96944" l="5281" r="92135">
                        <a14:foregroundMark x1="28427" y1="11715" x2="28427" y2="11715"/>
                        <a14:foregroundMark x1="28652" y1="7131" x2="28652" y2="7131"/>
                        <a14:foregroundMark x1="30225" y1="5772" x2="30225" y2="5772"/>
                        <a14:foregroundMark x1="30225" y1="5772" x2="25281" y2="7810"/>
                        <a14:foregroundMark x1="25281" y1="7810" x2="24382" y2="14771"/>
                        <a14:foregroundMark x1="27191" y1="1188" x2="30000" y2="1528"/>
                        <a14:foregroundMark x1="26180" y1="27334" x2="26180" y2="32258"/>
                        <a14:foregroundMark x1="26180" y1="32598" x2="28652" y2="8998"/>
                        <a14:foregroundMark x1="28652" y1="8998" x2="33708" y2="13582"/>
                        <a14:foregroundMark x1="33708" y1="13582" x2="33820" y2="31409"/>
                        <a14:foregroundMark x1="33820" y1="31409" x2="28202" y2="33107"/>
                        <a14:foregroundMark x1="28202" y1="33107" x2="25281" y2="31239"/>
                        <a14:foregroundMark x1="19213" y1="36503" x2="15281" y2="44312"/>
                        <a14:foregroundMark x1="15281" y1="44312" x2="16067" y2="51443"/>
                        <a14:foregroundMark x1="16067" y1="51443" x2="22022" y2="46350"/>
                        <a14:foregroundMark x1="22022" y1="46350" x2="18315" y2="37351"/>
                        <a14:foregroundMark x1="18315" y1="37351" x2="17191" y2="37012"/>
                        <a14:foregroundMark x1="15169" y1="75382" x2="9775" y2="66553"/>
                        <a14:foregroundMark x1="9775" y1="66553" x2="8652" y2="38710"/>
                        <a14:foregroundMark x1="8652" y1="38710" x2="13034" y2="30390"/>
                        <a14:foregroundMark x1="13034" y1="30390" x2="17978" y2="28862"/>
                        <a14:foregroundMark x1="17978" y1="28862" x2="22921" y2="31579"/>
                        <a14:foregroundMark x1="22921" y1="31579" x2="25169" y2="41935"/>
                        <a14:foregroundMark x1="25169" y1="41935" x2="23371" y2="52801"/>
                        <a14:foregroundMark x1="23371" y1="52801" x2="15506" y2="60441"/>
                        <a14:foregroundMark x1="15506" y1="60441" x2="10449" y2="58913"/>
                        <a14:foregroundMark x1="10449" y1="58913" x2="8989" y2="57725"/>
                        <a14:foregroundMark x1="10000" y1="35484" x2="21011" y2="32937"/>
                        <a14:foregroundMark x1="21011" y1="32937" x2="21124" y2="33107"/>
                        <a14:foregroundMark x1="10449" y1="34465" x2="11910" y2="34295"/>
                        <a14:foregroundMark x1="29101" y1="69610" x2="31798" y2="63497"/>
                        <a14:foregroundMark x1="31798" y1="63497" x2="32697" y2="71307"/>
                        <a14:foregroundMark x1="32697" y1="71307" x2="29663" y2="69949"/>
                        <a14:foregroundMark x1="41124" y1="67063" x2="43146" y2="57895"/>
                        <a14:foregroundMark x1="43146" y1="57895" x2="52360" y2="63328"/>
                        <a14:foregroundMark x1="52360" y1="63328" x2="50449" y2="74533"/>
                        <a14:foregroundMark x1="50449" y1="74533" x2="43708" y2="74873"/>
                        <a14:foregroundMark x1="43708" y1="74873" x2="38989" y2="69610"/>
                        <a14:foregroundMark x1="38989" y1="69610" x2="39663" y2="67742"/>
                        <a14:foregroundMark x1="44719" y1="86418" x2="49213" y2="84720"/>
                        <a14:foregroundMark x1="49213" y1="84720" x2="44157" y2="83871"/>
                        <a14:foregroundMark x1="44157" y1="83871" x2="43820" y2="84380"/>
                        <a14:foregroundMark x1="18989" y1="66044" x2="17753" y2="74194"/>
                        <a14:foregroundMark x1="17753" y1="74194" x2="24944" y2="70458"/>
                        <a14:foregroundMark x1="24944" y1="70458" x2="22472" y2="62649"/>
                        <a14:foregroundMark x1="22472" y1="62649" x2="17865" y2="65365"/>
                        <a14:foregroundMark x1="17865" y1="65365" x2="17303" y2="66214"/>
                        <a14:foregroundMark x1="44157" y1="81834" x2="38764" y2="83192"/>
                        <a14:foregroundMark x1="38764" y1="83192" x2="36854" y2="90323"/>
                        <a14:foregroundMark x1="36854" y1="90323" x2="43933" y2="93209"/>
                        <a14:foregroundMark x1="43933" y1="93209" x2="49775" y2="86927"/>
                        <a14:foregroundMark x1="49775" y1="86927" x2="46854" y2="81324"/>
                        <a14:foregroundMark x1="46854" y1="81324" x2="40899" y2="80306"/>
                        <a14:foregroundMark x1="40899" y1="80306" x2="38652" y2="81834"/>
                        <a14:foregroundMark x1="48090" y1="79796" x2="48315" y2="86927"/>
                        <a14:foregroundMark x1="48315" y1="86927" x2="52697" y2="93209"/>
                        <a14:foregroundMark x1="52697" y1="93209" x2="53034" y2="85059"/>
                        <a14:foregroundMark x1="53034" y1="85059" x2="48652" y2="79287"/>
                        <a14:foregroundMark x1="48652" y1="79287" x2="45618" y2="79796"/>
                        <a14:foregroundMark x1="33933" y1="88455" x2="33371" y2="96944"/>
                        <a14:foregroundMark x1="33371" y1="96944" x2="37079" y2="91681"/>
                        <a14:foregroundMark x1="37079" y1="91681" x2="36966" y2="90492"/>
                        <a14:foregroundMark x1="6517" y1="69440" x2="9101" y2="76061"/>
                        <a14:foregroundMark x1="9101" y1="76061" x2="20562" y2="77419"/>
                        <a14:foregroundMark x1="20562" y1="77419" x2="24831" y2="72835"/>
                        <a14:foregroundMark x1="24831" y1="72835" x2="24157" y2="65025"/>
                        <a14:foregroundMark x1="24157" y1="65025" x2="21348" y2="59932"/>
                        <a14:foregroundMark x1="70787" y1="85229" x2="74157" y2="91511"/>
                        <a14:foregroundMark x1="74157" y1="91511" x2="80000" y2="92190"/>
                        <a14:foregroundMark x1="80000" y1="92190" x2="90674" y2="90323"/>
                        <a14:foregroundMark x1="90674" y1="90323" x2="92022" y2="81324"/>
                        <a14:foregroundMark x1="92022" y1="81324" x2="88090" y2="70628"/>
                        <a14:foregroundMark x1="76629" y1="74703" x2="75506" y2="81664"/>
                        <a14:foregroundMark x1="75506" y1="81664" x2="83708" y2="82513"/>
                        <a14:foregroundMark x1="83708" y1="82513" x2="90000" y2="77929"/>
                        <a14:foregroundMark x1="90000" y1="77929" x2="83708" y2="71647"/>
                        <a14:foregroundMark x1="83708" y1="71647" x2="80000" y2="73514"/>
                        <a14:foregroundMark x1="91910" y1="52122" x2="92135" y2="61290"/>
                        <a14:foregroundMark x1="92135" y1="61290" x2="92022" y2="62309"/>
                        <a14:foregroundMark x1="86966" y1="85569" x2="73596" y2="85739"/>
                        <a14:foregroundMark x1="79663" y1="38540" x2="81348" y2="38879"/>
                        <a14:foregroundMark x1="81348" y1="38540" x2="83708" y2="39049"/>
                        <a14:foregroundMark x1="23596" y1="31239" x2="25843" y2="23599"/>
                        <a14:foregroundMark x1="25843" y1="23599" x2="27079" y2="24448"/>
                        <a14:foregroundMark x1="5730" y1="49576" x2="5281" y2="41596"/>
                        <a14:foregroundMark x1="58539" y1="26486" x2="58539" y2="26486"/>
                        <a14:foregroundMark x1="58090" y1="26486" x2="58764" y2="27165"/>
                        <a14:foregroundMark x1="58539" y1="25297" x2="59326" y2="24788"/>
                        <a14:foregroundMark x1="59213" y1="26486" x2="58989" y2="27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91" y="3750122"/>
            <a:ext cx="3360808" cy="22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2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4ECA16-4BF6-6798-F143-645FE492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524" y="0"/>
            <a:ext cx="8865476" cy="1796143"/>
          </a:xfrm>
        </p:spPr>
        <p:txBody>
          <a:bodyPr anchor="b">
            <a:normAutofit/>
          </a:bodyPr>
          <a:lstStyle/>
          <a:p>
            <a:pPr algn="ctr"/>
            <a:r>
              <a:rPr lang="fr-FR" sz="4400"/>
              <a:t>Concepts centraux  : le groupe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A96DA-47A8-A373-15B3-EE3FBACC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865476" cy="4190741"/>
          </a:xfrm>
        </p:spPr>
        <p:txBody>
          <a:bodyPr>
            <a:normAutofit/>
          </a:bodyPr>
          <a:lstStyle/>
          <a:p>
            <a:r>
              <a:rPr lang="fr-FR" sz="2400" dirty="0"/>
              <a:t>Influence des JA sur les récits de vie</a:t>
            </a:r>
          </a:p>
          <a:p>
            <a:r>
              <a:rPr lang="fr-FR" sz="2400" dirty="0"/>
              <a:t>Illusion rétrospective </a:t>
            </a:r>
            <a:r>
              <a:rPr lang="fr-CH" sz="1800" dirty="0">
                <a:effectLst/>
              </a:rPr>
              <a:t>(Goffman, 1968) </a:t>
            </a:r>
            <a:endParaRPr lang="fr-FR" sz="1800" dirty="0"/>
          </a:p>
          <a:p>
            <a:pPr lvl="1"/>
            <a:r>
              <a:rPr lang="fr-FR" sz="2400" dirty="0"/>
              <a:t>Reconstruction à postériori du récit de vie</a:t>
            </a:r>
          </a:p>
          <a:p>
            <a:r>
              <a:rPr lang="fr-FR" sz="2400" dirty="0"/>
              <a:t>Exemples : les entretiens effectués avec Melvin</a:t>
            </a:r>
          </a:p>
          <a:p>
            <a:pPr lvl="1"/>
            <a:r>
              <a:rPr lang="fr-FR" sz="2400" dirty="0"/>
              <a:t>Autojustification </a:t>
            </a:r>
          </a:p>
          <a:p>
            <a:pPr lvl="1"/>
            <a:r>
              <a:rPr lang="fr-FR" sz="2400" dirty="0"/>
              <a:t>Permet de donner du sens à la vie </a:t>
            </a:r>
          </a:p>
          <a:p>
            <a:pPr lvl="1"/>
            <a:r>
              <a:rPr lang="fr-FR" sz="2400" dirty="0"/>
              <a:t>Fait partie du processus de guérison</a:t>
            </a:r>
          </a:p>
        </p:txBody>
      </p:sp>
    </p:spTree>
    <p:extLst>
      <p:ext uri="{BB962C8B-B14F-4D97-AF65-F5344CB8AC3E}">
        <p14:creationId xmlns:p14="http://schemas.microsoft.com/office/powerpoint/2010/main" val="312097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4ECA16-4BF6-6798-F143-645FE492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524" y="0"/>
            <a:ext cx="8865476" cy="1796143"/>
          </a:xfrm>
        </p:spPr>
        <p:txBody>
          <a:bodyPr anchor="b">
            <a:normAutofit/>
          </a:bodyPr>
          <a:lstStyle/>
          <a:p>
            <a:pPr algn="ctr"/>
            <a:r>
              <a:rPr lang="fr-FR" sz="4400"/>
              <a:t>Concepts centraux : </a:t>
            </a:r>
            <a:r>
              <a:rPr lang="fr-FR" sz="4400" dirty="0"/>
              <a:t>la</a:t>
            </a:r>
            <a:r>
              <a:rPr lang="fr-FR" sz="4400"/>
              <a:t> Guérison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A96DA-47A8-A373-15B3-EE3FBACC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rmAutofit/>
          </a:bodyPr>
          <a:lstStyle/>
          <a:p>
            <a:r>
              <a:rPr lang="fr-FR" sz="2400" dirty="0"/>
              <a:t>Passe par l’acceptation de la maladie</a:t>
            </a:r>
          </a:p>
          <a:p>
            <a:r>
              <a:rPr lang="fr-FR" sz="2400" dirty="0"/>
              <a:t>Auto-étiquetage de « malade » : </a:t>
            </a:r>
          </a:p>
          <a:p>
            <a:pPr lvl="1"/>
            <a:r>
              <a:rPr lang="fr-FR" sz="2400" dirty="0"/>
              <a:t>Questionnaire fourni par les JA </a:t>
            </a:r>
          </a:p>
          <a:p>
            <a:pPr lvl="1"/>
            <a:r>
              <a:rPr lang="fr-FR" sz="2400" dirty="0"/>
              <a:t>Appartenance au groupe</a:t>
            </a:r>
          </a:p>
          <a:p>
            <a:r>
              <a:rPr lang="fr-FR" sz="2400" dirty="0"/>
              <a:t>Redonner du sens à sa vie : </a:t>
            </a:r>
          </a:p>
          <a:p>
            <a:pPr lvl="1"/>
            <a:r>
              <a:rPr lang="fr-FR" sz="2400" dirty="0"/>
              <a:t>A travers les réunions de groupe</a:t>
            </a:r>
          </a:p>
          <a:p>
            <a:pPr lvl="1"/>
            <a:r>
              <a:rPr lang="fr-FR" sz="2400" dirty="0"/>
              <a:t>Exprimer ce que l’on ressent </a:t>
            </a:r>
          </a:p>
          <a:p>
            <a:pPr marL="457200" lvl="1" indent="0">
              <a:buNone/>
            </a:pPr>
            <a:endParaRPr lang="fr-FR" sz="2200" dirty="0"/>
          </a:p>
        </p:txBody>
      </p:sp>
      <p:pic>
        <p:nvPicPr>
          <p:cNvPr id="3074" name="Picture 2" descr="Console De Jeu De Casino Numérique Big Loto PNG , Rocker, Gagnant, Dessin  Animé Dessiné à La Main Fichier PNG et PSD pour le téléchargement libre">
            <a:extLst>
              <a:ext uri="{FF2B5EF4-FFF2-40B4-BE49-F238E27FC236}">
                <a16:creationId xmlns:a16="http://schemas.microsoft.com/office/drawing/2014/main" id="{085FFA7B-8CBB-67F1-4015-A9925DA3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11500"/>
                    </a14:imgEffect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79" y="3528479"/>
            <a:ext cx="3329521" cy="3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B218F4DD27240AA9E1F9F033253AD" ma:contentTypeVersion="3" ma:contentTypeDescription="Crée un document." ma:contentTypeScope="" ma:versionID="d89c9c6c50dbaf5070338f338601f38d">
  <xsd:schema xmlns:xsd="http://www.w3.org/2001/XMLSchema" xmlns:xs="http://www.w3.org/2001/XMLSchema" xmlns:p="http://schemas.microsoft.com/office/2006/metadata/properties" xmlns:ns2="75208040-a302-469a-a7cf-8d732dab324e" targetNamespace="http://schemas.microsoft.com/office/2006/metadata/properties" ma:root="true" ma:fieldsID="f7c41329a3760b6a101bb464b330c9db" ns2:_="">
    <xsd:import namespace="75208040-a302-469a-a7cf-8d732dab3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08040-a302-469a-a7cf-8d732dab3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A0331F-D4B5-47B1-BB1D-BAD85E23457A}">
  <ds:schemaRefs>
    <ds:schemaRef ds:uri="75208040-a302-469a-a7cf-8d732dab32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18F66A5-1663-4158-8750-BD08AF53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B1FD0-722F-459C-A962-8B59BFFBF297}">
  <ds:schemaRefs>
    <ds:schemaRef ds:uri="75208040-a302-469a-a7cf-8d732dab32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861</Words>
  <Application>Microsoft Office PowerPoint</Application>
  <PresentationFormat>Grand écran</PresentationFormat>
  <Paragraphs>119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Badge</vt:lpstr>
      <vt:lpstr>Devenir  « joueur compulsif »</vt:lpstr>
      <vt:lpstr>Table des matières </vt:lpstr>
      <vt:lpstr>Présentation de l’auteur </vt:lpstr>
      <vt:lpstr>A propos de l’article </vt:lpstr>
      <vt:lpstr>Méthodologie </vt:lpstr>
      <vt:lpstr>Concepts centraux : médicalisation </vt:lpstr>
      <vt:lpstr>Concepts centraux : le groupe </vt:lpstr>
      <vt:lpstr>Concepts centraux  : le groupe</vt:lpstr>
      <vt:lpstr>Concepts centraux : la Guérison </vt:lpstr>
      <vt:lpstr>Problématique </vt:lpstr>
      <vt:lpstr>Buts de l'article</vt:lpstr>
      <vt:lpstr>Thèses de l’auteur </vt:lpstr>
      <vt:lpstr>Logique argumentative </vt:lpstr>
      <vt:lpstr>Liens avec le contexte et le séminaire </vt:lpstr>
      <vt:lpstr>conclusion</vt:lpstr>
      <vt:lpstr>Avez-vous des Questions ? </vt:lpstr>
      <vt:lpstr>Éléments de discussion </vt:lpstr>
      <vt:lpstr>Références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Brandon Semedo Moreira</cp:lastModifiedBy>
  <cp:revision>2</cp:revision>
  <dcterms:created xsi:type="dcterms:W3CDTF">2013-07-15T20:26:40Z</dcterms:created>
  <dcterms:modified xsi:type="dcterms:W3CDTF">2023-12-04T11:42:06Z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0x01010090AB218F4DD27240AA9E1F9F033253AD</vt:lpwstr>
  </property>
</Properties>
</file>