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40"/>
  </p:notesMasterIdLst>
  <p:sldIdLst>
    <p:sldId id="256" r:id="rId5"/>
    <p:sldId id="25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3" r:id="rId15"/>
    <p:sldId id="259" r:id="rId16"/>
    <p:sldId id="260" r:id="rId17"/>
    <p:sldId id="277" r:id="rId18"/>
    <p:sldId id="278" r:id="rId19"/>
    <p:sldId id="279" r:id="rId20"/>
    <p:sldId id="280" r:id="rId21"/>
    <p:sldId id="285" r:id="rId22"/>
    <p:sldId id="281" r:id="rId23"/>
    <p:sldId id="282" r:id="rId24"/>
    <p:sldId id="287" r:id="rId25"/>
    <p:sldId id="288" r:id="rId26"/>
    <p:sldId id="283" r:id="rId27"/>
    <p:sldId id="284" r:id="rId28"/>
    <p:sldId id="267" r:id="rId29"/>
    <p:sldId id="289" r:id="rId30"/>
    <p:sldId id="262" r:id="rId31"/>
    <p:sldId id="261" r:id="rId32"/>
    <p:sldId id="266" r:id="rId33"/>
    <p:sldId id="291" r:id="rId34"/>
    <p:sldId id="292" r:id="rId35"/>
    <p:sldId id="265" r:id="rId36"/>
    <p:sldId id="263" r:id="rId37"/>
    <p:sldId id="276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9F6202-D80E-6262-C3AC-2F09E1FA21D6}" name="Günter Tiffany" initials="GT" userId="S::tiffany.gunter@hes-so.ch::3010c98b-6e7e-4bb3-8faa-23942121ee1e" providerId="AD"/>
  <p188:author id="{850E540E-B2FF-6AC6-F540-97B33B9030C7}" name="Eggimann Marion" initials="ME" userId="S::marion.eggimann@hes-so.ch::9b94acdf-37da-4172-8210-25459d8ea121" providerId="AD"/>
  <p188:author id="{AB5241A1-0035-8415-B2BC-0E03150B2A64}" name="Petite Marie" initials="MP" userId="S::marie.petite@hes-so.ch::6737438a-cd1d-476b-aee2-0bab2faac6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9A77C-C8B0-4087-BF84-88CD8B48AB0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ABE2737-30BA-458D-A3A6-ECDF76275CC7}">
      <dgm:prSet/>
      <dgm:spPr/>
      <dgm:t>
        <a:bodyPr/>
        <a:lstStyle/>
        <a:p>
          <a:pPr>
            <a:defRPr cap="all"/>
          </a:pPr>
          <a:r>
            <a:rPr lang="fr-CH" dirty="0">
              <a:solidFill>
                <a:schemeClr val="tx1"/>
              </a:solidFill>
            </a:rPr>
            <a:t>Chapitre du livre «Des sciences sociales à l’ergothérapie»</a:t>
          </a:r>
          <a:endParaRPr lang="en-US" dirty="0">
            <a:solidFill>
              <a:schemeClr val="tx1"/>
            </a:solidFill>
          </a:endParaRPr>
        </a:p>
      </dgm:t>
    </dgm:pt>
    <dgm:pt modelId="{3DCB7CA2-BC1A-4DDB-A4F0-EFD7A3700D87}" type="parTrans" cxnId="{271F47E9-6518-4E42-A5FE-13B08E607BE8}">
      <dgm:prSet/>
      <dgm:spPr/>
      <dgm:t>
        <a:bodyPr/>
        <a:lstStyle/>
        <a:p>
          <a:endParaRPr lang="en-US"/>
        </a:p>
      </dgm:t>
    </dgm:pt>
    <dgm:pt modelId="{DFF978BE-01F9-49E4-89B0-2A1F30D0EEEA}" type="sibTrans" cxnId="{271F47E9-6518-4E42-A5FE-13B08E607BE8}">
      <dgm:prSet/>
      <dgm:spPr/>
      <dgm:t>
        <a:bodyPr/>
        <a:lstStyle/>
        <a:p>
          <a:endParaRPr lang="en-US"/>
        </a:p>
      </dgm:t>
    </dgm:pt>
    <dgm:pt modelId="{006B9B11-C919-46BD-9703-ED8122AC0C51}">
      <dgm:prSet/>
      <dgm:spPr/>
      <dgm:t>
        <a:bodyPr/>
        <a:lstStyle/>
        <a:p>
          <a:pPr>
            <a:defRPr cap="all"/>
          </a:pPr>
          <a:r>
            <a:rPr lang="fr-CH" dirty="0">
              <a:solidFill>
                <a:schemeClr val="tx1"/>
              </a:solidFill>
            </a:rPr>
            <a:t>But: acquisition de connaissances en sciences sociales (sociologie &amp; anthropologie)</a:t>
          </a:r>
          <a:endParaRPr lang="en-US" dirty="0">
            <a:solidFill>
              <a:schemeClr val="tx1"/>
            </a:solidFill>
          </a:endParaRPr>
        </a:p>
      </dgm:t>
    </dgm:pt>
    <dgm:pt modelId="{91FCEB4F-7C05-42AF-A54F-318970F8B18F}" type="parTrans" cxnId="{EF0E5890-D08C-4B9E-BEE8-D546F58C2508}">
      <dgm:prSet/>
      <dgm:spPr/>
      <dgm:t>
        <a:bodyPr/>
        <a:lstStyle/>
        <a:p>
          <a:endParaRPr lang="en-US"/>
        </a:p>
      </dgm:t>
    </dgm:pt>
    <dgm:pt modelId="{FD1EF249-D0CB-4220-88BD-DEE08901239C}" type="sibTrans" cxnId="{EF0E5890-D08C-4B9E-BEE8-D546F58C2508}">
      <dgm:prSet/>
      <dgm:spPr/>
      <dgm:t>
        <a:bodyPr/>
        <a:lstStyle/>
        <a:p>
          <a:endParaRPr lang="en-US"/>
        </a:p>
      </dgm:t>
    </dgm:pt>
    <dgm:pt modelId="{1089C81D-0C27-4786-982D-D4E330DABBFC}">
      <dgm:prSet/>
      <dgm:spPr/>
      <dgm:t>
        <a:bodyPr/>
        <a:lstStyle/>
        <a:p>
          <a:pPr>
            <a:defRPr cap="all"/>
          </a:pPr>
          <a:r>
            <a:rPr lang="fr-CH" dirty="0">
              <a:solidFill>
                <a:schemeClr val="tx1"/>
              </a:solidFill>
            </a:rPr>
            <a:t>Pour la formation initiale en ergothérapie</a:t>
          </a:r>
          <a:endParaRPr lang="en-US" dirty="0">
            <a:solidFill>
              <a:schemeClr val="tx1"/>
            </a:solidFill>
          </a:endParaRPr>
        </a:p>
      </dgm:t>
    </dgm:pt>
    <dgm:pt modelId="{81AEB360-3E3A-4A45-999F-C013299AB935}" type="parTrans" cxnId="{73B544E1-BB4E-4AF3-B6A2-4C94FB348196}">
      <dgm:prSet/>
      <dgm:spPr/>
      <dgm:t>
        <a:bodyPr/>
        <a:lstStyle/>
        <a:p>
          <a:endParaRPr lang="en-US"/>
        </a:p>
      </dgm:t>
    </dgm:pt>
    <dgm:pt modelId="{392B2515-A201-4734-9579-CA342877D66A}" type="sibTrans" cxnId="{73B544E1-BB4E-4AF3-B6A2-4C94FB348196}">
      <dgm:prSet/>
      <dgm:spPr/>
      <dgm:t>
        <a:bodyPr/>
        <a:lstStyle/>
        <a:p>
          <a:endParaRPr lang="en-US"/>
        </a:p>
      </dgm:t>
    </dgm:pt>
    <dgm:pt modelId="{2AC066FA-09FD-47BF-9762-521C04828193}">
      <dgm:prSet/>
      <dgm:spPr/>
      <dgm:t>
        <a:bodyPr/>
        <a:lstStyle/>
        <a:p>
          <a:pPr>
            <a:defRPr cap="all"/>
          </a:pPr>
          <a:r>
            <a:rPr lang="fr-CH" dirty="0">
              <a:solidFill>
                <a:schemeClr val="tx1"/>
              </a:solidFill>
            </a:rPr>
            <a:t>Guide pédagogique</a:t>
          </a:r>
          <a:endParaRPr lang="en-US" dirty="0">
            <a:solidFill>
              <a:schemeClr val="tx1"/>
            </a:solidFill>
          </a:endParaRPr>
        </a:p>
      </dgm:t>
    </dgm:pt>
    <dgm:pt modelId="{53519235-03F7-474E-96B7-CA31FD3EF324}" type="parTrans" cxnId="{58B89854-AE9A-4E14-A95F-9D9BC17E8DFF}">
      <dgm:prSet/>
      <dgm:spPr/>
      <dgm:t>
        <a:bodyPr/>
        <a:lstStyle/>
        <a:p>
          <a:endParaRPr lang="en-US"/>
        </a:p>
      </dgm:t>
    </dgm:pt>
    <dgm:pt modelId="{49DD4860-BEFC-4B60-B465-2D6891B7A5D8}" type="sibTrans" cxnId="{58B89854-AE9A-4E14-A95F-9D9BC17E8DFF}">
      <dgm:prSet/>
      <dgm:spPr/>
      <dgm:t>
        <a:bodyPr/>
        <a:lstStyle/>
        <a:p>
          <a:endParaRPr lang="en-US"/>
        </a:p>
      </dgm:t>
    </dgm:pt>
    <dgm:pt modelId="{20664F89-9024-45FC-B358-D2A0D3AE2483}" type="pres">
      <dgm:prSet presAssocID="{90A9A77C-C8B0-4087-BF84-88CD8B48AB01}" presName="root" presStyleCnt="0">
        <dgm:presLayoutVars>
          <dgm:dir/>
          <dgm:resizeHandles val="exact"/>
        </dgm:presLayoutVars>
      </dgm:prSet>
      <dgm:spPr/>
    </dgm:pt>
    <dgm:pt modelId="{CA55014A-870F-4D6B-A48B-599D51722D6B}" type="pres">
      <dgm:prSet presAssocID="{CABE2737-30BA-458D-A3A6-ECDF76275CC7}" presName="compNode" presStyleCnt="0"/>
      <dgm:spPr/>
    </dgm:pt>
    <dgm:pt modelId="{164796A4-8C0A-4B63-BFE8-E1BFB1E65CD2}" type="pres">
      <dgm:prSet presAssocID="{CABE2737-30BA-458D-A3A6-ECDF76275CC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1BC29E0-16BB-43AC-B6CE-48D6A4C5BD3A}" type="pres">
      <dgm:prSet presAssocID="{CABE2737-30BA-458D-A3A6-ECDF76275C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"/>
        </a:ext>
      </dgm:extLst>
    </dgm:pt>
    <dgm:pt modelId="{67DE6676-0FAF-4AD4-B8F1-AB17C597C04D}" type="pres">
      <dgm:prSet presAssocID="{CABE2737-30BA-458D-A3A6-ECDF76275CC7}" presName="spaceRect" presStyleCnt="0"/>
      <dgm:spPr/>
    </dgm:pt>
    <dgm:pt modelId="{E5DF36A8-0B06-414A-A8A6-18EDC52C9708}" type="pres">
      <dgm:prSet presAssocID="{CABE2737-30BA-458D-A3A6-ECDF76275CC7}" presName="textRect" presStyleLbl="revTx" presStyleIdx="0" presStyleCnt="4">
        <dgm:presLayoutVars>
          <dgm:chMax val="1"/>
          <dgm:chPref val="1"/>
        </dgm:presLayoutVars>
      </dgm:prSet>
      <dgm:spPr/>
    </dgm:pt>
    <dgm:pt modelId="{C26AF7AB-83BD-451D-81CE-6E76A86E55A6}" type="pres">
      <dgm:prSet presAssocID="{DFF978BE-01F9-49E4-89B0-2A1F30D0EEEA}" presName="sibTrans" presStyleCnt="0"/>
      <dgm:spPr/>
    </dgm:pt>
    <dgm:pt modelId="{6CB0391A-5088-46C6-A5EE-9D205E5D16BC}" type="pres">
      <dgm:prSet presAssocID="{006B9B11-C919-46BD-9703-ED8122AC0C51}" presName="compNode" presStyleCnt="0"/>
      <dgm:spPr/>
    </dgm:pt>
    <dgm:pt modelId="{FA33C756-A047-4F45-BD96-43C8ED306EC3}" type="pres">
      <dgm:prSet presAssocID="{006B9B11-C919-46BD-9703-ED8122AC0C5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BA96E1E-C4DB-41DF-92A7-FDA82CD17E17}" type="pres">
      <dgm:prSet presAssocID="{006B9B11-C919-46BD-9703-ED8122AC0C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CC87B4CA-520C-4A33-B89E-8C3A81ECE555}" type="pres">
      <dgm:prSet presAssocID="{006B9B11-C919-46BD-9703-ED8122AC0C51}" presName="spaceRect" presStyleCnt="0"/>
      <dgm:spPr/>
    </dgm:pt>
    <dgm:pt modelId="{5B2FD7B2-2B1E-4FE9-BC1C-B05EC4614C2E}" type="pres">
      <dgm:prSet presAssocID="{006B9B11-C919-46BD-9703-ED8122AC0C51}" presName="textRect" presStyleLbl="revTx" presStyleIdx="1" presStyleCnt="4">
        <dgm:presLayoutVars>
          <dgm:chMax val="1"/>
          <dgm:chPref val="1"/>
        </dgm:presLayoutVars>
      </dgm:prSet>
      <dgm:spPr/>
    </dgm:pt>
    <dgm:pt modelId="{778C3B06-2F7B-4A11-97B0-905BC30E6D6B}" type="pres">
      <dgm:prSet presAssocID="{FD1EF249-D0CB-4220-88BD-DEE08901239C}" presName="sibTrans" presStyleCnt="0"/>
      <dgm:spPr/>
    </dgm:pt>
    <dgm:pt modelId="{771B4066-672B-47E0-A5C4-82C16227A03A}" type="pres">
      <dgm:prSet presAssocID="{1089C81D-0C27-4786-982D-D4E330DABBFC}" presName="compNode" presStyleCnt="0"/>
      <dgm:spPr/>
    </dgm:pt>
    <dgm:pt modelId="{BE03C433-BB73-4198-9BD4-B0FFFA68B63D}" type="pres">
      <dgm:prSet presAssocID="{1089C81D-0C27-4786-982D-D4E330DABBF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5C4D190-6746-4852-B872-D21718DA71EF}" type="pres">
      <dgm:prSet presAssocID="{1089C81D-0C27-4786-982D-D4E330DABB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67C2C9A9-5EDF-478A-828A-8F33E9D440EA}" type="pres">
      <dgm:prSet presAssocID="{1089C81D-0C27-4786-982D-D4E330DABBFC}" presName="spaceRect" presStyleCnt="0"/>
      <dgm:spPr/>
    </dgm:pt>
    <dgm:pt modelId="{41415B24-6915-4592-86CE-773791819524}" type="pres">
      <dgm:prSet presAssocID="{1089C81D-0C27-4786-982D-D4E330DABBFC}" presName="textRect" presStyleLbl="revTx" presStyleIdx="2" presStyleCnt="4">
        <dgm:presLayoutVars>
          <dgm:chMax val="1"/>
          <dgm:chPref val="1"/>
        </dgm:presLayoutVars>
      </dgm:prSet>
      <dgm:spPr/>
    </dgm:pt>
    <dgm:pt modelId="{ADAA0308-52E0-4AB7-AD5C-4D866765C14B}" type="pres">
      <dgm:prSet presAssocID="{392B2515-A201-4734-9579-CA342877D66A}" presName="sibTrans" presStyleCnt="0"/>
      <dgm:spPr/>
    </dgm:pt>
    <dgm:pt modelId="{A13AA28C-E4CB-485D-8628-5A3F0A1F5192}" type="pres">
      <dgm:prSet presAssocID="{2AC066FA-09FD-47BF-9762-521C04828193}" presName="compNode" presStyleCnt="0"/>
      <dgm:spPr/>
    </dgm:pt>
    <dgm:pt modelId="{79AD04B3-CEEF-44B7-A573-C169BA335AF1}" type="pres">
      <dgm:prSet presAssocID="{2AC066FA-09FD-47BF-9762-521C04828193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E40B90C-35CB-46D5-A66F-E0FDE48D7A07}" type="pres">
      <dgm:prSet presAssocID="{2AC066FA-09FD-47BF-9762-521C048281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2BD183D1-7B34-4C54-90D8-BC78A9280A12}" type="pres">
      <dgm:prSet presAssocID="{2AC066FA-09FD-47BF-9762-521C04828193}" presName="spaceRect" presStyleCnt="0"/>
      <dgm:spPr/>
    </dgm:pt>
    <dgm:pt modelId="{AE3E4DB1-B4CF-4581-B2FC-4DD21E7F9D1D}" type="pres">
      <dgm:prSet presAssocID="{2AC066FA-09FD-47BF-9762-521C0482819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D23083B-08A8-4660-B529-F67DEBA3D400}" type="presOf" srcId="{CABE2737-30BA-458D-A3A6-ECDF76275CC7}" destId="{E5DF36A8-0B06-414A-A8A6-18EDC52C9708}" srcOrd="0" destOrd="0" presId="urn:microsoft.com/office/officeart/2018/5/layout/IconLeafLabelList"/>
    <dgm:cxn modelId="{58B89854-AE9A-4E14-A95F-9D9BC17E8DFF}" srcId="{90A9A77C-C8B0-4087-BF84-88CD8B48AB01}" destId="{2AC066FA-09FD-47BF-9762-521C04828193}" srcOrd="3" destOrd="0" parTransId="{53519235-03F7-474E-96B7-CA31FD3EF324}" sibTransId="{49DD4860-BEFC-4B60-B465-2D6891B7A5D8}"/>
    <dgm:cxn modelId="{DCC90278-9202-4E37-87D3-2BAF95519EE1}" type="presOf" srcId="{2AC066FA-09FD-47BF-9762-521C04828193}" destId="{AE3E4DB1-B4CF-4581-B2FC-4DD21E7F9D1D}" srcOrd="0" destOrd="0" presId="urn:microsoft.com/office/officeart/2018/5/layout/IconLeafLabelList"/>
    <dgm:cxn modelId="{EF0E5890-D08C-4B9E-BEE8-D546F58C2508}" srcId="{90A9A77C-C8B0-4087-BF84-88CD8B48AB01}" destId="{006B9B11-C919-46BD-9703-ED8122AC0C51}" srcOrd="1" destOrd="0" parTransId="{91FCEB4F-7C05-42AF-A54F-318970F8B18F}" sibTransId="{FD1EF249-D0CB-4220-88BD-DEE08901239C}"/>
    <dgm:cxn modelId="{E2BEA2B8-5D08-433A-9B48-B5D2A01CD742}" type="presOf" srcId="{006B9B11-C919-46BD-9703-ED8122AC0C51}" destId="{5B2FD7B2-2B1E-4FE9-BC1C-B05EC4614C2E}" srcOrd="0" destOrd="0" presId="urn:microsoft.com/office/officeart/2018/5/layout/IconLeafLabelList"/>
    <dgm:cxn modelId="{8AED42BC-8539-42C7-8682-5A2026EBDBEC}" type="presOf" srcId="{1089C81D-0C27-4786-982D-D4E330DABBFC}" destId="{41415B24-6915-4592-86CE-773791819524}" srcOrd="0" destOrd="0" presId="urn:microsoft.com/office/officeart/2018/5/layout/IconLeafLabelList"/>
    <dgm:cxn modelId="{73B544E1-BB4E-4AF3-B6A2-4C94FB348196}" srcId="{90A9A77C-C8B0-4087-BF84-88CD8B48AB01}" destId="{1089C81D-0C27-4786-982D-D4E330DABBFC}" srcOrd="2" destOrd="0" parTransId="{81AEB360-3E3A-4A45-999F-C013299AB935}" sibTransId="{392B2515-A201-4734-9579-CA342877D66A}"/>
    <dgm:cxn modelId="{271F47E9-6518-4E42-A5FE-13B08E607BE8}" srcId="{90A9A77C-C8B0-4087-BF84-88CD8B48AB01}" destId="{CABE2737-30BA-458D-A3A6-ECDF76275CC7}" srcOrd="0" destOrd="0" parTransId="{3DCB7CA2-BC1A-4DDB-A4F0-EFD7A3700D87}" sibTransId="{DFF978BE-01F9-49E4-89B0-2A1F30D0EEEA}"/>
    <dgm:cxn modelId="{051B1FEA-ECA6-4EDA-B07F-7F2A02881F59}" type="presOf" srcId="{90A9A77C-C8B0-4087-BF84-88CD8B48AB01}" destId="{20664F89-9024-45FC-B358-D2A0D3AE2483}" srcOrd="0" destOrd="0" presId="urn:microsoft.com/office/officeart/2018/5/layout/IconLeafLabelList"/>
    <dgm:cxn modelId="{15FC842B-F074-4CF0-BF0D-7D450BD634B1}" type="presParOf" srcId="{20664F89-9024-45FC-B358-D2A0D3AE2483}" destId="{CA55014A-870F-4D6B-A48B-599D51722D6B}" srcOrd="0" destOrd="0" presId="urn:microsoft.com/office/officeart/2018/5/layout/IconLeafLabelList"/>
    <dgm:cxn modelId="{46DE37FA-99D0-4D68-95DE-E15D4C3E7A09}" type="presParOf" srcId="{CA55014A-870F-4D6B-A48B-599D51722D6B}" destId="{164796A4-8C0A-4B63-BFE8-E1BFB1E65CD2}" srcOrd="0" destOrd="0" presId="urn:microsoft.com/office/officeart/2018/5/layout/IconLeafLabelList"/>
    <dgm:cxn modelId="{1884F286-FDF2-4B59-A560-F6DB20D17A46}" type="presParOf" srcId="{CA55014A-870F-4D6B-A48B-599D51722D6B}" destId="{31BC29E0-16BB-43AC-B6CE-48D6A4C5BD3A}" srcOrd="1" destOrd="0" presId="urn:microsoft.com/office/officeart/2018/5/layout/IconLeafLabelList"/>
    <dgm:cxn modelId="{DC6C8910-EAD7-42C0-8B75-2E6986ACD1D9}" type="presParOf" srcId="{CA55014A-870F-4D6B-A48B-599D51722D6B}" destId="{67DE6676-0FAF-4AD4-B8F1-AB17C597C04D}" srcOrd="2" destOrd="0" presId="urn:microsoft.com/office/officeart/2018/5/layout/IconLeafLabelList"/>
    <dgm:cxn modelId="{ACEA487C-0112-4BB2-9626-F5521C857AA0}" type="presParOf" srcId="{CA55014A-870F-4D6B-A48B-599D51722D6B}" destId="{E5DF36A8-0B06-414A-A8A6-18EDC52C9708}" srcOrd="3" destOrd="0" presId="urn:microsoft.com/office/officeart/2018/5/layout/IconLeafLabelList"/>
    <dgm:cxn modelId="{7669703C-56AD-4B4D-97A6-0FDE4C3F469C}" type="presParOf" srcId="{20664F89-9024-45FC-B358-D2A0D3AE2483}" destId="{C26AF7AB-83BD-451D-81CE-6E76A86E55A6}" srcOrd="1" destOrd="0" presId="urn:microsoft.com/office/officeart/2018/5/layout/IconLeafLabelList"/>
    <dgm:cxn modelId="{15EFAA05-9F40-4EB0-96CA-91B8EB491639}" type="presParOf" srcId="{20664F89-9024-45FC-B358-D2A0D3AE2483}" destId="{6CB0391A-5088-46C6-A5EE-9D205E5D16BC}" srcOrd="2" destOrd="0" presId="urn:microsoft.com/office/officeart/2018/5/layout/IconLeafLabelList"/>
    <dgm:cxn modelId="{7D1964AB-3194-4275-A8D5-21C8DC8389DD}" type="presParOf" srcId="{6CB0391A-5088-46C6-A5EE-9D205E5D16BC}" destId="{FA33C756-A047-4F45-BD96-43C8ED306EC3}" srcOrd="0" destOrd="0" presId="urn:microsoft.com/office/officeart/2018/5/layout/IconLeafLabelList"/>
    <dgm:cxn modelId="{94622921-5855-4B7D-BB7A-0E2ED031CD31}" type="presParOf" srcId="{6CB0391A-5088-46C6-A5EE-9D205E5D16BC}" destId="{DBA96E1E-C4DB-41DF-92A7-FDA82CD17E17}" srcOrd="1" destOrd="0" presId="urn:microsoft.com/office/officeart/2018/5/layout/IconLeafLabelList"/>
    <dgm:cxn modelId="{0B300A5D-C205-4D68-B871-BC44DBC308BC}" type="presParOf" srcId="{6CB0391A-5088-46C6-A5EE-9D205E5D16BC}" destId="{CC87B4CA-520C-4A33-B89E-8C3A81ECE555}" srcOrd="2" destOrd="0" presId="urn:microsoft.com/office/officeart/2018/5/layout/IconLeafLabelList"/>
    <dgm:cxn modelId="{63F08972-6475-43D6-AA7A-99587A16A579}" type="presParOf" srcId="{6CB0391A-5088-46C6-A5EE-9D205E5D16BC}" destId="{5B2FD7B2-2B1E-4FE9-BC1C-B05EC4614C2E}" srcOrd="3" destOrd="0" presId="urn:microsoft.com/office/officeart/2018/5/layout/IconLeafLabelList"/>
    <dgm:cxn modelId="{31E09CB6-2EEB-42EB-9928-CF509C76E8BD}" type="presParOf" srcId="{20664F89-9024-45FC-B358-D2A0D3AE2483}" destId="{778C3B06-2F7B-4A11-97B0-905BC30E6D6B}" srcOrd="3" destOrd="0" presId="urn:microsoft.com/office/officeart/2018/5/layout/IconLeafLabelList"/>
    <dgm:cxn modelId="{967ED2C6-7D01-4108-A69E-60A1C0D49890}" type="presParOf" srcId="{20664F89-9024-45FC-B358-D2A0D3AE2483}" destId="{771B4066-672B-47E0-A5C4-82C16227A03A}" srcOrd="4" destOrd="0" presId="urn:microsoft.com/office/officeart/2018/5/layout/IconLeafLabelList"/>
    <dgm:cxn modelId="{4764B864-DE2F-4818-BEEF-7AF2A9A404F0}" type="presParOf" srcId="{771B4066-672B-47E0-A5C4-82C16227A03A}" destId="{BE03C433-BB73-4198-9BD4-B0FFFA68B63D}" srcOrd="0" destOrd="0" presId="urn:microsoft.com/office/officeart/2018/5/layout/IconLeafLabelList"/>
    <dgm:cxn modelId="{277B1A79-5489-4993-8C38-3755FDF88F4A}" type="presParOf" srcId="{771B4066-672B-47E0-A5C4-82C16227A03A}" destId="{85C4D190-6746-4852-B872-D21718DA71EF}" srcOrd="1" destOrd="0" presId="urn:microsoft.com/office/officeart/2018/5/layout/IconLeafLabelList"/>
    <dgm:cxn modelId="{604C8ED2-8A3E-479E-9457-76E80484F2A7}" type="presParOf" srcId="{771B4066-672B-47E0-A5C4-82C16227A03A}" destId="{67C2C9A9-5EDF-478A-828A-8F33E9D440EA}" srcOrd="2" destOrd="0" presId="urn:microsoft.com/office/officeart/2018/5/layout/IconLeafLabelList"/>
    <dgm:cxn modelId="{7CAE437D-B2F9-485E-AA72-D69F188E8626}" type="presParOf" srcId="{771B4066-672B-47E0-A5C4-82C16227A03A}" destId="{41415B24-6915-4592-86CE-773791819524}" srcOrd="3" destOrd="0" presId="urn:microsoft.com/office/officeart/2018/5/layout/IconLeafLabelList"/>
    <dgm:cxn modelId="{7C3305E4-4B50-473E-B0DD-432EE15C5612}" type="presParOf" srcId="{20664F89-9024-45FC-B358-D2A0D3AE2483}" destId="{ADAA0308-52E0-4AB7-AD5C-4D866765C14B}" srcOrd="5" destOrd="0" presId="urn:microsoft.com/office/officeart/2018/5/layout/IconLeafLabelList"/>
    <dgm:cxn modelId="{0110601D-01C6-42EB-8A46-BACC6EBD049E}" type="presParOf" srcId="{20664F89-9024-45FC-B358-D2A0D3AE2483}" destId="{A13AA28C-E4CB-485D-8628-5A3F0A1F5192}" srcOrd="6" destOrd="0" presId="urn:microsoft.com/office/officeart/2018/5/layout/IconLeafLabelList"/>
    <dgm:cxn modelId="{668FB532-E06B-4E9D-A545-729557D34BCA}" type="presParOf" srcId="{A13AA28C-E4CB-485D-8628-5A3F0A1F5192}" destId="{79AD04B3-CEEF-44B7-A573-C169BA335AF1}" srcOrd="0" destOrd="0" presId="urn:microsoft.com/office/officeart/2018/5/layout/IconLeafLabelList"/>
    <dgm:cxn modelId="{D77EEC9C-C60B-45B0-AF64-368ECEEFC4EE}" type="presParOf" srcId="{A13AA28C-E4CB-485D-8628-5A3F0A1F5192}" destId="{1E40B90C-35CB-46D5-A66F-E0FDE48D7A07}" srcOrd="1" destOrd="0" presId="urn:microsoft.com/office/officeart/2018/5/layout/IconLeafLabelList"/>
    <dgm:cxn modelId="{2B16B9B1-DDF9-497C-AB05-4034E4E46BC5}" type="presParOf" srcId="{A13AA28C-E4CB-485D-8628-5A3F0A1F5192}" destId="{2BD183D1-7B34-4C54-90D8-BC78A9280A12}" srcOrd="2" destOrd="0" presId="urn:microsoft.com/office/officeart/2018/5/layout/IconLeafLabelList"/>
    <dgm:cxn modelId="{495F1D0F-0007-4442-959E-EF782A279AD9}" type="presParOf" srcId="{A13AA28C-E4CB-485D-8628-5A3F0A1F5192}" destId="{AE3E4DB1-B4CF-4581-B2FC-4DD21E7F9D1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675E4-B48A-434B-BE87-A4C21BA0BA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911E7251-2BB2-41CA-AB1D-70FFE5EA48B6}">
      <dgm:prSet phldrT="[Texte]"/>
      <dgm:spPr/>
      <dgm:t>
        <a:bodyPr/>
        <a:lstStyle/>
        <a:p>
          <a:r>
            <a:rPr lang="fr-CH"/>
            <a:t>1</a:t>
          </a:r>
        </a:p>
      </dgm:t>
    </dgm:pt>
    <dgm:pt modelId="{982A03CA-C084-4D0D-B6C6-93980B5A029E}" type="parTrans" cxnId="{EFFA8703-B93D-46A8-A127-2F7B8E8121EA}">
      <dgm:prSet/>
      <dgm:spPr/>
      <dgm:t>
        <a:bodyPr/>
        <a:lstStyle/>
        <a:p>
          <a:endParaRPr lang="fr-CH"/>
        </a:p>
      </dgm:t>
    </dgm:pt>
    <dgm:pt modelId="{5353CEB5-42F6-4A02-838B-60365334C320}" type="sibTrans" cxnId="{EFFA8703-B93D-46A8-A127-2F7B8E8121EA}">
      <dgm:prSet/>
      <dgm:spPr/>
      <dgm:t>
        <a:bodyPr/>
        <a:lstStyle/>
        <a:p>
          <a:endParaRPr lang="fr-CH"/>
        </a:p>
      </dgm:t>
    </dgm:pt>
    <dgm:pt modelId="{B886908E-F6A5-447F-BB7C-F5D8EA3C9B45}">
      <dgm:prSet phldrT="[Texte]" custT="1"/>
      <dgm:spPr/>
      <dgm:t>
        <a:bodyPr/>
        <a:lstStyle/>
        <a:p>
          <a:r>
            <a:rPr lang="fr-CH" sz="2000" dirty="0"/>
            <a:t>Prendre conscience d’une situation d’injustice occupationnelle</a:t>
          </a:r>
        </a:p>
      </dgm:t>
    </dgm:pt>
    <dgm:pt modelId="{22291551-D215-4BC9-8674-3EE4FDEE3956}" type="parTrans" cxnId="{00083C42-F70A-4A04-8713-3D9F658E4F91}">
      <dgm:prSet/>
      <dgm:spPr/>
      <dgm:t>
        <a:bodyPr/>
        <a:lstStyle/>
        <a:p>
          <a:endParaRPr lang="fr-CH"/>
        </a:p>
      </dgm:t>
    </dgm:pt>
    <dgm:pt modelId="{4A4962A9-2393-4997-B205-C68C8FFEA7C3}" type="sibTrans" cxnId="{00083C42-F70A-4A04-8713-3D9F658E4F91}">
      <dgm:prSet/>
      <dgm:spPr/>
      <dgm:t>
        <a:bodyPr/>
        <a:lstStyle/>
        <a:p>
          <a:endParaRPr lang="fr-CH"/>
        </a:p>
      </dgm:t>
    </dgm:pt>
    <dgm:pt modelId="{F8D307B4-CDE6-4607-981E-7897ECCC612C}">
      <dgm:prSet phldrT="[Texte]" custT="1"/>
      <dgm:spPr/>
      <dgm:t>
        <a:bodyPr/>
        <a:lstStyle/>
        <a:p>
          <a:r>
            <a:rPr lang="fr-CH" sz="1800" dirty="0"/>
            <a:t>2</a:t>
          </a:r>
        </a:p>
      </dgm:t>
    </dgm:pt>
    <dgm:pt modelId="{FB245178-1E63-40B5-828D-AEF8ECAA6985}" type="parTrans" cxnId="{CC9F7F53-DA62-4773-998B-0F6A1F6334EA}">
      <dgm:prSet/>
      <dgm:spPr/>
      <dgm:t>
        <a:bodyPr/>
        <a:lstStyle/>
        <a:p>
          <a:endParaRPr lang="fr-CH"/>
        </a:p>
      </dgm:t>
    </dgm:pt>
    <dgm:pt modelId="{4EF1B707-CD66-4B05-9E14-5FEAA0FA169A}" type="sibTrans" cxnId="{CC9F7F53-DA62-4773-998B-0F6A1F6334EA}">
      <dgm:prSet/>
      <dgm:spPr/>
      <dgm:t>
        <a:bodyPr/>
        <a:lstStyle/>
        <a:p>
          <a:endParaRPr lang="fr-CH"/>
        </a:p>
      </dgm:t>
    </dgm:pt>
    <dgm:pt modelId="{D60953B3-5585-40CF-9E47-6B6120CBF18D}">
      <dgm:prSet phldrT="[Texte]" custT="1"/>
      <dgm:spPr/>
      <dgm:t>
        <a:bodyPr/>
        <a:lstStyle/>
        <a:p>
          <a:r>
            <a:rPr lang="fr-CH" sz="2000" dirty="0"/>
            <a:t>S’engager avec divers partenaires </a:t>
          </a:r>
          <a:r>
            <a:rPr lang="fr-CH" sz="2000" dirty="0" err="1"/>
            <a:t>préoccupé.e.s</a:t>
          </a:r>
          <a:r>
            <a:rPr lang="fr-CH" sz="2000" dirty="0"/>
            <a:t> par cette situation</a:t>
          </a:r>
        </a:p>
      </dgm:t>
    </dgm:pt>
    <dgm:pt modelId="{461E6A17-1E69-435F-97CA-1FC1A8A11E64}" type="parTrans" cxnId="{5E3443D6-BB7B-449F-8820-F58D0E321E14}">
      <dgm:prSet/>
      <dgm:spPr/>
      <dgm:t>
        <a:bodyPr/>
        <a:lstStyle/>
        <a:p>
          <a:endParaRPr lang="fr-CH"/>
        </a:p>
      </dgm:t>
    </dgm:pt>
    <dgm:pt modelId="{AEF33916-D571-46E3-8B97-B9F21D8EDB0D}" type="sibTrans" cxnId="{5E3443D6-BB7B-449F-8820-F58D0E321E14}">
      <dgm:prSet/>
      <dgm:spPr/>
      <dgm:t>
        <a:bodyPr/>
        <a:lstStyle/>
        <a:p>
          <a:endParaRPr lang="fr-CH"/>
        </a:p>
      </dgm:t>
    </dgm:pt>
    <dgm:pt modelId="{AC0324A6-A23A-4751-8357-DA215C6329C9}">
      <dgm:prSet phldrT="[Texte]" custT="1"/>
      <dgm:spPr/>
      <dgm:t>
        <a:bodyPr/>
        <a:lstStyle/>
        <a:p>
          <a:r>
            <a:rPr lang="fr-CH" sz="1800" dirty="0"/>
            <a:t>3</a:t>
          </a:r>
        </a:p>
      </dgm:t>
    </dgm:pt>
    <dgm:pt modelId="{681D7791-1BBD-470A-A605-3CC42CA4A4C8}" type="parTrans" cxnId="{AEEAE389-5725-4E84-8932-66F569071B3A}">
      <dgm:prSet/>
      <dgm:spPr/>
      <dgm:t>
        <a:bodyPr/>
        <a:lstStyle/>
        <a:p>
          <a:endParaRPr lang="fr-CH"/>
        </a:p>
      </dgm:t>
    </dgm:pt>
    <dgm:pt modelId="{7CC188A2-5C0F-4C21-9A99-13B50AE5D39B}" type="sibTrans" cxnId="{AEEAE389-5725-4E84-8932-66F569071B3A}">
      <dgm:prSet/>
      <dgm:spPr/>
      <dgm:t>
        <a:bodyPr/>
        <a:lstStyle/>
        <a:p>
          <a:endParaRPr lang="fr-CH"/>
        </a:p>
      </dgm:t>
    </dgm:pt>
    <dgm:pt modelId="{A062D414-1990-4E45-926E-1B5CB2A2CAD3}">
      <dgm:prSet phldrT="[Texte]" custT="1"/>
      <dgm:spPr/>
      <dgm:t>
        <a:bodyPr/>
        <a:lstStyle/>
        <a:p>
          <a:r>
            <a:rPr lang="fr-CH" sz="2000" dirty="0"/>
            <a:t>Coconstruire plan d’action pour réaliser un projet</a:t>
          </a:r>
        </a:p>
      </dgm:t>
    </dgm:pt>
    <dgm:pt modelId="{2633B893-F12E-4EE1-BBD9-D07E16F66F1D}" type="parTrans" cxnId="{87971B2C-2353-481A-95F4-FCADB49B161E}">
      <dgm:prSet/>
      <dgm:spPr/>
      <dgm:t>
        <a:bodyPr/>
        <a:lstStyle/>
        <a:p>
          <a:endParaRPr lang="fr-CH"/>
        </a:p>
      </dgm:t>
    </dgm:pt>
    <dgm:pt modelId="{8D89BA94-855B-4D0E-AA38-295AD7DB7ED8}" type="sibTrans" cxnId="{87971B2C-2353-481A-95F4-FCADB49B161E}">
      <dgm:prSet/>
      <dgm:spPr/>
      <dgm:t>
        <a:bodyPr/>
        <a:lstStyle/>
        <a:p>
          <a:endParaRPr lang="fr-CH"/>
        </a:p>
      </dgm:t>
    </dgm:pt>
    <dgm:pt modelId="{4EE58FD7-1E5A-4037-904B-0F1B3092D8B3}" type="pres">
      <dgm:prSet presAssocID="{4E8675E4-B48A-434B-BE87-A4C21BA0BA0D}" presName="linearFlow" presStyleCnt="0">
        <dgm:presLayoutVars>
          <dgm:dir/>
          <dgm:animLvl val="lvl"/>
          <dgm:resizeHandles val="exact"/>
        </dgm:presLayoutVars>
      </dgm:prSet>
      <dgm:spPr/>
    </dgm:pt>
    <dgm:pt modelId="{3D92ABE9-5271-42A4-86F1-EA248DF66921}" type="pres">
      <dgm:prSet presAssocID="{911E7251-2BB2-41CA-AB1D-70FFE5EA48B6}" presName="composite" presStyleCnt="0"/>
      <dgm:spPr/>
    </dgm:pt>
    <dgm:pt modelId="{FA223F85-B26A-49D4-A6E6-DC1CBF433CE0}" type="pres">
      <dgm:prSet presAssocID="{911E7251-2BB2-41CA-AB1D-70FFE5EA48B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066B1AB-42E5-46BD-9DC2-706C3DE707FE}" type="pres">
      <dgm:prSet presAssocID="{911E7251-2BB2-41CA-AB1D-70FFE5EA48B6}" presName="descendantText" presStyleLbl="alignAcc1" presStyleIdx="0" presStyleCnt="3">
        <dgm:presLayoutVars>
          <dgm:bulletEnabled val="1"/>
        </dgm:presLayoutVars>
      </dgm:prSet>
      <dgm:spPr/>
    </dgm:pt>
    <dgm:pt modelId="{59C8EFD2-AD13-41C1-80FC-3F937F8ADF27}" type="pres">
      <dgm:prSet presAssocID="{5353CEB5-42F6-4A02-838B-60365334C320}" presName="sp" presStyleCnt="0"/>
      <dgm:spPr/>
    </dgm:pt>
    <dgm:pt modelId="{8B6C5497-D855-4F3C-B25C-015B9711BBA0}" type="pres">
      <dgm:prSet presAssocID="{F8D307B4-CDE6-4607-981E-7897ECCC612C}" presName="composite" presStyleCnt="0"/>
      <dgm:spPr/>
    </dgm:pt>
    <dgm:pt modelId="{D768738D-5BE1-4273-B792-15871CB26C2E}" type="pres">
      <dgm:prSet presAssocID="{F8D307B4-CDE6-4607-981E-7897ECCC612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7C61B7-D792-4FCF-B4A1-6B8DCF4AD137}" type="pres">
      <dgm:prSet presAssocID="{F8D307B4-CDE6-4607-981E-7897ECCC612C}" presName="descendantText" presStyleLbl="alignAcc1" presStyleIdx="1" presStyleCnt="3">
        <dgm:presLayoutVars>
          <dgm:bulletEnabled val="1"/>
        </dgm:presLayoutVars>
      </dgm:prSet>
      <dgm:spPr/>
    </dgm:pt>
    <dgm:pt modelId="{0CA8686F-7119-4A49-BEC2-8886D2AB388C}" type="pres">
      <dgm:prSet presAssocID="{4EF1B707-CD66-4B05-9E14-5FEAA0FA169A}" presName="sp" presStyleCnt="0"/>
      <dgm:spPr/>
    </dgm:pt>
    <dgm:pt modelId="{55147875-A93F-423E-9CBD-9D476404560C}" type="pres">
      <dgm:prSet presAssocID="{AC0324A6-A23A-4751-8357-DA215C6329C9}" presName="composite" presStyleCnt="0"/>
      <dgm:spPr/>
    </dgm:pt>
    <dgm:pt modelId="{88155840-ED62-440E-942C-D9F0579D779E}" type="pres">
      <dgm:prSet presAssocID="{AC0324A6-A23A-4751-8357-DA215C6329C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AD69027-1C44-4CB6-B4F4-0FA91EB64767}" type="pres">
      <dgm:prSet presAssocID="{AC0324A6-A23A-4751-8357-DA215C6329C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FFA8703-B93D-46A8-A127-2F7B8E8121EA}" srcId="{4E8675E4-B48A-434B-BE87-A4C21BA0BA0D}" destId="{911E7251-2BB2-41CA-AB1D-70FFE5EA48B6}" srcOrd="0" destOrd="0" parTransId="{982A03CA-C084-4D0D-B6C6-93980B5A029E}" sibTransId="{5353CEB5-42F6-4A02-838B-60365334C320}"/>
    <dgm:cxn modelId="{AB35F70B-1B8E-4375-A570-8DD9B848A237}" type="presOf" srcId="{AC0324A6-A23A-4751-8357-DA215C6329C9}" destId="{88155840-ED62-440E-942C-D9F0579D779E}" srcOrd="0" destOrd="0" presId="urn:microsoft.com/office/officeart/2005/8/layout/chevron2"/>
    <dgm:cxn modelId="{87971B2C-2353-481A-95F4-FCADB49B161E}" srcId="{AC0324A6-A23A-4751-8357-DA215C6329C9}" destId="{A062D414-1990-4E45-926E-1B5CB2A2CAD3}" srcOrd="0" destOrd="0" parTransId="{2633B893-F12E-4EE1-BBD9-D07E16F66F1D}" sibTransId="{8D89BA94-855B-4D0E-AA38-295AD7DB7ED8}"/>
    <dgm:cxn modelId="{00083C42-F70A-4A04-8713-3D9F658E4F91}" srcId="{911E7251-2BB2-41CA-AB1D-70FFE5EA48B6}" destId="{B886908E-F6A5-447F-BB7C-F5D8EA3C9B45}" srcOrd="0" destOrd="0" parTransId="{22291551-D215-4BC9-8674-3EE4FDEE3956}" sibTransId="{4A4962A9-2393-4997-B205-C68C8FFEA7C3}"/>
    <dgm:cxn modelId="{50212D43-1257-4735-884D-745C6BF55DA3}" type="presOf" srcId="{B886908E-F6A5-447F-BB7C-F5D8EA3C9B45}" destId="{B066B1AB-42E5-46BD-9DC2-706C3DE707FE}" srcOrd="0" destOrd="0" presId="urn:microsoft.com/office/officeart/2005/8/layout/chevron2"/>
    <dgm:cxn modelId="{EC13CB6D-B356-41A1-A1FB-ECC8BF9AA50B}" type="presOf" srcId="{D60953B3-5585-40CF-9E47-6B6120CBF18D}" destId="{1D7C61B7-D792-4FCF-B4A1-6B8DCF4AD137}" srcOrd="0" destOrd="0" presId="urn:microsoft.com/office/officeart/2005/8/layout/chevron2"/>
    <dgm:cxn modelId="{CC9F7F53-DA62-4773-998B-0F6A1F6334EA}" srcId="{4E8675E4-B48A-434B-BE87-A4C21BA0BA0D}" destId="{F8D307B4-CDE6-4607-981E-7897ECCC612C}" srcOrd="1" destOrd="0" parTransId="{FB245178-1E63-40B5-828D-AEF8ECAA6985}" sibTransId="{4EF1B707-CD66-4B05-9E14-5FEAA0FA169A}"/>
    <dgm:cxn modelId="{9CD6CE86-5EE5-40D9-A89D-56125506C45F}" type="presOf" srcId="{F8D307B4-CDE6-4607-981E-7897ECCC612C}" destId="{D768738D-5BE1-4273-B792-15871CB26C2E}" srcOrd="0" destOrd="0" presId="urn:microsoft.com/office/officeart/2005/8/layout/chevron2"/>
    <dgm:cxn modelId="{AEEAE389-5725-4E84-8932-66F569071B3A}" srcId="{4E8675E4-B48A-434B-BE87-A4C21BA0BA0D}" destId="{AC0324A6-A23A-4751-8357-DA215C6329C9}" srcOrd="2" destOrd="0" parTransId="{681D7791-1BBD-470A-A605-3CC42CA4A4C8}" sibTransId="{7CC188A2-5C0F-4C21-9A99-13B50AE5D39B}"/>
    <dgm:cxn modelId="{EDF45993-0A59-4C70-A198-5BEEB702C490}" type="presOf" srcId="{A062D414-1990-4E45-926E-1B5CB2A2CAD3}" destId="{0AD69027-1C44-4CB6-B4F4-0FA91EB64767}" srcOrd="0" destOrd="0" presId="urn:microsoft.com/office/officeart/2005/8/layout/chevron2"/>
    <dgm:cxn modelId="{9FD01BB0-D740-4866-8BBB-8097C3313BEE}" type="presOf" srcId="{4E8675E4-B48A-434B-BE87-A4C21BA0BA0D}" destId="{4EE58FD7-1E5A-4037-904B-0F1B3092D8B3}" srcOrd="0" destOrd="0" presId="urn:microsoft.com/office/officeart/2005/8/layout/chevron2"/>
    <dgm:cxn modelId="{5E3443D6-BB7B-449F-8820-F58D0E321E14}" srcId="{F8D307B4-CDE6-4607-981E-7897ECCC612C}" destId="{D60953B3-5585-40CF-9E47-6B6120CBF18D}" srcOrd="0" destOrd="0" parTransId="{461E6A17-1E69-435F-97CA-1FC1A8A11E64}" sibTransId="{AEF33916-D571-46E3-8B97-B9F21D8EDB0D}"/>
    <dgm:cxn modelId="{9FD7ADDE-9B5F-4219-A7E5-8A88B2F2030B}" type="presOf" srcId="{911E7251-2BB2-41CA-AB1D-70FFE5EA48B6}" destId="{FA223F85-B26A-49D4-A6E6-DC1CBF433CE0}" srcOrd="0" destOrd="0" presId="urn:microsoft.com/office/officeart/2005/8/layout/chevron2"/>
    <dgm:cxn modelId="{9A8D6CF2-9AD6-4045-BA8B-39BF9ADF5E31}" type="presParOf" srcId="{4EE58FD7-1E5A-4037-904B-0F1B3092D8B3}" destId="{3D92ABE9-5271-42A4-86F1-EA248DF66921}" srcOrd="0" destOrd="0" presId="urn:microsoft.com/office/officeart/2005/8/layout/chevron2"/>
    <dgm:cxn modelId="{D0F9EDE7-7673-4573-AD73-C597CEEC0DF4}" type="presParOf" srcId="{3D92ABE9-5271-42A4-86F1-EA248DF66921}" destId="{FA223F85-B26A-49D4-A6E6-DC1CBF433CE0}" srcOrd="0" destOrd="0" presId="urn:microsoft.com/office/officeart/2005/8/layout/chevron2"/>
    <dgm:cxn modelId="{D9CBE453-FA75-4215-ABBC-D755A38ED008}" type="presParOf" srcId="{3D92ABE9-5271-42A4-86F1-EA248DF66921}" destId="{B066B1AB-42E5-46BD-9DC2-706C3DE707FE}" srcOrd="1" destOrd="0" presId="urn:microsoft.com/office/officeart/2005/8/layout/chevron2"/>
    <dgm:cxn modelId="{C87C10CA-4E77-443D-B04B-7B0F7CAF6999}" type="presParOf" srcId="{4EE58FD7-1E5A-4037-904B-0F1B3092D8B3}" destId="{59C8EFD2-AD13-41C1-80FC-3F937F8ADF27}" srcOrd="1" destOrd="0" presId="urn:microsoft.com/office/officeart/2005/8/layout/chevron2"/>
    <dgm:cxn modelId="{88747F5A-7BA6-4A77-B0C1-A63FBC55C2C6}" type="presParOf" srcId="{4EE58FD7-1E5A-4037-904B-0F1B3092D8B3}" destId="{8B6C5497-D855-4F3C-B25C-015B9711BBA0}" srcOrd="2" destOrd="0" presId="urn:microsoft.com/office/officeart/2005/8/layout/chevron2"/>
    <dgm:cxn modelId="{09C3DAA4-F6AB-464F-93BF-ABF86BF384D5}" type="presParOf" srcId="{8B6C5497-D855-4F3C-B25C-015B9711BBA0}" destId="{D768738D-5BE1-4273-B792-15871CB26C2E}" srcOrd="0" destOrd="0" presId="urn:microsoft.com/office/officeart/2005/8/layout/chevron2"/>
    <dgm:cxn modelId="{5211D9CE-E0AB-4982-83F7-13DBCA6FD863}" type="presParOf" srcId="{8B6C5497-D855-4F3C-B25C-015B9711BBA0}" destId="{1D7C61B7-D792-4FCF-B4A1-6B8DCF4AD137}" srcOrd="1" destOrd="0" presId="urn:microsoft.com/office/officeart/2005/8/layout/chevron2"/>
    <dgm:cxn modelId="{BB22DCE2-02BD-4C05-BC84-68D62ACB55C3}" type="presParOf" srcId="{4EE58FD7-1E5A-4037-904B-0F1B3092D8B3}" destId="{0CA8686F-7119-4A49-BEC2-8886D2AB388C}" srcOrd="3" destOrd="0" presId="urn:microsoft.com/office/officeart/2005/8/layout/chevron2"/>
    <dgm:cxn modelId="{137A09E5-9E52-45F4-8466-E79229AEE927}" type="presParOf" srcId="{4EE58FD7-1E5A-4037-904B-0F1B3092D8B3}" destId="{55147875-A93F-423E-9CBD-9D476404560C}" srcOrd="4" destOrd="0" presId="urn:microsoft.com/office/officeart/2005/8/layout/chevron2"/>
    <dgm:cxn modelId="{C72C9E59-FC44-4E10-9FA8-0C35359EDBD6}" type="presParOf" srcId="{55147875-A93F-423E-9CBD-9D476404560C}" destId="{88155840-ED62-440E-942C-D9F0579D779E}" srcOrd="0" destOrd="0" presId="urn:microsoft.com/office/officeart/2005/8/layout/chevron2"/>
    <dgm:cxn modelId="{81CA7F51-C8F5-4DEA-BC11-9EF79E06BFC1}" type="presParOf" srcId="{55147875-A93F-423E-9CBD-9D476404560C}" destId="{0AD69027-1C44-4CB6-B4F4-0FA91EB647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675E4-B48A-434B-BE87-A4C21BA0BA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911E7251-2BB2-41CA-AB1D-70FFE5EA48B6}">
      <dgm:prSet phldrT="[Texte]"/>
      <dgm:spPr/>
      <dgm:t>
        <a:bodyPr/>
        <a:lstStyle/>
        <a:p>
          <a:r>
            <a:rPr lang="fr-CH"/>
            <a:t>4</a:t>
          </a:r>
        </a:p>
      </dgm:t>
    </dgm:pt>
    <dgm:pt modelId="{982A03CA-C084-4D0D-B6C6-93980B5A029E}" type="parTrans" cxnId="{EFFA8703-B93D-46A8-A127-2F7B8E8121EA}">
      <dgm:prSet/>
      <dgm:spPr/>
      <dgm:t>
        <a:bodyPr/>
        <a:lstStyle/>
        <a:p>
          <a:endParaRPr lang="fr-CH"/>
        </a:p>
      </dgm:t>
    </dgm:pt>
    <dgm:pt modelId="{5353CEB5-42F6-4A02-838B-60365334C320}" type="sibTrans" cxnId="{EFFA8703-B93D-46A8-A127-2F7B8E8121EA}">
      <dgm:prSet/>
      <dgm:spPr/>
      <dgm:t>
        <a:bodyPr/>
        <a:lstStyle/>
        <a:p>
          <a:endParaRPr lang="fr-CH"/>
        </a:p>
      </dgm:t>
    </dgm:pt>
    <dgm:pt modelId="{B886908E-F6A5-447F-BB7C-F5D8EA3C9B45}">
      <dgm:prSet phldrT="[Texte]" custT="1"/>
      <dgm:spPr/>
      <dgm:t>
        <a:bodyPr/>
        <a:lstStyle/>
        <a:p>
          <a:r>
            <a:rPr lang="fr-CH" sz="2000" dirty="0"/>
            <a:t>Définir stratégies pour soutenir financièrement le projet</a:t>
          </a:r>
        </a:p>
      </dgm:t>
    </dgm:pt>
    <dgm:pt modelId="{22291551-D215-4BC9-8674-3EE4FDEE3956}" type="parTrans" cxnId="{00083C42-F70A-4A04-8713-3D9F658E4F91}">
      <dgm:prSet/>
      <dgm:spPr/>
      <dgm:t>
        <a:bodyPr/>
        <a:lstStyle/>
        <a:p>
          <a:endParaRPr lang="fr-CH"/>
        </a:p>
      </dgm:t>
    </dgm:pt>
    <dgm:pt modelId="{4A4962A9-2393-4997-B205-C68C8FFEA7C3}" type="sibTrans" cxnId="{00083C42-F70A-4A04-8713-3D9F658E4F91}">
      <dgm:prSet/>
      <dgm:spPr/>
      <dgm:t>
        <a:bodyPr/>
        <a:lstStyle/>
        <a:p>
          <a:endParaRPr lang="fr-CH"/>
        </a:p>
      </dgm:t>
    </dgm:pt>
    <dgm:pt modelId="{D60953B3-5585-40CF-9E47-6B6120CBF18D}">
      <dgm:prSet phldrT="[Texte]" custT="1"/>
      <dgm:spPr/>
      <dgm:t>
        <a:bodyPr/>
        <a:lstStyle/>
        <a:p>
          <a:r>
            <a:rPr lang="fr-CH" sz="1800" dirty="0"/>
            <a:t>5</a:t>
          </a:r>
        </a:p>
      </dgm:t>
    </dgm:pt>
    <dgm:pt modelId="{461E6A17-1E69-435F-97CA-1FC1A8A11E64}" type="parTrans" cxnId="{5E3443D6-BB7B-449F-8820-F58D0E321E14}">
      <dgm:prSet/>
      <dgm:spPr/>
      <dgm:t>
        <a:bodyPr/>
        <a:lstStyle/>
        <a:p>
          <a:endParaRPr lang="fr-CH"/>
        </a:p>
      </dgm:t>
    </dgm:pt>
    <dgm:pt modelId="{AEF33916-D571-46E3-8B97-B9F21D8EDB0D}" type="sibTrans" cxnId="{5E3443D6-BB7B-449F-8820-F58D0E321E14}">
      <dgm:prSet/>
      <dgm:spPr/>
      <dgm:t>
        <a:bodyPr/>
        <a:lstStyle/>
        <a:p>
          <a:endParaRPr lang="fr-CH"/>
        </a:p>
      </dgm:t>
    </dgm:pt>
    <dgm:pt modelId="{A8F39BFA-D10F-48C0-84C2-7369FAD10F82}">
      <dgm:prSet phldrT="[Texte]" custT="1"/>
      <dgm:spPr/>
      <dgm:t>
        <a:bodyPr/>
        <a:lstStyle/>
        <a:p>
          <a:r>
            <a:rPr lang="fr-CH" sz="2000" dirty="0"/>
            <a:t>Mettre en place projet et implanter le processus d’évaluation</a:t>
          </a:r>
        </a:p>
      </dgm:t>
    </dgm:pt>
    <dgm:pt modelId="{4A90DBC1-4B8F-445D-97BF-75B66F8F5940}" type="parTrans" cxnId="{125F9521-4A0A-44E4-ACE8-C505002C680F}">
      <dgm:prSet/>
      <dgm:spPr/>
      <dgm:t>
        <a:bodyPr/>
        <a:lstStyle/>
        <a:p>
          <a:endParaRPr lang="fr-CH"/>
        </a:p>
      </dgm:t>
    </dgm:pt>
    <dgm:pt modelId="{1ED7CCDB-FB44-42F2-806A-16D1ADFFE155}" type="sibTrans" cxnId="{125F9521-4A0A-44E4-ACE8-C505002C680F}">
      <dgm:prSet/>
      <dgm:spPr/>
      <dgm:t>
        <a:bodyPr/>
        <a:lstStyle/>
        <a:p>
          <a:endParaRPr lang="fr-CH"/>
        </a:p>
      </dgm:t>
    </dgm:pt>
    <dgm:pt modelId="{B08D4A7E-864B-47BD-AC00-FFFFCA137D2E}">
      <dgm:prSet phldrT="[Texte]" custT="1"/>
      <dgm:spPr/>
      <dgm:t>
        <a:bodyPr/>
        <a:lstStyle/>
        <a:p>
          <a:r>
            <a:rPr lang="fr-CH" sz="1800"/>
            <a:t>6</a:t>
          </a:r>
        </a:p>
      </dgm:t>
    </dgm:pt>
    <dgm:pt modelId="{173D2C41-1C8E-4E17-A126-3B9ABF954869}" type="parTrans" cxnId="{E9C82F85-D2EC-4FFE-AF9B-7B42B78B06D9}">
      <dgm:prSet/>
      <dgm:spPr/>
      <dgm:t>
        <a:bodyPr/>
        <a:lstStyle/>
        <a:p>
          <a:endParaRPr lang="fr-CH"/>
        </a:p>
      </dgm:t>
    </dgm:pt>
    <dgm:pt modelId="{A889E3DA-2925-4B32-8EED-F729031FD917}" type="sibTrans" cxnId="{E9C82F85-D2EC-4FFE-AF9B-7B42B78B06D9}">
      <dgm:prSet/>
      <dgm:spPr/>
      <dgm:t>
        <a:bodyPr/>
        <a:lstStyle/>
        <a:p>
          <a:endParaRPr lang="fr-CH"/>
        </a:p>
      </dgm:t>
    </dgm:pt>
    <dgm:pt modelId="{2029832F-6473-40B1-847F-6E2FFBF3B353}">
      <dgm:prSet custT="1"/>
      <dgm:spPr/>
      <dgm:t>
        <a:bodyPr/>
        <a:lstStyle/>
        <a:p>
          <a:r>
            <a:rPr lang="fr-CH" sz="2000" dirty="0"/>
            <a:t>Pérenniser projet et en inspirer d’autres via l’</a:t>
          </a:r>
          <a:r>
            <a:rPr lang="fr-CH" sz="2000" i="1" dirty="0" err="1"/>
            <a:t>advocacy</a:t>
          </a:r>
          <a:endParaRPr lang="fr-CH" sz="2100" i="1" dirty="0"/>
        </a:p>
      </dgm:t>
    </dgm:pt>
    <dgm:pt modelId="{C8AAD181-5990-441D-A9DD-2553E507418A}" type="parTrans" cxnId="{7EF24714-7D25-49D2-9C06-370873DB27BA}">
      <dgm:prSet/>
      <dgm:spPr/>
      <dgm:t>
        <a:bodyPr/>
        <a:lstStyle/>
        <a:p>
          <a:endParaRPr lang="fr-CH"/>
        </a:p>
      </dgm:t>
    </dgm:pt>
    <dgm:pt modelId="{58C5B4BB-87F7-42BF-ABD8-D147927C0A79}" type="sibTrans" cxnId="{7EF24714-7D25-49D2-9C06-370873DB27BA}">
      <dgm:prSet/>
      <dgm:spPr/>
      <dgm:t>
        <a:bodyPr/>
        <a:lstStyle/>
        <a:p>
          <a:endParaRPr lang="fr-CH"/>
        </a:p>
      </dgm:t>
    </dgm:pt>
    <dgm:pt modelId="{4EE58FD7-1E5A-4037-904B-0F1B3092D8B3}" type="pres">
      <dgm:prSet presAssocID="{4E8675E4-B48A-434B-BE87-A4C21BA0BA0D}" presName="linearFlow" presStyleCnt="0">
        <dgm:presLayoutVars>
          <dgm:dir/>
          <dgm:animLvl val="lvl"/>
          <dgm:resizeHandles val="exact"/>
        </dgm:presLayoutVars>
      </dgm:prSet>
      <dgm:spPr/>
    </dgm:pt>
    <dgm:pt modelId="{3D92ABE9-5271-42A4-86F1-EA248DF66921}" type="pres">
      <dgm:prSet presAssocID="{911E7251-2BB2-41CA-AB1D-70FFE5EA48B6}" presName="composite" presStyleCnt="0"/>
      <dgm:spPr/>
    </dgm:pt>
    <dgm:pt modelId="{FA223F85-B26A-49D4-A6E6-DC1CBF433CE0}" type="pres">
      <dgm:prSet presAssocID="{911E7251-2BB2-41CA-AB1D-70FFE5EA48B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066B1AB-42E5-46BD-9DC2-706C3DE707FE}" type="pres">
      <dgm:prSet presAssocID="{911E7251-2BB2-41CA-AB1D-70FFE5EA48B6}" presName="descendantText" presStyleLbl="alignAcc1" presStyleIdx="0" presStyleCnt="3">
        <dgm:presLayoutVars>
          <dgm:bulletEnabled val="1"/>
        </dgm:presLayoutVars>
      </dgm:prSet>
      <dgm:spPr/>
    </dgm:pt>
    <dgm:pt modelId="{59C8EFD2-AD13-41C1-80FC-3F937F8ADF27}" type="pres">
      <dgm:prSet presAssocID="{5353CEB5-42F6-4A02-838B-60365334C320}" presName="sp" presStyleCnt="0"/>
      <dgm:spPr/>
    </dgm:pt>
    <dgm:pt modelId="{AF401C33-DFC7-4660-8235-6C388B97B744}" type="pres">
      <dgm:prSet presAssocID="{D60953B3-5585-40CF-9E47-6B6120CBF18D}" presName="composite" presStyleCnt="0"/>
      <dgm:spPr/>
    </dgm:pt>
    <dgm:pt modelId="{54559608-F4E1-4374-8F20-B08E8A51897D}" type="pres">
      <dgm:prSet presAssocID="{D60953B3-5585-40CF-9E47-6B6120CBF18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66669F5-0C52-465B-A5CE-8E91EBE2ED89}" type="pres">
      <dgm:prSet presAssocID="{D60953B3-5585-40CF-9E47-6B6120CBF18D}" presName="descendantText" presStyleLbl="alignAcc1" presStyleIdx="1" presStyleCnt="3">
        <dgm:presLayoutVars>
          <dgm:bulletEnabled val="1"/>
        </dgm:presLayoutVars>
      </dgm:prSet>
      <dgm:spPr/>
    </dgm:pt>
    <dgm:pt modelId="{FE086F86-6F7D-4927-BF6D-268E2EBC2BA8}" type="pres">
      <dgm:prSet presAssocID="{AEF33916-D571-46E3-8B97-B9F21D8EDB0D}" presName="sp" presStyleCnt="0"/>
      <dgm:spPr/>
    </dgm:pt>
    <dgm:pt modelId="{6D7A1EBA-A835-45F5-AD42-3F9F4B26245C}" type="pres">
      <dgm:prSet presAssocID="{B08D4A7E-864B-47BD-AC00-FFFFCA137D2E}" presName="composite" presStyleCnt="0"/>
      <dgm:spPr/>
    </dgm:pt>
    <dgm:pt modelId="{A5C20094-77C2-4ADC-86E0-1307C3517E75}" type="pres">
      <dgm:prSet presAssocID="{B08D4A7E-864B-47BD-AC00-FFFFCA137D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3738466-9242-4DA4-8C92-40448046D822}" type="pres">
      <dgm:prSet presAssocID="{B08D4A7E-864B-47BD-AC00-FFFFCA137D2E}" presName="descendantText" presStyleLbl="alignAcc1" presStyleIdx="2" presStyleCnt="3" custLinFactNeighborX="0" custLinFactNeighborY="7295">
        <dgm:presLayoutVars>
          <dgm:bulletEnabled val="1"/>
        </dgm:presLayoutVars>
      </dgm:prSet>
      <dgm:spPr/>
    </dgm:pt>
  </dgm:ptLst>
  <dgm:cxnLst>
    <dgm:cxn modelId="{EFFA8703-B93D-46A8-A127-2F7B8E8121EA}" srcId="{4E8675E4-B48A-434B-BE87-A4C21BA0BA0D}" destId="{911E7251-2BB2-41CA-AB1D-70FFE5EA48B6}" srcOrd="0" destOrd="0" parTransId="{982A03CA-C084-4D0D-B6C6-93980B5A029E}" sibTransId="{5353CEB5-42F6-4A02-838B-60365334C320}"/>
    <dgm:cxn modelId="{7EF24714-7D25-49D2-9C06-370873DB27BA}" srcId="{B08D4A7E-864B-47BD-AC00-FFFFCA137D2E}" destId="{2029832F-6473-40B1-847F-6E2FFBF3B353}" srcOrd="0" destOrd="0" parTransId="{C8AAD181-5990-441D-A9DD-2553E507418A}" sibTransId="{58C5B4BB-87F7-42BF-ABD8-D147927C0A79}"/>
    <dgm:cxn modelId="{125F9521-4A0A-44E4-ACE8-C505002C680F}" srcId="{D60953B3-5585-40CF-9E47-6B6120CBF18D}" destId="{A8F39BFA-D10F-48C0-84C2-7369FAD10F82}" srcOrd="0" destOrd="0" parTransId="{4A90DBC1-4B8F-445D-97BF-75B66F8F5940}" sibTransId="{1ED7CCDB-FB44-42F2-806A-16D1ADFFE155}"/>
    <dgm:cxn modelId="{60C87F38-6403-4C67-AA54-14C03A1BFDC4}" type="presOf" srcId="{A8F39BFA-D10F-48C0-84C2-7369FAD10F82}" destId="{166669F5-0C52-465B-A5CE-8E91EBE2ED89}" srcOrd="0" destOrd="0" presId="urn:microsoft.com/office/officeart/2005/8/layout/chevron2"/>
    <dgm:cxn modelId="{00083C42-F70A-4A04-8713-3D9F658E4F91}" srcId="{911E7251-2BB2-41CA-AB1D-70FFE5EA48B6}" destId="{B886908E-F6A5-447F-BB7C-F5D8EA3C9B45}" srcOrd="0" destOrd="0" parTransId="{22291551-D215-4BC9-8674-3EE4FDEE3956}" sibTransId="{4A4962A9-2393-4997-B205-C68C8FFEA7C3}"/>
    <dgm:cxn modelId="{50212D43-1257-4735-884D-745C6BF55DA3}" type="presOf" srcId="{B886908E-F6A5-447F-BB7C-F5D8EA3C9B45}" destId="{B066B1AB-42E5-46BD-9DC2-706C3DE707FE}" srcOrd="0" destOrd="0" presId="urn:microsoft.com/office/officeart/2005/8/layout/chevron2"/>
    <dgm:cxn modelId="{E9C82F85-D2EC-4FFE-AF9B-7B42B78B06D9}" srcId="{4E8675E4-B48A-434B-BE87-A4C21BA0BA0D}" destId="{B08D4A7E-864B-47BD-AC00-FFFFCA137D2E}" srcOrd="2" destOrd="0" parTransId="{173D2C41-1C8E-4E17-A126-3B9ABF954869}" sibTransId="{A889E3DA-2925-4B32-8EED-F729031FD917}"/>
    <dgm:cxn modelId="{9FD01BB0-D740-4866-8BBB-8097C3313BEE}" type="presOf" srcId="{4E8675E4-B48A-434B-BE87-A4C21BA0BA0D}" destId="{4EE58FD7-1E5A-4037-904B-0F1B3092D8B3}" srcOrd="0" destOrd="0" presId="urn:microsoft.com/office/officeart/2005/8/layout/chevron2"/>
    <dgm:cxn modelId="{2271F0D2-D4FC-478B-84EB-31BE86ED16EB}" type="presOf" srcId="{B08D4A7E-864B-47BD-AC00-FFFFCA137D2E}" destId="{A5C20094-77C2-4ADC-86E0-1307C3517E75}" srcOrd="0" destOrd="0" presId="urn:microsoft.com/office/officeart/2005/8/layout/chevron2"/>
    <dgm:cxn modelId="{5E3443D6-BB7B-449F-8820-F58D0E321E14}" srcId="{4E8675E4-B48A-434B-BE87-A4C21BA0BA0D}" destId="{D60953B3-5585-40CF-9E47-6B6120CBF18D}" srcOrd="1" destOrd="0" parTransId="{461E6A17-1E69-435F-97CA-1FC1A8A11E64}" sibTransId="{AEF33916-D571-46E3-8B97-B9F21D8EDB0D}"/>
    <dgm:cxn modelId="{9FD7ADDE-9B5F-4219-A7E5-8A88B2F2030B}" type="presOf" srcId="{911E7251-2BB2-41CA-AB1D-70FFE5EA48B6}" destId="{FA223F85-B26A-49D4-A6E6-DC1CBF433CE0}" srcOrd="0" destOrd="0" presId="urn:microsoft.com/office/officeart/2005/8/layout/chevron2"/>
    <dgm:cxn modelId="{633611E3-A6FB-4EE5-9643-A82DCB0F6D2E}" type="presOf" srcId="{D60953B3-5585-40CF-9E47-6B6120CBF18D}" destId="{54559608-F4E1-4374-8F20-B08E8A51897D}" srcOrd="0" destOrd="0" presId="urn:microsoft.com/office/officeart/2005/8/layout/chevron2"/>
    <dgm:cxn modelId="{BBB604F7-5329-4F8C-AE6D-E8286125A2A0}" type="presOf" srcId="{2029832F-6473-40B1-847F-6E2FFBF3B353}" destId="{D3738466-9242-4DA4-8C92-40448046D822}" srcOrd="0" destOrd="0" presId="urn:microsoft.com/office/officeart/2005/8/layout/chevron2"/>
    <dgm:cxn modelId="{9A8D6CF2-9AD6-4045-BA8B-39BF9ADF5E31}" type="presParOf" srcId="{4EE58FD7-1E5A-4037-904B-0F1B3092D8B3}" destId="{3D92ABE9-5271-42A4-86F1-EA248DF66921}" srcOrd="0" destOrd="0" presId="urn:microsoft.com/office/officeart/2005/8/layout/chevron2"/>
    <dgm:cxn modelId="{D0F9EDE7-7673-4573-AD73-C597CEEC0DF4}" type="presParOf" srcId="{3D92ABE9-5271-42A4-86F1-EA248DF66921}" destId="{FA223F85-B26A-49D4-A6E6-DC1CBF433CE0}" srcOrd="0" destOrd="0" presId="urn:microsoft.com/office/officeart/2005/8/layout/chevron2"/>
    <dgm:cxn modelId="{D9CBE453-FA75-4215-ABBC-D755A38ED008}" type="presParOf" srcId="{3D92ABE9-5271-42A4-86F1-EA248DF66921}" destId="{B066B1AB-42E5-46BD-9DC2-706C3DE707FE}" srcOrd="1" destOrd="0" presId="urn:microsoft.com/office/officeart/2005/8/layout/chevron2"/>
    <dgm:cxn modelId="{C87C10CA-4E77-443D-B04B-7B0F7CAF6999}" type="presParOf" srcId="{4EE58FD7-1E5A-4037-904B-0F1B3092D8B3}" destId="{59C8EFD2-AD13-41C1-80FC-3F937F8ADF27}" srcOrd="1" destOrd="0" presId="urn:microsoft.com/office/officeart/2005/8/layout/chevron2"/>
    <dgm:cxn modelId="{4135A17A-CA66-4ED2-8211-8D03D9C74DAF}" type="presParOf" srcId="{4EE58FD7-1E5A-4037-904B-0F1B3092D8B3}" destId="{AF401C33-DFC7-4660-8235-6C388B97B744}" srcOrd="2" destOrd="0" presId="urn:microsoft.com/office/officeart/2005/8/layout/chevron2"/>
    <dgm:cxn modelId="{8E203930-C40D-4F0B-8CEC-9B8B54C8E691}" type="presParOf" srcId="{AF401C33-DFC7-4660-8235-6C388B97B744}" destId="{54559608-F4E1-4374-8F20-B08E8A51897D}" srcOrd="0" destOrd="0" presId="urn:microsoft.com/office/officeart/2005/8/layout/chevron2"/>
    <dgm:cxn modelId="{5C7DB3B2-8D17-4DFC-8704-7580C8B7C214}" type="presParOf" srcId="{AF401C33-DFC7-4660-8235-6C388B97B744}" destId="{166669F5-0C52-465B-A5CE-8E91EBE2ED89}" srcOrd="1" destOrd="0" presId="urn:microsoft.com/office/officeart/2005/8/layout/chevron2"/>
    <dgm:cxn modelId="{D35AEBB1-3E54-44BB-A393-98224D34764B}" type="presParOf" srcId="{4EE58FD7-1E5A-4037-904B-0F1B3092D8B3}" destId="{FE086F86-6F7D-4927-BF6D-268E2EBC2BA8}" srcOrd="3" destOrd="0" presId="urn:microsoft.com/office/officeart/2005/8/layout/chevron2"/>
    <dgm:cxn modelId="{8C2171FD-DCA8-42A6-A418-1B8002D2A03F}" type="presParOf" srcId="{4EE58FD7-1E5A-4037-904B-0F1B3092D8B3}" destId="{6D7A1EBA-A835-45F5-AD42-3F9F4B26245C}" srcOrd="4" destOrd="0" presId="urn:microsoft.com/office/officeart/2005/8/layout/chevron2"/>
    <dgm:cxn modelId="{4AD69CC7-5259-40DD-8BEF-35FA46A4AD28}" type="presParOf" srcId="{6D7A1EBA-A835-45F5-AD42-3F9F4B26245C}" destId="{A5C20094-77C2-4ADC-86E0-1307C3517E75}" srcOrd="0" destOrd="0" presId="urn:microsoft.com/office/officeart/2005/8/layout/chevron2"/>
    <dgm:cxn modelId="{2E9DC61C-84C2-4EEA-BD54-E8F153948652}" type="presParOf" srcId="{6D7A1EBA-A835-45F5-AD42-3F9F4B26245C}" destId="{D3738466-9242-4DA4-8C92-40448046D8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796A4-8C0A-4B63-BFE8-E1BFB1E65CD2}">
      <dsp:nvSpPr>
        <dsp:cNvPr id="0" name=""/>
        <dsp:cNvSpPr/>
      </dsp:nvSpPr>
      <dsp:spPr>
        <a:xfrm>
          <a:off x="582441" y="86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29E0-16BB-43AC-B6CE-48D6A4C5BD3A}">
      <dsp:nvSpPr>
        <dsp:cNvPr id="0" name=""/>
        <dsp:cNvSpPr/>
      </dsp:nvSpPr>
      <dsp:spPr>
        <a:xfrm>
          <a:off x="848202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F36A8-0B06-414A-A8A6-18EDC52C9708}">
      <dsp:nvSpPr>
        <dsp:cNvPr id="0" name=""/>
        <dsp:cNvSpPr/>
      </dsp:nvSpPr>
      <dsp:spPr>
        <a:xfrm>
          <a:off x="183800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200" kern="1200" dirty="0">
              <a:solidFill>
                <a:schemeClr val="tx1"/>
              </a:solidFill>
            </a:rPr>
            <a:t>Chapitre du livre «Des sciences sociales à l’ergothérapie»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3800" y="2504467"/>
        <a:ext cx="2044316" cy="720000"/>
      </dsp:txXfrm>
    </dsp:sp>
    <dsp:sp modelId="{FA33C756-A047-4F45-BD96-43C8ED306EC3}">
      <dsp:nvSpPr>
        <dsp:cNvPr id="0" name=""/>
        <dsp:cNvSpPr/>
      </dsp:nvSpPr>
      <dsp:spPr>
        <a:xfrm>
          <a:off x="2984513" y="86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96E1E-C4DB-41DF-92A7-FDA82CD17E17}">
      <dsp:nvSpPr>
        <dsp:cNvPr id="0" name=""/>
        <dsp:cNvSpPr/>
      </dsp:nvSpPr>
      <dsp:spPr>
        <a:xfrm>
          <a:off x="3250275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FD7B2-2B1E-4FE9-BC1C-B05EC4614C2E}">
      <dsp:nvSpPr>
        <dsp:cNvPr id="0" name=""/>
        <dsp:cNvSpPr/>
      </dsp:nvSpPr>
      <dsp:spPr>
        <a:xfrm>
          <a:off x="2585872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200" kern="1200" dirty="0">
              <a:solidFill>
                <a:schemeClr val="tx1"/>
              </a:solidFill>
            </a:rPr>
            <a:t>But: acquisition de connaissances en sciences sociales (sociologie &amp; anthropologie)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585872" y="2504467"/>
        <a:ext cx="2044316" cy="720000"/>
      </dsp:txXfrm>
    </dsp:sp>
    <dsp:sp modelId="{BE03C433-BB73-4198-9BD4-B0FFFA68B63D}">
      <dsp:nvSpPr>
        <dsp:cNvPr id="0" name=""/>
        <dsp:cNvSpPr/>
      </dsp:nvSpPr>
      <dsp:spPr>
        <a:xfrm>
          <a:off x="5386585" y="86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4D190-6746-4852-B872-D21718DA71EF}">
      <dsp:nvSpPr>
        <dsp:cNvPr id="0" name=""/>
        <dsp:cNvSpPr/>
      </dsp:nvSpPr>
      <dsp:spPr>
        <a:xfrm>
          <a:off x="5652347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15B24-6915-4592-86CE-773791819524}">
      <dsp:nvSpPr>
        <dsp:cNvPr id="0" name=""/>
        <dsp:cNvSpPr/>
      </dsp:nvSpPr>
      <dsp:spPr>
        <a:xfrm>
          <a:off x="4987944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200" kern="1200" dirty="0">
              <a:solidFill>
                <a:schemeClr val="tx1"/>
              </a:solidFill>
            </a:rPr>
            <a:t>Pour la formation initiale en ergothérapie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987944" y="2504467"/>
        <a:ext cx="2044316" cy="720000"/>
      </dsp:txXfrm>
    </dsp:sp>
    <dsp:sp modelId="{79AD04B3-CEEF-44B7-A573-C169BA335AF1}">
      <dsp:nvSpPr>
        <dsp:cNvPr id="0" name=""/>
        <dsp:cNvSpPr/>
      </dsp:nvSpPr>
      <dsp:spPr>
        <a:xfrm>
          <a:off x="7788658" y="86901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0B90C-35CB-46D5-A66F-E0FDE48D7A07}">
      <dsp:nvSpPr>
        <dsp:cNvPr id="0" name=""/>
        <dsp:cNvSpPr/>
      </dsp:nvSpPr>
      <dsp:spPr>
        <a:xfrm>
          <a:off x="8054419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E4DB1-B4CF-4581-B2FC-4DD21E7F9D1D}">
      <dsp:nvSpPr>
        <dsp:cNvPr id="0" name=""/>
        <dsp:cNvSpPr/>
      </dsp:nvSpPr>
      <dsp:spPr>
        <a:xfrm>
          <a:off x="7390016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1200" kern="1200" dirty="0">
              <a:solidFill>
                <a:schemeClr val="tx1"/>
              </a:solidFill>
            </a:rPr>
            <a:t>Guide pédagogique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390016" y="2504467"/>
        <a:ext cx="204431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3F85-B26A-49D4-A6E6-DC1CBF433CE0}">
      <dsp:nvSpPr>
        <dsp:cNvPr id="0" name=""/>
        <dsp:cNvSpPr/>
      </dsp:nvSpPr>
      <dsp:spPr>
        <a:xfrm rot="5400000">
          <a:off x="-149048" y="149090"/>
          <a:ext cx="993658" cy="695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/>
            <a:t>1</a:t>
          </a:r>
        </a:p>
      </dsp:txBody>
      <dsp:txXfrm rot="-5400000">
        <a:off x="1" y="347821"/>
        <a:ext cx="695560" cy="298098"/>
      </dsp:txXfrm>
    </dsp:sp>
    <dsp:sp modelId="{B066B1AB-42E5-46BD-9DC2-706C3DE707FE}">
      <dsp:nvSpPr>
        <dsp:cNvPr id="0" name=""/>
        <dsp:cNvSpPr/>
      </dsp:nvSpPr>
      <dsp:spPr>
        <a:xfrm rot="5400000">
          <a:off x="4589467" y="-3893865"/>
          <a:ext cx="645877" cy="8433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Prendre conscience d’une situation d’injustice occupationnelle</a:t>
          </a:r>
        </a:p>
      </dsp:txBody>
      <dsp:txXfrm rot="-5400000">
        <a:off x="695561" y="31570"/>
        <a:ext cx="8402162" cy="582819"/>
      </dsp:txXfrm>
    </dsp:sp>
    <dsp:sp modelId="{D768738D-5BE1-4273-B792-15871CB26C2E}">
      <dsp:nvSpPr>
        <dsp:cNvPr id="0" name=""/>
        <dsp:cNvSpPr/>
      </dsp:nvSpPr>
      <dsp:spPr>
        <a:xfrm rot="5400000">
          <a:off x="-149048" y="935329"/>
          <a:ext cx="993658" cy="695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2</a:t>
          </a:r>
        </a:p>
      </dsp:txBody>
      <dsp:txXfrm rot="-5400000">
        <a:off x="1" y="1134060"/>
        <a:ext cx="695560" cy="298098"/>
      </dsp:txXfrm>
    </dsp:sp>
    <dsp:sp modelId="{1D7C61B7-D792-4FCF-B4A1-6B8DCF4AD137}">
      <dsp:nvSpPr>
        <dsp:cNvPr id="0" name=""/>
        <dsp:cNvSpPr/>
      </dsp:nvSpPr>
      <dsp:spPr>
        <a:xfrm rot="5400000">
          <a:off x="4589467" y="-3107625"/>
          <a:ext cx="645877" cy="8433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S’engager avec divers partenaires </a:t>
          </a:r>
          <a:r>
            <a:rPr lang="fr-CH" sz="2000" kern="1200" dirty="0" err="1"/>
            <a:t>préoccupé.e.s</a:t>
          </a:r>
          <a:r>
            <a:rPr lang="fr-CH" sz="2000" kern="1200" dirty="0"/>
            <a:t> par cette situation</a:t>
          </a:r>
        </a:p>
      </dsp:txBody>
      <dsp:txXfrm rot="-5400000">
        <a:off x="695561" y="817810"/>
        <a:ext cx="8402162" cy="582819"/>
      </dsp:txXfrm>
    </dsp:sp>
    <dsp:sp modelId="{88155840-ED62-440E-942C-D9F0579D779E}">
      <dsp:nvSpPr>
        <dsp:cNvPr id="0" name=""/>
        <dsp:cNvSpPr/>
      </dsp:nvSpPr>
      <dsp:spPr>
        <a:xfrm rot="5400000">
          <a:off x="-149048" y="1721568"/>
          <a:ext cx="993658" cy="695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3</a:t>
          </a:r>
        </a:p>
      </dsp:txBody>
      <dsp:txXfrm rot="-5400000">
        <a:off x="1" y="1920299"/>
        <a:ext cx="695560" cy="298098"/>
      </dsp:txXfrm>
    </dsp:sp>
    <dsp:sp modelId="{0AD69027-1C44-4CB6-B4F4-0FA91EB64767}">
      <dsp:nvSpPr>
        <dsp:cNvPr id="0" name=""/>
        <dsp:cNvSpPr/>
      </dsp:nvSpPr>
      <dsp:spPr>
        <a:xfrm rot="5400000">
          <a:off x="4589467" y="-2321386"/>
          <a:ext cx="645877" cy="8433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Coconstruire plan d’action pour réaliser un projet</a:t>
          </a:r>
        </a:p>
      </dsp:txBody>
      <dsp:txXfrm rot="-5400000">
        <a:off x="695561" y="1604049"/>
        <a:ext cx="8402162" cy="582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23F85-B26A-49D4-A6E6-DC1CBF433CE0}">
      <dsp:nvSpPr>
        <dsp:cNvPr id="0" name=""/>
        <dsp:cNvSpPr/>
      </dsp:nvSpPr>
      <dsp:spPr>
        <a:xfrm rot="5400000">
          <a:off x="-139959" y="141171"/>
          <a:ext cx="933061" cy="6531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/>
            <a:t>4</a:t>
          </a:r>
        </a:p>
      </dsp:txBody>
      <dsp:txXfrm rot="-5400000">
        <a:off x="1" y="327782"/>
        <a:ext cx="653142" cy="279919"/>
      </dsp:txXfrm>
    </dsp:sp>
    <dsp:sp modelId="{B066B1AB-42E5-46BD-9DC2-706C3DE707FE}">
      <dsp:nvSpPr>
        <dsp:cNvPr id="0" name=""/>
        <dsp:cNvSpPr/>
      </dsp:nvSpPr>
      <dsp:spPr>
        <a:xfrm rot="5400000">
          <a:off x="4587952" y="-3933597"/>
          <a:ext cx="606489" cy="8476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Définir stratégies pour soutenir financièrement le projet</a:t>
          </a:r>
        </a:p>
      </dsp:txBody>
      <dsp:txXfrm rot="-5400000">
        <a:off x="653142" y="30819"/>
        <a:ext cx="8446503" cy="547277"/>
      </dsp:txXfrm>
    </dsp:sp>
    <dsp:sp modelId="{54559608-F4E1-4374-8F20-B08E8A51897D}">
      <dsp:nvSpPr>
        <dsp:cNvPr id="0" name=""/>
        <dsp:cNvSpPr/>
      </dsp:nvSpPr>
      <dsp:spPr>
        <a:xfrm rot="5400000">
          <a:off x="-139959" y="878289"/>
          <a:ext cx="933061" cy="6531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5</a:t>
          </a:r>
        </a:p>
      </dsp:txBody>
      <dsp:txXfrm rot="-5400000">
        <a:off x="1" y="1064900"/>
        <a:ext cx="653142" cy="279919"/>
      </dsp:txXfrm>
    </dsp:sp>
    <dsp:sp modelId="{166669F5-0C52-465B-A5CE-8E91EBE2ED89}">
      <dsp:nvSpPr>
        <dsp:cNvPr id="0" name=""/>
        <dsp:cNvSpPr/>
      </dsp:nvSpPr>
      <dsp:spPr>
        <a:xfrm rot="5400000">
          <a:off x="4587952" y="-3196479"/>
          <a:ext cx="606489" cy="8476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Mettre en place projet et implanter le processus d’évaluation</a:t>
          </a:r>
        </a:p>
      </dsp:txBody>
      <dsp:txXfrm rot="-5400000">
        <a:off x="653142" y="767937"/>
        <a:ext cx="8446503" cy="547277"/>
      </dsp:txXfrm>
    </dsp:sp>
    <dsp:sp modelId="{A5C20094-77C2-4ADC-86E0-1307C3517E75}">
      <dsp:nvSpPr>
        <dsp:cNvPr id="0" name=""/>
        <dsp:cNvSpPr/>
      </dsp:nvSpPr>
      <dsp:spPr>
        <a:xfrm rot="5400000">
          <a:off x="-139959" y="1615407"/>
          <a:ext cx="933061" cy="6531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/>
            <a:t>6</a:t>
          </a:r>
        </a:p>
      </dsp:txBody>
      <dsp:txXfrm rot="-5400000">
        <a:off x="1" y="1802018"/>
        <a:ext cx="653142" cy="279919"/>
      </dsp:txXfrm>
    </dsp:sp>
    <dsp:sp modelId="{D3738466-9242-4DA4-8C92-40448046D822}">
      <dsp:nvSpPr>
        <dsp:cNvPr id="0" name=""/>
        <dsp:cNvSpPr/>
      </dsp:nvSpPr>
      <dsp:spPr>
        <a:xfrm rot="5400000">
          <a:off x="4587952" y="-2415117"/>
          <a:ext cx="606489" cy="8476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/>
            <a:t>Pérenniser projet et en inspirer d’autres via l’</a:t>
          </a:r>
          <a:r>
            <a:rPr lang="fr-CH" sz="2000" i="1" kern="1200" dirty="0" err="1"/>
            <a:t>advocacy</a:t>
          </a:r>
          <a:endParaRPr lang="fr-CH" sz="2100" i="1" kern="1200" dirty="0"/>
        </a:p>
      </dsp:txBody>
      <dsp:txXfrm rot="-5400000">
        <a:off x="653142" y="1549299"/>
        <a:ext cx="8446503" cy="547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F2F0-8312-C841-A492-9B8E23CC477B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C2873-C320-FC4A-A222-076C17B302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272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C2873-C320-FC4A-A222-076C17B30239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570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27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354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20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052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30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341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639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350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426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388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546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914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535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31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00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512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BEE6-1050-4CD3-9FD8-FC50C7E2C2B5}" type="datetimeFigureOut">
              <a:rPr lang="fr-CH" smtClean="0"/>
              <a:t>04.12.2023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DBBFAF-2543-4602-B28B-A897ADA39C5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42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rdubois.fr/creations/3173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08417416654501" TargetMode="External"/><Relationship Id="rId2" Type="http://schemas.openxmlformats.org/officeDocument/2006/relationships/hyperlink" Target="https://www.babelio.com/auteur/Marie-Josee-Drolet/61711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q.ca/catalogue/livres/des-sciences-sociales-ergotherapie-3615.html" TargetMode="External"/><Relationship Id="rId2" Type="http://schemas.openxmlformats.org/officeDocument/2006/relationships/hyperlink" Target="https://doi.org/10.13140/RG.2.2.17496.37126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649880500120491" TargetMode="External"/><Relationship Id="rId2" Type="http://schemas.openxmlformats.org/officeDocument/2006/relationships/hyperlink" Target="https://www.puq.ca/auteurs/nadine-lariviere-901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conversation.com/profiles/emmanuelle-jasmin-1356546" TargetMode="External"/><Relationship Id="rId4" Type="http://schemas.openxmlformats.org/officeDocument/2006/relationships/hyperlink" Target="https://doi.org/10.1371/journal.pone.013469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rein-gemeinschaft-gruppe-treffen-152746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ales-of-justice-judge-justice-45019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F1409-A6E7-AB0D-AC1C-AB68CF1E0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728" y="1714421"/>
            <a:ext cx="11461915" cy="164630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fr-CH" sz="4400"/>
              <a:t>Module 3531, Séminaire A1</a:t>
            </a:r>
            <a:br>
              <a:rPr lang="fr-CH" sz="3200"/>
            </a:br>
            <a:r>
              <a:rPr lang="fr-CH" sz="3200"/>
              <a:t> 	«La justice sociale et occupationnelle»</a:t>
            </a:r>
            <a:endParaRPr lang="fr-CH" sz="40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A5B36F-0D64-E97B-DD4B-CF9FB5A50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505" y="3429000"/>
            <a:ext cx="7766936" cy="1096899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Marion </a:t>
            </a:r>
            <a:r>
              <a:rPr lang="fr-CH" dirty="0" err="1">
                <a:solidFill>
                  <a:schemeClr val="tx1"/>
                </a:solidFill>
              </a:rPr>
              <a:t>Eggimann</a:t>
            </a:r>
            <a:r>
              <a:rPr lang="fr-CH" dirty="0">
                <a:solidFill>
                  <a:schemeClr val="tx1"/>
                </a:solidFill>
              </a:rPr>
              <a:t>, Marie Petite, Tiffany Günter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DFBA93-8BEF-DE90-2018-1F8CD5493891}"/>
              </a:ext>
            </a:extLst>
          </p:cNvPr>
          <p:cNvSpPr txBox="1"/>
          <p:nvPr/>
        </p:nvSpPr>
        <p:spPr>
          <a:xfrm>
            <a:off x="688489" y="5884970"/>
            <a:ext cx="97571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Larivière</a:t>
            </a: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Drolet, M.-J., &amp; Jasmin, E. (2019). La justice sociale et occupationnelle. In E., Jasmin (</a:t>
            </a:r>
            <a:r>
              <a:rPr lang="fr-FR" sz="1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</a:p>
          <a:p>
            <a:r>
              <a:rPr lang="fr-FR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sciences sociales à l’ergothérapie : Mieux comprendre la société et la culture pour mieux agir </a:t>
            </a:r>
          </a:p>
          <a:p>
            <a:r>
              <a:rPr lang="fr-FR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spécialiste en habilitation à l’occupation </a:t>
            </a: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129-153). Presses de l’Université Du Québec.</a:t>
            </a:r>
            <a:endParaRPr lang="fr-CH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455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A8820-AFB4-C79E-AFE7-CDE5F0DC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fr-CH"/>
              <a:t>Concepts centraux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86A8A-8140-47D2-2297-C0BCD030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477" y="2411311"/>
            <a:ext cx="4999683" cy="40878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Injustice occupationnelle</a:t>
            </a:r>
            <a:r>
              <a:rPr lang="fr-CH" sz="1600" dirty="0">
                <a:solidFill>
                  <a:schemeClr val="tx1"/>
                </a:solidFill>
              </a:rPr>
              <a:t>: « Le fait que les êtres humains n’ont pas tous les mêmes possibilités sociales de s’engager dans des occupations qui donnent un sens à leur existence et qui contribuent à leur santé.»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Droits de la personne</a:t>
            </a:r>
            <a:r>
              <a:rPr lang="fr-CH" sz="1600" u="sng" dirty="0">
                <a:solidFill>
                  <a:schemeClr val="tx1"/>
                </a:solidFill>
              </a:rPr>
              <a:t>:</a:t>
            </a:r>
            <a:r>
              <a:rPr lang="fr-CH" sz="1600" dirty="0">
                <a:solidFill>
                  <a:schemeClr val="tx1"/>
                </a:solidFill>
              </a:rPr>
              <a:t> «Demandes éthiques, c’est-à-dire des revendications au nom de différentes valeurs comme la justice sociale et la liberté.»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Droits occupationnels:</a:t>
            </a:r>
            <a:r>
              <a:rPr lang="fr-CH" sz="1600" b="1" dirty="0">
                <a:solidFill>
                  <a:schemeClr val="tx1"/>
                </a:solidFill>
              </a:rPr>
              <a:t> </a:t>
            </a:r>
            <a:r>
              <a:rPr lang="fr-CH" sz="1600" dirty="0">
                <a:solidFill>
                  <a:schemeClr val="tx1"/>
                </a:solidFill>
              </a:rPr>
              <a:t>« Les droits des personnes de s’engager dans des occupations signifiantes qui contribuent positivement à leur bien-être personnel et à celui de leur communauté.»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</p:txBody>
      </p:sp>
      <p:pic>
        <p:nvPicPr>
          <p:cNvPr id="5" name="Image 4" descr="Une image contenant herbe, bouclier, plein air, symbole&#10;&#10;Description générée automatiquement">
            <a:extLst>
              <a:ext uri="{FF2B5EF4-FFF2-40B4-BE49-F238E27FC236}">
                <a16:creationId xmlns:a16="http://schemas.microsoft.com/office/drawing/2014/main" id="{C04D3590-9734-4F94-D5B4-4759AFACD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39" r="2" b="13658"/>
          <a:stretch/>
        </p:blipFill>
        <p:spPr>
          <a:xfrm>
            <a:off x="20" y="-1"/>
            <a:ext cx="4999683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420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2CFDC-AF5B-14F6-6D2A-2260A1BC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42474" cy="1320800"/>
          </a:xfrm>
        </p:spPr>
        <p:txBody>
          <a:bodyPr/>
          <a:lstStyle/>
          <a:p>
            <a:r>
              <a:rPr lang="fr-CH" dirty="0"/>
              <a:t>Vignette clinique </a:t>
            </a:r>
            <a:r>
              <a:rPr lang="fr-CH"/>
              <a:t>(</a:t>
            </a:r>
            <a:r>
              <a:rPr lang="fr-CH" err="1"/>
              <a:t>Larivière</a:t>
            </a:r>
            <a:r>
              <a:rPr lang="fr-CH"/>
              <a:t> et al., 2019) 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77DF48-32DA-94D6-9EF1-4F4A85DAC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9" y="2367627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2000" dirty="0">
                <a:solidFill>
                  <a:schemeClr val="tx1"/>
                </a:solidFill>
              </a:rPr>
              <a:t>Khaled &amp; Sophie</a:t>
            </a:r>
          </a:p>
          <a:p>
            <a:endParaRPr lang="fr-CH" sz="2000" dirty="0">
              <a:solidFill>
                <a:schemeClr val="tx1"/>
              </a:solidFill>
            </a:endParaRPr>
          </a:p>
          <a:p>
            <a:r>
              <a:rPr lang="fr-CH" sz="2000" dirty="0">
                <a:solidFill>
                  <a:schemeClr val="tx1"/>
                </a:solidFill>
              </a:rPr>
              <a:t>Nouvel appartement</a:t>
            </a:r>
          </a:p>
          <a:p>
            <a:r>
              <a:rPr lang="fr-CH" sz="2000" dirty="0">
                <a:solidFill>
                  <a:schemeClr val="tx1"/>
                </a:solidFill>
              </a:rPr>
              <a:t>Recherches de travail sans succès (Khaled)</a:t>
            </a:r>
          </a:p>
          <a:p>
            <a:r>
              <a:rPr lang="fr-CH" sz="2000" dirty="0">
                <a:solidFill>
                  <a:schemeClr val="tx1"/>
                </a:solidFill>
              </a:rPr>
              <a:t>Reprise du travail avec poste modifié (Sophie)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300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points d’interrogation noirs 3D avec un point d’interrogation jaune">
            <a:extLst>
              <a:ext uri="{FF2B5EF4-FFF2-40B4-BE49-F238E27FC236}">
                <a16:creationId xmlns:a16="http://schemas.microsoft.com/office/drawing/2014/main" id="{9AE97DB8-290F-34CE-859D-E77D9434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45674" r="17231" b="1774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61F184-B1BA-3DF1-2865-C075836B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Problématique 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450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791EA-46FC-EBB0-A0F7-34C9B4D1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fr-CH"/>
              <a:t>Buts des autrices 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4A97BE62-4E3C-71E6-5000-B37760D7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967" y="2160589"/>
            <a:ext cx="7248292" cy="3880773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solidFill>
                  <a:schemeClr val="tx1"/>
                </a:solidFill>
              </a:rPr>
              <a:t>Développer des savoirs à propos de la justice occupationnelle afin de pouvoir la comprendre comme étant une valeur ou une finalité de l’ergothérapie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130)</a:t>
            </a:r>
          </a:p>
          <a:p>
            <a:pPr algn="just"/>
            <a:r>
              <a:rPr lang="fr-CH" dirty="0">
                <a:solidFill>
                  <a:schemeClr val="tx1"/>
                </a:solidFill>
              </a:rPr>
              <a:t>Expliquer comment la justice occupationnelle peut être promue et défendue par les ergothérapeutes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130)</a:t>
            </a:r>
          </a:p>
          <a:p>
            <a:pPr algn="just"/>
            <a:r>
              <a:rPr lang="fr-CH" dirty="0">
                <a:solidFill>
                  <a:schemeClr val="tx1"/>
                </a:solidFill>
              </a:rPr>
              <a:t>Soutenir le développement d’une ergothérapie sociale ou politique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132)</a:t>
            </a:r>
          </a:p>
        </p:txBody>
      </p:sp>
      <p:pic>
        <p:nvPicPr>
          <p:cNvPr id="34" name="Picture 4" descr="Une image contenant intérieur, bibliothèque, livre, Rayonnage&#10;&#10;Description générée automatiquement">
            <a:extLst>
              <a:ext uri="{FF2B5EF4-FFF2-40B4-BE49-F238E27FC236}">
                <a16:creationId xmlns:a16="http://schemas.microsoft.com/office/drawing/2014/main" id="{1AFDE980-DC03-2DA2-D7CC-3AA603F00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4" r="38253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31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1EFE8-9F79-96E7-F0A2-50984F53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Aspects méthodologiques et thèse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48F10C-7FA2-4EBE-9E54-F8A2379E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1155"/>
            <a:ext cx="8596668" cy="4776626"/>
          </a:xfrm>
        </p:spPr>
        <p:txBody>
          <a:bodyPr>
            <a:normAutofit/>
          </a:bodyPr>
          <a:lstStyle/>
          <a:p>
            <a:pPr lvl="1" algn="just"/>
            <a:r>
              <a:rPr lang="fr-CH" sz="1800" dirty="0">
                <a:solidFill>
                  <a:schemeClr val="tx1"/>
                </a:solidFill>
              </a:rPr>
              <a:t>Uniquement des définitions de concepts illustrés par des exemples </a:t>
            </a:r>
            <a:endParaRPr lang="fr-CH" sz="1800" dirty="0">
              <a:solidFill>
                <a:schemeClr val="tx1"/>
              </a:solidFill>
              <a:sym typeface="Wingdings" pitchFamily="2" charset="2"/>
            </a:endParaRPr>
          </a:p>
          <a:p>
            <a:pPr lvl="2" algn="just"/>
            <a:r>
              <a:rPr lang="fr-CH" sz="1800" dirty="0">
                <a:solidFill>
                  <a:schemeClr val="tx1"/>
                </a:solidFill>
                <a:sym typeface="Wingdings" pitchFamily="2" charset="2"/>
              </a:rPr>
              <a:t>X d’échantillonnage</a:t>
            </a:r>
          </a:p>
          <a:p>
            <a:pPr lvl="2" algn="just"/>
            <a:r>
              <a:rPr lang="fr-CH" sz="1800" dirty="0">
                <a:solidFill>
                  <a:schemeClr val="tx1"/>
                </a:solidFill>
                <a:sym typeface="Wingdings" pitchFamily="2" charset="2"/>
              </a:rPr>
              <a:t>X de récolte de données </a:t>
            </a:r>
          </a:p>
          <a:p>
            <a:pPr lvl="2" algn="just"/>
            <a:r>
              <a:rPr lang="fr-CH" sz="1800" dirty="0">
                <a:solidFill>
                  <a:schemeClr val="tx1"/>
                </a:solidFill>
                <a:sym typeface="Wingdings" pitchFamily="2" charset="2"/>
              </a:rPr>
              <a:t>X d’analyse de données</a:t>
            </a:r>
          </a:p>
          <a:p>
            <a:pPr lvl="2" algn="just"/>
            <a:endParaRPr lang="fr-CH" dirty="0">
              <a:solidFill>
                <a:schemeClr val="tx1"/>
              </a:solidFill>
              <a:sym typeface="Wingdings" pitchFamily="2" charset="2"/>
            </a:endParaRPr>
          </a:p>
          <a:p>
            <a:pPr lvl="1" algn="just"/>
            <a:r>
              <a:rPr lang="fr-CH" sz="1800" dirty="0">
                <a:solidFill>
                  <a:schemeClr val="tx1"/>
                </a:solidFill>
                <a:sym typeface="Wingdings" pitchFamily="2" charset="2"/>
              </a:rPr>
              <a:t>But pédagogique </a:t>
            </a:r>
          </a:p>
          <a:p>
            <a:pPr lvl="2" algn="just"/>
            <a:r>
              <a:rPr lang="fr-CH" sz="1800" dirty="0">
                <a:solidFill>
                  <a:schemeClr val="tx1"/>
                </a:solidFill>
                <a:sym typeface="Wingdings" pitchFamily="2" charset="2"/>
              </a:rPr>
              <a:t>L’ouvrage est réalisé dans le but de devenir une référence «incontournable pour toute la profession» </a:t>
            </a:r>
            <a:r>
              <a:rPr lang="fr-CH" sz="1100" dirty="0">
                <a:solidFill>
                  <a:schemeClr val="tx1"/>
                </a:solidFill>
                <a:sym typeface="Wingdings" pitchFamily="2" charset="2"/>
              </a:rPr>
              <a:t>(Carrier, 2019)</a:t>
            </a:r>
          </a:p>
          <a:p>
            <a:pPr lvl="2" algn="just"/>
            <a:r>
              <a:rPr lang="fr-CH" sz="1800" dirty="0">
                <a:solidFill>
                  <a:schemeClr val="tx1"/>
                </a:solidFill>
                <a:sym typeface="Wingdings" pitchFamily="2" charset="2"/>
              </a:rPr>
              <a:t>L’entièreté du livre est basée sur des données probantes multidisciplinaires </a:t>
            </a:r>
            <a:r>
              <a:rPr lang="fr-CH" sz="1100" dirty="0">
                <a:solidFill>
                  <a:schemeClr val="tx1"/>
                </a:solidFill>
                <a:sym typeface="Wingdings" pitchFamily="2" charset="2"/>
              </a:rPr>
              <a:t>(Carrier, 2019)</a:t>
            </a:r>
          </a:p>
          <a:p>
            <a:pPr lvl="2" algn="just"/>
            <a:endParaRPr lang="fr-CH" sz="1100" dirty="0">
              <a:solidFill>
                <a:schemeClr val="tx1"/>
              </a:solidFill>
              <a:sym typeface="Wingdings" pitchFamily="2" charset="2"/>
            </a:endParaRPr>
          </a:p>
          <a:p>
            <a:pPr lvl="1" algn="just"/>
            <a:r>
              <a:rPr lang="fr-CH" sz="1800" dirty="0">
                <a:solidFill>
                  <a:schemeClr val="tx1"/>
                </a:solidFill>
              </a:rPr>
              <a:t>Les autrices ne prennent pas de position au sein de ce chapitre</a:t>
            </a:r>
          </a:p>
          <a:p>
            <a:pPr marL="914400" lvl="2" indent="0">
              <a:buNone/>
            </a:pPr>
            <a:endParaRPr lang="fr-CH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725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9D1A5-4F60-24AA-4C43-663DC029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FD6026-8221-AB15-8168-FD03EE5B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20430"/>
          </a:xfrm>
        </p:spPr>
        <p:txBody>
          <a:bodyPr>
            <a:normAutofit/>
          </a:bodyPr>
          <a:lstStyle/>
          <a:p>
            <a:pPr lvl="1"/>
            <a:r>
              <a:rPr lang="fr-CH" sz="1800" dirty="0">
                <a:solidFill>
                  <a:schemeClr val="tx1"/>
                </a:solidFill>
              </a:rPr>
              <a:t>X d’arguments </a:t>
            </a:r>
          </a:p>
          <a:p>
            <a:pPr lvl="1"/>
            <a:r>
              <a:rPr lang="fr-CH" sz="1800" dirty="0">
                <a:solidFill>
                  <a:schemeClr val="tx1"/>
                </a:solidFill>
              </a:rPr>
              <a:t>Organisation en entonnoir </a:t>
            </a:r>
          </a:p>
          <a:p>
            <a:pPr lvl="1"/>
            <a:endParaRPr lang="fr-CH" sz="1800" dirty="0"/>
          </a:p>
        </p:txBody>
      </p:sp>
      <p:pic>
        <p:nvPicPr>
          <p:cNvPr id="5" name="Image 4" descr="Une image contenant texte, ligne, Police, diagramme&#10;&#10;Description générée automatiquement">
            <a:extLst>
              <a:ext uri="{FF2B5EF4-FFF2-40B4-BE49-F238E27FC236}">
                <a16:creationId xmlns:a16="http://schemas.microsoft.com/office/drawing/2014/main" id="{A5FA05BC-33B5-CD2D-079C-E1B4703C1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6000" b="36507"/>
          <a:stretch/>
        </p:blipFill>
        <p:spPr>
          <a:xfrm>
            <a:off x="4803591" y="2749840"/>
            <a:ext cx="6278066" cy="41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1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FD871-5A51-2B67-1565-2B73C3BE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2E8AFB6-C34C-C95B-82C6-C8D2604EA2DA}"/>
              </a:ext>
            </a:extLst>
          </p:cNvPr>
          <p:cNvGrpSpPr/>
          <p:nvPr/>
        </p:nvGrpSpPr>
        <p:grpSpPr>
          <a:xfrm>
            <a:off x="2828986" y="2146807"/>
            <a:ext cx="4293363" cy="4101593"/>
            <a:chOff x="6234065" y="1930400"/>
            <a:chExt cx="4293363" cy="410159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D21CCD0-F5E7-8847-81DE-6187323422FE}"/>
                </a:ext>
              </a:extLst>
            </p:cNvPr>
            <p:cNvGrpSpPr/>
            <p:nvPr/>
          </p:nvGrpSpPr>
          <p:grpSpPr>
            <a:xfrm>
              <a:off x="6234065" y="1930400"/>
              <a:ext cx="3791526" cy="2872316"/>
              <a:chOff x="6234065" y="1930400"/>
              <a:chExt cx="3791526" cy="2872316"/>
            </a:xfrm>
          </p:grpSpPr>
          <p:sp>
            <p:nvSpPr>
              <p:cNvPr id="6" name="Forme libre 5">
                <a:extLst>
                  <a:ext uri="{FF2B5EF4-FFF2-40B4-BE49-F238E27FC236}">
                    <a16:creationId xmlns:a16="http://schemas.microsoft.com/office/drawing/2014/main" id="{D4A74FC6-B2CF-715D-A4BE-AFE3E1261CA2}"/>
                  </a:ext>
                </a:extLst>
              </p:cNvPr>
              <p:cNvSpPr/>
              <p:nvPr/>
            </p:nvSpPr>
            <p:spPr>
              <a:xfrm rot="2561530">
                <a:off x="7740273" y="4641388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96DDA1A-9B2C-51BD-0F63-7FD77D42D85F}"/>
                  </a:ext>
                </a:extLst>
              </p:cNvPr>
              <p:cNvSpPr/>
              <p:nvPr/>
            </p:nvSpPr>
            <p:spPr>
              <a:xfrm>
                <a:off x="7818348" y="3839805"/>
                <a:ext cx="654841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654841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5FADCA61-3EE2-57B3-2B31-7BF59D133E6E}"/>
                  </a:ext>
                </a:extLst>
              </p:cNvPr>
              <p:cNvSpPr/>
              <p:nvPr/>
            </p:nvSpPr>
            <p:spPr>
              <a:xfrm rot="19038470">
                <a:off x="7740273" y="3038221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1458364E-CCC8-CFC1-4A9E-7B07F38B5CEB}"/>
                  </a:ext>
                </a:extLst>
              </p:cNvPr>
              <p:cNvSpPr/>
              <p:nvPr/>
            </p:nvSpPr>
            <p:spPr>
              <a:xfrm>
                <a:off x="6234065" y="2938855"/>
                <a:ext cx="1863861" cy="1863861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4000" t="8000" r="-31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F457C09A-4AC7-6735-C9E1-5526A2ABF403}"/>
                  </a:ext>
                </a:extLst>
              </p:cNvPr>
              <p:cNvSpPr/>
              <p:nvPr/>
            </p:nvSpPr>
            <p:spPr>
              <a:xfrm>
                <a:off x="8293136" y="1930400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/>
                  <a:t>U</a:t>
                </a:r>
                <a:r>
                  <a:rPr lang="fr-FR" sz="1600" kern="1200"/>
                  <a:t>niversaliste</a:t>
                </a:r>
              </a:p>
            </p:txBody>
          </p:sp>
        </p:grp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6774268-0494-D37E-BE31-F42CC373A657}"/>
                </a:ext>
              </a:extLst>
            </p:cNvPr>
            <p:cNvSpPr/>
            <p:nvPr/>
          </p:nvSpPr>
          <p:spPr>
            <a:xfrm>
              <a:off x="8145768" y="4671368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/>
                <a:t>C</a:t>
              </a:r>
              <a:r>
                <a:rPr lang="fr-FR" sz="1600" kern="1200"/>
                <a:t>orrective</a:t>
              </a: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10C1C5C6-A92F-34CE-D52F-121F6C7F750E}"/>
                </a:ext>
              </a:extLst>
            </p:cNvPr>
            <p:cNvSpPr/>
            <p:nvPr/>
          </p:nvSpPr>
          <p:spPr>
            <a:xfrm>
              <a:off x="8794973" y="3300884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/>
                <a:t>D</a:t>
              </a:r>
              <a:r>
                <a:rPr lang="fr-FR" sz="1600" kern="1200"/>
                <a:t>ifférentialiste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89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797CC-9705-71B1-19BA-2FBFF48C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41" y="213033"/>
            <a:ext cx="8596668" cy="1320800"/>
          </a:xfrm>
        </p:spPr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pic>
        <p:nvPicPr>
          <p:cNvPr id="14" name="Espace réservé du contenu 13" descr="Une image contenant Police, typographie, calligraphie, texte&#10;&#10;Description générée automatiquement">
            <a:extLst>
              <a:ext uri="{FF2B5EF4-FFF2-40B4-BE49-F238E27FC236}">
                <a16:creationId xmlns:a16="http://schemas.microsoft.com/office/drawing/2014/main" id="{3C0D59DB-51D2-C66E-0E0A-9FA5E7164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26" y="2883669"/>
            <a:ext cx="3238500" cy="11811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14AEB4A-A812-7F62-BF97-13F0E02C6195}"/>
              </a:ext>
            </a:extLst>
          </p:cNvPr>
          <p:cNvGrpSpPr/>
          <p:nvPr/>
        </p:nvGrpSpPr>
        <p:grpSpPr>
          <a:xfrm>
            <a:off x="7602208" y="1533833"/>
            <a:ext cx="2285318" cy="4101593"/>
            <a:chOff x="7740273" y="1930400"/>
            <a:chExt cx="2285318" cy="410159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4C9DEEA-9835-C33B-500D-C253A91F6F39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2772950"/>
              <a:chOff x="7740273" y="1930400"/>
              <a:chExt cx="2285318" cy="2772950"/>
            </a:xfrm>
          </p:grpSpPr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FB72A3AC-133A-E60D-F731-97C36AC91EEF}"/>
                  </a:ext>
                </a:extLst>
              </p:cNvPr>
              <p:cNvSpPr/>
              <p:nvPr/>
            </p:nvSpPr>
            <p:spPr>
              <a:xfrm rot="2561530">
                <a:off x="7740273" y="4641388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8D57B920-8794-D022-6178-09FC825A7473}"/>
                  </a:ext>
                </a:extLst>
              </p:cNvPr>
              <p:cNvSpPr/>
              <p:nvPr/>
            </p:nvSpPr>
            <p:spPr>
              <a:xfrm rot="19038470">
                <a:off x="7740273" y="3038221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625336B7-027C-9343-74CD-D109A9CB15A6}"/>
                  </a:ext>
                </a:extLst>
              </p:cNvPr>
              <p:cNvSpPr/>
              <p:nvPr/>
            </p:nvSpPr>
            <p:spPr>
              <a:xfrm>
                <a:off x="8293136" y="1930400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kern="1200"/>
                  <a:t>John Rawls</a:t>
                </a:r>
              </a:p>
            </p:txBody>
          </p:sp>
        </p:grp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F1FF6B8A-BBF6-6FF5-12CE-F9520D4D06AC}"/>
                </a:ext>
              </a:extLst>
            </p:cNvPr>
            <p:cNvSpPr/>
            <p:nvPr/>
          </p:nvSpPr>
          <p:spPr>
            <a:xfrm>
              <a:off x="8145768" y="4671368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/>
                <a:t>Injustice sociale</a:t>
              </a:r>
            </a:p>
          </p:txBody>
        </p:sp>
      </p:grpSp>
      <p:sp>
        <p:nvSpPr>
          <p:cNvPr id="16" name="Forme libre 15">
            <a:extLst>
              <a:ext uri="{FF2B5EF4-FFF2-40B4-BE49-F238E27FC236}">
                <a16:creationId xmlns:a16="http://schemas.microsoft.com/office/drawing/2014/main" id="{9757CFEC-3F24-21C0-69B5-87636C612EEE}"/>
              </a:ext>
            </a:extLst>
          </p:cNvPr>
          <p:cNvSpPr/>
          <p:nvPr/>
        </p:nvSpPr>
        <p:spPr>
          <a:xfrm>
            <a:off x="7771226" y="3442512"/>
            <a:ext cx="654841" cy="61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0981"/>
                </a:moveTo>
                <a:lnTo>
                  <a:pt x="654841" y="309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25EA8445-FBD4-1A96-C879-75E6BBEF242E}"/>
              </a:ext>
            </a:extLst>
          </p:cNvPr>
          <p:cNvSpPr/>
          <p:nvPr/>
        </p:nvSpPr>
        <p:spPr>
          <a:xfrm>
            <a:off x="8596190" y="2904317"/>
            <a:ext cx="1732455" cy="1360625"/>
          </a:xfrm>
          <a:custGeom>
            <a:avLst/>
            <a:gdLst>
              <a:gd name="connsiteX0" fmla="*/ 0 w 1118316"/>
              <a:gd name="connsiteY0" fmla="*/ 559158 h 1118316"/>
              <a:gd name="connsiteX1" fmla="*/ 559158 w 1118316"/>
              <a:gd name="connsiteY1" fmla="*/ 0 h 1118316"/>
              <a:gd name="connsiteX2" fmla="*/ 1118316 w 1118316"/>
              <a:gd name="connsiteY2" fmla="*/ 559158 h 1118316"/>
              <a:gd name="connsiteX3" fmla="*/ 559158 w 1118316"/>
              <a:gd name="connsiteY3" fmla="*/ 1118316 h 1118316"/>
              <a:gd name="connsiteX4" fmla="*/ 0 w 1118316"/>
              <a:gd name="connsiteY4" fmla="*/ 559158 h 111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316" h="1118316">
                <a:moveTo>
                  <a:pt x="0" y="559158"/>
                </a:moveTo>
                <a:cubicBezTo>
                  <a:pt x="0" y="250344"/>
                  <a:pt x="250344" y="0"/>
                  <a:pt x="559158" y="0"/>
                </a:cubicBezTo>
                <a:cubicBezTo>
                  <a:pt x="867972" y="0"/>
                  <a:pt x="1118316" y="250344"/>
                  <a:pt x="1118316" y="559158"/>
                </a:cubicBezTo>
                <a:cubicBezTo>
                  <a:pt x="1118316" y="867972"/>
                  <a:pt x="867972" y="1118316"/>
                  <a:pt x="559158" y="1118316"/>
                </a:cubicBezTo>
                <a:cubicBezTo>
                  <a:pt x="250344" y="1118316"/>
                  <a:pt x="0" y="867972"/>
                  <a:pt x="0" y="5591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394" tIns="171394" rIns="171394" bIns="17139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/>
              <a:t>Amartya</a:t>
            </a:r>
            <a:r>
              <a:rPr lang="fr-FR" sz="1600" kern="1200"/>
              <a:t> Sen &amp; Martha Nussbau</a:t>
            </a:r>
            <a:r>
              <a:rPr lang="fr-FR" sz="1600"/>
              <a:t>m</a:t>
            </a:r>
            <a:endParaRPr lang="fr-FR" sz="1600" kern="12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10049E2-B090-6FDA-1651-3B8CCB6DFC90}"/>
              </a:ext>
            </a:extLst>
          </p:cNvPr>
          <p:cNvSpPr txBox="1"/>
          <p:nvPr/>
        </p:nvSpPr>
        <p:spPr>
          <a:xfrm>
            <a:off x="291667" y="1620510"/>
            <a:ext cx="7197485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Rawls : égalité fondamentale et équité des possibilités sociales </a:t>
            </a:r>
            <a:endParaRPr lang="fr-CH" sz="1100" dirty="0"/>
          </a:p>
          <a:p>
            <a:pPr marL="742950" lvl="1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Sen &amp; Nussbaum : concept de capabilité, caractéristiques des personnes et contexte sociétal ou social</a:t>
            </a:r>
          </a:p>
          <a:p>
            <a:pPr lvl="1" algn="just">
              <a:spcBef>
                <a:spcPts val="1000"/>
              </a:spcBef>
              <a:buClr>
                <a:schemeClr val="accent1"/>
              </a:buClr>
              <a:buSzPct val="80000"/>
            </a:pPr>
            <a:endParaRPr lang="fr-CH" dirty="0"/>
          </a:p>
          <a:p>
            <a:pPr lvl="1" algn="just">
              <a:spcBef>
                <a:spcPts val="1000"/>
              </a:spcBef>
              <a:buClr>
                <a:schemeClr val="accent1"/>
              </a:buClr>
              <a:buSzPct val="80000"/>
            </a:pPr>
            <a:endParaRPr lang="fr-CH" dirty="0"/>
          </a:p>
          <a:p>
            <a:pPr marL="742950" lvl="1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 Illustrations </a:t>
            </a:r>
          </a:p>
          <a:p>
            <a:pPr marL="1200150" lvl="2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 Khaled n’est pas dans un contexte sociétal lui offrant une égalité des chances ou des possibilités (logement et travail)</a:t>
            </a:r>
          </a:p>
          <a:p>
            <a:pPr marL="1200150" lvl="2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Sophie vit une inégalité des distributions et des possibilités avec son travail </a:t>
            </a:r>
          </a:p>
          <a:p>
            <a:pPr lvl="2"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CH" sz="1100" dirty="0"/>
              <a:t>(</a:t>
            </a:r>
            <a:r>
              <a:rPr lang="fr-CH" sz="1100" dirty="0" err="1"/>
              <a:t>Larivière</a:t>
            </a:r>
            <a:r>
              <a:rPr lang="fr-CH" sz="1100" dirty="0"/>
              <a:t> et al., 2019)</a:t>
            </a:r>
          </a:p>
          <a:p>
            <a:pPr lvl="2" algn="just">
              <a:spcBef>
                <a:spcPts val="1000"/>
              </a:spcBef>
              <a:buClr>
                <a:schemeClr val="accent1"/>
              </a:buClr>
              <a:buSzPct val="80000"/>
            </a:pP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4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797CC-9705-71B1-19BA-2FBFF48C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41" y="213033"/>
            <a:ext cx="8596668" cy="1320800"/>
          </a:xfrm>
        </p:spPr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pic>
        <p:nvPicPr>
          <p:cNvPr id="14" name="Espace réservé du contenu 13" descr="Une image contenant Police, typographie, calligraphie, texte&#10;&#10;Description générée automatiquement">
            <a:extLst>
              <a:ext uri="{FF2B5EF4-FFF2-40B4-BE49-F238E27FC236}">
                <a16:creationId xmlns:a16="http://schemas.microsoft.com/office/drawing/2014/main" id="{3C0D59DB-51D2-C66E-0E0A-9FA5E7164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26" y="2883669"/>
            <a:ext cx="3238500" cy="11811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14AEB4A-A812-7F62-BF97-13F0E02C6195}"/>
              </a:ext>
            </a:extLst>
          </p:cNvPr>
          <p:cNvGrpSpPr/>
          <p:nvPr/>
        </p:nvGrpSpPr>
        <p:grpSpPr>
          <a:xfrm>
            <a:off x="7602208" y="1533833"/>
            <a:ext cx="2285318" cy="4101593"/>
            <a:chOff x="7740273" y="1930400"/>
            <a:chExt cx="2285318" cy="4101593"/>
          </a:xfrm>
          <a:solidFill>
            <a:schemeClr val="accent6">
              <a:lumMod val="75000"/>
            </a:schemeClr>
          </a:solidFill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4C9DEEA-9835-C33B-500D-C253A91F6F39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2772950"/>
              <a:chOff x="7740273" y="1930400"/>
              <a:chExt cx="2285318" cy="2772950"/>
            </a:xfrm>
            <a:grpFill/>
          </p:grpSpPr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FB72A3AC-133A-E60D-F731-97C36AC91EEF}"/>
                  </a:ext>
                </a:extLst>
              </p:cNvPr>
              <p:cNvSpPr/>
              <p:nvPr/>
            </p:nvSpPr>
            <p:spPr>
              <a:xfrm rot="2561530">
                <a:off x="7740273" y="4641388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grp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8D57B920-8794-D022-6178-09FC825A7473}"/>
                  </a:ext>
                </a:extLst>
              </p:cNvPr>
              <p:cNvSpPr/>
              <p:nvPr/>
            </p:nvSpPr>
            <p:spPr>
              <a:xfrm rot="19038470">
                <a:off x="7740273" y="3038221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grp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625336B7-027C-9343-74CD-D109A9CB15A6}"/>
                  </a:ext>
                </a:extLst>
              </p:cNvPr>
              <p:cNvSpPr/>
              <p:nvPr/>
            </p:nvSpPr>
            <p:spPr>
              <a:xfrm>
                <a:off x="8293136" y="1930400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kern="1200"/>
                  <a:t>John Rawls</a:t>
                </a:r>
              </a:p>
            </p:txBody>
          </p:sp>
        </p:grp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F1FF6B8A-BBF6-6FF5-12CE-F9520D4D06AC}"/>
                </a:ext>
              </a:extLst>
            </p:cNvPr>
            <p:cNvSpPr/>
            <p:nvPr/>
          </p:nvSpPr>
          <p:spPr>
            <a:xfrm>
              <a:off x="8145768" y="4671368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/>
                <a:t>Injustice sociale</a:t>
              </a:r>
            </a:p>
          </p:txBody>
        </p:sp>
      </p:grpSp>
      <p:sp>
        <p:nvSpPr>
          <p:cNvPr id="16" name="Forme libre 15">
            <a:extLst>
              <a:ext uri="{FF2B5EF4-FFF2-40B4-BE49-F238E27FC236}">
                <a16:creationId xmlns:a16="http://schemas.microsoft.com/office/drawing/2014/main" id="{9757CFEC-3F24-21C0-69B5-87636C612EEE}"/>
              </a:ext>
            </a:extLst>
          </p:cNvPr>
          <p:cNvSpPr/>
          <p:nvPr/>
        </p:nvSpPr>
        <p:spPr>
          <a:xfrm>
            <a:off x="7771226" y="3442512"/>
            <a:ext cx="654841" cy="61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0981"/>
                </a:moveTo>
                <a:lnTo>
                  <a:pt x="654841" y="309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25EA8445-FBD4-1A96-C879-75E6BBEF242E}"/>
              </a:ext>
            </a:extLst>
          </p:cNvPr>
          <p:cNvSpPr/>
          <p:nvPr/>
        </p:nvSpPr>
        <p:spPr>
          <a:xfrm>
            <a:off x="8596190" y="2904317"/>
            <a:ext cx="1732455" cy="1360625"/>
          </a:xfrm>
          <a:custGeom>
            <a:avLst/>
            <a:gdLst>
              <a:gd name="connsiteX0" fmla="*/ 0 w 1118316"/>
              <a:gd name="connsiteY0" fmla="*/ 559158 h 1118316"/>
              <a:gd name="connsiteX1" fmla="*/ 559158 w 1118316"/>
              <a:gd name="connsiteY1" fmla="*/ 0 h 1118316"/>
              <a:gd name="connsiteX2" fmla="*/ 1118316 w 1118316"/>
              <a:gd name="connsiteY2" fmla="*/ 559158 h 1118316"/>
              <a:gd name="connsiteX3" fmla="*/ 559158 w 1118316"/>
              <a:gd name="connsiteY3" fmla="*/ 1118316 h 1118316"/>
              <a:gd name="connsiteX4" fmla="*/ 0 w 1118316"/>
              <a:gd name="connsiteY4" fmla="*/ 559158 h 111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316" h="1118316">
                <a:moveTo>
                  <a:pt x="0" y="559158"/>
                </a:moveTo>
                <a:cubicBezTo>
                  <a:pt x="0" y="250344"/>
                  <a:pt x="250344" y="0"/>
                  <a:pt x="559158" y="0"/>
                </a:cubicBezTo>
                <a:cubicBezTo>
                  <a:pt x="867972" y="0"/>
                  <a:pt x="1118316" y="250344"/>
                  <a:pt x="1118316" y="559158"/>
                </a:cubicBezTo>
                <a:cubicBezTo>
                  <a:pt x="1118316" y="867972"/>
                  <a:pt x="867972" y="1118316"/>
                  <a:pt x="559158" y="1118316"/>
                </a:cubicBezTo>
                <a:cubicBezTo>
                  <a:pt x="250344" y="1118316"/>
                  <a:pt x="0" y="867972"/>
                  <a:pt x="0" y="5591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394" tIns="171394" rIns="171394" bIns="17139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/>
              <a:t>Amartya</a:t>
            </a:r>
            <a:r>
              <a:rPr lang="fr-FR" sz="1600" kern="1200"/>
              <a:t> Sen &amp; Martha Nussbau</a:t>
            </a:r>
            <a:r>
              <a:rPr lang="fr-FR" sz="1600"/>
              <a:t>m</a:t>
            </a:r>
            <a:endParaRPr lang="fr-FR" sz="1600" kern="12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10049E2-B090-6FDA-1651-3B8CCB6DFC90}"/>
              </a:ext>
            </a:extLst>
          </p:cNvPr>
          <p:cNvSpPr txBox="1"/>
          <p:nvPr/>
        </p:nvSpPr>
        <p:spPr>
          <a:xfrm>
            <a:off x="109019" y="3972441"/>
            <a:ext cx="802538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Injustice sociale </a:t>
            </a:r>
          </a:p>
          <a:p>
            <a:pPr marL="1200150" lvl="2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Inégalité sociale et iniquité sociale </a:t>
            </a:r>
          </a:p>
          <a:p>
            <a:pPr marL="1200150" lvl="2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Illustrations d’injustices sociales dans le domaine de la santé </a:t>
            </a:r>
          </a:p>
          <a:p>
            <a:pPr marL="1657350" lvl="3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Transports publics</a:t>
            </a:r>
          </a:p>
          <a:p>
            <a:pPr marL="1657350" lvl="3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Services éducatifs et de santé pour les enfants autochtones</a:t>
            </a:r>
          </a:p>
          <a:p>
            <a:pPr lvl="3"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CH" sz="1100" dirty="0"/>
              <a:t>(</a:t>
            </a:r>
            <a:r>
              <a:rPr lang="fr-CH" sz="1100" dirty="0" err="1"/>
              <a:t>Larivière</a:t>
            </a:r>
            <a:r>
              <a:rPr lang="fr-CH" sz="1100" dirty="0"/>
              <a:t> et al., 2019)</a:t>
            </a:r>
          </a:p>
          <a:p>
            <a:pPr lvl="2" algn="just">
              <a:spcBef>
                <a:spcPts val="1000"/>
              </a:spcBef>
              <a:buClr>
                <a:schemeClr val="accent1"/>
              </a:buClr>
              <a:buSzPct val="80000"/>
            </a:pP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AF4A6-0D63-4507-29DA-917D608B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pic>
        <p:nvPicPr>
          <p:cNvPr id="14" name="Espace réservé du contenu 13" descr="Une image contenant Police, typographie, calligraphie, texte&#10;&#10;Description générée automatiquement">
            <a:extLst>
              <a:ext uri="{FF2B5EF4-FFF2-40B4-BE49-F238E27FC236}">
                <a16:creationId xmlns:a16="http://schemas.microsoft.com/office/drawing/2014/main" id="{82454108-CB9B-7DB9-ACB2-F4C89484A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31" y="3430966"/>
            <a:ext cx="4330700" cy="9525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015F0F1-07E8-45E1-1618-9FAB7BC00B92}"/>
              </a:ext>
            </a:extLst>
          </p:cNvPr>
          <p:cNvGrpSpPr/>
          <p:nvPr/>
        </p:nvGrpSpPr>
        <p:grpSpPr>
          <a:xfrm>
            <a:off x="7740273" y="1930400"/>
            <a:ext cx="2285318" cy="4101593"/>
            <a:chOff x="7740273" y="1930400"/>
            <a:chExt cx="2285318" cy="4101593"/>
          </a:xfrm>
          <a:solidFill>
            <a:schemeClr val="accent6">
              <a:lumMod val="75000"/>
            </a:schemeClr>
          </a:solidFill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F651C5A-AE8B-84C0-0AB0-B92D1357F697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2772950"/>
              <a:chOff x="7740273" y="1930400"/>
              <a:chExt cx="2285318" cy="2772950"/>
            </a:xfrm>
            <a:grpFill/>
          </p:grpSpPr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1B7AF716-69CD-2C59-CC12-0652CB65DF37}"/>
                  </a:ext>
                </a:extLst>
              </p:cNvPr>
              <p:cNvSpPr/>
              <p:nvPr/>
            </p:nvSpPr>
            <p:spPr>
              <a:xfrm rot="2561530">
                <a:off x="7740273" y="4641388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grp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55A3C2CA-EC22-4184-31A7-1A4F0E3BB402}"/>
                  </a:ext>
                </a:extLst>
              </p:cNvPr>
              <p:cNvSpPr/>
              <p:nvPr/>
            </p:nvSpPr>
            <p:spPr>
              <a:xfrm rot="19038470">
                <a:off x="7740273" y="3038221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grp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261F22C1-8655-CE87-DF5A-651961917A5B}"/>
                  </a:ext>
                </a:extLst>
              </p:cNvPr>
              <p:cNvSpPr/>
              <p:nvPr/>
            </p:nvSpPr>
            <p:spPr>
              <a:xfrm>
                <a:off x="8293136" y="1930400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kern="1200"/>
                  <a:t>Théorie évolutive</a:t>
                </a:r>
              </a:p>
            </p:txBody>
          </p:sp>
        </p:grp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BF360B17-43A4-F06B-989E-5A94B60664A8}"/>
                </a:ext>
              </a:extLst>
            </p:cNvPr>
            <p:cNvSpPr/>
            <p:nvPr/>
          </p:nvSpPr>
          <p:spPr>
            <a:xfrm>
              <a:off x="8145768" y="4671368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/>
                <a:t>Injustice occupationnelle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ECEFC99-56A7-0F04-992A-0993CEC7D04F}"/>
              </a:ext>
            </a:extLst>
          </p:cNvPr>
          <p:cNvSpPr txBox="1"/>
          <p:nvPr/>
        </p:nvSpPr>
        <p:spPr>
          <a:xfrm>
            <a:off x="419397" y="4754071"/>
            <a:ext cx="61108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Théorie évolutive de la justice occupationnelle </a:t>
            </a:r>
          </a:p>
          <a:p>
            <a:pPr marL="1200150" lvl="2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CH" dirty="0"/>
              <a:t>Remise en question des valeurs et des principes liés à la justice occupationnelle </a:t>
            </a:r>
          </a:p>
          <a:p>
            <a:pPr lvl="2"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CH" sz="1100" dirty="0"/>
              <a:t>(</a:t>
            </a:r>
            <a:r>
              <a:rPr lang="fr-CH" sz="1100" dirty="0" err="1"/>
              <a:t>Larivière</a:t>
            </a:r>
            <a:r>
              <a:rPr lang="fr-CH" sz="1100" dirty="0"/>
              <a:t> et al., 2019)</a:t>
            </a:r>
          </a:p>
          <a:p>
            <a:pPr lvl="2" algn="just">
              <a:spcBef>
                <a:spcPts val="1000"/>
              </a:spcBef>
              <a:buClr>
                <a:schemeClr val="accent1"/>
              </a:buClr>
              <a:buSzPct val="80000"/>
            </a:pP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1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6FB3B-DC60-AD4D-7B0B-00F02237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59" y="738996"/>
            <a:ext cx="4924878" cy="1320800"/>
          </a:xfrm>
        </p:spPr>
        <p:txBody>
          <a:bodyPr anchor="ctr">
            <a:normAutofit/>
          </a:bodyPr>
          <a:lstStyle/>
          <a:p>
            <a:r>
              <a:rPr lang="fr-CH" sz="4400" dirty="0"/>
              <a:t>Sommaire</a:t>
            </a:r>
          </a:p>
        </p:txBody>
      </p:sp>
      <p:pic>
        <p:nvPicPr>
          <p:cNvPr id="7" name="Graphic 6" descr="Livres">
            <a:extLst>
              <a:ext uri="{FF2B5EF4-FFF2-40B4-BE49-F238E27FC236}">
                <a16:creationId xmlns:a16="http://schemas.microsoft.com/office/drawing/2014/main" id="{187D173E-A940-3BF1-3C52-2ED6EC9B6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455" y="2359231"/>
            <a:ext cx="2906645" cy="290664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ABDB2-7252-A129-F7F7-3663DC33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552" y="593307"/>
            <a:ext cx="5034617" cy="60657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Autrices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Type de texte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Contexte de rédaction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Plan du texte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Concepts centraux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Vignette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Buts de l’article 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Aspects méthodologiques 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Illustration des concepts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Lien avec l'ergothérapie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Questionnements</a:t>
            </a:r>
          </a:p>
          <a:p>
            <a:pPr>
              <a:lnSpc>
                <a:spcPct val="90000"/>
              </a:lnSpc>
            </a:pPr>
            <a:r>
              <a:rPr lang="fr-CH" sz="2400" dirty="0">
                <a:solidFill>
                  <a:schemeClr val="tx1"/>
                </a:solidFill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4288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2A63D-B0F0-213A-621A-7DD88174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B3300-B6E6-2456-C41A-737CC9E2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9875"/>
            <a:ext cx="8596668" cy="4301052"/>
          </a:xfrm>
        </p:spPr>
        <p:txBody>
          <a:bodyPr>
            <a:normAutofit fontScale="92500" lnSpcReduction="20000"/>
          </a:bodyPr>
          <a:lstStyle/>
          <a:p>
            <a:pPr marL="342900" lvl="1" indent="-342900" algn="just"/>
            <a:r>
              <a:rPr lang="fr-CH" sz="1900" dirty="0">
                <a:solidFill>
                  <a:schemeClr val="tx1"/>
                </a:solidFill>
              </a:rPr>
              <a:t>Déséquilibre occupationnel 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Occupation prenant trop de place 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Conflit ou incompatibilité entre les occupations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Cause externe et contraignante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Illustration </a:t>
            </a:r>
          </a:p>
          <a:p>
            <a:pPr marL="1200150" lvl="3" indent="-342900" algn="just"/>
            <a:r>
              <a:rPr lang="fr-CH" sz="1500" dirty="0">
                <a:solidFill>
                  <a:schemeClr val="tx1"/>
                </a:solidFill>
              </a:rPr>
              <a:t>Sophie et ses 60/70 heures de travail par semaine</a:t>
            </a:r>
          </a:p>
          <a:p>
            <a:pPr marL="1200150" lvl="3" indent="-342900" algn="just"/>
            <a:endParaRPr lang="fr-CH" sz="1400" dirty="0">
              <a:solidFill>
                <a:schemeClr val="tx1"/>
              </a:solidFill>
            </a:endParaRPr>
          </a:p>
          <a:p>
            <a:pPr marL="342900" lvl="1" indent="-342900" algn="just"/>
            <a:r>
              <a:rPr lang="fr-CH" sz="1900" dirty="0">
                <a:solidFill>
                  <a:schemeClr val="tx1"/>
                </a:solidFill>
              </a:rPr>
              <a:t>Privation occupationnelle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Impossibilité prolongée de réaliser une ou des occupations 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Facteurs hors de contrôle de l’individu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Illustration</a:t>
            </a:r>
          </a:p>
          <a:p>
            <a:pPr marL="1200150" lvl="3" indent="-342900" algn="just"/>
            <a:r>
              <a:rPr lang="fr-CH" sz="1500" dirty="0">
                <a:solidFill>
                  <a:schemeClr val="tx1"/>
                </a:solidFill>
              </a:rPr>
              <a:t>Détenus en prison</a:t>
            </a:r>
          </a:p>
          <a:p>
            <a:pPr marL="857250" lvl="3" indent="0" algn="just">
              <a:buNone/>
            </a:pPr>
            <a:r>
              <a:rPr lang="fr-CH" dirty="0">
                <a:solidFill>
                  <a:schemeClr val="tx1"/>
                </a:solidFill>
              </a:rPr>
              <a:t>(</a:t>
            </a:r>
            <a:r>
              <a:rPr lang="fr-CH" dirty="0" err="1">
                <a:solidFill>
                  <a:schemeClr val="tx1"/>
                </a:solidFill>
              </a:rPr>
              <a:t>Larivière</a:t>
            </a:r>
            <a:r>
              <a:rPr lang="fr-CH" dirty="0">
                <a:solidFill>
                  <a:schemeClr val="tx1"/>
                </a:solidFill>
              </a:rPr>
              <a:t> et al., 2019)</a:t>
            </a:r>
          </a:p>
          <a:p>
            <a:pPr marL="1200150" lvl="3" indent="-342900" algn="just"/>
            <a:endParaRPr lang="fr-CH" sz="7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C11A3D0-85D7-BB96-E34C-B9A00A88A990}"/>
              </a:ext>
            </a:extLst>
          </p:cNvPr>
          <p:cNvGrpSpPr/>
          <p:nvPr/>
        </p:nvGrpSpPr>
        <p:grpSpPr>
          <a:xfrm>
            <a:off x="5368453" y="921216"/>
            <a:ext cx="6434898" cy="2507784"/>
            <a:chOff x="3474831" y="1930400"/>
            <a:chExt cx="6550760" cy="4101593"/>
          </a:xfrm>
        </p:grpSpPr>
        <p:pic>
          <p:nvPicPr>
            <p:cNvPr id="4" name="Espace réservé du contenu 13" descr="Une image contenant Police, typographie, calligraphie, texte&#10;&#10;Description générée automatiquement">
              <a:extLst>
                <a:ext uri="{FF2B5EF4-FFF2-40B4-BE49-F238E27FC236}">
                  <a16:creationId xmlns:a16="http://schemas.microsoft.com/office/drawing/2014/main" id="{A8F5ECDF-9670-5E62-007A-77FD7285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831" y="3430966"/>
              <a:ext cx="4330700" cy="952500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AD6B9B3D-3331-3003-9918-F87C3A445C34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4101593"/>
              <a:chOff x="7740273" y="1930400"/>
              <a:chExt cx="2285318" cy="4101593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E06B27B5-EDDD-5144-3B9F-DCE5940531B5}"/>
                  </a:ext>
                </a:extLst>
              </p:cNvPr>
              <p:cNvGrpSpPr/>
              <p:nvPr/>
            </p:nvGrpSpPr>
            <p:grpSpPr>
              <a:xfrm>
                <a:off x="7740273" y="1930400"/>
                <a:ext cx="2285318" cy="2772950"/>
                <a:chOff x="7740273" y="1930400"/>
                <a:chExt cx="2285318" cy="2772950"/>
              </a:xfrm>
            </p:grpSpPr>
            <p:sp>
              <p:nvSpPr>
                <p:cNvPr id="8" name="Forme libre 7">
                  <a:extLst>
                    <a:ext uri="{FF2B5EF4-FFF2-40B4-BE49-F238E27FC236}">
                      <a16:creationId xmlns:a16="http://schemas.microsoft.com/office/drawing/2014/main" id="{11AF8AD6-BEA4-9888-D771-C315A276C2F5}"/>
                    </a:ext>
                  </a:extLst>
                </p:cNvPr>
                <p:cNvSpPr/>
                <p:nvPr/>
              </p:nvSpPr>
              <p:spPr>
                <a:xfrm rot="2561530">
                  <a:off x="7740273" y="4641388"/>
                  <a:ext cx="589259" cy="61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30981"/>
                      </a:moveTo>
                      <a:lnTo>
                        <a:pt x="589259" y="309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" name="Forme libre 8">
                  <a:extLst>
                    <a:ext uri="{FF2B5EF4-FFF2-40B4-BE49-F238E27FC236}">
                      <a16:creationId xmlns:a16="http://schemas.microsoft.com/office/drawing/2014/main" id="{2E9C7729-3B0E-2755-A852-855B3D4D708D}"/>
                    </a:ext>
                  </a:extLst>
                </p:cNvPr>
                <p:cNvSpPr/>
                <p:nvPr/>
              </p:nvSpPr>
              <p:spPr>
                <a:xfrm rot="19038470">
                  <a:off x="7740273" y="3038221"/>
                  <a:ext cx="589259" cy="61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30981"/>
                      </a:moveTo>
                      <a:lnTo>
                        <a:pt x="589259" y="309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" name="Forme libre 9">
                  <a:extLst>
                    <a:ext uri="{FF2B5EF4-FFF2-40B4-BE49-F238E27FC236}">
                      <a16:creationId xmlns:a16="http://schemas.microsoft.com/office/drawing/2014/main" id="{CE14CDA1-A3EE-C126-B4D6-AF972342DB71}"/>
                    </a:ext>
                  </a:extLst>
                </p:cNvPr>
                <p:cNvSpPr/>
                <p:nvPr/>
              </p:nvSpPr>
              <p:spPr>
                <a:xfrm>
                  <a:off x="8293136" y="1930400"/>
                  <a:ext cx="1732455" cy="1360625"/>
                </a:xfrm>
                <a:custGeom>
                  <a:avLst/>
                  <a:gdLst>
                    <a:gd name="connsiteX0" fmla="*/ 0 w 1118316"/>
                    <a:gd name="connsiteY0" fmla="*/ 559158 h 1118316"/>
                    <a:gd name="connsiteX1" fmla="*/ 559158 w 1118316"/>
                    <a:gd name="connsiteY1" fmla="*/ 0 h 1118316"/>
                    <a:gd name="connsiteX2" fmla="*/ 1118316 w 1118316"/>
                    <a:gd name="connsiteY2" fmla="*/ 559158 h 1118316"/>
                    <a:gd name="connsiteX3" fmla="*/ 559158 w 1118316"/>
                    <a:gd name="connsiteY3" fmla="*/ 1118316 h 1118316"/>
                    <a:gd name="connsiteX4" fmla="*/ 0 w 1118316"/>
                    <a:gd name="connsiteY4" fmla="*/ 559158 h 111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8316" h="1118316">
                      <a:moveTo>
                        <a:pt x="0" y="559158"/>
                      </a:moveTo>
                      <a:cubicBezTo>
                        <a:pt x="0" y="250344"/>
                        <a:pt x="250344" y="0"/>
                        <a:pt x="559158" y="0"/>
                      </a:cubicBezTo>
                      <a:cubicBezTo>
                        <a:pt x="867972" y="0"/>
                        <a:pt x="1118316" y="250344"/>
                        <a:pt x="1118316" y="559158"/>
                      </a:cubicBezTo>
                      <a:cubicBezTo>
                        <a:pt x="1118316" y="867972"/>
                        <a:pt x="867972" y="1118316"/>
                        <a:pt x="559158" y="1118316"/>
                      </a:cubicBezTo>
                      <a:cubicBezTo>
                        <a:pt x="250344" y="1118316"/>
                        <a:pt x="0" y="867972"/>
                        <a:pt x="0" y="559158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1394" tIns="171394" rIns="171394" bIns="171394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600" kern="1200"/>
                    <a:t>Théorie évolutive</a:t>
                  </a:r>
                </a:p>
              </p:txBody>
            </p:sp>
          </p:grpSp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2B0667A-1613-49E6-D965-C483027027F7}"/>
                  </a:ext>
                </a:extLst>
              </p:cNvPr>
              <p:cNvSpPr/>
              <p:nvPr/>
            </p:nvSpPr>
            <p:spPr>
              <a:xfrm>
                <a:off x="8145768" y="4671368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kern="1200"/>
                  <a:t>Injustice occupationnelle</a:t>
                </a:r>
              </a:p>
            </p:txBody>
          </p:sp>
        </p:grpSp>
      </p:grp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8E542979-2E02-05D9-8A26-5B09FB734268}"/>
              </a:ext>
            </a:extLst>
          </p:cNvPr>
          <p:cNvSpPr/>
          <p:nvPr/>
        </p:nvSpPr>
        <p:spPr>
          <a:xfrm rot="20012052">
            <a:off x="9271786" y="3182035"/>
            <a:ext cx="718931" cy="66639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095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2A63D-B0F0-213A-621A-7DD88174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B3300-B6E6-2456-C41A-737CC9E2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98" y="2161775"/>
            <a:ext cx="9279441" cy="4550325"/>
          </a:xfrm>
        </p:spPr>
        <p:txBody>
          <a:bodyPr>
            <a:normAutofit fontScale="92500" lnSpcReduction="20000"/>
          </a:bodyPr>
          <a:lstStyle/>
          <a:p>
            <a:pPr marL="342900" lvl="1" indent="-342900" algn="just"/>
            <a:r>
              <a:rPr lang="fr-CH" sz="1900" dirty="0">
                <a:solidFill>
                  <a:schemeClr val="tx1"/>
                </a:solidFill>
              </a:rPr>
              <a:t>Aliénation occupationnelle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«Forces externes modulent les choix occupationnels» </a:t>
            </a:r>
            <a:r>
              <a:rPr lang="fr-CH" sz="1200" dirty="0">
                <a:solidFill>
                  <a:schemeClr val="tx1"/>
                </a:solidFill>
              </a:rPr>
              <a:t>(</a:t>
            </a:r>
            <a:r>
              <a:rPr lang="fr-CH" sz="1200" dirty="0" err="1">
                <a:solidFill>
                  <a:schemeClr val="tx1"/>
                </a:solidFill>
              </a:rPr>
              <a:t>Larivière</a:t>
            </a:r>
            <a:r>
              <a:rPr lang="fr-CH" sz="1200" dirty="0">
                <a:solidFill>
                  <a:schemeClr val="tx1"/>
                </a:solidFill>
              </a:rPr>
              <a:t> et al., 2019, p. 142)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Occupations pas ajustées au potentiel et aux aspirations de la personne 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Illustration </a:t>
            </a:r>
          </a:p>
          <a:p>
            <a:pPr marL="1200150" lvl="3" indent="-342900" algn="just"/>
            <a:r>
              <a:rPr lang="fr-CH" sz="1500" dirty="0">
                <a:solidFill>
                  <a:schemeClr val="tx1"/>
                </a:solidFill>
              </a:rPr>
              <a:t>Dans son travail, Sophie est contrainte de réaliser des tâches qui ne sont pas en adéquation avec sa formation, son expertise, ses capacités et ses centres d’intérêts</a:t>
            </a:r>
          </a:p>
          <a:p>
            <a:pPr marL="1200150" lvl="3" indent="-342900" algn="just"/>
            <a:r>
              <a:rPr lang="fr-CH" sz="1500" dirty="0">
                <a:solidFill>
                  <a:schemeClr val="tx1"/>
                </a:solidFill>
              </a:rPr>
              <a:t>Khaled occupe des emplois qui ne correspondent pas à son potentiel et à sa formation </a:t>
            </a:r>
          </a:p>
          <a:p>
            <a:pPr marL="1200150" lvl="3" indent="-342900" algn="just"/>
            <a:endParaRPr lang="fr-CH" sz="1400" dirty="0">
              <a:solidFill>
                <a:schemeClr val="tx1"/>
              </a:solidFill>
            </a:endParaRPr>
          </a:p>
          <a:p>
            <a:pPr marL="342900" lvl="1" indent="-342900" algn="just"/>
            <a:r>
              <a:rPr lang="fr-CH" sz="1900" dirty="0">
                <a:solidFill>
                  <a:schemeClr val="tx1"/>
                </a:solidFill>
              </a:rPr>
              <a:t>Marginalisation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Pas le choix de choisir et de participer à des occupations en raison des normes sociales ou sociétales 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À cause des différences et de la non-conformité </a:t>
            </a:r>
          </a:p>
          <a:p>
            <a:pPr marL="742950" lvl="2" indent="-342900" algn="just"/>
            <a:r>
              <a:rPr lang="fr-CH" sz="1700" dirty="0">
                <a:solidFill>
                  <a:schemeClr val="tx1"/>
                </a:solidFill>
              </a:rPr>
              <a:t>Illustration</a:t>
            </a:r>
          </a:p>
          <a:p>
            <a:pPr marL="1200150" lvl="3" indent="-342900" algn="just"/>
            <a:r>
              <a:rPr lang="fr-CH" sz="1500" dirty="0">
                <a:solidFill>
                  <a:schemeClr val="tx1"/>
                </a:solidFill>
              </a:rPr>
              <a:t>Sophie subit du sexisme au sein de son travail</a:t>
            </a:r>
          </a:p>
          <a:p>
            <a:pPr marL="857250" lvl="3" indent="0" algn="just">
              <a:buNone/>
            </a:pPr>
            <a:r>
              <a:rPr lang="fr-CH" dirty="0">
                <a:solidFill>
                  <a:schemeClr val="tx1"/>
                </a:solidFill>
              </a:rPr>
              <a:t>(</a:t>
            </a:r>
            <a:r>
              <a:rPr lang="fr-CH" dirty="0" err="1">
                <a:solidFill>
                  <a:schemeClr val="tx1"/>
                </a:solidFill>
              </a:rPr>
              <a:t>Larivière</a:t>
            </a:r>
            <a:r>
              <a:rPr lang="fr-CH" dirty="0">
                <a:solidFill>
                  <a:schemeClr val="tx1"/>
                </a:solidFill>
              </a:rPr>
              <a:t> et al., 2019)</a:t>
            </a:r>
          </a:p>
          <a:p>
            <a:pPr marL="1200150" lvl="3" indent="-342900" algn="just"/>
            <a:endParaRPr lang="fr-CH" sz="7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C11A3D0-85D7-BB96-E34C-B9A00A88A990}"/>
              </a:ext>
            </a:extLst>
          </p:cNvPr>
          <p:cNvGrpSpPr/>
          <p:nvPr/>
        </p:nvGrpSpPr>
        <p:grpSpPr>
          <a:xfrm>
            <a:off x="5368453" y="921216"/>
            <a:ext cx="6434898" cy="2507784"/>
            <a:chOff x="3474831" y="1930400"/>
            <a:chExt cx="6550760" cy="4101593"/>
          </a:xfrm>
        </p:grpSpPr>
        <p:pic>
          <p:nvPicPr>
            <p:cNvPr id="4" name="Espace réservé du contenu 13" descr="Une image contenant Police, typographie, calligraphie, texte&#10;&#10;Description générée automatiquement">
              <a:extLst>
                <a:ext uri="{FF2B5EF4-FFF2-40B4-BE49-F238E27FC236}">
                  <a16:creationId xmlns:a16="http://schemas.microsoft.com/office/drawing/2014/main" id="{A8F5ECDF-9670-5E62-007A-77FD7285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831" y="3430966"/>
              <a:ext cx="4330700" cy="952500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AD6B9B3D-3331-3003-9918-F87C3A445C34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4101593"/>
              <a:chOff x="7740273" y="1930400"/>
              <a:chExt cx="2285318" cy="4101593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E06B27B5-EDDD-5144-3B9F-DCE5940531B5}"/>
                  </a:ext>
                </a:extLst>
              </p:cNvPr>
              <p:cNvGrpSpPr/>
              <p:nvPr/>
            </p:nvGrpSpPr>
            <p:grpSpPr>
              <a:xfrm>
                <a:off x="7740273" y="1930400"/>
                <a:ext cx="2285318" cy="2772950"/>
                <a:chOff x="7740273" y="1930400"/>
                <a:chExt cx="2285318" cy="2772950"/>
              </a:xfrm>
            </p:grpSpPr>
            <p:sp>
              <p:nvSpPr>
                <p:cNvPr id="8" name="Forme libre 7">
                  <a:extLst>
                    <a:ext uri="{FF2B5EF4-FFF2-40B4-BE49-F238E27FC236}">
                      <a16:creationId xmlns:a16="http://schemas.microsoft.com/office/drawing/2014/main" id="{11AF8AD6-BEA4-9888-D771-C315A276C2F5}"/>
                    </a:ext>
                  </a:extLst>
                </p:cNvPr>
                <p:cNvSpPr/>
                <p:nvPr/>
              </p:nvSpPr>
              <p:spPr>
                <a:xfrm rot="2561530">
                  <a:off x="7740273" y="4641388"/>
                  <a:ext cx="589259" cy="61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30981"/>
                      </a:moveTo>
                      <a:lnTo>
                        <a:pt x="589259" y="309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" name="Forme libre 8">
                  <a:extLst>
                    <a:ext uri="{FF2B5EF4-FFF2-40B4-BE49-F238E27FC236}">
                      <a16:creationId xmlns:a16="http://schemas.microsoft.com/office/drawing/2014/main" id="{2E9C7729-3B0E-2755-A852-855B3D4D708D}"/>
                    </a:ext>
                  </a:extLst>
                </p:cNvPr>
                <p:cNvSpPr/>
                <p:nvPr/>
              </p:nvSpPr>
              <p:spPr>
                <a:xfrm rot="19038470">
                  <a:off x="7740273" y="3038221"/>
                  <a:ext cx="589259" cy="61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30981"/>
                      </a:moveTo>
                      <a:lnTo>
                        <a:pt x="589259" y="309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" name="Forme libre 9">
                  <a:extLst>
                    <a:ext uri="{FF2B5EF4-FFF2-40B4-BE49-F238E27FC236}">
                      <a16:creationId xmlns:a16="http://schemas.microsoft.com/office/drawing/2014/main" id="{CE14CDA1-A3EE-C126-B4D6-AF972342DB71}"/>
                    </a:ext>
                  </a:extLst>
                </p:cNvPr>
                <p:cNvSpPr/>
                <p:nvPr/>
              </p:nvSpPr>
              <p:spPr>
                <a:xfrm>
                  <a:off x="8293136" y="1930400"/>
                  <a:ext cx="1732455" cy="1360625"/>
                </a:xfrm>
                <a:custGeom>
                  <a:avLst/>
                  <a:gdLst>
                    <a:gd name="connsiteX0" fmla="*/ 0 w 1118316"/>
                    <a:gd name="connsiteY0" fmla="*/ 559158 h 1118316"/>
                    <a:gd name="connsiteX1" fmla="*/ 559158 w 1118316"/>
                    <a:gd name="connsiteY1" fmla="*/ 0 h 1118316"/>
                    <a:gd name="connsiteX2" fmla="*/ 1118316 w 1118316"/>
                    <a:gd name="connsiteY2" fmla="*/ 559158 h 1118316"/>
                    <a:gd name="connsiteX3" fmla="*/ 559158 w 1118316"/>
                    <a:gd name="connsiteY3" fmla="*/ 1118316 h 1118316"/>
                    <a:gd name="connsiteX4" fmla="*/ 0 w 1118316"/>
                    <a:gd name="connsiteY4" fmla="*/ 559158 h 111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8316" h="1118316">
                      <a:moveTo>
                        <a:pt x="0" y="559158"/>
                      </a:moveTo>
                      <a:cubicBezTo>
                        <a:pt x="0" y="250344"/>
                        <a:pt x="250344" y="0"/>
                        <a:pt x="559158" y="0"/>
                      </a:cubicBezTo>
                      <a:cubicBezTo>
                        <a:pt x="867972" y="0"/>
                        <a:pt x="1118316" y="250344"/>
                        <a:pt x="1118316" y="559158"/>
                      </a:cubicBezTo>
                      <a:cubicBezTo>
                        <a:pt x="1118316" y="867972"/>
                        <a:pt x="867972" y="1118316"/>
                        <a:pt x="559158" y="1118316"/>
                      </a:cubicBezTo>
                      <a:cubicBezTo>
                        <a:pt x="250344" y="1118316"/>
                        <a:pt x="0" y="867972"/>
                        <a:pt x="0" y="559158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1394" tIns="171394" rIns="171394" bIns="171394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600" kern="1200"/>
                    <a:t>Théorie évolutive</a:t>
                  </a:r>
                </a:p>
              </p:txBody>
            </p:sp>
          </p:grpSp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2B0667A-1613-49E6-D965-C483027027F7}"/>
                  </a:ext>
                </a:extLst>
              </p:cNvPr>
              <p:cNvSpPr/>
              <p:nvPr/>
            </p:nvSpPr>
            <p:spPr>
              <a:xfrm>
                <a:off x="8145768" y="4671368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kern="1200"/>
                  <a:t>Injustice occupationnelle</a:t>
                </a:r>
              </a:p>
            </p:txBody>
          </p:sp>
        </p:grpSp>
      </p:grp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CD36BE97-38BA-1E18-F659-DA9EC6FF1355}"/>
              </a:ext>
            </a:extLst>
          </p:cNvPr>
          <p:cNvSpPr/>
          <p:nvPr/>
        </p:nvSpPr>
        <p:spPr>
          <a:xfrm rot="18448113">
            <a:off x="9733124" y="3554281"/>
            <a:ext cx="718931" cy="66639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667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2A63D-B0F0-213A-621A-7DD88174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B3300-B6E6-2456-C41A-737CC9E2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57599"/>
            <a:ext cx="9279441" cy="4550325"/>
          </a:xfrm>
        </p:spPr>
        <p:txBody>
          <a:bodyPr>
            <a:normAutofit/>
          </a:bodyPr>
          <a:lstStyle/>
          <a:p>
            <a:pPr marL="342900" lvl="1" indent="-342900" algn="just"/>
            <a:r>
              <a:rPr lang="fr-CH" sz="1900" dirty="0">
                <a:solidFill>
                  <a:schemeClr val="tx1"/>
                </a:solidFill>
              </a:rPr>
              <a:t>Apartheid occupationnel</a:t>
            </a:r>
          </a:p>
          <a:p>
            <a:pPr marL="742950" lvl="2" indent="-342900" algn="just"/>
            <a:r>
              <a:rPr lang="fr-CH" sz="1600" dirty="0">
                <a:solidFill>
                  <a:schemeClr val="tx1"/>
                </a:solidFill>
              </a:rPr>
              <a:t>Possibilités de participer à des occupations est «systématiquement et structurellement dénié en raison de caractéristiques personnelles et sociales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144)</a:t>
            </a:r>
          </a:p>
          <a:p>
            <a:pPr marL="742950" lvl="2" indent="-342900" algn="just"/>
            <a:r>
              <a:rPr lang="fr-CH" sz="1600" dirty="0">
                <a:solidFill>
                  <a:schemeClr val="tx1"/>
                </a:solidFill>
              </a:rPr>
              <a:t>Illustration </a:t>
            </a:r>
          </a:p>
          <a:p>
            <a:pPr marL="1200150" lvl="3" indent="-342900" algn="just"/>
            <a:r>
              <a:rPr lang="fr-CH" sz="1400" dirty="0">
                <a:solidFill>
                  <a:schemeClr val="tx1"/>
                </a:solidFill>
              </a:rPr>
              <a:t>Jeunes filles qui ne peuvent pas jouer au soccer dans leur pays</a:t>
            </a:r>
          </a:p>
          <a:p>
            <a:pPr marL="857250" lvl="3" indent="0" algn="just">
              <a:buNone/>
            </a:pP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2019)</a:t>
            </a:r>
          </a:p>
          <a:p>
            <a:pPr marL="1200150" lvl="3" indent="-342900" algn="just"/>
            <a:endParaRPr lang="fr-CH" sz="7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C11A3D0-85D7-BB96-E34C-B9A00A88A990}"/>
              </a:ext>
            </a:extLst>
          </p:cNvPr>
          <p:cNvGrpSpPr/>
          <p:nvPr/>
        </p:nvGrpSpPr>
        <p:grpSpPr>
          <a:xfrm>
            <a:off x="5368453" y="921216"/>
            <a:ext cx="6434898" cy="2507784"/>
            <a:chOff x="3474831" y="1930400"/>
            <a:chExt cx="6550760" cy="4101593"/>
          </a:xfrm>
        </p:grpSpPr>
        <p:pic>
          <p:nvPicPr>
            <p:cNvPr id="4" name="Espace réservé du contenu 13" descr="Une image contenant Police, typographie, calligraphie, texte&#10;&#10;Description générée automatiquement">
              <a:extLst>
                <a:ext uri="{FF2B5EF4-FFF2-40B4-BE49-F238E27FC236}">
                  <a16:creationId xmlns:a16="http://schemas.microsoft.com/office/drawing/2014/main" id="{A8F5ECDF-9670-5E62-007A-77FD7285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831" y="3430966"/>
              <a:ext cx="4330700" cy="952500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AD6B9B3D-3331-3003-9918-F87C3A445C34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4101593"/>
              <a:chOff x="7740273" y="1930400"/>
              <a:chExt cx="2285318" cy="4101593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E06B27B5-EDDD-5144-3B9F-DCE5940531B5}"/>
                  </a:ext>
                </a:extLst>
              </p:cNvPr>
              <p:cNvGrpSpPr/>
              <p:nvPr/>
            </p:nvGrpSpPr>
            <p:grpSpPr>
              <a:xfrm>
                <a:off x="7740273" y="1930400"/>
                <a:ext cx="2285318" cy="2772950"/>
                <a:chOff x="7740273" y="1930400"/>
                <a:chExt cx="2285318" cy="2772950"/>
              </a:xfrm>
            </p:grpSpPr>
            <p:sp>
              <p:nvSpPr>
                <p:cNvPr id="8" name="Forme libre 7">
                  <a:extLst>
                    <a:ext uri="{FF2B5EF4-FFF2-40B4-BE49-F238E27FC236}">
                      <a16:creationId xmlns:a16="http://schemas.microsoft.com/office/drawing/2014/main" id="{11AF8AD6-BEA4-9888-D771-C315A276C2F5}"/>
                    </a:ext>
                  </a:extLst>
                </p:cNvPr>
                <p:cNvSpPr/>
                <p:nvPr/>
              </p:nvSpPr>
              <p:spPr>
                <a:xfrm rot="2561530">
                  <a:off x="7740273" y="4641388"/>
                  <a:ext cx="589259" cy="61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30981"/>
                      </a:moveTo>
                      <a:lnTo>
                        <a:pt x="589259" y="309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9" name="Forme libre 8">
                  <a:extLst>
                    <a:ext uri="{FF2B5EF4-FFF2-40B4-BE49-F238E27FC236}">
                      <a16:creationId xmlns:a16="http://schemas.microsoft.com/office/drawing/2014/main" id="{2E9C7729-3B0E-2755-A852-855B3D4D708D}"/>
                    </a:ext>
                  </a:extLst>
                </p:cNvPr>
                <p:cNvSpPr/>
                <p:nvPr/>
              </p:nvSpPr>
              <p:spPr>
                <a:xfrm rot="19038470">
                  <a:off x="7740273" y="3038221"/>
                  <a:ext cx="589259" cy="61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30981"/>
                      </a:moveTo>
                      <a:lnTo>
                        <a:pt x="589259" y="3098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0" name="Forme libre 9">
                  <a:extLst>
                    <a:ext uri="{FF2B5EF4-FFF2-40B4-BE49-F238E27FC236}">
                      <a16:creationId xmlns:a16="http://schemas.microsoft.com/office/drawing/2014/main" id="{CE14CDA1-A3EE-C126-B4D6-AF972342DB71}"/>
                    </a:ext>
                  </a:extLst>
                </p:cNvPr>
                <p:cNvSpPr/>
                <p:nvPr/>
              </p:nvSpPr>
              <p:spPr>
                <a:xfrm>
                  <a:off x="8293136" y="1930400"/>
                  <a:ext cx="1732455" cy="1360625"/>
                </a:xfrm>
                <a:custGeom>
                  <a:avLst/>
                  <a:gdLst>
                    <a:gd name="connsiteX0" fmla="*/ 0 w 1118316"/>
                    <a:gd name="connsiteY0" fmla="*/ 559158 h 1118316"/>
                    <a:gd name="connsiteX1" fmla="*/ 559158 w 1118316"/>
                    <a:gd name="connsiteY1" fmla="*/ 0 h 1118316"/>
                    <a:gd name="connsiteX2" fmla="*/ 1118316 w 1118316"/>
                    <a:gd name="connsiteY2" fmla="*/ 559158 h 1118316"/>
                    <a:gd name="connsiteX3" fmla="*/ 559158 w 1118316"/>
                    <a:gd name="connsiteY3" fmla="*/ 1118316 h 1118316"/>
                    <a:gd name="connsiteX4" fmla="*/ 0 w 1118316"/>
                    <a:gd name="connsiteY4" fmla="*/ 559158 h 111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8316" h="1118316">
                      <a:moveTo>
                        <a:pt x="0" y="559158"/>
                      </a:moveTo>
                      <a:cubicBezTo>
                        <a:pt x="0" y="250344"/>
                        <a:pt x="250344" y="0"/>
                        <a:pt x="559158" y="0"/>
                      </a:cubicBezTo>
                      <a:cubicBezTo>
                        <a:pt x="867972" y="0"/>
                        <a:pt x="1118316" y="250344"/>
                        <a:pt x="1118316" y="559158"/>
                      </a:cubicBezTo>
                      <a:cubicBezTo>
                        <a:pt x="1118316" y="867972"/>
                        <a:pt x="867972" y="1118316"/>
                        <a:pt x="559158" y="1118316"/>
                      </a:cubicBezTo>
                      <a:cubicBezTo>
                        <a:pt x="250344" y="1118316"/>
                        <a:pt x="0" y="867972"/>
                        <a:pt x="0" y="559158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1394" tIns="171394" rIns="171394" bIns="171394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600" kern="1200"/>
                    <a:t>Théorie évolutive</a:t>
                  </a:r>
                </a:p>
              </p:txBody>
            </p:sp>
          </p:grpSp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D2B0667A-1613-49E6-D965-C483027027F7}"/>
                  </a:ext>
                </a:extLst>
              </p:cNvPr>
              <p:cNvSpPr/>
              <p:nvPr/>
            </p:nvSpPr>
            <p:spPr>
              <a:xfrm>
                <a:off x="8145768" y="4671368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kern="1200"/>
                  <a:t>Injustice occupationnelle</a:t>
                </a:r>
              </a:p>
            </p:txBody>
          </p:sp>
        </p:grpSp>
      </p:grp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CD36BE97-38BA-1E18-F659-DA9EC6FF1355}"/>
              </a:ext>
            </a:extLst>
          </p:cNvPr>
          <p:cNvSpPr/>
          <p:nvPr/>
        </p:nvSpPr>
        <p:spPr>
          <a:xfrm rot="18448113">
            <a:off x="10109850" y="3559389"/>
            <a:ext cx="718931" cy="66639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446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CF505-003B-9F17-FE2F-8DB5241F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6613"/>
            <a:ext cx="8147689" cy="1278466"/>
          </a:xfrm>
        </p:spPr>
        <p:txBody>
          <a:bodyPr>
            <a:normAutofit/>
          </a:bodyPr>
          <a:lstStyle/>
          <a:p>
            <a:r>
              <a:rPr lang="fr-CH" sz="3600"/>
              <a:t>Logique du chapitre et illustrations des concepts (suite)</a:t>
            </a:r>
          </a:p>
        </p:txBody>
      </p:sp>
      <p:pic>
        <p:nvPicPr>
          <p:cNvPr id="14" name="Espace réservé du contenu 13" descr="Une image contenant Police, typographie, texte, calligraphie&#10;&#10;Description générée automatiquement">
            <a:extLst>
              <a:ext uri="{FF2B5EF4-FFF2-40B4-BE49-F238E27FC236}">
                <a16:creationId xmlns:a16="http://schemas.microsoft.com/office/drawing/2014/main" id="{451C72B5-CCA8-8140-A9D9-C2C13AEF8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368695"/>
            <a:ext cx="3225800" cy="1003300"/>
          </a:xfr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6832043C-631A-5226-1509-596D1B1BA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169" y="3297246"/>
            <a:ext cx="9195577" cy="3487031"/>
          </a:xfrm>
        </p:spPr>
        <p:txBody>
          <a:bodyPr>
            <a:normAutofit/>
          </a:bodyPr>
          <a:lstStyle/>
          <a:p>
            <a:pPr marL="342900" lvl="1" indent="-342900" algn="just">
              <a:buFont typeface="Wingdings 3" charset="2"/>
              <a:buChar char=""/>
            </a:pPr>
            <a:r>
              <a:rPr lang="fr-CH" sz="1800" dirty="0">
                <a:solidFill>
                  <a:schemeClr val="tx1"/>
                </a:solidFill>
              </a:rPr>
              <a:t>Illustrations des droits de la personne</a:t>
            </a:r>
          </a:p>
          <a:p>
            <a:pPr marL="799963" lvl="2" indent="-342900" algn="just">
              <a:buFont typeface="Wingdings 3" charset="2"/>
              <a:buChar char=""/>
            </a:pPr>
            <a:r>
              <a:rPr lang="fr-CH" sz="1600" dirty="0">
                <a:solidFill>
                  <a:schemeClr val="tx1"/>
                </a:solidFill>
              </a:rPr>
              <a:t>Exigence positive : « tous les êtres humains naissent libres et égaux en dignité et en droits 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146)</a:t>
            </a:r>
          </a:p>
          <a:p>
            <a:pPr marL="799963" lvl="2" indent="-342900" algn="just">
              <a:buFont typeface="Wingdings 3" charset="2"/>
              <a:buChar char=""/>
            </a:pPr>
            <a:r>
              <a:rPr lang="fr-CH" sz="1600" dirty="0">
                <a:solidFill>
                  <a:schemeClr val="tx1"/>
                </a:solidFill>
              </a:rPr>
              <a:t>Interdit : « nul ne sera tenu en esclavage, ni en servitude ; l’esclavage et la traite des esclaves sont interdits sous toutes leurs formes 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146)</a:t>
            </a:r>
          </a:p>
          <a:p>
            <a:pPr marL="799963" lvl="2" indent="-342900" algn="just">
              <a:buFont typeface="Wingdings 3" charset="2"/>
              <a:buChar char=""/>
            </a:pPr>
            <a:r>
              <a:rPr lang="fr-CH" sz="1600" dirty="0">
                <a:solidFill>
                  <a:schemeClr val="tx1"/>
                </a:solidFill>
              </a:rPr>
              <a:t>Illustration des droits occupationnels </a:t>
            </a:r>
          </a:p>
          <a:p>
            <a:pPr marL="1257026" lvl="3" indent="-342900" algn="just">
              <a:buFont typeface="Wingdings 3" charset="2"/>
              <a:buChar char=""/>
            </a:pPr>
            <a:r>
              <a:rPr lang="fr-CH" sz="1400" dirty="0">
                <a:solidFill>
                  <a:schemeClr val="tx1"/>
                </a:solidFill>
              </a:rPr>
              <a:t>« les êtres humains ont le droit de participer à une variété d’activités leur permettant de s’épanouir, de développer leur potentiel, et d’éprouver de la satisfaction en harmonie avec leur culture et leurs croyances 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2019, p. 147)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685A210-6853-F5BC-FB78-B259BD1DD414}"/>
              </a:ext>
            </a:extLst>
          </p:cNvPr>
          <p:cNvGrpSpPr/>
          <p:nvPr/>
        </p:nvGrpSpPr>
        <p:grpSpPr>
          <a:xfrm>
            <a:off x="7708900" y="2125381"/>
            <a:ext cx="2510298" cy="1360625"/>
            <a:chOff x="7797340" y="3221454"/>
            <a:chExt cx="2510298" cy="1360625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005D5FD-F4C6-8A8C-A612-02490DC77539}"/>
                </a:ext>
              </a:extLst>
            </p:cNvPr>
            <p:cNvSpPr/>
            <p:nvPr/>
          </p:nvSpPr>
          <p:spPr>
            <a:xfrm>
              <a:off x="7797340" y="3904909"/>
              <a:ext cx="654841" cy="619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0981"/>
                  </a:moveTo>
                  <a:lnTo>
                    <a:pt x="654841" y="309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8A96C486-EFB6-CAB2-CA39-65318FC9268C}"/>
                </a:ext>
              </a:extLst>
            </p:cNvPr>
            <p:cNvSpPr/>
            <p:nvPr/>
          </p:nvSpPr>
          <p:spPr>
            <a:xfrm>
              <a:off x="8575183" y="3221454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/>
                <a:t>Droits occupationnels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9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B5B04-05C5-02C8-8BB7-9463AFDE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Logique du chapitre et illustrations des concepts (suite)</a:t>
            </a:r>
          </a:p>
        </p:txBody>
      </p:sp>
      <p:pic>
        <p:nvPicPr>
          <p:cNvPr id="14" name="Espace réservé du contenu 13" descr="Une image contenant Police, texte, Graphique, typographie&#10;&#10;Description générée automatiquement">
            <a:extLst>
              <a:ext uri="{FF2B5EF4-FFF2-40B4-BE49-F238E27FC236}">
                <a16:creationId xmlns:a16="http://schemas.microsoft.com/office/drawing/2014/main" id="{062F5B91-E841-D418-C7C1-8A1DC1157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02" y="2901017"/>
            <a:ext cx="2832100" cy="1993900"/>
          </a:xfrm>
        </p:spPr>
      </p:pic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39A09A7E-E599-970B-659C-07C3BFB59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080" y="2367627"/>
            <a:ext cx="4904316" cy="3880773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Illustration de la contribution de l’ergothérapie à la justice occupationnelle 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Actions mises en place dans une optique de justice occupationnelle en ergothérapie</a:t>
            </a:r>
          </a:p>
          <a:p>
            <a:pPr lvl="2"/>
            <a:r>
              <a:rPr lang="fr-CH" dirty="0">
                <a:solidFill>
                  <a:schemeClr val="tx1"/>
                </a:solidFill>
              </a:rPr>
              <a:t>Initiatives de Robin </a:t>
            </a:r>
            <a:r>
              <a:rPr lang="fr-CH" dirty="0" err="1">
                <a:solidFill>
                  <a:schemeClr val="tx1"/>
                </a:solidFill>
              </a:rPr>
              <a:t>Mazumder</a:t>
            </a:r>
            <a:r>
              <a:rPr lang="fr-CH" dirty="0">
                <a:solidFill>
                  <a:schemeClr val="tx1"/>
                </a:solidFill>
              </a:rPr>
              <a:t> </a:t>
            </a:r>
          </a:p>
          <a:p>
            <a:pPr lvl="3"/>
            <a:r>
              <a:rPr lang="fr-CH" dirty="0">
                <a:solidFill>
                  <a:schemeClr val="tx1"/>
                </a:solidFill>
              </a:rPr>
              <a:t>Pistes cyclables </a:t>
            </a:r>
          </a:p>
          <a:p>
            <a:pPr lvl="3"/>
            <a:r>
              <a:rPr lang="fr-CH" dirty="0">
                <a:solidFill>
                  <a:schemeClr val="tx1"/>
                </a:solidFill>
              </a:rPr>
              <a:t>Groupes de soutien dans les écoles</a:t>
            </a:r>
          </a:p>
          <a:p>
            <a:pPr marL="1371600" lvl="3" indent="0">
              <a:buNone/>
            </a:pPr>
            <a:r>
              <a:rPr lang="fr-CH" dirty="0">
                <a:solidFill>
                  <a:schemeClr val="tx1"/>
                </a:solidFill>
              </a:rPr>
              <a:t>(</a:t>
            </a:r>
            <a:r>
              <a:rPr lang="fr-CH" dirty="0" err="1">
                <a:solidFill>
                  <a:schemeClr val="tx1"/>
                </a:solidFill>
              </a:rPr>
              <a:t>Larivière</a:t>
            </a:r>
            <a:r>
              <a:rPr lang="fr-CH" dirty="0">
                <a:solidFill>
                  <a:schemeClr val="tx1"/>
                </a:solidFill>
              </a:rPr>
              <a:t> et al., 2019)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2E13786-D04C-90F5-476F-098588777C12}"/>
              </a:ext>
            </a:extLst>
          </p:cNvPr>
          <p:cNvGrpSpPr/>
          <p:nvPr/>
        </p:nvGrpSpPr>
        <p:grpSpPr>
          <a:xfrm>
            <a:off x="7740273" y="1930400"/>
            <a:ext cx="2285318" cy="4101593"/>
            <a:chOff x="7740273" y="1930400"/>
            <a:chExt cx="2285318" cy="410159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79614EF-9ADE-45B4-B55D-160C7A6C8FD6}"/>
                </a:ext>
              </a:extLst>
            </p:cNvPr>
            <p:cNvGrpSpPr/>
            <p:nvPr/>
          </p:nvGrpSpPr>
          <p:grpSpPr>
            <a:xfrm>
              <a:off x="7740273" y="1930400"/>
              <a:ext cx="2285318" cy="2772950"/>
              <a:chOff x="7740273" y="1930400"/>
              <a:chExt cx="2285318" cy="2772950"/>
            </a:xfrm>
          </p:grpSpPr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629E4F65-24E3-D3BE-D28E-F28ECD88BDEB}"/>
                  </a:ext>
                </a:extLst>
              </p:cNvPr>
              <p:cNvSpPr/>
              <p:nvPr/>
            </p:nvSpPr>
            <p:spPr>
              <a:xfrm rot="2561530">
                <a:off x="7740273" y="4641388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450B2A1C-68F1-4751-467F-76C92046572C}"/>
                  </a:ext>
                </a:extLst>
              </p:cNvPr>
              <p:cNvSpPr/>
              <p:nvPr/>
            </p:nvSpPr>
            <p:spPr>
              <a:xfrm rot="19038470">
                <a:off x="7740273" y="3038221"/>
                <a:ext cx="589259" cy="619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81"/>
                    </a:moveTo>
                    <a:lnTo>
                      <a:pt x="589259" y="3098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698C9674-CE1D-EF94-C54C-A74E5239CC9E}"/>
                  </a:ext>
                </a:extLst>
              </p:cNvPr>
              <p:cNvSpPr/>
              <p:nvPr/>
            </p:nvSpPr>
            <p:spPr>
              <a:xfrm>
                <a:off x="8293136" y="1930400"/>
                <a:ext cx="1732455" cy="1360625"/>
              </a:xfrm>
              <a:custGeom>
                <a:avLst/>
                <a:gdLst>
                  <a:gd name="connsiteX0" fmla="*/ 0 w 1118316"/>
                  <a:gd name="connsiteY0" fmla="*/ 559158 h 1118316"/>
                  <a:gd name="connsiteX1" fmla="*/ 559158 w 1118316"/>
                  <a:gd name="connsiteY1" fmla="*/ 0 h 1118316"/>
                  <a:gd name="connsiteX2" fmla="*/ 1118316 w 1118316"/>
                  <a:gd name="connsiteY2" fmla="*/ 559158 h 1118316"/>
                  <a:gd name="connsiteX3" fmla="*/ 559158 w 1118316"/>
                  <a:gd name="connsiteY3" fmla="*/ 1118316 h 1118316"/>
                  <a:gd name="connsiteX4" fmla="*/ 0 w 1118316"/>
                  <a:gd name="connsiteY4" fmla="*/ 559158 h 11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8316" h="1118316">
                    <a:moveTo>
                      <a:pt x="0" y="559158"/>
                    </a:moveTo>
                    <a:cubicBezTo>
                      <a:pt x="0" y="250344"/>
                      <a:pt x="250344" y="0"/>
                      <a:pt x="559158" y="0"/>
                    </a:cubicBezTo>
                    <a:cubicBezTo>
                      <a:pt x="867972" y="0"/>
                      <a:pt x="1118316" y="250344"/>
                      <a:pt x="1118316" y="559158"/>
                    </a:cubicBezTo>
                    <a:cubicBezTo>
                      <a:pt x="1118316" y="867972"/>
                      <a:pt x="867972" y="1118316"/>
                      <a:pt x="559158" y="1118316"/>
                    </a:cubicBezTo>
                    <a:cubicBezTo>
                      <a:pt x="250344" y="1118316"/>
                      <a:pt x="0" y="867972"/>
                      <a:pt x="0" y="55915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394" tIns="171394" rIns="171394" bIns="17139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kern="1200"/>
                  <a:t>Cadre de la justice occupationnelle participative</a:t>
                </a:r>
              </a:p>
            </p:txBody>
          </p:sp>
        </p:grp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656FAA8-1F91-BE60-9284-AAE644F602FD}"/>
                </a:ext>
              </a:extLst>
            </p:cNvPr>
            <p:cNvSpPr/>
            <p:nvPr/>
          </p:nvSpPr>
          <p:spPr>
            <a:xfrm>
              <a:off x="8145768" y="4671368"/>
              <a:ext cx="1732455" cy="1360625"/>
            </a:xfrm>
            <a:custGeom>
              <a:avLst/>
              <a:gdLst>
                <a:gd name="connsiteX0" fmla="*/ 0 w 1118316"/>
                <a:gd name="connsiteY0" fmla="*/ 559158 h 1118316"/>
                <a:gd name="connsiteX1" fmla="*/ 559158 w 1118316"/>
                <a:gd name="connsiteY1" fmla="*/ 0 h 1118316"/>
                <a:gd name="connsiteX2" fmla="*/ 1118316 w 1118316"/>
                <a:gd name="connsiteY2" fmla="*/ 559158 h 1118316"/>
                <a:gd name="connsiteX3" fmla="*/ 559158 w 1118316"/>
                <a:gd name="connsiteY3" fmla="*/ 1118316 h 1118316"/>
                <a:gd name="connsiteX4" fmla="*/ 0 w 1118316"/>
                <a:gd name="connsiteY4" fmla="*/ 559158 h 11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16" h="1118316">
                  <a:moveTo>
                    <a:pt x="0" y="559158"/>
                  </a:moveTo>
                  <a:cubicBezTo>
                    <a:pt x="0" y="250344"/>
                    <a:pt x="250344" y="0"/>
                    <a:pt x="559158" y="0"/>
                  </a:cubicBezTo>
                  <a:cubicBezTo>
                    <a:pt x="867972" y="0"/>
                    <a:pt x="1118316" y="250344"/>
                    <a:pt x="1118316" y="559158"/>
                  </a:cubicBezTo>
                  <a:cubicBezTo>
                    <a:pt x="1118316" y="867972"/>
                    <a:pt x="867972" y="1118316"/>
                    <a:pt x="559158" y="1118316"/>
                  </a:cubicBezTo>
                  <a:cubicBezTo>
                    <a:pt x="250344" y="1118316"/>
                    <a:pt x="0" y="867972"/>
                    <a:pt x="0" y="55915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94" tIns="171394" rIns="171394" bIns="1713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/>
                <a:t>Ergothérapie et justice occupationnelle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33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39A7A-D0C8-5C51-8F65-8F3C855C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80" y="609600"/>
            <a:ext cx="10753271" cy="1320800"/>
          </a:xfrm>
        </p:spPr>
        <p:txBody>
          <a:bodyPr/>
          <a:lstStyle/>
          <a:p>
            <a:r>
              <a:rPr lang="fr-FR" dirty="0"/>
              <a:t>Lien avec l'ergothérapie </a:t>
            </a:r>
            <a:r>
              <a:rPr lang="fr-FR" sz="2800" dirty="0"/>
              <a:t>(</a:t>
            </a:r>
            <a:r>
              <a:rPr lang="fr-FR" sz="2800" dirty="0" err="1"/>
              <a:t>Larivière</a:t>
            </a:r>
            <a:r>
              <a:rPr lang="fr-FR" sz="2800" dirty="0"/>
              <a:t> et al., 2017)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E49F1-DF70-8061-CBBF-8C6C638B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23" y="1930400"/>
            <a:ext cx="9373045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«… les ergothérapeutes se doivent de sortir de l’approche traditionnelle individuelle et opter pour une approche communautaire ou populationnelles,…»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2017, p.149)</a:t>
            </a:r>
          </a:p>
          <a:p>
            <a:pPr marL="285750" indent="-285750"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Développer une ergothérapie sociale et politique</a:t>
            </a:r>
          </a:p>
          <a:p>
            <a:pPr marL="685800" lvl="1">
              <a:lnSpc>
                <a:spcPct val="150000"/>
              </a:lnSpc>
            </a:pPr>
            <a:r>
              <a:rPr lang="fr-CH" sz="1800" dirty="0">
                <a:solidFill>
                  <a:schemeClr val="tx1"/>
                </a:solidFill>
              </a:rPr>
              <a:t>Rôle d’</a:t>
            </a:r>
            <a:r>
              <a:rPr lang="fr-CH" sz="1800" i="1" dirty="0" err="1">
                <a:solidFill>
                  <a:schemeClr val="tx1"/>
                </a:solidFill>
              </a:rPr>
              <a:t>advocacy</a:t>
            </a:r>
            <a:endParaRPr lang="fr-CH" sz="1800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Cadre de la justice occupationnelle participative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Whiteford</a:t>
            </a:r>
            <a:r>
              <a:rPr lang="fr-CH" sz="1100" dirty="0">
                <a:solidFill>
                  <a:schemeClr val="tx1"/>
                </a:solidFill>
              </a:rPr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213604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F7FAC-FEED-9A2C-A18E-D9EFCBDF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9" y="609600"/>
            <a:ext cx="9483212" cy="1320800"/>
          </a:xfrm>
        </p:spPr>
        <p:txBody>
          <a:bodyPr/>
          <a:lstStyle/>
          <a:p>
            <a:r>
              <a:rPr lang="fr-CH"/>
              <a:t>Etapes proposées par </a:t>
            </a:r>
            <a:r>
              <a:rPr lang="fr-CH" err="1"/>
              <a:t>Whiteford</a:t>
            </a:r>
            <a:r>
              <a:rPr lang="fr-CH"/>
              <a:t> et al. (2017)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BB951D8-96C2-EEEA-07EE-F1AF137F4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22628"/>
              </p:ext>
            </p:extLst>
          </p:nvPr>
        </p:nvGraphicFramePr>
        <p:xfrm>
          <a:off x="648929" y="1584632"/>
          <a:ext cx="9129252" cy="256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B1B1A21D-0E2A-7DC6-F9CB-AE1D9713E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09574"/>
              </p:ext>
            </p:extLst>
          </p:nvPr>
        </p:nvGraphicFramePr>
        <p:xfrm>
          <a:off x="648928" y="3938639"/>
          <a:ext cx="9129252" cy="240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E930C902-E6F7-BD6E-1C3C-E5FC79BC2FB7}"/>
              </a:ext>
            </a:extLst>
          </p:cNvPr>
          <p:cNvSpPr txBox="1">
            <a:spLocks/>
          </p:cNvSpPr>
          <p:nvPr/>
        </p:nvSpPr>
        <p:spPr>
          <a:xfrm>
            <a:off x="294969" y="607961"/>
            <a:ext cx="94832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/>
              <a:t>Etapes proposées par Whiteford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7044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8F98B-BE21-8B60-BFFB-B0973081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45" y="556699"/>
            <a:ext cx="9108350" cy="1320800"/>
          </a:xfrm>
        </p:spPr>
        <p:txBody>
          <a:bodyPr/>
          <a:lstStyle/>
          <a:p>
            <a:r>
              <a:rPr lang="fr-CH"/>
              <a:t>Propositions faites par Drolet et al. (2019)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FBD079-4848-D80C-DB78-E42B2F06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92" y="1218108"/>
            <a:ext cx="9379245" cy="5344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43200" lvl="6" indent="0">
              <a:lnSpc>
                <a:spcPct val="150000"/>
              </a:lnSpc>
              <a:buNone/>
            </a:pPr>
            <a:endParaRPr lang="fr-CH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Former des activistes interprofessionnels pour donner du poids à nos revendications</a:t>
            </a:r>
          </a:p>
          <a:p>
            <a:pPr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Publier nos opinions dans divers médias</a:t>
            </a:r>
          </a:p>
          <a:p>
            <a:pPr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Intervenir au conseil d’administration des organisations pour modifier les politiques, règles, pratiques discriminatoires</a:t>
            </a:r>
          </a:p>
          <a:p>
            <a:pPr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Offrir des services d’ergothérapies aux personnes où l’offre de service actuelle manque</a:t>
            </a:r>
          </a:p>
          <a:p>
            <a:pPr>
              <a:lnSpc>
                <a:spcPct val="150000"/>
              </a:lnSpc>
            </a:pPr>
            <a:r>
              <a:rPr lang="fr-CH" sz="2000" dirty="0">
                <a:solidFill>
                  <a:schemeClr val="tx1"/>
                </a:solidFill>
              </a:rPr>
              <a:t>...</a:t>
            </a:r>
          </a:p>
          <a:p>
            <a:pPr>
              <a:lnSpc>
                <a:spcPct val="150000"/>
              </a:lnSpc>
            </a:pPr>
            <a:endParaRPr lang="fr-CH" dirty="0"/>
          </a:p>
          <a:p>
            <a:pPr>
              <a:lnSpc>
                <a:spcPct val="150000"/>
              </a:lnSpc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6571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8D71E-5FD9-8AAB-8BD5-C1AFC7C6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878"/>
            <a:ext cx="8596668" cy="1320800"/>
          </a:xfrm>
        </p:spPr>
        <p:txBody>
          <a:bodyPr/>
          <a:lstStyle/>
          <a:p>
            <a:r>
              <a:rPr lang="fr-CH" dirty="0"/>
              <a:t>Lien avec l'ergothérapie : interventions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022340-4CF7-2B11-EA6B-B7FF2AC4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" y="1022462"/>
            <a:ext cx="7865899" cy="54519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fr-CH" sz="2000" dirty="0">
                <a:solidFill>
                  <a:schemeClr val="tx1"/>
                </a:solidFill>
              </a:rPr>
              <a:t>Approche des capabilités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Hammel</a:t>
            </a:r>
            <a:r>
              <a:rPr lang="fr-CH" sz="1100" dirty="0">
                <a:solidFill>
                  <a:schemeClr val="tx1"/>
                </a:solidFill>
              </a:rPr>
              <a:t>, 2017; Sen, 2005)</a:t>
            </a:r>
            <a:endParaRPr lang="fr-FR" dirty="0">
              <a:solidFill>
                <a:schemeClr val="tx1"/>
              </a:solidFill>
            </a:endParaRPr>
          </a:p>
          <a:p>
            <a:pPr lvl="1" indent="457200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Créée par Amartya Sen</a:t>
            </a:r>
          </a:p>
          <a:p>
            <a:pPr lvl="1" indent="457200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Intervention individuelle ou collective</a:t>
            </a:r>
          </a:p>
          <a:p>
            <a:pPr lvl="1" indent="457200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Capabilité = ce que la personne peut et veut faire selon 			l'environnement physique et sociale + ou - contraignants</a:t>
            </a:r>
          </a:p>
          <a:p>
            <a:pPr lvl="1" indent="457200">
              <a:lnSpc>
                <a:spcPct val="120000"/>
              </a:lnSpc>
              <a:buFont typeface="Courier New" charset="2"/>
              <a:buChar char="o"/>
            </a:pPr>
            <a:endParaRPr lang="fr-CH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fr-CH" sz="2000" dirty="0">
                <a:solidFill>
                  <a:schemeClr val="tx1"/>
                </a:solidFill>
              </a:rPr>
              <a:t>Approche communautaire</a:t>
            </a:r>
            <a:r>
              <a:rPr lang="fr-CH" sz="1200" dirty="0">
                <a:solidFill>
                  <a:schemeClr val="tx1"/>
                </a:solidFill>
              </a:rPr>
              <a:t> </a:t>
            </a:r>
            <a:r>
              <a:rPr lang="fr-CH" sz="1100" dirty="0">
                <a:solidFill>
                  <a:schemeClr val="tx1"/>
                </a:solidFill>
              </a:rPr>
              <a:t>(Monin, 2019) </a:t>
            </a:r>
          </a:p>
          <a:p>
            <a:pPr lvl="1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Identifier une communauté</a:t>
            </a:r>
          </a:p>
          <a:p>
            <a:pPr lvl="1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Diagnostic communautaire</a:t>
            </a:r>
          </a:p>
          <a:p>
            <a:pPr lvl="1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Planification de l'action</a:t>
            </a:r>
          </a:p>
          <a:p>
            <a:pPr lvl="1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Réalisation de l'action</a:t>
            </a:r>
          </a:p>
          <a:p>
            <a:pPr lvl="1">
              <a:lnSpc>
                <a:spcPct val="120000"/>
              </a:lnSpc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19BBF1-BDEF-F527-7151-5E9BBF5D298E}"/>
              </a:ext>
            </a:extLst>
          </p:cNvPr>
          <p:cNvSpPr txBox="1"/>
          <p:nvPr/>
        </p:nvSpPr>
        <p:spPr>
          <a:xfrm>
            <a:off x="5421415" y="4272951"/>
            <a:ext cx="3704182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Module 2425 </a:t>
            </a:r>
          </a:p>
          <a:p>
            <a:pPr algn="ctr"/>
            <a:r>
              <a:rPr lang="fr-FR" dirty="0"/>
              <a:t>Cours 3-Approche communautaire</a:t>
            </a:r>
          </a:p>
          <a:p>
            <a:pPr algn="ctr"/>
            <a:r>
              <a:rPr lang="fr-FR" dirty="0"/>
              <a:t>(Monin, 24 février 2023)</a:t>
            </a:r>
          </a:p>
        </p:txBody>
      </p:sp>
    </p:spTree>
    <p:extLst>
      <p:ext uri="{BB962C8B-B14F-4D97-AF65-F5344CB8AC3E}">
        <p14:creationId xmlns:p14="http://schemas.microsoft.com/office/powerpoint/2010/main" val="203780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6F28A-A6C4-6461-1FE9-DFA30F0F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68392"/>
            <a:ext cx="8596668" cy="1320800"/>
          </a:xfrm>
        </p:spPr>
        <p:txBody>
          <a:bodyPr/>
          <a:lstStyle/>
          <a:p>
            <a:r>
              <a:rPr lang="fr-FR"/>
              <a:t>Lien avec l'ergothérapie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B3782-F29A-3170-4818-6CE9DC5E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41" y="1973683"/>
            <a:ext cx="10465723" cy="409643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Module 2428 : La justice occupationnelle </a:t>
            </a:r>
            <a:r>
              <a:rPr lang="fr-FR" sz="1200" dirty="0">
                <a:solidFill>
                  <a:schemeClr val="tx1"/>
                </a:solidFill>
              </a:rPr>
              <a:t>(Nussbaumer L., communication orale, 27 février 2023)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Exposés OHS </a:t>
            </a:r>
          </a:p>
          <a:p>
            <a:pPr lvl="1" indent="457200">
              <a:buFont typeface="Courier New" charset="2"/>
              <a:buChar char="o"/>
            </a:pPr>
            <a:r>
              <a:rPr lang="fr-FR" sz="2400" dirty="0">
                <a:solidFill>
                  <a:schemeClr val="tx1"/>
                </a:solidFill>
              </a:rPr>
              <a:t>Privation occupationnelle </a:t>
            </a:r>
            <a:r>
              <a:rPr lang="fr-FR" sz="1200" dirty="0">
                <a:solidFill>
                  <a:schemeClr val="tx1"/>
                </a:solidFill>
              </a:rPr>
              <a:t>(</a:t>
            </a:r>
            <a:r>
              <a:rPr lang="fr-FR" sz="1200" dirty="0" err="1">
                <a:solidFill>
                  <a:schemeClr val="tx1"/>
                </a:solidFill>
              </a:rPr>
              <a:t>Baroni</a:t>
            </a:r>
            <a:r>
              <a:rPr lang="fr-FR" sz="1200" dirty="0">
                <a:solidFill>
                  <a:schemeClr val="tx1"/>
                </a:solidFill>
              </a:rPr>
              <a:t> et al., communication orale, juin 2023)</a:t>
            </a:r>
          </a:p>
          <a:p>
            <a:pPr lvl="1" indent="457200">
              <a:buFont typeface="Courier New" charset="2"/>
              <a:buChar char="o"/>
            </a:pPr>
            <a:r>
              <a:rPr lang="fr-FR" sz="2400" dirty="0">
                <a:solidFill>
                  <a:schemeClr val="tx1"/>
                </a:solidFill>
              </a:rPr>
              <a:t>Disruption occupationnelle </a:t>
            </a:r>
            <a:r>
              <a:rPr lang="fr-FR" sz="1200" dirty="0">
                <a:solidFill>
                  <a:schemeClr val="tx1"/>
                </a:solidFill>
              </a:rPr>
              <a:t>(</a:t>
            </a:r>
            <a:r>
              <a:rPr lang="fr-FR" sz="1100" dirty="0" err="1">
                <a:solidFill>
                  <a:schemeClr val="tx1"/>
                </a:solidFill>
                <a:latin typeface="Arial"/>
                <a:cs typeface="Arial"/>
              </a:rPr>
              <a:t>Bazzichi</a:t>
            </a:r>
            <a:r>
              <a:rPr lang="fr-FR" sz="1100" dirty="0">
                <a:solidFill>
                  <a:schemeClr val="tx1"/>
                </a:solidFill>
                <a:latin typeface="Arial"/>
                <a:cs typeface="Arial"/>
              </a:rPr>
              <a:t> et al., communication orale, juin 2023)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fr-CH" sz="1100" dirty="0"/>
          </a:p>
          <a:p>
            <a:pPr marL="0" indent="0">
              <a:lnSpc>
                <a:spcPct val="150000"/>
              </a:lnSpc>
              <a:buNone/>
            </a:pPr>
            <a:endParaRPr lang="fr-CH" sz="2300" dirty="0"/>
          </a:p>
          <a:p>
            <a:pPr marL="0" indent="0">
              <a:lnSpc>
                <a:spcPct val="150000"/>
              </a:lnSpc>
              <a:buNone/>
            </a:pPr>
            <a:r>
              <a:rPr lang="fr-CH" sz="2300" dirty="0"/>
              <a:t>        </a:t>
            </a:r>
          </a:p>
        </p:txBody>
      </p:sp>
      <p:pic>
        <p:nvPicPr>
          <p:cNvPr id="4" name="Graphique 3" descr="Bulle de discussion contour">
            <a:extLst>
              <a:ext uri="{FF2B5EF4-FFF2-40B4-BE49-F238E27FC236}">
                <a16:creationId xmlns:a16="http://schemas.microsoft.com/office/drawing/2014/main" id="{60801173-6091-F8C4-70C3-C4C94BB0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9705" y="4711460"/>
            <a:ext cx="2107720" cy="21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2C178-851B-237F-5639-892D5E17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fr-CH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2E5B0-2750-7671-9A94-04E7E7E7D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95118" cy="388077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Publié en 2019</a:t>
            </a:r>
          </a:p>
          <a:p>
            <a:endParaRPr lang="fr-CH" dirty="0">
              <a:solidFill>
                <a:schemeClr val="tx1"/>
              </a:solidFill>
            </a:endParaRPr>
          </a:p>
          <a:p>
            <a:r>
              <a:rPr lang="fr-CH" dirty="0">
                <a:solidFill>
                  <a:schemeClr val="tx1"/>
                </a:solidFill>
              </a:rPr>
              <a:t>Chapitre de livre présentant différents concepts qui font le lien entre l’ergothérapie et les sciences sociales.</a:t>
            </a:r>
          </a:p>
        </p:txBody>
      </p:sp>
      <p:pic>
        <p:nvPicPr>
          <p:cNvPr id="8" name="Image 7" descr="Pile de livres en couleur">
            <a:extLst>
              <a:ext uri="{FF2B5EF4-FFF2-40B4-BE49-F238E27FC236}">
                <a16:creationId xmlns:a16="http://schemas.microsoft.com/office/drawing/2014/main" id="{D1EC9E72-E1AD-AFCD-4AFF-E46D5E5C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r="34127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728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B269C-2838-E108-FA85-7E43B461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Instruments de mesures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AEAFC-8086-71E7-0558-6593651DD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8" y="1643005"/>
            <a:ext cx="9976892" cy="4700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Classification </a:t>
            </a:r>
            <a:r>
              <a:rPr lang="fr-FR" sz="2400" dirty="0" err="1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Assessment</a:t>
            </a: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 of </a:t>
            </a:r>
            <a:r>
              <a:rPr lang="fr-FR" sz="2400" dirty="0" err="1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Occupational</a:t>
            </a: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Dysfunction</a:t>
            </a: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 </a:t>
            </a:r>
            <a:r>
              <a:rPr lang="fr-FR" sz="11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(</a:t>
            </a:r>
            <a:r>
              <a:rPr lang="fr" sz="1100" dirty="0">
                <a:solidFill>
                  <a:schemeClr val="tx1"/>
                </a:solidFill>
                <a:latin typeface="Trebuchet MS"/>
                <a:cs typeface="Calibri"/>
              </a:rPr>
              <a:t>Teraoka &amp; Kyougoku, 2015).</a:t>
            </a:r>
            <a:endParaRPr lang="fr-FR" sz="1100" dirty="0">
              <a:solidFill>
                <a:schemeClr val="tx1"/>
              </a:solidFill>
              <a:latin typeface="Trebuchet MS"/>
              <a:ea typeface="Calibri"/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4 domaines d'injustices occupationnelles</a:t>
            </a:r>
          </a:p>
          <a:p>
            <a:pPr marL="0" lvl="1" indent="457200">
              <a:lnSpc>
                <a:spcPct val="150000"/>
              </a:lnSpc>
            </a:pPr>
            <a:r>
              <a:rPr lang="fr-FR" sz="2400" dirty="0" err="1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Occupational</a:t>
            </a: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 Gaps Questionnaire </a:t>
            </a:r>
            <a:r>
              <a:rPr lang="fr-FR" sz="11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(Eriksson, 2007)</a:t>
            </a:r>
          </a:p>
          <a:p>
            <a:pPr lvl="1">
              <a:lnSpc>
                <a:spcPct val="150000"/>
              </a:lnSpc>
            </a:pPr>
            <a:r>
              <a:rPr lang="fr" sz="2400" dirty="0">
                <a:solidFill>
                  <a:schemeClr val="tx1"/>
                </a:solidFill>
                <a:latin typeface="Trebuchet MS"/>
                <a:cs typeface="Calibri"/>
              </a:rPr>
              <a:t>OGQ-CH-FR </a:t>
            </a:r>
            <a:r>
              <a:rPr lang="fr" sz="1100" dirty="0">
                <a:solidFill>
                  <a:schemeClr val="tx1"/>
                </a:solidFill>
                <a:latin typeface="Trebuchet MS"/>
                <a:cs typeface="Calibri"/>
              </a:rPr>
              <a:t>(Margot-Cattin et al., 2017)</a:t>
            </a:r>
            <a:endParaRPr lang="fr-FR" sz="1100" dirty="0">
              <a:solidFill>
                <a:schemeClr val="tx1"/>
              </a:solidFill>
              <a:latin typeface="Trebuchet MS"/>
              <a:ea typeface="Calibri"/>
              <a:cs typeface="Calibri"/>
            </a:endParaRPr>
          </a:p>
          <a:p>
            <a:pPr marL="0" lvl="1" indent="457200">
              <a:lnSpc>
                <a:spcPct val="150000"/>
              </a:lnSpc>
            </a:pPr>
            <a:r>
              <a:rPr lang="fr-FR" sz="2400" i="1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Life balance Inventory</a:t>
            </a:r>
            <a:r>
              <a:rPr lang="fr-FR" sz="2400" dirty="0">
                <a:solidFill>
                  <a:schemeClr val="tx1"/>
                </a:solidFill>
                <a:latin typeface="Trebuchet MS"/>
                <a:ea typeface="Calibri"/>
                <a:cs typeface="Calibri"/>
              </a:rPr>
              <a:t> 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fr-FR" sz="1100" dirty="0" err="1">
                <a:solidFill>
                  <a:schemeClr val="tx1"/>
                </a:solidFill>
                <a:ea typeface="+mn-lt"/>
                <a:cs typeface="+mn-lt"/>
              </a:rPr>
              <a:t>Matuska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, 2010)</a:t>
            </a:r>
            <a:endParaRPr lang="fr" sz="1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lvl="1" indent="457200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Trebuchet MS" panose="020B0603020202020204"/>
                <a:ea typeface="Calibri"/>
                <a:cs typeface="Calibri"/>
              </a:rPr>
              <a:t>La mesure canadienne de rendement occupationnel </a:t>
            </a:r>
            <a:r>
              <a:rPr lang="fr-FR" sz="1100" dirty="0">
                <a:solidFill>
                  <a:schemeClr val="tx1"/>
                </a:solidFill>
                <a:latin typeface="Trebuchet MS" panose="020B0603020202020204"/>
                <a:ea typeface="Calibri"/>
                <a:cs typeface="Calibri"/>
              </a:rPr>
              <a:t>(Law et al., 1990)</a:t>
            </a:r>
          </a:p>
          <a:p>
            <a:pPr lvl="1"/>
            <a:endParaRPr lang="fr-FR" dirty="0">
              <a:ea typeface="Calibri"/>
              <a:cs typeface="Calibri"/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49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F3F79-2FCD-F827-AB3E-E46916C4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79" y="393940"/>
            <a:ext cx="8596668" cy="1320800"/>
          </a:xfrm>
        </p:spPr>
        <p:txBody>
          <a:bodyPr/>
          <a:lstStyle/>
          <a:p>
            <a:r>
              <a:rPr lang="fr-FR"/>
              <a:t>Rôle de l'ergothérapeute (</a:t>
            </a:r>
            <a:r>
              <a:rPr lang="fr-FR" err="1"/>
              <a:t>Holzer</a:t>
            </a:r>
            <a:r>
              <a:rPr lang="fr-FR"/>
              <a:t>, 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72883-8C1C-6F0B-38DB-33B579DC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06" y="1269193"/>
            <a:ext cx="8869837" cy="51747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fr" b="1" dirty="0">
                <a:solidFill>
                  <a:schemeClr val="accent2"/>
                </a:solidFill>
                <a:ea typeface="+mn-lt"/>
                <a:cs typeface="+mn-lt"/>
              </a:rPr>
              <a:t>Concepteur</a:t>
            </a:r>
            <a:r>
              <a:rPr lang="fr" b="1" dirty="0">
                <a:ea typeface="+mn-lt"/>
                <a:cs typeface="+mn-lt"/>
              </a:rPr>
              <a:t> </a:t>
            </a:r>
            <a:r>
              <a:rPr lang="fr" dirty="0">
                <a:ea typeface="+mn-lt"/>
                <a:cs typeface="+mn-lt"/>
              </a:rPr>
              <a:t>: </a:t>
            </a:r>
            <a:r>
              <a:rPr lang="fr" dirty="0">
                <a:solidFill>
                  <a:schemeClr val="tx1"/>
                </a:solidFill>
                <a:ea typeface="+mn-lt"/>
                <a:cs typeface="+mn-lt"/>
              </a:rPr>
              <a:t>« [l'ergothérapeute] a créé, conçu et réalisé un programme novateur personnalisé après avoir identifié les difficultés occupationnelles réelles de la population des requérants d'asile. » (p.45)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" b="1" dirty="0">
                <a:solidFill>
                  <a:schemeClr val="accent2"/>
                </a:solidFill>
                <a:ea typeface="+mn-lt"/>
                <a:cs typeface="+mn-lt"/>
              </a:rPr>
              <a:t>Emancipateur </a:t>
            </a:r>
            <a:r>
              <a:rPr lang="fr" dirty="0">
                <a:ea typeface="+mn-lt"/>
                <a:cs typeface="+mn-lt"/>
              </a:rPr>
              <a:t>: </a:t>
            </a:r>
            <a:r>
              <a:rPr lang="fr" dirty="0">
                <a:solidFill>
                  <a:schemeClr val="tx1"/>
                </a:solidFill>
                <a:ea typeface="+mn-lt"/>
                <a:cs typeface="+mn-lt"/>
              </a:rPr>
              <a:t>« ...offrir aux bénéficiaires des moyens d’autodétermination et de renforcer, dans un contexte défini et dans la mesure du possible, le pouvoir de ceux-ci. » (p.46)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" b="1" dirty="0">
                <a:solidFill>
                  <a:schemeClr val="accent2"/>
                </a:solidFill>
                <a:ea typeface="+mn-lt"/>
                <a:cs typeface="+mn-lt"/>
              </a:rPr>
              <a:t>Défenseur et promoteur de la santé</a:t>
            </a:r>
            <a:r>
              <a:rPr lang="fr" dirty="0">
                <a:ea typeface="+mn-lt"/>
                <a:cs typeface="+mn-lt"/>
              </a:rPr>
              <a:t> : </a:t>
            </a:r>
            <a:r>
              <a:rPr lang="fr" dirty="0">
                <a:solidFill>
                  <a:schemeClr val="tx1"/>
                </a:solidFill>
                <a:ea typeface="+mn-lt"/>
                <a:cs typeface="+mn-lt"/>
              </a:rPr>
              <a:t>« Défendre les intérêts des bénéficiaires, se faire connaitre auprès des autres associations et institutions. » (p.48)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" b="1" dirty="0">
                <a:solidFill>
                  <a:schemeClr val="accent2"/>
                </a:solidFill>
                <a:ea typeface="+mn-lt"/>
                <a:cs typeface="+mn-lt"/>
              </a:rPr>
              <a:t>Gestionnaire</a:t>
            </a:r>
            <a:r>
              <a:rPr lang="fr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fr" dirty="0">
                <a:ea typeface="+mn-lt"/>
                <a:cs typeface="+mn-lt"/>
              </a:rPr>
              <a:t>: </a:t>
            </a:r>
            <a:r>
              <a:rPr lang="fr" dirty="0">
                <a:solidFill>
                  <a:schemeClr val="tx1"/>
                </a:solidFill>
                <a:ea typeface="+mn-lt"/>
                <a:cs typeface="+mn-lt"/>
              </a:rPr>
              <a:t>« permettre d’avoir une gestion et une vision globale du temps, du matériel mais aussi de l’organisation et du fonctionnement de l’association. » (p.49)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" b="1" dirty="0">
                <a:solidFill>
                  <a:schemeClr val="accent2"/>
                </a:solidFill>
                <a:ea typeface="+mn-lt"/>
                <a:cs typeface="+mn-lt"/>
              </a:rPr>
              <a:t>Communicateur </a:t>
            </a:r>
            <a:r>
              <a:rPr lang="fr" dirty="0">
                <a:ea typeface="+mn-lt"/>
                <a:cs typeface="+mn-lt"/>
              </a:rPr>
              <a:t>: </a:t>
            </a:r>
            <a:r>
              <a:rPr lang="fr" dirty="0">
                <a:solidFill>
                  <a:schemeClr val="tx1"/>
                </a:solidFill>
                <a:ea typeface="+mn-lt"/>
                <a:cs typeface="+mn-lt"/>
              </a:rPr>
              <a:t>« communiquer avec les bénéficiaires mais également entre les professionnels et avec le grand réseau et les collaborateurs qui gravitent autour de l’association. » (p.50)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" b="1" dirty="0">
                <a:solidFill>
                  <a:schemeClr val="accent2"/>
                </a:solidFill>
                <a:ea typeface="+mn-lt"/>
                <a:cs typeface="+mn-lt"/>
              </a:rPr>
              <a:t>Soutien</a:t>
            </a:r>
            <a:r>
              <a:rPr lang="fr" b="1" dirty="0">
                <a:ea typeface="+mn-lt"/>
                <a:cs typeface="+mn-lt"/>
              </a:rPr>
              <a:t> </a:t>
            </a:r>
            <a:r>
              <a:rPr lang="fr" dirty="0">
                <a:ea typeface="+mn-lt"/>
                <a:cs typeface="+mn-lt"/>
              </a:rPr>
              <a:t>: </a:t>
            </a:r>
            <a:r>
              <a:rPr lang="fr" dirty="0">
                <a:solidFill>
                  <a:schemeClr val="tx1"/>
                </a:solidFill>
                <a:ea typeface="+mn-lt"/>
                <a:cs typeface="+mn-lt"/>
              </a:rPr>
              <a:t>« l’accompagnement des bénéficiaires que ce soit au niveau émotionnel, financier, de l’activité ou simplement par le fait d’être présent pour eux. » (p.52)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814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FBB77-FC5A-1E89-2174-E0211A66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BE3EE-7998-7C9D-DAF2-3EEFDD004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7922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sz="2000" dirty="0">
                <a:solidFill>
                  <a:schemeClr val="tx1"/>
                </a:solidFill>
              </a:rPr>
              <a:t>Quelles sont les interventions individuelles possibles auprès des personnes migrantes ?</a:t>
            </a:r>
            <a:endParaRPr lang="fr-CH" sz="1100" dirty="0">
              <a:solidFill>
                <a:schemeClr val="tx1"/>
              </a:solidFill>
            </a:endParaRPr>
          </a:p>
          <a:p>
            <a:endParaRPr lang="fr-CH" sz="2000" dirty="0">
              <a:solidFill>
                <a:schemeClr val="tx1"/>
              </a:solidFill>
            </a:endParaRPr>
          </a:p>
          <a:p>
            <a:r>
              <a:rPr lang="fr-CH" sz="2000" dirty="0">
                <a:solidFill>
                  <a:schemeClr val="tx1"/>
                </a:solidFill>
              </a:rPr>
              <a:t>Pourquoi avoir proposé ce texte dans le thème de l’immigration ? En effet, il y a des liens mais ce n’est pas le thème principal.</a:t>
            </a:r>
          </a:p>
          <a:p>
            <a:pPr lvl="1" indent="-342900">
              <a:buFont typeface="Courier New" charset="2"/>
              <a:buChar char="o"/>
            </a:pPr>
            <a:r>
              <a:rPr lang="fr-CH" sz="1800" dirty="0">
                <a:solidFill>
                  <a:schemeClr val="tx1"/>
                </a:solidFill>
              </a:rPr>
              <a:t>Texte davantage axé sur l'immigration ?</a:t>
            </a:r>
          </a:p>
          <a:p>
            <a:endParaRPr lang="fr-CH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Comment intégrer le concept de justice sociale dans une pratique ergothérapeutique en institution ? (institution basée sur modèle biomédical) </a:t>
            </a:r>
            <a:endParaRPr lang="fr-CH" sz="2000" dirty="0">
              <a:solidFill>
                <a:schemeClr val="tx1"/>
              </a:solidFill>
            </a:endParaRPr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66196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8B1C9B-DD9F-AD77-DCEC-68542018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06" y="120770"/>
            <a:ext cx="8596668" cy="1320800"/>
          </a:xfrm>
        </p:spPr>
        <p:txBody>
          <a:bodyPr>
            <a:normAutofit/>
          </a:bodyPr>
          <a:lstStyle/>
          <a:p>
            <a:r>
              <a:rPr lang="fr-CH"/>
              <a:t>Sources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8F1958-50E8-DFC5-AE52-4C331EB1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376979"/>
            <a:ext cx="8596668" cy="46643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r-CH">
              <a:ea typeface="+mn-lt"/>
              <a:cs typeface="+mn-lt"/>
            </a:endParaRPr>
          </a:p>
          <a:p>
            <a:endParaRPr lang="fr-FR">
              <a:latin typeface="Arial"/>
              <a:cs typeface="Times New Roman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87F436-E3D2-7F06-82FE-F10C067DDCFE}"/>
              </a:ext>
            </a:extLst>
          </p:cNvPr>
          <p:cNvSpPr txBox="1"/>
          <p:nvPr/>
        </p:nvSpPr>
        <p:spPr>
          <a:xfrm>
            <a:off x="1072145" y="787507"/>
            <a:ext cx="10209007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dirty="0" err="1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Babelio</a:t>
            </a:r>
            <a:r>
              <a:rPr lang="fr-FR" sz="1800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. (2023). </a:t>
            </a:r>
            <a:r>
              <a:rPr lang="fr-FR" sz="1800" i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Marie-Josée Drolet</a:t>
            </a:r>
            <a:r>
              <a:rPr lang="fr-FR" sz="1800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. </a:t>
            </a:r>
            <a:r>
              <a:rPr lang="fr-FR" sz="1800" u="sng" dirty="0">
                <a:solidFill>
                  <a:srgbClr val="0563C1"/>
                </a:solidFill>
                <a:effectLst/>
                <a:latin typeface="Trebuchet MS"/>
                <a:ea typeface="Calibri" panose="020F0502020204030204" pitchFamily="34" charset="0"/>
                <a:cs typeface="Times New Roman"/>
                <a:hlinkClick r:id="rId2"/>
              </a:rPr>
              <a:t>https://www.babelio.com/auteur/Marie-Josee-Drolet/617115</a:t>
            </a:r>
            <a:r>
              <a:rPr lang="fr-FR" dirty="0">
                <a:latin typeface="Trebuchet MS"/>
                <a:ea typeface="Calibri" panose="020F0502020204030204" pitchFamily="34" charset="0"/>
                <a:cs typeface="Times New Roman"/>
              </a:rPr>
              <a:t> </a:t>
            </a:r>
            <a:endParaRPr lang="fr-CH" sz="180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" dirty="0">
                <a:latin typeface="Trebuchet MS"/>
                <a:ea typeface="+mn-lt"/>
                <a:cs typeface="Calibri"/>
              </a:rPr>
              <a:t>Eriksson, G. (2007). </a:t>
            </a:r>
            <a:r>
              <a:rPr lang="en-US" i="1" dirty="0">
                <a:latin typeface="Trebuchet MS"/>
                <a:ea typeface="+mn-lt"/>
                <a:cs typeface="Calibri"/>
              </a:rPr>
              <a:t>Occupational gaps after acquired brain injury: An exploration of </a:t>
            </a:r>
            <a:endParaRPr lang="fr-FR" i="1">
              <a:latin typeface="Trebuchet MS"/>
              <a:ea typeface="+mn-lt"/>
              <a:cs typeface="Calibri"/>
            </a:endParaRPr>
          </a:p>
          <a:p>
            <a:r>
              <a:rPr lang="en-US" i="1" dirty="0">
                <a:latin typeface="Trebuchet MS"/>
                <a:ea typeface="+mn-lt"/>
                <a:cs typeface="Calibri"/>
              </a:rPr>
              <a:t>participation in everyday occupations and the relation to life satisfaction.</a:t>
            </a:r>
            <a:r>
              <a:rPr lang="en-US" dirty="0">
                <a:latin typeface="Trebuchet MS"/>
                <a:ea typeface="+mn-lt"/>
                <a:cs typeface="Calibri"/>
              </a:rPr>
              <a:t> </a:t>
            </a:r>
            <a:r>
              <a:rPr lang="en-US" dirty="0" err="1">
                <a:latin typeface="Trebuchet MS"/>
                <a:ea typeface="+mn-lt"/>
                <a:cs typeface="Calibri"/>
              </a:rPr>
              <a:t>Akademisk</a:t>
            </a:r>
            <a:r>
              <a:rPr lang="en-US" dirty="0">
                <a:latin typeface="Trebuchet MS"/>
                <a:ea typeface="+mn-lt"/>
                <a:cs typeface="Calibri"/>
              </a:rPr>
              <a:t> </a:t>
            </a:r>
            <a:r>
              <a:rPr lang="en-US" dirty="0" err="1">
                <a:latin typeface="Trebuchet MS"/>
                <a:ea typeface="+mn-lt"/>
                <a:cs typeface="Calibri"/>
              </a:rPr>
              <a:t>avhandling</a:t>
            </a:r>
            <a:r>
              <a:rPr lang="en-US" dirty="0">
                <a:latin typeface="Trebuchet MS"/>
                <a:ea typeface="+mn-lt"/>
                <a:cs typeface="Calibri"/>
              </a:rPr>
              <a:t>, Karolinska </a:t>
            </a:r>
            <a:r>
              <a:rPr lang="en-US" dirty="0" err="1">
                <a:latin typeface="Trebuchet MS"/>
                <a:ea typeface="+mn-lt"/>
                <a:cs typeface="Calibri"/>
              </a:rPr>
              <a:t>Institutet</a:t>
            </a:r>
            <a:r>
              <a:rPr lang="en-US" dirty="0">
                <a:latin typeface="Trebuchet MS"/>
                <a:ea typeface="+mn-lt"/>
                <a:cs typeface="Calibri"/>
              </a:rPr>
              <a:t>.</a:t>
            </a:r>
            <a:endParaRPr lang="fr-FR">
              <a:latin typeface="Trebuchet MS"/>
            </a:endParaRP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 err="1">
                <a:ea typeface="+mn-lt"/>
                <a:cs typeface="+mn-lt"/>
              </a:rPr>
              <a:t>Hammell</a:t>
            </a:r>
            <a:r>
              <a:rPr lang="fr-FR" dirty="0">
                <a:ea typeface="+mn-lt"/>
                <a:cs typeface="+mn-lt"/>
              </a:rPr>
              <a:t>, K. R. W. (2017). Critical </a:t>
            </a:r>
            <a:r>
              <a:rPr lang="fr-FR" dirty="0" err="1">
                <a:ea typeface="+mn-lt"/>
                <a:cs typeface="+mn-lt"/>
              </a:rPr>
              <a:t>reflections</a:t>
            </a:r>
            <a:r>
              <a:rPr lang="fr-FR" dirty="0">
                <a:ea typeface="+mn-lt"/>
                <a:cs typeface="+mn-lt"/>
              </a:rPr>
              <a:t> on </a:t>
            </a:r>
            <a:r>
              <a:rPr lang="fr-FR" dirty="0" err="1">
                <a:ea typeface="+mn-lt"/>
                <a:cs typeface="+mn-lt"/>
              </a:rPr>
              <a:t>occupational</a:t>
            </a:r>
            <a:r>
              <a:rPr lang="fr-FR" dirty="0">
                <a:ea typeface="+mn-lt"/>
                <a:cs typeface="+mn-lt"/>
              </a:rPr>
              <a:t> justice : </a:t>
            </a:r>
            <a:r>
              <a:rPr lang="fr-FR" dirty="0" err="1">
                <a:ea typeface="+mn-lt"/>
                <a:cs typeface="+mn-lt"/>
              </a:rPr>
              <a:t>Toward</a:t>
            </a:r>
            <a:r>
              <a:rPr lang="fr-FR" dirty="0">
                <a:ea typeface="+mn-lt"/>
                <a:cs typeface="+mn-lt"/>
              </a:rPr>
              <a:t> a </a:t>
            </a:r>
            <a:r>
              <a:rPr lang="fr-FR" dirty="0" err="1">
                <a:ea typeface="+mn-lt"/>
                <a:cs typeface="+mn-lt"/>
              </a:rPr>
              <a:t>rights-based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approach</a:t>
            </a:r>
            <a:r>
              <a:rPr lang="fr-FR" dirty="0">
                <a:ea typeface="+mn-lt"/>
                <a:cs typeface="+mn-lt"/>
              </a:rPr>
              <a:t> to </a:t>
            </a:r>
            <a:r>
              <a:rPr lang="fr-FR" dirty="0" err="1">
                <a:ea typeface="+mn-lt"/>
                <a:cs typeface="+mn-lt"/>
              </a:rPr>
              <a:t>occupational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opportunities</a:t>
            </a:r>
            <a:r>
              <a:rPr lang="fr-FR" dirty="0">
                <a:ea typeface="+mn-lt"/>
                <a:cs typeface="+mn-lt"/>
              </a:rPr>
              <a:t>: Réflexions critiques sur la justice occupationnelle : vers une approche des possibilités occupationnelles fondée sur les droits. </a:t>
            </a:r>
            <a:r>
              <a:rPr lang="en-US" i="1" dirty="0">
                <a:ea typeface="+mn-lt"/>
                <a:cs typeface="+mn-lt"/>
              </a:rPr>
              <a:t>Canadian Journal of Occupational Therapy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84</a:t>
            </a:r>
            <a:r>
              <a:rPr lang="en-US" dirty="0">
                <a:ea typeface="+mn-lt"/>
                <a:cs typeface="+mn-lt"/>
              </a:rPr>
              <a:t>(1), 47</a:t>
            </a:r>
            <a:r>
              <a:rPr lang="en-US" dirty="0">
                <a:latin typeface="Trebuchet MS"/>
                <a:ea typeface="Cambria Math"/>
                <a:cs typeface="Times New Roman"/>
              </a:rPr>
              <a:t>‑</a:t>
            </a:r>
            <a:r>
              <a:rPr lang="en-US" dirty="0">
                <a:ea typeface="+mn-lt"/>
                <a:cs typeface="+mn-lt"/>
              </a:rPr>
              <a:t>57. </a:t>
            </a:r>
            <a:r>
              <a:rPr lang="en-US" dirty="0">
                <a:ea typeface="+mn-lt"/>
                <a:cs typeface="+mn-lt"/>
                <a:hlinkClick r:id="rId3"/>
              </a:rPr>
              <a:t>https://doi.org/10.1177/0008417416654501</a:t>
            </a:r>
            <a:endParaRPr lang="fr-FR"/>
          </a:p>
          <a:p>
            <a:endParaRPr lang="fr-FR" dirty="0">
              <a:latin typeface="Trebuchet MS"/>
              <a:ea typeface="Calibri" panose="020F0502020204030204" pitchFamily="34" charset="0"/>
              <a:cs typeface="Times New Roman"/>
            </a:endParaRPr>
          </a:p>
          <a:p>
            <a:r>
              <a:rPr lang="fr-FR" dirty="0" err="1">
                <a:ea typeface="+mn-lt"/>
                <a:cs typeface="+mn-lt"/>
              </a:rPr>
              <a:t>Holzer</a:t>
            </a:r>
            <a:r>
              <a:rPr lang="fr-FR" dirty="0">
                <a:ea typeface="+mn-lt"/>
                <a:cs typeface="+mn-lt"/>
              </a:rPr>
              <a:t>, J. (2019). Intervention, rôles et compétences des ergothérapeutes auprès de requérants et déboutés de l’asile : Une étude menée auprès d’ergothérapeutes intervenant sur la déprivation occupationnelle de leurs bénéficiaires au travers de projets collectifs [Travail de </a:t>
            </a:r>
            <a:r>
              <a:rPr lang="fr-FR" dirty="0" err="1">
                <a:ea typeface="+mn-lt"/>
                <a:cs typeface="+mn-lt"/>
              </a:rPr>
              <a:t>bachelor</a:t>
            </a:r>
            <a:r>
              <a:rPr lang="fr-FR" dirty="0">
                <a:ea typeface="+mn-lt"/>
                <a:cs typeface="+mn-lt"/>
              </a:rPr>
              <a:t>]. Travail présenté à la Haute école de travail social et de la santé - EESP.</a:t>
            </a:r>
            <a:endParaRPr lang="fr-FR"/>
          </a:p>
          <a:p>
            <a:endParaRPr lang="fr-FR" dirty="0">
              <a:latin typeface="Trebuchet MS"/>
              <a:ea typeface="Calibri" panose="020F0502020204030204" pitchFamily="34" charset="0"/>
              <a:cs typeface="Times New Roman"/>
            </a:endParaRPr>
          </a:p>
          <a:p>
            <a:r>
              <a:rPr lang="fr-FR" sz="1800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Jasmin, E. (</a:t>
            </a:r>
            <a:r>
              <a:rPr lang="fr-FR" sz="1800" dirty="0" err="1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dir</a:t>
            </a:r>
            <a:r>
              <a:rPr lang="fr-FR" dirty="0">
                <a:latin typeface="Trebuchet MS"/>
                <a:ea typeface="Calibri" panose="020F0502020204030204" pitchFamily="34" charset="0"/>
                <a:cs typeface="Times New Roman"/>
              </a:rPr>
              <a:t>.). (2019). </a:t>
            </a:r>
            <a:r>
              <a:rPr lang="fr-FR" sz="1800" i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Des sciences sociales à l’ergothérapie : Mieux comprendre la société et la culture pour mieux agir comme spécialiste en habilitation à l’occupation. </a:t>
            </a:r>
            <a:r>
              <a:rPr lang="fr-FR" sz="1800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Presses de l’Université Du Québec.</a:t>
            </a:r>
            <a:endParaRPr lang="fr-CH" sz="1800">
              <a:effectLst/>
              <a:latin typeface="Trebuchet MS"/>
              <a:ea typeface="Calibri" panose="020F0502020204030204" pitchFamily="34" charset="0"/>
              <a:cs typeface="Times New Roman"/>
            </a:endParaRPr>
          </a:p>
          <a:p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4305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D1960F-FB84-DFBD-946B-F49A9171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95" y="149525"/>
            <a:ext cx="10197494" cy="1099457"/>
          </a:xfrm>
        </p:spPr>
        <p:txBody>
          <a:bodyPr>
            <a:normAutofit/>
          </a:bodyPr>
          <a:lstStyle/>
          <a:p>
            <a:r>
              <a:rPr lang="fr-CH"/>
              <a:t>Sources (suite)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2E2DE-8AA7-EDA3-8E13-6B415B63AC35}"/>
              </a:ext>
            </a:extLst>
          </p:cNvPr>
          <p:cNvSpPr>
            <a:spLocks/>
          </p:cNvSpPr>
          <p:nvPr/>
        </p:nvSpPr>
        <p:spPr>
          <a:xfrm>
            <a:off x="3118468" y="2143116"/>
            <a:ext cx="5955062" cy="31938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315468">
              <a:spcAft>
                <a:spcPts val="600"/>
              </a:spcAft>
            </a:pPr>
            <a:endParaRPr lang="fr-FR" sz="1242" kern="1200">
              <a:solidFill>
                <a:srgbClr val="0053AF"/>
              </a:solidFill>
              <a:latin typeface="Arial"/>
              <a:ea typeface="+mn-ea"/>
              <a:cs typeface="Times New Roman"/>
            </a:endParaRPr>
          </a:p>
          <a:p>
            <a:pPr>
              <a:spcAft>
                <a:spcPts val="600"/>
              </a:spcAft>
            </a:pPr>
            <a:endParaRPr lang="fr-CH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F8187C-1184-7767-9AF0-1C83EFFD2C39}"/>
              </a:ext>
            </a:extLst>
          </p:cNvPr>
          <p:cNvSpPr txBox="1"/>
          <p:nvPr/>
        </p:nvSpPr>
        <p:spPr>
          <a:xfrm>
            <a:off x="768015" y="942128"/>
            <a:ext cx="10961146" cy="61466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15468">
              <a:spcAft>
                <a:spcPts val="600"/>
              </a:spcAft>
            </a:pPr>
            <a:r>
              <a:rPr lang="fr-FR" kern="1200" dirty="0" err="1">
                <a:latin typeface="Trebuchet MS"/>
                <a:ea typeface="+mn-ea"/>
                <a:cs typeface="Arial"/>
              </a:rPr>
              <a:t>Larivière</a:t>
            </a:r>
            <a:r>
              <a:rPr lang="fr-FR" kern="1200" dirty="0">
                <a:latin typeface="Trebuchet MS"/>
                <a:ea typeface="+mn-ea"/>
                <a:cs typeface="Arial"/>
              </a:rPr>
              <a:t>, N., Drolet, M.-J., &amp; Jasmin, E. (2019). La justice sociale et occupationnelle. In E., Jasmin (</a:t>
            </a:r>
            <a:r>
              <a:rPr lang="fr-FR" kern="1200" dirty="0" err="1">
                <a:latin typeface="Trebuchet MS"/>
                <a:ea typeface="+mn-ea"/>
                <a:cs typeface="Arial"/>
              </a:rPr>
              <a:t>dir</a:t>
            </a:r>
            <a:r>
              <a:rPr lang="fr-FR" kern="1200" dirty="0">
                <a:latin typeface="Trebuchet MS"/>
                <a:ea typeface="+mn-ea"/>
                <a:cs typeface="Arial"/>
              </a:rPr>
              <a:t>.), </a:t>
            </a:r>
            <a:r>
              <a:rPr lang="fr-FR" i="1" kern="1200" dirty="0">
                <a:latin typeface="Trebuchet MS"/>
                <a:ea typeface="+mn-ea"/>
                <a:cs typeface="Arial"/>
              </a:rPr>
              <a:t>Des sciences sociales à l’ergothérapie : Mieux comprendre la société et la culture pour mieux agir comme spécialiste en habilitation à l’occupation </a:t>
            </a:r>
            <a:r>
              <a:rPr lang="fr-FR" kern="1200" dirty="0">
                <a:latin typeface="Trebuchet MS"/>
                <a:ea typeface="+mn-ea"/>
                <a:cs typeface="Arial"/>
              </a:rPr>
              <a:t>(pp. 129-153). Presses de l’Université Du Québec.</a:t>
            </a:r>
            <a:endParaRPr lang="fr-FR" kern="1200" dirty="0">
              <a:latin typeface="Trebuchet MS"/>
              <a:cs typeface="Arial"/>
            </a:endParaRPr>
          </a:p>
          <a:p>
            <a:pPr defTabSz="315468"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ea typeface="+mn-lt"/>
                <a:cs typeface="+mn-lt"/>
              </a:rPr>
              <a:t>Law M, Baptiste S, McColl M, </a:t>
            </a:r>
            <a:r>
              <a:rPr lang="en-US" err="1">
                <a:solidFill>
                  <a:srgbClr val="333333"/>
                </a:solidFill>
                <a:ea typeface="+mn-lt"/>
                <a:cs typeface="+mn-lt"/>
              </a:rPr>
              <a:t>Opzoomer</a:t>
            </a:r>
            <a:r>
              <a:rPr lang="en-US" dirty="0">
                <a:solidFill>
                  <a:srgbClr val="333333"/>
                </a:solidFill>
                <a:ea typeface="+mn-lt"/>
                <a:cs typeface="+mn-lt"/>
              </a:rPr>
              <a:t> A, Polatajko H, Pollock N. </a:t>
            </a:r>
            <a:r>
              <a:rPr lang="en" dirty="0">
                <a:solidFill>
                  <a:srgbClr val="333333"/>
                </a:solidFill>
                <a:ea typeface="+mn-lt"/>
                <a:cs typeface="+mn-lt"/>
              </a:rPr>
              <a:t>The Canadian Occupational Performance Measure: An outcome measure for occupational therapy. Canadian journal of occupational therapy</a:t>
            </a:r>
            <a:r>
              <a:rPr lang="en-US" dirty="0">
                <a:solidFill>
                  <a:srgbClr val="333333"/>
                </a:solidFill>
                <a:ea typeface="+mn-lt"/>
                <a:cs typeface="+mn-lt"/>
              </a:rPr>
              <a:t>. 1990;57(2):82-7.</a:t>
            </a:r>
            <a:endParaRPr lang="fr-FR" dirty="0">
              <a:latin typeface="Trebuchet MS"/>
              <a:cs typeface="Calibri"/>
            </a:endParaRPr>
          </a:p>
          <a:p>
            <a:pPr defTabSz="315468">
              <a:spcAft>
                <a:spcPts val="600"/>
              </a:spcAft>
            </a:pPr>
            <a:endParaRPr lang="en-US" sz="1200" dirty="0">
              <a:solidFill>
                <a:srgbClr val="333333"/>
              </a:solidFill>
              <a:latin typeface="Trebuchet MS"/>
              <a:cs typeface="Calibri"/>
            </a:endParaRPr>
          </a:p>
          <a:p>
            <a:pPr defTabSz="315468">
              <a:spcAft>
                <a:spcPts val="600"/>
              </a:spcAft>
            </a:pPr>
            <a:r>
              <a:rPr lang="en-US" kern="1200" dirty="0">
                <a:latin typeface="Trebuchet MS"/>
                <a:ea typeface="+mn-ea"/>
                <a:cs typeface="Calibri"/>
              </a:rPr>
              <a:t>Margot-Cattin, I., </a:t>
            </a:r>
            <a:r>
              <a:rPr lang="en-US" kern="1200" dirty="0" err="1">
                <a:latin typeface="Trebuchet MS"/>
                <a:ea typeface="+mn-ea"/>
                <a:cs typeface="Calibri"/>
              </a:rPr>
              <a:t>Erksson</a:t>
            </a:r>
            <a:r>
              <a:rPr lang="en-US" kern="1200" dirty="0">
                <a:latin typeface="Trebuchet MS"/>
                <a:ea typeface="+mn-ea"/>
                <a:cs typeface="Calibri"/>
              </a:rPr>
              <a:t>, G., Kühne, N., Hammar, E., Dumoulin, D., </a:t>
            </a:r>
            <a:r>
              <a:rPr lang="en-US" kern="1200" dirty="0" err="1">
                <a:latin typeface="Trebuchet MS"/>
                <a:ea typeface="+mn-ea"/>
                <a:cs typeface="Calibri"/>
              </a:rPr>
              <a:t>Kottrop</a:t>
            </a:r>
            <a:r>
              <a:rPr lang="en-US" kern="1200" dirty="0">
                <a:latin typeface="Trebuchet MS"/>
                <a:ea typeface="+mn-ea"/>
                <a:cs typeface="Calibri"/>
              </a:rPr>
              <a:t>, A., &amp; Nygard, L. (2017). </a:t>
            </a:r>
            <a:r>
              <a:rPr lang="fr-FR" kern="1200" dirty="0">
                <a:latin typeface="Trebuchet MS"/>
                <a:ea typeface="+mn-ea"/>
                <a:cs typeface="Calibri"/>
              </a:rPr>
              <a:t>Manuel de passation de l’</a:t>
            </a:r>
            <a:r>
              <a:rPr lang="fr-FR" kern="1200" dirty="0" err="1">
                <a:latin typeface="Trebuchet MS"/>
                <a:ea typeface="+mn-ea"/>
                <a:cs typeface="Calibri"/>
              </a:rPr>
              <a:t>Occupational</a:t>
            </a:r>
            <a:r>
              <a:rPr lang="fr-FR" kern="1200" dirty="0">
                <a:latin typeface="Trebuchet MS"/>
                <a:ea typeface="+mn-ea"/>
                <a:cs typeface="Calibri"/>
              </a:rPr>
              <a:t> Gaps Questionnaire (OGQ-CH-FR), Version Suisse romande. </a:t>
            </a:r>
            <a:r>
              <a:rPr lang="en-US" kern="1200" dirty="0">
                <a:latin typeface="Trebuchet MS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https://doi.org/10.13140/RG.</a:t>
            </a:r>
            <a:r>
              <a:rPr lang="en-US" dirty="0">
                <a:latin typeface="Trebuchet MS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2.2.17496.371266</a:t>
            </a:r>
            <a:r>
              <a:rPr lang="en-US" kern="1200" dirty="0">
                <a:latin typeface="Trebuchet MS"/>
                <a:ea typeface="+mn-ea"/>
                <a:cs typeface="Calibri"/>
              </a:rPr>
              <a:t> </a:t>
            </a:r>
            <a:r>
              <a:rPr lang="en-US" dirty="0">
                <a:latin typeface="Trebuchet MS"/>
                <a:cs typeface="Calibri"/>
              </a:rPr>
              <a:t> </a:t>
            </a:r>
            <a:endParaRPr lang="fr-FR" kern="1200">
              <a:latin typeface="Trebuchet MS"/>
              <a:cs typeface="Calibri"/>
            </a:endParaRPr>
          </a:p>
          <a:p>
            <a:pPr defTabSz="315468">
              <a:spcAft>
                <a:spcPts val="600"/>
              </a:spcAft>
            </a:pPr>
            <a:endParaRPr lang="fr-FR" kern="1200" dirty="0">
              <a:latin typeface="Trebuchet MS"/>
              <a:cs typeface="Arial"/>
            </a:endParaRPr>
          </a:p>
          <a:p>
            <a:pPr defTabSz="315468"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Monin, M. </a:t>
            </a:r>
            <a:r>
              <a:rPr lang="fr-FR" kern="1200" dirty="0">
                <a:latin typeface="+mn-lt"/>
                <a:ea typeface="+mn-ea"/>
                <a:cs typeface="+mn-cs"/>
              </a:rPr>
              <a:t>(2019). L’approche communautaire en ergothérapie : Projet d’action sur des déterminants sociaux impactant l’occupation de certains publics. </a:t>
            </a:r>
            <a:r>
              <a:rPr lang="fr-FR" i="1" kern="1200" dirty="0">
                <a:latin typeface="+mn-lt"/>
                <a:ea typeface="+mn-ea"/>
                <a:cs typeface="+mn-cs"/>
              </a:rPr>
              <a:t>Participation, occupation et pouvoir d’agir : plaidoyer pour une ergothérapie inclusive</a:t>
            </a:r>
            <a:r>
              <a:rPr lang="fr-FR" kern="1200" dirty="0">
                <a:latin typeface="+mn-lt"/>
                <a:ea typeface="+mn-ea"/>
                <a:cs typeface="+mn-cs"/>
              </a:rPr>
              <a:t>. ANFE</a:t>
            </a:r>
            <a:endParaRPr lang="fr-FR" kern="1200" dirty="0">
              <a:latin typeface="+mn-lt"/>
            </a:endParaRPr>
          </a:p>
          <a:p>
            <a:pPr defTabSz="315468">
              <a:spcAft>
                <a:spcPts val="600"/>
              </a:spcAft>
            </a:pPr>
            <a:endParaRPr lang="fr-FR" kern="1200" dirty="0">
              <a:latin typeface="Trebuchet MS"/>
              <a:cs typeface="Arial"/>
            </a:endParaRPr>
          </a:p>
          <a:p>
            <a:pPr defTabSz="315468">
              <a:spcAft>
                <a:spcPts val="600"/>
              </a:spcAft>
            </a:pPr>
            <a:r>
              <a:rPr lang="fr-FR" kern="1200" dirty="0">
                <a:latin typeface="Trebuchet MS"/>
                <a:ea typeface="+mn-ea"/>
                <a:cs typeface="Arial"/>
              </a:rPr>
              <a:t>Presses de l’Université du Québec (PUQ). (2023). Des sciences sociales à l’ergothérapie. </a:t>
            </a:r>
            <a:r>
              <a:rPr lang="fr-FR" kern="1200" dirty="0">
                <a:latin typeface="Trebuchet MS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https://www.puq.ca/catalogue/livres/des-sciences-sociales-ergotherapie-3615.html</a:t>
            </a:r>
            <a:r>
              <a:rPr lang="fr-FR" kern="1200" dirty="0">
                <a:latin typeface="Trebuchet MS"/>
                <a:ea typeface="+mn-ea"/>
                <a:cs typeface="Arial"/>
              </a:rPr>
              <a:t> </a:t>
            </a:r>
            <a:endParaRPr lang="fr-CH" kern="1200">
              <a:latin typeface="Trebuchet MS"/>
              <a:cs typeface="Arial"/>
            </a:endParaRPr>
          </a:p>
          <a:p>
            <a:pPr defTabSz="315468">
              <a:spcAft>
                <a:spcPts val="600"/>
              </a:spcAft>
            </a:pPr>
            <a:endParaRPr lang="fr-CH" sz="124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CH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92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38BEBF-DC87-3AEE-9568-68A3AC7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Source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EC510-16A0-563A-F62E-E86D5DE5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955" y="1355457"/>
            <a:ext cx="10623875" cy="5260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>
                <a:latin typeface="Trebuchet MS"/>
                <a:cs typeface="Arial"/>
              </a:rPr>
              <a:t>Presses de l’Université du Québec (PUQ). (2023). </a:t>
            </a:r>
            <a:r>
              <a:rPr lang="fr-FR" i="1" dirty="0">
                <a:latin typeface="Trebuchet MS"/>
                <a:cs typeface="Arial"/>
              </a:rPr>
              <a:t>Nadine </a:t>
            </a:r>
            <a:r>
              <a:rPr lang="fr-FR" i="1" err="1">
                <a:latin typeface="Trebuchet MS"/>
                <a:cs typeface="Arial"/>
              </a:rPr>
              <a:t>Larivière</a:t>
            </a:r>
            <a:r>
              <a:rPr lang="fr-FR" i="1" dirty="0">
                <a:latin typeface="Trebuchet MS"/>
                <a:cs typeface="Arial"/>
              </a:rPr>
              <a:t>.</a:t>
            </a:r>
            <a:r>
              <a:rPr lang="fr-FR" dirty="0">
                <a:latin typeface="Trebuchet MS"/>
                <a:cs typeface="Arial"/>
              </a:rPr>
              <a:t> </a:t>
            </a:r>
            <a:r>
              <a:rPr lang="fr-FR" dirty="0">
                <a:latin typeface="Trebuchet MS"/>
                <a:cs typeface="Arial"/>
                <a:hlinkClick r:id="rId2"/>
              </a:rPr>
              <a:t>https://www.puq.ca/auteurs/nadine-lariviere-9017.html</a:t>
            </a:r>
            <a:r>
              <a:rPr lang="fr-FR" dirty="0">
                <a:latin typeface="Trebuchet MS"/>
                <a:cs typeface="Arial"/>
              </a:rPr>
              <a:t> </a:t>
            </a:r>
            <a:endParaRPr lang="fr-CH">
              <a:latin typeface="Trebuchet MS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rebuchet MS"/>
              <a:cs typeface="Calibri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Sen, A. (2005). Human Rights and Capabilities. </a:t>
            </a:r>
            <a:r>
              <a:rPr lang="en-US" i="1" dirty="0">
                <a:ea typeface="+mn-lt"/>
                <a:cs typeface="+mn-lt"/>
              </a:rPr>
              <a:t>Journal of Human Development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6</a:t>
            </a:r>
            <a:r>
              <a:rPr lang="en-US" dirty="0">
                <a:ea typeface="+mn-lt"/>
                <a:cs typeface="+mn-lt"/>
              </a:rPr>
              <a:t>(2), 151</a:t>
            </a:r>
            <a:r>
              <a:rPr lang="en-US" dirty="0">
                <a:latin typeface="Cambria Math"/>
                <a:ea typeface="Cambria Math"/>
                <a:cs typeface="Calibri"/>
              </a:rPr>
              <a:t>‑</a:t>
            </a:r>
            <a:r>
              <a:rPr lang="en-US" dirty="0">
                <a:ea typeface="+mn-lt"/>
                <a:cs typeface="+mn-lt"/>
              </a:rPr>
              <a:t>166. </a:t>
            </a:r>
            <a:r>
              <a:rPr lang="en-US" dirty="0">
                <a:ea typeface="+mn-lt"/>
                <a:cs typeface="+mn-lt"/>
                <a:hlinkClick r:id="rId3"/>
              </a:rPr>
              <a:t>https://doi.org/10.1080/14649880500120491</a:t>
            </a:r>
            <a:endParaRPr lang="en-US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>
              <a:latin typeface="Trebuchet MS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>
                <a:latin typeface="Trebuchet MS"/>
                <a:cs typeface="Calibri"/>
              </a:rPr>
              <a:t>Teraoka, M., &amp; </a:t>
            </a:r>
            <a:r>
              <a:rPr lang="en-US" dirty="0" err="1">
                <a:latin typeface="Trebuchet MS"/>
                <a:cs typeface="Calibri"/>
              </a:rPr>
              <a:t>Kyougoku</a:t>
            </a:r>
            <a:r>
              <a:rPr lang="en-US" dirty="0">
                <a:latin typeface="Trebuchet MS"/>
                <a:cs typeface="Calibri"/>
              </a:rPr>
              <a:t>, M. (2015). </a:t>
            </a:r>
            <a:r>
              <a:rPr lang="en-US" i="1" dirty="0">
                <a:latin typeface="Trebuchet MS"/>
                <a:cs typeface="Calibri"/>
              </a:rPr>
              <a:t>Development of the final version of the classification and assessment of occupational dysfunction scale.</a:t>
            </a:r>
            <a:r>
              <a:rPr lang="en-US" dirty="0">
                <a:latin typeface="Trebuchet MS"/>
                <a:cs typeface="Calibri"/>
              </a:rPr>
              <a:t> </a:t>
            </a:r>
            <a:r>
              <a:rPr lang="fr" dirty="0">
                <a:latin typeface="Trebuchet MS"/>
                <a:cs typeface="Calibri"/>
              </a:rPr>
              <a:t>PLOS ONE, </a:t>
            </a:r>
            <a:r>
              <a:rPr lang="fr" i="1" dirty="0">
                <a:latin typeface="Trebuchet MS"/>
                <a:cs typeface="Calibri"/>
              </a:rPr>
              <a:t>10</a:t>
            </a:r>
            <a:r>
              <a:rPr lang="fr" dirty="0">
                <a:latin typeface="Trebuchet MS"/>
                <a:cs typeface="Calibri"/>
              </a:rPr>
              <a:t>(8), e0134695. </a:t>
            </a:r>
            <a:r>
              <a:rPr lang="fr" dirty="0">
                <a:latin typeface="Trebuchet MS"/>
                <a:cs typeface="Calibri"/>
                <a:hlinkClick r:id="rId4"/>
              </a:rPr>
              <a:t>https://doi.org/10.1371/journal.pone.0134695</a:t>
            </a:r>
            <a:endParaRPr lang="fr-FR" dirty="0">
              <a:latin typeface="Trebuchet M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fr-FR" dirty="0">
              <a:latin typeface="Trebuchet MS"/>
              <a:cs typeface="Arial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>
                <a:latin typeface="Trebuchet MS"/>
                <a:cs typeface="Arial"/>
              </a:rPr>
              <a:t>The Conversation. (2023). </a:t>
            </a:r>
            <a:r>
              <a:rPr lang="fr-FR" i="1" dirty="0">
                <a:latin typeface="Trebuchet MS"/>
                <a:cs typeface="Arial"/>
              </a:rPr>
              <a:t>Emmanuelle Jasmin</a:t>
            </a:r>
            <a:r>
              <a:rPr lang="fr-FR" dirty="0">
                <a:latin typeface="Trebuchet MS"/>
                <a:cs typeface="Arial"/>
              </a:rPr>
              <a:t>. </a:t>
            </a:r>
            <a:r>
              <a:rPr lang="fr-FR" dirty="0">
                <a:latin typeface="Trebuchet MS"/>
                <a:cs typeface="Arial"/>
                <a:hlinkClick r:id="rId5"/>
              </a:rPr>
              <a:t>https://theconversation.com/profiles/emmanuelle-jasmin-1356546</a:t>
            </a:r>
            <a:r>
              <a:rPr lang="fr-FR" dirty="0">
                <a:latin typeface="Trebuchet MS"/>
                <a:cs typeface="Arial"/>
              </a:rPr>
              <a:t> </a:t>
            </a:r>
            <a:endParaRPr lang="fr-CH">
              <a:latin typeface="Trebuchet MS"/>
              <a:cs typeface="Arial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fr-FR" dirty="0">
              <a:latin typeface="Trebuchet MS"/>
              <a:cs typeface="Arial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Whiteford, G., Townsend, E., </a:t>
            </a:r>
            <a:r>
              <a:rPr lang="en-US" dirty="0" err="1"/>
              <a:t>Bryanton</a:t>
            </a:r>
            <a:r>
              <a:rPr lang="en-US" dirty="0"/>
              <a:t>, O., Wicks, A., &amp; Pereira, R. (2017). The Participatory Occupational Justice Framework: Salience across contexts. In D. Sakellariou &amp; N. Pollard (Eds.), </a:t>
            </a:r>
            <a:r>
              <a:rPr lang="fr-CH" i="1" dirty="0" err="1"/>
              <a:t>Occupational</a:t>
            </a:r>
            <a:r>
              <a:rPr lang="fr-CH" i="1" dirty="0"/>
              <a:t> </a:t>
            </a:r>
            <a:r>
              <a:rPr lang="fr-CH" i="1" dirty="0" err="1"/>
              <a:t>therapy</a:t>
            </a:r>
            <a:r>
              <a:rPr lang="fr-CH" i="1" dirty="0"/>
              <a:t> </a:t>
            </a:r>
            <a:r>
              <a:rPr lang="fr-CH" i="1" dirty="0" err="1"/>
              <a:t>without</a:t>
            </a:r>
            <a:r>
              <a:rPr lang="fr-CH" i="1" dirty="0"/>
              <a:t> </a:t>
            </a:r>
            <a:r>
              <a:rPr lang="fr-CH" i="1" dirty="0" err="1"/>
              <a:t>borders</a:t>
            </a:r>
            <a:r>
              <a:rPr lang="fr-CH" i="1" dirty="0"/>
              <a:t>: </a:t>
            </a:r>
            <a:r>
              <a:rPr lang="fr-CH" i="1" dirty="0" err="1"/>
              <a:t>Integrating</a:t>
            </a:r>
            <a:r>
              <a:rPr lang="fr-CH" i="1" dirty="0"/>
              <a:t> justice and inclusion </a:t>
            </a:r>
            <a:r>
              <a:rPr lang="fr-CH" i="1" dirty="0" err="1"/>
              <a:t>with</a:t>
            </a:r>
            <a:r>
              <a:rPr lang="fr-CH" i="1" dirty="0"/>
              <a:t> practice</a:t>
            </a:r>
            <a:r>
              <a:rPr lang="fr-CH" dirty="0"/>
              <a:t> (2nd </a:t>
            </a:r>
            <a:r>
              <a:rPr lang="fr-CH" dirty="0" err="1"/>
              <a:t>ed</a:t>
            </a:r>
            <a:r>
              <a:rPr lang="fr-CH" dirty="0"/>
              <a:t>., pp. 163–174). Elsevier.</a:t>
            </a:r>
            <a:endParaRPr lang="en-US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fr-CH" sz="150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fr-FR" sz="1500"/>
          </a:p>
          <a:p>
            <a:pPr>
              <a:lnSpc>
                <a:spcPct val="90000"/>
              </a:lnSpc>
            </a:pPr>
            <a:endParaRPr lang="fr-FR" sz="150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797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D396E-4D7D-3202-D155-BADB3167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 </a:t>
            </a:r>
            <a:r>
              <a:rPr lang="en-US" err="1"/>
              <a:t>autrices</a:t>
            </a:r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F93001-148A-245D-9A09-E75428FFA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67481"/>
            <a:ext cx="4184035" cy="52804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Nadine </a:t>
            </a:r>
            <a:r>
              <a:rPr lang="en-US" dirty="0" err="1">
                <a:solidFill>
                  <a:schemeClr val="tx1"/>
                </a:solidFill>
              </a:rPr>
              <a:t>Larivière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(PUQ, 2023)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Directrice</a:t>
            </a:r>
            <a:r>
              <a:rPr lang="en-US" sz="1400" dirty="0">
                <a:solidFill>
                  <a:schemeClr val="tx1"/>
                </a:solidFill>
              </a:rPr>
              <a:t> du </a:t>
            </a:r>
            <a:r>
              <a:rPr lang="en-US" sz="1400" dirty="0" err="1">
                <a:solidFill>
                  <a:schemeClr val="tx1"/>
                </a:solidFill>
              </a:rPr>
              <a:t>programme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d’ergothérapie</a:t>
            </a:r>
            <a:r>
              <a:rPr lang="en-US" sz="1400" dirty="0">
                <a:solidFill>
                  <a:schemeClr val="tx1"/>
                </a:solidFill>
              </a:rPr>
              <a:t> au Québec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Chercheuse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santé</a:t>
            </a:r>
            <a:r>
              <a:rPr lang="en-US" sz="1400" dirty="0">
                <a:solidFill>
                  <a:schemeClr val="tx1"/>
                </a:solidFill>
              </a:rPr>
              <a:t> et services </a:t>
            </a:r>
            <a:r>
              <a:rPr lang="en-US" sz="1400" dirty="0" err="1">
                <a:solidFill>
                  <a:schemeClr val="tx1"/>
                </a:solidFill>
              </a:rPr>
              <a:t>sociaux</a:t>
            </a:r>
            <a:r>
              <a:rPr lang="en-US" sz="1400" dirty="0">
                <a:solidFill>
                  <a:schemeClr val="tx1"/>
                </a:solidFill>
              </a:rPr>
              <a:t> à Montréal</a:t>
            </a:r>
          </a:p>
          <a:p>
            <a:pPr lvl="1" algn="just"/>
            <a:r>
              <a:rPr lang="en-US" sz="1400" dirty="0">
                <a:solidFill>
                  <a:schemeClr val="tx1"/>
                </a:solidFill>
              </a:rPr>
              <a:t>Formations </a:t>
            </a:r>
            <a:r>
              <a:rPr lang="en-US" sz="1400" dirty="0" err="1">
                <a:solidFill>
                  <a:schemeClr val="tx1"/>
                </a:solidFill>
              </a:rPr>
              <a:t>liées</a:t>
            </a:r>
            <a:r>
              <a:rPr lang="en-US" sz="1400" dirty="0">
                <a:solidFill>
                  <a:schemeClr val="tx1"/>
                </a:solidFill>
              </a:rPr>
              <a:t> à la </a:t>
            </a:r>
            <a:r>
              <a:rPr lang="en-US" sz="1400" dirty="0" err="1">
                <a:solidFill>
                  <a:schemeClr val="tx1"/>
                </a:solidFill>
              </a:rPr>
              <a:t>santé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mentale</a:t>
            </a:r>
            <a:r>
              <a:rPr lang="en-US" sz="1400" dirty="0">
                <a:solidFill>
                  <a:schemeClr val="tx1"/>
                </a:solidFill>
              </a:rPr>
              <a:t> et à la </a:t>
            </a:r>
            <a:r>
              <a:rPr lang="en-US" sz="1400" dirty="0" err="1">
                <a:solidFill>
                  <a:schemeClr val="tx1"/>
                </a:solidFill>
              </a:rPr>
              <a:t>réadaptation</a:t>
            </a:r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Emmanuelle Jasmin: </a:t>
            </a:r>
            <a:r>
              <a:rPr lang="en-US" sz="1100" dirty="0">
                <a:solidFill>
                  <a:schemeClr val="tx1"/>
                </a:solidFill>
              </a:rPr>
              <a:t>(The conversation, 2023)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Ergothérapeute</a:t>
            </a:r>
            <a:r>
              <a:rPr lang="en-US" sz="1400" dirty="0">
                <a:solidFill>
                  <a:schemeClr val="tx1"/>
                </a:solidFill>
              </a:rPr>
              <a:t> et </a:t>
            </a:r>
            <a:r>
              <a:rPr lang="en-US" sz="1400" dirty="0" err="1">
                <a:solidFill>
                  <a:schemeClr val="tx1"/>
                </a:solidFill>
              </a:rPr>
              <a:t>professeure</a:t>
            </a:r>
            <a:r>
              <a:rPr lang="en-US" sz="1400" dirty="0">
                <a:solidFill>
                  <a:schemeClr val="tx1"/>
                </a:solidFill>
              </a:rPr>
              <a:t> à </a:t>
            </a:r>
            <a:r>
              <a:rPr lang="en-US" sz="1400" dirty="0" err="1">
                <a:solidFill>
                  <a:schemeClr val="tx1"/>
                </a:solidFill>
              </a:rPr>
              <a:t>l’école</a:t>
            </a:r>
            <a:r>
              <a:rPr lang="en-US" sz="1400" dirty="0">
                <a:solidFill>
                  <a:schemeClr val="tx1"/>
                </a:solidFill>
              </a:rPr>
              <a:t> de readaptation de </a:t>
            </a:r>
            <a:r>
              <a:rPr lang="en-US" sz="1400" dirty="0" err="1">
                <a:solidFill>
                  <a:schemeClr val="tx1"/>
                </a:solidFill>
              </a:rPr>
              <a:t>l’université</a:t>
            </a:r>
            <a:r>
              <a:rPr lang="en-US" sz="1400" dirty="0">
                <a:solidFill>
                  <a:schemeClr val="tx1"/>
                </a:solidFill>
              </a:rPr>
              <a:t> de Sherbrooke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Exerce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r>
              <a:rPr lang="en-US" sz="1400" dirty="0">
                <a:solidFill>
                  <a:schemeClr val="tx1"/>
                </a:solidFill>
              </a:rPr>
              <a:t> tant </a:t>
            </a:r>
            <a:r>
              <a:rPr lang="en-US" sz="1400" dirty="0" err="1">
                <a:solidFill>
                  <a:schemeClr val="tx1"/>
                </a:solidFill>
              </a:rPr>
              <a:t>qu’ergothérapeute</a:t>
            </a:r>
            <a:r>
              <a:rPr lang="en-US" sz="1400" dirty="0">
                <a:solidFill>
                  <a:schemeClr val="tx1"/>
                </a:solidFill>
              </a:rPr>
              <a:t> avec les enfants (</a:t>
            </a:r>
            <a:r>
              <a:rPr lang="en-US" sz="1400" dirty="0" err="1">
                <a:solidFill>
                  <a:schemeClr val="tx1"/>
                </a:solidFill>
              </a:rPr>
              <a:t>pédopsychiatrie</a:t>
            </a:r>
            <a:r>
              <a:rPr lang="en-US" sz="1400" dirty="0">
                <a:solidFill>
                  <a:schemeClr val="tx1"/>
                </a:solidFill>
              </a:rPr>
              <a:t> et </a:t>
            </a:r>
            <a:r>
              <a:rPr lang="en-US" sz="1400" dirty="0" err="1">
                <a:solidFill>
                  <a:schemeClr val="tx1"/>
                </a:solidFill>
              </a:rPr>
              <a:t>pédiatrie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sociale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Intérêts</a:t>
            </a:r>
            <a:r>
              <a:rPr lang="en-US" sz="1400" dirty="0">
                <a:solidFill>
                  <a:schemeClr val="tx1"/>
                </a:solidFill>
              </a:rPr>
              <a:t> pour les interventions avec les enfants dans le </a:t>
            </a:r>
            <a:r>
              <a:rPr lang="en-US" sz="1400" dirty="0" err="1">
                <a:solidFill>
                  <a:schemeClr val="tx1"/>
                </a:solidFill>
              </a:rPr>
              <a:t>domaine</a:t>
            </a:r>
            <a:r>
              <a:rPr lang="en-US" sz="1400" dirty="0">
                <a:solidFill>
                  <a:schemeClr val="tx1"/>
                </a:solidFill>
              </a:rPr>
              <a:t> de la </a:t>
            </a:r>
            <a:r>
              <a:rPr lang="en-US" sz="1400" dirty="0" err="1">
                <a:solidFill>
                  <a:schemeClr val="tx1"/>
                </a:solidFill>
              </a:rPr>
              <a:t>santé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mentale</a:t>
            </a:r>
            <a:r>
              <a:rPr lang="en-US" sz="1400" dirty="0">
                <a:solidFill>
                  <a:schemeClr val="tx1"/>
                </a:solidFill>
              </a:rPr>
              <a:t> et dans les milieux </a:t>
            </a:r>
            <a:r>
              <a:rPr lang="en-US" sz="1400" dirty="0" err="1">
                <a:solidFill>
                  <a:schemeClr val="tx1"/>
                </a:solidFill>
              </a:rPr>
              <a:t>scolaires</a:t>
            </a:r>
            <a:r>
              <a:rPr lang="en-US" sz="1400" dirty="0">
                <a:solidFill>
                  <a:schemeClr val="tx1"/>
                </a:solidFill>
              </a:rPr>
              <a:t> et </a:t>
            </a:r>
            <a:r>
              <a:rPr lang="en-US" sz="1400" dirty="0" err="1">
                <a:solidFill>
                  <a:schemeClr val="tx1"/>
                </a:solidFill>
              </a:rPr>
              <a:t>défavorisés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411FF17-787A-3683-4A7A-F5C31BAC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67481"/>
            <a:ext cx="4184034" cy="4673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Marie-</a:t>
            </a:r>
            <a:r>
              <a:rPr lang="en-US" dirty="0" err="1">
                <a:solidFill>
                  <a:schemeClr val="tx1"/>
                </a:solidFill>
              </a:rPr>
              <a:t>Josée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Drolet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Babelio</a:t>
            </a:r>
            <a:r>
              <a:rPr lang="en-US" sz="1100" dirty="0">
                <a:solidFill>
                  <a:schemeClr val="tx1"/>
                </a:solidFill>
              </a:rPr>
              <a:t>, 2023)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Diplôme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d’ergothérapeute</a:t>
            </a:r>
            <a:r>
              <a:rPr lang="en-US" sz="1400" dirty="0">
                <a:solidFill>
                  <a:schemeClr val="tx1"/>
                </a:solidFill>
              </a:rPr>
              <a:t> au Québec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Travaille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r>
              <a:rPr lang="en-US" sz="1400" dirty="0">
                <a:solidFill>
                  <a:schemeClr val="tx1"/>
                </a:solidFill>
              </a:rPr>
              <a:t> tant </a:t>
            </a:r>
            <a:r>
              <a:rPr lang="en-US" sz="1400" dirty="0" err="1">
                <a:solidFill>
                  <a:schemeClr val="tx1"/>
                </a:solidFill>
              </a:rPr>
              <a:t>qu’ergothérapeute</a:t>
            </a:r>
            <a:r>
              <a:rPr lang="en-US" sz="1400" dirty="0">
                <a:solidFill>
                  <a:schemeClr val="tx1"/>
                </a:solidFill>
              </a:rPr>
              <a:t> dans le </a:t>
            </a:r>
            <a:r>
              <a:rPr lang="en-US" sz="1400" dirty="0" err="1">
                <a:solidFill>
                  <a:schemeClr val="tx1"/>
                </a:solidFill>
              </a:rPr>
              <a:t>réseau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santé</a:t>
            </a:r>
            <a:r>
              <a:rPr lang="en-US" sz="1400" dirty="0">
                <a:solidFill>
                  <a:schemeClr val="tx1"/>
                </a:solidFill>
              </a:rPr>
              <a:t> et des services </a:t>
            </a:r>
            <a:r>
              <a:rPr lang="en-US" sz="1400" dirty="0" err="1">
                <a:solidFill>
                  <a:schemeClr val="tx1"/>
                </a:solidFill>
              </a:rPr>
              <a:t>sociaux</a:t>
            </a:r>
            <a:r>
              <a:rPr lang="en-US" sz="1400" dirty="0">
                <a:solidFill>
                  <a:schemeClr val="tx1"/>
                </a:solidFill>
              </a:rPr>
              <a:t> du Québec</a:t>
            </a: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Doctorat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philosophie</a:t>
            </a:r>
            <a:endParaRPr lang="en-US" sz="1400" dirty="0">
              <a:solidFill>
                <a:schemeClr val="tx1"/>
              </a:solidFill>
            </a:endParaRPr>
          </a:p>
          <a:p>
            <a:pPr lvl="1" algn="just"/>
            <a:r>
              <a:rPr lang="en-US" sz="1400" dirty="0" err="1">
                <a:solidFill>
                  <a:schemeClr val="tx1"/>
                </a:solidFill>
              </a:rPr>
              <a:t>Enseigne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l’éthique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professionnelle</a:t>
            </a:r>
            <a:r>
              <a:rPr lang="en-US" sz="1400" dirty="0">
                <a:solidFill>
                  <a:schemeClr val="tx1"/>
                </a:solidFill>
              </a:rPr>
              <a:t> et </a:t>
            </a:r>
            <a:r>
              <a:rPr lang="en-US" sz="1400" dirty="0" err="1">
                <a:solidFill>
                  <a:schemeClr val="tx1"/>
                </a:solidFill>
              </a:rPr>
              <a:t>éthique</a:t>
            </a:r>
            <a:r>
              <a:rPr lang="en-US" sz="1400" dirty="0">
                <a:solidFill>
                  <a:schemeClr val="tx1"/>
                </a:solidFill>
              </a:rPr>
              <a:t> de recherche à </a:t>
            </a:r>
            <a:r>
              <a:rPr lang="en-US" sz="1400" dirty="0" err="1">
                <a:solidFill>
                  <a:schemeClr val="tx1"/>
                </a:solidFill>
              </a:rPr>
              <a:t>l’université</a:t>
            </a:r>
            <a:r>
              <a:rPr lang="en-US" sz="1400" dirty="0">
                <a:solidFill>
                  <a:schemeClr val="tx1"/>
                </a:solidFill>
              </a:rPr>
              <a:t> du Québec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0769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A0FDA6-D74A-901A-AFAF-A0A65AEF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fr-CH"/>
              <a:t>Le type de texte</a:t>
            </a: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EE5624E3-10D2-C13B-90D0-3F03D32E5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3082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519A0A5-A145-AF51-1E48-0ABA6E34CE68}"/>
              </a:ext>
            </a:extLst>
          </p:cNvPr>
          <p:cNvSpPr txBox="1"/>
          <p:nvPr/>
        </p:nvSpPr>
        <p:spPr>
          <a:xfrm>
            <a:off x="345649" y="600046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(PUQ, 2023)</a:t>
            </a:r>
          </a:p>
        </p:txBody>
      </p:sp>
    </p:spTree>
    <p:extLst>
      <p:ext uri="{BB962C8B-B14F-4D97-AF65-F5344CB8AC3E}">
        <p14:creationId xmlns:p14="http://schemas.microsoft.com/office/powerpoint/2010/main" val="285307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4981E-CE06-E96D-304E-D95AA2D9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fr-CH"/>
              <a:t>Le public visé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CDAE91-6368-3190-7E35-647A153AE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90" y="2160589"/>
            <a:ext cx="4730868" cy="3822051"/>
          </a:xfrm>
        </p:spPr>
        <p:txBody>
          <a:bodyPr>
            <a:normAutofit/>
          </a:bodyPr>
          <a:lstStyle/>
          <a:p>
            <a:pPr algn="just"/>
            <a:r>
              <a:rPr lang="fr-CH" dirty="0">
                <a:solidFill>
                  <a:schemeClr val="tx1"/>
                </a:solidFill>
              </a:rPr>
              <a:t>Pour les ergothérapeutes et autres domaines de la santé et de la relation d’aide</a:t>
            </a:r>
          </a:p>
          <a:p>
            <a:pPr algn="just"/>
            <a:r>
              <a:rPr lang="fr-CH" dirty="0">
                <a:solidFill>
                  <a:schemeClr val="tx1"/>
                </a:solidFill>
              </a:rPr>
              <a:t>Les personnes qui s’intéressent à la justice occupationnelle et aux injustices occupationnelles</a:t>
            </a:r>
          </a:p>
          <a:p>
            <a:pPr algn="just"/>
            <a:endParaRPr lang="fr-CH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al, 2019)</a:t>
            </a:r>
          </a:p>
        </p:txBody>
      </p:sp>
      <p:pic>
        <p:nvPicPr>
          <p:cNvPr id="6" name="Image 5" descr="Une image contenant clipart, Graphique, dessin humoristique, art&#10;&#10;Description générée automatiquement">
            <a:extLst>
              <a:ext uri="{FF2B5EF4-FFF2-40B4-BE49-F238E27FC236}">
                <a16:creationId xmlns:a16="http://schemas.microsoft.com/office/drawing/2014/main" id="{150DD294-BFFD-C76C-A88E-A05D6D9B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9074" y="1930399"/>
            <a:ext cx="3547707" cy="35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0DF2-E892-6036-6C82-EF78A403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 contexte de rédaction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B6A4E0-E200-9E14-7017-7D6911887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7428"/>
            <a:ext cx="9189337" cy="4720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</a:rPr>
              <a:t>Introduction à plusieurs concepts en sciences sociales</a:t>
            </a:r>
          </a:p>
          <a:p>
            <a:pPr algn="just"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</a:rPr>
              <a:t>Facilite l’apprentissage et explicite leurs liens avec l’ergothérapie</a:t>
            </a:r>
          </a:p>
          <a:p>
            <a:pPr algn="just"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</a:rPr>
              <a:t>L’ergothérapie francophone n’avait pas de tel ouvrage auparavant</a:t>
            </a:r>
          </a:p>
          <a:p>
            <a:pPr algn="just"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</a:rPr>
              <a:t>Porte sur les facteurs sociaux et culturels dans lesquels la pratique de l’ergothérapie se déroule</a:t>
            </a:r>
          </a:p>
          <a:p>
            <a:pPr marL="0" indent="0" algn="just">
              <a:buNone/>
            </a:pPr>
            <a:r>
              <a:rPr lang="fr-CH" sz="1100" dirty="0">
                <a:solidFill>
                  <a:schemeClr val="tx1"/>
                </a:solidFill>
              </a:rPr>
              <a:t>(PUQ, 2023; 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 et al., 2019)</a:t>
            </a:r>
          </a:p>
          <a:p>
            <a:pPr algn="just"/>
            <a:endParaRPr lang="fr-CH" dirty="0"/>
          </a:p>
          <a:p>
            <a:pPr algn="just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9799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CA8D0-D0BB-EE2D-7AC1-AFEF8C03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fr-CH"/>
              <a:t>Plan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253780-B530-8455-CCEB-1C6C73AE3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Buts du chapitre</a:t>
            </a:r>
          </a:p>
          <a:p>
            <a:r>
              <a:rPr lang="fr-CH" dirty="0">
                <a:solidFill>
                  <a:schemeClr val="tx1"/>
                </a:solidFill>
              </a:rPr>
              <a:t>Objectifs d’apprentissage</a:t>
            </a:r>
          </a:p>
          <a:p>
            <a:r>
              <a:rPr lang="fr-CH" dirty="0">
                <a:solidFill>
                  <a:schemeClr val="tx1"/>
                </a:solidFill>
              </a:rPr>
              <a:t>Vignette clinique</a:t>
            </a:r>
          </a:p>
          <a:p>
            <a:r>
              <a:rPr lang="fr-CH" dirty="0">
                <a:solidFill>
                  <a:schemeClr val="tx1"/>
                </a:solidFill>
              </a:rPr>
              <a:t>Présentation des concepts (définitions, exemples, mise en situation)</a:t>
            </a:r>
          </a:p>
          <a:p>
            <a:r>
              <a:rPr lang="fr-CH" dirty="0">
                <a:solidFill>
                  <a:schemeClr val="tx1"/>
                </a:solidFill>
              </a:rPr>
              <a:t>Implication pour l’ergothérapie</a:t>
            </a:r>
          </a:p>
          <a:p>
            <a:r>
              <a:rPr lang="fr-CH" dirty="0">
                <a:solidFill>
                  <a:schemeClr val="tx1"/>
                </a:solidFill>
              </a:rPr>
              <a:t>Conclusion</a:t>
            </a:r>
          </a:p>
          <a:p>
            <a:r>
              <a:rPr lang="fr-CH" dirty="0">
                <a:solidFill>
                  <a:schemeClr val="tx1"/>
                </a:solidFill>
              </a:rPr>
              <a:t>Messages clés</a:t>
            </a:r>
          </a:p>
          <a:p>
            <a:r>
              <a:rPr lang="fr-CH" dirty="0">
                <a:solidFill>
                  <a:schemeClr val="tx1"/>
                </a:solidFill>
              </a:rPr>
              <a:t>Questions intégratives et réflexives</a:t>
            </a:r>
          </a:p>
        </p:txBody>
      </p:sp>
    </p:spTree>
    <p:extLst>
      <p:ext uri="{BB962C8B-B14F-4D97-AF65-F5344CB8AC3E}">
        <p14:creationId xmlns:p14="http://schemas.microsoft.com/office/powerpoint/2010/main" val="77474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7CF36-F461-5165-63E2-496B4933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4443894" cy="1320800"/>
          </a:xfrm>
        </p:spPr>
        <p:txBody>
          <a:bodyPr anchor="ctr">
            <a:normAutofit/>
          </a:bodyPr>
          <a:lstStyle/>
          <a:p>
            <a:r>
              <a:rPr lang="fr-CH"/>
              <a:t>Concepts centraux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F5C1B-FF5B-1263-57DE-F6C3B840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32" y="1698473"/>
            <a:ext cx="6199564" cy="4938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Justice</a:t>
            </a:r>
            <a:r>
              <a:rPr lang="fr-CH" sz="1600" u="sng" dirty="0">
                <a:solidFill>
                  <a:schemeClr val="tx1"/>
                </a:solidFill>
              </a:rPr>
              <a:t>:</a:t>
            </a:r>
            <a:r>
              <a:rPr lang="fr-CH" sz="1600" dirty="0">
                <a:solidFill>
                  <a:schemeClr val="tx1"/>
                </a:solidFill>
              </a:rPr>
              <a:t> « Principe éthique qui permet de reconnaître et de respecter les droits d’autrui, soit le droit positif et le droit idéal.»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  <a:p>
            <a:pPr>
              <a:lnSpc>
                <a:spcPct val="90000"/>
              </a:lnSpc>
            </a:pPr>
            <a:endParaRPr lang="fr-CH" sz="1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Justice sociale</a:t>
            </a:r>
            <a:r>
              <a:rPr lang="fr-CH" sz="1600" dirty="0">
                <a:solidFill>
                  <a:schemeClr val="tx1"/>
                </a:solidFill>
              </a:rPr>
              <a:t>: «Principe éthique et politique qui vise le mieux-être de tous les membres d’une collectivité en misant sur les principes d’égalité et d’équité.»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  <a:p>
            <a:pPr>
              <a:lnSpc>
                <a:spcPct val="90000"/>
              </a:lnSpc>
            </a:pPr>
            <a:endParaRPr lang="fr-CH" sz="1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Injustice sociale</a:t>
            </a:r>
            <a:r>
              <a:rPr lang="fr-CH" sz="1600" dirty="0">
                <a:solidFill>
                  <a:schemeClr val="tx1"/>
                </a:solidFill>
              </a:rPr>
              <a:t>: «Peut désigner une inégalité sociale ou une iniquité sociale.»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  <a:p>
            <a:pPr>
              <a:lnSpc>
                <a:spcPct val="90000"/>
              </a:lnSpc>
            </a:pPr>
            <a:endParaRPr lang="fr-CH" sz="1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CH" sz="1600" b="1" u="sng" dirty="0">
                <a:solidFill>
                  <a:schemeClr val="tx1"/>
                </a:solidFill>
              </a:rPr>
              <a:t>Justice occupationnelle</a:t>
            </a:r>
            <a:r>
              <a:rPr lang="fr-CH" sz="1600" dirty="0">
                <a:solidFill>
                  <a:schemeClr val="tx1"/>
                </a:solidFill>
              </a:rPr>
              <a:t>: « Principe éthique visant à reconnaître et à promouvoir le droit de tous d’avoir accès équitablement à des conditions de vie qui leur permettent de s’engager dans des occupations variées et signifiantes.» </a:t>
            </a:r>
            <a:r>
              <a:rPr lang="fr-CH" sz="1100" dirty="0">
                <a:solidFill>
                  <a:schemeClr val="tx1"/>
                </a:solidFill>
              </a:rPr>
              <a:t>(</a:t>
            </a:r>
            <a:r>
              <a:rPr lang="fr-CH" sz="1100" dirty="0" err="1">
                <a:solidFill>
                  <a:schemeClr val="tx1"/>
                </a:solidFill>
              </a:rPr>
              <a:t>Larivière</a:t>
            </a:r>
            <a:r>
              <a:rPr lang="fr-CH" sz="1100" dirty="0">
                <a:solidFill>
                  <a:schemeClr val="tx1"/>
                </a:solidFill>
              </a:rPr>
              <a:t>, 2019)</a:t>
            </a:r>
          </a:p>
        </p:txBody>
      </p:sp>
      <p:pic>
        <p:nvPicPr>
          <p:cNvPr id="5" name="Image 4" descr="Une image contenant balance, symbole&#10;&#10;Description générée automatiquement">
            <a:extLst>
              <a:ext uri="{FF2B5EF4-FFF2-40B4-BE49-F238E27FC236}">
                <a16:creationId xmlns:a16="http://schemas.microsoft.com/office/drawing/2014/main" id="{41F2FC1E-F31F-164B-DBCC-F1C3F31A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1996" y="1930400"/>
            <a:ext cx="2999637" cy="29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480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B218F4DD27240AA9E1F9F033253AD" ma:contentTypeVersion="3" ma:contentTypeDescription="Crée un document." ma:contentTypeScope="" ma:versionID="d89c9c6c50dbaf5070338f338601f38d">
  <xsd:schema xmlns:xsd="http://www.w3.org/2001/XMLSchema" xmlns:xs="http://www.w3.org/2001/XMLSchema" xmlns:p="http://schemas.microsoft.com/office/2006/metadata/properties" xmlns:ns2="75208040-a302-469a-a7cf-8d732dab324e" targetNamespace="http://schemas.microsoft.com/office/2006/metadata/properties" ma:root="true" ma:fieldsID="f7c41329a3760b6a101bb464b330c9db" ns2:_="">
    <xsd:import namespace="75208040-a302-469a-a7cf-8d732dab3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08040-a302-469a-a7cf-8d732dab3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454FC-72F4-4356-B186-7936E169C085}">
  <ds:schemaRefs>
    <ds:schemaRef ds:uri="75208040-a302-469a-a7cf-8d732dab324e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252243-79B3-4AAC-B65A-4765F8FEA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78731F-9F8F-4C92-8B46-B46312422481}">
  <ds:schemaRefs>
    <ds:schemaRef ds:uri="75208040-a302-469a-a7cf-8d732dab32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2808</Words>
  <Application>Microsoft Office PowerPoint</Application>
  <PresentationFormat>Grand écran</PresentationFormat>
  <Paragraphs>292</Paragraphs>
  <Slides>35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Trebuchet MS</vt:lpstr>
      <vt:lpstr>Wingdings 3</vt:lpstr>
      <vt:lpstr>Facette</vt:lpstr>
      <vt:lpstr>Module 3531, Séminaire A1   «La justice sociale et occupationnelle»</vt:lpstr>
      <vt:lpstr>Sommaire</vt:lpstr>
      <vt:lpstr>Introduction</vt:lpstr>
      <vt:lpstr>Les autrices</vt:lpstr>
      <vt:lpstr>Le type de texte</vt:lpstr>
      <vt:lpstr>Le public visé</vt:lpstr>
      <vt:lpstr>Le contexte de rédaction</vt:lpstr>
      <vt:lpstr>Plan du texte</vt:lpstr>
      <vt:lpstr>Concepts centraux</vt:lpstr>
      <vt:lpstr>Concepts centraux (suite)</vt:lpstr>
      <vt:lpstr>Vignette clinique (Larivière et al., 2019) </vt:lpstr>
      <vt:lpstr>Problématique ?</vt:lpstr>
      <vt:lpstr>Buts des autrices </vt:lpstr>
      <vt:lpstr>Aspects méthodologiques et thèse </vt:lpstr>
      <vt:lpstr>Logique du chapitre et illustrations des concepts 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Logique du chapitre et illustrations des concepts (suite)</vt:lpstr>
      <vt:lpstr>Lien avec l'ergothérapie (Larivière et al., 2017)</vt:lpstr>
      <vt:lpstr>Etapes proposées par Whiteford et al. (2017)</vt:lpstr>
      <vt:lpstr>Propositions faites par Drolet et al. (2019)</vt:lpstr>
      <vt:lpstr>Lien avec l'ergothérapie : interventions</vt:lpstr>
      <vt:lpstr>Lien avec l'ergothérapie</vt:lpstr>
      <vt:lpstr>Instruments de mesures</vt:lpstr>
      <vt:lpstr>Rôle de l'ergothérapeute (Holzer, 2019)</vt:lpstr>
      <vt:lpstr>Questionnements</vt:lpstr>
      <vt:lpstr>Sources</vt:lpstr>
      <vt:lpstr>Sources (suite)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…</dc:title>
  <dc:creator>Günter Tiffany</dc:creator>
  <cp:lastModifiedBy>Günter Tiffany</cp:lastModifiedBy>
  <cp:revision>130</cp:revision>
  <dcterms:created xsi:type="dcterms:W3CDTF">2023-11-24T07:26:40Z</dcterms:created>
  <dcterms:modified xsi:type="dcterms:W3CDTF">2023-12-04T20:06:48Z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0x01010090AB218F4DD27240AA9E1F9F033253AD</vt:lpwstr>
  </property>
</Properties>
</file>