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8" r:id="rId2"/>
    <p:sldId id="259" r:id="rId3"/>
    <p:sldId id="260" r:id="rId4"/>
    <p:sldId id="261" r:id="rId5"/>
    <p:sldId id="264" r:id="rId6"/>
    <p:sldId id="262" r:id="rId7"/>
    <p:sldId id="275" r:id="rId8"/>
    <p:sldId id="266" r:id="rId9"/>
    <p:sldId id="267" r:id="rId10"/>
    <p:sldId id="276" r:id="rId11"/>
    <p:sldId id="268" r:id="rId12"/>
    <p:sldId id="277" r:id="rId13"/>
    <p:sldId id="278" r:id="rId14"/>
    <p:sldId id="280" r:id="rId15"/>
    <p:sldId id="281" r:id="rId16"/>
    <p:sldId id="282" r:id="rId17"/>
    <p:sldId id="269" r:id="rId18"/>
    <p:sldId id="270" r:id="rId19"/>
    <p:sldId id="271" r:id="rId20"/>
    <p:sldId id="272" r:id="rId21"/>
    <p:sldId id="279" r:id="rId22"/>
    <p:sldId id="273" r:id="rId23"/>
  </p:sldIdLst>
  <p:sldSz cx="9144000" cy="6858000" type="screen4x3"/>
  <p:notesSz cx="9926638" cy="66627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FD8C0C-8AB7-444C-AF51-1772880FD490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C1060E74-6E91-9D48-8C96-2E3CC9629AE4}">
      <dgm:prSet phldrT="[Texte]"/>
      <dgm:spPr/>
      <dgm:t>
        <a:bodyPr/>
        <a:lstStyle/>
        <a:p>
          <a:r>
            <a:rPr lang="fr-FR" dirty="0" smtClean="0"/>
            <a:t>Compétences</a:t>
          </a:r>
          <a:endParaRPr lang="fr-FR" dirty="0"/>
        </a:p>
      </dgm:t>
    </dgm:pt>
    <dgm:pt modelId="{509B9212-4256-1247-B4E6-16CC48A1D8DA}" type="parTrans" cxnId="{042D3A6C-B1B5-D449-8AC0-E341F8E59385}">
      <dgm:prSet/>
      <dgm:spPr/>
      <dgm:t>
        <a:bodyPr/>
        <a:lstStyle/>
        <a:p>
          <a:endParaRPr lang="fr-FR"/>
        </a:p>
      </dgm:t>
    </dgm:pt>
    <dgm:pt modelId="{B7EA7180-CE80-C04B-8F37-311A073E23AA}" type="sibTrans" cxnId="{042D3A6C-B1B5-D449-8AC0-E341F8E59385}">
      <dgm:prSet/>
      <dgm:spPr/>
      <dgm:t>
        <a:bodyPr/>
        <a:lstStyle/>
        <a:p>
          <a:endParaRPr lang="fr-FR"/>
        </a:p>
      </dgm:t>
    </dgm:pt>
    <dgm:pt modelId="{BF13D2B2-9E01-C346-9FAD-7E2C5D8B8BDC}">
      <dgm:prSet phldrT="[Texte]"/>
      <dgm:spPr/>
      <dgm:t>
        <a:bodyPr/>
        <a:lstStyle/>
        <a:p>
          <a:r>
            <a:rPr lang="fr-FR" dirty="0" smtClean="0"/>
            <a:t>Terrain: transfert  en situation complexe</a:t>
          </a:r>
          <a:endParaRPr lang="fr-FR" dirty="0"/>
        </a:p>
      </dgm:t>
    </dgm:pt>
    <dgm:pt modelId="{1E5AD572-98EC-024A-84B8-302509CD9814}" type="parTrans" cxnId="{1782155C-9682-C94C-8211-200F200D2BA0}">
      <dgm:prSet/>
      <dgm:spPr/>
      <dgm:t>
        <a:bodyPr/>
        <a:lstStyle/>
        <a:p>
          <a:endParaRPr lang="fr-FR"/>
        </a:p>
      </dgm:t>
    </dgm:pt>
    <dgm:pt modelId="{7248552B-7453-9841-B156-DAD36285851D}" type="sibTrans" cxnId="{1782155C-9682-C94C-8211-200F200D2BA0}">
      <dgm:prSet/>
      <dgm:spPr/>
      <dgm:t>
        <a:bodyPr/>
        <a:lstStyle/>
        <a:p>
          <a:endParaRPr lang="fr-FR"/>
        </a:p>
      </dgm:t>
    </dgm:pt>
    <dgm:pt modelId="{702DB04E-D1A8-484D-A1EE-91E162E6BF88}">
      <dgm:prSet phldrT="[Texte]"/>
      <dgm:spPr/>
      <dgm:t>
        <a:bodyPr/>
        <a:lstStyle/>
        <a:p>
          <a:r>
            <a:rPr lang="fr-FR" dirty="0" smtClean="0"/>
            <a:t>Ecole: savoirs et procédures</a:t>
          </a:r>
          <a:endParaRPr lang="fr-FR" dirty="0"/>
        </a:p>
      </dgm:t>
    </dgm:pt>
    <dgm:pt modelId="{4ADC24E6-E4E1-8F40-86A7-2D0F1917E0F8}" type="parTrans" cxnId="{FBC337AB-98B2-8944-ADC3-4961EB6F1B46}">
      <dgm:prSet/>
      <dgm:spPr/>
      <dgm:t>
        <a:bodyPr/>
        <a:lstStyle/>
        <a:p>
          <a:endParaRPr lang="fr-FR"/>
        </a:p>
      </dgm:t>
    </dgm:pt>
    <dgm:pt modelId="{49BE68E2-3834-944E-9C0D-B0E59028A965}" type="sibTrans" cxnId="{FBC337AB-98B2-8944-ADC3-4961EB6F1B46}">
      <dgm:prSet/>
      <dgm:spPr/>
      <dgm:t>
        <a:bodyPr/>
        <a:lstStyle/>
        <a:p>
          <a:endParaRPr lang="fr-FR"/>
        </a:p>
      </dgm:t>
    </dgm:pt>
    <dgm:pt modelId="{ADE517FF-68D8-B149-99F4-7C0BBAC68BD8}" type="pres">
      <dgm:prSet presAssocID="{C7FD8C0C-8AB7-444C-AF51-1772880FD49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3FB7D45-A470-F447-BC88-0D4AF1169DFE}" type="pres">
      <dgm:prSet presAssocID="{C1060E74-6E91-9D48-8C96-2E3CC9629AE4}" presName="gear1" presStyleLbl="node1" presStyleIdx="0" presStyleCnt="3" custLinFactNeighborX="-25622" custLinFactNeighborY="-545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0FC741-0EC3-C74A-9733-D354812BD95E}" type="pres">
      <dgm:prSet presAssocID="{C1060E74-6E91-9D48-8C96-2E3CC9629AE4}" presName="gear1srcNode" presStyleLbl="node1" presStyleIdx="0" presStyleCnt="3"/>
      <dgm:spPr/>
      <dgm:t>
        <a:bodyPr/>
        <a:lstStyle/>
        <a:p>
          <a:endParaRPr lang="fr-FR"/>
        </a:p>
      </dgm:t>
    </dgm:pt>
    <dgm:pt modelId="{DE319D3F-55D1-CD44-B65A-A780CA994AA7}" type="pres">
      <dgm:prSet presAssocID="{C1060E74-6E91-9D48-8C96-2E3CC9629AE4}" presName="gear1dstNode" presStyleLbl="node1" presStyleIdx="0" presStyleCnt="3"/>
      <dgm:spPr/>
      <dgm:t>
        <a:bodyPr/>
        <a:lstStyle/>
        <a:p>
          <a:endParaRPr lang="fr-FR"/>
        </a:p>
      </dgm:t>
    </dgm:pt>
    <dgm:pt modelId="{A4E606AE-A2A9-344B-B57B-D305FEFF833C}" type="pres">
      <dgm:prSet presAssocID="{BF13D2B2-9E01-C346-9FAD-7E2C5D8B8BDC}" presName="gear2" presStyleLbl="node1" presStyleIdx="1" presStyleCnt="3" custLinFactNeighborX="-58645" custLinFactNeighborY="-682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C00684-6C7F-7E4A-83FB-A110C532403F}" type="pres">
      <dgm:prSet presAssocID="{BF13D2B2-9E01-C346-9FAD-7E2C5D8B8BDC}" presName="gear2srcNode" presStyleLbl="node1" presStyleIdx="1" presStyleCnt="3"/>
      <dgm:spPr/>
      <dgm:t>
        <a:bodyPr/>
        <a:lstStyle/>
        <a:p>
          <a:endParaRPr lang="fr-FR"/>
        </a:p>
      </dgm:t>
    </dgm:pt>
    <dgm:pt modelId="{DC102747-E261-F045-9406-F0A2D6F48669}" type="pres">
      <dgm:prSet presAssocID="{BF13D2B2-9E01-C346-9FAD-7E2C5D8B8BDC}" presName="gear2dstNode" presStyleLbl="node1" presStyleIdx="1" presStyleCnt="3"/>
      <dgm:spPr/>
      <dgm:t>
        <a:bodyPr/>
        <a:lstStyle/>
        <a:p>
          <a:endParaRPr lang="fr-FR"/>
        </a:p>
      </dgm:t>
    </dgm:pt>
    <dgm:pt modelId="{0EF9BBFE-C243-1345-ADBA-0D6890E6046F}" type="pres">
      <dgm:prSet presAssocID="{702DB04E-D1A8-484D-A1EE-91E162E6BF88}" presName="gear3" presStyleLbl="node1" presStyleIdx="2" presStyleCnt="3" custScaleX="104378" custLinFactNeighborX="21885" custLinFactNeighborY="-15256"/>
      <dgm:spPr/>
      <dgm:t>
        <a:bodyPr/>
        <a:lstStyle/>
        <a:p>
          <a:endParaRPr lang="fr-FR"/>
        </a:p>
      </dgm:t>
    </dgm:pt>
    <dgm:pt modelId="{29025250-BCB4-8948-A3BB-E09F9603E02C}" type="pres">
      <dgm:prSet presAssocID="{702DB04E-D1A8-484D-A1EE-91E162E6BF8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C4EA56-052D-6444-A5FE-94266EEEBC00}" type="pres">
      <dgm:prSet presAssocID="{702DB04E-D1A8-484D-A1EE-91E162E6BF88}" presName="gear3srcNode" presStyleLbl="node1" presStyleIdx="2" presStyleCnt="3"/>
      <dgm:spPr/>
      <dgm:t>
        <a:bodyPr/>
        <a:lstStyle/>
        <a:p>
          <a:endParaRPr lang="fr-FR"/>
        </a:p>
      </dgm:t>
    </dgm:pt>
    <dgm:pt modelId="{370DB9D2-05A4-5948-9CA3-AEA4FCE6D3B0}" type="pres">
      <dgm:prSet presAssocID="{702DB04E-D1A8-484D-A1EE-91E162E6BF88}" presName="gear3dstNode" presStyleLbl="node1" presStyleIdx="2" presStyleCnt="3"/>
      <dgm:spPr/>
      <dgm:t>
        <a:bodyPr/>
        <a:lstStyle/>
        <a:p>
          <a:endParaRPr lang="fr-FR"/>
        </a:p>
      </dgm:t>
    </dgm:pt>
    <dgm:pt modelId="{F943E0CB-6277-B147-BC38-A1BE47D0F957}" type="pres">
      <dgm:prSet presAssocID="{B7EA7180-CE80-C04B-8F37-311A073E23AA}" presName="connector1" presStyleLbl="sibTrans2D1" presStyleIdx="0" presStyleCnt="3" custLinFactNeighborX="-565" custLinFactNeighborY="810"/>
      <dgm:spPr/>
      <dgm:t>
        <a:bodyPr/>
        <a:lstStyle/>
        <a:p>
          <a:endParaRPr lang="fr-FR"/>
        </a:p>
      </dgm:t>
    </dgm:pt>
    <dgm:pt modelId="{F3E7C3B2-ED67-FA47-8DE7-BF82632AC325}" type="pres">
      <dgm:prSet presAssocID="{7248552B-7453-9841-B156-DAD36285851D}" presName="connector2" presStyleLbl="sibTrans2D1" presStyleIdx="1" presStyleCnt="3" custLinFactNeighborX="-41343" custLinFactNeighborY="-9746"/>
      <dgm:spPr/>
      <dgm:t>
        <a:bodyPr/>
        <a:lstStyle/>
        <a:p>
          <a:endParaRPr lang="fr-FR"/>
        </a:p>
      </dgm:t>
    </dgm:pt>
    <dgm:pt modelId="{84ABBE7B-A7D6-214D-AA12-03D7736B6133}" type="pres">
      <dgm:prSet presAssocID="{49BE68E2-3834-944E-9C0D-B0E59028A965}" presName="connector3" presStyleLbl="sibTrans2D1" presStyleIdx="2" presStyleCnt="3" custLinFactNeighborX="16940" custLinFactNeighborY="-2757"/>
      <dgm:spPr/>
      <dgm:t>
        <a:bodyPr/>
        <a:lstStyle/>
        <a:p>
          <a:endParaRPr lang="fr-FR"/>
        </a:p>
      </dgm:t>
    </dgm:pt>
  </dgm:ptLst>
  <dgm:cxnLst>
    <dgm:cxn modelId="{383E16F4-18C3-8E41-AC22-33196AB8E823}" type="presOf" srcId="{702DB04E-D1A8-484D-A1EE-91E162E6BF88}" destId="{29025250-BCB4-8948-A3BB-E09F9603E02C}" srcOrd="1" destOrd="0" presId="urn:microsoft.com/office/officeart/2005/8/layout/gear1"/>
    <dgm:cxn modelId="{C8798507-61F0-E741-8094-483BA81D6368}" type="presOf" srcId="{7248552B-7453-9841-B156-DAD36285851D}" destId="{F3E7C3B2-ED67-FA47-8DE7-BF82632AC325}" srcOrd="0" destOrd="0" presId="urn:microsoft.com/office/officeart/2005/8/layout/gear1"/>
    <dgm:cxn modelId="{855CE656-ACE3-2741-A15B-0C45CEB12260}" type="presOf" srcId="{49BE68E2-3834-944E-9C0D-B0E59028A965}" destId="{84ABBE7B-A7D6-214D-AA12-03D7736B6133}" srcOrd="0" destOrd="0" presId="urn:microsoft.com/office/officeart/2005/8/layout/gear1"/>
    <dgm:cxn modelId="{042D3A6C-B1B5-D449-8AC0-E341F8E59385}" srcId="{C7FD8C0C-8AB7-444C-AF51-1772880FD490}" destId="{C1060E74-6E91-9D48-8C96-2E3CC9629AE4}" srcOrd="0" destOrd="0" parTransId="{509B9212-4256-1247-B4E6-16CC48A1D8DA}" sibTransId="{B7EA7180-CE80-C04B-8F37-311A073E23AA}"/>
    <dgm:cxn modelId="{DCAB5664-A714-3847-9AE0-0E114C7F4137}" type="presOf" srcId="{C7FD8C0C-8AB7-444C-AF51-1772880FD490}" destId="{ADE517FF-68D8-B149-99F4-7C0BBAC68BD8}" srcOrd="0" destOrd="0" presId="urn:microsoft.com/office/officeart/2005/8/layout/gear1"/>
    <dgm:cxn modelId="{507FF2A0-446E-CC40-B6EA-66BF376AC883}" type="presOf" srcId="{BF13D2B2-9E01-C346-9FAD-7E2C5D8B8BDC}" destId="{29C00684-6C7F-7E4A-83FB-A110C532403F}" srcOrd="1" destOrd="0" presId="urn:microsoft.com/office/officeart/2005/8/layout/gear1"/>
    <dgm:cxn modelId="{B206C1AE-14D1-6541-B0E4-4312C6F094A5}" type="presOf" srcId="{C1060E74-6E91-9D48-8C96-2E3CC9629AE4}" destId="{E3FB7D45-A470-F447-BC88-0D4AF1169DFE}" srcOrd="0" destOrd="0" presId="urn:microsoft.com/office/officeart/2005/8/layout/gear1"/>
    <dgm:cxn modelId="{65C3DEF2-7EE4-2342-87FC-8EA2CC7DD828}" type="presOf" srcId="{BF13D2B2-9E01-C346-9FAD-7E2C5D8B8BDC}" destId="{DC102747-E261-F045-9406-F0A2D6F48669}" srcOrd="2" destOrd="0" presId="urn:microsoft.com/office/officeart/2005/8/layout/gear1"/>
    <dgm:cxn modelId="{D7BC107D-ED86-EE47-8C79-CBCB065B607A}" type="presOf" srcId="{C1060E74-6E91-9D48-8C96-2E3CC9629AE4}" destId="{560FC741-0EC3-C74A-9733-D354812BD95E}" srcOrd="1" destOrd="0" presId="urn:microsoft.com/office/officeart/2005/8/layout/gear1"/>
    <dgm:cxn modelId="{2A5ADFC4-02C0-8745-8495-0166108336C3}" type="presOf" srcId="{702DB04E-D1A8-484D-A1EE-91E162E6BF88}" destId="{60C4EA56-052D-6444-A5FE-94266EEEBC00}" srcOrd="2" destOrd="0" presId="urn:microsoft.com/office/officeart/2005/8/layout/gear1"/>
    <dgm:cxn modelId="{B2C58270-9388-EE48-9F70-35A54FCB5001}" type="presOf" srcId="{702DB04E-D1A8-484D-A1EE-91E162E6BF88}" destId="{370DB9D2-05A4-5948-9CA3-AEA4FCE6D3B0}" srcOrd="3" destOrd="0" presId="urn:microsoft.com/office/officeart/2005/8/layout/gear1"/>
    <dgm:cxn modelId="{CB73EEFE-ECA0-E748-A2D4-D24671767ED1}" type="presOf" srcId="{C1060E74-6E91-9D48-8C96-2E3CC9629AE4}" destId="{DE319D3F-55D1-CD44-B65A-A780CA994AA7}" srcOrd="2" destOrd="0" presId="urn:microsoft.com/office/officeart/2005/8/layout/gear1"/>
    <dgm:cxn modelId="{DFA20C76-C002-0D40-A84A-40E48A2A5E20}" type="presOf" srcId="{BF13D2B2-9E01-C346-9FAD-7E2C5D8B8BDC}" destId="{A4E606AE-A2A9-344B-B57B-D305FEFF833C}" srcOrd="0" destOrd="0" presId="urn:microsoft.com/office/officeart/2005/8/layout/gear1"/>
    <dgm:cxn modelId="{54486E7D-1393-8842-9A28-CED8F878FEFD}" type="presOf" srcId="{702DB04E-D1A8-484D-A1EE-91E162E6BF88}" destId="{0EF9BBFE-C243-1345-ADBA-0D6890E6046F}" srcOrd="0" destOrd="0" presId="urn:microsoft.com/office/officeart/2005/8/layout/gear1"/>
    <dgm:cxn modelId="{FBC337AB-98B2-8944-ADC3-4961EB6F1B46}" srcId="{C7FD8C0C-8AB7-444C-AF51-1772880FD490}" destId="{702DB04E-D1A8-484D-A1EE-91E162E6BF88}" srcOrd="2" destOrd="0" parTransId="{4ADC24E6-E4E1-8F40-86A7-2D0F1917E0F8}" sibTransId="{49BE68E2-3834-944E-9C0D-B0E59028A965}"/>
    <dgm:cxn modelId="{1782155C-9682-C94C-8211-200F200D2BA0}" srcId="{C7FD8C0C-8AB7-444C-AF51-1772880FD490}" destId="{BF13D2B2-9E01-C346-9FAD-7E2C5D8B8BDC}" srcOrd="1" destOrd="0" parTransId="{1E5AD572-98EC-024A-84B8-302509CD9814}" sibTransId="{7248552B-7453-9841-B156-DAD36285851D}"/>
    <dgm:cxn modelId="{2CC05FF6-04AA-2C4C-978C-251348EDDBA2}" type="presOf" srcId="{B7EA7180-CE80-C04B-8F37-311A073E23AA}" destId="{F943E0CB-6277-B147-BC38-A1BE47D0F957}" srcOrd="0" destOrd="0" presId="urn:microsoft.com/office/officeart/2005/8/layout/gear1"/>
    <dgm:cxn modelId="{D9E5A1A1-0A5F-A046-8C5E-18DB889938F6}" type="presParOf" srcId="{ADE517FF-68D8-B149-99F4-7C0BBAC68BD8}" destId="{E3FB7D45-A470-F447-BC88-0D4AF1169DFE}" srcOrd="0" destOrd="0" presId="urn:microsoft.com/office/officeart/2005/8/layout/gear1"/>
    <dgm:cxn modelId="{C211BC7E-470B-EC48-B346-48493CF853EF}" type="presParOf" srcId="{ADE517FF-68D8-B149-99F4-7C0BBAC68BD8}" destId="{560FC741-0EC3-C74A-9733-D354812BD95E}" srcOrd="1" destOrd="0" presId="urn:microsoft.com/office/officeart/2005/8/layout/gear1"/>
    <dgm:cxn modelId="{DBFDCDA7-70D5-A647-A623-85698CC91B27}" type="presParOf" srcId="{ADE517FF-68D8-B149-99F4-7C0BBAC68BD8}" destId="{DE319D3F-55D1-CD44-B65A-A780CA994AA7}" srcOrd="2" destOrd="0" presId="urn:microsoft.com/office/officeart/2005/8/layout/gear1"/>
    <dgm:cxn modelId="{4977466A-C192-484D-82B7-5C3C70C16800}" type="presParOf" srcId="{ADE517FF-68D8-B149-99F4-7C0BBAC68BD8}" destId="{A4E606AE-A2A9-344B-B57B-D305FEFF833C}" srcOrd="3" destOrd="0" presId="urn:microsoft.com/office/officeart/2005/8/layout/gear1"/>
    <dgm:cxn modelId="{CD7B6ABF-5F68-7448-BFED-8A1E687C27DC}" type="presParOf" srcId="{ADE517FF-68D8-B149-99F4-7C0BBAC68BD8}" destId="{29C00684-6C7F-7E4A-83FB-A110C532403F}" srcOrd="4" destOrd="0" presId="urn:microsoft.com/office/officeart/2005/8/layout/gear1"/>
    <dgm:cxn modelId="{88E975DD-2DA3-1249-B6D4-A2FA31F06AD5}" type="presParOf" srcId="{ADE517FF-68D8-B149-99F4-7C0BBAC68BD8}" destId="{DC102747-E261-F045-9406-F0A2D6F48669}" srcOrd="5" destOrd="0" presId="urn:microsoft.com/office/officeart/2005/8/layout/gear1"/>
    <dgm:cxn modelId="{75D62E69-8DB1-D143-846B-BA8FE5772C23}" type="presParOf" srcId="{ADE517FF-68D8-B149-99F4-7C0BBAC68BD8}" destId="{0EF9BBFE-C243-1345-ADBA-0D6890E6046F}" srcOrd="6" destOrd="0" presId="urn:microsoft.com/office/officeart/2005/8/layout/gear1"/>
    <dgm:cxn modelId="{909FDABB-E7FF-4A46-854C-DCBCD326B506}" type="presParOf" srcId="{ADE517FF-68D8-B149-99F4-7C0BBAC68BD8}" destId="{29025250-BCB4-8948-A3BB-E09F9603E02C}" srcOrd="7" destOrd="0" presId="urn:microsoft.com/office/officeart/2005/8/layout/gear1"/>
    <dgm:cxn modelId="{42422320-4200-CE47-9A22-5853784A36EF}" type="presParOf" srcId="{ADE517FF-68D8-B149-99F4-7C0BBAC68BD8}" destId="{60C4EA56-052D-6444-A5FE-94266EEEBC00}" srcOrd="8" destOrd="0" presId="urn:microsoft.com/office/officeart/2005/8/layout/gear1"/>
    <dgm:cxn modelId="{ABFDEA49-9E2E-1A49-B59F-BEE945B2A196}" type="presParOf" srcId="{ADE517FF-68D8-B149-99F4-7C0BBAC68BD8}" destId="{370DB9D2-05A4-5948-9CA3-AEA4FCE6D3B0}" srcOrd="9" destOrd="0" presId="urn:microsoft.com/office/officeart/2005/8/layout/gear1"/>
    <dgm:cxn modelId="{7934C14B-75E4-0E42-847D-E3C0CBB2BF80}" type="presParOf" srcId="{ADE517FF-68D8-B149-99F4-7C0BBAC68BD8}" destId="{F943E0CB-6277-B147-BC38-A1BE47D0F957}" srcOrd="10" destOrd="0" presId="urn:microsoft.com/office/officeart/2005/8/layout/gear1"/>
    <dgm:cxn modelId="{B2A847DB-B6C9-3D44-BDEF-E85E560EB733}" type="presParOf" srcId="{ADE517FF-68D8-B149-99F4-7C0BBAC68BD8}" destId="{F3E7C3B2-ED67-FA47-8DE7-BF82632AC325}" srcOrd="11" destOrd="0" presId="urn:microsoft.com/office/officeart/2005/8/layout/gear1"/>
    <dgm:cxn modelId="{C4765503-B44E-4E47-9BDD-51F3B0016034}" type="presParOf" srcId="{ADE517FF-68D8-B149-99F4-7C0BBAC68BD8}" destId="{84ABBE7B-A7D6-214D-AA12-03D7736B613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B7D45-A470-F447-BC88-0D4AF1169DFE}">
      <dsp:nvSpPr>
        <dsp:cNvPr id="0" name=""/>
        <dsp:cNvSpPr/>
      </dsp:nvSpPr>
      <dsp:spPr>
        <a:xfrm>
          <a:off x="3250698" y="1900818"/>
          <a:ext cx="2489279" cy="2489279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Compétences</a:t>
          </a:r>
          <a:endParaRPr lang="fr-FR" sz="1400" kern="1200" dirty="0"/>
        </a:p>
      </dsp:txBody>
      <dsp:txXfrm>
        <a:off x="3751154" y="2483920"/>
        <a:ext cx="1488367" cy="1279541"/>
      </dsp:txXfrm>
    </dsp:sp>
    <dsp:sp modelId="{A4E606AE-A2A9-344B-B57B-D305FEFF833C}">
      <dsp:nvSpPr>
        <dsp:cNvPr id="0" name=""/>
        <dsp:cNvSpPr/>
      </dsp:nvSpPr>
      <dsp:spPr>
        <a:xfrm>
          <a:off x="1378493" y="1324749"/>
          <a:ext cx="1810385" cy="1810385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Terrain: transfert  en situation complexe</a:t>
          </a:r>
          <a:endParaRPr lang="fr-FR" sz="1400" kern="1200" dirty="0"/>
        </a:p>
      </dsp:txBody>
      <dsp:txXfrm>
        <a:off x="1834263" y="1783274"/>
        <a:ext cx="898845" cy="893335"/>
      </dsp:txXfrm>
    </dsp:sp>
    <dsp:sp modelId="{0EF9BBFE-C243-1345-ADBA-0D6890E6046F}">
      <dsp:nvSpPr>
        <dsp:cNvPr id="0" name=""/>
        <dsp:cNvSpPr/>
      </dsp:nvSpPr>
      <dsp:spPr>
        <a:xfrm rot="20700000">
          <a:off x="3876596" y="213539"/>
          <a:ext cx="1879889" cy="174538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Ecole: savoirs et procédures</a:t>
          </a:r>
          <a:endParaRPr lang="fr-FR" sz="1400" kern="1200" dirty="0"/>
        </a:p>
      </dsp:txBody>
      <dsp:txXfrm rot="-20700000">
        <a:off x="4296889" y="588375"/>
        <a:ext cx="1039304" cy="995711"/>
      </dsp:txXfrm>
    </dsp:sp>
    <dsp:sp modelId="{F943E0CB-6277-B147-BC38-A1BE47D0F957}">
      <dsp:nvSpPr>
        <dsp:cNvPr id="0" name=""/>
        <dsp:cNvSpPr/>
      </dsp:nvSpPr>
      <dsp:spPr>
        <a:xfrm>
          <a:off x="3682744" y="1684783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E7C3B2-ED67-FA47-8DE7-BF82632AC325}">
      <dsp:nvSpPr>
        <dsp:cNvPr id="0" name=""/>
        <dsp:cNvSpPr/>
      </dsp:nvSpPr>
      <dsp:spPr>
        <a:xfrm>
          <a:off x="1162475" y="820692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ABBE7B-A7D6-214D-AA12-03D7736B6133}">
      <dsp:nvSpPr>
        <dsp:cNvPr id="0" name=""/>
        <dsp:cNvSpPr/>
      </dsp:nvSpPr>
      <dsp:spPr>
        <a:xfrm>
          <a:off x="3466728" y="-259443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2" cy="3331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2" cy="3331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09BC7-0D48-484F-BD8D-0F7722E45D8F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328445"/>
            <a:ext cx="4301542" cy="333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8" y="6328445"/>
            <a:ext cx="4301542" cy="333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12192-E82F-4D75-B354-234E3216158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27717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2088" y="1844824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7624" y="350100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640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451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160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542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770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142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6017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780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061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955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294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D05F-133B-49E4-BEF5-B1852D6BDC67}" type="datetimeFigureOut">
              <a:rPr lang="fr-CH" smtClean="0"/>
              <a:t>15.06.2015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BB362-B6B9-4382-ABE3-A20EB50D19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122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De la pratique professionnelle à l’activité d’apprentissage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49882"/>
            <a:ext cx="6400800" cy="1088917"/>
          </a:xfrm>
        </p:spPr>
        <p:txBody>
          <a:bodyPr/>
          <a:lstStyle/>
          <a:p>
            <a:r>
              <a:rPr lang="fr-FR" sz="2400" dirty="0" smtClean="0"/>
              <a:t>Oriane Cochand, consultante dans la formation, </a:t>
            </a:r>
            <a:r>
              <a:rPr lang="fr-FR" sz="2400" dirty="0" err="1" smtClean="0"/>
              <a:t>HEdS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707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Familiarisation</a:t>
            </a:r>
          </a:p>
          <a:p>
            <a:endParaRPr lang="fr-FR" dirty="0" smtClean="0"/>
          </a:p>
          <a:p>
            <a:r>
              <a:rPr lang="fr-FR" dirty="0" smtClean="0"/>
              <a:t>Complexité du processus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566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L’évaluation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fr-FR" sz="2600" i="1" dirty="0" smtClean="0"/>
              <a:t>Individuellement, prenez </a:t>
            </a:r>
            <a:r>
              <a:rPr lang="fr-FR" sz="2600" i="1" dirty="0"/>
              <a:t>5</a:t>
            </a:r>
            <a:r>
              <a:rPr lang="fr-FR" sz="2600" i="1" dirty="0" smtClean="0"/>
              <a:t> </a:t>
            </a:r>
            <a:r>
              <a:rPr lang="fr-FR" sz="2600" i="1" dirty="0"/>
              <a:t>minutes pour </a:t>
            </a:r>
            <a:r>
              <a:rPr lang="fr-FR" sz="2600" i="1" dirty="0" smtClean="0"/>
              <a:t>lister les </a:t>
            </a:r>
            <a:r>
              <a:rPr lang="fr-FR" sz="2600" i="1" dirty="0"/>
              <a:t>difficultés </a:t>
            </a:r>
            <a:r>
              <a:rPr lang="fr-FR" sz="2600" i="1" dirty="0" smtClean="0"/>
              <a:t>rencontrées et/ou vos questions liées à l’évaluation</a:t>
            </a:r>
            <a:endParaRPr lang="fr-FR" sz="2600" i="1" dirty="0"/>
          </a:p>
          <a:p>
            <a:endParaRPr lang="fr-FR" sz="2600" i="1" dirty="0"/>
          </a:p>
          <a:p>
            <a:r>
              <a:rPr lang="fr-FR" sz="2600" i="1" dirty="0"/>
              <a:t>Par groupe de </a:t>
            </a:r>
            <a:r>
              <a:rPr lang="fr-FR" sz="2600" i="1" dirty="0" smtClean="0"/>
              <a:t>2, prenez 10 minutes pour échanger</a:t>
            </a:r>
          </a:p>
          <a:p>
            <a:endParaRPr lang="fr-FR" sz="2600" i="1" dirty="0"/>
          </a:p>
          <a:p>
            <a:r>
              <a:rPr lang="fr-FR" sz="2600" i="1" dirty="0"/>
              <a:t>Retour au </a:t>
            </a:r>
            <a:r>
              <a:rPr lang="fr-FR" sz="2600" i="1" dirty="0" smtClean="0"/>
              <a:t>groupe: 15 minutes</a:t>
            </a:r>
          </a:p>
          <a:p>
            <a:pPr>
              <a:buFont typeface="Arial"/>
              <a:buChar char="•"/>
            </a:pPr>
            <a:endParaRPr lang="fr-FR" sz="2600" i="1" dirty="0"/>
          </a:p>
        </p:txBody>
      </p:sp>
    </p:spTree>
    <p:extLst>
      <p:ext uri="{BB962C8B-B14F-4D97-AF65-F5344CB8AC3E}">
        <p14:creationId xmlns:p14="http://schemas.microsoft.com/office/powerpoint/2010/main" val="421053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en commun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3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commun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2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Pause!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i="1" dirty="0" smtClean="0"/>
          </a:p>
          <a:p>
            <a:pPr marL="0" indent="0" algn="ctr">
              <a:buNone/>
            </a:pPr>
            <a:r>
              <a:rPr lang="fr-FR" i="1" dirty="0" smtClean="0"/>
              <a:t>15 minutes de pause café!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58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Présentation d’une évaluation </a:t>
            </a:r>
            <a:r>
              <a:rPr lang="fr-FR" dirty="0"/>
              <a:t>de </a:t>
            </a:r>
            <a:r>
              <a:rPr lang="fr-FR" dirty="0" err="1"/>
              <a:t>Raffi</a:t>
            </a:r>
            <a:r>
              <a:rPr lang="fr-FR" dirty="0"/>
              <a:t> </a:t>
            </a:r>
            <a:r>
              <a:rPr lang="fr-FR" dirty="0" err="1" smtClean="0"/>
              <a:t>Maghdessian</a:t>
            </a:r>
            <a:endParaRPr lang="fr-FR" dirty="0" smtClean="0"/>
          </a:p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i="1" dirty="0" smtClean="0"/>
              <a:t>Sur la base de cette présentation, comment procéderiez-vous pour mettre la note à l’étudiant?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11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Procédures évaluatives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7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800" dirty="0" smtClean="0">
                <a:solidFill>
                  <a:srgbClr val="000000"/>
                </a:solidFill>
              </a:rPr>
              <a:t>Appartient aux PF</a:t>
            </a:r>
          </a:p>
          <a:p>
            <a:r>
              <a:rPr lang="fr-FR" sz="2800" dirty="0" smtClean="0">
                <a:solidFill>
                  <a:srgbClr val="000000"/>
                </a:solidFill>
              </a:rPr>
              <a:t>L’école est </a:t>
            </a:r>
            <a:r>
              <a:rPr lang="fr-FR" sz="2800" dirty="0" err="1" smtClean="0">
                <a:solidFill>
                  <a:srgbClr val="000000"/>
                </a:solidFill>
              </a:rPr>
              <a:t>soutenante</a:t>
            </a:r>
            <a:r>
              <a:rPr lang="fr-FR" sz="2800" dirty="0" smtClean="0">
                <a:solidFill>
                  <a:srgbClr val="000000"/>
                </a:solidFill>
              </a:rPr>
              <a:t>:</a:t>
            </a:r>
          </a:p>
          <a:p>
            <a:pPr>
              <a:buFont typeface="Wingdings" charset="0"/>
              <a:buChar char="à"/>
            </a:pPr>
            <a:r>
              <a:rPr lang="fr-FR" sz="2800" dirty="0" smtClean="0">
                <a:solidFill>
                  <a:srgbClr val="000000"/>
                </a:solidFill>
              </a:rPr>
              <a:t>vérifie le respect du contrat tripartite</a:t>
            </a:r>
          </a:p>
          <a:p>
            <a:pPr>
              <a:buFont typeface="Wingdings" charset="0"/>
              <a:buChar char="à"/>
            </a:pPr>
            <a:r>
              <a:rPr lang="fr-FR" sz="2800" dirty="0" smtClean="0">
                <a:solidFill>
                  <a:srgbClr val="000000"/>
                </a:solidFill>
              </a:rPr>
              <a:t>aide à l’argumentaire</a:t>
            </a:r>
          </a:p>
          <a:p>
            <a:pPr>
              <a:buFont typeface="Courier New"/>
              <a:buChar char="o"/>
            </a:pPr>
            <a:endParaRPr lang="fr-FR" sz="2800" dirty="0" smtClean="0">
              <a:solidFill>
                <a:srgbClr val="000000"/>
              </a:solidFill>
            </a:endParaRPr>
          </a:p>
          <a:p>
            <a:r>
              <a:rPr lang="fr-FR" sz="2800" dirty="0"/>
              <a:t>Vous êtes les experts</a:t>
            </a:r>
          </a:p>
          <a:p>
            <a:r>
              <a:rPr lang="fr-FR" sz="2800" dirty="0"/>
              <a:t>Jugement évaluateur </a:t>
            </a:r>
            <a:r>
              <a:rPr lang="fr-FR" sz="2800" dirty="0">
                <a:sym typeface="Wingdings"/>
              </a:rPr>
              <a:t></a:t>
            </a:r>
            <a:r>
              <a:rPr lang="fr-FR" sz="2800" dirty="0"/>
              <a:t> subjectif</a:t>
            </a:r>
          </a:p>
          <a:p>
            <a:r>
              <a:rPr lang="fr-FR" sz="2800" dirty="0"/>
              <a:t>Confiance</a:t>
            </a:r>
          </a:p>
          <a:p>
            <a:endParaRPr lang="fr-FR" sz="2800" dirty="0"/>
          </a:p>
          <a:p>
            <a:pPr>
              <a:buFont typeface="Courier New"/>
              <a:buChar char="o"/>
            </a:pPr>
            <a:r>
              <a:rPr lang="fr-FR" sz="2800" dirty="0"/>
              <a:t>Ecole et PF: complémentarité dans les démarches évaluatives.</a:t>
            </a:r>
            <a:r>
              <a:rPr lang="fr-FR" sz="2800" dirty="0">
                <a:solidFill>
                  <a:srgbClr val="FF0000"/>
                </a:solidFill>
              </a:rPr>
              <a:t> </a:t>
            </a:r>
          </a:p>
          <a:p>
            <a:pPr>
              <a:buFont typeface="Courier New"/>
              <a:buChar char="o"/>
            </a:pPr>
            <a:r>
              <a:rPr lang="fr-FR" sz="2800" dirty="0"/>
              <a:t>Référents et PF: cohérence de </a:t>
            </a:r>
            <a:r>
              <a:rPr lang="fr-FR" sz="2800" dirty="0" smtClean="0"/>
              <a:t>l’évaluation.</a:t>
            </a:r>
            <a:endParaRPr lang="fr-FR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sz="28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605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notations ECTS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Que met-on derrière : A, B, C, D, E, F?</a:t>
            </a:r>
          </a:p>
          <a:p>
            <a:pPr marL="0" indent="0">
              <a:buNone/>
            </a:pPr>
            <a:endParaRPr lang="fr-FR" sz="2800" dirty="0" smtClean="0"/>
          </a:p>
          <a:p>
            <a:r>
              <a:rPr lang="fr-FR" sz="2800" dirty="0" smtClean="0"/>
              <a:t>A: Excellent </a:t>
            </a:r>
          </a:p>
          <a:p>
            <a:r>
              <a:rPr lang="fr-FR" sz="2800" dirty="0" smtClean="0"/>
              <a:t>B: Très bien </a:t>
            </a:r>
          </a:p>
          <a:p>
            <a:r>
              <a:rPr lang="fr-FR" sz="2800" dirty="0" smtClean="0"/>
              <a:t>C: Bien</a:t>
            </a:r>
          </a:p>
          <a:p>
            <a:r>
              <a:rPr lang="fr-FR" sz="2800" dirty="0" smtClean="0"/>
              <a:t>D: Satisfaisant</a:t>
            </a:r>
          </a:p>
          <a:p>
            <a:r>
              <a:rPr lang="fr-FR" sz="2800" dirty="0" smtClean="0"/>
              <a:t>E: Passable </a:t>
            </a:r>
          </a:p>
          <a:p>
            <a:r>
              <a:rPr lang="fr-FR" sz="2800" dirty="0" smtClean="0"/>
              <a:t>F: Insuffisant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685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7" y="274638"/>
            <a:ext cx="7931224" cy="82491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Proposition de procédure d’évaluation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200" dirty="0" smtClean="0"/>
              <a:t>Avoir les indicateurs en tête afin de savoir quoi observer: contrat tripartite</a:t>
            </a:r>
          </a:p>
          <a:p>
            <a:r>
              <a:rPr lang="fr-FR" sz="2200" dirty="0" smtClean="0"/>
              <a:t>Note basée sur l’expertise métier. Jugement expert discuté avec les référents.</a:t>
            </a:r>
          </a:p>
          <a:p>
            <a:r>
              <a:rPr lang="fr-FR" sz="2200" dirty="0" smtClean="0"/>
              <a:t>A l’aide du carnet de bord, discussion avec référents sur chaque indicateur: Acquis, En Voie d’Acquisition, Non Acquis.</a:t>
            </a:r>
          </a:p>
          <a:p>
            <a:r>
              <a:rPr lang="fr-FR" sz="2200" dirty="0" smtClean="0"/>
              <a:t>Combinaison entre jugements experts et résultats indicateurs et pondération de la note. </a:t>
            </a:r>
          </a:p>
          <a:p>
            <a:r>
              <a:rPr lang="fr-FR" sz="2200" dirty="0" smtClean="0"/>
              <a:t>Pondération finale de la note en fonction de la progression, de l’auto-évaluation et pistes d’amélioration données, de l’attitude professionnelle.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FF0000"/>
                </a:solidFill>
              </a:rPr>
              <a:t>Attention, ce dernier point ne justifie pas le passage de F à E.</a:t>
            </a:r>
          </a:p>
        </p:txBody>
      </p:sp>
    </p:spTree>
    <p:extLst>
      <p:ext uri="{BB962C8B-B14F-4D97-AF65-F5344CB8AC3E}">
        <p14:creationId xmlns:p14="http://schemas.microsoft.com/office/powerpoint/2010/main" val="342144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514350" indent="-514350">
              <a:buAutoNum type="arabicPeriod"/>
            </a:pPr>
            <a:r>
              <a:rPr lang="fr-FR" dirty="0" smtClean="0"/>
              <a:t>Activités, compétences et indicateurs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2. L’évaluation sur le terrain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467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0000"/>
                </a:solidFill>
              </a:rPr>
              <a:t>Vos avis, vos remarques?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11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Papiers retours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5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 smtClean="0"/>
              <a:t>Un tout grand merci pour votre attention!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812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La compétence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tant qu’experts terrain, vous êtes « compétents ».</a:t>
            </a:r>
          </a:p>
          <a:p>
            <a:r>
              <a:rPr lang="fr-FR" dirty="0" smtClean="0"/>
              <a:t>Vous avez un certain nombre de savoirs que vous savez mobiliser dans des situations complexes et à chaque fois uniques.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 </a:t>
            </a:r>
            <a:r>
              <a:rPr lang="fr-FR" i="1" dirty="0" smtClean="0"/>
              <a:t>Ces processus de mobilisation de savoirs en situation sont vos compétences.</a:t>
            </a:r>
          </a:p>
        </p:txBody>
      </p:sp>
    </p:spTree>
    <p:extLst>
      <p:ext uri="{BB962C8B-B14F-4D97-AF65-F5344CB8AC3E}">
        <p14:creationId xmlns:p14="http://schemas.microsoft.com/office/powerpoint/2010/main" val="66976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L’indicateur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Comment enseigner une compétence?</a:t>
            </a:r>
          </a:p>
          <a:p>
            <a:pPr marL="0" indent="0">
              <a:buNone/>
            </a:pPr>
            <a:r>
              <a:rPr lang="fr-FR" sz="2800" dirty="0" smtClean="0">
                <a:sym typeface="Wingdings"/>
              </a:rPr>
              <a:t> la décomposer en « indicateurs »</a:t>
            </a:r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Indicateurs: indications sur le niveau d’acquisition de l’étudiant. </a:t>
            </a:r>
          </a:p>
          <a:p>
            <a:endParaRPr lang="fr-FR" sz="2800" dirty="0" smtClean="0"/>
          </a:p>
          <a:p>
            <a:r>
              <a:rPr lang="fr-FR" sz="2800" dirty="0"/>
              <a:t>Les indicateurs sont des éléments </a:t>
            </a:r>
            <a:r>
              <a:rPr lang="fr-FR" sz="2800" b="1" dirty="0"/>
              <a:t>observables</a:t>
            </a:r>
            <a:r>
              <a:rPr lang="fr-FR" sz="2800" dirty="0"/>
              <a:t> qui renseignent sur la progression ou la réalisation des apprentissages en spécifiant le </a:t>
            </a:r>
            <a:r>
              <a:rPr lang="fr-FR" sz="2800" b="1" dirty="0"/>
              <a:t>niveau</a:t>
            </a:r>
            <a:r>
              <a:rPr lang="fr-FR" sz="2800" dirty="0"/>
              <a:t> de performance </a:t>
            </a:r>
            <a:r>
              <a:rPr lang="fr-FR" sz="2800" b="1" dirty="0"/>
              <a:t>attendu</a:t>
            </a:r>
            <a:r>
              <a:rPr lang="fr-FR" sz="2800" dirty="0"/>
              <a:t>.</a:t>
            </a:r>
          </a:p>
          <a:p>
            <a:pPr marL="0" indent="0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61609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L’indicateur en didactique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ym typeface="Wingdings"/>
              </a:rPr>
              <a:t>Enseignement:  permettre à l’étudiant de s’approprier les composants des compétences.</a:t>
            </a:r>
          </a:p>
          <a:p>
            <a:endParaRPr lang="fr-FR" sz="2800" dirty="0" smtClean="0">
              <a:sym typeface="Wingdings"/>
            </a:endParaRPr>
          </a:p>
          <a:p>
            <a:r>
              <a:rPr lang="fr-FR" sz="2800" dirty="0" smtClean="0">
                <a:sym typeface="Wingdings"/>
              </a:rPr>
              <a:t>Etudiants:  auto-évaluation.</a:t>
            </a:r>
          </a:p>
          <a:p>
            <a:endParaRPr lang="fr-FR" sz="2800" dirty="0" smtClean="0"/>
          </a:p>
          <a:p>
            <a:r>
              <a:rPr lang="fr-FR" sz="2800" dirty="0" smtClean="0"/>
              <a:t>Evaluation: meilleure appréhension </a:t>
            </a:r>
            <a:r>
              <a:rPr lang="fr-FR" sz="2800" dirty="0"/>
              <a:t>de ce qu’il faut observer chez </a:t>
            </a:r>
            <a:r>
              <a:rPr lang="fr-FR" sz="2800" dirty="0" smtClean="0"/>
              <a:t>l’étudiant.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2732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d’une compétence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3300" b="1" dirty="0" smtClean="0"/>
              <a:t>La </a:t>
            </a:r>
            <a:r>
              <a:rPr lang="fr-FR" sz="3300" b="1" dirty="0"/>
              <a:t>compétence vaut plus que la somme des </a:t>
            </a:r>
            <a:r>
              <a:rPr lang="fr-FR" sz="3300" b="1" dirty="0" smtClean="0"/>
              <a:t>indicateurs</a:t>
            </a:r>
          </a:p>
          <a:p>
            <a:pPr marL="0" indent="0" algn="ctr">
              <a:buNone/>
            </a:pPr>
            <a:endParaRPr lang="fr-FR" sz="2800" b="1" dirty="0"/>
          </a:p>
          <a:p>
            <a:pPr marL="0" indent="0">
              <a:buNone/>
            </a:pPr>
            <a:r>
              <a:rPr lang="fr-FR" sz="2800" dirty="0" smtClean="0"/>
              <a:t>Ex d’une diva (opéra)</a:t>
            </a:r>
            <a:endParaRPr lang="fr-FR" sz="2800" dirty="0"/>
          </a:p>
          <a:p>
            <a:pPr>
              <a:buFont typeface="Arial"/>
              <a:buChar char="•"/>
            </a:pPr>
            <a:r>
              <a:rPr lang="fr-FR" sz="2800" dirty="0" smtClean="0"/>
              <a:t>Compétence: brillamment assurer un concert dans une salle prestigieuse</a:t>
            </a:r>
          </a:p>
          <a:p>
            <a:pPr>
              <a:buFont typeface="Arial"/>
              <a:buChar char="•"/>
            </a:pPr>
            <a:r>
              <a:rPr lang="fr-FR" sz="2800" dirty="0" smtClean="0"/>
              <a:t>Indicateurs:</a:t>
            </a:r>
          </a:p>
          <a:p>
            <a:pPr marL="857250" lvl="1" indent="-457200">
              <a:buFontTx/>
              <a:buChar char="-"/>
            </a:pPr>
            <a:r>
              <a:rPr lang="fr-FR" dirty="0" smtClean="0"/>
              <a:t>Assurer son rythme</a:t>
            </a:r>
          </a:p>
          <a:p>
            <a:pPr marL="857250" lvl="1" indent="-457200">
              <a:buFontTx/>
              <a:buChar char="-"/>
            </a:pPr>
            <a:r>
              <a:rPr lang="fr-FR" dirty="0" smtClean="0"/>
              <a:t>Poser sa voix</a:t>
            </a:r>
          </a:p>
          <a:p>
            <a:pPr marL="857250" lvl="1" indent="-457200">
              <a:buFontTx/>
              <a:buChar char="-"/>
            </a:pPr>
            <a:r>
              <a:rPr lang="fr-FR" dirty="0" smtClean="0"/>
              <a:t>Maîtriser son souffle</a:t>
            </a:r>
          </a:p>
          <a:p>
            <a:pPr marL="857250" lvl="1" indent="-457200">
              <a:buFontTx/>
              <a:buChar char="-"/>
            </a:pPr>
            <a:r>
              <a:rPr lang="fr-FR" dirty="0" smtClean="0"/>
              <a:t>Maîtriser la force de sa voix</a:t>
            </a:r>
          </a:p>
          <a:p>
            <a:pPr marL="857250" lvl="1" indent="-457200">
              <a:buFontTx/>
              <a:buChar char="-"/>
            </a:pPr>
            <a:r>
              <a:rPr lang="fr-FR" dirty="0" smtClean="0"/>
              <a:t>Se tenir droite</a:t>
            </a:r>
          </a:p>
          <a:p>
            <a:pPr marL="857250" lvl="1" indent="-457200">
              <a:buFontTx/>
              <a:buChar char="-"/>
            </a:pP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747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Partenariat de formation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9612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Travail de groupe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fr-FR" dirty="0" smtClean="0"/>
              <a:t>Par groupe de 4 et en 30 minutes:</a:t>
            </a:r>
          </a:p>
          <a:p>
            <a:pPr marL="0" lvl="0" indent="0">
              <a:buNone/>
            </a:pPr>
            <a:endParaRPr lang="fr-FR" dirty="0" smtClean="0"/>
          </a:p>
          <a:p>
            <a:r>
              <a:rPr lang="fr-FR" sz="3100" i="1" dirty="0"/>
              <a:t>C</a:t>
            </a:r>
            <a:r>
              <a:rPr lang="fr-FR" sz="3100" i="1" dirty="0" smtClean="0"/>
              <a:t>hoisissez </a:t>
            </a:r>
            <a:r>
              <a:rPr lang="fr-FR" sz="3100" i="1" dirty="0"/>
              <a:t>une activité professionnelle vécue sur le </a:t>
            </a:r>
            <a:r>
              <a:rPr lang="fr-FR" sz="3100" i="1" dirty="0" smtClean="0"/>
              <a:t>terrain</a:t>
            </a:r>
          </a:p>
          <a:p>
            <a:endParaRPr lang="fr-FR" sz="3100" i="1" dirty="0"/>
          </a:p>
          <a:p>
            <a:r>
              <a:rPr lang="fr-FR" sz="3100" i="1" dirty="0" smtClean="0"/>
              <a:t>Choisissez ensuite un rôle lié à cette activité ainsi qu’une </a:t>
            </a:r>
            <a:r>
              <a:rPr lang="fr-FR" sz="3100" i="1" dirty="0"/>
              <a:t>compétence à laquelle elle fait </a:t>
            </a:r>
            <a:r>
              <a:rPr lang="fr-FR" sz="3100" i="1" dirty="0" smtClean="0"/>
              <a:t>appel</a:t>
            </a:r>
          </a:p>
          <a:p>
            <a:endParaRPr lang="fr-FR" sz="3100" i="1" dirty="0" smtClean="0"/>
          </a:p>
          <a:p>
            <a:r>
              <a:rPr lang="fr-FR" sz="3100" i="1" dirty="0" smtClean="0"/>
              <a:t>A l’aide du document de « déclinaison des compétences en habiletés et indicateurs », vérifiez si une (ou plusieurs) habileté est déjà associée à votre activité </a:t>
            </a:r>
            <a:r>
              <a:rPr lang="fr-FR" sz="3100" i="1" dirty="0"/>
              <a:t>et si les indicateurs proposés sont </a:t>
            </a:r>
            <a:r>
              <a:rPr lang="fr-FR" sz="3100" i="1" dirty="0" smtClean="0"/>
              <a:t>pertinents.</a:t>
            </a:r>
          </a:p>
          <a:p>
            <a:endParaRPr lang="fr-FR" sz="3100" i="1" dirty="0"/>
          </a:p>
          <a:p>
            <a:r>
              <a:rPr lang="fr-FR" sz="3100" i="1" dirty="0" smtClean="0"/>
              <a:t>Formulez </a:t>
            </a:r>
            <a:r>
              <a:rPr lang="fr-FR" sz="3100" i="1" dirty="0"/>
              <a:t>1 à 2 </a:t>
            </a:r>
            <a:r>
              <a:rPr lang="fr-FR" sz="3100" i="1" dirty="0" err="1" smtClean="0"/>
              <a:t>indicateur-s</a:t>
            </a:r>
            <a:r>
              <a:rPr lang="fr-FR" sz="3100" i="1" dirty="0" smtClean="0"/>
              <a:t> </a:t>
            </a:r>
            <a:r>
              <a:rPr lang="fr-FR" sz="3100" i="1" dirty="0"/>
              <a:t>(observable, contextualisé, niveau de performance attendu) pour chaque année d’étude, sur la base du </a:t>
            </a:r>
            <a:r>
              <a:rPr lang="fr-FR" sz="3100" i="1" dirty="0" smtClean="0"/>
              <a:t>guide de rédaction des indicateurs </a:t>
            </a:r>
            <a:r>
              <a:rPr lang="fr-FR" sz="3100" i="1" dirty="0"/>
              <a:t>et </a:t>
            </a:r>
            <a:r>
              <a:rPr lang="fr-FR" sz="3100" i="1" dirty="0" smtClean="0"/>
              <a:t>transposez-le-s </a:t>
            </a:r>
            <a:r>
              <a:rPr lang="fr-FR" sz="3100" i="1" dirty="0"/>
              <a:t>sur les 3 </a:t>
            </a:r>
            <a:r>
              <a:rPr lang="fr-FR" sz="3100" i="1" dirty="0" smtClean="0"/>
              <a:t>ans.</a:t>
            </a:r>
            <a:endParaRPr lang="fr-FR" sz="3100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2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en commun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Quelles difficultés rencontrées?</a:t>
            </a:r>
          </a:p>
          <a:p>
            <a:endParaRPr lang="fr-FR" dirty="0" smtClean="0"/>
          </a:p>
          <a:p>
            <a:r>
              <a:rPr lang="fr-FR" dirty="0" smtClean="0"/>
              <a:t>Quelles questions?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8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479</Words>
  <Application>Microsoft Office PowerPoint</Application>
  <PresentationFormat>Affichage à l'écran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De la pratique professionnelle à l’activité d’apprentissage</vt:lpstr>
      <vt:lpstr>Plan</vt:lpstr>
      <vt:lpstr>1. La compétence</vt:lpstr>
      <vt:lpstr>L’indicateur</vt:lpstr>
      <vt:lpstr>L’indicateur en didactique</vt:lpstr>
      <vt:lpstr>Evaluation d’une compétence</vt:lpstr>
      <vt:lpstr>Partenariat de formation</vt:lpstr>
      <vt:lpstr>Travail de groupe</vt:lpstr>
      <vt:lpstr>Mise en commun</vt:lpstr>
      <vt:lpstr>Bilan</vt:lpstr>
      <vt:lpstr>2. L’évaluation</vt:lpstr>
      <vt:lpstr>Mise en commun</vt:lpstr>
      <vt:lpstr>Mise en commun</vt:lpstr>
      <vt:lpstr>Pause!</vt:lpstr>
      <vt:lpstr>Présentation</vt:lpstr>
      <vt:lpstr>Procédures évaluatives</vt:lpstr>
      <vt:lpstr>L’évaluation</vt:lpstr>
      <vt:lpstr>Les notations ECTS</vt:lpstr>
      <vt:lpstr>Proposition de procédure d’évaluation</vt:lpstr>
      <vt:lpstr>Vos avis, vos remarques? </vt:lpstr>
      <vt:lpstr>Bilan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monti v</dc:creator>
  <cp:lastModifiedBy>Claire Hofmann-Pijollet</cp:lastModifiedBy>
  <cp:revision>56</cp:revision>
  <cp:lastPrinted>2013-06-19T16:09:07Z</cp:lastPrinted>
  <dcterms:created xsi:type="dcterms:W3CDTF">2013-04-08T06:43:49Z</dcterms:created>
  <dcterms:modified xsi:type="dcterms:W3CDTF">2015-06-15T08:09:03Z</dcterms:modified>
</cp:coreProperties>
</file>