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6" r:id="rId5"/>
    <p:sldId id="276" r:id="rId6"/>
    <p:sldId id="258" r:id="rId7"/>
    <p:sldId id="320" r:id="rId8"/>
    <p:sldId id="321" r:id="rId9"/>
    <p:sldId id="322" r:id="rId10"/>
    <p:sldId id="323" r:id="rId11"/>
    <p:sldId id="324" r:id="rId12"/>
    <p:sldId id="295" r:id="rId13"/>
    <p:sldId id="293" r:id="rId14"/>
    <p:sldId id="290" r:id="rId15"/>
    <p:sldId id="291" r:id="rId16"/>
    <p:sldId id="292" r:id="rId17"/>
    <p:sldId id="296" r:id="rId18"/>
    <p:sldId id="325" r:id="rId19"/>
    <p:sldId id="326" r:id="rId20"/>
    <p:sldId id="327" r:id="rId21"/>
    <p:sldId id="301" r:id="rId22"/>
    <p:sldId id="328" r:id="rId23"/>
    <p:sldId id="329" r:id="rId24"/>
    <p:sldId id="299" r:id="rId25"/>
    <p:sldId id="308" r:id="rId26"/>
    <p:sldId id="330" r:id="rId27"/>
    <p:sldId id="319" r:id="rId28"/>
    <p:sldId id="309" r:id="rId29"/>
    <p:sldId id="331" r:id="rId30"/>
    <p:sldId id="297" r:id="rId31"/>
    <p:sldId id="298" r:id="rId32"/>
    <p:sldId id="311" r:id="rId33"/>
    <p:sldId id="314" r:id="rId34"/>
    <p:sldId id="315" r:id="rId35"/>
    <p:sldId id="317" r:id="rId36"/>
    <p:sldId id="313" r:id="rId37"/>
    <p:sldId id="312" r:id="rId38"/>
    <p:sldId id="316" r:id="rId39"/>
  </p:sldIdLst>
  <p:sldSz cx="9144000" cy="5143500" type="screen16x9"/>
  <p:notesSz cx="16256000" cy="10160000"/>
  <p:defaultTextStyle>
    <a:defPPr>
      <a:defRPr lang="fr-FR"/>
    </a:defPPr>
    <a:lvl1pPr marL="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1pPr>
    <a:lvl2pPr marL="247254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2pPr>
    <a:lvl3pPr marL="494508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3pPr>
    <a:lvl4pPr marL="741761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4pPr>
    <a:lvl5pPr marL="989015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5pPr>
    <a:lvl6pPr marL="1236269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8" userDrawn="1">
          <p15:clr>
            <a:srgbClr val="A4A3A4"/>
          </p15:clr>
        </p15:guide>
        <p15:guide id="2" pos="12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0"/>
    <a:srgbClr val="B9A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9" autoAdjust="0"/>
    <p:restoredTop sz="70235"/>
  </p:normalViewPr>
  <p:slideViewPr>
    <p:cSldViewPr>
      <p:cViewPr varScale="1">
        <p:scale>
          <a:sx n="103" d="100"/>
          <a:sy n="103" d="100"/>
        </p:scale>
        <p:origin x="2214" y="108"/>
      </p:cViewPr>
      <p:guideLst>
        <p:guide orient="horz" pos="1458"/>
        <p:guide pos="12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19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99B8197-5B65-A14E-8C23-A9138C36E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484FA4-9363-8D40-8A2B-A4520159F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207500" y="0"/>
            <a:ext cx="704532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1748-8E58-A44C-88BC-647C89E5E2A3}" type="datetimeFigureOut">
              <a:rPr lang="fr-FR" smtClean="0">
                <a:latin typeface="Arial" panose="020B0604020202020204" pitchFamily="34" charset="0"/>
              </a:rPr>
              <a:t>27/09/2022</a:t>
            </a:fld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6ABF11-7371-2B41-98B1-2B77120F7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50413"/>
            <a:ext cx="70437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BED42D-4429-D44B-B862-B3E87A7F8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207500" y="9650413"/>
            <a:ext cx="704532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00FF5-57C5-074F-835A-E1B9EB48C8D3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5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C120D5B-270E-F746-AB45-F05B4945F8EE}" type="datetimeFigureOut">
              <a:rPr lang="fr-FR" smtClean="0"/>
              <a:pPr/>
              <a:t>27/09/2022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12700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625600" y="4889500"/>
            <a:ext cx="13004800" cy="400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0437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9207500" y="9650413"/>
            <a:ext cx="704532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4FD2AE0-6EB3-1349-BDBD-EDEA2841A2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24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47254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94508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41761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89015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236269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901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4706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299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319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051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494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/>
              <a:t>Ce sera difficile de valider cet élément. Pas très spécifique, ni mesurable, ni temps. Essayez d’identifier </a:t>
            </a:r>
            <a:r>
              <a:rPr lang="fr-FR" dirty="0" err="1"/>
              <a:t>concr</a:t>
            </a:r>
            <a:r>
              <a:rPr lang="x-none"/>
              <a:t>ètement à quoi peut ressembler “prendre sa place”. Échanger de l’information, intervenir aux colloques, etc.</a:t>
            </a:r>
            <a:endParaRPr lang="fr-CA" dirty="0"/>
          </a:p>
          <a:p>
            <a:pPr marL="342900" marR="0" lvl="0" indent="-342900" algn="l" defTabSz="494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Durant le stage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n’est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pas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très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précis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termes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temps, « Observer »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plus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passif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n’est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pas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très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impliquant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cela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représente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plus un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souhait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qu’une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competence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travailler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fr-CA" dirty="0">
                <a:effectLst/>
              </a:rPr>
              <a:t> </a:t>
            </a:r>
          </a:p>
          <a:p>
            <a:pPr marL="342900" marR="0" lvl="0" indent="-342900" algn="l" defTabSz="494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CA" dirty="0">
                <a:effectLst/>
              </a:rPr>
              <a:t>Prendre connaissance fait superficiel. Soit « je connais » ou « j’utilise »</a:t>
            </a:r>
          </a:p>
          <a:p>
            <a:pPr marL="342900" marR="0" lvl="0" indent="-342900" algn="l" defTabSz="494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CA" dirty="0">
                <a:effectLst/>
              </a:rPr>
              <a:t>Manque temps et le niveau d’autonomie.</a:t>
            </a:r>
            <a:endParaRPr lang="fr-CA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897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571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r>
              <a:rPr lang="x-none"/>
              <a:t>parfois difficile de savoir ce que vous allez faire avant de débuter.</a:t>
            </a:r>
            <a:endParaRPr lang="fr-CA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00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629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7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215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8023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 algn="l"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06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99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831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360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4FC197B-9B9B-6446-A23C-18FF109008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766" y="2571750"/>
            <a:ext cx="5359591" cy="922696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B5B60384-B4B0-F44E-A68C-1EE1B2ED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5354364" cy="1354217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10">
            <a:extLst>
              <a:ext uri="{FF2B5EF4-FFF2-40B4-BE49-F238E27FC236}">
                <a16:creationId xmlns:a16="http://schemas.microsoft.com/office/drawing/2014/main" id="{A23BB1FC-7123-3D4B-AF8D-08F98933E0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66" y="3596015"/>
            <a:ext cx="5359591" cy="498821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None/>
              <a:defRPr sz="122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FC7B835D-E9C9-4458-B7A2-C70A123B5F3C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904B7F6-E128-48A4-BE3F-01A1E396B6C3}"/>
              </a:ext>
            </a:extLst>
          </p:cNvPr>
          <p:cNvGrpSpPr/>
          <p:nvPr userDrawn="1"/>
        </p:nvGrpSpPr>
        <p:grpSpPr>
          <a:xfrm>
            <a:off x="7164288" y="4202958"/>
            <a:ext cx="1393925" cy="586695"/>
            <a:chOff x="7164288" y="4202958"/>
            <a:chExt cx="1393925" cy="586695"/>
          </a:xfrm>
        </p:grpSpPr>
        <p:pic>
          <p:nvPicPr>
            <p:cNvPr id="3" name="Graphique 2">
              <a:extLst>
                <a:ext uri="{FF2B5EF4-FFF2-40B4-BE49-F238E27FC236}">
                  <a16:creationId xmlns:a16="http://schemas.microsoft.com/office/drawing/2014/main" id="{AEA54F81-4C3E-4F83-8417-C2E379227D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30603A9C-5FA2-4540-946C-A3A1CD9DCF8C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580BAE2C-48F7-B145-8A6D-A938C128196F}"/>
              </a:ext>
            </a:extLst>
          </p:cNvPr>
          <p:cNvPicPr>
            <a:picLocks/>
          </p:cNvPicPr>
          <p:nvPr userDrawn="1"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40038"/>
            <a:ext cx="1224000" cy="11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2CBB519-2BA9-824D-8AD9-049C04AD0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FCC315-613E-8D4F-8F1F-C66FC9CDE2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788" y="3221711"/>
            <a:ext cx="4706292" cy="1356639"/>
          </a:xfrm>
          <a:prstGeom prst="rect">
            <a:avLst/>
          </a:prstGeom>
          <a:solidFill>
            <a:schemeClr val="accent6"/>
          </a:solidFill>
        </p:spPr>
        <p:txBody>
          <a:bodyPr wrap="square" lIns="360000" tIns="251999" rIns="360000" bIns="360000" anchor="b" anchorCtr="0">
            <a:sp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27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Ordina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équipement électronique, afficher, moniteur, capture d’écran&#10;&#10;Description générée automatiquement">
            <a:extLst>
              <a:ext uri="{FF2B5EF4-FFF2-40B4-BE49-F238E27FC236}">
                <a16:creationId xmlns:a16="http://schemas.microsoft.com/office/drawing/2014/main" id="{5FD4A56A-B525-3D4E-97B5-61E2DD1D09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261622"/>
            <a:ext cx="6237587" cy="3354669"/>
          </a:xfrm>
          <a:prstGeom prst="rect">
            <a:avLst/>
          </a:prstGeom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F1F5F-4C79-9F4C-B7D3-DC1193E88740}"/>
              </a:ext>
            </a:extLst>
          </p:cNvPr>
          <p:cNvSpPr/>
          <p:nvPr userDrawn="1"/>
        </p:nvSpPr>
        <p:spPr>
          <a:xfrm>
            <a:off x="683568" y="1419622"/>
            <a:ext cx="4464496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AC3624-DA2A-0942-92AE-E18D61C25E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568" y="1419225"/>
            <a:ext cx="4500000" cy="2808709"/>
          </a:xfrm>
          <a:prstGeom prst="rect">
            <a:avLst/>
          </a:prstGeom>
        </p:spPr>
        <p:txBody>
          <a:bodyPr/>
          <a:lstStyle>
            <a:lvl1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Espace réservé du texte 28">
            <a:extLst>
              <a:ext uri="{FF2B5EF4-FFF2-40B4-BE49-F238E27FC236}">
                <a16:creationId xmlns:a16="http://schemas.microsoft.com/office/drawing/2014/main" id="{7DCA0E56-5D6F-A54D-98EF-55177FA474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29288" y="1337310"/>
            <a:ext cx="2828924" cy="2962632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026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Smart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3" name="Image 2" descr="Une image contenant moniteur, signe, téléphone&#10;&#10;Description générée automatiquement">
            <a:extLst>
              <a:ext uri="{FF2B5EF4-FFF2-40B4-BE49-F238E27FC236}">
                <a16:creationId xmlns:a16="http://schemas.microsoft.com/office/drawing/2014/main" id="{8008535A-246E-A54D-9562-FE289A3D8B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1288"/>
            <a:ext cx="2160240" cy="3363838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1E1C182-5974-184C-A71B-9B335FBC5EC6}"/>
              </a:ext>
            </a:extLst>
          </p:cNvPr>
          <p:cNvSpPr/>
          <p:nvPr userDrawn="1"/>
        </p:nvSpPr>
        <p:spPr>
          <a:xfrm>
            <a:off x="611560" y="1440000"/>
            <a:ext cx="1554437" cy="3096000"/>
          </a:xfrm>
          <a:prstGeom prst="roundRect">
            <a:avLst>
              <a:gd name="adj" fmla="val 100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>
              <a:noFill/>
            </a:endParaRPr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75166277-933F-EF49-8836-33242B422F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560" y="1440000"/>
            <a:ext cx="1584176" cy="3096000"/>
          </a:xfrm>
          <a:custGeom>
            <a:avLst/>
            <a:gdLst>
              <a:gd name="connsiteX0" fmla="*/ 144779 w 1440160"/>
              <a:gd name="connsiteY0" fmla="*/ 0 h 3096000"/>
              <a:gd name="connsiteX1" fmla="*/ 1295381 w 1440160"/>
              <a:gd name="connsiteY1" fmla="*/ 0 h 3096000"/>
              <a:gd name="connsiteX2" fmla="*/ 1440160 w 1440160"/>
              <a:gd name="connsiteY2" fmla="*/ 144779 h 3096000"/>
              <a:gd name="connsiteX3" fmla="*/ 1440160 w 1440160"/>
              <a:gd name="connsiteY3" fmla="*/ 2951221 h 3096000"/>
              <a:gd name="connsiteX4" fmla="*/ 1295381 w 1440160"/>
              <a:gd name="connsiteY4" fmla="*/ 3096000 h 3096000"/>
              <a:gd name="connsiteX5" fmla="*/ 144779 w 1440160"/>
              <a:gd name="connsiteY5" fmla="*/ 3096000 h 3096000"/>
              <a:gd name="connsiteX6" fmla="*/ 0 w 1440160"/>
              <a:gd name="connsiteY6" fmla="*/ 2951221 h 3096000"/>
              <a:gd name="connsiteX7" fmla="*/ 0 w 1440160"/>
              <a:gd name="connsiteY7" fmla="*/ 144779 h 3096000"/>
              <a:gd name="connsiteX8" fmla="*/ 144779 w 1440160"/>
              <a:gd name="connsiteY8" fmla="*/ 0 h 3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160" h="3096000">
                <a:moveTo>
                  <a:pt x="144779" y="0"/>
                </a:moveTo>
                <a:lnTo>
                  <a:pt x="1295381" y="0"/>
                </a:lnTo>
                <a:cubicBezTo>
                  <a:pt x="1375340" y="0"/>
                  <a:pt x="1440160" y="64820"/>
                  <a:pt x="1440160" y="144779"/>
                </a:cubicBezTo>
                <a:lnTo>
                  <a:pt x="1440160" y="2951221"/>
                </a:lnTo>
                <a:cubicBezTo>
                  <a:pt x="1440160" y="3031180"/>
                  <a:pt x="1375340" y="3096000"/>
                  <a:pt x="1295381" y="3096000"/>
                </a:cubicBezTo>
                <a:lnTo>
                  <a:pt x="144779" y="3096000"/>
                </a:lnTo>
                <a:cubicBezTo>
                  <a:pt x="64820" y="3096000"/>
                  <a:pt x="0" y="3031180"/>
                  <a:pt x="0" y="2951221"/>
                </a:cubicBezTo>
                <a:lnTo>
                  <a:pt x="0" y="144779"/>
                </a:lnTo>
                <a:cubicBezTo>
                  <a:pt x="0" y="64820"/>
                  <a:pt x="64820" y="0"/>
                  <a:pt x="144779" y="0"/>
                </a:cubicBezTo>
                <a:close/>
              </a:path>
            </a:pathLst>
          </a:custGeom>
        </p:spPr>
        <p:txBody>
          <a:bodyPr wrap="square" lIns="0" rIns="9000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E0570A5-21D2-6B46-A77C-01310BBDDFB7}"/>
              </a:ext>
            </a:extLst>
          </p:cNvPr>
          <p:cNvSpPr/>
          <p:nvPr userDrawn="1"/>
        </p:nvSpPr>
        <p:spPr>
          <a:xfrm>
            <a:off x="1045012" y="1419622"/>
            <a:ext cx="792088" cy="1440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21" name="Espace réservé du texte 28">
            <a:extLst>
              <a:ext uri="{FF2B5EF4-FFF2-40B4-BE49-F238E27FC236}">
                <a16:creationId xmlns:a16="http://schemas.microsoft.com/office/drawing/2014/main" id="{ACEF5907-7BE0-EA44-83E3-59D8D664A7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83768" y="1337310"/>
            <a:ext cx="6074444" cy="3034640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034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4" name="Espace réservé pour une image  21">
            <a:extLst>
              <a:ext uri="{FF2B5EF4-FFF2-40B4-BE49-F238E27FC236}">
                <a16:creationId xmlns:a16="http://schemas.microsoft.com/office/drawing/2014/main" id="{F10CEA2A-D812-A744-A12B-F27D826135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137D63-6357-7E46-A2C7-05FDCEFD783C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36" name="Forme en L 35">
              <a:extLst>
                <a:ext uri="{FF2B5EF4-FFF2-40B4-BE49-F238E27FC236}">
                  <a16:creationId xmlns:a16="http://schemas.microsoft.com/office/drawing/2014/main" id="{692E31BB-1859-9F45-B854-0D1EDAE17A77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2" name="Forme en L 11">
              <a:extLst>
                <a:ext uri="{FF2B5EF4-FFF2-40B4-BE49-F238E27FC236}">
                  <a16:creationId xmlns:a16="http://schemas.microsoft.com/office/drawing/2014/main" id="{48E763F6-BBA8-DB45-9344-52F90C74EB87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13" name="Espace réservé pour une image  21">
            <a:extLst>
              <a:ext uri="{FF2B5EF4-FFF2-40B4-BE49-F238E27FC236}">
                <a16:creationId xmlns:a16="http://schemas.microsoft.com/office/drawing/2014/main" id="{96AF4764-67DF-D944-BF5F-C21D516395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B22F0F8-15CD-D748-872D-3317CA63DE99}"/>
              </a:ext>
            </a:extLst>
          </p:cNvPr>
          <p:cNvGrpSpPr/>
          <p:nvPr userDrawn="1"/>
        </p:nvGrpSpPr>
        <p:grpSpPr>
          <a:xfrm>
            <a:off x="3204096" y="1851670"/>
            <a:ext cx="1997792" cy="1207934"/>
            <a:chOff x="3204096" y="1851670"/>
            <a:chExt cx="1997792" cy="1207934"/>
          </a:xfrm>
        </p:grpSpPr>
        <p:sp>
          <p:nvSpPr>
            <p:cNvPr id="14" name="Forme en L 13">
              <a:extLst>
                <a:ext uri="{FF2B5EF4-FFF2-40B4-BE49-F238E27FC236}">
                  <a16:creationId xmlns:a16="http://schemas.microsoft.com/office/drawing/2014/main" id="{08C21C4E-1001-5C44-9A79-E2DE50AB58A8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5" name="Forme en L 14">
              <a:extLst>
                <a:ext uri="{FF2B5EF4-FFF2-40B4-BE49-F238E27FC236}">
                  <a16:creationId xmlns:a16="http://schemas.microsoft.com/office/drawing/2014/main" id="{E41437E5-BA6A-1F4E-8009-6F26D78A6651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635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5" name="Espace réservé pour une image  21">
            <a:extLst>
              <a:ext uri="{FF2B5EF4-FFF2-40B4-BE49-F238E27FC236}">
                <a16:creationId xmlns:a16="http://schemas.microsoft.com/office/drawing/2014/main" id="{4152E542-FE35-5D43-96AC-F38EEC1B23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D9859309-76CF-3742-ADC7-54DCBBF5FC4A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47" name="Forme en L 46">
              <a:extLst>
                <a:ext uri="{FF2B5EF4-FFF2-40B4-BE49-F238E27FC236}">
                  <a16:creationId xmlns:a16="http://schemas.microsoft.com/office/drawing/2014/main" id="{34B80036-B319-994F-97DC-6E3ABD82C47E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id="{AAD4C992-A334-624E-BC2B-FE0BB61EDFCE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49" name="Espace réservé pour une image  21">
            <a:extLst>
              <a:ext uri="{FF2B5EF4-FFF2-40B4-BE49-F238E27FC236}">
                <a16:creationId xmlns:a16="http://schemas.microsoft.com/office/drawing/2014/main" id="{B862FD54-AB0E-CD41-B940-867B238A76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4E63491-96B1-BC4D-8BB5-4ACBD8F75AE6}"/>
              </a:ext>
            </a:extLst>
          </p:cNvPr>
          <p:cNvGrpSpPr/>
          <p:nvPr userDrawn="1"/>
        </p:nvGrpSpPr>
        <p:grpSpPr>
          <a:xfrm>
            <a:off x="3204096" y="1850400"/>
            <a:ext cx="1997792" cy="1207934"/>
            <a:chOff x="3204096" y="1851670"/>
            <a:chExt cx="1997792" cy="1207934"/>
          </a:xfrm>
        </p:grpSpPr>
        <p:sp>
          <p:nvSpPr>
            <p:cNvPr id="51" name="Forme en L 50">
              <a:extLst>
                <a:ext uri="{FF2B5EF4-FFF2-40B4-BE49-F238E27FC236}">
                  <a16:creationId xmlns:a16="http://schemas.microsoft.com/office/drawing/2014/main" id="{24ECB0EA-EBB3-4F4B-A434-FA474F0A2150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id="{2A14BFE8-7D55-1E48-AD0C-97685849B38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3" name="Espace réservé pour une image  21">
            <a:extLst>
              <a:ext uri="{FF2B5EF4-FFF2-40B4-BE49-F238E27FC236}">
                <a16:creationId xmlns:a16="http://schemas.microsoft.com/office/drawing/2014/main" id="{8897DC75-83F5-794F-A830-CC46067002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6000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E976A2CC-5E04-8644-BBE1-2A20A8A547BA}"/>
              </a:ext>
            </a:extLst>
          </p:cNvPr>
          <p:cNvGrpSpPr/>
          <p:nvPr userDrawn="1"/>
        </p:nvGrpSpPr>
        <p:grpSpPr>
          <a:xfrm>
            <a:off x="5688000" y="1851670"/>
            <a:ext cx="1997792" cy="1207934"/>
            <a:chOff x="702000" y="1851670"/>
            <a:chExt cx="1997792" cy="1207934"/>
          </a:xfrm>
        </p:grpSpPr>
        <p:sp>
          <p:nvSpPr>
            <p:cNvPr id="55" name="Forme en L 54">
              <a:extLst>
                <a:ext uri="{FF2B5EF4-FFF2-40B4-BE49-F238E27FC236}">
                  <a16:creationId xmlns:a16="http://schemas.microsoft.com/office/drawing/2014/main" id="{AE834ECE-8511-6442-A5E4-A9D35AEDB0C3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id="{0CE266BD-4665-2343-A0AA-549BF8455AB8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65890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6" name="Espace réservé pour une image  21">
            <a:extLst>
              <a:ext uri="{FF2B5EF4-FFF2-40B4-BE49-F238E27FC236}">
                <a16:creationId xmlns:a16="http://schemas.microsoft.com/office/drawing/2014/main" id="{D5F229ED-9A9B-8C46-8381-DFEEF48595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56363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0A65EB07-D8FE-934E-8A14-1466466F6150}"/>
              </a:ext>
            </a:extLst>
          </p:cNvPr>
          <p:cNvGrpSpPr/>
          <p:nvPr userDrawn="1"/>
        </p:nvGrpSpPr>
        <p:grpSpPr>
          <a:xfrm>
            <a:off x="702000" y="1491630"/>
            <a:ext cx="1997792" cy="1207934"/>
            <a:chOff x="702000" y="1851670"/>
            <a:chExt cx="1997792" cy="1207934"/>
          </a:xfrm>
        </p:grpSpPr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id="{0B22E605-5F4F-C34E-9363-E1A66440CF2F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9" name="Forme en L 48">
              <a:extLst>
                <a:ext uri="{FF2B5EF4-FFF2-40B4-BE49-F238E27FC236}">
                  <a16:creationId xmlns:a16="http://schemas.microsoft.com/office/drawing/2014/main" id="{865D722D-2314-9C4A-807C-9BC3AFC499CF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0" name="Espace réservé pour une image  21">
            <a:extLst>
              <a:ext uri="{FF2B5EF4-FFF2-40B4-BE49-F238E27FC236}">
                <a16:creationId xmlns:a16="http://schemas.microsoft.com/office/drawing/2014/main" id="{A72199C2-93E9-494D-801F-CD9AF5B3BA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56363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D38F4BD-0D40-4F46-B626-AC7254CA8C83}"/>
              </a:ext>
            </a:extLst>
          </p:cNvPr>
          <p:cNvGrpSpPr/>
          <p:nvPr userDrawn="1"/>
        </p:nvGrpSpPr>
        <p:grpSpPr>
          <a:xfrm>
            <a:off x="3204096" y="1491630"/>
            <a:ext cx="1997792" cy="1207934"/>
            <a:chOff x="3204096" y="1851670"/>
            <a:chExt cx="1997792" cy="1207934"/>
          </a:xfrm>
        </p:grpSpPr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id="{C917B4E7-379E-9D43-B48B-D13AC9CAD149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3" name="Forme en L 52">
              <a:extLst>
                <a:ext uri="{FF2B5EF4-FFF2-40B4-BE49-F238E27FC236}">
                  <a16:creationId xmlns:a16="http://schemas.microsoft.com/office/drawing/2014/main" id="{82854A60-3E5A-DA4B-B6C1-76162660D01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4" name="Espace réservé pour une image  21">
            <a:extLst>
              <a:ext uri="{FF2B5EF4-FFF2-40B4-BE49-F238E27FC236}">
                <a16:creationId xmlns:a16="http://schemas.microsoft.com/office/drawing/2014/main" id="{CE3C868C-719D-D44F-B265-93E2FEDEFDA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3760" y="3020000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BDF3F58A-327A-CF49-A911-66C12466D646}"/>
              </a:ext>
            </a:extLst>
          </p:cNvPr>
          <p:cNvGrpSpPr/>
          <p:nvPr userDrawn="1"/>
        </p:nvGrpSpPr>
        <p:grpSpPr>
          <a:xfrm>
            <a:off x="702000" y="2947992"/>
            <a:ext cx="1997792" cy="1207934"/>
            <a:chOff x="702000" y="1851670"/>
            <a:chExt cx="1997792" cy="1207934"/>
          </a:xfrm>
        </p:grpSpPr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id="{BB8449F7-CF7C-0B44-A29C-7B0F7B69CF48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7" name="Forme en L 56">
              <a:extLst>
                <a:ext uri="{FF2B5EF4-FFF2-40B4-BE49-F238E27FC236}">
                  <a16:creationId xmlns:a16="http://schemas.microsoft.com/office/drawing/2014/main" id="{C57CA7F5-C4A3-864E-83E3-D09ECFF6CF32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8" name="Espace réservé pour une image  21">
            <a:extLst>
              <a:ext uri="{FF2B5EF4-FFF2-40B4-BE49-F238E27FC236}">
                <a16:creationId xmlns:a16="http://schemas.microsoft.com/office/drawing/2014/main" id="{76065543-5E9D-0F4F-9E5A-95C80CE238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75856" y="3020000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A01AF0FB-1EEC-0243-AA3B-0982EC9E7EBA}"/>
              </a:ext>
            </a:extLst>
          </p:cNvPr>
          <p:cNvGrpSpPr/>
          <p:nvPr userDrawn="1"/>
        </p:nvGrpSpPr>
        <p:grpSpPr>
          <a:xfrm>
            <a:off x="3204096" y="2947992"/>
            <a:ext cx="1997792" cy="1207934"/>
            <a:chOff x="3204096" y="1851670"/>
            <a:chExt cx="1997792" cy="1207934"/>
          </a:xfrm>
        </p:grpSpPr>
        <p:sp>
          <p:nvSpPr>
            <p:cNvPr id="60" name="Forme en L 59">
              <a:extLst>
                <a:ext uri="{FF2B5EF4-FFF2-40B4-BE49-F238E27FC236}">
                  <a16:creationId xmlns:a16="http://schemas.microsoft.com/office/drawing/2014/main" id="{114464DA-EF90-D147-8CD3-DCCDDAD9F31E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1" name="Forme en L 60">
              <a:extLst>
                <a:ext uri="{FF2B5EF4-FFF2-40B4-BE49-F238E27FC236}">
                  <a16:creationId xmlns:a16="http://schemas.microsoft.com/office/drawing/2014/main" id="{A702B66C-F494-694D-AA5D-ECE71AA6C237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672816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1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10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PETITE PAUSE</a:t>
            </a:r>
          </a:p>
        </p:txBody>
      </p:sp>
    </p:spTree>
    <p:extLst>
      <p:ext uri="{BB962C8B-B14F-4D97-AF65-F5344CB8AC3E}">
        <p14:creationId xmlns:p14="http://schemas.microsoft.com/office/powerpoint/2010/main" val="395944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2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20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CAFÉ</a:t>
            </a:r>
          </a:p>
        </p:txBody>
      </p:sp>
    </p:spTree>
    <p:extLst>
      <p:ext uri="{BB962C8B-B14F-4D97-AF65-F5344CB8AC3E}">
        <p14:creationId xmlns:p14="http://schemas.microsoft.com/office/powerpoint/2010/main" val="104384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45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45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6" y="4081147"/>
              <a:ext cx="208490" cy="229601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6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8" y="4275532"/>
              <a:ext cx="141192" cy="239041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3"/>
              <a:ext cx="96505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426538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6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85290" y="2198891"/>
            <a:ext cx="396395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marR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 b="1">
                <a:solidFill>
                  <a:schemeClr val="tx1"/>
                </a:solidFill>
              </a:defRPr>
            </a:lvl1pPr>
          </a:lstStyle>
          <a:p>
            <a:pPr marL="0" marR="0" lvl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 dirty="0"/>
              <a:t>Nom de l’unité administrative</a:t>
            </a:r>
          </a:p>
        </p:txBody>
      </p:sp>
      <p:sp>
        <p:nvSpPr>
          <p:cNvPr id="6" name="Espace réservé du texte 28">
            <a:extLst>
              <a:ext uri="{FF2B5EF4-FFF2-40B4-BE49-F238E27FC236}">
                <a16:creationId xmlns:a16="http://schemas.microsoft.com/office/drawing/2014/main" id="{228536D1-A82F-DA42-9D76-A2B9B25AD5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4760" y="220996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" name="Espace réservé du texte 28">
            <a:extLst>
              <a:ext uri="{FF2B5EF4-FFF2-40B4-BE49-F238E27FC236}">
                <a16:creationId xmlns:a16="http://schemas.microsoft.com/office/drawing/2014/main" id="{8BC24AAA-6A73-6E49-9AF8-B087C137C4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4760" y="258210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0"/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2BF6C0C2-95E6-4B4C-91FE-485853EA63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Intervenant</a:t>
            </a:r>
          </a:p>
        </p:txBody>
      </p:sp>
    </p:spTree>
    <p:extLst>
      <p:ext uri="{BB962C8B-B14F-4D97-AF65-F5344CB8AC3E}">
        <p14:creationId xmlns:p14="http://schemas.microsoft.com/office/powerpoint/2010/main" val="287911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AC5B5E-CD20-A444-963F-00478DA05239}"/>
              </a:ext>
            </a:extLst>
          </p:cNvPr>
          <p:cNvSpPr/>
          <p:nvPr userDrawn="1"/>
        </p:nvSpPr>
        <p:spPr>
          <a:xfrm>
            <a:off x="8100392" y="4443958"/>
            <a:ext cx="6480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</p:spTree>
    <p:extLst>
      <p:ext uri="{BB962C8B-B14F-4D97-AF65-F5344CB8AC3E}">
        <p14:creationId xmlns:p14="http://schemas.microsoft.com/office/powerpoint/2010/main" val="1881274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83FEA-023C-5143-B482-85D8DA2E1A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787" y="527209"/>
            <a:ext cx="3729038" cy="1121846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id="{FAF5B00C-EE3D-43C5-9563-561955E227B9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C9C27E5-0EB3-4348-8698-FF05A3281115}"/>
              </a:ext>
            </a:extLst>
          </p:cNvPr>
          <p:cNvGrpSpPr/>
          <p:nvPr userDrawn="1"/>
        </p:nvGrpSpPr>
        <p:grpSpPr>
          <a:xfrm>
            <a:off x="6298856" y="4202958"/>
            <a:ext cx="2259357" cy="586695"/>
            <a:chOff x="6298856" y="4202958"/>
            <a:chExt cx="2259357" cy="586695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A37E3465-D9CD-4333-B752-01E7FEF9CF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id="{F1DC6962-C4E7-4ACB-A9F7-42BB75C46F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98856" y="4202958"/>
              <a:ext cx="721416" cy="586695"/>
            </a:xfrm>
            <a:prstGeom prst="rect">
              <a:avLst/>
            </a:prstGeom>
          </p:spPr>
        </p:pic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5DDC52E-E08C-46FB-8BB4-0F78BF638BA8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97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07457DB1-9357-DF4E-BCEB-7945324594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5B951F7A-FF68-224E-A25D-AC12DE4CE6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062" y="1491630"/>
            <a:ext cx="6704300" cy="43204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E5930B4A-4534-4148-9854-C2D206F1F7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08061" y="2004541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8" name="Espace réservé du texte 4">
            <a:extLst>
              <a:ext uri="{FF2B5EF4-FFF2-40B4-BE49-F238E27FC236}">
                <a16:creationId xmlns:a16="http://schemas.microsoft.com/office/drawing/2014/main" id="{DB941DEE-2257-CF4F-93B0-17FB40EB5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8061" y="2517456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8FE7EC88-AC12-5A41-8F57-1C3F68569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8061" y="3030369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0" name="Espace réservé du texte 4">
            <a:extLst>
              <a:ext uri="{FF2B5EF4-FFF2-40B4-BE49-F238E27FC236}">
                <a16:creationId xmlns:a16="http://schemas.microsoft.com/office/drawing/2014/main" id="{3C5F753A-BFAC-364C-953F-A16E8CB0BC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id="{EB14E5FA-5A06-494F-85F7-B8F3D0DF43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8061" y="4056195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2" name="Espace réservé du texte 4">
            <a:extLst>
              <a:ext uri="{FF2B5EF4-FFF2-40B4-BE49-F238E27FC236}">
                <a16:creationId xmlns:a16="http://schemas.microsoft.com/office/drawing/2014/main" id="{F1C04113-61FF-B248-89B8-94A1D951C6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491979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id="{58B17289-3677-1148-BCF8-0387811737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539155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124" name="Espace réservé du texte 4">
            <a:extLst>
              <a:ext uri="{FF2B5EF4-FFF2-40B4-BE49-F238E27FC236}">
                <a16:creationId xmlns:a16="http://schemas.microsoft.com/office/drawing/2014/main" id="{5AFFAE61-C480-264C-AC5C-F48CF71824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027361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2B1A22B4-ABEE-1C43-B4CE-F873AD1A08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251556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126" name="Espace réservé du texte 4">
            <a:extLst>
              <a:ext uri="{FF2B5EF4-FFF2-40B4-BE49-F238E27FC236}">
                <a16:creationId xmlns:a16="http://schemas.microsoft.com/office/drawing/2014/main" id="{02F83629-1C41-2844-B19F-EC0F145C0E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200377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3B6CAB70-472C-634A-92CE-B83E90D21A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560" y="405094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66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1602F7-10BC-EB48-B575-EF9AFD3E7493}"/>
              </a:ext>
            </a:extLst>
          </p:cNvPr>
          <p:cNvSpPr/>
          <p:nvPr userDrawn="1"/>
        </p:nvSpPr>
        <p:spPr>
          <a:xfrm>
            <a:off x="655200" y="1962000"/>
            <a:ext cx="7884000" cy="117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576" y="2266539"/>
            <a:ext cx="7704856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51BCC81-1BC4-5740-B9EE-3122039DFA44}"/>
              </a:ext>
            </a:extLst>
          </p:cNvPr>
          <p:cNvGrpSpPr/>
          <p:nvPr userDrawn="1"/>
        </p:nvGrpSpPr>
        <p:grpSpPr>
          <a:xfrm>
            <a:off x="575999" y="1872001"/>
            <a:ext cx="8038327" cy="1342424"/>
            <a:chOff x="851765" y="2290881"/>
            <a:chExt cx="4768299" cy="796320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id="{6A9E3A09-5CDC-9743-96E5-5124A67761C5}"/>
                </a:ext>
              </a:extLst>
            </p:cNvPr>
            <p:cNvSpPr/>
            <p:nvPr userDrawn="1"/>
          </p:nvSpPr>
          <p:spPr>
            <a:xfrm>
              <a:off x="851765" y="2547141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080063" y="2290881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2287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6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1602F7-10BC-EB48-B575-EF9AFD3E7493}"/>
              </a:ext>
            </a:extLst>
          </p:cNvPr>
          <p:cNvSpPr/>
          <p:nvPr userDrawn="1"/>
        </p:nvSpPr>
        <p:spPr>
          <a:xfrm>
            <a:off x="684000" y="771550"/>
            <a:ext cx="7884000" cy="3384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584" y="2183277"/>
            <a:ext cx="7632848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51BCC81-1BC4-5740-B9EE-3122039DFA44}"/>
              </a:ext>
            </a:extLst>
          </p:cNvPr>
          <p:cNvGrpSpPr/>
          <p:nvPr userDrawn="1"/>
        </p:nvGrpSpPr>
        <p:grpSpPr>
          <a:xfrm>
            <a:off x="611559" y="720000"/>
            <a:ext cx="8038766" cy="3507935"/>
            <a:chOff x="872859" y="1607517"/>
            <a:chExt cx="4768557" cy="2080892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id="{6A9E3A09-5CDC-9743-96E5-5124A67761C5}"/>
                </a:ext>
              </a:extLst>
            </p:cNvPr>
            <p:cNvSpPr/>
            <p:nvPr userDrawn="1"/>
          </p:nvSpPr>
          <p:spPr>
            <a:xfrm>
              <a:off x="872859" y="3148349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101415" y="1607517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108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2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56092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943F21-4A29-234A-A055-737ACF76E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7992888" cy="302433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  <a:lvl2pPr marL="334361" indent="-330342">
              <a:buFont typeface="Arial" panose="020B0604020202020204" pitchFamily="34" charset="0"/>
              <a:buChar char="•"/>
              <a:defRPr/>
            </a:lvl2pPr>
            <a:lvl3pPr marL="289769" indent="-285750">
              <a:buFont typeface="Arial" panose="020B0604020202020204" pitchFamily="34" charset="0"/>
              <a:buChar char="•"/>
              <a:defRPr/>
            </a:lvl3pPr>
            <a:lvl4pPr marL="980191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4pPr>
            <a:lvl5pPr marL="1211671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3"/>
            <a:r>
              <a:rPr lang="fr-FR" dirty="0"/>
              <a:t>Deuxième niveau</a:t>
            </a:r>
          </a:p>
          <a:p>
            <a:pPr lvl="4"/>
            <a:r>
              <a:rPr lang="fr-FR" dirty="0"/>
              <a:t>Troisième niveau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73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1"/>
            <a:ext cx="3686175" cy="3034640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Font typeface="Police système"/>
              <a:buNone/>
              <a:defRPr sz="2400"/>
            </a:lvl1pPr>
            <a:lvl2pPr>
              <a:defRPr sz="2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6AE5E6A1-334E-444B-ABB3-B182B7407F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4008" y="1337310"/>
            <a:ext cx="3914205" cy="3034639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FAF8FD2-3F15-B445-9642-113E9A30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50A35D-EA25-514D-BB09-1BF910D7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0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onne texte et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1"/>
            <a:ext cx="3686175" cy="3034640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CDF9088F-81ED-194F-8B02-D70B48DEC0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72038" y="1337310"/>
            <a:ext cx="3686175" cy="3034639"/>
          </a:xfrm>
          <a:prstGeom prst="rect">
            <a:avLst/>
          </a:prstGeom>
        </p:spPr>
        <p:txBody>
          <a:bodyPr lIns="0" rIns="90000"/>
          <a:lstStyle/>
          <a:p>
            <a:r>
              <a:rPr lang="fr-FR" dirty="0"/>
              <a:t>Cliquez sur l'icône pour ajouter une image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07457DB1-9357-DF4E-BCEB-79453245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1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98F7D4-B1A9-AB44-99B7-9F23C05A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73DFE1C-45F2-104C-BAA2-D35E76C90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00813" y="274053"/>
            <a:ext cx="2057400" cy="2531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61CFC82-0E52-444E-9CA0-C980EE65F3D5}"/>
              </a:ext>
            </a:extLst>
          </p:cNvPr>
          <p:cNvPicPr>
            <a:picLocks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0000" y="4305890"/>
            <a:ext cx="900000" cy="855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74" r:id="rId3"/>
    <p:sldLayoutId id="2147483676" r:id="rId4"/>
    <p:sldLayoutId id="2147483688" r:id="rId5"/>
    <p:sldLayoutId id="2147483667" r:id="rId6"/>
    <p:sldLayoutId id="2147483675" r:id="rId7"/>
    <p:sldLayoutId id="2147483665" r:id="rId8"/>
    <p:sldLayoutId id="2147483668" r:id="rId9"/>
    <p:sldLayoutId id="2147483669" r:id="rId10"/>
    <p:sldLayoutId id="2147483678" r:id="rId11"/>
    <p:sldLayoutId id="2147483679" r:id="rId12"/>
    <p:sldLayoutId id="2147483684" r:id="rId13"/>
    <p:sldLayoutId id="2147483683" r:id="rId14"/>
    <p:sldLayoutId id="2147483680" r:id="rId15"/>
    <p:sldLayoutId id="2147483685" r:id="rId16"/>
    <p:sldLayoutId id="2147483686" r:id="rId17"/>
    <p:sldLayoutId id="2147483687" r:id="rId18"/>
    <p:sldLayoutId id="2147483677" r:id="rId19"/>
    <p:sldLayoutId id="2147483693" r:id="rId20"/>
    <p:sldLayoutId id="2147483670" r:id="rId21"/>
  </p:sldLayoutIdLst>
  <p:hf hdr="0" ftr="0" dt="0"/>
  <p:txStyles>
    <p:titleStyle>
      <a:lvl1pPr eaLnBrk="1" hangingPunct="1">
        <a:defRPr sz="2800" b="1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defTabSz="46296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None/>
        <a:tabLst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34361" indent="-330342" eaLnBrk="1" hangingPunct="1">
        <a:spcBef>
          <a:spcPts val="891"/>
        </a:spcBef>
        <a:buFont typeface="Police système"/>
        <a:buChar char="—"/>
        <a:tabLst/>
        <a:defRPr lang="fr-FR" sz="2400" b="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019" marR="0" indent="0" defTabSz="462961" eaLnBrk="1" fontAlgn="auto" latinLnBrk="0" hangingPunct="1">
        <a:lnSpc>
          <a:spcPct val="100000"/>
        </a:lnSpc>
        <a:spcBef>
          <a:spcPts val="891"/>
        </a:spcBef>
        <a:spcAft>
          <a:spcPts val="0"/>
        </a:spcAft>
        <a:buClr>
          <a:schemeClr val="tx1"/>
        </a:buClr>
        <a:buSzTx/>
        <a:buFont typeface="Police système"/>
        <a:buNone/>
        <a:tabLst/>
        <a:defRPr sz="1367"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444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2592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31480" eaLnBrk="1" hangingPunct="1">
        <a:defRPr>
          <a:latin typeface="+mn-lt"/>
          <a:ea typeface="+mn-ea"/>
          <a:cs typeface="+mn-cs"/>
        </a:defRPr>
      </a:lvl2pPr>
      <a:lvl3pPr marL="462961" eaLnBrk="1" hangingPunct="1">
        <a:defRPr>
          <a:latin typeface="+mn-lt"/>
          <a:ea typeface="+mn-ea"/>
          <a:cs typeface="+mn-cs"/>
        </a:defRPr>
      </a:lvl3pPr>
      <a:lvl4pPr marL="694441" eaLnBrk="1" hangingPunct="1">
        <a:defRPr>
          <a:latin typeface="+mn-lt"/>
          <a:ea typeface="+mn-ea"/>
          <a:cs typeface="+mn-cs"/>
        </a:defRPr>
      </a:lvl4pPr>
      <a:lvl5pPr marL="925921" eaLnBrk="1" hangingPunct="1">
        <a:defRPr>
          <a:latin typeface="+mn-lt"/>
          <a:ea typeface="+mn-ea"/>
          <a:cs typeface="+mn-cs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3" orient="horz" pos="162" userDrawn="1">
          <p15:clr>
            <a:srgbClr val="F26B43"/>
          </p15:clr>
        </p15:guide>
        <p15:guide id="4" orient="horz" pos="332" userDrawn="1">
          <p15:clr>
            <a:srgbClr val="F26B43"/>
          </p15:clr>
        </p15:guide>
        <p15:guide id="6" pos="369" userDrawn="1">
          <p15:clr>
            <a:srgbClr val="F26B43"/>
          </p15:clr>
        </p15:guide>
        <p15:guide id="11" orient="horz" pos="3054" userDrawn="1">
          <p15:clr>
            <a:srgbClr val="F26B43"/>
          </p15:clr>
        </p15:guide>
        <p15:guide id="12" orient="horz" pos="2884" userDrawn="1">
          <p15:clr>
            <a:srgbClr val="F26B43"/>
          </p15:clr>
        </p15:guide>
        <p15:guide id="14" pos="5391" userDrawn="1">
          <p15:clr>
            <a:srgbClr val="F26B43"/>
          </p15:clr>
        </p15:guide>
        <p15:guide id="16" orient="horz" pos="624" userDrawn="1">
          <p15:clr>
            <a:srgbClr val="F26B43"/>
          </p15:clr>
        </p15:guide>
        <p15:guide id="18" orient="horz" pos="842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36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3F61D73-4A4E-8644-AF96-6A9A93DE1A5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0766" y="2571750"/>
            <a:ext cx="5359591" cy="922696"/>
          </a:xfrm>
          <a:prstGeom prst="rect">
            <a:avLst/>
          </a:prstGeom>
        </p:spPr>
        <p:txBody>
          <a:bodyPr/>
          <a:lstStyle/>
          <a:p>
            <a:r>
              <a:rPr lang="fr-CA" sz="2000" dirty="0"/>
              <a:t>S.ER.SO.2372.F.22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dirty="0"/>
              <a:t>Romain Bertrand	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A5DFB8D-09A6-BF4D-BC3F-1AA2CEE9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5354364" cy="2031325"/>
          </a:xfrm>
        </p:spPr>
        <p:txBody>
          <a:bodyPr/>
          <a:lstStyle/>
          <a:p>
            <a:r>
              <a:rPr lang="fr-CA" dirty="0"/>
              <a:t>2372 - Analyses de pratique nv I </a:t>
            </a:r>
            <a:br>
              <a:rPr lang="fr-CA" dirty="0"/>
            </a:br>
            <a:r>
              <a:rPr lang="fr-CA" i="1" dirty="0"/>
              <a:t>pré-stage</a:t>
            </a:r>
            <a:endParaRPr lang="fr-FR" i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A4F471-837E-D64B-B178-5D6156EE31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Le 5 octobre 2022</a:t>
            </a:r>
          </a:p>
        </p:txBody>
      </p:sp>
    </p:spTree>
    <p:extLst>
      <p:ext uri="{BB962C8B-B14F-4D97-AF65-F5344CB8AC3E}">
        <p14:creationId xmlns:p14="http://schemas.microsoft.com/office/powerpoint/2010/main" val="203373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l" rtl="0">
              <a:buNone/>
            </a:pPr>
            <a:r>
              <a:rPr lang="fr-CA" dirty="0"/>
              <a:t>Les 4 périodes avant le stage (aujourd’hui) :</a:t>
            </a:r>
          </a:p>
          <a:p>
            <a:pPr algn="l" rtl="0"/>
            <a:r>
              <a:rPr lang="fr-CA" dirty="0"/>
              <a:t>Buts :</a:t>
            </a:r>
          </a:p>
          <a:p>
            <a:pPr lvl="3" algn="l" rtl="0"/>
            <a:r>
              <a:rPr lang="fr-CA" sz="2000" dirty="0"/>
              <a:t>présenter le stage, </a:t>
            </a:r>
            <a:r>
              <a:rPr lang="fr-FR" sz="2000" dirty="0"/>
              <a:t>dates importantes et modalités.</a:t>
            </a:r>
          </a:p>
          <a:p>
            <a:pPr lvl="3" algn="l" rtl="0"/>
            <a:r>
              <a:rPr lang="fr-FR" sz="2000" dirty="0"/>
              <a:t>discuter de vos attentes et </a:t>
            </a:r>
            <a:r>
              <a:rPr lang="fr-CH" sz="2000" dirty="0"/>
              <a:t>objectifs de stage</a:t>
            </a:r>
            <a:endParaRPr lang="fr-CA" sz="2000" dirty="0"/>
          </a:p>
          <a:p>
            <a:pPr lvl="3" algn="l" rtl="0"/>
            <a:r>
              <a:rPr lang="fr-CA" sz="2000" dirty="0"/>
              <a:t>rédiger le contrat pédagogique tripartite (CPT).</a:t>
            </a:r>
          </a:p>
          <a:p>
            <a:pPr lvl="3" algn="l" rtl="0"/>
            <a:r>
              <a:rPr lang="fr-CA" sz="2000" i="1" dirty="0"/>
              <a:t>présenter la supervision</a:t>
            </a:r>
          </a:p>
        </p:txBody>
      </p:sp>
    </p:spTree>
    <p:extLst>
      <p:ext uri="{BB962C8B-B14F-4D97-AF65-F5344CB8AC3E}">
        <p14:creationId xmlns:p14="http://schemas.microsoft.com/office/powerpoint/2010/main" val="72706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208912" cy="3024336"/>
          </a:xfrm>
          <a:prstGeom prst="rect">
            <a:avLst/>
          </a:prstGeom>
        </p:spPr>
        <p:txBody>
          <a:bodyPr/>
          <a:lstStyle/>
          <a:p>
            <a:pPr marL="0" indent="0" algn="l" rtl="0">
              <a:buNone/>
            </a:pPr>
            <a:r>
              <a:rPr lang="fr-CA" dirty="0"/>
              <a:t>Les 16 périodes durant le stage:</a:t>
            </a:r>
          </a:p>
          <a:p>
            <a:pPr algn="l" rtl="0"/>
            <a:r>
              <a:rPr lang="fr-CA" dirty="0"/>
              <a:t>Buts :</a:t>
            </a:r>
            <a:endParaRPr lang="fr-CA" sz="1800" dirty="0"/>
          </a:p>
          <a:p>
            <a:pPr lvl="3"/>
            <a:r>
              <a:rPr lang="fr-CH" sz="2000" dirty="0"/>
              <a:t>présenter les divers lieux de travail,</a:t>
            </a:r>
          </a:p>
          <a:p>
            <a:pPr lvl="3"/>
            <a:r>
              <a:rPr lang="fr-CH" sz="2000" dirty="0"/>
              <a:t>discuter des diverses pratiques rencontrées dans les services,</a:t>
            </a:r>
          </a:p>
          <a:p>
            <a:pPr lvl="3"/>
            <a:r>
              <a:rPr lang="fr-CH" sz="2000" dirty="0"/>
              <a:t>analyser en groupe les cas présentés par les </a:t>
            </a:r>
            <a:r>
              <a:rPr lang="fr-CH" sz="2000" dirty="0" err="1"/>
              <a:t>étudiant·e·s</a:t>
            </a:r>
            <a:r>
              <a:rPr lang="fr-CH" sz="2000" dirty="0"/>
              <a:t>,</a:t>
            </a:r>
          </a:p>
          <a:p>
            <a:pPr lvl="3"/>
            <a:r>
              <a:rPr lang="fr-CH" sz="2000" dirty="0"/>
              <a:t>examiner les démarches professionnelles menées et les raisonnements qui les sous-tendent</a:t>
            </a:r>
          </a:p>
          <a:p>
            <a:pPr lvl="4" algn="l" rtl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5461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l" rtl="0">
              <a:buNone/>
            </a:pPr>
            <a:r>
              <a:rPr lang="fr-CA" dirty="0"/>
              <a:t>Les 4 périodes à l’issu du stage:</a:t>
            </a:r>
          </a:p>
          <a:p>
            <a:pPr algn="l" rtl="0"/>
            <a:r>
              <a:rPr lang="fr-CA" dirty="0"/>
              <a:t>Buts :</a:t>
            </a:r>
          </a:p>
          <a:p>
            <a:pPr lvl="3" algn="l" rtl="0"/>
            <a:r>
              <a:rPr lang="fr-CA" sz="2000" dirty="0"/>
              <a:t>faire un retour sur la période de stage;</a:t>
            </a:r>
          </a:p>
          <a:p>
            <a:pPr lvl="3" algn="l" rtl="0"/>
            <a:r>
              <a:rPr lang="fr-CH" sz="2000" dirty="0"/>
              <a:t>faire la synthèse des apprentissages, des ressources et des compétences qui doivent par la suite être encore affinées ou développées</a:t>
            </a:r>
          </a:p>
          <a:p>
            <a:pPr lvl="3" algn="l" rtl="0"/>
            <a:r>
              <a:rPr lang="fr-CH" sz="2000" dirty="0"/>
              <a:t>confronter la synthèse à celles des autres </a:t>
            </a:r>
            <a:r>
              <a:rPr lang="fr-CH" sz="2000" dirty="0" err="1"/>
              <a:t>étudiant·e</a:t>
            </a:r>
            <a:r>
              <a:rPr lang="fr-CH" sz="2000" dirty="0"/>
              <a:t>·</a:t>
            </a:r>
            <a:endParaRPr lang="fr-CA" sz="2000" dirty="0"/>
          </a:p>
          <a:p>
            <a:pPr lvl="3" algn="l" rtl="0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055218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Visite de stage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CA" dirty="0"/>
              <a:t>Visite de stage</a:t>
            </a:r>
          </a:p>
          <a:p>
            <a:pPr lvl="3" algn="l" rtl="0"/>
            <a:r>
              <a:rPr lang="fr-CA" sz="2000" dirty="0"/>
              <a:t>Une visite de stage par l'</a:t>
            </a:r>
            <a:r>
              <a:rPr lang="fr-CA" sz="2000" dirty="0" err="1"/>
              <a:t>enseignant·e</a:t>
            </a:r>
            <a:r>
              <a:rPr lang="fr-CA" sz="2000" dirty="0"/>
              <a:t> </a:t>
            </a:r>
            <a:r>
              <a:rPr lang="fr-CA" sz="2000" dirty="0" err="1"/>
              <a:t>référent·e</a:t>
            </a:r>
            <a:r>
              <a:rPr lang="fr-CA" sz="2000" dirty="0"/>
              <a:t> de l'école à l'</a:t>
            </a:r>
            <a:r>
              <a:rPr lang="fr-CA" sz="2000" dirty="0" err="1"/>
              <a:t>étudiant·e</a:t>
            </a:r>
            <a:r>
              <a:rPr lang="fr-CA" sz="2000" dirty="0"/>
              <a:t> et au </a:t>
            </a:r>
            <a:r>
              <a:rPr lang="fr-CA" sz="2000" dirty="0" err="1"/>
              <a:t>praticien·ne</a:t>
            </a:r>
            <a:r>
              <a:rPr lang="fr-CA" sz="2000" dirty="0"/>
              <a:t> </a:t>
            </a:r>
            <a:r>
              <a:rPr lang="fr-CA" sz="2000" dirty="0" err="1"/>
              <a:t>formateur·trice</a:t>
            </a:r>
            <a:r>
              <a:rPr lang="fr-CA" sz="2000" dirty="0"/>
              <a:t>,</a:t>
            </a:r>
          </a:p>
          <a:p>
            <a:pPr lvl="3" algn="l" rtl="0"/>
            <a:r>
              <a:rPr lang="fr-CA" sz="2000" dirty="0"/>
              <a:t>Fixée au milieu du stage, </a:t>
            </a:r>
          </a:p>
          <a:p>
            <a:pPr lvl="3" algn="l" rtl="0"/>
            <a:r>
              <a:rPr lang="fr-CA" sz="2000" dirty="0"/>
              <a:t>Permet de vérifier la progression des acquisitions de l'</a:t>
            </a:r>
            <a:r>
              <a:rPr lang="fr-CA" sz="2000" dirty="0" err="1"/>
              <a:t>étudiant·e</a:t>
            </a:r>
            <a:r>
              <a:rPr lang="fr-CA" sz="2000" dirty="0"/>
              <a:t> et le cas échéant de procéder aux ajustements.</a:t>
            </a:r>
          </a:p>
        </p:txBody>
      </p:sp>
    </p:spTree>
    <p:extLst>
      <p:ext uri="{BB962C8B-B14F-4D97-AF65-F5344CB8AC3E}">
        <p14:creationId xmlns:p14="http://schemas.microsoft.com/office/powerpoint/2010/main" val="219843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4019" lvl="1" indent="0" algn="l" rtl="0">
              <a:buNone/>
            </a:pPr>
            <a:r>
              <a:rPr lang="fr-CH" dirty="0"/>
              <a:t>Deux parties (A et B) : Un·e </a:t>
            </a:r>
            <a:r>
              <a:rPr lang="fr-CH" dirty="0" err="1"/>
              <a:t>client·e</a:t>
            </a:r>
            <a:r>
              <a:rPr lang="fr-CH" dirty="0"/>
              <a:t> par partie</a:t>
            </a:r>
          </a:p>
          <a:p>
            <a:pPr marL="4019" lvl="1" indent="0" algn="l" rtl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partie A s’attache à l’évaluation d’un·e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client·e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la partie B à la réalisation d’une intervention auprès d’un·e autre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client·e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(intervention déjà en cours à laquelle l’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étudiant·e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participe ou nouvelle intervention sous supervision du ou de la PF)</a:t>
            </a:r>
            <a:endParaRPr lang="fr-CH" dirty="0"/>
          </a:p>
          <a:p>
            <a:pPr lvl="1" algn="l" rtl="0"/>
            <a:r>
              <a:rPr lang="fr-CH" dirty="0"/>
              <a:t>Maximum 6 pages (3 pages par partie)</a:t>
            </a:r>
          </a:p>
          <a:p>
            <a:pPr lvl="1" algn="l" rtl="0"/>
            <a:r>
              <a:rPr lang="fr-CH" dirty="0"/>
              <a:t>Délai : </a:t>
            </a:r>
            <a:r>
              <a:rPr lang="fr-CH" b="1" dirty="0"/>
              <a:t>vendredi 16 décembre, 17h </a:t>
            </a:r>
            <a:r>
              <a:rPr lang="fr-CH" dirty="0"/>
              <a:t>à l’</a:t>
            </a:r>
            <a:r>
              <a:rPr lang="fr-CH" dirty="0" err="1"/>
              <a:t>enseignant·e</a:t>
            </a:r>
            <a:r>
              <a:rPr lang="fr-CH" dirty="0"/>
              <a:t> </a:t>
            </a:r>
            <a:r>
              <a:rPr lang="fr-CH" dirty="0" err="1"/>
              <a:t>référent·e</a:t>
            </a:r>
            <a:r>
              <a:rPr lang="fr-CH" dirty="0"/>
              <a:t> qui supervise le groupe (bref, à moi!).</a:t>
            </a:r>
            <a:endParaRPr lang="fr-CA" dirty="0"/>
          </a:p>
          <a:p>
            <a:pPr lvl="1" algn="l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33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54D72-9809-C31C-505F-7B7AEA94C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Rapport de stage – intermédiaire 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B8F18EA-E957-2C70-8190-53633BC8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180BE4-ACB5-C681-067B-34D145F7B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PARTIE A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présentation du ou de la </a:t>
            </a:r>
            <a:r>
              <a:rPr lang="fr-CH" dirty="0" err="1"/>
              <a:t>client·e</a:t>
            </a:r>
            <a:r>
              <a:rPr lang="fr-CH" dirty="0"/>
              <a:t>, y compris quelques éléments du profil occupationnel (1 page)</a:t>
            </a:r>
          </a:p>
          <a:p>
            <a:endParaRPr lang="fr-CH" dirty="0"/>
          </a:p>
          <a:p>
            <a:r>
              <a:rPr lang="fr-CH" dirty="0"/>
              <a:t>présentation d’une activité d’obtention d’informations terminée : justification, description de sa réalisation, analyse des résultats obtenus (2 pages)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11022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54D72-9809-C31C-505F-7B7AEA94C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Rapport de stage – intermédiaire 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B8F18EA-E957-2C70-8190-53633BC8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180BE4-ACB5-C681-067B-34D145F7B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PARTIE B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sz="2000" dirty="0"/>
              <a:t>présentation succincte de la situation du ou de la </a:t>
            </a:r>
            <a:r>
              <a:rPr lang="fr-CH" sz="2000" dirty="0" err="1"/>
              <a:t>client·e</a:t>
            </a:r>
            <a:r>
              <a:rPr lang="fr-CH" sz="2000" dirty="0"/>
              <a:t> (qlq lignes),</a:t>
            </a:r>
          </a:p>
          <a:p>
            <a:endParaRPr lang="fr-CH" sz="2000" dirty="0"/>
          </a:p>
          <a:p>
            <a:r>
              <a:rPr lang="fr-CH" sz="2000" dirty="0"/>
              <a:t>présentation du plan d’intervention proposé par l’ergothérapeute (qlq lignes : Buts ou objectifs et moyens)</a:t>
            </a:r>
          </a:p>
          <a:p>
            <a:endParaRPr lang="fr-CH" sz="2000" dirty="0"/>
          </a:p>
          <a:p>
            <a:r>
              <a:rPr lang="fr-CH" sz="2000" dirty="0"/>
              <a:t>présentation d’une séance de traitement : objectifs spécifiques, choix de l’activité, setting, réalisation et adaptation de la séance, évaluation de la séance (2 pages)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4013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CCB44-7C14-365C-B695-5AB1AD77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Rapport de stage – intermédiaire 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C1D130A-7139-D917-9A19-6FA28803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49FD82-5E92-552F-1353-E1EE89209A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Demander l’accord aux client·e·s </a:t>
            </a:r>
          </a:p>
          <a:p>
            <a:r>
              <a:rPr lang="fr-CH" dirty="0"/>
              <a:t>Dans les cas où les personnes ne sont pas en mesure de donner leur avis, l’</a:t>
            </a:r>
            <a:r>
              <a:rPr lang="fr-CH" dirty="0" err="1"/>
              <a:t>étudiant·e</a:t>
            </a:r>
            <a:r>
              <a:rPr lang="fr-CH" dirty="0"/>
              <a:t> discute avec l’ergothérapeute de la manière de procéder. </a:t>
            </a:r>
          </a:p>
          <a:p>
            <a:r>
              <a:rPr lang="fr-CH" dirty="0"/>
              <a:t>Tous les documents écrits, même transitoires, respectent les principes de la confidentialité, en particulier les noms des client·e·s sont supprimés.</a:t>
            </a:r>
          </a:p>
        </p:txBody>
      </p:sp>
    </p:spTree>
    <p:extLst>
      <p:ext uri="{BB962C8B-B14F-4D97-AF65-F5344CB8AC3E}">
        <p14:creationId xmlns:p14="http://schemas.microsoft.com/office/powerpoint/2010/main" val="1272144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H" dirty="0"/>
              <a:t>Contenu :</a:t>
            </a:r>
            <a:endParaRPr lang="fr-CH" sz="2000" dirty="0"/>
          </a:p>
          <a:p>
            <a:pPr lvl="3"/>
            <a:r>
              <a:rPr lang="fr-CH" sz="2000" dirty="0"/>
              <a:t>Éviter des récits, restez sur les faits, observations, collectes de données.</a:t>
            </a:r>
          </a:p>
          <a:p>
            <a:pPr lvl="3"/>
            <a:r>
              <a:rPr lang="fr-CH" sz="2000" dirty="0"/>
              <a:t>Différenciez bien le profil et l’état occupationnels</a:t>
            </a:r>
          </a:p>
          <a:p>
            <a:pPr marL="694441" lvl="3" indent="0">
              <a:buNone/>
            </a:pPr>
            <a:endParaRPr lang="fr-CH" sz="2000" b="1" dirty="0"/>
          </a:p>
          <a:p>
            <a:pPr marL="694441" lvl="3" indent="0">
              <a:buNone/>
            </a:pPr>
            <a:br>
              <a:rPr lang="fr-CH" sz="1800" dirty="0"/>
            </a:br>
            <a:endParaRPr lang="fr-CA" sz="1800" dirty="0"/>
          </a:p>
          <a:p>
            <a:pPr lvl="3"/>
            <a:endParaRPr lang="fr-CA" sz="1800" dirty="0"/>
          </a:p>
          <a:p>
            <a:pPr lvl="2" algn="l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72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807E1-509C-5B97-06F6-65221EBC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Rapport de stage – final 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FA52C4B-3052-7DA0-9FC8-A0FF9560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5B1E02-434F-2342-1E03-2C207DB428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Le rapport final de stage (composé des parties A et B) est la suite de l’analyse de cas présentée lors de la session de deux jours d’analyse de pratique, le cas échéant complété selon les commentaires faits lors de la session. </a:t>
            </a:r>
          </a:p>
        </p:txBody>
      </p:sp>
    </p:spTree>
    <p:extLst>
      <p:ext uri="{BB962C8B-B14F-4D97-AF65-F5344CB8AC3E}">
        <p14:creationId xmlns:p14="http://schemas.microsoft.com/office/powerpoint/2010/main" val="80209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Objectif de la rencontre	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FR" dirty="0"/>
              <a:t>Présenter stage, dates importantes et modalités</a:t>
            </a:r>
            <a:r>
              <a:rPr lang="x-none"/>
              <a:t>.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hangingPunct="0"/>
            <a:r>
              <a:rPr lang="fr-CA" dirty="0"/>
              <a:t>Préciser les attentes en lien avec le travail.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hangingPunct="0"/>
            <a:r>
              <a:rPr lang="fr-CA" dirty="0"/>
              <a:t>Présenter le contrat tripartite.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algn="l" rtl="0"/>
            <a:r>
              <a:rPr lang="fr-FR" dirty="0"/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x-none"/>
              <a:t>Travailler sur le contrat triparti</a:t>
            </a:r>
            <a:r>
              <a:rPr lang="fr-CA" dirty="0" err="1"/>
              <a:t>t</a:t>
            </a:r>
            <a:r>
              <a:rPr lang="x-none"/>
              <a:t>e</a:t>
            </a:r>
            <a:r>
              <a:rPr lang="fr-CA" dirty="0"/>
              <a:t>.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8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6A93A-1C5B-8A0C-6D7C-764A7DCA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Rapport de stage – final 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013173-4313-063D-E39D-C3B5283C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BAB016-5915-1684-B0D4-961E70B16A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La rédaction du rapport de stage de niveau I devrait permettre à l’</a:t>
            </a:r>
            <a:r>
              <a:rPr lang="fr-CH" dirty="0" err="1"/>
              <a:t>étudiant·e</a:t>
            </a:r>
            <a:r>
              <a:rPr lang="fr-CH" dirty="0"/>
              <a:t> de :</a:t>
            </a:r>
          </a:p>
          <a:p>
            <a:pPr lvl="3"/>
            <a:r>
              <a:rPr lang="fr-CH" sz="2000" dirty="0"/>
              <a:t>acquérir la capacité de mener la démarche clinique,</a:t>
            </a:r>
          </a:p>
          <a:p>
            <a:pPr lvl="3"/>
            <a:r>
              <a:rPr lang="fr-CH" sz="2000" dirty="0"/>
              <a:t>déployer une pratique centrée sur le ou la </a:t>
            </a:r>
            <a:r>
              <a:rPr lang="fr-CH" sz="2000" dirty="0" err="1"/>
              <a:t>client·e</a:t>
            </a:r>
            <a:r>
              <a:rPr lang="fr-CH" sz="2000" dirty="0"/>
              <a:t>,</a:t>
            </a:r>
          </a:p>
          <a:p>
            <a:pPr lvl="3"/>
            <a:r>
              <a:rPr lang="fr-CH" sz="2000" dirty="0"/>
              <a:t>acquérir la capacité de mener des démarches scientifiquement fondées,</a:t>
            </a:r>
          </a:p>
          <a:p>
            <a:pPr lvl="3"/>
            <a:r>
              <a:rPr lang="fr-CH" sz="2000" dirty="0"/>
              <a:t>rédiger de manière précise des éléments de la pratique professionnelle.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8824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H" dirty="0"/>
              <a:t>Il compte au maximum 10 pages dactylographiées, sans les annexes (5 pages par partie)</a:t>
            </a:r>
            <a:endParaRPr lang="fr-CA" dirty="0"/>
          </a:p>
          <a:p>
            <a:r>
              <a:rPr lang="fr-CH" dirty="0"/>
              <a:t>Il est rédigé durant la période de formation pratique</a:t>
            </a:r>
          </a:p>
          <a:p>
            <a:r>
              <a:rPr lang="fr-CH" dirty="0"/>
              <a:t>Délai : </a:t>
            </a:r>
            <a:r>
              <a:rPr lang="fr-CH" b="1" dirty="0"/>
              <a:t>lundi 30 janvier, 17h</a:t>
            </a:r>
            <a:r>
              <a:rPr lang="fr-CH" dirty="0"/>
              <a:t>, à l’</a:t>
            </a:r>
            <a:r>
              <a:rPr lang="fr-CH" dirty="0" err="1"/>
              <a:t>enseignant·e</a:t>
            </a:r>
            <a:r>
              <a:rPr lang="fr-CH" dirty="0"/>
              <a:t> de référence, avec copie au praticien formateur ou à la praticienne formatrice. </a:t>
            </a:r>
          </a:p>
          <a:p>
            <a:pPr lvl="1" algn="l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146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partie A </a:t>
            </a:r>
          </a:p>
          <a:p>
            <a:pPr algn="l" rtl="0"/>
            <a:endParaRPr lang="fr-FR" dirty="0"/>
          </a:p>
          <a:p>
            <a:pPr marL="0" indent="0" algn="l" rtl="0">
              <a:buNone/>
            </a:pPr>
            <a:r>
              <a:rPr lang="fr-CH" sz="2000" dirty="0"/>
              <a:t>Contenu complété selon commentaires des analyses de pratique et ajout de la fin de l’intervention :</a:t>
            </a:r>
          </a:p>
          <a:p>
            <a:pPr lvl="3"/>
            <a:r>
              <a:rPr lang="fr-CH" sz="2000" dirty="0"/>
              <a:t>évaluation complète (profil, état occupationnel, problèmes)</a:t>
            </a:r>
          </a:p>
          <a:p>
            <a:pPr lvl="3"/>
            <a:r>
              <a:rPr lang="fr-CH" sz="2000" dirty="0"/>
              <a:t>buts ou objectifs d’intervention</a:t>
            </a:r>
          </a:p>
          <a:p>
            <a:pPr lvl="3"/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279319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partie B </a:t>
            </a:r>
          </a:p>
          <a:p>
            <a:pPr algn="l" rtl="0"/>
            <a:endParaRPr lang="fr-FR" dirty="0"/>
          </a:p>
          <a:p>
            <a:pPr marL="0" indent="0" algn="l" rtl="0">
              <a:buNone/>
            </a:pPr>
            <a:r>
              <a:rPr lang="fr-CH" sz="2000" dirty="0"/>
              <a:t>Contenu complété selon commentaires des analyses de pratique et ajout de la fin de l’intervention :</a:t>
            </a:r>
          </a:p>
          <a:p>
            <a:pPr lvl="3"/>
            <a:r>
              <a:rPr lang="fr-CH" sz="2000" dirty="0"/>
              <a:t>présentation succincte du ou de la </a:t>
            </a:r>
            <a:r>
              <a:rPr lang="fr-CH" sz="2000" dirty="0" err="1"/>
              <a:t>client·e</a:t>
            </a:r>
            <a:r>
              <a:rPr lang="fr-CH" sz="2000" dirty="0"/>
              <a:t> </a:t>
            </a:r>
          </a:p>
          <a:p>
            <a:pPr lvl="3"/>
            <a:r>
              <a:rPr lang="fr-CH" sz="2000" dirty="0"/>
              <a:t>présentation du plan d’intervention </a:t>
            </a:r>
          </a:p>
          <a:p>
            <a:pPr lvl="3"/>
            <a:r>
              <a:rPr lang="fr-CH" sz="2000" dirty="0"/>
              <a:t>description de la progression de l’intervention au fil des séances, </a:t>
            </a:r>
          </a:p>
          <a:p>
            <a:pPr lvl="3"/>
            <a:r>
              <a:rPr lang="fr-CH" sz="2000" dirty="0"/>
              <a:t>évaluation des résultats de l’intervention et en particulier de l’atteinte des buts ou objectifs</a:t>
            </a:r>
          </a:p>
          <a:p>
            <a:pPr lvl="3"/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4290175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du rapport final</a:t>
            </a:r>
          </a:p>
          <a:p>
            <a:pPr lvl="3"/>
            <a:r>
              <a:rPr lang="fr-CH" sz="2000" dirty="0"/>
              <a:t>Si l’intervention ergothérapeutique se poursuit après le stage, l’</a:t>
            </a:r>
            <a:r>
              <a:rPr lang="fr-CH" sz="2000" dirty="0" err="1"/>
              <a:t>étudiant·e</a:t>
            </a:r>
            <a:r>
              <a:rPr lang="fr-CH" sz="2000" dirty="0"/>
              <a:t> procède à une évaluation intermédiaire et en donne les résultats, ainsi que l’ajustement de l’intervention proposée s’il y a lieu.</a:t>
            </a:r>
          </a:p>
          <a:p>
            <a:pPr lvl="3"/>
            <a:r>
              <a:rPr lang="fr-CH" sz="2000" dirty="0"/>
              <a:t>Le rapport obéit aux mêmes règles de justification scientifique et de légitimation des cadres de référence choisis que le rapport intermédiaire.</a:t>
            </a:r>
          </a:p>
          <a:p>
            <a:pPr marL="4019" lvl="1" indent="0" algn="l" rtl="0">
              <a:buNone/>
            </a:pPr>
            <a:r>
              <a:rPr lang="fr-FR" sz="2000" dirty="0"/>
              <a:t>Nous y reviendrons à la </a:t>
            </a:r>
            <a:r>
              <a:rPr lang="fr-FR" sz="2000" dirty="0" err="1"/>
              <a:t>mi-stage</a:t>
            </a:r>
            <a:endParaRPr lang="fr-FR" sz="2000" dirty="0"/>
          </a:p>
          <a:p>
            <a:pPr lvl="3"/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51312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7BCC2-C48B-E744-885E-261A808F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Questions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6EFFE3-A3E9-CF4D-8019-D8441EA0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F378BC-22DB-2B4E-A6F9-CEC09A676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Sur le stage ?</a:t>
            </a:r>
          </a:p>
          <a:p>
            <a:r>
              <a:rPr lang="fr-FR" dirty="0"/>
              <a:t>Sur rapport intermédiaire et final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188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41C78-572D-0460-5A0C-0A4E4D40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Attentes et objectifs quant au stage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8FB776C-9016-9337-A4E8-C668DA47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AD832E-4590-EB89-4831-E2B3F081ED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Préciser votre lieu de stage.</a:t>
            </a:r>
          </a:p>
          <a:p>
            <a:endParaRPr lang="fr-CH" dirty="0"/>
          </a:p>
          <a:p>
            <a:r>
              <a:rPr lang="fr-CH" dirty="0"/>
              <a:t>Quelles représentations en avez-vous ?</a:t>
            </a:r>
          </a:p>
          <a:p>
            <a:endParaRPr lang="fr-CH" dirty="0"/>
          </a:p>
          <a:p>
            <a:r>
              <a:rPr lang="fr-CH" dirty="0"/>
              <a:t>Quelles attentes avez-vous de votre stage sur place ?</a:t>
            </a:r>
          </a:p>
        </p:txBody>
      </p:sp>
    </p:spTree>
    <p:extLst>
      <p:ext uri="{BB962C8B-B14F-4D97-AF65-F5344CB8AC3E}">
        <p14:creationId xmlns:p14="http://schemas.microsoft.com/office/powerpoint/2010/main" val="2665835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AA554-7E92-D84F-AB82-877033FA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rtl="0"/>
            <a:r>
              <a:rPr lang="fr-CA" dirty="0"/>
              <a:t>Contrat pédagogique tripartite (CPT)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E1A486-FCA0-E54C-9217-9DFCBC8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43FFD-0811-3F4C-A265-9B2BD6927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000" dirty="0"/>
              <a:t>Le CPT contient les objectifs visés pour le stage.</a:t>
            </a:r>
          </a:p>
          <a:p>
            <a:pPr algn="l" rtl="0"/>
            <a:r>
              <a:rPr lang="fr-CA" sz="2000" dirty="0"/>
              <a:t>Les objectifs du CPT sont négociés entre </a:t>
            </a:r>
            <a:r>
              <a:rPr lang="fr-CA" sz="2000" dirty="0" err="1"/>
              <a:t>étudiant·e</a:t>
            </a:r>
            <a:r>
              <a:rPr lang="fr-CA" sz="2000" dirty="0"/>
              <a:t>, </a:t>
            </a:r>
            <a:r>
              <a:rPr lang="fr-CA" sz="2000" dirty="0" err="1"/>
              <a:t>praticien·ne</a:t>
            </a:r>
            <a:r>
              <a:rPr lang="fr-CA" sz="2000" dirty="0"/>
              <a:t> </a:t>
            </a:r>
            <a:r>
              <a:rPr lang="fr-CA" sz="2000" dirty="0" err="1"/>
              <a:t>formateur·trice</a:t>
            </a:r>
            <a:r>
              <a:rPr lang="fr-CA" sz="2000" dirty="0"/>
              <a:t> et </a:t>
            </a:r>
            <a:r>
              <a:rPr lang="fr-CA" sz="2000" dirty="0" err="1"/>
              <a:t>enseignant·e</a:t>
            </a:r>
            <a:r>
              <a:rPr lang="fr-CA" sz="2000" dirty="0"/>
              <a:t> </a:t>
            </a:r>
            <a:r>
              <a:rPr lang="fr-CA" sz="2000" dirty="0" err="1"/>
              <a:t>référent·e</a:t>
            </a:r>
            <a:r>
              <a:rPr lang="fr-CA" sz="2000" dirty="0"/>
              <a:t>.</a:t>
            </a:r>
          </a:p>
          <a:p>
            <a:pPr algn="l" rtl="0"/>
            <a:r>
              <a:rPr lang="fr-CA" sz="2000" dirty="0"/>
              <a:t>Le CPT est retourné à l’</a:t>
            </a:r>
            <a:r>
              <a:rPr lang="fr-CA" sz="2000" dirty="0" err="1"/>
              <a:t>enseignant·e</a:t>
            </a:r>
            <a:r>
              <a:rPr lang="fr-CA" sz="2000" dirty="0"/>
              <a:t> </a:t>
            </a:r>
            <a:r>
              <a:rPr lang="fr-CA" sz="2000" dirty="0" err="1"/>
              <a:t>référent·e</a:t>
            </a:r>
            <a:r>
              <a:rPr lang="fr-CA" sz="2000" dirty="0"/>
              <a:t> par courriel (en format Word) dès que possible, mais </a:t>
            </a:r>
            <a:r>
              <a:rPr lang="fr-CA" sz="2000" b="1" dirty="0"/>
              <a:t>au plus tard le lundi qui suit le début du stage à 17h00.</a:t>
            </a:r>
            <a:endParaRPr lang="fr-CA" sz="1800" b="1" dirty="0"/>
          </a:p>
          <a:p>
            <a:pPr algn="l" rtl="0"/>
            <a:endParaRPr lang="fr-CA" sz="2000" dirty="0"/>
          </a:p>
          <a:p>
            <a:pPr algn="l" rtl="0"/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327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AA554-7E92-D84F-AB82-877033FA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rtl="0"/>
            <a:r>
              <a:rPr lang="fr-CA" dirty="0"/>
              <a:t>Contrat pédagogique tripartite (CPT)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E1A486-FCA0-E54C-9217-9DFCBC8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43FFD-0811-3F4C-A265-9B2BD6927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rtl="0"/>
            <a:r>
              <a:rPr lang="fr-FR" dirty="0"/>
              <a:t>Facteurs à considérer pour identifier vos objectifs:</a:t>
            </a:r>
          </a:p>
          <a:p>
            <a:pPr lvl="3" algn="l" rtl="0"/>
            <a:r>
              <a:rPr lang="fr-CA" sz="2000" dirty="0"/>
              <a:t>Le milieu de stage</a:t>
            </a:r>
          </a:p>
          <a:p>
            <a:pPr lvl="4" algn="l" rtl="0"/>
            <a:r>
              <a:rPr lang="fr-FR" sz="1600" dirty="0"/>
              <a:t>Apprenez à connaitre votre milieu de stage (site internet, premier appel, visite pré-stage).</a:t>
            </a:r>
          </a:p>
          <a:p>
            <a:pPr lvl="3" algn="l" rtl="0"/>
            <a:r>
              <a:rPr lang="fr-CA" sz="2000" dirty="0"/>
              <a:t>Les attentes spécifiques de l'</a:t>
            </a:r>
            <a:r>
              <a:rPr lang="fr-CA" sz="2000" dirty="0" err="1"/>
              <a:t>étudiant·e</a:t>
            </a:r>
            <a:r>
              <a:rPr lang="fr-CA" sz="2000" dirty="0"/>
              <a:t>, </a:t>
            </a:r>
          </a:p>
          <a:p>
            <a:pPr lvl="4" algn="l" rtl="0"/>
            <a:r>
              <a:rPr lang="fr-FR" sz="1600" dirty="0"/>
              <a:t>Apprenez à vous connaitre: votre parcours, vos connaissances, vos besoins en termes de formation / développement de compétences.</a:t>
            </a:r>
          </a:p>
          <a:p>
            <a:pPr lvl="3" algn="l" rtl="0"/>
            <a:r>
              <a:rPr lang="fr-CA" sz="2000" dirty="0"/>
              <a:t>Le niveau de stage. </a:t>
            </a:r>
          </a:p>
          <a:p>
            <a:pPr lvl="4" algn="l" rtl="0"/>
            <a:r>
              <a:rPr lang="fr-FR" sz="1600" dirty="0"/>
              <a:t>Apprenez les attentes pour ce stage.</a:t>
            </a:r>
          </a:p>
          <a:p>
            <a:pPr lvl="4" algn="l" rtl="0"/>
            <a:endParaRPr lang="fr-CA" sz="1600" dirty="0"/>
          </a:p>
          <a:p>
            <a:pPr algn="l" rtl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018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AA554-7E92-D84F-AB82-877033FA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rtl="0"/>
            <a:r>
              <a:rPr lang="fr-CA" dirty="0"/>
              <a:t>Contrat pédagogique tripartite (CPT)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E1A486-FCA0-E54C-9217-9DFCBC8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43FFD-0811-3F4C-A265-9B2BD6927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rtl="0"/>
            <a:r>
              <a:rPr lang="fr-CA" dirty="0"/>
              <a:t>Identifiez des objectifs pour toute la durée du stage.</a:t>
            </a:r>
          </a:p>
          <a:p>
            <a:pPr algn="l" rtl="0"/>
            <a:r>
              <a:rPr lang="fr-FR" dirty="0"/>
              <a:t>Ciblez minimalement 10-15 objectifs (3-5 </a:t>
            </a:r>
            <a:r>
              <a:rPr lang="fr-FR" dirty="0" err="1"/>
              <a:t>obj</a:t>
            </a:r>
            <a:r>
              <a:rPr lang="fr-FR" dirty="0"/>
              <a:t>. / savoir) </a:t>
            </a:r>
          </a:p>
          <a:p>
            <a:pPr lvl="3" algn="l" rtl="0"/>
            <a:r>
              <a:rPr lang="fr-FR" sz="2000" dirty="0"/>
              <a:t>Savoir, </a:t>
            </a:r>
          </a:p>
          <a:p>
            <a:pPr lvl="3" algn="l" rtl="0"/>
            <a:r>
              <a:rPr lang="fr-FR" sz="2000" dirty="0"/>
              <a:t>Savoir </a:t>
            </a:r>
            <a:r>
              <a:rPr lang="x-none" sz="2000" dirty="0"/>
              <a:t>être, </a:t>
            </a:r>
            <a:endParaRPr lang="fr-CA" sz="2000" dirty="0"/>
          </a:p>
          <a:p>
            <a:pPr lvl="3" algn="l" rtl="0"/>
            <a:r>
              <a:rPr lang="fr-CA" sz="2000" dirty="0"/>
              <a:t>S</a:t>
            </a:r>
            <a:r>
              <a:rPr lang="x-none" sz="2000" dirty="0"/>
              <a:t>avoir faire</a:t>
            </a:r>
            <a:r>
              <a:rPr lang="fr-FR" sz="2000" dirty="0"/>
              <a:t>.</a:t>
            </a:r>
            <a:endParaRPr lang="fr-CA" sz="2000" dirty="0"/>
          </a:p>
          <a:p>
            <a:r>
              <a:rPr lang="x-none" dirty="0"/>
              <a:t>Qu</a:t>
            </a:r>
            <a:r>
              <a:rPr lang="fr-CA" dirty="0"/>
              <a:t>e voulez-vous</a:t>
            </a:r>
            <a:r>
              <a:rPr lang="x-none" dirty="0"/>
              <a:t> apprendre ? Avec quelle</a:t>
            </a:r>
            <a:r>
              <a:rPr lang="fr-CA" dirty="0"/>
              <a:t>s</a:t>
            </a:r>
            <a:r>
              <a:rPr lang="x-none" dirty="0"/>
              <a:t> activité</a:t>
            </a:r>
            <a:r>
              <a:rPr lang="fr-CA" dirty="0"/>
              <a:t>s</a:t>
            </a:r>
            <a:r>
              <a:rPr lang="x-none" dirty="0"/>
              <a:t> ? </a:t>
            </a:r>
            <a:r>
              <a:rPr lang="fr-CA" dirty="0"/>
              <a:t>A</a:t>
            </a:r>
            <a:r>
              <a:rPr lang="x-none" dirty="0"/>
              <a:t>vec quel</a:t>
            </a:r>
            <a:r>
              <a:rPr lang="fr-CA" dirty="0"/>
              <a:t>s</a:t>
            </a:r>
            <a:r>
              <a:rPr lang="x-none" dirty="0"/>
              <a:t> support</a:t>
            </a:r>
            <a:r>
              <a:rPr lang="fr-CA" dirty="0"/>
              <a:t>s</a:t>
            </a:r>
            <a:r>
              <a:rPr lang="x-none" dirty="0"/>
              <a:t> ? Comment </a:t>
            </a:r>
            <a:r>
              <a:rPr lang="fr-CA" dirty="0"/>
              <a:t>allez-vous </a:t>
            </a:r>
            <a:r>
              <a:rPr lang="x-none" dirty="0"/>
              <a:t>le faire ? Dans </a:t>
            </a:r>
            <a:r>
              <a:rPr lang="fr-CA" dirty="0"/>
              <a:t>quels objectifs </a:t>
            </a:r>
            <a:r>
              <a:rPr lang="x-none" dirty="0"/>
              <a:t>? </a:t>
            </a:r>
            <a:endParaRPr lang="fr-CH" dirty="0"/>
          </a:p>
          <a:p>
            <a:r>
              <a:rPr lang="fr-CH" dirty="0"/>
              <a:t>Attention à ne pas être trop ambitieuse ou ambitieux…</a:t>
            </a:r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35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But de la FP I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4019" lvl="1" indent="0" algn="l" rtl="0">
              <a:buNone/>
            </a:pPr>
            <a:r>
              <a:rPr lang="fr-CH" i="1" dirty="0"/>
              <a:t>La première période de formation vise une compréhension générale de l'ergothérapie et met l'accent sur la démarche d'évaluation, la gestion des séances, la pratique centrée sur le ou la </a:t>
            </a:r>
            <a:r>
              <a:rPr lang="fr-CH" i="1" dirty="0" err="1"/>
              <a:t>client·e</a:t>
            </a:r>
            <a:r>
              <a:rPr lang="fr-CH" i="1" dirty="0"/>
              <a:t>, la pratique fondée sur les preuves scientifiques. 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1755343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1A82D-951A-3B42-801C-D251F5BC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Contrat pédagogique tripartite (CPT)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35ABFE-E4F0-0E46-BDC1-B8FDDA0F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30</a:t>
            </a:fld>
            <a:endParaRPr lang="fr-FR" dirty="0"/>
          </a:p>
        </p:txBody>
      </p:sp>
      <p:pic>
        <p:nvPicPr>
          <p:cNvPr id="1026" name="Picture 2" descr="Objectifs-SMART | Fencing-ABouillant">
            <a:extLst>
              <a:ext uri="{FF2B5EF4-FFF2-40B4-BE49-F238E27FC236}">
                <a16:creationId xmlns:a16="http://schemas.microsoft.com/office/drawing/2014/main" id="{DC102EC1-F33B-8F44-B45A-260DBF169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60" y="1059582"/>
            <a:ext cx="4280161" cy="372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727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77A93-B59B-CE44-A0C7-2961AA69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Exemples – justes ou non 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C406CC1-B618-4A49-8561-13DCC4CF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D6D256-C5A3-DD46-BC7A-5C896693B4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000" i="1" dirty="0"/>
              <a:t>Trouver ma place de stagiaire au sein de l’équipe.</a:t>
            </a:r>
            <a:r>
              <a:rPr lang="fr-CA" sz="2000" i="1" dirty="0"/>
              <a:t> </a:t>
            </a:r>
          </a:p>
          <a:p>
            <a:pPr lvl="3">
              <a:buFont typeface="Wingdings" pitchFamily="2" charset="2"/>
              <a:buChar char="ü"/>
            </a:pPr>
            <a:r>
              <a:rPr lang="fr-CA" sz="1800" i="1" dirty="0"/>
              <a:t>D’ici 3 semaines, présenter les informations relatives a l’ergothérapie pour un client lors du colloque hebdomadaire.</a:t>
            </a:r>
          </a:p>
          <a:p>
            <a:r>
              <a:rPr lang="fr-FR" sz="2000" i="1" dirty="0"/>
              <a:t>Durant le stage, réaliser une demi-journée d’observation dans un autre service d’ergothérapie.   </a:t>
            </a:r>
          </a:p>
          <a:p>
            <a:pPr lvl="0"/>
            <a:r>
              <a:rPr lang="fr-FR" sz="2000" i="1" dirty="0"/>
              <a:t>D'ici 3 semaines, je prends connaissance des principes de traitements et des méthodes d'intervention auprès des populations du service du lieu de stage. </a:t>
            </a:r>
          </a:p>
          <a:p>
            <a:pPr lvl="0"/>
            <a:r>
              <a:rPr lang="fr-CH" sz="2000" i="1" dirty="0"/>
              <a:t>Je réalise une prise en charge </a:t>
            </a:r>
            <a:r>
              <a:rPr lang="fr-CH" sz="2000" i="1" dirty="0" err="1"/>
              <a:t>ergothérapeutique</a:t>
            </a:r>
            <a:r>
              <a:rPr lang="fr-CH" sz="2000" i="1" dirty="0"/>
              <a:t>.</a:t>
            </a:r>
          </a:p>
          <a:p>
            <a:pPr lvl="3">
              <a:buFont typeface="Wingdings" pitchFamily="2" charset="2"/>
              <a:buChar char="ü"/>
            </a:pPr>
            <a:r>
              <a:rPr lang="fr-CH" sz="1800" i="1" dirty="0"/>
              <a:t>D’ici 3 semaines, je réalise une prise en charge </a:t>
            </a:r>
            <a:r>
              <a:rPr lang="fr-CH" sz="1800" i="1" dirty="0" err="1"/>
              <a:t>ergothérapeutique</a:t>
            </a:r>
            <a:r>
              <a:rPr lang="fr-CH" sz="1800" i="1" dirty="0"/>
              <a:t> de manière autonome (ou sous supervision). </a:t>
            </a:r>
            <a:endParaRPr lang="fr-CA" sz="1800" i="1" dirty="0"/>
          </a:p>
          <a:p>
            <a:pPr hangingPunct="0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621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E7FDE-ACAB-3445-814B-F0F73BDF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C5850D-7BA5-5342-B3C7-18A2C227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8B5EDD-4678-7B4D-A4A0-DD2A20B654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hangingPunct="0"/>
            <a:r>
              <a:rPr lang="fr-CA" sz="2000" dirty="0"/>
              <a:t>P</a:t>
            </a:r>
            <a:r>
              <a:rPr lang="fr-FR" sz="2000" dirty="0" err="1"/>
              <a:t>our</a:t>
            </a:r>
            <a:r>
              <a:rPr lang="fr-FR" sz="2000" dirty="0"/>
              <a:t> que vos objectifs soient SMART, ils doivent </a:t>
            </a:r>
            <a:r>
              <a:rPr lang="fr-FR" sz="2000" u="sng" dirty="0"/>
              <a:t>tous</a:t>
            </a:r>
            <a:r>
              <a:rPr lang="fr-FR" sz="2000" dirty="0"/>
              <a:t> avoir un temps précis. </a:t>
            </a:r>
          </a:p>
          <a:p>
            <a:pPr hangingPunct="0"/>
            <a:r>
              <a:rPr lang="fr-FR" sz="2000" dirty="0"/>
              <a:t>Tous vos objectifs devraient commencer ou finir par « D’ici X semaines,… »</a:t>
            </a:r>
          </a:p>
          <a:p>
            <a:pPr hangingPunct="0"/>
            <a:r>
              <a:rPr lang="fr-CH" sz="2000" dirty="0"/>
              <a:t>Possible de mettre des délais : dès le début, à 3 semaines, à 6 semaines et à la fin du stage.</a:t>
            </a:r>
            <a:endParaRPr lang="fr-CA" sz="2000" b="1" dirty="0"/>
          </a:p>
          <a:p>
            <a:pPr hangingPunct="0"/>
            <a:r>
              <a:rPr lang="x-none" sz="2000" dirty="0"/>
              <a:t>Avec un temps précis</a:t>
            </a:r>
            <a:r>
              <a:rPr lang="fr-CA" sz="2000" dirty="0"/>
              <a:t>, </a:t>
            </a:r>
            <a:r>
              <a:rPr lang="x-none" sz="2000" dirty="0"/>
              <a:t>vous </a:t>
            </a:r>
            <a:r>
              <a:rPr lang="fr-CA" sz="2000" dirty="0"/>
              <a:t>avez </a:t>
            </a:r>
            <a:r>
              <a:rPr lang="x-none" sz="2000" dirty="0"/>
              <a:t>un moment précis pour vous arrêter et valider si votre objectif est rencontré. </a:t>
            </a:r>
            <a:endParaRPr lang="fr-CA" sz="2000" dirty="0"/>
          </a:p>
          <a:p>
            <a:pPr hangingPunct="0"/>
            <a:r>
              <a:rPr lang="x-none" sz="2000" dirty="0"/>
              <a:t>Vous pouvez anticiper de façon plus précise les objectifs à venir et mettre les moyens nécessaires pour les rencontrer.</a:t>
            </a:r>
            <a:endParaRPr lang="fr-CA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167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AA554-7E92-D84F-AB82-877033FA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rtl="0"/>
            <a:r>
              <a:rPr lang="fr-CA" dirty="0"/>
              <a:t>Contrat pédagogique tripartite (CPT)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E1A486-FCA0-E54C-9217-9DFCBC8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43FFD-0811-3F4C-A265-9B2BD6927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rtl="0"/>
            <a:r>
              <a:rPr lang="fr-CA" dirty="0"/>
              <a:t>Travail sur votre CPT</a:t>
            </a:r>
          </a:p>
          <a:p>
            <a:pPr algn="l" rtl="0"/>
            <a:r>
              <a:rPr lang="fr-CA" dirty="0"/>
              <a:t>Discussion en équipe</a:t>
            </a:r>
          </a:p>
          <a:p>
            <a:pPr algn="l" rtl="0"/>
            <a:r>
              <a:rPr lang="fr-CA" dirty="0"/>
              <a:t>Retour en groupe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100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AA554-7E92-D84F-AB82-877033FA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rtl="0"/>
            <a:r>
              <a:rPr lang="fr-CA" dirty="0"/>
              <a:t>Contrat pédagogique tripartite (CPT) - Retour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E1A486-FCA0-E54C-9217-9DFCBC8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43FFD-0811-3F4C-A265-9B2BD6927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hangingPunct="0"/>
            <a:r>
              <a:rPr lang="fr-FR" sz="2000" dirty="0"/>
              <a:t>Établir des bons objectifs peut </a:t>
            </a:r>
            <a:r>
              <a:rPr lang="x-none" sz="2000" dirty="0"/>
              <a:t>être compliqué et long… bien réfléchir à ce qu’on veut dire prend du temps. </a:t>
            </a:r>
            <a:endParaRPr lang="fr-CA" sz="2000" dirty="0"/>
          </a:p>
          <a:p>
            <a:pPr hangingPunct="0"/>
            <a:r>
              <a:rPr lang="x-none" sz="2000" dirty="0"/>
              <a:t>Vous pouvez avoir plus que 5 </a:t>
            </a:r>
            <a:r>
              <a:rPr lang="fr-CA" sz="2000" dirty="0"/>
              <a:t>objectifs </a:t>
            </a:r>
            <a:r>
              <a:rPr lang="x-none" sz="2000" dirty="0"/>
              <a:t>par catégorie</a:t>
            </a:r>
            <a:r>
              <a:rPr lang="fr-CA" sz="2000" dirty="0"/>
              <a:t>.</a:t>
            </a:r>
            <a:r>
              <a:rPr lang="x-none" sz="2000" dirty="0"/>
              <a:t> Certains sont peut-être sur la bonne voie (ex. collecte de données)</a:t>
            </a:r>
            <a:r>
              <a:rPr lang="fr-CA" sz="2000" dirty="0"/>
              <a:t>.</a:t>
            </a:r>
          </a:p>
          <a:p>
            <a:pPr hangingPunct="0"/>
            <a:r>
              <a:rPr lang="fr-FR" sz="2000" dirty="0"/>
              <a:t>Il est normal qu’il y ait des zones d’ombre pour le moment</a:t>
            </a:r>
          </a:p>
          <a:p>
            <a:pPr hangingPunct="0"/>
            <a:r>
              <a:rPr lang="fr-CA" sz="2000" dirty="0"/>
              <a:t>Chaque milieu est différent (modèle, approches, clientèles) donc les objectifs peuvent varier</a:t>
            </a:r>
          </a:p>
          <a:p>
            <a:pPr algn="l" rtl="0"/>
            <a:r>
              <a:rPr lang="fr-CA" sz="2000" dirty="0"/>
              <a:t>Soyez un peu précis sur les moyens et les évaluations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966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B236D-29D0-B148-AB0A-66F9578F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Questions / commentaires 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4AD6947-FBF4-0F48-94A6-D646EBC4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87902B-AEA7-8E4C-8CDB-F82569F47C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Suite : présentation de la supervision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Bon stage !</a:t>
            </a:r>
          </a:p>
        </p:txBody>
      </p:sp>
    </p:spTree>
    <p:extLst>
      <p:ext uri="{BB962C8B-B14F-4D97-AF65-F5344CB8AC3E}">
        <p14:creationId xmlns:p14="http://schemas.microsoft.com/office/powerpoint/2010/main" val="131917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7E0AC-4979-088C-F04B-AAE61120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But de la FP I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30EE626-3A3A-25B2-2DC1-B1E40D8E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F978BD-33E4-96E7-332A-38558C53CC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019" lvl="1" indent="0" algn="l" rtl="0">
              <a:buNone/>
            </a:pPr>
            <a:r>
              <a:rPr lang="fr-CH" i="1" dirty="0"/>
              <a:t>Le stage permet de:</a:t>
            </a:r>
          </a:p>
          <a:p>
            <a:pPr lvl="1" algn="l" rtl="0"/>
            <a:r>
              <a:rPr lang="fr-CH" i="1" dirty="0"/>
              <a:t>observer, utiliser des instruments de mesure et évaluer les situations,</a:t>
            </a:r>
          </a:p>
          <a:p>
            <a:pPr lvl="1" algn="l" rtl="0"/>
            <a:r>
              <a:rPr lang="fr-CH" i="1" dirty="0"/>
              <a:t>réaliser et ajuster des séances de traitement,</a:t>
            </a:r>
          </a:p>
          <a:p>
            <a:pPr lvl="1" algn="l" rtl="0"/>
            <a:r>
              <a:rPr lang="fr-CH" i="1" dirty="0"/>
              <a:t>comprendre et documenter les contextes dans lesquels se trouvent les client·e·s,</a:t>
            </a:r>
          </a:p>
        </p:txBody>
      </p:sp>
    </p:spTree>
    <p:extLst>
      <p:ext uri="{BB962C8B-B14F-4D97-AF65-F5344CB8AC3E}">
        <p14:creationId xmlns:p14="http://schemas.microsoft.com/office/powerpoint/2010/main" val="176183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E4E04-0667-FB85-D16C-416EE11D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But de la FP I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FFDDE8B-8135-7114-2684-B8667B34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8333EE-D921-3374-CEA0-AF43A5061E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 algn="l" rtl="0"/>
            <a:r>
              <a:rPr lang="fr-CH" i="1" dirty="0"/>
              <a:t>développer ses capacités de communication et de collaboration,</a:t>
            </a:r>
          </a:p>
          <a:p>
            <a:pPr lvl="1" algn="l" rtl="0"/>
            <a:r>
              <a:rPr lang="fr-CH" i="1" dirty="0"/>
              <a:t>intégrer des connaissances scientifiques et mener des démarches fondées sur des connaissances scientifiques,</a:t>
            </a:r>
          </a:p>
          <a:p>
            <a:pPr lvl="1" algn="l" rtl="0"/>
            <a:r>
              <a:rPr lang="fr-CH" i="1" dirty="0"/>
              <a:t>assumer les tâches administratives simples en relation avec le ou la </a:t>
            </a:r>
            <a:r>
              <a:rPr lang="fr-CH" i="1" dirty="0" err="1"/>
              <a:t>client·e</a:t>
            </a:r>
            <a:r>
              <a:rPr lang="fr-CH" i="1" dirty="0"/>
              <a:t> et le fonctionnement du service,</a:t>
            </a:r>
          </a:p>
          <a:p>
            <a:pPr lvl="1" algn="l" rtl="0"/>
            <a:r>
              <a:rPr lang="fr-CH" i="1" dirty="0"/>
              <a:t>saisir les rôles professionnels.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9961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245AD-1105-0638-923F-62FD43D2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But des analyses de pratique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610006B-77FD-827B-AD1B-8406D809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F1002F-2996-0911-3478-832CA56B20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208912" cy="3024336"/>
          </a:xfrm>
        </p:spPr>
        <p:txBody>
          <a:bodyPr/>
          <a:lstStyle/>
          <a:p>
            <a:r>
              <a:rPr lang="fr-CH" dirty="0"/>
              <a:t>porter un regard réflexif sur la pratique et sur sa pratique, </a:t>
            </a:r>
          </a:p>
          <a:p>
            <a:r>
              <a:rPr lang="fr-CH" dirty="0"/>
              <a:t>favoriser l’intégration des connaissances théoriques et pratiques, </a:t>
            </a:r>
          </a:p>
          <a:p>
            <a:r>
              <a:rPr lang="fr-CH" dirty="0"/>
              <a:t>approfondir des thèmes communs à plusieurs lieux de pratique, </a:t>
            </a:r>
          </a:p>
          <a:p>
            <a:r>
              <a:rPr lang="fr-CH" dirty="0"/>
              <a:t>réfléchir aux différences de pratiques existant en fonction du type de service et de l’ancrage institutionnel,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9270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01EB7-6721-AE2A-1C70-251D74764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But des analyses de pratique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F1C60C3-ECF9-F825-FFFA-AC8D7A49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83ABE7-1BA1-E72C-0CCA-39958A6A3A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favoriser une compréhension globale de la situation des client·e·s, </a:t>
            </a:r>
          </a:p>
          <a:p>
            <a:r>
              <a:rPr lang="fr-CH" dirty="0"/>
              <a:t>mettre en évidence les caractéristiques des pratiques centrées sur le ou la </a:t>
            </a:r>
            <a:r>
              <a:rPr lang="fr-CH" dirty="0" err="1"/>
              <a:t>client·e</a:t>
            </a:r>
            <a:r>
              <a:rPr lang="fr-CH" dirty="0"/>
              <a:t>, </a:t>
            </a:r>
          </a:p>
          <a:p>
            <a:r>
              <a:rPr lang="fr-CH" dirty="0"/>
              <a:t>approfondir des éléments de la démarche clinique et du raisonnement professionnel, </a:t>
            </a:r>
          </a:p>
          <a:p>
            <a:r>
              <a:rPr lang="fr-CH" dirty="0"/>
              <a:t>développer l’articulation entre les cadres de référence théoriques ou les modèles de pratique et la problématique de la personne,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1131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D3D03-BCDB-29DC-695C-E16F9054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But des analyses de pratique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E8E8946-3097-E2F6-0627-54FD71BB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B6122A-72B7-84F5-E74F-03B97F022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réfléchir d’un point de vue éthique sur des situations rencontrées en formation pratique, </a:t>
            </a:r>
          </a:p>
          <a:p>
            <a:r>
              <a:rPr lang="fr-CH" dirty="0"/>
              <a:t>identifier les rôles professionnels des ergothérapeutes, </a:t>
            </a:r>
          </a:p>
          <a:p>
            <a:r>
              <a:rPr lang="fr-CH" dirty="0"/>
              <a:t>développer des compétences pour la rédaction de documents professionnels, </a:t>
            </a:r>
          </a:p>
          <a:p>
            <a:r>
              <a:rPr lang="fr-CH" dirty="0"/>
              <a:t>approfondir des aspects liés à l’interdisciplinarité.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67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CA" dirty="0"/>
              <a:t>L’unité comporte 24 périodes (présence obligatoire):</a:t>
            </a:r>
          </a:p>
          <a:p>
            <a:pPr lvl="3" algn="l" rtl="0"/>
            <a:r>
              <a:rPr lang="fr-CA" dirty="0"/>
              <a:t>4 avant le stage, </a:t>
            </a:r>
          </a:p>
          <a:p>
            <a:pPr lvl="3" algn="l" rtl="0"/>
            <a:r>
              <a:rPr lang="fr-CA" dirty="0"/>
              <a:t>16 durant le stage, </a:t>
            </a:r>
          </a:p>
          <a:p>
            <a:pPr lvl="3" algn="l" rtl="0"/>
            <a:r>
              <a:rPr lang="fr-CA" dirty="0"/>
              <a:t>4 à l'issue du stage.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796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ETS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D"/>
      </a:accent1>
      <a:accent2>
        <a:srgbClr val="B9ACAF"/>
      </a:accent2>
      <a:accent3>
        <a:srgbClr val="FCC65F"/>
      </a:accent3>
      <a:accent4>
        <a:srgbClr val="EC9E61"/>
      </a:accent4>
      <a:accent5>
        <a:srgbClr val="7FB289"/>
      </a:accent5>
      <a:accent6>
        <a:srgbClr val="F1EDF0"/>
      </a:accent6>
      <a:hlink>
        <a:srgbClr val="004B7D"/>
      </a:hlink>
      <a:folHlink>
        <a:srgbClr val="B9AB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que HETSL 2020" id="{E3B2E3E2-AFD2-E240-8D71-CB8E964E4ACF}" vid="{3FF7FD6B-B443-314C-AF66-D426C2E1C50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09579EDA04447998D0095BDAF642B" ma:contentTypeVersion="8" ma:contentTypeDescription="Crée un document." ma:contentTypeScope="" ma:versionID="3499030af1951a7d0c87647922d4eea5">
  <xsd:schema xmlns:xsd="http://www.w3.org/2001/XMLSchema" xmlns:xs="http://www.w3.org/2001/XMLSchema" xmlns:p="http://schemas.microsoft.com/office/2006/metadata/properties" xmlns:ns3="4e395e66-94a0-4570-beb7-c3daf86fba18" targetNamespace="http://schemas.microsoft.com/office/2006/metadata/properties" ma:root="true" ma:fieldsID="ffe23f030e6b4559abcf21640da1d52d" ns3:_="">
    <xsd:import namespace="4e395e66-94a0-4570-beb7-c3daf86fba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95e66-94a0-4570-beb7-c3daf86fb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241D7-62C4-4C79-8153-4E257D58358F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4e395e66-94a0-4570-beb7-c3daf86fba18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1689A8-A374-48ED-BD7C-83F3B07D8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95e66-94a0-4570-beb7-c3daf86fba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1F53B8-3854-4A2D-B16A-48609F6A7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26644</TotalTime>
  <Words>2028</Words>
  <Application>Microsoft Office PowerPoint</Application>
  <PresentationFormat>Affichage à l'écran (16:9)</PresentationFormat>
  <Paragraphs>247</Paragraphs>
  <Slides>35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9" baseType="lpstr">
      <vt:lpstr>Arial</vt:lpstr>
      <vt:lpstr>Police système</vt:lpstr>
      <vt:lpstr>Wingdings</vt:lpstr>
      <vt:lpstr>Thème Office</vt:lpstr>
      <vt:lpstr>2372 - Analyses de pratique nv I  pré-stage</vt:lpstr>
      <vt:lpstr>Objectif de la rencontre </vt:lpstr>
      <vt:lpstr>But de la FP I</vt:lpstr>
      <vt:lpstr>But de la FP I</vt:lpstr>
      <vt:lpstr>But de la FP I</vt:lpstr>
      <vt:lpstr>But des analyses de pratique</vt:lpstr>
      <vt:lpstr>But des analyses de pratique</vt:lpstr>
      <vt:lpstr>But des analyses de pratique</vt:lpstr>
      <vt:lpstr>Déroulement</vt:lpstr>
      <vt:lpstr>Déroulement</vt:lpstr>
      <vt:lpstr>Déroulement</vt:lpstr>
      <vt:lpstr>Déroulement</vt:lpstr>
      <vt:lpstr>Visite de stage</vt:lpstr>
      <vt:lpstr>Rapport de stage – intermédiaire </vt:lpstr>
      <vt:lpstr>Rapport de stage – intermédiaire </vt:lpstr>
      <vt:lpstr>Rapport de stage – intermédiaire </vt:lpstr>
      <vt:lpstr>Rapport de stage – intermédiaire </vt:lpstr>
      <vt:lpstr>Rapport de stage – intermédiaire </vt:lpstr>
      <vt:lpstr>Rapport de stage – final </vt:lpstr>
      <vt:lpstr>Rapport de stage – final </vt:lpstr>
      <vt:lpstr>Rapport de stage – final </vt:lpstr>
      <vt:lpstr>Rapport de stage – final </vt:lpstr>
      <vt:lpstr>Rapport de stage – final </vt:lpstr>
      <vt:lpstr>Rapport de stage – final </vt:lpstr>
      <vt:lpstr>Questions </vt:lpstr>
      <vt:lpstr>Attentes et objectifs quant au stage</vt:lpstr>
      <vt:lpstr>Contrat pédagogique tripartite (CPT)</vt:lpstr>
      <vt:lpstr>Contrat pédagogique tripartite (CPT)</vt:lpstr>
      <vt:lpstr>Contrat pédagogique tripartite (CPT)</vt:lpstr>
      <vt:lpstr>Contrat pédagogique tripartite (CPT)</vt:lpstr>
      <vt:lpstr>Exemples – justes ou non ?</vt:lpstr>
      <vt:lpstr>Exemple</vt:lpstr>
      <vt:lpstr>Contrat pédagogique tripartite (CPT)</vt:lpstr>
      <vt:lpstr>Contrat pédagogique tripartite (CPT) - Retour</vt:lpstr>
      <vt:lpstr>Questions / commentaires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Lastennet</dc:creator>
  <cp:lastModifiedBy>Romain Bertrand</cp:lastModifiedBy>
  <cp:revision>70</cp:revision>
  <cp:lastPrinted>2019-09-04T12:30:15Z</cp:lastPrinted>
  <dcterms:created xsi:type="dcterms:W3CDTF">2020-02-11T08:59:05Z</dcterms:created>
  <dcterms:modified xsi:type="dcterms:W3CDTF">2022-09-27T09:31:41Z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2019-09-04T00:00:00Z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2019-09-04T00:00:00Z</vt:filetime>
  </property>
  <property fmtid="{D5CDD505-2E9C-101B-9397-08002B2CF9AE}" pid="5" name="ContentTypeId">
    <vt:lpwstr>0x01010089509579EDA04447998D0095BDAF642B</vt:lpwstr>
  </property>
</Properties>
</file>