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Default Extension="svg" ContentType="image/svg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4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73"/>
  </p:notesMasterIdLst>
  <p:handoutMasterIdLst>
    <p:handoutMasterId r:id="rId74"/>
  </p:handoutMasterIdLst>
  <p:sldIdLst>
    <p:sldId id="256" r:id="rId5"/>
    <p:sldId id="320" r:id="rId6"/>
    <p:sldId id="258" r:id="rId7"/>
    <p:sldId id="342" r:id="rId8"/>
    <p:sldId id="341" r:id="rId9"/>
    <p:sldId id="343" r:id="rId10"/>
    <p:sldId id="295" r:id="rId11"/>
    <p:sldId id="290" r:id="rId12"/>
    <p:sldId id="344" r:id="rId13"/>
    <p:sldId id="326" r:id="rId14"/>
    <p:sldId id="276" r:id="rId15"/>
    <p:sldId id="324" r:id="rId16"/>
    <p:sldId id="351" r:id="rId17"/>
    <p:sldId id="345" r:id="rId18"/>
    <p:sldId id="392" r:id="rId19"/>
    <p:sldId id="393" r:id="rId20"/>
    <p:sldId id="354" r:id="rId21"/>
    <p:sldId id="367" r:id="rId22"/>
    <p:sldId id="357" r:id="rId23"/>
    <p:sldId id="352" r:id="rId24"/>
    <p:sldId id="328" r:id="rId25"/>
    <p:sldId id="355" r:id="rId26"/>
    <p:sldId id="353" r:id="rId27"/>
    <p:sldId id="331" r:id="rId28"/>
    <p:sldId id="369" r:id="rId29"/>
    <p:sldId id="372" r:id="rId30"/>
    <p:sldId id="375" r:id="rId31"/>
    <p:sldId id="358" r:id="rId32"/>
    <p:sldId id="359" r:id="rId33"/>
    <p:sldId id="362" r:id="rId34"/>
    <p:sldId id="366" r:id="rId35"/>
    <p:sldId id="365" r:id="rId36"/>
    <p:sldId id="363" r:id="rId37"/>
    <p:sldId id="373" r:id="rId38"/>
    <p:sldId id="376" r:id="rId39"/>
    <p:sldId id="377" r:id="rId40"/>
    <p:sldId id="394" r:id="rId41"/>
    <p:sldId id="388" r:id="rId42"/>
    <p:sldId id="389" r:id="rId43"/>
    <p:sldId id="390" r:id="rId44"/>
    <p:sldId id="391" r:id="rId45"/>
    <p:sldId id="395" r:id="rId46"/>
    <p:sldId id="321" r:id="rId47"/>
    <p:sldId id="296" r:id="rId48"/>
    <p:sldId id="300" r:id="rId49"/>
    <p:sldId id="378" r:id="rId50"/>
    <p:sldId id="383" r:id="rId51"/>
    <p:sldId id="323" r:id="rId52"/>
    <p:sldId id="379" r:id="rId53"/>
    <p:sldId id="333" r:id="rId54"/>
    <p:sldId id="337" r:id="rId55"/>
    <p:sldId id="336" r:id="rId56"/>
    <p:sldId id="380" r:id="rId57"/>
    <p:sldId id="338" r:id="rId58"/>
    <p:sldId id="384" r:id="rId59"/>
    <p:sldId id="381" r:id="rId60"/>
    <p:sldId id="382" r:id="rId61"/>
    <p:sldId id="385" r:id="rId62"/>
    <p:sldId id="386" r:id="rId63"/>
    <p:sldId id="339" r:id="rId64"/>
    <p:sldId id="299" r:id="rId65"/>
    <p:sldId id="308" r:id="rId66"/>
    <p:sldId id="387" r:id="rId67"/>
    <p:sldId id="319" r:id="rId68"/>
    <p:sldId id="309" r:id="rId69"/>
    <p:sldId id="340" r:id="rId70"/>
    <p:sldId id="322" r:id="rId71"/>
    <p:sldId id="316" r:id="rId72"/>
  </p:sldIdLst>
  <p:sldSz cx="9144000" cy="5143500" type="screen16x9"/>
  <p:notesSz cx="16256000" cy="10160000"/>
  <p:defaultTextStyle>
    <a:defPPr>
      <a:defRPr lang="fr-FR"/>
    </a:defPPr>
    <a:lvl1pPr marL="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1pPr>
    <a:lvl2pPr marL="247254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2pPr>
    <a:lvl3pPr marL="494508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3pPr>
    <a:lvl4pPr marL="741761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4pPr>
    <a:lvl5pPr marL="989015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5pPr>
    <a:lvl6pPr marL="1236269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97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58" userDrawn="1">
          <p15:clr>
            <a:srgbClr val="A4A3A4"/>
          </p15:clr>
        </p15:guide>
        <p15:guide id="2" pos="121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1EEF0"/>
    <a:srgbClr val="B9AC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Style moyen 2 - Accentuation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Style moyen 2 - Accentuation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EB9631B5-78F2-41C9-869B-9F39066F8104}" styleName="Style moyen 3 - Accentuation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Style moyen 3 - Accentuation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A488322-F2BA-4B5B-9748-0D474271808F}" styleName="Style moyen 3 - Accentuation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420" autoAdjust="0"/>
    <p:restoredTop sz="70238"/>
  </p:normalViewPr>
  <p:slideViewPr>
    <p:cSldViewPr>
      <p:cViewPr varScale="1">
        <p:scale>
          <a:sx n="106" d="100"/>
          <a:sy n="106" d="100"/>
        </p:scale>
        <p:origin x="1320" y="176"/>
      </p:cViewPr>
      <p:guideLst>
        <p:guide orient="horz" pos="1458"/>
        <p:guide pos="1215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 varScale="1">
        <p:scale>
          <a:sx n="87" d="100"/>
          <a:sy n="87" d="100"/>
        </p:scale>
        <p:origin x="1992" y="2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4" Type="http://schemas.openxmlformats.org/officeDocument/2006/relationships/slide" Target="slides/slide10.xml"/><Relationship Id="rId15" Type="http://schemas.openxmlformats.org/officeDocument/2006/relationships/slide" Target="slides/slide11.xml"/><Relationship Id="rId16" Type="http://schemas.openxmlformats.org/officeDocument/2006/relationships/slide" Target="slides/slide12.xml"/><Relationship Id="rId17" Type="http://schemas.openxmlformats.org/officeDocument/2006/relationships/slide" Target="slides/slide13.xml"/><Relationship Id="rId18" Type="http://schemas.openxmlformats.org/officeDocument/2006/relationships/slide" Target="slides/slide14.xml"/><Relationship Id="rId19" Type="http://schemas.openxmlformats.org/officeDocument/2006/relationships/slide" Target="slides/slide15.xml"/><Relationship Id="rId63" Type="http://schemas.openxmlformats.org/officeDocument/2006/relationships/slide" Target="slides/slide59.xml"/><Relationship Id="rId64" Type="http://schemas.openxmlformats.org/officeDocument/2006/relationships/slide" Target="slides/slide60.xml"/><Relationship Id="rId65" Type="http://schemas.openxmlformats.org/officeDocument/2006/relationships/slide" Target="slides/slide61.xml"/><Relationship Id="rId66" Type="http://schemas.openxmlformats.org/officeDocument/2006/relationships/slide" Target="slides/slide62.xml"/><Relationship Id="rId67" Type="http://schemas.openxmlformats.org/officeDocument/2006/relationships/slide" Target="slides/slide63.xml"/><Relationship Id="rId68" Type="http://schemas.openxmlformats.org/officeDocument/2006/relationships/slide" Target="slides/slide64.xml"/><Relationship Id="rId69" Type="http://schemas.openxmlformats.org/officeDocument/2006/relationships/slide" Target="slides/slide65.xml"/><Relationship Id="rId50" Type="http://schemas.openxmlformats.org/officeDocument/2006/relationships/slide" Target="slides/slide46.xml"/><Relationship Id="rId51" Type="http://schemas.openxmlformats.org/officeDocument/2006/relationships/slide" Target="slides/slide47.xml"/><Relationship Id="rId52" Type="http://schemas.openxmlformats.org/officeDocument/2006/relationships/slide" Target="slides/slide48.xml"/><Relationship Id="rId53" Type="http://schemas.openxmlformats.org/officeDocument/2006/relationships/slide" Target="slides/slide49.xml"/><Relationship Id="rId54" Type="http://schemas.openxmlformats.org/officeDocument/2006/relationships/slide" Target="slides/slide50.xml"/><Relationship Id="rId55" Type="http://schemas.openxmlformats.org/officeDocument/2006/relationships/slide" Target="slides/slide51.xml"/><Relationship Id="rId56" Type="http://schemas.openxmlformats.org/officeDocument/2006/relationships/slide" Target="slides/slide52.xml"/><Relationship Id="rId57" Type="http://schemas.openxmlformats.org/officeDocument/2006/relationships/slide" Target="slides/slide53.xml"/><Relationship Id="rId58" Type="http://schemas.openxmlformats.org/officeDocument/2006/relationships/slide" Target="slides/slide54.xml"/><Relationship Id="rId59" Type="http://schemas.openxmlformats.org/officeDocument/2006/relationships/slide" Target="slides/slide55.xml"/><Relationship Id="rId40" Type="http://schemas.openxmlformats.org/officeDocument/2006/relationships/slide" Target="slides/slide36.xml"/><Relationship Id="rId41" Type="http://schemas.openxmlformats.org/officeDocument/2006/relationships/slide" Target="slides/slide37.xml"/><Relationship Id="rId42" Type="http://schemas.openxmlformats.org/officeDocument/2006/relationships/slide" Target="slides/slide38.xml"/><Relationship Id="rId43" Type="http://schemas.openxmlformats.org/officeDocument/2006/relationships/slide" Target="slides/slide39.xml"/><Relationship Id="rId44" Type="http://schemas.openxmlformats.org/officeDocument/2006/relationships/slide" Target="slides/slide40.xml"/><Relationship Id="rId45" Type="http://schemas.openxmlformats.org/officeDocument/2006/relationships/slide" Target="slides/slide41.xml"/><Relationship Id="rId46" Type="http://schemas.openxmlformats.org/officeDocument/2006/relationships/slide" Target="slides/slide42.xml"/><Relationship Id="rId47" Type="http://schemas.openxmlformats.org/officeDocument/2006/relationships/slide" Target="slides/slide43.xml"/><Relationship Id="rId48" Type="http://schemas.openxmlformats.org/officeDocument/2006/relationships/slide" Target="slides/slide44.xml"/><Relationship Id="rId49" Type="http://schemas.openxmlformats.org/officeDocument/2006/relationships/slide" Target="slides/slide45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9" Type="http://schemas.openxmlformats.org/officeDocument/2006/relationships/slide" Target="slides/slide5.xml"/><Relationship Id="rId30" Type="http://schemas.openxmlformats.org/officeDocument/2006/relationships/slide" Target="slides/slide26.xml"/><Relationship Id="rId31" Type="http://schemas.openxmlformats.org/officeDocument/2006/relationships/slide" Target="slides/slide27.xml"/><Relationship Id="rId32" Type="http://schemas.openxmlformats.org/officeDocument/2006/relationships/slide" Target="slides/slide28.xml"/><Relationship Id="rId33" Type="http://schemas.openxmlformats.org/officeDocument/2006/relationships/slide" Target="slides/slide29.xml"/><Relationship Id="rId34" Type="http://schemas.openxmlformats.org/officeDocument/2006/relationships/slide" Target="slides/slide30.xml"/><Relationship Id="rId35" Type="http://schemas.openxmlformats.org/officeDocument/2006/relationships/slide" Target="slides/slide31.xml"/><Relationship Id="rId36" Type="http://schemas.openxmlformats.org/officeDocument/2006/relationships/slide" Target="slides/slide32.xml"/><Relationship Id="rId37" Type="http://schemas.openxmlformats.org/officeDocument/2006/relationships/slide" Target="slides/slide33.xml"/><Relationship Id="rId38" Type="http://schemas.openxmlformats.org/officeDocument/2006/relationships/slide" Target="slides/slide34.xml"/><Relationship Id="rId39" Type="http://schemas.openxmlformats.org/officeDocument/2006/relationships/slide" Target="slides/slide35.xml"/><Relationship Id="rId70" Type="http://schemas.openxmlformats.org/officeDocument/2006/relationships/slide" Target="slides/slide66.xml"/><Relationship Id="rId71" Type="http://schemas.openxmlformats.org/officeDocument/2006/relationships/slide" Target="slides/slide67.xml"/><Relationship Id="rId72" Type="http://schemas.openxmlformats.org/officeDocument/2006/relationships/slide" Target="slides/slide68.xml"/><Relationship Id="rId20" Type="http://schemas.openxmlformats.org/officeDocument/2006/relationships/slide" Target="slides/slide16.xml"/><Relationship Id="rId21" Type="http://schemas.openxmlformats.org/officeDocument/2006/relationships/slide" Target="slides/slide17.xml"/><Relationship Id="rId22" Type="http://schemas.openxmlformats.org/officeDocument/2006/relationships/slide" Target="slides/slide18.xml"/><Relationship Id="rId23" Type="http://schemas.openxmlformats.org/officeDocument/2006/relationships/slide" Target="slides/slide19.xml"/><Relationship Id="rId24" Type="http://schemas.openxmlformats.org/officeDocument/2006/relationships/slide" Target="slides/slide20.xml"/><Relationship Id="rId25" Type="http://schemas.openxmlformats.org/officeDocument/2006/relationships/slide" Target="slides/slide21.xml"/><Relationship Id="rId26" Type="http://schemas.openxmlformats.org/officeDocument/2006/relationships/slide" Target="slides/slide22.xml"/><Relationship Id="rId27" Type="http://schemas.openxmlformats.org/officeDocument/2006/relationships/slide" Target="slides/slide23.xml"/><Relationship Id="rId28" Type="http://schemas.openxmlformats.org/officeDocument/2006/relationships/slide" Target="slides/slide24.xml"/><Relationship Id="rId29" Type="http://schemas.openxmlformats.org/officeDocument/2006/relationships/slide" Target="slides/slide25.xml"/><Relationship Id="rId73" Type="http://schemas.openxmlformats.org/officeDocument/2006/relationships/notesMaster" Target="notesMasters/notesMaster1.xml"/><Relationship Id="rId74" Type="http://schemas.openxmlformats.org/officeDocument/2006/relationships/handoutMaster" Target="handoutMasters/handoutMaster1.xml"/><Relationship Id="rId75" Type="http://schemas.openxmlformats.org/officeDocument/2006/relationships/presProps" Target="presProps.xml"/><Relationship Id="rId76" Type="http://schemas.openxmlformats.org/officeDocument/2006/relationships/viewProps" Target="viewProps.xml"/><Relationship Id="rId77" Type="http://schemas.openxmlformats.org/officeDocument/2006/relationships/theme" Target="theme/theme1.xml"/><Relationship Id="rId78" Type="http://schemas.openxmlformats.org/officeDocument/2006/relationships/tableStyles" Target="tableStyles.xml"/><Relationship Id="rId60" Type="http://schemas.openxmlformats.org/officeDocument/2006/relationships/slide" Target="slides/slide56.xml"/><Relationship Id="rId61" Type="http://schemas.openxmlformats.org/officeDocument/2006/relationships/slide" Target="slides/slide57.xml"/><Relationship Id="rId62" Type="http://schemas.openxmlformats.org/officeDocument/2006/relationships/slide" Target="slides/slide58.xml"/><Relationship Id="rId10" Type="http://schemas.openxmlformats.org/officeDocument/2006/relationships/slide" Target="slides/slide6.xml"/><Relationship Id="rId11" Type="http://schemas.openxmlformats.org/officeDocument/2006/relationships/slide" Target="slides/slide7.xml"/><Relationship Id="rId12" Type="http://schemas.openxmlformats.org/officeDocument/2006/relationships/slide" Target="slides/slide8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>
            <a:extLst>
              <a:ext uri="{FF2B5EF4-FFF2-40B4-BE49-F238E27FC236}">
                <a16:creationId xmlns:a16="http://schemas.microsoft.com/office/drawing/2014/main" xmlns="" id="{799B8197-5B65-A14E-8C23-A9138C36E96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xmlns="" id="{30484FA4-9363-8D40-8A2B-A4520159FB7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9207500" y="0"/>
            <a:ext cx="704532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EC51748-8E58-A44C-88BC-647C89E5E2A3}" type="datetimeFigureOut">
              <a:rPr lang="fr-FR" smtClean="0">
                <a:latin typeface="Arial" panose="020B0604020202020204" pitchFamily="34" charset="0"/>
              </a:rPr>
              <a:t>09/01/2023</a:t>
            </a:fld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xmlns="" id="{4E6ABF11-7371-2B41-98B1-2B77120F7C4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650413"/>
            <a:ext cx="70437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40BED42D-4429-D44B-B862-B3E87A7F80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9207500" y="9650413"/>
            <a:ext cx="704532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D00FF5-57C5-074F-835A-E1B9EB48C8D3}" type="slidenum">
              <a:rPr lang="fr-FR" smtClean="0">
                <a:latin typeface="Arial" panose="020B0604020202020204" pitchFamily="34" charset="0"/>
              </a:rPr>
              <a:t>‹#›</a:t>
            </a:fld>
            <a:endParaRPr lang="fr-FR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43544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7043738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9207500" y="0"/>
            <a:ext cx="7045325" cy="5095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1C120D5B-270E-F746-AB45-F05B4945F8EE}" type="datetimeFigureOut">
              <a:rPr lang="fr-FR" smtClean="0"/>
              <a:pPr/>
              <a:t>09/01/2023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5080000" y="12700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1625600" y="4889500"/>
            <a:ext cx="13004800" cy="40005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650413"/>
            <a:ext cx="7043738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9207500" y="9650413"/>
            <a:ext cx="7045325" cy="5095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Arial" panose="020B0604020202020204" pitchFamily="34" charset="0"/>
              </a:defRPr>
            </a:lvl1pPr>
          </a:lstStyle>
          <a:p>
            <a:fld id="{94FD2AE0-6EB3-1349-BDBD-EDEA2841A219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04248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247254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494508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741761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989015" algn="l" defTabSz="494508" rtl="0" eaLnBrk="1" latinLnBrk="0" hangingPunct="1">
      <a:defRPr sz="18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1236269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6pPr>
    <a:lvl7pPr marL="1483523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7pPr>
    <a:lvl8pPr marL="1730776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8pPr>
    <a:lvl9pPr marL="1978030" algn="l" defTabSz="494508" rtl="0" eaLnBrk="1" latinLnBrk="0" hangingPunct="1">
      <a:defRPr sz="64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1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3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4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7.xml"/></Relationships>
</file>

<file path=ppt/notesSlides/_rels/notesSlide2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_rels/notesSlide2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9.xml"/></Relationships>
</file>

<file path=ppt/notesSlides/_rels/notesSlide2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0.xml"/></Relationships>
</file>

<file path=ppt/notesSlides/_rels/notesSlide2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1.xml"/></Relationships>
</file>

<file path=ppt/notesSlides/_rels/notesSlide2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2.xml"/></Relationships>
</file>

<file path=ppt/notesSlides/_rels/notesSlide2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4.xml"/></Relationships>
</file>

<file path=ppt/notesSlides/_rels/notesSlide2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5.xml"/></Relationships>
</file>

<file path=ppt/notesSlides/_rels/notesSlide2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6.xml"/></Relationships>
</file>

<file path=ppt/notesSlides/_rels/notesSlide2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2.xml"/></Relationships>
</file>

<file path=ppt/notesSlides/_rels/notesSlide3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3.xml"/></Relationships>
</file>

<file path=ppt/notesSlides/_rels/notesSlide3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4.xml"/></Relationships>
</file>

<file path=ppt/notesSlides/_rels/notesSlide3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5.xml"/></Relationships>
</file>

<file path=ppt/notesSlides/_rels/notesSlide3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6.xml"/></Relationships>
</file>

<file path=ppt/notesSlides/_rels/notesSlide3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7.xml"/></Relationships>
</file>

<file path=ppt/notesSlides/_rels/notesSlide3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8.xml"/></Relationships>
</file>

<file path=ppt/notesSlides/_rels/notesSlide3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9.xml"/></Relationships>
</file>

<file path=ppt/notesSlides/_rels/notesSlide3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2.xml"/></Relationships>
</file>

<file path=ppt/notesSlides/_rels/notesSlide3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9016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904191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30900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7432422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2922604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494508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CH" dirty="0"/>
              <a:t>discuter des points positifs, négatifs, des difficultés ou facilitateurs.</a:t>
            </a:r>
          </a:p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7737961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9637231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7444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8603402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06135163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466034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Quelques rappels…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1873242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52602114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9390786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76437517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40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29204261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4750219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3937807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099541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51641" lvl="3" indent="-457200">
              <a:buFont typeface="+mj-lt"/>
              <a:buAutoNum type="arabicPeriod" startAt="2"/>
            </a:pPr>
            <a:r>
              <a:rPr lang="fr-CH" sz="2000" dirty="0"/>
              <a:t>La présentation succincte de la personne </a:t>
            </a:r>
            <a:r>
              <a:rPr lang="fr-CH" sz="1600" dirty="0"/>
              <a:t>(Quels sont les informations dont vous disposez au départ, les informations disponibles suite à l’admission ?).</a:t>
            </a:r>
            <a:endParaRPr lang="fr-CA" sz="1600" dirty="0"/>
          </a:p>
          <a:p>
            <a:pPr marL="1151641" lvl="3" indent="-457200">
              <a:buFont typeface="+mj-lt"/>
              <a:buAutoNum type="arabicPeriod" startAt="2"/>
            </a:pPr>
            <a:r>
              <a:rPr lang="fr-CH" sz="2000" dirty="0"/>
              <a:t>L’indication ou la prescription à l’ergothérapie </a:t>
            </a:r>
            <a:r>
              <a:rPr lang="fr-CH" sz="1600" dirty="0"/>
              <a:t>(Pourquoi l’ergothérapie a été demandée ?).</a:t>
            </a:r>
            <a:endParaRPr lang="fr-CA" sz="16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00891556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151641" lvl="3" indent="-457200">
              <a:buFont typeface="+mj-lt"/>
              <a:buAutoNum type="arabicPeriod" startAt="2"/>
            </a:pPr>
            <a:r>
              <a:rPr lang="fr-CH" sz="2000" dirty="0"/>
              <a:t>La présentation succincte de la personne </a:t>
            </a:r>
            <a:r>
              <a:rPr lang="fr-CH" sz="1600" dirty="0"/>
              <a:t>(Quels sont les informations dont vous disposez au départ, les informations disponibles suite à l’admission ?).</a:t>
            </a:r>
            <a:endParaRPr lang="fr-CA" sz="1600" dirty="0"/>
          </a:p>
          <a:p>
            <a:pPr marL="1151641" lvl="3" indent="-457200">
              <a:buFont typeface="+mj-lt"/>
              <a:buAutoNum type="arabicPeriod" startAt="2"/>
            </a:pPr>
            <a:r>
              <a:rPr lang="fr-CH" sz="2000" dirty="0"/>
              <a:t>L’indication ou la prescription à l’ergothérapie </a:t>
            </a:r>
            <a:r>
              <a:rPr lang="fr-CH" sz="1600" dirty="0"/>
              <a:t>(Pourquoi l’ergothérapie a été demandée ?).</a:t>
            </a:r>
            <a:endParaRPr lang="fr-CA" sz="1600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9325763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577612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34325161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38610947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630214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5229929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Donner l’exemple du PEO (qui est un piège de «faux facile»)</a:t>
            </a:r>
          </a:p>
          <a:p>
            <a:r>
              <a:rPr lang="fr-CH" dirty="0"/>
              <a:t>PEO-P : cela veut dire qu’on va analyser la performance comme résultante des interactions.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4693537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9428325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3763048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3721969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59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52521189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62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48968881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63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04211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19789899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64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61213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 algn="l"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306364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 algn="l" rtl="0"/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839377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 diapositiv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Introduction sur leur choix / préjugés p/r au lieu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226292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H" dirty="0"/>
              <a:t>Laisser 10 minutes de préparation.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151588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H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4FD2AE0-6EB3-1349-BDBD-EDEA2841A219}" type="slidenum">
              <a:rPr lang="fr-FR" smtClean="0"/>
              <a:pPr/>
              <a:t>13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29236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pn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5.png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4" Type="http://schemas.openxmlformats.org/officeDocument/2006/relationships/image" Target="../media/image6.png"/><Relationship Id="rId5" Type="http://schemas.openxmlformats.org/officeDocument/2006/relationships/image" Target="../media/image8.sv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74FC197B-9B9B-6446-A23C-18FF10900863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0766" y="2571750"/>
            <a:ext cx="5359591" cy="922696"/>
          </a:xfrm>
          <a:prstGeom prst="rect">
            <a:avLst/>
          </a:prstGeom>
        </p:spPr>
        <p:txBody>
          <a:bodyPr lIns="0" rIns="90000"/>
          <a:lstStyle>
            <a:lvl1pPr marL="0" indent="0">
              <a:buNone/>
              <a:defRPr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13" name="Titre 12">
            <a:extLst>
              <a:ext uri="{FF2B5EF4-FFF2-40B4-BE49-F238E27FC236}">
                <a16:creationId xmlns:a16="http://schemas.microsoft.com/office/drawing/2014/main" xmlns="" id="{B5B60384-B4B0-F44E-A68C-1EE1B2ED58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5354364" cy="1354217"/>
          </a:xfrm>
        </p:spPr>
        <p:txBody>
          <a:bodyPr/>
          <a:lstStyle>
            <a:lvl1pPr>
              <a:defRPr sz="4400">
                <a:solidFill>
                  <a:schemeClr val="accent1"/>
                </a:solidFill>
              </a:defRPr>
            </a:lvl1pPr>
          </a:lstStyle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texte 10">
            <a:extLst>
              <a:ext uri="{FF2B5EF4-FFF2-40B4-BE49-F238E27FC236}">
                <a16:creationId xmlns:a16="http://schemas.microsoft.com/office/drawing/2014/main" xmlns="" id="{A23BB1FC-7123-3D4B-AF8D-08F98933E07D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580766" y="3596015"/>
            <a:ext cx="5359591" cy="498821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None/>
              <a:defRPr sz="1220">
                <a:solidFill>
                  <a:schemeClr val="accent1"/>
                </a:solidFill>
              </a:defRPr>
            </a:lvl1pPr>
          </a:lstStyle>
          <a:p>
            <a:pPr lvl="0"/>
            <a:r>
              <a:rPr lang="fr-FR" dirty="0"/>
              <a:t>Date</a:t>
            </a:r>
          </a:p>
        </p:txBody>
      </p:sp>
      <p:sp>
        <p:nvSpPr>
          <p:cNvPr id="12" name="object 21">
            <a:extLst>
              <a:ext uri="{FF2B5EF4-FFF2-40B4-BE49-F238E27FC236}">
                <a16:creationId xmlns:a16="http://schemas.microsoft.com/office/drawing/2014/main" xmlns="" id="{FC7B835D-E9C9-4458-B7A2-C70A123B5F3C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6" name="Groupe 5">
            <a:extLst>
              <a:ext uri="{FF2B5EF4-FFF2-40B4-BE49-F238E27FC236}">
                <a16:creationId xmlns:a16="http://schemas.microsoft.com/office/drawing/2014/main" xmlns="" id="{B904B7F6-E128-48A4-BE3F-01A1E396B6C3}"/>
              </a:ext>
            </a:extLst>
          </p:cNvPr>
          <p:cNvGrpSpPr/>
          <p:nvPr userDrawn="1"/>
        </p:nvGrpSpPr>
        <p:grpSpPr>
          <a:xfrm>
            <a:off x="7164288" y="4202958"/>
            <a:ext cx="1393925" cy="586695"/>
            <a:chOff x="7164288" y="4202958"/>
            <a:chExt cx="1393925" cy="586695"/>
          </a:xfrm>
        </p:grpSpPr>
        <p:pic>
          <p:nvPicPr>
            <p:cNvPr id="3" name="Graphique 2">
              <a:extLst>
                <a:ext uri="{FF2B5EF4-FFF2-40B4-BE49-F238E27FC236}">
                  <a16:creationId xmlns:a16="http://schemas.microsoft.com/office/drawing/2014/main" xmlns="" id="{AEA54F81-4C3E-4F83-8417-C2E379227D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cxnSp>
          <p:nvCxnSpPr>
            <p:cNvPr id="5" name="Connecteur droit 4">
              <a:extLst>
                <a:ext uri="{FF2B5EF4-FFF2-40B4-BE49-F238E27FC236}">
                  <a16:creationId xmlns:a16="http://schemas.microsoft.com/office/drawing/2014/main" xmlns="" id="{30603A9C-5FA2-4540-946C-A3A1CD9DCF8C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" name="Image 9">
            <a:extLst>
              <a:ext uri="{FF2B5EF4-FFF2-40B4-BE49-F238E27FC236}">
                <a16:creationId xmlns:a16="http://schemas.microsoft.com/office/drawing/2014/main" xmlns="" id="{580BAE2C-48F7-B145-8A6D-A938C128196F}"/>
              </a:ext>
            </a:extLst>
          </p:cNvPr>
          <p:cNvPicPr>
            <a:picLocks/>
          </p:cNvPicPr>
          <p:nvPr userDrawn="1"/>
        </p:nvPicPr>
        <p:blipFill>
          <a:blip r:embed="rId4" cstate="print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84168" y="3940038"/>
            <a:ext cx="1224000" cy="1152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pour une image  3">
            <a:extLst>
              <a:ext uri="{FF2B5EF4-FFF2-40B4-BE49-F238E27FC236}">
                <a16:creationId xmlns:a16="http://schemas.microsoft.com/office/drawing/2014/main" xmlns="" id="{82CBB519-2BA9-824D-8AD9-049C04AD083B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9144000" cy="5143500"/>
          </a:xfrm>
          <a:prstGeom prst="rect">
            <a:avLst/>
          </a:prstGeo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E9FCC315-613E-8D4F-8F1F-C66FC9CDE29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585788" y="3221711"/>
            <a:ext cx="4706292" cy="1356639"/>
          </a:xfrm>
          <a:prstGeom prst="rect">
            <a:avLst/>
          </a:prstGeom>
          <a:solidFill>
            <a:schemeClr val="accent6"/>
          </a:solidFill>
        </p:spPr>
        <p:txBody>
          <a:bodyPr wrap="square" lIns="360000" tIns="251999" rIns="360000" bIns="360000" anchor="b" anchorCtr="0">
            <a:spAutoFit/>
          </a:bodyPr>
          <a:lstStyle>
            <a:lvl1pPr>
              <a:defRPr sz="2400" b="1">
                <a:solidFill>
                  <a:schemeClr val="tx1"/>
                </a:solidFill>
              </a:defRPr>
            </a:lvl1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4102765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Ordinate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 descr="Une image contenant équipement électronique, afficher, moniteur, capture d’écran&#10;&#10;Description générée automatiquement">
            <a:extLst>
              <a:ext uri="{FF2B5EF4-FFF2-40B4-BE49-F238E27FC236}">
                <a16:creationId xmlns:a16="http://schemas.microsoft.com/office/drawing/2014/main" xmlns="" id="{5FD4A56A-B525-3D4E-97B5-61E2DD1D09F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80528" y="1261622"/>
            <a:ext cx="6237587" cy="3354669"/>
          </a:xfrm>
          <a:prstGeom prst="rect">
            <a:avLst/>
          </a:prstGeom>
        </p:spPr>
      </p:pic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BFF1F5F-4C79-9F4C-B7D3-DC1193E88740}"/>
              </a:ext>
            </a:extLst>
          </p:cNvPr>
          <p:cNvSpPr/>
          <p:nvPr userDrawn="1"/>
        </p:nvSpPr>
        <p:spPr>
          <a:xfrm>
            <a:off x="683568" y="1419622"/>
            <a:ext cx="4464496" cy="280831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xmlns="" id="{62AC3624-DA2A-0942-92AE-E18D61C25E1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83568" y="1419225"/>
            <a:ext cx="4500000" cy="2808709"/>
          </a:xfrm>
          <a:prstGeom prst="rect">
            <a:avLst/>
          </a:prstGeom>
        </p:spPr>
        <p:txBody>
          <a:bodyPr/>
          <a:lstStyle>
            <a:lvl1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10" name="Espace réservé du texte 28">
            <a:extLst>
              <a:ext uri="{FF2B5EF4-FFF2-40B4-BE49-F238E27FC236}">
                <a16:creationId xmlns:a16="http://schemas.microsoft.com/office/drawing/2014/main" xmlns="" id="{7DCA0E56-5D6F-A54D-98EF-55177FA474E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729288" y="1337310"/>
            <a:ext cx="2828924" cy="2962632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2702658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cran Smartph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3" name="Image 2" descr="Une image contenant moniteur, signe, téléphone&#10;&#10;Description générée automatiquement">
            <a:extLst>
              <a:ext uri="{FF2B5EF4-FFF2-40B4-BE49-F238E27FC236}">
                <a16:creationId xmlns:a16="http://schemas.microsoft.com/office/drawing/2014/main" xmlns="" id="{8008535A-246E-A54D-9562-FE289A3D8B2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41288"/>
            <a:ext cx="2160240" cy="3363838"/>
          </a:xfrm>
          <a:prstGeom prst="rect">
            <a:avLst/>
          </a:prstGeom>
        </p:spPr>
      </p:pic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xmlns="" id="{21E1C182-5974-184C-A71B-9B335FBC5EC6}"/>
              </a:ext>
            </a:extLst>
          </p:cNvPr>
          <p:cNvSpPr/>
          <p:nvPr userDrawn="1"/>
        </p:nvSpPr>
        <p:spPr>
          <a:xfrm>
            <a:off x="611560" y="1440000"/>
            <a:ext cx="1554437" cy="3096000"/>
          </a:xfrm>
          <a:prstGeom prst="roundRect">
            <a:avLst>
              <a:gd name="adj" fmla="val 10053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>
              <a:noFill/>
            </a:endParaRPr>
          </a:p>
        </p:txBody>
      </p:sp>
      <p:sp>
        <p:nvSpPr>
          <p:cNvPr id="19" name="Espace réservé pour une image  18">
            <a:extLst>
              <a:ext uri="{FF2B5EF4-FFF2-40B4-BE49-F238E27FC236}">
                <a16:creationId xmlns:a16="http://schemas.microsoft.com/office/drawing/2014/main" xmlns="" id="{75166277-933F-EF49-8836-33242B422F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11560" y="1440000"/>
            <a:ext cx="1584176" cy="3096000"/>
          </a:xfrm>
          <a:custGeom>
            <a:avLst/>
            <a:gdLst>
              <a:gd name="connsiteX0" fmla="*/ 144779 w 1440160"/>
              <a:gd name="connsiteY0" fmla="*/ 0 h 3096000"/>
              <a:gd name="connsiteX1" fmla="*/ 1295381 w 1440160"/>
              <a:gd name="connsiteY1" fmla="*/ 0 h 3096000"/>
              <a:gd name="connsiteX2" fmla="*/ 1440160 w 1440160"/>
              <a:gd name="connsiteY2" fmla="*/ 144779 h 3096000"/>
              <a:gd name="connsiteX3" fmla="*/ 1440160 w 1440160"/>
              <a:gd name="connsiteY3" fmla="*/ 2951221 h 3096000"/>
              <a:gd name="connsiteX4" fmla="*/ 1295381 w 1440160"/>
              <a:gd name="connsiteY4" fmla="*/ 3096000 h 3096000"/>
              <a:gd name="connsiteX5" fmla="*/ 144779 w 1440160"/>
              <a:gd name="connsiteY5" fmla="*/ 3096000 h 3096000"/>
              <a:gd name="connsiteX6" fmla="*/ 0 w 1440160"/>
              <a:gd name="connsiteY6" fmla="*/ 2951221 h 3096000"/>
              <a:gd name="connsiteX7" fmla="*/ 0 w 1440160"/>
              <a:gd name="connsiteY7" fmla="*/ 144779 h 3096000"/>
              <a:gd name="connsiteX8" fmla="*/ 144779 w 1440160"/>
              <a:gd name="connsiteY8" fmla="*/ 0 h 309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40160" h="3096000">
                <a:moveTo>
                  <a:pt x="144779" y="0"/>
                </a:moveTo>
                <a:lnTo>
                  <a:pt x="1295381" y="0"/>
                </a:lnTo>
                <a:cubicBezTo>
                  <a:pt x="1375340" y="0"/>
                  <a:pt x="1440160" y="64820"/>
                  <a:pt x="1440160" y="144779"/>
                </a:cubicBezTo>
                <a:lnTo>
                  <a:pt x="1440160" y="2951221"/>
                </a:lnTo>
                <a:cubicBezTo>
                  <a:pt x="1440160" y="3031180"/>
                  <a:pt x="1375340" y="3096000"/>
                  <a:pt x="1295381" y="3096000"/>
                </a:cubicBezTo>
                <a:lnTo>
                  <a:pt x="144779" y="3096000"/>
                </a:lnTo>
                <a:cubicBezTo>
                  <a:pt x="64820" y="3096000"/>
                  <a:pt x="0" y="3031180"/>
                  <a:pt x="0" y="2951221"/>
                </a:cubicBezTo>
                <a:lnTo>
                  <a:pt x="0" y="144779"/>
                </a:lnTo>
                <a:cubicBezTo>
                  <a:pt x="0" y="64820"/>
                  <a:pt x="64820" y="0"/>
                  <a:pt x="144779" y="0"/>
                </a:cubicBezTo>
                <a:close/>
              </a:path>
            </a:pathLst>
          </a:custGeom>
        </p:spPr>
        <p:txBody>
          <a:bodyPr wrap="square" lIns="0" rIns="90000">
            <a:noAutofit/>
          </a:bodyPr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Cliquez sur l'icône pour ajouter une image</a:t>
            </a:r>
            <a:endParaRPr lang="fr-FR" dirty="0"/>
          </a:p>
        </p:txBody>
      </p:sp>
      <p:sp>
        <p:nvSpPr>
          <p:cNvPr id="20" name="Rectangle : coins arrondis 19">
            <a:extLst>
              <a:ext uri="{FF2B5EF4-FFF2-40B4-BE49-F238E27FC236}">
                <a16:creationId xmlns:a16="http://schemas.microsoft.com/office/drawing/2014/main" xmlns="" id="{AE0570A5-21D2-6B46-A77C-01310BBDDFB7}"/>
              </a:ext>
            </a:extLst>
          </p:cNvPr>
          <p:cNvSpPr/>
          <p:nvPr userDrawn="1"/>
        </p:nvSpPr>
        <p:spPr>
          <a:xfrm>
            <a:off x="1045012" y="1419622"/>
            <a:ext cx="792088" cy="144016"/>
          </a:xfrm>
          <a:prstGeom prst="roundRect">
            <a:avLst>
              <a:gd name="adj" fmla="val 50000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21" name="Espace réservé du texte 28">
            <a:extLst>
              <a:ext uri="{FF2B5EF4-FFF2-40B4-BE49-F238E27FC236}">
                <a16:creationId xmlns:a16="http://schemas.microsoft.com/office/drawing/2014/main" xmlns="" id="{ACEF5907-7BE0-EA44-83E3-59D8D664A7CC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483768" y="1337310"/>
            <a:ext cx="6074444" cy="3034640"/>
          </a:xfrm>
          <a:prstGeom prst="rect">
            <a:avLst/>
          </a:prstGeom>
        </p:spPr>
        <p:txBody>
          <a:bodyPr lIns="0" rIns="90000">
            <a:no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</p:spTree>
    <p:extLst>
      <p:ext uri="{BB962C8B-B14F-4D97-AF65-F5344CB8AC3E}">
        <p14:creationId xmlns:p14="http://schemas.microsoft.com/office/powerpoint/2010/main" val="11703416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34" name="Espace réservé pour une image  21">
            <a:extLst>
              <a:ext uri="{FF2B5EF4-FFF2-40B4-BE49-F238E27FC236}">
                <a16:creationId xmlns:a16="http://schemas.microsoft.com/office/drawing/2014/main" xmlns="" id="{F10CEA2A-D812-A744-A12B-F27D826135C4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2" name="Groupe 1">
            <a:extLst>
              <a:ext uri="{FF2B5EF4-FFF2-40B4-BE49-F238E27FC236}">
                <a16:creationId xmlns:a16="http://schemas.microsoft.com/office/drawing/2014/main" xmlns="" id="{62137D63-6357-7E46-A2C7-05FDCEFD783C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36" name="Forme en L 35">
              <a:extLst>
                <a:ext uri="{FF2B5EF4-FFF2-40B4-BE49-F238E27FC236}">
                  <a16:creationId xmlns:a16="http://schemas.microsoft.com/office/drawing/2014/main" xmlns="" id="{692E31BB-1859-9F45-B854-0D1EDAE17A77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2" name="Forme en L 11">
              <a:extLst>
                <a:ext uri="{FF2B5EF4-FFF2-40B4-BE49-F238E27FC236}">
                  <a16:creationId xmlns:a16="http://schemas.microsoft.com/office/drawing/2014/main" xmlns="" id="{48E763F6-BBA8-DB45-9344-52F90C74EB87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13" name="Espace réservé pour une image  21">
            <a:extLst>
              <a:ext uri="{FF2B5EF4-FFF2-40B4-BE49-F238E27FC236}">
                <a16:creationId xmlns:a16="http://schemas.microsoft.com/office/drawing/2014/main" xmlns="" id="{96AF4764-67DF-D944-BF5F-C21D5163959B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3" name="Groupe 2">
            <a:extLst>
              <a:ext uri="{FF2B5EF4-FFF2-40B4-BE49-F238E27FC236}">
                <a16:creationId xmlns:a16="http://schemas.microsoft.com/office/drawing/2014/main" xmlns="" id="{6B22F0F8-15CD-D748-872D-3317CA63DE99}"/>
              </a:ext>
            </a:extLst>
          </p:cNvPr>
          <p:cNvGrpSpPr/>
          <p:nvPr userDrawn="1"/>
        </p:nvGrpSpPr>
        <p:grpSpPr>
          <a:xfrm>
            <a:off x="3204096" y="1851670"/>
            <a:ext cx="1997792" cy="1207934"/>
            <a:chOff x="3204096" y="1851670"/>
            <a:chExt cx="1997792" cy="1207934"/>
          </a:xfrm>
        </p:grpSpPr>
        <p:sp>
          <p:nvSpPr>
            <p:cNvPr id="14" name="Forme en L 13">
              <a:extLst>
                <a:ext uri="{FF2B5EF4-FFF2-40B4-BE49-F238E27FC236}">
                  <a16:creationId xmlns:a16="http://schemas.microsoft.com/office/drawing/2014/main" xmlns="" id="{08C21C4E-1001-5C44-9A79-E2DE50AB58A8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15" name="Forme en L 14">
              <a:extLst>
                <a:ext uri="{FF2B5EF4-FFF2-40B4-BE49-F238E27FC236}">
                  <a16:creationId xmlns:a16="http://schemas.microsoft.com/office/drawing/2014/main" xmlns="" id="{E41437E5-BA6A-1F4E-8009-6F26D78A6651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635471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5" name="Espace réservé pour une image  21">
            <a:extLst>
              <a:ext uri="{FF2B5EF4-FFF2-40B4-BE49-F238E27FC236}">
                <a16:creationId xmlns:a16="http://schemas.microsoft.com/office/drawing/2014/main" xmlns="" id="{4152E542-FE35-5D43-96AC-F38EEC1B2378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6" name="Groupe 45">
            <a:extLst>
              <a:ext uri="{FF2B5EF4-FFF2-40B4-BE49-F238E27FC236}">
                <a16:creationId xmlns:a16="http://schemas.microsoft.com/office/drawing/2014/main" xmlns="" id="{D9859309-76CF-3742-ADC7-54DCBBF5FC4A}"/>
              </a:ext>
            </a:extLst>
          </p:cNvPr>
          <p:cNvGrpSpPr/>
          <p:nvPr userDrawn="1"/>
        </p:nvGrpSpPr>
        <p:grpSpPr>
          <a:xfrm>
            <a:off x="702000" y="1851670"/>
            <a:ext cx="1997792" cy="1207934"/>
            <a:chOff x="702000" y="1851670"/>
            <a:chExt cx="1997792" cy="1207934"/>
          </a:xfrm>
        </p:grpSpPr>
        <p:sp>
          <p:nvSpPr>
            <p:cNvPr id="47" name="Forme en L 46">
              <a:extLst>
                <a:ext uri="{FF2B5EF4-FFF2-40B4-BE49-F238E27FC236}">
                  <a16:creationId xmlns:a16="http://schemas.microsoft.com/office/drawing/2014/main" xmlns="" id="{34B80036-B319-994F-97DC-6E3ABD82C47E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xmlns="" id="{AAD4C992-A334-624E-BC2B-FE0BB61EDFCE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49" name="Espace réservé pour une image  21">
            <a:extLst>
              <a:ext uri="{FF2B5EF4-FFF2-40B4-BE49-F238E27FC236}">
                <a16:creationId xmlns:a16="http://schemas.microsoft.com/office/drawing/2014/main" xmlns="" id="{B862FD54-AB0E-CD41-B940-867B238A766E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0" name="Groupe 49">
            <a:extLst>
              <a:ext uri="{FF2B5EF4-FFF2-40B4-BE49-F238E27FC236}">
                <a16:creationId xmlns:a16="http://schemas.microsoft.com/office/drawing/2014/main" xmlns="" id="{D4E63491-96B1-BC4D-8BB5-4ACBD8F75AE6}"/>
              </a:ext>
            </a:extLst>
          </p:cNvPr>
          <p:cNvGrpSpPr/>
          <p:nvPr userDrawn="1"/>
        </p:nvGrpSpPr>
        <p:grpSpPr>
          <a:xfrm>
            <a:off x="3204096" y="1850400"/>
            <a:ext cx="1997792" cy="1207934"/>
            <a:chOff x="3204096" y="1851670"/>
            <a:chExt cx="1997792" cy="1207934"/>
          </a:xfrm>
        </p:grpSpPr>
        <p:sp>
          <p:nvSpPr>
            <p:cNvPr id="51" name="Forme en L 50">
              <a:extLst>
                <a:ext uri="{FF2B5EF4-FFF2-40B4-BE49-F238E27FC236}">
                  <a16:creationId xmlns:a16="http://schemas.microsoft.com/office/drawing/2014/main" xmlns="" id="{24ECB0EA-EBB3-4F4B-A434-FA474F0A2150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xmlns="" id="{2A14BFE8-7D55-1E48-AD0C-97685849B38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3" name="Espace réservé pour une image  21">
            <a:extLst>
              <a:ext uri="{FF2B5EF4-FFF2-40B4-BE49-F238E27FC236}">
                <a16:creationId xmlns:a16="http://schemas.microsoft.com/office/drawing/2014/main" xmlns="" id="{8897DC75-83F5-794F-A830-CC4606700222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5760000" y="192367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4" name="Groupe 53">
            <a:extLst>
              <a:ext uri="{FF2B5EF4-FFF2-40B4-BE49-F238E27FC236}">
                <a16:creationId xmlns:a16="http://schemas.microsoft.com/office/drawing/2014/main" xmlns="" id="{E976A2CC-5E04-8644-BBE1-2A20A8A547BA}"/>
              </a:ext>
            </a:extLst>
          </p:cNvPr>
          <p:cNvGrpSpPr/>
          <p:nvPr userDrawn="1"/>
        </p:nvGrpSpPr>
        <p:grpSpPr>
          <a:xfrm>
            <a:off x="5688000" y="1851670"/>
            <a:ext cx="1997792" cy="1207934"/>
            <a:chOff x="702000" y="1851670"/>
            <a:chExt cx="1997792" cy="1207934"/>
          </a:xfrm>
        </p:grpSpPr>
        <p:sp>
          <p:nvSpPr>
            <p:cNvPr id="55" name="Forme en L 54">
              <a:extLst>
                <a:ext uri="{FF2B5EF4-FFF2-40B4-BE49-F238E27FC236}">
                  <a16:creationId xmlns:a16="http://schemas.microsoft.com/office/drawing/2014/main" xmlns="" id="{AE834ECE-8511-6442-A5E4-A9D35AEDB0C3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xmlns="" id="{0CE266BD-4665-2343-A0AA-549BF8455AB8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36589000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Partenai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dirty="0"/>
              <a:t>Modifiez le texte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46" name="Espace réservé pour une image  21">
            <a:extLst>
              <a:ext uri="{FF2B5EF4-FFF2-40B4-BE49-F238E27FC236}">
                <a16:creationId xmlns:a16="http://schemas.microsoft.com/office/drawing/2014/main" xmlns="" id="{D5F229ED-9A9B-8C46-8381-DFEEF4859510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773760" y="156363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47" name="Groupe 46">
            <a:extLst>
              <a:ext uri="{FF2B5EF4-FFF2-40B4-BE49-F238E27FC236}">
                <a16:creationId xmlns:a16="http://schemas.microsoft.com/office/drawing/2014/main" xmlns="" id="{0A65EB07-D8FE-934E-8A14-1466466F6150}"/>
              </a:ext>
            </a:extLst>
          </p:cNvPr>
          <p:cNvGrpSpPr/>
          <p:nvPr userDrawn="1"/>
        </p:nvGrpSpPr>
        <p:grpSpPr>
          <a:xfrm>
            <a:off x="702000" y="1491630"/>
            <a:ext cx="1997792" cy="1207934"/>
            <a:chOff x="702000" y="1851670"/>
            <a:chExt cx="1997792" cy="1207934"/>
          </a:xfrm>
        </p:grpSpPr>
        <p:sp>
          <p:nvSpPr>
            <p:cNvPr id="48" name="Forme en L 47">
              <a:extLst>
                <a:ext uri="{FF2B5EF4-FFF2-40B4-BE49-F238E27FC236}">
                  <a16:creationId xmlns:a16="http://schemas.microsoft.com/office/drawing/2014/main" xmlns="" id="{0B22E605-5F4F-C34E-9363-E1A66440CF2F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49" name="Forme en L 48">
              <a:extLst>
                <a:ext uri="{FF2B5EF4-FFF2-40B4-BE49-F238E27FC236}">
                  <a16:creationId xmlns:a16="http://schemas.microsoft.com/office/drawing/2014/main" xmlns="" id="{865D722D-2314-9C4A-807C-9BC3AFC499CF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0" name="Espace réservé pour une image  21">
            <a:extLst>
              <a:ext uri="{FF2B5EF4-FFF2-40B4-BE49-F238E27FC236}">
                <a16:creationId xmlns:a16="http://schemas.microsoft.com/office/drawing/2014/main" xmlns="" id="{A72199C2-93E9-494D-801F-CD9AF5B3BACF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3275856" y="1563638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1" name="Groupe 50">
            <a:extLst>
              <a:ext uri="{FF2B5EF4-FFF2-40B4-BE49-F238E27FC236}">
                <a16:creationId xmlns:a16="http://schemas.microsoft.com/office/drawing/2014/main" xmlns="" id="{8D38F4BD-0D40-4F46-B626-AC7254CA8C83}"/>
              </a:ext>
            </a:extLst>
          </p:cNvPr>
          <p:cNvGrpSpPr/>
          <p:nvPr userDrawn="1"/>
        </p:nvGrpSpPr>
        <p:grpSpPr>
          <a:xfrm>
            <a:off x="3204096" y="1491630"/>
            <a:ext cx="1997792" cy="1207934"/>
            <a:chOff x="3204096" y="1851670"/>
            <a:chExt cx="1997792" cy="1207934"/>
          </a:xfrm>
        </p:grpSpPr>
        <p:sp>
          <p:nvSpPr>
            <p:cNvPr id="52" name="Forme en L 51">
              <a:extLst>
                <a:ext uri="{FF2B5EF4-FFF2-40B4-BE49-F238E27FC236}">
                  <a16:creationId xmlns:a16="http://schemas.microsoft.com/office/drawing/2014/main" xmlns="" id="{C917B4E7-379E-9D43-B48B-D13AC9CAD149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3" name="Forme en L 52">
              <a:extLst>
                <a:ext uri="{FF2B5EF4-FFF2-40B4-BE49-F238E27FC236}">
                  <a16:creationId xmlns:a16="http://schemas.microsoft.com/office/drawing/2014/main" xmlns="" id="{82854A60-3E5A-DA4B-B6C1-76162660D016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4" name="Espace réservé pour une image  21">
            <a:extLst>
              <a:ext uri="{FF2B5EF4-FFF2-40B4-BE49-F238E27FC236}">
                <a16:creationId xmlns:a16="http://schemas.microsoft.com/office/drawing/2014/main" xmlns="" id="{CE3C868C-719D-D44F-B265-93E2FEDEFDA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73760" y="3020000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5" name="Groupe 54">
            <a:extLst>
              <a:ext uri="{FF2B5EF4-FFF2-40B4-BE49-F238E27FC236}">
                <a16:creationId xmlns:a16="http://schemas.microsoft.com/office/drawing/2014/main" xmlns="" id="{BDF3F58A-327A-CF49-A911-66C12466D646}"/>
              </a:ext>
            </a:extLst>
          </p:cNvPr>
          <p:cNvGrpSpPr/>
          <p:nvPr userDrawn="1"/>
        </p:nvGrpSpPr>
        <p:grpSpPr>
          <a:xfrm>
            <a:off x="702000" y="2947992"/>
            <a:ext cx="1997792" cy="1207934"/>
            <a:chOff x="702000" y="1851670"/>
            <a:chExt cx="1997792" cy="1207934"/>
          </a:xfrm>
        </p:grpSpPr>
        <p:sp>
          <p:nvSpPr>
            <p:cNvPr id="56" name="Forme en L 55">
              <a:extLst>
                <a:ext uri="{FF2B5EF4-FFF2-40B4-BE49-F238E27FC236}">
                  <a16:creationId xmlns:a16="http://schemas.microsoft.com/office/drawing/2014/main" xmlns="" id="{BB8449F7-CF7C-0B44-A29C-7B0F7B69CF48}"/>
                </a:ext>
              </a:extLst>
            </p:cNvPr>
            <p:cNvSpPr/>
            <p:nvPr userDrawn="1"/>
          </p:nvSpPr>
          <p:spPr>
            <a:xfrm>
              <a:off x="702000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57" name="Forme en L 56">
              <a:extLst>
                <a:ext uri="{FF2B5EF4-FFF2-40B4-BE49-F238E27FC236}">
                  <a16:creationId xmlns:a16="http://schemas.microsoft.com/office/drawing/2014/main" xmlns="" id="{C57CA7F5-C4A3-864E-83E3-D09ECFF6CF32}"/>
                </a:ext>
              </a:extLst>
            </p:cNvPr>
            <p:cNvSpPr/>
            <p:nvPr userDrawn="1"/>
          </p:nvSpPr>
          <p:spPr>
            <a:xfrm rot="10800000">
              <a:off x="2159792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  <p:sp>
        <p:nvSpPr>
          <p:cNvPr id="58" name="Espace réservé pour une image  21">
            <a:extLst>
              <a:ext uri="{FF2B5EF4-FFF2-40B4-BE49-F238E27FC236}">
                <a16:creationId xmlns:a16="http://schemas.microsoft.com/office/drawing/2014/main" xmlns="" id="{76065543-5E9D-0F4F-9E5A-95C80CE238B6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3275856" y="3020000"/>
            <a:ext cx="1854024" cy="1071522"/>
          </a:xfrm>
          <a:prstGeom prst="rect">
            <a:avLst/>
          </a:prstGeom>
        </p:spPr>
        <p:txBody>
          <a:bodyPr/>
          <a:lstStyle/>
          <a:p>
            <a:pPr marL="0" marR="0" indent="0" algn="l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/>
              <a:t>Cliquez sur l'icône pour ajouter une image</a:t>
            </a:r>
            <a:endParaRPr lang="fr-FR" dirty="0"/>
          </a:p>
        </p:txBody>
      </p:sp>
      <p:grpSp>
        <p:nvGrpSpPr>
          <p:cNvPr id="59" name="Groupe 58">
            <a:extLst>
              <a:ext uri="{FF2B5EF4-FFF2-40B4-BE49-F238E27FC236}">
                <a16:creationId xmlns:a16="http://schemas.microsoft.com/office/drawing/2014/main" xmlns="" id="{A01AF0FB-1EEC-0243-AA3B-0982EC9E7EBA}"/>
              </a:ext>
            </a:extLst>
          </p:cNvPr>
          <p:cNvGrpSpPr/>
          <p:nvPr userDrawn="1"/>
        </p:nvGrpSpPr>
        <p:grpSpPr>
          <a:xfrm>
            <a:off x="3204096" y="2947992"/>
            <a:ext cx="1997792" cy="1207934"/>
            <a:chOff x="3204096" y="1851670"/>
            <a:chExt cx="1997792" cy="1207934"/>
          </a:xfrm>
        </p:grpSpPr>
        <p:sp>
          <p:nvSpPr>
            <p:cNvPr id="60" name="Forme en L 59">
              <a:extLst>
                <a:ext uri="{FF2B5EF4-FFF2-40B4-BE49-F238E27FC236}">
                  <a16:creationId xmlns:a16="http://schemas.microsoft.com/office/drawing/2014/main" xmlns="" id="{114464DA-EF90-D147-8CD3-DCCDDAD9F31E}"/>
                </a:ext>
              </a:extLst>
            </p:cNvPr>
            <p:cNvSpPr/>
            <p:nvPr userDrawn="1"/>
          </p:nvSpPr>
          <p:spPr>
            <a:xfrm>
              <a:off x="3204096" y="2519544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1" name="Forme en L 60">
              <a:extLst>
                <a:ext uri="{FF2B5EF4-FFF2-40B4-BE49-F238E27FC236}">
                  <a16:creationId xmlns:a16="http://schemas.microsoft.com/office/drawing/2014/main" xmlns="" id="{A702B66C-F494-694D-AA5D-ECE71AA6C237}"/>
                </a:ext>
              </a:extLst>
            </p:cNvPr>
            <p:cNvSpPr/>
            <p:nvPr userDrawn="1"/>
          </p:nvSpPr>
          <p:spPr>
            <a:xfrm rot="10800000">
              <a:off x="4661888" y="1851670"/>
              <a:ext cx="54000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6728164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1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xmlns="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10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xmlns="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xmlns="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xmlns="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xmlns="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xmlns="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xmlns="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xmlns="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xmlns="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xmlns="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xmlns="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xmlns="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xmlns="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xmlns="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xmlns="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xmlns="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xmlns="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xmlns="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xmlns="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xmlns="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xmlns="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xmlns="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xmlns="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xmlns="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xmlns="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xmlns="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PETITE PAUSE</a:t>
            </a:r>
          </a:p>
        </p:txBody>
      </p:sp>
    </p:spTree>
    <p:extLst>
      <p:ext uri="{BB962C8B-B14F-4D97-AF65-F5344CB8AC3E}">
        <p14:creationId xmlns:p14="http://schemas.microsoft.com/office/powerpoint/2010/main" val="395944273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20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xmlns="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20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5" y="4081147"/>
              <a:ext cx="208490" cy="229600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5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4275532"/>
              <a:ext cx="141191" cy="239040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4"/>
              <a:ext cx="96504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xmlns="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xmlns="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xmlns="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xmlns="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xmlns="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xmlns="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xmlns="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xmlns="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xmlns="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xmlns="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xmlns="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xmlns="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xmlns="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xmlns="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xmlns="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xmlns="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xmlns="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xmlns="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xmlns="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xmlns="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xmlns="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xmlns="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xmlns="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xmlns="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xmlns="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CAFÉ</a:t>
            </a:r>
          </a:p>
        </p:txBody>
      </p:sp>
    </p:spTree>
    <p:extLst>
      <p:ext uri="{BB962C8B-B14F-4D97-AF65-F5344CB8AC3E}">
        <p14:creationId xmlns:p14="http://schemas.microsoft.com/office/powerpoint/2010/main" val="104384614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ause 45 minut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07E8915-FDF6-1746-95BF-8BDAF1A4DC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76" name="Groupe 75">
            <a:extLst>
              <a:ext uri="{FF2B5EF4-FFF2-40B4-BE49-F238E27FC236}">
                <a16:creationId xmlns:a16="http://schemas.microsoft.com/office/drawing/2014/main" xmlns="" id="{E1DFF8BF-A0D2-E446-8088-8F391AD6FBF3}"/>
              </a:ext>
            </a:extLst>
          </p:cNvPr>
          <p:cNvGrpSpPr/>
          <p:nvPr userDrawn="1"/>
        </p:nvGrpSpPr>
        <p:grpSpPr>
          <a:xfrm>
            <a:off x="3275856" y="627534"/>
            <a:ext cx="2283573" cy="2894810"/>
            <a:chOff x="2598305" y="908720"/>
            <a:chExt cx="3197831" cy="4053784"/>
          </a:xfrm>
        </p:grpSpPr>
        <p:sp>
          <p:nvSpPr>
            <p:cNvPr id="5" name="TextBox 4">
              <a:extLst>
                <a:ext uri="{FF2B5EF4-FFF2-40B4-BE49-F238E27FC236}">
                  <a16:creationId xmlns:a16="http://schemas.microsoft.com/office/drawing/2014/main" xmlns="" id="{2F68A9E5-978D-1E4D-9C62-F3D70E61BB5D}"/>
                </a:ext>
              </a:extLst>
            </p:cNvPr>
            <p:cNvSpPr txBox="1"/>
            <p:nvPr/>
          </p:nvSpPr>
          <p:spPr>
            <a:xfrm>
              <a:off x="3468565" y="2399316"/>
              <a:ext cx="1457316" cy="14222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6000" b="1" dirty="0">
                  <a:solidFill>
                    <a:schemeClr val="accent1"/>
                  </a:solidFill>
                </a:rPr>
                <a:t>45</a:t>
              </a:r>
            </a:p>
          </p:txBody>
        </p:sp>
        <p:sp>
          <p:nvSpPr>
            <p:cNvPr id="6" name="Freeform 5">
              <a:extLst>
                <a:ext uri="{FF2B5EF4-FFF2-40B4-BE49-F238E27FC236}">
                  <a16:creationId xmlns:a16="http://schemas.microsoft.com/office/drawing/2014/main" xmlns="" id="{72552A27-2645-FF4D-8BF2-83759985259B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2184315"/>
              <a:ext cx="96504" cy="229019"/>
            </a:xfrm>
            <a:custGeom>
              <a:avLst/>
              <a:gdLst>
                <a:gd name="connsiteX0" fmla="*/ 0 w 184150"/>
                <a:gd name="connsiteY0" fmla="*/ 0 h 437013"/>
                <a:gd name="connsiteX1" fmla="*/ 92470 w 184150"/>
                <a:gd name="connsiteY1" fmla="*/ 3174 h 437013"/>
                <a:gd name="connsiteX2" fmla="*/ 184150 w 184150"/>
                <a:gd name="connsiteY2" fmla="*/ 10314 h 437013"/>
                <a:gd name="connsiteX3" fmla="*/ 139578 w 184150"/>
                <a:gd name="connsiteY3" fmla="*/ 437013 h 437013"/>
                <a:gd name="connsiteX4" fmla="*/ 0 w 184150"/>
                <a:gd name="connsiteY4" fmla="*/ 429965 h 4370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13">
                  <a:moveTo>
                    <a:pt x="0" y="0"/>
                  </a:moveTo>
                  <a:lnTo>
                    <a:pt x="92470" y="3174"/>
                  </a:lnTo>
                  <a:lnTo>
                    <a:pt x="184150" y="10314"/>
                  </a:lnTo>
                  <a:lnTo>
                    <a:pt x="139578" y="437013"/>
                  </a:lnTo>
                  <a:lnTo>
                    <a:pt x="0" y="42996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7" name="Freeform 6">
              <a:extLst>
                <a:ext uri="{FF2B5EF4-FFF2-40B4-BE49-F238E27FC236}">
                  <a16:creationId xmlns:a16="http://schemas.microsoft.com/office/drawing/2014/main" xmlns="" id="{17F5788B-9D0A-7547-9E62-36594A8632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41" y="2191802"/>
              <a:ext cx="119821" cy="235542"/>
            </a:xfrm>
            <a:custGeom>
              <a:avLst/>
              <a:gdLst>
                <a:gd name="connsiteX0" fmla="*/ 45293 w 228642"/>
                <a:gd name="connsiteY0" fmla="*/ 0 h 449460"/>
                <a:gd name="connsiteX1" fmla="*/ 136967 w 228642"/>
                <a:gd name="connsiteY1" fmla="*/ 12706 h 449460"/>
                <a:gd name="connsiteX2" fmla="*/ 228642 w 228642"/>
                <a:gd name="connsiteY2" fmla="*/ 29382 h 449460"/>
                <a:gd name="connsiteX3" fmla="*/ 139051 w 228642"/>
                <a:gd name="connsiteY3" fmla="*/ 449460 h 449460"/>
                <a:gd name="connsiteX4" fmla="*/ 0 w 228642"/>
                <a:gd name="connsiteY4" fmla="*/ 428238 h 4494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42" h="449460">
                  <a:moveTo>
                    <a:pt x="45293" y="0"/>
                  </a:moveTo>
                  <a:lnTo>
                    <a:pt x="136967" y="12706"/>
                  </a:lnTo>
                  <a:lnTo>
                    <a:pt x="228642" y="29382"/>
                  </a:lnTo>
                  <a:lnTo>
                    <a:pt x="139051" y="449460"/>
                  </a:lnTo>
                  <a:lnTo>
                    <a:pt x="0" y="4282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8" name="Freeform 7">
              <a:extLst>
                <a:ext uri="{FF2B5EF4-FFF2-40B4-BE49-F238E27FC236}">
                  <a16:creationId xmlns:a16="http://schemas.microsoft.com/office/drawing/2014/main" xmlns="" id="{5B41A48D-1078-1849-869C-FCC5A5D91C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9" y="2212603"/>
              <a:ext cx="141191" cy="239065"/>
            </a:xfrm>
            <a:custGeom>
              <a:avLst/>
              <a:gdLst>
                <a:gd name="connsiteX0" fmla="*/ 89773 w 269420"/>
                <a:gd name="connsiteY0" fmla="*/ 0 h 456183"/>
                <a:gd name="connsiteX1" fmla="*/ 181186 w 269420"/>
                <a:gd name="connsiteY1" fmla="*/ 21422 h 456183"/>
                <a:gd name="connsiteX2" fmla="*/ 269420 w 269420"/>
                <a:gd name="connsiteY2" fmla="*/ 49190 h 456183"/>
                <a:gd name="connsiteX3" fmla="*/ 136699 w 269420"/>
                <a:gd name="connsiteY3" fmla="*/ 456183 h 456183"/>
                <a:gd name="connsiteX4" fmla="*/ 0 w 269420"/>
                <a:gd name="connsiteY4" fmla="*/ 421035 h 4561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83">
                  <a:moveTo>
                    <a:pt x="89773" y="0"/>
                  </a:moveTo>
                  <a:lnTo>
                    <a:pt x="181186" y="21422"/>
                  </a:lnTo>
                  <a:lnTo>
                    <a:pt x="269420" y="49190"/>
                  </a:lnTo>
                  <a:lnTo>
                    <a:pt x="136699" y="456183"/>
                  </a:lnTo>
                  <a:lnTo>
                    <a:pt x="0" y="4210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9" name="Freeform 8">
              <a:extLst>
                <a:ext uri="{FF2B5EF4-FFF2-40B4-BE49-F238E27FC236}">
                  <a16:creationId xmlns:a16="http://schemas.microsoft.com/office/drawing/2014/main" xmlns="" id="{016BC4E4-5027-8C4E-9E7C-8E3C8692388B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69" y="2245879"/>
              <a:ext cx="160732" cy="240487"/>
            </a:xfrm>
            <a:custGeom>
              <a:avLst/>
              <a:gdLst>
                <a:gd name="connsiteX0" fmla="*/ 132876 w 306707"/>
                <a:gd name="connsiteY0" fmla="*/ 0 h 458898"/>
                <a:gd name="connsiteX1" fmla="*/ 220982 w 306707"/>
                <a:gd name="connsiteY1" fmla="*/ 30177 h 458898"/>
                <a:gd name="connsiteX2" fmla="*/ 306707 w 306707"/>
                <a:gd name="connsiteY2" fmla="*/ 65118 h 458898"/>
                <a:gd name="connsiteX3" fmla="*/ 131605 w 306707"/>
                <a:gd name="connsiteY3" fmla="*/ 458898 h 458898"/>
                <a:gd name="connsiteX4" fmla="*/ 122025 w 306707"/>
                <a:gd name="connsiteY4" fmla="*/ 454284 h 458898"/>
                <a:gd name="connsiteX5" fmla="*/ 0 w 306707"/>
                <a:gd name="connsiteY5" fmla="*/ 409622 h 45889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07" h="458898">
                  <a:moveTo>
                    <a:pt x="132876" y="0"/>
                  </a:moveTo>
                  <a:lnTo>
                    <a:pt x="220982" y="30177"/>
                  </a:lnTo>
                  <a:lnTo>
                    <a:pt x="306707" y="65118"/>
                  </a:lnTo>
                  <a:lnTo>
                    <a:pt x="131605" y="458898"/>
                  </a:lnTo>
                  <a:lnTo>
                    <a:pt x="122025" y="454284"/>
                  </a:lnTo>
                  <a:lnTo>
                    <a:pt x="0" y="40962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0" name="Freeform 9">
              <a:extLst>
                <a:ext uri="{FF2B5EF4-FFF2-40B4-BE49-F238E27FC236}">
                  <a16:creationId xmlns:a16="http://schemas.microsoft.com/office/drawing/2014/main" xmlns="" id="{C7D926E9-AD00-5D41-92C0-81718380741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2291636"/>
              <a:ext cx="177945" cy="239087"/>
            </a:xfrm>
            <a:custGeom>
              <a:avLst/>
              <a:gdLst>
                <a:gd name="connsiteX0" fmla="*/ 174749 w 339553"/>
                <a:gd name="connsiteY0" fmla="*/ 0 h 456226"/>
                <a:gd name="connsiteX1" fmla="*/ 258736 w 339553"/>
                <a:gd name="connsiteY1" fmla="*/ 39668 h 456226"/>
                <a:gd name="connsiteX2" fmla="*/ 339553 w 339553"/>
                <a:gd name="connsiteY2" fmla="*/ 84096 h 456226"/>
                <a:gd name="connsiteX3" fmla="*/ 125209 w 339553"/>
                <a:gd name="connsiteY3" fmla="*/ 456226 h 456226"/>
                <a:gd name="connsiteX4" fmla="*/ 104561 w 339553"/>
                <a:gd name="connsiteY4" fmla="*/ 443682 h 456226"/>
                <a:gd name="connsiteX5" fmla="*/ 0 w 339553"/>
                <a:gd name="connsiteY5" fmla="*/ 393312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74749" y="0"/>
                  </a:moveTo>
                  <a:lnTo>
                    <a:pt x="258736" y="39668"/>
                  </a:lnTo>
                  <a:lnTo>
                    <a:pt x="339553" y="84096"/>
                  </a:lnTo>
                  <a:lnTo>
                    <a:pt x="125209" y="456226"/>
                  </a:lnTo>
                  <a:lnTo>
                    <a:pt x="104561" y="443682"/>
                  </a:lnTo>
                  <a:lnTo>
                    <a:pt x="0" y="3933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1" name="Freeform 10">
              <a:extLst>
                <a:ext uri="{FF2B5EF4-FFF2-40B4-BE49-F238E27FC236}">
                  <a16:creationId xmlns:a16="http://schemas.microsoft.com/office/drawing/2014/main" xmlns="" id="{E97D959C-9135-5045-B585-A3CF3B5855CB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427" y="2348208"/>
              <a:ext cx="194812" cy="236146"/>
            </a:xfrm>
            <a:custGeom>
              <a:avLst/>
              <a:gdLst>
                <a:gd name="connsiteX0" fmla="*/ 216048 w 371741"/>
                <a:gd name="connsiteY0" fmla="*/ 0 h 450613"/>
                <a:gd name="connsiteX1" fmla="*/ 295483 w 371741"/>
                <a:gd name="connsiteY1" fmla="*/ 49213 h 450613"/>
                <a:gd name="connsiteX2" fmla="*/ 371741 w 371741"/>
                <a:gd name="connsiteY2" fmla="*/ 102394 h 450613"/>
                <a:gd name="connsiteX3" fmla="*/ 118526 w 371741"/>
                <a:gd name="connsiteY3" fmla="*/ 450613 h 450613"/>
                <a:gd name="connsiteX4" fmla="*/ 86921 w 371741"/>
                <a:gd name="connsiteY4" fmla="*/ 426979 h 450613"/>
                <a:gd name="connsiteX5" fmla="*/ 0 w 371741"/>
                <a:gd name="connsiteY5" fmla="*/ 37417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1" h="450613">
                  <a:moveTo>
                    <a:pt x="216048" y="0"/>
                  </a:moveTo>
                  <a:lnTo>
                    <a:pt x="295483" y="49213"/>
                  </a:lnTo>
                  <a:lnTo>
                    <a:pt x="371741" y="102394"/>
                  </a:lnTo>
                  <a:lnTo>
                    <a:pt x="118526" y="450613"/>
                  </a:lnTo>
                  <a:lnTo>
                    <a:pt x="86921" y="426979"/>
                  </a:lnTo>
                  <a:lnTo>
                    <a:pt x="0" y="37417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2" name="Freeform 11">
              <a:extLst>
                <a:ext uri="{FF2B5EF4-FFF2-40B4-BE49-F238E27FC236}">
                  <a16:creationId xmlns:a16="http://schemas.microsoft.com/office/drawing/2014/main" xmlns="" id="{2DB85336-8910-0148-9DDC-F6068620C331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550" y="2417259"/>
              <a:ext cx="208194" cy="228922"/>
            </a:xfrm>
            <a:custGeom>
              <a:avLst/>
              <a:gdLst>
                <a:gd name="connsiteX0" fmla="*/ 253606 w 397275"/>
                <a:gd name="connsiteY0" fmla="*/ 0 h 436827"/>
                <a:gd name="connsiteX1" fmla="*/ 326631 w 397275"/>
                <a:gd name="connsiteY1" fmla="*/ 56356 h 436827"/>
                <a:gd name="connsiteX2" fmla="*/ 397275 w 397275"/>
                <a:gd name="connsiteY2" fmla="*/ 116681 h 436827"/>
                <a:gd name="connsiteX3" fmla="*/ 108971 w 397275"/>
                <a:gd name="connsiteY3" fmla="*/ 436827 h 436827"/>
                <a:gd name="connsiteX4" fmla="*/ 68544 w 397275"/>
                <a:gd name="connsiteY4" fmla="*/ 400085 h 436827"/>
                <a:gd name="connsiteX5" fmla="*/ 0 w 397275"/>
                <a:gd name="connsiteY5" fmla="*/ 348829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275" h="436827">
                  <a:moveTo>
                    <a:pt x="253606" y="0"/>
                  </a:moveTo>
                  <a:lnTo>
                    <a:pt x="326631" y="56356"/>
                  </a:lnTo>
                  <a:lnTo>
                    <a:pt x="397275" y="116681"/>
                  </a:lnTo>
                  <a:lnTo>
                    <a:pt x="108971" y="436827"/>
                  </a:lnTo>
                  <a:lnTo>
                    <a:pt x="68544" y="400085"/>
                  </a:lnTo>
                  <a:lnTo>
                    <a:pt x="0" y="34882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3" name="Freeform 12">
              <a:extLst>
                <a:ext uri="{FF2B5EF4-FFF2-40B4-BE49-F238E27FC236}">
                  <a16:creationId xmlns:a16="http://schemas.microsoft.com/office/drawing/2014/main" xmlns="" id="{D6ED1AE7-7F05-0646-8A57-EF99C5BBCD81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489" y="2496292"/>
              <a:ext cx="220272" cy="219888"/>
            </a:xfrm>
            <a:custGeom>
              <a:avLst/>
              <a:gdLst>
                <a:gd name="connsiteX0" fmla="*/ 289277 w 420324"/>
                <a:gd name="connsiteY0" fmla="*/ 0 h 419590"/>
                <a:gd name="connsiteX1" fmla="*/ 355992 w 420324"/>
                <a:gd name="connsiteY1" fmla="*/ 63500 h 419590"/>
                <a:gd name="connsiteX2" fmla="*/ 420324 w 420324"/>
                <a:gd name="connsiteY2" fmla="*/ 130969 h 419590"/>
                <a:gd name="connsiteX3" fmla="*/ 99032 w 420324"/>
                <a:gd name="connsiteY3" fmla="*/ 419590 h 419590"/>
                <a:gd name="connsiteX4" fmla="*/ 51096 w 420324"/>
                <a:gd name="connsiteY4" fmla="*/ 366847 h 419590"/>
                <a:gd name="connsiteX5" fmla="*/ 0 w 420324"/>
                <a:gd name="connsiteY5" fmla="*/ 320409 h 41959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324" h="419590">
                  <a:moveTo>
                    <a:pt x="289277" y="0"/>
                  </a:moveTo>
                  <a:lnTo>
                    <a:pt x="355992" y="63500"/>
                  </a:lnTo>
                  <a:lnTo>
                    <a:pt x="420324" y="130969"/>
                  </a:lnTo>
                  <a:lnTo>
                    <a:pt x="99032" y="419590"/>
                  </a:lnTo>
                  <a:lnTo>
                    <a:pt x="51096" y="366847"/>
                  </a:lnTo>
                  <a:lnTo>
                    <a:pt x="0" y="3204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4" name="Freeform 13">
              <a:extLst>
                <a:ext uri="{FF2B5EF4-FFF2-40B4-BE49-F238E27FC236}">
                  <a16:creationId xmlns:a16="http://schemas.microsoft.com/office/drawing/2014/main" xmlns="" id="{1175A5B6-B28F-B145-948C-672A32C9F257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4861" y="2583646"/>
              <a:ext cx="229104" cy="208896"/>
            </a:xfrm>
            <a:custGeom>
              <a:avLst/>
              <a:gdLst>
                <a:gd name="connsiteX0" fmla="*/ 321351 w 437174"/>
                <a:gd name="connsiteY0" fmla="*/ 0 h 398615"/>
                <a:gd name="connsiteX1" fmla="*/ 380849 w 437174"/>
                <a:gd name="connsiteY1" fmla="*/ 71485 h 398615"/>
                <a:gd name="connsiteX2" fmla="*/ 437174 w 437174"/>
                <a:gd name="connsiteY2" fmla="*/ 144559 h 398615"/>
                <a:gd name="connsiteX3" fmla="*/ 87961 w 437174"/>
                <a:gd name="connsiteY3" fmla="*/ 398615 h 398615"/>
                <a:gd name="connsiteX4" fmla="*/ 36295 w 437174"/>
                <a:gd name="connsiteY4" fmla="*/ 329524 h 398615"/>
                <a:gd name="connsiteX5" fmla="*/ 0 w 437174"/>
                <a:gd name="connsiteY5" fmla="*/ 289589 h 3986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7174" h="398615">
                  <a:moveTo>
                    <a:pt x="321351" y="0"/>
                  </a:moveTo>
                  <a:lnTo>
                    <a:pt x="380849" y="71485"/>
                  </a:lnTo>
                  <a:lnTo>
                    <a:pt x="437174" y="144559"/>
                  </a:lnTo>
                  <a:lnTo>
                    <a:pt x="87961" y="398615"/>
                  </a:lnTo>
                  <a:lnTo>
                    <a:pt x="36295" y="329524"/>
                  </a:lnTo>
                  <a:lnTo>
                    <a:pt x="0" y="28958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5" name="Freeform 14">
              <a:extLst>
                <a:ext uri="{FF2B5EF4-FFF2-40B4-BE49-F238E27FC236}">
                  <a16:creationId xmlns:a16="http://schemas.microsoft.com/office/drawing/2014/main" xmlns="" id="{D0F71AE2-98EC-7748-99C6-17CD06CA47F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790" y="2680982"/>
              <a:ext cx="235393" cy="194948"/>
            </a:xfrm>
            <a:custGeom>
              <a:avLst/>
              <a:gdLst>
                <a:gd name="connsiteX0" fmla="*/ 348475 w 449177"/>
                <a:gd name="connsiteY0" fmla="*/ 0 h 371997"/>
                <a:gd name="connsiteX1" fmla="*/ 400809 w 449177"/>
                <a:gd name="connsiteY1" fmla="*/ 77728 h 371997"/>
                <a:gd name="connsiteX2" fmla="*/ 449177 w 449177"/>
                <a:gd name="connsiteY2" fmla="*/ 157043 h 371997"/>
                <a:gd name="connsiteX3" fmla="*/ 76436 w 449177"/>
                <a:gd name="connsiteY3" fmla="*/ 371997 h 371997"/>
                <a:gd name="connsiteX4" fmla="*/ 22992 w 449177"/>
                <a:gd name="connsiteY4" fmla="*/ 284026 h 371997"/>
                <a:gd name="connsiteX5" fmla="*/ 0 w 449177"/>
                <a:gd name="connsiteY5" fmla="*/ 253278 h 37199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177" h="371997">
                  <a:moveTo>
                    <a:pt x="348475" y="0"/>
                  </a:moveTo>
                  <a:lnTo>
                    <a:pt x="400809" y="77728"/>
                  </a:lnTo>
                  <a:lnTo>
                    <a:pt x="449177" y="157043"/>
                  </a:lnTo>
                  <a:lnTo>
                    <a:pt x="76436" y="371997"/>
                  </a:lnTo>
                  <a:lnTo>
                    <a:pt x="22992" y="284026"/>
                  </a:lnTo>
                  <a:lnTo>
                    <a:pt x="0" y="2532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xmlns="" id="{7C7B4A71-B05C-6949-9655-0DEEBCD53080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423" y="2784975"/>
              <a:ext cx="239996" cy="179138"/>
            </a:xfrm>
            <a:custGeom>
              <a:avLst/>
              <a:gdLst>
                <a:gd name="connsiteX0" fmla="*/ 374575 w 457959"/>
                <a:gd name="connsiteY0" fmla="*/ 0 h 341831"/>
                <a:gd name="connsiteX1" fmla="*/ 418252 w 457959"/>
                <a:gd name="connsiteY1" fmla="*/ 81830 h 341831"/>
                <a:gd name="connsiteX2" fmla="*/ 457959 w 457959"/>
                <a:gd name="connsiteY2" fmla="*/ 166042 h 341831"/>
                <a:gd name="connsiteX3" fmla="*/ 62981 w 457959"/>
                <a:gd name="connsiteY3" fmla="*/ 341831 h 341831"/>
                <a:gd name="connsiteX4" fmla="*/ 11897 w 457959"/>
                <a:gd name="connsiteY4" fmla="*/ 235786 h 341831"/>
                <a:gd name="connsiteX5" fmla="*/ 0 w 457959"/>
                <a:gd name="connsiteY5" fmla="*/ 216203 h 34183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959" h="341831">
                  <a:moveTo>
                    <a:pt x="374575" y="0"/>
                  </a:moveTo>
                  <a:lnTo>
                    <a:pt x="418252" y="81830"/>
                  </a:lnTo>
                  <a:lnTo>
                    <a:pt x="457959" y="166042"/>
                  </a:lnTo>
                  <a:lnTo>
                    <a:pt x="62981" y="341831"/>
                  </a:lnTo>
                  <a:lnTo>
                    <a:pt x="11897" y="235786"/>
                  </a:lnTo>
                  <a:lnTo>
                    <a:pt x="0" y="21620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7" name="Freeform 16">
              <a:extLst>
                <a:ext uri="{FF2B5EF4-FFF2-40B4-BE49-F238E27FC236}">
                  <a16:creationId xmlns:a16="http://schemas.microsoft.com/office/drawing/2014/main" xmlns="" id="{29279A76-B22B-E44C-B724-60D66579A12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848" y="2896454"/>
              <a:ext cx="240496" cy="160089"/>
            </a:xfrm>
            <a:custGeom>
              <a:avLst/>
              <a:gdLst>
                <a:gd name="connsiteX0" fmla="*/ 391508 w 458913"/>
                <a:gd name="connsiteY0" fmla="*/ 0 h 305483"/>
                <a:gd name="connsiteX1" fmla="*/ 427986 w 458913"/>
                <a:gd name="connsiteY1" fmla="*/ 85631 h 305483"/>
                <a:gd name="connsiteX2" fmla="*/ 458913 w 458913"/>
                <a:gd name="connsiteY2" fmla="*/ 172054 h 305483"/>
                <a:gd name="connsiteX3" fmla="*/ 48921 w 458913"/>
                <a:gd name="connsiteY3" fmla="*/ 305483 h 305483"/>
                <a:gd name="connsiteX4" fmla="*/ 3836 w 458913"/>
                <a:gd name="connsiteY4" fmla="*/ 182301 h 305483"/>
                <a:gd name="connsiteX5" fmla="*/ 0 w 458913"/>
                <a:gd name="connsiteY5" fmla="*/ 174338 h 3054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913" h="305483">
                  <a:moveTo>
                    <a:pt x="391508" y="0"/>
                  </a:moveTo>
                  <a:lnTo>
                    <a:pt x="427986" y="85631"/>
                  </a:lnTo>
                  <a:lnTo>
                    <a:pt x="458913" y="172054"/>
                  </a:lnTo>
                  <a:lnTo>
                    <a:pt x="48921" y="305483"/>
                  </a:lnTo>
                  <a:lnTo>
                    <a:pt x="3836" y="182301"/>
                  </a:lnTo>
                  <a:lnTo>
                    <a:pt x="0" y="17433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8" name="Freeform 17">
              <a:extLst>
                <a:ext uri="{FF2B5EF4-FFF2-40B4-BE49-F238E27FC236}">
                  <a16:creationId xmlns:a16="http://schemas.microsoft.com/office/drawing/2014/main" xmlns="" id="{BE377C7B-2676-DB4F-A5BD-73B62678BD5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492" y="3012093"/>
              <a:ext cx="239129" cy="140421"/>
            </a:xfrm>
            <a:custGeom>
              <a:avLst/>
              <a:gdLst>
                <a:gd name="connsiteX0" fmla="*/ 409452 w 456305"/>
                <a:gd name="connsiteY0" fmla="*/ 0 h 267951"/>
                <a:gd name="connsiteX1" fmla="*/ 434864 w 456305"/>
                <a:gd name="connsiteY1" fmla="*/ 88234 h 267951"/>
                <a:gd name="connsiteX2" fmla="*/ 456305 w 456305"/>
                <a:gd name="connsiteY2" fmla="*/ 178058 h 267951"/>
                <a:gd name="connsiteX3" fmla="*/ 34711 w 456305"/>
                <a:gd name="connsiteY3" fmla="*/ 267951 h 267951"/>
                <a:gd name="connsiteX4" fmla="*/ 0 w 456305"/>
                <a:gd name="connsiteY4" fmla="*/ 132953 h 2679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305" h="267951">
                  <a:moveTo>
                    <a:pt x="409452" y="0"/>
                  </a:moveTo>
                  <a:lnTo>
                    <a:pt x="434864" y="88234"/>
                  </a:lnTo>
                  <a:lnTo>
                    <a:pt x="456305" y="178058"/>
                  </a:lnTo>
                  <a:lnTo>
                    <a:pt x="34711" y="267951"/>
                  </a:lnTo>
                  <a:lnTo>
                    <a:pt x="0" y="1329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19" name="Freeform 18">
              <a:extLst>
                <a:ext uri="{FF2B5EF4-FFF2-40B4-BE49-F238E27FC236}">
                  <a16:creationId xmlns:a16="http://schemas.microsoft.com/office/drawing/2014/main" xmlns="" id="{96DB9A8F-CA85-2F48-8598-4F6982292986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131061"/>
              <a:ext cx="235903" cy="119816"/>
            </a:xfrm>
            <a:custGeom>
              <a:avLst/>
              <a:gdLst>
                <a:gd name="connsiteX0" fmla="*/ 421561 w 450149"/>
                <a:gd name="connsiteY0" fmla="*/ 0 h 228633"/>
                <a:gd name="connsiteX1" fmla="*/ 439826 w 450149"/>
                <a:gd name="connsiteY1" fmla="*/ 91085 h 228633"/>
                <a:gd name="connsiteX2" fmla="*/ 450149 w 450149"/>
                <a:gd name="connsiteY2" fmla="*/ 183754 h 228633"/>
                <a:gd name="connsiteX3" fmla="*/ 21237 w 450149"/>
                <a:gd name="connsiteY3" fmla="*/ 228633 h 228633"/>
                <a:gd name="connsiteX4" fmla="*/ 0 w 450149"/>
                <a:gd name="connsiteY4" fmla="*/ 89481 h 2286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633">
                  <a:moveTo>
                    <a:pt x="421561" y="0"/>
                  </a:moveTo>
                  <a:lnTo>
                    <a:pt x="439826" y="91085"/>
                  </a:lnTo>
                  <a:lnTo>
                    <a:pt x="450149" y="183754"/>
                  </a:lnTo>
                  <a:lnTo>
                    <a:pt x="21237" y="228633"/>
                  </a:lnTo>
                  <a:lnTo>
                    <a:pt x="0" y="8948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0" name="Freeform 19">
              <a:extLst>
                <a:ext uri="{FF2B5EF4-FFF2-40B4-BE49-F238E27FC236}">
                  <a16:creationId xmlns:a16="http://schemas.microsoft.com/office/drawing/2014/main" xmlns="" id="{93B58CD2-D8A2-CD46-9861-F8E2DA4BB6F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10" y="3253355"/>
              <a:ext cx="229397" cy="97336"/>
            </a:xfrm>
            <a:custGeom>
              <a:avLst/>
              <a:gdLst>
                <a:gd name="connsiteX0" fmla="*/ 429008 w 437735"/>
                <a:gd name="connsiteY0" fmla="*/ 0 h 185737"/>
                <a:gd name="connsiteX1" fmla="*/ 436942 w 437735"/>
                <a:gd name="connsiteY1" fmla="*/ 92869 h 185737"/>
                <a:gd name="connsiteX2" fmla="*/ 437735 w 437735"/>
                <a:gd name="connsiteY2" fmla="*/ 185737 h 185737"/>
                <a:gd name="connsiteX3" fmla="*/ 7097 w 437735"/>
                <a:gd name="connsiteY3" fmla="*/ 185737 h 185737"/>
                <a:gd name="connsiteX4" fmla="*/ 0 w 437735"/>
                <a:gd name="connsiteY4" fmla="*/ 4519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35" h="185737">
                  <a:moveTo>
                    <a:pt x="429008" y="0"/>
                  </a:moveTo>
                  <a:lnTo>
                    <a:pt x="436942" y="92869"/>
                  </a:lnTo>
                  <a:lnTo>
                    <a:pt x="437735" y="185737"/>
                  </a:lnTo>
                  <a:lnTo>
                    <a:pt x="7097" y="185737"/>
                  </a:lnTo>
                  <a:lnTo>
                    <a:pt x="0" y="4519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1" name="Freeform 20">
              <a:extLst>
                <a:ext uri="{FF2B5EF4-FFF2-40B4-BE49-F238E27FC236}">
                  <a16:creationId xmlns:a16="http://schemas.microsoft.com/office/drawing/2014/main" xmlns="" id="{9D5316F3-758D-E241-BB86-7D9C3C5FC16E}"/>
                </a:ext>
              </a:extLst>
            </p:cNvPr>
            <p:cNvSpPr>
              <a:spLocks/>
            </p:cNvSpPr>
            <p:nvPr/>
          </p:nvSpPr>
          <p:spPr bwMode="auto">
            <a:xfrm>
              <a:off x="5147500" y="3377314"/>
              <a:ext cx="229407" cy="96504"/>
            </a:xfrm>
            <a:custGeom>
              <a:avLst/>
              <a:gdLst>
                <a:gd name="connsiteX0" fmla="*/ 7036 w 437754"/>
                <a:gd name="connsiteY0" fmla="*/ 0 h 184150"/>
                <a:gd name="connsiteX1" fmla="*/ 437754 w 437754"/>
                <a:gd name="connsiteY1" fmla="*/ 0 h 184150"/>
                <a:gd name="connsiteX2" fmla="*/ 436961 w 437754"/>
                <a:gd name="connsiteY2" fmla="*/ 92470 h 184150"/>
                <a:gd name="connsiteX3" fmla="*/ 429027 w 437754"/>
                <a:gd name="connsiteY3" fmla="*/ 184150 h 184150"/>
                <a:gd name="connsiteX4" fmla="*/ 0 w 437754"/>
                <a:gd name="connsiteY4" fmla="*/ 139335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54" h="184150">
                  <a:moveTo>
                    <a:pt x="7036" y="0"/>
                  </a:moveTo>
                  <a:lnTo>
                    <a:pt x="437754" y="0"/>
                  </a:lnTo>
                  <a:lnTo>
                    <a:pt x="436961" y="92470"/>
                  </a:lnTo>
                  <a:lnTo>
                    <a:pt x="429027" y="184150"/>
                  </a:lnTo>
                  <a:lnTo>
                    <a:pt x="0" y="13933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2" name="Freeform 21">
              <a:extLst>
                <a:ext uri="{FF2B5EF4-FFF2-40B4-BE49-F238E27FC236}">
                  <a16:creationId xmlns:a16="http://schemas.microsoft.com/office/drawing/2014/main" xmlns="" id="{395CD7C8-1F42-124C-BC80-EA3B0DE8BB7B}"/>
                </a:ext>
              </a:extLst>
            </p:cNvPr>
            <p:cNvSpPr>
              <a:spLocks/>
            </p:cNvSpPr>
            <p:nvPr/>
          </p:nvSpPr>
          <p:spPr bwMode="auto">
            <a:xfrm>
              <a:off x="5133516" y="3476453"/>
              <a:ext cx="235903" cy="119659"/>
            </a:xfrm>
            <a:custGeom>
              <a:avLst/>
              <a:gdLst>
                <a:gd name="connsiteX0" fmla="*/ 21192 w 450149"/>
                <a:gd name="connsiteY0" fmla="*/ 0 h 228334"/>
                <a:gd name="connsiteX1" fmla="*/ 450149 w 450149"/>
                <a:gd name="connsiteY1" fmla="*/ 44981 h 228334"/>
                <a:gd name="connsiteX2" fmla="*/ 439826 w 450149"/>
                <a:gd name="connsiteY2" fmla="*/ 138252 h 228334"/>
                <a:gd name="connsiteX3" fmla="*/ 421561 w 450149"/>
                <a:gd name="connsiteY3" fmla="*/ 228334 h 228334"/>
                <a:gd name="connsiteX4" fmla="*/ 0 w 450149"/>
                <a:gd name="connsiteY4" fmla="*/ 138853 h 2283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0149" h="228334">
                  <a:moveTo>
                    <a:pt x="21192" y="0"/>
                  </a:moveTo>
                  <a:lnTo>
                    <a:pt x="450149" y="44981"/>
                  </a:lnTo>
                  <a:lnTo>
                    <a:pt x="439826" y="138252"/>
                  </a:lnTo>
                  <a:lnTo>
                    <a:pt x="421561" y="228334"/>
                  </a:lnTo>
                  <a:lnTo>
                    <a:pt x="0" y="138853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3" name="Freeform 22">
              <a:extLst>
                <a:ext uri="{FF2B5EF4-FFF2-40B4-BE49-F238E27FC236}">
                  <a16:creationId xmlns:a16="http://schemas.microsoft.com/office/drawing/2014/main" xmlns="" id="{3DCEB063-DC9E-EF4C-88F8-B8238195A4DD}"/>
                </a:ext>
              </a:extLst>
            </p:cNvPr>
            <p:cNvSpPr>
              <a:spLocks/>
            </p:cNvSpPr>
            <p:nvPr/>
          </p:nvSpPr>
          <p:spPr bwMode="auto">
            <a:xfrm>
              <a:off x="5109294" y="3575449"/>
              <a:ext cx="239326" cy="140464"/>
            </a:xfrm>
            <a:custGeom>
              <a:avLst/>
              <a:gdLst>
                <a:gd name="connsiteX0" fmla="*/ 34701 w 456682"/>
                <a:gd name="connsiteY0" fmla="*/ 0 h 268033"/>
                <a:gd name="connsiteX1" fmla="*/ 456682 w 456682"/>
                <a:gd name="connsiteY1" fmla="*/ 89975 h 268033"/>
                <a:gd name="connsiteX2" fmla="*/ 435241 w 456682"/>
                <a:gd name="connsiteY2" fmla="*/ 179799 h 268033"/>
                <a:gd name="connsiteX3" fmla="*/ 409829 w 456682"/>
                <a:gd name="connsiteY3" fmla="*/ 268033 h 268033"/>
                <a:gd name="connsiteX4" fmla="*/ 0 w 456682"/>
                <a:gd name="connsiteY4" fmla="*/ 134958 h 26803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6682" h="268033">
                  <a:moveTo>
                    <a:pt x="34701" y="0"/>
                  </a:moveTo>
                  <a:lnTo>
                    <a:pt x="456682" y="89975"/>
                  </a:lnTo>
                  <a:lnTo>
                    <a:pt x="435241" y="179799"/>
                  </a:lnTo>
                  <a:lnTo>
                    <a:pt x="409829" y="268033"/>
                  </a:lnTo>
                  <a:lnTo>
                    <a:pt x="0" y="13495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4" name="Freeform 23">
              <a:extLst>
                <a:ext uri="{FF2B5EF4-FFF2-40B4-BE49-F238E27FC236}">
                  <a16:creationId xmlns:a16="http://schemas.microsoft.com/office/drawing/2014/main" xmlns="" id="{9E532801-CD74-7C47-AD09-87F4BC3E3C6F}"/>
                </a:ext>
              </a:extLst>
            </p:cNvPr>
            <p:cNvSpPr>
              <a:spLocks/>
            </p:cNvSpPr>
            <p:nvPr/>
          </p:nvSpPr>
          <p:spPr bwMode="auto">
            <a:xfrm>
              <a:off x="5074517" y="3670743"/>
              <a:ext cx="240826" cy="160807"/>
            </a:xfrm>
            <a:custGeom>
              <a:avLst/>
              <a:gdLst>
                <a:gd name="connsiteX0" fmla="*/ 49471 w 459543"/>
                <a:gd name="connsiteY0" fmla="*/ 0 h 306853"/>
                <a:gd name="connsiteX1" fmla="*/ 459543 w 459543"/>
                <a:gd name="connsiteY1" fmla="*/ 133022 h 306853"/>
                <a:gd name="connsiteX2" fmla="*/ 428616 w 459543"/>
                <a:gd name="connsiteY2" fmla="*/ 221128 h 306853"/>
                <a:gd name="connsiteX3" fmla="*/ 392138 w 459543"/>
                <a:gd name="connsiteY3" fmla="*/ 306853 h 306853"/>
                <a:gd name="connsiteX4" fmla="*/ 0 w 459543"/>
                <a:gd name="connsiteY4" fmla="*/ 132235 h 306853"/>
                <a:gd name="connsiteX5" fmla="*/ 4466 w 459543"/>
                <a:gd name="connsiteY5" fmla="*/ 122964 h 3068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9543" h="306853">
                  <a:moveTo>
                    <a:pt x="49471" y="0"/>
                  </a:moveTo>
                  <a:lnTo>
                    <a:pt x="459543" y="133022"/>
                  </a:lnTo>
                  <a:lnTo>
                    <a:pt x="428616" y="221128"/>
                  </a:lnTo>
                  <a:lnTo>
                    <a:pt x="392138" y="306853"/>
                  </a:lnTo>
                  <a:lnTo>
                    <a:pt x="0" y="132235"/>
                  </a:lnTo>
                  <a:lnTo>
                    <a:pt x="4466" y="1229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5" name="Freeform 24">
              <a:extLst>
                <a:ext uri="{FF2B5EF4-FFF2-40B4-BE49-F238E27FC236}">
                  <a16:creationId xmlns:a16="http://schemas.microsoft.com/office/drawing/2014/main" xmlns="" id="{2290707C-5F21-3B4D-BDAA-259A3508EE89}"/>
                </a:ext>
              </a:extLst>
            </p:cNvPr>
            <p:cNvSpPr>
              <a:spLocks/>
            </p:cNvSpPr>
            <p:nvPr/>
          </p:nvSpPr>
          <p:spPr bwMode="auto">
            <a:xfrm>
              <a:off x="5030332" y="3763325"/>
              <a:ext cx="240086" cy="178874"/>
            </a:xfrm>
            <a:custGeom>
              <a:avLst/>
              <a:gdLst>
                <a:gd name="connsiteX0" fmla="*/ 62913 w 458133"/>
                <a:gd name="connsiteY0" fmla="*/ 0 h 341327"/>
                <a:gd name="connsiteX1" fmla="*/ 458133 w 458133"/>
                <a:gd name="connsiteY1" fmla="*/ 175582 h 341327"/>
                <a:gd name="connsiteX2" fmla="*/ 418426 w 458133"/>
                <a:gd name="connsiteY2" fmla="*/ 259644 h 341327"/>
                <a:gd name="connsiteX3" fmla="*/ 374749 w 458133"/>
                <a:gd name="connsiteY3" fmla="*/ 341327 h 341327"/>
                <a:gd name="connsiteX4" fmla="*/ 0 w 458133"/>
                <a:gd name="connsiteY4" fmla="*/ 125411 h 341327"/>
                <a:gd name="connsiteX5" fmla="*/ 12071 w 458133"/>
                <a:gd name="connsiteY5" fmla="*/ 105542 h 341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133" h="341327">
                  <a:moveTo>
                    <a:pt x="62913" y="0"/>
                  </a:moveTo>
                  <a:lnTo>
                    <a:pt x="458133" y="175582"/>
                  </a:lnTo>
                  <a:lnTo>
                    <a:pt x="418426" y="259644"/>
                  </a:lnTo>
                  <a:lnTo>
                    <a:pt x="374749" y="341327"/>
                  </a:lnTo>
                  <a:lnTo>
                    <a:pt x="0" y="125411"/>
                  </a:lnTo>
                  <a:lnTo>
                    <a:pt x="12071" y="10554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6" name="Freeform 25">
              <a:extLst>
                <a:ext uri="{FF2B5EF4-FFF2-40B4-BE49-F238E27FC236}">
                  <a16:creationId xmlns:a16="http://schemas.microsoft.com/office/drawing/2014/main" xmlns="" id="{C6B1CE91-0DEB-F340-AAE7-DB5F97BD0D5C}"/>
                </a:ext>
              </a:extLst>
            </p:cNvPr>
            <p:cNvSpPr>
              <a:spLocks/>
            </p:cNvSpPr>
            <p:nvPr/>
          </p:nvSpPr>
          <p:spPr bwMode="auto">
            <a:xfrm>
              <a:off x="4976887" y="3851491"/>
              <a:ext cx="235295" cy="194700"/>
            </a:xfrm>
            <a:custGeom>
              <a:avLst/>
              <a:gdLst>
                <a:gd name="connsiteX0" fmla="*/ 75963 w 448990"/>
                <a:gd name="connsiteY0" fmla="*/ 0 h 371526"/>
                <a:gd name="connsiteX1" fmla="*/ 448990 w 448990"/>
                <a:gd name="connsiteY1" fmla="*/ 215833 h 371526"/>
                <a:gd name="connsiteX2" fmla="*/ 400622 w 448990"/>
                <a:gd name="connsiteY2" fmla="*/ 295268 h 371526"/>
                <a:gd name="connsiteX3" fmla="*/ 348288 w 448990"/>
                <a:gd name="connsiteY3" fmla="*/ 371526 h 371526"/>
                <a:gd name="connsiteX4" fmla="*/ 0 w 448990"/>
                <a:gd name="connsiteY4" fmla="*/ 117999 h 371526"/>
                <a:gd name="connsiteX5" fmla="*/ 22805 w 448990"/>
                <a:gd name="connsiteY5" fmla="*/ 87501 h 3715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8990" h="371526">
                  <a:moveTo>
                    <a:pt x="75963" y="0"/>
                  </a:moveTo>
                  <a:lnTo>
                    <a:pt x="448990" y="215833"/>
                  </a:lnTo>
                  <a:lnTo>
                    <a:pt x="400622" y="295268"/>
                  </a:lnTo>
                  <a:lnTo>
                    <a:pt x="348288" y="371526"/>
                  </a:lnTo>
                  <a:lnTo>
                    <a:pt x="0" y="117999"/>
                  </a:lnTo>
                  <a:lnTo>
                    <a:pt x="22805" y="8750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7" name="Freeform 26">
              <a:extLst>
                <a:ext uri="{FF2B5EF4-FFF2-40B4-BE49-F238E27FC236}">
                  <a16:creationId xmlns:a16="http://schemas.microsoft.com/office/drawing/2014/main" xmlns="" id="{E27EDDBD-7316-7449-8B44-CAB6FBB11C14}"/>
                </a:ext>
              </a:extLst>
            </p:cNvPr>
            <p:cNvSpPr>
              <a:spLocks/>
            </p:cNvSpPr>
            <p:nvPr/>
          </p:nvSpPr>
          <p:spPr bwMode="auto">
            <a:xfrm>
              <a:off x="4915174" y="3934633"/>
              <a:ext cx="228789" cy="208063"/>
            </a:xfrm>
            <a:custGeom>
              <a:avLst/>
              <a:gdLst>
                <a:gd name="connsiteX0" fmla="*/ 87360 w 436574"/>
                <a:gd name="connsiteY0" fmla="*/ 0 h 397026"/>
                <a:gd name="connsiteX1" fmla="*/ 436574 w 436574"/>
                <a:gd name="connsiteY1" fmla="*/ 254056 h 397026"/>
                <a:gd name="connsiteX2" fmla="*/ 380249 w 436574"/>
                <a:gd name="connsiteY2" fmla="*/ 327129 h 397026"/>
                <a:gd name="connsiteX3" fmla="*/ 320751 w 436574"/>
                <a:gd name="connsiteY3" fmla="*/ 397026 h 397026"/>
                <a:gd name="connsiteX4" fmla="*/ 0 w 436574"/>
                <a:gd name="connsiteY4" fmla="*/ 108365 h 397026"/>
                <a:gd name="connsiteX5" fmla="*/ 35695 w 436574"/>
                <a:gd name="connsiteY5" fmla="*/ 69090 h 3970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574" h="397026">
                  <a:moveTo>
                    <a:pt x="87360" y="0"/>
                  </a:moveTo>
                  <a:lnTo>
                    <a:pt x="436574" y="254056"/>
                  </a:lnTo>
                  <a:lnTo>
                    <a:pt x="380249" y="327129"/>
                  </a:lnTo>
                  <a:lnTo>
                    <a:pt x="320751" y="397026"/>
                  </a:lnTo>
                  <a:lnTo>
                    <a:pt x="0" y="108365"/>
                  </a:lnTo>
                  <a:lnTo>
                    <a:pt x="35695" y="6909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8" name="Freeform 27">
              <a:extLst>
                <a:ext uri="{FF2B5EF4-FFF2-40B4-BE49-F238E27FC236}">
                  <a16:creationId xmlns:a16="http://schemas.microsoft.com/office/drawing/2014/main" xmlns="" id="{E67AB988-7B4D-664F-AA7B-A60F7DC30E77}"/>
                </a:ext>
              </a:extLst>
            </p:cNvPr>
            <p:cNvSpPr>
              <a:spLocks/>
            </p:cNvSpPr>
            <p:nvPr/>
          </p:nvSpPr>
          <p:spPr bwMode="auto">
            <a:xfrm>
              <a:off x="4845277" y="4011194"/>
              <a:ext cx="220484" cy="220520"/>
            </a:xfrm>
            <a:custGeom>
              <a:avLst/>
              <a:gdLst>
                <a:gd name="connsiteX0" fmla="*/ 99088 w 420727"/>
                <a:gd name="connsiteY0" fmla="*/ 0 h 420795"/>
                <a:gd name="connsiteX1" fmla="*/ 420727 w 420727"/>
                <a:gd name="connsiteY1" fmla="*/ 289669 h 420795"/>
                <a:gd name="connsiteX2" fmla="*/ 356395 w 420727"/>
                <a:gd name="connsiteY2" fmla="*/ 357219 h 420795"/>
                <a:gd name="connsiteX3" fmla="*/ 289680 w 420727"/>
                <a:gd name="connsiteY3" fmla="*/ 420795 h 420795"/>
                <a:gd name="connsiteX4" fmla="*/ 0 w 420727"/>
                <a:gd name="connsiteY4" fmla="*/ 99166 h 420795"/>
                <a:gd name="connsiteX5" fmla="*/ 51499 w 420727"/>
                <a:gd name="connsiteY5" fmla="*/ 52361 h 420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20727" h="420795">
                  <a:moveTo>
                    <a:pt x="99088" y="0"/>
                  </a:moveTo>
                  <a:lnTo>
                    <a:pt x="420727" y="289669"/>
                  </a:lnTo>
                  <a:lnTo>
                    <a:pt x="356395" y="357219"/>
                  </a:lnTo>
                  <a:lnTo>
                    <a:pt x="289680" y="420795"/>
                  </a:lnTo>
                  <a:lnTo>
                    <a:pt x="0" y="99166"/>
                  </a:lnTo>
                  <a:lnTo>
                    <a:pt x="51499" y="5236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29" name="Freeform 28">
              <a:extLst>
                <a:ext uri="{FF2B5EF4-FFF2-40B4-BE49-F238E27FC236}">
                  <a16:creationId xmlns:a16="http://schemas.microsoft.com/office/drawing/2014/main" xmlns="" id="{D71A5FC2-4A47-0448-8F2E-A7AC0C3A372D}"/>
                </a:ext>
              </a:extLst>
            </p:cNvPr>
            <p:cNvSpPr>
              <a:spLocks/>
            </p:cNvSpPr>
            <p:nvPr/>
          </p:nvSpPr>
          <p:spPr bwMode="auto">
            <a:xfrm>
              <a:off x="4768256" y="4081147"/>
              <a:ext cx="208490" cy="229601"/>
            </a:xfrm>
            <a:custGeom>
              <a:avLst/>
              <a:gdLst>
                <a:gd name="connsiteX0" fmla="*/ 109214 w 397840"/>
                <a:gd name="connsiteY0" fmla="*/ 0 h 438122"/>
                <a:gd name="connsiteX1" fmla="*/ 397840 w 397840"/>
                <a:gd name="connsiteY1" fmla="*/ 320712 h 438122"/>
                <a:gd name="connsiteX2" fmla="*/ 327196 w 397840"/>
                <a:gd name="connsiteY2" fmla="*/ 381004 h 438122"/>
                <a:gd name="connsiteX3" fmla="*/ 254171 w 397840"/>
                <a:gd name="connsiteY3" fmla="*/ 438122 h 438122"/>
                <a:gd name="connsiteX4" fmla="*/ 0 w 397840"/>
                <a:gd name="connsiteY4" fmla="*/ 88129 h 438122"/>
                <a:gd name="connsiteX5" fmla="*/ 69109 w 397840"/>
                <a:gd name="connsiteY5" fmla="*/ 36450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840" h="438122">
                  <a:moveTo>
                    <a:pt x="109214" y="0"/>
                  </a:moveTo>
                  <a:lnTo>
                    <a:pt x="397840" y="320712"/>
                  </a:lnTo>
                  <a:lnTo>
                    <a:pt x="327196" y="381004"/>
                  </a:lnTo>
                  <a:lnTo>
                    <a:pt x="254171" y="438122"/>
                  </a:lnTo>
                  <a:lnTo>
                    <a:pt x="0" y="88129"/>
                  </a:lnTo>
                  <a:lnTo>
                    <a:pt x="69109" y="3645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0" name="Freeform 29">
              <a:extLst>
                <a:ext uri="{FF2B5EF4-FFF2-40B4-BE49-F238E27FC236}">
                  <a16:creationId xmlns:a16="http://schemas.microsoft.com/office/drawing/2014/main" xmlns="" id="{B9235364-96C9-984D-BFE8-8016360061AF}"/>
                </a:ext>
              </a:extLst>
            </p:cNvPr>
            <p:cNvSpPr>
              <a:spLocks/>
            </p:cNvSpPr>
            <p:nvPr/>
          </p:nvSpPr>
          <p:spPr bwMode="auto">
            <a:xfrm>
              <a:off x="4685610" y="4142906"/>
              <a:ext cx="194631" cy="235228"/>
            </a:xfrm>
            <a:custGeom>
              <a:avLst/>
              <a:gdLst>
                <a:gd name="connsiteX0" fmla="*/ 117959 w 371393"/>
                <a:gd name="connsiteY0" fmla="*/ 0 h 448861"/>
                <a:gd name="connsiteX1" fmla="*/ 371393 w 371393"/>
                <a:gd name="connsiteY1" fmla="*/ 348159 h 448861"/>
                <a:gd name="connsiteX2" fmla="*/ 295135 w 371393"/>
                <a:gd name="connsiteY2" fmla="*/ 399700 h 448861"/>
                <a:gd name="connsiteX3" fmla="*/ 215700 w 371393"/>
                <a:gd name="connsiteY3" fmla="*/ 448861 h 448861"/>
                <a:gd name="connsiteX4" fmla="*/ 0 w 371393"/>
                <a:gd name="connsiteY4" fmla="*/ 76065 h 448861"/>
                <a:gd name="connsiteX5" fmla="*/ 86573 w 371393"/>
                <a:gd name="connsiteY5" fmla="*/ 23470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117959" y="0"/>
                  </a:moveTo>
                  <a:lnTo>
                    <a:pt x="371393" y="348159"/>
                  </a:lnTo>
                  <a:lnTo>
                    <a:pt x="295135" y="399700"/>
                  </a:lnTo>
                  <a:lnTo>
                    <a:pt x="215700" y="448861"/>
                  </a:lnTo>
                  <a:lnTo>
                    <a:pt x="0" y="76065"/>
                  </a:lnTo>
                  <a:lnTo>
                    <a:pt x="86573" y="23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1" name="Freeform 30">
              <a:extLst>
                <a:ext uri="{FF2B5EF4-FFF2-40B4-BE49-F238E27FC236}">
                  <a16:creationId xmlns:a16="http://schemas.microsoft.com/office/drawing/2014/main" xmlns="" id="{CAE5AD76-80E0-814F-8B22-ED28A8CAB433}"/>
                </a:ext>
              </a:extLst>
            </p:cNvPr>
            <p:cNvSpPr>
              <a:spLocks/>
            </p:cNvSpPr>
            <p:nvPr/>
          </p:nvSpPr>
          <p:spPr bwMode="auto">
            <a:xfrm>
              <a:off x="4597472" y="4196450"/>
              <a:ext cx="177946" cy="239087"/>
            </a:xfrm>
            <a:custGeom>
              <a:avLst/>
              <a:gdLst>
                <a:gd name="connsiteX0" fmla="*/ 125209 w 339553"/>
                <a:gd name="connsiteY0" fmla="*/ 0 h 456226"/>
                <a:gd name="connsiteX1" fmla="*/ 339553 w 339553"/>
                <a:gd name="connsiteY1" fmla="*/ 372130 h 456226"/>
                <a:gd name="connsiteX2" fmla="*/ 258736 w 339553"/>
                <a:gd name="connsiteY2" fmla="*/ 416558 h 456226"/>
                <a:gd name="connsiteX3" fmla="*/ 174749 w 339553"/>
                <a:gd name="connsiteY3" fmla="*/ 456226 h 456226"/>
                <a:gd name="connsiteX4" fmla="*/ 0 w 339553"/>
                <a:gd name="connsiteY4" fmla="*/ 62914 h 456226"/>
                <a:gd name="connsiteX5" fmla="*/ 104561 w 339553"/>
                <a:gd name="connsiteY5" fmla="*/ 12545 h 4562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553" h="456226">
                  <a:moveTo>
                    <a:pt x="125209" y="0"/>
                  </a:moveTo>
                  <a:lnTo>
                    <a:pt x="339553" y="372130"/>
                  </a:lnTo>
                  <a:lnTo>
                    <a:pt x="258736" y="416558"/>
                  </a:lnTo>
                  <a:lnTo>
                    <a:pt x="174749" y="456226"/>
                  </a:lnTo>
                  <a:lnTo>
                    <a:pt x="0" y="62914"/>
                  </a:lnTo>
                  <a:lnTo>
                    <a:pt x="104561" y="12545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2" name="Freeform 31">
              <a:extLst>
                <a:ext uri="{FF2B5EF4-FFF2-40B4-BE49-F238E27FC236}">
                  <a16:creationId xmlns:a16="http://schemas.microsoft.com/office/drawing/2014/main" xmlns="" id="{A61B673B-AA97-F845-85B6-20880C40EF92}"/>
                </a:ext>
              </a:extLst>
            </p:cNvPr>
            <p:cNvSpPr>
              <a:spLocks/>
            </p:cNvSpPr>
            <p:nvPr/>
          </p:nvSpPr>
          <p:spPr bwMode="auto">
            <a:xfrm>
              <a:off x="4504809" y="4240736"/>
              <a:ext cx="160790" cy="240558"/>
            </a:xfrm>
            <a:custGeom>
              <a:avLst/>
              <a:gdLst>
                <a:gd name="connsiteX0" fmla="*/ 131999 w 306819"/>
                <a:gd name="connsiteY0" fmla="*/ 0 h 459034"/>
                <a:gd name="connsiteX1" fmla="*/ 306819 w 306819"/>
                <a:gd name="connsiteY1" fmla="*/ 392391 h 459034"/>
                <a:gd name="connsiteX2" fmla="*/ 221094 w 306819"/>
                <a:gd name="connsiteY2" fmla="*/ 428886 h 459034"/>
                <a:gd name="connsiteX3" fmla="*/ 132988 w 306819"/>
                <a:gd name="connsiteY3" fmla="*/ 459034 h 459034"/>
                <a:gd name="connsiteX4" fmla="*/ 0 w 306819"/>
                <a:gd name="connsiteY4" fmla="*/ 49454 h 459034"/>
                <a:gd name="connsiteX5" fmla="*/ 122137 w 306819"/>
                <a:gd name="connsiteY5" fmla="*/ 4751 h 45903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19" h="459034">
                  <a:moveTo>
                    <a:pt x="131999" y="0"/>
                  </a:moveTo>
                  <a:lnTo>
                    <a:pt x="306819" y="392391"/>
                  </a:lnTo>
                  <a:lnTo>
                    <a:pt x="221094" y="428886"/>
                  </a:lnTo>
                  <a:lnTo>
                    <a:pt x="132988" y="459034"/>
                  </a:lnTo>
                  <a:lnTo>
                    <a:pt x="0" y="49454"/>
                  </a:lnTo>
                  <a:lnTo>
                    <a:pt x="122137" y="4751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3" name="Freeform 32">
              <a:extLst>
                <a:ext uri="{FF2B5EF4-FFF2-40B4-BE49-F238E27FC236}">
                  <a16:creationId xmlns:a16="http://schemas.microsoft.com/office/drawing/2014/main" xmlns="" id="{838F5F9D-D391-5F48-94ED-A0F06BDEEA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08768" y="4275532"/>
              <a:ext cx="141192" cy="239041"/>
            </a:xfrm>
            <a:custGeom>
              <a:avLst/>
              <a:gdLst>
                <a:gd name="connsiteX0" fmla="*/ 136518 w 269420"/>
                <a:gd name="connsiteY0" fmla="*/ 0 h 456136"/>
                <a:gd name="connsiteX1" fmla="*/ 269420 w 269420"/>
                <a:gd name="connsiteY1" fmla="*/ 407740 h 456136"/>
                <a:gd name="connsiteX2" fmla="*/ 181186 w 269420"/>
                <a:gd name="connsiteY2" fmla="*/ 434715 h 456136"/>
                <a:gd name="connsiteX3" fmla="*/ 89773 w 269420"/>
                <a:gd name="connsiteY3" fmla="*/ 456136 h 456136"/>
                <a:gd name="connsiteX4" fmla="*/ 0 w 269420"/>
                <a:gd name="connsiteY4" fmla="*/ 35102 h 4561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420" h="456136">
                  <a:moveTo>
                    <a:pt x="136518" y="0"/>
                  </a:moveTo>
                  <a:lnTo>
                    <a:pt x="269420" y="407740"/>
                  </a:lnTo>
                  <a:lnTo>
                    <a:pt x="181186" y="434715"/>
                  </a:lnTo>
                  <a:lnTo>
                    <a:pt x="89773" y="456136"/>
                  </a:lnTo>
                  <a:lnTo>
                    <a:pt x="0" y="351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4" name="Freeform 33">
              <a:extLst>
                <a:ext uri="{FF2B5EF4-FFF2-40B4-BE49-F238E27FC236}">
                  <a16:creationId xmlns:a16="http://schemas.microsoft.com/office/drawing/2014/main" xmlns="" id="{0EB7EAA8-14CD-AA47-A224-92E8C8F707C4}"/>
                </a:ext>
              </a:extLst>
            </p:cNvPr>
            <p:cNvSpPr>
              <a:spLocks/>
            </p:cNvSpPr>
            <p:nvPr/>
          </p:nvSpPr>
          <p:spPr bwMode="auto">
            <a:xfrm>
              <a:off x="4310319" y="4299836"/>
              <a:ext cx="119843" cy="235535"/>
            </a:xfrm>
            <a:custGeom>
              <a:avLst/>
              <a:gdLst>
                <a:gd name="connsiteX0" fmla="*/ 139007 w 228682"/>
                <a:gd name="connsiteY0" fmla="*/ 0 h 449446"/>
                <a:gd name="connsiteX1" fmla="*/ 228682 w 228682"/>
                <a:gd name="connsiteY1" fmla="*/ 420091 h 449446"/>
                <a:gd name="connsiteX2" fmla="*/ 137007 w 228682"/>
                <a:gd name="connsiteY2" fmla="*/ 437545 h 449446"/>
                <a:gd name="connsiteX3" fmla="*/ 45333 w 228682"/>
                <a:gd name="connsiteY3" fmla="*/ 449446 h 449446"/>
                <a:gd name="connsiteX4" fmla="*/ 0 w 228682"/>
                <a:gd name="connsiteY4" fmla="*/ 21214 h 44944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8682" h="449446">
                  <a:moveTo>
                    <a:pt x="139007" y="0"/>
                  </a:moveTo>
                  <a:lnTo>
                    <a:pt x="228682" y="420091"/>
                  </a:lnTo>
                  <a:lnTo>
                    <a:pt x="137007" y="437545"/>
                  </a:lnTo>
                  <a:lnTo>
                    <a:pt x="45333" y="449446"/>
                  </a:lnTo>
                  <a:lnTo>
                    <a:pt x="0" y="212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5" name="Freeform 34">
              <a:extLst>
                <a:ext uri="{FF2B5EF4-FFF2-40B4-BE49-F238E27FC236}">
                  <a16:creationId xmlns:a16="http://schemas.microsoft.com/office/drawing/2014/main" xmlns="" id="{90EF8893-AB0F-C744-B21D-06888A8C72F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1361" y="4313843"/>
              <a:ext cx="96505" cy="229014"/>
            </a:xfrm>
            <a:custGeom>
              <a:avLst/>
              <a:gdLst>
                <a:gd name="connsiteX0" fmla="*/ 139414 w 184150"/>
                <a:gd name="connsiteY0" fmla="*/ 0 h 437004"/>
                <a:gd name="connsiteX1" fmla="*/ 184150 w 184150"/>
                <a:gd name="connsiteY1" fmla="*/ 428277 h 437004"/>
                <a:gd name="connsiteX2" fmla="*/ 92470 w 184150"/>
                <a:gd name="connsiteY2" fmla="*/ 435417 h 437004"/>
                <a:gd name="connsiteX3" fmla="*/ 0 w 184150"/>
                <a:gd name="connsiteY3" fmla="*/ 437004 h 437004"/>
                <a:gd name="connsiteX4" fmla="*/ 0 w 184150"/>
                <a:gd name="connsiteY4" fmla="*/ 7040 h 4370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4150" h="437004">
                  <a:moveTo>
                    <a:pt x="139414" y="0"/>
                  </a:moveTo>
                  <a:lnTo>
                    <a:pt x="184150" y="428277"/>
                  </a:lnTo>
                  <a:lnTo>
                    <a:pt x="92470" y="435417"/>
                  </a:lnTo>
                  <a:lnTo>
                    <a:pt x="0" y="437004"/>
                  </a:lnTo>
                  <a:lnTo>
                    <a:pt x="0" y="704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6" name="Freeform 35">
              <a:extLst>
                <a:ext uri="{FF2B5EF4-FFF2-40B4-BE49-F238E27FC236}">
                  <a16:creationId xmlns:a16="http://schemas.microsoft.com/office/drawing/2014/main" xmlns="" id="{B4F6F703-056B-5B4A-BFAA-C1BC6ECDAF88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4313896"/>
              <a:ext cx="97337" cy="228963"/>
            </a:xfrm>
            <a:custGeom>
              <a:avLst/>
              <a:gdLst>
                <a:gd name="connsiteX0" fmla="*/ 45112 w 185738"/>
                <a:gd name="connsiteY0" fmla="*/ 0 h 436905"/>
                <a:gd name="connsiteX1" fmla="*/ 185738 w 185738"/>
                <a:gd name="connsiteY1" fmla="*/ 7101 h 436905"/>
                <a:gd name="connsiteX2" fmla="*/ 185738 w 185738"/>
                <a:gd name="connsiteY2" fmla="*/ 436905 h 436905"/>
                <a:gd name="connsiteX3" fmla="*/ 92869 w 185738"/>
                <a:gd name="connsiteY3" fmla="*/ 435318 h 436905"/>
                <a:gd name="connsiteX4" fmla="*/ 0 w 185738"/>
                <a:gd name="connsiteY4" fmla="*/ 428178 h 4369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05">
                  <a:moveTo>
                    <a:pt x="45112" y="0"/>
                  </a:moveTo>
                  <a:lnTo>
                    <a:pt x="185738" y="7101"/>
                  </a:lnTo>
                  <a:lnTo>
                    <a:pt x="185738" y="436905"/>
                  </a:lnTo>
                  <a:lnTo>
                    <a:pt x="92869" y="435318"/>
                  </a:lnTo>
                  <a:lnTo>
                    <a:pt x="0" y="42817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7" name="Freeform 36">
              <a:extLst>
                <a:ext uri="{FF2B5EF4-FFF2-40B4-BE49-F238E27FC236}">
                  <a16:creationId xmlns:a16="http://schemas.microsoft.com/office/drawing/2014/main" xmlns="" id="{4EBD43BA-1158-7145-A001-19086587CD10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4299930"/>
              <a:ext cx="119170" cy="235441"/>
            </a:xfrm>
            <a:custGeom>
              <a:avLst/>
              <a:gdLst>
                <a:gd name="connsiteX0" fmla="*/ 89253 w 227399"/>
                <a:gd name="connsiteY0" fmla="*/ 0 h 449269"/>
                <a:gd name="connsiteX1" fmla="*/ 227399 w 227399"/>
                <a:gd name="connsiteY1" fmla="*/ 21084 h 449269"/>
                <a:gd name="connsiteX2" fmla="*/ 182170 w 227399"/>
                <a:gd name="connsiteY2" fmla="*/ 449269 h 449269"/>
                <a:gd name="connsiteX3" fmla="*/ 91085 w 227399"/>
                <a:gd name="connsiteY3" fmla="*/ 437368 h 449269"/>
                <a:gd name="connsiteX4" fmla="*/ 0 w 227399"/>
                <a:gd name="connsiteY4" fmla="*/ 419914 h 44926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99" h="449269">
                  <a:moveTo>
                    <a:pt x="89253" y="0"/>
                  </a:moveTo>
                  <a:lnTo>
                    <a:pt x="227399" y="21084"/>
                  </a:lnTo>
                  <a:lnTo>
                    <a:pt x="182170" y="449269"/>
                  </a:lnTo>
                  <a:lnTo>
                    <a:pt x="91085" y="437368"/>
                  </a:lnTo>
                  <a:lnTo>
                    <a:pt x="0" y="41991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8" name="Freeform 37">
              <a:extLst>
                <a:ext uri="{FF2B5EF4-FFF2-40B4-BE49-F238E27FC236}">
                  <a16:creationId xmlns:a16="http://schemas.microsoft.com/office/drawing/2014/main" xmlns="" id="{6D3E0B3C-0940-B04E-8EC2-B542FCB85844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4275729"/>
              <a:ext cx="141148" cy="238843"/>
            </a:xfrm>
            <a:custGeom>
              <a:avLst/>
              <a:gdLst>
                <a:gd name="connsiteX0" fmla="*/ 132780 w 269338"/>
                <a:gd name="connsiteY0" fmla="*/ 0 h 455760"/>
                <a:gd name="connsiteX1" fmla="*/ 269338 w 269338"/>
                <a:gd name="connsiteY1" fmla="*/ 35113 h 455760"/>
                <a:gd name="connsiteX2" fmla="*/ 179647 w 269338"/>
                <a:gd name="connsiteY2" fmla="*/ 455760 h 455760"/>
                <a:gd name="connsiteX3" fmla="*/ 89824 w 269338"/>
                <a:gd name="connsiteY3" fmla="*/ 434339 h 455760"/>
                <a:gd name="connsiteX4" fmla="*/ 0 w 269338"/>
                <a:gd name="connsiteY4" fmla="*/ 407364 h 45576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760">
                  <a:moveTo>
                    <a:pt x="132780" y="0"/>
                  </a:moveTo>
                  <a:lnTo>
                    <a:pt x="269338" y="35113"/>
                  </a:lnTo>
                  <a:lnTo>
                    <a:pt x="179647" y="455760"/>
                  </a:lnTo>
                  <a:lnTo>
                    <a:pt x="89824" y="434339"/>
                  </a:lnTo>
                  <a:lnTo>
                    <a:pt x="0" y="40736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39" name="Freeform 38">
              <a:extLst>
                <a:ext uri="{FF2B5EF4-FFF2-40B4-BE49-F238E27FC236}">
                  <a16:creationId xmlns:a16="http://schemas.microsoft.com/office/drawing/2014/main" xmlns="" id="{0F4C3864-F927-1544-936C-82CFDC58CDF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4241145"/>
              <a:ext cx="160815" cy="240149"/>
            </a:xfrm>
            <a:custGeom>
              <a:avLst/>
              <a:gdLst>
                <a:gd name="connsiteX0" fmla="*/ 174857 w 306867"/>
                <a:gd name="connsiteY0" fmla="*/ 0 h 458252"/>
                <a:gd name="connsiteX1" fmla="*/ 183095 w 306867"/>
                <a:gd name="connsiteY1" fmla="*/ 3969 h 458252"/>
                <a:gd name="connsiteX2" fmla="*/ 306867 w 306867"/>
                <a:gd name="connsiteY2" fmla="*/ 49270 h 458252"/>
                <a:gd name="connsiteX3" fmla="*/ 173641 w 306867"/>
                <a:gd name="connsiteY3" fmla="*/ 458252 h 458252"/>
                <a:gd name="connsiteX4" fmla="*/ 87217 w 306867"/>
                <a:gd name="connsiteY4" fmla="*/ 428104 h 458252"/>
                <a:gd name="connsiteX5" fmla="*/ 0 w 306867"/>
                <a:gd name="connsiteY5" fmla="*/ 391609 h 4582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867" h="458252">
                  <a:moveTo>
                    <a:pt x="174857" y="0"/>
                  </a:moveTo>
                  <a:lnTo>
                    <a:pt x="183095" y="3969"/>
                  </a:lnTo>
                  <a:lnTo>
                    <a:pt x="306867" y="49270"/>
                  </a:lnTo>
                  <a:lnTo>
                    <a:pt x="173641" y="458252"/>
                  </a:lnTo>
                  <a:lnTo>
                    <a:pt x="87217" y="428104"/>
                  </a:lnTo>
                  <a:lnTo>
                    <a:pt x="0" y="39160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0" name="Freeform 39">
              <a:extLst>
                <a:ext uri="{FF2B5EF4-FFF2-40B4-BE49-F238E27FC236}">
                  <a16:creationId xmlns:a16="http://schemas.microsoft.com/office/drawing/2014/main" xmlns="" id="{29593B0C-64DF-EB41-A7DD-D75F6B5995E6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4196632"/>
              <a:ext cx="178164" cy="238906"/>
            </a:xfrm>
            <a:custGeom>
              <a:avLst/>
              <a:gdLst>
                <a:gd name="connsiteX0" fmla="*/ 214914 w 339970"/>
                <a:gd name="connsiteY0" fmla="*/ 0 h 455880"/>
                <a:gd name="connsiteX1" fmla="*/ 234993 w 339970"/>
                <a:gd name="connsiteY1" fmla="*/ 12199 h 455880"/>
                <a:gd name="connsiteX2" fmla="*/ 339970 w 339970"/>
                <a:gd name="connsiteY2" fmla="*/ 62768 h 455880"/>
                <a:gd name="connsiteX3" fmla="*/ 164454 w 339970"/>
                <a:gd name="connsiteY3" fmla="*/ 455880 h 455880"/>
                <a:gd name="connsiteX4" fmla="*/ 80241 w 339970"/>
                <a:gd name="connsiteY4" fmla="*/ 416212 h 455880"/>
                <a:gd name="connsiteX5" fmla="*/ 0 w 339970"/>
                <a:gd name="connsiteY5" fmla="*/ 371784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214914" y="0"/>
                  </a:moveTo>
                  <a:lnTo>
                    <a:pt x="234993" y="12199"/>
                  </a:lnTo>
                  <a:lnTo>
                    <a:pt x="339970" y="62768"/>
                  </a:lnTo>
                  <a:lnTo>
                    <a:pt x="164454" y="455880"/>
                  </a:lnTo>
                  <a:lnTo>
                    <a:pt x="80241" y="416212"/>
                  </a:lnTo>
                  <a:lnTo>
                    <a:pt x="0" y="37178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1" name="Freeform 40">
              <a:extLst>
                <a:ext uri="{FF2B5EF4-FFF2-40B4-BE49-F238E27FC236}">
                  <a16:creationId xmlns:a16="http://schemas.microsoft.com/office/drawing/2014/main" xmlns="" id="{0965DB4C-7DA1-D741-A451-F24E65263323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4142906"/>
              <a:ext cx="194631" cy="235228"/>
            </a:xfrm>
            <a:custGeom>
              <a:avLst/>
              <a:gdLst>
                <a:gd name="connsiteX0" fmla="*/ 253434 w 371393"/>
                <a:gd name="connsiteY0" fmla="*/ 0 h 448861"/>
                <a:gd name="connsiteX1" fmla="*/ 284820 w 371393"/>
                <a:gd name="connsiteY1" fmla="*/ 23470 h 448861"/>
                <a:gd name="connsiteX2" fmla="*/ 371393 w 371393"/>
                <a:gd name="connsiteY2" fmla="*/ 76065 h 448861"/>
                <a:gd name="connsiteX3" fmla="*/ 155694 w 371393"/>
                <a:gd name="connsiteY3" fmla="*/ 448861 h 448861"/>
                <a:gd name="connsiteX4" fmla="*/ 77847 w 371393"/>
                <a:gd name="connsiteY4" fmla="*/ 399700 h 448861"/>
                <a:gd name="connsiteX5" fmla="*/ 0 w 371393"/>
                <a:gd name="connsiteY5" fmla="*/ 348159 h 44886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393" h="448861">
                  <a:moveTo>
                    <a:pt x="253434" y="0"/>
                  </a:moveTo>
                  <a:lnTo>
                    <a:pt x="284820" y="23470"/>
                  </a:lnTo>
                  <a:lnTo>
                    <a:pt x="371393" y="76065"/>
                  </a:lnTo>
                  <a:lnTo>
                    <a:pt x="155694" y="448861"/>
                  </a:lnTo>
                  <a:lnTo>
                    <a:pt x="77847" y="399700"/>
                  </a:lnTo>
                  <a:lnTo>
                    <a:pt x="0" y="34815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2" name="Freeform 41">
              <a:extLst>
                <a:ext uri="{FF2B5EF4-FFF2-40B4-BE49-F238E27FC236}">
                  <a16:creationId xmlns:a16="http://schemas.microsoft.com/office/drawing/2014/main" xmlns="" id="{D798B08A-28AC-1F4F-84F8-B841B01BCD7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4081147"/>
              <a:ext cx="208720" cy="229600"/>
            </a:xfrm>
            <a:custGeom>
              <a:avLst/>
              <a:gdLst>
                <a:gd name="connsiteX0" fmla="*/ 288627 w 398277"/>
                <a:gd name="connsiteY0" fmla="*/ 0 h 438122"/>
                <a:gd name="connsiteX1" fmla="*/ 328731 w 398277"/>
                <a:gd name="connsiteY1" fmla="*/ 36450 h 438122"/>
                <a:gd name="connsiteX2" fmla="*/ 398277 w 398277"/>
                <a:gd name="connsiteY2" fmla="*/ 88455 h 438122"/>
                <a:gd name="connsiteX3" fmla="*/ 144560 w 398277"/>
                <a:gd name="connsiteY3" fmla="*/ 438122 h 438122"/>
                <a:gd name="connsiteX4" fmla="*/ 69897 w 398277"/>
                <a:gd name="connsiteY4" fmla="*/ 381004 h 438122"/>
                <a:gd name="connsiteX5" fmla="*/ 0 w 398277"/>
                <a:gd name="connsiteY5" fmla="*/ 320712 h 4381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8277" h="438122">
                  <a:moveTo>
                    <a:pt x="288627" y="0"/>
                  </a:moveTo>
                  <a:lnTo>
                    <a:pt x="328731" y="36450"/>
                  </a:lnTo>
                  <a:lnTo>
                    <a:pt x="398277" y="88455"/>
                  </a:lnTo>
                  <a:lnTo>
                    <a:pt x="144560" y="438122"/>
                  </a:lnTo>
                  <a:lnTo>
                    <a:pt x="69897" y="381004"/>
                  </a:lnTo>
                  <a:lnTo>
                    <a:pt x="0" y="32071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3" name="Freeform 42">
              <a:extLst>
                <a:ext uri="{FF2B5EF4-FFF2-40B4-BE49-F238E27FC236}">
                  <a16:creationId xmlns:a16="http://schemas.microsoft.com/office/drawing/2014/main" xmlns="" id="{97E1A702-61A2-0A44-9907-FCA3EEF60EF0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4011818"/>
              <a:ext cx="219652" cy="219896"/>
            </a:xfrm>
            <a:custGeom>
              <a:avLst/>
              <a:gdLst>
                <a:gd name="connsiteX0" fmla="*/ 319547 w 419139"/>
                <a:gd name="connsiteY0" fmla="*/ 0 h 419605"/>
                <a:gd name="connsiteX1" fmla="*/ 366054 w 419139"/>
                <a:gd name="connsiteY1" fmla="*/ 51171 h 419605"/>
                <a:gd name="connsiteX2" fmla="*/ 419139 w 419139"/>
                <a:gd name="connsiteY2" fmla="*/ 99418 h 419605"/>
                <a:gd name="connsiteX3" fmla="*/ 131683 w 419139"/>
                <a:gd name="connsiteY3" fmla="*/ 419605 h 419605"/>
                <a:gd name="connsiteX4" fmla="*/ 62669 w 419139"/>
                <a:gd name="connsiteY4" fmla="*/ 356029 h 419605"/>
                <a:gd name="connsiteX5" fmla="*/ 0 w 419139"/>
                <a:gd name="connsiteY5" fmla="*/ 288479 h 41960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9139" h="419605">
                  <a:moveTo>
                    <a:pt x="319547" y="0"/>
                  </a:moveTo>
                  <a:lnTo>
                    <a:pt x="366054" y="51171"/>
                  </a:lnTo>
                  <a:lnTo>
                    <a:pt x="419139" y="99418"/>
                  </a:lnTo>
                  <a:lnTo>
                    <a:pt x="131683" y="419605"/>
                  </a:lnTo>
                  <a:lnTo>
                    <a:pt x="62669" y="356029"/>
                  </a:lnTo>
                  <a:lnTo>
                    <a:pt x="0" y="28847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4" name="Freeform 43">
              <a:extLst>
                <a:ext uri="{FF2B5EF4-FFF2-40B4-BE49-F238E27FC236}">
                  <a16:creationId xmlns:a16="http://schemas.microsoft.com/office/drawing/2014/main" xmlns="" id="{06E44B3F-AE3A-9747-9B7D-F5C104987815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3935024"/>
              <a:ext cx="228615" cy="207672"/>
            </a:xfrm>
            <a:custGeom>
              <a:avLst/>
              <a:gdLst>
                <a:gd name="connsiteX0" fmla="*/ 348186 w 436242"/>
                <a:gd name="connsiteY0" fmla="*/ 0 h 396278"/>
                <a:gd name="connsiteX1" fmla="*/ 399292 w 436242"/>
                <a:gd name="connsiteY1" fmla="*/ 68342 h 396278"/>
                <a:gd name="connsiteX2" fmla="*/ 436242 w 436242"/>
                <a:gd name="connsiteY2" fmla="*/ 108998 h 396278"/>
                <a:gd name="connsiteX3" fmla="*/ 117410 w 436242"/>
                <a:gd name="connsiteY3" fmla="*/ 396278 h 396278"/>
                <a:gd name="connsiteX4" fmla="*/ 56325 w 436242"/>
                <a:gd name="connsiteY4" fmla="*/ 326381 h 396278"/>
                <a:gd name="connsiteX5" fmla="*/ 0 w 436242"/>
                <a:gd name="connsiteY5" fmla="*/ 253308 h 3962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242" h="396278">
                  <a:moveTo>
                    <a:pt x="348186" y="0"/>
                  </a:moveTo>
                  <a:lnTo>
                    <a:pt x="399292" y="68342"/>
                  </a:lnTo>
                  <a:lnTo>
                    <a:pt x="436242" y="108998"/>
                  </a:lnTo>
                  <a:lnTo>
                    <a:pt x="117410" y="396278"/>
                  </a:lnTo>
                  <a:lnTo>
                    <a:pt x="56325" y="326381"/>
                  </a:lnTo>
                  <a:lnTo>
                    <a:pt x="0" y="253308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5" name="Freeform 44">
              <a:extLst>
                <a:ext uri="{FF2B5EF4-FFF2-40B4-BE49-F238E27FC236}">
                  <a16:creationId xmlns:a16="http://schemas.microsoft.com/office/drawing/2014/main" xmlns="" id="{82EB7712-FA28-1541-B75C-B1B1AD388F3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3851665"/>
              <a:ext cx="235675" cy="194527"/>
            </a:xfrm>
            <a:custGeom>
              <a:avLst/>
              <a:gdLst>
                <a:gd name="connsiteX0" fmla="*/ 373228 w 449713"/>
                <a:gd name="connsiteY0" fmla="*/ 0 h 371195"/>
                <a:gd name="connsiteX1" fmla="*/ 426185 w 449713"/>
                <a:gd name="connsiteY1" fmla="*/ 87170 h 371195"/>
                <a:gd name="connsiteX2" fmla="*/ 449713 w 449713"/>
                <a:gd name="connsiteY2" fmla="*/ 118634 h 371195"/>
                <a:gd name="connsiteX3" fmla="*/ 102394 w 449713"/>
                <a:gd name="connsiteY3" fmla="*/ 371195 h 371195"/>
                <a:gd name="connsiteX4" fmla="*/ 49213 w 449713"/>
                <a:gd name="connsiteY4" fmla="*/ 294937 h 371195"/>
                <a:gd name="connsiteX5" fmla="*/ 0 w 449713"/>
                <a:gd name="connsiteY5" fmla="*/ 215502 h 3711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713" h="371195">
                  <a:moveTo>
                    <a:pt x="373228" y="0"/>
                  </a:moveTo>
                  <a:lnTo>
                    <a:pt x="426185" y="87170"/>
                  </a:lnTo>
                  <a:lnTo>
                    <a:pt x="449713" y="118634"/>
                  </a:lnTo>
                  <a:lnTo>
                    <a:pt x="102394" y="371195"/>
                  </a:lnTo>
                  <a:lnTo>
                    <a:pt x="49213" y="294937"/>
                  </a:lnTo>
                  <a:lnTo>
                    <a:pt x="0" y="2155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6" name="Freeform 45">
              <a:extLst>
                <a:ext uri="{FF2B5EF4-FFF2-40B4-BE49-F238E27FC236}">
                  <a16:creationId xmlns:a16="http://schemas.microsoft.com/office/drawing/2014/main" xmlns="" id="{33ED0F6E-82C6-7A4A-9910-DE3B21701882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3763786"/>
              <a:ext cx="238823" cy="178413"/>
            </a:xfrm>
            <a:custGeom>
              <a:avLst/>
              <a:gdLst>
                <a:gd name="connsiteX0" fmla="*/ 392470 w 455722"/>
                <a:gd name="connsiteY0" fmla="*/ 0 h 340447"/>
                <a:gd name="connsiteX1" fmla="*/ 442888 w 455722"/>
                <a:gd name="connsiteY1" fmla="*/ 104662 h 340447"/>
                <a:gd name="connsiteX2" fmla="*/ 455722 w 455722"/>
                <a:gd name="connsiteY2" fmla="*/ 125787 h 340447"/>
                <a:gd name="connsiteX3" fmla="*/ 84096 w 455722"/>
                <a:gd name="connsiteY3" fmla="*/ 340447 h 340447"/>
                <a:gd name="connsiteX4" fmla="*/ 39668 w 455722"/>
                <a:gd name="connsiteY4" fmla="*/ 258764 h 340447"/>
                <a:gd name="connsiteX5" fmla="*/ 0 w 455722"/>
                <a:gd name="connsiteY5" fmla="*/ 174702 h 34044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722" h="340447">
                  <a:moveTo>
                    <a:pt x="392470" y="0"/>
                  </a:moveTo>
                  <a:lnTo>
                    <a:pt x="442888" y="104662"/>
                  </a:lnTo>
                  <a:lnTo>
                    <a:pt x="455722" y="125787"/>
                  </a:lnTo>
                  <a:lnTo>
                    <a:pt x="84096" y="340447"/>
                  </a:lnTo>
                  <a:lnTo>
                    <a:pt x="39668" y="258764"/>
                  </a:lnTo>
                  <a:lnTo>
                    <a:pt x="0" y="17470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7" name="Freeform 46">
              <a:extLst>
                <a:ext uri="{FF2B5EF4-FFF2-40B4-BE49-F238E27FC236}">
                  <a16:creationId xmlns:a16="http://schemas.microsoft.com/office/drawing/2014/main" xmlns="" id="{6A1D7996-D8DD-A64A-81EF-077718036BA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3670985"/>
              <a:ext cx="240034" cy="160567"/>
            </a:xfrm>
            <a:custGeom>
              <a:avLst/>
              <a:gdLst>
                <a:gd name="connsiteX0" fmla="*/ 408654 w 458033"/>
                <a:gd name="connsiteY0" fmla="*/ 0 h 306393"/>
                <a:gd name="connsiteX1" fmla="*/ 453491 w 458033"/>
                <a:gd name="connsiteY1" fmla="*/ 122504 h 306393"/>
                <a:gd name="connsiteX2" fmla="*/ 458033 w 458033"/>
                <a:gd name="connsiteY2" fmla="*/ 131933 h 306393"/>
                <a:gd name="connsiteX3" fmla="*/ 65881 w 458033"/>
                <a:gd name="connsiteY3" fmla="*/ 306393 h 306393"/>
                <a:gd name="connsiteX4" fmla="*/ 30956 w 458033"/>
                <a:gd name="connsiteY4" fmla="*/ 220668 h 306393"/>
                <a:gd name="connsiteX5" fmla="*/ 0 w 458033"/>
                <a:gd name="connsiteY5" fmla="*/ 132562 h 3063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8033" h="306393">
                  <a:moveTo>
                    <a:pt x="408654" y="0"/>
                  </a:moveTo>
                  <a:lnTo>
                    <a:pt x="453491" y="122504"/>
                  </a:lnTo>
                  <a:lnTo>
                    <a:pt x="458033" y="131933"/>
                  </a:lnTo>
                  <a:lnTo>
                    <a:pt x="65881" y="306393"/>
                  </a:lnTo>
                  <a:lnTo>
                    <a:pt x="30956" y="220668"/>
                  </a:lnTo>
                  <a:lnTo>
                    <a:pt x="0" y="132562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8" name="Freeform 47">
              <a:extLst>
                <a:ext uri="{FF2B5EF4-FFF2-40B4-BE49-F238E27FC236}">
                  <a16:creationId xmlns:a16="http://schemas.microsoft.com/office/drawing/2014/main" xmlns="" id="{1FEAB9DF-3496-9741-B4C4-7FC2A2AD4260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50" y="3575616"/>
              <a:ext cx="238558" cy="140296"/>
            </a:xfrm>
            <a:custGeom>
              <a:avLst/>
              <a:gdLst>
                <a:gd name="connsiteX0" fmla="*/ 420477 w 455215"/>
                <a:gd name="connsiteY0" fmla="*/ 0 h 267712"/>
                <a:gd name="connsiteX1" fmla="*/ 455215 w 455215"/>
                <a:gd name="connsiteY1" fmla="*/ 135103 h 267712"/>
                <a:gd name="connsiteX2" fmla="*/ 46810 w 455215"/>
                <a:gd name="connsiteY2" fmla="*/ 267712 h 267712"/>
                <a:gd name="connsiteX3" fmla="*/ 21422 w 455215"/>
                <a:gd name="connsiteY3" fmla="*/ 179478 h 267712"/>
                <a:gd name="connsiteX4" fmla="*/ 0 w 455215"/>
                <a:gd name="connsiteY4" fmla="*/ 89654 h 26771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5215" h="267712">
                  <a:moveTo>
                    <a:pt x="420477" y="0"/>
                  </a:moveTo>
                  <a:lnTo>
                    <a:pt x="455215" y="135103"/>
                  </a:lnTo>
                  <a:lnTo>
                    <a:pt x="46810" y="267712"/>
                  </a:lnTo>
                  <a:lnTo>
                    <a:pt x="21422" y="179478"/>
                  </a:lnTo>
                  <a:lnTo>
                    <a:pt x="0" y="89654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49" name="Freeform 48">
              <a:extLst>
                <a:ext uri="{FF2B5EF4-FFF2-40B4-BE49-F238E27FC236}">
                  <a16:creationId xmlns:a16="http://schemas.microsoft.com/office/drawing/2014/main" xmlns="" id="{314BC2EB-1552-5F4D-B315-4142E281576C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476540"/>
              <a:ext cx="235097" cy="119574"/>
            </a:xfrm>
            <a:custGeom>
              <a:avLst/>
              <a:gdLst>
                <a:gd name="connsiteX0" fmla="*/ 427395 w 448611"/>
                <a:gd name="connsiteY0" fmla="*/ 0 h 228170"/>
                <a:gd name="connsiteX1" fmla="*/ 448611 w 448611"/>
                <a:gd name="connsiteY1" fmla="*/ 139015 h 228170"/>
                <a:gd name="connsiteX2" fmla="*/ 28588 w 448611"/>
                <a:gd name="connsiteY2" fmla="*/ 228170 h 228170"/>
                <a:gd name="connsiteX3" fmla="*/ 11912 w 448611"/>
                <a:gd name="connsiteY3" fmla="*/ 138088 h 228170"/>
                <a:gd name="connsiteX4" fmla="*/ 0 w 448611"/>
                <a:gd name="connsiteY4" fmla="*/ 44817 h 2281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170">
                  <a:moveTo>
                    <a:pt x="427395" y="0"/>
                  </a:moveTo>
                  <a:lnTo>
                    <a:pt x="448611" y="139015"/>
                  </a:lnTo>
                  <a:lnTo>
                    <a:pt x="28588" y="228170"/>
                  </a:lnTo>
                  <a:lnTo>
                    <a:pt x="11912" y="138088"/>
                  </a:lnTo>
                  <a:lnTo>
                    <a:pt x="0" y="44817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0" name="Freeform 49">
              <a:extLst>
                <a:ext uri="{FF2B5EF4-FFF2-40B4-BE49-F238E27FC236}">
                  <a16:creationId xmlns:a16="http://schemas.microsoft.com/office/drawing/2014/main" xmlns="" id="{01E83287-7685-5241-8A56-7D7183E836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2" y="3377314"/>
              <a:ext cx="229412" cy="96504"/>
            </a:xfrm>
            <a:custGeom>
              <a:avLst/>
              <a:gdLst>
                <a:gd name="connsiteX0" fmla="*/ 0 w 437763"/>
                <a:gd name="connsiteY0" fmla="*/ 0 h 184150"/>
                <a:gd name="connsiteX1" fmla="*/ 430719 w 437763"/>
                <a:gd name="connsiteY1" fmla="*/ 0 h 184150"/>
                <a:gd name="connsiteX2" fmla="*/ 437763 w 437763"/>
                <a:gd name="connsiteY2" fmla="*/ 139501 h 184150"/>
                <a:gd name="connsiteX3" fmla="*/ 10323 w 437763"/>
                <a:gd name="connsiteY3" fmla="*/ 184150 h 184150"/>
                <a:gd name="connsiteX4" fmla="*/ 3177 w 437763"/>
                <a:gd name="connsiteY4" fmla="*/ 92470 h 1841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63" h="184150">
                  <a:moveTo>
                    <a:pt x="0" y="0"/>
                  </a:moveTo>
                  <a:lnTo>
                    <a:pt x="430719" y="0"/>
                  </a:lnTo>
                  <a:lnTo>
                    <a:pt x="437763" y="139501"/>
                  </a:lnTo>
                  <a:lnTo>
                    <a:pt x="10323" y="184150"/>
                  </a:lnTo>
                  <a:lnTo>
                    <a:pt x="3177" y="92470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1" name="Freeform 50">
              <a:extLst>
                <a:ext uri="{FF2B5EF4-FFF2-40B4-BE49-F238E27FC236}">
                  <a16:creationId xmlns:a16="http://schemas.microsoft.com/office/drawing/2014/main" xmlns="" id="{C146422A-5CA3-9A45-8EAC-DBB2DC944E17}"/>
                </a:ext>
              </a:extLst>
            </p:cNvPr>
            <p:cNvSpPr>
              <a:spLocks/>
            </p:cNvSpPr>
            <p:nvPr/>
          </p:nvSpPr>
          <p:spPr bwMode="auto">
            <a:xfrm>
              <a:off x="3017531" y="3253355"/>
              <a:ext cx="229402" cy="97336"/>
            </a:xfrm>
            <a:custGeom>
              <a:avLst/>
              <a:gdLst>
                <a:gd name="connsiteX0" fmla="*/ 10323 w 437744"/>
                <a:gd name="connsiteY0" fmla="*/ 0 h 185737"/>
                <a:gd name="connsiteX1" fmla="*/ 437744 w 437744"/>
                <a:gd name="connsiteY1" fmla="*/ 45032 h 185737"/>
                <a:gd name="connsiteX2" fmla="*/ 430639 w 437744"/>
                <a:gd name="connsiteY2" fmla="*/ 185737 h 185737"/>
                <a:gd name="connsiteX3" fmla="*/ 0 w 437744"/>
                <a:gd name="connsiteY3" fmla="*/ 185737 h 185737"/>
                <a:gd name="connsiteX4" fmla="*/ 3177 w 437744"/>
                <a:gd name="connsiteY4" fmla="*/ 92869 h 1857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7744" h="185737">
                  <a:moveTo>
                    <a:pt x="10323" y="0"/>
                  </a:moveTo>
                  <a:lnTo>
                    <a:pt x="437744" y="45032"/>
                  </a:lnTo>
                  <a:lnTo>
                    <a:pt x="430639" y="185737"/>
                  </a:lnTo>
                  <a:lnTo>
                    <a:pt x="0" y="185737"/>
                  </a:lnTo>
                  <a:lnTo>
                    <a:pt x="3177" y="92869"/>
                  </a:ln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2" name="Freeform 51">
              <a:extLst>
                <a:ext uri="{FF2B5EF4-FFF2-40B4-BE49-F238E27FC236}">
                  <a16:creationId xmlns:a16="http://schemas.microsoft.com/office/drawing/2014/main" xmlns="" id="{3B9EAFBD-6872-2447-B436-9D1E1B196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3025851" y="3131061"/>
              <a:ext cx="235097" cy="119730"/>
            </a:xfrm>
            <a:custGeom>
              <a:avLst/>
              <a:gdLst>
                <a:gd name="connsiteX0" fmla="*/ 28588 w 448611"/>
                <a:gd name="connsiteY0" fmla="*/ 0 h 228470"/>
                <a:gd name="connsiteX1" fmla="*/ 448611 w 448611"/>
                <a:gd name="connsiteY1" fmla="*/ 89155 h 228470"/>
                <a:gd name="connsiteX2" fmla="*/ 427349 w 448611"/>
                <a:gd name="connsiteY2" fmla="*/ 228470 h 228470"/>
                <a:gd name="connsiteX3" fmla="*/ 0 w 448611"/>
                <a:gd name="connsiteY3" fmla="*/ 183754 h 228470"/>
                <a:gd name="connsiteX4" fmla="*/ 11912 w 448611"/>
                <a:gd name="connsiteY4" fmla="*/ 91085 h 22847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48611" h="228470">
                  <a:moveTo>
                    <a:pt x="28588" y="0"/>
                  </a:moveTo>
                  <a:lnTo>
                    <a:pt x="448611" y="89155"/>
                  </a:lnTo>
                  <a:lnTo>
                    <a:pt x="427349" y="228470"/>
                  </a:lnTo>
                  <a:lnTo>
                    <a:pt x="0" y="183754"/>
                  </a:lnTo>
                  <a:lnTo>
                    <a:pt x="11912" y="910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3" name="Freeform 52">
              <a:extLst>
                <a:ext uri="{FF2B5EF4-FFF2-40B4-BE49-F238E27FC236}">
                  <a16:creationId xmlns:a16="http://schemas.microsoft.com/office/drawing/2014/main" xmlns="" id="{D7F61073-B5BD-6243-AAD2-33B96CDA4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3046649" y="3012093"/>
              <a:ext cx="238361" cy="140253"/>
            </a:xfrm>
            <a:custGeom>
              <a:avLst/>
              <a:gdLst>
                <a:gd name="connsiteX0" fmla="*/ 46810 w 454838"/>
                <a:gd name="connsiteY0" fmla="*/ 0 h 267630"/>
                <a:gd name="connsiteX1" fmla="*/ 454838 w 454838"/>
                <a:gd name="connsiteY1" fmla="*/ 132488 h 267630"/>
                <a:gd name="connsiteX2" fmla="*/ 420090 w 454838"/>
                <a:gd name="connsiteY2" fmla="*/ 267630 h 267630"/>
                <a:gd name="connsiteX3" fmla="*/ 0 w 454838"/>
                <a:gd name="connsiteY3" fmla="*/ 178058 h 267630"/>
                <a:gd name="connsiteX4" fmla="*/ 21422 w 454838"/>
                <a:gd name="connsiteY4" fmla="*/ 88234 h 26763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54838" h="267630">
                  <a:moveTo>
                    <a:pt x="46810" y="0"/>
                  </a:moveTo>
                  <a:lnTo>
                    <a:pt x="454838" y="132488"/>
                  </a:lnTo>
                  <a:lnTo>
                    <a:pt x="420090" y="267630"/>
                  </a:lnTo>
                  <a:lnTo>
                    <a:pt x="0" y="178058"/>
                  </a:lnTo>
                  <a:lnTo>
                    <a:pt x="21422" y="8823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4" name="Freeform 53">
              <a:extLst>
                <a:ext uri="{FF2B5EF4-FFF2-40B4-BE49-F238E27FC236}">
                  <a16:creationId xmlns:a16="http://schemas.microsoft.com/office/drawing/2014/main" xmlns="" id="{1617CE35-9283-7C40-8B06-D21195BEBD93}"/>
                </a:ext>
              </a:extLst>
            </p:cNvPr>
            <p:cNvSpPr>
              <a:spLocks/>
            </p:cNvSpPr>
            <p:nvPr/>
          </p:nvSpPr>
          <p:spPr bwMode="auto">
            <a:xfrm>
              <a:off x="3079926" y="2896454"/>
              <a:ext cx="239705" cy="159848"/>
            </a:xfrm>
            <a:custGeom>
              <a:avLst/>
              <a:gdLst>
                <a:gd name="connsiteX0" fmla="*/ 65881 w 457403"/>
                <a:gd name="connsiteY0" fmla="*/ 0 h 305022"/>
                <a:gd name="connsiteX1" fmla="*/ 457403 w 457403"/>
                <a:gd name="connsiteY1" fmla="*/ 174180 h 305022"/>
                <a:gd name="connsiteX2" fmla="*/ 453491 w 457403"/>
                <a:gd name="connsiteY2" fmla="*/ 182301 h 305022"/>
                <a:gd name="connsiteX3" fmla="*/ 408574 w 457403"/>
                <a:gd name="connsiteY3" fmla="*/ 305022 h 305022"/>
                <a:gd name="connsiteX4" fmla="*/ 0 w 457403"/>
                <a:gd name="connsiteY4" fmla="*/ 172054 h 305022"/>
                <a:gd name="connsiteX5" fmla="*/ 30956 w 457403"/>
                <a:gd name="connsiteY5" fmla="*/ 85631 h 3050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7403" h="305022">
                  <a:moveTo>
                    <a:pt x="65881" y="0"/>
                  </a:moveTo>
                  <a:lnTo>
                    <a:pt x="457403" y="174180"/>
                  </a:lnTo>
                  <a:lnTo>
                    <a:pt x="453491" y="182301"/>
                  </a:lnTo>
                  <a:lnTo>
                    <a:pt x="408574" y="305022"/>
                  </a:lnTo>
                  <a:lnTo>
                    <a:pt x="0" y="172054"/>
                  </a:lnTo>
                  <a:lnTo>
                    <a:pt x="30956" y="85631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5" name="Freeform 54">
              <a:extLst>
                <a:ext uri="{FF2B5EF4-FFF2-40B4-BE49-F238E27FC236}">
                  <a16:creationId xmlns:a16="http://schemas.microsoft.com/office/drawing/2014/main" xmlns="" id="{7B515F2A-28B9-6F4B-938A-364408EA943F}"/>
                </a:ext>
              </a:extLst>
            </p:cNvPr>
            <p:cNvSpPr>
              <a:spLocks/>
            </p:cNvSpPr>
            <p:nvPr/>
          </p:nvSpPr>
          <p:spPr bwMode="auto">
            <a:xfrm>
              <a:off x="3125684" y="2784974"/>
              <a:ext cx="238733" cy="178677"/>
            </a:xfrm>
            <a:custGeom>
              <a:avLst/>
              <a:gdLst>
                <a:gd name="connsiteX0" fmla="*/ 84096 w 455549"/>
                <a:gd name="connsiteY0" fmla="*/ 0 h 340950"/>
                <a:gd name="connsiteX1" fmla="*/ 455549 w 455549"/>
                <a:gd name="connsiteY1" fmla="*/ 214945 h 340950"/>
                <a:gd name="connsiteX2" fmla="*/ 442888 w 455549"/>
                <a:gd name="connsiteY2" fmla="*/ 235786 h 340950"/>
                <a:gd name="connsiteX3" fmla="*/ 392228 w 455549"/>
                <a:gd name="connsiteY3" fmla="*/ 340950 h 340950"/>
                <a:gd name="connsiteX4" fmla="*/ 0 w 455549"/>
                <a:gd name="connsiteY4" fmla="*/ 166042 h 340950"/>
                <a:gd name="connsiteX5" fmla="*/ 39668 w 455549"/>
                <a:gd name="connsiteY5" fmla="*/ 81830 h 3409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55549" h="340950">
                  <a:moveTo>
                    <a:pt x="84096" y="0"/>
                  </a:moveTo>
                  <a:lnTo>
                    <a:pt x="455549" y="214945"/>
                  </a:lnTo>
                  <a:lnTo>
                    <a:pt x="442888" y="235786"/>
                  </a:lnTo>
                  <a:lnTo>
                    <a:pt x="392228" y="340950"/>
                  </a:lnTo>
                  <a:lnTo>
                    <a:pt x="0" y="166042"/>
                  </a:lnTo>
                  <a:lnTo>
                    <a:pt x="39668" y="8183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6" name="Freeform 55">
              <a:extLst>
                <a:ext uri="{FF2B5EF4-FFF2-40B4-BE49-F238E27FC236}">
                  <a16:creationId xmlns:a16="http://schemas.microsoft.com/office/drawing/2014/main" xmlns="" id="{0077FE11-F424-7047-AA0A-D5BC591559F3}"/>
                </a:ext>
              </a:extLst>
            </p:cNvPr>
            <p:cNvSpPr>
              <a:spLocks/>
            </p:cNvSpPr>
            <p:nvPr/>
          </p:nvSpPr>
          <p:spPr bwMode="auto">
            <a:xfrm>
              <a:off x="3182255" y="2680982"/>
              <a:ext cx="235773" cy="194774"/>
            </a:xfrm>
            <a:custGeom>
              <a:avLst/>
              <a:gdLst>
                <a:gd name="connsiteX0" fmla="*/ 102394 w 449900"/>
                <a:gd name="connsiteY0" fmla="*/ 0 h 371667"/>
                <a:gd name="connsiteX1" fmla="*/ 449900 w 449900"/>
                <a:gd name="connsiteY1" fmla="*/ 252312 h 371667"/>
                <a:gd name="connsiteX2" fmla="*/ 426185 w 449900"/>
                <a:gd name="connsiteY2" fmla="*/ 284026 h 371667"/>
                <a:gd name="connsiteX3" fmla="*/ 372942 w 449900"/>
                <a:gd name="connsiteY3" fmla="*/ 371667 h 371667"/>
                <a:gd name="connsiteX4" fmla="*/ 0 w 449900"/>
                <a:gd name="connsiteY4" fmla="*/ 157043 h 371667"/>
                <a:gd name="connsiteX5" fmla="*/ 49213 w 449900"/>
                <a:gd name="connsiteY5" fmla="*/ 77728 h 3716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49900" h="371667">
                  <a:moveTo>
                    <a:pt x="102394" y="0"/>
                  </a:moveTo>
                  <a:lnTo>
                    <a:pt x="449900" y="252312"/>
                  </a:lnTo>
                  <a:lnTo>
                    <a:pt x="426185" y="284026"/>
                  </a:lnTo>
                  <a:lnTo>
                    <a:pt x="372942" y="371667"/>
                  </a:lnTo>
                  <a:lnTo>
                    <a:pt x="0" y="157043"/>
                  </a:lnTo>
                  <a:lnTo>
                    <a:pt x="49213" y="7772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7" name="Freeform 56">
              <a:extLst>
                <a:ext uri="{FF2B5EF4-FFF2-40B4-BE49-F238E27FC236}">
                  <a16:creationId xmlns:a16="http://schemas.microsoft.com/office/drawing/2014/main" xmlns="" id="{DCA6B204-B9D8-344F-BB90-62AB6846E477}"/>
                </a:ext>
              </a:extLst>
            </p:cNvPr>
            <p:cNvSpPr>
              <a:spLocks/>
            </p:cNvSpPr>
            <p:nvPr/>
          </p:nvSpPr>
          <p:spPr bwMode="auto">
            <a:xfrm>
              <a:off x="3251305" y="2583646"/>
              <a:ext cx="228930" cy="208505"/>
            </a:xfrm>
            <a:custGeom>
              <a:avLst/>
              <a:gdLst>
                <a:gd name="connsiteX0" fmla="*/ 117410 w 436843"/>
                <a:gd name="connsiteY0" fmla="*/ 0 h 397867"/>
                <a:gd name="connsiteX1" fmla="*/ 436843 w 436843"/>
                <a:gd name="connsiteY1" fmla="*/ 288207 h 397867"/>
                <a:gd name="connsiteX2" fmla="*/ 399292 w 436843"/>
                <a:gd name="connsiteY2" fmla="*/ 329524 h 397867"/>
                <a:gd name="connsiteX3" fmla="*/ 348186 w 436843"/>
                <a:gd name="connsiteY3" fmla="*/ 397867 h 397867"/>
                <a:gd name="connsiteX4" fmla="*/ 0 w 436843"/>
                <a:gd name="connsiteY4" fmla="*/ 144559 h 397867"/>
                <a:gd name="connsiteX5" fmla="*/ 56325 w 436843"/>
                <a:gd name="connsiteY5" fmla="*/ 71485 h 3978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36843" h="397867">
                  <a:moveTo>
                    <a:pt x="117410" y="0"/>
                  </a:moveTo>
                  <a:lnTo>
                    <a:pt x="436843" y="288207"/>
                  </a:lnTo>
                  <a:lnTo>
                    <a:pt x="399292" y="329524"/>
                  </a:lnTo>
                  <a:lnTo>
                    <a:pt x="348186" y="397867"/>
                  </a:lnTo>
                  <a:lnTo>
                    <a:pt x="0" y="144559"/>
                  </a:lnTo>
                  <a:lnTo>
                    <a:pt x="56325" y="71485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8" name="Freeform 57">
              <a:extLst>
                <a:ext uri="{FF2B5EF4-FFF2-40B4-BE49-F238E27FC236}">
                  <a16:creationId xmlns:a16="http://schemas.microsoft.com/office/drawing/2014/main" xmlns="" id="{FFA23472-2A87-204A-B86D-8BBD1BC6A098}"/>
                </a:ext>
              </a:extLst>
            </p:cNvPr>
            <p:cNvSpPr>
              <a:spLocks/>
            </p:cNvSpPr>
            <p:nvPr/>
          </p:nvSpPr>
          <p:spPr bwMode="auto">
            <a:xfrm>
              <a:off x="3330341" y="2496292"/>
              <a:ext cx="219440" cy="219265"/>
            </a:xfrm>
            <a:custGeom>
              <a:avLst/>
              <a:gdLst>
                <a:gd name="connsiteX0" fmla="*/ 131683 w 418735"/>
                <a:gd name="connsiteY0" fmla="*/ 0 h 418401"/>
                <a:gd name="connsiteX1" fmla="*/ 418735 w 418735"/>
                <a:gd name="connsiteY1" fmla="*/ 318967 h 418401"/>
                <a:gd name="connsiteX2" fmla="*/ 366054 w 418735"/>
                <a:gd name="connsiteY2" fmla="*/ 366847 h 418401"/>
                <a:gd name="connsiteX3" fmla="*/ 319198 w 418735"/>
                <a:gd name="connsiteY3" fmla="*/ 418401 h 418401"/>
                <a:gd name="connsiteX4" fmla="*/ 0 w 418735"/>
                <a:gd name="connsiteY4" fmla="*/ 130969 h 418401"/>
                <a:gd name="connsiteX5" fmla="*/ 62669 w 418735"/>
                <a:gd name="connsiteY5" fmla="*/ 63500 h 4184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418735" h="418401">
                  <a:moveTo>
                    <a:pt x="131683" y="0"/>
                  </a:moveTo>
                  <a:lnTo>
                    <a:pt x="418735" y="318967"/>
                  </a:lnTo>
                  <a:lnTo>
                    <a:pt x="366054" y="366847"/>
                  </a:lnTo>
                  <a:lnTo>
                    <a:pt x="319198" y="418401"/>
                  </a:lnTo>
                  <a:lnTo>
                    <a:pt x="0" y="130969"/>
                  </a:lnTo>
                  <a:lnTo>
                    <a:pt x="62669" y="63500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59" name="Freeform 58">
              <a:extLst>
                <a:ext uri="{FF2B5EF4-FFF2-40B4-BE49-F238E27FC236}">
                  <a16:creationId xmlns:a16="http://schemas.microsoft.com/office/drawing/2014/main" xmlns="" id="{B20333B3-7A11-9E4E-A622-E3F0F8954BCA}"/>
                </a:ext>
              </a:extLst>
            </p:cNvPr>
            <p:cNvSpPr>
              <a:spLocks/>
            </p:cNvSpPr>
            <p:nvPr/>
          </p:nvSpPr>
          <p:spPr bwMode="auto">
            <a:xfrm>
              <a:off x="3417693" y="2417259"/>
              <a:ext cx="208423" cy="228922"/>
            </a:xfrm>
            <a:custGeom>
              <a:avLst/>
              <a:gdLst>
                <a:gd name="connsiteX0" fmla="*/ 144560 w 397712"/>
                <a:gd name="connsiteY0" fmla="*/ 0 h 436827"/>
                <a:gd name="connsiteX1" fmla="*/ 397712 w 397712"/>
                <a:gd name="connsiteY1" fmla="*/ 348502 h 436827"/>
                <a:gd name="connsiteX2" fmla="*/ 328731 w 397712"/>
                <a:gd name="connsiteY2" fmla="*/ 400085 h 436827"/>
                <a:gd name="connsiteX3" fmla="*/ 288305 w 397712"/>
                <a:gd name="connsiteY3" fmla="*/ 436827 h 436827"/>
                <a:gd name="connsiteX4" fmla="*/ 0 w 397712"/>
                <a:gd name="connsiteY4" fmla="*/ 116681 h 436827"/>
                <a:gd name="connsiteX5" fmla="*/ 69897 w 397712"/>
                <a:gd name="connsiteY5" fmla="*/ 56356 h 4368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97712" h="436827">
                  <a:moveTo>
                    <a:pt x="144560" y="0"/>
                  </a:moveTo>
                  <a:lnTo>
                    <a:pt x="397712" y="348502"/>
                  </a:lnTo>
                  <a:lnTo>
                    <a:pt x="328731" y="400085"/>
                  </a:lnTo>
                  <a:lnTo>
                    <a:pt x="288305" y="436827"/>
                  </a:lnTo>
                  <a:lnTo>
                    <a:pt x="0" y="116681"/>
                  </a:lnTo>
                  <a:lnTo>
                    <a:pt x="69897" y="5635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0" name="Freeform 59">
              <a:extLst>
                <a:ext uri="{FF2B5EF4-FFF2-40B4-BE49-F238E27FC236}">
                  <a16:creationId xmlns:a16="http://schemas.microsoft.com/office/drawing/2014/main" xmlns="" id="{12476067-CDFE-B94B-A1F1-C08FFC4D5DAF}"/>
                </a:ext>
              </a:extLst>
            </p:cNvPr>
            <p:cNvSpPr>
              <a:spLocks/>
            </p:cNvSpPr>
            <p:nvPr/>
          </p:nvSpPr>
          <p:spPr bwMode="auto">
            <a:xfrm>
              <a:off x="3514198" y="2348208"/>
              <a:ext cx="194813" cy="236146"/>
            </a:xfrm>
            <a:custGeom>
              <a:avLst/>
              <a:gdLst>
                <a:gd name="connsiteX0" fmla="*/ 155694 w 371742"/>
                <a:gd name="connsiteY0" fmla="*/ 0 h 450613"/>
                <a:gd name="connsiteX1" fmla="*/ 371742 w 371742"/>
                <a:gd name="connsiteY1" fmla="*/ 374173 h 450613"/>
                <a:gd name="connsiteX2" fmla="*/ 284820 w 371742"/>
                <a:gd name="connsiteY2" fmla="*/ 426979 h 450613"/>
                <a:gd name="connsiteX3" fmla="*/ 253215 w 371742"/>
                <a:gd name="connsiteY3" fmla="*/ 450613 h 450613"/>
                <a:gd name="connsiteX4" fmla="*/ 0 w 371742"/>
                <a:gd name="connsiteY4" fmla="*/ 102394 h 450613"/>
                <a:gd name="connsiteX5" fmla="*/ 77847 w 371742"/>
                <a:gd name="connsiteY5" fmla="*/ 49213 h 4506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71742" h="450613">
                  <a:moveTo>
                    <a:pt x="155694" y="0"/>
                  </a:moveTo>
                  <a:lnTo>
                    <a:pt x="371742" y="374173"/>
                  </a:lnTo>
                  <a:lnTo>
                    <a:pt x="284820" y="426979"/>
                  </a:lnTo>
                  <a:lnTo>
                    <a:pt x="253215" y="450613"/>
                  </a:lnTo>
                  <a:lnTo>
                    <a:pt x="0" y="102394"/>
                  </a:lnTo>
                  <a:lnTo>
                    <a:pt x="77847" y="49213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1" name="Freeform 60">
              <a:extLst>
                <a:ext uri="{FF2B5EF4-FFF2-40B4-BE49-F238E27FC236}">
                  <a16:creationId xmlns:a16="http://schemas.microsoft.com/office/drawing/2014/main" xmlns="" id="{C3E3757A-A19D-804C-AE36-53EC9052034B}"/>
                </a:ext>
              </a:extLst>
            </p:cNvPr>
            <p:cNvSpPr>
              <a:spLocks/>
            </p:cNvSpPr>
            <p:nvPr/>
          </p:nvSpPr>
          <p:spPr bwMode="auto">
            <a:xfrm>
              <a:off x="3619022" y="2291636"/>
              <a:ext cx="178164" cy="238906"/>
            </a:xfrm>
            <a:custGeom>
              <a:avLst/>
              <a:gdLst>
                <a:gd name="connsiteX0" fmla="*/ 164454 w 339970"/>
                <a:gd name="connsiteY0" fmla="*/ 0 h 455880"/>
                <a:gd name="connsiteX1" fmla="*/ 339970 w 339970"/>
                <a:gd name="connsiteY1" fmla="*/ 393112 h 455880"/>
                <a:gd name="connsiteX2" fmla="*/ 234993 w 339970"/>
                <a:gd name="connsiteY2" fmla="*/ 443682 h 455880"/>
                <a:gd name="connsiteX3" fmla="*/ 214914 w 339970"/>
                <a:gd name="connsiteY3" fmla="*/ 455880 h 455880"/>
                <a:gd name="connsiteX4" fmla="*/ 0 w 339970"/>
                <a:gd name="connsiteY4" fmla="*/ 84096 h 455880"/>
                <a:gd name="connsiteX5" fmla="*/ 80241 w 339970"/>
                <a:gd name="connsiteY5" fmla="*/ 39668 h 4558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9970" h="455880">
                  <a:moveTo>
                    <a:pt x="164454" y="0"/>
                  </a:moveTo>
                  <a:lnTo>
                    <a:pt x="339970" y="393112"/>
                  </a:lnTo>
                  <a:lnTo>
                    <a:pt x="234993" y="443682"/>
                  </a:lnTo>
                  <a:lnTo>
                    <a:pt x="214914" y="455880"/>
                  </a:lnTo>
                  <a:lnTo>
                    <a:pt x="0" y="84096"/>
                  </a:lnTo>
                  <a:lnTo>
                    <a:pt x="80241" y="39668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2" name="Freeform 61">
              <a:extLst>
                <a:ext uri="{FF2B5EF4-FFF2-40B4-BE49-F238E27FC236}">
                  <a16:creationId xmlns:a16="http://schemas.microsoft.com/office/drawing/2014/main" xmlns="" id="{04DBD623-ACEA-784E-BD3C-1E9465A7EEE5}"/>
                </a:ext>
              </a:extLst>
            </p:cNvPr>
            <p:cNvSpPr>
              <a:spLocks/>
            </p:cNvSpPr>
            <p:nvPr/>
          </p:nvSpPr>
          <p:spPr bwMode="auto">
            <a:xfrm>
              <a:off x="3729670" y="2245879"/>
              <a:ext cx="160757" cy="240078"/>
            </a:xfrm>
            <a:custGeom>
              <a:avLst/>
              <a:gdLst>
                <a:gd name="connsiteX0" fmla="*/ 173641 w 306755"/>
                <a:gd name="connsiteY0" fmla="*/ 0 h 458116"/>
                <a:gd name="connsiteX1" fmla="*/ 306755 w 306755"/>
                <a:gd name="connsiteY1" fmla="*/ 409024 h 458116"/>
                <a:gd name="connsiteX2" fmla="*/ 183095 w 306755"/>
                <a:gd name="connsiteY2" fmla="*/ 454284 h 458116"/>
                <a:gd name="connsiteX3" fmla="*/ 175140 w 306755"/>
                <a:gd name="connsiteY3" fmla="*/ 458116 h 458116"/>
                <a:gd name="connsiteX4" fmla="*/ 0 w 306755"/>
                <a:gd name="connsiteY4" fmla="*/ 65118 h 458116"/>
                <a:gd name="connsiteX5" fmla="*/ 87217 w 306755"/>
                <a:gd name="connsiteY5" fmla="*/ 30177 h 45811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06755" h="458116">
                  <a:moveTo>
                    <a:pt x="173641" y="0"/>
                  </a:moveTo>
                  <a:lnTo>
                    <a:pt x="306755" y="409024"/>
                  </a:lnTo>
                  <a:lnTo>
                    <a:pt x="183095" y="454284"/>
                  </a:lnTo>
                  <a:lnTo>
                    <a:pt x="175140" y="458116"/>
                  </a:lnTo>
                  <a:lnTo>
                    <a:pt x="0" y="65118"/>
                  </a:lnTo>
                  <a:lnTo>
                    <a:pt x="87217" y="30177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3" name="Freeform 62">
              <a:extLst>
                <a:ext uri="{FF2B5EF4-FFF2-40B4-BE49-F238E27FC236}">
                  <a16:creationId xmlns:a16="http://schemas.microsoft.com/office/drawing/2014/main" xmlns="" id="{04C79CF2-646E-7149-ACAE-D2B5DCE28511}"/>
                </a:ext>
              </a:extLst>
            </p:cNvPr>
            <p:cNvSpPr>
              <a:spLocks/>
            </p:cNvSpPr>
            <p:nvPr/>
          </p:nvSpPr>
          <p:spPr bwMode="auto">
            <a:xfrm>
              <a:off x="3845309" y="2212603"/>
              <a:ext cx="141148" cy="238867"/>
            </a:xfrm>
            <a:custGeom>
              <a:avLst/>
              <a:gdLst>
                <a:gd name="connsiteX0" fmla="*/ 179647 w 269338"/>
                <a:gd name="connsiteY0" fmla="*/ 0 h 455807"/>
                <a:gd name="connsiteX1" fmla="*/ 269338 w 269338"/>
                <a:gd name="connsiteY1" fmla="*/ 420648 h 455807"/>
                <a:gd name="connsiteX2" fmla="*/ 132599 w 269338"/>
                <a:gd name="connsiteY2" fmla="*/ 455807 h 455807"/>
                <a:gd name="connsiteX3" fmla="*/ 0 w 269338"/>
                <a:gd name="connsiteY3" fmla="*/ 49190 h 455807"/>
                <a:gd name="connsiteX4" fmla="*/ 89824 w 269338"/>
                <a:gd name="connsiteY4" fmla="*/ 21422 h 45580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69338" h="455807">
                  <a:moveTo>
                    <a:pt x="179647" y="0"/>
                  </a:moveTo>
                  <a:lnTo>
                    <a:pt x="269338" y="420648"/>
                  </a:lnTo>
                  <a:lnTo>
                    <a:pt x="132599" y="455807"/>
                  </a:lnTo>
                  <a:lnTo>
                    <a:pt x="0" y="49190"/>
                  </a:lnTo>
                  <a:lnTo>
                    <a:pt x="89824" y="21422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4" name="Freeform 63">
              <a:extLst>
                <a:ext uri="{FF2B5EF4-FFF2-40B4-BE49-F238E27FC236}">
                  <a16:creationId xmlns:a16="http://schemas.microsoft.com/office/drawing/2014/main" xmlns="" id="{C7BF112E-EC13-5F43-A47E-3246E2FF61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965109" y="2191802"/>
              <a:ext cx="119148" cy="235449"/>
            </a:xfrm>
            <a:custGeom>
              <a:avLst/>
              <a:gdLst>
                <a:gd name="connsiteX0" fmla="*/ 182170 w 227359"/>
                <a:gd name="connsiteY0" fmla="*/ 0 h 449282"/>
                <a:gd name="connsiteX1" fmla="*/ 227359 w 227359"/>
                <a:gd name="connsiteY1" fmla="*/ 428192 h 449282"/>
                <a:gd name="connsiteX2" fmla="*/ 89170 w 227359"/>
                <a:gd name="connsiteY2" fmla="*/ 449282 h 449282"/>
                <a:gd name="connsiteX3" fmla="*/ 0 w 227359"/>
                <a:gd name="connsiteY3" fmla="*/ 29382 h 449282"/>
                <a:gd name="connsiteX4" fmla="*/ 91085 w 227359"/>
                <a:gd name="connsiteY4" fmla="*/ 12706 h 4492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27359" h="449282">
                  <a:moveTo>
                    <a:pt x="182170" y="0"/>
                  </a:moveTo>
                  <a:lnTo>
                    <a:pt x="227359" y="428192"/>
                  </a:lnTo>
                  <a:lnTo>
                    <a:pt x="89170" y="449282"/>
                  </a:lnTo>
                  <a:lnTo>
                    <a:pt x="0" y="29382"/>
                  </a:lnTo>
                  <a:lnTo>
                    <a:pt x="91085" y="12706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5" name="Freeform 64">
              <a:extLst>
                <a:ext uri="{FF2B5EF4-FFF2-40B4-BE49-F238E27FC236}">
                  <a16:creationId xmlns:a16="http://schemas.microsoft.com/office/drawing/2014/main" xmlns="" id="{F0F500A8-0EE0-EE4D-A2F0-4A9BC106B480}"/>
                </a:ext>
              </a:extLst>
            </p:cNvPr>
            <p:cNvSpPr>
              <a:spLocks/>
            </p:cNvSpPr>
            <p:nvPr/>
          </p:nvSpPr>
          <p:spPr bwMode="auto">
            <a:xfrm>
              <a:off x="4087403" y="2184315"/>
              <a:ext cx="97337" cy="228967"/>
            </a:xfrm>
            <a:custGeom>
              <a:avLst/>
              <a:gdLst>
                <a:gd name="connsiteX0" fmla="*/ 185738 w 185738"/>
                <a:gd name="connsiteY0" fmla="*/ 0 h 436914"/>
                <a:gd name="connsiteX1" fmla="*/ 185738 w 185738"/>
                <a:gd name="connsiteY1" fmla="*/ 429805 h 436914"/>
                <a:gd name="connsiteX2" fmla="*/ 44946 w 185738"/>
                <a:gd name="connsiteY2" fmla="*/ 436914 h 436914"/>
                <a:gd name="connsiteX3" fmla="*/ 0 w 185738"/>
                <a:gd name="connsiteY3" fmla="*/ 10314 h 436914"/>
                <a:gd name="connsiteX4" fmla="*/ 92869 w 185738"/>
                <a:gd name="connsiteY4" fmla="*/ 3174 h 4369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85738" h="436914">
                  <a:moveTo>
                    <a:pt x="185738" y="0"/>
                  </a:moveTo>
                  <a:lnTo>
                    <a:pt x="185738" y="429805"/>
                  </a:lnTo>
                  <a:lnTo>
                    <a:pt x="44946" y="436914"/>
                  </a:lnTo>
                  <a:lnTo>
                    <a:pt x="0" y="10314"/>
                  </a:lnTo>
                  <a:lnTo>
                    <a:pt x="92869" y="3174"/>
                  </a:lnTo>
                  <a:close/>
                </a:path>
              </a:pathLst>
            </a:custGeom>
            <a:solidFill>
              <a:schemeClr val="bg1">
                <a:lumMod val="75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noAutofit/>
            </a:bodyPr>
            <a:lstStyle/>
            <a:p>
              <a:endParaRPr lang="en-US">
                <a:solidFill>
                  <a:schemeClr val="accent2">
                    <a:lumMod val="75000"/>
                  </a:schemeClr>
                </a:solidFill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xmlns="" id="{6A6E8ABE-5AC3-F647-B125-8FFA397AC968}"/>
                </a:ext>
              </a:extLst>
            </p:cNvPr>
            <p:cNvSpPr txBox="1"/>
            <p:nvPr/>
          </p:nvSpPr>
          <p:spPr>
            <a:xfrm>
              <a:off x="3304166" y="3429653"/>
              <a:ext cx="1769339" cy="646498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 sz="2400" dirty="0">
                  <a:solidFill>
                    <a:schemeClr val="accent1"/>
                  </a:solidFill>
                </a:rPr>
                <a:t>minutes</a:t>
              </a:r>
            </a:p>
          </p:txBody>
        </p:sp>
        <p:sp>
          <p:nvSpPr>
            <p:cNvPr id="67" name="Oval 66">
              <a:extLst>
                <a:ext uri="{FF2B5EF4-FFF2-40B4-BE49-F238E27FC236}">
                  <a16:creationId xmlns:a16="http://schemas.microsoft.com/office/drawing/2014/main" xmlns="" id="{169104DC-F97F-3C45-B012-4D013F87264A}"/>
                </a:ext>
              </a:extLst>
            </p:cNvPr>
            <p:cNvSpPr/>
            <p:nvPr/>
          </p:nvSpPr>
          <p:spPr>
            <a:xfrm>
              <a:off x="2886651" y="2053019"/>
              <a:ext cx="2621137" cy="2621137"/>
            </a:xfrm>
            <a:prstGeom prst="ellipse">
              <a:avLst/>
            </a:prstGeom>
            <a:noFill/>
            <a:ln w="92075">
              <a:solidFill>
                <a:schemeClr val="bg1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68" name="Group 67">
              <a:extLst>
                <a:ext uri="{FF2B5EF4-FFF2-40B4-BE49-F238E27FC236}">
                  <a16:creationId xmlns:a16="http://schemas.microsoft.com/office/drawing/2014/main" xmlns="" id="{EE611E48-E85D-D349-B639-9F35453F140A}"/>
                </a:ext>
              </a:extLst>
            </p:cNvPr>
            <p:cNvGrpSpPr/>
            <p:nvPr userDrawn="1"/>
          </p:nvGrpSpPr>
          <p:grpSpPr>
            <a:xfrm>
              <a:off x="2598305" y="908720"/>
              <a:ext cx="3197831" cy="4053784"/>
              <a:chOff x="3059832" y="1628800"/>
              <a:chExt cx="3197831" cy="4053784"/>
            </a:xfrm>
          </p:grpSpPr>
          <p:sp>
            <p:nvSpPr>
              <p:cNvPr id="69" name="Oval 68">
                <a:extLst>
                  <a:ext uri="{FF2B5EF4-FFF2-40B4-BE49-F238E27FC236}">
                    <a16:creationId xmlns:a16="http://schemas.microsoft.com/office/drawing/2014/main" xmlns="" id="{BFDFF8E4-0F2B-8D4F-B141-66FB4FEC3CF0}"/>
                  </a:ext>
                </a:extLst>
              </p:cNvPr>
              <p:cNvSpPr/>
              <p:nvPr/>
            </p:nvSpPr>
            <p:spPr>
              <a:xfrm>
                <a:off x="3059832" y="2484753"/>
                <a:ext cx="3197831" cy="3197831"/>
              </a:xfrm>
              <a:prstGeom prst="ellipse">
                <a:avLst/>
              </a:prstGeom>
              <a:noFill/>
              <a:ln w="292100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0" name="Freeform 69">
                <a:extLst>
                  <a:ext uri="{FF2B5EF4-FFF2-40B4-BE49-F238E27FC236}">
                    <a16:creationId xmlns:a16="http://schemas.microsoft.com/office/drawing/2014/main" xmlns="" id="{6629E229-079D-6641-8B16-F8FA21D4844B}"/>
                  </a:ext>
                </a:extLst>
              </p:cNvPr>
              <p:cNvSpPr/>
              <p:nvPr/>
            </p:nvSpPr>
            <p:spPr>
              <a:xfrm rot="19800000">
                <a:off x="3510322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1" name="Freeform 70">
                <a:extLst>
                  <a:ext uri="{FF2B5EF4-FFF2-40B4-BE49-F238E27FC236}">
                    <a16:creationId xmlns:a16="http://schemas.microsoft.com/office/drawing/2014/main" xmlns="" id="{AB1A7AB4-7EB9-E049-B0EF-06B56FFC28E2}"/>
                  </a:ext>
                </a:extLst>
              </p:cNvPr>
              <p:cNvSpPr/>
              <p:nvPr/>
            </p:nvSpPr>
            <p:spPr>
              <a:xfrm rot="1800000">
                <a:off x="5409845" y="2341250"/>
                <a:ext cx="396907" cy="389521"/>
              </a:xfrm>
              <a:custGeom>
                <a:avLst/>
                <a:gdLst>
                  <a:gd name="connsiteX0" fmla="*/ 48006 w 592023"/>
                  <a:gd name="connsiteY0" fmla="*/ 0 h 581006"/>
                  <a:gd name="connsiteX1" fmla="*/ 544017 w 592023"/>
                  <a:gd name="connsiteY1" fmla="*/ 0 h 581006"/>
                  <a:gd name="connsiteX2" fmla="*/ 592023 w 592023"/>
                  <a:gd name="connsiteY2" fmla="*/ 48006 h 581006"/>
                  <a:gd name="connsiteX3" fmla="*/ 592023 w 592023"/>
                  <a:gd name="connsiteY3" fmla="*/ 240026 h 581006"/>
                  <a:gd name="connsiteX4" fmla="*/ 544017 w 592023"/>
                  <a:gd name="connsiteY4" fmla="*/ 288032 h 581006"/>
                  <a:gd name="connsiteX5" fmla="*/ 413360 w 592023"/>
                  <a:gd name="connsiteY5" fmla="*/ 288032 h 581006"/>
                  <a:gd name="connsiteX6" fmla="*/ 413360 w 592023"/>
                  <a:gd name="connsiteY6" fmla="*/ 581006 h 581006"/>
                  <a:gd name="connsiteX7" fmla="*/ 178662 w 592023"/>
                  <a:gd name="connsiteY7" fmla="*/ 581006 h 581006"/>
                  <a:gd name="connsiteX8" fmla="*/ 178662 w 592023"/>
                  <a:gd name="connsiteY8" fmla="*/ 288032 h 581006"/>
                  <a:gd name="connsiteX9" fmla="*/ 48006 w 592023"/>
                  <a:gd name="connsiteY9" fmla="*/ 288032 h 581006"/>
                  <a:gd name="connsiteX10" fmla="*/ 0 w 592023"/>
                  <a:gd name="connsiteY10" fmla="*/ 240026 h 581006"/>
                  <a:gd name="connsiteX11" fmla="*/ 0 w 592023"/>
                  <a:gd name="connsiteY11" fmla="*/ 48006 h 581006"/>
                  <a:gd name="connsiteX12" fmla="*/ 48006 w 592023"/>
                  <a:gd name="connsiteY12" fmla="*/ 0 h 58100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592023" h="581006">
                    <a:moveTo>
                      <a:pt x="48006" y="0"/>
                    </a:moveTo>
                    <a:lnTo>
                      <a:pt x="544017" y="0"/>
                    </a:lnTo>
                    <a:cubicBezTo>
                      <a:pt x="570530" y="0"/>
                      <a:pt x="592023" y="21493"/>
                      <a:pt x="592023" y="48006"/>
                    </a:cubicBezTo>
                    <a:lnTo>
                      <a:pt x="592023" y="240026"/>
                    </a:lnTo>
                    <a:cubicBezTo>
                      <a:pt x="592023" y="266539"/>
                      <a:pt x="570530" y="288032"/>
                      <a:pt x="544017" y="288032"/>
                    </a:cubicBezTo>
                    <a:lnTo>
                      <a:pt x="413360" y="288032"/>
                    </a:lnTo>
                    <a:lnTo>
                      <a:pt x="413360" y="581006"/>
                    </a:lnTo>
                    <a:lnTo>
                      <a:pt x="178662" y="581006"/>
                    </a:lnTo>
                    <a:lnTo>
                      <a:pt x="178662" y="288032"/>
                    </a:lnTo>
                    <a:lnTo>
                      <a:pt x="48006" y="288032"/>
                    </a:lnTo>
                    <a:cubicBezTo>
                      <a:pt x="21493" y="288032"/>
                      <a:pt x="0" y="266539"/>
                      <a:pt x="0" y="240026"/>
                    </a:cubicBezTo>
                    <a:lnTo>
                      <a:pt x="0" y="48006"/>
                    </a:lnTo>
                    <a:cubicBezTo>
                      <a:pt x="0" y="21493"/>
                      <a:pt x="21493" y="0"/>
                      <a:pt x="48006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2" name="Freeform 71">
                <a:extLst>
                  <a:ext uri="{FF2B5EF4-FFF2-40B4-BE49-F238E27FC236}">
                    <a16:creationId xmlns:a16="http://schemas.microsoft.com/office/drawing/2014/main" xmlns="" id="{99179E3F-ECB3-E042-9B57-FC189062D478}"/>
                  </a:ext>
                </a:extLst>
              </p:cNvPr>
              <p:cNvSpPr/>
              <p:nvPr/>
            </p:nvSpPr>
            <p:spPr>
              <a:xfrm>
                <a:off x="4428378" y="1997706"/>
                <a:ext cx="410534" cy="412170"/>
              </a:xfrm>
              <a:custGeom>
                <a:avLst/>
                <a:gdLst>
                  <a:gd name="connsiteX0" fmla="*/ 72339 w 612349"/>
                  <a:gd name="connsiteY0" fmla="*/ 0 h 614789"/>
                  <a:gd name="connsiteX1" fmla="*/ 540010 w 612349"/>
                  <a:gd name="connsiteY1" fmla="*/ 0 h 614789"/>
                  <a:gd name="connsiteX2" fmla="*/ 612349 w 612349"/>
                  <a:gd name="connsiteY2" fmla="*/ 72339 h 614789"/>
                  <a:gd name="connsiteX3" fmla="*/ 612349 w 612349"/>
                  <a:gd name="connsiteY3" fmla="*/ 361685 h 614789"/>
                  <a:gd name="connsiteX4" fmla="*/ 540010 w 612349"/>
                  <a:gd name="connsiteY4" fmla="*/ 434024 h 614789"/>
                  <a:gd name="connsiteX5" fmla="*/ 433818 w 612349"/>
                  <a:gd name="connsiteY5" fmla="*/ 434024 h 614789"/>
                  <a:gd name="connsiteX6" fmla="*/ 433818 w 612349"/>
                  <a:gd name="connsiteY6" fmla="*/ 614789 h 614789"/>
                  <a:gd name="connsiteX7" fmla="*/ 178530 w 612349"/>
                  <a:gd name="connsiteY7" fmla="*/ 614789 h 614789"/>
                  <a:gd name="connsiteX8" fmla="*/ 178530 w 612349"/>
                  <a:gd name="connsiteY8" fmla="*/ 434024 h 614789"/>
                  <a:gd name="connsiteX9" fmla="*/ 72339 w 612349"/>
                  <a:gd name="connsiteY9" fmla="*/ 434024 h 614789"/>
                  <a:gd name="connsiteX10" fmla="*/ 0 w 612349"/>
                  <a:gd name="connsiteY10" fmla="*/ 361685 h 614789"/>
                  <a:gd name="connsiteX11" fmla="*/ 0 w 612349"/>
                  <a:gd name="connsiteY11" fmla="*/ 72339 h 614789"/>
                  <a:gd name="connsiteX12" fmla="*/ 72339 w 612349"/>
                  <a:gd name="connsiteY12" fmla="*/ 0 h 614789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612349" h="614789">
                    <a:moveTo>
                      <a:pt x="72339" y="0"/>
                    </a:moveTo>
                    <a:lnTo>
                      <a:pt x="540010" y="0"/>
                    </a:lnTo>
                    <a:cubicBezTo>
                      <a:pt x="579962" y="0"/>
                      <a:pt x="612349" y="32387"/>
                      <a:pt x="612349" y="72339"/>
                    </a:cubicBezTo>
                    <a:lnTo>
                      <a:pt x="612349" y="361685"/>
                    </a:lnTo>
                    <a:cubicBezTo>
                      <a:pt x="612349" y="401637"/>
                      <a:pt x="579962" y="434024"/>
                      <a:pt x="540010" y="434024"/>
                    </a:cubicBezTo>
                    <a:lnTo>
                      <a:pt x="433818" y="434024"/>
                    </a:lnTo>
                    <a:lnTo>
                      <a:pt x="433818" y="614789"/>
                    </a:lnTo>
                    <a:lnTo>
                      <a:pt x="178530" y="614789"/>
                    </a:lnTo>
                    <a:lnTo>
                      <a:pt x="178530" y="434024"/>
                    </a:lnTo>
                    <a:lnTo>
                      <a:pt x="72339" y="434024"/>
                    </a:lnTo>
                    <a:cubicBezTo>
                      <a:pt x="32387" y="434024"/>
                      <a:pt x="0" y="401637"/>
                      <a:pt x="0" y="361685"/>
                    </a:cubicBezTo>
                    <a:lnTo>
                      <a:pt x="0" y="72339"/>
                    </a:lnTo>
                    <a:cubicBezTo>
                      <a:pt x="0" y="32387"/>
                      <a:pt x="32387" y="0"/>
                      <a:pt x="72339" y="0"/>
                    </a:cubicBezTo>
                    <a:close/>
                  </a:path>
                </a:pathLst>
              </a:custGeom>
              <a:solidFill>
                <a:schemeClr val="bg1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3" name="Oval 72">
                <a:extLst>
                  <a:ext uri="{FF2B5EF4-FFF2-40B4-BE49-F238E27FC236}">
                    <a16:creationId xmlns:a16="http://schemas.microsoft.com/office/drawing/2014/main" xmlns="" id="{300F725C-3600-7E4F-91F4-CBBDAF6B74BB}"/>
                  </a:ext>
                </a:extLst>
              </p:cNvPr>
              <p:cNvSpPr/>
              <p:nvPr/>
            </p:nvSpPr>
            <p:spPr>
              <a:xfrm>
                <a:off x="4349565" y="1628800"/>
                <a:ext cx="568160" cy="568160"/>
              </a:xfrm>
              <a:prstGeom prst="ellipse">
                <a:avLst/>
              </a:prstGeom>
              <a:noFill/>
              <a:ln w="111125">
                <a:solidFill>
                  <a:schemeClr val="bg1">
                    <a:lumMod val="5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sp>
        <p:nvSpPr>
          <p:cNvPr id="74" name="TextBox 73">
            <a:extLst>
              <a:ext uri="{FF2B5EF4-FFF2-40B4-BE49-F238E27FC236}">
                <a16:creationId xmlns:a16="http://schemas.microsoft.com/office/drawing/2014/main" xmlns="" id="{D2AE8F38-0B1B-E146-BEC3-90B51BFF9D03}"/>
              </a:ext>
            </a:extLst>
          </p:cNvPr>
          <p:cNvSpPr txBox="1"/>
          <p:nvPr userDrawn="1"/>
        </p:nvSpPr>
        <p:spPr>
          <a:xfrm>
            <a:off x="611560" y="1779662"/>
            <a:ext cx="2145139" cy="120032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3600" b="1" dirty="0">
                <a:solidFill>
                  <a:schemeClr val="accent1"/>
                </a:solidFill>
              </a:rPr>
              <a:t> PAUSE</a:t>
            </a:r>
          </a:p>
          <a:p>
            <a:pPr algn="ctr"/>
            <a:r>
              <a:rPr lang="en-US" sz="3600" b="1" dirty="0">
                <a:solidFill>
                  <a:schemeClr val="accent1"/>
                </a:solidFill>
              </a:rPr>
              <a:t>LUNCH</a:t>
            </a:r>
          </a:p>
        </p:txBody>
      </p:sp>
    </p:spTree>
    <p:extLst>
      <p:ext uri="{BB962C8B-B14F-4D97-AF65-F5344CB8AC3E}">
        <p14:creationId xmlns:p14="http://schemas.microsoft.com/office/powerpoint/2010/main" val="4265383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avec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8667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fo Intervena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xmlns="" id="{D84D0237-BF75-6E48-BE2C-982D7B8145A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4585290" y="2198891"/>
            <a:ext cx="396395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marR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 b="1">
                <a:solidFill>
                  <a:schemeClr val="tx1"/>
                </a:solidFill>
              </a:defRPr>
            </a:lvl1pPr>
          </a:lstStyle>
          <a:p>
            <a:pPr marL="0" marR="0" lvl="0" indent="0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  <a:defRPr/>
            </a:pPr>
            <a:r>
              <a:rPr lang="fr-FR" dirty="0"/>
              <a:t>Nom de l’unité administrative</a:t>
            </a:r>
          </a:p>
        </p:txBody>
      </p:sp>
      <p:sp>
        <p:nvSpPr>
          <p:cNvPr id="6" name="Espace réservé du texte 28">
            <a:extLst>
              <a:ext uri="{FF2B5EF4-FFF2-40B4-BE49-F238E27FC236}">
                <a16:creationId xmlns:a16="http://schemas.microsoft.com/office/drawing/2014/main" xmlns="" id="{228536D1-A82F-DA42-9D76-A2B9B25AD5E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94760" y="220996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1"/>
            </a:lvl1pPr>
          </a:lstStyle>
          <a:p>
            <a:pPr lvl="0"/>
            <a:r>
              <a:rPr lang="fr-FR" dirty="0"/>
              <a:t>Prénom Nom</a:t>
            </a:r>
          </a:p>
        </p:txBody>
      </p:sp>
      <p:sp>
        <p:nvSpPr>
          <p:cNvPr id="9" name="Espace réservé du texte 28">
            <a:extLst>
              <a:ext uri="{FF2B5EF4-FFF2-40B4-BE49-F238E27FC236}">
                <a16:creationId xmlns:a16="http://schemas.microsoft.com/office/drawing/2014/main" xmlns="" id="{8BC24AAA-6A73-6E49-9AF8-B087C137C4A5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94760" y="2582108"/>
            <a:ext cx="3672440" cy="372859"/>
          </a:xfrm>
          <a:prstGeom prst="rect">
            <a:avLst/>
          </a:prstGeom>
        </p:spPr>
        <p:txBody>
          <a:bodyPr wrap="square" lIns="0" rIns="90000">
            <a:spAutoFit/>
          </a:bodyPr>
          <a:lstStyle>
            <a:lvl1pPr marL="0" indent="0">
              <a:buNone/>
              <a:defRPr b="0"/>
            </a:lvl1pPr>
          </a:lstStyle>
          <a:p>
            <a:pPr lvl="0"/>
            <a:r>
              <a:rPr lang="fr-FR" dirty="0"/>
              <a:t>Fonction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xmlns="" id="{2BF6C0C2-95E6-4B4C-91FE-485853EA639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Intervenant</a:t>
            </a:r>
          </a:p>
        </p:txBody>
      </p:sp>
    </p:spTree>
    <p:extLst>
      <p:ext uri="{BB962C8B-B14F-4D97-AF65-F5344CB8AC3E}">
        <p14:creationId xmlns:p14="http://schemas.microsoft.com/office/powerpoint/2010/main" val="287911127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 sans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22AC5B5E-CD20-A444-963F-00478DA05239}"/>
              </a:ext>
            </a:extLst>
          </p:cNvPr>
          <p:cNvSpPr/>
          <p:nvPr userDrawn="1"/>
        </p:nvSpPr>
        <p:spPr>
          <a:xfrm>
            <a:off x="8100392" y="4443958"/>
            <a:ext cx="648072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</p:spTree>
    <p:extLst>
      <p:ext uri="{BB962C8B-B14F-4D97-AF65-F5344CB8AC3E}">
        <p14:creationId xmlns:p14="http://schemas.microsoft.com/office/powerpoint/2010/main" val="188127475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F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9B83FEA-023C-5143-B482-85D8DA2E1A4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85787" y="527209"/>
            <a:ext cx="3729038" cy="1121846"/>
          </a:xfrm>
        </p:spPr>
        <p:txBody>
          <a:bodyPr/>
          <a:lstStyle/>
          <a:p>
            <a:r>
              <a:rPr lang="fr-FR" dirty="0"/>
              <a:t>Merci pour votre attention</a:t>
            </a:r>
          </a:p>
        </p:txBody>
      </p:sp>
      <p:sp>
        <p:nvSpPr>
          <p:cNvPr id="8" name="object 21">
            <a:extLst>
              <a:ext uri="{FF2B5EF4-FFF2-40B4-BE49-F238E27FC236}">
                <a16:creationId xmlns:a16="http://schemas.microsoft.com/office/drawing/2014/main" xmlns="" id="{FAF5B00C-EE3D-43C5-9563-561955E227B9}"/>
              </a:ext>
            </a:extLst>
          </p:cNvPr>
          <p:cNvSpPr txBox="1"/>
          <p:nvPr userDrawn="1"/>
        </p:nvSpPr>
        <p:spPr>
          <a:xfrm>
            <a:off x="580766" y="4639561"/>
            <a:ext cx="4706552" cy="194335"/>
          </a:xfrm>
          <a:prstGeom prst="rect">
            <a:avLst/>
          </a:prstGeom>
        </p:spPr>
        <p:txBody>
          <a:bodyPr vert="horz" wrap="square" lIns="0" tIns="7290" rIns="0" bIns="0" rtlCol="0">
            <a:spAutoFit/>
          </a:bodyPr>
          <a:lstStyle/>
          <a:p>
            <a:pPr marL="6430" marR="2572">
              <a:lnSpc>
                <a:spcPct val="100000"/>
              </a:lnSpc>
              <a:spcBef>
                <a:spcPts val="51"/>
              </a:spcBef>
            </a:pP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Haute école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travail</a:t>
            </a:r>
            <a:r>
              <a:rPr sz="1215" b="1" spc="-46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social et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de la </a:t>
            </a:r>
            <a:r>
              <a:rPr sz="1215" b="1" spc="-3" dirty="0">
                <a:solidFill>
                  <a:schemeClr val="accent1"/>
                </a:solidFill>
                <a:latin typeface="Arial"/>
                <a:cs typeface="Arial"/>
              </a:rPr>
              <a:t>santé</a:t>
            </a:r>
            <a:r>
              <a:rPr sz="1215" b="1" spc="-20" dirty="0">
                <a:solidFill>
                  <a:schemeClr val="accent1"/>
                </a:solidFill>
                <a:latin typeface="Arial"/>
                <a:cs typeface="Arial"/>
              </a:rPr>
              <a:t> </a:t>
            </a:r>
            <a:r>
              <a:rPr sz="1215" b="1" dirty="0">
                <a:solidFill>
                  <a:schemeClr val="accent1"/>
                </a:solidFill>
                <a:latin typeface="Arial"/>
                <a:cs typeface="Arial"/>
              </a:rPr>
              <a:t>Lausanne</a:t>
            </a:r>
            <a:endParaRPr sz="1215" dirty="0">
              <a:solidFill>
                <a:schemeClr val="accent1"/>
              </a:solidFill>
              <a:latin typeface="Arial"/>
              <a:cs typeface="Arial"/>
            </a:endParaRPr>
          </a:p>
        </p:txBody>
      </p:sp>
      <p:grpSp>
        <p:nvGrpSpPr>
          <p:cNvPr id="10" name="Groupe 9">
            <a:extLst>
              <a:ext uri="{FF2B5EF4-FFF2-40B4-BE49-F238E27FC236}">
                <a16:creationId xmlns:a16="http://schemas.microsoft.com/office/drawing/2014/main" xmlns="" id="{0C9C27E5-0EB3-4348-8698-FF05A3281115}"/>
              </a:ext>
            </a:extLst>
          </p:cNvPr>
          <p:cNvGrpSpPr/>
          <p:nvPr userDrawn="1"/>
        </p:nvGrpSpPr>
        <p:grpSpPr>
          <a:xfrm>
            <a:off x="6298856" y="4202958"/>
            <a:ext cx="2259357" cy="586695"/>
            <a:chOff x="6298856" y="4202958"/>
            <a:chExt cx="2259357" cy="586695"/>
          </a:xfrm>
        </p:grpSpPr>
        <p:pic>
          <p:nvPicPr>
            <p:cNvPr id="12" name="Graphique 11">
              <a:extLst>
                <a:ext uri="{FF2B5EF4-FFF2-40B4-BE49-F238E27FC236}">
                  <a16:creationId xmlns:a16="http://schemas.microsoft.com/office/drawing/2014/main" xmlns="" id="{A37E3465-D9CD-4333-B752-01E7FEF9CF24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3"/>
                </a:ext>
              </a:extLst>
            </a:blip>
            <a:stretch>
              <a:fillRect/>
            </a:stretch>
          </p:blipFill>
          <p:spPr>
            <a:xfrm>
              <a:off x="7340596" y="4202958"/>
              <a:ext cx="1217617" cy="529032"/>
            </a:xfrm>
            <a:prstGeom prst="rect">
              <a:avLst/>
            </a:prstGeom>
          </p:spPr>
        </p:pic>
        <p:pic>
          <p:nvPicPr>
            <p:cNvPr id="13" name="Graphique 12">
              <a:extLst>
                <a:ext uri="{FF2B5EF4-FFF2-40B4-BE49-F238E27FC236}">
                  <a16:creationId xmlns:a16="http://schemas.microsoft.com/office/drawing/2014/main" xmlns="" id="{F1DC6962-C4E7-4ACB-A9F7-42BB75C46FF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xmlns="" r:embed="rId5"/>
                </a:ext>
              </a:extLst>
            </a:blip>
            <a:stretch>
              <a:fillRect/>
            </a:stretch>
          </p:blipFill>
          <p:spPr>
            <a:xfrm>
              <a:off x="6298856" y="4202958"/>
              <a:ext cx="721416" cy="586695"/>
            </a:xfrm>
            <a:prstGeom prst="rect">
              <a:avLst/>
            </a:prstGeom>
          </p:spPr>
        </p:pic>
        <p:cxnSp>
          <p:nvCxnSpPr>
            <p:cNvPr id="14" name="Connecteur droit 13">
              <a:extLst>
                <a:ext uri="{FF2B5EF4-FFF2-40B4-BE49-F238E27FC236}">
                  <a16:creationId xmlns:a16="http://schemas.microsoft.com/office/drawing/2014/main" xmlns="" id="{45DDC52E-E08C-46FB-8BB4-0F78BF638BA8}"/>
                </a:ext>
              </a:extLst>
            </p:cNvPr>
            <p:cNvCxnSpPr/>
            <p:nvPr userDrawn="1"/>
          </p:nvCxnSpPr>
          <p:spPr>
            <a:xfrm>
              <a:off x="7164288" y="4202958"/>
              <a:ext cx="0" cy="58669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92997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ommai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>
            <a:extLst>
              <a:ext uri="{FF2B5EF4-FFF2-40B4-BE49-F238E27FC236}">
                <a16:creationId xmlns:a16="http://schemas.microsoft.com/office/drawing/2014/main" xmlns="" id="{07457DB1-9357-DF4E-BCEB-79453245946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fr-FR" dirty="0"/>
              <a:t>Sommaire</a:t>
            </a:r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xmlns="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6" name="Subtitle 2">
            <a:extLst>
              <a:ext uri="{FF2B5EF4-FFF2-40B4-BE49-F238E27FC236}">
                <a16:creationId xmlns:a16="http://schemas.microsoft.com/office/drawing/2014/main" xmlns="" id="{5B951F7A-FF68-224E-A25D-AC12DE4CE6D1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108062" y="1491630"/>
            <a:ext cx="6704300" cy="432048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7" name="Espace réservé du texte 4">
            <a:extLst>
              <a:ext uri="{FF2B5EF4-FFF2-40B4-BE49-F238E27FC236}">
                <a16:creationId xmlns:a16="http://schemas.microsoft.com/office/drawing/2014/main" xmlns="" id="{E5930B4A-4534-4148-9854-C2D206F1F714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108061" y="2004541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8" name="Espace réservé du texte 4">
            <a:extLst>
              <a:ext uri="{FF2B5EF4-FFF2-40B4-BE49-F238E27FC236}">
                <a16:creationId xmlns:a16="http://schemas.microsoft.com/office/drawing/2014/main" xmlns="" id="{DB941DEE-2257-CF4F-93B0-17FB40EB5C3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108061" y="2517456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19" name="Espace réservé du texte 4">
            <a:extLst>
              <a:ext uri="{FF2B5EF4-FFF2-40B4-BE49-F238E27FC236}">
                <a16:creationId xmlns:a16="http://schemas.microsoft.com/office/drawing/2014/main" xmlns="" id="{8FE7EC88-AC12-5A41-8F57-1C3F685693BA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108061" y="3030369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0" name="Espace réservé du texte 4">
            <a:extLst>
              <a:ext uri="{FF2B5EF4-FFF2-40B4-BE49-F238E27FC236}">
                <a16:creationId xmlns:a16="http://schemas.microsoft.com/office/drawing/2014/main" xmlns="" id="{3C5F753A-BFAC-364C-953F-A16E8CB0BC42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1" name="Espace réservé du texte 4">
            <a:extLst>
              <a:ext uri="{FF2B5EF4-FFF2-40B4-BE49-F238E27FC236}">
                <a16:creationId xmlns:a16="http://schemas.microsoft.com/office/drawing/2014/main" xmlns="" id="{EB14E5FA-5A06-494F-85F7-B8F3D0DF43F3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1108061" y="4056195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indent="0" algn="l">
              <a:buNone/>
              <a:defRPr sz="2400"/>
            </a:lvl1pPr>
          </a:lstStyle>
          <a:p>
            <a:r>
              <a:rPr lang="fr-FR" dirty="0"/>
              <a:t>Titre du chapitre</a:t>
            </a:r>
            <a:endParaRPr lang="en-US" dirty="0"/>
          </a:p>
        </p:txBody>
      </p:sp>
      <p:sp>
        <p:nvSpPr>
          <p:cNvPr id="122" name="Espace réservé du texte 4">
            <a:extLst>
              <a:ext uri="{FF2B5EF4-FFF2-40B4-BE49-F238E27FC236}">
                <a16:creationId xmlns:a16="http://schemas.microsoft.com/office/drawing/2014/main" xmlns="" id="{F1C04113-61FF-B248-89B8-94A1D951C6E3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611560" y="1491979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1</a:t>
            </a:r>
          </a:p>
        </p:txBody>
      </p:sp>
      <p:sp>
        <p:nvSpPr>
          <p:cNvPr id="123" name="Espace réservé du texte 4">
            <a:extLst>
              <a:ext uri="{FF2B5EF4-FFF2-40B4-BE49-F238E27FC236}">
                <a16:creationId xmlns:a16="http://schemas.microsoft.com/office/drawing/2014/main" xmlns="" id="{58B17289-3677-1148-BCF8-038781173771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611560" y="3539155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5</a:t>
            </a:r>
          </a:p>
        </p:txBody>
      </p:sp>
      <p:sp>
        <p:nvSpPr>
          <p:cNvPr id="124" name="Espace réservé du texte 4">
            <a:extLst>
              <a:ext uri="{FF2B5EF4-FFF2-40B4-BE49-F238E27FC236}">
                <a16:creationId xmlns:a16="http://schemas.microsoft.com/office/drawing/2014/main" xmlns="" id="{5AFFAE61-C480-264C-AC5C-F48CF7182433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611560" y="3027361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4</a:t>
            </a:r>
          </a:p>
        </p:txBody>
      </p:sp>
      <p:sp>
        <p:nvSpPr>
          <p:cNvPr id="125" name="Espace réservé du texte 4">
            <a:extLst>
              <a:ext uri="{FF2B5EF4-FFF2-40B4-BE49-F238E27FC236}">
                <a16:creationId xmlns:a16="http://schemas.microsoft.com/office/drawing/2014/main" xmlns="" id="{2B1A22B4-ABEE-1C43-B4CE-F873AD1A0889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611560" y="251556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3</a:t>
            </a:r>
          </a:p>
        </p:txBody>
      </p:sp>
      <p:sp>
        <p:nvSpPr>
          <p:cNvPr id="126" name="Espace réservé du texte 4">
            <a:extLst>
              <a:ext uri="{FF2B5EF4-FFF2-40B4-BE49-F238E27FC236}">
                <a16:creationId xmlns:a16="http://schemas.microsoft.com/office/drawing/2014/main" xmlns="" id="{02F83629-1C41-2844-B19F-EC0F145C0ECA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611560" y="200377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2</a:t>
            </a:r>
          </a:p>
        </p:txBody>
      </p:sp>
      <p:sp>
        <p:nvSpPr>
          <p:cNvPr id="127" name="Espace réservé du texte 4">
            <a:extLst>
              <a:ext uri="{FF2B5EF4-FFF2-40B4-BE49-F238E27FC236}">
                <a16:creationId xmlns:a16="http://schemas.microsoft.com/office/drawing/2014/main" xmlns="" id="{3B6CAB70-472C-634A-92CE-B83E90D21AAD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611560" y="4050947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indent="0" algn="ctr">
              <a:buNone/>
              <a:defRPr sz="2400"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6</a:t>
            </a:r>
          </a:p>
        </p:txBody>
      </p:sp>
    </p:spTree>
    <p:extLst>
      <p:ext uri="{BB962C8B-B14F-4D97-AF65-F5344CB8AC3E}">
        <p14:creationId xmlns:p14="http://schemas.microsoft.com/office/powerpoint/2010/main" val="15866595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2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C1602F7-10BC-EB48-B575-EF9AFD3E7493}"/>
              </a:ext>
            </a:extLst>
          </p:cNvPr>
          <p:cNvSpPr/>
          <p:nvPr userDrawn="1"/>
        </p:nvSpPr>
        <p:spPr>
          <a:xfrm>
            <a:off x="655200" y="1962000"/>
            <a:ext cx="7884000" cy="1170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55576" y="2266539"/>
            <a:ext cx="7704856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851BCC81-1BC4-5740-B9EE-3122039DFA44}"/>
              </a:ext>
            </a:extLst>
          </p:cNvPr>
          <p:cNvGrpSpPr/>
          <p:nvPr userDrawn="1"/>
        </p:nvGrpSpPr>
        <p:grpSpPr>
          <a:xfrm>
            <a:off x="575999" y="1872001"/>
            <a:ext cx="8038327" cy="1342424"/>
            <a:chOff x="851765" y="2290881"/>
            <a:chExt cx="4768299" cy="796320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xmlns="" id="{6A9E3A09-5CDC-9743-96E5-5124A67761C5}"/>
                </a:ext>
              </a:extLst>
            </p:cNvPr>
            <p:cNvSpPr/>
            <p:nvPr userDrawn="1"/>
          </p:nvSpPr>
          <p:spPr>
            <a:xfrm>
              <a:off x="851765" y="2547141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xmlns="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080063" y="2290881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2228776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75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75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Chapitre - 6 lign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8C1602F7-10BC-EB48-B575-EF9AFD3E7493}"/>
              </a:ext>
            </a:extLst>
          </p:cNvPr>
          <p:cNvSpPr/>
          <p:nvPr userDrawn="1"/>
        </p:nvSpPr>
        <p:spPr>
          <a:xfrm>
            <a:off x="684000" y="771550"/>
            <a:ext cx="7884000" cy="338437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200" dirty="0" err="1"/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827584" y="2183277"/>
            <a:ext cx="7632848" cy="560923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fr-FR" dirty="0"/>
              <a:t>Titre du Chapitre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grpSp>
        <p:nvGrpSpPr>
          <p:cNvPr id="4" name="Groupe 3">
            <a:extLst>
              <a:ext uri="{FF2B5EF4-FFF2-40B4-BE49-F238E27FC236}">
                <a16:creationId xmlns:a16="http://schemas.microsoft.com/office/drawing/2014/main" xmlns="" id="{851BCC81-1BC4-5740-B9EE-3122039DFA44}"/>
              </a:ext>
            </a:extLst>
          </p:cNvPr>
          <p:cNvGrpSpPr/>
          <p:nvPr userDrawn="1"/>
        </p:nvGrpSpPr>
        <p:grpSpPr>
          <a:xfrm>
            <a:off x="611559" y="720000"/>
            <a:ext cx="8038766" cy="3507935"/>
            <a:chOff x="872859" y="1607517"/>
            <a:chExt cx="4768557" cy="2080892"/>
          </a:xfrm>
        </p:grpSpPr>
        <p:sp>
          <p:nvSpPr>
            <p:cNvPr id="5" name="Forme en L 4">
              <a:extLst>
                <a:ext uri="{FF2B5EF4-FFF2-40B4-BE49-F238E27FC236}">
                  <a16:creationId xmlns:a16="http://schemas.microsoft.com/office/drawing/2014/main" xmlns="" id="{6A9E3A09-5CDC-9743-96E5-5124A67761C5}"/>
                </a:ext>
              </a:extLst>
            </p:cNvPr>
            <p:cNvSpPr/>
            <p:nvPr userDrawn="1"/>
          </p:nvSpPr>
          <p:spPr>
            <a:xfrm>
              <a:off x="872859" y="3148349"/>
              <a:ext cx="1080120" cy="540060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18900000" algn="bl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  <p:sp>
          <p:nvSpPr>
            <p:cNvPr id="6" name="Forme en L 5">
              <a:extLst>
                <a:ext uri="{FF2B5EF4-FFF2-40B4-BE49-F238E27FC236}">
                  <a16:creationId xmlns:a16="http://schemas.microsoft.com/office/drawing/2014/main" xmlns="" id="{47E282A2-795B-EC44-A787-1525C2ECA977}"/>
                </a:ext>
              </a:extLst>
            </p:cNvPr>
            <p:cNvSpPr/>
            <p:nvPr userDrawn="1"/>
          </p:nvSpPr>
          <p:spPr>
            <a:xfrm rot="10800000">
              <a:off x="5101415" y="1607517"/>
              <a:ext cx="540001" cy="540061"/>
            </a:xfrm>
            <a:prstGeom prst="corner">
              <a:avLst>
                <a:gd name="adj1" fmla="val 1731"/>
                <a:gd name="adj2" fmla="val 1731"/>
              </a:avLst>
            </a:prstGeom>
            <a:solidFill>
              <a:schemeClr val="accent2"/>
            </a:solidFill>
            <a:ln>
              <a:noFill/>
            </a:ln>
            <a:effectLst>
              <a:outerShdw blurRad="50800" dist="38100" dir="8100000" algn="tr" rotWithShape="0">
                <a:schemeClr val="accent2">
                  <a:alpha val="58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sz="1200" dirty="0" err="1"/>
            </a:p>
          </p:txBody>
        </p:sp>
      </p:grpSp>
    </p:spTree>
    <p:extLst>
      <p:ext uri="{BB962C8B-B14F-4D97-AF65-F5344CB8AC3E}">
        <p14:creationId xmlns:p14="http://schemas.microsoft.com/office/powerpoint/2010/main" val="51088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3" presetClass="entr" presetSubtype="16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55127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A029BB69-13B2-3A4F-A48B-7121921D9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56092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xmlns="" id="{9563D381-0626-0C41-9942-1F2AE20735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xmlns="" id="{62943F21-4A29-234A-A055-737ACF76EA8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7992888" cy="3024336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1pPr>
            <a:lvl2pPr marL="334361" indent="-330342">
              <a:buFont typeface="Arial" panose="020B0604020202020204" pitchFamily="34" charset="0"/>
              <a:buChar char="•"/>
              <a:defRPr/>
            </a:lvl2pPr>
            <a:lvl3pPr marL="289769" indent="-285750">
              <a:buFont typeface="Arial" panose="020B0604020202020204" pitchFamily="34" charset="0"/>
              <a:buChar char="•"/>
              <a:defRPr/>
            </a:lvl3pPr>
            <a:lvl4pPr marL="980191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400"/>
            </a:lvl4pPr>
            <a:lvl5pPr marL="1211671" indent="-285750">
              <a:buClr>
                <a:schemeClr val="accent1"/>
              </a:buClr>
              <a:buFont typeface="Arial" panose="020B0604020202020204" pitchFamily="34" charset="0"/>
              <a:buChar char="•"/>
              <a:defRPr sz="2000"/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3"/>
            <a:r>
              <a:rPr lang="fr-FR" dirty="0"/>
              <a:t>Deuxième niveau</a:t>
            </a:r>
          </a:p>
          <a:p>
            <a:pPr lvl="4"/>
            <a:r>
              <a:rPr lang="fr-FR" dirty="0"/>
              <a:t>Troisième niveau</a:t>
            </a:r>
          </a:p>
          <a:p>
            <a:pPr lvl="3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177328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colonnes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xmlns="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1"/>
            <a:ext cx="3686175" cy="3034640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>
              <a:buFont typeface="Police système"/>
              <a:buNone/>
              <a:defRPr sz="2400"/>
            </a:lvl1pPr>
            <a:lvl2pPr>
              <a:defRPr sz="2400"/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30" name="Espace réservé du texte 28">
            <a:extLst>
              <a:ext uri="{FF2B5EF4-FFF2-40B4-BE49-F238E27FC236}">
                <a16:creationId xmlns:a16="http://schemas.microsoft.com/office/drawing/2014/main" xmlns="" id="{6AE5E6A1-334E-444B-ABB3-B182B7407FB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4644008" y="1337310"/>
            <a:ext cx="3914205" cy="3034639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xmlns="" id="{4FAF8FD2-3F15-B445-9642-113E9A3030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xmlns="" id="{DD50A35D-EA25-514D-BB09-1BF910D789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81063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 colonne texte et 1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texte 28">
            <a:extLst>
              <a:ext uri="{FF2B5EF4-FFF2-40B4-BE49-F238E27FC236}">
                <a16:creationId xmlns:a16="http://schemas.microsoft.com/office/drawing/2014/main" xmlns="" id="{D84D0237-BF75-6E48-BE2C-982D7B8145A4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585788" y="1337311"/>
            <a:ext cx="3686175" cy="3034640"/>
          </a:xfrm>
          <a:prstGeom prst="rect">
            <a:avLst/>
          </a:prstGeom>
        </p:spPr>
        <p:txBody>
          <a:bodyPr lIns="0" rIns="90000">
            <a:normAutofit/>
          </a:bodyPr>
          <a:lstStyle>
            <a:lvl1pPr marL="0" indent="0" eaLnBrk="1" hangingPunct="1">
              <a:buFont typeface="Police système"/>
              <a:buNone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eaLnBrk="1" hangingPunct="1">
              <a:buFont typeface="Police système"/>
              <a:tabLst/>
              <a:defRPr lang="fr-FR" sz="2400" b="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</a:lstStyle>
          <a:p>
            <a:pPr lvl="0"/>
            <a:r>
              <a:rPr lang="fr-FR" dirty="0"/>
              <a:t>Cliquez pour modifier les styles du texte du masque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xmlns="" id="{CDF9088F-81ED-194F-8B02-D70B48DEC042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872038" y="1337310"/>
            <a:ext cx="3686175" cy="3034639"/>
          </a:xfrm>
          <a:prstGeom prst="rect">
            <a:avLst/>
          </a:prstGeom>
        </p:spPr>
        <p:txBody>
          <a:bodyPr lIns="0" rIns="90000"/>
          <a:lstStyle/>
          <a:p>
            <a:r>
              <a:rPr lang="fr-FR" dirty="0"/>
              <a:t>Cliquez sur l'icône pour ajouter une image</a:t>
            </a:r>
          </a:p>
        </p:txBody>
      </p:sp>
      <p:sp>
        <p:nvSpPr>
          <p:cNvPr id="10" name="Titre 9">
            <a:extLst>
              <a:ext uri="{FF2B5EF4-FFF2-40B4-BE49-F238E27FC236}">
                <a16:creationId xmlns:a16="http://schemas.microsoft.com/office/drawing/2014/main" xmlns="" id="{07457DB1-9357-DF4E-BCEB-7945324594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xmlns="" id="{83C3D9DA-ED48-F643-9358-2783BF2385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8451231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slideLayout" Target="../slideLayouts/slideLayout20.xml"/><Relationship Id="rId21" Type="http://schemas.openxmlformats.org/officeDocument/2006/relationships/slideLayout" Target="../slideLayouts/slideLayout21.xml"/><Relationship Id="rId22" Type="http://schemas.openxmlformats.org/officeDocument/2006/relationships/theme" Target="../theme/theme1.xml"/><Relationship Id="rId23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xmlns="" id="{3C98F7D4-B1A9-AB44-99B7-9F23C05A5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  <a:prstGeom prst="rect">
            <a:avLst/>
          </a:prstGeom>
        </p:spPr>
        <p:txBody>
          <a:bodyPr vert="horz" wrap="square" lIns="0" tIns="0" rIns="0" bIns="0" rtlCol="0" anchor="t" anchorCtr="0">
            <a:spAutoFit/>
          </a:bodyPr>
          <a:lstStyle/>
          <a:p>
            <a:r>
              <a:rPr lang="fr-FR" dirty="0"/>
              <a:t>Modifiez le style du titre</a:t>
            </a:r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xmlns="" id="{073DFE1C-45F2-104C-BAA2-D35E76C9059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00813" y="274053"/>
            <a:ext cx="2057400" cy="253156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1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E434C1D-1690-3843-82F9-787CBA0F31F5}" type="slidenum">
              <a:rPr lang="fr-FR" smtClean="0"/>
              <a:pPr/>
              <a:t>‹#›</a:t>
            </a:fld>
            <a:endParaRPr lang="fr-FR" dirty="0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xmlns="" id="{061CFC82-0E52-444E-9CA0-C980EE65F3D5}"/>
              </a:ext>
            </a:extLst>
          </p:cNvPr>
          <p:cNvPicPr>
            <a:picLocks/>
          </p:cNvPicPr>
          <p:nvPr userDrawn="1"/>
        </p:nvPicPr>
        <p:blipFill>
          <a:blip r:embed="rId2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7920000" y="4305890"/>
            <a:ext cx="900000" cy="85570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71" r:id="rId2"/>
    <p:sldLayoutId id="2147483674" r:id="rId3"/>
    <p:sldLayoutId id="2147483676" r:id="rId4"/>
    <p:sldLayoutId id="2147483688" r:id="rId5"/>
    <p:sldLayoutId id="2147483667" r:id="rId6"/>
    <p:sldLayoutId id="2147483675" r:id="rId7"/>
    <p:sldLayoutId id="2147483665" r:id="rId8"/>
    <p:sldLayoutId id="2147483668" r:id="rId9"/>
    <p:sldLayoutId id="2147483669" r:id="rId10"/>
    <p:sldLayoutId id="2147483678" r:id="rId11"/>
    <p:sldLayoutId id="2147483679" r:id="rId12"/>
    <p:sldLayoutId id="2147483684" r:id="rId13"/>
    <p:sldLayoutId id="2147483683" r:id="rId14"/>
    <p:sldLayoutId id="2147483680" r:id="rId15"/>
    <p:sldLayoutId id="2147483685" r:id="rId16"/>
    <p:sldLayoutId id="2147483686" r:id="rId17"/>
    <p:sldLayoutId id="2147483687" r:id="rId18"/>
    <p:sldLayoutId id="2147483677" r:id="rId19"/>
    <p:sldLayoutId id="2147483693" r:id="rId20"/>
    <p:sldLayoutId id="2147483670" r:id="rId21"/>
  </p:sldLayoutIdLst>
  <p:hf hdr="0" ftr="0" dt="0"/>
  <p:txStyles>
    <p:titleStyle>
      <a:lvl1pPr eaLnBrk="1" hangingPunct="1">
        <a:defRPr sz="2800" b="1">
          <a:solidFill>
            <a:schemeClr val="accent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0" marR="0" indent="0" defTabSz="462961" eaLnBrk="1" fontAlgn="auto" latinLnBrk="0" hangingPunct="1">
        <a:lnSpc>
          <a:spcPct val="100000"/>
        </a:lnSpc>
        <a:spcBef>
          <a:spcPts val="0"/>
        </a:spcBef>
        <a:spcAft>
          <a:spcPts val="0"/>
        </a:spcAft>
        <a:buClr>
          <a:schemeClr val="tx2"/>
        </a:buClr>
        <a:buSzTx/>
        <a:buFont typeface="Arial" panose="020B0604020202020204" pitchFamily="34" charset="0"/>
        <a:buNone/>
        <a:tabLst/>
        <a:defRPr sz="2400" b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334361" indent="-330342" eaLnBrk="1" hangingPunct="1">
        <a:spcBef>
          <a:spcPts val="891"/>
        </a:spcBef>
        <a:buFont typeface="Police système"/>
        <a:buChar char="—"/>
        <a:tabLst/>
        <a:defRPr lang="fr-FR" sz="2400" b="0" dirty="0" smtClean="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4019" marR="0" indent="0" defTabSz="462961" eaLnBrk="1" fontAlgn="auto" latinLnBrk="0" hangingPunct="1">
        <a:lnSpc>
          <a:spcPct val="100000"/>
        </a:lnSpc>
        <a:spcBef>
          <a:spcPts val="891"/>
        </a:spcBef>
        <a:spcAft>
          <a:spcPts val="0"/>
        </a:spcAft>
        <a:buClr>
          <a:schemeClr val="tx1"/>
        </a:buClr>
        <a:buSzTx/>
        <a:buFont typeface="Police système"/>
        <a:buNone/>
        <a:tabLst/>
        <a:defRPr sz="1367"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69444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925921" eaLnBrk="1" hangingPunct="1">
        <a:defRPr sz="1215"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231480" eaLnBrk="1" hangingPunct="1">
        <a:defRPr>
          <a:latin typeface="+mn-lt"/>
          <a:ea typeface="+mn-ea"/>
          <a:cs typeface="+mn-cs"/>
        </a:defRPr>
      </a:lvl2pPr>
      <a:lvl3pPr marL="462961" eaLnBrk="1" hangingPunct="1">
        <a:defRPr>
          <a:latin typeface="+mn-lt"/>
          <a:ea typeface="+mn-ea"/>
          <a:cs typeface="+mn-cs"/>
        </a:defRPr>
      </a:lvl3pPr>
      <a:lvl4pPr marL="694441" eaLnBrk="1" hangingPunct="1">
        <a:defRPr>
          <a:latin typeface="+mn-lt"/>
          <a:ea typeface="+mn-ea"/>
          <a:cs typeface="+mn-cs"/>
        </a:defRPr>
      </a:lvl4pPr>
      <a:lvl5pPr marL="925921" eaLnBrk="1" hangingPunct="1">
        <a:defRPr>
          <a:latin typeface="+mn-lt"/>
          <a:ea typeface="+mn-ea"/>
          <a:cs typeface="+mn-cs"/>
        </a:defRPr>
      </a:lvl5pPr>
      <a:lvl6pPr marL="1157402" eaLnBrk="1" hangingPunct="1">
        <a:defRPr>
          <a:latin typeface="+mn-lt"/>
          <a:ea typeface="+mn-ea"/>
          <a:cs typeface="+mn-cs"/>
        </a:defRPr>
      </a:lvl6pPr>
      <a:lvl7pPr marL="1388882" eaLnBrk="1" hangingPunct="1">
        <a:defRPr>
          <a:latin typeface="+mn-lt"/>
          <a:ea typeface="+mn-ea"/>
          <a:cs typeface="+mn-cs"/>
        </a:defRPr>
      </a:lvl7pPr>
      <a:lvl8pPr marL="1620363" eaLnBrk="1" hangingPunct="1">
        <a:defRPr>
          <a:latin typeface="+mn-lt"/>
          <a:ea typeface="+mn-ea"/>
          <a:cs typeface="+mn-cs"/>
        </a:defRPr>
      </a:lvl8pPr>
      <a:lvl9pPr marL="1851843" eaLnBrk="1" hangingPunct="1">
        <a:defRPr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3" orient="horz" pos="162" userDrawn="1">
          <p15:clr>
            <a:srgbClr val="F26B43"/>
          </p15:clr>
        </p15:guide>
        <p15:guide id="4" orient="horz" pos="332" userDrawn="1">
          <p15:clr>
            <a:srgbClr val="F26B43"/>
          </p15:clr>
        </p15:guide>
        <p15:guide id="6" pos="369" userDrawn="1">
          <p15:clr>
            <a:srgbClr val="F26B43"/>
          </p15:clr>
        </p15:guide>
        <p15:guide id="11" orient="horz" pos="3054" userDrawn="1">
          <p15:clr>
            <a:srgbClr val="F26B43"/>
          </p15:clr>
        </p15:guide>
        <p15:guide id="12" orient="horz" pos="2884" userDrawn="1">
          <p15:clr>
            <a:srgbClr val="F26B43"/>
          </p15:clr>
        </p15:guide>
        <p15:guide id="14" pos="5391" userDrawn="1">
          <p15:clr>
            <a:srgbClr val="F26B43"/>
          </p15:clr>
        </p15:guide>
        <p15:guide id="16" orient="horz" pos="624" userDrawn="1">
          <p15:clr>
            <a:srgbClr val="F26B43"/>
          </p15:clr>
        </p15:guide>
        <p15:guide id="18" orient="horz" pos="842" userDrawn="1">
          <p15:clr>
            <a:srgbClr val="F26B43"/>
          </p15:clr>
        </p15:guide>
        <p15:guide id="19" pos="2880" userDrawn="1">
          <p15:clr>
            <a:srgbClr val="F26B43"/>
          </p15:clr>
        </p15:guide>
        <p15:guide id="20" pos="3609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8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6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8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9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0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3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4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5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6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8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9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0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3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4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5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6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8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39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0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33F61D73-4A4E-8644-AF96-6A9A93DE1A50}"/>
              </a:ext>
            </a:extLst>
          </p:cNvPr>
          <p:cNvSpPr>
            <a:spLocks noGrp="1"/>
          </p:cNvSpPr>
          <p:nvPr>
            <p:ph type="body" sz="quarter" idx="4294967295"/>
          </p:nvPr>
        </p:nvSpPr>
        <p:spPr>
          <a:xfrm>
            <a:off x="580766" y="2571750"/>
            <a:ext cx="5359591" cy="922696"/>
          </a:xfrm>
          <a:prstGeom prst="rect">
            <a:avLst/>
          </a:prstGeom>
        </p:spPr>
        <p:txBody>
          <a:bodyPr/>
          <a:lstStyle/>
          <a:p>
            <a:r>
              <a:rPr lang="fr-CA" sz="2000" dirty="0"/>
              <a:t>S.ER.SO.2372.F.22</a:t>
            </a:r>
            <a:endParaRPr lang="fr-FR" sz="2000" dirty="0"/>
          </a:p>
          <a:p>
            <a:pPr>
              <a:lnSpc>
                <a:spcPct val="150000"/>
              </a:lnSpc>
            </a:pPr>
            <a:r>
              <a:rPr lang="fr-FR" sz="2000" dirty="0"/>
              <a:t>Romain Bertrand	</a:t>
            </a: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xmlns="" id="{AA5DFB8D-09A6-BF4D-BC3F-1AA2CEE981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6218460" cy="2031325"/>
          </a:xfrm>
        </p:spPr>
        <p:txBody>
          <a:bodyPr/>
          <a:lstStyle/>
          <a:p>
            <a:r>
              <a:rPr lang="fr-CA" dirty="0"/>
              <a:t>2372 - Analyses de pratique nv I </a:t>
            </a:r>
            <a:br>
              <a:rPr lang="fr-CA" dirty="0"/>
            </a:br>
            <a:r>
              <a:rPr lang="fr-CA" i="1" dirty="0"/>
              <a:t>mi-stage</a:t>
            </a:r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BA4F471-837E-D64B-B178-5D6156EE3142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83568" y="3579862"/>
            <a:ext cx="5359591" cy="498821"/>
          </a:xfrm>
        </p:spPr>
        <p:txBody>
          <a:bodyPr>
            <a:normAutofit/>
          </a:bodyPr>
          <a:lstStyle/>
          <a:p>
            <a:r>
              <a:rPr lang="fr-FR" sz="2000" dirty="0"/>
              <a:t>9 et 10 janvier 2023</a:t>
            </a:r>
          </a:p>
        </p:txBody>
      </p:sp>
    </p:spTree>
    <p:extLst>
      <p:ext uri="{BB962C8B-B14F-4D97-AF65-F5344CB8AC3E}">
        <p14:creationId xmlns:p14="http://schemas.microsoft.com/office/powerpoint/2010/main" val="20337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7D8C417-2FDB-B5D9-8F8B-7915AAAF79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Vos attentes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75DDEDC-6F83-75BA-0683-EBE1E1A93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24F9B5-F287-80BE-1B71-57D155FABFD6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Merci d’écrire au tableau quelles sont vos attentes quant à ces deux journées.</a:t>
            </a:r>
          </a:p>
        </p:txBody>
      </p:sp>
    </p:spTree>
    <p:extLst>
      <p:ext uri="{BB962C8B-B14F-4D97-AF65-F5344CB8AC3E}">
        <p14:creationId xmlns:p14="http://schemas.microsoft.com/office/powerpoint/2010/main" val="3467983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Programme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xmlns="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Questionner les pratiques</a:t>
            </a:r>
            <a:endParaRPr lang="fr-CA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hangingPunct="0"/>
            <a:r>
              <a:rPr lang="fr-CA" kern="0" dirty="0"/>
              <a:t>Analyser les cas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rtl="0"/>
            <a:r>
              <a:rPr 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11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kern="0" dirty="0"/>
              <a:t>Examiner les démarches professionnelles</a:t>
            </a:r>
            <a:endParaRPr lang="fr-CA" kern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xmlns="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17">
            <a:extLst>
              <a:ext uri="{FF2B5EF4-FFF2-40B4-BE49-F238E27FC236}">
                <a16:creationId xmlns:a16="http://schemas.microsoft.com/office/drawing/2014/main" xmlns="" id="{07DB582C-F9F8-F8C4-2BA0-60306C68579A}"/>
              </a:ext>
            </a:extLst>
          </p:cNvPr>
          <p:cNvSpPr txBox="1">
            <a:spLocks/>
          </p:cNvSpPr>
          <p:nvPr/>
        </p:nvSpPr>
        <p:spPr>
          <a:xfrm>
            <a:off x="611560" y="3553692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5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xmlns="" id="{C88AB5F3-41B3-6486-11E8-5D0109B3818B}"/>
              </a:ext>
            </a:extLst>
          </p:cNvPr>
          <p:cNvSpPr txBox="1">
            <a:spLocks/>
          </p:cNvSpPr>
          <p:nvPr/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Revenir sur le rapport</a:t>
            </a:r>
            <a:endParaRPr lang="fr-CA" kern="0" dirty="0"/>
          </a:p>
        </p:txBody>
      </p:sp>
      <p:sp>
        <p:nvSpPr>
          <p:cNvPr id="12" name="Espace réservé du texte 17">
            <a:extLst>
              <a:ext uri="{FF2B5EF4-FFF2-40B4-BE49-F238E27FC236}">
                <a16:creationId xmlns:a16="http://schemas.microsoft.com/office/drawing/2014/main" xmlns="" id="{C4D9F01C-AA3D-6738-3052-B44842165C83}"/>
              </a:ext>
            </a:extLst>
          </p:cNvPr>
          <p:cNvSpPr txBox="1">
            <a:spLocks/>
          </p:cNvSpPr>
          <p:nvPr/>
        </p:nvSpPr>
        <p:spPr>
          <a:xfrm>
            <a:off x="611560" y="409043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7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xmlns="" id="{4A9D6FB6-683E-5B34-7820-EC89E7DA03DD}"/>
              </a:ext>
            </a:extLst>
          </p:cNvPr>
          <p:cNvSpPr txBox="1">
            <a:spLocks/>
          </p:cNvSpPr>
          <p:nvPr/>
        </p:nvSpPr>
        <p:spPr>
          <a:xfrm>
            <a:off x="1108061" y="4080023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Travailler sur le rapport</a:t>
            </a: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133081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1C0A42-B4B2-064D-ECC2-3991311F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7BB26497-34BD-F02B-4B63-E184A89C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655EFC7-73BB-F0D3-B685-1BF0A0DFD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94441" lvl="3" indent="0">
              <a:buNone/>
            </a:pPr>
            <a:r>
              <a:rPr lang="fr-CH" i="1" dirty="0"/>
              <a:t>5-10 minutes de préparation</a:t>
            </a:r>
          </a:p>
          <a:p>
            <a:pPr lvl="3"/>
            <a:endParaRPr lang="fr-CH" dirty="0"/>
          </a:p>
          <a:p>
            <a:pPr lvl="3"/>
            <a:r>
              <a:rPr lang="fr-CH" dirty="0"/>
              <a:t>Présenter votre institution et son contexte</a:t>
            </a:r>
          </a:p>
          <a:p>
            <a:pPr lvl="3"/>
            <a:r>
              <a:rPr lang="fr-CH" dirty="0"/>
              <a:t>Présenter le service d’ergothérapie</a:t>
            </a:r>
          </a:p>
          <a:p>
            <a:pPr marL="694441" lvl="3" indent="0">
              <a:buNone/>
            </a:pPr>
            <a:endParaRPr lang="fr-CH" dirty="0"/>
          </a:p>
          <a:p>
            <a:pPr lvl="3"/>
            <a:r>
              <a:rPr lang="fr-CH" dirty="0"/>
              <a:t>Présenter la ou les </a:t>
            </a:r>
            <a:r>
              <a:rPr lang="fr-CH" dirty="0" err="1"/>
              <a:t>pratique·s</a:t>
            </a:r>
            <a:r>
              <a:rPr lang="fr-CH" dirty="0"/>
              <a:t> de votre lieu de stage: clientèle / patientèle, types de séances, lieux, cadres de références et modèles utilisés, travail administratif</a:t>
            </a:r>
          </a:p>
          <a:p>
            <a:pPr marL="694441" lvl="3" indent="0">
              <a:buNone/>
            </a:pPr>
            <a:endParaRPr lang="fr-CH" dirty="0"/>
          </a:p>
          <a:p>
            <a:pPr lvl="3"/>
            <a:endParaRPr lang="fr-CH" dirty="0"/>
          </a:p>
          <a:p>
            <a:pPr lvl="3"/>
            <a:endParaRPr lang="fr-CH" dirty="0"/>
          </a:p>
          <a:p>
            <a:pPr marL="694441" lvl="3" indent="0">
              <a:buNone/>
            </a:pPr>
            <a:endParaRPr lang="fr-CH" dirty="0"/>
          </a:p>
          <a:p>
            <a:pPr marL="694441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6872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DE1C0A42-B4B2-064D-ECC2-3991311F77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7BB26497-34BD-F02B-4B63-E184A89CE7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1655EFC7-73BB-F0D3-B685-1BF0A0DFDEF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694441" lvl="3" indent="0">
              <a:buNone/>
            </a:pPr>
            <a:endParaRPr lang="fr-CH" dirty="0"/>
          </a:p>
          <a:p>
            <a:pPr lvl="3"/>
            <a:r>
              <a:rPr lang="fr-CH" i="1" dirty="0"/>
              <a:t>Surprises et/ou déceptions</a:t>
            </a:r>
          </a:p>
          <a:p>
            <a:pPr lvl="3"/>
            <a:endParaRPr lang="fr-CH" i="1" dirty="0"/>
          </a:p>
          <a:p>
            <a:pPr lvl="3">
              <a:buFont typeface="Wingdings" panose="05000000000000000000" pitchFamily="2" charset="2"/>
              <a:buChar char="à"/>
            </a:pPr>
            <a:r>
              <a:rPr lang="fr-CH" dirty="0"/>
              <a:t>Principaux points «positifs» expérimentés</a:t>
            </a:r>
          </a:p>
          <a:p>
            <a:pPr lvl="3">
              <a:buFont typeface="Wingdings" panose="05000000000000000000" pitchFamily="2" charset="2"/>
              <a:buChar char="à"/>
            </a:pPr>
            <a:endParaRPr lang="fr-CH" dirty="0"/>
          </a:p>
          <a:p>
            <a:pPr lvl="3">
              <a:buFont typeface="Wingdings" panose="05000000000000000000" pitchFamily="2" charset="2"/>
              <a:buChar char="à"/>
            </a:pPr>
            <a:r>
              <a:rPr lang="fr-CH" dirty="0"/>
              <a:t>Principaux points «négatifs» expérimentés</a:t>
            </a:r>
          </a:p>
          <a:p>
            <a:pPr lvl="3">
              <a:buFont typeface="Wingdings" panose="05000000000000000000" pitchFamily="2" charset="2"/>
              <a:buChar char="à"/>
            </a:pPr>
            <a:endParaRPr lang="fr-CH" dirty="0"/>
          </a:p>
          <a:p>
            <a:pPr lvl="3"/>
            <a:endParaRPr lang="fr-CH" dirty="0"/>
          </a:p>
          <a:p>
            <a:pPr lvl="3"/>
            <a:endParaRPr lang="fr-CH" dirty="0"/>
          </a:p>
          <a:p>
            <a:pPr marL="694441" lvl="3" indent="0">
              <a:buNone/>
            </a:pPr>
            <a:endParaRPr lang="fr-CH" dirty="0"/>
          </a:p>
          <a:p>
            <a:pPr marL="694441" lvl="3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8422719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5292ABDE-026C-C3F4-39C9-5E3D84B87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Echange et partage d’expériences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8CDB543C-B416-28A3-F77E-C29CF676A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28CAD3F8-7BA5-4C5B-A054-CDFB382B985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Travail en sous-groupe</a:t>
            </a:r>
          </a:p>
          <a:p>
            <a:endParaRPr lang="fr-CH" dirty="0"/>
          </a:p>
          <a:p>
            <a:r>
              <a:rPr lang="fr-CH" dirty="0"/>
              <a:t>Choisir une thématique «</a:t>
            </a:r>
            <a:r>
              <a:rPr lang="fr-CH" dirty="0" err="1"/>
              <a:t>questionnante</a:t>
            </a:r>
            <a:r>
              <a:rPr lang="fr-CH" dirty="0"/>
              <a:t>» ou «éthique» et essayer d’y apporter une réponse</a:t>
            </a:r>
          </a:p>
          <a:p>
            <a:endParaRPr lang="fr-CH" dirty="0"/>
          </a:p>
          <a:p>
            <a:r>
              <a:rPr lang="fr-CH" dirty="0"/>
              <a:t>Présentation à la classe et échanges</a:t>
            </a:r>
          </a:p>
        </p:txBody>
      </p:sp>
    </p:spTree>
    <p:extLst>
      <p:ext uri="{BB962C8B-B14F-4D97-AF65-F5344CB8AC3E}">
        <p14:creationId xmlns:p14="http://schemas.microsoft.com/office/powerpoint/2010/main" val="3839514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Programme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xmlns="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Questionner les pratiques</a:t>
            </a:r>
            <a:endParaRPr lang="fr-CA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hangingPunct="0"/>
            <a:r>
              <a:rPr lang="fr-CA" kern="0" dirty="0"/>
              <a:t>Analyser les cas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rtl="0"/>
            <a:r>
              <a:rPr 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15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kern="0" dirty="0"/>
              <a:t>Examiner les démarches professionnelles</a:t>
            </a:r>
            <a:endParaRPr lang="fr-CA" kern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xmlns="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17">
            <a:extLst>
              <a:ext uri="{FF2B5EF4-FFF2-40B4-BE49-F238E27FC236}">
                <a16:creationId xmlns:a16="http://schemas.microsoft.com/office/drawing/2014/main" xmlns="" id="{07DB582C-F9F8-F8C4-2BA0-60306C68579A}"/>
              </a:ext>
            </a:extLst>
          </p:cNvPr>
          <p:cNvSpPr txBox="1">
            <a:spLocks/>
          </p:cNvSpPr>
          <p:nvPr/>
        </p:nvSpPr>
        <p:spPr>
          <a:xfrm>
            <a:off x="611560" y="3553692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5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xmlns="" id="{C88AB5F3-41B3-6486-11E8-5D0109B3818B}"/>
              </a:ext>
            </a:extLst>
          </p:cNvPr>
          <p:cNvSpPr txBox="1">
            <a:spLocks/>
          </p:cNvSpPr>
          <p:nvPr/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Revenir sur le rapport</a:t>
            </a:r>
            <a:endParaRPr lang="fr-CA" kern="0" dirty="0"/>
          </a:p>
        </p:txBody>
      </p:sp>
      <p:sp>
        <p:nvSpPr>
          <p:cNvPr id="12" name="Espace réservé du texte 17">
            <a:extLst>
              <a:ext uri="{FF2B5EF4-FFF2-40B4-BE49-F238E27FC236}">
                <a16:creationId xmlns:a16="http://schemas.microsoft.com/office/drawing/2014/main" xmlns="" id="{C4D9F01C-AA3D-6738-3052-B44842165C83}"/>
              </a:ext>
            </a:extLst>
          </p:cNvPr>
          <p:cNvSpPr txBox="1">
            <a:spLocks/>
          </p:cNvSpPr>
          <p:nvPr/>
        </p:nvSpPr>
        <p:spPr>
          <a:xfrm>
            <a:off x="611560" y="409043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7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xmlns="" id="{4A9D6FB6-683E-5B34-7820-EC89E7DA03DD}"/>
              </a:ext>
            </a:extLst>
          </p:cNvPr>
          <p:cNvSpPr txBox="1">
            <a:spLocks/>
          </p:cNvSpPr>
          <p:nvPr/>
        </p:nvSpPr>
        <p:spPr>
          <a:xfrm>
            <a:off x="1108061" y="4080023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Travailler sur le rapport</a:t>
            </a: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19619024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Programme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xmlns="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Questionner les pratiques</a:t>
            </a:r>
            <a:endParaRPr lang="fr-CA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hangingPunct="0"/>
            <a:r>
              <a:rPr lang="fr-CA" b="1" kern="0" dirty="0"/>
              <a:t>Analyser les cas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rtl="0"/>
            <a:r>
              <a:rPr 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16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b="1" kern="0" dirty="0"/>
              <a:t>Examiner les démarches professionnelles</a:t>
            </a:r>
            <a:endParaRPr lang="fr-CA" b="1" kern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xmlns="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17">
            <a:extLst>
              <a:ext uri="{FF2B5EF4-FFF2-40B4-BE49-F238E27FC236}">
                <a16:creationId xmlns:a16="http://schemas.microsoft.com/office/drawing/2014/main" xmlns="" id="{07DB582C-F9F8-F8C4-2BA0-60306C68579A}"/>
              </a:ext>
            </a:extLst>
          </p:cNvPr>
          <p:cNvSpPr txBox="1">
            <a:spLocks/>
          </p:cNvSpPr>
          <p:nvPr/>
        </p:nvSpPr>
        <p:spPr>
          <a:xfrm>
            <a:off x="611560" y="3553692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5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xmlns="" id="{C88AB5F3-41B3-6486-11E8-5D0109B3818B}"/>
              </a:ext>
            </a:extLst>
          </p:cNvPr>
          <p:cNvSpPr txBox="1">
            <a:spLocks/>
          </p:cNvSpPr>
          <p:nvPr/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Revenir sur le rapport</a:t>
            </a:r>
            <a:endParaRPr lang="fr-CA" kern="0" dirty="0"/>
          </a:p>
        </p:txBody>
      </p:sp>
      <p:sp>
        <p:nvSpPr>
          <p:cNvPr id="12" name="Espace réservé du texte 17">
            <a:extLst>
              <a:ext uri="{FF2B5EF4-FFF2-40B4-BE49-F238E27FC236}">
                <a16:creationId xmlns:a16="http://schemas.microsoft.com/office/drawing/2014/main" xmlns="" id="{C4D9F01C-AA3D-6738-3052-B44842165C83}"/>
              </a:ext>
            </a:extLst>
          </p:cNvPr>
          <p:cNvSpPr txBox="1">
            <a:spLocks/>
          </p:cNvSpPr>
          <p:nvPr/>
        </p:nvSpPr>
        <p:spPr>
          <a:xfrm>
            <a:off x="611560" y="409043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7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xmlns="" id="{4A9D6FB6-683E-5B34-7820-EC89E7DA03DD}"/>
              </a:ext>
            </a:extLst>
          </p:cNvPr>
          <p:cNvSpPr txBox="1">
            <a:spLocks/>
          </p:cNvSpPr>
          <p:nvPr/>
        </p:nvSpPr>
        <p:spPr>
          <a:xfrm>
            <a:off x="1108061" y="4080023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Travailler sur le rapport</a:t>
            </a: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352991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Travail 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Retour sur le client de la partie A du rapport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B) Retour sur le client de la partie B du rapport</a:t>
            </a:r>
          </a:p>
        </p:txBody>
      </p:sp>
    </p:spTree>
    <p:extLst>
      <p:ext uri="{BB962C8B-B14F-4D97-AF65-F5344CB8AC3E}">
        <p14:creationId xmlns:p14="http://schemas.microsoft.com/office/powerpoint/2010/main" val="42865274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9CC40A24-8B26-0EF0-2F99-A8A3441998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kern="0" dirty="0"/>
              <a:t>Examiner les démarches professionnelles</a:t>
            </a:r>
            <a:endParaRPr lang="fr-CH" dirty="0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8DD9A3D9-4166-5709-EEB2-7609E4C99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E6CE80D-1485-C459-B24F-CB1D089E694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A partir des clients des parties A et B de vos rapports.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>
                <a:sym typeface="Wingdings" panose="05000000000000000000" pitchFamily="2" charset="2"/>
              </a:rPr>
              <a:t> Déconstruire et analyser votre raisonnement.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47267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19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Travail 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b="1" dirty="0"/>
              <a:t>A) Retour sur le client de la partie A du rapport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B) Retour sur le client de la partie B du rapport</a:t>
            </a:r>
          </a:p>
        </p:txBody>
      </p:sp>
    </p:spTree>
    <p:extLst>
      <p:ext uri="{BB962C8B-B14F-4D97-AF65-F5344CB8AC3E}">
        <p14:creationId xmlns:p14="http://schemas.microsoft.com/office/powerpoint/2010/main" val="8973418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8B71718C-1537-CCA3-C226-AAA45A7F0D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1938992"/>
          </a:xfrm>
        </p:spPr>
        <p:txBody>
          <a:bodyPr/>
          <a:lstStyle/>
          <a:p>
            <a:r>
              <a:rPr lang="fr-CH" dirty="0"/>
              <a:t>BIENVENUE !</a:t>
            </a:r>
            <a:br>
              <a:rPr lang="fr-CH" dirty="0"/>
            </a:br>
            <a:r>
              <a:rPr lang="fr-CH" dirty="0"/>
              <a:t/>
            </a:r>
            <a:br>
              <a:rPr lang="fr-CH" dirty="0"/>
            </a:br>
            <a:r>
              <a:rPr lang="fr-CH" dirty="0"/>
              <a:t/>
            </a:r>
            <a:br>
              <a:rPr lang="fr-CH" dirty="0"/>
            </a:br>
            <a:r>
              <a:rPr lang="fr-CH" dirty="0"/>
              <a:t/>
            </a:r>
            <a:br>
              <a:rPr lang="fr-CH" dirty="0"/>
            </a:br>
            <a:r>
              <a:rPr lang="fr-CH" sz="1400" i="1" dirty="0"/>
              <a:t>(et bonne année à toutes et tous)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4780FA9-50AD-5F18-98BF-75D4051233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49897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i="1" dirty="0"/>
              <a:t>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Client de la partie A de votre rapport :</a:t>
            </a:r>
          </a:p>
          <a:p>
            <a:endParaRPr lang="fr-CH" dirty="0"/>
          </a:p>
          <a:p>
            <a:r>
              <a:rPr lang="fr-CH" dirty="0"/>
              <a:t>Présenter le client</a:t>
            </a:r>
          </a:p>
        </p:txBody>
      </p:sp>
    </p:spTree>
    <p:extLst>
      <p:ext uri="{BB962C8B-B14F-4D97-AF65-F5344CB8AC3E}">
        <p14:creationId xmlns:p14="http://schemas.microsoft.com/office/powerpoint/2010/main" val="4164419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2B93E0-CCAB-4465-C5D7-9ED18D2C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Présentation d’un client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F4CD97A-8476-F207-55A2-2E56A2B1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2B5EC4-A930-BB5E-EE77-E09376BE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fr-CH" dirty="0"/>
              <a:t>Demande et informations initiales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Modèles et cadres de références utilisés</a:t>
            </a:r>
          </a:p>
          <a:p>
            <a:pPr marL="457200" indent="-457200">
              <a:buFont typeface="+mj-lt"/>
              <a:buAutoNum type="arabicPeriod"/>
            </a:pPr>
            <a:r>
              <a:rPr lang="fr-CH" dirty="0"/>
              <a:t>Profil occupationnel</a:t>
            </a:r>
          </a:p>
          <a:p>
            <a:endParaRPr lang="fr-CH" dirty="0"/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514635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i="1" dirty="0"/>
              <a:t>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Client de la partie A de votre rapport :</a:t>
            </a:r>
          </a:p>
          <a:p>
            <a:endParaRPr lang="fr-CH" dirty="0"/>
          </a:p>
          <a:p>
            <a:r>
              <a:rPr lang="fr-CH" dirty="0"/>
              <a:t>Présenter le client</a:t>
            </a:r>
          </a:p>
          <a:p>
            <a:r>
              <a:rPr lang="fr-CH" dirty="0"/>
              <a:t>Présenter l’activité d’obtention d’informations réalisée</a:t>
            </a:r>
          </a:p>
        </p:txBody>
      </p:sp>
    </p:spTree>
    <p:extLst>
      <p:ext uri="{BB962C8B-B14F-4D97-AF65-F5344CB8AC3E}">
        <p14:creationId xmlns:p14="http://schemas.microsoft.com/office/powerpoint/2010/main" val="2156274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i="1" dirty="0"/>
              <a:t>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Client de la partie A de votre rapport :</a:t>
            </a:r>
          </a:p>
          <a:p>
            <a:endParaRPr lang="fr-CH" dirty="0"/>
          </a:p>
          <a:p>
            <a:r>
              <a:rPr lang="fr-CH" dirty="0"/>
              <a:t>Présenter l’analyse des résultats obtenus</a:t>
            </a:r>
          </a:p>
          <a:p>
            <a:r>
              <a:rPr lang="fr-CH" dirty="0"/>
              <a:t>Travaillez sur le plan d’intervention que vous pourriez proposer pour ce client : l’état occupationnel, problématique, planification du suivi (buts / objectifs d’intervention)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3033999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6FB95D-90AB-0354-CE3A-FDC8DDF5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9B6A24CC-4B6A-632C-8FE6-8B4809B4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550F1D6-7109-F522-CF57-A178791E33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Présenter à la classe un client du groupe (15 min)</a:t>
            </a:r>
          </a:p>
          <a:p>
            <a:pPr marL="0" indent="0">
              <a:buNone/>
            </a:pPr>
            <a:r>
              <a:rPr lang="fr-CH" dirty="0"/>
              <a:t>	</a:t>
            </a:r>
            <a:r>
              <a:rPr lang="fr-CH" sz="1600" i="1" dirty="0"/>
              <a:t>profil occupationnel, récolte de données, résultats et plan</a:t>
            </a:r>
          </a:p>
          <a:p>
            <a:pPr marL="0" indent="0">
              <a:buNone/>
            </a:pPr>
            <a:r>
              <a:rPr lang="fr-CH" sz="1600" i="1" dirty="0"/>
              <a:t>	</a:t>
            </a:r>
            <a:endParaRPr lang="fr-CH" dirty="0"/>
          </a:p>
          <a:p>
            <a:r>
              <a:rPr lang="fr-CH" dirty="0"/>
              <a:t>Temps d’échanges avec la classe (5-10 min)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28577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i="1" dirty="0"/>
              <a:t>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Client de la partie A de votre rapport</a:t>
            </a:r>
          </a:p>
          <a:p>
            <a:endParaRPr lang="fr-CH" dirty="0"/>
          </a:p>
          <a:p>
            <a:r>
              <a:rPr lang="fr-CH" dirty="0"/>
              <a:t>Justifier votre choix de récolte de données pour construire le profil occupationnel (</a:t>
            </a:r>
            <a:r>
              <a:rPr lang="fr-CH" i="1" dirty="0"/>
              <a:t>EBP</a:t>
            </a:r>
            <a:r>
              <a:rPr lang="fr-CH" dirty="0"/>
              <a:t>)</a:t>
            </a:r>
          </a:p>
          <a:p>
            <a:r>
              <a:rPr lang="fr-CH" dirty="0"/>
              <a:t>Discuter de ce choix et apporter un regard critique sur celui-ci </a:t>
            </a:r>
          </a:p>
          <a:p>
            <a:r>
              <a:rPr lang="fr-CH" dirty="0"/>
              <a:t>Faire en groupe une synthèse de votre raisonnement quant à la récolte de données.</a:t>
            </a:r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251164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6FB95D-90AB-0354-CE3A-FDC8DDF5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9B6A24CC-4B6A-632C-8FE6-8B4809B4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550F1D6-7109-F522-CF57-A178791E33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A) Client de la partie A de votre rapport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Présenter à la classe la synthèse (10 min)</a:t>
            </a:r>
          </a:p>
          <a:p>
            <a:endParaRPr lang="fr-CH" dirty="0"/>
          </a:p>
          <a:p>
            <a:r>
              <a:rPr lang="fr-CH" dirty="0"/>
              <a:t>Temps d’échanges avec la classe (10 min)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4632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F3611A6-F420-EB37-5E7A-7191A702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474196A-C848-6A60-2935-A7261E46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56B27B5-99D4-DAFE-7732-5C73278CFF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Retour sur vos </a:t>
            </a:r>
            <a:r>
              <a:rPr lang="fr-CH" b="1" dirty="0"/>
              <a:t>pratiques évaluatives </a:t>
            </a:r>
            <a:r>
              <a:rPr lang="fr-CH" dirty="0"/>
              <a:t>et l’utilisation de l’EBP et de modèles de pratique éventuels.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Discussion en plénière.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1495175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Travail 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Retour sur le client de la partie A du rapport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dirty="0"/>
              <a:t>B) Retour sur le client de la partie B du rapport</a:t>
            </a:r>
          </a:p>
        </p:txBody>
      </p:sp>
    </p:spTree>
    <p:extLst>
      <p:ext uri="{BB962C8B-B14F-4D97-AF65-F5344CB8AC3E}">
        <p14:creationId xmlns:p14="http://schemas.microsoft.com/office/powerpoint/2010/main" val="3694784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29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Travail en sous-groupe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A) Retour sur le client de la partie A du rapport</a:t>
            </a:r>
          </a:p>
          <a:p>
            <a:endParaRPr lang="fr-CH" dirty="0"/>
          </a:p>
          <a:p>
            <a:pPr marL="0" indent="0">
              <a:buNone/>
            </a:pPr>
            <a:r>
              <a:rPr lang="fr-CH" b="1" dirty="0"/>
              <a:t>B) Retour sur le client de la partie B du rapport</a:t>
            </a:r>
          </a:p>
        </p:txBody>
      </p:sp>
    </p:spTree>
    <p:extLst>
      <p:ext uri="{BB962C8B-B14F-4D97-AF65-F5344CB8AC3E}">
        <p14:creationId xmlns:p14="http://schemas.microsoft.com/office/powerpoint/2010/main" val="3863182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But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indent="0" algn="just">
              <a:spcAft>
                <a:spcPts val="600"/>
              </a:spcAft>
              <a:buNone/>
            </a:pPr>
            <a:r>
              <a:rPr lang="fr-CH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 stage de niveau I vise une </a:t>
            </a:r>
            <a:r>
              <a:rPr lang="fr-CH" b="1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compréhension générale </a:t>
            </a:r>
            <a:r>
              <a:rPr lang="fr-CH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de l’ergothérapie. Il met l’accent sur la démarche d’évaluation, la gestion des séances, la pratique centrée sur le ou la </a:t>
            </a:r>
            <a:r>
              <a:rPr lang="fr-CH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client·e</a:t>
            </a:r>
            <a:r>
              <a:rPr lang="fr-CH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et la pratique fondée sur les preuves scientifiques. Les analyses de pratique permettent à chaque </a:t>
            </a:r>
            <a:r>
              <a:rPr lang="fr-CH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étudiant·e</a:t>
            </a:r>
            <a:r>
              <a:rPr lang="fr-CH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 de:</a:t>
            </a:r>
            <a:endParaRPr lang="fr-CH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53434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B) Client de la partie B de votre rapport :</a:t>
            </a:r>
          </a:p>
          <a:p>
            <a:endParaRPr lang="fr-CH" dirty="0"/>
          </a:p>
          <a:p>
            <a:r>
              <a:rPr lang="fr-CH" dirty="0"/>
              <a:t>Présenter le client</a:t>
            </a:r>
          </a:p>
          <a:p>
            <a:r>
              <a:rPr lang="fr-CH" dirty="0"/>
              <a:t>Présenter le plan d’intervention proposé</a:t>
            </a:r>
          </a:p>
        </p:txBody>
      </p:sp>
    </p:spTree>
    <p:extLst>
      <p:ext uri="{BB962C8B-B14F-4D97-AF65-F5344CB8AC3E}">
        <p14:creationId xmlns:p14="http://schemas.microsoft.com/office/powerpoint/2010/main" val="23046203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B) Client de la partie B de votre rapport :</a:t>
            </a:r>
          </a:p>
          <a:p>
            <a:endParaRPr lang="fr-CH" dirty="0"/>
          </a:p>
          <a:p>
            <a:r>
              <a:rPr lang="fr-CH" dirty="0"/>
              <a:t>Présenter votre séance de traitement et précisez son lien avec le plan d’intervention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450753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41DE9E01-80DE-7DD7-F70E-7B0316D87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Séance de traitement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7CF263F7-F514-02D8-16A5-41EAAFECD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FFF65E1-4707-4B50-3029-B9AAAE752D4F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objectifs spécifiques</a:t>
            </a:r>
          </a:p>
          <a:p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choix de l’activité</a:t>
            </a:r>
          </a:p>
          <a:p>
            <a:r>
              <a:rPr lang="fr-FR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s</a:t>
            </a:r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etting</a:t>
            </a:r>
          </a:p>
          <a:p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réalisation et adaptation de la séance</a:t>
            </a:r>
          </a:p>
          <a:p>
            <a:r>
              <a:rPr lang="fr-FR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évaluation de la séance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050758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Analyser les cas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B) Client de la partie B de votre rapport :</a:t>
            </a:r>
          </a:p>
          <a:p>
            <a:endParaRPr lang="fr-CH" dirty="0"/>
          </a:p>
          <a:p>
            <a:r>
              <a:rPr lang="fr-CH" dirty="0"/>
              <a:t>Présenter votre séance de traitement et précisez son lien avec le plan d’intervention</a:t>
            </a:r>
          </a:p>
          <a:p>
            <a:r>
              <a:rPr lang="fr-CH" dirty="0"/>
              <a:t>Discuter de la suite du traitement concernant ce client et proposer des pistes d’adaptation.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542368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18D4572-6561-9C59-1C46-35CCAAFF2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A018C03-A027-4D5A-CF8A-25DD14E3D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6EFF2BD-1997-4FBE-FE8D-6A5B4485E63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B) Client de la partie B de votre rapport</a:t>
            </a:r>
          </a:p>
          <a:p>
            <a:endParaRPr lang="fr-CH" dirty="0"/>
          </a:p>
          <a:p>
            <a:r>
              <a:rPr lang="fr-CH" dirty="0"/>
              <a:t>Expliquer et justifier vos choix effectués pour la séance réalisée.</a:t>
            </a:r>
          </a:p>
          <a:p>
            <a:r>
              <a:rPr lang="fr-CH" dirty="0"/>
              <a:t>Discuter de vos choix et apporter un regard critique sur celui-ci, discuter des points positifs, négatifs, des difficultés ou facilitateurs.</a:t>
            </a:r>
          </a:p>
          <a:p>
            <a:r>
              <a:rPr lang="fr-CH" dirty="0"/>
              <a:t>Faire une synthèse de groupe de votre raisonnement quant à votre intervention.</a:t>
            </a:r>
          </a:p>
          <a:p>
            <a:pPr marL="0" indent="0">
              <a:buNone/>
            </a:pP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1541323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E96FB95D-90AB-0354-CE3A-FDC8DDF503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9B6A24CC-4B6A-632C-8FE6-8B4809B4BB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3550F1D6-7109-F522-CF57-A178791E33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B) Client de la partie B de votre rapport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Présenter à la classe la synthèse (10 min)</a:t>
            </a:r>
          </a:p>
          <a:p>
            <a:endParaRPr lang="fr-CH" dirty="0"/>
          </a:p>
          <a:p>
            <a:r>
              <a:rPr lang="fr-CH" dirty="0"/>
              <a:t>Temps d’échanges avec la classe (5-10 min)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7854085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F3611A6-F420-EB37-5E7A-7191A70214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Examiner les démarches professionnelles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B474196A-C848-6A60-2935-A7261E46F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656B27B5-99D4-DAFE-7732-5C73278CFF39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Retour sur vos </a:t>
            </a:r>
            <a:r>
              <a:rPr lang="fr-CH" b="1" dirty="0"/>
              <a:t>interventions</a:t>
            </a:r>
            <a:r>
              <a:rPr lang="fr-CH" dirty="0"/>
              <a:t> réalisées dans le cadre de votre rapport.</a:t>
            </a:r>
          </a:p>
          <a:p>
            <a:pPr marL="0" indent="0">
              <a:buNone/>
            </a:pPr>
            <a:endParaRPr lang="fr-CH" dirty="0"/>
          </a:p>
          <a:p>
            <a:pPr marL="0" indent="0">
              <a:buNone/>
            </a:pPr>
            <a:r>
              <a:rPr lang="fr-CH" dirty="0"/>
              <a:t>Discussion en plénière.</a:t>
            </a:r>
          </a:p>
          <a:p>
            <a:pPr marL="0" indent="0">
              <a:buNone/>
            </a:pP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65202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Programme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xmlns="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b="1" dirty="0"/>
              <a:t>Questionner les pratiques</a:t>
            </a:r>
            <a:endParaRPr lang="fr-CA" b="1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hangingPunct="0"/>
            <a:r>
              <a:rPr lang="fr-CA" kern="0" dirty="0"/>
              <a:t>Analyser les cas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rtl="0"/>
            <a:r>
              <a:rPr 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37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kern="0" dirty="0"/>
              <a:t>Examiner les démarches professionnelles</a:t>
            </a:r>
            <a:endParaRPr lang="fr-CA" kern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xmlns="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17">
            <a:extLst>
              <a:ext uri="{FF2B5EF4-FFF2-40B4-BE49-F238E27FC236}">
                <a16:creationId xmlns:a16="http://schemas.microsoft.com/office/drawing/2014/main" xmlns="" id="{07DB582C-F9F8-F8C4-2BA0-60306C68579A}"/>
              </a:ext>
            </a:extLst>
          </p:cNvPr>
          <p:cNvSpPr txBox="1">
            <a:spLocks/>
          </p:cNvSpPr>
          <p:nvPr/>
        </p:nvSpPr>
        <p:spPr>
          <a:xfrm>
            <a:off x="611560" y="3553692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5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xmlns="" id="{C88AB5F3-41B3-6486-11E8-5D0109B3818B}"/>
              </a:ext>
            </a:extLst>
          </p:cNvPr>
          <p:cNvSpPr txBox="1">
            <a:spLocks/>
          </p:cNvSpPr>
          <p:nvPr/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Revenir sur le rapport</a:t>
            </a:r>
            <a:endParaRPr lang="fr-CA" kern="0" dirty="0"/>
          </a:p>
        </p:txBody>
      </p:sp>
      <p:sp>
        <p:nvSpPr>
          <p:cNvPr id="12" name="Espace réservé du texte 17">
            <a:extLst>
              <a:ext uri="{FF2B5EF4-FFF2-40B4-BE49-F238E27FC236}">
                <a16:creationId xmlns:a16="http://schemas.microsoft.com/office/drawing/2014/main" xmlns="" id="{C4D9F01C-AA3D-6738-3052-B44842165C83}"/>
              </a:ext>
            </a:extLst>
          </p:cNvPr>
          <p:cNvSpPr txBox="1">
            <a:spLocks/>
          </p:cNvSpPr>
          <p:nvPr/>
        </p:nvSpPr>
        <p:spPr>
          <a:xfrm>
            <a:off x="611560" y="409043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7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xmlns="" id="{4A9D6FB6-683E-5B34-7820-EC89E7DA03DD}"/>
              </a:ext>
            </a:extLst>
          </p:cNvPr>
          <p:cNvSpPr txBox="1">
            <a:spLocks/>
          </p:cNvSpPr>
          <p:nvPr/>
        </p:nvSpPr>
        <p:spPr>
          <a:xfrm>
            <a:off x="1108061" y="4080023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Travailler sur le rapport</a:t>
            </a: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820372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2B93E0-CCAB-4465-C5D7-9ED18D2C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Questionner les pratiques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F4CD97A-8476-F207-55A2-2E56A2B1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2B5EC4-A930-BB5E-EE77-E09376BE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r>
              <a:rPr lang="fr-CH" dirty="0"/>
              <a:t>Travail en sous-groupe selon domaine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Réfléchir aux différences de pratique…</a:t>
            </a:r>
          </a:p>
          <a:p>
            <a:endParaRPr lang="fr-CH" dirty="0"/>
          </a:p>
          <a:p>
            <a:r>
              <a:rPr lang="fr-CH" dirty="0"/>
              <a:t>Pratique centrée sur le client ?</a:t>
            </a:r>
          </a:p>
          <a:p>
            <a:endParaRPr lang="fr-CH" dirty="0"/>
          </a:p>
          <a:p>
            <a:r>
              <a:rPr lang="fr-CH" dirty="0"/>
              <a:t>Pratique occupationnelle </a:t>
            </a:r>
            <a:r>
              <a:rPr lang="fr-CH" dirty="0" smtClean="0"/>
              <a:t>?</a:t>
            </a:r>
          </a:p>
          <a:p>
            <a:endParaRPr lang="fr-CH" dirty="0"/>
          </a:p>
          <a:p>
            <a:r>
              <a:rPr lang="fr-CH" dirty="0" smtClean="0"/>
              <a:t>Utilisation des modèles de pratique ?</a:t>
            </a:r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3126728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2B93E0-CCAB-4465-C5D7-9ED18D2C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Questionner les pratiques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F4CD97A-8476-F207-55A2-2E56A2B1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39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2B5EC4-A930-BB5E-EE77-E09376BE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A) Portez un regard critique sur les pratiques de votre lieu de stage… </a:t>
            </a:r>
          </a:p>
          <a:p>
            <a:endParaRPr lang="fr-CH" dirty="0"/>
          </a:p>
          <a:p>
            <a:r>
              <a:rPr lang="fr-CH" dirty="0"/>
              <a:t>B) Discutez des points communs et différences de pratiques entre vos lieux de stage</a:t>
            </a:r>
          </a:p>
          <a:p>
            <a:endParaRPr lang="fr-CH" dirty="0"/>
          </a:p>
          <a:p>
            <a:r>
              <a:rPr lang="fr-CH" dirty="0"/>
              <a:t>C) Faites une synthèse de chaque point et </a:t>
            </a:r>
            <a:br>
              <a:rPr lang="fr-CH" dirty="0"/>
            </a:br>
            <a:r>
              <a:rPr lang="fr-CH" dirty="0"/>
              <a:t>présenter en plénière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07631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BBD669C2-9F5F-AF91-642B-5BD2379D57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FEEEE95-0367-8D1D-8ED9-2ECBEF6A14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ABB7219F-02EC-6B77-E344-64206F36655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porter un regard réflexif sur la pratique et sur sa pratique,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favoriser l’intégration des connaissances théoriques et pratiques,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approfondir des thèmes communs à plusieurs lieux de pratique,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réfléchir aux différences de pratiques existant en fonction du type de service et de l’ancrage institutionnel,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023844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2B93E0-CCAB-4465-C5D7-9ED18D2C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Questionner les pratiques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F4CD97A-8476-F207-55A2-2E56A2B1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2B5EC4-A930-BB5E-EE77-E09376BE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A) Discutez de la mesure dans laquelle la pratique de votre lieu de stage est centrée sur le client</a:t>
            </a:r>
          </a:p>
          <a:p>
            <a:endParaRPr lang="fr-CH" dirty="0"/>
          </a:p>
          <a:p>
            <a:r>
              <a:rPr lang="fr-CH" dirty="0"/>
              <a:t>B) Discutez de la mesure dans laquelle la pratique de votre lieu de stage est </a:t>
            </a:r>
            <a:r>
              <a:rPr lang="fr-CH" dirty="0" smtClean="0"/>
              <a:t>occupationnelle</a:t>
            </a:r>
            <a:endParaRPr lang="fr-CH" dirty="0"/>
          </a:p>
          <a:p>
            <a:endParaRPr lang="fr-CH" dirty="0"/>
          </a:p>
          <a:p>
            <a:r>
              <a:rPr lang="fr-CH" dirty="0"/>
              <a:t>C) Faites une synthèse de chaque point et </a:t>
            </a:r>
            <a:br>
              <a:rPr lang="fr-CH" dirty="0"/>
            </a:br>
            <a:r>
              <a:rPr lang="fr-CH" dirty="0"/>
              <a:t>présenter en plénière</a:t>
            </a:r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986074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682B93E0-CCAB-4465-C5D7-9ED18D2CB0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Questionner les pratiques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F4CD97A-8476-F207-55A2-2E56A2B102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D2B5EC4-A930-BB5E-EE77-E09376BE9AE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A) </a:t>
            </a:r>
            <a:r>
              <a:rPr lang="fr-CH" dirty="0" smtClean="0"/>
              <a:t>Présentez les modèles </a:t>
            </a:r>
            <a:r>
              <a:rPr lang="fr-CH" dirty="0" smtClean="0"/>
              <a:t>de pratique et </a:t>
            </a:r>
            <a:r>
              <a:rPr lang="fr-CH" dirty="0" smtClean="0"/>
              <a:t>leur utilisation concrète sur votre lieu de stage.</a:t>
            </a:r>
            <a:endParaRPr lang="fr-CH" dirty="0"/>
          </a:p>
          <a:p>
            <a:endParaRPr lang="fr-CH" dirty="0"/>
          </a:p>
          <a:p>
            <a:r>
              <a:rPr lang="fr-CH" dirty="0"/>
              <a:t>B) Discutez de la mesure </a:t>
            </a:r>
            <a:r>
              <a:rPr lang="fr-CH" dirty="0" smtClean="0"/>
              <a:t>ces modèles de pratique sont utiles pour la pratique (</a:t>
            </a:r>
            <a:r>
              <a:rPr lang="fr-CH" dirty="0" smtClean="0"/>
              <a:t>à quels moments du traitement).</a:t>
            </a:r>
            <a:endParaRPr lang="fr-CH" dirty="0"/>
          </a:p>
          <a:p>
            <a:endParaRPr lang="fr-CH" dirty="0"/>
          </a:p>
          <a:p>
            <a:r>
              <a:rPr lang="fr-CH" dirty="0"/>
              <a:t>C) Faites une synthèse de chaque point et </a:t>
            </a:r>
            <a:br>
              <a:rPr lang="fr-CH" dirty="0"/>
            </a:br>
            <a:r>
              <a:rPr lang="fr-CH" dirty="0"/>
              <a:t>présenter en plénière</a:t>
            </a:r>
          </a:p>
          <a:p>
            <a:endParaRPr lang="fr-CH" dirty="0"/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1622879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>
            <a:extLst>
              <a:ext uri="{FF2B5EF4-FFF2-40B4-BE49-F238E27FC236}">
                <a16:creationId xmlns:a16="http://schemas.microsoft.com/office/drawing/2014/main" xmlns="" id="{BF61E52F-1395-5E42-A9DC-DEA7CFD2E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rtl="0" eaLnBrk="1" hangingPunct="1"/>
            <a:r>
              <a:rPr lang="fr-FR" dirty="0"/>
              <a:t>Programme</a:t>
            </a:r>
          </a:p>
        </p:txBody>
      </p:sp>
      <p:sp>
        <p:nvSpPr>
          <p:cNvPr id="9" name="Sous-titre 8">
            <a:extLst>
              <a:ext uri="{FF2B5EF4-FFF2-40B4-BE49-F238E27FC236}">
                <a16:creationId xmlns:a16="http://schemas.microsoft.com/office/drawing/2014/main" xmlns="" id="{F67A4CFA-A437-7C40-8B26-0F204FC628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8062" y="1491630"/>
            <a:ext cx="6848314" cy="432048"/>
          </a:xfrm>
        </p:spPr>
        <p:txBody>
          <a:bodyPr/>
          <a:lstStyle/>
          <a:p>
            <a:pPr lvl="0" hangingPunct="0"/>
            <a:r>
              <a:rPr lang="fr-CH" dirty="0"/>
              <a:t>Présenter les lieux de stage</a:t>
            </a:r>
            <a:endParaRPr lang="fr-CA" dirty="0"/>
          </a:p>
        </p:txBody>
      </p:sp>
      <p:sp>
        <p:nvSpPr>
          <p:cNvPr id="10" name="Espace réservé du texte 9">
            <a:extLst>
              <a:ext uri="{FF2B5EF4-FFF2-40B4-BE49-F238E27FC236}">
                <a16:creationId xmlns:a16="http://schemas.microsoft.com/office/drawing/2014/main" xmlns="" id="{DA787415-1826-CE4F-A38B-D6892071F2C9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fr-CH" dirty="0"/>
              <a:t>Questionner les pratiques</a:t>
            </a:r>
            <a:endParaRPr lang="fr-CA" dirty="0"/>
          </a:p>
        </p:txBody>
      </p:sp>
      <p:sp>
        <p:nvSpPr>
          <p:cNvPr id="11" name="Espace réservé du texte 10">
            <a:extLst>
              <a:ext uri="{FF2B5EF4-FFF2-40B4-BE49-F238E27FC236}">
                <a16:creationId xmlns:a16="http://schemas.microsoft.com/office/drawing/2014/main" xmlns="" id="{3DB2A680-F1ED-4043-AF29-5AB08DBDB03A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pPr hangingPunct="0"/>
            <a:r>
              <a:rPr lang="fr-CA" kern="0" dirty="0"/>
              <a:t>Analyser les cas</a:t>
            </a:r>
          </a:p>
        </p:txBody>
      </p:sp>
      <p:sp>
        <p:nvSpPr>
          <p:cNvPr id="15" name="Espace réservé du texte 14">
            <a:extLst>
              <a:ext uri="{FF2B5EF4-FFF2-40B4-BE49-F238E27FC236}">
                <a16:creationId xmlns:a16="http://schemas.microsoft.com/office/drawing/2014/main" xmlns="" id="{6D86449C-11AB-8246-9B7E-EA9DEAE9C013}"/>
              </a:ext>
            </a:extLst>
          </p:cNvPr>
          <p:cNvSpPr>
            <a:spLocks noGrp="1"/>
          </p:cNvSpPr>
          <p:nvPr>
            <p:ph type="body" sz="quarter" idx="16"/>
          </p:nvPr>
        </p:nvSpPr>
        <p:spPr>
          <a:xfrm>
            <a:off x="611560" y="1491979"/>
            <a:ext cx="424868" cy="360000"/>
          </a:xfrm>
        </p:spPr>
        <p:txBody>
          <a:bodyPr/>
          <a:lstStyle/>
          <a:p>
            <a:pPr rtl="0"/>
            <a:r>
              <a:rPr lang="fr-FR" dirty="0">
                <a:solidFill>
                  <a:schemeClr val="tx2"/>
                </a:solidFill>
              </a:rPr>
              <a:t>1</a:t>
            </a:r>
          </a:p>
        </p:txBody>
      </p:sp>
      <p:sp>
        <p:nvSpPr>
          <p:cNvPr id="18" name="Espace réservé du texte 17">
            <a:extLst>
              <a:ext uri="{FF2B5EF4-FFF2-40B4-BE49-F238E27FC236}">
                <a16:creationId xmlns:a16="http://schemas.microsoft.com/office/drawing/2014/main" xmlns="" id="{83A62609-A957-AD41-BA23-3EFB630CE88F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3</a:t>
            </a:r>
          </a:p>
        </p:txBody>
      </p:sp>
      <p:sp>
        <p:nvSpPr>
          <p:cNvPr id="19" name="Espace réservé du texte 18">
            <a:extLst>
              <a:ext uri="{FF2B5EF4-FFF2-40B4-BE49-F238E27FC236}">
                <a16:creationId xmlns:a16="http://schemas.microsoft.com/office/drawing/2014/main" xmlns="" id="{37901786-8448-D646-9ECA-75D39C4D3CF8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pPr marL="0" marR="0" indent="0" algn="ctr" defTabSz="46296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Police système"/>
              <a:buNone/>
              <a:tabLst/>
            </a:pPr>
            <a:r>
              <a:rPr lang="fr-FR" dirty="0"/>
              <a:t>2</a:t>
            </a:r>
          </a:p>
        </p:txBody>
      </p:sp>
      <p:sp>
        <p:nvSpPr>
          <p:cNvPr id="2" name="Espace réservé du numéro de diapositive 1">
            <a:extLst>
              <a:ext uri="{FF2B5EF4-FFF2-40B4-BE49-F238E27FC236}">
                <a16:creationId xmlns:a16="http://schemas.microsoft.com/office/drawing/2014/main" xmlns="" id="{2DD85C2A-31D1-604D-A037-CAD949AE1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42</a:t>
            </a:fld>
            <a:endParaRPr lang="fr-FR" dirty="0"/>
          </a:p>
        </p:txBody>
      </p:sp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xmlns="" id="{B16BB565-D070-9748-8F53-C4C2C0B4F80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fr-CH" kern="0" dirty="0"/>
              <a:t>Examiner les démarches professionnelles</a:t>
            </a:r>
            <a:endParaRPr lang="fr-CA" kern="0" dirty="0"/>
          </a:p>
        </p:txBody>
      </p:sp>
      <p:sp>
        <p:nvSpPr>
          <p:cNvPr id="21" name="Espace réservé du texte 20">
            <a:extLst>
              <a:ext uri="{FF2B5EF4-FFF2-40B4-BE49-F238E27FC236}">
                <a16:creationId xmlns:a16="http://schemas.microsoft.com/office/drawing/2014/main" xmlns="" id="{6ECC7EB0-C487-6446-A6F8-D51CD48C662C}"/>
              </a:ext>
            </a:extLst>
          </p:cNvPr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r>
              <a:rPr lang="fr-FR" dirty="0"/>
              <a:t>4</a:t>
            </a:r>
          </a:p>
        </p:txBody>
      </p:sp>
      <p:sp>
        <p:nvSpPr>
          <p:cNvPr id="3" name="Espace réservé du texte 17">
            <a:extLst>
              <a:ext uri="{FF2B5EF4-FFF2-40B4-BE49-F238E27FC236}">
                <a16:creationId xmlns:a16="http://schemas.microsoft.com/office/drawing/2014/main" xmlns="" id="{07DB582C-F9F8-F8C4-2BA0-60306C68579A}"/>
              </a:ext>
            </a:extLst>
          </p:cNvPr>
          <p:cNvSpPr txBox="1">
            <a:spLocks/>
          </p:cNvSpPr>
          <p:nvPr/>
        </p:nvSpPr>
        <p:spPr>
          <a:xfrm>
            <a:off x="611560" y="3553692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5</a:t>
            </a:r>
          </a:p>
        </p:txBody>
      </p:sp>
      <p:sp>
        <p:nvSpPr>
          <p:cNvPr id="5" name="Espace réservé du texte 10">
            <a:extLst>
              <a:ext uri="{FF2B5EF4-FFF2-40B4-BE49-F238E27FC236}">
                <a16:creationId xmlns:a16="http://schemas.microsoft.com/office/drawing/2014/main" xmlns="" id="{C88AB5F3-41B3-6486-11E8-5D0109B3818B}"/>
              </a:ext>
            </a:extLst>
          </p:cNvPr>
          <p:cNvSpPr txBox="1">
            <a:spLocks/>
          </p:cNvSpPr>
          <p:nvPr/>
        </p:nvSpPr>
        <p:spPr>
          <a:xfrm>
            <a:off x="1108061" y="3543282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b="1" kern="0" dirty="0"/>
              <a:t>Revenir sur le rapport</a:t>
            </a:r>
            <a:endParaRPr lang="fr-CA" b="1" kern="0" dirty="0"/>
          </a:p>
        </p:txBody>
      </p:sp>
      <p:sp>
        <p:nvSpPr>
          <p:cNvPr id="12" name="Espace réservé du texte 17">
            <a:extLst>
              <a:ext uri="{FF2B5EF4-FFF2-40B4-BE49-F238E27FC236}">
                <a16:creationId xmlns:a16="http://schemas.microsoft.com/office/drawing/2014/main" xmlns="" id="{C4D9F01C-AA3D-6738-3052-B44842165C83}"/>
              </a:ext>
            </a:extLst>
          </p:cNvPr>
          <p:cNvSpPr txBox="1">
            <a:spLocks/>
          </p:cNvSpPr>
          <p:nvPr/>
        </p:nvSpPr>
        <p:spPr>
          <a:xfrm>
            <a:off x="611560" y="4090433"/>
            <a:ext cx="432000" cy="432000"/>
          </a:xfrm>
          <a:prstGeom prst="rect">
            <a:avLst/>
          </a:prstGeom>
          <a:solidFill>
            <a:schemeClr val="accent6"/>
          </a:solidFill>
        </p:spPr>
        <p:txBody>
          <a:bodyPr anchor="ctr">
            <a:noAutofit/>
          </a:bodyPr>
          <a:lstStyle>
            <a:lvl1pPr marL="0" marR="0" indent="0" algn="ctr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2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pPr rtl="0">
              <a:buFont typeface="Police système"/>
              <a:buNone/>
            </a:pPr>
            <a:r>
              <a:rPr lang="fr-FR" kern="0" dirty="0"/>
              <a:t>7</a:t>
            </a:r>
          </a:p>
        </p:txBody>
      </p:sp>
      <p:sp>
        <p:nvSpPr>
          <p:cNvPr id="13" name="Espace réservé du texte 10">
            <a:extLst>
              <a:ext uri="{FF2B5EF4-FFF2-40B4-BE49-F238E27FC236}">
                <a16:creationId xmlns:a16="http://schemas.microsoft.com/office/drawing/2014/main" xmlns="" id="{4A9D6FB6-683E-5B34-7820-EC89E7DA03DD}"/>
              </a:ext>
            </a:extLst>
          </p:cNvPr>
          <p:cNvSpPr txBox="1">
            <a:spLocks/>
          </p:cNvSpPr>
          <p:nvPr/>
        </p:nvSpPr>
        <p:spPr>
          <a:xfrm>
            <a:off x="1108061" y="4080023"/>
            <a:ext cx="6704299" cy="432000"/>
          </a:xfrm>
          <a:prstGeom prst="rect">
            <a:avLst/>
          </a:prstGeom>
        </p:spPr>
        <p:txBody>
          <a:bodyPr anchor="ctr">
            <a:noAutofit/>
          </a:bodyPr>
          <a:lstStyle>
            <a:lvl1pPr marL="0" marR="0" indent="0" algn="l" defTabSz="46296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Tx/>
              <a:buFont typeface="Arial" panose="020B0604020202020204" pitchFamily="34" charset="0"/>
              <a:buNone/>
              <a:tabLst/>
              <a:defRPr sz="2400" b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334361" indent="-330342" eaLnBrk="1" hangingPunct="1">
              <a:spcBef>
                <a:spcPts val="891"/>
              </a:spcBef>
              <a:buFont typeface="Police système"/>
              <a:buChar char="—"/>
              <a:tabLst/>
              <a:defRPr lang="fr-FR" sz="2400" b="0" dirty="0" smtClean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4019" marR="0" indent="0" defTabSz="462961" eaLnBrk="1" fontAlgn="auto" latinLnBrk="0" hangingPunct="1">
              <a:lnSpc>
                <a:spcPct val="100000"/>
              </a:lnSpc>
              <a:spcBef>
                <a:spcPts val="891"/>
              </a:spcBef>
              <a:spcAft>
                <a:spcPts val="0"/>
              </a:spcAft>
              <a:buClr>
                <a:schemeClr val="tx1"/>
              </a:buClr>
              <a:buSzTx/>
              <a:buFont typeface="Police système"/>
              <a:buNone/>
              <a:tabLst/>
              <a:defRPr sz="1367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69444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925921" eaLnBrk="1" hangingPunct="1">
              <a:defRPr sz="1215"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157402" eaLnBrk="1" hangingPunct="1">
              <a:defRPr>
                <a:latin typeface="+mn-lt"/>
                <a:ea typeface="+mn-ea"/>
                <a:cs typeface="+mn-cs"/>
              </a:defRPr>
            </a:lvl6pPr>
            <a:lvl7pPr marL="1388882" eaLnBrk="1" hangingPunct="1">
              <a:defRPr>
                <a:latin typeface="+mn-lt"/>
                <a:ea typeface="+mn-ea"/>
                <a:cs typeface="+mn-cs"/>
              </a:defRPr>
            </a:lvl7pPr>
            <a:lvl8pPr marL="1620363" eaLnBrk="1" hangingPunct="1">
              <a:defRPr>
                <a:latin typeface="+mn-lt"/>
                <a:ea typeface="+mn-ea"/>
                <a:cs typeface="+mn-cs"/>
              </a:defRPr>
            </a:lvl8pPr>
            <a:lvl9pPr marL="1851843" eaLnBrk="1" hangingPunct="1">
              <a:defRPr>
                <a:latin typeface="+mn-lt"/>
                <a:ea typeface="+mn-ea"/>
                <a:cs typeface="+mn-cs"/>
              </a:defRPr>
            </a:lvl9pPr>
          </a:lstStyle>
          <a:p>
            <a:r>
              <a:rPr lang="fr-CH" kern="0" dirty="0"/>
              <a:t>Travailler sur le rapport</a:t>
            </a:r>
            <a:endParaRPr lang="fr-CA" kern="0" dirty="0"/>
          </a:p>
        </p:txBody>
      </p:sp>
    </p:spTree>
    <p:extLst>
      <p:ext uri="{BB962C8B-B14F-4D97-AF65-F5344CB8AC3E}">
        <p14:creationId xmlns:p14="http://schemas.microsoft.com/office/powerpoint/2010/main" val="1568415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F70A0049-3911-CA4A-EB07-00AA02AEE8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Le rapport de stage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1A73C768-9B7D-0ABF-2F80-6667E41E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5D0CC7A-B6F9-4EBC-3533-A9C32A799218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Retour sur le rapport de stage…</a:t>
            </a:r>
          </a:p>
          <a:p>
            <a:endParaRPr lang="fr-CH" dirty="0"/>
          </a:p>
          <a:p>
            <a:r>
              <a:rPr lang="fr-CH" b="1" dirty="0">
                <a:solidFill>
                  <a:schemeClr val="accent1"/>
                </a:solidFill>
              </a:rPr>
              <a:t>Importance de la cohérence d’ensemble / du fil conducteur pour chaque partie !</a:t>
            </a:r>
          </a:p>
        </p:txBody>
      </p:sp>
    </p:spTree>
    <p:extLst>
      <p:ext uri="{BB962C8B-B14F-4D97-AF65-F5344CB8AC3E}">
        <p14:creationId xmlns:p14="http://schemas.microsoft.com/office/powerpoint/2010/main" val="1480639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44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lvl="1" algn="l" rtl="0"/>
            <a:r>
              <a:rPr lang="fr-CH" dirty="0"/>
              <a:t>La partie A s’attache à l’évaluation d’un·e </a:t>
            </a:r>
            <a:r>
              <a:rPr lang="fr-CH" dirty="0" err="1"/>
              <a:t>client·e</a:t>
            </a:r>
            <a:r>
              <a:rPr lang="fr-CH" dirty="0"/>
              <a:t>, la partie B à la réalisation d’une intervention auprès d’un·e autre </a:t>
            </a:r>
            <a:r>
              <a:rPr lang="fr-CH" dirty="0" err="1"/>
              <a:t>client·e</a:t>
            </a:r>
            <a:r>
              <a:rPr lang="fr-CH" dirty="0"/>
              <a:t> (intervention déjà en cours à laquelle l’</a:t>
            </a:r>
            <a:r>
              <a:rPr lang="fr-CH" dirty="0" err="1"/>
              <a:t>étudiant·e</a:t>
            </a:r>
            <a:r>
              <a:rPr lang="fr-CH" dirty="0"/>
              <a:t> participe ou nouvelle intervention sous supervision du ou de la PF)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133388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45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136904" cy="3024336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Contenu de la partie A :</a:t>
            </a:r>
          </a:p>
          <a:p>
            <a:pPr lvl="3"/>
            <a:r>
              <a:rPr lang="fr-CH" sz="2000" dirty="0"/>
              <a:t>présentation du ou de la </a:t>
            </a:r>
            <a:r>
              <a:rPr lang="fr-CH" sz="2000" dirty="0" err="1"/>
              <a:t>client·e</a:t>
            </a:r>
            <a:r>
              <a:rPr lang="fr-CH" sz="2000" dirty="0"/>
              <a:t>, y compris quelques éléments du profil occupationnel (1 page)</a:t>
            </a:r>
          </a:p>
          <a:p>
            <a:pPr lvl="3"/>
            <a:r>
              <a:rPr lang="fr-CH" sz="2000" dirty="0"/>
              <a:t>présentation d’une activité d’obtention d’informations terminée: justification, description de sa réalisation, analyse des résultats obtenus (2 pages)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846852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46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136904" cy="3024336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Contenu de la partie B :</a:t>
            </a:r>
          </a:p>
          <a:p>
            <a:pPr lvl="3"/>
            <a:r>
              <a:rPr lang="fr-CH" sz="2000" dirty="0"/>
              <a:t>présentation succincte de la situation du ou de la </a:t>
            </a:r>
            <a:r>
              <a:rPr lang="fr-CH" sz="2000" dirty="0" err="1"/>
              <a:t>client·e</a:t>
            </a:r>
            <a:r>
              <a:rPr lang="fr-CH" sz="2000" dirty="0"/>
              <a:t> (qlq lignes),</a:t>
            </a:r>
          </a:p>
          <a:p>
            <a:pPr lvl="3"/>
            <a:r>
              <a:rPr lang="fr-CH" sz="2000" dirty="0"/>
              <a:t>présentation du plan d’intervention proposé par l’ergothérapeute (qlq lignes : Buts ou objectifs et moyens)</a:t>
            </a:r>
          </a:p>
          <a:p>
            <a:pPr lvl="3"/>
            <a:r>
              <a:rPr lang="fr-CH" sz="2000" dirty="0"/>
              <a:t>présentation d’une séance de traitement : objectifs spécifiques, choix de l’activité, setting, réalisation et adaptation de la séance, évaluation de la séance (2 pages)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73609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intermédiaire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47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136904" cy="3024336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MERCI de me les faires passer dans un seul document </a:t>
            </a:r>
            <a:r>
              <a:rPr lang="fr-CH" dirty="0" err="1"/>
              <a:t>word</a:t>
            </a:r>
            <a:r>
              <a:rPr lang="fr-CH" dirty="0"/>
              <a:t> ou autre type de document de traitement de texte.</a:t>
            </a:r>
            <a:endParaRPr lang="fr-CH" sz="2000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412663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Trame du rapport</a:t>
            </a:r>
          </a:p>
          <a:p>
            <a:endParaRPr lang="fr-CH" dirty="0"/>
          </a:p>
          <a:p>
            <a:r>
              <a:rPr lang="fr-CH" dirty="0"/>
              <a:t>Plutôt cohérent dans l’ensemble.</a:t>
            </a:r>
          </a:p>
          <a:p>
            <a:r>
              <a:rPr lang="fr-CH" dirty="0"/>
              <a:t>Parfois besoin de réorganiser voire restructurer le texte pour gagner en fluidité.</a:t>
            </a:r>
          </a:p>
        </p:txBody>
      </p:sp>
    </p:spTree>
    <p:extLst>
      <p:ext uri="{BB962C8B-B14F-4D97-AF65-F5344CB8AC3E}">
        <p14:creationId xmlns:p14="http://schemas.microsoft.com/office/powerpoint/2010/main" val="5462545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49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Trop de narration</a:t>
            </a:r>
          </a:p>
          <a:p>
            <a:endParaRPr lang="fr-CH" dirty="0"/>
          </a:p>
          <a:p>
            <a:r>
              <a:rPr lang="fr-CH" dirty="0"/>
              <a:t>Restez </a:t>
            </a:r>
            <a:r>
              <a:rPr lang="fr-CH" dirty="0" err="1"/>
              <a:t>factuel·les</a:t>
            </a:r>
            <a:r>
              <a:rPr lang="fr-CH" dirty="0"/>
              <a:t> et soyez synthétiques !</a:t>
            </a:r>
          </a:p>
          <a:p>
            <a:r>
              <a:rPr lang="fr-CH" dirty="0"/>
              <a:t>Pas forcément besoin de savoir sur quelle chaise du salon vous vous êtes </a:t>
            </a:r>
            <a:r>
              <a:rPr lang="fr-CH" dirty="0" err="1"/>
              <a:t>assis·es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41049883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FC68C5D-F2D7-0F0C-54E1-C48755D8C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CE7658B4-5095-0477-F3EF-AF2FC4CE9B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400817A7-F2E1-E9CC-67FB-70127096843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favoriser une compréhension globale de la situation des </a:t>
            </a: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client·e·s</a:t>
            </a: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mettre en évidence les caractéristiques des pratiques centrées sur </a:t>
            </a: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le ou la </a:t>
            </a:r>
            <a:r>
              <a:rPr lang="fr-FR" sz="2400" dirty="0" err="1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client·e</a:t>
            </a: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approfondir des éléments de la démarche clinique et du raisonnement professionnel,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</a:pPr>
            <a:r>
              <a:rPr lang="fr-FR" sz="2400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développer l’articulation entre les cadres de référence théoriques ou les modèles de pratique et la problématique de la personne, </a:t>
            </a:r>
            <a:endParaRPr lang="fr-CH" sz="2400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78006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Perspective occupationnelle</a:t>
            </a:r>
          </a:p>
          <a:p>
            <a:endParaRPr lang="fr-CH" dirty="0"/>
          </a:p>
          <a:p>
            <a:r>
              <a:rPr lang="fr-CH" dirty="0"/>
              <a:t>Parfois trop de place donnée au diagnostic et pathologies et à ses conséquences fonctionnelles</a:t>
            </a:r>
          </a:p>
          <a:p>
            <a:r>
              <a:rPr lang="fr-CH" dirty="0"/>
              <a:t>Pensez aux conséquences sur le quotidien !</a:t>
            </a:r>
          </a:p>
          <a:p>
            <a:r>
              <a:rPr lang="fr-CH" dirty="0"/>
              <a:t>Discutez des objectifs avec votre PF dans ce sens.</a:t>
            </a:r>
          </a:p>
        </p:txBody>
      </p:sp>
    </p:spTree>
    <p:extLst>
      <p:ext uri="{BB962C8B-B14F-4D97-AF65-F5344CB8AC3E}">
        <p14:creationId xmlns:p14="http://schemas.microsoft.com/office/powerpoint/2010/main" val="1198305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51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Utilisation des données probantes</a:t>
            </a:r>
          </a:p>
          <a:p>
            <a:endParaRPr lang="fr-CH" dirty="0"/>
          </a:p>
          <a:p>
            <a:r>
              <a:rPr lang="fr-CH" dirty="0"/>
              <a:t>Plusieurs rapports ne s’appuient pas ou presque pas sur des données probantes (notamment partie A),</a:t>
            </a:r>
          </a:p>
          <a:p>
            <a:r>
              <a:rPr lang="fr-CH" dirty="0"/>
              <a:t>Dans d’autres cas, le référencement est mal fait ou les références ne sont pas pertinentes,</a:t>
            </a:r>
          </a:p>
          <a:p>
            <a:r>
              <a:rPr lang="fr-CH" dirty="0"/>
              <a:t>Chercher les sources primaires.</a:t>
            </a:r>
          </a:p>
        </p:txBody>
      </p:sp>
    </p:spTree>
    <p:extLst>
      <p:ext uri="{BB962C8B-B14F-4D97-AF65-F5344CB8AC3E}">
        <p14:creationId xmlns:p14="http://schemas.microsoft.com/office/powerpoint/2010/main" val="37525242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52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Présentation du client</a:t>
            </a:r>
          </a:p>
          <a:p>
            <a:endParaRPr lang="fr-CH" dirty="0"/>
          </a:p>
          <a:p>
            <a:r>
              <a:rPr lang="fr-CH" dirty="0"/>
              <a:t>Le client n’est pas toujours UNE personne,</a:t>
            </a:r>
          </a:p>
          <a:p>
            <a:r>
              <a:rPr lang="fr-CH" dirty="0"/>
              <a:t>Parfois important de s’intéresser aux proches car ils peuvent être inclus dans le client,</a:t>
            </a:r>
          </a:p>
          <a:p>
            <a:r>
              <a:rPr lang="fr-CH" dirty="0"/>
              <a:t>Manque parfois d’informations utiles, par exemple, depuis combien de temps la personne est </a:t>
            </a:r>
            <a:r>
              <a:rPr lang="fr-CH" dirty="0" err="1"/>
              <a:t>suivi·e</a:t>
            </a:r>
            <a:r>
              <a:rPr lang="fr-CH" dirty="0"/>
              <a:t> en ergothérapie ou ailleurs ? Sa résidence ?</a:t>
            </a:r>
          </a:p>
        </p:txBody>
      </p:sp>
    </p:spTree>
    <p:extLst>
      <p:ext uri="{BB962C8B-B14F-4D97-AF65-F5344CB8AC3E}">
        <p14:creationId xmlns:p14="http://schemas.microsoft.com/office/powerpoint/2010/main" val="37158205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53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Anonymat</a:t>
            </a:r>
          </a:p>
          <a:p>
            <a:endParaRPr lang="fr-CH" dirty="0"/>
          </a:p>
          <a:p>
            <a:r>
              <a:rPr lang="fr-CH" dirty="0"/>
              <a:t>Assurez-vous de l’anonymat des personnes du rapport.</a:t>
            </a:r>
          </a:p>
          <a:p>
            <a:r>
              <a:rPr lang="fr-CH" dirty="0"/>
              <a:t>Changez des informations mais pas radicalement !</a:t>
            </a:r>
          </a:p>
          <a:p>
            <a:r>
              <a:rPr lang="fr-CH" dirty="0"/>
              <a:t>Précisez l’utilisation de pseudonymes.</a:t>
            </a:r>
          </a:p>
          <a:p>
            <a:r>
              <a:rPr lang="fr-CH" dirty="0"/>
              <a:t>C’est aussi une question d’éthique.</a:t>
            </a:r>
          </a:p>
        </p:txBody>
      </p:sp>
    </p:spTree>
    <p:extLst>
      <p:ext uri="{BB962C8B-B14F-4D97-AF65-F5344CB8AC3E}">
        <p14:creationId xmlns:p14="http://schemas.microsoft.com/office/powerpoint/2010/main" val="922021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54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Tournure des phrases et formulation</a:t>
            </a:r>
          </a:p>
          <a:p>
            <a:endParaRPr lang="fr-CH" dirty="0"/>
          </a:p>
          <a:p>
            <a:r>
              <a:rPr lang="fr-CH" dirty="0"/>
              <a:t>Faites des phrases construites !</a:t>
            </a:r>
          </a:p>
          <a:p>
            <a:r>
              <a:rPr lang="fr-CH" dirty="0"/>
              <a:t>Parfois langage «oral» à l’écrit</a:t>
            </a:r>
          </a:p>
          <a:p>
            <a:r>
              <a:rPr lang="fr-CH" dirty="0"/>
              <a:t>Ne commencez pas de phrase par «Concernant…» ou «En ce qui concerne…»</a:t>
            </a:r>
          </a:p>
        </p:txBody>
      </p:sp>
    </p:spTree>
    <p:extLst>
      <p:ext uri="{BB962C8B-B14F-4D97-AF65-F5344CB8AC3E}">
        <p14:creationId xmlns:p14="http://schemas.microsoft.com/office/powerpoint/2010/main" val="3251083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Utilisation de modèles ou de cadres de références</a:t>
            </a:r>
          </a:p>
          <a:p>
            <a:endParaRPr lang="fr-CH" dirty="0"/>
          </a:p>
          <a:p>
            <a:r>
              <a:rPr lang="fr-CH" dirty="0"/>
              <a:t>Certains rapports s’appuient sur des modèles.</a:t>
            </a:r>
          </a:p>
          <a:p>
            <a:r>
              <a:rPr lang="fr-CH" dirty="0"/>
              <a:t>Mieux les présenter pour mieux justifier leur utilisation.</a:t>
            </a:r>
          </a:p>
          <a:p>
            <a:r>
              <a:rPr lang="fr-CH" dirty="0"/>
              <a:t>Structurer le rapport selon le modèle (y compris le rapport final).</a:t>
            </a:r>
          </a:p>
          <a:p>
            <a:r>
              <a:rPr lang="fr-CH" dirty="0"/>
              <a:t>Il ne suffit pas de les nommer…</a:t>
            </a:r>
          </a:p>
        </p:txBody>
      </p:sp>
    </p:spTree>
    <p:extLst>
      <p:ext uri="{BB962C8B-B14F-4D97-AF65-F5344CB8AC3E}">
        <p14:creationId xmlns:p14="http://schemas.microsoft.com/office/powerpoint/2010/main" val="1132021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Partie A : Récolte des données</a:t>
            </a:r>
          </a:p>
          <a:p>
            <a:endParaRPr lang="fr-CH" dirty="0"/>
          </a:p>
          <a:p>
            <a:r>
              <a:rPr lang="fr-CH" dirty="0"/>
              <a:t>UNE seule activité devait être documentée</a:t>
            </a:r>
          </a:p>
          <a:p>
            <a:r>
              <a:rPr lang="fr-CH" dirty="0"/>
              <a:t>Structurer en sous-parties :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  <a:ea typeface="MS Mincho" panose="02020609040205080304" pitchFamily="49" charset="-128"/>
                <a:cs typeface="Times New Roman" panose="02020603050405020304" pitchFamily="18" charset="0"/>
              </a:rPr>
              <a:t>Description de l’activité, </a:t>
            </a:r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justification, description de sa réalisation, analyse des résultats obtenus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07923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Partie B : Plan d’intervention</a:t>
            </a:r>
          </a:p>
          <a:p>
            <a:pPr marL="0" indent="0">
              <a:buNone/>
            </a:pPr>
            <a:endParaRPr lang="fr-CH" dirty="0"/>
          </a:p>
          <a:p>
            <a:r>
              <a:rPr lang="fr-CH" dirty="0"/>
              <a:t>Visez l’occupation à chaque fois.</a:t>
            </a:r>
          </a:p>
          <a:p>
            <a:r>
              <a:rPr lang="fr-CH" dirty="0"/>
              <a:t>Être concret et structurer : Finalité, buts/objectifs généraux, </a:t>
            </a:r>
            <a:r>
              <a:rPr lang="fr-CH" i="1" dirty="0"/>
              <a:t>critères de réalisation</a:t>
            </a:r>
            <a:r>
              <a:rPr lang="fr-CH" dirty="0"/>
              <a:t>, moyens)</a:t>
            </a:r>
          </a:p>
          <a:p>
            <a:r>
              <a:rPr lang="fr-CH" dirty="0"/>
              <a:t>Attention à la formulation des objectifs… </a:t>
            </a:r>
          </a:p>
          <a:p>
            <a:r>
              <a:rPr lang="fr-CH" dirty="0"/>
              <a:t>«Améliorer» quelque chose n’est pas un objectif opérationnel en ergothérapie.</a:t>
            </a:r>
          </a:p>
        </p:txBody>
      </p:sp>
    </p:spTree>
    <p:extLst>
      <p:ext uri="{BB962C8B-B14F-4D97-AF65-F5344CB8AC3E}">
        <p14:creationId xmlns:p14="http://schemas.microsoft.com/office/powerpoint/2010/main" val="4142241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Partie B : Présentation de la séance</a:t>
            </a:r>
          </a:p>
          <a:p>
            <a:endParaRPr lang="fr-CH" dirty="0"/>
          </a:p>
          <a:p>
            <a:r>
              <a:rPr lang="fr-CH" dirty="0"/>
              <a:t>Structurer pour éviter le narratif !</a:t>
            </a:r>
          </a:p>
          <a:p>
            <a:r>
              <a:rPr lang="fr-CH" dirty="0"/>
              <a:t>Faire en sous-parties :</a:t>
            </a:r>
          </a:p>
          <a:p>
            <a:pPr lvl="1"/>
            <a:r>
              <a:rPr lang="fr-FR" sz="18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MS Mincho" panose="02020609040205080304" pitchFamily="49" charset="-128"/>
                <a:cs typeface="Times New Roman" panose="02020603050405020304" pitchFamily="18" charset="0"/>
              </a:rPr>
              <a:t>objectifs spécifiques de la séance, choix de l’activité, setting, réalisation et adaptation de la séance, évaluation de la séance </a:t>
            </a:r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427281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1AF8C1AC-80F4-448D-FE6E-9DDD959B7D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Synthèse des commentaires sur le RI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AD3298D5-16F4-0455-38AE-267A562932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59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69ECC6B-82EE-7984-AC96-184DC7108B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b="1" dirty="0"/>
              <a:t>Partie B : Setting</a:t>
            </a:r>
          </a:p>
          <a:p>
            <a:endParaRPr lang="fr-CH" dirty="0"/>
          </a:p>
          <a:p>
            <a:r>
              <a:rPr lang="fr-CH" dirty="0"/>
              <a:t>Vous pouvez faire un schéma, parfois plus clair qu’un texte.</a:t>
            </a:r>
          </a:p>
        </p:txBody>
      </p:sp>
    </p:spTree>
    <p:extLst>
      <p:ext uri="{BB962C8B-B14F-4D97-AF65-F5344CB8AC3E}">
        <p14:creationId xmlns:p14="http://schemas.microsoft.com/office/powerpoint/2010/main" val="15437700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85E12F-A4A8-E898-FAEA-3E12A08898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CH"/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0FAFA0C6-93D1-90EB-ADB7-59173B27BB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0B2ED2CB-36FF-99C2-EA57-369DEF6AFA5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réfléchir d’un point de vue éthique sur des situations rencontrées en formation pratique, </a:t>
            </a:r>
            <a:endParaRPr lang="fr-CH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identifier les rôles professionnels des ergothérapeutes, </a:t>
            </a:r>
            <a:endParaRPr lang="fr-CH" dirty="0">
              <a:effectLst/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développer des compétences pour la rédaction de documents professionnels, </a:t>
            </a:r>
            <a:endParaRPr lang="fr-CH" dirty="0"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spcAft>
                <a:spcPts val="300"/>
              </a:spcAft>
              <a:buFont typeface="Symbol" panose="05050102010706020507" pitchFamily="18" charset="2"/>
              <a:buChar char=""/>
              <a:tabLst>
                <a:tab pos="139700" algn="l"/>
                <a:tab pos="457200" algn="l"/>
              </a:tabLst>
            </a:pPr>
            <a:r>
              <a:rPr lang="fr-FR" dirty="0">
                <a:solidFill>
                  <a:srgbClr val="000000"/>
                </a:solidFill>
                <a:effectLst/>
                <a:latin typeface="+mn-lt"/>
                <a:ea typeface="Times New Roman" panose="02020603050405020304" pitchFamily="18" charset="0"/>
                <a:cs typeface="Arial" panose="020B0604020202020204" pitchFamily="34" charset="0"/>
              </a:rPr>
              <a:t>approfondir des aspects liés à l’interdisciplinarité. </a:t>
            </a:r>
            <a:endParaRPr lang="fr-CA" i="1" dirty="0">
              <a:latin typeface="+mn-lt"/>
            </a:endParaRPr>
          </a:p>
          <a:p>
            <a:endParaRPr lang="fr-CH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543043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7B0CE126-E16A-08F3-A833-36E351D99F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 vous de travailler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5EAB45B2-A832-E52A-ABE0-F61E3691E0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60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CDB45C09-CDC8-9E27-DCF4-755A79E559B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fr-CH" dirty="0"/>
              <a:t>Reprenez votre rapport intermédiaire</a:t>
            </a:r>
          </a:p>
          <a:p>
            <a:endParaRPr lang="fr-CH" dirty="0"/>
          </a:p>
          <a:p>
            <a:r>
              <a:rPr lang="fr-CH" dirty="0"/>
              <a:t>Identifiez si vous avez commis une des erreurs présentées et corrigez en conséquence</a:t>
            </a:r>
          </a:p>
          <a:p>
            <a:endParaRPr lang="fr-CH" dirty="0"/>
          </a:p>
        </p:txBody>
      </p:sp>
    </p:spTree>
    <p:extLst>
      <p:ext uri="{BB962C8B-B14F-4D97-AF65-F5344CB8AC3E}">
        <p14:creationId xmlns:p14="http://schemas.microsoft.com/office/powerpoint/2010/main" val="2936109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61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CH" dirty="0"/>
              <a:t>Toujours en deux parties.</a:t>
            </a:r>
          </a:p>
          <a:p>
            <a:r>
              <a:rPr lang="fr-CH" dirty="0"/>
              <a:t>Il compte au maximum 10 pages dactylographiées, sans les annexes (+/-10%), soit 5 pages par partie.</a:t>
            </a:r>
            <a:endParaRPr lang="fr-CA" dirty="0"/>
          </a:p>
          <a:p>
            <a:r>
              <a:rPr lang="fr-CH" dirty="0"/>
              <a:t>Il est rédigé durant la période de formation pratique.</a:t>
            </a:r>
          </a:p>
          <a:p>
            <a:r>
              <a:rPr lang="fr-CH" dirty="0"/>
              <a:t>Délai : le </a:t>
            </a:r>
            <a:r>
              <a:rPr lang="fr-CH" b="1" dirty="0"/>
              <a:t>30 janvier à 17h00</a:t>
            </a:r>
            <a:r>
              <a:rPr lang="fr-CH" dirty="0"/>
              <a:t>, à l’</a:t>
            </a:r>
            <a:r>
              <a:rPr lang="fr-CH" dirty="0" err="1"/>
              <a:t>enseignant·e</a:t>
            </a:r>
            <a:r>
              <a:rPr lang="fr-CH" dirty="0"/>
              <a:t> de référence, avec copie au praticien formateur ou à la praticienne formatrice. </a:t>
            </a:r>
          </a:p>
          <a:p>
            <a:pPr lvl="1" algn="l" rtl="0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101468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62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de la partie A</a:t>
            </a:r>
          </a:p>
          <a:p>
            <a:pPr lvl="3"/>
            <a:r>
              <a:rPr lang="fr-CH" sz="2000" dirty="0"/>
              <a:t>Reprise du rapport intermédiaire</a:t>
            </a:r>
          </a:p>
          <a:p>
            <a:pPr lvl="4"/>
            <a:r>
              <a:rPr lang="fr-CH" sz="1600" dirty="0"/>
              <a:t>Corrections selon commentaires du rapport intermédiaire, des analyses de pratique</a:t>
            </a:r>
          </a:p>
          <a:p>
            <a:pPr lvl="3"/>
            <a:r>
              <a:rPr lang="fr-CH" sz="2000" dirty="0"/>
              <a:t>Compléter :</a:t>
            </a:r>
          </a:p>
          <a:p>
            <a:pPr lvl="4"/>
            <a:r>
              <a:rPr lang="fr-CH" sz="1600" dirty="0"/>
              <a:t>évaluation complète (profil, état occupationnel, problèmes)</a:t>
            </a:r>
          </a:p>
          <a:p>
            <a:pPr lvl="4"/>
            <a:r>
              <a:rPr lang="fr-CH" sz="1600" dirty="0"/>
              <a:t>buts ou objectifs d’intervention</a:t>
            </a:r>
          </a:p>
          <a:p>
            <a:pPr lvl="3"/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3279319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63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de la partie B</a:t>
            </a:r>
          </a:p>
          <a:p>
            <a:pPr lvl="3"/>
            <a:r>
              <a:rPr lang="fr-CH" sz="2000" dirty="0"/>
              <a:t>Reprise du rapport intermédiaire</a:t>
            </a:r>
          </a:p>
          <a:p>
            <a:pPr lvl="4"/>
            <a:r>
              <a:rPr lang="fr-CH" sz="1600" dirty="0"/>
              <a:t>Corrections selon commentaires du rapport intermédiaire, des analyses de pratique</a:t>
            </a:r>
          </a:p>
          <a:p>
            <a:pPr lvl="3"/>
            <a:r>
              <a:rPr lang="fr-CH" sz="2000" dirty="0"/>
              <a:t>Compléter :</a:t>
            </a:r>
          </a:p>
          <a:p>
            <a:pPr lvl="4"/>
            <a:r>
              <a:rPr lang="fr-CH" sz="1600" dirty="0"/>
              <a:t>présentation succincte du ou de la </a:t>
            </a:r>
            <a:r>
              <a:rPr lang="fr-CH" sz="1600" dirty="0" err="1"/>
              <a:t>client·e</a:t>
            </a:r>
            <a:r>
              <a:rPr lang="fr-CH" sz="1600" dirty="0"/>
              <a:t> </a:t>
            </a:r>
          </a:p>
          <a:p>
            <a:pPr lvl="4"/>
            <a:r>
              <a:rPr lang="fr-CH" sz="1600" dirty="0"/>
              <a:t>présentation du plan d’intervention </a:t>
            </a:r>
          </a:p>
          <a:p>
            <a:pPr lvl="4"/>
            <a:r>
              <a:rPr lang="fr-CH" sz="1600" dirty="0"/>
              <a:t>description de la progression de l’intervention au fil des séances, </a:t>
            </a:r>
          </a:p>
          <a:p>
            <a:pPr lvl="4"/>
            <a:r>
              <a:rPr lang="fr-CH" sz="1600" dirty="0"/>
              <a:t>évaluation des résultats de l’intervention et en particulier de l’atteinte des buts ou objectifs</a:t>
            </a:r>
          </a:p>
          <a:p>
            <a:pPr lvl="3"/>
            <a:endParaRPr lang="fr-CH" sz="2000" dirty="0"/>
          </a:p>
        </p:txBody>
      </p:sp>
    </p:spTree>
    <p:extLst>
      <p:ext uri="{BB962C8B-B14F-4D97-AF65-F5344CB8AC3E}">
        <p14:creationId xmlns:p14="http://schemas.microsoft.com/office/powerpoint/2010/main" val="1085613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pPr algn="l" rtl="0"/>
            <a:r>
              <a:rPr lang="fr-CA" dirty="0"/>
              <a:t>Rapport de stage – final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64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FR" dirty="0"/>
              <a:t>Contenu du rapport final</a:t>
            </a:r>
          </a:p>
          <a:p>
            <a:pPr lvl="3"/>
            <a:r>
              <a:rPr lang="fr-CH" sz="2000" dirty="0"/>
              <a:t>Le rapport obéit aux mêmes règles de justification scientifique que le rapport intermédiaire.</a:t>
            </a:r>
          </a:p>
          <a:p>
            <a:pPr lvl="3"/>
            <a:r>
              <a:rPr lang="fr-CH" sz="2000" dirty="0"/>
              <a:t>Il faut continuer avec le ou la même </a:t>
            </a:r>
            <a:r>
              <a:rPr lang="fr-CH" sz="2000" dirty="0" err="1"/>
              <a:t>client·e</a:t>
            </a:r>
            <a:r>
              <a:rPr lang="fr-CH" sz="2000" dirty="0"/>
              <a:t> que le rapport intermédiaire sauf exception (à discuter au cas par cas).</a:t>
            </a:r>
          </a:p>
        </p:txBody>
      </p:sp>
    </p:spTree>
    <p:extLst>
      <p:ext uri="{BB962C8B-B14F-4D97-AF65-F5344CB8AC3E}">
        <p14:creationId xmlns:p14="http://schemas.microsoft.com/office/powerpoint/2010/main" val="5131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87BCC2-C48B-E744-885E-261A808F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Questions sur rapport final 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B6EFFE3-A3E9-CF4D-8019-D8441EA0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65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0F378BC-22DB-2B4E-A6F9-CEC09A676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831885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0F87BCC2-C48B-E744-885E-261A808F25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FR" dirty="0"/>
              <a:t>Autres questions ou thématiques à aborder ?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DB6EFFE3-A3E9-CF4D-8019-D8441EA026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66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E0F378BC-22DB-2B4E-A6F9-CEC09A676E70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09574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xmlns="" id="{321BA767-CDFB-FB71-0A1C-0980D55997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H" dirty="0"/>
              <a:t>A vous de travailler, individuellement</a:t>
            </a:r>
          </a:p>
        </p:txBody>
      </p:sp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28421D76-B20C-6A9D-6C07-D4CADA7EA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67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F43C3211-F8A8-C310-A8D1-72758D86EE5B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>
              <a:buNone/>
            </a:pPr>
            <a:endParaRPr lang="fr-CH" dirty="0"/>
          </a:p>
          <a:p>
            <a:r>
              <a:rPr lang="fr-CH" dirty="0"/>
              <a:t>Commencez à travailler sur la suite</a:t>
            </a:r>
          </a:p>
          <a:p>
            <a:endParaRPr lang="fr-CH" dirty="0"/>
          </a:p>
          <a:p>
            <a:r>
              <a:rPr lang="fr-CH" dirty="0"/>
              <a:t>Possibilité de travailler en classe ou ailleurs</a:t>
            </a:r>
          </a:p>
        </p:txBody>
      </p:sp>
    </p:spTree>
    <p:extLst>
      <p:ext uri="{BB962C8B-B14F-4D97-AF65-F5344CB8AC3E}">
        <p14:creationId xmlns:p14="http://schemas.microsoft.com/office/powerpoint/2010/main" val="981954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2">
            <a:extLst>
              <a:ext uri="{FF2B5EF4-FFF2-40B4-BE49-F238E27FC236}">
                <a16:creationId xmlns:a16="http://schemas.microsoft.com/office/drawing/2014/main" xmlns="" id="{44AD6947-FBF4-0F48-94A6-D646EBC40E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68</a:t>
            </a:fld>
            <a:endParaRPr lang="fr-FR" dirty="0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xmlns="" id="{BA87902B-AEA7-8E4C-8CDB-F82569F47C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fr-FR" dirty="0"/>
              <a:t>Bonne suite de stage !</a:t>
            </a:r>
          </a:p>
        </p:txBody>
      </p:sp>
    </p:spTree>
    <p:extLst>
      <p:ext uri="{BB962C8B-B14F-4D97-AF65-F5344CB8AC3E}">
        <p14:creationId xmlns:p14="http://schemas.microsoft.com/office/powerpoint/2010/main" val="1319175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7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prstGeom prst="rect">
            <a:avLst/>
          </a:prstGeom>
        </p:spPr>
        <p:txBody>
          <a:bodyPr/>
          <a:lstStyle/>
          <a:p>
            <a:pPr algn="l" rtl="0"/>
            <a:r>
              <a:rPr lang="fr-CA" dirty="0"/>
              <a:t>L’unité comporte 24 périodes (présence obligatoire):</a:t>
            </a:r>
          </a:p>
          <a:p>
            <a:pPr lvl="3" algn="l" rtl="0"/>
            <a:r>
              <a:rPr lang="fr-CA" dirty="0"/>
              <a:t>4 avant le stage, </a:t>
            </a:r>
          </a:p>
          <a:p>
            <a:pPr lvl="3" algn="l" rtl="0"/>
            <a:r>
              <a:rPr lang="fr-CA" b="1" dirty="0"/>
              <a:t>16 durant le stage, </a:t>
            </a:r>
          </a:p>
          <a:p>
            <a:pPr lvl="3" algn="l" rtl="0"/>
            <a:r>
              <a:rPr lang="fr-CA" dirty="0"/>
              <a:t>4 à l'issue du stage.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72796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8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208912" cy="3024336"/>
          </a:xfrm>
          <a:prstGeom prst="rect">
            <a:avLst/>
          </a:prstGeom>
        </p:spPr>
        <p:txBody>
          <a:bodyPr/>
          <a:lstStyle/>
          <a:p>
            <a:pPr marL="0" indent="0" algn="l" rtl="0">
              <a:buNone/>
            </a:pPr>
            <a:r>
              <a:rPr lang="fr-CA" dirty="0"/>
              <a:t>Les 16 périodes durant le stage (aujourd’hui et demain):</a:t>
            </a:r>
          </a:p>
          <a:p>
            <a:pPr algn="l" rtl="0"/>
            <a:r>
              <a:rPr lang="fr-CA" dirty="0"/>
              <a:t>Buts :</a:t>
            </a:r>
            <a:endParaRPr lang="fr-CA" sz="1800" dirty="0"/>
          </a:p>
          <a:p>
            <a:pPr lvl="3"/>
            <a:r>
              <a:rPr lang="fr-CH" sz="2000" dirty="0"/>
              <a:t>présenter les divers lieux de travail,</a:t>
            </a:r>
          </a:p>
          <a:p>
            <a:pPr lvl="3"/>
            <a:r>
              <a:rPr lang="fr-CH" sz="2000" dirty="0"/>
              <a:t>discuter des diverses pratiques rencontrées dans les services,</a:t>
            </a:r>
          </a:p>
          <a:p>
            <a:pPr lvl="3"/>
            <a:r>
              <a:rPr lang="fr-CH" sz="2000" dirty="0"/>
              <a:t>analyser en groupe les cas présentés par les </a:t>
            </a:r>
            <a:r>
              <a:rPr lang="fr-CH" sz="2000" dirty="0" err="1"/>
              <a:t>étudiant·e·s</a:t>
            </a:r>
            <a:r>
              <a:rPr lang="fr-CH" sz="2000" dirty="0"/>
              <a:t>,</a:t>
            </a:r>
          </a:p>
          <a:p>
            <a:pPr lvl="3"/>
            <a:r>
              <a:rPr lang="fr-CH" sz="2000" dirty="0"/>
              <a:t>examiner les démarches professionnelles menées et les raisonnements qui les sous-tendent. </a:t>
            </a:r>
            <a:endParaRPr lang="fr-CA" sz="2000" dirty="0"/>
          </a:p>
          <a:p>
            <a:pPr lvl="4" algn="l" rtl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1954613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>
            <a:extLst>
              <a:ext uri="{FF2B5EF4-FFF2-40B4-BE49-F238E27FC236}">
                <a16:creationId xmlns:a16="http://schemas.microsoft.com/office/drawing/2014/main" xmlns="" id="{E682F5FC-06A9-D44B-AFDB-DDE5084CC2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5788" y="527209"/>
            <a:ext cx="7972425" cy="430887"/>
          </a:xfrm>
        </p:spPr>
        <p:txBody>
          <a:bodyPr/>
          <a:lstStyle/>
          <a:p>
            <a:r>
              <a:rPr lang="fr-CA" dirty="0"/>
              <a:t>Déroulement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xmlns="" id="{3DFD24EE-CEDD-2F42-99FD-4A0CFB31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434C1D-1690-3843-82F9-787CBA0F31F5}" type="slidenum">
              <a:rPr lang="fr-FR" smtClean="0"/>
              <a:pPr/>
              <a:t>9</a:t>
            </a:fld>
            <a:endParaRPr lang="fr-FR" dirty="0"/>
          </a:p>
        </p:txBody>
      </p:sp>
      <p:sp>
        <p:nvSpPr>
          <p:cNvPr id="2" name="Espace réservé du texte 1">
            <a:extLst>
              <a:ext uri="{FF2B5EF4-FFF2-40B4-BE49-F238E27FC236}">
                <a16:creationId xmlns:a16="http://schemas.microsoft.com/office/drawing/2014/main" xmlns="" id="{63785CCF-C757-3244-951B-1F08D27E3612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611560" y="1347614"/>
            <a:ext cx="8208912" cy="3024336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fr-CH" dirty="0"/>
              <a:t>Évaluation des deux jours selon votre participation</a:t>
            </a:r>
          </a:p>
          <a:p>
            <a:pPr marL="0" indent="0" algn="l" rtl="0">
              <a:buNone/>
            </a:pPr>
            <a:endParaRPr lang="fr-CH" dirty="0"/>
          </a:p>
          <a:p>
            <a:pPr algn="l" rtl="0"/>
            <a:r>
              <a:rPr lang="fr-CH" dirty="0"/>
              <a:t>Ces deux jours doivent avant tout </a:t>
            </a:r>
            <a:r>
              <a:rPr lang="fr-CH" b="1" dirty="0"/>
              <a:t>VOUS</a:t>
            </a:r>
            <a:r>
              <a:rPr lang="fr-CH" dirty="0"/>
              <a:t> être utiles</a:t>
            </a:r>
          </a:p>
          <a:p>
            <a:pPr lvl="4" algn="l" rtl="0"/>
            <a:endParaRPr lang="fr-FR" sz="1800" dirty="0"/>
          </a:p>
        </p:txBody>
      </p:sp>
    </p:spTree>
    <p:extLst>
      <p:ext uri="{BB962C8B-B14F-4D97-AF65-F5344CB8AC3E}">
        <p14:creationId xmlns:p14="http://schemas.microsoft.com/office/powerpoint/2010/main" val="2617514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HETSL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D"/>
      </a:accent1>
      <a:accent2>
        <a:srgbClr val="B9ACAF"/>
      </a:accent2>
      <a:accent3>
        <a:srgbClr val="FCC65F"/>
      </a:accent3>
      <a:accent4>
        <a:srgbClr val="EC9E61"/>
      </a:accent4>
      <a:accent5>
        <a:srgbClr val="7FB289"/>
      </a:accent5>
      <a:accent6>
        <a:srgbClr val="F1EDF0"/>
      </a:accent6>
      <a:hlink>
        <a:srgbClr val="004B7D"/>
      </a:hlink>
      <a:folHlink>
        <a:srgbClr val="B9AB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ln>
          <a:noFill/>
        </a:ln>
      </a:spPr>
      <a:bodyPr rtlCol="0" anchor="ctr"/>
      <a:lstStyle>
        <a:defPPr algn="ctr">
          <a:defRPr sz="12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Masque HETSL 2020" id="{E3B2E3E2-AFD2-E240-8D71-CB8E964E4ACF}" vid="{3FF7FD6B-B443-314C-AF66-D426C2E1C50B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9509579EDA04447998D0095BDAF642B" ma:contentTypeVersion="8" ma:contentTypeDescription="Crée un document." ma:contentTypeScope="" ma:versionID="3499030af1951a7d0c87647922d4eea5">
  <xsd:schema xmlns:xsd="http://www.w3.org/2001/XMLSchema" xmlns:xs="http://www.w3.org/2001/XMLSchema" xmlns:p="http://schemas.microsoft.com/office/2006/metadata/properties" xmlns:ns3="4e395e66-94a0-4570-beb7-c3daf86fba18" targetNamespace="http://schemas.microsoft.com/office/2006/metadata/properties" ma:root="true" ma:fieldsID="ffe23f030e6b4559abcf21640da1d52d" ns3:_="">
    <xsd:import namespace="4e395e66-94a0-4570-beb7-c3daf86fba18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e395e66-94a0-4570-beb7-c3daf86fba1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41689A8-A374-48ED-BD7C-83F3B07D899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e395e66-94a0-4570-beb7-c3daf86fba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E3241D7-62C4-4C79-8153-4E257D58358F}">
  <ds:schemaRefs>
    <ds:schemaRef ds:uri="http://schemas.microsoft.com/office/2006/metadata/properties"/>
    <ds:schemaRef ds:uri="http://purl.org/dc/terms/"/>
    <ds:schemaRef ds:uri="http://purl.org/dc/dcmitype/"/>
    <ds:schemaRef ds:uri="http://schemas.openxmlformats.org/package/2006/metadata/core-properties"/>
    <ds:schemaRef ds:uri="4e395e66-94a0-4570-beb7-c3daf86fba18"/>
    <ds:schemaRef ds:uri="http://purl.org/dc/elements/1.1/"/>
    <ds:schemaRef ds:uri="http://schemas.microsoft.com/office/infopath/2007/PartnerControls"/>
    <ds:schemaRef ds:uri="http://schemas.microsoft.com/office/2006/documentManagement/typ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C31F53B8-3854-4A2D-B16A-48609F6A75F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Thème Office</Template>
  <TotalTime>27198</TotalTime>
  <Words>2591</Words>
  <Application>Microsoft Macintosh PowerPoint</Application>
  <PresentationFormat>Présentation à l'écran (16:9)</PresentationFormat>
  <Paragraphs>514</Paragraphs>
  <Slides>68</Slides>
  <Notes>40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68</vt:i4>
      </vt:variant>
    </vt:vector>
  </HeadingPairs>
  <TitlesOfParts>
    <vt:vector size="75" baseType="lpstr">
      <vt:lpstr>MS Mincho</vt:lpstr>
      <vt:lpstr>Police système</vt:lpstr>
      <vt:lpstr>Symbol</vt:lpstr>
      <vt:lpstr>Times New Roman</vt:lpstr>
      <vt:lpstr>Wingdings</vt:lpstr>
      <vt:lpstr>Arial</vt:lpstr>
      <vt:lpstr>Thème Office</vt:lpstr>
      <vt:lpstr>2372 - Analyses de pratique nv I  mi-stage</vt:lpstr>
      <vt:lpstr>BIENVENUE !    (et bonne année à toutes et tous)</vt:lpstr>
      <vt:lpstr>But</vt:lpstr>
      <vt:lpstr>Présentation PowerPoint</vt:lpstr>
      <vt:lpstr>Présentation PowerPoint</vt:lpstr>
      <vt:lpstr>Présentation PowerPoint</vt:lpstr>
      <vt:lpstr>Déroulement</vt:lpstr>
      <vt:lpstr>Déroulement</vt:lpstr>
      <vt:lpstr>Déroulement</vt:lpstr>
      <vt:lpstr>Vos attentes</vt:lpstr>
      <vt:lpstr>Programme</vt:lpstr>
      <vt:lpstr>Présenter les lieux de stage</vt:lpstr>
      <vt:lpstr>Présenter les lieux de stage</vt:lpstr>
      <vt:lpstr>Echange et partage d’expériences</vt:lpstr>
      <vt:lpstr>Programme</vt:lpstr>
      <vt:lpstr>Programme</vt:lpstr>
      <vt:lpstr>Analyser les cas</vt:lpstr>
      <vt:lpstr>Examiner les démarches professionnelles</vt:lpstr>
      <vt:lpstr>Analyser les cas</vt:lpstr>
      <vt:lpstr>Analyser les cas</vt:lpstr>
      <vt:lpstr>Présentation d’un client</vt:lpstr>
      <vt:lpstr>Analyser les cas</vt:lpstr>
      <vt:lpstr>Analyser les cas</vt:lpstr>
      <vt:lpstr>Analyser les cas</vt:lpstr>
      <vt:lpstr>Examiner les démarches professionnelles</vt:lpstr>
      <vt:lpstr>Examiner les démarches professionnelles</vt:lpstr>
      <vt:lpstr>Examiner les démarches professionnelles</vt:lpstr>
      <vt:lpstr>Analyser les cas</vt:lpstr>
      <vt:lpstr>Analyser les cas</vt:lpstr>
      <vt:lpstr>Analyser les cas</vt:lpstr>
      <vt:lpstr>Analyser les cas</vt:lpstr>
      <vt:lpstr>Séance de traitement</vt:lpstr>
      <vt:lpstr>Analyser les cas</vt:lpstr>
      <vt:lpstr>Examiner les démarches professionnelles</vt:lpstr>
      <vt:lpstr>Examiner les démarches professionnelles</vt:lpstr>
      <vt:lpstr>Examiner les démarches professionnelles</vt:lpstr>
      <vt:lpstr>Programme</vt:lpstr>
      <vt:lpstr>Questionner les pratiques</vt:lpstr>
      <vt:lpstr>Questionner les pratiques</vt:lpstr>
      <vt:lpstr>Questionner les pratiques</vt:lpstr>
      <vt:lpstr>Questionner les pratiques</vt:lpstr>
      <vt:lpstr>Programme</vt:lpstr>
      <vt:lpstr>Le rapport de stage</vt:lpstr>
      <vt:lpstr>Rapport de stage – intermédiaire </vt:lpstr>
      <vt:lpstr>Rapport de stage – intermédiaire </vt:lpstr>
      <vt:lpstr>Rapport de stage – intermédiaire </vt:lpstr>
      <vt:lpstr>Rapport de stage – intermédiaire 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Synthèse des commentaires sur le RI</vt:lpstr>
      <vt:lpstr>A vous de travailler</vt:lpstr>
      <vt:lpstr>Rapport de stage – final </vt:lpstr>
      <vt:lpstr>Rapport de stage – final </vt:lpstr>
      <vt:lpstr>Rapport de stage – final </vt:lpstr>
      <vt:lpstr>Rapport de stage – final </vt:lpstr>
      <vt:lpstr>Questions sur rapport final ?</vt:lpstr>
      <vt:lpstr>Autres questions ou thématiques à aborder ?</vt:lpstr>
      <vt:lpstr>A vous de travailler, individuellement</vt:lpstr>
      <vt:lpstr>Présentation PowerPoint</vt:lpstr>
    </vt:vector>
  </TitlesOfParts>
  <Company/>
  <LinksUpToDate>false</LinksUpToDate>
  <SharedDoc>false</SharedDoc>
  <HyperlinksChanged>false</HyperlinksChanged>
  <AppVersion>15.0029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Sophie Lastennet</dc:creator>
  <cp:lastModifiedBy>Bertrand Romain</cp:lastModifiedBy>
  <cp:revision>121</cp:revision>
  <cp:lastPrinted>2019-09-04T12:30:15Z</cp:lastPrinted>
  <dcterms:created xsi:type="dcterms:W3CDTF">2020-02-11T08:59:05Z</dcterms:created>
  <dcterms:modified xsi:type="dcterms:W3CDTF">2023-01-09T12:25:53Z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2019-09-04T00:00:00Z</vt:filetime>
  </property>
  <property fmtid="{D5CDD505-2E9C-101B-9397-08002B2CF9AE}" pid="3" name="Creator">
    <vt:lpwstr>Adobe InDesign 14.0 (Macintosh)</vt:lpwstr>
  </property>
  <property fmtid="{D5CDD505-2E9C-101B-9397-08002B2CF9AE}" pid="4" name="LastSaved">
    <vt:filetime>2019-09-04T00:00:00Z</vt:filetime>
  </property>
  <property fmtid="{D5CDD505-2E9C-101B-9397-08002B2CF9AE}" pid="5" name="ContentTypeId">
    <vt:lpwstr>0x01010089509579EDA04447998D0095BDAF642B</vt:lpwstr>
  </property>
</Properties>
</file>