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75171"/>
  </p:normalViewPr>
  <p:slideViewPr>
    <p:cSldViewPr snapToGrid="0" snapToObjects="1">
      <p:cViewPr>
        <p:scale>
          <a:sx n="80" d="100"/>
          <a:sy n="80" d="100"/>
        </p:scale>
        <p:origin x="1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911A5-C4D8-594C-A37A-4F8ECEF19C1E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F3190-A8D6-5D43-9F00-63CC5E719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60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3190-A8D6-5D43-9F00-63CC5E7195E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701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3190-A8D6-5D43-9F00-63CC5E7195E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898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3190-A8D6-5D43-9F00-63CC5E7195E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493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3190-A8D6-5D43-9F00-63CC5E7195E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430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3190-A8D6-5D43-9F00-63CC5E7195E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039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3190-A8D6-5D43-9F00-63CC5E7195E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251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3190-A8D6-5D43-9F00-63CC5E7195E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9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3190-A8D6-5D43-9F00-63CC5E7195E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755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3190-A8D6-5D43-9F00-63CC5E7195E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071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3190-A8D6-5D43-9F00-63CC5E7195E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692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3190-A8D6-5D43-9F00-63CC5E7195E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094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3190-A8D6-5D43-9F00-63CC5E7195E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232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3190-A8D6-5D43-9F00-63CC5E7195E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811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3190-A8D6-5D43-9F00-63CC5E7195E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497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180CEC-5F42-E749-9EC0-97A8CDA531D8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01789F9-48F6-E349-A3DF-196A5DF3F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18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0CEC-5F42-E749-9EC0-97A8CDA531D8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89F9-48F6-E349-A3DF-196A5DF3F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30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180CEC-5F42-E749-9EC0-97A8CDA531D8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01789F9-48F6-E349-A3DF-196A5DF3F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22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0CEC-5F42-E749-9EC0-97A8CDA531D8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01789F9-48F6-E349-A3DF-196A5DF3F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25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180CEC-5F42-E749-9EC0-97A8CDA531D8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01789F9-48F6-E349-A3DF-196A5DF3F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15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0CEC-5F42-E749-9EC0-97A8CDA531D8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89F9-48F6-E349-A3DF-196A5DF3F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09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0CEC-5F42-E749-9EC0-97A8CDA531D8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89F9-48F6-E349-A3DF-196A5DF3F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28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0CEC-5F42-E749-9EC0-97A8CDA531D8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89F9-48F6-E349-A3DF-196A5DF3F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53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0CEC-5F42-E749-9EC0-97A8CDA531D8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89F9-48F6-E349-A3DF-196A5DF3F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64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180CEC-5F42-E749-9EC0-97A8CDA531D8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01789F9-48F6-E349-A3DF-196A5DF3F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80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0CEC-5F42-E749-9EC0-97A8CDA531D8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89F9-48F6-E349-A3DF-196A5DF3F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84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2180CEC-5F42-E749-9EC0-97A8CDA531D8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01789F9-48F6-E349-A3DF-196A5DF3F1D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50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mmanuelle.bourloud@ergo-gdv.c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81924-906A-BD4E-AFCB-54A30E9F95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ANALYSE Pré-stage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409C4ED-ED92-5241-891B-8BADF7A08C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Emmanuelle </a:t>
            </a:r>
            <a:r>
              <a:rPr lang="fr-FR" dirty="0" err="1"/>
              <a:t>Bourloud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4779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9B3924-8E9C-1E44-B413-1BFAAF152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Intégration 2: analyse post-stage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812E4A-3886-4240-B09F-4F41DD804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Le 20 février 2022</a:t>
            </a:r>
            <a:r>
              <a:rPr lang="fr-FR" dirty="0"/>
              <a:t>: 8h30 - 11h45</a:t>
            </a:r>
          </a:p>
          <a:p>
            <a:r>
              <a:rPr lang="fr-FR" dirty="0"/>
              <a:t>Réflexion et travail en groupe autour des apprentissages, difficultés et partage d’expériences</a:t>
            </a:r>
          </a:p>
          <a:p>
            <a:endParaRPr lang="fr-FR" dirty="0"/>
          </a:p>
          <a:p>
            <a:r>
              <a:rPr lang="fr-FR" dirty="0"/>
              <a:t>Evaluation des 2 ECTS du module</a:t>
            </a:r>
          </a:p>
        </p:txBody>
      </p:sp>
    </p:spTree>
    <p:extLst>
      <p:ext uri="{BB962C8B-B14F-4D97-AF65-F5344CB8AC3E}">
        <p14:creationId xmlns:p14="http://schemas.microsoft.com/office/powerpoint/2010/main" val="1600036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94B022-3F6B-CE4C-BBAB-D9173597B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objectifs d’apprentissage : CPT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398ADB-42E8-9047-8E20-07D3DE19F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Basé sur :</a:t>
            </a:r>
            <a:endParaRPr lang="fr-CH" dirty="0"/>
          </a:p>
          <a:p>
            <a:pPr lvl="1"/>
            <a:r>
              <a:rPr lang="fr-FR" dirty="0"/>
              <a:t>Les compétences visées</a:t>
            </a:r>
            <a:endParaRPr lang="fr-CH" dirty="0"/>
          </a:p>
          <a:p>
            <a:pPr lvl="1"/>
            <a:r>
              <a:rPr lang="fr-FR" dirty="0"/>
              <a:t>Les situations d’apprentissages proposées</a:t>
            </a:r>
            <a:endParaRPr lang="fr-CH" dirty="0"/>
          </a:p>
          <a:p>
            <a:pPr lvl="1"/>
            <a:r>
              <a:rPr lang="fr-FR" dirty="0"/>
              <a:t>Les situations professionnelles spécifiques</a:t>
            </a:r>
            <a:endParaRPr lang="fr-CH" dirty="0"/>
          </a:p>
          <a:p>
            <a:pPr lvl="1"/>
            <a:r>
              <a:rPr lang="fr-FR" dirty="0"/>
              <a:t>Utilisation de verbes adaptés et suivre une démarche « SMART »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53717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AD1D99-1379-EC4D-84CB-1F98CBFC2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D’OBJECTIFS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E41A97-2BE0-1346-95B0-93C14F8C7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Au terme des 9 séances, M. X aura pu préparer un repas de midi, simple avec au moins une partie cuisinée et chaude, ainsi qu'une salade</a:t>
            </a:r>
            <a:r>
              <a:rPr lang="fr-CH" dirty="0">
                <a:effectLst/>
              </a:rPr>
              <a:t> </a:t>
            </a:r>
          </a:p>
          <a:p>
            <a:r>
              <a:rPr lang="fr-CH" dirty="0"/>
              <a:t>Au terme des  9 séances, M. X s’occupe d’amener le bois pour le poêle dans les corbeilles se trouvant à la cave 1x par semaine.</a:t>
            </a:r>
          </a:p>
          <a:p>
            <a:pPr lvl="0"/>
            <a:r>
              <a:rPr lang="fr-CH" dirty="0"/>
              <a:t>Monsieur se rend à pieds sans moyen auxiliaire au terrain de pétanque et joue à la pétanque de manière indépendante sans perte d’équilibre pendant 1h, d’ici 3 mois. </a:t>
            </a:r>
          </a:p>
          <a:p>
            <a:pPr lvl="0"/>
            <a:r>
              <a:rPr lang="fr-CH" dirty="0"/>
              <a:t>Monsieur se réchauffe un plat suffisamment chaud et cuit, préalablement mis au congélateur par son épouse et cuit des pdt, du riz ou des pâtes de manière indépendante d’ici 6 mois. </a:t>
            </a:r>
          </a:p>
          <a:p>
            <a:endParaRPr lang="fr-CH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9352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0FB1B8-DFA0-4B4A-891D-C832D938B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14F10D-51EB-FD4A-85A6-FC63D15EC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En fonction du formulaire d’évaluation de la FP</a:t>
            </a:r>
          </a:p>
          <a:p>
            <a:r>
              <a:rPr lang="fr-FR" dirty="0"/>
              <a:t>Définir ce que l’on souhaite atteindre en terme d’objectifs opérationnel</a:t>
            </a:r>
          </a:p>
        </p:txBody>
      </p:sp>
    </p:spTree>
    <p:extLst>
      <p:ext uri="{BB962C8B-B14F-4D97-AF65-F5344CB8AC3E}">
        <p14:creationId xmlns:p14="http://schemas.microsoft.com/office/powerpoint/2010/main" val="422296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725D8E-0BEE-E74E-84C8-AACD9F533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618E5B-D78C-A447-ABC3-C257B06D7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1.3 Recueille les </a:t>
            </a:r>
            <a:r>
              <a:rPr lang="fr-CH" dirty="0" err="1"/>
              <a:t>données</a:t>
            </a:r>
            <a:r>
              <a:rPr lang="fr-CH" dirty="0"/>
              <a:t> relatives à la personne, aux performances occupationnelles et à l’environnement.</a:t>
            </a:r>
          </a:p>
          <a:p>
            <a:pPr marL="0" indent="0">
              <a:buNone/>
            </a:pPr>
            <a:r>
              <a:rPr lang="fr-FR" b="1" i="1" dirty="0"/>
              <a:t>Avant la cinquième semaine de stage j’utilise un instrument d’évaluation de la performance occupationnelle auprès de 3 personnes, en suivant le protocole, sans avoir à recourir à des notes et en un temps acceptable .</a:t>
            </a:r>
          </a:p>
          <a:p>
            <a:pPr marL="0" indent="0">
              <a:buNone/>
            </a:pPr>
            <a:r>
              <a:rPr lang="fr-CH" dirty="0"/>
              <a:t>2.5 Conseille et enseigne des procédés et des stratégies</a:t>
            </a:r>
            <a:endParaRPr lang="fr-CH" b="1" dirty="0"/>
          </a:p>
          <a:p>
            <a:pPr marL="0" lvl="0" indent="0">
              <a:buNone/>
            </a:pPr>
            <a:r>
              <a:rPr lang="fr-FR" b="1" i="1" dirty="0"/>
              <a:t>Au terme de la 6</a:t>
            </a:r>
            <a:r>
              <a:rPr lang="fr-FR" b="1" i="1" baseline="30000" dirty="0"/>
              <a:t>ème</a:t>
            </a:r>
            <a:r>
              <a:rPr lang="fr-FR" b="1" i="1" dirty="0"/>
              <a:t> semaine, j’enseigne et j’explique de manière compréhensible comment utiliser un moyen auxiliaire fréquemment utilisé par le service d’ergothérapie à un client X qui va par la suite l’utiliser. </a:t>
            </a:r>
            <a:endParaRPr lang="fr-CH" b="1" i="1" dirty="0"/>
          </a:p>
        </p:txBody>
      </p:sp>
    </p:spTree>
    <p:extLst>
      <p:ext uri="{BB962C8B-B14F-4D97-AF65-F5344CB8AC3E}">
        <p14:creationId xmlns:p14="http://schemas.microsoft.com/office/powerpoint/2010/main" val="211750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C603FE-B92E-B542-B9EC-465F095E0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Coordonnées référente de l’école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8FCE8D-9E59-A549-B8A0-027581E5F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44291"/>
            <a:ext cx="11029615" cy="36783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/>
          <a:lstStyle/>
          <a:p>
            <a:pPr marL="0" indent="0">
              <a:buNone/>
            </a:pPr>
            <a:r>
              <a:rPr lang="fr-FR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Emmanuelle Bourloud</a:t>
            </a:r>
          </a:p>
          <a:p>
            <a:pPr marL="0" indent="0">
              <a:buNone/>
            </a:pPr>
            <a:r>
              <a:rPr lang="fr-FR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emmanuelle.bourloud@ergo-gdv.ch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079.918.18.35</a:t>
            </a:r>
          </a:p>
        </p:txBody>
      </p:sp>
    </p:spTree>
    <p:extLst>
      <p:ext uri="{BB962C8B-B14F-4D97-AF65-F5344CB8AC3E}">
        <p14:creationId xmlns:p14="http://schemas.microsoft.com/office/powerpoint/2010/main" val="394811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2DF34-0AA7-C942-87A1-075336117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Généralités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7380B4-33B1-0C4E-A636-8DA975225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Stage du </a:t>
            </a:r>
            <a:r>
              <a:rPr lang="fr-CH" sz="1800" b="1" i="0" u="none" strike="noStrike" dirty="0">
                <a:solidFill>
                  <a:srgbClr val="000000"/>
                </a:solidFill>
                <a:effectLst/>
                <a:latin typeface="ArialNarrow" panose="020B0606020202030204" pitchFamily="34" charset="0"/>
              </a:rPr>
              <a:t>lundi 21 novembre 2022 </a:t>
            </a:r>
            <a:r>
              <a:rPr lang="fr-CH" sz="1800" b="0" i="0" u="none" strike="noStrike" dirty="0">
                <a:solidFill>
                  <a:srgbClr val="000000"/>
                </a:solidFill>
                <a:effectLst/>
                <a:latin typeface="ArialNarrow" panose="020B0606020202030204" pitchFamily="34" charset="0"/>
              </a:rPr>
              <a:t>au </a:t>
            </a:r>
            <a:r>
              <a:rPr lang="fr-CH" sz="1800" b="1" i="0" u="none" strike="noStrike" dirty="0">
                <a:solidFill>
                  <a:srgbClr val="000000"/>
                </a:solidFill>
                <a:effectLst/>
                <a:latin typeface="ArialNarrow" panose="020B0606020202030204" pitchFamily="34" charset="0"/>
              </a:rPr>
              <a:t>vendredi 03 </a:t>
            </a:r>
            <a:r>
              <a:rPr lang="fr-CH" sz="1800" b="1" i="0" u="none" strike="noStrike" dirty="0" err="1">
                <a:solidFill>
                  <a:srgbClr val="000000"/>
                </a:solidFill>
                <a:effectLst/>
                <a:latin typeface="ArialNarrow" panose="020B0606020202030204" pitchFamily="34" charset="0"/>
              </a:rPr>
              <a:t>février</a:t>
            </a:r>
            <a:r>
              <a:rPr lang="fr-CH" sz="1800" b="1" i="0" u="none" strike="noStrike" dirty="0">
                <a:solidFill>
                  <a:srgbClr val="000000"/>
                </a:solidFill>
                <a:effectLst/>
                <a:latin typeface="ArialNarrow" panose="020B0606020202030204" pitchFamily="34" charset="0"/>
              </a:rPr>
              <a:t> 2023</a:t>
            </a:r>
          </a:p>
          <a:p>
            <a:r>
              <a:rPr lang="fr-FR" dirty="0"/>
              <a:t>Obligations </a:t>
            </a:r>
          </a:p>
          <a:p>
            <a:r>
              <a:rPr lang="fr-FR" dirty="0"/>
              <a:t>Module </a:t>
            </a:r>
          </a:p>
          <a:p>
            <a:pPr lvl="1"/>
            <a:r>
              <a:rPr lang="fr-FR" dirty="0"/>
              <a:t>Formation pratique 1 : 10ECTS =&gt; STAGE avec PF</a:t>
            </a:r>
          </a:p>
          <a:p>
            <a:pPr lvl="1"/>
            <a:r>
              <a:rPr lang="fr-FR" dirty="0"/>
              <a:t>Module intégration 2 : 2/4 ECTS =&gt; ANALYSE DE PRATIQUE ET RAPPORT PAR EB (cf. formulaire d’évaluation)</a:t>
            </a:r>
          </a:p>
          <a:p>
            <a:r>
              <a:rPr lang="fr-FR" dirty="0"/>
              <a:t>Directives d’application de la formation pratique =&gt; à lire</a:t>
            </a:r>
          </a:p>
          <a:p>
            <a:pPr lvl="1"/>
            <a:r>
              <a:rPr lang="fr-FR" dirty="0"/>
              <a:t>Organiser une visite sur votre lieu de stage</a:t>
            </a:r>
          </a:p>
          <a:p>
            <a:pPr lvl="1"/>
            <a:r>
              <a:rPr lang="fr-FR" dirty="0"/>
              <a:t>Rédaction du contrat pédagogique tripartite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194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01D451-AED0-2D41-B63C-56C96C956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Formation pratique niveau 1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22E12A-5454-4F42-8AE4-1662FDF3C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Lire fiche module </a:t>
            </a:r>
          </a:p>
          <a:p>
            <a:r>
              <a:rPr lang="fr-FR" dirty="0"/>
              <a:t>Stage à 100% avec 4h par semaine de travail personnel</a:t>
            </a:r>
          </a:p>
          <a:p>
            <a:r>
              <a:rPr lang="fr-FR" dirty="0"/>
              <a:t>Absence de plus de 10 jours ouvrables durant la période de formation pratique entraine sa non-validation.</a:t>
            </a:r>
          </a:p>
          <a:p>
            <a:r>
              <a:rPr lang="fr-FR" dirty="0"/>
              <a:t>Evaluation par PF =&gt; Formulaire d’évaluation de la FP</a:t>
            </a:r>
          </a:p>
          <a:p>
            <a:endParaRPr lang="fr-CH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4454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C9FC8B-8117-F748-AF57-855567530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Intégration 2 : CPT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331584-0524-B54F-AA7B-AD26623ED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contrat pédagogique tripartite (CPT) à envoyer dès que possible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/>
              <a:t> Me rendre au plus tard </a:t>
            </a:r>
            <a:r>
              <a:rPr lang="fr-CH" b="1" dirty="0"/>
              <a:t>le lundi 28 novembre </a:t>
            </a:r>
            <a:r>
              <a:rPr lang="fr-FR" b="1" dirty="0"/>
              <a:t>à 17h </a:t>
            </a:r>
            <a:r>
              <a:rPr lang="fr-FR" dirty="0"/>
              <a:t>(CPT_Nom_V1) par mail avec une copie au PF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/>
              <a:t>À finaliser </a:t>
            </a:r>
            <a:r>
              <a:rPr lang="fr-CH" dirty="0"/>
              <a:t>vendredi 2 décembre (17h00)</a:t>
            </a:r>
            <a:r>
              <a:rPr lang="fr-FR" dirty="0"/>
              <a:t> (CPT_Nom_V2) signée par vous et votre PF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/>
              <a:t>Explicatif CPT</a:t>
            </a:r>
          </a:p>
        </p:txBody>
      </p:sp>
    </p:spTree>
    <p:extLst>
      <p:ext uri="{BB962C8B-B14F-4D97-AF65-F5344CB8AC3E}">
        <p14:creationId xmlns:p14="http://schemas.microsoft.com/office/powerpoint/2010/main" val="1978643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D2B38B-ABCE-1A4F-B567-45E806E2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Intégration 2 : la visite de stage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D1AB9F-E394-FB40-8BB1-7399F19BF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But : discuter des apprentissages et de leur évolution</a:t>
            </a:r>
          </a:p>
          <a:p>
            <a:r>
              <a:rPr lang="fr-FR" dirty="0"/>
              <a:t>Evaluation intermédiaire réalisée au préalable par PF</a:t>
            </a:r>
          </a:p>
          <a:p>
            <a:r>
              <a:rPr lang="fr-FR" dirty="0"/>
              <a:t>Rencontre 1h avec le formateur de site, si possible le PF, EB et l’étudiant</a:t>
            </a:r>
          </a:p>
          <a:p>
            <a:r>
              <a:rPr lang="fr-FR" dirty="0"/>
              <a:t>En cas de difficulté possibilité de faire une visite à tout moment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1883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49E8C1-49B8-1D4C-A5E3-CD9669218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Intégration 2: les rapports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EEF757-7E4E-084C-A742-635199457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Lire rapport de stage niveau 1</a:t>
            </a:r>
          </a:p>
          <a:p>
            <a:r>
              <a:rPr lang="fr-FR" dirty="0"/>
              <a:t>Délais : </a:t>
            </a:r>
          </a:p>
          <a:p>
            <a:pPr lvl="1"/>
            <a:r>
              <a:rPr lang="fr-FR" b="1" dirty="0"/>
              <a:t>Vendredi 16 décembre 2022 </a:t>
            </a:r>
            <a:r>
              <a:rPr lang="fr-FR" dirty="0"/>
              <a:t>à 17h (</a:t>
            </a:r>
            <a:r>
              <a:rPr lang="fr-FR" dirty="0" err="1"/>
              <a:t>RI_A_Nom.docx</a:t>
            </a:r>
            <a:r>
              <a:rPr lang="fr-FR" dirty="0"/>
              <a:t> ; </a:t>
            </a:r>
            <a:r>
              <a:rPr lang="fr-FR" dirty="0" err="1"/>
              <a:t>RI_B_Nom.docx</a:t>
            </a:r>
            <a:r>
              <a:rPr lang="fr-FR" dirty="0"/>
              <a:t>)</a:t>
            </a:r>
          </a:p>
          <a:p>
            <a:pPr lvl="1"/>
            <a:endParaRPr lang="fr-FR" dirty="0"/>
          </a:p>
          <a:p>
            <a:pPr lvl="1"/>
            <a:r>
              <a:rPr lang="fr-FR" b="1" dirty="0"/>
              <a:t>Vendredi 30 janvier 2022 </a:t>
            </a:r>
            <a:r>
              <a:rPr lang="fr-FR" dirty="0"/>
              <a:t>à 17h avec copie au PF (</a:t>
            </a:r>
            <a:r>
              <a:rPr lang="fr-FR" dirty="0" err="1"/>
              <a:t>RF_A_Nom.docx</a:t>
            </a:r>
            <a:r>
              <a:rPr lang="fr-FR" dirty="0"/>
              <a:t> ; </a:t>
            </a:r>
            <a:r>
              <a:rPr lang="fr-FR" dirty="0" err="1"/>
              <a:t>RF_B_Nom.docx</a:t>
            </a:r>
            <a:r>
              <a:rPr lang="fr-FR" dirty="0"/>
              <a:t>)</a:t>
            </a:r>
            <a:endParaRPr lang="fr-CH" dirty="0"/>
          </a:p>
          <a:p>
            <a:r>
              <a:rPr lang="fr-FR" dirty="0"/>
              <a:t>Un rapport de stage non rendu la dernière semaine de stage entraîne un Fx au module Intégration </a:t>
            </a:r>
            <a:r>
              <a:rPr lang="fr-CH" dirty="0"/>
              <a:t>2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686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782B3D-47EC-5D40-879E-F7C8A0C00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5" name="Picture 1" descr="page1image39793456">
            <a:extLst>
              <a:ext uri="{FF2B5EF4-FFF2-40B4-BE49-F238E27FC236}">
                <a16:creationId xmlns:a16="http://schemas.microsoft.com/office/drawing/2014/main" id="{E70D8133-05EA-3541-90B3-23C1578DDD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868" y="0"/>
            <a:ext cx="5011332" cy="679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èche droite rayée 3">
            <a:extLst>
              <a:ext uri="{FF2B5EF4-FFF2-40B4-BE49-F238E27FC236}">
                <a16:creationId xmlns:a16="http://schemas.microsoft.com/office/drawing/2014/main" id="{B9C3F1ED-4F92-674E-881B-E58B257108B7}"/>
              </a:ext>
            </a:extLst>
          </p:cNvPr>
          <p:cNvSpPr/>
          <p:nvPr/>
        </p:nvSpPr>
        <p:spPr>
          <a:xfrm>
            <a:off x="2917175" y="2586641"/>
            <a:ext cx="803082" cy="718635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rayée 5">
            <a:extLst>
              <a:ext uri="{FF2B5EF4-FFF2-40B4-BE49-F238E27FC236}">
                <a16:creationId xmlns:a16="http://schemas.microsoft.com/office/drawing/2014/main" id="{F261BA82-184D-5C47-8845-14552B2B5371}"/>
              </a:ext>
            </a:extLst>
          </p:cNvPr>
          <p:cNvSpPr/>
          <p:nvPr/>
        </p:nvSpPr>
        <p:spPr>
          <a:xfrm>
            <a:off x="2892809" y="4226023"/>
            <a:ext cx="803082" cy="718635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8F1E968-F36B-A943-8DC7-06C8F0B92D78}"/>
              </a:ext>
            </a:extLst>
          </p:cNvPr>
          <p:cNvSpPr txBox="1"/>
          <p:nvPr/>
        </p:nvSpPr>
        <p:spPr>
          <a:xfrm>
            <a:off x="1494375" y="2761292"/>
            <a:ext cx="1121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PARTIE 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D1D43DC-B858-2D45-9068-32313E8410A5}"/>
              </a:ext>
            </a:extLst>
          </p:cNvPr>
          <p:cNvSpPr txBox="1"/>
          <p:nvPr/>
        </p:nvSpPr>
        <p:spPr>
          <a:xfrm>
            <a:off x="1494375" y="4400674"/>
            <a:ext cx="1121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PARTIE B</a:t>
            </a:r>
          </a:p>
        </p:txBody>
      </p:sp>
    </p:spTree>
    <p:extLst>
      <p:ext uri="{BB962C8B-B14F-4D97-AF65-F5344CB8AC3E}">
        <p14:creationId xmlns:p14="http://schemas.microsoft.com/office/powerpoint/2010/main" val="196327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00220E-AE64-3040-9C35-FC96D5B4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Intégration 2: les analyses de pratiques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72BC3A-43B6-0A4A-9736-22D992446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10 janvier : 9h-11h45 et 12h45-16h15</a:t>
            </a:r>
          </a:p>
          <a:p>
            <a:r>
              <a:rPr lang="fr-FR" dirty="0"/>
              <a:t>11 janvier : 8h30-11h45 et 12h45-16h15</a:t>
            </a:r>
          </a:p>
          <a:p>
            <a:r>
              <a:rPr lang="fr-FR" dirty="0"/>
              <a:t>Cf. analyse de pratique niv.1</a:t>
            </a:r>
          </a:p>
          <a:p>
            <a:r>
              <a:rPr lang="fr-FR" dirty="0"/>
              <a:t>Objectifs: partage d’expérience, utilisation des rapports, réflexion liens entre la pratique et la théorie.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A faire : </a:t>
            </a:r>
            <a:r>
              <a:rPr lang="fr-FR" i="1" dirty="0"/>
              <a:t>Présenter oralement son lieu de stage selon consignes envoyées auparavant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264838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{F533DD39-AED6-5B4D-BA27-302503E3265A}tf10001123</Template>
  <TotalTime>3146</TotalTime>
  <Words>703</Words>
  <Application>Microsoft Macintosh PowerPoint</Application>
  <PresentationFormat>Grand écran</PresentationFormat>
  <Paragraphs>85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ArialNarrow</vt:lpstr>
      <vt:lpstr>Calibri</vt:lpstr>
      <vt:lpstr>Gill Sans MT</vt:lpstr>
      <vt:lpstr>Wingdings</vt:lpstr>
      <vt:lpstr>Wingdings 2</vt:lpstr>
      <vt:lpstr>Dividende</vt:lpstr>
      <vt:lpstr>ANALYSE Pré-stage</vt:lpstr>
      <vt:lpstr>Coordonnées référente de l’école</vt:lpstr>
      <vt:lpstr>Généralités</vt:lpstr>
      <vt:lpstr>Formation pratique niveau 1 </vt:lpstr>
      <vt:lpstr>Intégration 2 : CPT</vt:lpstr>
      <vt:lpstr>Intégration 2 : la visite de stage</vt:lpstr>
      <vt:lpstr>Intégration 2: les rapports</vt:lpstr>
      <vt:lpstr>Présentation PowerPoint</vt:lpstr>
      <vt:lpstr>Intégration 2: les analyses de pratiques</vt:lpstr>
      <vt:lpstr>Intégration 2: analyse post-stage</vt:lpstr>
      <vt:lpstr>Les objectifs d’apprentissage : CPT</vt:lpstr>
      <vt:lpstr>EXEMPLE D’OBJECTIFS </vt:lpstr>
      <vt:lpstr>EXERCICES</vt:lpstr>
      <vt:lpstr>Exemple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Pré-stage</dc:title>
  <dc:creator>emmanuelle.bourloud@gmail.com</dc:creator>
  <cp:lastModifiedBy>Microsoft Office User</cp:lastModifiedBy>
  <cp:revision>28</cp:revision>
  <cp:lastPrinted>2021-10-06T20:20:55Z</cp:lastPrinted>
  <dcterms:created xsi:type="dcterms:W3CDTF">2020-09-30T11:54:48Z</dcterms:created>
  <dcterms:modified xsi:type="dcterms:W3CDTF">2022-10-02T20:11:01Z</dcterms:modified>
</cp:coreProperties>
</file>