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31" r:id="rId6"/>
    <p:sldId id="369" r:id="rId7"/>
    <p:sldId id="487" r:id="rId8"/>
    <p:sldId id="434" r:id="rId9"/>
    <p:sldId id="394" r:id="rId10"/>
    <p:sldId id="414" r:id="rId11"/>
  </p:sldIdLst>
  <p:sldSz cx="9144000" cy="6858000" type="screen4x3"/>
  <p:notesSz cx="6858000" cy="9144000"/>
  <p:custDataLst>
    <p:tags r:id="rId14"/>
  </p:custData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5"/>
    <a:srgbClr val="0033CC"/>
    <a:srgbClr val="0B355B"/>
    <a:srgbClr val="3C628A"/>
    <a:srgbClr val="A0B0BF"/>
    <a:srgbClr val="738CAA"/>
    <a:srgbClr val="10284C"/>
    <a:srgbClr val="A5192C"/>
    <a:srgbClr val="A69984"/>
    <a:srgbClr val="D8C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1297" autoAdjust="0"/>
  </p:normalViewPr>
  <p:slideViewPr>
    <p:cSldViewPr>
      <p:cViewPr varScale="1">
        <p:scale>
          <a:sx n="104" d="100"/>
          <a:sy n="104" d="100"/>
        </p:scale>
        <p:origin x="178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5675-280E-0448-AE32-C823B9972298}" type="datetimeFigureOut">
              <a:rPr lang="en-GB" smtClean="0"/>
              <a:pPr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A58A-256D-9542-ABAF-EDFF0098681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7F4-1311-415E-ACD9-63EA5342CF59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4355-E868-4F4F-B16E-CF0E1E45B2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2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3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2908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4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5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6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s-fr.ch/" TargetMode="External"/><Relationship Id="rId2" Type="http://schemas.openxmlformats.org/officeDocument/2006/relationships/hyperlink" Target="mailto:heds@hefr.c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Rectangle 30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39" name="Picture 7" descr="HEdS_CMJN_avec point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ES-FribourgFRENGLALL-panto_new_point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 userDrawn="1"/>
        </p:nvSpPr>
        <p:spPr>
          <a:xfrm>
            <a:off x="0" y="5410200"/>
            <a:ext cx="9144000" cy="2938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 userDrawn="1"/>
        </p:nvSpPr>
        <p:spPr>
          <a:xfrm>
            <a:off x="2133600" y="19050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 userDrawn="1"/>
        </p:nvSpPr>
        <p:spPr>
          <a:xfrm>
            <a:off x="2133600" y="22098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 userDrawn="1"/>
        </p:nvSpPr>
        <p:spPr>
          <a:xfrm>
            <a:off x="2133600" y="25146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 userDrawn="1"/>
        </p:nvSpPr>
        <p:spPr>
          <a:xfrm>
            <a:off x="2133600" y="28194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21336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37200" y="5389200"/>
            <a:ext cx="6019800" cy="4572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724038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724038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0" i="0">
                <a:solidFill>
                  <a:srgbClr val="006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1371600"/>
            <a:ext cx="8610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0200"/>
            <a:ext cx="91440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6135688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276600" y="1371600"/>
            <a:ext cx="5638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2666999" cy="3230563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47675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25780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2667000" cy="1143000"/>
          </a:xfrm>
        </p:spPr>
        <p:txBody>
          <a:bodyPr anchor="t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00000" cy="648000"/>
          </a:xfrm>
        </p:spPr>
        <p:txBody>
          <a:bodyPr anchor="b"/>
          <a:lstStyle>
            <a:lvl1pPr algn="l">
              <a:defRPr sz="2000" b="0" cap="all">
                <a:solidFill>
                  <a:srgbClr val="13538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52596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/>
            </a:lvl1pPr>
            <a:lvl2pPr marL="361950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87700-C55E-4895-A330-3841FE13ADB0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46348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229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5C243-D318-435A-AEDD-EE602F8A3BE4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35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05200" y="436078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Haute école de santé Fribourg | Hochschule für Gesundheit 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Rte des Cliniques 15, 1700 Fribourg/Freiburg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Tél. 026 429 6000 | 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heds@hefr.ch</a:t>
            </a:r>
            <a:endParaRPr lang="fr-CH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www.heds-fr.ch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endParaRPr lang="en-GB" dirty="0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838200" y="2362200"/>
            <a:ext cx="259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fr-CH" sz="4000" dirty="0" smtClean="0">
                <a:solidFill>
                  <a:schemeClr val="bg1"/>
                </a:solidFill>
                <a:latin typeface="Verdana"/>
                <a:cs typeface="Verdana"/>
              </a:rPr>
              <a:t>Merci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fr-CH" sz="2000" dirty="0" smtClean="0">
                <a:solidFill>
                  <a:schemeClr val="bg1"/>
                </a:solidFill>
                <a:latin typeface="Verdana"/>
                <a:cs typeface="Verdana"/>
              </a:rPr>
              <a:t>de votre attention!</a:t>
            </a:r>
            <a:endParaRPr kumimoji="0" lang="en-GB" sz="2000" b="1" i="0" u="none" strike="noStrike" kern="0" cap="all" spc="0" normalizeH="0" baseline="0" noProof="0" dirty="0" smtClean="0">
              <a:ln>
                <a:noFill/>
              </a:ln>
              <a:solidFill>
                <a:srgbClr val="13538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075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_sans_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95738" y="4419600"/>
            <a:ext cx="4608710" cy="1025525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827585" y="2564904"/>
            <a:ext cx="2520454" cy="1485900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19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953000"/>
            <a:ext cx="9144000" cy="7510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7175" name="Picture 7" descr="HEdS_CMJN_avec po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ES-FribourgFRENGLALL-panto_new_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2133600" y="18923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2133600" y="21971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2133600" y="25019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 userDrawn="1"/>
        </p:nvSpPr>
        <p:spPr>
          <a:xfrm>
            <a:off x="2133600" y="28067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133600" y="31115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/>
          </p:nvPr>
        </p:nvSpPr>
        <p:spPr>
          <a:xfrm>
            <a:off x="2438400" y="5029200"/>
            <a:ext cx="6019800" cy="6858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8750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C16D-C00D-450B-93A2-320C603AD1A7}" type="slidenum">
              <a:rPr lang="fr-CH">
                <a:solidFill>
                  <a:srgbClr val="000000"/>
                </a:solidFill>
              </a:rPr>
              <a:pPr/>
              <a:t>‹N°›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37201" y="1600201"/>
            <a:ext cx="6402000" cy="44196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600">
                <a:solidFill>
                  <a:srgbClr val="135385"/>
                </a:solidFill>
              </a:defRPr>
            </a:lvl1pPr>
            <a:lvl2pPr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006CA9"/>
                </a:solidFill>
              </a:defRPr>
            </a:lvl2pPr>
            <a:lvl3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446400" y="3564000"/>
            <a:ext cx="4800600" cy="1588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3538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848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39000" cy="609600"/>
          </a:xfrm>
        </p:spPr>
        <p:txBody>
          <a:bodyPr anchor="b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8382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rgbClr val="1353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755576" y="2564904"/>
            <a:ext cx="7776864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8414F-CD09-48CB-A68E-7596E439E366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88024" y="16288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706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219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Headings – Verdana 20 pt, blue, capitals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3"/>
            <a:r>
              <a:rPr lang="fr-CH" dirty="0" smtClean="0"/>
              <a:t>Troisième niveau</a:t>
            </a:r>
          </a:p>
          <a:p>
            <a:pPr lvl="4"/>
            <a:r>
              <a:rPr lang="fr-CH" dirty="0" smtClean="0"/>
              <a:t>Quatrième niveau</a:t>
            </a:r>
          </a:p>
          <a:p>
            <a:pPr lvl="5"/>
            <a:r>
              <a:rPr lang="fr-CH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2C8C6-5A3A-425E-8ADB-2F1E5B34D64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1032" name="Picture 8" descr="HEdS_CMJN_avec point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06" y="152400"/>
            <a:ext cx="988194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ES-FribourgFRENGLALL-panto_new_point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5688"/>
            <a:ext cx="1152525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2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4" r:id="rId4"/>
    <p:sldLayoutId id="2147483651" r:id="rId5"/>
    <p:sldLayoutId id="2147483666" r:id="rId6"/>
    <p:sldLayoutId id="2147483663" r:id="rId7"/>
    <p:sldLayoutId id="2147483652" r:id="rId8"/>
    <p:sldLayoutId id="2147483653" r:id="rId9"/>
    <p:sldLayoutId id="2147483662" r:id="rId10"/>
    <p:sldLayoutId id="2147483660" r:id="rId11"/>
    <p:sldLayoutId id="2147483654" r:id="rId12"/>
    <p:sldLayoutId id="2147483668" r:id="rId13"/>
    <p:sldLayoutId id="2147483661" r:id="rId14"/>
    <p:sldLayoutId id="2147483665" r:id="rId15"/>
    <p:sldLayoutId id="2147483656" r:id="rId16"/>
    <p:sldLayoutId id="2147483657" r:id="rId17"/>
    <p:sldLayoutId id="2147483655" r:id="rId18"/>
    <p:sldLayoutId id="2147483669" r:id="rId19"/>
    <p:sldLayoutId id="2147483670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cap="all">
          <a:solidFill>
            <a:srgbClr val="13538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9625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43025" indent="-2857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7907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238375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4a"/><Relationship Id="rId7" Type="http://schemas.openxmlformats.org/officeDocument/2006/relationships/image" Target="../media/image1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Intervalles de confiance / </a:t>
            </a:r>
            <a:r>
              <a:rPr lang="fr-CH" i="1" dirty="0" smtClean="0"/>
              <a:t>Confidence </a:t>
            </a:r>
            <a:r>
              <a:rPr lang="fr-CH" i="1" dirty="0" err="1" smtClean="0"/>
              <a:t>interval</a:t>
            </a:r>
            <a:endParaRPr lang="fr-CH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dirty="0"/>
              <a:t>Sandrine PIHET Katia </a:t>
            </a:r>
            <a:r>
              <a:rPr lang="fr-CH" dirty="0" smtClean="0"/>
              <a:t>IGLESIAS</a:t>
            </a:r>
            <a:endParaRPr lang="fr-CH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7"/>
    </mc:Choice>
    <mc:Fallback xmlns="">
      <p:transition spd="slow" advTm="6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1520" y="3861048"/>
            <a:ext cx="597666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2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On sait que cette estimation comprend une marge d’erreur. Pour en tenir compte, on peut estimer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l’intervalle dans </a:t>
            </a:r>
            <a:r>
              <a:rPr lang="fr-CH" sz="2200" b="1" dirty="0">
                <a:solidFill>
                  <a:srgbClr val="135385"/>
                </a:solidFill>
                <a:latin typeface="+mn-lt"/>
                <a:cs typeface="Tahoma" pitchFamily="34" charset="0"/>
              </a:rPr>
              <a:t>lequel la valeur de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ce </a:t>
            </a:r>
            <a:r>
              <a:rPr lang="fr-CH" sz="2200" b="1" dirty="0">
                <a:solidFill>
                  <a:srgbClr val="135385"/>
                </a:solidFill>
                <a:latin typeface="+mn-lt"/>
                <a:cs typeface="Tahoma" pitchFamily="34" charset="0"/>
              </a:rPr>
              <a:t>paramètre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a une certaine probabilité de se trouver dans </a:t>
            </a:r>
            <a:r>
              <a:rPr lang="fr-CH" sz="2200" b="1" dirty="0">
                <a:solidFill>
                  <a:srgbClr val="135385"/>
                </a:solidFill>
                <a:latin typeface="+mn-lt"/>
                <a:cs typeface="Tahoma" pitchFamily="34" charset="0"/>
              </a:rPr>
              <a:t>la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population (par exemple IC à 95%)</a:t>
            </a:r>
            <a:r>
              <a:rPr lang="fr-CH" sz="22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. On choisit la probabilité souhaitée (ici 95%).</a:t>
            </a:r>
            <a:endParaRPr lang="fr-CH" sz="2200" dirty="0">
              <a:solidFill>
                <a:srgbClr val="135385"/>
              </a:solidFill>
              <a:latin typeface="+mn-lt"/>
              <a:cs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68344" y="6669360"/>
            <a:ext cx="1476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© Catherine Bassal, </a:t>
            </a:r>
            <a:r>
              <a:rPr lang="en-GB" sz="800" dirty="0" smtClean="0">
                <a:solidFill>
                  <a:srgbClr val="000000"/>
                </a:solidFill>
                <a:latin typeface="Arial"/>
              </a:rPr>
              <a:t>2013 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444" y="260648"/>
            <a:ext cx="7200900" cy="649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INTERVALLE DE CONFIANCE (</a:t>
            </a:r>
            <a:r>
              <a:rPr lang="fr-CH" sz="2800" b="1" kern="0" dirty="0" err="1" smtClean="0"/>
              <a:t>ic</a:t>
            </a:r>
            <a:r>
              <a:rPr lang="fr-CH" sz="2800" b="1" kern="0" dirty="0" smtClean="0"/>
              <a:t>) –</a:t>
            </a:r>
          </a:p>
          <a:p>
            <a:r>
              <a:rPr lang="fr-CH" b="1" i="1" kern="0" dirty="0" smtClean="0"/>
              <a:t>CONFIDENCE INTERVAL (ci)</a:t>
            </a:r>
            <a:endParaRPr lang="fr-CH" b="1" i="1" kern="0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3528" y="1504484"/>
            <a:ext cx="3600400" cy="2057499"/>
            <a:chOff x="2326" y="7133"/>
            <a:chExt cx="7052" cy="372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7147"/>
              <a:ext cx="7020" cy="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33" y="7140"/>
              <a:ext cx="7037" cy="3706"/>
              <a:chOff x="2333" y="7140"/>
              <a:chExt cx="7037" cy="3706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2333" y="7140"/>
                <a:ext cx="7037" cy="3706"/>
              </a:xfrm>
              <a:custGeom>
                <a:avLst/>
                <a:gdLst>
                  <a:gd name="T0" fmla="+- 0 2333 2333"/>
                  <a:gd name="T1" fmla="*/ T0 w 7037"/>
                  <a:gd name="T2" fmla="+- 0 10846 7140"/>
                  <a:gd name="T3" fmla="*/ 10846 h 3706"/>
                  <a:gd name="T4" fmla="+- 0 9370 2333"/>
                  <a:gd name="T5" fmla="*/ T4 w 7037"/>
                  <a:gd name="T6" fmla="+- 0 10846 7140"/>
                  <a:gd name="T7" fmla="*/ 10846 h 3706"/>
                  <a:gd name="T8" fmla="+- 0 9370 2333"/>
                  <a:gd name="T9" fmla="*/ T8 w 7037"/>
                  <a:gd name="T10" fmla="+- 0 7140 7140"/>
                  <a:gd name="T11" fmla="*/ 7140 h 3706"/>
                  <a:gd name="T12" fmla="+- 0 2333 2333"/>
                  <a:gd name="T13" fmla="*/ T12 w 7037"/>
                  <a:gd name="T14" fmla="+- 0 7140 7140"/>
                  <a:gd name="T15" fmla="*/ 7140 h 3706"/>
                  <a:gd name="T16" fmla="+- 0 2333 2333"/>
                  <a:gd name="T17" fmla="*/ T16 w 7037"/>
                  <a:gd name="T18" fmla="+- 0 10846 7140"/>
                  <a:gd name="T19" fmla="*/ 10846 h 37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037" h="3706">
                    <a:moveTo>
                      <a:pt x="0" y="3706"/>
                    </a:moveTo>
                    <a:lnTo>
                      <a:pt x="7037" y="3706"/>
                    </a:lnTo>
                    <a:lnTo>
                      <a:pt x="7037" y="0"/>
                    </a:lnTo>
                    <a:lnTo>
                      <a:pt x="0" y="0"/>
                    </a:lnTo>
                    <a:lnTo>
                      <a:pt x="0" y="3706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251520" y="1340768"/>
            <a:ext cx="115212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sz="1200" b="1" dirty="0" smtClean="0">
                <a:latin typeface="+mn-lt"/>
              </a:rPr>
              <a:t>Population</a:t>
            </a:r>
            <a:endParaRPr lang="fr-FR" sz="1200" b="1" dirty="0">
              <a:latin typeface="+mn-lt"/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547664" y="1545759"/>
            <a:ext cx="121509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sz="1200" b="1" dirty="0">
                <a:latin typeface="+mn-lt"/>
              </a:rPr>
              <a:t>Echantillon</a:t>
            </a:r>
            <a:endParaRPr lang="fr-FR" sz="1200" b="1" dirty="0">
              <a:latin typeface="+mn-lt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27784" y="2348880"/>
            <a:ext cx="12241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CH" sz="1200" b="1" dirty="0" smtClean="0">
                <a:latin typeface="+mn-lt"/>
              </a:rPr>
              <a:t>Population</a:t>
            </a:r>
            <a:endParaRPr lang="fr-FR" sz="1200" b="1" dirty="0"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11911" y="1377350"/>
            <a:ext cx="475257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200" u="sng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Rappel</a:t>
            </a:r>
            <a:r>
              <a:rPr lang="fr-CH" sz="22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: Les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paramètres estimés dans l’échantillon </a:t>
            </a:r>
            <a:r>
              <a:rPr lang="fr-CH" sz="22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(pourcentage, moyenne, test statistique…) sont utilisés pour </a:t>
            </a:r>
            <a:r>
              <a:rPr lang="fr-CH" sz="22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inférer les paramètres de la population</a:t>
            </a:r>
            <a:r>
              <a:rPr lang="fr-CH" sz="22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28542"/>
            <a:ext cx="2656469" cy="24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5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4"/>
    </mc:Choice>
    <mc:Fallback xmlns="">
      <p:transition spd="slow" advTm="72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444" y="260648"/>
            <a:ext cx="7200900" cy="649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IC – exemple: ANQ-HFR</a:t>
            </a:r>
          </a:p>
          <a:p>
            <a:r>
              <a:rPr lang="fr-CH" b="1" i="1" kern="0" dirty="0" smtClean="0"/>
              <a:t>pourcentage</a:t>
            </a:r>
            <a:endParaRPr lang="fr-CH" b="1" i="1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2"/>
          <a:stretch/>
        </p:blipFill>
        <p:spPr bwMode="auto">
          <a:xfrm>
            <a:off x="179512" y="2132856"/>
            <a:ext cx="88153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1470556"/>
            <a:ext cx="7200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300" b="1" dirty="0" smtClean="0">
                <a:solidFill>
                  <a:srgbClr val="C00000"/>
                </a:solidFill>
                <a:latin typeface="+mn-lt"/>
              </a:rPr>
              <a:t>HFR: Rapport sur la qualité 2014 (N=448)</a:t>
            </a:r>
            <a:endParaRPr lang="fr-CH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758" y="5229200"/>
            <a:ext cx="8337706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5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21"/>
    </mc:Choice>
    <mc:Fallback xmlns="">
      <p:transition spd="slow" advTm="71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444" y="260648"/>
            <a:ext cx="7200900" cy="649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IC - Dans les articles…</a:t>
            </a:r>
          </a:p>
          <a:p>
            <a:r>
              <a:rPr lang="fr-CH" b="1" i="1" kern="0" dirty="0" smtClean="0"/>
              <a:t>Tests statistiques (OR)</a:t>
            </a:r>
            <a:endParaRPr lang="fr-CH" b="1" i="1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26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72033"/>
            <a:ext cx="7524328" cy="398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 rot="5400000">
            <a:off x="5976154" y="2528901"/>
            <a:ext cx="360043" cy="11521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9935"/>
            <a:ext cx="3573734" cy="19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99"/>
    </mc:Choice>
    <mc:Fallback xmlns="">
      <p:transition spd="slow" advTm="7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68344" y="6669360"/>
            <a:ext cx="1476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© Catherine Bassal, </a:t>
            </a:r>
            <a:r>
              <a:rPr lang="en-GB" sz="800" dirty="0" smtClean="0">
                <a:solidFill>
                  <a:srgbClr val="000000"/>
                </a:solidFill>
                <a:latin typeface="Arial"/>
              </a:rPr>
              <a:t>2013 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444" y="260648"/>
            <a:ext cx="7200900" cy="649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err="1" smtClean="0"/>
              <a:t>ic</a:t>
            </a:r>
            <a:r>
              <a:rPr lang="fr-CH" sz="2800" b="1" kern="0" dirty="0" smtClean="0"/>
              <a:t> – FACTEURS D’INFLUENCE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7444" y="1916832"/>
            <a:ext cx="8317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400" b="1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Taille de l’échantillon: </a:t>
            </a:r>
            <a:r>
              <a:rPr lang="fr-CH" sz="2400" dirty="0" smtClean="0">
                <a:solidFill>
                  <a:srgbClr val="135385"/>
                </a:solidFill>
                <a:latin typeface="+mn-lt"/>
                <a:cs typeface="Tahoma" pitchFamily="34" charset="0"/>
              </a:rPr>
              <a:t>Plus l’échantillon est grand, plus l’IC est petit (plus l’estimation du paramètre dans la population est précise).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153567" cy="21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9"/>
    </mc:Choice>
    <mc:Fallback xmlns="">
      <p:transition spd="slow" advTm="29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7849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7444" y="260648"/>
            <a:ext cx="7200900" cy="6492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IC - Dans les articles…</a:t>
            </a:r>
          </a:p>
          <a:p>
            <a:r>
              <a:rPr lang="fr-CH" b="1" i="1" kern="0" dirty="0" smtClean="0"/>
              <a:t>Effet de la taille de l’</a:t>
            </a:r>
            <a:r>
              <a:rPr lang="fr-CH" b="1" i="1" kern="0" dirty="0" err="1" smtClean="0"/>
              <a:t>echantillon</a:t>
            </a:r>
            <a:endParaRPr lang="fr-CH" b="1" i="1" kern="0" dirty="0"/>
          </a:p>
        </p:txBody>
      </p:sp>
      <p:sp>
        <p:nvSpPr>
          <p:cNvPr id="4" name="Rectangle 3"/>
          <p:cNvSpPr/>
          <p:nvPr/>
        </p:nvSpPr>
        <p:spPr>
          <a:xfrm>
            <a:off x="251520" y="3789040"/>
            <a:ext cx="7848872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Légende encadrée 1 1"/>
          <p:cNvSpPr/>
          <p:nvPr/>
        </p:nvSpPr>
        <p:spPr>
          <a:xfrm>
            <a:off x="5580112" y="2636912"/>
            <a:ext cx="1296144" cy="288032"/>
          </a:xfrm>
          <a:prstGeom prst="borderCallout1">
            <a:avLst>
              <a:gd name="adj1" fmla="val 18750"/>
              <a:gd name="adj2" fmla="val -8333"/>
              <a:gd name="adj3" fmla="val 422581"/>
              <a:gd name="adj4" fmla="val -270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rgbClr val="C00000"/>
                </a:solidFill>
              </a:rPr>
              <a:t>N=18’855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>
          <a:xfrm>
            <a:off x="5660504" y="4941168"/>
            <a:ext cx="1296144" cy="288032"/>
          </a:xfrm>
          <a:prstGeom prst="borderCallout1">
            <a:avLst>
              <a:gd name="adj1" fmla="val 18750"/>
              <a:gd name="adj2" fmla="val -8333"/>
              <a:gd name="adj3" fmla="val -319400"/>
              <a:gd name="adj4" fmla="val -3115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rgbClr val="C00000"/>
                </a:solidFill>
              </a:rPr>
              <a:t>N=277</a:t>
            </a:r>
            <a:endParaRPr lang="fr-CH" sz="1400" dirty="0">
              <a:solidFill>
                <a:srgbClr val="C0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6"/>
    </mc:Choice>
    <mc:Fallback xmlns="">
      <p:transition spd="slow" advTm="84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HEdS-FR_officiel">
  <a:themeElements>
    <a:clrScheme name="HEDS-FR">
      <a:dk1>
        <a:srgbClr val="131313"/>
      </a:dk1>
      <a:lt1>
        <a:srgbClr val="FFFFFF"/>
      </a:lt1>
      <a:dk2>
        <a:srgbClr val="131313"/>
      </a:dk2>
      <a:lt2>
        <a:srgbClr val="808080"/>
      </a:lt2>
      <a:accent1>
        <a:srgbClr val="006CA9"/>
      </a:accent1>
      <a:accent2>
        <a:srgbClr val="B3AAA1"/>
      </a:accent2>
      <a:accent3>
        <a:srgbClr val="4B98D2"/>
      </a:accent3>
      <a:accent4>
        <a:srgbClr val="80BE7B"/>
      </a:accent4>
      <a:accent5>
        <a:srgbClr val="FC3842"/>
      </a:accent5>
      <a:accent6>
        <a:srgbClr val="FBBE3F"/>
      </a:accent6>
      <a:hlink>
        <a:srgbClr val="4B98D2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all" spc="0" normalizeH="0" baseline="0" noProof="0" dirty="0" smtClean="0">
            <a:ln>
              <a:noFill/>
            </a:ln>
            <a:solidFill>
              <a:srgbClr val="135385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HEDS-bande ble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b322d84b-9107-45f9-98b0-fcc71aaba640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456AB497FFD4B8D89F10199122F01" ma:contentTypeVersion="5" ma:contentTypeDescription="Crée un document." ma:contentTypeScope="" ma:versionID="4a6699131a5a87dad903b190425ae258">
  <xsd:schema xmlns:xsd="http://www.w3.org/2001/XMLSchema" xmlns:xs="http://www.w3.org/2001/XMLSchema" xmlns:p="http://schemas.microsoft.com/office/2006/metadata/properties" xmlns:ns2="b0513a8f-eda8-4045-9dbf-9684c8bf07b0" targetNamespace="http://schemas.microsoft.com/office/2006/metadata/properties" ma:root="true" ma:fieldsID="e8116fb25d434c7279053dffe4507036" ns2:_=""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Année_x0020_académiqueTaxHTField0" minOccurs="0"/>
                <xsd:element ref="ns2:ProcessusTaxHTField0" minOccurs="0"/>
                <xsd:element ref="ns2:Entités_x0020_concernéesTaxHTField0" minOccurs="0"/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Type_x0020_d_x0027_inform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a3a94fa-1407-44f2-a291-e08e833d5665}" ma:internalName="TaxCatchAll" ma:showField="CatchAllData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a3a94fa-1407-44f2-a291-e08e833d5665}" ma:internalName="TaxCatchAllLabel" ma:readOnly="true" ma:showField="CatchAllDataLabel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3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14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ités_x0020_concernéesTaxHTField0" ma:index="15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éférence_x0020_métier" ma:index="17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18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19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Type_x0020_d_x0027_informationTaxHTField0" ma:index="20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B42E9-4345-4AF3-A15E-D8EC21D14128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0513a8f-eda8-4045-9dbf-9684c8bf07b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C3B1D-C308-4DEF-A5B7-366B6962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A017C-F3B2-4A61-9E43-711BAC35B7D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6B3626A-92CF-4F98-81A4-8F899085D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HEdS-FR_officiel</Template>
  <TotalTime>0</TotalTime>
  <Words>186</Words>
  <Application>Microsoft Office PowerPoint</Application>
  <PresentationFormat>Affichage à l'écran (4:3)</PresentationFormat>
  <Paragraphs>27</Paragraphs>
  <Slides>6</Slides>
  <Notes>5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Verdana</vt:lpstr>
      <vt:lpstr>HEdS-FR_officiel</vt:lpstr>
      <vt:lpstr>Intervalles de confiance / Confidence interval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Statistische Methoden</dc:title>
  <dc:creator>Manuela Eicher</dc:creator>
  <cp:lastModifiedBy>Pihet Sandrine</cp:lastModifiedBy>
  <cp:revision>430</cp:revision>
  <dcterms:created xsi:type="dcterms:W3CDTF">2013-03-07T14:57:19Z</dcterms:created>
  <dcterms:modified xsi:type="dcterms:W3CDTF">2018-11-15T20:05:48Z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0x0101000AC456AB497FFD4B8D89F10199122F01</vt:lpwstr>
  </property>
</Properties>
</file>