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457" r:id="rId6"/>
    <p:sldId id="481" r:id="rId7"/>
    <p:sldId id="459" r:id="rId8"/>
    <p:sldId id="460" r:id="rId9"/>
    <p:sldId id="461" r:id="rId10"/>
    <p:sldId id="462" r:id="rId11"/>
    <p:sldId id="463" r:id="rId12"/>
    <p:sldId id="464" r:id="rId13"/>
  </p:sldIdLst>
  <p:sldSz cx="9144000" cy="6858000" type="screen4x3"/>
  <p:notesSz cx="6858000" cy="9144000"/>
  <p:custDataLst>
    <p:tags r:id="rId16"/>
  </p:custDataLst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5385"/>
    <a:srgbClr val="0033CC"/>
    <a:srgbClr val="0B355B"/>
    <a:srgbClr val="3C628A"/>
    <a:srgbClr val="A0B0BF"/>
    <a:srgbClr val="738CAA"/>
    <a:srgbClr val="10284C"/>
    <a:srgbClr val="A5192C"/>
    <a:srgbClr val="A69984"/>
    <a:srgbClr val="D8C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31" autoAdjust="0"/>
    <p:restoredTop sz="91297" autoAdjust="0"/>
  </p:normalViewPr>
  <p:slideViewPr>
    <p:cSldViewPr>
      <p:cViewPr varScale="1">
        <p:scale>
          <a:sx n="104" d="100"/>
          <a:sy n="104" d="100"/>
        </p:scale>
        <p:origin x="178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5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A5675-280E-0448-AE32-C823B9972298}" type="datetimeFigureOut">
              <a:rPr lang="en-GB" smtClean="0"/>
              <a:pPr/>
              <a:t>15/11/2018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4A58A-256D-9542-ABAF-EDFF00986817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757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FE7F4-1311-415E-ACD9-63EA5342CF59}" type="datetimeFigureOut">
              <a:rPr lang="fr-FR" smtClean="0"/>
              <a:pPr/>
              <a:t>15/11/2018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C4355-E868-4F4F-B16E-CF0E1E45B25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25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0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1223">
              <a:defRPr/>
            </a:pPr>
            <a:fld id="{34A6C8D6-AA89-46F0-A693-D7FB33CF2401}" type="slidenum">
              <a:rPr lang="fr-FR" smtClean="0">
                <a:solidFill>
                  <a:srgbClr val="000000"/>
                </a:solidFill>
                <a:cs typeface="Arial" charset="0"/>
              </a:rPr>
              <a:pPr defTabSz="911223">
                <a:defRPr/>
              </a:pPr>
              <a:t>3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33946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24DC0D-9AE0-454D-BF34-023A9B3713B0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49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2159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1223">
              <a:defRPr/>
            </a:pPr>
            <a:fld id="{34A6C8D6-AA89-46F0-A693-D7FB33CF2401}" type="slidenum">
              <a:rPr lang="fr-FR" smtClean="0">
                <a:solidFill>
                  <a:srgbClr val="000000"/>
                </a:solidFill>
                <a:cs typeface="Arial" charset="0"/>
              </a:rPr>
              <a:pPr defTabSz="911223">
                <a:defRPr/>
              </a:pPr>
              <a:t>6</a:t>
            </a:fld>
            <a:endParaRPr lang="fr-FR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624662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24DC0D-9AE0-454D-BF34-023A9B3713B0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103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259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pd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ds-fr.ch/" TargetMode="External"/><Relationship Id="rId2" Type="http://schemas.openxmlformats.org/officeDocument/2006/relationships/hyperlink" Target="mailto:heds@hefr.ch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pd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d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d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143000" y="228600"/>
            <a:ext cx="6858000" cy="44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31" name="Rectangle 30"/>
          <p:cNvSpPr/>
          <p:nvPr userDrawn="1"/>
        </p:nvSpPr>
        <p:spPr>
          <a:xfrm>
            <a:off x="0" y="1219200"/>
            <a:ext cx="9144000" cy="4724400"/>
          </a:xfrm>
          <a:prstGeom prst="rect">
            <a:avLst/>
          </a:prstGeom>
          <a:gradFill flip="none" rotWithShape="1">
            <a:gsLst>
              <a:gs pos="0">
                <a:srgbClr val="0B355B"/>
              </a:gs>
              <a:gs pos="100000">
                <a:srgbClr val="3C628A">
                  <a:alpha val="8300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 userDrawn="1"/>
        </p:nvSpPr>
        <p:spPr>
          <a:xfrm>
            <a:off x="0" y="5867400"/>
            <a:ext cx="9144000" cy="76200"/>
          </a:xfrm>
          <a:prstGeom prst="rect">
            <a:avLst/>
          </a:prstGeom>
          <a:solidFill>
            <a:srgbClr val="0B35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 userDrawn="1"/>
        </p:nvSpPr>
        <p:spPr>
          <a:xfrm>
            <a:off x="0" y="1219200"/>
            <a:ext cx="9144000" cy="76200"/>
          </a:xfrm>
          <a:prstGeom prst="rect">
            <a:avLst/>
          </a:prstGeom>
          <a:solidFill>
            <a:srgbClr val="0B35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09600" y="6381750"/>
            <a:ext cx="2895600" cy="476250"/>
          </a:xfrm>
        </p:spPr>
        <p:txBody>
          <a:bodyPr/>
          <a:lstStyle>
            <a:lvl1pPr algn="l">
              <a:defRPr/>
            </a:lvl1pPr>
          </a:lstStyle>
          <a:p>
            <a:endParaRPr lang="fr-CH" dirty="0"/>
          </a:p>
        </p:txBody>
      </p:sp>
      <p:sp>
        <p:nvSpPr>
          <p:cNvPr id="3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962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0C1E4-5C95-42B2-92C2-BDA3701D6745}" type="slidenum">
              <a:rPr lang="fr-CH"/>
              <a:pPr/>
              <a:t>‹N°›</a:t>
            </a:fld>
            <a:endParaRPr lang="fr-CH" dirty="0"/>
          </a:p>
        </p:txBody>
      </p:sp>
      <p:pic>
        <p:nvPicPr>
          <p:cNvPr id="39" name="Picture 7" descr="HEdS_CMJN_avec point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8263"/>
            <a:ext cx="1439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8" descr="HES-FribourgFRENGLALL-panto_new_points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96000"/>
            <a:ext cx="143986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 userDrawn="1"/>
        </p:nvSpPr>
        <p:spPr>
          <a:xfrm>
            <a:off x="0" y="1217847"/>
            <a:ext cx="9144000" cy="76200"/>
          </a:xfrm>
          <a:prstGeom prst="rect">
            <a:avLst/>
          </a:prstGeom>
          <a:solidFill>
            <a:srgbClr val="102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 userDrawn="1"/>
        </p:nvSpPr>
        <p:spPr>
          <a:xfrm>
            <a:off x="0" y="5410200"/>
            <a:ext cx="9144000" cy="293857"/>
          </a:xfrm>
          <a:prstGeom prst="rect">
            <a:avLst/>
          </a:prstGeom>
          <a:solidFill>
            <a:srgbClr val="738C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 userDrawn="1"/>
        </p:nvSpPr>
        <p:spPr>
          <a:xfrm>
            <a:off x="2133600" y="1905000"/>
            <a:ext cx="152400" cy="152400"/>
          </a:xfrm>
          <a:prstGeom prst="ellipse">
            <a:avLst/>
          </a:prstGeom>
          <a:solidFill>
            <a:srgbClr val="A0B0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 userDrawn="1"/>
        </p:nvSpPr>
        <p:spPr>
          <a:xfrm>
            <a:off x="2133600" y="2209800"/>
            <a:ext cx="152400" cy="152400"/>
          </a:xfrm>
          <a:prstGeom prst="ellipse">
            <a:avLst/>
          </a:prstGeom>
          <a:solidFill>
            <a:srgbClr val="A0B0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 userDrawn="1"/>
        </p:nvSpPr>
        <p:spPr>
          <a:xfrm>
            <a:off x="2133600" y="2514600"/>
            <a:ext cx="152400" cy="152400"/>
          </a:xfrm>
          <a:prstGeom prst="ellipse">
            <a:avLst/>
          </a:prstGeom>
          <a:solidFill>
            <a:srgbClr val="A0B0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 userDrawn="1"/>
        </p:nvSpPr>
        <p:spPr>
          <a:xfrm>
            <a:off x="2133600" y="2819400"/>
            <a:ext cx="152400" cy="152400"/>
          </a:xfrm>
          <a:prstGeom prst="ellipse">
            <a:avLst/>
          </a:prstGeom>
          <a:solidFill>
            <a:srgbClr val="A0B0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 userDrawn="1"/>
        </p:nvSpPr>
        <p:spPr>
          <a:xfrm>
            <a:off x="2133600" y="31242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38400" y="2755900"/>
            <a:ext cx="6019799" cy="1346200"/>
          </a:xfrm>
        </p:spPr>
        <p:txBody>
          <a:bodyPr anchor="t"/>
          <a:lstStyle>
            <a:lvl1pPr algn="l">
              <a:defRPr sz="2600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fr-CH" noProof="0" dirty="0" smtClean="0"/>
          </a:p>
        </p:txBody>
      </p:sp>
      <p:sp>
        <p:nvSpPr>
          <p:cNvPr id="2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191000"/>
            <a:ext cx="6019800" cy="685800"/>
          </a:xfrm>
        </p:spPr>
        <p:txBody>
          <a:bodyPr/>
          <a:lstStyle>
            <a:lvl1pPr marL="0" indent="0" algn="l">
              <a:buFontTx/>
              <a:buNone/>
              <a:defRPr sz="1600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fr-CH" noProof="0" dirty="0" smtClean="0"/>
          </a:p>
        </p:txBody>
      </p:sp>
      <p:sp>
        <p:nvSpPr>
          <p:cNvPr id="26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6200" y="1663700"/>
            <a:ext cx="1981200" cy="12954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err="1" smtClean="0"/>
              <a:t>NomPrénom</a:t>
            </a:r>
            <a:endParaRPr lang="fr-FR" dirty="0" smtClean="0"/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2437200" y="5389200"/>
            <a:ext cx="6019800" cy="457200"/>
          </a:xfrm>
        </p:spPr>
        <p:txBody>
          <a:bodyPr anchor="t"/>
          <a:lstStyle>
            <a:lvl1pPr marL="0" indent="0" algn="l">
              <a:buNone/>
              <a:defRPr sz="1400" cap="none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 smtClean="0"/>
              <a:t>Date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724400" y="1371600"/>
            <a:ext cx="40320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050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4724400" y="1524000"/>
            <a:ext cx="40320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381000" y="1371600"/>
            <a:ext cx="40320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050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381000" y="1524000"/>
            <a:ext cx="40320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3886200" cy="750887"/>
          </a:xfrm>
        </p:spPr>
        <p:txBody>
          <a:bodyPr anchor="t"/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800600" y="1535112"/>
            <a:ext cx="3886200" cy="750888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35385"/>
              </a:buClr>
              <a:buSzTx/>
              <a:buFont typeface="Arial"/>
              <a:buNone/>
              <a:tabLst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28B0C0-0AF5-405B-928C-C54C6CB73BF9}" type="slidenum">
              <a:rPr lang="fr-CH"/>
              <a:pPr/>
              <a:t>‹N°›</a:t>
            </a:fld>
            <a:endParaRPr lang="fr-CH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360000"/>
            <a:ext cx="72009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CH" dirty="0" smtClean="0"/>
          </a:p>
        </p:txBody>
      </p:sp>
      <p:sp>
        <p:nvSpPr>
          <p:cNvPr id="15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492896"/>
            <a:ext cx="3886200" cy="3611563"/>
          </a:xfrm>
        </p:spPr>
        <p:txBody>
          <a:bodyPr/>
          <a:lstStyle>
            <a:lvl1pPr indent="-216000">
              <a:defRPr sz="1600"/>
            </a:lvl1pPr>
            <a:lvl2pPr marL="714375" indent="-285750">
              <a:defRPr sz="1400"/>
            </a:lvl2pPr>
            <a:lvl3pPr marL="987425" indent="-215900">
              <a:buClr>
                <a:schemeClr val="bg2"/>
              </a:buClr>
              <a:defRPr sz="1200"/>
            </a:lvl3pPr>
            <a:lvl4pPr marL="1224000" indent="-216000">
              <a:buClr>
                <a:schemeClr val="bg2"/>
              </a:buClr>
              <a:defRPr sz="1200"/>
            </a:lvl4pPr>
            <a:lvl5pPr marL="1548000" indent="-216000">
              <a:buClr>
                <a:schemeClr val="bg2"/>
              </a:buClr>
              <a:defRPr sz="1400"/>
            </a:lvl5pPr>
            <a:lvl6pPr marL="1908000" indent="-216000">
              <a:buClr>
                <a:schemeClr val="accent1"/>
              </a:buClr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</p:txBody>
      </p:sp>
      <p:sp>
        <p:nvSpPr>
          <p:cNvPr id="16" name="Espace réservé du contenu 3"/>
          <p:cNvSpPr>
            <a:spLocks noGrp="1"/>
          </p:cNvSpPr>
          <p:nvPr>
            <p:ph sz="half" idx="12" hasCustomPrompt="1"/>
          </p:nvPr>
        </p:nvSpPr>
        <p:spPr>
          <a:xfrm>
            <a:off x="4797300" y="2492896"/>
            <a:ext cx="3886200" cy="3611563"/>
          </a:xfrm>
        </p:spPr>
        <p:txBody>
          <a:bodyPr/>
          <a:lstStyle>
            <a:lvl1pPr indent="-216000">
              <a:defRPr sz="1600"/>
            </a:lvl1pPr>
            <a:lvl2pPr marL="714375" indent="-285750">
              <a:defRPr sz="1400"/>
            </a:lvl2pPr>
            <a:lvl3pPr marL="987425" indent="-215900">
              <a:buClr>
                <a:schemeClr val="bg2"/>
              </a:buClr>
              <a:defRPr sz="1200"/>
            </a:lvl3pPr>
            <a:lvl4pPr marL="1224000" indent="-216000">
              <a:buClr>
                <a:schemeClr val="bg2"/>
              </a:buClr>
              <a:defRPr sz="1200"/>
            </a:lvl4pPr>
            <a:lvl5pPr marL="1548000" indent="-216000">
              <a:buClr>
                <a:schemeClr val="bg2"/>
              </a:buClr>
              <a:defRPr sz="1400"/>
            </a:lvl5pPr>
            <a:lvl6pPr marL="1908000" indent="-216000">
              <a:buClr>
                <a:schemeClr val="accent1"/>
              </a:buClr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673918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724038" y="1371600"/>
            <a:ext cx="40320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050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4724038" y="1524000"/>
            <a:ext cx="4032000" cy="838200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381000" y="1371600"/>
            <a:ext cx="40320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050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381000" y="1524000"/>
            <a:ext cx="4032000" cy="838200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35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3886200" cy="750887"/>
          </a:xfrm>
        </p:spPr>
        <p:txBody>
          <a:bodyPr anchor="t"/>
          <a:lstStyle>
            <a:lvl1pPr marL="0" indent="0">
              <a:buNone/>
              <a:defRPr sz="1800" b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800600" y="1535112"/>
            <a:ext cx="3886200" cy="750888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35385"/>
              </a:buClr>
              <a:buSzTx/>
              <a:buFont typeface="Arial"/>
              <a:buNone/>
              <a:tabLst/>
              <a:defRPr sz="1800" b="0" i="0">
                <a:solidFill>
                  <a:srgbClr val="006CA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28B0C0-0AF5-405B-928C-C54C6CB73BF9}" type="slidenum">
              <a:rPr lang="fr-CH"/>
              <a:pPr/>
              <a:t>‹N°›</a:t>
            </a:fld>
            <a:endParaRPr lang="fr-CH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360000"/>
            <a:ext cx="72009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3673918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763A40-7FCA-4A00-9C5B-1A3AB98DD2D4}" type="slidenum">
              <a:rPr lang="fr-CH"/>
              <a:pPr/>
              <a:t>‹N°›</a:t>
            </a:fld>
            <a:endParaRPr lang="fr-CH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360000"/>
            <a:ext cx="72009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3559003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que /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763A40-7FCA-4A00-9C5B-1A3AB98DD2D4}" type="slidenum">
              <a:rPr lang="fr-CH"/>
              <a:pPr/>
              <a:t>‹N°›</a:t>
            </a:fld>
            <a:endParaRPr lang="fr-CH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360000"/>
            <a:ext cx="72009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CH" dirty="0" smtClean="0"/>
          </a:p>
        </p:txBody>
      </p:sp>
      <p:sp>
        <p:nvSpPr>
          <p:cNvPr id="6" name="Rectangle 5"/>
          <p:cNvSpPr/>
          <p:nvPr userDrawn="1"/>
        </p:nvSpPr>
        <p:spPr>
          <a:xfrm>
            <a:off x="304800" y="1371600"/>
            <a:ext cx="86106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050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03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/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763A40-7FCA-4A00-9C5B-1A3AB98DD2D4}" type="slidenum">
              <a:rPr lang="fr-CH"/>
              <a:pPr/>
              <a:t>‹N°›</a:t>
            </a:fld>
            <a:endParaRPr lang="fr-CH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360000"/>
            <a:ext cx="72009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CH" dirty="0" smtClean="0"/>
          </a:p>
        </p:txBody>
      </p:sp>
      <p:sp>
        <p:nvSpPr>
          <p:cNvPr id="7" name="Rectangle 6"/>
          <p:cNvSpPr/>
          <p:nvPr userDrawn="1"/>
        </p:nvSpPr>
        <p:spPr>
          <a:xfrm>
            <a:off x="0" y="1600200"/>
            <a:ext cx="9144000" cy="381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050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3000" y="5638800"/>
            <a:ext cx="6135688" cy="533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59003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763A40-7FCA-4A00-9C5B-1A3AB98DD2D4}" type="slidenum">
              <a:rPr lang="fr-CH"/>
              <a:pPr/>
              <a:t>‹N°›</a:t>
            </a:fld>
            <a:endParaRPr lang="fr-CH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360000"/>
            <a:ext cx="72009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CH" dirty="0" smtClean="0"/>
          </a:p>
        </p:txBody>
      </p:sp>
      <p:sp>
        <p:nvSpPr>
          <p:cNvPr id="6" name="Rectangle 5"/>
          <p:cNvSpPr/>
          <p:nvPr userDrawn="1"/>
        </p:nvSpPr>
        <p:spPr>
          <a:xfrm>
            <a:off x="3276600" y="1371600"/>
            <a:ext cx="56388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050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2743200"/>
            <a:ext cx="2666999" cy="3230563"/>
          </a:xfrm>
        </p:spPr>
        <p:txBody>
          <a:bodyPr/>
          <a:lstStyle>
            <a:lvl1pPr marL="0" indent="0">
              <a:buFont typeface="Arial"/>
              <a:buNone/>
              <a:defRPr sz="1400"/>
            </a:lvl1pPr>
            <a:lvl2pPr marL="447675" indent="-171450">
              <a:buFont typeface="Arial" pitchFamily="34" charset="0"/>
              <a:buChar char="•"/>
              <a:defRPr sz="1200" b="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2" hasCustomPrompt="1"/>
          </p:nvPr>
        </p:nvSpPr>
        <p:spPr>
          <a:xfrm>
            <a:off x="3429000" y="1447800"/>
            <a:ext cx="5257800" cy="4495800"/>
          </a:xfrm>
        </p:spPr>
        <p:txBody>
          <a:bodyPr/>
          <a:lstStyle>
            <a:lvl1pPr indent="-216000">
              <a:defRPr sz="1800">
                <a:solidFill>
                  <a:srgbClr val="135385"/>
                </a:solidFill>
              </a:defRPr>
            </a:lvl1pPr>
            <a:lvl2pPr>
              <a:buFont typeface="Arial" pitchFamily="34" charset="0"/>
              <a:buChar char="•"/>
              <a:defRPr sz="1600" b="0"/>
            </a:lvl2pPr>
            <a:lvl3pPr marL="1073150" indent="-215900">
              <a:buClr>
                <a:schemeClr val="tx1">
                  <a:lumMod val="75000"/>
                  <a:lumOff val="25000"/>
                </a:schemeClr>
              </a:buClr>
              <a:defRPr sz="1400"/>
            </a:lvl3pPr>
            <a:lvl4pPr marL="1433513" indent="-215900">
              <a:defRPr sz="1200"/>
            </a:lvl4pPr>
            <a:lvl5pPr marL="1700213" indent="-215900">
              <a:buClr>
                <a:schemeClr val="tx1">
                  <a:lumMod val="50000"/>
                  <a:lumOff val="50000"/>
                </a:schemeClr>
              </a:buClr>
              <a:defRPr sz="1200"/>
            </a:lvl5pPr>
            <a:lvl6pPr marL="1908000" indent="-216000"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2667000" cy="1143000"/>
          </a:xfrm>
        </p:spPr>
        <p:txBody>
          <a:bodyPr anchor="t"/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59003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7200000" cy="648000"/>
          </a:xfrm>
        </p:spPr>
        <p:txBody>
          <a:bodyPr anchor="b"/>
          <a:lstStyle>
            <a:lvl1pPr algn="l">
              <a:defRPr sz="2000" b="0" cap="all">
                <a:solidFill>
                  <a:srgbClr val="135385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4525963"/>
          </a:xfrm>
        </p:spPr>
        <p:txBody>
          <a:bodyPr/>
          <a:lstStyle>
            <a:lvl1pPr marL="0" indent="0">
              <a:buFont typeface="Arial" pitchFamily="34" charset="0"/>
              <a:buNone/>
              <a:defRPr sz="1400"/>
            </a:lvl1pPr>
            <a:lvl2pPr marL="361950" indent="-171450">
              <a:buFont typeface="Arial" pitchFamily="34" charset="0"/>
              <a:buChar char="•"/>
              <a:defRPr sz="1200" b="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387700-C55E-4895-A330-3841FE13ADB0}" type="slidenum">
              <a:rPr lang="fr-CH"/>
              <a:pPr/>
              <a:t>‹N°›</a:t>
            </a:fld>
            <a:endParaRPr lang="fr-CH"/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12" hasCustomPrompt="1"/>
          </p:nvPr>
        </p:nvSpPr>
        <p:spPr>
          <a:xfrm>
            <a:off x="3429000" y="1447800"/>
            <a:ext cx="5463480" cy="4495800"/>
          </a:xfrm>
        </p:spPr>
        <p:txBody>
          <a:bodyPr/>
          <a:lstStyle>
            <a:lvl1pPr indent="-216000">
              <a:defRPr sz="1800">
                <a:solidFill>
                  <a:srgbClr val="135385"/>
                </a:solidFill>
              </a:defRPr>
            </a:lvl1pPr>
            <a:lvl2pPr>
              <a:buFont typeface="Arial" pitchFamily="34" charset="0"/>
              <a:buChar char="•"/>
              <a:defRPr sz="1600" b="0"/>
            </a:lvl2pPr>
            <a:lvl3pPr marL="1073150" indent="-215900">
              <a:buClr>
                <a:schemeClr val="tx1">
                  <a:lumMod val="75000"/>
                  <a:lumOff val="25000"/>
                </a:schemeClr>
              </a:buClr>
              <a:defRPr sz="1400"/>
            </a:lvl3pPr>
            <a:lvl4pPr marL="1433513" indent="-215900">
              <a:defRPr sz="1200"/>
            </a:lvl4pPr>
            <a:lvl5pPr marL="1700213" indent="-215900">
              <a:buClr>
                <a:schemeClr val="tx1">
                  <a:lumMod val="50000"/>
                  <a:lumOff val="50000"/>
                </a:schemeClr>
              </a:buClr>
              <a:defRPr sz="1200"/>
            </a:lvl5pPr>
            <a:lvl6pPr marL="1908000" indent="-216000"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12295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14478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638800"/>
            <a:ext cx="5486400" cy="533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25C243-D318-435A-AEDD-EE602F8A3BE4}" type="slidenum">
              <a:rPr lang="fr-CH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09359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219200"/>
            <a:ext cx="9144000" cy="4724400"/>
          </a:xfrm>
          <a:prstGeom prst="rect">
            <a:avLst/>
          </a:prstGeom>
          <a:gradFill flip="none" rotWithShape="1">
            <a:gsLst>
              <a:gs pos="0">
                <a:srgbClr val="0B355B"/>
              </a:gs>
              <a:gs pos="100000">
                <a:srgbClr val="3C628A">
                  <a:alpha val="8300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5EC159-D390-4DD2-8A24-1B0AA9EE7DD4}" type="slidenum">
              <a:rPr lang="fr-CH"/>
              <a:pPr/>
              <a:t>‹N°›</a:t>
            </a:fld>
            <a:endParaRPr lang="fr-CH"/>
          </a:p>
        </p:txBody>
      </p:sp>
      <p:sp>
        <p:nvSpPr>
          <p:cNvPr id="6" name="Rectangle 5"/>
          <p:cNvSpPr/>
          <p:nvPr userDrawn="1"/>
        </p:nvSpPr>
        <p:spPr>
          <a:xfrm>
            <a:off x="0" y="5867400"/>
            <a:ext cx="9144000" cy="76200"/>
          </a:xfrm>
          <a:prstGeom prst="rect">
            <a:avLst/>
          </a:prstGeom>
          <a:solidFill>
            <a:srgbClr val="0B35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1217847"/>
            <a:ext cx="9144000" cy="76200"/>
          </a:xfrm>
          <a:prstGeom prst="rect">
            <a:avLst/>
          </a:prstGeom>
          <a:solidFill>
            <a:srgbClr val="102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05200" y="4360783"/>
            <a:ext cx="5638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>
              <a:spcAft>
                <a:spcPts val="600"/>
              </a:spcAft>
            </a:pPr>
            <a:r>
              <a:rPr lang="fr-CH" sz="1100" dirty="0" smtClean="0">
                <a:solidFill>
                  <a:schemeClr val="bg1"/>
                </a:solidFill>
                <a:latin typeface="Verdana"/>
                <a:cs typeface="Verdana"/>
              </a:rPr>
              <a:t>Haute école de santé Fribourg | Hochschule für Gesundheit Freiburg</a:t>
            </a:r>
          </a:p>
          <a:p>
            <a:pPr marL="342900" lvl="1">
              <a:spcAft>
                <a:spcPts val="600"/>
              </a:spcAft>
            </a:pPr>
            <a:r>
              <a:rPr lang="fr-CH" sz="1100" dirty="0" smtClean="0">
                <a:solidFill>
                  <a:schemeClr val="bg1"/>
                </a:solidFill>
                <a:latin typeface="Verdana"/>
                <a:cs typeface="Verdana"/>
              </a:rPr>
              <a:t>Rte des Cliniques 15, 1700 Fribourg/Freiburg</a:t>
            </a:r>
          </a:p>
          <a:p>
            <a:pPr marL="342900" lvl="1">
              <a:spcAft>
                <a:spcPts val="600"/>
              </a:spcAft>
            </a:pPr>
            <a:r>
              <a:rPr lang="fr-CH" sz="1100" dirty="0" smtClean="0">
                <a:solidFill>
                  <a:schemeClr val="bg1"/>
                </a:solidFill>
                <a:latin typeface="Verdana"/>
                <a:cs typeface="Verdana"/>
              </a:rPr>
              <a:t>Tél. 026 429 6000 | </a:t>
            </a:r>
            <a:r>
              <a:rPr lang="fr-CH" sz="1100" dirty="0" smtClean="0">
                <a:solidFill>
                  <a:schemeClr val="bg1"/>
                </a:solidFill>
                <a:latin typeface="Verdana"/>
                <a:cs typeface="Verdana"/>
                <a:hlinkClick r:id="rId2"/>
              </a:rPr>
              <a:t>heds@hefr.ch</a:t>
            </a:r>
            <a:endParaRPr lang="fr-CH" sz="11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342900" lvl="1">
              <a:spcAft>
                <a:spcPts val="600"/>
              </a:spcAft>
            </a:pPr>
            <a:r>
              <a:rPr lang="fr-CH" sz="1100" dirty="0" smtClean="0">
                <a:solidFill>
                  <a:schemeClr val="bg1"/>
                </a:solidFill>
                <a:latin typeface="Verdana"/>
                <a:cs typeface="Verdana"/>
                <a:hlinkClick r:id="rId3"/>
              </a:rPr>
              <a:t>www.heds-fr.ch</a:t>
            </a:r>
            <a:r>
              <a:rPr lang="fr-CH" sz="11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</a:p>
          <a:p>
            <a:endParaRPr lang="en-GB" dirty="0"/>
          </a:p>
        </p:txBody>
      </p:sp>
      <p:sp>
        <p:nvSpPr>
          <p:cNvPr id="11" name="Oval 10"/>
          <p:cNvSpPr/>
          <p:nvPr userDrawn="1"/>
        </p:nvSpPr>
        <p:spPr>
          <a:xfrm>
            <a:off x="3581400" y="3200400"/>
            <a:ext cx="152400" cy="152400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2" name="Oval 11"/>
          <p:cNvSpPr/>
          <p:nvPr userDrawn="1"/>
        </p:nvSpPr>
        <p:spPr>
          <a:xfrm>
            <a:off x="3581400" y="3505200"/>
            <a:ext cx="152400" cy="152400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 userDrawn="1"/>
        </p:nvSpPr>
        <p:spPr>
          <a:xfrm>
            <a:off x="3581400" y="3810000"/>
            <a:ext cx="152400" cy="152400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 userDrawn="1"/>
        </p:nvSpPr>
        <p:spPr>
          <a:xfrm>
            <a:off x="3581400" y="4114800"/>
            <a:ext cx="152400" cy="152400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 userDrawn="1"/>
        </p:nvSpPr>
        <p:spPr>
          <a:xfrm>
            <a:off x="3581400" y="4419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 userDrawn="1"/>
        </p:nvSpPr>
        <p:spPr bwMode="auto">
          <a:xfrm>
            <a:off x="838200" y="2362200"/>
            <a:ext cx="2590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fr-CH" sz="4000" dirty="0" smtClean="0">
                <a:solidFill>
                  <a:schemeClr val="bg1"/>
                </a:solidFill>
                <a:latin typeface="Verdana"/>
                <a:cs typeface="Verdana"/>
              </a:rPr>
              <a:t>Merci </a:t>
            </a:r>
          </a:p>
          <a:p>
            <a:pPr marL="0" indent="0" algn="r">
              <a:spcAft>
                <a:spcPts val="0"/>
              </a:spcAft>
              <a:buNone/>
            </a:pPr>
            <a:r>
              <a:rPr lang="fr-CH" sz="2000" dirty="0" smtClean="0">
                <a:solidFill>
                  <a:schemeClr val="bg1"/>
                </a:solidFill>
                <a:latin typeface="Verdana"/>
                <a:cs typeface="Verdana"/>
              </a:rPr>
              <a:t>de votre attention!</a:t>
            </a:r>
            <a:endParaRPr kumimoji="0" lang="en-GB" sz="2000" b="1" i="0" u="none" strike="noStrike" kern="0" cap="all" spc="0" normalizeH="0" baseline="0" noProof="0" dirty="0" smtClean="0">
              <a:ln>
                <a:noFill/>
              </a:ln>
              <a:solidFill>
                <a:srgbClr val="135385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70759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N_sans_adre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219200"/>
            <a:ext cx="9144000" cy="4724400"/>
          </a:xfrm>
          <a:prstGeom prst="rect">
            <a:avLst/>
          </a:prstGeom>
          <a:gradFill flip="none" rotWithShape="1">
            <a:gsLst>
              <a:gs pos="0">
                <a:srgbClr val="0B355B"/>
              </a:gs>
              <a:gs pos="100000">
                <a:srgbClr val="3C628A">
                  <a:alpha val="8300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5EC159-D390-4DD2-8A24-1B0AA9EE7DD4}" type="slidenum">
              <a:rPr lang="fr-CH"/>
              <a:pPr/>
              <a:t>‹N°›</a:t>
            </a:fld>
            <a:endParaRPr lang="fr-CH"/>
          </a:p>
        </p:txBody>
      </p:sp>
      <p:sp>
        <p:nvSpPr>
          <p:cNvPr id="6" name="Rectangle 5"/>
          <p:cNvSpPr/>
          <p:nvPr userDrawn="1"/>
        </p:nvSpPr>
        <p:spPr>
          <a:xfrm>
            <a:off x="0" y="5867400"/>
            <a:ext cx="9144000" cy="76200"/>
          </a:xfrm>
          <a:prstGeom prst="rect">
            <a:avLst/>
          </a:prstGeom>
          <a:solidFill>
            <a:srgbClr val="0B35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1217847"/>
            <a:ext cx="9144000" cy="76200"/>
          </a:xfrm>
          <a:prstGeom prst="rect">
            <a:avLst/>
          </a:prstGeom>
          <a:solidFill>
            <a:srgbClr val="102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3581400" y="3200400"/>
            <a:ext cx="152400" cy="152400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2" name="Oval 11"/>
          <p:cNvSpPr/>
          <p:nvPr userDrawn="1"/>
        </p:nvSpPr>
        <p:spPr>
          <a:xfrm>
            <a:off x="3581400" y="3505200"/>
            <a:ext cx="152400" cy="152400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 userDrawn="1"/>
        </p:nvSpPr>
        <p:spPr>
          <a:xfrm>
            <a:off x="3581400" y="3810000"/>
            <a:ext cx="152400" cy="152400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 userDrawn="1"/>
        </p:nvSpPr>
        <p:spPr>
          <a:xfrm>
            <a:off x="3581400" y="4114800"/>
            <a:ext cx="152400" cy="152400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 userDrawn="1"/>
        </p:nvSpPr>
        <p:spPr>
          <a:xfrm>
            <a:off x="3581400" y="4419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3995738" y="4419600"/>
            <a:ext cx="4608710" cy="1025525"/>
          </a:xfrm>
        </p:spPr>
        <p:txBody>
          <a:bodyPr/>
          <a:lstStyle>
            <a:lvl1pPr marL="0" indent="0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/>
          </p:nvPr>
        </p:nvSpPr>
        <p:spPr>
          <a:xfrm>
            <a:off x="827585" y="2564904"/>
            <a:ext cx="2520454" cy="1485900"/>
          </a:xfrm>
        </p:spPr>
        <p:txBody>
          <a:bodyPr/>
          <a:lstStyle>
            <a:lvl1pPr marL="0" indent="0" algn="r">
              <a:buFont typeface="Arial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Font typeface="Arial" pitchFamily="34" charset="0"/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5198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1143000" y="228600"/>
            <a:ext cx="6858000" cy="44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8" name="Rectangle 7"/>
          <p:cNvSpPr/>
          <p:nvPr userDrawn="1"/>
        </p:nvSpPr>
        <p:spPr>
          <a:xfrm>
            <a:off x="0" y="1219200"/>
            <a:ext cx="9144000" cy="4724400"/>
          </a:xfrm>
          <a:prstGeom prst="rect">
            <a:avLst/>
          </a:prstGeom>
          <a:gradFill flip="none" rotWithShape="1">
            <a:gsLst>
              <a:gs pos="0">
                <a:srgbClr val="0B355B"/>
              </a:gs>
              <a:gs pos="100000">
                <a:srgbClr val="3C628A">
                  <a:alpha val="8300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4953000"/>
            <a:ext cx="9144000" cy="751057"/>
          </a:xfrm>
          <a:prstGeom prst="rect">
            <a:avLst/>
          </a:prstGeom>
          <a:solidFill>
            <a:srgbClr val="738C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0" y="5867400"/>
            <a:ext cx="9144000" cy="76200"/>
          </a:xfrm>
          <a:prstGeom prst="rect">
            <a:avLst/>
          </a:prstGeom>
          <a:solidFill>
            <a:srgbClr val="0B35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1219200"/>
            <a:ext cx="9144000" cy="76200"/>
          </a:xfrm>
          <a:prstGeom prst="rect">
            <a:avLst/>
          </a:prstGeom>
          <a:solidFill>
            <a:srgbClr val="0B35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38400" y="2755900"/>
            <a:ext cx="6019799" cy="1346200"/>
          </a:xfrm>
        </p:spPr>
        <p:txBody>
          <a:bodyPr anchor="t"/>
          <a:lstStyle>
            <a:lvl1pPr algn="l">
              <a:defRPr sz="2600" cap="none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fr-CH" noProof="0" dirty="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191000"/>
            <a:ext cx="6019800" cy="685800"/>
          </a:xfrm>
        </p:spPr>
        <p:txBody>
          <a:bodyPr/>
          <a:lstStyle>
            <a:lvl1pPr marL="0" indent="0" algn="l">
              <a:buFontTx/>
              <a:buNone/>
              <a:defRPr sz="1600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fr-CH" noProof="0" dirty="0" smtClean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09600" y="6381750"/>
            <a:ext cx="2895600" cy="476250"/>
          </a:xfrm>
        </p:spPr>
        <p:txBody>
          <a:bodyPr/>
          <a:lstStyle>
            <a:lvl1pPr algn="l">
              <a:defRPr/>
            </a:lvl1pPr>
          </a:lstStyle>
          <a:p>
            <a:endParaRPr lang="fr-CH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962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90C1E4-5C95-42B2-92C2-BDA3701D6745}" type="slidenum">
              <a:rPr lang="fr-CH"/>
              <a:pPr/>
              <a:t>‹N°›</a:t>
            </a:fld>
            <a:endParaRPr lang="fr-CH" dirty="0"/>
          </a:p>
        </p:txBody>
      </p:sp>
      <p:pic>
        <p:nvPicPr>
          <p:cNvPr id="7175" name="Picture 7" descr="HEdS_CMJN_avec poi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8263"/>
            <a:ext cx="1439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HES-FribourgFRENGLALL-panto_new_poin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96000"/>
            <a:ext cx="143986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 userDrawn="1"/>
        </p:nvSpPr>
        <p:spPr>
          <a:xfrm>
            <a:off x="2133600" y="1892300"/>
            <a:ext cx="152400" cy="152400"/>
          </a:xfrm>
          <a:prstGeom prst="ellipse">
            <a:avLst/>
          </a:prstGeom>
          <a:solidFill>
            <a:srgbClr val="A0B0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 userDrawn="1"/>
        </p:nvSpPr>
        <p:spPr>
          <a:xfrm>
            <a:off x="2133600" y="2197100"/>
            <a:ext cx="152400" cy="152400"/>
          </a:xfrm>
          <a:prstGeom prst="ellipse">
            <a:avLst/>
          </a:prstGeom>
          <a:solidFill>
            <a:srgbClr val="A0B0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 userDrawn="1"/>
        </p:nvSpPr>
        <p:spPr>
          <a:xfrm>
            <a:off x="2133600" y="2501900"/>
            <a:ext cx="152400" cy="152400"/>
          </a:xfrm>
          <a:prstGeom prst="ellipse">
            <a:avLst/>
          </a:prstGeom>
          <a:solidFill>
            <a:srgbClr val="A0B0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/>
          <p:cNvSpPr/>
          <p:nvPr userDrawn="1"/>
        </p:nvSpPr>
        <p:spPr>
          <a:xfrm>
            <a:off x="2133600" y="2806700"/>
            <a:ext cx="152400" cy="152400"/>
          </a:xfrm>
          <a:prstGeom prst="ellipse">
            <a:avLst/>
          </a:prstGeom>
          <a:solidFill>
            <a:srgbClr val="A0B0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 userDrawn="1"/>
        </p:nvSpPr>
        <p:spPr>
          <a:xfrm>
            <a:off x="2133600" y="31115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6200" y="1663700"/>
            <a:ext cx="1981200" cy="12954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err="1" smtClean="0"/>
              <a:t>NomPrénom</a:t>
            </a:r>
            <a:endParaRPr lang="fr-FR" dirty="0" smtClean="0"/>
          </a:p>
        </p:txBody>
      </p:sp>
      <p:sp>
        <p:nvSpPr>
          <p:cNvPr id="28" name="Rectangle 27"/>
          <p:cNvSpPr/>
          <p:nvPr userDrawn="1"/>
        </p:nvSpPr>
        <p:spPr>
          <a:xfrm>
            <a:off x="0" y="1217847"/>
            <a:ext cx="9144000" cy="76200"/>
          </a:xfrm>
          <a:prstGeom prst="rect">
            <a:avLst/>
          </a:prstGeom>
          <a:solidFill>
            <a:srgbClr val="102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Espace réservé du texte 2"/>
          <p:cNvSpPr>
            <a:spLocks noGrp="1"/>
          </p:cNvSpPr>
          <p:nvPr>
            <p:ph type="body" idx="10"/>
          </p:nvPr>
        </p:nvSpPr>
        <p:spPr>
          <a:xfrm>
            <a:off x="2438400" y="5029200"/>
            <a:ext cx="6019800" cy="685800"/>
          </a:xfrm>
        </p:spPr>
        <p:txBody>
          <a:bodyPr anchor="t"/>
          <a:lstStyle>
            <a:lvl1pPr marL="0" indent="0" algn="l">
              <a:buNone/>
              <a:defRPr sz="1400" cap="none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587500" y="635635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CH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H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7C16D-C00D-450B-93A2-320C603AD1A7}" type="slidenum">
              <a:rPr lang="fr-CH">
                <a:solidFill>
                  <a:srgbClr val="000000"/>
                </a:solidFill>
              </a:rPr>
              <a:pPr/>
              <a:t>‹N°›</a:t>
            </a:fld>
            <a:endParaRPr lang="fr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4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49000">
                <a:schemeClr val="bg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8001000" y="152400"/>
            <a:ext cx="990600" cy="72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437201" y="1600201"/>
            <a:ext cx="6402000" cy="44196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00">
                <a:solidFill>
                  <a:srgbClr val="135385"/>
                </a:solidFill>
              </a:defRPr>
            </a:lvl1pPr>
            <a:lvl2pPr>
              <a:buClr>
                <a:schemeClr val="accent1"/>
              </a:buClr>
              <a:buFont typeface="Arial"/>
              <a:buChar char="•"/>
              <a:defRPr sz="2000" b="0">
                <a:solidFill>
                  <a:srgbClr val="006CA9"/>
                </a:solidFill>
              </a:defRPr>
            </a:lvl2pPr>
            <a:lvl3pPr>
              <a:spcAft>
                <a:spcPts val="0"/>
              </a:spcAft>
              <a:buClr>
                <a:schemeClr val="accent1"/>
              </a:buClr>
              <a:defRPr sz="1600">
                <a:solidFill>
                  <a:schemeClr val="accent1"/>
                </a:solidFill>
              </a:defRPr>
            </a:lvl3pPr>
            <a:lvl4pPr>
              <a:spcAft>
                <a:spcPts val="0"/>
              </a:spcAft>
              <a:buClr>
                <a:schemeClr val="accent1"/>
              </a:buClr>
              <a:defRPr sz="1600">
                <a:solidFill>
                  <a:schemeClr val="accent1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  <a:lvl6pPr>
              <a:defRPr>
                <a:solidFill>
                  <a:srgbClr val="FFFFFF"/>
                </a:solidFill>
              </a:defRPr>
            </a:lvl6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08C3AF-99BF-46B8-B281-C877CBC00191}" type="slidenum">
              <a:rPr lang="fr-CH"/>
              <a:pPr/>
              <a:t>‹N°›</a:t>
            </a:fld>
            <a:endParaRPr lang="fr-CH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360000"/>
            <a:ext cx="72009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CH" dirty="0" smtClean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143000"/>
            <a:ext cx="9144000" cy="1588"/>
          </a:xfrm>
          <a:prstGeom prst="line">
            <a:avLst/>
          </a:prstGeom>
          <a:ln w="44450" cap="rnd" cmpd="sng">
            <a:solidFill>
              <a:schemeClr val="bg1">
                <a:alpha val="92000"/>
              </a:schemeClr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rot="5400000">
            <a:off x="-446400" y="3564000"/>
            <a:ext cx="4800600" cy="1588"/>
          </a:xfrm>
          <a:prstGeom prst="line">
            <a:avLst/>
          </a:prstGeom>
          <a:ln>
            <a:solidFill>
              <a:schemeClr val="bg1">
                <a:alpha val="49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18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08C3AF-99BF-46B8-B281-C877CBC00191}" type="slidenum">
              <a:rPr lang="fr-CH"/>
              <a:pPr/>
              <a:t>‹N°›</a:t>
            </a:fld>
            <a:endParaRPr lang="fr-CH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360000"/>
            <a:ext cx="72009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CH" dirty="0" smtClean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60000" y="1600200"/>
            <a:ext cx="82819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135385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136818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49000">
                <a:schemeClr val="bg2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600201"/>
            <a:ext cx="7772400" cy="762000"/>
          </a:xfrm>
        </p:spPr>
        <p:txBody>
          <a:bodyPr anchor="t"/>
          <a:lstStyle>
            <a:lvl1pPr algn="l">
              <a:defRPr sz="3000" b="0" cap="none"/>
            </a:lvl1pPr>
          </a:lstStyle>
          <a:p>
            <a:r>
              <a:rPr lang="fr-FR" smtClean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14601"/>
            <a:ext cx="7772400" cy="19812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FB2033-8816-41FD-8F9E-3A748B9908D3}" type="slidenum">
              <a:rPr lang="fr-CH"/>
              <a:pPr/>
              <a:t>‹N°›</a:t>
            </a:fld>
            <a:endParaRPr lang="fr-CH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8001000" y="152400"/>
            <a:ext cx="990600" cy="72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 userDrawn="1"/>
        </p:nvCxnSpPr>
        <p:spPr>
          <a:xfrm>
            <a:off x="0" y="1143000"/>
            <a:ext cx="9144000" cy="1588"/>
          </a:xfrm>
          <a:prstGeom prst="line">
            <a:avLst/>
          </a:prstGeom>
          <a:ln w="44450" cap="rnd" cmpd="sng">
            <a:solidFill>
              <a:schemeClr val="bg1">
                <a:alpha val="92000"/>
              </a:schemeClr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06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600201"/>
            <a:ext cx="7772400" cy="762000"/>
          </a:xfrm>
        </p:spPr>
        <p:txBody>
          <a:bodyPr anchor="t"/>
          <a:lstStyle>
            <a:lvl1pPr algn="l">
              <a:defRPr sz="3000" b="0" cap="none"/>
            </a:lvl1pPr>
          </a:lstStyle>
          <a:p>
            <a:r>
              <a:rPr lang="fr-FR" smtClean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14601"/>
            <a:ext cx="7772400" cy="19812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FB2033-8816-41FD-8F9E-3A748B9908D3}" type="slidenum">
              <a:rPr lang="fr-CH"/>
              <a:pPr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88069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7848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7239000" cy="609600"/>
          </a:xfrm>
        </p:spPr>
        <p:txBody>
          <a:bodyPr anchor="b"/>
          <a:lstStyle>
            <a:lvl1pPr algn="l">
              <a:defRPr sz="2000" b="0" cap="all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1524000"/>
            <a:ext cx="7772400" cy="8382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rgbClr val="13538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FB2033-8816-41FD-8F9E-3A748B9908D3}" type="slidenum">
              <a:rPr lang="fr-CH"/>
              <a:pPr/>
              <a:t>‹N°›</a:t>
            </a:fld>
            <a:endParaRPr lang="fr-CH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2"/>
          </p:nvPr>
        </p:nvSpPr>
        <p:spPr bwMode="auto">
          <a:xfrm>
            <a:off x="755576" y="2564904"/>
            <a:ext cx="7776864" cy="356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308806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58414F-CD09-48CB-A68E-7596E439E366}" type="slidenum">
              <a:rPr lang="fr-CH"/>
              <a:pPr/>
              <a:t>‹N°›</a:t>
            </a:fld>
            <a:endParaRPr lang="fr-CH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360000"/>
            <a:ext cx="72009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CH" dirty="0" smtClean="0"/>
          </a:p>
        </p:txBody>
      </p:sp>
      <p:sp>
        <p:nvSpPr>
          <p:cNvPr id="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600200"/>
            <a:ext cx="3886200" cy="4191000"/>
          </a:xfrm>
        </p:spPr>
        <p:txBody>
          <a:bodyPr/>
          <a:lstStyle>
            <a:lvl1pPr indent="-216000">
              <a:defRPr sz="1800">
                <a:solidFill>
                  <a:srgbClr val="135385"/>
                </a:solidFill>
              </a:defRPr>
            </a:lvl1pPr>
            <a:lvl2pPr>
              <a:defRPr sz="1600"/>
            </a:lvl2pPr>
            <a:lvl3pPr marL="1073150" indent="-215900">
              <a:buClr>
                <a:schemeClr val="bg2"/>
              </a:buClr>
              <a:defRPr sz="1400"/>
            </a:lvl3pPr>
            <a:lvl4pPr marL="1338263" indent="-215900">
              <a:buClr>
                <a:schemeClr val="bg2"/>
              </a:buClr>
              <a:defRPr sz="1400"/>
            </a:lvl4pPr>
            <a:lvl5pPr marL="1548000" indent="-216000">
              <a:buClr>
                <a:schemeClr val="bg2"/>
              </a:buClr>
              <a:defRPr sz="1400"/>
            </a:lvl5pPr>
            <a:lvl6pPr marL="1908000" indent="-216000">
              <a:buClr>
                <a:schemeClr val="accent1"/>
              </a:buClr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</a:p>
        </p:txBody>
      </p:sp>
      <p:sp>
        <p:nvSpPr>
          <p:cNvPr id="7" name="Espace réservé du contenu 3"/>
          <p:cNvSpPr>
            <a:spLocks noGrp="1"/>
          </p:cNvSpPr>
          <p:nvPr>
            <p:ph sz="half" idx="12" hasCustomPrompt="1"/>
          </p:nvPr>
        </p:nvSpPr>
        <p:spPr>
          <a:xfrm>
            <a:off x="4788024" y="1628800"/>
            <a:ext cx="3886200" cy="4191000"/>
          </a:xfrm>
        </p:spPr>
        <p:txBody>
          <a:bodyPr/>
          <a:lstStyle>
            <a:lvl1pPr indent="-216000">
              <a:defRPr sz="1800">
                <a:solidFill>
                  <a:srgbClr val="135385"/>
                </a:solidFill>
              </a:defRPr>
            </a:lvl1pPr>
            <a:lvl2pPr>
              <a:defRPr sz="1600"/>
            </a:lvl2pPr>
            <a:lvl3pPr marL="1073150" indent="-215900">
              <a:buClr>
                <a:schemeClr val="bg2"/>
              </a:buClr>
              <a:defRPr sz="1400"/>
            </a:lvl3pPr>
            <a:lvl4pPr marL="1338263" indent="-215900">
              <a:buClr>
                <a:schemeClr val="bg2"/>
              </a:buClr>
              <a:defRPr sz="1400"/>
            </a:lvl4pPr>
            <a:lvl5pPr marL="1548000" indent="-216000">
              <a:buClr>
                <a:schemeClr val="bg2"/>
              </a:buClr>
              <a:defRPr sz="1400"/>
            </a:lvl5pPr>
            <a:lvl6pPr marL="1908000" indent="-216000">
              <a:buClr>
                <a:schemeClr val="accent1"/>
              </a:buClr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17061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724400" y="1371600"/>
            <a:ext cx="40320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050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4724400" y="1524000"/>
            <a:ext cx="40320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381000" y="1371600"/>
            <a:ext cx="40320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050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381000" y="1524000"/>
            <a:ext cx="40320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3886200" cy="750887"/>
          </a:xfrm>
        </p:spPr>
        <p:txBody>
          <a:bodyPr anchor="t"/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492896"/>
            <a:ext cx="3886200" cy="3611563"/>
          </a:xfrm>
        </p:spPr>
        <p:txBody>
          <a:bodyPr/>
          <a:lstStyle>
            <a:lvl1pPr indent="-216000">
              <a:defRPr sz="1600"/>
            </a:lvl1pPr>
            <a:lvl2pPr marL="714375" indent="-285750">
              <a:defRPr sz="1400"/>
            </a:lvl2pPr>
            <a:lvl3pPr marL="987425" indent="-215900">
              <a:buClr>
                <a:schemeClr val="bg2"/>
              </a:buClr>
              <a:defRPr sz="1200"/>
            </a:lvl3pPr>
            <a:lvl4pPr marL="1224000" indent="-216000">
              <a:buClr>
                <a:schemeClr val="bg2"/>
              </a:buClr>
              <a:defRPr sz="1200"/>
            </a:lvl4pPr>
            <a:lvl5pPr marL="1548000" indent="-216000">
              <a:buClr>
                <a:schemeClr val="bg2"/>
              </a:buClr>
              <a:defRPr sz="1400"/>
            </a:lvl5pPr>
            <a:lvl6pPr marL="1908000" indent="-216000">
              <a:buClr>
                <a:schemeClr val="accent1"/>
              </a:buClr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800600" y="1535112"/>
            <a:ext cx="3886200" cy="750888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35385"/>
              </a:buClr>
              <a:buSzTx/>
              <a:buFont typeface="Arial"/>
              <a:buNone/>
              <a:tabLst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28B0C0-0AF5-405B-928C-C54C6CB73BF9}" type="slidenum">
              <a:rPr lang="fr-CH"/>
              <a:pPr/>
              <a:t>‹N°›</a:t>
            </a:fld>
            <a:endParaRPr lang="fr-CH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360000"/>
            <a:ext cx="72009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fr-CH" dirty="0" smtClean="0"/>
          </a:p>
        </p:txBody>
      </p:sp>
      <p:sp>
        <p:nvSpPr>
          <p:cNvPr id="15" name="Espace réservé du contenu 3"/>
          <p:cNvSpPr>
            <a:spLocks noGrp="1"/>
          </p:cNvSpPr>
          <p:nvPr>
            <p:ph sz="half" idx="12" hasCustomPrompt="1"/>
          </p:nvPr>
        </p:nvSpPr>
        <p:spPr>
          <a:xfrm>
            <a:off x="4797300" y="2492896"/>
            <a:ext cx="3886200" cy="3611563"/>
          </a:xfrm>
        </p:spPr>
        <p:txBody>
          <a:bodyPr/>
          <a:lstStyle>
            <a:lvl1pPr indent="-216000">
              <a:defRPr sz="1600"/>
            </a:lvl1pPr>
            <a:lvl2pPr marL="714375" indent="-285750">
              <a:defRPr sz="1400"/>
            </a:lvl2pPr>
            <a:lvl3pPr marL="987425" indent="-215900">
              <a:buClr>
                <a:schemeClr val="bg2"/>
              </a:buClr>
              <a:defRPr sz="1200"/>
            </a:lvl3pPr>
            <a:lvl4pPr marL="1224000" indent="-216000">
              <a:buClr>
                <a:schemeClr val="bg2"/>
              </a:buClr>
              <a:defRPr sz="1200"/>
            </a:lvl4pPr>
            <a:lvl5pPr marL="1548000" indent="-216000">
              <a:buClr>
                <a:schemeClr val="bg2"/>
              </a:buClr>
              <a:defRPr sz="1400"/>
            </a:lvl5pPr>
            <a:lvl6pPr marL="1908000" indent="-216000">
              <a:buClr>
                <a:schemeClr val="accent1"/>
              </a:buClr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67391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121920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360000"/>
            <a:ext cx="72009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 smtClean="0"/>
              <a:t>Headings – Verdana 20 pt, blue, capitals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600200"/>
            <a:ext cx="82819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3"/>
            <a:r>
              <a:rPr lang="fr-CH" dirty="0" smtClean="0"/>
              <a:t>Troisième niveau</a:t>
            </a:r>
          </a:p>
          <a:p>
            <a:pPr lvl="4"/>
            <a:r>
              <a:rPr lang="fr-CH" dirty="0" smtClean="0"/>
              <a:t>Quatrième niveau</a:t>
            </a:r>
          </a:p>
          <a:p>
            <a:pPr lvl="5"/>
            <a:r>
              <a:rPr lang="fr-CH" dirty="0" smtClean="0"/>
              <a:t>Cinquième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8175" y="6237288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C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37288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F62C8C6-5A3A-425E-8ADB-2F1E5B34D643}" type="slidenum">
              <a:rPr lang="fr-CH"/>
              <a:pPr/>
              <a:t>‹N°›</a:t>
            </a:fld>
            <a:endParaRPr lang="fr-CH"/>
          </a:p>
        </p:txBody>
      </p:sp>
      <p:pic>
        <p:nvPicPr>
          <p:cNvPr id="1032" name="Picture 8" descr="HEdS_CMJN_avec point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06" y="152400"/>
            <a:ext cx="988194" cy="7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ES-FribourgFRENGLALL-panto_new_point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135688"/>
            <a:ext cx="1152525" cy="5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0" y="1143000"/>
            <a:ext cx="9144000" cy="1588"/>
          </a:xfrm>
          <a:prstGeom prst="line">
            <a:avLst/>
          </a:prstGeom>
          <a:ln w="44450" cap="rnd" cmpd="sng">
            <a:solidFill>
              <a:schemeClr val="bg2">
                <a:alpha val="92000"/>
              </a:schemeClr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64" r:id="rId4"/>
    <p:sldLayoutId id="2147483651" r:id="rId5"/>
    <p:sldLayoutId id="2147483666" r:id="rId6"/>
    <p:sldLayoutId id="2147483663" r:id="rId7"/>
    <p:sldLayoutId id="2147483652" r:id="rId8"/>
    <p:sldLayoutId id="2147483653" r:id="rId9"/>
    <p:sldLayoutId id="2147483662" r:id="rId10"/>
    <p:sldLayoutId id="2147483660" r:id="rId11"/>
    <p:sldLayoutId id="2147483654" r:id="rId12"/>
    <p:sldLayoutId id="2147483668" r:id="rId13"/>
    <p:sldLayoutId id="2147483661" r:id="rId14"/>
    <p:sldLayoutId id="2147483665" r:id="rId15"/>
    <p:sldLayoutId id="2147483656" r:id="rId16"/>
    <p:sldLayoutId id="2147483657" r:id="rId17"/>
    <p:sldLayoutId id="2147483655" r:id="rId18"/>
    <p:sldLayoutId id="2147483669" r:id="rId19"/>
    <p:sldLayoutId id="2147483670" r:id="rId2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0" cap="all">
          <a:solidFill>
            <a:srgbClr val="13538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35385"/>
        </a:buClr>
        <a:buFont typeface="Arial"/>
        <a:buChar char="•"/>
        <a:defRPr sz="2000" b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09625" indent="-28575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sz="1800" b="0">
          <a:solidFill>
            <a:schemeClr val="tx1">
              <a:lumMod val="75000"/>
              <a:lumOff val="2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35385"/>
        </a:buClr>
        <a:buFont typeface="Arial"/>
        <a:buChar char="•"/>
        <a:defRPr sz="1800" b="0">
          <a:solidFill>
            <a:schemeClr val="tx1">
              <a:lumMod val="75000"/>
              <a:lumOff val="25000"/>
            </a:schemeClr>
          </a:solidFill>
          <a:latin typeface="+mn-lt"/>
        </a:defRPr>
      </a:lvl3pPr>
      <a:lvl4pPr marL="1343025" indent="-285750" algn="l" rtl="0" eaLnBrk="1" fontAlgn="base" hangingPunct="1">
        <a:spcBef>
          <a:spcPct val="20000"/>
        </a:spcBef>
        <a:spcAft>
          <a:spcPct val="0"/>
        </a:spcAft>
        <a:buClr>
          <a:schemeClr val="accent2">
            <a:lumMod val="75000"/>
          </a:schemeClr>
        </a:buClr>
        <a:buFont typeface="Arial" pitchFamily="34" charset="0"/>
        <a:buChar char="•"/>
        <a:defRPr sz="1600">
          <a:solidFill>
            <a:schemeClr val="tx1">
              <a:lumMod val="75000"/>
              <a:lumOff val="25000"/>
            </a:schemeClr>
          </a:solidFill>
          <a:latin typeface="+mn-lt"/>
        </a:defRPr>
      </a:lvl4pPr>
      <a:lvl5pPr marL="17907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Arial"/>
        <a:buChar char="•"/>
        <a:defRPr sz="1400">
          <a:solidFill>
            <a:schemeClr val="tx1">
              <a:lumMod val="75000"/>
              <a:lumOff val="25000"/>
            </a:schemeClr>
          </a:solidFill>
          <a:latin typeface="+mn-lt"/>
        </a:defRPr>
      </a:lvl5pPr>
      <a:lvl6pPr marL="2238375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Arial"/>
        <a:buChar char="•"/>
        <a:defRPr sz="1400">
          <a:solidFill>
            <a:schemeClr val="tx1">
              <a:lumMod val="75000"/>
              <a:lumOff val="25000"/>
            </a:schemeClr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www.google.ch/url?sa=i&amp;source=images&amp;cd=&amp;cad=rja&amp;docid=AyVXtQR2t83mKM&amp;tbnid=q1XKdg7Cg4XtZM:&amp;ved=0CAgQjRwwAA&amp;url=http://tpprovence.wordpress.com/2010/12/05/science-et-race/&amp;ei=sklxUr7AK4iK7Aarl4HoCw&amp;psig=AFQjCNG8Vmc0B0FQExF6x5hXjzea0Wy40w&amp;ust=1383242546755365" TargetMode="External"/><Relationship Id="rId12" Type="http://schemas.openxmlformats.org/officeDocument/2006/relationships/image" Target="../media/image11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11" Type="http://schemas.openxmlformats.org/officeDocument/2006/relationships/hyperlink" Target="http://www.google.ch/url?sa=i&amp;rct=j&amp;q=&amp;esrc=s&amp;frm=1&amp;source=images&amp;cd=&amp;cad=rja&amp;docid=VPsZiiEeN_ZamM&amp;tbnid=WMarTOYIV4xDDM:&amp;ved=0CAUQjRw&amp;url=http://finances.fr.msn.com/diaporama.aspx?cp-documentid%3D152619236&amp;ei=VEZxUpafJrCb1AWtxYE4&amp;psig=AFQjCNGXw-A_Sos4furMxJmE6hf3M42Sjw&amp;ust=1383241367253894" TargetMode="External"/><Relationship Id="rId5" Type="http://schemas.openxmlformats.org/officeDocument/2006/relationships/hyperlink" Target="http://www.google.ch/url?sa=i&amp;rct=j&amp;q=&amp;esrc=s&amp;frm=1&amp;source=images&amp;cd=&amp;cad=rja&amp;docid=ce2SRUn3QsPpnM&amp;tbnid=Sfvp9Lumb0p14M:&amp;ved=0CAUQjRw&amp;url=http://w3.uohpsy2.univ-tlse2.fr/UOHPsy2/index.php?option%3Dcom_content%26task%3Dview%26id%3D162%26Itemid%3D30%26limit%3D1%26limitstart%3D2&amp;ei=q0RxUsOFMoSp0QWDyoCIDA&amp;psig=AFQjCNGt7ggZo0-YM-uxj1kyBHbKehUyjA&amp;ust=1383241252045873" TargetMode="External"/><Relationship Id="rId10" Type="http://schemas.openxmlformats.org/officeDocument/2006/relationships/image" Target="../media/image10.gif"/><Relationship Id="rId4" Type="http://schemas.openxmlformats.org/officeDocument/2006/relationships/notesSlide" Target="../notesSlides/notesSlide3.xml"/><Relationship Id="rId9" Type="http://schemas.openxmlformats.org/officeDocument/2006/relationships/hyperlink" Target="https://www.google.ch/url?sa=i&amp;rct=j&amp;q=&amp;esrc=s&amp;frm=1&amp;source=images&amp;cd=&amp;cad=rja&amp;docid=hy2tLFpFCfZ4sM&amp;tbnid=0k8Kb0VnTQfRQM:&amp;ved=0CAUQjRw&amp;url=https://statistics.laerd.com/statistical-guides/one-way-anova-statistical-guide-2.php&amp;ei=8k1xUqq1GLCT0AXG9ID4AQ&amp;bvm=bv.55617003,d.ZG4&amp;psig=AFQjCNFd8uFrkqswzeyHPkKathNmMcX0Ww&amp;ust=1383243596223815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5.m4a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h/url?sa=i&amp;rct=j&amp;q=&amp;esrc=s&amp;frm=1&amp;source=images&amp;cd=&amp;cad=rja&amp;docid=nm3SMNQBqeUwuM&amp;tbnid=U_F0t9k14K4f3M:&amp;ved=0CAUQjRw&amp;url=http://beyondbasicplay.wordpress.com/2012/09/17/milestone-mondays-2-4-months/&amp;ei=0U9xUvyQOo200QWO7oHIAQ&amp;bvm=bv.55617003,d.ZG4&amp;psig=AFQjCNHEnm9fo77xrUUnhOQfhav43Au9GQ&amp;ust=1383244067179418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google.ch/url?sa=i&amp;rct=j&amp;q=&amp;esrc=s&amp;frm=1&amp;source=images&amp;cd=&amp;cad=rja&amp;docid=jXAXPxiPPbG-cM&amp;tbnid=tDvrgH1tu1eYgM:&amp;ved=0CAUQjRw&amp;url=https://statistics.laerd.com/statistical-guides/repeated-measures-anova-statistical-guide.php&amp;ei=pkpxUo_yGamM0AXZlYGQDw&amp;bvm=bv.55617003,d.ZG4&amp;psig=AFQjCNH90KB0L_YXba6SZlZiM7ghd2MaUw&amp;ust=1383242746280654" TargetMode="External"/><Relationship Id="rId5" Type="http://schemas.openxmlformats.org/officeDocument/2006/relationships/image" Target="../media/image14.gif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 smtClean="0"/>
              <a:t>Tester des hypothèses de différences entre groupes ou temps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CH" dirty="0"/>
              <a:t>Sandrine PIHET Katia IGLESIAS</a:t>
            </a:r>
          </a:p>
          <a:p>
            <a:r>
              <a:rPr lang="fr-CH" dirty="0" smtClean="0"/>
              <a:t> </a:t>
            </a:r>
          </a:p>
          <a:p>
            <a:endParaRPr lang="fr-CH" dirty="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9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6"/>
    </mc:Choice>
    <mc:Fallback xmlns="">
      <p:transition spd="slow" advTm="10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/>
          <p:cNvGraphicFramePr>
            <a:graphicFrameLocks noGrp="1"/>
          </p:cNvGraphicFramePr>
          <p:nvPr>
            <p:extLst/>
          </p:nvPr>
        </p:nvGraphicFramePr>
        <p:xfrm>
          <a:off x="0" y="1268760"/>
          <a:ext cx="9144000" cy="55796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8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0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6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8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29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636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96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Echelle de mesure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Décrire :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tendance centrale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(et dispersion)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Illustrer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 un graphique</a:t>
                      </a: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Tester une hypothèse d’association 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corrélations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entre 2 variables mesurées sur la même échelle)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Tester une hypothèse de prédiction 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régressions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Tester une hypothèse de 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différences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entre 2 groupes (</a:t>
                      </a:r>
                      <a:r>
                        <a:rPr lang="fr-CH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 = non appariés ou A = appariés)</a:t>
                      </a: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Tester une hypothèse de 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différences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entre plus de 2 groupes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2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Nominale ou catégorielle</a:t>
                      </a:r>
                      <a:r>
                        <a:rPr lang="fr-CH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(dichotomique)</a:t>
                      </a: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Categorical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dichotomous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H" sz="700" i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</a:t>
                      </a:r>
                      <a:endParaRPr lang="fr-CH" sz="700" u="non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(fréquences relatives ou</a:t>
                      </a:r>
                      <a:r>
                        <a:rPr lang="fr-CH" sz="1200" u="non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%)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Camembert</a:t>
                      </a:r>
                      <a:endParaRPr lang="fr-CH" sz="700" u="none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</a:t>
                      </a:r>
                      <a:r>
                        <a:rPr lang="fr-CH" sz="1200" u="non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arres de fréquences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Chi-carré/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Chi-square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</a:t>
                      </a:r>
                      <a:r>
                        <a:rPr lang="fr-CH" sz="1200" b="1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2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ou Phi 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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ou test</a:t>
                      </a:r>
                      <a:r>
                        <a:rPr lang="fr-CH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exact de Fisher/ </a:t>
                      </a:r>
                      <a:r>
                        <a:rPr lang="fr-CH" sz="1200" i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Fisher exact test</a:t>
                      </a:r>
                      <a:endParaRPr lang="fr-CH" sz="700" i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Régression logistique/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Logistic</a:t>
                      </a:r>
                      <a:r>
                        <a:rPr lang="fr-CH" sz="1200" i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200" i="1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regression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rapport de chances/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odds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ratio; </a:t>
                      </a:r>
                      <a:r>
                        <a:rPr lang="fr-CH" sz="1200" b="1" i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</a:t>
                      </a:r>
                      <a:r>
                        <a:rPr lang="fr-CH" sz="1200" i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risque relatif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/relative 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NA: Chi-carré/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Chi-square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</a:t>
                      </a:r>
                      <a:r>
                        <a:rPr lang="fr-CH" sz="1200" b="1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2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A: Chi-carré de </a:t>
                      </a:r>
                      <a:r>
                        <a:rPr lang="fr-CH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McNemar</a:t>
                      </a: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McNemar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Chi-square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NA: Chi-carré/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Chi-square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</a:t>
                      </a:r>
                      <a:r>
                        <a:rPr lang="fr-CH" sz="1200" b="1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2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A: </a:t>
                      </a:r>
                      <a:r>
                        <a:rPr lang="fr-CH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Cochran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3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Ordinale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Ordinal</a:t>
                      </a:r>
                      <a:endParaRPr lang="fr-CH" sz="700" i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Médian</a:t>
                      </a:r>
                      <a:endParaRPr lang="fr-CH" sz="700" u="non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(quartiles et étendue)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Boîtes à moustaches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Rho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nl-NL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Spearman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b="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Spearman’s</a:t>
                      </a:r>
                      <a:r>
                        <a:rPr lang="nl-NL" sz="1200" b="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Rho</a:t>
                      </a:r>
                      <a:r>
                        <a:rPr lang="nl-NL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l-GR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ρ</a:t>
                      </a:r>
                      <a:r>
                        <a:rPr lang="fr-CH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fr-CH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ou Tau de Kendall (</a:t>
                      </a:r>
                      <a:r>
                        <a:rPr kumimoji="0" lang="fr-CH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</a:t>
                      </a:r>
                      <a:r>
                        <a:rPr lang="fr-CH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dirty="0" smtClean="0"/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nl-NL" sz="1200" b="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NA: Mann-Whitney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A:</a:t>
                      </a:r>
                      <a:r>
                        <a:rPr lang="en-GB" sz="120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Wilcoxon</a:t>
                      </a:r>
                      <a:endParaRPr lang="fr-CH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NA: </a:t>
                      </a:r>
                      <a:r>
                        <a:rPr lang="nl-NL" sz="120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Kruskal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-Wallis</a:t>
                      </a:r>
                      <a:endParaRPr lang="fr-CH" sz="120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A: Friedman</a:t>
                      </a:r>
                      <a:endParaRPr lang="fr-CH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7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Quantitative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ou continue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Quantitative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CH" sz="70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Moyenne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écart-type et étendue)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Barres d’erreurs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Corrélation</a:t>
                      </a:r>
                      <a:r>
                        <a:rPr lang="fr-CH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Pearson/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Pearson’s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-moment) 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correlation</a:t>
                      </a:r>
                      <a:endParaRPr lang="fr-CH" sz="1200" i="1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Régression linéaire/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b="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</a:t>
                      </a:r>
                      <a:r>
                        <a:rPr lang="fr-CH" sz="1200" b="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200" b="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regression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</a:t>
                      </a:r>
                      <a:r>
                        <a:rPr lang="fr-CH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 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fr-CH" sz="1200" b="1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ou </a:t>
                      </a:r>
                      <a:r>
                        <a:rPr lang="el-GR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r>
                        <a:rPr lang="nl-NL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 + A: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 de Student </a:t>
                      </a:r>
                      <a:r>
                        <a:rPr lang="nl-NL" sz="120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ou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test t/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i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nl-NL" sz="1200" i="1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Student’s</a:t>
                      </a:r>
                      <a:r>
                        <a:rPr lang="nl-NL" sz="1200" i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 t-test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nl-NL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endParaRPr lang="fr-CH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NA: Analyse de </a:t>
                      </a:r>
                      <a:r>
                        <a:rPr lang="nl-NL" sz="120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variance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i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Analysis of</a:t>
                      </a:r>
                      <a:r>
                        <a:rPr lang="nl-NL" sz="1200" i="1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200" i="1" baseline="0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variance</a:t>
                      </a:r>
                      <a:r>
                        <a:rPr lang="nl-NL" sz="1200" i="1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(ANOVA)</a:t>
                      </a:r>
                      <a:endParaRPr lang="fr-CH" sz="120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A: ANOVA</a:t>
                      </a:r>
                      <a:r>
                        <a:rPr lang="fr-CH" sz="120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à 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mesures répétées/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Repeated-measures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ANOVA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CH" sz="12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45085" marR="4508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00" y="360000"/>
            <a:ext cx="7740392" cy="649287"/>
          </a:xfrm>
        </p:spPr>
        <p:txBody>
          <a:bodyPr/>
          <a:lstStyle/>
          <a:p>
            <a:pPr eaLnBrk="1" hangingPunct="1"/>
            <a:r>
              <a:rPr lang="fr-CH" sz="2400" b="1" dirty="0" smtClean="0"/>
              <a:t>TESTS STATISTIQUES - </a:t>
            </a:r>
            <a:r>
              <a:rPr lang="fr-CH" b="1" i="1" dirty="0" err="1" smtClean="0"/>
              <a:t>statistical</a:t>
            </a:r>
            <a:r>
              <a:rPr lang="fr-CH" b="1" i="1" dirty="0" smtClean="0"/>
              <a:t> tests</a:t>
            </a:r>
            <a:endParaRPr lang="fr-FR" sz="2400" b="1" dirty="0" smtClean="0"/>
          </a:p>
        </p:txBody>
      </p:sp>
      <p:sp>
        <p:nvSpPr>
          <p:cNvPr id="9" name="Rectangle à coins arrondis 8"/>
          <p:cNvSpPr/>
          <p:nvPr/>
        </p:nvSpPr>
        <p:spPr>
          <a:xfrm>
            <a:off x="5940152" y="5229200"/>
            <a:ext cx="1472517" cy="151216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>
            <a:off x="5868144" y="1268760"/>
            <a:ext cx="3275856" cy="558924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Légende encadrée 2 9"/>
          <p:cNvSpPr/>
          <p:nvPr/>
        </p:nvSpPr>
        <p:spPr>
          <a:xfrm>
            <a:off x="6862367" y="217199"/>
            <a:ext cx="2193502" cy="79208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0137"/>
              <a:gd name="adj6" fmla="val -2752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rgbClr val="0070C0"/>
                </a:solidFill>
              </a:rPr>
              <a:t>Différences entre groupes, temps</a:t>
            </a:r>
            <a:endParaRPr lang="fr-CH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7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3"/>
    </mc:Choice>
    <mc:Fallback xmlns="">
      <p:transition spd="slow" advTm="3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467444" y="260648"/>
            <a:ext cx="7200900" cy="6492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0" cap="all">
                <a:solidFill>
                  <a:srgbClr val="13538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9pPr>
          </a:lstStyle>
          <a:p>
            <a:r>
              <a:rPr lang="fr-CH" sz="2800" b="1" kern="0" dirty="0" smtClean="0"/>
              <a:t>Types d’hypothèses</a:t>
            </a:r>
          </a:p>
          <a:p>
            <a:r>
              <a:rPr lang="fr-CH" b="1" i="1" kern="0" dirty="0" smtClean="0"/>
              <a:t>Différences entre groupes</a:t>
            </a:r>
            <a:endParaRPr lang="fr-CH" b="1" i="1" kern="0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7544" y="1721385"/>
            <a:ext cx="8424936" cy="46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70000"/>
              </a:spcBef>
            </a:pPr>
            <a:r>
              <a:rPr lang="fr-CH" sz="2400" b="1" dirty="0" smtClean="0">
                <a:solidFill>
                  <a:srgbClr val="135385"/>
                </a:solidFill>
                <a:latin typeface="Tahoma" pitchFamily="34" charset="0"/>
              </a:rPr>
              <a:t>Deux ou plusieurs groupes diffèrent sur une variable</a:t>
            </a:r>
            <a:endParaRPr lang="fr-CH" sz="2400" b="1" dirty="0">
              <a:solidFill>
                <a:srgbClr val="135385"/>
              </a:solidFill>
              <a:latin typeface="Tahoma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7545" y="2289066"/>
            <a:ext cx="82809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0"/>
              </a:spcAft>
            </a:pPr>
            <a:r>
              <a:rPr lang="fr-CH" sz="2000" dirty="0" smtClean="0">
                <a:solidFill>
                  <a:srgbClr val="0070C0"/>
                </a:solidFill>
                <a:latin typeface="+mn-lt"/>
                <a:cs typeface="Tahoma" pitchFamily="34" charset="0"/>
              </a:rPr>
              <a:t>Les infirmières diffèrent des aides-soignantes au niveau de leur satisfaction au travail.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67544" y="3400857"/>
            <a:ext cx="8424936" cy="46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70000"/>
              </a:spcBef>
            </a:pPr>
            <a:r>
              <a:rPr lang="fr-CH" sz="2400" b="1" dirty="0" smtClean="0">
                <a:solidFill>
                  <a:srgbClr val="135385"/>
                </a:solidFill>
                <a:latin typeface="Tahoma" pitchFamily="34" charset="0"/>
              </a:rPr>
              <a:t>Un groupe a un score </a:t>
            </a:r>
            <a:r>
              <a:rPr lang="fr-CH" sz="2400" b="1" dirty="0">
                <a:solidFill>
                  <a:srgbClr val="135385"/>
                </a:solidFill>
                <a:latin typeface="Tahoma" pitchFamily="34" charset="0"/>
              </a:rPr>
              <a:t>plus </a:t>
            </a:r>
            <a:r>
              <a:rPr lang="fr-CH" sz="2400" b="1" dirty="0" smtClean="0">
                <a:solidFill>
                  <a:srgbClr val="135385"/>
                </a:solidFill>
                <a:latin typeface="Tahoma" pitchFamily="34" charset="0"/>
              </a:rPr>
              <a:t>élevé / </a:t>
            </a:r>
            <a:r>
              <a:rPr lang="fr-CH" sz="2400" b="1" dirty="0">
                <a:solidFill>
                  <a:srgbClr val="135385"/>
                </a:solidFill>
                <a:latin typeface="Tahoma" pitchFamily="34" charset="0"/>
              </a:rPr>
              <a:t>plus bas </a:t>
            </a:r>
            <a:r>
              <a:rPr lang="fr-CH" sz="2400" b="1" dirty="0" smtClean="0">
                <a:solidFill>
                  <a:srgbClr val="135385"/>
                </a:solidFill>
                <a:latin typeface="Tahoma" pitchFamily="34" charset="0"/>
              </a:rPr>
              <a:t>que l’autre</a:t>
            </a:r>
            <a:endParaRPr lang="fr-CH" sz="2400" b="1" dirty="0">
              <a:solidFill>
                <a:srgbClr val="135385"/>
              </a:solidFill>
              <a:latin typeface="Tahoma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67544" y="4161274"/>
            <a:ext cx="82809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0"/>
              </a:spcAft>
            </a:pPr>
            <a:r>
              <a:rPr lang="fr-CH" sz="2000" dirty="0">
                <a:solidFill>
                  <a:srgbClr val="0070C0"/>
                </a:solidFill>
                <a:latin typeface="+mn-lt"/>
                <a:cs typeface="Tahoma" pitchFamily="34" charset="0"/>
              </a:rPr>
              <a:t>Les infirmières sont </a:t>
            </a:r>
            <a:r>
              <a:rPr lang="fr-CH" sz="2000" dirty="0" smtClean="0">
                <a:solidFill>
                  <a:srgbClr val="0070C0"/>
                </a:solidFill>
                <a:latin typeface="+mn-lt"/>
                <a:cs typeface="Tahoma" pitchFamily="34" charset="0"/>
              </a:rPr>
              <a:t>plus / moins satisfaites de leur travail que les </a:t>
            </a:r>
            <a:r>
              <a:rPr lang="fr-CH" sz="2000" dirty="0">
                <a:solidFill>
                  <a:srgbClr val="0070C0"/>
                </a:solidFill>
                <a:latin typeface="+mn-lt"/>
                <a:cs typeface="Tahoma" pitchFamily="34" charset="0"/>
              </a:rPr>
              <a:t>aides-soignantes.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34"/>
    </mc:Choice>
    <mc:Fallback xmlns="">
      <p:transition spd="slow" advTm="37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360363" y="360363"/>
            <a:ext cx="7598328" cy="649287"/>
          </a:xfrm>
        </p:spPr>
        <p:txBody>
          <a:bodyPr/>
          <a:lstStyle/>
          <a:p>
            <a:r>
              <a:rPr lang="fr-CH" altLang="fr-FR" sz="2800" b="1" cap="none" dirty="0" smtClean="0"/>
              <a:t>ECHANTILLONS INDEPENDANTS–</a:t>
            </a:r>
            <a:r>
              <a:rPr lang="fr-CH" altLang="fr-FR" b="1" i="1" cap="none" dirty="0" smtClean="0"/>
              <a:t>INDEPENDENT SAMPLES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30525" y="2564903"/>
            <a:ext cx="36734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CH" altLang="fr-FR" dirty="0">
              <a:solidFill>
                <a:srgbClr val="738CAA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3528" y="1412776"/>
            <a:ext cx="85694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200" b="1" dirty="0" smtClean="0">
                <a:solidFill>
                  <a:srgbClr val="135385"/>
                </a:solidFill>
                <a:latin typeface="+mn-lt"/>
              </a:rPr>
              <a:t>Echantillons non appariés ou indépendants : </a:t>
            </a:r>
            <a:r>
              <a:rPr lang="fr-CH" sz="2200" dirty="0" smtClean="0">
                <a:solidFill>
                  <a:srgbClr val="135385"/>
                </a:solidFill>
                <a:latin typeface="+mn-lt"/>
              </a:rPr>
              <a:t>des participants différents, indépendants les uns des autres, se trouvent dans les différents groupes.</a:t>
            </a:r>
            <a:endParaRPr lang="fr-CH" sz="2200" b="1" dirty="0">
              <a:solidFill>
                <a:srgbClr val="135385"/>
              </a:solidFill>
              <a:latin typeface="+mn-lt"/>
            </a:endParaRPr>
          </a:p>
        </p:txBody>
      </p:sp>
      <p:pic>
        <p:nvPicPr>
          <p:cNvPr id="2054" name="Picture 6" descr="http://w3.uohpsy2.univ-tlse2.fr/UOHPsy2/images/stories/ER/GLMeans/FigArt3b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89" y="2457212"/>
            <a:ext cx="1931295" cy="125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tpprovence.files.wordpress.com/2010/12/race_composite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78" y="3121401"/>
            <a:ext cx="1784373" cy="212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statistics.laerd.com/statistical-guides/img/one-way-anova-2-900px.gif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780928"/>
            <a:ext cx="6267555" cy="392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db2.stb.s-msn.com/i/E7/36E3018C662522A9FD0E278BF5112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04" y="5051871"/>
            <a:ext cx="1237320" cy="164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08"/>
    </mc:Choice>
    <mc:Fallback xmlns="">
      <p:transition spd="slow" advTm="72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36329" t="18164" r="22800" b="44109"/>
          <a:stretch/>
        </p:blipFill>
        <p:spPr>
          <a:xfrm>
            <a:off x="179512" y="1340768"/>
            <a:ext cx="3888432" cy="194421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800" b="1" dirty="0" smtClean="0"/>
              <a:t>TEST T pour échantillons indépendants - exemple</a:t>
            </a:r>
            <a:endParaRPr lang="fr-CH" sz="28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/>
          <a:srcRect l="26662" t="16781" r="44251" b="45282"/>
          <a:stretch/>
        </p:blipFill>
        <p:spPr>
          <a:xfrm>
            <a:off x="3635896" y="2986887"/>
            <a:ext cx="5328592" cy="3764545"/>
          </a:xfrm>
          <a:prstGeom prst="rect">
            <a:avLst/>
          </a:prstGeom>
        </p:spPr>
      </p:pic>
      <p:sp>
        <p:nvSpPr>
          <p:cNvPr id="11" name="Rectangle à coins arrondis 10"/>
          <p:cNvSpPr/>
          <p:nvPr/>
        </p:nvSpPr>
        <p:spPr>
          <a:xfrm>
            <a:off x="7380312" y="5805264"/>
            <a:ext cx="683691" cy="360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Légende encadrée 2 11"/>
          <p:cNvSpPr/>
          <p:nvPr/>
        </p:nvSpPr>
        <p:spPr>
          <a:xfrm>
            <a:off x="6362046" y="1441334"/>
            <a:ext cx="1800200" cy="1296144"/>
          </a:xfrm>
          <a:prstGeom prst="borderCallout2">
            <a:avLst>
              <a:gd name="adj1" fmla="val 45670"/>
              <a:gd name="adj2" fmla="val -2813"/>
              <a:gd name="adj3" fmla="val 91144"/>
              <a:gd name="adj4" fmla="val -15230"/>
              <a:gd name="adj5" fmla="val 342282"/>
              <a:gd name="adj6" fmla="val 57169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rgbClr val="C00000"/>
                </a:solidFill>
              </a:rPr>
              <a:t>!!! </a:t>
            </a:r>
          </a:p>
          <a:p>
            <a:pPr algn="ctr"/>
            <a:r>
              <a:rPr lang="fr-CH" dirty="0" smtClean="0">
                <a:solidFill>
                  <a:srgbClr val="C00000"/>
                </a:solidFill>
              </a:rPr>
              <a:t>Cette valeur n’est pas interprétable 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635896" y="4715078"/>
            <a:ext cx="5400600" cy="203635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30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02"/>
    </mc:Choice>
    <mc:Fallback xmlns="">
      <p:transition spd="slow" advTm="9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467444" y="260648"/>
            <a:ext cx="7200900" cy="6492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0" cap="all">
                <a:solidFill>
                  <a:srgbClr val="13538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36699"/>
                </a:solidFill>
                <a:latin typeface="Arial" charset="0"/>
              </a:defRPr>
            </a:lvl9pPr>
          </a:lstStyle>
          <a:p>
            <a:r>
              <a:rPr lang="fr-CH" sz="2800" b="1" kern="0" dirty="0" smtClean="0"/>
              <a:t>Types d’hypothèses</a:t>
            </a:r>
          </a:p>
          <a:p>
            <a:r>
              <a:rPr lang="fr-CH" b="1" i="1" kern="0" dirty="0" smtClean="0"/>
              <a:t>Différences entre </a:t>
            </a:r>
            <a:r>
              <a:rPr lang="fr-CH" b="1" i="1" kern="0" dirty="0" err="1" smtClean="0"/>
              <a:t>TEMPs</a:t>
            </a:r>
            <a:r>
              <a:rPr lang="fr-CH" b="1" i="1" kern="0" dirty="0" smtClean="0"/>
              <a:t> de mesure</a:t>
            </a:r>
            <a:endParaRPr lang="fr-CH" b="1" i="1" kern="0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7544" y="1721385"/>
            <a:ext cx="8424936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70000"/>
              </a:spcBef>
            </a:pPr>
            <a:r>
              <a:rPr lang="fr-CH" sz="2400" b="1" dirty="0" smtClean="0">
                <a:solidFill>
                  <a:srgbClr val="135385"/>
                </a:solidFill>
                <a:latin typeface="Tahoma" pitchFamily="34" charset="0"/>
              </a:rPr>
              <a:t>On observe une différence entre des mesures prises à différents moments</a:t>
            </a:r>
            <a:endParaRPr lang="fr-CH" sz="2400" b="1" dirty="0">
              <a:solidFill>
                <a:srgbClr val="135385"/>
              </a:solidFill>
              <a:latin typeface="Tahoma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7545" y="2852936"/>
            <a:ext cx="82809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0"/>
              </a:spcAft>
            </a:pPr>
            <a:r>
              <a:rPr lang="fr-CH" sz="2000" dirty="0" smtClean="0">
                <a:solidFill>
                  <a:srgbClr val="0070C0"/>
                </a:solidFill>
                <a:latin typeface="+mn-lt"/>
                <a:cs typeface="Tahoma" pitchFamily="34" charset="0"/>
              </a:rPr>
              <a:t>La satisfaction au travail des infirmières change entre le début de leur vie professionnelle et 2 ans plus tard.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67544" y="4048929"/>
            <a:ext cx="8424936" cy="46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70000"/>
              </a:spcBef>
            </a:pPr>
            <a:r>
              <a:rPr lang="fr-CH" sz="2400" b="1" dirty="0" smtClean="0">
                <a:solidFill>
                  <a:srgbClr val="135385"/>
                </a:solidFill>
                <a:latin typeface="Tahoma" pitchFamily="34" charset="0"/>
              </a:rPr>
              <a:t>Une variable augmente / diminue avec le temps</a:t>
            </a:r>
            <a:endParaRPr lang="fr-CH" sz="2400" b="1" dirty="0">
              <a:solidFill>
                <a:srgbClr val="135385"/>
              </a:solidFill>
              <a:latin typeface="Tahoma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67544" y="4809346"/>
            <a:ext cx="82809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0"/>
              </a:spcAft>
            </a:pPr>
            <a:r>
              <a:rPr lang="fr-CH" sz="2000" dirty="0">
                <a:solidFill>
                  <a:srgbClr val="0070C0"/>
                </a:solidFill>
                <a:latin typeface="+mn-lt"/>
                <a:cs typeface="Tahoma" pitchFamily="34" charset="0"/>
              </a:rPr>
              <a:t>La satisfaction au travail des infirmières </a:t>
            </a:r>
            <a:r>
              <a:rPr lang="fr-CH" sz="2000" dirty="0" smtClean="0">
                <a:solidFill>
                  <a:srgbClr val="0070C0"/>
                </a:solidFill>
                <a:latin typeface="+mn-lt"/>
                <a:cs typeface="Tahoma" pitchFamily="34" charset="0"/>
              </a:rPr>
              <a:t>est plus basse au début </a:t>
            </a:r>
            <a:r>
              <a:rPr lang="fr-CH" sz="2000" dirty="0">
                <a:solidFill>
                  <a:srgbClr val="0070C0"/>
                </a:solidFill>
                <a:latin typeface="+mn-lt"/>
                <a:cs typeface="Tahoma" pitchFamily="34" charset="0"/>
              </a:rPr>
              <a:t>de </a:t>
            </a:r>
            <a:r>
              <a:rPr lang="fr-CH" sz="2000" dirty="0" smtClean="0">
                <a:solidFill>
                  <a:srgbClr val="0070C0"/>
                </a:solidFill>
                <a:latin typeface="+mn-lt"/>
                <a:cs typeface="Tahoma" pitchFamily="34" charset="0"/>
              </a:rPr>
              <a:t>leur </a:t>
            </a:r>
            <a:r>
              <a:rPr lang="fr-CH" sz="2000" dirty="0">
                <a:solidFill>
                  <a:srgbClr val="0070C0"/>
                </a:solidFill>
                <a:latin typeface="+mn-lt"/>
                <a:cs typeface="Tahoma" pitchFamily="34" charset="0"/>
              </a:rPr>
              <a:t>vie professionnelle </a:t>
            </a:r>
            <a:r>
              <a:rPr lang="fr-CH" sz="2000" dirty="0" smtClean="0">
                <a:solidFill>
                  <a:srgbClr val="0070C0"/>
                </a:solidFill>
                <a:latin typeface="+mn-lt"/>
                <a:cs typeface="Tahoma" pitchFamily="34" charset="0"/>
              </a:rPr>
              <a:t>que </a:t>
            </a:r>
            <a:r>
              <a:rPr lang="fr-CH" sz="2000" dirty="0">
                <a:solidFill>
                  <a:srgbClr val="0070C0"/>
                </a:solidFill>
                <a:latin typeface="+mn-lt"/>
                <a:cs typeface="Tahoma" pitchFamily="34" charset="0"/>
              </a:rPr>
              <a:t>2 ans plus tard.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32"/>
    </mc:Choice>
    <mc:Fallback xmlns="">
      <p:transition spd="slow" advTm="44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360363" y="360363"/>
            <a:ext cx="7598328" cy="649287"/>
          </a:xfrm>
        </p:spPr>
        <p:txBody>
          <a:bodyPr/>
          <a:lstStyle/>
          <a:p>
            <a:r>
              <a:rPr lang="fr-CH" altLang="fr-FR" sz="2800" b="1" cap="none" dirty="0" smtClean="0"/>
              <a:t>ECHANTILLONS APPARIES –</a:t>
            </a:r>
            <a:br>
              <a:rPr lang="fr-CH" altLang="fr-FR" sz="2800" b="1" cap="none" dirty="0" smtClean="0"/>
            </a:br>
            <a:r>
              <a:rPr lang="fr-CH" altLang="fr-FR" b="1" i="1" cap="none" dirty="0" smtClean="0"/>
              <a:t>PAIRED SAMPLES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30525" y="2564903"/>
            <a:ext cx="36734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fr-CH" altLang="fr-FR" dirty="0">
              <a:solidFill>
                <a:srgbClr val="738CA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1340768"/>
            <a:ext cx="85694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200" b="1" dirty="0" smtClean="0">
                <a:solidFill>
                  <a:srgbClr val="135385"/>
                </a:solidFill>
                <a:latin typeface="+mn-lt"/>
              </a:rPr>
              <a:t>Echantillons appariés ou </a:t>
            </a:r>
            <a:r>
              <a:rPr lang="fr-CH" sz="2200" b="1" dirty="0" err="1" smtClean="0">
                <a:solidFill>
                  <a:srgbClr val="135385"/>
                </a:solidFill>
                <a:latin typeface="+mn-lt"/>
              </a:rPr>
              <a:t>pairés</a:t>
            </a:r>
            <a:r>
              <a:rPr lang="fr-CH" sz="2200" b="1" dirty="0" smtClean="0">
                <a:solidFill>
                  <a:srgbClr val="135385"/>
                </a:solidFill>
                <a:latin typeface="+mn-lt"/>
              </a:rPr>
              <a:t> : </a:t>
            </a:r>
            <a:r>
              <a:rPr lang="fr-CH" sz="2200" dirty="0" smtClean="0">
                <a:solidFill>
                  <a:srgbClr val="135385"/>
                </a:solidFill>
                <a:latin typeface="+mn-lt"/>
              </a:rPr>
              <a:t>les mêmes participants (ou des participants non indépendants, par ex. couples, binômes) se trouvent dans les différents groupes.</a:t>
            </a:r>
            <a:endParaRPr lang="fr-CH" sz="2200" b="1" dirty="0">
              <a:solidFill>
                <a:srgbClr val="135385"/>
              </a:solidFill>
              <a:latin typeface="+mn-lt"/>
            </a:endParaRPr>
          </a:p>
        </p:txBody>
      </p:sp>
      <p:pic>
        <p:nvPicPr>
          <p:cNvPr id="1030" name="Picture 6" descr="http://www.socialresearchmethods.net/kb/Assets/images/sampst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548" y="2276872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stics.laerd.com/statistical-guides/img/levels-explanation.gif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55" y="2852936"/>
            <a:ext cx="435673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beyondbasicplay.files.wordpress.com/2012/09/imgres-8.jpe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33430"/>
            <a:ext cx="1872208" cy="10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1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97"/>
    </mc:Choice>
    <mc:Fallback xmlns="">
      <p:transition spd="slow" advTm="6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800" b="1" dirty="0" smtClean="0"/>
              <a:t>TEST T pour échantillons appariés - exemple</a:t>
            </a:r>
            <a:endParaRPr lang="fr-CH" sz="28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24728" t="66958" r="12022" b="13765"/>
          <a:stretch/>
        </p:blipFill>
        <p:spPr>
          <a:xfrm>
            <a:off x="251520" y="3861048"/>
            <a:ext cx="8604448" cy="20882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/>
          <a:srcRect l="25255" t="22157" r="10350" b="30700"/>
          <a:stretch/>
        </p:blipFill>
        <p:spPr>
          <a:xfrm>
            <a:off x="1547664" y="1412776"/>
            <a:ext cx="5832647" cy="231294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6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70"/>
    </mc:Choice>
    <mc:Fallback xmlns="">
      <p:transition spd="slow" advTm="122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44.9"/>
</p:tagLst>
</file>

<file path=ppt/theme/theme1.xml><?xml version="1.0" encoding="utf-8"?>
<a:theme xmlns:a="http://schemas.openxmlformats.org/drawingml/2006/main" name="HEdS-FR_officiel">
  <a:themeElements>
    <a:clrScheme name="HEDS-FR">
      <a:dk1>
        <a:srgbClr val="131313"/>
      </a:dk1>
      <a:lt1>
        <a:srgbClr val="FFFFFF"/>
      </a:lt1>
      <a:dk2>
        <a:srgbClr val="131313"/>
      </a:dk2>
      <a:lt2>
        <a:srgbClr val="808080"/>
      </a:lt2>
      <a:accent1>
        <a:srgbClr val="006CA9"/>
      </a:accent1>
      <a:accent2>
        <a:srgbClr val="B3AAA1"/>
      </a:accent2>
      <a:accent3>
        <a:srgbClr val="4B98D2"/>
      </a:accent3>
      <a:accent4>
        <a:srgbClr val="80BE7B"/>
      </a:accent4>
      <a:accent5>
        <a:srgbClr val="FC3842"/>
      </a:accent5>
      <a:accent6>
        <a:srgbClr val="FBBE3F"/>
      </a:accent6>
      <a:hlink>
        <a:srgbClr val="4B98D2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kern="0" cap="all" spc="0" normalizeH="0" baseline="0" noProof="0" dirty="0" smtClean="0">
            <a:ln>
              <a:noFill/>
            </a:ln>
            <a:solidFill>
              <a:srgbClr val="135385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>
    <a:extraClrScheme>
      <a:clrScheme name="HEDS-bande ble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0513a8f-eda8-4045-9dbf-9684c8bf07b0"/>
    <Année_x0020_académiqueTaxHTField0 xmlns="b0513a8f-eda8-4045-9dbf-9684c8bf07b0">
      <Terms xmlns="http://schemas.microsoft.com/office/infopath/2007/PartnerControls"/>
    </Année_x0020_académiqueTaxHTField0>
    <Type_x0020_d_x0027_informationTaxHTField0 xmlns="b0513a8f-eda8-4045-9dbf-9684c8bf07b0">
      <Terms xmlns="http://schemas.microsoft.com/office/infopath/2007/PartnerControls"/>
    </Type_x0020_d_x0027_informationTaxHTField0>
    <Fin_x0020_de_x0020_validité_x0020_de_x0020_l_x0027_information xmlns="b0513a8f-eda8-4045-9dbf-9684c8bf07b0" xsi:nil="true"/>
    <Début_x0020_de_x0020_validité_x0020_de_x0020_l_x0027_information xmlns="b0513a8f-eda8-4045-9dbf-9684c8bf07b0" xsi:nil="true"/>
    <Référence_x0020_métier xmlns="b0513a8f-eda8-4045-9dbf-9684c8bf07b0" xsi:nil="true"/>
    <Entités_x0020_concernéesTaxHTField0 xmlns="b0513a8f-eda8-4045-9dbf-9684c8bf07b0">
      <Terms xmlns="http://schemas.microsoft.com/office/infopath/2007/PartnerControls"/>
    </Entités_x0020_concernéesTaxHTField0>
    <ProcessusTaxHTField0 xmlns="b0513a8f-eda8-4045-9dbf-9684c8bf07b0">
      <Terms xmlns="http://schemas.microsoft.com/office/infopath/2007/PartnerControls"/>
    </ProcessusTaxHTField0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b322d84b-9107-45f9-98b0-fcc71aaba640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C456AB497FFD4B8D89F10199122F01" ma:contentTypeVersion="5" ma:contentTypeDescription="Crée un document." ma:contentTypeScope="" ma:versionID="4a6699131a5a87dad903b190425ae258">
  <xsd:schema xmlns:xsd="http://www.w3.org/2001/XMLSchema" xmlns:xs="http://www.w3.org/2001/XMLSchema" xmlns:p="http://schemas.microsoft.com/office/2006/metadata/properties" xmlns:ns2="b0513a8f-eda8-4045-9dbf-9684c8bf07b0" targetNamespace="http://schemas.microsoft.com/office/2006/metadata/properties" ma:root="true" ma:fieldsID="e8116fb25d434c7279053dffe4507036" ns2:_="">
    <xsd:import namespace="b0513a8f-eda8-4045-9dbf-9684c8bf07b0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Année_x0020_académiqueTaxHTField0" minOccurs="0"/>
                <xsd:element ref="ns2:ProcessusTaxHTField0" minOccurs="0"/>
                <xsd:element ref="ns2:Entités_x0020_concernéesTaxHTField0" minOccurs="0"/>
                <xsd:element ref="ns2:Référence_x0020_métier" minOccurs="0"/>
                <xsd:element ref="ns2:Début_x0020_de_x0020_validité_x0020_de_x0020_l_x0027_information" minOccurs="0"/>
                <xsd:element ref="ns2:Fin_x0020_de_x0020_validité_x0020_de_x0020_l_x0027_information" minOccurs="0"/>
                <xsd:element ref="ns2:Type_x0020_d_x0027_informationTaxHTField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513a8f-eda8-4045-9dbf-9684c8bf07b0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ea3a94fa-1407-44f2-a291-e08e833d5665}" ma:internalName="TaxCatchAll" ma:showField="CatchAllData" ma:web="0bdd1bfa-3064-4529-96b5-b879ad9334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ea3a94fa-1407-44f2-a291-e08e833d5665}" ma:internalName="TaxCatchAllLabel" ma:readOnly="true" ma:showField="CatchAllDataLabel" ma:web="0bdd1bfa-3064-4529-96b5-b879ad9334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nnée_x0020_académiqueTaxHTField0" ma:index="13" nillable="true" ma:taxonomy="true" ma:internalName="Ann_x00e9_e_x0020_acad_x00e9_miqueTaxHTField0" ma:taxonomyFieldName="Ann_x00e9_e_x0020_acad_x00e9_mique" ma:displayName="Année académique" ma:default="" ma:fieldId="{9b47c92b-231a-4d7a-b0e3-8a3a8735a73f}" ma:sspId="b322d84b-9107-45f9-98b0-fcc71aaba640" ma:termSetId="7c41caeb-327a-40eb-bf51-087b2e28cf2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cessusTaxHTField0" ma:index="14" nillable="true" ma:taxonomy="true" ma:internalName="ProcessusTaxHTField0" ma:taxonomyFieldName="Processus" ma:displayName="Processus" ma:default="" ma:fieldId="{f929ce62-c6db-4fe6-b7f3-bc52d400d846}" ma:taxonomyMulti="true" ma:sspId="b322d84b-9107-45f9-98b0-fcc71aaba640" ma:termSetId="933696de-ea79-43b6-96be-a9fb7a96753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ntités_x0020_concernéesTaxHTField0" ma:index="15" nillable="true" ma:taxonomy="true" ma:internalName="Entit_x00e9_s_x0020_concern_x00e9_esTaxHTField0" ma:taxonomyFieldName="Entit_x00e9_s_x0020_concern_x00e9_es" ma:displayName="Entités concernées" ma:default="" ma:fieldId="{5eee7275-3564-4370-b0cf-bec157453e4f}" ma:taxonomyMulti="true" ma:sspId="b322d84b-9107-45f9-98b0-fcc71aaba640" ma:termSetId="9cb2da83-3616-40d3-b0f6-9cac6bedf1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éférence_x0020_métier" ma:index="17" nillable="true" ma:displayName="Référence métier" ma:description="Pour répondre à des besoins de catégorisation propres à une entité : par exemple n°AGP, n° de commande, référence fournisseur, etc." ma:internalName="R_x00e9_f_x00e9_rence_x0020_m_x00e9_tier">
      <xsd:simpleType>
        <xsd:restriction base="dms:Text">
          <xsd:maxLength value="255"/>
        </xsd:restriction>
      </xsd:simpleType>
    </xsd:element>
    <xsd:element name="Début_x0020_de_x0020_validité_x0020_de_x0020_l_x0027_information" ma:index="18" nillable="true" ma:displayName="Début de validité de l'information" ma:description="Lorsque la date d’entrée en vigueur est importante : par exemple pour un contrat de confidentialité" ma:format="DateOnly" ma:internalName="D_x00e9_but_x0020_de_x0020_validit_x00e9__x0020_de_x0020_l_x0027_information">
      <xsd:simpleType>
        <xsd:restriction base="dms:DateTime"/>
      </xsd:simpleType>
    </xsd:element>
    <xsd:element name="Fin_x0020_de_x0020_validité_x0020_de_x0020_l_x0027_information" ma:index="19" nillable="true" ma:displayName="Fin de validité de l'information" ma:description="Lorsque cette date est importante : par exemple pour un contrat de confidentialité" ma:format="DateOnly" ma:internalName="Fin_x0020_de_x0020_validit_x00e9__x0020_de_x0020_l_x0027_information">
      <xsd:simpleType>
        <xsd:restriction base="dms:DateTime"/>
      </xsd:simpleType>
    </xsd:element>
    <xsd:element name="Type_x0020_d_x0027_informationTaxHTField0" ma:index="20" nillable="true" ma:taxonomy="true" ma:internalName="Type_x0020_d_x0027_informationTaxHTField0" ma:taxonomyFieldName="Type_x0020_d_x0027_information" ma:displayName="Type d'information" ma:default="" ma:fieldId="{b593b4c1-edb5-4b04-805d-05d349538675}" ma:taxonomyMulti="true" ma:sspId="b322d84b-9107-45f9-98b0-fcc71aaba640" ma:termSetId="23e13dc8-cd61-4354-8fa6-d49e034b2f9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2B42E9-4345-4AF3-A15E-D8EC21D14128}">
  <ds:schemaRefs>
    <ds:schemaRef ds:uri="http://www.w3.org/XML/1998/namespace"/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0513a8f-eda8-4045-9dbf-9684c8bf07b0"/>
  </ds:schemaRefs>
</ds:datastoreItem>
</file>

<file path=customXml/itemProps2.xml><?xml version="1.0" encoding="utf-8"?>
<ds:datastoreItem xmlns:ds="http://schemas.openxmlformats.org/officeDocument/2006/customXml" ds:itemID="{28CC3B1D-C308-4DEF-A5B7-366B6962B9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3A017C-F3B2-4A61-9E43-711BAC35B7DC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36B3626A-92CF-4F98-81A4-8F899085D4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513a8f-eda8-4045-9dbf-9684c8bf07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HEdS-FR_officiel</Template>
  <TotalTime>0</TotalTime>
  <Words>358</Words>
  <Application>Microsoft Office PowerPoint</Application>
  <PresentationFormat>Affichage à l'écran (4:3)</PresentationFormat>
  <Paragraphs>116</Paragraphs>
  <Slides>8</Slides>
  <Notes>7</Notes>
  <HiddenSlides>0</HiddenSlides>
  <MMClips>8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6" baseType="lpstr">
      <vt:lpstr>Arial</vt:lpstr>
      <vt:lpstr>Calibri</vt:lpstr>
      <vt:lpstr>Symbol</vt:lpstr>
      <vt:lpstr>Tahoma</vt:lpstr>
      <vt:lpstr>Times New Roman</vt:lpstr>
      <vt:lpstr>Verdana</vt:lpstr>
      <vt:lpstr>Wingdings</vt:lpstr>
      <vt:lpstr>HEdS-FR_officiel</vt:lpstr>
      <vt:lpstr>Tester des hypothèses de différences entre groupes ou temps</vt:lpstr>
      <vt:lpstr>TESTS STATISTIQUES - statistical tests</vt:lpstr>
      <vt:lpstr>Présentation PowerPoint</vt:lpstr>
      <vt:lpstr>ECHANTILLONS INDEPENDANTS–INDEPENDENT SAMPLES</vt:lpstr>
      <vt:lpstr>TEST T pour échantillons indépendants - exemple</vt:lpstr>
      <vt:lpstr>Présentation PowerPoint</vt:lpstr>
      <vt:lpstr>ECHANTILLONS APPARIES – PAIRED SAMPLES</vt:lpstr>
      <vt:lpstr>TEST T pour échantillons appariés - exemple</vt:lpstr>
    </vt:vector>
  </TitlesOfParts>
  <Company>HEFR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Statistische Methoden</dc:title>
  <dc:creator>Manuela Eicher</dc:creator>
  <cp:lastModifiedBy>Pihet Sandrine</cp:lastModifiedBy>
  <cp:revision>430</cp:revision>
  <dcterms:created xsi:type="dcterms:W3CDTF">2013-03-07T14:57:19Z</dcterms:created>
  <dcterms:modified xsi:type="dcterms:W3CDTF">2018-11-15T20:04:57Z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0x0101000AC456AB497FFD4B8D89F10199122F01</vt:lpwstr>
  </property>
</Properties>
</file>