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445" r:id="rId6"/>
    <p:sldId id="450" r:id="rId7"/>
    <p:sldId id="449" r:id="rId8"/>
    <p:sldId id="452" r:id="rId9"/>
  </p:sldIdLst>
  <p:sldSz cx="9144000" cy="6858000" type="screen4x3"/>
  <p:notesSz cx="6858000" cy="9144000"/>
  <p:custDataLst>
    <p:tags r:id="rId12"/>
  </p:custDataLst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85"/>
    <a:srgbClr val="0033CC"/>
    <a:srgbClr val="0B355B"/>
    <a:srgbClr val="3C628A"/>
    <a:srgbClr val="A0B0BF"/>
    <a:srgbClr val="738CAA"/>
    <a:srgbClr val="10284C"/>
    <a:srgbClr val="A5192C"/>
    <a:srgbClr val="A69984"/>
    <a:srgbClr val="D8C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31" autoAdjust="0"/>
    <p:restoredTop sz="91297" autoAdjust="0"/>
  </p:normalViewPr>
  <p:slideViewPr>
    <p:cSldViewPr>
      <p:cViewPr varScale="1">
        <p:scale>
          <a:sx n="104" d="100"/>
          <a:sy n="104" d="100"/>
        </p:scale>
        <p:origin x="123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A5675-280E-0448-AE32-C823B9972298}" type="datetimeFigureOut">
              <a:rPr lang="en-GB" smtClean="0"/>
              <a:pPr/>
              <a:t>05/11/2018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4A58A-256D-9542-ABAF-EDFF0098681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57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FE7F4-1311-415E-ACD9-63EA5342CF59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C4355-E868-4F4F-B16E-CF0E1E45B2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25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E5C35-6D1F-418A-9F63-684B9DCF4F86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827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C4355-E868-4F4F-B16E-CF0E1E45B25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72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ds-fr.ch/" TargetMode="External"/><Relationship Id="rId2" Type="http://schemas.openxmlformats.org/officeDocument/2006/relationships/hyperlink" Target="mailto:heds@hefr.ch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d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228600"/>
            <a:ext cx="6858000" cy="44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1" name="Rectangle 30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 userDrawn="1"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6381750"/>
            <a:ext cx="2895600" cy="476250"/>
          </a:xfrm>
        </p:spPr>
        <p:txBody>
          <a:bodyPr/>
          <a:lstStyle>
            <a:lvl1pPr algn="l">
              <a:defRPr/>
            </a:lvl1pPr>
          </a:lstStyle>
          <a:p>
            <a:endParaRPr lang="fr-CH" dirty="0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962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90C1E4-5C95-42B2-92C2-BDA3701D6745}" type="slidenum">
              <a:rPr lang="fr-CH"/>
              <a:pPr/>
              <a:t>‹N°›</a:t>
            </a:fld>
            <a:endParaRPr lang="fr-CH" dirty="0"/>
          </a:p>
        </p:txBody>
      </p:sp>
      <p:pic>
        <p:nvPicPr>
          <p:cNvPr id="39" name="Picture 7" descr="HEdS_CMJN_avec point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263"/>
            <a:ext cx="1439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HES-FribourgFRENGLALL-panto_new_point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4398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 userDrawn="1"/>
        </p:nvSpPr>
        <p:spPr>
          <a:xfrm>
            <a:off x="0" y="5410200"/>
            <a:ext cx="9144000" cy="293857"/>
          </a:xfrm>
          <a:prstGeom prst="rect">
            <a:avLst/>
          </a:prstGeom>
          <a:solidFill>
            <a:srgbClr val="73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 userDrawn="1"/>
        </p:nvSpPr>
        <p:spPr>
          <a:xfrm>
            <a:off x="2133600" y="19050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 userDrawn="1"/>
        </p:nvSpPr>
        <p:spPr>
          <a:xfrm>
            <a:off x="2133600" y="22098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 userDrawn="1"/>
        </p:nvSpPr>
        <p:spPr>
          <a:xfrm>
            <a:off x="2133600" y="25146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 userDrawn="1"/>
        </p:nvSpPr>
        <p:spPr>
          <a:xfrm>
            <a:off x="2133600" y="28194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 userDrawn="1"/>
        </p:nvSpPr>
        <p:spPr>
          <a:xfrm>
            <a:off x="2133600" y="3124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755900"/>
            <a:ext cx="6019799" cy="1346200"/>
          </a:xfrm>
        </p:spPr>
        <p:txBody>
          <a:bodyPr anchor="t"/>
          <a:lstStyle>
            <a:lvl1pPr algn="l">
              <a:defRPr sz="26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CH" noProof="0" dirty="0" smtClean="0"/>
          </a:p>
        </p:txBody>
      </p:sp>
      <p:sp>
        <p:nvSpPr>
          <p:cNvPr id="2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191000"/>
            <a:ext cx="6019800" cy="685800"/>
          </a:xfrm>
        </p:spPr>
        <p:txBody>
          <a:bodyPr/>
          <a:lstStyle>
            <a:lvl1pPr marL="0" indent="0" algn="l">
              <a:buFontTx/>
              <a:buNone/>
              <a:defRPr sz="1600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CH" noProof="0" dirty="0" smtClean="0"/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200" y="1663700"/>
            <a:ext cx="1981200" cy="12954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 smtClean="0"/>
              <a:t>NomPrénom</a:t>
            </a:r>
            <a:endParaRPr lang="fr-FR" dirty="0" smtClean="0"/>
          </a:p>
        </p:txBody>
      </p:sp>
      <p:sp>
        <p:nvSpPr>
          <p:cNvPr id="2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37200" y="5389200"/>
            <a:ext cx="6019800" cy="457200"/>
          </a:xfrm>
        </p:spPr>
        <p:txBody>
          <a:bodyPr anchor="t"/>
          <a:lstStyle>
            <a:lvl1pPr marL="0" indent="0" algn="l">
              <a:buNone/>
              <a:defRPr sz="1400" cap="none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7244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7244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10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886200" cy="750887"/>
          </a:xfr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00600" y="1535112"/>
            <a:ext cx="3886200" cy="750888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5385"/>
              </a:buClr>
              <a:buSzTx/>
              <a:buFont typeface="Arial"/>
              <a:buNone/>
              <a:tabLst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8B0C0-0AF5-405B-928C-C54C6CB73BF9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  <p:sp>
        <p:nvSpPr>
          <p:cNvPr id="16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47973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1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724038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4724038" y="1524000"/>
            <a:ext cx="4032000" cy="838200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10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1524000"/>
            <a:ext cx="4032000" cy="838200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886200" cy="750887"/>
          </a:xfrm>
        </p:spPr>
        <p:txBody>
          <a:bodyPr anchor="t"/>
          <a:lstStyle>
            <a:lvl1pPr marL="0" indent="0">
              <a:buNone/>
              <a:defRPr sz="18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00600" y="1535112"/>
            <a:ext cx="3886200" cy="750888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5385"/>
              </a:buClr>
              <a:buSzTx/>
              <a:buFont typeface="Arial"/>
              <a:buNone/>
              <a:tabLst/>
              <a:defRPr sz="1800" b="0" i="0">
                <a:solidFill>
                  <a:srgbClr val="006CA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8B0C0-0AF5-405B-928C-C54C6CB73BF9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67391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que /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1371600"/>
            <a:ext cx="86106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/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1600200"/>
            <a:ext cx="91440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6135688" cy="53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276600" y="1371600"/>
            <a:ext cx="5638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2666999" cy="3230563"/>
          </a:xfrm>
        </p:spPr>
        <p:txBody>
          <a:bodyPr/>
          <a:lstStyle>
            <a:lvl1pPr marL="0" indent="0">
              <a:buFont typeface="Arial"/>
              <a:buNone/>
              <a:defRPr sz="1400"/>
            </a:lvl1pPr>
            <a:lvl2pPr marL="447675" indent="-171450">
              <a:buFont typeface="Arial" pitchFamily="34" charset="0"/>
              <a:buChar char="•"/>
              <a:defRPr sz="1200" b="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3429000" y="1447800"/>
            <a:ext cx="5257800" cy="44958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buFont typeface="Arial" pitchFamily="34" charset="0"/>
              <a:buChar char="•"/>
              <a:defRPr sz="1600" b="0"/>
            </a:lvl2pPr>
            <a:lvl3pPr marL="1073150" indent="-215900">
              <a:buClr>
                <a:schemeClr val="tx1">
                  <a:lumMod val="75000"/>
                  <a:lumOff val="25000"/>
                </a:schemeClr>
              </a:buClr>
              <a:defRPr sz="1400"/>
            </a:lvl3pPr>
            <a:lvl4pPr marL="1433513" indent="-215900">
              <a:defRPr sz="1200"/>
            </a:lvl4pPr>
            <a:lvl5pPr marL="1700213" indent="-215900">
              <a:buClr>
                <a:schemeClr val="tx1">
                  <a:lumMod val="50000"/>
                  <a:lumOff val="50000"/>
                </a:schemeClr>
              </a:buClr>
              <a:defRPr sz="1200"/>
            </a:lvl5pPr>
            <a:lvl6pPr marL="1908000" indent="-216000"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2667000" cy="1143000"/>
          </a:xfrm>
        </p:spPr>
        <p:txBody>
          <a:bodyPr anchor="t"/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200000" cy="648000"/>
          </a:xfrm>
        </p:spPr>
        <p:txBody>
          <a:bodyPr anchor="b"/>
          <a:lstStyle>
            <a:lvl1pPr algn="l">
              <a:defRPr sz="2000" b="0" cap="all">
                <a:solidFill>
                  <a:srgbClr val="13538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52596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/>
            </a:lvl1pPr>
            <a:lvl2pPr marL="361950" indent="-171450">
              <a:buFont typeface="Arial" pitchFamily="34" charset="0"/>
              <a:buChar char="•"/>
              <a:defRPr sz="1200" b="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387700-C55E-4895-A330-3841FE13ADB0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3429000" y="1447800"/>
            <a:ext cx="5463480" cy="44958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buFont typeface="Arial" pitchFamily="34" charset="0"/>
              <a:buChar char="•"/>
              <a:defRPr sz="1600" b="0"/>
            </a:lvl2pPr>
            <a:lvl3pPr marL="1073150" indent="-215900">
              <a:buClr>
                <a:schemeClr val="tx1">
                  <a:lumMod val="75000"/>
                  <a:lumOff val="25000"/>
                </a:schemeClr>
              </a:buClr>
              <a:defRPr sz="1400"/>
            </a:lvl3pPr>
            <a:lvl4pPr marL="1433513" indent="-215900">
              <a:defRPr sz="1200"/>
            </a:lvl4pPr>
            <a:lvl5pPr marL="1700213" indent="-215900">
              <a:buClr>
                <a:schemeClr val="tx1">
                  <a:lumMod val="50000"/>
                  <a:lumOff val="50000"/>
                </a:schemeClr>
              </a:buClr>
              <a:defRPr sz="1200"/>
            </a:lvl5pPr>
            <a:lvl6pPr marL="1908000" indent="-216000"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1229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447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53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25C243-D318-435A-AEDD-EE602F8A3BE4}" type="slidenum">
              <a:rPr lang="fr-CH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9359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5EC159-D390-4DD2-8A24-1B0AA9EE7D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5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05200" y="4360783"/>
            <a:ext cx="563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Haute école de santé Fribourg | Hochschule für Gesundheit Freiburg</a:t>
            </a:r>
          </a:p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Rte des Cliniques 15, 1700 Fribourg/Freiburg</a:t>
            </a:r>
          </a:p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Tél. 026 429 6000 | </a:t>
            </a: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heds@hefr.ch</a:t>
            </a:r>
            <a:endParaRPr lang="fr-CH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  <a:hlinkClick r:id="rId3"/>
              </a:rPr>
              <a:t>www.heds-fr.ch</a:t>
            </a: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endParaRPr lang="en-GB" dirty="0"/>
          </a:p>
        </p:txBody>
      </p:sp>
      <p:sp>
        <p:nvSpPr>
          <p:cNvPr id="11" name="Oval 10"/>
          <p:cNvSpPr/>
          <p:nvPr userDrawn="1"/>
        </p:nvSpPr>
        <p:spPr>
          <a:xfrm>
            <a:off x="3581400" y="32004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Oval 11"/>
          <p:cNvSpPr/>
          <p:nvPr userDrawn="1"/>
        </p:nvSpPr>
        <p:spPr>
          <a:xfrm>
            <a:off x="3581400" y="35052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3581400" y="38100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3581400" y="41148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3581400" y="4419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838200" y="2362200"/>
            <a:ext cx="259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fr-CH" sz="4000" dirty="0" smtClean="0">
                <a:solidFill>
                  <a:schemeClr val="bg1"/>
                </a:solidFill>
                <a:latin typeface="Verdana"/>
                <a:cs typeface="Verdana"/>
              </a:rPr>
              <a:t>Merci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fr-CH" sz="2000" dirty="0" smtClean="0">
                <a:solidFill>
                  <a:schemeClr val="bg1"/>
                </a:solidFill>
                <a:latin typeface="Verdana"/>
                <a:cs typeface="Verdana"/>
              </a:rPr>
              <a:t>de votre attention!</a:t>
            </a:r>
            <a:endParaRPr kumimoji="0" lang="en-GB" sz="2000" b="1" i="0" u="none" strike="noStrike" kern="0" cap="all" spc="0" normalizeH="0" baseline="0" noProof="0" dirty="0" smtClean="0">
              <a:ln>
                <a:noFill/>
              </a:ln>
              <a:solidFill>
                <a:srgbClr val="135385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0759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_sans_ad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5EC159-D390-4DD2-8A24-1B0AA9EE7D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5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3581400" y="32004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Oval 11"/>
          <p:cNvSpPr/>
          <p:nvPr userDrawn="1"/>
        </p:nvSpPr>
        <p:spPr>
          <a:xfrm>
            <a:off x="3581400" y="35052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3581400" y="38100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3581400" y="41148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3581400" y="4419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3995738" y="4419600"/>
            <a:ext cx="4608710" cy="1025525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827585" y="2564904"/>
            <a:ext cx="2520454" cy="1485900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 typeface="Arial" pitchFamily="34" charset="0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198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228600"/>
            <a:ext cx="6858000" cy="44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Rectangle 7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4953000"/>
            <a:ext cx="9144000" cy="751057"/>
          </a:xfrm>
          <a:prstGeom prst="rect">
            <a:avLst/>
          </a:prstGeom>
          <a:solidFill>
            <a:srgbClr val="73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755900"/>
            <a:ext cx="6019799" cy="1346200"/>
          </a:xfrm>
        </p:spPr>
        <p:txBody>
          <a:bodyPr anchor="t"/>
          <a:lstStyle>
            <a:lvl1pPr algn="l">
              <a:defRPr sz="26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CH" noProof="0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191000"/>
            <a:ext cx="6019800" cy="685800"/>
          </a:xfrm>
        </p:spPr>
        <p:txBody>
          <a:bodyPr/>
          <a:lstStyle>
            <a:lvl1pPr marL="0" indent="0" algn="l">
              <a:buFontTx/>
              <a:buNone/>
              <a:defRPr sz="1600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CH" noProof="0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6381750"/>
            <a:ext cx="2895600" cy="476250"/>
          </a:xfrm>
        </p:spPr>
        <p:txBody>
          <a:bodyPr/>
          <a:lstStyle>
            <a:lvl1pPr algn="l">
              <a:defRPr/>
            </a:lvl1pPr>
          </a:lstStyle>
          <a:p>
            <a:endParaRPr lang="fr-CH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962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90C1E4-5C95-42B2-92C2-BDA3701D6745}" type="slidenum">
              <a:rPr lang="fr-CH"/>
              <a:pPr/>
              <a:t>‹N°›</a:t>
            </a:fld>
            <a:endParaRPr lang="fr-CH" dirty="0"/>
          </a:p>
        </p:txBody>
      </p:sp>
      <p:pic>
        <p:nvPicPr>
          <p:cNvPr id="7175" name="Picture 7" descr="HEdS_CMJN_avec poi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263"/>
            <a:ext cx="1439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ES-FribourgFRENGLALL-panto_new_poi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4398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 userDrawn="1"/>
        </p:nvSpPr>
        <p:spPr>
          <a:xfrm>
            <a:off x="2133600" y="18923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2133600" y="21971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 userDrawn="1"/>
        </p:nvSpPr>
        <p:spPr>
          <a:xfrm>
            <a:off x="2133600" y="25019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 userDrawn="1"/>
        </p:nvSpPr>
        <p:spPr>
          <a:xfrm>
            <a:off x="2133600" y="28067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 userDrawn="1"/>
        </p:nvSpPr>
        <p:spPr>
          <a:xfrm>
            <a:off x="2133600" y="31115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200" y="1663700"/>
            <a:ext cx="1981200" cy="12954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 smtClean="0"/>
              <a:t>NomPrénom</a:t>
            </a:r>
            <a:endParaRPr lang="fr-FR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space réservé du texte 2"/>
          <p:cNvSpPr>
            <a:spLocks noGrp="1"/>
          </p:cNvSpPr>
          <p:nvPr>
            <p:ph type="body" idx="10"/>
          </p:nvPr>
        </p:nvSpPr>
        <p:spPr>
          <a:xfrm>
            <a:off x="2438400" y="5029200"/>
            <a:ext cx="6019800" cy="685800"/>
          </a:xfrm>
        </p:spPr>
        <p:txBody>
          <a:bodyPr anchor="t"/>
          <a:lstStyle>
            <a:lvl1pPr marL="0" indent="0" algn="l">
              <a:buNone/>
              <a:defRPr sz="1400" cap="none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9000">
                <a:schemeClr val="bg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8001000" y="152400"/>
            <a:ext cx="990600" cy="72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37201" y="1600201"/>
            <a:ext cx="6402000" cy="44196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600">
                <a:solidFill>
                  <a:srgbClr val="135385"/>
                </a:solidFill>
              </a:defRPr>
            </a:lvl1pPr>
            <a:lvl2pPr>
              <a:buClr>
                <a:schemeClr val="accent1"/>
              </a:buClr>
              <a:buFont typeface="Arial"/>
              <a:buChar char="•"/>
              <a:defRPr sz="2000" b="0">
                <a:solidFill>
                  <a:srgbClr val="006CA9"/>
                </a:solidFill>
              </a:defRPr>
            </a:lvl2pPr>
            <a:lvl3pPr>
              <a:spcAft>
                <a:spcPts val="0"/>
              </a:spcAft>
              <a:buClr>
                <a:schemeClr val="accent1"/>
              </a:buClr>
              <a:defRPr sz="1600">
                <a:solidFill>
                  <a:schemeClr val="accent1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600">
                <a:solidFill>
                  <a:schemeClr val="accent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08C3AF-99BF-46B8-B281-C877CBC00191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143000"/>
            <a:ext cx="9144000" cy="1588"/>
          </a:xfrm>
          <a:prstGeom prst="line">
            <a:avLst/>
          </a:prstGeom>
          <a:ln w="44450" cap="rnd" cmpd="sng">
            <a:solidFill>
              <a:schemeClr val="bg1">
                <a:alpha val="92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rot="5400000">
            <a:off x="-446400" y="3564000"/>
            <a:ext cx="4800600" cy="1588"/>
          </a:xfrm>
          <a:prstGeom prst="line">
            <a:avLst/>
          </a:prstGeom>
          <a:ln>
            <a:solidFill>
              <a:schemeClr val="bg1">
                <a:alpha val="4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18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08C3AF-99BF-46B8-B281-C877CBC00191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60000" y="1600200"/>
            <a:ext cx="82819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3538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36818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9000">
                <a:schemeClr val="bg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600201"/>
            <a:ext cx="7772400" cy="762000"/>
          </a:xfrm>
        </p:spPr>
        <p:txBody>
          <a:bodyPr anchor="t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14601"/>
            <a:ext cx="7772400" cy="19812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FB2033-8816-41FD-8F9E-3A748B9908D3}" type="slidenum">
              <a:rPr lang="fr-CH"/>
              <a:pPr/>
              <a:t>‹N°›</a:t>
            </a:fld>
            <a:endParaRPr lang="fr-CH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8001000" y="152400"/>
            <a:ext cx="990600" cy="72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 userDrawn="1"/>
        </p:nvCxnSpPr>
        <p:spPr>
          <a:xfrm>
            <a:off x="0" y="1143000"/>
            <a:ext cx="9144000" cy="1588"/>
          </a:xfrm>
          <a:prstGeom prst="line">
            <a:avLst/>
          </a:prstGeom>
          <a:ln w="44450" cap="rnd" cmpd="sng">
            <a:solidFill>
              <a:schemeClr val="bg1">
                <a:alpha val="92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06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600201"/>
            <a:ext cx="7772400" cy="762000"/>
          </a:xfrm>
        </p:spPr>
        <p:txBody>
          <a:bodyPr anchor="t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14601"/>
            <a:ext cx="7772400" cy="19812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FB2033-8816-41FD-8F9E-3A748B9908D3}" type="slidenum">
              <a:rPr lang="fr-CH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806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78486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239000" cy="609600"/>
          </a:xfrm>
        </p:spPr>
        <p:txBody>
          <a:bodyPr anchor="b"/>
          <a:lstStyle>
            <a:lvl1pPr algn="l">
              <a:defRPr sz="2000" b="0" cap="all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524000"/>
            <a:ext cx="7772400" cy="8382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rgbClr val="13538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FB2033-8816-41FD-8F9E-3A748B9908D3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2"/>
          </p:nvPr>
        </p:nvSpPr>
        <p:spPr bwMode="auto">
          <a:xfrm>
            <a:off x="755576" y="2564904"/>
            <a:ext cx="7776864" cy="356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08806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58414F-CD09-48CB-A68E-7596E439E366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3886200" cy="41910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defRPr sz="1600"/>
            </a:lvl2pPr>
            <a:lvl3pPr marL="1073150" indent="-215900">
              <a:buClr>
                <a:schemeClr val="bg2"/>
              </a:buClr>
              <a:defRPr sz="1400"/>
            </a:lvl3pPr>
            <a:lvl4pPr marL="1338263" indent="-215900">
              <a:buClr>
                <a:schemeClr val="bg2"/>
              </a:buClr>
              <a:defRPr sz="14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4788024" y="1628800"/>
            <a:ext cx="3886200" cy="41910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defRPr sz="1600"/>
            </a:lvl2pPr>
            <a:lvl3pPr marL="1073150" indent="-215900">
              <a:buClr>
                <a:schemeClr val="bg2"/>
              </a:buClr>
              <a:defRPr sz="1400"/>
            </a:lvl3pPr>
            <a:lvl4pPr marL="1338263" indent="-215900">
              <a:buClr>
                <a:schemeClr val="bg2"/>
              </a:buClr>
              <a:defRPr sz="14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1706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7244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7244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10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886200" cy="750887"/>
          </a:xfr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00600" y="1535112"/>
            <a:ext cx="3886200" cy="750888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5385"/>
              </a:buClr>
              <a:buSzTx/>
              <a:buFont typeface="Arial"/>
              <a:buNone/>
              <a:tabLst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8B0C0-0AF5-405B-928C-C54C6CB73BF9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47973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1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21920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 smtClean="0"/>
              <a:t>Headings – Verdana 20 pt, blue, capitals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00200"/>
            <a:ext cx="82819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3"/>
            <a:r>
              <a:rPr lang="fr-CH" dirty="0" smtClean="0"/>
              <a:t>Troisième niveau</a:t>
            </a:r>
          </a:p>
          <a:p>
            <a:pPr lvl="4"/>
            <a:r>
              <a:rPr lang="fr-CH" dirty="0" smtClean="0"/>
              <a:t>Quatrième niveau</a:t>
            </a:r>
          </a:p>
          <a:p>
            <a:pPr lvl="5"/>
            <a:r>
              <a:rPr lang="fr-CH" dirty="0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6800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62C8C6-5A3A-425E-8ADB-2F1E5B34D643}" type="slidenum">
              <a:rPr lang="fr-CH"/>
              <a:pPr/>
              <a:t>‹N°›</a:t>
            </a:fld>
            <a:endParaRPr lang="fr-CH"/>
          </a:p>
        </p:txBody>
      </p:sp>
      <p:pic>
        <p:nvPicPr>
          <p:cNvPr id="1032" name="Picture 8" descr="HEdS_CMJN_avec point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06" y="152400"/>
            <a:ext cx="988194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ES-FribourgFRENGLALL-panto_new_points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5688"/>
            <a:ext cx="1152525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44450" cap="rnd" cmpd="sng">
            <a:solidFill>
              <a:schemeClr val="bg2">
                <a:alpha val="92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4" r:id="rId4"/>
    <p:sldLayoutId id="2147483651" r:id="rId5"/>
    <p:sldLayoutId id="2147483666" r:id="rId6"/>
    <p:sldLayoutId id="2147483663" r:id="rId7"/>
    <p:sldLayoutId id="2147483652" r:id="rId8"/>
    <p:sldLayoutId id="2147483653" r:id="rId9"/>
    <p:sldLayoutId id="2147483662" r:id="rId10"/>
    <p:sldLayoutId id="2147483660" r:id="rId11"/>
    <p:sldLayoutId id="2147483654" r:id="rId12"/>
    <p:sldLayoutId id="2147483668" r:id="rId13"/>
    <p:sldLayoutId id="2147483661" r:id="rId14"/>
    <p:sldLayoutId id="2147483665" r:id="rId15"/>
    <p:sldLayoutId id="2147483656" r:id="rId16"/>
    <p:sldLayoutId id="2147483657" r:id="rId17"/>
    <p:sldLayoutId id="2147483655" r:id="rId18"/>
    <p:sldLayoutId id="2147483669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0" cap="all">
          <a:solidFill>
            <a:srgbClr val="13538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35385"/>
        </a:buClr>
        <a:buFont typeface="Arial"/>
        <a:buChar char="•"/>
        <a:defRPr sz="2000" b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09625" indent="-28575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1800" b="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35385"/>
        </a:buClr>
        <a:buFont typeface="Arial"/>
        <a:buChar char="•"/>
        <a:defRPr sz="1800" b="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343025" indent="-285750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75000"/>
          </a:schemeClr>
        </a:buClr>
        <a:buFont typeface="Arial" pitchFamily="34" charset="0"/>
        <a:buChar char="•"/>
        <a:defRPr sz="16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17907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/>
        <a:buChar char="•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2238375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/>
        <a:buChar char="•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h/url?sa=i&amp;rct=j&amp;q=&amp;esrc=s&amp;frm=1&amp;source=images&amp;cd=&amp;cad=rja&amp;docid=LpUUH29_q8D_NM&amp;tbnid=IgfBpfw-npyAAM:&amp;ved=0CAUQjRw&amp;url=http://www.healio.com/orthopedics/journals/ortho/%7b1fc33e9c-960c-4096-b3e6-bb878ca74be2%7d/febrile-response-following-megaprosthesis-replacement-for-primary-bone-sarcoma&amp;ei=RzRgUtq-KeLT0QW784HgCw&amp;psig=AFQjCNFV1WdWLrVESPqR9aLZ5Eh2dHcylg&amp;ust=1382122874339765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Tester des hypothèses: vue d’ensemble des tests statistiques courants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H" dirty="0" smtClean="0"/>
              <a:t>Sandrine PIHET</a:t>
            </a:r>
          </a:p>
          <a:p>
            <a:r>
              <a:rPr lang="fr-CH" dirty="0" smtClean="0"/>
              <a:t>Katia IGLESIAS</a:t>
            </a:r>
            <a:endParaRPr lang="fr-CH" dirty="0" smtClean="0"/>
          </a:p>
          <a:p>
            <a:endParaRPr lang="fr-CH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6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32"/>
    </mc:Choice>
    <mc:Fallback>
      <p:transition spd="slow" advTm="22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393304" y="1450765"/>
                <a:ext cx="7571184" cy="6082691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fr-CH" sz="2400" b="1" dirty="0"/>
                  <a:t>Question de recherche</a:t>
                </a:r>
              </a:p>
              <a:p>
                <a:pPr marL="109728" indent="0">
                  <a:buNone/>
                </a:pPr>
                <a:endParaRPr lang="fr-CH" dirty="0"/>
              </a:p>
              <a:p>
                <a:pPr marL="109728" indent="0">
                  <a:buNone/>
                </a:pPr>
                <a:r>
                  <a:rPr lang="fr-CH" dirty="0"/>
                  <a:t>Echelle(s) de mesures des variables mobilisées dans la question de recherche</a:t>
                </a:r>
              </a:p>
              <a:p>
                <a:endParaRPr lang="fr-CH" dirty="0"/>
              </a:p>
              <a:p>
                <a:pPr marL="109728" indent="0">
                  <a:buNone/>
                </a:pPr>
                <a:r>
                  <a:rPr lang="fr-CH" sz="2400" b="1" dirty="0"/>
                  <a:t>Tests statistiques</a:t>
                </a:r>
                <a:r>
                  <a:rPr lang="fr-CH" dirty="0"/>
                  <a:t>	</a:t>
                </a:r>
              </a:p>
              <a:p>
                <a:endParaRPr lang="fr-CH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fr-CH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fr-CH" dirty="0"/>
                  <a:t>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CH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CH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fr-CH" dirty="0"/>
              </a:p>
              <a:p>
                <a:endParaRPr lang="fr-CH" dirty="0"/>
              </a:p>
              <a:p>
                <a:pPr marL="109728" indent="0">
                  <a:buNone/>
                </a:pPr>
                <a:r>
                  <a:rPr lang="fr-CH" dirty="0"/>
                  <a:t>Estime le(s) paramètre(s)</a:t>
                </a:r>
              </a:p>
              <a:p>
                <a:endParaRPr lang="fr-CH" dirty="0"/>
              </a:p>
              <a:p>
                <a:pPr marL="109728" indent="0">
                  <a:buNone/>
                </a:pPr>
                <a:r>
                  <a:rPr lang="fr-CH" dirty="0" smtClean="0"/>
                  <a:t>Valeur du test / valeur p </a:t>
                </a:r>
                <a:endParaRPr lang="fr-CH" dirty="0"/>
              </a:p>
              <a:p>
                <a:endParaRPr lang="fr-CH" dirty="0"/>
              </a:p>
              <a:p>
                <a:pPr marL="109728" indent="0">
                  <a:buNone/>
                </a:pPr>
                <a:r>
                  <a:rPr lang="fr-CH" dirty="0" smtClean="0"/>
                  <a:t>Seuil </a:t>
                </a:r>
                <a:r>
                  <a:rPr lang="el-GR" dirty="0"/>
                  <a:t>α</a:t>
                </a:r>
                <a:r>
                  <a:rPr lang="fr-CH" dirty="0"/>
                  <a:t>=5% (p&lt;0.05</a:t>
                </a:r>
                <a:r>
                  <a:rPr lang="fr-CH" dirty="0" smtClean="0"/>
                  <a:t>)</a:t>
                </a:r>
              </a:p>
              <a:p>
                <a:endParaRPr lang="fr-CH" dirty="0"/>
              </a:p>
              <a:p>
                <a:pPr marL="109728" indent="0">
                  <a:buNone/>
                </a:pPr>
                <a:endParaRPr lang="fr-CH" dirty="0"/>
              </a:p>
            </p:txBody>
          </p:sp>
        </mc:Choice>
        <mc:Fallback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93304" y="1450765"/>
                <a:ext cx="7571184" cy="6082691"/>
              </a:xfrm>
              <a:blipFill>
                <a:blip r:embed="rId6"/>
                <a:stretch>
                  <a:fillRect t="-802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/>
          <p:nvPr/>
        </p:nvCxnSpPr>
        <p:spPr>
          <a:xfrm>
            <a:off x="775472" y="5699237"/>
            <a:ext cx="5395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782598" y="6347309"/>
            <a:ext cx="5395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5192" y="4187069"/>
            <a:ext cx="9298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85192" y="1738797"/>
            <a:ext cx="8995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775472" y="5699237"/>
            <a:ext cx="7126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85192" y="4187069"/>
            <a:ext cx="0" cy="1800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85192" y="5987269"/>
            <a:ext cx="360040" cy="80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814192" y="3428880"/>
            <a:ext cx="53955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5192" y="1738797"/>
            <a:ext cx="0" cy="2448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69125" y="5541166"/>
            <a:ext cx="1157889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1543082" y="6187750"/>
            <a:ext cx="2546153" cy="308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4089235" y="5901206"/>
            <a:ext cx="437779" cy="28654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86776" y="3244214"/>
            <a:ext cx="289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olidFill>
                  <a:srgbClr val="135385"/>
                </a:solidFill>
                <a:latin typeface="+mn-lt"/>
              </a:rPr>
              <a:t>Postulats d’applications</a:t>
            </a: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360000"/>
            <a:ext cx="7740392" cy="649287"/>
          </a:xfrm>
        </p:spPr>
        <p:txBody>
          <a:bodyPr/>
          <a:lstStyle/>
          <a:p>
            <a:pPr eaLnBrk="1" hangingPunct="1"/>
            <a:r>
              <a:rPr lang="fr-CH" sz="2400" b="1" dirty="0" smtClean="0"/>
              <a:t>D’où viennent les tests ?</a:t>
            </a:r>
            <a:endParaRPr lang="fr-FR" sz="2400" b="1" dirty="0" smtClean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92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432"/>
    </mc:Choice>
    <mc:Fallback>
      <p:transition spd="slow" advTm="108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360000"/>
            <a:ext cx="7740392" cy="649287"/>
          </a:xfrm>
        </p:spPr>
        <p:txBody>
          <a:bodyPr/>
          <a:lstStyle/>
          <a:p>
            <a:pPr eaLnBrk="1" hangingPunct="1"/>
            <a:r>
              <a:rPr lang="fr-CH" sz="2400" b="1" dirty="0" smtClean="0"/>
              <a:t>TESTS STATISTIQUES - </a:t>
            </a:r>
            <a:r>
              <a:rPr lang="fr-CH" b="1" i="1" dirty="0" err="1" smtClean="0"/>
              <a:t>statistical</a:t>
            </a:r>
            <a:r>
              <a:rPr lang="fr-CH" b="1" i="1" dirty="0" smtClean="0"/>
              <a:t> tests</a:t>
            </a:r>
            <a:endParaRPr lang="fr-FR" sz="2400" b="1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39934"/>
              </p:ext>
            </p:extLst>
          </p:nvPr>
        </p:nvGraphicFramePr>
        <p:xfrm>
          <a:off x="0" y="1268760"/>
          <a:ext cx="9144000" cy="5579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3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96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Echelle de mesure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Décrire :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tendance centrale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(et dispersion)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Illustrer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 un graphique</a:t>
                      </a: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Tester une hypothèse d’association 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corrélations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entre 2 variables mesurées sur la même échelle)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Tester une hypothèse de prédiction 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régressions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Tester une hypothèse de 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différences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entre 2 groupes (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= non appariés ou A = appariés)</a:t>
                      </a: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Tester une hypothèse de 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différences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entre plus de 2 groupes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Nominale ou catégorielle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(dichotomique)</a:t>
                      </a: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Categorical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dichotomous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H" sz="7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</a:t>
                      </a:r>
                      <a:endParaRPr lang="fr-CH" sz="700" u="non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(fréquences relatives ou</a:t>
                      </a:r>
                      <a:r>
                        <a:rPr lang="fr-CH" sz="12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Camembert</a:t>
                      </a:r>
                      <a:endParaRPr lang="fr-CH" sz="700" u="none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CH" sz="12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arres de fréquences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Chi-carré/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Chi-square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</a:t>
                      </a:r>
                      <a:r>
                        <a:rPr lang="fr-CH" sz="1200" b="1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2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ou Phi 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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ou test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exact de Fisher/ </a:t>
                      </a:r>
                      <a:r>
                        <a:rPr lang="fr-CH" sz="1200" i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Fisher exact test</a:t>
                      </a:r>
                      <a:endParaRPr lang="fr-CH" sz="7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CH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Régression logistique/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</a:t>
                      </a:r>
                      <a:r>
                        <a:rPr lang="fr-CH" sz="1200" i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i="1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rapport de chances/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odds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ratio; </a:t>
                      </a:r>
                      <a:r>
                        <a:rPr lang="fr-CH" sz="12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</a:t>
                      </a:r>
                      <a:r>
                        <a:rPr lang="fr-CH" sz="12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risque relatif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/relative 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NA: Chi-carré/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Chi-square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</a:t>
                      </a:r>
                      <a:r>
                        <a:rPr lang="fr-CH" sz="1200" b="1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2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Chi-carré de </a:t>
                      </a:r>
                      <a:r>
                        <a:rPr lang="fr-CH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McNemar</a:t>
                      </a: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McNemar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Chi-square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NA: Chi-carré/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Chi-square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</a:t>
                      </a:r>
                      <a:r>
                        <a:rPr lang="fr-CH" sz="1200" b="1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2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</a:t>
                      </a:r>
                      <a:r>
                        <a:rPr lang="fr-CH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Cochran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Ordinal</a:t>
                      </a:r>
                      <a:endParaRPr lang="fr-CH" sz="7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Médian</a:t>
                      </a:r>
                      <a:endParaRPr lang="fr-CH" sz="700" u="non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(quartiles et étendue)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Boîtes à moustaches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Rho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nl-NL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Spearman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Spearman’s</a:t>
                      </a:r>
                      <a:r>
                        <a:rPr lang="nl-NL" sz="1200" b="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Rho</a:t>
                      </a:r>
                      <a:r>
                        <a:rPr lang="nl-NL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l-GR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</a:t>
                      </a:r>
                      <a:r>
                        <a:rPr lang="fr-CH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fr-CH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ou Tau de Kendall (</a:t>
                      </a:r>
                      <a:r>
                        <a:rPr kumimoji="0" lang="fr-CH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fr-CH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fr-CH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NA: Mann-Whitney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A: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Wilcoxon</a:t>
                      </a:r>
                      <a:endParaRPr lang="fr-CH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fr-CH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NA: </a:t>
                      </a:r>
                      <a:r>
                        <a:rPr lang="nl-NL" sz="12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Kruskal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-Wallis</a:t>
                      </a:r>
                      <a:endParaRPr lang="fr-CH" sz="12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A: Friedman</a:t>
                      </a:r>
                      <a:endParaRPr lang="fr-CH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7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Quantitative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ou continue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CH" sz="7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Moyenne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écart-type et étendue)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Barres d’erreurs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Corrélation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Pearson/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Pearson’s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-moment) 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</a:t>
                      </a:r>
                      <a:endParaRPr lang="fr-CH" sz="1200" i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Régression linéaire/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b="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</a:t>
                      </a:r>
                      <a:r>
                        <a:rPr lang="fr-CH" sz="1200" b="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b="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lang="fr-CH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CH" sz="1200" b="1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 </a:t>
                      </a:r>
                      <a:r>
                        <a:rPr lang="el-GR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fr-CH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 + A: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 de Student </a:t>
                      </a:r>
                      <a:r>
                        <a:rPr lang="nl-NL" sz="12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test t/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nl-NL" sz="1200" i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Student’s</a:t>
                      </a:r>
                      <a:r>
                        <a:rPr lang="nl-NL" sz="120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t-test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nl-NL" sz="12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fr-CH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fr-CH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NA: Analyse de </a:t>
                      </a:r>
                      <a:r>
                        <a:rPr lang="nl-NL" sz="12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variance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Analysis of</a:t>
                      </a:r>
                      <a:r>
                        <a:rPr lang="nl-NL" sz="1200" i="1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i="1" baseline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variance</a:t>
                      </a:r>
                      <a:r>
                        <a:rPr lang="nl-NL" sz="1200" i="1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(ANOVA)</a:t>
                      </a:r>
                      <a:endParaRPr lang="fr-CH" sz="12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A: ANOVA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mesures répétées/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Repeated-measures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ANOVA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40" y="4509120"/>
            <a:ext cx="421883" cy="6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88" y="3170511"/>
            <a:ext cx="675479" cy="65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90" y="3468502"/>
            <a:ext cx="699150" cy="46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healio.com/~/media/Journals/ORTHO/2013/6_June/10_3928_01477447_20130523_11/fig1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b="8956"/>
          <a:stretch/>
        </p:blipFill>
        <p:spPr bwMode="auto">
          <a:xfrm>
            <a:off x="2123728" y="5733256"/>
            <a:ext cx="941764" cy="8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1840" y="1268760"/>
            <a:ext cx="6012160" cy="558924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804"/>
    </mc:Choice>
    <mc:Fallback>
      <p:transition spd="slow" advTm="198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TESTS STATISTIQUES - </a:t>
            </a:r>
            <a:r>
              <a:rPr lang="fr-CH" b="1" i="1" dirty="0" err="1"/>
              <a:t>statistical</a:t>
            </a:r>
            <a:r>
              <a:rPr lang="fr-CH" b="1" i="1" dirty="0"/>
              <a:t> tests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7504" y="2554560"/>
              <a:ext cx="8981702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78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86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934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117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696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/>
                            <a:t>Nominal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/>
                            <a:t>Ordinal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fr-CH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Quanti</a:t>
                          </a:r>
                          <a:endParaRPr kumimoji="0" lang="en-US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6962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Nominal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sz="1500" dirty="0"/>
                            <a:t>- Test</a:t>
                          </a:r>
                          <a:r>
                            <a:rPr lang="fr-CH" sz="1500" baseline="0" dirty="0"/>
                            <a:t> </a:t>
                          </a:r>
                          <a:r>
                            <a:rPr lang="fr-CH" sz="1500" baseline="0" dirty="0" smtClean="0"/>
                            <a:t>du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CH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H" sz="1500" i="1"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fr-CH" sz="15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500" dirty="0"/>
                        </a:p>
                        <a:p>
                          <a:r>
                            <a:rPr lang="en-US" sz="1500" dirty="0"/>
                            <a:t>- Test </a:t>
                          </a:r>
                          <a:r>
                            <a:rPr lang="en-US" sz="1500" baseline="0" dirty="0" smtClean="0"/>
                            <a:t>exact </a:t>
                          </a:r>
                          <a:r>
                            <a:rPr lang="en-US" sz="1500" dirty="0" smtClean="0"/>
                            <a:t>de Fisher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6962">
                    <a:tc>
                      <a:txBody>
                        <a:bodyPr/>
                        <a:lstStyle/>
                        <a:p>
                          <a:endParaRPr lang="fr-CH" dirty="0" smtClean="0"/>
                        </a:p>
                        <a:p>
                          <a:r>
                            <a:rPr lang="fr-CH" dirty="0" smtClean="0"/>
                            <a:t>Ordinal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  <a:p>
                          <a:r>
                            <a:rPr lang="en-US" sz="1500" dirty="0"/>
                            <a:t>“</a:t>
                          </a:r>
                          <a:r>
                            <a:rPr lang="en-US" sz="1500" dirty="0" err="1"/>
                            <a:t>comme</a:t>
                          </a:r>
                          <a:r>
                            <a:rPr lang="en-US" sz="1500" dirty="0"/>
                            <a:t> 2 </a:t>
                          </a:r>
                          <a:r>
                            <a:rPr lang="en-US" sz="1500" dirty="0" err="1"/>
                            <a:t>nominales</a:t>
                          </a:r>
                          <a:r>
                            <a:rPr lang="en-US" sz="1500" dirty="0"/>
                            <a:t>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CH" sz="15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Corrélation </a:t>
                          </a:r>
                          <a:r>
                            <a:rPr kumimoji="0" lang="fr-CH" sz="15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Rho de </a:t>
                          </a:r>
                          <a:r>
                            <a:rPr kumimoji="0" lang="fr-CH" sz="15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Spearman</a:t>
                          </a:r>
                          <a:endParaRPr lang="en-US" sz="1500" dirty="0"/>
                        </a:p>
                        <a:p>
                          <a:r>
                            <a:rPr kumimoji="0" lang="fr-CH" sz="15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Corrélation </a:t>
                          </a:r>
                          <a:r>
                            <a:rPr kumimoji="0" lang="fr-CH" sz="15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Tau </a:t>
                          </a:r>
                          <a:r>
                            <a:rPr kumimoji="0" lang="fr-CH" sz="15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 Kendall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6962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fr-CH" sz="18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algn="l" defTabSz="914400" rtl="0" eaLnBrk="1" latinLnBrk="0" hangingPunct="1"/>
                          <a:r>
                            <a:rPr lang="fr-CH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Quanti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kumimoji="0" lang="fr-CH" sz="1500" b="0" i="0" u="none" strike="noStrike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5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/>
                            <a:t>“</a:t>
                          </a:r>
                          <a:r>
                            <a:rPr lang="en-US" sz="1500" dirty="0" err="1"/>
                            <a:t>comme</a:t>
                          </a:r>
                          <a:r>
                            <a:rPr lang="en-US" sz="1500" dirty="0"/>
                            <a:t> 2 </a:t>
                          </a:r>
                          <a:r>
                            <a:rPr lang="en-US" sz="1500" dirty="0" err="1"/>
                            <a:t>ordinales</a:t>
                          </a:r>
                          <a:r>
                            <a:rPr lang="en-US" sz="1500" dirty="0"/>
                            <a:t>”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fr-CH" sz="15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Corrélation de </a:t>
                          </a:r>
                          <a:r>
                            <a:rPr lang="en-US" sz="1500" dirty="0"/>
                            <a:t>Pearson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CH" sz="15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Corrélation </a:t>
                          </a:r>
                          <a:r>
                            <a:rPr kumimoji="0" lang="fr-CH" sz="15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Rho de </a:t>
                          </a:r>
                          <a:r>
                            <a:rPr kumimoji="0" lang="fr-CH" sz="15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Spearman</a:t>
                          </a:r>
                          <a:endParaRPr 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7504" y="2554560"/>
              <a:ext cx="8981702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78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86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934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117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/>
                            <a:t>Nominal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dirty="0"/>
                            <a:t>Ordinal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fr-CH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Quanti</a:t>
                          </a:r>
                          <a:endParaRPr kumimoji="0" lang="en-US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fr-CH" dirty="0"/>
                            <a:t>Nominal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41358" t="-122222" r="-163169" b="-3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fr-CH" dirty="0" smtClean="0"/>
                        </a:p>
                        <a:p>
                          <a:r>
                            <a:rPr lang="fr-CH" dirty="0" smtClean="0"/>
                            <a:t>Ordinal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  <a:p>
                          <a:r>
                            <a:rPr lang="en-US" sz="1500" dirty="0"/>
                            <a:t>“</a:t>
                          </a:r>
                          <a:r>
                            <a:rPr lang="en-US" sz="1500" dirty="0" err="1"/>
                            <a:t>comme</a:t>
                          </a:r>
                          <a:r>
                            <a:rPr lang="en-US" sz="1500" dirty="0"/>
                            <a:t> 2 </a:t>
                          </a:r>
                          <a:r>
                            <a:rPr lang="en-US" sz="1500" dirty="0" err="1"/>
                            <a:t>nominales</a:t>
                          </a:r>
                          <a:r>
                            <a:rPr lang="en-US" sz="1500" dirty="0"/>
                            <a:t>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CH" sz="15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Corrélation </a:t>
                          </a:r>
                          <a:r>
                            <a:rPr kumimoji="0" lang="fr-CH" sz="15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Rho de </a:t>
                          </a:r>
                          <a:r>
                            <a:rPr kumimoji="0" lang="fr-CH" sz="15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Spearman</a:t>
                          </a:r>
                          <a:endParaRPr lang="en-US" sz="1500" dirty="0"/>
                        </a:p>
                        <a:p>
                          <a:r>
                            <a:rPr kumimoji="0" lang="fr-CH" sz="15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Corrélation </a:t>
                          </a:r>
                          <a:r>
                            <a:rPr kumimoji="0" lang="fr-CH" sz="15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Tau </a:t>
                          </a:r>
                          <a:r>
                            <a:rPr kumimoji="0" lang="fr-CH" sz="15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 Kendall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fr-CH" sz="18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algn="l" defTabSz="914400" rtl="0" eaLnBrk="1" latinLnBrk="0" hangingPunct="1"/>
                          <a:r>
                            <a:rPr lang="fr-CH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Quanti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kumimoji="0" lang="fr-CH" sz="1500" b="0" i="0" u="none" strike="noStrike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5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/>
                            <a:t>“</a:t>
                          </a:r>
                          <a:r>
                            <a:rPr lang="en-US" sz="1500" dirty="0" err="1"/>
                            <a:t>comme</a:t>
                          </a:r>
                          <a:r>
                            <a:rPr lang="en-US" sz="1500" dirty="0"/>
                            <a:t> 2 </a:t>
                          </a:r>
                          <a:r>
                            <a:rPr lang="en-US" sz="1500" dirty="0" err="1"/>
                            <a:t>ordinales</a:t>
                          </a:r>
                          <a:r>
                            <a:rPr lang="en-US" sz="1500" dirty="0"/>
                            <a:t>”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fr-CH" sz="15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Corrélation de </a:t>
                          </a:r>
                          <a:r>
                            <a:rPr lang="en-US" sz="1500" dirty="0"/>
                            <a:t>Pearson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CH" sz="15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Corrélation </a:t>
                          </a:r>
                          <a:r>
                            <a:rPr kumimoji="0" lang="fr-CH" sz="15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Rho de </a:t>
                          </a:r>
                          <a:r>
                            <a:rPr kumimoji="0" lang="fr-CH" sz="15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Spearman</a:t>
                          </a:r>
                          <a:endParaRPr 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9" name="Rectangle 88"/>
          <p:cNvSpPr/>
          <p:nvPr/>
        </p:nvSpPr>
        <p:spPr>
          <a:xfrm>
            <a:off x="1321081" y="3195816"/>
            <a:ext cx="2944604" cy="550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0" name="Rectangle 89"/>
          <p:cNvSpPr/>
          <p:nvPr/>
        </p:nvSpPr>
        <p:spPr>
          <a:xfrm>
            <a:off x="6677446" y="4777069"/>
            <a:ext cx="2411760" cy="749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1" name="Rectangle 90"/>
          <p:cNvSpPr/>
          <p:nvPr/>
        </p:nvSpPr>
        <p:spPr>
          <a:xfrm>
            <a:off x="4265684" y="3759143"/>
            <a:ext cx="2411761" cy="1008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2"/>
          <p:cNvSpPr/>
          <p:nvPr/>
        </p:nvSpPr>
        <p:spPr>
          <a:xfrm>
            <a:off x="360000" y="1507431"/>
            <a:ext cx="781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200" dirty="0" smtClean="0">
                <a:latin typeface="+mn-lt"/>
              </a:rPr>
              <a:t>Plus de précisions sur les associations ou corrélations</a:t>
            </a:r>
            <a:endParaRPr lang="en-US" sz="2200" dirty="0">
              <a:latin typeface="+mn-lt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791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140"/>
    </mc:Choice>
    <mc:Fallback>
      <p:transition spd="slow" advTm="74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9" grpId="0" animBg="1"/>
      <p:bldP spid="90" grpId="0" animBg="1"/>
      <p:bldP spid="9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0.4|14.8|12.8|8.6|7|11.2|3.6|5.6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IMING" val="|12.2|7|6.1"/>
</p:tagLst>
</file>

<file path=ppt/theme/theme1.xml><?xml version="1.0" encoding="utf-8"?>
<a:theme xmlns:a="http://schemas.openxmlformats.org/drawingml/2006/main" name="HEdS-FR_officiel">
  <a:themeElements>
    <a:clrScheme name="HEDS-FR">
      <a:dk1>
        <a:srgbClr val="131313"/>
      </a:dk1>
      <a:lt1>
        <a:srgbClr val="FFFFFF"/>
      </a:lt1>
      <a:dk2>
        <a:srgbClr val="131313"/>
      </a:dk2>
      <a:lt2>
        <a:srgbClr val="808080"/>
      </a:lt2>
      <a:accent1>
        <a:srgbClr val="006CA9"/>
      </a:accent1>
      <a:accent2>
        <a:srgbClr val="B3AAA1"/>
      </a:accent2>
      <a:accent3>
        <a:srgbClr val="4B98D2"/>
      </a:accent3>
      <a:accent4>
        <a:srgbClr val="80BE7B"/>
      </a:accent4>
      <a:accent5>
        <a:srgbClr val="FC3842"/>
      </a:accent5>
      <a:accent6>
        <a:srgbClr val="FBBE3F"/>
      </a:accent6>
      <a:hlink>
        <a:srgbClr val="4B98D2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kern="0" cap="all" spc="0" normalizeH="0" baseline="0" noProof="0" dirty="0" smtClean="0">
            <a:ln>
              <a:noFill/>
            </a:ln>
            <a:solidFill>
              <a:srgbClr val="135385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HEDS-bande ble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513a8f-eda8-4045-9dbf-9684c8bf07b0"/>
    <Année_x0020_académiqueTaxHTField0 xmlns="b0513a8f-eda8-4045-9dbf-9684c8bf07b0">
      <Terms xmlns="http://schemas.microsoft.com/office/infopath/2007/PartnerControls"/>
    </Année_x0020_académiqueTaxHTField0>
    <Type_x0020_d_x0027_informationTaxHTField0 xmlns="b0513a8f-eda8-4045-9dbf-9684c8bf07b0">
      <Terms xmlns="http://schemas.microsoft.com/office/infopath/2007/PartnerControls"/>
    </Type_x0020_d_x0027_informationTaxHTField0>
    <Fin_x0020_de_x0020_validité_x0020_de_x0020_l_x0027_information xmlns="b0513a8f-eda8-4045-9dbf-9684c8bf07b0" xsi:nil="true"/>
    <Début_x0020_de_x0020_validité_x0020_de_x0020_l_x0027_information xmlns="b0513a8f-eda8-4045-9dbf-9684c8bf07b0" xsi:nil="true"/>
    <Référence_x0020_métier xmlns="b0513a8f-eda8-4045-9dbf-9684c8bf07b0" xsi:nil="true"/>
    <Entités_x0020_concernéesTaxHTField0 xmlns="b0513a8f-eda8-4045-9dbf-9684c8bf07b0">
      <Terms xmlns="http://schemas.microsoft.com/office/infopath/2007/PartnerControls"/>
    </Entités_x0020_concernéesTaxHTField0>
    <ProcessusTaxHTField0 xmlns="b0513a8f-eda8-4045-9dbf-9684c8bf07b0">
      <Terms xmlns="http://schemas.microsoft.com/office/infopath/2007/PartnerControls"/>
    </ProcessusTaxHTField0>
  </documentManagement>
</p:properties>
</file>

<file path=customXml/item2.xml><?xml version="1.0" encoding="utf-8"?>
<?mso-contentType ?>
<SharedContentType xmlns="Microsoft.SharePoint.Taxonomy.ContentTypeSync" SourceId="b322d84b-9107-45f9-98b0-fcc71aaba640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456AB497FFD4B8D89F10199122F01" ma:contentTypeVersion="5" ma:contentTypeDescription="Crée un document." ma:contentTypeScope="" ma:versionID="4a6699131a5a87dad903b190425ae258">
  <xsd:schema xmlns:xsd="http://www.w3.org/2001/XMLSchema" xmlns:xs="http://www.w3.org/2001/XMLSchema" xmlns:p="http://schemas.microsoft.com/office/2006/metadata/properties" xmlns:ns2="b0513a8f-eda8-4045-9dbf-9684c8bf07b0" targetNamespace="http://schemas.microsoft.com/office/2006/metadata/properties" ma:root="true" ma:fieldsID="e8116fb25d434c7279053dffe4507036" ns2:_="">
    <xsd:import namespace="b0513a8f-eda8-4045-9dbf-9684c8bf07b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Année_x0020_académiqueTaxHTField0" minOccurs="0"/>
                <xsd:element ref="ns2:ProcessusTaxHTField0" minOccurs="0"/>
                <xsd:element ref="ns2:Entités_x0020_concernéesTaxHTField0" minOccurs="0"/>
                <xsd:element ref="ns2:Référence_x0020_métier" minOccurs="0"/>
                <xsd:element ref="ns2:Début_x0020_de_x0020_validité_x0020_de_x0020_l_x0027_information" minOccurs="0"/>
                <xsd:element ref="ns2:Fin_x0020_de_x0020_validité_x0020_de_x0020_l_x0027_information" minOccurs="0"/>
                <xsd:element ref="ns2:Type_x0020_d_x0027_information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13a8f-eda8-4045-9dbf-9684c8bf07b0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ea3a94fa-1407-44f2-a291-e08e833d5665}" ma:internalName="TaxCatchAll" ma:showField="CatchAllData" ma:web="0bdd1bfa-3064-4529-96b5-b879ad933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ea3a94fa-1407-44f2-a291-e08e833d5665}" ma:internalName="TaxCatchAllLabel" ma:readOnly="true" ma:showField="CatchAllDataLabel" ma:web="0bdd1bfa-3064-4529-96b5-b879ad933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nnée_x0020_académiqueTaxHTField0" ma:index="13" nillable="true" ma:taxonomy="true" ma:internalName="Ann_x00e9_e_x0020_acad_x00e9_miqueTaxHTField0" ma:taxonomyFieldName="Ann_x00e9_e_x0020_acad_x00e9_mique" ma:displayName="Année académique" ma:default="" ma:fieldId="{9b47c92b-231a-4d7a-b0e3-8a3a8735a73f}" ma:sspId="b322d84b-9107-45f9-98b0-fcc71aaba640" ma:termSetId="7c41caeb-327a-40eb-bf51-087b2e28cf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cessusTaxHTField0" ma:index="14" nillable="true" ma:taxonomy="true" ma:internalName="ProcessusTaxHTField0" ma:taxonomyFieldName="Processus" ma:displayName="Processus" ma:default="" ma:fieldId="{f929ce62-c6db-4fe6-b7f3-bc52d400d846}" ma:taxonomyMulti="true" ma:sspId="b322d84b-9107-45f9-98b0-fcc71aaba640" ma:termSetId="933696de-ea79-43b6-96be-a9fb7a9675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ntités_x0020_concernéesTaxHTField0" ma:index="15" nillable="true" ma:taxonomy="true" ma:internalName="Entit_x00e9_s_x0020_concern_x00e9_esTaxHTField0" ma:taxonomyFieldName="Entit_x00e9_s_x0020_concern_x00e9_es" ma:displayName="Entités concernées" ma:default="" ma:fieldId="{5eee7275-3564-4370-b0cf-bec157453e4f}" ma:taxonomyMulti="true" ma:sspId="b322d84b-9107-45f9-98b0-fcc71aaba640" ma:termSetId="9cb2da83-3616-40d3-b0f6-9cac6bedf1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éférence_x0020_métier" ma:index="17" nillable="true" ma:displayName="Référence métier" ma:description="Pour répondre à des besoins de catégorisation propres à une entité : par exemple n°AGP, n° de commande, référence fournisseur, etc." ma:internalName="R_x00e9_f_x00e9_rence_x0020_m_x00e9_tier">
      <xsd:simpleType>
        <xsd:restriction base="dms:Text">
          <xsd:maxLength value="255"/>
        </xsd:restriction>
      </xsd:simpleType>
    </xsd:element>
    <xsd:element name="Début_x0020_de_x0020_validité_x0020_de_x0020_l_x0027_information" ma:index="18" nillable="true" ma:displayName="Début de validité de l'information" ma:description="Lorsque la date d’entrée en vigueur est importante : par exemple pour un contrat de confidentialité" ma:format="DateOnly" ma:internalName="D_x00e9_but_x0020_de_x0020_validit_x00e9__x0020_de_x0020_l_x0027_information">
      <xsd:simpleType>
        <xsd:restriction base="dms:DateTime"/>
      </xsd:simpleType>
    </xsd:element>
    <xsd:element name="Fin_x0020_de_x0020_validité_x0020_de_x0020_l_x0027_information" ma:index="19" nillable="true" ma:displayName="Fin de validité de l'information" ma:description="Lorsque cette date est importante : par exemple pour un contrat de confidentialité" ma:format="DateOnly" ma:internalName="Fin_x0020_de_x0020_validit_x00e9__x0020_de_x0020_l_x0027_information">
      <xsd:simpleType>
        <xsd:restriction base="dms:DateTime"/>
      </xsd:simpleType>
    </xsd:element>
    <xsd:element name="Type_x0020_d_x0027_informationTaxHTField0" ma:index="20" nillable="true" ma:taxonomy="true" ma:internalName="Type_x0020_d_x0027_informationTaxHTField0" ma:taxonomyFieldName="Type_x0020_d_x0027_information" ma:displayName="Type d'information" ma:default="" ma:fieldId="{b593b4c1-edb5-4b04-805d-05d349538675}" ma:taxonomyMulti="true" ma:sspId="b322d84b-9107-45f9-98b0-fcc71aaba640" ma:termSetId="23e13dc8-cd61-4354-8fa6-d49e034b2f9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2B42E9-4345-4AF3-A15E-D8EC21D14128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0513a8f-eda8-4045-9dbf-9684c8bf07b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23A017C-F3B2-4A61-9E43-711BAC35B7D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6B3626A-92CF-4F98-81A4-8F899085D4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13a8f-eda8-4045-9dbf-9684c8bf0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8CC3B1D-C308-4DEF-A5B7-366B6962B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HEdS-FR_officiel</Template>
  <TotalTime>0</TotalTime>
  <Words>223</Words>
  <Application>Microsoft Office PowerPoint</Application>
  <PresentationFormat>Affichage à l'écran (4:3)</PresentationFormat>
  <Paragraphs>127</Paragraphs>
  <Slides>4</Slides>
  <Notes>2</Notes>
  <HiddenSlides>0</HiddenSlides>
  <MMClips>4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Cambria Math</vt:lpstr>
      <vt:lpstr>Symbol</vt:lpstr>
      <vt:lpstr>Times New Roman</vt:lpstr>
      <vt:lpstr>Verdana</vt:lpstr>
      <vt:lpstr>HEdS-FR_officiel</vt:lpstr>
      <vt:lpstr>Tester des hypothèses: vue d’ensemble des tests statistiques courants</vt:lpstr>
      <vt:lpstr>D’où viennent les tests ?</vt:lpstr>
      <vt:lpstr>TESTS STATISTIQUES - statistical tests</vt:lpstr>
      <vt:lpstr>TESTS STATISTIQUES - statistical tests</vt:lpstr>
    </vt:vector>
  </TitlesOfParts>
  <Company>HEFR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Statistische Methoden</dc:title>
  <dc:creator>Manuela Eicher</dc:creator>
  <cp:lastModifiedBy>Pihet Sandrine</cp:lastModifiedBy>
  <cp:revision>401</cp:revision>
  <dcterms:created xsi:type="dcterms:W3CDTF">2013-03-07T14:57:19Z</dcterms:created>
  <dcterms:modified xsi:type="dcterms:W3CDTF">2018-11-05T19:32:48Z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0x0101000AC456AB497FFD4B8D89F10199122F01</vt:lpwstr>
  </property>
</Properties>
</file>