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08" r:id="rId2"/>
    <p:sldId id="309" r:id="rId3"/>
    <p:sldId id="297" r:id="rId4"/>
    <p:sldId id="311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06" r:id="rId14"/>
  </p:sldIdLst>
  <p:sldSz cx="9144000" cy="6858000" type="screen4x3"/>
  <p:notesSz cx="6858000" cy="9874250"/>
  <p:custDataLst>
    <p:tags r:id="rId17"/>
  </p:custDataLst>
  <p:defaultTextStyle>
    <a:defPPr>
      <a:defRPr lang="fr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pfer Stephanie" initials="KS" lastIdx="1" clrIdx="0">
    <p:extLst>
      <p:ext uri="{19B8F6BF-5375-455C-9EA6-DF929625EA0E}">
        <p15:presenceInfo xmlns:p15="http://schemas.microsoft.com/office/powerpoint/2012/main" userId="S-1-5-21-4037998928-318183558-1227690393-758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28F"/>
    <a:srgbClr val="FF6600"/>
    <a:srgbClr val="007DB7"/>
    <a:srgbClr val="FF5050"/>
    <a:srgbClr val="000099"/>
    <a:srgbClr val="000066"/>
    <a:srgbClr val="00FFFF"/>
    <a:srgbClr val="E6E3E1"/>
    <a:srgbClr val="ACA39A"/>
    <a:srgbClr val="095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481" autoAdjust="0"/>
    <p:restoredTop sz="96163" autoAdjust="0"/>
  </p:normalViewPr>
  <p:slideViewPr>
    <p:cSldViewPr>
      <p:cViewPr varScale="1">
        <p:scale>
          <a:sx n="61" d="100"/>
          <a:sy n="61" d="100"/>
        </p:scale>
        <p:origin x="69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28"/>
    </p:cViewPr>
  </p:sorterViewPr>
  <p:notesViewPr>
    <p:cSldViewPr>
      <p:cViewPr varScale="1">
        <p:scale>
          <a:sx n="139" d="100"/>
          <a:sy n="139" d="100"/>
        </p:scale>
        <p:origin x="4800" y="168"/>
      </p:cViewPr>
      <p:guideLst>
        <p:guide orient="horz" pos="311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ndrine.pihet\Documents\Cours\BA\M11_Stats\CoursSPI2015_F\ChutesH&#244;pit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ndrine.pihet\Documents\Cours\BA\M11_Stats\CoursSPI2015_F\ChutesH&#244;pit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ndrine.pihet\Documents\Cours\BA\M11_Stats\CoursSPI2015_F\ChutesH&#244;pit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Satisfaction des patients HFR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2014</a:t>
            </a:r>
            <a:r>
              <a:rPr lang="en-US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moyenne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(0=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très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mauvaise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100=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excellente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c:rich>
      </c:tx>
      <c:layout>
        <c:manualLayout>
          <c:xMode val="edge"/>
          <c:yMode val="edge"/>
          <c:x val="0.2358654331908614"/>
          <c:y val="2.42327607736923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8.7019175188125839E-2"/>
          <c:y val="0.18200657724108596"/>
          <c:w val="0.86519748690396669"/>
          <c:h val="0.690758042596454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Feuil1!$B$54</c:f>
              <c:strCache>
                <c:ptCount val="1"/>
                <c:pt idx="0">
                  <c:v>Moyenne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Feuil1!$A$55:$A$60</c:f>
              <c:strCache>
                <c:ptCount val="6"/>
                <c:pt idx="0">
                  <c:v>Médecins</c:v>
                </c:pt>
                <c:pt idx="1">
                  <c:v>Soins</c:v>
                </c:pt>
                <c:pt idx="2">
                  <c:v>Organisation</c:v>
                </c:pt>
                <c:pt idx="3">
                  <c:v>Repas</c:v>
                </c:pt>
                <c:pt idx="4">
                  <c:v>Logement</c:v>
                </c:pt>
                <c:pt idx="5">
                  <c:v>Infrastructure publique</c:v>
                </c:pt>
              </c:strCache>
            </c:strRef>
          </c:cat>
          <c:val>
            <c:numRef>
              <c:f>Feuil1!$B$55:$B$60</c:f>
              <c:numCache>
                <c:formatCode>General</c:formatCode>
                <c:ptCount val="6"/>
                <c:pt idx="0">
                  <c:v>84.3</c:v>
                </c:pt>
                <c:pt idx="1">
                  <c:v>83.4</c:v>
                </c:pt>
                <c:pt idx="2">
                  <c:v>78.2</c:v>
                </c:pt>
                <c:pt idx="3">
                  <c:v>81</c:v>
                </c:pt>
                <c:pt idx="4">
                  <c:v>83.4</c:v>
                </c:pt>
                <c:pt idx="5">
                  <c:v>82.3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B5-48B3-AEA5-F3EBF19BD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848832"/>
        <c:axId val="41850368"/>
      </c:barChart>
      <c:catAx>
        <c:axId val="41848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850368"/>
        <c:crosses val="autoZero"/>
        <c:auto val="1"/>
        <c:lblAlgn val="ctr"/>
        <c:lblOffset val="100"/>
        <c:noMultiLvlLbl val="0"/>
      </c:catAx>
      <c:valAx>
        <c:axId val="41850368"/>
        <c:scaling>
          <c:orientation val="minMax"/>
          <c:min val="77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848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Satisfaction des patients HFR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2014</a:t>
            </a:r>
            <a:r>
              <a:rPr lang="en-US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moyenne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(0=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très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mauvaise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100=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excellente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c:rich>
      </c:tx>
      <c:layout>
        <c:manualLayout>
          <c:xMode val="edge"/>
          <c:yMode val="edge"/>
          <c:x val="0.20857814740161146"/>
          <c:y val="2.91709485983038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8.7019175188125839E-2"/>
          <c:y val="0.18200657724108596"/>
          <c:w val="0.86519748690396669"/>
          <c:h val="0.690758042596454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Feuil1!$B$54</c:f>
              <c:strCache>
                <c:ptCount val="1"/>
                <c:pt idx="0">
                  <c:v>Moyenne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Feuil1!$A$55:$A$60</c:f>
              <c:strCache>
                <c:ptCount val="6"/>
                <c:pt idx="0">
                  <c:v>Médecins</c:v>
                </c:pt>
                <c:pt idx="1">
                  <c:v>Soins</c:v>
                </c:pt>
                <c:pt idx="2">
                  <c:v>Organisation</c:v>
                </c:pt>
                <c:pt idx="3">
                  <c:v>Repas</c:v>
                </c:pt>
                <c:pt idx="4">
                  <c:v>Logement</c:v>
                </c:pt>
                <c:pt idx="5">
                  <c:v>Infrastructure publique</c:v>
                </c:pt>
              </c:strCache>
            </c:strRef>
          </c:cat>
          <c:val>
            <c:numRef>
              <c:f>Feuil1!$B$55:$B$60</c:f>
              <c:numCache>
                <c:formatCode>General</c:formatCode>
                <c:ptCount val="6"/>
                <c:pt idx="0">
                  <c:v>84.3</c:v>
                </c:pt>
                <c:pt idx="1">
                  <c:v>83.4</c:v>
                </c:pt>
                <c:pt idx="2">
                  <c:v>78.2</c:v>
                </c:pt>
                <c:pt idx="3">
                  <c:v>81</c:v>
                </c:pt>
                <c:pt idx="4">
                  <c:v>83.4</c:v>
                </c:pt>
                <c:pt idx="5">
                  <c:v>82.3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3F-400D-8CE2-8E6B9EA027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227776"/>
        <c:axId val="43233664"/>
      </c:barChart>
      <c:catAx>
        <c:axId val="43227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233664"/>
        <c:crosses val="autoZero"/>
        <c:auto val="1"/>
        <c:lblAlgn val="ctr"/>
        <c:lblOffset val="100"/>
        <c:noMultiLvlLbl val="0"/>
      </c:catAx>
      <c:valAx>
        <c:axId val="4323366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227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954241568860496"/>
          <c:y val="5.5263895355797371E-2"/>
          <c:w val="0.78682018521269748"/>
          <c:h val="0.87591877016470643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tx1">
                  <a:lumMod val="75000"/>
                  <a:lumOff val="25000"/>
                </a:schemeClr>
              </a:solidFill>
            </c:spPr>
          </c:marker>
          <c:dPt>
            <c:idx val="0"/>
            <c:marker>
              <c:symbol val="diamond"/>
              <c:size val="14"/>
            </c:marker>
            <c:bubble3D val="0"/>
            <c:extLst>
              <c:ext xmlns:c16="http://schemas.microsoft.com/office/drawing/2014/chart" uri="{C3380CC4-5D6E-409C-BE32-E72D297353CC}">
                <c16:uniqueId val="{00000000-81B6-4831-8EDF-6008BFFFDBC7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Feuil1!$B$101</c:f>
                <c:numCache>
                  <c:formatCode>General</c:formatCode>
                  <c:ptCount val="1"/>
                  <c:pt idx="0">
                    <c:v>1.9023794624226837</c:v>
                  </c:pt>
                </c:numCache>
              </c:numRef>
            </c:plus>
            <c:minus>
              <c:numRef>
                <c:f>Feuil1!$B$101</c:f>
                <c:numCache>
                  <c:formatCode>General</c:formatCode>
                  <c:ptCount val="1"/>
                  <c:pt idx="0">
                    <c:v>1.9023794624226837</c:v>
                  </c:pt>
                </c:numCache>
              </c:numRef>
            </c:minus>
            <c:spPr>
              <a:ln w="38100"/>
            </c:spPr>
          </c:errBars>
          <c:yVal>
            <c:numRef>
              <c:f>Feuil1!$B$100</c:f>
              <c:numCache>
                <c:formatCode>General</c:formatCode>
                <c:ptCount val="1"/>
                <c:pt idx="0">
                  <c:v>20.571428571428573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1B6-4831-8EDF-6008BFFFDB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769408"/>
        <c:axId val="40770944"/>
      </c:scatterChart>
      <c:valAx>
        <c:axId val="40769408"/>
        <c:scaling>
          <c:orientation val="minMax"/>
          <c:max val="1.1000000000000001"/>
          <c:min val="0.9"/>
        </c:scaling>
        <c:delete val="1"/>
        <c:axPos val="b"/>
        <c:majorTickMark val="out"/>
        <c:minorTickMark val="none"/>
        <c:tickLblPos val="nextTo"/>
        <c:crossAx val="40770944"/>
        <c:crosses val="autoZero"/>
        <c:crossBetween val="midCat"/>
        <c:majorUnit val="0.2"/>
      </c:valAx>
      <c:valAx>
        <c:axId val="40770944"/>
        <c:scaling>
          <c:orientation val="minMax"/>
          <c:max val="23"/>
          <c:min val="18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0769408"/>
        <c:crosses val="autoZero"/>
        <c:crossBetween val="midCat"/>
        <c:majorUnit val="0.5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757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FE7F4-1311-415E-ACD9-63EA5342CF59}" type="datetimeFigureOut">
              <a:rPr lang="fr-FR" smtClean="0"/>
              <a:pPr/>
              <a:t>04/11/2018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690269"/>
            <a:ext cx="548640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378824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C4355-E868-4F4F-B16E-CF0E1E45B25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5258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3262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479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815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590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76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759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50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226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6595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4186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202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183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4663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file:////Users/alinedeschenaux/Desktop/HEdS-Fr/PPT/links/Heds-FR_RVB.png" TargetMode="External"/><Relationship Id="rId5" Type="http://schemas.openxmlformats.org/officeDocument/2006/relationships/image" Target="../media/image3.png"/><Relationship Id="rId4" Type="http://schemas.openxmlformats.org/officeDocument/2006/relationships/image" Target="file:////Users/alinedeschenaux/Desktop/hes-so.png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image" Target="file:////Users/alinedeschenaux/Desktop/hes-so.png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file:////Users/alinedeschenaux/Desktop/HEdS-Fr/PPT/links/Heds-FR_RVB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file:////Users/alinedeschenaux/Desktop/hes-so.png" TargetMode="Externa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file:////Users/alinedeschenaux/Desktop/hes-so.png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file:////Users/alinedeschenaux/Desktop/hes-so.png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file:////Users/alinedeschenaux/Desktop/hes-so.png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file:////Users/alinedeschenaux/Desktop/hes-so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file:////Users/alinedeschenaux/Desktop/hes-so.png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file:////Users/alinedeschenaux/Desktop/hes-so.png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openxmlformats.org/officeDocument/2006/relationships/image" Target="file:////Users/alinedeschenaux/Desktop/hes-so.png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_ p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"/>
          <p:cNvSpPr>
            <a:spLocks noGrp="1"/>
          </p:cNvSpPr>
          <p:nvPr>
            <p:ph type="body" idx="10" hasCustomPrompt="1"/>
          </p:nvPr>
        </p:nvSpPr>
        <p:spPr>
          <a:xfrm>
            <a:off x="971600" y="6032500"/>
            <a:ext cx="6019800" cy="4572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22" y="6095103"/>
            <a:ext cx="1070458" cy="56939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B90EAA6-ADDC-974A-A85B-7424FD414E9B}"/>
              </a:ext>
            </a:extLst>
          </p:cNvPr>
          <p:cNvPicPr>
            <a:picLocks noChangeAspect="1"/>
          </p:cNvPicPr>
          <p:nvPr userDrawn="1"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0225"/>
            <a:ext cx="2554646" cy="703127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3DCDFA00-1F9B-FE4E-8D13-D9F63A239901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963021" y="2611263"/>
            <a:ext cx="7481394" cy="38382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cap="none">
                <a:solidFill>
                  <a:srgbClr val="E6E3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 dirty="0"/>
              <a:t>Sous-titre </a:t>
            </a:r>
            <a:endParaRPr lang="fr-CH" noProof="0" dirty="0"/>
          </a:p>
        </p:txBody>
      </p:sp>
      <p:sp>
        <p:nvSpPr>
          <p:cNvPr id="9" name="Titre 3">
            <a:extLst>
              <a:ext uri="{FF2B5EF4-FFF2-40B4-BE49-F238E27FC236}">
                <a16:creationId xmlns:a16="http://schemas.microsoft.com/office/drawing/2014/main" id="{5122CC51-DF5B-3644-8580-C3309A998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021" y="2023359"/>
            <a:ext cx="7488833" cy="5760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F95C1EDB-AFD1-FD44-97A5-904B85A0A1F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79038" y="5373217"/>
            <a:ext cx="3592962" cy="5703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Nom Prénom </a:t>
            </a:r>
          </a:p>
        </p:txBody>
      </p:sp>
    </p:spTree>
    <p:custDataLst>
      <p:tags r:id="rId1"/>
    </p:custData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+ adre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E8390E-7997-E143-A31E-6308AB32341B}"/>
              </a:ext>
            </a:extLst>
          </p:cNvPr>
          <p:cNvSpPr/>
          <p:nvPr userDrawn="1"/>
        </p:nvSpPr>
        <p:spPr>
          <a:xfrm>
            <a:off x="0" y="1397034"/>
            <a:ext cx="9144000" cy="4546565"/>
          </a:xfrm>
          <a:prstGeom prst="rect">
            <a:avLst/>
          </a:prstGeom>
          <a:gradFill>
            <a:gsLst>
              <a:gs pos="0">
                <a:srgbClr val="007DB7"/>
              </a:gs>
              <a:gs pos="100000">
                <a:srgbClr val="0F628F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3C8517-4583-114C-9CF0-7D9A8E3E6B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4236" y="1946055"/>
            <a:ext cx="6770092" cy="8639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rgbClr val="E6E3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Merci de votre attention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425033-D3E6-0841-8E63-3E7AC169EA2F}"/>
              </a:ext>
            </a:extLst>
          </p:cNvPr>
          <p:cNvSpPr/>
          <p:nvPr userDrawn="1"/>
        </p:nvSpPr>
        <p:spPr>
          <a:xfrm>
            <a:off x="754236" y="4818480"/>
            <a:ext cx="24496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Haute école de santé Fribourg</a:t>
            </a:r>
          </a:p>
          <a:p>
            <a:r>
              <a:rPr lang="fr-FR" sz="1100" dirty="0" err="1">
                <a:solidFill>
                  <a:schemeClr val="bg1"/>
                </a:solidFill>
              </a:rPr>
              <a:t>Hochschule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für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Gesundheit</a:t>
            </a:r>
            <a:r>
              <a:rPr lang="fr-FR" sz="1100" dirty="0">
                <a:solidFill>
                  <a:schemeClr val="bg1"/>
                </a:solidFill>
              </a:rPr>
              <a:t> Freiburg</a:t>
            </a:r>
          </a:p>
          <a:p>
            <a:r>
              <a:rPr lang="fr-FR" sz="1100" dirty="0">
                <a:solidFill>
                  <a:schemeClr val="bg1"/>
                </a:solidFill>
              </a:rPr>
              <a:t>Route des Arsenaux 16a</a:t>
            </a:r>
          </a:p>
          <a:p>
            <a:r>
              <a:rPr lang="fr-FR" sz="1100" dirty="0">
                <a:solidFill>
                  <a:schemeClr val="bg1"/>
                </a:solidFill>
              </a:rPr>
              <a:t>1700 Fribourg/Freiburg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3FC828-1B92-F44B-8D82-F92ED51BEEED}"/>
              </a:ext>
            </a:extLst>
          </p:cNvPr>
          <p:cNvSpPr/>
          <p:nvPr userDrawn="1"/>
        </p:nvSpPr>
        <p:spPr>
          <a:xfrm>
            <a:off x="3347864" y="4987757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100" dirty="0" err="1">
                <a:solidFill>
                  <a:schemeClr val="bg1"/>
                </a:solidFill>
              </a:rPr>
              <a:t>T</a:t>
            </a:r>
            <a:r>
              <a:rPr lang="fr-FR" sz="1100" dirty="0">
                <a:solidFill>
                  <a:schemeClr val="bg1"/>
                </a:solidFill>
              </a:rPr>
              <a:t>. 026 429 60 00</a:t>
            </a:r>
          </a:p>
          <a:p>
            <a:r>
              <a:rPr lang="fr-FR" sz="1100" dirty="0" err="1">
                <a:solidFill>
                  <a:schemeClr val="bg1"/>
                </a:solidFill>
              </a:rPr>
              <a:t>heds@hefr.ch</a:t>
            </a:r>
            <a:r>
              <a:rPr lang="fr-FR" sz="1100" dirty="0">
                <a:solidFill>
                  <a:schemeClr val="bg1"/>
                </a:solidFill>
              </a:rPr>
              <a:t>	</a:t>
            </a:r>
          </a:p>
          <a:p>
            <a:r>
              <a:rPr lang="fr-FR" sz="1100" dirty="0" err="1">
                <a:solidFill>
                  <a:schemeClr val="bg1"/>
                </a:solidFill>
              </a:rPr>
              <a:t>www.heds-fr.ch</a:t>
            </a:r>
            <a:r>
              <a:rPr lang="fr-FR" sz="1100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A6FEEA8-1FCE-F64E-A34C-6D138D4268B0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5C6E457-437B-E946-9150-A9826E125F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2285">
            <a:off x="6955600" y="29087"/>
            <a:ext cx="3569108" cy="3569108"/>
          </a:xfrm>
          <a:prstGeom prst="rect">
            <a:avLst/>
          </a:prstGeom>
          <a:effectLst/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96E6E9F-A061-5D46-9E5E-BCC7258A31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1010">
            <a:off x="-2755947" y="4105792"/>
            <a:ext cx="3569108" cy="3569108"/>
          </a:xfrm>
          <a:prstGeom prst="rect">
            <a:avLst/>
          </a:prstGeom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989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9573776-32A6-364B-94CD-58D2CF852CD1}"/>
              </a:ext>
            </a:extLst>
          </p:cNvPr>
          <p:cNvSpPr/>
          <p:nvPr userDrawn="1"/>
        </p:nvSpPr>
        <p:spPr>
          <a:xfrm>
            <a:off x="0" y="1397034"/>
            <a:ext cx="9144000" cy="4546565"/>
          </a:xfrm>
          <a:prstGeom prst="rect">
            <a:avLst/>
          </a:prstGeom>
          <a:gradFill>
            <a:gsLst>
              <a:gs pos="0">
                <a:srgbClr val="007DB7"/>
              </a:gs>
              <a:gs pos="100000">
                <a:srgbClr val="0F628F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E767F43-D987-124E-9F13-0EF0116675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2285">
            <a:off x="6955600" y="29087"/>
            <a:ext cx="3569108" cy="3569108"/>
          </a:xfrm>
          <a:prstGeom prst="rect">
            <a:avLst/>
          </a:prstGeom>
          <a:effectLst/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F72FAAF-EA75-2E44-8944-F07B3FF0C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1010">
            <a:off x="-2755947" y="4105792"/>
            <a:ext cx="3569108" cy="3569108"/>
          </a:xfrm>
          <a:prstGeom prst="rect">
            <a:avLst/>
          </a:prstGeom>
          <a:effectLst/>
        </p:spPr>
      </p:pic>
      <p:sp>
        <p:nvSpPr>
          <p:cNvPr id="25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963021" y="2611263"/>
            <a:ext cx="7481394" cy="38382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cap="none">
                <a:solidFill>
                  <a:srgbClr val="E6E3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 dirty="0"/>
              <a:t>Sous-titre </a:t>
            </a:r>
            <a:endParaRPr lang="fr-CH" noProof="0" dirty="0"/>
          </a:p>
        </p:txBody>
      </p:sp>
      <p:sp>
        <p:nvSpPr>
          <p:cNvPr id="26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979038" y="5373217"/>
            <a:ext cx="3592962" cy="5703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Nom Prénom </a:t>
            </a:r>
          </a:p>
        </p:txBody>
      </p:sp>
      <p:sp>
        <p:nvSpPr>
          <p:cNvPr id="27" name="Espace réservé du texte 2"/>
          <p:cNvSpPr>
            <a:spLocks noGrp="1"/>
          </p:cNvSpPr>
          <p:nvPr>
            <p:ph type="body" idx="10" hasCustomPrompt="1"/>
          </p:nvPr>
        </p:nvSpPr>
        <p:spPr>
          <a:xfrm>
            <a:off x="971600" y="6032500"/>
            <a:ext cx="6019800" cy="4572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22" y="6095103"/>
            <a:ext cx="1070458" cy="569393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730AE07-9F29-5643-9599-73D7F65ACC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021" y="2023359"/>
            <a:ext cx="7488833" cy="5760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B90EAA6-ADDC-974A-A85B-7424FD414E9B}"/>
              </a:ext>
            </a:extLst>
          </p:cNvPr>
          <p:cNvPicPr>
            <a:picLocks noChangeAspect="1"/>
          </p:cNvPicPr>
          <p:nvPr userDrawn="1"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0225"/>
            <a:ext cx="2554646" cy="703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21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sous-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8257A1-6B3D-EC4E-8C4E-9C84BFF13089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969854DC-383E-2049-B8C1-63DC3E559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C601DB8-3ACC-2F4B-A012-D63DF9DB9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568" y="1671303"/>
            <a:ext cx="7920880" cy="360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Sous-titre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DD52AEA-AD92-6144-919A-CA6827A029CD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F4BD447-498B-2C4F-ADE1-8A0E630E35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2041063"/>
            <a:ext cx="7920037" cy="409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Texte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A82676-9E96-CF4D-867A-DDDFA1969E28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2920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193242-DBF1-B247-96F8-0DA6379C1DDF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969854DC-383E-2049-B8C1-63DC3E559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5E1E116-91DA-C14A-94F8-D71EE6A7B52E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83D6CFDC-6E5E-3545-90F0-2B5D06307F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673777"/>
            <a:ext cx="7920037" cy="409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Texte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DCC5AB-5780-DB44-B191-787E9D72837C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966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1D45EB-D62F-0B48-835A-82A3F0CFDBF7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969854DC-383E-2049-B8C1-63DC3E559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9A90AC30-F7C1-A14E-BECA-780A256550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1671303"/>
            <a:ext cx="7920037" cy="41052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7DB7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7DB7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1"/>
            <a:endParaRPr lang="fr-FR" dirty="0"/>
          </a:p>
          <a:p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252C98-92B5-F94E-8A65-5076D081F526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EC298A-9CCA-7C4A-A78D-39AE63F618EA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818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puces (2 colon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FABC56F-E8BA-BF49-AD20-8BE6D80614EF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15">
            <a:extLst>
              <a:ext uri="{FF2B5EF4-FFF2-40B4-BE49-F238E27FC236}">
                <a16:creationId xmlns:a16="http://schemas.microsoft.com/office/drawing/2014/main" id="{04FFAE0A-E459-F843-B495-A9CC33831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DB38BA6-13C6-A34E-9D10-146102C6F5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024" y="1671303"/>
            <a:ext cx="3816424" cy="41052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7DB7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7DB7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1"/>
            <a:endParaRPr lang="fr-FR" dirty="0"/>
          </a:p>
          <a:p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A1596AB-BCD0-4845-8DA0-91039D1F7118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168C0054-97CE-DB44-AEFA-DD1CCD5892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568" y="1671302"/>
            <a:ext cx="3816424" cy="41052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7DB7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7DB7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1"/>
            <a:endParaRPr lang="fr-FR" dirty="0"/>
          </a:p>
          <a:p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891CA8-C142-2C43-950F-A8198279F59C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7061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sous-titre + obj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700C30D-775A-934B-B79B-3B6E2145734D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15">
            <a:extLst>
              <a:ext uri="{FF2B5EF4-FFF2-40B4-BE49-F238E27FC236}">
                <a16:creationId xmlns:a16="http://schemas.microsoft.com/office/drawing/2014/main" id="{04FFAE0A-E459-F843-B495-A9CC33831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F93D3D-FC6C-DC40-A9DC-347C3F71E99F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DBE443E6-FEA8-854D-8151-1A42D8CEA7B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83568" y="1671303"/>
            <a:ext cx="7920880" cy="4248472"/>
          </a:xfrm>
          <a:prstGeom prst="rect">
            <a:avLst/>
          </a:prstGeom>
        </p:spPr>
        <p:txBody>
          <a:bodyPr lIns="0" tIns="46800" rIns="0"/>
          <a:lstStyle>
            <a:lvl1pPr marL="126900" indent="0">
              <a:buNone/>
              <a:defRPr sz="18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itchFamily="34" charset="0"/>
              <a:buChar char="•"/>
              <a:defRPr sz="1600" b="0"/>
            </a:lvl2pPr>
            <a:lvl3pPr marL="1073150" indent="-215900">
              <a:buClr>
                <a:schemeClr val="tx1">
                  <a:lumMod val="75000"/>
                  <a:lumOff val="25000"/>
                </a:schemeClr>
              </a:buClr>
              <a:defRPr sz="1400"/>
            </a:lvl3pPr>
            <a:lvl4pPr marL="1433513" indent="-215900">
              <a:defRPr sz="1200"/>
            </a:lvl4pPr>
            <a:lvl5pPr marL="1700213" indent="-215900">
              <a:buClr>
                <a:schemeClr val="tx1">
                  <a:lumMod val="50000"/>
                  <a:lumOff val="50000"/>
                </a:schemeClr>
              </a:buClr>
              <a:defRPr sz="1200"/>
            </a:lvl5pPr>
            <a:lvl6pPr marL="1908000" indent="-216000"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/>
              <a:t>Sous-titre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26B5B6-09CC-284E-8174-DEEE74DF9647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1878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+ texte + sous-titre + obj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700C30D-775A-934B-B79B-3B6E2145734D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15">
            <a:extLst>
              <a:ext uri="{FF2B5EF4-FFF2-40B4-BE49-F238E27FC236}">
                <a16:creationId xmlns:a16="http://schemas.microsoft.com/office/drawing/2014/main" id="{04FFAE0A-E459-F843-B495-A9CC33831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F93D3D-FC6C-DC40-A9DC-347C3F71E99F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DBE443E6-FEA8-854D-8151-1A42D8CEA7B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419872" y="1671303"/>
            <a:ext cx="5184576" cy="4265806"/>
          </a:xfrm>
          <a:prstGeom prst="rect">
            <a:avLst/>
          </a:prstGeom>
        </p:spPr>
        <p:txBody>
          <a:bodyPr lIns="0" tIns="46800" rIns="0"/>
          <a:lstStyle>
            <a:lvl1pPr marL="126900" indent="0">
              <a:buNone/>
              <a:defRPr sz="18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itchFamily="34" charset="0"/>
              <a:buChar char="•"/>
              <a:defRPr sz="1600" b="0"/>
            </a:lvl2pPr>
            <a:lvl3pPr marL="1073150" indent="-215900">
              <a:buClr>
                <a:schemeClr val="tx1">
                  <a:lumMod val="75000"/>
                  <a:lumOff val="25000"/>
                </a:schemeClr>
              </a:buClr>
              <a:defRPr sz="1400"/>
            </a:lvl3pPr>
            <a:lvl4pPr marL="1433513" indent="-215900">
              <a:defRPr sz="1200"/>
            </a:lvl4pPr>
            <a:lvl5pPr marL="1700213" indent="-215900">
              <a:buClr>
                <a:schemeClr val="tx1">
                  <a:lumMod val="50000"/>
                  <a:lumOff val="50000"/>
                </a:schemeClr>
              </a:buClr>
              <a:defRPr sz="1200"/>
            </a:lvl5pPr>
            <a:lvl6pPr marL="1908000" indent="-216000"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79848CA7-81F8-E74B-B1BB-D27E133B09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3" y="1673776"/>
            <a:ext cx="2519635" cy="4263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Texte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ABB377-8F77-FB43-9EE3-42C391B4F87C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252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E8390E-7997-E143-A31E-6308AB32341B}"/>
              </a:ext>
            </a:extLst>
          </p:cNvPr>
          <p:cNvSpPr/>
          <p:nvPr userDrawn="1"/>
        </p:nvSpPr>
        <p:spPr>
          <a:xfrm>
            <a:off x="0" y="1397034"/>
            <a:ext cx="9144000" cy="4546565"/>
          </a:xfrm>
          <a:prstGeom prst="rect">
            <a:avLst/>
          </a:prstGeom>
          <a:gradFill>
            <a:gsLst>
              <a:gs pos="0">
                <a:srgbClr val="007DB7"/>
              </a:gs>
              <a:gs pos="100000">
                <a:srgbClr val="0F628F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3C8517-4583-114C-9CF0-7D9A8E3E6B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4236" y="1946055"/>
            <a:ext cx="6770092" cy="8639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rgbClr val="E6E3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Merci de votre attention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A6FEEA8-1FCE-F64E-A34C-6D138D4268B0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5C6E457-437B-E946-9150-A9826E125F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2285">
            <a:off x="6955600" y="29087"/>
            <a:ext cx="3569108" cy="3569108"/>
          </a:xfrm>
          <a:prstGeom prst="rect">
            <a:avLst/>
          </a:prstGeom>
          <a:effectLst/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96E6E9F-A061-5D46-9E5E-BCC7258A31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1010">
            <a:off x="-2755947" y="4105792"/>
            <a:ext cx="3569108" cy="3569108"/>
          </a:xfrm>
          <a:prstGeom prst="rect">
            <a:avLst/>
          </a:prstGeom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075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//Users/alinedeschenaux/Desktop/HEdS-Fr/PPT/links/Heds-FR_RVB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33173"/>
            <a:ext cx="1551302" cy="426972"/>
          </a:xfrm>
          <a:prstGeom prst="rect">
            <a:avLst/>
          </a:prstGeom>
        </p:spPr>
      </p:pic>
      <p:sp>
        <p:nvSpPr>
          <p:cNvPr id="8" name="Espace réservé du titre 7">
            <a:extLst>
              <a:ext uri="{FF2B5EF4-FFF2-40B4-BE49-F238E27FC236}">
                <a16:creationId xmlns:a16="http://schemas.microsoft.com/office/drawing/2014/main" id="{DCE243E2-FC78-2241-AE27-1A349D8B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950152"/>
            <a:ext cx="788670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0" r:id="rId3"/>
    <p:sldLayoutId id="2147483672" r:id="rId4"/>
    <p:sldLayoutId id="2147483650" r:id="rId5"/>
    <p:sldLayoutId id="2147483652" r:id="rId6"/>
    <p:sldLayoutId id="2147483671" r:id="rId7"/>
    <p:sldLayoutId id="2147483674" r:id="rId8"/>
    <p:sldLayoutId id="2147483655" r:id="rId9"/>
    <p:sldLayoutId id="2147483675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0" i="0" u="none" cap="none" baseline="0">
          <a:solidFill>
            <a:srgbClr val="007DB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7DB7"/>
        </a:buClr>
        <a:buFont typeface="Arial" panose="020B0604020202020204" pitchFamily="34" charset="0"/>
        <a:buChar char="•"/>
        <a:defRPr sz="2000" b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09625" indent="-285750" algn="l" rtl="0" eaLnBrk="1" fontAlgn="base" hangingPunct="1">
        <a:spcBef>
          <a:spcPct val="20000"/>
        </a:spcBef>
        <a:spcAft>
          <a:spcPct val="0"/>
        </a:spcAft>
        <a:buClr>
          <a:srgbClr val="ACA39A"/>
        </a:buClr>
        <a:buFont typeface="Arial" pitchFamily="34" charset="0"/>
        <a:buChar char="•"/>
        <a:defRPr sz="1600" b="0">
          <a:solidFill>
            <a:schemeClr val="tx1">
              <a:lumMod val="75000"/>
              <a:lumOff val="25000"/>
            </a:schemeClr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35385"/>
        </a:buClr>
        <a:buFont typeface="Arial"/>
        <a:buChar char="•"/>
        <a:defRPr sz="1800" b="0">
          <a:solidFill>
            <a:schemeClr val="tx1">
              <a:lumMod val="75000"/>
              <a:lumOff val="25000"/>
            </a:schemeClr>
          </a:solidFill>
          <a:latin typeface="+mn-lt"/>
        </a:defRPr>
      </a:lvl3pPr>
      <a:lvl4pPr marL="1343025" indent="-285750" algn="l" rtl="0" eaLnBrk="1" fontAlgn="base" hangingPunct="1">
        <a:spcBef>
          <a:spcPct val="20000"/>
        </a:spcBef>
        <a:spcAft>
          <a:spcPct val="0"/>
        </a:spcAft>
        <a:buClr>
          <a:srgbClr val="ACA39A"/>
        </a:buClr>
        <a:buFont typeface="Arial" pitchFamily="34" charset="0"/>
        <a:buChar char="•"/>
        <a:defRPr sz="1600">
          <a:solidFill>
            <a:schemeClr val="tx1">
              <a:lumMod val="75000"/>
              <a:lumOff val="25000"/>
            </a:schemeClr>
          </a:solidFill>
          <a:latin typeface="+mn-lt"/>
        </a:defRPr>
      </a:lvl4pPr>
      <a:lvl5pPr marL="1790700" indent="-228600" algn="l" rtl="0" eaLnBrk="1" fontAlgn="base" hangingPunct="1">
        <a:spcBef>
          <a:spcPct val="20000"/>
        </a:spcBef>
        <a:spcAft>
          <a:spcPct val="0"/>
        </a:spcAft>
        <a:buClr>
          <a:srgbClr val="ACA39A"/>
        </a:buClr>
        <a:buFont typeface="Arial"/>
        <a:buChar char="•"/>
        <a:defRPr sz="1400">
          <a:solidFill>
            <a:schemeClr val="tx1">
              <a:lumMod val="75000"/>
              <a:lumOff val="25000"/>
            </a:schemeClr>
          </a:solidFill>
          <a:latin typeface="+mn-lt"/>
        </a:defRPr>
      </a:lvl5pPr>
      <a:lvl6pPr marL="2238375" marR="0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ACA39A"/>
        </a:buClr>
        <a:buSzTx/>
        <a:buFont typeface="Arial"/>
        <a:buChar char="•"/>
        <a:tabLst/>
        <a:defRPr sz="1400">
          <a:solidFill>
            <a:schemeClr val="tx1">
              <a:lumMod val="75000"/>
              <a:lumOff val="25000"/>
            </a:schemeClr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file:////Volumes/KINGSTON/Links/fondbleu+rond+arc_deg2.png" TargetMode="External"/><Relationship Id="rId3" Type="http://schemas.openxmlformats.org/officeDocument/2006/relationships/audio" Target="../media/media1.m4a"/><Relationship Id="rId7" Type="http://schemas.openxmlformats.org/officeDocument/2006/relationships/image" Target="../media/image7.png"/><Relationship Id="rId2" Type="http://schemas.microsoft.com/office/2007/relationships/media" Target="../media/media1.m4a"/><Relationship Id="rId1" Type="http://schemas.openxmlformats.org/officeDocument/2006/relationships/tags" Target="../tags/tag13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0.m4a"/><Relationship Id="rId7" Type="http://schemas.openxmlformats.org/officeDocument/2006/relationships/image" Target="../media/image14.jpeg"/><Relationship Id="rId2" Type="http://schemas.microsoft.com/office/2007/relationships/media" Target="../media/media10.m4a"/><Relationship Id="rId1" Type="http://schemas.openxmlformats.org/officeDocument/2006/relationships/tags" Target="../tags/tag16.xml"/><Relationship Id="rId6" Type="http://schemas.openxmlformats.org/officeDocument/2006/relationships/hyperlink" Target="http://www.google.ch/url?sa=i&amp;rct=j&amp;q=&amp;esrc=s&amp;frm=1&amp;source=images&amp;cd=&amp;cad=rja&amp;uact=8&amp;ved=0CAcQjRxqFQoTCJ2JoeG2lcgCFQG1FAodv7ID7g&amp;url=http://www.univ-orleans.fr/ces-chateauroux/pourquoi-venir-etudier-au-ces&amp;bvm=bv.103388427,d.d24&amp;psig=AFQjCNGPKkjTQP7JTPf5cJkOdiBJ-UXxmQ&amp;ust=1443381904158261" TargetMode="External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png"/><Relationship Id="rId5" Type="http://schemas.openxmlformats.org/officeDocument/2006/relationships/hyperlink" Target="http://www.google.ch/url?sa=i&amp;rct=j&amp;q=&amp;esrc=s&amp;frm=1&amp;source=images&amp;cd=&amp;cad=rja&amp;docid=CVhBjyZ7Egp9pM&amp;tbnid=YnGlAZNKwPSVzM:&amp;ved=0CAUQjRw&amp;url=http://fr.wikipedia.org/wiki/%C3%89cart_type&amp;ei=3uFOUsLSH6z60gXF04HQAQ&amp;psig=AFQjCNEa2LSUgytovVFWayo1yGvd-MumVA&amp;ust=1380986487258088" TargetMode="Externa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12.m4a"/><Relationship Id="rId7" Type="http://schemas.openxmlformats.org/officeDocument/2006/relationships/hyperlink" Target="http://www.google.ch/url?sa=i&amp;rct=j&amp;q=&amp;esrc=s&amp;frm=1&amp;source=images&amp;cd=&amp;cad=rja&amp;uact=8&amp;ved=0CAcQjRxqFQoTCJ2JoeG2lcgCFQG1FAodv7ID7g&amp;url=http://www.univ-orleans.fr/ces-chateauroux/pourquoi-venir-etudier-au-ces&amp;bvm=bv.103388427,d.d24&amp;psig=AFQjCNGPKkjTQP7JTPf5cJkOdiBJ-UXxmQ&amp;ust=1443381904158261" TargetMode="External"/><Relationship Id="rId2" Type="http://schemas.microsoft.com/office/2007/relationships/media" Target="../media/media12.m4a"/><Relationship Id="rId1" Type="http://schemas.openxmlformats.org/officeDocument/2006/relationships/tags" Target="../tags/tag17.xml"/><Relationship Id="rId6" Type="http://schemas.openxmlformats.org/officeDocument/2006/relationships/chart" Target="../charts/chart3.xml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file:////Volumes/KINGSTON/Links/fondbleu+rond+arc_deg2.png" TargetMode="External"/><Relationship Id="rId3" Type="http://schemas.openxmlformats.org/officeDocument/2006/relationships/audio" Target="../media/media2.m4a"/><Relationship Id="rId7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14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hyperlink" Target="http://www.google.ch/url?sa=i&amp;rct=j&amp;q=&amp;esrc=s&amp;frm=1&amp;source=images&amp;cd=&amp;cad=rja&amp;docid=3gWjcAo942OVKM&amp;tbnid=4kSH_VJ5tv6APM:&amp;ved=0CAUQjRw&amp;url=http://webapps.fundp.ac.be/biostats/biostat/modules/module10/page8.html&amp;ei=GcBOUqfnCsaktAbal4DQBw&amp;bvm=bv.53537100,d.bGE&amp;psig=AFQjCNF9lzqagsTj8IjKtP650L7mgc9t8Q&amp;ust=1380978996103274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8.png"/><Relationship Id="rId2" Type="http://schemas.microsoft.com/office/2007/relationships/media" Target="../media/media5.m4a"/><Relationship Id="rId1" Type="http://schemas.openxmlformats.org/officeDocument/2006/relationships/tags" Target="../tags/tag15.xml"/><Relationship Id="rId6" Type="http://schemas.openxmlformats.org/officeDocument/2006/relationships/chart" Target="../charts/chart1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hyperlink" Target="http://www.google.ch/url?sa=i&amp;rct=j&amp;q=&amp;esrc=s&amp;frm=1&amp;source=images&amp;cd=&amp;cad=rja&amp;docid=dl34gRWsQLPawM&amp;tbnid=aNRVNWoJg83VJM:&amp;ved=0CAUQjRw&amp;url=http://www.nm.ifi.lmu.de/pub/Fopras/petr02/HTML-Version/index.html&amp;ei=fQdVUuaIHoLtswbJkoCYBw&amp;bvm=bv.53760139,d.Yms&amp;psig=AFQjCNGHcod81cf69hbvgfpgdX2N5RTtSg&amp;ust=1381390571075067" TargetMode="Externa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://webapps.fundp.ac.be/biostats/biostat/modules/module10/module_10_moymedmod_5.swf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jpeg"/><Relationship Id="rId5" Type="http://schemas.openxmlformats.org/officeDocument/2006/relationships/hyperlink" Target="http://www.google.ch/url?sa=i&amp;rct=j&amp;q=&amp;esrc=s&amp;frm=1&amp;source=images&amp;cd=&amp;cad=rja&amp;docid=msu1kd-p8UYAtM&amp;tbnid=ticO6tY4drkZTM:&amp;ved=0CAUQjRw&amp;url=http://www.ecom-store.fr/469-panier-moyen-median-e-commerce/&amp;ei=tstNUo-kObCa0QWxlIDAAQ&amp;bvm=bv.53537100,d.bGE&amp;psig=AFQjCNGoqeiYra_OGjvGF1ZPbgABStot5A&amp;ust=1380916495193914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060848"/>
            <a:ext cx="8768555" cy="296800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BBA2E5-D27E-8540-B800-7ACD4589D99D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599"/>
            <a:ext cx="9144000" cy="481005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07421D04-CFCA-6C4E-A549-E6EC80061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14" y="2163231"/>
            <a:ext cx="4822572" cy="576064"/>
          </a:xfrm>
        </p:spPr>
        <p:txBody>
          <a:bodyPr/>
          <a:lstStyle/>
          <a:p>
            <a:r>
              <a:rPr lang="en-US" sz="3700" dirty="0" err="1" smtClean="0"/>
              <a:t>Statistiques</a:t>
            </a:r>
            <a:r>
              <a:rPr lang="en-US" sz="3700" dirty="0" smtClean="0"/>
              <a:t> </a:t>
            </a:r>
            <a:r>
              <a:rPr lang="en-US" sz="3700" dirty="0" err="1" smtClean="0"/>
              <a:t>descriptives</a:t>
            </a:r>
            <a:endParaRPr lang="fr-FR" sz="370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D40228B-53AA-E649-B2C8-FFCE55194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0614" y="5355588"/>
            <a:ext cx="3811346" cy="570382"/>
          </a:xfrm>
        </p:spPr>
        <p:txBody>
          <a:bodyPr/>
          <a:lstStyle/>
          <a:p>
            <a:r>
              <a:rPr lang="fr-FR" dirty="0" smtClean="0"/>
              <a:t>Sandrine Pihet et Katia Iglesias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0"/>
          </p:nvPr>
        </p:nvSpPr>
        <p:spPr>
          <a:xfrm>
            <a:off x="400614" y="6052649"/>
            <a:ext cx="6019800" cy="457200"/>
          </a:xfrm>
        </p:spPr>
        <p:txBody>
          <a:bodyPr/>
          <a:lstStyle/>
          <a:p>
            <a:endParaRPr lang="fr-CH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03FB13F9-48BB-7A4D-BB9B-184AF44EB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7" y="3573016"/>
            <a:ext cx="3816423" cy="1178080"/>
          </a:xfrm>
        </p:spPr>
        <p:txBody>
          <a:bodyPr/>
          <a:lstStyle/>
          <a:p>
            <a:r>
              <a:rPr lang="fr-CH" b="1" dirty="0" smtClean="0"/>
              <a:t>Indices de tendance centrale et de dispersion, graphiques</a:t>
            </a:r>
            <a:endParaRPr lang="fr-F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4223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6"/>
    </mc:Choice>
    <mc:Fallback>
      <p:transition spd="slow" advTm="5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 smtClean="0"/>
              <a:t>Etendue, Min-Max – </a:t>
            </a:r>
            <a:r>
              <a:rPr lang="fr-FR" sz="3200" b="1" i="1" dirty="0" smtClean="0"/>
              <a:t>Range, Min-Max </a:t>
            </a:r>
            <a:r>
              <a:rPr lang="fr-FR" sz="3200" b="1" dirty="0" smtClean="0"/>
              <a:t>(D)</a:t>
            </a:r>
            <a:endParaRPr lang="fr-FR" sz="3200" b="1" dirty="0"/>
          </a:p>
        </p:txBody>
      </p:sp>
      <p:pic>
        <p:nvPicPr>
          <p:cNvPr id="3" name="Picture 4" descr="http://www.univ-orleans.fr/sites/default/files/Le%20Centre%20d'%C3%A9tudes%20sup%C3%A9rieures%20de%20Ch%C3%A2teauroux%20(CES)/images/icones/1_group_of_students_small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1402"/>
            <a:ext cx="3915695" cy="24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55976" y="3556173"/>
            <a:ext cx="43204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L’âge moyen est de 20.57 ans </a:t>
            </a:r>
          </a:p>
          <a:p>
            <a:pPr algn="ctr"/>
            <a:r>
              <a:rPr lang="fr-CH" sz="2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(Min</a:t>
            </a:r>
            <a:r>
              <a:rPr lang="fr-C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18, </a:t>
            </a:r>
            <a:r>
              <a:rPr lang="fr-CH" sz="2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fr-C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23) ou (étendue = 18-23)</a:t>
            </a:r>
            <a:endParaRPr lang="fr-CH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1475656" y="2996952"/>
            <a:ext cx="6624736" cy="0"/>
          </a:xfrm>
          <a:prstGeom prst="straightConnector1">
            <a:avLst/>
          </a:prstGeom>
          <a:ln w="762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467544" y="2060848"/>
          <a:ext cx="7584504" cy="64807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48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Age</a:t>
                      </a:r>
                      <a:endParaRPr lang="fr-CH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18</a:t>
                      </a:r>
                      <a:endParaRPr lang="fr-CH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19</a:t>
                      </a:r>
                      <a:endParaRPr lang="fr-CH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20</a:t>
                      </a:r>
                      <a:endParaRPr lang="fr-CH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20</a:t>
                      </a:r>
                      <a:endParaRPr lang="fr-CH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21</a:t>
                      </a:r>
                      <a:endParaRPr lang="fr-CH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23</a:t>
                      </a:r>
                      <a:endParaRPr lang="fr-CH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23</a:t>
                      </a:r>
                      <a:endParaRPr lang="fr-CH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5322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84"/>
    </mc:Choice>
    <mc:Fallback>
      <p:transition spd="slow" advTm="38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7" y="950152"/>
            <a:ext cx="8208913" cy="318608"/>
          </a:xfrm>
        </p:spPr>
        <p:txBody>
          <a:bodyPr>
            <a:noAutofit/>
          </a:bodyPr>
          <a:lstStyle/>
          <a:p>
            <a:r>
              <a:rPr lang="fr-FR" sz="3200" b="1" dirty="0" smtClean="0"/>
              <a:t>Ecart-type, </a:t>
            </a:r>
            <a:r>
              <a:rPr lang="fr-FR" sz="3200" b="1" i="1" dirty="0"/>
              <a:t>±</a:t>
            </a:r>
            <a:r>
              <a:rPr lang="fr-FR" sz="3200" b="1" dirty="0" smtClean="0"/>
              <a:t> – </a:t>
            </a:r>
            <a:r>
              <a:rPr lang="fr-FR" sz="3200" b="1" i="1" dirty="0" smtClean="0"/>
              <a:t>Standard </a:t>
            </a:r>
            <a:r>
              <a:rPr lang="fr-FR" sz="3200" b="1" i="1" dirty="0" err="1" smtClean="0"/>
              <a:t>deviation</a:t>
            </a:r>
            <a:r>
              <a:rPr lang="fr-FR" sz="3200" b="1" i="1" dirty="0" smtClean="0"/>
              <a:t>, SD </a:t>
            </a:r>
            <a:r>
              <a:rPr lang="fr-FR" sz="3200" b="1" dirty="0" smtClean="0"/>
              <a:t>(D)</a:t>
            </a:r>
            <a:endParaRPr lang="fr-FR" sz="3200" b="1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95038" y="1848607"/>
            <a:ext cx="8497442" cy="57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70000"/>
              </a:spcBef>
              <a:spcAft>
                <a:spcPts val="30"/>
              </a:spcAft>
              <a:buFont typeface="Wingdings" pitchFamily="2" charset="2"/>
              <a:buNone/>
            </a:pPr>
            <a:r>
              <a:rPr lang="fr-C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C’est comme une «moyenne des écarts à la moyenne»</a:t>
            </a:r>
            <a:endParaRPr lang="fr-CH" altLang="fr-FR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://upload.wikimedia.org/wikipedia/commons/thumb/f/f9/Comparison_standard_deviations.svg/612px-Comparison_standard_deviations.svg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52755"/>
            <a:ext cx="4680519" cy="313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56"/>
          <p:cNvSpPr txBox="1">
            <a:spLocks noChangeArrowheads="1"/>
          </p:cNvSpPr>
          <p:nvPr/>
        </p:nvSpPr>
        <p:spPr bwMode="auto">
          <a:xfrm>
            <a:off x="3734677" y="3748971"/>
            <a:ext cx="1413387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CH" sz="2000" b="1" i="1" dirty="0" smtClean="0">
                <a:solidFill>
                  <a:srgbClr val="0B355B"/>
                </a:solidFill>
                <a:latin typeface="Arial" panose="020B0604020202020204" pitchFamily="34" charset="0"/>
              </a:rPr>
              <a:t>M </a:t>
            </a:r>
            <a:r>
              <a:rPr lang="fr-CH" sz="2000" b="1" dirty="0" smtClean="0">
                <a:solidFill>
                  <a:srgbClr val="0B355B"/>
                </a:solidFill>
                <a:latin typeface="Arial" panose="020B0604020202020204" pitchFamily="34" charset="0"/>
              </a:rPr>
              <a:t>= 100</a:t>
            </a:r>
            <a:endParaRPr lang="fr-CH" sz="2000" b="1" dirty="0">
              <a:solidFill>
                <a:srgbClr val="0B355B"/>
              </a:solidFill>
              <a:latin typeface="Arial" panose="020B0604020202020204" pitchFamily="34" charset="0"/>
            </a:endParaRPr>
          </a:p>
        </p:txBody>
      </p:sp>
      <p:sp>
        <p:nvSpPr>
          <p:cNvPr id="11" name="ZoneTexte 56"/>
          <p:cNvSpPr txBox="1">
            <a:spLocks noChangeArrowheads="1"/>
          </p:cNvSpPr>
          <p:nvPr/>
        </p:nvSpPr>
        <p:spPr bwMode="auto">
          <a:xfrm>
            <a:off x="4670781" y="4757083"/>
            <a:ext cx="3933667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CH" sz="20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Petit écart-type</a:t>
            </a:r>
            <a:endParaRPr lang="fr-CH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ZoneTexte 56"/>
          <p:cNvSpPr txBox="1">
            <a:spLocks noChangeArrowheads="1"/>
          </p:cNvSpPr>
          <p:nvPr/>
        </p:nvSpPr>
        <p:spPr bwMode="auto">
          <a:xfrm>
            <a:off x="4932040" y="5661249"/>
            <a:ext cx="37111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CH" sz="2000" b="1" dirty="0" smtClean="0">
                <a:solidFill>
                  <a:srgbClr val="135385"/>
                </a:solidFill>
                <a:latin typeface="Arial" panose="020B0604020202020204" pitchFamily="34" charset="0"/>
              </a:rPr>
              <a:t>Grand écart-type</a:t>
            </a:r>
            <a:endParaRPr lang="fr-CH" sz="2000" b="1" dirty="0">
              <a:solidFill>
                <a:srgbClr val="135385"/>
              </a:solidFill>
              <a:latin typeface="Arial" panose="020B0604020202020204" pitchFamily="34" charset="0"/>
            </a:endParaRPr>
          </a:p>
        </p:txBody>
      </p:sp>
      <p:sp>
        <p:nvSpPr>
          <p:cNvPr id="13" name="ZoneTexte 56"/>
          <p:cNvSpPr txBox="1">
            <a:spLocks noChangeArrowheads="1"/>
          </p:cNvSpPr>
          <p:nvPr/>
        </p:nvSpPr>
        <p:spPr bwMode="auto">
          <a:xfrm>
            <a:off x="5264729" y="4037003"/>
            <a:ext cx="1413387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endParaRPr lang="fr-CH" sz="2000" b="1" dirty="0">
              <a:solidFill>
                <a:srgbClr val="135385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ZoneTexte 13"/>
              <p:cNvSpPr txBox="1"/>
              <p:nvPr/>
            </p:nvSpPr>
            <p:spPr bwMode="auto">
              <a:xfrm>
                <a:off x="251520" y="2492896"/>
                <a:ext cx="8562409" cy="10016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CH" sz="2000" b="1" i="1" u="none" strike="noStrike" kern="0" cap="all" spc="0" normalizeH="0" baseline="0" noProof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Cambria Math"/>
                          <a:ea typeface="+mj-ea"/>
                          <a:cs typeface="+mj-cs"/>
                        </a:rPr>
                        <m:t>𝑬𝑻</m:t>
                      </m:r>
                      <m:r>
                        <a:rPr kumimoji="0" lang="fr-CH" sz="2000" b="1" i="1" u="none" strike="noStrike" kern="0" cap="all" spc="0" normalizeH="0" baseline="0" noProof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Cambria Math"/>
                          <a:ea typeface="+mj-ea"/>
                          <a:cs typeface="+mj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fr-CH" sz="2000" b="1" i="1" u="none" strike="noStrike" kern="0" cap="all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CH" sz="2000" b="1" i="1" kern="0" cap="all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𝒔𝒄𝒐𝒓𝒆</m:t>
                                  </m:r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𝟏</m:t>
                                  </m:r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𝑴</m:t>
                                  </m:r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fr-CH" sz="2000" b="1" i="1" kern="0" cap="all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𝒔𝒄𝒐𝒓𝒆</m:t>
                                  </m:r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𝑴</m:t>
                                  </m:r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fr-CH" sz="2000" b="1" i="1" kern="0" cap="all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𝒔𝒄𝒐𝒓𝒆</m:t>
                                  </m:r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𝟑</m:t>
                                  </m:r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𝑴</m:t>
                                  </m:r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fr-CH" sz="2000" b="1" i="1" kern="0" cap="all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𝒔𝒄𝒐𝒓𝒆</m:t>
                                  </m:r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𝟒</m:t>
                                  </m:r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𝑴</m:t>
                                  </m:r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fr-CH" sz="2000" b="1" i="1" kern="0" cap="all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CH" sz="2000" b="1" i="1" kern="0" cap="all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/>
                                </a:rPr>
                                <m:t>𝟒</m:t>
                              </m:r>
                              <m:r>
                                <a:rPr lang="fr-CH" sz="2000" b="1" i="1" kern="0" cap="all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/>
                                </a:rPr>
                                <m:t> −</m:t>
                              </m:r>
                              <m:r>
                                <a:rPr lang="fr-CH" sz="2000" b="1" i="1" kern="0" cap="all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/>
                                </a:rPr>
                                <m:t>𝟏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kumimoji="0" lang="fr-CH" sz="2000" b="1" i="0" u="none" strike="noStrike" kern="0" cap="all" spc="0" normalizeH="0" baseline="0" noProof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520" y="2492896"/>
                <a:ext cx="8562409" cy="10016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2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912"/>
    </mc:Choice>
    <mc:Fallback>
      <p:transition spd="slow" advTm="81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 smtClean="0"/>
              <a:t>Barres d’erreur – </a:t>
            </a:r>
            <a:r>
              <a:rPr lang="fr-FR" sz="3200" b="1" i="1" dirty="0" err="1" smtClean="0"/>
              <a:t>Error</a:t>
            </a:r>
            <a:r>
              <a:rPr lang="fr-FR" sz="3200" b="1" i="1" dirty="0" smtClean="0"/>
              <a:t> bars </a:t>
            </a:r>
            <a:r>
              <a:rPr lang="fr-FR" sz="3200" b="1" dirty="0" smtClean="0"/>
              <a:t>(G)</a:t>
            </a:r>
            <a:endParaRPr lang="fr-FR" sz="3200" b="1" dirty="0"/>
          </a:p>
        </p:txBody>
      </p:sp>
      <p:graphicFrame>
        <p:nvGraphicFramePr>
          <p:cNvPr id="24" name="Graphique 23"/>
          <p:cNvGraphicFramePr>
            <a:graphicFrameLocks/>
          </p:cNvGraphicFramePr>
          <p:nvPr>
            <p:extLst/>
          </p:nvPr>
        </p:nvGraphicFramePr>
        <p:xfrm>
          <a:off x="1301431" y="1340768"/>
          <a:ext cx="2910528" cy="5552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5" name="Picture 4" descr="http://www.univ-orleans.fr/sites/default/files/Le%20Centre%20d'%C3%A9tudes%20sup%C3%A9rieures%20de%20Ch%C3%A2teauroux%20(CES)/images/icones/1_group_of_students_small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555" y="4437113"/>
            <a:ext cx="353309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 rot="16200000">
            <a:off x="-910723" y="3738854"/>
            <a:ext cx="33006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des </a:t>
            </a:r>
            <a:r>
              <a:rPr lang="de-DE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étudiants</a:t>
            </a:r>
            <a:endParaRPr lang="de-DE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56"/>
          <p:cNvSpPr txBox="1">
            <a:spLocks noChangeArrowheads="1"/>
          </p:cNvSpPr>
          <p:nvPr/>
        </p:nvSpPr>
        <p:spPr bwMode="auto">
          <a:xfrm>
            <a:off x="3491880" y="3761983"/>
            <a:ext cx="18722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CH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Moyenne</a:t>
            </a:r>
            <a:endParaRPr lang="fr-CH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275857" y="2892836"/>
            <a:ext cx="16561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Ecart-Type</a:t>
            </a:r>
            <a:endParaRPr lang="de-DE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ccolade ouvrante 28"/>
          <p:cNvSpPr/>
          <p:nvPr/>
        </p:nvSpPr>
        <p:spPr>
          <a:xfrm rot="10800000">
            <a:off x="3021846" y="2140818"/>
            <a:ext cx="254010" cy="1851995"/>
          </a:xfrm>
          <a:prstGeom prst="leftBrace">
            <a:avLst>
              <a:gd name="adj1" fmla="val 52425"/>
              <a:gd name="adj2" fmla="val 50000"/>
            </a:avLst>
          </a:prstGeom>
          <a:ln w="38100">
            <a:solidFill>
              <a:srgbClr val="1353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Accolade ouvrante 29"/>
          <p:cNvSpPr/>
          <p:nvPr/>
        </p:nvSpPr>
        <p:spPr>
          <a:xfrm rot="10800000" flipH="1">
            <a:off x="2411760" y="2140819"/>
            <a:ext cx="288032" cy="3744416"/>
          </a:xfrm>
          <a:prstGeom prst="leftBrace">
            <a:avLst>
              <a:gd name="adj1" fmla="val 52425"/>
              <a:gd name="adj2" fmla="val 50000"/>
            </a:avLst>
          </a:prstGeom>
          <a:ln w="38100">
            <a:solidFill>
              <a:srgbClr val="1353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 rot="16200000">
            <a:off x="-82099" y="3751417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 des </a:t>
            </a:r>
            <a:r>
              <a:rPr lang="de-DE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étudiants</a:t>
            </a:r>
            <a:endParaRPr lang="de-DE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Connecteur droit avec flèche 31"/>
          <p:cNvCxnSpPr/>
          <p:nvPr/>
        </p:nvCxnSpPr>
        <p:spPr>
          <a:xfrm flipH="1">
            <a:off x="2915816" y="4013027"/>
            <a:ext cx="64807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275856" y="4777295"/>
            <a:ext cx="16561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Ecart-Type</a:t>
            </a:r>
            <a:endParaRPr lang="de-DE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Accolade ouvrante 33"/>
          <p:cNvSpPr/>
          <p:nvPr/>
        </p:nvSpPr>
        <p:spPr>
          <a:xfrm rot="10800000">
            <a:off x="3021845" y="4025277"/>
            <a:ext cx="254010" cy="1851995"/>
          </a:xfrm>
          <a:prstGeom prst="leftBrace">
            <a:avLst>
              <a:gd name="adj1" fmla="val 52425"/>
              <a:gd name="adj2" fmla="val 50000"/>
            </a:avLst>
          </a:prstGeom>
          <a:ln w="38100">
            <a:solidFill>
              <a:srgbClr val="1353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5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06"/>
    </mc:Choice>
    <mc:Fallback>
      <p:transition spd="slow" advTm="45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  <p:bldP spid="27" grpId="0"/>
      <p:bldP spid="28" grpId="0"/>
      <p:bldP spid="29" grpId="0" animBg="1"/>
      <p:bldP spid="30" grpId="0" animBg="1"/>
      <p:bldP spid="31" grpId="0"/>
      <p:bldP spid="33" grpId="0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950152"/>
            <a:ext cx="8352928" cy="348988"/>
          </a:xfrm>
        </p:spPr>
        <p:txBody>
          <a:bodyPr>
            <a:noAutofit/>
          </a:bodyPr>
          <a:lstStyle/>
          <a:p>
            <a:r>
              <a:rPr lang="fr-FR" sz="3200" b="1" dirty="0" smtClean="0"/>
              <a:t>Distribution normale – </a:t>
            </a:r>
            <a:r>
              <a:rPr lang="fr-FR" sz="3200" b="1" i="1" dirty="0" smtClean="0"/>
              <a:t>Normal distribution</a:t>
            </a:r>
            <a:endParaRPr lang="fr-FR" sz="3200" b="1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67551"/>
            <a:ext cx="7632848" cy="531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9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950"/>
    </mc:Choice>
    <mc:Fallback>
      <p:transition spd="slow" advTm="74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060848"/>
            <a:ext cx="8768555" cy="296800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BBA2E5-D27E-8540-B800-7ACD4589D99D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599"/>
            <a:ext cx="9144000" cy="481005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07421D04-CFCA-6C4E-A549-E6EC80061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14" y="2163230"/>
            <a:ext cx="4822572" cy="1625809"/>
          </a:xfrm>
        </p:spPr>
        <p:txBody>
          <a:bodyPr/>
          <a:lstStyle/>
          <a:p>
            <a:r>
              <a:rPr lang="en-US" sz="3700" dirty="0" smtClean="0"/>
              <a:t>Variables </a:t>
            </a:r>
            <a:r>
              <a:rPr lang="en-US" sz="3700" dirty="0" err="1" smtClean="0"/>
              <a:t>quantitatives</a:t>
            </a:r>
            <a:r>
              <a:rPr lang="en-US" sz="3700" dirty="0" smtClean="0"/>
              <a:t> </a:t>
            </a:r>
            <a:r>
              <a:rPr lang="en-US" sz="3700" dirty="0" err="1" smtClean="0"/>
              <a:t>ou</a:t>
            </a:r>
            <a:r>
              <a:rPr lang="en-US" sz="3700" dirty="0" smtClean="0"/>
              <a:t> continues</a:t>
            </a:r>
            <a:endParaRPr lang="fr-FR" sz="370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D40228B-53AA-E649-B2C8-FFCE55194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0614" y="5355588"/>
            <a:ext cx="3811346" cy="570382"/>
          </a:xfrm>
        </p:spPr>
        <p:txBody>
          <a:bodyPr/>
          <a:lstStyle/>
          <a:p>
            <a:r>
              <a:rPr lang="fr-FR" dirty="0" smtClean="0"/>
              <a:t>Sandrine Pihet et Katia Iglesias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0"/>
          </p:nvPr>
        </p:nvSpPr>
        <p:spPr>
          <a:xfrm>
            <a:off x="400614" y="6052649"/>
            <a:ext cx="6019800" cy="457200"/>
          </a:xfrm>
        </p:spPr>
        <p:txBody>
          <a:bodyPr/>
          <a:lstStyle/>
          <a:p>
            <a:endParaRPr lang="fr-CH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5088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4"/>
    </mc:Choice>
    <mc:Fallback>
      <p:transition spd="slow" advTm="7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 smtClean="0"/>
              <a:t>Moyenne – </a:t>
            </a:r>
            <a:r>
              <a:rPr lang="fr-FR" sz="3200" b="1" i="1" dirty="0" err="1" smtClean="0"/>
              <a:t>Mean</a:t>
            </a:r>
            <a:r>
              <a:rPr lang="fr-FR" sz="3200" b="1" dirty="0" smtClean="0"/>
              <a:t> (tendance centrale)</a:t>
            </a:r>
            <a:endParaRPr lang="fr-FR" sz="3200" b="1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3568" y="1772816"/>
            <a:ext cx="8208912" cy="86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70000"/>
              </a:spcBef>
              <a:spcAft>
                <a:spcPts val="30"/>
              </a:spcAft>
              <a:buFont typeface="Wingdings" pitchFamily="2" charset="2"/>
              <a:buNone/>
            </a:pPr>
            <a:r>
              <a:rPr lang="fr-C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Somme </a:t>
            </a:r>
            <a:r>
              <a:rPr lang="fr-CH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C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scores divisée par </a:t>
            </a:r>
            <a:r>
              <a:rPr lang="fr-CH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nombre total </a:t>
            </a:r>
            <a:r>
              <a:rPr lang="fr-C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scores</a:t>
            </a:r>
            <a:r>
              <a:rPr lang="fr-CH" alt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2" descr="http://webapps.fundp.ac.be/biostats/biostat/modules/module10/Images/page8-moyenne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8817"/>
            <a:ext cx="6777995" cy="352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 bwMode="auto">
              <a:xfrm>
                <a:off x="2627784" y="2472452"/>
                <a:ext cx="5114285" cy="6685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CH" sz="2000" b="1" i="1" u="none" strike="noStrike" kern="0" cap="all" spc="0" normalizeH="0" baseline="0" noProof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Cambria Math"/>
                          <a:ea typeface="+mj-ea"/>
                          <a:cs typeface="+mj-cs"/>
                        </a:rPr>
                        <m:t>𝑴</m:t>
                      </m:r>
                      <m:r>
                        <a:rPr kumimoji="0" lang="fr-CH" sz="2000" b="1" i="1" u="none" strike="noStrike" kern="0" cap="all" spc="0" normalizeH="0" baseline="0" noProof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Cambria Math"/>
                          <a:ea typeface="+mj-ea"/>
                          <a:cs typeface="+mj-cs"/>
                        </a:rPr>
                        <m:t>=</m:t>
                      </m:r>
                      <m:f>
                        <m:fPr>
                          <m:ctrlPr>
                            <a:rPr kumimoji="0" lang="fr-CH" sz="2000" b="1" i="1" u="none" strike="noStrike" kern="0" cap="all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fPr>
                        <m:num>
                          <m:r>
                            <a:rPr lang="fr-CH" sz="2000" b="1" i="1" kern="0" cap="all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𝒔𝒄𝒐𝒓𝒆</m:t>
                          </m:r>
                          <m:r>
                            <a:rPr lang="fr-CH" sz="2000" b="1" i="1" kern="0" cap="all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𝟏</m:t>
                          </m:r>
                          <m:r>
                            <a:rPr lang="fr-CH" sz="2000" b="1" i="1" kern="0" cap="all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fr-CH" sz="2000" b="1" i="1" kern="0" cap="all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𝒔𝒄𝒐𝒓𝒆</m:t>
                          </m:r>
                          <m:r>
                            <a:rPr lang="fr-CH" sz="2000" b="1" i="1" kern="0" cap="all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𝟐</m:t>
                          </m:r>
                          <m:r>
                            <a:rPr lang="fr-CH" sz="2000" b="1" i="1" kern="0" cap="all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fr-CH" sz="2000" b="1" i="1" kern="0" cap="all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𝒔𝒄𝒐𝒓𝒆</m:t>
                          </m:r>
                          <m:r>
                            <a:rPr lang="fr-CH" sz="2000" b="1" i="1" kern="0" cap="all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𝟑</m:t>
                          </m:r>
                          <m:r>
                            <a:rPr lang="fr-CH" sz="2000" b="1" i="1" kern="0" cap="all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fr-CH" sz="2000" b="1" i="1" kern="0" cap="all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𝒔𝒄𝒐𝒓𝒆</m:t>
                          </m:r>
                          <m:r>
                            <a:rPr lang="fr-CH" sz="2000" b="1" i="1" kern="0" cap="all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𝟒</m:t>
                          </m:r>
                        </m:num>
                        <m:den>
                          <m:r>
                            <a:rPr kumimoji="0" lang="fr-CH" sz="2000" b="1" i="1" u="none" strike="noStrike" kern="0" cap="all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j-ea"/>
                              <a:cs typeface="+mj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fr-CH" sz="2000" b="1" i="0" u="none" strike="noStrike" kern="0" cap="all" spc="0" normalizeH="0" baseline="0" noProof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7784" y="2472452"/>
                <a:ext cx="5114285" cy="6685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8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72"/>
    </mc:Choice>
    <mc:Fallback xmlns="">
      <p:transition spd="slow" advTm="33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3200" b="1" dirty="0" smtClean="0"/>
              <a:t>Moyenne – Exemple : ANQ-HFR</a:t>
            </a:r>
            <a:endParaRPr lang="fr-FR" sz="3200" b="1" dirty="0"/>
          </a:p>
        </p:txBody>
      </p:sp>
      <p:sp>
        <p:nvSpPr>
          <p:cNvPr id="17" name="Rectangle 16"/>
          <p:cNvSpPr/>
          <p:nvPr/>
        </p:nvSpPr>
        <p:spPr>
          <a:xfrm>
            <a:off x="539552" y="6536377"/>
            <a:ext cx="820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http://www.h-fr.ch/files/pdf86/qbericht_1088-2015_fr_01.pdf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1692677"/>
            <a:ext cx="89281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H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HFR: Rapport sur la qualité 2015, </a:t>
            </a:r>
            <a:r>
              <a:rPr lang="fr-CH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satisfaction des </a:t>
            </a:r>
            <a:r>
              <a:rPr lang="fr-CH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patients du domaine somatique </a:t>
            </a:r>
            <a:r>
              <a:rPr lang="fr-CH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aigu, mesurée sur échelle de 0 = pas du tout à 10 = complètement</a:t>
            </a:r>
            <a:endParaRPr lang="fr-CH" sz="23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l="25745" t="51599" r="23325" b="7315"/>
          <a:stretch/>
        </p:blipFill>
        <p:spPr>
          <a:xfrm>
            <a:off x="539552" y="3036487"/>
            <a:ext cx="7896875" cy="338437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52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643"/>
    </mc:Choice>
    <mc:Fallback>
      <p:transition spd="slow" advTm="92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3200" b="1" dirty="0" smtClean="0"/>
              <a:t>Barres de moyennes – </a:t>
            </a:r>
            <a:r>
              <a:rPr lang="fr-CH" sz="3200" b="1" i="1" dirty="0" err="1" smtClean="0"/>
              <a:t>Mean</a:t>
            </a:r>
            <a:r>
              <a:rPr lang="fr-CH" sz="3200" b="1" i="1" dirty="0" smtClean="0"/>
              <a:t> bars </a:t>
            </a:r>
            <a:r>
              <a:rPr lang="fr-CH" sz="3200" b="1" dirty="0" smtClean="0"/>
              <a:t>(G)</a:t>
            </a:r>
            <a:endParaRPr lang="fr-FR" sz="3200" b="1" dirty="0"/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/>
          </p:nvPr>
        </p:nvGraphicFramePr>
        <p:xfrm>
          <a:off x="323528" y="1700808"/>
          <a:ext cx="7632848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Rectangle 6"/>
          <p:cNvSpPr/>
          <p:nvPr/>
        </p:nvSpPr>
        <p:spPr>
          <a:xfrm>
            <a:off x="3131840" y="2852936"/>
            <a:ext cx="230425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2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 à l’échelle utilisée! </a:t>
            </a:r>
            <a:endParaRPr lang="fr-CH" sz="2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900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17"/>
    </mc:Choice>
    <mc:Fallback>
      <p:transition spd="slow" advTm="64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3200" b="1" dirty="0" smtClean="0"/>
              <a:t>Barres de moyennes – </a:t>
            </a:r>
            <a:r>
              <a:rPr lang="fr-CH" sz="3200" b="1" i="1" dirty="0" err="1" smtClean="0"/>
              <a:t>Mean</a:t>
            </a:r>
            <a:r>
              <a:rPr lang="fr-CH" sz="3200" b="1" i="1" dirty="0" smtClean="0"/>
              <a:t> bars </a:t>
            </a:r>
            <a:r>
              <a:rPr lang="fr-CH" sz="3200" b="1" dirty="0" smtClean="0"/>
              <a:t>(G)</a:t>
            </a:r>
            <a:endParaRPr lang="fr-FR" sz="3200" b="1" dirty="0"/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/>
          </p:nvPr>
        </p:nvGraphicFramePr>
        <p:xfrm>
          <a:off x="323528" y="1673424"/>
          <a:ext cx="756084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54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57"/>
    </mc:Choice>
    <mc:Fallback>
      <p:transition spd="slow" advTm="29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3200" b="1" dirty="0" smtClean="0"/>
              <a:t>Radar, toile d’araignée – </a:t>
            </a:r>
            <a:r>
              <a:rPr lang="fr-CH" sz="3200" b="1" i="1" dirty="0" smtClean="0"/>
              <a:t>Radar </a:t>
            </a:r>
            <a:r>
              <a:rPr lang="fr-CH" sz="3200" b="1" dirty="0" smtClean="0"/>
              <a:t>(G)</a:t>
            </a:r>
            <a:endParaRPr lang="fr-FR" sz="32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5" r="14556" b="13210"/>
          <a:stretch/>
        </p:blipFill>
        <p:spPr bwMode="auto">
          <a:xfrm>
            <a:off x="755576" y="1556792"/>
            <a:ext cx="7056784" cy="519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4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44"/>
    </mc:Choice>
    <mc:Fallback>
      <p:transition spd="slow" advTm="67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3200" b="1" dirty="0" smtClean="0"/>
              <a:t>Histogramme – </a:t>
            </a:r>
            <a:r>
              <a:rPr lang="fr-CH" sz="3200" b="1" i="1" dirty="0" err="1" smtClean="0"/>
              <a:t>Histogram</a:t>
            </a:r>
            <a:r>
              <a:rPr lang="fr-CH" sz="3200" b="1" i="1" dirty="0" smtClean="0"/>
              <a:t> </a:t>
            </a:r>
            <a:r>
              <a:rPr lang="fr-CH" sz="3200" b="1" dirty="0" smtClean="0"/>
              <a:t>(G)</a:t>
            </a:r>
            <a:endParaRPr lang="fr-FR" sz="3200" b="1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568386" y="2132856"/>
            <a:ext cx="4396102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r-C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Similaire aux barres de fréquence</a:t>
            </a:r>
            <a:r>
              <a:rPr lang="fr-C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mais pour des variables quantitatives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r-C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Utilisée pour observer si la </a:t>
            </a:r>
            <a:r>
              <a:rPr lang="fr-C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distribution de la variable se rapproche de la loi normale.</a:t>
            </a:r>
            <a:endParaRPr lang="fr-CH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395536" y="2204864"/>
            <a:ext cx="5181571" cy="4635798"/>
            <a:chOff x="1781869" y="2147271"/>
            <a:chExt cx="5883470" cy="4837870"/>
          </a:xfrm>
        </p:grpSpPr>
        <p:pic>
          <p:nvPicPr>
            <p:cNvPr id="7" name="Picture 4" descr="http://www.nm.ifi.lmu.de/pub/Fopras/petr02/HTML-Version/img51.png">
              <a:hlinkClick r:id="rId5"/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581" b="-1"/>
            <a:stretch/>
          </p:blipFill>
          <p:spPr bwMode="auto">
            <a:xfrm>
              <a:off x="1781869" y="2147271"/>
              <a:ext cx="5883470" cy="4826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4427984" y="6731225"/>
              <a:ext cx="1008112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smtClean="0"/>
                <a:t>taille</a:t>
              </a:r>
              <a:endParaRPr lang="fr-FR" sz="1050" dirty="0"/>
            </a:p>
          </p:txBody>
        </p:sp>
      </p:grpSp>
      <p:sp>
        <p:nvSpPr>
          <p:cNvPr id="9" name="ZoneTexte 56"/>
          <p:cNvSpPr txBox="1">
            <a:spLocks noChangeArrowheads="1"/>
          </p:cNvSpPr>
          <p:nvPr/>
        </p:nvSpPr>
        <p:spPr bwMode="auto">
          <a:xfrm>
            <a:off x="1574437" y="1527175"/>
            <a:ext cx="25655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CH" b="1" dirty="0" smtClean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Moyenne</a:t>
            </a:r>
            <a:endParaRPr lang="fr-CH" b="1" dirty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2912940" y="1988840"/>
            <a:ext cx="2876" cy="43204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4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18"/>
    </mc:Choice>
    <mc:Fallback>
      <p:transition spd="slow" advTm="52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 smtClean="0"/>
              <a:t>Pourquoi donner moyenne et médian ?</a:t>
            </a:r>
            <a:endParaRPr lang="fr-FR" sz="3200" b="1" dirty="0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038" y="3645024"/>
            <a:ext cx="43926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CH" altLang="fr-FR" dirty="0">
              <a:solidFill>
                <a:srgbClr val="738CAA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930525" y="2564903"/>
            <a:ext cx="36734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CH" altLang="fr-FR" dirty="0">
              <a:solidFill>
                <a:srgbClr val="738CAA"/>
              </a:solidFill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95038" y="3061758"/>
            <a:ext cx="6048350" cy="51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CH" altLang="fr-FR" dirty="0">
              <a:solidFill>
                <a:srgbClr val="738CAA"/>
              </a:solidFill>
            </a:endParaRPr>
          </a:p>
        </p:txBody>
      </p:sp>
      <p:pic>
        <p:nvPicPr>
          <p:cNvPr id="15" name="Picture 2" descr="http://www.ecom-store.fr/wp-content/uploads/2013/09/moyenne-mediane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5"/>
          <a:stretch/>
        </p:blipFill>
        <p:spPr bwMode="auto">
          <a:xfrm>
            <a:off x="-36513" y="1484784"/>
            <a:ext cx="9180513" cy="541390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95038" y="1484784"/>
            <a:ext cx="820896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Rectangle 16"/>
          <p:cNvSpPr/>
          <p:nvPr/>
        </p:nvSpPr>
        <p:spPr>
          <a:xfrm>
            <a:off x="467544" y="5301208"/>
            <a:ext cx="842493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394469" y="5445224"/>
            <a:ext cx="8281987" cy="141277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Font typeface="Arial" panose="020B0604020202020204" pitchFamily="34" charset="0"/>
              <a:buChar char="•"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962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CA39A"/>
              </a:buClr>
              <a:buFont typeface="Arial" pitchFamily="34" charset="0"/>
              <a:buChar char="•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385"/>
              </a:buClr>
              <a:buFont typeface="Arial"/>
              <a:buChar char="•"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34302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CA39A"/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790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CA39A"/>
              </a:buClr>
              <a:buFont typeface="Arial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  <a:lvl6pPr marL="2238375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39A"/>
              </a:buClr>
              <a:buSzTx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fr-CH" altLang="fr-FR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Ils donnent de résultats différents si la distribution est asymétrique, ou s’il y a des valeurs extrêmes:</a:t>
            </a:r>
          </a:p>
          <a:p>
            <a:pPr marL="0" indent="0"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fr-CH" sz="1200" kern="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http://webapps.fundp.ac.be/biostats/biostat/modules/module10/module_10_moymedmod_5.swf</a:t>
            </a:r>
            <a:endParaRPr lang="fr-CH" sz="12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buFont typeface="Arial" panose="020B0604020202020204" pitchFamily="34" charset="0"/>
              <a:buNone/>
            </a:pPr>
            <a:endParaRPr lang="fr-CH" sz="12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fr-CH" altLang="fr-FR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Dans ces cas, </a:t>
            </a:r>
            <a:r>
              <a:rPr lang="fr-CH" altLang="fr-FR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le médian ou médiane est plus fiable</a:t>
            </a:r>
            <a:r>
              <a:rPr lang="fr-CH" altLang="fr-FR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fr-FR" sz="12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683070" y="1742240"/>
            <a:ext cx="7920930" cy="75065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70000"/>
              </a:spcBef>
              <a:buFont typeface="Wingdings" pitchFamily="2" charset="2"/>
              <a:buNone/>
            </a:pPr>
            <a:r>
              <a:rPr lang="fr-CH" alt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les variables quantitatives, on peut calculer les 3 indices: moyenne, médian ou mode</a:t>
            </a:r>
            <a:endParaRPr lang="fr-CH" altLang="fr-FR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33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280"/>
    </mc:Choice>
    <mc:Fallback>
      <p:transition spd="slow" advTm="103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ARTICULATE_SLIDE_COUNT" val="10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8&quot;&gt;&lt;property id=&quot;20148&quot; value=&quot;5&quot;/&gt;&lt;property id=&quot;20300&quot; value=&quot;Slide 1&quot;/&gt;&lt;property id=&quot;20307&quot; value=&quot;274&quot;/&gt;&lt;/object&gt;&lt;object type=&quot;3&quot; unique_id=&quot;10009&quot;&gt;&lt;property id=&quot;20148&quot; value=&quot;5&quot;/&gt;&lt;property id=&quot;20300&quot; value=&quot;Slide 2&quot;/&gt;&lt;property id=&quot;20307&quot; value=&quot;257&quot;/&gt;&lt;/object&gt;&lt;object type=&quot;3&quot; unique_id=&quot;10010&quot;&gt;&lt;property id=&quot;20148&quot; value=&quot;5&quot;/&gt;&lt;property id=&quot;20300&quot; value=&quot;Slide 3&quot;/&gt;&lt;property id=&quot;20307&quot; value=&quot;264&quot;/&gt;&lt;/object&gt;&lt;object type=&quot;3&quot; unique_id=&quot;10011&quot;&gt;&lt;property id=&quot;20148&quot; value=&quot;5&quot;/&gt;&lt;property id=&quot;20300&quot; value=&quot;Slide 4&quot;/&gt;&lt;property id=&quot;20307&quot; value=&quot;265&quot;/&gt;&lt;/object&gt;&lt;object type=&quot;3&quot; unique_id=&quot;10012&quot;&gt;&lt;property id=&quot;20148&quot; value=&quot;5&quot;/&gt;&lt;property id=&quot;20300&quot; value=&quot;Slide 5&quot;/&gt;&lt;property id=&quot;20307&quot; value=&quot;266&quot;/&gt;&lt;/object&gt;&lt;object type=&quot;3&quot; unique_id=&quot;10013&quot;&gt;&lt;property id=&quot;20148&quot; value=&quot;5&quot;/&gt;&lt;property id=&quot;20300&quot; value=&quot;Slide 6&quot;/&gt;&lt;property id=&quot;20307&quot; value=&quot;267&quot;/&gt;&lt;/object&gt;&lt;object type=&quot;3&quot; unique_id=&quot;10014&quot;&gt;&lt;property id=&quot;20148&quot; value=&quot;5&quot;/&gt;&lt;property id=&quot;20300&quot; value=&quot;Slide 7&quot;/&gt;&lt;property id=&quot;20307&quot; value=&quot;268&quot;/&gt;&lt;/object&gt;&lt;object type=&quot;3&quot; unique_id=&quot;10015&quot;&gt;&lt;property id=&quot;20148&quot; value=&quot;5&quot;/&gt;&lt;property id=&quot;20300&quot; value=&quot;Slide 8&quot;/&gt;&lt;property id=&quot;20307&quot; value=&quot;269&quot;/&gt;&lt;/object&gt;&lt;object type=&quot;3&quot; unique_id=&quot;10016&quot;&gt;&lt;property id=&quot;20148&quot; value=&quot;5&quot;/&gt;&lt;property id=&quot;20300&quot; value=&quot;Slide 9&quot;/&gt;&lt;property id=&quot;20307&quot; value=&quot;263&quot;/&gt;&lt;/object&gt;&lt;object type=&quot;3&quot; unique_id=&quot;10017&quot;&gt;&lt;property id=&quot;20148&quot; value=&quot;5&quot;/&gt;&lt;property id=&quot;20300&quot; value=&quot;Slide 10&quot;/&gt;&lt;property id=&quot;20307&quot; value=&quot;270&quot;/&gt;&lt;/object&gt;&lt;/object&gt;&lt;/object&gt;&lt;/database&gt;"/>
  <p:tag name="ARTICULATE_PROJECT_OPEN" val="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résentation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1" i="0" u="none" strike="noStrike" kern="0" cap="all" spc="0" normalizeH="0" baseline="0" noProof="0" dirty="0" smtClean="0">
            <a:ln>
              <a:noFill/>
            </a:ln>
            <a:solidFill>
              <a:srgbClr val="135385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>
    <a:extraClrScheme>
      <a:clrScheme name="HEDS-bande ble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dele_HEDS_2018_new.pptx" id="{E42D6D4E-2E73-41AD-99FC-E43493C70CF3}" vid="{638C3361-2561-4B89-8744-5E89A5629C3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Modele_HEDS_2018_new</Template>
  <TotalTime>0</TotalTime>
  <Words>348</Words>
  <Application>Microsoft Office PowerPoint</Application>
  <PresentationFormat>Affichage à l'écran (4:3)</PresentationFormat>
  <Paragraphs>78</Paragraphs>
  <Slides>13</Slides>
  <Notes>13</Notes>
  <HiddenSlides>0</HiddenSlides>
  <MMClips>13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Cambria Math</vt:lpstr>
      <vt:lpstr>Verdana</vt:lpstr>
      <vt:lpstr>Wingdings</vt:lpstr>
      <vt:lpstr>Présentation</vt:lpstr>
      <vt:lpstr>Statistiques descriptives</vt:lpstr>
      <vt:lpstr>Variables quantitatives ou continues</vt:lpstr>
      <vt:lpstr>Moyenne – Mean (tendance centrale)</vt:lpstr>
      <vt:lpstr>Moyenne – Exemple : ANQ-HFR</vt:lpstr>
      <vt:lpstr>Barres de moyennes – Mean bars (G)</vt:lpstr>
      <vt:lpstr>Barres de moyennes – Mean bars (G)</vt:lpstr>
      <vt:lpstr>Radar, toile d’araignée – Radar (G)</vt:lpstr>
      <vt:lpstr>Histogramme – Histogram (G)</vt:lpstr>
      <vt:lpstr>Pourquoi donner moyenne et médian ?</vt:lpstr>
      <vt:lpstr>Etendue, Min-Max – Range, Min-Max (D)</vt:lpstr>
      <vt:lpstr>Ecart-type, ± – Standard deviation, SD (D)</vt:lpstr>
      <vt:lpstr>Barres d’erreur – Error bars (G)</vt:lpstr>
      <vt:lpstr>Distribution normale – Normal distribution</vt:lpstr>
    </vt:vector>
  </TitlesOfParts>
  <Company>HEFR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the diverse needs of dementia informal caregivers</dc:title>
  <dc:creator>Kipfer Stephanie</dc:creator>
  <cp:lastModifiedBy>Pihet Sandrine</cp:lastModifiedBy>
  <cp:revision>356</cp:revision>
  <cp:lastPrinted>2018-09-01T19:12:01Z</cp:lastPrinted>
  <dcterms:created xsi:type="dcterms:W3CDTF">2018-08-21T15:08:18Z</dcterms:created>
  <dcterms:modified xsi:type="dcterms:W3CDTF">2018-11-04T17:24:26Z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94C623B3-00A1-4BC4-A728-336413E94823</vt:lpwstr>
  </property>
  <property fmtid="{D5CDD505-2E9C-101B-9397-08002B2CF9AE}" pid="3" name="ArticulatePath">
    <vt:lpwstr>Présentation1</vt:lpwstr>
  </property>
</Properties>
</file>