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95" r:id="rId2"/>
    <p:sldId id="296" r:id="rId3"/>
    <p:sldId id="297" r:id="rId4"/>
    <p:sldId id="287" r:id="rId5"/>
    <p:sldId id="298" r:id="rId6"/>
    <p:sldId id="299" r:id="rId7"/>
    <p:sldId id="300" r:id="rId8"/>
    <p:sldId id="302" r:id="rId9"/>
    <p:sldId id="292" r:id="rId10"/>
    <p:sldId id="293" r:id="rId11"/>
    <p:sldId id="305" r:id="rId12"/>
  </p:sldIdLst>
  <p:sldSz cx="9144000" cy="6858000" type="screen4x3"/>
  <p:notesSz cx="6858000" cy="9874250"/>
  <p:custDataLst>
    <p:tags r:id="rId15"/>
  </p:custDataLst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pfer Stephanie" initials="KS" lastIdx="1" clrIdx="0">
    <p:extLst>
      <p:ext uri="{19B8F6BF-5375-455C-9EA6-DF929625EA0E}">
        <p15:presenceInfo xmlns:p15="http://schemas.microsoft.com/office/powerpoint/2012/main" userId="S-1-5-21-4037998928-318183558-1227690393-758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28F"/>
    <a:srgbClr val="FF6600"/>
    <a:srgbClr val="007DB7"/>
    <a:srgbClr val="FF5050"/>
    <a:srgbClr val="000099"/>
    <a:srgbClr val="000066"/>
    <a:srgbClr val="00FFFF"/>
    <a:srgbClr val="E6E3E1"/>
    <a:srgbClr val="ACA39A"/>
    <a:srgbClr val="095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1" autoAdjust="0"/>
    <p:restoredTop sz="96163" autoAdjust="0"/>
  </p:normalViewPr>
  <p:slideViewPr>
    <p:cSldViewPr>
      <p:cViewPr varScale="1">
        <p:scale>
          <a:sx n="61" d="100"/>
          <a:sy n="61" d="100"/>
        </p:scale>
        <p:origin x="12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28"/>
    </p:cViewPr>
  </p:sorterViewPr>
  <p:notesViewPr>
    <p:cSldViewPr>
      <p:cViewPr varScale="1">
        <p:scale>
          <a:sx n="139" d="100"/>
          <a:sy n="139" d="100"/>
        </p:scale>
        <p:origin x="4800" y="168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757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FE7F4-1311-415E-ACD9-63EA5342CF59}" type="datetimeFigureOut">
              <a:rPr lang="fr-FR" smtClean="0"/>
              <a:pPr/>
              <a:t>04/11/2018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C4355-E868-4F4F-B16E-CF0E1E45B25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25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023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47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98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49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07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179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489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418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656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368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39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file:////Users/alinedeschenaux/Desktop/HEdS-Fr/PPT/links/Heds-FR_RVB.png" TargetMode="External"/><Relationship Id="rId5" Type="http://schemas.openxmlformats.org/officeDocument/2006/relationships/image" Target="../media/image3.png"/><Relationship Id="rId4" Type="http://schemas.openxmlformats.org/officeDocument/2006/relationships/image" Target="file:////Users/alinedeschenaux/Desktop/hes-so.png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file:////Users/alinedeschenaux/Desktop/hes-so.p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file:////Users/alinedeschenaux/Desktop/HEdS-Fr/PPT/links/Heds-FR_RVB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file:////Users/alinedeschenaux/Desktop/hes-so.png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file:////Users/alinedeschenaux/Desktop/hes-so.png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file:////Users/alinedeschenaux/Desktop/hes-so.png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file:////Users/alinedeschenaux/Desktop/hes-so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file:////Users/alinedeschenaux/Desktop/hes-so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file:////Users/alinedeschenaux/Desktop/hes-so.png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file:////Users/alinedeschenaux/Desktop/hes-so.png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file:////Users/alinedeschenaux/Desktop/hes-so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_ p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971600" y="6032500"/>
            <a:ext cx="6019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2" y="6095103"/>
            <a:ext cx="1070458" cy="5693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90EAA6-ADDC-974A-A85B-7424FD414E9B}"/>
              </a:ext>
            </a:extLst>
          </p:cNvPr>
          <p:cNvPicPr>
            <a:picLocks noChangeAspect="1"/>
          </p:cNvPicPr>
          <p:nvPr userDrawn="1"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225"/>
            <a:ext cx="2554646" cy="703127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DCDFA00-1F9B-FE4E-8D13-D9F63A23990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63021" y="2611263"/>
            <a:ext cx="7481394" cy="3838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cap="none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Sous-titre </a:t>
            </a:r>
            <a:endParaRPr lang="fr-CH" noProof="0" dirty="0"/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5122CC51-DF5B-3644-8580-C3309A99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21" y="2023359"/>
            <a:ext cx="7488833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95C1EDB-AFD1-FD44-97A5-904B85A0A1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79038" y="5373217"/>
            <a:ext cx="3592962" cy="5703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Prénom 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+ 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8390E-7997-E143-A31E-6308AB32341B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C8517-4583-114C-9CF0-7D9A8E3E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36" y="1946055"/>
            <a:ext cx="6770092" cy="8639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425033-D3E6-0841-8E63-3E7AC169EA2F}"/>
              </a:ext>
            </a:extLst>
          </p:cNvPr>
          <p:cNvSpPr/>
          <p:nvPr userDrawn="1"/>
        </p:nvSpPr>
        <p:spPr>
          <a:xfrm>
            <a:off x="754236" y="4818480"/>
            <a:ext cx="24496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Haute école de santé Fribourg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Hochschule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für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Gesundheit</a:t>
            </a:r>
            <a:r>
              <a:rPr lang="fr-FR" sz="1100" dirty="0">
                <a:solidFill>
                  <a:schemeClr val="bg1"/>
                </a:solidFill>
              </a:rPr>
              <a:t> Freiburg</a:t>
            </a:r>
          </a:p>
          <a:p>
            <a:r>
              <a:rPr lang="fr-FR" sz="1100" dirty="0">
                <a:solidFill>
                  <a:schemeClr val="bg1"/>
                </a:solidFill>
              </a:rPr>
              <a:t>Route des Arsenaux 16a</a:t>
            </a:r>
          </a:p>
          <a:p>
            <a:r>
              <a:rPr lang="fr-FR" sz="1100" dirty="0">
                <a:solidFill>
                  <a:schemeClr val="bg1"/>
                </a:solidFill>
              </a:rPr>
              <a:t>1700 Fribourg/Freiburg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3FC828-1B92-F44B-8D82-F92ED51BEEED}"/>
              </a:ext>
            </a:extLst>
          </p:cNvPr>
          <p:cNvSpPr/>
          <p:nvPr userDrawn="1"/>
        </p:nvSpPr>
        <p:spPr>
          <a:xfrm>
            <a:off x="3347864" y="498775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100" dirty="0" err="1">
                <a:solidFill>
                  <a:schemeClr val="bg1"/>
                </a:solidFill>
              </a:rPr>
              <a:t>T</a:t>
            </a:r>
            <a:r>
              <a:rPr lang="fr-FR" sz="1100" dirty="0">
                <a:solidFill>
                  <a:schemeClr val="bg1"/>
                </a:solidFill>
              </a:rPr>
              <a:t>. 026 429 60 00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heds@hefr.ch</a:t>
            </a:r>
            <a:r>
              <a:rPr lang="fr-FR" sz="1100" dirty="0">
                <a:solidFill>
                  <a:schemeClr val="bg1"/>
                </a:solidFill>
              </a:rPr>
              <a:t>	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www.heds-fr.ch</a:t>
            </a:r>
            <a:r>
              <a:rPr lang="fr-FR" sz="11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6FEEA8-1FCE-F64E-A34C-6D138D4268B0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C6E457-437B-E946-9150-A9826E125F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6E6E9F-A061-5D46-9E5E-BCC7258A3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98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573776-32A6-364B-94CD-58D2CF852CD1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767F43-D987-124E-9F13-0EF011667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72FAAF-EA75-2E44-8944-F07B3FF0C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  <p:sp>
        <p:nvSpPr>
          <p:cNvPr id="25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63021" y="2611263"/>
            <a:ext cx="7481394" cy="3838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cap="none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Sous-titre </a:t>
            </a:r>
            <a:endParaRPr lang="fr-CH" noProof="0" dirty="0"/>
          </a:p>
        </p:txBody>
      </p:sp>
      <p:sp>
        <p:nvSpPr>
          <p:cNvPr id="26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79038" y="5373217"/>
            <a:ext cx="3592962" cy="5703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Prénom 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971600" y="6032500"/>
            <a:ext cx="6019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2" y="6095103"/>
            <a:ext cx="1070458" cy="56939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730AE07-9F29-5643-9599-73D7F65AC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21" y="2023359"/>
            <a:ext cx="7488833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B90EAA6-ADDC-974A-A85B-7424FD414E9B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225"/>
            <a:ext cx="2554646" cy="703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257A1-6B3D-EC4E-8C4E-9C84BFF13089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C601DB8-3ACC-2F4B-A012-D63DF9DB9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671303"/>
            <a:ext cx="7920880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D52AEA-AD92-6144-919A-CA6827A029CD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4BD447-498B-2C4F-ADE1-8A0E630E35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2041063"/>
            <a:ext cx="7920037" cy="409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82676-9E96-CF4D-867A-DDDFA1969E28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92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93242-DBF1-B247-96F8-0DA6379C1DDF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E1E116-91DA-C14A-94F8-D71EE6A7B52E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83D6CFDC-6E5E-3545-90F0-2B5D06307F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673777"/>
            <a:ext cx="7920037" cy="409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CC5AB-5780-DB44-B191-787E9D72837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66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D45EB-D62F-0B48-835A-82A3F0CFDBF7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9A90AC30-F7C1-A14E-BECA-780A256550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1671303"/>
            <a:ext cx="7920037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252C98-92B5-F94E-8A65-5076D081F526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EC298A-9CCA-7C4A-A78D-39AE63F618EA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18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 (2 colon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ABC56F-E8BA-BF49-AD20-8BE6D80614EF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DB38BA6-13C6-A34E-9D10-146102C6F5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24" y="1671303"/>
            <a:ext cx="3816424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1596AB-BCD0-4845-8DA0-91039D1F7118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168C0054-97CE-DB44-AEFA-DD1CCD589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1671302"/>
            <a:ext cx="3816424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91CA8-C142-2C43-950F-A8198279F59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06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ob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0C30D-775A-934B-B79B-3B6E2145734D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F93D3D-FC6C-DC40-A9DC-347C3F71E99F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BE443E6-FEA8-854D-8151-1A42D8CEA7B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83568" y="1671303"/>
            <a:ext cx="7920880" cy="4248472"/>
          </a:xfrm>
          <a:prstGeom prst="rect">
            <a:avLst/>
          </a:prstGeom>
        </p:spPr>
        <p:txBody>
          <a:bodyPr lIns="0" tIns="46800" rIns="0"/>
          <a:lstStyle>
            <a:lvl1pPr marL="12690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/>
              <a:t>Sous-titre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26B5B6-09CC-284E-8174-DEEE74DF9647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87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+ texte + sous-titre + ob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0C30D-775A-934B-B79B-3B6E2145734D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F93D3D-FC6C-DC40-A9DC-347C3F71E99F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BE443E6-FEA8-854D-8151-1A42D8CEA7B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19872" y="1671303"/>
            <a:ext cx="5184576" cy="4265806"/>
          </a:xfrm>
          <a:prstGeom prst="rect">
            <a:avLst/>
          </a:prstGeom>
        </p:spPr>
        <p:txBody>
          <a:bodyPr lIns="0" tIns="46800" rIns="0"/>
          <a:lstStyle>
            <a:lvl1pPr marL="12690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79848CA7-81F8-E74B-B1BB-D27E133B09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673776"/>
            <a:ext cx="2519635" cy="4263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ABB377-8F77-FB43-9EE3-42C391B4F87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25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8390E-7997-E143-A31E-6308AB32341B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C8517-4583-114C-9CF0-7D9A8E3E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36" y="1946055"/>
            <a:ext cx="6770092" cy="8639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6FEEA8-1FCE-F64E-A34C-6D138D4268B0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C6E457-437B-E946-9150-A9826E125F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6E6E9F-A061-5D46-9E5E-BCC7258A3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75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/Users/alinedeschenaux/Desktop/HEdS-Fr/PPT/links/Heds-FR_RVB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33173"/>
            <a:ext cx="1551302" cy="426972"/>
          </a:xfrm>
          <a:prstGeom prst="rect">
            <a:avLst/>
          </a:prstGeom>
        </p:spPr>
      </p:pic>
      <p:sp>
        <p:nvSpPr>
          <p:cNvPr id="8" name="Espace réservé du titre 7">
            <a:extLst>
              <a:ext uri="{FF2B5EF4-FFF2-40B4-BE49-F238E27FC236}">
                <a16:creationId xmlns:a16="http://schemas.microsoft.com/office/drawing/2014/main" id="{DCE243E2-FC78-2241-AE27-1A349D8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50152"/>
            <a:ext cx="788670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0" r:id="rId3"/>
    <p:sldLayoutId id="2147483672" r:id="rId4"/>
    <p:sldLayoutId id="2147483650" r:id="rId5"/>
    <p:sldLayoutId id="2147483652" r:id="rId6"/>
    <p:sldLayoutId id="2147483671" r:id="rId7"/>
    <p:sldLayoutId id="2147483674" r:id="rId8"/>
    <p:sldLayoutId id="2147483655" r:id="rId9"/>
    <p:sldLayoutId id="2147483675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i="0" u="none" cap="none" baseline="0">
          <a:solidFill>
            <a:srgbClr val="007DB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DB7"/>
        </a:buClr>
        <a:buFont typeface="Arial" panose="020B0604020202020204" pitchFamily="34" charset="0"/>
        <a:buChar char="•"/>
        <a:defRPr sz="2000" b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09625" indent="-28575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 pitchFamily="34" charset="0"/>
        <a:buChar char="•"/>
        <a:defRPr sz="1600" b="0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35385"/>
        </a:buClr>
        <a:buFont typeface="Arial"/>
        <a:buChar char="•"/>
        <a:defRPr sz="1800" b="0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343025" indent="-28575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 pitchFamily="34" charset="0"/>
        <a:buChar char="•"/>
        <a:defRPr sz="1600">
          <a:solidFill>
            <a:schemeClr val="tx1">
              <a:lumMod val="75000"/>
              <a:lumOff val="25000"/>
            </a:schemeClr>
          </a:solidFill>
          <a:latin typeface="+mn-lt"/>
        </a:defRPr>
      </a:lvl4pPr>
      <a:lvl5pPr marL="1790700" indent="-22860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/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5pPr>
      <a:lvl6pPr marL="2238375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ACA39A"/>
        </a:buClr>
        <a:buSzTx/>
        <a:buFont typeface="Arial"/>
        <a:buChar char="•"/>
        <a:tabLst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Volumes/KINGSTON/Links/fondbleu+rond+arc_deg2.png" TargetMode="External"/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3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file:////Volumes/KINGSTON/Links/fondbleu+rond+arc_deg2.png" TargetMode="External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14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h/url?sa=i&amp;rct=j&amp;q=&amp;esrc=s&amp;frm=1&amp;source=images&amp;cd=&amp;cad=rja&amp;docid=8mcNtOCa74jxwM&amp;tbnid=OHej91ttNML1LM:&amp;ved=0CAUQjRw&amp;url=http://fitoussi.serge.free.fr/Programme%202004/Troisieme%20web/4%20Statistiques/statistiques.html&amp;ei=3NJNUq_vD7GS0QXmyYHwCg&amp;bvm=bv.53537100,d.bGE&amp;psig=AFQjCNE8P7pUXRaUhy8tdc0y_69h3Bphlg&amp;ust=1380917718365334" TargetMode="External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15.xml"/><Relationship Id="rId6" Type="http://schemas.openxmlformats.org/officeDocument/2006/relationships/hyperlink" Target="http://www.google.ch/url?sa=i&amp;rct=j&amp;q=&amp;esrc=s&amp;frm=1&amp;source=images&amp;cd=&amp;cad=rja&amp;docid=nxB1uQ29lfFz5M&amp;tbnid=LjJ4Dpa9Ry6GrM:&amp;ved=0CAUQjRw&amp;url=http://www.educastream.com/statistiques-1ere-s&amp;ei=G9FNUtS0LIfX0QX7iICwBQ&amp;bvm=bv.53537100,d.bGE&amp;psig=AFQjCNE8P7pUXRaUhy8tdc0y_69h3Bphlg&amp;ust=1380917718365334" TargetMode="External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image" Target="../media/image11.jpeg"/><Relationship Id="rId2" Type="http://schemas.microsoft.com/office/2007/relationships/media" Target="../media/media4.m4a"/><Relationship Id="rId1" Type="http://schemas.openxmlformats.org/officeDocument/2006/relationships/tags" Target="../tags/tag16.xml"/><Relationship Id="rId6" Type="http://schemas.openxmlformats.org/officeDocument/2006/relationships/hyperlink" Target="http://www.google.ch/url?sa=i&amp;rct=j&amp;q=&amp;esrc=s&amp;frm=1&amp;source=images&amp;cd=&amp;cad=rja&amp;uact=8&amp;ved=0CAcQjRxqFQoTCJ2JoeG2lcgCFQG1FAodv7ID7g&amp;url=http://www.univ-orleans.fr/ces-chateauroux/pourquoi-venir-etudier-au-ces&amp;bvm=bv.103388427,d.d24&amp;psig=AFQjCNGPKkjTQP7JTPf5cJkOdiBJ-UXxmQ&amp;ust=1443381904158261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h/url?sa=i&amp;rct=j&amp;q=&amp;esrc=s&amp;frm=1&amp;source=images&amp;cd=&amp;cad=rja&amp;docid=8mcNtOCa74jxwM&amp;tbnid=OHej91ttNML1LM:&amp;ved=0CAUQjRw&amp;url=http://fitoussi.serge.free.fr/Programme%202004/Troisieme%20web/4%20Statistiques/statistiques.html&amp;ei=3NJNUq_vD7GS0QXmyYHwCg&amp;bvm=bv.53537100,d.bGE&amp;psig=AFQjCNE8P7pUXRaUhy8tdc0y_69h3Bphlg&amp;ust=1380917718365334" TargetMode="External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17.xml"/><Relationship Id="rId6" Type="http://schemas.openxmlformats.org/officeDocument/2006/relationships/hyperlink" Target="http://www.google.ch/url?sa=i&amp;rct=j&amp;q=&amp;esrc=s&amp;frm=1&amp;source=images&amp;cd=&amp;cad=rja&amp;docid=nxB1uQ29lfFz5M&amp;tbnid=LjJ4Dpa9Ry6GrM:&amp;ved=0CAUQjRw&amp;url=http://www.educastream.com/statistiques-1ere-s&amp;ei=G9FNUtS0LIfX0QX7iICwBQ&amp;bvm=bv.53537100,d.bGE&amp;psig=AFQjCNE8P7pUXRaUhy8tdc0y_69h3Bphlg&amp;ust=1380917718365334" TargetMode="External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openxmlformats.org/officeDocument/2006/relationships/image" Target="../media/image11.jpeg"/><Relationship Id="rId2" Type="http://schemas.microsoft.com/office/2007/relationships/media" Target="../media/media6.m4a"/><Relationship Id="rId1" Type="http://schemas.openxmlformats.org/officeDocument/2006/relationships/tags" Target="../tags/tag18.xml"/><Relationship Id="rId6" Type="http://schemas.openxmlformats.org/officeDocument/2006/relationships/hyperlink" Target="http://www.google.ch/url?sa=i&amp;rct=j&amp;q=&amp;esrc=s&amp;frm=1&amp;source=images&amp;cd=&amp;cad=rja&amp;uact=8&amp;ved=0CAcQjRxqFQoTCJ2JoeG2lcgCFQG1FAodv7ID7g&amp;url=http://www.univ-orleans.fr/ces-chateauroux/pourquoi-venir-etudier-au-ces&amp;bvm=bv.103388427,d.d24&amp;psig=AFQjCNGPKkjTQP7JTPf5cJkOdiBJ-UXxmQ&amp;ust=1443381904158261" TargetMode="Externa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2" Type="http://schemas.microsoft.com/office/2007/relationships/media" Target="../media/media7.m4a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8.m4a"/><Relationship Id="rId7" Type="http://schemas.openxmlformats.org/officeDocument/2006/relationships/image" Target="../media/image13.png"/><Relationship Id="rId2" Type="http://schemas.microsoft.com/office/2007/relationships/media" Target="../media/media8.m4a"/><Relationship Id="rId1" Type="http://schemas.openxmlformats.org/officeDocument/2006/relationships/tags" Target="../tags/tag20.xml"/><Relationship Id="rId6" Type="http://schemas.openxmlformats.org/officeDocument/2006/relationships/hyperlink" Target="http://www.google.ch/url?sa=i&amp;rct=j&amp;q=&amp;esrc=s&amp;frm=1&amp;source=images&amp;cd=&amp;cad=rja&amp;uact=8&amp;ved=0CAcQjRxqFQoTCKGwut-Mp8gCFQvXGgodFjUGDg&amp;url=http://blog.plot.ly/page/4&amp;bvm=bv.104317490,d.d2s&amp;psig=AFQjCNHpE6n-GA6-yC99aF0rTfPgVVnoYg&amp;ust=1443987709538098" TargetMode="Externa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hyperlink" Target="https://www.google.ch/url?sa=i&amp;rct=j&amp;q=&amp;esrc=s&amp;frm=1&amp;source=images&amp;cd=&amp;cad=rja&amp;uact=8&amp;ved=0CAcQjRxqFQoTCIjCt5uEp8gCFYHPGgodemYIFQ&amp;url=https://www.otexts.org/node/620&amp;bvm=bv.104317490,d.d2s&amp;psig=AFQjCNH6VitGReSZt4fvPqf10Tg9a2cXpg&amp;ust=1443986734273969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8768555" cy="29680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BBA2E5-D27E-8540-B800-7ACD4589D99D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599"/>
            <a:ext cx="9144000" cy="481005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7421D04-CFCA-6C4E-A549-E6EC8006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4" y="2163231"/>
            <a:ext cx="4822572" cy="576064"/>
          </a:xfrm>
        </p:spPr>
        <p:txBody>
          <a:bodyPr/>
          <a:lstStyle/>
          <a:p>
            <a:r>
              <a:rPr lang="en-US" sz="3700" dirty="0" err="1" smtClean="0"/>
              <a:t>Statistiques</a:t>
            </a:r>
            <a:r>
              <a:rPr lang="en-US" sz="3700" dirty="0" smtClean="0"/>
              <a:t> </a:t>
            </a:r>
            <a:r>
              <a:rPr lang="en-US" sz="3700" dirty="0" err="1" smtClean="0"/>
              <a:t>descriptives</a:t>
            </a:r>
            <a:endParaRPr lang="fr-FR" sz="37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40228B-53AA-E649-B2C8-FFCE55194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614" y="5355588"/>
            <a:ext cx="3811346" cy="570382"/>
          </a:xfrm>
        </p:spPr>
        <p:txBody>
          <a:bodyPr/>
          <a:lstStyle/>
          <a:p>
            <a:r>
              <a:rPr lang="fr-FR" dirty="0" smtClean="0"/>
              <a:t>Sandrine Pihet et Katia Iglesias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0"/>
          </p:nvPr>
        </p:nvSpPr>
        <p:spPr>
          <a:xfrm>
            <a:off x="400614" y="6052649"/>
            <a:ext cx="6019800" cy="457200"/>
          </a:xfrm>
        </p:spPr>
        <p:txBody>
          <a:bodyPr/>
          <a:lstStyle/>
          <a:p>
            <a:endParaRPr lang="fr-CH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03FB13F9-48BB-7A4D-BB9B-184AF44EB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7" y="3573016"/>
            <a:ext cx="3816423" cy="1178080"/>
          </a:xfrm>
        </p:spPr>
        <p:txBody>
          <a:bodyPr/>
          <a:lstStyle/>
          <a:p>
            <a:r>
              <a:rPr lang="fr-CH" b="1" dirty="0" smtClean="0"/>
              <a:t>Indices de tendance centrale et de dispersion, graphiques</a:t>
            </a:r>
            <a:endParaRPr lang="fr-F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06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3"/>
    </mc:Choice>
    <mc:Fallback>
      <p:transition spd="slow" advTm="6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Boîte à moustaches – Exercice</a:t>
            </a:r>
            <a:endParaRPr lang="fr-FR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23528" y="1628800"/>
            <a:ext cx="848582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8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2"/>
    </mc:Choice>
    <mc:Fallback xmlns="">
      <p:transition spd="slow" advTm="3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Boîte à moustaches – Exercice</a:t>
            </a:r>
            <a:endParaRPr lang="fr-FR" sz="3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92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>
          <a:xfrm>
            <a:off x="1799692" y="6237312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935596" y="6669360"/>
            <a:ext cx="216024" cy="21602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984268" y="6434562"/>
            <a:ext cx="216024" cy="21602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696236" y="6237312"/>
            <a:ext cx="216024" cy="21602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83568" y="6434562"/>
            <a:ext cx="216024" cy="21602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3818598" y="6434562"/>
            <a:ext cx="216024" cy="21602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1079612" y="6021288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6192180" y="6021288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2715" y="1556792"/>
            <a:ext cx="17269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soignants professionnels (1-3) sont-ils moins performants pour réaliser une ventilation correcte (sur mannequin) que les étudiants en soins infirmiers (4-8)?</a:t>
            </a:r>
            <a:endParaRPr lang="fr-CH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7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77"/>
    </mc:Choice>
    <mc:Fallback>
      <p:transition spd="slow" advTm="15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8768555" cy="29680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BBA2E5-D27E-8540-B800-7ACD4589D99D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599"/>
            <a:ext cx="9144000" cy="481005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7421D04-CFCA-6C4E-A549-E6EC8006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4" y="2163231"/>
            <a:ext cx="4822572" cy="576064"/>
          </a:xfrm>
        </p:spPr>
        <p:txBody>
          <a:bodyPr/>
          <a:lstStyle/>
          <a:p>
            <a:r>
              <a:rPr lang="en-US" sz="3700" dirty="0" smtClean="0"/>
              <a:t>Variables </a:t>
            </a:r>
            <a:r>
              <a:rPr lang="en-US" sz="3700" dirty="0" err="1" smtClean="0"/>
              <a:t>ordinales</a:t>
            </a:r>
            <a:endParaRPr lang="fr-FR" sz="37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40228B-53AA-E649-B2C8-FFCE55194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614" y="5355588"/>
            <a:ext cx="3811346" cy="570382"/>
          </a:xfrm>
        </p:spPr>
        <p:txBody>
          <a:bodyPr/>
          <a:lstStyle/>
          <a:p>
            <a:r>
              <a:rPr lang="fr-FR" dirty="0" smtClean="0"/>
              <a:t>Sandrine Pihet et Katia Iglesias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0"/>
          </p:nvPr>
        </p:nvSpPr>
        <p:spPr>
          <a:xfrm>
            <a:off x="400614" y="6052649"/>
            <a:ext cx="6019800" cy="457200"/>
          </a:xfrm>
        </p:spPr>
        <p:txBody>
          <a:bodyPr/>
          <a:lstStyle/>
          <a:p>
            <a:endParaRPr lang="fr-CH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94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6"/>
    </mc:Choice>
    <mc:Fallback>
      <p:transition spd="slow" advTm="5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Médian ou médiane – </a:t>
            </a:r>
            <a:r>
              <a:rPr lang="fr-FR" sz="3200" b="1" i="1" dirty="0" err="1" smtClean="0"/>
              <a:t>Median</a:t>
            </a:r>
            <a:r>
              <a:rPr lang="fr-FR" sz="3200" b="1" i="1" dirty="0" smtClean="0"/>
              <a:t> </a:t>
            </a:r>
            <a:r>
              <a:rPr lang="fr-FR" sz="3200" b="1" dirty="0" smtClean="0"/>
              <a:t>(TC)</a:t>
            </a:r>
            <a:endParaRPr lang="fr-FR" sz="3200" b="1" i="1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038" y="1701056"/>
            <a:ext cx="849744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buFont typeface="Wingdings" pitchFamily="2" charset="2"/>
              <a:buNone/>
            </a:pP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Valeur qui est au centre de la distribution, après avoir rangé les valeurs en ordre croissant </a:t>
            </a:r>
            <a:r>
              <a:rPr lang="fr-CH" alt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(coupe la distribution en deux parties égales:</a:t>
            </a: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des personnes en-dessous et 50% au-dessus)</a:t>
            </a: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alt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038" y="3321959"/>
            <a:ext cx="6048350" cy="51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 descr="http://www.educastream.com/IMG/Image/Clipboard06(15)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8" y="3401169"/>
            <a:ext cx="637672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http://fitoussi.serge.free.fr/Programme%202004/Troisieme%20web/4%20Statistiques/statistiques_html_m170668cd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95" y="4985345"/>
            <a:ext cx="62579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/>
          <p:cNvSpPr/>
          <p:nvPr/>
        </p:nvSpPr>
        <p:spPr>
          <a:xfrm>
            <a:off x="4035326" y="4841329"/>
            <a:ext cx="504056" cy="115212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520" y="6381328"/>
            <a:ext cx="806489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médian est égal à 7 ou (</a:t>
            </a:r>
            <a:r>
              <a:rPr lang="fr-CH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Médian</a:t>
            </a:r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7)</a:t>
            </a:r>
            <a:endParaRPr lang="fr-CH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9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97"/>
    </mc:Choice>
    <mc:Fallback>
      <p:transition spd="slow" advTm="6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Médian – Exemple</a:t>
            </a:r>
            <a:endParaRPr lang="fr-FR" sz="3200" b="1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110908"/>
              </p:ext>
            </p:extLst>
          </p:nvPr>
        </p:nvGraphicFramePr>
        <p:xfrm>
          <a:off x="683568" y="2204864"/>
          <a:ext cx="7584504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Age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18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19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20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20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21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23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23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27584" y="4315743"/>
            <a:ext cx="4464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L’âge médian est de 20 ans ou (</a:t>
            </a:r>
            <a:r>
              <a:rPr lang="fr-CH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Médian</a:t>
            </a:r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20)</a:t>
            </a:r>
            <a:endParaRPr lang="fr-CH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http://www.univ-orleans.fr/sites/default/files/Le%20Centre%20d'%C3%A9tudes%20sup%C3%A9rieures%20de%20Ch%C3%A2teauroux%20(CES)/images/icones/1_group_of_students_smal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26663"/>
            <a:ext cx="3707904" cy="23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56"/>
          <p:cNvSpPr txBox="1">
            <a:spLocks noChangeArrowheads="1"/>
          </p:cNvSpPr>
          <p:nvPr/>
        </p:nvSpPr>
        <p:spPr bwMode="auto">
          <a:xfrm>
            <a:off x="3686333" y="3347366"/>
            <a:ext cx="25655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Médian</a:t>
            </a:r>
            <a:endParaRPr lang="fr-CH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4955705" y="2915318"/>
            <a:ext cx="2876" cy="432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4478421" y="2204865"/>
            <a:ext cx="936104" cy="6428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0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1"/>
    </mc:Choice>
    <mc:Fallback xmlns="">
      <p:transition spd="slow" advTm="4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Quartiles – </a:t>
            </a:r>
            <a:r>
              <a:rPr lang="fr-FR" sz="3200" b="1" i="1" dirty="0" smtClean="0"/>
              <a:t>Quartiles </a:t>
            </a:r>
            <a:r>
              <a:rPr lang="fr-FR" sz="3200" b="1" dirty="0" smtClean="0"/>
              <a:t>(dispersion, D)</a:t>
            </a:r>
            <a:endParaRPr lang="fr-FR" sz="3200" b="1" i="1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95038" y="1722257"/>
            <a:ext cx="8497442" cy="133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spcAft>
                <a:spcPts val="30"/>
              </a:spcAft>
              <a:buFont typeface="Wingdings" pitchFamily="2" charset="2"/>
              <a:buNone/>
            </a:pP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Valeurs qui coupent la distribution en 4 parties égales:</a:t>
            </a:r>
          </a:p>
          <a:p>
            <a:pPr eaLnBrk="1" hangingPunct="1">
              <a:spcBef>
                <a:spcPts val="0"/>
              </a:spcBef>
              <a:spcAft>
                <a:spcPts val="30"/>
              </a:spcAft>
              <a:buFont typeface="Wingdings" pitchFamily="2" charset="2"/>
              <a:buNone/>
            </a:pP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</a:t>
            </a:r>
            <a:r>
              <a:rPr lang="fr-CH" alt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r-CH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des personnes en-dessous et 75% au-dessus</a:t>
            </a:r>
          </a:p>
          <a:p>
            <a:pPr eaLnBrk="1" hangingPunct="1">
              <a:spcBef>
                <a:spcPts val="0"/>
              </a:spcBef>
              <a:spcAft>
                <a:spcPts val="30"/>
              </a:spcAft>
              <a:buNone/>
            </a:pP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fr-CH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fr-CH" alt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fr-CH" alt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des personnes en-dessous et </a:t>
            </a:r>
            <a:r>
              <a:rPr lang="fr-CH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fr-CH" altLang="fr-F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au-dessus</a:t>
            </a:r>
            <a:r>
              <a:rPr lang="fr-CH" altLang="fr-F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30525" y="2694691"/>
            <a:ext cx="36734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rgbClr val="738CAA"/>
              </a:solidFill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95038" y="3198748"/>
            <a:ext cx="6048350" cy="51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rgbClr val="738CAA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2379142" y="4581128"/>
            <a:ext cx="504056" cy="115212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Ellipse 18"/>
          <p:cNvSpPr/>
          <p:nvPr/>
        </p:nvSpPr>
        <p:spPr>
          <a:xfrm>
            <a:off x="5763518" y="4581128"/>
            <a:ext cx="504056" cy="115212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0" name="Picture 6" descr="http://www.educastream.com/IMG/Image/Clipboard06(15)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8" y="3068960"/>
            <a:ext cx="637672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http://fitoussi.serge.free.fr/Programme%202004/Troisieme%20web/4%20Statistiques/statistiques_html_m170668cd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11" y="4769321"/>
            <a:ext cx="62579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/>
          <p:cNvSpPr/>
          <p:nvPr/>
        </p:nvSpPr>
        <p:spPr>
          <a:xfrm>
            <a:off x="4179342" y="4581128"/>
            <a:ext cx="504056" cy="115212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Rectangle 22"/>
          <p:cNvSpPr/>
          <p:nvPr/>
        </p:nvSpPr>
        <p:spPr>
          <a:xfrm>
            <a:off x="971600" y="6165304"/>
            <a:ext cx="705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premier quartile se situe à 5 et le troisième à 8 ou (</a:t>
            </a:r>
            <a:r>
              <a:rPr lang="fr-CH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5; </a:t>
            </a:r>
            <a:r>
              <a:rPr lang="fr-CH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8)</a:t>
            </a:r>
            <a:endParaRPr lang="fr-CH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2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37"/>
    </mc:Choice>
    <mc:Fallback>
      <p:transition spd="slow" advTm="81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Quartiles – Exemple</a:t>
            </a:r>
            <a:endParaRPr lang="fr-FR" sz="3200" b="1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683568" y="2204864"/>
          <a:ext cx="7584504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Age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18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19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20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20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21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23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23</a:t>
                      </a:r>
                      <a:endParaRPr lang="fr-CH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" name="Picture 4" descr="http://www.univ-orleans.fr/sites/default/files/Le%20Centre%20d'%C3%A9tudes%20sup%C3%A9rieures%20de%20Ch%C3%A2teauroux%20(CES)/images/icones/1_group_of_students_smal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26663"/>
            <a:ext cx="3707904" cy="23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27584" y="4459759"/>
            <a:ext cx="3888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L’âge médian est de 20 ans (</a:t>
            </a:r>
            <a:r>
              <a:rPr lang="fr-CH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19, </a:t>
            </a:r>
            <a:r>
              <a:rPr lang="fr-CH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23)</a:t>
            </a:r>
            <a:endParaRPr lang="fr-CH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56"/>
          <p:cNvSpPr txBox="1">
            <a:spLocks noChangeArrowheads="1"/>
          </p:cNvSpPr>
          <p:nvPr/>
        </p:nvSpPr>
        <p:spPr bwMode="auto">
          <a:xfrm>
            <a:off x="3707904" y="3282325"/>
            <a:ext cx="25655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b="1" dirty="0" smtClean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Q2</a:t>
            </a:r>
          </a:p>
          <a:p>
            <a:pPr algn="ctr" eaLnBrk="1" hangingPunct="1"/>
            <a:r>
              <a:rPr lang="fr-CH" b="1" dirty="0" smtClean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(médian)</a:t>
            </a:r>
            <a:endParaRPr lang="fr-CH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H="1" flipV="1">
            <a:off x="4977276" y="2850277"/>
            <a:ext cx="2876" cy="432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>
            <a:off x="4499992" y="2276872"/>
            <a:ext cx="936104" cy="50583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56"/>
          <p:cNvSpPr txBox="1">
            <a:spLocks noChangeArrowheads="1"/>
          </p:cNvSpPr>
          <p:nvPr/>
        </p:nvSpPr>
        <p:spPr bwMode="auto">
          <a:xfrm>
            <a:off x="1763688" y="3282325"/>
            <a:ext cx="25655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b="1" dirty="0" smtClean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Q1</a:t>
            </a:r>
            <a:endParaRPr lang="fr-CH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3033060" y="2850277"/>
            <a:ext cx="2876" cy="432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2555776" y="2276872"/>
            <a:ext cx="936104" cy="50583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56"/>
          <p:cNvSpPr txBox="1">
            <a:spLocks noChangeArrowheads="1"/>
          </p:cNvSpPr>
          <p:nvPr/>
        </p:nvSpPr>
        <p:spPr bwMode="auto">
          <a:xfrm>
            <a:off x="5606885" y="3282325"/>
            <a:ext cx="25655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b="1" dirty="0" smtClean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Q3</a:t>
            </a:r>
            <a:endParaRPr lang="fr-CH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H="1" flipV="1">
            <a:off x="6849484" y="2850277"/>
            <a:ext cx="2876" cy="432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6372200" y="2276872"/>
            <a:ext cx="936104" cy="50583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36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81"/>
    </mc:Choice>
    <mc:Fallback>
      <p:transition spd="slow" advTm="29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  <p:bldP spid="24" grpId="0"/>
      <p:bldP spid="26" grpId="0" animBg="1"/>
      <p:bldP spid="27" grpId="0"/>
      <p:bldP spid="29" grpId="0" animBg="1"/>
      <p:bldP spid="30" grpId="0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boxplo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23"/>
          <a:stretch/>
        </p:blipFill>
        <p:spPr bwMode="auto">
          <a:xfrm>
            <a:off x="134887" y="1484784"/>
            <a:ext cx="5517233" cy="53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3851918" y="6021287"/>
            <a:ext cx="1800201" cy="4066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Boîte à moustaches – </a:t>
            </a:r>
            <a:r>
              <a:rPr lang="fr-FR" sz="3200" b="1" i="1" dirty="0" err="1" smtClean="0"/>
              <a:t>Boxplot</a:t>
            </a:r>
            <a:r>
              <a:rPr lang="fr-FR" sz="3200" b="1" dirty="0" smtClean="0"/>
              <a:t> (G)</a:t>
            </a:r>
            <a:endParaRPr lang="fr-FR" sz="3200" b="1" dirty="0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23850" y="3635411"/>
            <a:ext cx="43926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rgbClr val="738CAA"/>
              </a:solidFill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23850" y="3052145"/>
            <a:ext cx="6048350" cy="51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rgbClr val="738CAA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1979712" y="6628767"/>
            <a:ext cx="144016" cy="76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2699792" y="6659747"/>
            <a:ext cx="1008112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923928" y="6459489"/>
            <a:ext cx="15608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Valeur</a:t>
            </a:r>
            <a:r>
              <a:rPr lang="de-DE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extrême</a:t>
            </a:r>
            <a:endParaRPr lang="de-DE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ccolade ouvrante 21"/>
          <p:cNvSpPr/>
          <p:nvPr/>
        </p:nvSpPr>
        <p:spPr>
          <a:xfrm>
            <a:off x="1331638" y="2492896"/>
            <a:ext cx="288034" cy="2335238"/>
          </a:xfrm>
          <a:prstGeom prst="leftBrace">
            <a:avLst>
              <a:gd name="adj1" fmla="val 52425"/>
              <a:gd name="adj2" fmla="val 50000"/>
            </a:avLst>
          </a:prstGeom>
          <a:ln w="38100">
            <a:solidFill>
              <a:srgbClr val="1353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16200000">
            <a:off x="195317" y="3460459"/>
            <a:ext cx="18002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ccolade ouvrante 33"/>
          <p:cNvSpPr/>
          <p:nvPr/>
        </p:nvSpPr>
        <p:spPr>
          <a:xfrm>
            <a:off x="1628054" y="4869160"/>
            <a:ext cx="234772" cy="1790587"/>
          </a:xfrm>
          <a:prstGeom prst="leftBrace">
            <a:avLst>
              <a:gd name="adj1" fmla="val 52425"/>
              <a:gd name="adj2" fmla="val 50000"/>
            </a:avLst>
          </a:prstGeom>
          <a:ln w="38100">
            <a:solidFill>
              <a:srgbClr val="1353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 rot="16200000">
            <a:off x="874101" y="5563749"/>
            <a:ext cx="1091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ccolade ouvrante 35"/>
          <p:cNvSpPr/>
          <p:nvPr/>
        </p:nvSpPr>
        <p:spPr>
          <a:xfrm>
            <a:off x="1668125" y="1677568"/>
            <a:ext cx="239579" cy="750865"/>
          </a:xfrm>
          <a:prstGeom prst="leftBrace">
            <a:avLst>
              <a:gd name="adj1" fmla="val 52425"/>
              <a:gd name="adj2" fmla="val 50000"/>
            </a:avLst>
          </a:prstGeom>
          <a:ln w="38100">
            <a:solidFill>
              <a:srgbClr val="1353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rot="16200000">
            <a:off x="971636" y="1864002"/>
            <a:ext cx="898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51919" y="1484784"/>
            <a:ext cx="176373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923928" y="4581128"/>
            <a:ext cx="161130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06180" y="2276872"/>
            <a:ext cx="167393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13382" y="3786807"/>
            <a:ext cx="173873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Médian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99792" y="4215367"/>
            <a:ext cx="2952327" cy="2937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 rot="16200000">
            <a:off x="-800049" y="3725771"/>
            <a:ext cx="244169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Une échelle appropriée</a:t>
            </a:r>
            <a:endParaRPr lang="de-DE" alt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6205409" y="2428433"/>
            <a:ext cx="261506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CH" sz="22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CH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es principaux paramètres de </a:t>
            </a:r>
            <a:r>
              <a:rPr lang="fr-CH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fr-CH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fr-CH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dispersion</a:t>
            </a:r>
            <a:r>
              <a:rPr lang="fr-CH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d’une </a:t>
            </a:r>
            <a:r>
              <a:rPr lang="fr-CH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variable ordinale </a:t>
            </a:r>
            <a:r>
              <a:rPr lang="fr-CH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sont représentés dans ce diagramme </a:t>
            </a:r>
            <a:endParaRPr lang="fr-CH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20156" y="6443723"/>
            <a:ext cx="3140346" cy="354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alt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283968" y="6443723"/>
            <a:ext cx="898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62424" y="6041496"/>
            <a:ext cx="1717688" cy="355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alt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45440" y="4221088"/>
            <a:ext cx="432050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de-DE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428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78"/>
    </mc:Choice>
    <mc:Fallback>
      <p:transition spd="slow" advTm="9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animBg="1"/>
      <p:bldP spid="21" grpId="0"/>
      <p:bldP spid="22" grpId="0" animBg="1"/>
      <p:bldP spid="33" grpId="0"/>
      <p:bldP spid="34" grpId="0" animBg="1"/>
      <p:bldP spid="35" grpId="0"/>
      <p:bldP spid="36" grpId="0" animBg="1"/>
      <p:bldP spid="37" grpId="0"/>
      <p:bldP spid="49" grpId="0" animBg="1"/>
      <p:bldP spid="39" grpId="0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Boîte à moustaches – Exemple</a:t>
            </a:r>
            <a:endParaRPr lang="fr-FR" sz="3200" b="1" dirty="0"/>
          </a:p>
        </p:txBody>
      </p:sp>
      <p:pic>
        <p:nvPicPr>
          <p:cNvPr id="26" name="Picture 2" descr="https://plot.ly/~Dreamshot/647.pn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t="7575" r="15375" b="3205"/>
          <a:stretch/>
        </p:blipFill>
        <p:spPr bwMode="auto">
          <a:xfrm>
            <a:off x="107504" y="1484784"/>
            <a:ext cx="792088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46" y="5013177"/>
            <a:ext cx="2765854" cy="184482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11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36"/>
    </mc:Choice>
    <mc:Fallback>
      <p:transition spd="slow" advTm="10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Boîte à moustaches – Variantes</a:t>
            </a:r>
            <a:endParaRPr lang="fr-FR" sz="3200" b="1" dirty="0"/>
          </a:p>
        </p:txBody>
      </p:sp>
      <p:pic>
        <p:nvPicPr>
          <p:cNvPr id="5" name="Picture 2" descr="https://www.otexts.org/sites/default/files/resize/chapterfound-boxplots-600x600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1416"/>
            <a:ext cx="5832648" cy="5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48"/>
    </mc:Choice>
    <mc:Fallback>
      <p:transition spd="slow" advTm="11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SLIDE_COUNT" val="10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1&quot;/&gt;&lt;property id=&quot;20307&quot; value=&quot;274&quot;/&gt;&lt;/object&gt;&lt;object type=&quot;3&quot; unique_id=&quot;10009&quot;&gt;&lt;property id=&quot;20148&quot; value=&quot;5&quot;/&gt;&lt;property id=&quot;20300&quot; value=&quot;Slide 2&quot;/&gt;&lt;property id=&quot;20307&quot; value=&quot;257&quot;/&gt;&lt;/object&gt;&lt;object type=&quot;3&quot; unique_id=&quot;10010&quot;&gt;&lt;property id=&quot;20148&quot; value=&quot;5&quot;/&gt;&lt;property id=&quot;20300&quot; value=&quot;Slide 3&quot;/&gt;&lt;property id=&quot;20307&quot; value=&quot;264&quot;/&gt;&lt;/object&gt;&lt;object type=&quot;3&quot; unique_id=&quot;10011&quot;&gt;&lt;property id=&quot;20148&quot; value=&quot;5&quot;/&gt;&lt;property id=&quot;20300&quot; value=&quot;Slide 4&quot;/&gt;&lt;property id=&quot;20307&quot; value=&quot;265&quot;/&gt;&lt;/object&gt;&lt;object type=&quot;3&quot; unique_id=&quot;10012&quot;&gt;&lt;property id=&quot;20148&quot; value=&quot;5&quot;/&gt;&lt;property id=&quot;20300&quot; value=&quot;Slide 5&quot;/&gt;&lt;property id=&quot;20307&quot; value=&quot;266&quot;/&gt;&lt;/object&gt;&lt;object type=&quot;3&quot; unique_id=&quot;10013&quot;&gt;&lt;property id=&quot;20148&quot; value=&quot;5&quot;/&gt;&lt;property id=&quot;20300&quot; value=&quot;Slide 6&quot;/&gt;&lt;property id=&quot;20307&quot; value=&quot;267&quot;/&gt;&lt;/object&gt;&lt;object type=&quot;3&quot; unique_id=&quot;10014&quot;&gt;&lt;property id=&quot;20148&quot; value=&quot;5&quot;/&gt;&lt;property id=&quot;20300&quot; value=&quot;Slide 7&quot;/&gt;&lt;property id=&quot;20307&quot; value=&quot;268&quot;/&gt;&lt;/object&gt;&lt;object type=&quot;3&quot; unique_id=&quot;10015&quot;&gt;&lt;property id=&quot;20148&quot; value=&quot;5&quot;/&gt;&lt;property id=&quot;20300&quot; value=&quot;Slide 8&quot;/&gt;&lt;property id=&quot;20307&quot; value=&quot;269&quot;/&gt;&lt;/object&gt;&lt;object type=&quot;3&quot; unique_id=&quot;10016&quot;&gt;&lt;property id=&quot;20148&quot; value=&quot;5&quot;/&gt;&lt;property id=&quot;20300&quot; value=&quot;Slide 9&quot;/&gt;&lt;property id=&quot;20307&quot; value=&quot;263&quot;/&gt;&lt;/object&gt;&lt;object type=&quot;3&quot; unique_id=&quot;10017&quot;&gt;&lt;property id=&quot;20148&quot; value=&quot;5&quot;/&gt;&lt;property id=&quot;20300&quot; value=&quot;Slide 10&quot;/&gt;&lt;property id=&quot;20307&quot; value=&quot;270&quot;/&gt;&lt;/object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1.4|2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|9.2|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3|3.9|6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|26.7|12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ésentation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kern="0" cap="all" spc="0" normalizeH="0" baseline="0" noProof="0" dirty="0" smtClean="0">
            <a:ln>
              <a:noFill/>
            </a:ln>
            <a:solidFill>
              <a:srgbClr val="135385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>
    <a:extraClrScheme>
      <a:clrScheme name="HEDS-bande ble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dele_HEDS_2018_new.pptx" id="{E42D6D4E-2E73-41AD-99FC-E43493C70CF3}" vid="{638C3361-2561-4B89-8744-5E89A5629C3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Modele_HEDS_2018_new</Template>
  <TotalTime>0</TotalTime>
  <Words>296</Words>
  <Application>Microsoft Office PowerPoint</Application>
  <PresentationFormat>Affichage à l'écran (4:3)</PresentationFormat>
  <Paragraphs>76</Paragraphs>
  <Slides>11</Slides>
  <Notes>11</Notes>
  <HiddenSlides>0</HiddenSlides>
  <MMClips>11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Verdana</vt:lpstr>
      <vt:lpstr>Wingdings</vt:lpstr>
      <vt:lpstr>Présentation</vt:lpstr>
      <vt:lpstr>Statistiques descriptives</vt:lpstr>
      <vt:lpstr>Variables ordinales</vt:lpstr>
      <vt:lpstr>Médian ou médiane – Median (TC)</vt:lpstr>
      <vt:lpstr>Médian – Exemple</vt:lpstr>
      <vt:lpstr>Quartiles – Quartiles (dispersion, D)</vt:lpstr>
      <vt:lpstr>Quartiles – Exemple</vt:lpstr>
      <vt:lpstr>Boîte à moustaches – Boxplot (G)</vt:lpstr>
      <vt:lpstr>Boîte à moustaches – Exemple</vt:lpstr>
      <vt:lpstr>Boîte à moustaches – Variantes</vt:lpstr>
      <vt:lpstr>Boîte à moustaches – Exercice</vt:lpstr>
      <vt:lpstr>Boîte à moustaches – Exercice</vt:lpstr>
    </vt:vector>
  </TitlesOfParts>
  <Company>HEFR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diverse needs of dementia informal caregivers</dc:title>
  <dc:creator>Kipfer Stephanie</dc:creator>
  <cp:lastModifiedBy>Pihet Sandrine</cp:lastModifiedBy>
  <cp:revision>355</cp:revision>
  <cp:lastPrinted>2018-09-01T19:12:01Z</cp:lastPrinted>
  <dcterms:created xsi:type="dcterms:W3CDTF">2018-08-21T15:08:18Z</dcterms:created>
  <dcterms:modified xsi:type="dcterms:W3CDTF">2018-11-04T16:13:06Z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94C623B3-00A1-4BC4-A728-336413E94823</vt:lpwstr>
  </property>
  <property fmtid="{D5CDD505-2E9C-101B-9397-08002B2CF9AE}" pid="3" name="ArticulatePath">
    <vt:lpwstr>Présentation1</vt:lpwstr>
  </property>
</Properties>
</file>