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92" r:id="rId2"/>
    <p:sldId id="285" r:id="rId3"/>
    <p:sldId id="291" r:id="rId4"/>
    <p:sldId id="280" r:id="rId5"/>
    <p:sldId id="281" r:id="rId6"/>
    <p:sldId id="286" r:id="rId7"/>
    <p:sldId id="287" r:id="rId8"/>
    <p:sldId id="288" r:id="rId9"/>
    <p:sldId id="289" r:id="rId10"/>
    <p:sldId id="290" r:id="rId11"/>
  </p:sldIdLst>
  <p:sldSz cx="9144000" cy="6858000" type="screen4x3"/>
  <p:notesSz cx="6858000" cy="9874250"/>
  <p:custDataLst>
    <p:tags r:id="rId14"/>
  </p:custDataLst>
  <p:defaultTextStyle>
    <a:defPPr>
      <a:defRPr lang="fr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pfer Stephanie" initials="KS" lastIdx="1" clrIdx="0">
    <p:extLst>
      <p:ext uri="{19B8F6BF-5375-455C-9EA6-DF929625EA0E}">
        <p15:presenceInfo xmlns:p15="http://schemas.microsoft.com/office/powerpoint/2012/main" userId="S-1-5-21-4037998928-318183558-1227690393-758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28F"/>
    <a:srgbClr val="FF6600"/>
    <a:srgbClr val="007DB7"/>
    <a:srgbClr val="FF5050"/>
    <a:srgbClr val="000099"/>
    <a:srgbClr val="000066"/>
    <a:srgbClr val="00FFFF"/>
    <a:srgbClr val="E6E3E1"/>
    <a:srgbClr val="ACA39A"/>
    <a:srgbClr val="095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1" autoAdjust="0"/>
    <p:restoredTop sz="96163" autoAdjust="0"/>
  </p:normalViewPr>
  <p:slideViewPr>
    <p:cSldViewPr>
      <p:cViewPr varScale="1">
        <p:scale>
          <a:sx n="110" d="100"/>
          <a:sy n="110" d="100"/>
        </p:scale>
        <p:origin x="134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9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39" d="100"/>
          <a:sy n="139" d="100"/>
        </p:scale>
        <p:origin x="4800" y="168"/>
      </p:cViewPr>
      <p:guideLst>
        <p:guide orient="horz" pos="311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drine.pihet\Documents\Cours\BA\M11_Stats\CoursSPI2015_F\LieuChuteH&#244;pit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drine.pihet\Documents\Cours\BA\M11_Stats\CoursSPI2015_F\LieuChuteH&#244;pita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ndrine.pihet\Documents\Cours\BA\M11_Stats\CoursSPI2015_F\LieuChuteH&#244;pit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fr-CH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Lieu de la</a:t>
            </a:r>
            <a:r>
              <a:rPr lang="fr-CH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chute à l'hôpital</a:t>
            </a:r>
            <a:endParaRPr lang="fr-CH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784838145231846"/>
          <c:y val="0.20156969962088073"/>
          <c:w val="0.43860258092738408"/>
          <c:h val="0.73100430154564011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7370581802274709"/>
                  <c:y val="-0.1349026684164479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9E-4EE7-A44C-9D54BA9A9C16}"/>
                </c:ext>
              </c:extLst>
            </c:dLbl>
            <c:dLbl>
              <c:idx val="1"/>
              <c:layout>
                <c:manualLayout>
                  <c:x val="0.14609908136482941"/>
                  <c:y val="6.980205599300087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9E-4EE7-A44C-9D54BA9A9C16}"/>
                </c:ext>
              </c:extLst>
            </c:dLbl>
            <c:dLbl>
              <c:idx val="2"/>
              <c:layout>
                <c:manualLayout>
                  <c:x val="6.5752843394575683E-2"/>
                  <c:y val="0.1443912219305920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9E-4EE7-A44C-9D54BA9A9C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Feuil1!$A$3:$A$5</c:f>
              <c:strCache>
                <c:ptCount val="3"/>
                <c:pt idx="0">
                  <c:v>Chambre</c:v>
                </c:pt>
                <c:pt idx="1">
                  <c:v>Salle de bain</c:v>
                </c:pt>
                <c:pt idx="2">
                  <c:v>Autre</c:v>
                </c:pt>
              </c:strCache>
            </c:strRef>
          </c:cat>
          <c:val>
            <c:numRef>
              <c:f>Feuil1!$B$3:$B$5</c:f>
              <c:numCache>
                <c:formatCode>General</c:formatCode>
                <c:ptCount val="3"/>
                <c:pt idx="0">
                  <c:v>70.099999999999994</c:v>
                </c:pt>
                <c:pt idx="1">
                  <c:v>19.600000000000001</c:v>
                </c:pt>
                <c:pt idx="2">
                  <c:v>10.300000000000011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9E-4EE7-A44C-9D54BA9A9C1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355052493438316"/>
          <c:y val="0.22582786526684165"/>
          <c:w val="0.31125984251968503"/>
          <c:h val="0.31728893263342078"/>
        </c:manualLayout>
      </c:layout>
      <c:overlay val="0"/>
      <c:txPr>
        <a:bodyPr/>
        <a:lstStyle/>
        <a:p>
          <a:pPr>
            <a:defRPr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fr-CH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Horaire</a:t>
            </a:r>
            <a:r>
              <a:rPr lang="fr-CH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CH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la</a:t>
            </a:r>
            <a:r>
              <a:rPr lang="fr-CH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chute à l'hôpital</a:t>
            </a:r>
            <a:endParaRPr lang="fr-CH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784838145231846"/>
          <c:y val="0.20156969962088073"/>
          <c:w val="0.43860258092738408"/>
          <c:h val="0.73100430154564011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4030818402035006"/>
                  <c:y val="6.88010352872557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9A-4F57-84B1-5EAB7BC6B401}"/>
                </c:ext>
              </c:extLst>
            </c:dLbl>
            <c:dLbl>
              <c:idx val="1"/>
              <c:layout>
                <c:manualLayout>
                  <c:x val="-2.6026833351033434E-2"/>
                  <c:y val="-0.1666666666666666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9A-4F57-84B1-5EAB7BC6B401}"/>
                </c:ext>
              </c:extLst>
            </c:dLbl>
            <c:dLbl>
              <c:idx val="2"/>
              <c:layout>
                <c:manualLayout>
                  <c:x val="0.13768614183342689"/>
                  <c:y val="5.642825896762904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9A-4F57-84B1-5EAB7BC6B4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Feuil1!$A$9:$A$11</c:f>
              <c:strCache>
                <c:ptCount val="3"/>
                <c:pt idx="0">
                  <c:v>Matin (7-14h)</c:v>
                </c:pt>
                <c:pt idx="1">
                  <c:v>Soir (14-22h)</c:v>
                </c:pt>
                <c:pt idx="2">
                  <c:v>Nuit (22-7h)</c:v>
                </c:pt>
              </c:strCache>
            </c:strRef>
          </c:cat>
          <c:val>
            <c:numRef>
              <c:f>Feuil1!$B$9:$B$11</c:f>
              <c:numCache>
                <c:formatCode>General</c:formatCode>
                <c:ptCount val="3"/>
                <c:pt idx="0">
                  <c:v>34.299999999999997</c:v>
                </c:pt>
                <c:pt idx="1">
                  <c:v>26.5</c:v>
                </c:pt>
                <c:pt idx="2">
                  <c:v>39.200000000000003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9A-4F57-84B1-5EAB7BC6B40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355052493438316"/>
          <c:y val="0.22582786526684165"/>
          <c:w val="0.31125984251968503"/>
          <c:h val="0.31728893263342078"/>
        </c:manualLayout>
      </c:layout>
      <c:overlay val="0"/>
      <c:txPr>
        <a:bodyPr/>
        <a:lstStyle/>
        <a:p>
          <a:pPr>
            <a:defRPr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Feuil1!$B$23</c:f>
              <c:strCache>
                <c:ptCount val="1"/>
                <c:pt idx="0">
                  <c:v>Conséquence de la chute (%)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Feuil1!$A$24:$A$28</c:f>
              <c:strCache>
                <c:ptCount val="5"/>
                <c:pt idx="0">
                  <c:v>Lésion minime</c:v>
                </c:pt>
                <c:pt idx="1">
                  <c:v>Blessure de gravité moyenne</c:v>
                </c:pt>
                <c:pt idx="2">
                  <c:v>Blessure grave</c:v>
                </c:pt>
                <c:pt idx="3">
                  <c:v>Fracture de la hanche</c:v>
                </c:pt>
                <c:pt idx="4">
                  <c:v>Aucune</c:v>
                </c:pt>
              </c:strCache>
            </c:strRef>
          </c:cat>
          <c:val>
            <c:numRef>
              <c:f>Feuil1!$C$24:$C$28</c:f>
              <c:numCache>
                <c:formatCode>0.0</c:formatCode>
                <c:ptCount val="5"/>
                <c:pt idx="0">
                  <c:v>24.158415841584159</c:v>
                </c:pt>
                <c:pt idx="1">
                  <c:v>6.5346534653465351</c:v>
                </c:pt>
                <c:pt idx="2">
                  <c:v>4.7524752475247523</c:v>
                </c:pt>
                <c:pt idx="3">
                  <c:v>0.79207920792079212</c:v>
                </c:pt>
                <c:pt idx="4">
                  <c:v>63.762376237623762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FF-4155-BFF0-9C639EC65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1803776"/>
        <c:axId val="41805312"/>
      </c:barChart>
      <c:catAx>
        <c:axId val="418037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fr-FR"/>
          </a:p>
        </c:txPr>
        <c:crossAx val="41805312"/>
        <c:crosses val="autoZero"/>
        <c:auto val="1"/>
        <c:lblAlgn val="ctr"/>
        <c:lblOffset val="100"/>
        <c:noMultiLvlLbl val="0"/>
      </c:catAx>
      <c:valAx>
        <c:axId val="41805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fr-FR"/>
          </a:p>
        </c:txPr>
        <c:crossAx val="4180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757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FE7F4-1311-415E-ACD9-63EA5342CF59}" type="datetimeFigureOut">
              <a:rPr lang="fr-FR" smtClean="0"/>
              <a:pPr/>
              <a:t>05/11/2018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690269"/>
            <a:ext cx="548640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C4355-E868-4F4F-B16E-CF0E1E45B25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258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5434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694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365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534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633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23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134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883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9888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313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file:////Users/alinedeschenaux/Desktop/HEdS-Fr/PPT/links/Heds-FR_RVB.png" TargetMode="External"/><Relationship Id="rId5" Type="http://schemas.openxmlformats.org/officeDocument/2006/relationships/image" Target="../media/image3.png"/><Relationship Id="rId4" Type="http://schemas.openxmlformats.org/officeDocument/2006/relationships/image" Target="file:////Users/alinedeschenaux/Desktop/hes-so.png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image" Target="file:////Users/alinedeschenaux/Desktop/hes-so.png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file:////Users/alinedeschenaux/Desktop/HEdS-Fr/PPT/links/Heds-FR_RVB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file:////Users/alinedeschenaux/Desktop/hes-so.png" TargetMode="Externa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file:////Users/alinedeschenaux/Desktop/hes-so.png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file:////Users/alinedeschenaux/Desktop/hes-so.png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file:////Users/alinedeschenaux/Desktop/hes-so.png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file:////Users/alinedeschenaux/Desktop/hes-so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file:////Users/alinedeschenaux/Desktop/hes-so.png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file:////Users/alinedeschenaux/Desktop/hes-so.png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image" Target="file:////Users/alinedeschenaux/Desktop/hes-so.p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_ p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"/>
          <p:cNvSpPr>
            <a:spLocks noGrp="1"/>
          </p:cNvSpPr>
          <p:nvPr>
            <p:ph type="body" idx="10" hasCustomPrompt="1"/>
          </p:nvPr>
        </p:nvSpPr>
        <p:spPr>
          <a:xfrm>
            <a:off x="971600" y="6032500"/>
            <a:ext cx="6019800" cy="457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22" y="6095103"/>
            <a:ext cx="1070458" cy="56939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B90EAA6-ADDC-974A-A85B-7424FD414E9B}"/>
              </a:ext>
            </a:extLst>
          </p:cNvPr>
          <p:cNvPicPr>
            <a:picLocks noChangeAspect="1"/>
          </p:cNvPicPr>
          <p:nvPr userDrawn="1"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0225"/>
            <a:ext cx="2554646" cy="703127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3DCDFA00-1F9B-FE4E-8D13-D9F63A23990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63021" y="2611263"/>
            <a:ext cx="7481394" cy="38382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cap="none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 dirty="0"/>
              <a:t>Sous-titre </a:t>
            </a:r>
            <a:endParaRPr lang="fr-CH" noProof="0" dirty="0"/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5122CC51-DF5B-3644-8580-C3309A998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021" y="2023359"/>
            <a:ext cx="7488833" cy="5760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95C1EDB-AFD1-FD44-97A5-904B85A0A1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79038" y="5373217"/>
            <a:ext cx="3592962" cy="5703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Nom Prénom </a:t>
            </a:r>
          </a:p>
        </p:txBody>
      </p:sp>
    </p:spTree>
    <p:custDataLst>
      <p:tags r:id="rId1"/>
    </p:custData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+ adre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E8390E-7997-E143-A31E-6308AB32341B}"/>
              </a:ext>
            </a:extLst>
          </p:cNvPr>
          <p:cNvSpPr/>
          <p:nvPr userDrawn="1"/>
        </p:nvSpPr>
        <p:spPr>
          <a:xfrm>
            <a:off x="0" y="1397034"/>
            <a:ext cx="9144000" cy="4546565"/>
          </a:xfrm>
          <a:prstGeom prst="rect">
            <a:avLst/>
          </a:prstGeom>
          <a:gradFill>
            <a:gsLst>
              <a:gs pos="0">
                <a:srgbClr val="007DB7"/>
              </a:gs>
              <a:gs pos="100000">
                <a:srgbClr val="0F628F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3C8517-4583-114C-9CF0-7D9A8E3E6B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236" y="1946055"/>
            <a:ext cx="6770092" cy="8639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Merci de votre attention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425033-D3E6-0841-8E63-3E7AC169EA2F}"/>
              </a:ext>
            </a:extLst>
          </p:cNvPr>
          <p:cNvSpPr/>
          <p:nvPr userDrawn="1"/>
        </p:nvSpPr>
        <p:spPr>
          <a:xfrm>
            <a:off x="754236" y="4818480"/>
            <a:ext cx="24496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Haute école de santé Fribourg</a:t>
            </a:r>
          </a:p>
          <a:p>
            <a:r>
              <a:rPr lang="fr-FR" sz="1100" dirty="0" err="1">
                <a:solidFill>
                  <a:schemeClr val="bg1"/>
                </a:solidFill>
              </a:rPr>
              <a:t>Hochschule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für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Gesundheit</a:t>
            </a:r>
            <a:r>
              <a:rPr lang="fr-FR" sz="1100" dirty="0">
                <a:solidFill>
                  <a:schemeClr val="bg1"/>
                </a:solidFill>
              </a:rPr>
              <a:t> Freiburg</a:t>
            </a:r>
          </a:p>
          <a:p>
            <a:r>
              <a:rPr lang="fr-FR" sz="1100" dirty="0">
                <a:solidFill>
                  <a:schemeClr val="bg1"/>
                </a:solidFill>
              </a:rPr>
              <a:t>Route des Arsenaux 16a</a:t>
            </a:r>
          </a:p>
          <a:p>
            <a:r>
              <a:rPr lang="fr-FR" sz="1100" dirty="0">
                <a:solidFill>
                  <a:schemeClr val="bg1"/>
                </a:solidFill>
              </a:rPr>
              <a:t>1700 Fribourg/Freiburg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3FC828-1B92-F44B-8D82-F92ED51BEEED}"/>
              </a:ext>
            </a:extLst>
          </p:cNvPr>
          <p:cNvSpPr/>
          <p:nvPr userDrawn="1"/>
        </p:nvSpPr>
        <p:spPr>
          <a:xfrm>
            <a:off x="3347864" y="4987757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100" dirty="0" err="1">
                <a:solidFill>
                  <a:schemeClr val="bg1"/>
                </a:solidFill>
              </a:rPr>
              <a:t>T</a:t>
            </a:r>
            <a:r>
              <a:rPr lang="fr-FR" sz="1100" dirty="0">
                <a:solidFill>
                  <a:schemeClr val="bg1"/>
                </a:solidFill>
              </a:rPr>
              <a:t>. 026 429 60 00</a:t>
            </a:r>
          </a:p>
          <a:p>
            <a:r>
              <a:rPr lang="fr-FR" sz="1100" dirty="0" err="1">
                <a:solidFill>
                  <a:schemeClr val="bg1"/>
                </a:solidFill>
              </a:rPr>
              <a:t>heds@hefr.ch</a:t>
            </a:r>
            <a:r>
              <a:rPr lang="fr-FR" sz="1100" dirty="0">
                <a:solidFill>
                  <a:schemeClr val="bg1"/>
                </a:solidFill>
              </a:rPr>
              <a:t>	</a:t>
            </a:r>
          </a:p>
          <a:p>
            <a:r>
              <a:rPr lang="fr-FR" sz="1100" dirty="0" err="1">
                <a:solidFill>
                  <a:schemeClr val="bg1"/>
                </a:solidFill>
              </a:rPr>
              <a:t>www.heds-fr.ch</a:t>
            </a:r>
            <a:r>
              <a:rPr lang="fr-FR" sz="11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6FEEA8-1FCE-F64E-A34C-6D138D4268B0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C6E457-437B-E946-9150-A9826E125F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2285">
            <a:off x="6955600" y="29087"/>
            <a:ext cx="3569108" cy="3569108"/>
          </a:xfrm>
          <a:prstGeom prst="rect">
            <a:avLst/>
          </a:prstGeom>
          <a:effectLst/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96E6E9F-A061-5D46-9E5E-BCC7258A31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010">
            <a:off x="-2755947" y="4105792"/>
            <a:ext cx="3569108" cy="3569108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98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573776-32A6-364B-94CD-58D2CF852CD1}"/>
              </a:ext>
            </a:extLst>
          </p:cNvPr>
          <p:cNvSpPr/>
          <p:nvPr userDrawn="1"/>
        </p:nvSpPr>
        <p:spPr>
          <a:xfrm>
            <a:off x="0" y="1397034"/>
            <a:ext cx="9144000" cy="4546565"/>
          </a:xfrm>
          <a:prstGeom prst="rect">
            <a:avLst/>
          </a:prstGeom>
          <a:gradFill>
            <a:gsLst>
              <a:gs pos="0">
                <a:srgbClr val="007DB7"/>
              </a:gs>
              <a:gs pos="100000">
                <a:srgbClr val="0F628F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E767F43-D987-124E-9F13-0EF0116675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2285">
            <a:off x="6955600" y="29087"/>
            <a:ext cx="3569108" cy="3569108"/>
          </a:xfrm>
          <a:prstGeom prst="rect">
            <a:avLst/>
          </a:prstGeom>
          <a:effectLst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F72FAAF-EA75-2E44-8944-F07B3FF0C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010">
            <a:off x="-2755947" y="4105792"/>
            <a:ext cx="3569108" cy="3569108"/>
          </a:xfrm>
          <a:prstGeom prst="rect">
            <a:avLst/>
          </a:prstGeom>
          <a:effectLst/>
        </p:spPr>
      </p:pic>
      <p:sp>
        <p:nvSpPr>
          <p:cNvPr id="25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63021" y="2611263"/>
            <a:ext cx="7481394" cy="38382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cap="none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 dirty="0"/>
              <a:t>Sous-titre </a:t>
            </a:r>
            <a:endParaRPr lang="fr-CH" noProof="0" dirty="0"/>
          </a:p>
        </p:txBody>
      </p:sp>
      <p:sp>
        <p:nvSpPr>
          <p:cNvPr id="26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79038" y="5373217"/>
            <a:ext cx="3592962" cy="5703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Nom Prénom </a:t>
            </a:r>
          </a:p>
        </p:txBody>
      </p:sp>
      <p:sp>
        <p:nvSpPr>
          <p:cNvPr id="27" name="Espace réservé du texte 2"/>
          <p:cNvSpPr>
            <a:spLocks noGrp="1"/>
          </p:cNvSpPr>
          <p:nvPr>
            <p:ph type="body" idx="10" hasCustomPrompt="1"/>
          </p:nvPr>
        </p:nvSpPr>
        <p:spPr>
          <a:xfrm>
            <a:off x="971600" y="6032500"/>
            <a:ext cx="6019800" cy="457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22" y="6095103"/>
            <a:ext cx="1070458" cy="56939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730AE07-9F29-5643-9599-73D7F65AC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021" y="2023359"/>
            <a:ext cx="7488833" cy="5760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B90EAA6-ADDC-974A-A85B-7424FD414E9B}"/>
              </a:ext>
            </a:extLst>
          </p:cNvPr>
          <p:cNvPicPr>
            <a:picLocks noChangeAspect="1"/>
          </p:cNvPicPr>
          <p:nvPr userDrawn="1"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0225"/>
            <a:ext cx="2554646" cy="703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2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257A1-6B3D-EC4E-8C4E-9C84BFF13089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969854DC-383E-2049-B8C1-63DC3E559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C601DB8-3ACC-2F4B-A012-D63DF9DB9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1671303"/>
            <a:ext cx="7920880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Sous-titre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D52AEA-AD92-6144-919A-CA6827A029CD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F4BD447-498B-2C4F-ADE1-8A0E630E35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2041063"/>
            <a:ext cx="7920037" cy="409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Texte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A82676-9E96-CF4D-867A-DDDFA1969E28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292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193242-DBF1-B247-96F8-0DA6379C1DDF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969854DC-383E-2049-B8C1-63DC3E559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5E1E116-91DA-C14A-94F8-D71EE6A7B52E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83D6CFDC-6E5E-3545-90F0-2B5D06307F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673777"/>
            <a:ext cx="7920037" cy="409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Texte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DCC5AB-5780-DB44-B191-787E9D72837C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966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D45EB-D62F-0B48-835A-82A3F0CFDBF7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969854DC-383E-2049-B8C1-63DC3E559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9A90AC30-F7C1-A14E-BECA-780A256550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1671303"/>
            <a:ext cx="7920037" cy="41052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DB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DB7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1"/>
            <a:endParaRPr lang="fr-FR" dirty="0"/>
          </a:p>
          <a:p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252C98-92B5-F94E-8A65-5076D081F526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EC298A-9CCA-7C4A-A78D-39AE63F618EA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18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puces (2 colon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ABC56F-E8BA-BF49-AD20-8BE6D80614EF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5">
            <a:extLst>
              <a:ext uri="{FF2B5EF4-FFF2-40B4-BE49-F238E27FC236}">
                <a16:creationId xmlns:a16="http://schemas.microsoft.com/office/drawing/2014/main" id="{04FFAE0A-E459-F843-B495-A9CC33831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DB38BA6-13C6-A34E-9D10-146102C6F5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24" y="1671303"/>
            <a:ext cx="3816424" cy="41052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DB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DB7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1"/>
            <a:endParaRPr lang="fr-FR" dirty="0"/>
          </a:p>
          <a:p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1596AB-BCD0-4845-8DA0-91039D1F7118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168C0054-97CE-DB44-AEFA-DD1CCD5892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568" y="1671302"/>
            <a:ext cx="3816424" cy="41052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DB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DB7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1"/>
            <a:endParaRPr lang="fr-FR" dirty="0"/>
          </a:p>
          <a:p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891CA8-C142-2C43-950F-A8198279F59C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06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 + ob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00C30D-775A-934B-B79B-3B6E2145734D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5">
            <a:extLst>
              <a:ext uri="{FF2B5EF4-FFF2-40B4-BE49-F238E27FC236}">
                <a16:creationId xmlns:a16="http://schemas.microsoft.com/office/drawing/2014/main" id="{04FFAE0A-E459-F843-B495-A9CC33831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F93D3D-FC6C-DC40-A9DC-347C3F71E99F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DBE443E6-FEA8-854D-8151-1A42D8CEA7B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83568" y="1671303"/>
            <a:ext cx="7920880" cy="4248472"/>
          </a:xfrm>
          <a:prstGeom prst="rect">
            <a:avLst/>
          </a:prstGeom>
        </p:spPr>
        <p:txBody>
          <a:bodyPr lIns="0" tIns="46800" rIns="0"/>
          <a:lstStyle>
            <a:lvl1pPr marL="126900" indent="0">
              <a:buNone/>
              <a:defRPr sz="18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itchFamily="34" charset="0"/>
              <a:buChar char="•"/>
              <a:defRPr sz="1600" b="0"/>
            </a:lvl2pPr>
            <a:lvl3pPr marL="1073150" indent="-215900">
              <a:buClr>
                <a:schemeClr val="tx1">
                  <a:lumMod val="75000"/>
                  <a:lumOff val="25000"/>
                </a:schemeClr>
              </a:buClr>
              <a:defRPr sz="1400"/>
            </a:lvl3pPr>
            <a:lvl4pPr marL="1433513" indent="-215900">
              <a:defRPr sz="1200"/>
            </a:lvl4pPr>
            <a:lvl5pPr marL="1700213" indent="-215900">
              <a:buClr>
                <a:schemeClr val="tx1">
                  <a:lumMod val="50000"/>
                  <a:lumOff val="50000"/>
                </a:schemeClr>
              </a:buClr>
              <a:defRPr sz="1200"/>
            </a:lvl5pPr>
            <a:lvl6pPr marL="1908000" indent="-216000"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/>
              <a:t>Sous-titre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26B5B6-09CC-284E-8174-DEEE74DF9647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1878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+ texte + sous-titre + ob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00C30D-775A-934B-B79B-3B6E2145734D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5">
            <a:extLst>
              <a:ext uri="{FF2B5EF4-FFF2-40B4-BE49-F238E27FC236}">
                <a16:creationId xmlns:a16="http://schemas.microsoft.com/office/drawing/2014/main" id="{04FFAE0A-E459-F843-B495-A9CC33831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F93D3D-FC6C-DC40-A9DC-347C3F71E99F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DBE443E6-FEA8-854D-8151-1A42D8CEA7B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419872" y="1671303"/>
            <a:ext cx="5184576" cy="4265806"/>
          </a:xfrm>
          <a:prstGeom prst="rect">
            <a:avLst/>
          </a:prstGeom>
        </p:spPr>
        <p:txBody>
          <a:bodyPr lIns="0" tIns="46800" rIns="0"/>
          <a:lstStyle>
            <a:lvl1pPr marL="126900" indent="0">
              <a:buNone/>
              <a:defRPr sz="18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itchFamily="34" charset="0"/>
              <a:buChar char="•"/>
              <a:defRPr sz="1600" b="0"/>
            </a:lvl2pPr>
            <a:lvl3pPr marL="1073150" indent="-215900">
              <a:buClr>
                <a:schemeClr val="tx1">
                  <a:lumMod val="75000"/>
                  <a:lumOff val="25000"/>
                </a:schemeClr>
              </a:buClr>
              <a:defRPr sz="1400"/>
            </a:lvl3pPr>
            <a:lvl4pPr marL="1433513" indent="-215900">
              <a:defRPr sz="1200"/>
            </a:lvl4pPr>
            <a:lvl5pPr marL="1700213" indent="-215900">
              <a:buClr>
                <a:schemeClr val="tx1">
                  <a:lumMod val="50000"/>
                  <a:lumOff val="50000"/>
                </a:schemeClr>
              </a:buClr>
              <a:defRPr sz="1200"/>
            </a:lvl5pPr>
            <a:lvl6pPr marL="1908000" indent="-216000"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79848CA7-81F8-E74B-B1BB-D27E133B09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1673776"/>
            <a:ext cx="2519635" cy="4263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Texte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ABB377-8F77-FB43-9EE3-42C391B4F87C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25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E8390E-7997-E143-A31E-6308AB32341B}"/>
              </a:ext>
            </a:extLst>
          </p:cNvPr>
          <p:cNvSpPr/>
          <p:nvPr userDrawn="1"/>
        </p:nvSpPr>
        <p:spPr>
          <a:xfrm>
            <a:off x="0" y="1397034"/>
            <a:ext cx="9144000" cy="4546565"/>
          </a:xfrm>
          <a:prstGeom prst="rect">
            <a:avLst/>
          </a:prstGeom>
          <a:gradFill>
            <a:gsLst>
              <a:gs pos="0">
                <a:srgbClr val="007DB7"/>
              </a:gs>
              <a:gs pos="100000">
                <a:srgbClr val="0F628F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3C8517-4583-114C-9CF0-7D9A8E3E6B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236" y="1946055"/>
            <a:ext cx="6770092" cy="8639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Merci de votre attention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6FEEA8-1FCE-F64E-A34C-6D138D4268B0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C6E457-437B-E946-9150-A9826E125F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2285">
            <a:off x="6955600" y="29087"/>
            <a:ext cx="3569108" cy="3569108"/>
          </a:xfrm>
          <a:prstGeom prst="rect">
            <a:avLst/>
          </a:prstGeom>
          <a:effectLst/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96E6E9F-A061-5D46-9E5E-BCC7258A31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010">
            <a:off x="-2755947" y="4105792"/>
            <a:ext cx="3569108" cy="3569108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75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//Users/alinedeschenaux/Desktop/HEdS-Fr/PPT/links/Heds-FR_RVB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33173"/>
            <a:ext cx="1551302" cy="426972"/>
          </a:xfrm>
          <a:prstGeom prst="rect">
            <a:avLst/>
          </a:prstGeom>
        </p:spPr>
      </p:pic>
      <p:sp>
        <p:nvSpPr>
          <p:cNvPr id="8" name="Espace réservé du titre 7">
            <a:extLst>
              <a:ext uri="{FF2B5EF4-FFF2-40B4-BE49-F238E27FC236}">
                <a16:creationId xmlns:a16="http://schemas.microsoft.com/office/drawing/2014/main" id="{DCE243E2-FC78-2241-AE27-1A349D8B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50152"/>
            <a:ext cx="788670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0" r:id="rId3"/>
    <p:sldLayoutId id="2147483672" r:id="rId4"/>
    <p:sldLayoutId id="2147483650" r:id="rId5"/>
    <p:sldLayoutId id="2147483652" r:id="rId6"/>
    <p:sldLayoutId id="2147483671" r:id="rId7"/>
    <p:sldLayoutId id="2147483674" r:id="rId8"/>
    <p:sldLayoutId id="2147483655" r:id="rId9"/>
    <p:sldLayoutId id="2147483675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 i="0" u="none" cap="none" baseline="0">
          <a:solidFill>
            <a:srgbClr val="007DB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7DB7"/>
        </a:buClr>
        <a:buFont typeface="Arial" panose="020B0604020202020204" pitchFamily="34" charset="0"/>
        <a:buChar char="•"/>
        <a:defRPr sz="2000" b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09625" indent="-285750" algn="l" rtl="0" eaLnBrk="1" fontAlgn="base" hangingPunct="1">
        <a:spcBef>
          <a:spcPct val="20000"/>
        </a:spcBef>
        <a:spcAft>
          <a:spcPct val="0"/>
        </a:spcAft>
        <a:buClr>
          <a:srgbClr val="ACA39A"/>
        </a:buClr>
        <a:buFont typeface="Arial" pitchFamily="34" charset="0"/>
        <a:buChar char="•"/>
        <a:defRPr sz="1600" b="0">
          <a:solidFill>
            <a:schemeClr val="tx1">
              <a:lumMod val="75000"/>
              <a:lumOff val="25000"/>
            </a:schemeClr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35385"/>
        </a:buClr>
        <a:buFont typeface="Arial"/>
        <a:buChar char="•"/>
        <a:defRPr sz="1800" b="0">
          <a:solidFill>
            <a:schemeClr val="tx1">
              <a:lumMod val="75000"/>
              <a:lumOff val="25000"/>
            </a:schemeClr>
          </a:solidFill>
          <a:latin typeface="+mn-lt"/>
        </a:defRPr>
      </a:lvl3pPr>
      <a:lvl4pPr marL="1343025" indent="-285750" algn="l" rtl="0" eaLnBrk="1" fontAlgn="base" hangingPunct="1">
        <a:spcBef>
          <a:spcPct val="20000"/>
        </a:spcBef>
        <a:spcAft>
          <a:spcPct val="0"/>
        </a:spcAft>
        <a:buClr>
          <a:srgbClr val="ACA39A"/>
        </a:buClr>
        <a:buFont typeface="Arial" pitchFamily="34" charset="0"/>
        <a:buChar char="•"/>
        <a:defRPr sz="1600">
          <a:solidFill>
            <a:schemeClr val="tx1">
              <a:lumMod val="75000"/>
              <a:lumOff val="25000"/>
            </a:schemeClr>
          </a:solidFill>
          <a:latin typeface="+mn-lt"/>
        </a:defRPr>
      </a:lvl4pPr>
      <a:lvl5pPr marL="1790700" indent="-228600" algn="l" rtl="0" eaLnBrk="1" fontAlgn="base" hangingPunct="1">
        <a:spcBef>
          <a:spcPct val="20000"/>
        </a:spcBef>
        <a:spcAft>
          <a:spcPct val="0"/>
        </a:spcAft>
        <a:buClr>
          <a:srgbClr val="ACA39A"/>
        </a:buClr>
        <a:buFont typeface="Arial"/>
        <a:buChar char="•"/>
        <a:defRPr sz="1400">
          <a:solidFill>
            <a:schemeClr val="tx1">
              <a:lumMod val="75000"/>
              <a:lumOff val="25000"/>
            </a:schemeClr>
          </a:solidFill>
          <a:latin typeface="+mn-lt"/>
        </a:defRPr>
      </a:lvl5pPr>
      <a:lvl6pPr marL="2238375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ACA39A"/>
        </a:buClr>
        <a:buSzTx/>
        <a:buFont typeface="Arial"/>
        <a:buChar char="•"/>
        <a:tabLst/>
        <a:defRPr sz="1400">
          <a:solidFill>
            <a:schemeClr val="tx1">
              <a:lumMod val="75000"/>
              <a:lumOff val="25000"/>
            </a:schemeClr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file:////Volumes/KINGSTON/Links/fondbleu+rond+arc_deg2.png" TargetMode="External"/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13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h/url?sa=i&amp;rct=j&amp;q=&amp;esrc=s&amp;frm=1&amp;source=images&amp;cd=&amp;cad=rja&amp;docid=LpUUH29_q8D_NM&amp;tbnid=IgfBpfw-npyAAM:&amp;ved=0CAUQjRw&amp;url=http://www.healio.com/orthopedics/journals/ortho/%7b1fc33e9c-960c-4096-b3e6-bb878ca74be2%7d/febrile-response-following-megaprosthesis-replacement-for-primary-bone-sarcoma&amp;ei=RzRgUtq-KeLT0QW784HgCw&amp;psig=AFQjCNFV1WdWLrVESPqR9aLZ5Eh2dHcylg&amp;ust=1382122874339765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eg"/><Relationship Id="rId5" Type="http://schemas.openxmlformats.org/officeDocument/2006/relationships/hyperlink" Target="http://www.google.ch/url?sa=i&amp;rct=j&amp;q=&amp;esrc=s&amp;frm=1&amp;source=images&amp;cd=&amp;cad=rja&amp;uact=8&amp;ved=0CAcQjRxqFQoTCJ2JoeG2lcgCFQG1FAodv7ID7g&amp;url=http://www.univ-orleans.fr/ces-chateauroux/pourquoi-venir-etudier-au-ces&amp;bvm=bv.103388427,d.d24&amp;psig=AFQjCNGPKkjTQP7JTPf5cJkOdiBJ-UXxmQ&amp;ust=1443381904158261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/Volumes/KINGSTON/Links/fondbleu+rond+arc_deg2.png" TargetMode="External"/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15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media6.m4a"/><Relationship Id="rId7" Type="http://schemas.openxmlformats.org/officeDocument/2006/relationships/hyperlink" Target="http://www.google.ch/url?sa=i&amp;rct=j&amp;q=&amp;esrc=s&amp;frm=1&amp;source=images&amp;cd=&amp;cad=rja&amp;uact=8&amp;ved=0CAcQjRxqFQoTCJ2JoeG2lcgCFQG1FAodv7ID7g&amp;url=http://www.univ-orleans.fr/ces-chateauroux/pourquoi-venir-etudier-au-ces&amp;bvm=bv.103388427,d.d24&amp;psig=AFQjCNGPKkjTQP7JTPf5cJkOdiBJ-UXxmQ&amp;ust=1443381904158261" TargetMode="External"/><Relationship Id="rId2" Type="http://schemas.microsoft.com/office/2007/relationships/media" Target="../media/media6.m4a"/><Relationship Id="rId1" Type="http://schemas.openxmlformats.org/officeDocument/2006/relationships/tags" Target="../tags/tag16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17.xml"/><Relationship Id="rId6" Type="http://schemas.openxmlformats.org/officeDocument/2006/relationships/hyperlink" Target="//upload.wikimedia.org/wikipedia/commons/f/f9/Percent_18e.svg" TargetMode="Externa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060848"/>
            <a:ext cx="8768555" cy="29680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BBA2E5-D27E-8540-B800-7ACD4589D99D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599"/>
            <a:ext cx="9144000" cy="481005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7421D04-CFCA-6C4E-A549-E6EC80061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14" y="2163231"/>
            <a:ext cx="4822572" cy="576064"/>
          </a:xfrm>
        </p:spPr>
        <p:txBody>
          <a:bodyPr/>
          <a:lstStyle/>
          <a:p>
            <a:r>
              <a:rPr lang="en-US" sz="3700" dirty="0" err="1" smtClean="0"/>
              <a:t>Statistiques</a:t>
            </a:r>
            <a:r>
              <a:rPr lang="en-US" sz="3700" dirty="0" smtClean="0"/>
              <a:t> </a:t>
            </a:r>
            <a:r>
              <a:rPr lang="en-US" sz="3700" dirty="0" err="1" smtClean="0"/>
              <a:t>descriptives</a:t>
            </a:r>
            <a:endParaRPr lang="fr-FR" sz="370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D40228B-53AA-E649-B2C8-FFCE55194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0614" y="5355588"/>
            <a:ext cx="3811346" cy="570382"/>
          </a:xfrm>
        </p:spPr>
        <p:txBody>
          <a:bodyPr/>
          <a:lstStyle/>
          <a:p>
            <a:r>
              <a:rPr lang="fr-FR" dirty="0" smtClean="0"/>
              <a:t>Sandrine Pihet et Katia Iglesias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0"/>
          </p:nvPr>
        </p:nvSpPr>
        <p:spPr>
          <a:xfrm>
            <a:off x="400614" y="6052649"/>
            <a:ext cx="6019800" cy="457200"/>
          </a:xfrm>
        </p:spPr>
        <p:txBody>
          <a:bodyPr/>
          <a:lstStyle/>
          <a:p>
            <a:endParaRPr lang="fr-CH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03FB13F9-48BB-7A4D-BB9B-184AF44EB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7" y="3573016"/>
            <a:ext cx="3816423" cy="1178080"/>
          </a:xfrm>
        </p:spPr>
        <p:txBody>
          <a:bodyPr/>
          <a:lstStyle/>
          <a:p>
            <a:r>
              <a:rPr lang="fr-CH" b="1" dirty="0" smtClean="0"/>
              <a:t>Indices de tendance centrale et de dispersion, graphiques</a:t>
            </a:r>
            <a:endParaRPr lang="fr-FR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2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94"/>
    </mc:Choice>
    <mc:Fallback xmlns="">
      <p:transition spd="slow" advTm="27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50152"/>
            <a:ext cx="8460432" cy="390616"/>
          </a:xfrm>
        </p:spPr>
        <p:txBody>
          <a:bodyPr>
            <a:noAutofit/>
          </a:bodyPr>
          <a:lstStyle/>
          <a:p>
            <a:r>
              <a:rPr lang="fr-CH" sz="3000" b="1" dirty="0" smtClean="0"/>
              <a:t>Barres de fréquences – </a:t>
            </a:r>
            <a:r>
              <a:rPr lang="fr-CH" sz="3000" b="1" i="1" dirty="0" err="1" smtClean="0"/>
              <a:t>Frequency</a:t>
            </a:r>
            <a:r>
              <a:rPr lang="fr-CH" sz="3000" b="1" i="1" dirty="0" smtClean="0"/>
              <a:t> bars </a:t>
            </a:r>
            <a:r>
              <a:rPr lang="fr-CH" sz="3000" b="1" dirty="0" smtClean="0"/>
              <a:t>(G)</a:t>
            </a:r>
            <a:endParaRPr lang="fr-FR" sz="3000" b="1" dirty="0"/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/>
          </p:nvPr>
        </p:nvGraphicFramePr>
        <p:xfrm>
          <a:off x="0" y="1700808"/>
          <a:ext cx="783788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angle 9"/>
          <p:cNvSpPr/>
          <p:nvPr/>
        </p:nvSpPr>
        <p:spPr>
          <a:xfrm>
            <a:off x="179512" y="6254691"/>
            <a:ext cx="626469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Source: http</a:t>
            </a:r>
            <a:r>
              <a:rPr lang="fr-CH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://www.hplusqualite.ch/</a:t>
            </a:r>
            <a:r>
              <a:rPr lang="fr-CH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fileadmin</a:t>
            </a:r>
            <a:r>
              <a:rPr lang="fr-CH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/documents/20141010_Prävalenzmessung2013_Vergleichsbericht_Erwachsene_V1_fr_final.pdf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8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73"/>
    </mc:Choice>
    <mc:Fallback xmlns="">
      <p:transition spd="slow" advTm="33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47149" y="5769267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Tendance centrale et dispersion</a:t>
            </a:r>
            <a:endParaRPr lang="fr-FR" sz="3200" b="1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30525" y="2710080"/>
            <a:ext cx="36734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CH" altLang="fr-FR" dirty="0">
              <a:solidFill>
                <a:srgbClr val="738CA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775138"/>
            <a:ext cx="60612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tendance centrale décrit </a:t>
            </a:r>
            <a:r>
              <a:rPr lang="fr-CH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position</a:t>
            </a:r>
            <a:endParaRPr lang="fr-CH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33"/>
          <p:cNvGrpSpPr>
            <a:grpSpLocks/>
          </p:cNvGrpSpPr>
          <p:nvPr/>
        </p:nvGrpSpPr>
        <p:grpSpPr bwMode="auto">
          <a:xfrm>
            <a:off x="6947792" y="4222249"/>
            <a:ext cx="1944688" cy="1871662"/>
            <a:chOff x="2154" y="1888"/>
            <a:chExt cx="1225" cy="1179"/>
          </a:xfrm>
        </p:grpSpPr>
        <p:grpSp>
          <p:nvGrpSpPr>
            <p:cNvPr id="7" name="Group 66"/>
            <p:cNvGrpSpPr>
              <a:grpSpLocks/>
            </p:cNvGrpSpPr>
            <p:nvPr/>
          </p:nvGrpSpPr>
          <p:grpSpPr bwMode="auto">
            <a:xfrm>
              <a:off x="2154" y="1888"/>
              <a:ext cx="1225" cy="1179"/>
              <a:chOff x="2154" y="1888"/>
              <a:chExt cx="1225" cy="1179"/>
            </a:xfrm>
          </p:grpSpPr>
          <p:sp>
            <p:nvSpPr>
              <p:cNvPr id="20" name="Oval 58"/>
              <p:cNvSpPr>
                <a:spLocks noChangeArrowheads="1"/>
              </p:cNvSpPr>
              <p:nvPr/>
            </p:nvSpPr>
            <p:spPr bwMode="auto">
              <a:xfrm>
                <a:off x="2154" y="1888"/>
                <a:ext cx="1225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1" name="Oval 60"/>
              <p:cNvSpPr>
                <a:spLocks noChangeArrowheads="1"/>
              </p:cNvSpPr>
              <p:nvPr/>
            </p:nvSpPr>
            <p:spPr bwMode="auto">
              <a:xfrm>
                <a:off x="2245" y="1979"/>
                <a:ext cx="1044" cy="99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2" name="Oval 61"/>
              <p:cNvSpPr>
                <a:spLocks noChangeArrowheads="1"/>
              </p:cNvSpPr>
              <p:nvPr/>
            </p:nvSpPr>
            <p:spPr bwMode="auto">
              <a:xfrm>
                <a:off x="2336" y="2069"/>
                <a:ext cx="861" cy="817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3" name="Oval 62"/>
              <p:cNvSpPr>
                <a:spLocks noChangeArrowheads="1"/>
              </p:cNvSpPr>
              <p:nvPr/>
            </p:nvSpPr>
            <p:spPr bwMode="auto">
              <a:xfrm>
                <a:off x="2426" y="2160"/>
                <a:ext cx="681" cy="635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4" name="Oval 63"/>
              <p:cNvSpPr>
                <a:spLocks noChangeArrowheads="1"/>
              </p:cNvSpPr>
              <p:nvPr/>
            </p:nvSpPr>
            <p:spPr bwMode="auto">
              <a:xfrm>
                <a:off x="2517" y="2251"/>
                <a:ext cx="500" cy="453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5" name="Oval 64"/>
              <p:cNvSpPr>
                <a:spLocks noChangeArrowheads="1"/>
              </p:cNvSpPr>
              <p:nvPr/>
            </p:nvSpPr>
            <p:spPr bwMode="auto">
              <a:xfrm>
                <a:off x="2608" y="2341"/>
                <a:ext cx="317" cy="273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8" name="Oval 65"/>
            <p:cNvSpPr>
              <a:spLocks noChangeArrowheads="1"/>
            </p:cNvSpPr>
            <p:nvPr/>
          </p:nvSpPr>
          <p:spPr bwMode="auto">
            <a:xfrm>
              <a:off x="3152" y="2069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9" name="Oval 67"/>
            <p:cNvSpPr>
              <a:spLocks noChangeArrowheads="1"/>
            </p:cNvSpPr>
            <p:nvPr/>
          </p:nvSpPr>
          <p:spPr bwMode="auto">
            <a:xfrm>
              <a:off x="3152" y="2432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" name="Oval 68"/>
            <p:cNvSpPr>
              <a:spLocks noChangeArrowheads="1"/>
            </p:cNvSpPr>
            <p:nvPr/>
          </p:nvSpPr>
          <p:spPr bwMode="auto">
            <a:xfrm>
              <a:off x="2835" y="2251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" name="Oval 69"/>
            <p:cNvSpPr>
              <a:spLocks noChangeArrowheads="1"/>
            </p:cNvSpPr>
            <p:nvPr/>
          </p:nvSpPr>
          <p:spPr bwMode="auto">
            <a:xfrm>
              <a:off x="3061" y="2704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2" name="Oval 70"/>
            <p:cNvSpPr>
              <a:spLocks noChangeArrowheads="1"/>
            </p:cNvSpPr>
            <p:nvPr/>
          </p:nvSpPr>
          <p:spPr bwMode="auto">
            <a:xfrm>
              <a:off x="2744" y="2614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3" name="Oval 71"/>
            <p:cNvSpPr>
              <a:spLocks noChangeArrowheads="1"/>
            </p:cNvSpPr>
            <p:nvPr/>
          </p:nvSpPr>
          <p:spPr bwMode="auto">
            <a:xfrm>
              <a:off x="2835" y="2659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5" name="Oval 72"/>
            <p:cNvSpPr>
              <a:spLocks noChangeArrowheads="1"/>
            </p:cNvSpPr>
            <p:nvPr/>
          </p:nvSpPr>
          <p:spPr bwMode="auto">
            <a:xfrm>
              <a:off x="2336" y="2704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6" name="Oval 73"/>
            <p:cNvSpPr>
              <a:spLocks noChangeArrowheads="1"/>
            </p:cNvSpPr>
            <p:nvPr/>
          </p:nvSpPr>
          <p:spPr bwMode="auto">
            <a:xfrm>
              <a:off x="2562" y="2523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7" name="Oval 74"/>
            <p:cNvSpPr>
              <a:spLocks noChangeArrowheads="1"/>
            </p:cNvSpPr>
            <p:nvPr/>
          </p:nvSpPr>
          <p:spPr bwMode="auto">
            <a:xfrm>
              <a:off x="2653" y="2840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8" name="Oval 75"/>
            <p:cNvSpPr>
              <a:spLocks noChangeArrowheads="1"/>
            </p:cNvSpPr>
            <p:nvPr/>
          </p:nvSpPr>
          <p:spPr bwMode="auto">
            <a:xfrm>
              <a:off x="2517" y="2206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9" name="Oval 76"/>
            <p:cNvSpPr>
              <a:spLocks noChangeArrowheads="1"/>
            </p:cNvSpPr>
            <p:nvPr/>
          </p:nvSpPr>
          <p:spPr bwMode="auto">
            <a:xfrm>
              <a:off x="2880" y="2886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323528" y="2278033"/>
            <a:ext cx="1944688" cy="1871663"/>
            <a:chOff x="467544" y="1988840"/>
            <a:chExt cx="1944688" cy="1871663"/>
          </a:xfrm>
        </p:grpSpPr>
        <p:grpSp>
          <p:nvGrpSpPr>
            <p:cNvPr id="27" name="Group 199"/>
            <p:cNvGrpSpPr>
              <a:grpSpLocks/>
            </p:cNvGrpSpPr>
            <p:nvPr/>
          </p:nvGrpSpPr>
          <p:grpSpPr bwMode="auto">
            <a:xfrm>
              <a:off x="467544" y="1988840"/>
              <a:ext cx="1944688" cy="1871663"/>
              <a:chOff x="4150" y="3022"/>
              <a:chExt cx="1225" cy="1179"/>
            </a:xfrm>
          </p:grpSpPr>
          <p:grpSp>
            <p:nvGrpSpPr>
              <p:cNvPr id="31" name="Group 125"/>
              <p:cNvGrpSpPr>
                <a:grpSpLocks/>
              </p:cNvGrpSpPr>
              <p:nvPr/>
            </p:nvGrpSpPr>
            <p:grpSpPr bwMode="auto">
              <a:xfrm>
                <a:off x="4150" y="3022"/>
                <a:ext cx="1225" cy="1179"/>
                <a:chOff x="2154" y="1888"/>
                <a:chExt cx="1225" cy="1179"/>
              </a:xfrm>
            </p:grpSpPr>
            <p:sp>
              <p:nvSpPr>
                <p:cNvPr id="41" name="Oval 126"/>
                <p:cNvSpPr>
                  <a:spLocks noChangeArrowheads="1"/>
                </p:cNvSpPr>
                <p:nvPr/>
              </p:nvSpPr>
              <p:spPr bwMode="auto">
                <a:xfrm>
                  <a:off x="2154" y="1888"/>
                  <a:ext cx="1225" cy="1179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rgbClr val="29292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H" altLang="fr-FR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" name="Oval 127"/>
                <p:cNvSpPr>
                  <a:spLocks noChangeArrowheads="1"/>
                </p:cNvSpPr>
                <p:nvPr/>
              </p:nvSpPr>
              <p:spPr bwMode="auto">
                <a:xfrm>
                  <a:off x="2245" y="1979"/>
                  <a:ext cx="1044" cy="998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29292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H" altLang="fr-FR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3" name="Oval 128"/>
                <p:cNvSpPr>
                  <a:spLocks noChangeArrowheads="1"/>
                </p:cNvSpPr>
                <p:nvPr/>
              </p:nvSpPr>
              <p:spPr bwMode="auto">
                <a:xfrm>
                  <a:off x="2336" y="2069"/>
                  <a:ext cx="861" cy="817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rgbClr val="29292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H" altLang="fr-FR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4" name="Oval 129"/>
                <p:cNvSpPr>
                  <a:spLocks noChangeArrowheads="1"/>
                </p:cNvSpPr>
                <p:nvPr/>
              </p:nvSpPr>
              <p:spPr bwMode="auto">
                <a:xfrm>
                  <a:off x="2426" y="2160"/>
                  <a:ext cx="681" cy="635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29292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H" altLang="fr-FR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5" name="Oval 130"/>
                <p:cNvSpPr>
                  <a:spLocks noChangeArrowheads="1"/>
                </p:cNvSpPr>
                <p:nvPr/>
              </p:nvSpPr>
              <p:spPr bwMode="auto">
                <a:xfrm>
                  <a:off x="2517" y="2251"/>
                  <a:ext cx="500" cy="453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rgbClr val="29292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H" altLang="fr-FR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6" name="Oval 131"/>
                <p:cNvSpPr>
                  <a:spLocks noChangeArrowheads="1"/>
                </p:cNvSpPr>
                <p:nvPr/>
              </p:nvSpPr>
              <p:spPr bwMode="auto">
                <a:xfrm>
                  <a:off x="2608" y="2341"/>
                  <a:ext cx="317" cy="273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29292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H" altLang="fr-FR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" name="Oval 188"/>
              <p:cNvSpPr>
                <a:spLocks noChangeArrowheads="1"/>
              </p:cNvSpPr>
              <p:nvPr/>
            </p:nvSpPr>
            <p:spPr bwMode="auto">
              <a:xfrm>
                <a:off x="4694" y="3566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33" name="Oval 189"/>
              <p:cNvSpPr>
                <a:spLocks noChangeArrowheads="1"/>
              </p:cNvSpPr>
              <p:nvPr/>
            </p:nvSpPr>
            <p:spPr bwMode="auto">
              <a:xfrm>
                <a:off x="4377" y="3612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34" name="Oval 190"/>
              <p:cNvSpPr>
                <a:spLocks noChangeArrowheads="1"/>
              </p:cNvSpPr>
              <p:nvPr/>
            </p:nvSpPr>
            <p:spPr bwMode="auto">
              <a:xfrm>
                <a:off x="4604" y="3475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35" name="Oval 191"/>
              <p:cNvSpPr>
                <a:spLocks noChangeArrowheads="1"/>
              </p:cNvSpPr>
              <p:nvPr/>
            </p:nvSpPr>
            <p:spPr bwMode="auto">
              <a:xfrm>
                <a:off x="4558" y="3521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36" name="Oval 192"/>
              <p:cNvSpPr>
                <a:spLocks noChangeArrowheads="1"/>
              </p:cNvSpPr>
              <p:nvPr/>
            </p:nvSpPr>
            <p:spPr bwMode="auto">
              <a:xfrm>
                <a:off x="4604" y="3702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37" name="Oval 193"/>
              <p:cNvSpPr>
                <a:spLocks noChangeArrowheads="1"/>
              </p:cNvSpPr>
              <p:nvPr/>
            </p:nvSpPr>
            <p:spPr bwMode="auto">
              <a:xfrm>
                <a:off x="4649" y="3657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38" name="Oval 194"/>
              <p:cNvSpPr>
                <a:spLocks noChangeArrowheads="1"/>
              </p:cNvSpPr>
              <p:nvPr/>
            </p:nvSpPr>
            <p:spPr bwMode="auto">
              <a:xfrm>
                <a:off x="4694" y="3476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39" name="Oval 195"/>
              <p:cNvSpPr>
                <a:spLocks noChangeArrowheads="1"/>
              </p:cNvSpPr>
              <p:nvPr/>
            </p:nvSpPr>
            <p:spPr bwMode="auto">
              <a:xfrm>
                <a:off x="4513" y="3657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0" name="Oval 196"/>
              <p:cNvSpPr>
                <a:spLocks noChangeArrowheads="1"/>
              </p:cNvSpPr>
              <p:nvPr/>
            </p:nvSpPr>
            <p:spPr bwMode="auto">
              <a:xfrm>
                <a:off x="4513" y="3430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28" name="Oval 191"/>
            <p:cNvSpPr>
              <a:spLocks noChangeArrowheads="1"/>
            </p:cNvSpPr>
            <p:nvPr/>
          </p:nvSpPr>
          <p:spPr bwMode="auto">
            <a:xfrm>
              <a:off x="1043608" y="3141538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" name="Oval 191"/>
            <p:cNvSpPr>
              <a:spLocks noChangeArrowheads="1"/>
            </p:cNvSpPr>
            <p:nvPr/>
          </p:nvSpPr>
          <p:spPr bwMode="auto">
            <a:xfrm>
              <a:off x="1115616" y="2924944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" name="Oval 191"/>
            <p:cNvSpPr>
              <a:spLocks noChangeArrowheads="1"/>
            </p:cNvSpPr>
            <p:nvPr/>
          </p:nvSpPr>
          <p:spPr bwMode="auto">
            <a:xfrm>
              <a:off x="971600" y="2852936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2555776" y="2278578"/>
            <a:ext cx="1944688" cy="1871663"/>
            <a:chOff x="2699792" y="1989385"/>
            <a:chExt cx="1944688" cy="1871663"/>
          </a:xfrm>
        </p:grpSpPr>
        <p:grpSp>
          <p:nvGrpSpPr>
            <p:cNvPr id="48" name="Group 198"/>
            <p:cNvGrpSpPr>
              <a:grpSpLocks/>
            </p:cNvGrpSpPr>
            <p:nvPr/>
          </p:nvGrpSpPr>
          <p:grpSpPr bwMode="auto">
            <a:xfrm>
              <a:off x="2699792" y="1989385"/>
              <a:ext cx="1944688" cy="1871663"/>
              <a:chOff x="2154" y="3022"/>
              <a:chExt cx="1225" cy="1179"/>
            </a:xfrm>
          </p:grpSpPr>
          <p:grpSp>
            <p:nvGrpSpPr>
              <p:cNvPr id="52" name="Group 118"/>
              <p:cNvGrpSpPr>
                <a:grpSpLocks/>
              </p:cNvGrpSpPr>
              <p:nvPr/>
            </p:nvGrpSpPr>
            <p:grpSpPr bwMode="auto">
              <a:xfrm>
                <a:off x="2154" y="3022"/>
                <a:ext cx="1225" cy="1179"/>
                <a:chOff x="2154" y="1888"/>
                <a:chExt cx="1225" cy="1179"/>
              </a:xfrm>
            </p:grpSpPr>
            <p:sp>
              <p:nvSpPr>
                <p:cNvPr id="62" name="Oval 119"/>
                <p:cNvSpPr>
                  <a:spLocks noChangeArrowheads="1"/>
                </p:cNvSpPr>
                <p:nvPr/>
              </p:nvSpPr>
              <p:spPr bwMode="auto">
                <a:xfrm>
                  <a:off x="2154" y="1888"/>
                  <a:ext cx="1225" cy="1179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rgbClr val="29292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H" altLang="fr-FR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3" name="Oval 120"/>
                <p:cNvSpPr>
                  <a:spLocks noChangeArrowheads="1"/>
                </p:cNvSpPr>
                <p:nvPr/>
              </p:nvSpPr>
              <p:spPr bwMode="auto">
                <a:xfrm>
                  <a:off x="2245" y="1979"/>
                  <a:ext cx="1044" cy="998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29292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H" altLang="fr-FR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4" name="Oval 121"/>
                <p:cNvSpPr>
                  <a:spLocks noChangeArrowheads="1"/>
                </p:cNvSpPr>
                <p:nvPr/>
              </p:nvSpPr>
              <p:spPr bwMode="auto">
                <a:xfrm>
                  <a:off x="2336" y="2069"/>
                  <a:ext cx="861" cy="817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rgbClr val="29292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H" altLang="fr-FR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5" name="Oval 122"/>
                <p:cNvSpPr>
                  <a:spLocks noChangeArrowheads="1"/>
                </p:cNvSpPr>
                <p:nvPr/>
              </p:nvSpPr>
              <p:spPr bwMode="auto">
                <a:xfrm>
                  <a:off x="2426" y="2160"/>
                  <a:ext cx="681" cy="635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29292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H" altLang="fr-FR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6" name="Oval 123"/>
                <p:cNvSpPr>
                  <a:spLocks noChangeArrowheads="1"/>
                </p:cNvSpPr>
                <p:nvPr/>
              </p:nvSpPr>
              <p:spPr bwMode="auto">
                <a:xfrm>
                  <a:off x="2517" y="2251"/>
                  <a:ext cx="500" cy="453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rgbClr val="29292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H" altLang="fr-FR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7" name="Oval 124"/>
                <p:cNvSpPr>
                  <a:spLocks noChangeArrowheads="1"/>
                </p:cNvSpPr>
                <p:nvPr/>
              </p:nvSpPr>
              <p:spPr bwMode="auto">
                <a:xfrm>
                  <a:off x="2608" y="2341"/>
                  <a:ext cx="317" cy="273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29292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H" altLang="fr-FR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53" name="Oval 160"/>
              <p:cNvSpPr>
                <a:spLocks noChangeArrowheads="1"/>
              </p:cNvSpPr>
              <p:nvPr/>
            </p:nvSpPr>
            <p:spPr bwMode="auto">
              <a:xfrm>
                <a:off x="3016" y="3612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4" name="Oval 180"/>
              <p:cNvSpPr>
                <a:spLocks noChangeArrowheads="1"/>
              </p:cNvSpPr>
              <p:nvPr/>
            </p:nvSpPr>
            <p:spPr bwMode="auto">
              <a:xfrm>
                <a:off x="3152" y="3748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5" name="Oval 181"/>
              <p:cNvSpPr>
                <a:spLocks noChangeArrowheads="1"/>
              </p:cNvSpPr>
              <p:nvPr/>
            </p:nvSpPr>
            <p:spPr bwMode="auto">
              <a:xfrm>
                <a:off x="3107" y="3657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6" name="Oval 182"/>
              <p:cNvSpPr>
                <a:spLocks noChangeArrowheads="1"/>
              </p:cNvSpPr>
              <p:nvPr/>
            </p:nvSpPr>
            <p:spPr bwMode="auto">
              <a:xfrm>
                <a:off x="3016" y="3475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7" name="Oval 183"/>
              <p:cNvSpPr>
                <a:spLocks noChangeArrowheads="1"/>
              </p:cNvSpPr>
              <p:nvPr/>
            </p:nvSpPr>
            <p:spPr bwMode="auto">
              <a:xfrm>
                <a:off x="3061" y="3748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8" name="Oval 184"/>
              <p:cNvSpPr>
                <a:spLocks noChangeArrowheads="1"/>
              </p:cNvSpPr>
              <p:nvPr/>
            </p:nvSpPr>
            <p:spPr bwMode="auto">
              <a:xfrm>
                <a:off x="3152" y="3566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9" name="Oval 185"/>
              <p:cNvSpPr>
                <a:spLocks noChangeArrowheads="1"/>
              </p:cNvSpPr>
              <p:nvPr/>
            </p:nvSpPr>
            <p:spPr bwMode="auto">
              <a:xfrm>
                <a:off x="3107" y="3838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0" name="Oval 186"/>
              <p:cNvSpPr>
                <a:spLocks noChangeArrowheads="1"/>
              </p:cNvSpPr>
              <p:nvPr/>
            </p:nvSpPr>
            <p:spPr bwMode="auto">
              <a:xfrm>
                <a:off x="3243" y="3657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1" name="Oval 187"/>
              <p:cNvSpPr>
                <a:spLocks noChangeArrowheads="1"/>
              </p:cNvSpPr>
              <p:nvPr/>
            </p:nvSpPr>
            <p:spPr bwMode="auto">
              <a:xfrm>
                <a:off x="3061" y="3567"/>
                <a:ext cx="46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49" name="Oval 191"/>
            <p:cNvSpPr>
              <a:spLocks noChangeArrowheads="1"/>
            </p:cNvSpPr>
            <p:nvPr/>
          </p:nvSpPr>
          <p:spPr bwMode="auto">
            <a:xfrm>
              <a:off x="4067944" y="3293765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0" name="Oval 191"/>
            <p:cNvSpPr>
              <a:spLocks noChangeArrowheads="1"/>
            </p:cNvSpPr>
            <p:nvPr/>
          </p:nvSpPr>
          <p:spPr bwMode="auto">
            <a:xfrm>
              <a:off x="4138935" y="3212976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1" name="Oval 191"/>
            <p:cNvSpPr>
              <a:spLocks noChangeArrowheads="1"/>
            </p:cNvSpPr>
            <p:nvPr/>
          </p:nvSpPr>
          <p:spPr bwMode="auto">
            <a:xfrm>
              <a:off x="4283968" y="3069530"/>
              <a:ext cx="73025" cy="714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>
            <a:off x="3779912" y="6310481"/>
            <a:ext cx="5328592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r-CH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dispersion décrit </a:t>
            </a:r>
            <a:r>
              <a:rPr lang="fr-CH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l’homogénéité </a:t>
            </a:r>
            <a:endParaRPr lang="fr-CH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Group 133"/>
          <p:cNvGrpSpPr>
            <a:grpSpLocks/>
          </p:cNvGrpSpPr>
          <p:nvPr/>
        </p:nvGrpSpPr>
        <p:grpSpPr bwMode="auto">
          <a:xfrm>
            <a:off x="4716016" y="4222249"/>
            <a:ext cx="1944688" cy="1871662"/>
            <a:chOff x="2154" y="1888"/>
            <a:chExt cx="1225" cy="1179"/>
          </a:xfrm>
        </p:grpSpPr>
        <p:grpSp>
          <p:nvGrpSpPr>
            <p:cNvPr id="72" name="Group 66"/>
            <p:cNvGrpSpPr>
              <a:grpSpLocks/>
            </p:cNvGrpSpPr>
            <p:nvPr/>
          </p:nvGrpSpPr>
          <p:grpSpPr bwMode="auto">
            <a:xfrm>
              <a:off x="2154" y="1888"/>
              <a:ext cx="1225" cy="1179"/>
              <a:chOff x="2154" y="1888"/>
              <a:chExt cx="1225" cy="1179"/>
            </a:xfrm>
          </p:grpSpPr>
          <p:sp>
            <p:nvSpPr>
              <p:cNvPr id="84" name="Oval 58"/>
              <p:cNvSpPr>
                <a:spLocks noChangeArrowheads="1"/>
              </p:cNvSpPr>
              <p:nvPr/>
            </p:nvSpPr>
            <p:spPr bwMode="auto">
              <a:xfrm>
                <a:off x="2154" y="1888"/>
                <a:ext cx="1225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5" name="Oval 60"/>
              <p:cNvSpPr>
                <a:spLocks noChangeArrowheads="1"/>
              </p:cNvSpPr>
              <p:nvPr/>
            </p:nvSpPr>
            <p:spPr bwMode="auto">
              <a:xfrm>
                <a:off x="2245" y="1979"/>
                <a:ext cx="1044" cy="99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6" name="Oval 61"/>
              <p:cNvSpPr>
                <a:spLocks noChangeArrowheads="1"/>
              </p:cNvSpPr>
              <p:nvPr/>
            </p:nvSpPr>
            <p:spPr bwMode="auto">
              <a:xfrm>
                <a:off x="2336" y="2069"/>
                <a:ext cx="861" cy="817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7" name="Oval 62"/>
              <p:cNvSpPr>
                <a:spLocks noChangeArrowheads="1"/>
              </p:cNvSpPr>
              <p:nvPr/>
            </p:nvSpPr>
            <p:spPr bwMode="auto">
              <a:xfrm>
                <a:off x="2426" y="2160"/>
                <a:ext cx="681" cy="635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8" name="Oval 63"/>
              <p:cNvSpPr>
                <a:spLocks noChangeArrowheads="1"/>
              </p:cNvSpPr>
              <p:nvPr/>
            </p:nvSpPr>
            <p:spPr bwMode="auto">
              <a:xfrm>
                <a:off x="2517" y="2251"/>
                <a:ext cx="500" cy="453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9" name="Oval 64"/>
              <p:cNvSpPr>
                <a:spLocks noChangeArrowheads="1"/>
              </p:cNvSpPr>
              <p:nvPr/>
            </p:nvSpPr>
            <p:spPr bwMode="auto">
              <a:xfrm>
                <a:off x="2608" y="2341"/>
                <a:ext cx="317" cy="273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altLang="fr-FR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73" name="Oval 65"/>
            <p:cNvSpPr>
              <a:spLocks noChangeArrowheads="1"/>
            </p:cNvSpPr>
            <p:nvPr/>
          </p:nvSpPr>
          <p:spPr bwMode="auto">
            <a:xfrm>
              <a:off x="2835" y="2387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4" name="Oval 67"/>
            <p:cNvSpPr>
              <a:spLocks noChangeArrowheads="1"/>
            </p:cNvSpPr>
            <p:nvPr/>
          </p:nvSpPr>
          <p:spPr bwMode="auto">
            <a:xfrm>
              <a:off x="2834" y="2478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5" name="Oval 68"/>
            <p:cNvSpPr>
              <a:spLocks noChangeArrowheads="1"/>
            </p:cNvSpPr>
            <p:nvPr/>
          </p:nvSpPr>
          <p:spPr bwMode="auto">
            <a:xfrm>
              <a:off x="2789" y="2387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6" name="Oval 69"/>
            <p:cNvSpPr>
              <a:spLocks noChangeArrowheads="1"/>
            </p:cNvSpPr>
            <p:nvPr/>
          </p:nvSpPr>
          <p:spPr bwMode="auto">
            <a:xfrm>
              <a:off x="2880" y="2432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7" name="Oval 70"/>
            <p:cNvSpPr>
              <a:spLocks noChangeArrowheads="1"/>
            </p:cNvSpPr>
            <p:nvPr/>
          </p:nvSpPr>
          <p:spPr bwMode="auto">
            <a:xfrm>
              <a:off x="2698" y="2432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8" name="Oval 71"/>
            <p:cNvSpPr>
              <a:spLocks noChangeArrowheads="1"/>
            </p:cNvSpPr>
            <p:nvPr/>
          </p:nvSpPr>
          <p:spPr bwMode="auto">
            <a:xfrm>
              <a:off x="2789" y="2568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9" name="Oval 72"/>
            <p:cNvSpPr>
              <a:spLocks noChangeArrowheads="1"/>
            </p:cNvSpPr>
            <p:nvPr/>
          </p:nvSpPr>
          <p:spPr bwMode="auto">
            <a:xfrm>
              <a:off x="2698" y="2387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0" name="Oval 73"/>
            <p:cNvSpPr>
              <a:spLocks noChangeArrowheads="1"/>
            </p:cNvSpPr>
            <p:nvPr/>
          </p:nvSpPr>
          <p:spPr bwMode="auto">
            <a:xfrm>
              <a:off x="2788" y="2523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1" name="Oval 74"/>
            <p:cNvSpPr>
              <a:spLocks noChangeArrowheads="1"/>
            </p:cNvSpPr>
            <p:nvPr/>
          </p:nvSpPr>
          <p:spPr bwMode="auto">
            <a:xfrm>
              <a:off x="2743" y="2478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2" name="Oval 75"/>
            <p:cNvSpPr>
              <a:spLocks noChangeArrowheads="1"/>
            </p:cNvSpPr>
            <p:nvPr/>
          </p:nvSpPr>
          <p:spPr bwMode="auto">
            <a:xfrm>
              <a:off x="2652" y="2523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3" name="Oval 76"/>
            <p:cNvSpPr>
              <a:spLocks noChangeArrowheads="1"/>
            </p:cNvSpPr>
            <p:nvPr/>
          </p:nvSpPr>
          <p:spPr bwMode="auto">
            <a:xfrm>
              <a:off x="2834" y="2523"/>
              <a:ext cx="46" cy="4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altLang="fr-FR" sz="3200" b="0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pic>
        <p:nvPicPr>
          <p:cNvPr id="99" name="Audio 9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34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24"/>
    </mc:Choice>
    <mc:Fallback xmlns="">
      <p:transition spd="slow" advTm="6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</p:childTnLst>
        </p:cTn>
      </p:par>
    </p:tnLst>
    <p:bldLst>
      <p:bldP spid="5" grpId="0"/>
      <p:bldP spid="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 b="1" dirty="0" smtClean="0"/>
              <a:t>Vue d’ensemble</a:t>
            </a:r>
            <a:endParaRPr lang="fr-FR" sz="3200" b="1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/>
          </p:nvPr>
        </p:nvGraphicFramePr>
        <p:xfrm>
          <a:off x="1" y="1456184"/>
          <a:ext cx="9144000" cy="533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76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20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Echelle de mesure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Décrire :</a:t>
                      </a:r>
                      <a:endParaRPr lang="fr-CH" sz="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tendance centrale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(et dispersion)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Illustrer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 un graphique</a:t>
                      </a: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Tester une hypothèse d’association 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corrélations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Tester une hypothèse de prédiction 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régressions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Tester une hypothèse de 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différences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entre 2 groupes</a:t>
                      </a: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Tester une hypothèse de 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différences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entre plus de 2 groupes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9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Nominale ou catégorielle</a:t>
                      </a:r>
                      <a:r>
                        <a:rPr lang="fr-CH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(dichotomique)</a:t>
                      </a: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Categorical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dichotomous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CH" sz="700" i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</a:t>
                      </a:r>
                      <a:endParaRPr lang="fr-CH" sz="700" u="non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(fréquences relatives ou</a:t>
                      </a:r>
                      <a:r>
                        <a:rPr lang="fr-CH" sz="1200" u="non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%)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Camembert</a:t>
                      </a:r>
                      <a:endParaRPr lang="fr-CH" sz="700" u="none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</a:t>
                      </a:r>
                      <a:r>
                        <a:rPr lang="fr-CH" sz="1200" u="non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arres de fréquences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Chi-carré/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Chi-square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</a:t>
                      </a:r>
                      <a:r>
                        <a:rPr lang="fr-CH" sz="1200" b="1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2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ou Phi 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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ou test</a:t>
                      </a:r>
                      <a:r>
                        <a:rPr lang="fr-CH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exact de Fisher/ </a:t>
                      </a:r>
                      <a:r>
                        <a:rPr lang="fr-CH" sz="1200" i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Fisher exact test</a:t>
                      </a:r>
                      <a:endParaRPr lang="fr-CH" sz="700" i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12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Régression logistique/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Logistic</a:t>
                      </a:r>
                      <a:r>
                        <a:rPr lang="fr-CH" sz="1200" i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H" sz="1200" i="1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regression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rapport de chances/</a:t>
                      </a: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odds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ratio; </a:t>
                      </a:r>
                      <a:r>
                        <a:rPr lang="fr-CH" sz="1200" b="1" i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</a:t>
                      </a:r>
                      <a:r>
                        <a:rPr lang="fr-CH" sz="1200" i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risque relatif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/relative </a:t>
                      </a: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NA: Chi-carré/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Chi-square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</a:t>
                      </a:r>
                      <a:r>
                        <a:rPr lang="fr-CH" sz="1200" b="1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2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A: Chi-carré de </a:t>
                      </a:r>
                      <a:r>
                        <a:rPr lang="fr-CH" sz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McNemar</a:t>
                      </a: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McNemar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Chi-square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NA: Chi-carré/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Chi-square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</a:t>
                      </a:r>
                      <a:r>
                        <a:rPr lang="fr-CH" sz="1200" b="1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2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A: </a:t>
                      </a:r>
                      <a:r>
                        <a:rPr lang="fr-CH" sz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Cochran</a:t>
                      </a:r>
                      <a:endParaRPr lang="fr-CH" sz="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23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Ordinale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Ordinal</a:t>
                      </a:r>
                      <a:endParaRPr lang="fr-CH" sz="700" i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Médian</a:t>
                      </a:r>
                      <a:endParaRPr lang="fr-CH" sz="700" u="non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(quartiles et étendue)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Boîtes à moustaches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b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Rho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nl-NL" sz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Spearman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b="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Spearman’s</a:t>
                      </a:r>
                      <a:r>
                        <a:rPr lang="nl-NL" sz="1200" b="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Rho</a:t>
                      </a:r>
                      <a:r>
                        <a:rPr lang="nl-NL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l-GR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ρ</a:t>
                      </a:r>
                      <a:r>
                        <a:rPr lang="fr-CH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kumimoji="0" lang="fr-CH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ou Tau de Kendall (</a:t>
                      </a:r>
                      <a:r>
                        <a:rPr kumimoji="0" lang="fr-CH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fr-CH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fr-CH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NA: Mann-Whitney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A:</a:t>
                      </a:r>
                      <a:r>
                        <a:rPr lang="en-GB" sz="120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Wilcoxon</a:t>
                      </a:r>
                      <a:endParaRPr lang="fr-CH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fr-CH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NA: </a:t>
                      </a:r>
                      <a:r>
                        <a:rPr lang="nl-NL" sz="1200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Kruskal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-Wallis</a:t>
                      </a:r>
                      <a:endParaRPr lang="fr-CH" sz="1200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A: Friedman</a:t>
                      </a:r>
                      <a:endParaRPr lang="fr-CH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8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Quantitative</a:t>
                      </a:r>
                      <a:endParaRPr lang="fr-CH" sz="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ou continue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Quantitative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CH" sz="700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Moyenne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écart-type et étendue)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Barres d’erreurs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Corrélation</a:t>
                      </a:r>
                      <a:r>
                        <a:rPr lang="fr-CH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Pearson/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Pearson (</a:t>
                      </a: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-moment) </a:t>
                      </a: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correlation</a:t>
                      </a:r>
                      <a:endParaRPr lang="fr-CH" sz="1200" i="1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Régression linéaire/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b="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</a:t>
                      </a:r>
                      <a:r>
                        <a:rPr lang="fr-CH" sz="1200" b="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H" sz="1200" b="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regression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CH" sz="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</a:t>
                      </a:r>
                      <a:r>
                        <a:rPr lang="fr-CH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 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fr-CH" sz="1200" b="1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ou </a:t>
                      </a:r>
                      <a:r>
                        <a:rPr lang="el-GR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r>
                        <a:rPr lang="nl-NL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nl-NL" sz="12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 + A: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 de Student </a:t>
                      </a:r>
                      <a:r>
                        <a:rPr lang="nl-NL" sz="1200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ou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test t/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i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</a:t>
                      </a:r>
                      <a:r>
                        <a:rPr lang="nl-NL" sz="1200" i="1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Student’s</a:t>
                      </a:r>
                      <a:r>
                        <a:rPr lang="nl-NL" sz="1200" i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 t-test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</a:t>
                      </a:r>
                      <a:r>
                        <a:rPr lang="nl-NL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  <a:endParaRPr lang="fr-CH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1200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NA: Analyse de </a:t>
                      </a:r>
                      <a:r>
                        <a:rPr lang="nl-NL" sz="1200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variance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i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Analysis of</a:t>
                      </a:r>
                      <a:r>
                        <a:rPr lang="nl-NL" sz="1200" i="1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200" i="1" baseline="0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variance</a:t>
                      </a:r>
                      <a:r>
                        <a:rPr lang="nl-NL" sz="1200" i="1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(ANOVA)</a:t>
                      </a:r>
                      <a:endParaRPr lang="fr-CH" sz="1200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A: ANOVA</a:t>
                      </a:r>
                      <a:r>
                        <a:rPr lang="fr-CH" sz="120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à 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mesures répétées/</a:t>
                      </a: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Repeated-measures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ANOVA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45085" marR="4508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394" y="4293096"/>
            <a:ext cx="537454" cy="7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03" y="3015552"/>
            <a:ext cx="720080" cy="70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924" y="3212976"/>
            <a:ext cx="866972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://www.healio.com/~/media/Journals/ORTHO/2013/6_June/10_3928_01477447_20130523_11/fig1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b="8956"/>
          <a:stretch/>
        </p:blipFill>
        <p:spPr bwMode="auto">
          <a:xfrm>
            <a:off x="2278710" y="5408534"/>
            <a:ext cx="1312429" cy="82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1090310" y="1456184"/>
            <a:ext cx="2545585" cy="533400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2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3"/>
    </mc:Choice>
    <mc:Fallback xmlns="">
      <p:transition spd="slow" advTm="22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En exemple tout simple</a:t>
            </a:r>
            <a:endParaRPr lang="fr-FR" sz="3200" b="1" dirty="0"/>
          </a:p>
        </p:txBody>
      </p:sp>
      <p:sp>
        <p:nvSpPr>
          <p:cNvPr id="90" name="Rectangle 89"/>
          <p:cNvSpPr/>
          <p:nvPr/>
        </p:nvSpPr>
        <p:spPr>
          <a:xfrm>
            <a:off x="683568" y="1773977"/>
            <a:ext cx="78846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Imaginons un groupe de 7 étudiants</a:t>
            </a:r>
            <a:r>
              <a:rPr lang="fr-CH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CH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Picture 4" descr="http://www.univ-orleans.fr/sites/default/files/Le%20Centre%20d'%C3%A9tudes%20sup%C3%A9rieures%20de%20Ch%C3%A2teauroux%20(CES)/images/icones/1_group_of_students_small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75510"/>
            <a:ext cx="4248472" cy="268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2" name="Tableau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303351"/>
              </p:ext>
            </p:extLst>
          </p:nvPr>
        </p:nvGraphicFramePr>
        <p:xfrm>
          <a:off x="875928" y="2492896"/>
          <a:ext cx="7584504" cy="144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80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  <a:endParaRPr lang="fr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fr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fr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fr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fr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fr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fr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fr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Sexe</a:t>
                      </a:r>
                      <a:endParaRPr lang="fr-CH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altLang="fr-FR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♀</a:t>
                      </a:r>
                      <a:endParaRPr lang="fr-CH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altLang="fr-FR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♀</a:t>
                      </a:r>
                      <a:endParaRPr lang="fr-CH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altLang="fr-FR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♀</a:t>
                      </a:r>
                      <a:endParaRPr lang="fr-CH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altLang="fr-FR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♂</a:t>
                      </a:r>
                      <a:endParaRPr lang="fr-CH" altLang="fr-FR" sz="18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altLang="fr-FR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♀</a:t>
                      </a:r>
                      <a:endParaRPr lang="fr-CH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altLang="fr-FR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♂</a:t>
                      </a:r>
                      <a:endParaRPr lang="fr-CH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altLang="fr-FR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♂</a:t>
                      </a:r>
                      <a:endParaRPr lang="fr-CH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5"/>
    </mc:Choice>
    <mc:Fallback xmlns="">
      <p:transition spd="slow" advTm="18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060848"/>
            <a:ext cx="8768555" cy="29680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BBA2E5-D27E-8540-B800-7ACD4589D99D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599"/>
            <a:ext cx="9144000" cy="481005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7421D04-CFCA-6C4E-A549-E6EC80061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14" y="2163231"/>
            <a:ext cx="4822572" cy="576064"/>
          </a:xfrm>
        </p:spPr>
        <p:txBody>
          <a:bodyPr/>
          <a:lstStyle/>
          <a:p>
            <a:r>
              <a:rPr lang="en-US" sz="3700" dirty="0" smtClean="0"/>
              <a:t>Variables </a:t>
            </a:r>
            <a:r>
              <a:rPr lang="en-US" sz="3700" dirty="0" err="1" smtClean="0"/>
              <a:t>nominales</a:t>
            </a:r>
            <a:r>
              <a:rPr lang="en-US" sz="3700" dirty="0" smtClean="0"/>
              <a:t> </a:t>
            </a:r>
            <a:r>
              <a:rPr lang="en-US" sz="3700" dirty="0" err="1" smtClean="0"/>
              <a:t>ou</a:t>
            </a:r>
            <a:r>
              <a:rPr lang="en-US" sz="3700" dirty="0" smtClean="0"/>
              <a:t> </a:t>
            </a:r>
            <a:r>
              <a:rPr lang="en-US" sz="3700" dirty="0" err="1" smtClean="0"/>
              <a:t>catégorielles</a:t>
            </a:r>
            <a:endParaRPr lang="fr-FR" sz="370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D40228B-53AA-E649-B2C8-FFCE55194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0614" y="5355588"/>
            <a:ext cx="3811346" cy="570382"/>
          </a:xfrm>
        </p:spPr>
        <p:txBody>
          <a:bodyPr/>
          <a:lstStyle/>
          <a:p>
            <a:r>
              <a:rPr lang="fr-FR" dirty="0" smtClean="0"/>
              <a:t>Sandrine Pihet et Katia Iglesias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0"/>
          </p:nvPr>
        </p:nvSpPr>
        <p:spPr>
          <a:xfrm>
            <a:off x="400614" y="6052649"/>
            <a:ext cx="6019800" cy="457200"/>
          </a:xfrm>
        </p:spPr>
        <p:txBody>
          <a:bodyPr/>
          <a:lstStyle/>
          <a:p>
            <a:endParaRPr lang="fr-CH"/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20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6"/>
    </mc:Choice>
    <mc:Fallback xmlns="">
      <p:transition spd="slow" advTm="12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Mode – </a:t>
            </a:r>
            <a:r>
              <a:rPr lang="fr-FR" sz="3200" b="1" i="1" dirty="0" smtClean="0"/>
              <a:t>Mode </a:t>
            </a:r>
            <a:r>
              <a:rPr lang="fr-FR" sz="3200" b="1" dirty="0" smtClean="0"/>
              <a:t>(tendance centrale, TC)</a:t>
            </a:r>
            <a:endParaRPr lang="fr-FR" sz="3200" b="1" i="1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3890" y="1836442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70000"/>
              </a:spcBef>
              <a:buFont typeface="Wingdings" pitchFamily="2" charset="2"/>
              <a:buNone/>
            </a:pPr>
            <a:r>
              <a:rPr lang="fr-CH" alt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Catégorie la plus fréquente</a:t>
            </a:r>
            <a:endParaRPr lang="fr-CH" altLang="fr-FR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2404127"/>
            <a:ext cx="48253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Celle dans laquelle il y a le plus grand nombre de personnes</a:t>
            </a:r>
            <a:endParaRPr lang="fr-CH" sz="2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 descr="membres par â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1"/>
            <a:ext cx="3600400" cy="203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univ-orleans.fr/sites/default/files/Le%20Centre%20d'%C3%A9tudes%20sup%C3%A9rieures%20de%20Ch%C3%A2teauroux%20(CES)/images/icones/1_group_of_students_small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660836"/>
            <a:ext cx="3477560" cy="21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3569" y="5049310"/>
            <a:ext cx="39604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sexe le plus fréquent chez nos étudiants est</a:t>
            </a:r>
            <a:r>
              <a:rPr lang="fr-CH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CH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♀</a:t>
            </a:r>
          </a:p>
          <a:p>
            <a:r>
              <a:rPr lang="fr-CH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(Mode = femme)</a:t>
            </a:r>
            <a:endParaRPr lang="fr-CH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/>
          </p:nvPr>
        </p:nvGraphicFramePr>
        <p:xfrm>
          <a:off x="683568" y="3805883"/>
          <a:ext cx="7077960" cy="641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4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47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47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47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47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47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1890"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Sexe</a:t>
                      </a:r>
                      <a:endParaRPr lang="fr-CH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altLang="fr-FR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♀</a:t>
                      </a:r>
                      <a:endParaRPr lang="fr-CH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altLang="fr-FR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♀</a:t>
                      </a:r>
                      <a:endParaRPr lang="fr-CH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altLang="fr-FR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♀</a:t>
                      </a:r>
                      <a:endParaRPr lang="fr-CH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altLang="fr-FR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♂</a:t>
                      </a:r>
                      <a:endParaRPr lang="fr-CH" altLang="fr-FR" sz="18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altLang="fr-FR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♀</a:t>
                      </a:r>
                      <a:endParaRPr lang="fr-CH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altLang="fr-FR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♂</a:t>
                      </a:r>
                      <a:endParaRPr lang="fr-CH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altLang="fr-FR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♂</a:t>
                      </a:r>
                      <a:endParaRPr lang="fr-CH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93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55"/>
    </mc:Choice>
    <mc:Fallback xmlns="">
      <p:transition spd="slow" advTm="42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Fréquence – </a:t>
            </a:r>
            <a:r>
              <a:rPr lang="fr-FR" sz="3200" b="1" i="1" dirty="0" err="1" smtClean="0"/>
              <a:t>Frequency</a:t>
            </a:r>
            <a:r>
              <a:rPr lang="fr-FR" sz="3200" b="1" dirty="0" smtClean="0"/>
              <a:t> (TC &amp; D)</a:t>
            </a:r>
            <a:endParaRPr lang="fr-FR" sz="3200" b="1" i="1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5038" y="1762036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70000"/>
              </a:spcBef>
              <a:buFont typeface="Wingdings" pitchFamily="2" charset="2"/>
              <a:buNone/>
            </a:pPr>
            <a:r>
              <a:rPr lang="fr-CH" alt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Fréquence absolue</a:t>
            </a:r>
            <a:endParaRPr lang="fr-CH" altLang="fr-FR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038" y="3929241"/>
            <a:ext cx="43926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CH" alt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930525" y="2780927"/>
            <a:ext cx="36734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CH" alt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95038" y="3345975"/>
            <a:ext cx="6048350" cy="51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CH" alt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4716" y="2267580"/>
            <a:ext cx="705740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de personnes dans la catégorie</a:t>
            </a:r>
            <a:endParaRPr lang="fr-CH" sz="2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4716" y="2771636"/>
            <a:ext cx="6378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alt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hommes et 6 femmes, 20 décès, 9 personnes vaccinées…</a:t>
            </a:r>
            <a:endParaRPr lang="fr-CH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95038" y="341440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70000"/>
              </a:spcBef>
              <a:buFont typeface="Wingdings" pitchFamily="2" charset="2"/>
              <a:buNone/>
            </a:pPr>
            <a:r>
              <a:rPr lang="fr-CH" alt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Fréquence relative ou proportion</a:t>
            </a:r>
            <a:endParaRPr lang="fr-CH" alt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4715" y="3910657"/>
            <a:ext cx="835374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CH" sz="2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ombre de personnes dans la catégorie / nombre total</a:t>
            </a:r>
            <a:endParaRPr lang="fr-CH" sz="23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4715" y="4366845"/>
            <a:ext cx="8425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 proportion d’hommes est de 0.4, celle de décès est de 0.1 (si </a:t>
            </a:r>
            <a:r>
              <a:rPr lang="fr-CH" altLang="fr-FR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fr-CH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=200), celle des personnes vaccinées est de 0.9 (si </a:t>
            </a:r>
            <a:r>
              <a:rPr lang="fr-CH" altLang="fr-FR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fr-CH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=10)…</a:t>
            </a:r>
            <a:endParaRPr lang="fr-CH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95039" y="5325268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70000"/>
              </a:spcBef>
              <a:buFont typeface="Wingdings" pitchFamily="2" charset="2"/>
              <a:buNone/>
            </a:pPr>
            <a:r>
              <a:rPr lang="fr-CH" alt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Pourcentage</a:t>
            </a:r>
            <a:endParaRPr lang="fr-CH" altLang="fr-FR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4716" y="5849396"/>
            <a:ext cx="835374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Fréquence relative x 100</a:t>
            </a:r>
            <a:endParaRPr lang="fr-CH" sz="2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4717" y="6372036"/>
            <a:ext cx="6737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alt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d’hommes, 10% de décès, 90% de personnes vaccinées…</a:t>
            </a:r>
            <a:endParaRPr lang="fr-CH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File:Percent 18e.sv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540" y="4974396"/>
            <a:ext cx="2078459" cy="18836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7" descr="membres par â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85" y="1844825"/>
            <a:ext cx="2370613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57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94"/>
    </mc:Choice>
    <mc:Fallback xmlns="">
      <p:transition spd="slow" advTm="90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 b="1" dirty="0" smtClean="0"/>
              <a:t>Fréquences et % – Exemple : ANQ-HFR</a:t>
            </a:r>
            <a:endParaRPr lang="fr-FR" sz="3200" b="1" dirty="0"/>
          </a:p>
        </p:txBody>
      </p:sp>
      <p:sp>
        <p:nvSpPr>
          <p:cNvPr id="17" name="Rectangle 16"/>
          <p:cNvSpPr/>
          <p:nvPr/>
        </p:nvSpPr>
        <p:spPr>
          <a:xfrm>
            <a:off x="179512" y="6525344"/>
            <a:ext cx="88118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http://www.h-fr.ch/files/pdf86/qbericht_1088-2015_fr_01.pdf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9512" y="1758588"/>
            <a:ext cx="89644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HFR: Rapport sur la qualité 2015, escarres décubitus</a:t>
            </a:r>
            <a:endParaRPr lang="fr-CH" sz="23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/>
          <a:srcRect l="26041" t="33725" r="23679" b="22761"/>
          <a:stretch/>
        </p:blipFill>
        <p:spPr>
          <a:xfrm>
            <a:off x="683567" y="2348880"/>
            <a:ext cx="8064897" cy="370799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809"/>
    </mc:Choice>
    <mc:Fallback xmlns="">
      <p:transition spd="slow" advTm="150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 b="1" dirty="0" smtClean="0"/>
              <a:t>Camembert – </a:t>
            </a:r>
            <a:r>
              <a:rPr lang="fr-CH" sz="3200" b="1" i="1" dirty="0" smtClean="0"/>
              <a:t>Pie chart </a:t>
            </a:r>
            <a:r>
              <a:rPr lang="fr-CH" sz="3200" b="1" dirty="0" smtClean="0"/>
              <a:t>(graphique, G)</a:t>
            </a:r>
            <a:endParaRPr lang="fr-FR" sz="3200" b="1" dirty="0"/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/>
          </p:nvPr>
        </p:nvGraphicFramePr>
        <p:xfrm>
          <a:off x="107504" y="1818311"/>
          <a:ext cx="5112568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/>
          </p:nvPr>
        </p:nvGraphicFramePr>
        <p:xfrm>
          <a:off x="3743400" y="3789040"/>
          <a:ext cx="5400600" cy="306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179512" y="5982379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http</a:t>
            </a:r>
            <a:r>
              <a:rPr lang="fr-CH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://www.hplusqualite.ch/</a:t>
            </a:r>
            <a:r>
              <a:rPr lang="fr-CH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fileadmin</a:t>
            </a:r>
            <a:r>
              <a:rPr lang="fr-CH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/documents/20141010_Prävalenzmessung2013_Vergleichsbericht_Erwachsene_V1_fr_final.pdf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0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32"/>
    </mc:Choice>
    <mc:Fallback xmlns="">
      <p:transition spd="slow" advTm="4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ARTICULATE_SLIDE_COUNT" val="10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1&quot;/&gt;&lt;property id=&quot;20307&quot; value=&quot;274&quot;/&gt;&lt;/object&gt;&lt;object type=&quot;3&quot; unique_id=&quot;10009&quot;&gt;&lt;property id=&quot;20148&quot; value=&quot;5&quot;/&gt;&lt;property id=&quot;20300&quot; value=&quot;Slide 2&quot;/&gt;&lt;property id=&quot;20307&quot; value=&quot;257&quot;/&gt;&lt;/object&gt;&lt;object type=&quot;3&quot; unique_id=&quot;10010&quot;&gt;&lt;property id=&quot;20148&quot; value=&quot;5&quot;/&gt;&lt;property id=&quot;20300&quot; value=&quot;Slide 3&quot;/&gt;&lt;property id=&quot;20307&quot; value=&quot;264&quot;/&gt;&lt;/object&gt;&lt;object type=&quot;3&quot; unique_id=&quot;10011&quot;&gt;&lt;property id=&quot;20148&quot; value=&quot;5&quot;/&gt;&lt;property id=&quot;20300&quot; value=&quot;Slide 4&quot;/&gt;&lt;property id=&quot;20307&quot; value=&quot;265&quot;/&gt;&lt;/object&gt;&lt;object type=&quot;3&quot; unique_id=&quot;10012&quot;&gt;&lt;property id=&quot;20148&quot; value=&quot;5&quot;/&gt;&lt;property id=&quot;20300&quot; value=&quot;Slide 5&quot;/&gt;&lt;property id=&quot;20307&quot; value=&quot;266&quot;/&gt;&lt;/object&gt;&lt;object type=&quot;3&quot; unique_id=&quot;10013&quot;&gt;&lt;property id=&quot;20148&quot; value=&quot;5&quot;/&gt;&lt;property id=&quot;20300&quot; value=&quot;Slide 6&quot;/&gt;&lt;property id=&quot;20307&quot; value=&quot;267&quot;/&gt;&lt;/object&gt;&lt;object type=&quot;3&quot; unique_id=&quot;10014&quot;&gt;&lt;property id=&quot;20148&quot; value=&quot;5&quot;/&gt;&lt;property id=&quot;20300&quot; value=&quot;Slide 7&quot;/&gt;&lt;property id=&quot;20307&quot; value=&quot;268&quot;/&gt;&lt;/object&gt;&lt;object type=&quot;3&quot; unique_id=&quot;10015&quot;&gt;&lt;property id=&quot;20148&quot; value=&quot;5&quot;/&gt;&lt;property id=&quot;20300&quot; value=&quot;Slide 8&quot;/&gt;&lt;property id=&quot;20307&quot; value=&quot;269&quot;/&gt;&lt;/object&gt;&lt;object type=&quot;3&quot; unique_id=&quot;10016&quot;&gt;&lt;property id=&quot;20148&quot; value=&quot;5&quot;/&gt;&lt;property id=&quot;20300&quot; value=&quot;Slide 9&quot;/&gt;&lt;property id=&quot;20307&quot; value=&quot;263&quot;/&gt;&lt;/object&gt;&lt;object type=&quot;3&quot; unique_id=&quot;10017&quot;&gt;&lt;property id=&quot;20148&quot; value=&quot;5&quot;/&gt;&lt;property id=&quot;20300&quot; value=&quot;Slide 10&quot;/&gt;&lt;property id=&quot;20307&quot; value=&quot;270&quot;/&gt;&lt;/object&gt;&lt;/object&gt;&lt;/object&gt;&lt;/database&gt;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4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2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29.3|2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ésentation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kern="0" cap="all" spc="0" normalizeH="0" baseline="0" noProof="0" dirty="0" smtClean="0">
            <a:ln>
              <a:noFill/>
            </a:ln>
            <a:solidFill>
              <a:srgbClr val="135385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>
    <a:extraClrScheme>
      <a:clrScheme name="HEDS-bande ble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dele_HEDS_2018_new.pptx" id="{E42D6D4E-2E73-41AD-99FC-E43493C70CF3}" vid="{638C3361-2561-4B89-8744-5E89A5629C3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Modele_HEDS_2018_new</Template>
  <TotalTime>0</TotalTime>
  <Words>421</Words>
  <Application>Microsoft Office PowerPoint</Application>
  <PresentationFormat>Affichage à l'écran (4:3)</PresentationFormat>
  <Paragraphs>163</Paragraphs>
  <Slides>10</Slides>
  <Notes>10</Notes>
  <HiddenSlides>0</HiddenSlides>
  <MMClips>10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8" baseType="lpstr">
      <vt:lpstr>Arial</vt:lpstr>
      <vt:lpstr>Arial Unicode MS</vt:lpstr>
      <vt:lpstr>Calibri</vt:lpstr>
      <vt:lpstr>Symbol</vt:lpstr>
      <vt:lpstr>Times New Roman</vt:lpstr>
      <vt:lpstr>Verdana</vt:lpstr>
      <vt:lpstr>Wingdings</vt:lpstr>
      <vt:lpstr>Présentation</vt:lpstr>
      <vt:lpstr>Statistiques descriptives</vt:lpstr>
      <vt:lpstr>Tendance centrale et dispersion</vt:lpstr>
      <vt:lpstr>Vue d’ensemble</vt:lpstr>
      <vt:lpstr>En exemple tout simple</vt:lpstr>
      <vt:lpstr>Variables nominales ou catégorielles</vt:lpstr>
      <vt:lpstr>Mode – Mode (tendance centrale, TC)</vt:lpstr>
      <vt:lpstr>Fréquence – Frequency (TC &amp; D)</vt:lpstr>
      <vt:lpstr>Fréquences et % – Exemple : ANQ-HFR</vt:lpstr>
      <vt:lpstr>Camembert – Pie chart (graphique, G)</vt:lpstr>
      <vt:lpstr>Barres de fréquences – Frequency bars (G)</vt:lpstr>
    </vt:vector>
  </TitlesOfParts>
  <Company>HEFR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diverse needs of dementia informal caregivers</dc:title>
  <dc:creator>Kipfer Stephanie</dc:creator>
  <cp:lastModifiedBy>Pihet Sandrine</cp:lastModifiedBy>
  <cp:revision>356</cp:revision>
  <cp:lastPrinted>2018-09-01T19:12:01Z</cp:lastPrinted>
  <dcterms:created xsi:type="dcterms:W3CDTF">2018-08-21T15:08:18Z</dcterms:created>
  <dcterms:modified xsi:type="dcterms:W3CDTF">2018-11-05T18:34:03Z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94C623B3-00A1-4BC4-A728-336413E94823</vt:lpwstr>
  </property>
  <property fmtid="{D5CDD505-2E9C-101B-9397-08002B2CF9AE}" pid="3" name="ArticulatePath">
    <vt:lpwstr>Présentation1</vt:lpwstr>
  </property>
</Properties>
</file>