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4" r:id="rId5"/>
    <p:sldId id="275" r:id="rId6"/>
    <p:sldId id="276" r:id="rId7"/>
  </p:sldIdLst>
  <p:sldSz cx="9144000" cy="6858000" type="screen4x3"/>
  <p:notesSz cx="6858000" cy="9874250"/>
  <p:custDataLst>
    <p:tags r:id="rId10"/>
  </p:custDataLst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pfer Stephanie" initials="KS" lastIdx="1" clrIdx="0">
    <p:extLst>
      <p:ext uri="{19B8F6BF-5375-455C-9EA6-DF929625EA0E}">
        <p15:presenceInfo xmlns:p15="http://schemas.microsoft.com/office/powerpoint/2012/main" userId="S-1-5-21-4037998928-318183558-1227690393-758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F628F"/>
    <a:srgbClr val="007DB7"/>
    <a:srgbClr val="FF5050"/>
    <a:srgbClr val="000099"/>
    <a:srgbClr val="000066"/>
    <a:srgbClr val="00FFFF"/>
    <a:srgbClr val="E6E3E1"/>
    <a:srgbClr val="ACA39A"/>
    <a:srgbClr val="095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1" autoAdjust="0"/>
    <p:restoredTop sz="96163" autoAdjust="0"/>
  </p:normalViewPr>
  <p:slideViewPr>
    <p:cSldViewPr>
      <p:cViewPr varScale="1">
        <p:scale>
          <a:sx n="110" d="100"/>
          <a:sy n="110" d="100"/>
        </p:scale>
        <p:origin x="4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9" d="100"/>
          <a:sy n="139" d="100"/>
        </p:scale>
        <p:origin x="4800" y="168"/>
      </p:cViewPr>
      <p:guideLst>
        <p:guide orient="horz" pos="311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le Sabrina" userId="75c3e8e6-0ee5-4fea-969e-b125e0cb1306" providerId="ADAL" clId="{B3E62D3F-714B-4533-9EEB-9038FD8E8527}"/>
    <pc:docChg chg="custSel modSld">
      <pc:chgData name="Fedele Sabrina" userId="75c3e8e6-0ee5-4fea-969e-b125e0cb1306" providerId="ADAL" clId="{B3E62D3F-714B-4533-9EEB-9038FD8E8527}" dt="2023-09-18T08:50:13.012" v="2" actId="478"/>
      <pc:docMkLst>
        <pc:docMk/>
      </pc:docMkLst>
      <pc:sldChg chg="addSp delSp delAnim">
        <pc:chgData name="Fedele Sabrina" userId="75c3e8e6-0ee5-4fea-969e-b125e0cb1306" providerId="ADAL" clId="{B3E62D3F-714B-4533-9EEB-9038FD8E8527}" dt="2023-09-18T08:50:13.012" v="2" actId="478"/>
        <pc:sldMkLst>
          <pc:docMk/>
          <pc:sldMk cId="650352966" sldId="274"/>
        </pc:sldMkLst>
        <pc:picChg chg="add del">
          <ac:chgData name="Fedele Sabrina" userId="75c3e8e6-0ee5-4fea-969e-b125e0cb1306" providerId="ADAL" clId="{B3E62D3F-714B-4533-9EEB-9038FD8E8527}" dt="2023-09-18T08:50:13.012" v="2" actId="478"/>
          <ac:picMkLst>
            <pc:docMk/>
            <pc:sldMk cId="650352966" sldId="274"/>
            <ac:picMk id="2" creationId="{B54CA86E-5458-47FB-A023-396F1064A063}"/>
          </ac:picMkLst>
        </pc:picChg>
        <pc:picChg chg="del">
          <ac:chgData name="Fedele Sabrina" userId="75c3e8e6-0ee5-4fea-969e-b125e0cb1306" providerId="ADAL" clId="{B3E62D3F-714B-4533-9EEB-9038FD8E8527}" dt="2023-09-18T08:50:06.184" v="0" actId="478"/>
          <ac:picMkLst>
            <pc:docMk/>
            <pc:sldMk cId="650352966" sldId="274"/>
            <ac:picMk id="13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7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FE7F4-1311-415E-ACD9-63EA5342CF59}" type="datetimeFigureOut">
              <a:rPr lang="fr-FR" smtClean="0"/>
              <a:pPr/>
              <a:t>18/09/2023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C4355-E868-4F4F-B16E-CF0E1E45B25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C4355-E868-4F4F-B16E-CF0E1E45B25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95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C4355-E868-4F4F-B16E-CF0E1E45B25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93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C4355-E868-4F4F-B16E-CF0E1E45B25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95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file:////Users/alinedeschenaux/Desktop/HEdS-Fr/PPT/links/Heds-FR_RVB.png" TargetMode="External"/><Relationship Id="rId5" Type="http://schemas.openxmlformats.org/officeDocument/2006/relationships/image" Target="../media/image3.png"/><Relationship Id="rId4" Type="http://schemas.openxmlformats.org/officeDocument/2006/relationships/image" Target="file:////Users/alinedeschenaux/Desktop/hes-so.png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file:////Users/alinedeschenaux/Desktop/hes-so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file:////Users/alinedeschenaux/Desktop/HEdS-Fr/PPT/links/Heds-FR_RVB.png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file:////Users/alinedeschenaux/Desktop/hes-so.png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file:////Users/alinedeschenaux/Desktop/hes-so.png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file:////Users/alinedeschenaux/Desktop/hes-so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file:////Users/alinedeschenaux/Desktop/hes-so.png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file:////Users/alinedeschenaux/Desktop/hes-so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file:////Users/alinedeschenaux/Desktop/hes-so.png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file:////Users/alinedeschenaux/Desktop/hes-so.p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file:////Users/alinedeschenaux/Desktop/hes-so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_ pou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971600" y="6032500"/>
            <a:ext cx="6019800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22" y="6095103"/>
            <a:ext cx="1070458" cy="56939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B90EAA6-ADDC-974A-A85B-7424FD414E9B}"/>
              </a:ext>
            </a:extLst>
          </p:cNvPr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225"/>
            <a:ext cx="2554646" cy="703127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DCDFA00-1F9B-FE4E-8D13-D9F63A23990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63021" y="2611263"/>
            <a:ext cx="7481394" cy="3838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cap="none">
                <a:solidFill>
                  <a:srgbClr val="E6E3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Sous-titre </a:t>
            </a:r>
            <a:endParaRPr lang="fr-CH" noProof="0" dirty="0"/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id="{5122CC51-DF5B-3644-8580-C3309A998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21" y="2023359"/>
            <a:ext cx="7488833" cy="5760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95C1EDB-AFD1-FD44-97A5-904B85A0A1F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9038" y="5373217"/>
            <a:ext cx="3592962" cy="570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Nom Prénom 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+ adres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E8390E-7997-E143-A31E-6308AB32341B}"/>
              </a:ext>
            </a:extLst>
          </p:cNvPr>
          <p:cNvSpPr/>
          <p:nvPr userDrawn="1"/>
        </p:nvSpPr>
        <p:spPr>
          <a:xfrm>
            <a:off x="0" y="1397034"/>
            <a:ext cx="9144000" cy="4546565"/>
          </a:xfrm>
          <a:prstGeom prst="rect">
            <a:avLst/>
          </a:prstGeom>
          <a:gradFill>
            <a:gsLst>
              <a:gs pos="0">
                <a:srgbClr val="007DB7"/>
              </a:gs>
              <a:gs pos="100000">
                <a:srgbClr val="0F62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C8517-4583-114C-9CF0-7D9A8E3E6B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236" y="1946055"/>
            <a:ext cx="6770092" cy="863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6E3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425033-D3E6-0841-8E63-3E7AC169EA2F}"/>
              </a:ext>
            </a:extLst>
          </p:cNvPr>
          <p:cNvSpPr/>
          <p:nvPr userDrawn="1"/>
        </p:nvSpPr>
        <p:spPr>
          <a:xfrm>
            <a:off x="754236" y="4818480"/>
            <a:ext cx="2449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Haute école de santé Fribourg</a:t>
            </a:r>
          </a:p>
          <a:p>
            <a:r>
              <a:rPr lang="fr-FR" sz="1100" dirty="0" err="1">
                <a:solidFill>
                  <a:schemeClr val="bg1"/>
                </a:solidFill>
              </a:rPr>
              <a:t>Hochschule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für</a:t>
            </a:r>
            <a:r>
              <a:rPr lang="fr-FR" sz="1100" dirty="0">
                <a:solidFill>
                  <a:schemeClr val="bg1"/>
                </a:solidFill>
              </a:rPr>
              <a:t> </a:t>
            </a:r>
            <a:r>
              <a:rPr lang="fr-FR" sz="1100" dirty="0" err="1">
                <a:solidFill>
                  <a:schemeClr val="bg1"/>
                </a:solidFill>
              </a:rPr>
              <a:t>Gesundheit</a:t>
            </a:r>
            <a:r>
              <a:rPr lang="fr-FR" sz="1100" dirty="0">
                <a:solidFill>
                  <a:schemeClr val="bg1"/>
                </a:solidFill>
              </a:rPr>
              <a:t> Freiburg</a:t>
            </a:r>
          </a:p>
          <a:p>
            <a:r>
              <a:rPr lang="fr-FR" sz="1100" dirty="0">
                <a:solidFill>
                  <a:schemeClr val="bg1"/>
                </a:solidFill>
              </a:rPr>
              <a:t>Route des Arsenaux 16a</a:t>
            </a:r>
          </a:p>
          <a:p>
            <a:r>
              <a:rPr lang="fr-FR" sz="1100" dirty="0">
                <a:solidFill>
                  <a:schemeClr val="bg1"/>
                </a:solidFill>
              </a:rPr>
              <a:t>1700 Fribourg/Freiburg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3FC828-1B92-F44B-8D82-F92ED51BEEED}"/>
              </a:ext>
            </a:extLst>
          </p:cNvPr>
          <p:cNvSpPr/>
          <p:nvPr userDrawn="1"/>
        </p:nvSpPr>
        <p:spPr>
          <a:xfrm>
            <a:off x="3347864" y="498775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100" dirty="0" err="1">
                <a:solidFill>
                  <a:schemeClr val="bg1"/>
                </a:solidFill>
              </a:rPr>
              <a:t>T</a:t>
            </a:r>
            <a:r>
              <a:rPr lang="fr-FR" sz="1100" dirty="0">
                <a:solidFill>
                  <a:schemeClr val="bg1"/>
                </a:solidFill>
              </a:rPr>
              <a:t>. 026 429 60 00</a:t>
            </a:r>
          </a:p>
          <a:p>
            <a:r>
              <a:rPr lang="fr-FR" sz="1100" dirty="0" err="1">
                <a:solidFill>
                  <a:schemeClr val="bg1"/>
                </a:solidFill>
              </a:rPr>
              <a:t>heds@hefr.ch</a:t>
            </a:r>
            <a:r>
              <a:rPr lang="fr-FR" sz="1100" dirty="0">
                <a:solidFill>
                  <a:schemeClr val="bg1"/>
                </a:solidFill>
              </a:rPr>
              <a:t>	</a:t>
            </a:r>
          </a:p>
          <a:p>
            <a:r>
              <a:rPr lang="fr-FR" sz="1100" dirty="0" err="1">
                <a:solidFill>
                  <a:schemeClr val="bg1"/>
                </a:solidFill>
              </a:rPr>
              <a:t>www.heds-fr.ch</a:t>
            </a:r>
            <a:r>
              <a:rPr lang="fr-FR" sz="1100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A6FEEA8-1FCE-F64E-A34C-6D138D4268B0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C6E457-437B-E946-9150-A9826E125F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2285">
            <a:off x="6955600" y="29087"/>
            <a:ext cx="3569108" cy="3569108"/>
          </a:xfrm>
          <a:prstGeom prst="rect">
            <a:avLst/>
          </a:prstGeom>
          <a:effectLst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96E6E9F-A061-5D46-9E5E-BCC7258A31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010">
            <a:off x="-2755947" y="4105792"/>
            <a:ext cx="3569108" cy="3569108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698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9573776-32A6-364B-94CD-58D2CF852CD1}"/>
              </a:ext>
            </a:extLst>
          </p:cNvPr>
          <p:cNvSpPr/>
          <p:nvPr userDrawn="1"/>
        </p:nvSpPr>
        <p:spPr>
          <a:xfrm>
            <a:off x="0" y="1397034"/>
            <a:ext cx="9144000" cy="4546565"/>
          </a:xfrm>
          <a:prstGeom prst="rect">
            <a:avLst/>
          </a:prstGeom>
          <a:gradFill>
            <a:gsLst>
              <a:gs pos="0">
                <a:srgbClr val="007DB7"/>
              </a:gs>
              <a:gs pos="100000">
                <a:srgbClr val="0F62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767F43-D987-124E-9F13-0EF0116675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2285">
            <a:off x="6955600" y="29087"/>
            <a:ext cx="3569108" cy="3569108"/>
          </a:xfrm>
          <a:prstGeom prst="rect">
            <a:avLst/>
          </a:prstGeom>
          <a:effectLst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F72FAAF-EA75-2E44-8944-F07B3FF0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010">
            <a:off x="-2755947" y="4105792"/>
            <a:ext cx="3569108" cy="3569108"/>
          </a:xfrm>
          <a:prstGeom prst="rect">
            <a:avLst/>
          </a:prstGeom>
          <a:effectLst/>
        </p:spPr>
      </p:pic>
      <p:sp>
        <p:nvSpPr>
          <p:cNvPr id="25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63021" y="2611263"/>
            <a:ext cx="7481394" cy="38382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cap="none">
                <a:solidFill>
                  <a:srgbClr val="E6E3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noProof="0" dirty="0"/>
              <a:t>Sous-titre </a:t>
            </a:r>
            <a:endParaRPr lang="fr-CH" noProof="0" dirty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979038" y="5373217"/>
            <a:ext cx="3592962" cy="5703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Nom Prénom 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971600" y="6032500"/>
            <a:ext cx="6019800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22" y="6095103"/>
            <a:ext cx="1070458" cy="569393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7730AE07-9F29-5643-9599-73D7F65ACC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21" y="2023359"/>
            <a:ext cx="7488833" cy="5760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B90EAA6-ADDC-974A-A85B-7424FD414E9B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0225"/>
            <a:ext cx="2554646" cy="703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8257A1-6B3D-EC4E-8C4E-9C84BFF13089}"/>
              </a:ext>
            </a:extLst>
          </p:cNvPr>
          <p:cNvSpPr/>
          <p:nvPr userDrawn="1"/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ACA39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69854DC-383E-2049-B8C1-63DC3E559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950152"/>
            <a:ext cx="7920880" cy="36004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601DB8-3ACC-2F4B-A012-D63DF9DB98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671303"/>
            <a:ext cx="7920880" cy="360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Sous-titre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DD52AEA-AD92-6144-919A-CA6827A029CD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F4BD447-498B-2C4F-ADE1-8A0E630E3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2041063"/>
            <a:ext cx="7920037" cy="409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A82676-9E96-CF4D-867A-DDDFA1969E28}"/>
              </a:ext>
            </a:extLst>
          </p:cNvPr>
          <p:cNvSpPr/>
          <p:nvPr userDrawn="1"/>
        </p:nvSpPr>
        <p:spPr>
          <a:xfrm>
            <a:off x="0" y="1395433"/>
            <a:ext cx="9144000" cy="45719"/>
          </a:xfrm>
          <a:prstGeom prst="rect">
            <a:avLst/>
          </a:prstGeom>
          <a:solidFill>
            <a:srgbClr val="007D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920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193242-DBF1-B247-96F8-0DA6379C1DDF}"/>
              </a:ext>
            </a:extLst>
          </p:cNvPr>
          <p:cNvSpPr/>
          <p:nvPr userDrawn="1"/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ACA39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69854DC-383E-2049-B8C1-63DC3E559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950152"/>
            <a:ext cx="7920880" cy="36004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E1E116-91DA-C14A-94F8-D71EE6A7B52E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83D6CFDC-6E5E-3545-90F0-2B5D06307F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213" y="1673777"/>
            <a:ext cx="7920037" cy="409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CC5AB-5780-DB44-B191-787E9D72837C}"/>
              </a:ext>
            </a:extLst>
          </p:cNvPr>
          <p:cNvSpPr/>
          <p:nvPr userDrawn="1"/>
        </p:nvSpPr>
        <p:spPr>
          <a:xfrm>
            <a:off x="0" y="1395433"/>
            <a:ext cx="9144000" cy="45719"/>
          </a:xfrm>
          <a:prstGeom prst="rect">
            <a:avLst/>
          </a:prstGeom>
          <a:solidFill>
            <a:srgbClr val="007D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66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1D45EB-D62F-0B48-835A-82A3F0CFDBF7}"/>
              </a:ext>
            </a:extLst>
          </p:cNvPr>
          <p:cNvSpPr/>
          <p:nvPr userDrawn="1"/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ACA39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Titre 15">
            <a:extLst>
              <a:ext uri="{FF2B5EF4-FFF2-40B4-BE49-F238E27FC236}">
                <a16:creationId xmlns:a16="http://schemas.microsoft.com/office/drawing/2014/main" id="{969854DC-383E-2049-B8C1-63DC3E559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950152"/>
            <a:ext cx="7920880" cy="36004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9A90AC30-F7C1-A14E-BECA-780A25655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1671303"/>
            <a:ext cx="7920037" cy="41052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DB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DB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1"/>
            <a:endParaRPr lang="fr-FR" dirty="0"/>
          </a:p>
          <a:p>
            <a:r>
              <a:rPr lang="fr-FR" dirty="0"/>
              <a:t>Premier niveau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Premier niveau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Premier niveau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252C98-92B5-F94E-8A65-5076D081F526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EC298A-9CCA-7C4A-A78D-39AE63F618EA}"/>
              </a:ext>
            </a:extLst>
          </p:cNvPr>
          <p:cNvSpPr/>
          <p:nvPr userDrawn="1"/>
        </p:nvSpPr>
        <p:spPr>
          <a:xfrm>
            <a:off x="0" y="1395433"/>
            <a:ext cx="9144000" cy="45719"/>
          </a:xfrm>
          <a:prstGeom prst="rect">
            <a:avLst/>
          </a:prstGeom>
          <a:solidFill>
            <a:srgbClr val="007D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18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puces (2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ABC56F-E8BA-BF49-AD20-8BE6D80614EF}"/>
              </a:ext>
            </a:extLst>
          </p:cNvPr>
          <p:cNvSpPr/>
          <p:nvPr userDrawn="1"/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ACA39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5">
            <a:extLst>
              <a:ext uri="{FF2B5EF4-FFF2-40B4-BE49-F238E27FC236}">
                <a16:creationId xmlns:a16="http://schemas.microsoft.com/office/drawing/2014/main" id="{04FFAE0A-E459-F843-B495-A9CC33831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950152"/>
            <a:ext cx="7920880" cy="36004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DB38BA6-13C6-A34E-9D10-146102C6F5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24" y="1671303"/>
            <a:ext cx="3816424" cy="41052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DB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DB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1"/>
            <a:endParaRPr lang="fr-FR" dirty="0"/>
          </a:p>
          <a:p>
            <a:r>
              <a:rPr lang="fr-FR" dirty="0"/>
              <a:t>Premier niveau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Premier niveau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Premier niveau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A1596AB-BCD0-4845-8DA0-91039D1F7118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68C0054-97CE-DB44-AEFA-DD1CCD589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1671302"/>
            <a:ext cx="3816424" cy="41052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7DB7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7DB7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r>
              <a:rPr lang="fr-FR" dirty="0"/>
              <a:t>Premier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1"/>
            <a:endParaRPr lang="fr-FR" dirty="0"/>
          </a:p>
          <a:p>
            <a:r>
              <a:rPr lang="fr-FR" dirty="0"/>
              <a:t>Premier niveau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Premier niveau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D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Premier niveau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91CA8-C142-2C43-950F-A8198279F59C}"/>
              </a:ext>
            </a:extLst>
          </p:cNvPr>
          <p:cNvSpPr/>
          <p:nvPr userDrawn="1"/>
        </p:nvSpPr>
        <p:spPr>
          <a:xfrm>
            <a:off x="0" y="1395433"/>
            <a:ext cx="9144000" cy="45719"/>
          </a:xfrm>
          <a:prstGeom prst="rect">
            <a:avLst/>
          </a:prstGeom>
          <a:solidFill>
            <a:srgbClr val="007D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6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-titre +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0C30D-775A-934B-B79B-3B6E2145734D}"/>
              </a:ext>
            </a:extLst>
          </p:cNvPr>
          <p:cNvSpPr/>
          <p:nvPr userDrawn="1"/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ACA39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5">
            <a:extLst>
              <a:ext uri="{FF2B5EF4-FFF2-40B4-BE49-F238E27FC236}">
                <a16:creationId xmlns:a16="http://schemas.microsoft.com/office/drawing/2014/main" id="{04FFAE0A-E459-F843-B495-A9CC33831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950152"/>
            <a:ext cx="7920880" cy="36004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F93D3D-FC6C-DC40-A9DC-347C3F71E99F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DBE443E6-FEA8-854D-8151-1A42D8CEA7B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83568" y="1671303"/>
            <a:ext cx="7920880" cy="4248472"/>
          </a:xfrm>
          <a:prstGeom prst="rect">
            <a:avLst/>
          </a:prstGeom>
        </p:spPr>
        <p:txBody>
          <a:bodyPr lIns="0" tIns="46800" rIns="0"/>
          <a:lstStyle>
            <a:lvl1pPr marL="126900" indent="0">
              <a:buNone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Sous-titre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26B5B6-09CC-284E-8174-DEEE74DF9647}"/>
              </a:ext>
            </a:extLst>
          </p:cNvPr>
          <p:cNvSpPr/>
          <p:nvPr userDrawn="1"/>
        </p:nvSpPr>
        <p:spPr>
          <a:xfrm>
            <a:off x="0" y="1395433"/>
            <a:ext cx="9144000" cy="45719"/>
          </a:xfrm>
          <a:prstGeom prst="rect">
            <a:avLst/>
          </a:prstGeom>
          <a:solidFill>
            <a:srgbClr val="007D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87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+ texte + sous-titre +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00C30D-775A-934B-B79B-3B6E2145734D}"/>
              </a:ext>
            </a:extLst>
          </p:cNvPr>
          <p:cNvSpPr/>
          <p:nvPr userDrawn="1"/>
        </p:nvSpPr>
        <p:spPr>
          <a:xfrm>
            <a:off x="0" y="1412776"/>
            <a:ext cx="9144000" cy="5445223"/>
          </a:xfrm>
          <a:prstGeom prst="rect">
            <a:avLst/>
          </a:prstGeom>
          <a:solidFill>
            <a:srgbClr val="ACA39A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15">
            <a:extLst>
              <a:ext uri="{FF2B5EF4-FFF2-40B4-BE49-F238E27FC236}">
                <a16:creationId xmlns:a16="http://schemas.microsoft.com/office/drawing/2014/main" id="{04FFAE0A-E459-F843-B495-A9CC33831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950152"/>
            <a:ext cx="7920880" cy="360040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F93D3D-FC6C-DC40-A9DC-347C3F71E99F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DBE443E6-FEA8-854D-8151-1A42D8CEA7B3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3419872" y="1671303"/>
            <a:ext cx="5184576" cy="4265806"/>
          </a:xfrm>
          <a:prstGeom prst="rect">
            <a:avLst/>
          </a:prstGeom>
        </p:spPr>
        <p:txBody>
          <a:bodyPr lIns="0" tIns="46800" rIns="0"/>
          <a:lstStyle>
            <a:lvl1pPr marL="126900" indent="0">
              <a:buNone/>
              <a:defRPr sz="1800" b="1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 typeface="Arial" pitchFamily="34" charset="0"/>
              <a:buChar char="•"/>
              <a:defRPr sz="1600" b="0"/>
            </a:lvl2pPr>
            <a:lvl3pPr marL="1073150" indent="-215900">
              <a:buClr>
                <a:schemeClr val="tx1">
                  <a:lumMod val="75000"/>
                  <a:lumOff val="25000"/>
                </a:schemeClr>
              </a:buClr>
              <a:defRPr sz="1400"/>
            </a:lvl3pPr>
            <a:lvl4pPr marL="1433513" indent="-215900">
              <a:defRPr sz="1200"/>
            </a:lvl4pPr>
            <a:lvl5pPr marL="1700213" indent="-215900">
              <a:buClr>
                <a:schemeClr val="tx1">
                  <a:lumMod val="50000"/>
                  <a:lumOff val="50000"/>
                </a:schemeClr>
              </a:buClr>
              <a:defRPr sz="1200"/>
            </a:lvl5pPr>
            <a:lvl6pPr marL="1908000" indent="-216000"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79848CA7-81F8-E74B-B1BB-D27E133B09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1673776"/>
            <a:ext cx="2519635" cy="42631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Texte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BB377-8F77-FB43-9EE3-42C391B4F87C}"/>
              </a:ext>
            </a:extLst>
          </p:cNvPr>
          <p:cNvSpPr/>
          <p:nvPr userDrawn="1"/>
        </p:nvSpPr>
        <p:spPr>
          <a:xfrm>
            <a:off x="0" y="1395433"/>
            <a:ext cx="9144000" cy="45719"/>
          </a:xfrm>
          <a:prstGeom prst="rect">
            <a:avLst/>
          </a:prstGeom>
          <a:solidFill>
            <a:srgbClr val="007D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25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E8390E-7997-E143-A31E-6308AB32341B}"/>
              </a:ext>
            </a:extLst>
          </p:cNvPr>
          <p:cNvSpPr/>
          <p:nvPr userDrawn="1"/>
        </p:nvSpPr>
        <p:spPr>
          <a:xfrm>
            <a:off x="0" y="1397034"/>
            <a:ext cx="9144000" cy="4546565"/>
          </a:xfrm>
          <a:prstGeom prst="rect">
            <a:avLst/>
          </a:prstGeom>
          <a:gradFill>
            <a:gsLst>
              <a:gs pos="0">
                <a:srgbClr val="007DB7"/>
              </a:gs>
              <a:gs pos="100000">
                <a:srgbClr val="0F628F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E3366">
                  <a:alpha val="90000"/>
                </a:srgbClr>
              </a:solidFill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3C8517-4583-114C-9CF0-7D9A8E3E6B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236" y="1946055"/>
            <a:ext cx="6770092" cy="8639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E6E3E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A6FEEA8-1FCE-F64E-A34C-6D138D4268B0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04" y="6159429"/>
            <a:ext cx="895350" cy="4762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5C6E457-437B-E946-9150-A9826E125F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2285">
            <a:off x="6955600" y="29087"/>
            <a:ext cx="3569108" cy="3569108"/>
          </a:xfrm>
          <a:prstGeom prst="rect">
            <a:avLst/>
          </a:prstGeom>
          <a:effectLst/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96E6E9F-A061-5D46-9E5E-BCC7258A31D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1010">
            <a:off x="-2755947" y="4105792"/>
            <a:ext cx="3569108" cy="3569108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075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/Users/alinedeschenaux/Desktop/HEdS-Fr/PPT/links/Heds-FR_RVB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3173"/>
            <a:ext cx="1551302" cy="426972"/>
          </a:xfrm>
          <a:prstGeom prst="rect">
            <a:avLst/>
          </a:prstGeom>
        </p:spPr>
      </p:pic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DCE243E2-FC78-2241-AE27-1A349D8BC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50152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0" r:id="rId3"/>
    <p:sldLayoutId id="2147483672" r:id="rId4"/>
    <p:sldLayoutId id="2147483650" r:id="rId5"/>
    <p:sldLayoutId id="2147483652" r:id="rId6"/>
    <p:sldLayoutId id="2147483671" r:id="rId7"/>
    <p:sldLayoutId id="2147483674" r:id="rId8"/>
    <p:sldLayoutId id="2147483655" r:id="rId9"/>
    <p:sldLayoutId id="214748367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u="none" cap="none" baseline="0">
          <a:solidFill>
            <a:srgbClr val="007DB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7DB7"/>
        </a:buClr>
        <a:buFont typeface="Arial" panose="020B0604020202020204" pitchFamily="34" charset="0"/>
        <a:buChar char="•"/>
        <a:defRPr sz="2000" b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09625" indent="-285750" algn="l" rtl="0" eaLnBrk="1" fontAlgn="base" hangingPunct="1">
        <a:spcBef>
          <a:spcPct val="20000"/>
        </a:spcBef>
        <a:spcAft>
          <a:spcPct val="0"/>
        </a:spcAft>
        <a:buClr>
          <a:srgbClr val="ACA39A"/>
        </a:buClr>
        <a:buFont typeface="Arial" pitchFamily="34" charset="0"/>
        <a:buChar char="•"/>
        <a:defRPr sz="1600" b="0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35385"/>
        </a:buClr>
        <a:buFont typeface="Arial"/>
        <a:buChar char="•"/>
        <a:defRPr sz="1800" b="0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343025" indent="-285750" algn="l" rtl="0" eaLnBrk="1" fontAlgn="base" hangingPunct="1">
        <a:spcBef>
          <a:spcPct val="20000"/>
        </a:spcBef>
        <a:spcAft>
          <a:spcPct val="0"/>
        </a:spcAft>
        <a:buClr>
          <a:srgbClr val="ACA39A"/>
        </a:buClr>
        <a:buFont typeface="Arial" pitchFamily="34" charset="0"/>
        <a:buChar char="•"/>
        <a:defRPr sz="1600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1790700" indent="-228600" algn="l" rtl="0" eaLnBrk="1" fontAlgn="base" hangingPunct="1">
        <a:spcBef>
          <a:spcPct val="20000"/>
        </a:spcBef>
        <a:spcAft>
          <a:spcPct val="0"/>
        </a:spcAft>
        <a:buClr>
          <a:srgbClr val="ACA39A"/>
        </a:buClr>
        <a:buFont typeface="Arial"/>
        <a:buChar char="•"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5pPr>
      <a:lvl6pPr marL="2238375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ACA39A"/>
        </a:buClr>
        <a:buSzTx/>
        <a:buFont typeface="Arial"/>
        <a:buChar char="•"/>
        <a:tabLst/>
        <a:defRPr sz="1400">
          <a:solidFill>
            <a:schemeClr val="tx1">
              <a:lumMod val="75000"/>
              <a:lumOff val="25000"/>
            </a:schemeClr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file:////Volumes/KINGSTON/Links/fondbleu+rond+arc_deg2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0848"/>
            <a:ext cx="8768555" cy="296800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2BBA2E5-D27E-8540-B800-7ACD4589D99D}"/>
              </a:ext>
            </a:extLst>
          </p:cNvPr>
          <p:cNvPicPr>
            <a:picLocks noChangeAspect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599"/>
            <a:ext cx="9144000" cy="4810050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03FB13F9-48BB-7A4D-BB9B-184AF44E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020" y="3717033"/>
            <a:ext cx="4110964" cy="360039"/>
          </a:xfrm>
        </p:spPr>
        <p:txBody>
          <a:bodyPr/>
          <a:lstStyle/>
          <a:p>
            <a:r>
              <a:rPr lang="en-US" b="1" dirty="0" err="1"/>
              <a:t>Où</a:t>
            </a:r>
            <a:r>
              <a:rPr lang="en-US" b="1" dirty="0"/>
              <a:t> </a:t>
            </a:r>
            <a:r>
              <a:rPr lang="en-US" b="1" dirty="0" err="1"/>
              <a:t>trouver</a:t>
            </a:r>
            <a:r>
              <a:rPr lang="en-US" b="1" dirty="0"/>
              <a:t> les </a:t>
            </a:r>
            <a:r>
              <a:rPr lang="en-US" b="1" dirty="0" err="1"/>
              <a:t>informations</a:t>
            </a:r>
            <a:r>
              <a:rPr lang="en-US" b="1" dirty="0"/>
              <a:t> </a:t>
            </a:r>
            <a:r>
              <a:rPr lang="en-US" b="1" dirty="0" err="1"/>
              <a:t>importantes</a:t>
            </a:r>
            <a:r>
              <a:rPr lang="en-US" b="1" dirty="0"/>
              <a:t>?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421D04-CFCA-6C4E-A549-E6EC80061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641" y="2163231"/>
            <a:ext cx="4896545" cy="576064"/>
          </a:xfrm>
        </p:spPr>
        <p:txBody>
          <a:bodyPr/>
          <a:lstStyle/>
          <a:p>
            <a:r>
              <a:rPr lang="en-US" sz="3700" dirty="0"/>
              <a:t>Structure d’un article </a:t>
            </a:r>
            <a:r>
              <a:rPr lang="en-US" sz="3700" dirty="0" err="1"/>
              <a:t>scientifique</a:t>
            </a:r>
            <a:endParaRPr lang="fr-FR" sz="37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40228B-53AA-E649-B2C8-FFCE55194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614" y="5355588"/>
            <a:ext cx="3811346" cy="570382"/>
          </a:xfrm>
        </p:spPr>
        <p:txBody>
          <a:bodyPr/>
          <a:lstStyle/>
          <a:p>
            <a:r>
              <a:rPr lang="fr-FR" dirty="0"/>
              <a:t>Sandrine Pihet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fr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35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02"/>
    </mc:Choice>
    <mc:Fallback xmlns="">
      <p:transition spd="slow" advTm="1900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229FB-8789-6649-997D-779A771D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/>
              <a:t>Structure standard: IMRD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02582"/>
              </p:ext>
            </p:extLst>
          </p:nvPr>
        </p:nvGraphicFramePr>
        <p:xfrm>
          <a:off x="179512" y="1628800"/>
          <a:ext cx="8784977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229">
                  <a:extLst>
                    <a:ext uri="{9D8B030D-6E8A-4147-A177-3AD203B41FA5}">
                      <a16:colId xmlns:a16="http://schemas.microsoft.com/office/drawing/2014/main" val="3390722909"/>
                    </a:ext>
                  </a:extLst>
                </a:gridCol>
                <a:gridCol w="4389210">
                  <a:extLst>
                    <a:ext uri="{9D8B030D-6E8A-4147-A177-3AD203B41FA5}">
                      <a16:colId xmlns:a16="http://schemas.microsoft.com/office/drawing/2014/main" val="939894179"/>
                    </a:ext>
                  </a:extLst>
                </a:gridCol>
                <a:gridCol w="2461538">
                  <a:extLst>
                    <a:ext uri="{9D8B030D-6E8A-4147-A177-3AD203B41FA5}">
                      <a16:colId xmlns:a16="http://schemas.microsoft.com/office/drawing/2014/main" val="2381195654"/>
                    </a:ext>
                  </a:extLst>
                </a:gridCol>
              </a:tblGrid>
              <a:tr h="649435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Grand</a:t>
                      </a:r>
                      <a:r>
                        <a:rPr lang="fr-CH" baseline="0" dirty="0"/>
                        <a:t> chapitre</a:t>
                      </a:r>
                      <a:endParaRPr lang="fr-CH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Informations fournies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Sous-chapitres en anglais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14271"/>
                  </a:ext>
                </a:extLst>
              </a:tr>
              <a:tr h="1010235">
                <a:tc>
                  <a:txBody>
                    <a:bodyPr/>
                    <a:lstStyle/>
                    <a:p>
                      <a:pPr algn="ctr"/>
                      <a:r>
                        <a:rPr lang="fr-CH" b="1" dirty="0"/>
                        <a:t>Introduction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Contexte de l’étude (enjeux, recherches</a:t>
                      </a:r>
                      <a:r>
                        <a:rPr lang="fr-CH" sz="1700" baseline="0" dirty="0"/>
                        <a:t> antérieures, théories…)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But(s)</a:t>
                      </a:r>
                      <a:r>
                        <a:rPr lang="fr-CH" sz="1700" baseline="0" dirty="0"/>
                        <a:t> ou objectifs de l’étude</a:t>
                      </a:r>
                      <a:endParaRPr lang="fr-CH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00" dirty="0" err="1"/>
                        <a:t>Aims</a:t>
                      </a:r>
                      <a:r>
                        <a:rPr lang="fr-CH" sz="1700" dirty="0"/>
                        <a:t> of the </a:t>
                      </a:r>
                      <a:r>
                        <a:rPr lang="fr-CH" sz="1700" dirty="0" err="1"/>
                        <a:t>study</a:t>
                      </a:r>
                      <a:endParaRPr lang="fr-CH" sz="17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2153509"/>
                  </a:ext>
                </a:extLst>
              </a:tr>
              <a:tr h="3236874">
                <a:tc>
                  <a:txBody>
                    <a:bodyPr/>
                    <a:lstStyle/>
                    <a:p>
                      <a:pPr algn="ctr"/>
                      <a:r>
                        <a:rPr lang="fr-CH" b="1" dirty="0"/>
                        <a:t>Méthode</a:t>
                      </a:r>
                    </a:p>
                    <a:p>
                      <a:pPr algn="ctr"/>
                      <a:r>
                        <a:rPr lang="fr-CH" b="1" dirty="0" err="1"/>
                        <a:t>Methods</a:t>
                      </a:r>
                      <a:endParaRPr lang="fr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Type (devis) d’étude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Population/Echantillon = type d’échantillonnage, critères d’inclusion et exclusion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Procédure =</a:t>
                      </a:r>
                      <a:r>
                        <a:rPr lang="fr-CH" sz="1700" baseline="0" dirty="0"/>
                        <a:t> déroulement de l’étude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Mesures</a:t>
                      </a:r>
                      <a:r>
                        <a:rPr lang="fr-CH" sz="1700" baseline="0" dirty="0"/>
                        <a:t> ou instruments = utilisés pour récolter les données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baseline="0" dirty="0"/>
                        <a:t>Analyse des données = indices et tests statistiques utilisés, seuil de significativité</a:t>
                      </a:r>
                      <a:endParaRPr lang="fr-CH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CH" sz="1700" dirty="0" err="1"/>
                        <a:t>Study</a:t>
                      </a:r>
                      <a:r>
                        <a:rPr lang="fr-CH" sz="1700" dirty="0"/>
                        <a:t> design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CH" sz="1700" dirty="0" err="1"/>
                        <a:t>Sample</a:t>
                      </a:r>
                      <a:endParaRPr lang="fr-CH" sz="17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fr-CH" sz="9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fr-CH" sz="9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CH" sz="1700" dirty="0" err="1"/>
                        <a:t>Procedure</a:t>
                      </a:r>
                      <a:endParaRPr lang="fr-CH" sz="17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CH" sz="1700" dirty="0" err="1"/>
                        <a:t>Measures</a:t>
                      </a:r>
                      <a:r>
                        <a:rPr lang="fr-CH" sz="1700" baseline="0" dirty="0"/>
                        <a:t> or Instruments</a:t>
                      </a: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CH" sz="1700" baseline="0" dirty="0"/>
                        <a:t>Data </a:t>
                      </a:r>
                      <a:r>
                        <a:rPr lang="fr-CH" sz="1700" baseline="0" dirty="0" err="1"/>
                        <a:t>analysis</a:t>
                      </a:r>
                      <a:endParaRPr lang="fr-CH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94769"/>
                  </a:ext>
                </a:extLst>
              </a:tr>
            </a:tbl>
          </a:graphicData>
        </a:graphic>
      </p:graphicFrame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222"/>
    </mc:Choice>
    <mc:Fallback xmlns="">
      <p:transition spd="slow" advTm="215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8229FB-8789-6649-997D-779A771D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/>
              <a:t>Structure standard: IMRD</a:t>
            </a:r>
          </a:p>
        </p:txBody>
      </p:sp>
      <p:sp>
        <p:nvSpPr>
          <p:cNvPr id="5" name="ZoneTexte 4"/>
          <p:cNvSpPr txBox="1"/>
          <p:nvPr/>
        </p:nvSpPr>
        <p:spPr bwMode="auto">
          <a:xfrm>
            <a:off x="467544" y="2492896"/>
            <a:ext cx="1584176" cy="1631216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CH" sz="2800" b="1" kern="0" noProof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400" b="1" kern="0" noProof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Méthode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400" b="1" kern="0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Methods</a:t>
            </a:r>
            <a:endParaRPr lang="fr-CH" sz="2400" b="1" kern="0" noProof="0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1" i="0" u="none" strike="noStrike" kern="0" spc="0" normalizeH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 bwMode="auto">
          <a:xfrm>
            <a:off x="6084168" y="2123564"/>
            <a:ext cx="280831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Buts de l’étude / </a:t>
            </a:r>
            <a:r>
              <a:rPr lang="fr-CH" kern="0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Study</a:t>
            </a: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fr-CH" kern="0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aims</a:t>
            </a:r>
            <a:endParaRPr lang="fr-CH" kern="0" noProof="0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 bwMode="auto">
          <a:xfrm>
            <a:off x="7740352" y="2483604"/>
            <a:ext cx="108012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Devis</a:t>
            </a:r>
            <a:endParaRPr lang="fr-CH" kern="0" noProof="0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3928" y="3789040"/>
            <a:ext cx="172819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6077800" y="3635732"/>
            <a:ext cx="273197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Data </a:t>
            </a:r>
            <a:r>
              <a:rPr lang="fr-CH" kern="0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analysis</a:t>
            </a:r>
            <a:endParaRPr lang="fr-CH" kern="0" noProof="0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 bwMode="auto">
          <a:xfrm>
            <a:off x="4788024" y="3091026"/>
            <a:ext cx="402812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Procédure, Mesures / </a:t>
            </a:r>
            <a:r>
              <a:rPr lang="fr-CH" kern="0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Procedure</a:t>
            </a: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endParaRPr lang="fr-CH" kern="0" noProof="0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 bwMode="auto">
          <a:xfrm>
            <a:off x="6094839" y="2771636"/>
            <a:ext cx="2731979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kern="0" dirty="0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Echantillon / </a:t>
            </a:r>
            <a:r>
              <a:rPr lang="fr-CH" kern="0" dirty="0" err="1">
                <a:solidFill>
                  <a:srgbClr val="FF66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Sample</a:t>
            </a:r>
            <a:endParaRPr lang="fr-CH" kern="0" noProof="0" dirty="0">
              <a:solidFill>
                <a:srgbClr val="FF66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23377"/>
              </p:ext>
            </p:extLst>
          </p:nvPr>
        </p:nvGraphicFramePr>
        <p:xfrm>
          <a:off x="323528" y="1695799"/>
          <a:ext cx="850329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3390722909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939894179"/>
                    </a:ext>
                  </a:extLst>
                </a:gridCol>
                <a:gridCol w="2382610">
                  <a:extLst>
                    <a:ext uri="{9D8B030D-6E8A-4147-A177-3AD203B41FA5}">
                      <a16:colId xmlns:a16="http://schemas.microsoft.com/office/drawing/2014/main" val="2381195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Grand</a:t>
                      </a:r>
                      <a:r>
                        <a:rPr lang="fr-CH" baseline="0" dirty="0"/>
                        <a:t> chapitre</a:t>
                      </a:r>
                      <a:endParaRPr lang="fr-CH" dirty="0"/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Informations fournies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/>
                        <a:t>Sous-chapitres en anglais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714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b="1" dirty="0"/>
                        <a:t>Résultats</a:t>
                      </a:r>
                    </a:p>
                    <a:p>
                      <a:pPr algn="ctr"/>
                      <a:r>
                        <a:rPr lang="fr-CH" b="1" dirty="0" err="1"/>
                        <a:t>Results</a:t>
                      </a:r>
                      <a:endParaRPr lang="fr-CH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Résultats décrivant l’échantillon (âge, sexe…; variables cliniques…)</a:t>
                      </a:r>
                      <a:endParaRPr lang="fr-CH" sz="1700" baseline="0" dirty="0"/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Résultats concernant les différentes hypothèses testées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Tous les résultats peuvent être présentés sous forme de texte,</a:t>
                      </a:r>
                      <a:r>
                        <a:rPr lang="fr-CH" sz="1700" baseline="0" dirty="0"/>
                        <a:t> de tableaux ou de graphiques</a:t>
                      </a:r>
                      <a:endParaRPr lang="fr-CH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700" dirty="0" err="1"/>
                        <a:t>Sample</a:t>
                      </a:r>
                      <a:r>
                        <a:rPr lang="fr-CH" sz="1700" baseline="0" dirty="0"/>
                        <a:t> </a:t>
                      </a:r>
                      <a:r>
                        <a:rPr lang="fr-CH" sz="1700" baseline="0" dirty="0" err="1"/>
                        <a:t>characteristics</a:t>
                      </a:r>
                      <a:endParaRPr lang="fr-CH" sz="1700" baseline="0" dirty="0"/>
                    </a:p>
                    <a:p>
                      <a:pPr algn="ctr"/>
                      <a:endParaRPr lang="fr-CH" sz="1700" baseline="0" dirty="0"/>
                    </a:p>
                    <a:p>
                      <a:pPr algn="ctr"/>
                      <a:endParaRPr lang="fr-CH" sz="1700" baseline="0" dirty="0"/>
                    </a:p>
                    <a:p>
                      <a:pPr algn="ctr"/>
                      <a:endParaRPr lang="fr-CH" sz="1700" baseline="0" dirty="0"/>
                    </a:p>
                    <a:p>
                      <a:pPr algn="ctr"/>
                      <a:r>
                        <a:rPr lang="fr-CH" sz="1700" baseline="0" dirty="0"/>
                        <a:t>Table</a:t>
                      </a:r>
                    </a:p>
                    <a:p>
                      <a:pPr algn="ctr"/>
                      <a:r>
                        <a:rPr lang="fr-CH" sz="1700" baseline="0" dirty="0"/>
                        <a:t>Figure</a:t>
                      </a:r>
                      <a:endParaRPr lang="fr-CH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5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H" b="1" dirty="0"/>
                        <a:t>Discussion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dirty="0"/>
                        <a:t>Synthèse des principaux</a:t>
                      </a:r>
                      <a:r>
                        <a:rPr lang="fr-CH" sz="1700" baseline="0" dirty="0"/>
                        <a:t> résultats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baseline="0" dirty="0"/>
                        <a:t>Mise en perspective des résultats par rapport aux autres études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baseline="0" dirty="0"/>
                        <a:t>Limites ou biais de l’étude</a:t>
                      </a:r>
                    </a:p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700" baseline="0" dirty="0"/>
                        <a:t>Implications pour la pratique et/ou la recherche </a:t>
                      </a:r>
                      <a:endParaRPr lang="fr-CH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endParaRPr lang="fr-CH" sz="15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fr-CH" sz="15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endParaRPr lang="fr-CH" sz="1500" dirty="0"/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fr-CH" sz="1700" dirty="0" err="1"/>
                        <a:t>Study</a:t>
                      </a:r>
                      <a:r>
                        <a:rPr lang="fr-CH" sz="1700" baseline="0" dirty="0"/>
                        <a:t> limitations</a:t>
                      </a:r>
                      <a:endParaRPr lang="fr-CH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94769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241"/>
    </mc:Choice>
    <mc:Fallback xmlns="">
      <p:transition spd="slow" advTm="133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SLIDE_COUNT" val="10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1&quot;/&gt;&lt;property id=&quot;20307&quot; value=&quot;274&quot;/&gt;&lt;/object&gt;&lt;object type=&quot;3&quot; unique_id=&quot;10009&quot;&gt;&lt;property id=&quot;20148&quot; value=&quot;5&quot;/&gt;&lt;property id=&quot;20300&quot; value=&quot;Slide 2&quot;/&gt;&lt;property id=&quot;20307&quot; value=&quot;257&quot;/&gt;&lt;/object&gt;&lt;object type=&quot;3&quot; unique_id=&quot;10010&quot;&gt;&lt;property id=&quot;20148&quot; value=&quot;5&quot;/&gt;&lt;property id=&quot;20300&quot; value=&quot;Slide 3&quot;/&gt;&lt;property id=&quot;20307&quot; value=&quot;264&quot;/&gt;&lt;/object&gt;&lt;object type=&quot;3&quot; unique_id=&quot;10011&quot;&gt;&lt;property id=&quot;20148&quot; value=&quot;5&quot;/&gt;&lt;property id=&quot;20300&quot; value=&quot;Slide 4&quot;/&gt;&lt;property id=&quot;20307&quot; value=&quot;265&quot;/&gt;&lt;/object&gt;&lt;object type=&quot;3&quot; unique_id=&quot;10012&quot;&gt;&lt;property id=&quot;20148&quot; value=&quot;5&quot;/&gt;&lt;property id=&quot;20300&quot; value=&quot;Slide 5&quot;/&gt;&lt;property id=&quot;20307&quot; value=&quot;266&quot;/&gt;&lt;/object&gt;&lt;object type=&quot;3&quot; unique_id=&quot;10013&quot;&gt;&lt;property id=&quot;20148&quot; value=&quot;5&quot;/&gt;&lt;property id=&quot;20300&quot; value=&quot;Slide 6&quot;/&gt;&lt;property id=&quot;20307&quot; value=&quot;267&quot;/&gt;&lt;/object&gt;&lt;object type=&quot;3&quot; unique_id=&quot;10014&quot;&gt;&lt;property id=&quot;20148&quot; value=&quot;5&quot;/&gt;&lt;property id=&quot;20300&quot; value=&quot;Slide 7&quot;/&gt;&lt;property id=&quot;20307&quot; value=&quot;268&quot;/&gt;&lt;/object&gt;&lt;object type=&quot;3&quot; unique_id=&quot;10015&quot;&gt;&lt;property id=&quot;20148&quot; value=&quot;5&quot;/&gt;&lt;property id=&quot;20300&quot; value=&quot;Slide 8&quot;/&gt;&lt;property id=&quot;20307&quot; value=&quot;269&quot;/&gt;&lt;/object&gt;&lt;object type=&quot;3&quot; unique_id=&quot;10016&quot;&gt;&lt;property id=&quot;20148&quot; value=&quot;5&quot;/&gt;&lt;property id=&quot;20300&quot; value=&quot;Slide 9&quot;/&gt;&lt;property id=&quot;20307&quot; value=&quot;263&quot;/&gt;&lt;/object&gt;&lt;object type=&quot;3&quot; unique_id=&quot;10017&quot;&gt;&lt;property id=&quot;20148&quot; value=&quot;5&quot;/&gt;&lt;property id=&quot;20300&quot; value=&quot;Slide 10&quot;/&gt;&lt;property id=&quot;20307&quot; value=&quot;270&quot;/&gt;&lt;/object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résentation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kern="0" cap="all" spc="0" normalizeH="0" baseline="0" noProof="0" dirty="0" smtClean="0">
            <a:ln>
              <a:noFill/>
            </a:ln>
            <a:solidFill>
              <a:srgbClr val="135385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HEDS-bande ble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DS-bande ble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DS-bande ble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e_HEDS_2018_new.pptx" id="{E42D6D4E-2E73-41AD-99FC-E43493C70CF3}" vid="{638C3361-2561-4B89-8744-5E89A5629C3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2A309FFA7E9E40A6F5C76D88BC41A6" ma:contentTypeVersion="16" ma:contentTypeDescription="Crée un document." ma:contentTypeScope="" ma:versionID="4d05cce7c41db7d6ac059497286ee243">
  <xsd:schema xmlns:xsd="http://www.w3.org/2001/XMLSchema" xmlns:xs="http://www.w3.org/2001/XMLSchema" xmlns:p="http://schemas.microsoft.com/office/2006/metadata/properties" xmlns:ns3="e7f92798-9323-4146-9e16-c58015c61c9b" xmlns:ns4="641b4b70-4db7-4bca-b7d3-dc3dcdfcb3d2" targetNamespace="http://schemas.microsoft.com/office/2006/metadata/properties" ma:root="true" ma:fieldsID="c66b7753f61d2c8dc40deced90606d04" ns3:_="" ns4:_="">
    <xsd:import namespace="e7f92798-9323-4146-9e16-c58015c61c9b"/>
    <xsd:import namespace="641b4b70-4db7-4bca-b7d3-dc3dcdfcb3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f92798-9323-4146-9e16-c58015c61c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b4b70-4db7-4bca-b7d3-dc3dcdfcb3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1b4b70-4db7-4bca-b7d3-dc3dcdfcb3d2" xsi:nil="true"/>
  </documentManagement>
</p:properties>
</file>

<file path=customXml/itemProps1.xml><?xml version="1.0" encoding="utf-8"?>
<ds:datastoreItem xmlns:ds="http://schemas.openxmlformats.org/officeDocument/2006/customXml" ds:itemID="{7C01BD40-ABEF-4C1B-B624-4EDDD842B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f92798-9323-4146-9e16-c58015c61c9b"/>
    <ds:schemaRef ds:uri="641b4b70-4db7-4bca-b7d3-dc3dcdfcb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95BA8B-6843-455F-B3CE-48B3DABBFF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E45C9-EE32-442E-922E-F21DDD12BA73}">
  <ds:schemaRefs>
    <ds:schemaRef ds:uri="641b4b70-4db7-4bca-b7d3-dc3dcdfcb3d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7f92798-9323-4146-9e16-c58015c61c9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Modele_HEDS_2018_new</Template>
  <TotalTime>0</TotalTime>
  <Words>205</Words>
  <Application>Microsoft Office PowerPoint</Application>
  <PresentationFormat>Affichage à l'écran (4:3)</PresentationFormat>
  <Paragraphs>62</Paragraphs>
  <Slides>3</Slides>
  <Notes>3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Verdana</vt:lpstr>
      <vt:lpstr>Présentation</vt:lpstr>
      <vt:lpstr>Structure d’un article scientifique</vt:lpstr>
      <vt:lpstr>Structure standard: IMRD</vt:lpstr>
      <vt:lpstr>Structure standard: IMRD</vt:lpstr>
    </vt:vector>
  </TitlesOfParts>
  <Company>HEFR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the diverse needs of dementia informal caregivers</dc:title>
  <dc:creator>Kipfer Stephanie</dc:creator>
  <cp:lastModifiedBy>Fedele Sabrina</cp:lastModifiedBy>
  <cp:revision>293</cp:revision>
  <cp:lastPrinted>2018-09-01T19:12:01Z</cp:lastPrinted>
  <dcterms:created xsi:type="dcterms:W3CDTF">2018-08-21T15:08:18Z</dcterms:created>
  <dcterms:modified xsi:type="dcterms:W3CDTF">2023-09-18T08:50:21Z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94C623B3-00A1-4BC4-A728-336413E94823</vt:lpwstr>
  </property>
  <property fmtid="{D5CDD505-2E9C-101B-9397-08002B2CF9AE}" pid="3" name="ArticulatePath">
    <vt:lpwstr>Présentation1</vt:lpwstr>
  </property>
  <property fmtid="{D5CDD505-2E9C-101B-9397-08002B2CF9AE}" pid="4" name="ContentTypeId">
    <vt:lpwstr>0x010100D62A309FFA7E9E40A6F5C76D88BC41A6</vt:lpwstr>
  </property>
</Properties>
</file>