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52"/>
  </p:notesMasterIdLst>
  <p:sldIdLst>
    <p:sldId id="256" r:id="rId3"/>
    <p:sldId id="525" r:id="rId4"/>
    <p:sldId id="270" r:id="rId5"/>
    <p:sldId id="537" r:id="rId6"/>
    <p:sldId id="527" r:id="rId7"/>
    <p:sldId id="434" r:id="rId8"/>
    <p:sldId id="433" r:id="rId9"/>
    <p:sldId id="387" r:id="rId10"/>
    <p:sldId id="417" r:id="rId11"/>
    <p:sldId id="514" r:id="rId12"/>
    <p:sldId id="516" r:id="rId13"/>
    <p:sldId id="529" r:id="rId14"/>
    <p:sldId id="397" r:id="rId15"/>
    <p:sldId id="526" r:id="rId16"/>
    <p:sldId id="389" r:id="rId17"/>
    <p:sldId id="419" r:id="rId18"/>
    <p:sldId id="399" r:id="rId19"/>
    <p:sldId id="542" r:id="rId20"/>
    <p:sldId id="532" r:id="rId21"/>
    <p:sldId id="523" r:id="rId22"/>
    <p:sldId id="534" r:id="rId23"/>
    <p:sldId id="538" r:id="rId24"/>
    <p:sldId id="482" r:id="rId25"/>
    <p:sldId id="481" r:id="rId26"/>
    <p:sldId id="466" r:id="rId27"/>
    <p:sldId id="513" r:id="rId28"/>
    <p:sldId id="524" r:id="rId29"/>
    <p:sldId id="517" r:id="rId30"/>
    <p:sldId id="539" r:id="rId31"/>
    <p:sldId id="390" r:id="rId32"/>
    <p:sldId id="404" r:id="rId33"/>
    <p:sldId id="407" r:id="rId34"/>
    <p:sldId id="408" r:id="rId35"/>
    <p:sldId id="410" r:id="rId36"/>
    <p:sldId id="409" r:id="rId37"/>
    <p:sldId id="531" r:id="rId38"/>
    <p:sldId id="540" r:id="rId39"/>
    <p:sldId id="428" r:id="rId40"/>
    <p:sldId id="429" r:id="rId41"/>
    <p:sldId id="436" r:id="rId42"/>
    <p:sldId id="535" r:id="rId43"/>
    <p:sldId id="430" r:id="rId44"/>
    <p:sldId id="406" r:id="rId45"/>
    <p:sldId id="536" r:id="rId46"/>
    <p:sldId id="335" r:id="rId47"/>
    <p:sldId id="309" r:id="rId48"/>
    <p:sldId id="530" r:id="rId49"/>
    <p:sldId id="541" r:id="rId50"/>
    <p:sldId id="427" r:id="rId51"/>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668DDC-EC2D-27C6-0458-DFC041F52B3D}" name="Camille Naef" initials="CN" userId="bf94ac3320190ff7"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uwens Rita" initials="BR" lastIdx="1" clrIdx="0">
    <p:extLst>
      <p:ext uri="{19B8F6BF-5375-455C-9EA6-DF929625EA0E}">
        <p15:presenceInfo xmlns:p15="http://schemas.microsoft.com/office/powerpoint/2012/main" userId="S-1-5-21-4037998928-318183558-1227690393-80719" providerId="AD"/>
      </p:ext>
    </p:extLst>
  </p:cmAuthor>
  <p:cmAuthor id="2" name="Camille Naef" initials="CN" lastIdx="6" clrIdx="1">
    <p:extLst>
      <p:ext uri="{19B8F6BF-5375-455C-9EA6-DF929625EA0E}">
        <p15:presenceInfo xmlns:p15="http://schemas.microsoft.com/office/powerpoint/2012/main" userId="bf94ac3320190f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98989"/>
    <a:srgbClr val="086064"/>
    <a:srgbClr val="FFDF7F"/>
    <a:srgbClr val="FFD6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51" autoAdjust="0"/>
    <p:restoredTop sz="96730" autoAdjust="0"/>
  </p:normalViewPr>
  <p:slideViewPr>
    <p:cSldViewPr snapToGrid="0">
      <p:cViewPr varScale="1">
        <p:scale>
          <a:sx n="75" d="100"/>
          <a:sy n="75" d="100"/>
        </p:scale>
        <p:origin x="380" y="48"/>
      </p:cViewPr>
      <p:guideLst/>
    </p:cSldViewPr>
  </p:slideViewPr>
  <p:outlineViewPr>
    <p:cViewPr>
      <p:scale>
        <a:sx n="33" d="100"/>
        <a:sy n="33" d="100"/>
      </p:scale>
      <p:origin x="0" y="-624"/>
    </p:cViewPr>
  </p:outlineViewPr>
  <p:notesTextViewPr>
    <p:cViewPr>
      <p:scale>
        <a:sx n="3" d="2"/>
        <a:sy n="3" d="2"/>
      </p:scale>
      <p:origin x="0" y="0"/>
    </p:cViewPr>
  </p:notesTextViewPr>
  <p:sorterViewPr>
    <p:cViewPr>
      <p:scale>
        <a:sx n="100" d="100"/>
        <a:sy n="100" d="100"/>
      </p:scale>
      <p:origin x="0" y="-9360"/>
    </p:cViewPr>
  </p:sorterViewPr>
  <p:notesViewPr>
    <p:cSldViewPr snapToGrid="0">
      <p:cViewPr>
        <p:scale>
          <a:sx n="150" d="100"/>
          <a:sy n="150" d="100"/>
        </p:scale>
        <p:origin x="508" y="-37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commentAuthors" Target="commentAuthor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60"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bg1"/>
                </a:solidFill>
              </a:ln>
              <a:effectLst/>
            </c:spPr>
            <c:extLst>
              <c:ext xmlns:c16="http://schemas.microsoft.com/office/drawing/2014/chart" uri="{C3380CC4-5D6E-409C-BE32-E72D297353CC}">
                <c16:uniqueId val="{00000003-385F-44D4-BCDE-FD730134000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4-385F-44D4-BCDE-FD730134000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85F-44D4-BCDE-FD730134000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6-385F-44D4-BCDE-FD730134000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2-385F-44D4-BCDE-FD7301340008}"/>
              </c:ext>
            </c:extLst>
          </c:dPt>
          <c:dLbls>
            <c:dLbl>
              <c:idx val="0"/>
              <c:layout>
                <c:manualLayout>
                  <c:x val="-0.15114569683027812"/>
                  <c:y val="5.7808878722173038E-2"/>
                </c:manualLayout>
              </c:layout>
              <c:tx>
                <c:rich>
                  <a:bodyPr/>
                  <a:lstStyle/>
                  <a:p>
                    <a:fld id="{F487AC6C-C400-425D-9F50-30EF5B1CEC8A}" type="CATEGORYNAME">
                      <a:rPr lang="en-US" sz="1400" b="1">
                        <a:solidFill>
                          <a:schemeClr val="bg1"/>
                        </a:solidFill>
                      </a:rPr>
                      <a:pPr/>
                      <a:t>[NOM DE CATÉGORIE]</a:t>
                    </a:fld>
                    <a:endParaRPr lang="fr-CH"/>
                  </a:p>
                </c:rich>
              </c:tx>
              <c:showLegendKey val="0"/>
              <c:showVal val="0"/>
              <c:showCatName val="1"/>
              <c:showSerName val="0"/>
              <c:showPercent val="0"/>
              <c:showBubbleSize val="0"/>
              <c:extLst>
                <c:ext xmlns:c15="http://schemas.microsoft.com/office/drawing/2012/chart" uri="{CE6537A1-D6FC-4f65-9D91-7224C49458BB}">
                  <c15:layout>
                    <c:manualLayout>
                      <c:w val="0.30664723598486926"/>
                      <c:h val="9.4773246979138623E-2"/>
                    </c:manualLayout>
                  </c15:layout>
                  <c15:dlblFieldTable/>
                  <c15:showDataLabelsRange val="0"/>
                </c:ext>
                <c:ext xmlns:c16="http://schemas.microsoft.com/office/drawing/2014/chart" uri="{C3380CC4-5D6E-409C-BE32-E72D297353CC}">
                  <c16:uniqueId val="{00000003-385F-44D4-BCDE-FD7301340008}"/>
                </c:ext>
              </c:extLst>
            </c:dLbl>
            <c:dLbl>
              <c:idx val="1"/>
              <c:layout>
                <c:manualLayout>
                  <c:x val="1.1378198818897638E-2"/>
                  <c:y val="-0.12396480536633825"/>
                </c:manualLayout>
              </c:layout>
              <c:tx>
                <c:rich>
                  <a:bodyPr/>
                  <a:lstStyle/>
                  <a:p>
                    <a:fld id="{56E614D9-6E39-4438-8D74-1C9C3D1D5FFF}" type="CATEGORYNAME">
                      <a:rPr lang="en-US" sz="1400" b="1">
                        <a:solidFill>
                          <a:schemeClr val="bg1"/>
                        </a:solidFill>
                      </a:rPr>
                      <a:pPr/>
                      <a:t>[NOM DE CATÉGORIE]</a:t>
                    </a:fld>
                    <a:endParaRPr lang="fr-CH"/>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85F-44D4-BCDE-FD7301340008}"/>
                </c:ext>
              </c:extLst>
            </c:dLbl>
            <c:dLbl>
              <c:idx val="2"/>
              <c:layout>
                <c:manualLayout>
                  <c:x val="9.0891974336329076E-2"/>
                  <c:y val="-9.7134820647050313E-2"/>
                </c:manualLayout>
              </c:layout>
              <c:tx>
                <c:rich>
                  <a:bodyPr/>
                  <a:lstStyle/>
                  <a:p>
                    <a:fld id="{A465490A-B269-4989-9D78-95BBAD5AA50C}" type="CATEGORYNAME">
                      <a:rPr lang="en-US" sz="1400" b="1">
                        <a:solidFill>
                          <a:schemeClr val="bg1"/>
                        </a:solidFill>
                      </a:rPr>
                      <a:pPr/>
                      <a:t>[NOM DE CATÉGORIE]</a:t>
                    </a:fld>
                    <a:endParaRPr lang="fr-CH"/>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385F-44D4-BCDE-FD7301340008}"/>
                </c:ext>
              </c:extLst>
            </c:dLbl>
            <c:dLbl>
              <c:idx val="3"/>
              <c:layout>
                <c:manualLayout>
                  <c:x val="0.15014787804105906"/>
                  <c:y val="-5.5019488100908204E-2"/>
                </c:manualLayout>
              </c:layout>
              <c:tx>
                <c:rich>
                  <a:bodyPr/>
                  <a:lstStyle/>
                  <a:p>
                    <a:fld id="{92F6ACA8-2497-4063-8B56-4CB82C49E9EF}" type="CATEGORYNAME">
                      <a:rPr lang="en-US" sz="1400" b="1">
                        <a:solidFill>
                          <a:schemeClr val="bg1"/>
                        </a:solidFill>
                      </a:rPr>
                      <a:pPr/>
                      <a:t>[NOM DE CATÉGORIE]</a:t>
                    </a:fld>
                    <a:endParaRPr lang="fr-CH"/>
                  </a:p>
                </c:rich>
              </c:tx>
              <c:showLegendKey val="0"/>
              <c:showVal val="0"/>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85F-44D4-BCDE-FD7301340008}"/>
                </c:ext>
              </c:extLst>
            </c:dLbl>
            <c:dLbl>
              <c:idx val="4"/>
              <c:layout>
                <c:manualLayout>
                  <c:x val="0.12649813110949942"/>
                  <c:y val="0.2342600392471626"/>
                </c:manualLayout>
              </c:layout>
              <c:tx>
                <c:rich>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fld id="{EEC59656-B9DE-49BC-9BA7-D27EF4F80734}" type="CATEGORYNAME">
                      <a:rPr lang="en-US" sz="1400" b="1" smtClean="0">
                        <a:solidFill>
                          <a:schemeClr val="bg1"/>
                        </a:solidFill>
                      </a:rPr>
                      <a:pPr>
                        <a:defRPr/>
                      </a:pPr>
                      <a:t>[NOM DE CATÉGORIE]</a:t>
                    </a:fld>
                    <a:endParaRPr lang="fr-CH"/>
                  </a:p>
                </c:rich>
              </c:tx>
              <c:spPr>
                <a:noFill/>
                <a:ln>
                  <a:noFill/>
                </a:ln>
                <a:effectLst/>
              </c:spPr>
              <c:txPr>
                <a:bodyPr rot="0" spcFirstLastPara="1" vertOverflow="ellipsis" vert="horz" wrap="square" lIns="38100" tIns="19050" rIns="38100" bIns="19050" anchor="ctr" anchorCtr="1">
                  <a:no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0"/>
              <c:showBubbleSize val="0"/>
              <c:extLst>
                <c:ext xmlns:c15="http://schemas.microsoft.com/office/drawing/2012/chart" uri="{CE6537A1-D6FC-4f65-9D91-7224C49458BB}">
                  <c15:layout>
                    <c:manualLayout>
                      <c:w val="0.37769603612543273"/>
                      <c:h val="0.18811040186292557"/>
                    </c:manualLayout>
                  </c15:layout>
                  <c15:dlblFieldTable/>
                  <c15:showDataLabelsRange val="0"/>
                </c:ext>
                <c:ext xmlns:c16="http://schemas.microsoft.com/office/drawing/2014/chart" uri="{C3380CC4-5D6E-409C-BE32-E72D297353CC}">
                  <c16:uniqueId val="{00000002-385F-44D4-BCDE-FD73013400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Environnemental</c:v>
                </c:pt>
                <c:pt idx="1">
                  <c:v>Écologique</c:v>
                </c:pt>
                <c:pt idx="2">
                  <c:v>Vert</c:v>
                </c:pt>
                <c:pt idx="3">
                  <c:v>Durable</c:v>
                </c:pt>
                <c:pt idx="4">
                  <c:v>Autres (écoféministe, écospirituel, naturel ...)</c:v>
                </c:pt>
              </c:strCache>
            </c:strRef>
          </c:cat>
          <c:val>
            <c:numRef>
              <c:f>Sheet1!$B$2:$B$6</c:f>
              <c:numCache>
                <c:formatCode>General</c:formatCode>
                <c:ptCount val="5"/>
                <c:pt idx="0">
                  <c:v>50</c:v>
                </c:pt>
                <c:pt idx="1">
                  <c:v>16</c:v>
                </c:pt>
                <c:pt idx="2">
                  <c:v>9</c:v>
                </c:pt>
                <c:pt idx="3">
                  <c:v>9</c:v>
                </c:pt>
                <c:pt idx="4">
                  <c:v>31</c:v>
                </c:pt>
              </c:numCache>
            </c:numRef>
          </c:val>
          <c:extLst>
            <c:ext xmlns:c16="http://schemas.microsoft.com/office/drawing/2014/chart" uri="{C3380CC4-5D6E-409C-BE32-E72D297353CC}">
              <c16:uniqueId val="{00000000-385F-44D4-BCDE-FD7301340008}"/>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jpeg"/><Relationship Id="rId4" Type="http://schemas.openxmlformats.org/officeDocument/2006/relationships/image" Target="../media/image11.jpg"/></Relationships>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image" Target="../media/image8.jpeg"/><Relationship Id="rId4" Type="http://schemas.openxmlformats.org/officeDocument/2006/relationships/image" Target="../media/image11.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C21771-B288-451B-BBBB-9BE9BBE1F661}" type="doc">
      <dgm:prSet loTypeId="urn:microsoft.com/office/officeart/2008/layout/BendingPictureCaptionList" loCatId="picture" qsTypeId="urn:microsoft.com/office/officeart/2005/8/quickstyle/simple1" qsCatId="simple" csTypeId="urn:microsoft.com/office/officeart/2005/8/colors/colorful5" csCatId="colorful" phldr="1"/>
      <dgm:spPr/>
      <dgm:t>
        <a:bodyPr/>
        <a:lstStyle/>
        <a:p>
          <a:endParaRPr lang="fr-CH"/>
        </a:p>
      </dgm:t>
    </dgm:pt>
    <dgm:pt modelId="{6EB20E19-99DC-499D-BA64-031D48354A92}">
      <dgm:prSet phldrT="[Text]"/>
      <dgm:spPr/>
      <dgm:t>
        <a:bodyPr/>
        <a:lstStyle/>
        <a:p>
          <a:r>
            <a:rPr lang="fr-CH" dirty="0"/>
            <a:t>Social</a:t>
          </a:r>
        </a:p>
      </dgm:t>
    </dgm:pt>
    <dgm:pt modelId="{5C9DC5C2-37DF-4279-979E-ECC7A2EB5E4C}" type="parTrans" cxnId="{F58ED2F7-EA03-452F-AAA9-B38DF3127AEC}">
      <dgm:prSet/>
      <dgm:spPr/>
      <dgm:t>
        <a:bodyPr/>
        <a:lstStyle/>
        <a:p>
          <a:endParaRPr lang="fr-CH"/>
        </a:p>
      </dgm:t>
    </dgm:pt>
    <dgm:pt modelId="{1AD483A5-86AC-4653-A61B-0096B474ED51}" type="sibTrans" cxnId="{F58ED2F7-EA03-452F-AAA9-B38DF3127AEC}">
      <dgm:prSet/>
      <dgm:spPr/>
      <dgm:t>
        <a:bodyPr/>
        <a:lstStyle/>
        <a:p>
          <a:endParaRPr lang="fr-CH"/>
        </a:p>
      </dgm:t>
    </dgm:pt>
    <dgm:pt modelId="{4CBE4630-CE64-407E-99A1-C51B7D8CF914}">
      <dgm:prSet phldrT="[Text]"/>
      <dgm:spPr/>
      <dgm:t>
        <a:bodyPr/>
        <a:lstStyle/>
        <a:p>
          <a:r>
            <a:rPr lang="fr-CH" dirty="0"/>
            <a:t>Culturel</a:t>
          </a:r>
        </a:p>
      </dgm:t>
    </dgm:pt>
    <dgm:pt modelId="{E9955307-A80B-45A3-93B5-F19D0AFCF428}" type="parTrans" cxnId="{6FAAC0C9-339D-478E-9CE5-4EF6C124D6CD}">
      <dgm:prSet/>
      <dgm:spPr/>
      <dgm:t>
        <a:bodyPr/>
        <a:lstStyle/>
        <a:p>
          <a:endParaRPr lang="fr-CH"/>
        </a:p>
      </dgm:t>
    </dgm:pt>
    <dgm:pt modelId="{5D3D6539-30CB-4F61-BA5D-83FEFB3FEDD4}" type="sibTrans" cxnId="{6FAAC0C9-339D-478E-9CE5-4EF6C124D6CD}">
      <dgm:prSet/>
      <dgm:spPr/>
      <dgm:t>
        <a:bodyPr/>
        <a:lstStyle/>
        <a:p>
          <a:endParaRPr lang="fr-CH"/>
        </a:p>
      </dgm:t>
    </dgm:pt>
    <dgm:pt modelId="{41440BDC-7200-4D88-9DFA-5CF5115641B8}">
      <dgm:prSet phldrT="[Text]"/>
      <dgm:spPr/>
      <dgm:t>
        <a:bodyPr/>
        <a:lstStyle/>
        <a:p>
          <a:r>
            <a:rPr lang="fr-CH" dirty="0"/>
            <a:t>Politique</a:t>
          </a:r>
        </a:p>
      </dgm:t>
    </dgm:pt>
    <dgm:pt modelId="{1D71756B-E4BA-4E4D-9729-A7102E92AA29}" type="parTrans" cxnId="{9130AE80-1027-42CD-AFC0-D03D50629420}">
      <dgm:prSet/>
      <dgm:spPr/>
      <dgm:t>
        <a:bodyPr/>
        <a:lstStyle/>
        <a:p>
          <a:endParaRPr lang="fr-CH"/>
        </a:p>
      </dgm:t>
    </dgm:pt>
    <dgm:pt modelId="{EB8B2F0E-069F-4A2C-B8B6-B82FF92DB5AE}" type="sibTrans" cxnId="{9130AE80-1027-42CD-AFC0-D03D50629420}">
      <dgm:prSet/>
      <dgm:spPr/>
      <dgm:t>
        <a:bodyPr/>
        <a:lstStyle/>
        <a:p>
          <a:endParaRPr lang="fr-CH"/>
        </a:p>
      </dgm:t>
    </dgm:pt>
    <dgm:pt modelId="{F329D10B-D87E-48A6-98B7-942BB4F66F6D}">
      <dgm:prSet/>
      <dgm:spPr/>
      <dgm:t>
        <a:bodyPr/>
        <a:lstStyle/>
        <a:p>
          <a:r>
            <a:rPr lang="fr-CH" dirty="0"/>
            <a:t>Économique</a:t>
          </a:r>
        </a:p>
      </dgm:t>
    </dgm:pt>
    <dgm:pt modelId="{0CA3FB0B-A847-4B6B-BE12-26BB43A2E62E}" type="parTrans" cxnId="{671E97CB-C307-40B8-A020-92E4DC355264}">
      <dgm:prSet/>
      <dgm:spPr/>
      <dgm:t>
        <a:bodyPr/>
        <a:lstStyle/>
        <a:p>
          <a:endParaRPr lang="fr-CH"/>
        </a:p>
      </dgm:t>
    </dgm:pt>
    <dgm:pt modelId="{D0AF76A4-29AB-47B9-94A7-65153144D0DE}" type="sibTrans" cxnId="{671E97CB-C307-40B8-A020-92E4DC355264}">
      <dgm:prSet/>
      <dgm:spPr/>
      <dgm:t>
        <a:bodyPr/>
        <a:lstStyle/>
        <a:p>
          <a:endParaRPr lang="fr-CH"/>
        </a:p>
      </dgm:t>
    </dgm:pt>
    <dgm:pt modelId="{877F1B2F-A643-44B7-A66A-55775F450CD3}" type="pres">
      <dgm:prSet presAssocID="{90C21771-B288-451B-BBBB-9BE9BBE1F661}" presName="Name0" presStyleCnt="0">
        <dgm:presLayoutVars>
          <dgm:dir/>
          <dgm:resizeHandles val="exact"/>
        </dgm:presLayoutVars>
      </dgm:prSet>
      <dgm:spPr/>
    </dgm:pt>
    <dgm:pt modelId="{D2A0FE8A-F50D-4CB8-B518-5A6FE346220B}" type="pres">
      <dgm:prSet presAssocID="{6EB20E19-99DC-499D-BA64-031D48354A92}" presName="composite" presStyleCnt="0"/>
      <dgm:spPr/>
    </dgm:pt>
    <dgm:pt modelId="{57A2810D-F16A-4A31-BB3F-F683E2EC2DD5}" type="pres">
      <dgm:prSet presAssocID="{6EB20E19-99DC-499D-BA64-031D48354A92}" presName="rect1" presStyleLbl="bgImgPlac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3DF03434-F299-445C-81C9-CEB097CD1E01}" type="pres">
      <dgm:prSet presAssocID="{6EB20E19-99DC-499D-BA64-031D48354A92}" presName="wedgeRectCallout1" presStyleLbl="node1" presStyleIdx="0" presStyleCnt="4">
        <dgm:presLayoutVars>
          <dgm:bulletEnabled val="1"/>
        </dgm:presLayoutVars>
      </dgm:prSet>
      <dgm:spPr/>
    </dgm:pt>
    <dgm:pt modelId="{E9DCE53D-C19A-47A6-8AC2-4CA6B8B4AC4D}" type="pres">
      <dgm:prSet presAssocID="{1AD483A5-86AC-4653-A61B-0096B474ED51}" presName="sibTrans" presStyleCnt="0"/>
      <dgm:spPr/>
    </dgm:pt>
    <dgm:pt modelId="{93C93AB3-BCFD-426B-8916-FE9B2C963CBE}" type="pres">
      <dgm:prSet presAssocID="{4CBE4630-CE64-407E-99A1-C51B7D8CF914}" presName="composite" presStyleCnt="0"/>
      <dgm:spPr/>
    </dgm:pt>
    <dgm:pt modelId="{4B2B7DFD-DAD1-40DC-8FF9-AB8E8712D275}" type="pres">
      <dgm:prSet presAssocID="{4CBE4630-CE64-407E-99A1-C51B7D8CF914}" presName="rect1" presStyleLbl="bgImgPlac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dgm:spPr>
    </dgm:pt>
    <dgm:pt modelId="{E86B2A84-1D14-4362-9005-9BD7ED4C1567}" type="pres">
      <dgm:prSet presAssocID="{4CBE4630-CE64-407E-99A1-C51B7D8CF914}" presName="wedgeRectCallout1" presStyleLbl="node1" presStyleIdx="1" presStyleCnt="4">
        <dgm:presLayoutVars>
          <dgm:bulletEnabled val="1"/>
        </dgm:presLayoutVars>
      </dgm:prSet>
      <dgm:spPr/>
    </dgm:pt>
    <dgm:pt modelId="{C9052374-2881-482B-B7C9-66545A8EBA25}" type="pres">
      <dgm:prSet presAssocID="{5D3D6539-30CB-4F61-BA5D-83FEFB3FEDD4}" presName="sibTrans" presStyleCnt="0"/>
      <dgm:spPr/>
    </dgm:pt>
    <dgm:pt modelId="{3CD0F1F3-4843-464A-B239-3472D3062368}" type="pres">
      <dgm:prSet presAssocID="{41440BDC-7200-4D88-9DFA-5CF5115641B8}" presName="composite" presStyleCnt="0"/>
      <dgm:spPr/>
    </dgm:pt>
    <dgm:pt modelId="{0892F91E-AB1E-49AA-87F5-101B6444FE3E}" type="pres">
      <dgm:prSet presAssocID="{41440BDC-7200-4D88-9DFA-5CF5115641B8}" presName="rect1" presStyleLbl="bgImgPlace1" presStyleIdx="2" presStyleCnt="4"/>
      <dgm:spPr>
        <a:blipFill>
          <a:blip xmlns:r="http://schemas.openxmlformats.org/officeDocument/2006/relationships" r:embed="rId3"/>
          <a:srcRect/>
          <a:stretch>
            <a:fillRect l="-3000" r="-3000"/>
          </a:stretch>
        </a:blipFill>
      </dgm:spPr>
    </dgm:pt>
    <dgm:pt modelId="{A32303EE-2023-470D-9F33-7DE53E82060B}" type="pres">
      <dgm:prSet presAssocID="{41440BDC-7200-4D88-9DFA-5CF5115641B8}" presName="wedgeRectCallout1" presStyleLbl="node1" presStyleIdx="2" presStyleCnt="4">
        <dgm:presLayoutVars>
          <dgm:bulletEnabled val="1"/>
        </dgm:presLayoutVars>
      </dgm:prSet>
      <dgm:spPr/>
    </dgm:pt>
    <dgm:pt modelId="{DAB384F1-059B-4FF7-9C0E-5A19CE3072A5}" type="pres">
      <dgm:prSet presAssocID="{EB8B2F0E-069F-4A2C-B8B6-B82FF92DB5AE}" presName="sibTrans" presStyleCnt="0"/>
      <dgm:spPr/>
    </dgm:pt>
    <dgm:pt modelId="{C63C7E80-1688-4484-956F-EA9655C0147C}" type="pres">
      <dgm:prSet presAssocID="{F329D10B-D87E-48A6-98B7-942BB4F66F6D}" presName="composite" presStyleCnt="0"/>
      <dgm:spPr/>
    </dgm:pt>
    <dgm:pt modelId="{AD919D1A-FA25-4D68-8201-A729490B24B7}" type="pres">
      <dgm:prSet presAssocID="{F329D10B-D87E-48A6-98B7-942BB4F66F6D}" presName="rect1" presStyleLbl="bgImgPlace1" presStyleIdx="3" presStyleCnt="4"/>
      <dgm:spPr>
        <a:blipFill>
          <a:blip xmlns:r="http://schemas.openxmlformats.org/officeDocument/2006/relationships" r:embed="rId4"/>
          <a:srcRect/>
          <a:stretch>
            <a:fillRect l="-10000" r="-10000"/>
          </a:stretch>
        </a:blipFill>
      </dgm:spPr>
    </dgm:pt>
    <dgm:pt modelId="{91F8F2A8-8C51-45E2-8A93-61C7D3A870AB}" type="pres">
      <dgm:prSet presAssocID="{F329D10B-D87E-48A6-98B7-942BB4F66F6D}" presName="wedgeRectCallout1" presStyleLbl="node1" presStyleIdx="3" presStyleCnt="4">
        <dgm:presLayoutVars>
          <dgm:bulletEnabled val="1"/>
        </dgm:presLayoutVars>
      </dgm:prSet>
      <dgm:spPr/>
    </dgm:pt>
  </dgm:ptLst>
  <dgm:cxnLst>
    <dgm:cxn modelId="{12043B5D-6E06-43AC-883B-1579C54BAF6B}" type="presOf" srcId="{6EB20E19-99DC-499D-BA64-031D48354A92}" destId="{3DF03434-F299-445C-81C9-CEB097CD1E01}" srcOrd="0" destOrd="0" presId="urn:microsoft.com/office/officeart/2008/layout/BendingPictureCaptionList"/>
    <dgm:cxn modelId="{B362FE61-392F-4AB5-A401-FF446719C5BF}" type="presOf" srcId="{4CBE4630-CE64-407E-99A1-C51B7D8CF914}" destId="{E86B2A84-1D14-4362-9005-9BD7ED4C1567}" srcOrd="0" destOrd="0" presId="urn:microsoft.com/office/officeart/2008/layout/BendingPictureCaptionList"/>
    <dgm:cxn modelId="{5E717B69-27A0-48E5-BF30-A7037F1CF4E0}" type="presOf" srcId="{90C21771-B288-451B-BBBB-9BE9BBE1F661}" destId="{877F1B2F-A643-44B7-A66A-55775F450CD3}" srcOrd="0" destOrd="0" presId="urn:microsoft.com/office/officeart/2008/layout/BendingPictureCaptionList"/>
    <dgm:cxn modelId="{9130AE80-1027-42CD-AFC0-D03D50629420}" srcId="{90C21771-B288-451B-BBBB-9BE9BBE1F661}" destId="{41440BDC-7200-4D88-9DFA-5CF5115641B8}" srcOrd="2" destOrd="0" parTransId="{1D71756B-E4BA-4E4D-9729-A7102E92AA29}" sibTransId="{EB8B2F0E-069F-4A2C-B8B6-B82FF92DB5AE}"/>
    <dgm:cxn modelId="{6FAAC0C9-339D-478E-9CE5-4EF6C124D6CD}" srcId="{90C21771-B288-451B-BBBB-9BE9BBE1F661}" destId="{4CBE4630-CE64-407E-99A1-C51B7D8CF914}" srcOrd="1" destOrd="0" parTransId="{E9955307-A80B-45A3-93B5-F19D0AFCF428}" sibTransId="{5D3D6539-30CB-4F61-BA5D-83FEFB3FEDD4}"/>
    <dgm:cxn modelId="{671E97CB-C307-40B8-A020-92E4DC355264}" srcId="{90C21771-B288-451B-BBBB-9BE9BBE1F661}" destId="{F329D10B-D87E-48A6-98B7-942BB4F66F6D}" srcOrd="3" destOrd="0" parTransId="{0CA3FB0B-A847-4B6B-BE12-26BB43A2E62E}" sibTransId="{D0AF76A4-29AB-47B9-94A7-65153144D0DE}"/>
    <dgm:cxn modelId="{8574C3CC-E2C4-436D-9FBE-00677BA947B3}" type="presOf" srcId="{41440BDC-7200-4D88-9DFA-5CF5115641B8}" destId="{A32303EE-2023-470D-9F33-7DE53E82060B}" srcOrd="0" destOrd="0" presId="urn:microsoft.com/office/officeart/2008/layout/BendingPictureCaptionList"/>
    <dgm:cxn modelId="{EA1504DC-896C-42FA-A8DC-6D331DE8BC93}" type="presOf" srcId="{F329D10B-D87E-48A6-98B7-942BB4F66F6D}" destId="{91F8F2A8-8C51-45E2-8A93-61C7D3A870AB}" srcOrd="0" destOrd="0" presId="urn:microsoft.com/office/officeart/2008/layout/BendingPictureCaptionList"/>
    <dgm:cxn modelId="{F58ED2F7-EA03-452F-AAA9-B38DF3127AEC}" srcId="{90C21771-B288-451B-BBBB-9BE9BBE1F661}" destId="{6EB20E19-99DC-499D-BA64-031D48354A92}" srcOrd="0" destOrd="0" parTransId="{5C9DC5C2-37DF-4279-979E-ECC7A2EB5E4C}" sibTransId="{1AD483A5-86AC-4653-A61B-0096B474ED51}"/>
    <dgm:cxn modelId="{1FA51C06-E92E-47FB-9A4F-96B8FEB51BC3}" type="presParOf" srcId="{877F1B2F-A643-44B7-A66A-55775F450CD3}" destId="{D2A0FE8A-F50D-4CB8-B518-5A6FE346220B}" srcOrd="0" destOrd="0" presId="urn:microsoft.com/office/officeart/2008/layout/BendingPictureCaptionList"/>
    <dgm:cxn modelId="{F158FA8D-A8D6-4DED-AFA5-4663C6771123}" type="presParOf" srcId="{D2A0FE8A-F50D-4CB8-B518-5A6FE346220B}" destId="{57A2810D-F16A-4A31-BB3F-F683E2EC2DD5}" srcOrd="0" destOrd="0" presId="urn:microsoft.com/office/officeart/2008/layout/BendingPictureCaptionList"/>
    <dgm:cxn modelId="{16EE5301-D1E6-490F-90CB-84230B9C175D}" type="presParOf" srcId="{D2A0FE8A-F50D-4CB8-B518-5A6FE346220B}" destId="{3DF03434-F299-445C-81C9-CEB097CD1E01}" srcOrd="1" destOrd="0" presId="urn:microsoft.com/office/officeart/2008/layout/BendingPictureCaptionList"/>
    <dgm:cxn modelId="{DD197B2B-A3E1-44B4-930D-A6EE49EDD2A1}" type="presParOf" srcId="{877F1B2F-A643-44B7-A66A-55775F450CD3}" destId="{E9DCE53D-C19A-47A6-8AC2-4CA6B8B4AC4D}" srcOrd="1" destOrd="0" presId="urn:microsoft.com/office/officeart/2008/layout/BendingPictureCaptionList"/>
    <dgm:cxn modelId="{A966B65A-0049-4E57-BA5F-3AC29F9124DD}" type="presParOf" srcId="{877F1B2F-A643-44B7-A66A-55775F450CD3}" destId="{93C93AB3-BCFD-426B-8916-FE9B2C963CBE}" srcOrd="2" destOrd="0" presId="urn:microsoft.com/office/officeart/2008/layout/BendingPictureCaptionList"/>
    <dgm:cxn modelId="{0EC592B6-6DDB-49A8-964B-D3FB5166687E}" type="presParOf" srcId="{93C93AB3-BCFD-426B-8916-FE9B2C963CBE}" destId="{4B2B7DFD-DAD1-40DC-8FF9-AB8E8712D275}" srcOrd="0" destOrd="0" presId="urn:microsoft.com/office/officeart/2008/layout/BendingPictureCaptionList"/>
    <dgm:cxn modelId="{E5FE0D8B-5119-41F1-AAFE-666163F610C6}" type="presParOf" srcId="{93C93AB3-BCFD-426B-8916-FE9B2C963CBE}" destId="{E86B2A84-1D14-4362-9005-9BD7ED4C1567}" srcOrd="1" destOrd="0" presId="urn:microsoft.com/office/officeart/2008/layout/BendingPictureCaptionList"/>
    <dgm:cxn modelId="{F9AC4828-132E-4BC4-B60F-8B44C3316164}" type="presParOf" srcId="{877F1B2F-A643-44B7-A66A-55775F450CD3}" destId="{C9052374-2881-482B-B7C9-66545A8EBA25}" srcOrd="3" destOrd="0" presId="urn:microsoft.com/office/officeart/2008/layout/BendingPictureCaptionList"/>
    <dgm:cxn modelId="{8953221B-8800-4E72-90FF-75DB14627213}" type="presParOf" srcId="{877F1B2F-A643-44B7-A66A-55775F450CD3}" destId="{3CD0F1F3-4843-464A-B239-3472D3062368}" srcOrd="4" destOrd="0" presId="urn:microsoft.com/office/officeart/2008/layout/BendingPictureCaptionList"/>
    <dgm:cxn modelId="{D320F649-3827-4229-9DEB-76B95DC5A238}" type="presParOf" srcId="{3CD0F1F3-4843-464A-B239-3472D3062368}" destId="{0892F91E-AB1E-49AA-87F5-101B6444FE3E}" srcOrd="0" destOrd="0" presId="urn:microsoft.com/office/officeart/2008/layout/BendingPictureCaptionList"/>
    <dgm:cxn modelId="{DA2A1C94-798C-417A-86A3-6A5848B47520}" type="presParOf" srcId="{3CD0F1F3-4843-464A-B239-3472D3062368}" destId="{A32303EE-2023-470D-9F33-7DE53E82060B}" srcOrd="1" destOrd="0" presId="urn:microsoft.com/office/officeart/2008/layout/BendingPictureCaptionList"/>
    <dgm:cxn modelId="{458447D8-9426-4DAC-9E1E-BB267071A1A2}" type="presParOf" srcId="{877F1B2F-A643-44B7-A66A-55775F450CD3}" destId="{DAB384F1-059B-4FF7-9C0E-5A19CE3072A5}" srcOrd="5" destOrd="0" presId="urn:microsoft.com/office/officeart/2008/layout/BendingPictureCaptionList"/>
    <dgm:cxn modelId="{EB9B04D7-19CB-4294-9411-400A8F3B5258}" type="presParOf" srcId="{877F1B2F-A643-44B7-A66A-55775F450CD3}" destId="{C63C7E80-1688-4484-956F-EA9655C0147C}" srcOrd="6" destOrd="0" presId="urn:microsoft.com/office/officeart/2008/layout/BendingPictureCaptionList"/>
    <dgm:cxn modelId="{5B6CEADA-62A7-4660-8B42-A1A1704E0D2E}" type="presParOf" srcId="{C63C7E80-1688-4484-956F-EA9655C0147C}" destId="{AD919D1A-FA25-4D68-8201-A729490B24B7}" srcOrd="0" destOrd="0" presId="urn:microsoft.com/office/officeart/2008/layout/BendingPictureCaptionList"/>
    <dgm:cxn modelId="{89C58E0B-0D1B-4748-91A6-3973F51DF4DF}" type="presParOf" srcId="{C63C7E80-1688-4484-956F-EA9655C0147C}" destId="{91F8F2A8-8C51-45E2-8A93-61C7D3A870AB}"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C21771-B288-451B-BBBB-9BE9BBE1F661}" type="doc">
      <dgm:prSet loTypeId="urn:microsoft.com/office/officeart/2008/layout/BendingPictureCaptionList" loCatId="picture" qsTypeId="urn:microsoft.com/office/officeart/2005/8/quickstyle/simple1" qsCatId="simple" csTypeId="urn:microsoft.com/office/officeart/2005/8/colors/colorful2" csCatId="colorful" phldr="1"/>
      <dgm:spPr/>
      <dgm:t>
        <a:bodyPr/>
        <a:lstStyle/>
        <a:p>
          <a:endParaRPr lang="fr-CH"/>
        </a:p>
      </dgm:t>
    </dgm:pt>
    <dgm:pt modelId="{6EB20E19-99DC-499D-BA64-031D48354A92}">
      <dgm:prSet phldrT="[Text]"/>
      <dgm:spPr/>
      <dgm:t>
        <a:bodyPr/>
        <a:lstStyle/>
        <a:p>
          <a:r>
            <a:rPr lang="fr-CH" dirty="0"/>
            <a:t>Physique</a:t>
          </a:r>
        </a:p>
      </dgm:t>
    </dgm:pt>
    <dgm:pt modelId="{5C9DC5C2-37DF-4279-979E-ECC7A2EB5E4C}" type="parTrans" cxnId="{F58ED2F7-EA03-452F-AAA9-B38DF3127AEC}">
      <dgm:prSet/>
      <dgm:spPr/>
      <dgm:t>
        <a:bodyPr/>
        <a:lstStyle/>
        <a:p>
          <a:endParaRPr lang="fr-CH"/>
        </a:p>
      </dgm:t>
    </dgm:pt>
    <dgm:pt modelId="{1AD483A5-86AC-4653-A61B-0096B474ED51}" type="sibTrans" cxnId="{F58ED2F7-EA03-452F-AAA9-B38DF3127AEC}">
      <dgm:prSet/>
      <dgm:spPr/>
      <dgm:t>
        <a:bodyPr/>
        <a:lstStyle/>
        <a:p>
          <a:endParaRPr lang="fr-CH"/>
        </a:p>
      </dgm:t>
    </dgm:pt>
    <dgm:pt modelId="{4CBE4630-CE64-407E-99A1-C51B7D8CF914}">
      <dgm:prSet phldrT="[Text]"/>
      <dgm:spPr/>
      <dgm:t>
        <a:bodyPr/>
        <a:lstStyle/>
        <a:p>
          <a:r>
            <a:rPr lang="fr-CH" dirty="0"/>
            <a:t>Naturel</a:t>
          </a:r>
        </a:p>
      </dgm:t>
    </dgm:pt>
    <dgm:pt modelId="{E9955307-A80B-45A3-93B5-F19D0AFCF428}" type="parTrans" cxnId="{6FAAC0C9-339D-478E-9CE5-4EF6C124D6CD}">
      <dgm:prSet/>
      <dgm:spPr/>
      <dgm:t>
        <a:bodyPr/>
        <a:lstStyle/>
        <a:p>
          <a:endParaRPr lang="fr-CH"/>
        </a:p>
      </dgm:t>
    </dgm:pt>
    <dgm:pt modelId="{5D3D6539-30CB-4F61-BA5D-83FEFB3FEDD4}" type="sibTrans" cxnId="{6FAAC0C9-339D-478E-9CE5-4EF6C124D6CD}">
      <dgm:prSet/>
      <dgm:spPr/>
      <dgm:t>
        <a:bodyPr/>
        <a:lstStyle/>
        <a:p>
          <a:endParaRPr lang="fr-CH"/>
        </a:p>
      </dgm:t>
    </dgm:pt>
    <dgm:pt modelId="{41440BDC-7200-4D88-9DFA-5CF5115641B8}">
      <dgm:prSet phldrT="[Text]"/>
      <dgm:spPr/>
      <dgm:t>
        <a:bodyPr/>
        <a:lstStyle/>
        <a:p>
          <a:r>
            <a:rPr lang="fr-CH" dirty="0"/>
            <a:t>Écologique</a:t>
          </a:r>
        </a:p>
      </dgm:t>
    </dgm:pt>
    <dgm:pt modelId="{1D71756B-E4BA-4E4D-9729-A7102E92AA29}" type="parTrans" cxnId="{9130AE80-1027-42CD-AFC0-D03D50629420}">
      <dgm:prSet/>
      <dgm:spPr/>
      <dgm:t>
        <a:bodyPr/>
        <a:lstStyle/>
        <a:p>
          <a:endParaRPr lang="fr-CH"/>
        </a:p>
      </dgm:t>
    </dgm:pt>
    <dgm:pt modelId="{EB8B2F0E-069F-4A2C-B8B6-B82FF92DB5AE}" type="sibTrans" cxnId="{9130AE80-1027-42CD-AFC0-D03D50629420}">
      <dgm:prSet/>
      <dgm:spPr/>
      <dgm:t>
        <a:bodyPr/>
        <a:lstStyle/>
        <a:p>
          <a:endParaRPr lang="fr-CH"/>
        </a:p>
      </dgm:t>
    </dgm:pt>
    <dgm:pt modelId="{877F1B2F-A643-44B7-A66A-55775F450CD3}" type="pres">
      <dgm:prSet presAssocID="{90C21771-B288-451B-BBBB-9BE9BBE1F661}" presName="Name0" presStyleCnt="0">
        <dgm:presLayoutVars>
          <dgm:dir/>
          <dgm:resizeHandles val="exact"/>
        </dgm:presLayoutVars>
      </dgm:prSet>
      <dgm:spPr/>
    </dgm:pt>
    <dgm:pt modelId="{D2A0FE8A-F50D-4CB8-B518-5A6FE346220B}" type="pres">
      <dgm:prSet presAssocID="{6EB20E19-99DC-499D-BA64-031D48354A92}" presName="composite" presStyleCnt="0"/>
      <dgm:spPr/>
    </dgm:pt>
    <dgm:pt modelId="{57A2810D-F16A-4A31-BB3F-F683E2EC2DD5}" type="pres">
      <dgm:prSet presAssocID="{6EB20E19-99DC-499D-BA64-031D48354A92}" presName="rect1"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3DF03434-F299-445C-81C9-CEB097CD1E01}" type="pres">
      <dgm:prSet presAssocID="{6EB20E19-99DC-499D-BA64-031D48354A92}" presName="wedgeRectCallout1" presStyleLbl="node1" presStyleIdx="0" presStyleCnt="3">
        <dgm:presLayoutVars>
          <dgm:bulletEnabled val="1"/>
        </dgm:presLayoutVars>
      </dgm:prSet>
      <dgm:spPr/>
    </dgm:pt>
    <dgm:pt modelId="{E9DCE53D-C19A-47A6-8AC2-4CA6B8B4AC4D}" type="pres">
      <dgm:prSet presAssocID="{1AD483A5-86AC-4653-A61B-0096B474ED51}" presName="sibTrans" presStyleCnt="0"/>
      <dgm:spPr/>
    </dgm:pt>
    <dgm:pt modelId="{93C93AB3-BCFD-426B-8916-FE9B2C963CBE}" type="pres">
      <dgm:prSet presAssocID="{4CBE4630-CE64-407E-99A1-C51B7D8CF914}" presName="composite" presStyleCnt="0"/>
      <dgm:spPr/>
    </dgm:pt>
    <dgm:pt modelId="{4B2B7DFD-DAD1-40DC-8FF9-AB8E8712D275}" type="pres">
      <dgm:prSet presAssocID="{4CBE4630-CE64-407E-99A1-C51B7D8CF914}" presName="rect1"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dgm:spPr>
    </dgm:pt>
    <dgm:pt modelId="{E86B2A84-1D14-4362-9005-9BD7ED4C1567}" type="pres">
      <dgm:prSet presAssocID="{4CBE4630-CE64-407E-99A1-C51B7D8CF914}" presName="wedgeRectCallout1" presStyleLbl="node1" presStyleIdx="1" presStyleCnt="3">
        <dgm:presLayoutVars>
          <dgm:bulletEnabled val="1"/>
        </dgm:presLayoutVars>
      </dgm:prSet>
      <dgm:spPr/>
    </dgm:pt>
    <dgm:pt modelId="{C9052374-2881-482B-B7C9-66545A8EBA25}" type="pres">
      <dgm:prSet presAssocID="{5D3D6539-30CB-4F61-BA5D-83FEFB3FEDD4}" presName="sibTrans" presStyleCnt="0"/>
      <dgm:spPr/>
    </dgm:pt>
    <dgm:pt modelId="{3CD0F1F3-4843-464A-B239-3472D3062368}" type="pres">
      <dgm:prSet presAssocID="{41440BDC-7200-4D88-9DFA-5CF5115641B8}" presName="composite" presStyleCnt="0"/>
      <dgm:spPr/>
    </dgm:pt>
    <dgm:pt modelId="{0892F91E-AB1E-49AA-87F5-101B6444FE3E}" type="pres">
      <dgm:prSet presAssocID="{41440BDC-7200-4D88-9DFA-5CF5115641B8}" presName="rect1" presStyleLbl="bgImgPlace1" presStyleIdx="2" presStyleCnt="3"/>
      <dgm:spPr>
        <a:blipFill>
          <a:blip xmlns:r="http://schemas.openxmlformats.org/officeDocument/2006/relationships" r:embed="rId3"/>
          <a:srcRect/>
          <a:stretch>
            <a:fillRect l="-3000" r="-3000"/>
          </a:stretch>
        </a:blipFill>
      </dgm:spPr>
    </dgm:pt>
    <dgm:pt modelId="{A32303EE-2023-470D-9F33-7DE53E82060B}" type="pres">
      <dgm:prSet presAssocID="{41440BDC-7200-4D88-9DFA-5CF5115641B8}" presName="wedgeRectCallout1" presStyleLbl="node1" presStyleIdx="2" presStyleCnt="3">
        <dgm:presLayoutVars>
          <dgm:bulletEnabled val="1"/>
        </dgm:presLayoutVars>
      </dgm:prSet>
      <dgm:spPr/>
    </dgm:pt>
  </dgm:ptLst>
  <dgm:cxnLst>
    <dgm:cxn modelId="{12043B5D-6E06-43AC-883B-1579C54BAF6B}" type="presOf" srcId="{6EB20E19-99DC-499D-BA64-031D48354A92}" destId="{3DF03434-F299-445C-81C9-CEB097CD1E01}" srcOrd="0" destOrd="0" presId="urn:microsoft.com/office/officeart/2008/layout/BendingPictureCaptionList"/>
    <dgm:cxn modelId="{B362FE61-392F-4AB5-A401-FF446719C5BF}" type="presOf" srcId="{4CBE4630-CE64-407E-99A1-C51B7D8CF914}" destId="{E86B2A84-1D14-4362-9005-9BD7ED4C1567}" srcOrd="0" destOrd="0" presId="urn:microsoft.com/office/officeart/2008/layout/BendingPictureCaptionList"/>
    <dgm:cxn modelId="{5E717B69-27A0-48E5-BF30-A7037F1CF4E0}" type="presOf" srcId="{90C21771-B288-451B-BBBB-9BE9BBE1F661}" destId="{877F1B2F-A643-44B7-A66A-55775F450CD3}" srcOrd="0" destOrd="0" presId="urn:microsoft.com/office/officeart/2008/layout/BendingPictureCaptionList"/>
    <dgm:cxn modelId="{9130AE80-1027-42CD-AFC0-D03D50629420}" srcId="{90C21771-B288-451B-BBBB-9BE9BBE1F661}" destId="{41440BDC-7200-4D88-9DFA-5CF5115641B8}" srcOrd="2" destOrd="0" parTransId="{1D71756B-E4BA-4E4D-9729-A7102E92AA29}" sibTransId="{EB8B2F0E-069F-4A2C-B8B6-B82FF92DB5AE}"/>
    <dgm:cxn modelId="{6FAAC0C9-339D-478E-9CE5-4EF6C124D6CD}" srcId="{90C21771-B288-451B-BBBB-9BE9BBE1F661}" destId="{4CBE4630-CE64-407E-99A1-C51B7D8CF914}" srcOrd="1" destOrd="0" parTransId="{E9955307-A80B-45A3-93B5-F19D0AFCF428}" sibTransId="{5D3D6539-30CB-4F61-BA5D-83FEFB3FEDD4}"/>
    <dgm:cxn modelId="{8574C3CC-E2C4-436D-9FBE-00677BA947B3}" type="presOf" srcId="{41440BDC-7200-4D88-9DFA-5CF5115641B8}" destId="{A32303EE-2023-470D-9F33-7DE53E82060B}" srcOrd="0" destOrd="0" presId="urn:microsoft.com/office/officeart/2008/layout/BendingPictureCaptionList"/>
    <dgm:cxn modelId="{F58ED2F7-EA03-452F-AAA9-B38DF3127AEC}" srcId="{90C21771-B288-451B-BBBB-9BE9BBE1F661}" destId="{6EB20E19-99DC-499D-BA64-031D48354A92}" srcOrd="0" destOrd="0" parTransId="{5C9DC5C2-37DF-4279-979E-ECC7A2EB5E4C}" sibTransId="{1AD483A5-86AC-4653-A61B-0096B474ED51}"/>
    <dgm:cxn modelId="{1FA51C06-E92E-47FB-9A4F-96B8FEB51BC3}" type="presParOf" srcId="{877F1B2F-A643-44B7-A66A-55775F450CD3}" destId="{D2A0FE8A-F50D-4CB8-B518-5A6FE346220B}" srcOrd="0" destOrd="0" presId="urn:microsoft.com/office/officeart/2008/layout/BendingPictureCaptionList"/>
    <dgm:cxn modelId="{F158FA8D-A8D6-4DED-AFA5-4663C6771123}" type="presParOf" srcId="{D2A0FE8A-F50D-4CB8-B518-5A6FE346220B}" destId="{57A2810D-F16A-4A31-BB3F-F683E2EC2DD5}" srcOrd="0" destOrd="0" presId="urn:microsoft.com/office/officeart/2008/layout/BendingPictureCaptionList"/>
    <dgm:cxn modelId="{16EE5301-D1E6-490F-90CB-84230B9C175D}" type="presParOf" srcId="{D2A0FE8A-F50D-4CB8-B518-5A6FE346220B}" destId="{3DF03434-F299-445C-81C9-CEB097CD1E01}" srcOrd="1" destOrd="0" presId="urn:microsoft.com/office/officeart/2008/layout/BendingPictureCaptionList"/>
    <dgm:cxn modelId="{DD197B2B-A3E1-44B4-930D-A6EE49EDD2A1}" type="presParOf" srcId="{877F1B2F-A643-44B7-A66A-55775F450CD3}" destId="{E9DCE53D-C19A-47A6-8AC2-4CA6B8B4AC4D}" srcOrd="1" destOrd="0" presId="urn:microsoft.com/office/officeart/2008/layout/BendingPictureCaptionList"/>
    <dgm:cxn modelId="{A966B65A-0049-4E57-BA5F-3AC29F9124DD}" type="presParOf" srcId="{877F1B2F-A643-44B7-A66A-55775F450CD3}" destId="{93C93AB3-BCFD-426B-8916-FE9B2C963CBE}" srcOrd="2" destOrd="0" presId="urn:microsoft.com/office/officeart/2008/layout/BendingPictureCaptionList"/>
    <dgm:cxn modelId="{0EC592B6-6DDB-49A8-964B-D3FB5166687E}" type="presParOf" srcId="{93C93AB3-BCFD-426B-8916-FE9B2C963CBE}" destId="{4B2B7DFD-DAD1-40DC-8FF9-AB8E8712D275}" srcOrd="0" destOrd="0" presId="urn:microsoft.com/office/officeart/2008/layout/BendingPictureCaptionList"/>
    <dgm:cxn modelId="{E5FE0D8B-5119-41F1-AAFE-666163F610C6}" type="presParOf" srcId="{93C93AB3-BCFD-426B-8916-FE9B2C963CBE}" destId="{E86B2A84-1D14-4362-9005-9BD7ED4C1567}" srcOrd="1" destOrd="0" presId="urn:microsoft.com/office/officeart/2008/layout/BendingPictureCaptionList"/>
    <dgm:cxn modelId="{F9AC4828-132E-4BC4-B60F-8B44C3316164}" type="presParOf" srcId="{877F1B2F-A643-44B7-A66A-55775F450CD3}" destId="{C9052374-2881-482B-B7C9-66545A8EBA25}" srcOrd="3" destOrd="0" presId="urn:microsoft.com/office/officeart/2008/layout/BendingPictureCaptionList"/>
    <dgm:cxn modelId="{8953221B-8800-4E72-90FF-75DB14627213}" type="presParOf" srcId="{877F1B2F-A643-44B7-A66A-55775F450CD3}" destId="{3CD0F1F3-4843-464A-B239-3472D3062368}" srcOrd="4" destOrd="0" presId="urn:microsoft.com/office/officeart/2008/layout/BendingPictureCaptionList"/>
    <dgm:cxn modelId="{D320F649-3827-4229-9DEB-76B95DC5A238}" type="presParOf" srcId="{3CD0F1F3-4843-464A-B239-3472D3062368}" destId="{0892F91E-AB1E-49AA-87F5-101B6444FE3E}" srcOrd="0" destOrd="0" presId="urn:microsoft.com/office/officeart/2008/layout/BendingPictureCaptionList"/>
    <dgm:cxn modelId="{DA2A1C94-798C-417A-86A3-6A5848B47520}" type="presParOf" srcId="{3CD0F1F3-4843-464A-B239-3472D3062368}" destId="{A32303EE-2023-470D-9F33-7DE53E82060B}" srcOrd="1" destOrd="0" presId="urn:microsoft.com/office/officeart/2008/layout/BendingPictureCaption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134A68-E595-4C1C-AF1F-385070CC4953}" type="doc">
      <dgm:prSet loTypeId="urn:microsoft.com/office/officeart/2005/8/layout/funnel1" loCatId="process" qsTypeId="urn:microsoft.com/office/officeart/2005/8/quickstyle/simple1" qsCatId="simple" csTypeId="urn:microsoft.com/office/officeart/2005/8/colors/colorful1" csCatId="colorful" phldr="1"/>
      <dgm:spPr/>
      <dgm:t>
        <a:bodyPr/>
        <a:lstStyle/>
        <a:p>
          <a:endParaRPr lang="fr-CH"/>
        </a:p>
      </dgm:t>
    </dgm:pt>
    <dgm:pt modelId="{542437CF-D1CB-46FE-AE52-DC4C260F82BE}">
      <dgm:prSet phldrT="[Text]"/>
      <dgm:spPr/>
      <dgm:t>
        <a:bodyPr/>
        <a:lstStyle/>
        <a:p>
          <a:r>
            <a:rPr lang="fr-CH" dirty="0"/>
            <a:t>Travail en réseau</a:t>
          </a:r>
        </a:p>
      </dgm:t>
    </dgm:pt>
    <dgm:pt modelId="{5BD79339-62F3-4D2F-9314-833ADED89EFA}" type="parTrans" cxnId="{27CC3F37-9BF2-4BCB-A375-B800847E5EBC}">
      <dgm:prSet/>
      <dgm:spPr/>
      <dgm:t>
        <a:bodyPr/>
        <a:lstStyle/>
        <a:p>
          <a:endParaRPr lang="fr-CH"/>
        </a:p>
      </dgm:t>
    </dgm:pt>
    <dgm:pt modelId="{583E63E9-09ED-4FB9-BD91-45A4FD91C0DD}" type="sibTrans" cxnId="{27CC3F37-9BF2-4BCB-A375-B800847E5EBC}">
      <dgm:prSet/>
      <dgm:spPr/>
      <dgm:t>
        <a:bodyPr/>
        <a:lstStyle/>
        <a:p>
          <a:endParaRPr lang="fr-CH"/>
        </a:p>
      </dgm:t>
    </dgm:pt>
    <dgm:pt modelId="{2178A1A7-785C-408A-9F3B-2F948FDE58A0}">
      <dgm:prSet phldrT="[Text]"/>
      <dgm:spPr/>
      <dgm:t>
        <a:bodyPr/>
        <a:lstStyle/>
        <a:p>
          <a:r>
            <a:rPr lang="fr-CH" dirty="0"/>
            <a:t>De la gestion de crise à la pérennisation</a:t>
          </a:r>
        </a:p>
      </dgm:t>
    </dgm:pt>
    <dgm:pt modelId="{D9844339-3392-40E3-BF7E-3C9A3333D6C5}" type="parTrans" cxnId="{889069A8-5F1A-440C-B7A1-4B729B55374E}">
      <dgm:prSet/>
      <dgm:spPr/>
      <dgm:t>
        <a:bodyPr/>
        <a:lstStyle/>
        <a:p>
          <a:endParaRPr lang="fr-CH"/>
        </a:p>
      </dgm:t>
    </dgm:pt>
    <dgm:pt modelId="{8F55EF8B-4864-4179-920F-0E4D58AB1C38}" type="sibTrans" cxnId="{889069A8-5F1A-440C-B7A1-4B729B55374E}">
      <dgm:prSet/>
      <dgm:spPr/>
      <dgm:t>
        <a:bodyPr/>
        <a:lstStyle/>
        <a:p>
          <a:endParaRPr lang="fr-CH"/>
        </a:p>
      </dgm:t>
    </dgm:pt>
    <dgm:pt modelId="{A325605A-D139-4F81-8F8F-1791EA9C3BA2}">
      <dgm:prSet phldrT="[Text]"/>
      <dgm:spPr/>
      <dgm:t>
        <a:bodyPr/>
        <a:lstStyle/>
        <a:p>
          <a:r>
            <a:rPr lang="fr-CH" dirty="0"/>
            <a:t>Lutte contre la précarité (ODD)</a:t>
          </a:r>
        </a:p>
      </dgm:t>
    </dgm:pt>
    <dgm:pt modelId="{D82400C7-DFBE-4EBD-800E-17C2A76DAE0C}" type="parTrans" cxnId="{42046289-FDDC-4394-AE1D-5347336C39C2}">
      <dgm:prSet/>
      <dgm:spPr/>
      <dgm:t>
        <a:bodyPr/>
        <a:lstStyle/>
        <a:p>
          <a:endParaRPr lang="fr-CH"/>
        </a:p>
      </dgm:t>
    </dgm:pt>
    <dgm:pt modelId="{08649A4A-C56E-4B88-B4BC-81184AECB9C3}" type="sibTrans" cxnId="{42046289-FDDC-4394-AE1D-5347336C39C2}">
      <dgm:prSet/>
      <dgm:spPr/>
      <dgm:t>
        <a:bodyPr/>
        <a:lstStyle/>
        <a:p>
          <a:endParaRPr lang="fr-CH"/>
        </a:p>
      </dgm:t>
    </dgm:pt>
    <dgm:pt modelId="{4034B052-2801-491C-90D7-F6E6FD5EB60E}">
      <dgm:prSet phldrT="[Text]"/>
      <dgm:spPr/>
      <dgm:t>
        <a:bodyPr/>
        <a:lstStyle/>
        <a:p>
          <a:r>
            <a:rPr lang="fr-CH" b="1" dirty="0">
              <a:solidFill>
                <a:srgbClr val="92D050"/>
              </a:solidFill>
            </a:rPr>
            <a:t>Développement durable</a:t>
          </a:r>
        </a:p>
      </dgm:t>
    </dgm:pt>
    <dgm:pt modelId="{59D57DE8-4A2A-4346-8855-00BB7608BA29}" type="parTrans" cxnId="{A9E3ED7A-2F94-4CE2-9C7A-9AD18FFC61FA}">
      <dgm:prSet/>
      <dgm:spPr/>
      <dgm:t>
        <a:bodyPr/>
        <a:lstStyle/>
        <a:p>
          <a:endParaRPr lang="fr-CH"/>
        </a:p>
      </dgm:t>
    </dgm:pt>
    <dgm:pt modelId="{A197D6FF-B185-4BCB-A52C-043CCC102D90}" type="sibTrans" cxnId="{A9E3ED7A-2F94-4CE2-9C7A-9AD18FFC61FA}">
      <dgm:prSet/>
      <dgm:spPr/>
      <dgm:t>
        <a:bodyPr/>
        <a:lstStyle/>
        <a:p>
          <a:endParaRPr lang="fr-CH"/>
        </a:p>
      </dgm:t>
    </dgm:pt>
    <dgm:pt modelId="{D9A17076-4024-4509-91C1-9F00669016B2}" type="pres">
      <dgm:prSet presAssocID="{71134A68-E595-4C1C-AF1F-385070CC4953}" presName="Name0" presStyleCnt="0">
        <dgm:presLayoutVars>
          <dgm:chMax val="4"/>
          <dgm:resizeHandles val="exact"/>
        </dgm:presLayoutVars>
      </dgm:prSet>
      <dgm:spPr/>
    </dgm:pt>
    <dgm:pt modelId="{74BD5C32-848D-45C2-B055-091B4B56B712}" type="pres">
      <dgm:prSet presAssocID="{71134A68-E595-4C1C-AF1F-385070CC4953}" presName="ellipse" presStyleLbl="trBgShp" presStyleIdx="0" presStyleCnt="1"/>
      <dgm:spPr/>
    </dgm:pt>
    <dgm:pt modelId="{31DC9C49-3899-4F77-B141-68601DBD4587}" type="pres">
      <dgm:prSet presAssocID="{71134A68-E595-4C1C-AF1F-385070CC4953}" presName="arrow1" presStyleLbl="fgShp" presStyleIdx="0" presStyleCnt="1"/>
      <dgm:spPr>
        <a:solidFill>
          <a:schemeClr val="accent6">
            <a:lumMod val="60000"/>
            <a:lumOff val="40000"/>
          </a:schemeClr>
        </a:solidFill>
      </dgm:spPr>
    </dgm:pt>
    <dgm:pt modelId="{A1A8C67D-B2B8-427F-8481-41CCAF89E7A2}" type="pres">
      <dgm:prSet presAssocID="{71134A68-E595-4C1C-AF1F-385070CC4953}" presName="rectangle" presStyleLbl="revTx" presStyleIdx="0" presStyleCnt="1" custScaleY="69330" custLinFactNeighborX="-244" custLinFactNeighborY="-15711">
        <dgm:presLayoutVars>
          <dgm:bulletEnabled val="1"/>
        </dgm:presLayoutVars>
      </dgm:prSet>
      <dgm:spPr/>
    </dgm:pt>
    <dgm:pt modelId="{804E0D0B-2F62-49C6-8196-767D3D64B0A8}" type="pres">
      <dgm:prSet presAssocID="{2178A1A7-785C-408A-9F3B-2F948FDE58A0}" presName="item1" presStyleLbl="node1" presStyleIdx="0" presStyleCnt="3" custScaleX="135810" custLinFactNeighborY="-9834">
        <dgm:presLayoutVars>
          <dgm:bulletEnabled val="1"/>
        </dgm:presLayoutVars>
      </dgm:prSet>
      <dgm:spPr/>
    </dgm:pt>
    <dgm:pt modelId="{15AB6CFD-C5CA-4761-9765-E7DBA219509D}" type="pres">
      <dgm:prSet presAssocID="{A325605A-D139-4F81-8F8F-1791EA9C3BA2}" presName="item2" presStyleLbl="node1" presStyleIdx="1" presStyleCnt="3" custScaleX="130879" custLinFactNeighborY="-6252">
        <dgm:presLayoutVars>
          <dgm:bulletEnabled val="1"/>
        </dgm:presLayoutVars>
      </dgm:prSet>
      <dgm:spPr/>
    </dgm:pt>
    <dgm:pt modelId="{BB5D5CF9-8157-44D3-95C5-A0B9904854C5}" type="pres">
      <dgm:prSet presAssocID="{4034B052-2801-491C-90D7-F6E6FD5EB60E}" presName="item3" presStyleLbl="node1" presStyleIdx="2" presStyleCnt="3" custScaleX="124061" custLinFactNeighborX="10938" custLinFactNeighborY="-2545">
        <dgm:presLayoutVars>
          <dgm:bulletEnabled val="1"/>
        </dgm:presLayoutVars>
      </dgm:prSet>
      <dgm:spPr/>
    </dgm:pt>
    <dgm:pt modelId="{A58D9191-566E-44CF-85A0-F19CEF10AE23}" type="pres">
      <dgm:prSet presAssocID="{71134A68-E595-4C1C-AF1F-385070CC4953}" presName="funnel" presStyleLbl="trAlignAcc1" presStyleIdx="0" presStyleCnt="1" custLinFactNeighborX="-77" custLinFactNeighborY="-305"/>
      <dgm:spPr/>
    </dgm:pt>
  </dgm:ptLst>
  <dgm:cxnLst>
    <dgm:cxn modelId="{F9935107-7BF7-43CB-9BD2-4D7B85196DCA}" type="presOf" srcId="{2178A1A7-785C-408A-9F3B-2F948FDE58A0}" destId="{15AB6CFD-C5CA-4761-9765-E7DBA219509D}" srcOrd="0" destOrd="0" presId="urn:microsoft.com/office/officeart/2005/8/layout/funnel1"/>
    <dgm:cxn modelId="{F39C5A2F-FEFE-48ED-B352-E42F91E38BC2}" type="presOf" srcId="{A325605A-D139-4F81-8F8F-1791EA9C3BA2}" destId="{804E0D0B-2F62-49C6-8196-767D3D64B0A8}" srcOrd="0" destOrd="0" presId="urn:microsoft.com/office/officeart/2005/8/layout/funnel1"/>
    <dgm:cxn modelId="{27CC3F37-9BF2-4BCB-A375-B800847E5EBC}" srcId="{71134A68-E595-4C1C-AF1F-385070CC4953}" destId="{542437CF-D1CB-46FE-AE52-DC4C260F82BE}" srcOrd="0" destOrd="0" parTransId="{5BD79339-62F3-4D2F-9314-833ADED89EFA}" sibTransId="{583E63E9-09ED-4FB9-BD91-45A4FD91C0DD}"/>
    <dgm:cxn modelId="{A9E3ED7A-2F94-4CE2-9C7A-9AD18FFC61FA}" srcId="{71134A68-E595-4C1C-AF1F-385070CC4953}" destId="{4034B052-2801-491C-90D7-F6E6FD5EB60E}" srcOrd="3" destOrd="0" parTransId="{59D57DE8-4A2A-4346-8855-00BB7608BA29}" sibTransId="{A197D6FF-B185-4BCB-A52C-043CCC102D90}"/>
    <dgm:cxn modelId="{E6E4D77C-AF6D-4C57-9E7B-C10CF7942810}" type="presOf" srcId="{71134A68-E595-4C1C-AF1F-385070CC4953}" destId="{D9A17076-4024-4509-91C1-9F00669016B2}" srcOrd="0" destOrd="0" presId="urn:microsoft.com/office/officeart/2005/8/layout/funnel1"/>
    <dgm:cxn modelId="{F325AD7E-D081-488D-BE1C-35AAD748959A}" type="presOf" srcId="{4034B052-2801-491C-90D7-F6E6FD5EB60E}" destId="{A1A8C67D-B2B8-427F-8481-41CCAF89E7A2}" srcOrd="0" destOrd="0" presId="urn:microsoft.com/office/officeart/2005/8/layout/funnel1"/>
    <dgm:cxn modelId="{42046289-FDDC-4394-AE1D-5347336C39C2}" srcId="{71134A68-E595-4C1C-AF1F-385070CC4953}" destId="{A325605A-D139-4F81-8F8F-1791EA9C3BA2}" srcOrd="2" destOrd="0" parTransId="{D82400C7-DFBE-4EBD-800E-17C2A76DAE0C}" sibTransId="{08649A4A-C56E-4B88-B4BC-81184AECB9C3}"/>
    <dgm:cxn modelId="{889069A8-5F1A-440C-B7A1-4B729B55374E}" srcId="{71134A68-E595-4C1C-AF1F-385070CC4953}" destId="{2178A1A7-785C-408A-9F3B-2F948FDE58A0}" srcOrd="1" destOrd="0" parTransId="{D9844339-3392-40E3-BF7E-3C9A3333D6C5}" sibTransId="{8F55EF8B-4864-4179-920F-0E4D58AB1C38}"/>
    <dgm:cxn modelId="{9FD63DEF-6A00-402A-B0A1-FA412BA933F7}" type="presOf" srcId="{542437CF-D1CB-46FE-AE52-DC4C260F82BE}" destId="{BB5D5CF9-8157-44D3-95C5-A0B9904854C5}" srcOrd="0" destOrd="0" presId="urn:microsoft.com/office/officeart/2005/8/layout/funnel1"/>
    <dgm:cxn modelId="{81815EED-6E79-4851-B226-5CA4D6F01D20}" type="presParOf" srcId="{D9A17076-4024-4509-91C1-9F00669016B2}" destId="{74BD5C32-848D-45C2-B055-091B4B56B712}" srcOrd="0" destOrd="0" presId="urn:microsoft.com/office/officeart/2005/8/layout/funnel1"/>
    <dgm:cxn modelId="{DBEC942A-6589-4426-A6B2-195F7146FB86}" type="presParOf" srcId="{D9A17076-4024-4509-91C1-9F00669016B2}" destId="{31DC9C49-3899-4F77-B141-68601DBD4587}" srcOrd="1" destOrd="0" presId="urn:microsoft.com/office/officeart/2005/8/layout/funnel1"/>
    <dgm:cxn modelId="{E6B803F7-00B3-4D2C-BC92-F177AB5F17DB}" type="presParOf" srcId="{D9A17076-4024-4509-91C1-9F00669016B2}" destId="{A1A8C67D-B2B8-427F-8481-41CCAF89E7A2}" srcOrd="2" destOrd="0" presId="urn:microsoft.com/office/officeart/2005/8/layout/funnel1"/>
    <dgm:cxn modelId="{49C9F62E-DB42-4357-997F-1AAC608D455D}" type="presParOf" srcId="{D9A17076-4024-4509-91C1-9F00669016B2}" destId="{804E0D0B-2F62-49C6-8196-767D3D64B0A8}" srcOrd="3" destOrd="0" presId="urn:microsoft.com/office/officeart/2005/8/layout/funnel1"/>
    <dgm:cxn modelId="{80818720-2DF0-42E7-B546-0778C6EF52C4}" type="presParOf" srcId="{D9A17076-4024-4509-91C1-9F00669016B2}" destId="{15AB6CFD-C5CA-4761-9765-E7DBA219509D}" srcOrd="4" destOrd="0" presId="urn:microsoft.com/office/officeart/2005/8/layout/funnel1"/>
    <dgm:cxn modelId="{4E575CE7-F8D1-4F1C-8E6E-5E72FB2C72F4}" type="presParOf" srcId="{D9A17076-4024-4509-91C1-9F00669016B2}" destId="{BB5D5CF9-8157-44D3-95C5-A0B9904854C5}" srcOrd="5" destOrd="0" presId="urn:microsoft.com/office/officeart/2005/8/layout/funnel1"/>
    <dgm:cxn modelId="{FF0C02B3-7CD7-4FFC-8252-82958990D948}" type="presParOf" srcId="{D9A17076-4024-4509-91C1-9F00669016B2}" destId="{A58D9191-566E-44CF-85A0-F19CEF10AE23}"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134A68-E595-4C1C-AF1F-385070CC4953}" type="doc">
      <dgm:prSet loTypeId="urn:microsoft.com/office/officeart/2005/8/layout/funnel1" loCatId="process" qsTypeId="urn:microsoft.com/office/officeart/2005/8/quickstyle/simple1" qsCatId="simple" csTypeId="urn:microsoft.com/office/officeart/2005/8/colors/colorful1" csCatId="colorful" phldr="1"/>
      <dgm:spPr/>
      <dgm:t>
        <a:bodyPr/>
        <a:lstStyle/>
        <a:p>
          <a:endParaRPr lang="fr-CH"/>
        </a:p>
      </dgm:t>
    </dgm:pt>
    <dgm:pt modelId="{542437CF-D1CB-46FE-AE52-DC4C260F82BE}">
      <dgm:prSet phldrT="[Text]"/>
      <dgm:spPr/>
      <dgm:t>
        <a:bodyPr/>
        <a:lstStyle/>
        <a:p>
          <a:r>
            <a:rPr lang="fr-CH" dirty="0"/>
            <a:t>Échanges locaux</a:t>
          </a:r>
        </a:p>
      </dgm:t>
    </dgm:pt>
    <dgm:pt modelId="{5BD79339-62F3-4D2F-9314-833ADED89EFA}" type="parTrans" cxnId="{27CC3F37-9BF2-4BCB-A375-B800847E5EBC}">
      <dgm:prSet/>
      <dgm:spPr/>
      <dgm:t>
        <a:bodyPr/>
        <a:lstStyle/>
        <a:p>
          <a:endParaRPr lang="fr-CH"/>
        </a:p>
      </dgm:t>
    </dgm:pt>
    <dgm:pt modelId="{583E63E9-09ED-4FB9-BD91-45A4FD91C0DD}" type="sibTrans" cxnId="{27CC3F37-9BF2-4BCB-A375-B800847E5EBC}">
      <dgm:prSet/>
      <dgm:spPr/>
      <dgm:t>
        <a:bodyPr/>
        <a:lstStyle/>
        <a:p>
          <a:endParaRPr lang="fr-CH"/>
        </a:p>
      </dgm:t>
    </dgm:pt>
    <dgm:pt modelId="{2178A1A7-785C-408A-9F3B-2F948FDE58A0}">
      <dgm:prSet phldrT="[Text]"/>
      <dgm:spPr/>
      <dgm:t>
        <a:bodyPr/>
        <a:lstStyle/>
        <a:p>
          <a:r>
            <a:rPr lang="fr-CH" dirty="0"/>
            <a:t>Inscription territoriale</a:t>
          </a:r>
        </a:p>
      </dgm:t>
    </dgm:pt>
    <dgm:pt modelId="{D9844339-3392-40E3-BF7E-3C9A3333D6C5}" type="parTrans" cxnId="{889069A8-5F1A-440C-B7A1-4B729B55374E}">
      <dgm:prSet/>
      <dgm:spPr/>
      <dgm:t>
        <a:bodyPr/>
        <a:lstStyle/>
        <a:p>
          <a:endParaRPr lang="fr-CH"/>
        </a:p>
      </dgm:t>
    </dgm:pt>
    <dgm:pt modelId="{8F55EF8B-4864-4179-920F-0E4D58AB1C38}" type="sibTrans" cxnId="{889069A8-5F1A-440C-B7A1-4B729B55374E}">
      <dgm:prSet/>
      <dgm:spPr/>
      <dgm:t>
        <a:bodyPr/>
        <a:lstStyle/>
        <a:p>
          <a:endParaRPr lang="fr-CH"/>
        </a:p>
      </dgm:t>
    </dgm:pt>
    <dgm:pt modelId="{A325605A-D139-4F81-8F8F-1791EA9C3BA2}">
      <dgm:prSet phldrT="[Text]"/>
      <dgm:spPr/>
      <dgm:t>
        <a:bodyPr/>
        <a:lstStyle/>
        <a:p>
          <a:r>
            <a:rPr lang="fr-CH" dirty="0"/>
            <a:t>Déconstruction des préjugés</a:t>
          </a:r>
        </a:p>
      </dgm:t>
    </dgm:pt>
    <dgm:pt modelId="{D82400C7-DFBE-4EBD-800E-17C2A76DAE0C}" type="parTrans" cxnId="{42046289-FDDC-4394-AE1D-5347336C39C2}">
      <dgm:prSet/>
      <dgm:spPr/>
      <dgm:t>
        <a:bodyPr/>
        <a:lstStyle/>
        <a:p>
          <a:endParaRPr lang="fr-CH"/>
        </a:p>
      </dgm:t>
    </dgm:pt>
    <dgm:pt modelId="{08649A4A-C56E-4B88-B4BC-81184AECB9C3}" type="sibTrans" cxnId="{42046289-FDDC-4394-AE1D-5347336C39C2}">
      <dgm:prSet/>
      <dgm:spPr/>
      <dgm:t>
        <a:bodyPr/>
        <a:lstStyle/>
        <a:p>
          <a:endParaRPr lang="fr-CH"/>
        </a:p>
      </dgm:t>
    </dgm:pt>
    <dgm:pt modelId="{4034B052-2801-491C-90D7-F6E6FD5EB60E}">
      <dgm:prSet phldrT="[Text]"/>
      <dgm:spPr/>
      <dgm:t>
        <a:bodyPr/>
        <a:lstStyle/>
        <a:p>
          <a:r>
            <a:rPr lang="fr-CH" b="1" dirty="0">
              <a:solidFill>
                <a:srgbClr val="92D050"/>
              </a:solidFill>
            </a:rPr>
            <a:t>Développement durable</a:t>
          </a:r>
        </a:p>
      </dgm:t>
    </dgm:pt>
    <dgm:pt modelId="{59D57DE8-4A2A-4346-8855-00BB7608BA29}" type="parTrans" cxnId="{A9E3ED7A-2F94-4CE2-9C7A-9AD18FFC61FA}">
      <dgm:prSet/>
      <dgm:spPr/>
      <dgm:t>
        <a:bodyPr/>
        <a:lstStyle/>
        <a:p>
          <a:endParaRPr lang="fr-CH"/>
        </a:p>
      </dgm:t>
    </dgm:pt>
    <dgm:pt modelId="{A197D6FF-B185-4BCB-A52C-043CCC102D90}" type="sibTrans" cxnId="{A9E3ED7A-2F94-4CE2-9C7A-9AD18FFC61FA}">
      <dgm:prSet/>
      <dgm:spPr/>
      <dgm:t>
        <a:bodyPr/>
        <a:lstStyle/>
        <a:p>
          <a:endParaRPr lang="fr-CH"/>
        </a:p>
      </dgm:t>
    </dgm:pt>
    <dgm:pt modelId="{D9A17076-4024-4509-91C1-9F00669016B2}" type="pres">
      <dgm:prSet presAssocID="{71134A68-E595-4C1C-AF1F-385070CC4953}" presName="Name0" presStyleCnt="0">
        <dgm:presLayoutVars>
          <dgm:chMax val="4"/>
          <dgm:resizeHandles val="exact"/>
        </dgm:presLayoutVars>
      </dgm:prSet>
      <dgm:spPr/>
    </dgm:pt>
    <dgm:pt modelId="{74BD5C32-848D-45C2-B055-091B4B56B712}" type="pres">
      <dgm:prSet presAssocID="{71134A68-E595-4C1C-AF1F-385070CC4953}" presName="ellipse" presStyleLbl="trBgShp" presStyleIdx="0" presStyleCnt="1"/>
      <dgm:spPr/>
    </dgm:pt>
    <dgm:pt modelId="{31DC9C49-3899-4F77-B141-68601DBD4587}" type="pres">
      <dgm:prSet presAssocID="{71134A68-E595-4C1C-AF1F-385070CC4953}" presName="arrow1" presStyleLbl="fgShp" presStyleIdx="0" presStyleCnt="1"/>
      <dgm:spPr>
        <a:solidFill>
          <a:schemeClr val="accent6">
            <a:lumMod val="60000"/>
            <a:lumOff val="40000"/>
          </a:schemeClr>
        </a:solidFill>
      </dgm:spPr>
    </dgm:pt>
    <dgm:pt modelId="{A1A8C67D-B2B8-427F-8481-41CCAF89E7A2}" type="pres">
      <dgm:prSet presAssocID="{71134A68-E595-4C1C-AF1F-385070CC4953}" presName="rectangle" presStyleLbl="revTx" presStyleIdx="0" presStyleCnt="1" custScaleY="69330" custLinFactNeighborX="-244" custLinFactNeighborY="-15711">
        <dgm:presLayoutVars>
          <dgm:bulletEnabled val="1"/>
        </dgm:presLayoutVars>
      </dgm:prSet>
      <dgm:spPr/>
    </dgm:pt>
    <dgm:pt modelId="{804E0D0B-2F62-49C6-8196-767D3D64B0A8}" type="pres">
      <dgm:prSet presAssocID="{2178A1A7-785C-408A-9F3B-2F948FDE58A0}" presName="item1" presStyleLbl="node1" presStyleIdx="0" presStyleCnt="3" custScaleX="135810" custLinFactNeighborY="-9834">
        <dgm:presLayoutVars>
          <dgm:bulletEnabled val="1"/>
        </dgm:presLayoutVars>
      </dgm:prSet>
      <dgm:spPr/>
    </dgm:pt>
    <dgm:pt modelId="{15AB6CFD-C5CA-4761-9765-E7DBA219509D}" type="pres">
      <dgm:prSet presAssocID="{A325605A-D139-4F81-8F8F-1791EA9C3BA2}" presName="item2" presStyleLbl="node1" presStyleIdx="1" presStyleCnt="3" custScaleX="130879" custLinFactNeighborY="-6252">
        <dgm:presLayoutVars>
          <dgm:bulletEnabled val="1"/>
        </dgm:presLayoutVars>
      </dgm:prSet>
      <dgm:spPr/>
    </dgm:pt>
    <dgm:pt modelId="{BB5D5CF9-8157-44D3-95C5-A0B9904854C5}" type="pres">
      <dgm:prSet presAssocID="{4034B052-2801-491C-90D7-F6E6FD5EB60E}" presName="item3" presStyleLbl="node1" presStyleIdx="2" presStyleCnt="3" custScaleX="124061" custLinFactNeighborX="10938" custLinFactNeighborY="-2545">
        <dgm:presLayoutVars>
          <dgm:bulletEnabled val="1"/>
        </dgm:presLayoutVars>
      </dgm:prSet>
      <dgm:spPr/>
    </dgm:pt>
    <dgm:pt modelId="{A58D9191-566E-44CF-85A0-F19CEF10AE23}" type="pres">
      <dgm:prSet presAssocID="{71134A68-E595-4C1C-AF1F-385070CC4953}" presName="funnel" presStyleLbl="trAlignAcc1" presStyleIdx="0" presStyleCnt="1" custLinFactNeighborX="-77" custLinFactNeighborY="-305"/>
      <dgm:spPr/>
    </dgm:pt>
  </dgm:ptLst>
  <dgm:cxnLst>
    <dgm:cxn modelId="{F9935107-7BF7-43CB-9BD2-4D7B85196DCA}" type="presOf" srcId="{2178A1A7-785C-408A-9F3B-2F948FDE58A0}" destId="{15AB6CFD-C5CA-4761-9765-E7DBA219509D}" srcOrd="0" destOrd="0" presId="urn:microsoft.com/office/officeart/2005/8/layout/funnel1"/>
    <dgm:cxn modelId="{F39C5A2F-FEFE-48ED-B352-E42F91E38BC2}" type="presOf" srcId="{A325605A-D139-4F81-8F8F-1791EA9C3BA2}" destId="{804E0D0B-2F62-49C6-8196-767D3D64B0A8}" srcOrd="0" destOrd="0" presId="urn:microsoft.com/office/officeart/2005/8/layout/funnel1"/>
    <dgm:cxn modelId="{27CC3F37-9BF2-4BCB-A375-B800847E5EBC}" srcId="{71134A68-E595-4C1C-AF1F-385070CC4953}" destId="{542437CF-D1CB-46FE-AE52-DC4C260F82BE}" srcOrd="0" destOrd="0" parTransId="{5BD79339-62F3-4D2F-9314-833ADED89EFA}" sibTransId="{583E63E9-09ED-4FB9-BD91-45A4FD91C0DD}"/>
    <dgm:cxn modelId="{A9E3ED7A-2F94-4CE2-9C7A-9AD18FFC61FA}" srcId="{71134A68-E595-4C1C-AF1F-385070CC4953}" destId="{4034B052-2801-491C-90D7-F6E6FD5EB60E}" srcOrd="3" destOrd="0" parTransId="{59D57DE8-4A2A-4346-8855-00BB7608BA29}" sibTransId="{A197D6FF-B185-4BCB-A52C-043CCC102D90}"/>
    <dgm:cxn modelId="{E6E4D77C-AF6D-4C57-9E7B-C10CF7942810}" type="presOf" srcId="{71134A68-E595-4C1C-AF1F-385070CC4953}" destId="{D9A17076-4024-4509-91C1-9F00669016B2}" srcOrd="0" destOrd="0" presId="urn:microsoft.com/office/officeart/2005/8/layout/funnel1"/>
    <dgm:cxn modelId="{F325AD7E-D081-488D-BE1C-35AAD748959A}" type="presOf" srcId="{4034B052-2801-491C-90D7-F6E6FD5EB60E}" destId="{A1A8C67D-B2B8-427F-8481-41CCAF89E7A2}" srcOrd="0" destOrd="0" presId="urn:microsoft.com/office/officeart/2005/8/layout/funnel1"/>
    <dgm:cxn modelId="{42046289-FDDC-4394-AE1D-5347336C39C2}" srcId="{71134A68-E595-4C1C-AF1F-385070CC4953}" destId="{A325605A-D139-4F81-8F8F-1791EA9C3BA2}" srcOrd="2" destOrd="0" parTransId="{D82400C7-DFBE-4EBD-800E-17C2A76DAE0C}" sibTransId="{08649A4A-C56E-4B88-B4BC-81184AECB9C3}"/>
    <dgm:cxn modelId="{889069A8-5F1A-440C-B7A1-4B729B55374E}" srcId="{71134A68-E595-4C1C-AF1F-385070CC4953}" destId="{2178A1A7-785C-408A-9F3B-2F948FDE58A0}" srcOrd="1" destOrd="0" parTransId="{D9844339-3392-40E3-BF7E-3C9A3333D6C5}" sibTransId="{8F55EF8B-4864-4179-920F-0E4D58AB1C38}"/>
    <dgm:cxn modelId="{9FD63DEF-6A00-402A-B0A1-FA412BA933F7}" type="presOf" srcId="{542437CF-D1CB-46FE-AE52-DC4C260F82BE}" destId="{BB5D5CF9-8157-44D3-95C5-A0B9904854C5}" srcOrd="0" destOrd="0" presId="urn:microsoft.com/office/officeart/2005/8/layout/funnel1"/>
    <dgm:cxn modelId="{81815EED-6E79-4851-B226-5CA4D6F01D20}" type="presParOf" srcId="{D9A17076-4024-4509-91C1-9F00669016B2}" destId="{74BD5C32-848D-45C2-B055-091B4B56B712}" srcOrd="0" destOrd="0" presId="urn:microsoft.com/office/officeart/2005/8/layout/funnel1"/>
    <dgm:cxn modelId="{DBEC942A-6589-4426-A6B2-195F7146FB86}" type="presParOf" srcId="{D9A17076-4024-4509-91C1-9F00669016B2}" destId="{31DC9C49-3899-4F77-B141-68601DBD4587}" srcOrd="1" destOrd="0" presId="urn:microsoft.com/office/officeart/2005/8/layout/funnel1"/>
    <dgm:cxn modelId="{E6B803F7-00B3-4D2C-BC92-F177AB5F17DB}" type="presParOf" srcId="{D9A17076-4024-4509-91C1-9F00669016B2}" destId="{A1A8C67D-B2B8-427F-8481-41CCAF89E7A2}" srcOrd="2" destOrd="0" presId="urn:microsoft.com/office/officeart/2005/8/layout/funnel1"/>
    <dgm:cxn modelId="{49C9F62E-DB42-4357-997F-1AAC608D455D}" type="presParOf" srcId="{D9A17076-4024-4509-91C1-9F00669016B2}" destId="{804E0D0B-2F62-49C6-8196-767D3D64B0A8}" srcOrd="3" destOrd="0" presId="urn:microsoft.com/office/officeart/2005/8/layout/funnel1"/>
    <dgm:cxn modelId="{80818720-2DF0-42E7-B546-0778C6EF52C4}" type="presParOf" srcId="{D9A17076-4024-4509-91C1-9F00669016B2}" destId="{15AB6CFD-C5CA-4761-9765-E7DBA219509D}" srcOrd="4" destOrd="0" presId="urn:microsoft.com/office/officeart/2005/8/layout/funnel1"/>
    <dgm:cxn modelId="{4E575CE7-F8D1-4F1C-8E6E-5E72FB2C72F4}" type="presParOf" srcId="{D9A17076-4024-4509-91C1-9F00669016B2}" destId="{BB5D5CF9-8157-44D3-95C5-A0B9904854C5}" srcOrd="5" destOrd="0" presId="urn:microsoft.com/office/officeart/2005/8/layout/funnel1"/>
    <dgm:cxn modelId="{FF0C02B3-7CD7-4FFC-8252-82958990D948}" type="presParOf" srcId="{D9A17076-4024-4509-91C1-9F00669016B2}" destId="{A58D9191-566E-44CF-85A0-F19CEF10AE23}" srcOrd="6" destOrd="0" presId="urn:microsoft.com/office/officeart/2005/8/layout/funnel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2A35B3-7FD7-42A2-ABF3-212C842DD7D4}" type="doc">
      <dgm:prSet loTypeId="urn:microsoft.com/office/officeart/2005/8/layout/radial4" loCatId="relationship" qsTypeId="urn:microsoft.com/office/officeart/2005/8/quickstyle/simple1" qsCatId="simple" csTypeId="urn:microsoft.com/office/officeart/2005/8/colors/accent6_1" csCatId="accent6" phldr="1"/>
      <dgm:spPr/>
      <dgm:t>
        <a:bodyPr/>
        <a:lstStyle/>
        <a:p>
          <a:endParaRPr lang="fr-CH"/>
        </a:p>
      </dgm:t>
    </dgm:pt>
    <dgm:pt modelId="{6A6B8D52-5012-4975-846A-EC526194D63D}">
      <dgm:prSet phldrT="[Text]"/>
      <dgm:spPr>
        <a:solidFill>
          <a:schemeClr val="accent6">
            <a:lumMod val="40000"/>
            <a:lumOff val="60000"/>
          </a:schemeClr>
        </a:solidFill>
      </dgm:spPr>
      <dgm:t>
        <a:bodyPr/>
        <a:lstStyle/>
        <a:p>
          <a:r>
            <a:rPr lang="fr-CH" dirty="0"/>
            <a:t>+/- vulnérabilités</a:t>
          </a:r>
        </a:p>
      </dgm:t>
    </dgm:pt>
    <dgm:pt modelId="{72045F01-5C97-4FD3-963E-71E474EFC942}" type="parTrans" cxnId="{5E673066-871E-4DDB-87AA-EFEDE6A68C6B}">
      <dgm:prSet/>
      <dgm:spPr/>
      <dgm:t>
        <a:bodyPr/>
        <a:lstStyle/>
        <a:p>
          <a:endParaRPr lang="fr-CH"/>
        </a:p>
      </dgm:t>
    </dgm:pt>
    <dgm:pt modelId="{1A6159FE-78DB-456A-81EA-F999A663010E}" type="sibTrans" cxnId="{5E673066-871E-4DDB-87AA-EFEDE6A68C6B}">
      <dgm:prSet/>
      <dgm:spPr/>
      <dgm:t>
        <a:bodyPr/>
        <a:lstStyle/>
        <a:p>
          <a:endParaRPr lang="fr-CH"/>
        </a:p>
      </dgm:t>
    </dgm:pt>
    <dgm:pt modelId="{B64E33BC-5FFA-48AD-B149-A49162176D79}">
      <dgm:prSet phldrT="[Text]" custT="1"/>
      <dgm:spPr>
        <a:ln w="38100">
          <a:solidFill>
            <a:schemeClr val="accent6"/>
          </a:solidFill>
        </a:ln>
      </dgm:spPr>
      <dgm:t>
        <a:bodyPr/>
        <a:lstStyle/>
        <a:p>
          <a:r>
            <a:rPr lang="fr-CH" sz="2000" dirty="0"/>
            <a:t>Exposition</a:t>
          </a:r>
        </a:p>
      </dgm:t>
    </dgm:pt>
    <dgm:pt modelId="{02DBE07D-7CB9-42C4-BB55-FAF982CD5FD7}" type="parTrans" cxnId="{7E3998F6-0D99-4CBF-B8F9-169F843A2254}">
      <dgm:prSet/>
      <dgm:spPr/>
      <dgm:t>
        <a:bodyPr/>
        <a:lstStyle/>
        <a:p>
          <a:endParaRPr lang="fr-CH"/>
        </a:p>
      </dgm:t>
    </dgm:pt>
    <dgm:pt modelId="{69D2BF59-47D9-44E8-9ECB-DB6DFF979098}" type="sibTrans" cxnId="{7E3998F6-0D99-4CBF-B8F9-169F843A2254}">
      <dgm:prSet/>
      <dgm:spPr/>
      <dgm:t>
        <a:bodyPr/>
        <a:lstStyle/>
        <a:p>
          <a:endParaRPr lang="fr-CH"/>
        </a:p>
      </dgm:t>
    </dgm:pt>
    <dgm:pt modelId="{6C173E2B-3431-48E4-BB71-92EB6039C08B}">
      <dgm:prSet phldrT="[Text]" custT="1"/>
      <dgm:spPr>
        <a:solidFill>
          <a:schemeClr val="bg1"/>
        </a:solidFill>
        <a:ln w="38100">
          <a:solidFill>
            <a:schemeClr val="accent6"/>
          </a:solidFill>
        </a:ln>
      </dgm:spPr>
      <dgm:t>
        <a:bodyPr/>
        <a:lstStyle/>
        <a:p>
          <a:r>
            <a:rPr lang="fr-CH" sz="2000" dirty="0"/>
            <a:t>Sensibilité</a:t>
          </a:r>
        </a:p>
      </dgm:t>
    </dgm:pt>
    <dgm:pt modelId="{F9849547-ED32-45F1-BF61-ECDCCB45861F}" type="parTrans" cxnId="{291B691C-C6BA-49FB-8CF7-CD083C8DCA3F}">
      <dgm:prSet/>
      <dgm:spPr/>
      <dgm:t>
        <a:bodyPr/>
        <a:lstStyle/>
        <a:p>
          <a:endParaRPr lang="fr-CH"/>
        </a:p>
      </dgm:t>
    </dgm:pt>
    <dgm:pt modelId="{E18FE08D-1503-48FC-922D-4E004604D35C}" type="sibTrans" cxnId="{291B691C-C6BA-49FB-8CF7-CD083C8DCA3F}">
      <dgm:prSet/>
      <dgm:spPr/>
      <dgm:t>
        <a:bodyPr/>
        <a:lstStyle/>
        <a:p>
          <a:endParaRPr lang="fr-CH"/>
        </a:p>
      </dgm:t>
    </dgm:pt>
    <dgm:pt modelId="{118A0D90-F57E-426D-B755-FE62543C75D7}">
      <dgm:prSet phldrT="[Text]" custT="1"/>
      <dgm:spPr>
        <a:solidFill>
          <a:schemeClr val="bg1"/>
        </a:solidFill>
        <a:ln w="38100">
          <a:solidFill>
            <a:schemeClr val="accent6"/>
          </a:solidFill>
        </a:ln>
      </dgm:spPr>
      <dgm:t>
        <a:bodyPr/>
        <a:lstStyle/>
        <a:p>
          <a:r>
            <a:rPr lang="fr-CH" sz="2000" dirty="0"/>
            <a:t>Capacité d’adaptation</a:t>
          </a:r>
        </a:p>
      </dgm:t>
    </dgm:pt>
    <dgm:pt modelId="{6D954EB4-C57F-4BD5-BC0B-5F3DD01382FE}" type="parTrans" cxnId="{39694949-8F6A-4FFF-AE87-B2E7347874AA}">
      <dgm:prSet/>
      <dgm:spPr/>
      <dgm:t>
        <a:bodyPr/>
        <a:lstStyle/>
        <a:p>
          <a:endParaRPr lang="fr-CH"/>
        </a:p>
      </dgm:t>
    </dgm:pt>
    <dgm:pt modelId="{D0FB2499-6F70-4762-910F-271BB82E37BC}" type="sibTrans" cxnId="{39694949-8F6A-4FFF-AE87-B2E7347874AA}">
      <dgm:prSet/>
      <dgm:spPr/>
      <dgm:t>
        <a:bodyPr/>
        <a:lstStyle/>
        <a:p>
          <a:endParaRPr lang="fr-CH"/>
        </a:p>
      </dgm:t>
    </dgm:pt>
    <dgm:pt modelId="{7553E819-1EBE-4F35-821C-8058A58A75AC}" type="pres">
      <dgm:prSet presAssocID="{E12A35B3-7FD7-42A2-ABF3-212C842DD7D4}" presName="cycle" presStyleCnt="0">
        <dgm:presLayoutVars>
          <dgm:chMax val="1"/>
          <dgm:dir/>
          <dgm:animLvl val="ctr"/>
          <dgm:resizeHandles val="exact"/>
        </dgm:presLayoutVars>
      </dgm:prSet>
      <dgm:spPr/>
    </dgm:pt>
    <dgm:pt modelId="{5BF50949-19BF-4328-A088-06227E31A1D7}" type="pres">
      <dgm:prSet presAssocID="{6A6B8D52-5012-4975-846A-EC526194D63D}" presName="centerShape" presStyleLbl="node0" presStyleIdx="0" presStyleCnt="1" custScaleX="157217" custScaleY="50811"/>
      <dgm:spPr/>
    </dgm:pt>
    <dgm:pt modelId="{1B7D381F-9A78-4832-A43F-AA8FCCB0189B}" type="pres">
      <dgm:prSet presAssocID="{02DBE07D-7CB9-42C4-BB55-FAF982CD5FD7}" presName="parTrans" presStyleLbl="bgSibTrans2D1" presStyleIdx="0" presStyleCnt="3"/>
      <dgm:spPr/>
    </dgm:pt>
    <dgm:pt modelId="{965F40CB-8802-419D-9F93-01B1E1E8F168}" type="pres">
      <dgm:prSet presAssocID="{B64E33BC-5FFA-48AD-B149-A49162176D79}" presName="node" presStyleLbl="node1" presStyleIdx="0" presStyleCnt="3" custScaleX="146772" custScaleY="51370" custRadScaleRad="93323" custRadScaleInc="4803">
        <dgm:presLayoutVars>
          <dgm:bulletEnabled val="1"/>
        </dgm:presLayoutVars>
      </dgm:prSet>
      <dgm:spPr/>
    </dgm:pt>
    <dgm:pt modelId="{670958E6-6EF8-4187-9C83-3714D4D2137F}" type="pres">
      <dgm:prSet presAssocID="{F9849547-ED32-45F1-BF61-ECDCCB45861F}" presName="parTrans" presStyleLbl="bgSibTrans2D1" presStyleIdx="1" presStyleCnt="3"/>
      <dgm:spPr/>
    </dgm:pt>
    <dgm:pt modelId="{AEEF1E23-D3F8-4D54-A21C-7E23E9B5B68F}" type="pres">
      <dgm:prSet presAssocID="{6C173E2B-3431-48E4-BB71-92EB6039C08B}" presName="node" presStyleLbl="node1" presStyleIdx="1" presStyleCnt="3" custScaleX="146772" custScaleY="51028" custRadScaleRad="93632" custRadScaleInc="0">
        <dgm:presLayoutVars>
          <dgm:bulletEnabled val="1"/>
        </dgm:presLayoutVars>
      </dgm:prSet>
      <dgm:spPr/>
    </dgm:pt>
    <dgm:pt modelId="{FABDCFA4-E268-467E-B154-9534C9FE0D08}" type="pres">
      <dgm:prSet presAssocID="{6D954EB4-C57F-4BD5-BC0B-5F3DD01382FE}" presName="parTrans" presStyleLbl="bgSibTrans2D1" presStyleIdx="2" presStyleCnt="3"/>
      <dgm:spPr/>
    </dgm:pt>
    <dgm:pt modelId="{B5F3D756-AACB-42DA-9C42-0D9A3223E448}" type="pres">
      <dgm:prSet presAssocID="{118A0D90-F57E-426D-B755-FE62543C75D7}" presName="node" presStyleLbl="node1" presStyleIdx="2" presStyleCnt="3" custScaleX="146772" custScaleY="51370" custRadScaleRad="93479" custRadScaleInc="-4678">
        <dgm:presLayoutVars>
          <dgm:bulletEnabled val="1"/>
        </dgm:presLayoutVars>
      </dgm:prSet>
      <dgm:spPr/>
    </dgm:pt>
  </dgm:ptLst>
  <dgm:cxnLst>
    <dgm:cxn modelId="{291B691C-C6BA-49FB-8CF7-CD083C8DCA3F}" srcId="{6A6B8D52-5012-4975-846A-EC526194D63D}" destId="{6C173E2B-3431-48E4-BB71-92EB6039C08B}" srcOrd="1" destOrd="0" parTransId="{F9849547-ED32-45F1-BF61-ECDCCB45861F}" sibTransId="{E18FE08D-1503-48FC-922D-4E004604D35C}"/>
    <dgm:cxn modelId="{C7E7F744-CD53-4B92-B344-F2441F21512B}" type="presOf" srcId="{E12A35B3-7FD7-42A2-ABF3-212C842DD7D4}" destId="{7553E819-1EBE-4F35-821C-8058A58A75AC}" srcOrd="0" destOrd="0" presId="urn:microsoft.com/office/officeart/2005/8/layout/radial4"/>
    <dgm:cxn modelId="{5E673066-871E-4DDB-87AA-EFEDE6A68C6B}" srcId="{E12A35B3-7FD7-42A2-ABF3-212C842DD7D4}" destId="{6A6B8D52-5012-4975-846A-EC526194D63D}" srcOrd="0" destOrd="0" parTransId="{72045F01-5C97-4FD3-963E-71E474EFC942}" sibTransId="{1A6159FE-78DB-456A-81EA-F999A663010E}"/>
    <dgm:cxn modelId="{39694949-8F6A-4FFF-AE87-B2E7347874AA}" srcId="{6A6B8D52-5012-4975-846A-EC526194D63D}" destId="{118A0D90-F57E-426D-B755-FE62543C75D7}" srcOrd="2" destOrd="0" parTransId="{6D954EB4-C57F-4BD5-BC0B-5F3DD01382FE}" sibTransId="{D0FB2499-6F70-4762-910F-271BB82E37BC}"/>
    <dgm:cxn modelId="{0024476B-7E6C-42F0-870C-055CAD60A511}" type="presOf" srcId="{6A6B8D52-5012-4975-846A-EC526194D63D}" destId="{5BF50949-19BF-4328-A088-06227E31A1D7}" srcOrd="0" destOrd="0" presId="urn:microsoft.com/office/officeart/2005/8/layout/radial4"/>
    <dgm:cxn modelId="{3855E485-E7BB-4A0F-B6E5-761339123A32}" type="presOf" srcId="{118A0D90-F57E-426D-B755-FE62543C75D7}" destId="{B5F3D756-AACB-42DA-9C42-0D9A3223E448}" srcOrd="0" destOrd="0" presId="urn:microsoft.com/office/officeart/2005/8/layout/radial4"/>
    <dgm:cxn modelId="{A67A48A1-F5CB-47B7-8C62-DE5D313AA292}" type="presOf" srcId="{02DBE07D-7CB9-42C4-BB55-FAF982CD5FD7}" destId="{1B7D381F-9A78-4832-A43F-AA8FCCB0189B}" srcOrd="0" destOrd="0" presId="urn:microsoft.com/office/officeart/2005/8/layout/radial4"/>
    <dgm:cxn modelId="{E59D98B9-14AC-404A-890A-F5E6544A5224}" type="presOf" srcId="{B64E33BC-5FFA-48AD-B149-A49162176D79}" destId="{965F40CB-8802-419D-9F93-01B1E1E8F168}" srcOrd="0" destOrd="0" presId="urn:microsoft.com/office/officeart/2005/8/layout/radial4"/>
    <dgm:cxn modelId="{624B8DD4-8707-4F7A-BAC0-435ABD254A1A}" type="presOf" srcId="{6C173E2B-3431-48E4-BB71-92EB6039C08B}" destId="{AEEF1E23-D3F8-4D54-A21C-7E23E9B5B68F}" srcOrd="0" destOrd="0" presId="urn:microsoft.com/office/officeart/2005/8/layout/radial4"/>
    <dgm:cxn modelId="{8EEC9FE8-5042-4608-9CDB-9E272A268F3A}" type="presOf" srcId="{6D954EB4-C57F-4BD5-BC0B-5F3DD01382FE}" destId="{FABDCFA4-E268-467E-B154-9534C9FE0D08}" srcOrd="0" destOrd="0" presId="urn:microsoft.com/office/officeart/2005/8/layout/radial4"/>
    <dgm:cxn modelId="{530D87F0-810A-4F26-A5F8-4362B45C4696}" type="presOf" srcId="{F9849547-ED32-45F1-BF61-ECDCCB45861F}" destId="{670958E6-6EF8-4187-9C83-3714D4D2137F}" srcOrd="0" destOrd="0" presId="urn:microsoft.com/office/officeart/2005/8/layout/radial4"/>
    <dgm:cxn modelId="{7E3998F6-0D99-4CBF-B8F9-169F843A2254}" srcId="{6A6B8D52-5012-4975-846A-EC526194D63D}" destId="{B64E33BC-5FFA-48AD-B149-A49162176D79}" srcOrd="0" destOrd="0" parTransId="{02DBE07D-7CB9-42C4-BB55-FAF982CD5FD7}" sibTransId="{69D2BF59-47D9-44E8-9ECB-DB6DFF979098}"/>
    <dgm:cxn modelId="{E601449E-664E-407B-9ED5-8E76E7D4A9DF}" type="presParOf" srcId="{7553E819-1EBE-4F35-821C-8058A58A75AC}" destId="{5BF50949-19BF-4328-A088-06227E31A1D7}" srcOrd="0" destOrd="0" presId="urn:microsoft.com/office/officeart/2005/8/layout/radial4"/>
    <dgm:cxn modelId="{3A03482A-5067-4396-BFCD-0DE19C4A11AF}" type="presParOf" srcId="{7553E819-1EBE-4F35-821C-8058A58A75AC}" destId="{1B7D381F-9A78-4832-A43F-AA8FCCB0189B}" srcOrd="1" destOrd="0" presId="urn:microsoft.com/office/officeart/2005/8/layout/radial4"/>
    <dgm:cxn modelId="{F11CDFCB-CC7F-44A3-B88E-C7153B26CA82}" type="presParOf" srcId="{7553E819-1EBE-4F35-821C-8058A58A75AC}" destId="{965F40CB-8802-419D-9F93-01B1E1E8F168}" srcOrd="2" destOrd="0" presId="urn:microsoft.com/office/officeart/2005/8/layout/radial4"/>
    <dgm:cxn modelId="{2119A964-BD47-4FB7-987C-3B8E8C5ED69A}" type="presParOf" srcId="{7553E819-1EBE-4F35-821C-8058A58A75AC}" destId="{670958E6-6EF8-4187-9C83-3714D4D2137F}" srcOrd="3" destOrd="0" presId="urn:microsoft.com/office/officeart/2005/8/layout/radial4"/>
    <dgm:cxn modelId="{CB72BA72-741C-4B2B-837A-B5C508DFE50C}" type="presParOf" srcId="{7553E819-1EBE-4F35-821C-8058A58A75AC}" destId="{AEEF1E23-D3F8-4D54-A21C-7E23E9B5B68F}" srcOrd="4" destOrd="0" presId="urn:microsoft.com/office/officeart/2005/8/layout/radial4"/>
    <dgm:cxn modelId="{53A3275F-2B4D-419A-B33F-C9580509B184}" type="presParOf" srcId="{7553E819-1EBE-4F35-821C-8058A58A75AC}" destId="{FABDCFA4-E268-467E-B154-9534C9FE0D08}" srcOrd="5" destOrd="0" presId="urn:microsoft.com/office/officeart/2005/8/layout/radial4"/>
    <dgm:cxn modelId="{C1D1906F-7A4D-4E59-8E3C-E0072F8B88DE}" type="presParOf" srcId="{7553E819-1EBE-4F35-821C-8058A58A75AC}" destId="{B5F3D756-AACB-42DA-9C42-0D9A3223E448}"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2810D-F16A-4A31-BB3F-F683E2EC2DD5}">
      <dsp:nvSpPr>
        <dsp:cNvPr id="0" name=""/>
        <dsp:cNvSpPr/>
      </dsp:nvSpPr>
      <dsp:spPr>
        <a:xfrm>
          <a:off x="1704" y="387436"/>
          <a:ext cx="1352187" cy="1081750"/>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F03434-F299-445C-81C9-CEB097CD1E01}">
      <dsp:nvSpPr>
        <dsp:cNvPr id="0" name=""/>
        <dsp:cNvSpPr/>
      </dsp:nvSpPr>
      <dsp:spPr>
        <a:xfrm>
          <a:off x="123401" y="1361011"/>
          <a:ext cx="1203447" cy="378612"/>
        </a:xfrm>
        <a:prstGeom prst="wedgeRectCallout">
          <a:avLst>
            <a:gd name="adj1" fmla="val 20250"/>
            <a:gd name="adj2" fmla="val -607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H" sz="1600" kern="1200" dirty="0"/>
            <a:t>Social</a:t>
          </a:r>
        </a:p>
      </dsp:txBody>
      <dsp:txXfrm>
        <a:off x="123401" y="1361011"/>
        <a:ext cx="1203447" cy="378612"/>
      </dsp:txXfrm>
    </dsp:sp>
    <dsp:sp modelId="{4B2B7DFD-DAD1-40DC-8FF9-AB8E8712D275}">
      <dsp:nvSpPr>
        <dsp:cNvPr id="0" name=""/>
        <dsp:cNvSpPr/>
      </dsp:nvSpPr>
      <dsp:spPr>
        <a:xfrm>
          <a:off x="1489110" y="387436"/>
          <a:ext cx="1352187" cy="1081750"/>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6B2A84-1D14-4362-9005-9BD7ED4C1567}">
      <dsp:nvSpPr>
        <dsp:cNvPr id="0" name=""/>
        <dsp:cNvSpPr/>
      </dsp:nvSpPr>
      <dsp:spPr>
        <a:xfrm>
          <a:off x="1610807" y="1361011"/>
          <a:ext cx="1203447" cy="378612"/>
        </a:xfrm>
        <a:prstGeom prst="wedgeRectCallout">
          <a:avLst>
            <a:gd name="adj1" fmla="val 20250"/>
            <a:gd name="adj2" fmla="val -60700"/>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H" sz="1600" kern="1200" dirty="0"/>
            <a:t>Culturel</a:t>
          </a:r>
        </a:p>
      </dsp:txBody>
      <dsp:txXfrm>
        <a:off x="1610807" y="1361011"/>
        <a:ext cx="1203447" cy="378612"/>
      </dsp:txXfrm>
    </dsp:sp>
    <dsp:sp modelId="{0892F91E-AB1E-49AA-87F5-101B6444FE3E}">
      <dsp:nvSpPr>
        <dsp:cNvPr id="0" name=""/>
        <dsp:cNvSpPr/>
      </dsp:nvSpPr>
      <dsp:spPr>
        <a:xfrm>
          <a:off x="2976517" y="387436"/>
          <a:ext cx="1352187" cy="1081750"/>
        </a:xfrm>
        <a:prstGeom prst="rect">
          <a:avLst/>
        </a:prstGeom>
        <a:blipFill>
          <a:blip xmlns:r="http://schemas.openxmlformats.org/officeDocument/2006/relationships" r:embed="rId3"/>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2303EE-2023-470D-9F33-7DE53E82060B}">
      <dsp:nvSpPr>
        <dsp:cNvPr id="0" name=""/>
        <dsp:cNvSpPr/>
      </dsp:nvSpPr>
      <dsp:spPr>
        <a:xfrm>
          <a:off x="3098214" y="1361011"/>
          <a:ext cx="1203447" cy="378612"/>
        </a:xfrm>
        <a:prstGeom prst="wedgeRectCallout">
          <a:avLst>
            <a:gd name="adj1" fmla="val 20250"/>
            <a:gd name="adj2" fmla="val -60700"/>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H" sz="1600" kern="1200" dirty="0"/>
            <a:t>Politique</a:t>
          </a:r>
        </a:p>
      </dsp:txBody>
      <dsp:txXfrm>
        <a:off x="3098214" y="1361011"/>
        <a:ext cx="1203447" cy="378612"/>
      </dsp:txXfrm>
    </dsp:sp>
    <dsp:sp modelId="{AD919D1A-FA25-4D68-8201-A729490B24B7}">
      <dsp:nvSpPr>
        <dsp:cNvPr id="0" name=""/>
        <dsp:cNvSpPr/>
      </dsp:nvSpPr>
      <dsp:spPr>
        <a:xfrm>
          <a:off x="4463923" y="387436"/>
          <a:ext cx="1352187" cy="1081750"/>
        </a:xfrm>
        <a:prstGeom prst="rect">
          <a:avLst/>
        </a:prstGeom>
        <a:blipFill>
          <a:blip xmlns:r="http://schemas.openxmlformats.org/officeDocument/2006/relationships" r:embed="rId4"/>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F8F2A8-8C51-45E2-8A93-61C7D3A870AB}">
      <dsp:nvSpPr>
        <dsp:cNvPr id="0" name=""/>
        <dsp:cNvSpPr/>
      </dsp:nvSpPr>
      <dsp:spPr>
        <a:xfrm>
          <a:off x="4585620" y="1361011"/>
          <a:ext cx="1203447" cy="378612"/>
        </a:xfrm>
        <a:prstGeom prst="wedgeRectCallout">
          <a:avLst>
            <a:gd name="adj1" fmla="val 20250"/>
            <a:gd name="adj2" fmla="val -607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CH" sz="1600" kern="1200" dirty="0"/>
            <a:t>Économique</a:t>
          </a:r>
        </a:p>
      </dsp:txBody>
      <dsp:txXfrm>
        <a:off x="4585620" y="1361011"/>
        <a:ext cx="1203447" cy="3786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2810D-F16A-4A31-BB3F-F683E2EC2DD5}">
      <dsp:nvSpPr>
        <dsp:cNvPr id="0" name=""/>
        <dsp:cNvSpPr/>
      </dsp:nvSpPr>
      <dsp:spPr>
        <a:xfrm>
          <a:off x="0" y="448222"/>
          <a:ext cx="1356220" cy="108497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F03434-F299-445C-81C9-CEB097CD1E01}">
      <dsp:nvSpPr>
        <dsp:cNvPr id="0" name=""/>
        <dsp:cNvSpPr/>
      </dsp:nvSpPr>
      <dsp:spPr>
        <a:xfrm>
          <a:off x="122059" y="1424701"/>
          <a:ext cx="1207036" cy="379741"/>
        </a:xfrm>
        <a:prstGeom prst="wedgeRectCallout">
          <a:avLst>
            <a:gd name="adj1" fmla="val 20250"/>
            <a:gd name="adj2" fmla="val -607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dirty="0"/>
            <a:t>Physique</a:t>
          </a:r>
        </a:p>
      </dsp:txBody>
      <dsp:txXfrm>
        <a:off x="122059" y="1424701"/>
        <a:ext cx="1207036" cy="379741"/>
      </dsp:txXfrm>
    </dsp:sp>
    <dsp:sp modelId="{4B2B7DFD-DAD1-40DC-8FF9-AB8E8712D275}">
      <dsp:nvSpPr>
        <dsp:cNvPr id="0" name=""/>
        <dsp:cNvSpPr/>
      </dsp:nvSpPr>
      <dsp:spPr>
        <a:xfrm>
          <a:off x="1491843" y="448222"/>
          <a:ext cx="1356220" cy="108497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0" r="-1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6B2A84-1D14-4362-9005-9BD7ED4C1567}">
      <dsp:nvSpPr>
        <dsp:cNvPr id="0" name=""/>
        <dsp:cNvSpPr/>
      </dsp:nvSpPr>
      <dsp:spPr>
        <a:xfrm>
          <a:off x="1613902" y="1424701"/>
          <a:ext cx="1207036" cy="379741"/>
        </a:xfrm>
        <a:prstGeom prst="wedgeRectCallout">
          <a:avLst>
            <a:gd name="adj1" fmla="val 20250"/>
            <a:gd name="adj2" fmla="val -60700"/>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dirty="0"/>
            <a:t>Naturel</a:t>
          </a:r>
        </a:p>
      </dsp:txBody>
      <dsp:txXfrm>
        <a:off x="1613902" y="1424701"/>
        <a:ext cx="1207036" cy="379741"/>
      </dsp:txXfrm>
    </dsp:sp>
    <dsp:sp modelId="{0892F91E-AB1E-49AA-87F5-101B6444FE3E}">
      <dsp:nvSpPr>
        <dsp:cNvPr id="0" name=""/>
        <dsp:cNvSpPr/>
      </dsp:nvSpPr>
      <dsp:spPr>
        <a:xfrm>
          <a:off x="2983686" y="448222"/>
          <a:ext cx="1356220" cy="1084976"/>
        </a:xfrm>
        <a:prstGeom prst="rect">
          <a:avLst/>
        </a:prstGeom>
        <a:blipFill>
          <a:blip xmlns:r="http://schemas.openxmlformats.org/officeDocument/2006/relationships" r:embed="rId3"/>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2303EE-2023-470D-9F33-7DE53E82060B}">
      <dsp:nvSpPr>
        <dsp:cNvPr id="0" name=""/>
        <dsp:cNvSpPr/>
      </dsp:nvSpPr>
      <dsp:spPr>
        <a:xfrm>
          <a:off x="3105745" y="1424701"/>
          <a:ext cx="1207036" cy="379741"/>
        </a:xfrm>
        <a:prstGeom prst="wedgeRectCallout">
          <a:avLst>
            <a:gd name="adj1" fmla="val 20250"/>
            <a:gd name="adj2" fmla="val -60700"/>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fr-CH" sz="1700" kern="1200" dirty="0"/>
            <a:t>Écologique</a:t>
          </a:r>
        </a:p>
      </dsp:txBody>
      <dsp:txXfrm>
        <a:off x="3105745" y="1424701"/>
        <a:ext cx="1207036" cy="3797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D5C32-848D-45C2-B055-091B4B56B712}">
      <dsp:nvSpPr>
        <dsp:cNvPr id="0" name=""/>
        <dsp:cNvSpPr/>
      </dsp:nvSpPr>
      <dsp:spPr>
        <a:xfrm>
          <a:off x="1025399" y="247712"/>
          <a:ext cx="3631134" cy="1261045"/>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DC9C49-3899-4F77-B141-68601DBD4587}">
      <dsp:nvSpPr>
        <dsp:cNvPr id="0" name=""/>
        <dsp:cNvSpPr/>
      </dsp:nvSpPr>
      <dsp:spPr>
        <a:xfrm>
          <a:off x="2494742" y="3335584"/>
          <a:ext cx="703708" cy="450373"/>
        </a:xfrm>
        <a:prstGeom prst="downArrow">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A8C67D-B2B8-427F-8481-41CCAF89E7A2}">
      <dsp:nvSpPr>
        <dsp:cNvPr id="0" name=""/>
        <dsp:cNvSpPr/>
      </dsp:nvSpPr>
      <dsp:spPr>
        <a:xfrm>
          <a:off x="1149455" y="3692707"/>
          <a:ext cx="3377799" cy="58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CH" sz="2000" b="1" kern="1200" dirty="0">
              <a:solidFill>
                <a:srgbClr val="92D050"/>
              </a:solidFill>
            </a:rPr>
            <a:t>Développement durable</a:t>
          </a:r>
        </a:p>
      </dsp:txBody>
      <dsp:txXfrm>
        <a:off x="1149455" y="3692707"/>
        <a:ext cx="3377799" cy="585457"/>
      </dsp:txXfrm>
    </dsp:sp>
    <dsp:sp modelId="{804E0D0B-2F62-49C6-8196-767D3D64B0A8}">
      <dsp:nvSpPr>
        <dsp:cNvPr id="0" name=""/>
        <dsp:cNvSpPr/>
      </dsp:nvSpPr>
      <dsp:spPr>
        <a:xfrm>
          <a:off x="2118758" y="1481586"/>
          <a:ext cx="1720271" cy="126667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CH" sz="1500" kern="1200" dirty="0"/>
            <a:t>Lutte contre la précarité (ODD)</a:t>
          </a:r>
        </a:p>
      </dsp:txBody>
      <dsp:txXfrm>
        <a:off x="2370686" y="1667086"/>
        <a:ext cx="1216415" cy="895674"/>
      </dsp:txXfrm>
    </dsp:sp>
    <dsp:sp modelId="{15AB6CFD-C5CA-4761-9765-E7DBA219509D}">
      <dsp:nvSpPr>
        <dsp:cNvPr id="0" name=""/>
        <dsp:cNvSpPr/>
      </dsp:nvSpPr>
      <dsp:spPr>
        <a:xfrm>
          <a:off x="1243612" y="576670"/>
          <a:ext cx="1657811" cy="126667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CH" sz="1500" kern="1200" dirty="0"/>
            <a:t>De la gestion de crise à la pérennisation</a:t>
          </a:r>
        </a:p>
      </dsp:txBody>
      <dsp:txXfrm>
        <a:off x="1486393" y="762170"/>
        <a:ext cx="1172249" cy="895674"/>
      </dsp:txXfrm>
    </dsp:sp>
    <dsp:sp modelId="{BB5D5CF9-8157-44D3-95C5-A0B9904854C5}">
      <dsp:nvSpPr>
        <dsp:cNvPr id="0" name=""/>
        <dsp:cNvSpPr/>
      </dsp:nvSpPr>
      <dsp:spPr>
        <a:xfrm>
          <a:off x="2720165" y="317372"/>
          <a:ext cx="1571449" cy="126667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fr-CH" sz="1500" kern="1200" dirty="0"/>
            <a:t>Travail en réseau</a:t>
          </a:r>
        </a:p>
      </dsp:txBody>
      <dsp:txXfrm>
        <a:off x="2950298" y="502872"/>
        <a:ext cx="1111183" cy="895674"/>
      </dsp:txXfrm>
    </dsp:sp>
    <dsp:sp modelId="{A58D9191-566E-44CF-85A0-F19CEF10AE23}">
      <dsp:nvSpPr>
        <dsp:cNvPr id="0" name=""/>
        <dsp:cNvSpPr/>
      </dsp:nvSpPr>
      <dsp:spPr>
        <a:xfrm>
          <a:off x="873179" y="83281"/>
          <a:ext cx="3940766" cy="3152613"/>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BD5C32-848D-45C2-B055-091B4B56B712}">
      <dsp:nvSpPr>
        <dsp:cNvPr id="0" name=""/>
        <dsp:cNvSpPr/>
      </dsp:nvSpPr>
      <dsp:spPr>
        <a:xfrm>
          <a:off x="1025399" y="247712"/>
          <a:ext cx="3631134" cy="1261045"/>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DC9C49-3899-4F77-B141-68601DBD4587}">
      <dsp:nvSpPr>
        <dsp:cNvPr id="0" name=""/>
        <dsp:cNvSpPr/>
      </dsp:nvSpPr>
      <dsp:spPr>
        <a:xfrm>
          <a:off x="2494742" y="3335584"/>
          <a:ext cx="703708" cy="450373"/>
        </a:xfrm>
        <a:prstGeom prst="downArrow">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A8C67D-B2B8-427F-8481-41CCAF89E7A2}">
      <dsp:nvSpPr>
        <dsp:cNvPr id="0" name=""/>
        <dsp:cNvSpPr/>
      </dsp:nvSpPr>
      <dsp:spPr>
        <a:xfrm>
          <a:off x="1149455" y="3692707"/>
          <a:ext cx="3377799" cy="585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fr-CH" sz="2000" b="1" kern="1200" dirty="0">
              <a:solidFill>
                <a:srgbClr val="92D050"/>
              </a:solidFill>
            </a:rPr>
            <a:t>Développement durable</a:t>
          </a:r>
        </a:p>
      </dsp:txBody>
      <dsp:txXfrm>
        <a:off x="1149455" y="3692707"/>
        <a:ext cx="3377799" cy="585457"/>
      </dsp:txXfrm>
    </dsp:sp>
    <dsp:sp modelId="{804E0D0B-2F62-49C6-8196-767D3D64B0A8}">
      <dsp:nvSpPr>
        <dsp:cNvPr id="0" name=""/>
        <dsp:cNvSpPr/>
      </dsp:nvSpPr>
      <dsp:spPr>
        <a:xfrm>
          <a:off x="2118758" y="1481586"/>
          <a:ext cx="1720271" cy="1266674"/>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CH" sz="1400" kern="1200" dirty="0"/>
            <a:t>Déconstruction des préjugés</a:t>
          </a:r>
        </a:p>
      </dsp:txBody>
      <dsp:txXfrm>
        <a:off x="2370686" y="1667086"/>
        <a:ext cx="1216415" cy="895674"/>
      </dsp:txXfrm>
    </dsp:sp>
    <dsp:sp modelId="{15AB6CFD-C5CA-4761-9765-E7DBA219509D}">
      <dsp:nvSpPr>
        <dsp:cNvPr id="0" name=""/>
        <dsp:cNvSpPr/>
      </dsp:nvSpPr>
      <dsp:spPr>
        <a:xfrm>
          <a:off x="1243612" y="576670"/>
          <a:ext cx="1657811" cy="1266674"/>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CH" sz="1400" kern="1200" dirty="0"/>
            <a:t>Inscription territoriale</a:t>
          </a:r>
        </a:p>
      </dsp:txBody>
      <dsp:txXfrm>
        <a:off x="1486393" y="762170"/>
        <a:ext cx="1172249" cy="895674"/>
      </dsp:txXfrm>
    </dsp:sp>
    <dsp:sp modelId="{BB5D5CF9-8157-44D3-95C5-A0B9904854C5}">
      <dsp:nvSpPr>
        <dsp:cNvPr id="0" name=""/>
        <dsp:cNvSpPr/>
      </dsp:nvSpPr>
      <dsp:spPr>
        <a:xfrm>
          <a:off x="2720165" y="317372"/>
          <a:ext cx="1571449" cy="1266674"/>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fr-CH" sz="1400" kern="1200" dirty="0"/>
            <a:t>Échanges locaux</a:t>
          </a:r>
        </a:p>
      </dsp:txBody>
      <dsp:txXfrm>
        <a:off x="2950298" y="502872"/>
        <a:ext cx="1111183" cy="895674"/>
      </dsp:txXfrm>
    </dsp:sp>
    <dsp:sp modelId="{A58D9191-566E-44CF-85A0-F19CEF10AE23}">
      <dsp:nvSpPr>
        <dsp:cNvPr id="0" name=""/>
        <dsp:cNvSpPr/>
      </dsp:nvSpPr>
      <dsp:spPr>
        <a:xfrm>
          <a:off x="873179" y="83281"/>
          <a:ext cx="3940766" cy="3152613"/>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F50949-19BF-4328-A088-06227E31A1D7}">
      <dsp:nvSpPr>
        <dsp:cNvPr id="0" name=""/>
        <dsp:cNvSpPr/>
      </dsp:nvSpPr>
      <dsp:spPr>
        <a:xfrm>
          <a:off x="1506851" y="2407944"/>
          <a:ext cx="2570858" cy="830876"/>
        </a:xfrm>
        <a:prstGeom prst="ellipse">
          <a:avLst/>
        </a:prstGeom>
        <a:solidFill>
          <a:schemeClr val="accent6">
            <a:lumMod val="40000"/>
            <a:lumOff val="60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fr-CH" sz="2000" kern="1200" dirty="0"/>
            <a:t>+/- vulnérabilités</a:t>
          </a:r>
        </a:p>
      </dsp:txBody>
      <dsp:txXfrm>
        <a:off x="1883344" y="2529623"/>
        <a:ext cx="1817872" cy="587518"/>
      </dsp:txXfrm>
    </dsp:sp>
    <dsp:sp modelId="{1B7D381F-9A78-4832-A43F-AA8FCCB0189B}">
      <dsp:nvSpPr>
        <dsp:cNvPr id="0" name=""/>
        <dsp:cNvSpPr/>
      </dsp:nvSpPr>
      <dsp:spPr>
        <a:xfrm rot="13072908">
          <a:off x="1070071" y="1758829"/>
          <a:ext cx="1306715" cy="466040"/>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65F40CB-8802-419D-9F93-01B1E1E8F168}">
      <dsp:nvSpPr>
        <dsp:cNvPr id="0" name=""/>
        <dsp:cNvSpPr/>
      </dsp:nvSpPr>
      <dsp:spPr>
        <a:xfrm>
          <a:off x="67719" y="1271458"/>
          <a:ext cx="2280055" cy="638413"/>
        </a:xfrm>
        <a:prstGeom prst="roundRect">
          <a:avLst>
            <a:gd name="adj" fmla="val 10000"/>
          </a:avLst>
        </a:prstGeom>
        <a:solidFill>
          <a:schemeClr val="lt1">
            <a:hueOff val="0"/>
            <a:satOff val="0"/>
            <a:lumOff val="0"/>
            <a:alphaOff val="0"/>
          </a:schemeClr>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CH" sz="2000" kern="1200" dirty="0"/>
            <a:t>Exposition</a:t>
          </a:r>
        </a:p>
      </dsp:txBody>
      <dsp:txXfrm>
        <a:off x="86417" y="1290156"/>
        <a:ext cx="2242659" cy="601017"/>
      </dsp:txXfrm>
    </dsp:sp>
    <dsp:sp modelId="{670958E6-6EF8-4187-9C83-3714D4D2137F}">
      <dsp:nvSpPr>
        <dsp:cNvPr id="0" name=""/>
        <dsp:cNvSpPr/>
      </dsp:nvSpPr>
      <dsp:spPr>
        <a:xfrm rot="16200000">
          <a:off x="2036857" y="1331568"/>
          <a:ext cx="1510845" cy="466040"/>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EF1E23-D3F8-4D54-A21C-7E23E9B5B68F}">
      <dsp:nvSpPr>
        <dsp:cNvPr id="0" name=""/>
        <dsp:cNvSpPr/>
      </dsp:nvSpPr>
      <dsp:spPr>
        <a:xfrm>
          <a:off x="1652252" y="492084"/>
          <a:ext cx="2280055" cy="634162"/>
        </a:xfrm>
        <a:prstGeom prst="roundRect">
          <a:avLst>
            <a:gd name="adj" fmla="val 10000"/>
          </a:avLst>
        </a:prstGeom>
        <a:solidFill>
          <a:schemeClr val="bg1"/>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CH" sz="2000" kern="1200" dirty="0"/>
            <a:t>Sensibilité</a:t>
          </a:r>
        </a:p>
      </dsp:txBody>
      <dsp:txXfrm>
        <a:off x="1670826" y="510658"/>
        <a:ext cx="2242907" cy="597014"/>
      </dsp:txXfrm>
    </dsp:sp>
    <dsp:sp modelId="{FABDCFA4-E268-467E-B154-9534C9FE0D08}">
      <dsp:nvSpPr>
        <dsp:cNvPr id="0" name=""/>
        <dsp:cNvSpPr/>
      </dsp:nvSpPr>
      <dsp:spPr>
        <a:xfrm rot="19331592">
          <a:off x="3209354" y="1758911"/>
          <a:ext cx="1309126" cy="466040"/>
        </a:xfrm>
        <a:prstGeom prst="leftArrow">
          <a:avLst>
            <a:gd name="adj1" fmla="val 60000"/>
            <a:gd name="adj2" fmla="val 50000"/>
          </a:avLst>
        </a:prstGeom>
        <a:solidFill>
          <a:schemeClr val="accent6">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F3D756-AACB-42DA-9C42-0D9A3223E448}">
      <dsp:nvSpPr>
        <dsp:cNvPr id="0" name=""/>
        <dsp:cNvSpPr/>
      </dsp:nvSpPr>
      <dsp:spPr>
        <a:xfrm>
          <a:off x="3241049" y="1271476"/>
          <a:ext cx="2280055" cy="638413"/>
        </a:xfrm>
        <a:prstGeom prst="roundRect">
          <a:avLst>
            <a:gd name="adj" fmla="val 10000"/>
          </a:avLst>
        </a:prstGeom>
        <a:solidFill>
          <a:schemeClr val="bg1"/>
        </a:solidFill>
        <a:ln w="38100" cap="flat" cmpd="sng" algn="ctr">
          <a:solidFill>
            <a:schemeClr val="accent6"/>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889000">
            <a:lnSpc>
              <a:spcPct val="90000"/>
            </a:lnSpc>
            <a:spcBef>
              <a:spcPct val="0"/>
            </a:spcBef>
            <a:spcAft>
              <a:spcPct val="35000"/>
            </a:spcAft>
            <a:buNone/>
          </a:pPr>
          <a:r>
            <a:rPr lang="fr-CH" sz="2000" kern="1200" dirty="0"/>
            <a:t>Capacité d’adaptation</a:t>
          </a:r>
        </a:p>
      </dsp:txBody>
      <dsp:txXfrm>
        <a:off x="3259747" y="1290174"/>
        <a:ext cx="2242659" cy="601017"/>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7F8E6C5-DE70-4236-BBCA-5DCD75ED94E9}" type="datetimeFigureOut">
              <a:rPr lang="fr-CH" smtClean="0"/>
              <a:t>08.12.2022</a:t>
            </a:fld>
            <a:endParaRPr lang="fr-CH"/>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21424238-B3C2-4FF9-8612-072E579E569E}" type="slidenum">
              <a:rPr lang="fr-CH" smtClean="0"/>
              <a:t>‹N°›</a:t>
            </a:fld>
            <a:endParaRPr lang="fr-CH"/>
          </a:p>
        </p:txBody>
      </p:sp>
    </p:spTree>
    <p:extLst>
      <p:ext uri="{BB962C8B-B14F-4D97-AF65-F5344CB8AC3E}">
        <p14:creationId xmlns:p14="http://schemas.microsoft.com/office/powerpoint/2010/main" val="3345949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63650"/>
            <a:ext cx="5953125" cy="3349625"/>
          </a:xfrm>
        </p:spPr>
      </p:sp>
      <p:sp>
        <p:nvSpPr>
          <p:cNvPr id="3" name="Espace réservé des notes 2"/>
          <p:cNvSpPr>
            <a:spLocks noGrp="1"/>
          </p:cNvSpPr>
          <p:nvPr>
            <p:ph type="body" idx="1"/>
          </p:nvPr>
        </p:nvSpPr>
        <p:spPr/>
        <p:txBody>
          <a:bodyPr/>
          <a:lstStyle/>
          <a:p>
            <a:r>
              <a:rPr lang="fr-CH" dirty="0"/>
              <a:t>Présentation de Camille </a:t>
            </a:r>
          </a:p>
          <a:p>
            <a:r>
              <a:rPr lang="fr-CH" dirty="0"/>
              <a:t>Ce cours vient à la suite des cours donnés dans le F4 sur la durabilité et le travail social, dans lesquels vous avez pu repérer le lien entre la déf du TS et les 17 ODD, vous avez compris que ces thématiques sont véritablement un enjeu pour le Ts dans la mesure ou elle relève un défi au niveau de la justice sociale, cohésion sociale, de la pauvreté extrême,  les inégalités sociales</a:t>
            </a:r>
          </a:p>
          <a:p>
            <a:endParaRPr lang="fr-CH" dirty="0"/>
          </a:p>
          <a:p>
            <a:r>
              <a:rPr lang="fr-CH" dirty="0"/>
              <a:t> </a:t>
            </a:r>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1</a:t>
            </a:fld>
            <a:endParaRPr lang="fr-CH"/>
          </a:p>
        </p:txBody>
      </p:sp>
    </p:spTree>
    <p:extLst>
      <p:ext uri="{BB962C8B-B14F-4D97-AF65-F5344CB8AC3E}">
        <p14:creationId xmlns:p14="http://schemas.microsoft.com/office/powerpoint/2010/main" val="11775646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Camille</a:t>
            </a:r>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11</a:t>
            </a:fld>
            <a:endParaRPr lang="fr-CH"/>
          </a:p>
        </p:txBody>
      </p:sp>
    </p:spTree>
    <p:extLst>
      <p:ext uri="{BB962C8B-B14F-4D97-AF65-F5344CB8AC3E}">
        <p14:creationId xmlns:p14="http://schemas.microsoft.com/office/powerpoint/2010/main" val="3708716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Rita</a:t>
            </a:r>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12</a:t>
            </a:fld>
            <a:endParaRPr lang="fr-CH"/>
          </a:p>
        </p:txBody>
      </p:sp>
    </p:spTree>
    <p:extLst>
      <p:ext uri="{BB962C8B-B14F-4D97-AF65-F5344CB8AC3E}">
        <p14:creationId xmlns:p14="http://schemas.microsoft.com/office/powerpoint/2010/main" val="3817205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50000"/>
              </a:lnSpc>
              <a:spcBef>
                <a:spcPts val="0"/>
              </a:spcBef>
              <a:spcAft>
                <a:spcPts val="600"/>
              </a:spcAft>
            </a:pPr>
            <a:r>
              <a:rPr lang="fr-CH" sz="1200" dirty="0">
                <a:effectLst/>
                <a:latin typeface="+mn-lt"/>
                <a:ea typeface="Calibri" panose="020F0502020204030204" pitchFamily="34" charset="0"/>
              </a:rPr>
              <a:t> Camille</a:t>
            </a:r>
          </a:p>
          <a:p>
            <a:pPr marL="0" marR="0" algn="just">
              <a:lnSpc>
                <a:spcPct val="150000"/>
              </a:lnSpc>
              <a:spcBef>
                <a:spcPts val="0"/>
              </a:spcBef>
              <a:spcAft>
                <a:spcPts val="600"/>
              </a:spcAft>
            </a:pPr>
            <a:r>
              <a:rPr lang="fr-CH" sz="1200" dirty="0">
                <a:effectLst/>
                <a:latin typeface="+mn-lt"/>
                <a:ea typeface="Calibri" panose="020F0502020204030204" pitchFamily="34" charset="0"/>
              </a:rPr>
              <a:t>La première mention de l’importance du milieu naturel dans la pratique du travail social apparaît dans l’article « Habitat Destruction Syndrome » de Berger, publié en 1995 (p.441) : </a:t>
            </a:r>
          </a:p>
          <a:p>
            <a:pPr marL="0" marR="0" algn="just">
              <a:lnSpc>
                <a:spcPct val="150000"/>
              </a:lnSpc>
              <a:spcBef>
                <a:spcPts val="0"/>
              </a:spcBef>
              <a:spcAft>
                <a:spcPts val="600"/>
              </a:spcAft>
            </a:pPr>
            <a:endParaRPr lang="fr-CH" sz="1200" dirty="0">
              <a:effectLst/>
              <a:latin typeface="+mn-lt"/>
              <a:ea typeface="Calibri" panose="020F0502020204030204" pitchFamily="34" charset="0"/>
            </a:endParaRPr>
          </a:p>
          <a:p>
            <a:pPr marL="0" marR="0" algn="ctr">
              <a:lnSpc>
                <a:spcPct val="150000"/>
              </a:lnSpc>
              <a:spcBef>
                <a:spcPts val="0"/>
              </a:spcBef>
              <a:spcAft>
                <a:spcPts val="600"/>
              </a:spcAft>
            </a:pPr>
            <a:r>
              <a:rPr lang="en-US" sz="1200" i="1" dirty="0">
                <a:effectLst/>
                <a:latin typeface="+mn-lt"/>
                <a:ea typeface="Calibri" panose="020F0502020204030204" pitchFamily="34" charset="0"/>
              </a:rPr>
              <a:t>« The human race is collectively engaged in practices that damage the environment and ensure our eventual self-destruction. If we observed a few individuals engaged in such self-destruction, we would call them mentally ill. Our collective illness might be labeled « habitat destruction syndrome ».</a:t>
            </a:r>
          </a:p>
          <a:p>
            <a:pPr marL="0" marR="0" algn="ctr">
              <a:lnSpc>
                <a:spcPct val="150000"/>
              </a:lnSpc>
              <a:spcBef>
                <a:spcPts val="0"/>
              </a:spcBef>
              <a:spcAft>
                <a:spcPts val="600"/>
              </a:spcAft>
            </a:pPr>
            <a:endParaRPr lang="fr-CH" sz="1200" dirty="0">
              <a:effectLst/>
              <a:latin typeface="+mn-lt"/>
              <a:ea typeface="Calibri" panose="020F0502020204030204" pitchFamily="34" charset="0"/>
            </a:endParaRPr>
          </a:p>
          <a:p>
            <a:pPr marL="0" marR="0" algn="just">
              <a:lnSpc>
                <a:spcPct val="150000"/>
              </a:lnSpc>
              <a:spcBef>
                <a:spcPts val="0"/>
              </a:spcBef>
              <a:spcAft>
                <a:spcPts val="600"/>
              </a:spcAft>
            </a:pPr>
            <a:r>
              <a:rPr lang="fr-CH" sz="1200" dirty="0">
                <a:effectLst/>
                <a:latin typeface="+mn-lt"/>
                <a:ea typeface="Calibri" panose="020F0502020204030204" pitchFamily="34" charset="0"/>
              </a:rPr>
              <a:t>Depuis, la littérature soulignant la pertinence d’intégrer les questions environnementales dans la discipline du travail social n’a cessé d’augmenter (</a:t>
            </a:r>
            <a:r>
              <a:rPr lang="fr-CH" sz="1200" dirty="0" err="1">
                <a:effectLst/>
                <a:latin typeface="+mn-lt"/>
                <a:ea typeface="Calibri" panose="020F0502020204030204" pitchFamily="34" charset="0"/>
              </a:rPr>
              <a:t>Besthorn</a:t>
            </a:r>
            <a:r>
              <a:rPr lang="fr-CH" sz="1200" dirty="0">
                <a:effectLst/>
                <a:latin typeface="+mn-lt"/>
                <a:ea typeface="Calibri" panose="020F0502020204030204" pitchFamily="34" charset="0"/>
              </a:rPr>
              <a:t>, 2002; </a:t>
            </a:r>
            <a:r>
              <a:rPr lang="fr-CH" sz="1200" dirty="0" err="1">
                <a:effectLst/>
                <a:latin typeface="+mn-lt"/>
                <a:ea typeface="Calibri" panose="020F0502020204030204" pitchFamily="34" charset="0"/>
              </a:rPr>
              <a:t>Coates</a:t>
            </a:r>
            <a:r>
              <a:rPr lang="fr-CH" sz="1200" dirty="0">
                <a:effectLst/>
                <a:latin typeface="+mn-lt"/>
                <a:ea typeface="Calibri" panose="020F0502020204030204" pitchFamily="34" charset="0"/>
              </a:rPr>
              <a:t>, 2005; Dominelli, 2012; Kemp, 2011; </a:t>
            </a:r>
            <a:r>
              <a:rPr lang="fr-CH" sz="1200" dirty="0" err="1">
                <a:effectLst/>
                <a:latin typeface="+mn-lt"/>
                <a:ea typeface="Calibri" panose="020F0502020204030204" pitchFamily="34" charset="0"/>
              </a:rPr>
              <a:t>Matthies</a:t>
            </a:r>
            <a:r>
              <a:rPr lang="fr-CH" sz="1200" dirty="0">
                <a:effectLst/>
                <a:latin typeface="+mn-lt"/>
                <a:ea typeface="Calibri" panose="020F0502020204030204" pitchFamily="34" charset="0"/>
              </a:rPr>
              <a:t> et al., 2001; Peeters, 2012; Ramsay &amp; </a:t>
            </a:r>
            <a:r>
              <a:rPr lang="fr-CH" sz="1200" dirty="0" err="1">
                <a:effectLst/>
                <a:latin typeface="+mn-lt"/>
                <a:ea typeface="Calibri" panose="020F0502020204030204" pitchFamily="34" charset="0"/>
              </a:rPr>
              <a:t>Boddy</a:t>
            </a:r>
            <a:r>
              <a:rPr lang="fr-CH" sz="1200" dirty="0">
                <a:effectLst/>
                <a:latin typeface="+mn-lt"/>
                <a:ea typeface="Calibri" panose="020F0502020204030204" pitchFamily="34" charset="0"/>
              </a:rPr>
              <a:t>, 2017; </a:t>
            </a:r>
            <a:r>
              <a:rPr lang="fr-CH" sz="1200" dirty="0" err="1">
                <a:effectLst/>
                <a:latin typeface="+mn-lt"/>
                <a:ea typeface="Calibri" panose="020F0502020204030204" pitchFamily="34" charset="0"/>
              </a:rPr>
              <a:t>Zapf</a:t>
            </a:r>
            <a:r>
              <a:rPr lang="fr-CH" sz="1200" dirty="0">
                <a:effectLst/>
                <a:latin typeface="+mn-lt"/>
                <a:ea typeface="Calibri" panose="020F0502020204030204" pitchFamily="34" charset="0"/>
              </a:rPr>
              <a:t>, 2009). Plusieurs courants du travail social trouvent désormais leur point d’ancrage dans les préoccupations écologistes grandissantes. Les adjectifs qui qualifient ces nouvelles approches ne manquent pas : </a:t>
            </a:r>
            <a:r>
              <a:rPr lang="fr-CH" sz="1200" i="1" dirty="0">
                <a:effectLst/>
                <a:latin typeface="+mn-lt"/>
                <a:ea typeface="Calibri" panose="020F0502020204030204" pitchFamily="34" charset="0"/>
              </a:rPr>
              <a:t>environnementale</a:t>
            </a:r>
            <a:r>
              <a:rPr lang="fr-CH" sz="1200" dirty="0">
                <a:effectLst/>
                <a:latin typeface="+mn-lt"/>
                <a:ea typeface="Calibri" panose="020F0502020204030204" pitchFamily="34" charset="0"/>
              </a:rPr>
              <a:t>, </a:t>
            </a:r>
            <a:r>
              <a:rPr lang="fr-CH" sz="1200" i="1" dirty="0">
                <a:effectLst/>
                <a:latin typeface="+mn-lt"/>
                <a:ea typeface="Calibri" panose="020F0502020204030204" pitchFamily="34" charset="0"/>
              </a:rPr>
              <a:t>écologique</a:t>
            </a:r>
            <a:r>
              <a:rPr lang="fr-CH" sz="1200" dirty="0">
                <a:effectLst/>
                <a:latin typeface="+mn-lt"/>
                <a:ea typeface="Calibri" panose="020F0502020204030204" pitchFamily="34" charset="0"/>
              </a:rPr>
              <a:t>, </a:t>
            </a:r>
            <a:r>
              <a:rPr lang="fr-CH" sz="1200" i="1" dirty="0">
                <a:effectLst/>
                <a:latin typeface="+mn-lt"/>
                <a:ea typeface="Calibri" panose="020F0502020204030204" pitchFamily="34" charset="0"/>
              </a:rPr>
              <a:t>verte</a:t>
            </a:r>
            <a:r>
              <a:rPr lang="fr-CH" sz="1200" dirty="0">
                <a:effectLst/>
                <a:latin typeface="+mn-lt"/>
                <a:ea typeface="Calibri" panose="020F0502020204030204" pitchFamily="34" charset="0"/>
              </a:rPr>
              <a:t>, </a:t>
            </a:r>
            <a:r>
              <a:rPr lang="fr-CH" sz="1200" i="1" dirty="0">
                <a:effectLst/>
                <a:latin typeface="+mn-lt"/>
                <a:ea typeface="Calibri" panose="020F0502020204030204" pitchFamily="34" charset="0"/>
              </a:rPr>
              <a:t>écoféministe</a:t>
            </a:r>
            <a:r>
              <a:rPr lang="fr-CH" sz="1200" dirty="0">
                <a:effectLst/>
                <a:latin typeface="+mn-lt"/>
                <a:ea typeface="Calibri" panose="020F0502020204030204" pitchFamily="34" charset="0"/>
              </a:rPr>
              <a:t>, </a:t>
            </a:r>
            <a:r>
              <a:rPr lang="fr-CH" sz="1200" i="1" dirty="0">
                <a:effectLst/>
                <a:latin typeface="+mn-lt"/>
                <a:ea typeface="Calibri" panose="020F0502020204030204" pitchFamily="34" charset="0"/>
              </a:rPr>
              <a:t>écospirituelle</a:t>
            </a:r>
            <a:r>
              <a:rPr lang="fr-CH" sz="1200" dirty="0">
                <a:effectLst/>
                <a:latin typeface="+mn-lt"/>
                <a:ea typeface="Calibri" panose="020F0502020204030204" pitchFamily="34" charset="0"/>
              </a:rPr>
              <a:t>, </a:t>
            </a:r>
            <a:r>
              <a:rPr lang="fr-CH" sz="1200" i="1" dirty="0">
                <a:effectLst/>
                <a:latin typeface="+mn-lt"/>
                <a:ea typeface="Calibri" panose="020F0502020204030204" pitchFamily="34" charset="0"/>
              </a:rPr>
              <a:t>durable</a:t>
            </a:r>
            <a:r>
              <a:rPr lang="fr-CH" sz="1200" dirty="0">
                <a:effectLst/>
                <a:latin typeface="+mn-lt"/>
                <a:ea typeface="Calibri" panose="020F0502020204030204" pitchFamily="34" charset="0"/>
              </a:rPr>
              <a:t>, etc. </a:t>
            </a:r>
            <a:r>
              <a:rPr lang="fr-CH" sz="1200" dirty="0">
                <a:latin typeface="+mn-lt"/>
              </a:rPr>
              <a:t>Le graphique sur la droite présente de manière imagée les résultats de l’analyse documentaire réalisée par Ramsay et </a:t>
            </a:r>
            <a:r>
              <a:rPr lang="fr-CH" sz="1200" dirty="0" err="1">
                <a:latin typeface="+mn-lt"/>
              </a:rPr>
              <a:t>Boddy</a:t>
            </a:r>
            <a:r>
              <a:rPr lang="fr-CH" sz="1200" dirty="0">
                <a:latin typeface="+mn-lt"/>
              </a:rPr>
              <a:t> (2016) pour recenser les terminologies utilisées dans la littérature anglophone pour désigner ces nouvelles pratiques en travail social.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H" sz="1200" dirty="0">
                <a:latin typeface="+mn-lt"/>
              </a:rPr>
              <a:t>Si </a:t>
            </a:r>
            <a:r>
              <a:rPr lang="fr-CH" sz="1200" dirty="0" err="1">
                <a:latin typeface="+mn-lt"/>
              </a:rPr>
              <a:t>certain.e.s</a:t>
            </a:r>
            <a:r>
              <a:rPr lang="fr-CH" sz="1200" dirty="0">
                <a:latin typeface="+mn-lt"/>
              </a:rPr>
              <a:t> </a:t>
            </a:r>
            <a:r>
              <a:rPr lang="fr-CH" sz="1200" dirty="0" err="1">
                <a:latin typeface="+mn-lt"/>
              </a:rPr>
              <a:t>auteur.e.s</a:t>
            </a:r>
            <a:r>
              <a:rPr lang="fr-CH" sz="1200" dirty="0">
                <a:latin typeface="+mn-lt"/>
              </a:rPr>
              <a:t> défendent des différences entre les approches (par exemple Lena Dominelli (2012) défend son approche du « Green Social Work » ou « Travail Social Vert » (TSV) comme plus militant et engagé), elles ne sont pas suffisamment significatives pour Ramsay &amp; </a:t>
            </a:r>
            <a:r>
              <a:rPr lang="fr-CH" sz="1200" dirty="0" err="1">
                <a:latin typeface="+mn-lt"/>
              </a:rPr>
              <a:t>Boddy</a:t>
            </a:r>
            <a:r>
              <a:rPr lang="fr-CH" sz="1200" dirty="0">
                <a:latin typeface="+mn-lt"/>
              </a:rPr>
              <a:t> (2017) ainsi que </a:t>
            </a:r>
            <a:r>
              <a:rPr lang="fr-CH" sz="1200" dirty="0" err="1">
                <a:latin typeface="+mn-lt"/>
              </a:rPr>
              <a:t>Nähri</a:t>
            </a:r>
            <a:r>
              <a:rPr lang="fr-CH" sz="1200" dirty="0">
                <a:latin typeface="+mn-lt"/>
              </a:rPr>
              <a:t> &amp; </a:t>
            </a:r>
            <a:r>
              <a:rPr lang="fr-CH" sz="1200" dirty="0" err="1">
                <a:latin typeface="+mn-lt"/>
              </a:rPr>
              <a:t>Matties</a:t>
            </a:r>
            <a:r>
              <a:rPr lang="fr-CH" sz="1200" dirty="0">
                <a:latin typeface="+mn-lt"/>
              </a:rPr>
              <a:t> (2018). La prochaine slide l’explique.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H" sz="1200" dirty="0">
              <a:latin typeface="+mn-lt"/>
            </a:endParaRPr>
          </a:p>
          <a:p>
            <a:endParaRPr lang="fr-CH" sz="1200" dirty="0">
              <a:latin typeface="+mn-lt"/>
            </a:endParaRP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13</a:t>
            </a:fld>
            <a:endParaRPr lang="fr-CH"/>
          </a:p>
        </p:txBody>
      </p:sp>
    </p:spTree>
    <p:extLst>
      <p:ext uri="{BB962C8B-B14F-4D97-AF65-F5344CB8AC3E}">
        <p14:creationId xmlns:p14="http://schemas.microsoft.com/office/powerpoint/2010/main" val="452308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r>
              <a:rPr lang="fr-CH" dirty="0"/>
              <a:t>Le TS va créer des plaidoyers pour défendre le subventionnement d’une structure comme la Tuile en mettant au centre la nécessité d’une société solidaire envers les personnes vulnérables </a:t>
            </a:r>
          </a:p>
          <a:p>
            <a:pPr marL="0" marR="0" lvl="0" indent="0" algn="l" defTabSz="914400" rtl="0" eaLnBrk="1" fontAlgn="auto" latinLnBrk="0" hangingPunct="1">
              <a:lnSpc>
                <a:spcPct val="100000"/>
              </a:lnSpc>
              <a:spcBef>
                <a:spcPts val="0"/>
              </a:spcBef>
              <a:spcAft>
                <a:spcPts val="0"/>
              </a:spcAft>
              <a:buClrTx/>
              <a:buSzTx/>
              <a:buFontTx/>
              <a:buNone/>
              <a:tabLst/>
              <a:defRPr/>
            </a:pPr>
            <a:r>
              <a:rPr lang="fr-CH" b="1" dirty="0"/>
              <a:t>ODD 16</a:t>
            </a:r>
            <a:r>
              <a:rPr lang="fr-CH" dirty="0"/>
              <a:t>.Si cette personne est en danger lors d’un évènement climatique, les structures d’accueil devront proposer d’autres prestations, en anticipant les protocoles d’urgence qui prévoit ces </a:t>
            </a:r>
            <a:r>
              <a:rPr lang="fr-CH" dirty="0" err="1"/>
              <a:t>situations.Et</a:t>
            </a:r>
            <a:r>
              <a:rPr lang="fr-CH" dirty="0"/>
              <a:t> ceci en tenant compte de la parole de ces personnes pour construire ces solutions de manière démocratique avec les autorités cantonales</a:t>
            </a:r>
          </a:p>
          <a:p>
            <a:pPr marL="0" indent="0">
              <a:buNone/>
            </a:pPr>
            <a:endParaRPr lang="fr-CH" b="1" dirty="0"/>
          </a:p>
          <a:p>
            <a:pPr marL="0" indent="0">
              <a:buNone/>
            </a:pPr>
            <a:r>
              <a:rPr lang="fr-CH" dirty="0"/>
              <a:t>2.   Le Ts va accompagner le SDF pour s’assurer un bien être au niveau de sa santé en collaborant avec les prof de la santé qui le visite dans la rue-ou va promouvoir auprès des autorités la nécessité d’un service ambulatoire ou </a:t>
            </a:r>
            <a:r>
              <a:rPr lang="fr-CH" dirty="0" err="1"/>
              <a:t>edu</a:t>
            </a:r>
            <a:r>
              <a:rPr lang="fr-CH" dirty="0"/>
              <a:t> et infirmier visite les SDF dans la rue </a:t>
            </a:r>
            <a:r>
              <a:rPr lang="fr-CH" b="1" dirty="0"/>
              <a:t>ODD3</a:t>
            </a:r>
          </a:p>
          <a:p>
            <a:pPr marL="0" marR="0" lvl="0" indent="0" algn="l" defTabSz="914400" rtl="0" eaLnBrk="1" fontAlgn="auto" latinLnBrk="0" hangingPunct="1">
              <a:lnSpc>
                <a:spcPct val="100000"/>
              </a:lnSpc>
              <a:spcBef>
                <a:spcPts val="0"/>
              </a:spcBef>
              <a:spcAft>
                <a:spcPts val="0"/>
              </a:spcAft>
              <a:buClrTx/>
              <a:buSzTx/>
              <a:buFontTx/>
              <a:buNone/>
              <a:tabLst/>
              <a:defRPr/>
            </a:pPr>
            <a:r>
              <a:rPr lang="fr-CH" dirty="0"/>
              <a:t>3. Face aux changements climatiques, le TS va devoir proposer des solutions de logement adaptés aux hausses-baisses de température extrême, aux inondations, </a:t>
            </a:r>
            <a:r>
              <a:rPr lang="fr-CH" dirty="0" err="1"/>
              <a:t>etc</a:t>
            </a:r>
            <a:r>
              <a:rPr lang="fr-CH" dirty="0"/>
              <a:t> pour protéger le SDF </a:t>
            </a:r>
            <a:r>
              <a:rPr lang="fr-CH" b="1" dirty="0"/>
              <a:t>ODD12. </a:t>
            </a:r>
            <a:r>
              <a:rPr lang="fr-CH" dirty="0"/>
              <a:t>Une hausse des prix des denrées alimentaires liées à la perte de biodiversité risquent d’impacter l’accès à la nourriture et donc une réflexion sur l’impacte sur les structures d’entraide est à mener. Mise en place d’une réserve d’alimentation d’urgence.</a:t>
            </a:r>
          </a:p>
          <a:p>
            <a:pPr marL="0" indent="0">
              <a:buNone/>
            </a:pPr>
            <a:endParaRPr lang="fr-CH" dirty="0"/>
          </a:p>
          <a:p>
            <a:r>
              <a:rPr lang="fr-CH" dirty="0"/>
              <a:t>4.   Le sdf qui souhaite envisager une réinsertion prof devra franchir de nombreuses étapes (logement, réinsertion </a:t>
            </a:r>
            <a:r>
              <a:rPr lang="fr-CH" dirty="0" err="1"/>
              <a:t>sociale,codes</a:t>
            </a:r>
            <a:r>
              <a:rPr lang="fr-CH" dirty="0"/>
              <a:t>, explication de son CV..) et une sensibilisation est indispensable</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14</a:t>
            </a:fld>
            <a:endParaRPr lang="fr-CH"/>
          </a:p>
        </p:txBody>
      </p:sp>
    </p:spTree>
    <p:extLst>
      <p:ext uri="{BB962C8B-B14F-4D97-AF65-F5344CB8AC3E}">
        <p14:creationId xmlns:p14="http://schemas.microsoft.com/office/powerpoint/2010/main" val="1020365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dirty="0">
                <a:effectLst/>
                <a:ea typeface="Calibri" panose="020F0502020204030204" pitchFamily="34" charset="0"/>
                <a:cs typeface="Arial" panose="020B0604020202020204" pitchFamily="34" charset="0"/>
              </a:rPr>
              <a:t>RB </a:t>
            </a:r>
          </a:p>
          <a:p>
            <a:endParaRPr lang="fr-CH" dirty="0">
              <a:highlight>
                <a:srgbClr val="FFFF00"/>
              </a:highlight>
            </a:endParaRP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15</a:t>
            </a:fld>
            <a:endParaRPr lang="fr-CH"/>
          </a:p>
        </p:txBody>
      </p:sp>
    </p:spTree>
    <p:extLst>
      <p:ext uri="{BB962C8B-B14F-4D97-AF65-F5344CB8AC3E}">
        <p14:creationId xmlns:p14="http://schemas.microsoft.com/office/powerpoint/2010/main" val="2891639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Rita </a:t>
            </a:r>
          </a:p>
          <a:p>
            <a:r>
              <a:rPr lang="fr-CH" dirty="0"/>
              <a:t>1.Satisfaction des besoins </a:t>
            </a:r>
            <a:r>
              <a:rPr lang="fr-CH" dirty="0" err="1"/>
              <a:t>existenciels</a:t>
            </a:r>
            <a:r>
              <a:rPr lang="fr-CH" dirty="0"/>
              <a:t> :Pour cette personne sdf qui souhaite vivre dans la rue, le TS doit toujours veiller à ce que ces conditions de pauvreté ( ODD1)ne compromettent la satisfaction des besoins de base en tenant compte des crises  climatiques. Dans ces besoins il y a la nourriture(ODD2) l’accès à l’eau (ODD6), se </a:t>
            </a:r>
            <a:r>
              <a:rPr lang="fr-CH" dirty="0" err="1"/>
              <a:t>laver,se</a:t>
            </a:r>
            <a:r>
              <a:rPr lang="fr-CH" dirty="0"/>
              <a:t> loger</a:t>
            </a:r>
          </a:p>
          <a:p>
            <a:endParaRPr lang="fr-CH" dirty="0"/>
          </a:p>
          <a:p>
            <a:r>
              <a:rPr lang="fr-CH" dirty="0"/>
              <a:t>2.Pour cette personne , il va travailler  l’intégration sociale ( un projet de logement qui tient compte du bâti durable , des besoins des populations vulnérables (ODD11)</a:t>
            </a:r>
          </a:p>
          <a:p>
            <a:endParaRPr lang="fr-CH" dirty="0"/>
          </a:p>
          <a:p>
            <a:r>
              <a:rPr lang="fr-CH" dirty="0"/>
              <a:t>3.Le TS va travailler avec l’infirmière du centre de santé pour tous et va certainement devoir défendre ses intérêts face à un potentiel logement.(ODD17)</a:t>
            </a:r>
          </a:p>
          <a:p>
            <a:endParaRPr lang="fr-CH" dirty="0"/>
          </a:p>
          <a:p>
            <a:r>
              <a:rPr lang="fr-CH" dirty="0"/>
              <a:t>4.Si cette personne a une invalidité liée au changement climatique ( post traumatique), il devra parfois insister pour faire valoir ces droits en matière d’assurances sociales( justice sociale)</a:t>
            </a:r>
            <a:endParaRPr lang="fr-CH" dirty="0">
              <a:highlight>
                <a:srgbClr val="FFFF00"/>
              </a:highlight>
            </a:endParaRPr>
          </a:p>
          <a:p>
            <a:endParaRPr lang="fr-CH" dirty="0">
              <a:highlight>
                <a:srgbClr val="FFFF00"/>
              </a:highlight>
            </a:endParaRPr>
          </a:p>
          <a:p>
            <a:endParaRPr lang="fr-CH" dirty="0">
              <a:highlight>
                <a:srgbClr val="FFFF00"/>
              </a:highlight>
            </a:endParaRPr>
          </a:p>
          <a:p>
            <a:endParaRPr lang="fr-CH" dirty="0">
              <a:highlight>
                <a:srgbClr val="FFFF00"/>
              </a:highlight>
            </a:endParaRP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16</a:t>
            </a:fld>
            <a:endParaRPr lang="fr-CH"/>
          </a:p>
        </p:txBody>
      </p:sp>
    </p:spTree>
    <p:extLst>
      <p:ext uri="{BB962C8B-B14F-4D97-AF65-F5344CB8AC3E}">
        <p14:creationId xmlns:p14="http://schemas.microsoft.com/office/powerpoint/2010/main" val="2403832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28600" indent="-228600">
              <a:buAutoNum type="arabicPeriod"/>
            </a:pPr>
            <a:r>
              <a:rPr lang="fr-CH" dirty="0"/>
              <a:t>Rita</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17</a:t>
            </a:fld>
            <a:endParaRPr lang="fr-CH"/>
          </a:p>
        </p:txBody>
      </p:sp>
    </p:spTree>
    <p:extLst>
      <p:ext uri="{BB962C8B-B14F-4D97-AF65-F5344CB8AC3E}">
        <p14:creationId xmlns:p14="http://schemas.microsoft.com/office/powerpoint/2010/main" val="2779110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r>
              <a:rPr lang="fr-CH" dirty="0"/>
              <a:t>Rita</a:t>
            </a:r>
          </a:p>
          <a:p>
            <a:r>
              <a:rPr lang="fr-CH" dirty="0"/>
              <a:t>Au </a:t>
            </a:r>
            <a:r>
              <a:rPr lang="fr-CH" dirty="0" err="1"/>
              <a:t>coeur</a:t>
            </a:r>
            <a:r>
              <a:rPr lang="fr-CH" dirty="0"/>
              <a:t> des missions du travail social se trouve l’objectif de favoriser le changement social,</a:t>
            </a:r>
            <a:br>
              <a:rPr lang="fr-CH" dirty="0"/>
            </a:br>
            <a:r>
              <a:rPr lang="fr-CH" dirty="0"/>
              <a:t>le développement social, la cohésion sociale, le développement du pouvoir d'agir ainsi que la</a:t>
            </a:r>
            <a:br>
              <a:rPr lang="fr-CH" dirty="0"/>
            </a:br>
            <a:r>
              <a:rPr lang="fr-CH" dirty="0"/>
              <a:t>libération des personnes</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18</a:t>
            </a:fld>
            <a:endParaRPr lang="fr-CH"/>
          </a:p>
        </p:txBody>
      </p:sp>
    </p:spTree>
    <p:extLst>
      <p:ext uri="{BB962C8B-B14F-4D97-AF65-F5344CB8AC3E}">
        <p14:creationId xmlns:p14="http://schemas.microsoft.com/office/powerpoint/2010/main" val="4018249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latin typeface="Arial Narrow" panose="020B0606020202030204" pitchFamily="34" charset="0"/>
              </a:rPr>
              <a:t>Camille</a:t>
            </a: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19</a:t>
            </a:fld>
            <a:endParaRPr lang="fr-CH"/>
          </a:p>
        </p:txBody>
      </p:sp>
    </p:spTree>
    <p:extLst>
      <p:ext uri="{BB962C8B-B14F-4D97-AF65-F5344CB8AC3E}">
        <p14:creationId xmlns:p14="http://schemas.microsoft.com/office/powerpoint/2010/main" val="710995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r>
              <a:rPr lang="fr-CH" dirty="0"/>
              <a:t>Camille</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20</a:t>
            </a:fld>
            <a:endParaRPr lang="fr-CH"/>
          </a:p>
        </p:txBody>
      </p:sp>
    </p:spTree>
    <p:extLst>
      <p:ext uri="{BB962C8B-B14F-4D97-AF65-F5344CB8AC3E}">
        <p14:creationId xmlns:p14="http://schemas.microsoft.com/office/powerpoint/2010/main" val="301878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1" dirty="0"/>
          </a:p>
          <a:p>
            <a:r>
              <a:rPr lang="fr-CH" dirty="0"/>
              <a:t>Un temps de théorie- un temps d’articulation pratique-théorie</a:t>
            </a:r>
          </a:p>
          <a:p>
            <a:r>
              <a:rPr lang="fr-CH" dirty="0"/>
              <a:t>Leur préciser que si il n’y a pas d’évaluation maintenant, cela ne veut pas dire que ces matières ne seront pas évaluées en deuxième année.</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a:t>
            </a:fld>
            <a:endParaRPr lang="fr-CH"/>
          </a:p>
        </p:txBody>
      </p:sp>
    </p:spTree>
    <p:extLst>
      <p:ext uri="{BB962C8B-B14F-4D97-AF65-F5344CB8AC3E}">
        <p14:creationId xmlns:p14="http://schemas.microsoft.com/office/powerpoint/2010/main" val="1175607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r>
              <a:rPr lang="fr-CH" dirty="0"/>
              <a:t>Camille</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21</a:t>
            </a:fld>
            <a:endParaRPr lang="fr-CH"/>
          </a:p>
        </p:txBody>
      </p:sp>
    </p:spTree>
    <p:extLst>
      <p:ext uri="{BB962C8B-B14F-4D97-AF65-F5344CB8AC3E}">
        <p14:creationId xmlns:p14="http://schemas.microsoft.com/office/powerpoint/2010/main" val="5643602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dirty="0"/>
              <a:t>Rita</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22</a:t>
            </a:fld>
            <a:endParaRPr lang="fr-CH"/>
          </a:p>
        </p:txBody>
      </p:sp>
    </p:spTree>
    <p:extLst>
      <p:ext uri="{BB962C8B-B14F-4D97-AF65-F5344CB8AC3E}">
        <p14:creationId xmlns:p14="http://schemas.microsoft.com/office/powerpoint/2010/main" val="3626321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u="sng" dirty="0">
                <a:latin typeface="Arial Narrow" panose="020B0606020202030204" pitchFamily="34" charset="0"/>
              </a:rPr>
              <a:t>Rita</a:t>
            </a:r>
          </a:p>
          <a:p>
            <a:r>
              <a:rPr lang="fr-CH" u="sng" dirty="0">
                <a:latin typeface="Arial Narrow" panose="020B0606020202030204" pitchFamily="34" charset="0"/>
              </a:rPr>
              <a:t>Le TS est une profession à caractère préventif et curatif</a:t>
            </a:r>
          </a:p>
          <a:p>
            <a:endParaRPr lang="fr-CH" dirty="0">
              <a:latin typeface="Arial Narrow" panose="020B0606020202030204" pitchFamily="34" charset="0"/>
            </a:endParaRPr>
          </a:p>
          <a:p>
            <a:r>
              <a:rPr lang="fr-CH" dirty="0">
                <a:latin typeface="Arial Narrow" panose="020B0606020202030204" pitchFamily="34" charset="0"/>
              </a:rPr>
              <a:t>Le TS agit en tenant compte des conséquences d'un choix sur du long terme. Il y a un aspect éducatif- </a:t>
            </a:r>
          </a:p>
          <a:p>
            <a:r>
              <a:rPr lang="fr-CH" altLang="fr-FR" b="1" dirty="0">
                <a:latin typeface="Arial Narrow" panose="020B0606020202030204" pitchFamily="34" charset="0"/>
              </a:rPr>
              <a:t>Les plus vulnérables sont ceux qui font déjà beaucoup pour la planète</a:t>
            </a:r>
          </a:p>
          <a:p>
            <a:endParaRPr lang="fr-CH" dirty="0">
              <a:latin typeface="Arial Narrow" panose="020B0606020202030204" pitchFamily="34" charset="0"/>
            </a:endParaRPr>
          </a:p>
          <a:p>
            <a:pPr marL="342900" indent="-342900">
              <a:buFont typeface="Wingdings" panose="05000000000000000000" pitchFamily="2" charset="2"/>
              <a:buChar char="v"/>
            </a:pPr>
            <a:r>
              <a:rPr lang="fr-CH" dirty="0">
                <a:latin typeface="Arial Narrow" panose="020B0606020202030204" pitchFamily="34" charset="0"/>
              </a:rPr>
              <a:t>Pour </a:t>
            </a:r>
            <a:r>
              <a:rPr lang="fr-CH" b="1" dirty="0">
                <a:latin typeface="Arial Narrow" panose="020B0606020202030204" pitchFamily="34" charset="0"/>
              </a:rPr>
              <a:t>anticiper</a:t>
            </a:r>
            <a:r>
              <a:rPr lang="fr-CH" dirty="0">
                <a:latin typeface="Arial Narrow" panose="020B0606020202030204" pitchFamily="34" charset="0"/>
              </a:rPr>
              <a:t>, </a:t>
            </a:r>
            <a:r>
              <a:rPr lang="fr-CH" b="1" dirty="0">
                <a:latin typeface="Arial Narrow" panose="020B0606020202030204" pitchFamily="34" charset="0"/>
              </a:rPr>
              <a:t>limiter ou faire face aux conséquences </a:t>
            </a:r>
            <a:r>
              <a:rPr lang="fr-CH" dirty="0">
                <a:latin typeface="Arial Narrow" panose="020B0606020202030204" pitchFamily="34" charset="0"/>
              </a:rPr>
              <a:t>des impacts de l’atteinte des limites planétaires auprès de divers publics, territoires.</a:t>
            </a:r>
          </a:p>
          <a:p>
            <a:endParaRPr lang="fr-CH" dirty="0">
              <a:latin typeface="Arial Narrow" panose="020B0606020202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23</a:t>
            </a:fld>
            <a:endParaRPr lang="fr-CH"/>
          </a:p>
        </p:txBody>
      </p:sp>
    </p:spTree>
    <p:extLst>
      <p:ext uri="{BB962C8B-B14F-4D97-AF65-F5344CB8AC3E}">
        <p14:creationId xmlns:p14="http://schemas.microsoft.com/office/powerpoint/2010/main" val="2279388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u="sng" dirty="0">
              <a:latin typeface="Arial Narrow" panose="020B0606020202030204" pitchFamily="34" charset="0"/>
            </a:endParaRPr>
          </a:p>
          <a:p>
            <a:endParaRPr lang="fr-CH" dirty="0">
              <a:latin typeface="Arial Narrow" panose="020B0606020202030204" pitchFamily="34" charset="0"/>
            </a:endParaRPr>
          </a:p>
          <a:p>
            <a:r>
              <a:rPr lang="fr-CH" dirty="0"/>
              <a:t>Rita</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24</a:t>
            </a:fld>
            <a:endParaRPr lang="fr-CH"/>
          </a:p>
        </p:txBody>
      </p:sp>
    </p:spTree>
    <p:extLst>
      <p:ext uri="{BB962C8B-B14F-4D97-AF65-F5344CB8AC3E}">
        <p14:creationId xmlns:p14="http://schemas.microsoft.com/office/powerpoint/2010/main" val="1542384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pPr marL="285750" indent="-285750">
              <a:buFont typeface="Wingdings" panose="05000000000000000000" pitchFamily="2" charset="2"/>
              <a:buChar char="v"/>
            </a:pPr>
            <a:r>
              <a:rPr lang="fr-CH" dirty="0">
                <a:latin typeface="Arial Narrow" panose="020B0606020202030204" pitchFamily="34" charset="0"/>
              </a:rPr>
              <a:t>Pour construire </a:t>
            </a:r>
            <a:r>
              <a:rPr lang="fr-CH" b="1" dirty="0">
                <a:latin typeface="Arial Narrow" panose="020B0606020202030204" pitchFamily="34" charset="0"/>
              </a:rPr>
              <a:t>des plaidoyers </a:t>
            </a:r>
            <a:r>
              <a:rPr lang="fr-CH" dirty="0">
                <a:latin typeface="Arial Narrow" panose="020B0606020202030204" pitchFamily="34" charset="0"/>
              </a:rPr>
              <a:t>qui contribuent à défendre la dimension sociale dans les politiques, dans les stratégies cantonales, notamment pour définir l’adaptation des systèmes sociaux aux différents impacts des crises environnementales</a:t>
            </a:r>
          </a:p>
          <a:p>
            <a:pPr marL="285750" indent="-285750">
              <a:buFont typeface="Wingdings" panose="05000000000000000000" pitchFamily="2" charset="2"/>
              <a:buChar char="v"/>
            </a:pPr>
            <a:r>
              <a:rPr lang="fr-CH" dirty="0"/>
              <a:t>Le </a:t>
            </a:r>
            <a:r>
              <a:rPr lang="fr-CH" b="1" dirty="0"/>
              <a:t>plaidoyer est</a:t>
            </a:r>
            <a:r>
              <a:rPr lang="fr-CH" dirty="0"/>
              <a:t> une action visant à changer les politiques, positions ou programmes d'une institution, </a:t>
            </a:r>
            <a:r>
              <a:rPr lang="fr-CH" b="1" dirty="0"/>
              <a:t>quelle</a:t>
            </a:r>
            <a:r>
              <a:rPr lang="fr-CH" dirty="0"/>
              <a:t> qu'elle soit. ... Le </a:t>
            </a:r>
            <a:r>
              <a:rPr lang="fr-CH" b="1" dirty="0"/>
              <a:t>plaidoyer</a:t>
            </a:r>
            <a:r>
              <a:rPr lang="fr-CH" dirty="0"/>
              <a:t>, c'</a:t>
            </a:r>
            <a:r>
              <a:rPr lang="fr-CH" b="1" dirty="0"/>
              <a:t>est</a:t>
            </a:r>
            <a:r>
              <a:rPr lang="fr-CH" dirty="0"/>
              <a:t> mettre un problème à l'ordre du jour, offrir une solution à ce problème et mettre en place un soutien pour agir, tant au niveau du problème que de la solution.</a:t>
            </a:r>
            <a:endParaRPr lang="fr-CH" dirty="0">
              <a:latin typeface="Arial Narrow" panose="020B0606020202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25</a:t>
            </a:fld>
            <a:endParaRPr lang="fr-CH"/>
          </a:p>
        </p:txBody>
      </p:sp>
    </p:spTree>
    <p:extLst>
      <p:ext uri="{BB962C8B-B14F-4D97-AF65-F5344CB8AC3E}">
        <p14:creationId xmlns:p14="http://schemas.microsoft.com/office/powerpoint/2010/main" val="3089343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r>
              <a:rPr lang="fr-CH" dirty="0"/>
              <a:t>Rita</a:t>
            </a:r>
          </a:p>
          <a:p>
            <a:r>
              <a:rPr lang="fr-CH" dirty="0"/>
              <a:t>Constituer une </a:t>
            </a:r>
            <a:r>
              <a:rPr lang="fr-CH" b="1" dirty="0"/>
              <a:t>équipe de spécialistes pluridisciplinaires </a:t>
            </a:r>
            <a:r>
              <a:rPr lang="fr-CH" dirty="0"/>
              <a:t>en liens avec les autres cantons et la Confédération, pour construire des</a:t>
            </a:r>
          </a:p>
          <a:p>
            <a:r>
              <a:rPr lang="fr-CH" dirty="0"/>
              <a:t>scénarios de crises profondes et systémiques et des réponses</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26</a:t>
            </a:fld>
            <a:endParaRPr lang="fr-CH"/>
          </a:p>
        </p:txBody>
      </p:sp>
    </p:spTree>
    <p:extLst>
      <p:ext uri="{BB962C8B-B14F-4D97-AF65-F5344CB8AC3E}">
        <p14:creationId xmlns:p14="http://schemas.microsoft.com/office/powerpoint/2010/main" val="2654036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endParaRPr lang="fr-CH" dirty="0">
              <a:latin typeface="Arial Narrow" panose="020B0606020202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27</a:t>
            </a:fld>
            <a:endParaRPr lang="fr-CH"/>
          </a:p>
        </p:txBody>
      </p:sp>
    </p:spTree>
    <p:extLst>
      <p:ext uri="{BB962C8B-B14F-4D97-AF65-F5344CB8AC3E}">
        <p14:creationId xmlns:p14="http://schemas.microsoft.com/office/powerpoint/2010/main" val="13078776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pPr marL="285750" indent="-285750">
              <a:buFont typeface="Wingdings" panose="05000000000000000000" pitchFamily="2" charset="2"/>
              <a:buChar char="v"/>
            </a:pPr>
            <a:r>
              <a:rPr lang="fr-CH" dirty="0"/>
              <a:t>RB et CN complète les axes.</a:t>
            </a:r>
          </a:p>
          <a:p>
            <a:pPr marL="285750" indent="-285750">
              <a:buFont typeface="Wingdings" panose="05000000000000000000" pitchFamily="2" charset="2"/>
              <a:buChar char="v"/>
            </a:pPr>
            <a:r>
              <a:rPr lang="fr-CH" dirty="0">
                <a:latin typeface="Arial Narrow" panose="020B0606020202030204" pitchFamily="34" charset="0"/>
              </a:rPr>
              <a:t>Chaque groupe prend les idées d’intervention, partagées préalablement en fonction du nombre de posthite et de groupe et fait le lien avec les missions et les valeurs</a:t>
            </a: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28</a:t>
            </a:fld>
            <a:endParaRPr lang="fr-CH"/>
          </a:p>
        </p:txBody>
      </p:sp>
    </p:spTree>
    <p:extLst>
      <p:ext uri="{BB962C8B-B14F-4D97-AF65-F5344CB8AC3E}">
        <p14:creationId xmlns:p14="http://schemas.microsoft.com/office/powerpoint/2010/main" val="3034957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1" dirty="0"/>
          </a:p>
          <a:p>
            <a:r>
              <a:rPr lang="fr-CH" dirty="0"/>
              <a:t>Un temps de théorie- un temps d’articulation pratique-théorie</a:t>
            </a:r>
          </a:p>
          <a:p>
            <a:r>
              <a:rPr lang="fr-CH" dirty="0"/>
              <a:t>Leur préciser que si il n’y a pas d’évaluation maintenant, cela ne veut pas dire que ces matières ne seront pas évaluées en deuxième année.</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29</a:t>
            </a:fld>
            <a:endParaRPr lang="fr-CH"/>
          </a:p>
        </p:txBody>
      </p:sp>
    </p:spTree>
    <p:extLst>
      <p:ext uri="{BB962C8B-B14F-4D97-AF65-F5344CB8AC3E}">
        <p14:creationId xmlns:p14="http://schemas.microsoft.com/office/powerpoint/2010/main" val="39157979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(CN)À l’instar de nombreux pays du monde, la Suisse a été marquée dès la fin 2018 par un soutien d’ampleur aux grèves pour le climat, lancé par la militante suédoise Greta Thunberg. Les objectifs de ces rassemblements pacifiques étaient de susciter une prise de conscience collective de l’urgence climatique. Ces préoccupations avaient un message fort à la clé : il n’est plus possible d’ignorer les messages d'alerte de la communauté scientifique sur les conséquences de la crise climatique.</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Selon Petersen-</a:t>
            </a:r>
            <a:r>
              <a:rPr lang="fr-CH" sz="1800" dirty="0" err="1">
                <a:effectLst/>
                <a:latin typeface="Times New Roman" panose="02020603050405020304" pitchFamily="18" charset="0"/>
                <a:ea typeface="Calibri" panose="020F0502020204030204" pitchFamily="34" charset="0"/>
              </a:rPr>
              <a:t>Rockney</a:t>
            </a:r>
            <a:r>
              <a:rPr lang="fr-CH" sz="1800" dirty="0">
                <a:effectLst/>
                <a:latin typeface="Times New Roman" panose="02020603050405020304" pitchFamily="18" charset="0"/>
                <a:ea typeface="Calibri" panose="020F0502020204030204" pitchFamily="34" charset="0"/>
              </a:rPr>
              <a:t> et al. (2021), la crise climatique constitue une triple menace relative :</a:t>
            </a:r>
          </a:p>
          <a:p>
            <a:pPr marL="342900" marR="0" indent="-342900" algn="just">
              <a:lnSpc>
                <a:spcPct val="150000"/>
              </a:lnSpc>
              <a:spcBef>
                <a:spcPts val="0"/>
              </a:spcBef>
              <a:spcAft>
                <a:spcPts val="600"/>
              </a:spcAft>
              <a:buFont typeface="+mj-lt"/>
              <a:buAutoNum type="arabicPeriod"/>
            </a:pPr>
            <a:r>
              <a:rPr lang="fr-CH" sz="1800" dirty="0">
                <a:effectLst/>
                <a:latin typeface="Times New Roman" panose="02020603050405020304" pitchFamily="18" charset="0"/>
                <a:ea typeface="Calibri" panose="020F0502020204030204" pitchFamily="34" charset="0"/>
              </a:rPr>
              <a:t>Au changement climatique ;</a:t>
            </a:r>
          </a:p>
          <a:p>
            <a:pPr marL="342900" marR="0" lvl="0" indent="-342900" algn="just">
              <a:lnSpc>
                <a:spcPct val="150000"/>
              </a:lnSpc>
              <a:spcBef>
                <a:spcPts val="0"/>
              </a:spcBef>
              <a:spcAft>
                <a:spcPts val="0"/>
              </a:spcAft>
              <a:buFont typeface="+mj-lt"/>
              <a:buAutoNum type="arabicPeriod"/>
            </a:pPr>
            <a:r>
              <a:rPr lang="fr-CH" sz="1800" dirty="0">
                <a:effectLst/>
                <a:latin typeface="Times New Roman" panose="02020603050405020304" pitchFamily="18" charset="0"/>
                <a:ea typeface="Calibri" panose="020F0502020204030204" pitchFamily="34" charset="0"/>
              </a:rPr>
              <a:t>À la destruction de la biodiversité ; et</a:t>
            </a:r>
          </a:p>
          <a:p>
            <a:pPr marL="342900" marR="0" lvl="0" indent="-342900" algn="just">
              <a:lnSpc>
                <a:spcPct val="150000"/>
              </a:lnSpc>
              <a:spcBef>
                <a:spcPts val="0"/>
              </a:spcBef>
              <a:spcAft>
                <a:spcPts val="600"/>
              </a:spcAft>
              <a:buFont typeface="+mj-lt"/>
              <a:buAutoNum type="arabicPeriod"/>
            </a:pPr>
            <a:r>
              <a:rPr lang="fr-CH" sz="1800" dirty="0">
                <a:effectLst/>
                <a:latin typeface="Times New Roman" panose="02020603050405020304" pitchFamily="18" charset="0"/>
                <a:ea typeface="Calibri" panose="020F0502020204030204" pitchFamily="34" charset="0"/>
              </a:rPr>
              <a:t>À l’augmentation des injustices socio-environnementales. </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Parallèlement à ces grèves, la pandémie de COVID‑19 est venue ébranler les habitudes des individus sur l’ensemble des territoires. Santé, économie, mobilité, éducation, modes de consommation et de sociabilité, etc., tous les domaines ont été chamboulés. La démultiplication des effets de la pandémie a replacé le concept de « One Health » sur le devant de la scène pour attirer l’attention sur l’interdépendance entre la santé des humains et des écosystèmes. La crise de COVID‑19 n’a donc pas fait taire les préoccupations écologistes. Au contraire, elle a été perçue comme « un modèle réduit et une expérience en accéléré du chaos climatique » à venir (Lebel &amp; Descamps, 2020). Le caractère imprévisible mais tangible de la pandémie de coronavirus a rappelé la nécessité de se mobiliser dès à présent pour préparer les populations à la crise climatique. Les mondes politique et scientifiques se sont accordés sur le caractère imbriqué de ces « crises conjointes » qui marquent le XXI</a:t>
            </a:r>
            <a:r>
              <a:rPr lang="fr-CH" sz="1800" baseline="30000" dirty="0">
                <a:effectLst/>
                <a:latin typeface="Times New Roman" panose="02020603050405020304" pitchFamily="18" charset="0"/>
                <a:ea typeface="Calibri" panose="020F0502020204030204" pitchFamily="34" charset="0"/>
              </a:rPr>
              <a:t>ème</a:t>
            </a:r>
            <a:r>
              <a:rPr lang="fr-CH" sz="1800" dirty="0">
                <a:effectLst/>
                <a:latin typeface="Times New Roman" panose="02020603050405020304" pitchFamily="18" charset="0"/>
                <a:ea typeface="Calibri" panose="020F0502020204030204" pitchFamily="34" charset="0"/>
              </a:rPr>
              <a:t> siècle (crise climatique, crise sanitaire, crise sociale, crise économique, crise politique, etc.). Pour l’illustrer, un groupe de chercheur·e·s de l’Université de Boston a un rapport dans lequel, plutôt que de parler en termes de « crise climatique », l’équipe de recherche a fait le choix éloquent d’évoquer un « climat de crises » (Cleveland et al., 2020). . En attirant l’attention sur la multiplication des situations de crises, les chercheur·e·s mettent en évidence les attributs communs partagés par les crises globales. </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30</a:t>
            </a:fld>
            <a:endParaRPr lang="fr-CH"/>
          </a:p>
        </p:txBody>
      </p:sp>
    </p:spTree>
    <p:extLst>
      <p:ext uri="{BB962C8B-B14F-4D97-AF65-F5344CB8AC3E}">
        <p14:creationId xmlns:p14="http://schemas.microsoft.com/office/powerpoint/2010/main" val="2742715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1" dirty="0"/>
          </a:p>
          <a:p>
            <a:r>
              <a:rPr lang="fr-CH" dirty="0"/>
              <a:t>Un temps de théorie- un temps d’articulation pratique-théorie</a:t>
            </a:r>
          </a:p>
          <a:p>
            <a:r>
              <a:rPr lang="fr-CH" dirty="0"/>
              <a:t>Leur préciser que si il n’y a pas d’évaluation maintenant, cela ne veut pas dire que ces matières ne seront pas évaluées en deuxième année.</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a:t>
            </a:fld>
            <a:endParaRPr lang="fr-CH"/>
          </a:p>
        </p:txBody>
      </p:sp>
    </p:spTree>
    <p:extLst>
      <p:ext uri="{BB962C8B-B14F-4D97-AF65-F5344CB8AC3E}">
        <p14:creationId xmlns:p14="http://schemas.microsoft.com/office/powerpoint/2010/main" val="9868072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De quelque nature qu’elles soient, les crises impactent davantage négativement les populations vulnérables et socialement défavorisées, en particulier là où les ressources sont limitées et les filets de protection sociale insuffisants (Oswald et al., 2020). Les vulnérabilités des individus augmentent ou diminuent en fonction du degré d’exposition aux risques auxquels ils sont confronté·e·s, de la sensibilité de l’environnement naturel dans lequel ils évoluent ainsi que de leur capacité d’adaptation </a:t>
            </a:r>
            <a:r>
              <a:rPr lang="fr-CH" dirty="0">
                <a:effectLst/>
              </a:rPr>
              <a:t>au sein de leur environnement social. </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À titre d’illustration, les inondations qui frappent de plus en plus régulièrement le Soudan du Sud (</a:t>
            </a:r>
            <a:r>
              <a:rPr lang="fr-CH" sz="1800" i="1" u="sng" dirty="0">
                <a:effectLst/>
                <a:latin typeface="Times New Roman" panose="02020603050405020304" pitchFamily="18" charset="0"/>
                <a:ea typeface="Calibri" panose="020F0502020204030204" pitchFamily="34" charset="0"/>
              </a:rPr>
              <a:t>exposition</a:t>
            </a:r>
            <a:r>
              <a:rPr lang="fr-CH" sz="1800" dirty="0">
                <a:effectLst/>
                <a:latin typeface="Times New Roman" panose="02020603050405020304" pitchFamily="18" charset="0"/>
                <a:ea typeface="Calibri" panose="020F0502020204030204" pitchFamily="34" charset="0"/>
              </a:rPr>
              <a:t>), un pays déjà menacé par la désertification (</a:t>
            </a:r>
            <a:r>
              <a:rPr lang="fr-CH" sz="1800" i="1" dirty="0">
                <a:effectLst/>
                <a:latin typeface="Times New Roman" panose="02020603050405020304" pitchFamily="18" charset="0"/>
                <a:ea typeface="Calibri" panose="020F0502020204030204" pitchFamily="34" charset="0"/>
              </a:rPr>
              <a:t>sensibilité</a:t>
            </a:r>
            <a:r>
              <a:rPr lang="fr-CH" sz="1800" dirty="0">
                <a:effectLst/>
                <a:latin typeface="Times New Roman" panose="02020603050405020304" pitchFamily="18" charset="0"/>
                <a:ea typeface="Calibri" panose="020F0502020204030204" pitchFamily="34" charset="0"/>
              </a:rPr>
              <a:t>), ont été particulièrement inquiétantes en 2020 en affectant pas moins de 700'000 personnes (</a:t>
            </a:r>
            <a:r>
              <a:rPr lang="fr-CH" sz="1800" i="1" dirty="0">
                <a:effectLst/>
                <a:latin typeface="Times New Roman" panose="02020603050405020304" pitchFamily="18" charset="0"/>
                <a:ea typeface="Calibri" panose="020F0502020204030204" pitchFamily="34" charset="0"/>
              </a:rPr>
              <a:t>Soudan du Sud</a:t>
            </a:r>
            <a:r>
              <a:rPr lang="fr-CH" sz="1800" dirty="0">
                <a:effectLst/>
                <a:latin typeface="Times New Roman" panose="02020603050405020304" pitchFamily="18" charset="0"/>
                <a:ea typeface="Calibri" panose="020F0502020204030204" pitchFamily="34" charset="0"/>
              </a:rPr>
              <a:t>, 2020). À cette catastrophe se sont accumulés l’instabilité politique, les violences internes, le niveau de pauvreté persistant et la pandémie de COVID-19 (</a:t>
            </a:r>
            <a:r>
              <a:rPr lang="fr-CH" sz="1800" i="1" dirty="0">
                <a:effectLst/>
                <a:latin typeface="Times New Roman" panose="02020603050405020304" pitchFamily="18" charset="0"/>
                <a:ea typeface="Calibri" panose="020F0502020204030204" pitchFamily="34" charset="0"/>
              </a:rPr>
              <a:t>capacité d’adaptation</a:t>
            </a:r>
            <a:r>
              <a:rPr lang="fr-CH" sz="1800" dirty="0">
                <a:effectLst/>
                <a:latin typeface="Times New Roman" panose="02020603050405020304" pitchFamily="18" charset="0"/>
                <a:ea typeface="Calibri" panose="020F0502020204030204" pitchFamily="34" charset="0"/>
              </a:rPr>
              <a:t>). En conséquence, la crise alimentaire a empiré, laissant craindre une famine généralisée. Les enfants, les personnes fragilisées dans leur santé, en situation de précarité et celles pratiquant l’agriculture traditionnelle en ont été les principales victimes (</a:t>
            </a:r>
            <a:r>
              <a:rPr lang="fr-CH" sz="1800" i="1" dirty="0">
                <a:effectLst/>
                <a:latin typeface="Times New Roman" panose="02020603050405020304" pitchFamily="18" charset="0"/>
                <a:ea typeface="Calibri" panose="020F0502020204030204" pitchFamily="34" charset="0"/>
              </a:rPr>
              <a:t>vulnérabilités</a:t>
            </a:r>
            <a:r>
              <a:rPr lang="fr-CH" sz="1800" dirty="0">
                <a:effectLst/>
                <a:latin typeface="Times New Roman" panose="02020603050405020304" pitchFamily="18" charset="0"/>
                <a:ea typeface="Calibri" panose="020F0502020204030204" pitchFamily="34" charset="0"/>
              </a:rPr>
              <a:t>).</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Mais selon le GIEC (2014), le niveau de développement des pays n’est pas un indicateur pertinent pour déterminer la vulnérabilité des populations face à la crise climatique. </a:t>
            </a:r>
            <a:r>
              <a:rPr lang="fr-CH" sz="1800" dirty="0">
                <a:effectLst/>
                <a:highlight>
                  <a:srgbClr val="FFFF00"/>
                </a:highlight>
                <a:latin typeface="Times New Roman" panose="02020603050405020304" pitchFamily="18" charset="0"/>
                <a:ea typeface="Calibri" panose="020F0502020204030204" pitchFamily="34" charset="0"/>
              </a:rPr>
              <a:t>Par exemple, la vague de chaleur historique qu’ont traversé les régions de l’Ouest canadien et des États-Unis au début de l’été 2021 a provoqué une surmortalité des personnes vulnérables (personnes fragilisées dans leur santé, sans abri, etc.) en raison des températures caniculaires. La sécheresse, puis les incendies qui s’ensuivirent ont alourdi les pertes économiques et environnementales dans des pays déjà marqués par la pandémie de COVID‑19. Le même constat est applicable en Europe (Allemagne, France, Belgique et Suisse) où des inondations d’ampleur historique ont provoqué des dégâts considérables. </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800" dirty="0">
                <a:effectLst/>
                <a:latin typeface="Times New Roman" panose="02020603050405020304" pitchFamily="18" charset="0"/>
                <a:ea typeface="Calibri" panose="020F0502020204030204" pitchFamily="34" charset="0"/>
              </a:rPr>
              <a:t>La crise climatique amène ainsi un étrange paradoxe. N’importe où sur le globe, les personnes qui subissent davantage les conséquences néfastes des perturbations environnementales sont celles qui contribuent le moins à la pollution des écosystèmes, à la production des émissions de CO</a:t>
            </a:r>
            <a:r>
              <a:rPr lang="fr-CH" sz="1800" baseline="-25000" dirty="0">
                <a:effectLst/>
                <a:latin typeface="Times New Roman" panose="02020603050405020304" pitchFamily="18" charset="0"/>
                <a:ea typeface="Calibri" panose="020F0502020204030204" pitchFamily="34" charset="0"/>
              </a:rPr>
              <a:t>2</a:t>
            </a:r>
            <a:r>
              <a:rPr lang="fr-CH" sz="1800" dirty="0">
                <a:effectLst/>
                <a:latin typeface="Times New Roman" panose="02020603050405020304" pitchFamily="18" charset="0"/>
                <a:ea typeface="Calibri" panose="020F0502020204030204" pitchFamily="34" charset="0"/>
              </a:rPr>
              <a:t> et aux inégalités sociales grandissantes (IFSW, 2021). Sans une résolution passant inévitablement par la réforme des systèmes en place, les vulnérabilités conséquentes aux crises impacteront négativement la vie des êtres humains sur Terre. C’est pourquoi, dans un contexte d’intensification et de multiplication des crises, il devient indispensable que le travail social mette au service de la collectivité ses savoirs et ses compétences. En particulier, face à l’urgence climatique et les injustices socio-environnementales qu’elle suscite, les professionnel·le·s du travail social sont appelé·e·s à s’engager et à défendre leur place indispensable dans l’ambitieuse destination du développement durable. </a:t>
            </a: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31</a:t>
            </a:fld>
            <a:endParaRPr lang="fr-CH"/>
          </a:p>
        </p:txBody>
      </p:sp>
    </p:spTree>
    <p:extLst>
      <p:ext uri="{BB962C8B-B14F-4D97-AF65-F5344CB8AC3E}">
        <p14:creationId xmlns:p14="http://schemas.microsoft.com/office/powerpoint/2010/main" val="21564554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50000"/>
              </a:lnSpc>
              <a:spcBef>
                <a:spcPts val="0"/>
              </a:spcBef>
              <a:spcAft>
                <a:spcPts val="600"/>
              </a:spcAft>
            </a:pPr>
            <a:r>
              <a:rPr lang="fr-CH" sz="1800" dirty="0">
                <a:latin typeface="Times New Roman" panose="02020603050405020304" pitchFamily="18" charset="0"/>
                <a:ea typeface="Calibri" panose="020F0502020204030204" pitchFamily="34" charset="0"/>
              </a:rPr>
              <a:t>La personne est plus vulnérable socialement, lorsqu’elle souffre d’inégalité et d’exclusion sociale qui procure de l’injustice sociale Cette personne  aura alors moins de capacités à faire face aux crises environnementales (pandémiques,chaleur.inondations..</a:t>
            </a:r>
            <a:r>
              <a:rPr lang="fr-CH" sz="1800" dirty="0" err="1">
                <a:latin typeface="Times New Roman" panose="02020603050405020304" pitchFamily="18" charset="0"/>
                <a:ea typeface="Calibri" panose="020F0502020204030204" pitchFamily="34" charset="0"/>
              </a:rPr>
              <a:t>etc</a:t>
            </a:r>
            <a:r>
              <a:rPr lang="fr-CH" sz="1800" dirty="0">
                <a:latin typeface="Times New Roman" panose="02020603050405020304" pitchFamily="18" charset="0"/>
                <a:ea typeface="Calibri" panose="020F0502020204030204" pitchFamily="34" charset="0"/>
              </a:rPr>
              <a:t>), elle sera moins résiliente.</a:t>
            </a: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endParaRPr lang="fr-CH" sz="1800" dirty="0">
              <a:effectLst/>
              <a:latin typeface="Times New Roman" panose="02020603050405020304" pitchFamily="18" charset="0"/>
              <a:ea typeface="Calibri" panose="020F0502020204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32</a:t>
            </a:fld>
            <a:endParaRPr lang="fr-CH"/>
          </a:p>
        </p:txBody>
      </p:sp>
    </p:spTree>
    <p:extLst>
      <p:ext uri="{BB962C8B-B14F-4D97-AF65-F5344CB8AC3E}">
        <p14:creationId xmlns:p14="http://schemas.microsoft.com/office/powerpoint/2010/main" val="33805476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 </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33</a:t>
            </a:fld>
            <a:endParaRPr lang="fr-CH"/>
          </a:p>
        </p:txBody>
      </p:sp>
    </p:spTree>
    <p:extLst>
      <p:ext uri="{BB962C8B-B14F-4D97-AF65-F5344CB8AC3E}">
        <p14:creationId xmlns:p14="http://schemas.microsoft.com/office/powerpoint/2010/main" val="2989249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 Les inégalités se situent au niveau de différents types de ressources</a:t>
            </a:r>
          </a:p>
          <a:p>
            <a:pPr lvl="0"/>
            <a:r>
              <a:rPr lang="fr-CH" dirty="0"/>
              <a:t>Matérielles (revenus, patrimoine, espace à occuper et temps à vivre)</a:t>
            </a:r>
          </a:p>
          <a:p>
            <a:pPr lvl="0"/>
            <a:r>
              <a:rPr lang="fr-CH" dirty="0"/>
              <a:t>Sociales (rencontres, réseaux de socialisation)</a:t>
            </a:r>
          </a:p>
          <a:p>
            <a:pPr lvl="0"/>
            <a:r>
              <a:rPr lang="fr-CH" dirty="0"/>
              <a:t>Politiques (pouvoir de se faire entendre et de défendre ses intérêts et droits, positions institutionnelles amenant des privilèges)</a:t>
            </a:r>
          </a:p>
          <a:p>
            <a:r>
              <a:rPr lang="fr-CH" dirty="0"/>
              <a:t>Symboliques (diplômes, maîtrise des savoirs et références culturelles, capacité à se donner une image cohérente du monde, des autres, de soi et de l’imposer au groupe</a:t>
            </a:r>
            <a:endParaRPr lang="fr-CH" sz="1800" dirty="0">
              <a:latin typeface="Times New Roman" panose="02020603050405020304" pitchFamily="18" charset="0"/>
              <a:ea typeface="Calibri" panose="020F0502020204030204" pitchFamily="34" charset="0"/>
            </a:endParaRPr>
          </a:p>
          <a:p>
            <a:r>
              <a:rPr lang="fr-CH" dirty="0"/>
              <a:t>Si nous reprenons notre exemple de personne SDF, elle vit des inégalités au niveau matérielle, sociale ,politique ,voire symbolique mais sans forcement vivre de l’injustice si son exclusion est «choisie»</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34</a:t>
            </a:fld>
            <a:endParaRPr lang="fr-CH"/>
          </a:p>
        </p:txBody>
      </p:sp>
    </p:spTree>
    <p:extLst>
      <p:ext uri="{BB962C8B-B14F-4D97-AF65-F5344CB8AC3E}">
        <p14:creationId xmlns:p14="http://schemas.microsoft.com/office/powerpoint/2010/main" val="321029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 </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35</a:t>
            </a:fld>
            <a:endParaRPr lang="fr-CH"/>
          </a:p>
        </p:txBody>
      </p:sp>
    </p:spTree>
    <p:extLst>
      <p:ext uri="{BB962C8B-B14F-4D97-AF65-F5344CB8AC3E}">
        <p14:creationId xmlns:p14="http://schemas.microsoft.com/office/powerpoint/2010/main" val="28026623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422275" y="4425828"/>
            <a:ext cx="5438140" cy="3908614"/>
          </a:xfrm>
        </p:spPr>
        <p:txBody>
          <a:bodyPr/>
          <a:lstStyle/>
          <a:p>
            <a:endParaRPr lang="fr-CH" dirty="0">
              <a:latin typeface="Arial Narrow" panose="020B0606020202030204" pitchFamily="34" charset="0"/>
            </a:endParaRPr>
          </a:p>
          <a:p>
            <a:r>
              <a:rPr lang="fr-CH" dirty="0"/>
              <a:t>Rita.</a:t>
            </a:r>
          </a:p>
          <a:p>
            <a:r>
              <a:rPr lang="fr-CH" dirty="0">
                <a:latin typeface="Arial Narrow" panose="020B0606020202030204" pitchFamily="34" charset="0"/>
              </a:rPr>
              <a:t>Quelques choses sur l’égalité entre les sexes</a:t>
            </a:r>
          </a:p>
          <a:p>
            <a:r>
              <a:rPr lang="fr-CH" dirty="0">
                <a:latin typeface="Arial Narrow" panose="020B0606020202030204" pitchFamily="34" charset="0"/>
              </a:rPr>
              <a:t>Apporter cette thématique de manière ludique dans les institutions axe 1</a:t>
            </a:r>
          </a:p>
          <a:p>
            <a:r>
              <a:rPr lang="fr-CH" dirty="0">
                <a:latin typeface="Arial Narrow" panose="020B0606020202030204" pitchFamily="34" charset="0"/>
              </a:rPr>
              <a:t>Renforcer la flexibilité du partage des tâches et temps de travail entre sexe en cas de crise et l’inscrire dans les conventions collectives Axe 2 Axe 3</a:t>
            </a:r>
          </a:p>
          <a:p>
            <a:r>
              <a:rPr lang="fr-CH" dirty="0">
                <a:latin typeface="Arial Narrow" panose="020B0606020202030204" pitchFamily="34" charset="0"/>
              </a:rPr>
              <a:t>Demander la protection des salariés en cas d’absence liée à la remise en ordre de bâtiment, état de crise dans les conventions collectives  Axe 3</a:t>
            </a:r>
          </a:p>
          <a:p>
            <a:r>
              <a:rPr lang="fr-CH" dirty="0">
                <a:latin typeface="Arial Narrow" panose="020B0606020202030204" pitchFamily="34" charset="0"/>
              </a:rPr>
              <a:t>Soutenir au travers les institutions sociales les actions qui favorisent l’égalité des sexes Axe 3 et 4</a:t>
            </a:r>
          </a:p>
          <a:p>
            <a:r>
              <a:rPr lang="fr-CH" dirty="0">
                <a:latin typeface="Arial Narrow" panose="020B0606020202030204" pitchFamily="34" charset="0"/>
              </a:rPr>
              <a:t>Eaux :</a:t>
            </a:r>
            <a:r>
              <a:rPr lang="fr-CH" dirty="0"/>
              <a:t> Veiller à ne pas augmenter la monétarisation de l’eau et les hausses des frais d’électricité pour les faibles revenus- taxe pour les grands consommateurs d’énergie</a:t>
            </a:r>
          </a:p>
          <a:p>
            <a:r>
              <a:rPr lang="fr-CH" dirty="0"/>
              <a:t>Renforcer les mesures incitatives auprès des régies pour l’installation des panneaux solaires, sondes thermiques, isolations des maisons pour diminuer les charges </a:t>
            </a:r>
            <a:endParaRPr lang="fr-CH" dirty="0">
              <a:latin typeface="Arial Narrow" panose="020B0606020202030204" pitchFamily="34" charset="0"/>
            </a:endParaRPr>
          </a:p>
          <a:p>
            <a:r>
              <a:rPr lang="fr-CH" dirty="0"/>
              <a:t>Demander au canton de proposer des mesures structurelles (auprès des entreprises) pour contribuer à éliminer la situation des </a:t>
            </a:r>
            <a:r>
              <a:rPr lang="fr-CH" dirty="0" err="1"/>
              <a:t>working</a:t>
            </a:r>
            <a:r>
              <a:rPr lang="fr-CH" dirty="0"/>
              <a:t> </a:t>
            </a:r>
            <a:r>
              <a:rPr lang="fr-CH" dirty="0" err="1"/>
              <a:t>poors</a:t>
            </a:r>
            <a:endParaRPr lang="fr-CH" dirty="0"/>
          </a:p>
          <a:p>
            <a:r>
              <a:rPr lang="fr-CH" dirty="0"/>
              <a:t>Proposer des projets pour l’accès au travail de catégories spécifiques de population (migrant-e-s, femmes, etc.)</a:t>
            </a:r>
          </a:p>
          <a:p>
            <a:r>
              <a:rPr lang="fr-CH" dirty="0"/>
              <a:t>Inclusion numérique</a:t>
            </a:r>
          </a:p>
          <a:p>
            <a:r>
              <a:rPr lang="fr-CH" dirty="0"/>
              <a:t>Soutien aux proches aidants</a:t>
            </a:r>
          </a:p>
          <a:p>
            <a:r>
              <a:rPr lang="fr-CH" dirty="0"/>
              <a:t>Mesure de lutte contre les discriminations des seniors –crise- subside de CM;</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36</a:t>
            </a:fld>
            <a:endParaRPr lang="fr-CH"/>
          </a:p>
        </p:txBody>
      </p:sp>
    </p:spTree>
    <p:extLst>
      <p:ext uri="{BB962C8B-B14F-4D97-AF65-F5344CB8AC3E}">
        <p14:creationId xmlns:p14="http://schemas.microsoft.com/office/powerpoint/2010/main" val="15675300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latin typeface="Arial Narrow" panose="020B0606020202030204" pitchFamily="34" charset="0"/>
            </a:endParaRPr>
          </a:p>
          <a:p>
            <a:r>
              <a:rPr lang="fr-CH" dirty="0"/>
              <a:t>Rita.</a:t>
            </a:r>
            <a:endParaRPr lang="fr-CH" dirty="0">
              <a:latin typeface="Arial Narrow" panose="020B0606020202030204" pitchFamily="34" charset="0"/>
            </a:endParaRPr>
          </a:p>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37</a:t>
            </a:fld>
            <a:endParaRPr lang="fr-CH"/>
          </a:p>
        </p:txBody>
      </p:sp>
    </p:spTree>
    <p:extLst>
      <p:ext uri="{BB962C8B-B14F-4D97-AF65-F5344CB8AC3E}">
        <p14:creationId xmlns:p14="http://schemas.microsoft.com/office/powerpoint/2010/main" val="3260484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r>
              <a:rPr lang="fr-CH" dirty="0"/>
              <a:t>Lecture par les étudiants individuelle ( 5 minutes)</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38</a:t>
            </a:fld>
            <a:endParaRPr lang="fr-CH"/>
          </a:p>
        </p:txBody>
      </p:sp>
    </p:spTree>
    <p:extLst>
      <p:ext uri="{BB962C8B-B14F-4D97-AF65-F5344CB8AC3E}">
        <p14:creationId xmlns:p14="http://schemas.microsoft.com/office/powerpoint/2010/main" val="3996029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r>
              <a:rPr lang="fr-CH" dirty="0"/>
              <a:t>Lectures par les étudiants</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39</a:t>
            </a:fld>
            <a:endParaRPr lang="fr-CH"/>
          </a:p>
        </p:txBody>
      </p:sp>
    </p:spTree>
    <p:extLst>
      <p:ext uri="{BB962C8B-B14F-4D97-AF65-F5344CB8AC3E}">
        <p14:creationId xmlns:p14="http://schemas.microsoft.com/office/powerpoint/2010/main" val="3895426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r>
              <a:rPr lang="fr-CH" dirty="0"/>
              <a:t>Lecture par les </a:t>
            </a:r>
            <a:r>
              <a:rPr lang="fr-CH" dirty="0" err="1"/>
              <a:t>étudiant.e.s</a:t>
            </a:r>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40</a:t>
            </a:fld>
            <a:endParaRPr lang="fr-CH"/>
          </a:p>
        </p:txBody>
      </p:sp>
    </p:spTree>
    <p:extLst>
      <p:ext uri="{BB962C8B-B14F-4D97-AF65-F5344CB8AC3E}">
        <p14:creationId xmlns:p14="http://schemas.microsoft.com/office/powerpoint/2010/main" val="2591042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b="1" dirty="0"/>
          </a:p>
          <a:p>
            <a:r>
              <a:rPr lang="fr-CH" dirty="0"/>
              <a:t>Rita</a:t>
            </a:r>
          </a:p>
          <a:p>
            <a:r>
              <a:rPr lang="fr-CH" dirty="0"/>
              <a:t>Avant de comprendre l’essentiel du travail social durable, il faut déjà comprendre ce qu’on entend par durabilité, ses dimensions et ses différents courants.</a:t>
            </a:r>
          </a:p>
          <a:p>
            <a:r>
              <a:rPr lang="fr-CH" dirty="0"/>
              <a:t>Leur préciser que si il n’y a pas d’évaluation maintenant, cela ne veut pas dire que ces matières ne seront pas évaluées en deuxième année.</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5</a:t>
            </a:fld>
            <a:endParaRPr lang="fr-CH"/>
          </a:p>
        </p:txBody>
      </p:sp>
    </p:spTree>
    <p:extLst>
      <p:ext uri="{BB962C8B-B14F-4D97-AF65-F5344CB8AC3E}">
        <p14:creationId xmlns:p14="http://schemas.microsoft.com/office/powerpoint/2010/main" val="41403333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r>
              <a:rPr lang="fr-CH" dirty="0"/>
              <a:t>Rita</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41</a:t>
            </a:fld>
            <a:endParaRPr lang="fr-CH"/>
          </a:p>
        </p:txBody>
      </p:sp>
    </p:spTree>
    <p:extLst>
      <p:ext uri="{BB962C8B-B14F-4D97-AF65-F5344CB8AC3E}">
        <p14:creationId xmlns:p14="http://schemas.microsoft.com/office/powerpoint/2010/main" val="24789137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r>
              <a:rPr lang="fr-CH" dirty="0"/>
              <a:t>Rita</a:t>
            </a:r>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42</a:t>
            </a:fld>
            <a:endParaRPr lang="fr-CH"/>
          </a:p>
        </p:txBody>
      </p:sp>
    </p:spTree>
    <p:extLst>
      <p:ext uri="{BB962C8B-B14F-4D97-AF65-F5344CB8AC3E}">
        <p14:creationId xmlns:p14="http://schemas.microsoft.com/office/powerpoint/2010/main" val="22528762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lvl="1" indent="0">
              <a:buFont typeface="Arial" panose="020B0604020202020204" pitchFamily="34" charset="0"/>
              <a:buNone/>
            </a:pPr>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43</a:t>
            </a:fld>
            <a:endParaRPr lang="fr-CH"/>
          </a:p>
        </p:txBody>
      </p:sp>
    </p:spTree>
    <p:extLst>
      <p:ext uri="{BB962C8B-B14F-4D97-AF65-F5344CB8AC3E}">
        <p14:creationId xmlns:p14="http://schemas.microsoft.com/office/powerpoint/2010/main" val="26030729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22275" y="1263650"/>
            <a:ext cx="5953125" cy="3349625"/>
          </a:xfrm>
        </p:spPr>
      </p:sp>
      <p:sp>
        <p:nvSpPr>
          <p:cNvPr id="3" name="Espace réservé des notes 2"/>
          <p:cNvSpPr>
            <a:spLocks noGrp="1"/>
          </p:cNvSpPr>
          <p:nvPr>
            <p:ph type="body" idx="1"/>
          </p:nvPr>
        </p:nvSpPr>
        <p:spPr/>
        <p:txBody>
          <a:bodyPr/>
          <a:lstStyle/>
          <a:p>
            <a:r>
              <a:rPr lang="fr-CH" dirty="0"/>
              <a:t>Présentation de Camille et Natacha</a:t>
            </a:r>
          </a:p>
          <a:p>
            <a:r>
              <a:rPr lang="fr-CH" dirty="0"/>
              <a:t>Ce cours vient à la suite des cours donnés dans le F4 sur la durabilité et le travail social, dans lesquels vous avez pu repérer le lien entre la déf du TS et les 17 ODD, vous avez compris que ces thématiques sont véritablement un enjeu pour le Ts dans la mesure ou elle relève un défi au niveau de la justice </a:t>
            </a:r>
            <a:r>
              <a:rPr lang="fr-CH" dirty="0" err="1"/>
              <a:t>sociale,cohésion</a:t>
            </a:r>
            <a:r>
              <a:rPr lang="fr-CH" dirty="0"/>
              <a:t> sociale, de la pauvreté extrême, inégalités sociales</a:t>
            </a:r>
          </a:p>
          <a:p>
            <a:endParaRPr lang="fr-CH" dirty="0"/>
          </a:p>
          <a:p>
            <a:r>
              <a:rPr lang="fr-CH" dirty="0"/>
              <a:t> </a:t>
            </a:r>
          </a:p>
        </p:txBody>
      </p:sp>
      <p:sp>
        <p:nvSpPr>
          <p:cNvPr id="4" name="Espace réservé du numéro de diapositive 3"/>
          <p:cNvSpPr>
            <a:spLocks noGrp="1"/>
          </p:cNvSpPr>
          <p:nvPr>
            <p:ph type="sldNum" sz="quarter" idx="5"/>
          </p:nvPr>
        </p:nvSpPr>
        <p:spPr/>
        <p:txBody>
          <a:bodyPr/>
          <a:lstStyle/>
          <a:p>
            <a:fld id="{21424238-B3C2-4FF9-8612-072E579E569E}" type="slidenum">
              <a:rPr lang="fr-CH" smtClean="0"/>
              <a:t>44</a:t>
            </a:fld>
            <a:endParaRPr lang="fr-CH"/>
          </a:p>
        </p:txBody>
      </p:sp>
    </p:spTree>
    <p:extLst>
      <p:ext uri="{BB962C8B-B14F-4D97-AF65-F5344CB8AC3E}">
        <p14:creationId xmlns:p14="http://schemas.microsoft.com/office/powerpoint/2010/main" val="20020329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a:extLst>
              <a:ext uri="{FF2B5EF4-FFF2-40B4-BE49-F238E27FC236}">
                <a16:creationId xmlns:a16="http://schemas.microsoft.com/office/drawing/2014/main" id="{F72A0B5D-1111-483D-A4A9-14185A93D658}"/>
              </a:ext>
            </a:extLst>
          </p:cNvPr>
          <p:cNvSpPr>
            <a:spLocks noGrp="1" noRot="1" noChangeAspect="1" noChangeArrowheads="1" noTextEdit="1"/>
          </p:cNvSpPr>
          <p:nvPr>
            <p:ph type="sldImg"/>
          </p:nvPr>
        </p:nvSpPr>
        <p:spPr>
          <a:ln/>
        </p:spPr>
      </p:sp>
      <p:sp>
        <p:nvSpPr>
          <p:cNvPr id="15363" name="Espace réservé des notes 2">
            <a:extLst>
              <a:ext uri="{FF2B5EF4-FFF2-40B4-BE49-F238E27FC236}">
                <a16:creationId xmlns:a16="http://schemas.microsoft.com/office/drawing/2014/main" id="{F01766EB-B886-49E8-9646-2F13872AAB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CH" altLang="fr-FR" b="1" dirty="0">
                <a:latin typeface="Arial" panose="020B0604020202020204" pitchFamily="34" charset="0"/>
              </a:rPr>
              <a:t>Curative</a:t>
            </a:r>
            <a:r>
              <a:rPr lang="fr-CH" altLang="fr-FR" dirty="0">
                <a:latin typeface="Arial" panose="020B0604020202020204" pitchFamily="34" charset="0"/>
              </a:rPr>
              <a:t> :  accompagner une personne dans une démarche administrative ; renforcer des compétences sociales ; chercher un emploi ; soutenir la personne pour qu’elle accède à des prestations matérielles, etc.</a:t>
            </a:r>
          </a:p>
          <a:p>
            <a:endParaRPr lang="fr-CH" altLang="fr-FR" dirty="0">
              <a:latin typeface="Arial" panose="020B0604020202020204" pitchFamily="34" charset="0"/>
            </a:endParaRPr>
          </a:p>
          <a:p>
            <a:r>
              <a:rPr lang="fr-CH" altLang="fr-FR" b="1" dirty="0">
                <a:latin typeface="Arial" panose="020B0604020202020204" pitchFamily="34" charset="0"/>
              </a:rPr>
              <a:t>Palliative:</a:t>
            </a:r>
            <a:r>
              <a:rPr lang="fr-CH" altLang="fr-FR" dirty="0">
                <a:latin typeface="Arial" panose="020B0604020202020204" pitchFamily="34" charset="0"/>
              </a:rPr>
              <a:t> Remplir une déclaration d’impôts ou gérer un compte bancaire pour une personne en incapacité de le faire ; prendre un rendez-vous avec une assurance pour déposer un recours ; défendre et faire valoir les droits d’un mineur dans une succession. Pour Soulet…idée de réduire les risques pour des personnes qui ont peu de capacités à intégrer un changement (comme le suppose le TS et les politiques </a:t>
            </a:r>
            <a:r>
              <a:rPr lang="fr-CH" altLang="fr-FR" dirty="0" err="1">
                <a:latin typeface="Arial" panose="020B0604020202020204" pitchFamily="34" charset="0"/>
              </a:rPr>
              <a:t>particiaptives</a:t>
            </a:r>
            <a:r>
              <a:rPr lang="fr-CH" altLang="fr-FR" dirty="0">
                <a:latin typeface="Arial" panose="020B0604020202020204" pitchFamily="34" charset="0"/>
              </a:rPr>
              <a:t>), in Soulet, la reconnaissance du TS palliatif</a:t>
            </a:r>
          </a:p>
          <a:p>
            <a:endParaRPr lang="fr-CH" altLang="fr-FR" dirty="0">
              <a:latin typeface="Arial" panose="020B0604020202020204" pitchFamily="34" charset="0"/>
            </a:endParaRPr>
          </a:p>
          <a:p>
            <a:r>
              <a:rPr lang="fr-CH" altLang="fr-FR" b="1" dirty="0">
                <a:latin typeface="Arial" panose="020B0604020202020204" pitchFamily="34" charset="0"/>
              </a:rPr>
              <a:t>Préventive</a:t>
            </a:r>
            <a:r>
              <a:rPr lang="fr-CH" altLang="fr-FR" dirty="0">
                <a:latin typeface="Arial" panose="020B0604020202020204" pitchFamily="34" charset="0"/>
              </a:rPr>
              <a:t> : auprès des groupes à risque; mettre en place un dispositif d’accompagnement pour éviter une rechute-aggravation d’une situation difficile ; informer sur les moyens d’éviter une difficulté sociale particulière ; informer sur une prestation </a:t>
            </a:r>
          </a:p>
          <a:p>
            <a:endParaRPr lang="fr-CH" altLang="fr-FR" dirty="0">
              <a:latin typeface="Arial" panose="020B0604020202020204" pitchFamily="34" charset="0"/>
            </a:endParaRPr>
          </a:p>
          <a:p>
            <a:r>
              <a:rPr lang="fr-CH" altLang="fr-FR" sz="4800" b="1" dirty="0">
                <a:latin typeface="Arial" panose="020B0604020202020204" pitchFamily="34" charset="0"/>
              </a:rPr>
              <a:t>Promotionnelle</a:t>
            </a:r>
            <a:r>
              <a:rPr lang="fr-CH" altLang="fr-FR" sz="4800" dirty="0">
                <a:latin typeface="Arial" panose="020B0604020202020204" pitchFamily="34" charset="0"/>
              </a:rPr>
              <a:t> : se situe plus à un niveau macro, peut concerner les conditions de vie, la santé, les liens sociaux et la cohésion sociale </a:t>
            </a:r>
            <a:r>
              <a:rPr lang="fr-FR" altLang="fr-FR" sz="4000" dirty="0">
                <a:latin typeface="Arial" panose="020B0604020202020204" pitchFamily="34" charset="0"/>
              </a:rPr>
              <a:t> </a:t>
            </a:r>
            <a:endParaRPr lang="fr-CH" altLang="fr-FR" sz="4000" dirty="0">
              <a:latin typeface="Arial" panose="020B0604020202020204" pitchFamily="34" charset="0"/>
            </a:endParaRPr>
          </a:p>
          <a:p>
            <a:r>
              <a:rPr lang="fr-CH" altLang="fr-FR" sz="4800" dirty="0">
                <a:latin typeface="Arial" panose="020B0604020202020204" pitchFamily="34" charset="0"/>
                <a:sym typeface="Wingdings" panose="05000000000000000000" pitchFamily="2" charset="2"/>
              </a:rPr>
              <a:t></a:t>
            </a:r>
            <a:r>
              <a:rPr lang="fr-CH" altLang="fr-FR" sz="4800" dirty="0">
                <a:latin typeface="Arial" panose="020B0604020202020204" pitchFamily="34" charset="0"/>
              </a:rPr>
              <a:t> EX : développer des occasions de pratique d’un sport ou d’une activité sociale, constituer des espaces de rencontre et de temps libre partagé, soutenir des mouvements citoyens, d’entraide, participatifs, développer des politiques favorables, renforcer l’action communautaire, réorienter des services – associations, etc.</a:t>
            </a:r>
            <a:endParaRPr lang="fr-CH" altLang="fr-FR" sz="4000" dirty="0">
              <a:latin typeface="Arial" panose="020B0604020202020204" pitchFamily="34" charset="0"/>
            </a:endParaRPr>
          </a:p>
          <a:p>
            <a:endParaRPr lang="fr-CH" altLang="fr-FR" dirty="0">
              <a:latin typeface="Arial" panose="020B0604020202020204" pitchFamily="34" charset="0"/>
            </a:endParaRPr>
          </a:p>
          <a:p>
            <a:r>
              <a:rPr lang="fr-CH" altLang="fr-FR" dirty="0">
                <a:latin typeface="Arial" panose="020B0604020202020204" pitchFamily="34" charset="0"/>
              </a:rPr>
              <a:t>Dans le social, l’on peut définir aussi une prévention primaire (amélioration des conditions générales de la population), une prévention secondaire (aide aux personnes en difficulté pour leur permettre de se maintenir dans leur milieu de vie) et une prévention tertiaire (accompagner la réinsertion des populations exclues ou prises en charge en institution).</a:t>
            </a:r>
          </a:p>
          <a:p>
            <a:endParaRPr lang="fr-CH" altLang="fr-FR" dirty="0">
              <a:latin typeface="Arial" panose="020B0604020202020204" pitchFamily="34" charset="0"/>
            </a:endParaRPr>
          </a:p>
          <a:p>
            <a:endParaRPr lang="fr-CH" altLang="fr-FR" dirty="0">
              <a:latin typeface="Arial" panose="020B0604020202020204" pitchFamily="34" charset="0"/>
            </a:endParaRPr>
          </a:p>
          <a:p>
            <a:endParaRPr lang="fr-CH" altLang="fr-FR" dirty="0">
              <a:latin typeface="Arial" panose="020B0604020202020204" pitchFamily="34" charset="0"/>
            </a:endParaRPr>
          </a:p>
          <a:p>
            <a:endParaRPr lang="fr-CH" altLang="fr-FR" dirty="0">
              <a:latin typeface="Arial" panose="020B0604020202020204" pitchFamily="34" charset="0"/>
            </a:endParaRPr>
          </a:p>
          <a:p>
            <a:endParaRPr lang="fr-CH" altLang="fr-FR" dirty="0">
              <a:latin typeface="Arial" panose="020B0604020202020204" pitchFamily="34" charset="0"/>
            </a:endParaRPr>
          </a:p>
        </p:txBody>
      </p:sp>
      <p:sp>
        <p:nvSpPr>
          <p:cNvPr id="15364" name="Espace réservé du numéro de diapositive 3">
            <a:extLst>
              <a:ext uri="{FF2B5EF4-FFF2-40B4-BE49-F238E27FC236}">
                <a16:creationId xmlns:a16="http://schemas.microsoft.com/office/drawing/2014/main" id="{3FF2E890-74C9-49D5-9BEA-38CABE1195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A93DE27-9005-40A7-9AE7-B4C108E3A13E}" type="slidenum">
              <a:rPr lang="fr-FR" altLang="en-US" smtClean="0"/>
              <a:pPr/>
              <a:t>48</a:t>
            </a:fld>
            <a:endParaRPr lang="fr-FR" altLang="en-US"/>
          </a:p>
        </p:txBody>
      </p:sp>
    </p:spTree>
    <p:extLst>
      <p:ext uri="{BB962C8B-B14F-4D97-AF65-F5344CB8AC3E}">
        <p14:creationId xmlns:p14="http://schemas.microsoft.com/office/powerpoint/2010/main" val="3683926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49</a:t>
            </a:fld>
            <a:endParaRPr lang="fr-CH"/>
          </a:p>
        </p:txBody>
      </p:sp>
    </p:spTree>
    <p:extLst>
      <p:ext uri="{BB962C8B-B14F-4D97-AF65-F5344CB8AC3E}">
        <p14:creationId xmlns:p14="http://schemas.microsoft.com/office/powerpoint/2010/main" val="247338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b="0" i="0" u="none" strike="noStrike" kern="1200" baseline="0" dirty="0">
                <a:solidFill>
                  <a:schemeClr val="tx1"/>
                </a:solidFill>
                <a:latin typeface="+mn-lt"/>
                <a:ea typeface="+mn-ea"/>
                <a:cs typeface="+mn-cs"/>
              </a:rPr>
              <a:t>Rita</a:t>
            </a:r>
          </a:p>
          <a:p>
            <a:r>
              <a:rPr lang="fr-CH" sz="1200" b="0" i="0" u="none" strike="noStrike" kern="1200" baseline="0" dirty="0">
                <a:solidFill>
                  <a:schemeClr val="tx1"/>
                </a:solidFill>
                <a:latin typeface="+mn-lt"/>
                <a:ea typeface="+mn-ea"/>
                <a:cs typeface="+mn-cs"/>
              </a:rPr>
              <a:t>World Commission on </a:t>
            </a:r>
            <a:r>
              <a:rPr lang="fr-CH" sz="1200" b="0" i="0" u="none" strike="noStrike" kern="1200" baseline="0" dirty="0" err="1">
                <a:solidFill>
                  <a:schemeClr val="tx1"/>
                </a:solidFill>
                <a:latin typeface="+mn-lt"/>
                <a:ea typeface="+mn-ea"/>
                <a:cs typeface="+mn-cs"/>
              </a:rPr>
              <a:t>Environment</a:t>
            </a:r>
            <a:r>
              <a:rPr lang="fr-CH" sz="1200" b="0" i="0" u="none" strike="noStrike" kern="1200" baseline="0" dirty="0">
                <a:solidFill>
                  <a:schemeClr val="tx1"/>
                </a:solidFill>
                <a:latin typeface="+mn-lt"/>
                <a:ea typeface="+mn-ea"/>
                <a:cs typeface="+mn-cs"/>
              </a:rPr>
              <a:t> and </a:t>
            </a:r>
            <a:r>
              <a:rPr lang="fr-CH" sz="1200" b="0" i="0" u="none" strike="noStrike" kern="1200" baseline="0" dirty="0" err="1">
                <a:solidFill>
                  <a:schemeClr val="tx1"/>
                </a:solidFill>
                <a:latin typeface="+mn-lt"/>
                <a:ea typeface="+mn-ea"/>
                <a:cs typeface="+mn-cs"/>
              </a:rPr>
              <a:t>Development</a:t>
            </a:r>
            <a:r>
              <a:rPr lang="fr-CH" sz="1200" b="0" i="0" u="none" strike="noStrike" kern="1200" baseline="0" dirty="0">
                <a:solidFill>
                  <a:schemeClr val="tx1"/>
                </a:solidFill>
                <a:latin typeface="+mn-lt"/>
                <a:ea typeface="+mn-ea"/>
                <a:cs typeface="+mn-cs"/>
              </a:rPr>
              <a:t> / Brundtland Commission (</a:t>
            </a:r>
            <a:r>
              <a:rPr lang="fr-CH" sz="1200" b="0" i="1" u="none" strike="noStrike" kern="1200" baseline="0" dirty="0">
                <a:solidFill>
                  <a:schemeClr val="tx1"/>
                </a:solidFill>
                <a:latin typeface="+mn-lt"/>
                <a:ea typeface="+mn-ea"/>
                <a:cs typeface="+mn-cs"/>
              </a:rPr>
              <a:t>Our</a:t>
            </a:r>
          </a:p>
          <a:p>
            <a:r>
              <a:rPr lang="fr-CH" sz="1200" b="0" i="1" u="none" strike="noStrike" kern="1200" baseline="0" dirty="0">
                <a:solidFill>
                  <a:schemeClr val="tx1"/>
                </a:solidFill>
                <a:latin typeface="+mn-lt"/>
                <a:ea typeface="+mn-ea"/>
                <a:cs typeface="+mn-cs"/>
              </a:rPr>
              <a:t>Common Future</a:t>
            </a:r>
            <a:r>
              <a:rPr lang="fr-CH" sz="1200" b="0" i="0" u="none" strike="noStrike" kern="1200" baseline="0" dirty="0">
                <a:solidFill>
                  <a:schemeClr val="tx1"/>
                </a:solidFill>
                <a:latin typeface="+mn-lt"/>
                <a:ea typeface="+mn-ea"/>
                <a:cs typeface="+mn-cs"/>
              </a:rPr>
              <a:t>, 1987</a:t>
            </a:r>
          </a:p>
          <a:p>
            <a:r>
              <a:rPr lang="fr-CH" dirty="0"/>
              <a:t>Cette définition est traduite fin des années 90 par un</a:t>
            </a:r>
          </a:p>
          <a:p>
            <a:r>
              <a:rPr lang="fr-CH" dirty="0"/>
              <a:t>schéma désormais « classique » et largement diffusé, constitué de trois</a:t>
            </a:r>
          </a:p>
          <a:p>
            <a:r>
              <a:rPr lang="fr-CH" dirty="0"/>
              <a:t>cercles qui symbolisent les trois piliers (ou les trois sphères) de l’environnement,</a:t>
            </a:r>
          </a:p>
          <a:p>
            <a:r>
              <a:rPr lang="fr-CH" dirty="0"/>
              <a:t>de l’économie et du social, le développement durable à proprement</a:t>
            </a:r>
          </a:p>
          <a:p>
            <a:r>
              <a:rPr lang="fr-CH" dirty="0"/>
              <a:t>parler se situant à l’intersection des trois cercles : il est censé être à</a:t>
            </a:r>
          </a:p>
          <a:p>
            <a:r>
              <a:rPr lang="fr-CH" dirty="0"/>
              <a:t>la fois équitable, viable et vivable (</a:t>
            </a:r>
            <a:r>
              <a:rPr lang="fr-CH" dirty="0" err="1"/>
              <a:t>Audigier</a:t>
            </a:r>
            <a:r>
              <a:rPr lang="fr-CH" dirty="0"/>
              <a:t>, </a:t>
            </a:r>
            <a:r>
              <a:rPr lang="fr-CH" dirty="0" err="1"/>
              <a:t>Bugnard</a:t>
            </a:r>
            <a:r>
              <a:rPr lang="fr-CH" dirty="0"/>
              <a:t> &amp; </a:t>
            </a:r>
            <a:r>
              <a:rPr lang="fr-CH" dirty="0" err="1"/>
              <a:t>Hertig</a:t>
            </a:r>
            <a:r>
              <a:rPr lang="fr-CH" dirty="0"/>
              <a:t>, 2011).</a:t>
            </a:r>
            <a:endParaRPr lang="fr-CH" dirty="0">
              <a:effectLst/>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19972-CE02-4DF8-919F-9BED61C04ECF}"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888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dirty="0"/>
              <a:t>Rita</a:t>
            </a:r>
          </a:p>
          <a:p>
            <a:endParaRPr lang="fr-CH" dirty="0"/>
          </a:p>
          <a:p>
            <a:r>
              <a:rPr lang="fr-CH" dirty="0"/>
              <a:t>Le </a:t>
            </a:r>
            <a:r>
              <a:rPr lang="fr-CH" b="1" dirty="0"/>
              <a:t>développement durable</a:t>
            </a:r>
            <a:r>
              <a:rPr lang="fr-CH" dirty="0"/>
              <a:t> repose sur une vision à long terme qui prend en compte le caractère indissociable de trois </a:t>
            </a:r>
            <a:r>
              <a:rPr lang="fr-CH" b="1" dirty="0"/>
              <a:t>dimensions</a:t>
            </a:r>
            <a:r>
              <a:rPr lang="fr-CH" dirty="0"/>
              <a:t>: la </a:t>
            </a:r>
            <a:r>
              <a:rPr lang="fr-CH" b="1" dirty="0"/>
              <a:t>dimension</a:t>
            </a:r>
            <a:r>
              <a:rPr lang="fr-CH" dirty="0"/>
              <a:t> sociale, la </a:t>
            </a:r>
            <a:r>
              <a:rPr lang="fr-CH" b="1" dirty="0"/>
              <a:t>dimension</a:t>
            </a:r>
            <a:r>
              <a:rPr lang="fr-CH" dirty="0"/>
              <a:t> économique et la </a:t>
            </a:r>
            <a:r>
              <a:rPr lang="fr-CH" b="1" dirty="0"/>
              <a:t>dimension</a:t>
            </a:r>
            <a:r>
              <a:rPr lang="fr-CH" dirty="0"/>
              <a:t> environnementale.</a:t>
            </a:r>
          </a:p>
          <a:p>
            <a:r>
              <a:rPr lang="fr-CH" sz="1200" kern="1200" dirty="0">
                <a:solidFill>
                  <a:schemeClr val="tx1"/>
                </a:solidFill>
                <a:effectLst/>
                <a:latin typeface="+mn-lt"/>
                <a:ea typeface="+mn-ea"/>
                <a:cs typeface="+mn-cs"/>
              </a:rPr>
              <a:t>Plusieurs courants se dégagent néanmoins qui donnent une prépondérance différente entre les sphères.</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619972-CE02-4DF8-919F-9BED61C04ECF}"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8743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algn="just">
              <a:lnSpc>
                <a:spcPct val="150000"/>
              </a:lnSpc>
              <a:spcBef>
                <a:spcPts val="0"/>
              </a:spcBef>
              <a:spcAft>
                <a:spcPts val="600"/>
              </a:spcAft>
            </a:pPr>
            <a:r>
              <a:rPr lang="fr-CH" sz="1200" b="1" dirty="0">
                <a:effectLst/>
                <a:latin typeface="Times New Roman" panose="02020603050405020304" pitchFamily="18" charset="0"/>
                <a:ea typeface="+mn-ea"/>
              </a:rPr>
              <a:t>Camille</a:t>
            </a:r>
          </a:p>
          <a:p>
            <a:pPr marL="0" marR="0" algn="just">
              <a:lnSpc>
                <a:spcPct val="150000"/>
              </a:lnSpc>
              <a:spcBef>
                <a:spcPts val="0"/>
              </a:spcBef>
              <a:spcAft>
                <a:spcPts val="600"/>
              </a:spcAft>
            </a:pPr>
            <a:r>
              <a:rPr lang="fr-CH" sz="1200" b="1" dirty="0">
                <a:effectLst/>
                <a:latin typeface="Times New Roman" panose="02020603050405020304" pitchFamily="18" charset="0"/>
                <a:ea typeface="+mn-ea"/>
              </a:rPr>
              <a:t>Historiquement</a:t>
            </a:r>
            <a:r>
              <a:rPr lang="fr-CH" sz="1200" b="1" dirty="0">
                <a:effectLst/>
                <a:latin typeface="Times New Roman" panose="02020603050405020304" pitchFamily="18" charset="0"/>
                <a:ea typeface="Calibri" panose="020F0502020204030204" pitchFamily="34" charset="0"/>
              </a:rPr>
              <a:t>, de nombreuses traditions non-occidentales ont accordé une place centrale à l’environnement naturel dans leur vision du monde (exemple avec la métaphore de la Terre‑mère). </a:t>
            </a:r>
            <a:r>
              <a:rPr lang="fr-CH" sz="1200" dirty="0">
                <a:effectLst/>
                <a:latin typeface="Times New Roman" panose="02020603050405020304" pitchFamily="18" charset="0"/>
                <a:ea typeface="Calibri" panose="020F0502020204030204" pitchFamily="34" charset="0"/>
              </a:rPr>
              <a:t>Mais la vision indigène du monde a été élimée par la « mission civilisatrice » que s’étaient donnée les États colonisateurs, puis par l’industrialisation qui s’est imposée comme une promesse d’avenir en Occident. </a:t>
            </a:r>
            <a:r>
              <a:rPr lang="fr-CH" sz="1200" b="1" dirty="0">
                <a:effectLst/>
                <a:latin typeface="Times New Roman" panose="02020603050405020304" pitchFamily="18" charset="0"/>
                <a:ea typeface="Calibri" panose="020F0502020204030204" pitchFamily="34" charset="0"/>
              </a:rPr>
              <a:t>En postulant la supériorité de l’humain sur la nature, le développement des sociétés capitalistes a favorisé l’exploitation des ressources naturelles au péril de l’équilibre des écosystèmes</a:t>
            </a:r>
            <a:r>
              <a:rPr lang="fr-CH" sz="1200" dirty="0">
                <a:effectLst/>
                <a:latin typeface="Times New Roman" panose="02020603050405020304" pitchFamily="18" charset="0"/>
                <a:ea typeface="Calibri" panose="020F0502020204030204" pitchFamily="34" charset="0"/>
              </a:rPr>
              <a:t>. Si des progrès remarquables ont mobilisé les technologies au service de l’humain, les avantages de l’industrialisation ont avant tout concerné des personnes privilégiées (</a:t>
            </a:r>
            <a:r>
              <a:rPr lang="fr-CH" sz="1200" dirty="0" err="1">
                <a:effectLst/>
                <a:latin typeface="Times New Roman" panose="02020603050405020304" pitchFamily="18" charset="0"/>
                <a:ea typeface="Calibri" panose="020F0502020204030204" pitchFamily="34" charset="0"/>
              </a:rPr>
              <a:t>Mosher</a:t>
            </a:r>
            <a:r>
              <a:rPr lang="fr-CH" sz="1200" dirty="0">
                <a:effectLst/>
                <a:latin typeface="Times New Roman" panose="02020603050405020304" pitchFamily="18" charset="0"/>
                <a:ea typeface="Calibri" panose="020F0502020204030204" pitchFamily="34" charset="0"/>
              </a:rPr>
              <a:t>, 2010). </a:t>
            </a:r>
            <a:r>
              <a:rPr lang="fr-CH" sz="1200" b="1" dirty="0">
                <a:effectLst/>
                <a:latin typeface="Times New Roman" panose="02020603050405020304" pitchFamily="18" charset="0"/>
                <a:ea typeface="Calibri" panose="020F0502020204030204" pitchFamily="34" charset="0"/>
              </a:rPr>
              <a:t>Les populations vulnérables ont subi fortement le revers de la croissance exponentielle (pollution, extension du paupérisme, apparition d’inégalités, crise de l’emploi, augmentation des coûts de la santé, etc.). </a:t>
            </a:r>
          </a:p>
          <a:p>
            <a:pPr marL="0" marR="0" algn="just">
              <a:lnSpc>
                <a:spcPct val="150000"/>
              </a:lnSpc>
              <a:spcBef>
                <a:spcPts val="0"/>
              </a:spcBef>
              <a:spcAft>
                <a:spcPts val="600"/>
              </a:spcAft>
            </a:pPr>
            <a:r>
              <a:rPr lang="fr-CH" sz="1200" dirty="0">
                <a:effectLst/>
                <a:latin typeface="Times New Roman" panose="02020603050405020304" pitchFamily="18" charset="0"/>
                <a:ea typeface="Calibri" panose="020F0502020204030204" pitchFamily="34" charset="0"/>
              </a:rPr>
              <a:t>Des suites néfastes du développement industriel est née la question sociale. C’est au XX</a:t>
            </a:r>
            <a:r>
              <a:rPr lang="fr-CH" sz="1200" baseline="30000" dirty="0">
                <a:effectLst/>
                <a:latin typeface="Times New Roman" panose="02020603050405020304" pitchFamily="18" charset="0"/>
                <a:ea typeface="Calibri" panose="020F0502020204030204" pitchFamily="34" charset="0"/>
              </a:rPr>
              <a:t>ème</a:t>
            </a:r>
            <a:r>
              <a:rPr lang="fr-CH" sz="1200" dirty="0">
                <a:effectLst/>
                <a:latin typeface="Times New Roman" panose="02020603050405020304" pitchFamily="18" charset="0"/>
                <a:ea typeface="Calibri" panose="020F0502020204030204" pitchFamily="34" charset="0"/>
              </a:rPr>
              <a:t> siècle que l’expression « travail social » désigne le champ professionnel relatif à l’aide et aux interventions sociales. Le travail social occidental s’est développé à l’intérieur d’une fonction de normalisation de la déviance. L’accent a été mis sur la résolution des problèmes par un changement de l’individu, faisant écho à la montée de l’individualisme durant la période industrielle (</a:t>
            </a:r>
            <a:r>
              <a:rPr lang="fr-CH" sz="1200" dirty="0" err="1">
                <a:effectLst/>
                <a:latin typeface="Times New Roman" panose="02020603050405020304" pitchFamily="18" charset="0"/>
                <a:ea typeface="Calibri" panose="020F0502020204030204" pitchFamily="34" charset="0"/>
              </a:rPr>
              <a:t>Mosher</a:t>
            </a:r>
            <a:r>
              <a:rPr lang="fr-CH" sz="1200" dirty="0">
                <a:effectLst/>
                <a:latin typeface="Times New Roman" panose="02020603050405020304" pitchFamily="18" charset="0"/>
                <a:ea typeface="Calibri" panose="020F0502020204030204" pitchFamily="34" charset="0"/>
              </a:rPr>
              <a:t>, 2010; </a:t>
            </a:r>
            <a:r>
              <a:rPr lang="fr-CH" sz="1200" dirty="0" err="1">
                <a:effectLst/>
                <a:latin typeface="Times New Roman" panose="02020603050405020304" pitchFamily="18" charset="0"/>
                <a:ea typeface="Calibri" panose="020F0502020204030204" pitchFamily="34" charset="0"/>
              </a:rPr>
              <a:t>Zapf</a:t>
            </a:r>
            <a:r>
              <a:rPr lang="fr-CH" sz="1200" dirty="0">
                <a:effectLst/>
                <a:latin typeface="Times New Roman" panose="02020603050405020304" pitchFamily="18" charset="0"/>
                <a:ea typeface="Calibri" panose="020F0502020204030204" pitchFamily="34" charset="0"/>
              </a:rPr>
              <a:t>, 2009). </a:t>
            </a:r>
          </a:p>
          <a:p>
            <a:pPr marL="0" marR="0" algn="just">
              <a:lnSpc>
                <a:spcPct val="150000"/>
              </a:lnSpc>
              <a:spcBef>
                <a:spcPts val="0"/>
              </a:spcBef>
              <a:spcAft>
                <a:spcPts val="600"/>
              </a:spcAft>
            </a:pPr>
            <a:r>
              <a:rPr lang="fr-CH" sz="1200" b="1" dirty="0">
                <a:effectLst/>
                <a:latin typeface="Times New Roman" panose="02020603050405020304" pitchFamily="18" charset="0"/>
                <a:ea typeface="Calibri" panose="020F0502020204030204" pitchFamily="34" charset="0"/>
              </a:rPr>
              <a:t>Même si Mary Richmond (1861-1928), pionnière du « social case </a:t>
            </a:r>
            <a:r>
              <a:rPr lang="fr-CH" sz="1200" b="1" dirty="0" err="1">
                <a:effectLst/>
                <a:latin typeface="Times New Roman" panose="02020603050405020304" pitchFamily="18" charset="0"/>
                <a:ea typeface="Calibri" panose="020F0502020204030204" pitchFamily="34" charset="0"/>
              </a:rPr>
              <a:t>work</a:t>
            </a:r>
            <a:r>
              <a:rPr lang="fr-CH" sz="1200" b="1" dirty="0">
                <a:effectLst/>
                <a:latin typeface="Times New Roman" panose="02020603050405020304" pitchFamily="18" charset="0"/>
                <a:ea typeface="Calibri" panose="020F0502020204030204" pitchFamily="34" charset="0"/>
              </a:rPr>
              <a:t> », et </a:t>
            </a:r>
            <a:r>
              <a:rPr lang="fr-CH" sz="1200" b="1" dirty="0" err="1">
                <a:effectLst/>
                <a:latin typeface="Times New Roman" panose="02020603050405020304" pitchFamily="18" charset="0"/>
                <a:ea typeface="Calibri" panose="020F0502020204030204" pitchFamily="34" charset="0"/>
              </a:rPr>
              <a:t>Urie</a:t>
            </a:r>
            <a:r>
              <a:rPr lang="fr-CH" sz="1200" b="1" dirty="0">
                <a:effectLst/>
                <a:latin typeface="Times New Roman" panose="02020603050405020304" pitchFamily="18" charset="0"/>
                <a:ea typeface="Calibri" panose="020F0502020204030204" pitchFamily="34" charset="0"/>
              </a:rPr>
              <a:t> Bronfenbrenner (1917-2005), père du modèle écologique du développement humain (1979), avaient suggéré les influences réciproques entre les êtres humains et le monde extérieur (concept de «</a:t>
            </a:r>
            <a:r>
              <a:rPr lang="fr-CH" sz="1200" b="1" dirty="0" err="1">
                <a:effectLst/>
                <a:latin typeface="Times New Roman" panose="02020603050405020304" pitchFamily="18" charset="0"/>
                <a:ea typeface="Calibri" panose="020F0502020204030204" pitchFamily="34" charset="0"/>
              </a:rPr>
              <a:t>person</a:t>
            </a:r>
            <a:r>
              <a:rPr lang="fr-CH" sz="1200" b="1" dirty="0">
                <a:effectLst/>
                <a:latin typeface="Times New Roman" panose="02020603050405020304" pitchFamily="18" charset="0"/>
                <a:ea typeface="Calibri" panose="020F0502020204030204" pitchFamily="34" charset="0"/>
              </a:rPr>
              <a:t>-in-</a:t>
            </a:r>
            <a:r>
              <a:rPr lang="fr-CH" sz="1200" b="1" dirty="0" err="1">
                <a:effectLst/>
                <a:latin typeface="Times New Roman" panose="02020603050405020304" pitchFamily="18" charset="0"/>
                <a:ea typeface="Calibri" panose="020F0502020204030204" pitchFamily="34" charset="0"/>
              </a:rPr>
              <a:t>environment</a:t>
            </a:r>
            <a:r>
              <a:rPr lang="fr-CH" sz="1200" b="1" dirty="0">
                <a:effectLst/>
                <a:latin typeface="Times New Roman" panose="02020603050405020304" pitchFamily="18" charset="0"/>
                <a:ea typeface="Calibri" panose="020F0502020204030204" pitchFamily="34" charset="0"/>
              </a:rPr>
              <a:t>»), plusieurs auteur·e·s ont déploré l’absence marquée des interactions avec l’environnement dit naturel (et pas seulement social) dans les approches du travail social</a:t>
            </a:r>
            <a:r>
              <a:rPr lang="fr-CH" sz="1200" dirty="0">
                <a:effectLst/>
                <a:latin typeface="Times New Roman" panose="02020603050405020304" pitchFamily="18" charset="0"/>
                <a:ea typeface="Calibri" panose="020F0502020204030204" pitchFamily="34" charset="0"/>
              </a:rPr>
              <a:t>. </a:t>
            </a:r>
          </a:p>
          <a:p>
            <a:pPr marL="0" marR="0" algn="just">
              <a:lnSpc>
                <a:spcPct val="150000"/>
              </a:lnSpc>
              <a:spcBef>
                <a:spcPts val="0"/>
              </a:spcBef>
              <a:spcAft>
                <a:spcPts val="600"/>
              </a:spcAft>
            </a:pPr>
            <a:endParaRPr lang="fr-CH" sz="12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200" b="1" dirty="0">
                <a:effectLst/>
                <a:latin typeface="Times New Roman" panose="02020603050405020304" pitchFamily="18" charset="0"/>
                <a:ea typeface="Calibri" panose="020F0502020204030204" pitchFamily="34" charset="0"/>
              </a:rPr>
              <a:t>Une prise de conscience s’est toutefois dessiné au sein de la profession dès la fin des années 1970. Celle-ci aurait résulté d’une série de désastres écologiques causés par l’activité humaine depuis l’explosion en 1945 de la première bombe atomique dans le désert du Nouveau‑Mexique</a:t>
            </a:r>
            <a:r>
              <a:rPr lang="fr-CH" sz="1200" dirty="0">
                <a:effectLst/>
                <a:latin typeface="Times New Roman" panose="02020603050405020304" pitchFamily="18" charset="0"/>
                <a:ea typeface="Calibri" panose="020F0502020204030204" pitchFamily="34" charset="0"/>
              </a:rPr>
              <a:t>. Ce tournant dans l’histoire que Daniel </a:t>
            </a:r>
            <a:r>
              <a:rPr lang="fr-CH" sz="1200" dirty="0" err="1">
                <a:effectLst/>
                <a:latin typeface="Times New Roman" panose="02020603050405020304" pitchFamily="18" charset="0"/>
                <a:ea typeface="Calibri" panose="020F0502020204030204" pitchFamily="34" charset="0"/>
              </a:rPr>
              <a:t>Worster</a:t>
            </a:r>
            <a:r>
              <a:rPr lang="fr-CH" sz="1200" dirty="0">
                <a:effectLst/>
                <a:latin typeface="Times New Roman" panose="02020603050405020304" pitchFamily="18" charset="0"/>
                <a:ea typeface="Calibri" panose="020F0502020204030204" pitchFamily="34" charset="0"/>
              </a:rPr>
              <a:t> (2009), historien américain, a nommé « âge écologique » n’a épargné aucun territoire. L’ouvrage «Silent Spring» de la biologiste Rachel Carson (1907-1964) a eu l’effet d’un cri d’alerte et a lancé le mouvement écologique dans le monde occidental. </a:t>
            </a:r>
            <a:r>
              <a:rPr lang="fr-CH" sz="1200" b="0" i="0" dirty="0">
                <a:solidFill>
                  <a:srgbClr val="202122"/>
                </a:solidFill>
                <a:effectLst/>
                <a:latin typeface="Arial" panose="020B0604020202020204" pitchFamily="34" charset="0"/>
              </a:rPr>
              <a:t>L'ouvrage critique les effets négatifs des </a:t>
            </a:r>
            <a:r>
              <a:rPr lang="fr-CH" sz="1200" b="0" i="0" u="none" strike="noStrike" dirty="0">
                <a:solidFill>
                  <a:srgbClr val="0645AD"/>
                </a:solidFill>
                <a:effectLst/>
                <a:latin typeface="Arial" panose="020B0604020202020204" pitchFamily="34" charset="0"/>
              </a:rPr>
              <a:t>pesticides</a:t>
            </a:r>
            <a:r>
              <a:rPr lang="fr-CH" sz="1200" b="0" i="0" dirty="0">
                <a:solidFill>
                  <a:srgbClr val="202122"/>
                </a:solidFill>
                <a:effectLst/>
                <a:latin typeface="Arial" panose="020B0604020202020204" pitchFamily="34" charset="0"/>
              </a:rPr>
              <a:t> sur l'environnement, et plus particulièrement sur les oiseaux. </a:t>
            </a:r>
            <a:endParaRPr lang="fr-CH" sz="12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endParaRPr lang="fr-CH" sz="1200" dirty="0">
              <a:effectLst/>
              <a:latin typeface="Times New Roman" panose="02020603050405020304" pitchFamily="18" charset="0"/>
              <a:ea typeface="Calibri" panose="020F0502020204030204" pitchFamily="34" charset="0"/>
            </a:endParaRPr>
          </a:p>
          <a:p>
            <a:pPr marL="0" marR="0" algn="just">
              <a:lnSpc>
                <a:spcPct val="150000"/>
              </a:lnSpc>
              <a:spcBef>
                <a:spcPts val="0"/>
              </a:spcBef>
              <a:spcAft>
                <a:spcPts val="600"/>
              </a:spcAft>
            </a:pPr>
            <a:r>
              <a:rPr lang="fr-CH" sz="1200" dirty="0">
                <a:effectLst/>
                <a:latin typeface="Times New Roman" panose="02020603050405020304" pitchFamily="18" charset="0"/>
                <a:ea typeface="Calibri" panose="020F0502020204030204" pitchFamily="34" charset="0"/>
              </a:rPr>
              <a:t>En raison de la globalisation des risques climatiques et environnementaux « par l’air, le vent, l’eau et les chaines alimentaires » (Beck, 2000, p. 218</a:t>
            </a:r>
            <a:r>
              <a:rPr lang="fr-CH" sz="1200" b="1" dirty="0">
                <a:effectLst/>
                <a:latin typeface="Times New Roman" panose="02020603050405020304" pitchFamily="18" charset="0"/>
                <a:ea typeface="Calibri" panose="020F0502020204030204" pitchFamily="34" charset="0"/>
              </a:rPr>
              <a:t>), la communauté scientifique a interpelé la profession du travail social dès les années 1990 sur la possibilité de proposer de nouvelles interventions visant le respect de la dignité humaine et des écosystèmes planétaires dans une perspective de développement durable.    </a:t>
            </a:r>
          </a:p>
          <a:p>
            <a:endParaRPr lang="fr-CH" sz="1200" b="0" i="0" dirty="0">
              <a:solidFill>
                <a:srgbClr val="000000"/>
              </a:solidFill>
              <a:effectLst/>
              <a:latin typeface="Georgia" panose="02040502050405020303" pitchFamily="18" charset="0"/>
            </a:endParaRPr>
          </a:p>
          <a:p>
            <a:endParaRPr lang="fr-CH" sz="1200"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8</a:t>
            </a:fld>
            <a:endParaRPr lang="fr-CH"/>
          </a:p>
        </p:txBody>
      </p:sp>
      <p:sp>
        <p:nvSpPr>
          <p:cNvPr id="5" name="ZoneTexte 4">
            <a:extLst>
              <a:ext uri="{FF2B5EF4-FFF2-40B4-BE49-F238E27FC236}">
                <a16:creationId xmlns:a16="http://schemas.microsoft.com/office/drawing/2014/main" id="{D4D5C855-B27D-4217-AF39-5562EAFCE8FA}"/>
              </a:ext>
            </a:extLst>
          </p:cNvPr>
          <p:cNvSpPr txBox="1"/>
          <p:nvPr/>
        </p:nvSpPr>
        <p:spPr>
          <a:xfrm>
            <a:off x="1131570" y="811530"/>
            <a:ext cx="3486150" cy="369332"/>
          </a:xfrm>
          <a:prstGeom prst="rect">
            <a:avLst/>
          </a:prstGeom>
          <a:noFill/>
        </p:spPr>
        <p:txBody>
          <a:bodyPr wrap="square" rtlCol="0">
            <a:spAutoFit/>
          </a:bodyPr>
          <a:lstStyle/>
          <a:p>
            <a:r>
              <a:rPr lang="fr-CH" dirty="0"/>
              <a:t>Mettre les noms</a:t>
            </a:r>
          </a:p>
        </p:txBody>
      </p:sp>
    </p:spTree>
    <p:extLst>
      <p:ext uri="{BB962C8B-B14F-4D97-AF65-F5344CB8AC3E}">
        <p14:creationId xmlns:p14="http://schemas.microsoft.com/office/powerpoint/2010/main" val="271505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H" sz="1200" b="1" i="0" u="sng" dirty="0">
                <a:solidFill>
                  <a:srgbClr val="000000"/>
                </a:solidFill>
                <a:effectLst/>
                <a:latin typeface="Georgia" panose="02040502050405020303" pitchFamily="18" charset="0"/>
              </a:rPr>
              <a:t>Camille</a:t>
            </a:r>
          </a:p>
          <a:p>
            <a:r>
              <a:rPr lang="fr-CH" sz="1200" b="1" i="0" u="sng" dirty="0">
                <a:solidFill>
                  <a:srgbClr val="000000"/>
                </a:solidFill>
                <a:effectLst/>
                <a:latin typeface="Georgia" panose="02040502050405020303" pitchFamily="18" charset="0"/>
              </a:rPr>
              <a:t>Synthèse </a:t>
            </a:r>
          </a:p>
          <a:p>
            <a:endParaRPr lang="fr-CH" sz="1200" b="0" i="0" dirty="0">
              <a:solidFill>
                <a:srgbClr val="000000"/>
              </a:solidFill>
              <a:effectLst/>
              <a:latin typeface="Georgia" panose="02040502050405020303" pitchFamily="18" charset="0"/>
            </a:endParaRPr>
          </a:p>
          <a:p>
            <a:r>
              <a:rPr lang="fr-CH" sz="1200" i="1" dirty="0"/>
              <a:t>Quelle est donc la différence entre une approche dite « traditionnelle » du travail social et une approche dite « durable » de la profession ?</a:t>
            </a:r>
          </a:p>
          <a:p>
            <a:endParaRPr lang="fr-CH" sz="1200" i="1" dirty="0"/>
          </a:p>
          <a:p>
            <a:pPr algn="l"/>
            <a:r>
              <a:rPr lang="fr-CH" sz="1200" i="0" dirty="0"/>
              <a:t>L’approche traditionnelle du travail social considère pour l’essentiel la personne dans un environnement </a:t>
            </a:r>
            <a:r>
              <a:rPr lang="fr-CH" sz="1200" i="0" u="sng" dirty="0"/>
              <a:t>humain</a:t>
            </a:r>
            <a:r>
              <a:rPr lang="fr-CH" sz="1200" i="0" dirty="0"/>
              <a:t>. Cette approche centrale du métier a fait son apparition dans les années 1970 aux États-Unis et découle du « </a:t>
            </a:r>
            <a:r>
              <a:rPr lang="fr-CH" sz="1200" i="0" dirty="0" err="1"/>
              <a:t>person</a:t>
            </a:r>
            <a:r>
              <a:rPr lang="fr-CH" sz="1200" i="0" dirty="0"/>
              <a:t>-in-</a:t>
            </a:r>
            <a:r>
              <a:rPr lang="fr-CH" sz="1200" i="0" dirty="0" err="1"/>
              <a:t>environment</a:t>
            </a:r>
            <a:r>
              <a:rPr lang="fr-CH" sz="1200" i="0" dirty="0"/>
              <a:t> </a:t>
            </a:r>
            <a:r>
              <a:rPr lang="fr-CH" sz="1200" i="0" dirty="0" err="1"/>
              <a:t>paradigm</a:t>
            </a:r>
            <a:r>
              <a:rPr lang="fr-CH" sz="1200" i="0" dirty="0"/>
              <a:t> » (PIE) en psychologie.  Ce paradigme considère l’individu et son environnement comme un système dynamique et interactif dans lequel chaque composante affecte et est affecté par les autres (Portillo, 2019). L’environnement humain ou social est constitué des relations sociales, des milieux culturels et économiques dans lesquels des personnes et/ou des groupes interagissent et évoluent. On peut étudier l’environnement humain à plusieurs niveaux/échelles : micro (famille, réseau primaire), méso (réseau secondaire, institutions, etc.) ou encore macro (communautés). </a:t>
            </a:r>
            <a:r>
              <a:rPr lang="fr-CH" sz="1200" i="0" dirty="0">
                <a:sym typeface="Wingdings" panose="05000000000000000000" pitchFamily="2" charset="2"/>
              </a:rPr>
              <a:t> approche anthropocentrée</a:t>
            </a:r>
            <a:endParaRPr lang="fr-CH" sz="1200" i="0" dirty="0"/>
          </a:p>
          <a:p>
            <a:pPr algn="l"/>
            <a:endParaRPr lang="fr-CH" sz="1200" i="0" dirty="0"/>
          </a:p>
          <a:p>
            <a:pPr algn="l"/>
            <a:r>
              <a:rPr lang="fr-CH" sz="1200" i="0" dirty="0"/>
              <a:t>L’approche du travail social durable s’intéresse également à l’environnement humain des personnes et des groupes. Mais dans ses analyses et ses interventions, le travail social durable a élargi le « </a:t>
            </a:r>
            <a:r>
              <a:rPr lang="fr-CH" sz="1200" i="0" dirty="0" err="1"/>
              <a:t>person</a:t>
            </a:r>
            <a:r>
              <a:rPr lang="fr-CH" sz="1200" i="0" dirty="0"/>
              <a:t>-in-</a:t>
            </a:r>
            <a:r>
              <a:rPr lang="fr-CH" sz="1200" i="0" dirty="0" err="1"/>
              <a:t>environment</a:t>
            </a:r>
            <a:r>
              <a:rPr lang="fr-CH" sz="1200" i="0" dirty="0"/>
              <a:t> paradigme » (PIE) en </a:t>
            </a:r>
            <a:r>
              <a:rPr lang="fr-CH" sz="1200" i="0" dirty="0" err="1"/>
              <a:t>considèrant</a:t>
            </a:r>
            <a:r>
              <a:rPr lang="fr-CH" sz="1200" i="0" dirty="0"/>
              <a:t> aussi l’environnement physique des individus, à savoir le milieu bâti et le milieu naturel qui interagissent avec les êtres humains. Ceci marque un tournant dans la pratique du travail social puisque la relation entre l’humain et la nature est placée au centre de l’intervention. Les écosystèmes planétaires sont pris en considération dans les prises de décisions afin d’assurer la pérennité de la vie sur Terre (Portillo, 2019). </a:t>
            </a:r>
            <a:r>
              <a:rPr lang="fr-CH" sz="1200" i="0" dirty="0">
                <a:sym typeface="Wingdings" panose="05000000000000000000" pitchFamily="2" charset="2"/>
              </a:rPr>
              <a:t> approche écocentrée</a:t>
            </a:r>
            <a:endParaRPr lang="fr-CH" sz="1200" i="0" dirty="0"/>
          </a:p>
          <a:p>
            <a:pPr algn="l"/>
            <a:endParaRPr lang="fr-CH" sz="1200" i="0" dirty="0"/>
          </a:p>
          <a:p>
            <a:endParaRPr lang="fr-CH" sz="1200" dirty="0"/>
          </a:p>
        </p:txBody>
      </p:sp>
      <p:sp>
        <p:nvSpPr>
          <p:cNvPr id="4" name="Espace réservé du numéro de diapositive 3"/>
          <p:cNvSpPr>
            <a:spLocks noGrp="1"/>
          </p:cNvSpPr>
          <p:nvPr>
            <p:ph type="sldNum" sz="quarter" idx="5"/>
          </p:nvPr>
        </p:nvSpPr>
        <p:spPr/>
        <p:txBody>
          <a:bodyPr/>
          <a:lstStyle/>
          <a:p>
            <a:fld id="{15619972-CE02-4DF8-919F-9BED61C04ECF}" type="slidenum">
              <a:rPr lang="fr-CH" smtClean="0"/>
              <a:t>9</a:t>
            </a:fld>
            <a:endParaRPr lang="fr-CH"/>
          </a:p>
        </p:txBody>
      </p:sp>
      <p:sp>
        <p:nvSpPr>
          <p:cNvPr id="5" name="ZoneTexte 4">
            <a:extLst>
              <a:ext uri="{FF2B5EF4-FFF2-40B4-BE49-F238E27FC236}">
                <a16:creationId xmlns:a16="http://schemas.microsoft.com/office/drawing/2014/main" id="{F5112DB3-62F3-48B1-8B10-5F4A7C05031E}"/>
              </a:ext>
            </a:extLst>
          </p:cNvPr>
          <p:cNvSpPr txBox="1"/>
          <p:nvPr/>
        </p:nvSpPr>
        <p:spPr>
          <a:xfrm>
            <a:off x="679768" y="708660"/>
            <a:ext cx="4189412" cy="646331"/>
          </a:xfrm>
          <a:prstGeom prst="rect">
            <a:avLst/>
          </a:prstGeom>
          <a:noFill/>
        </p:spPr>
        <p:txBody>
          <a:bodyPr wrap="square" rtlCol="0">
            <a:spAutoFit/>
          </a:bodyPr>
          <a:lstStyle/>
          <a:p>
            <a:r>
              <a:rPr lang="fr-CH" dirty="0"/>
              <a:t>Ajouter des exemples concrets pour illustrer cette différence</a:t>
            </a:r>
          </a:p>
        </p:txBody>
      </p:sp>
    </p:spTree>
    <p:extLst>
      <p:ext uri="{BB962C8B-B14F-4D97-AF65-F5344CB8AC3E}">
        <p14:creationId xmlns:p14="http://schemas.microsoft.com/office/powerpoint/2010/main" val="331959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sym typeface="Wingdings" panose="05000000000000000000" pitchFamily="2" charset="2"/>
              </a:rPr>
              <a:t>Camille</a:t>
            </a:r>
          </a:p>
          <a:p>
            <a:r>
              <a:rPr lang="fr-CH" dirty="0">
                <a:sym typeface="Wingdings" panose="05000000000000000000" pitchFamily="2" charset="2"/>
              </a:rPr>
              <a:t>Environnement dans le TS vert  humain, social, politique, culturel économique, écologique, physique, naturel</a:t>
            </a:r>
          </a:p>
          <a:p>
            <a:endParaRPr lang="fr-CH" dirty="0">
              <a:sym typeface="Wingdings" panose="05000000000000000000" pitchFamily="2" charset="2"/>
            </a:endParaRPr>
          </a:p>
          <a:p>
            <a:r>
              <a:rPr lang="fr-CH" dirty="0">
                <a:sym typeface="Wingdings" panose="05000000000000000000" pitchFamily="2" charset="2"/>
              </a:rPr>
              <a:t> en somme, vision plus large, qui adhère à la vision du DD comme un tout en interaction</a:t>
            </a:r>
            <a:endParaRPr lang="fr-CH" dirty="0"/>
          </a:p>
          <a:p>
            <a:endParaRPr lang="fr-CH" dirty="0"/>
          </a:p>
        </p:txBody>
      </p:sp>
      <p:sp>
        <p:nvSpPr>
          <p:cNvPr id="4" name="Slide Number Placeholder 3"/>
          <p:cNvSpPr>
            <a:spLocks noGrp="1"/>
          </p:cNvSpPr>
          <p:nvPr>
            <p:ph type="sldNum" sz="quarter" idx="5"/>
          </p:nvPr>
        </p:nvSpPr>
        <p:spPr/>
        <p:txBody>
          <a:bodyPr/>
          <a:lstStyle/>
          <a:p>
            <a:fld id="{21424238-B3C2-4FF9-8612-072E579E569E}" type="slidenum">
              <a:rPr lang="fr-CH" smtClean="0"/>
              <a:t>10</a:t>
            </a:fld>
            <a:endParaRPr lang="fr-CH"/>
          </a:p>
        </p:txBody>
      </p:sp>
    </p:spTree>
    <p:extLst>
      <p:ext uri="{BB962C8B-B14F-4D97-AF65-F5344CB8AC3E}">
        <p14:creationId xmlns:p14="http://schemas.microsoft.com/office/powerpoint/2010/main" val="987394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H"/>
          </a:p>
        </p:txBody>
      </p:sp>
      <p:sp>
        <p:nvSpPr>
          <p:cNvPr id="4" name="Espace réservé de la date 3"/>
          <p:cNvSpPr>
            <a:spLocks noGrp="1"/>
          </p:cNvSpPr>
          <p:nvPr>
            <p:ph type="dt" sz="half" idx="10"/>
          </p:nvPr>
        </p:nvSpPr>
        <p:spPr/>
        <p:txBody>
          <a:bodyPr/>
          <a:lstStyle/>
          <a:p>
            <a:fld id="{C68686BB-B385-47C8-8FBC-AA0E8A051394}" type="datetime1">
              <a:rPr lang="fr-CH" smtClean="0"/>
              <a:t>08.12.2022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1226043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43ED9B14-1B9A-4AC8-8975-D95D240F9ECE}" type="datetime1">
              <a:rPr lang="fr-CH" smtClean="0"/>
              <a:t>08.12.2022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1673163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AB5A5A1D-92B6-4970-8759-5940A9EC224B}" type="datetime1">
              <a:rPr lang="fr-CH" smtClean="0"/>
              <a:t>08.12.2022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3534131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H"/>
          </a:p>
        </p:txBody>
      </p:sp>
      <p:sp>
        <p:nvSpPr>
          <p:cNvPr id="4" name="Espace réservé de la date 3"/>
          <p:cNvSpPr>
            <a:spLocks noGrp="1"/>
          </p:cNvSpPr>
          <p:nvPr>
            <p:ph type="dt" sz="half" idx="10"/>
          </p:nvPr>
        </p:nvSpPr>
        <p:spPr/>
        <p:txBody>
          <a:bodyPr/>
          <a:lstStyle/>
          <a:p>
            <a:fld id="{36D9241B-1289-468D-9079-95F318FEC993}" type="datetime1">
              <a:rPr lang="fr-CH" smtClean="0"/>
              <a:t>08.12.2022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93743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72051B4C-BEDE-4DB8-B534-F4DB158B1F00}" type="datetime1">
              <a:rPr lang="fr-CH" smtClean="0"/>
              <a:t>08.12.2022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a:xfrm>
            <a:off x="9344025" y="6375400"/>
            <a:ext cx="2743200" cy="365125"/>
          </a:xfrm>
        </p:spPr>
        <p:txBody>
          <a:bodyPr/>
          <a:lstStyle>
            <a:lvl1pPr>
              <a:defRPr sz="1600" b="0">
                <a:solidFill>
                  <a:schemeClr val="tx1"/>
                </a:solidFill>
                <a:latin typeface="+mn-lt"/>
              </a:defRPr>
            </a:lvl1pPr>
          </a:lstStyle>
          <a:p>
            <a:fld id="{8A26EEB8-B9A9-4B10-AC7A-36146B0DEC0A}" type="slidenum">
              <a:rPr lang="fr-CH" smtClean="0"/>
              <a:pPr/>
              <a:t>‹N°›</a:t>
            </a:fld>
            <a:endParaRPr lang="fr-CH" dirty="0"/>
          </a:p>
        </p:txBody>
      </p:sp>
    </p:spTree>
    <p:extLst>
      <p:ext uri="{BB962C8B-B14F-4D97-AF65-F5344CB8AC3E}">
        <p14:creationId xmlns:p14="http://schemas.microsoft.com/office/powerpoint/2010/main" val="874196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9CE5BD72-E358-42B6-80EE-7E029544F6D9}" type="datetime1">
              <a:rPr lang="fr-CH" smtClean="0"/>
              <a:t>08.12.2022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2485948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1FB2C9ED-EF08-4430-B562-15E485DB0FC6}" type="datetime1">
              <a:rPr lang="fr-CH" smtClean="0"/>
              <a:t>08.12.2022</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22790479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043FEAB4-B67D-4554-8C28-50E0B5FC5D81}" type="datetime1">
              <a:rPr lang="fr-CH" smtClean="0"/>
              <a:t>08.12.2022</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920555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1A957FCC-C555-40D7-9C29-5B025E6B1579}" type="datetime1">
              <a:rPr lang="fr-CH" smtClean="0"/>
              <a:t>08.12.2022</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003345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FD67156-1967-42A6-959A-EC03AD63AF44}" type="datetime1">
              <a:rPr lang="fr-CH" smtClean="0"/>
              <a:t>08.12.2022</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2999957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611E0DEB-C786-496A-8EFB-F097C2AE85DA}" type="datetime1">
              <a:rPr lang="fr-CH" smtClean="0"/>
              <a:t>08.12.2022</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509347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06D41BCD-B32B-4F20-B7B0-D9E861E42978}" type="datetime1">
              <a:rPr lang="fr-CH" smtClean="0"/>
              <a:t>08.12.2022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a:xfrm>
            <a:off x="9294180" y="6374106"/>
            <a:ext cx="2743200" cy="365125"/>
          </a:xfrm>
        </p:spPr>
        <p:txBody>
          <a:bodyPr/>
          <a:lstStyle>
            <a:lvl1pPr>
              <a:defRPr sz="1600"/>
            </a:lvl1pPr>
          </a:lstStyle>
          <a:p>
            <a:fld id="{8A26EEB8-B9A9-4B10-AC7A-36146B0DEC0A}" type="slidenum">
              <a:rPr lang="fr-CH" smtClean="0"/>
              <a:pPr/>
              <a:t>‹N°›</a:t>
            </a:fld>
            <a:endParaRPr lang="fr-CH" dirty="0"/>
          </a:p>
        </p:txBody>
      </p:sp>
    </p:spTree>
    <p:extLst>
      <p:ext uri="{BB962C8B-B14F-4D97-AF65-F5344CB8AC3E}">
        <p14:creationId xmlns:p14="http://schemas.microsoft.com/office/powerpoint/2010/main" val="26874951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0CDAFDFD-DBCE-42B5-9D4F-F0AAB2B4C22A}" type="datetime1">
              <a:rPr lang="fr-CH" smtClean="0"/>
              <a:t>08.12.2022</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1461225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DEB01561-6982-4C5B-BD44-90731D3105FF}" type="datetime1">
              <a:rPr lang="fr-CH" smtClean="0"/>
              <a:t>08.12.2022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798340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10"/>
          </p:nvPr>
        </p:nvSpPr>
        <p:spPr/>
        <p:txBody>
          <a:bodyPr/>
          <a:lstStyle/>
          <a:p>
            <a:fld id="{F67956FD-2A11-45F9-B725-188E486F3081}" type="datetime1">
              <a:rPr lang="fr-CH" smtClean="0"/>
              <a:t>08.12.2022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55258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4CF99FD9-F559-48DF-ABC5-6B0B4417CB4E}" type="datetime1">
              <a:rPr lang="fr-CH" smtClean="0"/>
              <a:t>08.12.2022</a:t>
            </a:fld>
            <a:endParaRPr lang="fr-CH"/>
          </a:p>
        </p:txBody>
      </p:sp>
      <p:sp>
        <p:nvSpPr>
          <p:cNvPr id="5" name="Espace réservé du pied de page 4"/>
          <p:cNvSpPr>
            <a:spLocks noGrp="1"/>
          </p:cNvSpPr>
          <p:nvPr>
            <p:ph type="ftr" sz="quarter" idx="11"/>
          </p:nvPr>
        </p:nvSpPr>
        <p:spPr/>
        <p:txBody>
          <a:bodyPr/>
          <a:lstStyle/>
          <a:p>
            <a:endParaRPr lang="fr-CH"/>
          </a:p>
        </p:txBody>
      </p:sp>
      <p:sp>
        <p:nvSpPr>
          <p:cNvPr id="6" name="Espace réservé du numéro de diapositive 5"/>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1454565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p:cNvSpPr>
            <a:spLocks noGrp="1"/>
          </p:cNvSpPr>
          <p:nvPr>
            <p:ph type="dt" sz="half" idx="10"/>
          </p:nvPr>
        </p:nvSpPr>
        <p:spPr/>
        <p:txBody>
          <a:bodyPr/>
          <a:lstStyle/>
          <a:p>
            <a:fld id="{281572AF-FF4E-474E-96F1-4EEC8B53C547}" type="datetime1">
              <a:rPr lang="fr-CH" smtClean="0"/>
              <a:t>08.12.2022</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1371075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p:cNvSpPr>
            <a:spLocks noGrp="1"/>
          </p:cNvSpPr>
          <p:nvPr>
            <p:ph type="dt" sz="half" idx="10"/>
          </p:nvPr>
        </p:nvSpPr>
        <p:spPr/>
        <p:txBody>
          <a:bodyPr/>
          <a:lstStyle/>
          <a:p>
            <a:fld id="{E783E8D7-030B-4B75-A500-A7648FCBD032}" type="datetime1">
              <a:rPr lang="fr-CH" smtClean="0"/>
              <a:t>08.12.2022</a:t>
            </a:fld>
            <a:endParaRPr lang="fr-CH"/>
          </a:p>
        </p:txBody>
      </p:sp>
      <p:sp>
        <p:nvSpPr>
          <p:cNvPr id="8" name="Espace réservé du pied de page 7"/>
          <p:cNvSpPr>
            <a:spLocks noGrp="1"/>
          </p:cNvSpPr>
          <p:nvPr>
            <p:ph type="ftr" sz="quarter" idx="11"/>
          </p:nvPr>
        </p:nvSpPr>
        <p:spPr/>
        <p:txBody>
          <a:bodyPr/>
          <a:lstStyle/>
          <a:p>
            <a:endParaRPr lang="fr-CH"/>
          </a:p>
        </p:txBody>
      </p:sp>
      <p:sp>
        <p:nvSpPr>
          <p:cNvPr id="9" name="Espace réservé du numéro de diapositive 8"/>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197517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H"/>
          </a:p>
        </p:txBody>
      </p:sp>
      <p:sp>
        <p:nvSpPr>
          <p:cNvPr id="3" name="Espace réservé de la date 2"/>
          <p:cNvSpPr>
            <a:spLocks noGrp="1"/>
          </p:cNvSpPr>
          <p:nvPr>
            <p:ph type="dt" sz="half" idx="10"/>
          </p:nvPr>
        </p:nvSpPr>
        <p:spPr/>
        <p:txBody>
          <a:bodyPr/>
          <a:lstStyle/>
          <a:p>
            <a:fld id="{1A27D255-8994-4E99-9AD6-9B58A7367A1F}" type="datetime1">
              <a:rPr lang="fr-CH" smtClean="0"/>
              <a:t>08.12.2022</a:t>
            </a:fld>
            <a:endParaRPr lang="fr-CH"/>
          </a:p>
        </p:txBody>
      </p:sp>
      <p:sp>
        <p:nvSpPr>
          <p:cNvPr id="4" name="Espace réservé du pied de page 3"/>
          <p:cNvSpPr>
            <a:spLocks noGrp="1"/>
          </p:cNvSpPr>
          <p:nvPr>
            <p:ph type="ftr" sz="quarter" idx="11"/>
          </p:nvPr>
        </p:nvSpPr>
        <p:spPr/>
        <p:txBody>
          <a:bodyPr/>
          <a:lstStyle/>
          <a:p>
            <a:endParaRPr lang="fr-CH"/>
          </a:p>
        </p:txBody>
      </p:sp>
      <p:sp>
        <p:nvSpPr>
          <p:cNvPr id="5" name="Espace réservé du numéro de diapositive 4"/>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2031244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EBF75BC-35BE-4C66-907F-8BB8362FA786}" type="datetime1">
              <a:rPr lang="fr-CH" smtClean="0"/>
              <a:t>08.12.2022</a:t>
            </a:fld>
            <a:endParaRPr lang="fr-CH"/>
          </a:p>
        </p:txBody>
      </p:sp>
      <p:sp>
        <p:nvSpPr>
          <p:cNvPr id="3" name="Espace réservé du pied de page 2"/>
          <p:cNvSpPr>
            <a:spLocks noGrp="1"/>
          </p:cNvSpPr>
          <p:nvPr>
            <p:ph type="ftr" sz="quarter" idx="11"/>
          </p:nvPr>
        </p:nvSpPr>
        <p:spPr/>
        <p:txBody>
          <a:bodyPr/>
          <a:lstStyle/>
          <a:p>
            <a:endParaRPr lang="fr-CH"/>
          </a:p>
        </p:txBody>
      </p:sp>
      <p:sp>
        <p:nvSpPr>
          <p:cNvPr id="4" name="Espace réservé du numéro de diapositive 3"/>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587673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14F0126-247A-499C-B4FB-601BF580F027}" type="datetime1">
              <a:rPr lang="fr-CH" smtClean="0"/>
              <a:t>08.12.2022</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3116164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0520A5D-49A9-48A6-8234-A2109F074E93}" type="datetime1">
              <a:rPr lang="fr-CH" smtClean="0"/>
              <a:t>08.12.2022</a:t>
            </a:fld>
            <a:endParaRPr lang="fr-CH"/>
          </a:p>
        </p:txBody>
      </p:sp>
      <p:sp>
        <p:nvSpPr>
          <p:cNvPr id="6" name="Espace réservé du pied de page 5"/>
          <p:cNvSpPr>
            <a:spLocks noGrp="1"/>
          </p:cNvSpPr>
          <p:nvPr>
            <p:ph type="ftr" sz="quarter" idx="11"/>
          </p:nvPr>
        </p:nvSpPr>
        <p:spPr/>
        <p:txBody>
          <a:bodyPr/>
          <a:lstStyle/>
          <a:p>
            <a:endParaRPr lang="fr-CH"/>
          </a:p>
        </p:txBody>
      </p:sp>
      <p:sp>
        <p:nvSpPr>
          <p:cNvPr id="7" name="Espace réservé du numéro de diapositive 6"/>
          <p:cNvSpPr>
            <a:spLocks noGrp="1"/>
          </p:cNvSpPr>
          <p:nvPr>
            <p:ph type="sldNum" sz="quarter" idx="12"/>
          </p:nvPr>
        </p:nvSpPr>
        <p:spPr/>
        <p:txBody>
          <a:bodyPr/>
          <a:lstStyle/>
          <a:p>
            <a:fld id="{8A26EEB8-B9A9-4B10-AC7A-36146B0DEC0A}" type="slidenum">
              <a:rPr lang="fr-CH" smtClean="0"/>
              <a:t>‹N°›</a:t>
            </a:fld>
            <a:endParaRPr lang="fr-CH"/>
          </a:p>
        </p:txBody>
      </p:sp>
    </p:spTree>
    <p:extLst>
      <p:ext uri="{BB962C8B-B14F-4D97-AF65-F5344CB8AC3E}">
        <p14:creationId xmlns:p14="http://schemas.microsoft.com/office/powerpoint/2010/main" val="1264149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C4ED48-C14C-4437-9F01-54D9C43C5720}" type="datetime1">
              <a:rPr lang="fr-CH" smtClean="0"/>
              <a:t>08.12.2022</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6EEB8-B9A9-4B10-AC7A-36146B0DEC0A}" type="slidenum">
              <a:rPr lang="fr-CH" smtClean="0"/>
              <a:t>‹N°›</a:t>
            </a:fld>
            <a:endParaRPr lang="fr-CH"/>
          </a:p>
        </p:txBody>
      </p:sp>
    </p:spTree>
    <p:extLst>
      <p:ext uri="{BB962C8B-B14F-4D97-AF65-F5344CB8AC3E}">
        <p14:creationId xmlns:p14="http://schemas.microsoft.com/office/powerpoint/2010/main" val="17802881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424FA9-613C-43DE-A791-6484D8B6A366}" type="datetime1">
              <a:rPr lang="fr-CH" smtClean="0"/>
              <a:t>08.12.2022</a:t>
            </a:fld>
            <a:endParaRPr lang="fr-CH"/>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26EEB8-B9A9-4B10-AC7A-36146B0DEC0A}" type="slidenum">
              <a:rPr lang="fr-CH" smtClean="0"/>
              <a:t>‹N°›</a:t>
            </a:fld>
            <a:endParaRPr lang="fr-CH"/>
          </a:p>
        </p:txBody>
      </p:sp>
    </p:spTree>
    <p:extLst>
      <p:ext uri="{BB962C8B-B14F-4D97-AF65-F5344CB8AC3E}">
        <p14:creationId xmlns:p14="http://schemas.microsoft.com/office/powerpoint/2010/main" val="5619572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png"/><Relationship Id="rId7" Type="http://schemas.openxmlformats.org/officeDocument/2006/relationships/diagramColors" Target="../diagrams/colors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microsoft.com/office/2007/relationships/hdphoto" Target="../media/hdphoto2.wdp"/><Relationship Id="rId5" Type="http://schemas.openxmlformats.org/officeDocument/2006/relationships/diagramQuickStyle" Target="../diagrams/quickStyle5.xml"/><Relationship Id="rId10" Type="http://schemas.openxmlformats.org/officeDocument/2006/relationships/image" Target="../media/image31.png"/><Relationship Id="rId4" Type="http://schemas.openxmlformats.org/officeDocument/2006/relationships/diagramLayout" Target="../diagrams/layout5.xml"/><Relationship Id="rId9"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rts.ch/video/info/journal-continu/12297701-video-des-inondations-a-cressier-source-dimitri-nussbaumer.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www.adaptationcommunity.net/download/va/vulnerability-guides-manuals-reports/giz_sbv_FR_SOURCEBOOK_screen_v171019.pdf" TargetMode="External"/><Relationship Id="rId2" Type="http://schemas.openxmlformats.org/officeDocument/2006/relationships/hyperlink" Target="https://www.bu.edu/ise/files/2020/09/climate-of-crisis-september-2020.pdf"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doi.org/10.3917/lig.713.0006" TargetMode="External"/><Relationship Id="rId4" Type="http://schemas.openxmlformats.org/officeDocument/2006/relationships/hyperlink" Target="https://www.ipcc.ch/site/assets/uploads/2020/02/ar4-wg2-sum-vol-fr.pdf"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doi.org/10.1093/bjsw/bcw078" TargetMode="External"/><Relationship Id="rId3" Type="http://schemas.openxmlformats.org/officeDocument/2006/relationships/hyperlink" Target="https://doi.org/10.1177/0020872816644663" TargetMode="External"/><Relationship Id="rId7" Type="http://schemas.openxmlformats.org/officeDocument/2006/relationships/hyperlink" Target="https://doi.org/10.3917/forum.157.0046" TargetMode="External"/><Relationship Id="rId2" Type="http://schemas.openxmlformats.org/officeDocument/2006/relationships/hyperlink" Target="https://doi.org/10.22329/csw.v11i3.5835" TargetMode="External"/><Relationship Id="rId1" Type="http://schemas.openxmlformats.org/officeDocument/2006/relationships/slideLayout" Target="../slideLayouts/slideLayout2.xml"/><Relationship Id="rId6" Type="http://schemas.openxmlformats.org/officeDocument/2006/relationships/hyperlink" Target="https://doi.org/10.3389/fsufs.2021.564900" TargetMode="External"/><Relationship Id="rId5" Type="http://schemas.openxmlformats.org/officeDocument/2006/relationships/hyperlink" Target="https://doi.org/10.1038/s41560-020-0579-8" TargetMode="External"/><Relationship Id="rId4" Type="http://schemas.openxmlformats.org/officeDocument/2006/relationships/hyperlink" Target="https://www.un.org/sustainabledevelopment/fr/objectifs-de-developpement-durable/" TargetMode="External"/><Relationship Id="rId9"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hyperlink" Target="https://avenirsocial.ch/wp-content/uploads/2018/12/SCR_Berufskodex_Fr_A5_db_221020.pdf"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55339" y="1483005"/>
            <a:ext cx="10081322" cy="2128358"/>
          </a:xfrm>
          <a:noFill/>
          <a:ln>
            <a:solidFill>
              <a:schemeClr val="accent2"/>
            </a:solidFill>
          </a:ln>
        </p:spPr>
        <p:txBody>
          <a:bodyPr anchor="ctr">
            <a:noAutofit/>
          </a:bodyPr>
          <a:lstStyle/>
          <a:p>
            <a:r>
              <a:rPr lang="fr-CH" sz="4600" dirty="0"/>
              <a:t> </a:t>
            </a:r>
            <a:r>
              <a:rPr lang="fr-CH" sz="4600" b="1" dirty="0">
                <a:solidFill>
                  <a:schemeClr val="accent4">
                    <a:lumMod val="50000"/>
                  </a:schemeClr>
                </a:solidFill>
                <a:latin typeface="+mn-lt"/>
              </a:rPr>
              <a:t>D</a:t>
            </a:r>
            <a:r>
              <a:rPr lang="fr-FR" sz="4600" b="1" dirty="0" err="1">
                <a:solidFill>
                  <a:schemeClr val="accent4">
                    <a:lumMod val="50000"/>
                  </a:schemeClr>
                </a:solidFill>
                <a:latin typeface="+mn-lt"/>
              </a:rPr>
              <a:t>urabilité</a:t>
            </a:r>
            <a:r>
              <a:rPr lang="fr-FR" sz="4600" b="1" dirty="0">
                <a:solidFill>
                  <a:schemeClr val="accent4">
                    <a:lumMod val="50000"/>
                  </a:schemeClr>
                </a:solidFill>
                <a:latin typeface="+mn-lt"/>
              </a:rPr>
              <a:t> et travail social : </a:t>
            </a:r>
            <a:br>
              <a:rPr lang="fr-FR" sz="4600" b="1" dirty="0">
                <a:solidFill>
                  <a:schemeClr val="accent4">
                    <a:lumMod val="50000"/>
                  </a:schemeClr>
                </a:solidFill>
                <a:latin typeface="+mn-lt"/>
              </a:rPr>
            </a:br>
            <a:r>
              <a:rPr lang="fr-FR" sz="4600" b="1" dirty="0">
                <a:solidFill>
                  <a:schemeClr val="accent4">
                    <a:lumMod val="50000"/>
                  </a:schemeClr>
                </a:solidFill>
                <a:latin typeface="+mn-lt"/>
              </a:rPr>
              <a:t>coquille vide ou nouvelle vision du TS ?</a:t>
            </a:r>
            <a:endParaRPr lang="fr-CH" sz="4600" dirty="0">
              <a:latin typeface="+mn-lt"/>
            </a:endParaRPr>
          </a:p>
        </p:txBody>
      </p:sp>
      <p:sp>
        <p:nvSpPr>
          <p:cNvPr id="3" name="Sous-titre 2"/>
          <p:cNvSpPr>
            <a:spLocks noGrp="1"/>
          </p:cNvSpPr>
          <p:nvPr>
            <p:ph type="subTitle" idx="1"/>
          </p:nvPr>
        </p:nvSpPr>
        <p:spPr>
          <a:xfrm>
            <a:off x="1863865" y="4110182"/>
            <a:ext cx="8356694" cy="1485470"/>
          </a:xfrm>
          <a:ln>
            <a:solidFill>
              <a:srgbClr val="7030A0"/>
            </a:solidFill>
          </a:ln>
        </p:spPr>
        <p:txBody>
          <a:bodyPr anchor="ctr">
            <a:normAutofit/>
          </a:bodyPr>
          <a:lstStyle/>
          <a:p>
            <a:r>
              <a:rPr lang="fr-CH" sz="2800" dirty="0"/>
              <a:t>Rita Bauwens</a:t>
            </a:r>
          </a:p>
          <a:p>
            <a:r>
              <a:rPr lang="fr-CH" sz="2800" dirty="0"/>
              <a:t>Camille Naef</a:t>
            </a:r>
          </a:p>
        </p:txBody>
      </p:sp>
      <p:sp>
        <p:nvSpPr>
          <p:cNvPr id="4" name="Rectangle 3"/>
          <p:cNvSpPr/>
          <p:nvPr/>
        </p:nvSpPr>
        <p:spPr>
          <a:xfrm>
            <a:off x="9913101" y="6490406"/>
            <a:ext cx="2136372" cy="266006"/>
          </a:xfrm>
          <a:prstGeom prst="rect">
            <a:avLst/>
          </a:prstGeom>
        </p:spPr>
        <p:txBody>
          <a:bodyPr vert="horz" lIns="91440" tIns="45720" rIns="91440" bIns="45720" rtlCol="0" anchor="ctr"/>
          <a:lstStyle/>
          <a:p>
            <a:pPr algn="r"/>
            <a:r>
              <a:rPr lang="fr-CH" sz="1600" dirty="0">
                <a:solidFill>
                  <a:schemeClr val="tx1">
                    <a:tint val="75000"/>
                  </a:schemeClr>
                </a:solidFill>
              </a:rPr>
              <a:t>Décembre 2022</a:t>
            </a:r>
          </a:p>
        </p:txBody>
      </p:sp>
      <p:pic>
        <p:nvPicPr>
          <p:cNvPr id="7" name="Espace réservé du contenu 3">
            <a:extLst>
              <a:ext uri="{FF2B5EF4-FFF2-40B4-BE49-F238E27FC236}">
                <a16:creationId xmlns:a16="http://schemas.microsoft.com/office/drawing/2014/main" id="{396B0DAA-58B3-44B5-A471-B422B7C0EB19}"/>
              </a:ext>
            </a:extLst>
          </p:cNvPr>
          <p:cNvPicPr>
            <a:picLocks noChangeAspect="1"/>
          </p:cNvPicPr>
          <p:nvPr/>
        </p:nvPicPr>
        <p:blipFill rotWithShape="1">
          <a:blip r:embed="rId3"/>
          <a:srcRect l="5476" r="7509" b="15477"/>
          <a:stretch/>
        </p:blipFill>
        <p:spPr>
          <a:xfrm>
            <a:off x="125730" y="102269"/>
            <a:ext cx="1668780" cy="673331"/>
          </a:xfrm>
          <a:prstGeom prst="rect">
            <a:avLst/>
          </a:prstGeom>
        </p:spPr>
      </p:pic>
      <p:sp>
        <p:nvSpPr>
          <p:cNvPr id="5" name="ZoneTexte 4">
            <a:extLst>
              <a:ext uri="{FF2B5EF4-FFF2-40B4-BE49-F238E27FC236}">
                <a16:creationId xmlns:a16="http://schemas.microsoft.com/office/drawing/2014/main" id="{50C7B184-2F2F-42BD-AAD0-25B3739FEBBE}"/>
              </a:ext>
            </a:extLst>
          </p:cNvPr>
          <p:cNvSpPr txBox="1"/>
          <p:nvPr/>
        </p:nvSpPr>
        <p:spPr>
          <a:xfrm>
            <a:off x="9017882" y="265085"/>
            <a:ext cx="2967479" cy="646331"/>
          </a:xfrm>
          <a:prstGeom prst="rect">
            <a:avLst/>
          </a:prstGeom>
          <a:noFill/>
        </p:spPr>
        <p:txBody>
          <a:bodyPr wrap="none" rtlCol="0">
            <a:spAutoFit/>
          </a:bodyPr>
          <a:lstStyle/>
          <a:p>
            <a:r>
              <a:rPr lang="fr-CH" dirty="0"/>
              <a:t>MODULE F2</a:t>
            </a:r>
            <a:br>
              <a:rPr lang="fr-CH" dirty="0"/>
            </a:br>
            <a:r>
              <a:rPr lang="fr-CH" dirty="0"/>
              <a:t>Rapports sociaux et inégalités</a:t>
            </a:r>
          </a:p>
        </p:txBody>
      </p:sp>
    </p:spTree>
    <p:extLst>
      <p:ext uri="{BB962C8B-B14F-4D97-AF65-F5344CB8AC3E}">
        <p14:creationId xmlns:p14="http://schemas.microsoft.com/office/powerpoint/2010/main" val="20631943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C879E-9CF8-7A41-50D8-B102B448494B}"/>
              </a:ext>
            </a:extLst>
          </p:cNvPr>
          <p:cNvSpPr>
            <a:spLocks noGrp="1"/>
          </p:cNvSpPr>
          <p:nvPr>
            <p:ph type="title"/>
          </p:nvPr>
        </p:nvSpPr>
        <p:spPr>
          <a:xfrm>
            <a:off x="236838" y="284529"/>
            <a:ext cx="10515600" cy="1325563"/>
          </a:xfrm>
        </p:spPr>
        <p:txBody>
          <a:bodyPr/>
          <a:lstStyle/>
          <a:p>
            <a:r>
              <a:rPr lang="fr-CH" sz="3600" b="1" dirty="0">
                <a:solidFill>
                  <a:schemeClr val="accent4">
                    <a:lumMod val="50000"/>
                  </a:schemeClr>
                </a:solidFill>
              </a:rPr>
              <a:t>« Environnement » en travail social, késako ? </a:t>
            </a:r>
          </a:p>
        </p:txBody>
      </p:sp>
      <p:sp>
        <p:nvSpPr>
          <p:cNvPr id="4" name="Slide Number Placeholder 3">
            <a:extLst>
              <a:ext uri="{FF2B5EF4-FFF2-40B4-BE49-F238E27FC236}">
                <a16:creationId xmlns:a16="http://schemas.microsoft.com/office/drawing/2014/main" id="{934630E7-EB5B-2167-8C2B-EE10D16516C0}"/>
              </a:ext>
            </a:extLst>
          </p:cNvPr>
          <p:cNvSpPr>
            <a:spLocks noGrp="1"/>
          </p:cNvSpPr>
          <p:nvPr>
            <p:ph type="sldNum" sz="quarter" idx="12"/>
          </p:nvPr>
        </p:nvSpPr>
        <p:spPr/>
        <p:txBody>
          <a:bodyPr/>
          <a:lstStyle/>
          <a:p>
            <a:fld id="{8A26EEB8-B9A9-4B10-AC7A-36146B0DEC0A}" type="slidenum">
              <a:rPr lang="fr-CH" smtClean="0"/>
              <a:pPr/>
              <a:t>10</a:t>
            </a:fld>
            <a:endParaRPr lang="fr-CH" dirty="0"/>
          </a:p>
        </p:txBody>
      </p:sp>
      <p:cxnSp>
        <p:nvCxnSpPr>
          <p:cNvPr id="5" name="Connecteur droit 5">
            <a:extLst>
              <a:ext uri="{FF2B5EF4-FFF2-40B4-BE49-F238E27FC236}">
                <a16:creationId xmlns:a16="http://schemas.microsoft.com/office/drawing/2014/main" id="{0381A026-982B-C43C-B5CD-02831165A8B8}"/>
              </a:ext>
            </a:extLst>
          </p:cNvPr>
          <p:cNvCxnSpPr>
            <a:cxnSpLocks/>
          </p:cNvCxnSpPr>
          <p:nvPr/>
        </p:nvCxnSpPr>
        <p:spPr>
          <a:xfrm>
            <a:off x="30767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a:extLst>
              <a:ext uri="{FF2B5EF4-FFF2-40B4-BE49-F238E27FC236}">
                <a16:creationId xmlns:a16="http://schemas.microsoft.com/office/drawing/2014/main" id="{6924FFE7-5A62-0054-6013-690C8400E9AE}"/>
              </a:ext>
            </a:extLst>
          </p:cNvPr>
          <p:cNvGraphicFramePr/>
          <p:nvPr/>
        </p:nvGraphicFramePr>
        <p:xfrm>
          <a:off x="2849338" y="4184379"/>
          <a:ext cx="5817816" cy="21270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D3230D7F-37F8-F91E-4E5E-93AA5BF54177}"/>
              </a:ext>
            </a:extLst>
          </p:cNvPr>
          <p:cNvGraphicFramePr/>
          <p:nvPr/>
        </p:nvGraphicFramePr>
        <p:xfrm>
          <a:off x="3588293" y="1931714"/>
          <a:ext cx="4339907" cy="225266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5" name="Oval 14">
            <a:extLst>
              <a:ext uri="{FF2B5EF4-FFF2-40B4-BE49-F238E27FC236}">
                <a16:creationId xmlns:a16="http://schemas.microsoft.com/office/drawing/2014/main" id="{611AF629-6ED9-AB55-0326-AC9558EF580F}"/>
              </a:ext>
            </a:extLst>
          </p:cNvPr>
          <p:cNvSpPr/>
          <p:nvPr/>
        </p:nvSpPr>
        <p:spPr>
          <a:xfrm>
            <a:off x="2068958" y="3884547"/>
            <a:ext cx="7673549" cy="272672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6" name="Oval 15">
            <a:extLst>
              <a:ext uri="{FF2B5EF4-FFF2-40B4-BE49-F238E27FC236}">
                <a16:creationId xmlns:a16="http://schemas.microsoft.com/office/drawing/2014/main" id="{A75CE946-25D7-0354-8181-1D3A00AAF40D}"/>
              </a:ext>
            </a:extLst>
          </p:cNvPr>
          <p:cNvSpPr/>
          <p:nvPr/>
        </p:nvSpPr>
        <p:spPr>
          <a:xfrm>
            <a:off x="617041" y="1560552"/>
            <a:ext cx="10577384" cy="5078628"/>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TextBox 16">
            <a:extLst>
              <a:ext uri="{FF2B5EF4-FFF2-40B4-BE49-F238E27FC236}">
                <a16:creationId xmlns:a16="http://schemas.microsoft.com/office/drawing/2014/main" id="{245A2A06-AB7F-15E8-4E76-E9D34D213729}"/>
              </a:ext>
            </a:extLst>
          </p:cNvPr>
          <p:cNvSpPr txBox="1"/>
          <p:nvPr/>
        </p:nvSpPr>
        <p:spPr>
          <a:xfrm>
            <a:off x="4545462" y="1809294"/>
            <a:ext cx="2425568" cy="400110"/>
          </a:xfrm>
          <a:prstGeom prst="rect">
            <a:avLst/>
          </a:prstGeom>
          <a:noFill/>
        </p:spPr>
        <p:txBody>
          <a:bodyPr wrap="square" rtlCol="0">
            <a:spAutoFit/>
          </a:bodyPr>
          <a:lstStyle/>
          <a:p>
            <a:r>
              <a:rPr lang="fr-CH" sz="2000" b="1" dirty="0">
                <a:solidFill>
                  <a:srgbClr val="FFC000"/>
                </a:solidFill>
              </a:rPr>
              <a:t>Travail social durable</a:t>
            </a:r>
          </a:p>
        </p:txBody>
      </p:sp>
      <p:sp>
        <p:nvSpPr>
          <p:cNvPr id="18" name="TextBox 17">
            <a:extLst>
              <a:ext uri="{FF2B5EF4-FFF2-40B4-BE49-F238E27FC236}">
                <a16:creationId xmlns:a16="http://schemas.microsoft.com/office/drawing/2014/main" id="{B7319B89-1606-51BC-F331-EED54EBDEF44}"/>
              </a:ext>
            </a:extLst>
          </p:cNvPr>
          <p:cNvSpPr txBox="1"/>
          <p:nvPr/>
        </p:nvSpPr>
        <p:spPr>
          <a:xfrm>
            <a:off x="4443236" y="6059577"/>
            <a:ext cx="2924991" cy="400110"/>
          </a:xfrm>
          <a:prstGeom prst="rect">
            <a:avLst/>
          </a:prstGeom>
          <a:noFill/>
        </p:spPr>
        <p:txBody>
          <a:bodyPr wrap="square" rtlCol="0">
            <a:spAutoFit/>
          </a:bodyPr>
          <a:lstStyle/>
          <a:p>
            <a:r>
              <a:rPr lang="fr-CH" sz="2000" b="1" dirty="0">
                <a:solidFill>
                  <a:srgbClr val="7030A0"/>
                </a:solidFill>
              </a:rPr>
              <a:t>Travail social traditionnel</a:t>
            </a:r>
          </a:p>
        </p:txBody>
      </p:sp>
      <p:pic>
        <p:nvPicPr>
          <p:cNvPr id="3" name="Espace réservé du contenu 3">
            <a:extLst>
              <a:ext uri="{FF2B5EF4-FFF2-40B4-BE49-F238E27FC236}">
                <a16:creationId xmlns:a16="http://schemas.microsoft.com/office/drawing/2014/main" id="{7A13BC71-A9B7-566F-528B-0F4D1E8A1ACC}"/>
              </a:ext>
            </a:extLst>
          </p:cNvPr>
          <p:cNvPicPr>
            <a:picLocks noGrp="1" noChangeAspect="1"/>
          </p:cNvPicPr>
          <p:nvPr>
            <p:ph idx="1"/>
          </p:nvPr>
        </p:nvPicPr>
        <p:blipFill>
          <a:blip r:embed="rId13"/>
          <a:stretch>
            <a:fillRect/>
          </a:stretch>
        </p:blipFill>
        <p:spPr>
          <a:xfrm>
            <a:off x="0" y="6061374"/>
            <a:ext cx="1917803" cy="796626"/>
          </a:xfrm>
          <a:prstGeom prst="rect">
            <a:avLst/>
          </a:prstGeom>
        </p:spPr>
      </p:pic>
    </p:spTree>
    <p:extLst>
      <p:ext uri="{BB962C8B-B14F-4D97-AF65-F5344CB8AC3E}">
        <p14:creationId xmlns:p14="http://schemas.microsoft.com/office/powerpoint/2010/main" val="2466078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192E95-9A17-EBE5-BF6A-1C5CD0B7315A}"/>
              </a:ext>
            </a:extLst>
          </p:cNvPr>
          <p:cNvSpPr>
            <a:spLocks noGrp="1"/>
          </p:cNvSpPr>
          <p:nvPr>
            <p:ph type="sldNum" sz="quarter" idx="12"/>
          </p:nvPr>
        </p:nvSpPr>
        <p:spPr/>
        <p:txBody>
          <a:bodyPr/>
          <a:lstStyle/>
          <a:p>
            <a:fld id="{8A26EEB8-B9A9-4B10-AC7A-36146B0DEC0A}" type="slidenum">
              <a:rPr lang="fr-CH" smtClean="0"/>
              <a:pPr/>
              <a:t>11</a:t>
            </a:fld>
            <a:endParaRPr lang="fr-CH" dirty="0"/>
          </a:p>
        </p:txBody>
      </p:sp>
      <p:sp>
        <p:nvSpPr>
          <p:cNvPr id="3" name="Content Placeholder 2">
            <a:extLst>
              <a:ext uri="{FF2B5EF4-FFF2-40B4-BE49-F238E27FC236}">
                <a16:creationId xmlns:a16="http://schemas.microsoft.com/office/drawing/2014/main" id="{8A8BFEDE-C332-BB3D-54B0-9B27D4541D23}"/>
              </a:ext>
            </a:extLst>
          </p:cNvPr>
          <p:cNvSpPr>
            <a:spLocks noGrp="1"/>
          </p:cNvSpPr>
          <p:nvPr>
            <p:ph idx="1"/>
          </p:nvPr>
        </p:nvSpPr>
        <p:spPr>
          <a:xfrm>
            <a:off x="400050" y="1751175"/>
            <a:ext cx="6172199" cy="4318410"/>
          </a:xfrm>
        </p:spPr>
        <p:txBody>
          <a:bodyPr>
            <a:normAutofit fontScale="92500" lnSpcReduction="10000"/>
          </a:bodyPr>
          <a:lstStyle/>
          <a:p>
            <a:pPr marL="0" indent="0" algn="ctr">
              <a:buNone/>
            </a:pPr>
            <a:r>
              <a:rPr lang="fr-CH" sz="2200" dirty="0">
                <a:solidFill>
                  <a:prstClr val="black"/>
                </a:solidFill>
                <a:latin typeface="Calibri" panose="020F0502020204030204"/>
              </a:rPr>
              <a:t>Durant la crise sanitaire, REPER (Fribourg) a mobilisé une huitantaine d’institutions sociales dans le but de lutter contre la précarité alimentaire. Ce travail en réseau a abouti à la création d’une association dont l’objectif est de mettre en place une banque alimentaire dans le canton de Fribourg.</a:t>
            </a:r>
          </a:p>
          <a:p>
            <a:pPr marL="0" indent="0" algn="ctr">
              <a:buNone/>
            </a:pPr>
            <a:endParaRPr lang="fr-CH" sz="2200" dirty="0">
              <a:solidFill>
                <a:prstClr val="black"/>
              </a:solidFill>
              <a:latin typeface="Calibri" panose="020F0502020204030204"/>
            </a:endParaRPr>
          </a:p>
          <a:p>
            <a:pPr marL="0" indent="0" algn="ctr">
              <a:buNone/>
            </a:pPr>
            <a:r>
              <a:rPr lang="fr-CH" sz="2400" i="1" dirty="0"/>
              <a:t>« Dans toutes nos prestations, on a du développement durable. Parce qu’on prend en compte la systémique. On prend en compte le local. On prend en compte l’empowerment. On prend en compte les publics cibles. On développe l’auto-détermination.»</a:t>
            </a:r>
          </a:p>
          <a:p>
            <a:pPr marL="0" indent="0" algn="ctr">
              <a:buNone/>
            </a:pPr>
            <a:r>
              <a:rPr lang="fr-CH" sz="1400" b="1" dirty="0"/>
              <a:t>Membre de la direction de REPER</a:t>
            </a:r>
          </a:p>
        </p:txBody>
      </p:sp>
      <p:graphicFrame>
        <p:nvGraphicFramePr>
          <p:cNvPr id="8" name="Diagram 7">
            <a:extLst>
              <a:ext uri="{FF2B5EF4-FFF2-40B4-BE49-F238E27FC236}">
                <a16:creationId xmlns:a16="http://schemas.microsoft.com/office/drawing/2014/main" id="{5AC9EEB8-2B43-3439-3495-B7F64D2525D1}"/>
              </a:ext>
            </a:extLst>
          </p:cNvPr>
          <p:cNvGraphicFramePr/>
          <p:nvPr>
            <p:extLst>
              <p:ext uri="{D42A27DB-BD31-4B8C-83A1-F6EECF244321}">
                <p14:modId xmlns:p14="http://schemas.microsoft.com/office/powerpoint/2010/main" val="1301476958"/>
              </p:ext>
            </p:extLst>
          </p:nvPr>
        </p:nvGraphicFramePr>
        <p:xfrm>
          <a:off x="5960751" y="1769406"/>
          <a:ext cx="5693194" cy="45037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A2A757AF-3C4A-327E-3B01-C8294E94F719}"/>
              </a:ext>
            </a:extLst>
          </p:cNvPr>
          <p:cNvSpPr txBox="1"/>
          <p:nvPr/>
        </p:nvSpPr>
        <p:spPr>
          <a:xfrm>
            <a:off x="10511480" y="6387391"/>
            <a:ext cx="1295477" cy="338554"/>
          </a:xfrm>
          <a:prstGeom prst="rect">
            <a:avLst/>
          </a:prstGeom>
          <a:noFill/>
        </p:spPr>
        <p:txBody>
          <a:bodyPr wrap="square" rtlCol="0">
            <a:spAutoFit/>
          </a:bodyPr>
          <a:lstStyle/>
          <a:p>
            <a:r>
              <a:rPr lang="fi-FI" sz="1600" dirty="0"/>
              <a:t>Naef (2022)</a:t>
            </a:r>
          </a:p>
        </p:txBody>
      </p:sp>
      <p:pic>
        <p:nvPicPr>
          <p:cNvPr id="11" name="Espace réservé du contenu 3">
            <a:extLst>
              <a:ext uri="{FF2B5EF4-FFF2-40B4-BE49-F238E27FC236}">
                <a16:creationId xmlns:a16="http://schemas.microsoft.com/office/drawing/2014/main" id="{7A28692A-908D-A929-A0DA-A24F02DF3C95}"/>
              </a:ext>
            </a:extLst>
          </p:cNvPr>
          <p:cNvPicPr>
            <a:picLocks noChangeAspect="1"/>
          </p:cNvPicPr>
          <p:nvPr/>
        </p:nvPicPr>
        <p:blipFill>
          <a:blip r:embed="rId8"/>
          <a:stretch>
            <a:fillRect/>
          </a:stretch>
        </p:blipFill>
        <p:spPr>
          <a:xfrm>
            <a:off x="0" y="6061374"/>
            <a:ext cx="1917803" cy="796626"/>
          </a:xfrm>
          <a:prstGeom prst="rect">
            <a:avLst/>
          </a:prstGeom>
        </p:spPr>
      </p:pic>
      <p:sp>
        <p:nvSpPr>
          <p:cNvPr id="14" name="Titre 1">
            <a:extLst>
              <a:ext uri="{FF2B5EF4-FFF2-40B4-BE49-F238E27FC236}">
                <a16:creationId xmlns:a16="http://schemas.microsoft.com/office/drawing/2014/main" id="{4E7FD8B3-77E0-4F7B-BD3E-EF79AACCC463}"/>
              </a:ext>
            </a:extLst>
          </p:cNvPr>
          <p:cNvSpPr>
            <a:spLocks noGrp="1"/>
          </p:cNvSpPr>
          <p:nvPr/>
        </p:nvSpPr>
        <p:spPr>
          <a:xfrm>
            <a:off x="259080" y="564795"/>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Exemples possibles d’actions en TS durable (I)</a:t>
            </a:r>
            <a:endParaRPr lang="fr-CH" sz="3600" b="1" dirty="0">
              <a:solidFill>
                <a:schemeClr val="accent4">
                  <a:lumMod val="50000"/>
                </a:schemeClr>
              </a:solidFill>
            </a:endParaRPr>
          </a:p>
        </p:txBody>
      </p:sp>
      <p:cxnSp>
        <p:nvCxnSpPr>
          <p:cNvPr id="18" name="Connecteur droit 5">
            <a:extLst>
              <a:ext uri="{FF2B5EF4-FFF2-40B4-BE49-F238E27FC236}">
                <a16:creationId xmlns:a16="http://schemas.microsoft.com/office/drawing/2014/main" id="{7AC597FF-8F22-24FB-FAA4-E00A38D071BD}"/>
              </a:ext>
            </a:extLst>
          </p:cNvPr>
          <p:cNvCxnSpPr>
            <a:cxnSpLocks/>
          </p:cNvCxnSpPr>
          <p:nvPr/>
        </p:nvCxnSpPr>
        <p:spPr>
          <a:xfrm>
            <a:off x="307670" y="1410046"/>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0099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192E95-9A17-EBE5-BF6A-1C5CD0B7315A}"/>
              </a:ext>
            </a:extLst>
          </p:cNvPr>
          <p:cNvSpPr>
            <a:spLocks noGrp="1"/>
          </p:cNvSpPr>
          <p:nvPr>
            <p:ph type="sldNum" sz="quarter" idx="12"/>
          </p:nvPr>
        </p:nvSpPr>
        <p:spPr/>
        <p:txBody>
          <a:bodyPr/>
          <a:lstStyle/>
          <a:p>
            <a:fld id="{8A26EEB8-B9A9-4B10-AC7A-36146B0DEC0A}" type="slidenum">
              <a:rPr lang="fr-CH" smtClean="0"/>
              <a:pPr/>
              <a:t>12</a:t>
            </a:fld>
            <a:endParaRPr lang="fr-CH" dirty="0"/>
          </a:p>
        </p:txBody>
      </p:sp>
      <p:sp>
        <p:nvSpPr>
          <p:cNvPr id="10" name="TextBox 9">
            <a:extLst>
              <a:ext uri="{FF2B5EF4-FFF2-40B4-BE49-F238E27FC236}">
                <a16:creationId xmlns:a16="http://schemas.microsoft.com/office/drawing/2014/main" id="{A2A757AF-3C4A-327E-3B01-C8294E94F719}"/>
              </a:ext>
            </a:extLst>
          </p:cNvPr>
          <p:cNvSpPr txBox="1"/>
          <p:nvPr/>
        </p:nvSpPr>
        <p:spPr>
          <a:xfrm>
            <a:off x="10511480" y="6387391"/>
            <a:ext cx="1295477" cy="338554"/>
          </a:xfrm>
          <a:prstGeom prst="rect">
            <a:avLst/>
          </a:prstGeom>
          <a:noFill/>
        </p:spPr>
        <p:txBody>
          <a:bodyPr wrap="square" rtlCol="0">
            <a:spAutoFit/>
          </a:bodyPr>
          <a:lstStyle/>
          <a:p>
            <a:r>
              <a:rPr lang="fi-FI" sz="1600" dirty="0"/>
              <a:t>Naef (2022)</a:t>
            </a:r>
          </a:p>
        </p:txBody>
      </p:sp>
      <p:pic>
        <p:nvPicPr>
          <p:cNvPr id="11" name="Espace réservé du contenu 3">
            <a:extLst>
              <a:ext uri="{FF2B5EF4-FFF2-40B4-BE49-F238E27FC236}">
                <a16:creationId xmlns:a16="http://schemas.microsoft.com/office/drawing/2014/main" id="{7A28692A-908D-A929-A0DA-A24F02DF3C95}"/>
              </a:ext>
            </a:extLst>
          </p:cNvPr>
          <p:cNvPicPr>
            <a:picLocks noChangeAspect="1"/>
          </p:cNvPicPr>
          <p:nvPr/>
        </p:nvPicPr>
        <p:blipFill>
          <a:blip r:embed="rId3"/>
          <a:stretch>
            <a:fillRect/>
          </a:stretch>
        </p:blipFill>
        <p:spPr>
          <a:xfrm>
            <a:off x="0" y="6061374"/>
            <a:ext cx="1917803" cy="796626"/>
          </a:xfrm>
          <a:prstGeom prst="rect">
            <a:avLst/>
          </a:prstGeom>
        </p:spPr>
      </p:pic>
      <p:sp>
        <p:nvSpPr>
          <p:cNvPr id="14" name="Titre 1">
            <a:extLst>
              <a:ext uri="{FF2B5EF4-FFF2-40B4-BE49-F238E27FC236}">
                <a16:creationId xmlns:a16="http://schemas.microsoft.com/office/drawing/2014/main" id="{4E7FD8B3-77E0-4F7B-BD3E-EF79AACCC463}"/>
              </a:ext>
            </a:extLst>
          </p:cNvPr>
          <p:cNvSpPr>
            <a:spLocks noGrp="1"/>
          </p:cNvSpPr>
          <p:nvPr/>
        </p:nvSpPr>
        <p:spPr>
          <a:xfrm>
            <a:off x="259080" y="564795"/>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Exemples possibles d’actions en TS durable (II)</a:t>
            </a:r>
            <a:endParaRPr lang="fr-CH" sz="3600" b="1" dirty="0">
              <a:solidFill>
                <a:schemeClr val="accent4">
                  <a:lumMod val="50000"/>
                </a:schemeClr>
              </a:solidFill>
            </a:endParaRPr>
          </a:p>
        </p:txBody>
      </p:sp>
      <p:cxnSp>
        <p:nvCxnSpPr>
          <p:cNvPr id="18" name="Connecteur droit 5">
            <a:extLst>
              <a:ext uri="{FF2B5EF4-FFF2-40B4-BE49-F238E27FC236}">
                <a16:creationId xmlns:a16="http://schemas.microsoft.com/office/drawing/2014/main" id="{7AC597FF-8F22-24FB-FAA4-E00A38D071BD}"/>
              </a:ext>
            </a:extLst>
          </p:cNvPr>
          <p:cNvCxnSpPr>
            <a:cxnSpLocks/>
          </p:cNvCxnSpPr>
          <p:nvPr/>
        </p:nvCxnSpPr>
        <p:spPr>
          <a:xfrm>
            <a:off x="307670" y="1410046"/>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D5D8BBE7-F9E1-FB83-BD5C-7CA90AAA5EE9}"/>
              </a:ext>
            </a:extLst>
          </p:cNvPr>
          <p:cNvSpPr>
            <a:spLocks noGrp="1"/>
          </p:cNvSpPr>
          <p:nvPr>
            <p:ph idx="1"/>
          </p:nvPr>
        </p:nvSpPr>
        <p:spPr>
          <a:xfrm>
            <a:off x="466725" y="1769406"/>
            <a:ext cx="5791200" cy="4130520"/>
          </a:xfrm>
        </p:spPr>
        <p:txBody>
          <a:bodyPr>
            <a:normAutofit lnSpcReduction="10000"/>
          </a:bodyPr>
          <a:lstStyle/>
          <a:p>
            <a:pPr marL="0" indent="0" algn="ctr">
              <a:buNone/>
            </a:pPr>
            <a:r>
              <a:rPr lang="fr-CH" sz="2000" dirty="0">
                <a:solidFill>
                  <a:prstClr val="black"/>
                </a:solidFill>
                <a:latin typeface="Calibri" panose="020F0502020204030204"/>
              </a:rPr>
              <a:t>Au Tremplin (Fribourg), le projet de la bière La Trampoline, brassée par ses consommateurs et consommatrices, a amené une collaboration inédite avec des professionnel·les de l’agriculture.</a:t>
            </a:r>
          </a:p>
          <a:p>
            <a:pPr marL="0" indent="0" algn="ctr">
              <a:buNone/>
            </a:pPr>
            <a:r>
              <a:rPr lang="fr-CH" sz="2000" dirty="0">
                <a:solidFill>
                  <a:prstClr val="black"/>
                </a:solidFill>
                <a:latin typeface="Calibri" panose="020F0502020204030204"/>
              </a:rPr>
              <a:t> </a:t>
            </a:r>
          </a:p>
          <a:p>
            <a:pPr marL="0" indent="0" algn="ctr">
              <a:buNone/>
            </a:pPr>
            <a:r>
              <a:rPr lang="fr-CH" sz="2000" i="1" dirty="0"/>
              <a:t>« Qu’est-ce qu’on fait de la [drêche] ? […] En cherchant, on a découvert qu’il y avait des paysans autour de nous qui étaient contents de filer ça à leurs animaux. Ça nous a permis, quand on va avec les résidents amener la [drêche], de discuter avec les paysans. On discute de la toxicomanie, du Tremplin, de la pauvreté, de ce qu’on pourrait faire. Voilà, on déconstruit les images. »</a:t>
            </a:r>
          </a:p>
          <a:p>
            <a:pPr marL="0" indent="0" algn="ctr">
              <a:buNone/>
            </a:pPr>
            <a:r>
              <a:rPr lang="fr-CH" sz="1400" b="1" dirty="0"/>
              <a:t>Membre de la direction du Tremplin</a:t>
            </a:r>
          </a:p>
        </p:txBody>
      </p:sp>
      <p:graphicFrame>
        <p:nvGraphicFramePr>
          <p:cNvPr id="7" name="Diagram 6">
            <a:extLst>
              <a:ext uri="{FF2B5EF4-FFF2-40B4-BE49-F238E27FC236}">
                <a16:creationId xmlns:a16="http://schemas.microsoft.com/office/drawing/2014/main" id="{416DB7F4-D434-1A9A-8DEF-CD062033ED6D}"/>
              </a:ext>
            </a:extLst>
          </p:cNvPr>
          <p:cNvGraphicFramePr/>
          <p:nvPr/>
        </p:nvGraphicFramePr>
        <p:xfrm>
          <a:off x="5960751" y="1769406"/>
          <a:ext cx="5693194" cy="45037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28213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Approches du travail social durable</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BA2079D1-8872-4BF6-A41F-D78619725319}"/>
              </a:ext>
            </a:extLst>
          </p:cNvPr>
          <p:cNvSpPr>
            <a:spLocks noGrp="1"/>
          </p:cNvSpPr>
          <p:nvPr>
            <p:ph type="sldNum" sz="quarter" idx="12"/>
          </p:nvPr>
        </p:nvSpPr>
        <p:spPr/>
        <p:txBody>
          <a:bodyPr/>
          <a:lstStyle/>
          <a:p>
            <a:fld id="{8A26EEB8-B9A9-4B10-AC7A-36146B0DEC0A}" type="slidenum">
              <a:rPr lang="fr-CH" smtClean="0"/>
              <a:t>13</a:t>
            </a:fld>
            <a:endParaRPr lang="fr-CH"/>
          </a:p>
        </p:txBody>
      </p:sp>
      <p:graphicFrame>
        <p:nvGraphicFramePr>
          <p:cNvPr id="18" name="Chart 17">
            <a:extLst>
              <a:ext uri="{FF2B5EF4-FFF2-40B4-BE49-F238E27FC236}">
                <a16:creationId xmlns:a16="http://schemas.microsoft.com/office/drawing/2014/main" id="{6CFECF3A-1288-4856-B86B-E4AA6015148A}"/>
              </a:ext>
            </a:extLst>
          </p:cNvPr>
          <p:cNvGraphicFramePr/>
          <p:nvPr>
            <p:extLst>
              <p:ext uri="{D42A27DB-BD31-4B8C-83A1-F6EECF244321}">
                <p14:modId xmlns:p14="http://schemas.microsoft.com/office/powerpoint/2010/main" val="3600683115"/>
              </p:ext>
            </p:extLst>
          </p:nvPr>
        </p:nvGraphicFramePr>
        <p:xfrm>
          <a:off x="6604018" y="1574397"/>
          <a:ext cx="5167772" cy="4982271"/>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50C86666-9C45-4DAA-94F5-F4204260B649}"/>
              </a:ext>
            </a:extLst>
          </p:cNvPr>
          <p:cNvSpPr txBox="1"/>
          <p:nvPr/>
        </p:nvSpPr>
        <p:spPr>
          <a:xfrm>
            <a:off x="420210" y="2488053"/>
            <a:ext cx="6077447" cy="2862322"/>
          </a:xfrm>
          <a:prstGeom prst="rect">
            <a:avLst/>
          </a:prstGeom>
          <a:noFill/>
        </p:spPr>
        <p:txBody>
          <a:bodyPr wrap="square" rtlCol="0">
            <a:spAutoFit/>
          </a:bodyPr>
          <a:lstStyle/>
          <a:p>
            <a:pPr algn="ctr"/>
            <a:r>
              <a:rPr lang="fr-CH" sz="2000" i="1" dirty="0"/>
              <a:t>« L’espèce humaine est engagée de manière collective dans des pratiques dommageables pour l’environnement et assure notre autodestruction à terme. Si nous observions quelques individus engagés dans une telle autodestruction, nous les considérerions comme des malades mentaux. Notre maladie collective pourrait être qualifiée de ‘syndrome de destruction de l’habitat’.»</a:t>
            </a:r>
          </a:p>
          <a:p>
            <a:pPr algn="ctr"/>
            <a:endParaRPr lang="fr-CH" sz="2000" i="1" dirty="0"/>
          </a:p>
          <a:p>
            <a:pPr algn="ctr"/>
            <a:r>
              <a:rPr lang="fr-CH" b="1" dirty="0"/>
              <a:t>Traduction libre de Berger (1995: 441)</a:t>
            </a:r>
          </a:p>
        </p:txBody>
      </p:sp>
      <p:sp>
        <p:nvSpPr>
          <p:cNvPr id="22" name="TextBox 21">
            <a:extLst>
              <a:ext uri="{FF2B5EF4-FFF2-40B4-BE49-F238E27FC236}">
                <a16:creationId xmlns:a16="http://schemas.microsoft.com/office/drawing/2014/main" id="{3682E89A-CD3A-4772-8277-8189E1DD5389}"/>
              </a:ext>
            </a:extLst>
          </p:cNvPr>
          <p:cNvSpPr txBox="1"/>
          <p:nvPr/>
        </p:nvSpPr>
        <p:spPr>
          <a:xfrm>
            <a:off x="6768548" y="6387391"/>
            <a:ext cx="5067146" cy="338554"/>
          </a:xfrm>
          <a:prstGeom prst="rect">
            <a:avLst/>
          </a:prstGeom>
          <a:noFill/>
        </p:spPr>
        <p:txBody>
          <a:bodyPr wrap="square" rtlCol="0">
            <a:spAutoFit/>
          </a:bodyPr>
          <a:lstStyle/>
          <a:p>
            <a:r>
              <a:rPr lang="fr-CH" sz="1600" dirty="0"/>
              <a:t>Berger (1995) ; Dominelli (2012) ; Ramsay &amp; </a:t>
            </a:r>
            <a:r>
              <a:rPr lang="fr-CH" sz="1600" dirty="0" err="1"/>
              <a:t>Boddy</a:t>
            </a:r>
            <a:r>
              <a:rPr lang="fr-CH" sz="1600" dirty="0"/>
              <a:t> (2017)</a:t>
            </a:r>
          </a:p>
        </p:txBody>
      </p:sp>
      <p:pic>
        <p:nvPicPr>
          <p:cNvPr id="5" name="Espace réservé du contenu 3">
            <a:extLst>
              <a:ext uri="{FF2B5EF4-FFF2-40B4-BE49-F238E27FC236}">
                <a16:creationId xmlns:a16="http://schemas.microsoft.com/office/drawing/2014/main" id="{FA9E12DE-3E02-7A20-03D2-415C94898F8C}"/>
              </a:ext>
            </a:extLst>
          </p:cNvPr>
          <p:cNvPicPr>
            <a:picLocks noChangeAspect="1"/>
          </p:cNvPicPr>
          <p:nvPr/>
        </p:nvPicPr>
        <p:blipFill>
          <a:blip r:embed="rId4"/>
          <a:stretch>
            <a:fillRect/>
          </a:stretch>
        </p:blipFill>
        <p:spPr>
          <a:xfrm>
            <a:off x="0" y="6061374"/>
            <a:ext cx="1917803" cy="796626"/>
          </a:xfrm>
          <a:prstGeom prst="rect">
            <a:avLst/>
          </a:prstGeom>
        </p:spPr>
      </p:pic>
    </p:spTree>
    <p:extLst>
      <p:ext uri="{BB962C8B-B14F-4D97-AF65-F5344CB8AC3E}">
        <p14:creationId xmlns:p14="http://schemas.microsoft.com/office/powerpoint/2010/main" val="3991300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 Intégrer la durabilité : une responsabilité pour le TS</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1B68101-15DD-4FCB-9BA7-76518E5DCAFD}"/>
              </a:ext>
            </a:extLst>
          </p:cNvPr>
          <p:cNvSpPr>
            <a:spLocks noGrp="1"/>
          </p:cNvSpPr>
          <p:nvPr>
            <p:ph type="sldNum" sz="quarter" idx="12"/>
          </p:nvPr>
        </p:nvSpPr>
        <p:spPr/>
        <p:txBody>
          <a:bodyPr/>
          <a:lstStyle/>
          <a:p>
            <a:fld id="{8A26EEB8-B9A9-4B10-AC7A-36146B0DEC0A}" type="slidenum">
              <a:rPr lang="fr-CH" smtClean="0"/>
              <a:t>14</a:t>
            </a:fld>
            <a:endParaRPr lang="fr-CH"/>
          </a:p>
        </p:txBody>
      </p:sp>
      <p:pic>
        <p:nvPicPr>
          <p:cNvPr id="5" name="Espace réservé du contenu 3">
            <a:extLst>
              <a:ext uri="{FF2B5EF4-FFF2-40B4-BE49-F238E27FC236}">
                <a16:creationId xmlns:a16="http://schemas.microsoft.com/office/drawing/2014/main" id="{1460D15A-B147-8E5D-448C-2A84331E79E8}"/>
              </a:ext>
            </a:extLst>
          </p:cNvPr>
          <p:cNvPicPr>
            <a:picLocks noChangeAspect="1"/>
          </p:cNvPicPr>
          <p:nvPr/>
        </p:nvPicPr>
        <p:blipFill>
          <a:blip r:embed="rId3"/>
          <a:stretch>
            <a:fillRect/>
          </a:stretch>
        </p:blipFill>
        <p:spPr>
          <a:xfrm>
            <a:off x="0" y="6061374"/>
            <a:ext cx="1917803" cy="796626"/>
          </a:xfrm>
          <a:prstGeom prst="rect">
            <a:avLst/>
          </a:prstGeom>
        </p:spPr>
      </p:pic>
      <p:sp>
        <p:nvSpPr>
          <p:cNvPr id="4" name="Espace réservé du contenu 2">
            <a:extLst>
              <a:ext uri="{FF2B5EF4-FFF2-40B4-BE49-F238E27FC236}">
                <a16:creationId xmlns:a16="http://schemas.microsoft.com/office/drawing/2014/main" id="{413FC34A-6826-EF71-2869-9FECDB84476A}"/>
              </a:ext>
            </a:extLst>
          </p:cNvPr>
          <p:cNvSpPr>
            <a:spLocks noGrp="1"/>
          </p:cNvSpPr>
          <p:nvPr>
            <p:ph idx="1"/>
          </p:nvPr>
        </p:nvSpPr>
        <p:spPr>
          <a:xfrm>
            <a:off x="609600" y="1706830"/>
            <a:ext cx="10982325" cy="4355000"/>
          </a:xfrm>
        </p:spPr>
        <p:txBody>
          <a:bodyPr vert="horz" lIns="91440" tIns="45720" rIns="91440" bIns="45720" rtlCol="0" anchor="t">
            <a:noAutofit/>
          </a:bodyPr>
          <a:lstStyle/>
          <a:p>
            <a:pPr marL="0" indent="0">
              <a:spcAft>
                <a:spcPts val="1200"/>
              </a:spcAft>
              <a:buNone/>
            </a:pPr>
            <a:r>
              <a:rPr lang="fr-CH" dirty="0"/>
              <a:t>La Fédération internationale des travailleurs sociaux (IFSW) appelle les travailleurs et travailleuses sociales à :</a:t>
            </a:r>
          </a:p>
          <a:p>
            <a:pPr marL="0" indent="0" algn="ctr">
              <a:buNone/>
            </a:pPr>
            <a:r>
              <a:rPr lang="fr-CH" i="1" dirty="0"/>
              <a:t>« […] développer la responsabilité environnementale et prendre soin de l'environnement dans la pratique et la gestion du travail social aujourd'hui et pour les générations futures, travailler avec d'autres professionnels pour accroître nos connaissances et avec des groupes communautaires pour développer des compétences et des stratégies de plaidoyer pour travailler vers un environnement plus sain et de veiller à ce que les questions environnementales soient de plus en plus présentes dans l'enseignement du travail social. »</a:t>
            </a:r>
            <a:endParaRPr lang="fr-CH" dirty="0">
              <a:ea typeface="+mn-lt"/>
              <a:cs typeface="+mn-lt"/>
            </a:endParaRPr>
          </a:p>
          <a:p>
            <a:pPr marL="0" indent="0">
              <a:buNone/>
            </a:pPr>
            <a:endParaRPr lang="fr-CH" dirty="0"/>
          </a:p>
        </p:txBody>
      </p:sp>
    </p:spTree>
    <p:extLst>
      <p:ext uri="{BB962C8B-B14F-4D97-AF65-F5344CB8AC3E}">
        <p14:creationId xmlns:p14="http://schemas.microsoft.com/office/powerpoint/2010/main" val="1777117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 travail social durable est en lien avec les 17 ODD (I) </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80739" y="5876059"/>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1B68101-15DD-4FCB-9BA7-76518E5DCAFD}"/>
              </a:ext>
            </a:extLst>
          </p:cNvPr>
          <p:cNvSpPr>
            <a:spLocks noGrp="1"/>
          </p:cNvSpPr>
          <p:nvPr>
            <p:ph type="sldNum" sz="quarter" idx="12"/>
          </p:nvPr>
        </p:nvSpPr>
        <p:spPr/>
        <p:txBody>
          <a:bodyPr/>
          <a:lstStyle/>
          <a:p>
            <a:fld id="{8A26EEB8-B9A9-4B10-AC7A-36146B0DEC0A}" type="slidenum">
              <a:rPr lang="fr-CH" smtClean="0"/>
              <a:t>15</a:t>
            </a:fld>
            <a:endParaRPr lang="fr-CH"/>
          </a:p>
        </p:txBody>
      </p:sp>
      <p:pic>
        <p:nvPicPr>
          <p:cNvPr id="14" name="Picture 13" descr="Graphical user interface, application&#10;&#10;Description automatically generated">
            <a:extLst>
              <a:ext uri="{FF2B5EF4-FFF2-40B4-BE49-F238E27FC236}">
                <a16:creationId xmlns:a16="http://schemas.microsoft.com/office/drawing/2014/main" id="{8DD38848-7606-4752-B8E0-559DA12224E7}"/>
              </a:ext>
            </a:extLst>
          </p:cNvPr>
          <p:cNvPicPr>
            <a:picLocks noChangeAspect="1"/>
          </p:cNvPicPr>
          <p:nvPr/>
        </p:nvPicPr>
        <p:blipFill rotWithShape="1">
          <a:blip r:embed="rId4">
            <a:extLst>
              <a:ext uri="{28A0092B-C50C-407E-A947-70E740481C1C}">
                <a14:useLocalDpi xmlns:a14="http://schemas.microsoft.com/office/drawing/2010/main" val="0"/>
              </a:ext>
            </a:extLst>
          </a:blip>
          <a:srcRect t="22939" b="9247"/>
          <a:stretch/>
        </p:blipFill>
        <p:spPr>
          <a:xfrm>
            <a:off x="316932" y="1450346"/>
            <a:ext cx="11275300" cy="5301328"/>
          </a:xfrm>
          <a:prstGeom prst="rect">
            <a:avLst/>
          </a:prstGeom>
        </p:spPr>
      </p:pic>
    </p:spTree>
    <p:extLst>
      <p:ext uri="{BB962C8B-B14F-4D97-AF65-F5344CB8AC3E}">
        <p14:creationId xmlns:p14="http://schemas.microsoft.com/office/powerpoint/2010/main" val="3089902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fontScale="90000"/>
          </a:bodyPr>
          <a:lstStyle/>
          <a:p>
            <a:r>
              <a:rPr lang="fr-FR" sz="3600" b="1" dirty="0">
                <a:solidFill>
                  <a:schemeClr val="accent4">
                    <a:lumMod val="50000"/>
                  </a:schemeClr>
                </a:solidFill>
              </a:rPr>
              <a:t>Le travail social durable est relié au code de déontologie du TS ? (II)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1B68101-15DD-4FCB-9BA7-76518E5DCAFD}"/>
              </a:ext>
            </a:extLst>
          </p:cNvPr>
          <p:cNvSpPr>
            <a:spLocks noGrp="1"/>
          </p:cNvSpPr>
          <p:nvPr>
            <p:ph type="sldNum" sz="quarter" idx="12"/>
          </p:nvPr>
        </p:nvSpPr>
        <p:spPr/>
        <p:txBody>
          <a:bodyPr/>
          <a:lstStyle/>
          <a:p>
            <a:fld id="{8A26EEB8-B9A9-4B10-AC7A-36146B0DEC0A}" type="slidenum">
              <a:rPr lang="fr-CH" smtClean="0"/>
              <a:t>16</a:t>
            </a:fld>
            <a:endParaRPr lang="fr-CH"/>
          </a:p>
        </p:txBody>
      </p:sp>
      <p:sp>
        <p:nvSpPr>
          <p:cNvPr id="8" name="TextBox 7">
            <a:extLst>
              <a:ext uri="{FF2B5EF4-FFF2-40B4-BE49-F238E27FC236}">
                <a16:creationId xmlns:a16="http://schemas.microsoft.com/office/drawing/2014/main" id="{7F14A3ED-E4D4-4711-9AB7-90FBF6907DF1}"/>
              </a:ext>
            </a:extLst>
          </p:cNvPr>
          <p:cNvSpPr txBox="1"/>
          <p:nvPr/>
        </p:nvSpPr>
        <p:spPr>
          <a:xfrm>
            <a:off x="7277100" y="6378513"/>
            <a:ext cx="4421449" cy="338554"/>
          </a:xfrm>
          <a:prstGeom prst="rect">
            <a:avLst/>
          </a:prstGeom>
          <a:noFill/>
        </p:spPr>
        <p:txBody>
          <a:bodyPr wrap="square" rtlCol="0">
            <a:spAutoFit/>
          </a:bodyPr>
          <a:lstStyle/>
          <a:p>
            <a:r>
              <a:rPr lang="fr-CH" sz="1600" dirty="0">
                <a:effectLst/>
                <a:ea typeface="Calibri" panose="020F0502020204030204" pitchFamily="34" charset="0"/>
              </a:rPr>
              <a:t>Beck et al. (2010) ; </a:t>
            </a:r>
            <a:r>
              <a:rPr lang="fr-CH" sz="1600" dirty="0"/>
              <a:t>Naef (2019 ; 2021) ; ONU (2015)</a:t>
            </a:r>
          </a:p>
        </p:txBody>
      </p:sp>
      <p:graphicFrame>
        <p:nvGraphicFramePr>
          <p:cNvPr id="9" name="Table 9">
            <a:extLst>
              <a:ext uri="{FF2B5EF4-FFF2-40B4-BE49-F238E27FC236}">
                <a16:creationId xmlns:a16="http://schemas.microsoft.com/office/drawing/2014/main" id="{B34FB3FE-77D0-4829-B558-1F13FD426A1A}"/>
              </a:ext>
            </a:extLst>
          </p:cNvPr>
          <p:cNvGraphicFramePr>
            <a:graphicFrameLocks noGrp="1"/>
          </p:cNvGraphicFramePr>
          <p:nvPr/>
        </p:nvGraphicFramePr>
        <p:xfrm>
          <a:off x="1080244" y="1624086"/>
          <a:ext cx="10031512" cy="4251971"/>
        </p:xfrm>
        <a:graphic>
          <a:graphicData uri="http://schemas.openxmlformats.org/drawingml/2006/table">
            <a:tbl>
              <a:tblPr firstRow="1" bandRow="1">
                <a:tableStyleId>{5C22544A-7EE6-4342-B048-85BDC9FD1C3A}</a:tableStyleId>
              </a:tblPr>
              <a:tblGrid>
                <a:gridCol w="5015966">
                  <a:extLst>
                    <a:ext uri="{9D8B030D-6E8A-4147-A177-3AD203B41FA5}">
                      <a16:colId xmlns:a16="http://schemas.microsoft.com/office/drawing/2014/main" val="304390845"/>
                    </a:ext>
                  </a:extLst>
                </a:gridCol>
                <a:gridCol w="5015546">
                  <a:extLst>
                    <a:ext uri="{9D8B030D-6E8A-4147-A177-3AD203B41FA5}">
                      <a16:colId xmlns:a16="http://schemas.microsoft.com/office/drawing/2014/main" val="1553478296"/>
                    </a:ext>
                  </a:extLst>
                </a:gridCol>
              </a:tblGrid>
              <a:tr h="511823">
                <a:tc>
                  <a:txBody>
                    <a:bodyPr/>
                    <a:lstStyle/>
                    <a:p>
                      <a:pPr algn="ctr"/>
                      <a:r>
                        <a:rPr lang="fr-CH" dirty="0"/>
                        <a:t>Code de déontologie du travail social en Suisse</a:t>
                      </a:r>
                    </a:p>
                  </a:txBody>
                  <a:tcPr anchor="ctr"/>
                </a:tc>
                <a:tc>
                  <a:txBody>
                    <a:bodyPr/>
                    <a:lstStyle/>
                    <a:p>
                      <a:pPr algn="ctr"/>
                      <a:r>
                        <a:rPr lang="fr-CH" dirty="0"/>
                        <a:t>Objectifs de Développement Durable (ODD)</a:t>
                      </a:r>
                    </a:p>
                  </a:txBody>
                  <a:tcPr anchor="ctr"/>
                </a:tc>
                <a:extLst>
                  <a:ext uri="{0D108BD9-81ED-4DB2-BD59-A6C34878D82A}">
                    <a16:rowId xmlns:a16="http://schemas.microsoft.com/office/drawing/2014/main" val="3097438388"/>
                  </a:ext>
                </a:extLst>
              </a:tr>
              <a:tr h="920907">
                <a:tc>
                  <a:txBody>
                    <a:bodyPr/>
                    <a:lstStyle/>
                    <a:p>
                      <a:r>
                        <a:rPr lang="fr-CH" sz="1800" b="0" kern="1200" dirty="0">
                          <a:solidFill>
                            <a:schemeClr val="dk1"/>
                          </a:solidFill>
                          <a:effectLst/>
                          <a:latin typeface="+mn-lt"/>
                          <a:ea typeface="+mn-ea"/>
                          <a:cs typeface="+mn-cs"/>
                        </a:rPr>
                        <a:t>Satisfaction des besoins existentiels </a:t>
                      </a:r>
                      <a:r>
                        <a:rPr lang="fr-CH" sz="1400" b="0" i="1" kern="1200" dirty="0">
                          <a:solidFill>
                            <a:schemeClr val="dk1"/>
                          </a:solidFill>
                          <a:effectLst/>
                          <a:latin typeface="+mn-lt"/>
                          <a:ea typeface="+mn-ea"/>
                          <a:cs typeface="+mn-cs"/>
                        </a:rPr>
                        <a:t>(p.6)</a:t>
                      </a:r>
                      <a:endParaRPr lang="fr-CH" sz="1800" b="0" i="1" kern="1200" dirty="0">
                        <a:solidFill>
                          <a:schemeClr val="dk1"/>
                        </a:solidFill>
                        <a:effectLst/>
                        <a:latin typeface="+mn-lt"/>
                        <a:ea typeface="+mn-ea"/>
                        <a:cs typeface="+mn-cs"/>
                      </a:endParaRPr>
                    </a:p>
                  </a:txBody>
                  <a:tcPr anchor="ctr"/>
                </a:tc>
                <a:tc>
                  <a:txBody>
                    <a:bodyPr/>
                    <a:lstStyle/>
                    <a:p>
                      <a:endParaRPr lang="fr-CH" dirty="0"/>
                    </a:p>
                  </a:txBody>
                  <a:tcPr anchor="ctr"/>
                </a:tc>
                <a:extLst>
                  <a:ext uri="{0D108BD9-81ED-4DB2-BD59-A6C34878D82A}">
                    <a16:rowId xmlns:a16="http://schemas.microsoft.com/office/drawing/2014/main" val="2443586730"/>
                  </a:ext>
                </a:extLst>
              </a:tr>
              <a:tr h="934317">
                <a:tc>
                  <a:txBody>
                    <a:bodyPr/>
                    <a:lstStyle/>
                    <a:p>
                      <a:r>
                        <a:rPr lang="fr-CH" sz="1800" b="0" kern="1200" dirty="0">
                          <a:solidFill>
                            <a:schemeClr val="dk1"/>
                          </a:solidFill>
                          <a:effectLst/>
                          <a:latin typeface="+mn-lt"/>
                          <a:ea typeface="+mn-ea"/>
                          <a:cs typeface="+mn-cs"/>
                        </a:rPr>
                        <a:t>Promotion du changement social, intégration sociale, participation et auto-détermination </a:t>
                      </a:r>
                      <a:r>
                        <a:rPr lang="fr-CH" sz="1400" b="0" i="1" kern="1200" dirty="0">
                          <a:solidFill>
                            <a:schemeClr val="dk1"/>
                          </a:solidFill>
                          <a:effectLst/>
                          <a:latin typeface="+mn-lt"/>
                          <a:ea typeface="+mn-ea"/>
                          <a:cs typeface="+mn-cs"/>
                        </a:rPr>
                        <a:t>(p.9)</a:t>
                      </a:r>
                    </a:p>
                  </a:txBody>
                  <a:tcPr anchor="ctr"/>
                </a:tc>
                <a:tc>
                  <a:txBody>
                    <a:bodyPr/>
                    <a:lstStyle/>
                    <a:p>
                      <a:endParaRPr lang="fr-CH" dirty="0"/>
                    </a:p>
                  </a:txBody>
                  <a:tcPr anchor="ctr"/>
                </a:tc>
                <a:extLst>
                  <a:ext uri="{0D108BD9-81ED-4DB2-BD59-A6C34878D82A}">
                    <a16:rowId xmlns:a16="http://schemas.microsoft.com/office/drawing/2014/main" val="1881650970"/>
                  </a:ext>
                </a:extLst>
              </a:tr>
              <a:tr h="964017">
                <a:tc>
                  <a:txBody>
                    <a:bodyPr/>
                    <a:lstStyle/>
                    <a:p>
                      <a:r>
                        <a:rPr lang="fr-CH" sz="1800" b="0" kern="1200" dirty="0">
                          <a:solidFill>
                            <a:schemeClr val="dk1"/>
                          </a:solidFill>
                          <a:effectLst/>
                          <a:latin typeface="+mn-lt"/>
                          <a:ea typeface="+mn-ea"/>
                          <a:cs typeface="+mn-cs"/>
                        </a:rPr>
                        <a:t>Interdisciplinarité, coopération et gestion d’intérêts contradictoires </a:t>
                      </a:r>
                      <a:r>
                        <a:rPr lang="fr-CH" sz="1400" b="0" i="1" kern="1200" dirty="0">
                          <a:solidFill>
                            <a:schemeClr val="dk1"/>
                          </a:solidFill>
                          <a:effectLst/>
                          <a:latin typeface="+mn-lt"/>
                          <a:ea typeface="+mn-ea"/>
                          <a:cs typeface="+mn-cs"/>
                        </a:rPr>
                        <a:t>(p.13)</a:t>
                      </a:r>
                    </a:p>
                  </a:txBody>
                  <a:tcPr anchor="ctr"/>
                </a:tc>
                <a:tc>
                  <a:txBody>
                    <a:bodyPr/>
                    <a:lstStyle/>
                    <a:p>
                      <a:endParaRPr lang="fr-CH" dirty="0"/>
                    </a:p>
                  </a:txBody>
                  <a:tcPr anchor="ctr"/>
                </a:tc>
                <a:extLst>
                  <a:ext uri="{0D108BD9-81ED-4DB2-BD59-A6C34878D82A}">
                    <a16:rowId xmlns:a16="http://schemas.microsoft.com/office/drawing/2014/main" val="201501195"/>
                  </a:ext>
                </a:extLst>
              </a:tr>
              <a:tr h="920907">
                <a:tc>
                  <a:txBody>
                    <a:bodyPr/>
                    <a:lstStyle/>
                    <a:p>
                      <a:r>
                        <a:rPr lang="fr-CH" sz="1800" b="0" kern="1200" dirty="0">
                          <a:solidFill>
                            <a:schemeClr val="dk1"/>
                          </a:solidFill>
                          <a:effectLst/>
                          <a:latin typeface="+mn-lt"/>
                          <a:ea typeface="+mn-ea"/>
                          <a:cs typeface="+mn-cs"/>
                        </a:rPr>
                        <a:t>Justice sociale, égalité et diversité </a:t>
                      </a:r>
                      <a:r>
                        <a:rPr lang="fr-CH" sz="1400" b="0" i="1" kern="1200" dirty="0">
                          <a:solidFill>
                            <a:schemeClr val="dk1"/>
                          </a:solidFill>
                          <a:effectLst/>
                          <a:latin typeface="+mn-lt"/>
                          <a:ea typeface="+mn-ea"/>
                          <a:cs typeface="+mn-cs"/>
                        </a:rPr>
                        <a:t>(p.8-9)</a:t>
                      </a:r>
                    </a:p>
                  </a:txBody>
                  <a:tcPr anchor="ctr"/>
                </a:tc>
                <a:tc>
                  <a:txBody>
                    <a:bodyPr/>
                    <a:lstStyle/>
                    <a:p>
                      <a:endParaRPr lang="fr-CH" dirty="0"/>
                    </a:p>
                  </a:txBody>
                  <a:tcPr anchor="ctr"/>
                </a:tc>
                <a:extLst>
                  <a:ext uri="{0D108BD9-81ED-4DB2-BD59-A6C34878D82A}">
                    <a16:rowId xmlns:a16="http://schemas.microsoft.com/office/drawing/2014/main" val="1569750003"/>
                  </a:ext>
                </a:extLst>
              </a:tr>
            </a:tbl>
          </a:graphicData>
        </a:graphic>
      </p:graphicFrame>
      <p:pic>
        <p:nvPicPr>
          <p:cNvPr id="12" name="Picture 2">
            <a:extLst>
              <a:ext uri="{FF2B5EF4-FFF2-40B4-BE49-F238E27FC236}">
                <a16:creationId xmlns:a16="http://schemas.microsoft.com/office/drawing/2014/main" id="{B44B1075-547C-4964-BEDC-641BBDA6D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7451" y="2195889"/>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B24E0525-4A2C-4691-A341-E56B44664B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7088" y="2195225"/>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F1EF2774-7C8C-43B9-8EE7-866F1481E74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4785" y="219456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F1CA5FCB-8CE1-40D2-94E7-5997E3FF959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7451" y="3099611"/>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DEF6A4C7-CC23-47CA-9958-56F1870B891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7451" y="404685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a:extLst>
              <a:ext uri="{FF2B5EF4-FFF2-40B4-BE49-F238E27FC236}">
                <a16:creationId xmlns:a16="http://schemas.microsoft.com/office/drawing/2014/main" id="{0D7D67E2-1E85-4B9C-A974-A53219970DE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77451" y="4994105"/>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a:extLst>
              <a:ext uri="{FF2B5EF4-FFF2-40B4-BE49-F238E27FC236}">
                <a16:creationId xmlns:a16="http://schemas.microsoft.com/office/drawing/2014/main" id="{EC982048-1F47-4804-B441-F5C354FB152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57088" y="4994105"/>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5" name="Espace réservé du contenu 3">
            <a:extLst>
              <a:ext uri="{FF2B5EF4-FFF2-40B4-BE49-F238E27FC236}">
                <a16:creationId xmlns:a16="http://schemas.microsoft.com/office/drawing/2014/main" id="{A443B321-D78B-5411-F12E-3E0769B68191}"/>
              </a:ext>
            </a:extLst>
          </p:cNvPr>
          <p:cNvPicPr>
            <a:picLocks noChangeAspect="1"/>
          </p:cNvPicPr>
          <p:nvPr/>
        </p:nvPicPr>
        <p:blipFill>
          <a:blip r:embed="rId10"/>
          <a:stretch>
            <a:fillRect/>
          </a:stretch>
        </p:blipFill>
        <p:spPr>
          <a:xfrm>
            <a:off x="0" y="6061374"/>
            <a:ext cx="1917803" cy="796626"/>
          </a:xfrm>
          <a:prstGeom prst="rect">
            <a:avLst/>
          </a:prstGeom>
        </p:spPr>
      </p:pic>
    </p:spTree>
    <p:extLst>
      <p:ext uri="{BB962C8B-B14F-4D97-AF65-F5344CB8AC3E}">
        <p14:creationId xmlns:p14="http://schemas.microsoft.com/office/powerpoint/2010/main" val="1835288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fontScale="90000"/>
          </a:bodyPr>
          <a:lstStyle/>
          <a:p>
            <a:r>
              <a:rPr lang="fr-FR" sz="3600" b="1" dirty="0">
                <a:solidFill>
                  <a:schemeClr val="accent4">
                    <a:lumMod val="50000"/>
                  </a:schemeClr>
                </a:solidFill>
              </a:rPr>
              <a:t>Le travail social durable est relié au code de déontologie du TS (III)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81B68101-15DD-4FCB-9BA7-76518E5DCAFD}"/>
              </a:ext>
            </a:extLst>
          </p:cNvPr>
          <p:cNvSpPr>
            <a:spLocks noGrp="1"/>
          </p:cNvSpPr>
          <p:nvPr>
            <p:ph type="sldNum" sz="quarter" idx="12"/>
          </p:nvPr>
        </p:nvSpPr>
        <p:spPr/>
        <p:txBody>
          <a:bodyPr/>
          <a:lstStyle/>
          <a:p>
            <a:fld id="{8A26EEB8-B9A9-4B10-AC7A-36146B0DEC0A}" type="slidenum">
              <a:rPr lang="fr-CH" smtClean="0"/>
              <a:t>17</a:t>
            </a:fld>
            <a:endParaRPr lang="fr-CH"/>
          </a:p>
        </p:txBody>
      </p:sp>
      <p:sp>
        <p:nvSpPr>
          <p:cNvPr id="8" name="TextBox 7">
            <a:extLst>
              <a:ext uri="{FF2B5EF4-FFF2-40B4-BE49-F238E27FC236}">
                <a16:creationId xmlns:a16="http://schemas.microsoft.com/office/drawing/2014/main" id="{7F14A3ED-E4D4-4711-9AB7-90FBF6907DF1}"/>
              </a:ext>
            </a:extLst>
          </p:cNvPr>
          <p:cNvSpPr txBox="1"/>
          <p:nvPr/>
        </p:nvSpPr>
        <p:spPr>
          <a:xfrm>
            <a:off x="7277100" y="6378513"/>
            <a:ext cx="4421449" cy="338554"/>
          </a:xfrm>
          <a:prstGeom prst="rect">
            <a:avLst/>
          </a:prstGeom>
          <a:noFill/>
        </p:spPr>
        <p:txBody>
          <a:bodyPr wrap="square" rtlCol="0">
            <a:spAutoFit/>
          </a:bodyPr>
          <a:lstStyle/>
          <a:p>
            <a:r>
              <a:rPr lang="fr-CH" sz="1600" dirty="0">
                <a:effectLst/>
                <a:ea typeface="Calibri" panose="020F0502020204030204" pitchFamily="34" charset="0"/>
              </a:rPr>
              <a:t>Beck et al. (2010) ; </a:t>
            </a:r>
            <a:r>
              <a:rPr lang="fr-CH" sz="1600" dirty="0"/>
              <a:t>Naef (2019 ; 2021) ; ONU (2015)</a:t>
            </a:r>
          </a:p>
        </p:txBody>
      </p:sp>
      <p:graphicFrame>
        <p:nvGraphicFramePr>
          <p:cNvPr id="9" name="Table 9">
            <a:extLst>
              <a:ext uri="{FF2B5EF4-FFF2-40B4-BE49-F238E27FC236}">
                <a16:creationId xmlns:a16="http://schemas.microsoft.com/office/drawing/2014/main" id="{B34FB3FE-77D0-4829-B558-1F13FD426A1A}"/>
              </a:ext>
            </a:extLst>
          </p:cNvPr>
          <p:cNvGraphicFramePr>
            <a:graphicFrameLocks noGrp="1"/>
          </p:cNvGraphicFramePr>
          <p:nvPr>
            <p:extLst>
              <p:ext uri="{D42A27DB-BD31-4B8C-83A1-F6EECF244321}">
                <p14:modId xmlns:p14="http://schemas.microsoft.com/office/powerpoint/2010/main" val="1135362443"/>
              </p:ext>
            </p:extLst>
          </p:nvPr>
        </p:nvGraphicFramePr>
        <p:xfrm>
          <a:off x="1080244" y="1601924"/>
          <a:ext cx="10031512" cy="4251971"/>
        </p:xfrm>
        <a:graphic>
          <a:graphicData uri="http://schemas.openxmlformats.org/drawingml/2006/table">
            <a:tbl>
              <a:tblPr firstRow="1" bandRow="1">
                <a:tableStyleId>{5C22544A-7EE6-4342-B048-85BDC9FD1C3A}</a:tableStyleId>
              </a:tblPr>
              <a:tblGrid>
                <a:gridCol w="5015966">
                  <a:extLst>
                    <a:ext uri="{9D8B030D-6E8A-4147-A177-3AD203B41FA5}">
                      <a16:colId xmlns:a16="http://schemas.microsoft.com/office/drawing/2014/main" val="304390845"/>
                    </a:ext>
                  </a:extLst>
                </a:gridCol>
                <a:gridCol w="5015546">
                  <a:extLst>
                    <a:ext uri="{9D8B030D-6E8A-4147-A177-3AD203B41FA5}">
                      <a16:colId xmlns:a16="http://schemas.microsoft.com/office/drawing/2014/main" val="1553478296"/>
                    </a:ext>
                  </a:extLst>
                </a:gridCol>
              </a:tblGrid>
              <a:tr h="511823">
                <a:tc>
                  <a:txBody>
                    <a:bodyPr/>
                    <a:lstStyle/>
                    <a:p>
                      <a:pPr algn="ctr"/>
                      <a:r>
                        <a:rPr lang="fr-CH" dirty="0"/>
                        <a:t>Code de déontologie du travail social en Suisse</a:t>
                      </a:r>
                    </a:p>
                  </a:txBody>
                  <a:tcPr anchor="ctr"/>
                </a:tc>
                <a:tc>
                  <a:txBody>
                    <a:bodyPr/>
                    <a:lstStyle/>
                    <a:p>
                      <a:pPr algn="ctr"/>
                      <a:r>
                        <a:rPr lang="fr-CH" dirty="0"/>
                        <a:t>Objectifs de Développement Durable (ODD)</a:t>
                      </a:r>
                    </a:p>
                  </a:txBody>
                  <a:tcPr anchor="ctr"/>
                </a:tc>
                <a:extLst>
                  <a:ext uri="{0D108BD9-81ED-4DB2-BD59-A6C34878D82A}">
                    <a16:rowId xmlns:a16="http://schemas.microsoft.com/office/drawing/2014/main" val="3097438388"/>
                  </a:ext>
                </a:extLst>
              </a:tr>
              <a:tr h="920907">
                <a:tc>
                  <a:txBody>
                    <a:bodyPr/>
                    <a:lstStyle/>
                    <a:p>
                      <a:r>
                        <a:rPr lang="fr-CH" sz="1800" b="0" kern="1200" dirty="0">
                          <a:solidFill>
                            <a:schemeClr val="dk1"/>
                          </a:solidFill>
                          <a:effectLst/>
                          <a:latin typeface="+mn-lt"/>
                          <a:ea typeface="+mn-ea"/>
                          <a:cs typeface="+mn-cs"/>
                        </a:rPr>
                        <a:t>Construction de structures sociales justes, défense d’une société démocratique et principe de solidarité </a:t>
                      </a:r>
                      <a:r>
                        <a:rPr lang="fr-CH" sz="1400" b="0" i="1" kern="1200" dirty="0">
                          <a:solidFill>
                            <a:schemeClr val="dk1"/>
                          </a:solidFill>
                          <a:effectLst/>
                          <a:latin typeface="+mn-lt"/>
                          <a:ea typeface="+mn-ea"/>
                          <a:cs typeface="+mn-cs"/>
                        </a:rPr>
                        <a:t>(p.7, 10 et 14)</a:t>
                      </a:r>
                    </a:p>
                  </a:txBody>
                  <a:tcPr anchor="ctr"/>
                </a:tc>
                <a:tc>
                  <a:txBody>
                    <a:bodyPr/>
                    <a:lstStyle/>
                    <a:p>
                      <a:endParaRPr lang="fr-CH" dirty="0"/>
                    </a:p>
                  </a:txBody>
                  <a:tcPr anchor="ctr"/>
                </a:tc>
                <a:extLst>
                  <a:ext uri="{0D108BD9-81ED-4DB2-BD59-A6C34878D82A}">
                    <a16:rowId xmlns:a16="http://schemas.microsoft.com/office/drawing/2014/main" val="2443586730"/>
                  </a:ext>
                </a:extLst>
              </a:tr>
              <a:tr h="9343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800" b="0" kern="1200" dirty="0">
                          <a:solidFill>
                            <a:schemeClr val="dk1"/>
                          </a:solidFill>
                          <a:effectLst/>
                          <a:latin typeface="+mn-lt"/>
                          <a:ea typeface="+mn-ea"/>
                          <a:cs typeface="+mn-cs"/>
                        </a:rPr>
                        <a:t>Promotion du bien-être et maintien du développement humain </a:t>
                      </a:r>
                      <a:r>
                        <a:rPr lang="fr-CH" sz="1400" b="0" i="1" kern="1200" dirty="0">
                          <a:solidFill>
                            <a:schemeClr val="dk1"/>
                          </a:solidFill>
                          <a:effectLst/>
                          <a:latin typeface="+mn-lt"/>
                          <a:ea typeface="+mn-ea"/>
                          <a:cs typeface="+mn-cs"/>
                        </a:rPr>
                        <a:t>(p.7 et 9)</a:t>
                      </a:r>
                    </a:p>
                  </a:txBody>
                  <a:tcPr anchor="ctr"/>
                </a:tc>
                <a:tc>
                  <a:txBody>
                    <a:bodyPr/>
                    <a:lstStyle/>
                    <a:p>
                      <a:endParaRPr lang="fr-CH" dirty="0"/>
                    </a:p>
                  </a:txBody>
                  <a:tcPr anchor="ctr"/>
                </a:tc>
                <a:extLst>
                  <a:ext uri="{0D108BD9-81ED-4DB2-BD59-A6C34878D82A}">
                    <a16:rowId xmlns:a16="http://schemas.microsoft.com/office/drawing/2014/main" val="1881650970"/>
                  </a:ext>
                </a:extLst>
              </a:tr>
              <a:tr h="96401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800" b="0" kern="1200" dirty="0">
                          <a:solidFill>
                            <a:schemeClr val="dk1"/>
                          </a:solidFill>
                          <a:effectLst/>
                          <a:latin typeface="+mn-lt"/>
                          <a:ea typeface="+mn-ea"/>
                          <a:cs typeface="+mn-cs"/>
                        </a:rPr>
                        <a:t>Protection de l’environnement naturel, social et culturel </a:t>
                      </a:r>
                      <a:r>
                        <a:rPr lang="fr-CH" sz="1400" b="0" i="1" kern="1200" dirty="0">
                          <a:solidFill>
                            <a:schemeClr val="dk1"/>
                          </a:solidFill>
                          <a:effectLst/>
                          <a:latin typeface="+mn-lt"/>
                          <a:ea typeface="+mn-ea"/>
                          <a:cs typeface="+mn-cs"/>
                        </a:rPr>
                        <a:t>(p.8-10)</a:t>
                      </a:r>
                    </a:p>
                  </a:txBody>
                  <a:tcPr anchor="ctr"/>
                </a:tc>
                <a:tc>
                  <a:txBody>
                    <a:bodyPr/>
                    <a:lstStyle/>
                    <a:p>
                      <a:endParaRPr lang="fr-CH" dirty="0"/>
                    </a:p>
                  </a:txBody>
                  <a:tcPr anchor="ctr"/>
                </a:tc>
                <a:extLst>
                  <a:ext uri="{0D108BD9-81ED-4DB2-BD59-A6C34878D82A}">
                    <a16:rowId xmlns:a16="http://schemas.microsoft.com/office/drawing/2014/main" val="201501195"/>
                  </a:ext>
                </a:extLst>
              </a:tr>
              <a:tr h="9209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H" sz="1800" b="0" kern="1200" dirty="0">
                          <a:solidFill>
                            <a:schemeClr val="dk1"/>
                          </a:solidFill>
                          <a:effectLst/>
                          <a:latin typeface="+mn-lt"/>
                          <a:ea typeface="+mn-ea"/>
                          <a:cs typeface="+mn-cs"/>
                        </a:rPr>
                        <a:t>Accès universel à l’éducation, aux formations et pratiques professionnelles </a:t>
                      </a:r>
                      <a:r>
                        <a:rPr lang="fr-CH" sz="1400" b="0" i="1" kern="1200" dirty="0">
                          <a:solidFill>
                            <a:schemeClr val="dk1"/>
                          </a:solidFill>
                          <a:effectLst/>
                          <a:latin typeface="+mn-lt"/>
                          <a:ea typeface="+mn-ea"/>
                          <a:cs typeface="+mn-cs"/>
                        </a:rPr>
                        <a:t>(p.9-10)</a:t>
                      </a:r>
                    </a:p>
                  </a:txBody>
                  <a:tcPr anchor="ctr"/>
                </a:tc>
                <a:tc>
                  <a:txBody>
                    <a:bodyPr/>
                    <a:lstStyle/>
                    <a:p>
                      <a:endParaRPr lang="fr-CH" dirty="0"/>
                    </a:p>
                  </a:txBody>
                  <a:tcPr anchor="ctr"/>
                </a:tc>
                <a:extLst>
                  <a:ext uri="{0D108BD9-81ED-4DB2-BD59-A6C34878D82A}">
                    <a16:rowId xmlns:a16="http://schemas.microsoft.com/office/drawing/2014/main" val="1569750003"/>
                  </a:ext>
                </a:extLst>
              </a:tr>
            </a:tbl>
          </a:graphicData>
        </a:graphic>
      </p:graphicFrame>
      <p:pic>
        <p:nvPicPr>
          <p:cNvPr id="7170" name="Picture 2">
            <a:extLst>
              <a:ext uri="{FF2B5EF4-FFF2-40B4-BE49-F238E27FC236}">
                <a16:creationId xmlns:a16="http://schemas.microsoft.com/office/drawing/2014/main" id="{147746FC-1BED-40CD-BD67-C7AAB56A1A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4086" y="2161562"/>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1E7A04C0-DBE6-4962-9ED7-7ED551C11B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4086" y="3094994"/>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a:extLst>
              <a:ext uri="{FF2B5EF4-FFF2-40B4-BE49-F238E27FC236}">
                <a16:creationId xmlns:a16="http://schemas.microsoft.com/office/drawing/2014/main" id="{98F2DA03-A2AD-4345-8C66-5052D32186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4086" y="404112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a:extLst>
              <a:ext uri="{FF2B5EF4-FFF2-40B4-BE49-F238E27FC236}">
                <a16:creationId xmlns:a16="http://schemas.microsoft.com/office/drawing/2014/main" id="{D23E70B0-EF1B-4A53-BC88-6D62E709EB7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95218" y="404112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a:extLst>
              <a:ext uri="{FF2B5EF4-FFF2-40B4-BE49-F238E27FC236}">
                <a16:creationId xmlns:a16="http://schemas.microsoft.com/office/drawing/2014/main" id="{1D8B6129-AE82-4336-BF27-AAA84D4CF75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74086" y="497730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a:extLst>
              <a:ext uri="{FF2B5EF4-FFF2-40B4-BE49-F238E27FC236}">
                <a16:creationId xmlns:a16="http://schemas.microsoft.com/office/drawing/2014/main" id="{49463A52-AA1D-45AB-97C9-83C8F0A5C34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95218" y="497730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5" name="Espace réservé du contenu 3">
            <a:extLst>
              <a:ext uri="{FF2B5EF4-FFF2-40B4-BE49-F238E27FC236}">
                <a16:creationId xmlns:a16="http://schemas.microsoft.com/office/drawing/2014/main" id="{1460D15A-B147-8E5D-448C-2A84331E79E8}"/>
              </a:ext>
            </a:extLst>
          </p:cNvPr>
          <p:cNvPicPr>
            <a:picLocks noChangeAspect="1"/>
          </p:cNvPicPr>
          <p:nvPr/>
        </p:nvPicPr>
        <p:blipFill>
          <a:blip r:embed="rId9"/>
          <a:stretch>
            <a:fillRect/>
          </a:stretch>
        </p:blipFill>
        <p:spPr>
          <a:xfrm>
            <a:off x="0" y="6061374"/>
            <a:ext cx="1917803" cy="796626"/>
          </a:xfrm>
          <a:prstGeom prst="rect">
            <a:avLst/>
          </a:prstGeom>
        </p:spPr>
      </p:pic>
    </p:spTree>
    <p:extLst>
      <p:ext uri="{BB962C8B-B14F-4D97-AF65-F5344CB8AC3E}">
        <p14:creationId xmlns:p14="http://schemas.microsoft.com/office/powerpoint/2010/main" val="21071095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 Le travail social durable répond aux missions du TS (I)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Sous-titre 2">
            <a:extLst>
              <a:ext uri="{FF2B5EF4-FFF2-40B4-BE49-F238E27FC236}">
                <a16:creationId xmlns:a16="http://schemas.microsoft.com/office/drawing/2014/main" id="{C42AD4FF-E411-442C-A73A-92DE2826C5B2}"/>
              </a:ext>
            </a:extLst>
          </p:cNvPr>
          <p:cNvSpPr>
            <a:spLocks noGrp="1"/>
          </p:cNvSpPr>
          <p:nvPr>
            <p:ph idx="1"/>
          </p:nvPr>
        </p:nvSpPr>
        <p:spPr>
          <a:xfrm>
            <a:off x="838200" y="1825625"/>
            <a:ext cx="10515600" cy="4351338"/>
          </a:xfrm>
        </p:spPr>
        <p:txBody>
          <a:bodyPr>
            <a:normAutofit/>
          </a:bodyPr>
          <a:lstStyle/>
          <a:p>
            <a:pPr marL="0" indent="0" algn="just">
              <a:buNone/>
            </a:pPr>
            <a:r>
              <a:rPr lang="fr-CH" dirty="0"/>
              <a:t>La Fédération internationale des travailleurs sociaux (IFSW) définit la mission du travail social comme : </a:t>
            </a:r>
          </a:p>
          <a:p>
            <a:pPr marL="0" indent="0" algn="ctr">
              <a:buNone/>
            </a:pPr>
            <a:r>
              <a:rPr lang="fr-CH" dirty="0"/>
              <a:t>« [cherchant] à promouvoir le changement social, la résolution de problèmes liés aux relations humaines, la capacité et la libération des personnes afin d'améliorer le bien-être général [ ... ]. </a:t>
            </a:r>
            <a:r>
              <a:rPr lang="fr-CH" dirty="0">
                <a:solidFill>
                  <a:schemeClr val="accent1"/>
                </a:solidFill>
              </a:rPr>
              <a:t>Le</a:t>
            </a:r>
            <a:r>
              <a:rPr lang="fr-CH" dirty="0"/>
              <a:t> </a:t>
            </a:r>
            <a:r>
              <a:rPr lang="fr-CH" dirty="0">
                <a:solidFill>
                  <a:schemeClr val="accent1"/>
                </a:solidFill>
              </a:rPr>
              <a:t>travail social intervient au point de rencontre entre les personnes et leur environnement. </a:t>
            </a:r>
            <a:r>
              <a:rPr lang="fr-CH" dirty="0"/>
              <a:t>»</a:t>
            </a:r>
          </a:p>
          <a:p>
            <a:pPr marL="0" indent="0" algn="just">
              <a:buNone/>
            </a:pPr>
            <a:r>
              <a:rPr lang="fr-CH" dirty="0"/>
              <a:t>Cette définition place les principes associés aux droits de l'homme et à </a:t>
            </a:r>
            <a:r>
              <a:rPr lang="fr-CH" dirty="0">
                <a:solidFill>
                  <a:schemeClr val="accent1"/>
                </a:solidFill>
              </a:rPr>
              <a:t>la justice sociale (et environnementale) </a:t>
            </a:r>
            <a:r>
              <a:rPr lang="fr-CH" dirty="0"/>
              <a:t>au centre des actions des travailleurs et des travailleuses sociales.</a:t>
            </a:r>
          </a:p>
        </p:txBody>
      </p:sp>
      <p:pic>
        <p:nvPicPr>
          <p:cNvPr id="3" name="Espace réservé du contenu 3">
            <a:extLst>
              <a:ext uri="{FF2B5EF4-FFF2-40B4-BE49-F238E27FC236}">
                <a16:creationId xmlns:a16="http://schemas.microsoft.com/office/drawing/2014/main" id="{5BD75E63-28FD-79BE-1EF8-B4354CE2F2EF}"/>
              </a:ext>
            </a:extLst>
          </p:cNvPr>
          <p:cNvPicPr>
            <a:picLocks noChangeAspect="1"/>
          </p:cNvPicPr>
          <p:nvPr/>
        </p:nvPicPr>
        <p:blipFill>
          <a:blip r:embed="rId3"/>
          <a:stretch>
            <a:fillRect/>
          </a:stretch>
        </p:blipFill>
        <p:spPr>
          <a:xfrm>
            <a:off x="0" y="6061374"/>
            <a:ext cx="1917803" cy="796626"/>
          </a:xfrm>
          <a:prstGeom prst="rect">
            <a:avLst/>
          </a:prstGeom>
        </p:spPr>
      </p:pic>
      <p:sp>
        <p:nvSpPr>
          <p:cNvPr id="4" name="TextBox 3">
            <a:extLst>
              <a:ext uri="{FF2B5EF4-FFF2-40B4-BE49-F238E27FC236}">
                <a16:creationId xmlns:a16="http://schemas.microsoft.com/office/drawing/2014/main" id="{794EEEC6-9BE1-7D95-1C9A-09557EE4BF5A}"/>
              </a:ext>
            </a:extLst>
          </p:cNvPr>
          <p:cNvSpPr txBox="1"/>
          <p:nvPr/>
        </p:nvSpPr>
        <p:spPr>
          <a:xfrm>
            <a:off x="7886701" y="6374104"/>
            <a:ext cx="3766038" cy="338554"/>
          </a:xfrm>
          <a:prstGeom prst="rect">
            <a:avLst/>
          </a:prstGeom>
          <a:noFill/>
        </p:spPr>
        <p:txBody>
          <a:bodyPr wrap="square" rtlCol="0">
            <a:spAutoFit/>
          </a:bodyPr>
          <a:lstStyle/>
          <a:p>
            <a:pPr algn="r"/>
            <a:r>
              <a:rPr lang="fr-CH" sz="1600" dirty="0"/>
              <a:t>FITS (2007) &amp; Sylvie Thibault (2011)</a:t>
            </a:r>
          </a:p>
        </p:txBody>
      </p:sp>
      <p:sp>
        <p:nvSpPr>
          <p:cNvPr id="5" name="Slide Number Placeholder 4">
            <a:extLst>
              <a:ext uri="{FF2B5EF4-FFF2-40B4-BE49-F238E27FC236}">
                <a16:creationId xmlns:a16="http://schemas.microsoft.com/office/drawing/2014/main" id="{28BAD277-56F8-B155-B215-5DF1B00FC1E4}"/>
              </a:ext>
            </a:extLst>
          </p:cNvPr>
          <p:cNvSpPr>
            <a:spLocks noGrp="1"/>
          </p:cNvSpPr>
          <p:nvPr>
            <p:ph type="sldNum" sz="quarter" idx="12"/>
          </p:nvPr>
        </p:nvSpPr>
        <p:spPr/>
        <p:txBody>
          <a:bodyPr/>
          <a:lstStyle/>
          <a:p>
            <a:fld id="{8A26EEB8-B9A9-4B10-AC7A-36146B0DEC0A}" type="slidenum">
              <a:rPr lang="fr-CH" smtClean="0"/>
              <a:pPr/>
              <a:t>18</a:t>
            </a:fld>
            <a:endParaRPr lang="fr-CH" dirty="0"/>
          </a:p>
        </p:txBody>
      </p:sp>
    </p:spTree>
    <p:extLst>
      <p:ext uri="{BB962C8B-B14F-4D97-AF65-F5344CB8AC3E}">
        <p14:creationId xmlns:p14="http://schemas.microsoft.com/office/powerpoint/2010/main" val="543390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 Le travail social durable répond aux missions du TS (II)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8" name="Sous-titre 2">
            <a:extLst>
              <a:ext uri="{FF2B5EF4-FFF2-40B4-BE49-F238E27FC236}">
                <a16:creationId xmlns:a16="http://schemas.microsoft.com/office/drawing/2014/main" id="{C42AD4FF-E411-442C-A73A-92DE2826C5B2}"/>
              </a:ext>
            </a:extLst>
          </p:cNvPr>
          <p:cNvSpPr>
            <a:spLocks noGrp="1"/>
          </p:cNvSpPr>
          <p:nvPr>
            <p:ph idx="1"/>
          </p:nvPr>
        </p:nvSpPr>
        <p:spPr>
          <a:xfrm>
            <a:off x="609600" y="1825624"/>
            <a:ext cx="10972800" cy="4641849"/>
          </a:xfrm>
        </p:spPr>
        <p:txBody>
          <a:bodyPr>
            <a:normAutofit fontScale="62500" lnSpcReduction="20000"/>
          </a:bodyPr>
          <a:lstStyle/>
          <a:p>
            <a:pPr marL="0" indent="0" algn="just">
              <a:buNone/>
            </a:pPr>
            <a:r>
              <a:rPr lang="fr-CH" dirty="0"/>
              <a:t>Extrait de la Charte des peuples, issue du Sommet mondial des peuples (IFSW, 2022) : </a:t>
            </a:r>
          </a:p>
          <a:p>
            <a:pPr algn="just">
              <a:buFont typeface="Wingdings" panose="05000000000000000000" pitchFamily="2" charset="2"/>
              <a:buChar char="Ø"/>
            </a:pPr>
            <a:r>
              <a:rPr lang="fr-CH" dirty="0" err="1">
                <a:highlight>
                  <a:srgbClr val="FFFF00"/>
                </a:highlight>
              </a:rPr>
              <a:t>Co-développer</a:t>
            </a:r>
            <a:r>
              <a:rPr lang="fr-CH" dirty="0">
                <a:highlight>
                  <a:srgbClr val="FFFF00"/>
                </a:highlight>
              </a:rPr>
              <a:t> la réciprocité </a:t>
            </a:r>
            <a:r>
              <a:rPr lang="fr-CH" dirty="0"/>
              <a:t>: Lorsque les gens se sentent valorisés dans des relations réciproques, ils peuvent créer une appropriation conjointe d'un changement positif grâce à de nouvelles structures à tous les niveaux.</a:t>
            </a:r>
          </a:p>
          <a:p>
            <a:pPr algn="just">
              <a:buFont typeface="Wingdings" panose="05000000000000000000" pitchFamily="2" charset="2"/>
              <a:buChar char="Ø"/>
            </a:pPr>
            <a:r>
              <a:rPr lang="fr-CH" dirty="0" err="1">
                <a:highlight>
                  <a:srgbClr val="FFFF00"/>
                </a:highlight>
              </a:rPr>
              <a:t>Co-construire</a:t>
            </a:r>
            <a:r>
              <a:rPr lang="fr-CH" dirty="0">
                <a:highlight>
                  <a:srgbClr val="FFFF00"/>
                </a:highlight>
              </a:rPr>
              <a:t> la paix </a:t>
            </a:r>
            <a:r>
              <a:rPr lang="fr-CH" dirty="0"/>
              <a:t>: Les gens ne veulent pas de guerre et de violence. La prévention de la guerre et de la violence est facilitée par le développement de la confiance et du respect mutuel de la diversité. Ceci est réalisé en travaillant avec et dans les familles, les communautés et les pays jusqu'à ce que chacun soit suffisamment confiant pour comprendre ses propres droits, responsabilités, ressources, défis et forces et ceux des autres.</a:t>
            </a:r>
          </a:p>
          <a:p>
            <a:pPr algn="just">
              <a:buFont typeface="Wingdings" panose="05000000000000000000" pitchFamily="2" charset="2"/>
              <a:buChar char="Ø"/>
            </a:pPr>
            <a:r>
              <a:rPr lang="fr-CH" dirty="0" err="1">
                <a:highlight>
                  <a:srgbClr val="FFFF00"/>
                </a:highlight>
              </a:rPr>
              <a:t>Co-vivre</a:t>
            </a:r>
            <a:r>
              <a:rPr lang="fr-CH" dirty="0">
                <a:highlight>
                  <a:srgbClr val="FFFF00"/>
                </a:highlight>
              </a:rPr>
              <a:t> avec la nature </a:t>
            </a:r>
            <a:r>
              <a:rPr lang="fr-CH" dirty="0"/>
              <a:t>: Les droits des océans, du ciel, des rivières, des animaux, des plantes et de la terre sont liés aux droits et responsabilités des personnes. Le respect de l'écosystème et la régénération de la nature sont essentiels pour un monde </a:t>
            </a:r>
            <a:r>
              <a:rPr lang="fr-CH" dirty="0" err="1"/>
              <a:t>éco-social</a:t>
            </a:r>
            <a:r>
              <a:rPr lang="fr-CH" dirty="0"/>
              <a:t> équilibré afin de protéger notre durabilité mutuelle.</a:t>
            </a:r>
          </a:p>
          <a:p>
            <a:pPr algn="just">
              <a:buFont typeface="Wingdings" panose="05000000000000000000" pitchFamily="2" charset="2"/>
              <a:buChar char="Ø"/>
            </a:pPr>
            <a:r>
              <a:rPr lang="fr-CH" dirty="0" err="1">
                <a:highlight>
                  <a:srgbClr val="FFFF00"/>
                </a:highlight>
              </a:rPr>
              <a:t>Co-créer</a:t>
            </a:r>
            <a:r>
              <a:rPr lang="fr-CH" dirty="0">
                <a:highlight>
                  <a:srgbClr val="FFFF00"/>
                </a:highlight>
              </a:rPr>
              <a:t> la justice sociale </a:t>
            </a:r>
            <a:r>
              <a:rPr lang="fr-CH" dirty="0"/>
              <a:t>: Les systèmes communautaires organiques ont fourni un soutien entre la famille, les amis et les collègues depuis des générations, en promouvant la responsabilité mutuelle entre les personnes et leur environnement. Les systèmes sociaux formels financés par l'État ont été en grande partie créés pour répondre aux besoins individuels après une crise. La force des systèmes organiques, communautaires et préventifs devrait être intégrée aux systèmes étatiques pour améliorer l'épanouissement humain et planétaire.</a:t>
            </a:r>
          </a:p>
          <a:p>
            <a:pPr algn="just">
              <a:buFont typeface="Wingdings" panose="05000000000000000000" pitchFamily="2" charset="2"/>
              <a:buChar char="Ø"/>
            </a:pPr>
            <a:r>
              <a:rPr lang="fr-CH" dirty="0">
                <a:highlight>
                  <a:srgbClr val="FFFF00"/>
                </a:highlight>
              </a:rPr>
              <a:t>Co-réaliser l'égalité </a:t>
            </a:r>
            <a:r>
              <a:rPr lang="fr-CH" dirty="0"/>
              <a:t>: Les gens sont merveilleusement différents, mais égaux en droits. Personne ne devrait être victime de discrimination pour ce qu'il est. Chacun devrait avoir la possibilité de développer pleinement ses capacités et de vivre une vie épanouie.</a:t>
            </a:r>
          </a:p>
        </p:txBody>
      </p:sp>
      <p:pic>
        <p:nvPicPr>
          <p:cNvPr id="3" name="Espace réservé du contenu 3">
            <a:extLst>
              <a:ext uri="{FF2B5EF4-FFF2-40B4-BE49-F238E27FC236}">
                <a16:creationId xmlns:a16="http://schemas.microsoft.com/office/drawing/2014/main" id="{5BD75E63-28FD-79BE-1EF8-B4354CE2F2EF}"/>
              </a:ext>
            </a:extLst>
          </p:cNvPr>
          <p:cNvPicPr>
            <a:picLocks noChangeAspect="1"/>
          </p:cNvPicPr>
          <p:nvPr/>
        </p:nvPicPr>
        <p:blipFill>
          <a:blip r:embed="rId3"/>
          <a:stretch>
            <a:fillRect/>
          </a:stretch>
        </p:blipFill>
        <p:spPr>
          <a:xfrm>
            <a:off x="0" y="6061374"/>
            <a:ext cx="1917803" cy="796626"/>
          </a:xfrm>
          <a:prstGeom prst="rect">
            <a:avLst/>
          </a:prstGeom>
        </p:spPr>
      </p:pic>
      <p:sp>
        <p:nvSpPr>
          <p:cNvPr id="4" name="Slide Number Placeholder 3">
            <a:extLst>
              <a:ext uri="{FF2B5EF4-FFF2-40B4-BE49-F238E27FC236}">
                <a16:creationId xmlns:a16="http://schemas.microsoft.com/office/drawing/2014/main" id="{665427ED-2995-8B6C-E590-63E603CA7658}"/>
              </a:ext>
            </a:extLst>
          </p:cNvPr>
          <p:cNvSpPr>
            <a:spLocks noGrp="1"/>
          </p:cNvSpPr>
          <p:nvPr>
            <p:ph type="sldNum" sz="quarter" idx="12"/>
          </p:nvPr>
        </p:nvSpPr>
        <p:spPr/>
        <p:txBody>
          <a:bodyPr/>
          <a:lstStyle/>
          <a:p>
            <a:fld id="{8A26EEB8-B9A9-4B10-AC7A-36146B0DEC0A}" type="slidenum">
              <a:rPr lang="fr-CH" smtClean="0"/>
              <a:pPr/>
              <a:t>19</a:t>
            </a:fld>
            <a:endParaRPr lang="fr-CH" dirty="0"/>
          </a:p>
        </p:txBody>
      </p:sp>
    </p:spTree>
    <p:extLst>
      <p:ext uri="{BB962C8B-B14F-4D97-AF65-F5344CB8AC3E}">
        <p14:creationId xmlns:p14="http://schemas.microsoft.com/office/powerpoint/2010/main" val="3671203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ucune description de photo disponible.">
            <a:extLst>
              <a:ext uri="{FF2B5EF4-FFF2-40B4-BE49-F238E27FC236}">
                <a16:creationId xmlns:a16="http://schemas.microsoft.com/office/drawing/2014/main" id="{CE373BA1-68C2-4D1B-B622-91DA5AC74A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472"/>
          <a:stretch/>
        </p:blipFill>
        <p:spPr bwMode="auto">
          <a:xfrm>
            <a:off x="1509088" y="653354"/>
            <a:ext cx="9173823" cy="5203085"/>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numéro de diapositive 3">
            <a:extLst>
              <a:ext uri="{FF2B5EF4-FFF2-40B4-BE49-F238E27FC236}">
                <a16:creationId xmlns:a16="http://schemas.microsoft.com/office/drawing/2014/main" id="{92C5B5EF-E359-4850-B67E-45A7F84ED2F9}"/>
              </a:ext>
            </a:extLst>
          </p:cNvPr>
          <p:cNvSpPr>
            <a:spLocks noGrp="1"/>
          </p:cNvSpPr>
          <p:nvPr>
            <p:ph type="sldNum" sz="quarter" idx="12"/>
          </p:nvPr>
        </p:nvSpPr>
        <p:spPr>
          <a:xfrm>
            <a:off x="9281932" y="6371736"/>
            <a:ext cx="2743200" cy="365125"/>
          </a:xfrm>
        </p:spPr>
        <p:txBody>
          <a:bodyPr vert="horz" lIns="91440" tIns="45720" rIns="91440" bIns="45720" rtlCol="0" anchor="ctr">
            <a:normAutofit/>
          </a:bodyPr>
          <a:lstStyle/>
          <a:p>
            <a:pPr>
              <a:spcAft>
                <a:spcPts val="600"/>
              </a:spcAft>
            </a:pPr>
            <a:fld id="{8A26EEB8-B9A9-4B10-AC7A-36146B0DEC0A}" type="slidenum">
              <a:rPr lang="en-US"/>
              <a:pPr>
                <a:spcAft>
                  <a:spcPts val="600"/>
                </a:spcAft>
              </a:pPr>
              <a:t>2</a:t>
            </a:fld>
            <a:endParaRPr lang="en-US" dirty="0"/>
          </a:p>
        </p:txBody>
      </p:sp>
      <p:pic>
        <p:nvPicPr>
          <p:cNvPr id="19" name="Espace réservé du contenu 3">
            <a:extLst>
              <a:ext uri="{FF2B5EF4-FFF2-40B4-BE49-F238E27FC236}">
                <a16:creationId xmlns:a16="http://schemas.microsoft.com/office/drawing/2014/main" id="{47706F3E-B999-464F-BE3C-F095D0C71659}"/>
              </a:ext>
            </a:extLst>
          </p:cNvPr>
          <p:cNvPicPr>
            <a:picLocks noGrp="1" noChangeAspect="1"/>
          </p:cNvPicPr>
          <p:nvPr>
            <p:ph idx="1"/>
          </p:nvPr>
        </p:nvPicPr>
        <p:blipFill>
          <a:blip r:embed="rId3"/>
          <a:stretch>
            <a:fillRect/>
          </a:stretch>
        </p:blipFill>
        <p:spPr>
          <a:xfrm>
            <a:off x="0" y="6061374"/>
            <a:ext cx="1917803" cy="796626"/>
          </a:xfrm>
          <a:prstGeom prst="rect">
            <a:avLst/>
          </a:prstGeom>
        </p:spPr>
      </p:pic>
    </p:spTree>
    <p:extLst>
      <p:ext uri="{BB962C8B-B14F-4D97-AF65-F5344CB8AC3E}">
        <p14:creationId xmlns:p14="http://schemas.microsoft.com/office/powerpoint/2010/main" val="1410607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 Le travail social durable intègre les valeurs du TS (I)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Espace réservé du contenu 3">
            <a:extLst>
              <a:ext uri="{FF2B5EF4-FFF2-40B4-BE49-F238E27FC236}">
                <a16:creationId xmlns:a16="http://schemas.microsoft.com/office/drawing/2014/main" id="{AC46555C-4495-427D-873C-44EA862EEF83}"/>
              </a:ext>
            </a:extLst>
          </p:cNvPr>
          <p:cNvSpPr>
            <a:spLocks noGrp="1"/>
          </p:cNvSpPr>
          <p:nvPr>
            <p:ph idx="1"/>
          </p:nvPr>
        </p:nvSpPr>
        <p:spPr>
          <a:xfrm>
            <a:off x="838200" y="1597393"/>
            <a:ext cx="10515600" cy="4548476"/>
          </a:xfrm>
        </p:spPr>
        <p:txBody>
          <a:bodyPr>
            <a:normAutofit fontScale="70000" lnSpcReduction="20000"/>
          </a:bodyPr>
          <a:lstStyle/>
          <a:p>
            <a:pPr marL="0" indent="0">
              <a:buNone/>
            </a:pPr>
            <a:r>
              <a:rPr lang="fr-CH" dirty="0"/>
              <a:t>Les travailleurs sociaux et les travailleuses sociales </a:t>
            </a:r>
            <a:r>
              <a:rPr lang="fr-CH" dirty="0">
                <a:solidFill>
                  <a:schemeClr val="accent2"/>
                </a:solidFill>
              </a:rPr>
              <a:t>incarnent</a:t>
            </a:r>
            <a:r>
              <a:rPr lang="fr-CH" dirty="0"/>
              <a:t> les valeurs professionnelles suivantes :</a:t>
            </a:r>
          </a:p>
          <a:p>
            <a:pPr marL="685800" indent="-457200">
              <a:buFont typeface="Wingdings" panose="05000000000000000000" pitchFamily="2" charset="2"/>
              <a:buChar char="Ø"/>
            </a:pPr>
            <a:r>
              <a:rPr lang="fr-CH" dirty="0"/>
              <a:t>Le respect de la </a:t>
            </a:r>
            <a:r>
              <a:rPr lang="fr-CH" b="1" dirty="0"/>
              <a:t>dignité </a:t>
            </a:r>
            <a:r>
              <a:rPr lang="fr-CH" dirty="0"/>
              <a:t>de la personne. (Respect de la diversité, indépendamment du genre, de la race, du statut ou de particularités individuelles. Découle le respect des principes inaliénables tels que: la justice, l’égalité et la liberté.)</a:t>
            </a:r>
          </a:p>
          <a:p>
            <a:pPr marL="685800" indent="-457200">
              <a:buFont typeface="Wingdings" panose="05000000000000000000" pitchFamily="2" charset="2"/>
              <a:buChar char="Ø"/>
            </a:pPr>
            <a:r>
              <a:rPr lang="fr-CH" dirty="0"/>
              <a:t>La croyance en la </a:t>
            </a:r>
            <a:r>
              <a:rPr lang="fr-CH" b="1" dirty="0"/>
              <a:t>capacité humaine </a:t>
            </a:r>
            <a:r>
              <a:rPr lang="fr-CH" dirty="0"/>
              <a:t>d'évoluer et de se développer.</a:t>
            </a:r>
          </a:p>
          <a:p>
            <a:pPr marL="685800" indent="-457200">
              <a:buFont typeface="Wingdings" panose="05000000000000000000" pitchFamily="2" charset="2"/>
              <a:buChar char="Ø"/>
            </a:pPr>
            <a:r>
              <a:rPr lang="fr-CH" dirty="0"/>
              <a:t>La perception et la compréhension de l'être humain en tant qu'élément de systèmes </a:t>
            </a:r>
            <a:r>
              <a:rPr lang="fr-CH" b="1" dirty="0"/>
              <a:t>interdépendants </a:t>
            </a:r>
            <a:r>
              <a:rPr lang="fr-CH" dirty="0"/>
              <a:t>et potentiellement porteurs de changement.</a:t>
            </a:r>
          </a:p>
          <a:p>
            <a:pPr marL="685800" indent="-457200">
              <a:buFont typeface="Wingdings" panose="05000000000000000000" pitchFamily="2" charset="2"/>
              <a:buChar char="Ø"/>
            </a:pPr>
            <a:r>
              <a:rPr lang="fr-CH" dirty="0"/>
              <a:t>Le respect et la défense des </a:t>
            </a:r>
            <a:r>
              <a:rPr lang="fr-CH" b="1" dirty="0"/>
              <a:t>droits des personnes</a:t>
            </a:r>
            <a:r>
              <a:rPr lang="fr-CH" dirty="0"/>
              <a:t>, des groupes et des collectivités.</a:t>
            </a:r>
            <a:r>
              <a:rPr lang="fr-CH" i="1" dirty="0"/>
              <a:t> </a:t>
            </a:r>
            <a:r>
              <a:rPr lang="fr-CH" sz="1300" i="1" dirty="0"/>
              <a:t>(Déclaration universelle des droits de l'homme </a:t>
            </a:r>
            <a:r>
              <a:rPr lang="fr-CH" sz="1300" b="1" dirty="0"/>
              <a:t>,</a:t>
            </a:r>
            <a:r>
              <a:rPr lang="fr-CH" sz="1300" dirty="0"/>
              <a:t> ONU, 10 décembre 1948)</a:t>
            </a:r>
          </a:p>
          <a:p>
            <a:pPr marL="685800" indent="-457200">
              <a:buFont typeface="Wingdings" panose="05000000000000000000" pitchFamily="2" charset="2"/>
              <a:buChar char="Ø"/>
            </a:pPr>
            <a:r>
              <a:rPr lang="fr-CH" sz="2900" b="1" dirty="0"/>
              <a:t>Responsabilité sociale collective</a:t>
            </a:r>
            <a:r>
              <a:rPr lang="fr-CH" sz="2900" dirty="0"/>
              <a:t>, qui rappelle que les droits humains individuels ne peuvent être respectés que si chacun se sent responsable envers les autres et réalise l’importance de créer des relations réciproques à l’intérieur des communautés. </a:t>
            </a:r>
            <a:endParaRPr lang="fr-CH" dirty="0"/>
          </a:p>
          <a:p>
            <a:pPr marL="685800" indent="-457200">
              <a:buFont typeface="Wingdings" panose="05000000000000000000" pitchFamily="2" charset="2"/>
              <a:buChar char="Ø"/>
            </a:pPr>
            <a:r>
              <a:rPr lang="fr-CH" dirty="0"/>
              <a:t>Le respect du </a:t>
            </a:r>
            <a:r>
              <a:rPr lang="fr-CH" b="1" dirty="0"/>
              <a:t>principe d'autonomie et d'autodétermination</a:t>
            </a:r>
            <a:r>
              <a:rPr lang="fr-CH" dirty="0"/>
              <a:t>.</a:t>
            </a:r>
          </a:p>
          <a:p>
            <a:pPr marL="685800" indent="-457200">
              <a:buFont typeface="Wingdings" panose="05000000000000000000" pitchFamily="2" charset="2"/>
              <a:buChar char="Ø"/>
            </a:pPr>
            <a:r>
              <a:rPr lang="fr-CH" dirty="0"/>
              <a:t>Le droit de tout individu en danger de recevoir </a:t>
            </a:r>
            <a:r>
              <a:rPr lang="fr-CH" b="1" dirty="0"/>
              <a:t>assistance et protection</a:t>
            </a:r>
          </a:p>
          <a:p>
            <a:pPr marL="685800" indent="-457200">
              <a:buFont typeface="Wingdings" panose="05000000000000000000" pitchFamily="2" charset="2"/>
              <a:buChar char="Ø"/>
            </a:pPr>
            <a:r>
              <a:rPr lang="fr-CH" dirty="0"/>
              <a:t>La croyance et la défense </a:t>
            </a:r>
            <a:r>
              <a:rPr lang="fr-CH" b="1" dirty="0"/>
              <a:t>de la justice sociale </a:t>
            </a:r>
            <a:r>
              <a:rPr lang="fr-CH" dirty="0"/>
              <a:t>. (refus et dénonciation de toutes formes de discrimination, dénonciation des pratiques injustes)</a:t>
            </a:r>
          </a:p>
        </p:txBody>
      </p:sp>
      <p:pic>
        <p:nvPicPr>
          <p:cNvPr id="3" name="Espace réservé du contenu 3">
            <a:extLst>
              <a:ext uri="{FF2B5EF4-FFF2-40B4-BE49-F238E27FC236}">
                <a16:creationId xmlns:a16="http://schemas.microsoft.com/office/drawing/2014/main" id="{99C2BCF1-67A8-6E5B-57B6-57A869B29312}"/>
              </a:ext>
            </a:extLst>
          </p:cNvPr>
          <p:cNvPicPr>
            <a:picLocks noChangeAspect="1"/>
          </p:cNvPicPr>
          <p:nvPr/>
        </p:nvPicPr>
        <p:blipFill>
          <a:blip r:embed="rId3"/>
          <a:stretch>
            <a:fillRect/>
          </a:stretch>
        </p:blipFill>
        <p:spPr>
          <a:xfrm>
            <a:off x="0" y="6061374"/>
            <a:ext cx="1917803" cy="796626"/>
          </a:xfrm>
          <a:prstGeom prst="rect">
            <a:avLst/>
          </a:prstGeom>
        </p:spPr>
      </p:pic>
      <p:sp>
        <p:nvSpPr>
          <p:cNvPr id="5" name="TextBox 4">
            <a:extLst>
              <a:ext uri="{FF2B5EF4-FFF2-40B4-BE49-F238E27FC236}">
                <a16:creationId xmlns:a16="http://schemas.microsoft.com/office/drawing/2014/main" id="{98DA02AF-E3E6-A41A-FEE4-29BB7C5046F0}"/>
              </a:ext>
            </a:extLst>
          </p:cNvPr>
          <p:cNvSpPr txBox="1"/>
          <p:nvPr/>
        </p:nvSpPr>
        <p:spPr>
          <a:xfrm>
            <a:off x="7886701" y="6374104"/>
            <a:ext cx="3766038" cy="338554"/>
          </a:xfrm>
          <a:prstGeom prst="rect">
            <a:avLst/>
          </a:prstGeom>
          <a:noFill/>
        </p:spPr>
        <p:txBody>
          <a:bodyPr wrap="square" rtlCol="0">
            <a:spAutoFit/>
          </a:bodyPr>
          <a:lstStyle/>
          <a:p>
            <a:pPr algn="r"/>
            <a:r>
              <a:rPr lang="fr-CH" sz="1600" dirty="0"/>
              <a:t>OPTSQ (1993)</a:t>
            </a:r>
          </a:p>
        </p:txBody>
      </p:sp>
      <p:sp>
        <p:nvSpPr>
          <p:cNvPr id="7" name="Slide Number Placeholder 6">
            <a:extLst>
              <a:ext uri="{FF2B5EF4-FFF2-40B4-BE49-F238E27FC236}">
                <a16:creationId xmlns:a16="http://schemas.microsoft.com/office/drawing/2014/main" id="{48DAE368-BEFD-F46D-16F1-990110DF1E18}"/>
              </a:ext>
            </a:extLst>
          </p:cNvPr>
          <p:cNvSpPr>
            <a:spLocks noGrp="1"/>
          </p:cNvSpPr>
          <p:nvPr>
            <p:ph type="sldNum" sz="quarter" idx="12"/>
          </p:nvPr>
        </p:nvSpPr>
        <p:spPr/>
        <p:txBody>
          <a:bodyPr/>
          <a:lstStyle/>
          <a:p>
            <a:fld id="{8A26EEB8-B9A9-4B10-AC7A-36146B0DEC0A}" type="slidenum">
              <a:rPr lang="fr-CH" smtClean="0"/>
              <a:pPr/>
              <a:t>20</a:t>
            </a:fld>
            <a:endParaRPr lang="fr-CH" dirty="0"/>
          </a:p>
        </p:txBody>
      </p:sp>
    </p:spTree>
    <p:extLst>
      <p:ext uri="{BB962C8B-B14F-4D97-AF65-F5344CB8AC3E}">
        <p14:creationId xmlns:p14="http://schemas.microsoft.com/office/powerpoint/2010/main" val="2502041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 Le travail social durable intègre les valeurs du TS (II)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Espace réservé du contenu 3">
            <a:extLst>
              <a:ext uri="{FF2B5EF4-FFF2-40B4-BE49-F238E27FC236}">
                <a16:creationId xmlns:a16="http://schemas.microsoft.com/office/drawing/2014/main" id="{AC46555C-4495-427D-873C-44EA862EEF83}"/>
              </a:ext>
            </a:extLst>
          </p:cNvPr>
          <p:cNvSpPr>
            <a:spLocks noGrp="1"/>
          </p:cNvSpPr>
          <p:nvPr>
            <p:ph idx="1"/>
          </p:nvPr>
        </p:nvSpPr>
        <p:spPr>
          <a:xfrm>
            <a:off x="641452" y="1672526"/>
            <a:ext cx="11194288" cy="4747324"/>
          </a:xfrm>
        </p:spPr>
        <p:txBody>
          <a:bodyPr>
            <a:normAutofit/>
          </a:bodyPr>
          <a:lstStyle/>
          <a:p>
            <a:pPr marL="0" indent="0">
              <a:buNone/>
            </a:pPr>
            <a:r>
              <a:rPr lang="fr-CH" dirty="0"/>
              <a:t>Extrait de la Charte des peuples, issue du Sommet mondial des peuples (IFSW, 2022) : </a:t>
            </a:r>
          </a:p>
          <a:p>
            <a:pPr marL="0" indent="0">
              <a:buNone/>
            </a:pPr>
            <a:endParaRPr lang="fr-CH" dirty="0"/>
          </a:p>
          <a:p>
            <a:pPr marL="0" indent="0">
              <a:buNone/>
            </a:pPr>
            <a:r>
              <a:rPr lang="fr-CH" dirty="0"/>
              <a:t>[…] En raison de notre interdépendance les uns avec les autres et avec la planète Terre, nous avons l'obligation de travailler ensemble pour assurer l'avenir de notre planète pour cette génération et les générations futures. L'éducation pour reconstruire la relation entre la nature et la planète est essentielle pour parvenir à un monde </a:t>
            </a:r>
            <a:r>
              <a:rPr lang="fr-CH" dirty="0" err="1"/>
              <a:t>éco-social</a:t>
            </a:r>
            <a:r>
              <a:rPr lang="fr-CH" dirty="0"/>
              <a:t>. »</a:t>
            </a:r>
          </a:p>
        </p:txBody>
      </p:sp>
      <p:pic>
        <p:nvPicPr>
          <p:cNvPr id="3" name="Espace réservé du contenu 3">
            <a:extLst>
              <a:ext uri="{FF2B5EF4-FFF2-40B4-BE49-F238E27FC236}">
                <a16:creationId xmlns:a16="http://schemas.microsoft.com/office/drawing/2014/main" id="{99C2BCF1-67A8-6E5B-57B6-57A869B29312}"/>
              </a:ext>
            </a:extLst>
          </p:cNvPr>
          <p:cNvPicPr>
            <a:picLocks noChangeAspect="1"/>
          </p:cNvPicPr>
          <p:nvPr/>
        </p:nvPicPr>
        <p:blipFill>
          <a:blip r:embed="rId3"/>
          <a:stretch>
            <a:fillRect/>
          </a:stretch>
        </p:blipFill>
        <p:spPr>
          <a:xfrm>
            <a:off x="0" y="6080424"/>
            <a:ext cx="1917803" cy="796626"/>
          </a:xfrm>
          <a:prstGeom prst="rect">
            <a:avLst/>
          </a:prstGeom>
        </p:spPr>
      </p:pic>
      <p:sp>
        <p:nvSpPr>
          <p:cNvPr id="5" name="Slide Number Placeholder 4">
            <a:extLst>
              <a:ext uri="{FF2B5EF4-FFF2-40B4-BE49-F238E27FC236}">
                <a16:creationId xmlns:a16="http://schemas.microsoft.com/office/drawing/2014/main" id="{458E94AE-CC5C-D3C1-5040-A1BD525EC02B}"/>
              </a:ext>
            </a:extLst>
          </p:cNvPr>
          <p:cNvSpPr>
            <a:spLocks noGrp="1"/>
          </p:cNvSpPr>
          <p:nvPr>
            <p:ph type="sldNum" sz="quarter" idx="12"/>
          </p:nvPr>
        </p:nvSpPr>
        <p:spPr/>
        <p:txBody>
          <a:bodyPr/>
          <a:lstStyle/>
          <a:p>
            <a:fld id="{8A26EEB8-B9A9-4B10-AC7A-36146B0DEC0A}" type="slidenum">
              <a:rPr lang="fr-CH" smtClean="0"/>
              <a:pPr/>
              <a:t>21</a:t>
            </a:fld>
            <a:endParaRPr lang="fr-CH" dirty="0"/>
          </a:p>
        </p:txBody>
      </p:sp>
    </p:spTree>
    <p:extLst>
      <p:ext uri="{BB962C8B-B14F-4D97-AF65-F5344CB8AC3E}">
        <p14:creationId xmlns:p14="http://schemas.microsoft.com/office/powerpoint/2010/main" val="39749074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771126" y="2928183"/>
            <a:ext cx="11835740" cy="837041"/>
          </a:xfrm>
        </p:spPr>
        <p:txBody>
          <a:bodyPr>
            <a:normAutofit fontScale="90000"/>
          </a:bodyPr>
          <a:lstStyle/>
          <a:p>
            <a:r>
              <a:rPr lang="fr-CH" sz="4000" b="1" dirty="0">
                <a:solidFill>
                  <a:schemeClr val="accent4">
                    <a:lumMod val="50000"/>
                  </a:schemeClr>
                </a:solidFill>
              </a:rPr>
              <a:t>Construire des représentations sur le travail social durable</a:t>
            </a:r>
            <a:br>
              <a:rPr lang="fr-CH" sz="3600" dirty="0"/>
            </a:br>
            <a:r>
              <a:rPr lang="fr-CH" sz="4000" b="1" dirty="0">
                <a:solidFill>
                  <a:schemeClr val="accent4">
                    <a:lumMod val="50000"/>
                  </a:schemeClr>
                </a:solidFill>
              </a:rPr>
              <a:t>Identifier comment le travail social durable se décline dans les interventions du TS </a:t>
            </a:r>
            <a:br>
              <a:rPr lang="fr-CH" sz="3600" dirty="0"/>
            </a:b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80739" y="5876059"/>
            <a:ext cx="1917803" cy="796626"/>
          </a:xfrm>
          <a:prstGeom prst="rect">
            <a:avLst/>
          </a:prstGeom>
        </p:spPr>
      </p:pic>
      <p:sp>
        <p:nvSpPr>
          <p:cNvPr id="9" name="Slide Number Placeholder 8">
            <a:extLst>
              <a:ext uri="{FF2B5EF4-FFF2-40B4-BE49-F238E27FC236}">
                <a16:creationId xmlns:a16="http://schemas.microsoft.com/office/drawing/2014/main" id="{A555E653-2114-441B-A2F4-4BD5F6CAAB18}"/>
              </a:ext>
            </a:extLst>
          </p:cNvPr>
          <p:cNvSpPr>
            <a:spLocks noGrp="1"/>
          </p:cNvSpPr>
          <p:nvPr>
            <p:ph type="sldNum" sz="quarter" idx="12"/>
          </p:nvPr>
        </p:nvSpPr>
        <p:spPr/>
        <p:txBody>
          <a:bodyPr/>
          <a:lstStyle/>
          <a:p>
            <a:fld id="{8A26EEB8-B9A9-4B10-AC7A-36146B0DEC0A}" type="slidenum">
              <a:rPr lang="fr-CH" smtClean="0"/>
              <a:t>22</a:t>
            </a:fld>
            <a:endParaRPr lang="fr-CH" dirty="0"/>
          </a:p>
        </p:txBody>
      </p:sp>
    </p:spTree>
    <p:extLst>
      <p:ext uri="{BB962C8B-B14F-4D97-AF65-F5344CB8AC3E}">
        <p14:creationId xmlns:p14="http://schemas.microsoft.com/office/powerpoint/2010/main" val="501261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De quelle manière le TS peut contribuer dans ses interventions à l’intégration de la durabilité ? (I)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9FC69663-ACDC-4B59-80C4-6EDC6E0DAC76}"/>
              </a:ext>
            </a:extLst>
          </p:cNvPr>
          <p:cNvSpPr/>
          <p:nvPr/>
        </p:nvSpPr>
        <p:spPr>
          <a:xfrm>
            <a:off x="595423" y="1585638"/>
            <a:ext cx="9617356" cy="830997"/>
          </a:xfrm>
          <a:prstGeom prst="rect">
            <a:avLst/>
          </a:prstGeom>
        </p:spPr>
        <p:txBody>
          <a:bodyPr wrap="square">
            <a:spAutoFit/>
          </a:bodyPr>
          <a:lstStyle/>
          <a:p>
            <a:r>
              <a:rPr lang="fr-CH" sz="2400" dirty="0"/>
              <a:t>Le TS peut intégrer la durabilité dans ses interventions  sur quatre axes :</a:t>
            </a:r>
          </a:p>
          <a:p>
            <a:r>
              <a:rPr lang="fr-CH" sz="2400" b="1" dirty="0">
                <a:solidFill>
                  <a:srgbClr val="FF0000"/>
                </a:solidFill>
              </a:rPr>
              <a:t>Axe 1 : Prévention</a:t>
            </a:r>
          </a:p>
        </p:txBody>
      </p:sp>
      <p:sp>
        <p:nvSpPr>
          <p:cNvPr id="3" name="Ellipse 2">
            <a:extLst>
              <a:ext uri="{FF2B5EF4-FFF2-40B4-BE49-F238E27FC236}">
                <a16:creationId xmlns:a16="http://schemas.microsoft.com/office/drawing/2014/main" id="{870A534A-D180-4595-994C-08A897928B9C}"/>
              </a:ext>
            </a:extLst>
          </p:cNvPr>
          <p:cNvSpPr/>
          <p:nvPr/>
        </p:nvSpPr>
        <p:spPr>
          <a:xfrm>
            <a:off x="595423" y="2758111"/>
            <a:ext cx="4023360" cy="210312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FF0000"/>
                </a:solidFill>
              </a:rPr>
              <a:t>Prévention et anticipation :</a:t>
            </a:r>
          </a:p>
          <a:p>
            <a:pPr algn="ctr"/>
            <a:r>
              <a:rPr lang="fr-CH" dirty="0">
                <a:solidFill>
                  <a:schemeClr val="accent6"/>
                </a:solidFill>
              </a:rPr>
              <a:t>Agir à partir du relevé des conséquences climatiques et sanitaires observés pour mieux réagir par la suite</a:t>
            </a:r>
          </a:p>
        </p:txBody>
      </p:sp>
      <p:pic>
        <p:nvPicPr>
          <p:cNvPr id="8" name="Espace réservé du contenu 3">
            <a:extLst>
              <a:ext uri="{FF2B5EF4-FFF2-40B4-BE49-F238E27FC236}">
                <a16:creationId xmlns:a16="http://schemas.microsoft.com/office/drawing/2014/main" id="{132D0BBE-120D-15C9-2C92-E0B965ECC195}"/>
              </a:ext>
            </a:extLst>
          </p:cNvPr>
          <p:cNvPicPr>
            <a:picLocks noGrp="1" noChangeAspect="1"/>
          </p:cNvPicPr>
          <p:nvPr>
            <p:ph idx="1"/>
          </p:nvPr>
        </p:nvPicPr>
        <p:blipFill>
          <a:blip r:embed="rId3"/>
          <a:stretch>
            <a:fillRect/>
          </a:stretch>
        </p:blipFill>
        <p:spPr>
          <a:xfrm>
            <a:off x="0" y="6061374"/>
            <a:ext cx="1917803" cy="796626"/>
          </a:xfrm>
          <a:prstGeom prst="rect">
            <a:avLst/>
          </a:prstGeom>
        </p:spPr>
      </p:pic>
      <p:sp>
        <p:nvSpPr>
          <p:cNvPr id="12" name="TextBox 11">
            <a:extLst>
              <a:ext uri="{FF2B5EF4-FFF2-40B4-BE49-F238E27FC236}">
                <a16:creationId xmlns:a16="http://schemas.microsoft.com/office/drawing/2014/main" id="{23100D2E-2632-01DD-4150-CFA79A6A3555}"/>
              </a:ext>
            </a:extLst>
          </p:cNvPr>
          <p:cNvSpPr txBox="1"/>
          <p:nvPr/>
        </p:nvSpPr>
        <p:spPr>
          <a:xfrm>
            <a:off x="7886701" y="6374104"/>
            <a:ext cx="3766038" cy="338554"/>
          </a:xfrm>
          <a:prstGeom prst="rect">
            <a:avLst/>
          </a:prstGeom>
          <a:noFill/>
        </p:spPr>
        <p:txBody>
          <a:bodyPr wrap="square" rtlCol="0">
            <a:spAutoFit/>
          </a:bodyPr>
          <a:lstStyle/>
          <a:p>
            <a:pPr algn="r"/>
            <a:r>
              <a:rPr lang="fr-CH" sz="1600" dirty="0"/>
              <a:t>Voegeli (2009)</a:t>
            </a:r>
          </a:p>
        </p:txBody>
      </p:sp>
      <p:sp>
        <p:nvSpPr>
          <p:cNvPr id="13" name="TextBox 12">
            <a:extLst>
              <a:ext uri="{FF2B5EF4-FFF2-40B4-BE49-F238E27FC236}">
                <a16:creationId xmlns:a16="http://schemas.microsoft.com/office/drawing/2014/main" id="{FA61A795-3E50-DE17-EC21-67FE8381A065}"/>
              </a:ext>
            </a:extLst>
          </p:cNvPr>
          <p:cNvSpPr txBox="1"/>
          <p:nvPr/>
        </p:nvSpPr>
        <p:spPr>
          <a:xfrm>
            <a:off x="2167902" y="5862400"/>
            <a:ext cx="7953375" cy="830997"/>
          </a:xfrm>
          <a:prstGeom prst="rect">
            <a:avLst/>
          </a:prstGeom>
          <a:solidFill>
            <a:schemeClr val="accent4">
              <a:lumMod val="20000"/>
              <a:lumOff val="80000"/>
            </a:schemeClr>
          </a:solidFill>
        </p:spPr>
        <p:txBody>
          <a:bodyPr wrap="square" rtlCol="0">
            <a:spAutoFit/>
          </a:bodyPr>
          <a:lstStyle/>
          <a:p>
            <a:r>
              <a:rPr lang="fr-CH" sz="1600" b="1" i="1" dirty="0">
                <a:sym typeface="Wingdings" panose="05000000000000000000" pitchFamily="2" charset="2"/>
              </a:rPr>
              <a:t>ODD 1.5 : </a:t>
            </a:r>
            <a:r>
              <a:rPr lang="fr-CH" sz="1600" i="1" dirty="0">
                <a:sym typeface="Wingdings" panose="05000000000000000000" pitchFamily="2" charset="2"/>
              </a:rPr>
              <a:t>D’ici à 2030, renforcer la résilience des pauvres et des personnes en situation vulnérable et réduire leur exposition et leur vulnérabilité aux phénomènes climatiques extrêmes et à d’autres chocs et catastrophes d’ordre économique, social ou environnemental.</a:t>
            </a:r>
            <a:endParaRPr lang="fr-CH" sz="1600" i="1" dirty="0"/>
          </a:p>
        </p:txBody>
      </p:sp>
      <p:sp>
        <p:nvSpPr>
          <p:cNvPr id="14" name="Rectangle 13">
            <a:extLst>
              <a:ext uri="{FF2B5EF4-FFF2-40B4-BE49-F238E27FC236}">
                <a16:creationId xmlns:a16="http://schemas.microsoft.com/office/drawing/2014/main" id="{710B1774-431F-D570-5CA3-F4E4233C5B07}"/>
              </a:ext>
            </a:extLst>
          </p:cNvPr>
          <p:cNvSpPr/>
          <p:nvPr/>
        </p:nvSpPr>
        <p:spPr>
          <a:xfrm>
            <a:off x="5004289" y="2085109"/>
            <a:ext cx="6648450" cy="3693319"/>
          </a:xfrm>
          <a:prstGeom prst="rect">
            <a:avLst/>
          </a:prstGeom>
        </p:spPr>
        <p:txBody>
          <a:bodyPr wrap="square">
            <a:spAutoFit/>
          </a:bodyPr>
          <a:lstStyle/>
          <a:p>
            <a:pPr marL="285750" indent="-285750">
              <a:buFont typeface="Wingdings" panose="05000000000000000000" pitchFamily="2" charset="2"/>
              <a:buChar char="Ø"/>
            </a:pPr>
            <a:r>
              <a:rPr lang="fr-CH" dirty="0"/>
              <a:t>Renforcer le rôle d’agent-e-s de sensibilisation et de multiplication d’information des professionnel-le-s du TS vis-à-vis des populations avec lesquelles ils et elles travaillent ; </a:t>
            </a:r>
          </a:p>
          <a:p>
            <a:r>
              <a:rPr lang="fr-CH" dirty="0"/>
              <a:t>Ex : Le jardin Pré-fleuri et </a:t>
            </a:r>
            <a:r>
              <a:rPr lang="fr-CH" dirty="0" err="1"/>
              <a:t>Permafries</a:t>
            </a:r>
            <a:r>
              <a:rPr lang="fr-CH" dirty="0"/>
              <a:t> de REPER</a:t>
            </a:r>
          </a:p>
          <a:p>
            <a:pPr marL="285750" indent="-285750">
              <a:buFont typeface="Wingdings" panose="05000000000000000000" pitchFamily="2" charset="2"/>
              <a:buChar char="Ø"/>
            </a:pPr>
            <a:r>
              <a:rPr lang="fr-CH" dirty="0"/>
              <a:t>Renforcer le pouvoir d’agir des individus et des collectivités ;</a:t>
            </a:r>
          </a:p>
          <a:p>
            <a:r>
              <a:rPr lang="fr-CH" dirty="0"/>
              <a:t>EX : Banque alimentaire de FR/projet institutionnel avec des jeunes</a:t>
            </a:r>
          </a:p>
          <a:p>
            <a:pPr marL="285750" indent="-285750">
              <a:buFont typeface="Wingdings" panose="05000000000000000000" pitchFamily="2" charset="2"/>
              <a:buChar char="Ø"/>
            </a:pPr>
            <a:r>
              <a:rPr lang="fr-CH" dirty="0"/>
              <a:t>Soutenir le développement d’un esprit critique, notamment face aux rhétoriques climato-sceptiques ;</a:t>
            </a:r>
          </a:p>
          <a:p>
            <a:pPr marL="285750" indent="-285750">
              <a:buFont typeface="Wingdings" panose="05000000000000000000" pitchFamily="2" charset="2"/>
              <a:buChar char="Ø"/>
            </a:pPr>
            <a:r>
              <a:rPr lang="fr-CH" dirty="0"/>
              <a:t>Informer sur les conséquences de la crise climatique et de l’atteinte des limites planétaires ;</a:t>
            </a:r>
          </a:p>
          <a:p>
            <a:r>
              <a:rPr lang="fr-CH" dirty="0"/>
              <a:t>EX : Participation aux conversations carbones des </a:t>
            </a:r>
            <a:r>
              <a:rPr lang="fr-CH" dirty="0" err="1"/>
              <a:t>résident.e.s</a:t>
            </a:r>
            <a:r>
              <a:rPr lang="fr-CH" dirty="0"/>
              <a:t> d’une institution</a:t>
            </a:r>
          </a:p>
          <a:p>
            <a:endParaRPr lang="fr-CH" dirty="0"/>
          </a:p>
        </p:txBody>
      </p:sp>
      <p:sp>
        <p:nvSpPr>
          <p:cNvPr id="4" name="Slide Number Placeholder 3">
            <a:extLst>
              <a:ext uri="{FF2B5EF4-FFF2-40B4-BE49-F238E27FC236}">
                <a16:creationId xmlns:a16="http://schemas.microsoft.com/office/drawing/2014/main" id="{248FF1E8-E1CC-78B0-36AB-B66BE69A7F4B}"/>
              </a:ext>
            </a:extLst>
          </p:cNvPr>
          <p:cNvSpPr>
            <a:spLocks noGrp="1"/>
          </p:cNvSpPr>
          <p:nvPr>
            <p:ph type="sldNum" sz="quarter" idx="12"/>
          </p:nvPr>
        </p:nvSpPr>
        <p:spPr/>
        <p:txBody>
          <a:bodyPr/>
          <a:lstStyle/>
          <a:p>
            <a:fld id="{8A26EEB8-B9A9-4B10-AC7A-36146B0DEC0A}" type="slidenum">
              <a:rPr lang="fr-CH" smtClean="0"/>
              <a:pPr/>
              <a:t>23</a:t>
            </a:fld>
            <a:endParaRPr lang="fr-CH" dirty="0"/>
          </a:p>
        </p:txBody>
      </p:sp>
    </p:spTree>
    <p:extLst>
      <p:ext uri="{BB962C8B-B14F-4D97-AF65-F5344CB8AC3E}">
        <p14:creationId xmlns:p14="http://schemas.microsoft.com/office/powerpoint/2010/main" val="182563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13" name="ZoneTexte 12">
            <a:extLst>
              <a:ext uri="{FF2B5EF4-FFF2-40B4-BE49-F238E27FC236}">
                <a16:creationId xmlns:a16="http://schemas.microsoft.com/office/drawing/2014/main" id="{787A906C-C1A7-4408-8549-9A7890E1F8E6}"/>
              </a:ext>
            </a:extLst>
          </p:cNvPr>
          <p:cNvSpPr txBox="1"/>
          <p:nvPr/>
        </p:nvSpPr>
        <p:spPr>
          <a:xfrm>
            <a:off x="5172075" y="2112803"/>
            <a:ext cx="6424502" cy="707886"/>
          </a:xfrm>
          <a:prstGeom prst="rect">
            <a:avLst/>
          </a:prstGeom>
          <a:noFill/>
        </p:spPr>
        <p:txBody>
          <a:bodyPr wrap="square">
            <a:spAutoFit/>
          </a:bodyPr>
          <a:lstStyle/>
          <a:p>
            <a:r>
              <a:rPr lang="fr-CH" sz="2000" dirty="0"/>
              <a:t>Les TS ont un rôle prépondérant en tant que </a:t>
            </a:r>
            <a:r>
              <a:rPr lang="fr-CH" sz="2000" b="1" dirty="0"/>
              <a:t>créateurs-ices de liens sociaux</a:t>
            </a:r>
            <a:r>
              <a:rPr lang="fr-CH" sz="2000" dirty="0"/>
              <a:t>, de </a:t>
            </a:r>
            <a:r>
              <a:rPr lang="fr-CH" sz="2000" b="1" dirty="0"/>
              <a:t>cohésion sociale</a:t>
            </a:r>
            <a:r>
              <a:rPr lang="fr-CH" sz="2000" dirty="0"/>
              <a:t> , de solidarité.</a:t>
            </a:r>
          </a:p>
        </p:txBody>
      </p:sp>
      <p:sp>
        <p:nvSpPr>
          <p:cNvPr id="12" name="Titre 1">
            <a:extLst>
              <a:ext uri="{FF2B5EF4-FFF2-40B4-BE49-F238E27FC236}">
                <a16:creationId xmlns:a16="http://schemas.microsoft.com/office/drawing/2014/main" id="{EB0BDD24-34BD-419E-B44D-6055A4D21FB2}"/>
              </a:ext>
            </a:extLst>
          </p:cNvPr>
          <p:cNvSpPr txBox="1">
            <a:spLocks/>
          </p:cNvSpPr>
          <p:nvPr/>
        </p:nvSpPr>
        <p:spPr>
          <a:xfrm>
            <a:off x="356260" y="218990"/>
            <a:ext cx="11479480" cy="1145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De quelle manière le TS peut contribuer dans ses interventions à l’intégration du DD ? (II)</a:t>
            </a:r>
            <a:endParaRPr lang="fr-CH" sz="3600" b="1" dirty="0">
              <a:solidFill>
                <a:schemeClr val="accent4">
                  <a:lumMod val="50000"/>
                </a:schemeClr>
              </a:solidFill>
            </a:endParaRPr>
          </a:p>
        </p:txBody>
      </p:sp>
      <p:pic>
        <p:nvPicPr>
          <p:cNvPr id="2" name="Espace réservé du contenu 3">
            <a:extLst>
              <a:ext uri="{FF2B5EF4-FFF2-40B4-BE49-F238E27FC236}">
                <a16:creationId xmlns:a16="http://schemas.microsoft.com/office/drawing/2014/main" id="{4B6B319D-69E6-71AF-7CFC-76AA686BEE9A}"/>
              </a:ext>
            </a:extLst>
          </p:cNvPr>
          <p:cNvPicPr>
            <a:picLocks noGrp="1" noChangeAspect="1"/>
          </p:cNvPicPr>
          <p:nvPr>
            <p:ph idx="1"/>
          </p:nvPr>
        </p:nvPicPr>
        <p:blipFill>
          <a:blip r:embed="rId3"/>
          <a:stretch>
            <a:fillRect/>
          </a:stretch>
        </p:blipFill>
        <p:spPr>
          <a:xfrm>
            <a:off x="0" y="6061374"/>
            <a:ext cx="1917803" cy="796626"/>
          </a:xfrm>
          <a:prstGeom prst="rect">
            <a:avLst/>
          </a:prstGeom>
        </p:spPr>
      </p:pic>
      <p:sp>
        <p:nvSpPr>
          <p:cNvPr id="4" name="Rectangle 3">
            <a:extLst>
              <a:ext uri="{FF2B5EF4-FFF2-40B4-BE49-F238E27FC236}">
                <a16:creationId xmlns:a16="http://schemas.microsoft.com/office/drawing/2014/main" id="{8AE59325-103D-60E5-10A2-31FBBD564C75}"/>
              </a:ext>
            </a:extLst>
          </p:cNvPr>
          <p:cNvSpPr/>
          <p:nvPr/>
        </p:nvSpPr>
        <p:spPr>
          <a:xfrm>
            <a:off x="595423" y="1585638"/>
            <a:ext cx="9617356" cy="830997"/>
          </a:xfrm>
          <a:prstGeom prst="rect">
            <a:avLst/>
          </a:prstGeom>
        </p:spPr>
        <p:txBody>
          <a:bodyPr wrap="square">
            <a:spAutoFit/>
          </a:bodyPr>
          <a:lstStyle/>
          <a:p>
            <a:r>
              <a:rPr lang="fr-CH" sz="2400" dirty="0"/>
              <a:t>Le TS peut intégrer la durabilité dans ses interventions  sur quatre axes :</a:t>
            </a:r>
          </a:p>
          <a:p>
            <a:r>
              <a:rPr lang="fr-CH" sz="2400" b="1" dirty="0">
                <a:solidFill>
                  <a:srgbClr val="FF0000"/>
                </a:solidFill>
              </a:rPr>
              <a:t>Axe 2 : Gestion de crise</a:t>
            </a:r>
          </a:p>
        </p:txBody>
      </p:sp>
      <p:sp>
        <p:nvSpPr>
          <p:cNvPr id="5" name="Ellipse 2">
            <a:extLst>
              <a:ext uri="{FF2B5EF4-FFF2-40B4-BE49-F238E27FC236}">
                <a16:creationId xmlns:a16="http://schemas.microsoft.com/office/drawing/2014/main" id="{6E857C91-0BE4-C93E-F552-E42317147AB0}"/>
              </a:ext>
            </a:extLst>
          </p:cNvPr>
          <p:cNvSpPr/>
          <p:nvPr/>
        </p:nvSpPr>
        <p:spPr>
          <a:xfrm>
            <a:off x="595423" y="2691725"/>
            <a:ext cx="4023360" cy="210312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FF0000"/>
                </a:solidFill>
              </a:rPr>
              <a:t>Gestion de crise :</a:t>
            </a:r>
          </a:p>
          <a:p>
            <a:pPr algn="ctr"/>
            <a:r>
              <a:rPr lang="fr-CH" dirty="0">
                <a:solidFill>
                  <a:schemeClr val="accent6"/>
                </a:solidFill>
              </a:rPr>
              <a:t>Auprès de divers publics, de la cité, des territoires locaux</a:t>
            </a:r>
          </a:p>
        </p:txBody>
      </p:sp>
      <p:sp>
        <p:nvSpPr>
          <p:cNvPr id="15" name="TextBox 14">
            <a:extLst>
              <a:ext uri="{FF2B5EF4-FFF2-40B4-BE49-F238E27FC236}">
                <a16:creationId xmlns:a16="http://schemas.microsoft.com/office/drawing/2014/main" id="{75BB6CEF-EA56-BA1A-ED5F-C9DB68D8A60B}"/>
              </a:ext>
            </a:extLst>
          </p:cNvPr>
          <p:cNvSpPr txBox="1"/>
          <p:nvPr/>
        </p:nvSpPr>
        <p:spPr>
          <a:xfrm>
            <a:off x="2339352" y="6054235"/>
            <a:ext cx="8328648" cy="584775"/>
          </a:xfrm>
          <a:prstGeom prst="rect">
            <a:avLst/>
          </a:prstGeom>
          <a:solidFill>
            <a:schemeClr val="accent4">
              <a:lumMod val="20000"/>
              <a:lumOff val="80000"/>
            </a:schemeClr>
          </a:solidFill>
        </p:spPr>
        <p:txBody>
          <a:bodyPr wrap="square" rtlCol="0">
            <a:spAutoFit/>
          </a:bodyPr>
          <a:lstStyle/>
          <a:p>
            <a:r>
              <a:rPr lang="fr-CH" sz="1600" b="1" i="1" dirty="0">
                <a:sym typeface="Wingdings" panose="05000000000000000000" pitchFamily="2" charset="2"/>
              </a:rPr>
              <a:t>ODD 10.7 : </a:t>
            </a:r>
            <a:r>
              <a:rPr lang="fr-CH" sz="1600" i="1" dirty="0">
                <a:sym typeface="Wingdings" panose="05000000000000000000" pitchFamily="2" charset="2"/>
              </a:rPr>
              <a:t>Faciliter la migration et la mobilité de façon ordonnée, sans danger, régulière et responsable, notamment par la mise en œuvre de politiques de migration planifiées et bien gérées.</a:t>
            </a:r>
          </a:p>
        </p:txBody>
      </p:sp>
      <p:sp>
        <p:nvSpPr>
          <p:cNvPr id="16" name="Rectangle 15">
            <a:extLst>
              <a:ext uri="{FF2B5EF4-FFF2-40B4-BE49-F238E27FC236}">
                <a16:creationId xmlns:a16="http://schemas.microsoft.com/office/drawing/2014/main" id="{13D86A84-385B-3BFB-B6CC-25A7A7C77E30}"/>
              </a:ext>
            </a:extLst>
          </p:cNvPr>
          <p:cNvSpPr/>
          <p:nvPr/>
        </p:nvSpPr>
        <p:spPr>
          <a:xfrm>
            <a:off x="5060101" y="2914914"/>
            <a:ext cx="6648450" cy="3139321"/>
          </a:xfrm>
          <a:prstGeom prst="rect">
            <a:avLst/>
          </a:prstGeom>
        </p:spPr>
        <p:txBody>
          <a:bodyPr wrap="square">
            <a:spAutoFit/>
          </a:bodyPr>
          <a:lstStyle/>
          <a:p>
            <a:pPr marL="285750" indent="-285750">
              <a:buFont typeface="Wingdings" panose="05000000000000000000" pitchFamily="2" charset="2"/>
              <a:buChar char="Ø"/>
            </a:pPr>
            <a:r>
              <a:rPr lang="fr-CH" dirty="0"/>
              <a:t>Renforcer la résilience des individus et des collectivités face aux crises ;</a:t>
            </a:r>
          </a:p>
          <a:p>
            <a:r>
              <a:rPr lang="fr-CH" dirty="0"/>
              <a:t>Ex : En créant des collectifs ( collectif de la transition citoyenne)</a:t>
            </a:r>
          </a:p>
          <a:p>
            <a:pPr marL="285750" indent="-285750">
              <a:buFont typeface="Wingdings" panose="05000000000000000000" pitchFamily="2" charset="2"/>
              <a:buChar char="Ø"/>
            </a:pPr>
            <a:r>
              <a:rPr lang="fr-CH" dirty="0"/>
              <a:t>Mobiliser les compétences en négociation pour favoriser les solutions « gagnant-gagnant » ;</a:t>
            </a:r>
          </a:p>
          <a:p>
            <a:r>
              <a:rPr lang="fr-CH" dirty="0"/>
              <a:t>EX : Banque alimentaire par ses négociations avec divers partenaires dans le moment de crise</a:t>
            </a:r>
          </a:p>
          <a:p>
            <a:pPr marL="285750" indent="-285750">
              <a:buFont typeface="Wingdings" panose="05000000000000000000" pitchFamily="2" charset="2"/>
              <a:buChar char="Ø"/>
            </a:pPr>
            <a:r>
              <a:rPr lang="fr-CH" dirty="0"/>
              <a:t>Prendre en charge les traumatismes liés aux événements extrêmes ; (ex : </a:t>
            </a:r>
            <a:r>
              <a:rPr lang="fr-CH" dirty="0" err="1"/>
              <a:t>Covid</a:t>
            </a:r>
            <a:r>
              <a:rPr lang="fr-CH" dirty="0"/>
              <a:t>)</a:t>
            </a:r>
          </a:p>
          <a:p>
            <a:pPr marL="285750" indent="-285750">
              <a:buFont typeface="Wingdings" panose="05000000000000000000" pitchFamily="2" charset="2"/>
              <a:buChar char="Ø"/>
            </a:pPr>
            <a:r>
              <a:rPr lang="fr-CH" dirty="0"/>
              <a:t>Alerter les autorités d’éventuelles « nouvelles » vulnérabilités suscitées par les crises ; …</a:t>
            </a:r>
          </a:p>
        </p:txBody>
      </p:sp>
      <p:sp>
        <p:nvSpPr>
          <p:cNvPr id="3" name="Slide Number Placeholder 2">
            <a:extLst>
              <a:ext uri="{FF2B5EF4-FFF2-40B4-BE49-F238E27FC236}">
                <a16:creationId xmlns:a16="http://schemas.microsoft.com/office/drawing/2014/main" id="{B5333895-430E-A4B6-492B-E8B271FEC460}"/>
              </a:ext>
            </a:extLst>
          </p:cNvPr>
          <p:cNvSpPr>
            <a:spLocks noGrp="1"/>
          </p:cNvSpPr>
          <p:nvPr>
            <p:ph type="sldNum" sz="quarter" idx="12"/>
          </p:nvPr>
        </p:nvSpPr>
        <p:spPr/>
        <p:txBody>
          <a:bodyPr/>
          <a:lstStyle/>
          <a:p>
            <a:fld id="{8A26EEB8-B9A9-4B10-AC7A-36146B0DEC0A}" type="slidenum">
              <a:rPr lang="fr-CH" smtClean="0"/>
              <a:pPr/>
              <a:t>24</a:t>
            </a:fld>
            <a:endParaRPr lang="fr-CH" dirty="0"/>
          </a:p>
        </p:txBody>
      </p:sp>
    </p:spTree>
    <p:extLst>
      <p:ext uri="{BB962C8B-B14F-4D97-AF65-F5344CB8AC3E}">
        <p14:creationId xmlns:p14="http://schemas.microsoft.com/office/powerpoint/2010/main" val="10567925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De quelle manière le TS peut contribuer dans ses interventions à l’intégration du DD ? (III)</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0DFE9322-AE06-4521-B85E-849BDED0BFE2}"/>
              </a:ext>
            </a:extLst>
          </p:cNvPr>
          <p:cNvSpPr/>
          <p:nvPr/>
        </p:nvSpPr>
        <p:spPr>
          <a:xfrm>
            <a:off x="535075" y="2825215"/>
            <a:ext cx="4023360" cy="210312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FF0000"/>
                </a:solidFill>
              </a:rPr>
              <a:t> Promotion :</a:t>
            </a:r>
          </a:p>
          <a:p>
            <a:pPr algn="ctr"/>
            <a:r>
              <a:rPr lang="fr-CH" sz="1600" dirty="0">
                <a:solidFill>
                  <a:schemeClr val="accent6"/>
                </a:solidFill>
              </a:rPr>
              <a:t>Construire des</a:t>
            </a:r>
            <a:r>
              <a:rPr lang="fr-CH" b="1" dirty="0">
                <a:solidFill>
                  <a:schemeClr val="accent6"/>
                </a:solidFill>
              </a:rPr>
              <a:t> plaidoyers</a:t>
            </a:r>
            <a:r>
              <a:rPr lang="fr-CH" dirty="0">
                <a:solidFill>
                  <a:schemeClr val="accent6"/>
                </a:solidFill>
              </a:rPr>
              <a:t> </a:t>
            </a:r>
            <a:r>
              <a:rPr lang="fr-CH" sz="1600" dirty="0">
                <a:solidFill>
                  <a:schemeClr val="accent6"/>
                </a:solidFill>
              </a:rPr>
              <a:t>qui contribuent à défendre </a:t>
            </a:r>
            <a:r>
              <a:rPr lang="fr-CH" b="1" dirty="0">
                <a:solidFill>
                  <a:schemeClr val="accent6"/>
                </a:solidFill>
              </a:rPr>
              <a:t>la dimension sociale </a:t>
            </a:r>
            <a:r>
              <a:rPr lang="fr-CH" sz="1600" dirty="0">
                <a:solidFill>
                  <a:schemeClr val="accent6"/>
                </a:solidFill>
              </a:rPr>
              <a:t> dans les </a:t>
            </a:r>
            <a:r>
              <a:rPr lang="fr-CH" b="1" dirty="0">
                <a:solidFill>
                  <a:schemeClr val="accent6"/>
                </a:solidFill>
              </a:rPr>
              <a:t>stratégies</a:t>
            </a:r>
            <a:r>
              <a:rPr lang="fr-CH" sz="1600" dirty="0">
                <a:solidFill>
                  <a:schemeClr val="accent6"/>
                </a:solidFill>
              </a:rPr>
              <a:t> cantonales, dans les politiques et plus largement</a:t>
            </a:r>
            <a:endParaRPr lang="fr-CH" dirty="0">
              <a:solidFill>
                <a:schemeClr val="accent6"/>
              </a:solidFill>
            </a:endParaRPr>
          </a:p>
        </p:txBody>
      </p:sp>
      <p:sp>
        <p:nvSpPr>
          <p:cNvPr id="5" name="Rectangle 4">
            <a:extLst>
              <a:ext uri="{FF2B5EF4-FFF2-40B4-BE49-F238E27FC236}">
                <a16:creationId xmlns:a16="http://schemas.microsoft.com/office/drawing/2014/main" id="{B314FD52-E067-4779-A722-9AAADA95280D}"/>
              </a:ext>
            </a:extLst>
          </p:cNvPr>
          <p:cNvSpPr/>
          <p:nvPr/>
        </p:nvSpPr>
        <p:spPr>
          <a:xfrm>
            <a:off x="4866217" y="2313403"/>
            <a:ext cx="6648450" cy="3970318"/>
          </a:xfrm>
          <a:prstGeom prst="rect">
            <a:avLst/>
          </a:prstGeom>
        </p:spPr>
        <p:txBody>
          <a:bodyPr wrap="square">
            <a:spAutoFit/>
          </a:bodyPr>
          <a:lstStyle/>
          <a:p>
            <a:pPr marL="285750" indent="-285750">
              <a:buFont typeface="Wingdings" panose="05000000000000000000" pitchFamily="2" charset="2"/>
              <a:buChar char="Ø"/>
            </a:pPr>
            <a:r>
              <a:rPr lang="fr-CH" dirty="0"/>
              <a:t>Encourager les politiques à envisager un fond climatique pour diminuer l’empreinte carbone et couvrir les sommes énormes que les plus pauvres ne pourront pas couvrir en cas de crise ;</a:t>
            </a:r>
          </a:p>
          <a:p>
            <a:pPr marL="285750" indent="-285750">
              <a:buFont typeface="Wingdings" panose="05000000000000000000" pitchFamily="2" charset="2"/>
              <a:buChar char="Ø"/>
            </a:pPr>
            <a:r>
              <a:rPr lang="fr-CH" dirty="0"/>
              <a:t>Prendre position lors des consultations des nouvelles lois en matière de politique sociale en tenant compte des conséquences des crises environnementales ;</a:t>
            </a:r>
          </a:p>
          <a:p>
            <a:pPr marL="285750" indent="-285750">
              <a:buFont typeface="Wingdings" panose="05000000000000000000" pitchFamily="2" charset="2"/>
              <a:buChar char="Ø"/>
            </a:pPr>
            <a:r>
              <a:rPr lang="fr-CH" dirty="0"/>
              <a:t>Participer à la création de législations qui veillent au respect des droits humaines fondamentaux en cas de crise, à la création d’une justice climatique ;</a:t>
            </a:r>
          </a:p>
          <a:p>
            <a:pPr marL="285750" indent="-285750">
              <a:buFont typeface="Wingdings" panose="05000000000000000000" pitchFamily="2" charset="2"/>
              <a:buChar char="Ø"/>
            </a:pPr>
            <a:r>
              <a:rPr lang="fr-CH" dirty="0"/>
              <a:t>Demander aux politiques l’investissement dans des mesures de lutte contre la pauvreté, les inégalités et la discrimination qui tiennent compte des crises (ex. pas de diminution du minimum vital, PC famille renforcées, revenu universel) ; Point de vue énoncé lors de la consultation de la stratégie durabilité du canton</a:t>
            </a:r>
          </a:p>
        </p:txBody>
      </p:sp>
      <p:pic>
        <p:nvPicPr>
          <p:cNvPr id="4" name="Espace réservé du contenu 3">
            <a:extLst>
              <a:ext uri="{FF2B5EF4-FFF2-40B4-BE49-F238E27FC236}">
                <a16:creationId xmlns:a16="http://schemas.microsoft.com/office/drawing/2014/main" id="{87129C82-AE37-AC1D-19E9-5FA53D106A51}"/>
              </a:ext>
            </a:extLst>
          </p:cNvPr>
          <p:cNvPicPr>
            <a:picLocks noGrp="1" noChangeAspect="1"/>
          </p:cNvPicPr>
          <p:nvPr>
            <p:ph idx="1"/>
          </p:nvPr>
        </p:nvPicPr>
        <p:blipFill>
          <a:blip r:embed="rId3"/>
          <a:stretch>
            <a:fillRect/>
          </a:stretch>
        </p:blipFill>
        <p:spPr>
          <a:xfrm>
            <a:off x="0" y="6061374"/>
            <a:ext cx="1917803" cy="796626"/>
          </a:xfrm>
          <a:prstGeom prst="rect">
            <a:avLst/>
          </a:prstGeom>
        </p:spPr>
      </p:pic>
      <p:sp>
        <p:nvSpPr>
          <p:cNvPr id="10" name="Rectangle 9">
            <a:extLst>
              <a:ext uri="{FF2B5EF4-FFF2-40B4-BE49-F238E27FC236}">
                <a16:creationId xmlns:a16="http://schemas.microsoft.com/office/drawing/2014/main" id="{4FD0955E-F647-EE47-910E-4201FC95A185}"/>
              </a:ext>
            </a:extLst>
          </p:cNvPr>
          <p:cNvSpPr/>
          <p:nvPr/>
        </p:nvSpPr>
        <p:spPr>
          <a:xfrm>
            <a:off x="426089" y="1482406"/>
            <a:ext cx="9617356" cy="830997"/>
          </a:xfrm>
          <a:prstGeom prst="rect">
            <a:avLst/>
          </a:prstGeom>
        </p:spPr>
        <p:txBody>
          <a:bodyPr wrap="square">
            <a:spAutoFit/>
          </a:bodyPr>
          <a:lstStyle/>
          <a:p>
            <a:r>
              <a:rPr lang="fr-CH" sz="2400" dirty="0"/>
              <a:t>Le TS peut intégrer la durabilité dans ses interventions  sur quatre axes :</a:t>
            </a:r>
          </a:p>
          <a:p>
            <a:r>
              <a:rPr lang="fr-CH" sz="2400" b="1" dirty="0">
                <a:solidFill>
                  <a:srgbClr val="FF0000"/>
                </a:solidFill>
              </a:rPr>
              <a:t>Axe 3 : Promotion et légitimation de la dimension sociale de la durabilité</a:t>
            </a:r>
          </a:p>
        </p:txBody>
      </p:sp>
      <p:sp>
        <p:nvSpPr>
          <p:cNvPr id="11" name="TextBox 10">
            <a:extLst>
              <a:ext uri="{FF2B5EF4-FFF2-40B4-BE49-F238E27FC236}">
                <a16:creationId xmlns:a16="http://schemas.microsoft.com/office/drawing/2014/main" id="{EFB99B84-6A9D-549F-53BB-4F35A5D21B41}"/>
              </a:ext>
            </a:extLst>
          </p:cNvPr>
          <p:cNvSpPr txBox="1"/>
          <p:nvPr/>
        </p:nvSpPr>
        <p:spPr>
          <a:xfrm>
            <a:off x="1989666" y="6263999"/>
            <a:ext cx="9029700" cy="584775"/>
          </a:xfrm>
          <a:prstGeom prst="rect">
            <a:avLst/>
          </a:prstGeom>
          <a:solidFill>
            <a:schemeClr val="accent4">
              <a:lumMod val="20000"/>
              <a:lumOff val="80000"/>
            </a:schemeClr>
          </a:solidFill>
        </p:spPr>
        <p:txBody>
          <a:bodyPr wrap="square" rtlCol="0">
            <a:spAutoFit/>
          </a:bodyPr>
          <a:lstStyle/>
          <a:p>
            <a:r>
              <a:rPr lang="fr-CH" sz="1600" b="1" i="1" dirty="0">
                <a:sym typeface="Wingdings" panose="05000000000000000000" pitchFamily="2" charset="2"/>
              </a:rPr>
              <a:t>ODD 16.3 : </a:t>
            </a:r>
            <a:r>
              <a:rPr lang="fr-CH" sz="1600" i="1" dirty="0">
                <a:sym typeface="Wingdings" panose="05000000000000000000" pitchFamily="2" charset="2"/>
              </a:rPr>
              <a:t>Promouvoir l’état de droit aux niveaux national et international et donner à tous accès à la justice dans des conditions d’égalité.</a:t>
            </a:r>
            <a:endParaRPr lang="fr-CH" sz="1600" i="1" dirty="0"/>
          </a:p>
        </p:txBody>
      </p:sp>
      <p:sp>
        <p:nvSpPr>
          <p:cNvPr id="3" name="Slide Number Placeholder 2">
            <a:extLst>
              <a:ext uri="{FF2B5EF4-FFF2-40B4-BE49-F238E27FC236}">
                <a16:creationId xmlns:a16="http://schemas.microsoft.com/office/drawing/2014/main" id="{2F898AF5-A865-EE70-3917-7869B0DA4FA4}"/>
              </a:ext>
            </a:extLst>
          </p:cNvPr>
          <p:cNvSpPr>
            <a:spLocks noGrp="1"/>
          </p:cNvSpPr>
          <p:nvPr>
            <p:ph type="sldNum" sz="quarter" idx="12"/>
          </p:nvPr>
        </p:nvSpPr>
        <p:spPr/>
        <p:txBody>
          <a:bodyPr/>
          <a:lstStyle/>
          <a:p>
            <a:fld id="{8A26EEB8-B9A9-4B10-AC7A-36146B0DEC0A}" type="slidenum">
              <a:rPr lang="fr-CH" smtClean="0"/>
              <a:pPr/>
              <a:t>25</a:t>
            </a:fld>
            <a:endParaRPr lang="fr-CH" dirty="0"/>
          </a:p>
        </p:txBody>
      </p:sp>
    </p:spTree>
    <p:extLst>
      <p:ext uri="{BB962C8B-B14F-4D97-AF65-F5344CB8AC3E}">
        <p14:creationId xmlns:p14="http://schemas.microsoft.com/office/powerpoint/2010/main" val="14797619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De quelle manière le TS peut contribuer dans ses interventions à l’intégration du DD ? (IV)</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B314FD52-E067-4779-A722-9AAADA95280D}"/>
              </a:ext>
            </a:extLst>
          </p:cNvPr>
          <p:cNvSpPr/>
          <p:nvPr/>
        </p:nvSpPr>
        <p:spPr>
          <a:xfrm>
            <a:off x="4882482" y="2317707"/>
            <a:ext cx="6343650" cy="3970318"/>
          </a:xfrm>
          <a:prstGeom prst="rect">
            <a:avLst/>
          </a:prstGeom>
        </p:spPr>
        <p:txBody>
          <a:bodyPr wrap="square">
            <a:spAutoFit/>
          </a:bodyPr>
          <a:lstStyle/>
          <a:p>
            <a:pPr marL="285750" indent="-285750">
              <a:buFont typeface="Wingdings" panose="05000000000000000000" pitchFamily="2" charset="2"/>
              <a:buChar char="Ø"/>
            </a:pPr>
            <a:r>
              <a:rPr lang="fr-CH" dirty="0"/>
              <a:t>Créer un groupe  de TS formés au travail social durable qui promeut la dimension sociale au niveau institutionnel, politique</a:t>
            </a:r>
          </a:p>
          <a:p>
            <a:pPr marL="285750" indent="-285750">
              <a:buFont typeface="Wingdings" panose="05000000000000000000" pitchFamily="2" charset="2"/>
              <a:buChar char="Ø"/>
            </a:pPr>
            <a:r>
              <a:rPr lang="fr-CH" dirty="0"/>
              <a:t>Rendre accessible les ressources alimentaires à un grand nombre de personne ;</a:t>
            </a:r>
          </a:p>
          <a:p>
            <a:pPr marL="285750" indent="-285750">
              <a:buFont typeface="Wingdings" panose="05000000000000000000" pitchFamily="2" charset="2"/>
              <a:buChar char="Ø"/>
            </a:pPr>
            <a:r>
              <a:rPr lang="fr-CH" dirty="0"/>
              <a:t>Créer et participer à des pôles de compétences pluridisciplinaires qui analysent les crises pour en tirer des conclusions et développer des solutions adaptées à l’urgence, à l’effet de masse ;</a:t>
            </a:r>
          </a:p>
          <a:p>
            <a:pPr marL="285750" indent="-285750">
              <a:buFont typeface="Wingdings" panose="05000000000000000000" pitchFamily="2" charset="2"/>
              <a:buChar char="Ø"/>
            </a:pPr>
            <a:r>
              <a:rPr lang="fr-CH" dirty="0"/>
              <a:t>Veiller à mettre en place des procédures facilitées et accessibles aux mesures prises en cas de crise grâce à l’intégration des publics vulnérables aux réflexions ;</a:t>
            </a:r>
          </a:p>
          <a:p>
            <a:pPr marL="285750" indent="-285750">
              <a:buFont typeface="Wingdings" panose="05000000000000000000" pitchFamily="2" charset="2"/>
              <a:buChar char="Ø"/>
            </a:pPr>
            <a:r>
              <a:rPr lang="fr-CH" dirty="0"/>
              <a:t>Favoriser la co-construction des solutions par des démarches participatives inter-domaines ; …</a:t>
            </a:r>
          </a:p>
        </p:txBody>
      </p:sp>
      <p:sp>
        <p:nvSpPr>
          <p:cNvPr id="10" name="Ellipse 9">
            <a:extLst>
              <a:ext uri="{FF2B5EF4-FFF2-40B4-BE49-F238E27FC236}">
                <a16:creationId xmlns:a16="http://schemas.microsoft.com/office/drawing/2014/main" id="{12EC5A51-0F6C-4081-8423-8128380AB733}"/>
              </a:ext>
            </a:extLst>
          </p:cNvPr>
          <p:cNvSpPr/>
          <p:nvPr/>
        </p:nvSpPr>
        <p:spPr>
          <a:xfrm>
            <a:off x="493145" y="2804904"/>
            <a:ext cx="4023360" cy="210312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FF0000"/>
                </a:solidFill>
              </a:rPr>
              <a:t> Agir collectivement :</a:t>
            </a:r>
          </a:p>
          <a:p>
            <a:pPr algn="ctr"/>
            <a:r>
              <a:rPr lang="fr-CH" sz="1600" dirty="0">
                <a:solidFill>
                  <a:schemeClr val="accent6"/>
                </a:solidFill>
              </a:rPr>
              <a:t>« Faire de la durabilité, c’est réussir des projets avec des gens avec qui on n’est pas d’accord. » (Olivier Perrin)</a:t>
            </a:r>
          </a:p>
        </p:txBody>
      </p:sp>
      <p:pic>
        <p:nvPicPr>
          <p:cNvPr id="3" name="Espace réservé du contenu 3">
            <a:extLst>
              <a:ext uri="{FF2B5EF4-FFF2-40B4-BE49-F238E27FC236}">
                <a16:creationId xmlns:a16="http://schemas.microsoft.com/office/drawing/2014/main" id="{42C8CF47-D1BF-4929-71B9-6CE1F5F463D5}"/>
              </a:ext>
            </a:extLst>
          </p:cNvPr>
          <p:cNvPicPr>
            <a:picLocks noGrp="1" noChangeAspect="1"/>
          </p:cNvPicPr>
          <p:nvPr>
            <p:ph idx="1"/>
          </p:nvPr>
        </p:nvPicPr>
        <p:blipFill>
          <a:blip r:embed="rId3"/>
          <a:stretch>
            <a:fillRect/>
          </a:stretch>
        </p:blipFill>
        <p:spPr>
          <a:xfrm>
            <a:off x="0" y="6061374"/>
            <a:ext cx="1917803" cy="796626"/>
          </a:xfrm>
          <a:prstGeom prst="rect">
            <a:avLst/>
          </a:prstGeom>
        </p:spPr>
      </p:pic>
      <p:sp>
        <p:nvSpPr>
          <p:cNvPr id="4" name="Rectangle 3">
            <a:extLst>
              <a:ext uri="{FF2B5EF4-FFF2-40B4-BE49-F238E27FC236}">
                <a16:creationId xmlns:a16="http://schemas.microsoft.com/office/drawing/2014/main" id="{D45FAF7B-678E-8A18-4359-F8B928741C10}"/>
              </a:ext>
            </a:extLst>
          </p:cNvPr>
          <p:cNvSpPr/>
          <p:nvPr/>
        </p:nvSpPr>
        <p:spPr>
          <a:xfrm>
            <a:off x="595423" y="1585638"/>
            <a:ext cx="9617356" cy="830997"/>
          </a:xfrm>
          <a:prstGeom prst="rect">
            <a:avLst/>
          </a:prstGeom>
        </p:spPr>
        <p:txBody>
          <a:bodyPr wrap="square">
            <a:spAutoFit/>
          </a:bodyPr>
          <a:lstStyle/>
          <a:p>
            <a:r>
              <a:rPr lang="fr-CH" sz="2400" dirty="0"/>
              <a:t>Le TS peut intégrer la durabilité dans ses interventions  sur quatre axes :</a:t>
            </a:r>
          </a:p>
          <a:p>
            <a:r>
              <a:rPr lang="fr-CH" sz="2400" b="1" dirty="0">
                <a:solidFill>
                  <a:srgbClr val="FF0000"/>
                </a:solidFill>
              </a:rPr>
              <a:t>Axe 4 : Collaboration pluridisciplinaire et communautaire</a:t>
            </a:r>
          </a:p>
        </p:txBody>
      </p:sp>
      <p:sp>
        <p:nvSpPr>
          <p:cNvPr id="12" name="TextBox 11">
            <a:extLst>
              <a:ext uri="{FF2B5EF4-FFF2-40B4-BE49-F238E27FC236}">
                <a16:creationId xmlns:a16="http://schemas.microsoft.com/office/drawing/2014/main" id="{6058B8DC-671B-41F5-B053-E2A3BB86F15B}"/>
              </a:ext>
            </a:extLst>
          </p:cNvPr>
          <p:cNvSpPr txBox="1"/>
          <p:nvPr/>
        </p:nvSpPr>
        <p:spPr>
          <a:xfrm>
            <a:off x="2283780" y="6198960"/>
            <a:ext cx="7010400" cy="584775"/>
          </a:xfrm>
          <a:prstGeom prst="rect">
            <a:avLst/>
          </a:prstGeom>
          <a:solidFill>
            <a:schemeClr val="accent4">
              <a:lumMod val="20000"/>
              <a:lumOff val="80000"/>
            </a:schemeClr>
          </a:solidFill>
        </p:spPr>
        <p:txBody>
          <a:bodyPr wrap="square" rtlCol="0">
            <a:spAutoFit/>
          </a:bodyPr>
          <a:lstStyle/>
          <a:p>
            <a:r>
              <a:rPr lang="fr-CH" sz="1600" b="1" i="1" dirty="0">
                <a:sym typeface="Wingdings" panose="05000000000000000000" pitchFamily="2" charset="2"/>
              </a:rPr>
              <a:t>ODD 17 : </a:t>
            </a:r>
            <a:r>
              <a:rPr lang="fr-CH" sz="1600" i="1" dirty="0">
                <a:sym typeface="Wingdings" panose="05000000000000000000" pitchFamily="2" charset="2"/>
              </a:rPr>
              <a:t>Renforcer les moyens de mettre en œuvre le Partenariat mondial pour le développement durable et le revitaliser.</a:t>
            </a:r>
          </a:p>
        </p:txBody>
      </p:sp>
      <p:sp>
        <p:nvSpPr>
          <p:cNvPr id="7" name="Slide Number Placeholder 6">
            <a:extLst>
              <a:ext uri="{FF2B5EF4-FFF2-40B4-BE49-F238E27FC236}">
                <a16:creationId xmlns:a16="http://schemas.microsoft.com/office/drawing/2014/main" id="{96E31B64-AAEC-2D3B-948E-B4FB7685152C}"/>
              </a:ext>
            </a:extLst>
          </p:cNvPr>
          <p:cNvSpPr>
            <a:spLocks noGrp="1"/>
          </p:cNvSpPr>
          <p:nvPr>
            <p:ph type="sldNum" sz="quarter" idx="12"/>
          </p:nvPr>
        </p:nvSpPr>
        <p:spPr/>
        <p:txBody>
          <a:bodyPr/>
          <a:lstStyle/>
          <a:p>
            <a:fld id="{8A26EEB8-B9A9-4B10-AC7A-36146B0DEC0A}" type="slidenum">
              <a:rPr lang="fr-CH" smtClean="0"/>
              <a:pPr/>
              <a:t>26</a:t>
            </a:fld>
            <a:endParaRPr lang="fr-CH" dirty="0"/>
          </a:p>
        </p:txBody>
      </p:sp>
    </p:spTree>
    <p:extLst>
      <p:ext uri="{BB962C8B-B14F-4D97-AF65-F5344CB8AC3E}">
        <p14:creationId xmlns:p14="http://schemas.microsoft.com/office/powerpoint/2010/main" val="28867037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De quelle manière le TS durable se décline  dans les interventions professionnelles ? </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1B20F4ED-8019-4010-B020-2FF0AE220F2F}"/>
              </a:ext>
            </a:extLst>
          </p:cNvPr>
          <p:cNvSpPr txBox="1"/>
          <p:nvPr/>
        </p:nvSpPr>
        <p:spPr>
          <a:xfrm>
            <a:off x="4274728" y="2921168"/>
            <a:ext cx="3642543" cy="1015663"/>
          </a:xfrm>
          <a:prstGeom prst="rect">
            <a:avLst/>
          </a:prstGeom>
          <a:noFill/>
        </p:spPr>
        <p:txBody>
          <a:bodyPr wrap="square" rtlCol="0">
            <a:spAutoFit/>
          </a:bodyPr>
          <a:lstStyle/>
          <a:p>
            <a:pPr algn="ctr"/>
            <a:r>
              <a:rPr lang="fr-CH" sz="6000" dirty="0">
                <a:solidFill>
                  <a:srgbClr val="FF0000"/>
                </a:solidFill>
              </a:rPr>
              <a:t>Exercice </a:t>
            </a:r>
          </a:p>
        </p:txBody>
      </p:sp>
      <p:pic>
        <p:nvPicPr>
          <p:cNvPr id="3" name="Espace réservé du contenu 3">
            <a:extLst>
              <a:ext uri="{FF2B5EF4-FFF2-40B4-BE49-F238E27FC236}">
                <a16:creationId xmlns:a16="http://schemas.microsoft.com/office/drawing/2014/main" id="{62C5F3E3-DF73-5578-D0D9-4844C57C044C}"/>
              </a:ext>
            </a:extLst>
          </p:cNvPr>
          <p:cNvPicPr>
            <a:picLocks noGrp="1" noChangeAspect="1"/>
          </p:cNvPicPr>
          <p:nvPr>
            <p:ph idx="1"/>
          </p:nvPr>
        </p:nvPicPr>
        <p:blipFill>
          <a:blip r:embed="rId3"/>
          <a:stretch>
            <a:fillRect/>
          </a:stretch>
        </p:blipFill>
        <p:spPr>
          <a:xfrm>
            <a:off x="0" y="6061374"/>
            <a:ext cx="1917803" cy="796626"/>
          </a:xfrm>
          <a:prstGeom prst="rect">
            <a:avLst/>
          </a:prstGeom>
        </p:spPr>
      </p:pic>
      <p:sp>
        <p:nvSpPr>
          <p:cNvPr id="4" name="Slide Number Placeholder 3">
            <a:extLst>
              <a:ext uri="{FF2B5EF4-FFF2-40B4-BE49-F238E27FC236}">
                <a16:creationId xmlns:a16="http://schemas.microsoft.com/office/drawing/2014/main" id="{CB9DF310-07BA-BD70-A0CC-F422BC88FE8C}"/>
              </a:ext>
            </a:extLst>
          </p:cNvPr>
          <p:cNvSpPr>
            <a:spLocks noGrp="1"/>
          </p:cNvSpPr>
          <p:nvPr>
            <p:ph type="sldNum" sz="quarter" idx="12"/>
          </p:nvPr>
        </p:nvSpPr>
        <p:spPr/>
        <p:txBody>
          <a:bodyPr/>
          <a:lstStyle/>
          <a:p>
            <a:fld id="{8A26EEB8-B9A9-4B10-AC7A-36146B0DEC0A}" type="slidenum">
              <a:rPr lang="fr-CH" smtClean="0"/>
              <a:pPr/>
              <a:t>27</a:t>
            </a:fld>
            <a:endParaRPr lang="fr-CH" dirty="0"/>
          </a:p>
        </p:txBody>
      </p:sp>
    </p:spTree>
    <p:extLst>
      <p:ext uri="{BB962C8B-B14F-4D97-AF65-F5344CB8AC3E}">
        <p14:creationId xmlns:p14="http://schemas.microsoft.com/office/powerpoint/2010/main" val="33824473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CH" sz="3600" b="1" dirty="0">
                <a:solidFill>
                  <a:schemeClr val="accent4">
                    <a:lumMod val="50000"/>
                  </a:schemeClr>
                </a:solidFill>
              </a:rPr>
              <a:t>Selon vous, qu’est-ce qu’une pratique professionnelle durable en TS ?</a:t>
            </a: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Espace réservé du contenu 2">
            <a:extLst>
              <a:ext uri="{FF2B5EF4-FFF2-40B4-BE49-F238E27FC236}">
                <a16:creationId xmlns:a16="http://schemas.microsoft.com/office/drawing/2014/main" id="{2DD3F371-634E-4A79-8115-D7AED37F47FC}"/>
              </a:ext>
            </a:extLst>
          </p:cNvPr>
          <p:cNvSpPr>
            <a:spLocks noGrp="1"/>
          </p:cNvSpPr>
          <p:nvPr>
            <p:ph idx="1"/>
          </p:nvPr>
        </p:nvSpPr>
        <p:spPr>
          <a:xfrm>
            <a:off x="788316" y="1903606"/>
            <a:ext cx="10328910" cy="4155333"/>
          </a:xfrm>
        </p:spPr>
        <p:txBody>
          <a:bodyPr vert="horz" lIns="91440" tIns="45720" rIns="91440" bIns="45720" rtlCol="0" anchor="t">
            <a:noAutofit/>
          </a:bodyPr>
          <a:lstStyle/>
          <a:p>
            <a:pPr marL="891540" lvl="2" indent="-342900">
              <a:buFont typeface="Wingdings" panose="05000000000000000000" pitchFamily="2" charset="2"/>
              <a:buChar char="Ø"/>
            </a:pPr>
            <a:r>
              <a:rPr lang="fr-CH" dirty="0">
                <a:ea typeface="+mn-lt"/>
                <a:cs typeface="+mn-lt"/>
              </a:rPr>
              <a:t>En groupe, reprenez les exemples d’interventions durables en TS que vous aviez identifiés dans le module F4 (</a:t>
            </a:r>
            <a:r>
              <a:rPr lang="fr-CH" i="1" dirty="0">
                <a:ea typeface="+mn-lt"/>
                <a:cs typeface="+mn-lt"/>
              </a:rPr>
              <a:t>10 minutes</a:t>
            </a:r>
            <a:r>
              <a:rPr lang="fr-CH" dirty="0">
                <a:ea typeface="+mn-lt"/>
                <a:cs typeface="+mn-lt"/>
              </a:rPr>
              <a:t>) Posthites jaunes</a:t>
            </a:r>
          </a:p>
          <a:p>
            <a:pPr marL="548640" lvl="2" indent="0">
              <a:buNone/>
            </a:pPr>
            <a:endParaRPr lang="fr-CH" dirty="0">
              <a:ea typeface="+mn-lt"/>
              <a:cs typeface="+mn-lt"/>
            </a:endParaRPr>
          </a:p>
          <a:p>
            <a:pPr marL="891540" lvl="2" indent="-342900">
              <a:buFont typeface="Wingdings" panose="05000000000000000000" pitchFamily="2" charset="2"/>
              <a:buChar char="Ø"/>
            </a:pPr>
            <a:r>
              <a:rPr lang="fr-CH" dirty="0">
                <a:ea typeface="+mn-lt"/>
                <a:cs typeface="+mn-lt"/>
              </a:rPr>
              <a:t>Venez placer vos idées dans les axes d’intervention durable (</a:t>
            </a:r>
            <a:r>
              <a:rPr lang="fr-CH" i="1" dirty="0">
                <a:ea typeface="+mn-lt"/>
                <a:cs typeface="+mn-lt"/>
              </a:rPr>
              <a:t>5 minutes</a:t>
            </a:r>
            <a:r>
              <a:rPr lang="fr-CH" dirty="0">
                <a:ea typeface="+mn-lt"/>
                <a:cs typeface="+mn-lt"/>
              </a:rPr>
              <a:t>)</a:t>
            </a:r>
          </a:p>
          <a:p>
            <a:pPr marL="548640" lvl="2" indent="0">
              <a:buNone/>
            </a:pPr>
            <a:endParaRPr lang="fr-CH" dirty="0">
              <a:ea typeface="+mn-lt"/>
              <a:cs typeface="+mn-lt"/>
            </a:endParaRPr>
          </a:p>
          <a:p>
            <a:pPr marL="891540" lvl="2" indent="-342900">
              <a:buFont typeface="Wingdings" panose="05000000000000000000" pitchFamily="2" charset="2"/>
              <a:buChar char="Ø"/>
            </a:pPr>
            <a:r>
              <a:rPr lang="fr-CH" dirty="0">
                <a:ea typeface="+mn-lt"/>
                <a:cs typeface="+mn-lt"/>
              </a:rPr>
              <a:t>Complétez les axes où il y a peu d’exemples (</a:t>
            </a:r>
            <a:r>
              <a:rPr lang="fr-CH" i="1" dirty="0">
                <a:ea typeface="+mn-lt"/>
                <a:cs typeface="+mn-lt"/>
              </a:rPr>
              <a:t>5 minutes</a:t>
            </a:r>
            <a:r>
              <a:rPr lang="fr-CH" dirty="0">
                <a:ea typeface="+mn-lt"/>
                <a:cs typeface="+mn-lt"/>
              </a:rPr>
              <a:t>)</a:t>
            </a:r>
          </a:p>
          <a:p>
            <a:pPr marL="548640" lvl="2" indent="0">
              <a:buNone/>
            </a:pPr>
            <a:endParaRPr lang="fr-CH" dirty="0">
              <a:ea typeface="+mn-lt"/>
              <a:cs typeface="+mn-lt"/>
            </a:endParaRPr>
          </a:p>
          <a:p>
            <a:pPr marL="891540" lvl="2" indent="-342900">
              <a:buFont typeface="Wingdings" panose="05000000000000000000" pitchFamily="2" charset="2"/>
              <a:buChar char="Ø"/>
            </a:pPr>
            <a:r>
              <a:rPr lang="fr-CH" dirty="0"/>
              <a:t>Répondez aux questions suivantes (</a:t>
            </a:r>
            <a:r>
              <a:rPr lang="fr-CH" i="1" dirty="0"/>
              <a:t>10 minutes</a:t>
            </a:r>
            <a:r>
              <a:rPr lang="fr-CH" dirty="0"/>
              <a:t>) : Posthites rouges et verts</a:t>
            </a:r>
          </a:p>
          <a:p>
            <a:pPr marL="1348740" lvl="3" indent="-342900"/>
            <a:r>
              <a:rPr lang="fr-CH" dirty="0"/>
              <a:t>À quelles missions du TS contribuerait votre intervention durable ?</a:t>
            </a:r>
          </a:p>
          <a:p>
            <a:pPr marL="1348740" lvl="3" indent="-342900"/>
            <a:r>
              <a:rPr lang="fr-CH" dirty="0"/>
              <a:t>Quelles sont les valeurs du TS que l’on retrouve dans ces interventions durables ? </a:t>
            </a:r>
          </a:p>
        </p:txBody>
      </p:sp>
      <p:pic>
        <p:nvPicPr>
          <p:cNvPr id="3" name="Espace réservé du contenu 3">
            <a:extLst>
              <a:ext uri="{FF2B5EF4-FFF2-40B4-BE49-F238E27FC236}">
                <a16:creationId xmlns:a16="http://schemas.microsoft.com/office/drawing/2014/main" id="{49FC92ED-7530-0C23-4004-8A0FFE5E5670}"/>
              </a:ext>
            </a:extLst>
          </p:cNvPr>
          <p:cNvPicPr>
            <a:picLocks noChangeAspect="1"/>
          </p:cNvPicPr>
          <p:nvPr/>
        </p:nvPicPr>
        <p:blipFill>
          <a:blip r:embed="rId3"/>
          <a:stretch>
            <a:fillRect/>
          </a:stretch>
        </p:blipFill>
        <p:spPr>
          <a:xfrm>
            <a:off x="0" y="6061374"/>
            <a:ext cx="1917803" cy="796626"/>
          </a:xfrm>
          <a:prstGeom prst="rect">
            <a:avLst/>
          </a:prstGeom>
        </p:spPr>
      </p:pic>
      <p:sp>
        <p:nvSpPr>
          <p:cNvPr id="4" name="Slide Number Placeholder 3">
            <a:extLst>
              <a:ext uri="{FF2B5EF4-FFF2-40B4-BE49-F238E27FC236}">
                <a16:creationId xmlns:a16="http://schemas.microsoft.com/office/drawing/2014/main" id="{76DE0E26-4358-A6BB-ADAE-52C520A47A7E}"/>
              </a:ext>
            </a:extLst>
          </p:cNvPr>
          <p:cNvSpPr>
            <a:spLocks noGrp="1"/>
          </p:cNvSpPr>
          <p:nvPr>
            <p:ph type="sldNum" sz="quarter" idx="12"/>
          </p:nvPr>
        </p:nvSpPr>
        <p:spPr/>
        <p:txBody>
          <a:bodyPr/>
          <a:lstStyle/>
          <a:p>
            <a:fld id="{8A26EEB8-B9A9-4B10-AC7A-36146B0DEC0A}" type="slidenum">
              <a:rPr lang="fr-CH" smtClean="0"/>
              <a:pPr/>
              <a:t>28</a:t>
            </a:fld>
            <a:endParaRPr lang="fr-CH" dirty="0"/>
          </a:p>
        </p:txBody>
      </p:sp>
    </p:spTree>
    <p:extLst>
      <p:ext uri="{BB962C8B-B14F-4D97-AF65-F5344CB8AC3E}">
        <p14:creationId xmlns:p14="http://schemas.microsoft.com/office/powerpoint/2010/main" val="11087017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771126" y="2928183"/>
            <a:ext cx="11835740" cy="837041"/>
          </a:xfrm>
        </p:spPr>
        <p:txBody>
          <a:bodyPr>
            <a:normAutofit fontScale="90000"/>
          </a:bodyPr>
          <a:lstStyle/>
          <a:p>
            <a:br>
              <a:rPr lang="fr-CH" sz="3600" dirty="0"/>
            </a:b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80739" y="5876059"/>
            <a:ext cx="1917803" cy="796626"/>
          </a:xfrm>
          <a:prstGeom prst="rect">
            <a:avLst/>
          </a:prstGeom>
        </p:spPr>
      </p:pic>
      <p:sp>
        <p:nvSpPr>
          <p:cNvPr id="9" name="Slide Number Placeholder 8">
            <a:extLst>
              <a:ext uri="{FF2B5EF4-FFF2-40B4-BE49-F238E27FC236}">
                <a16:creationId xmlns:a16="http://schemas.microsoft.com/office/drawing/2014/main" id="{A555E653-2114-441B-A2F4-4BD5F6CAAB18}"/>
              </a:ext>
            </a:extLst>
          </p:cNvPr>
          <p:cNvSpPr>
            <a:spLocks noGrp="1"/>
          </p:cNvSpPr>
          <p:nvPr>
            <p:ph type="sldNum" sz="quarter" idx="12"/>
          </p:nvPr>
        </p:nvSpPr>
        <p:spPr/>
        <p:txBody>
          <a:bodyPr/>
          <a:lstStyle/>
          <a:p>
            <a:fld id="{8A26EEB8-B9A9-4B10-AC7A-36146B0DEC0A}" type="slidenum">
              <a:rPr lang="fr-CH" smtClean="0"/>
              <a:t>29</a:t>
            </a:fld>
            <a:endParaRPr lang="fr-CH" dirty="0"/>
          </a:p>
        </p:txBody>
      </p:sp>
      <p:sp>
        <p:nvSpPr>
          <p:cNvPr id="3" name="Rectangle 2">
            <a:extLst>
              <a:ext uri="{FF2B5EF4-FFF2-40B4-BE49-F238E27FC236}">
                <a16:creationId xmlns:a16="http://schemas.microsoft.com/office/drawing/2014/main" id="{391C7E7B-E4EE-4459-93B1-D33CCF08B0FC}"/>
              </a:ext>
            </a:extLst>
          </p:cNvPr>
          <p:cNvSpPr/>
          <p:nvPr/>
        </p:nvSpPr>
        <p:spPr>
          <a:xfrm>
            <a:off x="1921934" y="2564895"/>
            <a:ext cx="8678333" cy="1200329"/>
          </a:xfrm>
          <a:prstGeom prst="rect">
            <a:avLst/>
          </a:prstGeom>
        </p:spPr>
        <p:txBody>
          <a:bodyPr wrap="square">
            <a:spAutoFit/>
          </a:bodyPr>
          <a:lstStyle/>
          <a:p>
            <a:r>
              <a:rPr lang="fr-CH" sz="3600" b="1" dirty="0">
                <a:solidFill>
                  <a:schemeClr val="accent4">
                    <a:lumMod val="50000"/>
                  </a:schemeClr>
                </a:solidFill>
                <a:latin typeface="+mj-lt"/>
                <a:ea typeface="+mj-ea"/>
                <a:cs typeface="+mj-cs"/>
              </a:rPr>
              <a:t>Repérer les liens entre crises environnementales et inégalités sociales</a:t>
            </a:r>
          </a:p>
        </p:txBody>
      </p:sp>
    </p:spTree>
    <p:extLst>
      <p:ext uri="{BB962C8B-B14F-4D97-AF65-F5344CB8AC3E}">
        <p14:creationId xmlns:p14="http://schemas.microsoft.com/office/powerpoint/2010/main" val="28739027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Objectifs du cours</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80739" y="5876059"/>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4">
            <a:extLst>
              <a:ext uri="{FF2B5EF4-FFF2-40B4-BE49-F238E27FC236}">
                <a16:creationId xmlns:a16="http://schemas.microsoft.com/office/drawing/2014/main" id="{D14B055A-7788-44AA-AF01-670B64934C69}"/>
              </a:ext>
            </a:extLst>
          </p:cNvPr>
          <p:cNvSpPr txBox="1"/>
          <p:nvPr/>
        </p:nvSpPr>
        <p:spPr>
          <a:xfrm>
            <a:off x="399110" y="1724576"/>
            <a:ext cx="11393780" cy="4832092"/>
          </a:xfrm>
          <a:prstGeom prst="rect">
            <a:avLst/>
          </a:prstGeom>
          <a:noFill/>
        </p:spPr>
        <p:txBody>
          <a:bodyPr wrap="square" rtlCol="0">
            <a:spAutoFit/>
          </a:bodyPr>
          <a:lstStyle/>
          <a:p>
            <a:pPr marL="517525" indent="-517525">
              <a:buFont typeface="Wingdings" panose="05000000000000000000" pitchFamily="2" charset="2"/>
              <a:buChar char="Ø"/>
            </a:pPr>
            <a:r>
              <a:rPr lang="fr-CH" sz="3200" dirty="0"/>
              <a:t>Comprendre l’essentiel du travail social durable</a:t>
            </a:r>
          </a:p>
          <a:p>
            <a:pPr marL="517525" indent="-517525">
              <a:buFont typeface="Wingdings" panose="05000000000000000000" pitchFamily="2" charset="2"/>
              <a:buChar char="Ø"/>
            </a:pPr>
            <a:r>
              <a:rPr lang="fr-CH" sz="3200" dirty="0"/>
              <a:t>Identifier comment le travail social durable intègre les missions, les valeurs du travail social</a:t>
            </a:r>
          </a:p>
          <a:p>
            <a:pPr marL="517525" indent="-517525">
              <a:buFont typeface="Wingdings" panose="05000000000000000000" pitchFamily="2" charset="2"/>
              <a:buChar char="Ø"/>
            </a:pPr>
            <a:r>
              <a:rPr lang="fr-CH" sz="3200" dirty="0"/>
              <a:t>Construire des représentations sur le travail social durable</a:t>
            </a:r>
          </a:p>
          <a:p>
            <a:pPr marL="517525" indent="-517525">
              <a:buFont typeface="Wingdings" panose="05000000000000000000" pitchFamily="2" charset="2"/>
              <a:buChar char="Ø"/>
            </a:pPr>
            <a:r>
              <a:rPr lang="fr-CH" sz="3200" dirty="0"/>
              <a:t>Identifier comment le travail social durable se décline dans les interventions du TS </a:t>
            </a:r>
          </a:p>
          <a:p>
            <a:pPr marL="517525" indent="-517525">
              <a:buFont typeface="Wingdings" panose="05000000000000000000" pitchFamily="2" charset="2"/>
              <a:buChar char="Ø"/>
            </a:pPr>
            <a:r>
              <a:rPr lang="fr-CH" sz="3200" dirty="0"/>
              <a:t>Repérer les liens entre crises environnementales et inégalités sociales</a:t>
            </a:r>
          </a:p>
          <a:p>
            <a:endParaRPr lang="fr-CH" sz="2800" b="1" dirty="0">
              <a:latin typeface="+mj-lt"/>
            </a:endParaRPr>
          </a:p>
          <a:p>
            <a:endParaRPr lang="fr-CH" sz="2400" dirty="0"/>
          </a:p>
        </p:txBody>
      </p:sp>
      <p:sp>
        <p:nvSpPr>
          <p:cNvPr id="9" name="Slide Number Placeholder 8">
            <a:extLst>
              <a:ext uri="{FF2B5EF4-FFF2-40B4-BE49-F238E27FC236}">
                <a16:creationId xmlns:a16="http://schemas.microsoft.com/office/drawing/2014/main" id="{A555E653-2114-441B-A2F4-4BD5F6CAAB18}"/>
              </a:ext>
            </a:extLst>
          </p:cNvPr>
          <p:cNvSpPr>
            <a:spLocks noGrp="1"/>
          </p:cNvSpPr>
          <p:nvPr>
            <p:ph type="sldNum" sz="quarter" idx="12"/>
          </p:nvPr>
        </p:nvSpPr>
        <p:spPr/>
        <p:txBody>
          <a:bodyPr/>
          <a:lstStyle/>
          <a:p>
            <a:fld id="{8A26EEB8-B9A9-4B10-AC7A-36146B0DEC0A}" type="slidenum">
              <a:rPr lang="fr-CH" smtClean="0"/>
              <a:t>3</a:t>
            </a:fld>
            <a:endParaRPr lang="fr-CH" dirty="0"/>
          </a:p>
        </p:txBody>
      </p:sp>
    </p:spTree>
    <p:extLst>
      <p:ext uri="{BB962C8B-B14F-4D97-AF65-F5344CB8AC3E}">
        <p14:creationId xmlns:p14="http://schemas.microsoft.com/office/powerpoint/2010/main" val="32695834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De la crise climatique au climat de crises</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2">
            <a:extLst>
              <a:ext uri="{FF2B5EF4-FFF2-40B4-BE49-F238E27FC236}">
                <a16:creationId xmlns:a16="http://schemas.microsoft.com/office/drawing/2014/main" id="{856D4718-96EF-4E0B-8F85-15A297C57F87}"/>
              </a:ext>
            </a:extLst>
          </p:cNvPr>
          <p:cNvSpPr txBox="1"/>
          <p:nvPr/>
        </p:nvSpPr>
        <p:spPr>
          <a:xfrm>
            <a:off x="382897" y="1721358"/>
            <a:ext cx="6341753" cy="1631216"/>
          </a:xfrm>
          <a:prstGeom prst="rect">
            <a:avLst/>
          </a:prstGeom>
          <a:noFill/>
        </p:spPr>
        <p:txBody>
          <a:bodyPr wrap="square" rtlCol="0">
            <a:spAutoFit/>
          </a:bodyPr>
          <a:lstStyle/>
          <a:p>
            <a:pPr algn="just">
              <a:spcBef>
                <a:spcPts val="600"/>
              </a:spcBef>
              <a:spcAft>
                <a:spcPts val="600"/>
              </a:spcAft>
            </a:pPr>
            <a:r>
              <a:rPr lang="fr-CH" sz="2000" dirty="0"/>
              <a:t>La crise climatique représente </a:t>
            </a:r>
            <a:r>
              <a:rPr lang="fr-CH" sz="2000" b="1" u="sng" dirty="0"/>
              <a:t>une triple menace</a:t>
            </a:r>
            <a:r>
              <a:rPr lang="fr-CH" sz="2000" b="1" dirty="0"/>
              <a:t> </a:t>
            </a:r>
            <a:r>
              <a:rPr lang="fr-CH" sz="2000" dirty="0"/>
              <a:t>: </a:t>
            </a:r>
          </a:p>
          <a:p>
            <a:pPr marL="800100" lvl="1" indent="-342900" algn="just">
              <a:spcBef>
                <a:spcPts val="600"/>
              </a:spcBef>
              <a:buFont typeface="+mj-lt"/>
              <a:buAutoNum type="arabicPeriod"/>
            </a:pPr>
            <a:r>
              <a:rPr lang="fr-CH" sz="2000" dirty="0"/>
              <a:t>Changement climatique</a:t>
            </a:r>
          </a:p>
          <a:p>
            <a:pPr marL="800100" lvl="1" indent="-342900" algn="just">
              <a:spcBef>
                <a:spcPts val="600"/>
              </a:spcBef>
              <a:buFont typeface="+mj-lt"/>
              <a:buAutoNum type="arabicPeriod"/>
            </a:pPr>
            <a:r>
              <a:rPr lang="fr-CH" sz="2000" dirty="0"/>
              <a:t>Destruction de la biodiversité </a:t>
            </a:r>
          </a:p>
          <a:p>
            <a:pPr marL="800100" lvl="1" indent="-342900" algn="just">
              <a:spcBef>
                <a:spcPts val="600"/>
              </a:spcBef>
              <a:spcAft>
                <a:spcPts val="600"/>
              </a:spcAft>
              <a:buFont typeface="+mj-lt"/>
              <a:buAutoNum type="arabicPeriod"/>
            </a:pPr>
            <a:r>
              <a:rPr lang="fr-CH" sz="2000" dirty="0"/>
              <a:t>Augmentation des injustices</a:t>
            </a:r>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30</a:t>
            </a:fld>
            <a:endParaRPr lang="fr-CH"/>
          </a:p>
        </p:txBody>
      </p:sp>
      <p:sp>
        <p:nvSpPr>
          <p:cNvPr id="7" name="TextBox 6">
            <a:extLst>
              <a:ext uri="{FF2B5EF4-FFF2-40B4-BE49-F238E27FC236}">
                <a16:creationId xmlns:a16="http://schemas.microsoft.com/office/drawing/2014/main" id="{D11FF54A-23F0-427F-BCF8-D68EA83E8F5D}"/>
              </a:ext>
            </a:extLst>
          </p:cNvPr>
          <p:cNvSpPr txBox="1"/>
          <p:nvPr/>
        </p:nvSpPr>
        <p:spPr>
          <a:xfrm>
            <a:off x="4729316" y="6378513"/>
            <a:ext cx="6969233" cy="338554"/>
          </a:xfrm>
          <a:prstGeom prst="rect">
            <a:avLst/>
          </a:prstGeom>
          <a:noFill/>
        </p:spPr>
        <p:txBody>
          <a:bodyPr wrap="square" rtlCol="0">
            <a:spAutoFit/>
          </a:bodyPr>
          <a:lstStyle/>
          <a:p>
            <a:r>
              <a:rPr lang="fr-CH" sz="1600" dirty="0"/>
              <a:t>Cleveland et al. (2020) ; Lebel &amp; Descamps (2020) ; Petersen-</a:t>
            </a:r>
            <a:r>
              <a:rPr lang="fr-CH" sz="1600" dirty="0" err="1"/>
              <a:t>Rockney</a:t>
            </a:r>
            <a:r>
              <a:rPr lang="fr-CH" sz="1600" dirty="0"/>
              <a:t> et al. (2021)</a:t>
            </a:r>
          </a:p>
        </p:txBody>
      </p:sp>
      <p:pic>
        <p:nvPicPr>
          <p:cNvPr id="10" name="Picture 9" descr="A group of people holding signs&#10;&#10;Description automatically generated with medium confidence">
            <a:extLst>
              <a:ext uri="{FF2B5EF4-FFF2-40B4-BE49-F238E27FC236}">
                <a16:creationId xmlns:a16="http://schemas.microsoft.com/office/drawing/2014/main" id="{C9900502-AFD3-47F1-8256-530ED23C3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5625" y="1967936"/>
            <a:ext cx="4598237" cy="3241965"/>
          </a:xfrm>
          <a:prstGeom prst="rect">
            <a:avLst/>
          </a:prstGeom>
          <a:ln>
            <a:no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C89FA744-79D3-4429-9237-82BC9A562E32}"/>
              </a:ext>
            </a:extLst>
          </p:cNvPr>
          <p:cNvSpPr txBox="1"/>
          <p:nvPr/>
        </p:nvSpPr>
        <p:spPr>
          <a:xfrm>
            <a:off x="6905625" y="5294165"/>
            <a:ext cx="4598237" cy="338554"/>
          </a:xfrm>
          <a:prstGeom prst="rect">
            <a:avLst/>
          </a:prstGeom>
          <a:noFill/>
        </p:spPr>
        <p:txBody>
          <a:bodyPr wrap="square" rtlCol="0">
            <a:spAutoFit/>
          </a:bodyPr>
          <a:lstStyle/>
          <a:p>
            <a:pPr algn="ctr"/>
            <a:r>
              <a:rPr lang="fr-CH" sz="1600" b="1" dirty="0"/>
              <a:t>Grève pour l’Avenir à Fribourg (La Liberté, 2021)</a:t>
            </a:r>
          </a:p>
        </p:txBody>
      </p:sp>
      <p:sp>
        <p:nvSpPr>
          <p:cNvPr id="16" name="Thought Bubble: Cloud 15">
            <a:extLst>
              <a:ext uri="{FF2B5EF4-FFF2-40B4-BE49-F238E27FC236}">
                <a16:creationId xmlns:a16="http://schemas.microsoft.com/office/drawing/2014/main" id="{4DA32B5A-4D43-4007-B50A-69C2B51F31FC}"/>
              </a:ext>
            </a:extLst>
          </p:cNvPr>
          <p:cNvSpPr/>
          <p:nvPr/>
        </p:nvSpPr>
        <p:spPr>
          <a:xfrm>
            <a:off x="1168215" y="3641427"/>
            <a:ext cx="4899665" cy="2178434"/>
          </a:xfrm>
          <a:prstGeom prst="cloudCallout">
            <a:avLst>
              <a:gd name="adj1" fmla="val 55607"/>
              <a:gd name="adj2" fmla="val 5476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fr-CH" dirty="0"/>
          </a:p>
        </p:txBody>
      </p:sp>
      <p:sp>
        <p:nvSpPr>
          <p:cNvPr id="15" name="TextBox 14">
            <a:extLst>
              <a:ext uri="{FF2B5EF4-FFF2-40B4-BE49-F238E27FC236}">
                <a16:creationId xmlns:a16="http://schemas.microsoft.com/office/drawing/2014/main" id="{83EAEC34-AA6F-492A-B8E1-C923D3A10697}"/>
              </a:ext>
            </a:extLst>
          </p:cNvPr>
          <p:cNvSpPr txBox="1"/>
          <p:nvPr/>
        </p:nvSpPr>
        <p:spPr>
          <a:xfrm>
            <a:off x="1627890" y="4194238"/>
            <a:ext cx="4029959" cy="1015663"/>
          </a:xfrm>
          <a:prstGeom prst="rect">
            <a:avLst/>
          </a:prstGeom>
          <a:noFill/>
        </p:spPr>
        <p:txBody>
          <a:bodyPr wrap="square" rtlCol="0">
            <a:spAutoFit/>
          </a:bodyPr>
          <a:lstStyle/>
          <a:p>
            <a:pPr algn="ctr">
              <a:spcBef>
                <a:spcPts val="1800"/>
              </a:spcBef>
            </a:pPr>
            <a:r>
              <a:rPr lang="fr-CH" sz="2000" i="1" dirty="0"/>
              <a:t>La pandémie de COVID-19 serait-elle « un modèle réduit et une expérience en accéléré du chaos climatique » ? </a:t>
            </a:r>
            <a:r>
              <a:rPr lang="fr-CH" sz="2000" dirty="0"/>
              <a:t> </a:t>
            </a:r>
          </a:p>
        </p:txBody>
      </p:sp>
      <p:pic>
        <p:nvPicPr>
          <p:cNvPr id="8" name="Espace réservé du contenu 3">
            <a:extLst>
              <a:ext uri="{FF2B5EF4-FFF2-40B4-BE49-F238E27FC236}">
                <a16:creationId xmlns:a16="http://schemas.microsoft.com/office/drawing/2014/main" id="{7A8C5456-0379-13EB-E4C6-124FCF2866AD}"/>
              </a:ext>
            </a:extLst>
          </p:cNvPr>
          <p:cNvPicPr>
            <a:picLocks noChangeAspect="1"/>
          </p:cNvPicPr>
          <p:nvPr/>
        </p:nvPicPr>
        <p:blipFill>
          <a:blip r:embed="rId4"/>
          <a:stretch>
            <a:fillRect/>
          </a:stretch>
        </p:blipFill>
        <p:spPr>
          <a:xfrm>
            <a:off x="0" y="6061374"/>
            <a:ext cx="1917803" cy="796626"/>
          </a:xfrm>
          <a:prstGeom prst="rect">
            <a:avLst/>
          </a:prstGeom>
        </p:spPr>
      </p:pic>
    </p:spTree>
    <p:extLst>
      <p:ext uri="{BB962C8B-B14F-4D97-AF65-F5344CB8AC3E}">
        <p14:creationId xmlns:p14="http://schemas.microsoft.com/office/powerpoint/2010/main" val="10403011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 travail social face aux situations de crise</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31</a:t>
            </a:fld>
            <a:endParaRPr lang="fr-CH"/>
          </a:p>
        </p:txBody>
      </p:sp>
      <p:sp>
        <p:nvSpPr>
          <p:cNvPr id="7" name="TextBox 6">
            <a:extLst>
              <a:ext uri="{FF2B5EF4-FFF2-40B4-BE49-F238E27FC236}">
                <a16:creationId xmlns:a16="http://schemas.microsoft.com/office/drawing/2014/main" id="{D11FF54A-23F0-427F-BCF8-D68EA83E8F5D}"/>
              </a:ext>
            </a:extLst>
          </p:cNvPr>
          <p:cNvSpPr txBox="1"/>
          <p:nvPr/>
        </p:nvSpPr>
        <p:spPr>
          <a:xfrm>
            <a:off x="7886701" y="6374104"/>
            <a:ext cx="3766038" cy="338554"/>
          </a:xfrm>
          <a:prstGeom prst="rect">
            <a:avLst/>
          </a:prstGeom>
          <a:noFill/>
        </p:spPr>
        <p:txBody>
          <a:bodyPr wrap="square" rtlCol="0">
            <a:spAutoFit/>
          </a:bodyPr>
          <a:lstStyle/>
          <a:p>
            <a:r>
              <a:rPr lang="fr-CH" sz="1600" dirty="0" err="1"/>
              <a:t>Fritzsche</a:t>
            </a:r>
            <a:r>
              <a:rPr lang="fr-CH" sz="1600" dirty="0"/>
              <a:t> et al. (2015) ; Oswald et al. (2020)</a:t>
            </a:r>
          </a:p>
        </p:txBody>
      </p:sp>
      <p:graphicFrame>
        <p:nvGraphicFramePr>
          <p:cNvPr id="10" name="Diagram 9">
            <a:extLst>
              <a:ext uri="{FF2B5EF4-FFF2-40B4-BE49-F238E27FC236}">
                <a16:creationId xmlns:a16="http://schemas.microsoft.com/office/drawing/2014/main" id="{1E934F1C-9FD0-41BA-94A9-8DF37F145F6A}"/>
              </a:ext>
            </a:extLst>
          </p:cNvPr>
          <p:cNvGraphicFramePr/>
          <p:nvPr>
            <p:extLst>
              <p:ext uri="{D42A27DB-BD31-4B8C-83A1-F6EECF244321}">
                <p14:modId xmlns:p14="http://schemas.microsoft.com/office/powerpoint/2010/main" val="2737892060"/>
              </p:ext>
            </p:extLst>
          </p:nvPr>
        </p:nvGraphicFramePr>
        <p:xfrm>
          <a:off x="511439" y="1971368"/>
          <a:ext cx="5584561" cy="35939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 name="Picture 22" descr="A group of people standing in water holding umbrellas&#10;&#10;Description automatically generated with low confidence">
            <a:extLst>
              <a:ext uri="{FF2B5EF4-FFF2-40B4-BE49-F238E27FC236}">
                <a16:creationId xmlns:a16="http://schemas.microsoft.com/office/drawing/2014/main" id="{ECA639F5-AFDF-4010-B8FA-6ED6099C6ED8}"/>
              </a:ext>
            </a:extLst>
          </p:cNvPr>
          <p:cNvPicPr>
            <a:picLocks noChangeAspect="1"/>
          </p:cNvPicPr>
          <p:nvPr/>
        </p:nvPicPr>
        <p:blipFill>
          <a:blip r:embed="rId8" cstate="print">
            <a:extLst>
              <a:ext uri="{BEBA8EAE-BF5A-486C-A8C5-ECC9F3942E4B}">
                <a14:imgProps xmlns:a14="http://schemas.microsoft.com/office/drawing/2010/main">
                  <a14:imgLayer r:embed="rId9">
                    <a14:imgEffect>
                      <a14:sharpenSoften amount="25000"/>
                    </a14:imgEffect>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702660" y="2223167"/>
            <a:ext cx="4642886" cy="3093724"/>
          </a:xfrm>
          <a:prstGeom prst="rect">
            <a:avLst/>
          </a:prstGeom>
          <a:ln>
            <a:noFill/>
          </a:ln>
          <a:effectLst>
            <a:outerShdw blurRad="50800" dist="38100" dir="2700000" algn="tl" rotWithShape="0">
              <a:prstClr val="black">
                <a:alpha val="40000"/>
              </a:prstClr>
            </a:outerShdw>
          </a:effectLst>
        </p:spPr>
      </p:pic>
      <p:pic>
        <p:nvPicPr>
          <p:cNvPr id="21" name="Picture 20" descr="A picture containing ground, outdoor, rock, nature&#10;&#10;Description automatically generated">
            <a:extLst>
              <a:ext uri="{FF2B5EF4-FFF2-40B4-BE49-F238E27FC236}">
                <a16:creationId xmlns:a16="http://schemas.microsoft.com/office/drawing/2014/main" id="{6D95EB7B-5BFA-4764-BC2C-EA028CD02983}"/>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10000" contrast="15000"/>
                    </a14:imgEffect>
                  </a14:imgLayer>
                </a14:imgProps>
              </a:ext>
              <a:ext uri="{28A0092B-C50C-407E-A947-70E740481C1C}">
                <a14:useLocalDpi xmlns:a14="http://schemas.microsoft.com/office/drawing/2010/main" val="0"/>
              </a:ext>
            </a:extLst>
          </a:blip>
          <a:srcRect b="3078"/>
          <a:stretch/>
        </p:blipFill>
        <p:spPr>
          <a:xfrm>
            <a:off x="6702661" y="2221466"/>
            <a:ext cx="4642885" cy="3093720"/>
          </a:xfrm>
          <a:prstGeom prst="rect">
            <a:avLst/>
          </a:prstGeom>
          <a:ln>
            <a:noFill/>
          </a:ln>
          <a:effectLst>
            <a:outerShdw blurRad="50800" dist="38100" dir="2700000" algn="tl" rotWithShape="0">
              <a:prstClr val="black">
                <a:alpha val="40000"/>
              </a:prstClr>
            </a:outerShdw>
          </a:effectLst>
        </p:spPr>
      </p:pic>
      <p:sp>
        <p:nvSpPr>
          <p:cNvPr id="24" name="TextBox 23">
            <a:extLst>
              <a:ext uri="{FF2B5EF4-FFF2-40B4-BE49-F238E27FC236}">
                <a16:creationId xmlns:a16="http://schemas.microsoft.com/office/drawing/2014/main" id="{FB4FBEAA-001C-49B1-AA38-BDD59C974249}"/>
              </a:ext>
            </a:extLst>
          </p:cNvPr>
          <p:cNvSpPr txBox="1"/>
          <p:nvPr/>
        </p:nvSpPr>
        <p:spPr>
          <a:xfrm>
            <a:off x="7081003" y="5396007"/>
            <a:ext cx="3886199" cy="338554"/>
          </a:xfrm>
          <a:prstGeom prst="rect">
            <a:avLst/>
          </a:prstGeom>
          <a:noFill/>
        </p:spPr>
        <p:txBody>
          <a:bodyPr wrap="square" rtlCol="0">
            <a:spAutoFit/>
          </a:bodyPr>
          <a:lstStyle/>
          <a:p>
            <a:pPr algn="ctr"/>
            <a:r>
              <a:rPr lang="fr-CH" sz="1600" b="1" dirty="0"/>
              <a:t>Inondations au Soudan du Sud (</a:t>
            </a:r>
            <a:r>
              <a:rPr lang="fr-CH" sz="1600" b="1" dirty="0" err="1"/>
              <a:t>Chol</a:t>
            </a:r>
            <a:r>
              <a:rPr lang="fr-CH" sz="1600" b="1" dirty="0"/>
              <a:t>, 2020)</a:t>
            </a:r>
          </a:p>
        </p:txBody>
      </p:sp>
      <p:sp>
        <p:nvSpPr>
          <p:cNvPr id="25" name="TextBox 24">
            <a:extLst>
              <a:ext uri="{FF2B5EF4-FFF2-40B4-BE49-F238E27FC236}">
                <a16:creationId xmlns:a16="http://schemas.microsoft.com/office/drawing/2014/main" id="{695D26C2-3E84-4DEA-90C1-E2AB42B60140}"/>
              </a:ext>
            </a:extLst>
          </p:cNvPr>
          <p:cNvSpPr txBox="1"/>
          <p:nvPr/>
        </p:nvSpPr>
        <p:spPr>
          <a:xfrm>
            <a:off x="7004418" y="5395905"/>
            <a:ext cx="3982218" cy="338554"/>
          </a:xfrm>
          <a:prstGeom prst="rect">
            <a:avLst/>
          </a:prstGeom>
          <a:solidFill>
            <a:schemeClr val="bg1"/>
          </a:solidFill>
        </p:spPr>
        <p:txBody>
          <a:bodyPr wrap="square" rtlCol="0">
            <a:spAutoFit/>
          </a:bodyPr>
          <a:lstStyle/>
          <a:p>
            <a:pPr algn="ctr"/>
            <a:r>
              <a:rPr lang="fr-CH" sz="1600" b="1" dirty="0"/>
              <a:t>Inondations en Allemagne (</a:t>
            </a:r>
            <a:r>
              <a:rPr lang="fr-CH" sz="1600" b="1" dirty="0" err="1"/>
              <a:t>Roessler</a:t>
            </a:r>
            <a:r>
              <a:rPr lang="fr-CH" sz="1600" b="1" dirty="0"/>
              <a:t>, 2021)</a:t>
            </a:r>
          </a:p>
        </p:txBody>
      </p:sp>
      <p:pic>
        <p:nvPicPr>
          <p:cNvPr id="5" name="Espace réservé du contenu 3">
            <a:extLst>
              <a:ext uri="{FF2B5EF4-FFF2-40B4-BE49-F238E27FC236}">
                <a16:creationId xmlns:a16="http://schemas.microsoft.com/office/drawing/2014/main" id="{780AAE3B-54B0-D93D-022E-E288C9907E30}"/>
              </a:ext>
            </a:extLst>
          </p:cNvPr>
          <p:cNvPicPr>
            <a:picLocks noChangeAspect="1"/>
          </p:cNvPicPr>
          <p:nvPr/>
        </p:nvPicPr>
        <p:blipFill>
          <a:blip r:embed="rId12"/>
          <a:stretch>
            <a:fillRect/>
          </a:stretch>
        </p:blipFill>
        <p:spPr>
          <a:xfrm>
            <a:off x="0" y="6061374"/>
            <a:ext cx="1917803" cy="796626"/>
          </a:xfrm>
          <a:prstGeom prst="rect">
            <a:avLst/>
          </a:prstGeom>
        </p:spPr>
      </p:pic>
    </p:spTree>
    <p:extLst>
      <p:ext uri="{BB962C8B-B14F-4D97-AF65-F5344CB8AC3E}">
        <p14:creationId xmlns:p14="http://schemas.microsoft.com/office/powerpoint/2010/main" val="257521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CH" sz="3600" b="1" dirty="0">
                <a:solidFill>
                  <a:schemeClr val="accent4">
                    <a:lumMod val="50000"/>
                  </a:schemeClr>
                </a:solidFill>
              </a:rPr>
              <a:t>Lien entre crises environnementales et inégalités sociales (I)</a:t>
            </a: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80739" y="5876059"/>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32</a:t>
            </a:fld>
            <a:endParaRPr lang="fr-CH"/>
          </a:p>
        </p:txBody>
      </p:sp>
      <p:sp>
        <p:nvSpPr>
          <p:cNvPr id="12" name="Espace réservé du contenu 2">
            <a:extLst>
              <a:ext uri="{FF2B5EF4-FFF2-40B4-BE49-F238E27FC236}">
                <a16:creationId xmlns:a16="http://schemas.microsoft.com/office/drawing/2014/main" id="{9D5F4157-4693-423D-8836-78FEBFCE7870}"/>
              </a:ext>
            </a:extLst>
          </p:cNvPr>
          <p:cNvSpPr txBox="1">
            <a:spLocks/>
          </p:cNvSpPr>
          <p:nvPr/>
        </p:nvSpPr>
        <p:spPr>
          <a:xfrm>
            <a:off x="619125" y="1708660"/>
            <a:ext cx="1095375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fr-CH" dirty="0"/>
              <a:t>La vulnérabilité sociale peut être considérée comme le produit de </a:t>
            </a:r>
            <a:br>
              <a:rPr lang="fr-CH" dirty="0"/>
            </a:br>
            <a:r>
              <a:rPr lang="fr-CH" dirty="0"/>
              <a:t>conditions d’</a:t>
            </a:r>
            <a:r>
              <a:rPr lang="fr-CH" dirty="0">
                <a:solidFill>
                  <a:srgbClr val="FF0000"/>
                </a:solidFill>
              </a:rPr>
              <a:t>inégalité </a:t>
            </a:r>
            <a:r>
              <a:rPr lang="fr-CH" dirty="0"/>
              <a:t>et d’exclusion sociales. </a:t>
            </a:r>
          </a:p>
          <a:p>
            <a:pPr marL="0" indent="0" algn="ctr">
              <a:buFont typeface="Arial" panose="020B0604020202020204" pitchFamily="34" charset="0"/>
              <a:buNone/>
            </a:pPr>
            <a:r>
              <a:rPr lang="fr-CH" dirty="0"/>
              <a:t>La vulnérabilité sociale est un facteur explicatif d’une capacité inégale de réponses aux crises environnementales, elle réduit la résilience d’une communauté (que cela concerne un quartier, une ville, un territoire) face à l’adversité environnementale.</a:t>
            </a:r>
          </a:p>
        </p:txBody>
      </p:sp>
      <p:sp>
        <p:nvSpPr>
          <p:cNvPr id="5" name="TextBox 4">
            <a:extLst>
              <a:ext uri="{FF2B5EF4-FFF2-40B4-BE49-F238E27FC236}">
                <a16:creationId xmlns:a16="http://schemas.microsoft.com/office/drawing/2014/main" id="{BBA05132-46CF-8EBF-B435-15CC101AE209}"/>
              </a:ext>
            </a:extLst>
          </p:cNvPr>
          <p:cNvSpPr txBox="1"/>
          <p:nvPr/>
        </p:nvSpPr>
        <p:spPr>
          <a:xfrm>
            <a:off x="7886701" y="6374104"/>
            <a:ext cx="3766038" cy="338554"/>
          </a:xfrm>
          <a:prstGeom prst="rect">
            <a:avLst/>
          </a:prstGeom>
          <a:noFill/>
        </p:spPr>
        <p:txBody>
          <a:bodyPr wrap="square" rtlCol="0">
            <a:spAutoFit/>
          </a:bodyPr>
          <a:lstStyle/>
          <a:p>
            <a:pPr algn="r"/>
            <a:r>
              <a:rPr lang="fr-CH" sz="1600" dirty="0"/>
              <a:t>Laura </a:t>
            </a:r>
            <a:r>
              <a:rPr lang="fr-CH" sz="1600" dirty="0" err="1"/>
              <a:t>Centemeri</a:t>
            </a:r>
            <a:r>
              <a:rPr lang="fr-CH" sz="1600" dirty="0"/>
              <a:t> (2013)</a:t>
            </a:r>
          </a:p>
        </p:txBody>
      </p:sp>
    </p:spTree>
    <p:extLst>
      <p:ext uri="{BB962C8B-B14F-4D97-AF65-F5344CB8AC3E}">
        <p14:creationId xmlns:p14="http://schemas.microsoft.com/office/powerpoint/2010/main" val="14772748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CH" sz="3600" b="1" dirty="0">
                <a:solidFill>
                  <a:schemeClr val="accent4">
                    <a:lumMod val="50000"/>
                  </a:schemeClr>
                </a:solidFill>
              </a:rPr>
              <a:t>Lien entre durabilité et inégalités sociales (II)</a:t>
            </a: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33</a:t>
            </a:fld>
            <a:endParaRPr lang="fr-CH"/>
          </a:p>
        </p:txBody>
      </p:sp>
      <p:sp>
        <p:nvSpPr>
          <p:cNvPr id="8" name="Espace réservé du contenu 2">
            <a:extLst>
              <a:ext uri="{FF2B5EF4-FFF2-40B4-BE49-F238E27FC236}">
                <a16:creationId xmlns:a16="http://schemas.microsoft.com/office/drawing/2014/main" id="{B240C1C5-8EAF-48D9-8E1D-B7A4C908AC87}"/>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dirty="0"/>
              <a:t>L’existence </a:t>
            </a:r>
            <a:r>
              <a:rPr lang="fr-CH" b="1" dirty="0"/>
              <a:t>des inégalités sociales </a:t>
            </a:r>
            <a:r>
              <a:rPr lang="fr-CH" dirty="0"/>
              <a:t>est donc considérée comme un facteur qui amplifie les effets des situations de crise environnementale. </a:t>
            </a:r>
          </a:p>
          <a:p>
            <a:r>
              <a:rPr lang="fr-CH" dirty="0"/>
              <a:t>Inégalités sociales sont liées à des facteurs individuels mais aussi  liées aux structures sociales</a:t>
            </a:r>
          </a:p>
          <a:p>
            <a:r>
              <a:rPr lang="fr-CH" dirty="0"/>
              <a:t>L’égalité des chances n’existe pas mais tendre vers une inégalité qui n’induit pas un sentiment d’injustice sociale</a:t>
            </a:r>
          </a:p>
        </p:txBody>
      </p:sp>
      <p:pic>
        <p:nvPicPr>
          <p:cNvPr id="5" name="Espace réservé du contenu 3">
            <a:extLst>
              <a:ext uri="{FF2B5EF4-FFF2-40B4-BE49-F238E27FC236}">
                <a16:creationId xmlns:a16="http://schemas.microsoft.com/office/drawing/2014/main" id="{579BDBF9-9C5F-4AB8-DCDA-FB6669AF9659}"/>
              </a:ext>
            </a:extLst>
          </p:cNvPr>
          <p:cNvPicPr>
            <a:picLocks noChangeAspect="1"/>
          </p:cNvPicPr>
          <p:nvPr/>
        </p:nvPicPr>
        <p:blipFill>
          <a:blip r:embed="rId3"/>
          <a:stretch>
            <a:fillRect/>
          </a:stretch>
        </p:blipFill>
        <p:spPr>
          <a:xfrm>
            <a:off x="0" y="6061374"/>
            <a:ext cx="1917803" cy="796626"/>
          </a:xfrm>
          <a:prstGeom prst="rect">
            <a:avLst/>
          </a:prstGeom>
        </p:spPr>
      </p:pic>
      <p:sp>
        <p:nvSpPr>
          <p:cNvPr id="10" name="TextBox 9">
            <a:extLst>
              <a:ext uri="{FF2B5EF4-FFF2-40B4-BE49-F238E27FC236}">
                <a16:creationId xmlns:a16="http://schemas.microsoft.com/office/drawing/2014/main" id="{3D95D4A5-4E7C-DB3D-8577-CD11686D5456}"/>
              </a:ext>
            </a:extLst>
          </p:cNvPr>
          <p:cNvSpPr txBox="1"/>
          <p:nvPr/>
        </p:nvSpPr>
        <p:spPr>
          <a:xfrm>
            <a:off x="7886701" y="6374104"/>
            <a:ext cx="3766038" cy="338554"/>
          </a:xfrm>
          <a:prstGeom prst="rect">
            <a:avLst/>
          </a:prstGeom>
          <a:noFill/>
        </p:spPr>
        <p:txBody>
          <a:bodyPr wrap="square" rtlCol="0">
            <a:spAutoFit/>
          </a:bodyPr>
          <a:lstStyle/>
          <a:p>
            <a:pPr algn="r"/>
            <a:r>
              <a:rPr lang="fr-CH" sz="1600" dirty="0"/>
              <a:t>Laura </a:t>
            </a:r>
            <a:r>
              <a:rPr lang="fr-CH" sz="1600" dirty="0" err="1"/>
              <a:t>Centemeri</a:t>
            </a:r>
            <a:r>
              <a:rPr lang="fr-CH" sz="1600" dirty="0"/>
              <a:t> (2013)</a:t>
            </a:r>
          </a:p>
        </p:txBody>
      </p:sp>
    </p:spTree>
    <p:extLst>
      <p:ext uri="{BB962C8B-B14F-4D97-AF65-F5344CB8AC3E}">
        <p14:creationId xmlns:p14="http://schemas.microsoft.com/office/powerpoint/2010/main" val="5987455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34</a:t>
            </a:fld>
            <a:endParaRPr lang="fr-CH"/>
          </a:p>
        </p:txBody>
      </p:sp>
      <p:sp>
        <p:nvSpPr>
          <p:cNvPr id="8" name="Espace réservé du contenu 2">
            <a:extLst>
              <a:ext uri="{FF2B5EF4-FFF2-40B4-BE49-F238E27FC236}">
                <a16:creationId xmlns:a16="http://schemas.microsoft.com/office/drawing/2014/main" id="{B240C1C5-8EAF-48D9-8E1D-B7A4C908AC87}"/>
              </a:ext>
            </a:extLst>
          </p:cNvPr>
          <p:cNvSpPr txBox="1">
            <a:spLocks/>
          </p:cNvSpPr>
          <p:nvPr/>
        </p:nvSpPr>
        <p:spPr>
          <a:xfrm>
            <a:off x="542925" y="1698208"/>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fr-CH" dirty="0"/>
              <a:t> Les inégalités sociales se situent à plusieurs niveaux de ressources :</a:t>
            </a:r>
          </a:p>
          <a:p>
            <a:pPr marL="742950" lvl="0" indent="-400050">
              <a:buFont typeface="Wingdings" panose="05000000000000000000" pitchFamily="2" charset="2"/>
              <a:buChar char="Ø"/>
            </a:pPr>
            <a:r>
              <a:rPr lang="fr-CH" sz="2600" dirty="0"/>
              <a:t>Matérielles (</a:t>
            </a:r>
            <a:r>
              <a:rPr lang="fr-CH" sz="2600" i="1" dirty="0"/>
              <a:t>revenus, patrimoine, espace à occuper</a:t>
            </a:r>
            <a:r>
              <a:rPr lang="fr-CH" sz="2600" dirty="0"/>
              <a:t>)</a:t>
            </a:r>
          </a:p>
          <a:p>
            <a:pPr marL="742950" lvl="0" indent="-400050">
              <a:buFont typeface="Wingdings" panose="05000000000000000000" pitchFamily="2" charset="2"/>
              <a:buChar char="Ø"/>
            </a:pPr>
            <a:r>
              <a:rPr lang="fr-CH" sz="2600" dirty="0"/>
              <a:t>Sociales (</a:t>
            </a:r>
            <a:r>
              <a:rPr lang="fr-CH" sz="2600" i="1" dirty="0"/>
              <a:t>réseaux primaires et secondaires, réseaux de socialisation</a:t>
            </a:r>
            <a:r>
              <a:rPr lang="fr-CH" sz="2600" dirty="0"/>
              <a:t>)</a:t>
            </a:r>
          </a:p>
          <a:p>
            <a:pPr marL="742950" lvl="0" indent="-400050">
              <a:buFont typeface="Wingdings" panose="05000000000000000000" pitchFamily="2" charset="2"/>
              <a:buChar char="Ø"/>
            </a:pPr>
            <a:r>
              <a:rPr lang="fr-CH" sz="2600" dirty="0"/>
              <a:t>Politiques (</a:t>
            </a:r>
            <a:r>
              <a:rPr lang="fr-CH" sz="2600" i="1" dirty="0"/>
              <a:t>pouvoir de se faire entendre et de défendre ses intérêts et droits, privilèges liés à son statut</a:t>
            </a:r>
            <a:r>
              <a:rPr lang="fr-CH" sz="2600" dirty="0"/>
              <a:t>)</a:t>
            </a:r>
          </a:p>
          <a:p>
            <a:pPr marL="742950" indent="-400050">
              <a:buFont typeface="Wingdings" panose="05000000000000000000" pitchFamily="2" charset="2"/>
              <a:buChar char="Ø"/>
            </a:pPr>
            <a:r>
              <a:rPr lang="fr-CH" sz="2600" dirty="0"/>
              <a:t>Symboliques (</a:t>
            </a:r>
            <a:r>
              <a:rPr lang="fr-CH" sz="2600" i="1" dirty="0"/>
              <a:t>diplômes, maîtrise des savoirs, références culturelles, capacité à s’imposer au groupe</a:t>
            </a:r>
            <a:r>
              <a:rPr lang="fr-CH" sz="2600" dirty="0"/>
              <a:t>)</a:t>
            </a:r>
          </a:p>
          <a:p>
            <a:pPr marL="742950" indent="-400050">
              <a:spcAft>
                <a:spcPts val="1800"/>
              </a:spcAft>
              <a:buFont typeface="Wingdings" panose="05000000000000000000" pitchFamily="2" charset="2"/>
              <a:buChar char="Ø"/>
            </a:pPr>
            <a:r>
              <a:rPr lang="fr-CH" sz="2600" dirty="0"/>
              <a:t>Environnementales (</a:t>
            </a:r>
            <a:r>
              <a:rPr lang="fr-CH" sz="2600" i="1" dirty="0"/>
              <a:t>environnement naturel et écologique</a:t>
            </a:r>
            <a:r>
              <a:rPr lang="fr-CH" sz="2600" dirty="0"/>
              <a:t>)</a:t>
            </a:r>
          </a:p>
          <a:p>
            <a:pPr marL="0" indent="0">
              <a:buNone/>
            </a:pPr>
            <a:r>
              <a:rPr lang="fr-CH" dirty="0" err="1"/>
              <a:t>Bihe</a:t>
            </a:r>
            <a:r>
              <a:rPr lang="fr-CH" dirty="0"/>
              <a:t> &amp; Pfefferkorn (2008). Le système des inégalités. Editions La Découverte. Paris. </a:t>
            </a:r>
          </a:p>
          <a:p>
            <a:endParaRPr lang="fr-CH" sz="4000" dirty="0">
              <a:latin typeface="Times New Roman" panose="02020603050405020304" pitchFamily="18" charset="0"/>
              <a:ea typeface="Calibri" panose="020F0502020204030204" pitchFamily="34" charset="0"/>
            </a:endParaRPr>
          </a:p>
          <a:p>
            <a:endParaRPr lang="fr-CH" dirty="0"/>
          </a:p>
        </p:txBody>
      </p:sp>
      <p:pic>
        <p:nvPicPr>
          <p:cNvPr id="7" name="Espace réservé du contenu 3">
            <a:extLst>
              <a:ext uri="{FF2B5EF4-FFF2-40B4-BE49-F238E27FC236}">
                <a16:creationId xmlns:a16="http://schemas.microsoft.com/office/drawing/2014/main" id="{6420681A-6154-11D3-C5CC-279A8B404A68}"/>
              </a:ext>
            </a:extLst>
          </p:cNvPr>
          <p:cNvPicPr>
            <a:picLocks noChangeAspect="1"/>
          </p:cNvPicPr>
          <p:nvPr/>
        </p:nvPicPr>
        <p:blipFill>
          <a:blip r:embed="rId3"/>
          <a:stretch>
            <a:fillRect/>
          </a:stretch>
        </p:blipFill>
        <p:spPr>
          <a:xfrm>
            <a:off x="0" y="6061374"/>
            <a:ext cx="1917803" cy="796626"/>
          </a:xfrm>
          <a:prstGeom prst="rect">
            <a:avLst/>
          </a:prstGeom>
        </p:spPr>
      </p:pic>
      <p:sp>
        <p:nvSpPr>
          <p:cNvPr id="11" name="Titre 1">
            <a:extLst>
              <a:ext uri="{FF2B5EF4-FFF2-40B4-BE49-F238E27FC236}">
                <a16:creationId xmlns:a16="http://schemas.microsoft.com/office/drawing/2014/main" id="{A179AD1A-21E4-6D11-E93C-47A05283C638}"/>
              </a:ext>
            </a:extLst>
          </p:cNvPr>
          <p:cNvSpPr txBox="1">
            <a:spLocks/>
          </p:cNvSpPr>
          <p:nvPr/>
        </p:nvSpPr>
        <p:spPr>
          <a:xfrm>
            <a:off x="356260" y="547063"/>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3600" b="1" dirty="0">
                <a:solidFill>
                  <a:schemeClr val="accent4">
                    <a:lumMod val="50000"/>
                  </a:schemeClr>
                </a:solidFill>
              </a:rPr>
              <a:t>Lien entre durabilité et inégalités sociales (III)</a:t>
            </a:r>
          </a:p>
        </p:txBody>
      </p:sp>
    </p:spTree>
    <p:extLst>
      <p:ext uri="{BB962C8B-B14F-4D97-AF65-F5344CB8AC3E}">
        <p14:creationId xmlns:p14="http://schemas.microsoft.com/office/powerpoint/2010/main" val="1172365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35</a:t>
            </a:fld>
            <a:endParaRPr lang="fr-CH"/>
          </a:p>
        </p:txBody>
      </p:sp>
      <p:sp>
        <p:nvSpPr>
          <p:cNvPr id="8" name="Espace réservé du contenu 2">
            <a:extLst>
              <a:ext uri="{FF2B5EF4-FFF2-40B4-BE49-F238E27FC236}">
                <a16:creationId xmlns:a16="http://schemas.microsoft.com/office/drawing/2014/main" id="{B240C1C5-8EAF-48D9-8E1D-B7A4C908AC87}"/>
              </a:ext>
            </a:extLst>
          </p:cNvPr>
          <p:cNvSpPr txBox="1">
            <a:spLocks/>
          </p:cNvSpPr>
          <p:nvPr/>
        </p:nvSpPr>
        <p:spPr>
          <a:xfrm>
            <a:off x="838200" y="18256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CH" b="1" dirty="0"/>
              <a:t>L’exclusion sociale </a:t>
            </a:r>
            <a:r>
              <a:rPr lang="fr-CH" dirty="0"/>
              <a:t>est considérée comme un facteur qui amplifie les effets des situations de crise environnementale. </a:t>
            </a:r>
          </a:p>
          <a:p>
            <a:r>
              <a:rPr lang="fr-CH" dirty="0"/>
              <a:t>L’exclusion sociale est le produit d’un système social donné. Elle ne peut s’expliquer simplement par les caractéristiques des exclus. Elle</a:t>
            </a:r>
            <a:br>
              <a:rPr lang="fr-CH" dirty="0"/>
            </a:br>
            <a:r>
              <a:rPr lang="fr-CH" dirty="0"/>
              <a:t>est le fruit d’une histoire et de l’interaction d’un grand nombre de fac-</a:t>
            </a:r>
            <a:br>
              <a:rPr lang="fr-CH" dirty="0"/>
            </a:br>
            <a:r>
              <a:rPr lang="fr-CH" dirty="0" err="1"/>
              <a:t>teurs</a:t>
            </a:r>
            <a:r>
              <a:rPr lang="fr-CH" dirty="0"/>
              <a:t> (Becker, 1963)</a:t>
            </a:r>
          </a:p>
          <a:p>
            <a:r>
              <a:rPr lang="fr-CH" dirty="0"/>
              <a:t>Quelques facteurs :</a:t>
            </a:r>
            <a:r>
              <a:rPr lang="fr-CH" b="1" dirty="0"/>
              <a:t> l’isolement, le handicap, la  précarité matérielle, relationnelle, l’absence de participation à la vie citoyenne, l’âge ..</a:t>
            </a:r>
            <a:r>
              <a:rPr lang="fr-CH" b="1" dirty="0" err="1"/>
              <a:t>etc</a:t>
            </a:r>
            <a:endParaRPr lang="fr-CH" dirty="0"/>
          </a:p>
        </p:txBody>
      </p:sp>
      <p:pic>
        <p:nvPicPr>
          <p:cNvPr id="5" name="Espace réservé du contenu 3">
            <a:extLst>
              <a:ext uri="{FF2B5EF4-FFF2-40B4-BE49-F238E27FC236}">
                <a16:creationId xmlns:a16="http://schemas.microsoft.com/office/drawing/2014/main" id="{49D334D0-EDBC-9BB6-2411-DD14DE536F57}"/>
              </a:ext>
            </a:extLst>
          </p:cNvPr>
          <p:cNvPicPr>
            <a:picLocks noChangeAspect="1"/>
          </p:cNvPicPr>
          <p:nvPr/>
        </p:nvPicPr>
        <p:blipFill>
          <a:blip r:embed="rId3"/>
          <a:stretch>
            <a:fillRect/>
          </a:stretch>
        </p:blipFill>
        <p:spPr>
          <a:xfrm>
            <a:off x="0" y="6061374"/>
            <a:ext cx="1917803" cy="796626"/>
          </a:xfrm>
          <a:prstGeom prst="rect">
            <a:avLst/>
          </a:prstGeom>
        </p:spPr>
      </p:pic>
      <p:sp>
        <p:nvSpPr>
          <p:cNvPr id="10" name="Titre 1">
            <a:extLst>
              <a:ext uri="{FF2B5EF4-FFF2-40B4-BE49-F238E27FC236}">
                <a16:creationId xmlns:a16="http://schemas.microsoft.com/office/drawing/2014/main" id="{F68846B2-E35B-ABBC-F0CD-0C18F7A2C07A}"/>
              </a:ext>
            </a:extLst>
          </p:cNvPr>
          <p:cNvSpPr txBox="1">
            <a:spLocks/>
          </p:cNvSpPr>
          <p:nvPr/>
        </p:nvSpPr>
        <p:spPr>
          <a:xfrm>
            <a:off x="346735" y="557517"/>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CH" sz="3600" b="1" dirty="0">
                <a:solidFill>
                  <a:schemeClr val="accent4">
                    <a:lumMod val="50000"/>
                  </a:schemeClr>
                </a:solidFill>
              </a:rPr>
              <a:t>Lien entre durabilité et inégalités sociales (IV)</a:t>
            </a:r>
          </a:p>
        </p:txBody>
      </p:sp>
      <p:sp>
        <p:nvSpPr>
          <p:cNvPr id="13" name="TextBox 12">
            <a:extLst>
              <a:ext uri="{FF2B5EF4-FFF2-40B4-BE49-F238E27FC236}">
                <a16:creationId xmlns:a16="http://schemas.microsoft.com/office/drawing/2014/main" id="{E9A19320-4C93-6E1F-38AB-7294CA4C27BB}"/>
              </a:ext>
            </a:extLst>
          </p:cNvPr>
          <p:cNvSpPr txBox="1"/>
          <p:nvPr/>
        </p:nvSpPr>
        <p:spPr>
          <a:xfrm>
            <a:off x="7886701" y="6374104"/>
            <a:ext cx="3766038" cy="338554"/>
          </a:xfrm>
          <a:prstGeom prst="rect">
            <a:avLst/>
          </a:prstGeom>
          <a:noFill/>
        </p:spPr>
        <p:txBody>
          <a:bodyPr wrap="square" rtlCol="0">
            <a:spAutoFit/>
          </a:bodyPr>
          <a:lstStyle/>
          <a:p>
            <a:pPr algn="r"/>
            <a:r>
              <a:rPr lang="fr-CH" sz="1600" dirty="0"/>
              <a:t>Laura </a:t>
            </a:r>
            <a:r>
              <a:rPr lang="fr-CH" sz="1600" dirty="0" err="1"/>
              <a:t>Centemeri</a:t>
            </a:r>
            <a:r>
              <a:rPr lang="fr-CH" sz="1600" dirty="0"/>
              <a:t> (2013)</a:t>
            </a:r>
          </a:p>
        </p:txBody>
      </p:sp>
    </p:spTree>
    <p:extLst>
      <p:ext uri="{BB962C8B-B14F-4D97-AF65-F5344CB8AC3E}">
        <p14:creationId xmlns:p14="http://schemas.microsoft.com/office/powerpoint/2010/main" val="29132504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De quelle manière le Travail social durable se décline dans ses interventions professionnelles ? </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1B20F4ED-8019-4010-B020-2FF0AE220F2F}"/>
              </a:ext>
            </a:extLst>
          </p:cNvPr>
          <p:cNvSpPr txBox="1"/>
          <p:nvPr/>
        </p:nvSpPr>
        <p:spPr>
          <a:xfrm>
            <a:off x="609600" y="1668340"/>
            <a:ext cx="11015133" cy="4154984"/>
          </a:xfrm>
          <a:prstGeom prst="rect">
            <a:avLst/>
          </a:prstGeom>
          <a:noFill/>
        </p:spPr>
        <p:txBody>
          <a:bodyPr wrap="square" rtlCol="0">
            <a:spAutoFit/>
          </a:bodyPr>
          <a:lstStyle/>
          <a:p>
            <a:pPr algn="ctr"/>
            <a:r>
              <a:rPr lang="fr-CH" sz="6000" dirty="0">
                <a:solidFill>
                  <a:srgbClr val="FF0000"/>
                </a:solidFill>
              </a:rPr>
              <a:t>Exercice 2</a:t>
            </a:r>
          </a:p>
          <a:p>
            <a:pPr algn="ctr"/>
            <a:endParaRPr lang="fr-CH" sz="6000" dirty="0">
              <a:solidFill>
                <a:srgbClr val="FF0000"/>
              </a:solidFill>
            </a:endParaRPr>
          </a:p>
          <a:p>
            <a:pPr algn="ctr"/>
            <a:r>
              <a:rPr lang="fr-CH" sz="3600" dirty="0">
                <a:solidFill>
                  <a:schemeClr val="accent1"/>
                </a:solidFill>
              </a:rPr>
              <a:t>En reprenant les axes de l’intervention</a:t>
            </a:r>
          </a:p>
          <a:p>
            <a:pPr algn="ctr"/>
            <a:r>
              <a:rPr lang="fr-CH" sz="3600" dirty="0"/>
              <a:t>Dans quelles interventions durables pourriez-vous agir pour lutter contre les inégalités sociales?</a:t>
            </a:r>
          </a:p>
          <a:p>
            <a:pPr algn="ctr"/>
            <a:endParaRPr lang="fr-CH" sz="3600" dirty="0">
              <a:solidFill>
                <a:schemeClr val="accent1"/>
              </a:solidFill>
            </a:endParaRPr>
          </a:p>
        </p:txBody>
      </p:sp>
      <p:pic>
        <p:nvPicPr>
          <p:cNvPr id="3" name="Espace réservé du contenu 3">
            <a:extLst>
              <a:ext uri="{FF2B5EF4-FFF2-40B4-BE49-F238E27FC236}">
                <a16:creationId xmlns:a16="http://schemas.microsoft.com/office/drawing/2014/main" id="{62C5F3E3-DF73-5578-D0D9-4844C57C044C}"/>
              </a:ext>
            </a:extLst>
          </p:cNvPr>
          <p:cNvPicPr>
            <a:picLocks noGrp="1" noChangeAspect="1"/>
          </p:cNvPicPr>
          <p:nvPr>
            <p:ph idx="1"/>
          </p:nvPr>
        </p:nvPicPr>
        <p:blipFill>
          <a:blip r:embed="rId3"/>
          <a:stretch>
            <a:fillRect/>
          </a:stretch>
        </p:blipFill>
        <p:spPr>
          <a:xfrm>
            <a:off x="0" y="6061374"/>
            <a:ext cx="1917803" cy="796626"/>
          </a:xfrm>
          <a:prstGeom prst="rect">
            <a:avLst/>
          </a:prstGeom>
        </p:spPr>
      </p:pic>
      <p:sp>
        <p:nvSpPr>
          <p:cNvPr id="4" name="Slide Number Placeholder 3">
            <a:extLst>
              <a:ext uri="{FF2B5EF4-FFF2-40B4-BE49-F238E27FC236}">
                <a16:creationId xmlns:a16="http://schemas.microsoft.com/office/drawing/2014/main" id="{80A4A702-42CE-3B38-C0F9-5FCFC5BFB508}"/>
              </a:ext>
            </a:extLst>
          </p:cNvPr>
          <p:cNvSpPr>
            <a:spLocks noGrp="1"/>
          </p:cNvSpPr>
          <p:nvPr>
            <p:ph type="sldNum" sz="quarter" idx="12"/>
          </p:nvPr>
        </p:nvSpPr>
        <p:spPr/>
        <p:txBody>
          <a:bodyPr/>
          <a:lstStyle/>
          <a:p>
            <a:fld id="{8A26EEB8-B9A9-4B10-AC7A-36146B0DEC0A}" type="slidenum">
              <a:rPr lang="fr-CH" smtClean="0"/>
              <a:pPr/>
              <a:t>36</a:t>
            </a:fld>
            <a:endParaRPr lang="fr-CH" dirty="0"/>
          </a:p>
        </p:txBody>
      </p:sp>
    </p:spTree>
    <p:extLst>
      <p:ext uri="{BB962C8B-B14F-4D97-AF65-F5344CB8AC3E}">
        <p14:creationId xmlns:p14="http://schemas.microsoft.com/office/powerpoint/2010/main" val="939902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248575"/>
            <a:ext cx="11479480" cy="1145983"/>
          </a:xfrm>
        </p:spPr>
        <p:txBody>
          <a:bodyPr>
            <a:noAutofit/>
          </a:bodyPr>
          <a:lstStyle/>
          <a:p>
            <a:r>
              <a:rPr lang="fr-FR" sz="3600" b="1" dirty="0">
                <a:solidFill>
                  <a:schemeClr val="accent4">
                    <a:lumMod val="50000"/>
                  </a:schemeClr>
                </a:solidFill>
              </a:rPr>
              <a:t>De quelle manière le Travail social durable se décline dans ses interventions professionnelles ? </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1B20F4ED-8019-4010-B020-2FF0AE220F2F}"/>
              </a:ext>
            </a:extLst>
          </p:cNvPr>
          <p:cNvSpPr txBox="1"/>
          <p:nvPr/>
        </p:nvSpPr>
        <p:spPr>
          <a:xfrm>
            <a:off x="609600" y="1668340"/>
            <a:ext cx="11015133" cy="4708981"/>
          </a:xfrm>
          <a:prstGeom prst="rect">
            <a:avLst/>
          </a:prstGeom>
          <a:noFill/>
        </p:spPr>
        <p:txBody>
          <a:bodyPr wrap="square" rtlCol="0">
            <a:spAutoFit/>
          </a:bodyPr>
          <a:lstStyle/>
          <a:p>
            <a:pPr algn="ctr"/>
            <a:r>
              <a:rPr lang="fr-CH" sz="6000" dirty="0">
                <a:solidFill>
                  <a:srgbClr val="FF0000"/>
                </a:solidFill>
              </a:rPr>
              <a:t>Exercice 3</a:t>
            </a:r>
          </a:p>
          <a:p>
            <a:pPr algn="ctr"/>
            <a:endParaRPr lang="fr-CH" sz="6000" dirty="0">
              <a:solidFill>
                <a:srgbClr val="FF0000"/>
              </a:solidFill>
            </a:endParaRPr>
          </a:p>
          <a:p>
            <a:pPr algn="ctr"/>
            <a:r>
              <a:rPr lang="fr-CH" sz="3600" dirty="0">
                <a:solidFill>
                  <a:schemeClr val="accent1"/>
                </a:solidFill>
              </a:rPr>
              <a:t>Repérer les inégalités produites et les visibiliser institutionnellement</a:t>
            </a:r>
          </a:p>
          <a:p>
            <a:pPr algn="ctr"/>
            <a:endParaRPr lang="fr-CH" sz="3600" dirty="0">
              <a:solidFill>
                <a:schemeClr val="accent1"/>
              </a:solidFill>
            </a:endParaRPr>
          </a:p>
          <a:p>
            <a:pPr algn="ctr"/>
            <a:r>
              <a:rPr lang="fr-CH" dirty="0"/>
              <a:t>A partir d’une situation de crise issue des changements climatiques et vécue par une éducatrice de juin 2021 à aujourd’hui, tissons des liens entre durabilité et TS. </a:t>
            </a:r>
          </a:p>
          <a:p>
            <a:pPr algn="ctr"/>
            <a:endParaRPr lang="fr-CH" sz="3600" dirty="0">
              <a:solidFill>
                <a:schemeClr val="accent1"/>
              </a:solidFill>
            </a:endParaRPr>
          </a:p>
        </p:txBody>
      </p:sp>
      <p:pic>
        <p:nvPicPr>
          <p:cNvPr id="3" name="Espace réservé du contenu 3">
            <a:extLst>
              <a:ext uri="{FF2B5EF4-FFF2-40B4-BE49-F238E27FC236}">
                <a16:creationId xmlns:a16="http://schemas.microsoft.com/office/drawing/2014/main" id="{62C5F3E3-DF73-5578-D0D9-4844C57C044C}"/>
              </a:ext>
            </a:extLst>
          </p:cNvPr>
          <p:cNvPicPr>
            <a:picLocks noGrp="1" noChangeAspect="1"/>
          </p:cNvPicPr>
          <p:nvPr>
            <p:ph idx="1"/>
          </p:nvPr>
        </p:nvPicPr>
        <p:blipFill>
          <a:blip r:embed="rId3"/>
          <a:stretch>
            <a:fillRect/>
          </a:stretch>
        </p:blipFill>
        <p:spPr>
          <a:xfrm>
            <a:off x="0" y="6061374"/>
            <a:ext cx="1917803" cy="796626"/>
          </a:xfrm>
          <a:prstGeom prst="rect">
            <a:avLst/>
          </a:prstGeom>
        </p:spPr>
      </p:pic>
      <p:sp>
        <p:nvSpPr>
          <p:cNvPr id="4" name="Slide Number Placeholder 3">
            <a:extLst>
              <a:ext uri="{FF2B5EF4-FFF2-40B4-BE49-F238E27FC236}">
                <a16:creationId xmlns:a16="http://schemas.microsoft.com/office/drawing/2014/main" id="{80A4A702-42CE-3B38-C0F9-5FCFC5BFB508}"/>
              </a:ext>
            </a:extLst>
          </p:cNvPr>
          <p:cNvSpPr>
            <a:spLocks noGrp="1"/>
          </p:cNvSpPr>
          <p:nvPr>
            <p:ph type="sldNum" sz="quarter" idx="12"/>
          </p:nvPr>
        </p:nvSpPr>
        <p:spPr/>
        <p:txBody>
          <a:bodyPr/>
          <a:lstStyle/>
          <a:p>
            <a:fld id="{8A26EEB8-B9A9-4B10-AC7A-36146B0DEC0A}" type="slidenum">
              <a:rPr lang="fr-CH" smtClean="0"/>
              <a:pPr/>
              <a:t>37</a:t>
            </a:fld>
            <a:endParaRPr lang="fr-CH" dirty="0"/>
          </a:p>
        </p:txBody>
      </p:sp>
    </p:spTree>
    <p:extLst>
      <p:ext uri="{BB962C8B-B14F-4D97-AF65-F5344CB8AC3E}">
        <p14:creationId xmlns:p14="http://schemas.microsoft.com/office/powerpoint/2010/main" val="1954849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Les faits</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2">
            <a:extLst>
              <a:ext uri="{FF2B5EF4-FFF2-40B4-BE49-F238E27FC236}">
                <a16:creationId xmlns:a16="http://schemas.microsoft.com/office/drawing/2014/main" id="{856D4718-96EF-4E0B-8F85-15A297C57F87}"/>
              </a:ext>
            </a:extLst>
          </p:cNvPr>
          <p:cNvSpPr txBox="1"/>
          <p:nvPr/>
        </p:nvSpPr>
        <p:spPr>
          <a:xfrm>
            <a:off x="356260" y="1774194"/>
            <a:ext cx="11576660" cy="4585871"/>
          </a:xfrm>
          <a:prstGeom prst="rect">
            <a:avLst/>
          </a:prstGeom>
          <a:noFill/>
        </p:spPr>
        <p:txBody>
          <a:bodyPr wrap="square" rtlCol="0">
            <a:spAutoFit/>
          </a:bodyPr>
          <a:lstStyle/>
          <a:p>
            <a:pPr algn="just">
              <a:spcAft>
                <a:spcPts val="800"/>
              </a:spcAft>
            </a:pPr>
            <a:r>
              <a:rPr lang="fr-CH" dirty="0"/>
              <a:t>Dans cette commune de Cressier, vous êtes éducatrice-enseignante depuis 10 ans à la Fondation Les Perce-Neige. </a:t>
            </a:r>
          </a:p>
          <a:p>
            <a:pPr algn="just">
              <a:spcAft>
                <a:spcPts val="800"/>
              </a:spcAft>
            </a:pPr>
            <a:r>
              <a:rPr lang="fr-CH" dirty="0"/>
              <a:t>Vous vous occupez de 3 enfants qui souffrent de troubles du spectre de l’autisme (TSA) ainsi que d’une déficience intellectuelle dans une classe d’enseignement spécialisée. Un quatrième enfant complète la classe, quatre demi-journées par semaine ; il est scolarisé au sein de deux classes du site.</a:t>
            </a:r>
          </a:p>
          <a:p>
            <a:pPr algn="just">
              <a:spcAft>
                <a:spcPts val="800"/>
              </a:spcAft>
            </a:pPr>
            <a:r>
              <a:rPr lang="fr-CH" dirty="0"/>
              <a:t>Cette classe est située dans un appartement loué par la Fondation. Elle est près du site pédagogique situé dans le village et dans lequel se trouve la plupart des autres classes, l'internat, les divers thérapeutes, les bureaux des responsables et de la secrétaire, la cuisine ainsi que toutes les salles communes. </a:t>
            </a:r>
          </a:p>
          <a:p>
            <a:pPr algn="just">
              <a:spcAft>
                <a:spcPts val="800"/>
              </a:spcAft>
            </a:pPr>
            <a:r>
              <a:rPr lang="fr-CH" dirty="0"/>
              <a:t>Les élèves sont présents la semaine de 8h45 à 16h15 les lundis, mardis, jeudis et vendredis et de 8h45 à 11h30 les mercredis. Les trois enfants sont intégrés une à deux demi-journées dans des écoles typiques de leur propre village. Un des enfants est également accueilli à l’internat. </a:t>
            </a:r>
          </a:p>
          <a:p>
            <a:pPr algn="just">
              <a:spcAft>
                <a:spcPts val="800"/>
              </a:spcAft>
            </a:pPr>
            <a:r>
              <a:rPr lang="fr-CH" dirty="0"/>
              <a:t>Pour les enfants présentant un TSA, une difficulté fréquente est la sociabilité (Zbinden Sapin, 2020 ; </a:t>
            </a:r>
            <a:r>
              <a:rPr lang="fr-CH" dirty="0" err="1"/>
              <a:t>Brunod</a:t>
            </a:r>
            <a:r>
              <a:rPr lang="fr-CH" dirty="0"/>
              <a:t>, 2013). Selon le DSM-5, ces enfants rencontrent des difficultés dans la communication et les interactions sociales. Ils présentent :</a:t>
            </a:r>
          </a:p>
          <a:p>
            <a:pPr marL="285750" indent="-285750" algn="just">
              <a:spcAft>
                <a:spcPts val="800"/>
              </a:spcAft>
              <a:buFont typeface="Courier New" panose="02070309020205020404" pitchFamily="49" charset="0"/>
              <a:buChar char="o"/>
            </a:pPr>
            <a:r>
              <a:rPr lang="fr-CH" dirty="0"/>
              <a:t>un déficit de réciprocité sociale ou émotionnelle, un déficit de comportements non verbaux ;</a:t>
            </a:r>
          </a:p>
          <a:p>
            <a:pPr marL="285750" indent="-285750" algn="just">
              <a:spcAft>
                <a:spcPts val="800"/>
              </a:spcAft>
              <a:buFont typeface="Courier New" panose="02070309020205020404" pitchFamily="49" charset="0"/>
              <a:buChar char="o"/>
            </a:pPr>
            <a:r>
              <a:rPr lang="fr-CH" dirty="0"/>
              <a:t>ainsi qu'un déficit du développement, du maintien et de la compréhension des relations.</a:t>
            </a:r>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38</a:t>
            </a:fld>
            <a:endParaRPr lang="fr-CH"/>
          </a:p>
        </p:txBody>
      </p:sp>
      <p:pic>
        <p:nvPicPr>
          <p:cNvPr id="7" name="Espace réservé du contenu 3">
            <a:extLst>
              <a:ext uri="{FF2B5EF4-FFF2-40B4-BE49-F238E27FC236}">
                <a16:creationId xmlns:a16="http://schemas.microsoft.com/office/drawing/2014/main" id="{C57D1885-A318-4CDF-02B8-13FEAB0E56A6}"/>
              </a:ext>
            </a:extLst>
          </p:cNvPr>
          <p:cNvPicPr>
            <a:picLocks noChangeAspect="1"/>
          </p:cNvPicPr>
          <p:nvPr/>
        </p:nvPicPr>
        <p:blipFill>
          <a:blip r:embed="rId3"/>
          <a:stretch>
            <a:fillRect/>
          </a:stretch>
        </p:blipFill>
        <p:spPr>
          <a:xfrm>
            <a:off x="0" y="6061374"/>
            <a:ext cx="1917803" cy="796626"/>
          </a:xfrm>
          <a:prstGeom prst="rect">
            <a:avLst/>
          </a:prstGeom>
        </p:spPr>
      </p:pic>
    </p:spTree>
    <p:extLst>
      <p:ext uri="{BB962C8B-B14F-4D97-AF65-F5344CB8AC3E}">
        <p14:creationId xmlns:p14="http://schemas.microsoft.com/office/powerpoint/2010/main" val="3393302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Les faits</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2">
            <a:extLst>
              <a:ext uri="{FF2B5EF4-FFF2-40B4-BE49-F238E27FC236}">
                <a16:creationId xmlns:a16="http://schemas.microsoft.com/office/drawing/2014/main" id="{856D4718-96EF-4E0B-8F85-15A297C57F87}"/>
              </a:ext>
            </a:extLst>
          </p:cNvPr>
          <p:cNvSpPr txBox="1"/>
          <p:nvPr/>
        </p:nvSpPr>
        <p:spPr>
          <a:xfrm>
            <a:off x="356260" y="1774194"/>
            <a:ext cx="11576660" cy="4411464"/>
          </a:xfrm>
          <a:prstGeom prst="rect">
            <a:avLst/>
          </a:prstGeom>
          <a:noFill/>
        </p:spPr>
        <p:txBody>
          <a:bodyPr wrap="square" rtlCol="0">
            <a:spAutoFit/>
          </a:bodyPr>
          <a:lstStyle/>
          <a:p>
            <a:pPr algn="just" eaLnBrk="0" fontAlgn="base" hangingPunct="0">
              <a:spcBef>
                <a:spcPct val="0"/>
              </a:spcBef>
              <a:spcAft>
                <a:spcPts val="800"/>
              </a:spcAft>
            </a:pPr>
            <a:r>
              <a:rPr lang="fr-CH" dirty="0"/>
              <a:t>Toujours selon le DSM-5, les enfants présentant un TSA présentent un caractère restreint et répétitif des comportements, des intérêts ou des activités. Ils peuvent ainsi :</a:t>
            </a:r>
          </a:p>
          <a:p>
            <a:pPr marL="285750" lvl="0" indent="-285750" algn="just" eaLnBrk="0" fontAlgn="base" hangingPunct="0">
              <a:spcBef>
                <a:spcPct val="0"/>
              </a:spcBef>
              <a:spcAft>
                <a:spcPts val="800"/>
              </a:spcAft>
              <a:buFont typeface="Courier New" panose="02070309020205020404" pitchFamily="49" charset="0"/>
              <a:buChar char="o"/>
            </a:pPr>
            <a:r>
              <a:rPr lang="fr-CH" altLang="fr-FR" dirty="0"/>
              <a:t>avoir des mouvements répétitifs ou stéréotypés ;</a:t>
            </a:r>
          </a:p>
          <a:p>
            <a:pPr marL="285750" lvl="0" indent="-285750" algn="just" eaLnBrk="0" fontAlgn="base" hangingPunct="0">
              <a:spcBef>
                <a:spcPct val="0"/>
              </a:spcBef>
              <a:spcAft>
                <a:spcPts val="800"/>
              </a:spcAft>
              <a:buFont typeface="Courier New" panose="02070309020205020404" pitchFamily="49" charset="0"/>
              <a:buChar char="o"/>
            </a:pPr>
            <a:r>
              <a:rPr lang="fr-CH" altLang="fr-FR" dirty="0"/>
              <a:t>être intolérants aux changements et adhérer de manière inflexible à des routines, présenter des intérêts restreints ou fixes, anormaux dans leur intensité ou leur but ;</a:t>
            </a:r>
          </a:p>
          <a:p>
            <a:pPr marL="285750" lvl="0" indent="-285750" algn="just" eaLnBrk="0" fontAlgn="base" hangingPunct="0">
              <a:spcBef>
                <a:spcPct val="0"/>
              </a:spcBef>
              <a:spcAft>
                <a:spcPts val="800"/>
              </a:spcAft>
              <a:buFont typeface="Courier New" panose="02070309020205020404" pitchFamily="49" charset="0"/>
              <a:buChar char="o"/>
            </a:pPr>
            <a:r>
              <a:rPr lang="fr-CH" altLang="fr-FR" dirty="0"/>
              <a:t>ou encore être hyper ou hypo sensibles aux stimuli sensoriels (Comprendre l'autisme, s.d. ; Zbinden Sapin, 2020</a:t>
            </a:r>
            <a:r>
              <a:rPr lang="fr-CH" altLang="fr-FR" dirty="0">
                <a:solidFill>
                  <a:srgbClr val="282828"/>
                </a:solidFill>
                <a:latin typeface="Arial" panose="020B0604020202020204" pitchFamily="34" charset="0"/>
                <a:ea typeface="Arial" panose="020B0604020202020204" pitchFamily="34" charset="0"/>
              </a:rPr>
              <a:t>).</a:t>
            </a:r>
          </a:p>
          <a:p>
            <a:pPr lvl="0" indent="3175" algn="just" eaLnBrk="0" fontAlgn="base" hangingPunct="0">
              <a:spcBef>
                <a:spcPct val="0"/>
              </a:spcBef>
              <a:spcAft>
                <a:spcPts val="800"/>
              </a:spcAft>
            </a:pPr>
            <a:r>
              <a:rPr lang="fr-CH" dirty="0"/>
              <a:t>Les TSA sont souvent accompagnés d'une déficience intellectuelle.</a:t>
            </a:r>
            <a:endParaRPr lang="fr-CH" altLang="fr-FR" sz="4000" dirty="0">
              <a:latin typeface="Arial" panose="020B0604020202020204" pitchFamily="34" charset="0"/>
            </a:endParaRPr>
          </a:p>
          <a:p>
            <a:pPr algn="just">
              <a:spcAft>
                <a:spcPts val="800"/>
              </a:spcAft>
            </a:pPr>
            <a:r>
              <a:rPr lang="fr-CH" dirty="0"/>
              <a:t>Certains élèves font partie de familles qui rencontrent diverses difficultés liées, par exemple, au handicap de l'enfant, à l'éducation de celui-ci ou à sa prise en charge. Certains parents rencontrent parfois d'autres problématiques comme une isolation sociale, un manque de ressources, des difficultés financières ou encore des troubles psychiques.</a:t>
            </a:r>
          </a:p>
          <a:p>
            <a:pPr algn="just">
              <a:spcAft>
                <a:spcPts val="800"/>
              </a:spcAft>
            </a:pPr>
            <a:r>
              <a:rPr lang="fr-CH" dirty="0"/>
              <a:t>Les élèves de la classe rencontrent des difficultés dans la  gestion de leurs émotions et de leurs interactions sociales ainsi que des difficultés d'expression. Ils présentent également des troubles sensoriels.</a:t>
            </a:r>
          </a:p>
          <a:p>
            <a:pPr algn="just">
              <a:spcAft>
                <a:spcPts val="800"/>
              </a:spcAft>
            </a:pPr>
            <a:r>
              <a:rPr lang="fr-CH" dirty="0"/>
              <a:t>Au moment des faits, ils ont déjà vécu l’isolement dans la classe depuis février 2020 suite aux mesures sanitaires.</a:t>
            </a:r>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39</a:t>
            </a:fld>
            <a:endParaRPr lang="fr-CH"/>
          </a:p>
        </p:txBody>
      </p:sp>
      <p:sp>
        <p:nvSpPr>
          <p:cNvPr id="7" name="Rectangle 2">
            <a:extLst>
              <a:ext uri="{FF2B5EF4-FFF2-40B4-BE49-F238E27FC236}">
                <a16:creationId xmlns:a16="http://schemas.microsoft.com/office/drawing/2014/main" id="{9F5C4A20-EF62-40BD-881C-92E7929C030D}"/>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sp>
        <p:nvSpPr>
          <p:cNvPr id="8" name="Line 1">
            <a:extLst>
              <a:ext uri="{FF2B5EF4-FFF2-40B4-BE49-F238E27FC236}">
                <a16:creationId xmlns:a16="http://schemas.microsoft.com/office/drawing/2014/main" id="{9BA0E851-DB31-4846-A55D-807971342003}"/>
              </a:ext>
            </a:extLst>
          </p:cNvPr>
          <p:cNvSpPr>
            <a:spLocks noChangeShapeType="1"/>
          </p:cNvSpPr>
          <p:nvPr/>
        </p:nvSpPr>
        <p:spPr bwMode="auto">
          <a:xfrm>
            <a:off x="6076950" y="11090275"/>
            <a:ext cx="1485900" cy="0"/>
          </a:xfrm>
          <a:prstGeom prst="line">
            <a:avLst/>
          </a:prstGeom>
          <a:noFill/>
          <a:ln w="4579">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CH"/>
          </a:p>
        </p:txBody>
      </p:sp>
      <p:pic>
        <p:nvPicPr>
          <p:cNvPr id="9" name="Espace réservé du contenu 3">
            <a:extLst>
              <a:ext uri="{FF2B5EF4-FFF2-40B4-BE49-F238E27FC236}">
                <a16:creationId xmlns:a16="http://schemas.microsoft.com/office/drawing/2014/main" id="{6DF65906-9519-9DBC-721F-C6F50B760671}"/>
              </a:ext>
            </a:extLst>
          </p:cNvPr>
          <p:cNvPicPr>
            <a:picLocks noChangeAspect="1"/>
          </p:cNvPicPr>
          <p:nvPr/>
        </p:nvPicPr>
        <p:blipFill>
          <a:blip r:embed="rId3"/>
          <a:stretch>
            <a:fillRect/>
          </a:stretch>
        </p:blipFill>
        <p:spPr>
          <a:xfrm>
            <a:off x="0" y="6061374"/>
            <a:ext cx="1917803" cy="796626"/>
          </a:xfrm>
          <a:prstGeom prst="rect">
            <a:avLst/>
          </a:prstGeom>
        </p:spPr>
      </p:pic>
    </p:spTree>
    <p:extLst>
      <p:ext uri="{BB962C8B-B14F-4D97-AF65-F5344CB8AC3E}">
        <p14:creationId xmlns:p14="http://schemas.microsoft.com/office/powerpoint/2010/main" val="4117659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1727860" y="2665716"/>
            <a:ext cx="11835740" cy="837041"/>
          </a:xfrm>
        </p:spPr>
        <p:txBody>
          <a:bodyPr>
            <a:normAutofit fontScale="90000"/>
          </a:bodyPr>
          <a:lstStyle/>
          <a:p>
            <a:r>
              <a:rPr lang="fr-FR" sz="3600" b="1" dirty="0">
                <a:solidFill>
                  <a:schemeClr val="accent4">
                    <a:lumMod val="50000"/>
                  </a:schemeClr>
                </a:solidFill>
              </a:rPr>
              <a:t>Comprendre l’essentiel du travail social durable</a:t>
            </a:r>
            <a:br>
              <a:rPr lang="fr-FR" sz="3600" b="1" dirty="0">
                <a:solidFill>
                  <a:schemeClr val="accent4">
                    <a:lumMod val="50000"/>
                  </a:schemeClr>
                </a:solidFill>
              </a:rPr>
            </a:br>
            <a:br>
              <a:rPr lang="fr-FR" sz="3600" b="1" dirty="0">
                <a:solidFill>
                  <a:schemeClr val="accent4">
                    <a:lumMod val="50000"/>
                  </a:schemeClr>
                </a:solidFill>
              </a:rPr>
            </a:br>
            <a:r>
              <a:rPr lang="fr-CH" sz="3600" b="1" dirty="0">
                <a:solidFill>
                  <a:schemeClr val="accent4">
                    <a:lumMod val="50000"/>
                  </a:schemeClr>
                </a:solidFill>
              </a:rPr>
              <a:t>Identifier comment le travail social durable intègre </a:t>
            </a:r>
            <a:br>
              <a:rPr lang="fr-CH" sz="3600" b="1" dirty="0">
                <a:solidFill>
                  <a:schemeClr val="accent4">
                    <a:lumMod val="50000"/>
                  </a:schemeClr>
                </a:solidFill>
              </a:rPr>
            </a:br>
            <a:r>
              <a:rPr lang="fr-CH" sz="3600" b="1" dirty="0">
                <a:solidFill>
                  <a:schemeClr val="accent4">
                    <a:lumMod val="50000"/>
                  </a:schemeClr>
                </a:solidFill>
              </a:rPr>
              <a:t>les missions, les valeurs du TS</a:t>
            </a: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80739" y="5876059"/>
            <a:ext cx="1917803" cy="796626"/>
          </a:xfrm>
          <a:prstGeom prst="rect">
            <a:avLst/>
          </a:prstGeom>
        </p:spPr>
      </p:pic>
      <p:sp>
        <p:nvSpPr>
          <p:cNvPr id="9" name="Slide Number Placeholder 8">
            <a:extLst>
              <a:ext uri="{FF2B5EF4-FFF2-40B4-BE49-F238E27FC236}">
                <a16:creationId xmlns:a16="http://schemas.microsoft.com/office/drawing/2014/main" id="{A555E653-2114-441B-A2F4-4BD5F6CAAB18}"/>
              </a:ext>
            </a:extLst>
          </p:cNvPr>
          <p:cNvSpPr>
            <a:spLocks noGrp="1"/>
          </p:cNvSpPr>
          <p:nvPr>
            <p:ph type="sldNum" sz="quarter" idx="12"/>
          </p:nvPr>
        </p:nvSpPr>
        <p:spPr/>
        <p:txBody>
          <a:bodyPr/>
          <a:lstStyle/>
          <a:p>
            <a:fld id="{8A26EEB8-B9A9-4B10-AC7A-36146B0DEC0A}" type="slidenum">
              <a:rPr lang="fr-CH" smtClean="0"/>
              <a:t>4</a:t>
            </a:fld>
            <a:endParaRPr lang="fr-CH" dirty="0"/>
          </a:p>
        </p:txBody>
      </p:sp>
    </p:spTree>
    <p:extLst>
      <p:ext uri="{BB962C8B-B14F-4D97-AF65-F5344CB8AC3E}">
        <p14:creationId xmlns:p14="http://schemas.microsoft.com/office/powerpoint/2010/main" val="170459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Les faits</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0" y="6061374"/>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2">
            <a:extLst>
              <a:ext uri="{FF2B5EF4-FFF2-40B4-BE49-F238E27FC236}">
                <a16:creationId xmlns:a16="http://schemas.microsoft.com/office/drawing/2014/main" id="{856D4718-96EF-4E0B-8F85-15A297C57F87}"/>
              </a:ext>
            </a:extLst>
          </p:cNvPr>
          <p:cNvSpPr txBox="1"/>
          <p:nvPr/>
        </p:nvSpPr>
        <p:spPr>
          <a:xfrm>
            <a:off x="485800" y="1650148"/>
            <a:ext cx="11551580" cy="4154984"/>
          </a:xfrm>
          <a:prstGeom prst="rect">
            <a:avLst/>
          </a:prstGeom>
          <a:noFill/>
        </p:spPr>
        <p:txBody>
          <a:bodyPr wrap="square" rtlCol="0">
            <a:spAutoFit/>
          </a:bodyPr>
          <a:lstStyle/>
          <a:p>
            <a:r>
              <a:rPr lang="fr-CH" sz="2400" b="1" dirty="0">
                <a:solidFill>
                  <a:schemeClr val="accent1"/>
                </a:solidFill>
              </a:rPr>
              <a:t>Prendre connaissance de la crise environnementale vécue.</a:t>
            </a:r>
          </a:p>
          <a:p>
            <a:r>
              <a:rPr lang="fr-CH" dirty="0"/>
              <a:t>Nous avons tous été extrêmement choqués en voyant l'état du village. Nous avons vu tant d'habitants perdre leur maison, toutes leurs affaires, leur voiture, etc. Pour ma part, cela fait 15 ans que je travaille dans ce village, je connais donc très bien les gens. Nous avons l'impression d'être comme dans un film. Les enfants présents sur les lieux sont également choqués pour ceux qui peuvent comprendre. Certains parents n'ont pas souhaité qu'on leur montre des images qui auraient pu aider à leur compréhension de la fermeture de l'école, car ils avaient peur que les images les déstabilisent, les choquent.</a:t>
            </a:r>
          </a:p>
          <a:p>
            <a:r>
              <a:rPr lang="fr-CH" dirty="0"/>
              <a:t> </a:t>
            </a:r>
          </a:p>
          <a:p>
            <a:r>
              <a:rPr lang="fr-CH" dirty="0"/>
              <a:t>Nous sommes tous solidaires et dans l'entraide, mais émotionnellement très touchés. Après quelques jours à nettoyer l'institution et le village, la fatigue s'installe également. Nous venons de passer des mois très durs avec la pandémie, les inondations s'ajoutant, le moral et la motivation se perdent un peu. Les vacances arrivent, nous savons que le bâtiment sera inaccessible pendant longtemps, nous ne savons pas si nous pourrons reprendre l'école à la rentrée d'août, nous ne savons pas comment nous pourrons ranger nos classes, préparer nos élèves.</a:t>
            </a:r>
          </a:p>
          <a:p>
            <a:pPr marL="457200" indent="-457200">
              <a:buFont typeface="+mj-lt"/>
              <a:buAutoNum type="arabicPeriod" startAt="2"/>
            </a:pPr>
            <a:endParaRPr lang="fr-CH" sz="2400" dirty="0">
              <a:solidFill>
                <a:schemeClr val="accent1"/>
              </a:solidFill>
            </a:endParaRPr>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40</a:t>
            </a:fld>
            <a:endParaRPr lang="fr-CH"/>
          </a:p>
        </p:txBody>
      </p:sp>
    </p:spTree>
    <p:extLst>
      <p:ext uri="{BB962C8B-B14F-4D97-AF65-F5344CB8AC3E}">
        <p14:creationId xmlns:p14="http://schemas.microsoft.com/office/powerpoint/2010/main" val="1720849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1238491" y="749071"/>
            <a:ext cx="3522841" cy="611527"/>
          </a:xfrm>
        </p:spPr>
        <p:txBody>
          <a:bodyPr>
            <a:normAutofit fontScale="90000"/>
          </a:bodyPr>
          <a:lstStyle/>
          <a:p>
            <a:r>
              <a:rPr lang="fr-CH" sz="2800" dirty="0">
                <a:latin typeface="+mn-lt"/>
              </a:rPr>
              <a:t>Le devant de l’institution</a:t>
            </a:r>
            <a:endParaRPr lang="fr-CH" sz="2800" b="1" dirty="0">
              <a:solidFill>
                <a:schemeClr val="accent4">
                  <a:lumMod val="50000"/>
                </a:schemeClr>
              </a:solidFill>
              <a:latin typeface="+mn-lt"/>
            </a:endParaRPr>
          </a:p>
        </p:txBody>
      </p:sp>
      <p:sp>
        <p:nvSpPr>
          <p:cNvPr id="5" name="ZoneTexte 2">
            <a:extLst>
              <a:ext uri="{FF2B5EF4-FFF2-40B4-BE49-F238E27FC236}">
                <a16:creationId xmlns:a16="http://schemas.microsoft.com/office/drawing/2014/main" id="{856D4718-96EF-4E0B-8F85-15A297C57F87}"/>
              </a:ext>
            </a:extLst>
          </p:cNvPr>
          <p:cNvSpPr txBox="1"/>
          <p:nvPr/>
        </p:nvSpPr>
        <p:spPr>
          <a:xfrm>
            <a:off x="356260" y="1774194"/>
            <a:ext cx="11576660" cy="369332"/>
          </a:xfrm>
          <a:prstGeom prst="rect">
            <a:avLst/>
          </a:prstGeom>
          <a:noFill/>
        </p:spPr>
        <p:txBody>
          <a:bodyPr wrap="square" rtlCol="0">
            <a:spAutoFit/>
          </a:bodyPr>
          <a:lstStyle/>
          <a:p>
            <a:endParaRPr lang="fr-CH" dirty="0"/>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41</a:t>
            </a:fld>
            <a:endParaRPr lang="fr-CH"/>
          </a:p>
        </p:txBody>
      </p:sp>
      <p:pic>
        <p:nvPicPr>
          <p:cNvPr id="7" name="Image 6">
            <a:extLst>
              <a:ext uri="{FF2B5EF4-FFF2-40B4-BE49-F238E27FC236}">
                <a16:creationId xmlns:a16="http://schemas.microsoft.com/office/drawing/2014/main" id="{15983F69-7EC6-4936-9210-81B770DBC71E}"/>
              </a:ext>
            </a:extLst>
          </p:cNvPr>
          <p:cNvPicPr>
            <a:picLocks noChangeAspect="1"/>
          </p:cNvPicPr>
          <p:nvPr/>
        </p:nvPicPr>
        <p:blipFill rotWithShape="1">
          <a:blip r:embed="rId3"/>
          <a:srcRect l="3507" t="3091" r="3419" b="6448"/>
          <a:stretch/>
        </p:blipFill>
        <p:spPr>
          <a:xfrm>
            <a:off x="813435" y="1798675"/>
            <a:ext cx="5104435" cy="4757993"/>
          </a:xfrm>
          <a:prstGeom prst="rect">
            <a:avLst/>
          </a:prstGeom>
        </p:spPr>
      </p:pic>
      <p:pic>
        <p:nvPicPr>
          <p:cNvPr id="9" name="Image 8">
            <a:extLst>
              <a:ext uri="{FF2B5EF4-FFF2-40B4-BE49-F238E27FC236}">
                <a16:creationId xmlns:a16="http://schemas.microsoft.com/office/drawing/2014/main" id="{83BBA971-EE09-45C8-B72F-205C384F8A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305"/>
          <a:stretch/>
        </p:blipFill>
        <p:spPr>
          <a:xfrm>
            <a:off x="6274131" y="298623"/>
            <a:ext cx="4958614" cy="6260754"/>
          </a:xfrm>
          <a:prstGeom prst="rect">
            <a:avLst/>
          </a:prstGeom>
        </p:spPr>
      </p:pic>
      <p:sp>
        <p:nvSpPr>
          <p:cNvPr id="10" name="Flèche : droite 9">
            <a:extLst>
              <a:ext uri="{FF2B5EF4-FFF2-40B4-BE49-F238E27FC236}">
                <a16:creationId xmlns:a16="http://schemas.microsoft.com/office/drawing/2014/main" id="{8A92221A-D291-436B-AFF1-15D5F1BEE38E}"/>
              </a:ext>
            </a:extLst>
          </p:cNvPr>
          <p:cNvSpPr/>
          <p:nvPr/>
        </p:nvSpPr>
        <p:spPr>
          <a:xfrm>
            <a:off x="4628388" y="812518"/>
            <a:ext cx="1289481"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ZoneTexte 10">
            <a:extLst>
              <a:ext uri="{FF2B5EF4-FFF2-40B4-BE49-F238E27FC236}">
                <a16:creationId xmlns:a16="http://schemas.microsoft.com/office/drawing/2014/main" id="{2F048838-0337-48FF-900F-B98334DAFFDB}"/>
              </a:ext>
            </a:extLst>
          </p:cNvPr>
          <p:cNvSpPr txBox="1"/>
          <p:nvPr/>
        </p:nvSpPr>
        <p:spPr>
          <a:xfrm>
            <a:off x="72990" y="96821"/>
            <a:ext cx="6446343" cy="646331"/>
          </a:xfrm>
          <a:prstGeom prst="rect">
            <a:avLst/>
          </a:prstGeom>
          <a:noFill/>
        </p:spPr>
        <p:txBody>
          <a:bodyPr wrap="square" rtlCol="0">
            <a:spAutoFit/>
          </a:bodyPr>
          <a:lstStyle/>
          <a:p>
            <a:r>
              <a:rPr lang="fr-CH" sz="3600" b="1" dirty="0">
                <a:solidFill>
                  <a:schemeClr val="accent4">
                    <a:lumMod val="50000"/>
                  </a:schemeClr>
                </a:solidFill>
                <a:latin typeface="+mj-lt"/>
                <a:ea typeface="+mj-ea"/>
                <a:cs typeface="+mj-cs"/>
              </a:rPr>
              <a:t>Le TS face aux situation de crises</a:t>
            </a:r>
          </a:p>
        </p:txBody>
      </p:sp>
    </p:spTree>
    <p:extLst>
      <p:ext uri="{BB962C8B-B14F-4D97-AF65-F5344CB8AC3E}">
        <p14:creationId xmlns:p14="http://schemas.microsoft.com/office/powerpoint/2010/main" val="42812671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Les faits</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0" y="6061374"/>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2">
            <a:extLst>
              <a:ext uri="{FF2B5EF4-FFF2-40B4-BE49-F238E27FC236}">
                <a16:creationId xmlns:a16="http://schemas.microsoft.com/office/drawing/2014/main" id="{856D4718-96EF-4E0B-8F85-15A297C57F87}"/>
              </a:ext>
            </a:extLst>
          </p:cNvPr>
          <p:cNvSpPr txBox="1"/>
          <p:nvPr/>
        </p:nvSpPr>
        <p:spPr>
          <a:xfrm>
            <a:off x="356260" y="1774194"/>
            <a:ext cx="11576660" cy="369332"/>
          </a:xfrm>
          <a:prstGeom prst="rect">
            <a:avLst/>
          </a:prstGeom>
          <a:noFill/>
        </p:spPr>
        <p:txBody>
          <a:bodyPr wrap="square" rtlCol="0">
            <a:spAutoFit/>
          </a:bodyPr>
          <a:lstStyle/>
          <a:p>
            <a:endParaRPr lang="fr-CH" dirty="0"/>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42</a:t>
            </a:fld>
            <a:endParaRPr lang="fr-CH"/>
          </a:p>
        </p:txBody>
      </p:sp>
      <p:pic>
        <p:nvPicPr>
          <p:cNvPr id="10" name="Image 9">
            <a:extLst>
              <a:ext uri="{FF2B5EF4-FFF2-40B4-BE49-F238E27FC236}">
                <a16:creationId xmlns:a16="http://schemas.microsoft.com/office/drawing/2014/main" id="{581987EA-7BF7-4A25-B26F-B7CC6F11B3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950769" y="857250"/>
            <a:ext cx="6858000" cy="5143500"/>
          </a:xfrm>
          <a:prstGeom prst="rect">
            <a:avLst/>
          </a:prstGeom>
        </p:spPr>
      </p:pic>
      <p:sp>
        <p:nvSpPr>
          <p:cNvPr id="11" name="Rectangle 10">
            <a:extLst>
              <a:ext uri="{FF2B5EF4-FFF2-40B4-BE49-F238E27FC236}">
                <a16:creationId xmlns:a16="http://schemas.microsoft.com/office/drawing/2014/main" id="{13612C86-5CC2-4598-B69D-EC0394BBAC0D}"/>
              </a:ext>
            </a:extLst>
          </p:cNvPr>
          <p:cNvSpPr/>
          <p:nvPr/>
        </p:nvSpPr>
        <p:spPr>
          <a:xfrm>
            <a:off x="1069031" y="2292328"/>
            <a:ext cx="4020011" cy="461665"/>
          </a:xfrm>
          <a:prstGeom prst="rect">
            <a:avLst/>
          </a:prstGeom>
        </p:spPr>
        <p:txBody>
          <a:bodyPr wrap="none">
            <a:spAutoFit/>
          </a:bodyPr>
          <a:lstStyle/>
          <a:p>
            <a:r>
              <a:rPr lang="fr-CH" sz="2400" dirty="0">
                <a:latin typeface="Calibri" panose="020F0502020204030204" pitchFamily="34" charset="0"/>
                <a:ea typeface="Calibri" panose="020F0502020204030204" pitchFamily="34" charset="0"/>
                <a:cs typeface="Times New Roman" panose="02020603050405020304" pitchFamily="18" charset="0"/>
              </a:rPr>
              <a:t>Une des classes de l’institution</a:t>
            </a:r>
            <a:endParaRPr lang="fr-CH" sz="2400" dirty="0"/>
          </a:p>
        </p:txBody>
      </p:sp>
      <p:sp>
        <p:nvSpPr>
          <p:cNvPr id="7" name="Arrow: Bent-Up 6">
            <a:extLst>
              <a:ext uri="{FF2B5EF4-FFF2-40B4-BE49-F238E27FC236}">
                <a16:creationId xmlns:a16="http://schemas.microsoft.com/office/drawing/2014/main" id="{AA0BA7F2-7BA5-467C-9A37-53C68919BAD3}"/>
              </a:ext>
            </a:extLst>
          </p:cNvPr>
          <p:cNvSpPr/>
          <p:nvPr/>
        </p:nvSpPr>
        <p:spPr>
          <a:xfrm rot="5400000">
            <a:off x="3294721" y="2377552"/>
            <a:ext cx="1161741" cy="2069691"/>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Rectangle 8">
            <a:extLst>
              <a:ext uri="{FF2B5EF4-FFF2-40B4-BE49-F238E27FC236}">
                <a16:creationId xmlns:a16="http://schemas.microsoft.com/office/drawing/2014/main" id="{282F23E4-026A-4559-8F87-7828E2BF7BD7}"/>
              </a:ext>
            </a:extLst>
          </p:cNvPr>
          <p:cNvSpPr/>
          <p:nvPr/>
        </p:nvSpPr>
        <p:spPr>
          <a:xfrm>
            <a:off x="0" y="4471369"/>
            <a:ext cx="6096000" cy="923330"/>
          </a:xfrm>
          <a:prstGeom prst="rect">
            <a:avLst/>
          </a:prstGeom>
        </p:spPr>
        <p:txBody>
          <a:bodyPr>
            <a:spAutoFit/>
          </a:bodyPr>
          <a:lstStyle/>
          <a:p>
            <a:pPr>
              <a:spcAft>
                <a:spcPts val="1200"/>
              </a:spcAft>
            </a:pPr>
            <a:r>
              <a:rPr lang="fr-CH" dirty="0"/>
              <a:t>A votre avis, quelles sont les inégalités sociales qui sont vécues au travers ces crises (</a:t>
            </a:r>
            <a:r>
              <a:rPr lang="fr-CH" dirty="0" err="1"/>
              <a:t>Covid</a:t>
            </a:r>
            <a:r>
              <a:rPr lang="fr-CH" dirty="0"/>
              <a:t> et catastrophe naturelle) par les enfants, les parents? (15 minutes)</a:t>
            </a:r>
          </a:p>
        </p:txBody>
      </p:sp>
    </p:spTree>
    <p:extLst>
      <p:ext uri="{BB962C8B-B14F-4D97-AF65-F5344CB8AC3E}">
        <p14:creationId xmlns:p14="http://schemas.microsoft.com/office/powerpoint/2010/main" val="33111745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Les faits</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0" y="6061374"/>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5" name="ZoneTexte 2">
            <a:extLst>
              <a:ext uri="{FF2B5EF4-FFF2-40B4-BE49-F238E27FC236}">
                <a16:creationId xmlns:a16="http://schemas.microsoft.com/office/drawing/2014/main" id="{856D4718-96EF-4E0B-8F85-15A297C57F87}"/>
              </a:ext>
            </a:extLst>
          </p:cNvPr>
          <p:cNvSpPr txBox="1"/>
          <p:nvPr/>
        </p:nvSpPr>
        <p:spPr>
          <a:xfrm>
            <a:off x="485800" y="1650148"/>
            <a:ext cx="11551580" cy="5103961"/>
          </a:xfrm>
          <a:prstGeom prst="rect">
            <a:avLst/>
          </a:prstGeom>
          <a:noFill/>
        </p:spPr>
        <p:txBody>
          <a:bodyPr wrap="square" rtlCol="0">
            <a:spAutoFit/>
          </a:bodyPr>
          <a:lstStyle/>
          <a:p>
            <a:r>
              <a:rPr lang="fr-CH" sz="2400" b="1" dirty="0">
                <a:solidFill>
                  <a:schemeClr val="accent1"/>
                </a:solidFill>
              </a:rPr>
              <a:t>Prendre connaissance de la crise environnementale vécue.</a:t>
            </a:r>
            <a:endParaRPr lang="fr-CH" sz="2400" dirty="0">
              <a:solidFill>
                <a:schemeClr val="accent1"/>
              </a:solidFill>
            </a:endParaRPr>
          </a:p>
          <a:p>
            <a:pPr>
              <a:spcBef>
                <a:spcPts val="1200"/>
              </a:spcBef>
            </a:pPr>
            <a:r>
              <a:rPr lang="fr-CH" sz="2000" b="1" dirty="0"/>
              <a:t>Catastrophe naturelle : </a:t>
            </a:r>
            <a:r>
              <a:rPr lang="fr-CH" sz="2000" i="1" dirty="0"/>
              <a:t>inondations</a:t>
            </a:r>
          </a:p>
          <a:p>
            <a:r>
              <a:rPr lang="fr-CH" sz="2000" b="1" dirty="0"/>
              <a:t>Crise sanitaire : </a:t>
            </a:r>
            <a:r>
              <a:rPr lang="fr-CH" sz="2000" i="1" dirty="0"/>
              <a:t>pandémie</a:t>
            </a:r>
          </a:p>
          <a:p>
            <a:r>
              <a:rPr lang="fr-CH" sz="2000" i="1" dirty="0">
                <a:solidFill>
                  <a:srgbClr val="FF0000"/>
                </a:solidFill>
              </a:rPr>
              <a:t>Crise migratoire</a:t>
            </a:r>
          </a:p>
          <a:p>
            <a:pPr>
              <a:spcBef>
                <a:spcPts val="1200"/>
              </a:spcBef>
              <a:spcAft>
                <a:spcPts val="600"/>
              </a:spcAft>
            </a:pPr>
            <a:r>
              <a:rPr lang="fr-CH" sz="2000" dirty="0"/>
              <a:t>Les faits : </a:t>
            </a:r>
          </a:p>
          <a:p>
            <a:pPr marL="285750" indent="-285750">
              <a:buFont typeface="Wingdings" panose="05000000000000000000" pitchFamily="2" charset="2"/>
              <a:buChar char="v"/>
            </a:pPr>
            <a:r>
              <a:rPr lang="fr-CH" sz="2000" dirty="0"/>
              <a:t>Le village de Cressier dans le canton de Neuchâtel en juin 2021 (situation similaire au Val de Ruz en 2019)</a:t>
            </a:r>
          </a:p>
          <a:p>
            <a:pPr lvl="1">
              <a:spcBef>
                <a:spcPts val="600"/>
              </a:spcBef>
            </a:pPr>
            <a:r>
              <a:rPr lang="fr-CH" sz="2000" dirty="0">
                <a:hlinkClick r:id="rId4"/>
              </a:rPr>
              <a:t>https://www.rts.ch/video/info/journal-continu/12297701-video-des-inondations-a-cressier-source-dimitri-nussbaumer.html</a:t>
            </a:r>
            <a:endParaRPr lang="fr-CH" sz="2000" dirty="0"/>
          </a:p>
          <a:p>
            <a:pPr lvl="1">
              <a:spcBef>
                <a:spcPts val="600"/>
              </a:spcBef>
            </a:pPr>
            <a:r>
              <a:rPr lang="fr-CH" sz="2000" b="1" dirty="0"/>
              <a:t>Les conséquences</a:t>
            </a:r>
            <a:r>
              <a:rPr lang="fr-CH" sz="2000" dirty="0"/>
              <a:t> : </a:t>
            </a:r>
          </a:p>
          <a:p>
            <a:pPr marL="1714500" lvl="3" indent="-342900">
              <a:spcAft>
                <a:spcPts val="200"/>
              </a:spcAft>
              <a:buFont typeface="Arial" panose="020B0604020202020204" pitchFamily="34" charset="0"/>
              <a:buChar char="•"/>
            </a:pPr>
            <a:r>
              <a:rPr lang="fr-CH" sz="2000" dirty="0"/>
              <a:t>Plus d’électricité</a:t>
            </a:r>
          </a:p>
          <a:p>
            <a:pPr marL="1714500" lvl="3" indent="-342900">
              <a:spcAft>
                <a:spcPts val="200"/>
              </a:spcAft>
              <a:buFont typeface="Arial" panose="020B0604020202020204" pitchFamily="34" charset="0"/>
              <a:buChar char="•"/>
            </a:pPr>
            <a:r>
              <a:rPr lang="fr-CH" sz="2000" dirty="0"/>
              <a:t>Plus d’accès au village</a:t>
            </a:r>
          </a:p>
          <a:p>
            <a:pPr marL="1714500" lvl="3" indent="-342900">
              <a:spcAft>
                <a:spcPts val="200"/>
              </a:spcAft>
              <a:buFont typeface="Arial" panose="020B0604020202020204" pitchFamily="34" charset="0"/>
              <a:buChar char="•"/>
            </a:pPr>
            <a:r>
              <a:rPr lang="fr-CH" sz="2000" dirty="0"/>
              <a:t>Plus d’eau potable ; eaux polluées</a:t>
            </a:r>
          </a:p>
          <a:p>
            <a:pPr marL="1714500" lvl="3" indent="-342900">
              <a:spcAft>
                <a:spcPts val="200"/>
              </a:spcAft>
              <a:buFont typeface="Arial" panose="020B0604020202020204" pitchFamily="34" charset="0"/>
              <a:buChar char="•"/>
            </a:pPr>
            <a:r>
              <a:rPr lang="fr-CH" sz="2000" dirty="0"/>
              <a:t>Perte des récoltes agricoles</a:t>
            </a:r>
          </a:p>
          <a:p>
            <a:pPr marL="1714500" lvl="3" indent="-342900">
              <a:spcAft>
                <a:spcPts val="200"/>
              </a:spcAft>
              <a:buFont typeface="Arial" panose="020B0604020202020204" pitchFamily="34" charset="0"/>
              <a:buChar char="•"/>
            </a:pPr>
            <a:r>
              <a:rPr lang="fr-CH" sz="2000" dirty="0"/>
              <a:t>Boue empêchant d’habiter certaines parties des habitats</a:t>
            </a:r>
          </a:p>
        </p:txBody>
      </p:sp>
      <p:sp>
        <p:nvSpPr>
          <p:cNvPr id="3" name="Slide Number Placeholder 2">
            <a:extLst>
              <a:ext uri="{FF2B5EF4-FFF2-40B4-BE49-F238E27FC236}">
                <a16:creationId xmlns:a16="http://schemas.microsoft.com/office/drawing/2014/main" id="{45E9E476-9A25-4B47-BCE2-E74F6A31DB0A}"/>
              </a:ext>
            </a:extLst>
          </p:cNvPr>
          <p:cNvSpPr>
            <a:spLocks noGrp="1"/>
          </p:cNvSpPr>
          <p:nvPr>
            <p:ph type="sldNum" sz="quarter" idx="12"/>
          </p:nvPr>
        </p:nvSpPr>
        <p:spPr/>
        <p:txBody>
          <a:bodyPr/>
          <a:lstStyle/>
          <a:p>
            <a:fld id="{8A26EEB8-B9A9-4B10-AC7A-36146B0DEC0A}" type="slidenum">
              <a:rPr lang="fr-CH" smtClean="0"/>
              <a:t>43</a:t>
            </a:fld>
            <a:endParaRPr lang="fr-CH"/>
          </a:p>
        </p:txBody>
      </p:sp>
    </p:spTree>
    <p:extLst>
      <p:ext uri="{BB962C8B-B14F-4D97-AF65-F5344CB8AC3E}">
        <p14:creationId xmlns:p14="http://schemas.microsoft.com/office/powerpoint/2010/main" val="39071957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055339" y="1483005"/>
            <a:ext cx="10081322" cy="2128358"/>
          </a:xfrm>
          <a:noFill/>
          <a:ln>
            <a:solidFill>
              <a:schemeClr val="accent2"/>
            </a:solidFill>
          </a:ln>
        </p:spPr>
        <p:txBody>
          <a:bodyPr anchor="ctr">
            <a:noAutofit/>
          </a:bodyPr>
          <a:lstStyle/>
          <a:p>
            <a:r>
              <a:rPr lang="fr-CH" sz="4600" dirty="0"/>
              <a:t> </a:t>
            </a:r>
            <a:r>
              <a:rPr lang="fr-CH" sz="4600" b="1" dirty="0">
                <a:solidFill>
                  <a:schemeClr val="accent4">
                    <a:lumMod val="50000"/>
                  </a:schemeClr>
                </a:solidFill>
                <a:latin typeface="+mn-lt"/>
              </a:rPr>
              <a:t>D</a:t>
            </a:r>
            <a:r>
              <a:rPr lang="fr-FR" sz="4600" b="1" dirty="0" err="1">
                <a:solidFill>
                  <a:schemeClr val="accent4">
                    <a:lumMod val="50000"/>
                  </a:schemeClr>
                </a:solidFill>
                <a:latin typeface="+mn-lt"/>
              </a:rPr>
              <a:t>urabilité</a:t>
            </a:r>
            <a:r>
              <a:rPr lang="fr-FR" sz="4600" b="1" dirty="0">
                <a:solidFill>
                  <a:schemeClr val="accent4">
                    <a:lumMod val="50000"/>
                  </a:schemeClr>
                </a:solidFill>
                <a:latin typeface="+mn-lt"/>
              </a:rPr>
              <a:t> et travail social : </a:t>
            </a:r>
            <a:br>
              <a:rPr lang="fr-FR" sz="4600" b="1" dirty="0">
                <a:solidFill>
                  <a:schemeClr val="accent4">
                    <a:lumMod val="50000"/>
                  </a:schemeClr>
                </a:solidFill>
                <a:latin typeface="+mn-lt"/>
              </a:rPr>
            </a:br>
            <a:r>
              <a:rPr lang="fr-FR" sz="4600" b="1" dirty="0">
                <a:solidFill>
                  <a:schemeClr val="accent4">
                    <a:lumMod val="50000"/>
                  </a:schemeClr>
                </a:solidFill>
                <a:latin typeface="+mn-lt"/>
              </a:rPr>
              <a:t>coquille vide ou nouvelle vision du TS ?</a:t>
            </a:r>
            <a:endParaRPr lang="fr-CH" sz="4600" dirty="0">
              <a:latin typeface="+mn-lt"/>
            </a:endParaRPr>
          </a:p>
        </p:txBody>
      </p:sp>
      <p:sp>
        <p:nvSpPr>
          <p:cNvPr id="4" name="Rectangle 3"/>
          <p:cNvSpPr/>
          <p:nvPr/>
        </p:nvSpPr>
        <p:spPr>
          <a:xfrm>
            <a:off x="9913101" y="6490406"/>
            <a:ext cx="2136372" cy="266006"/>
          </a:xfrm>
          <a:prstGeom prst="rect">
            <a:avLst/>
          </a:prstGeom>
        </p:spPr>
        <p:txBody>
          <a:bodyPr vert="horz" lIns="91440" tIns="45720" rIns="91440" bIns="45720" rtlCol="0" anchor="ctr"/>
          <a:lstStyle/>
          <a:p>
            <a:pPr algn="r"/>
            <a:r>
              <a:rPr lang="fr-CH" sz="1600" dirty="0">
                <a:solidFill>
                  <a:schemeClr val="tx1">
                    <a:tint val="75000"/>
                  </a:schemeClr>
                </a:solidFill>
              </a:rPr>
              <a:t>Décembre 2022</a:t>
            </a:r>
          </a:p>
        </p:txBody>
      </p:sp>
      <p:pic>
        <p:nvPicPr>
          <p:cNvPr id="7" name="Espace réservé du contenu 3">
            <a:extLst>
              <a:ext uri="{FF2B5EF4-FFF2-40B4-BE49-F238E27FC236}">
                <a16:creationId xmlns:a16="http://schemas.microsoft.com/office/drawing/2014/main" id="{396B0DAA-58B3-44B5-A471-B422B7C0EB19}"/>
              </a:ext>
            </a:extLst>
          </p:cNvPr>
          <p:cNvPicPr>
            <a:picLocks noChangeAspect="1"/>
          </p:cNvPicPr>
          <p:nvPr/>
        </p:nvPicPr>
        <p:blipFill rotWithShape="1">
          <a:blip r:embed="rId3"/>
          <a:srcRect l="5476" r="7509" b="15477"/>
          <a:stretch/>
        </p:blipFill>
        <p:spPr>
          <a:xfrm>
            <a:off x="125730" y="102269"/>
            <a:ext cx="1668780" cy="673331"/>
          </a:xfrm>
          <a:prstGeom prst="rect">
            <a:avLst/>
          </a:prstGeom>
        </p:spPr>
      </p:pic>
      <p:sp>
        <p:nvSpPr>
          <p:cNvPr id="5" name="ZoneTexte 4">
            <a:extLst>
              <a:ext uri="{FF2B5EF4-FFF2-40B4-BE49-F238E27FC236}">
                <a16:creationId xmlns:a16="http://schemas.microsoft.com/office/drawing/2014/main" id="{50C7B184-2F2F-42BD-AAD0-25B3739FEBBE}"/>
              </a:ext>
            </a:extLst>
          </p:cNvPr>
          <p:cNvSpPr txBox="1"/>
          <p:nvPr/>
        </p:nvSpPr>
        <p:spPr>
          <a:xfrm>
            <a:off x="9017882" y="265085"/>
            <a:ext cx="2967479" cy="646331"/>
          </a:xfrm>
          <a:prstGeom prst="rect">
            <a:avLst/>
          </a:prstGeom>
          <a:noFill/>
        </p:spPr>
        <p:txBody>
          <a:bodyPr wrap="none" rtlCol="0">
            <a:spAutoFit/>
          </a:bodyPr>
          <a:lstStyle/>
          <a:p>
            <a:r>
              <a:rPr lang="fr-CH" dirty="0"/>
              <a:t>MODULE F2</a:t>
            </a:r>
            <a:br>
              <a:rPr lang="fr-CH" dirty="0"/>
            </a:br>
            <a:r>
              <a:rPr lang="fr-CH" dirty="0"/>
              <a:t>Rapports sociaux et inégalités</a:t>
            </a:r>
          </a:p>
        </p:txBody>
      </p:sp>
    </p:spTree>
    <p:extLst>
      <p:ext uri="{BB962C8B-B14F-4D97-AF65-F5344CB8AC3E}">
        <p14:creationId xmlns:p14="http://schemas.microsoft.com/office/powerpoint/2010/main" val="1101692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47045BC-E0E1-4CCB-93B4-C02E580048A9}"/>
              </a:ext>
            </a:extLst>
          </p:cNvPr>
          <p:cNvPicPr>
            <a:picLocks noChangeAspect="1"/>
          </p:cNvPicPr>
          <p:nvPr/>
        </p:nvPicPr>
        <p:blipFill>
          <a:blip r:embed="rId2"/>
          <a:stretch>
            <a:fillRect/>
          </a:stretch>
        </p:blipFill>
        <p:spPr>
          <a:xfrm>
            <a:off x="4184061" y="1414315"/>
            <a:ext cx="3823875" cy="2552000"/>
          </a:xfrm>
          <a:prstGeom prst="rect">
            <a:avLst/>
          </a:prstGeom>
        </p:spPr>
      </p:pic>
      <p:sp>
        <p:nvSpPr>
          <p:cNvPr id="3" name="ZoneTexte 2">
            <a:extLst>
              <a:ext uri="{FF2B5EF4-FFF2-40B4-BE49-F238E27FC236}">
                <a16:creationId xmlns:a16="http://schemas.microsoft.com/office/drawing/2014/main" id="{9D927D2F-707F-40A7-B482-BBE9A95EF807}"/>
              </a:ext>
            </a:extLst>
          </p:cNvPr>
          <p:cNvSpPr txBox="1"/>
          <p:nvPr/>
        </p:nvSpPr>
        <p:spPr>
          <a:xfrm>
            <a:off x="3754339" y="4264918"/>
            <a:ext cx="4683318" cy="646331"/>
          </a:xfrm>
          <a:prstGeom prst="rect">
            <a:avLst/>
          </a:prstGeom>
          <a:noFill/>
        </p:spPr>
        <p:txBody>
          <a:bodyPr wrap="square" rtlCol="0">
            <a:spAutoFit/>
          </a:bodyPr>
          <a:lstStyle/>
          <a:p>
            <a:r>
              <a:rPr lang="fr-CH" sz="3600" i="1" dirty="0">
                <a:solidFill>
                  <a:schemeClr val="accent1"/>
                </a:solidFill>
              </a:rPr>
              <a:t>Pour votre participation</a:t>
            </a:r>
          </a:p>
        </p:txBody>
      </p:sp>
      <p:sp>
        <p:nvSpPr>
          <p:cNvPr id="4" name="Slide Number Placeholder 7">
            <a:extLst>
              <a:ext uri="{FF2B5EF4-FFF2-40B4-BE49-F238E27FC236}">
                <a16:creationId xmlns:a16="http://schemas.microsoft.com/office/drawing/2014/main" id="{292BBD41-AF0B-4DE8-8826-8729117A4F35}"/>
              </a:ext>
            </a:extLst>
          </p:cNvPr>
          <p:cNvSpPr>
            <a:spLocks noGrp="1"/>
          </p:cNvSpPr>
          <p:nvPr>
            <p:ph type="sldNum" sz="quarter" idx="12"/>
          </p:nvPr>
        </p:nvSpPr>
        <p:spPr>
          <a:xfrm>
            <a:off x="9294180" y="6374106"/>
            <a:ext cx="2743200" cy="365125"/>
          </a:xfrm>
        </p:spPr>
        <p:txBody>
          <a:bodyPr/>
          <a:lstStyle/>
          <a:p>
            <a:fld id="{8A26EEB8-B9A9-4B10-AC7A-36146B0DEC0A}" type="slidenum">
              <a:rPr lang="fr-CH" sz="1600" smtClean="0"/>
              <a:t>45</a:t>
            </a:fld>
            <a:endParaRPr lang="fr-CH" sz="1600" dirty="0"/>
          </a:p>
        </p:txBody>
      </p:sp>
      <p:pic>
        <p:nvPicPr>
          <p:cNvPr id="5" name="Espace réservé du contenu 3">
            <a:extLst>
              <a:ext uri="{FF2B5EF4-FFF2-40B4-BE49-F238E27FC236}">
                <a16:creationId xmlns:a16="http://schemas.microsoft.com/office/drawing/2014/main" id="{3907F2C7-9873-46BB-8D4F-5C206AE2C921}"/>
              </a:ext>
            </a:extLst>
          </p:cNvPr>
          <p:cNvPicPr>
            <a:picLocks noChangeAspect="1"/>
          </p:cNvPicPr>
          <p:nvPr/>
        </p:nvPicPr>
        <p:blipFill>
          <a:blip r:embed="rId3"/>
          <a:stretch>
            <a:fillRect/>
          </a:stretch>
        </p:blipFill>
        <p:spPr>
          <a:xfrm>
            <a:off x="0" y="6061374"/>
            <a:ext cx="1917803" cy="796626"/>
          </a:xfrm>
          <a:prstGeom prst="rect">
            <a:avLst/>
          </a:prstGeom>
        </p:spPr>
      </p:pic>
    </p:spTree>
    <p:extLst>
      <p:ext uri="{BB962C8B-B14F-4D97-AF65-F5344CB8AC3E}">
        <p14:creationId xmlns:p14="http://schemas.microsoft.com/office/powerpoint/2010/main" val="24322978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04837" y="1675104"/>
            <a:ext cx="10982326" cy="4239921"/>
          </a:xfrm>
          <a:ln>
            <a:noFill/>
          </a:ln>
        </p:spPr>
        <p:txBody>
          <a:bodyPr>
            <a:normAutofit fontScale="92500" lnSpcReduction="20000"/>
          </a:bodyPr>
          <a:lstStyle/>
          <a:p>
            <a:pPr algn="just">
              <a:lnSpc>
                <a:spcPct val="110000"/>
              </a:lnSpc>
              <a:spcBef>
                <a:spcPts val="600"/>
              </a:spcBef>
            </a:pPr>
            <a:r>
              <a:rPr lang="fr-CH" sz="1400" dirty="0">
                <a:effectLst/>
                <a:ea typeface="Calibri" panose="020F0502020204030204" pitchFamily="34" charset="0"/>
              </a:rPr>
              <a:t>Beck, S., </a:t>
            </a:r>
            <a:r>
              <a:rPr lang="fr-CH" sz="1400" dirty="0" err="1">
                <a:effectLst/>
                <a:ea typeface="Calibri" panose="020F0502020204030204" pitchFamily="34" charset="0"/>
              </a:rPr>
              <a:t>Diethelm</a:t>
            </a:r>
            <a:r>
              <a:rPr lang="fr-CH" sz="1400" dirty="0">
                <a:effectLst/>
                <a:ea typeface="Calibri" panose="020F0502020204030204" pitchFamily="34" charset="0"/>
              </a:rPr>
              <a:t>, A., </a:t>
            </a:r>
            <a:r>
              <a:rPr lang="fr-CH" sz="1400" dirty="0" err="1">
                <a:effectLst/>
                <a:ea typeface="Calibri" panose="020F0502020204030204" pitchFamily="34" charset="0"/>
              </a:rPr>
              <a:t>Kerssies</a:t>
            </a:r>
            <a:r>
              <a:rPr lang="fr-CH" sz="1400" dirty="0">
                <a:effectLst/>
                <a:ea typeface="Calibri" panose="020F0502020204030204" pitchFamily="34" charset="0"/>
              </a:rPr>
              <a:t>, M., Grand, O. &amp; </a:t>
            </a:r>
            <a:r>
              <a:rPr lang="fr-CH" sz="1400" dirty="0" err="1">
                <a:effectLst/>
                <a:ea typeface="Calibri" panose="020F0502020204030204" pitchFamily="34" charset="0"/>
              </a:rPr>
              <a:t>Schmocker</a:t>
            </a:r>
            <a:r>
              <a:rPr lang="fr-CH" sz="1400" dirty="0">
                <a:effectLst/>
                <a:ea typeface="Calibri" panose="020F0502020204030204" pitchFamily="34" charset="0"/>
              </a:rPr>
              <a:t>, B. (2010). </a:t>
            </a:r>
            <a:r>
              <a:rPr lang="fr-CH" sz="1400" i="1" dirty="0">
                <a:effectLst/>
                <a:ea typeface="Calibri" panose="020F0502020204030204" pitchFamily="34" charset="0"/>
              </a:rPr>
              <a:t>Code de déontologie du travail social en Suisse : un argumentaire pour la pratique des professionnel-le-s</a:t>
            </a:r>
            <a:r>
              <a:rPr lang="fr-CH" sz="1400" dirty="0">
                <a:effectLst/>
                <a:ea typeface="Calibri" panose="020F0502020204030204" pitchFamily="34" charset="0"/>
              </a:rPr>
              <a:t>. </a:t>
            </a:r>
            <a:r>
              <a:rPr lang="fr-CH" sz="1400" dirty="0" err="1">
                <a:effectLst/>
                <a:ea typeface="Calibri" panose="020F0502020204030204" pitchFamily="34" charset="0"/>
              </a:rPr>
              <a:t>AvenirSocial</a:t>
            </a:r>
            <a:r>
              <a:rPr lang="fr-CH" sz="1400" dirty="0">
                <a:effectLst/>
                <a:ea typeface="Calibri" panose="020F0502020204030204" pitchFamily="34" charset="0"/>
              </a:rPr>
              <a:t>. </a:t>
            </a:r>
            <a:endParaRPr lang="en-US" sz="1400" dirty="0">
              <a:effectLst/>
              <a:ea typeface="Calibri" panose="020F0502020204030204" pitchFamily="34" charset="0"/>
            </a:endParaRPr>
          </a:p>
          <a:p>
            <a:pPr algn="just">
              <a:lnSpc>
                <a:spcPct val="110000"/>
              </a:lnSpc>
              <a:spcBef>
                <a:spcPts val="600"/>
              </a:spcBef>
            </a:pPr>
            <a:r>
              <a:rPr lang="en-US" sz="1400" dirty="0">
                <a:effectLst/>
                <a:ea typeface="Calibri" panose="020F0502020204030204" pitchFamily="34" charset="0"/>
              </a:rPr>
              <a:t>Beck, U. (2000). Risk society revisited : Theory, politics and </a:t>
            </a:r>
            <a:r>
              <a:rPr lang="en-US" sz="1400" dirty="0" err="1">
                <a:effectLst/>
                <a:ea typeface="Calibri" panose="020F0502020204030204" pitchFamily="34" charset="0"/>
              </a:rPr>
              <a:t>resarch</a:t>
            </a:r>
            <a:r>
              <a:rPr lang="en-US" sz="1400" dirty="0">
                <a:effectLst/>
                <a:ea typeface="Calibri" panose="020F0502020204030204" pitchFamily="34" charset="0"/>
              </a:rPr>
              <a:t> </a:t>
            </a:r>
            <a:r>
              <a:rPr lang="en-US" sz="1400" dirty="0" err="1">
                <a:effectLst/>
                <a:ea typeface="Calibri" panose="020F0502020204030204" pitchFamily="34" charset="0"/>
              </a:rPr>
              <a:t>programmes</a:t>
            </a:r>
            <a:r>
              <a:rPr lang="en-US" sz="1400" dirty="0">
                <a:effectLst/>
                <a:ea typeface="Calibri" panose="020F0502020204030204" pitchFamily="34" charset="0"/>
              </a:rPr>
              <a:t>. In B. Adam, U. Beck, &amp; J. van Loon (</a:t>
            </a:r>
            <a:r>
              <a:rPr lang="en-US" sz="1400" dirty="0" err="1">
                <a:effectLst/>
                <a:ea typeface="Calibri" panose="020F0502020204030204" pitchFamily="34" charset="0"/>
              </a:rPr>
              <a:t>Éds</a:t>
            </a:r>
            <a:r>
              <a:rPr lang="en-US" sz="1400" dirty="0">
                <a:effectLst/>
                <a:ea typeface="Calibri" panose="020F0502020204030204" pitchFamily="34" charset="0"/>
              </a:rPr>
              <a:t>.), </a:t>
            </a:r>
            <a:r>
              <a:rPr lang="en-US" sz="1400" i="1" dirty="0">
                <a:effectLst/>
                <a:ea typeface="Calibri" panose="020F0502020204030204" pitchFamily="34" charset="0"/>
              </a:rPr>
              <a:t>The Risk Society and Beyond : Critical Issues for Social Theory</a:t>
            </a:r>
            <a:r>
              <a:rPr lang="en-US" sz="1400" dirty="0">
                <a:effectLst/>
                <a:ea typeface="Calibri" panose="020F0502020204030204" pitchFamily="34" charset="0"/>
              </a:rPr>
              <a:t> (p. 240). </a:t>
            </a:r>
            <a:r>
              <a:rPr lang="fr-CH" sz="1400" dirty="0">
                <a:effectLst/>
                <a:ea typeface="Calibri" panose="020F0502020204030204" pitchFamily="34" charset="0"/>
              </a:rPr>
              <a:t>Sage Publications Ltd.</a:t>
            </a:r>
          </a:p>
          <a:p>
            <a:pPr algn="just">
              <a:lnSpc>
                <a:spcPct val="110000"/>
              </a:lnSpc>
              <a:spcBef>
                <a:spcPts val="600"/>
              </a:spcBef>
            </a:pPr>
            <a:r>
              <a:rPr lang="en-US" sz="1400" dirty="0">
                <a:effectLst/>
                <a:ea typeface="Calibri" panose="020F0502020204030204" pitchFamily="34" charset="0"/>
              </a:rPr>
              <a:t>Bronfenbrenner, U. (1979). </a:t>
            </a:r>
            <a:r>
              <a:rPr lang="en-US" sz="1400" i="1" dirty="0">
                <a:effectLst/>
                <a:ea typeface="Calibri" panose="020F0502020204030204" pitchFamily="34" charset="0"/>
              </a:rPr>
              <a:t>Ecology of Human Development : Experiments by Nature and Design</a:t>
            </a:r>
            <a:r>
              <a:rPr lang="en-US" sz="1400" dirty="0">
                <a:effectLst/>
                <a:ea typeface="Calibri" panose="020F0502020204030204" pitchFamily="34" charset="0"/>
              </a:rPr>
              <a:t>. Harvard University Press.</a:t>
            </a:r>
          </a:p>
          <a:p>
            <a:pPr algn="just">
              <a:lnSpc>
                <a:spcPct val="110000"/>
              </a:lnSpc>
              <a:spcBef>
                <a:spcPts val="600"/>
              </a:spcBef>
            </a:pPr>
            <a:r>
              <a:rPr lang="fr-CH" sz="1400" dirty="0">
                <a:effectLst/>
                <a:ea typeface="Calibri" panose="020F0502020204030204" pitchFamily="34" charset="0"/>
              </a:rPr>
              <a:t>Carson, R. (1962). </a:t>
            </a:r>
            <a:r>
              <a:rPr lang="fr-CH" sz="1400" i="1" dirty="0">
                <a:effectLst/>
                <a:ea typeface="Calibri" panose="020F0502020204030204" pitchFamily="34" charset="0"/>
              </a:rPr>
              <a:t>Silent Spring. </a:t>
            </a:r>
            <a:r>
              <a:rPr lang="fr-CH" sz="1400" dirty="0">
                <a:effectLst/>
                <a:ea typeface="Calibri" panose="020F0502020204030204" pitchFamily="34" charset="0"/>
              </a:rPr>
              <a:t>Houghton </a:t>
            </a:r>
            <a:r>
              <a:rPr lang="fr-CH" sz="1400" dirty="0" err="1">
                <a:effectLst/>
                <a:ea typeface="Calibri" panose="020F0502020204030204" pitchFamily="34" charset="0"/>
              </a:rPr>
              <a:t>Mifflin</a:t>
            </a:r>
            <a:r>
              <a:rPr lang="fr-CH" sz="1400" dirty="0">
                <a:effectLst/>
                <a:ea typeface="Calibri" panose="020F0502020204030204" pitchFamily="34" charset="0"/>
              </a:rPr>
              <a:t>. </a:t>
            </a:r>
          </a:p>
          <a:p>
            <a:pPr algn="just">
              <a:lnSpc>
                <a:spcPct val="110000"/>
              </a:lnSpc>
              <a:spcBef>
                <a:spcPts val="600"/>
              </a:spcBef>
            </a:pPr>
            <a:r>
              <a:rPr lang="fr-CH" sz="1400" dirty="0" err="1"/>
              <a:t>Centemeri,L</a:t>
            </a:r>
            <a:r>
              <a:rPr lang="fr-CH" sz="1400" dirty="0"/>
              <a:t>. (2013) Crise écologique et dynamique locale. Un avenir pour les métiers du social?. Le</a:t>
            </a:r>
            <a:br>
              <a:rPr lang="fr-CH" sz="1400" dirty="0"/>
            </a:br>
            <a:r>
              <a:rPr lang="fr-CH" sz="1400" dirty="0"/>
              <a:t>travail social à la recherche de nouveaux paradigmes. Inégalités sociales et environnementales, Editions</a:t>
            </a:r>
            <a:br>
              <a:rPr lang="fr-CH" sz="1400" dirty="0"/>
            </a:br>
            <a:r>
              <a:rPr lang="fr-CH" sz="1400" dirty="0"/>
              <a:t>IES, pp.217-249, 2013. hal-01016065 </a:t>
            </a:r>
          </a:p>
          <a:p>
            <a:pPr algn="just">
              <a:lnSpc>
                <a:spcPct val="110000"/>
              </a:lnSpc>
              <a:spcBef>
                <a:spcPts val="600"/>
              </a:spcBef>
            </a:pPr>
            <a:r>
              <a:rPr lang="fr-CH" sz="1400" dirty="0">
                <a:effectLst/>
                <a:ea typeface="Calibri" panose="020F0502020204030204" pitchFamily="34" charset="0"/>
              </a:rPr>
              <a:t>Cleveland, C. </a:t>
            </a:r>
            <a:r>
              <a:rPr lang="fr-CH" sz="1400" dirty="0">
                <a:ea typeface="Calibri" panose="020F0502020204030204" pitchFamily="34" charset="0"/>
              </a:rPr>
              <a:t>J. ; </a:t>
            </a:r>
            <a:r>
              <a:rPr lang="fr-CH" sz="1400" dirty="0" err="1">
                <a:ea typeface="Calibri" panose="020F0502020204030204" pitchFamily="34" charset="0"/>
              </a:rPr>
              <a:t>Ashmore</a:t>
            </a:r>
            <a:r>
              <a:rPr lang="fr-CH" sz="1400" dirty="0">
                <a:ea typeface="Calibri" panose="020F0502020204030204" pitchFamily="34" charset="0"/>
              </a:rPr>
              <a:t>, J. ; </a:t>
            </a:r>
            <a:r>
              <a:rPr lang="fr-CH" sz="1400" dirty="0" err="1">
                <a:ea typeface="Calibri" panose="020F0502020204030204" pitchFamily="34" charset="0"/>
              </a:rPr>
              <a:t>Barnhart</a:t>
            </a:r>
            <a:r>
              <a:rPr lang="fr-CH" sz="1400" dirty="0">
                <a:ea typeface="Calibri" panose="020F0502020204030204" pitchFamily="34" charset="0"/>
              </a:rPr>
              <a:t>, A. ; Dudley, T. ; </a:t>
            </a:r>
            <a:r>
              <a:rPr lang="fr-CH" sz="1400" dirty="0" err="1">
                <a:ea typeface="Calibri" panose="020F0502020204030204" pitchFamily="34" charset="0"/>
              </a:rPr>
              <a:t>Lillie</a:t>
            </a:r>
            <a:r>
              <a:rPr lang="fr-CH" sz="1400" dirty="0">
                <a:ea typeface="Calibri" panose="020F0502020204030204" pitchFamily="34" charset="0"/>
              </a:rPr>
              <a:t>, M. ; Zhang, A. ; Lusk, K. ; </a:t>
            </a:r>
            <a:r>
              <a:rPr lang="fr-CH" sz="1400" dirty="0" err="1">
                <a:ea typeface="Calibri" panose="020F0502020204030204" pitchFamily="34" charset="0"/>
              </a:rPr>
              <a:t>Plastrik</a:t>
            </a:r>
            <a:r>
              <a:rPr lang="fr-CH" sz="1400" dirty="0">
                <a:ea typeface="Calibri" panose="020F0502020204030204" pitchFamily="34" charset="0"/>
              </a:rPr>
              <a:t>, J. &amp; Cleveland, J. (2020). </a:t>
            </a:r>
            <a:r>
              <a:rPr lang="en-US" sz="1400" i="1" dirty="0">
                <a:ea typeface="Calibri" panose="020F0502020204030204" pitchFamily="34" charset="0"/>
              </a:rPr>
              <a:t>Climate of Crisis: How Cities Can Use Climate Action to Close the Equity Gap, Drive Economic Recovery, and Improve Public Health</a:t>
            </a:r>
            <a:r>
              <a:rPr lang="en-US" sz="1400" dirty="0">
                <a:ea typeface="Calibri" panose="020F0502020204030204" pitchFamily="34" charset="0"/>
              </a:rPr>
              <a:t>. </a:t>
            </a:r>
            <a:r>
              <a:rPr lang="fr-CH" sz="1400" dirty="0">
                <a:effectLst/>
                <a:ea typeface="Calibri" panose="020F0502020204030204" pitchFamily="34" charset="0"/>
                <a:hlinkClick r:id="rId2"/>
              </a:rPr>
              <a:t>https://www.bu.edu/ise/files/2020/09/climate-of-crisis-september-2020.pdf</a:t>
            </a:r>
            <a:endParaRPr lang="fr-CH" sz="1400" dirty="0">
              <a:effectLst/>
              <a:ea typeface="Calibri" panose="020F0502020204030204" pitchFamily="34" charset="0"/>
            </a:endParaRPr>
          </a:p>
          <a:p>
            <a:pPr algn="just">
              <a:lnSpc>
                <a:spcPct val="110000"/>
              </a:lnSpc>
              <a:spcBef>
                <a:spcPts val="600"/>
              </a:spcBef>
            </a:pPr>
            <a:r>
              <a:rPr lang="de-CH" sz="1400" dirty="0">
                <a:effectLst/>
                <a:ea typeface="Calibri" panose="020F0502020204030204" pitchFamily="34" charset="0"/>
                <a:cs typeface="Calibri Light" panose="020F0302020204030204" pitchFamily="34" charset="0"/>
              </a:rPr>
              <a:t>Fritzsche, K., Schneiderbauer, S., </a:t>
            </a:r>
            <a:r>
              <a:rPr lang="de-CH" sz="1400" dirty="0" err="1">
                <a:effectLst/>
                <a:ea typeface="Calibri" panose="020F0502020204030204" pitchFamily="34" charset="0"/>
                <a:cs typeface="Calibri Light" panose="020F0302020204030204" pitchFamily="34" charset="0"/>
              </a:rPr>
              <a:t>Bubeck</a:t>
            </a:r>
            <a:r>
              <a:rPr lang="de-CH" sz="1400" dirty="0">
                <a:effectLst/>
                <a:ea typeface="Calibri" panose="020F0502020204030204" pitchFamily="34" charset="0"/>
                <a:cs typeface="Calibri Light" panose="020F0302020204030204" pitchFamily="34" charset="0"/>
              </a:rPr>
              <a:t>, P., Kienberger, S., Buth, M., Zebisch, M., &amp; </a:t>
            </a:r>
            <a:r>
              <a:rPr lang="de-CH" sz="1400" dirty="0" err="1">
                <a:effectLst/>
                <a:ea typeface="Calibri" panose="020F0502020204030204" pitchFamily="34" charset="0"/>
                <a:cs typeface="Calibri Light" panose="020F0302020204030204" pitchFamily="34" charset="0"/>
              </a:rPr>
              <a:t>Kahlenborn</a:t>
            </a:r>
            <a:r>
              <a:rPr lang="de-CH" sz="1400" dirty="0">
                <a:effectLst/>
                <a:ea typeface="Calibri" panose="020F0502020204030204" pitchFamily="34" charset="0"/>
                <a:cs typeface="Calibri Light" panose="020F0302020204030204" pitchFamily="34" charset="0"/>
              </a:rPr>
              <a:t>, W. (2015). </a:t>
            </a:r>
            <a:r>
              <a:rPr lang="fr-CH" sz="1400" i="1" dirty="0">
                <a:effectLst/>
                <a:ea typeface="Calibri" panose="020F0502020204030204" pitchFamily="34" charset="0"/>
                <a:cs typeface="Calibri Light" panose="020F0302020204030204" pitchFamily="34" charset="0"/>
              </a:rPr>
              <a:t>Guide de référence sur la vulnérabilité : Concept et lignes directrices pour la conduite d’analyses de vulnérabilité standardisées</a:t>
            </a:r>
            <a:r>
              <a:rPr lang="fr-CH" sz="1400" dirty="0">
                <a:effectLst/>
                <a:ea typeface="Calibri" panose="020F0502020204030204" pitchFamily="34" charset="0"/>
                <a:cs typeface="Calibri Light" panose="020F0302020204030204" pitchFamily="34" charset="0"/>
              </a:rPr>
              <a:t>. </a:t>
            </a:r>
            <a:r>
              <a:rPr lang="de-CH" sz="1400" dirty="0">
                <a:effectLst/>
                <a:ea typeface="Calibri" panose="020F0502020204030204" pitchFamily="34" charset="0"/>
                <a:cs typeface="Calibri Light" panose="020F0302020204030204" pitchFamily="34" charset="0"/>
              </a:rPr>
              <a:t>Deutsche Gesellschaft für Internationale Zusammenarbeit (GIZ) GmbH. </a:t>
            </a:r>
            <a:r>
              <a:rPr lang="de-CH" sz="1400" dirty="0">
                <a:effectLst/>
                <a:ea typeface="Calibri" panose="020F0502020204030204" pitchFamily="34" charset="0"/>
                <a:cs typeface="Calibri Light" panose="020F0302020204030204" pitchFamily="34" charset="0"/>
                <a:hlinkClick r:id="rId3"/>
              </a:rPr>
              <a:t>https://www.adaptationcommunity.net/download/va/vulnerability-guides-manuals-reports/giz_sbv_FR_SOURCEBOOK_screen_v171019.pdf</a:t>
            </a:r>
            <a:endParaRPr lang="de-CH" sz="1400" dirty="0">
              <a:effectLst/>
              <a:ea typeface="Calibri" panose="020F0502020204030204" pitchFamily="34" charset="0"/>
              <a:cs typeface="Calibri Light" panose="020F0302020204030204" pitchFamily="34" charset="0"/>
            </a:endParaRPr>
          </a:p>
          <a:p>
            <a:pPr algn="just">
              <a:lnSpc>
                <a:spcPct val="110000"/>
              </a:lnSpc>
              <a:spcBef>
                <a:spcPts val="600"/>
              </a:spcBef>
            </a:pPr>
            <a:r>
              <a:rPr lang="fr-CH" sz="1400" dirty="0"/>
              <a:t>GIEC. (2007). </a:t>
            </a:r>
            <a:r>
              <a:rPr lang="fr-CH" sz="1400" i="1" dirty="0"/>
              <a:t>Bilan 2007 des changements climatiques : Conséquences, adaptation et vulnérabilité.</a:t>
            </a:r>
            <a:r>
              <a:rPr lang="fr-CH" sz="1400" dirty="0"/>
              <a:t> Groupe d’experts intergouvernemental sur l’évolution du climat (GIEC). </a:t>
            </a:r>
            <a:r>
              <a:rPr lang="fr-CH" sz="1400" dirty="0">
                <a:hlinkClick r:id="rId4"/>
              </a:rPr>
              <a:t>https://www.ipcc.ch/site/assets/uploads/2020/02/ar4-wg2-sum-vol-fr.pdf</a:t>
            </a:r>
            <a:r>
              <a:rPr lang="fr-CH" sz="1400" dirty="0"/>
              <a:t> </a:t>
            </a:r>
          </a:p>
          <a:p>
            <a:pPr algn="just">
              <a:lnSpc>
                <a:spcPct val="110000"/>
              </a:lnSpc>
              <a:spcBef>
                <a:spcPts val="600"/>
              </a:spcBef>
            </a:pPr>
            <a:r>
              <a:rPr lang="fr-CH" sz="1400" dirty="0" err="1"/>
              <a:t>Jégou</a:t>
            </a:r>
            <a:r>
              <a:rPr lang="fr-CH" sz="1400" dirty="0"/>
              <a:t>, A. (2007). Les géographes français face au développement durable. </a:t>
            </a:r>
            <a:r>
              <a:rPr lang="fr-CH" sz="1400" i="1" dirty="0"/>
              <a:t>L'Information géographique</a:t>
            </a:r>
            <a:r>
              <a:rPr lang="fr-CH" sz="1400" dirty="0"/>
              <a:t>, 71, 6-18. </a:t>
            </a:r>
            <a:r>
              <a:rPr lang="fr-CH" sz="1400" dirty="0">
                <a:hlinkClick r:id="rId5"/>
              </a:rPr>
              <a:t>https://doi.org/10.3917/lig.713.0006</a:t>
            </a:r>
            <a:r>
              <a:rPr lang="fr-CH" sz="1400" dirty="0"/>
              <a:t> </a:t>
            </a:r>
          </a:p>
          <a:p>
            <a:pPr algn="just">
              <a:lnSpc>
                <a:spcPct val="110000"/>
              </a:lnSpc>
              <a:spcBef>
                <a:spcPts val="600"/>
              </a:spcBef>
            </a:pPr>
            <a:r>
              <a:rPr lang="en-US" sz="1400" dirty="0">
                <a:effectLst/>
                <a:ea typeface="Calibri" panose="020F0502020204030204" pitchFamily="34" charset="0"/>
              </a:rPr>
              <a:t>Lebel, T., &amp; Descamps, P. (2020, </a:t>
            </a:r>
            <a:r>
              <a:rPr lang="en-US" sz="1400" dirty="0" err="1">
                <a:effectLst/>
                <a:ea typeface="Calibri" panose="020F0502020204030204" pitchFamily="34" charset="0"/>
              </a:rPr>
              <a:t>mai</a:t>
            </a:r>
            <a:r>
              <a:rPr lang="en-US" sz="1400" dirty="0">
                <a:effectLst/>
                <a:ea typeface="Calibri" panose="020F0502020204030204" pitchFamily="34" charset="0"/>
              </a:rPr>
              <a:t> 1). </a:t>
            </a:r>
            <a:r>
              <a:rPr lang="fr-CH" sz="1400" dirty="0">
                <a:effectLst/>
                <a:ea typeface="Calibri" panose="020F0502020204030204" pitchFamily="34" charset="0"/>
              </a:rPr>
              <a:t>Covid : Un avant-goût du choc climatique. </a:t>
            </a:r>
            <a:r>
              <a:rPr lang="fr-CH" sz="1400" i="1" dirty="0">
                <a:effectLst/>
                <a:ea typeface="Calibri" panose="020F0502020204030204" pitchFamily="34" charset="0"/>
              </a:rPr>
              <a:t>Le Monde diplomatique</a:t>
            </a:r>
            <a:r>
              <a:rPr lang="fr-CH" sz="1400" dirty="0">
                <a:effectLst/>
                <a:ea typeface="Calibri" panose="020F0502020204030204" pitchFamily="34" charset="0"/>
              </a:rPr>
              <a:t>, </a:t>
            </a:r>
            <a:r>
              <a:rPr lang="fr-CH" sz="1400" i="1" dirty="0">
                <a:effectLst/>
                <a:ea typeface="Calibri" panose="020F0502020204030204" pitchFamily="34" charset="0"/>
              </a:rPr>
              <a:t>794</a:t>
            </a:r>
            <a:r>
              <a:rPr lang="fr-CH" sz="1400" dirty="0">
                <a:effectLst/>
                <a:ea typeface="Calibri" panose="020F0502020204030204" pitchFamily="34" charset="0"/>
              </a:rPr>
              <a:t>, 20‑21.</a:t>
            </a:r>
          </a:p>
        </p:txBody>
      </p:sp>
      <p:sp>
        <p:nvSpPr>
          <p:cNvPr id="8" name="Slide Number Placeholder 7">
            <a:extLst>
              <a:ext uri="{FF2B5EF4-FFF2-40B4-BE49-F238E27FC236}">
                <a16:creationId xmlns:a16="http://schemas.microsoft.com/office/drawing/2014/main" id="{36FED552-CFCB-4758-82A8-C56FF02016A1}"/>
              </a:ext>
            </a:extLst>
          </p:cNvPr>
          <p:cNvSpPr>
            <a:spLocks noGrp="1"/>
          </p:cNvSpPr>
          <p:nvPr>
            <p:ph type="sldNum" sz="quarter" idx="12"/>
          </p:nvPr>
        </p:nvSpPr>
        <p:spPr/>
        <p:txBody>
          <a:bodyPr/>
          <a:lstStyle/>
          <a:p>
            <a:fld id="{8A26EEB8-B9A9-4B10-AC7A-36146B0DEC0A}" type="slidenum">
              <a:rPr lang="fr-CH" smtClean="0"/>
              <a:t>46</a:t>
            </a:fld>
            <a:endParaRPr lang="fr-CH" dirty="0"/>
          </a:p>
        </p:txBody>
      </p:sp>
      <p:pic>
        <p:nvPicPr>
          <p:cNvPr id="4" name="Espace réservé du contenu 3">
            <a:extLst>
              <a:ext uri="{FF2B5EF4-FFF2-40B4-BE49-F238E27FC236}">
                <a16:creationId xmlns:a16="http://schemas.microsoft.com/office/drawing/2014/main" id="{FCB8B8B3-494D-8A6F-F57A-BC915DA8007D}"/>
              </a:ext>
            </a:extLst>
          </p:cNvPr>
          <p:cNvPicPr>
            <a:picLocks noChangeAspect="1"/>
          </p:cNvPicPr>
          <p:nvPr/>
        </p:nvPicPr>
        <p:blipFill>
          <a:blip r:embed="rId6"/>
          <a:stretch>
            <a:fillRect/>
          </a:stretch>
        </p:blipFill>
        <p:spPr>
          <a:xfrm>
            <a:off x="0" y="6061374"/>
            <a:ext cx="1917803" cy="796626"/>
          </a:xfrm>
          <a:prstGeom prst="rect">
            <a:avLst/>
          </a:prstGeom>
        </p:spPr>
      </p:pic>
      <p:sp>
        <p:nvSpPr>
          <p:cNvPr id="10" name="Titre 1">
            <a:extLst>
              <a:ext uri="{FF2B5EF4-FFF2-40B4-BE49-F238E27FC236}">
                <a16:creationId xmlns:a16="http://schemas.microsoft.com/office/drawing/2014/main" id="{9EB1B164-5AC4-62CE-8F5C-52D23D1C899A}"/>
              </a:ext>
            </a:extLst>
          </p:cNvPr>
          <p:cNvSpPr txBox="1">
            <a:spLocks/>
          </p:cNvSpPr>
          <p:nvPr/>
        </p:nvSpPr>
        <p:spPr>
          <a:xfrm>
            <a:off x="356260" y="557516"/>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Références bibliographiques (I)</a:t>
            </a:r>
            <a:endParaRPr lang="fr-CH" sz="3600" b="1" dirty="0">
              <a:solidFill>
                <a:schemeClr val="accent4">
                  <a:lumMod val="50000"/>
                </a:schemeClr>
              </a:solidFill>
            </a:endParaRPr>
          </a:p>
        </p:txBody>
      </p:sp>
      <p:cxnSp>
        <p:nvCxnSpPr>
          <p:cNvPr id="11" name="Connecteur droit 5">
            <a:extLst>
              <a:ext uri="{FF2B5EF4-FFF2-40B4-BE49-F238E27FC236}">
                <a16:creationId xmlns:a16="http://schemas.microsoft.com/office/drawing/2014/main" id="{9FC018FE-2446-A4D0-A39C-EB5AB6F30804}"/>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8622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3399" y="1684631"/>
            <a:ext cx="10982326" cy="4376743"/>
          </a:xfrm>
          <a:ln>
            <a:noFill/>
          </a:ln>
        </p:spPr>
        <p:txBody>
          <a:bodyPr>
            <a:normAutofit fontScale="92500" lnSpcReduction="10000"/>
          </a:bodyPr>
          <a:lstStyle/>
          <a:p>
            <a:pPr algn="just">
              <a:lnSpc>
                <a:spcPct val="100000"/>
              </a:lnSpc>
              <a:spcBef>
                <a:spcPts val="600"/>
              </a:spcBef>
            </a:pPr>
            <a:r>
              <a:rPr lang="en-US" sz="1400" dirty="0">
                <a:effectLst/>
                <a:ea typeface="Calibri" panose="020F0502020204030204" pitchFamily="34" charset="0"/>
              </a:rPr>
              <a:t>Mosher, C. R. (2010). A Wholistic Paradigm for Sustainability. </a:t>
            </a:r>
            <a:r>
              <a:rPr lang="en-US" sz="1400" i="1" dirty="0">
                <a:effectLst/>
                <a:ea typeface="Calibri" panose="020F0502020204030204" pitchFamily="34" charset="0"/>
              </a:rPr>
              <a:t>Critical Social Work</a:t>
            </a:r>
            <a:r>
              <a:rPr lang="en-US" sz="1400" dirty="0">
                <a:effectLst/>
                <a:ea typeface="Calibri" panose="020F0502020204030204" pitchFamily="34" charset="0"/>
              </a:rPr>
              <a:t>, </a:t>
            </a:r>
            <a:r>
              <a:rPr lang="en-US" sz="1400" i="1" dirty="0">
                <a:effectLst/>
                <a:ea typeface="Calibri" panose="020F0502020204030204" pitchFamily="34" charset="0"/>
              </a:rPr>
              <a:t>11</a:t>
            </a:r>
            <a:r>
              <a:rPr lang="en-US" sz="1400" dirty="0">
                <a:effectLst/>
                <a:ea typeface="Calibri" panose="020F0502020204030204" pitchFamily="34" charset="0"/>
              </a:rPr>
              <a:t>(3). </a:t>
            </a:r>
            <a:r>
              <a:rPr lang="en-US" sz="1400" dirty="0">
                <a:effectLst/>
                <a:ea typeface="Calibri" panose="020F0502020204030204" pitchFamily="34" charset="0"/>
                <a:hlinkClick r:id="rId2"/>
              </a:rPr>
              <a:t>https://doi.org/10.22329/csw.v11i3.5835</a:t>
            </a:r>
            <a:r>
              <a:rPr lang="en-US" sz="1400" dirty="0">
                <a:effectLst/>
                <a:ea typeface="Calibri" panose="020F0502020204030204" pitchFamily="34" charset="0"/>
              </a:rPr>
              <a:t> </a:t>
            </a:r>
          </a:p>
          <a:p>
            <a:pPr algn="just">
              <a:lnSpc>
                <a:spcPct val="100000"/>
              </a:lnSpc>
              <a:spcBef>
                <a:spcPts val="600"/>
              </a:spcBef>
            </a:pPr>
            <a:r>
              <a:rPr lang="fr-CH" sz="1400" dirty="0">
                <a:effectLst/>
                <a:ea typeface="Calibri" panose="020F0502020204030204" pitchFamily="34" charset="0"/>
              </a:rPr>
              <a:t>Naef, C. (2019). </a:t>
            </a:r>
            <a:r>
              <a:rPr lang="fr-CH" sz="1400" i="1" dirty="0">
                <a:effectLst/>
                <a:ea typeface="Calibri" panose="020F0502020204030204" pitchFamily="34" charset="0"/>
              </a:rPr>
              <a:t>Travail social et développement durable : la transition écologique comme nécessité sociale. </a:t>
            </a:r>
            <a:r>
              <a:rPr lang="fr-CH" sz="1400" dirty="0">
                <a:effectLst/>
                <a:ea typeface="Calibri" panose="020F0502020204030204" pitchFamily="34" charset="0"/>
              </a:rPr>
              <a:t>HETS</a:t>
            </a:r>
            <a:r>
              <a:rPr lang="fr-CH" sz="1400" kern="1400" spc="-50" dirty="0">
                <a:solidFill>
                  <a:srgbClr val="3B3838"/>
                </a:solidFill>
                <a:ea typeface="Yu Gothic UI Light" panose="020B0300000000000000" pitchFamily="34" charset="-128"/>
              </a:rPr>
              <a:t>‑</a:t>
            </a:r>
            <a:r>
              <a:rPr lang="fr-CH" sz="1400" dirty="0">
                <a:effectLst/>
                <a:ea typeface="Calibri" panose="020F0502020204030204" pitchFamily="34" charset="0"/>
              </a:rPr>
              <a:t>FR (document non publié).</a:t>
            </a:r>
            <a:endParaRPr lang="fr-CH" sz="1400" i="1" dirty="0">
              <a:effectLst/>
              <a:ea typeface="Calibri" panose="020F0502020204030204" pitchFamily="34" charset="0"/>
            </a:endParaRPr>
          </a:p>
          <a:p>
            <a:pPr algn="just">
              <a:lnSpc>
                <a:spcPct val="100000"/>
              </a:lnSpc>
              <a:spcBef>
                <a:spcPts val="600"/>
              </a:spcBef>
            </a:pPr>
            <a:r>
              <a:rPr lang="de-CH" sz="1400" dirty="0" err="1">
                <a:effectLst/>
                <a:ea typeface="Calibri" panose="020F0502020204030204" pitchFamily="34" charset="0"/>
              </a:rPr>
              <a:t>Närhi</a:t>
            </a:r>
            <a:r>
              <a:rPr lang="de-CH" sz="1400" dirty="0">
                <a:effectLst/>
                <a:ea typeface="Calibri" panose="020F0502020204030204" pitchFamily="34" charset="0"/>
              </a:rPr>
              <a:t>, K., &amp; Matthies, A.-L. (2018). </a:t>
            </a:r>
            <a:r>
              <a:rPr lang="en-US" sz="1400" dirty="0">
                <a:effectLst/>
                <a:ea typeface="Calibri" panose="020F0502020204030204" pitchFamily="34" charset="0"/>
              </a:rPr>
              <a:t>The </a:t>
            </a:r>
            <a:r>
              <a:rPr lang="en-US" sz="1400" dirty="0" err="1">
                <a:effectLst/>
                <a:ea typeface="Calibri" panose="020F0502020204030204" pitchFamily="34" charset="0"/>
              </a:rPr>
              <a:t>ecosocial</a:t>
            </a:r>
            <a:r>
              <a:rPr lang="en-US" sz="1400" dirty="0">
                <a:effectLst/>
                <a:ea typeface="Calibri" panose="020F0502020204030204" pitchFamily="34" charset="0"/>
              </a:rPr>
              <a:t> approach in social work as a framework for structural social work. </a:t>
            </a:r>
            <a:r>
              <a:rPr lang="en-US" sz="1400" i="1" dirty="0">
                <a:effectLst/>
                <a:ea typeface="Calibri" panose="020F0502020204030204" pitchFamily="34" charset="0"/>
              </a:rPr>
              <a:t>International Social Work</a:t>
            </a:r>
            <a:r>
              <a:rPr lang="en-US" sz="1400" dirty="0">
                <a:effectLst/>
                <a:ea typeface="Calibri" panose="020F0502020204030204" pitchFamily="34" charset="0"/>
              </a:rPr>
              <a:t>, </a:t>
            </a:r>
            <a:r>
              <a:rPr lang="en-US" sz="1400" i="1" dirty="0">
                <a:effectLst/>
                <a:ea typeface="Calibri" panose="020F0502020204030204" pitchFamily="34" charset="0"/>
              </a:rPr>
              <a:t>61</a:t>
            </a:r>
            <a:r>
              <a:rPr lang="en-US" sz="1400" dirty="0">
                <a:effectLst/>
                <a:ea typeface="Calibri" panose="020F0502020204030204" pitchFamily="34" charset="0"/>
              </a:rPr>
              <a:t>(4), 490‑502. </a:t>
            </a:r>
            <a:r>
              <a:rPr lang="en-US" sz="1400" dirty="0">
                <a:effectLst/>
                <a:ea typeface="Calibri" panose="020F0502020204030204" pitchFamily="34" charset="0"/>
                <a:hlinkClick r:id="rId3"/>
              </a:rPr>
              <a:t>https://doi.org/10.1177/0020872816644663</a:t>
            </a:r>
            <a:r>
              <a:rPr lang="en-US" sz="1400" dirty="0">
                <a:effectLst/>
                <a:ea typeface="Calibri" panose="020F0502020204030204" pitchFamily="34" charset="0"/>
              </a:rPr>
              <a:t> </a:t>
            </a:r>
          </a:p>
          <a:p>
            <a:pPr algn="just">
              <a:lnSpc>
                <a:spcPct val="100000"/>
              </a:lnSpc>
              <a:spcBef>
                <a:spcPts val="600"/>
              </a:spcBef>
            </a:pPr>
            <a:r>
              <a:rPr lang="en-US" sz="1400" dirty="0">
                <a:ea typeface="Calibri" panose="020F0502020204030204" pitchFamily="34" charset="0"/>
              </a:rPr>
              <a:t>ONU (2015). </a:t>
            </a:r>
            <a:r>
              <a:rPr lang="fr-CH" sz="1400" i="1" dirty="0">
                <a:ea typeface="Calibri" panose="020F0502020204030204" pitchFamily="34" charset="0"/>
              </a:rPr>
              <a:t>17 objectifs pour sauver le monde.</a:t>
            </a:r>
            <a:r>
              <a:rPr lang="fr-CH" sz="1400" dirty="0">
                <a:ea typeface="Calibri" panose="020F0502020204030204" pitchFamily="34" charset="0"/>
              </a:rPr>
              <a:t> </a:t>
            </a:r>
            <a:r>
              <a:rPr lang="fr-CH" sz="1400" dirty="0">
                <a:ea typeface="Calibri" panose="020F0502020204030204" pitchFamily="34" charset="0"/>
                <a:hlinkClick r:id="rId4"/>
              </a:rPr>
              <a:t>https://www.un.org/sustainabledevelopment/fr/objectifs-de-developpement-durable/</a:t>
            </a:r>
            <a:endParaRPr lang="fr-CH" sz="1400" dirty="0">
              <a:ea typeface="Calibri" panose="020F0502020204030204" pitchFamily="34" charset="0"/>
            </a:endParaRPr>
          </a:p>
          <a:p>
            <a:pPr algn="just">
              <a:lnSpc>
                <a:spcPct val="100000"/>
              </a:lnSpc>
              <a:spcBef>
                <a:spcPts val="600"/>
              </a:spcBef>
            </a:pPr>
            <a:r>
              <a:rPr lang="de-CH" sz="1400" dirty="0">
                <a:effectLst/>
                <a:ea typeface="Calibri" panose="020F0502020204030204" pitchFamily="34" charset="0"/>
              </a:rPr>
              <a:t>Oswald, Y., Owen, A., &amp; Steinberger, J. K. (2020). </a:t>
            </a:r>
            <a:r>
              <a:rPr lang="en-US" sz="1400" dirty="0">
                <a:effectLst/>
                <a:ea typeface="Calibri" panose="020F0502020204030204" pitchFamily="34" charset="0"/>
              </a:rPr>
              <a:t>Large inequality in international and intranational energy footprints between income groups and across consumption categories. </a:t>
            </a:r>
            <a:r>
              <a:rPr lang="en-US" sz="1400" i="1" dirty="0">
                <a:effectLst/>
                <a:ea typeface="Calibri" panose="020F0502020204030204" pitchFamily="34" charset="0"/>
              </a:rPr>
              <a:t>Nature Energy</a:t>
            </a:r>
            <a:r>
              <a:rPr lang="en-US" sz="1400" dirty="0">
                <a:effectLst/>
                <a:ea typeface="Calibri" panose="020F0502020204030204" pitchFamily="34" charset="0"/>
              </a:rPr>
              <a:t>, </a:t>
            </a:r>
            <a:r>
              <a:rPr lang="en-US" sz="1400" i="1" dirty="0">
                <a:effectLst/>
                <a:ea typeface="Calibri" panose="020F0502020204030204" pitchFamily="34" charset="0"/>
              </a:rPr>
              <a:t>5</a:t>
            </a:r>
            <a:r>
              <a:rPr lang="en-US" sz="1400" dirty="0">
                <a:effectLst/>
                <a:ea typeface="Calibri" panose="020F0502020204030204" pitchFamily="34" charset="0"/>
              </a:rPr>
              <a:t>(3), 231‑239. </a:t>
            </a:r>
            <a:r>
              <a:rPr lang="en-US" sz="1400" dirty="0">
                <a:effectLst/>
                <a:ea typeface="Calibri" panose="020F0502020204030204" pitchFamily="34" charset="0"/>
                <a:hlinkClick r:id="rId5"/>
              </a:rPr>
              <a:t>https://doi.org/10.1038/s41560-020-0579-8</a:t>
            </a:r>
            <a:r>
              <a:rPr lang="en-US" sz="1400" dirty="0">
                <a:effectLst/>
                <a:ea typeface="Calibri" panose="020F0502020204030204" pitchFamily="34" charset="0"/>
              </a:rPr>
              <a:t> </a:t>
            </a:r>
            <a:endParaRPr lang="fr-CH" sz="1400" dirty="0">
              <a:effectLst/>
              <a:ea typeface="Calibri" panose="020F0502020204030204" pitchFamily="34" charset="0"/>
            </a:endParaRPr>
          </a:p>
          <a:p>
            <a:pPr algn="just">
              <a:lnSpc>
                <a:spcPct val="100000"/>
              </a:lnSpc>
              <a:spcBef>
                <a:spcPts val="600"/>
              </a:spcBef>
            </a:pPr>
            <a:r>
              <a:rPr lang="en-US" sz="1400" dirty="0">
                <a:effectLst/>
                <a:ea typeface="Calibri" panose="020F0502020204030204" pitchFamily="34" charset="0"/>
              </a:rPr>
              <a:t>Petersen-</a:t>
            </a:r>
            <a:r>
              <a:rPr lang="en-US" sz="1400" dirty="0" err="1">
                <a:effectLst/>
                <a:ea typeface="Calibri" panose="020F0502020204030204" pitchFamily="34" charset="0"/>
              </a:rPr>
              <a:t>Rockney</a:t>
            </a:r>
            <a:r>
              <a:rPr lang="en-US" sz="1400" dirty="0">
                <a:effectLst/>
                <a:ea typeface="Calibri" panose="020F0502020204030204" pitchFamily="34" charset="0"/>
              </a:rPr>
              <a:t>, M., Baur, P., Guzman, A., Bender, S. F., Calo, A., Castillo, F., De Master, K., Dumont, A., Esquivel, K., </a:t>
            </a:r>
            <a:r>
              <a:rPr lang="en-US" sz="1400" dirty="0" err="1">
                <a:effectLst/>
                <a:ea typeface="Calibri" panose="020F0502020204030204" pitchFamily="34" charset="0"/>
              </a:rPr>
              <a:t>Kremen</a:t>
            </a:r>
            <a:r>
              <a:rPr lang="en-US" sz="1400" dirty="0">
                <a:effectLst/>
                <a:ea typeface="Calibri" panose="020F0502020204030204" pitchFamily="34" charset="0"/>
              </a:rPr>
              <a:t>, C., LaChance, J., </a:t>
            </a:r>
            <a:r>
              <a:rPr lang="en-US" sz="1400" dirty="0" err="1">
                <a:effectLst/>
                <a:ea typeface="Calibri" panose="020F0502020204030204" pitchFamily="34" charset="0"/>
              </a:rPr>
              <a:t>Mooshammer</a:t>
            </a:r>
            <a:r>
              <a:rPr lang="en-US" sz="1400" dirty="0">
                <a:effectLst/>
                <a:ea typeface="Calibri" panose="020F0502020204030204" pitchFamily="34" charset="0"/>
              </a:rPr>
              <a:t>, M., </a:t>
            </a:r>
            <a:r>
              <a:rPr lang="en-US" sz="1400" dirty="0" err="1">
                <a:effectLst/>
                <a:ea typeface="Calibri" panose="020F0502020204030204" pitchFamily="34" charset="0"/>
              </a:rPr>
              <a:t>Ory</a:t>
            </a:r>
            <a:r>
              <a:rPr lang="en-US" sz="1400" dirty="0">
                <a:effectLst/>
                <a:ea typeface="Calibri" panose="020F0502020204030204" pitchFamily="34" charset="0"/>
              </a:rPr>
              <a:t>, J., Price, M. J., </a:t>
            </a:r>
            <a:r>
              <a:rPr lang="en-US" sz="1400" dirty="0" err="1">
                <a:effectLst/>
                <a:ea typeface="Calibri" panose="020F0502020204030204" pitchFamily="34" charset="0"/>
              </a:rPr>
              <a:t>Socolar</a:t>
            </a:r>
            <a:r>
              <a:rPr lang="en-US" sz="1400" dirty="0">
                <a:effectLst/>
                <a:ea typeface="Calibri" panose="020F0502020204030204" pitchFamily="34" charset="0"/>
              </a:rPr>
              <a:t>, Y., Stanley, P., Iles, A., &amp; Bowles, T. (2021). Narrow and Brittle or Broad and Nimble? Comparing Adaptive Capacity in Simplifying and Diversifying Farming Systems. </a:t>
            </a:r>
            <a:r>
              <a:rPr lang="en-US" sz="1400" i="1" dirty="0">
                <a:effectLst/>
                <a:ea typeface="Calibri" panose="020F0502020204030204" pitchFamily="34" charset="0"/>
              </a:rPr>
              <a:t>Frontiers in Sustainable Food Systems</a:t>
            </a:r>
            <a:r>
              <a:rPr lang="en-US" sz="1400" dirty="0">
                <a:effectLst/>
                <a:ea typeface="Calibri" panose="020F0502020204030204" pitchFamily="34" charset="0"/>
              </a:rPr>
              <a:t>, </a:t>
            </a:r>
            <a:r>
              <a:rPr lang="en-US" sz="1400" i="1" dirty="0">
                <a:effectLst/>
                <a:ea typeface="Calibri" panose="020F0502020204030204" pitchFamily="34" charset="0"/>
              </a:rPr>
              <a:t>0</a:t>
            </a:r>
            <a:r>
              <a:rPr lang="en-US" sz="1400" dirty="0">
                <a:effectLst/>
                <a:ea typeface="Calibri" panose="020F0502020204030204" pitchFamily="34" charset="0"/>
              </a:rPr>
              <a:t>. </a:t>
            </a:r>
            <a:r>
              <a:rPr lang="en-US" sz="1400" dirty="0">
                <a:effectLst/>
                <a:ea typeface="Calibri" panose="020F0502020204030204" pitchFamily="34" charset="0"/>
                <a:hlinkClick r:id="rId6"/>
              </a:rPr>
              <a:t>https://doi.org/10.3389/fsufs.2021.564900</a:t>
            </a:r>
            <a:r>
              <a:rPr lang="en-US" sz="1400" dirty="0">
                <a:effectLst/>
                <a:ea typeface="Calibri" panose="020F0502020204030204" pitchFamily="34" charset="0"/>
              </a:rPr>
              <a:t> </a:t>
            </a:r>
          </a:p>
          <a:p>
            <a:pPr algn="just">
              <a:lnSpc>
                <a:spcPct val="100000"/>
              </a:lnSpc>
              <a:spcBef>
                <a:spcPts val="600"/>
              </a:spcBef>
            </a:pPr>
            <a:r>
              <a:rPr lang="fr-CH" sz="1400" b="0" i="0" dirty="0">
                <a:solidFill>
                  <a:srgbClr val="323232"/>
                </a:solidFill>
                <a:effectLst/>
              </a:rPr>
              <a:t>Portillo, M. (2019). Qu’est-ce que le travail social vert et en quoi est-il pertinent aujourd’hui ?. </a:t>
            </a:r>
            <a:r>
              <a:rPr lang="fr-CH" sz="1400" b="0" i="1" dirty="0">
                <a:solidFill>
                  <a:srgbClr val="323232"/>
                </a:solidFill>
                <a:effectLst/>
              </a:rPr>
              <a:t>Forum</a:t>
            </a:r>
            <a:r>
              <a:rPr lang="fr-CH" sz="1400" b="0" i="0" dirty="0">
                <a:solidFill>
                  <a:srgbClr val="323232"/>
                </a:solidFill>
                <a:effectLst/>
              </a:rPr>
              <a:t>, 157, 46-54. </a:t>
            </a:r>
            <a:r>
              <a:rPr lang="fr-CH" sz="1400" b="0" i="0" u="none" strike="noStrike" dirty="0">
                <a:effectLst/>
                <a:hlinkClick r:id="rId7"/>
              </a:rPr>
              <a:t>https://doi.org/10.3917/forum.157.0046</a:t>
            </a:r>
            <a:endParaRPr lang="fr-CH" sz="1400" dirty="0">
              <a:effectLst/>
              <a:ea typeface="Calibri" panose="020F0502020204030204" pitchFamily="34" charset="0"/>
            </a:endParaRPr>
          </a:p>
          <a:p>
            <a:pPr algn="just">
              <a:lnSpc>
                <a:spcPct val="100000"/>
              </a:lnSpc>
              <a:spcBef>
                <a:spcPts val="600"/>
              </a:spcBef>
            </a:pPr>
            <a:r>
              <a:rPr lang="en-US" sz="1400" dirty="0">
                <a:effectLst/>
                <a:ea typeface="Calibri" panose="020F0502020204030204" pitchFamily="34" charset="0"/>
              </a:rPr>
              <a:t>Ramsay, S., &amp; Boddy, J. (2017). Environmental Social Work : A Concept Analysis. </a:t>
            </a:r>
            <a:r>
              <a:rPr lang="en-US" sz="1400" i="1" dirty="0">
                <a:effectLst/>
                <a:ea typeface="Calibri" panose="020F0502020204030204" pitchFamily="34" charset="0"/>
              </a:rPr>
              <a:t>British Journal of Social Work</a:t>
            </a:r>
            <a:r>
              <a:rPr lang="en-US" sz="1400" dirty="0">
                <a:effectLst/>
                <a:ea typeface="Calibri" panose="020F0502020204030204" pitchFamily="34" charset="0"/>
              </a:rPr>
              <a:t>, </a:t>
            </a:r>
            <a:r>
              <a:rPr lang="en-US" sz="1400" i="1" dirty="0">
                <a:effectLst/>
                <a:ea typeface="Calibri" panose="020F0502020204030204" pitchFamily="34" charset="0"/>
              </a:rPr>
              <a:t>47</a:t>
            </a:r>
            <a:r>
              <a:rPr lang="en-US" sz="1400" dirty="0">
                <a:effectLst/>
                <a:ea typeface="Calibri" panose="020F0502020204030204" pitchFamily="34" charset="0"/>
              </a:rPr>
              <a:t>, 68‑86. </a:t>
            </a:r>
            <a:r>
              <a:rPr lang="en-US" sz="1400" dirty="0">
                <a:effectLst/>
                <a:ea typeface="Calibri" panose="020F0502020204030204" pitchFamily="34" charset="0"/>
                <a:hlinkClick r:id="rId8"/>
              </a:rPr>
              <a:t>https://doi.org/10.1093/bjsw/bcw078</a:t>
            </a:r>
            <a:endParaRPr lang="en-US" sz="1400" dirty="0">
              <a:effectLst/>
              <a:ea typeface="Calibri" panose="020F0502020204030204" pitchFamily="34" charset="0"/>
            </a:endParaRPr>
          </a:p>
          <a:p>
            <a:pPr algn="just">
              <a:lnSpc>
                <a:spcPct val="100000"/>
              </a:lnSpc>
              <a:spcBef>
                <a:spcPts val="600"/>
              </a:spcBef>
            </a:pPr>
            <a:r>
              <a:rPr lang="fr-CH" sz="1400" dirty="0">
                <a:effectLst/>
                <a:ea typeface="Calibri" panose="020F0502020204030204" pitchFamily="34" charset="0"/>
              </a:rPr>
              <a:t>Richmond, M. (1917). </a:t>
            </a:r>
            <a:r>
              <a:rPr lang="fr-CH" sz="1400" i="1" dirty="0">
                <a:effectLst/>
                <a:ea typeface="Calibri" panose="020F0502020204030204" pitchFamily="34" charset="0"/>
              </a:rPr>
              <a:t>Social </a:t>
            </a:r>
            <a:r>
              <a:rPr lang="fr-CH" sz="1400" i="1" dirty="0" err="1">
                <a:effectLst/>
                <a:ea typeface="Calibri" panose="020F0502020204030204" pitchFamily="34" charset="0"/>
              </a:rPr>
              <a:t>Diagnosis</a:t>
            </a:r>
            <a:r>
              <a:rPr lang="fr-CH" sz="1400" i="1" dirty="0">
                <a:effectLst/>
                <a:ea typeface="Calibri" panose="020F0502020204030204" pitchFamily="34" charset="0"/>
              </a:rPr>
              <a:t>. </a:t>
            </a:r>
            <a:r>
              <a:rPr lang="fr-CH" sz="1400" dirty="0">
                <a:effectLst/>
                <a:ea typeface="Calibri" panose="020F0502020204030204" pitchFamily="34" charset="0"/>
              </a:rPr>
              <a:t>Russel Sage </a:t>
            </a:r>
            <a:r>
              <a:rPr lang="fr-CH" sz="1400" dirty="0" err="1">
                <a:effectLst/>
                <a:ea typeface="Calibri" panose="020F0502020204030204" pitchFamily="34" charset="0"/>
              </a:rPr>
              <a:t>Foundation</a:t>
            </a:r>
            <a:r>
              <a:rPr lang="fr-CH" sz="1400" dirty="0">
                <a:effectLst/>
                <a:ea typeface="Calibri" panose="020F0502020204030204" pitchFamily="34" charset="0"/>
              </a:rPr>
              <a:t>. </a:t>
            </a:r>
          </a:p>
          <a:p>
            <a:pPr algn="just">
              <a:lnSpc>
                <a:spcPct val="100000"/>
              </a:lnSpc>
              <a:spcBef>
                <a:spcPts val="600"/>
              </a:spcBef>
            </a:pPr>
            <a:r>
              <a:rPr lang="fr-CH" altLang="fr-FR" sz="1400" dirty="0">
                <a:solidFill>
                  <a:srgbClr val="323232"/>
                </a:solidFill>
              </a:rPr>
              <a:t>Turcotte D. &amp; Deslauriers J.-P. (2011)</a:t>
            </a:r>
            <a:r>
              <a:rPr lang="fr-CH" altLang="fr-FR" sz="1400" i="1" dirty="0">
                <a:solidFill>
                  <a:schemeClr val="tx1">
                    <a:lumMod val="65000"/>
                    <a:lumOff val="35000"/>
                  </a:schemeClr>
                </a:solidFill>
              </a:rPr>
              <a:t>. Méthodologie de l’intervention sociale personnelle. Canada. Presses de l’université de Laval</a:t>
            </a:r>
            <a:endParaRPr lang="fr-CH" sz="1400" dirty="0">
              <a:effectLst/>
              <a:ea typeface="Calibri" panose="020F0502020204030204" pitchFamily="34" charset="0"/>
            </a:endParaRPr>
          </a:p>
          <a:p>
            <a:pPr algn="just">
              <a:lnSpc>
                <a:spcPct val="100000"/>
              </a:lnSpc>
              <a:spcBef>
                <a:spcPts val="600"/>
              </a:spcBef>
            </a:pPr>
            <a:r>
              <a:rPr lang="fr-CH" sz="1400" dirty="0" err="1">
                <a:effectLst/>
                <a:ea typeface="Calibri" panose="020F0502020204030204" pitchFamily="34" charset="0"/>
              </a:rPr>
              <a:t>Worster</a:t>
            </a:r>
            <a:r>
              <a:rPr lang="fr-CH" sz="1400" dirty="0">
                <a:effectLst/>
                <a:ea typeface="Calibri" panose="020F0502020204030204" pitchFamily="34" charset="0"/>
              </a:rPr>
              <a:t>, D. (2009). </a:t>
            </a:r>
            <a:r>
              <a:rPr lang="fr-CH" sz="1400" i="1" dirty="0">
                <a:effectLst/>
                <a:ea typeface="Calibri" panose="020F0502020204030204" pitchFamily="34" charset="0"/>
              </a:rPr>
              <a:t>Les pionniers de l’écologie</a:t>
            </a:r>
            <a:r>
              <a:rPr lang="fr-CH" sz="1400" dirty="0">
                <a:effectLst/>
                <a:ea typeface="Calibri" panose="020F0502020204030204" pitchFamily="34" charset="0"/>
              </a:rPr>
              <a:t>. Sang de la terre.</a:t>
            </a:r>
          </a:p>
          <a:p>
            <a:pPr algn="just">
              <a:lnSpc>
                <a:spcPct val="100000"/>
              </a:lnSpc>
              <a:spcBef>
                <a:spcPts val="600"/>
              </a:spcBef>
            </a:pPr>
            <a:r>
              <a:rPr lang="en-US" sz="1400" dirty="0">
                <a:effectLst/>
                <a:ea typeface="Calibri" panose="020F0502020204030204" pitchFamily="34" charset="0"/>
              </a:rPr>
              <a:t>Zapf, M. K. (2009). </a:t>
            </a:r>
            <a:r>
              <a:rPr lang="en-US" sz="1400" i="1" dirty="0">
                <a:effectLst/>
                <a:ea typeface="Calibri" panose="020F0502020204030204" pitchFamily="34" charset="0"/>
              </a:rPr>
              <a:t>Social Work and the Environment : Understanding People and Place</a:t>
            </a:r>
            <a:r>
              <a:rPr lang="en-US" sz="1400" dirty="0">
                <a:effectLst/>
                <a:ea typeface="Calibri" panose="020F0502020204030204" pitchFamily="34" charset="0"/>
              </a:rPr>
              <a:t>. </a:t>
            </a:r>
            <a:r>
              <a:rPr lang="fr-CH" sz="1400" dirty="0">
                <a:effectLst/>
                <a:ea typeface="Calibri" panose="020F0502020204030204" pitchFamily="34" charset="0"/>
              </a:rPr>
              <a:t>Canadian Scholars.</a:t>
            </a:r>
          </a:p>
          <a:p>
            <a:pPr algn="just">
              <a:lnSpc>
                <a:spcPct val="100000"/>
              </a:lnSpc>
              <a:spcBef>
                <a:spcPts val="600"/>
              </a:spcBef>
            </a:pPr>
            <a:r>
              <a:rPr lang="fr-CH" sz="1400" dirty="0">
                <a:ea typeface="Calibri" panose="020F0502020204030204" pitchFamily="34" charset="0"/>
              </a:rPr>
              <a:t>https://spectredelautisme.com/signes-caracteristiques-trouble-du-spectre-de-l-autisme-tsa</a:t>
            </a:r>
            <a:endParaRPr lang="fr-CH" sz="1400" dirty="0">
              <a:effectLst/>
              <a:ea typeface="Calibri" panose="020F0502020204030204" pitchFamily="34" charset="0"/>
            </a:endParaRPr>
          </a:p>
        </p:txBody>
      </p:sp>
      <p:sp>
        <p:nvSpPr>
          <p:cNvPr id="8" name="Slide Number Placeholder 7">
            <a:extLst>
              <a:ext uri="{FF2B5EF4-FFF2-40B4-BE49-F238E27FC236}">
                <a16:creationId xmlns:a16="http://schemas.microsoft.com/office/drawing/2014/main" id="{36FED552-CFCB-4758-82A8-C56FF02016A1}"/>
              </a:ext>
            </a:extLst>
          </p:cNvPr>
          <p:cNvSpPr>
            <a:spLocks noGrp="1"/>
          </p:cNvSpPr>
          <p:nvPr>
            <p:ph type="sldNum" sz="quarter" idx="12"/>
          </p:nvPr>
        </p:nvSpPr>
        <p:spPr/>
        <p:txBody>
          <a:bodyPr/>
          <a:lstStyle/>
          <a:p>
            <a:fld id="{8A26EEB8-B9A9-4B10-AC7A-36146B0DEC0A}" type="slidenum">
              <a:rPr lang="fr-CH" smtClean="0"/>
              <a:t>47</a:t>
            </a:fld>
            <a:endParaRPr lang="fr-CH" dirty="0"/>
          </a:p>
        </p:txBody>
      </p:sp>
      <p:pic>
        <p:nvPicPr>
          <p:cNvPr id="4" name="Espace réservé du contenu 3">
            <a:extLst>
              <a:ext uri="{FF2B5EF4-FFF2-40B4-BE49-F238E27FC236}">
                <a16:creationId xmlns:a16="http://schemas.microsoft.com/office/drawing/2014/main" id="{FCB8B8B3-494D-8A6F-F57A-BC915DA8007D}"/>
              </a:ext>
            </a:extLst>
          </p:cNvPr>
          <p:cNvPicPr>
            <a:picLocks noChangeAspect="1"/>
          </p:cNvPicPr>
          <p:nvPr/>
        </p:nvPicPr>
        <p:blipFill>
          <a:blip r:embed="rId9"/>
          <a:stretch>
            <a:fillRect/>
          </a:stretch>
        </p:blipFill>
        <p:spPr>
          <a:xfrm>
            <a:off x="0" y="6061374"/>
            <a:ext cx="1917803" cy="796626"/>
          </a:xfrm>
          <a:prstGeom prst="rect">
            <a:avLst/>
          </a:prstGeom>
        </p:spPr>
      </p:pic>
      <p:sp>
        <p:nvSpPr>
          <p:cNvPr id="10" name="Titre 1">
            <a:extLst>
              <a:ext uri="{FF2B5EF4-FFF2-40B4-BE49-F238E27FC236}">
                <a16:creationId xmlns:a16="http://schemas.microsoft.com/office/drawing/2014/main" id="{9EB1B164-5AC4-62CE-8F5C-52D23D1C899A}"/>
              </a:ext>
            </a:extLst>
          </p:cNvPr>
          <p:cNvSpPr txBox="1">
            <a:spLocks/>
          </p:cNvSpPr>
          <p:nvPr/>
        </p:nvSpPr>
        <p:spPr>
          <a:xfrm>
            <a:off x="356260" y="557516"/>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Références bibliographiques (II)</a:t>
            </a:r>
            <a:endParaRPr lang="fr-CH" sz="3600" b="1" dirty="0">
              <a:solidFill>
                <a:schemeClr val="accent4">
                  <a:lumMod val="50000"/>
                </a:schemeClr>
              </a:solidFill>
            </a:endParaRPr>
          </a:p>
        </p:txBody>
      </p:sp>
      <p:cxnSp>
        <p:nvCxnSpPr>
          <p:cNvPr id="11" name="Connecteur droit 5">
            <a:extLst>
              <a:ext uri="{FF2B5EF4-FFF2-40B4-BE49-F238E27FC236}">
                <a16:creationId xmlns:a16="http://schemas.microsoft.com/office/drawing/2014/main" id="{9FC018FE-2446-A4D0-A39C-EB5AB6F30804}"/>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174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F080503E-A0CF-4B0B-BF3F-3ADC2724B207}"/>
              </a:ext>
            </a:extLst>
          </p:cNvPr>
          <p:cNvSpPr>
            <a:spLocks noGrp="1" noChangeArrowheads="1"/>
          </p:cNvSpPr>
          <p:nvPr>
            <p:ph type="title"/>
          </p:nvPr>
        </p:nvSpPr>
        <p:spPr>
          <a:xfrm>
            <a:off x="2100705" y="175075"/>
            <a:ext cx="8018548" cy="1143000"/>
          </a:xfrm>
        </p:spPr>
        <p:txBody>
          <a:bodyPr/>
          <a:lstStyle/>
          <a:p>
            <a:pPr>
              <a:defRPr/>
            </a:pPr>
            <a:r>
              <a:rPr lang="fr-CH" altLang="fr-FR" sz="2800" b="1" dirty="0">
                <a:solidFill>
                  <a:srgbClr val="3535A1"/>
                </a:solidFill>
              </a:rPr>
              <a:t>Valeurs¹ considérées				</a:t>
            </a:r>
            <a:br>
              <a:rPr lang="fr-CH" altLang="fr-FR" sz="2800" b="1" u="sng" dirty="0">
                <a:solidFill>
                  <a:schemeClr val="accent2">
                    <a:lumMod val="60000"/>
                    <a:lumOff val="40000"/>
                  </a:schemeClr>
                </a:solidFill>
              </a:rPr>
            </a:br>
            <a:r>
              <a:rPr lang="fr-CH" altLang="fr-FR" sz="1200" i="1" dirty="0">
                <a:solidFill>
                  <a:schemeClr val="tx1">
                    <a:lumMod val="65000"/>
                    <a:lumOff val="35000"/>
                  </a:schemeClr>
                </a:solidFill>
              </a:rPr>
              <a:t>Inspirées de: Code de déontologie</a:t>
            </a:r>
            <a:r>
              <a:rPr lang="fr-CH" altLang="fr-FR" sz="1200" i="1" dirty="0">
                <a:solidFill>
                  <a:schemeClr val="tx1">
                    <a:lumMod val="65000"/>
                    <a:lumOff val="35000"/>
                  </a:schemeClr>
                </a:solidFill>
                <a:latin typeface="Calibri" panose="020F0502020204030204" pitchFamily="34" charset="0"/>
                <a:cs typeface="Calibri" panose="020F0502020204030204" pitchFamily="34" charset="0"/>
              </a:rPr>
              <a:t>² </a:t>
            </a:r>
            <a:r>
              <a:rPr lang="fr-CH" altLang="fr-FR" sz="1200" i="1" dirty="0">
                <a:solidFill>
                  <a:schemeClr val="tx1">
                    <a:lumMod val="65000"/>
                    <a:lumOff val="35000"/>
                  </a:schemeClr>
                </a:solidFill>
              </a:rPr>
              <a:t>du TS en Suisse et de Turcotte D. &amp; Deslauriers J.-P. (2011). Méthodologie de l’intervention sociale personnelle. Canada. Presses de l’université de Laval.</a:t>
            </a:r>
            <a:br>
              <a:rPr lang="fr-CH" altLang="fr-FR" sz="1200" i="1" dirty="0">
                <a:solidFill>
                  <a:schemeClr val="tx1">
                    <a:lumMod val="65000"/>
                    <a:lumOff val="35000"/>
                  </a:schemeClr>
                </a:solidFill>
              </a:rPr>
            </a:br>
            <a:endParaRPr lang="fr-FR" altLang="fr-FR" sz="1400" i="1" dirty="0">
              <a:solidFill>
                <a:schemeClr val="tx1">
                  <a:lumMod val="65000"/>
                  <a:lumOff val="35000"/>
                </a:schemeClr>
              </a:solidFill>
            </a:endParaRPr>
          </a:p>
        </p:txBody>
      </p:sp>
      <p:sp>
        <p:nvSpPr>
          <p:cNvPr id="29699" name="Rectangle 3">
            <a:extLst>
              <a:ext uri="{FF2B5EF4-FFF2-40B4-BE49-F238E27FC236}">
                <a16:creationId xmlns:a16="http://schemas.microsoft.com/office/drawing/2014/main" id="{DBFADD54-658E-4707-92AD-EB2124B665BD}"/>
              </a:ext>
            </a:extLst>
          </p:cNvPr>
          <p:cNvSpPr>
            <a:spLocks noGrp="1" noChangeArrowheads="1"/>
          </p:cNvSpPr>
          <p:nvPr>
            <p:ph idx="1"/>
          </p:nvPr>
        </p:nvSpPr>
        <p:spPr>
          <a:xfrm>
            <a:off x="2235525" y="1922547"/>
            <a:ext cx="7669051" cy="3752720"/>
          </a:xfrm>
        </p:spPr>
        <p:txBody>
          <a:bodyPr rtlCol="0">
            <a:normAutofit fontScale="32500" lnSpcReduction="20000"/>
          </a:bodyPr>
          <a:lstStyle/>
          <a:p>
            <a:r>
              <a:rPr lang="fr-CH" sz="6200" b="1" dirty="0">
                <a:solidFill>
                  <a:srgbClr val="002060"/>
                </a:solidFill>
              </a:rPr>
              <a:t>Défense et respect des droits humains </a:t>
            </a:r>
            <a:r>
              <a:rPr lang="fr-CH" sz="3400" dirty="0"/>
              <a:t>(</a:t>
            </a:r>
            <a:r>
              <a:rPr lang="fr-CH" sz="2500" i="1" dirty="0"/>
              <a:t>Déclaration universelle des droits de l'homme </a:t>
            </a:r>
            <a:r>
              <a:rPr lang="fr-CH" sz="2500" b="1" dirty="0"/>
              <a:t>,</a:t>
            </a:r>
            <a:r>
              <a:rPr lang="fr-CH" sz="2500" dirty="0"/>
              <a:t> ONU, 10 décembre 1948)</a:t>
            </a:r>
            <a:endParaRPr lang="fr-CH" sz="6200" dirty="0"/>
          </a:p>
          <a:p>
            <a:pPr marL="0" indent="0">
              <a:buNone/>
              <a:defRPr/>
            </a:pPr>
            <a:endParaRPr lang="fr-CH" sz="3700" b="1" dirty="0">
              <a:solidFill>
                <a:srgbClr val="002060"/>
              </a:solidFill>
            </a:endParaRPr>
          </a:p>
          <a:p>
            <a:pPr>
              <a:defRPr/>
            </a:pPr>
            <a:r>
              <a:rPr lang="fr-CH" sz="6200" b="1" dirty="0">
                <a:solidFill>
                  <a:srgbClr val="002060"/>
                </a:solidFill>
              </a:rPr>
              <a:t>Respect de la dignité humaine: </a:t>
            </a:r>
            <a:r>
              <a:rPr lang="fr-CH" sz="4900" dirty="0"/>
              <a:t> toute personne a la même valeur ; respect de la diversité, indépendamment du genre, de la race, du statut ou de particularités individuelles. Découle le respect des principes inaliénables tels que: la justice, l’égalité et la liberté.</a:t>
            </a:r>
          </a:p>
          <a:p>
            <a:pPr marL="0" indent="0">
              <a:buNone/>
              <a:defRPr/>
            </a:pPr>
            <a:r>
              <a:rPr lang="fr-CH" sz="4900" dirty="0">
                <a:sym typeface="Wingdings" panose="05000000000000000000" pitchFamily="2" charset="2"/>
              </a:rPr>
              <a:t>	</a:t>
            </a:r>
            <a:endParaRPr lang="fr-CH" sz="3700" dirty="0"/>
          </a:p>
          <a:p>
            <a:pPr>
              <a:defRPr/>
            </a:pPr>
            <a:r>
              <a:rPr lang="fr-CH" sz="6200" b="1" dirty="0">
                <a:solidFill>
                  <a:srgbClr val="002060"/>
                </a:solidFill>
              </a:rPr>
              <a:t>Promotion de la justice sociale</a:t>
            </a:r>
            <a:r>
              <a:rPr lang="fr-CH" sz="4900" dirty="0"/>
              <a:t> :</a:t>
            </a:r>
            <a:r>
              <a:rPr lang="fr-CH" sz="6200" dirty="0"/>
              <a:t> </a:t>
            </a:r>
            <a:r>
              <a:rPr lang="fr-CH" sz="4900" dirty="0"/>
              <a:t>refus et dénonciation de toutes formes de discrimination, dénonciation des pratiques injustes</a:t>
            </a:r>
          </a:p>
          <a:p>
            <a:pPr marL="0" indent="0">
              <a:buNone/>
              <a:defRPr/>
            </a:pPr>
            <a:r>
              <a:rPr lang="fr-CH" sz="4900" dirty="0">
                <a:sym typeface="Wingdings" panose="05000000000000000000" pitchFamily="2" charset="2"/>
              </a:rPr>
              <a:t>	</a:t>
            </a:r>
            <a:endParaRPr lang="fr-CH" sz="3700" dirty="0"/>
          </a:p>
          <a:p>
            <a:pPr>
              <a:defRPr/>
            </a:pPr>
            <a:r>
              <a:rPr lang="fr-CH" sz="6200" b="1" dirty="0">
                <a:solidFill>
                  <a:srgbClr val="002060"/>
                </a:solidFill>
              </a:rPr>
              <a:t>Responsabilité sociale collective</a:t>
            </a:r>
            <a:r>
              <a:rPr lang="fr-CH" sz="4900" b="1" dirty="0">
                <a:solidFill>
                  <a:srgbClr val="002060"/>
                </a:solidFill>
              </a:rPr>
              <a:t>, </a:t>
            </a:r>
            <a:r>
              <a:rPr lang="fr-CH" sz="4900" dirty="0">
                <a:solidFill>
                  <a:srgbClr val="002060"/>
                </a:solidFill>
              </a:rPr>
              <a:t>qui</a:t>
            </a:r>
            <a:r>
              <a:rPr lang="fr-CH" sz="4900" dirty="0"/>
              <a:t> rappelle que les droits humains individuels ne peuvent être respectés que si chacun se sent responsable envers les autres et réalise l’importance de créer des relations réciproques à l’intérieur des communautés. </a:t>
            </a:r>
          </a:p>
          <a:p>
            <a:pPr marL="0" indent="0">
              <a:buNone/>
              <a:defRPr/>
            </a:pPr>
            <a:endParaRPr lang="fr-CH" sz="5600" dirty="0"/>
          </a:p>
          <a:p>
            <a:pPr marL="0" indent="0">
              <a:buNone/>
              <a:defRPr/>
            </a:pPr>
            <a:endParaRPr lang="fr-CH" sz="5600" dirty="0"/>
          </a:p>
          <a:p>
            <a:pPr marL="0" indent="0">
              <a:buNone/>
              <a:defRPr/>
            </a:pPr>
            <a:endParaRPr lang="fr-CH" sz="4000" dirty="0"/>
          </a:p>
        </p:txBody>
      </p:sp>
      <p:sp>
        <p:nvSpPr>
          <p:cNvPr id="2" name="Rectangle 1">
            <a:extLst>
              <a:ext uri="{FF2B5EF4-FFF2-40B4-BE49-F238E27FC236}">
                <a16:creationId xmlns:a16="http://schemas.microsoft.com/office/drawing/2014/main" id="{142BDDFF-9FEE-4A74-9AC9-DF835D6DE73C}"/>
              </a:ext>
            </a:extLst>
          </p:cNvPr>
          <p:cNvSpPr/>
          <p:nvPr/>
        </p:nvSpPr>
        <p:spPr>
          <a:xfrm>
            <a:off x="2169071" y="5851928"/>
            <a:ext cx="8329754" cy="830997"/>
          </a:xfrm>
          <a:prstGeom prst="rect">
            <a:avLst/>
          </a:prstGeom>
        </p:spPr>
        <p:txBody>
          <a:bodyPr wrap="square">
            <a:spAutoFit/>
          </a:bodyPr>
          <a:lstStyle/>
          <a:p>
            <a:r>
              <a:rPr lang="fr-CH" sz="1100" dirty="0">
                <a:solidFill>
                  <a:schemeClr val="tx1">
                    <a:lumMod val="65000"/>
                    <a:lumOff val="35000"/>
                  </a:schemeClr>
                </a:solidFill>
                <a:latin typeface="Calibri" panose="020F0502020204030204" pitchFamily="34" charset="0"/>
                <a:cs typeface="Calibri" panose="020F0502020204030204" pitchFamily="34" charset="0"/>
              </a:rPr>
              <a:t>¹ «</a:t>
            </a:r>
            <a:r>
              <a:rPr lang="fr-CH" sz="900" dirty="0"/>
              <a:t>Pour Rocher (1969), «la valeur est une manière d’être ou d'agir qu'une personne ou une collectivité reconnaît comme idéal et rend désirables ou estimables les êtres s'y conformant (Rocher, 1969: 56).» </a:t>
            </a:r>
            <a:r>
              <a:rPr lang="fr-CH" sz="900" i="1" dirty="0"/>
              <a:t>Turcotte &amp; Deslauriers, p.18</a:t>
            </a:r>
          </a:p>
          <a:p>
            <a:r>
              <a:rPr lang="fr-CH" sz="900" dirty="0">
                <a:latin typeface="Calibri" panose="020F0502020204030204" pitchFamily="34" charset="0"/>
                <a:cs typeface="Calibri" panose="020F0502020204030204" pitchFamily="34" charset="0"/>
              </a:rPr>
              <a:t>²</a:t>
            </a:r>
            <a:r>
              <a:rPr lang="fr-CH" sz="900" dirty="0"/>
              <a:t>«La déontologie désigne les devoirs et obligations liés à l'exercice d'une profession: ce qu'il faut faire sous peine de sanction</a:t>
            </a:r>
            <a:r>
              <a:rPr lang="fr-CH" sz="900"/>
              <a:t>.» Turcotte &amp; Deslauriers</a:t>
            </a:r>
            <a:r>
              <a:rPr lang="fr-CH" sz="900" dirty="0"/>
              <a:t>, p.17</a:t>
            </a:r>
          </a:p>
          <a:p>
            <a:r>
              <a:rPr lang="fr-CH" sz="900" dirty="0"/>
              <a:t>Code de déontologie TS suisse: </a:t>
            </a:r>
            <a:r>
              <a:rPr lang="fr-FR" sz="900" dirty="0">
                <a:solidFill>
                  <a:srgbClr val="002060"/>
                </a:solidFill>
                <a:hlinkClick r:id="rId3">
                  <a:extLst>
                    <a:ext uri="{A12FA001-AC4F-418D-AE19-62706E023703}">
                      <ahyp:hlinkClr xmlns:ahyp="http://schemas.microsoft.com/office/drawing/2018/hyperlinkcolor" val="tx"/>
                    </a:ext>
                  </a:extLst>
                </a:hlinkClick>
              </a:rPr>
              <a:t>https://avenirsocial.ch/wp-content/uploads/2018/12/SCR_Berufskodex_Fr_A5_db_221020.pdf</a:t>
            </a:r>
            <a:endParaRPr lang="fr-FR" sz="900" dirty="0">
              <a:solidFill>
                <a:srgbClr val="002060"/>
              </a:solidFill>
            </a:endParaRPr>
          </a:p>
          <a:p>
            <a:endParaRPr lang="fr-CH" sz="1000" dirty="0"/>
          </a:p>
        </p:txBody>
      </p:sp>
      <p:sp>
        <p:nvSpPr>
          <p:cNvPr id="3" name="Rectangle 2">
            <a:extLst>
              <a:ext uri="{FF2B5EF4-FFF2-40B4-BE49-F238E27FC236}">
                <a16:creationId xmlns:a16="http://schemas.microsoft.com/office/drawing/2014/main" id="{B12BAD20-4D83-49A2-BA6C-B2D0BE4EB577}"/>
              </a:ext>
            </a:extLst>
          </p:cNvPr>
          <p:cNvSpPr/>
          <p:nvPr/>
        </p:nvSpPr>
        <p:spPr>
          <a:xfrm>
            <a:off x="2100704" y="1182733"/>
            <a:ext cx="7883728" cy="523220"/>
          </a:xfrm>
          <a:prstGeom prst="rect">
            <a:avLst/>
          </a:prstGeom>
        </p:spPr>
        <p:txBody>
          <a:bodyPr wrap="square">
            <a:spAutoFit/>
          </a:bodyPr>
          <a:lstStyle/>
          <a:p>
            <a:r>
              <a:rPr lang="fr-CH" altLang="fr-FR" sz="1400" dirty="0"/>
              <a:t>« Les valeurs associées au service social peuvent être regroupées sous deux volets, soit les v</a:t>
            </a:r>
            <a:r>
              <a:rPr lang="fr-CH" altLang="fr-FR" sz="1400" b="1" dirty="0"/>
              <a:t>aleurs humanistes</a:t>
            </a:r>
            <a:r>
              <a:rPr lang="fr-CH" altLang="fr-FR" sz="1400" dirty="0"/>
              <a:t> et les </a:t>
            </a:r>
            <a:r>
              <a:rPr lang="fr-CH" altLang="fr-FR" sz="1400" b="1" dirty="0"/>
              <a:t>valeurs démocratiques</a:t>
            </a:r>
            <a:r>
              <a:rPr lang="fr-CH" altLang="fr-FR" sz="1400" dirty="0"/>
              <a:t>». </a:t>
            </a:r>
            <a:r>
              <a:rPr lang="fr-CH" altLang="fr-FR" sz="1200" i="1" dirty="0"/>
              <a:t>Turcotte &amp; Deslauriers, p.19</a:t>
            </a:r>
            <a:endParaRPr lang="fr-CH" altLang="fr-FR" sz="1400" i="1" dirty="0"/>
          </a:p>
        </p:txBody>
      </p:sp>
      <p:sp>
        <p:nvSpPr>
          <p:cNvPr id="5" name="ZoneTexte 4">
            <a:extLst>
              <a:ext uri="{FF2B5EF4-FFF2-40B4-BE49-F238E27FC236}">
                <a16:creationId xmlns:a16="http://schemas.microsoft.com/office/drawing/2014/main" id="{1E0B2802-B238-4B8F-913D-1C71E93C27BB}"/>
              </a:ext>
            </a:extLst>
          </p:cNvPr>
          <p:cNvSpPr txBox="1"/>
          <p:nvPr/>
        </p:nvSpPr>
        <p:spPr>
          <a:xfrm rot="913955">
            <a:off x="10132928" y="1471963"/>
            <a:ext cx="1542848" cy="523220"/>
          </a:xfrm>
          <a:prstGeom prst="rect">
            <a:avLst/>
          </a:prstGeom>
          <a:noFill/>
        </p:spPr>
        <p:txBody>
          <a:bodyPr wrap="square" rtlCol="0">
            <a:spAutoFit/>
          </a:bodyPr>
          <a:lstStyle/>
          <a:p>
            <a:r>
              <a:rPr lang="fr-CH" altLang="fr-FR" sz="2800" b="1" dirty="0">
                <a:solidFill>
                  <a:srgbClr val="FF0000"/>
                </a:solidFill>
              </a:rPr>
              <a:t>SLIDE F3</a:t>
            </a:r>
            <a:endParaRPr lang="fr-CH" sz="2800" dirty="0"/>
          </a:p>
        </p:txBody>
      </p:sp>
    </p:spTree>
    <p:extLst>
      <p:ext uri="{BB962C8B-B14F-4D97-AF65-F5344CB8AC3E}">
        <p14:creationId xmlns:p14="http://schemas.microsoft.com/office/powerpoint/2010/main" val="209786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69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69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699">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699">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6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B3BD1A-76C6-4AE1-804F-5634FDFA0971}"/>
              </a:ext>
            </a:extLst>
          </p:cNvPr>
          <p:cNvSpPr>
            <a:spLocks noGrp="1"/>
          </p:cNvSpPr>
          <p:nvPr>
            <p:ph type="sldNum" sz="quarter" idx="12"/>
          </p:nvPr>
        </p:nvSpPr>
        <p:spPr/>
        <p:txBody>
          <a:bodyPr/>
          <a:lstStyle/>
          <a:p>
            <a:fld id="{8A26EEB8-B9A9-4B10-AC7A-36146B0DEC0A}" type="slidenum">
              <a:rPr lang="fr-CH" smtClean="0"/>
              <a:t>49</a:t>
            </a:fld>
            <a:endParaRPr lang="fr-CH"/>
          </a:p>
        </p:txBody>
      </p:sp>
      <p:sp>
        <p:nvSpPr>
          <p:cNvPr id="7" name="ZoneTexte 6">
            <a:extLst>
              <a:ext uri="{FF2B5EF4-FFF2-40B4-BE49-F238E27FC236}">
                <a16:creationId xmlns:a16="http://schemas.microsoft.com/office/drawing/2014/main" id="{F8A3E16F-56CD-463C-A50B-DBBAEFA46C08}"/>
              </a:ext>
            </a:extLst>
          </p:cNvPr>
          <p:cNvSpPr txBox="1"/>
          <p:nvPr/>
        </p:nvSpPr>
        <p:spPr>
          <a:xfrm>
            <a:off x="1710558" y="1383919"/>
            <a:ext cx="5875150" cy="5632311"/>
          </a:xfrm>
          <a:prstGeom prst="rect">
            <a:avLst/>
          </a:prstGeom>
          <a:noFill/>
        </p:spPr>
        <p:txBody>
          <a:bodyPr wrap="square" rtlCol="0">
            <a:spAutoFit/>
          </a:bodyPr>
          <a:lstStyle/>
          <a:p>
            <a:r>
              <a:rPr lang="fr-CH" dirty="0"/>
              <a:t>Apports théoriques : 45minutes .En commun (13h35-14h20) Slide 1 à slide 22</a:t>
            </a:r>
          </a:p>
          <a:p>
            <a:r>
              <a:rPr lang="fr-CH" dirty="0"/>
              <a:t>Exercice représentations 14h20-14h30 (axes)</a:t>
            </a:r>
          </a:p>
          <a:p>
            <a:r>
              <a:rPr lang="fr-CH" dirty="0"/>
              <a:t>Mettre les idées d’intervention sur posthites : 15 minutes ( 14h30-14h45)</a:t>
            </a:r>
          </a:p>
          <a:p>
            <a:r>
              <a:rPr lang="fr-CH" dirty="0"/>
              <a:t>Mettre sur les axes (14h50)</a:t>
            </a:r>
          </a:p>
          <a:p>
            <a:r>
              <a:rPr lang="fr-CH" dirty="0"/>
              <a:t>Compléter les axes 14h50-15h00</a:t>
            </a:r>
          </a:p>
          <a:p>
            <a:r>
              <a:rPr lang="fr-CH" dirty="0"/>
              <a:t>Réponses aux questions missions -valeurs : 20 minutes ( 15h00-15h20)</a:t>
            </a:r>
          </a:p>
          <a:p>
            <a:r>
              <a:rPr lang="fr-CH" dirty="0"/>
              <a:t>Pause 15 (15h20-15h35)</a:t>
            </a:r>
          </a:p>
          <a:p>
            <a:r>
              <a:rPr lang="fr-CH" dirty="0"/>
              <a:t>Inégalités (15h35-15h50)</a:t>
            </a:r>
          </a:p>
          <a:p>
            <a:r>
              <a:rPr lang="fr-CH" dirty="0"/>
              <a:t>Exercices 2 (15h50-16h20)</a:t>
            </a:r>
          </a:p>
          <a:p>
            <a:endParaRPr lang="fr-CH" dirty="0"/>
          </a:p>
          <a:p>
            <a:r>
              <a:rPr lang="fr-CH" dirty="0"/>
              <a:t>8h55-9h40 Théorie slide 1 à 22</a:t>
            </a:r>
          </a:p>
          <a:p>
            <a:r>
              <a:rPr lang="fr-CH" dirty="0"/>
              <a:t>9h40-9h50 Axes d’intervention</a:t>
            </a:r>
          </a:p>
          <a:p>
            <a:r>
              <a:rPr lang="fr-CH" dirty="0"/>
              <a:t>9h50-10h40 : Exercice </a:t>
            </a:r>
          </a:p>
          <a:p>
            <a:r>
              <a:rPr lang="fr-CH" dirty="0"/>
              <a:t>10h40-11h Pause</a:t>
            </a:r>
          </a:p>
          <a:p>
            <a:r>
              <a:rPr lang="fr-CH" dirty="0"/>
              <a:t>111h-11h15 Inégalités</a:t>
            </a:r>
          </a:p>
          <a:p>
            <a:r>
              <a:rPr lang="fr-CH" dirty="0"/>
              <a:t>111h15- 11h40  exercices 2</a:t>
            </a:r>
          </a:p>
          <a:p>
            <a:endParaRPr lang="fr-CH" dirty="0"/>
          </a:p>
        </p:txBody>
      </p:sp>
      <p:pic>
        <p:nvPicPr>
          <p:cNvPr id="8" name="Espace réservé du contenu 3">
            <a:extLst>
              <a:ext uri="{FF2B5EF4-FFF2-40B4-BE49-F238E27FC236}">
                <a16:creationId xmlns:a16="http://schemas.microsoft.com/office/drawing/2014/main" id="{03511F71-80DC-4736-9837-822914A7D5A8}"/>
              </a:ext>
            </a:extLst>
          </p:cNvPr>
          <p:cNvPicPr>
            <a:picLocks noChangeAspect="1"/>
          </p:cNvPicPr>
          <p:nvPr/>
        </p:nvPicPr>
        <p:blipFill>
          <a:blip r:embed="rId3"/>
          <a:stretch>
            <a:fillRect/>
          </a:stretch>
        </p:blipFill>
        <p:spPr>
          <a:xfrm>
            <a:off x="0" y="6061374"/>
            <a:ext cx="1917803" cy="796626"/>
          </a:xfrm>
          <a:prstGeom prst="rect">
            <a:avLst/>
          </a:prstGeom>
        </p:spPr>
      </p:pic>
      <p:sp>
        <p:nvSpPr>
          <p:cNvPr id="4" name="Titre 1">
            <a:extLst>
              <a:ext uri="{FF2B5EF4-FFF2-40B4-BE49-F238E27FC236}">
                <a16:creationId xmlns:a16="http://schemas.microsoft.com/office/drawing/2014/main" id="{116347AE-2991-42B5-6A33-BD968363FA59}"/>
              </a:ext>
            </a:extLst>
          </p:cNvPr>
          <p:cNvSpPr txBox="1">
            <a:spLocks/>
          </p:cNvSpPr>
          <p:nvPr/>
        </p:nvSpPr>
        <p:spPr>
          <a:xfrm>
            <a:off x="356260" y="428109"/>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Timing</a:t>
            </a:r>
            <a:endParaRPr lang="fr-CH" sz="3600" b="1" dirty="0">
              <a:solidFill>
                <a:schemeClr val="accent4">
                  <a:lumMod val="50000"/>
                </a:schemeClr>
              </a:solidFill>
            </a:endParaRPr>
          </a:p>
        </p:txBody>
      </p:sp>
      <p:cxnSp>
        <p:nvCxnSpPr>
          <p:cNvPr id="5" name="Connecteur droit 5">
            <a:extLst>
              <a:ext uri="{FF2B5EF4-FFF2-40B4-BE49-F238E27FC236}">
                <a16:creationId xmlns:a16="http://schemas.microsoft.com/office/drawing/2014/main" id="{8D316E97-B790-A179-7D35-6C34812BBE67}"/>
              </a:ext>
            </a:extLst>
          </p:cNvPr>
          <p:cNvCxnSpPr>
            <a:cxnSpLocks/>
          </p:cNvCxnSpPr>
          <p:nvPr/>
        </p:nvCxnSpPr>
        <p:spPr>
          <a:xfrm>
            <a:off x="356260" y="1265151"/>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3479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Durabilité : de quoi parle-t-on ? </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180739" y="5876059"/>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9" name="Slide Number Placeholder 8">
            <a:extLst>
              <a:ext uri="{FF2B5EF4-FFF2-40B4-BE49-F238E27FC236}">
                <a16:creationId xmlns:a16="http://schemas.microsoft.com/office/drawing/2014/main" id="{A555E653-2114-441B-A2F4-4BD5F6CAAB18}"/>
              </a:ext>
            </a:extLst>
          </p:cNvPr>
          <p:cNvSpPr>
            <a:spLocks noGrp="1"/>
          </p:cNvSpPr>
          <p:nvPr>
            <p:ph type="sldNum" sz="quarter" idx="12"/>
          </p:nvPr>
        </p:nvSpPr>
        <p:spPr/>
        <p:txBody>
          <a:bodyPr/>
          <a:lstStyle/>
          <a:p>
            <a:fld id="{8A26EEB8-B9A9-4B10-AC7A-36146B0DEC0A}" type="slidenum">
              <a:rPr lang="fr-CH" smtClean="0">
                <a:solidFill>
                  <a:srgbClr val="898989"/>
                </a:solidFill>
              </a:rPr>
              <a:t>5</a:t>
            </a:fld>
            <a:endParaRPr lang="fr-CH" dirty="0">
              <a:solidFill>
                <a:srgbClr val="898989"/>
              </a:solidFill>
            </a:endParaRPr>
          </a:p>
        </p:txBody>
      </p:sp>
      <p:sp>
        <p:nvSpPr>
          <p:cNvPr id="3" name="ZoneTexte 4">
            <a:extLst>
              <a:ext uri="{FF2B5EF4-FFF2-40B4-BE49-F238E27FC236}">
                <a16:creationId xmlns:a16="http://schemas.microsoft.com/office/drawing/2014/main" id="{4D9D19CF-CB5F-C65D-256E-F974D458A926}"/>
              </a:ext>
            </a:extLst>
          </p:cNvPr>
          <p:cNvSpPr txBox="1"/>
          <p:nvPr/>
        </p:nvSpPr>
        <p:spPr>
          <a:xfrm>
            <a:off x="619124" y="1835138"/>
            <a:ext cx="10953751"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CH" sz="2400" b="0" i="0" u="none" strike="noStrike" kern="1200" cap="none" spc="0" normalizeH="0" baseline="0" noProof="0" dirty="0">
                <a:ln>
                  <a:noFill/>
                </a:ln>
                <a:solidFill>
                  <a:prstClr val="black"/>
                </a:solidFill>
                <a:effectLst/>
                <a:uLnTx/>
                <a:uFillTx/>
                <a:ea typeface="+mn-ea"/>
                <a:cs typeface="+mn-cs"/>
              </a:rPr>
              <a:t>On attribue au Rapport </a:t>
            </a:r>
            <a:r>
              <a:rPr kumimoji="0" lang="fr-CH" sz="2400" b="0" i="0" u="none" strike="noStrike" kern="1200" cap="none" spc="0" normalizeH="0" baseline="0" noProof="0" dirty="0" err="1">
                <a:ln>
                  <a:noFill/>
                </a:ln>
                <a:solidFill>
                  <a:prstClr val="black"/>
                </a:solidFill>
                <a:effectLst/>
                <a:uLnTx/>
                <a:uFillTx/>
                <a:ea typeface="+mn-ea"/>
                <a:cs typeface="+mn-cs"/>
              </a:rPr>
              <a:t>Brundland</a:t>
            </a:r>
            <a:r>
              <a:rPr kumimoji="0" lang="fr-CH" sz="2400" b="0" i="0" u="none" strike="noStrike" kern="1200" cap="none" spc="0" normalizeH="0" baseline="0" noProof="0" dirty="0">
                <a:ln>
                  <a:noFill/>
                </a:ln>
                <a:solidFill>
                  <a:prstClr val="black"/>
                </a:solidFill>
                <a:effectLst/>
                <a:uLnTx/>
                <a:uFillTx/>
                <a:ea typeface="+mn-ea"/>
                <a:cs typeface="+mn-cs"/>
              </a:rPr>
              <a:t> (1987) la paternité du terme </a:t>
            </a:r>
            <a:r>
              <a:rPr kumimoji="0" lang="fr-CH" sz="2400" b="1" i="0" u="none" strike="noStrike" kern="1200" cap="none" spc="0" normalizeH="0" baseline="0" noProof="0" dirty="0">
                <a:ln>
                  <a:noFill/>
                </a:ln>
                <a:solidFill>
                  <a:prstClr val="black"/>
                </a:solidFill>
                <a:effectLst/>
                <a:uLnTx/>
                <a:uFillTx/>
                <a:ea typeface="+mn-ea"/>
                <a:cs typeface="+mn-cs"/>
              </a:rPr>
              <a:t>développement durable et durabilité </a:t>
            </a:r>
            <a:r>
              <a:rPr kumimoji="0" lang="fr-CH" sz="2400" b="0" i="0" u="none" strike="noStrike" kern="1200" cap="none" spc="0" normalizeH="0" baseline="0" noProof="0" dirty="0">
                <a:ln>
                  <a:noFill/>
                </a:ln>
                <a:solidFill>
                  <a:prstClr val="black"/>
                </a:solidFill>
                <a:effectLst/>
                <a:uLnTx/>
                <a:uFillTx/>
                <a:ea typeface="+mn-ea"/>
                <a:cs typeface="+mn-cs"/>
              </a:rPr>
              <a:t>(</a:t>
            </a:r>
            <a:r>
              <a:rPr lang="fr-CH" sz="2400" i="1" dirty="0">
                <a:solidFill>
                  <a:prstClr val="black"/>
                </a:solidFill>
              </a:rPr>
              <a:t>s</a:t>
            </a:r>
            <a:r>
              <a:rPr kumimoji="0" lang="fr-CH" sz="2400" b="0" i="1" u="none" strike="noStrike" kern="1200" cap="none" spc="0" normalizeH="0" baseline="0" noProof="0" dirty="0" err="1">
                <a:ln>
                  <a:noFill/>
                </a:ln>
                <a:solidFill>
                  <a:prstClr val="black"/>
                </a:solidFill>
                <a:effectLst/>
                <a:uLnTx/>
                <a:uFillTx/>
                <a:ea typeface="+mn-ea"/>
                <a:cs typeface="+mn-cs"/>
              </a:rPr>
              <a:t>ustainable</a:t>
            </a:r>
            <a:r>
              <a:rPr kumimoji="0" lang="fr-CH" sz="2400" b="0" i="1" u="none" strike="noStrike" kern="1200" cap="none" spc="0" normalizeH="0" baseline="0" noProof="0" dirty="0">
                <a:ln>
                  <a:noFill/>
                </a:ln>
                <a:solidFill>
                  <a:prstClr val="black"/>
                </a:solidFill>
                <a:effectLst/>
                <a:uLnTx/>
                <a:uFillTx/>
                <a:ea typeface="+mn-ea"/>
                <a:cs typeface="+mn-cs"/>
              </a:rPr>
              <a:t> </a:t>
            </a:r>
            <a:r>
              <a:rPr kumimoji="0" lang="fr-CH" sz="2400" b="0" i="1" u="none" strike="noStrike" kern="1200" cap="none" spc="0" normalizeH="0" baseline="0" noProof="0" dirty="0" err="1">
                <a:ln>
                  <a:noFill/>
                </a:ln>
                <a:solidFill>
                  <a:prstClr val="black"/>
                </a:solidFill>
                <a:effectLst/>
                <a:uLnTx/>
                <a:uFillTx/>
                <a:ea typeface="+mn-ea"/>
                <a:cs typeface="+mn-cs"/>
              </a:rPr>
              <a:t>development</a:t>
            </a:r>
            <a:r>
              <a:rPr kumimoji="0" lang="fr-CH" sz="2400" b="0" i="0" u="none" strike="noStrike" kern="1200" cap="none" spc="0" normalizeH="0" baseline="0" noProof="0" dirty="0">
                <a:ln>
                  <a:noFill/>
                </a:ln>
                <a:solidFill>
                  <a:prstClr val="black"/>
                </a:solidFill>
                <a:effectLst/>
                <a:uLnTx/>
                <a:uFillTx/>
                <a:ea typeface="+mn-ea"/>
                <a:cs typeface="+mn-cs"/>
              </a:rPr>
              <a:t>) qui le définit comme suit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CH" sz="24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CH" sz="2400" b="1" i="1" u="none" strike="noStrike" kern="1200" cap="none" spc="0" normalizeH="0" baseline="0" noProof="0" dirty="0">
                <a:ln>
                  <a:noFill/>
                </a:ln>
                <a:solidFill>
                  <a:prstClr val="black"/>
                </a:solidFill>
                <a:effectLst/>
                <a:uLnTx/>
                <a:uFillTx/>
                <a:ea typeface="+mn-ea"/>
                <a:cs typeface="+mn-cs"/>
              </a:rPr>
              <a:t>un développement qui répond aux besoins du présent sans compromettre la possibilité, pour les générations à venir, de pouvoir répondre à leurs propres besoins</a:t>
            </a:r>
            <a:endParaRPr kumimoji="0" lang="fr-CH" sz="2400" b="0" i="1" u="none" strike="noStrike" kern="1200" cap="none" spc="0" normalizeH="0" baseline="0" noProof="0" dirty="0">
              <a:ln>
                <a:noFill/>
              </a:ln>
              <a:solidFill>
                <a:prstClr val="black"/>
              </a:solidFill>
              <a:effectLst/>
              <a:uLnTx/>
              <a:uFillTx/>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CH" sz="2400" b="0" i="1" u="none" strike="noStrike" kern="1200" cap="none" spc="0" normalizeH="0" baseline="0" noProof="0" dirty="0">
              <a:ln>
                <a:noFill/>
              </a:ln>
              <a:solidFill>
                <a:prstClr val="black"/>
              </a:solidFill>
              <a:effectLst/>
              <a:uLnTx/>
              <a:uFillTx/>
              <a:ea typeface="+mn-ea"/>
              <a:cs typeface="+mn-cs"/>
            </a:endParaRPr>
          </a:p>
          <a:p>
            <a:pPr lvl="0" algn="just">
              <a:defRPr/>
            </a:pPr>
            <a:r>
              <a:rPr kumimoji="0" lang="fr-CH" sz="2400" b="0" i="0" u="none" strike="noStrike" kern="1200" cap="none" spc="0" normalizeH="0" baseline="0" noProof="0" dirty="0">
                <a:ln>
                  <a:noFill/>
                </a:ln>
                <a:solidFill>
                  <a:prstClr val="black"/>
                </a:solidFill>
                <a:effectLst/>
                <a:uLnTx/>
                <a:uFillTx/>
                <a:ea typeface="+mn-ea"/>
                <a:cs typeface="+mn-cs"/>
              </a:rPr>
              <a:t>« Au sens plus large, le développement soutenable vise à favoriser un état d’harmonie entre les êtres humains (cohésion sociale) et entre l’homme et </a:t>
            </a:r>
            <a:r>
              <a:rPr lang="fr-CH" sz="2400" dirty="0">
                <a:solidFill>
                  <a:prstClr val="black"/>
                </a:solidFill>
              </a:rPr>
              <a:t>la nature (respect des limites planétaires). » (</a:t>
            </a:r>
            <a:r>
              <a:rPr kumimoji="0" lang="fr-CH" sz="2400" b="0" i="0" u="none" strike="noStrike" kern="1200" cap="none" spc="0" normalizeH="0" baseline="0" noProof="0" dirty="0">
                <a:ln>
                  <a:noFill/>
                </a:ln>
                <a:solidFill>
                  <a:prstClr val="black"/>
                </a:solidFill>
                <a:effectLst/>
                <a:uLnTx/>
                <a:uFillTx/>
                <a:ea typeface="+mn-ea"/>
                <a:cs typeface="+mn-cs"/>
              </a:rPr>
              <a:t>CMED,1988)</a:t>
            </a:r>
          </a:p>
        </p:txBody>
      </p:sp>
    </p:spTree>
    <p:extLst>
      <p:ext uri="{BB962C8B-B14F-4D97-AF65-F5344CB8AC3E}">
        <p14:creationId xmlns:p14="http://schemas.microsoft.com/office/powerpoint/2010/main" val="475738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D8E029-B2EA-425B-AA62-4B7F51BA0AE7}"/>
              </a:ext>
            </a:extLst>
          </p:cNvPr>
          <p:cNvSpPr/>
          <p:nvPr/>
        </p:nvSpPr>
        <p:spPr>
          <a:xfrm>
            <a:off x="845713" y="3429000"/>
            <a:ext cx="928996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CH"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39B5576B-FB6D-48D7-A3D7-2AED4878AF26}"/>
              </a:ext>
            </a:extLst>
          </p:cNvPr>
          <p:cNvSpPr txBox="1"/>
          <p:nvPr/>
        </p:nvSpPr>
        <p:spPr>
          <a:xfrm>
            <a:off x="845713" y="1945116"/>
            <a:ext cx="974512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CH"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a:extLst>
              <a:ext uri="{FF2B5EF4-FFF2-40B4-BE49-F238E27FC236}">
                <a16:creationId xmlns:a16="http://schemas.microsoft.com/office/drawing/2014/main" id="{2BB6AD36-2ACC-4D2D-827B-F2CD31614077}"/>
              </a:ext>
            </a:extLst>
          </p:cNvPr>
          <p:cNvPicPr>
            <a:picLocks noChangeAspect="1"/>
          </p:cNvPicPr>
          <p:nvPr/>
        </p:nvPicPr>
        <p:blipFill>
          <a:blip r:embed="rId3"/>
          <a:stretch>
            <a:fillRect/>
          </a:stretch>
        </p:blipFill>
        <p:spPr>
          <a:xfrm>
            <a:off x="125258" y="9525"/>
            <a:ext cx="11941484" cy="6858000"/>
          </a:xfrm>
          <a:prstGeom prst="rect">
            <a:avLst/>
          </a:prstGeom>
        </p:spPr>
      </p:pic>
      <p:pic>
        <p:nvPicPr>
          <p:cNvPr id="8" name="Espace réservé du contenu 3">
            <a:extLst>
              <a:ext uri="{FF2B5EF4-FFF2-40B4-BE49-F238E27FC236}">
                <a16:creationId xmlns:a16="http://schemas.microsoft.com/office/drawing/2014/main" id="{B7EEBDFF-2C5A-F271-D9AF-CA339A56D64A}"/>
              </a:ext>
            </a:extLst>
          </p:cNvPr>
          <p:cNvPicPr>
            <a:picLocks noChangeAspect="1"/>
          </p:cNvPicPr>
          <p:nvPr/>
        </p:nvPicPr>
        <p:blipFill>
          <a:blip r:embed="rId4"/>
          <a:stretch>
            <a:fillRect/>
          </a:stretch>
        </p:blipFill>
        <p:spPr>
          <a:xfrm>
            <a:off x="0" y="6061374"/>
            <a:ext cx="1917803" cy="796626"/>
          </a:xfrm>
          <a:prstGeom prst="rect">
            <a:avLst/>
          </a:prstGeom>
        </p:spPr>
      </p:pic>
      <p:sp>
        <p:nvSpPr>
          <p:cNvPr id="2" name="Slide Number Placeholder 1">
            <a:extLst>
              <a:ext uri="{FF2B5EF4-FFF2-40B4-BE49-F238E27FC236}">
                <a16:creationId xmlns:a16="http://schemas.microsoft.com/office/drawing/2014/main" id="{AEDB1CC4-0722-2B7C-0422-527E5BF3D1F4}"/>
              </a:ext>
            </a:extLst>
          </p:cNvPr>
          <p:cNvSpPr>
            <a:spLocks noGrp="1"/>
          </p:cNvSpPr>
          <p:nvPr>
            <p:ph type="sldNum" sz="quarter" idx="12"/>
          </p:nvPr>
        </p:nvSpPr>
        <p:spPr>
          <a:xfrm>
            <a:off x="9219235" y="6356350"/>
            <a:ext cx="2743200" cy="365125"/>
          </a:xfrm>
        </p:spPr>
        <p:txBody>
          <a:bodyPr/>
          <a:lstStyle/>
          <a:p>
            <a:fld id="{8A26EEB8-B9A9-4B10-AC7A-36146B0DEC0A}" type="slidenum">
              <a:rPr lang="fr-CH" smtClean="0"/>
              <a:t>6</a:t>
            </a:fld>
            <a:endParaRPr lang="fr-CH" dirty="0"/>
          </a:p>
        </p:txBody>
      </p:sp>
      <p:sp>
        <p:nvSpPr>
          <p:cNvPr id="4" name="ZoneTexte 3">
            <a:extLst>
              <a:ext uri="{FF2B5EF4-FFF2-40B4-BE49-F238E27FC236}">
                <a16:creationId xmlns:a16="http://schemas.microsoft.com/office/drawing/2014/main" id="{8694348D-DB19-4CFF-BA3E-D3C2C4483677}"/>
              </a:ext>
            </a:extLst>
          </p:cNvPr>
          <p:cNvSpPr txBox="1"/>
          <p:nvPr/>
        </p:nvSpPr>
        <p:spPr>
          <a:xfrm>
            <a:off x="8491164" y="6459687"/>
            <a:ext cx="3471271" cy="369332"/>
          </a:xfrm>
          <a:prstGeom prst="rect">
            <a:avLst/>
          </a:prstGeom>
          <a:noFill/>
        </p:spPr>
        <p:txBody>
          <a:bodyPr wrap="none" rtlCol="0">
            <a:spAutoFit/>
          </a:bodyPr>
          <a:lstStyle/>
          <a:p>
            <a:r>
              <a:rPr lang="fr-CH" dirty="0"/>
              <a:t>(</a:t>
            </a:r>
            <a:r>
              <a:rPr lang="fr-CH" dirty="0" err="1"/>
              <a:t>Audigier</a:t>
            </a:r>
            <a:r>
              <a:rPr lang="fr-CH" dirty="0"/>
              <a:t>, </a:t>
            </a:r>
            <a:r>
              <a:rPr lang="fr-CH" dirty="0" err="1"/>
              <a:t>Bugnard</a:t>
            </a:r>
            <a:r>
              <a:rPr lang="fr-CH" dirty="0"/>
              <a:t> &amp; </a:t>
            </a:r>
            <a:r>
              <a:rPr lang="fr-CH" dirty="0" err="1"/>
              <a:t>Hertig</a:t>
            </a:r>
            <a:r>
              <a:rPr lang="fr-CH" dirty="0"/>
              <a:t>, 2011)</a:t>
            </a:r>
          </a:p>
        </p:txBody>
      </p:sp>
    </p:spTree>
    <p:extLst>
      <p:ext uri="{BB962C8B-B14F-4D97-AF65-F5344CB8AC3E}">
        <p14:creationId xmlns:p14="http://schemas.microsoft.com/office/powerpoint/2010/main" val="2456853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D8E029-B2EA-425B-AA62-4B7F51BA0AE7}"/>
              </a:ext>
            </a:extLst>
          </p:cNvPr>
          <p:cNvSpPr/>
          <p:nvPr/>
        </p:nvSpPr>
        <p:spPr>
          <a:xfrm>
            <a:off x="845713" y="3429000"/>
            <a:ext cx="928996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fr-CH" sz="20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age 6">
            <a:extLst>
              <a:ext uri="{FF2B5EF4-FFF2-40B4-BE49-F238E27FC236}">
                <a16:creationId xmlns:a16="http://schemas.microsoft.com/office/drawing/2014/main" id="{C308F87A-8BDC-4A08-AB2A-FD6078FED800}"/>
              </a:ext>
            </a:extLst>
          </p:cNvPr>
          <p:cNvPicPr>
            <a:picLocks noChangeAspect="1"/>
          </p:cNvPicPr>
          <p:nvPr/>
        </p:nvPicPr>
        <p:blipFill>
          <a:blip r:embed="rId3"/>
          <a:stretch>
            <a:fillRect/>
          </a:stretch>
        </p:blipFill>
        <p:spPr>
          <a:xfrm>
            <a:off x="2774774" y="1903376"/>
            <a:ext cx="6642451" cy="3851467"/>
          </a:xfrm>
          <a:prstGeom prst="rect">
            <a:avLst/>
          </a:prstGeom>
        </p:spPr>
      </p:pic>
      <p:pic>
        <p:nvPicPr>
          <p:cNvPr id="5" name="Espace réservé du contenu 3">
            <a:extLst>
              <a:ext uri="{FF2B5EF4-FFF2-40B4-BE49-F238E27FC236}">
                <a16:creationId xmlns:a16="http://schemas.microsoft.com/office/drawing/2014/main" id="{9D33DB6A-C2F3-853F-0078-DCA53F3D4C01}"/>
              </a:ext>
            </a:extLst>
          </p:cNvPr>
          <p:cNvPicPr>
            <a:picLocks noChangeAspect="1"/>
          </p:cNvPicPr>
          <p:nvPr/>
        </p:nvPicPr>
        <p:blipFill>
          <a:blip r:embed="rId4"/>
          <a:stretch>
            <a:fillRect/>
          </a:stretch>
        </p:blipFill>
        <p:spPr>
          <a:xfrm>
            <a:off x="0" y="6061374"/>
            <a:ext cx="1917803" cy="796626"/>
          </a:xfrm>
          <a:prstGeom prst="rect">
            <a:avLst/>
          </a:prstGeom>
        </p:spPr>
      </p:pic>
      <p:sp>
        <p:nvSpPr>
          <p:cNvPr id="10" name="Titre 1">
            <a:extLst>
              <a:ext uri="{FF2B5EF4-FFF2-40B4-BE49-F238E27FC236}">
                <a16:creationId xmlns:a16="http://schemas.microsoft.com/office/drawing/2014/main" id="{C70DEC5E-AA0E-F015-BA42-4CDCE769ABD6}"/>
              </a:ext>
            </a:extLst>
          </p:cNvPr>
          <p:cNvSpPr txBox="1">
            <a:spLocks/>
          </p:cNvSpPr>
          <p:nvPr/>
        </p:nvSpPr>
        <p:spPr>
          <a:xfrm>
            <a:off x="356260" y="557516"/>
            <a:ext cx="11835740" cy="83704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dirty="0">
                <a:solidFill>
                  <a:schemeClr val="accent4">
                    <a:lumMod val="50000"/>
                  </a:schemeClr>
                </a:solidFill>
              </a:rPr>
              <a:t>DD : les dimensions – divers courants</a:t>
            </a:r>
            <a:endParaRPr lang="fr-CH" sz="3600" b="1" dirty="0">
              <a:solidFill>
                <a:schemeClr val="accent4">
                  <a:lumMod val="50000"/>
                </a:schemeClr>
              </a:solidFill>
            </a:endParaRPr>
          </a:p>
        </p:txBody>
      </p:sp>
      <p:cxnSp>
        <p:nvCxnSpPr>
          <p:cNvPr id="11" name="Connecteur droit 5">
            <a:extLst>
              <a:ext uri="{FF2B5EF4-FFF2-40B4-BE49-F238E27FC236}">
                <a16:creationId xmlns:a16="http://schemas.microsoft.com/office/drawing/2014/main" id="{8F834729-CC64-A2E0-55D7-892250CFAA01}"/>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9C3F5C6-5156-D779-DA31-D2FCE16812E6}"/>
              </a:ext>
            </a:extLst>
          </p:cNvPr>
          <p:cNvSpPr txBox="1"/>
          <p:nvPr/>
        </p:nvSpPr>
        <p:spPr>
          <a:xfrm>
            <a:off x="6749344" y="6387391"/>
            <a:ext cx="5086350" cy="338554"/>
          </a:xfrm>
          <a:prstGeom prst="rect">
            <a:avLst/>
          </a:prstGeom>
          <a:noFill/>
        </p:spPr>
        <p:txBody>
          <a:bodyPr wrap="square" rtlCol="0">
            <a:spAutoFit/>
          </a:bodyPr>
          <a:lstStyle/>
          <a:p>
            <a:pPr algn="r"/>
            <a:r>
              <a:rPr lang="fr-FR" sz="1600" b="1" dirty="0">
                <a:solidFill>
                  <a:schemeClr val="accent4">
                    <a:lumMod val="50000"/>
                  </a:schemeClr>
                </a:solidFill>
              </a:rPr>
              <a:t>J</a:t>
            </a:r>
            <a:r>
              <a:rPr lang="fr-CH" sz="1600" dirty="0" err="1"/>
              <a:t>égou</a:t>
            </a:r>
            <a:r>
              <a:rPr lang="fr-CH" sz="1600" dirty="0"/>
              <a:t> (2007), Sébastien &amp; </a:t>
            </a:r>
            <a:r>
              <a:rPr lang="fr-CH" sz="1600" dirty="0" err="1"/>
              <a:t>Brodhag</a:t>
            </a:r>
            <a:r>
              <a:rPr lang="fr-CH" sz="1600" dirty="0"/>
              <a:t> (2004)</a:t>
            </a:r>
          </a:p>
        </p:txBody>
      </p:sp>
      <p:sp>
        <p:nvSpPr>
          <p:cNvPr id="2" name="Slide Number Placeholder 1">
            <a:extLst>
              <a:ext uri="{FF2B5EF4-FFF2-40B4-BE49-F238E27FC236}">
                <a16:creationId xmlns:a16="http://schemas.microsoft.com/office/drawing/2014/main" id="{D55A0DFD-EE2E-B1D7-0561-95AF512CA5D8}"/>
              </a:ext>
            </a:extLst>
          </p:cNvPr>
          <p:cNvSpPr>
            <a:spLocks noGrp="1"/>
          </p:cNvSpPr>
          <p:nvPr>
            <p:ph type="sldNum" sz="quarter" idx="12"/>
          </p:nvPr>
        </p:nvSpPr>
        <p:spPr/>
        <p:txBody>
          <a:bodyPr/>
          <a:lstStyle/>
          <a:p>
            <a:fld id="{8A26EEB8-B9A9-4B10-AC7A-36146B0DEC0A}" type="slidenum">
              <a:rPr lang="fr-CH" smtClean="0"/>
              <a:t>7</a:t>
            </a:fld>
            <a:endParaRPr lang="fr-CH"/>
          </a:p>
        </p:txBody>
      </p:sp>
    </p:spTree>
    <p:extLst>
      <p:ext uri="{BB962C8B-B14F-4D97-AF65-F5344CB8AC3E}">
        <p14:creationId xmlns:p14="http://schemas.microsoft.com/office/powerpoint/2010/main" val="24936805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Comprendre l’émergence du travail social durable</a:t>
            </a:r>
            <a:endParaRPr lang="fr-CH" sz="3600" b="1" dirty="0">
              <a:solidFill>
                <a:schemeClr val="accent4">
                  <a:lumMod val="50000"/>
                </a:schemeClr>
              </a:solidFill>
            </a:endParaRPr>
          </a:p>
        </p:txBody>
      </p:sp>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pic>
        <p:nvPicPr>
          <p:cNvPr id="19" name="Picture 18" descr="A portrait of a person&#10;&#10;Description automatically generated with medium confidence">
            <a:extLst>
              <a:ext uri="{FF2B5EF4-FFF2-40B4-BE49-F238E27FC236}">
                <a16:creationId xmlns:a16="http://schemas.microsoft.com/office/drawing/2014/main" id="{0DD4FC99-2B1C-415A-82A3-262C0146C1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16" y="2611862"/>
            <a:ext cx="1767705" cy="2397008"/>
          </a:xfrm>
          <a:prstGeom prst="rect">
            <a:avLst/>
          </a:prstGeom>
          <a:solidFill>
            <a:srgbClr val="FFFFFF">
              <a:shade val="85000"/>
            </a:srgbClr>
          </a:solidFill>
          <a:ln w="88900" cap="sq">
            <a:solidFill>
              <a:schemeClr val="accent1">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1" name="Straight Arrow Connector 20">
            <a:extLst>
              <a:ext uri="{FF2B5EF4-FFF2-40B4-BE49-F238E27FC236}">
                <a16:creationId xmlns:a16="http://schemas.microsoft.com/office/drawing/2014/main" id="{CB3487F2-7402-45B6-A3BD-8103AF1CBEEB}"/>
              </a:ext>
            </a:extLst>
          </p:cNvPr>
          <p:cNvCxnSpPr>
            <a:cxnSpLocks/>
          </p:cNvCxnSpPr>
          <p:nvPr/>
        </p:nvCxnSpPr>
        <p:spPr>
          <a:xfrm>
            <a:off x="356260" y="5313436"/>
            <a:ext cx="11453119" cy="0"/>
          </a:xfrm>
          <a:prstGeom prst="straightConnector1">
            <a:avLst/>
          </a:prstGeom>
          <a:ln w="127000" cap="rnd" cmpd="sng">
            <a:solidFill>
              <a:schemeClr val="accent1">
                <a:lumMod val="60000"/>
                <a:lumOff val="4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A1837B3-CBE0-4599-A09C-268844445BC0}"/>
              </a:ext>
            </a:extLst>
          </p:cNvPr>
          <p:cNvSpPr txBox="1"/>
          <p:nvPr/>
        </p:nvSpPr>
        <p:spPr>
          <a:xfrm>
            <a:off x="531823" y="1828563"/>
            <a:ext cx="2661662" cy="707886"/>
          </a:xfrm>
          <a:prstGeom prst="rect">
            <a:avLst/>
          </a:prstGeom>
          <a:noFill/>
        </p:spPr>
        <p:txBody>
          <a:bodyPr wrap="square" rtlCol="0">
            <a:spAutoFit/>
          </a:bodyPr>
          <a:lstStyle/>
          <a:p>
            <a:pPr algn="ctr"/>
            <a:r>
              <a:rPr lang="fr-CH" sz="2000" b="1" dirty="0"/>
              <a:t>Mary Ellen Richmond</a:t>
            </a:r>
          </a:p>
          <a:p>
            <a:pPr algn="ctr"/>
            <a:r>
              <a:rPr lang="fr-CH" sz="2000" i="1" dirty="0"/>
              <a:t>Social </a:t>
            </a:r>
            <a:r>
              <a:rPr lang="fr-CH" sz="2000" i="1" dirty="0" err="1"/>
              <a:t>Diagnosis</a:t>
            </a:r>
            <a:r>
              <a:rPr lang="fr-CH" sz="2000" i="1" dirty="0"/>
              <a:t> </a:t>
            </a:r>
            <a:r>
              <a:rPr lang="fr-CH" sz="2000" dirty="0"/>
              <a:t>(1917)</a:t>
            </a:r>
          </a:p>
        </p:txBody>
      </p:sp>
      <p:sp>
        <p:nvSpPr>
          <p:cNvPr id="23" name="TextBox 22">
            <a:extLst>
              <a:ext uri="{FF2B5EF4-FFF2-40B4-BE49-F238E27FC236}">
                <a16:creationId xmlns:a16="http://schemas.microsoft.com/office/drawing/2014/main" id="{E8935DDE-2A87-49C3-881E-D4BAD94507A8}"/>
              </a:ext>
            </a:extLst>
          </p:cNvPr>
          <p:cNvSpPr txBox="1"/>
          <p:nvPr/>
        </p:nvSpPr>
        <p:spPr>
          <a:xfrm>
            <a:off x="7033327" y="1853979"/>
            <a:ext cx="4647691" cy="707886"/>
          </a:xfrm>
          <a:prstGeom prst="rect">
            <a:avLst/>
          </a:prstGeom>
          <a:noFill/>
        </p:spPr>
        <p:txBody>
          <a:bodyPr wrap="square" rtlCol="0">
            <a:spAutoFit/>
          </a:bodyPr>
          <a:lstStyle/>
          <a:p>
            <a:pPr algn="ctr"/>
            <a:r>
              <a:rPr lang="en-US" sz="2000" b="1" dirty="0" err="1"/>
              <a:t>Urie</a:t>
            </a:r>
            <a:r>
              <a:rPr lang="en-US" sz="2000" b="1" dirty="0"/>
              <a:t> Bronfenbrenner</a:t>
            </a:r>
          </a:p>
          <a:p>
            <a:pPr algn="ctr"/>
            <a:r>
              <a:rPr lang="en-US" sz="2000" i="1" dirty="0"/>
              <a:t>The Ecology of Human Development </a:t>
            </a:r>
            <a:r>
              <a:rPr lang="en-US" sz="2000" dirty="0"/>
              <a:t>(1979)</a:t>
            </a:r>
            <a:endParaRPr lang="fr-CH" sz="2000" dirty="0"/>
          </a:p>
        </p:txBody>
      </p:sp>
      <p:pic>
        <p:nvPicPr>
          <p:cNvPr id="25" name="Picture 24" descr="A picture containing person, person, outdoor, posing&#10;&#10;Description automatically generated">
            <a:extLst>
              <a:ext uri="{FF2B5EF4-FFF2-40B4-BE49-F238E27FC236}">
                <a16:creationId xmlns:a16="http://schemas.microsoft.com/office/drawing/2014/main" id="{91990FDA-1FAC-4ED9-9FCD-F306B3782EA8}"/>
              </a:ext>
            </a:extLst>
          </p:cNvPr>
          <p:cNvPicPr>
            <a:picLocks noChangeAspect="1"/>
          </p:cNvPicPr>
          <p:nvPr/>
        </p:nvPicPr>
        <p:blipFill rotWithShape="1">
          <a:blip r:embed="rId4">
            <a:extLst>
              <a:ext uri="{28A0092B-C50C-407E-A947-70E740481C1C}">
                <a14:useLocalDpi xmlns:a14="http://schemas.microsoft.com/office/drawing/2010/main" val="0"/>
              </a:ext>
            </a:extLst>
          </a:blip>
          <a:srcRect l="2835" r="19439"/>
          <a:stretch/>
        </p:blipFill>
        <p:spPr>
          <a:xfrm>
            <a:off x="4619679" y="2611862"/>
            <a:ext cx="1863090" cy="2397008"/>
          </a:xfrm>
          <a:prstGeom prst="rect">
            <a:avLst/>
          </a:prstGeom>
          <a:solidFill>
            <a:srgbClr val="FFFFFF">
              <a:shade val="85000"/>
            </a:srgbClr>
          </a:solidFill>
          <a:ln w="88900" cap="sq">
            <a:solidFill>
              <a:schemeClr val="accent1">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descr="A person wearing glasses and a suit&#10;&#10;Description automatically generated with medium confidence">
            <a:extLst>
              <a:ext uri="{FF2B5EF4-FFF2-40B4-BE49-F238E27FC236}">
                <a16:creationId xmlns:a16="http://schemas.microsoft.com/office/drawing/2014/main" id="{C08E0E27-4A80-477D-B5FA-F42241B1E1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409" t="1478" r="21268" b="39562"/>
          <a:stretch/>
        </p:blipFill>
        <p:spPr>
          <a:xfrm>
            <a:off x="8430380" y="2621098"/>
            <a:ext cx="1853587" cy="2397006"/>
          </a:xfrm>
          <a:prstGeom prst="rect">
            <a:avLst/>
          </a:prstGeom>
          <a:solidFill>
            <a:srgbClr val="FFFFFF">
              <a:shade val="85000"/>
            </a:srgbClr>
          </a:solidFill>
          <a:ln w="88900" cap="sq">
            <a:solidFill>
              <a:schemeClr val="accent1">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extBox 28">
            <a:extLst>
              <a:ext uri="{FF2B5EF4-FFF2-40B4-BE49-F238E27FC236}">
                <a16:creationId xmlns:a16="http://schemas.microsoft.com/office/drawing/2014/main" id="{7893C942-224E-4396-8389-364660BE3972}"/>
              </a:ext>
            </a:extLst>
          </p:cNvPr>
          <p:cNvSpPr txBox="1"/>
          <p:nvPr/>
        </p:nvSpPr>
        <p:spPr>
          <a:xfrm>
            <a:off x="4305685" y="1853979"/>
            <a:ext cx="2491078" cy="707886"/>
          </a:xfrm>
          <a:prstGeom prst="rect">
            <a:avLst/>
          </a:prstGeom>
          <a:noFill/>
        </p:spPr>
        <p:txBody>
          <a:bodyPr wrap="square" rtlCol="0">
            <a:spAutoFit/>
          </a:bodyPr>
          <a:lstStyle/>
          <a:p>
            <a:pPr algn="ctr"/>
            <a:r>
              <a:rPr lang="fr-CH" sz="2000" b="1" dirty="0"/>
              <a:t>Rachel Louise Carson</a:t>
            </a:r>
          </a:p>
          <a:p>
            <a:pPr algn="ctr"/>
            <a:r>
              <a:rPr lang="fr-CH" sz="2000" i="1" dirty="0"/>
              <a:t>Silent Spring </a:t>
            </a:r>
            <a:r>
              <a:rPr lang="fr-CH" sz="2000" dirty="0"/>
              <a:t>(1962)</a:t>
            </a:r>
          </a:p>
        </p:txBody>
      </p:sp>
      <p:sp>
        <p:nvSpPr>
          <p:cNvPr id="32" name="Explosion: 8 Points 31">
            <a:extLst>
              <a:ext uri="{FF2B5EF4-FFF2-40B4-BE49-F238E27FC236}">
                <a16:creationId xmlns:a16="http://schemas.microsoft.com/office/drawing/2014/main" id="{E422CB3E-A0A1-473A-9412-8CD275CBC3BF}"/>
              </a:ext>
            </a:extLst>
          </p:cNvPr>
          <p:cNvSpPr/>
          <p:nvPr/>
        </p:nvSpPr>
        <p:spPr>
          <a:xfrm>
            <a:off x="3406610" y="4853777"/>
            <a:ext cx="864475" cy="1002826"/>
          </a:xfrm>
          <a:prstGeom prst="irregularSeal1">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CH"/>
          </a:p>
        </p:txBody>
      </p:sp>
      <p:sp>
        <p:nvSpPr>
          <p:cNvPr id="33" name="TextBox 32">
            <a:extLst>
              <a:ext uri="{FF2B5EF4-FFF2-40B4-BE49-F238E27FC236}">
                <a16:creationId xmlns:a16="http://schemas.microsoft.com/office/drawing/2014/main" id="{E168D3A3-8CD3-4D1C-A8DA-42061398387E}"/>
              </a:ext>
            </a:extLst>
          </p:cNvPr>
          <p:cNvSpPr txBox="1"/>
          <p:nvPr/>
        </p:nvSpPr>
        <p:spPr>
          <a:xfrm>
            <a:off x="3504641" y="5151069"/>
            <a:ext cx="707323" cy="369332"/>
          </a:xfrm>
          <a:prstGeom prst="rect">
            <a:avLst/>
          </a:prstGeom>
          <a:noFill/>
        </p:spPr>
        <p:txBody>
          <a:bodyPr wrap="square" rtlCol="0">
            <a:spAutoFit/>
          </a:bodyPr>
          <a:lstStyle/>
          <a:p>
            <a:r>
              <a:rPr lang="fr-CH" dirty="0"/>
              <a:t>1945</a:t>
            </a:r>
          </a:p>
        </p:txBody>
      </p:sp>
      <p:sp>
        <p:nvSpPr>
          <p:cNvPr id="34" name="TextBox 33">
            <a:extLst>
              <a:ext uri="{FF2B5EF4-FFF2-40B4-BE49-F238E27FC236}">
                <a16:creationId xmlns:a16="http://schemas.microsoft.com/office/drawing/2014/main" id="{33B78BEA-4D7D-40A4-AAE7-670AE941BF1B}"/>
              </a:ext>
            </a:extLst>
          </p:cNvPr>
          <p:cNvSpPr txBox="1"/>
          <p:nvPr/>
        </p:nvSpPr>
        <p:spPr>
          <a:xfrm>
            <a:off x="6749344" y="6387391"/>
            <a:ext cx="5086350" cy="338554"/>
          </a:xfrm>
          <a:prstGeom prst="rect">
            <a:avLst/>
          </a:prstGeom>
          <a:noFill/>
        </p:spPr>
        <p:txBody>
          <a:bodyPr wrap="square" rtlCol="0">
            <a:spAutoFit/>
          </a:bodyPr>
          <a:lstStyle/>
          <a:p>
            <a:r>
              <a:rPr lang="fr-CH" sz="1600" dirty="0"/>
              <a:t>Beck (2010) ; </a:t>
            </a:r>
            <a:r>
              <a:rPr lang="fr-CH" sz="1600" dirty="0" err="1"/>
              <a:t>Mosher</a:t>
            </a:r>
            <a:r>
              <a:rPr lang="fr-CH" sz="1600" dirty="0"/>
              <a:t> (2010) ; </a:t>
            </a:r>
            <a:r>
              <a:rPr lang="fr-CH" sz="1600" dirty="0" err="1"/>
              <a:t>Worster</a:t>
            </a:r>
            <a:r>
              <a:rPr lang="fr-CH" sz="1600" dirty="0"/>
              <a:t> (2009) ; </a:t>
            </a:r>
            <a:r>
              <a:rPr lang="fr-CH" sz="1600" dirty="0" err="1"/>
              <a:t>Zapf</a:t>
            </a:r>
            <a:r>
              <a:rPr lang="fr-CH" sz="1600" dirty="0"/>
              <a:t> (2009)</a:t>
            </a:r>
          </a:p>
        </p:txBody>
      </p:sp>
      <p:sp>
        <p:nvSpPr>
          <p:cNvPr id="35" name="Slide Number Placeholder 34">
            <a:extLst>
              <a:ext uri="{FF2B5EF4-FFF2-40B4-BE49-F238E27FC236}">
                <a16:creationId xmlns:a16="http://schemas.microsoft.com/office/drawing/2014/main" id="{1CC305DC-FC8E-4740-829C-B88D944F1425}"/>
              </a:ext>
            </a:extLst>
          </p:cNvPr>
          <p:cNvSpPr>
            <a:spLocks noGrp="1"/>
          </p:cNvSpPr>
          <p:nvPr>
            <p:ph type="sldNum" sz="quarter" idx="12"/>
          </p:nvPr>
        </p:nvSpPr>
        <p:spPr/>
        <p:txBody>
          <a:bodyPr/>
          <a:lstStyle/>
          <a:p>
            <a:fld id="{8A26EEB8-B9A9-4B10-AC7A-36146B0DEC0A}" type="slidenum">
              <a:rPr lang="fr-CH" smtClean="0"/>
              <a:t>8</a:t>
            </a:fld>
            <a:endParaRPr lang="fr-CH"/>
          </a:p>
        </p:txBody>
      </p:sp>
      <p:pic>
        <p:nvPicPr>
          <p:cNvPr id="3" name="Espace réservé du contenu 3">
            <a:extLst>
              <a:ext uri="{FF2B5EF4-FFF2-40B4-BE49-F238E27FC236}">
                <a16:creationId xmlns:a16="http://schemas.microsoft.com/office/drawing/2014/main" id="{1A2E384C-A8A0-5FA1-2483-618C3872CA5F}"/>
              </a:ext>
            </a:extLst>
          </p:cNvPr>
          <p:cNvPicPr>
            <a:picLocks noChangeAspect="1"/>
          </p:cNvPicPr>
          <p:nvPr/>
        </p:nvPicPr>
        <p:blipFill>
          <a:blip r:embed="rId6"/>
          <a:stretch>
            <a:fillRect/>
          </a:stretch>
        </p:blipFill>
        <p:spPr>
          <a:xfrm>
            <a:off x="0" y="6061374"/>
            <a:ext cx="1917803" cy="796626"/>
          </a:xfrm>
          <a:prstGeom prst="rect">
            <a:avLst/>
          </a:prstGeom>
        </p:spPr>
      </p:pic>
    </p:spTree>
    <p:extLst>
      <p:ext uri="{BB962C8B-B14F-4D97-AF65-F5344CB8AC3E}">
        <p14:creationId xmlns:p14="http://schemas.microsoft.com/office/powerpoint/2010/main" val="4150112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7FD8B3-77E0-4F7B-BD3E-EF79AACCC463}"/>
              </a:ext>
            </a:extLst>
          </p:cNvPr>
          <p:cNvSpPr>
            <a:spLocks noGrp="1"/>
          </p:cNvSpPr>
          <p:nvPr>
            <p:ph type="title"/>
          </p:nvPr>
        </p:nvSpPr>
        <p:spPr>
          <a:xfrm>
            <a:off x="356260" y="557516"/>
            <a:ext cx="11835740" cy="837041"/>
          </a:xfrm>
        </p:spPr>
        <p:txBody>
          <a:bodyPr>
            <a:normAutofit/>
          </a:bodyPr>
          <a:lstStyle/>
          <a:p>
            <a:r>
              <a:rPr lang="fr-FR" sz="3600" b="1" dirty="0">
                <a:solidFill>
                  <a:schemeClr val="accent4">
                    <a:lumMod val="50000"/>
                  </a:schemeClr>
                </a:solidFill>
              </a:rPr>
              <a:t>Travail social « traditionnel » vs « durable »</a:t>
            </a:r>
            <a:endParaRPr lang="fr-CH" sz="3600" b="1" dirty="0">
              <a:solidFill>
                <a:schemeClr val="accent4">
                  <a:lumMod val="50000"/>
                </a:schemeClr>
              </a:solidFill>
            </a:endParaRPr>
          </a:p>
        </p:txBody>
      </p:sp>
      <p:pic>
        <p:nvPicPr>
          <p:cNvPr id="4" name="Espace réservé du contenu 3">
            <a:extLst>
              <a:ext uri="{FF2B5EF4-FFF2-40B4-BE49-F238E27FC236}">
                <a16:creationId xmlns:a16="http://schemas.microsoft.com/office/drawing/2014/main" id="{E1AEC8E6-917F-4FD8-849E-36D749E02915}"/>
              </a:ext>
            </a:extLst>
          </p:cNvPr>
          <p:cNvPicPr>
            <a:picLocks noGrp="1" noChangeAspect="1"/>
          </p:cNvPicPr>
          <p:nvPr>
            <p:ph idx="1"/>
          </p:nvPr>
        </p:nvPicPr>
        <p:blipFill>
          <a:blip r:embed="rId3"/>
          <a:stretch>
            <a:fillRect/>
          </a:stretch>
        </p:blipFill>
        <p:spPr>
          <a:xfrm>
            <a:off x="0" y="6061374"/>
            <a:ext cx="1917803" cy="796626"/>
          </a:xfrm>
          <a:prstGeom prst="rect">
            <a:avLst/>
          </a:prstGeom>
        </p:spPr>
      </p:pic>
      <p:cxnSp>
        <p:nvCxnSpPr>
          <p:cNvPr id="6" name="Connecteur droit 5">
            <a:extLst>
              <a:ext uri="{FF2B5EF4-FFF2-40B4-BE49-F238E27FC236}">
                <a16:creationId xmlns:a16="http://schemas.microsoft.com/office/drawing/2014/main" id="{D179EBAC-6A10-400E-B26D-AABB851CFA4E}"/>
              </a:ext>
            </a:extLst>
          </p:cNvPr>
          <p:cNvCxnSpPr>
            <a:cxnSpLocks/>
          </p:cNvCxnSpPr>
          <p:nvPr/>
        </p:nvCxnSpPr>
        <p:spPr>
          <a:xfrm>
            <a:off x="356260" y="1394558"/>
            <a:ext cx="11576660" cy="0"/>
          </a:xfrm>
          <a:prstGeom prst="line">
            <a:avLst/>
          </a:prstGeom>
          <a:ln w="22225">
            <a:solidFill>
              <a:srgbClr val="086064"/>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33B78BEA-4D7D-40A4-AAE7-670AE941BF1B}"/>
              </a:ext>
            </a:extLst>
          </p:cNvPr>
          <p:cNvSpPr txBox="1"/>
          <p:nvPr/>
        </p:nvSpPr>
        <p:spPr>
          <a:xfrm>
            <a:off x="8240797" y="6387391"/>
            <a:ext cx="3566160" cy="338554"/>
          </a:xfrm>
          <a:prstGeom prst="rect">
            <a:avLst/>
          </a:prstGeom>
          <a:noFill/>
        </p:spPr>
        <p:txBody>
          <a:bodyPr wrap="square" rtlCol="0">
            <a:spAutoFit/>
          </a:bodyPr>
          <a:lstStyle/>
          <a:p>
            <a:r>
              <a:rPr lang="fr-CH" sz="1600" dirty="0"/>
              <a:t>Ramsay &amp; </a:t>
            </a:r>
            <a:r>
              <a:rPr lang="fr-CH" sz="1600" dirty="0" err="1"/>
              <a:t>Boddy</a:t>
            </a:r>
            <a:r>
              <a:rPr lang="fr-CH" sz="1600" dirty="0"/>
              <a:t> (2017) ; Portillo (2019)</a:t>
            </a:r>
          </a:p>
        </p:txBody>
      </p:sp>
      <p:sp>
        <p:nvSpPr>
          <p:cNvPr id="35" name="Slide Number Placeholder 34">
            <a:extLst>
              <a:ext uri="{FF2B5EF4-FFF2-40B4-BE49-F238E27FC236}">
                <a16:creationId xmlns:a16="http://schemas.microsoft.com/office/drawing/2014/main" id="{1CC305DC-FC8E-4740-829C-B88D944F1425}"/>
              </a:ext>
            </a:extLst>
          </p:cNvPr>
          <p:cNvSpPr>
            <a:spLocks noGrp="1"/>
          </p:cNvSpPr>
          <p:nvPr>
            <p:ph type="sldNum" sz="quarter" idx="12"/>
          </p:nvPr>
        </p:nvSpPr>
        <p:spPr/>
        <p:txBody>
          <a:bodyPr/>
          <a:lstStyle/>
          <a:p>
            <a:fld id="{8A26EEB8-B9A9-4B10-AC7A-36146B0DEC0A}" type="slidenum">
              <a:rPr lang="fr-CH" smtClean="0"/>
              <a:t>9</a:t>
            </a:fld>
            <a:endParaRPr lang="fr-CH" dirty="0"/>
          </a:p>
        </p:txBody>
      </p:sp>
      <p:grpSp>
        <p:nvGrpSpPr>
          <p:cNvPr id="10" name="Group 9">
            <a:extLst>
              <a:ext uri="{FF2B5EF4-FFF2-40B4-BE49-F238E27FC236}">
                <a16:creationId xmlns:a16="http://schemas.microsoft.com/office/drawing/2014/main" id="{1CED649F-A8F7-4017-B00C-4DDCFF9744E7}"/>
              </a:ext>
            </a:extLst>
          </p:cNvPr>
          <p:cNvGrpSpPr/>
          <p:nvPr/>
        </p:nvGrpSpPr>
        <p:grpSpPr>
          <a:xfrm>
            <a:off x="4125289" y="1722313"/>
            <a:ext cx="4297680" cy="1371600"/>
            <a:chOff x="3834416" y="1786200"/>
            <a:chExt cx="4297680" cy="1371600"/>
          </a:xfrm>
        </p:grpSpPr>
        <p:sp>
          <p:nvSpPr>
            <p:cNvPr id="8" name="Cloud 7">
              <a:extLst>
                <a:ext uri="{FF2B5EF4-FFF2-40B4-BE49-F238E27FC236}">
                  <a16:creationId xmlns:a16="http://schemas.microsoft.com/office/drawing/2014/main" id="{FE6889D9-7539-4BA9-BCA3-7DC5D8965559}"/>
                </a:ext>
              </a:extLst>
            </p:cNvPr>
            <p:cNvSpPr/>
            <p:nvPr/>
          </p:nvSpPr>
          <p:spPr>
            <a:xfrm>
              <a:off x="3834416" y="1786200"/>
              <a:ext cx="4297680" cy="1371600"/>
            </a:xfrm>
            <a:prstGeom prst="cloud">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H" sz="2400" dirty="0"/>
            </a:p>
          </p:txBody>
        </p:sp>
        <p:sp>
          <p:nvSpPr>
            <p:cNvPr id="9" name="TextBox 8">
              <a:extLst>
                <a:ext uri="{FF2B5EF4-FFF2-40B4-BE49-F238E27FC236}">
                  <a16:creationId xmlns:a16="http://schemas.microsoft.com/office/drawing/2014/main" id="{564ED7B1-7A8A-4664-AC97-32D0485D43B8}"/>
                </a:ext>
              </a:extLst>
            </p:cNvPr>
            <p:cNvSpPr txBox="1"/>
            <p:nvPr/>
          </p:nvSpPr>
          <p:spPr>
            <a:xfrm>
              <a:off x="4267200" y="2179022"/>
              <a:ext cx="3566160" cy="461665"/>
            </a:xfrm>
            <a:prstGeom prst="rect">
              <a:avLst/>
            </a:prstGeom>
            <a:solidFill>
              <a:srgbClr val="FFDF7F"/>
            </a:solidFill>
          </p:spPr>
          <p:txBody>
            <a:bodyPr wrap="square" rtlCol="0">
              <a:spAutoFit/>
            </a:bodyPr>
            <a:lstStyle/>
            <a:p>
              <a:pPr algn="ctr"/>
              <a:r>
                <a:rPr lang="fr-CH" sz="2400" dirty="0"/>
                <a:t>« Person-in-</a:t>
              </a:r>
              <a:r>
                <a:rPr lang="fr-CH" sz="2400" dirty="0" err="1"/>
                <a:t>environment</a:t>
              </a:r>
              <a:r>
                <a:rPr lang="fr-CH" sz="2400" dirty="0"/>
                <a:t> »</a:t>
              </a:r>
            </a:p>
          </p:txBody>
        </p:sp>
      </p:grpSp>
      <p:sp>
        <p:nvSpPr>
          <p:cNvPr id="11" name="TextBox 10">
            <a:extLst>
              <a:ext uri="{FF2B5EF4-FFF2-40B4-BE49-F238E27FC236}">
                <a16:creationId xmlns:a16="http://schemas.microsoft.com/office/drawing/2014/main" id="{80E1D3EA-4A5C-49CE-BBDC-A9BEEE611978}"/>
              </a:ext>
            </a:extLst>
          </p:cNvPr>
          <p:cNvSpPr txBox="1"/>
          <p:nvPr/>
        </p:nvSpPr>
        <p:spPr>
          <a:xfrm>
            <a:off x="7465380" y="4352686"/>
            <a:ext cx="3657600" cy="914400"/>
          </a:xfrm>
          <a:prstGeom prst="rect">
            <a:avLst/>
          </a:prstGeom>
          <a:noFill/>
          <a:ln w="28575" cap="rnd">
            <a:solidFill>
              <a:schemeClr val="accent1"/>
            </a:solidFill>
          </a:ln>
        </p:spPr>
        <p:txBody>
          <a:bodyPr wrap="square" rtlCol="0" anchor="ctr">
            <a:spAutoFit/>
          </a:bodyPr>
          <a:lstStyle/>
          <a:p>
            <a:pPr algn="ctr"/>
            <a:r>
              <a:rPr lang="fr-CH" dirty="0"/>
              <a:t>Environnement humain &amp; physique </a:t>
            </a:r>
          </a:p>
          <a:p>
            <a:pPr algn="ctr"/>
            <a:r>
              <a:rPr lang="fr-CH" dirty="0"/>
              <a:t>(bâti + naturel)</a:t>
            </a:r>
          </a:p>
        </p:txBody>
      </p:sp>
      <p:sp>
        <p:nvSpPr>
          <p:cNvPr id="24" name="TextBox 23">
            <a:extLst>
              <a:ext uri="{FF2B5EF4-FFF2-40B4-BE49-F238E27FC236}">
                <a16:creationId xmlns:a16="http://schemas.microsoft.com/office/drawing/2014/main" id="{CD319084-18BC-436F-A27F-75B3875BDB2C}"/>
              </a:ext>
            </a:extLst>
          </p:cNvPr>
          <p:cNvSpPr txBox="1"/>
          <p:nvPr/>
        </p:nvSpPr>
        <p:spPr>
          <a:xfrm>
            <a:off x="1240568" y="4300168"/>
            <a:ext cx="3657600" cy="914400"/>
          </a:xfrm>
          <a:prstGeom prst="rect">
            <a:avLst/>
          </a:prstGeom>
          <a:noFill/>
          <a:ln w="28575" cap="rnd">
            <a:solidFill>
              <a:schemeClr val="accent1"/>
            </a:solidFill>
          </a:ln>
        </p:spPr>
        <p:txBody>
          <a:bodyPr wrap="square" rtlCol="0" anchor="ctr">
            <a:spAutoFit/>
          </a:bodyPr>
          <a:lstStyle>
            <a:defPPr>
              <a:defRPr lang="fr-FR"/>
            </a:defPPr>
            <a:lvl1pPr algn="ct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CH" dirty="0"/>
              <a:t>Environnement humain</a:t>
            </a:r>
          </a:p>
        </p:txBody>
      </p:sp>
      <p:sp>
        <p:nvSpPr>
          <p:cNvPr id="13" name="Lightning Bolt 12">
            <a:extLst>
              <a:ext uri="{FF2B5EF4-FFF2-40B4-BE49-F238E27FC236}">
                <a16:creationId xmlns:a16="http://schemas.microsoft.com/office/drawing/2014/main" id="{03FD9E6C-F402-4F86-AA78-575737D9DBEA}"/>
              </a:ext>
            </a:extLst>
          </p:cNvPr>
          <p:cNvSpPr/>
          <p:nvPr/>
        </p:nvSpPr>
        <p:spPr>
          <a:xfrm>
            <a:off x="5849256" y="4344139"/>
            <a:ext cx="849745" cy="1060253"/>
          </a:xfrm>
          <a:prstGeom prst="lightningBolt">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fr-CH"/>
          </a:p>
        </p:txBody>
      </p:sp>
      <p:cxnSp>
        <p:nvCxnSpPr>
          <p:cNvPr id="15" name="Straight Arrow Connector 14">
            <a:extLst>
              <a:ext uri="{FF2B5EF4-FFF2-40B4-BE49-F238E27FC236}">
                <a16:creationId xmlns:a16="http://schemas.microsoft.com/office/drawing/2014/main" id="{61C2DCA4-E141-48C6-A851-035C5E4EA123}"/>
              </a:ext>
            </a:extLst>
          </p:cNvPr>
          <p:cNvCxnSpPr>
            <a:cxnSpLocks/>
          </p:cNvCxnSpPr>
          <p:nvPr/>
        </p:nvCxnSpPr>
        <p:spPr>
          <a:xfrm flipH="1">
            <a:off x="3079200" y="2908904"/>
            <a:ext cx="1562596" cy="1354630"/>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cxnSp>
        <p:nvCxnSpPr>
          <p:cNvPr id="36" name="Straight Arrow Connector 35">
            <a:extLst>
              <a:ext uri="{FF2B5EF4-FFF2-40B4-BE49-F238E27FC236}">
                <a16:creationId xmlns:a16="http://schemas.microsoft.com/office/drawing/2014/main" id="{AD225024-6922-474D-95D9-141CFA4E0FAC}"/>
              </a:ext>
            </a:extLst>
          </p:cNvPr>
          <p:cNvCxnSpPr>
            <a:cxnSpLocks/>
          </p:cNvCxnSpPr>
          <p:nvPr/>
        </p:nvCxnSpPr>
        <p:spPr>
          <a:xfrm>
            <a:off x="7758545" y="2907258"/>
            <a:ext cx="1535635" cy="1395887"/>
          </a:xfrm>
          <a:prstGeom prst="straightConnector1">
            <a:avLst/>
          </a:prstGeom>
          <a:ln w="76200">
            <a:tailEnd type="triangle"/>
          </a:ln>
        </p:spPr>
        <p:style>
          <a:lnRef idx="3">
            <a:schemeClr val="accent6"/>
          </a:lnRef>
          <a:fillRef idx="0">
            <a:schemeClr val="accent6"/>
          </a:fillRef>
          <a:effectRef idx="2">
            <a:schemeClr val="accent6"/>
          </a:effectRef>
          <a:fontRef idx="minor">
            <a:schemeClr val="tx1"/>
          </a:fontRef>
        </p:style>
      </p:cxnSp>
      <p:sp>
        <p:nvSpPr>
          <p:cNvPr id="30" name="TextBox 29">
            <a:extLst>
              <a:ext uri="{FF2B5EF4-FFF2-40B4-BE49-F238E27FC236}">
                <a16:creationId xmlns:a16="http://schemas.microsoft.com/office/drawing/2014/main" id="{C5D0C4C2-5F59-42B6-999F-2B37519DA6A9}"/>
              </a:ext>
            </a:extLst>
          </p:cNvPr>
          <p:cNvSpPr txBox="1"/>
          <p:nvPr/>
        </p:nvSpPr>
        <p:spPr>
          <a:xfrm>
            <a:off x="8648100" y="3228945"/>
            <a:ext cx="2408458" cy="400110"/>
          </a:xfrm>
          <a:prstGeom prst="rect">
            <a:avLst/>
          </a:prstGeom>
          <a:noFill/>
        </p:spPr>
        <p:txBody>
          <a:bodyPr wrap="square" rtlCol="0">
            <a:spAutoFit/>
          </a:bodyPr>
          <a:lstStyle/>
          <a:p>
            <a:r>
              <a:rPr lang="fr-CH" sz="2000" i="1" dirty="0"/>
              <a:t>Travail social durable</a:t>
            </a:r>
          </a:p>
        </p:txBody>
      </p:sp>
      <p:sp>
        <p:nvSpPr>
          <p:cNvPr id="37" name="TextBox 36">
            <a:extLst>
              <a:ext uri="{FF2B5EF4-FFF2-40B4-BE49-F238E27FC236}">
                <a16:creationId xmlns:a16="http://schemas.microsoft.com/office/drawing/2014/main" id="{06B173D1-54D1-406E-BF1E-ED33BDB27AD4}"/>
              </a:ext>
            </a:extLst>
          </p:cNvPr>
          <p:cNvSpPr txBox="1"/>
          <p:nvPr/>
        </p:nvSpPr>
        <p:spPr>
          <a:xfrm>
            <a:off x="1135442" y="3122175"/>
            <a:ext cx="3140803" cy="400110"/>
          </a:xfrm>
          <a:prstGeom prst="rect">
            <a:avLst/>
          </a:prstGeom>
          <a:noFill/>
        </p:spPr>
        <p:txBody>
          <a:bodyPr wrap="square" rtlCol="0">
            <a:spAutoFit/>
          </a:bodyPr>
          <a:lstStyle/>
          <a:p>
            <a:r>
              <a:rPr lang="fr-CH" sz="2000" i="1" dirty="0"/>
              <a:t>Travail social traditionnel</a:t>
            </a:r>
          </a:p>
        </p:txBody>
      </p:sp>
      <p:sp>
        <p:nvSpPr>
          <p:cNvPr id="31" name="Rectangle: Rounded Corners 30">
            <a:extLst>
              <a:ext uri="{FF2B5EF4-FFF2-40B4-BE49-F238E27FC236}">
                <a16:creationId xmlns:a16="http://schemas.microsoft.com/office/drawing/2014/main" id="{D129E587-4466-4736-ACC0-1B844ED723C5}"/>
              </a:ext>
            </a:extLst>
          </p:cNvPr>
          <p:cNvSpPr/>
          <p:nvPr/>
        </p:nvSpPr>
        <p:spPr>
          <a:xfrm rot="20877085">
            <a:off x="9057540" y="5272072"/>
            <a:ext cx="2468880" cy="65313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H" dirty="0"/>
              <a:t>Vision écocentrée</a:t>
            </a:r>
          </a:p>
        </p:txBody>
      </p:sp>
      <p:sp>
        <p:nvSpPr>
          <p:cNvPr id="38" name="Rectangle: Rounded Corners 37">
            <a:extLst>
              <a:ext uri="{FF2B5EF4-FFF2-40B4-BE49-F238E27FC236}">
                <a16:creationId xmlns:a16="http://schemas.microsoft.com/office/drawing/2014/main" id="{944C1A1E-D4E8-4C5E-B114-1B5FB2915E1C}"/>
              </a:ext>
            </a:extLst>
          </p:cNvPr>
          <p:cNvSpPr/>
          <p:nvPr/>
        </p:nvSpPr>
        <p:spPr>
          <a:xfrm rot="20877085">
            <a:off x="2787885" y="5272071"/>
            <a:ext cx="2468880" cy="653133"/>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CH" dirty="0"/>
              <a:t>Vision anthropocentrée</a:t>
            </a:r>
          </a:p>
        </p:txBody>
      </p:sp>
    </p:spTree>
    <p:extLst>
      <p:ext uri="{BB962C8B-B14F-4D97-AF65-F5344CB8AC3E}">
        <p14:creationId xmlns:p14="http://schemas.microsoft.com/office/powerpoint/2010/main" val="407387423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6607</Words>
  <Application>Microsoft Office PowerPoint</Application>
  <PresentationFormat>Grand écran</PresentationFormat>
  <Paragraphs>606</Paragraphs>
  <Slides>49</Slides>
  <Notes>45</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49</vt:i4>
      </vt:variant>
    </vt:vector>
  </HeadingPairs>
  <TitlesOfParts>
    <vt:vector size="60" baseType="lpstr">
      <vt:lpstr>Yu Gothic UI Light</vt:lpstr>
      <vt:lpstr>Arial</vt:lpstr>
      <vt:lpstr>Arial Narrow</vt:lpstr>
      <vt:lpstr>Calibri</vt:lpstr>
      <vt:lpstr>Calibri Light</vt:lpstr>
      <vt:lpstr>Courier New</vt:lpstr>
      <vt:lpstr>Georgia</vt:lpstr>
      <vt:lpstr>Times New Roman</vt:lpstr>
      <vt:lpstr>Wingdings</vt:lpstr>
      <vt:lpstr>Thème Office</vt:lpstr>
      <vt:lpstr>1_Thème Office</vt:lpstr>
      <vt:lpstr> Durabilité et travail social :  coquille vide ou nouvelle vision du TS ?</vt:lpstr>
      <vt:lpstr>Présentation PowerPoint</vt:lpstr>
      <vt:lpstr>Objectifs du cours</vt:lpstr>
      <vt:lpstr>Comprendre l’essentiel du travail social durable  Identifier comment le travail social durable intègre  les missions, les valeurs du TS</vt:lpstr>
      <vt:lpstr>Durabilité : de quoi parle-t-on ? </vt:lpstr>
      <vt:lpstr>Présentation PowerPoint</vt:lpstr>
      <vt:lpstr>Présentation PowerPoint</vt:lpstr>
      <vt:lpstr>Comprendre l’émergence du travail social durable</vt:lpstr>
      <vt:lpstr>Travail social « traditionnel » vs « durable »</vt:lpstr>
      <vt:lpstr>« Environnement » en travail social, késako ? </vt:lpstr>
      <vt:lpstr>Présentation PowerPoint</vt:lpstr>
      <vt:lpstr>Présentation PowerPoint</vt:lpstr>
      <vt:lpstr>Approches du travail social durable</vt:lpstr>
      <vt:lpstr> Intégrer la durabilité : une responsabilité pour le TS</vt:lpstr>
      <vt:lpstr>Le travail social durable est en lien avec les 17 ODD (I) </vt:lpstr>
      <vt:lpstr>Le travail social durable est relié au code de déontologie du TS ? (II)</vt:lpstr>
      <vt:lpstr>Le travail social durable est relié au code de déontologie du TS (III)</vt:lpstr>
      <vt:lpstr> Le travail social durable répond aux missions du TS (I)</vt:lpstr>
      <vt:lpstr> Le travail social durable répond aux missions du TS (II)</vt:lpstr>
      <vt:lpstr> Le travail social durable intègre les valeurs du TS (I)</vt:lpstr>
      <vt:lpstr> Le travail social durable intègre les valeurs du TS (II)</vt:lpstr>
      <vt:lpstr>Construire des représentations sur le travail social durable Identifier comment le travail social durable se décline dans les interventions du TS  </vt:lpstr>
      <vt:lpstr>De quelle manière le TS peut contribuer dans ses interventions à l’intégration de la durabilité ? (I)</vt:lpstr>
      <vt:lpstr>Présentation PowerPoint</vt:lpstr>
      <vt:lpstr>De quelle manière le TS peut contribuer dans ses interventions à l’intégration du DD ? (III)</vt:lpstr>
      <vt:lpstr>De quelle manière le TS peut contribuer dans ses interventions à l’intégration du DD ? (IV)</vt:lpstr>
      <vt:lpstr>De quelle manière le TS durable se décline  dans les interventions professionnelles ? </vt:lpstr>
      <vt:lpstr>Selon vous, qu’est-ce qu’une pratique professionnelle durable en TS ?</vt:lpstr>
      <vt:lpstr> </vt:lpstr>
      <vt:lpstr>De la crise climatique au climat de crises</vt:lpstr>
      <vt:lpstr>Le travail social face aux situations de crise</vt:lpstr>
      <vt:lpstr>Lien entre crises environnementales et inégalités sociales (I)</vt:lpstr>
      <vt:lpstr>Lien entre durabilité et inégalités sociales (II)</vt:lpstr>
      <vt:lpstr>Présentation PowerPoint</vt:lpstr>
      <vt:lpstr>Présentation PowerPoint</vt:lpstr>
      <vt:lpstr>De quelle manière le Travail social durable se décline dans ses interventions professionnelles ? </vt:lpstr>
      <vt:lpstr>De quelle manière le Travail social durable se décline dans ses interventions professionnelles ? </vt:lpstr>
      <vt:lpstr>Les faits</vt:lpstr>
      <vt:lpstr>Les faits</vt:lpstr>
      <vt:lpstr>Les faits</vt:lpstr>
      <vt:lpstr>Le devant de l’institution</vt:lpstr>
      <vt:lpstr>Les faits</vt:lpstr>
      <vt:lpstr>Les faits</vt:lpstr>
      <vt:lpstr> Durabilité et travail social :  coquille vide ou nouvelle vision du TS ?</vt:lpstr>
      <vt:lpstr>Présentation PowerPoint</vt:lpstr>
      <vt:lpstr>Présentation PowerPoint</vt:lpstr>
      <vt:lpstr>Présentation PowerPoint</vt:lpstr>
      <vt:lpstr>Valeurs¹ considérées     Inspirées de: Code de déontologie² du TS en Suisse et de Turcotte D. &amp; Deslauriers J.-P. (2011). Méthodologie de l’intervention sociale personnelle. Canada. Presses de l’université de Laval. </vt:lpstr>
      <vt:lpstr>Présentation PowerPoint</vt:lpstr>
    </vt:vector>
  </TitlesOfParts>
  <Company>HEFR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Enjeux actualisés  de la profession AS</dc:title>
  <dc:creator>Bauwens Rita</dc:creator>
  <cp:lastModifiedBy>Bauwens Rita</cp:lastModifiedBy>
  <cp:revision>436</cp:revision>
  <cp:lastPrinted>2020-03-16T07:20:31Z</cp:lastPrinted>
  <dcterms:created xsi:type="dcterms:W3CDTF">2019-04-02T06:50:14Z</dcterms:created>
  <dcterms:modified xsi:type="dcterms:W3CDTF">2022-12-08T19:06:54Z</dcterms:modified>
</cp:coreProperties>
</file>