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</p:sldMasterIdLst>
  <p:notesMasterIdLst>
    <p:notesMasterId r:id="rId21"/>
  </p:notesMasterIdLst>
  <p:handoutMasterIdLst>
    <p:handoutMasterId r:id="rId22"/>
  </p:handoutMasterIdLst>
  <p:sldIdLst>
    <p:sldId id="282" r:id="rId5"/>
    <p:sldId id="367" r:id="rId6"/>
    <p:sldId id="376" r:id="rId7"/>
    <p:sldId id="377" r:id="rId8"/>
    <p:sldId id="363" r:id="rId9"/>
    <p:sldId id="371" r:id="rId10"/>
    <p:sldId id="368" r:id="rId11"/>
    <p:sldId id="369" r:id="rId12"/>
    <p:sldId id="370" r:id="rId13"/>
    <p:sldId id="372" r:id="rId14"/>
    <p:sldId id="379" r:id="rId15"/>
    <p:sldId id="380" r:id="rId16"/>
    <p:sldId id="381" r:id="rId17"/>
    <p:sldId id="366" r:id="rId18"/>
    <p:sldId id="382" r:id="rId19"/>
    <p:sldId id="285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51B"/>
    <a:srgbClr val="E3051A"/>
    <a:srgbClr val="393B33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718"/>
  </p:normalViewPr>
  <p:slideViewPr>
    <p:cSldViewPr snapToGrid="0" snapToObjects="1">
      <p:cViewPr varScale="1">
        <p:scale>
          <a:sx n="74" d="100"/>
          <a:sy n="74" d="100"/>
        </p:scale>
        <p:origin x="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ter Silna" userId="daf241fc-d977-43cd-81f2-ef7cd69e9282" providerId="ADAL" clId="{4C84BCC2-3745-497F-8399-8E994273EC54}"/>
    <pc:docChg chg="modSld">
      <pc:chgData name="Borter Silna" userId="daf241fc-d977-43cd-81f2-ef7cd69e9282" providerId="ADAL" clId="{4C84BCC2-3745-497F-8399-8E994273EC54}" dt="2024-09-16T09:53:47.977" v="91" actId="1076"/>
      <pc:docMkLst>
        <pc:docMk/>
      </pc:docMkLst>
      <pc:sldChg chg="modSp mod">
        <pc:chgData name="Borter Silna" userId="daf241fc-d977-43cd-81f2-ef7cd69e9282" providerId="ADAL" clId="{4C84BCC2-3745-497F-8399-8E994273EC54}" dt="2024-09-16T09:49:57.214" v="77" actId="255"/>
        <pc:sldMkLst>
          <pc:docMk/>
          <pc:sldMk cId="371277495" sldId="376"/>
        </pc:sldMkLst>
        <pc:spChg chg="mod">
          <ac:chgData name="Borter Silna" userId="daf241fc-d977-43cd-81f2-ef7cd69e9282" providerId="ADAL" clId="{4C84BCC2-3745-497F-8399-8E994273EC54}" dt="2024-09-16T09:49:57.214" v="77" actId="255"/>
          <ac:spMkLst>
            <pc:docMk/>
            <pc:sldMk cId="371277495" sldId="376"/>
            <ac:spMk id="2" creationId="{0C96EB79-0A51-4142-B8AF-9D3762DFAFBD}"/>
          </ac:spMkLst>
        </pc:spChg>
      </pc:sldChg>
      <pc:sldChg chg="modSp mod">
        <pc:chgData name="Borter Silna" userId="daf241fc-d977-43cd-81f2-ef7cd69e9282" providerId="ADAL" clId="{4C84BCC2-3745-497F-8399-8E994273EC54}" dt="2024-09-16T09:52:43.905" v="79" actId="20577"/>
        <pc:sldMkLst>
          <pc:docMk/>
          <pc:sldMk cId="3320259873" sldId="379"/>
        </pc:sldMkLst>
        <pc:spChg chg="mod">
          <ac:chgData name="Borter Silna" userId="daf241fc-d977-43cd-81f2-ef7cd69e9282" providerId="ADAL" clId="{4C84BCC2-3745-497F-8399-8E994273EC54}" dt="2024-09-16T09:52:43.905" v="79" actId="20577"/>
          <ac:spMkLst>
            <pc:docMk/>
            <pc:sldMk cId="3320259873" sldId="379"/>
            <ac:spMk id="2" creationId="{0C96EB79-0A51-4142-B8AF-9D3762DFAFBD}"/>
          </ac:spMkLst>
        </pc:spChg>
      </pc:sldChg>
      <pc:sldChg chg="modSp mod">
        <pc:chgData name="Borter Silna" userId="daf241fc-d977-43cd-81f2-ef7cd69e9282" providerId="ADAL" clId="{4C84BCC2-3745-497F-8399-8E994273EC54}" dt="2024-09-16T09:52:54.426" v="87" actId="20577"/>
        <pc:sldMkLst>
          <pc:docMk/>
          <pc:sldMk cId="1409202222" sldId="380"/>
        </pc:sldMkLst>
        <pc:spChg chg="mod">
          <ac:chgData name="Borter Silna" userId="daf241fc-d977-43cd-81f2-ef7cd69e9282" providerId="ADAL" clId="{4C84BCC2-3745-497F-8399-8E994273EC54}" dt="2024-09-16T09:52:54.426" v="87" actId="20577"/>
          <ac:spMkLst>
            <pc:docMk/>
            <pc:sldMk cId="1409202222" sldId="380"/>
            <ac:spMk id="2" creationId="{0C96EB79-0A51-4142-B8AF-9D3762DFAFBD}"/>
          </ac:spMkLst>
        </pc:spChg>
      </pc:sldChg>
      <pc:sldChg chg="modSp mod">
        <pc:chgData name="Borter Silna" userId="daf241fc-d977-43cd-81f2-ef7cd69e9282" providerId="ADAL" clId="{4C84BCC2-3745-497F-8399-8E994273EC54}" dt="2024-09-16T09:53:33.336" v="90" actId="20577"/>
        <pc:sldMkLst>
          <pc:docMk/>
          <pc:sldMk cId="2492178411" sldId="381"/>
        </pc:sldMkLst>
        <pc:spChg chg="mod">
          <ac:chgData name="Borter Silna" userId="daf241fc-d977-43cd-81f2-ef7cd69e9282" providerId="ADAL" clId="{4C84BCC2-3745-497F-8399-8E994273EC54}" dt="2024-09-16T09:53:33.336" v="90" actId="20577"/>
          <ac:spMkLst>
            <pc:docMk/>
            <pc:sldMk cId="2492178411" sldId="381"/>
            <ac:spMk id="2" creationId="{0C96EB79-0A51-4142-B8AF-9D3762DFAFBD}"/>
          </ac:spMkLst>
        </pc:spChg>
      </pc:sldChg>
      <pc:sldChg chg="modSp mod">
        <pc:chgData name="Borter Silna" userId="daf241fc-d977-43cd-81f2-ef7cd69e9282" providerId="ADAL" clId="{4C84BCC2-3745-497F-8399-8E994273EC54}" dt="2024-09-16T09:53:47.977" v="91" actId="1076"/>
        <pc:sldMkLst>
          <pc:docMk/>
          <pc:sldMk cId="636463457" sldId="382"/>
        </pc:sldMkLst>
        <pc:spChg chg="mod">
          <ac:chgData name="Borter Silna" userId="daf241fc-d977-43cd-81f2-ef7cd69e9282" providerId="ADAL" clId="{4C84BCC2-3745-497F-8399-8E994273EC54}" dt="2024-09-16T09:53:47.977" v="91" actId="1076"/>
          <ac:spMkLst>
            <pc:docMk/>
            <pc:sldMk cId="636463457" sldId="382"/>
            <ac:spMk id="2" creationId="{0C96EB79-0A51-4142-B8AF-9D3762DFAFB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FD5866B-6AA1-A146-8289-AAD27476B5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10D175-11E1-1A40-94E0-900DCFAC5F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F837C-7EC4-0144-A279-AF8DD556B849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C99F1F-9AC2-A145-9D4A-345786F25E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519090-ABBF-3542-9EF0-2C5E10D65C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2C785-ACBF-244F-8D9D-FA4CAD28A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797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C66DF-7F62-614F-A2B3-54C20021899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82F17-AD2C-6D42-8819-50F02525B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33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1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3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52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4">
            <a:extLst>
              <a:ext uri="{FF2B5EF4-FFF2-40B4-BE49-F238E27FC236}">
                <a16:creationId xmlns:a16="http://schemas.microsoft.com/office/drawing/2014/main" id="{81EA76A9-EE7D-644D-BF8A-F257F4D8FA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25750"/>
            <a:ext cx="12192000" cy="673100"/>
          </a:xfrm>
          <a:prstGeom prst="rect">
            <a:avLst/>
          </a:prstGeom>
        </p:spPr>
        <p:txBody>
          <a:bodyPr lIns="0" tIns="0" rIns="108000" bIns="0">
            <a:noAutofit/>
          </a:bodyPr>
          <a:lstStyle>
            <a:lvl1pPr marL="0" indent="0" algn="ctr">
              <a:buFontTx/>
              <a:buNone/>
              <a:defRPr sz="4000" b="1" i="0" baseline="0">
                <a:solidFill>
                  <a:srgbClr val="393B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4" name="Espace réservé du texte 14">
            <a:extLst>
              <a:ext uri="{FF2B5EF4-FFF2-40B4-BE49-F238E27FC236}">
                <a16:creationId xmlns:a16="http://schemas.microsoft.com/office/drawing/2014/main" id="{3D6CD045-07BB-2A46-ADD3-779DEBCF11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94100"/>
            <a:ext cx="12192000" cy="673100"/>
          </a:xfrm>
          <a:prstGeom prst="rect">
            <a:avLst/>
          </a:prstGeom>
        </p:spPr>
        <p:txBody>
          <a:bodyPr lIns="0" tIns="0" rIns="108000" bIns="0">
            <a:noAutofit/>
          </a:bodyPr>
          <a:lstStyle>
            <a:lvl1pPr marL="0" indent="0" algn="ctr">
              <a:buFontTx/>
              <a:buNone/>
              <a:defRPr sz="2500" b="0" i="0" baseline="0">
                <a:solidFill>
                  <a:srgbClr val="393B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3113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3B0BE5B2-03E3-A74B-844F-E6B44D586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1589" y="2086770"/>
            <a:ext cx="6300787" cy="375523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680"/>
              </a:lnSpc>
              <a:buFontTx/>
              <a:buNone/>
              <a:defRPr lang="fr-CH" sz="1400" baseline="0" smtClean="0">
                <a:solidFill>
                  <a:srgbClr val="393B33"/>
                </a:solidFill>
                <a:effectLst/>
                <a:latin typeface="Helvetica" pitchFamily="2" charset="0"/>
              </a:defRPr>
            </a:lvl1pPr>
          </a:lstStyle>
          <a:p>
            <a:r>
              <a:rPr lang="fr-CH" dirty="0">
                <a:effectLst/>
                <a:latin typeface="Helvetica" pitchFamily="2" charset="0"/>
              </a:rPr>
              <a:t>Nos </a:t>
            </a:r>
            <a:r>
              <a:rPr lang="fr-CH" dirty="0" err="1">
                <a:effectLst/>
                <a:latin typeface="Helvetica" pitchFamily="2" charset="0"/>
              </a:rPr>
              <a:t>simporum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vollaut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libustin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reium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hitaestin</a:t>
            </a:r>
            <a:r>
              <a:rPr lang="fr-CH" dirty="0">
                <a:effectLst/>
                <a:latin typeface="Helvetica" pitchFamily="2" charset="0"/>
              </a:rPr>
              <a:t> ex </a:t>
            </a:r>
            <a:r>
              <a:rPr lang="fr-CH" dirty="0" err="1">
                <a:effectLst/>
                <a:latin typeface="Helvetica" pitchFamily="2" charset="0"/>
              </a:rPr>
              <a:t>ea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vel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ipsus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volupta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eratat</a:t>
            </a:r>
            <a:r>
              <a:rPr lang="fr-CH" dirty="0">
                <a:effectLst/>
                <a:latin typeface="Helvetica" pitchFamily="2" charset="0"/>
              </a:rPr>
              <a:t>. Sant </a:t>
            </a:r>
            <a:r>
              <a:rPr lang="fr-CH" dirty="0" err="1">
                <a:effectLst/>
                <a:latin typeface="Helvetica" pitchFamily="2" charset="0"/>
              </a:rPr>
              <a:t>excea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nimil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maximag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nimus</a:t>
            </a:r>
            <a:r>
              <a:rPr lang="fr-CH" dirty="0">
                <a:effectLst/>
                <a:latin typeface="Helvetica" pitchFamily="2" charset="0"/>
              </a:rPr>
              <a:t>, </a:t>
            </a:r>
            <a:r>
              <a:rPr lang="fr-CH" dirty="0" err="1">
                <a:effectLst/>
                <a:latin typeface="Helvetica" pitchFamily="2" charset="0"/>
              </a:rPr>
              <a:t>inusciet</a:t>
            </a:r>
            <a:r>
              <a:rPr lang="fr-CH" dirty="0">
                <a:effectLst/>
                <a:latin typeface="Helvetica" pitchFamily="2" charset="0"/>
              </a:rPr>
              <a:t>, </a:t>
            </a:r>
            <a:r>
              <a:rPr lang="fr-CH" dirty="0" err="1">
                <a:effectLst/>
                <a:latin typeface="Helvetica" pitchFamily="2" charset="0"/>
              </a:rPr>
              <a:t>temporro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omnis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repremp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ossitat</a:t>
            </a:r>
            <a:r>
              <a:rPr lang="fr-CH" dirty="0">
                <a:effectLst/>
                <a:latin typeface="Helvetica" pitchFamily="2" charset="0"/>
              </a:rPr>
              <a:t>.</a:t>
            </a:r>
          </a:p>
          <a:p>
            <a:r>
              <a:rPr lang="fr-CH" dirty="0">
                <a:effectLst/>
                <a:latin typeface="Helvetica" pitchFamily="2" charset="0"/>
              </a:rPr>
              <a:t>Rae </a:t>
            </a:r>
            <a:r>
              <a:rPr lang="fr-CH" dirty="0" err="1">
                <a:effectLst/>
                <a:latin typeface="Helvetica" pitchFamily="2" charset="0"/>
              </a:rPr>
              <a:t>cus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quam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consequae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debitem</a:t>
            </a:r>
            <a:r>
              <a:rPr lang="fr-CH" dirty="0">
                <a:effectLst/>
                <a:latin typeface="Helvetica" pitchFamily="2" charset="0"/>
              </a:rPr>
              <a:t>. </a:t>
            </a:r>
            <a:r>
              <a:rPr lang="fr-CH" dirty="0" err="1">
                <a:effectLst/>
                <a:latin typeface="Helvetica" pitchFamily="2" charset="0"/>
              </a:rPr>
              <a:t>Totam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fugia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volorep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eliqui</a:t>
            </a:r>
            <a:r>
              <a:rPr lang="fr-CH" dirty="0">
                <a:effectLst/>
                <a:latin typeface="Helvetica" pitchFamily="2" charset="0"/>
              </a:rPr>
              <a:t> con </a:t>
            </a:r>
            <a:r>
              <a:rPr lang="fr-CH" dirty="0" err="1">
                <a:effectLst/>
                <a:latin typeface="Helvetica" pitchFamily="2" charset="0"/>
              </a:rPr>
              <a:t>rendam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velit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voluptur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arcia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nime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perias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magnati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ssintorem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quamusciati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consequi</a:t>
            </a:r>
            <a:r>
              <a:rPr lang="fr-CH" dirty="0">
                <a:effectLst/>
                <a:latin typeface="Helvetica" pitchFamily="2" charset="0"/>
              </a:rPr>
              <a:t> tem. Nam, </a:t>
            </a:r>
            <a:r>
              <a:rPr lang="fr-CH" dirty="0" err="1">
                <a:effectLst/>
                <a:latin typeface="Helvetica" pitchFamily="2" charset="0"/>
              </a:rPr>
              <a:t>aut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laborpos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eseque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omnisitibus</a:t>
            </a:r>
            <a:r>
              <a:rPr lang="fr-CH" dirty="0">
                <a:effectLst/>
                <a:latin typeface="Helvetica" pitchFamily="2" charset="0"/>
              </a:rPr>
              <a:t>, tem </a:t>
            </a:r>
            <a:r>
              <a:rPr lang="fr-CH" dirty="0" err="1">
                <a:effectLst/>
                <a:latin typeface="Helvetica" pitchFamily="2" charset="0"/>
              </a:rPr>
              <a:t>veribus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perrum</a:t>
            </a:r>
            <a:r>
              <a:rPr lang="fr-CH" dirty="0">
                <a:effectLst/>
                <a:latin typeface="Helvetica" pitchFamily="2" charset="0"/>
              </a:rPr>
              <a:t> qui non </a:t>
            </a:r>
            <a:r>
              <a:rPr lang="fr-CH" dirty="0" err="1">
                <a:effectLst/>
                <a:latin typeface="Helvetica" pitchFamily="2" charset="0"/>
              </a:rPr>
              <a:t>num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exeroriatem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voluptate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eiuntem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aut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quis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quam</a:t>
            </a:r>
            <a:r>
              <a:rPr lang="fr-CH" dirty="0">
                <a:effectLst/>
                <a:latin typeface="Helvetica" pitchFamily="2" charset="0"/>
              </a:rPr>
              <a:t> ut </a:t>
            </a:r>
            <a:r>
              <a:rPr lang="fr-CH" dirty="0" err="1">
                <a:effectLst/>
                <a:latin typeface="Helvetica" pitchFamily="2" charset="0"/>
              </a:rPr>
              <a:t>earit</a:t>
            </a:r>
            <a:r>
              <a:rPr lang="fr-CH" dirty="0">
                <a:effectLst/>
                <a:latin typeface="Helvetica" pitchFamily="2" charset="0"/>
              </a:rPr>
              <a:t>, idem </a:t>
            </a:r>
            <a:r>
              <a:rPr lang="fr-CH" dirty="0" err="1">
                <a:effectLst/>
                <a:latin typeface="Helvetica" pitchFamily="2" charset="0"/>
              </a:rPr>
              <a:t>iur</a:t>
            </a:r>
            <a:r>
              <a:rPr lang="fr-CH" dirty="0">
                <a:effectLst/>
                <a:latin typeface="Helvetica" pitchFamily="2" charset="0"/>
              </a:rPr>
              <a:t> as </a:t>
            </a:r>
            <a:r>
              <a:rPr lang="fr-CH" dirty="0" err="1">
                <a:effectLst/>
                <a:latin typeface="Helvetica" pitchFamily="2" charset="0"/>
              </a:rPr>
              <a:t>dolupis</a:t>
            </a:r>
            <a:r>
              <a:rPr lang="fr-CH" dirty="0">
                <a:effectLst/>
                <a:latin typeface="Helvetica" pitchFamily="2" charset="0"/>
              </a:rPr>
              <a:t> mi, et, </a:t>
            </a:r>
            <a:r>
              <a:rPr lang="fr-CH" dirty="0" err="1">
                <a:effectLst/>
                <a:latin typeface="Helvetica" pitchFamily="2" charset="0"/>
              </a:rPr>
              <a:t>nistiost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lam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quam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vero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vellum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voluptam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volore</a:t>
            </a:r>
            <a:r>
              <a:rPr lang="fr-CH" dirty="0">
                <a:effectLst/>
                <a:latin typeface="Helvetica" pitchFamily="2" charset="0"/>
              </a:rPr>
              <a:t> et </a:t>
            </a:r>
            <a:r>
              <a:rPr lang="fr-CH" dirty="0" err="1">
                <a:effectLst/>
                <a:latin typeface="Helvetica" pitchFamily="2" charset="0"/>
              </a:rPr>
              <a:t>diti</a:t>
            </a:r>
            <a:r>
              <a:rPr lang="fr-CH" dirty="0">
                <a:effectLst/>
                <a:latin typeface="Helvetica" pitchFamily="2" charset="0"/>
              </a:rPr>
              <a:t> vit </a:t>
            </a:r>
            <a:r>
              <a:rPr lang="fr-CH" dirty="0" err="1">
                <a:effectLst/>
                <a:latin typeface="Helvetica" pitchFamily="2" charset="0"/>
              </a:rPr>
              <a:t>estrum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volum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lania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idis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nusdaeris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ipsant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verum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ressed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esto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comnist</a:t>
            </a:r>
            <a:r>
              <a:rPr lang="fr-CH" dirty="0">
                <a:effectLst/>
                <a:latin typeface="Helvetica" pitchFamily="2" charset="0"/>
              </a:rPr>
              <a:t> lit pro </a:t>
            </a:r>
            <a:r>
              <a:rPr lang="fr-CH" dirty="0" err="1">
                <a:effectLst/>
                <a:latin typeface="Helvetica" pitchFamily="2" charset="0"/>
              </a:rPr>
              <a:t>occupta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voloriat</a:t>
            </a:r>
            <a:r>
              <a:rPr lang="fr-CH" dirty="0">
                <a:effectLst/>
                <a:latin typeface="Helvetica" pitchFamily="2" charset="0"/>
              </a:rPr>
              <a:t>.</a:t>
            </a:r>
          </a:p>
          <a:p>
            <a:r>
              <a:rPr lang="fr-CH" dirty="0" err="1">
                <a:effectLst/>
                <a:latin typeface="Helvetica" pitchFamily="2" charset="0"/>
              </a:rPr>
              <a:t>Faccus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nihicilliam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recum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explit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aut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molorit</a:t>
            </a:r>
            <a:r>
              <a:rPr lang="fr-CH" dirty="0">
                <a:effectLst/>
                <a:latin typeface="Helvetica" pitchFamily="2" charset="0"/>
              </a:rPr>
              <a:t> rem </a:t>
            </a:r>
            <a:r>
              <a:rPr lang="fr-CH" dirty="0" err="1">
                <a:effectLst/>
                <a:latin typeface="Helvetica" pitchFamily="2" charset="0"/>
              </a:rPr>
              <a:t>faceperum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ilique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doloratibus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is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volupta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dolor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sapientis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asin</a:t>
            </a:r>
            <a:r>
              <a:rPr lang="fr-CH" dirty="0">
                <a:effectLst/>
                <a:latin typeface="Helvetica" pitchFamily="2" charset="0"/>
              </a:rPr>
              <a:t> ra </a:t>
            </a:r>
            <a:r>
              <a:rPr lang="fr-CH" dirty="0" err="1">
                <a:effectLst/>
                <a:latin typeface="Helvetica" pitchFamily="2" charset="0"/>
              </a:rPr>
              <a:t>voluptam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fugia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sectas</a:t>
            </a:r>
            <a:r>
              <a:rPr lang="fr-CH" dirty="0">
                <a:effectLst/>
                <a:latin typeface="Helvetica" pitchFamily="2" charset="0"/>
              </a:rPr>
              <a:t> </a:t>
            </a:r>
            <a:r>
              <a:rPr lang="fr-CH" dirty="0" err="1">
                <a:effectLst/>
                <a:latin typeface="Helvetica" pitchFamily="2" charset="0"/>
              </a:rPr>
              <a:t>quiae</a:t>
            </a:r>
            <a:r>
              <a:rPr lang="fr-CH" dirty="0">
                <a:effectLst/>
                <a:latin typeface="Helvetica" pitchFamily="2" charset="0"/>
              </a:rPr>
              <a:t>.</a:t>
            </a:r>
            <a:endParaRPr lang="fr-FR" dirty="0"/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8A5B5DC2-AAAB-644C-A414-D5CC88501C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1590" y="1233490"/>
            <a:ext cx="9648825" cy="5078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FontTx/>
              <a:buNone/>
              <a:defRPr sz="3000" b="1" i="0" baseline="0">
                <a:solidFill>
                  <a:srgbClr val="393B33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 dirty="0"/>
              <a:t>Titre du contenu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F5FEEAD-5908-F34A-A830-EE812AA2F6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1589" y="-498588"/>
            <a:ext cx="4424115" cy="29928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000" b="0" i="0" kern="1700" cap="all" spc="200" baseline="0">
                <a:solidFill>
                  <a:srgbClr val="E1251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 dirty="0"/>
              <a:t>Sur titre</a:t>
            </a:r>
          </a:p>
        </p:txBody>
      </p:sp>
    </p:spTree>
    <p:extLst>
      <p:ext uri="{BB962C8B-B14F-4D97-AF65-F5344CB8AC3E}">
        <p14:creationId xmlns:p14="http://schemas.microsoft.com/office/powerpoint/2010/main" val="1770676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ère dia">
    <p:bg>
      <p:bgPr>
        <a:solidFill>
          <a:srgbClr val="E12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05D95-B002-6C45-8608-0692119F6581}"/>
              </a:ext>
            </a:extLst>
          </p:cNvPr>
          <p:cNvSpPr/>
          <p:nvPr userDrawn="1"/>
        </p:nvSpPr>
        <p:spPr>
          <a:xfrm>
            <a:off x="104172" y="104172"/>
            <a:ext cx="1167416" cy="972274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E8377A-1939-CC43-A265-6DA8791B4D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47635" y="2734482"/>
            <a:ext cx="3473263" cy="1224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802071-8420-5842-A30F-6F1DEEFF2403}"/>
              </a:ext>
            </a:extLst>
          </p:cNvPr>
          <p:cNvSpPr/>
          <p:nvPr userDrawn="1"/>
        </p:nvSpPr>
        <p:spPr>
          <a:xfrm>
            <a:off x="10920413" y="5842000"/>
            <a:ext cx="1167416" cy="972274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96799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accueil - St-Roch">
    <p:bg>
      <p:bgPr>
        <a:solidFill>
          <a:srgbClr val="E12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B45D9D-468B-0C49-B797-2206BB385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808" y="6030410"/>
            <a:ext cx="1049347" cy="705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D836C6-8DA1-2A41-86B4-CBEF5FFE33EB}"/>
              </a:ext>
            </a:extLst>
          </p:cNvPr>
          <p:cNvSpPr/>
          <p:nvPr userDrawn="1"/>
        </p:nvSpPr>
        <p:spPr>
          <a:xfrm>
            <a:off x="104172" y="104172"/>
            <a:ext cx="1167416" cy="972274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D1FAF-D83E-0E41-930B-80164D93A178}"/>
              </a:ext>
            </a:extLst>
          </p:cNvPr>
          <p:cNvSpPr/>
          <p:nvPr userDrawn="1"/>
        </p:nvSpPr>
        <p:spPr>
          <a:xfrm>
            <a:off x="10648709" y="5842000"/>
            <a:ext cx="1439120" cy="972274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068BA08-00AE-414F-9F4E-749C572584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" r="6"/>
          <a:stretch/>
        </p:blipFill>
        <p:spPr>
          <a:xfrm>
            <a:off x="2" y="0"/>
            <a:ext cx="13003937" cy="73143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DDB826-B675-5C44-B250-A4EADEBFE2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5884" y="394945"/>
            <a:ext cx="700633" cy="52455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A1F9122-B5E7-E641-92F4-2EFFE907B68F}"/>
              </a:ext>
            </a:extLst>
          </p:cNvPr>
          <p:cNvSpPr txBox="1"/>
          <p:nvPr userDrawn="1"/>
        </p:nvSpPr>
        <p:spPr>
          <a:xfrm>
            <a:off x="6257927" y="-11858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2FF982-2A0E-CF45-BF64-065E312B6D38}"/>
              </a:ext>
            </a:extLst>
          </p:cNvPr>
          <p:cNvSpPr txBox="1"/>
          <p:nvPr userDrawn="1"/>
        </p:nvSpPr>
        <p:spPr>
          <a:xfrm>
            <a:off x="8472491" y="-12287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334898E-3D03-A44B-818E-655503158A1A}"/>
              </a:ext>
            </a:extLst>
          </p:cNvPr>
          <p:cNvSpPr txBox="1"/>
          <p:nvPr userDrawn="1"/>
        </p:nvSpPr>
        <p:spPr>
          <a:xfrm>
            <a:off x="3186115" y="-11858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20815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6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4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9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3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5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1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5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9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4194FB-D253-4A86-8BA5-6710271D8CB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158540" y="6121183"/>
            <a:ext cx="769683" cy="5172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C2F3545-9AFE-424E-B18C-A3F69F822B2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355881" y="394949"/>
            <a:ext cx="700635" cy="5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3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  <p:sldLayoutId id="2147483708" r:id="rId13"/>
    <p:sldLayoutId id="2147483715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98" userDrawn="1">
          <p15:clr>
            <a:srgbClr val="F26B43"/>
          </p15:clr>
        </p15:guide>
        <p15:guide id="2" pos="2911" userDrawn="1">
          <p15:clr>
            <a:srgbClr val="F26B43"/>
          </p15:clr>
        </p15:guide>
        <p15:guide id="3" pos="2661" userDrawn="1">
          <p15:clr>
            <a:srgbClr val="F26B43"/>
          </p15:clr>
        </p15:guide>
        <p15:guide id="4" orient="horz" pos="777" userDrawn="1">
          <p15:clr>
            <a:srgbClr val="F26B43"/>
          </p15:clr>
        </p15:guide>
        <p15:guide id="5" pos="801" userDrawn="1">
          <p15:clr>
            <a:srgbClr val="F26B43"/>
          </p15:clr>
        </p15:guide>
        <p15:guide id="6" orient="horz" pos="3680" userDrawn="1">
          <p15:clr>
            <a:srgbClr val="F26B43"/>
          </p15:clr>
        </p15:guide>
        <p15:guide id="7" pos="6879" userDrawn="1">
          <p15:clr>
            <a:srgbClr val="F26B43"/>
          </p15:clr>
        </p15:guide>
        <p15:guide id="8" pos="4771" userDrawn="1">
          <p15:clr>
            <a:srgbClr val="F26B43"/>
          </p15:clr>
        </p15:guide>
        <p15:guide id="9" pos="50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5E6D7A0-7798-4393-94FF-8529A5EB8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Structure du cours, compétences visées et modalités d’évaluation </a:t>
            </a:r>
            <a:endParaRPr lang="fr-CH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17451E-33EB-A84B-844D-992136BA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4727"/>
            <a:ext cx="9144000" cy="1450910"/>
          </a:xfrm>
        </p:spPr>
        <p:txBody>
          <a:bodyPr/>
          <a:lstStyle/>
          <a:p>
            <a:r>
              <a:rPr lang="fr-FR" dirty="0"/>
              <a:t>Unité de cours : méthodologie 1</a:t>
            </a:r>
          </a:p>
          <a:p>
            <a:r>
              <a:rPr lang="fr-FR" dirty="0"/>
              <a:t>Enseignantes : Francesca Bosisio, Silna Borter</a:t>
            </a:r>
          </a:p>
        </p:txBody>
      </p:sp>
    </p:spTree>
    <p:extLst>
      <p:ext uri="{BB962C8B-B14F-4D97-AF65-F5344CB8AC3E}">
        <p14:creationId xmlns:p14="http://schemas.microsoft.com/office/powerpoint/2010/main" val="153139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96EB79-0A51-4142-B8AF-9D3762DFA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589" y="2467947"/>
            <a:ext cx="9892489" cy="3374054"/>
          </a:xfrm>
        </p:spPr>
        <p:txBody>
          <a:bodyPr>
            <a:noAutofit/>
          </a:bodyPr>
          <a:lstStyle/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Cours 5</a:t>
            </a:r>
          </a:p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Intervention de la bibliothèque</a:t>
            </a:r>
          </a:p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AC6F21-0EF3-4190-AD16-81A73F0B4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1590" y="1233490"/>
            <a:ext cx="9648825" cy="978729"/>
          </a:xfrm>
        </p:spPr>
        <p:txBody>
          <a:bodyPr/>
          <a:lstStyle/>
          <a:p>
            <a:r>
              <a:rPr lang="fr-F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Concevoir et organiser une bibliographie en rapport avec la problématique 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2CAF53-5B79-4AFC-839E-4A66327436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9340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96EB79-0A51-4142-B8AF-9D3762DFA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589" y="4598001"/>
            <a:ext cx="9892489" cy="1243999"/>
          </a:xfrm>
        </p:spPr>
        <p:txBody>
          <a:bodyPr>
            <a:noAutofit/>
          </a:bodyPr>
          <a:lstStyle/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Cours 8 à 13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AC6F21-0EF3-4190-AD16-81A73F0B4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1589" y="1233490"/>
            <a:ext cx="9648826" cy="2554545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</a:pPr>
            <a:r>
              <a:rPr lang="fr-F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Être capable de récolter et préparer des données en sélectionnant une méthode pertinente (observation, entretiens, questionnaires, échantillonnage) et en appliquant les outils adéquats, également à l’aide de logiciels appropriés  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2CAF53-5B79-4AFC-839E-4A66327436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025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96EB79-0A51-4142-B8AF-9D3762DFA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589" y="3666267"/>
            <a:ext cx="9892489" cy="2175733"/>
          </a:xfrm>
        </p:spPr>
        <p:txBody>
          <a:bodyPr>
            <a:noAutofit/>
          </a:bodyPr>
          <a:lstStyle/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Cours 12 et 13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AC6F21-0EF3-4190-AD16-81A73F0B4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1589" y="1233490"/>
            <a:ext cx="9648826" cy="2062103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</a:pPr>
            <a:r>
              <a:rPr lang="fr-F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Pouvoir interpréter et présenter les résultats liés à la démarche de collecte d’informations en réponse à la problématique de départ, de manière claire, précise, convaincante et critique  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2CAF53-5B79-4AFC-839E-4A66327436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9202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96EB79-0A51-4142-B8AF-9D3762DFA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589" y="3666267"/>
            <a:ext cx="9892489" cy="2175733"/>
          </a:xfrm>
        </p:spPr>
        <p:txBody>
          <a:bodyPr>
            <a:noAutofit/>
          </a:bodyPr>
          <a:lstStyle/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Cours 8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AC6F21-0EF3-4190-AD16-81A73F0B4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1589" y="1233490"/>
            <a:ext cx="9648826" cy="1077218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</a:pPr>
            <a:r>
              <a:rPr lang="fr-F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Connaître les limites méthodologiques des analyses et outils et savoir les respecter  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2CAF53-5B79-4AFC-839E-4A66327436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217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35A20-EC17-4B61-BA5A-D9285359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Référentiel des compétences à atteindre</a:t>
            </a: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39CF41-69FD-467A-AE32-0CF69E9A1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935" y="1461003"/>
            <a:ext cx="7057882" cy="50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9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96EB79-0A51-4142-B8AF-9D3762DFA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589" y="2135682"/>
            <a:ext cx="10368593" cy="3488828"/>
          </a:xfrm>
        </p:spPr>
        <p:txBody>
          <a:bodyPr>
            <a:noAutofit/>
          </a:bodyPr>
          <a:lstStyle/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Examen (50% de la note) portant sur : </a:t>
            </a:r>
          </a:p>
          <a:p>
            <a:pPr marL="971550" lvl="1" indent="-285750" algn="just" fontAlgn="base">
              <a:lnSpc>
                <a:spcPct val="10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60% questions de type QCM, portant sur des contenus </a:t>
            </a:r>
          </a:p>
          <a:p>
            <a:pPr marL="971550" lvl="1" indent="-285750" algn="just" fontAlgn="base">
              <a:lnSpc>
                <a:spcPct val="100000"/>
              </a:lnSpc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20% questions de réflexion, avec réponses à choix</a:t>
            </a:r>
          </a:p>
          <a:p>
            <a:pPr marL="971550" lvl="1" indent="-285750" algn="just" fontAlgn="base">
              <a:lnSpc>
                <a:spcPct val="10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20% questions ouvertes ou démontrant un savoir-faire</a:t>
            </a: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Rapport (50% de la note) en vue du dépôt d’un projet, réalisé en classe :</a:t>
            </a:r>
          </a:p>
          <a:p>
            <a:pPr marL="971550" lvl="1" indent="-285750" algn="just" fontAlgn="base">
              <a:lnSpc>
                <a:spcPct val="100000"/>
              </a:lnSpc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Titre et éléments publiables</a:t>
            </a:r>
            <a:endParaRPr lang="fr-FR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71550" lvl="1" indent="-285750" algn="just" fontAlgn="base">
              <a:lnSpc>
                <a:spcPct val="10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Contexte</a:t>
            </a:r>
          </a:p>
          <a:p>
            <a:pPr marL="971550" lvl="1" indent="-285750" algn="just" fontAlgn="base">
              <a:lnSpc>
                <a:spcPct val="100000"/>
              </a:lnSpc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Problématique</a:t>
            </a:r>
          </a:p>
          <a:p>
            <a:pPr marL="971550" lvl="1" indent="-285750" algn="just" fontAlgn="base">
              <a:lnSpc>
                <a:spcPct val="100000"/>
              </a:lnSpc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Ancrage théorique</a:t>
            </a:r>
          </a:p>
          <a:p>
            <a:pPr marL="971550" lvl="1" indent="-285750" algn="just" fontAlgn="base">
              <a:lnSpc>
                <a:spcPct val="10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Approche méthodologique et dispositif de collecte des données</a:t>
            </a:r>
          </a:p>
          <a:p>
            <a:pPr marL="971550" lvl="1" indent="-285750" algn="just" fontAlgn="base">
              <a:lnSpc>
                <a:spcPct val="10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Phasage du projet (WP)</a:t>
            </a:r>
          </a:p>
          <a:p>
            <a:pPr marL="971550" lvl="1" indent="-285750" algn="just" fontAlgn="base">
              <a:lnSpc>
                <a:spcPct val="100000"/>
              </a:lnSpc>
            </a:pPr>
            <a:endParaRPr lang="fr-F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71550" lvl="1" indent="-285750" algn="just" fontAlgn="base">
              <a:lnSpc>
                <a:spcPct val="100000"/>
              </a:lnSpc>
            </a:pP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 fontAlgn="base">
              <a:lnSpc>
                <a:spcPct val="100000"/>
              </a:lnSpc>
            </a:pPr>
            <a:endParaRPr lang="fr-F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AC6F21-0EF3-4190-AD16-81A73F0B4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1589" y="1233490"/>
            <a:ext cx="9648826" cy="584775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</a:pPr>
            <a:r>
              <a:rPr lang="fr-F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Mode d’évaluation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2CAF53-5B79-4AFC-839E-4A66327436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646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47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96EB79-0A51-4142-B8AF-9D3762DFA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589" y="2086770"/>
            <a:ext cx="9892489" cy="3755231"/>
          </a:xfrm>
        </p:spPr>
        <p:txBody>
          <a:bodyPr>
            <a:noAutofit/>
          </a:bodyPr>
          <a:lstStyle/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Comprendre les étapes de la production de connaissance scientifique en sachant appliquer les principes de l'intégrité académique (en particulier la notion de plagiat)  </a:t>
            </a:r>
          </a:p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Savoir formuler une problématique, ainsi que des hypothèses/objectifs de recherche  </a:t>
            </a:r>
          </a:p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Être capable d’acquérir, d’utiliser et de référencer l’information primaire et secondaire en vérifiant sa fiabilité  </a:t>
            </a:r>
          </a:p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Concevoir et organiser une bibliographie en rapport avec la problématique   </a:t>
            </a:r>
          </a:p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Être capable de récolter et préparer des données en sélectionnant une méthode pertinente (observation, entretiens, questionnaires, échantillonnage) et en appliquant les outils adéquats, également à l’aide de logiciels appropriés  </a:t>
            </a:r>
          </a:p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Pouvoir interpréter et présenter les résultats liés à la démarche de collecte d’informations en réponse à la problématique de départ, de manière claire, précise, convaincante et critique  </a:t>
            </a:r>
          </a:p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Connaître les limites méthodologiques des analyses et outils et savoir les respecter  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AC6F21-0EF3-4190-AD16-81A73F0B4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 la fin de l’unité, l’</a:t>
            </a:r>
            <a:r>
              <a:rPr lang="fr-FR" dirty="0" err="1"/>
              <a:t>étudiant-e</a:t>
            </a:r>
            <a:r>
              <a:rPr lang="fr-FR" dirty="0"/>
              <a:t> devra : 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2CAF53-5B79-4AFC-839E-4A66327436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846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96EB79-0A51-4142-B8AF-9D3762DFA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589" y="1918815"/>
            <a:ext cx="9892489" cy="3755231"/>
          </a:xfrm>
        </p:spPr>
        <p:txBody>
          <a:bodyPr>
            <a:noAutofit/>
          </a:bodyPr>
          <a:lstStyle/>
          <a:p>
            <a:pPr rtl="0" fontAlgn="base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Esprit critique</a:t>
            </a:r>
            <a:endParaRPr lang="fr-FR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Démarche méthodologique</a:t>
            </a:r>
          </a:p>
          <a:p>
            <a:pPr rtl="0" fontAlgn="base">
              <a:lnSpc>
                <a:spcPct val="150000"/>
              </a:lnSpc>
            </a:pPr>
            <a:r>
              <a:rPr lang="fr-F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Approche scientifique</a:t>
            </a:r>
          </a:p>
          <a:p>
            <a:pPr rtl="0" fontAlgn="base">
              <a:lnSpc>
                <a:spcPct val="150000"/>
              </a:lnSpc>
            </a:pPr>
            <a:r>
              <a:rPr lang="fr-F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Collecte d’information</a:t>
            </a:r>
          </a:p>
          <a:p>
            <a:pPr rtl="0" fontAlgn="base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éthodes d’échantillonnage</a:t>
            </a:r>
          </a:p>
          <a:p>
            <a:pPr rtl="0" fontAlgn="base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raitement et analyse de données </a:t>
            </a:r>
            <a:endParaRPr lang="fr-FR" sz="2400" b="0" i="0" dirty="0">
              <a:effectLst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AC6F21-0EF3-4190-AD16-81A73F0B4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Mots-clés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2CAF53-5B79-4AFC-839E-4A66327436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27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96EB79-0A51-4142-B8AF-9D3762DFA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589" y="1918815"/>
            <a:ext cx="9892489" cy="3755231"/>
          </a:xfrm>
        </p:spPr>
        <p:txBody>
          <a:bodyPr>
            <a:noAutofit/>
          </a:bodyPr>
          <a:lstStyle/>
          <a:p>
            <a:pPr rtl="0" fontAlgn="base">
              <a:lnSpc>
                <a:spcPct val="150000"/>
              </a:lnSpc>
            </a:pP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Pertinence</a:t>
            </a:r>
          </a:p>
          <a:p>
            <a:pPr rtl="0" fontAlgn="base">
              <a:lnSpc>
                <a:spcPct val="150000"/>
              </a:lnSpc>
            </a:pP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Esprit stratégique</a:t>
            </a:r>
          </a:p>
          <a:p>
            <a:pPr rtl="0" fontAlgn="base">
              <a:lnSpc>
                <a:spcPct val="150000"/>
              </a:lnSpc>
            </a:pP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Parcimonie</a:t>
            </a:r>
          </a:p>
          <a:p>
            <a:pPr rtl="0" fontAlgn="base">
              <a:lnSpc>
                <a:spcPct val="150000"/>
              </a:lnSpc>
            </a:pP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Intégrité</a:t>
            </a:r>
          </a:p>
          <a:p>
            <a:pPr rtl="0" fontAlgn="base">
              <a:lnSpc>
                <a:spcPct val="150000"/>
              </a:lnSpc>
            </a:pPr>
            <a:endParaRPr lang="fr-FR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 fontAlgn="base">
              <a:lnSpc>
                <a:spcPct val="150000"/>
              </a:lnSpc>
            </a:pPr>
            <a:endParaRPr lang="fr-FR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AC6F21-0EF3-4190-AD16-81A73F0B4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Principes directeurs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2CAF53-5B79-4AFC-839E-4A66327436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928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D02AD3-B2F7-4713-9123-AE11BD15E5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Lien avec le profil de compétences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AFF252-A134-4C44-889E-ED5A8057FD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22E53E3-CA25-4E4D-9A81-F181A9671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075320"/>
              </p:ext>
            </p:extLst>
          </p:nvPr>
        </p:nvGraphicFramePr>
        <p:xfrm>
          <a:off x="1271585" y="2018488"/>
          <a:ext cx="8824137" cy="4225860"/>
        </p:xfrm>
        <a:graphic>
          <a:graphicData uri="http://schemas.openxmlformats.org/drawingml/2006/table">
            <a:tbl>
              <a:tblPr/>
              <a:tblGrid>
                <a:gridCol w="8824137">
                  <a:extLst>
                    <a:ext uri="{9D8B030D-6E8A-4147-A177-3AD203B41FA5}">
                      <a16:colId xmlns:a16="http://schemas.microsoft.com/office/drawing/2014/main" val="360683700"/>
                    </a:ext>
                  </a:extLst>
                </a:gridCol>
              </a:tblGrid>
              <a:tr h="3826689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600" b="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Compétences métier :  </a:t>
                      </a:r>
                      <a:endParaRPr lang="fr-FR" sz="1600" b="0" i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effectLst/>
                          <a:latin typeface="Arial" panose="020B0604020202020204" pitchFamily="34" charset="0"/>
                        </a:rPr>
                        <a:t>MT1 (appliquer outils de gestion utiles)  </a:t>
                      </a:r>
                      <a:endParaRPr lang="fr-FR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effectLst/>
                          <a:latin typeface="Arial" panose="020B0604020202020204" pitchFamily="34" charset="0"/>
                        </a:rPr>
                        <a:t>MT1.2 (aptitudes professionnelles)  </a:t>
                      </a:r>
                      <a:endParaRPr lang="fr-FR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effectLst/>
                          <a:latin typeface="Arial" panose="020B0604020202020204" pitchFamily="34" charset="0"/>
                        </a:rPr>
                        <a:t>MT2 (traduire en solution)  </a:t>
                      </a:r>
                      <a:endParaRPr lang="fr-FR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effectLst/>
                          <a:latin typeface="Arial" panose="020B0604020202020204" pitchFamily="34" charset="0"/>
                        </a:rPr>
                        <a:t>MT2.1.4 (connaissances digitales)  </a:t>
                      </a:r>
                      <a:endParaRPr lang="fr-FR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effectLst/>
                          <a:latin typeface="Arial" panose="020B0604020202020204" pitchFamily="34" charset="0"/>
                        </a:rPr>
                        <a:t>MT2.3 (interactions processus complexe)  </a:t>
                      </a:r>
                      <a:endParaRPr lang="fr-FR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Compétences méthodologiques :  </a:t>
                      </a:r>
                      <a:endParaRPr lang="fr-FR" sz="1600" b="0" i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effectLst/>
                          <a:latin typeface="Arial" panose="020B0604020202020204" pitchFamily="34" charset="0"/>
                        </a:rPr>
                        <a:t>MD1 (formuler recommandation)  </a:t>
                      </a:r>
                      <a:endParaRPr lang="fr-FR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effectLst/>
                          <a:latin typeface="Arial" panose="020B0604020202020204" pitchFamily="34" charset="0"/>
                        </a:rPr>
                        <a:t>MD1.1 (identifier et délimiter contexte)  </a:t>
                      </a:r>
                      <a:endParaRPr lang="fr-FR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effectLst/>
                          <a:latin typeface="Arial" panose="020B0604020202020204" pitchFamily="34" charset="0"/>
                        </a:rPr>
                        <a:t>MD1.2 (concevoir et utiliser approche analytique)  </a:t>
                      </a:r>
                      <a:endParaRPr lang="fr-FR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effectLst/>
                          <a:latin typeface="Arial" panose="020B0604020202020204" pitchFamily="34" charset="0"/>
                        </a:rPr>
                        <a:t>MD1.3 (quantification)  </a:t>
                      </a:r>
                      <a:endParaRPr lang="fr-FR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effectLst/>
                          <a:latin typeface="Arial" panose="020B0604020202020204" pitchFamily="34" charset="0"/>
                        </a:rPr>
                        <a:t>MD1.5 (présentation résultat approche analytique et de manière synthétique, selon standards)  </a:t>
                      </a:r>
                      <a:endParaRPr lang="fr-FR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Compétences sociales  </a:t>
                      </a:r>
                      <a:endParaRPr lang="fr-FR" sz="1600" b="0" i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effectLst/>
                          <a:latin typeface="Arial" panose="020B0604020202020204" pitchFamily="34" charset="0"/>
                        </a:rPr>
                        <a:t> SO1.2 (langage adapté au contexte)  </a:t>
                      </a:r>
                      <a:endParaRPr lang="fr-FR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Compétences personnelles :  </a:t>
                      </a:r>
                      <a:endParaRPr lang="fr-FR" sz="1600" b="0" i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effectLst/>
                          <a:latin typeface="Arial" panose="020B0604020202020204" pitchFamily="34" charset="0"/>
                        </a:rPr>
                        <a:t>SP1.1 (sens critique)  </a:t>
                      </a:r>
                      <a:endParaRPr lang="fr-FR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600" b="0" i="0" dirty="0">
                          <a:effectLst/>
                          <a:latin typeface="Arial" panose="020B0604020202020204" pitchFamily="34" charset="0"/>
                        </a:rPr>
                        <a:t>SP1.4 (curiosité/créativité)  </a:t>
                      </a:r>
                      <a:endParaRPr lang="fr-FR" sz="1600" b="0" i="0" dirty="0">
                        <a:effectLst/>
                      </a:endParaRPr>
                    </a:p>
                  </a:txBody>
                  <a:tcPr marL="80580" marR="80580" marT="40290" marB="40290">
                    <a:lnL w="381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741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54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D02AD3-B2F7-4713-9123-AE11BD15E5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Mise en application 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AFF252-A134-4C44-889E-ED5A8057FD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22E53E3-CA25-4E4D-9A81-F181A9671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777072"/>
              </p:ext>
            </p:extLst>
          </p:nvPr>
        </p:nvGraphicFramePr>
        <p:xfrm>
          <a:off x="1271585" y="2018488"/>
          <a:ext cx="8824137" cy="4657565"/>
        </p:xfrm>
        <a:graphic>
          <a:graphicData uri="http://schemas.openxmlformats.org/drawingml/2006/table">
            <a:tbl>
              <a:tblPr/>
              <a:tblGrid>
                <a:gridCol w="8824137">
                  <a:extLst>
                    <a:ext uri="{9D8B030D-6E8A-4147-A177-3AD203B41FA5}">
                      <a16:colId xmlns:a16="http://schemas.microsoft.com/office/drawing/2014/main" val="360683700"/>
                    </a:ext>
                  </a:extLst>
                </a:gridCol>
              </a:tblGrid>
              <a:tr h="4657565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3600" b="0" i="0" dirty="0">
                          <a:effectLst/>
                          <a:latin typeface="Arial" panose="020B0604020202020204" pitchFamily="34" charset="0"/>
                        </a:rPr>
                        <a:t>Ces compétences devront être mise en œuvre dans </a:t>
                      </a:r>
                      <a:r>
                        <a:rPr lang="fr-FR" sz="3600" b="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tous les travaux académiques et appliqués </a:t>
                      </a:r>
                      <a:r>
                        <a:rPr lang="fr-FR" sz="3600" b="0" i="0" dirty="0">
                          <a:effectLst/>
                          <a:latin typeface="Arial" panose="020B0604020202020204" pitchFamily="34" charset="0"/>
                        </a:rPr>
                        <a:t>des modules à venir – notamment travail de </a:t>
                      </a:r>
                      <a:r>
                        <a:rPr lang="fr-FR" sz="3600" b="0" i="0" dirty="0" err="1">
                          <a:effectLst/>
                          <a:latin typeface="Arial" panose="020B0604020202020204" pitchFamily="34" charset="0"/>
                        </a:rPr>
                        <a:t>Bachelor</a:t>
                      </a:r>
                      <a:r>
                        <a:rPr lang="fr-FR" sz="3600" b="0" i="0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algn="ctr" rtl="0" fontAlgn="base"/>
                      <a:endParaRPr lang="fr-FR" sz="36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fr-FR" sz="2400" b="0" i="0" dirty="0">
                          <a:effectLst/>
                          <a:latin typeface="Arial" panose="020B0604020202020204" pitchFamily="34" charset="0"/>
                        </a:rPr>
                        <a:t>Lien avec les autres matières : </a:t>
                      </a:r>
                    </a:p>
                    <a:p>
                      <a:pPr marL="571500" indent="-5715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FR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 et analyse de marché  </a:t>
                      </a:r>
                      <a:endParaRPr lang="fr-FR" sz="2400" b="0" i="0" dirty="0">
                        <a:effectLst/>
                        <a:latin typeface="+mn-lt"/>
                      </a:endParaRPr>
                    </a:p>
                    <a:p>
                      <a:pPr marL="571500" indent="-5715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FR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Mathématiques et statistiques (dans le même axe)  </a:t>
                      </a:r>
                      <a:endParaRPr lang="fr-FR" sz="2400" b="0" i="0" dirty="0">
                        <a:effectLst/>
                        <a:latin typeface="+mn-lt"/>
                      </a:endParaRPr>
                    </a:p>
                    <a:p>
                      <a:pPr marL="571500" indent="-5715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FR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Options impliquant méthodologie et analyse de données  </a:t>
                      </a:r>
                      <a:endParaRPr lang="fr-FR" sz="2400" b="0" i="0" dirty="0">
                        <a:effectLst/>
                        <a:latin typeface="+mn-lt"/>
                      </a:endParaRPr>
                    </a:p>
                  </a:txBody>
                  <a:tcPr marL="80580" marR="80580" marT="40290" marB="40290">
                    <a:lnL w="381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741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62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96EB79-0A51-4142-B8AF-9D3762DFA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589" y="3657600"/>
            <a:ext cx="9892489" cy="2184401"/>
          </a:xfrm>
        </p:spPr>
        <p:txBody>
          <a:bodyPr>
            <a:noAutofit/>
          </a:bodyPr>
          <a:lstStyle/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Cours 1 à 5</a:t>
            </a:r>
          </a:p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Notamment, intervention de la bibliothèque</a:t>
            </a:r>
          </a:p>
          <a:p>
            <a:pPr algn="just" rtl="0" fontAlgn="base">
              <a:lnSpc>
                <a:spcPct val="100000"/>
              </a:lnSpc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AC6F21-0EF3-4190-AD16-81A73F0B4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1590" y="1233490"/>
            <a:ext cx="9648825" cy="2062103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</a:pPr>
            <a:r>
              <a:rPr lang="fr-F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Comprendre les étapes de la production de connaissance scientifique en sachant appliquer les principes de l'intégrité académique (en particulier la notion de plagiat)  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2CAF53-5B79-4AFC-839E-4A66327436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91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96EB79-0A51-4142-B8AF-9D3762DFA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589" y="2542592"/>
            <a:ext cx="9892489" cy="3299409"/>
          </a:xfrm>
        </p:spPr>
        <p:txBody>
          <a:bodyPr>
            <a:noAutofit/>
          </a:bodyPr>
          <a:lstStyle/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Cours 6 et 7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AC6F21-0EF3-4190-AD16-81A73F0B4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1590" y="1233490"/>
            <a:ext cx="9648825" cy="1077218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</a:pPr>
            <a:r>
              <a:rPr lang="fr-F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Savoir formuler une problématique, ainsi que des hypothèses/objectifs de recherche  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2CAF53-5B79-4AFC-839E-4A66327436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836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96EB79-0A51-4142-B8AF-9D3762DFA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589" y="3023118"/>
            <a:ext cx="9892489" cy="2818883"/>
          </a:xfrm>
        </p:spPr>
        <p:txBody>
          <a:bodyPr>
            <a:noAutofit/>
          </a:bodyPr>
          <a:lstStyle/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Cours 2 à 5</a:t>
            </a:r>
          </a:p>
          <a:p>
            <a:pPr marL="285750" indent="-285750" algn="just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Cours sur les compétences numériques</a:t>
            </a:r>
            <a:endParaRPr lang="fr-FR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AC6F21-0EF3-4190-AD16-81A73F0B4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1590" y="1233490"/>
            <a:ext cx="9648825" cy="1569660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</a:pPr>
            <a:r>
              <a:rPr lang="fr-F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Être capable d’acquérir, d’utiliser et de référencer l’information primaire et secondaire en vérifiant sa fiabilité  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2CAF53-5B79-4AFC-839E-4A66327436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5947114"/>
      </p:ext>
    </p:extLst>
  </p:cSld>
  <p:clrMapOvr>
    <a:masterClrMapping/>
  </p:clrMapOvr>
</p:sld>
</file>

<file path=ppt/theme/theme1.xml><?xml version="1.0" encoding="utf-8"?>
<a:theme xmlns:a="http://schemas.openxmlformats.org/drawingml/2006/main" name="Pages standar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document xmlns="b78a5424-4113-4f23-9bdc-a7c772af094b">Présentation PPT</type_docume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496321391254492BB8EA3AF7018D1" ma:contentTypeVersion="2" ma:contentTypeDescription="Crée un document." ma:contentTypeScope="" ma:versionID="addea0411d13865088e597807b044721">
  <xsd:schema xmlns:xsd="http://www.w3.org/2001/XMLSchema" xmlns:xs="http://www.w3.org/2001/XMLSchema" xmlns:p="http://schemas.microsoft.com/office/2006/metadata/properties" xmlns:ns2="b78a5424-4113-4f23-9bdc-a7c772af094b" targetNamespace="http://schemas.microsoft.com/office/2006/metadata/properties" ma:root="true" ma:fieldsID="7936e4fc04b0da2a98a18234cd77d6b7" ns2:_="">
    <xsd:import namespace="b78a5424-4113-4f23-9bdc-a7c772af094b"/>
    <xsd:element name="properties">
      <xsd:complexType>
        <xsd:sequence>
          <xsd:element name="documentManagement">
            <xsd:complexType>
              <xsd:all>
                <xsd:element ref="ns2:type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a5424-4113-4f23-9bdc-a7c772af094b" elementFormDefault="qualified">
    <xsd:import namespace="http://schemas.microsoft.com/office/2006/documentManagement/types"/>
    <xsd:import namespace="http://schemas.microsoft.com/office/infopath/2007/PartnerControls"/>
    <xsd:element name="type_document" ma:index="8" nillable="true" ma:displayName="Type de document" ma:format="Dropdown" ma:internalName="type_document">
      <xsd:simpleType>
        <xsd:restriction base="dms:Choice">
          <xsd:enumeration value="Logos HEIG-VD"/>
          <xsd:enumeration value="English"/>
          <xsd:enumeration value="Cartes de compliments"/>
          <xsd:enumeration value="Présentation PPT"/>
          <xsd:enumeration value="Étiquettes"/>
          <xsd:enumeration value="Logos HES-SO"/>
          <xsd:enumeration value="Logos Vau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03C3A1-3F0F-4A73-A84E-C29367D29153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b78a5424-4113-4f23-9bdc-a7c772af094b"/>
  </ds:schemaRefs>
</ds:datastoreItem>
</file>

<file path=customXml/itemProps2.xml><?xml version="1.0" encoding="utf-8"?>
<ds:datastoreItem xmlns:ds="http://schemas.openxmlformats.org/officeDocument/2006/customXml" ds:itemID="{FE408C1C-929E-486F-BD9B-0C0E84DBF4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8a5424-4113-4f23-9bdc-a7c772af09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16EDEE-FDEA-4307-93A0-4AE2C8B298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48628</TotalTime>
  <Words>620</Words>
  <Application>Microsoft Office PowerPoint</Application>
  <PresentationFormat>Grand écran</PresentationFormat>
  <Paragraphs>79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Pages standard</vt:lpstr>
      <vt:lpstr>Structure du cours, compétences visées et modalités d’évaluation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Référentiel des compétences à atteindre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Yves Fidalgo</dc:creator>
  <cp:lastModifiedBy>Borter Silna</cp:lastModifiedBy>
  <cp:revision>177</cp:revision>
  <cp:lastPrinted>2021-10-05T07:57:17Z</cp:lastPrinted>
  <dcterms:created xsi:type="dcterms:W3CDTF">2019-06-21T13:10:43Z</dcterms:created>
  <dcterms:modified xsi:type="dcterms:W3CDTF">2024-09-16T09:53:49Z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0x0101004F8496321391254492BB8EA3AF7018D1</vt:lpwstr>
  </property>
  <property fmtid="{D5CDD505-2E9C-101B-9397-08002B2CF9AE}" pid="3" name="order0">
    <vt:lpwstr>4</vt:lpwstr>
  </property>
</Properties>
</file>