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808" r:id="rId2"/>
    <p:sldId id="272" r:id="rId3"/>
    <p:sldId id="2865" r:id="rId4"/>
    <p:sldId id="2875" r:id="rId5"/>
    <p:sldId id="2803" r:id="rId6"/>
    <p:sldId id="1342" r:id="rId7"/>
    <p:sldId id="2868" r:id="rId8"/>
    <p:sldId id="1352" r:id="rId9"/>
    <p:sldId id="1353" r:id="rId10"/>
    <p:sldId id="1355" r:id="rId11"/>
    <p:sldId id="1296" r:id="rId12"/>
    <p:sldId id="2855" r:id="rId13"/>
    <p:sldId id="1331" r:id="rId14"/>
    <p:sldId id="1354" r:id="rId15"/>
    <p:sldId id="1332" r:id="rId16"/>
    <p:sldId id="2870" r:id="rId17"/>
    <p:sldId id="2872" r:id="rId18"/>
    <p:sldId id="2871" r:id="rId19"/>
    <p:sldId id="1334" r:id="rId20"/>
    <p:sldId id="2867" r:id="rId21"/>
    <p:sldId id="2873" r:id="rId22"/>
    <p:sldId id="2842" r:id="rId23"/>
    <p:sldId id="2843" r:id="rId24"/>
    <p:sldId id="2866" r:id="rId25"/>
    <p:sldId id="2874" r:id="rId26"/>
    <p:sldId id="2806" r:id="rId27"/>
  </p:sldIdLst>
  <p:sldSz cx="12192000" cy="6858000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Style moye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Style moyen 3 - Accentuation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07" autoAdjust="0"/>
    <p:restoredTop sz="62710" autoAdjust="0"/>
  </p:normalViewPr>
  <p:slideViewPr>
    <p:cSldViewPr snapToGrid="0" snapToObjects="1">
      <p:cViewPr varScale="1">
        <p:scale>
          <a:sx n="43" d="100"/>
          <a:sy n="43" d="100"/>
        </p:scale>
        <p:origin x="1540" y="4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E3E585-98B7-6A4F-B1F8-C9AF88C8E9FC}" type="doc">
      <dgm:prSet loTypeId="urn:microsoft.com/office/officeart/2005/8/layout/hierarchy6" loCatId="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fr-FR"/>
        </a:p>
      </dgm:t>
    </dgm:pt>
    <dgm:pt modelId="{F8ACD8E5-CBAA-0344-9FCF-9FD881BB6613}">
      <dgm:prSet phldrT="[Texte]"/>
      <dgm:spPr/>
      <dgm:t>
        <a:bodyPr/>
        <a:lstStyle/>
        <a:p>
          <a:r>
            <a:rPr lang="fr-FR" dirty="0"/>
            <a:t>Analyse environnementale</a:t>
          </a:r>
        </a:p>
      </dgm:t>
    </dgm:pt>
    <dgm:pt modelId="{CA881F8F-0B4F-0246-AFB9-A2212B76D01B}" type="parTrans" cxnId="{F6A5C902-F03A-B54A-AF88-C1862602436C}">
      <dgm:prSet/>
      <dgm:spPr/>
      <dgm:t>
        <a:bodyPr/>
        <a:lstStyle/>
        <a:p>
          <a:endParaRPr lang="fr-FR"/>
        </a:p>
      </dgm:t>
    </dgm:pt>
    <dgm:pt modelId="{07B6198B-00FA-4D4C-BCFD-3319E6F912BF}" type="sibTrans" cxnId="{F6A5C902-F03A-B54A-AF88-C1862602436C}">
      <dgm:prSet/>
      <dgm:spPr/>
      <dgm:t>
        <a:bodyPr/>
        <a:lstStyle/>
        <a:p>
          <a:endParaRPr lang="fr-FR"/>
        </a:p>
      </dgm:t>
    </dgm:pt>
    <dgm:pt modelId="{410782EA-22B8-044F-83F2-F5266C81A643}">
      <dgm:prSet phldrT="[Texte]" custT="1"/>
      <dgm:spPr/>
      <dgm:t>
        <a:bodyPr/>
        <a:lstStyle/>
        <a:p>
          <a:r>
            <a:rPr lang="fr-FR" sz="1600" b="1" dirty="0">
              <a:solidFill>
                <a:schemeClr val="tx1"/>
              </a:solidFill>
            </a:rPr>
            <a:t>Produit</a:t>
          </a:r>
        </a:p>
      </dgm:t>
    </dgm:pt>
    <dgm:pt modelId="{81DEE466-5B18-3B4C-A315-718B94486441}" type="parTrans" cxnId="{B6D83A2B-3819-EF4C-B91C-269708F102F2}">
      <dgm:prSet/>
      <dgm:spPr/>
      <dgm:t>
        <a:bodyPr/>
        <a:lstStyle/>
        <a:p>
          <a:endParaRPr lang="fr-FR"/>
        </a:p>
      </dgm:t>
    </dgm:pt>
    <dgm:pt modelId="{C621CD3F-281C-D44F-AE02-BF3D53A77228}" type="sibTrans" cxnId="{B6D83A2B-3819-EF4C-B91C-269708F102F2}">
      <dgm:prSet/>
      <dgm:spPr/>
      <dgm:t>
        <a:bodyPr/>
        <a:lstStyle/>
        <a:p>
          <a:endParaRPr lang="fr-FR"/>
        </a:p>
      </dgm:t>
    </dgm:pt>
    <dgm:pt modelId="{514B269B-80DD-5C4A-AAAA-7FBC90BD4992}">
      <dgm:prSet phldrT="[Texte]" custT="1"/>
      <dgm:spPr>
        <a:solidFill>
          <a:schemeClr val="accent1"/>
        </a:solidFill>
      </dgm:spPr>
      <dgm:t>
        <a:bodyPr/>
        <a:lstStyle/>
        <a:p>
          <a:r>
            <a:rPr lang="fr-FR" sz="1400" dirty="0"/>
            <a:t>Bilan carbone</a:t>
          </a:r>
        </a:p>
      </dgm:t>
    </dgm:pt>
    <dgm:pt modelId="{05B28B80-183C-F840-A885-DE5E529D3F32}" type="parTrans" cxnId="{EA11C45C-36BF-A44B-9456-E1AA796A2DCD}">
      <dgm:prSet/>
      <dgm:spPr/>
      <dgm:t>
        <a:bodyPr/>
        <a:lstStyle/>
        <a:p>
          <a:endParaRPr lang="fr-FR"/>
        </a:p>
      </dgm:t>
    </dgm:pt>
    <dgm:pt modelId="{C59F11BA-DBE8-4748-B58D-011254458E2B}" type="sibTrans" cxnId="{EA11C45C-36BF-A44B-9456-E1AA796A2DCD}">
      <dgm:prSet/>
      <dgm:spPr/>
      <dgm:t>
        <a:bodyPr/>
        <a:lstStyle/>
        <a:p>
          <a:endParaRPr lang="fr-FR"/>
        </a:p>
      </dgm:t>
    </dgm:pt>
    <dgm:pt modelId="{DDE85884-1BE4-1445-9745-A2A9074D27E2}">
      <dgm:prSet phldrT="[Texte]" custT="1"/>
      <dgm:spPr/>
      <dgm:t>
        <a:bodyPr/>
        <a:lstStyle/>
        <a:p>
          <a:r>
            <a:rPr lang="fr-FR" sz="1400" dirty="0"/>
            <a:t>Monocritère</a:t>
          </a:r>
        </a:p>
      </dgm:t>
    </dgm:pt>
    <dgm:pt modelId="{93BFD5C5-A753-F24B-AAEA-6C4C09838442}" type="parTrans" cxnId="{376637A2-1799-9B42-9F91-0914FEA01C4A}">
      <dgm:prSet/>
      <dgm:spPr/>
      <dgm:t>
        <a:bodyPr/>
        <a:lstStyle/>
        <a:p>
          <a:endParaRPr lang="fr-FR"/>
        </a:p>
      </dgm:t>
    </dgm:pt>
    <dgm:pt modelId="{B688D391-A99C-9946-B398-42BB604D2A8F}" type="sibTrans" cxnId="{376637A2-1799-9B42-9F91-0914FEA01C4A}">
      <dgm:prSet/>
      <dgm:spPr/>
      <dgm:t>
        <a:bodyPr/>
        <a:lstStyle/>
        <a:p>
          <a:endParaRPr lang="fr-FR"/>
        </a:p>
      </dgm:t>
    </dgm:pt>
    <dgm:pt modelId="{BADBB0E8-950B-6E4D-869A-12492FEF9278}">
      <dgm:prSet phldrT="[Texte]" custT="1"/>
      <dgm:spPr/>
      <dgm:t>
        <a:bodyPr/>
        <a:lstStyle/>
        <a:p>
          <a:r>
            <a:rPr lang="fr-FR" sz="1600" b="1" dirty="0">
              <a:solidFill>
                <a:schemeClr val="tx1"/>
              </a:solidFill>
            </a:rPr>
            <a:t>Entreprise</a:t>
          </a:r>
        </a:p>
      </dgm:t>
    </dgm:pt>
    <dgm:pt modelId="{A3A5ABFF-F12E-1C45-B4FF-227581FBF1EC}" type="parTrans" cxnId="{15ADDF04-109A-604D-9A8E-FA14EBA52BEF}">
      <dgm:prSet/>
      <dgm:spPr/>
      <dgm:t>
        <a:bodyPr/>
        <a:lstStyle/>
        <a:p>
          <a:endParaRPr lang="fr-FR"/>
        </a:p>
      </dgm:t>
    </dgm:pt>
    <dgm:pt modelId="{1B871142-7443-494E-A686-31E33F7D0C9E}" type="sibTrans" cxnId="{15ADDF04-109A-604D-9A8E-FA14EBA52BEF}">
      <dgm:prSet/>
      <dgm:spPr/>
      <dgm:t>
        <a:bodyPr/>
        <a:lstStyle/>
        <a:p>
          <a:endParaRPr lang="fr-FR"/>
        </a:p>
      </dgm:t>
    </dgm:pt>
    <dgm:pt modelId="{B236E01E-6CA4-B244-80A6-0ABA63095258}">
      <dgm:prSet phldrT="[Texte]" custT="1"/>
      <dgm:spPr/>
      <dgm:t>
        <a:bodyPr/>
        <a:lstStyle/>
        <a:p>
          <a:r>
            <a:rPr lang="fr-FR" sz="1400" dirty="0"/>
            <a:t>Monocritère</a:t>
          </a:r>
        </a:p>
      </dgm:t>
    </dgm:pt>
    <dgm:pt modelId="{61C8B9BA-964F-9244-AC62-05B3BF633491}" type="parTrans" cxnId="{5107884D-A64B-9443-9446-276DF3D40242}">
      <dgm:prSet/>
      <dgm:spPr/>
      <dgm:t>
        <a:bodyPr/>
        <a:lstStyle/>
        <a:p>
          <a:endParaRPr lang="fr-FR"/>
        </a:p>
      </dgm:t>
    </dgm:pt>
    <dgm:pt modelId="{3D9020B5-AA00-8842-BC42-86A5C8EE51F6}" type="sibTrans" cxnId="{5107884D-A64B-9443-9446-276DF3D40242}">
      <dgm:prSet/>
      <dgm:spPr/>
      <dgm:t>
        <a:bodyPr/>
        <a:lstStyle/>
        <a:p>
          <a:endParaRPr lang="fr-FR"/>
        </a:p>
      </dgm:t>
    </dgm:pt>
    <dgm:pt modelId="{F13AFC2D-A9AB-3948-9B50-778B4A54BA44}">
      <dgm:prSet custT="1"/>
      <dgm:spPr>
        <a:solidFill>
          <a:schemeClr val="accent1"/>
        </a:solidFill>
      </dgm:spPr>
      <dgm:t>
        <a:bodyPr/>
        <a:lstStyle/>
        <a:p>
          <a:r>
            <a:rPr lang="fr-FR" sz="1400" dirty="0"/>
            <a:t>Multicritères</a:t>
          </a:r>
          <a:endParaRPr lang="fr-FR" sz="1200" dirty="0"/>
        </a:p>
      </dgm:t>
    </dgm:pt>
    <dgm:pt modelId="{A7635219-E2D7-0C47-8195-BB559F539D12}" type="parTrans" cxnId="{CDD406A8-077B-1E45-8EDC-8B46F81AA62E}">
      <dgm:prSet/>
      <dgm:spPr/>
      <dgm:t>
        <a:bodyPr/>
        <a:lstStyle/>
        <a:p>
          <a:endParaRPr lang="fr-FR"/>
        </a:p>
      </dgm:t>
    </dgm:pt>
    <dgm:pt modelId="{3318CC44-695C-4A45-8A6A-92C6BF0B75A5}" type="sibTrans" cxnId="{CDD406A8-077B-1E45-8EDC-8B46F81AA62E}">
      <dgm:prSet/>
      <dgm:spPr/>
      <dgm:t>
        <a:bodyPr/>
        <a:lstStyle/>
        <a:p>
          <a:endParaRPr lang="fr-FR"/>
        </a:p>
      </dgm:t>
    </dgm:pt>
    <dgm:pt modelId="{8103CE0D-8DC9-614A-A88C-C52CB43EA41C}">
      <dgm:prSet custT="1"/>
      <dgm:spPr/>
      <dgm:t>
        <a:bodyPr/>
        <a:lstStyle/>
        <a:p>
          <a:r>
            <a:rPr lang="fr-FR" sz="1400" dirty="0"/>
            <a:t>Multicritères</a:t>
          </a:r>
          <a:endParaRPr lang="fr-FR" sz="1200" dirty="0"/>
        </a:p>
      </dgm:t>
    </dgm:pt>
    <dgm:pt modelId="{5218A15B-C01C-134E-A748-1C262C2029CE}" type="parTrans" cxnId="{46722509-0A15-4940-A7A5-F7A04D4CF8FF}">
      <dgm:prSet/>
      <dgm:spPr/>
      <dgm:t>
        <a:bodyPr/>
        <a:lstStyle/>
        <a:p>
          <a:endParaRPr lang="fr-FR"/>
        </a:p>
      </dgm:t>
    </dgm:pt>
    <dgm:pt modelId="{3843D625-3D65-864A-A1A8-DD218693E6F7}" type="sibTrans" cxnId="{46722509-0A15-4940-A7A5-F7A04D4CF8FF}">
      <dgm:prSet/>
      <dgm:spPr/>
      <dgm:t>
        <a:bodyPr/>
        <a:lstStyle/>
        <a:p>
          <a:endParaRPr lang="fr-FR"/>
        </a:p>
      </dgm:t>
    </dgm:pt>
    <dgm:pt modelId="{23E07FBE-47D3-434B-B2B0-9A378E4CA187}">
      <dgm:prSet custT="1"/>
      <dgm:spPr>
        <a:solidFill>
          <a:srgbClr val="FF0000"/>
        </a:solidFill>
      </dgm:spPr>
      <dgm:t>
        <a:bodyPr/>
        <a:lstStyle/>
        <a:p>
          <a:r>
            <a:rPr lang="fr-FR" sz="1400" dirty="0"/>
            <a:t>ACV</a:t>
          </a:r>
        </a:p>
      </dgm:t>
    </dgm:pt>
    <dgm:pt modelId="{7F273379-9AD0-5147-A762-95C8097E669C}" type="parTrans" cxnId="{61F62E37-BEA6-E645-9BA7-FFD6EE778C90}">
      <dgm:prSet/>
      <dgm:spPr/>
      <dgm:t>
        <a:bodyPr/>
        <a:lstStyle/>
        <a:p>
          <a:endParaRPr lang="fr-FR"/>
        </a:p>
      </dgm:t>
    </dgm:pt>
    <dgm:pt modelId="{2693FDFF-F60C-4D4C-956E-5E1B6CC3A2E9}" type="sibTrans" cxnId="{61F62E37-BEA6-E645-9BA7-FFD6EE778C90}">
      <dgm:prSet/>
      <dgm:spPr/>
      <dgm:t>
        <a:bodyPr/>
        <a:lstStyle/>
        <a:p>
          <a:endParaRPr lang="fr-FR"/>
        </a:p>
      </dgm:t>
    </dgm:pt>
    <dgm:pt modelId="{2382DDB6-2AE1-EB4E-9E58-1690BBA5666F}">
      <dgm:prSet custT="1"/>
      <dgm:spPr>
        <a:solidFill>
          <a:srgbClr val="FF0000"/>
        </a:solidFill>
      </dgm:spPr>
      <dgm:t>
        <a:bodyPr/>
        <a:lstStyle/>
        <a:p>
          <a:r>
            <a:rPr lang="fr-FR" sz="1200" dirty="0"/>
            <a:t>Bilan </a:t>
          </a:r>
          <a:r>
            <a:rPr lang="fr-FR" sz="1400" dirty="0"/>
            <a:t>carbone</a:t>
          </a:r>
          <a:endParaRPr lang="fr-FR" sz="1200" dirty="0"/>
        </a:p>
      </dgm:t>
    </dgm:pt>
    <dgm:pt modelId="{95C9A0EE-3018-E744-80CA-7652DC158CBB}" type="parTrans" cxnId="{5D7C4A87-F303-FC4C-8CE7-5C783BEDA689}">
      <dgm:prSet/>
      <dgm:spPr/>
      <dgm:t>
        <a:bodyPr/>
        <a:lstStyle/>
        <a:p>
          <a:endParaRPr lang="fr-FR"/>
        </a:p>
      </dgm:t>
    </dgm:pt>
    <dgm:pt modelId="{F4C2D486-E9DE-0E42-9B5C-CE2487C272F1}" type="sibTrans" cxnId="{5D7C4A87-F303-FC4C-8CE7-5C783BEDA689}">
      <dgm:prSet/>
      <dgm:spPr/>
      <dgm:t>
        <a:bodyPr/>
        <a:lstStyle/>
        <a:p>
          <a:endParaRPr lang="fr-FR"/>
        </a:p>
      </dgm:t>
    </dgm:pt>
    <dgm:pt modelId="{A8362254-2C82-2541-9DA5-5F795E7901AD}">
      <dgm:prSet custT="1"/>
      <dgm:spPr>
        <a:solidFill>
          <a:schemeClr val="accent1"/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fr-FR" sz="1400" dirty="0"/>
            <a:t>ACV</a:t>
          </a:r>
        </a:p>
      </dgm:t>
    </dgm:pt>
    <dgm:pt modelId="{BC590E26-E93C-8C4A-9E50-CF35B15D84F5}" type="parTrans" cxnId="{1D3E589E-7C86-8040-A772-3119CDD81EA1}">
      <dgm:prSet/>
      <dgm:spPr/>
      <dgm:t>
        <a:bodyPr/>
        <a:lstStyle/>
        <a:p>
          <a:endParaRPr lang="fr-FR"/>
        </a:p>
      </dgm:t>
    </dgm:pt>
    <dgm:pt modelId="{34E08D40-D778-C448-BA80-F88ED85EDE6D}" type="sibTrans" cxnId="{1D3E589E-7C86-8040-A772-3119CDD81EA1}">
      <dgm:prSet/>
      <dgm:spPr/>
      <dgm:t>
        <a:bodyPr/>
        <a:lstStyle/>
        <a:p>
          <a:endParaRPr lang="fr-FR"/>
        </a:p>
      </dgm:t>
    </dgm:pt>
    <dgm:pt modelId="{88383174-0421-DB43-A914-5D687C949792}">
      <dgm:prSet custT="1"/>
      <dgm:spPr>
        <a:solidFill>
          <a:srgbClr val="FF0000"/>
        </a:solidFill>
      </dgm:spPr>
      <dgm:t>
        <a:bodyPr/>
        <a:lstStyle/>
        <a:p>
          <a:r>
            <a:rPr lang="fr-FR" sz="1400" dirty="0"/>
            <a:t>ISO 14’000</a:t>
          </a:r>
        </a:p>
      </dgm:t>
    </dgm:pt>
    <dgm:pt modelId="{C9E2AD3C-210F-A843-A53A-140519F81D69}" type="parTrans" cxnId="{33535742-84A1-AA47-AAFE-859568C696E0}">
      <dgm:prSet/>
      <dgm:spPr/>
      <dgm:t>
        <a:bodyPr/>
        <a:lstStyle/>
        <a:p>
          <a:endParaRPr lang="fr-FR"/>
        </a:p>
      </dgm:t>
    </dgm:pt>
    <dgm:pt modelId="{71E48739-5D07-5448-BEB7-028061793397}" type="sibTrans" cxnId="{33535742-84A1-AA47-AAFE-859568C696E0}">
      <dgm:prSet/>
      <dgm:spPr/>
      <dgm:t>
        <a:bodyPr/>
        <a:lstStyle/>
        <a:p>
          <a:endParaRPr lang="fr-FR"/>
        </a:p>
      </dgm:t>
    </dgm:pt>
    <dgm:pt modelId="{C514F1E2-BF88-624D-9F3B-B0C4460520F2}" type="pres">
      <dgm:prSet presAssocID="{43E3E585-98B7-6A4F-B1F8-C9AF88C8E9FC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8FF264B1-DD81-364C-82D5-3D42746B0077}" type="pres">
      <dgm:prSet presAssocID="{43E3E585-98B7-6A4F-B1F8-C9AF88C8E9FC}" presName="hierFlow" presStyleCnt="0"/>
      <dgm:spPr/>
    </dgm:pt>
    <dgm:pt modelId="{A1CD802C-6417-A14D-B355-5132C41893AB}" type="pres">
      <dgm:prSet presAssocID="{43E3E585-98B7-6A4F-B1F8-C9AF88C8E9FC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E65006ED-8942-DF43-BE42-11AA23238EC0}" type="pres">
      <dgm:prSet presAssocID="{F8ACD8E5-CBAA-0344-9FCF-9FD881BB6613}" presName="Name14" presStyleCnt="0"/>
      <dgm:spPr/>
    </dgm:pt>
    <dgm:pt modelId="{C2653E9B-1C2F-FA41-BFB5-8BE66412A741}" type="pres">
      <dgm:prSet presAssocID="{F8ACD8E5-CBAA-0344-9FCF-9FD881BB6613}" presName="level1Shape" presStyleLbl="node0" presStyleIdx="0" presStyleCnt="1" custScaleX="251518" custLinFactNeighborX="-2211" custLinFactNeighborY="-2915">
        <dgm:presLayoutVars>
          <dgm:chPref val="3"/>
        </dgm:presLayoutVars>
      </dgm:prSet>
      <dgm:spPr/>
    </dgm:pt>
    <dgm:pt modelId="{4A0EAA9C-2A95-664E-A49C-C81597671AFC}" type="pres">
      <dgm:prSet presAssocID="{F8ACD8E5-CBAA-0344-9FCF-9FD881BB6613}" presName="hierChild2" presStyleCnt="0"/>
      <dgm:spPr/>
    </dgm:pt>
    <dgm:pt modelId="{F3942960-A786-D24F-BEA5-A721872A99F3}" type="pres">
      <dgm:prSet presAssocID="{81DEE466-5B18-3B4C-A315-718B94486441}" presName="Name19" presStyleLbl="parChTrans1D2" presStyleIdx="0" presStyleCnt="2"/>
      <dgm:spPr/>
    </dgm:pt>
    <dgm:pt modelId="{679FCE2B-54B7-C644-AD47-7E186497D2B5}" type="pres">
      <dgm:prSet presAssocID="{410782EA-22B8-044F-83F2-F5266C81A643}" presName="Name21" presStyleCnt="0"/>
      <dgm:spPr/>
    </dgm:pt>
    <dgm:pt modelId="{AAAC7671-0688-F348-A82F-74A6E9C44A99}" type="pres">
      <dgm:prSet presAssocID="{410782EA-22B8-044F-83F2-F5266C81A643}" presName="level2Shape" presStyleLbl="node2" presStyleIdx="0" presStyleCnt="2"/>
      <dgm:spPr/>
    </dgm:pt>
    <dgm:pt modelId="{5B23AFE4-EE4D-4A47-AF33-1392E9A4E038}" type="pres">
      <dgm:prSet presAssocID="{410782EA-22B8-044F-83F2-F5266C81A643}" presName="hierChild3" presStyleCnt="0"/>
      <dgm:spPr/>
    </dgm:pt>
    <dgm:pt modelId="{ECD9386A-4AFE-8C49-9583-B6B93A48EA54}" type="pres">
      <dgm:prSet presAssocID="{93BFD5C5-A753-F24B-AAEA-6C4C09838442}" presName="Name19" presStyleLbl="parChTrans1D3" presStyleIdx="0" presStyleCnt="4"/>
      <dgm:spPr/>
    </dgm:pt>
    <dgm:pt modelId="{A072EBA3-E518-644D-A80B-714D84D38990}" type="pres">
      <dgm:prSet presAssocID="{DDE85884-1BE4-1445-9745-A2A9074D27E2}" presName="Name21" presStyleCnt="0"/>
      <dgm:spPr/>
    </dgm:pt>
    <dgm:pt modelId="{191A8BD1-C037-9842-BFDD-AF237F599031}" type="pres">
      <dgm:prSet presAssocID="{DDE85884-1BE4-1445-9745-A2A9074D27E2}" presName="level2Shape" presStyleLbl="node3" presStyleIdx="0" presStyleCnt="4"/>
      <dgm:spPr/>
    </dgm:pt>
    <dgm:pt modelId="{5384F376-D82A-CC48-9799-9C246D6F00A3}" type="pres">
      <dgm:prSet presAssocID="{DDE85884-1BE4-1445-9745-A2A9074D27E2}" presName="hierChild3" presStyleCnt="0"/>
      <dgm:spPr/>
    </dgm:pt>
    <dgm:pt modelId="{FAA77F22-0FEE-A043-85E2-53874327E931}" type="pres">
      <dgm:prSet presAssocID="{05B28B80-183C-F840-A885-DE5E529D3F32}" presName="Name19" presStyleLbl="parChTrans1D4" presStyleIdx="0" presStyleCnt="5"/>
      <dgm:spPr/>
    </dgm:pt>
    <dgm:pt modelId="{C74AADEB-1E20-3245-AE6B-566A79787B28}" type="pres">
      <dgm:prSet presAssocID="{514B269B-80DD-5C4A-AAAA-7FBC90BD4992}" presName="Name21" presStyleCnt="0"/>
      <dgm:spPr/>
    </dgm:pt>
    <dgm:pt modelId="{0386B0CD-8035-3F49-B0A8-BEF0E2722986}" type="pres">
      <dgm:prSet presAssocID="{514B269B-80DD-5C4A-AAAA-7FBC90BD4992}" presName="level2Shape" presStyleLbl="node4" presStyleIdx="0" presStyleCnt="5"/>
      <dgm:spPr/>
    </dgm:pt>
    <dgm:pt modelId="{59249993-553A-C043-96D0-B871BCAF605C}" type="pres">
      <dgm:prSet presAssocID="{514B269B-80DD-5C4A-AAAA-7FBC90BD4992}" presName="hierChild3" presStyleCnt="0"/>
      <dgm:spPr/>
    </dgm:pt>
    <dgm:pt modelId="{65545234-7B2C-294C-B196-BCD8C8834199}" type="pres">
      <dgm:prSet presAssocID="{5218A15B-C01C-134E-A748-1C262C2029CE}" presName="Name19" presStyleLbl="parChTrans1D3" presStyleIdx="1" presStyleCnt="4"/>
      <dgm:spPr/>
    </dgm:pt>
    <dgm:pt modelId="{4AABB52E-A1E6-9244-882A-80B2E9950975}" type="pres">
      <dgm:prSet presAssocID="{8103CE0D-8DC9-614A-A88C-C52CB43EA41C}" presName="Name21" presStyleCnt="0"/>
      <dgm:spPr/>
    </dgm:pt>
    <dgm:pt modelId="{FA66577F-11D1-1146-BE62-0A9220E41195}" type="pres">
      <dgm:prSet presAssocID="{8103CE0D-8DC9-614A-A88C-C52CB43EA41C}" presName="level2Shape" presStyleLbl="node3" presStyleIdx="1" presStyleCnt="4"/>
      <dgm:spPr/>
    </dgm:pt>
    <dgm:pt modelId="{4D8DE0C3-D93E-BF41-9788-A8BAC6E14879}" type="pres">
      <dgm:prSet presAssocID="{8103CE0D-8DC9-614A-A88C-C52CB43EA41C}" presName="hierChild3" presStyleCnt="0"/>
      <dgm:spPr/>
    </dgm:pt>
    <dgm:pt modelId="{FCB13818-52AA-EB47-9543-2A2FE0DCC836}" type="pres">
      <dgm:prSet presAssocID="{7F273379-9AD0-5147-A762-95C8097E669C}" presName="Name19" presStyleLbl="parChTrans1D4" presStyleIdx="1" presStyleCnt="5"/>
      <dgm:spPr/>
    </dgm:pt>
    <dgm:pt modelId="{8ADB15FE-DD4E-DC4C-83D0-5AD82B5C154B}" type="pres">
      <dgm:prSet presAssocID="{23E07FBE-47D3-434B-B2B0-9A378E4CA187}" presName="Name21" presStyleCnt="0"/>
      <dgm:spPr/>
    </dgm:pt>
    <dgm:pt modelId="{36212D04-EEBD-6240-A021-59C7EC16F98A}" type="pres">
      <dgm:prSet presAssocID="{23E07FBE-47D3-434B-B2B0-9A378E4CA187}" presName="level2Shape" presStyleLbl="node4" presStyleIdx="1" presStyleCnt="5"/>
      <dgm:spPr/>
    </dgm:pt>
    <dgm:pt modelId="{1B1ADFA3-1A2F-AA46-916E-2A7CD88BB81F}" type="pres">
      <dgm:prSet presAssocID="{23E07FBE-47D3-434B-B2B0-9A378E4CA187}" presName="hierChild3" presStyleCnt="0"/>
      <dgm:spPr/>
    </dgm:pt>
    <dgm:pt modelId="{0AC9D42E-7013-4F42-B7B8-9ED416D42099}" type="pres">
      <dgm:prSet presAssocID="{A3A5ABFF-F12E-1C45-B4FF-227581FBF1EC}" presName="Name19" presStyleLbl="parChTrans1D2" presStyleIdx="1" presStyleCnt="2"/>
      <dgm:spPr/>
    </dgm:pt>
    <dgm:pt modelId="{4AA07F47-2E4F-6448-8723-F7C83D7B5112}" type="pres">
      <dgm:prSet presAssocID="{BADBB0E8-950B-6E4D-869A-12492FEF9278}" presName="Name21" presStyleCnt="0"/>
      <dgm:spPr/>
    </dgm:pt>
    <dgm:pt modelId="{22059A2D-D921-4848-B48F-3FD7264025F3}" type="pres">
      <dgm:prSet presAssocID="{BADBB0E8-950B-6E4D-869A-12492FEF9278}" presName="level2Shape" presStyleLbl="node2" presStyleIdx="1" presStyleCnt="2"/>
      <dgm:spPr/>
    </dgm:pt>
    <dgm:pt modelId="{4B65EDAA-5BA5-3E4E-8D1B-2E18D4D14AA4}" type="pres">
      <dgm:prSet presAssocID="{BADBB0E8-950B-6E4D-869A-12492FEF9278}" presName="hierChild3" presStyleCnt="0"/>
      <dgm:spPr/>
    </dgm:pt>
    <dgm:pt modelId="{89FD2C51-862C-924A-AC8C-814C6CB42464}" type="pres">
      <dgm:prSet presAssocID="{61C8B9BA-964F-9244-AC62-05B3BF633491}" presName="Name19" presStyleLbl="parChTrans1D3" presStyleIdx="2" presStyleCnt="4"/>
      <dgm:spPr/>
    </dgm:pt>
    <dgm:pt modelId="{7383FE04-BE31-5C49-A3FD-19C542E2B1F2}" type="pres">
      <dgm:prSet presAssocID="{B236E01E-6CA4-B244-80A6-0ABA63095258}" presName="Name21" presStyleCnt="0"/>
      <dgm:spPr/>
    </dgm:pt>
    <dgm:pt modelId="{1D2B6292-211D-514E-A75B-8CF678B08742}" type="pres">
      <dgm:prSet presAssocID="{B236E01E-6CA4-B244-80A6-0ABA63095258}" presName="level2Shape" presStyleLbl="node3" presStyleIdx="2" presStyleCnt="4"/>
      <dgm:spPr/>
    </dgm:pt>
    <dgm:pt modelId="{4A134233-397A-5040-ADAE-71CEC155B42F}" type="pres">
      <dgm:prSet presAssocID="{B236E01E-6CA4-B244-80A6-0ABA63095258}" presName="hierChild3" presStyleCnt="0"/>
      <dgm:spPr/>
    </dgm:pt>
    <dgm:pt modelId="{D91FE77B-90A3-F340-8937-44F0F3085A11}" type="pres">
      <dgm:prSet presAssocID="{95C9A0EE-3018-E744-80CA-7652DC158CBB}" presName="Name19" presStyleLbl="parChTrans1D4" presStyleIdx="2" presStyleCnt="5"/>
      <dgm:spPr/>
    </dgm:pt>
    <dgm:pt modelId="{5DC34F45-BD10-7D46-9232-AFFD8EA8F483}" type="pres">
      <dgm:prSet presAssocID="{2382DDB6-2AE1-EB4E-9E58-1690BBA5666F}" presName="Name21" presStyleCnt="0"/>
      <dgm:spPr/>
    </dgm:pt>
    <dgm:pt modelId="{5003582C-D51F-D546-8F37-0338B2F0A1E0}" type="pres">
      <dgm:prSet presAssocID="{2382DDB6-2AE1-EB4E-9E58-1690BBA5666F}" presName="level2Shape" presStyleLbl="node4" presStyleIdx="2" presStyleCnt="5"/>
      <dgm:spPr/>
    </dgm:pt>
    <dgm:pt modelId="{28C94957-46EB-B746-A97A-A80501755EF9}" type="pres">
      <dgm:prSet presAssocID="{2382DDB6-2AE1-EB4E-9E58-1690BBA5666F}" presName="hierChild3" presStyleCnt="0"/>
      <dgm:spPr/>
    </dgm:pt>
    <dgm:pt modelId="{73CC45AD-26EF-7D42-A31F-2995127479A9}" type="pres">
      <dgm:prSet presAssocID="{A7635219-E2D7-0C47-8195-BB559F539D12}" presName="Name19" presStyleLbl="parChTrans1D3" presStyleIdx="3" presStyleCnt="4"/>
      <dgm:spPr/>
    </dgm:pt>
    <dgm:pt modelId="{BCFBF263-5C49-544E-BC63-7E5874D1C619}" type="pres">
      <dgm:prSet presAssocID="{F13AFC2D-A9AB-3948-9B50-778B4A54BA44}" presName="Name21" presStyleCnt="0"/>
      <dgm:spPr/>
    </dgm:pt>
    <dgm:pt modelId="{6514D4C4-E1A4-5B4A-A310-C5B44F2083BF}" type="pres">
      <dgm:prSet presAssocID="{F13AFC2D-A9AB-3948-9B50-778B4A54BA44}" presName="level2Shape" presStyleLbl="node3" presStyleIdx="3" presStyleCnt="4"/>
      <dgm:spPr/>
    </dgm:pt>
    <dgm:pt modelId="{070DDF49-8964-FE4F-A8B1-76D8C7016E6A}" type="pres">
      <dgm:prSet presAssocID="{F13AFC2D-A9AB-3948-9B50-778B4A54BA44}" presName="hierChild3" presStyleCnt="0"/>
      <dgm:spPr/>
    </dgm:pt>
    <dgm:pt modelId="{06E2DD19-6E75-C548-8952-EDCA5AA38C86}" type="pres">
      <dgm:prSet presAssocID="{BC590E26-E93C-8C4A-9E50-CF35B15D84F5}" presName="Name19" presStyleLbl="parChTrans1D4" presStyleIdx="3" presStyleCnt="5"/>
      <dgm:spPr/>
    </dgm:pt>
    <dgm:pt modelId="{0525613D-AD7D-AD44-BE04-A10230CCDB54}" type="pres">
      <dgm:prSet presAssocID="{A8362254-2C82-2541-9DA5-5F795E7901AD}" presName="Name21" presStyleCnt="0"/>
      <dgm:spPr/>
    </dgm:pt>
    <dgm:pt modelId="{E2E29D1B-A92A-2B49-8FE4-2CCBD94FE55F}" type="pres">
      <dgm:prSet presAssocID="{A8362254-2C82-2541-9DA5-5F795E7901AD}" presName="level2Shape" presStyleLbl="node4" presStyleIdx="3" presStyleCnt="5"/>
      <dgm:spPr/>
    </dgm:pt>
    <dgm:pt modelId="{50646B1B-512B-BE4A-8E99-3A80DC54182F}" type="pres">
      <dgm:prSet presAssocID="{A8362254-2C82-2541-9DA5-5F795E7901AD}" presName="hierChild3" presStyleCnt="0"/>
      <dgm:spPr/>
    </dgm:pt>
    <dgm:pt modelId="{CF34334B-1FAF-784A-8D0E-9F895D9A3FB9}" type="pres">
      <dgm:prSet presAssocID="{C9E2AD3C-210F-A843-A53A-140519F81D69}" presName="Name19" presStyleLbl="parChTrans1D4" presStyleIdx="4" presStyleCnt="5"/>
      <dgm:spPr/>
    </dgm:pt>
    <dgm:pt modelId="{D4E220ED-DD8B-E347-8982-F8DDCF5CB25D}" type="pres">
      <dgm:prSet presAssocID="{88383174-0421-DB43-A914-5D687C949792}" presName="Name21" presStyleCnt="0"/>
      <dgm:spPr/>
    </dgm:pt>
    <dgm:pt modelId="{8676DA0E-BDCE-8B4A-939E-495DF800B9F7}" type="pres">
      <dgm:prSet presAssocID="{88383174-0421-DB43-A914-5D687C949792}" presName="level2Shape" presStyleLbl="node4" presStyleIdx="4" presStyleCnt="5"/>
      <dgm:spPr/>
    </dgm:pt>
    <dgm:pt modelId="{6E5DC462-9E38-8548-9C20-ADAE277A46B1}" type="pres">
      <dgm:prSet presAssocID="{88383174-0421-DB43-A914-5D687C949792}" presName="hierChild3" presStyleCnt="0"/>
      <dgm:spPr/>
    </dgm:pt>
    <dgm:pt modelId="{5FE29947-4880-3E40-96F6-1E3FB3D68A3C}" type="pres">
      <dgm:prSet presAssocID="{43E3E585-98B7-6A4F-B1F8-C9AF88C8E9FC}" presName="bgShapesFlow" presStyleCnt="0"/>
      <dgm:spPr/>
    </dgm:pt>
  </dgm:ptLst>
  <dgm:cxnLst>
    <dgm:cxn modelId="{B43B5701-BB31-C447-821E-AC3C82B59CB3}" type="presOf" srcId="{A3A5ABFF-F12E-1C45-B4FF-227581FBF1EC}" destId="{0AC9D42E-7013-4F42-B7B8-9ED416D42099}" srcOrd="0" destOrd="0" presId="urn:microsoft.com/office/officeart/2005/8/layout/hierarchy6"/>
    <dgm:cxn modelId="{F6A5C902-F03A-B54A-AF88-C1862602436C}" srcId="{43E3E585-98B7-6A4F-B1F8-C9AF88C8E9FC}" destId="{F8ACD8E5-CBAA-0344-9FCF-9FD881BB6613}" srcOrd="0" destOrd="0" parTransId="{CA881F8F-0B4F-0246-AFB9-A2212B76D01B}" sibTransId="{07B6198B-00FA-4D4C-BCFD-3319E6F912BF}"/>
    <dgm:cxn modelId="{15ADDF04-109A-604D-9A8E-FA14EBA52BEF}" srcId="{F8ACD8E5-CBAA-0344-9FCF-9FD881BB6613}" destId="{BADBB0E8-950B-6E4D-869A-12492FEF9278}" srcOrd="1" destOrd="0" parTransId="{A3A5ABFF-F12E-1C45-B4FF-227581FBF1EC}" sibTransId="{1B871142-7443-494E-A686-31E33F7D0C9E}"/>
    <dgm:cxn modelId="{C05BCC08-9386-F243-9426-A988142E3B99}" type="presOf" srcId="{23E07FBE-47D3-434B-B2B0-9A378E4CA187}" destId="{36212D04-EEBD-6240-A021-59C7EC16F98A}" srcOrd="0" destOrd="0" presId="urn:microsoft.com/office/officeart/2005/8/layout/hierarchy6"/>
    <dgm:cxn modelId="{46722509-0A15-4940-A7A5-F7A04D4CF8FF}" srcId="{410782EA-22B8-044F-83F2-F5266C81A643}" destId="{8103CE0D-8DC9-614A-A88C-C52CB43EA41C}" srcOrd="1" destOrd="0" parTransId="{5218A15B-C01C-134E-A748-1C262C2029CE}" sibTransId="{3843D625-3D65-864A-A1A8-DD218693E6F7}"/>
    <dgm:cxn modelId="{FBDEB316-7C88-E74B-9293-3B39001E3862}" type="presOf" srcId="{88383174-0421-DB43-A914-5D687C949792}" destId="{8676DA0E-BDCE-8B4A-939E-495DF800B9F7}" srcOrd="0" destOrd="0" presId="urn:microsoft.com/office/officeart/2005/8/layout/hierarchy6"/>
    <dgm:cxn modelId="{B4966F17-4588-D04A-8A0E-8E36C1070A07}" type="presOf" srcId="{F8ACD8E5-CBAA-0344-9FCF-9FD881BB6613}" destId="{C2653E9B-1C2F-FA41-BFB5-8BE66412A741}" srcOrd="0" destOrd="0" presId="urn:microsoft.com/office/officeart/2005/8/layout/hierarchy6"/>
    <dgm:cxn modelId="{E935E720-676F-924F-8763-BD85D7D4958A}" type="presOf" srcId="{410782EA-22B8-044F-83F2-F5266C81A643}" destId="{AAAC7671-0688-F348-A82F-74A6E9C44A99}" srcOrd="0" destOrd="0" presId="urn:microsoft.com/office/officeart/2005/8/layout/hierarchy6"/>
    <dgm:cxn modelId="{550DEB25-2DA2-2D44-B733-CFA124F2C11A}" type="presOf" srcId="{61C8B9BA-964F-9244-AC62-05B3BF633491}" destId="{89FD2C51-862C-924A-AC8C-814C6CB42464}" srcOrd="0" destOrd="0" presId="urn:microsoft.com/office/officeart/2005/8/layout/hierarchy6"/>
    <dgm:cxn modelId="{2A2D7F2A-2499-4C42-AFC7-EC4012BF97D4}" type="presOf" srcId="{F13AFC2D-A9AB-3948-9B50-778B4A54BA44}" destId="{6514D4C4-E1A4-5B4A-A310-C5B44F2083BF}" srcOrd="0" destOrd="0" presId="urn:microsoft.com/office/officeart/2005/8/layout/hierarchy6"/>
    <dgm:cxn modelId="{B6D83A2B-3819-EF4C-B91C-269708F102F2}" srcId="{F8ACD8E5-CBAA-0344-9FCF-9FD881BB6613}" destId="{410782EA-22B8-044F-83F2-F5266C81A643}" srcOrd="0" destOrd="0" parTransId="{81DEE466-5B18-3B4C-A315-718B94486441}" sibTransId="{C621CD3F-281C-D44F-AE02-BF3D53A77228}"/>
    <dgm:cxn modelId="{98DB4532-3271-C04B-873D-C2659B4B44A5}" type="presOf" srcId="{81DEE466-5B18-3B4C-A315-718B94486441}" destId="{F3942960-A786-D24F-BEA5-A721872A99F3}" srcOrd="0" destOrd="0" presId="urn:microsoft.com/office/officeart/2005/8/layout/hierarchy6"/>
    <dgm:cxn modelId="{5FE53C34-365C-7E43-808C-304A6E774BC3}" type="presOf" srcId="{43E3E585-98B7-6A4F-B1F8-C9AF88C8E9FC}" destId="{C514F1E2-BF88-624D-9F3B-B0C4460520F2}" srcOrd="0" destOrd="0" presId="urn:microsoft.com/office/officeart/2005/8/layout/hierarchy6"/>
    <dgm:cxn modelId="{61F62E37-BEA6-E645-9BA7-FFD6EE778C90}" srcId="{8103CE0D-8DC9-614A-A88C-C52CB43EA41C}" destId="{23E07FBE-47D3-434B-B2B0-9A378E4CA187}" srcOrd="0" destOrd="0" parTransId="{7F273379-9AD0-5147-A762-95C8097E669C}" sibTransId="{2693FDFF-F60C-4D4C-956E-5E1B6CC3A2E9}"/>
    <dgm:cxn modelId="{EA11C45C-36BF-A44B-9456-E1AA796A2DCD}" srcId="{DDE85884-1BE4-1445-9745-A2A9074D27E2}" destId="{514B269B-80DD-5C4A-AAAA-7FBC90BD4992}" srcOrd="0" destOrd="0" parTransId="{05B28B80-183C-F840-A885-DE5E529D3F32}" sibTransId="{C59F11BA-DBE8-4748-B58D-011254458E2B}"/>
    <dgm:cxn modelId="{33535742-84A1-AA47-AAFE-859568C696E0}" srcId="{F13AFC2D-A9AB-3948-9B50-778B4A54BA44}" destId="{88383174-0421-DB43-A914-5D687C949792}" srcOrd="1" destOrd="0" parTransId="{C9E2AD3C-210F-A843-A53A-140519F81D69}" sibTransId="{71E48739-5D07-5448-BEB7-028061793397}"/>
    <dgm:cxn modelId="{5107884D-A64B-9443-9446-276DF3D40242}" srcId="{BADBB0E8-950B-6E4D-869A-12492FEF9278}" destId="{B236E01E-6CA4-B244-80A6-0ABA63095258}" srcOrd="0" destOrd="0" parTransId="{61C8B9BA-964F-9244-AC62-05B3BF633491}" sibTransId="{3D9020B5-AA00-8842-BC42-86A5C8EE51F6}"/>
    <dgm:cxn modelId="{C088D96F-1195-0549-8B11-54A9B83B50DE}" type="presOf" srcId="{A7635219-E2D7-0C47-8195-BB559F539D12}" destId="{73CC45AD-26EF-7D42-A31F-2995127479A9}" srcOrd="0" destOrd="0" presId="urn:microsoft.com/office/officeart/2005/8/layout/hierarchy6"/>
    <dgm:cxn modelId="{046F9552-0DF3-AF48-A042-767E92743F42}" type="presOf" srcId="{BADBB0E8-950B-6E4D-869A-12492FEF9278}" destId="{22059A2D-D921-4848-B48F-3FD7264025F3}" srcOrd="0" destOrd="0" presId="urn:microsoft.com/office/officeart/2005/8/layout/hierarchy6"/>
    <dgm:cxn modelId="{5D7C4A87-F303-FC4C-8CE7-5C783BEDA689}" srcId="{B236E01E-6CA4-B244-80A6-0ABA63095258}" destId="{2382DDB6-2AE1-EB4E-9E58-1690BBA5666F}" srcOrd="0" destOrd="0" parTransId="{95C9A0EE-3018-E744-80CA-7652DC158CBB}" sibTransId="{F4C2D486-E9DE-0E42-9B5C-CE2487C272F1}"/>
    <dgm:cxn modelId="{2594828C-C5F9-4C4B-9AB5-564DB0882080}" type="presOf" srcId="{5218A15B-C01C-134E-A748-1C262C2029CE}" destId="{65545234-7B2C-294C-B196-BCD8C8834199}" srcOrd="0" destOrd="0" presId="urn:microsoft.com/office/officeart/2005/8/layout/hierarchy6"/>
    <dgm:cxn modelId="{004A3896-488D-A249-A46A-9BCC5B2604AD}" type="presOf" srcId="{DDE85884-1BE4-1445-9745-A2A9074D27E2}" destId="{191A8BD1-C037-9842-BFDD-AF237F599031}" srcOrd="0" destOrd="0" presId="urn:microsoft.com/office/officeart/2005/8/layout/hierarchy6"/>
    <dgm:cxn modelId="{82622B9E-E9A2-CB48-9F4D-A5009E2DBF45}" type="presOf" srcId="{93BFD5C5-A753-F24B-AAEA-6C4C09838442}" destId="{ECD9386A-4AFE-8C49-9583-B6B93A48EA54}" srcOrd="0" destOrd="0" presId="urn:microsoft.com/office/officeart/2005/8/layout/hierarchy6"/>
    <dgm:cxn modelId="{1D3E589E-7C86-8040-A772-3119CDD81EA1}" srcId="{F13AFC2D-A9AB-3948-9B50-778B4A54BA44}" destId="{A8362254-2C82-2541-9DA5-5F795E7901AD}" srcOrd="0" destOrd="0" parTransId="{BC590E26-E93C-8C4A-9E50-CF35B15D84F5}" sibTransId="{34E08D40-D778-C448-BA80-F88ED85EDE6D}"/>
    <dgm:cxn modelId="{376637A2-1799-9B42-9F91-0914FEA01C4A}" srcId="{410782EA-22B8-044F-83F2-F5266C81A643}" destId="{DDE85884-1BE4-1445-9745-A2A9074D27E2}" srcOrd="0" destOrd="0" parTransId="{93BFD5C5-A753-F24B-AAEA-6C4C09838442}" sibTransId="{B688D391-A99C-9946-B398-42BB604D2A8F}"/>
    <dgm:cxn modelId="{CD7DC0A2-12F6-594B-AA25-A7D2FD07A3B3}" type="presOf" srcId="{A8362254-2C82-2541-9DA5-5F795E7901AD}" destId="{E2E29D1B-A92A-2B49-8FE4-2CCBD94FE55F}" srcOrd="0" destOrd="0" presId="urn:microsoft.com/office/officeart/2005/8/layout/hierarchy6"/>
    <dgm:cxn modelId="{CDD406A8-077B-1E45-8EDC-8B46F81AA62E}" srcId="{BADBB0E8-950B-6E4D-869A-12492FEF9278}" destId="{F13AFC2D-A9AB-3948-9B50-778B4A54BA44}" srcOrd="1" destOrd="0" parTransId="{A7635219-E2D7-0C47-8195-BB559F539D12}" sibTransId="{3318CC44-695C-4A45-8A6A-92C6BF0B75A5}"/>
    <dgm:cxn modelId="{4C20A7B7-AEA6-D845-A1EE-888C702D2B33}" type="presOf" srcId="{7F273379-9AD0-5147-A762-95C8097E669C}" destId="{FCB13818-52AA-EB47-9543-2A2FE0DCC836}" srcOrd="0" destOrd="0" presId="urn:microsoft.com/office/officeart/2005/8/layout/hierarchy6"/>
    <dgm:cxn modelId="{355EDFCC-049D-D242-B0AE-D4A8318C2904}" type="presOf" srcId="{514B269B-80DD-5C4A-AAAA-7FBC90BD4992}" destId="{0386B0CD-8035-3F49-B0A8-BEF0E2722986}" srcOrd="0" destOrd="0" presId="urn:microsoft.com/office/officeart/2005/8/layout/hierarchy6"/>
    <dgm:cxn modelId="{ECE7DFCC-0D5F-3E4D-9B82-C7C449D86A32}" type="presOf" srcId="{95C9A0EE-3018-E744-80CA-7652DC158CBB}" destId="{D91FE77B-90A3-F340-8937-44F0F3085A11}" srcOrd="0" destOrd="0" presId="urn:microsoft.com/office/officeart/2005/8/layout/hierarchy6"/>
    <dgm:cxn modelId="{393223D5-9819-3A43-AA1C-54A8E552B235}" type="presOf" srcId="{2382DDB6-2AE1-EB4E-9E58-1690BBA5666F}" destId="{5003582C-D51F-D546-8F37-0338B2F0A1E0}" srcOrd="0" destOrd="0" presId="urn:microsoft.com/office/officeart/2005/8/layout/hierarchy6"/>
    <dgm:cxn modelId="{AF2E13D6-6ED6-4E43-BACA-6A416DA8F73B}" type="presOf" srcId="{BC590E26-E93C-8C4A-9E50-CF35B15D84F5}" destId="{06E2DD19-6E75-C548-8952-EDCA5AA38C86}" srcOrd="0" destOrd="0" presId="urn:microsoft.com/office/officeart/2005/8/layout/hierarchy6"/>
    <dgm:cxn modelId="{5B70F0DD-8D46-A540-8D41-AB76126D525C}" type="presOf" srcId="{C9E2AD3C-210F-A843-A53A-140519F81D69}" destId="{CF34334B-1FAF-784A-8D0E-9F895D9A3FB9}" srcOrd="0" destOrd="0" presId="urn:microsoft.com/office/officeart/2005/8/layout/hierarchy6"/>
    <dgm:cxn modelId="{DE0A56E3-915F-4842-B4DA-9B57E1EB5FAE}" type="presOf" srcId="{8103CE0D-8DC9-614A-A88C-C52CB43EA41C}" destId="{FA66577F-11D1-1146-BE62-0A9220E41195}" srcOrd="0" destOrd="0" presId="urn:microsoft.com/office/officeart/2005/8/layout/hierarchy6"/>
    <dgm:cxn modelId="{7F7984F0-8B94-DE48-A49A-AD330D1EFD58}" type="presOf" srcId="{05B28B80-183C-F840-A885-DE5E529D3F32}" destId="{FAA77F22-0FEE-A043-85E2-53874327E931}" srcOrd="0" destOrd="0" presId="urn:microsoft.com/office/officeart/2005/8/layout/hierarchy6"/>
    <dgm:cxn modelId="{94A1BFF4-637C-C54F-9C87-BB509BCBBCEB}" type="presOf" srcId="{B236E01E-6CA4-B244-80A6-0ABA63095258}" destId="{1D2B6292-211D-514E-A75B-8CF678B08742}" srcOrd="0" destOrd="0" presId="urn:microsoft.com/office/officeart/2005/8/layout/hierarchy6"/>
    <dgm:cxn modelId="{DE54F018-3113-E94E-A301-A94D61FA139E}" type="presParOf" srcId="{C514F1E2-BF88-624D-9F3B-B0C4460520F2}" destId="{8FF264B1-DD81-364C-82D5-3D42746B0077}" srcOrd="0" destOrd="0" presId="urn:microsoft.com/office/officeart/2005/8/layout/hierarchy6"/>
    <dgm:cxn modelId="{C558BC58-F726-794D-9C9D-202E5C0FDB50}" type="presParOf" srcId="{8FF264B1-DD81-364C-82D5-3D42746B0077}" destId="{A1CD802C-6417-A14D-B355-5132C41893AB}" srcOrd="0" destOrd="0" presId="urn:microsoft.com/office/officeart/2005/8/layout/hierarchy6"/>
    <dgm:cxn modelId="{7436F6CE-3F02-DC4C-BA4A-DB2B345FFCC0}" type="presParOf" srcId="{A1CD802C-6417-A14D-B355-5132C41893AB}" destId="{E65006ED-8942-DF43-BE42-11AA23238EC0}" srcOrd="0" destOrd="0" presId="urn:microsoft.com/office/officeart/2005/8/layout/hierarchy6"/>
    <dgm:cxn modelId="{74625A80-3692-E444-9CE8-DBF200CB56A3}" type="presParOf" srcId="{E65006ED-8942-DF43-BE42-11AA23238EC0}" destId="{C2653E9B-1C2F-FA41-BFB5-8BE66412A741}" srcOrd="0" destOrd="0" presId="urn:microsoft.com/office/officeart/2005/8/layout/hierarchy6"/>
    <dgm:cxn modelId="{8CC0E698-8852-EC44-A36F-E25504544585}" type="presParOf" srcId="{E65006ED-8942-DF43-BE42-11AA23238EC0}" destId="{4A0EAA9C-2A95-664E-A49C-C81597671AFC}" srcOrd="1" destOrd="0" presId="urn:microsoft.com/office/officeart/2005/8/layout/hierarchy6"/>
    <dgm:cxn modelId="{104012C7-9BE4-C648-A104-969DB1B6988C}" type="presParOf" srcId="{4A0EAA9C-2A95-664E-A49C-C81597671AFC}" destId="{F3942960-A786-D24F-BEA5-A721872A99F3}" srcOrd="0" destOrd="0" presId="urn:microsoft.com/office/officeart/2005/8/layout/hierarchy6"/>
    <dgm:cxn modelId="{CBE9C73E-8BAC-5D42-B218-B24A6E78E1F8}" type="presParOf" srcId="{4A0EAA9C-2A95-664E-A49C-C81597671AFC}" destId="{679FCE2B-54B7-C644-AD47-7E186497D2B5}" srcOrd="1" destOrd="0" presId="urn:microsoft.com/office/officeart/2005/8/layout/hierarchy6"/>
    <dgm:cxn modelId="{5EBDF269-CD67-C448-9956-8C00FF4E2A9B}" type="presParOf" srcId="{679FCE2B-54B7-C644-AD47-7E186497D2B5}" destId="{AAAC7671-0688-F348-A82F-74A6E9C44A99}" srcOrd="0" destOrd="0" presId="urn:microsoft.com/office/officeart/2005/8/layout/hierarchy6"/>
    <dgm:cxn modelId="{42341858-CCB1-D049-9256-3EA67BFAF1D3}" type="presParOf" srcId="{679FCE2B-54B7-C644-AD47-7E186497D2B5}" destId="{5B23AFE4-EE4D-4A47-AF33-1392E9A4E038}" srcOrd="1" destOrd="0" presId="urn:microsoft.com/office/officeart/2005/8/layout/hierarchy6"/>
    <dgm:cxn modelId="{3700C62A-C38C-C94B-ACBA-65B524057C35}" type="presParOf" srcId="{5B23AFE4-EE4D-4A47-AF33-1392E9A4E038}" destId="{ECD9386A-4AFE-8C49-9583-B6B93A48EA54}" srcOrd="0" destOrd="0" presId="urn:microsoft.com/office/officeart/2005/8/layout/hierarchy6"/>
    <dgm:cxn modelId="{79F7447F-619D-BF4F-93CB-67F75CBCF24A}" type="presParOf" srcId="{5B23AFE4-EE4D-4A47-AF33-1392E9A4E038}" destId="{A072EBA3-E518-644D-A80B-714D84D38990}" srcOrd="1" destOrd="0" presId="urn:microsoft.com/office/officeart/2005/8/layout/hierarchy6"/>
    <dgm:cxn modelId="{68A2C213-E0B0-E642-85C5-FB8E9DDA9D52}" type="presParOf" srcId="{A072EBA3-E518-644D-A80B-714D84D38990}" destId="{191A8BD1-C037-9842-BFDD-AF237F599031}" srcOrd="0" destOrd="0" presId="urn:microsoft.com/office/officeart/2005/8/layout/hierarchy6"/>
    <dgm:cxn modelId="{4FD07098-010C-E743-B075-9A53398DE541}" type="presParOf" srcId="{A072EBA3-E518-644D-A80B-714D84D38990}" destId="{5384F376-D82A-CC48-9799-9C246D6F00A3}" srcOrd="1" destOrd="0" presId="urn:microsoft.com/office/officeart/2005/8/layout/hierarchy6"/>
    <dgm:cxn modelId="{F19DD648-49E2-4C42-9B46-00C901B78704}" type="presParOf" srcId="{5384F376-D82A-CC48-9799-9C246D6F00A3}" destId="{FAA77F22-0FEE-A043-85E2-53874327E931}" srcOrd="0" destOrd="0" presId="urn:microsoft.com/office/officeart/2005/8/layout/hierarchy6"/>
    <dgm:cxn modelId="{039EBF6A-F53B-D24D-AF46-A39EFF8CDF7F}" type="presParOf" srcId="{5384F376-D82A-CC48-9799-9C246D6F00A3}" destId="{C74AADEB-1E20-3245-AE6B-566A79787B28}" srcOrd="1" destOrd="0" presId="urn:microsoft.com/office/officeart/2005/8/layout/hierarchy6"/>
    <dgm:cxn modelId="{02288E33-C248-E24F-9407-98DDB99C0E60}" type="presParOf" srcId="{C74AADEB-1E20-3245-AE6B-566A79787B28}" destId="{0386B0CD-8035-3F49-B0A8-BEF0E2722986}" srcOrd="0" destOrd="0" presId="urn:microsoft.com/office/officeart/2005/8/layout/hierarchy6"/>
    <dgm:cxn modelId="{1CB7253E-B8EA-F24F-978E-090C74F65973}" type="presParOf" srcId="{C74AADEB-1E20-3245-AE6B-566A79787B28}" destId="{59249993-553A-C043-96D0-B871BCAF605C}" srcOrd="1" destOrd="0" presId="urn:microsoft.com/office/officeart/2005/8/layout/hierarchy6"/>
    <dgm:cxn modelId="{3305D674-49BC-B042-9716-9C5424FAB757}" type="presParOf" srcId="{5B23AFE4-EE4D-4A47-AF33-1392E9A4E038}" destId="{65545234-7B2C-294C-B196-BCD8C8834199}" srcOrd="2" destOrd="0" presId="urn:microsoft.com/office/officeart/2005/8/layout/hierarchy6"/>
    <dgm:cxn modelId="{6ABC5025-0EB7-E34E-B687-8F6F71264B65}" type="presParOf" srcId="{5B23AFE4-EE4D-4A47-AF33-1392E9A4E038}" destId="{4AABB52E-A1E6-9244-882A-80B2E9950975}" srcOrd="3" destOrd="0" presId="urn:microsoft.com/office/officeart/2005/8/layout/hierarchy6"/>
    <dgm:cxn modelId="{109E84E5-F39A-8A46-A080-42E179802CDD}" type="presParOf" srcId="{4AABB52E-A1E6-9244-882A-80B2E9950975}" destId="{FA66577F-11D1-1146-BE62-0A9220E41195}" srcOrd="0" destOrd="0" presId="urn:microsoft.com/office/officeart/2005/8/layout/hierarchy6"/>
    <dgm:cxn modelId="{FD73AED1-78AB-E844-871A-7927DD50CB1E}" type="presParOf" srcId="{4AABB52E-A1E6-9244-882A-80B2E9950975}" destId="{4D8DE0C3-D93E-BF41-9788-A8BAC6E14879}" srcOrd="1" destOrd="0" presId="urn:microsoft.com/office/officeart/2005/8/layout/hierarchy6"/>
    <dgm:cxn modelId="{E4BEBC79-EA86-C942-9F7D-38DFF8E0766E}" type="presParOf" srcId="{4D8DE0C3-D93E-BF41-9788-A8BAC6E14879}" destId="{FCB13818-52AA-EB47-9543-2A2FE0DCC836}" srcOrd="0" destOrd="0" presId="urn:microsoft.com/office/officeart/2005/8/layout/hierarchy6"/>
    <dgm:cxn modelId="{DEA2037A-86D8-864B-A996-EBE489A1A534}" type="presParOf" srcId="{4D8DE0C3-D93E-BF41-9788-A8BAC6E14879}" destId="{8ADB15FE-DD4E-DC4C-83D0-5AD82B5C154B}" srcOrd="1" destOrd="0" presId="urn:microsoft.com/office/officeart/2005/8/layout/hierarchy6"/>
    <dgm:cxn modelId="{19707B2E-F017-BD47-A95A-D130171F5320}" type="presParOf" srcId="{8ADB15FE-DD4E-DC4C-83D0-5AD82B5C154B}" destId="{36212D04-EEBD-6240-A021-59C7EC16F98A}" srcOrd="0" destOrd="0" presId="urn:microsoft.com/office/officeart/2005/8/layout/hierarchy6"/>
    <dgm:cxn modelId="{29A8AD61-DE0D-9542-A577-0C52F7522436}" type="presParOf" srcId="{8ADB15FE-DD4E-DC4C-83D0-5AD82B5C154B}" destId="{1B1ADFA3-1A2F-AA46-916E-2A7CD88BB81F}" srcOrd="1" destOrd="0" presId="urn:microsoft.com/office/officeart/2005/8/layout/hierarchy6"/>
    <dgm:cxn modelId="{C8510735-E73A-424F-97ED-5E9C0C0E9011}" type="presParOf" srcId="{4A0EAA9C-2A95-664E-A49C-C81597671AFC}" destId="{0AC9D42E-7013-4F42-B7B8-9ED416D42099}" srcOrd="2" destOrd="0" presId="urn:microsoft.com/office/officeart/2005/8/layout/hierarchy6"/>
    <dgm:cxn modelId="{E38B9E97-BE1D-9844-A74E-D837FDD8F487}" type="presParOf" srcId="{4A0EAA9C-2A95-664E-A49C-C81597671AFC}" destId="{4AA07F47-2E4F-6448-8723-F7C83D7B5112}" srcOrd="3" destOrd="0" presId="urn:microsoft.com/office/officeart/2005/8/layout/hierarchy6"/>
    <dgm:cxn modelId="{2EB66D55-A0C0-074C-A0F5-6501DA2FB015}" type="presParOf" srcId="{4AA07F47-2E4F-6448-8723-F7C83D7B5112}" destId="{22059A2D-D921-4848-B48F-3FD7264025F3}" srcOrd="0" destOrd="0" presId="urn:microsoft.com/office/officeart/2005/8/layout/hierarchy6"/>
    <dgm:cxn modelId="{9D9F805E-C5DD-B340-A691-A003199C60B7}" type="presParOf" srcId="{4AA07F47-2E4F-6448-8723-F7C83D7B5112}" destId="{4B65EDAA-5BA5-3E4E-8D1B-2E18D4D14AA4}" srcOrd="1" destOrd="0" presId="urn:microsoft.com/office/officeart/2005/8/layout/hierarchy6"/>
    <dgm:cxn modelId="{43042028-0DD0-3C42-8EA9-3B5D6D538BE7}" type="presParOf" srcId="{4B65EDAA-5BA5-3E4E-8D1B-2E18D4D14AA4}" destId="{89FD2C51-862C-924A-AC8C-814C6CB42464}" srcOrd="0" destOrd="0" presId="urn:microsoft.com/office/officeart/2005/8/layout/hierarchy6"/>
    <dgm:cxn modelId="{37B6DE60-A462-214D-A491-765BD2572AD4}" type="presParOf" srcId="{4B65EDAA-5BA5-3E4E-8D1B-2E18D4D14AA4}" destId="{7383FE04-BE31-5C49-A3FD-19C542E2B1F2}" srcOrd="1" destOrd="0" presId="urn:microsoft.com/office/officeart/2005/8/layout/hierarchy6"/>
    <dgm:cxn modelId="{7E0B04F0-03A1-2C4D-AC3E-38CD90D0CA16}" type="presParOf" srcId="{7383FE04-BE31-5C49-A3FD-19C542E2B1F2}" destId="{1D2B6292-211D-514E-A75B-8CF678B08742}" srcOrd="0" destOrd="0" presId="urn:microsoft.com/office/officeart/2005/8/layout/hierarchy6"/>
    <dgm:cxn modelId="{538DE598-588C-4942-B10A-63AF0A398F9E}" type="presParOf" srcId="{7383FE04-BE31-5C49-A3FD-19C542E2B1F2}" destId="{4A134233-397A-5040-ADAE-71CEC155B42F}" srcOrd="1" destOrd="0" presId="urn:microsoft.com/office/officeart/2005/8/layout/hierarchy6"/>
    <dgm:cxn modelId="{0E07A2D5-2520-7149-9AE3-6B5F7400EF54}" type="presParOf" srcId="{4A134233-397A-5040-ADAE-71CEC155B42F}" destId="{D91FE77B-90A3-F340-8937-44F0F3085A11}" srcOrd="0" destOrd="0" presId="urn:microsoft.com/office/officeart/2005/8/layout/hierarchy6"/>
    <dgm:cxn modelId="{B4BBC2F9-05AC-E047-A36A-306EB3094A76}" type="presParOf" srcId="{4A134233-397A-5040-ADAE-71CEC155B42F}" destId="{5DC34F45-BD10-7D46-9232-AFFD8EA8F483}" srcOrd="1" destOrd="0" presId="urn:microsoft.com/office/officeart/2005/8/layout/hierarchy6"/>
    <dgm:cxn modelId="{4B62F700-4C60-0149-A833-19129EE7816E}" type="presParOf" srcId="{5DC34F45-BD10-7D46-9232-AFFD8EA8F483}" destId="{5003582C-D51F-D546-8F37-0338B2F0A1E0}" srcOrd="0" destOrd="0" presId="urn:microsoft.com/office/officeart/2005/8/layout/hierarchy6"/>
    <dgm:cxn modelId="{12F7E130-17AF-7C48-80B0-F0A3E3F96551}" type="presParOf" srcId="{5DC34F45-BD10-7D46-9232-AFFD8EA8F483}" destId="{28C94957-46EB-B746-A97A-A80501755EF9}" srcOrd="1" destOrd="0" presId="urn:microsoft.com/office/officeart/2005/8/layout/hierarchy6"/>
    <dgm:cxn modelId="{35FE190D-A5F9-9147-84A0-D85EB3481539}" type="presParOf" srcId="{4B65EDAA-5BA5-3E4E-8D1B-2E18D4D14AA4}" destId="{73CC45AD-26EF-7D42-A31F-2995127479A9}" srcOrd="2" destOrd="0" presId="urn:microsoft.com/office/officeart/2005/8/layout/hierarchy6"/>
    <dgm:cxn modelId="{1939D05E-D07F-4845-A451-B37F2719A28A}" type="presParOf" srcId="{4B65EDAA-5BA5-3E4E-8D1B-2E18D4D14AA4}" destId="{BCFBF263-5C49-544E-BC63-7E5874D1C619}" srcOrd="3" destOrd="0" presId="urn:microsoft.com/office/officeart/2005/8/layout/hierarchy6"/>
    <dgm:cxn modelId="{17178E6D-99DA-C948-8806-6693A0010AE0}" type="presParOf" srcId="{BCFBF263-5C49-544E-BC63-7E5874D1C619}" destId="{6514D4C4-E1A4-5B4A-A310-C5B44F2083BF}" srcOrd="0" destOrd="0" presId="urn:microsoft.com/office/officeart/2005/8/layout/hierarchy6"/>
    <dgm:cxn modelId="{573B016E-B598-3A4D-A8C4-351000F7FB68}" type="presParOf" srcId="{BCFBF263-5C49-544E-BC63-7E5874D1C619}" destId="{070DDF49-8964-FE4F-A8B1-76D8C7016E6A}" srcOrd="1" destOrd="0" presId="urn:microsoft.com/office/officeart/2005/8/layout/hierarchy6"/>
    <dgm:cxn modelId="{142895A4-5350-174A-AD34-955B33C29F92}" type="presParOf" srcId="{070DDF49-8964-FE4F-A8B1-76D8C7016E6A}" destId="{06E2DD19-6E75-C548-8952-EDCA5AA38C86}" srcOrd="0" destOrd="0" presId="urn:microsoft.com/office/officeart/2005/8/layout/hierarchy6"/>
    <dgm:cxn modelId="{C93AC8CA-DE01-1F4C-A279-5F3861BF08BC}" type="presParOf" srcId="{070DDF49-8964-FE4F-A8B1-76D8C7016E6A}" destId="{0525613D-AD7D-AD44-BE04-A10230CCDB54}" srcOrd="1" destOrd="0" presId="urn:microsoft.com/office/officeart/2005/8/layout/hierarchy6"/>
    <dgm:cxn modelId="{6D948F9A-8165-D04F-8768-24BE75F38088}" type="presParOf" srcId="{0525613D-AD7D-AD44-BE04-A10230CCDB54}" destId="{E2E29D1B-A92A-2B49-8FE4-2CCBD94FE55F}" srcOrd="0" destOrd="0" presId="urn:microsoft.com/office/officeart/2005/8/layout/hierarchy6"/>
    <dgm:cxn modelId="{AB7E4BFB-3720-A540-93F8-AB2BFAFC6A4A}" type="presParOf" srcId="{0525613D-AD7D-AD44-BE04-A10230CCDB54}" destId="{50646B1B-512B-BE4A-8E99-3A80DC54182F}" srcOrd="1" destOrd="0" presId="urn:microsoft.com/office/officeart/2005/8/layout/hierarchy6"/>
    <dgm:cxn modelId="{6E55DE5E-E3B3-D044-BC5C-CFF8C6CF7C65}" type="presParOf" srcId="{070DDF49-8964-FE4F-A8B1-76D8C7016E6A}" destId="{CF34334B-1FAF-784A-8D0E-9F895D9A3FB9}" srcOrd="2" destOrd="0" presId="urn:microsoft.com/office/officeart/2005/8/layout/hierarchy6"/>
    <dgm:cxn modelId="{18E762DB-BCF1-AA45-8FD6-27531315451E}" type="presParOf" srcId="{070DDF49-8964-FE4F-A8B1-76D8C7016E6A}" destId="{D4E220ED-DD8B-E347-8982-F8DDCF5CB25D}" srcOrd="3" destOrd="0" presId="urn:microsoft.com/office/officeart/2005/8/layout/hierarchy6"/>
    <dgm:cxn modelId="{AA94551A-BE6E-F644-8583-69CADD519F61}" type="presParOf" srcId="{D4E220ED-DD8B-E347-8982-F8DDCF5CB25D}" destId="{8676DA0E-BDCE-8B4A-939E-495DF800B9F7}" srcOrd="0" destOrd="0" presId="urn:microsoft.com/office/officeart/2005/8/layout/hierarchy6"/>
    <dgm:cxn modelId="{9AEB7448-C1A7-1241-A6CF-578859BA4735}" type="presParOf" srcId="{D4E220ED-DD8B-E347-8982-F8DDCF5CB25D}" destId="{6E5DC462-9E38-8548-9C20-ADAE277A46B1}" srcOrd="1" destOrd="0" presId="urn:microsoft.com/office/officeart/2005/8/layout/hierarchy6"/>
    <dgm:cxn modelId="{CF281D45-2F11-A049-88A7-67C89670D4E5}" type="presParOf" srcId="{C514F1E2-BF88-624D-9F3B-B0C4460520F2}" destId="{5FE29947-4880-3E40-96F6-1E3FB3D68A3C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653E9B-1C2F-FA41-BFB5-8BE66412A741}">
      <dsp:nvSpPr>
        <dsp:cNvPr id="0" name=""/>
        <dsp:cNvSpPr/>
      </dsp:nvSpPr>
      <dsp:spPr>
        <a:xfrm>
          <a:off x="1777563" y="87783"/>
          <a:ext cx="3346901" cy="8871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kern="1200" dirty="0"/>
            <a:t>Analyse environnementale</a:t>
          </a:r>
        </a:p>
      </dsp:txBody>
      <dsp:txXfrm>
        <a:off x="1803546" y="113766"/>
        <a:ext cx="3294935" cy="835154"/>
      </dsp:txXfrm>
    </dsp:sp>
    <dsp:sp modelId="{F3942960-A786-D24F-BEA5-A721872A99F3}">
      <dsp:nvSpPr>
        <dsp:cNvPr id="0" name=""/>
        <dsp:cNvSpPr/>
      </dsp:nvSpPr>
      <dsp:spPr>
        <a:xfrm>
          <a:off x="1534314" y="974903"/>
          <a:ext cx="1916698" cy="380707"/>
        </a:xfrm>
        <a:custGeom>
          <a:avLst/>
          <a:gdLst/>
          <a:ahLst/>
          <a:cxnLst/>
          <a:rect l="0" t="0" r="0" b="0"/>
          <a:pathLst>
            <a:path>
              <a:moveTo>
                <a:pt x="1916698" y="0"/>
              </a:moveTo>
              <a:lnTo>
                <a:pt x="1916698" y="190353"/>
              </a:lnTo>
              <a:lnTo>
                <a:pt x="0" y="190353"/>
              </a:lnTo>
              <a:lnTo>
                <a:pt x="0" y="38070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AC7671-0688-F348-A82F-74A6E9C44A99}">
      <dsp:nvSpPr>
        <dsp:cNvPr id="0" name=""/>
        <dsp:cNvSpPr/>
      </dsp:nvSpPr>
      <dsp:spPr>
        <a:xfrm>
          <a:off x="868974" y="1355611"/>
          <a:ext cx="1330680" cy="8871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>
              <a:solidFill>
                <a:schemeClr val="tx1"/>
              </a:solidFill>
            </a:rPr>
            <a:t>Produit</a:t>
          </a:r>
        </a:p>
      </dsp:txBody>
      <dsp:txXfrm>
        <a:off x="894957" y="1381594"/>
        <a:ext cx="1278714" cy="835154"/>
      </dsp:txXfrm>
    </dsp:sp>
    <dsp:sp modelId="{ECD9386A-4AFE-8C49-9583-B6B93A48EA54}">
      <dsp:nvSpPr>
        <dsp:cNvPr id="0" name=""/>
        <dsp:cNvSpPr/>
      </dsp:nvSpPr>
      <dsp:spPr>
        <a:xfrm>
          <a:off x="669372" y="2242731"/>
          <a:ext cx="864942" cy="354848"/>
        </a:xfrm>
        <a:custGeom>
          <a:avLst/>
          <a:gdLst/>
          <a:ahLst/>
          <a:cxnLst/>
          <a:rect l="0" t="0" r="0" b="0"/>
          <a:pathLst>
            <a:path>
              <a:moveTo>
                <a:pt x="864942" y="0"/>
              </a:moveTo>
              <a:lnTo>
                <a:pt x="864942" y="177424"/>
              </a:lnTo>
              <a:lnTo>
                <a:pt x="0" y="177424"/>
              </a:lnTo>
              <a:lnTo>
                <a:pt x="0" y="3548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1A8BD1-C037-9842-BFDD-AF237F599031}">
      <dsp:nvSpPr>
        <dsp:cNvPr id="0" name=""/>
        <dsp:cNvSpPr/>
      </dsp:nvSpPr>
      <dsp:spPr>
        <a:xfrm>
          <a:off x="4032" y="2597580"/>
          <a:ext cx="1330680" cy="8871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Monocritère</a:t>
          </a:r>
        </a:p>
      </dsp:txBody>
      <dsp:txXfrm>
        <a:off x="30015" y="2623563"/>
        <a:ext cx="1278714" cy="835154"/>
      </dsp:txXfrm>
    </dsp:sp>
    <dsp:sp modelId="{FAA77F22-0FEE-A043-85E2-53874327E931}">
      <dsp:nvSpPr>
        <dsp:cNvPr id="0" name=""/>
        <dsp:cNvSpPr/>
      </dsp:nvSpPr>
      <dsp:spPr>
        <a:xfrm>
          <a:off x="623652" y="3484700"/>
          <a:ext cx="91440" cy="3548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48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86B0CD-8035-3F49-B0A8-BEF0E2722986}">
      <dsp:nvSpPr>
        <dsp:cNvPr id="0" name=""/>
        <dsp:cNvSpPr/>
      </dsp:nvSpPr>
      <dsp:spPr>
        <a:xfrm>
          <a:off x="4032" y="3839548"/>
          <a:ext cx="1330680" cy="887120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Bilan carbone</a:t>
          </a:r>
        </a:p>
      </dsp:txBody>
      <dsp:txXfrm>
        <a:off x="30015" y="3865531"/>
        <a:ext cx="1278714" cy="835154"/>
      </dsp:txXfrm>
    </dsp:sp>
    <dsp:sp modelId="{65545234-7B2C-294C-B196-BCD8C8834199}">
      <dsp:nvSpPr>
        <dsp:cNvPr id="0" name=""/>
        <dsp:cNvSpPr/>
      </dsp:nvSpPr>
      <dsp:spPr>
        <a:xfrm>
          <a:off x="1534314" y="2242731"/>
          <a:ext cx="864942" cy="3548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424"/>
              </a:lnTo>
              <a:lnTo>
                <a:pt x="864942" y="177424"/>
              </a:lnTo>
              <a:lnTo>
                <a:pt x="864942" y="3548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66577F-11D1-1146-BE62-0A9220E41195}">
      <dsp:nvSpPr>
        <dsp:cNvPr id="0" name=""/>
        <dsp:cNvSpPr/>
      </dsp:nvSpPr>
      <dsp:spPr>
        <a:xfrm>
          <a:off x="1733917" y="2597580"/>
          <a:ext cx="1330680" cy="8871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Multicritères</a:t>
          </a:r>
          <a:endParaRPr lang="fr-FR" sz="1200" kern="1200" dirty="0"/>
        </a:p>
      </dsp:txBody>
      <dsp:txXfrm>
        <a:off x="1759900" y="2623563"/>
        <a:ext cx="1278714" cy="835154"/>
      </dsp:txXfrm>
    </dsp:sp>
    <dsp:sp modelId="{FCB13818-52AA-EB47-9543-2A2FE0DCC836}">
      <dsp:nvSpPr>
        <dsp:cNvPr id="0" name=""/>
        <dsp:cNvSpPr/>
      </dsp:nvSpPr>
      <dsp:spPr>
        <a:xfrm>
          <a:off x="2353537" y="3484700"/>
          <a:ext cx="91440" cy="3548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48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212D04-EEBD-6240-A021-59C7EC16F98A}">
      <dsp:nvSpPr>
        <dsp:cNvPr id="0" name=""/>
        <dsp:cNvSpPr/>
      </dsp:nvSpPr>
      <dsp:spPr>
        <a:xfrm>
          <a:off x="1733917" y="3839548"/>
          <a:ext cx="1330680" cy="887120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ACV</a:t>
          </a:r>
        </a:p>
      </dsp:txBody>
      <dsp:txXfrm>
        <a:off x="1759900" y="3865531"/>
        <a:ext cx="1278714" cy="835154"/>
      </dsp:txXfrm>
    </dsp:sp>
    <dsp:sp modelId="{0AC9D42E-7013-4F42-B7B8-9ED416D42099}">
      <dsp:nvSpPr>
        <dsp:cNvPr id="0" name=""/>
        <dsp:cNvSpPr/>
      </dsp:nvSpPr>
      <dsp:spPr>
        <a:xfrm>
          <a:off x="3451013" y="974903"/>
          <a:ext cx="1975541" cy="3807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0353"/>
              </a:lnTo>
              <a:lnTo>
                <a:pt x="1975541" y="190353"/>
              </a:lnTo>
              <a:lnTo>
                <a:pt x="1975541" y="38070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059A2D-D921-4848-B48F-3FD7264025F3}">
      <dsp:nvSpPr>
        <dsp:cNvPr id="0" name=""/>
        <dsp:cNvSpPr/>
      </dsp:nvSpPr>
      <dsp:spPr>
        <a:xfrm>
          <a:off x="4761215" y="1355611"/>
          <a:ext cx="1330680" cy="8871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>
              <a:solidFill>
                <a:schemeClr val="tx1"/>
              </a:solidFill>
            </a:rPr>
            <a:t>Entreprise</a:t>
          </a:r>
        </a:p>
      </dsp:txBody>
      <dsp:txXfrm>
        <a:off x="4787198" y="1381594"/>
        <a:ext cx="1278714" cy="835154"/>
      </dsp:txXfrm>
    </dsp:sp>
    <dsp:sp modelId="{89FD2C51-862C-924A-AC8C-814C6CB42464}">
      <dsp:nvSpPr>
        <dsp:cNvPr id="0" name=""/>
        <dsp:cNvSpPr/>
      </dsp:nvSpPr>
      <dsp:spPr>
        <a:xfrm>
          <a:off x="4129142" y="2242731"/>
          <a:ext cx="1297413" cy="354848"/>
        </a:xfrm>
        <a:custGeom>
          <a:avLst/>
          <a:gdLst/>
          <a:ahLst/>
          <a:cxnLst/>
          <a:rect l="0" t="0" r="0" b="0"/>
          <a:pathLst>
            <a:path>
              <a:moveTo>
                <a:pt x="1297413" y="0"/>
              </a:moveTo>
              <a:lnTo>
                <a:pt x="1297413" y="177424"/>
              </a:lnTo>
              <a:lnTo>
                <a:pt x="0" y="177424"/>
              </a:lnTo>
              <a:lnTo>
                <a:pt x="0" y="3548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2B6292-211D-514E-A75B-8CF678B08742}">
      <dsp:nvSpPr>
        <dsp:cNvPr id="0" name=""/>
        <dsp:cNvSpPr/>
      </dsp:nvSpPr>
      <dsp:spPr>
        <a:xfrm>
          <a:off x="3463801" y="2597580"/>
          <a:ext cx="1330680" cy="8871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Monocritère</a:t>
          </a:r>
        </a:p>
      </dsp:txBody>
      <dsp:txXfrm>
        <a:off x="3489784" y="2623563"/>
        <a:ext cx="1278714" cy="835154"/>
      </dsp:txXfrm>
    </dsp:sp>
    <dsp:sp modelId="{D91FE77B-90A3-F340-8937-44F0F3085A11}">
      <dsp:nvSpPr>
        <dsp:cNvPr id="0" name=""/>
        <dsp:cNvSpPr/>
      </dsp:nvSpPr>
      <dsp:spPr>
        <a:xfrm>
          <a:off x="4083422" y="3484700"/>
          <a:ext cx="91440" cy="3548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48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03582C-D51F-D546-8F37-0338B2F0A1E0}">
      <dsp:nvSpPr>
        <dsp:cNvPr id="0" name=""/>
        <dsp:cNvSpPr/>
      </dsp:nvSpPr>
      <dsp:spPr>
        <a:xfrm>
          <a:off x="3463801" y="3839548"/>
          <a:ext cx="1330680" cy="887120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Bilan </a:t>
          </a:r>
          <a:r>
            <a:rPr lang="fr-FR" sz="1400" kern="1200" dirty="0"/>
            <a:t>carbone</a:t>
          </a:r>
          <a:endParaRPr lang="fr-FR" sz="1200" kern="1200" dirty="0"/>
        </a:p>
      </dsp:txBody>
      <dsp:txXfrm>
        <a:off x="3489784" y="3865531"/>
        <a:ext cx="1278714" cy="835154"/>
      </dsp:txXfrm>
    </dsp:sp>
    <dsp:sp modelId="{73CC45AD-26EF-7D42-A31F-2995127479A9}">
      <dsp:nvSpPr>
        <dsp:cNvPr id="0" name=""/>
        <dsp:cNvSpPr/>
      </dsp:nvSpPr>
      <dsp:spPr>
        <a:xfrm>
          <a:off x="5426555" y="2242731"/>
          <a:ext cx="1297413" cy="3548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424"/>
              </a:lnTo>
              <a:lnTo>
                <a:pt x="1297413" y="177424"/>
              </a:lnTo>
              <a:lnTo>
                <a:pt x="1297413" y="3548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14D4C4-E1A4-5B4A-A310-C5B44F2083BF}">
      <dsp:nvSpPr>
        <dsp:cNvPr id="0" name=""/>
        <dsp:cNvSpPr/>
      </dsp:nvSpPr>
      <dsp:spPr>
        <a:xfrm>
          <a:off x="6058628" y="2597580"/>
          <a:ext cx="1330680" cy="887120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Multicritères</a:t>
          </a:r>
          <a:endParaRPr lang="fr-FR" sz="1200" kern="1200" dirty="0"/>
        </a:p>
      </dsp:txBody>
      <dsp:txXfrm>
        <a:off x="6084611" y="2623563"/>
        <a:ext cx="1278714" cy="835154"/>
      </dsp:txXfrm>
    </dsp:sp>
    <dsp:sp modelId="{06E2DD19-6E75-C548-8952-EDCA5AA38C86}">
      <dsp:nvSpPr>
        <dsp:cNvPr id="0" name=""/>
        <dsp:cNvSpPr/>
      </dsp:nvSpPr>
      <dsp:spPr>
        <a:xfrm>
          <a:off x="5859026" y="3484700"/>
          <a:ext cx="864942" cy="354848"/>
        </a:xfrm>
        <a:custGeom>
          <a:avLst/>
          <a:gdLst/>
          <a:ahLst/>
          <a:cxnLst/>
          <a:rect l="0" t="0" r="0" b="0"/>
          <a:pathLst>
            <a:path>
              <a:moveTo>
                <a:pt x="864942" y="0"/>
              </a:moveTo>
              <a:lnTo>
                <a:pt x="864942" y="177424"/>
              </a:lnTo>
              <a:lnTo>
                <a:pt x="0" y="177424"/>
              </a:lnTo>
              <a:lnTo>
                <a:pt x="0" y="3548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E29D1B-A92A-2B49-8FE4-2CCBD94FE55F}">
      <dsp:nvSpPr>
        <dsp:cNvPr id="0" name=""/>
        <dsp:cNvSpPr/>
      </dsp:nvSpPr>
      <dsp:spPr>
        <a:xfrm>
          <a:off x="5193686" y="3839548"/>
          <a:ext cx="1330680" cy="887120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ACV</a:t>
          </a:r>
        </a:p>
      </dsp:txBody>
      <dsp:txXfrm>
        <a:off x="5219669" y="3865531"/>
        <a:ext cx="1278714" cy="835154"/>
      </dsp:txXfrm>
    </dsp:sp>
    <dsp:sp modelId="{CF34334B-1FAF-784A-8D0E-9F895D9A3FB9}">
      <dsp:nvSpPr>
        <dsp:cNvPr id="0" name=""/>
        <dsp:cNvSpPr/>
      </dsp:nvSpPr>
      <dsp:spPr>
        <a:xfrm>
          <a:off x="6723969" y="3484700"/>
          <a:ext cx="864942" cy="3548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424"/>
              </a:lnTo>
              <a:lnTo>
                <a:pt x="864942" y="177424"/>
              </a:lnTo>
              <a:lnTo>
                <a:pt x="864942" y="3548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76DA0E-BDCE-8B4A-939E-495DF800B9F7}">
      <dsp:nvSpPr>
        <dsp:cNvPr id="0" name=""/>
        <dsp:cNvSpPr/>
      </dsp:nvSpPr>
      <dsp:spPr>
        <a:xfrm>
          <a:off x="6923571" y="3839548"/>
          <a:ext cx="1330680" cy="887120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ISO 14’000</a:t>
          </a:r>
        </a:p>
      </dsp:txBody>
      <dsp:txXfrm>
        <a:off x="6949554" y="3865531"/>
        <a:ext cx="1278714" cy="8351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6T09:32:30.410"/>
    </inkml:context>
    <inkml:brush xml:id="br0">
      <inkml:brushProperty name="width" value="0.14111" units="cm"/>
      <inkml:brushProperty name="height" value="0.14111" units="cm"/>
      <inkml:brushProperty name="color" value="#FF0000"/>
    </inkml:brush>
  </inkml:definitions>
  <inkml:trace contextRef="#ctx0" brushRef="#br0">88 2 24575,'-28'0'0,"14"-1"0,-17 1 0,31 0 0,-1 0 0,1 0 0,-1 0 0,1 0 0,-1 0 0,0 0 0,1 0 0,-1 0 0,1 0 0,-1 0 0,1 1 0,-1-1 0,1 0 0,-1 0 0,1 1 0,-1-1 0,1 0 0,-1 0 0,1 1 0,-1-1 0,1 1 0,-1-1 0,1 0 0,0 1 0,-1-1 0,1 1 0,0-1 0,-1 1 0,1 0 0,0 2 0,1 1 0,1-1 0,-1 0 0,0 0 0,1 0 0,-1 0 0,1 0 0,0-1 0,0 1 0,0 0 0,0-1 0,1 0 0,-1 1 0,5 2 0,4 6 0,133 140 0,93 101 0,-45-8 0,-77-69 0,9 12 0,-98-152 0,228 288 0,-229-297 0,-2-3 0,-1 1 0,-1 1 0,-1 0 0,17 32 0,-26-40 0,1 0 0,1-1 0,0 0 0,28 25 0,-26-28 0,-2 1 0,0 0 0,0 1 0,-1 1 0,18 30 0,-28-42 0,18 38 0,1-2 0,45 64 0,68 69 0,-103-132 0,-18-23 0,1 0 0,0 0 0,1-1 0,31 25 0,187 116 0,-200-142 0,1-1 0,1-2 0,53 14 0,-16-5 0,-28-8 0,0-1 0,58 8 0,181-1 0,1-21 0,-217 0 0,-67 1 0,0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6T09:32:32.593"/>
    </inkml:context>
    <inkml:brush xml:id="br0">
      <inkml:brushProperty name="width" value="0.14111" units="cm"/>
      <inkml:brushProperty name="height" value="0.14111" units="cm"/>
      <inkml:brushProperty name="color" value="#FF0000"/>
    </inkml:brush>
  </inkml:definitions>
  <inkml:trace contextRef="#ctx0" brushRef="#br0">659 1 24575,'0'0'0,"0"0"0,0 0 0,0 0 0,0 0 0,0 0 0,0 0 0,0 0 0,0 0 0,0 0 0,0 0 0,-2 1 0,0 0 0,-1 1 0,1-1 0,0 1 0,0-1 0,0 1 0,0 0 0,-2 2 0,-1 1 0,-1-1 0,-21 20 0,26-23 0,0 0 0,1 0 0,-1 0 0,0 1 0,0-1 0,0 0 0,1 0 0,-1 0 0,0 1 0,1-1 0,-1 0 0,1 1 0,0-1 0,-1 1 0,1-1 0,0 0 0,0 1 0,0-1 0,0 1 0,0-1 0,1 2 0,5 1 0,309 119 0,39 17 0,-345-136 0,10 4 0,0 1 0,-1 1 0,0 0 0,21 18 0,-35-25 0,-1 0 0,1 0 0,-1 0 0,0 0 0,0 1 0,0-1 0,-1 1 0,1-1 0,-1 1 0,0 0 0,0 0 0,0 0 0,-1 1 0,1-1 0,-1 0 0,0 1 0,0-1 0,-1 0 0,1 1 0,-1-1 0,0 1 0,0-1 0,0 1 0,-1-1 0,0 1 0,-1 5 0,-6 9 0,0 0 0,-1-1 0,-1 0 0,-1 0 0,-24 30 0,-49 58 0,-140 138 0,-126 71 0,218-206 0,-5-6 0,-166 94 0,281-184 119,15-8-267,-1 0 0,0-1-1,0 0 1,0 0-1,0 0 1,-1-1-1,1-1 1,-1 1-1,-11 1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6T09:33:03.8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7AEAEB-58E2-F14E-A4E4-6A26841C3A2B}" type="datetimeFigureOut">
              <a:rPr lang="fr-FR" smtClean="0"/>
              <a:pPr/>
              <a:t>23/09/2026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  <a:p>
            <a:pPr lvl="3"/>
            <a:r>
              <a:rPr lang="fr-CH"/>
              <a:t>Quatrième niveau</a:t>
            </a:r>
          </a:p>
          <a:p>
            <a:pPr lvl="4"/>
            <a:r>
              <a:rPr lang="fr-CH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3A819B-6324-5043-83DF-3823F0FED59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2020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7B464-3F84-4801-A6CB-01E77672B591}" type="slidenum">
              <a:rPr lang="fr-CH" smtClean="0"/>
              <a:pPr/>
              <a:t>2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4619679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3A819B-6324-5043-83DF-3823F0FED59E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7080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7B464-3F84-4801-A6CB-01E77672B591}" type="slidenum">
              <a:rPr lang="fr-CH" smtClean="0"/>
              <a:pPr/>
              <a:t>5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157042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Part de l’électricité renouvelable consommée en suisse est de 60%</a:t>
            </a:r>
          </a:p>
          <a:p>
            <a:r>
              <a:rPr lang="fr-FR" dirty="0"/>
              <a:t>Part de l’électricité nucléaire consommée en suisse est d’environ 30%</a:t>
            </a:r>
          </a:p>
          <a:p>
            <a:r>
              <a:rPr lang="fr-FR" dirty="0"/>
              <a:t>Part de l’électricité non-renouvelable consomme en suisse est d’environ 10%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947EBDF-DF86-4E70-808B-0E804188FBFD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59030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32B92-96E3-C057-DDB9-0FB3A0FE9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1F129A-0AD8-9DD1-3966-6E1C948D91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C92BA77-153A-2044-80A4-3C62C222BC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F877438-CB72-1F8B-6E08-42FBAEDAB0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947EBDF-DF86-4E70-808B-0E804188FBFD}" type="slidenum">
              <a:rPr lang="de-DE" smtClean="0"/>
              <a:pPr>
                <a:defRPr/>
              </a:pPr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01953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3A819B-6324-5043-83DF-3823F0FED59E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30795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3A819B-6324-5043-83DF-3823F0FED59E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47542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3A819B-6324-5043-83DF-3823F0FED59E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45557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3A819B-6324-5043-83DF-3823F0FED59E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74787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CH" dirty="0"/>
              <a:t>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7B464-3F84-4801-A6CB-01E77672B591}" type="slidenum">
              <a:rPr lang="fr-CH" smtClean="0"/>
              <a:pPr/>
              <a:t>12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924564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947EBDF-DF86-4E70-808B-0E804188FBFD}" type="slidenum">
              <a:rPr lang="de-DE" smtClean="0"/>
              <a:pPr>
                <a:defRPr/>
              </a:pPr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12055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3A819B-6324-5043-83DF-3823F0FED59E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11651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…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947EBDF-DF86-4E70-808B-0E804188FBFD}" type="slidenum">
              <a:rPr lang="de-DE" smtClean="0"/>
              <a:pPr>
                <a:defRPr/>
              </a:pPr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47276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2F8F4-EE79-5BF6-A192-A992EBD0D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29AC096-7773-FD2B-D001-3A88BA33EF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8D4D896-5C08-BD59-C7C0-C7EF7992DC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A85D9D-C5A7-1BAE-2E62-6FA33B296C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947EBDF-DF86-4E70-808B-0E804188FBFD}" type="slidenum">
              <a:rPr lang="de-DE" smtClean="0"/>
              <a:pPr>
                <a:defRPr/>
              </a:pPr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6212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2C9D8-AF2B-FC21-E73C-0351A8705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63742F7-9297-D68C-0F31-731F7DAE9E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A2D5F2D-DA4D-9FE2-F697-0543123A62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1BD8FE1-CF50-B582-FFD6-01734418FE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947EBDF-DF86-4E70-808B-0E804188FBFD}" type="slidenum">
              <a:rPr lang="de-DE" smtClean="0"/>
              <a:pPr>
                <a:defRPr/>
              </a:pPr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61232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9D413-142F-20F4-6113-E6A7AA3E9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6CA2FAB-56BD-4A25-2BD5-70D44DF0FF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D44808-4066-5B0B-DD10-EB1B944D40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FF73FD8-09DC-4E5D-153E-8B596B5D32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947EBDF-DF86-4E70-808B-0E804188FBFD}" type="slidenum">
              <a:rPr lang="de-DE" smtClean="0"/>
              <a:pPr>
                <a:defRPr/>
              </a:pPr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32316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947EBDF-DF86-4E70-808B-0E804188FBFD}" type="slidenum">
              <a:rPr lang="de-DE" smtClean="0"/>
              <a:pPr>
                <a:defRPr/>
              </a:pPr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76727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AA138-F711-CDA9-EC1E-642F492AA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B42866-40C6-787D-62BB-75ABE48AD7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E1736898-E82F-C736-E2E1-1FCA2155B8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548227C-CFF8-C05A-5B2C-100EFEC8C5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7B464-3F84-4801-A6CB-01E77672B591}" type="slidenum">
              <a:rPr lang="fr-CH" smtClean="0"/>
              <a:pPr/>
              <a:t>20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8845265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947EBDF-DF86-4E70-808B-0E804188FBFD}" type="slidenum">
              <a:rPr lang="de-DE" smtClean="0"/>
              <a:pPr>
                <a:defRPr/>
              </a:pPr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02047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947EBDF-DF86-4E70-808B-0E804188FBFD}" type="slidenum">
              <a:rPr lang="de-DE" smtClean="0"/>
              <a:pPr>
                <a:defRPr/>
              </a:pPr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0730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3A819B-6324-5043-83DF-3823F0FED59E}" type="slidenum">
              <a:rPr lang="fr-FR" smtClean="0"/>
              <a:pPr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35565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0DBB9-1B61-9C6D-DBFE-5DD3421B8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8B1C474-0856-B824-0C81-B61BC1CC9C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5C1965F-34CF-0AAC-180B-11214DA39B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C8D61CF-9530-DFCB-D0F2-EAD462D082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3A819B-6324-5043-83DF-3823F0FED59E}" type="slidenum">
              <a:rPr lang="fr-FR" smtClean="0"/>
              <a:pPr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75636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CH" dirty="0"/>
          </a:p>
        </p:txBody>
      </p:sp>
      <p:sp>
        <p:nvSpPr>
          <p:cNvPr id="819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D5953CE-400B-466A-89DE-114BD06AAC95}" type="slidenum">
              <a:rPr lang="fr-CH"/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53098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CH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H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19355" y="5693570"/>
            <a:ext cx="2844800" cy="365125"/>
          </a:xfrm>
          <a:prstGeom prst="rect">
            <a:avLst/>
          </a:prstGeom>
        </p:spPr>
        <p:txBody>
          <a:bodyPr/>
          <a:lstStyle/>
          <a:p>
            <a:fld id="{4C16CCDA-3AF6-9843-8543-EDE8AD1BCB9A}" type="datetimeFigureOut">
              <a:rPr lang="fr-FR" smtClean="0"/>
              <a:pPr/>
              <a:t>23/09/2026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9F6A1-4083-1E43-9523-A3E3FFD67FD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5132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  <a:p>
            <a:pPr lvl="3"/>
            <a:r>
              <a:rPr lang="fr-CH"/>
              <a:t>Quatrième niveau</a:t>
            </a:r>
          </a:p>
          <a:p>
            <a:pPr lvl="4"/>
            <a:r>
              <a:rPr lang="fr-CH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19355" y="5693570"/>
            <a:ext cx="2844800" cy="365125"/>
          </a:xfrm>
          <a:prstGeom prst="rect">
            <a:avLst/>
          </a:prstGeom>
        </p:spPr>
        <p:txBody>
          <a:bodyPr/>
          <a:lstStyle/>
          <a:p>
            <a:fld id="{4C16CCDA-3AF6-9843-8543-EDE8AD1BCB9A}" type="datetimeFigureOut">
              <a:rPr lang="fr-FR" smtClean="0"/>
              <a:pPr/>
              <a:t>23/09/2026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9F6A1-4083-1E43-9523-A3E3FFD67FD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590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CH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H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19355" y="5693570"/>
            <a:ext cx="2844800" cy="365125"/>
          </a:xfrm>
          <a:prstGeom prst="rect">
            <a:avLst/>
          </a:prstGeom>
        </p:spPr>
        <p:txBody>
          <a:bodyPr/>
          <a:lstStyle/>
          <a:p>
            <a:fld id="{4C16CCDA-3AF6-9843-8543-EDE8AD1BCB9A}" type="datetimeFigureOut">
              <a:rPr lang="fr-FR" smtClean="0"/>
              <a:pPr/>
              <a:t>23/09/2026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7600" y="4810586"/>
            <a:ext cx="2844800" cy="365125"/>
          </a:xfrm>
        </p:spPr>
        <p:txBody>
          <a:bodyPr/>
          <a:lstStyle/>
          <a:p>
            <a:fld id="{0E89F6A1-4083-1E43-9523-A3E3FFD67FD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0325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  <a:p>
            <a:pPr lvl="3"/>
            <a:r>
              <a:rPr lang="fr-CH"/>
              <a:t>Quatrième niveau</a:t>
            </a:r>
          </a:p>
          <a:p>
            <a:pPr lvl="4"/>
            <a:r>
              <a:rPr lang="fr-CH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  <a:p>
            <a:pPr lvl="3"/>
            <a:r>
              <a:rPr lang="fr-CH"/>
              <a:t>Quatrième niveau</a:t>
            </a:r>
          </a:p>
          <a:p>
            <a:pPr lvl="4"/>
            <a:r>
              <a:rPr lang="fr-CH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819355" y="5693570"/>
            <a:ext cx="2844800" cy="365125"/>
          </a:xfrm>
          <a:prstGeom prst="rect">
            <a:avLst/>
          </a:prstGeom>
        </p:spPr>
        <p:txBody>
          <a:bodyPr/>
          <a:lstStyle/>
          <a:p>
            <a:fld id="{4C16CCDA-3AF6-9843-8543-EDE8AD1BCB9A}" type="datetimeFigureOut">
              <a:rPr lang="fr-FR" smtClean="0"/>
              <a:pPr/>
              <a:t>23/09/2026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9F6A1-4083-1E43-9523-A3E3FFD67FD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592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CH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  <a:p>
            <a:pPr lvl="3"/>
            <a:r>
              <a:rPr lang="fr-CH"/>
              <a:t>Quatrième niveau</a:t>
            </a:r>
          </a:p>
          <a:p>
            <a:pPr lvl="4"/>
            <a:r>
              <a:rPr lang="fr-CH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  <a:p>
            <a:pPr lvl="3"/>
            <a:r>
              <a:rPr lang="fr-CH"/>
              <a:t>Quatrième niveau</a:t>
            </a:r>
          </a:p>
          <a:p>
            <a:pPr lvl="4"/>
            <a:r>
              <a:rPr lang="fr-CH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819355" y="5693570"/>
            <a:ext cx="2844800" cy="365125"/>
          </a:xfrm>
          <a:prstGeom prst="rect">
            <a:avLst/>
          </a:prstGeom>
        </p:spPr>
        <p:txBody>
          <a:bodyPr/>
          <a:lstStyle/>
          <a:p>
            <a:fld id="{4C16CCDA-3AF6-9843-8543-EDE8AD1BCB9A}" type="datetimeFigureOut">
              <a:rPr lang="fr-FR" smtClean="0"/>
              <a:pPr/>
              <a:t>23/09/2026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9F6A1-4083-1E43-9523-A3E3FFD67FD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0806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19355" y="5693570"/>
            <a:ext cx="2844800" cy="365125"/>
          </a:xfrm>
          <a:prstGeom prst="rect">
            <a:avLst/>
          </a:prstGeom>
        </p:spPr>
        <p:txBody>
          <a:bodyPr/>
          <a:lstStyle/>
          <a:p>
            <a:fld id="{4C16CCDA-3AF6-9843-8543-EDE8AD1BCB9A}" type="datetimeFigureOut">
              <a:rPr lang="fr-FR" smtClean="0"/>
              <a:pPr/>
              <a:t>23/09/2026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9F6A1-4083-1E43-9523-A3E3FFD67FD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4693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819355" y="5693570"/>
            <a:ext cx="2844800" cy="365125"/>
          </a:xfrm>
          <a:prstGeom prst="rect">
            <a:avLst/>
          </a:prstGeom>
        </p:spPr>
        <p:txBody>
          <a:bodyPr/>
          <a:lstStyle/>
          <a:p>
            <a:fld id="{4C16CCDA-3AF6-9843-8543-EDE8AD1BCB9A}" type="datetimeFigureOut">
              <a:rPr lang="fr-FR" smtClean="0"/>
              <a:pPr/>
              <a:t>23/09/2026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9F6A1-4083-1E43-9523-A3E3FFD67FD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8259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H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  <a:p>
            <a:pPr lvl="3"/>
            <a:r>
              <a:rPr lang="fr-CH"/>
              <a:t>Quatrième niveau</a:t>
            </a:r>
          </a:p>
          <a:p>
            <a:pPr lvl="4"/>
            <a:r>
              <a:rPr lang="fr-CH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H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819355" y="5693570"/>
            <a:ext cx="2844800" cy="365125"/>
          </a:xfrm>
          <a:prstGeom prst="rect">
            <a:avLst/>
          </a:prstGeom>
        </p:spPr>
        <p:txBody>
          <a:bodyPr/>
          <a:lstStyle/>
          <a:p>
            <a:fld id="{4C16CCDA-3AF6-9843-8543-EDE8AD1BCB9A}" type="datetimeFigureOut">
              <a:rPr lang="fr-FR" smtClean="0"/>
              <a:pPr/>
              <a:t>23/09/2026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9F6A1-4083-1E43-9523-A3E3FFD67FD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0991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H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H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819355" y="5693570"/>
            <a:ext cx="2844800" cy="365125"/>
          </a:xfrm>
          <a:prstGeom prst="rect">
            <a:avLst/>
          </a:prstGeom>
        </p:spPr>
        <p:txBody>
          <a:bodyPr/>
          <a:lstStyle/>
          <a:p>
            <a:fld id="{4C16CCDA-3AF6-9843-8543-EDE8AD1BCB9A}" type="datetimeFigureOut">
              <a:rPr lang="fr-FR" smtClean="0"/>
              <a:pPr/>
              <a:t>23/09/2026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9F6A1-4083-1E43-9523-A3E3FFD67FD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6839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  <a:p>
            <a:pPr lvl="3"/>
            <a:r>
              <a:rPr lang="fr-CH"/>
              <a:t>Quatrième niveau</a:t>
            </a:r>
          </a:p>
          <a:p>
            <a:pPr lvl="4"/>
            <a:r>
              <a:rPr lang="fr-CH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19355" y="5693570"/>
            <a:ext cx="2844800" cy="365125"/>
          </a:xfrm>
          <a:prstGeom prst="rect">
            <a:avLst/>
          </a:prstGeom>
        </p:spPr>
        <p:txBody>
          <a:bodyPr/>
          <a:lstStyle/>
          <a:p>
            <a:fld id="{4C16CCDA-3AF6-9843-8543-EDE8AD1BCB9A}" type="datetimeFigureOut">
              <a:rPr lang="fr-FR" smtClean="0"/>
              <a:pPr/>
              <a:t>23/09/2026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9F6A1-4083-1E43-9523-A3E3FFD67FD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2912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CH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  <a:p>
            <a:pPr lvl="3"/>
            <a:r>
              <a:rPr lang="fr-CH"/>
              <a:t>Quatrième niveau</a:t>
            </a:r>
          </a:p>
          <a:p>
            <a:pPr lvl="4"/>
            <a:r>
              <a:rPr lang="fr-CH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19355" y="5693570"/>
            <a:ext cx="2844800" cy="365125"/>
          </a:xfrm>
          <a:prstGeom prst="rect">
            <a:avLst/>
          </a:prstGeom>
        </p:spPr>
        <p:txBody>
          <a:bodyPr/>
          <a:lstStyle/>
          <a:p>
            <a:fld id="{4C16CCDA-3AF6-9843-8543-EDE8AD1BCB9A}" type="datetimeFigureOut">
              <a:rPr lang="fr-FR" smtClean="0"/>
              <a:pPr/>
              <a:t>23/09/2026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9F6A1-4083-1E43-9523-A3E3FFD67FD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8377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6857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H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H" dirty="0"/>
              <a:t>Cliquez pour modifier les styles du texte du masque</a:t>
            </a:r>
          </a:p>
          <a:p>
            <a:pPr lvl="1"/>
            <a:r>
              <a:rPr lang="fr-CH" dirty="0"/>
              <a:t>Deuxième niveau</a:t>
            </a:r>
          </a:p>
          <a:p>
            <a:pPr lvl="2"/>
            <a:r>
              <a:rPr lang="fr-CH" dirty="0"/>
              <a:t>Troisième niveau</a:t>
            </a:r>
          </a:p>
          <a:p>
            <a:pPr lvl="3"/>
            <a:r>
              <a:rPr lang="fr-CH" dirty="0"/>
              <a:t>Quatrième niveau</a:t>
            </a:r>
          </a:p>
          <a:p>
            <a:pPr lvl="4"/>
            <a:r>
              <a:rPr lang="fr-CH" dirty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49716" y="55768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89F6A1-4083-1E43-9523-A3E3FFD67FD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Espace réservé du numéro de diapositive 5"/>
          <p:cNvSpPr txBox="1">
            <a:spLocks/>
          </p:cNvSpPr>
          <p:nvPr userDrawn="1"/>
        </p:nvSpPr>
        <p:spPr>
          <a:xfrm>
            <a:off x="-1033664" y="6454508"/>
            <a:ext cx="3661836" cy="364281"/>
          </a:xfrm>
          <a:prstGeom prst="rect">
            <a:avLst/>
          </a:prstGeom>
        </p:spPr>
        <p:txBody>
          <a:bodyPr vert="horz" wrap="square" lIns="87272" tIns="43637" rIns="87272" bIns="43637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marL="0" algn="r" defTabSz="457200" rtl="0" eaLnBrk="1" latinLnBrk="0" hangingPunct="1">
              <a:defRPr sz="1100" kern="1200" smtClean="0">
                <a:solidFill>
                  <a:srgbClr val="898989"/>
                </a:solidFill>
                <a:latin typeface="+mn-lt"/>
                <a:ea typeface="+mn-ea"/>
                <a:cs typeface="Arial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72436">
              <a:defRPr/>
            </a:pPr>
            <a:r>
              <a:rPr lang="fr-CH" sz="1100" baseline="0" dirty="0">
                <a:solidFill>
                  <a:schemeClr val="bg1">
                    <a:lumMod val="65000"/>
                  </a:schemeClr>
                </a:solidFill>
                <a:latin typeface="Helvetica Light" panose="020B0403020202020204"/>
                <a:ea typeface="ＭＳ Ｐゴシック" charset="0"/>
              </a:rPr>
              <a:t>© Prof. Daniel Amrein – </a:t>
            </a:r>
            <a:fld id="{B407C892-BD99-47D4-BA92-D50B0D7E5FDC}" type="datetime6">
              <a:rPr lang="fr-CH" sz="1100" baseline="0" smtClean="0">
                <a:solidFill>
                  <a:schemeClr val="bg1">
                    <a:lumMod val="65000"/>
                  </a:schemeClr>
                </a:solidFill>
                <a:latin typeface="Helvetica Light" panose="020B0403020202020204"/>
                <a:ea typeface="ＭＳ Ｐゴシック" charset="0"/>
              </a:rPr>
              <a:t>septembre 26</a:t>
            </a:fld>
            <a:endParaRPr lang="fr-CH" sz="1100" baseline="0" dirty="0">
              <a:solidFill>
                <a:schemeClr val="bg1">
                  <a:lumMod val="65000"/>
                </a:schemeClr>
              </a:solidFill>
              <a:latin typeface="Helvetica Light" panose="020B0403020202020204"/>
              <a:ea typeface="ＭＳ Ｐゴシック" charset="0"/>
            </a:endParaRPr>
          </a:p>
        </p:txBody>
      </p:sp>
      <p:pic>
        <p:nvPicPr>
          <p:cNvPr id="15" name="Graphique 9">
            <a:extLst>
              <a:ext uri="{FF2B5EF4-FFF2-40B4-BE49-F238E27FC236}">
                <a16:creationId xmlns:a16="http://schemas.microsoft.com/office/drawing/2014/main" id="{12D941AE-C6A2-2C3E-C3C2-7921937713E8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/>
        </p:blipFill>
        <p:spPr>
          <a:xfrm>
            <a:off x="10810098" y="153516"/>
            <a:ext cx="1152000" cy="392838"/>
          </a:xfrm>
          <a:prstGeom prst="rect">
            <a:avLst/>
          </a:prstGeom>
        </p:spPr>
      </p:pic>
      <p:sp>
        <p:nvSpPr>
          <p:cNvPr id="17" name="Espace réservé du pied de page 10">
            <a:extLst>
              <a:ext uri="{FF2B5EF4-FFF2-40B4-BE49-F238E27FC236}">
                <a16:creationId xmlns:a16="http://schemas.microsoft.com/office/drawing/2014/main" id="{2DC811A5-37B6-4419-C746-D7C9FFFD0177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7652235" y="6583362"/>
            <a:ext cx="3007819" cy="182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marR="0" indent="0" algn="l" defTabSz="914400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fr-CH" sz="1100" b="0" i="0" dirty="0">
                <a:solidFill>
                  <a:srgbClr val="B5AEA7"/>
                </a:solidFill>
                <a:latin typeface="Helvetica Light" panose="020B0403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Haute Ecole de Gestion   </a:t>
            </a:r>
            <a:r>
              <a:rPr lang="de-CH" sz="1100" b="0" i="0" dirty="0">
                <a:solidFill>
                  <a:srgbClr val="B5AEA7"/>
                </a:solidFill>
                <a:latin typeface="Helvetica Light" panose="020B0403020202020204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|  </a:t>
            </a:r>
            <a:fld id="{442AD375-037F-43D0-B059-5172DA06796A}" type="slidenum">
              <a:rPr lang="de-CH" sz="1100" b="0" i="0" smtClean="0">
                <a:solidFill>
                  <a:srgbClr val="B5AEA7"/>
                </a:solidFill>
                <a:latin typeface="Helvetica Light" panose="020B0403020202020204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pPr algn="r">
                <a:defRPr/>
              </a:pPr>
              <a:t>‹N°›</a:t>
            </a:fld>
            <a:endParaRPr lang="de-CH" sz="1100" b="0" i="0" dirty="0">
              <a:solidFill>
                <a:srgbClr val="B5AEA7"/>
              </a:solidFill>
              <a:latin typeface="Helvetica Light" panose="020B0403020202020204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1EA0AD5-BD7B-B534-E57B-CF80C0D3C5CE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0990098" y="6546649"/>
            <a:ext cx="972000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811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svg"/><Relationship Id="rId7" Type="http://schemas.openxmlformats.org/officeDocument/2006/relationships/customXml" Target="../ink/ink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customXml" Target="../ink/ink1.xml"/><Relationship Id="rId10" Type="http://schemas.openxmlformats.org/officeDocument/2006/relationships/image" Target="../media/image8.png"/><Relationship Id="rId4" Type="http://schemas.openxmlformats.org/officeDocument/2006/relationships/image" Target="../media/image6.png"/><Relationship Id="rId9" Type="http://schemas.openxmlformats.org/officeDocument/2006/relationships/customXml" Target="../ink/ink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4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limateactiontracker.org/countries/eu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5.png"/><Relationship Id="rId7" Type="http://schemas.openxmlformats.org/officeDocument/2006/relationships/image" Target="../media/image28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hevs.ch/hets" TargetMode="External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re 1"/>
          <p:cNvSpPr txBox="1">
            <a:spLocks/>
          </p:cNvSpPr>
          <p:nvPr/>
        </p:nvSpPr>
        <p:spPr bwMode="auto">
          <a:xfrm>
            <a:off x="3565818" y="4459071"/>
            <a:ext cx="4630354" cy="979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872282" eaLnBrk="1" hangingPunct="1"/>
            <a:endParaRPr lang="fr-CH" sz="2500" b="1" dirty="0">
              <a:solidFill>
                <a:prstClr val="black"/>
              </a:solidFill>
            </a:endParaRPr>
          </a:p>
          <a:p>
            <a:pPr algn="ctr" defTabSz="872282" eaLnBrk="1" hangingPunct="1"/>
            <a:r>
              <a:rPr lang="fr-CH" sz="3600" dirty="0">
                <a:latin typeface="Helvetica Light" panose="020B0403020202020204"/>
                <a:cs typeface="Calibri"/>
              </a:rPr>
              <a:t>Option Manager 21</a:t>
            </a:r>
            <a:endParaRPr lang="fr-CH" sz="3200" dirty="0">
              <a:latin typeface="Helvetica Light" panose="020B0403020202020204"/>
              <a:cs typeface="Calibri"/>
            </a:endParaRPr>
          </a:p>
        </p:txBody>
      </p:sp>
      <p:sp>
        <p:nvSpPr>
          <p:cNvPr id="4" name="Titre 1"/>
          <p:cNvSpPr>
            <a:spLocks noGrp="1"/>
          </p:cNvSpPr>
          <p:nvPr>
            <p:ph type="ctrTitle"/>
          </p:nvPr>
        </p:nvSpPr>
        <p:spPr>
          <a:xfrm>
            <a:off x="1338353" y="5240545"/>
            <a:ext cx="9515294" cy="65513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CH" sz="2400" dirty="0">
                <a:solidFill>
                  <a:schemeClr val="accent1">
                    <a:lumMod val="50000"/>
                  </a:schemeClr>
                </a:solidFill>
                <a:latin typeface="Helvetica Light" panose="020B0403020202020204"/>
              </a:rPr>
              <a:t>« Enjeux et outils du </a:t>
            </a:r>
            <a:r>
              <a:rPr lang="fr-CH" sz="2400" dirty="0">
                <a:solidFill>
                  <a:schemeClr val="accent1">
                    <a:lumMod val="50000"/>
                  </a:schemeClr>
                </a:solidFill>
                <a:latin typeface="Helvetica Light" panose="020B0403020202020204"/>
                <a:cs typeface="Calibri"/>
              </a:rPr>
              <a:t>management</a:t>
            </a:r>
            <a:r>
              <a:rPr lang="fr-CH" sz="2400" dirty="0">
                <a:solidFill>
                  <a:schemeClr val="accent1">
                    <a:lumMod val="50000"/>
                  </a:schemeClr>
                </a:solidFill>
                <a:latin typeface="Helvetica Light" panose="020B0403020202020204"/>
              </a:rPr>
              <a:t> pour le 21</a:t>
            </a:r>
            <a:r>
              <a:rPr lang="fr-CH" sz="2400" baseline="30000" dirty="0">
                <a:solidFill>
                  <a:schemeClr val="accent1">
                    <a:lumMod val="50000"/>
                  </a:schemeClr>
                </a:solidFill>
                <a:latin typeface="Helvetica Light" panose="020B0403020202020204"/>
              </a:rPr>
              <a:t>ème</a:t>
            </a:r>
            <a:r>
              <a:rPr lang="fr-CH" sz="2400" dirty="0">
                <a:solidFill>
                  <a:schemeClr val="accent1">
                    <a:lumMod val="50000"/>
                  </a:schemeClr>
                </a:solidFill>
                <a:latin typeface="Helvetica Light" panose="020B0403020202020204"/>
              </a:rPr>
              <a:t> siècle »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83283" y="5845360"/>
            <a:ext cx="7200800" cy="842042"/>
          </a:xfrm>
        </p:spPr>
        <p:txBody>
          <a:bodyPr>
            <a:normAutofit/>
          </a:bodyPr>
          <a:lstStyle/>
          <a:p>
            <a:pPr algn="ctr"/>
            <a:r>
              <a:rPr lang="fr-FR" sz="2000" dirty="0">
                <a:latin typeface="Helvetica Light" panose="020B0403020202020204"/>
              </a:rPr>
              <a:t>Daniel Amrein </a:t>
            </a:r>
          </a:p>
        </p:txBody>
      </p:sp>
      <p:pic>
        <p:nvPicPr>
          <p:cNvPr id="1026" name="Picture 2" descr="The SDGs wedding cake - Stockholm Resilience Centre">
            <a:extLst>
              <a:ext uri="{FF2B5EF4-FFF2-40B4-BE49-F238E27FC236}">
                <a16:creationId xmlns:a16="http://schemas.microsoft.com/office/drawing/2014/main" id="{9A01AF38-00B9-CE3F-E32B-36FD768EAD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3" r="22675"/>
          <a:stretch/>
        </p:blipFill>
        <p:spPr bwMode="auto">
          <a:xfrm>
            <a:off x="3037285" y="331603"/>
            <a:ext cx="5344715" cy="4084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989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9638" y="4454526"/>
            <a:ext cx="11427082" cy="1362075"/>
          </a:xfrm>
        </p:spPr>
        <p:txBody>
          <a:bodyPr/>
          <a:lstStyle/>
          <a:p>
            <a:r>
              <a:rPr lang="fr-CH" dirty="0"/>
              <a:t> Cours N°3 – CO2 et outils de diagnostic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FFF8CFF-F3E9-4FC3-8856-7F18125D6C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384" y="2954339"/>
            <a:ext cx="7772400" cy="1500187"/>
          </a:xfrm>
        </p:spPr>
        <p:txBody>
          <a:bodyPr>
            <a:normAutofit/>
          </a:bodyPr>
          <a:lstStyle/>
          <a:p>
            <a:r>
              <a:rPr lang="de-CH" sz="2400" dirty="0">
                <a:latin typeface="Helvetica Light" panose="020B0403020202020204"/>
              </a:rPr>
              <a:t>MANAGER 21</a:t>
            </a:r>
            <a:endParaRPr lang="fr-CH" sz="2400" dirty="0">
              <a:latin typeface="Helvetica Light" panose="020B04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219963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1862B1E-BF67-D3AD-F8A1-09BBE8B35DE4}"/>
              </a:ext>
            </a:extLst>
          </p:cNvPr>
          <p:cNvSpPr txBox="1">
            <a:spLocks/>
          </p:cNvSpPr>
          <p:nvPr/>
        </p:nvSpPr>
        <p:spPr>
          <a:xfrm>
            <a:off x="723706" y="111374"/>
            <a:ext cx="5181794" cy="884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3200" b="1" dirty="0"/>
              <a:t>Agenda du </a:t>
            </a:r>
            <a:r>
              <a:rPr lang="de-CH" sz="3200" b="1" dirty="0" err="1"/>
              <a:t>cours</a:t>
            </a:r>
            <a:r>
              <a:rPr lang="de-CH" sz="3200" b="1" dirty="0"/>
              <a:t> N°3 </a:t>
            </a:r>
            <a:endParaRPr lang="fr-CH" sz="3200" b="1" dirty="0"/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193F4242-549B-9075-BE76-E7FF81DC7F36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166" y="428066"/>
            <a:ext cx="221541" cy="23736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4ADC68B-792A-C01B-33D8-5F2F073CDE7C}"/>
              </a:ext>
            </a:extLst>
          </p:cNvPr>
          <p:cNvSpPr txBox="1"/>
          <p:nvPr/>
        </p:nvSpPr>
        <p:spPr>
          <a:xfrm>
            <a:off x="502166" y="1159312"/>
            <a:ext cx="11217394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CH" sz="2800" b="1" dirty="0"/>
              <a:t>Coaching time (Groupes par coaches)								20 minutes</a:t>
            </a:r>
          </a:p>
          <a:p>
            <a:pPr marL="342900" indent="-342900">
              <a:buFont typeface="+mj-lt"/>
              <a:buAutoNum type="arabicPeriod"/>
            </a:pPr>
            <a:endParaRPr lang="fr-CH" sz="1600" b="1" dirty="0"/>
          </a:p>
          <a:p>
            <a:pPr marL="342900" indent="-342900">
              <a:buFont typeface="+mj-lt"/>
              <a:buAutoNum type="arabicPeriod"/>
            </a:pPr>
            <a:r>
              <a:rPr lang="fr-CH" sz="2800" b="1" dirty="0"/>
              <a:t>Cours sur les émissions de CO2 (tout le monde)					40 minutes</a:t>
            </a:r>
          </a:p>
          <a:p>
            <a:pPr marL="971550" lvl="1" indent="-514350">
              <a:buFont typeface="+mj-lt"/>
              <a:buAutoNum type="romanUcPeriod"/>
            </a:pPr>
            <a:r>
              <a:rPr lang="fr-CH" sz="2400" dirty="0"/>
              <a:t>Définitions et compréhension du phénomène</a:t>
            </a:r>
          </a:p>
          <a:p>
            <a:pPr marL="971550" lvl="1" indent="-514350">
              <a:buFont typeface="+mj-lt"/>
              <a:buAutoNum type="romanUcPeriod"/>
            </a:pPr>
            <a:r>
              <a:rPr lang="fr-CH" sz="2400" dirty="0"/>
              <a:t>Etat de la situation en Suisse</a:t>
            </a:r>
          </a:p>
          <a:p>
            <a:pPr marL="971550" lvl="1" indent="-514350">
              <a:buFont typeface="+mj-lt"/>
              <a:buAutoNum type="romanUcPeriod"/>
            </a:pPr>
            <a:r>
              <a:rPr lang="fr-CH" sz="2400" dirty="0"/>
              <a:t>Comment agir</a:t>
            </a:r>
          </a:p>
          <a:p>
            <a:pPr marL="971550" lvl="1" indent="-514350">
              <a:buFont typeface="+mj-lt"/>
              <a:buAutoNum type="romanUcPeriod"/>
            </a:pPr>
            <a:endParaRPr lang="fr-CH" sz="1600" b="1" dirty="0"/>
          </a:p>
          <a:p>
            <a:pPr marL="514350" indent="-514350">
              <a:buFont typeface="+mj-lt"/>
              <a:buAutoNum type="arabicPeriod"/>
            </a:pPr>
            <a:r>
              <a:rPr lang="fr-CH" sz="2800" b="1" dirty="0"/>
              <a:t>Présentation détaillée du bilan CO2 (tout le monde)			30 minutes</a:t>
            </a:r>
          </a:p>
          <a:p>
            <a:pPr marL="1028700" lvl="1" indent="-571500">
              <a:buFont typeface="+mj-lt"/>
              <a:buAutoNum type="romanUcPeriod"/>
            </a:pPr>
            <a:r>
              <a:rPr lang="fr-CH" sz="2400" dirty="0"/>
              <a:t>Théorie</a:t>
            </a:r>
          </a:p>
          <a:p>
            <a:pPr marL="1028700" lvl="1" indent="-571500">
              <a:buFont typeface="+mj-lt"/>
              <a:buAutoNum type="romanUcPeriod"/>
            </a:pPr>
            <a:r>
              <a:rPr lang="fr-CH" sz="2400" dirty="0"/>
              <a:t>Pratique</a:t>
            </a:r>
          </a:p>
          <a:p>
            <a:pPr marL="514350" indent="-514350">
              <a:buFont typeface="+mj-lt"/>
              <a:buAutoNum type="arabicPeriod"/>
            </a:pPr>
            <a:endParaRPr lang="fr-CH" sz="1400" b="1" dirty="0"/>
          </a:p>
          <a:p>
            <a:pPr marL="514350" indent="-514350">
              <a:buFont typeface="+mj-lt"/>
              <a:buAutoNum type="arabicPeriod"/>
            </a:pPr>
            <a:r>
              <a:rPr lang="fr-CH" sz="2800" b="1" dirty="0"/>
              <a:t>Présentation des outils (Groupes par outil)						60 minutes</a:t>
            </a:r>
          </a:p>
          <a:p>
            <a:pPr marL="514350" indent="-514350">
              <a:buFont typeface="+mj-lt"/>
              <a:buAutoNum type="arabicPeriod"/>
            </a:pPr>
            <a:endParaRPr lang="fr-CH" sz="1600" b="1" dirty="0"/>
          </a:p>
          <a:p>
            <a:pPr marL="514350" indent="-514350">
              <a:buFont typeface="+mj-lt"/>
              <a:buAutoNum type="arabicPeriod"/>
            </a:pPr>
            <a:r>
              <a:rPr lang="fr-CH" sz="2800" b="1" dirty="0"/>
              <a:t>Travail sur les dossiers – coaching									30 minutes</a:t>
            </a:r>
            <a:endParaRPr lang="fr-CH" sz="2400" b="1" dirty="0"/>
          </a:p>
        </p:txBody>
      </p:sp>
    </p:spTree>
    <p:extLst>
      <p:ext uri="{BB962C8B-B14F-4D97-AF65-F5344CB8AC3E}">
        <p14:creationId xmlns:p14="http://schemas.microsoft.com/office/powerpoint/2010/main" val="3786536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562F2AE-C874-CD3E-60DE-9F9FDFB18C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064" y="890270"/>
            <a:ext cx="8425815" cy="561721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5B489E77-5BB7-96C7-4BDB-469FA485750F}"/>
              </a:ext>
            </a:extLst>
          </p:cNvPr>
          <p:cNvSpPr txBox="1"/>
          <p:nvPr/>
        </p:nvSpPr>
        <p:spPr>
          <a:xfrm>
            <a:off x="2044066" y="435302"/>
            <a:ext cx="8425814" cy="461665"/>
          </a:xfrm>
          <a:custGeom>
            <a:avLst/>
            <a:gdLst>
              <a:gd name="csX0" fmla="*/ 0 w 8425814"/>
              <a:gd name="csY0" fmla="*/ 0 h 461665"/>
              <a:gd name="csX1" fmla="*/ 816656 w 8425814"/>
              <a:gd name="csY1" fmla="*/ 0 h 461665"/>
              <a:gd name="csX2" fmla="*/ 1464795 w 8425814"/>
              <a:gd name="csY2" fmla="*/ 0 h 461665"/>
              <a:gd name="csX3" fmla="*/ 2028677 w 8425814"/>
              <a:gd name="csY3" fmla="*/ 0 h 461665"/>
              <a:gd name="csX4" fmla="*/ 2676816 w 8425814"/>
              <a:gd name="csY4" fmla="*/ 0 h 461665"/>
              <a:gd name="csX5" fmla="*/ 3240698 w 8425814"/>
              <a:gd name="csY5" fmla="*/ 0 h 461665"/>
              <a:gd name="csX6" fmla="*/ 3636063 w 8425814"/>
              <a:gd name="csY6" fmla="*/ 0 h 461665"/>
              <a:gd name="csX7" fmla="*/ 4452719 w 8425814"/>
              <a:gd name="csY7" fmla="*/ 0 h 461665"/>
              <a:gd name="csX8" fmla="*/ 4932342 w 8425814"/>
              <a:gd name="csY8" fmla="*/ 0 h 461665"/>
              <a:gd name="csX9" fmla="*/ 5411965 w 8425814"/>
              <a:gd name="csY9" fmla="*/ 0 h 461665"/>
              <a:gd name="csX10" fmla="*/ 6144363 w 8425814"/>
              <a:gd name="csY10" fmla="*/ 0 h 461665"/>
              <a:gd name="csX11" fmla="*/ 6539728 w 8425814"/>
              <a:gd name="csY11" fmla="*/ 0 h 461665"/>
              <a:gd name="csX12" fmla="*/ 6935093 w 8425814"/>
              <a:gd name="csY12" fmla="*/ 0 h 461665"/>
              <a:gd name="csX13" fmla="*/ 7414716 w 8425814"/>
              <a:gd name="csY13" fmla="*/ 0 h 461665"/>
              <a:gd name="csX14" fmla="*/ 8425814 w 8425814"/>
              <a:gd name="csY14" fmla="*/ 0 h 461665"/>
              <a:gd name="csX15" fmla="*/ 8425814 w 8425814"/>
              <a:gd name="csY15" fmla="*/ 461665 h 461665"/>
              <a:gd name="csX16" fmla="*/ 8030449 w 8425814"/>
              <a:gd name="csY16" fmla="*/ 461665 h 461665"/>
              <a:gd name="csX17" fmla="*/ 7635084 w 8425814"/>
              <a:gd name="csY17" fmla="*/ 461665 h 461665"/>
              <a:gd name="csX18" fmla="*/ 6986944 w 8425814"/>
              <a:gd name="csY18" fmla="*/ 461665 h 461665"/>
              <a:gd name="csX19" fmla="*/ 6254547 w 8425814"/>
              <a:gd name="csY19" fmla="*/ 461665 h 461665"/>
              <a:gd name="csX20" fmla="*/ 5774923 w 8425814"/>
              <a:gd name="csY20" fmla="*/ 461665 h 461665"/>
              <a:gd name="csX21" fmla="*/ 5126784 w 8425814"/>
              <a:gd name="csY21" fmla="*/ 461665 h 461665"/>
              <a:gd name="csX22" fmla="*/ 4394386 w 8425814"/>
              <a:gd name="csY22" fmla="*/ 461665 h 461665"/>
              <a:gd name="csX23" fmla="*/ 3577730 w 8425814"/>
              <a:gd name="csY23" fmla="*/ 461665 h 461665"/>
              <a:gd name="csX24" fmla="*/ 3182365 w 8425814"/>
              <a:gd name="csY24" fmla="*/ 461665 h 461665"/>
              <a:gd name="csX25" fmla="*/ 2365709 w 8425814"/>
              <a:gd name="csY25" fmla="*/ 461665 h 461665"/>
              <a:gd name="csX26" fmla="*/ 1633312 w 8425814"/>
              <a:gd name="csY26" fmla="*/ 461665 h 461665"/>
              <a:gd name="csX27" fmla="*/ 1069430 w 8425814"/>
              <a:gd name="csY27" fmla="*/ 461665 h 461665"/>
              <a:gd name="csX28" fmla="*/ 589807 w 8425814"/>
              <a:gd name="csY28" fmla="*/ 461665 h 461665"/>
              <a:gd name="csX29" fmla="*/ 0 w 8425814"/>
              <a:gd name="csY29" fmla="*/ 461665 h 461665"/>
              <a:gd name="csX30" fmla="*/ 0 w 8425814"/>
              <a:gd name="csY30" fmla="*/ 0 h 4616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</a:cxnLst>
            <a:rect l="l" t="t" r="r" b="b"/>
            <a:pathLst>
              <a:path w="8425814" h="461665" extrusionOk="0">
                <a:moveTo>
                  <a:pt x="0" y="0"/>
                </a:moveTo>
                <a:cubicBezTo>
                  <a:pt x="340150" y="-39157"/>
                  <a:pt x="648484" y="39128"/>
                  <a:pt x="816656" y="0"/>
                </a:cubicBezTo>
                <a:cubicBezTo>
                  <a:pt x="984828" y="-39128"/>
                  <a:pt x="1321254" y="14579"/>
                  <a:pt x="1464795" y="0"/>
                </a:cubicBezTo>
                <a:cubicBezTo>
                  <a:pt x="1608336" y="-14579"/>
                  <a:pt x="1814153" y="-22579"/>
                  <a:pt x="2028677" y="0"/>
                </a:cubicBezTo>
                <a:cubicBezTo>
                  <a:pt x="2243201" y="22579"/>
                  <a:pt x="2387594" y="-21900"/>
                  <a:pt x="2676816" y="0"/>
                </a:cubicBezTo>
                <a:cubicBezTo>
                  <a:pt x="2966038" y="21900"/>
                  <a:pt x="3032971" y="22594"/>
                  <a:pt x="3240698" y="0"/>
                </a:cubicBezTo>
                <a:cubicBezTo>
                  <a:pt x="3448425" y="-22594"/>
                  <a:pt x="3482591" y="11026"/>
                  <a:pt x="3636063" y="0"/>
                </a:cubicBezTo>
                <a:cubicBezTo>
                  <a:pt x="3789535" y="-11026"/>
                  <a:pt x="4147941" y="38428"/>
                  <a:pt x="4452719" y="0"/>
                </a:cubicBezTo>
                <a:cubicBezTo>
                  <a:pt x="4757497" y="-38428"/>
                  <a:pt x="4736722" y="21580"/>
                  <a:pt x="4932342" y="0"/>
                </a:cubicBezTo>
                <a:cubicBezTo>
                  <a:pt x="5127962" y="-21580"/>
                  <a:pt x="5191820" y="-3695"/>
                  <a:pt x="5411965" y="0"/>
                </a:cubicBezTo>
                <a:cubicBezTo>
                  <a:pt x="5632110" y="3695"/>
                  <a:pt x="5965116" y="12330"/>
                  <a:pt x="6144363" y="0"/>
                </a:cubicBezTo>
                <a:cubicBezTo>
                  <a:pt x="6323610" y="-12330"/>
                  <a:pt x="6347968" y="-3399"/>
                  <a:pt x="6539728" y="0"/>
                </a:cubicBezTo>
                <a:cubicBezTo>
                  <a:pt x="6731488" y="3399"/>
                  <a:pt x="6824904" y="8952"/>
                  <a:pt x="6935093" y="0"/>
                </a:cubicBezTo>
                <a:cubicBezTo>
                  <a:pt x="7045283" y="-8952"/>
                  <a:pt x="7288301" y="-12294"/>
                  <a:pt x="7414716" y="0"/>
                </a:cubicBezTo>
                <a:cubicBezTo>
                  <a:pt x="7541131" y="12294"/>
                  <a:pt x="8150993" y="-5508"/>
                  <a:pt x="8425814" y="0"/>
                </a:cubicBezTo>
                <a:cubicBezTo>
                  <a:pt x="8411132" y="196186"/>
                  <a:pt x="8441495" y="331690"/>
                  <a:pt x="8425814" y="461665"/>
                </a:cubicBezTo>
                <a:cubicBezTo>
                  <a:pt x="8331701" y="466093"/>
                  <a:pt x="8226305" y="457202"/>
                  <a:pt x="8030449" y="461665"/>
                </a:cubicBezTo>
                <a:cubicBezTo>
                  <a:pt x="7834594" y="466128"/>
                  <a:pt x="7789897" y="453288"/>
                  <a:pt x="7635084" y="461665"/>
                </a:cubicBezTo>
                <a:cubicBezTo>
                  <a:pt x="7480272" y="470042"/>
                  <a:pt x="7204426" y="470602"/>
                  <a:pt x="6986944" y="461665"/>
                </a:cubicBezTo>
                <a:cubicBezTo>
                  <a:pt x="6769462" y="452728"/>
                  <a:pt x="6487699" y="471937"/>
                  <a:pt x="6254547" y="461665"/>
                </a:cubicBezTo>
                <a:cubicBezTo>
                  <a:pt x="6021395" y="451393"/>
                  <a:pt x="6005722" y="445874"/>
                  <a:pt x="5774923" y="461665"/>
                </a:cubicBezTo>
                <a:cubicBezTo>
                  <a:pt x="5544124" y="477456"/>
                  <a:pt x="5388819" y="436293"/>
                  <a:pt x="5126784" y="461665"/>
                </a:cubicBezTo>
                <a:cubicBezTo>
                  <a:pt x="4864749" y="487037"/>
                  <a:pt x="4707934" y="471822"/>
                  <a:pt x="4394386" y="461665"/>
                </a:cubicBezTo>
                <a:cubicBezTo>
                  <a:pt x="4080838" y="451508"/>
                  <a:pt x="3803217" y="469470"/>
                  <a:pt x="3577730" y="461665"/>
                </a:cubicBezTo>
                <a:cubicBezTo>
                  <a:pt x="3352243" y="453860"/>
                  <a:pt x="3293690" y="462702"/>
                  <a:pt x="3182365" y="461665"/>
                </a:cubicBezTo>
                <a:cubicBezTo>
                  <a:pt x="3071041" y="460628"/>
                  <a:pt x="2603269" y="455534"/>
                  <a:pt x="2365709" y="461665"/>
                </a:cubicBezTo>
                <a:cubicBezTo>
                  <a:pt x="2128149" y="467796"/>
                  <a:pt x="1952094" y="479153"/>
                  <a:pt x="1633312" y="461665"/>
                </a:cubicBezTo>
                <a:cubicBezTo>
                  <a:pt x="1314530" y="444177"/>
                  <a:pt x="1338028" y="439018"/>
                  <a:pt x="1069430" y="461665"/>
                </a:cubicBezTo>
                <a:cubicBezTo>
                  <a:pt x="800832" y="484312"/>
                  <a:pt x="784303" y="471596"/>
                  <a:pt x="589807" y="461665"/>
                </a:cubicBezTo>
                <a:cubicBezTo>
                  <a:pt x="395311" y="451734"/>
                  <a:pt x="253899" y="475907"/>
                  <a:pt x="0" y="461665"/>
                </a:cubicBezTo>
                <a:cubicBezTo>
                  <a:pt x="-7428" y="267997"/>
                  <a:pt x="162" y="230494"/>
                  <a:pt x="0" y="0"/>
                </a:cubicBezTo>
                <a:close/>
              </a:path>
            </a:pathLst>
          </a:custGeom>
          <a:noFill/>
          <a:ln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5071437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fr-CH" sz="2400" b="1" dirty="0">
                <a:latin typeface="Amasis MT Pro Black" panose="02040A04050005020304" pitchFamily="18" charset="0"/>
              </a:rPr>
              <a:t>COACHING TIME</a:t>
            </a:r>
          </a:p>
        </p:txBody>
      </p:sp>
    </p:spTree>
    <p:extLst>
      <p:ext uri="{BB962C8B-B14F-4D97-AF65-F5344CB8AC3E}">
        <p14:creationId xmlns:p14="http://schemas.microsoft.com/office/powerpoint/2010/main" val="2030962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3913" y="4406901"/>
            <a:ext cx="11990962" cy="1362075"/>
          </a:xfrm>
        </p:spPr>
        <p:txBody>
          <a:bodyPr/>
          <a:lstStyle/>
          <a:p>
            <a:r>
              <a:rPr lang="fr-CH" dirty="0"/>
              <a:t> 1. CO2 - compréhension du phénomène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54801994-093B-3326-BC0E-04B31378BC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6609" y="2906714"/>
            <a:ext cx="7772400" cy="1500187"/>
          </a:xfrm>
        </p:spPr>
        <p:txBody>
          <a:bodyPr>
            <a:normAutofit/>
          </a:bodyPr>
          <a:lstStyle/>
          <a:p>
            <a:r>
              <a:rPr lang="de-CH" sz="2400" dirty="0">
                <a:latin typeface="Helvetica Light" panose="020B0403020202020204"/>
              </a:rPr>
              <a:t>MANAGER 21 -  Cours CO2  &amp; </a:t>
            </a:r>
            <a:r>
              <a:rPr lang="de-CH" sz="2400" dirty="0" err="1">
                <a:latin typeface="Helvetica Light" panose="020B0403020202020204"/>
              </a:rPr>
              <a:t>Outils</a:t>
            </a:r>
            <a:r>
              <a:rPr lang="de-CH" sz="2400" dirty="0">
                <a:latin typeface="Helvetica Light" panose="020B0403020202020204"/>
              </a:rPr>
              <a:t> de </a:t>
            </a:r>
            <a:r>
              <a:rPr lang="de-CH" sz="2400" dirty="0" err="1">
                <a:latin typeface="Helvetica Light" panose="020B0403020202020204"/>
              </a:rPr>
              <a:t>diagnostic</a:t>
            </a:r>
            <a:endParaRPr lang="fr-CH" sz="2400" dirty="0">
              <a:latin typeface="Helvetica Light" panose="020B04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928487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1ECCF1-5AE6-F3E3-2971-0AD8FEBA85BF}"/>
              </a:ext>
            </a:extLst>
          </p:cNvPr>
          <p:cNvSpPr txBox="1">
            <a:spLocks/>
          </p:cNvSpPr>
          <p:nvPr/>
        </p:nvSpPr>
        <p:spPr>
          <a:xfrm>
            <a:off x="723706" y="111374"/>
            <a:ext cx="10773750" cy="884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3200" b="1" dirty="0" err="1"/>
              <a:t>Précision</a:t>
            </a:r>
            <a:r>
              <a:rPr lang="de-CH" sz="3200" b="1" dirty="0"/>
              <a:t> essentielle :  Energie </a:t>
            </a:r>
            <a:r>
              <a:rPr lang="de-CH" sz="3200" b="1" dirty="0" err="1"/>
              <a:t>vs</a:t>
            </a:r>
            <a:r>
              <a:rPr lang="de-CH" sz="3200" b="1" dirty="0"/>
              <a:t> </a:t>
            </a:r>
            <a:r>
              <a:rPr lang="de-CH" sz="3200" b="1" dirty="0" err="1"/>
              <a:t>électricité</a:t>
            </a:r>
            <a:r>
              <a:rPr lang="de-CH" sz="3200" b="1" dirty="0"/>
              <a:t> </a:t>
            </a:r>
            <a:endParaRPr lang="fr-CH" sz="3200" b="1" dirty="0"/>
          </a:p>
        </p:txBody>
      </p:sp>
      <p:pic>
        <p:nvPicPr>
          <p:cNvPr id="4" name="Graphique 3">
            <a:extLst>
              <a:ext uri="{FF2B5EF4-FFF2-40B4-BE49-F238E27FC236}">
                <a16:creationId xmlns:a16="http://schemas.microsoft.com/office/drawing/2014/main" id="{4A80B596-9369-0380-81A3-E17DDBD235B0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166" y="428066"/>
            <a:ext cx="221541" cy="23736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A70BA7E-BBA7-0D6A-08E6-46138056E5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863" y="1251193"/>
            <a:ext cx="6460761" cy="549543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A7EA7D7-DD4E-90B2-2DAF-DB3C6AB529F9}"/>
              </a:ext>
            </a:extLst>
          </p:cNvPr>
          <p:cNvSpPr txBox="1"/>
          <p:nvPr/>
        </p:nvSpPr>
        <p:spPr>
          <a:xfrm>
            <a:off x="7165298" y="1251193"/>
            <a:ext cx="502670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b="1" dirty="0"/>
              <a:t>En s’intéressant à la consommation :</a:t>
            </a:r>
          </a:p>
          <a:p>
            <a:endParaRPr lang="fr-CH" sz="2400" b="1" dirty="0"/>
          </a:p>
          <a:p>
            <a:r>
              <a:rPr lang="fr-CH" sz="2400" b="1" dirty="0"/>
              <a:t>Part de l’électricité dans l’énergie :</a:t>
            </a:r>
          </a:p>
          <a:p>
            <a:pPr marL="457200" indent="-457200">
              <a:buFont typeface="+mj-lt"/>
              <a:buAutoNum type="arabicPeriod"/>
            </a:pPr>
            <a:r>
              <a:rPr lang="fr-CH" sz="2400" b="1" dirty="0"/>
              <a:t>Suisse : 	env.  27%</a:t>
            </a:r>
          </a:p>
          <a:p>
            <a:pPr marL="457200" indent="-457200">
              <a:buFont typeface="+mj-lt"/>
              <a:buAutoNum type="arabicPeriod"/>
            </a:pPr>
            <a:r>
              <a:rPr lang="fr-CH" sz="2400" b="1" dirty="0"/>
              <a:t>Monde :     env.   8%</a:t>
            </a:r>
          </a:p>
          <a:p>
            <a:pPr marL="457200" indent="-457200">
              <a:buFont typeface="+mj-lt"/>
              <a:buAutoNum type="arabicPeriod"/>
            </a:pPr>
            <a:endParaRPr lang="fr-CH" sz="2400" b="1" dirty="0"/>
          </a:p>
          <a:p>
            <a:r>
              <a:rPr lang="fr-CH" sz="2400" b="1" dirty="0"/>
              <a:t>Part du renouvelable dans l’énergie :  1.    Suisse :  	env.  30%</a:t>
            </a:r>
          </a:p>
          <a:p>
            <a:pPr marL="457200" indent="-457200">
              <a:buAutoNum type="arabicPeriod" startAt="2"/>
            </a:pPr>
            <a:r>
              <a:rPr lang="fr-CH" sz="2400" b="1" dirty="0"/>
              <a:t>Monde :	env.  21%</a:t>
            </a:r>
          </a:p>
          <a:p>
            <a:pPr marL="457200" indent="-457200">
              <a:buAutoNum type="arabicPeriod" startAt="2"/>
            </a:pPr>
            <a:endParaRPr lang="fr-CH" sz="2400" b="1" dirty="0"/>
          </a:p>
          <a:p>
            <a:r>
              <a:rPr lang="fr-CH" sz="2400" b="1" dirty="0"/>
              <a:t>Tendance générale de l’énergie :</a:t>
            </a:r>
          </a:p>
          <a:p>
            <a:pPr marL="457200" indent="-457200">
              <a:buAutoNum type="arabicPeriod"/>
            </a:pPr>
            <a:r>
              <a:rPr lang="fr-CH" sz="2400" b="1" dirty="0"/>
              <a:t>Suisse :    stabilisation</a:t>
            </a:r>
          </a:p>
          <a:p>
            <a:pPr marL="457200" indent="-457200">
              <a:buAutoNum type="arabicPeriod"/>
            </a:pPr>
            <a:r>
              <a:rPr lang="fr-CH" sz="2400" b="1" dirty="0"/>
              <a:t>Monde :  hausse continue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182657-2848-3DFE-EA9D-4EFDFCA9D9CB}"/>
              </a:ext>
            </a:extLst>
          </p:cNvPr>
          <p:cNvGrpSpPr/>
          <p:nvPr/>
        </p:nvGrpSpPr>
        <p:grpSpPr>
          <a:xfrm>
            <a:off x="5704542" y="1348307"/>
            <a:ext cx="1440360" cy="1347480"/>
            <a:chOff x="5907187" y="1526158"/>
            <a:chExt cx="1440360" cy="1347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9" name="Encre 8">
                  <a:extLst>
                    <a:ext uri="{FF2B5EF4-FFF2-40B4-BE49-F238E27FC236}">
                      <a16:creationId xmlns:a16="http://schemas.microsoft.com/office/drawing/2014/main" id="{DD8F8473-0FBA-9D15-46E7-8A4331C9AFBA}"/>
                    </a:ext>
                  </a:extLst>
                </p14:cNvPr>
                <p14:cNvContentPartPr/>
                <p14:nvPr/>
              </p14:nvContentPartPr>
              <p14:xfrm>
                <a:off x="5907187" y="1526158"/>
                <a:ext cx="1138680" cy="962280"/>
              </p14:xfrm>
            </p:contentPart>
          </mc:Choice>
          <mc:Fallback xmlns="">
            <p:pic>
              <p:nvPicPr>
                <p:cNvPr id="9" name="Encre 8">
                  <a:extLst>
                    <a:ext uri="{FF2B5EF4-FFF2-40B4-BE49-F238E27FC236}">
                      <a16:creationId xmlns:a16="http://schemas.microsoft.com/office/drawing/2014/main" id="{DD8F8473-0FBA-9D15-46E7-8A4331C9AFB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881987" y="1500958"/>
                  <a:ext cx="1189080" cy="10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0" name="Encre 9">
                  <a:extLst>
                    <a:ext uri="{FF2B5EF4-FFF2-40B4-BE49-F238E27FC236}">
                      <a16:creationId xmlns:a16="http://schemas.microsoft.com/office/drawing/2014/main" id="{8EC892B5-0BB3-9377-EE37-2DB4387FE6BC}"/>
                    </a:ext>
                  </a:extLst>
                </p14:cNvPr>
                <p14:cNvContentPartPr/>
                <p14:nvPr/>
              </p14:nvContentPartPr>
              <p14:xfrm>
                <a:off x="6832387" y="2227798"/>
                <a:ext cx="515160" cy="645840"/>
              </p14:xfrm>
            </p:contentPart>
          </mc:Choice>
          <mc:Fallback xmlns="">
            <p:pic>
              <p:nvPicPr>
                <p:cNvPr id="10" name="Encre 9">
                  <a:extLst>
                    <a:ext uri="{FF2B5EF4-FFF2-40B4-BE49-F238E27FC236}">
                      <a16:creationId xmlns:a16="http://schemas.microsoft.com/office/drawing/2014/main" id="{8EC892B5-0BB3-9377-EE37-2DB4387FE6B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807187" y="2202598"/>
                  <a:ext cx="565560" cy="696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6CE7DEAC-B79F-75E2-8467-6D0FFA706B4C}"/>
                  </a:ext>
                </a:extLst>
              </p14:cNvPr>
              <p14:cNvContentPartPr/>
              <p14:nvPr/>
            </p14:nvContentPartPr>
            <p14:xfrm>
              <a:off x="-1963853" y="5396518"/>
              <a:ext cx="360" cy="360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6CE7DEAC-B79F-75E2-8467-6D0FFA706B4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1981493" y="5378878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32406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12913-7350-B875-56DC-45E8598A0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&#10;&#10;Description générée automatiquement">
            <a:extLst>
              <a:ext uri="{FF2B5EF4-FFF2-40B4-BE49-F238E27FC236}">
                <a16:creationId xmlns:a16="http://schemas.microsoft.com/office/drawing/2014/main" id="{86C56EEF-421C-96F9-7EAC-B98B856FC1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9"/>
          <a:stretch/>
        </p:blipFill>
        <p:spPr>
          <a:xfrm>
            <a:off x="2301734" y="892094"/>
            <a:ext cx="5956441" cy="3397952"/>
          </a:xfrm>
          <a:prstGeom prst="rect">
            <a:avLst/>
          </a:prstGeom>
        </p:spPr>
      </p:pic>
      <p:pic>
        <p:nvPicPr>
          <p:cNvPr id="9" name="Image 8" descr="Une image contenant signe, horloge, dessin, mètre&#10;&#10;Description générée automatiquement">
            <a:extLst>
              <a:ext uri="{FF2B5EF4-FFF2-40B4-BE49-F238E27FC236}">
                <a16:creationId xmlns:a16="http://schemas.microsoft.com/office/drawing/2014/main" id="{2DC32DA3-6018-B5B7-64F1-51C1C9094BA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74"/>
          <a:stretch/>
        </p:blipFill>
        <p:spPr>
          <a:xfrm>
            <a:off x="2301734" y="4326527"/>
            <a:ext cx="5896087" cy="153626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070CF7A-9A5A-ACB4-14A9-43E67CA8F62F}"/>
              </a:ext>
            </a:extLst>
          </p:cNvPr>
          <p:cNvSpPr txBox="1"/>
          <p:nvPr/>
        </p:nvSpPr>
        <p:spPr>
          <a:xfrm>
            <a:off x="2279578" y="5856772"/>
            <a:ext cx="34354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636363"/>
                </a:solidFill>
                <a:cs typeface="Al Bayan Plain" pitchFamily="2" charset="-78"/>
              </a:rPr>
              <a:t>Si il y a trop de gaz à effet de serre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  <a:cs typeface="Al Bayan Plain" pitchFamily="2" charset="-78"/>
              </a:rPr>
              <a:t>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C113112-0952-06BF-84B0-C4F2D5039218}"/>
              </a:ext>
            </a:extLst>
          </p:cNvPr>
          <p:cNvSpPr txBox="1">
            <a:spLocks/>
          </p:cNvSpPr>
          <p:nvPr/>
        </p:nvSpPr>
        <p:spPr>
          <a:xfrm>
            <a:off x="723706" y="111374"/>
            <a:ext cx="5181794" cy="884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3200" b="1" dirty="0"/>
              <a:t>A </a:t>
            </a:r>
            <a:r>
              <a:rPr lang="de-CH" sz="3200" b="1" dirty="0" err="1"/>
              <a:t>quoi</a:t>
            </a:r>
            <a:r>
              <a:rPr lang="de-CH" sz="3200" b="1" dirty="0"/>
              <a:t> </a:t>
            </a:r>
            <a:r>
              <a:rPr lang="de-CH" sz="3200" b="1" dirty="0" err="1"/>
              <a:t>sert</a:t>
            </a:r>
            <a:r>
              <a:rPr lang="de-CH" sz="3200" b="1" dirty="0"/>
              <a:t> </a:t>
            </a:r>
            <a:r>
              <a:rPr lang="de-CH" sz="3200" b="1" dirty="0" err="1"/>
              <a:t>l’effet</a:t>
            </a:r>
            <a:r>
              <a:rPr lang="de-CH" sz="3200" b="1" dirty="0"/>
              <a:t> de </a:t>
            </a:r>
            <a:r>
              <a:rPr lang="de-CH" sz="3200" b="1" dirty="0" err="1"/>
              <a:t>serre</a:t>
            </a:r>
            <a:r>
              <a:rPr lang="de-CH" sz="3200" b="1" dirty="0"/>
              <a:t> ? </a:t>
            </a:r>
            <a:endParaRPr lang="fr-CH" sz="3200" b="1" dirty="0"/>
          </a:p>
        </p:txBody>
      </p:sp>
      <p:pic>
        <p:nvPicPr>
          <p:cNvPr id="4" name="Graphique 3">
            <a:extLst>
              <a:ext uri="{FF2B5EF4-FFF2-40B4-BE49-F238E27FC236}">
                <a16:creationId xmlns:a16="http://schemas.microsoft.com/office/drawing/2014/main" id="{306D596E-8C32-7000-B777-1281562E5B6E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2166" y="428066"/>
            <a:ext cx="221541" cy="23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572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E732D83-3287-4610-A070-8B3BBA89D2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919" t="14444" r="15946" b="5677"/>
          <a:stretch/>
        </p:blipFill>
        <p:spPr>
          <a:xfrm>
            <a:off x="1529504" y="1115454"/>
            <a:ext cx="8357446" cy="535424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2F824E2-18E8-79E4-D90D-DA540D0E796B}"/>
              </a:ext>
            </a:extLst>
          </p:cNvPr>
          <p:cNvSpPr txBox="1">
            <a:spLocks/>
          </p:cNvSpPr>
          <p:nvPr/>
        </p:nvSpPr>
        <p:spPr>
          <a:xfrm>
            <a:off x="723706" y="111374"/>
            <a:ext cx="5181794" cy="884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3200" b="1" dirty="0"/>
              <a:t>Etat de la </a:t>
            </a:r>
            <a:r>
              <a:rPr lang="de-CH" sz="3200" b="1" dirty="0" err="1"/>
              <a:t>situation</a:t>
            </a:r>
            <a:r>
              <a:rPr lang="de-CH" sz="3200" b="1" dirty="0"/>
              <a:t> </a:t>
            </a:r>
            <a:r>
              <a:rPr lang="de-CH" sz="3200" b="1" dirty="0" err="1"/>
              <a:t>mondiale</a:t>
            </a:r>
            <a:r>
              <a:rPr lang="de-CH" sz="3200" b="1" dirty="0"/>
              <a:t> </a:t>
            </a:r>
            <a:endParaRPr lang="fr-CH" sz="3200" b="1" dirty="0"/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57552F6B-FED7-54BD-9606-261D9234AC2A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2166" y="428066"/>
            <a:ext cx="221541" cy="237364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1767E645-3091-83D6-D7D8-6549DE2544CF}"/>
              </a:ext>
            </a:extLst>
          </p:cNvPr>
          <p:cNvCxnSpPr/>
          <p:nvPr/>
        </p:nvCxnSpPr>
        <p:spPr>
          <a:xfrm flipH="1">
            <a:off x="9010650" y="1552575"/>
            <a:ext cx="1000125" cy="5905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4439082B-403D-16C4-71BC-1C1428D2E2E0}"/>
              </a:ext>
            </a:extLst>
          </p:cNvPr>
          <p:cNvSpPr txBox="1"/>
          <p:nvPr/>
        </p:nvSpPr>
        <p:spPr>
          <a:xfrm>
            <a:off x="9010650" y="1199465"/>
            <a:ext cx="1466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434 en 2026</a:t>
            </a:r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44253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70A81A1-E08B-46E7-B3E9-5BC1F6FBF3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325" t="14445" r="16081" b="6396"/>
          <a:stretch/>
        </p:blipFill>
        <p:spPr>
          <a:xfrm>
            <a:off x="1425917" y="1023031"/>
            <a:ext cx="8318157" cy="532200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F7DBBB1-241A-E2A2-8346-D89432806615}"/>
              </a:ext>
            </a:extLst>
          </p:cNvPr>
          <p:cNvSpPr txBox="1">
            <a:spLocks/>
          </p:cNvSpPr>
          <p:nvPr/>
        </p:nvSpPr>
        <p:spPr>
          <a:xfrm>
            <a:off x="723706" y="111374"/>
            <a:ext cx="5181794" cy="884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3200" b="1" dirty="0"/>
              <a:t>Etat de la </a:t>
            </a:r>
            <a:r>
              <a:rPr lang="de-CH" sz="3200" b="1" dirty="0" err="1"/>
              <a:t>situation</a:t>
            </a:r>
            <a:r>
              <a:rPr lang="de-CH" sz="3200" b="1" dirty="0"/>
              <a:t> </a:t>
            </a:r>
            <a:r>
              <a:rPr lang="de-CH" sz="3200" b="1" dirty="0" err="1"/>
              <a:t>mondiale</a:t>
            </a:r>
            <a:r>
              <a:rPr lang="de-CH" sz="3200" b="1" dirty="0"/>
              <a:t> </a:t>
            </a:r>
            <a:endParaRPr lang="fr-CH" sz="3200" b="1" dirty="0"/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F603BEFC-DD3C-03D5-6778-91B92FAB3559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2166" y="428066"/>
            <a:ext cx="221541" cy="237364"/>
          </a:xfrm>
          <a:prstGeom prst="rect">
            <a:avLst/>
          </a:prstGeom>
        </p:spPr>
      </p:pic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C2DAED26-2554-043E-52A2-09B2E824F39A}"/>
              </a:ext>
            </a:extLst>
          </p:cNvPr>
          <p:cNvCxnSpPr/>
          <p:nvPr/>
        </p:nvCxnSpPr>
        <p:spPr>
          <a:xfrm flipH="1">
            <a:off x="9563100" y="542909"/>
            <a:ext cx="1000125" cy="5905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A49CDBE9-E49D-93C2-4A50-10616D13A02D}"/>
              </a:ext>
            </a:extLst>
          </p:cNvPr>
          <p:cNvSpPr txBox="1"/>
          <p:nvPr/>
        </p:nvSpPr>
        <p:spPr>
          <a:xfrm>
            <a:off x="10372725" y="699865"/>
            <a:ext cx="1466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434 en 2026</a:t>
            </a:r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140806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CDAF45-D53A-8BE9-1889-BDBE4CE5A5A2}"/>
              </a:ext>
            </a:extLst>
          </p:cNvPr>
          <p:cNvSpPr txBox="1">
            <a:spLocks/>
          </p:cNvSpPr>
          <p:nvPr/>
        </p:nvSpPr>
        <p:spPr>
          <a:xfrm>
            <a:off x="723706" y="111374"/>
            <a:ext cx="5181794" cy="884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3200" b="1" dirty="0"/>
              <a:t>Etat de la </a:t>
            </a:r>
            <a:r>
              <a:rPr lang="de-CH" sz="3200" b="1" dirty="0" err="1"/>
              <a:t>situation</a:t>
            </a:r>
            <a:r>
              <a:rPr lang="de-CH" sz="3200" b="1" dirty="0"/>
              <a:t> </a:t>
            </a:r>
            <a:r>
              <a:rPr lang="de-CH" sz="3200" b="1" dirty="0" err="1"/>
              <a:t>mondiale</a:t>
            </a:r>
            <a:r>
              <a:rPr lang="de-CH" sz="3200" b="1" dirty="0"/>
              <a:t> </a:t>
            </a:r>
            <a:endParaRPr lang="fr-CH" sz="3200" b="1" dirty="0"/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9ECACF64-C5E4-670E-AA7C-743977FA42F0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166" y="428066"/>
            <a:ext cx="221541" cy="23736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B7D6739-4F99-0EF3-C265-62A4CEB0EB5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108" t="12083" r="34662" b="2638"/>
          <a:stretch/>
        </p:blipFill>
        <p:spPr>
          <a:xfrm>
            <a:off x="2614317" y="1076324"/>
            <a:ext cx="5910557" cy="522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878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14B3EC0-1120-4DD1-9434-EEEFC2C96F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8009" t="22700" r="41238" b="4851"/>
          <a:stretch/>
        </p:blipFill>
        <p:spPr>
          <a:xfrm>
            <a:off x="7167787" y="1758887"/>
            <a:ext cx="4636926" cy="4636926"/>
          </a:xfrm>
          <a:noFill/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7277B5D-1557-3F76-44A8-B78A48A109BF}"/>
              </a:ext>
            </a:extLst>
          </p:cNvPr>
          <p:cNvSpPr txBox="1">
            <a:spLocks/>
          </p:cNvSpPr>
          <p:nvPr/>
        </p:nvSpPr>
        <p:spPr>
          <a:xfrm>
            <a:off x="723706" y="111374"/>
            <a:ext cx="5181794" cy="884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3200" b="1" dirty="0"/>
              <a:t>Etat de la </a:t>
            </a:r>
            <a:r>
              <a:rPr lang="de-CH" sz="3200" b="1" dirty="0" err="1"/>
              <a:t>situation</a:t>
            </a:r>
            <a:r>
              <a:rPr lang="de-CH" sz="3200" b="1" dirty="0"/>
              <a:t> </a:t>
            </a:r>
            <a:r>
              <a:rPr lang="de-CH" sz="3200" b="1" dirty="0" err="1"/>
              <a:t>mondiale</a:t>
            </a:r>
            <a:r>
              <a:rPr lang="de-CH" sz="3200" b="1" dirty="0"/>
              <a:t> </a:t>
            </a:r>
            <a:endParaRPr lang="fr-CH" sz="3200" b="1" dirty="0"/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D85A8E44-A304-62AB-E2C5-5693F1CCCDD1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2166" y="428066"/>
            <a:ext cx="221541" cy="23736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9CB01CC-0551-A58B-C781-CA52581CB46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665" t="25555" r="34414" b="3611"/>
          <a:stretch/>
        </p:blipFill>
        <p:spPr>
          <a:xfrm>
            <a:off x="244411" y="1339787"/>
            <a:ext cx="6673913" cy="44609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321E6EF-1F5A-2EC3-0651-11CA0926949F}"/>
              </a:ext>
            </a:extLst>
          </p:cNvPr>
          <p:cNvSpPr txBox="1"/>
          <p:nvPr/>
        </p:nvSpPr>
        <p:spPr>
          <a:xfrm>
            <a:off x="8067025" y="1349312"/>
            <a:ext cx="2838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8% des émissions mondiales</a:t>
            </a:r>
          </a:p>
        </p:txBody>
      </p:sp>
    </p:spTree>
    <p:extLst>
      <p:ext uri="{BB962C8B-B14F-4D97-AF65-F5344CB8AC3E}">
        <p14:creationId xmlns:p14="http://schemas.microsoft.com/office/powerpoint/2010/main" val="763474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4863" y="4406901"/>
            <a:ext cx="9067890" cy="1362075"/>
          </a:xfrm>
        </p:spPr>
        <p:txBody>
          <a:bodyPr/>
          <a:lstStyle/>
          <a:p>
            <a:r>
              <a:rPr lang="fr-CH" dirty="0"/>
              <a:t> 2. CO2 - Etat des lieux en Suisse</a:t>
            </a:r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B051848D-D5D4-A4B1-BF04-56B0850619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6609" y="2906714"/>
            <a:ext cx="7772400" cy="1500187"/>
          </a:xfrm>
        </p:spPr>
        <p:txBody>
          <a:bodyPr>
            <a:normAutofit/>
          </a:bodyPr>
          <a:lstStyle/>
          <a:p>
            <a:r>
              <a:rPr lang="de-CH" sz="2400" dirty="0">
                <a:latin typeface="Helvetica Light" panose="020B0403020202020204"/>
              </a:rPr>
              <a:t>MANAGER 21 -  Cours CO2  &amp; </a:t>
            </a:r>
            <a:r>
              <a:rPr lang="de-CH" sz="2400" dirty="0" err="1">
                <a:latin typeface="Helvetica Light" panose="020B0403020202020204"/>
              </a:rPr>
              <a:t>Outils</a:t>
            </a:r>
            <a:r>
              <a:rPr lang="de-CH" sz="2400" dirty="0">
                <a:latin typeface="Helvetica Light" panose="020B0403020202020204"/>
              </a:rPr>
              <a:t> de </a:t>
            </a:r>
            <a:r>
              <a:rPr lang="de-CH" sz="2400" dirty="0" err="1">
                <a:latin typeface="Helvetica Light" panose="020B0403020202020204"/>
              </a:rPr>
              <a:t>diagnostic</a:t>
            </a:r>
            <a:endParaRPr lang="fr-CH" sz="2400" dirty="0">
              <a:latin typeface="Helvetica Light" panose="020B04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405477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7EB6BEE-3BCC-DC42-847F-25DA9FC83FCC}"/>
              </a:ext>
            </a:extLst>
          </p:cNvPr>
          <p:cNvSpPr/>
          <p:nvPr/>
        </p:nvSpPr>
        <p:spPr>
          <a:xfrm>
            <a:off x="7385157" y="748164"/>
            <a:ext cx="46987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hlinkClick r:id="rId3"/>
              </a:rPr>
              <a:t>https://climateactiontracker.org/countries/eu/</a:t>
            </a:r>
            <a:endParaRPr lang="fr-FR" dirty="0"/>
          </a:p>
          <a:p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6BD770E-FBA5-4B84-B929-2BB86F853CE3}"/>
              </a:ext>
            </a:extLst>
          </p:cNvPr>
          <p:cNvSpPr txBox="1"/>
          <p:nvPr/>
        </p:nvSpPr>
        <p:spPr>
          <a:xfrm>
            <a:off x="723705" y="1282555"/>
            <a:ext cx="11249218" cy="5463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CH" sz="2000" dirty="0">
                <a:solidFill>
                  <a:srgbClr val="454545"/>
                </a:solidFill>
              </a:rPr>
              <a:t>L’</a:t>
            </a:r>
            <a:r>
              <a:rPr lang="fr-CH" sz="2000" b="1" dirty="0">
                <a:solidFill>
                  <a:srgbClr val="454545"/>
                </a:solidFill>
              </a:rPr>
              <a:t>Accord de Paris</a:t>
            </a:r>
            <a:r>
              <a:rPr lang="fr-CH" sz="2000" dirty="0">
                <a:solidFill>
                  <a:srgbClr val="454545"/>
                </a:solidFill>
              </a:rPr>
              <a:t> fixe le cadre de la</a:t>
            </a:r>
            <a:r>
              <a:rPr lang="fr-CH" sz="2000" b="1" dirty="0">
                <a:solidFill>
                  <a:srgbClr val="454545"/>
                </a:solidFill>
              </a:rPr>
              <a:t> politique climatique pour la période postérieure à 2020</a:t>
            </a:r>
            <a:r>
              <a:rPr lang="fr-CH" sz="2000" dirty="0">
                <a:solidFill>
                  <a:srgbClr val="454545"/>
                </a:solidFill>
              </a:rPr>
              <a:t>. </a:t>
            </a:r>
          </a:p>
          <a:p>
            <a:pPr algn="l"/>
            <a:r>
              <a:rPr lang="fr-CH" sz="2000" dirty="0">
                <a:solidFill>
                  <a:srgbClr val="454545"/>
                </a:solidFill>
              </a:rPr>
              <a:t>La communauté internationale s’est fixée comme objectif de contenir l’élévation de la température moyenne de la planète à 1,5 C.</a:t>
            </a:r>
          </a:p>
          <a:p>
            <a:pPr algn="l"/>
            <a:endParaRPr lang="fr-CH" sz="1000" dirty="0">
              <a:solidFill>
                <a:srgbClr val="454545"/>
              </a:solidFill>
            </a:endParaRPr>
          </a:p>
          <a:p>
            <a:pPr algn="l"/>
            <a:r>
              <a:rPr lang="fr-CH" sz="2000" dirty="0">
                <a:solidFill>
                  <a:srgbClr val="FF0000"/>
                </a:solidFill>
              </a:rPr>
              <a:t> Les émissions mondiales de gaz à effet de serre doivent donc être stabilisées à zéro net d’ici la seconde moitié de ce siècle. Il ne pourra être rejeté dans l’atmosphère davantage de gaz à effet de serre que ce que les réservoirs naturels et artificiels sont capables d’absorber.</a:t>
            </a:r>
          </a:p>
          <a:p>
            <a:pPr algn="l"/>
            <a:endParaRPr lang="fr-CH" sz="2000" dirty="0">
              <a:solidFill>
                <a:srgbClr val="454545"/>
              </a:solidFill>
            </a:endParaRPr>
          </a:p>
          <a:p>
            <a:r>
              <a:rPr lang="fr-CH" sz="2000" dirty="0">
                <a:solidFill>
                  <a:srgbClr val="454545"/>
                </a:solidFill>
              </a:rPr>
              <a:t>En ratifiant l’Accord de Paris, la </a:t>
            </a:r>
            <a:r>
              <a:rPr lang="fr-CH" sz="2000" b="1" dirty="0">
                <a:solidFill>
                  <a:srgbClr val="454545"/>
                </a:solidFill>
              </a:rPr>
              <a:t>Suisse</a:t>
            </a:r>
            <a:r>
              <a:rPr lang="fr-CH" sz="2000" dirty="0">
                <a:solidFill>
                  <a:srgbClr val="454545"/>
                </a:solidFill>
              </a:rPr>
              <a:t> s’est engagée :</a:t>
            </a:r>
          </a:p>
          <a:p>
            <a:endParaRPr lang="fr-CH" sz="500" dirty="0">
              <a:solidFill>
                <a:srgbClr val="454545"/>
              </a:solidFill>
            </a:endParaRPr>
          </a:p>
          <a:p>
            <a:r>
              <a:rPr lang="fr-CH" sz="2000" dirty="0">
                <a:solidFill>
                  <a:srgbClr val="454545"/>
                </a:solidFill>
              </a:rPr>
              <a:t>…  à réduire ses émissions de CO2 de 20 % en moyenne par rapport à 1990 pour la période allant de 2013  </a:t>
            </a:r>
          </a:p>
          <a:p>
            <a:r>
              <a:rPr lang="fr-CH" sz="2000" dirty="0">
                <a:solidFill>
                  <a:srgbClr val="454545"/>
                </a:solidFill>
              </a:rPr>
              <a:t>     à 2020… </a:t>
            </a:r>
            <a:r>
              <a:rPr lang="fr-CH" sz="2000" dirty="0">
                <a:solidFill>
                  <a:srgbClr val="FF0000"/>
                </a:solidFill>
              </a:rPr>
              <a:t>50% d’ici 2030.</a:t>
            </a:r>
          </a:p>
          <a:p>
            <a:endParaRPr lang="fr-CH" sz="800" dirty="0">
              <a:solidFill>
                <a:srgbClr val="454545"/>
              </a:solidFill>
            </a:endParaRPr>
          </a:p>
          <a:p>
            <a:r>
              <a:rPr lang="fr-CH" sz="2000" dirty="0">
                <a:solidFill>
                  <a:srgbClr val="454545"/>
                </a:solidFill>
                <a:latin typeface="+mj-lt"/>
              </a:rPr>
              <a:t>…</a:t>
            </a:r>
            <a:r>
              <a:rPr lang="fr-CH" sz="2000" dirty="0">
                <a:solidFill>
                  <a:srgbClr val="4F5052"/>
                </a:solidFill>
                <a:latin typeface="+mj-lt"/>
              </a:rPr>
              <a:t>  à</a:t>
            </a:r>
            <a:r>
              <a:rPr lang="fr-CH" sz="2000" b="0" i="0" dirty="0">
                <a:solidFill>
                  <a:srgbClr val="4F5052"/>
                </a:solidFill>
                <a:effectLst/>
                <a:latin typeface="+mj-lt"/>
              </a:rPr>
              <a:t> la suite du rejet de la révision de la loi sur le CO2 en juin 2021, le Parlement a adapté ses objectifs en  </a:t>
            </a:r>
          </a:p>
          <a:p>
            <a:r>
              <a:rPr lang="fr-CH" sz="2000" dirty="0">
                <a:solidFill>
                  <a:srgbClr val="4F5052"/>
                </a:solidFill>
                <a:latin typeface="+mj-lt"/>
              </a:rPr>
              <a:t>     </a:t>
            </a:r>
            <a:r>
              <a:rPr lang="fr-CH" sz="2000" b="0" i="0" dirty="0">
                <a:solidFill>
                  <a:srgbClr val="4F5052"/>
                </a:solidFill>
                <a:effectLst/>
                <a:latin typeface="+mj-lt"/>
              </a:rPr>
              <a:t>introduisant une réduction supplémentaire des émissions de 1,5% par an, de façon à passer d’un </a:t>
            </a:r>
          </a:p>
          <a:p>
            <a:r>
              <a:rPr lang="fr-CH" sz="2000" dirty="0">
                <a:solidFill>
                  <a:srgbClr val="4F5052"/>
                </a:solidFill>
                <a:latin typeface="+mj-lt"/>
              </a:rPr>
              <a:t>     </a:t>
            </a:r>
            <a:r>
              <a:rPr lang="fr-CH" sz="2000" b="0" i="0" dirty="0">
                <a:solidFill>
                  <a:srgbClr val="4F5052"/>
                </a:solidFill>
                <a:effectLst/>
                <a:latin typeface="+mj-lt"/>
              </a:rPr>
              <a:t>objectif de -20% en 2020 à -26% en 2024 </a:t>
            </a:r>
          </a:p>
          <a:p>
            <a:endParaRPr lang="fr-CH" sz="800" dirty="0">
              <a:solidFill>
                <a:srgbClr val="454545"/>
              </a:solidFill>
              <a:latin typeface="+mj-lt"/>
            </a:endParaRPr>
          </a:p>
          <a:p>
            <a:r>
              <a:rPr lang="fr-CH" sz="2000" dirty="0">
                <a:solidFill>
                  <a:srgbClr val="666666"/>
                </a:solidFill>
              </a:rPr>
              <a:t>…  et devra être CO2-neutre en 2050, c’est-à-dire par une réduction de 50% des émissions de gaz à effet de   </a:t>
            </a:r>
          </a:p>
          <a:p>
            <a:r>
              <a:rPr lang="fr-CH" sz="2000" dirty="0">
                <a:solidFill>
                  <a:srgbClr val="666666"/>
                </a:solidFill>
              </a:rPr>
              <a:t>     serre en Suisse et par l’achat de permis de compensation à l’étranger pour les 50% restants.</a:t>
            </a:r>
            <a:endParaRPr lang="fr-FR" sz="2000" dirty="0"/>
          </a:p>
          <a:p>
            <a:pPr algn="l"/>
            <a:endParaRPr lang="fr-CH" sz="2000" dirty="0">
              <a:solidFill>
                <a:srgbClr val="454545"/>
              </a:solidFill>
              <a:latin typeface="Frutiger Neue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9A26755-1378-CD9C-FCB7-97CFB460FF5C}"/>
              </a:ext>
            </a:extLst>
          </p:cNvPr>
          <p:cNvSpPr txBox="1">
            <a:spLocks/>
          </p:cNvSpPr>
          <p:nvPr/>
        </p:nvSpPr>
        <p:spPr>
          <a:xfrm>
            <a:off x="723705" y="111374"/>
            <a:ext cx="8125019" cy="884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3200" b="1" dirty="0" err="1"/>
              <a:t>Les</a:t>
            </a:r>
            <a:r>
              <a:rPr lang="de-CH" sz="3200" b="1" dirty="0"/>
              <a:t> </a:t>
            </a:r>
            <a:r>
              <a:rPr lang="de-CH" sz="3200" b="1" dirty="0" err="1"/>
              <a:t>engagements</a:t>
            </a:r>
            <a:r>
              <a:rPr lang="de-CH" sz="3200" b="1" dirty="0"/>
              <a:t> </a:t>
            </a:r>
            <a:r>
              <a:rPr lang="de-CH" sz="3200" b="1" dirty="0" err="1"/>
              <a:t>pris</a:t>
            </a:r>
            <a:r>
              <a:rPr lang="de-CH" sz="3200" b="1" dirty="0"/>
              <a:t> par la Suisse </a:t>
            </a:r>
            <a:endParaRPr lang="fr-CH" sz="3200" b="1" dirty="0"/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184AB82B-ACE1-6AFF-AF8B-2C97606EA2D8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2166" y="428066"/>
            <a:ext cx="221541" cy="23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7449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3C89314-2D4D-430D-8650-E120441E3A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571" t="23969" r="22720" b="11962"/>
          <a:stretch/>
        </p:blipFill>
        <p:spPr>
          <a:xfrm>
            <a:off x="1486752" y="853904"/>
            <a:ext cx="8818913" cy="541354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07DCD88-1059-08B5-FF98-4A44F4BCEA8F}"/>
              </a:ext>
            </a:extLst>
          </p:cNvPr>
          <p:cNvSpPr txBox="1">
            <a:spLocks/>
          </p:cNvSpPr>
          <p:nvPr/>
        </p:nvSpPr>
        <p:spPr>
          <a:xfrm>
            <a:off x="723706" y="111374"/>
            <a:ext cx="5181794" cy="884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3200" b="1" dirty="0"/>
              <a:t>Etat de la </a:t>
            </a:r>
            <a:r>
              <a:rPr lang="de-CH" sz="3200" b="1" dirty="0" err="1"/>
              <a:t>situation</a:t>
            </a:r>
            <a:r>
              <a:rPr lang="de-CH" sz="3200" b="1" dirty="0"/>
              <a:t> </a:t>
            </a:r>
            <a:r>
              <a:rPr lang="de-CH" sz="3200" b="1" dirty="0" err="1"/>
              <a:t>mondiale</a:t>
            </a:r>
            <a:r>
              <a:rPr lang="de-CH" sz="3200" b="1" dirty="0"/>
              <a:t> </a:t>
            </a:r>
            <a:endParaRPr lang="fr-CH" sz="3200" b="1" dirty="0"/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93232F9E-44B7-7AD5-BA0E-A9ACE02FF35D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2166" y="428066"/>
            <a:ext cx="221541" cy="23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104"/>
    </mc:Choice>
    <mc:Fallback xmlns="">
      <p:transition spd="slow" advTm="82104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2FD231-714A-FB6E-5DEA-65A115E138AD}"/>
              </a:ext>
            </a:extLst>
          </p:cNvPr>
          <p:cNvSpPr txBox="1">
            <a:spLocks/>
          </p:cNvSpPr>
          <p:nvPr/>
        </p:nvSpPr>
        <p:spPr>
          <a:xfrm>
            <a:off x="723706" y="111374"/>
            <a:ext cx="7582094" cy="884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3200" b="1" dirty="0"/>
              <a:t>Etat </a:t>
            </a:r>
            <a:r>
              <a:rPr lang="de-CH" sz="3200" b="1" dirty="0" err="1"/>
              <a:t>général</a:t>
            </a:r>
            <a:r>
              <a:rPr lang="de-CH" sz="3200" b="1" dirty="0"/>
              <a:t> – Emission CO2 de la Suisse </a:t>
            </a:r>
            <a:endParaRPr lang="fr-CH" sz="3200" b="1" dirty="0"/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326029BE-38AC-2012-AD25-59EE5E611D2B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166" y="428066"/>
            <a:ext cx="221541" cy="23736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9CBB7A7-2E11-F30E-4DAB-DBF9DF68A2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8999" y="868660"/>
            <a:ext cx="8354591" cy="542048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6E68D80-ECDC-DDE6-53E3-1050EFC2A6AB}"/>
              </a:ext>
            </a:extLst>
          </p:cNvPr>
          <p:cNvSpPr txBox="1"/>
          <p:nvPr/>
        </p:nvSpPr>
        <p:spPr>
          <a:xfrm>
            <a:off x="8305800" y="6100295"/>
            <a:ext cx="5403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Source : site OFEV, repris le 23.9.26</a:t>
            </a:r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58525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53CF7-38EB-B742-FFF0-262D2AB81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8D44EF-5448-2597-024E-3AB4CD645F48}"/>
              </a:ext>
            </a:extLst>
          </p:cNvPr>
          <p:cNvSpPr txBox="1">
            <a:spLocks/>
          </p:cNvSpPr>
          <p:nvPr/>
        </p:nvSpPr>
        <p:spPr>
          <a:xfrm>
            <a:off x="723706" y="111374"/>
            <a:ext cx="7582094" cy="884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3200" b="1" dirty="0"/>
              <a:t>Etat </a:t>
            </a:r>
            <a:r>
              <a:rPr lang="de-CH" sz="3200" b="1" dirty="0" err="1"/>
              <a:t>général</a:t>
            </a:r>
            <a:r>
              <a:rPr lang="de-CH" sz="3200" b="1" dirty="0"/>
              <a:t> – Emission CO2 de la Suisse </a:t>
            </a:r>
            <a:endParaRPr lang="fr-CH" sz="3200" b="1" dirty="0"/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B53DBC10-64F1-E8AD-1261-0F67735502B2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166" y="428066"/>
            <a:ext cx="221541" cy="23736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1268FEC-52F6-978F-18E4-C810E30E8B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3966"/>
          <a:stretch>
            <a:fillRect/>
          </a:stretch>
        </p:blipFill>
        <p:spPr>
          <a:xfrm>
            <a:off x="1214079" y="1470183"/>
            <a:ext cx="8287907" cy="391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5881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2DDD5-C710-5393-0A0E-585D982D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CA0504-FA30-5157-BFD4-68CB32EE01B7}"/>
              </a:ext>
            </a:extLst>
          </p:cNvPr>
          <p:cNvSpPr txBox="1">
            <a:spLocks/>
          </p:cNvSpPr>
          <p:nvPr/>
        </p:nvSpPr>
        <p:spPr>
          <a:xfrm>
            <a:off x="723706" y="111374"/>
            <a:ext cx="7582094" cy="884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3200" b="1" dirty="0"/>
              <a:t>Etat </a:t>
            </a:r>
            <a:r>
              <a:rPr lang="de-CH" sz="3200" b="1" dirty="0" err="1"/>
              <a:t>général</a:t>
            </a:r>
            <a:r>
              <a:rPr lang="de-CH" sz="3200" b="1" dirty="0"/>
              <a:t> – Emission CO2 de la Suisse </a:t>
            </a:r>
            <a:endParaRPr lang="fr-CH" sz="3200" b="1" dirty="0"/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B5AAB4E8-D26D-7CA8-DA91-ABE368A6B7E4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166" y="428066"/>
            <a:ext cx="221541" cy="23736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118A9C9-D1C4-AEBA-2CCF-A1EBC6528F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12115"/>
            <a:ext cx="6205928" cy="33621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406A549-DA11-6C2F-BC00-3B1A64352C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0138" y="1312115"/>
            <a:ext cx="5578302" cy="396632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97889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B9F26-800F-96CC-FCC7-FE8CC9179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5DF5E7-84F3-60A8-798C-7E6FA42BEA76}"/>
              </a:ext>
            </a:extLst>
          </p:cNvPr>
          <p:cNvSpPr txBox="1">
            <a:spLocks/>
          </p:cNvSpPr>
          <p:nvPr/>
        </p:nvSpPr>
        <p:spPr>
          <a:xfrm>
            <a:off x="723706" y="111374"/>
            <a:ext cx="7582094" cy="884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3200" b="1" dirty="0"/>
              <a:t>Etat </a:t>
            </a:r>
            <a:r>
              <a:rPr lang="de-CH" sz="3200" b="1" dirty="0" err="1"/>
              <a:t>général</a:t>
            </a:r>
            <a:r>
              <a:rPr lang="de-CH" sz="3200" b="1" dirty="0"/>
              <a:t> – Emission CO2 de la Suisse </a:t>
            </a:r>
            <a:endParaRPr lang="fr-CH" sz="3200" b="1" dirty="0"/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581C55B4-FD43-2940-3DCA-90670591DE7E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166" y="428066"/>
            <a:ext cx="221541" cy="23736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1A7077E-9E3C-74B8-ADCF-4CFC7E1E8A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1723" y="995423"/>
            <a:ext cx="5214078" cy="5673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5726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2E7B9D-86C2-BC4D-B526-B10B2FE39D72}"/>
              </a:ext>
            </a:extLst>
          </p:cNvPr>
          <p:cNvSpPr/>
          <p:nvPr/>
        </p:nvSpPr>
        <p:spPr>
          <a:xfrm>
            <a:off x="284813" y="573641"/>
            <a:ext cx="11722308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2800" b="1" dirty="0">
                <a:latin typeface="Open Sans"/>
              </a:rPr>
              <a:t>La Suisse parmi les pays les plus émetteurs par habitant</a:t>
            </a:r>
          </a:p>
          <a:p>
            <a:endParaRPr lang="fr-CH" sz="2400" dirty="0">
              <a:solidFill>
                <a:srgbClr val="6B6B6B"/>
              </a:solidFill>
            </a:endParaRPr>
          </a:p>
          <a:p>
            <a:r>
              <a:rPr lang="fr-CH" sz="2400" dirty="0"/>
              <a:t>Si l’on prend en compte uniquement </a:t>
            </a:r>
            <a:r>
              <a:rPr lang="fr-CH" sz="2400" b="1" dirty="0">
                <a:solidFill>
                  <a:srgbClr val="0070C0"/>
                </a:solidFill>
              </a:rPr>
              <a:t>les émissions territoriales </a:t>
            </a:r>
            <a:r>
              <a:rPr lang="fr-CH" sz="2400" dirty="0"/>
              <a:t>par habitant, la Suisse fait plutôt figure de bon élève en se situant juste en dessous de la moyenne mondiale (6,6 tonnes), avec 4,48 tonne de CO</a:t>
            </a:r>
            <a:r>
              <a:rPr lang="fr-CH" sz="2400" baseline="-25000" dirty="0"/>
              <a:t>2</a:t>
            </a:r>
            <a:r>
              <a:rPr lang="fr-CH" sz="2400" dirty="0"/>
              <a:t> par habitant par année.</a:t>
            </a:r>
          </a:p>
          <a:p>
            <a:endParaRPr lang="fr-CH" sz="2400" dirty="0"/>
          </a:p>
          <a:p>
            <a:endParaRPr lang="fr-CH" sz="2400" dirty="0"/>
          </a:p>
          <a:p>
            <a:r>
              <a:rPr lang="fr-CH" sz="2400" dirty="0"/>
              <a:t>Si l’on prend en revanche en compte </a:t>
            </a:r>
            <a:r>
              <a:rPr lang="fr-CH" sz="2400" b="1" dirty="0">
                <a:solidFill>
                  <a:srgbClr val="0070C0"/>
                </a:solidFill>
              </a:rPr>
              <a:t>les émissions consommées</a:t>
            </a:r>
            <a:r>
              <a:rPr lang="fr-CH" sz="2400" b="1" dirty="0"/>
              <a:t>, </a:t>
            </a:r>
            <a:r>
              <a:rPr lang="fr-CH" sz="2400" dirty="0"/>
              <a:t>le tableau, les émissions de consommation de la Suisse se montaient en 2023 à plus de 15 tonnes de CO</a:t>
            </a:r>
            <a:r>
              <a:rPr lang="fr-CH" sz="2400" baseline="-25000" dirty="0"/>
              <a:t>2</a:t>
            </a:r>
            <a:r>
              <a:rPr lang="fr-CH" sz="2400" dirty="0"/>
              <a:t> par habitant.  Le pays remonte furieusement dans le classement et se place parmi les pays les plus pollueurs, derrière l’Australie, les </a:t>
            </a:r>
            <a:r>
              <a:rPr lang="fr-CH" sz="2400" dirty="0" err="1"/>
              <a:t>État-Unis</a:t>
            </a:r>
            <a:r>
              <a:rPr lang="fr-CH" sz="2400" dirty="0"/>
              <a:t> et le canada.</a:t>
            </a:r>
          </a:p>
          <a:p>
            <a:r>
              <a:rPr lang="fr-CH" sz="2400" dirty="0"/>
              <a:t>.</a:t>
            </a:r>
            <a:endParaRPr lang="fr-CH" dirty="0"/>
          </a:p>
          <a:p>
            <a:endParaRPr lang="fr-CH" dirty="0"/>
          </a:p>
          <a:p>
            <a:endParaRPr lang="fr-CH" sz="900" dirty="0"/>
          </a:p>
          <a:p>
            <a:r>
              <a:rPr lang="fr-CH" sz="2800" dirty="0">
                <a:solidFill>
                  <a:srgbClr val="FF0000"/>
                </a:solidFill>
              </a:rPr>
              <a:t>La Suisse délocalise donc massivement son empreinte climatique à l’étranger.</a:t>
            </a:r>
          </a:p>
          <a:p>
            <a:endParaRPr lang="fr-CH" sz="800" dirty="0">
              <a:solidFill>
                <a:srgbClr val="6B6B6B"/>
              </a:solidFill>
              <a:latin typeface="Open Sans"/>
            </a:endParaRPr>
          </a:p>
          <a:p>
            <a:r>
              <a:rPr lang="fr-CH" sz="1100" dirty="0">
                <a:solidFill>
                  <a:srgbClr val="6B6B6B"/>
                </a:solidFill>
                <a:latin typeface="Open Sans"/>
              </a:rPr>
              <a:t>Source : </a:t>
            </a:r>
          </a:p>
        </p:txBody>
      </p:sp>
    </p:spTree>
    <p:extLst>
      <p:ext uri="{BB962C8B-B14F-4D97-AF65-F5344CB8AC3E}">
        <p14:creationId xmlns:p14="http://schemas.microsoft.com/office/powerpoint/2010/main" val="1207997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912C3-486E-70E3-8559-7B8D521FB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B51B67-5C36-D8E1-9503-9BB7A4EC8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862" y="4406901"/>
            <a:ext cx="11577577" cy="1362075"/>
          </a:xfrm>
        </p:spPr>
        <p:txBody>
          <a:bodyPr/>
          <a:lstStyle/>
          <a:p>
            <a:r>
              <a:rPr lang="fr-CH" dirty="0"/>
              <a:t>3. Pilier environnemental - Comment Agir ?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2FC86221-4FE7-CB4D-8A66-FC419B4FF6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6609" y="2906714"/>
            <a:ext cx="7772400" cy="1500187"/>
          </a:xfrm>
        </p:spPr>
        <p:txBody>
          <a:bodyPr>
            <a:normAutofit/>
          </a:bodyPr>
          <a:lstStyle/>
          <a:p>
            <a:r>
              <a:rPr lang="de-CH" sz="2400" dirty="0">
                <a:latin typeface="Helvetica Light" panose="020B0403020202020204"/>
              </a:rPr>
              <a:t>MANAGER 21 -  Cours CO2  &amp; </a:t>
            </a:r>
            <a:r>
              <a:rPr lang="de-CH" sz="2400" dirty="0" err="1">
                <a:latin typeface="Helvetica Light" panose="020B0403020202020204"/>
              </a:rPr>
              <a:t>Outils</a:t>
            </a:r>
            <a:r>
              <a:rPr lang="de-CH" sz="2400" dirty="0">
                <a:latin typeface="Helvetica Light" panose="020B0403020202020204"/>
              </a:rPr>
              <a:t> de </a:t>
            </a:r>
            <a:r>
              <a:rPr lang="de-CH" sz="2400" dirty="0" err="1">
                <a:latin typeface="Helvetica Light" panose="020B0403020202020204"/>
              </a:rPr>
              <a:t>diagnostic</a:t>
            </a:r>
            <a:endParaRPr lang="fr-CH" sz="2400" dirty="0">
              <a:latin typeface="Helvetica Light" panose="020B04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4331251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Limites planétaires — Wikipédia">
            <a:extLst>
              <a:ext uri="{FF2B5EF4-FFF2-40B4-BE49-F238E27FC236}">
                <a16:creationId xmlns:a16="http://schemas.microsoft.com/office/drawing/2014/main" id="{5D8D4BCE-9818-25F3-9E8E-40E0CBE774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8" y="1758534"/>
            <a:ext cx="4221036" cy="4072640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748E6ACB-ED91-CE65-2E92-E894E91EF7B8}"/>
              </a:ext>
            </a:extLst>
          </p:cNvPr>
          <p:cNvSpPr txBox="1">
            <a:spLocks/>
          </p:cNvSpPr>
          <p:nvPr/>
        </p:nvSpPr>
        <p:spPr>
          <a:xfrm>
            <a:off x="723706" y="111374"/>
            <a:ext cx="11358366" cy="884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3200" b="1" dirty="0" err="1"/>
              <a:t>Elargir</a:t>
            </a:r>
            <a:r>
              <a:rPr lang="de-CH" sz="3200" b="1" dirty="0"/>
              <a:t> </a:t>
            </a:r>
            <a:r>
              <a:rPr lang="de-CH" sz="3200" b="1" dirty="0" err="1"/>
              <a:t>les</a:t>
            </a:r>
            <a:r>
              <a:rPr lang="de-CH" sz="3200" b="1" dirty="0"/>
              <a:t> </a:t>
            </a:r>
            <a:r>
              <a:rPr lang="de-CH" sz="3200" b="1" dirty="0" err="1"/>
              <a:t>préoccupations</a:t>
            </a:r>
            <a:r>
              <a:rPr lang="de-CH" sz="3200" b="1" dirty="0"/>
              <a:t> </a:t>
            </a:r>
            <a:r>
              <a:rPr lang="de-CH" sz="3200" b="1" dirty="0" err="1"/>
              <a:t>sur</a:t>
            </a:r>
            <a:r>
              <a:rPr lang="de-CH" sz="3200" b="1" dirty="0"/>
              <a:t> le pilier </a:t>
            </a:r>
            <a:r>
              <a:rPr lang="de-CH" sz="3200" b="1" dirty="0" err="1"/>
              <a:t>environnemental</a:t>
            </a:r>
            <a:r>
              <a:rPr lang="de-CH" sz="3200" b="1" dirty="0"/>
              <a:t> </a:t>
            </a:r>
            <a:endParaRPr lang="fr-CH" sz="3200" b="1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596AA37E-B0D5-3D13-BDC6-2405F2C186DB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166" y="428066"/>
            <a:ext cx="221541" cy="23736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94881AF-1729-8EE8-79B7-1EB4EC67CBB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365"/>
          <a:stretch>
            <a:fillRect/>
          </a:stretch>
        </p:blipFill>
        <p:spPr>
          <a:xfrm>
            <a:off x="4686112" y="2108298"/>
            <a:ext cx="7350280" cy="337311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300385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5C197151-4109-DF40-BF96-5110A8C5972F}"/>
              </a:ext>
            </a:extLst>
          </p:cNvPr>
          <p:cNvSpPr txBox="1"/>
          <p:nvPr/>
        </p:nvSpPr>
        <p:spPr>
          <a:xfrm>
            <a:off x="1294653" y="6026490"/>
            <a:ext cx="41585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Source :  Adapté de Etat Wallon, Economisons l’énergie, cahier technique 15</a:t>
            </a:r>
          </a:p>
        </p:txBody>
      </p:sp>
      <p:graphicFrame>
        <p:nvGraphicFramePr>
          <p:cNvPr id="2" name="Diagramme 1">
            <a:extLst>
              <a:ext uri="{FF2B5EF4-FFF2-40B4-BE49-F238E27FC236}">
                <a16:creationId xmlns:a16="http://schemas.microsoft.com/office/drawing/2014/main" id="{17A4E9DE-2F8B-4C44-89AF-942EFD93A9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3458247"/>
              </p:ext>
            </p:extLst>
          </p:nvPr>
        </p:nvGraphicFramePr>
        <p:xfrm>
          <a:off x="2014180" y="992266"/>
          <a:ext cx="8258284" cy="4840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re 1">
            <a:extLst>
              <a:ext uri="{FF2B5EF4-FFF2-40B4-BE49-F238E27FC236}">
                <a16:creationId xmlns:a16="http://schemas.microsoft.com/office/drawing/2014/main" id="{776EC9CF-3D4F-C6C3-4840-0E3989A46EA2}"/>
              </a:ext>
            </a:extLst>
          </p:cNvPr>
          <p:cNvSpPr txBox="1">
            <a:spLocks/>
          </p:cNvSpPr>
          <p:nvPr/>
        </p:nvSpPr>
        <p:spPr>
          <a:xfrm>
            <a:off x="723706" y="111374"/>
            <a:ext cx="7582094" cy="884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3200" b="1" dirty="0" err="1"/>
              <a:t>Les</a:t>
            </a:r>
            <a:r>
              <a:rPr lang="de-CH" sz="3200" b="1" dirty="0"/>
              <a:t> </a:t>
            </a:r>
            <a:r>
              <a:rPr lang="de-CH" sz="3200" b="1" dirty="0" err="1"/>
              <a:t>approches</a:t>
            </a:r>
            <a:r>
              <a:rPr lang="de-CH" sz="3200" b="1" dirty="0"/>
              <a:t> </a:t>
            </a:r>
            <a:r>
              <a:rPr lang="de-CH" sz="3200" b="1" dirty="0" err="1"/>
              <a:t>actuelles</a:t>
            </a:r>
            <a:r>
              <a:rPr lang="de-CH" sz="3200" b="1" dirty="0"/>
              <a:t> </a:t>
            </a:r>
            <a:endParaRPr lang="fr-CH" sz="3200" b="1" dirty="0"/>
          </a:p>
        </p:txBody>
      </p:sp>
      <p:pic>
        <p:nvPicPr>
          <p:cNvPr id="4" name="Graphique 3">
            <a:extLst>
              <a:ext uri="{FF2B5EF4-FFF2-40B4-BE49-F238E27FC236}">
                <a16:creationId xmlns:a16="http://schemas.microsoft.com/office/drawing/2014/main" id="{28D6966B-AC06-20E8-F8B2-39E80F50598A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2166" y="428066"/>
            <a:ext cx="221541" cy="23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1385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2CF97-6772-9082-9D5F-97361E4353B5}"/>
              </a:ext>
            </a:extLst>
          </p:cNvPr>
          <p:cNvSpPr txBox="1">
            <a:spLocks/>
          </p:cNvSpPr>
          <p:nvPr/>
        </p:nvSpPr>
        <p:spPr>
          <a:xfrm>
            <a:off x="723706" y="111374"/>
            <a:ext cx="7582094" cy="884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3200" b="1" dirty="0"/>
              <a:t>Le </a:t>
            </a:r>
            <a:r>
              <a:rPr lang="de-CH" sz="3200" b="1" dirty="0" err="1"/>
              <a:t>bilan</a:t>
            </a:r>
            <a:r>
              <a:rPr lang="de-CH" sz="3200" b="1" dirty="0"/>
              <a:t> </a:t>
            </a:r>
            <a:r>
              <a:rPr lang="de-CH" sz="3200" b="1" dirty="0" err="1"/>
              <a:t>carbone</a:t>
            </a:r>
            <a:r>
              <a:rPr lang="de-CH" sz="3200" b="1" dirty="0"/>
              <a:t>  </a:t>
            </a:r>
            <a:endParaRPr lang="fr-CH" sz="3200" b="1" dirty="0"/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7768BEE7-0E7A-C838-2E35-6A163D0F0D65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166" y="428066"/>
            <a:ext cx="221541" cy="23736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D1B130C-6189-6940-9667-C948251B00F3}"/>
              </a:ext>
            </a:extLst>
          </p:cNvPr>
          <p:cNvSpPr txBox="1"/>
          <p:nvPr/>
        </p:nvSpPr>
        <p:spPr>
          <a:xfrm>
            <a:off x="502166" y="1213009"/>
            <a:ext cx="11579906" cy="5109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800" dirty="0"/>
              <a:t>L' empreinte carbone quantifie les émissions de gaz à effet de serre générées par les activités d'une entreprise. </a:t>
            </a:r>
          </a:p>
          <a:p>
            <a:endParaRPr lang="fr-CH" sz="2800" dirty="0"/>
          </a:p>
          <a:p>
            <a:r>
              <a:rPr lang="fr-CH" sz="2800" dirty="0"/>
              <a:t>Elle doit inclure toutes les catégories d'émissions pertinentes définies par le Protocole des gaz à effet de serre (GES), notamment la consommation d'énergie et le chauffage, la mobilité et les transports, les déchets et la bureautique.</a:t>
            </a:r>
            <a:endParaRPr lang="fr-CH" sz="2800" dirty="0">
              <a:solidFill>
                <a:srgbClr val="212529"/>
              </a:solidFill>
            </a:endParaRPr>
          </a:p>
          <a:p>
            <a:endParaRPr lang="fr-CH" sz="2800" b="0" i="1" dirty="0">
              <a:solidFill>
                <a:srgbClr val="212529"/>
              </a:solidFill>
              <a:effectLst/>
            </a:endParaRPr>
          </a:p>
          <a:p>
            <a:r>
              <a:rPr lang="fr-CH" b="0" i="1" dirty="0">
                <a:solidFill>
                  <a:srgbClr val="212529"/>
                </a:solidFill>
                <a:effectLst/>
              </a:rPr>
              <a:t>Source : </a:t>
            </a:r>
            <a:r>
              <a:rPr lang="fr-CH" b="0" i="1" dirty="0" err="1">
                <a:solidFill>
                  <a:srgbClr val="212529"/>
                </a:solidFill>
                <a:effectLst/>
              </a:rPr>
              <a:t>Climate</a:t>
            </a:r>
            <a:r>
              <a:rPr lang="fr-CH" b="0" i="1" dirty="0">
                <a:solidFill>
                  <a:srgbClr val="212529"/>
                </a:solidFill>
                <a:effectLst/>
              </a:rPr>
              <a:t> Services, récupéré du site internet le 26 septembre 2026</a:t>
            </a:r>
          </a:p>
          <a:p>
            <a:endParaRPr lang="fr-CH" sz="2800" i="1" dirty="0">
              <a:solidFill>
                <a:srgbClr val="212529"/>
              </a:solidFill>
            </a:endParaRPr>
          </a:p>
          <a:p>
            <a:endParaRPr lang="fr-CH" sz="2800" i="1" dirty="0">
              <a:solidFill>
                <a:srgbClr val="212529"/>
              </a:solidFill>
            </a:endParaRPr>
          </a:p>
          <a:p>
            <a:endParaRPr lang="fr-CH" sz="2800" i="1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0415EAE-ACE9-104C-039D-01005686DB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3874" y="3986810"/>
            <a:ext cx="4078198" cy="2766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0029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632BFD-2126-77AC-489D-29D116801F35}"/>
              </a:ext>
            </a:extLst>
          </p:cNvPr>
          <p:cNvSpPr txBox="1">
            <a:spLocks/>
          </p:cNvSpPr>
          <p:nvPr/>
        </p:nvSpPr>
        <p:spPr>
          <a:xfrm>
            <a:off x="723706" y="111374"/>
            <a:ext cx="7582094" cy="884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3200" b="1" dirty="0" err="1"/>
              <a:t>Conclusion</a:t>
            </a:r>
            <a:r>
              <a:rPr lang="de-CH" sz="3200" b="1" dirty="0"/>
              <a:t> </a:t>
            </a:r>
            <a:endParaRPr lang="fr-CH" sz="3200" b="1" dirty="0"/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F3FB634B-1599-9FB1-5921-0F1DEFCCA32E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166" y="428066"/>
            <a:ext cx="221541" cy="23736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96E126A-83A4-5214-5930-EF79B013D676}"/>
              </a:ext>
            </a:extLst>
          </p:cNvPr>
          <p:cNvSpPr txBox="1"/>
          <p:nvPr/>
        </p:nvSpPr>
        <p:spPr>
          <a:xfrm>
            <a:off x="374754" y="1282172"/>
            <a:ext cx="11564203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400" dirty="0"/>
              <a:t> Il faut bien rappeler que tout cela n’est pas binaire. </a:t>
            </a:r>
          </a:p>
          <a:p>
            <a:endParaRPr lang="fr-CH" sz="2400" dirty="0"/>
          </a:p>
          <a:p>
            <a:r>
              <a:rPr lang="fr-CH" sz="2400" dirty="0"/>
              <a:t>Il n’y a pas de limite en dessous de laquelle tout va bien, ni au-dessus de laquelle tout s’effondre. Ce que nous dit le rapport du deuxième groupe du GIEC, c’est que chaque dixième de degré compte, entraîne des impacts plus importants, </a:t>
            </a:r>
            <a:r>
              <a:rPr lang="fr-CH" sz="2400" b="1" u="sng" dirty="0"/>
              <a:t>et donc des coûts d’adaptation et des dommages résiduels plus importants.</a:t>
            </a:r>
          </a:p>
          <a:p>
            <a:endParaRPr lang="fr-CH" sz="2400" b="1" u="sng" dirty="0"/>
          </a:p>
          <a:p>
            <a:endParaRPr lang="fr-CH" sz="2400" b="1" u="sng" dirty="0"/>
          </a:p>
          <a:p>
            <a:r>
              <a:rPr lang="fr-CH" sz="3600" dirty="0">
                <a:solidFill>
                  <a:srgbClr val="FF0000"/>
                </a:solidFill>
              </a:rPr>
              <a:t>Si nous échouons à atteindre 1,5°, </a:t>
            </a:r>
          </a:p>
          <a:p>
            <a:r>
              <a:rPr lang="fr-CH" sz="3600" b="1" u="sng" dirty="0">
                <a:solidFill>
                  <a:srgbClr val="FF0000"/>
                </a:solidFill>
              </a:rPr>
              <a:t>              notre prochaine cible n’est pas 2° mais bien 1,51°</a:t>
            </a:r>
          </a:p>
        </p:txBody>
      </p:sp>
    </p:spTree>
    <p:extLst>
      <p:ext uri="{BB962C8B-B14F-4D97-AF65-F5344CB8AC3E}">
        <p14:creationId xmlns:p14="http://schemas.microsoft.com/office/powerpoint/2010/main" val="981525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500EA9-B522-54C9-693C-118225337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A59552A-4E07-8758-1EB8-308475F03468}"/>
              </a:ext>
            </a:extLst>
          </p:cNvPr>
          <p:cNvSpPr txBox="1">
            <a:spLocks/>
          </p:cNvSpPr>
          <p:nvPr/>
        </p:nvSpPr>
        <p:spPr>
          <a:xfrm>
            <a:off x="723706" y="111374"/>
            <a:ext cx="5181794" cy="884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3200" b="1" dirty="0"/>
              <a:t>Agenda du </a:t>
            </a:r>
            <a:r>
              <a:rPr lang="de-CH" sz="3200" b="1" dirty="0" err="1"/>
              <a:t>cours</a:t>
            </a:r>
            <a:r>
              <a:rPr lang="de-CH" sz="3200" b="1" dirty="0"/>
              <a:t> N°3 </a:t>
            </a:r>
            <a:endParaRPr lang="fr-CH" sz="3200" b="1" dirty="0"/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A6160DBA-88B4-9513-3038-A1DAB9DC8879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166" y="428066"/>
            <a:ext cx="221541" cy="23736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EE7A24A-1074-630A-FA34-C6D4C5F0D9A1}"/>
              </a:ext>
            </a:extLst>
          </p:cNvPr>
          <p:cNvSpPr txBox="1"/>
          <p:nvPr/>
        </p:nvSpPr>
        <p:spPr>
          <a:xfrm>
            <a:off x="502166" y="1159312"/>
            <a:ext cx="11217394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CH" sz="2800" b="1" dirty="0">
                <a:solidFill>
                  <a:schemeClr val="bg1">
                    <a:lumMod val="75000"/>
                  </a:schemeClr>
                </a:solidFill>
              </a:rPr>
              <a:t>Coaching time (4 groupes												20 minutes</a:t>
            </a:r>
          </a:p>
          <a:p>
            <a:pPr marL="342900" indent="-342900">
              <a:buFont typeface="+mj-lt"/>
              <a:buAutoNum type="arabicPeriod"/>
            </a:pPr>
            <a:endParaRPr lang="fr-CH" sz="1600" b="1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fr-CH" sz="2800" b="1" dirty="0">
                <a:solidFill>
                  <a:schemeClr val="bg1">
                    <a:lumMod val="75000"/>
                  </a:schemeClr>
                </a:solidFill>
              </a:rPr>
              <a:t>Cours sur les émissions de CO2 (tout le monde)					40 minutes</a:t>
            </a:r>
          </a:p>
          <a:p>
            <a:pPr marL="971550" lvl="1" indent="-514350">
              <a:buFont typeface="+mj-lt"/>
              <a:buAutoNum type="romanUcPeriod"/>
            </a:pPr>
            <a:r>
              <a:rPr lang="fr-CH" sz="2400" dirty="0">
                <a:solidFill>
                  <a:schemeClr val="bg1">
                    <a:lumMod val="75000"/>
                  </a:schemeClr>
                </a:solidFill>
              </a:rPr>
              <a:t>Définitions et compréhension du phénomène</a:t>
            </a:r>
          </a:p>
          <a:p>
            <a:pPr marL="971550" lvl="1" indent="-514350">
              <a:buFont typeface="+mj-lt"/>
              <a:buAutoNum type="romanUcPeriod"/>
            </a:pPr>
            <a:r>
              <a:rPr lang="fr-CH" sz="2400" dirty="0">
                <a:solidFill>
                  <a:schemeClr val="bg1">
                    <a:lumMod val="75000"/>
                  </a:schemeClr>
                </a:solidFill>
              </a:rPr>
              <a:t>Etat de la situation en Suisse</a:t>
            </a:r>
          </a:p>
          <a:p>
            <a:pPr marL="971550" lvl="1" indent="-514350">
              <a:buFont typeface="+mj-lt"/>
              <a:buAutoNum type="romanUcPeriod"/>
            </a:pPr>
            <a:r>
              <a:rPr lang="fr-CH" sz="2400" dirty="0">
                <a:solidFill>
                  <a:schemeClr val="bg1">
                    <a:lumMod val="75000"/>
                  </a:schemeClr>
                </a:solidFill>
              </a:rPr>
              <a:t>Comment agir</a:t>
            </a:r>
          </a:p>
          <a:p>
            <a:pPr marL="971550" lvl="1" indent="-514350">
              <a:buFont typeface="+mj-lt"/>
              <a:buAutoNum type="romanUcPeriod"/>
            </a:pPr>
            <a:endParaRPr lang="fr-CH" sz="1600" b="1" dirty="0"/>
          </a:p>
          <a:p>
            <a:pPr marL="514350" indent="-514350">
              <a:buFont typeface="+mj-lt"/>
              <a:buAutoNum type="arabicPeriod"/>
            </a:pPr>
            <a:r>
              <a:rPr lang="fr-CH" sz="2800" b="1" dirty="0"/>
              <a:t>Présentation détaillée du bilan CO2 (tout le monde)			30 minutes</a:t>
            </a:r>
          </a:p>
          <a:p>
            <a:pPr marL="1028700" lvl="1" indent="-571500">
              <a:buFont typeface="+mj-lt"/>
              <a:buAutoNum type="romanUcPeriod"/>
            </a:pPr>
            <a:r>
              <a:rPr lang="fr-CH" sz="2400" dirty="0"/>
              <a:t>Théorie</a:t>
            </a:r>
          </a:p>
          <a:p>
            <a:pPr marL="1028700" lvl="1" indent="-571500">
              <a:buFont typeface="+mj-lt"/>
              <a:buAutoNum type="romanUcPeriod"/>
            </a:pPr>
            <a:r>
              <a:rPr lang="fr-CH" sz="2400" dirty="0"/>
              <a:t>Pratique</a:t>
            </a:r>
          </a:p>
          <a:p>
            <a:pPr marL="514350" indent="-514350">
              <a:buFont typeface="+mj-lt"/>
              <a:buAutoNum type="arabicPeriod"/>
            </a:pPr>
            <a:endParaRPr lang="fr-CH" sz="1400" b="1" dirty="0"/>
          </a:p>
          <a:p>
            <a:pPr marL="514350" indent="-514350">
              <a:buFont typeface="+mj-lt"/>
              <a:buAutoNum type="arabicPeriod"/>
            </a:pPr>
            <a:r>
              <a:rPr lang="fr-CH" sz="2800" b="1" dirty="0"/>
              <a:t>Présentation des outils (trois groupes)							60 minutes</a:t>
            </a:r>
          </a:p>
          <a:p>
            <a:pPr marL="514350" indent="-514350">
              <a:buFont typeface="+mj-lt"/>
              <a:buAutoNum type="arabicPeriod"/>
            </a:pPr>
            <a:endParaRPr lang="fr-CH" sz="1600" b="1" dirty="0"/>
          </a:p>
          <a:p>
            <a:pPr marL="514350" indent="-514350">
              <a:buFont typeface="+mj-lt"/>
              <a:buAutoNum type="arabicPeriod"/>
            </a:pPr>
            <a:r>
              <a:rPr lang="fr-CH" sz="2800" b="1" dirty="0"/>
              <a:t>Travail sur les dossiers – coaching									30 minutes</a:t>
            </a:r>
            <a:endParaRPr lang="fr-CH" sz="2400" b="1" dirty="0"/>
          </a:p>
        </p:txBody>
      </p:sp>
    </p:spTree>
    <p:extLst>
      <p:ext uri="{BB962C8B-B14F-4D97-AF65-F5344CB8AC3E}">
        <p14:creationId xmlns:p14="http://schemas.microsoft.com/office/powerpoint/2010/main" val="3921182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4">
            <a:extLst>
              <a:ext uri="{FF2B5EF4-FFF2-40B4-BE49-F238E27FC236}">
                <a16:creationId xmlns:a16="http://schemas.microsoft.com/office/drawing/2014/main" id="{B89C0C91-3D14-7212-2A47-8DD2CD90945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4232" y="3813952"/>
            <a:ext cx="949294" cy="1202746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B9DC7BDA-4462-6CDD-953D-E194C4C2C022}"/>
              </a:ext>
            </a:extLst>
          </p:cNvPr>
          <p:cNvSpPr txBox="1">
            <a:spLocks/>
          </p:cNvSpPr>
          <p:nvPr/>
        </p:nvSpPr>
        <p:spPr>
          <a:xfrm>
            <a:off x="516355" y="5351550"/>
            <a:ext cx="3894644" cy="68657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rgbClr val="7C7772"/>
                </a:solidFill>
                <a:latin typeface="Helvetica Light" panose="020B0403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667"/>
              </a:lnSpc>
              <a:buNone/>
            </a:pPr>
            <a:r>
              <a:rPr lang="fr-CH" sz="1067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Haute Ecole de Gestion</a:t>
            </a:r>
          </a:p>
          <a:p>
            <a:pPr marL="0" indent="0">
              <a:lnSpc>
                <a:spcPts val="667"/>
              </a:lnSpc>
              <a:buNone/>
            </a:pPr>
            <a:r>
              <a:rPr lang="fr-CH" sz="1067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Route de la Plaine 2</a:t>
            </a:r>
          </a:p>
          <a:p>
            <a:pPr marL="0" indent="0">
              <a:lnSpc>
                <a:spcPts val="667"/>
              </a:lnSpc>
              <a:buNone/>
            </a:pPr>
            <a:r>
              <a:rPr lang="fr-CH" sz="1067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3960 Sierre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3CCF250-8376-3A17-F3AA-116E0392019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8665" y="6030587"/>
            <a:ext cx="1197984" cy="633716"/>
          </a:xfrm>
          <a:prstGeom prst="rect">
            <a:avLst/>
          </a:prstGeom>
        </p:spPr>
      </p:pic>
      <p:pic>
        <p:nvPicPr>
          <p:cNvPr id="9" name="Graphique 8">
            <a:extLst>
              <a:ext uri="{FF2B5EF4-FFF2-40B4-BE49-F238E27FC236}">
                <a16:creationId xmlns:a16="http://schemas.microsoft.com/office/drawing/2014/main" id="{A8DD93EC-A6BE-C235-E622-A58C3FA26C9F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10800" y="6138513"/>
            <a:ext cx="417865" cy="417865"/>
          </a:xfrm>
          <a:prstGeom prst="rect">
            <a:avLst/>
          </a:prstGeom>
        </p:spPr>
      </p:pic>
      <p:sp>
        <p:nvSpPr>
          <p:cNvPr id="10" name="Espace réservé du contenu 2">
            <a:hlinkClick r:id="rId6"/>
            <a:extLst>
              <a:ext uri="{FF2B5EF4-FFF2-40B4-BE49-F238E27FC236}">
                <a16:creationId xmlns:a16="http://schemas.microsoft.com/office/drawing/2014/main" id="{4F24F274-284A-38DF-756B-7DFDA25AFE36}"/>
              </a:ext>
            </a:extLst>
          </p:cNvPr>
          <p:cNvSpPr txBox="1">
            <a:spLocks/>
          </p:cNvSpPr>
          <p:nvPr/>
        </p:nvSpPr>
        <p:spPr>
          <a:xfrm>
            <a:off x="516355" y="6275673"/>
            <a:ext cx="1350380" cy="261864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rgbClr val="7C7772"/>
                </a:solidFill>
                <a:latin typeface="Helvetica Light" panose="020B0403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667"/>
              </a:lnSpc>
              <a:buNone/>
            </a:pPr>
            <a:r>
              <a:rPr lang="fr-CH" sz="1067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hevs.ch/</a:t>
            </a:r>
            <a:r>
              <a:rPr lang="fr-CH" sz="1067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heg</a:t>
            </a:r>
            <a:endParaRPr lang="fr-CH" sz="1067" b="1" dirty="0">
              <a:solidFill>
                <a:schemeClr val="tx1">
                  <a:lumMod val="50000"/>
                  <a:lumOff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1" name="Graphique 10">
            <a:extLst>
              <a:ext uri="{FF2B5EF4-FFF2-40B4-BE49-F238E27FC236}">
                <a16:creationId xmlns:a16="http://schemas.microsoft.com/office/drawing/2014/main" id="{51383895-F362-A696-D1C9-A72FB888EBC3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41913" y="6260241"/>
            <a:ext cx="1074707" cy="180320"/>
          </a:xfrm>
          <a:prstGeom prst="rect">
            <a:avLst/>
          </a:prstGeom>
        </p:spPr>
      </p:pic>
      <p:pic>
        <p:nvPicPr>
          <p:cNvPr id="13" name="Graphique 12">
            <a:extLst>
              <a:ext uri="{FF2B5EF4-FFF2-40B4-BE49-F238E27FC236}">
                <a16:creationId xmlns:a16="http://schemas.microsoft.com/office/drawing/2014/main" id="{04814FAE-DD10-93C1-8FFE-B3C1E3F693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266875" y="6245846"/>
            <a:ext cx="1794933" cy="203200"/>
          </a:xfrm>
          <a:prstGeom prst="rect">
            <a:avLst/>
          </a:prstGeom>
        </p:spPr>
      </p:pic>
      <p:sp>
        <p:nvSpPr>
          <p:cNvPr id="14" name="Titre 1">
            <a:extLst>
              <a:ext uri="{FF2B5EF4-FFF2-40B4-BE49-F238E27FC236}">
                <a16:creationId xmlns:a16="http://schemas.microsoft.com/office/drawing/2014/main" id="{266B8BF5-467E-579D-9101-29830D9AD0B8}"/>
              </a:ext>
            </a:extLst>
          </p:cNvPr>
          <p:cNvSpPr txBox="1">
            <a:spLocks/>
          </p:cNvSpPr>
          <p:nvPr/>
        </p:nvSpPr>
        <p:spPr>
          <a:xfrm>
            <a:off x="1191545" y="2557428"/>
            <a:ext cx="10381728" cy="1256524"/>
          </a:xfrm>
          <a:prstGeom prst="rect">
            <a:avLst/>
          </a:prstGeom>
          <a:ln w="12700"/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latin typeface="Raleway Thin" pitchFamily="2" charset="0"/>
              </a:rPr>
              <a:t>“We cannot solve our problems with the same kind of thinking we used when we created them.”</a:t>
            </a:r>
            <a:br>
              <a:rPr lang="en-US" sz="2800" b="1" dirty="0">
                <a:latin typeface="Raleway Thin" pitchFamily="2" charset="0"/>
              </a:rPr>
            </a:br>
            <a:r>
              <a:rPr lang="en-US" sz="1600" b="1" dirty="0">
                <a:latin typeface="Raleway Thin" pitchFamily="2" charset="0"/>
              </a:rPr>
              <a:t>Albert Einstein</a:t>
            </a:r>
            <a:endParaRPr lang="fr-CH" sz="2800" b="1" dirty="0">
              <a:latin typeface="Raleway Thi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01364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1132</Words>
  <Application>Microsoft Office PowerPoint</Application>
  <PresentationFormat>Grand écran</PresentationFormat>
  <Paragraphs>164</Paragraphs>
  <Slides>26</Slides>
  <Notes>23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6" baseType="lpstr">
      <vt:lpstr>Al Bayan Plain</vt:lpstr>
      <vt:lpstr>Amasis MT Pro Black</vt:lpstr>
      <vt:lpstr>Arial</vt:lpstr>
      <vt:lpstr>Calibri</vt:lpstr>
      <vt:lpstr>Frutiger Neue</vt:lpstr>
      <vt:lpstr>Helvetica Light</vt:lpstr>
      <vt:lpstr>Open Sans</vt:lpstr>
      <vt:lpstr>Raleway Thin</vt:lpstr>
      <vt:lpstr>Verdana</vt:lpstr>
      <vt:lpstr>Thème Office</vt:lpstr>
      <vt:lpstr>« Enjeux et outils du management pour le 21ème siècle »</vt:lpstr>
      <vt:lpstr> Cours N°3 – CO2 et outils de diagnostic</vt:lpstr>
      <vt:lpstr>Présentation PowerPoint</vt:lpstr>
      <vt:lpstr>Présentation PowerPoint</vt:lpstr>
      <vt:lpstr> 1. CO2 - compréhension du phénomène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2. CO2 - Etat des lieux en Suisse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3. Pilier environnemental - Comment Agir 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Daniel Amrein</dc:creator>
  <cp:lastModifiedBy>Amrein Daniel</cp:lastModifiedBy>
  <cp:revision>375</cp:revision>
  <dcterms:created xsi:type="dcterms:W3CDTF">2013-09-10T12:03:21Z</dcterms:created>
  <dcterms:modified xsi:type="dcterms:W3CDTF">2026-09-23T09:12:24Z</dcterms:modified>
</cp:coreProperties>
</file>