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7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06.08.2026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0768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06.08.2026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92483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06.08.2026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89086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06.08.2026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141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06.08.2026</a:t>
            </a:fld>
            <a:endParaRPr lang="fr-CH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81335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06.08.2026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3768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06.08.2026</a:t>
            </a:fld>
            <a:endParaRPr lang="fr-CH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1699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06.08.2026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79847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06.08.2026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57145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06.08.2026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9317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06.08.2026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67904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E84FB-CA40-486B-A320-00E13973D744}" type="datetimeFigureOut">
              <a:rPr lang="fr-CH" smtClean="0"/>
              <a:t>06.08.2026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31073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Quizz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H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Sécurité au labo de chimie</a:t>
            </a:r>
          </a:p>
        </p:txBody>
      </p:sp>
    </p:spTree>
    <p:extLst>
      <p:ext uri="{BB962C8B-B14F-4D97-AF65-F5344CB8AC3E}">
        <p14:creationId xmlns:p14="http://schemas.microsoft.com/office/powerpoint/2010/main" val="120903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6E8AFDE-604E-9FEE-F9B3-9AED13683D40}"/>
              </a:ext>
            </a:extLst>
          </p:cNvPr>
          <p:cNvSpPr txBox="1"/>
          <p:nvPr/>
        </p:nvSpPr>
        <p:spPr>
          <a:xfrm>
            <a:off x="1107414" y="1045902"/>
            <a:ext cx="10660092" cy="1065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1. Quels sont les 3 moyens de protection individuelle au laboratoire de chimie 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…………………………………………</a:t>
            </a:r>
          </a:p>
          <a:p>
            <a:pPr>
              <a:lnSpc>
                <a:spcPts val="1800"/>
              </a:lnSpc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</a:t>
            </a:r>
            <a:r>
              <a:rPr lang="fr-CH" dirty="0">
                <a:solidFill>
                  <a:srgbClr val="303030"/>
                </a:solidFill>
                <a:latin typeface="Google Sans Text"/>
              </a:rPr>
              <a:t>…………………………………………</a:t>
            </a:r>
          </a:p>
          <a:p>
            <a:pPr>
              <a:lnSpc>
                <a:spcPts val="1800"/>
              </a:lnSpc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</a:t>
            </a:r>
            <a:r>
              <a:rPr lang="fr-CH" dirty="0">
                <a:solidFill>
                  <a:srgbClr val="303030"/>
                </a:solidFill>
                <a:latin typeface="Google Sans Text"/>
              </a:rPr>
              <a:t>…………………………………………</a:t>
            </a:r>
            <a:endParaRPr lang="fr-CH" sz="1800" b="0" i="0" dirty="0">
              <a:solidFill>
                <a:srgbClr val="303030"/>
              </a:solidFill>
              <a:effectLst/>
              <a:latin typeface="Google Sans Text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ADF2AE8-A565-0FEB-FEBD-0F6A473646CA}"/>
              </a:ext>
            </a:extLst>
          </p:cNvPr>
          <p:cNvSpPr txBox="1"/>
          <p:nvPr/>
        </p:nvSpPr>
        <p:spPr>
          <a:xfrm>
            <a:off x="1107414" y="2452134"/>
            <a:ext cx="10660092" cy="1065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2. Quelle est la condition obligatoire concernant la blouse lors </a:t>
            </a:r>
            <a:r>
              <a:rPr lang="fr-CH" b="1" dirty="0">
                <a:solidFill>
                  <a:srgbClr val="1B1B1C"/>
                </a:solidFill>
                <a:latin typeface="Google Sans"/>
              </a:rPr>
              <a:t>d’un laboratoire</a:t>
            </a: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 de chimie 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Elle est facultative si l'on porte un pantalon.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Elle doit être portée uniquement quand le professeur l’exige.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D. Elle doit être portée pendant le TP et boutonnée.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72BBF30-B074-2403-BE4E-500C1604CEEA}"/>
              </a:ext>
            </a:extLst>
          </p:cNvPr>
          <p:cNvSpPr txBox="1"/>
          <p:nvPr/>
        </p:nvSpPr>
        <p:spPr>
          <a:xfrm>
            <a:off x="1107414" y="3959028"/>
            <a:ext cx="9176349" cy="788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1800"/>
              </a:lnSpc>
            </a:pPr>
            <a:r>
              <a:rPr lang="fr-CH" b="1" dirty="0">
                <a:solidFill>
                  <a:srgbClr val="1B1B1C"/>
                </a:solidFill>
                <a:latin typeface="Google Sans"/>
              </a:rPr>
              <a:t>3. Quelles sont les consignes concernant les cheveux longs et les chaussures ?</a:t>
            </a:r>
          </a:p>
          <a:p>
            <a:pPr lvl="0">
              <a:lnSpc>
                <a:spcPts val="1800"/>
              </a:lnSpc>
            </a:pPr>
            <a:r>
              <a:rPr lang="fr-CH" dirty="0">
                <a:solidFill>
                  <a:srgbClr val="303030"/>
                </a:solidFill>
                <a:latin typeface="Google Sans Text"/>
              </a:rPr>
              <a:t>Les cheveux longs doivent être …………………………….</a:t>
            </a:r>
          </a:p>
          <a:p>
            <a:pPr lvl="0">
              <a:lnSpc>
                <a:spcPts val="1800"/>
              </a:lnSpc>
            </a:pPr>
            <a:r>
              <a:rPr lang="fr-CH" dirty="0">
                <a:solidFill>
                  <a:srgbClr val="303030"/>
                </a:solidFill>
                <a:latin typeface="Google Sans Text"/>
              </a:rPr>
              <a:t>Il faut porter des chaussures…………………………………..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2EE416D-1040-9CAF-71CD-07EAFE593309}"/>
              </a:ext>
            </a:extLst>
          </p:cNvPr>
          <p:cNvSpPr txBox="1"/>
          <p:nvPr/>
        </p:nvSpPr>
        <p:spPr>
          <a:xfrm>
            <a:off x="1107414" y="5164164"/>
            <a:ext cx="11151799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4. Où doivent être rangés les sacs lors </a:t>
            </a:r>
            <a:r>
              <a:rPr lang="fr-CH" b="1" dirty="0">
                <a:solidFill>
                  <a:srgbClr val="1B1B1C"/>
                </a:solidFill>
                <a:latin typeface="Google Sans"/>
              </a:rPr>
              <a:t>d’un laboratoire de chimie </a:t>
            </a: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?</a:t>
            </a:r>
          </a:p>
          <a:p>
            <a:pPr marL="342900" indent="-342900">
              <a:lnSpc>
                <a:spcPts val="1800"/>
              </a:lnSpc>
              <a:buAutoNum type="alphaUcPeriod"/>
            </a:pPr>
            <a:r>
              <a:rPr lang="fr-CH" dirty="0">
                <a:solidFill>
                  <a:srgbClr val="303030"/>
                </a:solidFill>
                <a:latin typeface="Google Sans Text"/>
              </a:rPr>
              <a:t>Sur le plan de travail à côté du matériel. </a:t>
            </a:r>
          </a:p>
          <a:p>
            <a:pPr marL="342900" indent="-342900">
              <a:lnSpc>
                <a:spcPts val="1800"/>
              </a:lnSpc>
              <a:buAutoNum type="alphaUcPeriod"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Sur les chaises </a:t>
            </a:r>
            <a:r>
              <a:rPr lang="fr-CH" b="1" dirty="0">
                <a:solidFill>
                  <a:srgbClr val="1B1B1C"/>
                </a:solidFill>
                <a:latin typeface="Google Sans"/>
              </a:rPr>
              <a:t>dans la salle </a:t>
            </a:r>
            <a:endParaRPr lang="fr-CH" sz="1800" b="0" i="0" dirty="0">
              <a:solidFill>
                <a:srgbClr val="303030"/>
              </a:solidFill>
              <a:effectLst/>
              <a:latin typeface="Google Sans Text"/>
            </a:endParaRP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  Dans les allées de la salle pour rester accessibles.</a:t>
            </a:r>
          </a:p>
          <a:p>
            <a:pPr indent="0" algn="l">
              <a:lnSpc>
                <a:spcPts val="1800"/>
              </a:lnSpc>
              <a:buNone/>
            </a:pPr>
            <a:endParaRPr lang="fr-CH" sz="1800" b="0" i="0" dirty="0">
              <a:solidFill>
                <a:srgbClr val="303030"/>
              </a:solidFill>
              <a:effectLst/>
              <a:latin typeface="Google Sans Text"/>
            </a:endParaRP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09CEA485-0C35-6BBA-A4FA-1B01FE4969A5}"/>
              </a:ext>
            </a:extLst>
          </p:cNvPr>
          <p:cNvSpPr txBox="1">
            <a:spLocks/>
          </p:cNvSpPr>
          <p:nvPr/>
        </p:nvSpPr>
        <p:spPr>
          <a:xfrm>
            <a:off x="730370" y="455175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H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Comportement au labo</a:t>
            </a:r>
          </a:p>
        </p:txBody>
      </p:sp>
    </p:spTree>
    <p:extLst>
      <p:ext uri="{BB962C8B-B14F-4D97-AF65-F5344CB8AC3E}">
        <p14:creationId xmlns:p14="http://schemas.microsoft.com/office/powerpoint/2010/main" val="312464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0941F717-77C3-5597-316D-4CF22D4B02C9}"/>
              </a:ext>
            </a:extLst>
          </p:cNvPr>
          <p:cNvSpPr txBox="1"/>
          <p:nvPr/>
        </p:nvSpPr>
        <p:spPr>
          <a:xfrm>
            <a:off x="526212" y="1244459"/>
            <a:ext cx="10610490" cy="1065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1. Que doit-on faire systématiquement après avoir utilisé un flacon de produit chimique ?</a:t>
            </a:r>
          </a:p>
          <a:p>
            <a:pPr>
              <a:lnSpc>
                <a:spcPts val="1800"/>
              </a:lnSpc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</a:t>
            </a:r>
            <a:r>
              <a:rPr lang="fr-CH" dirty="0">
                <a:solidFill>
                  <a:srgbClr val="303030"/>
                </a:solidFill>
                <a:latin typeface="Google Sans Text"/>
              </a:rPr>
              <a:t> Le reboucher immédiatement en vissant bien le bouchon.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Le laisser ouvert pour le prochain utilisateur.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Le placer sous la hotte même s'il est vide.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5EB68D9-99D3-52D4-4216-953118BBCB70}"/>
              </a:ext>
            </a:extLst>
          </p:cNvPr>
          <p:cNvSpPr txBox="1"/>
          <p:nvPr/>
        </p:nvSpPr>
        <p:spPr>
          <a:xfrm>
            <a:off x="552091" y="2782669"/>
            <a:ext cx="101425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/>
            <a:r>
              <a:rPr lang="fr-CH" b="1" dirty="0">
                <a:solidFill>
                  <a:srgbClr val="1B1B1C"/>
                </a:solidFill>
                <a:latin typeface="Google Sans"/>
              </a:rPr>
              <a:t>2. Comment doit-on procéder pour mélanger de l'acide concentré et de l'eau ?</a:t>
            </a:r>
            <a:endParaRPr lang="fr-CH" sz="1200" b="0" i="1" dirty="0">
              <a:solidFill>
                <a:srgbClr val="303030"/>
              </a:solidFill>
              <a:effectLst/>
              <a:latin typeface="Google Sans Text"/>
            </a:endParaRPr>
          </a:p>
          <a:p>
            <a:pPr lvl="0" algn="l"/>
            <a:r>
              <a:rPr lang="fr-CH" dirty="0">
                <a:solidFill>
                  <a:srgbClr val="303030"/>
                </a:solidFill>
                <a:latin typeface="Google Sans Text"/>
              </a:rPr>
              <a:t>Il faut toujours verser ………………… dans …………………………..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BEC1F78-0240-F163-FA83-D811C7E57253}"/>
              </a:ext>
            </a:extLst>
          </p:cNvPr>
          <p:cNvSpPr txBox="1"/>
          <p:nvPr/>
        </p:nvSpPr>
        <p:spPr>
          <a:xfrm>
            <a:off x="526212" y="330406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CH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Manipulation des produits</a:t>
            </a:r>
          </a:p>
        </p:txBody>
      </p:sp>
    </p:spTree>
    <p:extLst>
      <p:ext uri="{BB962C8B-B14F-4D97-AF65-F5344CB8AC3E}">
        <p14:creationId xmlns:p14="http://schemas.microsoft.com/office/powerpoint/2010/main" val="261583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6292D4B-8FF0-296B-98B3-922FB64DA893}"/>
              </a:ext>
            </a:extLst>
          </p:cNvPr>
          <p:cNvSpPr txBox="1"/>
          <p:nvPr/>
        </p:nvSpPr>
        <p:spPr>
          <a:xfrm>
            <a:off x="700895" y="2869714"/>
            <a:ext cx="10798116" cy="1065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À quelle catégorie de dangers correspondent les phrases de risque ( la série </a:t>
            </a:r>
            <a:r>
              <a:rPr lang="fr-CH" b="1" i="1" dirty="0">
                <a:solidFill>
                  <a:srgbClr val="1B1B1C"/>
                </a:solidFill>
                <a:effectLst/>
                <a:latin typeface="KaTeX_Math"/>
              </a:rPr>
              <a:t>H</a:t>
            </a:r>
            <a:r>
              <a:rPr lang="fr-CH" b="1" i="0" dirty="0">
                <a:solidFill>
                  <a:srgbClr val="1B1B1C"/>
                </a:solidFill>
                <a:effectLst/>
                <a:latin typeface="KaTeX_Main"/>
              </a:rPr>
              <a:t>∗∗</a:t>
            </a: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 )?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Dangers physiques et dangers pour la santé.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Dangers pour l'environnement.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Conseils de prévention.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872ADBE-E657-3B14-CC41-08E3DE795CB9}"/>
              </a:ext>
            </a:extLst>
          </p:cNvPr>
          <p:cNvSpPr txBox="1"/>
          <p:nvPr/>
        </p:nvSpPr>
        <p:spPr>
          <a:xfrm>
            <a:off x="700895" y="4080813"/>
            <a:ext cx="10306410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Quelle est l'utilité des conseils de prudence (la série </a:t>
            </a:r>
            <a:r>
              <a:rPr lang="fr-CH" b="1" i="1" dirty="0">
                <a:solidFill>
                  <a:srgbClr val="1B1B1C"/>
                </a:solidFill>
                <a:effectLst/>
                <a:latin typeface="KaTeX_Math"/>
              </a:rPr>
              <a:t>P</a:t>
            </a:r>
            <a:r>
              <a:rPr lang="fr-CH" b="1" i="0" dirty="0">
                <a:solidFill>
                  <a:srgbClr val="1B1B1C"/>
                </a:solidFill>
                <a:effectLst/>
                <a:latin typeface="KaTeX_Main"/>
              </a:rPr>
              <a:t>∗∗</a:t>
            </a: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 )?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Ils concernent les modalités de stockage du produit chimique.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Ils donnent des consignes générales de sécurité.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Ils indiquent les mesures d'intervention en cas d'accident.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D. Ils expliquent comment éliminer les déchets.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905A66-E6C0-9F80-85FF-D418CBA4D309}"/>
              </a:ext>
            </a:extLst>
          </p:cNvPr>
          <p:cNvSpPr txBox="1"/>
          <p:nvPr/>
        </p:nvSpPr>
        <p:spPr>
          <a:xfrm>
            <a:off x="700895" y="1381616"/>
            <a:ext cx="11059063" cy="134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Quel document fournit des informations détaillées sur la toxicité, la stabilité et les mesures de lutte contre l'incendie d'un produit 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L'étiquette simplifiée du flacon.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La Fiche de Données de Sécurité (FDS).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Le protocole de l'expérience donné par le professeur.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0CDC0B-CC35-CA45-A22C-D119954E7203}"/>
              </a:ext>
            </a:extLst>
          </p:cNvPr>
          <p:cNvSpPr txBox="1"/>
          <p:nvPr/>
        </p:nvSpPr>
        <p:spPr>
          <a:xfrm>
            <a:off x="700895" y="368704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CH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Etiquetage des produits chimiques</a:t>
            </a:r>
          </a:p>
        </p:txBody>
      </p:sp>
    </p:spTree>
    <p:extLst>
      <p:ext uri="{BB962C8B-B14F-4D97-AF65-F5344CB8AC3E}">
        <p14:creationId xmlns:p14="http://schemas.microsoft.com/office/powerpoint/2010/main" val="384719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0194AE7-279B-D828-B4E8-35DD21E7D7E8}"/>
              </a:ext>
            </a:extLst>
          </p:cNvPr>
          <p:cNvGrpSpPr/>
          <p:nvPr/>
        </p:nvGrpSpPr>
        <p:grpSpPr>
          <a:xfrm>
            <a:off x="813039" y="319178"/>
            <a:ext cx="7321671" cy="1200329"/>
            <a:chOff x="813039" y="319178"/>
            <a:chExt cx="7321671" cy="120032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045B2BF-9C44-B0DE-A725-7DC59A968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4077"/>
            <a:stretch>
              <a:fillRect/>
            </a:stretch>
          </p:blipFill>
          <p:spPr>
            <a:xfrm>
              <a:off x="6927390" y="319178"/>
              <a:ext cx="1207320" cy="1151515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FEE21EF-406A-76FE-AB69-20487E91D818}"/>
                </a:ext>
              </a:extLst>
            </p:cNvPr>
            <p:cNvSpPr txBox="1"/>
            <p:nvPr/>
          </p:nvSpPr>
          <p:spPr>
            <a:xfrm>
              <a:off x="813039" y="319178"/>
              <a:ext cx="599320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/>
              <a:r>
                <a:rPr lang="fr-CH" b="1" dirty="0">
                  <a:solidFill>
                    <a:srgbClr val="1B1B1C"/>
                  </a:solidFill>
                  <a:latin typeface="Google Sans"/>
                </a:rPr>
                <a:t>Quel risque indique cette pictogramme du danger?</a:t>
              </a:r>
              <a:endParaRPr lang="fr-CH" sz="1200" b="0" i="1" dirty="0">
                <a:solidFill>
                  <a:srgbClr val="303030"/>
                </a:solidFill>
                <a:effectLst/>
                <a:latin typeface="Google Sans Text"/>
              </a:endParaRPr>
            </a:p>
            <a:p>
              <a:pPr marL="342900" lvl="0" indent="-342900" algn="l">
                <a:buAutoNum type="alphaUcPeriod"/>
              </a:pPr>
              <a:r>
                <a:rPr lang="fr-CH" dirty="0">
                  <a:solidFill>
                    <a:srgbClr val="303030"/>
                  </a:solidFill>
                  <a:latin typeface="Google Sans Text"/>
                </a:rPr>
                <a:t>Produit corrosif</a:t>
              </a:r>
            </a:p>
            <a:p>
              <a:pPr marL="342900" lvl="0" indent="-342900">
                <a:buAutoNum type="alphaUcPeriod"/>
              </a:pPr>
              <a:r>
                <a:rPr lang="fr-CH" dirty="0"/>
                <a:t>Produit cancérogène</a:t>
              </a:r>
            </a:p>
            <a:p>
              <a:pPr marL="342900" lvl="0" indent="-342900">
                <a:buAutoNum type="alphaUcPeriod"/>
              </a:pPr>
              <a:r>
                <a:rPr lang="fr-CH" dirty="0"/>
                <a:t>Produit cancérogène, mutagène, reprotoxique</a:t>
              </a:r>
              <a:endParaRPr lang="fr-CH" dirty="0">
                <a:solidFill>
                  <a:srgbClr val="303030"/>
                </a:solidFill>
                <a:latin typeface="Google Sans Text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D3330B9-C60D-862A-D5F1-FBE9A07A8F99}"/>
              </a:ext>
            </a:extLst>
          </p:cNvPr>
          <p:cNvGrpSpPr/>
          <p:nvPr/>
        </p:nvGrpSpPr>
        <p:grpSpPr>
          <a:xfrm>
            <a:off x="831390" y="1951672"/>
            <a:ext cx="7303320" cy="1477328"/>
            <a:chOff x="831390" y="2266720"/>
            <a:chExt cx="7303320" cy="147732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8C56177-F72E-0AC2-E3F7-0E2489395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17774" y="2266720"/>
              <a:ext cx="1216936" cy="1224115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6E290BA-9F8B-C730-64A0-DDE50C758E0B}"/>
                </a:ext>
              </a:extLst>
            </p:cNvPr>
            <p:cNvSpPr txBox="1"/>
            <p:nvPr/>
          </p:nvSpPr>
          <p:spPr>
            <a:xfrm>
              <a:off x="831390" y="2266720"/>
              <a:ext cx="6096000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/>
              <a:r>
                <a:rPr lang="fr-CH" sz="1800" b="1" dirty="0">
                  <a:solidFill>
                    <a:srgbClr val="1B1B1C"/>
                  </a:solidFill>
                  <a:latin typeface="Google Sans"/>
                </a:rPr>
                <a:t>Quel risque indique cette pictogramme du danger?</a:t>
              </a:r>
              <a:endParaRPr lang="fr-CH" sz="1200" b="0" i="1" dirty="0">
                <a:solidFill>
                  <a:srgbClr val="303030"/>
                </a:solidFill>
                <a:effectLst/>
                <a:latin typeface="Google Sans Text"/>
              </a:endParaRPr>
            </a:p>
            <a:p>
              <a:pPr marL="342900" lvl="0" indent="-342900">
                <a:buAutoNum type="alphaUcPeriod"/>
              </a:pPr>
              <a:r>
                <a:rPr lang="fr-CH" dirty="0"/>
                <a:t>Empoisonnent à forte dose </a:t>
              </a:r>
            </a:p>
            <a:p>
              <a:pPr marL="342900" lvl="0" indent="-342900">
                <a:buAutoNum type="alphaUcPeriod"/>
              </a:pPr>
              <a:r>
                <a:rPr lang="fr-CH" dirty="0"/>
                <a:t>Allergies cutanées</a:t>
              </a:r>
            </a:p>
            <a:p>
              <a:pPr marL="342900" lvl="0" indent="-342900">
                <a:buAutoNum type="alphaUcPeriod"/>
              </a:pPr>
              <a:r>
                <a:rPr lang="fr-CH" dirty="0"/>
                <a:t>Somnolence ou des vertiges</a:t>
              </a:r>
              <a:endParaRPr lang="fr-CH" sz="1800" dirty="0"/>
            </a:p>
            <a:p>
              <a:pPr marL="342900" lvl="0" indent="-342900">
                <a:buAutoNum type="alphaUcPeriod"/>
              </a:pPr>
              <a:r>
                <a:rPr lang="fr-CH" sz="1800" dirty="0"/>
                <a:t>Produit causant un des effets indiqués sous A,B, C</a:t>
              </a:r>
              <a:endParaRPr lang="fr-CH" sz="1800" dirty="0">
                <a:solidFill>
                  <a:srgbClr val="303030"/>
                </a:solidFill>
                <a:latin typeface="Google Sans Text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9FC7EBB-F486-9FF2-B5E9-E969BC3038C3}"/>
              </a:ext>
            </a:extLst>
          </p:cNvPr>
          <p:cNvGrpSpPr/>
          <p:nvPr/>
        </p:nvGrpSpPr>
        <p:grpSpPr>
          <a:xfrm>
            <a:off x="813039" y="3708139"/>
            <a:ext cx="8766767" cy="1245743"/>
            <a:chOff x="813038" y="3939724"/>
            <a:chExt cx="8766767" cy="124574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3F74DC6-04EB-7CE0-D1CC-62822578F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50189" y="3939724"/>
              <a:ext cx="1229616" cy="1245743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4C50A3F-1654-123D-9C2E-7E1603264377}"/>
                </a:ext>
              </a:extLst>
            </p:cNvPr>
            <p:cNvSpPr txBox="1"/>
            <p:nvPr/>
          </p:nvSpPr>
          <p:spPr>
            <a:xfrm>
              <a:off x="813038" y="4092750"/>
              <a:ext cx="7218153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/>
              <a:r>
                <a:rPr lang="fr-CH" sz="1800" b="1" dirty="0">
                  <a:solidFill>
                    <a:srgbClr val="1B1B1C"/>
                  </a:solidFill>
                  <a:latin typeface="Google Sans"/>
                </a:rPr>
                <a:t>Quel produit indique cette pictogramme du danger?</a:t>
              </a:r>
              <a:endParaRPr lang="fr-CH" sz="1200" b="0" i="1" dirty="0">
                <a:solidFill>
                  <a:srgbClr val="303030"/>
                </a:solidFill>
                <a:effectLst/>
                <a:latin typeface="Google Sans Text"/>
              </a:endParaRPr>
            </a:p>
            <a:p>
              <a:pPr marL="342900" lvl="0" indent="-342900">
                <a:buAutoNum type="alphaUcPeriod"/>
              </a:pPr>
              <a:r>
                <a:rPr lang="fr-CH" sz="1800" dirty="0"/>
                <a:t>Produit comburant (explosion en présence de produits inflammables)</a:t>
              </a:r>
            </a:p>
            <a:p>
              <a:pPr marL="342900" lvl="0" indent="-342900">
                <a:buAutoNum type="alphaUcPeriod"/>
              </a:pPr>
              <a:r>
                <a:rPr lang="fr-CH" dirty="0"/>
                <a:t>Produit inflammable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B688297E-73A8-1A5E-9767-374905CF0203}"/>
              </a:ext>
            </a:extLst>
          </p:cNvPr>
          <p:cNvSpPr txBox="1"/>
          <p:nvPr/>
        </p:nvSpPr>
        <p:spPr>
          <a:xfrm>
            <a:off x="813038" y="5123269"/>
            <a:ext cx="110224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dirty="0"/>
              <a:t>Comment doit-on étiqueter les flacons contenant des produits chimiques au laboratoire?</a:t>
            </a:r>
          </a:p>
          <a:p>
            <a:pPr marL="342900" indent="-342900">
              <a:buAutoNum type="alphaUcPeriod"/>
            </a:pPr>
            <a:r>
              <a:rPr lang="fr-CH" dirty="0"/>
              <a:t>Tous les flacons doivent être étiquetés avec une étiquette complète FDS (</a:t>
            </a:r>
            <a:r>
              <a:rPr lang="fr-CH" dirty="0" err="1"/>
              <a:t>Safety</a:t>
            </a:r>
            <a:r>
              <a:rPr lang="fr-CH" dirty="0"/>
              <a:t> Data </a:t>
            </a:r>
            <a:r>
              <a:rPr lang="fr-CH" dirty="0" err="1"/>
              <a:t>Sheet</a:t>
            </a:r>
            <a:r>
              <a:rPr lang="fr-CH" dirty="0"/>
              <a:t>) contenant tous les mentions de danger et des conseils de prudence </a:t>
            </a:r>
          </a:p>
          <a:p>
            <a:r>
              <a:rPr lang="fr-CH" dirty="0"/>
              <a:t>B. On peut utiliser un feutre à alcool pour écrire directement le nom du produit chimique sur le verre.</a:t>
            </a:r>
          </a:p>
          <a:p>
            <a:r>
              <a:rPr lang="fr-CH" dirty="0"/>
              <a:t>C. On peut utiliser une étiquette simplifiée contenant les informations suivantes (nom de produit, pictogramme, phrases H et P):</a:t>
            </a:r>
          </a:p>
        </p:txBody>
      </p:sp>
    </p:spTree>
    <p:extLst>
      <p:ext uri="{BB962C8B-B14F-4D97-AF65-F5344CB8AC3E}">
        <p14:creationId xmlns:p14="http://schemas.microsoft.com/office/powerpoint/2010/main" val="346618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DE77EAA-C279-4636-2DE4-D2EBC67D8C01}"/>
              </a:ext>
            </a:extLst>
          </p:cNvPr>
          <p:cNvSpPr txBox="1"/>
          <p:nvPr/>
        </p:nvSpPr>
        <p:spPr>
          <a:xfrm>
            <a:off x="692269" y="811208"/>
            <a:ext cx="10763609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CH" altLang="fr-FR" sz="1800" b="1" dirty="0">
                <a:solidFill>
                  <a:srgbClr val="000000"/>
                </a:solidFill>
              </a:rPr>
              <a:t>Comment doivent être stockées les bouteilles de gaz sous pression?</a:t>
            </a: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000000"/>
                </a:solidFill>
              </a:rPr>
              <a:t>A. Elles doivent être fixées solidement au support ou au mur</a:t>
            </a:r>
          </a:p>
          <a:p>
            <a:pPr>
              <a:spcBef>
                <a:spcPts val="600"/>
              </a:spcBef>
            </a:pPr>
            <a:r>
              <a:rPr lang="fr-CH" altLang="fr-FR" sz="1800" dirty="0">
                <a:solidFill>
                  <a:srgbClr val="000000"/>
                </a:solidFill>
              </a:rPr>
              <a:t>B. Elles peuvent être posées par terre</a:t>
            </a: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000000"/>
                </a:solidFill>
              </a:rPr>
              <a:t>C.  Elles doivent être fixées solidement au support ou au mur mais peuvent être posées par terre uniquement si elles sont vides</a:t>
            </a:r>
            <a:endParaRPr lang="fr-CH" altLang="fr-FR" sz="1800" dirty="0">
              <a:solidFill>
                <a:srgbClr val="0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C80E4CC-DB79-B2E0-BD53-D798B1FD9E78}"/>
              </a:ext>
            </a:extLst>
          </p:cNvPr>
          <p:cNvSpPr txBox="1"/>
          <p:nvPr/>
        </p:nvSpPr>
        <p:spPr>
          <a:xfrm>
            <a:off x="692268" y="2956309"/>
            <a:ext cx="10763609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CH" altLang="fr-FR" sz="1800" b="1" dirty="0">
                <a:solidFill>
                  <a:srgbClr val="000000"/>
                </a:solidFill>
              </a:rPr>
              <a:t>Comment doivent être stockées des produits chimiques?</a:t>
            </a: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000000"/>
                </a:solidFill>
              </a:rPr>
              <a:t>A. Tous les produits chimiques doivent être stockés dans une armoire ventilée fermées à clé</a:t>
            </a:r>
          </a:p>
          <a:p>
            <a:pPr>
              <a:spcBef>
                <a:spcPts val="600"/>
              </a:spcBef>
            </a:pPr>
            <a:r>
              <a:rPr lang="fr-CH" altLang="fr-FR" sz="1800" dirty="0">
                <a:solidFill>
                  <a:srgbClr val="000000"/>
                </a:solidFill>
              </a:rPr>
              <a:t>B. </a:t>
            </a:r>
            <a:r>
              <a:rPr lang="fr-CH" dirty="0"/>
              <a:t>Les produits chimiques doivent être séparés selon leur état physique (solides, liquides, gaz) et leur compatibilité chimique pour éviter les réactions dangereuses</a:t>
            </a:r>
            <a:endParaRPr lang="fr-CH" altLang="fr-FR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000000"/>
                </a:solidFill>
              </a:rPr>
              <a:t>C. </a:t>
            </a:r>
            <a:r>
              <a:rPr lang="fr-CH" dirty="0"/>
              <a:t>Les produits liquides doivent être stockés dans un bac de rétention</a:t>
            </a:r>
            <a:br>
              <a:rPr lang="fr-CH" dirty="0"/>
            </a:br>
            <a:endParaRPr lang="fr-CH" altLang="fr-FR" sz="1800" dirty="0">
              <a:solidFill>
                <a:srgbClr val="0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C00164-4663-911D-4577-02BB6D0D0057}"/>
              </a:ext>
            </a:extLst>
          </p:cNvPr>
          <p:cNvSpPr txBox="1"/>
          <p:nvPr/>
        </p:nvSpPr>
        <p:spPr>
          <a:xfrm>
            <a:off x="692267" y="4872841"/>
            <a:ext cx="10763609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CH" altLang="fr-FR" sz="1800" b="1" dirty="0">
                <a:solidFill>
                  <a:srgbClr val="000000"/>
                </a:solidFill>
              </a:rPr>
              <a:t>Comment éliminer les produits chimiques?</a:t>
            </a: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000000"/>
                </a:solidFill>
              </a:rPr>
              <a:t>A. Les restes de manipulation des produits chimiques doivent être jetés dans des containers spécieux </a:t>
            </a:r>
          </a:p>
          <a:p>
            <a:pPr>
              <a:spcBef>
                <a:spcPts val="600"/>
              </a:spcBef>
            </a:pPr>
            <a:r>
              <a:rPr lang="fr-CH" altLang="fr-FR" sz="1800" dirty="0">
                <a:solidFill>
                  <a:srgbClr val="000000"/>
                </a:solidFill>
              </a:rPr>
              <a:t>B. </a:t>
            </a:r>
            <a:r>
              <a:rPr lang="fr-CH" altLang="fr-FR" dirty="0">
                <a:solidFill>
                  <a:srgbClr val="000000"/>
                </a:solidFill>
              </a:rPr>
              <a:t>Les papiers imprégnés des produits chimiques doivent être jetés dans la poubelle chimique</a:t>
            </a: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000000"/>
                </a:solidFill>
              </a:rPr>
              <a:t>C. Les restes de manipulation des produits chimiques doivent être jetés séparément (acides, bases, solvants organiques)</a:t>
            </a:r>
            <a:endParaRPr lang="fr-CH" altLang="fr-FR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50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6450BA3-4380-315F-60F7-E28849534761}"/>
              </a:ext>
            </a:extLst>
          </p:cNvPr>
          <p:cNvSpPr txBox="1"/>
          <p:nvPr/>
        </p:nvSpPr>
        <p:spPr>
          <a:xfrm>
            <a:off x="524414" y="1013063"/>
            <a:ext cx="11143172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En cas de brûlure thermique, quelle est la procédure de premiers secours recommandée 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Passer la zone sous l'eau à température ambiante pendant 20 minutes.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Appliquer immédiatement une crème grasse.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Mettre de la glace directement sur la peau.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D. Nettoyer avec de l'éthanol pour désinfecter.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0B99289-16C1-DC40-4FA2-1C7A8070058C}"/>
              </a:ext>
            </a:extLst>
          </p:cNvPr>
          <p:cNvSpPr txBox="1"/>
          <p:nvPr/>
        </p:nvSpPr>
        <p:spPr>
          <a:xfrm>
            <a:off x="524414" y="2434103"/>
            <a:ext cx="11143172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En cas de brûlure chimique des yeux qu’est ce qu’on doit faire 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Laver les yeux sous l'eau pendant 20 minutes</a:t>
            </a:r>
          </a:p>
          <a:p>
            <a:pPr>
              <a:lnSpc>
                <a:spcPts val="1800"/>
              </a:lnSpc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</a:t>
            </a:r>
            <a:r>
              <a:rPr lang="fr-CH" dirty="0">
                <a:solidFill>
                  <a:srgbClr val="303030"/>
                </a:solidFill>
                <a:latin typeface="Google Sans Text"/>
              </a:rPr>
              <a:t>Laver les yeux sous l'eau pendant 20 minutes et consulter un médecin</a:t>
            </a:r>
          </a:p>
          <a:p>
            <a:pPr>
              <a:lnSpc>
                <a:spcPts val="1800"/>
              </a:lnSpc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</a:t>
            </a:r>
            <a:r>
              <a:rPr lang="fr-CH" dirty="0">
                <a:solidFill>
                  <a:srgbClr val="303030"/>
                </a:solidFill>
                <a:latin typeface="Google Sans Text"/>
              </a:rPr>
              <a:t>Laver les yeux sous l'eau pendant 20 minutes et consulter un médecin si la démangeaison persiste</a:t>
            </a:r>
          </a:p>
          <a:p>
            <a:pPr indent="0" algn="l">
              <a:lnSpc>
                <a:spcPts val="1800"/>
              </a:lnSpc>
              <a:buNone/>
            </a:pPr>
            <a:endParaRPr lang="fr-CH" sz="1800" b="0" i="0" dirty="0">
              <a:solidFill>
                <a:srgbClr val="303030"/>
              </a:solidFill>
              <a:effectLst/>
              <a:latin typeface="Google Sans Text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663365-CF43-9DE8-949E-3D49306C3C1A}"/>
              </a:ext>
            </a:extLst>
          </p:cNvPr>
          <p:cNvSpPr txBox="1"/>
          <p:nvPr/>
        </p:nvSpPr>
        <p:spPr>
          <a:xfrm>
            <a:off x="524414" y="5151011"/>
            <a:ext cx="11143172" cy="171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En cas de l’ingestion d’un produit chimique qu’est ce qu’on doit faire ?</a:t>
            </a:r>
          </a:p>
          <a:p>
            <a:pPr marL="342900" indent="-342900">
              <a:buAutoNum type="alphaUcPeriod"/>
            </a:pPr>
            <a:r>
              <a:rPr lang="fr-CH" dirty="0"/>
              <a:t>Donner à boire à la personne </a:t>
            </a:r>
          </a:p>
          <a:p>
            <a:pPr marL="342900" indent="-342900">
              <a:buAutoNum type="alphaUcPeriod"/>
            </a:pPr>
            <a:r>
              <a:rPr lang="fr-CH" dirty="0"/>
              <a:t>Faire vomir la personne</a:t>
            </a:r>
          </a:p>
          <a:p>
            <a:pPr marL="342900" indent="-342900">
              <a:buAutoNum type="alphaUcPeriod"/>
            </a:pPr>
            <a:r>
              <a:rPr lang="fr-CH" dirty="0"/>
              <a:t>Transporter la personne au centre de secours de votre propre initiative</a:t>
            </a:r>
          </a:p>
          <a:p>
            <a:pPr marL="342900" indent="-342900">
              <a:buAutoNum type="alphaUcPeriod"/>
            </a:pPr>
            <a:r>
              <a:rPr lang="fr-CH" dirty="0"/>
              <a:t>Appelez le </a:t>
            </a:r>
            <a:r>
              <a:rPr lang="fr-CH" dirty="0" err="1"/>
              <a:t>médécin</a:t>
            </a:r>
            <a:endParaRPr lang="fr-CH" dirty="0"/>
          </a:p>
          <a:p>
            <a:pPr indent="0" algn="l">
              <a:lnSpc>
                <a:spcPts val="1800"/>
              </a:lnSpc>
              <a:buNone/>
            </a:pPr>
            <a:endParaRPr lang="fr-CH" sz="1800" b="0" i="0" dirty="0">
              <a:solidFill>
                <a:srgbClr val="303030"/>
              </a:solidFill>
              <a:effectLst/>
              <a:latin typeface="Google Sans Text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43687A-0926-95AB-4C6B-B1E80A1E14DB}"/>
              </a:ext>
            </a:extLst>
          </p:cNvPr>
          <p:cNvSpPr txBox="1"/>
          <p:nvPr/>
        </p:nvSpPr>
        <p:spPr>
          <a:xfrm>
            <a:off x="623258" y="360078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CH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Quand un accident survient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B8C2D9E-D427-BB70-E208-539D6CB3C67C}"/>
              </a:ext>
            </a:extLst>
          </p:cNvPr>
          <p:cNvSpPr txBox="1"/>
          <p:nvPr/>
        </p:nvSpPr>
        <p:spPr>
          <a:xfrm>
            <a:off x="524414" y="3673683"/>
            <a:ext cx="1023272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dirty="0"/>
              <a:t>En cas de contact des produits chimiques avec la peau</a:t>
            </a:r>
            <a:r>
              <a:rPr lang="fr-CH" dirty="0"/>
              <a:t> </a:t>
            </a:r>
            <a:r>
              <a:rPr lang="fr-CH" b="1" dirty="0">
                <a:solidFill>
                  <a:srgbClr val="1B1B1C"/>
                </a:solidFill>
                <a:latin typeface="Google Sans"/>
              </a:rPr>
              <a:t>qu’est ce qu’on doit faire?</a:t>
            </a:r>
          </a:p>
          <a:p>
            <a:pPr marL="342900" indent="-342900">
              <a:buAutoNum type="alphaUcPeriod"/>
            </a:pPr>
            <a:r>
              <a:rPr lang="fr-CH" dirty="0"/>
              <a:t>Si nécessaire, enlever immédiatement le vêtement contaminé</a:t>
            </a:r>
          </a:p>
          <a:p>
            <a:pPr marL="342900" indent="-342900">
              <a:buAutoNum type="alphaUcPeriod"/>
            </a:pPr>
            <a:r>
              <a:rPr lang="fr-CH" dirty="0"/>
              <a:t>Rincer la peau à l’eau, puis appliquer une crème grasse</a:t>
            </a:r>
          </a:p>
          <a:p>
            <a:pPr marL="342900" indent="-342900">
              <a:buAutoNum type="alphaUcPeriod"/>
            </a:pPr>
            <a:r>
              <a:rPr lang="fr-CH" dirty="0"/>
              <a:t>Laver abondamment à l'eau pendant 20 min. </a:t>
            </a:r>
          </a:p>
          <a:p>
            <a:pPr marL="342900" indent="-342900">
              <a:buAutoNum type="alphaUcPeriod"/>
            </a:pPr>
            <a:r>
              <a:rPr lang="fr-CH" dirty="0"/>
              <a:t>En cas grave(brulure </a:t>
            </a:r>
            <a:r>
              <a:rPr lang="fr-CH" dirty="0" err="1"/>
              <a:t>etendue</a:t>
            </a:r>
            <a:r>
              <a:rPr lang="fr-CH" dirty="0"/>
              <a:t>, produit dangereux), contacter le médecin</a:t>
            </a:r>
          </a:p>
        </p:txBody>
      </p:sp>
    </p:spTree>
    <p:extLst>
      <p:ext uri="{BB962C8B-B14F-4D97-AF65-F5344CB8AC3E}">
        <p14:creationId xmlns:p14="http://schemas.microsoft.com/office/powerpoint/2010/main" val="382888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99232-ACC3-B9F8-1AB1-4F2151047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59E5EEF-5C27-0DEB-7D78-59C9CF5A23FB}"/>
              </a:ext>
            </a:extLst>
          </p:cNvPr>
          <p:cNvSpPr txBox="1"/>
          <p:nvPr/>
        </p:nvSpPr>
        <p:spPr>
          <a:xfrm>
            <a:off x="1107414" y="1045902"/>
            <a:ext cx="10660092" cy="1065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1. Quels sont les 3 moyens de protection individuelle au laboratoire de chimie 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…………………………………………</a:t>
            </a:r>
          </a:p>
          <a:p>
            <a:pPr>
              <a:lnSpc>
                <a:spcPts val="1800"/>
              </a:lnSpc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</a:t>
            </a:r>
            <a:r>
              <a:rPr lang="fr-CH" dirty="0">
                <a:solidFill>
                  <a:srgbClr val="303030"/>
                </a:solidFill>
                <a:latin typeface="Google Sans Text"/>
              </a:rPr>
              <a:t>…………………………………………</a:t>
            </a:r>
          </a:p>
          <a:p>
            <a:pPr>
              <a:lnSpc>
                <a:spcPts val="1800"/>
              </a:lnSpc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</a:t>
            </a:r>
            <a:r>
              <a:rPr lang="fr-CH" dirty="0">
                <a:solidFill>
                  <a:srgbClr val="303030"/>
                </a:solidFill>
                <a:latin typeface="Google Sans Text"/>
              </a:rPr>
              <a:t>…………………………………………</a:t>
            </a:r>
            <a:endParaRPr lang="fr-CH" sz="1800" b="0" i="0" dirty="0">
              <a:solidFill>
                <a:srgbClr val="303030"/>
              </a:solidFill>
              <a:effectLst/>
              <a:latin typeface="Google Sans Text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BB4EE6C-E6F4-FFC1-8E39-D35976B3E3B6}"/>
              </a:ext>
            </a:extLst>
          </p:cNvPr>
          <p:cNvSpPr txBox="1"/>
          <p:nvPr/>
        </p:nvSpPr>
        <p:spPr>
          <a:xfrm>
            <a:off x="1107414" y="2452134"/>
            <a:ext cx="10660092" cy="1065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2. Quelle est la condition obligatoire concernant la blouse lors </a:t>
            </a:r>
            <a:r>
              <a:rPr lang="fr-CH" b="1" dirty="0">
                <a:solidFill>
                  <a:srgbClr val="1B1B1C"/>
                </a:solidFill>
                <a:latin typeface="Google Sans"/>
              </a:rPr>
              <a:t>d’un laboratoire</a:t>
            </a: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 de chimie 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Elle est facultative si l'on porte un pantalon.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Elle doit être portée uniquement quand le professeur l’exige.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D. Elle doit être portée pendant le TP et boutonnée.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CBF285-01DD-59F6-924A-8705C82341B1}"/>
              </a:ext>
            </a:extLst>
          </p:cNvPr>
          <p:cNvSpPr txBox="1"/>
          <p:nvPr/>
        </p:nvSpPr>
        <p:spPr>
          <a:xfrm>
            <a:off x="1107414" y="3959028"/>
            <a:ext cx="9176349" cy="788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1800"/>
              </a:lnSpc>
            </a:pPr>
            <a:r>
              <a:rPr lang="fr-CH" b="1" dirty="0">
                <a:solidFill>
                  <a:srgbClr val="1B1B1C"/>
                </a:solidFill>
                <a:latin typeface="Google Sans"/>
              </a:rPr>
              <a:t>3. Quelles sont les consignes concernant les cheveux longs et les chaussures ?</a:t>
            </a:r>
          </a:p>
          <a:p>
            <a:pPr lvl="0">
              <a:lnSpc>
                <a:spcPts val="1800"/>
              </a:lnSpc>
            </a:pPr>
            <a:r>
              <a:rPr lang="fr-CH" dirty="0">
                <a:solidFill>
                  <a:srgbClr val="303030"/>
                </a:solidFill>
                <a:latin typeface="Google Sans Text"/>
              </a:rPr>
              <a:t>Les cheveux longs doivent être …………………………….</a:t>
            </a:r>
          </a:p>
          <a:p>
            <a:pPr lvl="0">
              <a:lnSpc>
                <a:spcPts val="1800"/>
              </a:lnSpc>
            </a:pPr>
            <a:r>
              <a:rPr lang="fr-CH" dirty="0">
                <a:solidFill>
                  <a:srgbClr val="303030"/>
                </a:solidFill>
                <a:latin typeface="Google Sans Text"/>
              </a:rPr>
              <a:t>Il faut porter des chaussures…………………………………..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5B7812D-3AED-449A-0EC4-2CD3A089782A}"/>
              </a:ext>
            </a:extLst>
          </p:cNvPr>
          <p:cNvSpPr txBox="1"/>
          <p:nvPr/>
        </p:nvSpPr>
        <p:spPr>
          <a:xfrm>
            <a:off x="1107414" y="5164164"/>
            <a:ext cx="11151799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4. Où doivent être rangés les sacs lors </a:t>
            </a:r>
            <a:r>
              <a:rPr lang="fr-CH" b="1" dirty="0">
                <a:solidFill>
                  <a:srgbClr val="1B1B1C"/>
                </a:solidFill>
                <a:latin typeface="Google Sans"/>
              </a:rPr>
              <a:t>d’un laboratoire de chimie </a:t>
            </a: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?</a:t>
            </a:r>
          </a:p>
          <a:p>
            <a:pPr marL="342900" indent="-342900">
              <a:lnSpc>
                <a:spcPts val="1800"/>
              </a:lnSpc>
              <a:buAutoNum type="alphaUcPeriod"/>
            </a:pPr>
            <a:r>
              <a:rPr lang="fr-CH" dirty="0">
                <a:solidFill>
                  <a:srgbClr val="303030"/>
                </a:solidFill>
                <a:latin typeface="Google Sans Text"/>
              </a:rPr>
              <a:t>Sur le plan de travail à côté du matériel. </a:t>
            </a:r>
          </a:p>
          <a:p>
            <a:pPr marL="342900" indent="-342900">
              <a:lnSpc>
                <a:spcPts val="1800"/>
              </a:lnSpc>
              <a:buAutoNum type="alphaUcPeriod"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Sur les chaises </a:t>
            </a:r>
            <a:r>
              <a:rPr lang="fr-CH" b="1" dirty="0">
                <a:solidFill>
                  <a:srgbClr val="1B1B1C"/>
                </a:solidFill>
                <a:latin typeface="Google Sans"/>
              </a:rPr>
              <a:t>dans la salle </a:t>
            </a:r>
            <a:endParaRPr lang="fr-CH" sz="1800" b="0" i="0" dirty="0">
              <a:solidFill>
                <a:srgbClr val="303030"/>
              </a:solidFill>
              <a:effectLst/>
              <a:latin typeface="Google Sans Text"/>
            </a:endParaRP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  Dans les allées de la salle pour rester accessibles.</a:t>
            </a:r>
          </a:p>
          <a:p>
            <a:pPr indent="0" algn="l">
              <a:lnSpc>
                <a:spcPts val="1800"/>
              </a:lnSpc>
              <a:buNone/>
            </a:pPr>
            <a:endParaRPr lang="fr-CH" sz="1800" b="0" i="0" dirty="0">
              <a:solidFill>
                <a:srgbClr val="303030"/>
              </a:solidFill>
              <a:effectLst/>
              <a:latin typeface="Google Sans Text"/>
            </a:endParaRP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A9AE58-D8AE-3328-3A21-5398E317B676}"/>
              </a:ext>
            </a:extLst>
          </p:cNvPr>
          <p:cNvSpPr txBox="1">
            <a:spLocks/>
          </p:cNvSpPr>
          <p:nvPr/>
        </p:nvSpPr>
        <p:spPr>
          <a:xfrm>
            <a:off x="730370" y="455175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H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Comportement au labo</a:t>
            </a:r>
          </a:p>
        </p:txBody>
      </p:sp>
    </p:spTree>
    <p:extLst>
      <p:ext uri="{BB962C8B-B14F-4D97-AF65-F5344CB8AC3E}">
        <p14:creationId xmlns:p14="http://schemas.microsoft.com/office/powerpoint/2010/main" val="393075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130F6-2939-703B-CED6-2063307F0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C749234-3F4D-1AEF-4437-B65644C3FCC5}"/>
              </a:ext>
            </a:extLst>
          </p:cNvPr>
          <p:cNvSpPr txBox="1"/>
          <p:nvPr/>
        </p:nvSpPr>
        <p:spPr>
          <a:xfrm>
            <a:off x="526212" y="1244459"/>
            <a:ext cx="10610490" cy="1065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1. Que doit-on faire systématiquement après avoir utilisé un flacon de produit chimique ?</a:t>
            </a:r>
          </a:p>
          <a:p>
            <a:pPr>
              <a:lnSpc>
                <a:spcPts val="1800"/>
              </a:lnSpc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</a:t>
            </a:r>
            <a:r>
              <a:rPr lang="fr-CH" dirty="0">
                <a:solidFill>
                  <a:srgbClr val="303030"/>
                </a:solidFill>
                <a:latin typeface="Google Sans Text"/>
              </a:rPr>
              <a:t> Le reboucher immédiatement en vissant bien le bouchon.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Le laisser ouvert pour le prochain utilisateur.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Le placer sous la hotte même s'il est vide.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B239A2C-FB12-92DD-CEFF-6C12F1E23704}"/>
              </a:ext>
            </a:extLst>
          </p:cNvPr>
          <p:cNvSpPr txBox="1"/>
          <p:nvPr/>
        </p:nvSpPr>
        <p:spPr>
          <a:xfrm>
            <a:off x="552091" y="2782669"/>
            <a:ext cx="101425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/>
            <a:r>
              <a:rPr lang="fr-CH" b="1" dirty="0">
                <a:solidFill>
                  <a:srgbClr val="1B1B1C"/>
                </a:solidFill>
                <a:latin typeface="Google Sans"/>
              </a:rPr>
              <a:t>2. Comment doit-on procéder pour mélanger de l'acide concentré et de l'eau ?</a:t>
            </a:r>
            <a:endParaRPr lang="fr-CH" sz="1200" b="0" i="1" dirty="0">
              <a:solidFill>
                <a:srgbClr val="303030"/>
              </a:solidFill>
              <a:effectLst/>
              <a:latin typeface="Google Sans Text"/>
            </a:endParaRPr>
          </a:p>
          <a:p>
            <a:pPr lvl="0" algn="l"/>
            <a:r>
              <a:rPr lang="fr-CH" dirty="0">
                <a:solidFill>
                  <a:srgbClr val="303030"/>
                </a:solidFill>
                <a:latin typeface="Google Sans Text"/>
              </a:rPr>
              <a:t>Il faut toujours verser ………………… dans …………………………..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A8E55A0-BE0E-4F04-1C07-5CD3B7870E34}"/>
              </a:ext>
            </a:extLst>
          </p:cNvPr>
          <p:cNvSpPr txBox="1"/>
          <p:nvPr/>
        </p:nvSpPr>
        <p:spPr>
          <a:xfrm>
            <a:off x="526212" y="330406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CH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Manipulation des produits</a:t>
            </a:r>
          </a:p>
        </p:txBody>
      </p:sp>
    </p:spTree>
    <p:extLst>
      <p:ext uri="{BB962C8B-B14F-4D97-AF65-F5344CB8AC3E}">
        <p14:creationId xmlns:p14="http://schemas.microsoft.com/office/powerpoint/2010/main" val="178838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9FF93-4216-F5FE-EDD6-CB42F7AD1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3FAF033-8F68-D994-5E3E-A86CD163A3BC}"/>
              </a:ext>
            </a:extLst>
          </p:cNvPr>
          <p:cNvSpPr txBox="1"/>
          <p:nvPr/>
        </p:nvSpPr>
        <p:spPr>
          <a:xfrm>
            <a:off x="700895" y="2869714"/>
            <a:ext cx="10798116" cy="1065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À quelle catégorie de dangers correspondent les phrases de risque ( la série </a:t>
            </a:r>
            <a:r>
              <a:rPr lang="fr-CH" b="1" i="1" dirty="0">
                <a:solidFill>
                  <a:srgbClr val="1B1B1C"/>
                </a:solidFill>
                <a:effectLst/>
                <a:latin typeface="KaTeX_Math"/>
              </a:rPr>
              <a:t>H</a:t>
            </a:r>
            <a:r>
              <a:rPr lang="fr-CH" b="1" i="0" dirty="0">
                <a:solidFill>
                  <a:srgbClr val="1B1B1C"/>
                </a:solidFill>
                <a:effectLst/>
                <a:latin typeface="KaTeX_Main"/>
              </a:rPr>
              <a:t>∗∗</a:t>
            </a: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 )?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Dangers physiques et dangers pour la santé.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Dangers pour l'environnement.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Conseils de prévention.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378DAD-7B2D-B4C9-110C-45A01C659241}"/>
              </a:ext>
            </a:extLst>
          </p:cNvPr>
          <p:cNvSpPr txBox="1"/>
          <p:nvPr/>
        </p:nvSpPr>
        <p:spPr>
          <a:xfrm>
            <a:off x="700895" y="4080813"/>
            <a:ext cx="10306410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Quelle est l'utilité des conseils de prudence (la série </a:t>
            </a:r>
            <a:r>
              <a:rPr lang="fr-CH" b="1" i="1" dirty="0">
                <a:solidFill>
                  <a:srgbClr val="1B1B1C"/>
                </a:solidFill>
                <a:effectLst/>
                <a:latin typeface="KaTeX_Math"/>
              </a:rPr>
              <a:t>P</a:t>
            </a:r>
            <a:r>
              <a:rPr lang="fr-CH" b="1" i="0" dirty="0">
                <a:solidFill>
                  <a:srgbClr val="1B1B1C"/>
                </a:solidFill>
                <a:effectLst/>
                <a:latin typeface="KaTeX_Main"/>
              </a:rPr>
              <a:t>∗∗</a:t>
            </a: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 )?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Ils concernent les modalités de stockage du produit chimique.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Ils donnent des consignes générales de sécurité.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Ils indiquent les mesures d'intervention en cas d'accident.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D. Ils expliquent comment éliminer les déchets.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78CE617-7557-D18F-A5F3-FD4A4CB4E483}"/>
              </a:ext>
            </a:extLst>
          </p:cNvPr>
          <p:cNvSpPr txBox="1"/>
          <p:nvPr/>
        </p:nvSpPr>
        <p:spPr>
          <a:xfrm>
            <a:off x="700895" y="1381616"/>
            <a:ext cx="11059063" cy="134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Quel document fournit des informations détaillées sur la toxicité, la stabilité et les mesures de lutte contre l'incendie d'un produit 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L'étiquette simplifiée du flacon.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La Fiche de Données de Sécurité (FDS).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Le protocole de l'expérience donné par le professeur.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83FD16E-21A4-6D7F-A4EA-E2F82B8CD46A}"/>
              </a:ext>
            </a:extLst>
          </p:cNvPr>
          <p:cNvSpPr txBox="1"/>
          <p:nvPr/>
        </p:nvSpPr>
        <p:spPr>
          <a:xfrm>
            <a:off x="700895" y="368704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CH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Etiquetage des produits chimiques</a:t>
            </a:r>
          </a:p>
        </p:txBody>
      </p:sp>
    </p:spTree>
    <p:extLst>
      <p:ext uri="{BB962C8B-B14F-4D97-AF65-F5344CB8AC3E}">
        <p14:creationId xmlns:p14="http://schemas.microsoft.com/office/powerpoint/2010/main" val="635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483A4-5156-DBB9-1A7F-29E8E932E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28BA12BA-BEF9-58A9-0FB6-16592C8AFEA8}"/>
              </a:ext>
            </a:extLst>
          </p:cNvPr>
          <p:cNvGrpSpPr/>
          <p:nvPr/>
        </p:nvGrpSpPr>
        <p:grpSpPr>
          <a:xfrm>
            <a:off x="813039" y="319178"/>
            <a:ext cx="7321671" cy="1200329"/>
            <a:chOff x="813039" y="319178"/>
            <a:chExt cx="7321671" cy="120032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C965D5E-6991-AA5C-713A-7B0431CF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4077"/>
            <a:stretch>
              <a:fillRect/>
            </a:stretch>
          </p:blipFill>
          <p:spPr>
            <a:xfrm>
              <a:off x="6927390" y="319178"/>
              <a:ext cx="1207320" cy="1151515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CF5AEA8-4AE0-91D1-11AF-3E6B34043047}"/>
                </a:ext>
              </a:extLst>
            </p:cNvPr>
            <p:cNvSpPr txBox="1"/>
            <p:nvPr/>
          </p:nvSpPr>
          <p:spPr>
            <a:xfrm>
              <a:off x="813039" y="319178"/>
              <a:ext cx="599320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/>
              <a:r>
                <a:rPr lang="fr-CH" b="1" dirty="0">
                  <a:solidFill>
                    <a:srgbClr val="1B1B1C"/>
                  </a:solidFill>
                  <a:latin typeface="Google Sans"/>
                </a:rPr>
                <a:t>Quel risque indique cette pictogramme du danger?</a:t>
              </a:r>
              <a:endParaRPr lang="fr-CH" sz="1200" b="0" i="1" dirty="0">
                <a:solidFill>
                  <a:srgbClr val="303030"/>
                </a:solidFill>
                <a:effectLst/>
                <a:latin typeface="Google Sans Text"/>
              </a:endParaRPr>
            </a:p>
            <a:p>
              <a:pPr marL="342900" lvl="0" indent="-342900" algn="l">
                <a:buAutoNum type="alphaUcPeriod"/>
              </a:pPr>
              <a:r>
                <a:rPr lang="fr-CH" dirty="0">
                  <a:solidFill>
                    <a:srgbClr val="303030"/>
                  </a:solidFill>
                  <a:latin typeface="Google Sans Text"/>
                </a:rPr>
                <a:t>Produit corrosif</a:t>
              </a:r>
            </a:p>
            <a:p>
              <a:pPr marL="342900" lvl="0" indent="-342900">
                <a:buAutoNum type="alphaUcPeriod"/>
              </a:pPr>
              <a:r>
                <a:rPr lang="fr-CH" dirty="0"/>
                <a:t>Produit cancérogène</a:t>
              </a:r>
            </a:p>
            <a:p>
              <a:pPr marL="342900" lvl="0" indent="-342900">
                <a:buAutoNum type="alphaUcPeriod"/>
              </a:pPr>
              <a:r>
                <a:rPr lang="fr-CH" dirty="0"/>
                <a:t>Produit cancérogène, mutagène, reprotoxique</a:t>
              </a:r>
              <a:endParaRPr lang="fr-CH" dirty="0">
                <a:solidFill>
                  <a:srgbClr val="303030"/>
                </a:solidFill>
                <a:latin typeface="Google Sans Text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B88F074-E998-C227-0C96-6A1AB3A033EC}"/>
              </a:ext>
            </a:extLst>
          </p:cNvPr>
          <p:cNvGrpSpPr/>
          <p:nvPr/>
        </p:nvGrpSpPr>
        <p:grpSpPr>
          <a:xfrm>
            <a:off x="831390" y="1951672"/>
            <a:ext cx="7303320" cy="1477328"/>
            <a:chOff x="831390" y="2266720"/>
            <a:chExt cx="7303320" cy="147732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2A2E3E0-CD6C-5E36-68AE-1520FB085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17774" y="2266720"/>
              <a:ext cx="1216936" cy="1224115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9A16216-C962-5FA0-2BEF-AC30F1C5A7FB}"/>
                </a:ext>
              </a:extLst>
            </p:cNvPr>
            <p:cNvSpPr txBox="1"/>
            <p:nvPr/>
          </p:nvSpPr>
          <p:spPr>
            <a:xfrm>
              <a:off x="831390" y="2266720"/>
              <a:ext cx="6096000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/>
              <a:r>
                <a:rPr lang="fr-CH" sz="1800" b="1" dirty="0">
                  <a:solidFill>
                    <a:srgbClr val="1B1B1C"/>
                  </a:solidFill>
                  <a:latin typeface="Google Sans"/>
                </a:rPr>
                <a:t>Quel risque indique cette pictogramme du danger?</a:t>
              </a:r>
              <a:endParaRPr lang="fr-CH" sz="1200" b="0" i="1" dirty="0">
                <a:solidFill>
                  <a:srgbClr val="303030"/>
                </a:solidFill>
                <a:effectLst/>
                <a:latin typeface="Google Sans Text"/>
              </a:endParaRPr>
            </a:p>
            <a:p>
              <a:pPr marL="342900" lvl="0" indent="-342900">
                <a:buAutoNum type="alphaUcPeriod"/>
              </a:pPr>
              <a:r>
                <a:rPr lang="fr-CH" dirty="0"/>
                <a:t>Empoisonnent à forte dose </a:t>
              </a:r>
            </a:p>
            <a:p>
              <a:pPr marL="342900" lvl="0" indent="-342900">
                <a:buAutoNum type="alphaUcPeriod"/>
              </a:pPr>
              <a:r>
                <a:rPr lang="fr-CH" dirty="0"/>
                <a:t>Allergies cutanées</a:t>
              </a:r>
            </a:p>
            <a:p>
              <a:pPr marL="342900" lvl="0" indent="-342900">
                <a:buAutoNum type="alphaUcPeriod"/>
              </a:pPr>
              <a:r>
                <a:rPr lang="fr-CH" dirty="0"/>
                <a:t>Somnolence ou des vertiges</a:t>
              </a:r>
              <a:endParaRPr lang="fr-CH" sz="1800" dirty="0"/>
            </a:p>
            <a:p>
              <a:pPr marL="342900" lvl="0" indent="-342900">
                <a:buAutoNum type="alphaUcPeriod"/>
              </a:pPr>
              <a:r>
                <a:rPr lang="fr-CH" sz="1800" dirty="0"/>
                <a:t>Produit causant un des effets indiqués sous A,B, C</a:t>
              </a:r>
              <a:endParaRPr lang="fr-CH" sz="1800" dirty="0">
                <a:solidFill>
                  <a:srgbClr val="303030"/>
                </a:solidFill>
                <a:latin typeface="Google Sans Text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35BAD32-8DCB-7125-DAFC-C90E86857063}"/>
              </a:ext>
            </a:extLst>
          </p:cNvPr>
          <p:cNvGrpSpPr/>
          <p:nvPr/>
        </p:nvGrpSpPr>
        <p:grpSpPr>
          <a:xfrm>
            <a:off x="813039" y="3708139"/>
            <a:ext cx="8766767" cy="1245743"/>
            <a:chOff x="813038" y="3939724"/>
            <a:chExt cx="8766767" cy="124574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EEBF3FB-1D4C-93B6-CB6A-29584BFBC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50189" y="3939724"/>
              <a:ext cx="1229616" cy="1245743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3975613-48C4-FD2E-6304-399A2DA3757E}"/>
                </a:ext>
              </a:extLst>
            </p:cNvPr>
            <p:cNvSpPr txBox="1"/>
            <p:nvPr/>
          </p:nvSpPr>
          <p:spPr>
            <a:xfrm>
              <a:off x="813038" y="4092750"/>
              <a:ext cx="7218153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/>
              <a:r>
                <a:rPr lang="fr-CH" sz="1800" b="1" dirty="0">
                  <a:solidFill>
                    <a:srgbClr val="1B1B1C"/>
                  </a:solidFill>
                  <a:latin typeface="Google Sans"/>
                </a:rPr>
                <a:t>Quel produit indique cette pictogramme du danger?</a:t>
              </a:r>
              <a:endParaRPr lang="fr-CH" sz="1200" b="0" i="1" dirty="0">
                <a:solidFill>
                  <a:srgbClr val="303030"/>
                </a:solidFill>
                <a:effectLst/>
                <a:latin typeface="Google Sans Text"/>
              </a:endParaRPr>
            </a:p>
            <a:p>
              <a:pPr marL="342900" lvl="0" indent="-342900">
                <a:buAutoNum type="alphaUcPeriod"/>
              </a:pPr>
              <a:r>
                <a:rPr lang="fr-CH" sz="1800" dirty="0"/>
                <a:t>Produit comburant (explosion en présence de produits inflammables)</a:t>
              </a:r>
            </a:p>
            <a:p>
              <a:pPr marL="342900" lvl="0" indent="-342900">
                <a:buAutoNum type="alphaUcPeriod"/>
              </a:pPr>
              <a:r>
                <a:rPr lang="fr-CH" dirty="0"/>
                <a:t>Produit inflammable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9FB54815-416A-20CE-E072-2B6B5C917894}"/>
              </a:ext>
            </a:extLst>
          </p:cNvPr>
          <p:cNvSpPr txBox="1"/>
          <p:nvPr/>
        </p:nvSpPr>
        <p:spPr>
          <a:xfrm>
            <a:off x="813038" y="5123269"/>
            <a:ext cx="110224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dirty="0"/>
              <a:t>Comment doit-on étiqueter les flacons contenant des produits chimiques au laboratoire?</a:t>
            </a:r>
          </a:p>
          <a:p>
            <a:pPr marL="342900" indent="-342900">
              <a:buAutoNum type="alphaUcPeriod"/>
            </a:pPr>
            <a:r>
              <a:rPr lang="fr-CH" dirty="0"/>
              <a:t>Tous les flacons doivent être étiquetés avec une étiquette complète FDS (</a:t>
            </a:r>
            <a:r>
              <a:rPr lang="fr-CH" dirty="0" err="1"/>
              <a:t>Safety</a:t>
            </a:r>
            <a:r>
              <a:rPr lang="fr-CH" dirty="0"/>
              <a:t> Data </a:t>
            </a:r>
            <a:r>
              <a:rPr lang="fr-CH" dirty="0" err="1"/>
              <a:t>Sheet</a:t>
            </a:r>
            <a:r>
              <a:rPr lang="fr-CH" dirty="0"/>
              <a:t>) contenant tous les mentions de danger et des conseils de prudence </a:t>
            </a:r>
          </a:p>
          <a:p>
            <a:r>
              <a:rPr lang="fr-CH" dirty="0"/>
              <a:t>B. On peut utiliser un feutre à alcool pour écrire directement le nom du produit chimique sur le verre.</a:t>
            </a:r>
          </a:p>
          <a:p>
            <a:r>
              <a:rPr lang="fr-CH" dirty="0"/>
              <a:t>C. On peut utiliser une étiquette simplifiée contenant les informations suivantes (nom de produit, pictogramme, phrases H et P):</a:t>
            </a:r>
          </a:p>
        </p:txBody>
      </p:sp>
    </p:spTree>
    <p:extLst>
      <p:ext uri="{BB962C8B-B14F-4D97-AF65-F5344CB8AC3E}">
        <p14:creationId xmlns:p14="http://schemas.microsoft.com/office/powerpoint/2010/main" val="82526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E2859-0342-9090-3D79-F0E977EA5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010A725-5837-19A4-F8C1-582B0EA5211B}"/>
              </a:ext>
            </a:extLst>
          </p:cNvPr>
          <p:cNvSpPr txBox="1"/>
          <p:nvPr/>
        </p:nvSpPr>
        <p:spPr>
          <a:xfrm>
            <a:off x="692269" y="811208"/>
            <a:ext cx="10763609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CH" altLang="fr-FR" sz="1800" b="1" dirty="0">
                <a:solidFill>
                  <a:srgbClr val="000000"/>
                </a:solidFill>
              </a:rPr>
              <a:t>Comment doivent être stockées les bouteilles de gaz sous pression?</a:t>
            </a: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000000"/>
                </a:solidFill>
              </a:rPr>
              <a:t>A. Elles doivent être fixées solidement au support ou au mur</a:t>
            </a:r>
          </a:p>
          <a:p>
            <a:pPr>
              <a:spcBef>
                <a:spcPts val="600"/>
              </a:spcBef>
            </a:pPr>
            <a:r>
              <a:rPr lang="fr-CH" altLang="fr-FR" sz="1800" dirty="0">
                <a:solidFill>
                  <a:srgbClr val="000000"/>
                </a:solidFill>
              </a:rPr>
              <a:t>B. Elles peuvent être posées par terre</a:t>
            </a: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000000"/>
                </a:solidFill>
              </a:rPr>
              <a:t>C.  Elles doivent être fixées solidement au support ou au mur mais peuvent être posées par terre uniquement si elles sont vides</a:t>
            </a:r>
            <a:endParaRPr lang="fr-CH" altLang="fr-FR" sz="1800" dirty="0">
              <a:solidFill>
                <a:srgbClr val="0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44D9A8-676E-BBD2-E6A1-5BD86DCD7241}"/>
              </a:ext>
            </a:extLst>
          </p:cNvPr>
          <p:cNvSpPr txBox="1"/>
          <p:nvPr/>
        </p:nvSpPr>
        <p:spPr>
          <a:xfrm>
            <a:off x="692268" y="2956309"/>
            <a:ext cx="10763609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CH" altLang="fr-FR" sz="1800" b="1" dirty="0">
                <a:solidFill>
                  <a:srgbClr val="000000"/>
                </a:solidFill>
              </a:rPr>
              <a:t>Comment doivent être stockées des produits chimiques?</a:t>
            </a: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000000"/>
                </a:solidFill>
              </a:rPr>
              <a:t>A. Tous les produits chimiques doivent être stockés dans une armoire ventilée fermées à clé</a:t>
            </a:r>
          </a:p>
          <a:p>
            <a:pPr>
              <a:spcBef>
                <a:spcPts val="600"/>
              </a:spcBef>
            </a:pPr>
            <a:r>
              <a:rPr lang="fr-CH" altLang="fr-FR" sz="1800" dirty="0">
                <a:solidFill>
                  <a:srgbClr val="000000"/>
                </a:solidFill>
              </a:rPr>
              <a:t>B. </a:t>
            </a:r>
            <a:r>
              <a:rPr lang="fr-CH" dirty="0"/>
              <a:t>Les produits chimiques doivent être séparés selon leur état physique (solides, liquides, gaz) et leur compatibilité chimique pour éviter les réactions dangereuses</a:t>
            </a:r>
            <a:endParaRPr lang="fr-CH" altLang="fr-FR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000000"/>
                </a:solidFill>
              </a:rPr>
              <a:t>C. </a:t>
            </a:r>
            <a:r>
              <a:rPr lang="fr-CH" dirty="0"/>
              <a:t>Les produits liquides doivent être stockés dans un bac de rétention</a:t>
            </a:r>
            <a:br>
              <a:rPr lang="fr-CH" dirty="0"/>
            </a:br>
            <a:endParaRPr lang="fr-CH" altLang="fr-FR" sz="1800" dirty="0">
              <a:solidFill>
                <a:srgbClr val="0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A648B8E-FF2C-CDF8-10E9-C1B16B6D6625}"/>
              </a:ext>
            </a:extLst>
          </p:cNvPr>
          <p:cNvSpPr txBox="1"/>
          <p:nvPr/>
        </p:nvSpPr>
        <p:spPr>
          <a:xfrm>
            <a:off x="692267" y="4872841"/>
            <a:ext cx="10763609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CH" altLang="fr-FR" sz="1800" b="1" dirty="0">
                <a:solidFill>
                  <a:srgbClr val="000000"/>
                </a:solidFill>
              </a:rPr>
              <a:t>Comment éliminer les produits chimiques?</a:t>
            </a: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000000"/>
                </a:solidFill>
              </a:rPr>
              <a:t>A. Les restes de manipulation des produits chimiques doivent être jetés dans des containers spécieux </a:t>
            </a:r>
          </a:p>
          <a:p>
            <a:pPr>
              <a:spcBef>
                <a:spcPts val="600"/>
              </a:spcBef>
            </a:pPr>
            <a:r>
              <a:rPr lang="fr-CH" altLang="fr-FR" sz="1800" dirty="0">
                <a:solidFill>
                  <a:srgbClr val="000000"/>
                </a:solidFill>
              </a:rPr>
              <a:t>B. </a:t>
            </a:r>
            <a:r>
              <a:rPr lang="fr-CH" altLang="fr-FR" dirty="0">
                <a:solidFill>
                  <a:srgbClr val="000000"/>
                </a:solidFill>
              </a:rPr>
              <a:t>Les papiers imprégnés des produits chimiques doivent être jetés dans la poubelle chimique</a:t>
            </a: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000000"/>
                </a:solidFill>
              </a:rPr>
              <a:t>C. Les restes de manipulation des produits chimiques doivent être jetés séparément (acides, bases, solvants organiques)</a:t>
            </a:r>
            <a:endParaRPr lang="fr-CH" altLang="fr-FR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F09F2-E73B-382C-AA5C-4861D713C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0C345B8-A80D-F1CE-EAA2-84F01792A96C}"/>
              </a:ext>
            </a:extLst>
          </p:cNvPr>
          <p:cNvSpPr txBox="1"/>
          <p:nvPr/>
        </p:nvSpPr>
        <p:spPr>
          <a:xfrm>
            <a:off x="524414" y="1013063"/>
            <a:ext cx="11143172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En cas de brûlure thermique, quelle est la procédure de premiers secours recommandée 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Passer la zone sous l'eau à température ambiante pendant 20 minutes.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Appliquer immédiatement une crème grasse.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Mettre de la glace directement sur la peau.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D. Nettoyer avec de l'éthanol pour désinfecter.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B0A384-67B6-D739-B01F-A38D99F0E198}"/>
              </a:ext>
            </a:extLst>
          </p:cNvPr>
          <p:cNvSpPr txBox="1"/>
          <p:nvPr/>
        </p:nvSpPr>
        <p:spPr>
          <a:xfrm>
            <a:off x="524414" y="2434103"/>
            <a:ext cx="11143172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En cas de brûlure chimique des yeux qu’est ce qu’on doit faire 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Laver les yeux sous l'eau pendant 20 minutes</a:t>
            </a:r>
          </a:p>
          <a:p>
            <a:pPr>
              <a:lnSpc>
                <a:spcPts val="1800"/>
              </a:lnSpc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</a:t>
            </a:r>
            <a:r>
              <a:rPr lang="fr-CH" dirty="0">
                <a:solidFill>
                  <a:srgbClr val="303030"/>
                </a:solidFill>
                <a:latin typeface="Google Sans Text"/>
              </a:rPr>
              <a:t>Laver les yeux sous l'eau pendant 20 minutes et consulter un médecin</a:t>
            </a:r>
          </a:p>
          <a:p>
            <a:pPr>
              <a:lnSpc>
                <a:spcPts val="1800"/>
              </a:lnSpc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</a:t>
            </a:r>
            <a:r>
              <a:rPr lang="fr-CH" dirty="0">
                <a:solidFill>
                  <a:srgbClr val="303030"/>
                </a:solidFill>
                <a:latin typeface="Google Sans Text"/>
              </a:rPr>
              <a:t>Laver les yeux sous l'eau pendant 20 minutes et consulter un médecin si la démangeaison persiste</a:t>
            </a:r>
          </a:p>
          <a:p>
            <a:pPr indent="0" algn="l">
              <a:lnSpc>
                <a:spcPts val="1800"/>
              </a:lnSpc>
              <a:buNone/>
            </a:pPr>
            <a:endParaRPr lang="fr-CH" sz="1800" b="0" i="0" dirty="0">
              <a:solidFill>
                <a:srgbClr val="303030"/>
              </a:solidFill>
              <a:effectLst/>
              <a:latin typeface="Google Sans Text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DC14442-48A4-DDE2-61CA-B6372FC4F7F9}"/>
              </a:ext>
            </a:extLst>
          </p:cNvPr>
          <p:cNvSpPr txBox="1"/>
          <p:nvPr/>
        </p:nvSpPr>
        <p:spPr>
          <a:xfrm>
            <a:off x="524414" y="5151011"/>
            <a:ext cx="11143172" cy="171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En cas de l’ingestion d’un produit chimique qu’est ce qu’on doit faire ?</a:t>
            </a:r>
          </a:p>
          <a:p>
            <a:pPr marL="342900" indent="-342900">
              <a:buAutoNum type="alphaUcPeriod"/>
            </a:pPr>
            <a:r>
              <a:rPr lang="fr-CH" dirty="0"/>
              <a:t>Donner à boire à la personne </a:t>
            </a:r>
          </a:p>
          <a:p>
            <a:pPr marL="342900" indent="-342900">
              <a:buAutoNum type="alphaUcPeriod"/>
            </a:pPr>
            <a:r>
              <a:rPr lang="fr-CH" dirty="0"/>
              <a:t>Faire vomir la personne</a:t>
            </a:r>
          </a:p>
          <a:p>
            <a:pPr marL="342900" indent="-342900">
              <a:buAutoNum type="alphaUcPeriod"/>
            </a:pPr>
            <a:r>
              <a:rPr lang="fr-CH" dirty="0"/>
              <a:t>Transporter la personne au centre de secours de votre propre initiative</a:t>
            </a:r>
          </a:p>
          <a:p>
            <a:pPr marL="342900" indent="-342900">
              <a:buAutoNum type="alphaUcPeriod"/>
            </a:pPr>
            <a:r>
              <a:rPr lang="fr-CH" dirty="0"/>
              <a:t>Appelez </a:t>
            </a:r>
            <a:r>
              <a:rPr lang="fr-CH"/>
              <a:t>le médecin</a:t>
            </a:r>
            <a:endParaRPr lang="fr-CH" dirty="0"/>
          </a:p>
          <a:p>
            <a:pPr indent="0" algn="l">
              <a:lnSpc>
                <a:spcPts val="1800"/>
              </a:lnSpc>
              <a:buNone/>
            </a:pPr>
            <a:endParaRPr lang="fr-CH" sz="1800" b="0" i="0" dirty="0">
              <a:solidFill>
                <a:srgbClr val="303030"/>
              </a:solidFill>
              <a:effectLst/>
              <a:latin typeface="Google Sans Text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F2FF35F-8608-366A-5402-94D8A1842FCD}"/>
              </a:ext>
            </a:extLst>
          </p:cNvPr>
          <p:cNvSpPr txBox="1"/>
          <p:nvPr/>
        </p:nvSpPr>
        <p:spPr>
          <a:xfrm>
            <a:off x="623258" y="360078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CH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Quand un accident survient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BE38A5C-6E98-DF72-FAE4-11ACFE3A6959}"/>
              </a:ext>
            </a:extLst>
          </p:cNvPr>
          <p:cNvSpPr txBox="1"/>
          <p:nvPr/>
        </p:nvSpPr>
        <p:spPr>
          <a:xfrm>
            <a:off x="524414" y="3673683"/>
            <a:ext cx="1023272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dirty="0"/>
              <a:t>En cas de contact des produits chimiques avec la peau</a:t>
            </a:r>
            <a:r>
              <a:rPr lang="fr-CH" dirty="0"/>
              <a:t> </a:t>
            </a:r>
            <a:r>
              <a:rPr lang="fr-CH" b="1" dirty="0">
                <a:solidFill>
                  <a:srgbClr val="1B1B1C"/>
                </a:solidFill>
                <a:latin typeface="Google Sans"/>
              </a:rPr>
              <a:t>qu’est ce qu’on doit faire?</a:t>
            </a:r>
          </a:p>
          <a:p>
            <a:pPr marL="342900" indent="-342900">
              <a:buAutoNum type="alphaUcPeriod"/>
            </a:pPr>
            <a:r>
              <a:rPr lang="fr-CH" dirty="0"/>
              <a:t>Si nécessaire, enlever immédiatement le vêtement contaminé</a:t>
            </a:r>
          </a:p>
          <a:p>
            <a:pPr marL="342900" indent="-342900">
              <a:buAutoNum type="alphaUcPeriod"/>
            </a:pPr>
            <a:r>
              <a:rPr lang="fr-CH" dirty="0"/>
              <a:t>Rincer la peau à l’eau, puis appliquer une crème grasse</a:t>
            </a:r>
          </a:p>
          <a:p>
            <a:pPr marL="342900" indent="-342900">
              <a:buAutoNum type="alphaUcPeriod"/>
            </a:pPr>
            <a:r>
              <a:rPr lang="fr-CH" dirty="0"/>
              <a:t>Laver abondamment à l'eau pendant 20 min. </a:t>
            </a:r>
          </a:p>
          <a:p>
            <a:pPr marL="342900" indent="-342900">
              <a:buAutoNum type="alphaUcPeriod"/>
            </a:pPr>
            <a:r>
              <a:rPr lang="fr-CH" dirty="0"/>
              <a:t>En cas grave(brulure étendue, produit dangereux), contacter le médecin</a:t>
            </a:r>
          </a:p>
        </p:txBody>
      </p:sp>
    </p:spTree>
    <p:extLst>
      <p:ext uri="{BB962C8B-B14F-4D97-AF65-F5344CB8AC3E}">
        <p14:creationId xmlns:p14="http://schemas.microsoft.com/office/powerpoint/2010/main" val="153147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0F5598-8A33-CE34-CA6E-1B7C6D2E3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98" y="2185299"/>
            <a:ext cx="10515600" cy="1325563"/>
          </a:xfrm>
        </p:spPr>
        <p:txBody>
          <a:bodyPr/>
          <a:lstStyle/>
          <a:p>
            <a:pPr algn="ctr"/>
            <a:r>
              <a:rPr lang="fr-CH" b="1" dirty="0"/>
              <a:t>Réponses au quizz</a:t>
            </a:r>
          </a:p>
        </p:txBody>
      </p:sp>
    </p:spTree>
    <p:extLst>
      <p:ext uri="{BB962C8B-B14F-4D97-AF65-F5344CB8AC3E}">
        <p14:creationId xmlns:p14="http://schemas.microsoft.com/office/powerpoint/2010/main" val="874685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87901-3210-17F7-3FD9-2C351B133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8DF117B-B7EE-D85A-5F40-6D8A02977BC5}"/>
              </a:ext>
            </a:extLst>
          </p:cNvPr>
          <p:cNvSpPr txBox="1"/>
          <p:nvPr/>
        </p:nvSpPr>
        <p:spPr>
          <a:xfrm>
            <a:off x="1107414" y="1045902"/>
            <a:ext cx="10660092" cy="1065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1. Quels sont les 3 moyens de protection individuelle au laboratoire de chimie 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Blouse</a:t>
            </a:r>
          </a:p>
          <a:p>
            <a:pPr>
              <a:lnSpc>
                <a:spcPts val="1800"/>
              </a:lnSpc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</a:t>
            </a:r>
            <a:r>
              <a:rPr lang="fr-CH" dirty="0">
                <a:solidFill>
                  <a:srgbClr val="303030"/>
                </a:solidFill>
                <a:latin typeface="Google Sans Text"/>
              </a:rPr>
              <a:t>Gants</a:t>
            </a:r>
          </a:p>
          <a:p>
            <a:pPr>
              <a:lnSpc>
                <a:spcPts val="1800"/>
              </a:lnSpc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</a:t>
            </a:r>
            <a:r>
              <a:rPr lang="fr-CH" dirty="0">
                <a:solidFill>
                  <a:srgbClr val="303030"/>
                </a:solidFill>
                <a:latin typeface="Google Sans Text"/>
              </a:rPr>
              <a:t>Lunettes</a:t>
            </a:r>
            <a:endParaRPr lang="fr-CH" sz="1800" b="0" i="0" dirty="0">
              <a:solidFill>
                <a:srgbClr val="303030"/>
              </a:solidFill>
              <a:effectLst/>
              <a:latin typeface="Google Sans Text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74EA7C-69EC-3903-4160-9AD5A3360C48}"/>
              </a:ext>
            </a:extLst>
          </p:cNvPr>
          <p:cNvSpPr txBox="1"/>
          <p:nvPr/>
        </p:nvSpPr>
        <p:spPr>
          <a:xfrm>
            <a:off x="1107414" y="2452134"/>
            <a:ext cx="10660092" cy="1065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2. Quelle est la condition obligatoire concernant la blouse lors </a:t>
            </a:r>
            <a:r>
              <a:rPr lang="fr-CH" b="1" dirty="0">
                <a:solidFill>
                  <a:srgbClr val="1B1B1C"/>
                </a:solidFill>
                <a:latin typeface="Google Sans"/>
              </a:rPr>
              <a:t>d’un laboratoire</a:t>
            </a: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 de chimie 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Elle est facultative si l'on porte un pantalon.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Elle doit être portée uniquement quand le professeur l’exige.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D. </a:t>
            </a:r>
            <a:r>
              <a:rPr lang="fr-CH" sz="1800" b="1" i="0" dirty="0">
                <a:solidFill>
                  <a:srgbClr val="FF0000"/>
                </a:solidFill>
                <a:effectLst/>
                <a:latin typeface="Google Sans Text"/>
              </a:rPr>
              <a:t>Elle doit être portée pendant le TP et boutonnée.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8D5BD9-B161-0223-F11E-736FA9D79489}"/>
              </a:ext>
            </a:extLst>
          </p:cNvPr>
          <p:cNvSpPr txBox="1"/>
          <p:nvPr/>
        </p:nvSpPr>
        <p:spPr>
          <a:xfrm>
            <a:off x="1107414" y="3959028"/>
            <a:ext cx="9176349" cy="788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1800"/>
              </a:lnSpc>
            </a:pPr>
            <a:r>
              <a:rPr lang="fr-CH" b="1" dirty="0">
                <a:solidFill>
                  <a:srgbClr val="1B1B1C"/>
                </a:solidFill>
                <a:latin typeface="Google Sans"/>
              </a:rPr>
              <a:t>3. Quelles sont les consignes concernant les cheveux longs et les chaussures ?</a:t>
            </a:r>
          </a:p>
          <a:p>
            <a:pPr lvl="0">
              <a:lnSpc>
                <a:spcPts val="1800"/>
              </a:lnSpc>
            </a:pPr>
            <a:r>
              <a:rPr lang="fr-CH" dirty="0">
                <a:solidFill>
                  <a:srgbClr val="303030"/>
                </a:solidFill>
                <a:latin typeface="Google Sans Text"/>
              </a:rPr>
              <a:t>Les cheveux longs doivent être </a:t>
            </a:r>
            <a:r>
              <a:rPr lang="fr-CH" b="1" dirty="0">
                <a:solidFill>
                  <a:srgbClr val="FF0000"/>
                </a:solidFill>
                <a:latin typeface="Google Sans Text"/>
              </a:rPr>
              <a:t>attachés</a:t>
            </a:r>
          </a:p>
          <a:p>
            <a:pPr lvl="0">
              <a:lnSpc>
                <a:spcPts val="1800"/>
              </a:lnSpc>
            </a:pPr>
            <a:r>
              <a:rPr lang="fr-CH" dirty="0">
                <a:solidFill>
                  <a:srgbClr val="303030"/>
                </a:solidFill>
                <a:latin typeface="Google Sans Text"/>
              </a:rPr>
              <a:t>Il faut porter des chaussures </a:t>
            </a:r>
            <a:r>
              <a:rPr lang="fr-CH" b="1" dirty="0">
                <a:solidFill>
                  <a:srgbClr val="FF0000"/>
                </a:solidFill>
                <a:latin typeface="Google Sans Text"/>
              </a:rPr>
              <a:t>fermées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CF9D10-B32B-0716-BE2F-683D7B686506}"/>
              </a:ext>
            </a:extLst>
          </p:cNvPr>
          <p:cNvSpPr txBox="1"/>
          <p:nvPr/>
        </p:nvSpPr>
        <p:spPr>
          <a:xfrm>
            <a:off x="1107414" y="5164164"/>
            <a:ext cx="11151799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4. Où doivent être rangés les sacs lors </a:t>
            </a:r>
            <a:r>
              <a:rPr lang="fr-CH" b="1" dirty="0">
                <a:solidFill>
                  <a:srgbClr val="1B1B1C"/>
                </a:solidFill>
                <a:latin typeface="Google Sans"/>
              </a:rPr>
              <a:t>d’un laboratoire de chimie </a:t>
            </a: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?</a:t>
            </a:r>
          </a:p>
          <a:p>
            <a:pPr marL="342900" indent="-342900">
              <a:lnSpc>
                <a:spcPts val="1800"/>
              </a:lnSpc>
              <a:buAutoNum type="alphaUcPeriod"/>
            </a:pPr>
            <a:r>
              <a:rPr lang="fr-CH" dirty="0">
                <a:solidFill>
                  <a:srgbClr val="303030"/>
                </a:solidFill>
                <a:latin typeface="Google Sans Text"/>
              </a:rPr>
              <a:t>Sur le plan de travail à côté du matériel. </a:t>
            </a:r>
          </a:p>
          <a:p>
            <a:pPr marL="342900" indent="-342900">
              <a:lnSpc>
                <a:spcPts val="1800"/>
              </a:lnSpc>
              <a:buAutoNum type="alphaUcPeriod"/>
            </a:pPr>
            <a:r>
              <a:rPr lang="fr-CH" sz="1800" b="0" i="0" dirty="0">
                <a:solidFill>
                  <a:srgbClr val="FF0000"/>
                </a:solidFill>
                <a:effectLst/>
                <a:latin typeface="Google Sans Text"/>
              </a:rPr>
              <a:t>Sur les chaises </a:t>
            </a:r>
            <a:r>
              <a:rPr lang="fr-CH" b="1" dirty="0">
                <a:solidFill>
                  <a:srgbClr val="FF0000"/>
                </a:solidFill>
                <a:latin typeface="Google Sans"/>
              </a:rPr>
              <a:t>dans la salle </a:t>
            </a:r>
            <a:endParaRPr lang="fr-CH" sz="1800" b="0" i="0" dirty="0">
              <a:solidFill>
                <a:srgbClr val="FF0000"/>
              </a:solidFill>
              <a:effectLst/>
              <a:latin typeface="Google Sans Text"/>
            </a:endParaRP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  Dans les allées de la salle pour rester accessibles.</a:t>
            </a:r>
          </a:p>
          <a:p>
            <a:pPr indent="0" algn="l">
              <a:lnSpc>
                <a:spcPts val="1800"/>
              </a:lnSpc>
              <a:buNone/>
            </a:pPr>
            <a:endParaRPr lang="fr-CH" sz="1800" b="0" i="0" dirty="0">
              <a:solidFill>
                <a:srgbClr val="303030"/>
              </a:solidFill>
              <a:effectLst/>
              <a:latin typeface="Google Sans Text"/>
            </a:endParaRP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4025259A-2D35-A3E5-65ED-96D83645FAF9}"/>
              </a:ext>
            </a:extLst>
          </p:cNvPr>
          <p:cNvSpPr txBox="1">
            <a:spLocks/>
          </p:cNvSpPr>
          <p:nvPr/>
        </p:nvSpPr>
        <p:spPr>
          <a:xfrm>
            <a:off x="730370" y="455175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H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Comportement au labo</a:t>
            </a:r>
          </a:p>
        </p:txBody>
      </p:sp>
    </p:spTree>
    <p:extLst>
      <p:ext uri="{BB962C8B-B14F-4D97-AF65-F5344CB8AC3E}">
        <p14:creationId xmlns:p14="http://schemas.microsoft.com/office/powerpoint/2010/main" val="398532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45AE2-5718-A89D-6CF0-E46E7DA57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5E214F0E-A71B-7882-8ECC-6B4F7B478F2B}"/>
              </a:ext>
            </a:extLst>
          </p:cNvPr>
          <p:cNvSpPr txBox="1"/>
          <p:nvPr/>
        </p:nvSpPr>
        <p:spPr>
          <a:xfrm>
            <a:off x="526212" y="1244459"/>
            <a:ext cx="10610490" cy="1065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1. Que doit-on faire systématiquement après avoir utilisé un flacon de produit chimique ?</a:t>
            </a:r>
          </a:p>
          <a:p>
            <a:pPr>
              <a:lnSpc>
                <a:spcPts val="1800"/>
              </a:lnSpc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</a:t>
            </a:r>
            <a:r>
              <a:rPr lang="fr-CH" dirty="0">
                <a:solidFill>
                  <a:srgbClr val="303030"/>
                </a:solidFill>
                <a:latin typeface="Google Sans Text"/>
              </a:rPr>
              <a:t> </a:t>
            </a:r>
            <a:r>
              <a:rPr lang="fr-CH" b="1" dirty="0">
                <a:solidFill>
                  <a:srgbClr val="FF0000"/>
                </a:solidFill>
                <a:latin typeface="Google Sans Text"/>
              </a:rPr>
              <a:t>Le reboucher immédiatement en vissant bien le bouchon.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Le laisser ouvert pour le prochain utilisateur.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Le placer sous la hotte même s'il est vide.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B170BE-F318-3A3A-191A-4D0A0B6B7E49}"/>
              </a:ext>
            </a:extLst>
          </p:cNvPr>
          <p:cNvSpPr txBox="1"/>
          <p:nvPr/>
        </p:nvSpPr>
        <p:spPr>
          <a:xfrm>
            <a:off x="552091" y="2782669"/>
            <a:ext cx="101425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/>
            <a:r>
              <a:rPr lang="fr-CH" b="1" dirty="0">
                <a:solidFill>
                  <a:srgbClr val="1B1B1C"/>
                </a:solidFill>
                <a:latin typeface="Google Sans"/>
              </a:rPr>
              <a:t>2. Comment doit-on procéder pour mélanger de l'acide concentré et de l'eau ?</a:t>
            </a:r>
            <a:endParaRPr lang="fr-CH" sz="1200" b="0" i="1" dirty="0">
              <a:solidFill>
                <a:srgbClr val="303030"/>
              </a:solidFill>
              <a:effectLst/>
              <a:latin typeface="Google Sans Text"/>
            </a:endParaRPr>
          </a:p>
          <a:p>
            <a:pPr lvl="0" algn="l"/>
            <a:r>
              <a:rPr lang="fr-CH" dirty="0">
                <a:solidFill>
                  <a:srgbClr val="303030"/>
                </a:solidFill>
                <a:latin typeface="Google Sans Text"/>
              </a:rPr>
              <a:t>Il faut toujours verser </a:t>
            </a:r>
            <a:r>
              <a:rPr lang="fr-CH" b="1" dirty="0">
                <a:solidFill>
                  <a:srgbClr val="FF0000"/>
                </a:solidFill>
                <a:latin typeface="Google Sans Text"/>
              </a:rPr>
              <a:t>l’acide</a:t>
            </a:r>
            <a:r>
              <a:rPr lang="fr-CH" dirty="0">
                <a:solidFill>
                  <a:srgbClr val="303030"/>
                </a:solidFill>
                <a:latin typeface="Google Sans Text"/>
              </a:rPr>
              <a:t> dans </a:t>
            </a:r>
            <a:r>
              <a:rPr lang="fr-CH" b="1" dirty="0">
                <a:solidFill>
                  <a:srgbClr val="FF0000"/>
                </a:solidFill>
                <a:latin typeface="Google Sans Text"/>
              </a:rPr>
              <a:t>l’eau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0956ED5-5F53-1599-47D1-06232AAA2F34}"/>
              </a:ext>
            </a:extLst>
          </p:cNvPr>
          <p:cNvSpPr txBox="1"/>
          <p:nvPr/>
        </p:nvSpPr>
        <p:spPr>
          <a:xfrm>
            <a:off x="526212" y="330406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CH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Manipulation des produits</a:t>
            </a:r>
          </a:p>
        </p:txBody>
      </p:sp>
    </p:spTree>
    <p:extLst>
      <p:ext uri="{BB962C8B-B14F-4D97-AF65-F5344CB8AC3E}">
        <p14:creationId xmlns:p14="http://schemas.microsoft.com/office/powerpoint/2010/main" val="175529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F83BB-1431-B475-76CA-905F5EE71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689EF3B-7010-9574-CC5F-DDF25785271B}"/>
              </a:ext>
            </a:extLst>
          </p:cNvPr>
          <p:cNvSpPr txBox="1"/>
          <p:nvPr/>
        </p:nvSpPr>
        <p:spPr>
          <a:xfrm>
            <a:off x="700895" y="2869714"/>
            <a:ext cx="10798116" cy="1065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À quelle catégorie de dangers correspondent les phrases de risque ( la série </a:t>
            </a:r>
            <a:r>
              <a:rPr lang="fr-CH" b="1" i="1" dirty="0">
                <a:solidFill>
                  <a:srgbClr val="1B1B1C"/>
                </a:solidFill>
                <a:effectLst/>
                <a:latin typeface="KaTeX_Math"/>
              </a:rPr>
              <a:t>H</a:t>
            </a:r>
            <a:r>
              <a:rPr lang="fr-CH" b="1" i="0" dirty="0">
                <a:solidFill>
                  <a:srgbClr val="1B1B1C"/>
                </a:solidFill>
                <a:effectLst/>
                <a:latin typeface="KaTeX_Main"/>
              </a:rPr>
              <a:t>∗∗</a:t>
            </a: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 )?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</a:t>
            </a:r>
            <a:r>
              <a:rPr lang="fr-CH" sz="1800" b="1" i="0" dirty="0">
                <a:solidFill>
                  <a:srgbClr val="FF0000"/>
                </a:solidFill>
                <a:effectLst/>
                <a:latin typeface="Google Sans Text"/>
              </a:rPr>
              <a:t>Dangers physiques et dangers pour la santé</a:t>
            </a: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Dangers pour l'environnement.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Conseils de prévention.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1D0AB7A-AF8D-A762-FB5C-8B9EC5D83322}"/>
              </a:ext>
            </a:extLst>
          </p:cNvPr>
          <p:cNvSpPr txBox="1"/>
          <p:nvPr/>
        </p:nvSpPr>
        <p:spPr>
          <a:xfrm>
            <a:off x="700895" y="4080813"/>
            <a:ext cx="10306410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Quelle est l'utilité des conseils de prudence (la série </a:t>
            </a:r>
            <a:r>
              <a:rPr lang="fr-CH" b="1" i="1" dirty="0">
                <a:solidFill>
                  <a:srgbClr val="1B1B1C"/>
                </a:solidFill>
                <a:effectLst/>
                <a:latin typeface="KaTeX_Math"/>
              </a:rPr>
              <a:t>P</a:t>
            </a:r>
            <a:r>
              <a:rPr lang="fr-CH" b="1" i="0" dirty="0">
                <a:solidFill>
                  <a:srgbClr val="1B1B1C"/>
                </a:solidFill>
                <a:effectLst/>
                <a:latin typeface="KaTeX_Main"/>
              </a:rPr>
              <a:t>∗∗</a:t>
            </a: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 )?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1" i="0" dirty="0">
                <a:solidFill>
                  <a:srgbClr val="FF0000"/>
                </a:solidFill>
                <a:effectLst/>
                <a:latin typeface="Google Sans Text"/>
              </a:rPr>
              <a:t>A. Ils concernent les modalités de stockage du produit chimique.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1" i="0" dirty="0">
                <a:solidFill>
                  <a:srgbClr val="FF0000"/>
                </a:solidFill>
                <a:effectLst/>
                <a:latin typeface="Google Sans Text"/>
              </a:rPr>
              <a:t>B. Ils donnent des consignes générales de sécurité.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1" i="0" dirty="0">
                <a:solidFill>
                  <a:srgbClr val="FF0000"/>
                </a:solidFill>
                <a:effectLst/>
                <a:latin typeface="Google Sans Text"/>
              </a:rPr>
              <a:t>C. Ils indiquent les mesures d'intervention en cas d'accident.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1" i="0" dirty="0">
                <a:solidFill>
                  <a:srgbClr val="FF0000"/>
                </a:solidFill>
                <a:effectLst/>
                <a:latin typeface="Google Sans Text"/>
              </a:rPr>
              <a:t>D. Ils expliquent comment éliminer les déchets.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9018467-6BAB-66B4-5092-A68AF25880D2}"/>
              </a:ext>
            </a:extLst>
          </p:cNvPr>
          <p:cNvSpPr txBox="1"/>
          <p:nvPr/>
        </p:nvSpPr>
        <p:spPr>
          <a:xfrm>
            <a:off x="700895" y="1381616"/>
            <a:ext cx="11059063" cy="134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Quel document fournit des informations détaillées sur la toxicité, la stabilité et les mesures de lutte contre l'incendie d'un produit 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L'étiquette simplifiée du flacon 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</a:t>
            </a:r>
            <a:r>
              <a:rPr lang="fr-CH" sz="1800" b="1" i="0" dirty="0">
                <a:solidFill>
                  <a:srgbClr val="FF0000"/>
                </a:solidFill>
                <a:effectLst/>
                <a:latin typeface="Google Sans Text"/>
              </a:rPr>
              <a:t>. La Fiche de Données de Sécurité (FDS).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Le protocole de l'expérience donné par le professeur.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BB6D347-4800-BE78-6B8F-6DE663117832}"/>
              </a:ext>
            </a:extLst>
          </p:cNvPr>
          <p:cNvSpPr txBox="1"/>
          <p:nvPr/>
        </p:nvSpPr>
        <p:spPr>
          <a:xfrm>
            <a:off x="700895" y="368704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CH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Etiquetage des produits chimiques</a:t>
            </a:r>
          </a:p>
        </p:txBody>
      </p:sp>
    </p:spTree>
    <p:extLst>
      <p:ext uri="{BB962C8B-B14F-4D97-AF65-F5344CB8AC3E}">
        <p14:creationId xmlns:p14="http://schemas.microsoft.com/office/powerpoint/2010/main" val="65790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B86C0-69B6-39E3-D280-A236F7422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0988DA8F-4EC4-7B0A-8988-939FD649ECD1}"/>
              </a:ext>
            </a:extLst>
          </p:cNvPr>
          <p:cNvGrpSpPr/>
          <p:nvPr/>
        </p:nvGrpSpPr>
        <p:grpSpPr>
          <a:xfrm>
            <a:off x="813039" y="319178"/>
            <a:ext cx="7321671" cy="1200329"/>
            <a:chOff x="813039" y="319178"/>
            <a:chExt cx="7321671" cy="120032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0C1A14B-111F-01F8-6B01-8A318B4AC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4077"/>
            <a:stretch>
              <a:fillRect/>
            </a:stretch>
          </p:blipFill>
          <p:spPr>
            <a:xfrm>
              <a:off x="6927390" y="319178"/>
              <a:ext cx="1207320" cy="1151515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C17826B-714B-C34F-42BA-6677FCB0765E}"/>
                </a:ext>
              </a:extLst>
            </p:cNvPr>
            <p:cNvSpPr txBox="1"/>
            <p:nvPr/>
          </p:nvSpPr>
          <p:spPr>
            <a:xfrm>
              <a:off x="813039" y="319178"/>
              <a:ext cx="599320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/>
              <a:r>
                <a:rPr lang="fr-CH" b="1" dirty="0">
                  <a:solidFill>
                    <a:srgbClr val="1B1B1C"/>
                  </a:solidFill>
                  <a:latin typeface="Google Sans"/>
                </a:rPr>
                <a:t>Quel risque indique cette pictogramme du danger?</a:t>
              </a:r>
              <a:endParaRPr lang="fr-CH" sz="1200" b="0" i="1" dirty="0">
                <a:solidFill>
                  <a:srgbClr val="303030"/>
                </a:solidFill>
                <a:effectLst/>
                <a:latin typeface="Google Sans Text"/>
              </a:endParaRPr>
            </a:p>
            <a:p>
              <a:pPr marL="342900" lvl="0" indent="-342900" algn="l">
                <a:buAutoNum type="alphaUcPeriod"/>
              </a:pPr>
              <a:r>
                <a:rPr lang="fr-CH" dirty="0">
                  <a:solidFill>
                    <a:srgbClr val="303030"/>
                  </a:solidFill>
                  <a:latin typeface="Google Sans Text"/>
                </a:rPr>
                <a:t>Produit corrosif</a:t>
              </a:r>
            </a:p>
            <a:p>
              <a:pPr marL="342900" lvl="0" indent="-342900">
                <a:buAutoNum type="alphaUcPeriod"/>
              </a:pPr>
              <a:r>
                <a:rPr lang="fr-CH" dirty="0"/>
                <a:t>Produit cancérogène</a:t>
              </a:r>
            </a:p>
            <a:p>
              <a:pPr marL="342900" lvl="0" indent="-342900">
                <a:buAutoNum type="alphaUcPeriod"/>
              </a:pPr>
              <a:r>
                <a:rPr lang="fr-CH" dirty="0">
                  <a:solidFill>
                    <a:srgbClr val="FF0000"/>
                  </a:solidFill>
                </a:rPr>
                <a:t>Produit cancérogène, mutagène, reprotoxique</a:t>
              </a:r>
              <a:endParaRPr lang="fr-CH" dirty="0">
                <a:solidFill>
                  <a:srgbClr val="FF0000"/>
                </a:solidFill>
                <a:latin typeface="Google Sans Text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A92000E-1638-1968-6B3C-64835E2E59C8}"/>
              </a:ext>
            </a:extLst>
          </p:cNvPr>
          <p:cNvGrpSpPr/>
          <p:nvPr/>
        </p:nvGrpSpPr>
        <p:grpSpPr>
          <a:xfrm>
            <a:off x="831390" y="1951672"/>
            <a:ext cx="7303320" cy="1477328"/>
            <a:chOff x="831390" y="2266720"/>
            <a:chExt cx="7303320" cy="147732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FB12618-2EE8-A488-AACF-62664FF02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17774" y="2266720"/>
              <a:ext cx="1216936" cy="1224115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AD96A5E-44C6-DB38-4E58-D636D9629101}"/>
                </a:ext>
              </a:extLst>
            </p:cNvPr>
            <p:cNvSpPr txBox="1"/>
            <p:nvPr/>
          </p:nvSpPr>
          <p:spPr>
            <a:xfrm>
              <a:off x="831390" y="2266720"/>
              <a:ext cx="6096000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/>
              <a:r>
                <a:rPr lang="fr-CH" sz="1800" b="1" dirty="0">
                  <a:solidFill>
                    <a:srgbClr val="1B1B1C"/>
                  </a:solidFill>
                  <a:latin typeface="Google Sans"/>
                </a:rPr>
                <a:t>Quel risque indique cette pictogramme du danger?</a:t>
              </a:r>
              <a:endParaRPr lang="fr-CH" sz="1200" b="0" i="1" dirty="0">
                <a:solidFill>
                  <a:srgbClr val="303030"/>
                </a:solidFill>
                <a:effectLst/>
                <a:latin typeface="Google Sans Text"/>
              </a:endParaRPr>
            </a:p>
            <a:p>
              <a:pPr marL="342900" lvl="0" indent="-342900">
                <a:buAutoNum type="alphaUcPeriod"/>
              </a:pPr>
              <a:r>
                <a:rPr lang="fr-CH" dirty="0"/>
                <a:t>Empoisonnent à forte dose </a:t>
              </a:r>
            </a:p>
            <a:p>
              <a:pPr marL="342900" lvl="0" indent="-342900">
                <a:buAutoNum type="alphaUcPeriod"/>
              </a:pPr>
              <a:r>
                <a:rPr lang="fr-CH" dirty="0"/>
                <a:t>Allergies cutanées</a:t>
              </a:r>
            </a:p>
            <a:p>
              <a:pPr marL="342900" lvl="0" indent="-342900">
                <a:buAutoNum type="alphaUcPeriod"/>
              </a:pPr>
              <a:r>
                <a:rPr lang="fr-CH" dirty="0"/>
                <a:t>Somnolence ou des vertiges</a:t>
              </a:r>
              <a:endParaRPr lang="fr-CH" sz="1800" dirty="0"/>
            </a:p>
            <a:p>
              <a:pPr marL="342900" lvl="0" indent="-342900">
                <a:buAutoNum type="alphaUcPeriod"/>
              </a:pPr>
              <a:r>
                <a:rPr lang="fr-CH" sz="1800" dirty="0">
                  <a:solidFill>
                    <a:srgbClr val="FF0000"/>
                  </a:solidFill>
                </a:rPr>
                <a:t>Produit causant un ou plusieurs effets indiqués sous A,B, C</a:t>
              </a:r>
              <a:endParaRPr lang="fr-CH" sz="1800" dirty="0">
                <a:solidFill>
                  <a:srgbClr val="FF0000"/>
                </a:solidFill>
                <a:latin typeface="Google Sans Text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52BFBC3-614C-4BC2-949A-7132F70CF5ED}"/>
              </a:ext>
            </a:extLst>
          </p:cNvPr>
          <p:cNvGrpSpPr/>
          <p:nvPr/>
        </p:nvGrpSpPr>
        <p:grpSpPr>
          <a:xfrm>
            <a:off x="813039" y="3708139"/>
            <a:ext cx="8766767" cy="1245743"/>
            <a:chOff x="813038" y="3939724"/>
            <a:chExt cx="8766767" cy="124574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2647752-DC3D-E0A1-6D95-2862831B1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50189" y="3939724"/>
              <a:ext cx="1229616" cy="1245743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34B3540-8F52-1F07-2B20-F7110A4D1426}"/>
                </a:ext>
              </a:extLst>
            </p:cNvPr>
            <p:cNvSpPr txBox="1"/>
            <p:nvPr/>
          </p:nvSpPr>
          <p:spPr>
            <a:xfrm>
              <a:off x="813038" y="4092750"/>
              <a:ext cx="7218153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/>
              <a:r>
                <a:rPr lang="fr-CH" sz="1800" b="1" dirty="0">
                  <a:solidFill>
                    <a:srgbClr val="1B1B1C"/>
                  </a:solidFill>
                  <a:latin typeface="Google Sans"/>
                </a:rPr>
                <a:t>Quel produit indique cette pictogramme du danger?</a:t>
              </a:r>
              <a:endParaRPr lang="fr-CH" sz="1200" b="0" i="1" dirty="0">
                <a:solidFill>
                  <a:srgbClr val="303030"/>
                </a:solidFill>
                <a:effectLst/>
                <a:latin typeface="Google Sans Text"/>
              </a:endParaRPr>
            </a:p>
            <a:p>
              <a:pPr marL="342900" lvl="0" indent="-342900">
                <a:buAutoNum type="alphaUcPeriod"/>
              </a:pPr>
              <a:r>
                <a:rPr lang="fr-CH" sz="1800" dirty="0">
                  <a:solidFill>
                    <a:srgbClr val="FF0000"/>
                  </a:solidFill>
                </a:rPr>
                <a:t>Produit comburant (explosion en présence de produits inflammables)</a:t>
              </a:r>
            </a:p>
            <a:p>
              <a:pPr marL="342900" lvl="0" indent="-342900">
                <a:buAutoNum type="alphaUcPeriod"/>
              </a:pPr>
              <a:r>
                <a:rPr lang="fr-CH" dirty="0"/>
                <a:t>Produit inflammable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42E22819-0DE6-FEA6-1683-C781DF968B51}"/>
              </a:ext>
            </a:extLst>
          </p:cNvPr>
          <p:cNvSpPr txBox="1"/>
          <p:nvPr/>
        </p:nvSpPr>
        <p:spPr>
          <a:xfrm>
            <a:off x="584798" y="5037005"/>
            <a:ext cx="1102240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dirty="0"/>
              <a:t>Comment doit-on étiqueter les flacons contenant des produits chimiques au laboratoire?</a:t>
            </a:r>
          </a:p>
          <a:p>
            <a:pPr marL="342900" indent="-342900">
              <a:buAutoNum type="alphaUcPeriod"/>
            </a:pPr>
            <a:r>
              <a:rPr lang="fr-CH" dirty="0"/>
              <a:t>Tous les produits qu’on trouve au laboratoire doivent porter une étiquette complète FDS (</a:t>
            </a:r>
            <a:r>
              <a:rPr lang="fr-CH" dirty="0" err="1"/>
              <a:t>Safety</a:t>
            </a:r>
            <a:r>
              <a:rPr lang="fr-CH" dirty="0"/>
              <a:t> Data </a:t>
            </a:r>
            <a:r>
              <a:rPr lang="fr-CH" dirty="0" err="1"/>
              <a:t>Sheet</a:t>
            </a:r>
            <a:r>
              <a:rPr lang="fr-CH" dirty="0"/>
              <a:t>) contenant toutes les mentions de danger (H) et des conseils de prudence (P)</a:t>
            </a:r>
          </a:p>
          <a:p>
            <a:r>
              <a:rPr lang="fr-CH" dirty="0"/>
              <a:t>B.  </a:t>
            </a:r>
            <a:r>
              <a:rPr lang="fr-CH" dirty="0">
                <a:solidFill>
                  <a:srgbClr val="FF0000"/>
                </a:solidFill>
              </a:rPr>
              <a:t>On peut utiliser une étiquette simplifiée contenant les informations suivantes (pictogramme, nom de produit, concentration, numéro CAS s’il est disponible)</a:t>
            </a:r>
          </a:p>
        </p:txBody>
      </p:sp>
    </p:spTree>
    <p:extLst>
      <p:ext uri="{BB962C8B-B14F-4D97-AF65-F5344CB8AC3E}">
        <p14:creationId xmlns:p14="http://schemas.microsoft.com/office/powerpoint/2010/main" val="97061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2EC6B-880C-3830-6B09-8895ECCB9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14361EE-D9A8-5F8B-BBA7-2098FAE878D7}"/>
              </a:ext>
            </a:extLst>
          </p:cNvPr>
          <p:cNvSpPr txBox="1"/>
          <p:nvPr/>
        </p:nvSpPr>
        <p:spPr>
          <a:xfrm>
            <a:off x="692269" y="811208"/>
            <a:ext cx="10763609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CH" altLang="fr-FR" sz="1800" b="1" dirty="0">
                <a:solidFill>
                  <a:srgbClr val="000000"/>
                </a:solidFill>
              </a:rPr>
              <a:t>Comment doivent être stockées les bouteilles de gaz sous pression?</a:t>
            </a: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000000"/>
                </a:solidFill>
              </a:rPr>
              <a:t>A. Elles doivent être fixées solidement au support ou au mur</a:t>
            </a:r>
          </a:p>
          <a:p>
            <a:pPr>
              <a:spcBef>
                <a:spcPts val="600"/>
              </a:spcBef>
            </a:pPr>
            <a:r>
              <a:rPr lang="fr-CH" altLang="fr-FR" sz="1800" dirty="0">
                <a:solidFill>
                  <a:srgbClr val="000000"/>
                </a:solidFill>
              </a:rPr>
              <a:t>B. Elles peuvent être posées par terre</a:t>
            </a: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000000"/>
                </a:solidFill>
              </a:rPr>
              <a:t>C.  </a:t>
            </a:r>
            <a:r>
              <a:rPr lang="fr-CH" altLang="fr-FR" dirty="0">
                <a:solidFill>
                  <a:srgbClr val="FF0000"/>
                </a:solidFill>
              </a:rPr>
              <a:t>Elles doivent être fixées solidement au support ou au mur mais peuvent être posées par terre uniquement si elles sont vides</a:t>
            </a:r>
            <a:endParaRPr lang="fr-CH" altLang="fr-FR" sz="180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E9B441-FD02-CC42-565B-642B2610362E}"/>
              </a:ext>
            </a:extLst>
          </p:cNvPr>
          <p:cNvSpPr txBox="1"/>
          <p:nvPr/>
        </p:nvSpPr>
        <p:spPr>
          <a:xfrm>
            <a:off x="692268" y="2956309"/>
            <a:ext cx="10763609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CH" altLang="fr-FR" sz="1800" b="1" dirty="0">
                <a:solidFill>
                  <a:srgbClr val="000000"/>
                </a:solidFill>
              </a:rPr>
              <a:t>Comment doivent être stockées des produits chimiques?</a:t>
            </a: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FF0000"/>
                </a:solidFill>
              </a:rPr>
              <a:t>A. Tous les produits chimiques doivent être stockés dans une armoire ventilée fermées à clé</a:t>
            </a:r>
          </a:p>
          <a:p>
            <a:pPr>
              <a:spcBef>
                <a:spcPts val="600"/>
              </a:spcBef>
            </a:pPr>
            <a:r>
              <a:rPr lang="fr-CH" altLang="fr-FR" sz="1800" dirty="0">
                <a:solidFill>
                  <a:srgbClr val="FF0000"/>
                </a:solidFill>
              </a:rPr>
              <a:t>B. </a:t>
            </a:r>
            <a:r>
              <a:rPr lang="fr-CH" dirty="0">
                <a:solidFill>
                  <a:srgbClr val="FF0000"/>
                </a:solidFill>
              </a:rPr>
              <a:t>Les produits chimiques doivent être séparés selon leur état physique (solides, liquides, gaz) et leur compatibilité chimique pour éviter les réactions dangereuses</a:t>
            </a:r>
            <a:endParaRPr lang="fr-CH" altLang="fr-FR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FF0000"/>
                </a:solidFill>
              </a:rPr>
              <a:t>C. </a:t>
            </a:r>
            <a:r>
              <a:rPr lang="fr-CH" dirty="0">
                <a:solidFill>
                  <a:srgbClr val="FF0000"/>
                </a:solidFill>
              </a:rPr>
              <a:t>Les produits liquides doivent être stockés dans un bac de rétention</a:t>
            </a:r>
            <a:br>
              <a:rPr lang="fr-CH" dirty="0"/>
            </a:br>
            <a:endParaRPr lang="fr-CH" altLang="fr-FR" sz="1800" dirty="0">
              <a:solidFill>
                <a:srgbClr val="0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0E874A1-2CC6-15B5-916B-08DA23F037C0}"/>
              </a:ext>
            </a:extLst>
          </p:cNvPr>
          <p:cNvSpPr txBox="1"/>
          <p:nvPr/>
        </p:nvSpPr>
        <p:spPr>
          <a:xfrm>
            <a:off x="692267" y="4872841"/>
            <a:ext cx="10763609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CH" altLang="fr-FR" sz="1800" b="1" dirty="0">
                <a:solidFill>
                  <a:srgbClr val="000000"/>
                </a:solidFill>
              </a:rPr>
              <a:t>Comment éliminer les produits chimiques?</a:t>
            </a: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FF0000"/>
                </a:solidFill>
              </a:rPr>
              <a:t>A. Les restes de manipulation des produits chimiques doivent être jetés dans des containers spécieux </a:t>
            </a:r>
          </a:p>
          <a:p>
            <a:pPr>
              <a:spcBef>
                <a:spcPts val="600"/>
              </a:spcBef>
            </a:pPr>
            <a:r>
              <a:rPr lang="fr-CH" altLang="fr-FR" sz="1800" dirty="0">
                <a:solidFill>
                  <a:srgbClr val="FF0000"/>
                </a:solidFill>
              </a:rPr>
              <a:t>B. </a:t>
            </a:r>
            <a:r>
              <a:rPr lang="fr-CH" altLang="fr-FR" dirty="0">
                <a:solidFill>
                  <a:srgbClr val="FF0000"/>
                </a:solidFill>
              </a:rPr>
              <a:t>Les papiers imprégnés des produits chimiques doivent être jetés dans la poubelle chimique</a:t>
            </a:r>
          </a:p>
          <a:p>
            <a:pPr>
              <a:spcBef>
                <a:spcPts val="600"/>
              </a:spcBef>
            </a:pPr>
            <a:r>
              <a:rPr lang="fr-CH" altLang="fr-FR" dirty="0">
                <a:solidFill>
                  <a:srgbClr val="FF0000"/>
                </a:solidFill>
              </a:rPr>
              <a:t>C. Les restes de manipulation des produits chimiques doivent être jetés séparément (acides, bases, solvants organiques)</a:t>
            </a:r>
            <a:endParaRPr lang="fr-CH" altLang="fr-FR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32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6B934-DF75-FB5C-AA28-88873D4F3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6948061-743F-45D4-EA59-A4B2F1E8026D}"/>
              </a:ext>
            </a:extLst>
          </p:cNvPr>
          <p:cNvSpPr txBox="1"/>
          <p:nvPr/>
        </p:nvSpPr>
        <p:spPr>
          <a:xfrm>
            <a:off x="524414" y="1013063"/>
            <a:ext cx="11143172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En cas de brûlure thermique, quelle est la procédure de premiers secours recommandée 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</a:t>
            </a:r>
            <a:r>
              <a:rPr lang="fr-CH" sz="1800" b="0" i="0" dirty="0">
                <a:solidFill>
                  <a:srgbClr val="FF0000"/>
                </a:solidFill>
                <a:effectLst/>
                <a:latin typeface="Google Sans Text"/>
              </a:rPr>
              <a:t>Passer la zone sous l'eau à température ambiante pendant 20 minutes.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B. Appliquer immédiatement une crème grasse.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Mettre de la glace directement sur la peau.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D. Nettoyer avec de l'éthanol pour désinfecter.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4234FCD-07B6-3A25-1BAB-B17E35AD994F}"/>
              </a:ext>
            </a:extLst>
          </p:cNvPr>
          <p:cNvSpPr txBox="1"/>
          <p:nvPr/>
        </p:nvSpPr>
        <p:spPr>
          <a:xfrm>
            <a:off x="524414" y="2434103"/>
            <a:ext cx="11143172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En cas de brûlure chimique des yeux qu’est ce qu’on doit faire ?</a:t>
            </a:r>
          </a:p>
          <a:p>
            <a:pPr indent="0" algn="l">
              <a:lnSpc>
                <a:spcPts val="1800"/>
              </a:lnSpc>
              <a:buNone/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A. Laver les yeux sous l'eau pendant 20 minutes</a:t>
            </a:r>
          </a:p>
          <a:p>
            <a:pPr>
              <a:lnSpc>
                <a:spcPts val="1800"/>
              </a:lnSpc>
            </a:pPr>
            <a:r>
              <a:rPr lang="fr-CH" sz="1800" b="0" i="0" dirty="0">
                <a:solidFill>
                  <a:srgbClr val="FF0000"/>
                </a:solidFill>
                <a:effectLst/>
                <a:latin typeface="Google Sans Text"/>
              </a:rPr>
              <a:t>B. </a:t>
            </a:r>
            <a:r>
              <a:rPr lang="fr-CH" dirty="0">
                <a:solidFill>
                  <a:srgbClr val="FF0000"/>
                </a:solidFill>
                <a:latin typeface="Google Sans Text"/>
              </a:rPr>
              <a:t>Laver les yeux sous l'eau pendant 20 minutes et consulter un médecin</a:t>
            </a:r>
          </a:p>
          <a:p>
            <a:pPr>
              <a:lnSpc>
                <a:spcPts val="1800"/>
              </a:lnSpc>
            </a:pPr>
            <a:r>
              <a:rPr lang="fr-CH" sz="1800" b="0" i="0" dirty="0">
                <a:solidFill>
                  <a:srgbClr val="303030"/>
                </a:solidFill>
                <a:effectLst/>
                <a:latin typeface="Google Sans Text"/>
              </a:rPr>
              <a:t>C. </a:t>
            </a:r>
            <a:r>
              <a:rPr lang="fr-CH" dirty="0">
                <a:solidFill>
                  <a:srgbClr val="303030"/>
                </a:solidFill>
                <a:latin typeface="Google Sans Text"/>
              </a:rPr>
              <a:t>Laver les yeux sous l'eau pendant 20 minutes et consulter un médecin si la démangeaison persiste</a:t>
            </a:r>
          </a:p>
          <a:p>
            <a:pPr indent="0" algn="l">
              <a:lnSpc>
                <a:spcPts val="1800"/>
              </a:lnSpc>
              <a:buNone/>
            </a:pPr>
            <a:endParaRPr lang="fr-CH" sz="1800" b="0" i="0" dirty="0">
              <a:solidFill>
                <a:srgbClr val="303030"/>
              </a:solidFill>
              <a:effectLst/>
              <a:latin typeface="Google Sans Text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6EFD38-A9B7-809C-5B64-53DF280B6702}"/>
              </a:ext>
            </a:extLst>
          </p:cNvPr>
          <p:cNvSpPr txBox="1"/>
          <p:nvPr/>
        </p:nvSpPr>
        <p:spPr>
          <a:xfrm>
            <a:off x="524414" y="5151011"/>
            <a:ext cx="11143172" cy="171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fr-CH" b="1" i="0" dirty="0">
                <a:solidFill>
                  <a:srgbClr val="1B1B1C"/>
                </a:solidFill>
                <a:effectLst/>
                <a:latin typeface="Google Sans"/>
              </a:rPr>
              <a:t>En cas de l’ingestion d’un produit chimique qu’est ce qu’on doit faire ?</a:t>
            </a:r>
          </a:p>
          <a:p>
            <a:pPr marL="342900" indent="-342900">
              <a:buAutoNum type="alphaUcPeriod"/>
            </a:pPr>
            <a:r>
              <a:rPr lang="fr-CH" dirty="0"/>
              <a:t>Donner à boire à la personne </a:t>
            </a:r>
          </a:p>
          <a:p>
            <a:pPr marL="342900" indent="-342900">
              <a:buAutoNum type="alphaUcPeriod"/>
            </a:pPr>
            <a:r>
              <a:rPr lang="fr-CH" dirty="0"/>
              <a:t>Faire vomir la personne</a:t>
            </a:r>
          </a:p>
          <a:p>
            <a:pPr marL="342900" indent="-342900">
              <a:buAutoNum type="alphaUcPeriod"/>
            </a:pPr>
            <a:r>
              <a:rPr lang="fr-CH" dirty="0"/>
              <a:t>Transporter la personne au centre de secours de votre propre initiative</a:t>
            </a:r>
          </a:p>
          <a:p>
            <a:pPr marL="342900" indent="-342900">
              <a:buAutoNum type="alphaUcPeriod"/>
            </a:pPr>
            <a:r>
              <a:rPr lang="fr-CH" dirty="0">
                <a:solidFill>
                  <a:srgbClr val="FF0000"/>
                </a:solidFill>
              </a:rPr>
              <a:t>Appelez le médecin</a:t>
            </a:r>
          </a:p>
          <a:p>
            <a:pPr indent="0" algn="l">
              <a:lnSpc>
                <a:spcPts val="1800"/>
              </a:lnSpc>
              <a:buNone/>
            </a:pPr>
            <a:endParaRPr lang="fr-CH" sz="1800" b="0" i="0" dirty="0">
              <a:solidFill>
                <a:srgbClr val="303030"/>
              </a:solidFill>
              <a:effectLst/>
              <a:latin typeface="Google Sans Text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4034CD0-6790-50EC-86E6-B5F2B89347DF}"/>
              </a:ext>
            </a:extLst>
          </p:cNvPr>
          <p:cNvSpPr txBox="1"/>
          <p:nvPr/>
        </p:nvSpPr>
        <p:spPr>
          <a:xfrm>
            <a:off x="623258" y="360078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CH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Quand un accident survient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A351754-95CF-53F9-4622-29E7B2165DC1}"/>
              </a:ext>
            </a:extLst>
          </p:cNvPr>
          <p:cNvSpPr txBox="1"/>
          <p:nvPr/>
        </p:nvSpPr>
        <p:spPr>
          <a:xfrm>
            <a:off x="524414" y="3673683"/>
            <a:ext cx="1023272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b="1" dirty="0"/>
              <a:t>En cas de contact des produits chimiques avec la peau</a:t>
            </a:r>
            <a:r>
              <a:rPr lang="fr-CH" dirty="0"/>
              <a:t> </a:t>
            </a:r>
            <a:r>
              <a:rPr lang="fr-CH" b="1" dirty="0">
                <a:solidFill>
                  <a:srgbClr val="1B1B1C"/>
                </a:solidFill>
                <a:latin typeface="Google Sans"/>
              </a:rPr>
              <a:t>qu’est ce qu’on doit faire?</a:t>
            </a:r>
          </a:p>
          <a:p>
            <a:pPr marL="342900" indent="-342900">
              <a:buAutoNum type="alphaUcPeriod"/>
            </a:pPr>
            <a:r>
              <a:rPr lang="fr-CH" dirty="0">
                <a:solidFill>
                  <a:srgbClr val="FF0000"/>
                </a:solidFill>
              </a:rPr>
              <a:t>Si nécessaire, enlever immédiatement le vêtement contaminé</a:t>
            </a:r>
          </a:p>
          <a:p>
            <a:pPr marL="342900" indent="-342900">
              <a:buAutoNum type="alphaUcPeriod"/>
            </a:pPr>
            <a:r>
              <a:rPr lang="fr-CH" dirty="0"/>
              <a:t>Rincer la peau à l’eau, puis appliquer une crème grasse</a:t>
            </a:r>
          </a:p>
          <a:p>
            <a:pPr marL="342900" indent="-342900">
              <a:buAutoNum type="alphaUcPeriod"/>
            </a:pPr>
            <a:r>
              <a:rPr lang="fr-CH" dirty="0">
                <a:solidFill>
                  <a:srgbClr val="FF0000"/>
                </a:solidFill>
              </a:rPr>
              <a:t>Laver abondamment à l'eau pendant 20 min. </a:t>
            </a:r>
          </a:p>
          <a:p>
            <a:pPr marL="342900" indent="-342900">
              <a:buAutoNum type="alphaUcPeriod"/>
            </a:pPr>
            <a:r>
              <a:rPr lang="fr-CH" dirty="0">
                <a:solidFill>
                  <a:srgbClr val="FF0000"/>
                </a:solidFill>
              </a:rPr>
              <a:t>En cas grave(brulure étendue, produit dangereux), contacter le médecin</a:t>
            </a:r>
          </a:p>
        </p:txBody>
      </p:sp>
    </p:spTree>
    <p:extLst>
      <p:ext uri="{BB962C8B-B14F-4D97-AF65-F5344CB8AC3E}">
        <p14:creationId xmlns:p14="http://schemas.microsoft.com/office/powerpoint/2010/main" val="84944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069888E1-CFD1-4BA1-9AC4-66D01EE60847}" vid="{EA9CF258-067A-449E-97AD-AC35543E8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193</TotalTime>
  <Words>2715</Words>
  <Application>Microsoft Office PowerPoint</Application>
  <PresentationFormat>Grand écran</PresentationFormat>
  <Paragraphs>257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Google Sans</vt:lpstr>
      <vt:lpstr>Google Sans Text</vt:lpstr>
      <vt:lpstr>KaTeX_Main</vt:lpstr>
      <vt:lpstr>KaTeX_Math</vt:lpstr>
      <vt:lpstr>Tahoma</vt:lpstr>
      <vt:lpstr>Thème Office</vt:lpstr>
      <vt:lpstr>Quizz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Réponses au quizz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Banakh Oksana</dc:creator>
  <cp:lastModifiedBy>Banakh Oksana</cp:lastModifiedBy>
  <cp:revision>8</cp:revision>
  <dcterms:created xsi:type="dcterms:W3CDTF">2026-08-03T08:36:38Z</dcterms:created>
  <dcterms:modified xsi:type="dcterms:W3CDTF">2026-08-06T12:51:43Z</dcterms:modified>
</cp:coreProperties>
</file>