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95" r:id="rId2"/>
    <p:sldId id="296" r:id="rId3"/>
    <p:sldId id="321" r:id="rId4"/>
    <p:sldId id="325" r:id="rId5"/>
    <p:sldId id="323" r:id="rId6"/>
    <p:sldId id="322" r:id="rId7"/>
    <p:sldId id="324" r:id="rId8"/>
    <p:sldId id="328" r:id="rId9"/>
    <p:sldId id="329" r:id="rId10"/>
    <p:sldId id="330" r:id="rId11"/>
    <p:sldId id="331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23C31-EC25-416E-9CE4-1CBE1A78B376}" type="datetimeFigureOut">
              <a:rPr lang="fr-FR" smtClean="0"/>
              <a:t>28/05/2026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DA502-ECAF-471C-924C-228907BAA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96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4021138" y="9721851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8" tIns="49520" rIns="99038" bIns="49520" anchor="b"/>
          <a:lstStyle/>
          <a:p>
            <a:pPr marL="0" marR="0" lvl="0" indent="0" algn="r" defTabSz="99050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E0108-8AF6-4A50-BCDF-49985DF08FE9}" type="slidenum">
              <a:rPr kumimoji="0" lang="fr-FR" alt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9050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fr-FR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578" indent="-228578"/>
            <a:endParaRPr lang="fr-CH" alt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32D74-3A98-44D9-B25C-F40ECE5B7B61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090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32D74-3A98-44D9-B25C-F40ECE5B7B61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353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32D74-3A98-44D9-B25C-F40ECE5B7B61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119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32D74-3A98-44D9-B25C-F40ECE5B7B61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532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32D74-3A98-44D9-B25C-F40ECE5B7B61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93767-52DD-4A1B-8929-2511BCD80F7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466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E1DEF-66E8-4735-A469-DEA9A479640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608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F0B8C-2C31-449E-9232-6ACB74A1E22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2298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4C6F1-E12A-4276-A499-253EA4AF2DA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1591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9EC92-A1B9-4566-B84A-659ABD15C78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389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771EF-E22A-47B8-A88A-F43BC9ED127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926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DDEB5-0A0F-4F07-A708-E81F42CB2E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464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EA987-8C2F-4235-9236-6E50E37334E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337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272EB-2040-48AC-A6B6-5265C3D58C2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095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3688A-953D-45B3-95DE-0E7F3CE7547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7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B40C9-F943-45D6-A046-F5654D92BB9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96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0D21E-8040-4CB3-815F-374A0D6DD3A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959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CF119BF-A2BF-4B0D-B5B3-4CBEAAF9216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91820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50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anchots_royaux_et_leurs_poussin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31" y="458951"/>
            <a:ext cx="8353176" cy="62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7568" y="1124745"/>
            <a:ext cx="7772400" cy="1470025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Cours GN 1 – Sem. 2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Ecologie des Populations et de Communautés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57121" y="3771906"/>
            <a:ext cx="6400800" cy="295232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Partie II : Ecologie des populations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Franck Cattanéo</a:t>
            </a:r>
          </a:p>
        </p:txBody>
      </p:sp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DF053F0-B6B5-46B2-8C5E-E92ECB837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1027" y="571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6"/>
    </mc:Choice>
    <mc:Fallback xmlns="">
      <p:transition spd="slow" advTm="8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00" objId="4"/>
        <p14:stopEvt time="864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775520" y="-55946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CH" altLang="fr-FR" dirty="0">
                <a:solidFill>
                  <a:srgbClr val="FF6600"/>
                </a:solidFill>
                <a:latin typeface="Calibri" pitchFamily="34" charset="0"/>
              </a:rPr>
              <a:t>Conclusions sur les modèles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5E0CCC-8CF4-4677-9FF3-4934D67CD0B4}"/>
              </a:ext>
            </a:extLst>
          </p:cNvPr>
          <p:cNvSpPr txBox="1"/>
          <p:nvPr/>
        </p:nvSpPr>
        <p:spPr>
          <a:xfrm>
            <a:off x="2279576" y="1196752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000000"/>
                </a:solidFill>
                <a:latin typeface="Arial" charset="0"/>
              </a:rPr>
              <a:t>Modèles simples, voire simplistes, mais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B67990-7BDF-4EFE-AE45-63084D4E392F}"/>
              </a:ext>
            </a:extLst>
          </p:cNvPr>
          <p:cNvSpPr txBox="1"/>
          <p:nvPr/>
        </p:nvSpPr>
        <p:spPr>
          <a:xfrm>
            <a:off x="2783632" y="1866891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Ils montrent qu’une modélisation mathématique de processus biologiques est possible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10C8AC-8CBB-4F27-86F0-7B153346D93C}"/>
              </a:ext>
            </a:extLst>
          </p:cNvPr>
          <p:cNvSpPr txBox="1"/>
          <p:nvPr/>
        </p:nvSpPr>
        <p:spPr>
          <a:xfrm>
            <a:off x="2783632" y="2875002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Ils permettent de valider des hypothèses. Dans les cas présentés, des hypothèses très simples suffisent à décrire l’évolution de la population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B125017-174A-4392-9988-0C28410D282A}"/>
              </a:ext>
            </a:extLst>
          </p:cNvPr>
          <p:cNvSpPr txBox="1"/>
          <p:nvPr/>
        </p:nvSpPr>
        <p:spPr>
          <a:xfrm>
            <a:off x="2783632" y="418392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Ils procurent un fondement aux stratégies de vie r / K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C72A70E-5B4C-4A24-8D60-A2DFAE92FFBF}"/>
              </a:ext>
            </a:extLst>
          </p:cNvPr>
          <p:cNvSpPr txBox="1"/>
          <p:nvPr/>
        </p:nvSpPr>
        <p:spPr>
          <a:xfrm>
            <a:off x="2783632" y="5097958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Le modèle de </a:t>
            </a:r>
            <a:r>
              <a:rPr lang="fr-FR" dirty="0" err="1">
                <a:solidFill>
                  <a:srgbClr val="000000"/>
                </a:solidFill>
                <a:latin typeface="Arial" charset="0"/>
              </a:rPr>
              <a:t>Verhulst</a:t>
            </a:r>
            <a:r>
              <a:rPr lang="fr-FR" dirty="0">
                <a:solidFill>
                  <a:srgbClr val="000000"/>
                </a:solidFill>
                <a:latin typeface="Arial" charset="0"/>
              </a:rPr>
              <a:t> est une base robuste, encore très utilisée, qui peut être fortement complexifié pour intégrer d’autres effets / tester d’autres hypothèses. 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F206267B-B277-4BBF-A7EF-69B7864A3A85}"/>
              </a:ext>
            </a:extLst>
          </p:cNvPr>
          <p:cNvSpPr/>
          <p:nvPr/>
        </p:nvSpPr>
        <p:spPr>
          <a:xfrm>
            <a:off x="2639616" y="1945768"/>
            <a:ext cx="144016" cy="216024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1C0BDABB-D8FC-4650-B194-44E11B742F4F}"/>
              </a:ext>
            </a:extLst>
          </p:cNvPr>
          <p:cNvSpPr/>
          <p:nvPr/>
        </p:nvSpPr>
        <p:spPr>
          <a:xfrm>
            <a:off x="2639616" y="4260574"/>
            <a:ext cx="144016" cy="216024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17F95081-4DC6-440F-843C-6087BE46ED1C}"/>
              </a:ext>
            </a:extLst>
          </p:cNvPr>
          <p:cNvSpPr/>
          <p:nvPr/>
        </p:nvSpPr>
        <p:spPr>
          <a:xfrm>
            <a:off x="2639616" y="5179258"/>
            <a:ext cx="144016" cy="216024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7A3C32E3-4223-4D3C-8F01-463E3EE70659}"/>
              </a:ext>
            </a:extLst>
          </p:cNvPr>
          <p:cNvSpPr/>
          <p:nvPr/>
        </p:nvSpPr>
        <p:spPr>
          <a:xfrm>
            <a:off x="2639616" y="2978851"/>
            <a:ext cx="144016" cy="216024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DDA04E1B-324D-4F7E-8B52-4D41C34EF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6793" y="247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7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007768" y="2412266"/>
            <a:ext cx="4536504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CH" altLang="fr-FR" dirty="0">
                <a:solidFill>
                  <a:srgbClr val="FF6600"/>
                </a:solidFill>
                <a:latin typeface="Calibri" pitchFamily="34" charset="0"/>
              </a:rPr>
              <a:t>Merci de votre attention !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6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368BFC5-5417-4507-A4CC-B2002283B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2384" y="332656"/>
            <a:ext cx="609600" cy="609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80EAB57-FA7C-424C-A997-235F1043C7FF}"/>
              </a:ext>
            </a:extLst>
          </p:cNvPr>
          <p:cNvSpPr txBox="1"/>
          <p:nvPr/>
        </p:nvSpPr>
        <p:spPr>
          <a:xfrm>
            <a:off x="7766540" y="6364553"/>
            <a:ext cx="43537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>
                <a:solidFill>
                  <a:schemeClr val="bg1"/>
                </a:solidFill>
              </a:rPr>
              <a:t>Source :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Midnight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Oil</a:t>
            </a:r>
            <a:r>
              <a:rPr lang="fr-FR" sz="900" dirty="0">
                <a:solidFill>
                  <a:schemeClr val="bg1"/>
                </a:solidFill>
              </a:rPr>
              <a:t> – ‘The </a:t>
            </a:r>
            <a:r>
              <a:rPr lang="fr-FR" sz="900" dirty="0" err="1">
                <a:solidFill>
                  <a:schemeClr val="bg1"/>
                </a:solidFill>
              </a:rPr>
              <a:t>dead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heart</a:t>
            </a:r>
            <a:r>
              <a:rPr lang="fr-FR" sz="900" dirty="0">
                <a:solidFill>
                  <a:schemeClr val="bg1"/>
                </a:solidFill>
              </a:rPr>
              <a:t>’. </a:t>
            </a:r>
            <a:r>
              <a:rPr lang="fr-FR" sz="900" dirty="0" err="1">
                <a:solidFill>
                  <a:schemeClr val="bg1"/>
                </a:solidFill>
              </a:rPr>
              <a:t>Rehearsal</a:t>
            </a:r>
            <a:r>
              <a:rPr lang="fr-FR" sz="900" dirty="0">
                <a:solidFill>
                  <a:schemeClr val="bg1"/>
                </a:solidFill>
              </a:rPr>
              <a:t> of MTV </a:t>
            </a:r>
            <a:r>
              <a:rPr lang="fr-FR" sz="900" dirty="0" err="1">
                <a:solidFill>
                  <a:schemeClr val="bg1"/>
                </a:solidFill>
              </a:rPr>
              <a:t>Unplugged</a:t>
            </a:r>
            <a:r>
              <a:rPr lang="fr-FR" sz="900" dirty="0">
                <a:solidFill>
                  <a:schemeClr val="bg1"/>
                </a:solidFill>
              </a:rPr>
              <a:t> (</a:t>
            </a:r>
            <a:r>
              <a:rPr lang="fr-FR" sz="900" dirty="0" err="1">
                <a:solidFill>
                  <a:schemeClr val="bg1"/>
                </a:solidFill>
              </a:rPr>
              <a:t>youtube</a:t>
            </a:r>
            <a:r>
              <a:rPr lang="fr-FR" sz="900" dirty="0">
                <a:solidFill>
                  <a:schemeClr val="bg1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68863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30450" y="115889"/>
            <a:ext cx="8229600" cy="720725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fr-CH" altLang="fr-FR" dirty="0">
                <a:solidFill>
                  <a:srgbClr val="FF0000"/>
                </a:solidFill>
                <a:latin typeface="Calibri" pitchFamily="34" charset="0"/>
              </a:rPr>
              <a:t>Plan du cours</a:t>
            </a:r>
            <a:endParaRPr lang="fr-FR" altLang="fr-FR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2640658" y="1196753"/>
            <a:ext cx="7343775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 typeface="+mj-lt"/>
              <a:buAutoNum type="arabicPeriod" startAt="2"/>
            </a:pPr>
            <a:r>
              <a:rPr lang="fr-CH" altLang="fr-FR" b="1" noProof="1">
                <a:solidFill>
                  <a:srgbClr val="000000"/>
                </a:solidFill>
                <a:latin typeface="Arial" charset="0"/>
              </a:rPr>
              <a:t>Ecologie des populations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600" b="1" noProof="1">
                <a:solidFill>
                  <a:srgbClr val="000000"/>
                </a:solidFill>
                <a:latin typeface="Arial" charset="0"/>
              </a:rPr>
              <a:t>2.1	Introduction &amp; Définition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600" b="1" noProof="1">
                <a:solidFill>
                  <a:srgbClr val="000000"/>
                </a:solidFill>
                <a:latin typeface="Arial" charset="0"/>
              </a:rPr>
              <a:t>2.2	Structures de population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lvl="2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  <a:latin typeface="Arial" charset="0"/>
              </a:rPr>
              <a:t>2.2.1	Densité / Biomasse	</a:t>
            </a:r>
          </a:p>
          <a:p>
            <a:pPr lvl="2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  <a:latin typeface="Arial" charset="0"/>
              </a:rPr>
              <a:t>2.2.2	Structure spatiale	</a:t>
            </a:r>
          </a:p>
          <a:p>
            <a:pPr lvl="2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  <a:latin typeface="Arial" charset="0"/>
              </a:rPr>
              <a:t>2.2.3	Structure démographique	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fr-CH" altLang="fr-FR" sz="1400" b="1" noProof="1">
                <a:solidFill>
                  <a:srgbClr val="000000"/>
                </a:solidFill>
                <a:latin typeface="Arial" charset="0"/>
              </a:rPr>
              <a:t>2.2.4	Structure génétique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endParaRPr lang="fr-CH" altLang="fr-FR" sz="1400" b="1" dirty="0">
              <a:solidFill>
                <a:srgbClr val="000000"/>
              </a:solidFill>
              <a:latin typeface="Arial" charset="0"/>
            </a:endParaRP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600" b="1" noProof="1">
                <a:solidFill>
                  <a:srgbClr val="000000"/>
                </a:solidFill>
                <a:latin typeface="Arial" charset="0"/>
              </a:rPr>
              <a:t>2.</a:t>
            </a:r>
            <a:r>
              <a:rPr lang="fr-CH" altLang="fr-FR" sz="1600" b="1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fr-CH" altLang="fr-FR" sz="1600" b="1" noProof="1">
                <a:solidFill>
                  <a:srgbClr val="000000"/>
                </a:solidFill>
                <a:latin typeface="Arial" charset="0"/>
              </a:rPr>
              <a:t>	Dynamique temporelle</a:t>
            </a:r>
            <a:endParaRPr lang="fr-CH" altLang="fr-FR" sz="1600" b="1" dirty="0">
              <a:solidFill>
                <a:srgbClr val="000000"/>
              </a:solidFill>
              <a:latin typeface="Arial" charset="0"/>
            </a:endParaRP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  <a:latin typeface="Arial" charset="0"/>
              </a:rPr>
              <a:t>	 2.</a:t>
            </a:r>
            <a:r>
              <a:rPr lang="fr-CH" altLang="fr-FR" sz="1400" b="1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fr-CH" altLang="fr-FR" sz="1400" b="1" noProof="1">
                <a:solidFill>
                  <a:srgbClr val="000000"/>
                </a:solidFill>
                <a:latin typeface="Arial" charset="0"/>
              </a:rPr>
              <a:t>.1	Variabilité des effectifs</a:t>
            </a:r>
            <a:endParaRPr lang="fr-CH" altLang="fr-FR" sz="1400" b="1" dirty="0">
              <a:solidFill>
                <a:srgbClr val="000000"/>
              </a:solidFill>
              <a:latin typeface="Arial" charset="0"/>
            </a:endParaRP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srgbClr val="000000"/>
                </a:solidFill>
                <a:latin typeface="Arial" charset="0"/>
              </a:rPr>
              <a:t>	 2.3.2	Croissance exponentielle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srgbClr val="000000"/>
                </a:solidFill>
                <a:latin typeface="Arial" charset="0"/>
              </a:rPr>
              <a:t>	 2.3.3	Croissance logistique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2791082" y="5860472"/>
            <a:ext cx="5832648" cy="326352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0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1"/>
    </mc:Choice>
    <mc:Fallback xmlns="">
      <p:transition spd="slow" advTm="54871"/>
    </mc:Fallback>
  </mc:AlternateContent>
  <p:extLst>
    <p:ext uri="{E180D4A7-C9FB-4DFB-919C-405C955672EB}">
      <p14:showEvtLst xmlns:p14="http://schemas.microsoft.com/office/powerpoint/2010/main">
        <p14:playEvt time="0" objId="2"/>
        <p14:stopEvt time="50336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800920" y="44624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CH" altLang="fr-FR" dirty="0">
                <a:solidFill>
                  <a:srgbClr val="FF6600"/>
                </a:solidFill>
                <a:latin typeface="Calibri" pitchFamily="34" charset="0"/>
              </a:rPr>
              <a:t>Le modèle logistique 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60291" y="1124744"/>
            <a:ext cx="470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  <a:latin typeface="Arial" charset="0"/>
              </a:rPr>
              <a:t>Et après la phase de « colonisation »…?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875360" y="2802994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5 individus en 1905.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Création du Parc en 1926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  <a:latin typeface="Arial" charset="0"/>
              </a:rPr>
              <a:t>En 1960 </a:t>
            </a:r>
            <a:r>
              <a:rPr lang="fr-CH" b="1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 6000 individus</a:t>
            </a:r>
            <a:endParaRPr lang="fr-CH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847529" y="1988840"/>
            <a:ext cx="39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Ex. Eléphant d’Afrique </a:t>
            </a:r>
            <a:r>
              <a:rPr lang="fr-CH" sz="1200" i="1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fr-CH" sz="1200" i="1" dirty="0" err="1">
                <a:solidFill>
                  <a:srgbClr val="000000"/>
                </a:solidFill>
                <a:latin typeface="Arial" charset="0"/>
              </a:rPr>
              <a:t>Loxodonta</a:t>
            </a:r>
            <a:r>
              <a:rPr lang="fr-CH" sz="12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CH" sz="1200" i="1" dirty="0" err="1">
                <a:solidFill>
                  <a:srgbClr val="000000"/>
                </a:solidFill>
                <a:latin typeface="Arial" charset="0"/>
              </a:rPr>
              <a:t>africana</a:t>
            </a:r>
            <a:r>
              <a:rPr lang="fr-CH" sz="1200" i="1" dirty="0">
                <a:solidFill>
                  <a:srgbClr val="000000"/>
                </a:solidFill>
                <a:latin typeface="Arial" charset="0"/>
              </a:rPr>
              <a:t>)</a:t>
            </a:r>
            <a:endParaRPr lang="fr-CH" sz="1000" i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5231905" y="1862958"/>
            <a:ext cx="4926671" cy="4967066"/>
            <a:chOff x="3707904" y="1862958"/>
            <a:chExt cx="4926671" cy="4967066"/>
          </a:xfrm>
        </p:grpSpPr>
        <p:grpSp>
          <p:nvGrpSpPr>
            <p:cNvPr id="15" name="Groupe 14"/>
            <p:cNvGrpSpPr/>
            <p:nvPr/>
          </p:nvGrpSpPr>
          <p:grpSpPr>
            <a:xfrm>
              <a:off x="3707904" y="2686703"/>
              <a:ext cx="4926671" cy="3806218"/>
              <a:chOff x="4890690" y="3717031"/>
              <a:chExt cx="3838267" cy="2947908"/>
            </a:xfrm>
          </p:grpSpPr>
          <p:pic>
            <p:nvPicPr>
              <p:cNvPr id="37893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0690" y="3717031"/>
                <a:ext cx="3747438" cy="2808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ZoneTexte 13"/>
              <p:cNvSpPr txBox="1"/>
              <p:nvPr/>
            </p:nvSpPr>
            <p:spPr>
              <a:xfrm>
                <a:off x="7624709" y="6474241"/>
                <a:ext cx="1104248" cy="190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000" i="1" dirty="0">
                    <a:solidFill>
                      <a:srgbClr val="000000"/>
                    </a:solidFill>
                    <a:latin typeface="Arial" charset="0"/>
                  </a:rPr>
                  <a:t>In. Anselme B. (2015)</a:t>
                </a:r>
              </a:p>
            </p:txBody>
          </p:sp>
        </p:grpSp>
        <p:sp>
          <p:nvSpPr>
            <p:cNvPr id="10" name="Forme libre 9"/>
            <p:cNvSpPr/>
            <p:nvPr/>
          </p:nvSpPr>
          <p:spPr>
            <a:xfrm>
              <a:off x="4371553" y="3118938"/>
              <a:ext cx="3143250" cy="2676801"/>
            </a:xfrm>
            <a:custGeom>
              <a:avLst/>
              <a:gdLst>
                <a:gd name="connsiteX0" fmla="*/ 0 w 3124200"/>
                <a:gd name="connsiteY0" fmla="*/ 2891826 h 2892825"/>
                <a:gd name="connsiteX1" fmla="*/ 1257300 w 3124200"/>
                <a:gd name="connsiteY1" fmla="*/ 2653701 h 2892825"/>
                <a:gd name="connsiteX2" fmla="*/ 1666875 w 3124200"/>
                <a:gd name="connsiteY2" fmla="*/ 1415451 h 2892825"/>
                <a:gd name="connsiteX3" fmla="*/ 2200275 w 3124200"/>
                <a:gd name="connsiteY3" fmla="*/ 215301 h 2892825"/>
                <a:gd name="connsiteX4" fmla="*/ 3124200 w 3124200"/>
                <a:gd name="connsiteY4" fmla="*/ 5751 h 289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4200" h="2892825">
                  <a:moveTo>
                    <a:pt x="0" y="2891826"/>
                  </a:moveTo>
                  <a:cubicBezTo>
                    <a:pt x="489744" y="2895794"/>
                    <a:pt x="979488" y="2899763"/>
                    <a:pt x="1257300" y="2653701"/>
                  </a:cubicBezTo>
                  <a:cubicBezTo>
                    <a:pt x="1535112" y="2407639"/>
                    <a:pt x="1509713" y="1821851"/>
                    <a:pt x="1666875" y="1415451"/>
                  </a:cubicBezTo>
                  <a:cubicBezTo>
                    <a:pt x="1824037" y="1009051"/>
                    <a:pt x="1957388" y="450251"/>
                    <a:pt x="2200275" y="215301"/>
                  </a:cubicBezTo>
                  <a:cubicBezTo>
                    <a:pt x="2443162" y="-19649"/>
                    <a:pt x="2783681" y="-6949"/>
                    <a:pt x="3124200" y="5751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" name="Arc 10"/>
            <p:cNvSpPr/>
            <p:nvPr/>
          </p:nvSpPr>
          <p:spPr>
            <a:xfrm rot="16772711">
              <a:off x="2992356" y="3813678"/>
              <a:ext cx="4967066" cy="1065626"/>
            </a:xfrm>
            <a:prstGeom prst="arc">
              <a:avLst>
                <a:gd name="adj1" fmla="val 1083870"/>
                <a:gd name="adj2" fmla="val 5430739"/>
              </a:avLst>
            </a:prstGeom>
            <a:ln w="38100">
              <a:solidFill>
                <a:srgbClr val="FF99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036679" y="2358172"/>
              <a:ext cx="1505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dirty="0">
                  <a:solidFill>
                    <a:sysClr val="windowText" lastClr="000000"/>
                  </a:solidFill>
                  <a:latin typeface="Arial" charset="0"/>
                </a:rPr>
                <a:t>N</a:t>
              </a:r>
              <a:r>
                <a:rPr lang="fr-CH" baseline="-25000" dirty="0">
                  <a:solidFill>
                    <a:sysClr val="windowText" lastClr="000000"/>
                  </a:solidFill>
                  <a:latin typeface="Arial" charset="0"/>
                </a:rPr>
                <a:t>t</a:t>
              </a:r>
              <a:r>
                <a:rPr lang="fr-CH" dirty="0">
                  <a:solidFill>
                    <a:sysClr val="windowText" lastClr="000000"/>
                  </a:solidFill>
                  <a:latin typeface="Arial" charset="0"/>
                </a:rPr>
                <a:t> = N</a:t>
              </a:r>
              <a:r>
                <a:rPr lang="fr-CH" baseline="-25000" dirty="0">
                  <a:solidFill>
                    <a:sysClr val="windowText" lastClr="000000"/>
                  </a:solidFill>
                  <a:latin typeface="Arial" charset="0"/>
                </a:rPr>
                <a:t>0 </a:t>
              </a:r>
              <a:r>
                <a:rPr lang="fr-CH" dirty="0">
                  <a:solidFill>
                    <a:sysClr val="windowText" lastClr="000000"/>
                  </a:solidFill>
                  <a:latin typeface="Arial" charset="0"/>
                </a:rPr>
                <a:t>. e </a:t>
              </a:r>
              <a:r>
                <a:rPr lang="fr-CH" baseline="30000" dirty="0">
                  <a:solidFill>
                    <a:sysClr val="windowText" lastClr="000000"/>
                  </a:solidFill>
                  <a:latin typeface="Arial" charset="0"/>
                </a:rPr>
                <a:t>(r.t)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5475889" y="2727504"/>
              <a:ext cx="608483" cy="61043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ZoneTexte 23"/>
          <p:cNvSpPr txBox="1"/>
          <p:nvPr/>
        </p:nvSpPr>
        <p:spPr>
          <a:xfrm>
            <a:off x="1991544" y="4079187"/>
            <a:ext cx="333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Croissance non exponentielle au-delà d’un certain temps / effectif (~1950 / 4000 </a:t>
            </a:r>
            <a:r>
              <a:rPr lang="fr-CH" dirty="0" err="1">
                <a:solidFill>
                  <a:srgbClr val="000000"/>
                </a:solidFill>
                <a:latin typeface="Arial" charset="0"/>
              </a:rPr>
              <a:t>ind</a:t>
            </a:r>
            <a:r>
              <a:rPr lang="fr-CH" dirty="0">
                <a:solidFill>
                  <a:srgbClr val="000000"/>
                </a:solidFill>
                <a:latin typeface="Arial" charset="0"/>
              </a:rPr>
              <a:t>.)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972494" y="5313982"/>
            <a:ext cx="333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Ralentissement progressif de l’accroissement de la pop., jusqu’à un accroissement nul.</a:t>
            </a:r>
          </a:p>
        </p:txBody>
      </p:sp>
      <p:sp>
        <p:nvSpPr>
          <p:cNvPr id="25" name="Flèche droite 24"/>
          <p:cNvSpPr/>
          <p:nvPr/>
        </p:nvSpPr>
        <p:spPr>
          <a:xfrm>
            <a:off x="1847530" y="4077072"/>
            <a:ext cx="144015" cy="360040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Flèche droite 28"/>
          <p:cNvSpPr/>
          <p:nvPr/>
        </p:nvSpPr>
        <p:spPr>
          <a:xfrm>
            <a:off x="1847529" y="5310733"/>
            <a:ext cx="144015" cy="360040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3252548-AADE-4098-A1AF-D04541B6A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6047" y="288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1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800920" y="44624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CH" altLang="fr-FR" dirty="0">
                <a:solidFill>
                  <a:srgbClr val="FF6600"/>
                </a:solidFill>
                <a:latin typeface="Calibri" pitchFamily="34" charset="0"/>
              </a:rPr>
              <a:t>Le modèle logistique 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91544" y="1196752"/>
            <a:ext cx="470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  <a:latin typeface="Arial" charset="0"/>
              </a:rPr>
              <a:t>Facteurs de régulation des populations</a:t>
            </a: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AF8C04A0-3094-4629-A0C8-8A6850C2D7BA}"/>
              </a:ext>
            </a:extLst>
          </p:cNvPr>
          <p:cNvGraphicFramePr>
            <a:graphicFrameLocks noGrp="1"/>
          </p:cNvGraphicFramePr>
          <p:nvPr/>
        </p:nvGraphicFramePr>
        <p:xfrm>
          <a:off x="2351584" y="2276872"/>
          <a:ext cx="7920880" cy="344932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975365">
                  <a:extLst>
                    <a:ext uri="{9D8B030D-6E8A-4147-A177-3AD203B41FA5}">
                      <a16:colId xmlns:a16="http://schemas.microsoft.com/office/drawing/2014/main" val="1523520040"/>
                    </a:ext>
                  </a:extLst>
                </a:gridCol>
                <a:gridCol w="3945515">
                  <a:extLst>
                    <a:ext uri="{9D8B030D-6E8A-4147-A177-3AD203B41FA5}">
                      <a16:colId xmlns:a16="http://schemas.microsoft.com/office/drawing/2014/main" val="2059168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Densité-dépendants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Densité-indépendants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815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Compétition intraspécifique :</a:t>
                      </a:r>
                    </a:p>
                    <a:p>
                      <a:endParaRPr lang="fr-FR" sz="900" dirty="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↑ quantité de ressources per capita</a:t>
                      </a:r>
                    </a:p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↓ espace per capita (surpopulation)</a:t>
                      </a:r>
                    </a:p>
                    <a:p>
                      <a:pPr lvl="2"/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↑ migration</a:t>
                      </a:r>
                    </a:p>
                    <a:p>
                      <a:pPr lvl="2"/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↑ cannibalisme</a:t>
                      </a:r>
                    </a:p>
                    <a:p>
                      <a:pPr lvl="2"/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↑ formation de territoires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Facteurs environnementaux :</a:t>
                      </a:r>
                    </a:p>
                    <a:p>
                      <a:endParaRPr lang="fr-FR" sz="900" dirty="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  <a:p>
                      <a:pPr lvl="1"/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Température</a:t>
                      </a:r>
                    </a:p>
                    <a:p>
                      <a:pPr lvl="1"/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Lumière</a:t>
                      </a:r>
                    </a:p>
                    <a:p>
                      <a:pPr lvl="1"/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Humidité</a:t>
                      </a:r>
                    </a:p>
                    <a:p>
                      <a:pPr lvl="1"/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Vent</a:t>
                      </a:r>
                    </a:p>
                    <a:p>
                      <a:pPr lvl="1"/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Sol</a:t>
                      </a:r>
                    </a:p>
                    <a:p>
                      <a:pPr lvl="1"/>
                      <a:r>
                        <a:rPr lang="fr-FR" sz="1600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Qualité de la nourriture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806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Prédation (prédateurs spécifiques)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Prédateurs non spécifiques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0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Parasitisme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751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Maladies contagieuses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Maladies non contagieuses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86905"/>
                  </a:ext>
                </a:extLst>
              </a:tr>
            </a:tbl>
          </a:graphicData>
        </a:graphic>
      </p:graphicFrame>
      <p:pic>
        <p:nvPicPr>
          <p:cNvPr id="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04D88B6-5226-41C9-B4EA-330C4A68C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4392" y="230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1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800920" y="44624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CH" altLang="fr-FR" dirty="0">
                <a:solidFill>
                  <a:srgbClr val="FF6600"/>
                </a:solidFill>
                <a:latin typeface="Calibri" pitchFamily="34" charset="0"/>
              </a:rPr>
              <a:t>Le modèle logistique 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39816" y="1916832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La densité de la population elle-même limite son accroissement en modulant le taux de croissance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dirty="0">
              <a:solidFill>
                <a:srgbClr val="000000"/>
              </a:solidFill>
              <a:latin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è"/>
            </a:pPr>
            <a:r>
              <a:rPr lang="fr-CH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« </a:t>
            </a:r>
            <a:r>
              <a:rPr lang="fr-CH" b="1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Autolimitation</a:t>
            </a:r>
            <a:r>
              <a:rPr lang="fr-CH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dirty="0">
              <a:solidFill>
                <a:srgbClr val="000000"/>
              </a:solidFill>
              <a:latin typeface="Arial" charset="0"/>
              <a:sym typeface="Wingdings" panose="05000000000000000000" pitchFamily="2" charset="2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è"/>
            </a:pPr>
            <a:r>
              <a:rPr lang="fr-CH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Le taux de croissance per capita </a:t>
            </a:r>
            <a:r>
              <a:rPr lang="fr-CH" i="1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r</a:t>
            </a:r>
            <a:r>
              <a:rPr lang="fr-CH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n’est plus constant (cf. Malthus)   Diminution de b, augmentation de d, ou les deux</a:t>
            </a:r>
            <a:endParaRPr lang="fr-CH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4151785" y="2023651"/>
            <a:ext cx="216939" cy="360040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51584" y="554104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Modèle exponentiel de Malthus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454090" y="5541040"/>
            <a:ext cx="3117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Modèle logistique de </a:t>
            </a:r>
            <a:r>
              <a:rPr lang="fr-CH" dirty="0" err="1">
                <a:solidFill>
                  <a:srgbClr val="000000"/>
                </a:solidFill>
                <a:latin typeface="Arial" charset="0"/>
              </a:rPr>
              <a:t>Verhulst</a:t>
            </a:r>
            <a:r>
              <a:rPr lang="fr-CH" dirty="0">
                <a:solidFill>
                  <a:srgbClr val="000000"/>
                </a:solidFill>
                <a:latin typeface="Arial" charset="0"/>
              </a:rPr>
              <a:t>, avec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  <a:latin typeface="Arial" charset="0"/>
              </a:rPr>
              <a:t>K = capacité de charge de l’environnement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4583832" y="4612485"/>
            <a:ext cx="216024" cy="749568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5515972" y="4612486"/>
                <a:ext cx="4043479" cy="625941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b="1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𝒅𝑵</m:t>
                          </m:r>
                        </m:num>
                        <m:den>
                          <m:r>
                            <a:rPr lang="fr-CH" b="1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=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𝒓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 . 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𝑵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 . </m:t>
                      </m:r>
                      <m:d>
                        <m:dPr>
                          <m:begChr m:val="["/>
                          <m:endChr m:val="]"/>
                          <m:ctrlPr>
                            <a:rPr lang="fr-CH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CH" b="1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H" b="1" i="1">
                                  <a:solidFill>
                                    <a:srgbClr val="FFFFFF"/>
                                  </a:solidFill>
                                  <a:latin typeface="Cambria Math"/>
                                </a:rPr>
                                <m:t>𝑲</m:t>
                              </m:r>
                              <m:r>
                                <a:rPr lang="fr-CH" b="1" i="1">
                                  <a:solidFill>
                                    <a:srgbClr val="FFFFFF"/>
                                  </a:solidFill>
                                  <a:latin typeface="Cambria Math"/>
                                </a:rPr>
                                <m:t> − </m:t>
                              </m:r>
                              <m:r>
                                <a:rPr lang="fr-CH" b="1" i="1">
                                  <a:solidFill>
                                    <a:srgbClr val="FFFFFF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num>
                            <m:den>
                              <m:r>
                                <a:rPr lang="fr-CH" b="1" i="1">
                                  <a:solidFill>
                                    <a:srgbClr val="FFFFFF"/>
                                  </a:solidFill>
                                  <a:latin typeface="Cambria Math"/>
                                </a:rPr>
                                <m:t>𝑲</m:t>
                              </m:r>
                            </m:den>
                          </m:f>
                        </m:e>
                      </m:d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=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𝒓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 . 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𝑵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 . </m:t>
                      </m:r>
                      <m:d>
                        <m:dPr>
                          <m:begChr m:val="["/>
                          <m:endChr m:val="]"/>
                          <m:ctrlPr>
                            <a:rPr lang="fr-CH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1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fr-CH" b="1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− </m:t>
                          </m:r>
                          <m:f>
                            <m:fPr>
                              <m:ctrlPr>
                                <a:rPr lang="fr-CH" b="1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H" b="1" i="1">
                                  <a:solidFill>
                                    <a:srgbClr val="FFFFFF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num>
                            <m:den>
                              <m:r>
                                <a:rPr lang="fr-CH" b="1" i="1">
                                  <a:solidFill>
                                    <a:srgbClr val="FFFFFF"/>
                                  </a:solidFill>
                                  <a:latin typeface="Cambria Math"/>
                                </a:rPr>
                                <m:t>𝑲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CH" b="1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972" y="4612486"/>
                <a:ext cx="4043479" cy="6259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2373746" y="4657626"/>
                <a:ext cx="1361270" cy="618439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b="1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𝒅𝑵</m:t>
                          </m:r>
                        </m:num>
                        <m:den>
                          <m:r>
                            <a:rPr lang="fr-CH" b="1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𝒅𝒕</m:t>
                          </m:r>
                        </m:den>
                      </m:f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=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𝒓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 . </m:t>
                      </m:r>
                      <m:r>
                        <a:rPr lang="fr-CH" b="1" i="1">
                          <a:solidFill>
                            <a:srgbClr val="FFFFFF"/>
                          </a:solidFill>
                          <a:latin typeface="Cambria Math"/>
                        </a:rPr>
                        <m:t>𝑵</m:t>
                      </m:r>
                    </m:oMath>
                  </m:oMathPara>
                </a14:m>
                <a:endParaRPr lang="fr-CH" b="1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746" y="4657626"/>
                <a:ext cx="1361270" cy="6184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44" y="1140168"/>
            <a:ext cx="1714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007769" y="1052737"/>
            <a:ext cx="2852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  <a:latin typeface="Arial" charset="0"/>
              </a:rPr>
              <a:t>Pierre-François </a:t>
            </a:r>
            <a:r>
              <a:rPr lang="fr-CH" b="1" dirty="0" err="1">
                <a:solidFill>
                  <a:srgbClr val="000000"/>
                </a:solidFill>
                <a:latin typeface="Arial" charset="0"/>
              </a:rPr>
              <a:t>Verhulst</a:t>
            </a:r>
            <a:endParaRPr lang="fr-CH" b="1" dirty="0">
              <a:solidFill>
                <a:srgbClr val="000000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1804 - 1849</a:t>
            </a:r>
          </a:p>
        </p:txBody>
      </p:sp>
      <p:sp>
        <p:nvSpPr>
          <p:cNvPr id="8" name="Accolade ouvrante 7"/>
          <p:cNvSpPr/>
          <p:nvPr/>
        </p:nvSpPr>
        <p:spPr>
          <a:xfrm>
            <a:off x="8906470" y="5119093"/>
            <a:ext cx="216024" cy="768281"/>
          </a:xfrm>
          <a:prstGeom prst="leftBrace">
            <a:avLst/>
          </a:prstGeom>
          <a:ln w="28575"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206868" y="5670774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dirty="0">
                <a:solidFill>
                  <a:srgbClr val="000000"/>
                </a:solidFill>
                <a:latin typeface="Arial" charset="0"/>
              </a:rPr>
              <a:t>autolimitation</a:t>
            </a:r>
          </a:p>
        </p:txBody>
      </p:sp>
      <p:sp>
        <p:nvSpPr>
          <p:cNvPr id="10" name="Arc 9"/>
          <p:cNvSpPr/>
          <p:nvPr/>
        </p:nvSpPr>
        <p:spPr>
          <a:xfrm rot="15970237" flipH="1">
            <a:off x="9014751" y="5418439"/>
            <a:ext cx="432048" cy="432048"/>
          </a:xfrm>
          <a:prstGeom prst="arc">
            <a:avLst>
              <a:gd name="adj1" fmla="val 15777540"/>
              <a:gd name="adj2" fmla="val 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FDB1183-2CD8-4398-A280-FE44B7BF9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0744" y="279624"/>
            <a:ext cx="609600" cy="609600"/>
          </a:xfrm>
          <a:prstGeom prst="rect">
            <a:avLst/>
          </a:prstGeom>
        </p:spPr>
      </p:pic>
      <p:pic>
        <p:nvPicPr>
          <p:cNvPr id="11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341F75A-CD1B-49EB-A6A2-3C3C15EE5A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0744" y="1026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2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82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3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52" y="2420889"/>
            <a:ext cx="7199313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800920" y="44624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CH" altLang="fr-FR" dirty="0">
                <a:solidFill>
                  <a:srgbClr val="FF6600"/>
                </a:solidFill>
                <a:latin typeface="Calibri" pitchFamily="34" charset="0"/>
              </a:rPr>
              <a:t>Le modèle logistique 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6672065" y="1246478"/>
                <a:ext cx="2775247" cy="785408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2400" b="1" dirty="0">
                    <a:solidFill>
                      <a:srgbClr val="FFFFFF"/>
                    </a:solidFill>
                    <a:latin typeface="Arial" charset="0"/>
                  </a:rPr>
                  <a:t>N</a:t>
                </a:r>
                <a:r>
                  <a:rPr lang="fr-CH" sz="2400" b="1" baseline="-25000" dirty="0">
                    <a:solidFill>
                      <a:srgbClr val="FFFFFF"/>
                    </a:solidFill>
                    <a:latin typeface="Arial" charset="0"/>
                  </a:rPr>
                  <a:t>t</a:t>
                </a:r>
                <a:r>
                  <a:rPr lang="fr-CH" sz="2400" b="1" dirty="0">
                    <a:solidFill>
                      <a:srgbClr val="FFFFFF"/>
                    </a:solidFill>
                    <a:latin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sz="2400" b="1" i="1">
                        <a:solidFill>
                          <a:srgbClr val="FFFFFF"/>
                        </a:solidFill>
                        <a:latin typeface="Cambria Math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fr-CH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H" sz="24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sz="24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𝑲</m:t>
                            </m:r>
                          </m:num>
                          <m:den>
                            <m:r>
                              <a:rPr lang="fr-CH" sz="24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fr-CH" sz="24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+ </m:t>
                            </m:r>
                            <m:d>
                              <m:dPr>
                                <m:ctrlPr>
                                  <a:rPr lang="fr-CH" sz="2400" b="1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sz="2400" b="1" i="1">
                                        <a:solidFill>
                                          <a:srgbClr val="FFFF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sz="2400" b="1" i="1">
                                        <a:solidFill>
                                          <a:srgbClr val="FFFFFF"/>
                                        </a:solidFill>
                                        <a:latin typeface="Cambria Math"/>
                                      </a:rPr>
                                      <m:t>𝑲</m:t>
                                    </m:r>
                                    <m:r>
                                      <a:rPr lang="fr-CH" sz="2400" b="1" i="1">
                                        <a:solidFill>
                                          <a:srgbClr val="FFFFFF"/>
                                        </a:solidFill>
                                        <a:latin typeface="Cambria Math"/>
                                      </a:rPr>
                                      <m:t> −</m:t>
                                    </m:r>
                                    <m:r>
                                      <a:rPr lang="fr-CH" sz="2400" b="1" i="1">
                                        <a:solidFill>
                                          <a:srgbClr val="FFFFFF"/>
                                        </a:solidFill>
                                        <a:latin typeface="Cambria Math"/>
                                      </a:rPr>
                                      <m:t>𝑵</m:t>
                                    </m:r>
                                    <m:r>
                                      <a:rPr lang="fr-CH" sz="2400" b="1" i="1" baseline="-25000">
                                        <a:solidFill>
                                          <a:srgbClr val="FFFFFF"/>
                                        </a:solidFill>
                                        <a:latin typeface="Cambria Math"/>
                                      </a:rPr>
                                      <m:t>𝟎</m:t>
                                    </m:r>
                                  </m:num>
                                  <m:den>
                                    <m:r>
                                      <a:rPr lang="fr-CH" sz="2400" b="1" i="1">
                                        <a:solidFill>
                                          <a:srgbClr val="FFFFFF"/>
                                        </a:solidFill>
                                        <a:latin typeface="Cambria Math"/>
                                      </a:rPr>
                                      <m:t>𝑵</m:t>
                                    </m:r>
                                    <m:r>
                                      <a:rPr lang="fr-CH" sz="2400" b="1" i="1" baseline="-25000">
                                        <a:solidFill>
                                          <a:srgbClr val="FFFFFF"/>
                                        </a:solidFill>
                                        <a:latin typeface="Cambria Math"/>
                                      </a:rPr>
                                      <m:t>𝟎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fr-CH" sz="24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fr-CH" sz="2400" b="1" i="1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sz="2400" b="1" i="1">
                                    <a:solidFill>
                                      <a:srgbClr val="FFFFFF"/>
                                    </a:solidFill>
                                    <a:latin typeface="Cambria Math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fr-CH" sz="2400" b="1" i="1">
                                    <a:solidFill>
                                      <a:srgbClr val="FFFFFF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fr-CH" sz="2400" b="1" i="1">
                                    <a:solidFill>
                                      <a:srgbClr val="FFFFFF"/>
                                    </a:solidFill>
                                    <a:latin typeface="Cambria Math"/>
                                  </a:rPr>
                                  <m:t>𝒓𝒕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fr-CH" sz="2400" b="1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5" y="1246478"/>
                <a:ext cx="2775247" cy="785408"/>
              </a:xfrm>
              <a:prstGeom prst="rect">
                <a:avLst/>
              </a:prstGeom>
              <a:blipFill>
                <a:blip r:embed="rId5"/>
                <a:stretch>
                  <a:fillRect l="-3289" b="-15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2135560" y="1412776"/>
            <a:ext cx="416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La solution du modèle de </a:t>
            </a:r>
            <a:r>
              <a:rPr lang="fr-CH" dirty="0" err="1">
                <a:solidFill>
                  <a:srgbClr val="000000"/>
                </a:solidFill>
                <a:latin typeface="Arial" charset="0"/>
              </a:rPr>
              <a:t>Verhulst</a:t>
            </a:r>
            <a:r>
              <a:rPr lang="fr-CH" dirty="0">
                <a:solidFill>
                  <a:srgbClr val="000000"/>
                </a:solidFill>
                <a:latin typeface="Arial" charset="0"/>
              </a:rPr>
              <a:t> est 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645271" y="2420888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Si K = 500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485932" y="2420888"/>
            <a:ext cx="1826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3 cas de figure 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dirty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fr-CH" baseline="-25000" dirty="0">
                <a:solidFill>
                  <a:srgbClr val="000000"/>
                </a:solidFill>
                <a:latin typeface="Arial" charset="0"/>
              </a:rPr>
              <a:t>0</a:t>
            </a:r>
            <a:r>
              <a:rPr lang="fr-CH" dirty="0">
                <a:solidFill>
                  <a:srgbClr val="000000"/>
                </a:solidFill>
                <a:latin typeface="Arial" charset="0"/>
              </a:rPr>
              <a:t> = 2 (&lt; K)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fr-CH" baseline="-25000" dirty="0">
                <a:solidFill>
                  <a:srgbClr val="000000"/>
                </a:solidFill>
                <a:latin typeface="Arial" charset="0"/>
              </a:rPr>
              <a:t>0</a:t>
            </a:r>
            <a:r>
              <a:rPr lang="fr-CH" dirty="0">
                <a:solidFill>
                  <a:srgbClr val="000000"/>
                </a:solidFill>
                <a:latin typeface="Arial" charset="0"/>
              </a:rPr>
              <a:t> = 1000 (&gt; K)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N</a:t>
            </a:r>
            <a:r>
              <a:rPr lang="fr-CH" baseline="-25000" dirty="0">
                <a:solidFill>
                  <a:srgbClr val="000000"/>
                </a:solidFill>
                <a:latin typeface="Arial" charset="0"/>
              </a:rPr>
              <a:t>0</a:t>
            </a:r>
            <a:r>
              <a:rPr lang="fr-CH" dirty="0">
                <a:solidFill>
                  <a:srgbClr val="000000"/>
                </a:solidFill>
                <a:latin typeface="Arial" charset="0"/>
              </a:rPr>
              <a:t> = 250 (K/2)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13496" y="437213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158834" y="508099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  <a:latin typeface="Arial" charset="0"/>
              </a:rPr>
              <a:t>K/2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719737" y="4372139"/>
            <a:ext cx="4968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719737" y="5257775"/>
            <a:ext cx="4968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2A4DF19-880B-47A5-8DCD-F133D19C6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306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775520" y="-55946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fr-CH" altLang="fr-FR" dirty="0">
                <a:solidFill>
                  <a:srgbClr val="FF6600"/>
                </a:solidFill>
                <a:latin typeface="Calibri" pitchFamily="34" charset="0"/>
              </a:rPr>
              <a:t>Le modèle logistique 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0B62DEA-AB71-4C1D-B6F8-967E6E22BB05}"/>
              </a:ext>
            </a:extLst>
          </p:cNvPr>
          <p:cNvGrpSpPr/>
          <p:nvPr/>
        </p:nvGrpSpPr>
        <p:grpSpPr>
          <a:xfrm>
            <a:off x="6526248" y="3679278"/>
            <a:ext cx="3530193" cy="4280006"/>
            <a:chOff x="1907704" y="1628800"/>
            <a:chExt cx="4680520" cy="5358559"/>
          </a:xfrm>
        </p:grpSpPr>
        <p:sp>
          <p:nvSpPr>
            <p:cNvPr id="15" name="Corde 14"/>
            <p:cNvSpPr/>
            <p:nvPr/>
          </p:nvSpPr>
          <p:spPr>
            <a:xfrm rot="5400000">
              <a:off x="2084263" y="3131470"/>
              <a:ext cx="4427984" cy="3283793"/>
            </a:xfrm>
            <a:prstGeom prst="chord">
              <a:avLst>
                <a:gd name="adj1" fmla="val 5503381"/>
                <a:gd name="adj2" fmla="val 16096891"/>
              </a:avLst>
            </a:prstGeom>
            <a:noFill/>
            <a:ln w="285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8F3A3C7C-E59D-4115-83D7-6F90ED17D632}"/>
                </a:ext>
              </a:extLst>
            </p:cNvPr>
            <p:cNvGrpSpPr/>
            <p:nvPr/>
          </p:nvGrpSpPr>
          <p:grpSpPr>
            <a:xfrm>
              <a:off x="1907704" y="1628800"/>
              <a:ext cx="4680520" cy="3652588"/>
              <a:chOff x="1907704" y="1628800"/>
              <a:chExt cx="4680520" cy="3652588"/>
            </a:xfrm>
          </p:grpSpPr>
          <p:cxnSp>
            <p:nvCxnSpPr>
              <p:cNvPr id="6" name="Connecteur droit avec flèche 5"/>
              <p:cNvCxnSpPr/>
              <p:nvPr/>
            </p:nvCxnSpPr>
            <p:spPr>
              <a:xfrm>
                <a:off x="2627784" y="4734669"/>
                <a:ext cx="3960440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>
              <a:xfrm flipV="1">
                <a:off x="2627784" y="1844824"/>
                <a:ext cx="0" cy="2888704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1907704" y="1628800"/>
                    <a:ext cx="759175" cy="77428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CH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H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𝒅𝑵</m:t>
                              </m:r>
                            </m:num>
                            <m:den>
                              <m:r>
                                <a:rPr lang="fr-CH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𝒅𝒕</m:t>
                              </m:r>
                            </m:den>
                          </m:f>
                        </m:oMath>
                      </m:oMathPara>
                    </a14:m>
                    <a:endParaRPr lang="fr-CH" dirty="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7704" y="1628800"/>
                    <a:ext cx="759175" cy="77428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ZoneTexte 17"/>
              <p:cNvSpPr txBox="1"/>
              <p:nvPr/>
            </p:nvSpPr>
            <p:spPr>
              <a:xfrm>
                <a:off x="5693000" y="4818985"/>
                <a:ext cx="448873" cy="462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i="1" dirty="0">
                    <a:solidFill>
                      <a:srgbClr val="000000"/>
                    </a:solidFill>
                    <a:latin typeface="Arial" charset="0"/>
                  </a:rPr>
                  <a:t>K</a:t>
                </a: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2384346" y="4781153"/>
                <a:ext cx="414868" cy="462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i="1" dirty="0">
                    <a:solidFill>
                      <a:srgbClr val="000000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3933835" y="4818985"/>
                <a:ext cx="703916" cy="462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i="1" dirty="0">
                    <a:solidFill>
                      <a:srgbClr val="000000"/>
                    </a:solidFill>
                    <a:latin typeface="Arial" charset="0"/>
                  </a:rPr>
                  <a:t>K/2</a:t>
                </a:r>
              </a:p>
            </p:txBody>
          </p:sp>
          <p:cxnSp>
            <p:nvCxnSpPr>
              <p:cNvPr id="17" name="Connecteur droit avec flèche 16"/>
              <p:cNvCxnSpPr/>
              <p:nvPr/>
            </p:nvCxnSpPr>
            <p:spPr>
              <a:xfrm>
                <a:off x="4298254" y="2567162"/>
                <a:ext cx="1" cy="216636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A4BC36B-CF21-44A8-8880-2B655507AA09}"/>
              </a:ext>
            </a:extLst>
          </p:cNvPr>
          <p:cNvSpPr txBox="1"/>
          <p:nvPr/>
        </p:nvSpPr>
        <p:spPr>
          <a:xfrm>
            <a:off x="1877710" y="3851821"/>
            <a:ext cx="400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La vitesse d’accroissement de la population augmente jusqu’à K/2, puis diminue jusqu’à K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54C511-EF8E-4CE9-A720-8F7486490E54}"/>
              </a:ext>
            </a:extLst>
          </p:cNvPr>
          <p:cNvSpPr txBox="1"/>
          <p:nvPr/>
        </p:nvSpPr>
        <p:spPr>
          <a:xfrm>
            <a:off x="1903042" y="5288339"/>
            <a:ext cx="4129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K/2 constitue une valeur ‘indicative’ pour les populations d’espèces exploitées (pêche commerciale, gibier)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60E1AC-3F0F-4F7E-91D3-2A0A7DD099C4}"/>
              </a:ext>
            </a:extLst>
          </p:cNvPr>
          <p:cNvSpPr txBox="1"/>
          <p:nvPr/>
        </p:nvSpPr>
        <p:spPr>
          <a:xfrm>
            <a:off x="7324544" y="6488668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Taille de la population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6499279-A6F9-4D7B-B3C7-1F4A49CA73E6}"/>
              </a:ext>
            </a:extLst>
          </p:cNvPr>
          <p:cNvGrpSpPr/>
          <p:nvPr/>
        </p:nvGrpSpPr>
        <p:grpSpPr>
          <a:xfrm>
            <a:off x="5991824" y="833054"/>
            <a:ext cx="4027907" cy="2840731"/>
            <a:chOff x="1247808" y="1724799"/>
            <a:chExt cx="5340416" cy="3556589"/>
          </a:xfrm>
        </p:grpSpPr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FADA8A1B-936A-4FBC-B461-3BB91DB503A1}"/>
                </a:ext>
              </a:extLst>
            </p:cNvPr>
            <p:cNvCxnSpPr/>
            <p:nvPr/>
          </p:nvCxnSpPr>
          <p:spPr>
            <a:xfrm>
              <a:off x="2627784" y="4734669"/>
              <a:ext cx="396044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F4039373-3583-4B6C-A4A6-F50035521B5D}"/>
                </a:ext>
              </a:extLst>
            </p:cNvPr>
            <p:cNvCxnSpPr/>
            <p:nvPr/>
          </p:nvCxnSpPr>
          <p:spPr>
            <a:xfrm flipV="1">
              <a:off x="2627784" y="1844824"/>
              <a:ext cx="0" cy="288870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B76B477-185A-4AE6-8830-173870DD35A6}"/>
                    </a:ext>
                  </a:extLst>
                </p:cNvPr>
                <p:cNvSpPr/>
                <p:nvPr/>
              </p:nvSpPr>
              <p:spPr>
                <a:xfrm>
                  <a:off x="1247808" y="1724799"/>
                  <a:ext cx="1145987" cy="6217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r-CH" i="1" dirty="0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r</a:t>
                  </a:r>
                  <a:r>
                    <a:rPr lang="fr-CH" dirty="0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CH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𝒅𝑵</m:t>
                          </m:r>
                        </m:num>
                        <m:den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fr-CH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𝒅𝒕</m:t>
                          </m:r>
                        </m:den>
                      </m:f>
                    </m:oMath>
                  </a14:m>
                  <a:endParaRPr lang="fr-CH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B76B477-185A-4AE6-8830-173870DD3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7808" y="1724799"/>
                  <a:ext cx="1145987" cy="621756"/>
                </a:xfrm>
                <a:prstGeom prst="rect">
                  <a:avLst/>
                </a:prstGeom>
                <a:blipFill>
                  <a:blip r:embed="rId6"/>
                  <a:stretch>
                    <a:fillRect l="-6338" b="-61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A5A58FA-7657-4C1A-BCE9-D859EFDE5D5F}"/>
                </a:ext>
              </a:extLst>
            </p:cNvPr>
            <p:cNvSpPr txBox="1"/>
            <p:nvPr/>
          </p:nvSpPr>
          <p:spPr>
            <a:xfrm>
              <a:off x="5693000" y="4818985"/>
              <a:ext cx="448873" cy="46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i="1" dirty="0">
                  <a:solidFill>
                    <a:srgbClr val="000000"/>
                  </a:solidFill>
                  <a:latin typeface="Arial" charset="0"/>
                </a:rPr>
                <a:t>K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AA67759-F41C-402B-A668-E54ECA682EBA}"/>
                </a:ext>
              </a:extLst>
            </p:cNvPr>
            <p:cNvSpPr txBox="1"/>
            <p:nvPr/>
          </p:nvSpPr>
          <p:spPr>
            <a:xfrm>
              <a:off x="2384346" y="4781154"/>
              <a:ext cx="414868" cy="46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i="1" dirty="0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6B83722-80F4-4C79-A5C8-9257573C94E2}"/>
              </a:ext>
            </a:extLst>
          </p:cNvPr>
          <p:cNvCxnSpPr>
            <a:cxnSpLocks/>
          </p:cNvCxnSpPr>
          <p:nvPr/>
        </p:nvCxnSpPr>
        <p:spPr>
          <a:xfrm>
            <a:off x="7032644" y="1531786"/>
            <a:ext cx="2476265" cy="1704410"/>
          </a:xfrm>
          <a:prstGeom prst="lin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63B9FAF-E906-4708-9BAC-1EBDAADAA521}"/>
              </a:ext>
            </a:extLst>
          </p:cNvPr>
          <p:cNvSpPr txBox="1"/>
          <p:nvPr/>
        </p:nvSpPr>
        <p:spPr>
          <a:xfrm>
            <a:off x="9215793" y="2070519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 = 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fr-FR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0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95F455C-B7B4-43FC-8028-8A0CF0F60549}"/>
              </a:ext>
            </a:extLst>
          </p:cNvPr>
          <p:cNvCxnSpPr>
            <a:stCxn id="13" idx="2"/>
          </p:cNvCxnSpPr>
          <p:nvPr/>
        </p:nvCxnSpPr>
        <p:spPr>
          <a:xfrm flipH="1">
            <a:off x="9508908" y="2716850"/>
            <a:ext cx="90964" cy="4241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DFF9952F-AE79-4722-923E-E49D6E05F466}"/>
              </a:ext>
            </a:extLst>
          </p:cNvPr>
          <p:cNvSpPr txBox="1"/>
          <p:nvPr/>
        </p:nvSpPr>
        <p:spPr>
          <a:xfrm>
            <a:off x="7536524" y="972222"/>
            <a:ext cx="997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 ≈ 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fr-FR" i="1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 </a:t>
            </a:r>
            <a:r>
              <a:rPr lang="fr-FR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</a:t>
            </a:r>
            <a:r>
              <a:rPr lang="fr-FR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fr-FR" i="1" baseline="-25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max</a:t>
            </a:r>
            <a:endParaRPr lang="fr-FR" i="1" baseline="-250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9367339-18B8-4D5F-93F7-10FA2F0A8168}"/>
              </a:ext>
            </a:extLst>
          </p:cNvPr>
          <p:cNvCxnSpPr/>
          <p:nvPr/>
        </p:nvCxnSpPr>
        <p:spPr>
          <a:xfrm flipH="1">
            <a:off x="7085039" y="1324725"/>
            <a:ext cx="451485" cy="1690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CC1F3C75-7671-4308-953A-939C77CEAE61}"/>
              </a:ext>
            </a:extLst>
          </p:cNvPr>
          <p:cNvSpPr txBox="1"/>
          <p:nvPr/>
        </p:nvSpPr>
        <p:spPr>
          <a:xfrm>
            <a:off x="1903042" y="927556"/>
            <a:ext cx="400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Le taux de croissance </a:t>
            </a:r>
            <a:r>
              <a:rPr lang="fr-FR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fr-FR" dirty="0">
                <a:solidFill>
                  <a:srgbClr val="000000"/>
                </a:solidFill>
                <a:latin typeface="Arial" charset="0"/>
              </a:rPr>
              <a:t> est une fonction de N, et décroit linéairement avec 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F4199CF-A9DA-471D-9299-D1B997144760}"/>
              </a:ext>
            </a:extLst>
          </p:cNvPr>
          <p:cNvSpPr txBox="1"/>
          <p:nvPr/>
        </p:nvSpPr>
        <p:spPr>
          <a:xfrm>
            <a:off x="1877710" y="2210233"/>
            <a:ext cx="400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fr-FR" dirty="0">
                <a:solidFill>
                  <a:srgbClr val="000000"/>
                </a:solidFill>
                <a:latin typeface="Arial" charset="0"/>
              </a:rPr>
              <a:t> est maximal lorsque la population est « très petite », et devient nul lorsque la capacité de charge K est atteinte</a:t>
            </a:r>
          </a:p>
        </p:txBody>
      </p:sp>
      <p:pic>
        <p:nvPicPr>
          <p:cNvPr id="35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303DAF0-6FF9-445A-948F-5C483D3B2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110" y="223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775520" y="-55946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CH" altLang="fr-FR" dirty="0">
                <a:solidFill>
                  <a:srgbClr val="FF6600"/>
                </a:solidFill>
                <a:latin typeface="Calibri" pitchFamily="34" charset="0"/>
              </a:rPr>
              <a:t>Le modèle logistique 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5E0CCC-8CF4-4677-9FF3-4934D67CD0B4}"/>
              </a:ext>
            </a:extLst>
          </p:cNvPr>
          <p:cNvSpPr txBox="1"/>
          <p:nvPr/>
        </p:nvSpPr>
        <p:spPr>
          <a:xfrm>
            <a:off x="2063553" y="1056142"/>
            <a:ext cx="491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000000"/>
                </a:solidFill>
                <a:latin typeface="Arial" charset="0"/>
              </a:rPr>
              <a:t>Vers les stratégies d’histoire de vie </a:t>
            </a:r>
            <a:r>
              <a:rPr lang="fr-FR" b="1" i="1" dirty="0">
                <a:solidFill>
                  <a:srgbClr val="000000"/>
                </a:solidFill>
                <a:latin typeface="Arial" charset="0"/>
              </a:rPr>
              <a:t>r</a:t>
            </a:r>
            <a:r>
              <a:rPr lang="fr-FR" b="1" dirty="0">
                <a:solidFill>
                  <a:srgbClr val="000000"/>
                </a:solidFill>
                <a:latin typeface="Arial" charset="0"/>
              </a:rPr>
              <a:t> et K…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797A31-C794-45FA-A61B-27E102BB7B76}"/>
              </a:ext>
            </a:extLst>
          </p:cNvPr>
          <p:cNvSpPr/>
          <p:nvPr/>
        </p:nvSpPr>
        <p:spPr>
          <a:xfrm>
            <a:off x="4378920" y="4869160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600" dirty="0">
                <a:solidFill>
                  <a:srgbClr val="000000"/>
                </a:solidFill>
                <a:latin typeface="Arial" charset="0"/>
              </a:rPr>
              <a:t>Par A.S. — Travail personnel, CC BY-SA 3.0, https://commons.wikimedia.org/w/index.php?curid=1665664</a:t>
            </a:r>
          </a:p>
        </p:txBody>
      </p:sp>
      <p:graphicFrame>
        <p:nvGraphicFramePr>
          <p:cNvPr id="16" name="Tableau 18">
            <a:extLst>
              <a:ext uri="{FF2B5EF4-FFF2-40B4-BE49-F238E27FC236}">
                <a16:creationId xmlns:a16="http://schemas.microsoft.com/office/drawing/2014/main" id="{83B2D42A-ED59-463E-89EE-60A7BDA93DE2}"/>
              </a:ext>
            </a:extLst>
          </p:cNvPr>
          <p:cNvGraphicFramePr>
            <a:graphicFrameLocks noGrp="1"/>
          </p:cNvGraphicFramePr>
          <p:nvPr/>
        </p:nvGraphicFramePr>
        <p:xfrm>
          <a:off x="3289444" y="2489490"/>
          <a:ext cx="6480720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952299638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707541755"/>
                    </a:ext>
                  </a:extLst>
                </a:gridCol>
              </a:tblGrid>
              <a:tr h="206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Environnement variable, stochastique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Environnement stable, prévisible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649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Reproduction (âge à maturité) précoce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Reproduction (âge à maturité) tardive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098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Descendance nombreuse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Descendance peu nombreuse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084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Absence de soins parentaux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Soins parentaux, protection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927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Forte mortalité chez les jeunes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Faible mortalité chez les jeunes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72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Petite taille, croissance rapide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Grande taille, croissance lente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1 seule reproduction (</a:t>
                      </a:r>
                      <a:r>
                        <a:rPr lang="fr-FR" sz="1400" dirty="0" err="1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semelparité</a:t>
                      </a:r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Plusieurs reproductions (</a:t>
                      </a:r>
                      <a:r>
                        <a:rPr lang="fr-FR" sz="1400" dirty="0" err="1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itéroparité</a:t>
                      </a:r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137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Durée de vie courte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Durée de vie longue</a:t>
                      </a: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68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Fort taux de croissance 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Faible taux de croissance 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4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Effectif N très variable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Effectif N stable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91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Ecosystème « jeune », stade pionnier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Ecosystème « mature »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679251"/>
                  </a:ext>
                </a:extLst>
              </a:tr>
            </a:tbl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22825FFD-9471-4357-A071-F007315EDAEA}"/>
              </a:ext>
            </a:extLst>
          </p:cNvPr>
          <p:cNvSpPr txBox="1"/>
          <p:nvPr/>
        </p:nvSpPr>
        <p:spPr>
          <a:xfrm>
            <a:off x="5877870" y="177281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Continuum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40BCFCB-9535-4C6B-9765-735304A8D23B}"/>
              </a:ext>
            </a:extLst>
          </p:cNvPr>
          <p:cNvSpPr txBox="1"/>
          <p:nvPr/>
        </p:nvSpPr>
        <p:spPr>
          <a:xfrm>
            <a:off x="3503712" y="1772816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i="1" dirty="0">
                <a:solidFill>
                  <a:srgbClr val="000000"/>
                </a:solidFill>
                <a:latin typeface="Arial" charset="0"/>
              </a:rPr>
              <a:t>r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93C518C-0DC2-49CC-BC0B-C7E82D3993D1}"/>
              </a:ext>
            </a:extLst>
          </p:cNvPr>
          <p:cNvSpPr txBox="1"/>
          <p:nvPr/>
        </p:nvSpPr>
        <p:spPr>
          <a:xfrm>
            <a:off x="9290774" y="177281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K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D58B5C3-571C-484C-8346-0C2B5D34F489}"/>
              </a:ext>
            </a:extLst>
          </p:cNvPr>
          <p:cNvCxnSpPr>
            <a:cxnSpLocks/>
          </p:cNvCxnSpPr>
          <p:nvPr/>
        </p:nvCxnSpPr>
        <p:spPr>
          <a:xfrm>
            <a:off x="3863752" y="1976142"/>
            <a:ext cx="2014118" cy="0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9B9CE8EA-9B3F-4085-B613-18D9C444008B}"/>
              </a:ext>
            </a:extLst>
          </p:cNvPr>
          <p:cNvCxnSpPr>
            <a:cxnSpLocks/>
          </p:cNvCxnSpPr>
          <p:nvPr/>
        </p:nvCxnSpPr>
        <p:spPr>
          <a:xfrm>
            <a:off x="7194780" y="1976400"/>
            <a:ext cx="2014118" cy="0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CEABF06C-23A9-43A8-81C9-3AC281C4FD9F}"/>
              </a:ext>
            </a:extLst>
          </p:cNvPr>
          <p:cNvSpPr txBox="1"/>
          <p:nvPr/>
        </p:nvSpPr>
        <p:spPr>
          <a:xfrm>
            <a:off x="1740024" y="3994366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Individu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organisme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B9E41D-F96B-405B-974C-E1A5746F20F5}"/>
              </a:ext>
            </a:extLst>
          </p:cNvPr>
          <p:cNvSpPr txBox="1"/>
          <p:nvPr/>
        </p:nvSpPr>
        <p:spPr>
          <a:xfrm>
            <a:off x="1710364" y="580841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Population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FAB83E9-C197-456B-906F-56EE4B3D035C}"/>
              </a:ext>
            </a:extLst>
          </p:cNvPr>
          <p:cNvSpPr txBox="1"/>
          <p:nvPr/>
        </p:nvSpPr>
        <p:spPr>
          <a:xfrm>
            <a:off x="1710364" y="633112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 charset="0"/>
              </a:rPr>
              <a:t>Ecosystème</a:t>
            </a:r>
          </a:p>
        </p:txBody>
      </p:sp>
      <p:sp>
        <p:nvSpPr>
          <p:cNvPr id="40" name="Accolade ouvrante 39">
            <a:extLst>
              <a:ext uri="{FF2B5EF4-FFF2-40B4-BE49-F238E27FC236}">
                <a16:creationId xmlns:a16="http://schemas.microsoft.com/office/drawing/2014/main" id="{A2198314-DFB3-42C5-8BE4-9C60274477FC}"/>
              </a:ext>
            </a:extLst>
          </p:cNvPr>
          <p:cNvSpPr/>
          <p:nvPr/>
        </p:nvSpPr>
        <p:spPr>
          <a:xfrm>
            <a:off x="3116512" y="3032104"/>
            <a:ext cx="150236" cy="2563356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Accolade ouvrante 43">
            <a:extLst>
              <a:ext uri="{FF2B5EF4-FFF2-40B4-BE49-F238E27FC236}">
                <a16:creationId xmlns:a16="http://schemas.microsoft.com/office/drawing/2014/main" id="{3CA75D40-48DD-45EE-93D8-4BD1C18E0456}"/>
              </a:ext>
            </a:extLst>
          </p:cNvPr>
          <p:cNvSpPr/>
          <p:nvPr/>
        </p:nvSpPr>
        <p:spPr>
          <a:xfrm>
            <a:off x="3122732" y="5626506"/>
            <a:ext cx="144016" cy="711282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78040C9B-9EE3-43E7-8D08-82EC4ED752FC}"/>
              </a:ext>
            </a:extLst>
          </p:cNvPr>
          <p:cNvSpPr/>
          <p:nvPr/>
        </p:nvSpPr>
        <p:spPr>
          <a:xfrm>
            <a:off x="3133012" y="6361650"/>
            <a:ext cx="133736" cy="307710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62CA009-EC05-465A-AD77-D1ECC6CD5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9328" y="162166"/>
            <a:ext cx="609600" cy="609600"/>
          </a:xfrm>
          <a:prstGeom prst="rect">
            <a:avLst/>
          </a:prstGeom>
        </p:spPr>
      </p:pic>
      <p:pic>
        <p:nvPicPr>
          <p:cNvPr id="46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C386A2D-C7FF-4122-A4A5-266CE18DF1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9328" y="898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4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3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02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775520" y="-55946"/>
            <a:ext cx="6743352" cy="9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CH" altLang="fr-FR" dirty="0">
                <a:solidFill>
                  <a:srgbClr val="FF6600"/>
                </a:solidFill>
                <a:latin typeface="Calibri" pitchFamily="34" charset="0"/>
              </a:rPr>
              <a:t>Le modèle logistique en temps continu</a:t>
            </a:r>
            <a:endParaRPr lang="fr-FR" altLang="fr-FR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5E0CCC-8CF4-4677-9FF3-4934D67CD0B4}"/>
              </a:ext>
            </a:extLst>
          </p:cNvPr>
          <p:cNvSpPr txBox="1"/>
          <p:nvPr/>
        </p:nvSpPr>
        <p:spPr>
          <a:xfrm>
            <a:off x="2207569" y="1196752"/>
            <a:ext cx="491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000000"/>
                </a:solidFill>
                <a:latin typeface="Arial" charset="0"/>
              </a:rPr>
              <a:t>Vers les stratégies d’histoire de vie </a:t>
            </a:r>
            <a:r>
              <a:rPr lang="fr-FR" b="1" i="1" dirty="0">
                <a:solidFill>
                  <a:srgbClr val="000000"/>
                </a:solidFill>
                <a:latin typeface="Arial" charset="0"/>
              </a:rPr>
              <a:t>r</a:t>
            </a:r>
            <a:r>
              <a:rPr lang="fr-FR" b="1" dirty="0">
                <a:solidFill>
                  <a:srgbClr val="000000"/>
                </a:solidFill>
                <a:latin typeface="Arial" charset="0"/>
              </a:rPr>
              <a:t> et K…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885BCA-60BB-4AB4-8CF5-7EEDBEDB9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974" y="2132857"/>
            <a:ext cx="5232053" cy="34158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797A31-C794-45FA-A61B-27E102BB7B76}"/>
              </a:ext>
            </a:extLst>
          </p:cNvPr>
          <p:cNvSpPr/>
          <p:nvPr/>
        </p:nvSpPr>
        <p:spPr>
          <a:xfrm>
            <a:off x="3946872" y="556891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600" dirty="0">
                <a:solidFill>
                  <a:srgbClr val="000000"/>
                </a:solidFill>
                <a:latin typeface="Arial" charset="0"/>
              </a:rPr>
              <a:t>Par A.S. — Travail personnel, CC BY-SA 3.0, https://commons.wikimedia.org/w/index.php?curid=1665664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D3F1030-BD43-45B5-A53F-D949BE5EF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439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7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Modèle par défaut">
  <a:themeElements>
    <a:clrScheme name="Modèle par défaut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Microsoft Office PowerPoint</Application>
  <PresentationFormat>Grand écran</PresentationFormat>
  <Paragraphs>145</Paragraphs>
  <Slides>11</Slides>
  <Notes>6</Notes>
  <HiddenSlides>0</HiddenSlides>
  <MMClips>12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 Math</vt:lpstr>
      <vt:lpstr>Wingdings</vt:lpstr>
      <vt:lpstr>Modèle par défaut</vt:lpstr>
      <vt:lpstr>Cours GN 1 – Sem. 2 Ecologie des Populations et de Communautés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GN 1 – Sem. 2 Ecologie des Populations</dc:title>
  <dc:creator>franc</dc:creator>
  <cp:lastModifiedBy>Cattanéo Franck</cp:lastModifiedBy>
  <cp:revision>5</cp:revision>
  <dcterms:created xsi:type="dcterms:W3CDTF">2020-06-03T15:13:59Z</dcterms:created>
  <dcterms:modified xsi:type="dcterms:W3CDTF">2026-05-28T07:20:11Z</dcterms:modified>
</cp:coreProperties>
</file>