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8ADE1-C281-0448-CF72-5102C2EFE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8732E3-1F94-10FB-12B5-293AA3BA0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5D0C13-986B-54E1-89F2-5BE02D8C1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980E95-7F10-DDF7-B4BB-867DF2519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01307C-21E4-3F39-0DD2-039EF9083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98296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65157-BADD-12B7-2BE9-7C05ACAE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9C1537-A844-2719-8148-CDB224172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A4AB61-D608-F850-633C-BEA1E4367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14B04A-1A86-9D91-75D6-0A3C4E81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0F5AE5-7ECC-B71A-ABF1-3A2B5DD65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51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DF70B6-821B-0482-2FA0-A6BDF4CF3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FFBC29-2714-3EAB-45E6-FA760D098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A51750-173A-BF79-45DB-5CA626DC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87181C-B250-8C15-DB96-09EC47C7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A488D7-28DC-5F64-5647-0094C915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760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84C80-5032-E187-379E-08AB43A14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05FA73-90DF-DDDF-68CC-293FBB276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8C1587-68CC-FE99-830C-29C5005F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E67B1C-478F-5F57-F5FB-C6A617840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1E2794-2F58-208A-4AD6-70525615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4148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33852F-F225-16B8-90F3-E8785B259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88EC25-B238-6068-91EC-ECC19D4CE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D47EE5-390E-CB6C-BA62-290509C4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30167F-34E6-8C3F-6A85-31761412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481BF9-1527-DD35-B329-8EA6727C8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17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7A8B18-219B-65E1-5861-C2A6EE80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9A222F-8D3E-7C3D-ABD0-D02C25F983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56FFFF-EB64-0F45-D839-3DB9A70C3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02244A-D898-112B-4DBE-6CF36925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8F41E1-6DAF-8BF8-02A2-7505CA81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96AF9E-6D53-8F25-9CBD-CFB13AA7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520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AEEFD-6711-4834-FFD6-0C28393D5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119433-80EA-35F6-18F0-8745009E4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C8A99E-E6E7-7EA4-4C51-374E9945D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C21808-9A86-C314-5773-70199347D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FCD20BB-CB6D-3F61-527A-4D4BD8345E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4C3FEAF-0723-10DC-A25C-64B64D6ED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765A85B-F1AF-185F-8089-B7537338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B05E96A-EDA7-0841-0655-65498F2E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760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3F533B-1DB0-3940-9FDA-9EB820A80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DBC2AE-3963-19CE-9EC0-F72226BB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EADDB3-29BA-E929-0D26-70C52AF3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287039-1193-645E-C9E6-51B0D81C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757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B75A4C4-97ED-9B0C-B929-CF3944C7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7D3169-F4B5-45F1-C3C7-1EBFDE616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7261A1-B66C-CC5A-CBFE-B0332AC63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3606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8F8D3-3729-9D66-6D6A-503B18D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3D6F6B-D19E-C551-A33A-4599ABE73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384DE6-4753-9842-5A97-1618DB5AB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A75078-5BDE-7882-6C5F-580AF6BE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181E8D-6A21-FD32-0673-77BA5E9A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2A0932-6BC0-ED82-90DB-2CD48D61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695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E145A-C728-1485-C590-EBD0E158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1F2BAE0-73A8-DFCD-4E0A-06933994D5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2B1C1B-518E-511C-7268-8D0D374E4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E12E4A-FC31-A6CF-39B0-0E082A25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8EA1D2-2E55-AA80-6D8F-90C3F1824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BA2B84-B525-6303-6B24-9B2A70D2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0248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4B7238-5975-9EB1-A02B-BD05D94E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3A3B57-9E6D-6437-61FE-59F2A9DCB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ADD93B-37AC-0B29-94CB-4E35D37B3D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D675E5-F92E-4AAD-97A1-FED8EA3540ED}" type="datetimeFigureOut">
              <a:rPr lang="fr-CH" smtClean="0"/>
              <a:t>25.05.2026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942764-145A-1214-1953-D6ED3FB9A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C6DDD7-350F-29CB-8D82-7B7BFDACC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D2EBD-209E-42AE-9663-ABF2E2C29B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983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F413D6D-71DB-A162-8785-6186D554B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351"/>
            <a:ext cx="7816720" cy="325385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5D303CF-5F18-3B7D-62DD-CA410E975298}"/>
              </a:ext>
            </a:extLst>
          </p:cNvPr>
          <p:cNvSpPr txBox="1"/>
          <p:nvPr/>
        </p:nvSpPr>
        <p:spPr>
          <a:xfrm>
            <a:off x="8101200" y="1635880"/>
            <a:ext cx="39587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CH" dirty="0"/>
              <a:t>Vous donnez le nombre de critères (ici c’est 4) dans la zone rouge n</a:t>
            </a:r>
          </a:p>
          <a:p>
            <a:pPr marL="342900" indent="-342900">
              <a:buFont typeface="+mj-lt"/>
              <a:buAutoNum type="arabicPeriod"/>
            </a:pPr>
            <a:r>
              <a:rPr lang="fr-CH" dirty="0"/>
              <a:t>Vous écrivez le nom des critères dans la table</a:t>
            </a:r>
          </a:p>
          <a:p>
            <a:pPr marL="342900" indent="-342900">
              <a:buFont typeface="+mj-lt"/>
              <a:buAutoNum type="arabicPeriod"/>
            </a:pPr>
            <a:r>
              <a:rPr lang="fr-CH" dirty="0"/>
              <a:t>N = le nombre de personnes que vous voulez interroger ( de 1 à 20 dans les onglets ln) . Ca sert à fusionner les scores de différents acteurs. Ici , c’est 1 car il n'y a qu’une personne interrogée</a:t>
            </a:r>
          </a:p>
          <a:p>
            <a:pPr marL="342900" indent="-342900">
              <a:buFont typeface="+mj-lt"/>
              <a:buAutoNum type="arabicPeriod"/>
            </a:pPr>
            <a:r>
              <a:rPr lang="fr-CH" dirty="0"/>
              <a:t>Laissez la valeur P comme elle est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0F2DE3E-1E72-77F1-299B-DE6960B530B8}"/>
              </a:ext>
            </a:extLst>
          </p:cNvPr>
          <p:cNvSpPr txBox="1"/>
          <p:nvPr/>
        </p:nvSpPr>
        <p:spPr>
          <a:xfrm>
            <a:off x="904240" y="264160"/>
            <a:ext cx="468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1. Onglet </a:t>
            </a:r>
            <a:r>
              <a:rPr lang="fr-CH" dirty="0" err="1"/>
              <a:t>summary</a:t>
            </a:r>
            <a:r>
              <a:rPr lang="fr-CH" dirty="0"/>
              <a:t> (la première chose à faire)</a:t>
            </a:r>
          </a:p>
        </p:txBody>
      </p:sp>
    </p:spTree>
    <p:extLst>
      <p:ext uri="{BB962C8B-B14F-4D97-AF65-F5344CB8AC3E}">
        <p14:creationId xmlns:p14="http://schemas.microsoft.com/office/powerpoint/2010/main" val="157842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1A7BD27-D5C3-2FBF-2C21-A0C9F8312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45" y="1059645"/>
            <a:ext cx="9549290" cy="42002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E4D34A5-8093-32E1-235C-B4248E2BC3D0}"/>
              </a:ext>
            </a:extLst>
          </p:cNvPr>
          <p:cNvSpPr txBox="1"/>
          <p:nvPr/>
        </p:nvSpPr>
        <p:spPr>
          <a:xfrm>
            <a:off x="538480" y="214589"/>
            <a:ext cx="8219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Onglet Ln1 (la personne 1 ) SI dans </a:t>
            </a:r>
            <a:r>
              <a:rPr lang="fr-CH" dirty="0" err="1"/>
              <a:t>summary</a:t>
            </a:r>
            <a:r>
              <a:rPr lang="fr-CH" dirty="0"/>
              <a:t>, vous avez N= 1 il ne faut remplir que cet onglet. Si vous avez choisi plus, il faut remplir  les onglets Ln jusqu’à votre nombre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F9CEF1-4E10-5095-6C6E-6E16B863A520}"/>
              </a:ext>
            </a:extLst>
          </p:cNvPr>
          <p:cNvSpPr/>
          <p:nvPr/>
        </p:nvSpPr>
        <p:spPr>
          <a:xfrm>
            <a:off x="6797040" y="3159760"/>
            <a:ext cx="1473200" cy="24180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3B2627-34AF-61F9-CC59-C555E38E664C}"/>
              </a:ext>
            </a:extLst>
          </p:cNvPr>
          <p:cNvSpPr txBox="1"/>
          <p:nvPr/>
        </p:nvSpPr>
        <p:spPr>
          <a:xfrm>
            <a:off x="9401144" y="1519852"/>
            <a:ext cx="2980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Il faut remplir toutes les zones vertes du tableau. Le mécanisme est, si je me base sur la première ligne: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611D22E-0A97-B66E-AC6C-A1EF5A88CA89}"/>
              </a:ext>
            </a:extLst>
          </p:cNvPr>
          <p:cNvSpPr txBox="1"/>
          <p:nvPr/>
        </p:nvSpPr>
        <p:spPr>
          <a:xfrm>
            <a:off x="8926286" y="3180388"/>
            <a:ext cx="32657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Quel est le critère que vous jugez le plus important pour votre objectif entre la distance aux bâtis et la pente? (ici, j’ai choisi la pente (b)</a:t>
            </a:r>
          </a:p>
          <a:p>
            <a:r>
              <a:rPr lang="fr-CH" dirty="0"/>
              <a:t>L’autre colonne (échelle) donne le poids de cette importance (entre 1 également important et 9 extrêmement plus important). Ici, j’ai mis 7 </a:t>
            </a:r>
          </a:p>
        </p:txBody>
      </p:sp>
    </p:spTree>
    <p:extLst>
      <p:ext uri="{BB962C8B-B14F-4D97-AF65-F5344CB8AC3E}">
        <p14:creationId xmlns:p14="http://schemas.microsoft.com/office/powerpoint/2010/main" val="266982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5938F9A-1524-C24C-13E2-13A019ACC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4891"/>
            <a:ext cx="9479993" cy="4169749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E2145408-80BE-20FC-77FC-2355F206D09C}"/>
              </a:ext>
            </a:extLst>
          </p:cNvPr>
          <p:cNvSpPr/>
          <p:nvPr/>
        </p:nvSpPr>
        <p:spPr>
          <a:xfrm>
            <a:off x="7448973" y="2890520"/>
            <a:ext cx="833120" cy="53848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360B930-1207-8B3B-6D5A-421C6985F1AF}"/>
              </a:ext>
            </a:extLst>
          </p:cNvPr>
          <p:cNvSpPr txBox="1"/>
          <p:nvPr/>
        </p:nvSpPr>
        <p:spPr>
          <a:xfrm>
            <a:off x="7287623" y="381000"/>
            <a:ext cx="4904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C’est l’indicateur de consistance. Il doit être en dessous de 10%</a:t>
            </a:r>
          </a:p>
        </p:txBody>
      </p:sp>
      <p:cxnSp>
        <p:nvCxnSpPr>
          <p:cNvPr id="7" name="Connecteur : en angle 6">
            <a:extLst>
              <a:ext uri="{FF2B5EF4-FFF2-40B4-BE49-F238E27FC236}">
                <a16:creationId xmlns:a16="http://schemas.microsoft.com/office/drawing/2014/main" id="{91EAAF58-E0A4-6C80-E8AA-38E51BF85133}"/>
              </a:ext>
            </a:extLst>
          </p:cNvPr>
          <p:cNvCxnSpPr>
            <a:stCxn id="5" idx="2"/>
            <a:endCxn id="4" idx="6"/>
          </p:cNvCxnSpPr>
          <p:nvPr/>
        </p:nvCxnSpPr>
        <p:spPr>
          <a:xfrm rot="5400000">
            <a:off x="7944739" y="1364686"/>
            <a:ext cx="2132429" cy="145771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5A66145C-A149-453A-6799-442E9BABFA6F}"/>
              </a:ext>
            </a:extLst>
          </p:cNvPr>
          <p:cNvSpPr txBox="1"/>
          <p:nvPr/>
        </p:nvSpPr>
        <p:spPr>
          <a:xfrm>
            <a:off x="8218473" y="3713202"/>
            <a:ext cx="3712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C’est la mesure de votre logique de choix</a:t>
            </a:r>
          </a:p>
        </p:txBody>
      </p:sp>
    </p:spTree>
    <p:extLst>
      <p:ext uri="{BB962C8B-B14F-4D97-AF65-F5344CB8AC3E}">
        <p14:creationId xmlns:p14="http://schemas.microsoft.com/office/powerpoint/2010/main" val="2326162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206A48F-529C-B0B1-37BD-7986CAACF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2567"/>
            <a:ext cx="12192000" cy="387510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96B18AB-7095-DB60-3706-34B072E630FD}"/>
              </a:ext>
            </a:extLst>
          </p:cNvPr>
          <p:cNvSpPr txBox="1"/>
          <p:nvPr/>
        </p:nvSpPr>
        <p:spPr>
          <a:xfrm>
            <a:off x="467360" y="4551680"/>
            <a:ext cx="1098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Quand vous avez fait le remplissage, vous retournez dans l’onglet </a:t>
            </a:r>
            <a:r>
              <a:rPr lang="fr-CH" dirty="0" err="1"/>
              <a:t>summary</a:t>
            </a:r>
            <a:r>
              <a:rPr lang="fr-CH" dirty="0"/>
              <a:t>. La colonne poids vous donne les poids des critères dans le calcul des scores  dans </a:t>
            </a:r>
            <a:r>
              <a:rPr lang="fr-CH" dirty="0" err="1"/>
              <a:t>qgis</a:t>
            </a:r>
            <a:r>
              <a:rPr lang="fr-CH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5F4091-0966-7776-90E2-81E47CE56583}"/>
              </a:ext>
            </a:extLst>
          </p:cNvPr>
          <p:cNvSpPr txBox="1"/>
          <p:nvPr/>
        </p:nvSpPr>
        <p:spPr>
          <a:xfrm>
            <a:off x="701040" y="5588000"/>
            <a:ext cx="487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Score = Pente *(63.7%) + orientation *(16%)……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262965-E647-2E32-2B61-E94B3FD9194F}"/>
              </a:ext>
            </a:extLst>
          </p:cNvPr>
          <p:cNvSpPr txBox="1"/>
          <p:nvPr/>
        </p:nvSpPr>
        <p:spPr>
          <a:xfrm>
            <a:off x="6729652" y="4895503"/>
            <a:ext cx="47613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>
                <a:solidFill>
                  <a:srgbClr val="FF0000"/>
                </a:solidFill>
              </a:rPr>
              <a:t>Attention dans le calcul GIS, il faut transformer les % en fréquence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>
                <a:solidFill>
                  <a:srgbClr val="FF0000"/>
                </a:solidFill>
              </a:rPr>
              <a:t>4.7% =  0.047</a:t>
            </a:r>
          </a:p>
          <a:p>
            <a:r>
              <a:rPr lang="fr-CH" b="1" dirty="0">
                <a:solidFill>
                  <a:srgbClr val="FF0000"/>
                </a:solidFill>
              </a:rPr>
              <a:t>63.7 = 0.637</a:t>
            </a:r>
          </a:p>
          <a:p>
            <a:r>
              <a:rPr lang="fr-CH" b="1" dirty="0">
                <a:solidFill>
                  <a:srgbClr val="FF0000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2208554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Grand écran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HESSO Valais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Loubier Jean-Christophe</dc:creator>
  <cp:lastModifiedBy>Loubier Jean-Christophe</cp:lastModifiedBy>
  <cp:revision>1</cp:revision>
  <dcterms:created xsi:type="dcterms:W3CDTF">2026-05-25T07:51:37Z</dcterms:created>
  <dcterms:modified xsi:type="dcterms:W3CDTF">2026-05-25T08:12:44Z</dcterms:modified>
</cp:coreProperties>
</file>