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B13CC-9C80-4093-7B80-948466D6B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B5A0CC-0325-4AC9-A161-338010259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83F35D-3307-904F-01A6-616B386E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855951-F4D0-BD63-D5C8-866938BF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5FC0D-8161-F63D-0A33-9868DD95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983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AC9C1-6816-5C53-17DA-82B5C6ED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CAF603-66B0-BAFF-3BF8-E2C103AE6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76D922-ADA0-6B45-D8F3-9204DACF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F7146-C5D4-22A6-25A6-48E2ABAF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EE107E-C390-DFB4-3391-56E398B3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607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F3759C-1AA9-7517-8B1F-EB24669E5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458005-983E-D399-0A30-8F92710B3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75C1D-EF35-2CD9-5265-D22C7672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E4C773-9315-B8D5-5B7F-459ABA55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F428CB-E238-062B-84CD-07843545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12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7666B-E1CD-43FA-2F37-4815695F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3F8EEF-DE34-A71A-B42B-D546E950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A507E6-DF4A-0FE1-E09D-507FA9F4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D1C801-D76B-23DD-A91A-61741308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1B6ABE-BE50-705A-6540-4CD1A191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1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333EF-0101-9657-51D6-BF5A4260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863C88-0F20-E0C6-2C65-BCF682FF4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19F26F-39E3-8224-8978-11CFED21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CC17A-F6D1-C740-18FA-B8D3EC85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29419A-95D3-E70F-2CED-14A3ED9C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129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5F81-1348-79F3-4CE7-118F5547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5DBCD-8824-27D5-110D-56A42C580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5696D1-9497-8DDF-C40D-29E07667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84CB6F-60DB-ACFE-9E54-1211866E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52E658-0DB4-10DF-32D8-22971DA9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9D6EC9-E73B-C78A-5D90-38D4ECD2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25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755D6-473E-67F1-03D3-1BC728DB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AD890-6A18-88AD-FDC0-32471BE86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0F84C7-919F-3F81-3812-BB97D63B2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C76400-7329-DC6F-F224-0C156743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9F0C5F-B161-1C3D-0944-CCC4F68E6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583366-D451-433B-B464-09D2EF41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DB5171-C580-1B74-852B-E121662D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8421E8-9B5B-43D9-F30F-021B7E56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618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99A5D-920E-5F65-3A99-01220D14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FF805C-ED95-78A2-DC0B-FDFF2AAB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1F2626-85DA-E004-796B-09742216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3A8BC3-971C-F816-2C39-902C57DD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388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58D988-A9C1-36E2-FA9F-B415AD64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7A32CD-31BE-9FB1-1746-2E2AF6FD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C40B6E-FA03-8E92-65F9-79C07C6C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65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AC799-10F8-4605-C3C0-D6E1651C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42106-FB2D-9ACF-C642-7D934CC8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11120B-6A25-705C-2865-EB9C4B9A5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0BA2DE-D8FA-F68E-BAB2-C308B384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843690-B5C4-162D-D6B7-7A3EDD0C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DEB22-4F92-DB7C-4F34-5D745F32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5430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D52F7-7DF5-718D-6BCB-B4861258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E9E7FD-B1D0-D421-BFB8-466A0BF72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65B995-7A3F-1D64-95D2-E5660D05F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6C2B84-5DA2-5D95-FB16-44982E12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C6CD9A-D5C0-4BF6-5FC0-B75FD075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8366BA-A039-8BB1-525E-1BF6AD6E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199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031696-7AB4-3DB0-6A39-C5D8B70F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B0BF24-D2F2-AE63-3035-AF4E0589C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46BA1-FA2E-D85D-1116-69CDA59F6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5553C3-57A9-455A-B97A-4D965E8E4F5E}" type="datetimeFigureOut">
              <a:rPr lang="fr-CH" smtClean="0"/>
              <a:t>21.04.2026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B72AE3-F24F-B8E2-C8AD-BC08E6540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FA0564-98A9-C398-BC79-8808B3FB1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9FB7DA-46BE-49C6-A201-6E34E53B96B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19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s lignes du vignoble sur les pentes">
            <a:extLst>
              <a:ext uri="{FF2B5EF4-FFF2-40B4-BE49-F238E27FC236}">
                <a16:creationId xmlns:a16="http://schemas.microsoft.com/office/drawing/2014/main" id="{255D5080-2C99-6920-A3A5-9C370D38ED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710" b="1202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0B90F7-1B66-0601-BFE3-06122073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CH">
                <a:solidFill>
                  <a:srgbClr val="FFFFFF"/>
                </a:solidFill>
              </a:rPr>
              <a:t>Approche spatiale pour l’arrachage des vignes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82140F-E051-E6F2-80CC-11CAB19F7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CH">
                <a:solidFill>
                  <a:srgbClr val="FFFFFF"/>
                </a:solidFill>
              </a:rPr>
              <a:t>Démonstration simple: aide à la décision</a:t>
            </a:r>
          </a:p>
        </p:txBody>
      </p:sp>
    </p:spTree>
    <p:extLst>
      <p:ext uri="{BB962C8B-B14F-4D97-AF65-F5344CB8AC3E}">
        <p14:creationId xmlns:p14="http://schemas.microsoft.com/office/powerpoint/2010/main" val="3143161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74A8167-7201-DDCC-82AA-558FE0AE2B1E}"/>
              </a:ext>
            </a:extLst>
          </p:cNvPr>
          <p:cNvSpPr txBox="1"/>
          <p:nvPr/>
        </p:nvSpPr>
        <p:spPr>
          <a:xfrm>
            <a:off x="475488" y="429768"/>
            <a:ext cx="207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Principe général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7CE814-9643-0906-1A0C-38D30104C51E}"/>
              </a:ext>
            </a:extLst>
          </p:cNvPr>
          <p:cNvSpPr txBox="1"/>
          <p:nvPr/>
        </p:nvSpPr>
        <p:spPr>
          <a:xfrm>
            <a:off x="706374" y="1128391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CH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H" sz="1800" b="0" i="0" u="none" strike="noStrike" baseline="0" dirty="0">
                <a:latin typeface="Calibri" panose="020F0502020204030204" pitchFamily="34" charset="0"/>
              </a:rPr>
              <a:t>Une </a:t>
            </a:r>
            <a:r>
              <a:rPr lang="fr-CH" sz="1800" b="1" i="0" u="none" strike="noStrike" baseline="0" dirty="0">
                <a:latin typeface="Calibri" panose="020F0502020204030204" pitchFamily="34" charset="0"/>
              </a:rPr>
              <a:t>décision </a:t>
            </a:r>
            <a:r>
              <a:rPr lang="fr-CH" sz="1800" b="0" i="0" u="none" strike="noStrike" baseline="0" dirty="0">
                <a:latin typeface="Calibri" panose="020F0502020204030204" pitchFamily="34" charset="0"/>
              </a:rPr>
              <a:t>est un choix parmi des options. 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E6E2B2-5E52-E4B1-9F25-FBE52B6F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2" y="2249424"/>
            <a:ext cx="5333692" cy="30906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7BDC81-880A-8520-2DB3-DEF022D15D66}"/>
              </a:ext>
            </a:extLst>
          </p:cNvPr>
          <p:cNvSpPr txBox="1"/>
          <p:nvPr/>
        </p:nvSpPr>
        <p:spPr>
          <a:xfrm>
            <a:off x="6473952" y="1313057"/>
            <a:ext cx="31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Approche par score spatialisé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63054B-EC9F-D832-A73F-AA654E4809E0}"/>
              </a:ext>
            </a:extLst>
          </p:cNvPr>
          <p:cNvSpPr txBox="1"/>
          <p:nvPr/>
        </p:nvSpPr>
        <p:spPr>
          <a:xfrm>
            <a:off x="5845302" y="2917597"/>
            <a:ext cx="60944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dirty="0"/>
              <a:t>Définition de </a:t>
            </a:r>
            <a:r>
              <a:rPr lang="fr-CH" b="1" dirty="0"/>
              <a:t>critères pertinents </a:t>
            </a:r>
            <a:r>
              <a:rPr lang="fr-CH" dirty="0"/>
              <a:t>influençant le potentiel de </a:t>
            </a:r>
            <a:r>
              <a:rPr lang="fr-CH" dirty="0" err="1"/>
              <a:t>scoring</a:t>
            </a:r>
            <a:r>
              <a:rPr lang="fr-CH" dirty="0"/>
              <a:t>. Par exemple, l’intérêt pour exploiter facilement une parcelle ou encore sa valeur paysagère</a:t>
            </a:r>
          </a:p>
          <a:p>
            <a:pPr marL="342900" indent="-342900">
              <a:buFont typeface="+mj-lt"/>
              <a:buAutoNum type="arabicPeriod"/>
            </a:pPr>
            <a:r>
              <a:rPr lang="fr-CH" dirty="0"/>
              <a:t>Construction du </a:t>
            </a:r>
            <a:r>
              <a:rPr lang="fr-CH" b="1" dirty="0"/>
              <a:t>poids de ces facteurs </a:t>
            </a:r>
            <a:r>
              <a:rPr lang="fr-CH" dirty="0"/>
              <a:t>dans l’ensemble</a:t>
            </a:r>
          </a:p>
          <a:p>
            <a:pPr marL="342900" indent="-342900">
              <a:buFont typeface="+mj-lt"/>
              <a:buAutoNum type="arabicPeriod"/>
            </a:pPr>
            <a:r>
              <a:rPr lang="fr-CH" dirty="0"/>
              <a:t>Construction d’une carte des zones de score sur les parcelles SUR LA BASE des points 1 et 2.</a:t>
            </a:r>
          </a:p>
        </p:txBody>
      </p:sp>
    </p:spTree>
    <p:extLst>
      <p:ext uri="{BB962C8B-B14F-4D97-AF65-F5344CB8AC3E}">
        <p14:creationId xmlns:p14="http://schemas.microsoft.com/office/powerpoint/2010/main" val="280093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C5416F2-6973-88ED-E6AC-E5A34778FC92}"/>
              </a:ext>
            </a:extLst>
          </p:cNvPr>
          <p:cNvSpPr txBox="1"/>
          <p:nvPr/>
        </p:nvSpPr>
        <p:spPr>
          <a:xfrm>
            <a:off x="283464" y="374904"/>
            <a:ext cx="3684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Qu’est ce qu’un critère spatial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F4897D-7E0E-EDDB-1610-8B42C2F4012B}"/>
              </a:ext>
            </a:extLst>
          </p:cNvPr>
          <p:cNvSpPr txBox="1"/>
          <p:nvPr/>
        </p:nvSpPr>
        <p:spPr>
          <a:xfrm>
            <a:off x="642366" y="744236"/>
            <a:ext cx="101658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CH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H" sz="1800" b="0" i="0" u="none" strike="noStrike" baseline="0" dirty="0">
                <a:latin typeface="Calibri" panose="020F0502020204030204" pitchFamily="34" charset="0"/>
              </a:rPr>
              <a:t>Le critère donne une mesure des phénomènes en jeux pour qualifier le problème. 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DE3DCA-F354-E3D5-6950-B94999147023}"/>
              </a:ext>
            </a:extLst>
          </p:cNvPr>
          <p:cNvSpPr txBox="1"/>
          <p:nvPr/>
        </p:nvSpPr>
        <p:spPr>
          <a:xfrm>
            <a:off x="1960354" y="1455382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Facteur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CEC713-63C5-A860-FA68-DC64937C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57" y="2496312"/>
            <a:ext cx="3794727" cy="3546232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1177EB-3DA5-6B36-A460-B0B990469DAC}"/>
              </a:ext>
            </a:extLst>
          </p:cNvPr>
          <p:cNvCxnSpPr/>
          <p:nvPr/>
        </p:nvCxnSpPr>
        <p:spPr>
          <a:xfrm>
            <a:off x="6720840" y="1731561"/>
            <a:ext cx="0" cy="4826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F5286D1E-34F2-31C5-C268-639DCC074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573" y="4619727"/>
            <a:ext cx="1733174" cy="8152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B7F297-A2BF-3B9D-F50B-E86BE2D9F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531" y="2910719"/>
            <a:ext cx="2165259" cy="13014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C2D6077-5692-C538-04C2-4A885875E752}"/>
              </a:ext>
            </a:extLst>
          </p:cNvPr>
          <p:cNvSpPr txBox="1"/>
          <p:nvPr/>
        </p:nvSpPr>
        <p:spPr>
          <a:xfrm>
            <a:off x="8842247" y="136222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contrainte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C1DA381-FE5E-6E03-7BAD-784C03FC9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774" y="2439062"/>
            <a:ext cx="3794726" cy="35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6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CE14364-3C25-F53E-CE6D-106647ECE2A2}"/>
              </a:ext>
            </a:extLst>
          </p:cNvPr>
          <p:cNvSpPr txBox="1"/>
          <p:nvPr/>
        </p:nvSpPr>
        <p:spPr>
          <a:xfrm>
            <a:off x="347472" y="466344"/>
            <a:ext cx="4575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Calcul de la pondération des couches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343160-7E57-BC37-A3AB-7EAFECAC521B}"/>
              </a:ext>
            </a:extLst>
          </p:cNvPr>
          <p:cNvSpPr txBox="1"/>
          <p:nvPr/>
        </p:nvSpPr>
        <p:spPr>
          <a:xfrm>
            <a:off x="5470398" y="133142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CH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H" sz="1800" b="0" i="0" u="none" strike="noStrike" baseline="0" dirty="0">
                <a:latin typeface="Calibri" panose="020F0502020204030204" pitchFamily="34" charset="0"/>
              </a:rPr>
              <a:t>L’objectif de cette partie est de donner des mesures de </a:t>
            </a:r>
            <a:r>
              <a:rPr lang="fr-CH" sz="1800" b="1" i="0" u="none" strike="noStrike" baseline="0" dirty="0">
                <a:latin typeface="Calibri" panose="020F0502020204030204" pitchFamily="34" charset="0"/>
              </a:rPr>
              <a:t>préférences</a:t>
            </a:r>
            <a:r>
              <a:rPr lang="fr-CH" sz="1800" b="0" i="0" u="none" strike="noStrike" baseline="0" dirty="0">
                <a:latin typeface="Calibri" panose="020F0502020204030204" pitchFamily="34" charset="0"/>
              </a:rPr>
              <a:t> des </a:t>
            </a:r>
            <a:r>
              <a:rPr lang="fr-CH" dirty="0">
                <a:latin typeface="Calibri" panose="020F0502020204030204" pitchFamily="34" charset="0"/>
              </a:rPr>
              <a:t>acteurs </a:t>
            </a:r>
            <a:r>
              <a:rPr lang="fr-CH" sz="1800" b="0" i="0" u="none" strike="noStrike" baseline="0" dirty="0">
                <a:latin typeface="Calibri" panose="020F0502020204030204" pitchFamily="34" charset="0"/>
              </a:rPr>
              <a:t>pour les critères pris deux à deux. </a:t>
            </a:r>
            <a:endParaRPr lang="fr-CH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F809C8-66A8-743A-0A72-CE9681C371C7}"/>
              </a:ext>
            </a:extLst>
          </p:cNvPr>
          <p:cNvSpPr txBox="1"/>
          <p:nvPr/>
        </p:nvSpPr>
        <p:spPr>
          <a:xfrm>
            <a:off x="989838" y="1578334"/>
            <a:ext cx="10010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1" i="0" u="none" strike="noStrike" baseline="0" dirty="0">
                <a:latin typeface="Calibri" panose="020F0502020204030204" pitchFamily="34" charset="0"/>
              </a:rPr>
              <a:t>Question 1 :</a:t>
            </a:r>
          </a:p>
          <a:p>
            <a:r>
              <a:rPr lang="fr-CH" b="0" i="0" u="none" strike="noStrike" baseline="0" dirty="0">
                <a:latin typeface="Calibri" panose="020F0502020204030204" pitchFamily="34" charset="0"/>
              </a:rPr>
              <a:t>Quel est selon vous le critère le plus important pour le dézonage entre celui-ci et celui là?. </a:t>
            </a:r>
            <a:r>
              <a:rPr lang="fr-CH" i="0" u="none" strike="noStrike" baseline="0" dirty="0">
                <a:latin typeface="Calibri" panose="020F0502020204030204" pitchFamily="34" charset="0"/>
              </a:rPr>
              <a:t>(Par exemple, Quel est le critère le plus important entre la pente et la distance aux routes pour votre objectif?)</a:t>
            </a:r>
            <a:endParaRPr lang="fr-CH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5DB39A-E01D-E766-7077-9851AE46C499}"/>
              </a:ext>
            </a:extLst>
          </p:cNvPr>
          <p:cNvSpPr txBox="1"/>
          <p:nvPr/>
        </p:nvSpPr>
        <p:spPr>
          <a:xfrm>
            <a:off x="989838" y="2561861"/>
            <a:ext cx="10238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1" dirty="0"/>
              <a:t>Question 2:</a:t>
            </a:r>
          </a:p>
          <a:p>
            <a:r>
              <a:rPr lang="fr-CH" dirty="0"/>
              <a:t>Quel est le degré d’importance sur une échelle entre 1 et 9 avec 1 importance égale et 9 importance maximale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FB6CBD-C533-0AF1-FE75-FE200D5E3BE4}"/>
              </a:ext>
            </a:extLst>
          </p:cNvPr>
          <p:cNvSpPr txBox="1"/>
          <p:nvPr/>
        </p:nvSpPr>
        <p:spPr>
          <a:xfrm>
            <a:off x="989838" y="3545388"/>
            <a:ext cx="89496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CH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H" sz="1800" b="0" i="0" u="none" strike="noStrike" baseline="0" dirty="0">
                <a:latin typeface="Calibri" panose="020F0502020204030204" pitchFamily="34" charset="0"/>
              </a:rPr>
              <a:t>Dans cette approche, il faut respecter la consistance. C’est-à-dire la logique des préférences </a:t>
            </a:r>
            <a:endParaRPr lang="fr-CH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BE1BA61-AF5F-E699-A560-79F022A4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38" y="4251959"/>
            <a:ext cx="3490419" cy="25374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9F1561A-0BF3-9511-ADBD-EDD67A22F7F7}"/>
              </a:ext>
            </a:extLst>
          </p:cNvPr>
          <p:cNvSpPr txBox="1"/>
          <p:nvPr/>
        </p:nvSpPr>
        <p:spPr>
          <a:xfrm>
            <a:off x="4480257" y="4818001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Si vous préférez les pommes aux cerises et les cerises aux bananes alors on peut déduire logiquement que vous préférez les pommes aux bananes</a:t>
            </a:r>
          </a:p>
        </p:txBody>
      </p:sp>
    </p:spTree>
    <p:extLst>
      <p:ext uri="{BB962C8B-B14F-4D97-AF65-F5344CB8AC3E}">
        <p14:creationId xmlns:p14="http://schemas.microsoft.com/office/powerpoint/2010/main" val="314229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CFE2C2B-4673-FBD9-9DEC-BD0EF1244060}"/>
              </a:ext>
            </a:extLst>
          </p:cNvPr>
          <p:cNvSpPr txBox="1"/>
          <p:nvPr/>
        </p:nvSpPr>
        <p:spPr>
          <a:xfrm>
            <a:off x="1492758" y="681251"/>
            <a:ext cx="95806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CH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H" sz="1800" b="0" i="0" u="none" strike="noStrike" baseline="0" dirty="0">
                <a:latin typeface="Calibri" panose="020F0502020204030204" pitchFamily="34" charset="0"/>
              </a:rPr>
              <a:t>On a créé un système pour le calcul. C’est une page Excel qui est utilisée en séance participative</a:t>
            </a:r>
            <a:endParaRPr lang="fr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07781A-AEF1-7E8A-105D-99615018F5FB}"/>
              </a:ext>
            </a:extLst>
          </p:cNvPr>
          <p:cNvSpPr txBox="1"/>
          <p:nvPr/>
        </p:nvSpPr>
        <p:spPr>
          <a:xfrm>
            <a:off x="347472" y="466344"/>
            <a:ext cx="4575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/>
              <a:t>Calcul de la pondération des couches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1696F67-6E28-95D8-4FCE-D34DFB23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5" y="1336384"/>
            <a:ext cx="6748365" cy="289347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9BD2396-5D57-21AF-DEAB-7EBAD7F75AEB}"/>
              </a:ext>
            </a:extLst>
          </p:cNvPr>
          <p:cNvSpPr/>
          <p:nvPr/>
        </p:nvSpPr>
        <p:spPr>
          <a:xfrm>
            <a:off x="5843016" y="2458413"/>
            <a:ext cx="749808" cy="31089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633B467-67D8-E34F-E5CD-1358BFC6E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216" y="4352428"/>
            <a:ext cx="7150608" cy="2338375"/>
          </a:xfrm>
          <a:prstGeom prst="rect">
            <a:avLst/>
          </a:prstGeom>
        </p:spPr>
      </p:pic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9B7B7095-1049-C90F-8758-B517D48A7225}"/>
              </a:ext>
            </a:extLst>
          </p:cNvPr>
          <p:cNvCxnSpPr>
            <a:stCxn id="8" idx="3"/>
            <a:endCxn id="11" idx="0"/>
          </p:cNvCxnSpPr>
          <p:nvPr/>
        </p:nvCxnSpPr>
        <p:spPr>
          <a:xfrm>
            <a:off x="6903720" y="2783119"/>
            <a:ext cx="685800" cy="156930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4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B1AEB-9C5B-23EB-8B68-A0CB6632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Résultat (exemple fictif sur Sion)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052C69-5499-D880-D9EE-48598B79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78" y="1771048"/>
            <a:ext cx="6207768" cy="42832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723B5E-1C53-6C6E-FC86-5F5F5301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62" y="1934678"/>
            <a:ext cx="866896" cy="29912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846640-78BE-9D9F-2DB9-BEA67A4DFD7F}"/>
              </a:ext>
            </a:extLst>
          </p:cNvPr>
          <p:cNvSpPr txBox="1"/>
          <p:nvPr/>
        </p:nvSpPr>
        <p:spPr>
          <a:xfrm>
            <a:off x="8749364" y="1925053"/>
            <a:ext cx="260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Plus le score est élevé , plus la parcelle répond au projet</a:t>
            </a:r>
          </a:p>
        </p:txBody>
      </p:sp>
    </p:spTree>
    <p:extLst>
      <p:ext uri="{BB962C8B-B14F-4D97-AF65-F5344CB8AC3E}">
        <p14:creationId xmlns:p14="http://schemas.microsoft.com/office/powerpoint/2010/main" val="99683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8016C-445A-A712-C346-F1A70531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11" y="250257"/>
            <a:ext cx="6544377" cy="616018"/>
          </a:xfrm>
        </p:spPr>
        <p:txBody>
          <a:bodyPr>
            <a:normAutofit/>
          </a:bodyPr>
          <a:lstStyle/>
          <a:p>
            <a:r>
              <a:rPr lang="fr-CH" sz="2400" dirty="0"/>
              <a:t>On peut sélectionner les X ha qui répondent le plus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51D3CA-F8FF-FCD3-12CE-27A38BC9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9" y="1046656"/>
            <a:ext cx="2984749" cy="24481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366649-8218-45A1-E7CD-EDC774C5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68" y="3984858"/>
            <a:ext cx="2984749" cy="25141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E3AE3A-D896-B906-6CB1-66C917A175B7}"/>
              </a:ext>
            </a:extLst>
          </p:cNvPr>
          <p:cNvSpPr txBox="1"/>
          <p:nvPr/>
        </p:nvSpPr>
        <p:spPr>
          <a:xfrm>
            <a:off x="3530184" y="4340102"/>
            <a:ext cx="154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15% de surface qui correspond le plus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EF2AEE-B6A3-8ACC-73BD-13BDCBAB047F}"/>
              </a:ext>
            </a:extLst>
          </p:cNvPr>
          <p:cNvSpPr txBox="1"/>
          <p:nvPr/>
        </p:nvSpPr>
        <p:spPr>
          <a:xfrm>
            <a:off x="3580999" y="1907664"/>
            <a:ext cx="190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Score des parcelles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3ED1AA-1AA8-DE81-B408-393F418B4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814" y="1910617"/>
            <a:ext cx="5185377" cy="3036765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87503446-AAB1-C75A-4F58-AFDD26A25B6C}"/>
              </a:ext>
            </a:extLst>
          </p:cNvPr>
          <p:cNvSpPr/>
          <p:nvPr/>
        </p:nvSpPr>
        <p:spPr>
          <a:xfrm>
            <a:off x="5313145" y="2270716"/>
            <a:ext cx="932207" cy="2676666"/>
          </a:xfrm>
          <a:prstGeom prst="rightBrace">
            <a:avLst>
              <a:gd name="adj1" fmla="val 8333"/>
              <a:gd name="adj2" fmla="val 4931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71003A3-196D-9822-B82C-4E9A567BB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878" y="5404984"/>
            <a:ext cx="183642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F6FB37-47B0-5D9A-540F-25E842F4DBD0}"/>
              </a:ext>
            </a:extLst>
          </p:cNvPr>
          <p:cNvSpPr txBox="1"/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 err="1">
                <a:latin typeface="+mj-lt"/>
                <a:ea typeface="+mj-ea"/>
                <a:cs typeface="+mj-cs"/>
              </a:rPr>
              <a:t>Possibilité</a:t>
            </a:r>
            <a:r>
              <a:rPr lang="en-US" sz="3100" dirty="0">
                <a:latin typeface="+mj-lt"/>
                <a:ea typeface="+mj-ea"/>
                <a:cs typeface="+mj-cs"/>
              </a:rPr>
              <a:t> de </a:t>
            </a:r>
            <a:r>
              <a:rPr lang="en-US" sz="3100" dirty="0" err="1">
                <a:latin typeface="+mj-lt"/>
                <a:ea typeface="+mj-ea"/>
                <a:cs typeface="+mj-cs"/>
              </a:rPr>
              <a:t>projeter</a:t>
            </a:r>
            <a:r>
              <a:rPr lang="en-US" sz="3100" dirty="0">
                <a:latin typeface="+mj-lt"/>
                <a:ea typeface="+mj-ea"/>
                <a:cs typeface="+mj-cs"/>
              </a:rPr>
              <a:t> sur des maquettes 3D pour </a:t>
            </a:r>
            <a:r>
              <a:rPr lang="en-US" sz="3100" dirty="0" err="1">
                <a:latin typeface="+mj-lt"/>
                <a:ea typeface="+mj-ea"/>
                <a:cs typeface="+mj-cs"/>
              </a:rPr>
              <a:t>une</a:t>
            </a:r>
            <a:r>
              <a:rPr lang="en-US" sz="3100" dirty="0"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latin typeface="+mj-lt"/>
                <a:ea typeface="+mj-ea"/>
                <a:cs typeface="+mj-cs"/>
              </a:rPr>
              <a:t>meilleure</a:t>
            </a:r>
            <a:r>
              <a:rPr lang="en-US" sz="3100" dirty="0">
                <a:latin typeface="+mj-lt"/>
                <a:ea typeface="+mj-ea"/>
                <a:cs typeface="+mj-cs"/>
              </a:rPr>
              <a:t> participation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F73678-9CE8-5D54-6411-CDDDBF91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3198395"/>
            <a:ext cx="3758184" cy="24428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C1B99C-E9C5-8DC4-1DD4-8FDFC0B9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08" y="3329931"/>
            <a:ext cx="3758184" cy="21797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3EC422-5291-EF01-436B-B539223D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480258"/>
            <a:ext cx="3758184" cy="187909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4653275-063D-B377-71E5-CA892B0F747A}"/>
              </a:ext>
            </a:extLst>
          </p:cNvPr>
          <p:cNvSpPr txBox="1"/>
          <p:nvPr/>
        </p:nvSpPr>
        <p:spPr>
          <a:xfrm>
            <a:off x="8799576" y="5998464"/>
            <a:ext cx="271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Autres analyses spatiales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810EA-7C7F-1978-14D5-DB08CF1B0F2A}"/>
              </a:ext>
            </a:extLst>
          </p:cNvPr>
          <p:cNvSpPr/>
          <p:nvPr/>
        </p:nvSpPr>
        <p:spPr>
          <a:xfrm>
            <a:off x="3234088" y="1617044"/>
            <a:ext cx="5669280" cy="611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BAD902-27DC-13A4-F3F7-3D7810B6D163}"/>
              </a:ext>
            </a:extLst>
          </p:cNvPr>
          <p:cNvSpPr txBox="1"/>
          <p:nvPr/>
        </p:nvSpPr>
        <p:spPr>
          <a:xfrm>
            <a:off x="1572768" y="5998464"/>
            <a:ext cx="78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Valais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79E779-4D25-7F29-C65A-E2D959FF6CED}"/>
              </a:ext>
            </a:extLst>
          </p:cNvPr>
          <p:cNvSpPr txBox="1"/>
          <p:nvPr/>
        </p:nvSpPr>
        <p:spPr>
          <a:xfrm>
            <a:off x="5148072" y="5998464"/>
            <a:ext cx="14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Val d’</a:t>
            </a:r>
            <a:r>
              <a:rPr lang="fr-CH" dirty="0" err="1"/>
              <a:t>Herens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1701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6393CC-FABE-CA9C-CDBC-701F55FC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63" y="643467"/>
            <a:ext cx="4261865" cy="557106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8720F5-D9FC-56A1-D047-93096099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874" y="2467576"/>
            <a:ext cx="5168767" cy="17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55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C84B5AA136E642AFCBB83454B2EA3A" ma:contentTypeVersion="18" ma:contentTypeDescription="Crée un document." ma:contentTypeScope="" ma:versionID="0604a9745721d298b9a78d809b13a0bc">
  <xsd:schema xmlns:xsd="http://www.w3.org/2001/XMLSchema" xmlns:xs="http://www.w3.org/2001/XMLSchema" xmlns:p="http://schemas.microsoft.com/office/2006/metadata/properties" xmlns:ns3="c8dfd2ec-0629-4a8f-8574-777acd5889b7" xmlns:ns4="6be9ccb7-1fd4-49fd-884e-daf3143f22e1" targetNamespace="http://schemas.microsoft.com/office/2006/metadata/properties" ma:root="true" ma:fieldsID="c28ec04c025066e856c943c25fe1395c" ns3:_="" ns4:_="">
    <xsd:import namespace="c8dfd2ec-0629-4a8f-8574-777acd5889b7"/>
    <xsd:import namespace="6be9ccb7-1fd4-49fd-884e-daf3143f22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OCR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fd2ec-0629-4a8f-8574-777acd588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9ccb7-1fd4-49fd-884e-daf3143f22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dfd2ec-0629-4a8f-8574-777acd5889b7" xsi:nil="true"/>
  </documentManagement>
</p:properties>
</file>

<file path=customXml/itemProps1.xml><?xml version="1.0" encoding="utf-8"?>
<ds:datastoreItem xmlns:ds="http://schemas.openxmlformats.org/officeDocument/2006/customXml" ds:itemID="{F4B54689-A71E-4332-973D-6CE4C3406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dfd2ec-0629-4a8f-8574-777acd5889b7"/>
    <ds:schemaRef ds:uri="6be9ccb7-1fd4-49fd-884e-daf3143f2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38E082-9FE1-42C3-B535-CA93F5309B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DF830E-BA3B-48CA-9E18-BDA8ADA34B03}">
  <ds:schemaRefs>
    <ds:schemaRef ds:uri="6be9ccb7-1fd4-49fd-884e-daf3143f22e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8dfd2ec-0629-4a8f-8574-777acd5889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Grand écran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Thème Office</vt:lpstr>
      <vt:lpstr>Approche spatiale pour l’arrachage des vignes</vt:lpstr>
      <vt:lpstr>Présentation PowerPoint</vt:lpstr>
      <vt:lpstr>Présentation PowerPoint</vt:lpstr>
      <vt:lpstr>Présentation PowerPoint</vt:lpstr>
      <vt:lpstr>Présentation PowerPoint</vt:lpstr>
      <vt:lpstr>Résultat (exemple fictif sur Sion)</vt:lpstr>
      <vt:lpstr>On peut sélectionner les X ha qui répondent le plus</vt:lpstr>
      <vt:lpstr>Présentation PowerPoint</vt:lpstr>
      <vt:lpstr>Présentation PowerPoint</vt:lpstr>
    </vt:vector>
  </TitlesOfParts>
  <Company>HESSO Valais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Loubier Jean-Christophe</dc:creator>
  <cp:lastModifiedBy>Loubier Jean-Christophe</cp:lastModifiedBy>
  <cp:revision>2</cp:revision>
  <dcterms:created xsi:type="dcterms:W3CDTF">2026-04-16T07:39:48Z</dcterms:created>
  <dcterms:modified xsi:type="dcterms:W3CDTF">2026-04-21T11:19:27Z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0x01010022C84B5AA136E642AFCBB83454B2EA3A</vt:lpwstr>
  </property>
</Properties>
</file>