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8" r:id="rId23"/>
    <p:sldId id="299" r:id="rId24"/>
    <p:sldId id="300" r:id="rId25"/>
    <p:sldId id="280" r:id="rId26"/>
    <p:sldId id="291" r:id="rId27"/>
    <p:sldId id="296" r:id="rId28"/>
    <p:sldId id="297" r:id="rId29"/>
    <p:sldId id="281" r:id="rId30"/>
    <p:sldId id="282" r:id="rId31"/>
    <p:sldId id="283" r:id="rId32"/>
    <p:sldId id="284" r:id="rId33"/>
    <p:sldId id="285" r:id="rId34"/>
    <p:sldId id="287" r:id="rId35"/>
    <p:sldId id="288" r:id="rId36"/>
    <p:sldId id="289" r:id="rId37"/>
    <p:sldId id="290" r:id="rId38"/>
    <p:sldId id="286" r:id="rId39"/>
    <p:sldId id="292" r:id="rId40"/>
    <p:sldId id="293" r:id="rId41"/>
    <p:sldId id="294" r:id="rId42"/>
    <p:sldId id="295"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11EE6-D8F6-4C96-B88A-DD389BFADD3D}" type="datetimeFigureOut">
              <a:rPr lang="fr-CH" smtClean="0"/>
              <a:t>15.04.2026</a:t>
            </a:fld>
            <a:endParaRPr lang="fr-CH"/>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D19D7-4276-4186-8806-FB02192648A5}" type="slidenum">
              <a:rPr lang="fr-CH" smtClean="0"/>
              <a:t>‹N°›</a:t>
            </a:fld>
            <a:endParaRPr lang="fr-CH"/>
          </a:p>
        </p:txBody>
      </p:sp>
    </p:spTree>
    <p:extLst>
      <p:ext uri="{BB962C8B-B14F-4D97-AF65-F5344CB8AC3E}">
        <p14:creationId xmlns:p14="http://schemas.microsoft.com/office/powerpoint/2010/main" val="287072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No external sources; theorem explanation and vineyard policy example created by the assistant.</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 No external sources; example values are illustrative and created by the assistant for teaching purposes.</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6A95E421-8838-4E1F-BB5F-20D45D37F808}" type="datetimeFigureOut">
              <a:rPr lang="fr-CH" smtClean="0"/>
              <a:t>15.04.2026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375383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A95E421-8838-4E1F-BB5F-20D45D37F808}" type="datetimeFigureOut">
              <a:rPr lang="fr-CH" smtClean="0"/>
              <a:t>15.04.2026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40181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A95E421-8838-4E1F-BB5F-20D45D37F808}" type="datetimeFigureOut">
              <a:rPr lang="fr-CH" smtClean="0"/>
              <a:t>15.04.2026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173801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89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6A95E421-8838-4E1F-BB5F-20D45D37F808}" type="datetimeFigureOut">
              <a:rPr lang="fr-CH" smtClean="0"/>
              <a:t>15.04.2026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231902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A95E421-8838-4E1F-BB5F-20D45D37F808}" type="datetimeFigureOut">
              <a:rPr lang="fr-CH" smtClean="0"/>
              <a:t>15.04.2026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60891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6A95E421-8838-4E1F-BB5F-20D45D37F808}" type="datetimeFigureOut">
              <a:rPr lang="fr-CH" smtClean="0"/>
              <a:t>15.04.2026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98762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6A95E421-8838-4E1F-BB5F-20D45D37F808}" type="datetimeFigureOut">
              <a:rPr lang="fr-CH" smtClean="0"/>
              <a:t>15.04.2026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323854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6A95E421-8838-4E1F-BB5F-20D45D37F808}" type="datetimeFigureOut">
              <a:rPr lang="fr-CH" smtClean="0"/>
              <a:t>15.04.2026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406810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95E421-8838-4E1F-BB5F-20D45D37F808}" type="datetimeFigureOut">
              <a:rPr lang="fr-CH" smtClean="0"/>
              <a:t>15.04.2026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22100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A95E421-8838-4E1F-BB5F-20D45D37F808}" type="datetimeFigureOut">
              <a:rPr lang="fr-CH" smtClean="0"/>
              <a:t>15.04.2026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54053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A95E421-8838-4E1F-BB5F-20D45D37F808}" type="datetimeFigureOut">
              <a:rPr lang="fr-CH" smtClean="0"/>
              <a:t>15.04.2026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10E08EF-91A6-412A-A026-7496242CCD02}" type="slidenum">
              <a:rPr lang="fr-CH" smtClean="0"/>
              <a:t>‹N°›</a:t>
            </a:fld>
            <a:endParaRPr lang="fr-CH"/>
          </a:p>
        </p:txBody>
      </p:sp>
    </p:spTree>
    <p:extLst>
      <p:ext uri="{BB962C8B-B14F-4D97-AF65-F5344CB8AC3E}">
        <p14:creationId xmlns:p14="http://schemas.microsoft.com/office/powerpoint/2010/main" val="246798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5E421-8838-4E1F-BB5F-20D45D37F808}" type="datetimeFigureOut">
              <a:rPr lang="fr-CH" smtClean="0"/>
              <a:t>15.04.2026</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08EF-91A6-412A-A026-7496242CCD02}" type="slidenum">
              <a:rPr lang="fr-CH" smtClean="0"/>
              <a:t>‹N°›</a:t>
            </a:fld>
            <a:endParaRPr lang="fr-CH"/>
          </a:p>
        </p:txBody>
      </p:sp>
    </p:spTree>
    <p:extLst>
      <p:ext uri="{BB962C8B-B14F-4D97-AF65-F5344CB8AC3E}">
        <p14:creationId xmlns:p14="http://schemas.microsoft.com/office/powerpoint/2010/main" val="406109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hyperlink" Target="http://www.rennard.org/dectab/" TargetMode="External"/><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0.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online-stopwatch.com/french/full-screen-stopwatch.php"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pinardscaramel.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92696"/>
            <a:ext cx="7772400" cy="1470025"/>
          </a:xfrm>
        </p:spPr>
        <p:txBody>
          <a:bodyPr/>
          <a:lstStyle/>
          <a:p>
            <a:r>
              <a:rPr lang="fr-CH" dirty="0"/>
              <a:t>Décider</a:t>
            </a:r>
          </a:p>
        </p:txBody>
      </p:sp>
      <p:sp>
        <p:nvSpPr>
          <p:cNvPr id="3" name="Sous-titre 2"/>
          <p:cNvSpPr>
            <a:spLocks noGrp="1"/>
          </p:cNvSpPr>
          <p:nvPr>
            <p:ph type="subTitle" idx="1"/>
          </p:nvPr>
        </p:nvSpPr>
        <p:spPr>
          <a:xfrm>
            <a:off x="1331640" y="2708920"/>
            <a:ext cx="6400800" cy="1752600"/>
          </a:xfrm>
        </p:spPr>
        <p:txBody>
          <a:bodyPr/>
          <a:lstStyle/>
          <a:p>
            <a:r>
              <a:rPr lang="fr-CH" dirty="0"/>
              <a:t>Quoi comment pourquoi</a:t>
            </a:r>
          </a:p>
          <a:p>
            <a:r>
              <a:rPr lang="fr-CH" dirty="0"/>
              <a:t>Une revue non exhaustive</a:t>
            </a:r>
          </a:p>
        </p:txBody>
      </p:sp>
    </p:spTree>
    <p:extLst>
      <p:ext uri="{BB962C8B-B14F-4D97-AF65-F5344CB8AC3E}">
        <p14:creationId xmlns:p14="http://schemas.microsoft.com/office/powerpoint/2010/main" val="2165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9219" name="ZoneTexte 2"/>
          <p:cNvSpPr txBox="1">
            <a:spLocks noChangeArrowheads="1"/>
          </p:cNvSpPr>
          <p:nvPr/>
        </p:nvSpPr>
        <p:spPr bwMode="auto">
          <a:xfrm>
            <a:off x="250825" y="1052513"/>
            <a:ext cx="842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Dans un lancé de dé, quel est:</a:t>
            </a:r>
          </a:p>
          <a:p>
            <a:pPr eaLnBrk="1" hangingPunct="1">
              <a:spcBef>
                <a:spcPct val="0"/>
              </a:spcBef>
              <a:buFontTx/>
              <a:buNone/>
            </a:pPr>
            <a:r>
              <a:rPr lang="fr-CH" altLang="fr-FR" sz="1800"/>
              <a:t>			 l’évènement impossible?</a:t>
            </a:r>
          </a:p>
          <a:p>
            <a:pPr eaLnBrk="1" hangingPunct="1">
              <a:spcBef>
                <a:spcPct val="0"/>
              </a:spcBef>
              <a:buFontTx/>
              <a:buNone/>
            </a:pPr>
            <a:r>
              <a:rPr lang="fr-CH" altLang="fr-FR" sz="1800"/>
              <a:t>			l’évènement contraire si j’ai obtenu 4?</a:t>
            </a:r>
          </a:p>
        </p:txBody>
      </p:sp>
      <p:sp>
        <p:nvSpPr>
          <p:cNvPr id="9220" name="ZoneTexte 3"/>
          <p:cNvSpPr txBox="1">
            <a:spLocks noChangeArrowheads="1"/>
          </p:cNvSpPr>
          <p:nvPr/>
        </p:nvSpPr>
        <p:spPr bwMode="auto">
          <a:xfrm>
            <a:off x="684213" y="2781300"/>
            <a:ext cx="67675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Réponse</a:t>
            </a:r>
          </a:p>
          <a:p>
            <a:pPr eaLnBrk="1" hangingPunct="1">
              <a:spcBef>
                <a:spcPct val="0"/>
              </a:spcBef>
              <a:buFontTx/>
              <a:buNone/>
            </a:pPr>
            <a:endParaRPr lang="fr-CH" altLang="fr-FR" sz="1800"/>
          </a:p>
          <a:p>
            <a:pPr eaLnBrk="1" hangingPunct="1">
              <a:spcBef>
                <a:spcPct val="0"/>
              </a:spcBef>
              <a:buFontTx/>
              <a:buNone/>
            </a:pPr>
            <a:r>
              <a:rPr lang="fr-CH" altLang="fr-FR" sz="1800"/>
              <a:t>Obtenir quelque chose d’autre que les valeurs dans </a:t>
            </a:r>
            <a:r>
              <a:rPr lang="el-GR" altLang="fr-FR" sz="1800"/>
              <a:t>Ω</a:t>
            </a:r>
            <a:endParaRPr lang="fr-CH" altLang="fr-FR" sz="1800"/>
          </a:p>
          <a:p>
            <a:pPr eaLnBrk="1" hangingPunct="1">
              <a:spcBef>
                <a:spcPct val="0"/>
              </a:spcBef>
              <a:buFontTx/>
              <a:buNone/>
            </a:pPr>
            <a:endParaRPr lang="fr-CH" altLang="fr-FR" sz="1800"/>
          </a:p>
          <a:p>
            <a:pPr eaLnBrk="1" hangingPunct="1">
              <a:spcBef>
                <a:spcPct val="0"/>
              </a:spcBef>
              <a:buFontTx/>
              <a:buNone/>
            </a:pPr>
            <a:r>
              <a:rPr lang="fr-CH" altLang="fr-FR" sz="1800"/>
              <a:t>{1;2;3;5;6}</a:t>
            </a:r>
          </a:p>
          <a:p>
            <a:pPr eaLnBrk="1" hangingPunct="1">
              <a:spcBef>
                <a:spcPct val="0"/>
              </a:spcBef>
              <a:buFontTx/>
              <a:buNone/>
            </a:pPr>
            <a:r>
              <a:rPr lang="fr-CH" altLang="fr-FR" sz="1800"/>
              <a:t> </a:t>
            </a:r>
          </a:p>
        </p:txBody>
      </p:sp>
      <p:sp>
        <p:nvSpPr>
          <p:cNvPr id="2" name="Rectangle 1"/>
          <p:cNvSpPr/>
          <p:nvPr/>
        </p:nvSpPr>
        <p:spPr>
          <a:xfrm>
            <a:off x="250825" y="2708275"/>
            <a:ext cx="7489825" cy="216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Tree>
    <p:extLst>
      <p:ext uri="{BB962C8B-B14F-4D97-AF65-F5344CB8AC3E}">
        <p14:creationId xmlns:p14="http://schemas.microsoft.com/office/powerpoint/2010/main" val="186394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10243" name="Rectangle 2"/>
          <p:cNvSpPr>
            <a:spLocks noChangeArrowheads="1"/>
          </p:cNvSpPr>
          <p:nvPr/>
        </p:nvSpPr>
        <p:spPr bwMode="auto">
          <a:xfrm>
            <a:off x="539750" y="1052513"/>
            <a:ext cx="7956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On peut faire des opérations sur les évènements. C’est l’intérêt de la théorie</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57338"/>
            <a:ext cx="35528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ZoneTexte 3"/>
          <p:cNvSpPr txBox="1">
            <a:spLocks noChangeArrowheads="1"/>
          </p:cNvSpPr>
          <p:nvPr/>
        </p:nvSpPr>
        <p:spPr bwMode="auto">
          <a:xfrm>
            <a:off x="4518025" y="1916113"/>
            <a:ext cx="3438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Ca revient à utiliser les opérateurs logiques «OU» et «ET»</a:t>
            </a:r>
          </a:p>
        </p:txBody>
      </p:sp>
      <p:sp>
        <p:nvSpPr>
          <p:cNvPr id="10246" name="ZoneTexte 4"/>
          <p:cNvSpPr txBox="1">
            <a:spLocks noChangeArrowheads="1"/>
          </p:cNvSpPr>
          <p:nvPr/>
        </p:nvSpPr>
        <p:spPr bwMode="auto">
          <a:xfrm>
            <a:off x="400050" y="3860800"/>
            <a:ext cx="5616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Si j’ai:</a:t>
            </a:r>
          </a:p>
          <a:p>
            <a:pPr eaLnBrk="1" hangingPunct="1">
              <a:spcBef>
                <a:spcPct val="0"/>
              </a:spcBef>
              <a:buFontTx/>
              <a:buNone/>
            </a:pPr>
            <a:r>
              <a:rPr lang="fr-CH" altLang="fr-FR" sz="1800"/>
              <a:t> évènement A= «nombre paire»</a:t>
            </a:r>
          </a:p>
          <a:p>
            <a:pPr eaLnBrk="1" hangingPunct="1">
              <a:spcBef>
                <a:spcPct val="0"/>
              </a:spcBef>
              <a:buFontTx/>
              <a:buNone/>
            </a:pPr>
            <a:r>
              <a:rPr lang="fr-CH" altLang="fr-FR" sz="1800"/>
              <a:t>évènement B= «multiple de 3» 	</a:t>
            </a:r>
          </a:p>
        </p:txBody>
      </p:sp>
      <p:sp>
        <p:nvSpPr>
          <p:cNvPr id="10247" name="ZoneTexte 5"/>
          <p:cNvSpPr txBox="1">
            <a:spLocks noChangeArrowheads="1"/>
          </p:cNvSpPr>
          <p:nvPr/>
        </p:nvSpPr>
        <p:spPr bwMode="auto">
          <a:xfrm>
            <a:off x="611188" y="2997200"/>
            <a:ext cx="5184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Toujours avec l’exemple du dé à 6 faces</a:t>
            </a:r>
          </a:p>
        </p:txBody>
      </p:sp>
      <p:sp>
        <p:nvSpPr>
          <p:cNvPr id="10248" name="ZoneTexte 6"/>
          <p:cNvSpPr txBox="1">
            <a:spLocks noChangeArrowheads="1"/>
          </p:cNvSpPr>
          <p:nvPr/>
        </p:nvSpPr>
        <p:spPr bwMode="auto">
          <a:xfrm>
            <a:off x="4491038" y="4175125"/>
            <a:ext cx="3871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L’union (l’opérateur OU) veut dire: soit évènement A; soit événement B; soit les 2</a:t>
            </a:r>
          </a:p>
        </p:txBody>
      </p:sp>
      <p:sp>
        <p:nvSpPr>
          <p:cNvPr id="10249" name="Rectangle 7"/>
          <p:cNvSpPr>
            <a:spLocks noChangeArrowheads="1"/>
          </p:cNvSpPr>
          <p:nvPr/>
        </p:nvSpPr>
        <p:spPr bwMode="auto">
          <a:xfrm>
            <a:off x="5202238" y="5084763"/>
            <a:ext cx="2754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 c'est-à-dire {2 ; 3 ; 4 ; 6}.</a:t>
            </a:r>
          </a:p>
        </p:txBody>
      </p:sp>
      <p:sp>
        <p:nvSpPr>
          <p:cNvPr id="10250" name="ZoneTexte 8"/>
          <p:cNvSpPr txBox="1">
            <a:spLocks noChangeArrowheads="1"/>
          </p:cNvSpPr>
          <p:nvPr/>
        </p:nvSpPr>
        <p:spPr bwMode="auto">
          <a:xfrm>
            <a:off x="180975" y="5876925"/>
            <a:ext cx="453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A vous de jouer…avec l’opérateur ET. Quel est le résultat de cette opération?</a:t>
            </a:r>
          </a:p>
        </p:txBody>
      </p:sp>
      <p:sp>
        <p:nvSpPr>
          <p:cNvPr id="10251" name="ZoneTexte 9"/>
          <p:cNvSpPr txBox="1">
            <a:spLocks noChangeArrowheads="1"/>
          </p:cNvSpPr>
          <p:nvPr/>
        </p:nvSpPr>
        <p:spPr bwMode="auto">
          <a:xfrm>
            <a:off x="5076825" y="6015038"/>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6</a:t>
            </a:r>
          </a:p>
        </p:txBody>
      </p:sp>
      <p:sp>
        <p:nvSpPr>
          <p:cNvPr id="11" name="Rectangle 10"/>
          <p:cNvSpPr/>
          <p:nvPr/>
        </p:nvSpPr>
        <p:spPr>
          <a:xfrm>
            <a:off x="4932363" y="5876925"/>
            <a:ext cx="611187" cy="646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Tree>
    <p:extLst>
      <p:ext uri="{BB962C8B-B14F-4D97-AF65-F5344CB8AC3E}">
        <p14:creationId xmlns:p14="http://schemas.microsoft.com/office/powerpoint/2010/main" val="61930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11267" name="ZoneTexte 2"/>
          <p:cNvSpPr txBox="1">
            <a:spLocks noChangeArrowheads="1"/>
          </p:cNvSpPr>
          <p:nvPr/>
        </p:nvSpPr>
        <p:spPr bwMode="auto">
          <a:xfrm>
            <a:off x="179388" y="908050"/>
            <a:ext cx="5472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Les évènements incompatibles</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440055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ZoneTexte 3"/>
          <p:cNvSpPr txBox="1">
            <a:spLocks noChangeArrowheads="1"/>
          </p:cNvSpPr>
          <p:nvPr/>
        </p:nvSpPr>
        <p:spPr bwMode="auto">
          <a:xfrm>
            <a:off x="395288" y="3068638"/>
            <a:ext cx="4176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Par exemple, pour un lancé de Dé, on ne peut pas avoir:</a:t>
            </a:r>
          </a:p>
          <a:p>
            <a:pPr eaLnBrk="1" hangingPunct="1">
              <a:spcBef>
                <a:spcPct val="0"/>
              </a:spcBef>
              <a:buFontTx/>
              <a:buNone/>
            </a:pPr>
            <a:r>
              <a:rPr lang="fr-CH" altLang="fr-FR" sz="1800"/>
              <a:t>Evènement A: «un multiple de 4»</a:t>
            </a:r>
          </a:p>
          <a:p>
            <a:pPr eaLnBrk="1" hangingPunct="1">
              <a:spcBef>
                <a:spcPct val="0"/>
              </a:spcBef>
              <a:buFontTx/>
              <a:buNone/>
            </a:pPr>
            <a:r>
              <a:rPr lang="fr-CH" altLang="fr-FR" sz="1800"/>
              <a:t>Evènement B «un multiple de 3»</a:t>
            </a:r>
          </a:p>
        </p:txBody>
      </p:sp>
      <p:sp>
        <p:nvSpPr>
          <p:cNvPr id="11270" name="ZoneTexte 4"/>
          <p:cNvSpPr txBox="1">
            <a:spLocks noChangeArrowheads="1"/>
          </p:cNvSpPr>
          <p:nvPr/>
        </p:nvSpPr>
        <p:spPr bwMode="auto">
          <a:xfrm>
            <a:off x="1042988" y="4508500"/>
            <a:ext cx="2736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Mais aussi</a:t>
            </a:r>
          </a:p>
          <a:p>
            <a:pPr eaLnBrk="1" hangingPunct="1">
              <a:spcBef>
                <a:spcPct val="0"/>
              </a:spcBef>
              <a:buFontTx/>
              <a:buNone/>
            </a:pPr>
            <a:r>
              <a:rPr lang="fr-CH" altLang="fr-FR" sz="1800"/>
              <a:t>Evènement A «1»</a:t>
            </a:r>
          </a:p>
          <a:p>
            <a:pPr eaLnBrk="1" hangingPunct="1">
              <a:spcBef>
                <a:spcPct val="0"/>
              </a:spcBef>
              <a:buFontTx/>
              <a:buNone/>
            </a:pPr>
            <a:r>
              <a:rPr lang="fr-CH" altLang="fr-FR" sz="1800"/>
              <a:t>Evènement B «6»</a:t>
            </a:r>
          </a:p>
        </p:txBody>
      </p:sp>
      <p:sp>
        <p:nvSpPr>
          <p:cNvPr id="11271" name="ZoneTexte 5"/>
          <p:cNvSpPr txBox="1">
            <a:spLocks noChangeArrowheads="1"/>
          </p:cNvSpPr>
          <p:nvPr/>
        </p:nvSpPr>
        <p:spPr bwMode="auto">
          <a:xfrm>
            <a:off x="4643438" y="4581525"/>
            <a:ext cx="38163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Il sont incompatibles car on ne peut pas les avoir en même temps, ce qui est différent de «indépendant»</a:t>
            </a:r>
          </a:p>
        </p:txBody>
      </p:sp>
      <p:cxnSp>
        <p:nvCxnSpPr>
          <p:cNvPr id="8" name="Connecteur droit avec flèche 7"/>
          <p:cNvCxnSpPr/>
          <p:nvPr/>
        </p:nvCxnSpPr>
        <p:spPr>
          <a:xfrm flipH="1">
            <a:off x="3059113" y="5043488"/>
            <a:ext cx="13684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0950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pic>
        <p:nvPicPr>
          <p:cNvPr id="12291" name="Picture 5" descr="MCj028109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268413"/>
            <a:ext cx="16081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6" descr="MCj040400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14843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p:cNvSpPr txBox="1">
            <a:spLocks noChangeArrowheads="1"/>
          </p:cNvSpPr>
          <p:nvPr/>
        </p:nvSpPr>
        <p:spPr bwMode="auto">
          <a:xfrm>
            <a:off x="1403350" y="3141663"/>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CH" altLang="fr-FR" sz="1800"/>
              <a:t>Lancé main gauche (A)</a:t>
            </a:r>
            <a:endParaRPr lang="fr-FR" altLang="fr-FR" sz="1800"/>
          </a:p>
        </p:txBody>
      </p:sp>
      <p:sp>
        <p:nvSpPr>
          <p:cNvPr id="12294" name="Text Box 8"/>
          <p:cNvSpPr txBox="1">
            <a:spLocks noChangeArrowheads="1"/>
          </p:cNvSpPr>
          <p:nvPr/>
        </p:nvSpPr>
        <p:spPr bwMode="auto">
          <a:xfrm>
            <a:off x="5075238" y="3141663"/>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CH" altLang="fr-FR" sz="1800"/>
              <a:t>Lancé main droite (B)</a:t>
            </a:r>
            <a:endParaRPr lang="fr-FR" altLang="fr-FR" sz="1800"/>
          </a:p>
        </p:txBody>
      </p:sp>
      <p:sp>
        <p:nvSpPr>
          <p:cNvPr id="12295" name="Text Box 9"/>
          <p:cNvSpPr txBox="1">
            <a:spLocks noChangeArrowheads="1"/>
          </p:cNvSpPr>
          <p:nvPr/>
        </p:nvSpPr>
        <p:spPr bwMode="auto">
          <a:xfrm>
            <a:off x="1619250" y="4005263"/>
            <a:ext cx="5688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Ces deux actions faites en même temps sont indépendantes entre elles</a:t>
            </a:r>
            <a:endParaRPr lang="fr-FR" altLang="fr-FR" sz="1800"/>
          </a:p>
        </p:txBody>
      </p:sp>
      <p:sp>
        <p:nvSpPr>
          <p:cNvPr id="12296" name="Text Box 10"/>
          <p:cNvSpPr txBox="1">
            <a:spLocks noChangeArrowheads="1"/>
          </p:cNvSpPr>
          <p:nvPr/>
        </p:nvSpPr>
        <p:spPr bwMode="auto">
          <a:xfrm>
            <a:off x="755650" y="4724400"/>
            <a:ext cx="6911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Indépendance = multiplication des proba de chacun des événements donc ici: 1/ 2 * 1/6 = 1/12</a:t>
            </a:r>
            <a:endParaRPr lang="fr-FR" altLang="fr-FR" sz="1800"/>
          </a:p>
        </p:txBody>
      </p:sp>
      <p:sp>
        <p:nvSpPr>
          <p:cNvPr id="12297" name="Text Box 11"/>
          <p:cNvSpPr txBox="1">
            <a:spLocks noChangeArrowheads="1"/>
          </p:cNvSpPr>
          <p:nvPr/>
        </p:nvSpPr>
        <p:spPr bwMode="auto">
          <a:xfrm>
            <a:off x="323850" y="5661025"/>
            <a:ext cx="8351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Une chance sur 12 d’avoir simultanément un résultat correspondant à la réalisation d’un événement a de la variable A et un événement b de la variable B</a:t>
            </a:r>
            <a:endParaRPr lang="fr-FR" altLang="fr-FR" sz="1800"/>
          </a:p>
        </p:txBody>
      </p:sp>
      <p:sp>
        <p:nvSpPr>
          <p:cNvPr id="12298" name="Text Box 12"/>
          <p:cNvSpPr txBox="1">
            <a:spLocks noChangeArrowheads="1"/>
          </p:cNvSpPr>
          <p:nvPr/>
        </p:nvSpPr>
        <p:spPr bwMode="auto">
          <a:xfrm>
            <a:off x="4067175" y="260350"/>
            <a:ext cx="3529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Indépendance</a:t>
            </a:r>
            <a:endParaRPr lang="fr-FR" altLang="fr-FR" sz="1800"/>
          </a:p>
        </p:txBody>
      </p:sp>
    </p:spTree>
    <p:extLst>
      <p:ext uri="{BB962C8B-B14F-4D97-AF65-F5344CB8AC3E}">
        <p14:creationId xmlns:p14="http://schemas.microsoft.com/office/powerpoint/2010/main" val="17088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13315" name="Text Box 5"/>
          <p:cNvSpPr txBox="1">
            <a:spLocks noChangeArrowheads="1"/>
          </p:cNvSpPr>
          <p:nvPr/>
        </p:nvSpPr>
        <p:spPr bwMode="auto">
          <a:xfrm>
            <a:off x="2592388" y="260350"/>
            <a:ext cx="6551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Les axiomes de la théorie des probabilités</a:t>
            </a:r>
            <a:endParaRPr lang="fr-FR" altLang="fr-FR" sz="1800"/>
          </a:p>
        </p:txBody>
      </p:sp>
      <p:sp>
        <p:nvSpPr>
          <p:cNvPr id="13316" name="Rectangle 7"/>
          <p:cNvSpPr>
            <a:spLocks noChangeArrowheads="1"/>
          </p:cNvSpPr>
          <p:nvPr/>
        </p:nvSpPr>
        <p:spPr bwMode="auto">
          <a:xfrm>
            <a:off x="539750" y="1412875"/>
            <a:ext cx="3455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Pour tout évènement A, on a </a:t>
            </a:r>
          </a:p>
        </p:txBody>
      </p:sp>
      <p:sp>
        <p:nvSpPr>
          <p:cNvPr id="13317" name="Text Box 8"/>
          <p:cNvSpPr txBox="1">
            <a:spLocks noChangeArrowheads="1"/>
          </p:cNvSpPr>
          <p:nvPr/>
        </p:nvSpPr>
        <p:spPr bwMode="auto">
          <a:xfrm>
            <a:off x="468313" y="981075"/>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solidFill>
                  <a:srgbClr val="CC0000"/>
                </a:solidFill>
              </a:rPr>
              <a:t>Axiome 1</a:t>
            </a:r>
            <a:endParaRPr lang="fr-FR" altLang="fr-FR" sz="1800">
              <a:solidFill>
                <a:srgbClr val="CC0000"/>
              </a:solidFill>
            </a:endParaRPr>
          </a:p>
        </p:txBody>
      </p:sp>
      <p:sp>
        <p:nvSpPr>
          <p:cNvPr id="13318" name="Text Box 9"/>
          <p:cNvSpPr txBox="1">
            <a:spLocks noChangeArrowheads="1"/>
          </p:cNvSpPr>
          <p:nvPr/>
        </p:nvSpPr>
        <p:spPr bwMode="auto">
          <a:xfrm>
            <a:off x="468313" y="2852738"/>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solidFill>
                  <a:srgbClr val="CC0000"/>
                </a:solidFill>
              </a:rPr>
              <a:t>Axiome 2</a:t>
            </a:r>
            <a:endParaRPr lang="fr-FR" altLang="fr-FR" sz="1800">
              <a:solidFill>
                <a:srgbClr val="CC0000"/>
              </a:solidFill>
            </a:endParaRPr>
          </a:p>
        </p:txBody>
      </p:sp>
      <p:graphicFrame>
        <p:nvGraphicFramePr>
          <p:cNvPr id="13319" name="Object 11"/>
          <p:cNvGraphicFramePr>
            <a:graphicFrameLocks noChangeAspect="1"/>
          </p:cNvGraphicFramePr>
          <p:nvPr/>
        </p:nvGraphicFramePr>
        <p:xfrm>
          <a:off x="3635375" y="1450975"/>
          <a:ext cx="1368425" cy="365125"/>
        </p:xfrm>
        <a:graphic>
          <a:graphicData uri="http://schemas.openxmlformats.org/presentationml/2006/ole">
            <mc:AlternateContent xmlns:mc="http://schemas.openxmlformats.org/markup-compatibility/2006">
              <mc:Choice xmlns:v="urn:schemas-microsoft-com:vml" Requires="v">
                <p:oleObj name="Equation" r:id="rId2" imgW="761669" imgH="203112" progId="Equation.3">
                  <p:embed/>
                </p:oleObj>
              </mc:Choice>
              <mc:Fallback>
                <p:oleObj name="Equation" r:id="rId2" imgW="761669" imgH="203112"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450975"/>
                        <a:ext cx="13684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12"/>
          <p:cNvSpPr>
            <a:spLocks noChangeArrowheads="1"/>
          </p:cNvSpPr>
          <p:nvPr/>
        </p:nvSpPr>
        <p:spPr bwMode="auto">
          <a:xfrm>
            <a:off x="395288" y="1916113"/>
            <a:ext cx="8424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C'est-à-dire que la probabilité d'un évènement est représentée par un nombre réel compris entre 0 et 1. </a:t>
            </a:r>
          </a:p>
        </p:txBody>
      </p:sp>
      <p:sp>
        <p:nvSpPr>
          <p:cNvPr id="13321" name="Rectangle 13"/>
          <p:cNvSpPr>
            <a:spLocks noChangeArrowheads="1"/>
          </p:cNvSpPr>
          <p:nvPr/>
        </p:nvSpPr>
        <p:spPr bwMode="auto">
          <a:xfrm>
            <a:off x="1403350" y="5567363"/>
            <a:ext cx="60483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00"/>
              <a:t>Un </a:t>
            </a:r>
            <a:r>
              <a:rPr lang="fr-FR" altLang="fr-FR" sz="1600" b="1"/>
              <a:t>univers</a:t>
            </a:r>
            <a:r>
              <a:rPr lang="fr-FR" altLang="fr-FR" sz="1600"/>
              <a:t>, souvent noté Ω,</a:t>
            </a:r>
            <a:r>
              <a:rPr lang="fr-FR" altLang="fr-FR" sz="1600" i="1"/>
              <a:t>U</a:t>
            </a:r>
            <a:r>
              <a:rPr lang="fr-FR" altLang="fr-FR" sz="1600"/>
              <a:t> ou </a:t>
            </a:r>
            <a:r>
              <a:rPr lang="fr-FR" altLang="fr-FR" sz="1600" i="1"/>
              <a:t>S</a:t>
            </a:r>
            <a:r>
              <a:rPr lang="fr-FR" altLang="fr-FR" sz="1600"/>
              <a:t>, est l'ensemble de tous les résultats possibles qui peuvent être obtenus au cours d'une expérience aléatoire. </a:t>
            </a:r>
          </a:p>
        </p:txBody>
      </p:sp>
      <p:sp>
        <p:nvSpPr>
          <p:cNvPr id="13322" name="Rectangle 14"/>
          <p:cNvSpPr>
            <a:spLocks noChangeArrowheads="1"/>
          </p:cNvSpPr>
          <p:nvPr/>
        </p:nvSpPr>
        <p:spPr bwMode="auto">
          <a:xfrm>
            <a:off x="539750" y="3213100"/>
            <a:ext cx="7356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U désignant l'univers associé à l'expérience aléatoire considérée, on a </a:t>
            </a:r>
          </a:p>
        </p:txBody>
      </p:sp>
      <p:graphicFrame>
        <p:nvGraphicFramePr>
          <p:cNvPr id="13323" name="Object 15"/>
          <p:cNvGraphicFramePr>
            <a:graphicFrameLocks noChangeAspect="1"/>
          </p:cNvGraphicFramePr>
          <p:nvPr/>
        </p:nvGraphicFramePr>
        <p:xfrm>
          <a:off x="684213" y="3644900"/>
          <a:ext cx="1368425" cy="496888"/>
        </p:xfrm>
        <a:graphic>
          <a:graphicData uri="http://schemas.openxmlformats.org/presentationml/2006/ole">
            <mc:AlternateContent xmlns:mc="http://schemas.openxmlformats.org/markup-compatibility/2006">
              <mc:Choice xmlns:v="urn:schemas-microsoft-com:vml" Requires="v">
                <p:oleObj name="Equation" r:id="rId4" imgW="558558" imgH="203112" progId="Equation.3">
                  <p:embed/>
                </p:oleObj>
              </mc:Choice>
              <mc:Fallback>
                <p:oleObj name="Equation" r:id="rId4" imgW="558558"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644900"/>
                        <a:ext cx="13684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4" name="Rectangle 16"/>
          <p:cNvSpPr>
            <a:spLocks noChangeArrowheads="1"/>
          </p:cNvSpPr>
          <p:nvPr/>
        </p:nvSpPr>
        <p:spPr bwMode="auto">
          <a:xfrm>
            <a:off x="468313" y="4446588"/>
            <a:ext cx="7775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C'est-à-dire que la probabilité d'obtenir un quelconque résultat de l'univers, est égale à 1. </a:t>
            </a:r>
          </a:p>
        </p:txBody>
      </p:sp>
    </p:spTree>
    <p:extLst>
      <p:ext uri="{BB962C8B-B14F-4D97-AF65-F5344CB8AC3E}">
        <p14:creationId xmlns:p14="http://schemas.microsoft.com/office/powerpoint/2010/main" val="2020048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14339" name="Text Box 5"/>
          <p:cNvSpPr txBox="1">
            <a:spLocks noChangeArrowheads="1"/>
          </p:cNvSpPr>
          <p:nvPr/>
        </p:nvSpPr>
        <p:spPr bwMode="auto">
          <a:xfrm>
            <a:off x="755650" y="1052513"/>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solidFill>
                  <a:srgbClr val="CC0000"/>
                </a:solidFill>
              </a:rPr>
              <a:t>Axiome 3</a:t>
            </a:r>
            <a:endParaRPr lang="fr-FR" altLang="fr-FR" sz="1800">
              <a:solidFill>
                <a:srgbClr val="CC0000"/>
              </a:solidFill>
            </a:endParaRPr>
          </a:p>
        </p:txBody>
      </p:sp>
      <p:sp>
        <p:nvSpPr>
          <p:cNvPr id="14340" name="Rectangle 6"/>
          <p:cNvSpPr>
            <a:spLocks noChangeArrowheads="1"/>
          </p:cNvSpPr>
          <p:nvPr/>
        </p:nvSpPr>
        <p:spPr bwMode="auto">
          <a:xfrm>
            <a:off x="179388" y="1700213"/>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Toute suite d'évènements deux à deux disjoints (on dit aussi : deux à deux incompatibles), satisfait  </a:t>
            </a:r>
          </a:p>
        </p:txBody>
      </p:sp>
      <p:sp>
        <p:nvSpPr>
          <p:cNvPr id="382983" name="Rectangle 7"/>
          <p:cNvSpPr>
            <a:spLocks noChangeArrowheads="1"/>
          </p:cNvSpPr>
          <p:nvPr/>
        </p:nvSpPr>
        <p:spPr bwMode="auto">
          <a:xfrm>
            <a:off x="539750" y="4645025"/>
            <a:ext cx="799306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Deux événements </a:t>
            </a:r>
            <a:r>
              <a:rPr lang="fr-FR" altLang="fr-FR" sz="1800" i="1"/>
              <a:t>E</a:t>
            </a:r>
            <a:r>
              <a:rPr lang="fr-FR" altLang="fr-FR" sz="1800"/>
              <a:t> et </a:t>
            </a:r>
            <a:r>
              <a:rPr lang="fr-FR" altLang="fr-FR" sz="1800" i="1"/>
              <a:t>F</a:t>
            </a:r>
            <a:r>
              <a:rPr lang="fr-FR" altLang="fr-FR" sz="1800"/>
              <a:t> d'une expérience aléatoire sont dits </a:t>
            </a:r>
            <a:r>
              <a:rPr lang="fr-FR" altLang="fr-FR" sz="1800" b="1"/>
              <a:t>incompatibles</a:t>
            </a:r>
            <a:r>
              <a:rPr lang="fr-FR" altLang="fr-FR" sz="1800"/>
              <a:t> (ou </a:t>
            </a:r>
            <a:r>
              <a:rPr lang="fr-FR" altLang="fr-FR" sz="1800" b="1"/>
              <a:t>disjoints</a:t>
            </a:r>
            <a:r>
              <a:rPr lang="fr-FR" altLang="fr-FR" sz="1800"/>
              <a:t>) lorsqu'ils n'ont aucune éventualité en commun, c'est-à-dire lorsque l'intersection des sous-ensembles </a:t>
            </a:r>
            <a:r>
              <a:rPr lang="fr-FR" altLang="fr-FR" sz="1800" i="1"/>
              <a:t>E</a:t>
            </a:r>
            <a:r>
              <a:rPr lang="fr-FR" altLang="fr-FR" sz="1800"/>
              <a:t> et </a:t>
            </a:r>
            <a:r>
              <a:rPr lang="fr-FR" altLang="fr-FR" sz="1800" i="1"/>
              <a:t>F</a:t>
            </a:r>
            <a:r>
              <a:rPr lang="fr-FR" altLang="fr-FR" sz="1800"/>
              <a:t> est vide :    </a:t>
            </a:r>
            <a:r>
              <a:rPr lang="fr-FR" altLang="fr-FR" sz="1200"/>
              <a:t> </a:t>
            </a:r>
            <a:r>
              <a:rPr lang="fr-FR" altLang="fr-FR" sz="1800"/>
              <a:t>                .</a:t>
            </a:r>
            <a:br>
              <a:rPr lang="fr-FR" altLang="fr-FR" sz="1800"/>
            </a:br>
            <a:r>
              <a:rPr lang="fr-FR" altLang="fr-FR" sz="1800"/>
              <a:t>Autrement dit ces deux événements sont incompatibles si et seulement si la réalisation simultanée de </a:t>
            </a:r>
            <a:r>
              <a:rPr lang="fr-FR" altLang="fr-FR" sz="1800" i="1"/>
              <a:t>E</a:t>
            </a:r>
            <a:r>
              <a:rPr lang="fr-FR" altLang="fr-FR" sz="1800"/>
              <a:t> et </a:t>
            </a:r>
            <a:r>
              <a:rPr lang="fr-FR" altLang="fr-FR" sz="1800" i="1"/>
              <a:t>F</a:t>
            </a:r>
            <a:r>
              <a:rPr lang="fr-FR" altLang="fr-FR" sz="1800"/>
              <a:t> est impossible. </a:t>
            </a:r>
          </a:p>
        </p:txBody>
      </p:sp>
      <p:pic>
        <p:nvPicPr>
          <p:cNvPr id="382984" name="Picture 8" descr="\mathbb{P}(E \cap F) = 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5229225"/>
            <a:ext cx="17287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85" name="Text Box 9"/>
          <p:cNvSpPr txBox="1">
            <a:spLocks noChangeArrowheads="1"/>
          </p:cNvSpPr>
          <p:nvPr/>
        </p:nvSpPr>
        <p:spPr bwMode="auto">
          <a:xfrm>
            <a:off x="684213" y="6308725"/>
            <a:ext cx="7704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solidFill>
                  <a:srgbClr val="CC0000"/>
                </a:solidFill>
              </a:rPr>
              <a:t>Attention: ne pas confondre avec indépendant </a:t>
            </a:r>
            <a:endParaRPr lang="fr-FR" altLang="fr-FR" sz="1800">
              <a:solidFill>
                <a:srgbClr val="CC0000"/>
              </a:solidFill>
            </a:endParaRPr>
          </a:p>
        </p:txBody>
      </p:sp>
      <p:pic>
        <p:nvPicPr>
          <p:cNvPr id="1434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492375"/>
            <a:ext cx="3313112"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5" name="Rectangle 11"/>
          <p:cNvSpPr>
            <a:spLocks noChangeArrowheads="1"/>
          </p:cNvSpPr>
          <p:nvPr/>
        </p:nvSpPr>
        <p:spPr bwMode="auto">
          <a:xfrm>
            <a:off x="142875" y="3494088"/>
            <a:ext cx="9001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C'est-à-dire que la probabilité d'un évènement qui est la réunion (dénombrable) disjointe d'évènements est égale à la somme des probabilités de ces évènements. </a:t>
            </a:r>
          </a:p>
        </p:txBody>
      </p:sp>
    </p:spTree>
    <p:extLst>
      <p:ext uri="{BB962C8B-B14F-4D97-AF65-F5344CB8AC3E}">
        <p14:creationId xmlns:p14="http://schemas.microsoft.com/office/powerpoint/2010/main" val="4022622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29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2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3" grpId="0"/>
      <p:bldP spid="3829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15363" name="Text Box 5"/>
          <p:cNvSpPr txBox="1">
            <a:spLocks noChangeArrowheads="1"/>
          </p:cNvSpPr>
          <p:nvPr/>
        </p:nvSpPr>
        <p:spPr bwMode="auto">
          <a:xfrm>
            <a:off x="3348038" y="1125538"/>
            <a:ext cx="3240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2 niveaux dans la théorie</a:t>
            </a:r>
            <a:endParaRPr lang="fr-FR" altLang="fr-FR" sz="1800"/>
          </a:p>
        </p:txBody>
      </p:sp>
      <p:sp>
        <p:nvSpPr>
          <p:cNvPr id="15364" name="Text Box 6"/>
          <p:cNvSpPr txBox="1">
            <a:spLocks noChangeArrowheads="1"/>
          </p:cNvSpPr>
          <p:nvPr/>
        </p:nvSpPr>
        <p:spPr bwMode="auto">
          <a:xfrm>
            <a:off x="468313" y="2133600"/>
            <a:ext cx="3598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Théorie des probabilité discrètes</a:t>
            </a:r>
            <a:endParaRPr lang="fr-FR" altLang="fr-FR" sz="1800"/>
          </a:p>
        </p:txBody>
      </p:sp>
      <p:sp>
        <p:nvSpPr>
          <p:cNvPr id="15365" name="Text Box 7"/>
          <p:cNvSpPr txBox="1">
            <a:spLocks noChangeArrowheads="1"/>
          </p:cNvSpPr>
          <p:nvPr/>
        </p:nvSpPr>
        <p:spPr bwMode="auto">
          <a:xfrm>
            <a:off x="4859338" y="2133600"/>
            <a:ext cx="3598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Théorie des probabilité continues</a:t>
            </a:r>
            <a:endParaRPr lang="fr-FR" altLang="fr-FR" sz="1800"/>
          </a:p>
        </p:txBody>
      </p:sp>
      <p:sp>
        <p:nvSpPr>
          <p:cNvPr id="15366" name="Rectangle 8"/>
          <p:cNvSpPr>
            <a:spLocks noChangeArrowheads="1"/>
          </p:cNvSpPr>
          <p:nvPr/>
        </p:nvSpPr>
        <p:spPr bwMode="auto">
          <a:xfrm>
            <a:off x="323850" y="2989263"/>
            <a:ext cx="3779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800"/>
              <a:t>s'occupe d'événements dans le cadre d'un univers fini ou dénombrable. </a:t>
            </a:r>
          </a:p>
        </p:txBody>
      </p:sp>
      <p:sp>
        <p:nvSpPr>
          <p:cNvPr id="15367" name="Rectangle 9"/>
          <p:cNvSpPr>
            <a:spLocks noChangeArrowheads="1"/>
          </p:cNvSpPr>
          <p:nvPr/>
        </p:nvSpPr>
        <p:spPr bwMode="auto">
          <a:xfrm>
            <a:off x="4500563" y="3068638"/>
            <a:ext cx="44211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800"/>
              <a:t> s'occupe des événements qui se produisent dans un univers continu (par exemple la droite réelle). </a:t>
            </a:r>
          </a:p>
        </p:txBody>
      </p:sp>
      <p:sp>
        <p:nvSpPr>
          <p:cNvPr id="15368" name="Line 10"/>
          <p:cNvSpPr>
            <a:spLocks noChangeShapeType="1"/>
          </p:cNvSpPr>
          <p:nvPr/>
        </p:nvSpPr>
        <p:spPr bwMode="auto">
          <a:xfrm flipH="1">
            <a:off x="3059113" y="1557338"/>
            <a:ext cx="576262"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15369" name="Line 11"/>
          <p:cNvSpPr>
            <a:spLocks noChangeShapeType="1"/>
          </p:cNvSpPr>
          <p:nvPr/>
        </p:nvSpPr>
        <p:spPr bwMode="auto">
          <a:xfrm>
            <a:off x="5364163" y="1557338"/>
            <a:ext cx="503237"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15370" name="Line 12"/>
          <p:cNvSpPr>
            <a:spLocks noChangeShapeType="1"/>
          </p:cNvSpPr>
          <p:nvPr/>
        </p:nvSpPr>
        <p:spPr bwMode="auto">
          <a:xfrm>
            <a:off x="2195513" y="2492375"/>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15371" name="Line 13"/>
          <p:cNvSpPr>
            <a:spLocks noChangeShapeType="1"/>
          </p:cNvSpPr>
          <p:nvPr/>
        </p:nvSpPr>
        <p:spPr bwMode="auto">
          <a:xfrm>
            <a:off x="6877050" y="2565400"/>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385038" name="Text Box 14"/>
          <p:cNvSpPr txBox="1">
            <a:spLocks noChangeArrowheads="1"/>
          </p:cNvSpPr>
          <p:nvPr/>
        </p:nvSpPr>
        <p:spPr bwMode="auto">
          <a:xfrm>
            <a:off x="1187450" y="4508500"/>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Lancer de Dés</a:t>
            </a:r>
            <a:endParaRPr lang="fr-FR" altLang="fr-FR" sz="1800"/>
          </a:p>
        </p:txBody>
      </p:sp>
      <p:sp>
        <p:nvSpPr>
          <p:cNvPr id="385041" name="Line 17"/>
          <p:cNvSpPr>
            <a:spLocks noChangeShapeType="1"/>
          </p:cNvSpPr>
          <p:nvPr/>
        </p:nvSpPr>
        <p:spPr bwMode="auto">
          <a:xfrm>
            <a:off x="2195513" y="3933825"/>
            <a:ext cx="0" cy="574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385042" name="Text Box 18"/>
          <p:cNvSpPr txBox="1">
            <a:spLocks noChangeArrowheads="1"/>
          </p:cNvSpPr>
          <p:nvPr/>
        </p:nvSpPr>
        <p:spPr bwMode="auto">
          <a:xfrm>
            <a:off x="2916238" y="5084763"/>
            <a:ext cx="223202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CH" altLang="fr-FR" sz="1800" dirty="0"/>
              <a:t>Marche aléatoire</a:t>
            </a:r>
          </a:p>
          <a:p>
            <a:pPr algn="ctr" eaLnBrk="1" hangingPunct="1">
              <a:spcBef>
                <a:spcPct val="50000"/>
              </a:spcBef>
              <a:buFontTx/>
              <a:buNone/>
            </a:pPr>
            <a:r>
              <a:rPr lang="fr-CH" altLang="fr-FR" sz="1800" dirty="0"/>
              <a:t>(évaluer les marcheurs en ville)</a:t>
            </a:r>
            <a:endParaRPr lang="fr-FR" altLang="fr-FR" sz="1800" dirty="0"/>
          </a:p>
        </p:txBody>
      </p:sp>
      <p:sp>
        <p:nvSpPr>
          <p:cNvPr id="385043" name="Line 19"/>
          <p:cNvSpPr>
            <a:spLocks noChangeShapeType="1"/>
          </p:cNvSpPr>
          <p:nvPr/>
        </p:nvSpPr>
        <p:spPr bwMode="auto">
          <a:xfrm>
            <a:off x="3059113" y="3933825"/>
            <a:ext cx="43338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385044" name="Line 20"/>
          <p:cNvSpPr>
            <a:spLocks noChangeShapeType="1"/>
          </p:cNvSpPr>
          <p:nvPr/>
        </p:nvSpPr>
        <p:spPr bwMode="auto">
          <a:xfrm flipH="1">
            <a:off x="4643438" y="3860800"/>
            <a:ext cx="647700" cy="1081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385045" name="Line 21"/>
          <p:cNvSpPr>
            <a:spLocks noChangeShapeType="1"/>
          </p:cNvSpPr>
          <p:nvPr/>
        </p:nvSpPr>
        <p:spPr bwMode="auto">
          <a:xfrm>
            <a:off x="6877050" y="4005263"/>
            <a:ext cx="0"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
        <p:nvSpPr>
          <p:cNvPr id="385046" name="Text Box 22"/>
          <p:cNvSpPr txBox="1">
            <a:spLocks noChangeArrowheads="1"/>
          </p:cNvSpPr>
          <p:nvPr/>
        </p:nvSpPr>
        <p:spPr bwMode="auto">
          <a:xfrm>
            <a:off x="5651500" y="4797425"/>
            <a:ext cx="23764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CH" altLang="fr-FR" sz="1800"/>
              <a:t>Géostatistiques : interpoler des t°</a:t>
            </a:r>
            <a:endParaRPr lang="fr-FR" altLang="fr-FR" sz="1800"/>
          </a:p>
        </p:txBody>
      </p:sp>
    </p:spTree>
    <p:extLst>
      <p:ext uri="{BB962C8B-B14F-4D97-AF65-F5344CB8AC3E}">
        <p14:creationId xmlns:p14="http://schemas.microsoft.com/office/powerpoint/2010/main" val="1562049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50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0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50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50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0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50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5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8" grpId="0"/>
      <p:bldP spid="385041" grpId="0" animBg="1"/>
      <p:bldP spid="385042" grpId="0"/>
      <p:bldP spid="385043" grpId="0" animBg="1"/>
      <p:bldP spid="385044" grpId="0" animBg="1"/>
      <p:bldP spid="385045" grpId="0" animBg="1"/>
      <p:bldP spid="3850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16387" name="Text Box 5"/>
          <p:cNvSpPr txBox="1">
            <a:spLocks noChangeArrowheads="1"/>
          </p:cNvSpPr>
          <p:nvPr/>
        </p:nvSpPr>
        <p:spPr bwMode="auto">
          <a:xfrm>
            <a:off x="2771775" y="260350"/>
            <a:ext cx="3598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Théorie des probabilité discrètes</a:t>
            </a:r>
            <a:endParaRPr lang="fr-FR" altLang="fr-FR" sz="1800"/>
          </a:p>
        </p:txBody>
      </p:sp>
      <p:sp>
        <p:nvSpPr>
          <p:cNvPr id="16388" name="Text Box 6"/>
          <p:cNvSpPr txBox="1">
            <a:spLocks noChangeArrowheads="1"/>
          </p:cNvSpPr>
          <p:nvPr/>
        </p:nvSpPr>
        <p:spPr bwMode="auto">
          <a:xfrm>
            <a:off x="611188" y="1052513"/>
            <a:ext cx="5616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Exemple avec le lancer de dés</a:t>
            </a:r>
            <a:endParaRPr lang="fr-FR" altLang="fr-FR" sz="1800"/>
          </a:p>
        </p:txBody>
      </p:sp>
      <p:sp>
        <p:nvSpPr>
          <p:cNvPr id="16389" name="Text Box 7"/>
          <p:cNvSpPr txBox="1">
            <a:spLocks noChangeArrowheads="1"/>
          </p:cNvSpPr>
          <p:nvPr/>
        </p:nvSpPr>
        <p:spPr bwMode="auto">
          <a:xfrm>
            <a:off x="755650" y="1773238"/>
            <a:ext cx="712787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800"/>
              <a:t>A-la probabilité d'un événement est définie comme le nombre de cas favorables pour l'événement, divisé par le nombre total d'issues possibles à l'expérience aléatoire. (classique et sens commun) donc: pour les dés on a </a:t>
            </a:r>
          </a:p>
          <a:p>
            <a:pPr eaLnBrk="1" hangingPunct="1">
              <a:spcBef>
                <a:spcPct val="50000"/>
              </a:spcBef>
              <a:buFontTx/>
              <a:buNone/>
            </a:pPr>
            <a:r>
              <a:rPr lang="fr-CH" altLang="fr-FR" sz="1800"/>
              <a:t>Nombre de faces = 6</a:t>
            </a:r>
          </a:p>
          <a:p>
            <a:pPr eaLnBrk="1" hangingPunct="1">
              <a:spcBef>
                <a:spcPct val="50000"/>
              </a:spcBef>
              <a:buFontTx/>
              <a:buNone/>
            </a:pPr>
            <a:r>
              <a:rPr lang="fr-CH" altLang="fr-FR" sz="1800"/>
              <a:t>Avoir une face quelconque = 1/6</a:t>
            </a:r>
            <a:endParaRPr lang="fr-FR" altLang="fr-FR" sz="1800"/>
          </a:p>
        </p:txBody>
      </p:sp>
      <p:sp>
        <p:nvSpPr>
          <p:cNvPr id="16390" name="Rectangle 8"/>
          <p:cNvSpPr>
            <a:spLocks noChangeArrowheads="1"/>
          </p:cNvSpPr>
          <p:nvPr/>
        </p:nvSpPr>
        <p:spPr bwMode="auto">
          <a:xfrm>
            <a:off x="4932363" y="1052513"/>
            <a:ext cx="259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2 façon de voir la chose</a:t>
            </a:r>
          </a:p>
        </p:txBody>
      </p:sp>
      <p:sp>
        <p:nvSpPr>
          <p:cNvPr id="387081" name="Text Box 9"/>
          <p:cNvSpPr txBox="1">
            <a:spLocks noChangeArrowheads="1"/>
          </p:cNvSpPr>
          <p:nvPr/>
        </p:nvSpPr>
        <p:spPr bwMode="auto">
          <a:xfrm>
            <a:off x="900113" y="4149725"/>
            <a:ext cx="7127875"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800"/>
              <a:t>B- Approche moderne (Kolmogorov)</a:t>
            </a:r>
          </a:p>
          <a:p>
            <a:pPr eaLnBrk="1" hangingPunct="1">
              <a:spcBef>
                <a:spcPct val="50000"/>
              </a:spcBef>
              <a:buFontTx/>
              <a:buNone/>
            </a:pPr>
            <a:r>
              <a:rPr lang="fr-CH" altLang="fr-FR" sz="1800"/>
              <a:t>	On commence par fabriquer un univers U qui contient tous les événements possibles du pb (pour les dés on a U= (1;2;3;4;5;6)</a:t>
            </a:r>
          </a:p>
          <a:p>
            <a:pPr eaLnBrk="1" hangingPunct="1">
              <a:spcBef>
                <a:spcPct val="50000"/>
              </a:spcBef>
              <a:buFontTx/>
              <a:buNone/>
            </a:pPr>
            <a:r>
              <a:rPr lang="fr-CH" altLang="fr-FR" sz="1800"/>
              <a:t>	Puis on utilise une fonction f, définie sur U qui a les propriétés suivantes :</a:t>
            </a:r>
          </a:p>
          <a:p>
            <a:pPr eaLnBrk="1" hangingPunct="1">
              <a:spcBef>
                <a:spcPct val="50000"/>
              </a:spcBef>
              <a:buFontTx/>
              <a:buNone/>
            </a:pPr>
            <a:endParaRPr lang="fr-FR" altLang="fr-FR" sz="1800"/>
          </a:p>
        </p:txBody>
      </p:sp>
      <p:graphicFrame>
        <p:nvGraphicFramePr>
          <p:cNvPr id="387082" name="Object 10"/>
          <p:cNvGraphicFramePr>
            <a:graphicFrameLocks noChangeAspect="1"/>
          </p:cNvGraphicFramePr>
          <p:nvPr/>
        </p:nvGraphicFramePr>
        <p:xfrm>
          <a:off x="2627313" y="5661025"/>
          <a:ext cx="2520950" cy="744538"/>
        </p:xfrm>
        <a:graphic>
          <a:graphicData uri="http://schemas.openxmlformats.org/presentationml/2006/ole">
            <mc:AlternateContent xmlns:mc="http://schemas.openxmlformats.org/markup-compatibility/2006">
              <mc:Choice xmlns:v="urn:schemas-microsoft-com:vml" Requires="v">
                <p:oleObj name="Equation" r:id="rId2" imgW="1892300" imgH="558800" progId="Equation.3">
                  <p:embed/>
                </p:oleObj>
              </mc:Choice>
              <mc:Fallback>
                <p:oleObj name="Equation" r:id="rId2" imgW="1892300" imgH="558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5661025"/>
                        <a:ext cx="252095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7083" name="Text Box 11"/>
          <p:cNvSpPr txBox="1">
            <a:spLocks noChangeArrowheads="1"/>
          </p:cNvSpPr>
          <p:nvPr/>
        </p:nvSpPr>
        <p:spPr bwMode="auto">
          <a:xfrm>
            <a:off x="4716463" y="6021388"/>
            <a:ext cx="381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Ça permet de donner des proba pour tous les événements de U</a:t>
            </a:r>
            <a:endParaRPr lang="fr-FR" altLang="fr-FR" sz="1800"/>
          </a:p>
        </p:txBody>
      </p:sp>
    </p:spTree>
    <p:extLst>
      <p:ext uri="{BB962C8B-B14F-4D97-AF65-F5344CB8AC3E}">
        <p14:creationId xmlns:p14="http://schemas.microsoft.com/office/powerpoint/2010/main" val="71010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70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7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1" grpId="0"/>
      <p:bldP spid="3870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20483" name="Text Box 5"/>
          <p:cNvSpPr txBox="1">
            <a:spLocks noChangeArrowheads="1"/>
          </p:cNvSpPr>
          <p:nvPr/>
        </p:nvSpPr>
        <p:spPr bwMode="auto">
          <a:xfrm>
            <a:off x="2771775" y="260350"/>
            <a:ext cx="3598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Théorie des probabilité continues</a:t>
            </a:r>
            <a:endParaRPr lang="fr-FR" altLang="fr-FR" sz="1800"/>
          </a:p>
        </p:txBody>
      </p:sp>
      <p:sp>
        <p:nvSpPr>
          <p:cNvPr id="20484" name="Text Box 6"/>
          <p:cNvSpPr txBox="1">
            <a:spLocks noChangeArrowheads="1"/>
          </p:cNvSpPr>
          <p:nvPr/>
        </p:nvSpPr>
        <p:spPr bwMode="auto">
          <a:xfrm>
            <a:off x="468313" y="1125538"/>
            <a:ext cx="80645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La définition moderne est adaptée pour ces situations et permet de construire des proba justement avec la fonction f(x) et surtout, </a:t>
            </a:r>
          </a:p>
          <a:p>
            <a:pPr eaLnBrk="1" hangingPunct="1">
              <a:spcBef>
                <a:spcPct val="50000"/>
              </a:spcBef>
              <a:buFontTx/>
              <a:buNone/>
            </a:pPr>
            <a:r>
              <a:rPr lang="fr-CH" altLang="fr-FR" sz="1800"/>
              <a:t>Elle a une propriété intéressante qui est que: si elle est dérivable (si on peut lui calculer des dérivée) alors on peut dire que la variable aléatoire possède une densité de probabilité</a:t>
            </a:r>
            <a:endParaRPr lang="fr-FR" altLang="fr-FR" sz="1800"/>
          </a:p>
        </p:txBody>
      </p:sp>
      <p:sp>
        <p:nvSpPr>
          <p:cNvPr id="20485" name="Text Box 7"/>
          <p:cNvSpPr txBox="1">
            <a:spLocks noChangeArrowheads="1"/>
          </p:cNvSpPr>
          <p:nvPr/>
        </p:nvSpPr>
        <p:spPr bwMode="auto">
          <a:xfrm>
            <a:off x="684213" y="3357563"/>
            <a:ext cx="698341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Elle a d’autre propriétés comme le fait d’être croissante et continue à droite</a:t>
            </a:r>
          </a:p>
          <a:p>
            <a:pPr eaLnBrk="1" hangingPunct="1">
              <a:spcBef>
                <a:spcPct val="50000"/>
              </a:spcBef>
              <a:buFontTx/>
              <a:buNone/>
            </a:pPr>
            <a:endParaRPr lang="fr-FR" altLang="fr-FR" sz="1800"/>
          </a:p>
        </p:txBody>
      </p:sp>
      <p:pic>
        <p:nvPicPr>
          <p:cNvPr id="204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860800"/>
            <a:ext cx="143986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221163"/>
            <a:ext cx="13668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AutoShape 10"/>
          <p:cNvSpPr>
            <a:spLocks/>
          </p:cNvSpPr>
          <p:nvPr/>
        </p:nvSpPr>
        <p:spPr bwMode="auto">
          <a:xfrm>
            <a:off x="3995738" y="3933825"/>
            <a:ext cx="792162" cy="431800"/>
          </a:xfrm>
          <a:prstGeom prst="rightBrace">
            <a:avLst>
              <a:gd name="adj1" fmla="val 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CH" altLang="fr-FR" sz="1800"/>
          </a:p>
        </p:txBody>
      </p:sp>
      <p:sp>
        <p:nvSpPr>
          <p:cNvPr id="20489" name="Text Box 11"/>
          <p:cNvSpPr txBox="1">
            <a:spLocks noChangeArrowheads="1"/>
          </p:cNvSpPr>
          <p:nvPr/>
        </p:nvSpPr>
        <p:spPr bwMode="auto">
          <a:xfrm>
            <a:off x="4932363" y="393382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Axiome 1</a:t>
            </a:r>
            <a:endParaRPr lang="fr-FR" altLang="fr-FR" sz="1800"/>
          </a:p>
        </p:txBody>
      </p:sp>
      <p:sp>
        <p:nvSpPr>
          <p:cNvPr id="20490" name="ZoneTexte 1"/>
          <p:cNvSpPr txBox="1">
            <a:spLocks noChangeArrowheads="1"/>
          </p:cNvSpPr>
          <p:nvPr/>
        </p:nvSpPr>
        <p:spPr bwMode="auto">
          <a:xfrm>
            <a:off x="684213" y="5084763"/>
            <a:ext cx="698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En gros, c’est une courbe de fréquences cumulées</a:t>
            </a:r>
          </a:p>
        </p:txBody>
      </p:sp>
    </p:spTree>
    <p:extLst>
      <p:ext uri="{BB962C8B-B14F-4D97-AF65-F5344CB8AC3E}">
        <p14:creationId xmlns:p14="http://schemas.microsoft.com/office/powerpoint/2010/main" val="237629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21507" name="Text Box 5"/>
          <p:cNvSpPr txBox="1">
            <a:spLocks noChangeArrowheads="1"/>
          </p:cNvSpPr>
          <p:nvPr/>
        </p:nvSpPr>
        <p:spPr bwMode="auto">
          <a:xfrm>
            <a:off x="2916238" y="2603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Densités de probabilités</a:t>
            </a:r>
            <a:endParaRPr lang="fr-FR" altLang="fr-FR" sz="1800"/>
          </a:p>
        </p:txBody>
      </p:sp>
      <p:sp>
        <p:nvSpPr>
          <p:cNvPr id="21508" name="Rectangle 6"/>
          <p:cNvSpPr>
            <a:spLocks noChangeArrowheads="1"/>
          </p:cNvSpPr>
          <p:nvPr/>
        </p:nvSpPr>
        <p:spPr bwMode="auto">
          <a:xfrm>
            <a:off x="1258888" y="908050"/>
            <a:ext cx="71072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Une </a:t>
            </a:r>
            <a:r>
              <a:rPr lang="fr-FR" altLang="fr-FR" sz="1800" b="1"/>
              <a:t>densité de probabilité</a:t>
            </a:r>
            <a:r>
              <a:rPr lang="fr-FR" altLang="fr-FR" sz="1800"/>
              <a:t> est une fonction qui permet de représenter une </a:t>
            </a:r>
            <a:r>
              <a:rPr lang="fr-FR" altLang="fr-FR" sz="1800">
                <a:solidFill>
                  <a:srgbClr val="CC0000"/>
                </a:solidFill>
              </a:rPr>
              <a:t>loi de probabilité</a:t>
            </a:r>
            <a:r>
              <a:rPr lang="fr-FR" altLang="fr-FR" sz="1800"/>
              <a:t> sous forme </a:t>
            </a:r>
            <a:r>
              <a:rPr lang="fr-FR" altLang="fr-FR" sz="1800">
                <a:solidFill>
                  <a:srgbClr val="CC0000"/>
                </a:solidFill>
              </a:rPr>
              <a:t>d'intégrales.</a:t>
            </a:r>
            <a:r>
              <a:rPr lang="fr-FR" altLang="fr-FR" sz="1800"/>
              <a:t> </a:t>
            </a:r>
          </a:p>
        </p:txBody>
      </p:sp>
      <p:sp>
        <p:nvSpPr>
          <p:cNvPr id="21509" name="Text Box 7"/>
          <p:cNvSpPr txBox="1">
            <a:spLocks noChangeArrowheads="1"/>
          </p:cNvSpPr>
          <p:nvPr/>
        </p:nvSpPr>
        <p:spPr bwMode="auto">
          <a:xfrm>
            <a:off x="468313" y="2060575"/>
            <a:ext cx="79200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C’est un point fondamental des probabilités et des statistiques car il permet de faire beaucoup de choses comme des test d’hypothèses par exemple (le fameux test bilatéral)</a:t>
            </a:r>
            <a:endParaRPr lang="fr-FR" altLang="fr-FR" sz="1800"/>
          </a:p>
        </p:txBody>
      </p:sp>
      <p:pic>
        <p:nvPicPr>
          <p:cNvPr id="392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3141663"/>
            <a:ext cx="4103687"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2201" name="Text Box 9"/>
          <p:cNvSpPr txBox="1">
            <a:spLocks noChangeArrowheads="1"/>
          </p:cNvSpPr>
          <p:nvPr/>
        </p:nvSpPr>
        <p:spPr bwMode="auto">
          <a:xfrm>
            <a:off x="539750" y="3429000"/>
            <a:ext cx="280828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Hypothèse 0= le lien que je vois entre 2 variable est réel</a:t>
            </a:r>
          </a:p>
          <a:p>
            <a:pPr eaLnBrk="1" hangingPunct="1">
              <a:spcBef>
                <a:spcPct val="50000"/>
              </a:spcBef>
              <a:buFontTx/>
              <a:buNone/>
            </a:pPr>
            <a:r>
              <a:rPr lang="fr-CH" altLang="fr-FR" sz="1800"/>
              <a:t>Hypothèse 1= le lien est du au hasard</a:t>
            </a:r>
            <a:endParaRPr lang="fr-FR" altLang="fr-FR" sz="1800"/>
          </a:p>
        </p:txBody>
      </p:sp>
      <p:sp>
        <p:nvSpPr>
          <p:cNvPr id="392202" name="Text Box 10"/>
          <p:cNvSpPr txBox="1">
            <a:spLocks noChangeArrowheads="1"/>
          </p:cNvSpPr>
          <p:nvPr/>
        </p:nvSpPr>
        <p:spPr bwMode="auto">
          <a:xfrm>
            <a:off x="3779838" y="6308725"/>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CH" altLang="fr-FR" sz="1800"/>
              <a:t>Variable standardisé</a:t>
            </a:r>
            <a:endParaRPr lang="fr-FR" altLang="fr-FR" sz="1800"/>
          </a:p>
        </p:txBody>
      </p:sp>
      <p:sp>
        <p:nvSpPr>
          <p:cNvPr id="392203" name="Line 11"/>
          <p:cNvSpPr>
            <a:spLocks noChangeShapeType="1"/>
          </p:cNvSpPr>
          <p:nvPr/>
        </p:nvSpPr>
        <p:spPr bwMode="auto">
          <a:xfrm flipV="1">
            <a:off x="6227763" y="5445125"/>
            <a:ext cx="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spTree>
    <p:extLst>
      <p:ext uri="{BB962C8B-B14F-4D97-AF65-F5344CB8AC3E}">
        <p14:creationId xmlns:p14="http://schemas.microsoft.com/office/powerpoint/2010/main" val="1682969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22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2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2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1" grpId="0"/>
      <p:bldP spid="392202" grpId="0"/>
      <p:bldP spid="3922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836712"/>
            <a:ext cx="6840760" cy="369332"/>
          </a:xfrm>
          <a:prstGeom prst="rect">
            <a:avLst/>
          </a:prstGeom>
          <a:noFill/>
        </p:spPr>
        <p:txBody>
          <a:bodyPr wrap="square" rtlCol="0">
            <a:spAutoFit/>
          </a:bodyPr>
          <a:lstStyle/>
          <a:p>
            <a:r>
              <a:rPr lang="fr-CH" dirty="0"/>
              <a:t>Décider c’est choisir…..mais</a:t>
            </a:r>
          </a:p>
        </p:txBody>
      </p:sp>
      <p:sp>
        <p:nvSpPr>
          <p:cNvPr id="3" name="ZoneTexte 2"/>
          <p:cNvSpPr txBox="1"/>
          <p:nvPr/>
        </p:nvSpPr>
        <p:spPr>
          <a:xfrm>
            <a:off x="323528" y="1347417"/>
            <a:ext cx="7920880" cy="369332"/>
          </a:xfrm>
          <a:prstGeom prst="rect">
            <a:avLst/>
          </a:prstGeom>
          <a:noFill/>
        </p:spPr>
        <p:txBody>
          <a:bodyPr wrap="square" rtlCol="0">
            <a:spAutoFit/>
          </a:bodyPr>
          <a:lstStyle/>
          <a:p>
            <a:r>
              <a:rPr lang="fr-CH" dirty="0"/>
              <a:t>…ce qui est important de comprendre c’est que la décision dépend de l’incertitude</a:t>
            </a:r>
          </a:p>
        </p:txBody>
      </p:sp>
      <p:sp>
        <p:nvSpPr>
          <p:cNvPr id="4" name="ZoneTexte 3"/>
          <p:cNvSpPr txBox="1"/>
          <p:nvPr/>
        </p:nvSpPr>
        <p:spPr>
          <a:xfrm>
            <a:off x="431540" y="1844824"/>
            <a:ext cx="7704856" cy="646331"/>
          </a:xfrm>
          <a:prstGeom prst="rect">
            <a:avLst/>
          </a:prstGeom>
          <a:noFill/>
        </p:spPr>
        <p:txBody>
          <a:bodyPr wrap="square" rtlCol="0">
            <a:spAutoFit/>
          </a:bodyPr>
          <a:lstStyle/>
          <a:p>
            <a:r>
              <a:rPr lang="fr-CH" dirty="0"/>
              <a:t>L’incertitude = ce qui peut influencer, modifier, transformer ce qu’on cherche à évaluer…</a:t>
            </a:r>
          </a:p>
        </p:txBody>
      </p:sp>
      <p:sp>
        <p:nvSpPr>
          <p:cNvPr id="5" name="ZoneTexte 4"/>
          <p:cNvSpPr txBox="1"/>
          <p:nvPr/>
        </p:nvSpPr>
        <p:spPr>
          <a:xfrm>
            <a:off x="480037" y="2564904"/>
            <a:ext cx="7776864" cy="369332"/>
          </a:xfrm>
          <a:prstGeom prst="rect">
            <a:avLst/>
          </a:prstGeom>
          <a:noFill/>
        </p:spPr>
        <p:txBody>
          <a:bodyPr wrap="square" rtlCol="0">
            <a:spAutoFit/>
          </a:bodyPr>
          <a:lstStyle/>
          <a:p>
            <a:r>
              <a:rPr lang="fr-CH" dirty="0"/>
              <a:t>Dans le sens commun on dit… «si j’avais su….</a:t>
            </a:r>
          </a:p>
        </p:txBody>
      </p:sp>
      <p:sp>
        <p:nvSpPr>
          <p:cNvPr id="6" name="ZoneTexte 5"/>
          <p:cNvSpPr txBox="1"/>
          <p:nvPr/>
        </p:nvSpPr>
        <p:spPr>
          <a:xfrm>
            <a:off x="0" y="188640"/>
            <a:ext cx="3059832" cy="369332"/>
          </a:xfrm>
          <a:prstGeom prst="rect">
            <a:avLst/>
          </a:prstGeom>
          <a:solidFill>
            <a:srgbClr val="FFC000"/>
          </a:solidFill>
        </p:spPr>
        <p:txBody>
          <a:bodyPr wrap="square" rtlCol="0">
            <a:spAutoFit/>
          </a:bodyPr>
          <a:lstStyle/>
          <a:p>
            <a:r>
              <a:rPr lang="fr-CH" dirty="0"/>
              <a:t>Décider</a:t>
            </a:r>
          </a:p>
        </p:txBody>
      </p:sp>
      <p:sp>
        <p:nvSpPr>
          <p:cNvPr id="7" name="ZoneTexte 6"/>
          <p:cNvSpPr txBox="1"/>
          <p:nvPr/>
        </p:nvSpPr>
        <p:spPr>
          <a:xfrm>
            <a:off x="156001" y="3284984"/>
            <a:ext cx="8424936" cy="923330"/>
          </a:xfrm>
          <a:prstGeom prst="rect">
            <a:avLst/>
          </a:prstGeom>
          <a:noFill/>
        </p:spPr>
        <p:txBody>
          <a:bodyPr wrap="square" rtlCol="0">
            <a:spAutoFit/>
          </a:bodyPr>
          <a:lstStyle/>
          <a:p>
            <a:r>
              <a:rPr lang="fr-CH" dirty="0"/>
              <a:t>Dans la théorie de la décision, on va parler d’états de la nature à propos de la situation externe (objective) qui est le support de notre décision ce qui permet de construire 3 univers possibles de décision</a:t>
            </a:r>
          </a:p>
        </p:txBody>
      </p:sp>
      <p:sp>
        <p:nvSpPr>
          <p:cNvPr id="8" name="Rectangle 7"/>
          <p:cNvSpPr/>
          <p:nvPr/>
        </p:nvSpPr>
        <p:spPr>
          <a:xfrm>
            <a:off x="264427" y="836712"/>
            <a:ext cx="7992474"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p:cNvSpPr txBox="1"/>
          <p:nvPr/>
        </p:nvSpPr>
        <p:spPr>
          <a:xfrm>
            <a:off x="624260" y="4581128"/>
            <a:ext cx="7272808" cy="1477328"/>
          </a:xfrm>
          <a:prstGeom prst="rect">
            <a:avLst/>
          </a:prstGeom>
          <a:noFill/>
        </p:spPr>
        <p:txBody>
          <a:bodyPr wrap="square" rtlCol="0">
            <a:spAutoFit/>
          </a:bodyPr>
          <a:lstStyle/>
          <a:p>
            <a:pPr marL="342900" indent="-342900">
              <a:buFont typeface="+mj-lt"/>
              <a:buAutoNum type="arabicPeriod"/>
            </a:pPr>
            <a:r>
              <a:rPr lang="fr-CH" dirty="0"/>
              <a:t>Univers certain. On connait parfaitement l’état de la nature</a:t>
            </a:r>
          </a:p>
          <a:p>
            <a:pPr marL="342900" indent="-342900">
              <a:buFont typeface="+mj-lt"/>
              <a:buAutoNum type="arabicPeriod"/>
            </a:pPr>
            <a:r>
              <a:rPr lang="fr-CH" dirty="0"/>
              <a:t>Univers incertain. On ne connais pas l’état de la nature et en plus on a aucun moyen de le connaitre</a:t>
            </a:r>
          </a:p>
          <a:p>
            <a:pPr marL="342900" indent="-342900">
              <a:buFont typeface="+mj-lt"/>
              <a:buAutoNum type="arabicPeriod"/>
            </a:pPr>
            <a:r>
              <a:rPr lang="fr-CH" dirty="0"/>
              <a:t>Univers risqué: On peut donner des probabilités aux différents états de la nature</a:t>
            </a:r>
          </a:p>
        </p:txBody>
      </p:sp>
    </p:spTree>
    <p:extLst>
      <p:ext uri="{BB962C8B-B14F-4D97-AF65-F5344CB8AC3E}">
        <p14:creationId xmlns:p14="http://schemas.microsoft.com/office/powerpoint/2010/main" val="415448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22531" name="Text Box 5"/>
          <p:cNvSpPr txBox="1">
            <a:spLocks noChangeArrowheads="1"/>
          </p:cNvSpPr>
          <p:nvPr/>
        </p:nvSpPr>
        <p:spPr bwMode="auto">
          <a:xfrm>
            <a:off x="2916238" y="2603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Densités de probabilités</a:t>
            </a:r>
            <a:endParaRPr lang="fr-FR" altLang="fr-FR" sz="1800"/>
          </a:p>
        </p:txBody>
      </p:sp>
      <p:sp>
        <p:nvSpPr>
          <p:cNvPr id="22532" name="Rectangle 6"/>
          <p:cNvSpPr>
            <a:spLocks noChangeArrowheads="1"/>
          </p:cNvSpPr>
          <p:nvPr/>
        </p:nvSpPr>
        <p:spPr bwMode="auto">
          <a:xfrm>
            <a:off x="539750" y="1052513"/>
            <a:ext cx="7820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t>Une loi de probabilité possède une densité </a:t>
            </a:r>
            <a:r>
              <a:rPr lang="fr-FR" altLang="fr-FR" sz="1400" i="1"/>
              <a:t>ƒ</a:t>
            </a:r>
            <a:r>
              <a:rPr lang="fr-FR" altLang="fr-FR" sz="1400"/>
              <a:t>, si </a:t>
            </a:r>
            <a:r>
              <a:rPr lang="fr-FR" altLang="fr-FR" sz="1400" i="1"/>
              <a:t>ƒ</a:t>
            </a:r>
            <a:r>
              <a:rPr lang="fr-FR" altLang="fr-FR" sz="1400"/>
              <a:t> est une fonction définie sur R  positive ou nulle </a:t>
            </a:r>
          </a:p>
        </p:txBody>
      </p:sp>
      <p:graphicFrame>
        <p:nvGraphicFramePr>
          <p:cNvPr id="22533" name="Object 9"/>
          <p:cNvGraphicFramePr>
            <a:graphicFrameLocks noChangeAspect="1"/>
          </p:cNvGraphicFramePr>
          <p:nvPr/>
        </p:nvGraphicFramePr>
        <p:xfrm>
          <a:off x="3492500" y="1700213"/>
          <a:ext cx="1728788" cy="1427162"/>
        </p:xfrm>
        <a:graphic>
          <a:graphicData uri="http://schemas.openxmlformats.org/presentationml/2006/ole">
            <mc:AlternateContent xmlns:mc="http://schemas.openxmlformats.org/markup-compatibility/2006">
              <mc:Choice xmlns:v="urn:schemas-microsoft-com:vml" Requires="v">
                <p:oleObj name="Equation" r:id="rId2" imgW="583947" imgH="482391" progId="Equation.3">
                  <p:embed/>
                </p:oleObj>
              </mc:Choice>
              <mc:Fallback>
                <p:oleObj name="Equation" r:id="rId2" imgW="583947" imgH="482391"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700213"/>
                        <a:ext cx="1728788" cy="142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Text Box 10"/>
          <p:cNvSpPr txBox="1">
            <a:spLocks noChangeArrowheads="1"/>
          </p:cNvSpPr>
          <p:nvPr/>
        </p:nvSpPr>
        <p:spPr bwMode="auto">
          <a:xfrm>
            <a:off x="755650" y="3716338"/>
            <a:ext cx="72009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Par exemple, si une variable aléatoire à la fonction f pour densité de proba, on peut calculer sa proba pour un intervalle (-1.96,.196) avec la fonction suivante: </a:t>
            </a:r>
            <a:endParaRPr lang="fr-FR" altLang="fr-FR" sz="1800"/>
          </a:p>
        </p:txBody>
      </p:sp>
      <p:graphicFrame>
        <p:nvGraphicFramePr>
          <p:cNvPr id="22535" name="Object 12"/>
          <p:cNvGraphicFramePr>
            <a:graphicFrameLocks noChangeAspect="1"/>
          </p:cNvGraphicFramePr>
          <p:nvPr/>
        </p:nvGraphicFramePr>
        <p:xfrm>
          <a:off x="1403350" y="4941888"/>
          <a:ext cx="5824538" cy="1425575"/>
        </p:xfrm>
        <a:graphic>
          <a:graphicData uri="http://schemas.openxmlformats.org/presentationml/2006/ole">
            <mc:AlternateContent xmlns:mc="http://schemas.openxmlformats.org/markup-compatibility/2006">
              <mc:Choice xmlns:v="urn:schemas-microsoft-com:vml" Requires="v">
                <p:oleObj name="Equation" r:id="rId4" imgW="1968500" imgH="482600" progId="Equation.3">
                  <p:embed/>
                </p:oleObj>
              </mc:Choice>
              <mc:Fallback>
                <p:oleObj name="Equation" r:id="rId4" imgW="19685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941888"/>
                        <a:ext cx="5824538"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2176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23555" name="Text Box 5"/>
          <p:cNvSpPr txBox="1">
            <a:spLocks noChangeArrowheads="1"/>
          </p:cNvSpPr>
          <p:nvPr/>
        </p:nvSpPr>
        <p:spPr bwMode="auto">
          <a:xfrm>
            <a:off x="2916238" y="26035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Densités de probabilités</a:t>
            </a:r>
            <a:endParaRPr lang="fr-FR" altLang="fr-FR" sz="1800"/>
          </a:p>
        </p:txBody>
      </p:sp>
      <p:sp>
        <p:nvSpPr>
          <p:cNvPr id="23556" name="Text Box 6"/>
          <p:cNvSpPr txBox="1">
            <a:spLocks noChangeArrowheads="1"/>
          </p:cNvSpPr>
          <p:nvPr/>
        </p:nvSpPr>
        <p:spPr bwMode="auto">
          <a:xfrm>
            <a:off x="611188" y="1125538"/>
            <a:ext cx="73453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C’est comme cela qu’on peut dire qu’on 95% de chance d’avoir raison quand on dit : </a:t>
            </a:r>
          </a:p>
          <a:p>
            <a:pPr eaLnBrk="1" hangingPunct="1">
              <a:spcBef>
                <a:spcPct val="50000"/>
              </a:spcBef>
              <a:buFontTx/>
              <a:buNone/>
            </a:pPr>
            <a:endParaRPr lang="fr-CH" altLang="fr-FR" sz="1800"/>
          </a:p>
        </p:txBody>
      </p:sp>
      <p:sp>
        <p:nvSpPr>
          <p:cNvPr id="23557" name="Text Box 8"/>
          <p:cNvSpPr txBox="1">
            <a:spLocks noChangeArrowheads="1"/>
          </p:cNvSpPr>
          <p:nvPr/>
        </p:nvSpPr>
        <p:spPr bwMode="auto">
          <a:xfrm>
            <a:off x="1258888" y="6157913"/>
            <a:ext cx="3240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Échantillons</a:t>
            </a:r>
            <a:endParaRPr lang="fr-FR" altLang="fr-FR" sz="1800"/>
          </a:p>
        </p:txBody>
      </p:sp>
      <p:sp>
        <p:nvSpPr>
          <p:cNvPr id="23558" name="Text Box 9"/>
          <p:cNvSpPr txBox="1">
            <a:spLocks noChangeArrowheads="1"/>
          </p:cNvSpPr>
          <p:nvPr/>
        </p:nvSpPr>
        <p:spPr bwMode="auto">
          <a:xfrm>
            <a:off x="5219700" y="6157913"/>
            <a:ext cx="2663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généralisation</a:t>
            </a:r>
            <a:endParaRPr lang="fr-FR" altLang="fr-FR" sz="1800"/>
          </a:p>
        </p:txBody>
      </p:sp>
      <p:sp>
        <p:nvSpPr>
          <p:cNvPr id="23559" name="Line 10"/>
          <p:cNvSpPr>
            <a:spLocks noChangeShapeType="1"/>
          </p:cNvSpPr>
          <p:nvPr/>
        </p:nvSpPr>
        <p:spPr bwMode="auto">
          <a:xfrm>
            <a:off x="2700338" y="6373813"/>
            <a:ext cx="2447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p>
        </p:txBody>
      </p:sp>
      <p:pic>
        <p:nvPicPr>
          <p:cNvPr id="2356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989138"/>
            <a:ext cx="43926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12"/>
          <p:cNvSpPr txBox="1">
            <a:spLocks noChangeArrowheads="1"/>
          </p:cNvSpPr>
          <p:nvPr/>
        </p:nvSpPr>
        <p:spPr bwMode="auto">
          <a:xfrm>
            <a:off x="4643438" y="5373688"/>
            <a:ext cx="16557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900"/>
              <a:t>Site internet de l’OFS</a:t>
            </a:r>
            <a:endParaRPr lang="fr-FR" altLang="fr-FR" sz="900"/>
          </a:p>
        </p:txBody>
      </p:sp>
    </p:spTree>
    <p:extLst>
      <p:ext uri="{BB962C8B-B14F-4D97-AF65-F5344CB8AC3E}">
        <p14:creationId xmlns:p14="http://schemas.microsoft.com/office/powerpoint/2010/main" val="330996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651510" y="1145286"/>
            <a:ext cx="6035040" cy="288036"/>
          </a:xfrm>
          <a:prstGeom prst="rect">
            <a:avLst/>
          </a:prstGeom>
          <a:noFill/>
          <a:ln/>
        </p:spPr>
        <p:txBody>
          <a:bodyPr wrap="square" lIns="0" tIns="0" rIns="0" bIns="0" rtlCol="0" anchor="ctr"/>
          <a:lstStyle/>
          <a:p>
            <a:r>
              <a:rPr lang="en-US" sz="2100" b="1" dirty="0">
                <a:solidFill>
                  <a:srgbClr val="19324A"/>
                </a:solidFill>
                <a:latin typeface="Aptos Display" pitchFamily="34" charset="0"/>
                <a:ea typeface="Aptos Display" pitchFamily="34" charset="-122"/>
                <a:cs typeface="Aptos Display" pitchFamily="34" charset="-120"/>
              </a:rPr>
              <a:t>Théorème de Bayes</a:t>
            </a:r>
            <a:endParaRPr lang="en-US" sz="2100" dirty="0"/>
          </a:p>
        </p:txBody>
      </p:sp>
      <p:sp>
        <p:nvSpPr>
          <p:cNvPr id="4" name="Text 2"/>
          <p:cNvSpPr/>
          <p:nvPr/>
        </p:nvSpPr>
        <p:spPr>
          <a:xfrm>
            <a:off x="651510" y="1474470"/>
            <a:ext cx="7612380" cy="205740"/>
          </a:xfrm>
          <a:prstGeom prst="rect">
            <a:avLst/>
          </a:prstGeom>
          <a:noFill/>
          <a:ln/>
        </p:spPr>
        <p:txBody>
          <a:bodyPr wrap="square" lIns="0" tIns="0" rIns="0" bIns="0" rtlCol="0" anchor="ctr"/>
          <a:lstStyle/>
          <a:p>
            <a:r>
              <a:rPr lang="en-US" sz="1163" dirty="0">
                <a:solidFill>
                  <a:srgbClr val="667085"/>
                </a:solidFill>
                <a:latin typeface="Aptos" pitchFamily="34" charset="0"/>
                <a:ea typeface="Aptos" pitchFamily="34" charset="-122"/>
                <a:cs typeface="Aptos" pitchFamily="34" charset="-120"/>
              </a:rPr>
              <a:t>Mettre à jour une probabilité quand une nouvelle information territoriale ou économique apparaît.</a:t>
            </a:r>
            <a:endParaRPr lang="en-US" sz="1163" dirty="0"/>
          </a:p>
        </p:txBody>
      </p:sp>
      <p:sp>
        <p:nvSpPr>
          <p:cNvPr id="5" name="Shape 3"/>
          <p:cNvSpPr/>
          <p:nvPr/>
        </p:nvSpPr>
        <p:spPr>
          <a:xfrm>
            <a:off x="480060" y="1920240"/>
            <a:ext cx="3909060" cy="3669030"/>
          </a:xfrm>
          <a:prstGeom prst="roundRect">
            <a:avLst>
              <a:gd name="adj" fmla="val 1495"/>
            </a:avLst>
          </a:prstGeom>
          <a:solidFill>
            <a:srgbClr val="FFFFFF"/>
          </a:solidFill>
          <a:ln w="15240">
            <a:solidFill>
              <a:srgbClr val="DCE3EB"/>
            </a:solidFill>
            <a:prstDash val="solid"/>
          </a:ln>
        </p:spPr>
        <p:txBody>
          <a:bodyPr/>
          <a:lstStyle/>
          <a:p>
            <a:endParaRPr lang="fr-CH" sz="1350"/>
          </a:p>
        </p:txBody>
      </p:sp>
      <p:sp>
        <p:nvSpPr>
          <p:cNvPr id="6" name="Text 4"/>
          <p:cNvSpPr/>
          <p:nvPr/>
        </p:nvSpPr>
        <p:spPr>
          <a:xfrm>
            <a:off x="699516" y="2105406"/>
            <a:ext cx="1508760" cy="192024"/>
          </a:xfrm>
          <a:prstGeom prst="rect">
            <a:avLst/>
          </a:prstGeom>
          <a:noFill/>
          <a:ln/>
        </p:spPr>
        <p:txBody>
          <a:bodyPr wrap="square" lIns="0" tIns="0" rIns="0" bIns="0" rtlCol="0" anchor="ctr"/>
          <a:lstStyle/>
          <a:p>
            <a:r>
              <a:rPr lang="en-US" sz="1500" b="1" dirty="0">
                <a:solidFill>
                  <a:srgbClr val="19324A"/>
                </a:solidFill>
              </a:rPr>
              <a:t>Formule</a:t>
            </a:r>
            <a:endParaRPr lang="en-US" sz="1500" dirty="0"/>
          </a:p>
        </p:txBody>
      </p:sp>
      <p:pic>
        <p:nvPicPr>
          <p:cNvPr id="7"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5800" y="2352294"/>
            <a:ext cx="3429000" cy="651510"/>
          </a:xfrm>
          <a:prstGeom prst="rect">
            <a:avLst/>
          </a:prstGeom>
        </p:spPr>
      </p:pic>
      <p:sp>
        <p:nvSpPr>
          <p:cNvPr id="8" name="Text 5"/>
          <p:cNvSpPr/>
          <p:nvPr/>
        </p:nvSpPr>
        <p:spPr>
          <a:xfrm>
            <a:off x="699516" y="3065526"/>
            <a:ext cx="1783080" cy="192024"/>
          </a:xfrm>
          <a:prstGeom prst="rect">
            <a:avLst/>
          </a:prstGeom>
          <a:noFill/>
          <a:ln/>
        </p:spPr>
        <p:txBody>
          <a:bodyPr wrap="square" lIns="0" tIns="0" rIns="0" bIns="0" rtlCol="0" anchor="ctr"/>
          <a:lstStyle/>
          <a:p>
            <a:r>
              <a:rPr lang="en-US" sz="1350" b="1" dirty="0">
                <a:solidFill>
                  <a:srgbClr val="19324A"/>
                </a:solidFill>
              </a:rPr>
              <a:t>Lecture intuitive</a:t>
            </a:r>
            <a:endParaRPr lang="en-US" sz="1350" dirty="0"/>
          </a:p>
        </p:txBody>
      </p:sp>
      <p:sp>
        <p:nvSpPr>
          <p:cNvPr id="9" name="Shape 6"/>
          <p:cNvSpPr/>
          <p:nvPr/>
        </p:nvSpPr>
        <p:spPr>
          <a:xfrm>
            <a:off x="706374" y="3394710"/>
            <a:ext cx="68580" cy="68580"/>
          </a:xfrm>
          <a:prstGeom prst="ellipse">
            <a:avLst/>
          </a:prstGeom>
          <a:solidFill>
            <a:srgbClr val="3A78C2"/>
          </a:solidFill>
          <a:ln w="12700">
            <a:solidFill>
              <a:srgbClr val="3A78C2"/>
            </a:solidFill>
            <a:prstDash val="solid"/>
          </a:ln>
        </p:spPr>
        <p:txBody>
          <a:bodyPr/>
          <a:lstStyle/>
          <a:p>
            <a:endParaRPr lang="fr-CH" sz="1350"/>
          </a:p>
        </p:txBody>
      </p:sp>
      <p:sp>
        <p:nvSpPr>
          <p:cNvPr id="10" name="Text 7"/>
          <p:cNvSpPr/>
          <p:nvPr/>
        </p:nvSpPr>
        <p:spPr>
          <a:xfrm>
            <a:off x="836676" y="3339846"/>
            <a:ext cx="3326130" cy="253746"/>
          </a:xfrm>
          <a:prstGeom prst="rect">
            <a:avLst/>
          </a:prstGeom>
          <a:noFill/>
          <a:ln/>
        </p:spPr>
        <p:txBody>
          <a:bodyPr wrap="square" lIns="0" tIns="0" rIns="0" bIns="0" rtlCol="0" anchor="ctr"/>
          <a:lstStyle/>
          <a:p>
            <a:r>
              <a:rPr lang="en-US" sz="1238" b="1" dirty="0">
                <a:solidFill>
                  <a:srgbClr val="222B38"/>
                </a:solidFill>
              </a:rPr>
              <a:t>P(A)</a:t>
            </a:r>
            <a:r>
              <a:rPr lang="en-US" sz="1238" dirty="0">
                <a:solidFill>
                  <a:srgbClr val="222B38"/>
                </a:solidFill>
              </a:rPr>
              <a:t> : croyance initiale sur une hypothèse</a:t>
            </a:r>
            <a:endParaRPr lang="en-US" sz="1238" dirty="0"/>
          </a:p>
        </p:txBody>
      </p:sp>
      <p:sp>
        <p:nvSpPr>
          <p:cNvPr id="11" name="Shape 8"/>
          <p:cNvSpPr/>
          <p:nvPr/>
        </p:nvSpPr>
        <p:spPr>
          <a:xfrm>
            <a:off x="706374" y="3778758"/>
            <a:ext cx="68580" cy="68580"/>
          </a:xfrm>
          <a:prstGeom prst="ellipse">
            <a:avLst/>
          </a:prstGeom>
          <a:solidFill>
            <a:srgbClr val="3A78C2"/>
          </a:solidFill>
          <a:ln w="12700">
            <a:solidFill>
              <a:srgbClr val="3A78C2"/>
            </a:solidFill>
            <a:prstDash val="solid"/>
          </a:ln>
        </p:spPr>
        <p:txBody>
          <a:bodyPr/>
          <a:lstStyle/>
          <a:p>
            <a:endParaRPr lang="fr-CH" sz="1350"/>
          </a:p>
        </p:txBody>
      </p:sp>
      <p:sp>
        <p:nvSpPr>
          <p:cNvPr id="12" name="Text 9"/>
          <p:cNvSpPr/>
          <p:nvPr/>
        </p:nvSpPr>
        <p:spPr>
          <a:xfrm>
            <a:off x="836676" y="3723894"/>
            <a:ext cx="3326130" cy="253746"/>
          </a:xfrm>
          <a:prstGeom prst="rect">
            <a:avLst/>
          </a:prstGeom>
          <a:noFill/>
          <a:ln/>
        </p:spPr>
        <p:txBody>
          <a:bodyPr wrap="square" lIns="0" tIns="0" rIns="0" bIns="0" rtlCol="0" anchor="ctr"/>
          <a:lstStyle/>
          <a:p>
            <a:r>
              <a:rPr lang="en-US" sz="1238" b="1" dirty="0">
                <a:solidFill>
                  <a:srgbClr val="222B38"/>
                </a:solidFill>
              </a:rPr>
              <a:t>P(B|A)</a:t>
            </a:r>
            <a:r>
              <a:rPr lang="en-US" sz="1238" dirty="0">
                <a:solidFill>
                  <a:srgbClr val="222B38"/>
                </a:solidFill>
              </a:rPr>
              <a:t> : probabilité d’observer B si A est vraie</a:t>
            </a:r>
            <a:endParaRPr lang="en-US" sz="1238" dirty="0"/>
          </a:p>
        </p:txBody>
      </p:sp>
      <p:sp>
        <p:nvSpPr>
          <p:cNvPr id="13" name="Shape 10"/>
          <p:cNvSpPr/>
          <p:nvPr/>
        </p:nvSpPr>
        <p:spPr>
          <a:xfrm>
            <a:off x="706374" y="4162806"/>
            <a:ext cx="68580" cy="68580"/>
          </a:xfrm>
          <a:prstGeom prst="ellipse">
            <a:avLst/>
          </a:prstGeom>
          <a:solidFill>
            <a:srgbClr val="3A78C2"/>
          </a:solidFill>
          <a:ln w="12700">
            <a:solidFill>
              <a:srgbClr val="3A78C2"/>
            </a:solidFill>
            <a:prstDash val="solid"/>
          </a:ln>
        </p:spPr>
        <p:txBody>
          <a:bodyPr/>
          <a:lstStyle/>
          <a:p>
            <a:endParaRPr lang="fr-CH" sz="1350"/>
          </a:p>
        </p:txBody>
      </p:sp>
      <p:sp>
        <p:nvSpPr>
          <p:cNvPr id="14" name="Text 11"/>
          <p:cNvSpPr/>
          <p:nvPr/>
        </p:nvSpPr>
        <p:spPr>
          <a:xfrm>
            <a:off x="836676" y="4107942"/>
            <a:ext cx="3326130" cy="253746"/>
          </a:xfrm>
          <a:prstGeom prst="rect">
            <a:avLst/>
          </a:prstGeom>
          <a:noFill/>
          <a:ln/>
        </p:spPr>
        <p:txBody>
          <a:bodyPr wrap="square" lIns="0" tIns="0" rIns="0" bIns="0" rtlCol="0" anchor="ctr"/>
          <a:lstStyle/>
          <a:p>
            <a:r>
              <a:rPr lang="en-US" sz="1238" b="1" dirty="0">
                <a:solidFill>
                  <a:srgbClr val="222B38"/>
                </a:solidFill>
              </a:rPr>
              <a:t>P(B)</a:t>
            </a:r>
            <a:r>
              <a:rPr lang="en-US" sz="1238" dirty="0">
                <a:solidFill>
                  <a:srgbClr val="222B38"/>
                </a:solidFill>
              </a:rPr>
              <a:t> : fréquence globale de l’observation B</a:t>
            </a:r>
            <a:endParaRPr lang="en-US" sz="1238" dirty="0"/>
          </a:p>
        </p:txBody>
      </p:sp>
      <p:sp>
        <p:nvSpPr>
          <p:cNvPr id="15" name="Shape 12"/>
          <p:cNvSpPr/>
          <p:nvPr/>
        </p:nvSpPr>
        <p:spPr>
          <a:xfrm>
            <a:off x="706374" y="4546854"/>
            <a:ext cx="68580" cy="68580"/>
          </a:xfrm>
          <a:prstGeom prst="ellipse">
            <a:avLst/>
          </a:prstGeom>
          <a:solidFill>
            <a:srgbClr val="3A78C2"/>
          </a:solidFill>
          <a:ln w="12700">
            <a:solidFill>
              <a:srgbClr val="3A78C2"/>
            </a:solidFill>
            <a:prstDash val="solid"/>
          </a:ln>
        </p:spPr>
        <p:txBody>
          <a:bodyPr/>
          <a:lstStyle/>
          <a:p>
            <a:endParaRPr lang="fr-CH" sz="1350"/>
          </a:p>
        </p:txBody>
      </p:sp>
      <p:sp>
        <p:nvSpPr>
          <p:cNvPr id="16" name="Text 13"/>
          <p:cNvSpPr/>
          <p:nvPr/>
        </p:nvSpPr>
        <p:spPr>
          <a:xfrm>
            <a:off x="836676" y="4491990"/>
            <a:ext cx="3326130" cy="253746"/>
          </a:xfrm>
          <a:prstGeom prst="rect">
            <a:avLst/>
          </a:prstGeom>
          <a:noFill/>
          <a:ln/>
        </p:spPr>
        <p:txBody>
          <a:bodyPr wrap="square" lIns="0" tIns="0" rIns="0" bIns="0" rtlCol="0" anchor="ctr"/>
          <a:lstStyle/>
          <a:p>
            <a:r>
              <a:rPr lang="en-US" sz="1238" b="1" dirty="0">
                <a:solidFill>
                  <a:srgbClr val="222B38"/>
                </a:solidFill>
              </a:rPr>
              <a:t>P(A|B)</a:t>
            </a:r>
            <a:r>
              <a:rPr lang="en-US" sz="1238" dirty="0">
                <a:solidFill>
                  <a:srgbClr val="222B38"/>
                </a:solidFill>
              </a:rPr>
              <a:t> : croyance révisée après l’observation</a:t>
            </a:r>
            <a:endParaRPr lang="en-US" sz="1238" dirty="0"/>
          </a:p>
        </p:txBody>
      </p:sp>
      <p:sp>
        <p:nvSpPr>
          <p:cNvPr id="17" name="Shape 14"/>
          <p:cNvSpPr/>
          <p:nvPr/>
        </p:nvSpPr>
        <p:spPr>
          <a:xfrm>
            <a:off x="672084" y="4972050"/>
            <a:ext cx="3483864" cy="411480"/>
          </a:xfrm>
          <a:prstGeom prst="roundRect">
            <a:avLst>
              <a:gd name="adj" fmla="val 6667"/>
            </a:avLst>
          </a:prstGeom>
          <a:solidFill>
            <a:srgbClr val="EEF2F6"/>
          </a:solidFill>
          <a:ln w="12700">
            <a:solidFill>
              <a:srgbClr val="DCE3EB"/>
            </a:solidFill>
            <a:prstDash val="solid"/>
          </a:ln>
        </p:spPr>
        <p:txBody>
          <a:bodyPr/>
          <a:lstStyle/>
          <a:p>
            <a:endParaRPr lang="fr-CH" sz="1350"/>
          </a:p>
        </p:txBody>
      </p:sp>
      <p:sp>
        <p:nvSpPr>
          <p:cNvPr id="18" name="Text 15"/>
          <p:cNvSpPr/>
          <p:nvPr/>
        </p:nvSpPr>
        <p:spPr>
          <a:xfrm>
            <a:off x="802386" y="5102352"/>
            <a:ext cx="3223260" cy="123444"/>
          </a:xfrm>
          <a:prstGeom prst="rect">
            <a:avLst/>
          </a:prstGeom>
          <a:noFill/>
          <a:ln/>
        </p:spPr>
        <p:txBody>
          <a:bodyPr wrap="square" lIns="0" tIns="0" rIns="0" bIns="0" rtlCol="0" anchor="ctr"/>
          <a:lstStyle/>
          <a:p>
            <a:pPr algn="ctr"/>
            <a:r>
              <a:rPr lang="en-US" sz="1163" i="1" dirty="0">
                <a:solidFill>
                  <a:srgbClr val="667085"/>
                </a:solidFill>
              </a:rPr>
              <a:t>Idée clé : décision publique = opinion initiale + nouvelles données.</a:t>
            </a:r>
            <a:endParaRPr lang="en-US" sz="1163" dirty="0"/>
          </a:p>
        </p:txBody>
      </p:sp>
      <p:sp>
        <p:nvSpPr>
          <p:cNvPr id="19" name="Shape 16"/>
          <p:cNvSpPr/>
          <p:nvPr/>
        </p:nvSpPr>
        <p:spPr>
          <a:xfrm>
            <a:off x="4560570" y="1920240"/>
            <a:ext cx="4080510" cy="3669030"/>
          </a:xfrm>
          <a:prstGeom prst="roundRect">
            <a:avLst>
              <a:gd name="adj" fmla="val 1495"/>
            </a:avLst>
          </a:prstGeom>
          <a:solidFill>
            <a:srgbClr val="FFFFFF"/>
          </a:solidFill>
          <a:ln w="15240">
            <a:solidFill>
              <a:srgbClr val="DCE3EB"/>
            </a:solidFill>
            <a:prstDash val="solid"/>
          </a:ln>
        </p:spPr>
        <p:txBody>
          <a:bodyPr/>
          <a:lstStyle/>
          <a:p>
            <a:endParaRPr lang="fr-CH" sz="1350"/>
          </a:p>
        </p:txBody>
      </p:sp>
      <p:sp>
        <p:nvSpPr>
          <p:cNvPr id="20" name="Text 17"/>
          <p:cNvSpPr/>
          <p:nvPr/>
        </p:nvSpPr>
        <p:spPr>
          <a:xfrm>
            <a:off x="4766310" y="2105406"/>
            <a:ext cx="3154680" cy="192024"/>
          </a:xfrm>
          <a:prstGeom prst="rect">
            <a:avLst/>
          </a:prstGeom>
          <a:noFill/>
          <a:ln/>
        </p:spPr>
        <p:txBody>
          <a:bodyPr wrap="square" lIns="0" tIns="0" rIns="0" bIns="0" rtlCol="0" anchor="ctr"/>
          <a:lstStyle/>
          <a:p>
            <a:r>
              <a:rPr lang="en-US" sz="1500" b="1" dirty="0">
                <a:solidFill>
                  <a:srgbClr val="19324A"/>
                </a:solidFill>
              </a:rPr>
              <a:t>Application à un territoire viticole</a:t>
            </a:r>
            <a:endParaRPr lang="en-US" sz="1500" dirty="0"/>
          </a:p>
        </p:txBody>
      </p:sp>
      <p:sp>
        <p:nvSpPr>
          <p:cNvPr id="21" name="Text 18"/>
          <p:cNvSpPr/>
          <p:nvPr/>
        </p:nvSpPr>
        <p:spPr>
          <a:xfrm>
            <a:off x="4766310" y="2420874"/>
            <a:ext cx="3429000" cy="164592"/>
          </a:xfrm>
          <a:prstGeom prst="rect">
            <a:avLst/>
          </a:prstGeom>
          <a:noFill/>
          <a:ln/>
        </p:spPr>
        <p:txBody>
          <a:bodyPr wrap="square" lIns="0" tIns="0" rIns="0" bIns="0" rtlCol="0" anchor="ctr"/>
          <a:lstStyle/>
          <a:p>
            <a:r>
              <a:rPr lang="en-US" sz="1140" b="1" dirty="0">
                <a:solidFill>
                  <a:srgbClr val="D94841"/>
                </a:solidFill>
              </a:rPr>
              <a:t>Hypothèse A : une commune doit arracher une partie des vignes.</a:t>
            </a:r>
            <a:endParaRPr lang="en-US" sz="1140" dirty="0"/>
          </a:p>
        </p:txBody>
      </p:sp>
      <p:sp>
        <p:nvSpPr>
          <p:cNvPr id="22" name="Shape 19"/>
          <p:cNvSpPr/>
          <p:nvPr/>
        </p:nvSpPr>
        <p:spPr>
          <a:xfrm>
            <a:off x="4869180" y="2880360"/>
            <a:ext cx="1062990" cy="857250"/>
          </a:xfrm>
          <a:prstGeom prst="roundRect">
            <a:avLst>
              <a:gd name="adj" fmla="val 2400"/>
            </a:avLst>
          </a:prstGeom>
          <a:solidFill>
            <a:srgbClr val="F8E3CF"/>
          </a:solidFill>
          <a:ln w="16510">
            <a:solidFill>
              <a:srgbClr val="D98B3A"/>
            </a:solidFill>
            <a:prstDash val="solid"/>
          </a:ln>
        </p:spPr>
        <p:txBody>
          <a:bodyPr/>
          <a:lstStyle/>
          <a:p>
            <a:endParaRPr lang="fr-CH" sz="1350"/>
          </a:p>
        </p:txBody>
      </p:sp>
      <p:sp>
        <p:nvSpPr>
          <p:cNvPr id="23" name="Text 20"/>
          <p:cNvSpPr/>
          <p:nvPr/>
        </p:nvSpPr>
        <p:spPr>
          <a:xfrm>
            <a:off x="4924044" y="3003804"/>
            <a:ext cx="953262" cy="123444"/>
          </a:xfrm>
          <a:prstGeom prst="rect">
            <a:avLst/>
          </a:prstGeom>
          <a:noFill/>
          <a:ln/>
        </p:spPr>
        <p:txBody>
          <a:bodyPr wrap="square" lIns="0" tIns="0" rIns="0" bIns="0" rtlCol="0" anchor="ctr"/>
          <a:lstStyle/>
          <a:p>
            <a:pPr algn="ctr"/>
            <a:r>
              <a:rPr lang="en-US" sz="1163" b="1" dirty="0">
                <a:solidFill>
                  <a:srgbClr val="19324A"/>
                </a:solidFill>
              </a:rPr>
              <a:t>Plaine</a:t>
            </a:r>
            <a:endParaRPr lang="en-US" sz="1163" dirty="0"/>
          </a:p>
        </p:txBody>
      </p:sp>
      <p:sp>
        <p:nvSpPr>
          <p:cNvPr id="24" name="Text 21"/>
          <p:cNvSpPr/>
          <p:nvPr/>
        </p:nvSpPr>
        <p:spPr>
          <a:xfrm>
            <a:off x="4924044" y="3209544"/>
            <a:ext cx="953262" cy="288036"/>
          </a:xfrm>
          <a:prstGeom prst="rect">
            <a:avLst/>
          </a:prstGeom>
          <a:noFill/>
          <a:ln/>
        </p:spPr>
        <p:txBody>
          <a:bodyPr wrap="square" lIns="0" tIns="0" rIns="0" bIns="0" rtlCol="0" anchor="ctr"/>
          <a:lstStyle/>
          <a:p>
            <a:pPr algn="ctr"/>
            <a:r>
              <a:rPr lang="en-US" sz="990" dirty="0">
                <a:solidFill>
                  <a:srgbClr val="222B38"/>
                </a:solidFill>
              </a:rPr>
              <a:t>surproduction</a:t>
            </a:r>
            <a:endParaRPr lang="en-US" sz="990" dirty="0"/>
          </a:p>
          <a:p>
            <a:pPr algn="ctr"/>
            <a:r>
              <a:rPr lang="en-US" sz="990" dirty="0">
                <a:solidFill>
                  <a:srgbClr val="222B38"/>
                </a:solidFill>
              </a:rPr>
              <a:t>forte</a:t>
            </a:r>
            <a:endParaRPr lang="en-US" sz="990" dirty="0"/>
          </a:p>
        </p:txBody>
      </p:sp>
      <p:sp>
        <p:nvSpPr>
          <p:cNvPr id="25" name="Shape 22"/>
          <p:cNvSpPr/>
          <p:nvPr/>
        </p:nvSpPr>
        <p:spPr>
          <a:xfrm>
            <a:off x="6069330" y="2880360"/>
            <a:ext cx="1062990" cy="857250"/>
          </a:xfrm>
          <a:prstGeom prst="roundRect">
            <a:avLst>
              <a:gd name="adj" fmla="val 2400"/>
            </a:avLst>
          </a:prstGeom>
          <a:solidFill>
            <a:srgbClr val="DDF2E5"/>
          </a:solidFill>
          <a:ln w="16510">
            <a:solidFill>
              <a:srgbClr val="5B9A71"/>
            </a:solidFill>
            <a:prstDash val="solid"/>
          </a:ln>
        </p:spPr>
        <p:txBody>
          <a:bodyPr/>
          <a:lstStyle/>
          <a:p>
            <a:endParaRPr lang="fr-CH" sz="1350"/>
          </a:p>
        </p:txBody>
      </p:sp>
      <p:sp>
        <p:nvSpPr>
          <p:cNvPr id="26" name="Text 23"/>
          <p:cNvSpPr/>
          <p:nvPr/>
        </p:nvSpPr>
        <p:spPr>
          <a:xfrm>
            <a:off x="6124194" y="3003804"/>
            <a:ext cx="953262" cy="123444"/>
          </a:xfrm>
          <a:prstGeom prst="rect">
            <a:avLst/>
          </a:prstGeom>
          <a:noFill/>
          <a:ln/>
        </p:spPr>
        <p:txBody>
          <a:bodyPr wrap="square" lIns="0" tIns="0" rIns="0" bIns="0" rtlCol="0" anchor="ctr"/>
          <a:lstStyle/>
          <a:p>
            <a:pPr algn="ctr"/>
            <a:r>
              <a:rPr lang="en-US" sz="1163" b="1" dirty="0">
                <a:solidFill>
                  <a:srgbClr val="19324A"/>
                </a:solidFill>
              </a:rPr>
              <a:t>Coteau</a:t>
            </a:r>
            <a:endParaRPr lang="en-US" sz="1163" dirty="0"/>
          </a:p>
        </p:txBody>
      </p:sp>
      <p:sp>
        <p:nvSpPr>
          <p:cNvPr id="27" name="Text 24"/>
          <p:cNvSpPr/>
          <p:nvPr/>
        </p:nvSpPr>
        <p:spPr>
          <a:xfrm>
            <a:off x="6124194" y="3209544"/>
            <a:ext cx="953262" cy="288036"/>
          </a:xfrm>
          <a:prstGeom prst="rect">
            <a:avLst/>
          </a:prstGeom>
          <a:noFill/>
          <a:ln/>
        </p:spPr>
        <p:txBody>
          <a:bodyPr wrap="square" lIns="0" tIns="0" rIns="0" bIns="0" rtlCol="0" anchor="ctr"/>
          <a:lstStyle/>
          <a:p>
            <a:pPr algn="ctr"/>
            <a:r>
              <a:rPr lang="en-US" sz="990" dirty="0">
                <a:solidFill>
                  <a:srgbClr val="222B38"/>
                </a:solidFill>
              </a:rPr>
              <a:t>surproduction</a:t>
            </a:r>
            <a:endParaRPr lang="en-US" sz="990" dirty="0"/>
          </a:p>
          <a:p>
            <a:pPr algn="ctr"/>
            <a:r>
              <a:rPr lang="en-US" sz="990" dirty="0">
                <a:solidFill>
                  <a:srgbClr val="222B38"/>
                </a:solidFill>
              </a:rPr>
              <a:t>modérée</a:t>
            </a:r>
            <a:endParaRPr lang="en-US" sz="990" dirty="0"/>
          </a:p>
        </p:txBody>
      </p:sp>
      <p:sp>
        <p:nvSpPr>
          <p:cNvPr id="28" name="Shape 25"/>
          <p:cNvSpPr/>
          <p:nvPr/>
        </p:nvSpPr>
        <p:spPr>
          <a:xfrm>
            <a:off x="7269480" y="2880360"/>
            <a:ext cx="1062990" cy="857250"/>
          </a:xfrm>
          <a:prstGeom prst="roundRect">
            <a:avLst>
              <a:gd name="adj" fmla="val 2400"/>
            </a:avLst>
          </a:prstGeom>
          <a:solidFill>
            <a:srgbClr val="DDEBFA"/>
          </a:solidFill>
          <a:ln w="16510">
            <a:solidFill>
              <a:srgbClr val="3A78C2"/>
            </a:solidFill>
            <a:prstDash val="solid"/>
          </a:ln>
        </p:spPr>
        <p:txBody>
          <a:bodyPr/>
          <a:lstStyle/>
          <a:p>
            <a:endParaRPr lang="fr-CH" sz="1350"/>
          </a:p>
        </p:txBody>
      </p:sp>
      <p:sp>
        <p:nvSpPr>
          <p:cNvPr id="29" name="Text 26"/>
          <p:cNvSpPr/>
          <p:nvPr/>
        </p:nvSpPr>
        <p:spPr>
          <a:xfrm>
            <a:off x="7324344" y="3003804"/>
            <a:ext cx="953262" cy="123444"/>
          </a:xfrm>
          <a:prstGeom prst="rect">
            <a:avLst/>
          </a:prstGeom>
          <a:noFill/>
          <a:ln/>
        </p:spPr>
        <p:txBody>
          <a:bodyPr wrap="square" lIns="0" tIns="0" rIns="0" bIns="0" rtlCol="0" anchor="ctr"/>
          <a:lstStyle/>
          <a:p>
            <a:pPr algn="ctr"/>
            <a:r>
              <a:rPr lang="en-US" sz="1163" b="1" dirty="0">
                <a:solidFill>
                  <a:srgbClr val="19324A"/>
                </a:solidFill>
              </a:rPr>
              <a:t>Terrasses</a:t>
            </a:r>
            <a:endParaRPr lang="en-US" sz="1163" dirty="0"/>
          </a:p>
        </p:txBody>
      </p:sp>
      <p:sp>
        <p:nvSpPr>
          <p:cNvPr id="30" name="Text 27"/>
          <p:cNvSpPr/>
          <p:nvPr/>
        </p:nvSpPr>
        <p:spPr>
          <a:xfrm>
            <a:off x="7324344" y="3209544"/>
            <a:ext cx="953262" cy="288036"/>
          </a:xfrm>
          <a:prstGeom prst="rect">
            <a:avLst/>
          </a:prstGeom>
          <a:noFill/>
          <a:ln/>
        </p:spPr>
        <p:txBody>
          <a:bodyPr wrap="square" lIns="0" tIns="0" rIns="0" bIns="0" rtlCol="0" anchor="ctr"/>
          <a:lstStyle/>
          <a:p>
            <a:pPr algn="ctr"/>
            <a:r>
              <a:rPr lang="en-US" sz="990" dirty="0">
                <a:solidFill>
                  <a:srgbClr val="222B38"/>
                </a:solidFill>
              </a:rPr>
              <a:t>marché plus</a:t>
            </a:r>
            <a:endParaRPr lang="en-US" sz="990" dirty="0"/>
          </a:p>
          <a:p>
            <a:pPr algn="ctr"/>
            <a:r>
              <a:rPr lang="en-US" sz="990" dirty="0">
                <a:solidFill>
                  <a:srgbClr val="222B38"/>
                </a:solidFill>
              </a:rPr>
              <a:t>équilibré</a:t>
            </a:r>
            <a:endParaRPr lang="en-US" sz="990" dirty="0"/>
          </a:p>
        </p:txBody>
      </p:sp>
      <p:sp>
        <p:nvSpPr>
          <p:cNvPr id="31" name="Text 28"/>
          <p:cNvSpPr/>
          <p:nvPr/>
        </p:nvSpPr>
        <p:spPr>
          <a:xfrm>
            <a:off x="4766310" y="3977640"/>
            <a:ext cx="3463290" cy="630936"/>
          </a:xfrm>
          <a:prstGeom prst="rect">
            <a:avLst/>
          </a:prstGeom>
          <a:noFill/>
          <a:ln/>
        </p:spPr>
        <p:txBody>
          <a:bodyPr wrap="square" lIns="0" tIns="0" rIns="0" bIns="0" rtlCol="0" anchor="ctr"/>
          <a:lstStyle/>
          <a:p>
            <a:r>
              <a:rPr lang="en-US" sz="1125" dirty="0">
                <a:solidFill>
                  <a:srgbClr val="222B38"/>
                </a:solidFill>
              </a:rPr>
              <a:t>L’élu part d’un a priori politique, puis le révise avec des indicateurs :</a:t>
            </a:r>
            <a:endParaRPr lang="en-US" sz="1125" dirty="0"/>
          </a:p>
          <a:p>
            <a:r>
              <a:rPr lang="en-US" sz="1125" dirty="0">
                <a:solidFill>
                  <a:srgbClr val="222B38"/>
                </a:solidFill>
              </a:rPr>
              <a:t>stock invendu, baisse des prix, saturation des caves, concentration spatiale.</a:t>
            </a:r>
            <a:endParaRPr lang="en-US" sz="1125" dirty="0"/>
          </a:p>
        </p:txBody>
      </p:sp>
      <p:sp>
        <p:nvSpPr>
          <p:cNvPr id="32" name="Text 29"/>
          <p:cNvSpPr/>
          <p:nvPr/>
        </p:nvSpPr>
        <p:spPr>
          <a:xfrm>
            <a:off x="4766310" y="4869180"/>
            <a:ext cx="3429000" cy="150876"/>
          </a:xfrm>
          <a:prstGeom prst="rect">
            <a:avLst/>
          </a:prstGeom>
          <a:noFill/>
          <a:ln/>
        </p:spPr>
        <p:txBody>
          <a:bodyPr wrap="square" lIns="0" tIns="0" rIns="0" bIns="0" rtlCol="0" anchor="ctr"/>
          <a:lstStyle/>
          <a:p>
            <a:r>
              <a:rPr lang="en-US" sz="1200" b="1" dirty="0">
                <a:solidFill>
                  <a:srgbClr val="19324A"/>
                </a:solidFill>
              </a:rPr>
              <a:t>Bayes aide donc à justifier une décision spatiale sous incertitude.</a:t>
            </a:r>
            <a:endParaRPr lang="en-US" sz="1200" dirty="0"/>
          </a:p>
        </p:txBody>
      </p:sp>
      <p:sp>
        <p:nvSpPr>
          <p:cNvPr id="33" name="ZoneTexte 32">
            <a:extLst>
              <a:ext uri="{FF2B5EF4-FFF2-40B4-BE49-F238E27FC236}">
                <a16:creationId xmlns:a16="http://schemas.microsoft.com/office/drawing/2014/main" id="{1A0ECB2B-54B2-66C6-FC25-F6EC78BD3EB6}"/>
              </a:ext>
            </a:extLst>
          </p:cNvPr>
          <p:cNvSpPr txBox="1"/>
          <p:nvPr/>
        </p:nvSpPr>
        <p:spPr>
          <a:xfrm>
            <a:off x="3059832" y="339400"/>
            <a:ext cx="5832648" cy="369332"/>
          </a:xfrm>
          <a:prstGeom prst="rect">
            <a:avLst/>
          </a:prstGeom>
          <a:noFill/>
        </p:spPr>
        <p:txBody>
          <a:bodyPr wrap="square" rtlCol="0">
            <a:spAutoFit/>
          </a:bodyPr>
          <a:lstStyle/>
          <a:p>
            <a:r>
              <a:rPr lang="fr-CH" dirty="0"/>
              <a:t>Et il y a aussi les probabilité bayésiennes (ma préféré)…</a:t>
            </a:r>
          </a:p>
        </p:txBody>
      </p:sp>
      <p:sp>
        <p:nvSpPr>
          <p:cNvPr id="34"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p:cNvSpPr/>
          <p:nvPr/>
        </p:nvSpPr>
        <p:spPr>
          <a:xfrm>
            <a:off x="651510" y="1145286"/>
            <a:ext cx="6035040" cy="288036"/>
          </a:xfrm>
          <a:prstGeom prst="rect">
            <a:avLst/>
          </a:prstGeom>
          <a:noFill/>
          <a:ln/>
        </p:spPr>
        <p:txBody>
          <a:bodyPr wrap="square" lIns="0" tIns="0" rIns="0" bIns="0" rtlCol="0" anchor="ctr"/>
          <a:lstStyle/>
          <a:p>
            <a:r>
              <a:rPr lang="en-US" sz="2100" b="1" dirty="0">
                <a:solidFill>
                  <a:srgbClr val="19324A"/>
                </a:solidFill>
                <a:latin typeface="Aptos Display" pitchFamily="34" charset="0"/>
                <a:ea typeface="Aptos Display" pitchFamily="34" charset="-122"/>
                <a:cs typeface="Aptos Display" pitchFamily="34" charset="-120"/>
              </a:rPr>
              <a:t>Petit exemple spatial</a:t>
            </a:r>
            <a:endParaRPr lang="en-US" sz="2100" dirty="0"/>
          </a:p>
        </p:txBody>
      </p:sp>
      <p:sp>
        <p:nvSpPr>
          <p:cNvPr id="4" name="Text 2"/>
          <p:cNvSpPr/>
          <p:nvPr/>
        </p:nvSpPr>
        <p:spPr>
          <a:xfrm>
            <a:off x="651510" y="1474470"/>
            <a:ext cx="7612380" cy="205740"/>
          </a:xfrm>
          <a:prstGeom prst="rect">
            <a:avLst/>
          </a:prstGeom>
          <a:noFill/>
          <a:ln/>
        </p:spPr>
        <p:txBody>
          <a:bodyPr wrap="square" lIns="0" tIns="0" rIns="0" bIns="0" rtlCol="0" anchor="ctr"/>
          <a:lstStyle/>
          <a:p>
            <a:r>
              <a:rPr lang="en-US" sz="1163" dirty="0">
                <a:solidFill>
                  <a:srgbClr val="667085"/>
                </a:solidFill>
                <a:latin typeface="Aptos" pitchFamily="34" charset="0"/>
                <a:ea typeface="Aptos" pitchFamily="34" charset="-122"/>
                <a:cs typeface="Aptos" pitchFamily="34" charset="-120"/>
              </a:rPr>
              <a:t>Décision d’un élu face à la surproduction viticole : faut-il arracher des vignes dans une commune ?</a:t>
            </a:r>
            <a:endParaRPr lang="en-US" sz="1163" dirty="0"/>
          </a:p>
        </p:txBody>
      </p:sp>
      <p:sp>
        <p:nvSpPr>
          <p:cNvPr id="5" name="Shape 3"/>
          <p:cNvSpPr/>
          <p:nvPr/>
        </p:nvSpPr>
        <p:spPr>
          <a:xfrm>
            <a:off x="493776" y="1920240"/>
            <a:ext cx="2914650" cy="3669030"/>
          </a:xfrm>
          <a:prstGeom prst="roundRect">
            <a:avLst>
              <a:gd name="adj" fmla="val 1882"/>
            </a:avLst>
          </a:prstGeom>
          <a:solidFill>
            <a:srgbClr val="FFFFFF"/>
          </a:solidFill>
          <a:ln w="15240">
            <a:solidFill>
              <a:srgbClr val="DCE3EB"/>
            </a:solidFill>
            <a:prstDash val="solid"/>
          </a:ln>
        </p:spPr>
        <p:txBody>
          <a:bodyPr/>
          <a:lstStyle/>
          <a:p>
            <a:endParaRPr lang="fr-CH" sz="1350"/>
          </a:p>
        </p:txBody>
      </p:sp>
      <p:sp>
        <p:nvSpPr>
          <p:cNvPr id="6" name="Text 4"/>
          <p:cNvSpPr/>
          <p:nvPr/>
        </p:nvSpPr>
        <p:spPr>
          <a:xfrm>
            <a:off x="685800" y="2105406"/>
            <a:ext cx="1783080" cy="171450"/>
          </a:xfrm>
          <a:prstGeom prst="rect">
            <a:avLst/>
          </a:prstGeom>
          <a:noFill/>
          <a:ln/>
        </p:spPr>
        <p:txBody>
          <a:bodyPr wrap="square" lIns="0" tIns="0" rIns="0" bIns="0" rtlCol="0" anchor="ctr"/>
          <a:lstStyle/>
          <a:p>
            <a:r>
              <a:rPr lang="en-US" sz="1425" b="1" dirty="0">
                <a:solidFill>
                  <a:srgbClr val="19324A"/>
                </a:solidFill>
              </a:rPr>
              <a:t>1. Croyance initiale</a:t>
            </a:r>
            <a:endParaRPr lang="en-US" sz="1425" dirty="0"/>
          </a:p>
        </p:txBody>
      </p:sp>
      <p:sp>
        <p:nvSpPr>
          <p:cNvPr id="7" name="Text 5"/>
          <p:cNvSpPr/>
          <p:nvPr/>
        </p:nvSpPr>
        <p:spPr>
          <a:xfrm>
            <a:off x="685800" y="2366010"/>
            <a:ext cx="2503170" cy="493776"/>
          </a:xfrm>
          <a:prstGeom prst="rect">
            <a:avLst/>
          </a:prstGeom>
          <a:noFill/>
          <a:ln/>
        </p:spPr>
        <p:txBody>
          <a:bodyPr wrap="square" lIns="0" tIns="0" rIns="0" bIns="0" rtlCol="0" anchor="ctr"/>
          <a:lstStyle/>
          <a:p>
            <a:r>
              <a:rPr lang="en-US" sz="1200" dirty="0">
                <a:solidFill>
                  <a:srgbClr val="222B38"/>
                </a:solidFill>
              </a:rPr>
              <a:t>Avant les nouvelles données, l’élu estime à 30 % la probabilité qu’un arrachage soit nécessaire dans la commune.</a:t>
            </a:r>
            <a:endParaRPr lang="en-US" sz="1200" dirty="0"/>
          </a:p>
        </p:txBody>
      </p:sp>
      <p:sp>
        <p:nvSpPr>
          <p:cNvPr id="8" name="Shape 6"/>
          <p:cNvSpPr/>
          <p:nvPr/>
        </p:nvSpPr>
        <p:spPr>
          <a:xfrm>
            <a:off x="699516" y="2983230"/>
            <a:ext cx="2400300" cy="651510"/>
          </a:xfrm>
          <a:prstGeom prst="roundRect">
            <a:avLst>
              <a:gd name="adj" fmla="val 4211"/>
            </a:avLst>
          </a:prstGeom>
          <a:solidFill>
            <a:srgbClr val="DDEBFA"/>
          </a:solidFill>
          <a:ln w="12700">
            <a:solidFill>
              <a:srgbClr val="3A78C2"/>
            </a:solidFill>
            <a:prstDash val="solid"/>
          </a:ln>
        </p:spPr>
        <p:txBody>
          <a:bodyPr/>
          <a:lstStyle/>
          <a:p>
            <a:endParaRPr lang="fr-CH" sz="1350"/>
          </a:p>
        </p:txBody>
      </p:sp>
      <p:sp>
        <p:nvSpPr>
          <p:cNvPr id="9" name="Text 7"/>
          <p:cNvSpPr/>
          <p:nvPr/>
        </p:nvSpPr>
        <p:spPr>
          <a:xfrm>
            <a:off x="836676" y="3161538"/>
            <a:ext cx="2112264" cy="246888"/>
          </a:xfrm>
          <a:prstGeom prst="rect">
            <a:avLst/>
          </a:prstGeom>
          <a:noFill/>
          <a:ln/>
        </p:spPr>
        <p:txBody>
          <a:bodyPr wrap="square" lIns="0" tIns="0" rIns="0" bIns="0" rtlCol="0" anchor="ctr"/>
          <a:lstStyle/>
          <a:p>
            <a:pPr algn="ctr"/>
            <a:r>
              <a:rPr lang="en-US" sz="1500" b="1" dirty="0">
                <a:solidFill>
                  <a:srgbClr val="19324A"/>
                </a:solidFill>
              </a:rPr>
              <a:t>A = “il faut arracher”</a:t>
            </a:r>
            <a:endParaRPr lang="en-US" sz="1500" dirty="0"/>
          </a:p>
          <a:p>
            <a:pPr algn="ctr"/>
            <a:r>
              <a:rPr lang="en-US" sz="1500" b="1" dirty="0">
                <a:solidFill>
                  <a:srgbClr val="19324A"/>
                </a:solidFill>
              </a:rPr>
              <a:t>P(A) = 0,30</a:t>
            </a:r>
            <a:endParaRPr lang="en-US" sz="1500" dirty="0"/>
          </a:p>
        </p:txBody>
      </p:sp>
      <p:sp>
        <p:nvSpPr>
          <p:cNvPr id="10" name="Text 8"/>
          <p:cNvSpPr/>
          <p:nvPr/>
        </p:nvSpPr>
        <p:spPr>
          <a:xfrm>
            <a:off x="685800" y="3813048"/>
            <a:ext cx="2263140" cy="267462"/>
          </a:xfrm>
          <a:prstGeom prst="rect">
            <a:avLst/>
          </a:prstGeom>
          <a:noFill/>
          <a:ln/>
        </p:spPr>
        <p:txBody>
          <a:bodyPr wrap="square" lIns="0" tIns="0" rIns="0" bIns="0" rtlCol="0" anchor="ctr"/>
          <a:lstStyle/>
          <a:p>
            <a:r>
              <a:rPr lang="en-US" sz="1425" b="1" dirty="0">
                <a:solidFill>
                  <a:srgbClr val="19324A"/>
                </a:solidFill>
              </a:rPr>
              <a:t>2. Nouvelle observation</a:t>
            </a:r>
            <a:endParaRPr lang="en-US" sz="1425" dirty="0"/>
          </a:p>
        </p:txBody>
      </p:sp>
      <p:sp>
        <p:nvSpPr>
          <p:cNvPr id="11" name="Text 9"/>
          <p:cNvSpPr/>
          <p:nvPr/>
        </p:nvSpPr>
        <p:spPr>
          <a:xfrm>
            <a:off x="685800" y="4162806"/>
            <a:ext cx="2468880" cy="493776"/>
          </a:xfrm>
          <a:prstGeom prst="rect">
            <a:avLst/>
          </a:prstGeom>
          <a:noFill/>
          <a:ln/>
        </p:spPr>
        <p:txBody>
          <a:bodyPr wrap="square" lIns="0" tIns="0" rIns="0" bIns="0" rtlCol="0" anchor="ctr"/>
          <a:lstStyle/>
          <a:p>
            <a:r>
              <a:rPr lang="en-US" sz="1200" dirty="0">
                <a:solidFill>
                  <a:srgbClr val="222B38"/>
                </a:solidFill>
              </a:rPr>
              <a:t>Les données montrent : caves pleines, prix en baisse et surproduction localisée dans ce secteur.</a:t>
            </a:r>
            <a:endParaRPr lang="en-US" sz="1200" dirty="0"/>
          </a:p>
        </p:txBody>
      </p:sp>
      <p:sp>
        <p:nvSpPr>
          <p:cNvPr id="12" name="Shape 10"/>
          <p:cNvSpPr/>
          <p:nvPr/>
        </p:nvSpPr>
        <p:spPr>
          <a:xfrm>
            <a:off x="699516" y="4821174"/>
            <a:ext cx="2400300" cy="493776"/>
          </a:xfrm>
          <a:prstGeom prst="roundRect">
            <a:avLst>
              <a:gd name="adj" fmla="val 5556"/>
            </a:avLst>
          </a:prstGeom>
          <a:solidFill>
            <a:srgbClr val="F8E3CF"/>
          </a:solidFill>
          <a:ln w="12700">
            <a:solidFill>
              <a:srgbClr val="D98B3A"/>
            </a:solidFill>
            <a:prstDash val="solid"/>
          </a:ln>
        </p:spPr>
        <p:txBody>
          <a:bodyPr/>
          <a:lstStyle/>
          <a:p>
            <a:endParaRPr lang="fr-CH" sz="1350"/>
          </a:p>
        </p:txBody>
      </p:sp>
      <p:sp>
        <p:nvSpPr>
          <p:cNvPr id="13" name="Text 11"/>
          <p:cNvSpPr/>
          <p:nvPr/>
        </p:nvSpPr>
        <p:spPr>
          <a:xfrm>
            <a:off x="822960" y="4992624"/>
            <a:ext cx="2125980" cy="123444"/>
          </a:xfrm>
          <a:prstGeom prst="rect">
            <a:avLst/>
          </a:prstGeom>
          <a:noFill/>
          <a:ln/>
        </p:spPr>
        <p:txBody>
          <a:bodyPr wrap="square" lIns="0" tIns="0" rIns="0" bIns="0" rtlCol="0" anchor="ctr"/>
          <a:lstStyle/>
          <a:p>
            <a:pPr algn="ctr"/>
            <a:r>
              <a:rPr lang="en-US" sz="1200" b="1" dirty="0">
                <a:solidFill>
                  <a:srgbClr val="19324A"/>
                </a:solidFill>
              </a:rPr>
              <a:t>B = “indicateurs de crise observés”</a:t>
            </a:r>
            <a:endParaRPr lang="en-US" sz="1200" dirty="0"/>
          </a:p>
        </p:txBody>
      </p:sp>
      <p:sp>
        <p:nvSpPr>
          <p:cNvPr id="14" name="Shape 12"/>
          <p:cNvSpPr/>
          <p:nvPr/>
        </p:nvSpPr>
        <p:spPr>
          <a:xfrm>
            <a:off x="3600450" y="1920240"/>
            <a:ext cx="5040630" cy="3669030"/>
          </a:xfrm>
          <a:prstGeom prst="roundRect">
            <a:avLst>
              <a:gd name="adj" fmla="val 1495"/>
            </a:avLst>
          </a:prstGeom>
          <a:solidFill>
            <a:srgbClr val="FFFFFF"/>
          </a:solidFill>
          <a:ln w="15240">
            <a:solidFill>
              <a:srgbClr val="DCE3EB"/>
            </a:solidFill>
            <a:prstDash val="solid"/>
          </a:ln>
        </p:spPr>
        <p:txBody>
          <a:bodyPr/>
          <a:lstStyle/>
          <a:p>
            <a:endParaRPr lang="fr-CH" sz="1350"/>
          </a:p>
        </p:txBody>
      </p:sp>
      <p:sp>
        <p:nvSpPr>
          <p:cNvPr id="15" name="Text 13"/>
          <p:cNvSpPr/>
          <p:nvPr/>
        </p:nvSpPr>
        <p:spPr>
          <a:xfrm>
            <a:off x="3806190" y="2105406"/>
            <a:ext cx="2194560" cy="171450"/>
          </a:xfrm>
          <a:prstGeom prst="rect">
            <a:avLst/>
          </a:prstGeom>
          <a:noFill/>
          <a:ln/>
        </p:spPr>
        <p:txBody>
          <a:bodyPr wrap="square" lIns="0" tIns="0" rIns="0" bIns="0" rtlCol="0" anchor="ctr"/>
          <a:lstStyle/>
          <a:p>
            <a:r>
              <a:rPr lang="en-US" sz="1425" b="1" dirty="0">
                <a:solidFill>
                  <a:srgbClr val="19324A"/>
                </a:solidFill>
              </a:rPr>
              <a:t>3. Mise à jour bayésienne</a:t>
            </a:r>
            <a:endParaRPr lang="en-US" sz="1425" dirty="0"/>
          </a:p>
        </p:txBody>
      </p:sp>
      <p:sp>
        <p:nvSpPr>
          <p:cNvPr id="16" name="Text 14"/>
          <p:cNvSpPr/>
          <p:nvPr/>
        </p:nvSpPr>
        <p:spPr>
          <a:xfrm>
            <a:off x="3806190" y="2366010"/>
            <a:ext cx="1851660" cy="137160"/>
          </a:xfrm>
          <a:prstGeom prst="rect">
            <a:avLst/>
          </a:prstGeom>
          <a:noFill/>
          <a:ln/>
        </p:spPr>
        <p:txBody>
          <a:bodyPr wrap="square" lIns="0" tIns="0" rIns="0" bIns="0" rtlCol="0" anchor="ctr"/>
          <a:lstStyle/>
          <a:p>
            <a:r>
              <a:rPr lang="en-US" sz="1200" b="1" dirty="0">
                <a:solidFill>
                  <a:srgbClr val="222B38"/>
                </a:solidFill>
              </a:rPr>
              <a:t>Hypothèses numériques simples :</a:t>
            </a:r>
            <a:endParaRPr lang="en-US" sz="1200" dirty="0"/>
          </a:p>
        </p:txBody>
      </p:sp>
      <p:sp>
        <p:nvSpPr>
          <p:cNvPr id="17" name="Text 15"/>
          <p:cNvSpPr/>
          <p:nvPr/>
        </p:nvSpPr>
        <p:spPr>
          <a:xfrm>
            <a:off x="3943350" y="2585466"/>
            <a:ext cx="1783080" cy="603504"/>
          </a:xfrm>
          <a:prstGeom prst="rect">
            <a:avLst/>
          </a:prstGeom>
          <a:noFill/>
          <a:ln/>
        </p:spPr>
        <p:txBody>
          <a:bodyPr wrap="square" lIns="0" tIns="0" rIns="0" bIns="0" rtlCol="0" anchor="ctr"/>
          <a:lstStyle/>
          <a:p>
            <a:r>
              <a:rPr lang="en-US" sz="1200" dirty="0">
                <a:solidFill>
                  <a:srgbClr val="222B38"/>
                </a:solidFill>
              </a:rPr>
              <a:t>• P(A) = 0,30</a:t>
            </a:r>
            <a:endParaRPr lang="en-US" sz="1200" dirty="0"/>
          </a:p>
          <a:p>
            <a:r>
              <a:rPr lang="en-US" sz="1200" dirty="0">
                <a:solidFill>
                  <a:srgbClr val="222B38"/>
                </a:solidFill>
              </a:rPr>
              <a:t>• P(B|A) = 0,80</a:t>
            </a:r>
            <a:endParaRPr lang="en-US" sz="1200" dirty="0"/>
          </a:p>
          <a:p>
            <a:r>
              <a:rPr lang="en-US" sz="1200" dirty="0">
                <a:solidFill>
                  <a:srgbClr val="222B38"/>
                </a:solidFill>
              </a:rPr>
              <a:t>• P(B|non A) = 0,20</a:t>
            </a:r>
            <a:endParaRPr lang="en-US" sz="1200" dirty="0"/>
          </a:p>
        </p:txBody>
      </p:sp>
      <p:sp>
        <p:nvSpPr>
          <p:cNvPr id="18" name="Shape 16"/>
          <p:cNvSpPr/>
          <p:nvPr/>
        </p:nvSpPr>
        <p:spPr>
          <a:xfrm>
            <a:off x="5726430" y="2468880"/>
            <a:ext cx="2537460" cy="754380"/>
          </a:xfrm>
          <a:prstGeom prst="roundRect">
            <a:avLst>
              <a:gd name="adj" fmla="val 3636"/>
            </a:avLst>
          </a:prstGeom>
          <a:solidFill>
            <a:srgbClr val="EEF2F6"/>
          </a:solidFill>
          <a:ln w="12700">
            <a:solidFill>
              <a:srgbClr val="DCE3EB"/>
            </a:solidFill>
            <a:prstDash val="solid"/>
          </a:ln>
        </p:spPr>
        <p:txBody>
          <a:bodyPr/>
          <a:lstStyle/>
          <a:p>
            <a:endParaRPr lang="fr-CH" sz="1350"/>
          </a:p>
        </p:txBody>
      </p:sp>
      <p:sp>
        <p:nvSpPr>
          <p:cNvPr id="19" name="Text 17"/>
          <p:cNvSpPr/>
          <p:nvPr/>
        </p:nvSpPr>
        <p:spPr>
          <a:xfrm>
            <a:off x="5870448" y="2736342"/>
            <a:ext cx="2228850" cy="164592"/>
          </a:xfrm>
          <a:prstGeom prst="rect">
            <a:avLst/>
          </a:prstGeom>
          <a:noFill/>
          <a:ln/>
        </p:spPr>
        <p:txBody>
          <a:bodyPr wrap="square" lIns="0" tIns="0" rIns="0" bIns="0" rtlCol="0" anchor="ctr"/>
          <a:lstStyle/>
          <a:p>
            <a:pPr algn="ctr"/>
            <a:r>
              <a:rPr lang="en-US" sz="1238" b="1" dirty="0">
                <a:solidFill>
                  <a:srgbClr val="19324A"/>
                </a:solidFill>
              </a:rPr>
              <a:t>P(B) = 0,80×0,30 + 0,20×0,70 = 0,38</a:t>
            </a:r>
            <a:endParaRPr lang="en-US" sz="1238" dirty="0"/>
          </a:p>
        </p:txBody>
      </p:sp>
      <p:sp>
        <p:nvSpPr>
          <p:cNvPr id="20" name="Shape 18"/>
          <p:cNvSpPr/>
          <p:nvPr/>
        </p:nvSpPr>
        <p:spPr>
          <a:xfrm>
            <a:off x="3806190" y="3477006"/>
            <a:ext cx="4457700" cy="891540"/>
          </a:xfrm>
          <a:prstGeom prst="roundRect">
            <a:avLst>
              <a:gd name="adj" fmla="val 3077"/>
            </a:avLst>
          </a:prstGeom>
          <a:solidFill>
            <a:srgbClr val="F7FAFD"/>
          </a:solidFill>
          <a:ln w="12700">
            <a:solidFill>
              <a:srgbClr val="DCE3EB"/>
            </a:solidFill>
            <a:prstDash val="solid"/>
          </a:ln>
        </p:spPr>
        <p:txBody>
          <a:bodyPr/>
          <a:lstStyle/>
          <a:p>
            <a:endParaRPr lang="fr-CH" sz="1350"/>
          </a:p>
        </p:txBody>
      </p:sp>
      <p:sp>
        <p:nvSpPr>
          <p:cNvPr id="21" name="Text 19"/>
          <p:cNvSpPr/>
          <p:nvPr/>
        </p:nvSpPr>
        <p:spPr>
          <a:xfrm>
            <a:off x="3963924" y="3641598"/>
            <a:ext cx="2880360" cy="150876"/>
          </a:xfrm>
          <a:prstGeom prst="rect">
            <a:avLst/>
          </a:prstGeom>
          <a:noFill/>
          <a:ln/>
        </p:spPr>
        <p:txBody>
          <a:bodyPr wrap="square" lIns="0" tIns="0" rIns="0" bIns="0" rtlCol="0" anchor="ctr"/>
          <a:lstStyle/>
          <a:p>
            <a:r>
              <a:rPr lang="en-US" sz="1275" dirty="0">
                <a:solidFill>
                  <a:srgbClr val="222B38"/>
                </a:solidFill>
              </a:rPr>
              <a:t>P(A|B) = [P(B|A) × P(A)] / P(B)</a:t>
            </a:r>
            <a:endParaRPr lang="en-US" sz="1275" dirty="0"/>
          </a:p>
        </p:txBody>
      </p:sp>
      <p:sp>
        <p:nvSpPr>
          <p:cNvPr id="22" name="Text 20"/>
          <p:cNvSpPr/>
          <p:nvPr/>
        </p:nvSpPr>
        <p:spPr>
          <a:xfrm>
            <a:off x="3963924" y="3909060"/>
            <a:ext cx="2743200" cy="178308"/>
          </a:xfrm>
          <a:prstGeom prst="rect">
            <a:avLst/>
          </a:prstGeom>
          <a:noFill/>
          <a:ln/>
        </p:spPr>
        <p:txBody>
          <a:bodyPr wrap="square" lIns="0" tIns="0" rIns="0" bIns="0" rtlCol="0" anchor="ctr"/>
          <a:lstStyle/>
          <a:p>
            <a:r>
              <a:rPr lang="en-US" sz="1650" b="1" dirty="0">
                <a:solidFill>
                  <a:srgbClr val="D94841"/>
                </a:solidFill>
              </a:rPr>
              <a:t>= (0,80 × 0,30) / 0,38 = 0,63</a:t>
            </a:r>
            <a:endParaRPr lang="en-US" sz="1650" dirty="0"/>
          </a:p>
        </p:txBody>
      </p:sp>
      <p:sp>
        <p:nvSpPr>
          <p:cNvPr id="23" name="Shape 21"/>
          <p:cNvSpPr/>
          <p:nvPr/>
        </p:nvSpPr>
        <p:spPr>
          <a:xfrm>
            <a:off x="3806190" y="4594860"/>
            <a:ext cx="4457700" cy="589788"/>
          </a:xfrm>
          <a:prstGeom prst="roundRect">
            <a:avLst>
              <a:gd name="adj" fmla="val 4651"/>
            </a:avLst>
          </a:prstGeom>
          <a:solidFill>
            <a:srgbClr val="DDF2E5"/>
          </a:solidFill>
          <a:ln w="12700">
            <a:solidFill>
              <a:srgbClr val="5B9A71"/>
            </a:solidFill>
            <a:prstDash val="solid"/>
          </a:ln>
        </p:spPr>
        <p:txBody>
          <a:bodyPr/>
          <a:lstStyle/>
          <a:p>
            <a:endParaRPr lang="fr-CH" sz="1350"/>
          </a:p>
        </p:txBody>
      </p:sp>
      <p:sp>
        <p:nvSpPr>
          <p:cNvPr id="24" name="Text 22"/>
          <p:cNvSpPr/>
          <p:nvPr/>
        </p:nvSpPr>
        <p:spPr>
          <a:xfrm>
            <a:off x="3977640" y="4766310"/>
            <a:ext cx="4114800" cy="205740"/>
          </a:xfrm>
          <a:prstGeom prst="rect">
            <a:avLst/>
          </a:prstGeom>
          <a:noFill/>
          <a:ln/>
        </p:spPr>
        <p:txBody>
          <a:bodyPr wrap="square" lIns="0" tIns="0" rIns="0" bIns="0" rtlCol="0" anchor="ctr"/>
          <a:lstStyle/>
          <a:p>
            <a:pPr algn="ctr"/>
            <a:r>
              <a:rPr lang="en-US" sz="1238" b="1" dirty="0">
                <a:solidFill>
                  <a:srgbClr val="19324A"/>
                </a:solidFill>
              </a:rPr>
              <a:t>Après observation, la probabilité passe de 30 % à 63 % : l’arrachage devient une option politiquement plus justifiable.</a:t>
            </a:r>
            <a:endParaRPr lang="en-US" sz="1238" dirty="0"/>
          </a:p>
        </p:txBody>
      </p:sp>
      <p:sp>
        <p:nvSpPr>
          <p:cNvPr id="25" name="Text 23"/>
          <p:cNvSpPr/>
          <p:nvPr/>
        </p:nvSpPr>
        <p:spPr>
          <a:xfrm>
            <a:off x="3806190" y="5287518"/>
            <a:ext cx="4423410" cy="192024"/>
          </a:xfrm>
          <a:prstGeom prst="rect">
            <a:avLst/>
          </a:prstGeom>
          <a:noFill/>
          <a:ln/>
        </p:spPr>
        <p:txBody>
          <a:bodyPr wrap="square" lIns="0" tIns="0" rIns="0" bIns="0" rtlCol="0" anchor="ctr"/>
          <a:lstStyle/>
          <a:p>
            <a:pPr algn="ctr"/>
            <a:r>
              <a:rPr lang="en-US" sz="1110" i="1" dirty="0">
                <a:solidFill>
                  <a:srgbClr val="667085"/>
                </a:solidFill>
              </a:rPr>
              <a:t>Lecture territoriale : Bayes ne décide pas à la place de l’élu, mais il aide à objectiver une décision spatiale avec des données observées.</a:t>
            </a:r>
            <a:endParaRPr lang="en-US" sz="1110" dirty="0"/>
          </a:p>
        </p:txBody>
      </p:sp>
      <p:sp>
        <p:nvSpPr>
          <p:cNvPr id="26" name="Text Box 4">
            <a:extLst>
              <a:ext uri="{FF2B5EF4-FFF2-40B4-BE49-F238E27FC236}">
                <a16:creationId xmlns:a16="http://schemas.microsoft.com/office/drawing/2014/main" id="{CE052567-3F71-F376-53C3-705B42130D0C}"/>
              </a:ext>
            </a:extLst>
          </p:cNvPr>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DB1EE435-0787-7508-46B3-7E0D31D3B071}"/>
              </a:ext>
            </a:extLst>
          </p:cNvPr>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3" name="ZoneTexte 2">
            <a:extLst>
              <a:ext uri="{FF2B5EF4-FFF2-40B4-BE49-F238E27FC236}">
                <a16:creationId xmlns:a16="http://schemas.microsoft.com/office/drawing/2014/main" id="{248F6882-A45C-0B75-AEE9-D558FF5146F4}"/>
              </a:ext>
            </a:extLst>
          </p:cNvPr>
          <p:cNvSpPr txBox="1"/>
          <p:nvPr/>
        </p:nvSpPr>
        <p:spPr>
          <a:xfrm>
            <a:off x="456045" y="836712"/>
            <a:ext cx="7495770" cy="369332"/>
          </a:xfrm>
          <a:prstGeom prst="rect">
            <a:avLst/>
          </a:prstGeom>
          <a:noFill/>
        </p:spPr>
        <p:txBody>
          <a:bodyPr wrap="none" rtlCol="0">
            <a:spAutoFit/>
          </a:bodyPr>
          <a:lstStyle/>
          <a:p>
            <a:r>
              <a:rPr lang="fr-CH" dirty="0"/>
              <a:t>On peut étendre ce concept à des réseaux et on va parler de réseau bayésiens</a:t>
            </a:r>
          </a:p>
        </p:txBody>
      </p:sp>
      <p:pic>
        <p:nvPicPr>
          <p:cNvPr id="5" name="Image 4">
            <a:extLst>
              <a:ext uri="{FF2B5EF4-FFF2-40B4-BE49-F238E27FC236}">
                <a16:creationId xmlns:a16="http://schemas.microsoft.com/office/drawing/2014/main" id="{3F441A31-F618-05AE-A5FB-CE7A74CFEE00}"/>
              </a:ext>
            </a:extLst>
          </p:cNvPr>
          <p:cNvPicPr>
            <a:picLocks noChangeAspect="1"/>
          </p:cNvPicPr>
          <p:nvPr/>
        </p:nvPicPr>
        <p:blipFill>
          <a:blip r:embed="rId2"/>
          <a:stretch>
            <a:fillRect/>
          </a:stretch>
        </p:blipFill>
        <p:spPr>
          <a:xfrm>
            <a:off x="2123728" y="1916832"/>
            <a:ext cx="4464496" cy="3612887"/>
          </a:xfrm>
          <a:prstGeom prst="rect">
            <a:avLst/>
          </a:prstGeom>
        </p:spPr>
      </p:pic>
    </p:spTree>
    <p:extLst>
      <p:ext uri="{BB962C8B-B14F-4D97-AF65-F5344CB8AC3E}">
        <p14:creationId xmlns:p14="http://schemas.microsoft.com/office/powerpoint/2010/main" val="143384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dirty="0"/>
              <a:t>Préférences</a:t>
            </a:r>
            <a:endParaRPr lang="fr-FR" altLang="fr-FR" sz="1800" dirty="0"/>
          </a:p>
        </p:txBody>
      </p:sp>
      <p:sp>
        <p:nvSpPr>
          <p:cNvPr id="3" name="ZoneTexte 2"/>
          <p:cNvSpPr txBox="1"/>
          <p:nvPr/>
        </p:nvSpPr>
        <p:spPr>
          <a:xfrm>
            <a:off x="611560" y="1124744"/>
            <a:ext cx="6408712" cy="646331"/>
          </a:xfrm>
          <a:prstGeom prst="rect">
            <a:avLst/>
          </a:prstGeom>
          <a:noFill/>
        </p:spPr>
        <p:txBody>
          <a:bodyPr wrap="square" rtlCol="0">
            <a:spAutoFit/>
          </a:bodyPr>
          <a:lstStyle/>
          <a:p>
            <a:r>
              <a:rPr lang="fr-CH" dirty="0"/>
              <a:t>Préférer c’est ordonner des résultats les uns par rapport aux autres…..</a:t>
            </a:r>
          </a:p>
        </p:txBody>
      </p:sp>
      <p:sp>
        <p:nvSpPr>
          <p:cNvPr id="4" name="ZoneTexte 3"/>
          <p:cNvSpPr txBox="1"/>
          <p:nvPr/>
        </p:nvSpPr>
        <p:spPr>
          <a:xfrm>
            <a:off x="1619672" y="1769481"/>
            <a:ext cx="6552728" cy="369332"/>
          </a:xfrm>
          <a:prstGeom prst="rect">
            <a:avLst/>
          </a:prstGeom>
          <a:noFill/>
        </p:spPr>
        <p:txBody>
          <a:bodyPr wrap="square" rtlCol="0">
            <a:spAutoFit/>
          </a:bodyPr>
          <a:lstStyle/>
          <a:p>
            <a:r>
              <a:rPr lang="fr-CH" dirty="0"/>
              <a:t>…. Mais il faut le faire en étant logique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348880"/>
            <a:ext cx="3168352" cy="290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43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dirty="0"/>
              <a:t>Préférences</a:t>
            </a:r>
            <a:endParaRPr lang="fr-FR" altLang="fr-FR" sz="1800" dirty="0"/>
          </a:p>
        </p:txBody>
      </p:sp>
      <p:pic>
        <p:nvPicPr>
          <p:cNvPr id="28674" name="Picture 2" descr="C:\Users\jeanchri.loubier\Documents\GroupWise\AHP_Screenshot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6"/>
            <a:ext cx="4032448" cy="302433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987824" y="260350"/>
            <a:ext cx="4176464" cy="369332"/>
          </a:xfrm>
          <a:prstGeom prst="rect">
            <a:avLst/>
          </a:prstGeom>
          <a:noFill/>
        </p:spPr>
        <p:txBody>
          <a:bodyPr wrap="square" rtlCol="0">
            <a:spAutoFit/>
          </a:bodyPr>
          <a:lstStyle/>
          <a:p>
            <a:r>
              <a:rPr lang="fr-CH" dirty="0"/>
              <a:t>Un exemple: Le projet </a:t>
            </a:r>
            <a:r>
              <a:rPr lang="fr-CH" dirty="0" err="1"/>
              <a:t>Simul</a:t>
            </a:r>
            <a:r>
              <a:rPr lang="fr-CH" dirty="0"/>
              <a:t> R2</a:t>
            </a: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053" y="805462"/>
            <a:ext cx="2151841" cy="121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586" y="2163366"/>
            <a:ext cx="2301526" cy="117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717" y="3645024"/>
            <a:ext cx="2394682" cy="122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582" y="4619836"/>
            <a:ext cx="2598029" cy="132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0112" y="5157192"/>
            <a:ext cx="2407391" cy="124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813885" y="548680"/>
            <a:ext cx="1584176" cy="369332"/>
          </a:xfrm>
          <a:prstGeom prst="rect">
            <a:avLst/>
          </a:prstGeom>
          <a:noFill/>
        </p:spPr>
        <p:txBody>
          <a:bodyPr wrap="square" rtlCol="0">
            <a:spAutoFit/>
          </a:bodyPr>
          <a:lstStyle/>
          <a:p>
            <a:pPr algn="ctr"/>
            <a:r>
              <a:rPr lang="fr-CH" dirty="0"/>
              <a:t>pente</a:t>
            </a:r>
          </a:p>
        </p:txBody>
      </p:sp>
      <p:sp>
        <p:nvSpPr>
          <p:cNvPr id="11" name="ZoneTexte 10"/>
          <p:cNvSpPr txBox="1"/>
          <p:nvPr/>
        </p:nvSpPr>
        <p:spPr>
          <a:xfrm>
            <a:off x="5724128" y="1907540"/>
            <a:ext cx="1957766" cy="369332"/>
          </a:xfrm>
          <a:prstGeom prst="rect">
            <a:avLst/>
          </a:prstGeom>
          <a:noFill/>
        </p:spPr>
        <p:txBody>
          <a:bodyPr wrap="square" rtlCol="0">
            <a:spAutoFit/>
          </a:bodyPr>
          <a:lstStyle/>
          <a:p>
            <a:pPr algn="ctr"/>
            <a:r>
              <a:rPr lang="fr-CH" dirty="0"/>
              <a:t>Distance Ligne </a:t>
            </a:r>
            <a:r>
              <a:rPr lang="fr-CH" dirty="0" err="1"/>
              <a:t>Ht</a:t>
            </a:r>
            <a:endParaRPr lang="fr-CH" dirty="0"/>
          </a:p>
        </p:txBody>
      </p:sp>
      <p:sp>
        <p:nvSpPr>
          <p:cNvPr id="12" name="ZoneTexte 11"/>
          <p:cNvSpPr txBox="1"/>
          <p:nvPr/>
        </p:nvSpPr>
        <p:spPr>
          <a:xfrm>
            <a:off x="5813885" y="3359084"/>
            <a:ext cx="1584176" cy="369332"/>
          </a:xfrm>
          <a:prstGeom prst="rect">
            <a:avLst/>
          </a:prstGeom>
          <a:noFill/>
        </p:spPr>
        <p:txBody>
          <a:bodyPr wrap="square" rtlCol="0">
            <a:spAutoFit/>
          </a:bodyPr>
          <a:lstStyle/>
          <a:p>
            <a:pPr algn="ctr"/>
            <a:r>
              <a:rPr lang="fr-CH" dirty="0"/>
              <a:t>Orientation</a:t>
            </a:r>
          </a:p>
        </p:txBody>
      </p:sp>
      <p:sp>
        <p:nvSpPr>
          <p:cNvPr id="13" name="ZoneTexte 12"/>
          <p:cNvSpPr txBox="1"/>
          <p:nvPr/>
        </p:nvSpPr>
        <p:spPr>
          <a:xfrm>
            <a:off x="5938180" y="4912676"/>
            <a:ext cx="1802171" cy="369332"/>
          </a:xfrm>
          <a:prstGeom prst="rect">
            <a:avLst/>
          </a:prstGeom>
          <a:noFill/>
        </p:spPr>
        <p:txBody>
          <a:bodyPr wrap="square" rtlCol="0">
            <a:spAutoFit/>
          </a:bodyPr>
          <a:lstStyle/>
          <a:p>
            <a:pPr algn="ctr"/>
            <a:r>
              <a:rPr lang="fr-CH" dirty="0"/>
              <a:t>Distance au Bâti</a:t>
            </a:r>
          </a:p>
        </p:txBody>
      </p:sp>
      <p:sp>
        <p:nvSpPr>
          <p:cNvPr id="14" name="ZoneTexte 13"/>
          <p:cNvSpPr txBox="1"/>
          <p:nvPr/>
        </p:nvSpPr>
        <p:spPr>
          <a:xfrm>
            <a:off x="1276131" y="4146233"/>
            <a:ext cx="1584176" cy="646331"/>
          </a:xfrm>
          <a:prstGeom prst="rect">
            <a:avLst/>
          </a:prstGeom>
          <a:noFill/>
        </p:spPr>
        <p:txBody>
          <a:bodyPr wrap="square" rtlCol="0">
            <a:spAutoFit/>
          </a:bodyPr>
          <a:lstStyle/>
          <a:p>
            <a:pPr algn="ctr"/>
            <a:r>
              <a:rPr lang="fr-CH" dirty="0"/>
              <a:t>Fragmentation des parcelles</a:t>
            </a:r>
          </a:p>
        </p:txBody>
      </p:sp>
    </p:spTree>
    <p:extLst>
      <p:ext uri="{BB962C8B-B14F-4D97-AF65-F5344CB8AC3E}">
        <p14:creationId xmlns:p14="http://schemas.microsoft.com/office/powerpoint/2010/main" val="402462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5760640" cy="349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91" y="4896504"/>
            <a:ext cx="38195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7544" y="4896504"/>
            <a:ext cx="3456384" cy="1200329"/>
          </a:xfrm>
          <a:prstGeom prst="rect">
            <a:avLst/>
          </a:prstGeom>
          <a:noFill/>
        </p:spPr>
        <p:txBody>
          <a:bodyPr wrap="square" rtlCol="0">
            <a:spAutoFit/>
          </a:bodyPr>
          <a:lstStyle/>
          <a:p>
            <a:pPr algn="ctr"/>
            <a:r>
              <a:rPr lang="fr-CH" b="1" dirty="0">
                <a:solidFill>
                  <a:srgbClr val="FF0000"/>
                </a:solidFill>
              </a:rPr>
              <a:t>Il faut être certain de la faisabilité du facteur sinon nous serons obligé de refaire toute la pondération</a:t>
            </a:r>
          </a:p>
        </p:txBody>
      </p:sp>
      <p:cxnSp>
        <p:nvCxnSpPr>
          <p:cNvPr id="6" name="Connecteur droit 5"/>
          <p:cNvCxnSpPr/>
          <p:nvPr/>
        </p:nvCxnSpPr>
        <p:spPr>
          <a:xfrm>
            <a:off x="323528" y="4365104"/>
            <a:ext cx="847678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dirty="0"/>
              <a:t>Préférences</a:t>
            </a:r>
            <a:endParaRPr lang="fr-FR" altLang="fr-FR" sz="1800" dirty="0"/>
          </a:p>
        </p:txBody>
      </p:sp>
      <p:sp>
        <p:nvSpPr>
          <p:cNvPr id="8" name="ZoneTexte 7"/>
          <p:cNvSpPr txBox="1"/>
          <p:nvPr/>
        </p:nvSpPr>
        <p:spPr>
          <a:xfrm>
            <a:off x="2987824" y="260350"/>
            <a:ext cx="4176464" cy="369332"/>
          </a:xfrm>
          <a:prstGeom prst="rect">
            <a:avLst/>
          </a:prstGeom>
          <a:noFill/>
        </p:spPr>
        <p:txBody>
          <a:bodyPr wrap="square" rtlCol="0">
            <a:spAutoFit/>
          </a:bodyPr>
          <a:lstStyle/>
          <a:p>
            <a:r>
              <a:rPr lang="fr-CH" dirty="0"/>
              <a:t>Un exemple: Le projet </a:t>
            </a:r>
            <a:r>
              <a:rPr lang="fr-CH" dirty="0" err="1"/>
              <a:t>Simul</a:t>
            </a:r>
            <a:r>
              <a:rPr lang="fr-CH" dirty="0"/>
              <a:t> R2</a:t>
            </a:r>
          </a:p>
        </p:txBody>
      </p:sp>
    </p:spTree>
    <p:extLst>
      <p:ext uri="{BB962C8B-B14F-4D97-AF65-F5344CB8AC3E}">
        <p14:creationId xmlns:p14="http://schemas.microsoft.com/office/powerpoint/2010/main" val="395998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eanchri.loubier\Documents\GroupWise\AHP_Screenshot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30784"/>
            <a:ext cx="4032448" cy="3024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dirty="0"/>
              <a:t>Préférences</a:t>
            </a:r>
            <a:endParaRPr lang="fr-FR" altLang="fr-FR" sz="1800" dirty="0"/>
          </a:p>
        </p:txBody>
      </p:sp>
      <p:sp>
        <p:nvSpPr>
          <p:cNvPr id="4" name="ZoneTexte 3"/>
          <p:cNvSpPr txBox="1"/>
          <p:nvPr/>
        </p:nvSpPr>
        <p:spPr>
          <a:xfrm>
            <a:off x="2987824" y="260350"/>
            <a:ext cx="4176464" cy="369332"/>
          </a:xfrm>
          <a:prstGeom prst="rect">
            <a:avLst/>
          </a:prstGeom>
          <a:noFill/>
        </p:spPr>
        <p:txBody>
          <a:bodyPr wrap="square" rtlCol="0">
            <a:spAutoFit/>
          </a:bodyPr>
          <a:lstStyle/>
          <a:p>
            <a:r>
              <a:rPr lang="fr-CH" dirty="0"/>
              <a:t>Un exemple: Le projet </a:t>
            </a:r>
            <a:r>
              <a:rPr lang="fr-CH" dirty="0" err="1"/>
              <a:t>Simul</a:t>
            </a:r>
            <a:r>
              <a:rPr lang="fr-CH" dirty="0"/>
              <a:t> R2</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3" y="4477138"/>
            <a:ext cx="8865443" cy="13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376" y="880819"/>
            <a:ext cx="1400671" cy="317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13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Des outils pour naviguer là dedans</a:t>
            </a:r>
          </a:p>
        </p:txBody>
      </p:sp>
      <p:sp>
        <p:nvSpPr>
          <p:cNvPr id="3" name="ZoneTexte 2"/>
          <p:cNvSpPr txBox="1"/>
          <p:nvPr/>
        </p:nvSpPr>
        <p:spPr>
          <a:xfrm>
            <a:off x="4556754" y="116632"/>
            <a:ext cx="4191710" cy="646331"/>
          </a:xfrm>
          <a:prstGeom prst="rect">
            <a:avLst/>
          </a:prstGeom>
          <a:noFill/>
        </p:spPr>
        <p:txBody>
          <a:bodyPr wrap="square" rtlCol="0">
            <a:spAutoFit/>
          </a:bodyPr>
          <a:lstStyle/>
          <a:p>
            <a:r>
              <a:rPr lang="fr-CH" dirty="0"/>
              <a:t>Les matrices de décision pour les univers incertains</a:t>
            </a:r>
          </a:p>
        </p:txBody>
      </p:sp>
      <p:sp>
        <p:nvSpPr>
          <p:cNvPr id="4" name="ZoneTexte 3"/>
          <p:cNvSpPr txBox="1"/>
          <p:nvPr/>
        </p:nvSpPr>
        <p:spPr>
          <a:xfrm>
            <a:off x="611560" y="1484784"/>
            <a:ext cx="6552728" cy="923330"/>
          </a:xfrm>
          <a:prstGeom prst="rect">
            <a:avLst/>
          </a:prstGeom>
          <a:noFill/>
        </p:spPr>
        <p:txBody>
          <a:bodyPr wrap="square" rtlCol="0">
            <a:spAutoFit/>
          </a:bodyPr>
          <a:lstStyle/>
          <a:p>
            <a:r>
              <a:rPr lang="fr-CH" dirty="0"/>
              <a:t>Les états de la nature sont équiprobables puisqu’on a pas d’information dessus et  qu’il est impossible de dire quoi que ce soit à ce propos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5081911"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87824" y="3429000"/>
            <a:ext cx="3137695"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899592" y="4293096"/>
            <a:ext cx="5976664" cy="369332"/>
          </a:xfrm>
          <a:prstGeom prst="rect">
            <a:avLst/>
          </a:prstGeom>
          <a:noFill/>
        </p:spPr>
        <p:txBody>
          <a:bodyPr wrap="square" rtlCol="0">
            <a:spAutoFit/>
          </a:bodyPr>
          <a:lstStyle/>
          <a:p>
            <a:r>
              <a:rPr lang="fr-CH" dirty="0"/>
              <a:t>Ici on dit que la décision 2 domine les autres décisions</a:t>
            </a:r>
          </a:p>
        </p:txBody>
      </p:sp>
      <p:sp>
        <p:nvSpPr>
          <p:cNvPr id="7" name="ZoneTexte 6"/>
          <p:cNvSpPr txBox="1"/>
          <p:nvPr/>
        </p:nvSpPr>
        <p:spPr>
          <a:xfrm>
            <a:off x="95176" y="6309320"/>
            <a:ext cx="7789192" cy="246221"/>
          </a:xfrm>
          <a:prstGeom prst="rect">
            <a:avLst/>
          </a:prstGeom>
          <a:noFill/>
        </p:spPr>
        <p:txBody>
          <a:bodyPr wrap="square" rtlCol="0">
            <a:spAutoFit/>
          </a:bodyPr>
          <a:lstStyle/>
          <a:p>
            <a:r>
              <a:rPr lang="fr-CH" sz="1000" dirty="0"/>
              <a:t>Cette partie de mon cours est (très) fortement inspirée de : </a:t>
            </a:r>
            <a:r>
              <a:rPr lang="fr-CH" sz="1000" dirty="0">
                <a:hlinkClick r:id="rId3"/>
              </a:rPr>
              <a:t>http://www.rennard.org/dectab/</a:t>
            </a:r>
            <a:r>
              <a:rPr lang="fr-CH" sz="1000" dirty="0"/>
              <a:t>  qui est un très bon livre</a:t>
            </a:r>
          </a:p>
        </p:txBody>
      </p:sp>
    </p:spTree>
    <p:extLst>
      <p:ext uri="{BB962C8B-B14F-4D97-AF65-F5344CB8AC3E}">
        <p14:creationId xmlns:p14="http://schemas.microsoft.com/office/powerpoint/2010/main" val="90269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715305-4B77-8412-7C4E-D1D82FE9338D}"/>
              </a:ext>
            </a:extLst>
          </p:cNvPr>
          <p:cNvSpPr/>
          <p:nvPr/>
        </p:nvSpPr>
        <p:spPr>
          <a:xfrm>
            <a:off x="0" y="908720"/>
            <a:ext cx="9144000" cy="5949279"/>
          </a:xfrm>
          <a:prstGeom prst="rect">
            <a:avLst/>
          </a:prstGeom>
          <a:gradFill>
            <a:gsLst>
              <a:gs pos="0">
                <a:schemeClr val="accent1">
                  <a:lumMod val="5000"/>
                  <a:lumOff val="95000"/>
                </a:schemeClr>
              </a:gs>
              <a:gs pos="53000">
                <a:srgbClr val="92D050"/>
              </a:gs>
              <a:gs pos="100000">
                <a:srgbClr val="FF0000"/>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p:cNvSpPr txBox="1"/>
          <p:nvPr/>
        </p:nvSpPr>
        <p:spPr>
          <a:xfrm>
            <a:off x="0" y="188640"/>
            <a:ext cx="3059832" cy="369332"/>
          </a:xfrm>
          <a:prstGeom prst="rect">
            <a:avLst/>
          </a:prstGeom>
          <a:solidFill>
            <a:srgbClr val="FFC000"/>
          </a:solidFill>
        </p:spPr>
        <p:txBody>
          <a:bodyPr wrap="square" rtlCol="0">
            <a:spAutoFit/>
          </a:bodyPr>
          <a:lstStyle/>
          <a:p>
            <a:r>
              <a:rPr lang="fr-CH" dirty="0"/>
              <a:t>Décider</a:t>
            </a:r>
          </a:p>
        </p:txBody>
      </p:sp>
      <p:sp>
        <p:nvSpPr>
          <p:cNvPr id="3" name="ZoneTexte 2"/>
          <p:cNvSpPr txBox="1"/>
          <p:nvPr/>
        </p:nvSpPr>
        <p:spPr>
          <a:xfrm>
            <a:off x="3419872" y="3789040"/>
            <a:ext cx="1800200" cy="646331"/>
          </a:xfrm>
          <a:prstGeom prst="rect">
            <a:avLst/>
          </a:prstGeom>
          <a:noFill/>
        </p:spPr>
        <p:txBody>
          <a:bodyPr wrap="square" rtlCol="0">
            <a:spAutoFit/>
          </a:bodyPr>
          <a:lstStyle/>
          <a:p>
            <a:pPr algn="ctr"/>
            <a:r>
              <a:rPr lang="fr-CH" sz="3600" dirty="0"/>
              <a:t>Décider </a:t>
            </a:r>
          </a:p>
        </p:txBody>
      </p:sp>
      <p:sp>
        <p:nvSpPr>
          <p:cNvPr id="4" name="ZoneTexte 3"/>
          <p:cNvSpPr txBox="1"/>
          <p:nvPr/>
        </p:nvSpPr>
        <p:spPr>
          <a:xfrm>
            <a:off x="827584" y="1556791"/>
            <a:ext cx="2520280" cy="646331"/>
          </a:xfrm>
          <a:prstGeom prst="rect">
            <a:avLst/>
          </a:prstGeom>
          <a:noFill/>
        </p:spPr>
        <p:txBody>
          <a:bodyPr wrap="square" rtlCol="0">
            <a:spAutoFit/>
          </a:bodyPr>
          <a:lstStyle/>
          <a:p>
            <a:pPr algn="ctr"/>
            <a:r>
              <a:rPr lang="fr-CH" b="1" dirty="0"/>
              <a:t>Estimer ou faire des probabilité</a:t>
            </a:r>
          </a:p>
        </p:txBody>
      </p:sp>
      <p:sp>
        <p:nvSpPr>
          <p:cNvPr id="5" name="ZoneTexte 4"/>
          <p:cNvSpPr txBox="1"/>
          <p:nvPr/>
        </p:nvSpPr>
        <p:spPr>
          <a:xfrm>
            <a:off x="5508104" y="1628800"/>
            <a:ext cx="1296144" cy="369332"/>
          </a:xfrm>
          <a:prstGeom prst="rect">
            <a:avLst/>
          </a:prstGeom>
          <a:noFill/>
        </p:spPr>
        <p:txBody>
          <a:bodyPr wrap="square" rtlCol="0">
            <a:spAutoFit/>
          </a:bodyPr>
          <a:lstStyle/>
          <a:p>
            <a:pPr algn="ctr"/>
            <a:r>
              <a:rPr lang="fr-CH" b="1" dirty="0"/>
              <a:t>Préférer</a:t>
            </a:r>
          </a:p>
        </p:txBody>
      </p:sp>
      <p:sp>
        <p:nvSpPr>
          <p:cNvPr id="6" name="ZoneTexte 5">
            <a:extLst>
              <a:ext uri="{FF2B5EF4-FFF2-40B4-BE49-F238E27FC236}">
                <a16:creationId xmlns:a16="http://schemas.microsoft.com/office/drawing/2014/main" id="{578C3401-D610-7F51-9990-83D0AEF06351}"/>
              </a:ext>
            </a:extLst>
          </p:cNvPr>
          <p:cNvSpPr txBox="1"/>
          <p:nvPr/>
        </p:nvSpPr>
        <p:spPr>
          <a:xfrm>
            <a:off x="3831697" y="6165304"/>
            <a:ext cx="990977" cy="369332"/>
          </a:xfrm>
          <a:prstGeom prst="rect">
            <a:avLst/>
          </a:prstGeom>
          <a:noFill/>
        </p:spPr>
        <p:txBody>
          <a:bodyPr wrap="none" rtlCol="0">
            <a:spAutoFit/>
          </a:bodyPr>
          <a:lstStyle/>
          <a:p>
            <a:r>
              <a:rPr lang="fr-CH" b="1" dirty="0"/>
              <a:t>Emotion</a:t>
            </a:r>
          </a:p>
        </p:txBody>
      </p:sp>
      <p:cxnSp>
        <p:nvCxnSpPr>
          <p:cNvPr id="10" name="Connecteur droit avec flèche 9">
            <a:extLst>
              <a:ext uri="{FF2B5EF4-FFF2-40B4-BE49-F238E27FC236}">
                <a16:creationId xmlns:a16="http://schemas.microsoft.com/office/drawing/2014/main" id="{C10492C4-F0AB-285A-4986-B8826D173C3F}"/>
              </a:ext>
            </a:extLst>
          </p:cNvPr>
          <p:cNvCxnSpPr>
            <a:cxnSpLocks/>
            <a:stCxn id="6" idx="0"/>
            <a:endCxn id="3" idx="2"/>
          </p:cNvCxnSpPr>
          <p:nvPr/>
        </p:nvCxnSpPr>
        <p:spPr>
          <a:xfrm flipH="1" flipV="1">
            <a:off x="4319972" y="4435371"/>
            <a:ext cx="7214" cy="17299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0114ED98-FE8A-0030-5D70-C9213AF058A3}"/>
              </a:ext>
            </a:extLst>
          </p:cNvPr>
          <p:cNvCxnSpPr>
            <a:endCxn id="3" idx="3"/>
          </p:cNvCxnSpPr>
          <p:nvPr/>
        </p:nvCxnSpPr>
        <p:spPr>
          <a:xfrm rot="5400000">
            <a:off x="4631087" y="2587117"/>
            <a:ext cx="2114074" cy="93610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BD509A3C-0D15-F27B-43DB-ADCD9923F9D8}"/>
              </a:ext>
            </a:extLst>
          </p:cNvPr>
          <p:cNvCxnSpPr>
            <a:stCxn id="4" idx="2"/>
            <a:endCxn id="3" idx="1"/>
          </p:cNvCxnSpPr>
          <p:nvPr/>
        </p:nvCxnSpPr>
        <p:spPr>
          <a:xfrm rot="16200000" flipH="1">
            <a:off x="1799256" y="2491590"/>
            <a:ext cx="1909084" cy="1332148"/>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81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44" y="116632"/>
            <a:ext cx="4464496" cy="369332"/>
          </a:xfrm>
          <a:prstGeom prst="rect">
            <a:avLst/>
          </a:prstGeom>
          <a:solidFill>
            <a:srgbClr val="FFC000"/>
          </a:solidFill>
        </p:spPr>
        <p:txBody>
          <a:bodyPr wrap="square" rtlCol="0">
            <a:spAutoFit/>
          </a:bodyPr>
          <a:lstStyle/>
          <a:p>
            <a:r>
              <a:rPr lang="fr-CH" dirty="0"/>
              <a:t>Des outils pour naviguer là dedans</a:t>
            </a: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37719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83568" y="908720"/>
            <a:ext cx="3528392" cy="369332"/>
          </a:xfrm>
          <a:prstGeom prst="rect">
            <a:avLst/>
          </a:prstGeom>
          <a:noFill/>
        </p:spPr>
        <p:txBody>
          <a:bodyPr wrap="square" rtlCol="0">
            <a:spAutoFit/>
          </a:bodyPr>
          <a:lstStyle/>
          <a:p>
            <a:pPr algn="ctr"/>
            <a:r>
              <a:rPr lang="fr-CH" dirty="0"/>
              <a:t>Le </a:t>
            </a:r>
            <a:r>
              <a:rPr lang="fr-CH" dirty="0" err="1"/>
              <a:t>maximin</a:t>
            </a:r>
            <a:r>
              <a:rPr lang="fr-CH" dirty="0"/>
              <a:t> (</a:t>
            </a:r>
            <a:r>
              <a:rPr lang="fr-CH" dirty="0" err="1"/>
              <a:t>wald</a:t>
            </a:r>
            <a:r>
              <a:rPr lang="fr-CH" dirty="0"/>
              <a:t>)</a:t>
            </a:r>
          </a:p>
        </p:txBody>
      </p:sp>
      <p:sp>
        <p:nvSpPr>
          <p:cNvPr id="5" name="ZoneTexte 4"/>
          <p:cNvSpPr txBox="1"/>
          <p:nvPr/>
        </p:nvSpPr>
        <p:spPr>
          <a:xfrm>
            <a:off x="4644008" y="1642630"/>
            <a:ext cx="3771900" cy="646331"/>
          </a:xfrm>
          <a:prstGeom prst="rect">
            <a:avLst/>
          </a:prstGeom>
          <a:noFill/>
        </p:spPr>
        <p:txBody>
          <a:bodyPr wrap="square" rtlCol="0">
            <a:spAutoFit/>
          </a:bodyPr>
          <a:lstStyle/>
          <a:p>
            <a:r>
              <a:rPr lang="fr-CH" dirty="0"/>
              <a:t>Je suis paranoïaque et je prend la meilleure (max) parmi les pires issues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77" y="3335842"/>
            <a:ext cx="37719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683568" y="2699628"/>
            <a:ext cx="3528392" cy="369332"/>
          </a:xfrm>
          <a:prstGeom prst="rect">
            <a:avLst/>
          </a:prstGeom>
          <a:noFill/>
        </p:spPr>
        <p:txBody>
          <a:bodyPr wrap="square" rtlCol="0">
            <a:spAutoFit/>
          </a:bodyPr>
          <a:lstStyle/>
          <a:p>
            <a:pPr algn="ctr"/>
            <a:r>
              <a:rPr lang="fr-CH" dirty="0"/>
              <a:t>Le </a:t>
            </a:r>
            <a:r>
              <a:rPr lang="fr-CH" dirty="0" err="1"/>
              <a:t>maximax</a:t>
            </a:r>
            <a:r>
              <a:rPr lang="fr-CH" dirty="0"/>
              <a:t> </a:t>
            </a:r>
          </a:p>
        </p:txBody>
      </p:sp>
      <p:sp>
        <p:nvSpPr>
          <p:cNvPr id="9" name="ZoneTexte 8"/>
          <p:cNvSpPr txBox="1"/>
          <p:nvPr/>
        </p:nvSpPr>
        <p:spPr>
          <a:xfrm>
            <a:off x="4796408" y="3493688"/>
            <a:ext cx="3771900" cy="923330"/>
          </a:xfrm>
          <a:prstGeom prst="rect">
            <a:avLst/>
          </a:prstGeom>
          <a:noFill/>
        </p:spPr>
        <p:txBody>
          <a:bodyPr wrap="square" rtlCol="0">
            <a:spAutoFit/>
          </a:bodyPr>
          <a:lstStyle/>
          <a:p>
            <a:r>
              <a:rPr lang="fr-CH" dirty="0"/>
              <a:t>Je suis optimiste et je prend la meilleure (max) parmi les meilleures issues</a:t>
            </a:r>
          </a:p>
        </p:txBody>
      </p:sp>
      <p:sp>
        <p:nvSpPr>
          <p:cNvPr id="6" name="ZoneTexte 5"/>
          <p:cNvSpPr txBox="1"/>
          <p:nvPr/>
        </p:nvSpPr>
        <p:spPr>
          <a:xfrm>
            <a:off x="683568" y="5157192"/>
            <a:ext cx="7344816" cy="369332"/>
          </a:xfrm>
          <a:prstGeom prst="rect">
            <a:avLst/>
          </a:prstGeom>
          <a:noFill/>
        </p:spPr>
        <p:txBody>
          <a:bodyPr wrap="square" rtlCol="0">
            <a:spAutoFit/>
          </a:bodyPr>
          <a:lstStyle/>
          <a:p>
            <a:r>
              <a:rPr lang="fr-CH" dirty="0"/>
              <a:t>Dans la vie, on est plutôt entre ces deux extrêmes</a:t>
            </a:r>
          </a:p>
        </p:txBody>
      </p:sp>
    </p:spTree>
    <p:extLst>
      <p:ext uri="{BB962C8B-B14F-4D97-AF65-F5344CB8AC3E}">
        <p14:creationId xmlns:p14="http://schemas.microsoft.com/office/powerpoint/2010/main" val="1620101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Des outils pour naviguer là dedans</a:t>
            </a:r>
          </a:p>
        </p:txBody>
      </p:sp>
      <p:sp>
        <p:nvSpPr>
          <p:cNvPr id="3" name="ZoneTexte 2"/>
          <p:cNvSpPr txBox="1"/>
          <p:nvPr/>
        </p:nvSpPr>
        <p:spPr>
          <a:xfrm>
            <a:off x="323528" y="764704"/>
            <a:ext cx="5400600" cy="369332"/>
          </a:xfrm>
          <a:prstGeom prst="rect">
            <a:avLst/>
          </a:prstGeom>
          <a:noFill/>
        </p:spPr>
        <p:txBody>
          <a:bodyPr wrap="square" rtlCol="0">
            <a:spAutoFit/>
          </a:bodyPr>
          <a:lstStyle/>
          <a:p>
            <a:r>
              <a:rPr lang="fr-CH" dirty="0"/>
              <a:t>Le critère </a:t>
            </a:r>
            <a:r>
              <a:rPr lang="fr-CH" dirty="0" err="1"/>
              <a:t>Hurwicz</a:t>
            </a:r>
            <a:r>
              <a:rPr lang="fr-CH" dirty="0"/>
              <a:t> où le réalisme</a:t>
            </a:r>
          </a:p>
        </p:txBody>
      </p:sp>
      <p:sp>
        <p:nvSpPr>
          <p:cNvPr id="4" name="ZoneTexte 3"/>
          <p:cNvSpPr txBox="1"/>
          <p:nvPr/>
        </p:nvSpPr>
        <p:spPr>
          <a:xfrm>
            <a:off x="323528" y="1340768"/>
            <a:ext cx="6552728" cy="1200329"/>
          </a:xfrm>
          <a:prstGeom prst="rect">
            <a:avLst/>
          </a:prstGeom>
          <a:noFill/>
        </p:spPr>
        <p:txBody>
          <a:bodyPr wrap="square" rtlCol="0">
            <a:spAutoFit/>
          </a:bodyPr>
          <a:lstStyle/>
          <a:p>
            <a:r>
              <a:rPr lang="fr-CH" dirty="0"/>
              <a:t>L’idée: si pour chaque décision on a un max et un min, on peut faire une espérance mathématique entre ces deux en choisissant un critère </a:t>
            </a:r>
            <a:r>
              <a:rPr lang="el-GR" dirty="0"/>
              <a:t>α</a:t>
            </a:r>
            <a:r>
              <a:rPr lang="fr-CH" dirty="0"/>
              <a:t> qui définit la position entre optimisme et pessimisme. On procède de la façon suivante:</a:t>
            </a:r>
          </a:p>
        </p:txBody>
      </p:sp>
      <mc:AlternateContent xmlns:mc="http://schemas.openxmlformats.org/markup-compatibility/2006" xmlns:a14="http://schemas.microsoft.com/office/drawing/2010/main">
        <mc:Choice Requires="a14">
          <p:sp>
            <p:nvSpPr>
              <p:cNvPr id="5" name="ZoneTexte 4"/>
              <p:cNvSpPr txBox="1"/>
              <p:nvPr/>
            </p:nvSpPr>
            <p:spPr>
              <a:xfrm>
                <a:off x="2123728" y="2708920"/>
                <a:ext cx="3501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a:rPr>
                        <m:t>𝐷</m:t>
                      </m:r>
                      <m:r>
                        <a:rPr lang="fr-CH" b="0" i="1" smtClean="0">
                          <a:latin typeface="Cambria Math"/>
                        </a:rPr>
                        <m:t>é</m:t>
                      </m:r>
                      <m:r>
                        <a:rPr lang="fr-CH" b="0" i="1" smtClean="0">
                          <a:latin typeface="Cambria Math"/>
                        </a:rPr>
                        <m:t>𝑐𝑖𝑠𝑖𝑜𝑛</m:t>
                      </m:r>
                      <m:r>
                        <a:rPr lang="fr-CH" b="0" i="1" smtClean="0">
                          <a:latin typeface="Cambria Math"/>
                        </a:rPr>
                        <m:t>= </m:t>
                      </m:r>
                      <m:r>
                        <a:rPr lang="fr-CH" b="0" i="1" smtClean="0">
                          <a:latin typeface="Cambria Math"/>
                          <a:ea typeface="Cambria Math"/>
                        </a:rPr>
                        <m:t>𝛼</m:t>
                      </m:r>
                      <m:r>
                        <a:rPr lang="fr-CH" b="0" i="1" smtClean="0">
                          <a:latin typeface="Cambria Math"/>
                          <a:ea typeface="Cambria Math"/>
                        </a:rPr>
                        <m:t>𝑀𝑎𝑥</m:t>
                      </m:r>
                      <m:r>
                        <a:rPr lang="fr-CH" b="0" i="1" smtClean="0">
                          <a:latin typeface="Cambria Math"/>
                          <a:ea typeface="Cambria Math"/>
                        </a:rPr>
                        <m:t>+</m:t>
                      </m:r>
                      <m:d>
                        <m:dPr>
                          <m:ctrlPr>
                            <a:rPr lang="fr-CH" b="0" i="1" smtClean="0">
                              <a:latin typeface="Cambria Math" panose="02040503050406030204" pitchFamily="18" charset="0"/>
                              <a:ea typeface="Cambria Math"/>
                            </a:rPr>
                          </m:ctrlPr>
                        </m:dPr>
                        <m:e>
                          <m:r>
                            <a:rPr lang="fr-CH" b="0" i="1" smtClean="0">
                              <a:latin typeface="Cambria Math"/>
                              <a:ea typeface="Cambria Math"/>
                            </a:rPr>
                            <m:t>1−</m:t>
                          </m:r>
                          <m:r>
                            <a:rPr lang="fr-CH" b="0" i="1" smtClean="0">
                              <a:latin typeface="Cambria Math"/>
                              <a:ea typeface="Cambria Math"/>
                            </a:rPr>
                            <m:t>𝛼</m:t>
                          </m:r>
                        </m:e>
                      </m:d>
                      <m:r>
                        <a:rPr lang="fr-CH" b="0" i="1" smtClean="0">
                          <a:latin typeface="Cambria Math"/>
                          <a:ea typeface="Cambria Math"/>
                        </a:rPr>
                        <m:t>𝑀𝑖𝑛</m:t>
                      </m:r>
                    </m:oMath>
                  </m:oMathPara>
                </a14:m>
                <a:endParaRPr lang="fr-CH" dirty="0"/>
              </a:p>
            </p:txBody>
          </p:sp>
        </mc:Choice>
        <mc:Fallback xmlns="">
          <p:sp>
            <p:nvSpPr>
              <p:cNvPr id="5" name="ZoneTexte 4"/>
              <p:cNvSpPr txBox="1">
                <a:spLocks noRot="1" noChangeAspect="1" noMove="1" noResize="1" noEditPoints="1" noAdjustHandles="1" noChangeArrowheads="1" noChangeShapeType="1" noTextEdit="1"/>
              </p:cNvSpPr>
              <p:nvPr/>
            </p:nvSpPr>
            <p:spPr>
              <a:xfrm>
                <a:off x="2123728" y="2708920"/>
                <a:ext cx="3501600" cy="369332"/>
              </a:xfrm>
              <a:prstGeom prst="rect">
                <a:avLst/>
              </a:prstGeom>
              <a:blipFill rotWithShape="1">
                <a:blip r:embed="rId2"/>
                <a:stretch>
                  <a:fillRect/>
                </a:stretch>
              </a:blipFill>
            </p:spPr>
            <p:txBody>
              <a:bodyPr/>
              <a:lstStyle/>
              <a:p>
                <a:r>
                  <a:rPr lang="fr-CH">
                    <a:noFill/>
                  </a:rPr>
                  <a:t> </a:t>
                </a:r>
              </a:p>
            </p:txBody>
          </p:sp>
        </mc:Fallback>
      </mc:AlternateContent>
      <p:sp>
        <p:nvSpPr>
          <p:cNvPr id="6" name="ZoneTexte 5"/>
          <p:cNvSpPr txBox="1"/>
          <p:nvPr/>
        </p:nvSpPr>
        <p:spPr>
          <a:xfrm>
            <a:off x="340213" y="4396462"/>
            <a:ext cx="4752528" cy="369332"/>
          </a:xfrm>
          <a:prstGeom prst="rect">
            <a:avLst/>
          </a:prstGeom>
          <a:noFill/>
        </p:spPr>
        <p:txBody>
          <a:bodyPr wrap="square" rtlCol="0">
            <a:spAutoFit/>
          </a:bodyPr>
          <a:lstStyle/>
          <a:p>
            <a:r>
              <a:rPr lang="fr-CH" dirty="0"/>
              <a:t>Exemple avec un léger pessimisme (</a:t>
            </a:r>
            <a:r>
              <a:rPr lang="el-GR" dirty="0"/>
              <a:t>α </a:t>
            </a:r>
            <a:r>
              <a:rPr lang="fr-CH" dirty="0"/>
              <a:t> = 0.4)</a:t>
            </a:r>
          </a:p>
        </p:txBody>
      </p:sp>
      <p:sp>
        <p:nvSpPr>
          <p:cNvPr id="7" name="ZoneTexte 6"/>
          <p:cNvSpPr txBox="1"/>
          <p:nvPr/>
        </p:nvSpPr>
        <p:spPr>
          <a:xfrm>
            <a:off x="457052" y="4869160"/>
            <a:ext cx="2792752" cy="923330"/>
          </a:xfrm>
          <a:prstGeom prst="rect">
            <a:avLst/>
          </a:prstGeom>
          <a:noFill/>
        </p:spPr>
        <p:txBody>
          <a:bodyPr wrap="none" rtlCol="0">
            <a:spAutoFit/>
          </a:bodyPr>
          <a:lstStyle/>
          <a:p>
            <a:r>
              <a:rPr lang="fr-CH" dirty="0"/>
              <a:t>D1= 0.4* 14 + 0.6 * 6=9.2</a:t>
            </a:r>
          </a:p>
          <a:p>
            <a:r>
              <a:rPr lang="fr-CH" dirty="0"/>
              <a:t>D2= 0.4* 12 + 0.6 * 8=9.6</a:t>
            </a:r>
          </a:p>
          <a:p>
            <a:r>
              <a:rPr lang="fr-CH" dirty="0"/>
              <a:t>D3= 0.4* 13 + 0.6 * 7.5= 9.7</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428" y="3212976"/>
            <a:ext cx="37719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8"/>
          <p:cNvCxnSpPr/>
          <p:nvPr/>
        </p:nvCxnSpPr>
        <p:spPr>
          <a:xfrm>
            <a:off x="3874528" y="4869160"/>
            <a:ext cx="0"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220072" y="4396462"/>
            <a:ext cx="3528392" cy="369332"/>
          </a:xfrm>
          <a:prstGeom prst="rect">
            <a:avLst/>
          </a:prstGeom>
          <a:noFill/>
        </p:spPr>
        <p:txBody>
          <a:bodyPr wrap="square" rtlCol="0">
            <a:spAutoFit/>
          </a:bodyPr>
          <a:lstStyle/>
          <a:p>
            <a:r>
              <a:rPr lang="fr-CH" dirty="0"/>
              <a:t>Une variation: le critère de Laplace</a:t>
            </a:r>
          </a:p>
        </p:txBody>
      </p:sp>
      <p:sp>
        <p:nvSpPr>
          <p:cNvPr id="11" name="ZoneTexte 10"/>
          <p:cNvSpPr txBox="1"/>
          <p:nvPr/>
        </p:nvSpPr>
        <p:spPr>
          <a:xfrm>
            <a:off x="4960983" y="5146159"/>
            <a:ext cx="2952328" cy="923330"/>
          </a:xfrm>
          <a:prstGeom prst="rect">
            <a:avLst/>
          </a:prstGeom>
          <a:noFill/>
        </p:spPr>
        <p:txBody>
          <a:bodyPr wrap="square" rtlCol="0">
            <a:spAutoFit/>
          </a:bodyPr>
          <a:lstStyle/>
          <a:p>
            <a:r>
              <a:rPr lang="fr-CH" dirty="0"/>
              <a:t>D1= (6+14+7)/3 = 9</a:t>
            </a:r>
          </a:p>
          <a:p>
            <a:r>
              <a:rPr lang="fr-CH" dirty="0"/>
              <a:t>D2 = (9+8+12)/3 = 9.67</a:t>
            </a:r>
          </a:p>
          <a:p>
            <a:r>
              <a:rPr lang="fr-CH" dirty="0"/>
              <a:t>D3 = (7.5+ 13 + 10)/3 = 10.17</a:t>
            </a:r>
          </a:p>
        </p:txBody>
      </p:sp>
    </p:spTree>
    <p:extLst>
      <p:ext uri="{BB962C8B-B14F-4D97-AF65-F5344CB8AC3E}">
        <p14:creationId xmlns:p14="http://schemas.microsoft.com/office/powerpoint/2010/main" val="2128318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Des outils pour naviguer là dedans</a:t>
            </a:r>
          </a:p>
        </p:txBody>
      </p:sp>
      <p:sp>
        <p:nvSpPr>
          <p:cNvPr id="3" name="ZoneTexte 2"/>
          <p:cNvSpPr txBox="1"/>
          <p:nvPr/>
        </p:nvSpPr>
        <p:spPr>
          <a:xfrm>
            <a:off x="4556754" y="116632"/>
            <a:ext cx="4191710" cy="646331"/>
          </a:xfrm>
          <a:prstGeom prst="rect">
            <a:avLst/>
          </a:prstGeom>
          <a:noFill/>
        </p:spPr>
        <p:txBody>
          <a:bodyPr wrap="square" rtlCol="0">
            <a:spAutoFit/>
          </a:bodyPr>
          <a:lstStyle/>
          <a:p>
            <a:r>
              <a:rPr lang="fr-CH" dirty="0"/>
              <a:t>Les matrices de décision pour les univers risqués</a:t>
            </a:r>
          </a:p>
        </p:txBody>
      </p:sp>
      <p:sp>
        <p:nvSpPr>
          <p:cNvPr id="4" name="ZoneTexte 3"/>
          <p:cNvSpPr txBox="1"/>
          <p:nvPr/>
        </p:nvSpPr>
        <p:spPr>
          <a:xfrm>
            <a:off x="395536" y="1124744"/>
            <a:ext cx="7200800" cy="646331"/>
          </a:xfrm>
          <a:prstGeom prst="rect">
            <a:avLst/>
          </a:prstGeom>
          <a:noFill/>
        </p:spPr>
        <p:txBody>
          <a:bodyPr wrap="square" rtlCol="0">
            <a:spAutoFit/>
          </a:bodyPr>
          <a:lstStyle/>
          <a:p>
            <a:r>
              <a:rPr lang="fr-CH" dirty="0"/>
              <a:t>On peut (ou on crois) qu’on peut connaitre les probabilité des états de la nature donc ..</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93326"/>
            <a:ext cx="4895064" cy="14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95536" y="4005064"/>
            <a:ext cx="6048672" cy="923330"/>
          </a:xfrm>
          <a:prstGeom prst="rect">
            <a:avLst/>
          </a:prstGeom>
          <a:noFill/>
        </p:spPr>
        <p:txBody>
          <a:bodyPr wrap="square" rtlCol="0">
            <a:spAutoFit/>
          </a:bodyPr>
          <a:lstStyle/>
          <a:p>
            <a:r>
              <a:rPr lang="fr-CH" dirty="0"/>
              <a:t>Première approche (brutale): le critère modal. </a:t>
            </a:r>
          </a:p>
          <a:p>
            <a:r>
              <a:rPr lang="fr-CH" dirty="0"/>
              <a:t>1: prendre l’état de la nature le plus probable</a:t>
            </a:r>
          </a:p>
          <a:p>
            <a:r>
              <a:rPr lang="fr-CH" dirty="0"/>
              <a:t>2: choisir la décision la plus forte</a:t>
            </a:r>
          </a:p>
        </p:txBody>
      </p:sp>
      <p:sp>
        <p:nvSpPr>
          <p:cNvPr id="6" name="ZoneTexte 5"/>
          <p:cNvSpPr txBox="1"/>
          <p:nvPr/>
        </p:nvSpPr>
        <p:spPr>
          <a:xfrm>
            <a:off x="395536" y="4928394"/>
            <a:ext cx="6408712" cy="1200329"/>
          </a:xfrm>
          <a:prstGeom prst="rect">
            <a:avLst/>
          </a:prstGeom>
          <a:noFill/>
        </p:spPr>
        <p:txBody>
          <a:bodyPr wrap="square" rtlCol="0">
            <a:spAutoFit/>
          </a:bodyPr>
          <a:lstStyle/>
          <a:p>
            <a:r>
              <a:rPr lang="fr-CH" dirty="0"/>
              <a:t>Deuxième approche: l’espérance mathématique du gain moyen</a:t>
            </a:r>
          </a:p>
          <a:p>
            <a:r>
              <a:rPr lang="fr-CH" dirty="0"/>
              <a:t>D1 = (6*0.2) + (14*0.5) +(7*0.3) = 10.3</a:t>
            </a:r>
          </a:p>
          <a:p>
            <a:r>
              <a:rPr lang="fr-CH" dirty="0"/>
              <a:t>D2 =…= 9.4</a:t>
            </a:r>
          </a:p>
          <a:p>
            <a:r>
              <a:rPr lang="fr-CH" dirty="0"/>
              <a:t>D3 =…= 11</a:t>
            </a:r>
          </a:p>
        </p:txBody>
      </p:sp>
      <p:sp>
        <p:nvSpPr>
          <p:cNvPr id="7" name="ZoneTexte 6"/>
          <p:cNvSpPr txBox="1"/>
          <p:nvPr/>
        </p:nvSpPr>
        <p:spPr>
          <a:xfrm>
            <a:off x="2483768" y="6021288"/>
            <a:ext cx="4824536" cy="369332"/>
          </a:xfrm>
          <a:prstGeom prst="rect">
            <a:avLst/>
          </a:prstGeom>
          <a:noFill/>
        </p:spPr>
        <p:txBody>
          <a:bodyPr wrap="square" rtlCol="0">
            <a:spAutoFit/>
          </a:bodyPr>
          <a:lstStyle/>
          <a:p>
            <a:r>
              <a:rPr lang="fr-CH" dirty="0"/>
              <a:t>Avec en supplément……</a:t>
            </a:r>
          </a:p>
        </p:txBody>
      </p:sp>
      <p:sp>
        <p:nvSpPr>
          <p:cNvPr id="8" name="Rectangle 7"/>
          <p:cNvSpPr/>
          <p:nvPr/>
        </p:nvSpPr>
        <p:spPr>
          <a:xfrm>
            <a:off x="1403648" y="3573016"/>
            <a:ext cx="4895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8653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Des outils pour naviguer là dedans</a:t>
            </a:r>
          </a:p>
        </p:txBody>
      </p:sp>
      <p:sp>
        <p:nvSpPr>
          <p:cNvPr id="3" name="ZoneTexte 2"/>
          <p:cNvSpPr txBox="1"/>
          <p:nvPr/>
        </p:nvSpPr>
        <p:spPr>
          <a:xfrm>
            <a:off x="4556754" y="116632"/>
            <a:ext cx="4191710" cy="646331"/>
          </a:xfrm>
          <a:prstGeom prst="rect">
            <a:avLst/>
          </a:prstGeom>
          <a:noFill/>
        </p:spPr>
        <p:txBody>
          <a:bodyPr wrap="square" rtlCol="0">
            <a:spAutoFit/>
          </a:bodyPr>
          <a:lstStyle/>
          <a:p>
            <a:r>
              <a:rPr lang="fr-CH" dirty="0"/>
              <a:t>Les matrices de décision pour les univers risqués</a:t>
            </a:r>
          </a:p>
        </p:txBody>
      </p:sp>
      <p:sp>
        <p:nvSpPr>
          <p:cNvPr id="4" name="ZoneTexte 3"/>
          <p:cNvSpPr txBox="1"/>
          <p:nvPr/>
        </p:nvSpPr>
        <p:spPr>
          <a:xfrm>
            <a:off x="395536" y="908720"/>
            <a:ext cx="7704856" cy="646331"/>
          </a:xfrm>
          <a:prstGeom prst="rect">
            <a:avLst/>
          </a:prstGeom>
          <a:noFill/>
        </p:spPr>
        <p:txBody>
          <a:bodyPr wrap="square" rtlCol="0">
            <a:spAutoFit/>
          </a:bodyPr>
          <a:lstStyle/>
          <a:p>
            <a:r>
              <a:rPr lang="fr-CH" dirty="0"/>
              <a:t>La réponse à la question: </a:t>
            </a:r>
            <a:r>
              <a:rPr lang="fr-CH" b="1" dirty="0">
                <a:solidFill>
                  <a:srgbClr val="FF0000"/>
                </a:solidFill>
              </a:rPr>
              <a:t>Combien devrais je payer pour avoir une information parfaite, prendre la meilleure décision (et ne pas me faire avoir)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4895064" cy="149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67544" y="3717032"/>
            <a:ext cx="7416824" cy="1754326"/>
          </a:xfrm>
          <a:prstGeom prst="rect">
            <a:avLst/>
          </a:prstGeom>
          <a:noFill/>
        </p:spPr>
        <p:txBody>
          <a:bodyPr wrap="square" rtlCol="0">
            <a:spAutoFit/>
          </a:bodyPr>
          <a:lstStyle/>
          <a:p>
            <a:r>
              <a:rPr lang="fr-CH" dirty="0"/>
              <a:t>Facile. Il y a 20% de chances qu’on me dise que c’est E1 qui va se produire, 50% de chances pour E2 et 30% pour E3. Si c’est E1 qui arrive, je vais choisir D2, si c’est E2, je vais prendre D3 et enfin si c’est E3 la meilleure décision sera D2 donc le gain espéré en cas d’information parfaite est: </a:t>
            </a:r>
          </a:p>
          <a:p>
            <a:r>
              <a:rPr lang="fr-CH" dirty="0"/>
              <a:t> </a:t>
            </a:r>
          </a:p>
          <a:p>
            <a:r>
              <a:rPr lang="fr-CH" dirty="0"/>
              <a:t>           = 9*02 + 14* 0.5 + 12*0.3 = 12.4  </a:t>
            </a:r>
          </a:p>
        </p:txBody>
      </p:sp>
      <p:pic>
        <p:nvPicPr>
          <p:cNvPr id="26626" name="Picture 2" descr="C:\Users\jeanchri.loubier\AppData\Local\Microsoft\Windows\Temporary Internet Files\Content.IE5\2N9CN0LS\euro-41188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31" y="4941168"/>
            <a:ext cx="555685" cy="59972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67544" y="5877272"/>
            <a:ext cx="7272808" cy="646331"/>
          </a:xfrm>
          <a:prstGeom prst="rect">
            <a:avLst/>
          </a:prstGeom>
          <a:noFill/>
        </p:spPr>
        <p:txBody>
          <a:bodyPr wrap="square" rtlCol="0">
            <a:spAutoFit/>
          </a:bodyPr>
          <a:lstStyle/>
          <a:p>
            <a:r>
              <a:rPr lang="fr-CH" dirty="0"/>
              <a:t>J’avais 11 d’espérance (slide d’avant) et maintenant j’ai 12.4 donc je ne dois pas payer plus que 1.4 pour cette information</a:t>
            </a:r>
          </a:p>
        </p:txBody>
      </p:sp>
    </p:spTree>
    <p:extLst>
      <p:ext uri="{BB962C8B-B14F-4D97-AF65-F5344CB8AC3E}">
        <p14:creationId xmlns:p14="http://schemas.microsoft.com/office/powerpoint/2010/main" val="16884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ZoneTexte 2"/>
          <p:cNvSpPr txBox="1">
            <a:spLocks noChangeArrowheads="1"/>
          </p:cNvSpPr>
          <p:nvPr/>
        </p:nvSpPr>
        <p:spPr bwMode="auto">
          <a:xfrm>
            <a:off x="179388" y="898872"/>
            <a:ext cx="842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Un exercice. </a:t>
            </a:r>
          </a:p>
        </p:txBody>
      </p:sp>
      <p:sp>
        <p:nvSpPr>
          <p:cNvPr id="33796" name="ZoneTexte 3"/>
          <p:cNvSpPr txBox="1">
            <a:spLocks noChangeArrowheads="1"/>
          </p:cNvSpPr>
          <p:nvPr/>
        </p:nvSpPr>
        <p:spPr bwMode="auto">
          <a:xfrm>
            <a:off x="150813" y="1484313"/>
            <a:ext cx="8820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dirty="0"/>
              <a:t>Quelle est l’espérance mathématique du jeu de la roulette pour un numéro plein (vous misez sur la sortie d’un n° bien précis et vous repartez avec 35 fois votre mise)?</a:t>
            </a: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488" y="2708275"/>
            <a:ext cx="480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4" descr="Fichier:Roulette fr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92375"/>
            <a:ext cx="2398712"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ZoneTexte 4"/>
          <p:cNvSpPr txBox="1">
            <a:spLocks noChangeArrowheads="1"/>
          </p:cNvSpPr>
          <p:nvPr/>
        </p:nvSpPr>
        <p:spPr bwMode="auto">
          <a:xfrm>
            <a:off x="3603625" y="3573463"/>
            <a:ext cx="49672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On voit que cette espérance est négative (sur le long terme) de 2.7% en faveur du casino. En conséquence, quand vous restez longtemps dans un casino, vous êtes certains de perdre même en misant sur la couleur (à cause du 0)</a:t>
            </a:r>
          </a:p>
        </p:txBody>
      </p:sp>
      <p:sp>
        <p:nvSpPr>
          <p:cNvPr id="9" name="ZoneTexte 8"/>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Tree>
    <p:extLst>
      <p:ext uri="{BB962C8B-B14F-4D97-AF65-F5344CB8AC3E}">
        <p14:creationId xmlns:p14="http://schemas.microsoft.com/office/powerpoint/2010/main" val="2739025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2339752" y="682625"/>
            <a:ext cx="467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dirty="0"/>
              <a:t>Espérance mathématique et choix rationnel</a:t>
            </a:r>
          </a:p>
        </p:txBody>
      </p:sp>
      <p:sp>
        <p:nvSpPr>
          <p:cNvPr id="34820" name="ZoneTexte 4"/>
          <p:cNvSpPr txBox="1">
            <a:spLocks noChangeArrowheads="1"/>
          </p:cNvSpPr>
          <p:nvPr/>
        </p:nvSpPr>
        <p:spPr bwMode="auto">
          <a:xfrm>
            <a:off x="323850" y="1052513"/>
            <a:ext cx="8135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Je vous propose un jeu avec 2 dès. Si vous faites un double 6, je vous donne 1 million de CHF. Si vous faites autre chose, vous me donnez 10 000 CHF. Est-ce que vous avez intérêt à jouer avec moi et pourquoi?</a:t>
            </a:r>
          </a:p>
        </p:txBody>
      </p:sp>
      <p:sp>
        <p:nvSpPr>
          <p:cNvPr id="34821" name="ZoneTexte 5"/>
          <p:cNvSpPr txBox="1">
            <a:spLocks noChangeArrowheads="1"/>
          </p:cNvSpPr>
          <p:nvPr/>
        </p:nvSpPr>
        <p:spPr bwMode="auto">
          <a:xfrm>
            <a:off x="469900" y="2312988"/>
            <a:ext cx="7848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Probabilité d’avoir un double 6 = 1/36 (2 évènements indépendants simultanés se multiplient)</a:t>
            </a:r>
          </a:p>
        </p:txBody>
      </p:sp>
      <p:sp>
        <p:nvSpPr>
          <p:cNvPr id="7" name="ZoneTexte 6"/>
          <p:cNvSpPr txBox="1">
            <a:spLocks noRot="1" noChangeAspect="1" noMove="1" noResize="1" noEditPoints="1" noAdjustHandles="1" noChangeArrowheads="1" noChangeShapeType="1" noTextEdit="1"/>
          </p:cNvSpPr>
          <p:nvPr/>
        </p:nvSpPr>
        <p:spPr>
          <a:xfrm>
            <a:off x="2411760" y="3187660"/>
            <a:ext cx="3653564" cy="618311"/>
          </a:xfrm>
          <a:prstGeom prst="rect">
            <a:avLst/>
          </a:prstGeom>
          <a:blipFill rotWithShape="1">
            <a:blip r:embed="rId2"/>
            <a:stretch>
              <a:fillRect/>
            </a:stretch>
          </a:blipFill>
        </p:spPr>
        <p:txBody>
          <a:bodyPr/>
          <a:lstStyle/>
          <a:p>
            <a:pPr>
              <a:defRPr/>
            </a:pPr>
            <a:r>
              <a:rPr lang="fr-CH">
                <a:noFill/>
              </a:rPr>
              <a:t> </a:t>
            </a:r>
          </a:p>
        </p:txBody>
      </p:sp>
      <p:sp>
        <p:nvSpPr>
          <p:cNvPr id="34823" name="ZoneTexte 7"/>
          <p:cNvSpPr txBox="1">
            <a:spLocks noChangeArrowheads="1"/>
          </p:cNvSpPr>
          <p:nvPr/>
        </p:nvSpPr>
        <p:spPr bwMode="auto">
          <a:xfrm>
            <a:off x="468313" y="4005263"/>
            <a:ext cx="77041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Conclusion, à long terme, le jeu vous est favorable de 18055 CHF en moyenne. Tout est dans le en moyenne à long terme. Comme le fait de gagner est intrinsèquement rare, vous devez avoir de l’argent pour jouer avec moi ce qui introduit un notion de temps et qui explique que le critère simple de l’espérance mathématique n’est pas suffisant pour caractériser un jeu </a:t>
            </a:r>
          </a:p>
        </p:txBody>
      </p:sp>
      <p:sp>
        <p:nvSpPr>
          <p:cNvPr id="10" name="ZoneTexte 9"/>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Tree>
    <p:extLst>
      <p:ext uri="{BB962C8B-B14F-4D97-AF65-F5344CB8AC3E}">
        <p14:creationId xmlns:p14="http://schemas.microsoft.com/office/powerpoint/2010/main" val="1832637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ZoneTexte 2"/>
          <p:cNvSpPr txBox="1">
            <a:spLocks noChangeArrowheads="1"/>
          </p:cNvSpPr>
          <p:nvPr/>
        </p:nvSpPr>
        <p:spPr bwMode="auto">
          <a:xfrm>
            <a:off x="250825" y="836613"/>
            <a:ext cx="813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Pour la petite histoire, c’est cette idée du risque de ruine qui a amené Daniel Bernouilli à développer le concept d’aversion au risque </a:t>
            </a:r>
          </a:p>
        </p:txBody>
      </p:sp>
      <p:sp>
        <p:nvSpPr>
          <p:cNvPr id="35844" name="ZoneTexte 3"/>
          <p:cNvSpPr txBox="1">
            <a:spLocks noChangeArrowheads="1"/>
          </p:cNvSpPr>
          <p:nvPr/>
        </p:nvSpPr>
        <p:spPr bwMode="auto">
          <a:xfrm>
            <a:off x="468313" y="3573463"/>
            <a:ext cx="4849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En économie, ce concept est toujours utilisé</a:t>
            </a: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203325"/>
            <a:ext cx="20955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ZoneTexte 4"/>
          <p:cNvSpPr txBox="1">
            <a:spLocks noChangeArrowheads="1"/>
          </p:cNvSpPr>
          <p:nvPr/>
        </p:nvSpPr>
        <p:spPr bwMode="auto">
          <a:xfrm>
            <a:off x="6443663" y="4581525"/>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CH" altLang="fr-FR" sz="1800"/>
              <a:t>1700-1782</a:t>
            </a:r>
          </a:p>
        </p:txBody>
      </p:sp>
      <p:sp>
        <p:nvSpPr>
          <p:cNvPr id="35847" name="ZoneTexte 5"/>
          <p:cNvSpPr txBox="1">
            <a:spLocks noChangeArrowheads="1"/>
          </p:cNvSpPr>
          <p:nvPr/>
        </p:nvSpPr>
        <p:spPr bwMode="auto">
          <a:xfrm>
            <a:off x="468313" y="2060575"/>
            <a:ext cx="5399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En gros, on préfère un gain moins gros mais presque certain à un gain énorme mais peu probable. Ce qui est traduit par «un bon tien vaut mieux que deux tu l’aura»</a:t>
            </a:r>
          </a:p>
        </p:txBody>
      </p:sp>
      <p:sp>
        <p:nvSpPr>
          <p:cNvPr id="35848" name="ZoneTexte 6"/>
          <p:cNvSpPr txBox="1">
            <a:spLocks noChangeArrowheads="1"/>
          </p:cNvSpPr>
          <p:nvPr/>
        </p:nvSpPr>
        <p:spPr bwMode="auto">
          <a:xfrm>
            <a:off x="323850" y="4337050"/>
            <a:ext cx="554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Par exemple, quand on investit en bourse sur des produits spéculatifs, on exige un rendement plus grand que quand on achète des obligations. Cette exigence s’appelle la «prime de risque»</a:t>
            </a:r>
          </a:p>
        </p:txBody>
      </p:sp>
      <p:sp>
        <p:nvSpPr>
          <p:cNvPr id="9" name="ZoneTexte 8"/>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Tree>
    <p:extLst>
      <p:ext uri="{BB962C8B-B14F-4D97-AF65-F5344CB8AC3E}">
        <p14:creationId xmlns:p14="http://schemas.microsoft.com/office/powerpoint/2010/main" val="118308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843808" y="628650"/>
            <a:ext cx="3162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b="1" dirty="0"/>
              <a:t>Notion d'utilité probabiliste</a:t>
            </a:r>
          </a:p>
        </p:txBody>
      </p:sp>
      <p:sp>
        <p:nvSpPr>
          <p:cNvPr id="38916" name="Rectangle 3"/>
          <p:cNvSpPr>
            <a:spLocks noChangeArrowheads="1"/>
          </p:cNvSpPr>
          <p:nvPr/>
        </p:nvSpPr>
        <p:spPr bwMode="auto">
          <a:xfrm>
            <a:off x="391923" y="1700808"/>
            <a:ext cx="7777162"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dirty="0"/>
              <a:t>Plutôt que de passer par une notion de prime de risque, on peut voir autrement et établir une fonction d'utilité, associant une valeur à tout couple {gain, probabilité}. L'espérance mathématique constitue alors la plus simple des fonctions d'utilité, appropriée dans le cas d'un agent économique qui serait indifférent au risque d’une part et qui (surtout)  aurait des moyens vraiment très importants.</a:t>
            </a:r>
          </a:p>
          <a:p>
            <a:pPr eaLnBrk="1" hangingPunct="1">
              <a:spcBef>
                <a:spcPct val="0"/>
              </a:spcBef>
              <a:buFontTx/>
              <a:buNone/>
            </a:pPr>
            <a:endParaRPr lang="fr-CH" altLang="fr-FR" sz="1800" dirty="0"/>
          </a:p>
          <a:p>
            <a:pPr eaLnBrk="1" hangingPunct="1">
              <a:spcBef>
                <a:spcPct val="0"/>
              </a:spcBef>
              <a:buFontTx/>
              <a:buNone/>
            </a:pPr>
            <a:r>
              <a:rPr lang="fr-CH" altLang="fr-FR" sz="1800" dirty="0"/>
              <a:t>Émile Borel adopta cette notion d'utilité pour expliquer qu'un joueur ayant peu de ressources choisisse rationnellement de prendre un billet de loterie chaque semaine : la perte correspondante n'est en effet pour lui que quantitative, tandis que le gain – si gain il y a – sera qualitatif, sa vie entière en étant changée. Une chance sur un million de gagner un million peut donc valoir dans ce cas précis bien davantage qu'un franc.</a:t>
            </a:r>
          </a:p>
        </p:txBody>
      </p:sp>
      <p:sp>
        <p:nvSpPr>
          <p:cNvPr id="5" name="ZoneTexte 4"/>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Tree>
    <p:extLst>
      <p:ext uri="{BB962C8B-B14F-4D97-AF65-F5344CB8AC3E}">
        <p14:creationId xmlns:p14="http://schemas.microsoft.com/office/powerpoint/2010/main" val="1005905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7622867"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11560" y="3645024"/>
            <a:ext cx="7344816" cy="2031325"/>
          </a:xfrm>
          <a:prstGeom prst="rect">
            <a:avLst/>
          </a:prstGeom>
          <a:noFill/>
        </p:spPr>
        <p:txBody>
          <a:bodyPr wrap="square" rtlCol="0">
            <a:spAutoFit/>
          </a:bodyPr>
          <a:lstStyle/>
          <a:p>
            <a:r>
              <a:rPr lang="fr-CH" dirty="0"/>
              <a:t>On peut aussi construire des fonctions d’utilité qui permettent de mettre en relation l’aversion au risque et l’espérance de gain en supposant bien entendu que les individus sont rationnels. Mais c’est une autre histoire et on entre dans le domaine de l’économétrie (plus précisément la théorie du portefeuille)</a:t>
            </a:r>
          </a:p>
          <a:p>
            <a:r>
              <a:rPr lang="fr-CH" dirty="0"/>
              <a:t>Je n’ai pas (encore) trouvé de travaux qui utilisent ces concepts en géographie </a:t>
            </a:r>
          </a:p>
        </p:txBody>
      </p:sp>
    </p:spTree>
    <p:extLst>
      <p:ext uri="{BB962C8B-B14F-4D97-AF65-F5344CB8AC3E}">
        <p14:creationId xmlns:p14="http://schemas.microsoft.com/office/powerpoint/2010/main" val="255137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
        <p:nvSpPr>
          <p:cNvPr id="3" name="ZoneTexte 2"/>
          <p:cNvSpPr txBox="1"/>
          <p:nvPr/>
        </p:nvSpPr>
        <p:spPr>
          <a:xfrm>
            <a:off x="395536" y="1052736"/>
            <a:ext cx="7848872" cy="646331"/>
          </a:xfrm>
          <a:prstGeom prst="rect">
            <a:avLst/>
          </a:prstGeom>
          <a:noFill/>
        </p:spPr>
        <p:txBody>
          <a:bodyPr wrap="square" rtlCol="0">
            <a:spAutoFit/>
          </a:bodyPr>
          <a:lstStyle/>
          <a:p>
            <a:r>
              <a:rPr lang="fr-CH" dirty="0"/>
              <a:t>L’utilité ici c’est plutôt un rapport de satisfaction. L’idée est que plus on possède un produit, plus on est satisfait</a:t>
            </a:r>
          </a:p>
        </p:txBody>
      </p:sp>
      <p:sp>
        <p:nvSpPr>
          <p:cNvPr id="5" name="ZoneTexte 4"/>
          <p:cNvSpPr txBox="1"/>
          <p:nvPr/>
        </p:nvSpPr>
        <p:spPr>
          <a:xfrm>
            <a:off x="539552" y="2596616"/>
            <a:ext cx="3024336" cy="923330"/>
          </a:xfrm>
          <a:prstGeom prst="rect">
            <a:avLst/>
          </a:prstGeom>
          <a:noFill/>
        </p:spPr>
        <p:txBody>
          <a:bodyPr wrap="square" rtlCol="0">
            <a:spAutoFit/>
          </a:bodyPr>
          <a:lstStyle/>
          <a:p>
            <a:pPr algn="just"/>
            <a:r>
              <a:rPr lang="fr-CH" dirty="0"/>
              <a:t>On peut modéliser cette satisfaction avec une fonction comme celle ci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73016"/>
            <a:ext cx="451125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544" y="6201598"/>
            <a:ext cx="2367956" cy="215444"/>
          </a:xfrm>
          <a:prstGeom prst="rect">
            <a:avLst/>
          </a:prstGeom>
        </p:spPr>
        <p:txBody>
          <a:bodyPr wrap="none">
            <a:spAutoFit/>
          </a:bodyPr>
          <a:lstStyle/>
          <a:p>
            <a:r>
              <a:rPr lang="fr-CH" sz="800" dirty="0"/>
              <a:t>Source: http://www.jybaudot.fr/Bourse/utilinv.html</a:t>
            </a:r>
          </a:p>
        </p:txBody>
      </p:sp>
      <p:sp>
        <p:nvSpPr>
          <p:cNvPr id="7" name="ZoneTexte 6"/>
          <p:cNvSpPr txBox="1"/>
          <p:nvPr/>
        </p:nvSpPr>
        <p:spPr>
          <a:xfrm>
            <a:off x="5436096" y="3356992"/>
            <a:ext cx="2592288" cy="2862322"/>
          </a:xfrm>
          <a:prstGeom prst="rect">
            <a:avLst/>
          </a:prstGeom>
          <a:noFill/>
        </p:spPr>
        <p:txBody>
          <a:bodyPr wrap="square" rtlCol="0">
            <a:spAutoFit/>
          </a:bodyPr>
          <a:lstStyle/>
          <a:p>
            <a:r>
              <a:rPr lang="fr-CH" sz="1200" dirty="0"/>
              <a:t>Cette fonction est continue et strictement croissante à droite. </a:t>
            </a:r>
          </a:p>
          <a:p>
            <a:r>
              <a:rPr lang="fr-CH" sz="1200" dirty="0">
                <a:solidFill>
                  <a:srgbClr val="FF0000"/>
                </a:solidFill>
              </a:rPr>
              <a:t>Sa dérivée première traduit l’idée que plus on en a, plus on en veux. Si je suis riche, je veux devenir encore plus riche</a:t>
            </a:r>
          </a:p>
          <a:p>
            <a:endParaRPr lang="fr-CH" sz="1200" dirty="0">
              <a:solidFill>
                <a:srgbClr val="FF0000"/>
              </a:solidFill>
            </a:endParaRPr>
          </a:p>
          <a:p>
            <a:r>
              <a:rPr lang="fr-CH" sz="1200" dirty="0">
                <a:solidFill>
                  <a:srgbClr val="FF0000"/>
                </a:solidFill>
              </a:rPr>
              <a:t>Sa dérivée seconde est inférieure à 0. la fonction est donc concave et cela traduit l’idée que la satisfaction se réduit à mesure qu’on augmente sa quantité de produit. </a:t>
            </a:r>
          </a:p>
          <a:p>
            <a:r>
              <a:rPr lang="fr-CH" sz="1200" dirty="0">
                <a:solidFill>
                  <a:srgbClr val="FF0000"/>
                </a:solidFill>
              </a:rPr>
              <a:t>Passer de rien à un peu est plus satisfaisant que passer de beaucoup à énormément</a:t>
            </a:r>
          </a:p>
        </p:txBody>
      </p:sp>
    </p:spTree>
    <p:extLst>
      <p:ext uri="{BB962C8B-B14F-4D97-AF65-F5344CB8AC3E}">
        <p14:creationId xmlns:p14="http://schemas.microsoft.com/office/powerpoint/2010/main" val="331538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3075" name="Text Box 5"/>
          <p:cNvSpPr txBox="1">
            <a:spLocks noChangeArrowheads="1"/>
          </p:cNvSpPr>
          <p:nvPr/>
        </p:nvSpPr>
        <p:spPr bwMode="auto">
          <a:xfrm>
            <a:off x="611188" y="1125538"/>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Une démarche ancienne formalisée (et transformée en théorie) par le GRRRRRANNNNND Kolmogorv</a:t>
            </a:r>
            <a:endParaRPr lang="fr-FR" altLang="fr-FR" sz="1800"/>
          </a:p>
        </p:txBody>
      </p:sp>
      <p:pic>
        <p:nvPicPr>
          <p:cNvPr id="30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916113"/>
            <a:ext cx="41719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7"/>
          <p:cNvSpPr txBox="1">
            <a:spLocks noChangeArrowheads="1"/>
          </p:cNvSpPr>
          <p:nvPr/>
        </p:nvSpPr>
        <p:spPr bwMode="auto">
          <a:xfrm>
            <a:off x="1116013" y="5589588"/>
            <a:ext cx="655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Théorie= axiomes desquels on dérive des théorèmes</a:t>
            </a:r>
            <a:endParaRPr lang="fr-FR" altLang="fr-FR" sz="1800"/>
          </a:p>
        </p:txBody>
      </p:sp>
    </p:spTree>
    <p:extLst>
      <p:ext uri="{BB962C8B-B14F-4D97-AF65-F5344CB8AC3E}">
        <p14:creationId xmlns:p14="http://schemas.microsoft.com/office/powerpoint/2010/main" val="4083021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
        <p:nvSpPr>
          <p:cNvPr id="3" name="ZoneTexte 2"/>
          <p:cNvSpPr txBox="1"/>
          <p:nvPr/>
        </p:nvSpPr>
        <p:spPr>
          <a:xfrm>
            <a:off x="323528" y="764704"/>
            <a:ext cx="8280920" cy="646331"/>
          </a:xfrm>
          <a:prstGeom prst="rect">
            <a:avLst/>
          </a:prstGeom>
          <a:noFill/>
        </p:spPr>
        <p:txBody>
          <a:bodyPr wrap="square" rtlCol="0">
            <a:spAutoFit/>
          </a:bodyPr>
          <a:lstStyle/>
          <a:p>
            <a:r>
              <a:rPr lang="fr-CH" dirty="0"/>
              <a:t>D’un point de vue théorique, pour établir l’utilité de quelqu’un, on peut lui poser des questions qui sont des loteries. Par exemple</a:t>
            </a:r>
          </a:p>
        </p:txBody>
      </p:sp>
      <p:sp>
        <p:nvSpPr>
          <p:cNvPr id="4" name="Rectangle 3"/>
          <p:cNvSpPr/>
          <p:nvPr/>
        </p:nvSpPr>
        <p:spPr>
          <a:xfrm>
            <a:off x="323528" y="1556792"/>
            <a:ext cx="8060291" cy="738664"/>
          </a:xfrm>
          <a:prstGeom prst="rect">
            <a:avLst/>
          </a:prstGeom>
        </p:spPr>
        <p:txBody>
          <a:bodyPr wrap="square">
            <a:spAutoFit/>
          </a:bodyPr>
          <a:lstStyle/>
          <a:p>
            <a:r>
              <a:rPr lang="fr-CH" sz="1400" i="1" dirty="0"/>
              <a:t>« Soit un projet qui a une chance sur deux de rapporter 1 000. Sinon, il ne rapporte rien. Cet investissement est en concurrence avec celui d’un actif sans risque. Quel revenu de ce dernier vous ferait hésiter entre ces deux investissements ? »</a:t>
            </a:r>
            <a:endParaRPr lang="fr-CH" sz="1400" dirty="0"/>
          </a:p>
        </p:txBody>
      </p:sp>
      <p:sp>
        <p:nvSpPr>
          <p:cNvPr id="5" name="Rectangle 4"/>
          <p:cNvSpPr/>
          <p:nvPr/>
        </p:nvSpPr>
        <p:spPr>
          <a:xfrm>
            <a:off x="467544" y="6201598"/>
            <a:ext cx="2965877" cy="215444"/>
          </a:xfrm>
          <a:prstGeom prst="rect">
            <a:avLst/>
          </a:prstGeom>
        </p:spPr>
        <p:txBody>
          <a:bodyPr wrap="none">
            <a:spAutoFit/>
          </a:bodyPr>
          <a:lstStyle/>
          <a:p>
            <a:r>
              <a:rPr lang="fr-CH" sz="800" dirty="0"/>
              <a:t>Source des questions : http://www.jybaudot.fr/Bourse/utilinv.html</a:t>
            </a:r>
          </a:p>
        </p:txBody>
      </p:sp>
      <p:sp>
        <p:nvSpPr>
          <p:cNvPr id="6" name="ZoneTexte 5"/>
          <p:cNvSpPr txBox="1"/>
          <p:nvPr/>
        </p:nvSpPr>
        <p:spPr>
          <a:xfrm>
            <a:off x="378253" y="2295456"/>
            <a:ext cx="7776864" cy="923330"/>
          </a:xfrm>
          <a:prstGeom prst="rect">
            <a:avLst/>
          </a:prstGeom>
          <a:noFill/>
        </p:spPr>
        <p:txBody>
          <a:bodyPr wrap="square" rtlCol="0">
            <a:spAutoFit/>
          </a:bodyPr>
          <a:lstStyle/>
          <a:p>
            <a:r>
              <a:rPr lang="fr-CH" dirty="0"/>
              <a:t>Espérance = 500 donc si la personne est rationnelle et qu’elle dit plus que 500, on saura qu’elle «aime» le risque si elle dit 500 elle est indifférente au risque et si elle dit moins alors elle est adverse au risque (par exemple ici on va dire 400)</a:t>
            </a:r>
          </a:p>
        </p:txBody>
      </p:sp>
      <p:sp>
        <p:nvSpPr>
          <p:cNvPr id="7" name="Rectangle 6"/>
          <p:cNvSpPr/>
          <p:nvPr/>
        </p:nvSpPr>
        <p:spPr>
          <a:xfrm>
            <a:off x="467543" y="3284984"/>
            <a:ext cx="7916275" cy="523220"/>
          </a:xfrm>
          <a:prstGeom prst="rect">
            <a:avLst/>
          </a:prstGeom>
        </p:spPr>
        <p:txBody>
          <a:bodyPr wrap="square">
            <a:spAutoFit/>
          </a:bodyPr>
          <a:lstStyle/>
          <a:p>
            <a:r>
              <a:rPr lang="fr-CH" sz="1400" i="1" dirty="0"/>
              <a:t>« soit un projet risqué qui a une chance sur deux de rapporter 400, sinon rien. Quel revenu certain vous ferait hésiter pour choisir ce projet ? »</a:t>
            </a:r>
            <a:endParaRPr lang="fr-CH" sz="1400" dirty="0"/>
          </a:p>
        </p:txBody>
      </p:sp>
      <p:sp>
        <p:nvSpPr>
          <p:cNvPr id="8" name="ZoneTexte 7"/>
          <p:cNvSpPr txBox="1"/>
          <p:nvPr/>
        </p:nvSpPr>
        <p:spPr>
          <a:xfrm>
            <a:off x="467543" y="3829195"/>
            <a:ext cx="7560841" cy="369332"/>
          </a:xfrm>
          <a:prstGeom prst="rect">
            <a:avLst/>
          </a:prstGeom>
          <a:noFill/>
        </p:spPr>
        <p:txBody>
          <a:bodyPr wrap="square" rtlCol="0">
            <a:spAutoFit/>
          </a:bodyPr>
          <a:lstStyle/>
          <a:p>
            <a:r>
              <a:rPr lang="fr-CH" dirty="0"/>
              <a:t>La personne répond 200</a:t>
            </a:r>
          </a:p>
        </p:txBody>
      </p:sp>
      <p:sp>
        <p:nvSpPr>
          <p:cNvPr id="9" name="Rectangle 8"/>
          <p:cNvSpPr/>
          <p:nvPr/>
        </p:nvSpPr>
        <p:spPr>
          <a:xfrm>
            <a:off x="467543" y="4293096"/>
            <a:ext cx="7615565" cy="523220"/>
          </a:xfrm>
          <a:prstGeom prst="rect">
            <a:avLst/>
          </a:prstGeom>
        </p:spPr>
        <p:txBody>
          <a:bodyPr wrap="square">
            <a:spAutoFit/>
          </a:bodyPr>
          <a:lstStyle/>
          <a:p>
            <a:r>
              <a:rPr lang="fr-CH" sz="1400" i="1" dirty="0"/>
              <a:t>«Quel revenu d’un investissement sans risque serait pour l’individu l’équivalent du choix entre deux gains équiprobables de 1 000 et de 400 ?»</a:t>
            </a:r>
          </a:p>
        </p:txBody>
      </p:sp>
      <p:sp>
        <p:nvSpPr>
          <p:cNvPr id="10" name="ZoneTexte 9"/>
          <p:cNvSpPr txBox="1"/>
          <p:nvPr/>
        </p:nvSpPr>
        <p:spPr>
          <a:xfrm>
            <a:off x="539552" y="5085184"/>
            <a:ext cx="7488832" cy="369332"/>
          </a:xfrm>
          <a:prstGeom prst="rect">
            <a:avLst/>
          </a:prstGeom>
          <a:noFill/>
        </p:spPr>
        <p:txBody>
          <a:bodyPr wrap="square" rtlCol="0">
            <a:spAutoFit/>
          </a:bodyPr>
          <a:lstStyle/>
          <a:p>
            <a:r>
              <a:rPr lang="fr-CH" dirty="0"/>
              <a:t>Espérance = 700. Disons que la personne répond 550</a:t>
            </a:r>
          </a:p>
        </p:txBody>
      </p:sp>
    </p:spTree>
    <p:extLst>
      <p:ext uri="{BB962C8B-B14F-4D97-AF65-F5344CB8AC3E}">
        <p14:creationId xmlns:p14="http://schemas.microsoft.com/office/powerpoint/2010/main" val="3180266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285437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
        <p:nvSpPr>
          <p:cNvPr id="2" name="ZoneTexte 1"/>
          <p:cNvSpPr txBox="1"/>
          <p:nvPr/>
        </p:nvSpPr>
        <p:spPr>
          <a:xfrm>
            <a:off x="755576" y="4005064"/>
            <a:ext cx="1956122" cy="369332"/>
          </a:xfrm>
          <a:prstGeom prst="rect">
            <a:avLst/>
          </a:prstGeom>
          <a:noFill/>
        </p:spPr>
        <p:txBody>
          <a:bodyPr wrap="square" rtlCol="0">
            <a:spAutoFit/>
          </a:bodyPr>
          <a:lstStyle/>
          <a:p>
            <a:r>
              <a:rPr lang="fr-CH" dirty="0"/>
              <a:t>Excel est mon ami</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692" y="3573016"/>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39552" y="4509120"/>
            <a:ext cx="2448272" cy="1200329"/>
          </a:xfrm>
          <a:prstGeom prst="rect">
            <a:avLst/>
          </a:prstGeom>
          <a:noFill/>
        </p:spPr>
        <p:txBody>
          <a:bodyPr wrap="square" rtlCol="0">
            <a:spAutoFit/>
          </a:bodyPr>
          <a:lstStyle/>
          <a:p>
            <a:r>
              <a:rPr lang="fr-CH" dirty="0"/>
              <a:t>Graphe en nuage de points et courbe de tendance polynôme de degré 2</a:t>
            </a:r>
          </a:p>
        </p:txBody>
      </p:sp>
      <p:sp>
        <p:nvSpPr>
          <p:cNvPr id="5" name="Ellipse 4"/>
          <p:cNvSpPr/>
          <p:nvPr/>
        </p:nvSpPr>
        <p:spPr>
          <a:xfrm>
            <a:off x="3707904" y="3573016"/>
            <a:ext cx="180020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4716016" y="2420888"/>
            <a:ext cx="2376264" cy="369332"/>
          </a:xfrm>
          <a:prstGeom prst="rect">
            <a:avLst/>
          </a:prstGeom>
          <a:noFill/>
        </p:spPr>
        <p:txBody>
          <a:bodyPr wrap="square" rtlCol="0">
            <a:spAutoFit/>
          </a:bodyPr>
          <a:lstStyle/>
          <a:p>
            <a:r>
              <a:rPr lang="fr-CH" dirty="0"/>
              <a:t>La fonction d’utilité</a:t>
            </a:r>
          </a:p>
        </p:txBody>
      </p:sp>
      <p:cxnSp>
        <p:nvCxnSpPr>
          <p:cNvPr id="8" name="Connecteur droit avec flèche 7"/>
          <p:cNvCxnSpPr/>
          <p:nvPr/>
        </p:nvCxnSpPr>
        <p:spPr>
          <a:xfrm flipH="1">
            <a:off x="4932040" y="2790220"/>
            <a:ext cx="648072" cy="566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04248" y="2190055"/>
            <a:ext cx="2051720" cy="923330"/>
          </a:xfrm>
          <a:prstGeom prst="rect">
            <a:avLst/>
          </a:prstGeom>
          <a:noFill/>
        </p:spPr>
        <p:txBody>
          <a:bodyPr wrap="square" rtlCol="0">
            <a:spAutoFit/>
          </a:bodyPr>
          <a:lstStyle/>
          <a:p>
            <a:r>
              <a:rPr lang="fr-CH" dirty="0"/>
              <a:t>D’’ est  inférieure à 0 donc l’individu est adverse au risque</a:t>
            </a:r>
          </a:p>
        </p:txBody>
      </p:sp>
    </p:spTree>
    <p:extLst>
      <p:ext uri="{BB962C8B-B14F-4D97-AF65-F5344CB8AC3E}">
        <p14:creationId xmlns:p14="http://schemas.microsoft.com/office/powerpoint/2010/main" val="4280269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44" y="116632"/>
            <a:ext cx="4464496" cy="369332"/>
          </a:xfrm>
          <a:prstGeom prst="rect">
            <a:avLst/>
          </a:prstGeom>
          <a:solidFill>
            <a:srgbClr val="FFC000"/>
          </a:solidFill>
        </p:spPr>
        <p:txBody>
          <a:bodyPr wrap="square" rtlCol="0">
            <a:spAutoFit/>
          </a:bodyPr>
          <a:lstStyle/>
          <a:p>
            <a:r>
              <a:rPr lang="fr-CH" dirty="0"/>
              <a:t>Utilité et prime de risque </a:t>
            </a:r>
          </a:p>
        </p:txBody>
      </p:sp>
      <p:sp>
        <p:nvSpPr>
          <p:cNvPr id="3" name="ZoneTexte 2"/>
          <p:cNvSpPr txBox="1"/>
          <p:nvPr/>
        </p:nvSpPr>
        <p:spPr>
          <a:xfrm>
            <a:off x="323528" y="836712"/>
            <a:ext cx="7344816" cy="923330"/>
          </a:xfrm>
          <a:prstGeom prst="rect">
            <a:avLst/>
          </a:prstGeom>
          <a:noFill/>
        </p:spPr>
        <p:txBody>
          <a:bodyPr wrap="square" rtlCol="0">
            <a:spAutoFit/>
          </a:bodyPr>
          <a:lstStyle/>
          <a:p>
            <a:r>
              <a:rPr lang="fr-CH" dirty="0"/>
              <a:t>En fait, c’est compliqué de procéder comme cela, donc on préfère approcher les perceptions par des fonctions «pré programmées» qui traduisent le comportement</a:t>
            </a:r>
          </a:p>
        </p:txBody>
      </p:sp>
      <mc:AlternateContent xmlns:mc="http://schemas.openxmlformats.org/markup-compatibility/2006" xmlns:a14="http://schemas.microsoft.com/office/drawing/2010/main">
        <mc:Choice Requires="a14">
          <p:sp>
            <p:nvSpPr>
              <p:cNvPr id="4" name="ZoneTexte 3"/>
              <p:cNvSpPr txBox="1"/>
              <p:nvPr/>
            </p:nvSpPr>
            <p:spPr>
              <a:xfrm>
                <a:off x="1331640" y="2147129"/>
                <a:ext cx="2136611"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CH" b="0" i="1" smtClean="0">
                          <a:latin typeface="Cambria Math"/>
                        </a:rPr>
                        <m:t>𝑈</m:t>
                      </m:r>
                      <m:d>
                        <m:dPr>
                          <m:ctrlPr>
                            <a:rPr lang="fr-CH" b="0" i="1" smtClean="0">
                              <a:latin typeface="Cambria Math" panose="02040503050406030204" pitchFamily="18" charset="0"/>
                            </a:rPr>
                          </m:ctrlPr>
                        </m:dPr>
                        <m:e>
                          <m:r>
                            <a:rPr lang="fr-CH" b="0" i="1" smtClean="0">
                              <a:latin typeface="Cambria Math"/>
                            </a:rPr>
                            <m:t>𝑥</m:t>
                          </m:r>
                        </m:e>
                      </m:d>
                      <m:r>
                        <a:rPr lang="fr-CH" b="0" i="1" smtClean="0">
                          <a:latin typeface="Cambria Math"/>
                        </a:rPr>
                        <m:t>=−</m:t>
                      </m:r>
                      <m:f>
                        <m:fPr>
                          <m:ctrlPr>
                            <a:rPr lang="fr-CH" b="0" i="1" smtClean="0">
                              <a:latin typeface="Cambria Math" panose="02040503050406030204" pitchFamily="18" charset="0"/>
                            </a:rPr>
                          </m:ctrlPr>
                        </m:fPr>
                        <m:num>
                          <m:sSup>
                            <m:sSupPr>
                              <m:ctrlPr>
                                <a:rPr lang="fr-CH" b="0" i="1" smtClean="0">
                                  <a:latin typeface="Cambria Math" panose="02040503050406030204" pitchFamily="18" charset="0"/>
                                </a:rPr>
                              </m:ctrlPr>
                            </m:sSupPr>
                            <m:e>
                              <m:r>
                                <a:rPr lang="fr-CH" b="0" i="1" smtClean="0">
                                  <a:latin typeface="Cambria Math"/>
                                </a:rPr>
                                <m:t>𝑥</m:t>
                              </m:r>
                            </m:e>
                            <m:sup>
                              <m:r>
                                <a:rPr lang="fr-CH" b="0" i="1" smtClean="0">
                                  <a:latin typeface="Cambria Math"/>
                                </a:rPr>
                                <m:t>2</m:t>
                              </m:r>
                            </m:sup>
                          </m:sSup>
                        </m:num>
                        <m:den>
                          <m:r>
                            <a:rPr lang="fr-CH" b="0" i="1" smtClean="0">
                              <a:latin typeface="Cambria Math"/>
                            </a:rPr>
                            <m:t>100</m:t>
                          </m:r>
                        </m:den>
                      </m:f>
                      <m:r>
                        <a:rPr lang="fr-CH" b="0" i="0" smtClean="0">
                          <a:latin typeface="Cambria Math"/>
                        </a:rPr>
                        <m:t>+2</m:t>
                      </m:r>
                      <m:r>
                        <m:rPr>
                          <m:sty m:val="p"/>
                        </m:rPr>
                        <a:rPr lang="fr-CH" b="0" i="0" smtClean="0">
                          <a:latin typeface="Cambria Math"/>
                        </a:rPr>
                        <m:t>x</m:t>
                      </m:r>
                    </m:oMath>
                  </m:oMathPara>
                </a14:m>
                <a:endParaRPr lang="fr-CH" dirty="0"/>
              </a:p>
            </p:txBody>
          </p:sp>
        </mc:Choice>
        <mc:Fallback xmlns="">
          <p:sp>
            <p:nvSpPr>
              <p:cNvPr id="4" name="ZoneTexte 3"/>
              <p:cNvSpPr txBox="1">
                <a:spLocks noRot="1" noChangeAspect="1" noMove="1" noResize="1" noEditPoints="1" noAdjustHandles="1" noChangeArrowheads="1" noChangeShapeType="1" noTextEdit="1"/>
              </p:cNvSpPr>
              <p:nvPr/>
            </p:nvSpPr>
            <p:spPr>
              <a:xfrm>
                <a:off x="1331640" y="2147129"/>
                <a:ext cx="2136611" cy="648126"/>
              </a:xfrm>
              <a:prstGeom prst="rect">
                <a:avLst/>
              </a:prstGeom>
              <a:blipFill rotWithShape="1">
                <a:blip r:embed="rId2"/>
                <a:stretch>
                  <a:fillRect/>
                </a:stretch>
              </a:blipFill>
            </p:spPr>
            <p:txBody>
              <a:bodyPr/>
              <a:lstStyle/>
              <a:p>
                <a:r>
                  <a:rPr lang="fr-CH">
                    <a:noFill/>
                  </a:rPr>
                  <a:t> </a:t>
                </a:r>
              </a:p>
            </p:txBody>
          </p:sp>
        </mc:Fallback>
      </mc:AlternateContent>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3" y="1628800"/>
            <a:ext cx="3096344" cy="184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82965" y="1844824"/>
            <a:ext cx="497147"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755576" y="3140968"/>
            <a:ext cx="3024336" cy="369332"/>
          </a:xfrm>
          <a:prstGeom prst="rect">
            <a:avLst/>
          </a:prstGeom>
          <a:noFill/>
        </p:spPr>
        <p:txBody>
          <a:bodyPr wrap="square" rtlCol="0">
            <a:spAutoFit/>
          </a:bodyPr>
          <a:lstStyle/>
          <a:p>
            <a:r>
              <a:rPr lang="fr-CH" dirty="0"/>
              <a:t>Adverse au risque</a:t>
            </a:r>
          </a:p>
        </p:txBody>
      </p:sp>
      <mc:AlternateContent xmlns:mc="http://schemas.openxmlformats.org/markup-compatibility/2006" xmlns:a14="http://schemas.microsoft.com/office/drawing/2010/main">
        <mc:Choice Requires="a14">
          <p:sp>
            <p:nvSpPr>
              <p:cNvPr id="7" name="ZoneTexte 6"/>
              <p:cNvSpPr txBox="1"/>
              <p:nvPr/>
            </p:nvSpPr>
            <p:spPr>
              <a:xfrm>
                <a:off x="1547664" y="4149080"/>
                <a:ext cx="1497589"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CH" i="1" smtClean="0">
                              <a:latin typeface="Cambria Math" panose="02040503050406030204" pitchFamily="18" charset="0"/>
                            </a:rPr>
                          </m:ctrlPr>
                        </m:sSubPr>
                        <m:e>
                          <m:r>
                            <a:rPr lang="fr-CH" b="0" i="1" smtClean="0">
                              <a:latin typeface="Cambria Math"/>
                            </a:rPr>
                            <m:t>𝑈</m:t>
                          </m:r>
                        </m:e>
                        <m:sub>
                          <m:r>
                            <a:rPr lang="fr-CH" b="0" i="1" smtClean="0">
                              <a:latin typeface="Cambria Math"/>
                            </a:rPr>
                            <m:t>2</m:t>
                          </m:r>
                        </m:sub>
                      </m:sSub>
                      <m:d>
                        <m:dPr>
                          <m:ctrlPr>
                            <a:rPr lang="fr-CH" b="0" i="1" smtClean="0">
                              <a:latin typeface="Cambria Math" panose="02040503050406030204" pitchFamily="18" charset="0"/>
                            </a:rPr>
                          </m:ctrlPr>
                        </m:dPr>
                        <m:e>
                          <m:r>
                            <a:rPr lang="fr-CH" b="0" i="1" smtClean="0">
                              <a:latin typeface="Cambria Math"/>
                            </a:rPr>
                            <m:t>𝑥</m:t>
                          </m:r>
                        </m:e>
                      </m:d>
                      <m:r>
                        <a:rPr lang="fr-CH" b="0" i="1" smtClean="0">
                          <a:latin typeface="Cambria Math"/>
                        </a:rPr>
                        <m:t>=</m:t>
                      </m:r>
                      <m:f>
                        <m:fPr>
                          <m:ctrlPr>
                            <a:rPr lang="fr-CH" b="0" i="1" smtClean="0">
                              <a:latin typeface="Cambria Math" panose="02040503050406030204" pitchFamily="18" charset="0"/>
                            </a:rPr>
                          </m:ctrlPr>
                        </m:fPr>
                        <m:num>
                          <m:sSup>
                            <m:sSupPr>
                              <m:ctrlPr>
                                <a:rPr lang="fr-CH" b="0" i="1" smtClean="0">
                                  <a:latin typeface="Cambria Math" panose="02040503050406030204" pitchFamily="18" charset="0"/>
                                </a:rPr>
                              </m:ctrlPr>
                            </m:sSupPr>
                            <m:e>
                              <m:r>
                                <a:rPr lang="fr-CH" b="0" i="1" smtClean="0">
                                  <a:latin typeface="Cambria Math"/>
                                </a:rPr>
                                <m:t>𝑥</m:t>
                              </m:r>
                            </m:e>
                            <m:sup>
                              <m:r>
                                <a:rPr lang="fr-CH" b="0" i="1" smtClean="0">
                                  <a:latin typeface="Cambria Math"/>
                                </a:rPr>
                                <m:t>3</m:t>
                              </m:r>
                            </m:sup>
                          </m:sSup>
                        </m:num>
                        <m:den>
                          <m:r>
                            <a:rPr lang="fr-CH" b="0" i="1" smtClean="0">
                              <a:latin typeface="Cambria Math"/>
                            </a:rPr>
                            <m:t>100</m:t>
                          </m:r>
                        </m:den>
                      </m:f>
                    </m:oMath>
                  </m:oMathPara>
                </a14:m>
                <a:endParaRPr lang="fr-CH" dirty="0"/>
              </a:p>
            </p:txBody>
          </p:sp>
        </mc:Choice>
        <mc:Fallback xmlns="">
          <p:sp>
            <p:nvSpPr>
              <p:cNvPr id="7" name="ZoneTexte 6"/>
              <p:cNvSpPr txBox="1">
                <a:spLocks noRot="1" noChangeAspect="1" noMove="1" noResize="1" noEditPoints="1" noAdjustHandles="1" noChangeArrowheads="1" noChangeShapeType="1" noTextEdit="1"/>
              </p:cNvSpPr>
              <p:nvPr/>
            </p:nvSpPr>
            <p:spPr>
              <a:xfrm>
                <a:off x="1547664" y="4149080"/>
                <a:ext cx="1497589" cy="648126"/>
              </a:xfrm>
              <a:prstGeom prst="rect">
                <a:avLst/>
              </a:prstGeom>
              <a:blipFill rotWithShape="1">
                <a:blip r:embed="rId4"/>
                <a:stretch>
                  <a:fillRect/>
                </a:stretch>
              </a:blipFill>
            </p:spPr>
            <p:txBody>
              <a:bodyPr/>
              <a:lstStyle/>
              <a:p>
                <a:r>
                  <a:rPr lang="fr-CH">
                    <a:noFill/>
                  </a:rPr>
                  <a:t> </a:t>
                </a:r>
              </a:p>
            </p:txBody>
          </p:sp>
        </mc:Fallback>
      </mc:AlternateContent>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9261" y="4149081"/>
            <a:ext cx="2242939" cy="14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276139" y="4187510"/>
            <a:ext cx="57606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ZoneTexte 7"/>
          <p:cNvSpPr txBox="1"/>
          <p:nvPr/>
        </p:nvSpPr>
        <p:spPr>
          <a:xfrm>
            <a:off x="899592" y="4997152"/>
            <a:ext cx="2433693" cy="369332"/>
          </a:xfrm>
          <a:prstGeom prst="rect">
            <a:avLst/>
          </a:prstGeom>
          <a:noFill/>
        </p:spPr>
        <p:txBody>
          <a:bodyPr wrap="square" rtlCol="0">
            <a:spAutoFit/>
          </a:bodyPr>
          <a:lstStyle/>
          <a:p>
            <a:r>
              <a:rPr lang="fr-CH" dirty="0"/>
              <a:t>Appétence au risque</a:t>
            </a:r>
          </a:p>
        </p:txBody>
      </p:sp>
      <p:sp>
        <p:nvSpPr>
          <p:cNvPr id="9" name="ZoneTexte 8"/>
          <p:cNvSpPr txBox="1"/>
          <p:nvPr/>
        </p:nvSpPr>
        <p:spPr>
          <a:xfrm>
            <a:off x="317053" y="5805264"/>
            <a:ext cx="8496944" cy="923330"/>
          </a:xfrm>
          <a:prstGeom prst="rect">
            <a:avLst/>
          </a:prstGeom>
          <a:noFill/>
        </p:spPr>
        <p:txBody>
          <a:bodyPr wrap="square" rtlCol="0">
            <a:spAutoFit/>
          </a:bodyPr>
          <a:lstStyle/>
          <a:p>
            <a:r>
              <a:rPr lang="fr-CH" dirty="0"/>
              <a:t>On gagnerait beaucoup en </a:t>
            </a:r>
            <a:r>
              <a:rPr lang="fr-CH" dirty="0" err="1"/>
              <a:t>modlisation</a:t>
            </a:r>
            <a:r>
              <a:rPr lang="fr-CH" dirty="0"/>
              <a:t> sur les approches participative en intégrant ce domaine  (les loteries pour les perception des risques: par exemple les perceptions des risques de construire sur une zone inondable)</a:t>
            </a:r>
          </a:p>
        </p:txBody>
      </p:sp>
    </p:spTree>
    <p:extLst>
      <p:ext uri="{BB962C8B-B14F-4D97-AF65-F5344CB8AC3E}">
        <p14:creationId xmlns:p14="http://schemas.microsoft.com/office/powerpoint/2010/main" val="3943664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4099" name="Rectangle 5"/>
          <p:cNvSpPr>
            <a:spLocks noChangeArrowheads="1"/>
          </p:cNvSpPr>
          <p:nvPr/>
        </p:nvSpPr>
        <p:spPr bwMode="auto">
          <a:xfrm>
            <a:off x="1042988" y="1190625"/>
            <a:ext cx="6983412"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eaLnBrk="0" hangingPunct="0">
              <a:spcBef>
                <a:spcPct val="20000"/>
              </a:spcBef>
              <a:buChar cha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a:t>La </a:t>
            </a:r>
            <a:r>
              <a:rPr lang="fr-FR" altLang="fr-FR" sz="1800" b="1"/>
              <a:t>Théorie des probabilités</a:t>
            </a:r>
            <a:r>
              <a:rPr lang="fr-FR" altLang="fr-FR" sz="1800"/>
              <a:t> est l'étude mathématique des phénomènes caractérisés par le hasard et l'incertitude. Les notions importantes  de cette théorie sont: </a:t>
            </a:r>
          </a:p>
          <a:p>
            <a:pPr lvl="4" eaLnBrk="1" hangingPunct="1">
              <a:spcBef>
                <a:spcPct val="0"/>
              </a:spcBef>
              <a:buFontTx/>
              <a:buChar char="•"/>
            </a:pPr>
            <a:r>
              <a:rPr lang="fr-FR" altLang="fr-FR" sz="1800"/>
              <a:t>les variables aléatoires, </a:t>
            </a:r>
          </a:p>
          <a:p>
            <a:pPr lvl="4" eaLnBrk="1" hangingPunct="1">
              <a:spcBef>
                <a:spcPct val="0"/>
              </a:spcBef>
              <a:buFontTx/>
              <a:buChar char="•"/>
            </a:pPr>
            <a:r>
              <a:rPr lang="fr-FR" altLang="fr-FR" sz="1800"/>
              <a:t>les processus stochastiques, </a:t>
            </a:r>
          </a:p>
          <a:p>
            <a:pPr lvl="4" eaLnBrk="1" hangingPunct="1">
              <a:spcBef>
                <a:spcPct val="0"/>
              </a:spcBef>
              <a:buFontTx/>
              <a:buChar char="•"/>
            </a:pPr>
            <a:r>
              <a:rPr lang="fr-FR" altLang="fr-FR" sz="1800"/>
              <a:t>les événements: </a:t>
            </a:r>
          </a:p>
          <a:p>
            <a:pPr eaLnBrk="1" hangingPunct="1">
              <a:spcBef>
                <a:spcPct val="0"/>
              </a:spcBef>
              <a:buFontTx/>
              <a:buNone/>
            </a:pPr>
            <a:endParaRPr lang="fr-FR" altLang="fr-FR" sz="1800"/>
          </a:p>
          <a:p>
            <a:pPr eaLnBrk="1" hangingPunct="1">
              <a:spcBef>
                <a:spcPct val="0"/>
              </a:spcBef>
              <a:buFontTx/>
              <a:buNone/>
            </a:pPr>
            <a:r>
              <a:rPr lang="fr-FR" altLang="fr-FR" sz="1800"/>
              <a:t>ils traduisent de manière abstraite des événements non déterministes ou des quantités mesurées qui peuvent parfois évoluer dans le temps d'une manière apparemment aléatoire. </a:t>
            </a:r>
          </a:p>
          <a:p>
            <a:pPr eaLnBrk="1" hangingPunct="1">
              <a:spcBef>
                <a:spcPct val="0"/>
              </a:spcBef>
              <a:buFontTx/>
              <a:buNone/>
            </a:pPr>
            <a:endParaRPr lang="fr-FR" altLang="fr-FR" sz="1800"/>
          </a:p>
          <a:p>
            <a:pPr eaLnBrk="1" hangingPunct="1">
              <a:spcBef>
                <a:spcPct val="0"/>
              </a:spcBef>
              <a:buFontTx/>
              <a:buNone/>
            </a:pPr>
            <a:r>
              <a:rPr lang="fr-FR" altLang="fr-FR" sz="1800"/>
              <a:t>Les méthodes de la théorie des probabilités s'appliquent à la description de systèmes complexes dont on ne connait qu'en partie l'état, comme par exemple l’état de « santé » de toutes les pièces qui composent une voiture . </a:t>
            </a:r>
          </a:p>
          <a:p>
            <a:pPr eaLnBrk="1" hangingPunct="1">
              <a:spcBef>
                <a:spcPct val="0"/>
              </a:spcBef>
              <a:buFontTx/>
              <a:buNone/>
            </a:pPr>
            <a:endParaRPr lang="fr-FR" altLang="fr-FR" sz="1800"/>
          </a:p>
        </p:txBody>
      </p:sp>
    </p:spTree>
    <p:extLst>
      <p:ext uri="{BB962C8B-B14F-4D97-AF65-F5344CB8AC3E}">
        <p14:creationId xmlns:p14="http://schemas.microsoft.com/office/powerpoint/2010/main" val="370378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5123" name="ZoneTexte 3"/>
          <p:cNvSpPr txBox="1">
            <a:spLocks noChangeArrowheads="1"/>
          </p:cNvSpPr>
          <p:nvPr/>
        </p:nvSpPr>
        <p:spPr bwMode="auto">
          <a:xfrm>
            <a:off x="323850" y="1052513"/>
            <a:ext cx="6408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Une expérience en classe</a:t>
            </a:r>
          </a:p>
        </p:txBody>
      </p:sp>
      <p:sp>
        <p:nvSpPr>
          <p:cNvPr id="5" name="Rectangle 4">
            <a:hlinkClick r:id="rId2"/>
          </p:cNvPr>
          <p:cNvSpPr/>
          <p:nvPr/>
        </p:nvSpPr>
        <p:spPr>
          <a:xfrm>
            <a:off x="468313" y="1773238"/>
            <a:ext cx="3311525" cy="2808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5125" name="ZoneTexte 5"/>
          <p:cNvSpPr txBox="1">
            <a:spLocks noChangeArrowheads="1"/>
          </p:cNvSpPr>
          <p:nvPr/>
        </p:nvSpPr>
        <p:spPr bwMode="auto">
          <a:xfrm>
            <a:off x="4500563" y="1773238"/>
            <a:ext cx="38877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dirty="0"/>
              <a:t>Je vais lancer un chronomètre pendant 1 minute et vous allez placer au hasard des points dans un carré sur une feuille de papier</a:t>
            </a:r>
          </a:p>
        </p:txBody>
      </p:sp>
    </p:spTree>
    <p:extLst>
      <p:ext uri="{BB962C8B-B14F-4D97-AF65-F5344CB8AC3E}">
        <p14:creationId xmlns:p14="http://schemas.microsoft.com/office/powerpoint/2010/main" val="372733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052513"/>
            <a:ext cx="2698750"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ZoneTexte 2"/>
          <p:cNvSpPr txBox="1">
            <a:spLocks noChangeArrowheads="1"/>
          </p:cNvSpPr>
          <p:nvPr/>
        </p:nvSpPr>
        <p:spPr bwMode="auto">
          <a:xfrm>
            <a:off x="3851275" y="1268413"/>
            <a:ext cx="4105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Il y a de grandes chances que vous aillez fait un truc qui ressemble à cela</a:t>
            </a:r>
          </a:p>
        </p:txBody>
      </p:sp>
      <p:sp>
        <p:nvSpPr>
          <p:cNvPr id="6149" name="Rectangle 3"/>
          <p:cNvSpPr>
            <a:spLocks noChangeArrowheads="1"/>
          </p:cNvSpPr>
          <p:nvPr/>
        </p:nvSpPr>
        <p:spPr bwMode="auto">
          <a:xfrm>
            <a:off x="3836988" y="2852738"/>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Les gens ont tendance à éviter de placer des points trop près les uns des autres, de façon à obtenir ce qu'ils pensent être une distribution aléatoire. L'ordinateur ne «cherche» pas à faire ça, et place ses points réellement "au hasard".</a:t>
            </a:r>
          </a:p>
        </p:txBody>
      </p:sp>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4076700"/>
            <a:ext cx="2684463"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ZoneTexte 4"/>
          <p:cNvSpPr txBox="1">
            <a:spLocks noChangeArrowheads="1"/>
          </p:cNvSpPr>
          <p:nvPr/>
        </p:nvSpPr>
        <p:spPr bwMode="auto">
          <a:xfrm>
            <a:off x="3995738" y="4941888"/>
            <a:ext cx="36004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Avec un générateur de nombres au hasard, on voit des amas et le carré n’est pas recouvert</a:t>
            </a:r>
          </a:p>
        </p:txBody>
      </p:sp>
      <p:sp>
        <p:nvSpPr>
          <p:cNvPr id="6152" name="ZoneTexte 5"/>
          <p:cNvSpPr txBox="1">
            <a:spLocks noChangeArrowheads="1"/>
          </p:cNvSpPr>
          <p:nvPr/>
        </p:nvSpPr>
        <p:spPr bwMode="auto">
          <a:xfrm>
            <a:off x="0" y="6642100"/>
            <a:ext cx="4321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800"/>
              <a:t>Source de la diapo: </a:t>
            </a:r>
            <a:r>
              <a:rPr lang="fr-CH" altLang="fr-FR" sz="800">
                <a:hlinkClick r:id="rId4"/>
              </a:rPr>
              <a:t>http://www.epinardscaramel.com</a:t>
            </a:r>
            <a:endParaRPr lang="fr-CH" altLang="fr-FR" sz="800"/>
          </a:p>
        </p:txBody>
      </p:sp>
    </p:spTree>
    <p:extLst>
      <p:ext uri="{BB962C8B-B14F-4D97-AF65-F5344CB8AC3E}">
        <p14:creationId xmlns:p14="http://schemas.microsoft.com/office/powerpoint/2010/main" val="272052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7171" name="ZoneTexte 2"/>
          <p:cNvSpPr txBox="1">
            <a:spLocks noChangeArrowheads="1"/>
          </p:cNvSpPr>
          <p:nvPr/>
        </p:nvSpPr>
        <p:spPr bwMode="auto">
          <a:xfrm>
            <a:off x="539750" y="1196975"/>
            <a:ext cx="691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Autre exercice:</a:t>
            </a:r>
          </a:p>
          <a:p>
            <a:pPr eaLnBrk="1" hangingPunct="1">
              <a:spcBef>
                <a:spcPct val="0"/>
              </a:spcBef>
              <a:buFontTx/>
              <a:buNone/>
            </a:pPr>
            <a:r>
              <a:rPr lang="fr-CH" altLang="fr-FR" sz="1800"/>
              <a:t> Utilisez la fonction aléa entre borne de Excel pour calculez 300 fois une valeur comprise entre 1 et 6.</a:t>
            </a:r>
          </a:p>
          <a:p>
            <a:pPr eaLnBrk="1" hangingPunct="1">
              <a:spcBef>
                <a:spcPct val="0"/>
              </a:spcBef>
              <a:buFontTx/>
              <a:buNone/>
            </a:pPr>
            <a:r>
              <a:rPr lang="fr-CH" altLang="fr-FR" sz="1800"/>
              <a:t>Faites un nuage de points de ces résultats</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263683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ZoneTexte 3"/>
          <p:cNvSpPr txBox="1">
            <a:spLocks noChangeArrowheads="1"/>
          </p:cNvSpPr>
          <p:nvPr/>
        </p:nvSpPr>
        <p:spPr bwMode="auto">
          <a:xfrm>
            <a:off x="684213" y="5732463"/>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Que voyez vous?</a:t>
            </a:r>
          </a:p>
        </p:txBody>
      </p:sp>
      <p:sp>
        <p:nvSpPr>
          <p:cNvPr id="7174" name="ZoneTexte 4"/>
          <p:cNvSpPr txBox="1">
            <a:spLocks noChangeArrowheads="1"/>
          </p:cNvSpPr>
          <p:nvPr/>
        </p:nvSpPr>
        <p:spPr bwMode="auto">
          <a:xfrm>
            <a:off x="323850" y="629443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solidFill>
                  <a:srgbClr val="FF0000"/>
                </a:solidFill>
              </a:rPr>
              <a:t>Que l’ordre d’apparition semble lié au hasard. C’est ça une variable aléatoire</a:t>
            </a:r>
          </a:p>
        </p:txBody>
      </p:sp>
      <p:sp>
        <p:nvSpPr>
          <p:cNvPr id="6" name="Rectangle 5"/>
          <p:cNvSpPr/>
          <p:nvPr/>
        </p:nvSpPr>
        <p:spPr>
          <a:xfrm>
            <a:off x="179388" y="2397125"/>
            <a:ext cx="8353425" cy="384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7" name="Rectangle 6"/>
          <p:cNvSpPr/>
          <p:nvPr/>
        </p:nvSpPr>
        <p:spPr>
          <a:xfrm>
            <a:off x="179388" y="6294438"/>
            <a:ext cx="8064500"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Tree>
    <p:extLst>
      <p:ext uri="{BB962C8B-B14F-4D97-AF65-F5344CB8AC3E}">
        <p14:creationId xmlns:p14="http://schemas.microsoft.com/office/powerpoint/2010/main" val="1781041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260350"/>
            <a:ext cx="2555875" cy="3667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CH" altLang="fr-FR" sz="1800"/>
              <a:t>Probabilité</a:t>
            </a:r>
            <a:endParaRPr lang="fr-FR" altLang="fr-FR" sz="1800"/>
          </a:p>
        </p:txBody>
      </p:sp>
      <p:sp>
        <p:nvSpPr>
          <p:cNvPr id="8195" name="ZoneTexte 2"/>
          <p:cNvSpPr txBox="1">
            <a:spLocks noChangeArrowheads="1"/>
          </p:cNvSpPr>
          <p:nvPr/>
        </p:nvSpPr>
        <p:spPr bwMode="auto">
          <a:xfrm>
            <a:off x="323850" y="908050"/>
            <a:ext cx="540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Un peu de vocabulaire</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36671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ZoneTexte 3"/>
          <p:cNvSpPr txBox="1">
            <a:spLocks noChangeArrowheads="1"/>
          </p:cNvSpPr>
          <p:nvPr/>
        </p:nvSpPr>
        <p:spPr bwMode="auto">
          <a:xfrm>
            <a:off x="4572000" y="627063"/>
            <a:ext cx="432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Une traduction avec un dé à 6 faces</a:t>
            </a:r>
          </a:p>
        </p:txBody>
      </p:sp>
      <p:sp>
        <p:nvSpPr>
          <p:cNvPr id="5" name="Ellipse 4"/>
          <p:cNvSpPr/>
          <p:nvPr/>
        </p:nvSpPr>
        <p:spPr>
          <a:xfrm>
            <a:off x="4932363" y="1689100"/>
            <a:ext cx="2952750" cy="240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sp>
        <p:nvSpPr>
          <p:cNvPr id="8199" name="ZoneTexte 5"/>
          <p:cNvSpPr txBox="1">
            <a:spLocks noChangeArrowheads="1"/>
          </p:cNvSpPr>
          <p:nvPr/>
        </p:nvSpPr>
        <p:spPr bwMode="auto">
          <a:xfrm>
            <a:off x="5364163" y="2133600"/>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1</a:t>
            </a:r>
          </a:p>
        </p:txBody>
      </p:sp>
      <p:sp>
        <p:nvSpPr>
          <p:cNvPr id="8200" name="ZoneTexte 7"/>
          <p:cNvSpPr txBox="1">
            <a:spLocks noChangeArrowheads="1"/>
          </p:cNvSpPr>
          <p:nvPr/>
        </p:nvSpPr>
        <p:spPr bwMode="auto">
          <a:xfrm>
            <a:off x="5832475" y="2703513"/>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3</a:t>
            </a:r>
          </a:p>
        </p:txBody>
      </p:sp>
      <p:sp>
        <p:nvSpPr>
          <p:cNvPr id="8201" name="ZoneTexte 8"/>
          <p:cNvSpPr txBox="1">
            <a:spLocks noChangeArrowheads="1"/>
          </p:cNvSpPr>
          <p:nvPr/>
        </p:nvSpPr>
        <p:spPr bwMode="auto">
          <a:xfrm>
            <a:off x="6372225" y="2100263"/>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2</a:t>
            </a:r>
          </a:p>
        </p:txBody>
      </p:sp>
      <p:sp>
        <p:nvSpPr>
          <p:cNvPr id="8202" name="ZoneTexte 9"/>
          <p:cNvSpPr txBox="1">
            <a:spLocks noChangeArrowheads="1"/>
          </p:cNvSpPr>
          <p:nvPr/>
        </p:nvSpPr>
        <p:spPr bwMode="auto">
          <a:xfrm>
            <a:off x="5364163" y="3168650"/>
            <a:ext cx="35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4</a:t>
            </a:r>
          </a:p>
        </p:txBody>
      </p:sp>
      <p:sp>
        <p:nvSpPr>
          <p:cNvPr id="8203" name="ZoneTexte 10"/>
          <p:cNvSpPr txBox="1">
            <a:spLocks noChangeArrowheads="1"/>
          </p:cNvSpPr>
          <p:nvPr/>
        </p:nvSpPr>
        <p:spPr bwMode="auto">
          <a:xfrm>
            <a:off x="7235825" y="2468563"/>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5</a:t>
            </a:r>
          </a:p>
        </p:txBody>
      </p:sp>
      <p:sp>
        <p:nvSpPr>
          <p:cNvPr id="8204" name="ZoneTexte 11"/>
          <p:cNvSpPr txBox="1">
            <a:spLocks noChangeArrowheads="1"/>
          </p:cNvSpPr>
          <p:nvPr/>
        </p:nvSpPr>
        <p:spPr bwMode="auto">
          <a:xfrm>
            <a:off x="6732588" y="316865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6</a:t>
            </a:r>
          </a:p>
        </p:txBody>
      </p:sp>
      <p:sp>
        <p:nvSpPr>
          <p:cNvPr id="8205" name="ZoneTexte 12"/>
          <p:cNvSpPr txBox="1">
            <a:spLocks noChangeArrowheads="1"/>
          </p:cNvSpPr>
          <p:nvPr/>
        </p:nvSpPr>
        <p:spPr bwMode="auto">
          <a:xfrm>
            <a:off x="7596188" y="1406525"/>
            <a:ext cx="43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fr-FR" sz="1800"/>
              <a:t>Ω</a:t>
            </a:r>
            <a:endParaRPr lang="fr-CH" altLang="fr-FR" sz="1800"/>
          </a:p>
        </p:txBody>
      </p:sp>
      <p:cxnSp>
        <p:nvCxnSpPr>
          <p:cNvPr id="15" name="Connecteur droit avec flèche 14"/>
          <p:cNvCxnSpPr>
            <a:stCxn id="8205" idx="2"/>
          </p:cNvCxnSpPr>
          <p:nvPr/>
        </p:nvCxnSpPr>
        <p:spPr>
          <a:xfrm flipH="1">
            <a:off x="7416800" y="1776413"/>
            <a:ext cx="395288" cy="2682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Ellipse 15"/>
          <p:cNvSpPr/>
          <p:nvPr/>
        </p:nvSpPr>
        <p:spPr>
          <a:xfrm>
            <a:off x="5105400" y="1949450"/>
            <a:ext cx="1225550" cy="1878013"/>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CH"/>
          </a:p>
        </p:txBody>
      </p:sp>
      <p:sp>
        <p:nvSpPr>
          <p:cNvPr id="8208" name="ZoneTexte 16"/>
          <p:cNvSpPr txBox="1">
            <a:spLocks noChangeArrowheads="1"/>
          </p:cNvSpPr>
          <p:nvPr/>
        </p:nvSpPr>
        <p:spPr bwMode="auto">
          <a:xfrm>
            <a:off x="4089400" y="400208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Evènement</a:t>
            </a:r>
          </a:p>
        </p:txBody>
      </p:sp>
      <p:cxnSp>
        <p:nvCxnSpPr>
          <p:cNvPr id="19" name="Connecteur droit avec flèche 18"/>
          <p:cNvCxnSpPr/>
          <p:nvPr/>
        </p:nvCxnSpPr>
        <p:spPr>
          <a:xfrm flipV="1">
            <a:off x="4932363" y="3716338"/>
            <a:ext cx="431800" cy="3730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Ellipse 19"/>
          <p:cNvSpPr/>
          <p:nvPr/>
        </p:nvSpPr>
        <p:spPr>
          <a:xfrm>
            <a:off x="6732588" y="3168650"/>
            <a:ext cx="360362" cy="369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p>
        </p:txBody>
      </p:sp>
      <p:cxnSp>
        <p:nvCxnSpPr>
          <p:cNvPr id="22" name="Connecteur droit avec flèche 21"/>
          <p:cNvCxnSpPr/>
          <p:nvPr/>
        </p:nvCxnSpPr>
        <p:spPr>
          <a:xfrm flipH="1" flipV="1">
            <a:off x="7019925" y="3354388"/>
            <a:ext cx="576263" cy="647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12" name="ZoneTexte 22"/>
          <p:cNvSpPr txBox="1">
            <a:spLocks noChangeArrowheads="1"/>
          </p:cNvSpPr>
          <p:nvPr/>
        </p:nvSpPr>
        <p:spPr bwMode="auto">
          <a:xfrm>
            <a:off x="7394575" y="4019550"/>
            <a:ext cx="1655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CH" altLang="fr-FR" sz="1800"/>
              <a:t>Un autre évènement qui est aussi élémentaire </a:t>
            </a:r>
          </a:p>
        </p:txBody>
      </p:sp>
      <p:pic>
        <p:nvPicPr>
          <p:cNvPr id="82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4868863"/>
            <a:ext cx="38004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1352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3463</Words>
  <Application>Microsoft Office PowerPoint</Application>
  <PresentationFormat>Affichage à l'écran (4:3)</PresentationFormat>
  <Paragraphs>313</Paragraphs>
  <Slides>42</Slides>
  <Notes>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49" baseType="lpstr">
      <vt:lpstr>Aptos</vt:lpstr>
      <vt:lpstr>Aptos Display</vt:lpstr>
      <vt:lpstr>Arial</vt:lpstr>
      <vt:lpstr>Calibri</vt:lpstr>
      <vt:lpstr>Cambria Math</vt:lpstr>
      <vt:lpstr>Thème Office</vt:lpstr>
      <vt:lpstr>Equation</vt:lpstr>
      <vt:lpstr>Décider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HES-SO // Valais - Wallis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Décider</dc:title>
  <dc:creator>jeanchri.loubier</dc:creator>
  <cp:lastModifiedBy>Loubier Jean-Christophe</cp:lastModifiedBy>
  <cp:revision>38</cp:revision>
  <dcterms:created xsi:type="dcterms:W3CDTF">2015-12-16T19:45:40Z</dcterms:created>
  <dcterms:modified xsi:type="dcterms:W3CDTF">2026-04-15T07:37:58Z</dcterms:modified>
</cp:coreProperties>
</file>