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386" r:id="rId2"/>
    <p:sldId id="382" r:id="rId3"/>
    <p:sldId id="384" r:id="rId4"/>
    <p:sldId id="385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93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hieu Marc" userId="1cff33cc-c23c-45fb-8aa3-3b0a8ef12cc5" providerId="ADAL" clId="{EC64B3C9-BAB6-4BD9-9ECD-94D9FEEE93C2}"/>
    <pc:docChg chg="modSld">
      <pc:chgData name="Mathieu Marc" userId="1cff33cc-c23c-45fb-8aa3-3b0a8ef12cc5" providerId="ADAL" clId="{EC64B3C9-BAB6-4BD9-9ECD-94D9FEEE93C2}" dt="2026-02-25T15:21:38.530" v="2" actId="115"/>
      <pc:docMkLst>
        <pc:docMk/>
      </pc:docMkLst>
      <pc:sldChg chg="modSp mod">
        <pc:chgData name="Mathieu Marc" userId="1cff33cc-c23c-45fb-8aa3-3b0a8ef12cc5" providerId="ADAL" clId="{EC64B3C9-BAB6-4BD9-9ECD-94D9FEEE93C2}" dt="2026-02-25T15:21:38.530" v="2" actId="115"/>
        <pc:sldMkLst>
          <pc:docMk/>
          <pc:sldMk cId="0" sldId="384"/>
        </pc:sldMkLst>
        <pc:spChg chg="mod">
          <ac:chgData name="Mathieu Marc" userId="1cff33cc-c23c-45fb-8aa3-3b0a8ef12cc5" providerId="ADAL" clId="{EC64B3C9-BAB6-4BD9-9ECD-94D9FEEE93C2}" dt="2026-02-25T15:21:38.530" v="2" actId="115"/>
          <ac:spMkLst>
            <pc:docMk/>
            <pc:sldMk cId="0" sldId="384"/>
            <ac:spMk id="23556" creationId="{00000000-0000-0000-0000-000000000000}"/>
          </ac:spMkLst>
        </pc:spChg>
      </pc:sldChg>
      <pc:sldChg chg="modSp mod">
        <pc:chgData name="Mathieu Marc" userId="1cff33cc-c23c-45fb-8aa3-3b0a8ef12cc5" providerId="ADAL" clId="{EC64B3C9-BAB6-4BD9-9ECD-94D9FEEE93C2}" dt="2026-02-25T15:21:21.924" v="1" actId="1076"/>
        <pc:sldMkLst>
          <pc:docMk/>
          <pc:sldMk cId="0" sldId="386"/>
        </pc:sldMkLst>
        <pc:spChg chg="mod">
          <ac:chgData name="Mathieu Marc" userId="1cff33cc-c23c-45fb-8aa3-3b0a8ef12cc5" providerId="ADAL" clId="{EC64B3C9-BAB6-4BD9-9ECD-94D9FEEE93C2}" dt="2026-02-25T15:20:03.989" v="0" actId="1076"/>
          <ac:spMkLst>
            <pc:docMk/>
            <pc:sldMk cId="0" sldId="386"/>
            <ac:spMk id="6150" creationId="{00000000-0000-0000-0000-000000000000}"/>
          </ac:spMkLst>
        </pc:spChg>
        <pc:graphicFrameChg chg="mod">
          <ac:chgData name="Mathieu Marc" userId="1cff33cc-c23c-45fb-8aa3-3b0a8ef12cc5" providerId="ADAL" clId="{EC64B3C9-BAB6-4BD9-9ECD-94D9FEEE93C2}" dt="2026-02-25T15:21:21.924" v="1" actId="1076"/>
          <ac:graphicFrameMkLst>
            <pc:docMk/>
            <pc:sldMk cId="0" sldId="386"/>
            <ac:graphicFrameMk id="6146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FA992-C047-46DD-BA20-334C5A4A2629}" type="datetimeFigureOut">
              <a:rPr lang="fr-CH" smtClean="0"/>
              <a:t>25.02.2026</a:t>
            </a:fld>
            <a:endParaRPr lang="fr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D1F5A8-DDF8-4004-96EE-4DC57AD6F41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50802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47ACD12-422E-4368-8A6C-C10841B5B5B1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+mn-ea"/>
                <a:cs typeface="Times New Roman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+mn-ea"/>
              <a:cs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CH">
              <a:latin typeface="Times New Roman" charset="0"/>
              <a:cs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0D4D26-713C-4395-BFCC-3AA11916150F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+mn-ea"/>
                <a:cs typeface="Times New Roman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+mn-ea"/>
              <a:cs typeface="Times New Roman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CH">
              <a:latin typeface="Times New Roman" charset="0"/>
              <a:cs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070C76F-C963-455F-A5CD-B81254152BAD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+mn-ea"/>
                <a:cs typeface="Times New Roman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+mn-ea"/>
              <a:cs typeface="Times New Roman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CH">
              <a:latin typeface="Times New Roman" charset="0"/>
              <a:cs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87DF094-F475-434B-B8DC-3D397555B267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+mn-ea"/>
                <a:cs typeface="Times New Roman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+mn-ea"/>
              <a:cs typeface="Times New Roman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CH">
              <a:latin typeface="Times New Roman" charset="0"/>
              <a:cs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logo 1 couleur_v2"/>
          <p:cNvPicPr>
            <a:picLocks noChangeAspect="1" noChangeArrowheads="1"/>
          </p:cNvPicPr>
          <p:nvPr/>
        </p:nvPicPr>
        <p:blipFill>
          <a:blip r:embed="rId2" cstate="print"/>
          <a:srcRect b="58118"/>
          <a:stretch>
            <a:fillRect/>
          </a:stretch>
        </p:blipFill>
        <p:spPr bwMode="auto">
          <a:xfrm>
            <a:off x="190501" y="152401"/>
            <a:ext cx="11808884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28600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CH"/>
              <a:t>Cliquez pour modifier le style du titre du masque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CH"/>
              <a:t>Cliquez pour modifier le style des sous-titres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 Qualité d’une analyse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0C9E3-91F5-4F32-8D28-E92369D2B58F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112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 Qualité d’une analyse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99419-758B-4BA6-9A05-F3988F168CDE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57829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686800" y="1371600"/>
            <a:ext cx="2590800" cy="4724400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1371600"/>
            <a:ext cx="7569200" cy="47244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 Qualité d’une analyse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79870-8F3A-4270-8CBB-BDBC5A398850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17410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re. 2 contenus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1371600"/>
            <a:ext cx="103632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2667000"/>
            <a:ext cx="5080000" cy="16383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914400" y="4457700"/>
            <a:ext cx="5080000" cy="16383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half" idx="3"/>
          </p:nvPr>
        </p:nvSpPr>
        <p:spPr>
          <a:xfrm>
            <a:off x="6197600" y="2667000"/>
            <a:ext cx="5080000" cy="34290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 Qualité d’une analyse 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9CBA0-0248-4025-9C1A-9797B839A039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16403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 Qualité d’une analyse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9E4671-68C5-48F0-9065-331DF5A03403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181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 Qualité d’une analyse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09DBD-606B-4014-B022-D9E004FFAE8E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05164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14400" y="2667000"/>
            <a:ext cx="508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2667000"/>
            <a:ext cx="508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 Qualité d’une analyse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74B9E6-E097-44D5-ABA5-79C14431CFB2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76745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 Qualité d’une analyse 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094D0-EE30-4356-80CC-C2430A0DD08C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95211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 Qualité d’une analyse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043A1-FF49-41AC-8D17-31D33A0B0747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40643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 Qualité d’une analyse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13917-89A2-470E-AB4D-0076C3486143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52168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 Qualité d’une analyse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F4581-2BE2-4B1A-8F75-279D9560ADA1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27313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 Qualité d’une analyse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55CC9-C31F-4255-B234-FA9C5BFBCD26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07695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5" descr="logo 1 couleur_v2"/>
          <p:cNvPicPr>
            <a:picLocks noChangeAspect="1" noChangeArrowheads="1"/>
          </p:cNvPicPr>
          <p:nvPr/>
        </p:nvPicPr>
        <p:blipFill>
          <a:blip r:embed="rId14" cstate="print"/>
          <a:srcRect b="58118"/>
          <a:stretch>
            <a:fillRect/>
          </a:stretch>
        </p:blipFill>
        <p:spPr bwMode="auto">
          <a:xfrm>
            <a:off x="190501" y="152401"/>
            <a:ext cx="11808884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371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H"/>
              <a:t>Cliquez pour modifier le style du titre du masque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667000"/>
            <a:ext cx="103632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Times New Roman" pitchFamily="18" charset="0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38400" y="6437313"/>
            <a:ext cx="748665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fr-CH"/>
              <a:t>Chapitre 0 Qualité d’une analyse 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69400" y="6437313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Times New Roman" pitchFamily="18" charset="0"/>
              </a:defRPr>
            </a:lvl1pPr>
          </a:lstStyle>
          <a:p>
            <a:pPr>
              <a:defRPr/>
            </a:pPr>
            <a:fld id="{1BC29B4B-59DD-40C1-82B4-814F10546FFE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21606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CH">
                <a:solidFill>
                  <a:srgbClr val="000000"/>
                </a:solidFill>
                <a:latin typeface="Arial" charset="0"/>
                <a:cs typeface="Times New Roman" charset="0"/>
              </a:rPr>
              <a:t>Chapitre 0 Qualité d’une analyse </a:t>
            </a:r>
          </a:p>
        </p:txBody>
      </p:sp>
      <p:sp>
        <p:nvSpPr>
          <p:cNvPr id="6148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8FBE2FD-37A3-4E82-A48E-EA4EA182E9CB}" type="slidenum">
              <a:rPr lang="fr-CH">
                <a:solidFill>
                  <a:srgbClr val="000000"/>
                </a:solidFill>
                <a:latin typeface="Arial" charset="0"/>
                <a:cs typeface="Times New Roman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r-CH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6149" name="Text Box 2"/>
          <p:cNvSpPr txBox="1">
            <a:spLocks noChangeArrowheads="1"/>
          </p:cNvSpPr>
          <p:nvPr/>
        </p:nvSpPr>
        <p:spPr bwMode="auto">
          <a:xfrm>
            <a:off x="1828800" y="1697038"/>
            <a:ext cx="85344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1313" lvl="1" indent="-227013" eaLnBrk="0" fontAlgn="base" hangingPunct="0">
              <a:spcBef>
                <a:spcPct val="30000"/>
              </a:spcBef>
              <a:spcAft>
                <a:spcPct val="0"/>
              </a:spcAft>
              <a:buFontTx/>
              <a:buChar char="•"/>
            </a:pPr>
            <a:r>
              <a:rPr lang="fr-CH" sz="2400">
                <a:solidFill>
                  <a:srgbClr val="000000"/>
                </a:solidFill>
                <a:latin typeface="Arial" charset="0"/>
                <a:cs typeface="Times New Roman" charset="0"/>
              </a:rPr>
              <a:t>La </a:t>
            </a:r>
            <a:r>
              <a:rPr lang="fr-CH" sz="2400" b="1">
                <a:solidFill>
                  <a:srgbClr val="6699FF"/>
                </a:solidFill>
                <a:latin typeface="Arial" charset="0"/>
                <a:cs typeface="Times New Roman" charset="0"/>
              </a:rPr>
              <a:t>forme standard pour un résultat de mesure </a:t>
            </a:r>
            <a:r>
              <a:rPr lang="fr-CH" sz="2400">
                <a:solidFill>
                  <a:srgbClr val="000000"/>
                </a:solidFill>
                <a:latin typeface="Arial" charset="0"/>
                <a:cs typeface="Times New Roman" charset="0"/>
              </a:rPr>
              <a:t>est:</a:t>
            </a:r>
          </a:p>
          <a:p>
            <a:pPr marL="341313" lvl="1" indent="-227013" eaLnBrk="0" fontAlgn="base" hangingPunct="0">
              <a:spcBef>
                <a:spcPct val="30000"/>
              </a:spcBef>
              <a:spcAft>
                <a:spcPct val="0"/>
              </a:spcAft>
              <a:buFontTx/>
              <a:buChar char="•"/>
            </a:pPr>
            <a:endParaRPr lang="fr-CH" sz="2400">
              <a:solidFill>
                <a:srgbClr val="000000"/>
              </a:solidFill>
              <a:latin typeface="Arial" charset="0"/>
              <a:cs typeface="Times New Roman" charset="0"/>
            </a:endParaRPr>
          </a:p>
          <a:p>
            <a:pPr marL="341313" lvl="1" indent="-227013" eaLnBrk="0" fontAlgn="base" hangingPunct="0">
              <a:spcBef>
                <a:spcPct val="30000"/>
              </a:spcBef>
              <a:spcAft>
                <a:spcPct val="0"/>
              </a:spcAft>
              <a:buFontTx/>
              <a:buChar char="•"/>
            </a:pPr>
            <a:endParaRPr lang="fr-CH" sz="2400">
              <a:solidFill>
                <a:srgbClr val="000000"/>
              </a:solidFill>
              <a:latin typeface="Arial" charset="0"/>
              <a:cs typeface="Times New Roman" charset="0"/>
            </a:endParaRPr>
          </a:p>
          <a:p>
            <a:pPr marL="341313" lvl="1" indent="-227013" eaLnBrk="0" fontAlgn="base" hangingPunct="0">
              <a:spcBef>
                <a:spcPct val="30000"/>
              </a:spcBef>
              <a:spcAft>
                <a:spcPct val="0"/>
              </a:spcAft>
              <a:buFontTx/>
              <a:buChar char="•"/>
            </a:pPr>
            <a:endParaRPr lang="fr-CH" sz="2400">
              <a:solidFill>
                <a:srgbClr val="000000"/>
              </a:solidFill>
              <a:latin typeface="Arial" charset="0"/>
              <a:cs typeface="Times New Roman" charset="0"/>
            </a:endParaRPr>
          </a:p>
          <a:p>
            <a:pPr marL="341313" lvl="1" indent="-227013" eaLnBrk="0" fontAlgn="base" hangingPunct="0">
              <a:spcBef>
                <a:spcPct val="30000"/>
              </a:spcBef>
              <a:spcAft>
                <a:spcPct val="0"/>
              </a:spcAft>
              <a:buFontTx/>
              <a:buChar char="•"/>
            </a:pPr>
            <a:r>
              <a:rPr lang="fr-CH" sz="2400">
                <a:solidFill>
                  <a:srgbClr val="000000"/>
                </a:solidFill>
                <a:latin typeface="Arial" charset="0"/>
                <a:cs typeface="Times New Roman" charset="0"/>
              </a:rPr>
              <a:t>En général, on indique </a:t>
            </a:r>
            <a:r>
              <a:rPr lang="fr-CH" sz="2400" i="1">
                <a:solidFill>
                  <a:srgbClr val="000000"/>
                </a:solidFill>
                <a:latin typeface="Arial" charset="0"/>
                <a:cs typeface="Times New Roman" charset="0"/>
              </a:rPr>
              <a:t>T</a:t>
            </a:r>
            <a:r>
              <a:rPr lang="fr-CH" sz="2400">
                <a:solidFill>
                  <a:srgbClr val="000000"/>
                </a:solidFill>
                <a:latin typeface="Arial" charset="0"/>
                <a:cs typeface="Times New Roman" charset="0"/>
              </a:rPr>
              <a:t> à un chiffre si il est plus grand que ‘25’ et à deux chiffres si il est plus petit.</a:t>
            </a:r>
          </a:p>
          <a:p>
            <a:pPr marL="1255713" lvl="3" indent="-227013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fr-CH" sz="2400">
                <a:solidFill>
                  <a:srgbClr val="000000"/>
                </a:solidFill>
                <a:latin typeface="Arial" charset="0"/>
                <a:cs typeface="Times New Roman" charset="0"/>
              </a:rPr>
              <a:t>						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title"/>
          </p:nvPr>
        </p:nvSpPr>
        <p:spPr>
          <a:xfrm>
            <a:off x="1394604" y="772319"/>
            <a:ext cx="9144000" cy="908050"/>
          </a:xfrm>
        </p:spPr>
        <p:txBody>
          <a:bodyPr/>
          <a:lstStyle/>
          <a:p>
            <a:pPr algn="ctr" eaLnBrk="1" hangingPunct="1"/>
            <a:r>
              <a:rPr lang="fr-CH" sz="2800" dirty="0">
                <a:solidFill>
                  <a:srgbClr val="FF0000"/>
                </a:solidFill>
              </a:rPr>
              <a:t>Résultats de mesure</a:t>
            </a:r>
          </a:p>
        </p:txBody>
      </p:sp>
      <p:sp>
        <p:nvSpPr>
          <p:cNvPr id="6151" name="Text Box 6"/>
          <p:cNvSpPr txBox="1">
            <a:spLocks noChangeArrowheads="1"/>
          </p:cNvSpPr>
          <p:nvPr/>
        </p:nvSpPr>
        <p:spPr bwMode="auto">
          <a:xfrm>
            <a:off x="4399225" y="140875"/>
            <a:ext cx="4700326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CH" sz="2000" b="1" i="1" dirty="0">
                <a:solidFill>
                  <a:srgbClr val="000000"/>
                </a:solidFill>
                <a:latin typeface="Arial" charset="0"/>
                <a:cs typeface="Times New Roman" charset="0"/>
              </a:rPr>
              <a:t>Complément </a:t>
            </a:r>
            <a:r>
              <a:rPr lang="fr-CH" sz="2000" b="1" i="1" dirty="0" err="1">
                <a:solidFill>
                  <a:srgbClr val="000000"/>
                </a:solidFill>
                <a:latin typeface="Arial" charset="0"/>
                <a:cs typeface="Times New Roman" charset="0"/>
              </a:rPr>
              <a:t>LAna</a:t>
            </a:r>
            <a:r>
              <a:rPr lang="fr-CH" sz="2000" b="1" i="1" dirty="0">
                <a:solidFill>
                  <a:srgbClr val="000000"/>
                </a:solidFill>
                <a:latin typeface="Arial" charset="0"/>
                <a:cs typeface="Times New Roman" charset="0"/>
              </a:rPr>
              <a:t>: Format Résultats</a:t>
            </a:r>
            <a:endParaRPr lang="de-CH" sz="2000" b="1" i="1" dirty="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6152" name="Rectangle 2"/>
          <p:cNvSpPr>
            <a:spLocks noChangeArrowheads="1"/>
          </p:cNvSpPr>
          <p:nvPr/>
        </p:nvSpPr>
        <p:spPr bwMode="auto">
          <a:xfrm>
            <a:off x="1524001" y="2854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6153" name="Rectangle 4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6154" name="Rectangle 2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6155" name="Rectangle 3"/>
          <p:cNvSpPr>
            <a:spLocks noChangeArrowheads="1"/>
          </p:cNvSpPr>
          <p:nvPr/>
        </p:nvSpPr>
        <p:spPr bwMode="auto">
          <a:xfrm>
            <a:off x="1524000" y="13902"/>
            <a:ext cx="26000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>
                <a:solidFill>
                  <a:srgbClr val="000000"/>
                </a:solidFill>
                <a:latin typeface="Arial" charset="0"/>
                <a:cs typeface="Times New Roman" charset="0"/>
              </a:rPr>
              <a:t>:</a:t>
            </a:r>
            <a:r>
              <a:rPr lang="fr-CH" sz="900">
                <a:solidFill>
                  <a:srgbClr val="000000"/>
                </a:solidFill>
                <a:latin typeface="Arial" charset="0"/>
                <a:cs typeface="Times New Roman" charset="0"/>
              </a:rPr>
              <a:t> </a:t>
            </a:r>
            <a:endParaRPr lang="fr-CH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6156" name="Rectangle 5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6157" name="Rectangle 7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6158" name="Rectangle 9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6159" name="Rectangle 7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6160" name="Rectangle 4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graphicFrame>
        <p:nvGraphicFramePr>
          <p:cNvPr id="614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3493023"/>
              </p:ext>
            </p:extLst>
          </p:nvPr>
        </p:nvGraphicFramePr>
        <p:xfrm>
          <a:off x="2595563" y="2617788"/>
          <a:ext cx="650398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73300" imgH="203200" progId="Equation.3">
                  <p:embed/>
                </p:oleObj>
              </mc:Choice>
              <mc:Fallback>
                <p:oleObj name="Equation" r:id="rId3" imgW="2273300" imgH="203200" progId="Equation.3">
                  <p:embed/>
                  <p:pic>
                    <p:nvPicPr>
                      <p:cNvPr id="614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5563" y="2617788"/>
                        <a:ext cx="6503987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CH">
                <a:solidFill>
                  <a:srgbClr val="000000"/>
                </a:solidFill>
                <a:latin typeface="Arial" charset="0"/>
                <a:cs typeface="Times New Roman" charset="0"/>
              </a:rPr>
              <a:t>Chapitre 0 Qualité d’une analyse </a:t>
            </a:r>
          </a:p>
        </p:txBody>
      </p:sp>
      <p:sp>
        <p:nvSpPr>
          <p:cNvPr id="4103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9D1DD1E-B0FD-4083-9525-4679FDD9BCBC}" type="slidenum">
              <a:rPr lang="fr-CH">
                <a:solidFill>
                  <a:srgbClr val="000000"/>
                </a:solidFill>
                <a:latin typeface="Arial" charset="0"/>
                <a:cs typeface="Times New Roman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CH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4104" name="Text Box 2"/>
          <p:cNvSpPr txBox="1">
            <a:spLocks noChangeArrowheads="1"/>
          </p:cNvSpPr>
          <p:nvPr/>
        </p:nvSpPr>
        <p:spPr bwMode="auto">
          <a:xfrm>
            <a:off x="1828800" y="1143001"/>
            <a:ext cx="8534400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1313" lvl="1" indent="-227013" eaLnBrk="0" fontAlgn="base" hangingPunct="0">
              <a:spcBef>
                <a:spcPct val="30000"/>
              </a:spcBef>
              <a:spcAft>
                <a:spcPct val="0"/>
              </a:spcAft>
              <a:buFontTx/>
              <a:buChar char="•"/>
            </a:pPr>
            <a:r>
              <a:rPr lang="fr-CH" sz="2400">
                <a:solidFill>
                  <a:srgbClr val="000000"/>
                </a:solidFill>
                <a:latin typeface="Arial" charset="0"/>
                <a:cs typeface="Times New Roman" charset="0"/>
              </a:rPr>
              <a:t>On caractérise la </a:t>
            </a:r>
            <a:r>
              <a:rPr lang="fr-CH" sz="2400" b="1">
                <a:solidFill>
                  <a:srgbClr val="6699FF"/>
                </a:solidFill>
                <a:latin typeface="Arial" charset="0"/>
                <a:cs typeface="Times New Roman" charset="0"/>
              </a:rPr>
              <a:t>précision</a:t>
            </a:r>
            <a:r>
              <a:rPr lang="fr-CH" sz="2400">
                <a:solidFill>
                  <a:srgbClr val="000000"/>
                </a:solidFill>
                <a:latin typeface="Arial" charset="0"/>
                <a:cs typeface="Times New Roman" charset="0"/>
              </a:rPr>
              <a:t> à l’aide de trois grandeurs:</a:t>
            </a:r>
          </a:p>
          <a:p>
            <a:pPr marL="798513" lvl="2" indent="-227013" eaLnBrk="0" fontAlgn="base" hangingPunct="0">
              <a:spcBef>
                <a:spcPct val="3000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fr-CH" sz="2400">
                <a:solidFill>
                  <a:srgbClr val="000000"/>
                </a:solidFill>
                <a:latin typeface="Arial" charset="0"/>
                <a:cs typeface="Times New Roman" charset="0"/>
              </a:rPr>
              <a:t> La </a:t>
            </a:r>
            <a:r>
              <a:rPr lang="fr-CH" sz="2400" b="1">
                <a:solidFill>
                  <a:srgbClr val="FF0000"/>
                </a:solidFill>
                <a:latin typeface="Arial" charset="0"/>
                <a:cs typeface="Times New Roman" charset="0"/>
              </a:rPr>
              <a:t>moyenne</a:t>
            </a:r>
            <a:r>
              <a:rPr lang="fr-CH" sz="2400">
                <a:solidFill>
                  <a:srgbClr val="000000"/>
                </a:solidFill>
                <a:latin typeface="Arial" charset="0"/>
                <a:cs typeface="Times New Roman" charset="0"/>
              </a:rPr>
              <a:t>    </a:t>
            </a:r>
            <a:r>
              <a:rPr lang="fr-FR" sz="2400">
                <a:solidFill>
                  <a:srgbClr val="000000"/>
                </a:solidFill>
                <a:latin typeface="Arial" charset="0"/>
                <a:cs typeface="Times New Roman" charset="0"/>
              </a:rPr>
              <a:t> </a:t>
            </a:r>
            <a:r>
              <a:rPr lang="fr-CH" sz="2400">
                <a:solidFill>
                  <a:srgbClr val="000000"/>
                </a:solidFill>
                <a:latin typeface="Arial" charset="0"/>
                <a:cs typeface="Times New Roman" charset="0"/>
              </a:rPr>
              <a:t>(utile pour distribution symétrique):</a:t>
            </a:r>
          </a:p>
          <a:p>
            <a:pPr marL="798513" lvl="2" indent="-227013" eaLnBrk="0" fontAlgn="base" hangingPunct="0">
              <a:spcBef>
                <a:spcPct val="30000"/>
              </a:spcBef>
              <a:spcAft>
                <a:spcPct val="0"/>
              </a:spcAft>
              <a:buFont typeface="Wingdings" pitchFamily="2" charset="2"/>
              <a:buChar char="ü"/>
            </a:pPr>
            <a:endParaRPr lang="fr-CH" sz="2400">
              <a:solidFill>
                <a:srgbClr val="000000"/>
              </a:solidFill>
              <a:latin typeface="Arial" charset="0"/>
              <a:cs typeface="Times New Roman" charset="0"/>
            </a:endParaRPr>
          </a:p>
          <a:p>
            <a:pPr marL="798513" lvl="2" indent="-227013" eaLnBrk="0" fontAlgn="base" hangingPunct="0">
              <a:spcBef>
                <a:spcPct val="30000"/>
              </a:spcBef>
              <a:spcAft>
                <a:spcPct val="0"/>
              </a:spcAft>
            </a:pPr>
            <a:endParaRPr lang="fr-CH" sz="2400" i="1">
              <a:solidFill>
                <a:srgbClr val="000000"/>
              </a:solidFill>
              <a:latin typeface="Arial" charset="0"/>
              <a:cs typeface="Times New Roman" charset="0"/>
            </a:endParaRPr>
          </a:p>
          <a:p>
            <a:pPr marL="798513" lvl="2" indent="-227013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fr-CH" sz="2400">
                <a:solidFill>
                  <a:srgbClr val="000000"/>
                </a:solidFill>
                <a:latin typeface="Arial" charset="0"/>
                <a:cs typeface="Times New Roman" charset="0"/>
              </a:rPr>
              <a:t> </a:t>
            </a:r>
          </a:p>
          <a:p>
            <a:pPr marL="798513" lvl="2" indent="-227013" eaLnBrk="0" fontAlgn="base" hangingPunct="0">
              <a:spcBef>
                <a:spcPct val="3000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fr-CH" sz="2400">
                <a:solidFill>
                  <a:srgbClr val="000000"/>
                </a:solidFill>
                <a:latin typeface="Arial" charset="0"/>
                <a:cs typeface="Times New Roman" charset="0"/>
              </a:rPr>
              <a:t> La </a:t>
            </a:r>
            <a:r>
              <a:rPr lang="fr-CH" sz="2400" b="1">
                <a:solidFill>
                  <a:srgbClr val="FF0000"/>
                </a:solidFill>
                <a:latin typeface="Arial" charset="0"/>
                <a:cs typeface="Times New Roman" charset="0"/>
              </a:rPr>
              <a:t>médiane</a:t>
            </a:r>
            <a:r>
              <a:rPr lang="fr-CH" sz="2400">
                <a:solidFill>
                  <a:srgbClr val="000000"/>
                </a:solidFill>
                <a:latin typeface="Arial" charset="0"/>
                <a:cs typeface="Times New Roman" charset="0"/>
              </a:rPr>
              <a:t>     (utile pour distribution asymétrique): </a:t>
            </a:r>
          </a:p>
          <a:p>
            <a:pPr marL="798513" lvl="2" indent="-227013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fr-CH" sz="2400">
                <a:solidFill>
                  <a:srgbClr val="000000"/>
                </a:solidFill>
                <a:latin typeface="Arial" charset="0"/>
                <a:cs typeface="Times New Roman" charset="0"/>
              </a:rPr>
              <a:t>		Valeur du milieu dans une série de mesures</a:t>
            </a:r>
          </a:p>
          <a:p>
            <a:pPr marL="798513" lvl="2" indent="-227013" eaLnBrk="0" fontAlgn="base" hangingPunct="0">
              <a:spcBef>
                <a:spcPct val="3000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fr-CH" sz="2400">
                <a:solidFill>
                  <a:srgbClr val="000000"/>
                </a:solidFill>
                <a:latin typeface="Arial" charset="0"/>
                <a:cs typeface="Times New Roman" charset="0"/>
              </a:rPr>
              <a:t> L’</a:t>
            </a:r>
            <a:r>
              <a:rPr lang="fr-CH" sz="2400" b="1">
                <a:solidFill>
                  <a:srgbClr val="FF0000"/>
                </a:solidFill>
                <a:latin typeface="Arial" charset="0"/>
                <a:cs typeface="Times New Roman" charset="0"/>
              </a:rPr>
              <a:t>écart-type</a:t>
            </a:r>
            <a:r>
              <a:rPr lang="fr-CH" sz="2400">
                <a:solidFill>
                  <a:srgbClr val="000000"/>
                </a:solidFill>
                <a:latin typeface="Arial" charset="0"/>
                <a:cs typeface="Times New Roman" charset="0"/>
              </a:rPr>
              <a:t> </a:t>
            </a:r>
            <a:r>
              <a:rPr lang="fr-CH" sz="2400" i="1">
                <a:solidFill>
                  <a:srgbClr val="000000"/>
                </a:solidFill>
                <a:latin typeface="Arial" charset="0"/>
                <a:cs typeface="Times New Roman" charset="0"/>
              </a:rPr>
              <a:t>s </a:t>
            </a:r>
            <a:r>
              <a:rPr lang="fr-CH" sz="2400">
                <a:solidFill>
                  <a:srgbClr val="000000"/>
                </a:solidFill>
                <a:latin typeface="Arial" charset="0"/>
                <a:cs typeface="Times New Roman" charset="0"/>
              </a:rPr>
              <a:t>: mesure de la dispersion</a:t>
            </a:r>
          </a:p>
          <a:p>
            <a:pPr marL="798513" lvl="2" indent="-227013" eaLnBrk="0" fontAlgn="base" hangingPunct="0">
              <a:spcBef>
                <a:spcPct val="30000"/>
              </a:spcBef>
              <a:spcAft>
                <a:spcPct val="0"/>
              </a:spcAft>
              <a:buFont typeface="Wingdings" pitchFamily="2" charset="2"/>
              <a:buChar char="ü"/>
            </a:pPr>
            <a:endParaRPr lang="fr-CH" sz="24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4105" name="Rectangle 3"/>
          <p:cNvSpPr>
            <a:spLocks noGrp="1" noChangeArrowheads="1"/>
          </p:cNvSpPr>
          <p:nvPr>
            <p:ph type="title"/>
          </p:nvPr>
        </p:nvSpPr>
        <p:spPr>
          <a:xfrm>
            <a:off x="1524000" y="428625"/>
            <a:ext cx="9144000" cy="908050"/>
          </a:xfrm>
        </p:spPr>
        <p:txBody>
          <a:bodyPr/>
          <a:lstStyle/>
          <a:p>
            <a:pPr algn="ctr" eaLnBrk="1" hangingPunct="1"/>
            <a:r>
              <a:rPr lang="fr-CH" sz="2800">
                <a:solidFill>
                  <a:srgbClr val="FF0000"/>
                </a:solidFill>
              </a:rPr>
              <a:t>Caractérisation de la précision</a:t>
            </a:r>
          </a:p>
        </p:txBody>
      </p:sp>
      <p:sp>
        <p:nvSpPr>
          <p:cNvPr id="4107" name="Rectangle 2"/>
          <p:cNvSpPr>
            <a:spLocks noChangeArrowheads="1"/>
          </p:cNvSpPr>
          <p:nvPr/>
        </p:nvSpPr>
        <p:spPr bwMode="auto">
          <a:xfrm>
            <a:off x="1524001" y="2854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4108" name="Rectangle 4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4109" name="Rectangle 2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graphicFrame>
        <p:nvGraphicFramePr>
          <p:cNvPr id="67584" name="Object 1"/>
          <p:cNvGraphicFramePr>
            <a:graphicFrameLocks noChangeAspect="1"/>
          </p:cNvGraphicFramePr>
          <p:nvPr/>
        </p:nvGraphicFramePr>
        <p:xfrm>
          <a:off x="4595814" y="1643063"/>
          <a:ext cx="35718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9639" imgH="152334" progId="Equation.3">
                  <p:embed/>
                </p:oleObj>
              </mc:Choice>
              <mc:Fallback>
                <p:oleObj name="Equation" r:id="rId3" imgW="139639" imgH="152334" progId="Equation.3">
                  <p:embed/>
                  <p:pic>
                    <p:nvPicPr>
                      <p:cNvPr id="67584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5814" y="1643063"/>
                        <a:ext cx="357187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0" name="Rectangle 3"/>
          <p:cNvSpPr>
            <a:spLocks noChangeArrowheads="1"/>
          </p:cNvSpPr>
          <p:nvPr/>
        </p:nvSpPr>
        <p:spPr bwMode="auto">
          <a:xfrm>
            <a:off x="1524000" y="13902"/>
            <a:ext cx="26000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>
                <a:solidFill>
                  <a:srgbClr val="000000"/>
                </a:solidFill>
                <a:latin typeface="Arial" charset="0"/>
                <a:cs typeface="Times New Roman" charset="0"/>
              </a:rPr>
              <a:t>:</a:t>
            </a:r>
            <a:r>
              <a:rPr lang="fr-CH" sz="900">
                <a:solidFill>
                  <a:srgbClr val="000000"/>
                </a:solidFill>
                <a:latin typeface="Arial" charset="0"/>
                <a:cs typeface="Times New Roman" charset="0"/>
              </a:rPr>
              <a:t> </a:t>
            </a:r>
            <a:endParaRPr lang="fr-CH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4111" name="Rectangle 5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graphicFrame>
        <p:nvGraphicFramePr>
          <p:cNvPr id="67585" name="Object 4"/>
          <p:cNvGraphicFramePr>
            <a:graphicFrameLocks noChangeAspect="1"/>
          </p:cNvGraphicFramePr>
          <p:nvPr/>
        </p:nvGraphicFramePr>
        <p:xfrm>
          <a:off x="3024189" y="2286001"/>
          <a:ext cx="500062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46300" imgH="431800" progId="Equation.3">
                  <p:embed/>
                </p:oleObj>
              </mc:Choice>
              <mc:Fallback>
                <p:oleObj name="Equation" r:id="rId5" imgW="2146300" imgH="431800" progId="Equation.3">
                  <p:embed/>
                  <p:pic>
                    <p:nvPicPr>
                      <p:cNvPr id="6758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4189" y="2286001"/>
                        <a:ext cx="500062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2" name="Rectangle 7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graphicFrame>
        <p:nvGraphicFramePr>
          <p:cNvPr id="67586" name="Object 6"/>
          <p:cNvGraphicFramePr>
            <a:graphicFrameLocks noChangeAspect="1"/>
          </p:cNvGraphicFramePr>
          <p:nvPr/>
        </p:nvGraphicFramePr>
        <p:xfrm>
          <a:off x="4527551" y="3500439"/>
          <a:ext cx="282575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9579" imgH="177646" progId="Equation.3">
                  <p:embed/>
                </p:oleObj>
              </mc:Choice>
              <mc:Fallback>
                <p:oleObj name="Equation" r:id="rId7" imgW="139579" imgH="177646" progId="Equation.3">
                  <p:embed/>
                  <p:pic>
                    <p:nvPicPr>
                      <p:cNvPr id="6758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7551" y="3500439"/>
                        <a:ext cx="282575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3" name="Rectangle 9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graphicFrame>
        <p:nvGraphicFramePr>
          <p:cNvPr id="67587" name="Object 8"/>
          <p:cNvGraphicFramePr>
            <a:graphicFrameLocks noChangeAspect="1"/>
          </p:cNvGraphicFramePr>
          <p:nvPr/>
        </p:nvGraphicFramePr>
        <p:xfrm>
          <a:off x="4810125" y="4929189"/>
          <a:ext cx="2643188" cy="1506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55700" imgH="660400" progId="Equation.3">
                  <p:embed/>
                </p:oleObj>
              </mc:Choice>
              <mc:Fallback>
                <p:oleObj name="Equation" r:id="rId9" imgW="1155700" imgH="660400" progId="Equation.3">
                  <p:embed/>
                  <p:pic>
                    <p:nvPicPr>
                      <p:cNvPr id="6758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0125" y="4929189"/>
                        <a:ext cx="2643188" cy="1506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 Box 6">
            <a:extLst>
              <a:ext uri="{FF2B5EF4-FFF2-40B4-BE49-F238E27FC236}">
                <a16:creationId xmlns:a16="http://schemas.microsoft.com/office/drawing/2014/main" id="{EE4FAF1B-688C-7213-E198-CA2FF01E4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9225" y="140875"/>
            <a:ext cx="4700326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CH" sz="2000" b="1" i="1" dirty="0">
                <a:solidFill>
                  <a:srgbClr val="000000"/>
                </a:solidFill>
                <a:latin typeface="Arial" charset="0"/>
                <a:cs typeface="Times New Roman" charset="0"/>
              </a:rPr>
              <a:t>Complément </a:t>
            </a:r>
            <a:r>
              <a:rPr lang="fr-CH" sz="2000" b="1" i="1" dirty="0" err="1">
                <a:solidFill>
                  <a:srgbClr val="000000"/>
                </a:solidFill>
                <a:latin typeface="Arial" charset="0"/>
                <a:cs typeface="Times New Roman" charset="0"/>
              </a:rPr>
              <a:t>LAna</a:t>
            </a:r>
            <a:r>
              <a:rPr lang="fr-CH" sz="2000" b="1" i="1" dirty="0">
                <a:solidFill>
                  <a:srgbClr val="000000"/>
                </a:solidFill>
                <a:latin typeface="Arial" charset="0"/>
                <a:cs typeface="Times New Roman" charset="0"/>
              </a:rPr>
              <a:t>: Format Résultats</a:t>
            </a:r>
            <a:endParaRPr lang="de-CH" sz="2000" b="1" i="1" dirty="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CH">
                <a:solidFill>
                  <a:srgbClr val="000000"/>
                </a:solidFill>
                <a:latin typeface="Arial" charset="0"/>
                <a:cs typeface="Times New Roman" charset="0"/>
              </a:rPr>
              <a:t>Chapitre 0 Qualité d’une analyse </a:t>
            </a:r>
          </a:p>
        </p:txBody>
      </p:sp>
      <p:sp>
        <p:nvSpPr>
          <p:cNvPr id="5124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7B22458-DF59-4878-B215-9DF279D504BF}" type="slidenum">
              <a:rPr lang="fr-CH">
                <a:solidFill>
                  <a:srgbClr val="000000"/>
                </a:solidFill>
                <a:latin typeface="Arial" charset="0"/>
                <a:cs typeface="Times New Roman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CH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1828800" y="1316038"/>
            <a:ext cx="8534400" cy="541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1313" lvl="1" indent="-227013" eaLnBrk="0" fontAlgn="base" hangingPunct="0">
              <a:spcBef>
                <a:spcPct val="30000"/>
              </a:spcBef>
              <a:spcAft>
                <a:spcPct val="0"/>
              </a:spcAft>
              <a:buFontTx/>
              <a:buChar char="•"/>
            </a:pPr>
            <a:r>
              <a:rPr lang="fr-CH" sz="2400" dirty="0">
                <a:solidFill>
                  <a:srgbClr val="000000"/>
                </a:solidFill>
                <a:latin typeface="Arial" charset="0"/>
                <a:cs typeface="Times New Roman" charset="0"/>
              </a:rPr>
              <a:t>Si l’erreur statistique:</a:t>
            </a:r>
          </a:p>
          <a:p>
            <a:pPr marL="798513" lvl="2" indent="-227013" eaLnBrk="0" fontAlgn="base" hangingPunct="0">
              <a:spcBef>
                <a:spcPct val="30000"/>
              </a:spcBef>
              <a:spcAft>
                <a:spcPct val="0"/>
              </a:spcAft>
              <a:buFontTx/>
              <a:buChar char="•"/>
            </a:pPr>
            <a:r>
              <a:rPr lang="fr-CH" sz="2400" dirty="0">
                <a:solidFill>
                  <a:srgbClr val="000000"/>
                </a:solidFill>
                <a:latin typeface="Arial" charset="0"/>
                <a:cs typeface="Times New Roman" charset="0"/>
              </a:rPr>
              <a:t>est due à de multiples facteurs</a:t>
            </a:r>
          </a:p>
          <a:p>
            <a:pPr marL="798513" lvl="2" indent="-227013" eaLnBrk="0" fontAlgn="base" hangingPunct="0">
              <a:spcBef>
                <a:spcPct val="30000"/>
              </a:spcBef>
              <a:spcAft>
                <a:spcPct val="0"/>
              </a:spcAft>
              <a:buFontTx/>
              <a:buChar char="•"/>
            </a:pPr>
            <a:r>
              <a:rPr lang="fr-CH" sz="2400" dirty="0">
                <a:solidFill>
                  <a:srgbClr val="000000"/>
                </a:solidFill>
                <a:latin typeface="Arial" charset="0"/>
                <a:cs typeface="Times New Roman" charset="0"/>
              </a:rPr>
              <a:t>suit une loi normale.</a:t>
            </a:r>
          </a:p>
          <a:p>
            <a:pPr marL="341313" lvl="1" indent="-227013" eaLnBrk="0" fontAlgn="base" hangingPunct="0">
              <a:spcBef>
                <a:spcPct val="30000"/>
              </a:spcBef>
              <a:spcAft>
                <a:spcPct val="0"/>
              </a:spcAft>
              <a:buFontTx/>
              <a:buChar char="•"/>
            </a:pPr>
            <a:r>
              <a:rPr lang="fr-CH" sz="2400" dirty="0">
                <a:solidFill>
                  <a:srgbClr val="000000"/>
                </a:solidFill>
                <a:latin typeface="Arial" charset="0"/>
                <a:cs typeface="Times New Roman" charset="0"/>
              </a:rPr>
              <a:t>Alors, </a:t>
            </a:r>
            <a:r>
              <a:rPr lang="fr-CH" sz="2400" b="1" dirty="0">
                <a:solidFill>
                  <a:srgbClr val="6699FF"/>
                </a:solidFill>
                <a:latin typeface="Arial" charset="0"/>
                <a:cs typeface="Times New Roman" charset="0"/>
              </a:rPr>
              <a:t>la moyenne est la meilleure estimation de la vraie valeur</a:t>
            </a:r>
            <a:r>
              <a:rPr lang="fr-CH" sz="2400" dirty="0">
                <a:solidFill>
                  <a:srgbClr val="000000"/>
                </a:solidFill>
                <a:latin typeface="Arial" charset="0"/>
                <a:cs typeface="Times New Roman" charset="0"/>
              </a:rPr>
              <a:t> qui se trouvera avec une certaine probabilité </a:t>
            </a:r>
            <a:r>
              <a:rPr lang="fr-CH" sz="2400" i="1" dirty="0">
                <a:solidFill>
                  <a:srgbClr val="000000"/>
                </a:solidFill>
                <a:latin typeface="Arial" charset="0"/>
                <a:cs typeface="Times New Roman" charset="0"/>
              </a:rPr>
              <a:t>P </a:t>
            </a:r>
            <a:r>
              <a:rPr lang="fr-CH" sz="2400" dirty="0">
                <a:solidFill>
                  <a:srgbClr val="000000"/>
                </a:solidFill>
                <a:latin typeface="Arial" charset="0"/>
                <a:cs typeface="Times New Roman" charset="0"/>
              </a:rPr>
              <a:t>dans un </a:t>
            </a:r>
            <a:r>
              <a:rPr lang="fr-CH" sz="2400" b="1" dirty="0">
                <a:solidFill>
                  <a:srgbClr val="FF0000"/>
                </a:solidFill>
                <a:latin typeface="Arial" charset="0"/>
                <a:cs typeface="Times New Roman" charset="0"/>
              </a:rPr>
              <a:t>intervalle de confiance </a:t>
            </a:r>
            <a:r>
              <a:rPr lang="fr-CH" sz="2400" dirty="0">
                <a:solidFill>
                  <a:srgbClr val="000000"/>
                </a:solidFill>
                <a:latin typeface="Arial" charset="0"/>
                <a:cs typeface="Times New Roman" charset="0"/>
              </a:rPr>
              <a:t>±</a:t>
            </a:r>
            <a:r>
              <a:rPr lang="fr-CH" sz="2400" i="1" dirty="0">
                <a:solidFill>
                  <a:srgbClr val="000000"/>
                </a:solidFill>
                <a:latin typeface="Arial" charset="0"/>
                <a:cs typeface="Times New Roman" charset="0"/>
              </a:rPr>
              <a:t>T</a:t>
            </a:r>
            <a:r>
              <a:rPr lang="fr-CH" sz="2400" dirty="0">
                <a:solidFill>
                  <a:srgbClr val="000000"/>
                </a:solidFill>
                <a:latin typeface="Arial" charset="0"/>
                <a:cs typeface="Times New Roman" charset="0"/>
              </a:rPr>
              <a:t> autour de la moyenne.</a:t>
            </a:r>
          </a:p>
          <a:p>
            <a:pPr marL="341313" lvl="1" indent="-227013" eaLnBrk="0" fontAlgn="base" hangingPunct="0">
              <a:spcBef>
                <a:spcPct val="30000"/>
              </a:spcBef>
              <a:spcAft>
                <a:spcPct val="0"/>
              </a:spcAft>
              <a:buFontTx/>
              <a:buChar char="•"/>
            </a:pPr>
            <a:endParaRPr lang="fr-CH" sz="2400" dirty="0">
              <a:solidFill>
                <a:srgbClr val="000000"/>
              </a:solidFill>
              <a:latin typeface="Arial" charset="0"/>
              <a:cs typeface="Times New Roman" charset="0"/>
            </a:endParaRPr>
          </a:p>
          <a:p>
            <a:pPr marL="341313" lvl="1" indent="-227013" eaLnBrk="0" fontAlgn="base" hangingPunct="0">
              <a:spcBef>
                <a:spcPct val="30000"/>
              </a:spcBef>
              <a:spcAft>
                <a:spcPct val="0"/>
              </a:spcAft>
              <a:buFontTx/>
              <a:buChar char="•"/>
            </a:pPr>
            <a:endParaRPr lang="fr-CH" sz="2400" dirty="0">
              <a:solidFill>
                <a:srgbClr val="000000"/>
              </a:solidFill>
              <a:latin typeface="Arial" charset="0"/>
              <a:cs typeface="Times New Roman" charset="0"/>
            </a:endParaRPr>
          </a:p>
          <a:p>
            <a:pPr marL="341313" lvl="1" indent="-227013" eaLnBrk="0" fontAlgn="base" hangingPunct="0">
              <a:spcBef>
                <a:spcPct val="30000"/>
              </a:spcBef>
              <a:spcAft>
                <a:spcPct val="0"/>
              </a:spcAft>
              <a:buFontTx/>
              <a:buChar char="•"/>
            </a:pPr>
            <a:endParaRPr lang="fr-CH" sz="2400" dirty="0">
              <a:solidFill>
                <a:srgbClr val="000000"/>
              </a:solidFill>
              <a:latin typeface="Arial" charset="0"/>
              <a:cs typeface="Times New Roman" charset="0"/>
            </a:endParaRPr>
          </a:p>
          <a:p>
            <a:pPr marL="341313" lvl="1" indent="-227013" eaLnBrk="0" fontAlgn="base" hangingPunct="0">
              <a:spcBef>
                <a:spcPct val="30000"/>
              </a:spcBef>
              <a:spcAft>
                <a:spcPct val="0"/>
              </a:spcAft>
              <a:buFontTx/>
              <a:buChar char="•"/>
            </a:pPr>
            <a:r>
              <a:rPr lang="fr-CH" sz="2400" i="1" dirty="0">
                <a:solidFill>
                  <a:srgbClr val="000000"/>
                </a:solidFill>
                <a:latin typeface="Arial" charset="0"/>
                <a:cs typeface="Times New Roman" charset="0"/>
              </a:rPr>
              <a:t>t</a:t>
            </a:r>
            <a:r>
              <a:rPr lang="fr-CH" sz="2400" dirty="0">
                <a:solidFill>
                  <a:srgbClr val="000000"/>
                </a:solidFill>
                <a:latin typeface="Arial" charset="0"/>
                <a:cs typeface="Times New Roman" charset="0"/>
              </a:rPr>
              <a:t>(</a:t>
            </a:r>
            <a:r>
              <a:rPr lang="fr-CH" sz="2400" i="1" dirty="0">
                <a:solidFill>
                  <a:srgbClr val="000000"/>
                </a:solidFill>
                <a:latin typeface="Arial" charset="0"/>
                <a:cs typeface="Times New Roman" charset="0"/>
              </a:rPr>
              <a:t>P</a:t>
            </a:r>
            <a:r>
              <a:rPr lang="fr-CH" sz="2400" dirty="0">
                <a:solidFill>
                  <a:srgbClr val="000000"/>
                </a:solidFill>
                <a:latin typeface="Arial" charset="0"/>
                <a:cs typeface="Times New Roman" charset="0"/>
              </a:rPr>
              <a:t>%, </a:t>
            </a:r>
            <a:r>
              <a:rPr lang="fr-CH" sz="2400" dirty="0">
                <a:solidFill>
                  <a:srgbClr val="000000"/>
                </a:solidFill>
                <a:latin typeface="Symbol" pitchFamily="18" charset="2"/>
                <a:cs typeface="Times New Roman" charset="0"/>
              </a:rPr>
              <a:t>F</a:t>
            </a:r>
            <a:r>
              <a:rPr lang="fr-CH" sz="2400" dirty="0">
                <a:solidFill>
                  <a:srgbClr val="000000"/>
                </a:solidFill>
                <a:latin typeface="Arial" charset="0"/>
                <a:cs typeface="Times New Roman" charset="0"/>
              </a:rPr>
              <a:t> = N-1) = </a:t>
            </a:r>
            <a:r>
              <a:rPr lang="fr-CH" sz="2400" u="sng" dirty="0">
                <a:solidFill>
                  <a:srgbClr val="000000"/>
                </a:solidFill>
                <a:latin typeface="Arial" charset="0"/>
                <a:cs typeface="Times New Roman" charset="0"/>
              </a:rPr>
              <a:t>facteur de </a:t>
            </a:r>
            <a:r>
              <a:rPr lang="fr-CH" sz="2400" u="sng" dirty="0" err="1">
                <a:solidFill>
                  <a:srgbClr val="000000"/>
                </a:solidFill>
                <a:latin typeface="Arial" charset="0"/>
                <a:cs typeface="Times New Roman" charset="0"/>
              </a:rPr>
              <a:t>Student</a:t>
            </a:r>
            <a:endParaRPr lang="fr-CH" sz="2400" u="sng" dirty="0">
              <a:solidFill>
                <a:srgbClr val="000000"/>
              </a:solidFill>
              <a:latin typeface="Arial" charset="0"/>
              <a:cs typeface="Times New Roman" charset="0"/>
            </a:endParaRPr>
          </a:p>
          <a:p>
            <a:pPr marL="1255713" lvl="3" indent="-227013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fr-CH" sz="2400" dirty="0">
                <a:solidFill>
                  <a:srgbClr val="000000"/>
                </a:solidFill>
                <a:latin typeface="Arial" charset="0"/>
                <a:cs typeface="Times New Roman" charset="0"/>
              </a:rPr>
              <a:t>						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title"/>
          </p:nvPr>
        </p:nvSpPr>
        <p:spPr>
          <a:xfrm>
            <a:off x="1524000" y="533400"/>
            <a:ext cx="9144000" cy="908050"/>
          </a:xfrm>
        </p:spPr>
        <p:txBody>
          <a:bodyPr/>
          <a:lstStyle/>
          <a:p>
            <a:pPr algn="ctr" eaLnBrk="1" hangingPunct="1"/>
            <a:r>
              <a:rPr lang="fr-CH" sz="2800">
                <a:solidFill>
                  <a:srgbClr val="FF0000"/>
                </a:solidFill>
              </a:rPr>
              <a:t>L’intervalle de confiance</a:t>
            </a:r>
          </a:p>
        </p:txBody>
      </p:sp>
      <p:sp>
        <p:nvSpPr>
          <p:cNvPr id="5128" name="Rectangle 2"/>
          <p:cNvSpPr>
            <a:spLocks noChangeArrowheads="1"/>
          </p:cNvSpPr>
          <p:nvPr/>
        </p:nvSpPr>
        <p:spPr bwMode="auto">
          <a:xfrm>
            <a:off x="1524001" y="2854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5129" name="Rectangle 4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5130" name="Rectangle 2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5131" name="Rectangle 3"/>
          <p:cNvSpPr>
            <a:spLocks noChangeArrowheads="1"/>
          </p:cNvSpPr>
          <p:nvPr/>
        </p:nvSpPr>
        <p:spPr bwMode="auto">
          <a:xfrm>
            <a:off x="1524000" y="13902"/>
            <a:ext cx="26000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>
                <a:solidFill>
                  <a:srgbClr val="000000"/>
                </a:solidFill>
                <a:latin typeface="Arial" charset="0"/>
                <a:cs typeface="Times New Roman" charset="0"/>
              </a:rPr>
              <a:t>:</a:t>
            </a:r>
            <a:r>
              <a:rPr lang="fr-CH" sz="900">
                <a:solidFill>
                  <a:srgbClr val="000000"/>
                </a:solidFill>
                <a:latin typeface="Arial" charset="0"/>
                <a:cs typeface="Times New Roman" charset="0"/>
              </a:rPr>
              <a:t> </a:t>
            </a:r>
            <a:endParaRPr lang="fr-CH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5132" name="Rectangle 5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5133" name="Rectangle 7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5134" name="Rectangle 9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5135" name="Rectangle 7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graphicFrame>
        <p:nvGraphicFramePr>
          <p:cNvPr id="5122" name="Object 6"/>
          <p:cNvGraphicFramePr>
            <a:graphicFrameLocks noChangeAspect="1"/>
          </p:cNvGraphicFramePr>
          <p:nvPr/>
        </p:nvGraphicFramePr>
        <p:xfrm>
          <a:off x="4953000" y="4262438"/>
          <a:ext cx="1485900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83947" imgH="418918" progId="Equation.3">
                  <p:embed/>
                </p:oleObj>
              </mc:Choice>
              <mc:Fallback>
                <p:oleObj name="Equation" r:id="rId3" imgW="583947" imgH="418918" progId="Equation.3">
                  <p:embed/>
                  <p:pic>
                    <p:nvPicPr>
                      <p:cNvPr id="512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262438"/>
                        <a:ext cx="1485900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 Box 6">
            <a:extLst>
              <a:ext uri="{FF2B5EF4-FFF2-40B4-BE49-F238E27FC236}">
                <a16:creationId xmlns:a16="http://schemas.microsoft.com/office/drawing/2014/main" id="{314F2A71-427E-03AA-2AC6-7D7E89B8F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9225" y="140875"/>
            <a:ext cx="4700326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CH" sz="2000" b="1" i="1" dirty="0">
                <a:solidFill>
                  <a:srgbClr val="000000"/>
                </a:solidFill>
                <a:latin typeface="Arial" charset="0"/>
                <a:cs typeface="Times New Roman" charset="0"/>
              </a:rPr>
              <a:t>Complément </a:t>
            </a:r>
            <a:r>
              <a:rPr lang="fr-CH" sz="2000" b="1" i="1" dirty="0" err="1">
                <a:solidFill>
                  <a:srgbClr val="000000"/>
                </a:solidFill>
                <a:latin typeface="Arial" charset="0"/>
                <a:cs typeface="Times New Roman" charset="0"/>
              </a:rPr>
              <a:t>LAna</a:t>
            </a:r>
            <a:r>
              <a:rPr lang="fr-CH" sz="2000" b="1" i="1" dirty="0">
                <a:solidFill>
                  <a:srgbClr val="000000"/>
                </a:solidFill>
                <a:latin typeface="Arial" charset="0"/>
                <a:cs typeface="Times New Roman" charset="0"/>
              </a:rPr>
              <a:t>: Format Résultats</a:t>
            </a:r>
            <a:endParaRPr lang="de-CH" sz="2000" b="1" i="1" dirty="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CH" dirty="0">
                <a:solidFill>
                  <a:srgbClr val="000000"/>
                </a:solidFill>
                <a:latin typeface="Arial" charset="0"/>
                <a:cs typeface="Times New Roman" charset="0"/>
              </a:rPr>
              <a:t>Chapitre 0 Qualité d’une analyse </a:t>
            </a:r>
          </a:p>
        </p:txBody>
      </p:sp>
      <p:sp>
        <p:nvSpPr>
          <p:cNvPr id="20483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827E31E-277F-4C92-9B86-EF9438D08391}" type="slidenum">
              <a:rPr lang="fr-CH">
                <a:solidFill>
                  <a:srgbClr val="000000"/>
                </a:solidFill>
                <a:latin typeface="Arial" charset="0"/>
                <a:cs typeface="Times New Roman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CH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title"/>
          </p:nvPr>
        </p:nvSpPr>
        <p:spPr>
          <a:xfrm>
            <a:off x="1524000" y="592138"/>
            <a:ext cx="9144000" cy="908050"/>
          </a:xfrm>
        </p:spPr>
        <p:txBody>
          <a:bodyPr/>
          <a:lstStyle/>
          <a:p>
            <a:pPr algn="ctr" eaLnBrk="1" hangingPunct="1"/>
            <a:r>
              <a:rPr lang="fr-CH" sz="2800">
                <a:solidFill>
                  <a:srgbClr val="FF0000"/>
                </a:solidFill>
              </a:rPr>
              <a:t>Le facteur de Student</a:t>
            </a:r>
          </a:p>
        </p:txBody>
      </p:sp>
      <p:sp>
        <p:nvSpPr>
          <p:cNvPr id="20486" name="Rectangle 2"/>
          <p:cNvSpPr>
            <a:spLocks noChangeArrowheads="1"/>
          </p:cNvSpPr>
          <p:nvPr/>
        </p:nvSpPr>
        <p:spPr bwMode="auto">
          <a:xfrm>
            <a:off x="1524001" y="2854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20487" name="Rectangle 4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20488" name="Rectangle 2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20489" name="Rectangle 3"/>
          <p:cNvSpPr>
            <a:spLocks noChangeArrowheads="1"/>
          </p:cNvSpPr>
          <p:nvPr/>
        </p:nvSpPr>
        <p:spPr bwMode="auto">
          <a:xfrm>
            <a:off x="1524000" y="13902"/>
            <a:ext cx="26000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>
                <a:solidFill>
                  <a:srgbClr val="000000"/>
                </a:solidFill>
                <a:latin typeface="Arial" charset="0"/>
                <a:cs typeface="Times New Roman" charset="0"/>
              </a:rPr>
              <a:t>:</a:t>
            </a:r>
            <a:r>
              <a:rPr lang="fr-CH" sz="900">
                <a:solidFill>
                  <a:srgbClr val="000000"/>
                </a:solidFill>
                <a:latin typeface="Arial" charset="0"/>
                <a:cs typeface="Times New Roman" charset="0"/>
              </a:rPr>
              <a:t> </a:t>
            </a:r>
            <a:endParaRPr lang="fr-CH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20490" name="Rectangle 5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20491" name="Rectangle 7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20492" name="Rectangle 9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20493" name="Rectangle 7"/>
          <p:cNvSpPr>
            <a:spLocks noChangeArrowheads="1"/>
          </p:cNvSpPr>
          <p:nvPr/>
        </p:nvSpPr>
        <p:spPr bwMode="auto">
          <a:xfrm>
            <a:off x="1524001" y="-200055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2095500" y="1643064"/>
          <a:ext cx="7929618" cy="3934799"/>
        </p:xfrm>
        <a:graphic>
          <a:graphicData uri="http://schemas.openxmlformats.org/drawingml/2006/table">
            <a:tbl>
              <a:tblPr/>
              <a:tblGrid>
                <a:gridCol w="1321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1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16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16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16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216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770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000" i="1"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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000" i="1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 = 95%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000" i="1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 = 99%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000" i="1"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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000" i="1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 = 95%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000" i="1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 = 99%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70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12.706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63.657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2.201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3.106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7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4.303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9.925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2.179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3.055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7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3.182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5.841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 dirty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fr-CH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2.160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3.012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7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2.776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4.604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2.145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2.977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7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2.571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4.032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2.131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2.947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7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2.447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3.707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2.120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2.921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7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2.365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3.499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2.110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2.898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7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2.306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3.355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2.101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2.878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7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2.262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3.250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2.093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2.861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7709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2.228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3.169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fr-FR" sz="2000">
                          <a:latin typeface="Times New Roman"/>
                          <a:ea typeface="Times New Roman"/>
                          <a:cs typeface="Times New Roman"/>
                        </a:rPr>
                        <a:t>2.086</a:t>
                      </a:r>
                      <a:endParaRPr lang="fr-CH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fr-FR" sz="2000" dirty="0">
                          <a:latin typeface="Times New Roman"/>
                          <a:ea typeface="Times New Roman"/>
                          <a:cs typeface="Times New Roman"/>
                        </a:rPr>
                        <a:t>2.845</a:t>
                      </a:r>
                      <a:endParaRPr lang="fr-CH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Text Box 6">
            <a:extLst>
              <a:ext uri="{FF2B5EF4-FFF2-40B4-BE49-F238E27FC236}">
                <a16:creationId xmlns:a16="http://schemas.microsoft.com/office/drawing/2014/main" id="{D406414E-7B8D-E1DA-5F02-7AF760B5AF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9225" y="140875"/>
            <a:ext cx="4700326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CH" sz="2000" b="1" i="1" dirty="0">
                <a:solidFill>
                  <a:srgbClr val="000000"/>
                </a:solidFill>
                <a:latin typeface="Arial" charset="0"/>
                <a:cs typeface="Times New Roman" charset="0"/>
              </a:rPr>
              <a:t>Complément </a:t>
            </a:r>
            <a:r>
              <a:rPr lang="fr-CH" sz="2000" b="1" i="1" dirty="0" err="1">
                <a:solidFill>
                  <a:srgbClr val="000000"/>
                </a:solidFill>
                <a:latin typeface="Arial" charset="0"/>
                <a:cs typeface="Times New Roman" charset="0"/>
              </a:rPr>
              <a:t>LAna</a:t>
            </a:r>
            <a:r>
              <a:rPr lang="fr-CH" sz="2000" b="1" i="1" dirty="0">
                <a:solidFill>
                  <a:srgbClr val="000000"/>
                </a:solidFill>
                <a:latin typeface="Arial" charset="0"/>
                <a:cs typeface="Times New Roman" charset="0"/>
              </a:rPr>
              <a:t>: Format Résultats</a:t>
            </a:r>
            <a:endParaRPr lang="de-CH" sz="2000" b="1" i="1" dirty="0">
              <a:solidFill>
                <a:srgbClr val="000000"/>
              </a:solidFill>
              <a:latin typeface="Arial" charset="0"/>
              <a:cs typeface="Times New Roman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nstitutEconomieTourisme">
  <a:themeElements>
    <a:clrScheme name="InstitutEconomieTourisme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699FF"/>
      </a:accent1>
      <a:accent2>
        <a:srgbClr val="3333CC"/>
      </a:accent2>
      <a:accent3>
        <a:srgbClr val="FFFFFF"/>
      </a:accent3>
      <a:accent4>
        <a:srgbClr val="000000"/>
      </a:accent4>
      <a:accent5>
        <a:srgbClr val="B8CAFF"/>
      </a:accent5>
      <a:accent6>
        <a:srgbClr val="2D2DB9"/>
      </a:accent6>
      <a:hlink>
        <a:srgbClr val="CCCCFF"/>
      </a:hlink>
      <a:folHlink>
        <a:srgbClr val="B2B2B2"/>
      </a:folHlink>
    </a:clrScheme>
    <a:fontScheme name="InstitutEconomieTourisme">
      <a:majorFont>
        <a:latin typeface="Arial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CH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CH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InstitutEconomieTouris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stitutEconomieTouris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stitutEconomieTouris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stitutEconomieTouris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stitutEconomieTouris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stitutEconomieTouris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stitutEconomieTouris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stitutEconomieTourisme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699FF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300</Words>
  <Application>Microsoft Office PowerPoint</Application>
  <PresentationFormat>Widescreen</PresentationFormat>
  <Paragraphs>113</Paragraphs>
  <Slides>4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Arial</vt:lpstr>
      <vt:lpstr>Symbol</vt:lpstr>
      <vt:lpstr>Times New Roman</vt:lpstr>
      <vt:lpstr>Wingdings</vt:lpstr>
      <vt:lpstr>InstitutEconomieTourisme</vt:lpstr>
      <vt:lpstr>Equation</vt:lpstr>
      <vt:lpstr>Résultats de mesure</vt:lpstr>
      <vt:lpstr>Caractérisation de la précision</vt:lpstr>
      <vt:lpstr>L’intervalle de confiance</vt:lpstr>
      <vt:lpstr>Le facteur de Student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Résultats de mesure</dc:title>
  <dc:creator>Mathieu Marc</dc:creator>
  <cp:lastModifiedBy>Mathieu Marc</cp:lastModifiedBy>
  <cp:revision>1</cp:revision>
  <dcterms:created xsi:type="dcterms:W3CDTF">2024-02-27T09:54:59Z</dcterms:created>
  <dcterms:modified xsi:type="dcterms:W3CDTF">2026-02-25T15:21:38Z</dcterms:modified>
</cp:coreProperties>
</file>