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57" r:id="rId7"/>
    <p:sldId id="332" r:id="rId8"/>
    <p:sldId id="359" r:id="rId9"/>
    <p:sldId id="360" r:id="rId10"/>
    <p:sldId id="290" r:id="rId11"/>
    <p:sldId id="266" r:id="rId12"/>
    <p:sldId id="358" r:id="rId13"/>
    <p:sldId id="35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E91F8-83E4-4E31-A97F-53B901364558}" v="118" dt="2026-02-25T15:07:50.584"/>
    <p1510:client id="{560872DE-FF57-4C95-BD02-3B037930AC9C}" v="2" dt="2026-02-25T15:09:48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33EA5-A043-4A4C-88CD-F8CF98B8E2E9}" type="datetimeFigureOut">
              <a:rPr lang="fr-CH" smtClean="0"/>
              <a:t>25.02.2026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AAAD9-0A02-4373-80D5-453FC8B1143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383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6715264-10C5-414E-A48A-676773707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7C34632-D078-42E5-ABF6-170826387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/>
          </a:p>
        </p:txBody>
      </p:sp>
      <p:sp>
        <p:nvSpPr>
          <p:cNvPr id="12292" name="Espace réservé de la date 1">
            <a:extLst>
              <a:ext uri="{FF2B5EF4-FFF2-40B4-BE49-F238E27FC236}">
                <a16:creationId xmlns:a16="http://schemas.microsoft.com/office/drawing/2014/main" id="{9F4CCEDD-6CA2-4045-8D66-35CDDA6AEE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fr-FR" alt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7E04F01-3779-7CFA-1739-74E0FAB54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9E6D423-592A-25D4-B81C-555F1E9FF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3698BA7-7207-DEBE-0089-8B0493A68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CB88520-7A0C-0B4D-76A6-A35D8C22F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A840B92-0575-AF7A-318E-D376C5B5F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FCA116-ED3B-41FB-ADB0-C044802EA4BF}" type="slidenum">
              <a:rPr lang="fr-FR" altLang="fr-FR" smtClean="0"/>
              <a:t>10</a:t>
            </a:fld>
            <a:endParaRPr lang="fr-FR" altLang="fr-F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6EFD336-3C0F-8D2D-D19E-5633DACCE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0F7BF13-8AFF-A274-F0CA-78AE4AEA4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CH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8E278-9DFF-E00A-2FDD-D8C68598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3669CC-BAEE-8CCE-FF45-37B7D8ECA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CA2A26-9FC0-1D4E-5D25-AC466B8E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B1E9-0BCC-435E-83D3-BC121E4598A6}" type="datetimeFigureOut">
              <a:rPr lang="fr-CH" smtClean="0"/>
              <a:t>25.02.2026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1D732F-3BD3-A7E8-6E1F-DD48852D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D9C007-5872-4020-073A-D17B98D1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F673-46DE-4FFA-9DFE-DBC472650BA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136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9EA79-BD60-1CC8-9CEF-F7FD3186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85E647-BB82-FA5D-CAAC-F33D1C93D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8445A-32AC-BC41-BE9E-C8F7885C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B1E9-0BCC-435E-83D3-BC121E4598A6}" type="datetimeFigureOut">
              <a:rPr lang="fr-CH" smtClean="0"/>
              <a:t>25.02.2026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99CA6A-8ACD-E357-2B3B-5986E3BB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ABD21D-E111-DA89-4E3B-7EA8DF0B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F673-46DE-4FFA-9DFE-DBC472650BA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466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3902C3-DED2-5DBC-BE73-FAC365241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2222CB-3C99-A4E0-69A3-79DD1E6B0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F24D12-A784-09AB-6FFE-C0C41197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B1E9-0BCC-435E-83D3-BC121E4598A6}" type="datetimeFigureOut">
              <a:rPr lang="fr-CH" smtClean="0"/>
              <a:t>25.02.2026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214716-9658-6E2D-73F4-4F204CD9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A27D64-C599-F812-5AD9-96E24C8A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F673-46DE-4FFA-9DFE-DBC472650BA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062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2BCAC-9314-869A-54EE-B978B684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4A4555-42DD-83B9-C985-D54085FE3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B9CEF-F804-A8F4-8AB9-A1D8AF59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B1E9-0BCC-435E-83D3-BC121E4598A6}" type="datetimeFigureOut">
              <a:rPr lang="fr-CH" smtClean="0"/>
              <a:t>25.02.2026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B7EDD9-08DA-F80F-D00A-B52DE37A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B9BA8E-CA40-92FA-AEAE-9F855546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F673-46DE-4FFA-9DFE-DBC472650BA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181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01029-B007-9F9E-CE74-DB4BDB89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0F953F-88F5-49DE-B862-518CB1729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158D4D-5672-6BEE-0979-1A4E5817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B1E9-0BCC-435E-83D3-BC121E4598A6}" type="datetimeFigureOut">
              <a:rPr lang="fr-CH" smtClean="0"/>
              <a:t>25.02.2026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78D6C9-BE99-6E15-3C46-87F1602F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C6990E-7208-B132-5D54-47AFA392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F673-46DE-4FFA-9DFE-DBC472650BA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98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A3176-8B57-3F7B-6010-22B6A120B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0908BF-434E-B237-9B18-2AC07EF0C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EAAFDE-EBA8-AD91-E39B-8781ACF68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6A0710-BD13-52AD-92FB-5F4CDA80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B1E9-0BCC-435E-83D3-BC121E4598A6}" type="datetimeFigureOut">
              <a:rPr lang="fr-CH" smtClean="0"/>
              <a:t>25.02.2026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DB001A-2C47-889E-A284-77B2718E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D2E400-C72F-00BA-581D-327BCD29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F673-46DE-4FFA-9DFE-DBC472650BA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790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A5879-85A7-135E-75EA-395677D1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360286-96B4-10B8-32F8-C2F5D5666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6E0A50-1D93-1BAA-1390-6A464934A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66561A-951F-BF90-77C2-10EE78D13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C9A1BD-8C35-671C-90CB-51E10C3E1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D9261A-1225-36CD-F07A-75EF6E24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B1E9-0BCC-435E-83D3-BC121E4598A6}" type="datetimeFigureOut">
              <a:rPr lang="fr-CH" smtClean="0"/>
              <a:t>25.02.2026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C0A39F8-B79E-0F16-A5B8-5DB5C9C0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6D1731-169F-FF60-3ED4-AF488071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F673-46DE-4FFA-9DFE-DBC472650BA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9433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92DD9-1DD2-A4CB-8EB8-3DBDACE6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C5C885-0081-2E0D-852A-289E4687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B1E9-0BCC-435E-83D3-BC121E4598A6}" type="datetimeFigureOut">
              <a:rPr lang="fr-CH" smtClean="0"/>
              <a:t>25.02.2026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E671E4-48F8-EE38-98F6-77EDD865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D7253A-54F4-3AED-E6A2-CC59BEDC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F673-46DE-4FFA-9DFE-DBC472650BA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949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7F8092-6493-1788-57B9-7A9942C3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B1E9-0BCC-435E-83D3-BC121E4598A6}" type="datetimeFigureOut">
              <a:rPr lang="fr-CH" smtClean="0"/>
              <a:t>25.02.2026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768484-9F15-9FCB-C1D7-72A81224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DE96F9-2965-0B6D-C21B-3A9E18F9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F673-46DE-4FFA-9DFE-DBC472650BA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443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623F4-DB27-A316-30A5-2E4D3F4AA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791BAC-6849-52E0-F64C-70592830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90F119-D1CA-728B-3572-A90E43E57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0FBC19-0C37-7A3D-F0A3-342AA146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B1E9-0BCC-435E-83D3-BC121E4598A6}" type="datetimeFigureOut">
              <a:rPr lang="fr-CH" smtClean="0"/>
              <a:t>25.02.2026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203019-3887-B5F2-A5A5-76144A57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0A285F-E463-0A56-8D66-406F295A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F673-46DE-4FFA-9DFE-DBC472650BA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07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A71C80-E523-6608-CEB3-76408B5F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A2B32F-950B-8D97-44B8-62F5B3AA9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926E81-9D7D-AA30-AEC3-47A87BB28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DC3218-E5B6-0392-624B-6351871B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B1E9-0BCC-435E-83D3-BC121E4598A6}" type="datetimeFigureOut">
              <a:rPr lang="fr-CH" smtClean="0"/>
              <a:t>25.02.2026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E4AAB2-ED05-F2B4-F146-288A87E9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3C675D-337D-568C-07F5-B2E0F881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F673-46DE-4FFA-9DFE-DBC472650BA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033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DCA9708-E74A-4300-7BFC-C1629C7A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0EDB7-91F3-23F4-8DA1-EE03EA256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253F81-B155-3680-548F-E973FE225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3B1E9-0BCC-435E-83D3-BC121E4598A6}" type="datetimeFigureOut">
              <a:rPr lang="fr-CH" smtClean="0"/>
              <a:t>25.02.2026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316817-C882-DA42-2C2C-AB304095E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285609-631F-3C79-6A73-76271624C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9F673-46DE-4FFA-9DFE-DBC472650BA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84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file:///\\Nwedata\share\Public\Modules\TV\3134_Ch\cours%20PPT%20mah\Vorlesung%202013\TV1-2d%2013%20Kap.%201.5%20Koh&#228;sionskr&#228;fte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80772-3D3E-6696-0FC7-A175A97C7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187" y="2900579"/>
            <a:ext cx="5428211" cy="997527"/>
          </a:xfrm>
        </p:spPr>
        <p:txBody>
          <a:bodyPr>
            <a:normAutofit fontScale="90000"/>
          </a:bodyPr>
          <a:lstStyle/>
          <a:p>
            <a:r>
              <a:rPr lang="fr-CH" sz="6600" dirty="0"/>
              <a:t>T. P. 2</a:t>
            </a:r>
            <a:br>
              <a:rPr lang="fr-CH" sz="6600" dirty="0"/>
            </a:br>
            <a:r>
              <a:rPr lang="fr-CH" sz="1800" dirty="0"/>
              <a:t>V2f 26-02-25</a:t>
            </a:r>
            <a:endParaRPr lang="fr-CH" sz="6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198DFA-201E-1946-41B8-58D6C2BA0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8317" y="1855585"/>
            <a:ext cx="9144000" cy="22376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sz="6000" b="1" dirty="0"/>
              <a:t>Le principe </a:t>
            </a:r>
            <a:r>
              <a:rPr lang="fr-CH" sz="6000" b="1" i="1" dirty="0"/>
              <a:t>de Le </a:t>
            </a:r>
            <a:r>
              <a:rPr lang="fr-CH" sz="6000" b="1" i="1" dirty="0" err="1"/>
              <a:t>Châtelier</a:t>
            </a:r>
            <a:endParaRPr lang="fr-CH" sz="6000" b="1" i="1" dirty="0"/>
          </a:p>
        </p:txBody>
      </p:sp>
      <p:sp>
        <p:nvSpPr>
          <p:cNvPr id="4" name="Espace réservé du pied de page 8">
            <a:extLst>
              <a:ext uri="{FF2B5EF4-FFF2-40B4-BE49-F238E27FC236}">
                <a16:creationId xmlns:a16="http://schemas.microsoft.com/office/drawing/2014/main" id="{4399C55B-367D-615C-144F-9221C779BAFF}"/>
              </a:ext>
            </a:extLst>
          </p:cNvPr>
          <p:cNvSpPr txBox="1">
            <a:spLocks noGrp="1"/>
          </p:cNvSpPr>
          <p:nvPr/>
        </p:nvSpPr>
        <p:spPr bwMode="auto">
          <a:xfrm>
            <a:off x="257694" y="5714566"/>
            <a:ext cx="3744912" cy="9975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CH" sz="1400" b="1" dirty="0">
                <a:highlight>
                  <a:srgbClr val="FFFF00"/>
                </a:highlight>
              </a:rPr>
              <a:t>THÉORIE#</a:t>
            </a:r>
          </a:p>
          <a:p>
            <a:pPr>
              <a:defRPr/>
            </a:pPr>
            <a:r>
              <a:rPr lang="de-DE" altLang="fr-FR" sz="1400" dirty="0">
                <a:highlight>
                  <a:srgbClr val="FFFF00"/>
                </a:highlight>
              </a:rPr>
              <a:t>&gt;&gt;Chapitre 2.6 Propriétés des solutions</a:t>
            </a:r>
            <a:endParaRPr lang="fr-CH" sz="1400" b="1" dirty="0">
              <a:highlight>
                <a:srgbClr val="FFFF00"/>
              </a:highlight>
            </a:endParaRPr>
          </a:p>
          <a:p>
            <a:pPr>
              <a:defRPr/>
            </a:pPr>
            <a:r>
              <a:rPr lang="fr-CH" sz="1400" dirty="0" err="1">
                <a:highlight>
                  <a:srgbClr val="FFFF00"/>
                </a:highlight>
              </a:rPr>
              <a:t>&gt;&gt;Chapitre </a:t>
            </a:r>
            <a:r>
              <a:rPr lang="fr-CH" sz="1400" dirty="0">
                <a:highlight>
                  <a:srgbClr val="FFFF00"/>
                </a:highlight>
              </a:rPr>
              <a:t>4 </a:t>
            </a:r>
            <a:r>
              <a:rPr lang="fr-CH" sz="1400" dirty="0" err="1">
                <a:highlight>
                  <a:srgbClr val="FFFF00"/>
                </a:highlight>
              </a:rPr>
              <a:t>Équilibre chimique</a:t>
            </a:r>
            <a:endParaRPr lang="fr-CH" sz="1400" dirty="0">
              <a:highlight>
                <a:srgbClr val="FFFF00"/>
              </a:highlight>
            </a:endParaRPr>
          </a:p>
          <a:p>
            <a:pPr>
              <a:defRPr/>
            </a:pPr>
            <a:r>
              <a:rPr lang="fr-CH" altLang="fr-FR" sz="1400" dirty="0" err="1">
                <a:highlight>
                  <a:srgbClr val="FFFF00"/>
                </a:highlight>
              </a:rPr>
              <a:t>&gt;&gt;Chapitre </a:t>
            </a:r>
            <a:r>
              <a:rPr lang="fr-CH" altLang="fr-FR" sz="1400" dirty="0">
                <a:highlight>
                  <a:srgbClr val="FFFF00"/>
                </a:highlight>
              </a:rPr>
              <a:t>5.2 </a:t>
            </a:r>
            <a:r>
              <a:rPr lang="fr-CH" altLang="fr-FR" sz="1400" dirty="0" err="1">
                <a:highlight>
                  <a:srgbClr val="FFFF00"/>
                </a:highlight>
              </a:rPr>
              <a:t>Équilibres de solubilité</a:t>
            </a:r>
            <a:endParaRPr lang="fr-CH" altLang="fr-FR" sz="1400" dirty="0">
              <a:highlight>
                <a:srgbClr val="FFFF00"/>
              </a:highlight>
            </a:endParaRPr>
          </a:p>
          <a:p>
            <a:pPr algn="ctr">
              <a:defRPr/>
            </a:pPr>
            <a:endParaRPr lang="fr-CH" sz="1400" dirty="0"/>
          </a:p>
          <a:p>
            <a:pPr algn="ctr">
              <a:defRPr/>
            </a:pPr>
            <a:endParaRPr lang="fr-CH" sz="1400" dirty="0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C96D96C-8C63-D72A-A1D7-60B1F8DD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737" y="145907"/>
            <a:ext cx="545566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de-CH" sz="2000" b="1" i="1" dirty="0">
                <a:latin typeface="Arial"/>
                <a:cs typeface="Arial"/>
              </a:rPr>
              <a:t>T.P. 2 : Applications : Constante d'équilibre</a:t>
            </a:r>
            <a:endParaRPr lang="de-CH" sz="2000" b="1" i="1" dirty="0">
              <a:latin typeface="Arial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FDB83C-52FC-5809-6D7B-897CB1B71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987" y="4258714"/>
            <a:ext cx="3048000" cy="22002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14EE649-A085-EF6C-692A-65358B43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7295" cy="10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pied de page 3">
            <a:extLst>
              <a:ext uri="{FF2B5EF4-FFF2-40B4-BE49-F238E27FC236}">
                <a16:creationId xmlns:a16="http://schemas.microsoft.com/office/drawing/2014/main" id="{7FAB0051-0FA9-6D1E-430E-A71F6D66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1400" dirty="0"/>
              <a:t>&gt;&gt;Chapitre 2.6 Propriétés des solutions</a:t>
            </a:r>
            <a:endParaRPr lang="fr-CH" altLang="fr-FR" sz="1400" dirty="0"/>
          </a:p>
        </p:txBody>
      </p:sp>
      <p:sp>
        <p:nvSpPr>
          <p:cNvPr id="38915" name="Espace réservé du numéro de diapositive 4">
            <a:extLst>
              <a:ext uri="{FF2B5EF4-FFF2-40B4-BE49-F238E27FC236}">
                <a16:creationId xmlns:a16="http://schemas.microsoft.com/office/drawing/2014/main" id="{FEEB9784-CEBB-9066-5954-66A4664A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3A7810-91DA-4FE9-B226-FF81F8DC3062}" type="slidenum">
              <a:rPr lang="fr-CH" altLang="fr-FR" sz="1400"/>
              <a:t>10</a:t>
            </a:fld>
            <a:endParaRPr lang="fr-CH" altLang="fr-FR" sz="1400"/>
          </a:p>
        </p:txBody>
      </p:sp>
      <p:pic>
        <p:nvPicPr>
          <p:cNvPr id="38916" name="Picture 5" descr="06_05">
            <a:extLst>
              <a:ext uri="{FF2B5EF4-FFF2-40B4-BE49-F238E27FC236}">
                <a16:creationId xmlns:a16="http://schemas.microsoft.com/office/drawing/2014/main" id="{FA50C96B-8AD3-ABC6-D4B9-87AEEEE1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"/>
          <a:stretch>
            <a:fillRect/>
          </a:stretch>
        </p:blipFill>
        <p:spPr bwMode="auto">
          <a:xfrm>
            <a:off x="4368340" y="1822680"/>
            <a:ext cx="3724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2">
            <a:extLst>
              <a:ext uri="{FF2B5EF4-FFF2-40B4-BE49-F238E27FC236}">
                <a16:creationId xmlns:a16="http://schemas.microsoft.com/office/drawing/2014/main" id="{251689A3-B119-B174-56D3-6DC35FEEF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688" y="1049541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CH" altLang="fr-FR" sz="2400" dirty="0">
                <a:solidFill>
                  <a:srgbClr val="FF0000"/>
                </a:solidFill>
              </a:rPr>
              <a:t>L'enthalpie molaire de dissolution (</a:t>
            </a:r>
            <a:r>
              <a:rPr lang="de-CH" altLang="fr-FR" sz="2400" dirty="0" err="1">
                <a:solidFill>
                  <a:srgbClr val="FF0000"/>
                </a:solidFill>
                <a:latin typeface="Symbol" panose="05050102010706020507" pitchFamily="18" charset="2"/>
              </a:rPr>
              <a:t>DH</a:t>
            </a:r>
            <a:r>
              <a:rPr lang="de-CH" altLang="fr-FR" sz="2400" baseline="-25000" dirty="0" err="1">
                <a:solidFill>
                  <a:srgbClr val="FF0000"/>
                </a:solidFill>
                <a:latin typeface="+mn-lt"/>
              </a:rPr>
              <a:t>sol</a:t>
            </a:r>
            <a:r>
              <a:rPr lang="de-CH" altLang="fr-FR" sz="2400" dirty="0">
                <a:solidFill>
                  <a:srgbClr val="FF0000"/>
                </a:solidFill>
              </a:rPr>
              <a:t>) </a:t>
            </a:r>
            <a:r>
              <a:rPr lang="de-CH" altLang="fr-FR" sz="2400" dirty="0"/>
              <a:t>est la chaleur libérée ou absorbée lors de la dissolution d'une </a:t>
            </a:r>
            <a:r>
              <a:rPr lang="de-CH" altLang="fr-FR" sz="2400" dirty="0" err="1"/>
              <a:t>mole</a:t>
            </a:r>
            <a:r>
              <a:rPr lang="de-CH" altLang="fr-FR" sz="2400" dirty="0"/>
              <a:t> de </a:t>
            </a:r>
            <a:r>
              <a:rPr lang="de-CH" altLang="fr-FR" sz="2400" dirty="0" err="1"/>
              <a:t>soluté</a:t>
            </a:r>
            <a:r>
              <a:rPr lang="de-CH" altLang="fr-FR" sz="2400" dirty="0"/>
              <a:t> dans un solvant</a:t>
            </a:r>
            <a:r>
              <a:rPr lang="de-CH" altLang="fr-FR" sz="2400" dirty="0">
                <a:hlinkClick r:id="rId4" action="ppaction://hlinkpres?slideindex=1&amp;slidetitle="/>
              </a:rPr>
              <a:t>.</a:t>
            </a:r>
            <a:endParaRPr lang="de-CH" altLang="fr-FR" sz="2400" dirty="0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7139DA82-FDE1-6113-95AF-731711039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61938"/>
            <a:ext cx="9144000" cy="1033462"/>
          </a:xfrm>
          <a:noFill/>
        </p:spPr>
        <p:txBody>
          <a:bodyPr/>
          <a:lstStyle/>
          <a:p>
            <a:pPr algn="ctr" eaLnBrk="1" hangingPunct="1"/>
            <a:r>
              <a:rPr lang="fr-CH" altLang="fr-FR" sz="2800" dirty="0">
                <a:solidFill>
                  <a:srgbClr val="FF0000"/>
                </a:solidFill>
              </a:rPr>
              <a:t>L'</a:t>
            </a:r>
            <a:r>
              <a:rPr lang="fr-CH" altLang="fr-FR" sz="2800" dirty="0" err="1">
                <a:solidFill>
                  <a:srgbClr val="FF0000"/>
                </a:solidFill>
              </a:rPr>
              <a:t>enthalpie de dissolution molaire</a:t>
            </a:r>
            <a:r>
              <a:rPr lang="fr-CH" altLang="fr-FR" sz="2800" dirty="0">
                <a:solidFill>
                  <a:srgbClr val="FF0000"/>
                </a:solidFill>
              </a:rPr>
              <a:t>, </a:t>
            </a:r>
            <a:r>
              <a:rPr lang="fr-CH" altLang="fr-FR" sz="2800" baseline="-25000" dirty="0" err="1">
                <a:solidFill>
                  <a:srgbClr val="FF0000"/>
                </a:solidFill>
              </a:rPr>
              <a:t>DHDissolution</a:t>
            </a:r>
            <a:endParaRPr lang="fr-CH" altLang="fr-FR" sz="2800" baseline="-25000" dirty="0">
              <a:solidFill>
                <a:srgbClr val="FF0000"/>
              </a:solidFill>
            </a:endParaRPr>
          </a:p>
        </p:txBody>
      </p:sp>
      <p:sp>
        <p:nvSpPr>
          <p:cNvPr id="38919" name="Text Box 9">
            <a:extLst>
              <a:ext uri="{FF2B5EF4-FFF2-40B4-BE49-F238E27FC236}">
                <a16:creationId xmlns:a16="http://schemas.microsoft.com/office/drawing/2014/main" id="{9705472F-F00F-31F1-AFD1-C1E27445A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782" y="5104015"/>
            <a:ext cx="1808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400" b="1" dirty="0" err="1">
                <a:solidFill>
                  <a:schemeClr val="accent1"/>
                </a:solidFill>
              </a:rPr>
              <a:t>Endotherme</a:t>
            </a:r>
            <a:endParaRPr lang="de-CH" altLang="fr-FR" sz="2400" b="1" dirty="0">
              <a:solidFill>
                <a:schemeClr val="accent1"/>
              </a:solidFill>
            </a:endParaRPr>
          </a:p>
        </p:txBody>
      </p:sp>
      <p:sp>
        <p:nvSpPr>
          <p:cNvPr id="38920" name="Text Box 10">
            <a:extLst>
              <a:ext uri="{FF2B5EF4-FFF2-40B4-BE49-F238E27FC236}">
                <a16:creationId xmlns:a16="http://schemas.microsoft.com/office/drawing/2014/main" id="{8A22DF85-A8B6-A251-97A0-3D111167B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782" y="3995652"/>
            <a:ext cx="1604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400" b="1" dirty="0" err="1">
                <a:solidFill>
                  <a:schemeClr val="accent1"/>
                </a:solidFill>
              </a:rPr>
              <a:t>Exothermique</a:t>
            </a:r>
            <a:endParaRPr lang="de-CH" altLang="fr-FR" sz="2400" b="1" dirty="0">
              <a:solidFill>
                <a:schemeClr val="accent1"/>
              </a:solidFill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9275B15E-9315-6323-2B4A-610F84788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748" y="157421"/>
            <a:ext cx="593393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000" b="1" i="1" dirty="0">
                <a:latin typeface="Arial" charset="0"/>
              </a:rPr>
              <a:t>T.P. 3 : Applications de la constante d'équilibre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B1469C6-1964-85FE-A643-B790E1E1A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4705" y="5773881"/>
            <a:ext cx="867295" cy="1084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7104127-7243-0AF8-D334-CCF3E5C7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37" y="129045"/>
            <a:ext cx="8316191" cy="62371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897750-7379-04C7-B84D-A57C9A2A5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547" y="5123583"/>
            <a:ext cx="3676926" cy="1044460"/>
          </a:xfrm>
          <a:prstGeom prst="rect">
            <a:avLst/>
          </a:prstGeom>
        </p:spPr>
      </p:pic>
      <p:sp>
        <p:nvSpPr>
          <p:cNvPr id="6" name="Espace réservé du pied de page 8">
            <a:extLst>
              <a:ext uri="{FF2B5EF4-FFF2-40B4-BE49-F238E27FC236}">
                <a16:creationId xmlns:a16="http://schemas.microsoft.com/office/drawing/2014/main" id="{F84DCD77-F0F0-22E4-543B-8C36B70E175B}"/>
              </a:ext>
            </a:extLst>
          </p:cNvPr>
          <p:cNvSpPr txBox="1">
            <a:spLocks noGrp="1"/>
          </p:cNvSpPr>
          <p:nvPr/>
        </p:nvSpPr>
        <p:spPr bwMode="auto">
          <a:xfrm>
            <a:off x="4043248" y="6462713"/>
            <a:ext cx="37449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CH" sz="1400" dirty="0" err="1"/>
              <a:t>&gt;&gt;Chapitre </a:t>
            </a:r>
            <a:r>
              <a:rPr lang="fr-CH" sz="1400" dirty="0"/>
              <a:t>4 </a:t>
            </a:r>
            <a:r>
              <a:rPr lang="fr-CH" sz="1400" dirty="0" err="1"/>
              <a:t>Équilibre chimique</a:t>
            </a:r>
            <a:endParaRPr lang="fr-CH" sz="1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92E8C31-B3A4-1982-9BB1-0D915C2652D4}"/>
              </a:ext>
            </a:extLst>
          </p:cNvPr>
          <p:cNvSpPr txBox="1"/>
          <p:nvPr/>
        </p:nvSpPr>
        <p:spPr>
          <a:xfrm>
            <a:off x="9273654" y="903027"/>
            <a:ext cx="274320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"</a:t>
            </a:r>
            <a:r>
              <a:rPr lang="en-US" sz="2000" i="1" err="1">
                <a:latin typeface="Arial"/>
                <a:cs typeface="Arial"/>
              </a:rPr>
              <a:t>Si une </a:t>
            </a:r>
            <a:r>
              <a:rPr lang="en-US" sz="2000" i="1" dirty="0">
                <a:latin typeface="Arial"/>
                <a:cs typeface="Arial"/>
              </a:rPr>
              <a:t>contrainte </a:t>
            </a:r>
            <a:r>
              <a:rPr lang="en-US" sz="2000" i="1" err="1">
                <a:latin typeface="Arial"/>
                <a:cs typeface="Arial"/>
              </a:rPr>
              <a:t>extérieure </a:t>
            </a:r>
            <a:r>
              <a:rPr lang="en-US" sz="2000" i="1" dirty="0">
                <a:latin typeface="Arial"/>
                <a:cs typeface="Arial"/>
              </a:rPr>
              <a:t>est </a:t>
            </a:r>
            <a:r>
              <a:rPr lang="en-US" sz="2000" i="1" err="1">
                <a:latin typeface="Arial"/>
                <a:cs typeface="Arial"/>
              </a:rPr>
              <a:t>exercée </a:t>
            </a:r>
            <a:r>
              <a:rPr lang="en-US" sz="2000" i="1" dirty="0">
                <a:latin typeface="Arial"/>
                <a:cs typeface="Arial"/>
              </a:rPr>
              <a:t>sur </a:t>
            </a:r>
            <a:r>
              <a:rPr lang="en-US" sz="2000" i="1" err="1">
                <a:latin typeface="Arial"/>
                <a:cs typeface="Arial"/>
              </a:rPr>
              <a:t>un </a:t>
            </a:r>
            <a:r>
              <a:rPr lang="en-US" sz="2000" i="1" dirty="0">
                <a:latin typeface="Arial"/>
                <a:cs typeface="Arial"/>
              </a:rPr>
              <a:t>système </a:t>
            </a:r>
            <a:r>
              <a:rPr lang="en-US" sz="2000" i="1" err="1">
                <a:latin typeface="Arial"/>
                <a:cs typeface="Arial"/>
              </a:rPr>
              <a:t>en équilibre chimique</a:t>
            </a:r>
            <a:r>
              <a:rPr lang="en-US" sz="2000" i="1" dirty="0">
                <a:latin typeface="Arial"/>
                <a:cs typeface="Arial"/>
              </a:rPr>
              <a:t>, la position de l'</a:t>
            </a:r>
            <a:r>
              <a:rPr lang="en-US" sz="2000" i="1" err="1">
                <a:latin typeface="Arial"/>
                <a:cs typeface="Arial"/>
              </a:rPr>
              <a:t>équilibre se déplace </a:t>
            </a:r>
            <a:r>
              <a:rPr lang="en-US" sz="2000" i="1" dirty="0">
                <a:latin typeface="Arial"/>
                <a:cs typeface="Arial"/>
              </a:rPr>
              <a:t>de telle sorte </a:t>
            </a:r>
            <a:r>
              <a:rPr lang="en-US" sz="2000" i="1" err="1">
                <a:latin typeface="Arial"/>
                <a:cs typeface="Arial"/>
              </a:rPr>
              <a:t>que </a:t>
            </a:r>
            <a:r>
              <a:rPr lang="en-US" sz="2000" i="1" dirty="0">
                <a:latin typeface="Arial"/>
                <a:cs typeface="Arial"/>
              </a:rPr>
              <a:t>l'</a:t>
            </a:r>
            <a:r>
              <a:rPr lang="en-US" sz="2000" i="1" err="1">
                <a:latin typeface="Arial"/>
                <a:cs typeface="Arial"/>
              </a:rPr>
              <a:t>effet </a:t>
            </a:r>
            <a:r>
              <a:rPr lang="en-US" sz="2000" i="1" dirty="0">
                <a:latin typeface="Arial"/>
                <a:cs typeface="Arial"/>
              </a:rPr>
              <a:t>de la </a:t>
            </a:r>
            <a:r>
              <a:rPr lang="en-US" sz="2000" i="1" err="1">
                <a:latin typeface="Arial"/>
                <a:cs typeface="Arial"/>
              </a:rPr>
              <a:t>contrainte devient </a:t>
            </a:r>
            <a:r>
              <a:rPr lang="en-US" sz="2000" i="1" dirty="0">
                <a:latin typeface="Arial"/>
                <a:cs typeface="Arial"/>
              </a:rPr>
              <a:t>minimal</a:t>
            </a:r>
            <a:r>
              <a:rPr lang="en-US" sz="2000" dirty="0">
                <a:latin typeface="Arial"/>
                <a:cs typeface="Arial"/>
              </a:rPr>
              <a:t>"</a:t>
            </a:r>
            <a:r>
              <a:rPr lang="en-US" sz="2000" i="1" dirty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729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F5634E5-D5B1-9B18-FE33-BF10A5A9A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84" y="802174"/>
            <a:ext cx="7530231" cy="5545304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F18D60A5-1113-F93B-6902-0596FCF19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955" y="209608"/>
            <a:ext cx="649145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000" b="1" i="1" dirty="0">
                <a:latin typeface="Arial" charset="0"/>
              </a:rPr>
              <a:t>P.A. 3 : Applications de la constante d'équilibre</a:t>
            </a:r>
          </a:p>
        </p:txBody>
      </p:sp>
      <p:sp>
        <p:nvSpPr>
          <p:cNvPr id="7" name="Espace réservé du pied de page 8">
            <a:extLst>
              <a:ext uri="{FF2B5EF4-FFF2-40B4-BE49-F238E27FC236}">
                <a16:creationId xmlns:a16="http://schemas.microsoft.com/office/drawing/2014/main" id="{625EDB76-1E4D-7CA4-E6B7-C311D540A185}"/>
              </a:ext>
            </a:extLst>
          </p:cNvPr>
          <p:cNvSpPr txBox="1">
            <a:spLocks noGrp="1"/>
          </p:cNvSpPr>
          <p:nvPr/>
        </p:nvSpPr>
        <p:spPr bwMode="auto">
          <a:xfrm>
            <a:off x="4043248" y="6462713"/>
            <a:ext cx="37449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CH" sz="1400" dirty="0" err="1"/>
              <a:t>&gt;&gt;Chapitre </a:t>
            </a:r>
            <a:r>
              <a:rPr lang="fr-CH" sz="1400" dirty="0"/>
              <a:t>4 </a:t>
            </a:r>
            <a:r>
              <a:rPr lang="fr-CH" sz="1400" dirty="0" err="1"/>
              <a:t>Équilibre chimique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52488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 txBox="1">
            <a:spLocks noGrp="1"/>
          </p:cNvSpPr>
          <p:nvPr/>
        </p:nvSpPr>
        <p:spPr bwMode="auto">
          <a:xfrm>
            <a:off x="8077200" y="64627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0CA864A-75FA-49B0-B488-C53A8CECF178}" type="slidenum">
              <a:rPr lang="fr-CH" sz="1400"/>
              <a:t>4</a:t>
            </a:fld>
            <a:endParaRPr lang="fr-CH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20713"/>
            <a:ext cx="9144000" cy="900112"/>
          </a:xfrm>
        </p:spPr>
        <p:txBody>
          <a:bodyPr/>
          <a:lstStyle/>
          <a:p>
            <a:pPr algn="ctr"/>
            <a:r>
              <a:rPr lang="de-C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d'une réaction : le </a:t>
            </a:r>
            <a:r>
              <a:rPr lang="en-GB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Quotient</a:t>
            </a:r>
            <a:r>
              <a:rPr lang="de-C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réaction </a:t>
            </a:r>
            <a:endParaRPr lang="en-GB" sz="2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itchFamily="18" charset="2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4194" y="1698624"/>
            <a:ext cx="8439150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eaLnBrk="1" hangingPunct="1"/>
            <a:r>
              <a:rPr lang="de-CH" sz="2400" b="1" i="1" dirty="0">
                <a:solidFill>
                  <a:srgbClr val="FF0000"/>
                </a:solidFill>
                <a:sym typeface="Wingdings 3" pitchFamily="18" charset="2"/>
              </a:rPr>
              <a:t>Q </a:t>
            </a:r>
            <a:r>
              <a:rPr lang="de-CH" sz="2400" b="1" dirty="0">
                <a:solidFill>
                  <a:srgbClr val="FF0000"/>
                </a:solidFill>
                <a:sym typeface="Wingdings 3" pitchFamily="18" charset="2"/>
              </a:rPr>
              <a:t>= quotient de réaction </a:t>
            </a:r>
            <a:r>
              <a:rPr lang="de-CH" sz="2400" dirty="0">
                <a:sym typeface="Wingdings 3" pitchFamily="18" charset="2"/>
              </a:rPr>
              <a:t>; </a:t>
            </a:r>
            <a:r>
              <a:rPr lang="de-CH" sz="2400" i="1" dirty="0">
                <a:sym typeface="Wingdings 3" pitchFamily="18" charset="2"/>
              </a:rPr>
              <a:t>Q </a:t>
            </a:r>
            <a:r>
              <a:rPr lang="de-CH" sz="2400" dirty="0">
                <a:sym typeface="Wingdings 3" pitchFamily="18" charset="2"/>
              </a:rPr>
              <a:t>a la même forme mathématique que la constante d'équilibre.</a:t>
            </a:r>
          </a:p>
          <a:p>
            <a:pPr algn="just" eaLnBrk="1" hangingPunct="1"/>
            <a:r>
              <a:rPr lang="de-CH" sz="2400" i="1" dirty="0">
                <a:sym typeface="Wingdings 3" pitchFamily="18" charset="2"/>
              </a:rPr>
              <a:t>Q </a:t>
            </a:r>
            <a:r>
              <a:rPr lang="de-CH" sz="2400" dirty="0">
                <a:sym typeface="Wingdings 3" pitchFamily="18" charset="2"/>
              </a:rPr>
              <a:t>est toujours applicable, et surtout utile en dehors de l'équilibre. </a:t>
            </a:r>
          </a:p>
          <a:p>
            <a:pPr algn="just" eaLnBrk="1" hangingPunct="1"/>
            <a:r>
              <a:rPr lang="de-CH" sz="2400" dirty="0">
                <a:sym typeface="Wingdings 3" pitchFamily="18" charset="2"/>
              </a:rPr>
              <a:t>La valeur numérique indique dans quel sens une réaction va se produire. </a:t>
            </a:r>
            <a:endParaRPr lang="en-GB" sz="2400" dirty="0">
              <a:sym typeface="Wingdings 3" pitchFamily="18" charset="2"/>
            </a:endParaRPr>
          </a:p>
        </p:txBody>
      </p:sp>
      <p:pic>
        <p:nvPicPr>
          <p:cNvPr id="219141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4495801"/>
            <a:ext cx="27305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8"/>
          <p:cNvSpPr txBox="1">
            <a:spLocks noGrp="1"/>
          </p:cNvSpPr>
          <p:nvPr/>
        </p:nvSpPr>
        <p:spPr bwMode="auto">
          <a:xfrm>
            <a:off x="4043248" y="6462713"/>
            <a:ext cx="37449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CH" sz="1400" dirty="0" err="1"/>
              <a:t>&gt;&gt;Chapitre </a:t>
            </a:r>
            <a:r>
              <a:rPr lang="fr-CH" sz="1400" dirty="0"/>
              <a:t>4 </a:t>
            </a:r>
            <a:r>
              <a:rPr lang="fr-CH" sz="1400" dirty="0" err="1"/>
              <a:t>Équilibre chimique</a:t>
            </a:r>
            <a:endParaRPr lang="fr-CH" sz="1400" dirty="0"/>
          </a:p>
        </p:txBody>
      </p:sp>
      <p:graphicFrame>
        <p:nvGraphicFramePr>
          <p:cNvPr id="219140" name="Object 4"/>
          <p:cNvGraphicFramePr>
            <a:graphicFrameLocks noChangeAspect="1"/>
          </p:cNvGraphicFramePr>
          <p:nvPr/>
        </p:nvGraphicFramePr>
        <p:xfrm>
          <a:off x="2743200" y="4724400"/>
          <a:ext cx="213518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680" imgH="469800" progId="Equation.3">
                  <p:embed/>
                </p:oleObj>
              </mc:Choice>
              <mc:Fallback>
                <p:oleObj name="Equation" r:id="rId4" imgW="850680" imgH="469800" progId="Equation.3">
                  <p:embed/>
                  <p:pic>
                    <p:nvPicPr>
                      <p:cNvPr id="2191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24400"/>
                        <a:ext cx="2135188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850271" y="242859"/>
            <a:ext cx="591091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000" b="1" i="1" dirty="0">
                <a:latin typeface="Arial" charset="0"/>
              </a:rPr>
              <a:t>T.P. 3 : Applications de la constante d'équilibre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865F436-9082-4DBB-A1D0-C6078A6C7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143001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fr-CH" altLang="fr-FR" sz="2400"/>
              <a:t>La loi d’action de masse s’applique aussi aux équilibres de solubilité. On appelle la constante d’équilibre d’un équilibre de solubilité le </a:t>
            </a:r>
            <a:r>
              <a:rPr lang="fr-CH" altLang="fr-FR" sz="2400" b="1">
                <a:solidFill>
                  <a:srgbClr val="FF0000"/>
                </a:solidFill>
              </a:rPr>
              <a:t>produit de solubilité</a:t>
            </a:r>
            <a:r>
              <a:rPr lang="fr-CH" altLang="fr-FR" sz="2400" i="1"/>
              <a:t> </a:t>
            </a:r>
            <a:r>
              <a:rPr lang="fr-CH" altLang="fr-FR" sz="2400" b="1" i="1">
                <a:solidFill>
                  <a:srgbClr val="FF0000"/>
                </a:solidFill>
              </a:rPr>
              <a:t>K</a:t>
            </a:r>
            <a:r>
              <a:rPr lang="fr-CH" altLang="fr-FR" sz="2400" b="1" baseline="-25000">
                <a:solidFill>
                  <a:srgbClr val="FF0000"/>
                </a:solidFill>
              </a:rPr>
              <a:t>ps</a:t>
            </a:r>
            <a:r>
              <a:rPr lang="fr-CH" altLang="fr-FR" sz="2400" b="1">
                <a:solidFill>
                  <a:srgbClr val="FF0000"/>
                </a:solidFill>
              </a:rPr>
              <a:t> </a:t>
            </a:r>
            <a:r>
              <a:rPr lang="fr-CH" altLang="fr-FR" sz="2400"/>
              <a:t>de C</a:t>
            </a:r>
            <a:r>
              <a:rPr lang="fr-CH" altLang="fr-FR" sz="2400" baseline="-25000"/>
              <a:t>m</a:t>
            </a:r>
            <a:r>
              <a:rPr lang="fr-CH" altLang="fr-FR" sz="2400"/>
              <a:t>A</a:t>
            </a:r>
            <a:r>
              <a:rPr lang="fr-CH" altLang="fr-FR" sz="2400" baseline="-25000"/>
              <a:t>n</a:t>
            </a:r>
            <a:r>
              <a:rPr lang="fr-CH" altLang="fr-FR" sz="2400"/>
              <a:t> :</a:t>
            </a:r>
            <a:endParaRPr lang="fr-FR" altLang="fr-FR" sz="2400"/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7994BDC9-1478-4999-87A5-8D0F84B1D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6" y="3124201"/>
            <a:ext cx="8786813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ts val="300"/>
              </a:spcBef>
              <a:spcAft>
                <a:spcPts val="500"/>
              </a:spcAft>
              <a:buNone/>
            </a:pPr>
            <a:r>
              <a:rPr lang="fr-CH" altLang="fr-FR" sz="2400" i="1"/>
              <a:t>K</a:t>
            </a:r>
            <a:r>
              <a:rPr lang="fr-CH" altLang="fr-FR" sz="2400" baseline="-25000"/>
              <a:t>ps </a:t>
            </a:r>
            <a:r>
              <a:rPr lang="fr-CH" altLang="fr-FR" sz="2400"/>
              <a:t>détermine la valeur maximale du produit des concentrations des ions dans une solution saturée</a:t>
            </a:r>
          </a:p>
          <a:p>
            <a:pPr algn="just">
              <a:spcBef>
                <a:spcPts val="300"/>
              </a:spcBef>
              <a:spcAft>
                <a:spcPts val="500"/>
              </a:spcAft>
              <a:buNone/>
            </a:pPr>
            <a:r>
              <a:rPr lang="fr-CH" altLang="fr-FR" sz="2400"/>
              <a:t>On appelle </a:t>
            </a:r>
            <a:r>
              <a:rPr lang="fr-CH" altLang="fr-FR" sz="2400" b="1">
                <a:solidFill>
                  <a:srgbClr val="FF0000"/>
                </a:solidFill>
              </a:rPr>
              <a:t>produit ionique</a:t>
            </a:r>
            <a:r>
              <a:rPr lang="fr-CH" altLang="fr-FR" sz="2400">
                <a:solidFill>
                  <a:srgbClr val="FF0000"/>
                </a:solidFill>
              </a:rPr>
              <a:t> </a:t>
            </a:r>
            <a:r>
              <a:rPr lang="fr-CH" altLang="fr-FR" sz="2400" b="1" i="1">
                <a:solidFill>
                  <a:srgbClr val="FF0000"/>
                </a:solidFill>
              </a:rPr>
              <a:t>Q</a:t>
            </a:r>
            <a:r>
              <a:rPr lang="fr-CH" altLang="fr-FR" sz="2400" b="1" baseline="-25000">
                <a:solidFill>
                  <a:srgbClr val="FF0000"/>
                </a:solidFill>
              </a:rPr>
              <a:t>pi</a:t>
            </a:r>
            <a:r>
              <a:rPr lang="fr-CH" altLang="fr-FR" sz="2400">
                <a:solidFill>
                  <a:srgbClr val="FF0000"/>
                </a:solidFill>
              </a:rPr>
              <a:t> </a:t>
            </a:r>
            <a:r>
              <a:rPr lang="fr-CH" altLang="fr-FR" sz="2400"/>
              <a:t>le quotient de réaction d’un équilibre de solubilité: </a:t>
            </a:r>
          </a:p>
          <a:p>
            <a:pPr algn="just">
              <a:spcBef>
                <a:spcPts val="300"/>
              </a:spcBef>
              <a:spcAft>
                <a:spcPts val="500"/>
              </a:spcAft>
              <a:buNone/>
            </a:pPr>
            <a:r>
              <a:rPr lang="fr-CH" altLang="fr-FR" sz="2400" b="1">
                <a:solidFill>
                  <a:srgbClr val="00B0F0"/>
                </a:solidFill>
              </a:rPr>
              <a:t>Si le produit ionique est supérieur à </a:t>
            </a:r>
            <a:r>
              <a:rPr lang="fr-CH" altLang="fr-FR" sz="2400" b="1" i="1">
                <a:solidFill>
                  <a:srgbClr val="00B0F0"/>
                </a:solidFill>
              </a:rPr>
              <a:t>K</a:t>
            </a:r>
            <a:r>
              <a:rPr lang="fr-CH" altLang="fr-FR" sz="2400" b="1" baseline="-25000">
                <a:solidFill>
                  <a:srgbClr val="00B0F0"/>
                </a:solidFill>
              </a:rPr>
              <a:t>ps</a:t>
            </a:r>
            <a:r>
              <a:rPr lang="fr-CH" altLang="fr-FR" sz="2400" b="1">
                <a:solidFill>
                  <a:srgbClr val="00B0F0"/>
                </a:solidFill>
              </a:rPr>
              <a:t> </a:t>
            </a:r>
            <a:r>
              <a:rPr lang="fr-CH" altLang="fr-FR" sz="2400" b="1">
                <a:solidFill>
                  <a:schemeClr val="accent1"/>
                </a:solidFill>
              </a:rPr>
              <a:t>(</a:t>
            </a:r>
            <a:r>
              <a:rPr lang="fr-CH" altLang="fr-FR" sz="2400" b="1" i="1">
                <a:solidFill>
                  <a:schemeClr val="accent1"/>
                </a:solidFill>
              </a:rPr>
              <a:t>Q</a:t>
            </a:r>
            <a:r>
              <a:rPr lang="fr-CH" altLang="fr-FR" sz="2400" b="1" baseline="-25000">
                <a:solidFill>
                  <a:schemeClr val="accent1"/>
                </a:solidFill>
              </a:rPr>
              <a:t>pi</a:t>
            </a:r>
            <a:r>
              <a:rPr lang="fr-CH" altLang="fr-FR" sz="2400" b="1">
                <a:solidFill>
                  <a:schemeClr val="accent1"/>
                </a:solidFill>
              </a:rPr>
              <a:t> &gt; </a:t>
            </a:r>
            <a:r>
              <a:rPr lang="fr-CH" altLang="fr-FR" sz="2400" b="1" i="1">
                <a:solidFill>
                  <a:schemeClr val="accent1"/>
                </a:solidFill>
              </a:rPr>
              <a:t>K</a:t>
            </a:r>
            <a:r>
              <a:rPr lang="fr-CH" altLang="fr-FR" sz="2400" b="1" baseline="-25000">
                <a:solidFill>
                  <a:schemeClr val="accent1"/>
                </a:solidFill>
              </a:rPr>
              <a:t>ps</a:t>
            </a:r>
            <a:r>
              <a:rPr lang="fr-CH" altLang="fr-FR" sz="2400" b="1">
                <a:solidFill>
                  <a:schemeClr val="accent1"/>
                </a:solidFill>
              </a:rPr>
              <a:t>),</a:t>
            </a:r>
            <a:r>
              <a:rPr lang="fr-CH" altLang="fr-FR" sz="2400" b="1">
                <a:solidFill>
                  <a:srgbClr val="00B0F0"/>
                </a:solidFill>
              </a:rPr>
              <a:t> il y a précipitation des solutés</a:t>
            </a:r>
          </a:p>
          <a:p>
            <a:pPr algn="just">
              <a:spcBef>
                <a:spcPts val="300"/>
              </a:spcBef>
              <a:spcAft>
                <a:spcPts val="500"/>
              </a:spcAft>
              <a:buNone/>
            </a:pPr>
            <a:r>
              <a:rPr lang="fr-CH" altLang="fr-FR" sz="2400" b="1">
                <a:solidFill>
                  <a:srgbClr val="00B0F0"/>
                </a:solidFill>
              </a:rPr>
              <a:t>Si le produit ionique est inférieur à </a:t>
            </a:r>
            <a:r>
              <a:rPr lang="fr-CH" altLang="fr-FR" sz="2400" b="1" i="1">
                <a:solidFill>
                  <a:srgbClr val="00B0F0"/>
                </a:solidFill>
              </a:rPr>
              <a:t>K</a:t>
            </a:r>
            <a:r>
              <a:rPr lang="fr-CH" altLang="fr-FR" sz="2400" b="1" baseline="-25000">
                <a:solidFill>
                  <a:srgbClr val="00B0F0"/>
                </a:solidFill>
              </a:rPr>
              <a:t>ps</a:t>
            </a:r>
            <a:r>
              <a:rPr lang="fr-CH" altLang="fr-FR" sz="2400" b="1">
                <a:solidFill>
                  <a:srgbClr val="00B0F0"/>
                </a:solidFill>
              </a:rPr>
              <a:t> </a:t>
            </a:r>
            <a:r>
              <a:rPr lang="fr-CH" altLang="fr-FR" sz="2400" b="1">
                <a:solidFill>
                  <a:schemeClr val="accent1"/>
                </a:solidFill>
              </a:rPr>
              <a:t>(</a:t>
            </a:r>
            <a:r>
              <a:rPr lang="fr-CH" altLang="fr-FR" sz="2400" b="1" i="1">
                <a:solidFill>
                  <a:schemeClr val="accent1"/>
                </a:solidFill>
              </a:rPr>
              <a:t>Q</a:t>
            </a:r>
            <a:r>
              <a:rPr lang="fr-CH" altLang="fr-FR" sz="2400" b="1" baseline="-25000">
                <a:solidFill>
                  <a:schemeClr val="accent1"/>
                </a:solidFill>
              </a:rPr>
              <a:t>pi</a:t>
            </a:r>
            <a:r>
              <a:rPr lang="fr-CH" altLang="fr-FR" sz="2400" b="1">
                <a:solidFill>
                  <a:schemeClr val="accent1"/>
                </a:solidFill>
              </a:rPr>
              <a:t> &lt; </a:t>
            </a:r>
            <a:r>
              <a:rPr lang="fr-CH" altLang="fr-FR" sz="2400" b="1" i="1">
                <a:solidFill>
                  <a:schemeClr val="accent1"/>
                </a:solidFill>
              </a:rPr>
              <a:t>K</a:t>
            </a:r>
            <a:r>
              <a:rPr lang="fr-CH" altLang="fr-FR" sz="2400" b="1" baseline="-25000">
                <a:solidFill>
                  <a:schemeClr val="accent1"/>
                </a:solidFill>
              </a:rPr>
              <a:t>ps</a:t>
            </a:r>
            <a:r>
              <a:rPr lang="fr-CH" altLang="fr-FR" sz="2400" b="1">
                <a:solidFill>
                  <a:schemeClr val="accent1"/>
                </a:solidFill>
              </a:rPr>
              <a:t>),</a:t>
            </a:r>
            <a:r>
              <a:rPr lang="fr-CH" altLang="fr-FR" sz="2400" b="1">
                <a:solidFill>
                  <a:srgbClr val="00B0F0"/>
                </a:solidFill>
              </a:rPr>
              <a:t> la solution est non saturée</a:t>
            </a:r>
            <a:endParaRPr lang="fr-FR" altLang="fr-FR" sz="2400" b="1">
              <a:solidFill>
                <a:srgbClr val="00B0F0"/>
              </a:solidFill>
            </a:endParaRP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7763F170-1CC9-44D3-A920-8DCADACBD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23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H" altLang="fr-FR" b="1">
                <a:solidFill>
                  <a:srgbClr val="FF0000"/>
                </a:solidFill>
              </a:rPr>
              <a:t>Le produit de solubilité</a:t>
            </a:r>
            <a:endParaRPr lang="en-GB" altLang="fr-FR" b="1">
              <a:solidFill>
                <a:srgbClr val="FF0000"/>
              </a:solidFill>
            </a:endParaRPr>
          </a:p>
        </p:txBody>
      </p:sp>
      <p:sp>
        <p:nvSpPr>
          <p:cNvPr id="11270" name="Espace réservé du numéro de diapositive 3">
            <a:extLst>
              <a:ext uri="{FF2B5EF4-FFF2-40B4-BE49-F238E27FC236}">
                <a16:creationId xmlns:a16="http://schemas.microsoft.com/office/drawing/2014/main" id="{734843EA-C256-4647-8D9C-757335B1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02F20C-680C-428C-866E-FAB1CDEAE3DE}" type="slidenum">
              <a:rPr lang="fr-CH" altLang="fr-F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CH" altLang="fr-FR" sz="1400"/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id="{8A51F211-3A31-47E8-874E-912B8401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6" y="136526"/>
            <a:ext cx="41433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000" b="1" i="1"/>
              <a:t>5.2.1. Les équilibres de solubilité</a:t>
            </a:r>
            <a:endParaRPr lang="de-CH" altLang="fr-FR" sz="2000" b="1" i="1"/>
          </a:p>
        </p:txBody>
      </p:sp>
      <p:graphicFrame>
        <p:nvGraphicFramePr>
          <p:cNvPr id="11272" name="Object 12">
            <a:extLst>
              <a:ext uri="{FF2B5EF4-FFF2-40B4-BE49-F238E27FC236}">
                <a16:creationId xmlns:a16="http://schemas.microsoft.com/office/drawing/2014/main" id="{DDF07C8C-53F0-4941-A9A6-EEB90764AE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2362201"/>
          <a:ext cx="38100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3" imgW="1397000" imgH="292100" progId="Equation.3">
                  <p:embed/>
                </p:oleObj>
              </mc:Choice>
              <mc:Fallback>
                <p:oleObj name="Équation" r:id="rId3" imgW="1397000" imgH="292100" progId="Equation.3">
                  <p:embed/>
                  <p:pic>
                    <p:nvPicPr>
                      <p:cNvPr id="11272" name="Object 12">
                        <a:extLst>
                          <a:ext uri="{FF2B5EF4-FFF2-40B4-BE49-F238E27FC236}">
                            <a16:creationId xmlns:a16="http://schemas.microsoft.com/office/drawing/2014/main" id="{DDF07C8C-53F0-4941-A9A6-EEB90764AE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362201"/>
                        <a:ext cx="3810000" cy="7651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8">
            <a:extLst>
              <a:ext uri="{FF2B5EF4-FFF2-40B4-BE49-F238E27FC236}">
                <a16:creationId xmlns:a16="http://schemas.microsoft.com/office/drawing/2014/main" id="{170D6980-E3AD-498E-DBC8-D0DAECC6251F}"/>
              </a:ext>
            </a:extLst>
          </p:cNvPr>
          <p:cNvSpPr txBox="1">
            <a:spLocks noGrp="1"/>
          </p:cNvSpPr>
          <p:nvPr/>
        </p:nvSpPr>
        <p:spPr bwMode="auto">
          <a:xfrm>
            <a:off x="3965577" y="6478966"/>
            <a:ext cx="37449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CH" sz="1400" dirty="0"/>
              <a:t>&gt;&gt;Chapitre 5.2 Équilibre chimique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B1E790-6D65-5A29-0FAB-261197B5E9BB}"/>
              </a:ext>
            </a:extLst>
          </p:cNvPr>
          <p:cNvSpPr txBox="1"/>
          <p:nvPr/>
        </p:nvSpPr>
        <p:spPr>
          <a:xfrm>
            <a:off x="2336132" y="792079"/>
            <a:ext cx="89534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>
                <a:cs typeface="Arial"/>
              </a:rPr>
              <a:t>2CrO</a:t>
            </a:r>
            <a:r>
              <a:rPr lang="en-US" b="1" baseline="-25000" dirty="0">
                <a:cs typeface="Arial"/>
              </a:rPr>
              <a:t>4</a:t>
            </a:r>
            <a:r>
              <a:rPr lang="en-US" b="1" baseline="30000" dirty="0">
                <a:cs typeface="Arial"/>
              </a:rPr>
              <a:t>2-</a:t>
            </a:r>
            <a:r>
              <a:rPr lang="en-US" b="1" dirty="0">
                <a:cs typeface="Arial"/>
              </a:rPr>
              <a:t>  +  2H</a:t>
            </a:r>
            <a:r>
              <a:rPr lang="en-US" b="1" baseline="-25000" dirty="0">
                <a:cs typeface="Arial"/>
              </a:rPr>
              <a:t>3</a:t>
            </a:r>
            <a:r>
              <a:rPr lang="en-US" b="1" dirty="0">
                <a:cs typeface="Arial"/>
              </a:rPr>
              <a:t>O</a:t>
            </a:r>
            <a:r>
              <a:rPr lang="en-US" b="1" baseline="30000" dirty="0">
                <a:cs typeface="Arial"/>
              </a:rPr>
              <a:t>+</a:t>
            </a:r>
            <a:r>
              <a:rPr lang="en-US" b="1" dirty="0">
                <a:cs typeface="Arial"/>
              </a:rPr>
              <a:t>  </a:t>
            </a:r>
            <a:r>
              <a:rPr lang="en-US" b="1" dirty="0">
                <a:latin typeface="Cambria Math"/>
                <a:ea typeface="Cambria Math"/>
                <a:cs typeface="Cambria Math"/>
              </a:rPr>
              <a:t>⇄</a:t>
            </a:r>
            <a:r>
              <a:rPr lang="en-US" b="1" dirty="0">
                <a:cs typeface="Arial"/>
              </a:rPr>
              <a:t>  2HCrO</a:t>
            </a:r>
            <a:r>
              <a:rPr lang="en-US" b="1" baseline="-25000" dirty="0">
                <a:cs typeface="Arial"/>
              </a:rPr>
              <a:t>4</a:t>
            </a:r>
            <a:r>
              <a:rPr lang="en-US" b="1" baseline="30000" dirty="0">
                <a:cs typeface="Arial"/>
              </a:rPr>
              <a:t>-</a:t>
            </a:r>
            <a:r>
              <a:rPr lang="en-US" b="1" dirty="0">
                <a:cs typeface="Arial"/>
              </a:rPr>
              <a:t>+  2H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  </a:t>
            </a:r>
            <a:r>
              <a:rPr lang="en-US" b="1" dirty="0">
                <a:latin typeface="Arial"/>
                <a:cs typeface="Arial"/>
                <a:sym typeface="Wingdings 3"/>
              </a:rPr>
              <a:t></a:t>
            </a:r>
            <a:r>
              <a:rPr lang="en-US" b="1" dirty="0">
                <a:cs typeface="Arial"/>
              </a:rPr>
              <a:t>  Cr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</a:t>
            </a:r>
            <a:r>
              <a:rPr lang="en-US" b="1" baseline="-25000" dirty="0">
                <a:cs typeface="Arial"/>
              </a:rPr>
              <a:t>7</a:t>
            </a:r>
            <a:r>
              <a:rPr lang="en-US" b="1" baseline="30000" dirty="0">
                <a:cs typeface="Arial"/>
              </a:rPr>
              <a:t>2-</a:t>
            </a:r>
            <a:r>
              <a:rPr lang="en-US" b="1" dirty="0">
                <a:cs typeface="Arial"/>
              </a:rPr>
              <a:t>  +  3H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</a:t>
            </a:r>
            <a:r>
              <a:rPr lang="en-US" dirty="0">
                <a:cs typeface="Arial"/>
              </a:rPr>
              <a:t>   	</a:t>
            </a:r>
            <a:r>
              <a:rPr lang="en-US" dirty="0" err="1">
                <a:cs typeface="Arial"/>
              </a:rPr>
              <a:t>éq</a:t>
            </a:r>
            <a:r>
              <a:rPr lang="en-US" dirty="0">
                <a:cs typeface="Arial"/>
              </a:rPr>
              <a:t>. 3.1</a:t>
            </a:r>
          </a:p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D63DA-58CF-E51B-0222-25840384094E}"/>
              </a:ext>
            </a:extLst>
          </p:cNvPr>
          <p:cNvSpPr txBox="1"/>
          <p:nvPr/>
        </p:nvSpPr>
        <p:spPr>
          <a:xfrm>
            <a:off x="2336131" y="1132975"/>
            <a:ext cx="7900736" cy="8818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CH" b="1" dirty="0" err="1">
                <a:latin typeface="Arial"/>
                <a:ea typeface="Times New Roman"/>
              </a:rPr>
              <a:t>HIn</a:t>
            </a:r>
            <a:r>
              <a:rPr lang="de-CH" b="1" dirty="0">
                <a:latin typeface="Arial"/>
                <a:ea typeface="Times New Roman"/>
              </a:rPr>
              <a:t>  +  </a:t>
            </a:r>
            <a:r>
              <a:rPr lang="de-DE" b="1" dirty="0">
                <a:latin typeface="Arial"/>
                <a:ea typeface="Times New Roman"/>
              </a:rPr>
              <a:t>H</a:t>
            </a:r>
            <a:r>
              <a:rPr lang="de-DE" b="1" baseline="-25000" dirty="0">
                <a:latin typeface="Arial"/>
                <a:ea typeface="Times New Roman"/>
              </a:rPr>
              <a:t>2</a:t>
            </a:r>
            <a:r>
              <a:rPr lang="de-DE" b="1" dirty="0">
                <a:latin typeface="Arial"/>
                <a:ea typeface="Times New Roman"/>
              </a:rPr>
              <a:t>O</a:t>
            </a:r>
            <a:r>
              <a:rPr lang="de-CH" b="1" dirty="0">
                <a:latin typeface="Arial"/>
                <a:ea typeface="Times New Roman"/>
              </a:rPr>
              <a:t>   </a:t>
            </a:r>
            <a:r>
              <a:rPr lang="de-DE" b="1" dirty="0">
                <a:latin typeface="Cambria Math"/>
                <a:ea typeface="Times New Roman"/>
                <a:cs typeface="Arial"/>
              </a:rPr>
              <a:t>⇄</a:t>
            </a:r>
            <a:r>
              <a:rPr lang="de-DE" b="1" dirty="0">
                <a:latin typeface="Arial"/>
                <a:ea typeface="Times New Roman"/>
              </a:rPr>
              <a:t> </a:t>
            </a:r>
            <a:r>
              <a:rPr lang="de-CH" b="1" dirty="0">
                <a:latin typeface="Arial"/>
                <a:ea typeface="Times New Roman"/>
              </a:rPr>
              <a:t>  </a:t>
            </a:r>
            <a:r>
              <a:rPr lang="de-DE" b="1" dirty="0">
                <a:latin typeface="Arial"/>
                <a:ea typeface="Times New Roman"/>
              </a:rPr>
              <a:t>H</a:t>
            </a:r>
            <a:r>
              <a:rPr lang="de-DE" b="1" baseline="-25000" dirty="0">
                <a:latin typeface="Arial"/>
                <a:ea typeface="Times New Roman"/>
              </a:rPr>
              <a:t>3</a:t>
            </a:r>
            <a:r>
              <a:rPr lang="de-DE" b="1" dirty="0">
                <a:latin typeface="Arial"/>
                <a:ea typeface="Times New Roman"/>
              </a:rPr>
              <a:t>O</a:t>
            </a:r>
            <a:r>
              <a:rPr lang="de-DE" b="1" baseline="30000" dirty="0">
                <a:latin typeface="Arial"/>
                <a:ea typeface="Times New Roman"/>
              </a:rPr>
              <a:t>+</a:t>
            </a:r>
            <a:r>
              <a:rPr lang="de-CH" b="1" dirty="0">
                <a:latin typeface="Arial"/>
                <a:ea typeface="Times New Roman"/>
              </a:rPr>
              <a:t>  +  In</a:t>
            </a:r>
            <a:r>
              <a:rPr lang="de-CH" b="1" baseline="30000" dirty="0">
                <a:latin typeface="Arial"/>
                <a:ea typeface="Times New Roman"/>
              </a:rPr>
              <a:t>-</a:t>
            </a:r>
            <a:r>
              <a:rPr lang="de-CH" dirty="0">
                <a:latin typeface="Arial"/>
                <a:ea typeface="Times New Roman"/>
              </a:rPr>
              <a:t>   	</a:t>
            </a:r>
            <a:r>
              <a:rPr lang="de-CH" dirty="0" err="1">
                <a:latin typeface="Arial"/>
                <a:ea typeface="Times New Roman"/>
              </a:rPr>
              <a:t>éq</a:t>
            </a:r>
            <a:r>
              <a:rPr lang="de-CH" dirty="0">
                <a:latin typeface="Arial"/>
                <a:ea typeface="Times New Roman"/>
              </a:rPr>
              <a:t>. 3.3</a:t>
            </a:r>
            <a:r>
              <a:rPr sz="3200" dirty="0"/>
              <a:t> </a:t>
            </a:r>
            <a:endParaRPr lang="en-US" sz="3200" dirty="0"/>
          </a:p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9FDAF-1501-1766-054F-596F7FC832A7}"/>
              </a:ext>
            </a:extLst>
          </p:cNvPr>
          <p:cNvSpPr txBox="1"/>
          <p:nvPr/>
        </p:nvSpPr>
        <p:spPr>
          <a:xfrm>
            <a:off x="2326105" y="2015290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>
                <a:cs typeface="Arial"/>
              </a:rPr>
              <a:t>CH</a:t>
            </a:r>
            <a:r>
              <a:rPr lang="en-US" b="1" baseline="-25000" dirty="0">
                <a:cs typeface="Arial"/>
              </a:rPr>
              <a:t>3</a:t>
            </a:r>
            <a:r>
              <a:rPr lang="en-US" b="1" dirty="0">
                <a:cs typeface="Arial"/>
              </a:rPr>
              <a:t>COO</a:t>
            </a:r>
            <a:r>
              <a:rPr lang="en-GB" b="1" dirty="0">
                <a:cs typeface="Arial"/>
              </a:rPr>
              <a:t>H  +  </a:t>
            </a:r>
            <a:r>
              <a:rPr lang="en-US" b="1" dirty="0">
                <a:cs typeface="Arial"/>
              </a:rPr>
              <a:t>H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</a:t>
            </a:r>
            <a:r>
              <a:rPr lang="en-GB" b="1" dirty="0">
                <a:cs typeface="Arial"/>
              </a:rPr>
              <a:t>  </a:t>
            </a:r>
            <a:r>
              <a:rPr lang="en-US" b="1" dirty="0">
                <a:latin typeface="Cambria Math"/>
                <a:cs typeface="Arial"/>
              </a:rPr>
              <a:t>⇄</a:t>
            </a:r>
            <a:r>
              <a:rPr lang="en-GB" b="1" dirty="0">
                <a:cs typeface="Arial"/>
              </a:rPr>
              <a:t>  </a:t>
            </a:r>
            <a:r>
              <a:rPr lang="en-US" b="1" dirty="0">
                <a:cs typeface="Arial"/>
              </a:rPr>
              <a:t>H</a:t>
            </a:r>
            <a:r>
              <a:rPr lang="en-US" b="1" baseline="-25000" dirty="0">
                <a:cs typeface="Arial"/>
              </a:rPr>
              <a:t>3</a:t>
            </a:r>
            <a:r>
              <a:rPr lang="en-US" b="1" dirty="0">
                <a:cs typeface="Arial"/>
              </a:rPr>
              <a:t>O</a:t>
            </a:r>
            <a:r>
              <a:rPr lang="en-US" b="1" baseline="30000" dirty="0">
                <a:cs typeface="Arial"/>
              </a:rPr>
              <a:t>+</a:t>
            </a:r>
            <a:r>
              <a:rPr lang="en-GB" b="1" dirty="0">
                <a:cs typeface="Arial"/>
              </a:rPr>
              <a:t>  +  </a:t>
            </a:r>
            <a:r>
              <a:rPr lang="en-US" b="1" dirty="0">
                <a:cs typeface="Arial"/>
              </a:rPr>
              <a:t>CH</a:t>
            </a:r>
            <a:r>
              <a:rPr lang="en-US" b="1" baseline="-25000" dirty="0">
                <a:cs typeface="Arial"/>
              </a:rPr>
              <a:t>3</a:t>
            </a:r>
            <a:r>
              <a:rPr lang="en-US" b="1" dirty="0">
                <a:cs typeface="Arial"/>
              </a:rPr>
              <a:t>COO</a:t>
            </a:r>
            <a:r>
              <a:rPr lang="en-US" b="1" baseline="30000" dirty="0">
                <a:cs typeface="Arial"/>
              </a:rPr>
              <a:t>-</a:t>
            </a:r>
            <a:r>
              <a:rPr lang="en-GB" dirty="0">
                <a:cs typeface="Arial"/>
              </a:rPr>
              <a:t>	   </a:t>
            </a:r>
            <a:r>
              <a:rPr lang="en-GB" dirty="0" err="1">
                <a:cs typeface="Arial"/>
              </a:rPr>
              <a:t>éq</a:t>
            </a:r>
            <a:r>
              <a:rPr lang="en-GB" dirty="0">
                <a:cs typeface="Arial"/>
              </a:rPr>
              <a:t>. 3.4</a:t>
            </a:r>
          </a:p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38F6F-07CB-0BF7-2C6F-912296943816}"/>
              </a:ext>
            </a:extLst>
          </p:cNvPr>
          <p:cNvSpPr txBox="1"/>
          <p:nvPr/>
        </p:nvSpPr>
        <p:spPr>
          <a:xfrm>
            <a:off x="2075447" y="2717132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355600" algn="just"/>
            <a:r>
              <a:rPr lang="en-US" b="1">
                <a:cs typeface="Arial"/>
              </a:rPr>
              <a:t>CoCl</a:t>
            </a:r>
            <a:r>
              <a:rPr lang="en-US" b="1" baseline="-25000">
                <a:cs typeface="Arial"/>
              </a:rPr>
              <a:t>4</a:t>
            </a:r>
            <a:r>
              <a:rPr lang="en-US" b="1" baseline="30000">
                <a:cs typeface="Arial"/>
              </a:rPr>
              <a:t>2-</a:t>
            </a:r>
            <a:r>
              <a:rPr lang="en-GB" b="1">
                <a:cs typeface="Arial"/>
              </a:rPr>
              <a:t>  +  6</a:t>
            </a:r>
            <a:r>
              <a:rPr lang="en-US" b="1">
                <a:cs typeface="Arial"/>
              </a:rPr>
              <a:t>H</a:t>
            </a:r>
            <a:r>
              <a:rPr lang="en-US" b="1" baseline="-25000">
                <a:cs typeface="Arial"/>
              </a:rPr>
              <a:t>2</a:t>
            </a:r>
            <a:r>
              <a:rPr lang="en-US" b="1">
                <a:cs typeface="Arial"/>
              </a:rPr>
              <a:t>O</a:t>
            </a:r>
            <a:r>
              <a:rPr lang="en-GB" b="1">
                <a:cs typeface="Arial"/>
              </a:rPr>
              <a:t>  </a:t>
            </a:r>
            <a:r>
              <a:rPr lang="en-GB" b="1">
                <a:latin typeface="Cambria Math"/>
                <a:cs typeface="Arial"/>
              </a:rPr>
              <a:t>⇄</a:t>
            </a:r>
            <a:r>
              <a:rPr lang="en-GB" b="1">
                <a:cs typeface="Arial"/>
              </a:rPr>
              <a:t>  4Cl</a:t>
            </a:r>
            <a:r>
              <a:rPr lang="en-GB" b="1" baseline="30000">
                <a:cs typeface="Arial"/>
              </a:rPr>
              <a:t>-</a:t>
            </a:r>
            <a:r>
              <a:rPr lang="en-GB" b="1">
                <a:cs typeface="Arial"/>
              </a:rPr>
              <a:t>  +  Co(</a:t>
            </a:r>
            <a:r>
              <a:rPr lang="en-US" b="1">
                <a:cs typeface="Arial"/>
              </a:rPr>
              <a:t>H</a:t>
            </a:r>
            <a:r>
              <a:rPr lang="en-US" b="1" baseline="-25000">
                <a:cs typeface="Arial"/>
              </a:rPr>
              <a:t>2</a:t>
            </a:r>
            <a:r>
              <a:rPr lang="en-US" b="1">
                <a:cs typeface="Arial"/>
              </a:rPr>
              <a:t>O</a:t>
            </a:r>
            <a:r>
              <a:rPr lang="en-GB" b="1">
                <a:cs typeface="Arial"/>
              </a:rPr>
              <a:t>)</a:t>
            </a:r>
            <a:r>
              <a:rPr lang="en-GB" b="1" baseline="-25000">
                <a:cs typeface="Arial"/>
              </a:rPr>
              <a:t>6</a:t>
            </a:r>
            <a:r>
              <a:rPr lang="en-GB" b="1" baseline="30000">
                <a:cs typeface="Arial"/>
              </a:rPr>
              <a:t>2+</a:t>
            </a:r>
            <a:r>
              <a:rPr lang="en-GB">
                <a:cs typeface="Arial"/>
              </a:rPr>
              <a:t>	éq. 3.5</a:t>
            </a:r>
          </a:p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77492-92AA-D667-57CE-9D3F06B4E18E}"/>
              </a:ext>
            </a:extLst>
          </p:cNvPr>
          <p:cNvSpPr txBox="1"/>
          <p:nvPr/>
        </p:nvSpPr>
        <p:spPr>
          <a:xfrm>
            <a:off x="2326105" y="2957763"/>
            <a:ext cx="60960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CoCl</a:t>
            </a:r>
            <a:r>
              <a:rPr lang="en-US" sz="1600" baseline="-25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lang="en-US" sz="1600" baseline="30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2-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tétraédrique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bleu	Co(H</a:t>
            </a:r>
            <a:r>
              <a:rPr lang="en-US" sz="1600" baseline="-25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O)</a:t>
            </a:r>
            <a:r>
              <a:rPr lang="en-US" sz="1600" baseline="-25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</a:t>
            </a:r>
            <a:r>
              <a:rPr lang="en-US" sz="1600" baseline="30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2+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octaédrique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rose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26EAB-F66D-4D74-367A-A24F409EC56F}"/>
              </a:ext>
            </a:extLst>
          </p:cNvPr>
          <p:cNvSpPr txBox="1"/>
          <p:nvPr/>
        </p:nvSpPr>
        <p:spPr>
          <a:xfrm>
            <a:off x="2336131" y="3679658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00430" indent="-900430" algn="just"/>
            <a:r>
              <a:rPr lang="en-US">
                <a:cs typeface="Arial"/>
              </a:rPr>
              <a:t>3.3.3.1</a:t>
            </a:r>
            <a:r>
              <a:rPr lang="en-US" i="1">
                <a:cs typeface="Arial"/>
              </a:rPr>
              <a:t>	</a:t>
            </a:r>
            <a:r>
              <a:rPr lang="en-US" i="1" cap="small">
                <a:cs typeface="Arial"/>
              </a:rPr>
              <a:t>Solution saturée de chlorure de sodium</a:t>
            </a:r>
          </a:p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F8DFD-F559-60EB-DF3D-A91E59A47CF9}"/>
              </a:ext>
            </a:extLst>
          </p:cNvPr>
          <p:cNvSpPr txBox="1"/>
          <p:nvPr/>
        </p:nvSpPr>
        <p:spPr>
          <a:xfrm>
            <a:off x="2275973" y="4000501"/>
            <a:ext cx="60960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ea typeface="Arial"/>
                <a:cs typeface="Arial"/>
              </a:rPr>
              <a:t>3.3.3.2</a:t>
            </a:r>
            <a:r>
              <a:rPr lang="en-US" sz="1600" i="1" dirty="0">
                <a:latin typeface="Arial"/>
                <a:ea typeface="Arial"/>
                <a:cs typeface="Arial"/>
              </a:rPr>
              <a:t>	</a:t>
            </a:r>
            <a:r>
              <a:rPr lang="en-US" sz="1600" i="1" cap="small" dirty="0">
                <a:latin typeface="Arial"/>
                <a:ea typeface="Arial"/>
                <a:cs typeface="Arial"/>
              </a:rPr>
              <a:t>Solution </a:t>
            </a:r>
            <a:r>
              <a:rPr lang="en-US" sz="1600" i="1" cap="small" dirty="0" err="1">
                <a:latin typeface="Arial"/>
                <a:ea typeface="Arial"/>
                <a:cs typeface="Arial"/>
              </a:rPr>
              <a:t>saturée</a:t>
            </a:r>
            <a:r>
              <a:rPr lang="en-US" sz="1600" i="1" cap="small" dirty="0">
                <a:latin typeface="Arial"/>
                <a:ea typeface="Arial"/>
                <a:cs typeface="Arial"/>
              </a:rPr>
              <a:t> de chromate de barium</a:t>
            </a:r>
            <a:r>
              <a:rPr lang="en-US" sz="2800" dirty="0"/>
              <a:t> </a:t>
            </a:r>
          </a:p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DC19E-0C30-7936-C21E-9A48E141F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86" y="5029200"/>
            <a:ext cx="104775" cy="228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D4387B-8026-EB77-50EB-16ADE991B6D7}"/>
              </a:ext>
            </a:extLst>
          </p:cNvPr>
          <p:cNvSpPr txBox="1"/>
          <p:nvPr/>
        </p:nvSpPr>
        <p:spPr>
          <a:xfrm>
            <a:off x="2275974" y="4802605"/>
            <a:ext cx="60960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>
                <a:cs typeface="Arial"/>
              </a:rPr>
              <a:t>(NH</a:t>
            </a:r>
            <a:r>
              <a:rPr lang="en-US" b="1" baseline="-25000" dirty="0">
                <a:cs typeface="Arial"/>
              </a:rPr>
              <a:t>4</a:t>
            </a:r>
            <a:r>
              <a:rPr lang="en-US" b="1" dirty="0">
                <a:cs typeface="Arial"/>
              </a:rPr>
              <a:t>)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C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</a:t>
            </a:r>
            <a:r>
              <a:rPr lang="en-US" b="1" baseline="-25000" dirty="0">
                <a:cs typeface="Arial"/>
              </a:rPr>
              <a:t>4</a:t>
            </a:r>
            <a:r>
              <a:rPr lang="en-US" b="1" dirty="0">
                <a:cs typeface="Arial"/>
              </a:rPr>
              <a:t>  </a:t>
            </a:r>
            <a:r>
              <a:rPr lang="en-US" b="1" dirty="0">
                <a:latin typeface="Cambria Math"/>
                <a:ea typeface="Cambria Math"/>
                <a:cs typeface="Cambria Math"/>
              </a:rPr>
              <a:t>⇄</a:t>
            </a:r>
            <a:r>
              <a:rPr lang="en-US" b="1" dirty="0">
                <a:cs typeface="Arial"/>
              </a:rPr>
              <a:t>  2NH</a:t>
            </a:r>
            <a:r>
              <a:rPr lang="en-US" b="1" baseline="-25000" dirty="0">
                <a:cs typeface="Arial"/>
              </a:rPr>
              <a:t>4</a:t>
            </a:r>
            <a:r>
              <a:rPr lang="en-US" b="1" baseline="30000" dirty="0">
                <a:cs typeface="Arial"/>
              </a:rPr>
              <a:t>+</a:t>
            </a:r>
            <a:r>
              <a:rPr lang="en-US" b="1" dirty="0">
                <a:cs typeface="Arial"/>
              </a:rPr>
              <a:t>  +  C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</a:t>
            </a:r>
            <a:r>
              <a:rPr lang="en-US" b="1" baseline="-25000" dirty="0">
                <a:cs typeface="Arial"/>
              </a:rPr>
              <a:t>4</a:t>
            </a:r>
            <a:r>
              <a:rPr lang="en-US" b="1" baseline="30000" dirty="0">
                <a:cs typeface="Arial"/>
              </a:rPr>
              <a:t>2-</a:t>
            </a:r>
            <a:r>
              <a:rPr lang="en-US" baseline="30000" dirty="0">
                <a:cs typeface="Arial"/>
              </a:rPr>
              <a:t>  </a:t>
            </a:r>
            <a:r>
              <a:rPr lang="en-US" dirty="0">
                <a:cs typeface="Arial"/>
              </a:rPr>
              <a:t>	  </a:t>
            </a:r>
            <a:r>
              <a:rPr lang="en-US" dirty="0" err="1">
                <a:cs typeface="Arial"/>
              </a:rPr>
              <a:t>éq</a:t>
            </a:r>
            <a:r>
              <a:rPr lang="en-US" dirty="0">
                <a:cs typeface="Arial"/>
              </a:rPr>
              <a:t>. 3.7</a:t>
            </a:r>
          </a:p>
          <a:p>
            <a:pPr algn="just"/>
            <a:r>
              <a:rPr lang="en-US" b="1" dirty="0">
                <a:cs typeface="Arial"/>
              </a:rPr>
              <a:t>H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C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</a:t>
            </a:r>
            <a:r>
              <a:rPr lang="en-US" b="1" baseline="-25000" dirty="0">
                <a:cs typeface="Arial"/>
              </a:rPr>
              <a:t>4</a:t>
            </a:r>
            <a:r>
              <a:rPr lang="en-US" b="1" dirty="0">
                <a:cs typeface="Arial"/>
              </a:rPr>
              <a:t>(</a:t>
            </a:r>
            <a:r>
              <a:rPr lang="en-US" b="1" i="1" dirty="0" err="1">
                <a:cs typeface="Arial"/>
              </a:rPr>
              <a:t>aq</a:t>
            </a:r>
            <a:r>
              <a:rPr lang="en-US" b="1" dirty="0">
                <a:cs typeface="Arial"/>
              </a:rPr>
              <a:t>)  +  H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  </a:t>
            </a:r>
            <a:r>
              <a:rPr lang="en-US" b="1" dirty="0">
                <a:latin typeface="Cambria Math"/>
                <a:ea typeface="Cambria Math"/>
                <a:cs typeface="Cambria Math"/>
              </a:rPr>
              <a:t>⇄</a:t>
            </a:r>
            <a:r>
              <a:rPr lang="en-US" b="1" dirty="0">
                <a:cs typeface="Arial"/>
              </a:rPr>
              <a:t>  H</a:t>
            </a:r>
            <a:r>
              <a:rPr lang="en-US" b="1" baseline="-25000" dirty="0">
                <a:cs typeface="Arial"/>
              </a:rPr>
              <a:t>3</a:t>
            </a:r>
            <a:r>
              <a:rPr lang="en-US" b="1" dirty="0">
                <a:cs typeface="Arial"/>
              </a:rPr>
              <a:t>O</a:t>
            </a:r>
            <a:r>
              <a:rPr lang="en-US" b="1" baseline="30000" dirty="0">
                <a:cs typeface="Arial"/>
              </a:rPr>
              <a:t>+</a:t>
            </a:r>
            <a:r>
              <a:rPr lang="en-US" b="1" dirty="0">
                <a:cs typeface="Arial"/>
              </a:rPr>
              <a:t>  +  HC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</a:t>
            </a:r>
            <a:r>
              <a:rPr lang="en-US" b="1" baseline="-25000" dirty="0">
                <a:cs typeface="Arial"/>
              </a:rPr>
              <a:t>4</a:t>
            </a:r>
            <a:r>
              <a:rPr lang="en-US" b="1" baseline="30000" dirty="0">
                <a:cs typeface="Arial"/>
              </a:rPr>
              <a:t>-</a:t>
            </a:r>
            <a:r>
              <a:rPr lang="en-US" dirty="0">
                <a:cs typeface="Arial"/>
              </a:rPr>
              <a:t>  	</a:t>
            </a:r>
            <a:r>
              <a:rPr lang="en-US" dirty="0" err="1">
                <a:cs typeface="Arial"/>
              </a:rPr>
              <a:t>éq</a:t>
            </a:r>
            <a:r>
              <a:rPr lang="en-US" dirty="0">
                <a:cs typeface="Arial"/>
              </a:rPr>
              <a:t>. 3.8</a:t>
            </a:r>
            <a:endParaRPr lang="en-US" dirty="0">
              <a:ea typeface="Calibri"/>
              <a:cs typeface="Arial"/>
            </a:endParaRPr>
          </a:p>
          <a:p>
            <a:pPr algn="just"/>
            <a:r>
              <a:rPr lang="en-US" b="1" dirty="0">
                <a:cs typeface="Arial"/>
              </a:rPr>
              <a:t>HC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   +  H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  </a:t>
            </a:r>
            <a:r>
              <a:rPr lang="en-US" b="1" dirty="0">
                <a:latin typeface="Cambria Math"/>
                <a:ea typeface="Cambria Math"/>
                <a:cs typeface="Cambria Math"/>
              </a:rPr>
              <a:t>⇄</a:t>
            </a:r>
            <a:r>
              <a:rPr lang="en-US" b="1" dirty="0">
                <a:cs typeface="Arial"/>
              </a:rPr>
              <a:t>  H</a:t>
            </a:r>
            <a:r>
              <a:rPr lang="en-US" b="1" baseline="-25000" dirty="0">
                <a:cs typeface="Arial"/>
              </a:rPr>
              <a:t>3</a:t>
            </a:r>
            <a:r>
              <a:rPr lang="en-US" b="1" dirty="0">
                <a:cs typeface="Arial"/>
              </a:rPr>
              <a:t>O</a:t>
            </a:r>
            <a:r>
              <a:rPr lang="en-US" b="1" baseline="30000" dirty="0">
                <a:cs typeface="Arial"/>
              </a:rPr>
              <a:t>+</a:t>
            </a:r>
            <a:r>
              <a:rPr lang="en-US" b="1" dirty="0">
                <a:cs typeface="Arial"/>
              </a:rPr>
              <a:t>  +  C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</a:t>
            </a:r>
            <a:r>
              <a:rPr lang="en-US" b="1" baseline="-25000" dirty="0">
                <a:cs typeface="Arial"/>
              </a:rPr>
              <a:t>4</a:t>
            </a:r>
            <a:r>
              <a:rPr lang="en-US" b="1" baseline="30000" dirty="0">
                <a:cs typeface="Arial"/>
              </a:rPr>
              <a:t>2-</a:t>
            </a:r>
            <a:r>
              <a:rPr lang="en-US" dirty="0">
                <a:cs typeface="Arial"/>
              </a:rPr>
              <a:t>  	</a:t>
            </a:r>
            <a:r>
              <a:rPr lang="en-US" dirty="0" err="1">
                <a:cs typeface="Arial"/>
              </a:rPr>
              <a:t>éq</a:t>
            </a:r>
            <a:r>
              <a:rPr lang="en-US" dirty="0">
                <a:cs typeface="Arial"/>
              </a:rPr>
              <a:t>. 3.9</a:t>
            </a:r>
            <a:endParaRPr lang="en-US" dirty="0">
              <a:ea typeface="Calibri"/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3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space réservé du numéro de diapositive 3">
            <a:extLst>
              <a:ext uri="{FF2B5EF4-FFF2-40B4-BE49-F238E27FC236}">
                <a16:creationId xmlns:a16="http://schemas.microsoft.com/office/drawing/2014/main" id="{15726674-FF88-9FE2-96F1-12A12ABFA6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3CD559-CF4D-4579-AE3A-3B0DEB1DB467}" type="slidenum">
              <a:rPr lang="fr-CH" altLang="fr-FR" sz="1400"/>
              <a:t>7</a:t>
            </a:fld>
            <a:endParaRPr lang="fr-CH" altLang="fr-FR" sz="1400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06257175-C3A0-8CBE-AFD2-4D2EB94E5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93" y="280556"/>
            <a:ext cx="89598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8">
            <a:extLst>
              <a:ext uri="{FF2B5EF4-FFF2-40B4-BE49-F238E27FC236}">
                <a16:creationId xmlns:a16="http://schemas.microsoft.com/office/drawing/2014/main" id="{970C6896-DD71-425D-2766-FE6E5013F7B0}"/>
              </a:ext>
            </a:extLst>
          </p:cNvPr>
          <p:cNvSpPr txBox="1">
            <a:spLocks noGrp="1"/>
          </p:cNvSpPr>
          <p:nvPr/>
        </p:nvSpPr>
        <p:spPr bwMode="auto">
          <a:xfrm>
            <a:off x="3965577" y="6478966"/>
            <a:ext cx="37449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CH" sz="1400" dirty="0"/>
              <a:t>&gt;&gt;Chapitre 5.2 Équilibre chimique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3">
            <a:extLst>
              <a:ext uri="{FF2B5EF4-FFF2-40B4-BE49-F238E27FC236}">
                <a16:creationId xmlns:a16="http://schemas.microsoft.com/office/drawing/2014/main" id="{630E7CD1-D332-17CC-0A25-9981542AA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D96CE1-D274-4D2B-97BC-7D00A72DBE4B}" type="slidenum">
              <a:rPr lang="fr-CH" altLang="fr-FR" sz="1400"/>
              <a:t>8</a:t>
            </a:fld>
            <a:endParaRPr lang="fr-CH" altLang="fr-FR" sz="1400"/>
          </a:p>
        </p:txBody>
      </p:sp>
      <p:pic>
        <p:nvPicPr>
          <p:cNvPr id="13316" name="Picture 2" descr="TB19_01">
            <a:extLst>
              <a:ext uri="{FF2B5EF4-FFF2-40B4-BE49-F238E27FC236}">
                <a16:creationId xmlns:a16="http://schemas.microsoft.com/office/drawing/2014/main" id="{BACDB51E-ABA4-4D70-5068-E17870DEB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2"/>
          <a:stretch>
            <a:fillRect/>
          </a:stretch>
        </p:blipFill>
        <p:spPr bwMode="auto">
          <a:xfrm>
            <a:off x="2206704" y="0"/>
            <a:ext cx="8011348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8">
            <a:extLst>
              <a:ext uri="{FF2B5EF4-FFF2-40B4-BE49-F238E27FC236}">
                <a16:creationId xmlns:a16="http://schemas.microsoft.com/office/drawing/2014/main" id="{EF4A4CA4-ECAD-8BA8-D2D7-27EB540D4747}"/>
              </a:ext>
            </a:extLst>
          </p:cNvPr>
          <p:cNvSpPr txBox="1">
            <a:spLocks noGrp="1"/>
          </p:cNvSpPr>
          <p:nvPr/>
        </p:nvSpPr>
        <p:spPr bwMode="auto">
          <a:xfrm>
            <a:off x="3965577" y="6478966"/>
            <a:ext cx="37449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CH" sz="1400" dirty="0"/>
              <a:t>&gt;&gt;Chapitre 5.2 Équilibre chimique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8AFC0F-99F9-8C4C-A9AB-6317E3E6D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266" y="556776"/>
            <a:ext cx="6947467" cy="6143803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7391844A-1751-B992-2FD5-5AEC74983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748" y="157421"/>
            <a:ext cx="593393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000" b="1" i="1" dirty="0">
                <a:latin typeface="Arial" charset="0"/>
              </a:rPr>
              <a:t>T.P. 3 : Applications de la constante d'équilibre</a:t>
            </a:r>
          </a:p>
        </p:txBody>
      </p:sp>
      <p:sp>
        <p:nvSpPr>
          <p:cNvPr id="2" name="Espace réservé du pied de page 8">
            <a:extLst>
              <a:ext uri="{FF2B5EF4-FFF2-40B4-BE49-F238E27FC236}">
                <a16:creationId xmlns:a16="http://schemas.microsoft.com/office/drawing/2014/main" id="{6B6A0C94-5130-4472-813B-911C03735013}"/>
              </a:ext>
            </a:extLst>
          </p:cNvPr>
          <p:cNvSpPr txBox="1">
            <a:spLocks noGrp="1"/>
          </p:cNvSpPr>
          <p:nvPr/>
        </p:nvSpPr>
        <p:spPr bwMode="auto">
          <a:xfrm>
            <a:off x="4223543" y="6553200"/>
            <a:ext cx="37449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CH" sz="1400" dirty="0"/>
              <a:t>&gt;&gt;Chapitre 5.2 Équilibre chimique</a:t>
            </a:r>
          </a:p>
        </p:txBody>
      </p:sp>
    </p:spTree>
    <p:extLst>
      <p:ext uri="{BB962C8B-B14F-4D97-AF65-F5344CB8AC3E}">
        <p14:creationId xmlns:p14="http://schemas.microsoft.com/office/powerpoint/2010/main" val="23374604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13AC29DF1DC74E817014C01E1CE097" ma:contentTypeVersion="4" ma:contentTypeDescription="Crée un document." ma:contentTypeScope="" ma:versionID="5c843daf2801241ff75cf671c3bac7c8">
  <xsd:schema xmlns:xsd="http://www.w3.org/2001/XMLSchema" xmlns:xs="http://www.w3.org/2001/XMLSchema" xmlns:p="http://schemas.microsoft.com/office/2006/metadata/properties" xmlns:ns2="c6fb29b9-31da-4245-9931-be5efbc113d0" targetNamespace="http://schemas.microsoft.com/office/2006/metadata/properties" ma:root="true" ma:fieldsID="e9daae88985b3ff08db895cf8fac59eb" ns2:_="">
    <xsd:import namespace="c6fb29b9-31da-4245-9931-be5efbc113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b29b9-31da-4245-9931-be5efbc11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4E078-9AFD-4214-A869-D85984C81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fb29b9-31da-4245-9931-be5efbc113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DB25E3-1630-440D-87D0-5C850322B538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c6fb29b9-31da-4245-9931-be5efbc113d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92CCC57-88CE-4F13-929D-5F35F8B566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Widescreen</PresentationFormat>
  <Paragraphs>51</Paragraphs>
  <Slides>10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Times New Roman</vt:lpstr>
      <vt:lpstr>Wingdings 3</vt:lpstr>
      <vt:lpstr>Thème Office</vt:lpstr>
      <vt:lpstr>Equation</vt:lpstr>
      <vt:lpstr>Équation</vt:lpstr>
      <vt:lpstr>T. P. 2 V2f 26-02-25</vt:lpstr>
      <vt:lpstr>PowerPoint Presentation</vt:lpstr>
      <vt:lpstr>PowerPoint Presentation</vt:lpstr>
      <vt:lpstr>direction d'une réaction : le Quotient de réaction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L'enthalpie de dissolution molaire, DHDissolution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A. 12</dc:title>
  <dc:creator>Mathieu Marc</dc:creator>
  <cp:keywords>, docId:AD2FC1E0CF30C35D306AB6EF9F07D44F</cp:keywords>
  <cp:lastModifiedBy>Mathieu Marc</cp:lastModifiedBy>
  <cp:revision>58</cp:revision>
  <dcterms:created xsi:type="dcterms:W3CDTF">2022-12-12T11:17:35Z</dcterms:created>
  <dcterms:modified xsi:type="dcterms:W3CDTF">2026-02-25T15:09:48Z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0x0101008013AC29DF1DC74E817014C01E1CE097</vt:lpwstr>
  </property>
  <property fmtid="{D5CDD505-2E9C-101B-9397-08002B2CF9AE}" pid="3" name="MediaServiceImageTags">
    <vt:lpwstr/>
  </property>
</Properties>
</file>