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9"/>
  </p:notesMasterIdLst>
  <p:handoutMasterIdLst>
    <p:handoutMasterId r:id="rId20"/>
  </p:handoutMasterIdLst>
  <p:sldIdLst>
    <p:sldId id="256" r:id="rId6"/>
    <p:sldId id="470" r:id="rId7"/>
    <p:sldId id="1623" r:id="rId8"/>
    <p:sldId id="1610" r:id="rId9"/>
    <p:sldId id="473" r:id="rId10"/>
    <p:sldId id="472" r:id="rId11"/>
    <p:sldId id="1624" r:id="rId12"/>
    <p:sldId id="1625" r:id="rId13"/>
    <p:sldId id="1628" r:id="rId14"/>
    <p:sldId id="1627" r:id="rId15"/>
    <p:sldId id="1622" r:id="rId16"/>
    <p:sldId id="1629" r:id="rId17"/>
    <p:sldId id="1615" r:id="rId18"/>
  </p:sldIdLst>
  <p:sldSz cx="9144000" cy="5143500" type="screen16x9"/>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73E1300-6B7B-42CF-90BD-53D350A3A3EB}">
          <p14:sldIdLst>
            <p14:sldId id="256"/>
            <p14:sldId id="470"/>
            <p14:sldId id="1623"/>
            <p14:sldId id="1610"/>
            <p14:sldId id="473"/>
            <p14:sldId id="472"/>
            <p14:sldId id="1624"/>
            <p14:sldId id="1625"/>
            <p14:sldId id="1628"/>
            <p14:sldId id="1627"/>
            <p14:sldId id="1622"/>
            <p14:sldId id="1629"/>
            <p14:sldId id="1615"/>
          </p14:sldIdLst>
        </p14:section>
      </p14:sectionLst>
    </p:ext>
    <p:ext uri="{EFAFB233-063F-42B5-8137-9DF3F51BA10A}">
      <p15:sldGuideLst xmlns:p15="http://schemas.microsoft.com/office/powerpoint/2012/main">
        <p15:guide id="1" orient="horz" pos="3049" userDrawn="1">
          <p15:clr>
            <a:srgbClr val="A4A3A4"/>
          </p15:clr>
        </p15:guide>
        <p15:guide id="2" pos="283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3C3C"/>
    <a:srgbClr val="ACA3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6ED89E-58F9-4BD5-BF07-57D39FE1AA30}" v="18" dt="2026-02-11T12:21:48.25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84842" autoAdjust="0"/>
  </p:normalViewPr>
  <p:slideViewPr>
    <p:cSldViewPr>
      <p:cViewPr varScale="1">
        <p:scale>
          <a:sx n="178" d="100"/>
          <a:sy n="178" d="100"/>
        </p:scale>
        <p:origin x="3852" y="150"/>
      </p:cViewPr>
      <p:guideLst>
        <p:guide orient="horz" pos="3049"/>
        <p:guide pos="283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224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onarb Régis" userId="c2bfd9f4-8efc-4593-92d5-4003ffb3feec" providerId="ADAL" clId="{EF58E594-B1B7-446C-843A-85D374B26EFA}"/>
    <pc:docChg chg="custSel modSld">
      <pc:chgData name="Vonarb Régis" userId="c2bfd9f4-8efc-4593-92d5-4003ffb3feec" providerId="ADAL" clId="{EF58E594-B1B7-446C-843A-85D374B26EFA}" dt="2026-02-11T13:17:23.958" v="184" actId="20577"/>
      <pc:docMkLst>
        <pc:docMk/>
      </pc:docMkLst>
      <pc:sldChg chg="modSp mod">
        <pc:chgData name="Vonarb Régis" userId="c2bfd9f4-8efc-4593-92d5-4003ffb3feec" providerId="ADAL" clId="{EF58E594-B1B7-446C-843A-85D374B26EFA}" dt="2026-02-11T11:57:15.736" v="3" actId="6549"/>
        <pc:sldMkLst>
          <pc:docMk/>
          <pc:sldMk cId="659734961" sldId="256"/>
        </pc:sldMkLst>
        <pc:spChg chg="mod">
          <ac:chgData name="Vonarb Régis" userId="c2bfd9f4-8efc-4593-92d5-4003ffb3feec" providerId="ADAL" clId="{EF58E594-B1B7-446C-843A-85D374B26EFA}" dt="2026-02-11T11:57:15.736" v="3" actId="6549"/>
          <ac:spMkLst>
            <pc:docMk/>
            <pc:sldMk cId="659734961" sldId="256"/>
            <ac:spMk id="7" creationId="{00000000-0000-0000-0000-000000000000}"/>
          </ac:spMkLst>
        </pc:spChg>
      </pc:sldChg>
      <pc:sldChg chg="addSp modSp mod">
        <pc:chgData name="Vonarb Régis" userId="c2bfd9f4-8efc-4593-92d5-4003ffb3feec" providerId="ADAL" clId="{EF58E594-B1B7-446C-843A-85D374B26EFA}" dt="2026-02-11T12:01:27.435" v="121" actId="113"/>
        <pc:sldMkLst>
          <pc:docMk/>
          <pc:sldMk cId="33971956" sldId="1610"/>
        </pc:sldMkLst>
        <pc:spChg chg="add mod">
          <ac:chgData name="Vonarb Régis" userId="c2bfd9f4-8efc-4593-92d5-4003ffb3feec" providerId="ADAL" clId="{EF58E594-B1B7-446C-843A-85D374B26EFA}" dt="2026-02-11T12:01:11.655" v="119" actId="1076"/>
          <ac:spMkLst>
            <pc:docMk/>
            <pc:sldMk cId="33971956" sldId="1610"/>
            <ac:spMk id="2" creationId="{40F72B2C-1E7F-FE6C-9368-91F5FFD874BE}"/>
          </ac:spMkLst>
        </pc:spChg>
        <pc:spChg chg="mod">
          <ac:chgData name="Vonarb Régis" userId="c2bfd9f4-8efc-4593-92d5-4003ffb3feec" providerId="ADAL" clId="{EF58E594-B1B7-446C-843A-85D374B26EFA}" dt="2026-02-11T12:01:27.435" v="121" actId="113"/>
          <ac:spMkLst>
            <pc:docMk/>
            <pc:sldMk cId="33971956" sldId="1610"/>
            <ac:spMk id="13" creationId="{0AC88152-150C-4E4E-8603-965505346330}"/>
          </ac:spMkLst>
        </pc:spChg>
      </pc:sldChg>
      <pc:sldChg chg="addSp delSp modSp mod delAnim">
        <pc:chgData name="Vonarb Régis" userId="c2bfd9f4-8efc-4593-92d5-4003ffb3feec" providerId="ADAL" clId="{EF58E594-B1B7-446C-843A-85D374B26EFA}" dt="2026-02-11T11:59:28.275" v="10" actId="1076"/>
        <pc:sldMkLst>
          <pc:docMk/>
          <pc:sldMk cId="3704893050" sldId="1623"/>
        </pc:sldMkLst>
        <pc:spChg chg="del mod">
          <ac:chgData name="Vonarb Régis" userId="c2bfd9f4-8efc-4593-92d5-4003ffb3feec" providerId="ADAL" clId="{EF58E594-B1B7-446C-843A-85D374B26EFA}" dt="2026-02-11T11:59:24.363" v="5" actId="478"/>
          <ac:spMkLst>
            <pc:docMk/>
            <pc:sldMk cId="3704893050" sldId="1623"/>
            <ac:spMk id="3" creationId="{489338D9-0536-426F-9FA2-3FB2D228309E}"/>
          </ac:spMkLst>
        </pc:spChg>
        <pc:picChg chg="add mod">
          <ac:chgData name="Vonarb Régis" userId="c2bfd9f4-8efc-4593-92d5-4003ffb3feec" providerId="ADAL" clId="{EF58E594-B1B7-446C-843A-85D374B26EFA}" dt="2026-02-11T11:59:28.275" v="10" actId="1076"/>
          <ac:picMkLst>
            <pc:docMk/>
            <pc:sldMk cId="3704893050" sldId="1623"/>
            <ac:picMk id="6" creationId="{D4017064-9CA1-6759-BAE2-1CE75967318C}"/>
          </ac:picMkLst>
        </pc:picChg>
        <pc:picChg chg="del">
          <ac:chgData name="Vonarb Régis" userId="c2bfd9f4-8efc-4593-92d5-4003ffb3feec" providerId="ADAL" clId="{EF58E594-B1B7-446C-843A-85D374B26EFA}" dt="2026-02-11T11:59:24.927" v="6" actId="478"/>
          <ac:picMkLst>
            <pc:docMk/>
            <pc:sldMk cId="3704893050" sldId="1623"/>
            <ac:picMk id="10" creationId="{2E0AB686-6AEC-40EF-8B9C-D137E3A1BBD9}"/>
          </ac:picMkLst>
        </pc:picChg>
      </pc:sldChg>
      <pc:sldChg chg="modSp mod">
        <pc:chgData name="Vonarb Régis" userId="c2bfd9f4-8efc-4593-92d5-4003ffb3feec" providerId="ADAL" clId="{EF58E594-B1B7-446C-843A-85D374B26EFA}" dt="2026-02-11T12:22:08.223" v="167" actId="313"/>
        <pc:sldMkLst>
          <pc:docMk/>
          <pc:sldMk cId="322372412" sldId="1624"/>
        </pc:sldMkLst>
        <pc:spChg chg="mod">
          <ac:chgData name="Vonarb Régis" userId="c2bfd9f4-8efc-4593-92d5-4003ffb3feec" providerId="ADAL" clId="{EF58E594-B1B7-446C-843A-85D374B26EFA}" dt="2026-02-11T12:22:08.223" v="167" actId="313"/>
          <ac:spMkLst>
            <pc:docMk/>
            <pc:sldMk cId="322372412" sldId="1624"/>
            <ac:spMk id="6" creationId="{6CD01742-876B-48C5-A977-2D68B8D7016B}"/>
          </ac:spMkLst>
        </pc:spChg>
      </pc:sldChg>
      <pc:sldChg chg="addSp delSp modSp mod">
        <pc:chgData name="Vonarb Régis" userId="c2bfd9f4-8efc-4593-92d5-4003ffb3feec" providerId="ADAL" clId="{EF58E594-B1B7-446C-843A-85D374B26EFA}" dt="2026-02-11T13:17:23.958" v="184" actId="20577"/>
        <pc:sldMkLst>
          <pc:docMk/>
          <pc:sldMk cId="3578630127" sldId="1629"/>
        </pc:sldMkLst>
        <pc:spChg chg="mod">
          <ac:chgData name="Vonarb Régis" userId="c2bfd9f4-8efc-4593-92d5-4003ffb3feec" providerId="ADAL" clId="{EF58E594-B1B7-446C-843A-85D374B26EFA}" dt="2026-02-11T13:17:23.958" v="184" actId="20577"/>
          <ac:spMkLst>
            <pc:docMk/>
            <pc:sldMk cId="3578630127" sldId="1629"/>
            <ac:spMk id="7" creationId="{45497AF7-C256-4AF5-B049-3A9C9471D0A5}"/>
          </ac:spMkLst>
        </pc:spChg>
        <pc:picChg chg="add mod">
          <ac:chgData name="Vonarb Régis" userId="c2bfd9f4-8efc-4593-92d5-4003ffb3feec" providerId="ADAL" clId="{EF58E594-B1B7-446C-843A-85D374B26EFA}" dt="2026-02-11T13:17:01.618" v="179" actId="14100"/>
          <ac:picMkLst>
            <pc:docMk/>
            <pc:sldMk cId="3578630127" sldId="1629"/>
            <ac:picMk id="5" creationId="{EA19D285-2D09-7297-7038-5A910F410146}"/>
          </ac:picMkLst>
        </pc:picChg>
        <pc:picChg chg="del">
          <ac:chgData name="Vonarb Régis" userId="c2bfd9f4-8efc-4593-92d5-4003ffb3feec" providerId="ADAL" clId="{EF58E594-B1B7-446C-843A-85D374B26EFA}" dt="2026-02-11T13:16:55.988" v="174" actId="478"/>
          <ac:picMkLst>
            <pc:docMk/>
            <pc:sldMk cId="3578630127" sldId="1629"/>
            <ac:picMk id="8" creationId="{4353AFB8-DE1E-4044-970A-8AA054617F5A}"/>
          </ac:picMkLst>
        </pc:picChg>
        <pc:picChg chg="del">
          <ac:chgData name="Vonarb Régis" userId="c2bfd9f4-8efc-4593-92d5-4003ffb3feec" providerId="ADAL" clId="{EF58E594-B1B7-446C-843A-85D374B26EFA}" dt="2026-02-11T13:17:03.413" v="180" actId="478"/>
          <ac:picMkLst>
            <pc:docMk/>
            <pc:sldMk cId="3578630127" sldId="1629"/>
            <ac:picMk id="10" creationId="{25CA6F26-27A0-4ED7-A693-94DBC08C7126}"/>
          </ac:picMkLst>
        </pc:picChg>
        <pc:picChg chg="add mod">
          <ac:chgData name="Vonarb Régis" userId="c2bfd9f4-8efc-4593-92d5-4003ffb3feec" providerId="ADAL" clId="{EF58E594-B1B7-446C-843A-85D374B26EFA}" dt="2026-02-11T13:17:18.902" v="182" actId="1076"/>
          <ac:picMkLst>
            <pc:docMk/>
            <pc:sldMk cId="3578630127" sldId="1629"/>
            <ac:picMk id="12" creationId="{82B1EF5C-CB67-0908-B281-905A9CEB480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fr-CH"/>
          </a:p>
        </p:txBody>
      </p:sp>
      <p:sp>
        <p:nvSpPr>
          <p:cNvPr id="3" name="Espace réservé de la date 2"/>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8B92E387-369A-44D4-AD3B-DFDB3E6A6D85}" type="datetimeFigureOut">
              <a:rPr lang="fr-CH" smtClean="0"/>
              <a:t>11.02.2026</a:t>
            </a:fld>
            <a:endParaRPr lang="fr-CH"/>
          </a:p>
        </p:txBody>
      </p:sp>
      <p:sp>
        <p:nvSpPr>
          <p:cNvPr id="4" name="Espace réservé du pied de page 3"/>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fr-CH"/>
          </a:p>
        </p:txBody>
      </p:sp>
      <p:sp>
        <p:nvSpPr>
          <p:cNvPr id="5" name="Espace réservé du numéro de diapositive 4"/>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510482E5-D162-43A0-8B9B-563A048FB012}" type="slidenum">
              <a:rPr lang="fr-CH" smtClean="0"/>
              <a:t>‹N°›</a:t>
            </a:fld>
            <a:endParaRPr lang="fr-CH"/>
          </a:p>
        </p:txBody>
      </p:sp>
    </p:spTree>
    <p:extLst>
      <p:ext uri="{BB962C8B-B14F-4D97-AF65-F5344CB8AC3E}">
        <p14:creationId xmlns:p14="http://schemas.microsoft.com/office/powerpoint/2010/main" val="3443229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fr-CH"/>
          </a:p>
        </p:txBody>
      </p:sp>
      <p:sp>
        <p:nvSpPr>
          <p:cNvPr id="3" name="Espace réservé de la date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FA42B6BC-DEAA-479E-98BC-4E921B6BFA47}" type="datetimeFigureOut">
              <a:rPr lang="fr-CH" smtClean="0"/>
              <a:t>11.02.2026</a:t>
            </a:fld>
            <a:endParaRPr lang="fr-CH"/>
          </a:p>
        </p:txBody>
      </p:sp>
      <p:sp>
        <p:nvSpPr>
          <p:cNvPr id="4" name="Espace réservé de l'image des diapositives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9075" tIns="49538" rIns="99075" bIns="49538" rtlCol="0" anchor="ctr"/>
          <a:lstStyle/>
          <a:p>
            <a:endParaRPr lang="fr-CH"/>
          </a:p>
        </p:txBody>
      </p:sp>
      <p:sp>
        <p:nvSpPr>
          <p:cNvPr id="5" name="Espace réservé des commentaires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fr-CH"/>
          </a:p>
        </p:txBody>
      </p:sp>
      <p:sp>
        <p:nvSpPr>
          <p:cNvPr id="7" name="Espace réservé du numéro de diapositive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D89A7F64-8800-4636-9938-9BBD3B4FC4FA}" type="slidenum">
              <a:rPr lang="fr-CH" smtClean="0"/>
              <a:t>‹N°›</a:t>
            </a:fld>
            <a:endParaRPr lang="fr-CH"/>
          </a:p>
        </p:txBody>
      </p:sp>
    </p:spTree>
    <p:extLst>
      <p:ext uri="{BB962C8B-B14F-4D97-AF65-F5344CB8AC3E}">
        <p14:creationId xmlns:p14="http://schemas.microsoft.com/office/powerpoint/2010/main" val="2150034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9A7F64-8800-4636-9938-9BBD3B4FC4FA}" type="slidenum">
              <a:rPr lang="fr-CH" smtClean="0"/>
              <a:t>1</a:t>
            </a:fld>
            <a:endParaRPr lang="fr-CH"/>
          </a:p>
        </p:txBody>
      </p:sp>
    </p:spTree>
    <p:extLst>
      <p:ext uri="{BB962C8B-B14F-4D97-AF65-F5344CB8AC3E}">
        <p14:creationId xmlns:p14="http://schemas.microsoft.com/office/powerpoint/2010/main" val="1992252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D89A7F64-8800-4636-9938-9BBD3B4FC4FA}" type="slidenum">
              <a:rPr lang="fr-CH" smtClean="0"/>
              <a:t>12</a:t>
            </a:fld>
            <a:endParaRPr lang="fr-CH"/>
          </a:p>
        </p:txBody>
      </p:sp>
    </p:spTree>
    <p:extLst>
      <p:ext uri="{BB962C8B-B14F-4D97-AF65-F5344CB8AC3E}">
        <p14:creationId xmlns:p14="http://schemas.microsoft.com/office/powerpoint/2010/main" val="3541832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Tree>
    <p:extLst>
      <p:ext uri="{BB962C8B-B14F-4D97-AF65-F5344CB8AC3E}">
        <p14:creationId xmlns:p14="http://schemas.microsoft.com/office/powerpoint/2010/main" val="3453384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8"/>
            <a:ext cx="8229600" cy="853604"/>
          </a:xfrm>
          <a:prstGeom prst="rect">
            <a:avLst/>
          </a:prstGeom>
        </p:spPr>
        <p:txBody>
          <a:bodyPr anchor="ctr"/>
          <a:lstStyle>
            <a:lvl1pPr algn="l">
              <a:defRPr sz="3600" b="1">
                <a:solidFill>
                  <a:schemeClr val="tx2"/>
                </a:solidFill>
                <a:latin typeface="Arial" pitchFamily="34" charset="0"/>
                <a:cs typeface="Arial" pitchFamily="34" charset="0"/>
              </a:defRPr>
            </a:lvl1pPr>
          </a:lstStyle>
          <a:p>
            <a:r>
              <a:rPr lang="fr-FR" dirty="0"/>
              <a:t>Modifiez le style du titre</a:t>
            </a:r>
            <a:endParaRPr lang="fr-CH" dirty="0"/>
          </a:p>
        </p:txBody>
      </p:sp>
      <p:sp>
        <p:nvSpPr>
          <p:cNvPr id="3" name="Espace réservé du contenu 2"/>
          <p:cNvSpPr>
            <a:spLocks noGrp="1"/>
          </p:cNvSpPr>
          <p:nvPr>
            <p:ph idx="1"/>
          </p:nvPr>
        </p:nvSpPr>
        <p:spPr>
          <a:xfrm>
            <a:off x="457200" y="1275607"/>
            <a:ext cx="8229600" cy="3319016"/>
          </a:xfrm>
          <a:prstGeom prst="rect">
            <a:avLst/>
          </a:prstGeom>
        </p:spPr>
        <p:txBody>
          <a:bodyPr/>
          <a:lstStyle>
            <a:lvl1pPr>
              <a:defRPr sz="2400">
                <a:solidFill>
                  <a:schemeClr val="tx1"/>
                </a:solidFill>
                <a:latin typeface="Arial" pitchFamily="34" charset="0"/>
                <a:cs typeface="Arial" pitchFamily="34" charset="0"/>
              </a:defRPr>
            </a:lvl1pPr>
            <a:lvl2pPr>
              <a:defRPr sz="2000">
                <a:solidFill>
                  <a:schemeClr val="tx1"/>
                </a:solidFill>
                <a:latin typeface="Arial" pitchFamily="34" charset="0"/>
                <a:cs typeface="Arial" pitchFamily="34" charset="0"/>
              </a:defRPr>
            </a:lvl2pPr>
            <a:lvl3pPr>
              <a:defRPr sz="1800">
                <a:solidFill>
                  <a:schemeClr val="tx1"/>
                </a:solidFill>
                <a:latin typeface="Arial" pitchFamily="34" charset="0"/>
                <a:cs typeface="Arial" pitchFamily="34" charset="0"/>
              </a:defRPr>
            </a:lvl3pPr>
            <a:lvl4pPr>
              <a:defRPr sz="1600">
                <a:solidFill>
                  <a:schemeClr val="tx1"/>
                </a:solidFill>
                <a:latin typeface="Arial" pitchFamily="34" charset="0"/>
                <a:cs typeface="Arial" pitchFamily="34" charset="0"/>
              </a:defRPr>
            </a:lvl4pPr>
            <a:lvl5pPr>
              <a:defRPr sz="1600">
                <a:solidFill>
                  <a:schemeClr val="tx1"/>
                </a:solidFill>
                <a:latin typeface="Arial" pitchFamily="34" charset="0"/>
                <a:cs typeface="Arial"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Tree>
    <p:extLst>
      <p:ext uri="{BB962C8B-B14F-4D97-AF65-F5344CB8AC3E}">
        <p14:creationId xmlns:p14="http://schemas.microsoft.com/office/powerpoint/2010/main" val="2813906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275160"/>
            <a:ext cx="4038600" cy="3319463"/>
          </a:xfrm>
          <a:prstGeom prst="rect">
            <a:avLst/>
          </a:prstGeom>
        </p:spPr>
        <p:txBody>
          <a:bodyPr/>
          <a:lstStyle>
            <a:lvl1pPr>
              <a:defRPr sz="2000">
                <a:solidFill>
                  <a:schemeClr val="tx1"/>
                </a:solidFill>
                <a:latin typeface="Arial" pitchFamily="34" charset="0"/>
                <a:cs typeface="Arial" pitchFamily="34" charset="0"/>
              </a:defRPr>
            </a:lvl1pPr>
            <a:lvl2pPr>
              <a:defRPr sz="1800">
                <a:solidFill>
                  <a:schemeClr val="tx1"/>
                </a:solidFill>
                <a:latin typeface="Arial" pitchFamily="34" charset="0"/>
                <a:cs typeface="Arial" pitchFamily="34" charset="0"/>
              </a:defRPr>
            </a:lvl2pPr>
            <a:lvl3pPr>
              <a:defRPr sz="1600">
                <a:solidFill>
                  <a:schemeClr val="tx1"/>
                </a:solidFill>
                <a:latin typeface="Arial" pitchFamily="34" charset="0"/>
                <a:cs typeface="Arial" pitchFamily="34" charset="0"/>
              </a:defRPr>
            </a:lvl3pPr>
            <a:lvl4pPr>
              <a:defRPr sz="1400">
                <a:solidFill>
                  <a:schemeClr val="tx1"/>
                </a:solidFill>
                <a:latin typeface="Arial" pitchFamily="34" charset="0"/>
                <a:cs typeface="Arial" pitchFamily="34" charset="0"/>
              </a:defRPr>
            </a:lvl4pPr>
            <a:lvl5pPr>
              <a:defRPr sz="1400">
                <a:solidFill>
                  <a:schemeClr val="tx1"/>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u contenu 3"/>
          <p:cNvSpPr>
            <a:spLocks noGrp="1"/>
          </p:cNvSpPr>
          <p:nvPr>
            <p:ph sz="half" idx="2"/>
          </p:nvPr>
        </p:nvSpPr>
        <p:spPr>
          <a:xfrm>
            <a:off x="4648200" y="1275160"/>
            <a:ext cx="4038600" cy="3319463"/>
          </a:xfrm>
          <a:prstGeom prst="rect">
            <a:avLst/>
          </a:prstGeom>
        </p:spPr>
        <p:txBody>
          <a:bodyPr/>
          <a:lstStyle>
            <a:lvl1pPr>
              <a:defRPr sz="2000">
                <a:solidFill>
                  <a:schemeClr val="tx1"/>
                </a:solidFill>
                <a:latin typeface="Arial" pitchFamily="34" charset="0"/>
                <a:cs typeface="Arial" pitchFamily="34" charset="0"/>
              </a:defRPr>
            </a:lvl1pPr>
            <a:lvl2pPr>
              <a:defRPr sz="1800">
                <a:solidFill>
                  <a:schemeClr val="tx1"/>
                </a:solidFill>
                <a:latin typeface="Arial" pitchFamily="34" charset="0"/>
                <a:cs typeface="Arial" pitchFamily="34" charset="0"/>
              </a:defRPr>
            </a:lvl2pPr>
            <a:lvl3pPr>
              <a:defRPr sz="1600">
                <a:solidFill>
                  <a:schemeClr val="tx1"/>
                </a:solidFill>
                <a:latin typeface="Arial" pitchFamily="34" charset="0"/>
                <a:cs typeface="Arial" pitchFamily="34" charset="0"/>
              </a:defRPr>
            </a:lvl3pPr>
            <a:lvl4pPr>
              <a:defRPr sz="1400">
                <a:solidFill>
                  <a:schemeClr val="tx1"/>
                </a:solidFill>
                <a:latin typeface="Arial" pitchFamily="34" charset="0"/>
                <a:cs typeface="Arial" pitchFamily="34" charset="0"/>
              </a:defRPr>
            </a:lvl4pPr>
            <a:lvl5pPr>
              <a:defRPr sz="1400">
                <a:solidFill>
                  <a:schemeClr val="tx1"/>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8"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
        <p:nvSpPr>
          <p:cNvPr id="6" name="Titre 1"/>
          <p:cNvSpPr>
            <a:spLocks noGrp="1"/>
          </p:cNvSpPr>
          <p:nvPr>
            <p:ph type="title"/>
          </p:nvPr>
        </p:nvSpPr>
        <p:spPr>
          <a:xfrm>
            <a:off x="457200" y="205978"/>
            <a:ext cx="8229600" cy="853604"/>
          </a:xfrm>
          <a:prstGeom prst="rect">
            <a:avLst/>
          </a:prstGeom>
        </p:spPr>
        <p:txBody>
          <a:bodyPr anchor="ctr"/>
          <a:lstStyle>
            <a:lvl1pPr algn="l">
              <a:defRPr sz="3600" b="1">
                <a:solidFill>
                  <a:schemeClr val="tx2"/>
                </a:solidFill>
                <a:latin typeface="Arial" pitchFamily="34" charset="0"/>
                <a:cs typeface="Arial" pitchFamily="34" charset="0"/>
              </a:defRPr>
            </a:lvl1pPr>
          </a:lstStyle>
          <a:p>
            <a:r>
              <a:rPr lang="fr-FR" dirty="0"/>
              <a:t>Modifiez le style du titre</a:t>
            </a:r>
            <a:endParaRPr lang="fr-CH" dirty="0"/>
          </a:p>
        </p:txBody>
      </p:sp>
    </p:spTree>
    <p:extLst>
      <p:ext uri="{BB962C8B-B14F-4D97-AF65-F5344CB8AC3E}">
        <p14:creationId xmlns:p14="http://schemas.microsoft.com/office/powerpoint/2010/main" val="2932993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
        <p:nvSpPr>
          <p:cNvPr id="4" name="Titre 1"/>
          <p:cNvSpPr>
            <a:spLocks noGrp="1"/>
          </p:cNvSpPr>
          <p:nvPr>
            <p:ph type="title"/>
          </p:nvPr>
        </p:nvSpPr>
        <p:spPr>
          <a:xfrm>
            <a:off x="457200" y="205978"/>
            <a:ext cx="8229600" cy="853604"/>
          </a:xfrm>
          <a:prstGeom prst="rect">
            <a:avLst/>
          </a:prstGeom>
        </p:spPr>
        <p:txBody>
          <a:bodyPr anchor="ctr"/>
          <a:lstStyle>
            <a:lvl1pPr algn="l">
              <a:defRPr sz="3600" b="1">
                <a:solidFill>
                  <a:schemeClr val="tx2"/>
                </a:solidFill>
                <a:latin typeface="Arial" pitchFamily="34" charset="0"/>
                <a:cs typeface="Arial" pitchFamily="34" charset="0"/>
              </a:defRPr>
            </a:lvl1pPr>
          </a:lstStyle>
          <a:p>
            <a:r>
              <a:rPr lang="fr-FR" dirty="0"/>
              <a:t>Modifiez le style du titre</a:t>
            </a:r>
            <a:endParaRPr lang="fr-CH" dirty="0"/>
          </a:p>
        </p:txBody>
      </p:sp>
    </p:spTree>
    <p:extLst>
      <p:ext uri="{BB962C8B-B14F-4D97-AF65-F5344CB8AC3E}">
        <p14:creationId xmlns:p14="http://schemas.microsoft.com/office/powerpoint/2010/main" val="42514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Tree>
    <p:extLst>
      <p:ext uri="{BB962C8B-B14F-4D97-AF65-F5344CB8AC3E}">
        <p14:creationId xmlns:p14="http://schemas.microsoft.com/office/powerpoint/2010/main" val="1771678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
        <p:nvSpPr>
          <p:cNvPr id="4" name="Titre 1"/>
          <p:cNvSpPr>
            <a:spLocks noGrp="1"/>
          </p:cNvSpPr>
          <p:nvPr>
            <p:ph type="title"/>
          </p:nvPr>
        </p:nvSpPr>
        <p:spPr>
          <a:xfrm>
            <a:off x="496144" y="3600450"/>
            <a:ext cx="5516016" cy="425054"/>
          </a:xfrm>
          <a:prstGeom prst="rect">
            <a:avLst/>
          </a:prstGeom>
        </p:spPr>
        <p:txBody>
          <a:bodyPr anchor="b"/>
          <a:lstStyle>
            <a:lvl1pPr algn="l">
              <a:defRPr sz="2000" b="1">
                <a:solidFill>
                  <a:schemeClr val="tx2"/>
                </a:solidFill>
                <a:latin typeface="Arial" pitchFamily="34" charset="0"/>
                <a:cs typeface="Arial" pitchFamily="34" charset="0"/>
              </a:defRPr>
            </a:lvl1pPr>
          </a:lstStyle>
          <a:p>
            <a:r>
              <a:rPr lang="fr-FR"/>
              <a:t>Modifiez le style du titre</a:t>
            </a:r>
            <a:endParaRPr lang="fr-CH" dirty="0"/>
          </a:p>
        </p:txBody>
      </p:sp>
      <p:sp>
        <p:nvSpPr>
          <p:cNvPr id="6" name="Espace réservé pour une image  2"/>
          <p:cNvSpPr>
            <a:spLocks noGrp="1"/>
          </p:cNvSpPr>
          <p:nvPr>
            <p:ph type="pic" idx="1"/>
          </p:nvPr>
        </p:nvSpPr>
        <p:spPr>
          <a:xfrm>
            <a:off x="0" y="459581"/>
            <a:ext cx="91440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CH" dirty="0"/>
          </a:p>
        </p:txBody>
      </p:sp>
      <p:sp>
        <p:nvSpPr>
          <p:cNvPr id="7" name="Espace réservé du texte 3"/>
          <p:cNvSpPr>
            <a:spLocks noGrp="1"/>
          </p:cNvSpPr>
          <p:nvPr>
            <p:ph type="body" sz="half" idx="2"/>
          </p:nvPr>
        </p:nvSpPr>
        <p:spPr>
          <a:xfrm>
            <a:off x="496144" y="4025503"/>
            <a:ext cx="5516016" cy="603647"/>
          </a:xfrm>
          <a:prstGeom prst="rect">
            <a:avLst/>
          </a:prstGeo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2119624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Espace réservé pour une image  2"/>
          <p:cNvSpPr>
            <a:spLocks noGrp="1"/>
          </p:cNvSpPr>
          <p:nvPr>
            <p:ph type="pic" idx="1"/>
          </p:nvPr>
        </p:nvSpPr>
        <p:spPr>
          <a:xfrm>
            <a:off x="0" y="459581"/>
            <a:ext cx="9144000" cy="427240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CH" dirty="0"/>
          </a:p>
        </p:txBody>
      </p:sp>
      <p:sp>
        <p:nvSpPr>
          <p:cNvPr id="5"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
        <p:nvSpPr>
          <p:cNvPr id="4" name="Titre 1"/>
          <p:cNvSpPr>
            <a:spLocks noGrp="1"/>
          </p:cNvSpPr>
          <p:nvPr>
            <p:ph type="title"/>
          </p:nvPr>
        </p:nvSpPr>
        <p:spPr>
          <a:xfrm>
            <a:off x="496144" y="3600450"/>
            <a:ext cx="4075856" cy="425054"/>
          </a:xfrm>
          <a:prstGeom prst="rect">
            <a:avLst/>
          </a:prstGeom>
          <a:solidFill>
            <a:srgbClr val="3C3C3C">
              <a:alpha val="80000"/>
            </a:srgbClr>
          </a:solidFill>
        </p:spPr>
        <p:txBody>
          <a:bodyPr anchor="b"/>
          <a:lstStyle>
            <a:lvl1pPr algn="l">
              <a:defRPr sz="2000" b="1">
                <a:solidFill>
                  <a:schemeClr val="bg1"/>
                </a:solidFill>
                <a:latin typeface="Arial" pitchFamily="34" charset="0"/>
                <a:cs typeface="Arial" pitchFamily="34" charset="0"/>
              </a:defRPr>
            </a:lvl1pPr>
          </a:lstStyle>
          <a:p>
            <a:r>
              <a:rPr lang="fr-FR"/>
              <a:t>Modifiez le style du titre</a:t>
            </a:r>
            <a:endParaRPr lang="fr-CH" dirty="0"/>
          </a:p>
        </p:txBody>
      </p:sp>
      <p:sp>
        <p:nvSpPr>
          <p:cNvPr id="7" name="Espace réservé du texte 3"/>
          <p:cNvSpPr>
            <a:spLocks noGrp="1"/>
          </p:cNvSpPr>
          <p:nvPr>
            <p:ph type="body" sz="half" idx="2"/>
          </p:nvPr>
        </p:nvSpPr>
        <p:spPr>
          <a:xfrm>
            <a:off x="496144" y="4025503"/>
            <a:ext cx="4075856" cy="603647"/>
          </a:xfrm>
          <a:prstGeom prst="rect">
            <a:avLst/>
          </a:prstGeom>
          <a:solidFill>
            <a:srgbClr val="3C3C3C">
              <a:alpha val="80000"/>
            </a:srgbClr>
          </a:solidFill>
        </p:spPr>
        <p:txBody>
          <a:bodyPr/>
          <a:lstStyle>
            <a:lvl1pPr marL="0" indent="0">
              <a:buNone/>
              <a:defRPr sz="1400">
                <a:solidFill>
                  <a:schemeClr val="bg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3091763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Espace réservé pour une image  2"/>
          <p:cNvSpPr>
            <a:spLocks noGrp="1"/>
          </p:cNvSpPr>
          <p:nvPr>
            <p:ph type="pic" idx="1"/>
          </p:nvPr>
        </p:nvSpPr>
        <p:spPr>
          <a:xfrm>
            <a:off x="0" y="459581"/>
            <a:ext cx="9144000" cy="427240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CH" dirty="0"/>
          </a:p>
        </p:txBody>
      </p:sp>
      <p:sp>
        <p:nvSpPr>
          <p:cNvPr id="5"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
        <p:nvSpPr>
          <p:cNvPr id="4" name="Titre 1"/>
          <p:cNvSpPr>
            <a:spLocks noGrp="1"/>
          </p:cNvSpPr>
          <p:nvPr>
            <p:ph type="title"/>
          </p:nvPr>
        </p:nvSpPr>
        <p:spPr>
          <a:xfrm>
            <a:off x="496144" y="3600450"/>
            <a:ext cx="4075856" cy="425054"/>
          </a:xfrm>
          <a:prstGeom prst="rect">
            <a:avLst/>
          </a:prstGeom>
          <a:solidFill>
            <a:schemeClr val="bg1">
              <a:alpha val="80000"/>
            </a:schemeClr>
          </a:solidFill>
        </p:spPr>
        <p:txBody>
          <a:bodyPr anchor="b"/>
          <a:lstStyle>
            <a:lvl1pPr algn="l">
              <a:defRPr sz="2000" b="1">
                <a:solidFill>
                  <a:schemeClr val="tx1"/>
                </a:solidFill>
                <a:latin typeface="Arial" pitchFamily="34" charset="0"/>
                <a:cs typeface="Arial" pitchFamily="34" charset="0"/>
              </a:defRPr>
            </a:lvl1pPr>
          </a:lstStyle>
          <a:p>
            <a:r>
              <a:rPr lang="fr-FR"/>
              <a:t>Modifiez le style du titre</a:t>
            </a:r>
            <a:endParaRPr lang="fr-CH" dirty="0"/>
          </a:p>
        </p:txBody>
      </p:sp>
      <p:sp>
        <p:nvSpPr>
          <p:cNvPr id="7" name="Espace réservé du texte 3"/>
          <p:cNvSpPr>
            <a:spLocks noGrp="1"/>
          </p:cNvSpPr>
          <p:nvPr>
            <p:ph type="body" sz="half" idx="2"/>
          </p:nvPr>
        </p:nvSpPr>
        <p:spPr>
          <a:xfrm>
            <a:off x="496144" y="4025503"/>
            <a:ext cx="4075856" cy="603647"/>
          </a:xfrm>
          <a:prstGeom prst="rect">
            <a:avLst/>
          </a:prstGeom>
          <a:solidFill>
            <a:schemeClr val="bg1">
              <a:alpha val="80000"/>
            </a:schemeClr>
          </a:solidFill>
        </p:spPr>
        <p:txBody>
          <a:bodyPr/>
          <a:lstStyle>
            <a:lvl1pPr marL="0" indent="0">
              <a:buNone/>
              <a:defRPr sz="140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82600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Espace réservé pour une image  2"/>
          <p:cNvSpPr>
            <a:spLocks noGrp="1"/>
          </p:cNvSpPr>
          <p:nvPr>
            <p:ph type="pic" idx="1"/>
          </p:nvPr>
        </p:nvSpPr>
        <p:spPr>
          <a:xfrm>
            <a:off x="0" y="1"/>
            <a:ext cx="9144000" cy="473198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CH" dirty="0"/>
          </a:p>
        </p:txBody>
      </p:sp>
      <p:sp>
        <p:nvSpPr>
          <p:cNvPr id="5" name="Espace réservé du numéro de diapositive 5"/>
          <p:cNvSpPr>
            <a:spLocks noGrp="1"/>
          </p:cNvSpPr>
          <p:nvPr>
            <p:ph type="sldNum" sz="quarter" idx="4"/>
          </p:nvPr>
        </p:nvSpPr>
        <p:spPr>
          <a:xfrm>
            <a:off x="8532440" y="4877679"/>
            <a:ext cx="576064" cy="216024"/>
          </a:xfrm>
          <a:prstGeom prst="rect">
            <a:avLst/>
          </a:prstGeom>
        </p:spPr>
        <p:txBody>
          <a:bodyPr/>
          <a:lstStyle>
            <a:lvl1pPr algn="ctr">
              <a:defRPr sz="1000">
                <a:solidFill>
                  <a:srgbClr val="ACA39A"/>
                </a:solidFill>
                <a:latin typeface="Arial" pitchFamily="34" charset="0"/>
                <a:cs typeface="Arial" pitchFamily="34" charset="0"/>
              </a:defRPr>
            </a:lvl1pPr>
          </a:lstStyle>
          <a:p>
            <a:fld id="{43EEC6B3-74A9-44EB-9690-B604ED3EF10A}" type="slidenum">
              <a:rPr lang="fr-CH" smtClean="0"/>
              <a:pPr/>
              <a:t>‹N°›</a:t>
            </a:fld>
            <a:endParaRPr lang="fr-CH"/>
          </a:p>
        </p:txBody>
      </p:sp>
    </p:spTree>
    <p:extLst>
      <p:ext uri="{BB962C8B-B14F-4D97-AF65-F5344CB8AC3E}">
        <p14:creationId xmlns:p14="http://schemas.microsoft.com/office/powerpoint/2010/main" val="1212372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5648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7" r:id="rId6"/>
    <p:sldLayoutId id="2147483658" r:id="rId7"/>
    <p:sldLayoutId id="2147483660" r:id="rId8"/>
    <p:sldLayoutId id="2147483659" r:id="rId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eams.microsoft.com/l/team/19%3AnfUfoUe_geyu7q9w0_7ItJhmW0AH_atVSwxKf6ZyVN01%40thread.tacv2/conversations?groupId=7d331ddc-8e38-4d6c-8715-78a43a140ffe&amp;tenantId=a372f724-c0b2-4ea0-abfb-0eb8c6f84e40" TargetMode="External"/><Relationship Id="rId2" Type="http://schemas.openxmlformats.org/officeDocument/2006/relationships/hyperlink" Target="https://cyberlearn.hes-so.ch/course/view.php?id=4079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padlet.com/regisvonarb1/introduction-gm2-gestion-prod-2025-26-jdjv6r1h89iim47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
          </p:nvPr>
        </p:nvSpPr>
        <p:spPr>
          <a:xfrm>
            <a:off x="8316416" y="4784948"/>
            <a:ext cx="586408" cy="288032"/>
          </a:xfrm>
          <a:prstGeom prst="rect">
            <a:avLst/>
          </a:prstGeom>
        </p:spPr>
        <p:txBody>
          <a:bodyPr/>
          <a:lstStyle/>
          <a:p>
            <a:fld id="{43EEC6B3-74A9-44EB-9690-B604ED3EF10A}" type="slidenum">
              <a:rPr lang="fr-CH" smtClean="0"/>
              <a:t>1</a:t>
            </a:fld>
            <a:endParaRPr lang="fr-CH" dirty="0"/>
          </a:p>
        </p:txBody>
      </p:sp>
      <p:sp>
        <p:nvSpPr>
          <p:cNvPr id="5" name="ZoneTexte 4"/>
          <p:cNvSpPr txBox="1"/>
          <p:nvPr/>
        </p:nvSpPr>
        <p:spPr>
          <a:xfrm>
            <a:off x="4394289" y="3723879"/>
            <a:ext cx="4504603" cy="869469"/>
          </a:xfrm>
          <a:prstGeom prst="rect">
            <a:avLst/>
          </a:prstGeom>
          <a:noFill/>
        </p:spPr>
        <p:txBody>
          <a:bodyPr wrap="square" rtlCol="0">
            <a:spAutoFit/>
          </a:bodyPr>
          <a:lstStyle/>
          <a:p>
            <a:r>
              <a:rPr lang="fr-CH" sz="2000" b="1" dirty="0">
                <a:solidFill>
                  <a:schemeClr val="tx1">
                    <a:lumMod val="65000"/>
                    <a:lumOff val="35000"/>
                  </a:schemeClr>
                </a:solidFill>
                <a:latin typeface="Arial" pitchFamily="34" charset="0"/>
                <a:cs typeface="Arial" pitchFamily="34" charset="0"/>
              </a:rPr>
              <a:t>Gestion de Production GM2</a:t>
            </a:r>
          </a:p>
          <a:p>
            <a:endParaRPr lang="fr-CH" sz="1050" b="1" dirty="0">
              <a:solidFill>
                <a:schemeClr val="tx1">
                  <a:lumMod val="65000"/>
                  <a:lumOff val="35000"/>
                </a:schemeClr>
              </a:solidFill>
              <a:latin typeface="Arial" pitchFamily="34" charset="0"/>
              <a:cs typeface="Arial" pitchFamily="34" charset="0"/>
            </a:endParaRPr>
          </a:p>
          <a:p>
            <a:r>
              <a:rPr lang="fr-CH" sz="2000" b="1" dirty="0">
                <a:solidFill>
                  <a:schemeClr val="tx1">
                    <a:lumMod val="65000"/>
                    <a:lumOff val="35000"/>
                  </a:schemeClr>
                </a:solidFill>
                <a:latin typeface="Arial" pitchFamily="34" charset="0"/>
                <a:cs typeface="Arial" pitchFamily="34" charset="0"/>
              </a:rPr>
              <a:t>J1 - Introduction</a:t>
            </a:r>
            <a:endParaRPr lang="fr-CH" sz="1050" b="1" dirty="0">
              <a:solidFill>
                <a:schemeClr val="tx1">
                  <a:lumMod val="65000"/>
                  <a:lumOff val="35000"/>
                </a:schemeClr>
              </a:solidFill>
              <a:latin typeface="Arial" pitchFamily="34" charset="0"/>
              <a:cs typeface="Arial" pitchFamily="34" charset="0"/>
            </a:endParaRPr>
          </a:p>
        </p:txBody>
      </p:sp>
      <p:sp>
        <p:nvSpPr>
          <p:cNvPr id="7" name="ZoneTexte 6"/>
          <p:cNvSpPr txBox="1"/>
          <p:nvPr/>
        </p:nvSpPr>
        <p:spPr>
          <a:xfrm>
            <a:off x="4400983" y="4795168"/>
            <a:ext cx="3475434" cy="246221"/>
          </a:xfrm>
          <a:prstGeom prst="rect">
            <a:avLst/>
          </a:prstGeom>
          <a:noFill/>
        </p:spPr>
        <p:txBody>
          <a:bodyPr wrap="square" rtlCol="0">
            <a:spAutoFit/>
          </a:bodyPr>
          <a:lstStyle/>
          <a:p>
            <a:r>
              <a:rPr lang="fr-CH" sz="1000" dirty="0">
                <a:solidFill>
                  <a:srgbClr val="ACA39A"/>
                </a:solidFill>
                <a:latin typeface="Arial" pitchFamily="34" charset="0"/>
                <a:cs typeface="Arial" pitchFamily="34" charset="0"/>
              </a:rPr>
              <a:t>11.02.2026 | VONARB Régis</a:t>
            </a:r>
          </a:p>
        </p:txBody>
      </p:sp>
      <p:cxnSp>
        <p:nvCxnSpPr>
          <p:cNvPr id="8" name="Connecteur droit 7"/>
          <p:cNvCxnSpPr/>
          <p:nvPr/>
        </p:nvCxnSpPr>
        <p:spPr>
          <a:xfrm>
            <a:off x="4176000" y="3651870"/>
            <a:ext cx="4968000" cy="0"/>
          </a:xfrm>
          <a:prstGeom prst="line">
            <a:avLst/>
          </a:prstGeom>
          <a:ln w="158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a:off x="4176000" y="4731990"/>
            <a:ext cx="4968000" cy="0"/>
          </a:xfrm>
          <a:prstGeom prst="line">
            <a:avLst/>
          </a:prstGeom>
          <a:ln w="158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734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10</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87101" y="2211710"/>
            <a:ext cx="9001000" cy="603498"/>
          </a:xfrm>
        </p:spPr>
        <p:txBody>
          <a:bodyPr/>
          <a:lstStyle/>
          <a:p>
            <a:pPr lvl="0">
              <a:buSzPts val="1000"/>
              <a:tabLst>
                <a:tab pos="457200" algn="l"/>
              </a:tabLst>
            </a:pPr>
            <a:r>
              <a:rPr lang="fr-CH" sz="1800" dirty="0"/>
              <a:t>- Étape 2 : (25 mn)</a:t>
            </a:r>
            <a:br>
              <a:rPr lang="fr-CH" sz="1800" dirty="0"/>
            </a:br>
            <a:br>
              <a:rPr lang="fr-CH" sz="1800" dirty="0"/>
            </a:br>
            <a:r>
              <a:rPr lang="fr-CH" sz="1800" b="0" dirty="0"/>
              <a:t>1 Equipe par persona </a:t>
            </a:r>
            <a:r>
              <a:rPr lang="fr-CH" sz="1800" b="0" dirty="0">
                <a:effectLst/>
                <a:latin typeface="Arial" panose="020B0604020202020204" pitchFamily="34" charset="0"/>
                <a:ea typeface="Arial" panose="020B0604020202020204" pitchFamily="34" charset="0"/>
                <a:cs typeface="Times New Roman" panose="02020603050405020304" pitchFamily="18" charset="0"/>
              </a:rPr>
              <a:t>présente rapidement (3 min) son analyse et ses solutions.</a:t>
            </a:r>
            <a:br>
              <a:rPr lang="fr-CH" sz="1800" b="0" dirty="0">
                <a:effectLst/>
                <a:latin typeface="Arial" panose="020B0604020202020204" pitchFamily="34" charset="0"/>
                <a:ea typeface="Arial" panose="020B0604020202020204" pitchFamily="34" charset="0"/>
                <a:cs typeface="Times New Roman" panose="02020603050405020304" pitchFamily="18" charset="0"/>
              </a:rPr>
            </a:br>
            <a:br>
              <a:rPr lang="fr-CH" sz="1800" b="0" dirty="0">
                <a:effectLst/>
                <a:latin typeface="Arial" panose="020B0604020202020204" pitchFamily="34" charset="0"/>
                <a:ea typeface="Arial" panose="020B0604020202020204" pitchFamily="34" charset="0"/>
                <a:cs typeface="Times New Roman" panose="02020603050405020304" pitchFamily="18" charset="0"/>
              </a:rPr>
            </a:br>
            <a:r>
              <a:rPr lang="fr-CH" sz="1800" b="0" u="sng" dirty="0">
                <a:effectLst/>
                <a:latin typeface="Arial" panose="020B0604020202020204" pitchFamily="34" charset="0"/>
                <a:ea typeface="Arial" panose="020B0604020202020204" pitchFamily="34" charset="0"/>
                <a:cs typeface="Times New Roman" panose="02020603050405020304" pitchFamily="18" charset="0"/>
              </a:rPr>
              <a:t>Pour chaque person</a:t>
            </a:r>
            <a:r>
              <a:rPr lang="fr-CH" sz="1800" b="0" u="sng" dirty="0">
                <a:ea typeface="Arial" panose="020B0604020202020204" pitchFamily="34" charset="0"/>
                <a:cs typeface="Times New Roman" panose="02020603050405020304" pitchFamily="18" charset="0"/>
              </a:rPr>
              <a:t>a </a:t>
            </a:r>
            <a:r>
              <a:rPr lang="fr-CH" sz="1800" b="0" dirty="0">
                <a:ea typeface="Arial" panose="020B0604020202020204" pitchFamily="34" charset="0"/>
                <a:cs typeface="Times New Roman" panose="02020603050405020304" pitchFamily="18" charset="0"/>
              </a:rPr>
              <a:t>: </a:t>
            </a:r>
            <a:r>
              <a:rPr lang="fr-CH" sz="1800" b="0" dirty="0">
                <a:cs typeface="Times New Roman" panose="02020603050405020304" pitchFamily="18" charset="0"/>
              </a:rPr>
              <a:t>Débat et échanges croisés entre les groupes pour comprendre comment chaque métier interagit avec les autres.</a:t>
            </a:r>
            <a:br>
              <a:rPr lang="fr-CH" sz="1800" b="0" dirty="0">
                <a:cs typeface="Times New Roman" panose="02020603050405020304" pitchFamily="18" charset="0"/>
              </a:rPr>
            </a:br>
            <a:br>
              <a:rPr lang="fr-CH" sz="1800" b="0" dirty="0">
                <a:cs typeface="Times New Roman" panose="02020603050405020304" pitchFamily="18" charset="0"/>
              </a:rPr>
            </a:br>
            <a:r>
              <a:rPr lang="fr-CH" sz="1800" dirty="0"/>
              <a:t>- Étape 3 : (10 mn) </a:t>
            </a:r>
            <a:r>
              <a:rPr lang="fr-CH" sz="1800" b="0" dirty="0"/>
              <a:t>Discussion générale </a:t>
            </a:r>
            <a:br>
              <a:rPr lang="fr-CH" sz="1800" dirty="0"/>
            </a:br>
            <a:br>
              <a:rPr lang="fr-CH" sz="1800" dirty="0"/>
            </a:br>
            <a:r>
              <a:rPr lang="fr-CH" sz="1800" b="0" dirty="0"/>
              <a:t>"Quels sont les rôles qui vous semblent les plus proches de vos compétences et aspirations ?«</a:t>
            </a:r>
            <a:br>
              <a:rPr lang="fr-CH" sz="1800" b="0" dirty="0"/>
            </a:br>
            <a:br>
              <a:rPr lang="fr-CH" sz="1800" b="0" dirty="0"/>
            </a:br>
            <a:r>
              <a:rPr lang="fr-CH" sz="1800" b="0" dirty="0"/>
              <a:t>"Quelles compétences communes apparaissent entre les différents métiers ?"</a:t>
            </a:r>
            <a:br>
              <a:rPr lang="fr-CH" sz="1000" dirty="0">
                <a:effectLst/>
                <a:latin typeface="Spranq eco sans"/>
                <a:ea typeface="Times New Roman" panose="02020603050405020304" pitchFamily="18" charset="0"/>
                <a:cs typeface="Times New Roman" panose="02020603050405020304" pitchFamily="18" charset="0"/>
              </a:rPr>
            </a:br>
            <a:br>
              <a:rPr lang="fr-CH" sz="1800" b="0" dirty="0">
                <a:effectLst/>
                <a:latin typeface="Spranq eco sans"/>
                <a:ea typeface="Times New Roman" panose="02020603050405020304" pitchFamily="18" charset="0"/>
                <a:cs typeface="Times New Roman" panose="02020603050405020304" pitchFamily="18" charset="0"/>
              </a:rPr>
            </a:br>
            <a:endParaRPr lang="fr-CH" sz="1800" b="0" dirty="0"/>
          </a:p>
        </p:txBody>
      </p:sp>
    </p:spTree>
    <p:extLst>
      <p:ext uri="{BB962C8B-B14F-4D97-AF65-F5344CB8AC3E}">
        <p14:creationId xmlns:p14="http://schemas.microsoft.com/office/powerpoint/2010/main" val="4018116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11</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143000" y="1203598"/>
            <a:ext cx="9001000" cy="603498"/>
          </a:xfrm>
        </p:spPr>
        <p:txBody>
          <a:bodyPr/>
          <a:lstStyle/>
          <a:p>
            <a:r>
              <a:rPr lang="fr-CH" sz="1800" u="sng" dirty="0"/>
              <a:t>En synthèse : </a:t>
            </a:r>
            <a:br>
              <a:rPr lang="fr-CH" sz="1800" u="sng" dirty="0"/>
            </a:br>
            <a:br>
              <a:rPr lang="fr-CH" sz="1800" u="sng" dirty="0"/>
            </a:br>
            <a:r>
              <a:rPr lang="fr-CH" sz="1800" b="0" dirty="0"/>
              <a:t>- Mise en évidence de la nécessité de la pensée systémique, du travail en équipe et de l’approche interdisciplinaire dans l’industrie.</a:t>
            </a:r>
            <a:br>
              <a:rPr lang="fr-CH" sz="1800" b="0" dirty="0"/>
            </a:br>
            <a:br>
              <a:rPr lang="fr-CH" sz="1800" b="0" dirty="0"/>
            </a:br>
            <a:r>
              <a:rPr lang="fr-CH" sz="1800" b="0" dirty="0"/>
              <a:t>- d’autres métiers que «ingenieur mécanique en conception» vous attendes en «production»….mais il faut vous armez !</a:t>
            </a:r>
            <a:br>
              <a:rPr lang="fr-CH" sz="1800" b="0" dirty="0">
                <a:latin typeface="Spranq eco sans"/>
                <a:cs typeface="Times New Roman" panose="02020603050405020304" pitchFamily="18" charset="0"/>
              </a:rPr>
            </a:br>
            <a:br>
              <a:rPr lang="fr-CH" sz="1800" dirty="0">
                <a:effectLst/>
                <a:latin typeface="Spranq eco sans"/>
                <a:ea typeface="Times New Roman" panose="02020603050405020304" pitchFamily="18" charset="0"/>
                <a:cs typeface="Times New Roman" panose="02020603050405020304" pitchFamily="18" charset="0"/>
              </a:rPr>
            </a:br>
            <a:endParaRPr lang="fr-CH" sz="2400" b="0" dirty="0"/>
          </a:p>
        </p:txBody>
      </p:sp>
      <p:sp>
        <p:nvSpPr>
          <p:cNvPr id="11" name="Titre 1">
            <a:extLst>
              <a:ext uri="{FF2B5EF4-FFF2-40B4-BE49-F238E27FC236}">
                <a16:creationId xmlns:a16="http://schemas.microsoft.com/office/drawing/2014/main" id="{CFF82FB0-9DA0-4232-9B92-90CFB3859221}"/>
              </a:ext>
            </a:extLst>
          </p:cNvPr>
          <p:cNvSpPr txBox="1">
            <a:spLocks/>
          </p:cNvSpPr>
          <p:nvPr/>
        </p:nvSpPr>
        <p:spPr>
          <a:xfrm>
            <a:off x="185159" y="3480420"/>
            <a:ext cx="8229600" cy="603498"/>
          </a:xfrm>
          <a:prstGeom prst="rect">
            <a:avLst/>
          </a:prstGeom>
        </p:spPr>
        <p:txBody>
          <a:bodyPr anchor="ctr"/>
          <a:lstStyle>
            <a:lvl1pPr algn="l" defTabSz="914400" rtl="0" eaLnBrk="1" latinLnBrk="0" hangingPunct="1">
              <a:spcBef>
                <a:spcPct val="0"/>
              </a:spcBef>
              <a:buNone/>
              <a:defRPr sz="3600" b="1" kern="1200">
                <a:solidFill>
                  <a:schemeClr val="tx2"/>
                </a:solidFill>
                <a:latin typeface="Arial" pitchFamily="34" charset="0"/>
                <a:ea typeface="+mj-ea"/>
                <a:cs typeface="Arial" pitchFamily="34" charset="0"/>
              </a:defRPr>
            </a:lvl1pPr>
          </a:lstStyle>
          <a:p>
            <a:br>
              <a:rPr lang="fr-CH" sz="2800" dirty="0"/>
            </a:br>
            <a:endParaRPr lang="fr-CH" sz="2800" dirty="0"/>
          </a:p>
        </p:txBody>
      </p:sp>
    </p:spTree>
    <p:extLst>
      <p:ext uri="{BB962C8B-B14F-4D97-AF65-F5344CB8AC3E}">
        <p14:creationId xmlns:p14="http://schemas.microsoft.com/office/powerpoint/2010/main" val="1400467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12</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143000" y="1203598"/>
            <a:ext cx="9001000" cy="603498"/>
          </a:xfrm>
        </p:spPr>
        <p:txBody>
          <a:bodyPr/>
          <a:lstStyle/>
          <a:p>
            <a:r>
              <a:rPr lang="fr-CH" sz="1800" u="sng" dirty="0"/>
              <a:t>Pour la semaine prochaine : </a:t>
            </a:r>
            <a:br>
              <a:rPr lang="fr-CH" sz="1800" u="sng" dirty="0"/>
            </a:br>
            <a:br>
              <a:rPr lang="fr-CH" sz="1800" u="sng" dirty="0"/>
            </a:br>
            <a:r>
              <a:rPr lang="fr-CH" sz="1800" b="0" dirty="0"/>
              <a:t>- </a:t>
            </a:r>
            <a:r>
              <a:rPr lang="fr-CH" sz="1800" b="0" u="sng" dirty="0"/>
              <a:t>Optionnel</a:t>
            </a:r>
            <a:r>
              <a:rPr lang="fr-CH" sz="1800" b="0" dirty="0"/>
              <a:t> mais intéressant (</a:t>
            </a:r>
            <a:r>
              <a:rPr lang="fr-CH" sz="1800" b="0" dirty="0">
                <a:sym typeface="Wingdings" panose="05000000000000000000" pitchFamily="2" charset="2"/>
              </a:rPr>
              <a:t>) </a:t>
            </a:r>
            <a:r>
              <a:rPr lang="fr-CH" sz="1800" b="0" dirty="0"/>
              <a:t> : film sur Liebherr Machines Bulle...de la conception à l’expédition en passant par la logistique, la qualité, le montage, les essais,..</a:t>
            </a:r>
            <a:br>
              <a:rPr lang="fr-CH" sz="1800" b="0" dirty="0"/>
            </a:br>
            <a:r>
              <a:rPr lang="fr-CH" sz="1800" b="0" dirty="0"/>
              <a:t>Durée 25mn</a:t>
            </a:r>
            <a:br>
              <a:rPr lang="fr-CH" sz="1800" b="0" dirty="0"/>
            </a:br>
            <a:r>
              <a:rPr lang="fr-CH" sz="1800" b="0" dirty="0"/>
              <a:t>disponible sous le </a:t>
            </a:r>
            <a:r>
              <a:rPr lang="fr-CH" sz="1800" b="0" dirty="0" err="1"/>
              <a:t>moodle</a:t>
            </a:r>
            <a:r>
              <a:rPr lang="fr-CH" sz="1800" b="0" dirty="0"/>
              <a:t> du cours :</a:t>
            </a:r>
            <a:br>
              <a:rPr lang="fr-CH" sz="1800" b="0" dirty="0"/>
            </a:br>
            <a:endParaRPr lang="fr-CH" sz="2400" b="0" dirty="0"/>
          </a:p>
        </p:txBody>
      </p:sp>
      <p:sp>
        <p:nvSpPr>
          <p:cNvPr id="11" name="Titre 1">
            <a:extLst>
              <a:ext uri="{FF2B5EF4-FFF2-40B4-BE49-F238E27FC236}">
                <a16:creationId xmlns:a16="http://schemas.microsoft.com/office/drawing/2014/main" id="{CFF82FB0-9DA0-4232-9B92-90CFB3859221}"/>
              </a:ext>
            </a:extLst>
          </p:cNvPr>
          <p:cNvSpPr txBox="1">
            <a:spLocks/>
          </p:cNvSpPr>
          <p:nvPr/>
        </p:nvSpPr>
        <p:spPr>
          <a:xfrm>
            <a:off x="185159" y="3480420"/>
            <a:ext cx="8229600" cy="603498"/>
          </a:xfrm>
          <a:prstGeom prst="rect">
            <a:avLst/>
          </a:prstGeom>
        </p:spPr>
        <p:txBody>
          <a:bodyPr anchor="ctr"/>
          <a:lstStyle>
            <a:lvl1pPr algn="l" defTabSz="914400" rtl="0" eaLnBrk="1" latinLnBrk="0" hangingPunct="1">
              <a:spcBef>
                <a:spcPct val="0"/>
              </a:spcBef>
              <a:buNone/>
              <a:defRPr sz="3600" b="1" kern="1200">
                <a:solidFill>
                  <a:schemeClr val="tx2"/>
                </a:solidFill>
                <a:latin typeface="Arial" pitchFamily="34" charset="0"/>
                <a:ea typeface="+mj-ea"/>
                <a:cs typeface="Arial" pitchFamily="34" charset="0"/>
              </a:defRPr>
            </a:lvl1pPr>
          </a:lstStyle>
          <a:p>
            <a:br>
              <a:rPr lang="fr-CH" sz="2800" dirty="0"/>
            </a:br>
            <a:endParaRPr lang="fr-CH" sz="2800" dirty="0"/>
          </a:p>
        </p:txBody>
      </p:sp>
      <p:pic>
        <p:nvPicPr>
          <p:cNvPr id="3" name="Image 2">
            <a:extLst>
              <a:ext uri="{FF2B5EF4-FFF2-40B4-BE49-F238E27FC236}">
                <a16:creationId xmlns:a16="http://schemas.microsoft.com/office/drawing/2014/main" id="{FB754DD3-C3A0-4191-803C-DCEB138111B2}"/>
              </a:ext>
            </a:extLst>
          </p:cNvPr>
          <p:cNvPicPr>
            <a:picLocks noChangeAspect="1"/>
          </p:cNvPicPr>
          <p:nvPr/>
        </p:nvPicPr>
        <p:blipFill>
          <a:blip r:embed="rId3"/>
          <a:stretch>
            <a:fillRect/>
          </a:stretch>
        </p:blipFill>
        <p:spPr>
          <a:xfrm>
            <a:off x="4089423" y="1661748"/>
            <a:ext cx="4896544" cy="821920"/>
          </a:xfrm>
          <a:prstGeom prst="rect">
            <a:avLst/>
          </a:prstGeom>
        </p:spPr>
      </p:pic>
      <p:sp>
        <p:nvSpPr>
          <p:cNvPr id="7" name="Titre 1">
            <a:extLst>
              <a:ext uri="{FF2B5EF4-FFF2-40B4-BE49-F238E27FC236}">
                <a16:creationId xmlns:a16="http://schemas.microsoft.com/office/drawing/2014/main" id="{45497AF7-C256-4AF5-B049-3A9C9471D0A5}"/>
              </a:ext>
            </a:extLst>
          </p:cNvPr>
          <p:cNvSpPr txBox="1">
            <a:spLocks/>
          </p:cNvSpPr>
          <p:nvPr/>
        </p:nvSpPr>
        <p:spPr>
          <a:xfrm>
            <a:off x="185159" y="3378924"/>
            <a:ext cx="9001000" cy="603498"/>
          </a:xfrm>
          <a:prstGeom prst="rect">
            <a:avLst/>
          </a:prstGeom>
        </p:spPr>
        <p:txBody>
          <a:bodyPr anchor="ctr"/>
          <a:lstStyle>
            <a:lvl1pPr algn="l" defTabSz="914400" rtl="0" eaLnBrk="1" latinLnBrk="0" hangingPunct="1">
              <a:spcBef>
                <a:spcPct val="0"/>
              </a:spcBef>
              <a:buNone/>
              <a:defRPr sz="3600" b="1" kern="1200">
                <a:solidFill>
                  <a:schemeClr val="tx2"/>
                </a:solidFill>
                <a:latin typeface="Arial" pitchFamily="34" charset="0"/>
                <a:ea typeface="+mj-ea"/>
                <a:cs typeface="Arial" pitchFamily="34" charset="0"/>
              </a:defRPr>
            </a:lvl1pPr>
          </a:lstStyle>
          <a:p>
            <a:r>
              <a:rPr lang="fr-CH" sz="1800" b="0" dirty="0"/>
              <a:t>- </a:t>
            </a:r>
            <a:r>
              <a:rPr lang="fr-CH" sz="1800" b="0" u="sng" dirty="0"/>
              <a:t>A FAIRE pour le 22.02.26 23h au plus tard : </a:t>
            </a:r>
            <a:br>
              <a:rPr lang="fr-CH" sz="1800" b="0" dirty="0"/>
            </a:br>
            <a:r>
              <a:rPr lang="fr-CH" sz="1800" dirty="0"/>
              <a:t>1. </a:t>
            </a:r>
            <a:r>
              <a:rPr lang="fr-CH" sz="1800" b="0" dirty="0"/>
              <a:t>Questionnaire sur </a:t>
            </a:r>
            <a:r>
              <a:rPr lang="fr-CH" sz="1800" b="0" dirty="0">
                <a:highlight>
                  <a:srgbClr val="FFFF00"/>
                </a:highlight>
              </a:rPr>
              <a:t>vos attentes </a:t>
            </a:r>
            <a:r>
              <a:rPr lang="fr-CH" sz="1800" b="0" dirty="0"/>
              <a:t>au regard de ce cours :</a:t>
            </a:r>
          </a:p>
          <a:p>
            <a:r>
              <a:rPr lang="fr-CH" sz="1800" b="0" dirty="0"/>
              <a:t>Durée 15mn</a:t>
            </a:r>
            <a:br>
              <a:rPr lang="fr-CH" sz="1800" b="0" dirty="0"/>
            </a:br>
            <a:r>
              <a:rPr lang="fr-CH" sz="1800" b="0" dirty="0"/>
              <a:t>disponible sous le Moodle du cours :</a:t>
            </a:r>
          </a:p>
          <a:p>
            <a:endParaRPr lang="fr-CH" sz="1800" b="0" dirty="0"/>
          </a:p>
          <a:p>
            <a:r>
              <a:rPr lang="fr-CH" sz="1800" dirty="0"/>
              <a:t>1. </a:t>
            </a:r>
            <a:r>
              <a:rPr lang="fr-CH" sz="1800" b="0" dirty="0"/>
              <a:t>Questionnaire </a:t>
            </a:r>
            <a:r>
              <a:rPr lang="fr-CH" sz="1800" b="0" dirty="0">
                <a:highlight>
                  <a:srgbClr val="FFFF00"/>
                </a:highlight>
              </a:rPr>
              <a:t>«Evaluation initiale de vos connaissances en gestion de production» </a:t>
            </a:r>
            <a:r>
              <a:rPr lang="fr-CH" sz="1800" b="0" dirty="0"/>
              <a:t>:</a:t>
            </a:r>
          </a:p>
          <a:p>
            <a:r>
              <a:rPr lang="fr-CH" sz="1800" b="0" dirty="0"/>
              <a:t>Durée 30mn</a:t>
            </a:r>
            <a:br>
              <a:rPr lang="fr-CH" sz="1800" b="0" dirty="0"/>
            </a:br>
            <a:r>
              <a:rPr lang="fr-CH" sz="1800" b="0" dirty="0"/>
              <a:t>disponible sous </a:t>
            </a:r>
            <a:r>
              <a:rPr lang="fr-CH" sz="1800" b="0"/>
              <a:t>le Moodle </a:t>
            </a:r>
            <a:r>
              <a:rPr lang="fr-CH" sz="1800" b="0" dirty="0"/>
              <a:t>du cours :</a:t>
            </a:r>
            <a:br>
              <a:rPr lang="fr-CH" sz="1800" b="0" dirty="0"/>
            </a:br>
            <a:endParaRPr lang="fr-CH" sz="2400" b="0" dirty="0"/>
          </a:p>
        </p:txBody>
      </p:sp>
      <p:pic>
        <p:nvPicPr>
          <p:cNvPr id="5" name="Image 4" descr="Une image contenant texte, capture d’écran, Police, ligne&#10;&#10;Le contenu généré par l’IA peut être incorrect.">
            <a:extLst>
              <a:ext uri="{FF2B5EF4-FFF2-40B4-BE49-F238E27FC236}">
                <a16:creationId xmlns:a16="http://schemas.microsoft.com/office/drawing/2014/main" id="{EA19D285-2D09-7297-7038-5A910F410146}"/>
              </a:ext>
            </a:extLst>
          </p:cNvPr>
          <p:cNvPicPr>
            <a:picLocks noChangeAspect="1"/>
          </p:cNvPicPr>
          <p:nvPr/>
        </p:nvPicPr>
        <p:blipFill>
          <a:blip r:embed="rId4"/>
          <a:stretch>
            <a:fillRect/>
          </a:stretch>
        </p:blipFill>
        <p:spPr>
          <a:xfrm>
            <a:off x="4211959" y="3138479"/>
            <a:ext cx="3600029" cy="441383"/>
          </a:xfrm>
          <a:prstGeom prst="rect">
            <a:avLst/>
          </a:prstGeom>
        </p:spPr>
      </p:pic>
      <p:pic>
        <p:nvPicPr>
          <p:cNvPr id="12" name="Image 11">
            <a:extLst>
              <a:ext uri="{FF2B5EF4-FFF2-40B4-BE49-F238E27FC236}">
                <a16:creationId xmlns:a16="http://schemas.microsoft.com/office/drawing/2014/main" id="{82B1EF5C-CB67-0908-B281-905A9CEB480F}"/>
              </a:ext>
            </a:extLst>
          </p:cNvPr>
          <p:cNvPicPr>
            <a:picLocks noChangeAspect="1"/>
          </p:cNvPicPr>
          <p:nvPr/>
        </p:nvPicPr>
        <p:blipFill>
          <a:blip r:embed="rId5"/>
          <a:stretch>
            <a:fillRect/>
          </a:stretch>
        </p:blipFill>
        <p:spPr>
          <a:xfrm>
            <a:off x="2483768" y="4673640"/>
            <a:ext cx="6553537" cy="234962"/>
          </a:xfrm>
          <a:prstGeom prst="rect">
            <a:avLst/>
          </a:prstGeom>
        </p:spPr>
      </p:pic>
    </p:spTree>
    <p:extLst>
      <p:ext uri="{BB962C8B-B14F-4D97-AF65-F5344CB8AC3E}">
        <p14:creationId xmlns:p14="http://schemas.microsoft.com/office/powerpoint/2010/main" val="3578630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62A4026-2A51-4937-95A9-CF6CFC979077}"/>
              </a:ext>
            </a:extLst>
          </p:cNvPr>
          <p:cNvSpPr>
            <a:spLocks noGrp="1"/>
          </p:cNvSpPr>
          <p:nvPr>
            <p:ph type="sldNum" sz="quarter" idx="4"/>
          </p:nvPr>
        </p:nvSpPr>
        <p:spPr/>
        <p:txBody>
          <a:bodyPr/>
          <a:lstStyle/>
          <a:p>
            <a:fld id="{43EEC6B3-74A9-44EB-9690-B604ED3EF10A}" type="slidenum">
              <a:rPr lang="fr-CH" smtClean="0"/>
              <a:pPr/>
              <a:t>13</a:t>
            </a:fld>
            <a:endParaRPr lang="fr-CH"/>
          </a:p>
        </p:txBody>
      </p:sp>
      <p:pic>
        <p:nvPicPr>
          <p:cNvPr id="7" name="Image 6">
            <a:extLst>
              <a:ext uri="{FF2B5EF4-FFF2-40B4-BE49-F238E27FC236}">
                <a16:creationId xmlns:a16="http://schemas.microsoft.com/office/drawing/2014/main" id="{4D74729F-2417-4745-B4DF-0C8CA1AA1B43}"/>
              </a:ext>
            </a:extLst>
          </p:cNvPr>
          <p:cNvPicPr>
            <a:picLocks noChangeAspect="1"/>
          </p:cNvPicPr>
          <p:nvPr/>
        </p:nvPicPr>
        <p:blipFill>
          <a:blip r:embed="rId2"/>
          <a:stretch>
            <a:fillRect/>
          </a:stretch>
        </p:blipFill>
        <p:spPr>
          <a:xfrm>
            <a:off x="27879" y="483518"/>
            <a:ext cx="8522085" cy="3960440"/>
          </a:xfrm>
          <a:prstGeom prst="rect">
            <a:avLst/>
          </a:prstGeom>
        </p:spPr>
      </p:pic>
    </p:spTree>
    <p:extLst>
      <p:ext uri="{BB962C8B-B14F-4D97-AF65-F5344CB8AC3E}">
        <p14:creationId xmlns:p14="http://schemas.microsoft.com/office/powerpoint/2010/main" val="1052869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2</a:t>
            </a:fld>
            <a:endParaRPr lang="fr-CH"/>
          </a:p>
        </p:txBody>
      </p:sp>
      <p:pic>
        <p:nvPicPr>
          <p:cNvPr id="5" name="Image 4">
            <a:extLst>
              <a:ext uri="{FF2B5EF4-FFF2-40B4-BE49-F238E27FC236}">
                <a16:creationId xmlns:a16="http://schemas.microsoft.com/office/drawing/2014/main" id="{BB634923-DBBB-4834-ADBA-531ABE499DF8}"/>
              </a:ext>
            </a:extLst>
          </p:cNvPr>
          <p:cNvPicPr>
            <a:picLocks noChangeAspect="1"/>
          </p:cNvPicPr>
          <p:nvPr/>
        </p:nvPicPr>
        <p:blipFill>
          <a:blip r:embed="rId2"/>
          <a:stretch>
            <a:fillRect/>
          </a:stretch>
        </p:blipFill>
        <p:spPr>
          <a:xfrm>
            <a:off x="2195736" y="995794"/>
            <a:ext cx="3888432" cy="3337318"/>
          </a:xfrm>
          <a:prstGeom prst="rect">
            <a:avLst/>
          </a:prstGeom>
        </p:spPr>
      </p:pic>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432073" y="24036"/>
            <a:ext cx="8229600" cy="603498"/>
          </a:xfrm>
        </p:spPr>
        <p:txBody>
          <a:bodyPr/>
          <a:lstStyle/>
          <a:p>
            <a:r>
              <a:rPr lang="fr-CH" sz="2800" dirty="0"/>
              <a:t>Rappel - Qui suis-je ?</a:t>
            </a:r>
          </a:p>
        </p:txBody>
      </p:sp>
    </p:spTree>
    <p:extLst>
      <p:ext uri="{BB962C8B-B14F-4D97-AF65-F5344CB8AC3E}">
        <p14:creationId xmlns:p14="http://schemas.microsoft.com/office/powerpoint/2010/main" val="418212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3523C0-C81F-46C3-8B56-B772F232DF5E}"/>
              </a:ext>
            </a:extLst>
          </p:cNvPr>
          <p:cNvSpPr>
            <a:spLocks noGrp="1"/>
          </p:cNvSpPr>
          <p:nvPr>
            <p:ph type="title"/>
          </p:nvPr>
        </p:nvSpPr>
        <p:spPr>
          <a:xfrm>
            <a:off x="115028" y="1203598"/>
            <a:ext cx="2296732" cy="853604"/>
          </a:xfrm>
        </p:spPr>
        <p:txBody>
          <a:bodyPr/>
          <a:lstStyle/>
          <a:p>
            <a:r>
              <a:rPr lang="fr-CH" sz="2800" dirty="0"/>
              <a:t>Descriptif du cours</a:t>
            </a:r>
          </a:p>
        </p:txBody>
      </p:sp>
      <p:sp>
        <p:nvSpPr>
          <p:cNvPr id="4" name="Espace réservé du numéro de diapositive 3">
            <a:extLst>
              <a:ext uri="{FF2B5EF4-FFF2-40B4-BE49-F238E27FC236}">
                <a16:creationId xmlns:a16="http://schemas.microsoft.com/office/drawing/2014/main" id="{B62A4026-2A51-4937-95A9-CF6CFC979077}"/>
              </a:ext>
            </a:extLst>
          </p:cNvPr>
          <p:cNvSpPr>
            <a:spLocks noGrp="1"/>
          </p:cNvSpPr>
          <p:nvPr>
            <p:ph type="sldNum" sz="quarter" idx="4"/>
          </p:nvPr>
        </p:nvSpPr>
        <p:spPr/>
        <p:txBody>
          <a:bodyPr/>
          <a:lstStyle/>
          <a:p>
            <a:fld id="{43EEC6B3-74A9-44EB-9690-B604ED3EF10A}" type="slidenum">
              <a:rPr lang="fr-CH" smtClean="0"/>
              <a:pPr/>
              <a:t>3</a:t>
            </a:fld>
            <a:endParaRPr lang="fr-CH"/>
          </a:p>
        </p:txBody>
      </p:sp>
      <p:pic>
        <p:nvPicPr>
          <p:cNvPr id="6" name="Image 5" descr="Une image contenant texte, capture d’écran, Police, nombre&#10;&#10;Le contenu généré par l’IA peut être incorrect.">
            <a:extLst>
              <a:ext uri="{FF2B5EF4-FFF2-40B4-BE49-F238E27FC236}">
                <a16:creationId xmlns:a16="http://schemas.microsoft.com/office/drawing/2014/main" id="{D4017064-9CA1-6759-BAE2-1CE75967318C}"/>
              </a:ext>
            </a:extLst>
          </p:cNvPr>
          <p:cNvPicPr>
            <a:picLocks noChangeAspect="1"/>
          </p:cNvPicPr>
          <p:nvPr/>
        </p:nvPicPr>
        <p:blipFill>
          <a:blip r:embed="rId2"/>
          <a:stretch>
            <a:fillRect/>
          </a:stretch>
        </p:blipFill>
        <p:spPr>
          <a:xfrm>
            <a:off x="3059832" y="0"/>
            <a:ext cx="4787267" cy="5143500"/>
          </a:xfrm>
          <a:prstGeom prst="rect">
            <a:avLst/>
          </a:prstGeom>
        </p:spPr>
      </p:pic>
    </p:spTree>
    <p:extLst>
      <p:ext uri="{BB962C8B-B14F-4D97-AF65-F5344CB8AC3E}">
        <p14:creationId xmlns:p14="http://schemas.microsoft.com/office/powerpoint/2010/main" val="370489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62A4026-2A51-4937-95A9-CF6CFC979077}"/>
              </a:ext>
            </a:extLst>
          </p:cNvPr>
          <p:cNvSpPr>
            <a:spLocks noGrp="1"/>
          </p:cNvSpPr>
          <p:nvPr>
            <p:ph type="sldNum" sz="quarter" idx="4"/>
          </p:nvPr>
        </p:nvSpPr>
        <p:spPr/>
        <p:txBody>
          <a:bodyPr/>
          <a:lstStyle/>
          <a:p>
            <a:fld id="{43EEC6B3-74A9-44EB-9690-B604ED3EF10A}" type="slidenum">
              <a:rPr lang="fr-CH" smtClean="0"/>
              <a:pPr/>
              <a:t>4</a:t>
            </a:fld>
            <a:endParaRPr lang="fr-CH"/>
          </a:p>
        </p:txBody>
      </p:sp>
      <p:sp>
        <p:nvSpPr>
          <p:cNvPr id="7" name="Titre 1">
            <a:extLst>
              <a:ext uri="{FF2B5EF4-FFF2-40B4-BE49-F238E27FC236}">
                <a16:creationId xmlns:a16="http://schemas.microsoft.com/office/drawing/2014/main" id="{643FD7A4-AF01-4A27-98C1-1DB5344E0C45}"/>
              </a:ext>
            </a:extLst>
          </p:cNvPr>
          <p:cNvSpPr>
            <a:spLocks noGrp="1"/>
          </p:cNvSpPr>
          <p:nvPr>
            <p:ph type="title"/>
          </p:nvPr>
        </p:nvSpPr>
        <p:spPr>
          <a:xfrm>
            <a:off x="0" y="138112"/>
            <a:ext cx="9108504" cy="523073"/>
          </a:xfrm>
        </p:spPr>
        <p:txBody>
          <a:bodyPr/>
          <a:lstStyle/>
          <a:p>
            <a:r>
              <a:rPr lang="fr-CH" sz="2800" dirty="0"/>
              <a:t>Communications et documentations</a:t>
            </a:r>
          </a:p>
        </p:txBody>
      </p:sp>
      <p:sp>
        <p:nvSpPr>
          <p:cNvPr id="13" name="Espace réservé du contenu 5">
            <a:extLst>
              <a:ext uri="{FF2B5EF4-FFF2-40B4-BE49-F238E27FC236}">
                <a16:creationId xmlns:a16="http://schemas.microsoft.com/office/drawing/2014/main" id="{0AC88152-150C-4E4E-8603-965505346330}"/>
              </a:ext>
            </a:extLst>
          </p:cNvPr>
          <p:cNvSpPr>
            <a:spLocks noGrp="1"/>
          </p:cNvSpPr>
          <p:nvPr>
            <p:ph idx="1"/>
          </p:nvPr>
        </p:nvSpPr>
        <p:spPr>
          <a:xfrm>
            <a:off x="107504" y="771550"/>
            <a:ext cx="8856984" cy="3747740"/>
          </a:xfrm>
        </p:spPr>
        <p:txBody>
          <a:bodyPr/>
          <a:lstStyle/>
          <a:p>
            <a:r>
              <a:rPr lang="fr-CH" sz="2000" u="sng" dirty="0"/>
              <a:t>10.02.26 </a:t>
            </a:r>
            <a:r>
              <a:rPr lang="fr-CH" sz="2000" dirty="0"/>
              <a:t>: Ouverture d’un canal Teams «GM2- Gestion de production» pour échanges et Q&amp;R en dehors du cours</a:t>
            </a:r>
          </a:p>
          <a:p>
            <a:endParaRPr lang="fr-CH" sz="2000" dirty="0"/>
          </a:p>
          <a:p>
            <a:endParaRPr lang="fr-CH" sz="2000" dirty="0"/>
          </a:p>
          <a:p>
            <a:r>
              <a:rPr lang="fr-CH" sz="2000" dirty="0"/>
              <a:t>Utilisation de la plateforme </a:t>
            </a:r>
            <a:r>
              <a:rPr lang="fr-CH" sz="2000" dirty="0" err="1"/>
              <a:t>Cyberlearn</a:t>
            </a:r>
            <a:r>
              <a:rPr lang="fr-CH" sz="2000" dirty="0"/>
              <a:t> (</a:t>
            </a:r>
            <a:r>
              <a:rPr lang="fr-CH" sz="2000" u="sng" dirty="0"/>
              <a:t>accès dès le 10.02.26</a:t>
            </a:r>
            <a:r>
              <a:rPr lang="fr-CH" sz="2000" dirty="0"/>
              <a:t>) pour :</a:t>
            </a:r>
          </a:p>
          <a:p>
            <a:pPr lvl="1"/>
            <a:r>
              <a:rPr lang="fr-CH" sz="1600" dirty="0"/>
              <a:t>Mise à dispositions des supports de cours de Regis Vonarb</a:t>
            </a:r>
          </a:p>
          <a:p>
            <a:pPr marL="457200" lvl="1" indent="0">
              <a:buNone/>
            </a:pPr>
            <a:r>
              <a:rPr lang="fr-CH" sz="1600" dirty="0">
                <a:hlinkClick r:id="rId2"/>
              </a:rPr>
              <a:t>https://cyberlearn.hes-so.ch/course/view.php?id=40794</a:t>
            </a:r>
            <a:endParaRPr lang="fr-CH" sz="1600" dirty="0"/>
          </a:p>
          <a:p>
            <a:pPr marL="457200" lvl="1" indent="0">
              <a:buNone/>
            </a:pPr>
            <a:r>
              <a:rPr lang="fr-CH" sz="1600" dirty="0"/>
              <a:t>Clé pour auto-inscription : </a:t>
            </a:r>
            <a:r>
              <a:rPr lang="fr-CH" sz="1600" b="1" dirty="0"/>
              <a:t>GM2Prod2026</a:t>
            </a:r>
          </a:p>
          <a:p>
            <a:pPr marL="457200" lvl="1" indent="0">
              <a:buNone/>
            </a:pPr>
            <a:endParaRPr lang="fr-CH" sz="1600" dirty="0"/>
          </a:p>
          <a:p>
            <a:pPr marL="457200" lvl="1" indent="0">
              <a:buNone/>
            </a:pPr>
            <a:endParaRPr lang="fr-CH" sz="1600" dirty="0"/>
          </a:p>
        </p:txBody>
      </p:sp>
      <p:sp>
        <p:nvSpPr>
          <p:cNvPr id="2" name="Rectangle 1">
            <a:extLst>
              <a:ext uri="{FF2B5EF4-FFF2-40B4-BE49-F238E27FC236}">
                <a16:creationId xmlns:a16="http://schemas.microsoft.com/office/drawing/2014/main" id="{40F72B2C-1E7F-FE6C-9368-91F5FFD874BE}"/>
              </a:ext>
            </a:extLst>
          </p:cNvPr>
          <p:cNvSpPr>
            <a:spLocks noChangeArrowheads="1"/>
          </p:cNvSpPr>
          <p:nvPr/>
        </p:nvSpPr>
        <p:spPr bwMode="auto">
          <a:xfrm>
            <a:off x="806904" y="1491630"/>
            <a:ext cx="828092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solidFill>
                  <a:schemeClr val="tx1"/>
                </a:solidFill>
                <a:effectLst/>
                <a:latin typeface="Arial" panose="020B0604020202020204" pitchFamily="34" charset="0"/>
                <a:hlinkClick r:id="rId3"/>
              </a:rPr>
              <a:t>Général | Cours GM2 _ Conception et production Durable_ 2025-2026 | Microsoft Teams</a:t>
            </a:r>
            <a:endParaRPr kumimoji="0" lang="fr-FR" altLang="fr-FR"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971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51670"/>
            <a:ext cx="7704856" cy="603498"/>
          </a:xfrm>
        </p:spPr>
        <p:txBody>
          <a:bodyPr/>
          <a:lstStyle/>
          <a:p>
            <a:pPr algn="ctr"/>
            <a:r>
              <a:rPr lang="fr-CH" sz="4400" dirty="0"/>
              <a:t>A LA DECOUVERTE DES METIERS «PRODUCTION» ACCESSIBLE AU INGENIEUR MECANIQUE </a:t>
            </a:r>
          </a:p>
        </p:txBody>
      </p:sp>
      <p:sp>
        <p:nvSpPr>
          <p:cNvPr id="4" name="Espace réservé du numéro de diapositive 3"/>
          <p:cNvSpPr>
            <a:spLocks noGrp="1"/>
          </p:cNvSpPr>
          <p:nvPr>
            <p:ph type="sldNum" sz="quarter" idx="4"/>
          </p:nvPr>
        </p:nvSpPr>
        <p:spPr/>
        <p:txBody>
          <a:bodyPr/>
          <a:lstStyle/>
          <a:p>
            <a:fld id="{43EEC6B3-74A9-44EB-9690-B604ED3EF10A}" type="slidenum">
              <a:rPr lang="fr-CH" smtClean="0"/>
              <a:pPr/>
              <a:t>5</a:t>
            </a:fld>
            <a:endParaRPr lang="fr-CH"/>
          </a:p>
        </p:txBody>
      </p:sp>
    </p:spTree>
    <p:extLst>
      <p:ext uri="{BB962C8B-B14F-4D97-AF65-F5344CB8AC3E}">
        <p14:creationId xmlns:p14="http://schemas.microsoft.com/office/powerpoint/2010/main" val="2267211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6</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349188" y="2355726"/>
            <a:ext cx="8445624" cy="603498"/>
          </a:xfrm>
        </p:spPr>
        <p:txBody>
          <a:bodyPr/>
          <a:lstStyle/>
          <a:p>
            <a:r>
              <a:rPr lang="fr-CH" sz="1800" u="sng" dirty="0">
                <a:effectLst/>
                <a:latin typeface="Arial" panose="020B0604020202020204" pitchFamily="34" charset="0"/>
                <a:ea typeface="Arial" panose="020B0604020202020204" pitchFamily="34" charset="0"/>
              </a:rPr>
              <a:t>Objectif : </a:t>
            </a:r>
            <a:r>
              <a:rPr lang="fr-CH" sz="1800" dirty="0">
                <a:effectLst/>
                <a:latin typeface="Arial" panose="020B0604020202020204" pitchFamily="34" charset="0"/>
                <a:ea typeface="Arial" panose="020B0604020202020204" pitchFamily="34" charset="0"/>
              </a:rPr>
              <a:t>Vous permettre de mieux comprendre les rôles, responsabilités et défis des différents métiers « en production » accessibles après un Bachelor en Génie Mécanique</a:t>
            </a:r>
            <a:br>
              <a:rPr lang="fr-CH" sz="1800" dirty="0">
                <a:effectLst/>
                <a:latin typeface="Arial" panose="020B0604020202020204" pitchFamily="34" charset="0"/>
                <a:ea typeface="Arial" panose="020B0604020202020204" pitchFamily="34" charset="0"/>
              </a:rPr>
            </a:br>
            <a:br>
              <a:rPr lang="fr-CH" sz="1800" dirty="0">
                <a:effectLst/>
                <a:latin typeface="Arial" panose="020B0604020202020204" pitchFamily="34" charset="0"/>
                <a:ea typeface="Arial" panose="020B0604020202020204" pitchFamily="34" charset="0"/>
              </a:rPr>
            </a:br>
            <a:r>
              <a:rPr lang="fr-CH" sz="1800" u="sng" dirty="0"/>
              <a:t>Déroulement de l’activité : </a:t>
            </a:r>
            <a:br>
              <a:rPr lang="fr-CH" sz="1800" dirty="0"/>
            </a:br>
            <a:r>
              <a:rPr lang="fr-CH" sz="1800" dirty="0"/>
              <a:t>- Étape 1 : (5mn)</a:t>
            </a:r>
            <a:br>
              <a:rPr lang="fr-CH" sz="1800" dirty="0"/>
            </a:br>
            <a:r>
              <a:rPr lang="fr-CH" sz="1800" dirty="0"/>
              <a:t>	</a:t>
            </a:r>
            <a:r>
              <a:rPr lang="fr-CH" sz="1800" b="0" dirty="0"/>
              <a:t>Création de 8 équipes (5 étudiants max par groupe)</a:t>
            </a:r>
            <a:br>
              <a:rPr lang="fr-CH" sz="1800" b="0" dirty="0"/>
            </a:br>
            <a:r>
              <a:rPr lang="fr-CH" sz="1800" b="0" dirty="0"/>
              <a:t>	Chaque groupe se voit attribuer un persona parmi ceux définis 	précédemment :</a:t>
            </a:r>
            <a:br>
              <a:rPr lang="fr-CH" sz="1800" b="0" dirty="0"/>
            </a:br>
            <a:r>
              <a:rPr lang="fr-CH" sz="1800" b="0" dirty="0"/>
              <a:t>		Ingénieur en conception mécanique (persona 1)</a:t>
            </a:r>
            <a:r>
              <a:rPr lang="fr-CH" sz="1800" b="0" dirty="0">
                <a:highlight>
                  <a:srgbClr val="FFFF00"/>
                </a:highlight>
              </a:rPr>
              <a:t>-&gt; Eq. 1</a:t>
            </a:r>
            <a:br>
              <a:rPr lang="fr-CH" sz="1800" b="0" dirty="0"/>
            </a:br>
            <a:r>
              <a:rPr lang="fr-CH" sz="1800" b="0" dirty="0"/>
              <a:t>		Ingénieur méthodes / industrialisation	     </a:t>
            </a:r>
            <a:r>
              <a:rPr lang="fr-CH" sz="1800" b="0" dirty="0">
                <a:highlight>
                  <a:srgbClr val="FFFF00"/>
                </a:highlight>
              </a:rPr>
              <a:t>-&gt; Eq. 2 &amp; 7</a:t>
            </a:r>
            <a:br>
              <a:rPr lang="fr-CH" sz="1800" b="0" dirty="0"/>
            </a:br>
            <a:r>
              <a:rPr lang="fr-CH" sz="1800" b="0" dirty="0"/>
              <a:t>		Ingénieur de production			     </a:t>
            </a:r>
            <a:r>
              <a:rPr lang="fr-CH" sz="1800" b="0" dirty="0">
                <a:highlight>
                  <a:srgbClr val="FFFF00"/>
                </a:highlight>
              </a:rPr>
              <a:t>-&gt; Eq. 3 &amp; 6</a:t>
            </a:r>
            <a:br>
              <a:rPr lang="fr-CH" sz="1800" b="0" dirty="0"/>
            </a:br>
            <a:r>
              <a:rPr lang="fr-CH" sz="1800" b="0" dirty="0"/>
              <a:t>		Ingénieur qualité				     </a:t>
            </a:r>
            <a:r>
              <a:rPr lang="fr-CH" sz="1800" b="0" dirty="0">
                <a:highlight>
                  <a:srgbClr val="FFFF00"/>
                </a:highlight>
              </a:rPr>
              <a:t>-&gt; Eq. 4</a:t>
            </a:r>
            <a:br>
              <a:rPr lang="fr-CH" sz="1800" b="0" dirty="0"/>
            </a:br>
            <a:r>
              <a:rPr lang="fr-CH" sz="1800" b="0" dirty="0"/>
              <a:t>		Ingénieur logistique et gestion industrielle	     </a:t>
            </a:r>
            <a:r>
              <a:rPr lang="fr-CH" sz="1800" b="0" dirty="0">
                <a:highlight>
                  <a:srgbClr val="FFFF00"/>
                </a:highlight>
              </a:rPr>
              <a:t>-&gt; Eq. 5 &amp; 8</a:t>
            </a:r>
            <a:br>
              <a:rPr lang="fr-CH" sz="1800" b="0" dirty="0"/>
            </a:br>
            <a:br>
              <a:rPr lang="fr-CH" sz="1800" dirty="0"/>
            </a:br>
            <a:endParaRPr lang="fr-CH" sz="1800" dirty="0"/>
          </a:p>
        </p:txBody>
      </p:sp>
    </p:spTree>
    <p:extLst>
      <p:ext uri="{BB962C8B-B14F-4D97-AF65-F5344CB8AC3E}">
        <p14:creationId xmlns:p14="http://schemas.microsoft.com/office/powerpoint/2010/main" val="122993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7</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251520" y="1203598"/>
            <a:ext cx="8856984" cy="2619722"/>
          </a:xfrm>
        </p:spPr>
        <p:txBody>
          <a:bodyPr/>
          <a:lstStyle/>
          <a:p>
            <a:r>
              <a:rPr lang="fr-CH" sz="1800" dirty="0"/>
              <a:t>- Étape 2 : (15mn)</a:t>
            </a:r>
            <a:br>
              <a:rPr lang="fr-CH" sz="1800" dirty="0"/>
            </a:br>
            <a:r>
              <a:rPr lang="fr-CH" sz="1800" dirty="0"/>
              <a:t>	</a:t>
            </a:r>
            <a:r>
              <a:rPr lang="fr-CH" sz="1800" b="0" dirty="0"/>
              <a:t>Découverte des 5 </a:t>
            </a:r>
            <a:r>
              <a:rPr lang="fr-CH" sz="1800" b="0" dirty="0" err="1"/>
              <a:t>personas</a:t>
            </a:r>
            <a:r>
              <a:rPr lang="fr-CH" sz="1800" b="0" dirty="0"/>
              <a:t> – </a:t>
            </a:r>
            <a:r>
              <a:rPr lang="fr-CH" sz="1800" b="0" u="sng" dirty="0"/>
              <a:t>sous </a:t>
            </a:r>
            <a:r>
              <a:rPr lang="fr-CH" sz="1800" b="0" u="sng" dirty="0" err="1"/>
              <a:t>Cyberlearn</a:t>
            </a:r>
            <a:r>
              <a:rPr lang="fr-CH" sz="1800" b="0" u="sng" dirty="0"/>
              <a:t> </a:t>
            </a:r>
            <a:br>
              <a:rPr lang="fr-CH" sz="1800" b="0" u="sng" dirty="0"/>
            </a:br>
            <a:r>
              <a:rPr lang="fr-CH" sz="1800" b="0" dirty="0"/>
              <a:t>	Lecture, analyse et mise en commun des premières impressions sur le rôle 	attribué</a:t>
            </a:r>
            <a:br>
              <a:rPr lang="fr-CH" sz="1800" b="0" dirty="0"/>
            </a:br>
            <a:br>
              <a:rPr lang="fr-CH" sz="1800" b="0" dirty="0"/>
            </a:br>
            <a:r>
              <a:rPr lang="fr-CH" sz="1800" dirty="0"/>
              <a:t>- Étape 3 : (10mn) </a:t>
            </a:r>
            <a:br>
              <a:rPr lang="fr-CH" sz="1800" b="0" dirty="0"/>
            </a:br>
            <a:r>
              <a:rPr lang="fr-CH" sz="1800" b="0" dirty="0"/>
              <a:t>	Aller sur le document Padlet (</a:t>
            </a:r>
            <a:r>
              <a:rPr lang="fr-CH" sz="1050" dirty="0">
                <a:hlinkClick r:id="rId2"/>
              </a:rPr>
              <a:t>Introduction GM2 Gestion Prod - 2025-26</a:t>
            </a:r>
            <a:r>
              <a:rPr lang="fr-CH" sz="1800" b="0" dirty="0">
                <a:hlinkClick r:id="rId2">
                  <a:extLst>
                    <a:ext uri="{A12FA001-AC4F-418D-AE19-62706E023703}">
                      <ahyp:hlinkClr xmlns:ahyp="http://schemas.microsoft.com/office/drawing/2018/hyperlinkcolor" val="tx"/>
                    </a:ext>
                  </a:extLst>
                </a:hlinkClick>
              </a:rPr>
              <a:t>)</a:t>
            </a:r>
            <a:br>
              <a:rPr lang="fr-CH" sz="1050" dirty="0"/>
            </a:br>
            <a:r>
              <a:rPr lang="fr-CH" sz="1050" dirty="0"/>
              <a:t>	</a:t>
            </a:r>
            <a:r>
              <a:rPr lang="fr-CH" sz="1800" b="0" dirty="0"/>
              <a:t>et répondez aux points suivants pour </a:t>
            </a:r>
            <a:r>
              <a:rPr lang="fr-CH" sz="1800" b="0" u="sng" dirty="0"/>
              <a:t>VOS EQUIPES</a:t>
            </a:r>
            <a:br>
              <a:rPr lang="fr-CH" sz="1800" b="0" dirty="0"/>
            </a:br>
            <a:r>
              <a:rPr lang="fr-CH" sz="1800" b="0" dirty="0"/>
              <a:t>		- Compétences clés (3 exemples mini)</a:t>
            </a:r>
            <a:br>
              <a:rPr lang="fr-CH" sz="1800" b="0" dirty="0"/>
            </a:br>
            <a:r>
              <a:rPr lang="fr-CH" sz="1800" b="0" dirty="0"/>
              <a:t>		- Défis rencontres dans ce métier (2 exemples mini) </a:t>
            </a:r>
            <a:br>
              <a:rPr lang="fr-CH" sz="1800" b="0" dirty="0"/>
            </a:br>
            <a:r>
              <a:rPr lang="fr-CH" sz="1800" b="0" dirty="0"/>
              <a:t>		- Outils et méthodologies utilisés (3 exemples mini)</a:t>
            </a:r>
            <a:br>
              <a:rPr lang="fr-CH" sz="1800" b="0" dirty="0"/>
            </a:br>
            <a:br>
              <a:rPr lang="fr-CH" sz="1800" b="0" dirty="0"/>
            </a:br>
            <a:r>
              <a:rPr lang="fr-CH" sz="1800" dirty="0"/>
              <a:t>- Étape 4 : (10mn)</a:t>
            </a:r>
            <a:br>
              <a:rPr lang="fr-CH" sz="1800" dirty="0"/>
            </a:br>
            <a:r>
              <a:rPr lang="fr-CH" sz="1800" dirty="0"/>
              <a:t> 	</a:t>
            </a:r>
            <a:r>
              <a:rPr lang="fr-CH" sz="1800" b="0" dirty="0"/>
              <a:t> Echanges sur la base de vos réponses</a:t>
            </a:r>
            <a:br>
              <a:rPr lang="fr-CH" sz="1800" dirty="0"/>
            </a:br>
            <a:endParaRPr lang="fr-CH" sz="1800" dirty="0"/>
          </a:p>
        </p:txBody>
      </p:sp>
    </p:spTree>
    <p:extLst>
      <p:ext uri="{BB962C8B-B14F-4D97-AF65-F5344CB8AC3E}">
        <p14:creationId xmlns:p14="http://schemas.microsoft.com/office/powerpoint/2010/main" val="322372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51670"/>
            <a:ext cx="7704856" cy="603498"/>
          </a:xfrm>
        </p:spPr>
        <p:txBody>
          <a:bodyPr/>
          <a:lstStyle/>
          <a:p>
            <a:pPr algn="ctr"/>
            <a:r>
              <a:rPr lang="fr-CH" sz="4400" dirty="0"/>
              <a:t>MISE EN SITUATION ET IMPORTANCE DE COMPRENDRE LES METIERS PRODUCTION</a:t>
            </a:r>
          </a:p>
        </p:txBody>
      </p:sp>
      <p:sp>
        <p:nvSpPr>
          <p:cNvPr id="4" name="Espace réservé du numéro de diapositive 3"/>
          <p:cNvSpPr>
            <a:spLocks noGrp="1"/>
          </p:cNvSpPr>
          <p:nvPr>
            <p:ph type="sldNum" sz="quarter" idx="4"/>
          </p:nvPr>
        </p:nvSpPr>
        <p:spPr/>
        <p:txBody>
          <a:bodyPr/>
          <a:lstStyle/>
          <a:p>
            <a:fld id="{43EEC6B3-74A9-44EB-9690-B604ED3EF10A}" type="slidenum">
              <a:rPr lang="fr-CH" smtClean="0"/>
              <a:pPr/>
              <a:t>8</a:t>
            </a:fld>
            <a:endParaRPr lang="fr-CH"/>
          </a:p>
        </p:txBody>
      </p:sp>
    </p:spTree>
    <p:extLst>
      <p:ext uri="{BB962C8B-B14F-4D97-AF65-F5344CB8AC3E}">
        <p14:creationId xmlns:p14="http://schemas.microsoft.com/office/powerpoint/2010/main" val="2315522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5E0A5A8-A41F-4083-A329-38DF7E3F54F0}"/>
              </a:ext>
            </a:extLst>
          </p:cNvPr>
          <p:cNvSpPr>
            <a:spLocks noGrp="1"/>
          </p:cNvSpPr>
          <p:nvPr>
            <p:ph type="sldNum" sz="quarter" idx="4"/>
          </p:nvPr>
        </p:nvSpPr>
        <p:spPr/>
        <p:txBody>
          <a:bodyPr/>
          <a:lstStyle/>
          <a:p>
            <a:fld id="{43EEC6B3-74A9-44EB-9690-B604ED3EF10A}" type="slidenum">
              <a:rPr lang="fr-CH" smtClean="0"/>
              <a:pPr/>
              <a:t>9</a:t>
            </a:fld>
            <a:endParaRPr lang="fr-CH"/>
          </a:p>
        </p:txBody>
      </p:sp>
      <p:sp>
        <p:nvSpPr>
          <p:cNvPr id="6" name="Titre 1">
            <a:extLst>
              <a:ext uri="{FF2B5EF4-FFF2-40B4-BE49-F238E27FC236}">
                <a16:creationId xmlns:a16="http://schemas.microsoft.com/office/drawing/2014/main" id="{6CD01742-876B-48C5-A977-2D68B8D7016B}"/>
              </a:ext>
            </a:extLst>
          </p:cNvPr>
          <p:cNvSpPr>
            <a:spLocks noGrp="1"/>
          </p:cNvSpPr>
          <p:nvPr>
            <p:ph type="title"/>
          </p:nvPr>
        </p:nvSpPr>
        <p:spPr>
          <a:xfrm>
            <a:off x="251520" y="2067694"/>
            <a:ext cx="8856984" cy="603498"/>
          </a:xfrm>
        </p:spPr>
        <p:txBody>
          <a:bodyPr/>
          <a:lstStyle/>
          <a:p>
            <a:pPr lvl="0">
              <a:buSzPts val="1000"/>
              <a:tabLst>
                <a:tab pos="457200" algn="l"/>
              </a:tabLst>
            </a:pPr>
            <a:r>
              <a:rPr lang="fr-CH" sz="1800" u="sng" dirty="0"/>
              <a:t>Scénario commun à tous les groupes</a:t>
            </a:r>
            <a:br>
              <a:rPr lang="fr-CH" sz="1800" dirty="0">
                <a:effectLst/>
                <a:latin typeface="Arial" panose="020B0604020202020204" pitchFamily="34" charset="0"/>
                <a:ea typeface="Arial" panose="020B0604020202020204" pitchFamily="34" charset="0"/>
              </a:rPr>
            </a:br>
            <a:r>
              <a:rPr lang="fr-CH" sz="1800" i="1" dirty="0">
                <a:effectLst/>
                <a:latin typeface="Arial" panose="020B0604020202020204" pitchFamily="34" charset="0"/>
                <a:ea typeface="Arial" panose="020B0604020202020204" pitchFamily="34" charset="0"/>
              </a:rPr>
              <a:t>"Une entreprise de fabrication de composants mécaniques doit optimiser la production d'un nouveau produit. Chaque groupe doit analyser les défis du projet et proposer des solutions en fonction du rôle de son persona."</a:t>
            </a:r>
            <a:br>
              <a:rPr lang="fr-CH" sz="1800" dirty="0">
                <a:effectLst/>
                <a:latin typeface="Times New Roman" panose="02020603050405020304" pitchFamily="18" charset="0"/>
                <a:ea typeface="Times New Roman" panose="02020603050405020304" pitchFamily="18" charset="0"/>
              </a:rPr>
            </a:br>
            <a:br>
              <a:rPr lang="fr-CH" sz="1800" dirty="0">
                <a:effectLst/>
                <a:latin typeface="Arial" panose="020B0604020202020204" pitchFamily="34" charset="0"/>
                <a:ea typeface="Arial" panose="020B0604020202020204" pitchFamily="34" charset="0"/>
              </a:rPr>
            </a:br>
            <a:r>
              <a:rPr lang="fr-CH" sz="1800" u="sng" dirty="0"/>
              <a:t>Déroulement de l’activité : </a:t>
            </a:r>
            <a:br>
              <a:rPr lang="fr-CH" sz="1800" u="sng" dirty="0"/>
            </a:br>
            <a:br>
              <a:rPr lang="fr-CH" sz="1800" dirty="0"/>
            </a:br>
            <a:r>
              <a:rPr lang="fr-CH" sz="1800" dirty="0"/>
              <a:t>- Étape 1 : (10mn)</a:t>
            </a:r>
            <a:br>
              <a:rPr lang="fr-CH" sz="1800" dirty="0"/>
            </a:br>
            <a:r>
              <a:rPr lang="fr-CH" sz="1800" b="0" dirty="0"/>
              <a:t>Chaque groupe doit répondre à 3 questions clés en se mettant dans la peau de son persona :</a:t>
            </a:r>
            <a:br>
              <a:rPr lang="fr-CH" sz="1800" b="0" dirty="0"/>
            </a:br>
            <a:r>
              <a:rPr lang="fr-CH" sz="1800" b="0" dirty="0"/>
              <a:t>	</a:t>
            </a:r>
            <a:r>
              <a:rPr lang="fr-CH" sz="1800" b="0" dirty="0">
                <a:effectLst>
                  <a:outerShdw blurRad="38100" dist="38100" dir="2700000" algn="tl">
                    <a:srgbClr val="000000">
                      <a:alpha val="43137"/>
                    </a:srgbClr>
                  </a:outerShdw>
                </a:effectLst>
              </a:rPr>
              <a:t>- Quels sont les principaux défis liés à la mise en production du produit pour 	votre rôle ?</a:t>
            </a:r>
            <a:br>
              <a:rPr lang="fr-CH" sz="1800" b="0" dirty="0">
                <a:effectLst>
                  <a:outerShdw blurRad="38100" dist="38100" dir="2700000" algn="tl">
                    <a:srgbClr val="000000">
                      <a:alpha val="43137"/>
                    </a:srgbClr>
                  </a:outerShdw>
                </a:effectLst>
              </a:rPr>
            </a:br>
            <a:r>
              <a:rPr lang="fr-CH" sz="1800" b="0" dirty="0">
                <a:effectLst>
                  <a:outerShdw blurRad="38100" dist="38100" dir="2700000" algn="tl">
                    <a:srgbClr val="000000">
                      <a:alpha val="43137"/>
                    </a:srgbClr>
                  </a:outerShdw>
                </a:effectLst>
              </a:rPr>
              <a:t>	- Quels outils ou méthodologies utiliseriez-vous pour améliorer la performance 	industrielle ?</a:t>
            </a:r>
            <a:br>
              <a:rPr lang="fr-CH" sz="1800" b="0" dirty="0">
                <a:effectLst>
                  <a:outerShdw blurRad="38100" dist="38100" dir="2700000" algn="tl">
                    <a:srgbClr val="000000">
                      <a:alpha val="43137"/>
                    </a:srgbClr>
                  </a:outerShdw>
                </a:effectLst>
              </a:rPr>
            </a:br>
            <a:r>
              <a:rPr lang="fr-CH" sz="1800" b="0" dirty="0">
                <a:effectLst>
                  <a:outerShdw blurRad="38100" dist="38100" dir="2700000" algn="tl">
                    <a:srgbClr val="000000">
                      <a:alpha val="43137"/>
                    </a:srgbClr>
                  </a:outerShdw>
                </a:effectLst>
              </a:rPr>
              <a:t>	- Avec quels autres ingénieurs devez-vous collaborer et pourquoi ?</a:t>
            </a:r>
            <a:br>
              <a:rPr lang="fr-CH" sz="1000" dirty="0">
                <a:effectLst/>
                <a:latin typeface="Spranq eco sans"/>
                <a:ea typeface="Times New Roman" panose="02020603050405020304" pitchFamily="18" charset="0"/>
                <a:cs typeface="Times New Roman" panose="02020603050405020304" pitchFamily="18" charset="0"/>
              </a:rPr>
            </a:br>
            <a:br>
              <a:rPr lang="fr-CH" sz="1800" dirty="0"/>
            </a:br>
            <a:endParaRPr lang="fr-CH" sz="1800" dirty="0"/>
          </a:p>
        </p:txBody>
      </p:sp>
    </p:spTree>
    <p:extLst>
      <p:ext uri="{BB962C8B-B14F-4D97-AF65-F5344CB8AC3E}">
        <p14:creationId xmlns:p14="http://schemas.microsoft.com/office/powerpoint/2010/main" val="3967544244"/>
      </p:ext>
    </p:extLst>
  </p:cSld>
  <p:clrMapOvr>
    <a:masterClrMapping/>
  </p:clrMapOvr>
</p:sld>
</file>

<file path=ppt/theme/theme1.xml><?xml version="1.0" encoding="utf-8"?>
<a:theme xmlns:a="http://schemas.openxmlformats.org/drawingml/2006/main" name="Modèle PPT EIAFR 2012_blanc_final">
  <a:themeElements>
    <a:clrScheme name="Personnalisé 1">
      <a:dk1>
        <a:srgbClr val="797979"/>
      </a:dk1>
      <a:lt1>
        <a:sysClr val="window" lastClr="FFFFFF"/>
      </a:lt1>
      <a:dk2>
        <a:srgbClr val="007CB7"/>
      </a:dk2>
      <a:lt2>
        <a:srgbClr val="D1E7F2"/>
      </a:lt2>
      <a:accent1>
        <a:srgbClr val="4FA1CF"/>
      </a:accent1>
      <a:accent2>
        <a:srgbClr val="E01257"/>
      </a:accent2>
      <a:accent3>
        <a:srgbClr val="31939E"/>
      </a:accent3>
      <a:accent4>
        <a:srgbClr val="595959"/>
      </a:accent4>
      <a:accent5>
        <a:srgbClr val="6E95A6"/>
      </a:accent5>
      <a:accent6>
        <a:srgbClr val="FF6633"/>
      </a:accent6>
      <a:hlink>
        <a:srgbClr val="7BB9DB"/>
      </a:hlink>
      <a:folHlink>
        <a:srgbClr val="0A3B5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8185A11673A734E96290A7FB5744AE4" ma:contentTypeVersion="1" ma:contentTypeDescription="Create a new document." ma:contentTypeScope="" ma:versionID="0aa818f7c8c82d1d5c3fafa6b4b64488">
  <xsd:schema xmlns:xsd="http://www.w3.org/2001/XMLSchema" xmlns:xs="http://www.w3.org/2001/XMLSchema" xmlns:p="http://schemas.microsoft.com/office/2006/metadata/properties" xmlns:ns2="f18828ad-f6c8-4cbc-9075-f77658cccc31" xmlns:ns3="76584b67-a7e9-4a55-be01-8955a44b6edb" targetNamespace="http://schemas.microsoft.com/office/2006/metadata/properties" ma:root="true" ma:fieldsID="4b555e46b3a2d96908ecacb4eea06921" ns2:_="" ns3:_="">
    <xsd:import namespace="f18828ad-f6c8-4cbc-9075-f77658cccc31"/>
    <xsd:import namespace="76584b67-a7e9-4a55-be01-8955a44b6edb"/>
    <xsd:element name="properties">
      <xsd:complexType>
        <xsd:sequence>
          <xsd:element name="documentManagement">
            <xsd:complexType>
              <xsd:all>
                <xsd:element ref="ns2:SharedWithUser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8828ad-f6c8-4cbc-9075-f77658cccc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6584b67-a7e9-4a55-be01-8955a44b6edb"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C59D19A-D9AC-4B82-B22B-1BEAB3187A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8828ad-f6c8-4cbc-9075-f77658cccc31"/>
    <ds:schemaRef ds:uri="76584b67-a7e9-4a55-be01-8955a44b6e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5B0967-8375-4EFC-A2F7-D390284F5EF2}">
  <ds:schemaRefs>
    <ds:schemaRef ds:uri="http://schemas.microsoft.com/office/infopath/2007/PartnerControls"/>
    <ds:schemaRef ds:uri="76584b67-a7e9-4a55-be01-8955a44b6edb"/>
    <ds:schemaRef ds:uri="f18828ad-f6c8-4cbc-9075-f77658cccc31"/>
    <ds:schemaRef ds:uri="http://purl.org/dc/terms/"/>
    <ds:schemaRef ds:uri="http://purl.org/dc/elements/1.1/"/>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2D180FFF-8921-4888-93D5-5C2BD522CF40}">
  <ds:schemaRefs>
    <ds:schemaRef ds:uri="http://schemas.microsoft.com/sharepoint/v3/contenttype/forms"/>
  </ds:schemaRefs>
</ds:datastoreItem>
</file>

<file path=customXml/itemProps4.xml><?xml version="1.0" encoding="utf-8"?>
<ds:datastoreItem xmlns:ds="http://schemas.openxmlformats.org/officeDocument/2006/customXml" ds:itemID="{F08D363E-CBEC-4840-8A19-F72C057E91B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Modèle PPT EIAFR 2012_blanc_final</Template>
  <TotalTime>0</TotalTime>
  <Words>802</Words>
  <Application>Microsoft Office PowerPoint</Application>
  <PresentationFormat>Affichage à l'écran (16:9)</PresentationFormat>
  <Paragraphs>45</Paragraphs>
  <Slides>13</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Spranq eco sans</vt:lpstr>
      <vt:lpstr>Times New Roman</vt:lpstr>
      <vt:lpstr>Wingdings</vt:lpstr>
      <vt:lpstr>Modèle PPT EIAFR 2012_blanc_final</vt:lpstr>
      <vt:lpstr>Présentation PowerPoint</vt:lpstr>
      <vt:lpstr>Rappel - Qui suis-je ?</vt:lpstr>
      <vt:lpstr>Descriptif du cours</vt:lpstr>
      <vt:lpstr>Communications et documentations</vt:lpstr>
      <vt:lpstr>A LA DECOUVERTE DES METIERS «PRODUCTION» ACCESSIBLE AU INGENIEUR MECANIQUE </vt:lpstr>
      <vt:lpstr>Objectif : Vous permettre de mieux comprendre les rôles, responsabilités et défis des différents métiers « en production » accessibles après un Bachelor en Génie Mécanique  Déroulement de l’activité :  - Étape 1 : (5mn)  Création de 8 équipes (5 étudiants max par groupe)  Chaque groupe se voit attribuer un persona parmi ceux définis  précédemment :   Ingénieur en conception mécanique (persona 1)-&gt; Eq. 1   Ingénieur méthodes / industrialisation      -&gt; Eq. 2 &amp; 7   Ingénieur de production        -&gt; Eq. 3 &amp; 6   Ingénieur qualité         -&gt; Eq. 4   Ingénieur logistique et gestion industrielle      -&gt; Eq. 5 &amp; 8  </vt:lpstr>
      <vt:lpstr>- Étape 2 : (15mn)  Découverte des 5 personas – sous Cyberlearn   Lecture, analyse et mise en commun des premières impressions sur le rôle  attribué  - Étape 3 : (10mn)   Aller sur le document Padlet (Introduction GM2 Gestion Prod - 2025-26)  et répondez aux points suivants pour VOS EQUIPES   - Compétences clés (3 exemples mini)   - Défis rencontres dans ce métier (2 exemples mini)    - Outils et méthodologies utilisés (3 exemples mini)  - Étape 4 : (10mn)    Echanges sur la base de vos réponses </vt:lpstr>
      <vt:lpstr>MISE EN SITUATION ET IMPORTANCE DE COMPRENDRE LES METIERS PRODUCTION</vt:lpstr>
      <vt:lpstr>Scénario commun à tous les groupes "Une entreprise de fabrication de composants mécaniques doit optimiser la production d'un nouveau produit. Chaque groupe doit analyser les défis du projet et proposer des solutions en fonction du rôle de son persona."  Déroulement de l’activité :   - Étape 1 : (10mn) Chaque groupe doit répondre à 3 questions clés en se mettant dans la peau de son persona :  - Quels sont les principaux défis liés à la mise en production du produit pour  votre rôle ?  - Quels outils ou méthodologies utiliseriez-vous pour améliorer la performance  industrielle ?  - Avec quels autres ingénieurs devez-vous collaborer et pourquoi ?  </vt:lpstr>
      <vt:lpstr>- Étape 2 : (25 mn)  1 Equipe par persona présente rapidement (3 min) son analyse et ses solutions.  Pour chaque persona : Débat et échanges croisés entre les groupes pour comprendre comment chaque métier interagit avec les autres.  - Étape 3 : (10 mn) Discussion générale   "Quels sont les rôles qui vous semblent les plus proches de vos compétences et aspirations ?«  "Quelles compétences communes apparaissent entre les différents métiers ?"  </vt:lpstr>
      <vt:lpstr>En synthèse :   - Mise en évidence de la nécessité de la pensée systémique, du travail en équipe et de l’approche interdisciplinaire dans l’industrie.  - d’autres métiers que «ingenieur mécanique en conception» vous attendes en «production»….mais il faut vous armez !  </vt:lpstr>
      <vt:lpstr>Pour la semaine prochaine :   - Optionnel mais intéressant ()  : film sur Liebherr Machines Bulle...de la conception à l’expédition en passant par la logistique, la qualité, le montage, les essais,.. Durée 25mn disponible sous le moodle du cours : </vt:lpstr>
      <vt:lpstr>Présentation PowerPoint</vt:lpstr>
    </vt:vector>
  </TitlesOfParts>
  <Company>HEFR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CAO</dc:title>
  <dc:creator>Olivier.Mauron@hefr.ch</dc:creator>
  <cp:keywords>CAO</cp:keywords>
  <cp:lastModifiedBy>Vonarb Régis</cp:lastModifiedBy>
  <cp:revision>216</cp:revision>
  <cp:lastPrinted>2022-02-04T12:12:56Z</cp:lastPrinted>
  <dcterms:created xsi:type="dcterms:W3CDTF">2012-07-09T07:18:51Z</dcterms:created>
  <dcterms:modified xsi:type="dcterms:W3CDTF">2026-02-11T13:17:24Z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0x010100C8185A11673A734E96290A7FB5744AE4</vt:lpwstr>
  </property>
  <property fmtid="{D5CDD505-2E9C-101B-9397-08002B2CF9AE}" pid="3" name="Processus">
    <vt:lpwstr/>
  </property>
  <property fmtid="{D5CDD505-2E9C-101B-9397-08002B2CF9AE}" pid="4" name="Type d'information">
    <vt:lpwstr/>
  </property>
  <property fmtid="{D5CDD505-2E9C-101B-9397-08002B2CF9AE}" pid="5" name="Année académique">
    <vt:lpwstr/>
  </property>
  <property fmtid="{D5CDD505-2E9C-101B-9397-08002B2CF9AE}" pid="6" name="Entités concernées">
    <vt:lpwstr/>
  </property>
  <property fmtid="{D5CDD505-2E9C-101B-9397-08002B2CF9AE}" pid="7" name="Entités">
    <vt:lpwstr/>
  </property>
  <property fmtid="{D5CDD505-2E9C-101B-9397-08002B2CF9AE}" pid="8" name="Processus concernés">
    <vt:lpwstr/>
  </property>
  <property fmtid="{D5CDD505-2E9C-101B-9397-08002B2CF9AE}" pid="9" name="Type information">
    <vt:lpwstr/>
  </property>
  <property fmtid="{D5CDD505-2E9C-101B-9397-08002B2CF9AE}" pid="10" name="Année Académique concernée">
    <vt:lpwstr/>
  </property>
  <property fmtid="{D5CDD505-2E9C-101B-9397-08002B2CF9AE}" pid="11" name="TaxCatchAll">
    <vt:lpwstr>109;#CAO</vt:lpwstr>
  </property>
  <property fmtid="{D5CDD505-2E9C-101B-9397-08002B2CF9AE}" pid="12" name="_dlc_DocIdItemGuid">
    <vt:lpwstr>eee60ced-1755-4290-b0da-9c0ab0b13b26</vt:lpwstr>
  </property>
  <property fmtid="{D5CDD505-2E9C-101B-9397-08002B2CF9AE}" pid="13" name="b3badbf2f7544fbe9668280bc9d3b2b1">
    <vt:lpwstr/>
  </property>
  <property fmtid="{D5CDD505-2E9C-101B-9397-08002B2CF9AE}" pid="14" name="TaxKeyword">
    <vt:lpwstr>109;#CAO|0b3f3078-95a3-44a9-bd0c-ec7c23fc6d22</vt:lpwstr>
  </property>
  <property fmtid="{D5CDD505-2E9C-101B-9397-08002B2CF9AE}" pid="15" name="lcd2ac714c6e4d7bb4e26250d74dbbbc">
    <vt:lpwstr/>
  </property>
  <property fmtid="{D5CDD505-2E9C-101B-9397-08002B2CF9AE}" pid="16" name="mdddec63b05249b98f4ef101a2d8f943">
    <vt:lpwstr/>
  </property>
  <property fmtid="{D5CDD505-2E9C-101B-9397-08002B2CF9AE}" pid="17" name="p5dc067f4c724bf2be0e6ffdaf896fb5">
    <vt:lpwstr/>
  </property>
  <property fmtid="{D5CDD505-2E9C-101B-9397-08002B2CF9AE}" pid="18" name="_dlc_DocId">
    <vt:lpwstr>MECA-765-1508</vt:lpwstr>
  </property>
  <property fmtid="{D5CDD505-2E9C-101B-9397-08002B2CF9AE}" pid="19" name="_dlc_DocIdUrl">
    <vt:lpwstr>https://cours.hefr.ch/mecanique/cao/_layouts/15/DocIdRedir.aspx?ID=MECA-765-1508, MECA-765-1508</vt:lpwstr>
  </property>
</Properties>
</file>