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965" r:id="rId2"/>
    <p:sldId id="966" r:id="rId3"/>
    <p:sldId id="973" r:id="rId4"/>
    <p:sldId id="1003" r:id="rId5"/>
    <p:sldId id="970" r:id="rId6"/>
    <p:sldId id="974" r:id="rId7"/>
    <p:sldId id="975" r:id="rId8"/>
    <p:sldId id="971" r:id="rId9"/>
    <p:sldId id="972" r:id="rId10"/>
    <p:sldId id="976" r:id="rId11"/>
    <p:sldId id="998" r:id="rId12"/>
    <p:sldId id="978" r:id="rId13"/>
    <p:sldId id="980" r:id="rId14"/>
    <p:sldId id="985" r:id="rId15"/>
    <p:sldId id="989" r:id="rId16"/>
    <p:sldId id="979" r:id="rId17"/>
    <p:sldId id="988" r:id="rId18"/>
    <p:sldId id="987" r:id="rId19"/>
    <p:sldId id="990" r:id="rId20"/>
    <p:sldId id="982" r:id="rId21"/>
    <p:sldId id="1017" r:id="rId22"/>
    <p:sldId id="992" r:id="rId23"/>
    <p:sldId id="993" r:id="rId24"/>
    <p:sldId id="984" r:id="rId25"/>
    <p:sldId id="994" r:id="rId26"/>
    <p:sldId id="991" r:id="rId27"/>
    <p:sldId id="995" r:id="rId28"/>
    <p:sldId id="996" r:id="rId29"/>
    <p:sldId id="997" r:id="rId30"/>
    <p:sldId id="416" r:id="rId31"/>
    <p:sldId id="1022" r:id="rId32"/>
    <p:sldId id="1021" r:id="rId33"/>
    <p:sldId id="1019" r:id="rId34"/>
    <p:sldId id="1020" r:id="rId35"/>
    <p:sldId id="414" r:id="rId36"/>
    <p:sldId id="480" r:id="rId37"/>
  </p:sldIdLst>
  <p:sldSz cx="9144000" cy="6858000" type="screen4x3"/>
  <p:notesSz cx="6794500" cy="9906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radeGothic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radeGothic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radeGothic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radeGothic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radeGothic" pitchFamily="2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radeGothic" pitchFamily="2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radeGothic" pitchFamily="2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radeGothic" pitchFamily="2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radeGothic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FFFF"/>
    <a:srgbClr val="BBE0E3"/>
    <a:srgbClr val="99CCFF"/>
    <a:srgbClr val="CCECFF"/>
    <a:srgbClr val="AECBE0"/>
    <a:srgbClr val="BFD6DB"/>
    <a:srgbClr val="B1C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50" autoAdjust="0"/>
    <p:restoredTop sz="88889" autoAdjust="0"/>
  </p:normalViewPr>
  <p:slideViewPr>
    <p:cSldViewPr snapToGrid="0">
      <p:cViewPr varScale="1">
        <p:scale>
          <a:sx n="113" d="100"/>
          <a:sy n="113" d="100"/>
        </p:scale>
        <p:origin x="21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-23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C12B5E0-6507-986E-5A02-8D2BF79727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8BDE68E-8CDB-937B-E7E8-825034A2A38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30AACF5-6F95-0CBB-6671-48824CA7C1E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0291EE04-5A04-9242-64E7-7A3AA1BEEE6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AAE429E3-FC66-E5AE-CA58-DE1FD19ED1C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E0F636CB-5726-24A6-DE5F-9B64E6AD81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A4B08E-A7DE-42DA-AEC4-33C74FCC08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F0C3FCA-9190-91C2-F5E8-E1BAB09D45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radeGothic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radeGothic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radeGothic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radeGothic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radeGothic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Gothic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Gothic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Gothic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Gothic" pitchFamily="2" charset="0"/>
              </a:defRPr>
            </a:lvl9pPr>
          </a:lstStyle>
          <a:p>
            <a:fld id="{43FCAC7B-7E82-488C-B85B-C7627414CCF2}" type="slidenum">
              <a:rPr lang="fr-FR" altLang="fr-FR" sz="1200" smtClean="0">
                <a:latin typeface="Arial" panose="020B0604020202020204" pitchFamily="34" charset="0"/>
              </a:rPr>
              <a:pPr/>
              <a:t>1</a:t>
            </a:fld>
            <a:endParaRPr lang="fr-FR" altLang="fr-FR" sz="1200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F85FA54-E2ED-3ECB-1BDF-813D11E49DE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3471423-DF24-3E37-B15F-A61EA2FA2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>
            <a:extLst>
              <a:ext uri="{FF2B5EF4-FFF2-40B4-BE49-F238E27FC236}">
                <a16:creationId xmlns:a16="http://schemas.microsoft.com/office/drawing/2014/main" id="{6BE22C79-92FB-0D18-8437-8EC352D05C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3315" name="Espace réservé des notes 2">
            <a:extLst>
              <a:ext uri="{FF2B5EF4-FFF2-40B4-BE49-F238E27FC236}">
                <a16:creationId xmlns:a16="http://schemas.microsoft.com/office/drawing/2014/main" id="{33884432-898B-85A2-D365-CB14FE6C7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altLang="fr-FR"/>
          </a:p>
        </p:txBody>
      </p:sp>
      <p:sp>
        <p:nvSpPr>
          <p:cNvPr id="13316" name="Espace réservé du numéro de diapositive 3">
            <a:extLst>
              <a:ext uri="{FF2B5EF4-FFF2-40B4-BE49-F238E27FC236}">
                <a16:creationId xmlns:a16="http://schemas.microsoft.com/office/drawing/2014/main" id="{753D46F1-F71F-D2DE-838A-37B0AAFB42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radeGothic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radeGothic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radeGothic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radeGothic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radeGothic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Gothic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Gothic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Gothic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adeGothic" pitchFamily="2" charset="0"/>
              </a:defRPr>
            </a:lvl9pPr>
          </a:lstStyle>
          <a:p>
            <a:fld id="{535326C6-3C4F-4E19-9C6D-973E87B493CB}" type="slidenum">
              <a:rPr lang="fr-FR" altLang="fr-FR" sz="1200" smtClean="0">
                <a:latin typeface="Arial" panose="020B0604020202020204" pitchFamily="34" charset="0"/>
              </a:rPr>
              <a:pPr/>
              <a:t>7</a:t>
            </a:fld>
            <a:endParaRPr lang="fr-FR" altLang="fr-FR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9157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2449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00864" y="274640"/>
            <a:ext cx="1785937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43051" y="274640"/>
            <a:ext cx="5205413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5837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96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5868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28776" y="1600202"/>
            <a:ext cx="3452813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33989" y="1600202"/>
            <a:ext cx="3452812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0157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1497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1662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07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1168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636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32E297-EF1D-782A-985F-7CB36220C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43050" y="274640"/>
            <a:ext cx="71437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29E5DFF-EAEB-BF50-6150-99645DCC7E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28776" y="1600202"/>
            <a:ext cx="70580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pic>
        <p:nvPicPr>
          <p:cNvPr id="1028" name="Picture 11" descr="IMG_5726">
            <a:extLst>
              <a:ext uri="{FF2B5EF4-FFF2-40B4-BE49-F238E27FC236}">
                <a16:creationId xmlns:a16="http://schemas.microsoft.com/office/drawing/2014/main" id="{77EA9423-8E16-C960-BE6E-F4D6B7B5A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3" descr="LOGO_hepia_P">
            <a:extLst>
              <a:ext uri="{FF2B5EF4-FFF2-40B4-BE49-F238E27FC236}">
                <a16:creationId xmlns:a16="http://schemas.microsoft.com/office/drawing/2014/main" id="{1384CA45-67D0-B867-B5F9-448070554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6288088"/>
            <a:ext cx="19923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4" descr="Logo-HESSO français couleur">
            <a:extLst>
              <a:ext uri="{FF2B5EF4-FFF2-40B4-BE49-F238E27FC236}">
                <a16:creationId xmlns:a16="http://schemas.microsoft.com/office/drawing/2014/main" id="{CBF4D19B-78C3-E7C1-1EE4-29EFACE393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6" y="6275388"/>
            <a:ext cx="114141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u="sng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u="sng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u="sng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u="sng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u="sng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u="sng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u="sng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u="sng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u="sng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5E68C59-5AC3-887D-79B2-106A3CFA4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0"/>
            <a:ext cx="7600950" cy="914400"/>
          </a:xfrm>
          <a:prstGeom prst="rect">
            <a:avLst/>
          </a:prstGeom>
          <a:solidFill>
            <a:srgbClr val="AECB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800" b="1">
                <a:solidFill>
                  <a:schemeClr val="tx2"/>
                </a:solidFill>
              </a:rPr>
              <a:t>COMA</a:t>
            </a:r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D0064743-2A7B-F149-73E8-8016AD7D6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7" y="1527175"/>
            <a:ext cx="6653213" cy="2185988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36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3200" b="1">
                <a:solidFill>
                  <a:schemeClr val="accent2"/>
                </a:solidFill>
                <a:cs typeface="Arial" panose="020B0604020202020204" pitchFamily="34" charset="0"/>
              </a:rPr>
              <a:t>Végétation des rives d’eau courantes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3600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>
            <a:extLst>
              <a:ext uri="{FF2B5EF4-FFF2-40B4-BE49-F238E27FC236}">
                <a16:creationId xmlns:a16="http://schemas.microsoft.com/office/drawing/2014/main" id="{7C731116-3B35-EC38-4FA1-482B72C4F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CH" altLang="fr-FR"/>
          </a:p>
        </p:txBody>
      </p:sp>
      <p:pic>
        <p:nvPicPr>
          <p:cNvPr id="16387" name="Espace réservé du contenu 4">
            <a:extLst>
              <a:ext uri="{FF2B5EF4-FFF2-40B4-BE49-F238E27FC236}">
                <a16:creationId xmlns:a16="http://schemas.microsoft.com/office/drawing/2014/main" id="{EABFB6DC-596C-3D9C-3AB2-A7EBE5CB19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7352" y="1079500"/>
            <a:ext cx="6181725" cy="494665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DCF41ED-0092-A042-1E63-FDA80C1B836D}"/>
              </a:ext>
            </a:extLst>
          </p:cNvPr>
          <p:cNvSpPr txBox="1"/>
          <p:nvPr/>
        </p:nvSpPr>
        <p:spPr>
          <a:xfrm>
            <a:off x="2970215" y="5448300"/>
            <a:ext cx="3883025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CH" sz="1800" i="1" dirty="0"/>
              <a:t>Nasturtium officinale «</a:t>
            </a:r>
            <a:r>
              <a:rPr lang="fr-CH" sz="1800" i="1" dirty="0" err="1"/>
              <a:t>Cressonière</a:t>
            </a:r>
            <a:r>
              <a:rPr lang="fr-CH" sz="1800" i="1" dirty="0"/>
              <a:t>»</a:t>
            </a:r>
            <a:endParaRPr lang="fr-CH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>
            <a:extLst>
              <a:ext uri="{FF2B5EF4-FFF2-40B4-BE49-F238E27FC236}">
                <a16:creationId xmlns:a16="http://schemas.microsoft.com/office/drawing/2014/main" id="{F425DCB1-255C-17EC-AB82-95729F9802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CH" altLang="fr-FR"/>
          </a:p>
        </p:txBody>
      </p:sp>
      <p:pic>
        <p:nvPicPr>
          <p:cNvPr id="17411" name="Espace réservé du contenu 4">
            <a:extLst>
              <a:ext uri="{FF2B5EF4-FFF2-40B4-BE49-F238E27FC236}">
                <a16:creationId xmlns:a16="http://schemas.microsoft.com/office/drawing/2014/main" id="{0E0F0AC6-E05D-B556-EA80-FE23A52F81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109538"/>
            <a:ext cx="5476875" cy="4106862"/>
          </a:xfrm>
        </p:spPr>
      </p:pic>
      <p:pic>
        <p:nvPicPr>
          <p:cNvPr id="17412" name="Image 6">
            <a:extLst>
              <a:ext uri="{FF2B5EF4-FFF2-40B4-BE49-F238E27FC236}">
                <a16:creationId xmlns:a16="http://schemas.microsoft.com/office/drawing/2014/main" id="{8B15E4E0-C6F6-5442-E567-C2D4A0661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7" y="3094038"/>
            <a:ext cx="5019675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>
            <a:extLst>
              <a:ext uri="{FF2B5EF4-FFF2-40B4-BE49-F238E27FC236}">
                <a16:creationId xmlns:a16="http://schemas.microsoft.com/office/drawing/2014/main" id="{6BF63ADC-D4DC-0AA1-D1F8-530347AFA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/>
              <a:t>Activité : Prenez 5 minutes pour décrire ce que vous voyez</a:t>
            </a:r>
          </a:p>
        </p:txBody>
      </p:sp>
      <p:pic>
        <p:nvPicPr>
          <p:cNvPr id="18435" name="Espace réservé du contenu 4">
            <a:extLst>
              <a:ext uri="{FF2B5EF4-FFF2-40B4-BE49-F238E27FC236}">
                <a16:creationId xmlns:a16="http://schemas.microsoft.com/office/drawing/2014/main" id="{E9F5F5C7-1A55-87B1-C3E7-A74B56EDEA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187452"/>
            <a:ext cx="7416800" cy="55610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>
            <a:extLst>
              <a:ext uri="{FF2B5EF4-FFF2-40B4-BE49-F238E27FC236}">
                <a16:creationId xmlns:a16="http://schemas.microsoft.com/office/drawing/2014/main" id="{8C28BF79-36B6-C35F-837E-04C020824A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050" y="247652"/>
            <a:ext cx="7143750" cy="752475"/>
          </a:xfrm>
        </p:spPr>
        <p:txBody>
          <a:bodyPr/>
          <a:lstStyle/>
          <a:p>
            <a:r>
              <a:rPr lang="fr-CH" altLang="fr-FR"/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920E9F-8E59-C8E4-BB2A-D2E93B4E9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CH" dirty="0"/>
              <a:t>Physionomie? Espèce?</a:t>
            </a:r>
          </a:p>
          <a:p>
            <a:pPr>
              <a:defRPr/>
            </a:pPr>
            <a:endParaRPr lang="fr-CH" dirty="0"/>
          </a:p>
          <a:p>
            <a:pPr>
              <a:defRPr/>
            </a:pPr>
            <a:r>
              <a:rPr lang="fr-CH" dirty="0"/>
              <a:t>Ecologie (se focaliser sur la photo) ? </a:t>
            </a:r>
          </a:p>
          <a:p>
            <a:pPr marL="0" indent="0">
              <a:buNone/>
              <a:defRPr/>
            </a:pPr>
            <a:r>
              <a:rPr lang="fr-CH" dirty="0"/>
              <a:t>	</a:t>
            </a:r>
            <a:endParaRPr lang="fr-CH" sz="1800" dirty="0"/>
          </a:p>
          <a:p>
            <a:pPr>
              <a:defRPr/>
            </a:pPr>
            <a:r>
              <a:rPr lang="fr-CH" dirty="0"/>
              <a:t>Quel(s) milieu(x) ?</a:t>
            </a:r>
          </a:p>
          <a:p>
            <a:pPr marL="457200" lvl="1" indent="0">
              <a:buNone/>
              <a:defRPr/>
            </a:pPr>
            <a:r>
              <a:rPr lang="fr-CH" sz="1800" dirty="0"/>
              <a:t>	</a:t>
            </a:r>
            <a:endParaRPr lang="fr-CH" dirty="0"/>
          </a:p>
          <a:p>
            <a:pPr>
              <a:defRPr/>
            </a:pPr>
            <a:endParaRPr lang="fr-CH" dirty="0"/>
          </a:p>
          <a:p>
            <a:pPr>
              <a:defRPr/>
            </a:pPr>
            <a:endParaRPr lang="fr-C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>
            <a:extLst>
              <a:ext uri="{FF2B5EF4-FFF2-40B4-BE49-F238E27FC236}">
                <a16:creationId xmlns:a16="http://schemas.microsoft.com/office/drawing/2014/main" id="{4835FA80-BDE8-997B-4632-5EEB5C5E0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/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D4F8F3-131F-93DA-0F06-B091BE68E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777" y="1195390"/>
            <a:ext cx="7058025" cy="4930775"/>
          </a:xfrm>
        </p:spPr>
        <p:txBody>
          <a:bodyPr/>
          <a:lstStyle/>
          <a:p>
            <a:pPr>
              <a:defRPr/>
            </a:pPr>
            <a:r>
              <a:rPr lang="fr-CH" dirty="0"/>
              <a:t>Physionomie? Espèce?</a:t>
            </a:r>
          </a:p>
          <a:p>
            <a:pPr marL="914400" lvl="2" indent="0">
              <a:buNone/>
              <a:defRPr/>
            </a:pPr>
            <a:r>
              <a:rPr lang="fr-CH" sz="1800" dirty="0"/>
              <a:t>- Végétations aquatiques vasculaires enracinées, tolérantes et hautement adaptées au courant</a:t>
            </a:r>
          </a:p>
          <a:p>
            <a:pPr marL="0" indent="0">
              <a:buNone/>
              <a:defRPr/>
            </a:pPr>
            <a:r>
              <a:rPr lang="fr-CH" sz="1800" dirty="0"/>
              <a:t>	- typiquement dense, feuilles +-fines ondulant dans le courant ; floraison discrète ou absente </a:t>
            </a:r>
          </a:p>
          <a:p>
            <a:pPr marL="914400" lvl="2" indent="0">
              <a:buNone/>
              <a:defRPr/>
            </a:pPr>
            <a:r>
              <a:rPr lang="fr-CH" sz="1800" dirty="0"/>
              <a:t>- Ici un potamot rhéophile (</a:t>
            </a:r>
            <a:r>
              <a:rPr lang="fr-CH" sz="1800" i="1" dirty="0"/>
              <a:t>P. </a:t>
            </a:r>
            <a:r>
              <a:rPr lang="fr-CH" sz="1800" i="1" dirty="0" err="1"/>
              <a:t>nodosus</a:t>
            </a:r>
            <a:r>
              <a:rPr lang="fr-CH" sz="1800" i="1" dirty="0"/>
              <a:t>) et des callitriches</a:t>
            </a:r>
            <a:endParaRPr lang="fr-CH" dirty="0"/>
          </a:p>
          <a:p>
            <a:pPr>
              <a:defRPr/>
            </a:pPr>
            <a:r>
              <a:rPr lang="fr-CH" dirty="0"/>
              <a:t>Ecologie (se focaliser sur la photo) ? </a:t>
            </a:r>
          </a:p>
          <a:p>
            <a:pPr marL="0" indent="0">
              <a:buNone/>
              <a:defRPr/>
            </a:pPr>
            <a:r>
              <a:rPr lang="fr-CH" dirty="0"/>
              <a:t>	</a:t>
            </a:r>
            <a:r>
              <a:rPr lang="fr-CH" sz="1800" dirty="0"/>
              <a:t>- centre d’un chenal rectiligne	</a:t>
            </a:r>
          </a:p>
          <a:p>
            <a:pPr marL="0" indent="0">
              <a:buNone/>
              <a:defRPr/>
            </a:pPr>
            <a:r>
              <a:rPr lang="fr-CH" sz="1800" dirty="0"/>
              <a:t>	- eaux peu profondes (p &lt; 1 m) (on devine le point d’attache des touffes de plantes</a:t>
            </a:r>
          </a:p>
          <a:p>
            <a:pPr marL="0" indent="0">
              <a:buNone/>
              <a:defRPr/>
            </a:pPr>
            <a:r>
              <a:rPr lang="fr-CH" sz="1800" dirty="0"/>
              <a:t> </a:t>
            </a:r>
          </a:p>
          <a:p>
            <a:pPr marL="0" indent="0">
              <a:buNone/>
              <a:defRPr/>
            </a:pPr>
            <a:endParaRPr lang="fr-CH" dirty="0"/>
          </a:p>
          <a:p>
            <a:pPr>
              <a:defRPr/>
            </a:pPr>
            <a:endParaRPr lang="fr-CH" dirty="0"/>
          </a:p>
          <a:p>
            <a:pPr>
              <a:defRPr/>
            </a:pPr>
            <a:endParaRPr lang="fr-CH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>
            <a:extLst>
              <a:ext uri="{FF2B5EF4-FFF2-40B4-BE49-F238E27FC236}">
                <a16:creationId xmlns:a16="http://schemas.microsoft.com/office/drawing/2014/main" id="{4ED897F2-DCBE-56B4-5AA2-9F5E84240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/>
              <a:t>Réponse</a:t>
            </a:r>
          </a:p>
        </p:txBody>
      </p:sp>
      <p:pic>
        <p:nvPicPr>
          <p:cNvPr id="21507" name="Espace réservé du contenu 4">
            <a:extLst>
              <a:ext uri="{FF2B5EF4-FFF2-40B4-BE49-F238E27FC236}">
                <a16:creationId xmlns:a16="http://schemas.microsoft.com/office/drawing/2014/main" id="{4C48EDBD-A0A6-0651-1B7D-0E90007932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187452"/>
            <a:ext cx="7416800" cy="5561013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57ED45B-B28E-D7D5-F38D-DD7535DFEA1F}"/>
              </a:ext>
            </a:extLst>
          </p:cNvPr>
          <p:cNvSpPr txBox="1"/>
          <p:nvPr/>
        </p:nvSpPr>
        <p:spPr>
          <a:xfrm>
            <a:off x="3395665" y="3603627"/>
            <a:ext cx="3195637" cy="461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CH" sz="2400" i="1" dirty="0" err="1"/>
              <a:t>Ranunculion</a:t>
            </a:r>
            <a:r>
              <a:rPr lang="fr-CH" sz="2400" i="1" dirty="0"/>
              <a:t> </a:t>
            </a:r>
            <a:r>
              <a:rPr lang="fr-CH" sz="2400" i="1" dirty="0" err="1"/>
              <a:t>fluitantis</a:t>
            </a:r>
            <a:endParaRPr lang="fr-CH" sz="24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>
            <a:extLst>
              <a:ext uri="{FF2B5EF4-FFF2-40B4-BE49-F238E27FC236}">
                <a16:creationId xmlns:a16="http://schemas.microsoft.com/office/drawing/2014/main" id="{9EADD59B-0406-D27D-DB24-CF8D237352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/>
              <a:t>Activité : Prenez 5 minutes pour décrire ce que vous voyez</a:t>
            </a:r>
          </a:p>
        </p:txBody>
      </p:sp>
      <p:sp>
        <p:nvSpPr>
          <p:cNvPr id="22531" name="Espace réservé du contenu 2">
            <a:extLst>
              <a:ext uri="{FF2B5EF4-FFF2-40B4-BE49-F238E27FC236}">
                <a16:creationId xmlns:a16="http://schemas.microsoft.com/office/drawing/2014/main" id="{AE5F7954-056C-E94D-1ABD-D06996A1B9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CH" altLang="fr-FR"/>
          </a:p>
        </p:txBody>
      </p:sp>
      <p:pic>
        <p:nvPicPr>
          <p:cNvPr id="22532" name="Image 3">
            <a:extLst>
              <a:ext uri="{FF2B5EF4-FFF2-40B4-BE49-F238E27FC236}">
                <a16:creationId xmlns:a16="http://schemas.microsoft.com/office/drawing/2014/main" id="{A0F6B09E-A40C-BB1F-68DA-B06181497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238250"/>
            <a:ext cx="7491412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>
            <a:extLst>
              <a:ext uri="{FF2B5EF4-FFF2-40B4-BE49-F238E27FC236}">
                <a16:creationId xmlns:a16="http://schemas.microsoft.com/office/drawing/2014/main" id="{79B7C2C6-8873-792C-3BC7-EFE258F4E0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050" y="247652"/>
            <a:ext cx="7143750" cy="752475"/>
          </a:xfrm>
        </p:spPr>
        <p:txBody>
          <a:bodyPr/>
          <a:lstStyle/>
          <a:p>
            <a:r>
              <a:rPr lang="fr-CH" altLang="fr-FR"/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38E79F-5498-7AB2-0868-C1297E567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CH" dirty="0"/>
              <a:t>Physionomie? Espèce?</a:t>
            </a:r>
          </a:p>
          <a:p>
            <a:pPr>
              <a:defRPr/>
            </a:pPr>
            <a:endParaRPr lang="fr-CH" dirty="0"/>
          </a:p>
          <a:p>
            <a:pPr>
              <a:defRPr/>
            </a:pPr>
            <a:r>
              <a:rPr lang="fr-CH" dirty="0"/>
              <a:t>Ecologie (se focaliser sur la photo) ? </a:t>
            </a:r>
          </a:p>
          <a:p>
            <a:pPr marL="0" indent="0">
              <a:buNone/>
              <a:defRPr/>
            </a:pPr>
            <a:r>
              <a:rPr lang="fr-CH" dirty="0"/>
              <a:t>	</a:t>
            </a:r>
            <a:endParaRPr lang="fr-CH" sz="1800" dirty="0"/>
          </a:p>
          <a:p>
            <a:pPr>
              <a:defRPr/>
            </a:pPr>
            <a:r>
              <a:rPr lang="fr-CH" dirty="0"/>
              <a:t>Quel(s) milieu(x) ?</a:t>
            </a:r>
          </a:p>
          <a:p>
            <a:pPr marL="457200" lvl="1" indent="0">
              <a:buNone/>
              <a:defRPr/>
            </a:pPr>
            <a:r>
              <a:rPr lang="fr-CH" sz="1800" dirty="0"/>
              <a:t>	</a:t>
            </a:r>
            <a:endParaRPr lang="fr-CH" dirty="0"/>
          </a:p>
          <a:p>
            <a:pPr>
              <a:defRPr/>
            </a:pPr>
            <a:endParaRPr lang="fr-CH" dirty="0"/>
          </a:p>
          <a:p>
            <a:pPr>
              <a:defRPr/>
            </a:pPr>
            <a:endParaRPr lang="fr-CH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>
            <a:extLst>
              <a:ext uri="{FF2B5EF4-FFF2-40B4-BE49-F238E27FC236}">
                <a16:creationId xmlns:a16="http://schemas.microsoft.com/office/drawing/2014/main" id="{8BA8E4A8-5499-DA86-C0F3-01C182BE0A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050" y="247652"/>
            <a:ext cx="7143750" cy="752475"/>
          </a:xfrm>
        </p:spPr>
        <p:txBody>
          <a:bodyPr/>
          <a:lstStyle/>
          <a:p>
            <a:r>
              <a:rPr lang="fr-CH" altLang="fr-FR"/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C2F571-967B-6430-0A0B-A1DF13FCF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777" y="1093788"/>
            <a:ext cx="7362825" cy="5588000"/>
          </a:xfrm>
        </p:spPr>
        <p:txBody>
          <a:bodyPr/>
          <a:lstStyle/>
          <a:p>
            <a:pPr>
              <a:defRPr/>
            </a:pPr>
            <a:r>
              <a:rPr lang="fr-CH" dirty="0"/>
              <a:t>Physionomie? Espèce?</a:t>
            </a:r>
          </a:p>
          <a:p>
            <a:pPr lvl="1">
              <a:defRPr/>
            </a:pPr>
            <a:r>
              <a:rPr lang="fr-CH" dirty="0"/>
              <a:t>Au centre du chenal :</a:t>
            </a:r>
          </a:p>
          <a:p>
            <a:pPr marL="914400" lvl="2" indent="0">
              <a:buNone/>
              <a:defRPr/>
            </a:pPr>
            <a:r>
              <a:rPr lang="fr-CH" sz="1800" dirty="0"/>
              <a:t>- Végétations aquatiques vasculaires enracinées, tolérantes et adaptées au courant</a:t>
            </a:r>
          </a:p>
          <a:p>
            <a:pPr marL="0" indent="0">
              <a:buNone/>
              <a:defRPr/>
            </a:pPr>
            <a:r>
              <a:rPr lang="fr-CH" sz="1800" dirty="0"/>
              <a:t>	- typiquement dense, feuilles +-fines ondulant dans le courant ; floraison blanche</a:t>
            </a:r>
          </a:p>
          <a:p>
            <a:pPr marL="914400" lvl="2" indent="0">
              <a:buNone/>
              <a:defRPr/>
            </a:pPr>
            <a:r>
              <a:rPr lang="fr-CH" sz="1800" dirty="0"/>
              <a:t>- Ici une Renoncule : </a:t>
            </a:r>
            <a:r>
              <a:rPr lang="fr-CH" sz="1800" i="1" dirty="0" err="1"/>
              <a:t>Ranunculus</a:t>
            </a:r>
            <a:r>
              <a:rPr lang="fr-CH" sz="1800" i="1" dirty="0"/>
              <a:t> </a:t>
            </a:r>
            <a:r>
              <a:rPr lang="fr-CH" sz="1800" i="1" dirty="0" err="1"/>
              <a:t>trichophyllus</a:t>
            </a:r>
            <a:endParaRPr lang="fr-CH" i="1" dirty="0"/>
          </a:p>
          <a:p>
            <a:pPr lvl="1">
              <a:defRPr/>
            </a:pPr>
            <a:r>
              <a:rPr lang="fr-CH" dirty="0"/>
              <a:t>Bordure du chenal : </a:t>
            </a:r>
          </a:p>
          <a:p>
            <a:pPr lvl="2">
              <a:buFontTx/>
              <a:buChar char="-"/>
              <a:defRPr/>
            </a:pPr>
            <a:r>
              <a:rPr lang="fr-CH" sz="1800" dirty="0"/>
              <a:t>Végétation graminéenne haute</a:t>
            </a:r>
          </a:p>
          <a:p>
            <a:pPr lvl="2">
              <a:buFontTx/>
              <a:buChar char="-"/>
              <a:defRPr/>
            </a:pPr>
            <a:r>
              <a:rPr lang="fr-CH" sz="1800" dirty="0"/>
              <a:t>Dominée par </a:t>
            </a:r>
            <a:r>
              <a:rPr lang="fr-CH" sz="1800" i="1" dirty="0"/>
              <a:t>Phalaris </a:t>
            </a:r>
            <a:r>
              <a:rPr lang="fr-CH" sz="1800" i="1" dirty="0" err="1"/>
              <a:t>arundinacea</a:t>
            </a:r>
            <a:endParaRPr lang="fr-CH" i="1" dirty="0"/>
          </a:p>
          <a:p>
            <a:pPr>
              <a:defRPr/>
            </a:pPr>
            <a:r>
              <a:rPr lang="fr-CH" dirty="0"/>
              <a:t>Ecologie (se focaliser sur la photo) ? </a:t>
            </a:r>
          </a:p>
          <a:p>
            <a:pPr marL="0" indent="0">
              <a:buNone/>
              <a:defRPr/>
            </a:pPr>
            <a:r>
              <a:rPr lang="fr-CH" dirty="0"/>
              <a:t>	-</a:t>
            </a:r>
            <a:r>
              <a:rPr lang="fr-CH" sz="1800" dirty="0"/>
              <a:t>Chenal rectiligne à berges abruptes et niveau d’eau variables mais peu profondes (&lt;50 cm)</a:t>
            </a:r>
          </a:p>
          <a:p>
            <a:pPr marL="0" indent="0">
              <a:buNone/>
              <a:defRPr/>
            </a:pPr>
            <a:r>
              <a:rPr lang="fr-CH" sz="1800" dirty="0"/>
              <a:t>               - substrat graveleux</a:t>
            </a:r>
          </a:p>
          <a:p>
            <a:pPr marL="457200" lvl="1" indent="0">
              <a:buNone/>
              <a:defRPr/>
            </a:pPr>
            <a:r>
              <a:rPr lang="fr-CH" sz="1800" dirty="0"/>
              <a:t>	</a:t>
            </a:r>
            <a:endParaRPr lang="fr-CH" dirty="0"/>
          </a:p>
          <a:p>
            <a:pPr>
              <a:defRPr/>
            </a:pPr>
            <a:endParaRPr lang="fr-CH" dirty="0"/>
          </a:p>
          <a:p>
            <a:pPr>
              <a:defRPr/>
            </a:pPr>
            <a:endParaRPr lang="fr-CH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>
            <a:extLst>
              <a:ext uri="{FF2B5EF4-FFF2-40B4-BE49-F238E27FC236}">
                <a16:creationId xmlns:a16="http://schemas.microsoft.com/office/drawing/2014/main" id="{C009BAD4-D57C-75CB-9EA2-4EFAAEACFB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/>
              <a:t>Réponse</a:t>
            </a:r>
          </a:p>
        </p:txBody>
      </p:sp>
      <p:sp>
        <p:nvSpPr>
          <p:cNvPr id="25603" name="Espace réservé du contenu 2">
            <a:extLst>
              <a:ext uri="{FF2B5EF4-FFF2-40B4-BE49-F238E27FC236}">
                <a16:creationId xmlns:a16="http://schemas.microsoft.com/office/drawing/2014/main" id="{DF745CAE-D38A-4A9A-3C61-BB2694A25A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CH" altLang="fr-FR"/>
          </a:p>
        </p:txBody>
      </p:sp>
      <p:pic>
        <p:nvPicPr>
          <p:cNvPr id="25604" name="Image 3">
            <a:extLst>
              <a:ext uri="{FF2B5EF4-FFF2-40B4-BE49-F238E27FC236}">
                <a16:creationId xmlns:a16="http://schemas.microsoft.com/office/drawing/2014/main" id="{5E274AC8-203A-402A-CF37-D2CBAFABA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7" y="1320802"/>
            <a:ext cx="6778625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20B0BC7-A9A4-14E1-363D-D49FACE0CD91}"/>
              </a:ext>
            </a:extLst>
          </p:cNvPr>
          <p:cNvSpPr txBox="1"/>
          <p:nvPr/>
        </p:nvSpPr>
        <p:spPr>
          <a:xfrm>
            <a:off x="4545013" y="3460752"/>
            <a:ext cx="2120900" cy="830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CH" sz="2400" i="1" dirty="0" err="1"/>
              <a:t>Ranunculion</a:t>
            </a:r>
            <a:r>
              <a:rPr lang="fr-CH" sz="2400" i="1" dirty="0"/>
              <a:t> </a:t>
            </a:r>
            <a:r>
              <a:rPr lang="fr-CH" sz="2400" i="1" dirty="0" err="1"/>
              <a:t>fluitantis</a:t>
            </a:r>
            <a:endParaRPr lang="fr-CH" sz="2400" i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FB0ACA8-ABE0-3A2A-320B-5B7A5CABBF57}"/>
              </a:ext>
            </a:extLst>
          </p:cNvPr>
          <p:cNvSpPr txBox="1"/>
          <p:nvPr/>
        </p:nvSpPr>
        <p:spPr>
          <a:xfrm>
            <a:off x="2000250" y="2146302"/>
            <a:ext cx="2120900" cy="461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CH" sz="2400" i="1" dirty="0" err="1"/>
              <a:t>Phalaridion</a:t>
            </a:r>
            <a:endParaRPr lang="fr-CH" sz="2400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C9EF239-4C85-3AB6-19FC-234BF9A5B14B}"/>
              </a:ext>
            </a:extLst>
          </p:cNvPr>
          <p:cNvSpPr txBox="1"/>
          <p:nvPr/>
        </p:nvSpPr>
        <p:spPr>
          <a:xfrm>
            <a:off x="6172200" y="2146302"/>
            <a:ext cx="2120900" cy="461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CH" sz="2400" i="1" dirty="0" err="1"/>
              <a:t>Phalaridion</a:t>
            </a:r>
            <a:endParaRPr lang="fr-CH" sz="2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>
            <a:extLst>
              <a:ext uri="{FF2B5EF4-FFF2-40B4-BE49-F238E27FC236}">
                <a16:creationId xmlns:a16="http://schemas.microsoft.com/office/drawing/2014/main" id="{A3486BB8-7D27-62CF-1D09-55B274081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339727"/>
            <a:ext cx="7143750" cy="752475"/>
          </a:xfrm>
        </p:spPr>
        <p:txBody>
          <a:bodyPr/>
          <a:lstStyle/>
          <a:p>
            <a:r>
              <a:rPr lang="fr-CH" altLang="fr-FR"/>
              <a:t>Végétations basses des rives eutrophes marnantes</a:t>
            </a:r>
            <a:br>
              <a:rPr lang="fr-CH" altLang="fr-FR"/>
            </a:br>
            <a:r>
              <a:rPr lang="fr-CH" altLang="fr-FR" i="1"/>
              <a:t>Glycerio-Sparganion</a:t>
            </a:r>
          </a:p>
        </p:txBody>
      </p:sp>
      <p:sp>
        <p:nvSpPr>
          <p:cNvPr id="7171" name="Espace réservé du contenu 2">
            <a:extLst>
              <a:ext uri="{FF2B5EF4-FFF2-40B4-BE49-F238E27FC236}">
                <a16:creationId xmlns:a16="http://schemas.microsoft.com/office/drawing/2014/main" id="{57EC8453-2861-E1C6-5B79-00480495F13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altLang="fr-FR" sz="2000"/>
              <a:t>Le </a:t>
            </a:r>
            <a:r>
              <a:rPr lang="fr-CH" altLang="fr-FR" sz="2000" i="1"/>
              <a:t>Phalaridion</a:t>
            </a:r>
            <a:r>
              <a:rPr lang="fr-CH" altLang="fr-FR" sz="2000"/>
              <a:t> est associé aux berges de cours d’eau (rivière, fleuve) ou de plans d’eau à fort marnage (1 m jusqu’à 2 m).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77741E8-6DC7-19E9-9939-E693ED4C4E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fr-CH" sz="2000" dirty="0"/>
              <a:t>Le </a:t>
            </a:r>
            <a:r>
              <a:rPr lang="fr-CH" sz="2000" i="1" dirty="0" err="1"/>
              <a:t>Glycerio-Sparganion</a:t>
            </a:r>
            <a:r>
              <a:rPr lang="fr-CH" sz="2000" i="1" dirty="0"/>
              <a:t> </a:t>
            </a:r>
            <a:r>
              <a:rPr lang="fr-CH" sz="2000" dirty="0"/>
              <a:t>est associé aux petits cours d’eau tels que les ruisseaux, fossés ou berges d’étangs à marnage plus faible (10-30 (50) cm).</a:t>
            </a:r>
          </a:p>
          <a:p>
            <a:pPr>
              <a:defRPr/>
            </a:pPr>
            <a:endParaRPr lang="fr-CH" sz="2000" dirty="0"/>
          </a:p>
        </p:txBody>
      </p:sp>
      <p:pic>
        <p:nvPicPr>
          <p:cNvPr id="7173" name="Image 3">
            <a:extLst>
              <a:ext uri="{FF2B5EF4-FFF2-40B4-BE49-F238E27FC236}">
                <a16:creationId xmlns:a16="http://schemas.microsoft.com/office/drawing/2014/main" id="{23919C81-B267-B2C8-1D72-34EAAB6B1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8"/>
          <a:stretch>
            <a:fillRect/>
          </a:stretch>
        </p:blipFill>
        <p:spPr bwMode="auto">
          <a:xfrm>
            <a:off x="1571627" y="3846513"/>
            <a:ext cx="3586163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age 5">
            <a:extLst>
              <a:ext uri="{FF2B5EF4-FFF2-40B4-BE49-F238E27FC236}">
                <a16:creationId xmlns:a16="http://schemas.microsoft.com/office/drawing/2014/main" id="{DAC2D2A9-842F-6E6D-5C23-4C7DD9C82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3829052"/>
            <a:ext cx="3586162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>
            <a:extLst>
              <a:ext uri="{FF2B5EF4-FFF2-40B4-BE49-F238E27FC236}">
                <a16:creationId xmlns:a16="http://schemas.microsoft.com/office/drawing/2014/main" id="{4A0DB593-049D-3455-CAB5-A2E75832B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050" y="274638"/>
            <a:ext cx="7143750" cy="476250"/>
          </a:xfrm>
        </p:spPr>
        <p:txBody>
          <a:bodyPr/>
          <a:lstStyle/>
          <a:p>
            <a:r>
              <a:rPr lang="fr-CH" altLang="fr-FR"/>
              <a:t>Activité : Prenez 5 minutes pour décrire ce que vous voyez</a:t>
            </a:r>
          </a:p>
        </p:txBody>
      </p:sp>
      <p:pic>
        <p:nvPicPr>
          <p:cNvPr id="26627" name="Espace réservé du contenu 4">
            <a:extLst>
              <a:ext uri="{FF2B5EF4-FFF2-40B4-BE49-F238E27FC236}">
                <a16:creationId xmlns:a16="http://schemas.microsoft.com/office/drawing/2014/main" id="{650788D2-1A71-9E8D-869C-D816C8D34E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413" y="917577"/>
            <a:ext cx="7918450" cy="59404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>
            <a:extLst>
              <a:ext uri="{FF2B5EF4-FFF2-40B4-BE49-F238E27FC236}">
                <a16:creationId xmlns:a16="http://schemas.microsoft.com/office/drawing/2014/main" id="{15A688BD-E984-84FC-91CA-B86690CE5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050" y="247652"/>
            <a:ext cx="7143750" cy="752475"/>
          </a:xfrm>
        </p:spPr>
        <p:txBody>
          <a:bodyPr/>
          <a:lstStyle/>
          <a:p>
            <a:r>
              <a:rPr lang="fr-CH" altLang="fr-FR"/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3218A9-FBFE-A99A-8211-A2FE33D51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CH" dirty="0"/>
              <a:t>Physionomie? Espèce?</a:t>
            </a:r>
          </a:p>
          <a:p>
            <a:pPr>
              <a:defRPr/>
            </a:pPr>
            <a:endParaRPr lang="fr-CH" dirty="0"/>
          </a:p>
          <a:p>
            <a:pPr>
              <a:defRPr/>
            </a:pPr>
            <a:r>
              <a:rPr lang="fr-CH" dirty="0"/>
              <a:t>Ecologie (se focaliser sur la photo) ? </a:t>
            </a:r>
          </a:p>
          <a:p>
            <a:pPr marL="0" indent="0">
              <a:buNone/>
              <a:defRPr/>
            </a:pPr>
            <a:r>
              <a:rPr lang="fr-CH" dirty="0"/>
              <a:t>	</a:t>
            </a:r>
            <a:endParaRPr lang="fr-CH" sz="1800" dirty="0"/>
          </a:p>
          <a:p>
            <a:pPr>
              <a:defRPr/>
            </a:pPr>
            <a:r>
              <a:rPr lang="fr-CH" dirty="0"/>
              <a:t>Quel(s) milieu(x) ?</a:t>
            </a:r>
          </a:p>
          <a:p>
            <a:pPr marL="457200" lvl="1" indent="0">
              <a:buNone/>
              <a:defRPr/>
            </a:pPr>
            <a:r>
              <a:rPr lang="fr-CH" sz="1800" dirty="0"/>
              <a:t>	</a:t>
            </a:r>
            <a:endParaRPr lang="fr-CH" dirty="0"/>
          </a:p>
          <a:p>
            <a:pPr>
              <a:defRPr/>
            </a:pPr>
            <a:endParaRPr lang="fr-CH" dirty="0"/>
          </a:p>
          <a:p>
            <a:pPr>
              <a:defRPr/>
            </a:pPr>
            <a:endParaRPr lang="fr-CH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>
            <a:extLst>
              <a:ext uri="{FF2B5EF4-FFF2-40B4-BE49-F238E27FC236}">
                <a16:creationId xmlns:a16="http://schemas.microsoft.com/office/drawing/2014/main" id="{07109726-EADE-64DE-373B-741B3545F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050" y="247652"/>
            <a:ext cx="7143750" cy="752475"/>
          </a:xfrm>
        </p:spPr>
        <p:txBody>
          <a:bodyPr/>
          <a:lstStyle/>
          <a:p>
            <a:r>
              <a:rPr lang="fr-CH" altLang="fr-FR"/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8A1BEC-5364-25EC-3FE3-9BFCF21B8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777" y="1093788"/>
            <a:ext cx="7362825" cy="5588000"/>
          </a:xfrm>
        </p:spPr>
        <p:txBody>
          <a:bodyPr/>
          <a:lstStyle/>
          <a:p>
            <a:pPr>
              <a:defRPr/>
            </a:pPr>
            <a:r>
              <a:rPr lang="fr-CH" dirty="0"/>
              <a:t>Physionomie? Espèce?</a:t>
            </a:r>
          </a:p>
          <a:p>
            <a:pPr marL="914400" lvl="2" indent="0">
              <a:buNone/>
              <a:defRPr/>
            </a:pPr>
            <a:r>
              <a:rPr lang="fr-CH" sz="1800" dirty="0"/>
              <a:t>- Végétation dense.</a:t>
            </a:r>
          </a:p>
          <a:p>
            <a:pPr marL="914400" lvl="2" indent="0">
              <a:buNone/>
              <a:defRPr/>
            </a:pPr>
            <a:r>
              <a:rPr lang="fr-CH" sz="1800" dirty="0"/>
              <a:t>- Mosaïque de végétation aquatique des eaux courantes (</a:t>
            </a:r>
            <a:r>
              <a:rPr lang="fr-CH" sz="1800" dirty="0" err="1"/>
              <a:t>Potamogeton</a:t>
            </a:r>
            <a:r>
              <a:rPr lang="fr-CH" sz="1800" dirty="0"/>
              <a:t> </a:t>
            </a:r>
            <a:r>
              <a:rPr lang="fr-CH" sz="1800" dirty="0" err="1"/>
              <a:t>nodosus</a:t>
            </a:r>
            <a:r>
              <a:rPr lang="fr-CH" sz="1800" dirty="0"/>
              <a:t>, Callitriche </a:t>
            </a:r>
            <a:r>
              <a:rPr lang="fr-CH" sz="1800" dirty="0" err="1"/>
              <a:t>sp</a:t>
            </a:r>
            <a:r>
              <a:rPr lang="fr-CH" sz="1800" dirty="0"/>
              <a:t>., </a:t>
            </a:r>
            <a:r>
              <a:rPr lang="fr-CH" sz="1800" dirty="0" err="1"/>
              <a:t>Ranunculus</a:t>
            </a:r>
            <a:r>
              <a:rPr lang="fr-CH" sz="1800" dirty="0"/>
              <a:t> </a:t>
            </a:r>
            <a:r>
              <a:rPr lang="fr-CH" sz="1800" dirty="0" err="1"/>
              <a:t>trichophyllus</a:t>
            </a:r>
            <a:r>
              <a:rPr lang="fr-CH" sz="1800" dirty="0"/>
              <a:t>) et de végétation amphibie à </a:t>
            </a:r>
            <a:r>
              <a:rPr lang="fr-CH" sz="1800" dirty="0" err="1"/>
              <a:t>Glyceria</a:t>
            </a:r>
            <a:r>
              <a:rPr lang="fr-CH" sz="1800" dirty="0"/>
              <a:t> </a:t>
            </a:r>
            <a:r>
              <a:rPr lang="fr-CH" sz="1800" dirty="0" err="1"/>
              <a:t>sp</a:t>
            </a:r>
            <a:r>
              <a:rPr lang="fr-CH" sz="1800" dirty="0"/>
              <a:t>, Nasturtium officinale et Veronica beccabunga. </a:t>
            </a:r>
            <a:endParaRPr lang="fr-CH" i="1" dirty="0"/>
          </a:p>
          <a:p>
            <a:pPr>
              <a:defRPr/>
            </a:pPr>
            <a:r>
              <a:rPr lang="fr-CH" dirty="0"/>
              <a:t>Ecologie (se focaliser sur la photo) ? </a:t>
            </a:r>
          </a:p>
          <a:p>
            <a:pPr marL="0" indent="0">
              <a:buNone/>
              <a:defRPr/>
            </a:pPr>
            <a:r>
              <a:rPr lang="fr-CH" dirty="0"/>
              <a:t>	 - </a:t>
            </a:r>
            <a:r>
              <a:rPr lang="fr-CH" sz="1800" dirty="0"/>
              <a:t>Chenal / fossé à courant lent et irrégulier</a:t>
            </a:r>
          </a:p>
          <a:p>
            <a:pPr marL="0" indent="0">
              <a:buNone/>
              <a:defRPr/>
            </a:pPr>
            <a:r>
              <a:rPr lang="fr-CH" sz="1800" dirty="0"/>
              <a:t>               - substrat non visible</a:t>
            </a:r>
          </a:p>
          <a:p>
            <a:pPr marL="457200" lvl="1" indent="0">
              <a:buNone/>
              <a:defRPr/>
            </a:pPr>
            <a:r>
              <a:rPr lang="fr-CH" sz="1800" dirty="0"/>
              <a:t>	</a:t>
            </a:r>
            <a:endParaRPr lang="fr-CH" dirty="0"/>
          </a:p>
          <a:p>
            <a:pPr>
              <a:defRPr/>
            </a:pPr>
            <a:endParaRPr lang="fr-CH" dirty="0"/>
          </a:p>
          <a:p>
            <a:pPr>
              <a:defRPr/>
            </a:pPr>
            <a:endParaRPr lang="fr-CH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Espace réservé du contenu 4">
            <a:extLst>
              <a:ext uri="{FF2B5EF4-FFF2-40B4-BE49-F238E27FC236}">
                <a16:creationId xmlns:a16="http://schemas.microsoft.com/office/drawing/2014/main" id="{8A600626-2D17-2511-EDDD-D5449A2959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" y="1042988"/>
            <a:ext cx="7753350" cy="5815012"/>
          </a:xfrm>
        </p:spPr>
      </p:pic>
      <p:sp>
        <p:nvSpPr>
          <p:cNvPr id="29699" name="Titre 1">
            <a:extLst>
              <a:ext uri="{FF2B5EF4-FFF2-40B4-BE49-F238E27FC236}">
                <a16:creationId xmlns:a16="http://schemas.microsoft.com/office/drawing/2014/main" id="{CD9B73D1-A601-0E59-8CFA-B6F15EA51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/>
              <a:t>Réponse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C1489A-DE4B-6F2B-AD88-AEF796FC20DF}"/>
              </a:ext>
            </a:extLst>
          </p:cNvPr>
          <p:cNvSpPr txBox="1"/>
          <p:nvPr/>
        </p:nvSpPr>
        <p:spPr>
          <a:xfrm>
            <a:off x="5111750" y="5162552"/>
            <a:ext cx="2120900" cy="830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CH" sz="2400" i="1" dirty="0" err="1"/>
              <a:t>Ranunculion</a:t>
            </a:r>
            <a:r>
              <a:rPr lang="fr-CH" sz="2400" i="1" dirty="0"/>
              <a:t> </a:t>
            </a:r>
            <a:r>
              <a:rPr lang="fr-CH" sz="2400" i="1" dirty="0" err="1"/>
              <a:t>fluitantis</a:t>
            </a:r>
            <a:endParaRPr lang="fr-CH" sz="2400" i="1" dirty="0"/>
          </a:p>
        </p:txBody>
      </p:sp>
      <p:sp>
        <p:nvSpPr>
          <p:cNvPr id="29701" name="ZoneTexte 6">
            <a:extLst>
              <a:ext uri="{FF2B5EF4-FFF2-40B4-BE49-F238E27FC236}">
                <a16:creationId xmlns:a16="http://schemas.microsoft.com/office/drawing/2014/main" id="{AB250CB6-D897-8F45-5FBA-2FD02F8F5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58888"/>
            <a:ext cx="3009900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i="1">
                <a:latin typeface="TradeGothic" pitchFamily="2" charset="0"/>
              </a:rPr>
              <a:t>Glycerio-Sparganion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1A06F587-6BAB-61F2-6599-38C5D0381467}"/>
              </a:ext>
            </a:extLst>
          </p:cNvPr>
          <p:cNvSpPr/>
          <p:nvPr/>
        </p:nvSpPr>
        <p:spPr>
          <a:xfrm>
            <a:off x="781050" y="942977"/>
            <a:ext cx="4038600" cy="5915025"/>
          </a:xfrm>
          <a:custGeom>
            <a:avLst/>
            <a:gdLst>
              <a:gd name="connsiteX0" fmla="*/ 3517900 w 4038600"/>
              <a:gd name="connsiteY0" fmla="*/ 0 h 5906228"/>
              <a:gd name="connsiteX1" fmla="*/ 3683000 w 4038600"/>
              <a:gd name="connsiteY1" fmla="*/ 88900 h 5906228"/>
              <a:gd name="connsiteX2" fmla="*/ 3797300 w 4038600"/>
              <a:gd name="connsiteY2" fmla="*/ 165100 h 5906228"/>
              <a:gd name="connsiteX3" fmla="*/ 3835400 w 4038600"/>
              <a:gd name="connsiteY3" fmla="*/ 203200 h 5906228"/>
              <a:gd name="connsiteX4" fmla="*/ 3886200 w 4038600"/>
              <a:gd name="connsiteY4" fmla="*/ 228600 h 5906228"/>
              <a:gd name="connsiteX5" fmla="*/ 3962400 w 4038600"/>
              <a:gd name="connsiteY5" fmla="*/ 279400 h 5906228"/>
              <a:gd name="connsiteX6" fmla="*/ 3975100 w 4038600"/>
              <a:gd name="connsiteY6" fmla="*/ 317500 h 5906228"/>
              <a:gd name="connsiteX7" fmla="*/ 4025900 w 4038600"/>
              <a:gd name="connsiteY7" fmla="*/ 431800 h 5906228"/>
              <a:gd name="connsiteX8" fmla="*/ 4025900 w 4038600"/>
              <a:gd name="connsiteY8" fmla="*/ 584200 h 5906228"/>
              <a:gd name="connsiteX9" fmla="*/ 4038600 w 4038600"/>
              <a:gd name="connsiteY9" fmla="*/ 584200 h 5906228"/>
              <a:gd name="connsiteX10" fmla="*/ 3987800 w 4038600"/>
              <a:gd name="connsiteY10" fmla="*/ 685800 h 5906228"/>
              <a:gd name="connsiteX11" fmla="*/ 3949700 w 4038600"/>
              <a:gd name="connsiteY11" fmla="*/ 711200 h 5906228"/>
              <a:gd name="connsiteX12" fmla="*/ 3886200 w 4038600"/>
              <a:gd name="connsiteY12" fmla="*/ 787400 h 5906228"/>
              <a:gd name="connsiteX13" fmla="*/ 3848100 w 4038600"/>
              <a:gd name="connsiteY13" fmla="*/ 800100 h 5906228"/>
              <a:gd name="connsiteX14" fmla="*/ 3746500 w 4038600"/>
              <a:gd name="connsiteY14" fmla="*/ 863600 h 5906228"/>
              <a:gd name="connsiteX15" fmla="*/ 3619500 w 4038600"/>
              <a:gd name="connsiteY15" fmla="*/ 939800 h 5906228"/>
              <a:gd name="connsiteX16" fmla="*/ 3568700 w 4038600"/>
              <a:gd name="connsiteY16" fmla="*/ 965200 h 5906228"/>
              <a:gd name="connsiteX17" fmla="*/ 3517900 w 4038600"/>
              <a:gd name="connsiteY17" fmla="*/ 1003300 h 5906228"/>
              <a:gd name="connsiteX18" fmla="*/ 3441700 w 4038600"/>
              <a:gd name="connsiteY18" fmla="*/ 1041400 h 5906228"/>
              <a:gd name="connsiteX19" fmla="*/ 3365500 w 4038600"/>
              <a:gd name="connsiteY19" fmla="*/ 1092200 h 5906228"/>
              <a:gd name="connsiteX20" fmla="*/ 3327400 w 4038600"/>
              <a:gd name="connsiteY20" fmla="*/ 1117600 h 5906228"/>
              <a:gd name="connsiteX21" fmla="*/ 3340100 w 4038600"/>
              <a:gd name="connsiteY21" fmla="*/ 1104900 h 5906228"/>
              <a:gd name="connsiteX22" fmla="*/ 3352800 w 4038600"/>
              <a:gd name="connsiteY22" fmla="*/ 1346200 h 5906228"/>
              <a:gd name="connsiteX23" fmla="*/ 3365500 w 4038600"/>
              <a:gd name="connsiteY23" fmla="*/ 1422400 h 5906228"/>
              <a:gd name="connsiteX24" fmla="*/ 3390900 w 4038600"/>
              <a:gd name="connsiteY24" fmla="*/ 1638300 h 5906228"/>
              <a:gd name="connsiteX25" fmla="*/ 3378200 w 4038600"/>
              <a:gd name="connsiteY25" fmla="*/ 1879600 h 5906228"/>
              <a:gd name="connsiteX26" fmla="*/ 3314700 w 4038600"/>
              <a:gd name="connsiteY26" fmla="*/ 1968500 h 5906228"/>
              <a:gd name="connsiteX27" fmla="*/ 3263900 w 4038600"/>
              <a:gd name="connsiteY27" fmla="*/ 2032000 h 5906228"/>
              <a:gd name="connsiteX28" fmla="*/ 3149600 w 4038600"/>
              <a:gd name="connsiteY28" fmla="*/ 2133600 h 5906228"/>
              <a:gd name="connsiteX29" fmla="*/ 3086100 w 4038600"/>
              <a:gd name="connsiteY29" fmla="*/ 2209800 h 5906228"/>
              <a:gd name="connsiteX30" fmla="*/ 3048000 w 4038600"/>
              <a:gd name="connsiteY30" fmla="*/ 2222500 h 5906228"/>
              <a:gd name="connsiteX31" fmla="*/ 2997200 w 4038600"/>
              <a:gd name="connsiteY31" fmla="*/ 2286000 h 5906228"/>
              <a:gd name="connsiteX32" fmla="*/ 2933700 w 4038600"/>
              <a:gd name="connsiteY32" fmla="*/ 2336800 h 5906228"/>
              <a:gd name="connsiteX33" fmla="*/ 2844800 w 4038600"/>
              <a:gd name="connsiteY33" fmla="*/ 2451100 h 5906228"/>
              <a:gd name="connsiteX34" fmla="*/ 2819400 w 4038600"/>
              <a:gd name="connsiteY34" fmla="*/ 2489200 h 5906228"/>
              <a:gd name="connsiteX35" fmla="*/ 2794000 w 4038600"/>
              <a:gd name="connsiteY35" fmla="*/ 2527300 h 5906228"/>
              <a:gd name="connsiteX36" fmla="*/ 2768600 w 4038600"/>
              <a:gd name="connsiteY36" fmla="*/ 2603500 h 5906228"/>
              <a:gd name="connsiteX37" fmla="*/ 2755900 w 4038600"/>
              <a:gd name="connsiteY37" fmla="*/ 2641600 h 5906228"/>
              <a:gd name="connsiteX38" fmla="*/ 2768600 w 4038600"/>
              <a:gd name="connsiteY38" fmla="*/ 2705100 h 5906228"/>
              <a:gd name="connsiteX39" fmla="*/ 2908300 w 4038600"/>
              <a:gd name="connsiteY39" fmla="*/ 2781300 h 5906228"/>
              <a:gd name="connsiteX40" fmla="*/ 2959100 w 4038600"/>
              <a:gd name="connsiteY40" fmla="*/ 2806700 h 5906228"/>
              <a:gd name="connsiteX41" fmla="*/ 3098800 w 4038600"/>
              <a:gd name="connsiteY41" fmla="*/ 2857500 h 5906228"/>
              <a:gd name="connsiteX42" fmla="*/ 3149600 w 4038600"/>
              <a:gd name="connsiteY42" fmla="*/ 2895600 h 5906228"/>
              <a:gd name="connsiteX43" fmla="*/ 3213100 w 4038600"/>
              <a:gd name="connsiteY43" fmla="*/ 2908300 h 5906228"/>
              <a:gd name="connsiteX44" fmla="*/ 3263900 w 4038600"/>
              <a:gd name="connsiteY44" fmla="*/ 2921000 h 5906228"/>
              <a:gd name="connsiteX45" fmla="*/ 3302000 w 4038600"/>
              <a:gd name="connsiteY45" fmla="*/ 2946400 h 5906228"/>
              <a:gd name="connsiteX46" fmla="*/ 3378200 w 4038600"/>
              <a:gd name="connsiteY46" fmla="*/ 2971800 h 5906228"/>
              <a:gd name="connsiteX47" fmla="*/ 3416300 w 4038600"/>
              <a:gd name="connsiteY47" fmla="*/ 3009900 h 5906228"/>
              <a:gd name="connsiteX48" fmla="*/ 3492500 w 4038600"/>
              <a:gd name="connsiteY48" fmla="*/ 3035300 h 5906228"/>
              <a:gd name="connsiteX49" fmla="*/ 3530600 w 4038600"/>
              <a:gd name="connsiteY49" fmla="*/ 3060700 h 5906228"/>
              <a:gd name="connsiteX50" fmla="*/ 3556000 w 4038600"/>
              <a:gd name="connsiteY50" fmla="*/ 3098800 h 5906228"/>
              <a:gd name="connsiteX51" fmla="*/ 3632200 w 4038600"/>
              <a:gd name="connsiteY51" fmla="*/ 3175000 h 5906228"/>
              <a:gd name="connsiteX52" fmla="*/ 3683000 w 4038600"/>
              <a:gd name="connsiteY52" fmla="*/ 3263900 h 5906228"/>
              <a:gd name="connsiteX53" fmla="*/ 3733800 w 4038600"/>
              <a:gd name="connsiteY53" fmla="*/ 3340100 h 5906228"/>
              <a:gd name="connsiteX54" fmla="*/ 3759200 w 4038600"/>
              <a:gd name="connsiteY54" fmla="*/ 3378200 h 5906228"/>
              <a:gd name="connsiteX55" fmla="*/ 3784600 w 4038600"/>
              <a:gd name="connsiteY55" fmla="*/ 3416300 h 5906228"/>
              <a:gd name="connsiteX56" fmla="*/ 3810000 w 4038600"/>
              <a:gd name="connsiteY56" fmla="*/ 3492500 h 5906228"/>
              <a:gd name="connsiteX57" fmla="*/ 3822700 w 4038600"/>
              <a:gd name="connsiteY57" fmla="*/ 3530600 h 5906228"/>
              <a:gd name="connsiteX58" fmla="*/ 3848100 w 4038600"/>
              <a:gd name="connsiteY58" fmla="*/ 3581400 h 5906228"/>
              <a:gd name="connsiteX59" fmla="*/ 3860800 w 4038600"/>
              <a:gd name="connsiteY59" fmla="*/ 3632200 h 5906228"/>
              <a:gd name="connsiteX60" fmla="*/ 3873500 w 4038600"/>
              <a:gd name="connsiteY60" fmla="*/ 3670300 h 5906228"/>
              <a:gd name="connsiteX61" fmla="*/ 3886200 w 4038600"/>
              <a:gd name="connsiteY61" fmla="*/ 3721100 h 5906228"/>
              <a:gd name="connsiteX62" fmla="*/ 3898900 w 4038600"/>
              <a:gd name="connsiteY62" fmla="*/ 3759200 h 5906228"/>
              <a:gd name="connsiteX63" fmla="*/ 3924300 w 4038600"/>
              <a:gd name="connsiteY63" fmla="*/ 3949700 h 5906228"/>
              <a:gd name="connsiteX64" fmla="*/ 3937000 w 4038600"/>
              <a:gd name="connsiteY64" fmla="*/ 4000500 h 5906228"/>
              <a:gd name="connsiteX65" fmla="*/ 3924300 w 4038600"/>
              <a:gd name="connsiteY65" fmla="*/ 4711700 h 5906228"/>
              <a:gd name="connsiteX66" fmla="*/ 3911600 w 4038600"/>
              <a:gd name="connsiteY66" fmla="*/ 4876800 h 5906228"/>
              <a:gd name="connsiteX67" fmla="*/ 3886200 w 4038600"/>
              <a:gd name="connsiteY67" fmla="*/ 5016500 h 5906228"/>
              <a:gd name="connsiteX68" fmla="*/ 3860800 w 4038600"/>
              <a:gd name="connsiteY68" fmla="*/ 5105400 h 5906228"/>
              <a:gd name="connsiteX69" fmla="*/ 3835400 w 4038600"/>
              <a:gd name="connsiteY69" fmla="*/ 5219700 h 5906228"/>
              <a:gd name="connsiteX70" fmla="*/ 3810000 w 4038600"/>
              <a:gd name="connsiteY70" fmla="*/ 5270500 h 5906228"/>
              <a:gd name="connsiteX71" fmla="*/ 3797300 w 4038600"/>
              <a:gd name="connsiteY71" fmla="*/ 5308600 h 5906228"/>
              <a:gd name="connsiteX72" fmla="*/ 3771900 w 4038600"/>
              <a:gd name="connsiteY72" fmla="*/ 5346700 h 5906228"/>
              <a:gd name="connsiteX73" fmla="*/ 3733800 w 4038600"/>
              <a:gd name="connsiteY73" fmla="*/ 5435600 h 5906228"/>
              <a:gd name="connsiteX74" fmla="*/ 3708400 w 4038600"/>
              <a:gd name="connsiteY74" fmla="*/ 5473700 h 5906228"/>
              <a:gd name="connsiteX75" fmla="*/ 3695700 w 4038600"/>
              <a:gd name="connsiteY75" fmla="*/ 5511800 h 5906228"/>
              <a:gd name="connsiteX76" fmla="*/ 3670300 w 4038600"/>
              <a:gd name="connsiteY76" fmla="*/ 5549900 h 5906228"/>
              <a:gd name="connsiteX77" fmla="*/ 3644900 w 4038600"/>
              <a:gd name="connsiteY77" fmla="*/ 5626100 h 5906228"/>
              <a:gd name="connsiteX78" fmla="*/ 3606800 w 4038600"/>
              <a:gd name="connsiteY78" fmla="*/ 5651500 h 5906228"/>
              <a:gd name="connsiteX79" fmla="*/ 3568700 w 4038600"/>
              <a:gd name="connsiteY79" fmla="*/ 5727700 h 5906228"/>
              <a:gd name="connsiteX80" fmla="*/ 3530600 w 4038600"/>
              <a:gd name="connsiteY80" fmla="*/ 5765800 h 5906228"/>
              <a:gd name="connsiteX81" fmla="*/ 3467100 w 4038600"/>
              <a:gd name="connsiteY81" fmla="*/ 5829300 h 5906228"/>
              <a:gd name="connsiteX82" fmla="*/ 3390900 w 4038600"/>
              <a:gd name="connsiteY82" fmla="*/ 5854700 h 5906228"/>
              <a:gd name="connsiteX83" fmla="*/ 3340100 w 4038600"/>
              <a:gd name="connsiteY83" fmla="*/ 5880100 h 5906228"/>
              <a:gd name="connsiteX84" fmla="*/ 3200400 w 4038600"/>
              <a:gd name="connsiteY84" fmla="*/ 5905500 h 5906228"/>
              <a:gd name="connsiteX85" fmla="*/ 3200400 w 4038600"/>
              <a:gd name="connsiteY85" fmla="*/ 5880100 h 5906228"/>
              <a:gd name="connsiteX86" fmla="*/ 139700 w 4038600"/>
              <a:gd name="connsiteY86" fmla="*/ 5778500 h 5906228"/>
              <a:gd name="connsiteX87" fmla="*/ 88900 w 4038600"/>
              <a:gd name="connsiteY87" fmla="*/ 4191000 h 5906228"/>
              <a:gd name="connsiteX88" fmla="*/ 0 w 4038600"/>
              <a:gd name="connsiteY88" fmla="*/ 914400 h 5906228"/>
              <a:gd name="connsiteX89" fmla="*/ 76200 w 4038600"/>
              <a:gd name="connsiteY89" fmla="*/ 114300 h 5906228"/>
              <a:gd name="connsiteX90" fmla="*/ 2590800 w 4038600"/>
              <a:gd name="connsiteY90" fmla="*/ 38100 h 5906228"/>
              <a:gd name="connsiteX91" fmla="*/ 3009900 w 4038600"/>
              <a:gd name="connsiteY91" fmla="*/ 38100 h 5906228"/>
              <a:gd name="connsiteX0" fmla="*/ 3517900 w 4038600"/>
              <a:gd name="connsiteY0" fmla="*/ 0 h 5906228"/>
              <a:gd name="connsiteX1" fmla="*/ 3683000 w 4038600"/>
              <a:gd name="connsiteY1" fmla="*/ 88900 h 5906228"/>
              <a:gd name="connsiteX2" fmla="*/ 3797300 w 4038600"/>
              <a:gd name="connsiteY2" fmla="*/ 165100 h 5906228"/>
              <a:gd name="connsiteX3" fmla="*/ 3835400 w 4038600"/>
              <a:gd name="connsiteY3" fmla="*/ 203200 h 5906228"/>
              <a:gd name="connsiteX4" fmla="*/ 3886200 w 4038600"/>
              <a:gd name="connsiteY4" fmla="*/ 228600 h 5906228"/>
              <a:gd name="connsiteX5" fmla="*/ 3962400 w 4038600"/>
              <a:gd name="connsiteY5" fmla="*/ 279400 h 5906228"/>
              <a:gd name="connsiteX6" fmla="*/ 3975100 w 4038600"/>
              <a:gd name="connsiteY6" fmla="*/ 317500 h 5906228"/>
              <a:gd name="connsiteX7" fmla="*/ 4025900 w 4038600"/>
              <a:gd name="connsiteY7" fmla="*/ 431800 h 5906228"/>
              <a:gd name="connsiteX8" fmla="*/ 4025900 w 4038600"/>
              <a:gd name="connsiteY8" fmla="*/ 584200 h 5906228"/>
              <a:gd name="connsiteX9" fmla="*/ 4038600 w 4038600"/>
              <a:gd name="connsiteY9" fmla="*/ 584200 h 5906228"/>
              <a:gd name="connsiteX10" fmla="*/ 3987800 w 4038600"/>
              <a:gd name="connsiteY10" fmla="*/ 685800 h 5906228"/>
              <a:gd name="connsiteX11" fmla="*/ 3949700 w 4038600"/>
              <a:gd name="connsiteY11" fmla="*/ 711200 h 5906228"/>
              <a:gd name="connsiteX12" fmla="*/ 3886200 w 4038600"/>
              <a:gd name="connsiteY12" fmla="*/ 787400 h 5906228"/>
              <a:gd name="connsiteX13" fmla="*/ 3848100 w 4038600"/>
              <a:gd name="connsiteY13" fmla="*/ 800100 h 5906228"/>
              <a:gd name="connsiteX14" fmla="*/ 3746500 w 4038600"/>
              <a:gd name="connsiteY14" fmla="*/ 863600 h 5906228"/>
              <a:gd name="connsiteX15" fmla="*/ 3619500 w 4038600"/>
              <a:gd name="connsiteY15" fmla="*/ 939800 h 5906228"/>
              <a:gd name="connsiteX16" fmla="*/ 3568700 w 4038600"/>
              <a:gd name="connsiteY16" fmla="*/ 965200 h 5906228"/>
              <a:gd name="connsiteX17" fmla="*/ 3517900 w 4038600"/>
              <a:gd name="connsiteY17" fmla="*/ 1003300 h 5906228"/>
              <a:gd name="connsiteX18" fmla="*/ 3441700 w 4038600"/>
              <a:gd name="connsiteY18" fmla="*/ 1041400 h 5906228"/>
              <a:gd name="connsiteX19" fmla="*/ 3365500 w 4038600"/>
              <a:gd name="connsiteY19" fmla="*/ 1092200 h 5906228"/>
              <a:gd name="connsiteX20" fmla="*/ 3327400 w 4038600"/>
              <a:gd name="connsiteY20" fmla="*/ 1117600 h 5906228"/>
              <a:gd name="connsiteX21" fmla="*/ 3340100 w 4038600"/>
              <a:gd name="connsiteY21" fmla="*/ 1104900 h 5906228"/>
              <a:gd name="connsiteX22" fmla="*/ 3352800 w 4038600"/>
              <a:gd name="connsiteY22" fmla="*/ 1346200 h 5906228"/>
              <a:gd name="connsiteX23" fmla="*/ 3365500 w 4038600"/>
              <a:gd name="connsiteY23" fmla="*/ 1422400 h 5906228"/>
              <a:gd name="connsiteX24" fmla="*/ 3390900 w 4038600"/>
              <a:gd name="connsiteY24" fmla="*/ 1638300 h 5906228"/>
              <a:gd name="connsiteX25" fmla="*/ 3378200 w 4038600"/>
              <a:gd name="connsiteY25" fmla="*/ 1879600 h 5906228"/>
              <a:gd name="connsiteX26" fmla="*/ 3314700 w 4038600"/>
              <a:gd name="connsiteY26" fmla="*/ 1968500 h 5906228"/>
              <a:gd name="connsiteX27" fmla="*/ 3263900 w 4038600"/>
              <a:gd name="connsiteY27" fmla="*/ 2032000 h 5906228"/>
              <a:gd name="connsiteX28" fmla="*/ 3149600 w 4038600"/>
              <a:gd name="connsiteY28" fmla="*/ 2133600 h 5906228"/>
              <a:gd name="connsiteX29" fmla="*/ 3086100 w 4038600"/>
              <a:gd name="connsiteY29" fmla="*/ 2209800 h 5906228"/>
              <a:gd name="connsiteX30" fmla="*/ 3048000 w 4038600"/>
              <a:gd name="connsiteY30" fmla="*/ 2222500 h 5906228"/>
              <a:gd name="connsiteX31" fmla="*/ 2997200 w 4038600"/>
              <a:gd name="connsiteY31" fmla="*/ 2286000 h 5906228"/>
              <a:gd name="connsiteX32" fmla="*/ 2933700 w 4038600"/>
              <a:gd name="connsiteY32" fmla="*/ 2336800 h 5906228"/>
              <a:gd name="connsiteX33" fmla="*/ 2844800 w 4038600"/>
              <a:gd name="connsiteY33" fmla="*/ 2451100 h 5906228"/>
              <a:gd name="connsiteX34" fmla="*/ 2819400 w 4038600"/>
              <a:gd name="connsiteY34" fmla="*/ 2489200 h 5906228"/>
              <a:gd name="connsiteX35" fmla="*/ 2794000 w 4038600"/>
              <a:gd name="connsiteY35" fmla="*/ 2527300 h 5906228"/>
              <a:gd name="connsiteX36" fmla="*/ 2768600 w 4038600"/>
              <a:gd name="connsiteY36" fmla="*/ 2603500 h 5906228"/>
              <a:gd name="connsiteX37" fmla="*/ 2755900 w 4038600"/>
              <a:gd name="connsiteY37" fmla="*/ 2641600 h 5906228"/>
              <a:gd name="connsiteX38" fmla="*/ 2768600 w 4038600"/>
              <a:gd name="connsiteY38" fmla="*/ 2705100 h 5906228"/>
              <a:gd name="connsiteX39" fmla="*/ 2908300 w 4038600"/>
              <a:gd name="connsiteY39" fmla="*/ 2781300 h 5906228"/>
              <a:gd name="connsiteX40" fmla="*/ 2959100 w 4038600"/>
              <a:gd name="connsiteY40" fmla="*/ 2806700 h 5906228"/>
              <a:gd name="connsiteX41" fmla="*/ 3098800 w 4038600"/>
              <a:gd name="connsiteY41" fmla="*/ 2857500 h 5906228"/>
              <a:gd name="connsiteX42" fmla="*/ 3149600 w 4038600"/>
              <a:gd name="connsiteY42" fmla="*/ 2895600 h 5906228"/>
              <a:gd name="connsiteX43" fmla="*/ 3213100 w 4038600"/>
              <a:gd name="connsiteY43" fmla="*/ 2908300 h 5906228"/>
              <a:gd name="connsiteX44" fmla="*/ 3263900 w 4038600"/>
              <a:gd name="connsiteY44" fmla="*/ 2921000 h 5906228"/>
              <a:gd name="connsiteX45" fmla="*/ 3302000 w 4038600"/>
              <a:gd name="connsiteY45" fmla="*/ 2946400 h 5906228"/>
              <a:gd name="connsiteX46" fmla="*/ 3378200 w 4038600"/>
              <a:gd name="connsiteY46" fmla="*/ 2971800 h 5906228"/>
              <a:gd name="connsiteX47" fmla="*/ 3416300 w 4038600"/>
              <a:gd name="connsiteY47" fmla="*/ 3009900 h 5906228"/>
              <a:gd name="connsiteX48" fmla="*/ 3492500 w 4038600"/>
              <a:gd name="connsiteY48" fmla="*/ 3035300 h 5906228"/>
              <a:gd name="connsiteX49" fmla="*/ 3530600 w 4038600"/>
              <a:gd name="connsiteY49" fmla="*/ 3060700 h 5906228"/>
              <a:gd name="connsiteX50" fmla="*/ 3556000 w 4038600"/>
              <a:gd name="connsiteY50" fmla="*/ 3098800 h 5906228"/>
              <a:gd name="connsiteX51" fmla="*/ 3632200 w 4038600"/>
              <a:gd name="connsiteY51" fmla="*/ 3175000 h 5906228"/>
              <a:gd name="connsiteX52" fmla="*/ 3683000 w 4038600"/>
              <a:gd name="connsiteY52" fmla="*/ 3263900 h 5906228"/>
              <a:gd name="connsiteX53" fmla="*/ 3733800 w 4038600"/>
              <a:gd name="connsiteY53" fmla="*/ 3340100 h 5906228"/>
              <a:gd name="connsiteX54" fmla="*/ 3759200 w 4038600"/>
              <a:gd name="connsiteY54" fmla="*/ 3378200 h 5906228"/>
              <a:gd name="connsiteX55" fmla="*/ 3784600 w 4038600"/>
              <a:gd name="connsiteY55" fmla="*/ 3416300 h 5906228"/>
              <a:gd name="connsiteX56" fmla="*/ 3810000 w 4038600"/>
              <a:gd name="connsiteY56" fmla="*/ 3492500 h 5906228"/>
              <a:gd name="connsiteX57" fmla="*/ 3822700 w 4038600"/>
              <a:gd name="connsiteY57" fmla="*/ 3530600 h 5906228"/>
              <a:gd name="connsiteX58" fmla="*/ 3848100 w 4038600"/>
              <a:gd name="connsiteY58" fmla="*/ 3581400 h 5906228"/>
              <a:gd name="connsiteX59" fmla="*/ 3860800 w 4038600"/>
              <a:gd name="connsiteY59" fmla="*/ 3632200 h 5906228"/>
              <a:gd name="connsiteX60" fmla="*/ 3873500 w 4038600"/>
              <a:gd name="connsiteY60" fmla="*/ 3670300 h 5906228"/>
              <a:gd name="connsiteX61" fmla="*/ 3886200 w 4038600"/>
              <a:gd name="connsiteY61" fmla="*/ 3721100 h 5906228"/>
              <a:gd name="connsiteX62" fmla="*/ 3898900 w 4038600"/>
              <a:gd name="connsiteY62" fmla="*/ 3759200 h 5906228"/>
              <a:gd name="connsiteX63" fmla="*/ 3924300 w 4038600"/>
              <a:gd name="connsiteY63" fmla="*/ 3949700 h 5906228"/>
              <a:gd name="connsiteX64" fmla="*/ 3937000 w 4038600"/>
              <a:gd name="connsiteY64" fmla="*/ 4000500 h 5906228"/>
              <a:gd name="connsiteX65" fmla="*/ 3924300 w 4038600"/>
              <a:gd name="connsiteY65" fmla="*/ 4711700 h 5906228"/>
              <a:gd name="connsiteX66" fmla="*/ 3911600 w 4038600"/>
              <a:gd name="connsiteY66" fmla="*/ 4876800 h 5906228"/>
              <a:gd name="connsiteX67" fmla="*/ 3886200 w 4038600"/>
              <a:gd name="connsiteY67" fmla="*/ 5016500 h 5906228"/>
              <a:gd name="connsiteX68" fmla="*/ 3860800 w 4038600"/>
              <a:gd name="connsiteY68" fmla="*/ 5105400 h 5906228"/>
              <a:gd name="connsiteX69" fmla="*/ 3835400 w 4038600"/>
              <a:gd name="connsiteY69" fmla="*/ 5219700 h 5906228"/>
              <a:gd name="connsiteX70" fmla="*/ 3810000 w 4038600"/>
              <a:gd name="connsiteY70" fmla="*/ 5270500 h 5906228"/>
              <a:gd name="connsiteX71" fmla="*/ 3797300 w 4038600"/>
              <a:gd name="connsiteY71" fmla="*/ 5308600 h 5906228"/>
              <a:gd name="connsiteX72" fmla="*/ 3771900 w 4038600"/>
              <a:gd name="connsiteY72" fmla="*/ 5346700 h 5906228"/>
              <a:gd name="connsiteX73" fmla="*/ 3733800 w 4038600"/>
              <a:gd name="connsiteY73" fmla="*/ 5435600 h 5906228"/>
              <a:gd name="connsiteX74" fmla="*/ 3708400 w 4038600"/>
              <a:gd name="connsiteY74" fmla="*/ 5473700 h 5906228"/>
              <a:gd name="connsiteX75" fmla="*/ 3695700 w 4038600"/>
              <a:gd name="connsiteY75" fmla="*/ 5511800 h 5906228"/>
              <a:gd name="connsiteX76" fmla="*/ 3670300 w 4038600"/>
              <a:gd name="connsiteY76" fmla="*/ 5549900 h 5906228"/>
              <a:gd name="connsiteX77" fmla="*/ 3644900 w 4038600"/>
              <a:gd name="connsiteY77" fmla="*/ 5626100 h 5906228"/>
              <a:gd name="connsiteX78" fmla="*/ 3606800 w 4038600"/>
              <a:gd name="connsiteY78" fmla="*/ 5651500 h 5906228"/>
              <a:gd name="connsiteX79" fmla="*/ 3568700 w 4038600"/>
              <a:gd name="connsiteY79" fmla="*/ 5727700 h 5906228"/>
              <a:gd name="connsiteX80" fmla="*/ 3530600 w 4038600"/>
              <a:gd name="connsiteY80" fmla="*/ 5765800 h 5906228"/>
              <a:gd name="connsiteX81" fmla="*/ 3467100 w 4038600"/>
              <a:gd name="connsiteY81" fmla="*/ 5829300 h 5906228"/>
              <a:gd name="connsiteX82" fmla="*/ 3390900 w 4038600"/>
              <a:gd name="connsiteY82" fmla="*/ 5854700 h 5906228"/>
              <a:gd name="connsiteX83" fmla="*/ 3340100 w 4038600"/>
              <a:gd name="connsiteY83" fmla="*/ 5880100 h 5906228"/>
              <a:gd name="connsiteX84" fmla="*/ 3200400 w 4038600"/>
              <a:gd name="connsiteY84" fmla="*/ 5905500 h 5906228"/>
              <a:gd name="connsiteX85" fmla="*/ 3200400 w 4038600"/>
              <a:gd name="connsiteY85" fmla="*/ 5880100 h 5906228"/>
              <a:gd name="connsiteX86" fmla="*/ 139700 w 4038600"/>
              <a:gd name="connsiteY86" fmla="*/ 5778500 h 5906228"/>
              <a:gd name="connsiteX87" fmla="*/ 368300 w 4038600"/>
              <a:gd name="connsiteY87" fmla="*/ 4229100 h 5906228"/>
              <a:gd name="connsiteX88" fmla="*/ 0 w 4038600"/>
              <a:gd name="connsiteY88" fmla="*/ 914400 h 5906228"/>
              <a:gd name="connsiteX89" fmla="*/ 76200 w 4038600"/>
              <a:gd name="connsiteY89" fmla="*/ 114300 h 5906228"/>
              <a:gd name="connsiteX90" fmla="*/ 2590800 w 4038600"/>
              <a:gd name="connsiteY90" fmla="*/ 38100 h 5906228"/>
              <a:gd name="connsiteX91" fmla="*/ 3009900 w 4038600"/>
              <a:gd name="connsiteY91" fmla="*/ 38100 h 5906228"/>
              <a:gd name="connsiteX0" fmla="*/ 3517900 w 4038600"/>
              <a:gd name="connsiteY0" fmla="*/ 0 h 5906228"/>
              <a:gd name="connsiteX1" fmla="*/ 3683000 w 4038600"/>
              <a:gd name="connsiteY1" fmla="*/ 88900 h 5906228"/>
              <a:gd name="connsiteX2" fmla="*/ 3797300 w 4038600"/>
              <a:gd name="connsiteY2" fmla="*/ 165100 h 5906228"/>
              <a:gd name="connsiteX3" fmla="*/ 3835400 w 4038600"/>
              <a:gd name="connsiteY3" fmla="*/ 203200 h 5906228"/>
              <a:gd name="connsiteX4" fmla="*/ 3886200 w 4038600"/>
              <a:gd name="connsiteY4" fmla="*/ 228600 h 5906228"/>
              <a:gd name="connsiteX5" fmla="*/ 3962400 w 4038600"/>
              <a:gd name="connsiteY5" fmla="*/ 279400 h 5906228"/>
              <a:gd name="connsiteX6" fmla="*/ 3975100 w 4038600"/>
              <a:gd name="connsiteY6" fmla="*/ 317500 h 5906228"/>
              <a:gd name="connsiteX7" fmla="*/ 4025900 w 4038600"/>
              <a:gd name="connsiteY7" fmla="*/ 431800 h 5906228"/>
              <a:gd name="connsiteX8" fmla="*/ 4025900 w 4038600"/>
              <a:gd name="connsiteY8" fmla="*/ 584200 h 5906228"/>
              <a:gd name="connsiteX9" fmla="*/ 4038600 w 4038600"/>
              <a:gd name="connsiteY9" fmla="*/ 584200 h 5906228"/>
              <a:gd name="connsiteX10" fmla="*/ 3987800 w 4038600"/>
              <a:gd name="connsiteY10" fmla="*/ 685800 h 5906228"/>
              <a:gd name="connsiteX11" fmla="*/ 3949700 w 4038600"/>
              <a:gd name="connsiteY11" fmla="*/ 711200 h 5906228"/>
              <a:gd name="connsiteX12" fmla="*/ 3886200 w 4038600"/>
              <a:gd name="connsiteY12" fmla="*/ 787400 h 5906228"/>
              <a:gd name="connsiteX13" fmla="*/ 3848100 w 4038600"/>
              <a:gd name="connsiteY13" fmla="*/ 800100 h 5906228"/>
              <a:gd name="connsiteX14" fmla="*/ 3746500 w 4038600"/>
              <a:gd name="connsiteY14" fmla="*/ 863600 h 5906228"/>
              <a:gd name="connsiteX15" fmla="*/ 3619500 w 4038600"/>
              <a:gd name="connsiteY15" fmla="*/ 939800 h 5906228"/>
              <a:gd name="connsiteX16" fmla="*/ 3568700 w 4038600"/>
              <a:gd name="connsiteY16" fmla="*/ 965200 h 5906228"/>
              <a:gd name="connsiteX17" fmla="*/ 3517900 w 4038600"/>
              <a:gd name="connsiteY17" fmla="*/ 1003300 h 5906228"/>
              <a:gd name="connsiteX18" fmla="*/ 3441700 w 4038600"/>
              <a:gd name="connsiteY18" fmla="*/ 1041400 h 5906228"/>
              <a:gd name="connsiteX19" fmla="*/ 3365500 w 4038600"/>
              <a:gd name="connsiteY19" fmla="*/ 1092200 h 5906228"/>
              <a:gd name="connsiteX20" fmla="*/ 3327400 w 4038600"/>
              <a:gd name="connsiteY20" fmla="*/ 1117600 h 5906228"/>
              <a:gd name="connsiteX21" fmla="*/ 3340100 w 4038600"/>
              <a:gd name="connsiteY21" fmla="*/ 1104900 h 5906228"/>
              <a:gd name="connsiteX22" fmla="*/ 3352800 w 4038600"/>
              <a:gd name="connsiteY22" fmla="*/ 1346200 h 5906228"/>
              <a:gd name="connsiteX23" fmla="*/ 3365500 w 4038600"/>
              <a:gd name="connsiteY23" fmla="*/ 1422400 h 5906228"/>
              <a:gd name="connsiteX24" fmla="*/ 3390900 w 4038600"/>
              <a:gd name="connsiteY24" fmla="*/ 1638300 h 5906228"/>
              <a:gd name="connsiteX25" fmla="*/ 3378200 w 4038600"/>
              <a:gd name="connsiteY25" fmla="*/ 1879600 h 5906228"/>
              <a:gd name="connsiteX26" fmla="*/ 3314700 w 4038600"/>
              <a:gd name="connsiteY26" fmla="*/ 1968500 h 5906228"/>
              <a:gd name="connsiteX27" fmla="*/ 3263900 w 4038600"/>
              <a:gd name="connsiteY27" fmla="*/ 2032000 h 5906228"/>
              <a:gd name="connsiteX28" fmla="*/ 3149600 w 4038600"/>
              <a:gd name="connsiteY28" fmla="*/ 2133600 h 5906228"/>
              <a:gd name="connsiteX29" fmla="*/ 3086100 w 4038600"/>
              <a:gd name="connsiteY29" fmla="*/ 2209800 h 5906228"/>
              <a:gd name="connsiteX30" fmla="*/ 3048000 w 4038600"/>
              <a:gd name="connsiteY30" fmla="*/ 2222500 h 5906228"/>
              <a:gd name="connsiteX31" fmla="*/ 2997200 w 4038600"/>
              <a:gd name="connsiteY31" fmla="*/ 2286000 h 5906228"/>
              <a:gd name="connsiteX32" fmla="*/ 2933700 w 4038600"/>
              <a:gd name="connsiteY32" fmla="*/ 2336800 h 5906228"/>
              <a:gd name="connsiteX33" fmla="*/ 2844800 w 4038600"/>
              <a:gd name="connsiteY33" fmla="*/ 2451100 h 5906228"/>
              <a:gd name="connsiteX34" fmla="*/ 2819400 w 4038600"/>
              <a:gd name="connsiteY34" fmla="*/ 2489200 h 5906228"/>
              <a:gd name="connsiteX35" fmla="*/ 2794000 w 4038600"/>
              <a:gd name="connsiteY35" fmla="*/ 2527300 h 5906228"/>
              <a:gd name="connsiteX36" fmla="*/ 2768600 w 4038600"/>
              <a:gd name="connsiteY36" fmla="*/ 2603500 h 5906228"/>
              <a:gd name="connsiteX37" fmla="*/ 2755900 w 4038600"/>
              <a:gd name="connsiteY37" fmla="*/ 2641600 h 5906228"/>
              <a:gd name="connsiteX38" fmla="*/ 2768600 w 4038600"/>
              <a:gd name="connsiteY38" fmla="*/ 2705100 h 5906228"/>
              <a:gd name="connsiteX39" fmla="*/ 2908300 w 4038600"/>
              <a:gd name="connsiteY39" fmla="*/ 2781300 h 5906228"/>
              <a:gd name="connsiteX40" fmla="*/ 2959100 w 4038600"/>
              <a:gd name="connsiteY40" fmla="*/ 2806700 h 5906228"/>
              <a:gd name="connsiteX41" fmla="*/ 3098800 w 4038600"/>
              <a:gd name="connsiteY41" fmla="*/ 2857500 h 5906228"/>
              <a:gd name="connsiteX42" fmla="*/ 3149600 w 4038600"/>
              <a:gd name="connsiteY42" fmla="*/ 2895600 h 5906228"/>
              <a:gd name="connsiteX43" fmla="*/ 3213100 w 4038600"/>
              <a:gd name="connsiteY43" fmla="*/ 2908300 h 5906228"/>
              <a:gd name="connsiteX44" fmla="*/ 3263900 w 4038600"/>
              <a:gd name="connsiteY44" fmla="*/ 2921000 h 5906228"/>
              <a:gd name="connsiteX45" fmla="*/ 3302000 w 4038600"/>
              <a:gd name="connsiteY45" fmla="*/ 2946400 h 5906228"/>
              <a:gd name="connsiteX46" fmla="*/ 3378200 w 4038600"/>
              <a:gd name="connsiteY46" fmla="*/ 2971800 h 5906228"/>
              <a:gd name="connsiteX47" fmla="*/ 3416300 w 4038600"/>
              <a:gd name="connsiteY47" fmla="*/ 3009900 h 5906228"/>
              <a:gd name="connsiteX48" fmla="*/ 3492500 w 4038600"/>
              <a:gd name="connsiteY48" fmla="*/ 3035300 h 5906228"/>
              <a:gd name="connsiteX49" fmla="*/ 3530600 w 4038600"/>
              <a:gd name="connsiteY49" fmla="*/ 3060700 h 5906228"/>
              <a:gd name="connsiteX50" fmla="*/ 3556000 w 4038600"/>
              <a:gd name="connsiteY50" fmla="*/ 3098800 h 5906228"/>
              <a:gd name="connsiteX51" fmla="*/ 3632200 w 4038600"/>
              <a:gd name="connsiteY51" fmla="*/ 3175000 h 5906228"/>
              <a:gd name="connsiteX52" fmla="*/ 3683000 w 4038600"/>
              <a:gd name="connsiteY52" fmla="*/ 3263900 h 5906228"/>
              <a:gd name="connsiteX53" fmla="*/ 3733800 w 4038600"/>
              <a:gd name="connsiteY53" fmla="*/ 3340100 h 5906228"/>
              <a:gd name="connsiteX54" fmla="*/ 3759200 w 4038600"/>
              <a:gd name="connsiteY54" fmla="*/ 3378200 h 5906228"/>
              <a:gd name="connsiteX55" fmla="*/ 3784600 w 4038600"/>
              <a:gd name="connsiteY55" fmla="*/ 3416300 h 5906228"/>
              <a:gd name="connsiteX56" fmla="*/ 3810000 w 4038600"/>
              <a:gd name="connsiteY56" fmla="*/ 3492500 h 5906228"/>
              <a:gd name="connsiteX57" fmla="*/ 3822700 w 4038600"/>
              <a:gd name="connsiteY57" fmla="*/ 3530600 h 5906228"/>
              <a:gd name="connsiteX58" fmla="*/ 3848100 w 4038600"/>
              <a:gd name="connsiteY58" fmla="*/ 3581400 h 5906228"/>
              <a:gd name="connsiteX59" fmla="*/ 3860800 w 4038600"/>
              <a:gd name="connsiteY59" fmla="*/ 3632200 h 5906228"/>
              <a:gd name="connsiteX60" fmla="*/ 3873500 w 4038600"/>
              <a:gd name="connsiteY60" fmla="*/ 3670300 h 5906228"/>
              <a:gd name="connsiteX61" fmla="*/ 3886200 w 4038600"/>
              <a:gd name="connsiteY61" fmla="*/ 3721100 h 5906228"/>
              <a:gd name="connsiteX62" fmla="*/ 3898900 w 4038600"/>
              <a:gd name="connsiteY62" fmla="*/ 3759200 h 5906228"/>
              <a:gd name="connsiteX63" fmla="*/ 3924300 w 4038600"/>
              <a:gd name="connsiteY63" fmla="*/ 3949700 h 5906228"/>
              <a:gd name="connsiteX64" fmla="*/ 3937000 w 4038600"/>
              <a:gd name="connsiteY64" fmla="*/ 4000500 h 5906228"/>
              <a:gd name="connsiteX65" fmla="*/ 3924300 w 4038600"/>
              <a:gd name="connsiteY65" fmla="*/ 4711700 h 5906228"/>
              <a:gd name="connsiteX66" fmla="*/ 3911600 w 4038600"/>
              <a:gd name="connsiteY66" fmla="*/ 4876800 h 5906228"/>
              <a:gd name="connsiteX67" fmla="*/ 3886200 w 4038600"/>
              <a:gd name="connsiteY67" fmla="*/ 5016500 h 5906228"/>
              <a:gd name="connsiteX68" fmla="*/ 3860800 w 4038600"/>
              <a:gd name="connsiteY68" fmla="*/ 5105400 h 5906228"/>
              <a:gd name="connsiteX69" fmla="*/ 3835400 w 4038600"/>
              <a:gd name="connsiteY69" fmla="*/ 5219700 h 5906228"/>
              <a:gd name="connsiteX70" fmla="*/ 3810000 w 4038600"/>
              <a:gd name="connsiteY70" fmla="*/ 5270500 h 5906228"/>
              <a:gd name="connsiteX71" fmla="*/ 3797300 w 4038600"/>
              <a:gd name="connsiteY71" fmla="*/ 5308600 h 5906228"/>
              <a:gd name="connsiteX72" fmla="*/ 3771900 w 4038600"/>
              <a:gd name="connsiteY72" fmla="*/ 5346700 h 5906228"/>
              <a:gd name="connsiteX73" fmla="*/ 3733800 w 4038600"/>
              <a:gd name="connsiteY73" fmla="*/ 5435600 h 5906228"/>
              <a:gd name="connsiteX74" fmla="*/ 3708400 w 4038600"/>
              <a:gd name="connsiteY74" fmla="*/ 5473700 h 5906228"/>
              <a:gd name="connsiteX75" fmla="*/ 3695700 w 4038600"/>
              <a:gd name="connsiteY75" fmla="*/ 5511800 h 5906228"/>
              <a:gd name="connsiteX76" fmla="*/ 3670300 w 4038600"/>
              <a:gd name="connsiteY76" fmla="*/ 5549900 h 5906228"/>
              <a:gd name="connsiteX77" fmla="*/ 3644900 w 4038600"/>
              <a:gd name="connsiteY77" fmla="*/ 5626100 h 5906228"/>
              <a:gd name="connsiteX78" fmla="*/ 3606800 w 4038600"/>
              <a:gd name="connsiteY78" fmla="*/ 5651500 h 5906228"/>
              <a:gd name="connsiteX79" fmla="*/ 3568700 w 4038600"/>
              <a:gd name="connsiteY79" fmla="*/ 5727700 h 5906228"/>
              <a:gd name="connsiteX80" fmla="*/ 3530600 w 4038600"/>
              <a:gd name="connsiteY80" fmla="*/ 5765800 h 5906228"/>
              <a:gd name="connsiteX81" fmla="*/ 3467100 w 4038600"/>
              <a:gd name="connsiteY81" fmla="*/ 5829300 h 5906228"/>
              <a:gd name="connsiteX82" fmla="*/ 3390900 w 4038600"/>
              <a:gd name="connsiteY82" fmla="*/ 5854700 h 5906228"/>
              <a:gd name="connsiteX83" fmla="*/ 3340100 w 4038600"/>
              <a:gd name="connsiteY83" fmla="*/ 5880100 h 5906228"/>
              <a:gd name="connsiteX84" fmla="*/ 3200400 w 4038600"/>
              <a:gd name="connsiteY84" fmla="*/ 5905500 h 5906228"/>
              <a:gd name="connsiteX85" fmla="*/ 3200400 w 4038600"/>
              <a:gd name="connsiteY85" fmla="*/ 5880100 h 5906228"/>
              <a:gd name="connsiteX86" fmla="*/ 139700 w 4038600"/>
              <a:gd name="connsiteY86" fmla="*/ 5778500 h 5906228"/>
              <a:gd name="connsiteX87" fmla="*/ 368300 w 4038600"/>
              <a:gd name="connsiteY87" fmla="*/ 4229100 h 5906228"/>
              <a:gd name="connsiteX88" fmla="*/ 1003300 w 4038600"/>
              <a:gd name="connsiteY88" fmla="*/ 3644900 h 5906228"/>
              <a:gd name="connsiteX89" fmla="*/ 0 w 4038600"/>
              <a:gd name="connsiteY89" fmla="*/ 914400 h 5906228"/>
              <a:gd name="connsiteX90" fmla="*/ 76200 w 4038600"/>
              <a:gd name="connsiteY90" fmla="*/ 114300 h 5906228"/>
              <a:gd name="connsiteX91" fmla="*/ 2590800 w 4038600"/>
              <a:gd name="connsiteY91" fmla="*/ 38100 h 5906228"/>
              <a:gd name="connsiteX92" fmla="*/ 3009900 w 4038600"/>
              <a:gd name="connsiteY92" fmla="*/ 38100 h 5906228"/>
              <a:gd name="connsiteX0" fmla="*/ 3517900 w 4038600"/>
              <a:gd name="connsiteY0" fmla="*/ 0 h 5906228"/>
              <a:gd name="connsiteX1" fmla="*/ 3683000 w 4038600"/>
              <a:gd name="connsiteY1" fmla="*/ 88900 h 5906228"/>
              <a:gd name="connsiteX2" fmla="*/ 3797300 w 4038600"/>
              <a:gd name="connsiteY2" fmla="*/ 165100 h 5906228"/>
              <a:gd name="connsiteX3" fmla="*/ 3835400 w 4038600"/>
              <a:gd name="connsiteY3" fmla="*/ 203200 h 5906228"/>
              <a:gd name="connsiteX4" fmla="*/ 3886200 w 4038600"/>
              <a:gd name="connsiteY4" fmla="*/ 228600 h 5906228"/>
              <a:gd name="connsiteX5" fmla="*/ 3962400 w 4038600"/>
              <a:gd name="connsiteY5" fmla="*/ 279400 h 5906228"/>
              <a:gd name="connsiteX6" fmla="*/ 3975100 w 4038600"/>
              <a:gd name="connsiteY6" fmla="*/ 317500 h 5906228"/>
              <a:gd name="connsiteX7" fmla="*/ 4025900 w 4038600"/>
              <a:gd name="connsiteY7" fmla="*/ 431800 h 5906228"/>
              <a:gd name="connsiteX8" fmla="*/ 4025900 w 4038600"/>
              <a:gd name="connsiteY8" fmla="*/ 584200 h 5906228"/>
              <a:gd name="connsiteX9" fmla="*/ 4038600 w 4038600"/>
              <a:gd name="connsiteY9" fmla="*/ 584200 h 5906228"/>
              <a:gd name="connsiteX10" fmla="*/ 3987800 w 4038600"/>
              <a:gd name="connsiteY10" fmla="*/ 685800 h 5906228"/>
              <a:gd name="connsiteX11" fmla="*/ 3949700 w 4038600"/>
              <a:gd name="connsiteY11" fmla="*/ 711200 h 5906228"/>
              <a:gd name="connsiteX12" fmla="*/ 3886200 w 4038600"/>
              <a:gd name="connsiteY12" fmla="*/ 787400 h 5906228"/>
              <a:gd name="connsiteX13" fmla="*/ 3848100 w 4038600"/>
              <a:gd name="connsiteY13" fmla="*/ 800100 h 5906228"/>
              <a:gd name="connsiteX14" fmla="*/ 3746500 w 4038600"/>
              <a:gd name="connsiteY14" fmla="*/ 863600 h 5906228"/>
              <a:gd name="connsiteX15" fmla="*/ 3619500 w 4038600"/>
              <a:gd name="connsiteY15" fmla="*/ 939800 h 5906228"/>
              <a:gd name="connsiteX16" fmla="*/ 3568700 w 4038600"/>
              <a:gd name="connsiteY16" fmla="*/ 965200 h 5906228"/>
              <a:gd name="connsiteX17" fmla="*/ 3517900 w 4038600"/>
              <a:gd name="connsiteY17" fmla="*/ 1003300 h 5906228"/>
              <a:gd name="connsiteX18" fmla="*/ 3441700 w 4038600"/>
              <a:gd name="connsiteY18" fmla="*/ 1041400 h 5906228"/>
              <a:gd name="connsiteX19" fmla="*/ 3365500 w 4038600"/>
              <a:gd name="connsiteY19" fmla="*/ 1092200 h 5906228"/>
              <a:gd name="connsiteX20" fmla="*/ 3327400 w 4038600"/>
              <a:gd name="connsiteY20" fmla="*/ 1117600 h 5906228"/>
              <a:gd name="connsiteX21" fmla="*/ 3340100 w 4038600"/>
              <a:gd name="connsiteY21" fmla="*/ 1104900 h 5906228"/>
              <a:gd name="connsiteX22" fmla="*/ 3352800 w 4038600"/>
              <a:gd name="connsiteY22" fmla="*/ 1346200 h 5906228"/>
              <a:gd name="connsiteX23" fmla="*/ 3365500 w 4038600"/>
              <a:gd name="connsiteY23" fmla="*/ 1422400 h 5906228"/>
              <a:gd name="connsiteX24" fmla="*/ 3390900 w 4038600"/>
              <a:gd name="connsiteY24" fmla="*/ 1638300 h 5906228"/>
              <a:gd name="connsiteX25" fmla="*/ 3378200 w 4038600"/>
              <a:gd name="connsiteY25" fmla="*/ 1879600 h 5906228"/>
              <a:gd name="connsiteX26" fmla="*/ 3314700 w 4038600"/>
              <a:gd name="connsiteY26" fmla="*/ 1968500 h 5906228"/>
              <a:gd name="connsiteX27" fmla="*/ 3263900 w 4038600"/>
              <a:gd name="connsiteY27" fmla="*/ 2032000 h 5906228"/>
              <a:gd name="connsiteX28" fmla="*/ 3149600 w 4038600"/>
              <a:gd name="connsiteY28" fmla="*/ 2133600 h 5906228"/>
              <a:gd name="connsiteX29" fmla="*/ 3086100 w 4038600"/>
              <a:gd name="connsiteY29" fmla="*/ 2209800 h 5906228"/>
              <a:gd name="connsiteX30" fmla="*/ 3048000 w 4038600"/>
              <a:gd name="connsiteY30" fmla="*/ 2222500 h 5906228"/>
              <a:gd name="connsiteX31" fmla="*/ 2997200 w 4038600"/>
              <a:gd name="connsiteY31" fmla="*/ 2286000 h 5906228"/>
              <a:gd name="connsiteX32" fmla="*/ 2933700 w 4038600"/>
              <a:gd name="connsiteY32" fmla="*/ 2336800 h 5906228"/>
              <a:gd name="connsiteX33" fmla="*/ 2844800 w 4038600"/>
              <a:gd name="connsiteY33" fmla="*/ 2451100 h 5906228"/>
              <a:gd name="connsiteX34" fmla="*/ 2819400 w 4038600"/>
              <a:gd name="connsiteY34" fmla="*/ 2489200 h 5906228"/>
              <a:gd name="connsiteX35" fmla="*/ 2794000 w 4038600"/>
              <a:gd name="connsiteY35" fmla="*/ 2527300 h 5906228"/>
              <a:gd name="connsiteX36" fmla="*/ 2768600 w 4038600"/>
              <a:gd name="connsiteY36" fmla="*/ 2603500 h 5906228"/>
              <a:gd name="connsiteX37" fmla="*/ 2755900 w 4038600"/>
              <a:gd name="connsiteY37" fmla="*/ 2641600 h 5906228"/>
              <a:gd name="connsiteX38" fmla="*/ 2768600 w 4038600"/>
              <a:gd name="connsiteY38" fmla="*/ 2705100 h 5906228"/>
              <a:gd name="connsiteX39" fmla="*/ 2908300 w 4038600"/>
              <a:gd name="connsiteY39" fmla="*/ 2781300 h 5906228"/>
              <a:gd name="connsiteX40" fmla="*/ 2959100 w 4038600"/>
              <a:gd name="connsiteY40" fmla="*/ 2806700 h 5906228"/>
              <a:gd name="connsiteX41" fmla="*/ 3098800 w 4038600"/>
              <a:gd name="connsiteY41" fmla="*/ 2857500 h 5906228"/>
              <a:gd name="connsiteX42" fmla="*/ 3149600 w 4038600"/>
              <a:gd name="connsiteY42" fmla="*/ 2895600 h 5906228"/>
              <a:gd name="connsiteX43" fmla="*/ 3213100 w 4038600"/>
              <a:gd name="connsiteY43" fmla="*/ 2908300 h 5906228"/>
              <a:gd name="connsiteX44" fmla="*/ 3263900 w 4038600"/>
              <a:gd name="connsiteY44" fmla="*/ 2921000 h 5906228"/>
              <a:gd name="connsiteX45" fmla="*/ 3302000 w 4038600"/>
              <a:gd name="connsiteY45" fmla="*/ 2946400 h 5906228"/>
              <a:gd name="connsiteX46" fmla="*/ 3378200 w 4038600"/>
              <a:gd name="connsiteY46" fmla="*/ 2971800 h 5906228"/>
              <a:gd name="connsiteX47" fmla="*/ 3416300 w 4038600"/>
              <a:gd name="connsiteY47" fmla="*/ 3009900 h 5906228"/>
              <a:gd name="connsiteX48" fmla="*/ 3492500 w 4038600"/>
              <a:gd name="connsiteY48" fmla="*/ 3035300 h 5906228"/>
              <a:gd name="connsiteX49" fmla="*/ 3530600 w 4038600"/>
              <a:gd name="connsiteY49" fmla="*/ 3060700 h 5906228"/>
              <a:gd name="connsiteX50" fmla="*/ 3556000 w 4038600"/>
              <a:gd name="connsiteY50" fmla="*/ 3098800 h 5906228"/>
              <a:gd name="connsiteX51" fmla="*/ 3632200 w 4038600"/>
              <a:gd name="connsiteY51" fmla="*/ 3175000 h 5906228"/>
              <a:gd name="connsiteX52" fmla="*/ 3683000 w 4038600"/>
              <a:gd name="connsiteY52" fmla="*/ 3263900 h 5906228"/>
              <a:gd name="connsiteX53" fmla="*/ 3733800 w 4038600"/>
              <a:gd name="connsiteY53" fmla="*/ 3340100 h 5906228"/>
              <a:gd name="connsiteX54" fmla="*/ 3759200 w 4038600"/>
              <a:gd name="connsiteY54" fmla="*/ 3378200 h 5906228"/>
              <a:gd name="connsiteX55" fmla="*/ 3784600 w 4038600"/>
              <a:gd name="connsiteY55" fmla="*/ 3416300 h 5906228"/>
              <a:gd name="connsiteX56" fmla="*/ 3810000 w 4038600"/>
              <a:gd name="connsiteY56" fmla="*/ 3492500 h 5906228"/>
              <a:gd name="connsiteX57" fmla="*/ 3822700 w 4038600"/>
              <a:gd name="connsiteY57" fmla="*/ 3530600 h 5906228"/>
              <a:gd name="connsiteX58" fmla="*/ 3848100 w 4038600"/>
              <a:gd name="connsiteY58" fmla="*/ 3581400 h 5906228"/>
              <a:gd name="connsiteX59" fmla="*/ 3860800 w 4038600"/>
              <a:gd name="connsiteY59" fmla="*/ 3632200 h 5906228"/>
              <a:gd name="connsiteX60" fmla="*/ 3873500 w 4038600"/>
              <a:gd name="connsiteY60" fmla="*/ 3670300 h 5906228"/>
              <a:gd name="connsiteX61" fmla="*/ 3886200 w 4038600"/>
              <a:gd name="connsiteY61" fmla="*/ 3721100 h 5906228"/>
              <a:gd name="connsiteX62" fmla="*/ 3898900 w 4038600"/>
              <a:gd name="connsiteY62" fmla="*/ 3759200 h 5906228"/>
              <a:gd name="connsiteX63" fmla="*/ 3924300 w 4038600"/>
              <a:gd name="connsiteY63" fmla="*/ 3949700 h 5906228"/>
              <a:gd name="connsiteX64" fmla="*/ 3937000 w 4038600"/>
              <a:gd name="connsiteY64" fmla="*/ 4000500 h 5906228"/>
              <a:gd name="connsiteX65" fmla="*/ 3924300 w 4038600"/>
              <a:gd name="connsiteY65" fmla="*/ 4711700 h 5906228"/>
              <a:gd name="connsiteX66" fmla="*/ 3911600 w 4038600"/>
              <a:gd name="connsiteY66" fmla="*/ 4876800 h 5906228"/>
              <a:gd name="connsiteX67" fmla="*/ 3886200 w 4038600"/>
              <a:gd name="connsiteY67" fmla="*/ 5016500 h 5906228"/>
              <a:gd name="connsiteX68" fmla="*/ 3860800 w 4038600"/>
              <a:gd name="connsiteY68" fmla="*/ 5105400 h 5906228"/>
              <a:gd name="connsiteX69" fmla="*/ 3835400 w 4038600"/>
              <a:gd name="connsiteY69" fmla="*/ 5219700 h 5906228"/>
              <a:gd name="connsiteX70" fmla="*/ 3810000 w 4038600"/>
              <a:gd name="connsiteY70" fmla="*/ 5270500 h 5906228"/>
              <a:gd name="connsiteX71" fmla="*/ 3797300 w 4038600"/>
              <a:gd name="connsiteY71" fmla="*/ 5308600 h 5906228"/>
              <a:gd name="connsiteX72" fmla="*/ 3771900 w 4038600"/>
              <a:gd name="connsiteY72" fmla="*/ 5346700 h 5906228"/>
              <a:gd name="connsiteX73" fmla="*/ 3733800 w 4038600"/>
              <a:gd name="connsiteY73" fmla="*/ 5435600 h 5906228"/>
              <a:gd name="connsiteX74" fmla="*/ 3708400 w 4038600"/>
              <a:gd name="connsiteY74" fmla="*/ 5473700 h 5906228"/>
              <a:gd name="connsiteX75" fmla="*/ 3695700 w 4038600"/>
              <a:gd name="connsiteY75" fmla="*/ 5511800 h 5906228"/>
              <a:gd name="connsiteX76" fmla="*/ 3670300 w 4038600"/>
              <a:gd name="connsiteY76" fmla="*/ 5549900 h 5906228"/>
              <a:gd name="connsiteX77" fmla="*/ 3644900 w 4038600"/>
              <a:gd name="connsiteY77" fmla="*/ 5626100 h 5906228"/>
              <a:gd name="connsiteX78" fmla="*/ 3606800 w 4038600"/>
              <a:gd name="connsiteY78" fmla="*/ 5651500 h 5906228"/>
              <a:gd name="connsiteX79" fmla="*/ 3568700 w 4038600"/>
              <a:gd name="connsiteY79" fmla="*/ 5727700 h 5906228"/>
              <a:gd name="connsiteX80" fmla="*/ 3530600 w 4038600"/>
              <a:gd name="connsiteY80" fmla="*/ 5765800 h 5906228"/>
              <a:gd name="connsiteX81" fmla="*/ 3467100 w 4038600"/>
              <a:gd name="connsiteY81" fmla="*/ 5829300 h 5906228"/>
              <a:gd name="connsiteX82" fmla="*/ 3390900 w 4038600"/>
              <a:gd name="connsiteY82" fmla="*/ 5854700 h 5906228"/>
              <a:gd name="connsiteX83" fmla="*/ 3340100 w 4038600"/>
              <a:gd name="connsiteY83" fmla="*/ 5880100 h 5906228"/>
              <a:gd name="connsiteX84" fmla="*/ 3200400 w 4038600"/>
              <a:gd name="connsiteY84" fmla="*/ 5905500 h 5906228"/>
              <a:gd name="connsiteX85" fmla="*/ 3200400 w 4038600"/>
              <a:gd name="connsiteY85" fmla="*/ 5880100 h 5906228"/>
              <a:gd name="connsiteX86" fmla="*/ 139700 w 4038600"/>
              <a:gd name="connsiteY86" fmla="*/ 5778500 h 5906228"/>
              <a:gd name="connsiteX87" fmla="*/ 368300 w 4038600"/>
              <a:gd name="connsiteY87" fmla="*/ 4229100 h 5906228"/>
              <a:gd name="connsiteX88" fmla="*/ 1003300 w 4038600"/>
              <a:gd name="connsiteY88" fmla="*/ 3644900 h 5906228"/>
              <a:gd name="connsiteX89" fmla="*/ 1574800 w 4038600"/>
              <a:gd name="connsiteY89" fmla="*/ 3060700 h 5906228"/>
              <a:gd name="connsiteX90" fmla="*/ 0 w 4038600"/>
              <a:gd name="connsiteY90" fmla="*/ 914400 h 5906228"/>
              <a:gd name="connsiteX91" fmla="*/ 76200 w 4038600"/>
              <a:gd name="connsiteY91" fmla="*/ 114300 h 5906228"/>
              <a:gd name="connsiteX92" fmla="*/ 2590800 w 4038600"/>
              <a:gd name="connsiteY92" fmla="*/ 38100 h 5906228"/>
              <a:gd name="connsiteX93" fmla="*/ 3009900 w 4038600"/>
              <a:gd name="connsiteY93" fmla="*/ 38100 h 5906228"/>
              <a:gd name="connsiteX0" fmla="*/ 3517900 w 4038600"/>
              <a:gd name="connsiteY0" fmla="*/ 0 h 5906228"/>
              <a:gd name="connsiteX1" fmla="*/ 3683000 w 4038600"/>
              <a:gd name="connsiteY1" fmla="*/ 88900 h 5906228"/>
              <a:gd name="connsiteX2" fmla="*/ 3797300 w 4038600"/>
              <a:gd name="connsiteY2" fmla="*/ 165100 h 5906228"/>
              <a:gd name="connsiteX3" fmla="*/ 3835400 w 4038600"/>
              <a:gd name="connsiteY3" fmla="*/ 203200 h 5906228"/>
              <a:gd name="connsiteX4" fmla="*/ 3886200 w 4038600"/>
              <a:gd name="connsiteY4" fmla="*/ 228600 h 5906228"/>
              <a:gd name="connsiteX5" fmla="*/ 3962400 w 4038600"/>
              <a:gd name="connsiteY5" fmla="*/ 279400 h 5906228"/>
              <a:gd name="connsiteX6" fmla="*/ 3975100 w 4038600"/>
              <a:gd name="connsiteY6" fmla="*/ 317500 h 5906228"/>
              <a:gd name="connsiteX7" fmla="*/ 4025900 w 4038600"/>
              <a:gd name="connsiteY7" fmla="*/ 431800 h 5906228"/>
              <a:gd name="connsiteX8" fmla="*/ 4025900 w 4038600"/>
              <a:gd name="connsiteY8" fmla="*/ 584200 h 5906228"/>
              <a:gd name="connsiteX9" fmla="*/ 4038600 w 4038600"/>
              <a:gd name="connsiteY9" fmla="*/ 584200 h 5906228"/>
              <a:gd name="connsiteX10" fmla="*/ 3987800 w 4038600"/>
              <a:gd name="connsiteY10" fmla="*/ 685800 h 5906228"/>
              <a:gd name="connsiteX11" fmla="*/ 3949700 w 4038600"/>
              <a:gd name="connsiteY11" fmla="*/ 711200 h 5906228"/>
              <a:gd name="connsiteX12" fmla="*/ 3886200 w 4038600"/>
              <a:gd name="connsiteY12" fmla="*/ 787400 h 5906228"/>
              <a:gd name="connsiteX13" fmla="*/ 3848100 w 4038600"/>
              <a:gd name="connsiteY13" fmla="*/ 800100 h 5906228"/>
              <a:gd name="connsiteX14" fmla="*/ 3746500 w 4038600"/>
              <a:gd name="connsiteY14" fmla="*/ 863600 h 5906228"/>
              <a:gd name="connsiteX15" fmla="*/ 3619500 w 4038600"/>
              <a:gd name="connsiteY15" fmla="*/ 939800 h 5906228"/>
              <a:gd name="connsiteX16" fmla="*/ 3568700 w 4038600"/>
              <a:gd name="connsiteY16" fmla="*/ 965200 h 5906228"/>
              <a:gd name="connsiteX17" fmla="*/ 3517900 w 4038600"/>
              <a:gd name="connsiteY17" fmla="*/ 1003300 h 5906228"/>
              <a:gd name="connsiteX18" fmla="*/ 3441700 w 4038600"/>
              <a:gd name="connsiteY18" fmla="*/ 1041400 h 5906228"/>
              <a:gd name="connsiteX19" fmla="*/ 3365500 w 4038600"/>
              <a:gd name="connsiteY19" fmla="*/ 1092200 h 5906228"/>
              <a:gd name="connsiteX20" fmla="*/ 3327400 w 4038600"/>
              <a:gd name="connsiteY20" fmla="*/ 1117600 h 5906228"/>
              <a:gd name="connsiteX21" fmla="*/ 3340100 w 4038600"/>
              <a:gd name="connsiteY21" fmla="*/ 1104900 h 5906228"/>
              <a:gd name="connsiteX22" fmla="*/ 3352800 w 4038600"/>
              <a:gd name="connsiteY22" fmla="*/ 1346200 h 5906228"/>
              <a:gd name="connsiteX23" fmla="*/ 3365500 w 4038600"/>
              <a:gd name="connsiteY23" fmla="*/ 1422400 h 5906228"/>
              <a:gd name="connsiteX24" fmla="*/ 3390900 w 4038600"/>
              <a:gd name="connsiteY24" fmla="*/ 1638300 h 5906228"/>
              <a:gd name="connsiteX25" fmla="*/ 3378200 w 4038600"/>
              <a:gd name="connsiteY25" fmla="*/ 1879600 h 5906228"/>
              <a:gd name="connsiteX26" fmla="*/ 3314700 w 4038600"/>
              <a:gd name="connsiteY26" fmla="*/ 1968500 h 5906228"/>
              <a:gd name="connsiteX27" fmla="*/ 3263900 w 4038600"/>
              <a:gd name="connsiteY27" fmla="*/ 2032000 h 5906228"/>
              <a:gd name="connsiteX28" fmla="*/ 3149600 w 4038600"/>
              <a:gd name="connsiteY28" fmla="*/ 2133600 h 5906228"/>
              <a:gd name="connsiteX29" fmla="*/ 3086100 w 4038600"/>
              <a:gd name="connsiteY29" fmla="*/ 2209800 h 5906228"/>
              <a:gd name="connsiteX30" fmla="*/ 3048000 w 4038600"/>
              <a:gd name="connsiteY30" fmla="*/ 2222500 h 5906228"/>
              <a:gd name="connsiteX31" fmla="*/ 2997200 w 4038600"/>
              <a:gd name="connsiteY31" fmla="*/ 2286000 h 5906228"/>
              <a:gd name="connsiteX32" fmla="*/ 2933700 w 4038600"/>
              <a:gd name="connsiteY32" fmla="*/ 2336800 h 5906228"/>
              <a:gd name="connsiteX33" fmla="*/ 2844800 w 4038600"/>
              <a:gd name="connsiteY33" fmla="*/ 2451100 h 5906228"/>
              <a:gd name="connsiteX34" fmla="*/ 2819400 w 4038600"/>
              <a:gd name="connsiteY34" fmla="*/ 2489200 h 5906228"/>
              <a:gd name="connsiteX35" fmla="*/ 2794000 w 4038600"/>
              <a:gd name="connsiteY35" fmla="*/ 2527300 h 5906228"/>
              <a:gd name="connsiteX36" fmla="*/ 2768600 w 4038600"/>
              <a:gd name="connsiteY36" fmla="*/ 2603500 h 5906228"/>
              <a:gd name="connsiteX37" fmla="*/ 2755900 w 4038600"/>
              <a:gd name="connsiteY37" fmla="*/ 2641600 h 5906228"/>
              <a:gd name="connsiteX38" fmla="*/ 2768600 w 4038600"/>
              <a:gd name="connsiteY38" fmla="*/ 2705100 h 5906228"/>
              <a:gd name="connsiteX39" fmla="*/ 2908300 w 4038600"/>
              <a:gd name="connsiteY39" fmla="*/ 2781300 h 5906228"/>
              <a:gd name="connsiteX40" fmla="*/ 2959100 w 4038600"/>
              <a:gd name="connsiteY40" fmla="*/ 2806700 h 5906228"/>
              <a:gd name="connsiteX41" fmla="*/ 3098800 w 4038600"/>
              <a:gd name="connsiteY41" fmla="*/ 2857500 h 5906228"/>
              <a:gd name="connsiteX42" fmla="*/ 3149600 w 4038600"/>
              <a:gd name="connsiteY42" fmla="*/ 2895600 h 5906228"/>
              <a:gd name="connsiteX43" fmla="*/ 3213100 w 4038600"/>
              <a:gd name="connsiteY43" fmla="*/ 2908300 h 5906228"/>
              <a:gd name="connsiteX44" fmla="*/ 3263900 w 4038600"/>
              <a:gd name="connsiteY44" fmla="*/ 2921000 h 5906228"/>
              <a:gd name="connsiteX45" fmla="*/ 3302000 w 4038600"/>
              <a:gd name="connsiteY45" fmla="*/ 2946400 h 5906228"/>
              <a:gd name="connsiteX46" fmla="*/ 3378200 w 4038600"/>
              <a:gd name="connsiteY46" fmla="*/ 2971800 h 5906228"/>
              <a:gd name="connsiteX47" fmla="*/ 3416300 w 4038600"/>
              <a:gd name="connsiteY47" fmla="*/ 3009900 h 5906228"/>
              <a:gd name="connsiteX48" fmla="*/ 3492500 w 4038600"/>
              <a:gd name="connsiteY48" fmla="*/ 3035300 h 5906228"/>
              <a:gd name="connsiteX49" fmla="*/ 3530600 w 4038600"/>
              <a:gd name="connsiteY49" fmla="*/ 3060700 h 5906228"/>
              <a:gd name="connsiteX50" fmla="*/ 3556000 w 4038600"/>
              <a:gd name="connsiteY50" fmla="*/ 3098800 h 5906228"/>
              <a:gd name="connsiteX51" fmla="*/ 3632200 w 4038600"/>
              <a:gd name="connsiteY51" fmla="*/ 3175000 h 5906228"/>
              <a:gd name="connsiteX52" fmla="*/ 3683000 w 4038600"/>
              <a:gd name="connsiteY52" fmla="*/ 3263900 h 5906228"/>
              <a:gd name="connsiteX53" fmla="*/ 3733800 w 4038600"/>
              <a:gd name="connsiteY53" fmla="*/ 3340100 h 5906228"/>
              <a:gd name="connsiteX54" fmla="*/ 3759200 w 4038600"/>
              <a:gd name="connsiteY54" fmla="*/ 3378200 h 5906228"/>
              <a:gd name="connsiteX55" fmla="*/ 3784600 w 4038600"/>
              <a:gd name="connsiteY55" fmla="*/ 3416300 h 5906228"/>
              <a:gd name="connsiteX56" fmla="*/ 3810000 w 4038600"/>
              <a:gd name="connsiteY56" fmla="*/ 3492500 h 5906228"/>
              <a:gd name="connsiteX57" fmla="*/ 3822700 w 4038600"/>
              <a:gd name="connsiteY57" fmla="*/ 3530600 h 5906228"/>
              <a:gd name="connsiteX58" fmla="*/ 3848100 w 4038600"/>
              <a:gd name="connsiteY58" fmla="*/ 3581400 h 5906228"/>
              <a:gd name="connsiteX59" fmla="*/ 3860800 w 4038600"/>
              <a:gd name="connsiteY59" fmla="*/ 3632200 h 5906228"/>
              <a:gd name="connsiteX60" fmla="*/ 3873500 w 4038600"/>
              <a:gd name="connsiteY60" fmla="*/ 3670300 h 5906228"/>
              <a:gd name="connsiteX61" fmla="*/ 3886200 w 4038600"/>
              <a:gd name="connsiteY61" fmla="*/ 3721100 h 5906228"/>
              <a:gd name="connsiteX62" fmla="*/ 3898900 w 4038600"/>
              <a:gd name="connsiteY62" fmla="*/ 3759200 h 5906228"/>
              <a:gd name="connsiteX63" fmla="*/ 3924300 w 4038600"/>
              <a:gd name="connsiteY63" fmla="*/ 3949700 h 5906228"/>
              <a:gd name="connsiteX64" fmla="*/ 3937000 w 4038600"/>
              <a:gd name="connsiteY64" fmla="*/ 4000500 h 5906228"/>
              <a:gd name="connsiteX65" fmla="*/ 3924300 w 4038600"/>
              <a:gd name="connsiteY65" fmla="*/ 4711700 h 5906228"/>
              <a:gd name="connsiteX66" fmla="*/ 3911600 w 4038600"/>
              <a:gd name="connsiteY66" fmla="*/ 4876800 h 5906228"/>
              <a:gd name="connsiteX67" fmla="*/ 3886200 w 4038600"/>
              <a:gd name="connsiteY67" fmla="*/ 5016500 h 5906228"/>
              <a:gd name="connsiteX68" fmla="*/ 3860800 w 4038600"/>
              <a:gd name="connsiteY68" fmla="*/ 5105400 h 5906228"/>
              <a:gd name="connsiteX69" fmla="*/ 3835400 w 4038600"/>
              <a:gd name="connsiteY69" fmla="*/ 5219700 h 5906228"/>
              <a:gd name="connsiteX70" fmla="*/ 3810000 w 4038600"/>
              <a:gd name="connsiteY70" fmla="*/ 5270500 h 5906228"/>
              <a:gd name="connsiteX71" fmla="*/ 3797300 w 4038600"/>
              <a:gd name="connsiteY71" fmla="*/ 5308600 h 5906228"/>
              <a:gd name="connsiteX72" fmla="*/ 3771900 w 4038600"/>
              <a:gd name="connsiteY72" fmla="*/ 5346700 h 5906228"/>
              <a:gd name="connsiteX73" fmla="*/ 3733800 w 4038600"/>
              <a:gd name="connsiteY73" fmla="*/ 5435600 h 5906228"/>
              <a:gd name="connsiteX74" fmla="*/ 3708400 w 4038600"/>
              <a:gd name="connsiteY74" fmla="*/ 5473700 h 5906228"/>
              <a:gd name="connsiteX75" fmla="*/ 3695700 w 4038600"/>
              <a:gd name="connsiteY75" fmla="*/ 5511800 h 5906228"/>
              <a:gd name="connsiteX76" fmla="*/ 3670300 w 4038600"/>
              <a:gd name="connsiteY76" fmla="*/ 5549900 h 5906228"/>
              <a:gd name="connsiteX77" fmla="*/ 3644900 w 4038600"/>
              <a:gd name="connsiteY77" fmla="*/ 5626100 h 5906228"/>
              <a:gd name="connsiteX78" fmla="*/ 3606800 w 4038600"/>
              <a:gd name="connsiteY78" fmla="*/ 5651500 h 5906228"/>
              <a:gd name="connsiteX79" fmla="*/ 3568700 w 4038600"/>
              <a:gd name="connsiteY79" fmla="*/ 5727700 h 5906228"/>
              <a:gd name="connsiteX80" fmla="*/ 3530600 w 4038600"/>
              <a:gd name="connsiteY80" fmla="*/ 5765800 h 5906228"/>
              <a:gd name="connsiteX81" fmla="*/ 3467100 w 4038600"/>
              <a:gd name="connsiteY81" fmla="*/ 5829300 h 5906228"/>
              <a:gd name="connsiteX82" fmla="*/ 3390900 w 4038600"/>
              <a:gd name="connsiteY82" fmla="*/ 5854700 h 5906228"/>
              <a:gd name="connsiteX83" fmla="*/ 3340100 w 4038600"/>
              <a:gd name="connsiteY83" fmla="*/ 5880100 h 5906228"/>
              <a:gd name="connsiteX84" fmla="*/ 3200400 w 4038600"/>
              <a:gd name="connsiteY84" fmla="*/ 5905500 h 5906228"/>
              <a:gd name="connsiteX85" fmla="*/ 3200400 w 4038600"/>
              <a:gd name="connsiteY85" fmla="*/ 5880100 h 5906228"/>
              <a:gd name="connsiteX86" fmla="*/ 139700 w 4038600"/>
              <a:gd name="connsiteY86" fmla="*/ 5778500 h 5906228"/>
              <a:gd name="connsiteX87" fmla="*/ 368300 w 4038600"/>
              <a:gd name="connsiteY87" fmla="*/ 4229100 h 5906228"/>
              <a:gd name="connsiteX88" fmla="*/ 1003300 w 4038600"/>
              <a:gd name="connsiteY88" fmla="*/ 3644900 h 5906228"/>
              <a:gd name="connsiteX89" fmla="*/ 1574800 w 4038600"/>
              <a:gd name="connsiteY89" fmla="*/ 3060700 h 5906228"/>
              <a:gd name="connsiteX90" fmla="*/ 0 w 4038600"/>
              <a:gd name="connsiteY90" fmla="*/ 914400 h 5906228"/>
              <a:gd name="connsiteX91" fmla="*/ 76200 w 4038600"/>
              <a:gd name="connsiteY91" fmla="*/ 114300 h 5906228"/>
              <a:gd name="connsiteX92" fmla="*/ 2590800 w 4038600"/>
              <a:gd name="connsiteY92" fmla="*/ 38100 h 5906228"/>
              <a:gd name="connsiteX93" fmla="*/ 3556000 w 4038600"/>
              <a:gd name="connsiteY93" fmla="*/ 38100 h 5906228"/>
              <a:gd name="connsiteX0" fmla="*/ 3517900 w 4038600"/>
              <a:gd name="connsiteY0" fmla="*/ 0 h 5906228"/>
              <a:gd name="connsiteX1" fmla="*/ 3683000 w 4038600"/>
              <a:gd name="connsiteY1" fmla="*/ 88900 h 5906228"/>
              <a:gd name="connsiteX2" fmla="*/ 3797300 w 4038600"/>
              <a:gd name="connsiteY2" fmla="*/ 165100 h 5906228"/>
              <a:gd name="connsiteX3" fmla="*/ 3835400 w 4038600"/>
              <a:gd name="connsiteY3" fmla="*/ 203200 h 5906228"/>
              <a:gd name="connsiteX4" fmla="*/ 3886200 w 4038600"/>
              <a:gd name="connsiteY4" fmla="*/ 228600 h 5906228"/>
              <a:gd name="connsiteX5" fmla="*/ 3962400 w 4038600"/>
              <a:gd name="connsiteY5" fmla="*/ 279400 h 5906228"/>
              <a:gd name="connsiteX6" fmla="*/ 3975100 w 4038600"/>
              <a:gd name="connsiteY6" fmla="*/ 317500 h 5906228"/>
              <a:gd name="connsiteX7" fmla="*/ 4025900 w 4038600"/>
              <a:gd name="connsiteY7" fmla="*/ 431800 h 5906228"/>
              <a:gd name="connsiteX8" fmla="*/ 4025900 w 4038600"/>
              <a:gd name="connsiteY8" fmla="*/ 584200 h 5906228"/>
              <a:gd name="connsiteX9" fmla="*/ 4038600 w 4038600"/>
              <a:gd name="connsiteY9" fmla="*/ 584200 h 5906228"/>
              <a:gd name="connsiteX10" fmla="*/ 3987800 w 4038600"/>
              <a:gd name="connsiteY10" fmla="*/ 685800 h 5906228"/>
              <a:gd name="connsiteX11" fmla="*/ 3949700 w 4038600"/>
              <a:gd name="connsiteY11" fmla="*/ 711200 h 5906228"/>
              <a:gd name="connsiteX12" fmla="*/ 3886200 w 4038600"/>
              <a:gd name="connsiteY12" fmla="*/ 787400 h 5906228"/>
              <a:gd name="connsiteX13" fmla="*/ 3848100 w 4038600"/>
              <a:gd name="connsiteY13" fmla="*/ 800100 h 5906228"/>
              <a:gd name="connsiteX14" fmla="*/ 3746500 w 4038600"/>
              <a:gd name="connsiteY14" fmla="*/ 863600 h 5906228"/>
              <a:gd name="connsiteX15" fmla="*/ 3619500 w 4038600"/>
              <a:gd name="connsiteY15" fmla="*/ 939800 h 5906228"/>
              <a:gd name="connsiteX16" fmla="*/ 3568700 w 4038600"/>
              <a:gd name="connsiteY16" fmla="*/ 965200 h 5906228"/>
              <a:gd name="connsiteX17" fmla="*/ 3517900 w 4038600"/>
              <a:gd name="connsiteY17" fmla="*/ 1003300 h 5906228"/>
              <a:gd name="connsiteX18" fmla="*/ 3441700 w 4038600"/>
              <a:gd name="connsiteY18" fmla="*/ 1041400 h 5906228"/>
              <a:gd name="connsiteX19" fmla="*/ 3365500 w 4038600"/>
              <a:gd name="connsiteY19" fmla="*/ 1092200 h 5906228"/>
              <a:gd name="connsiteX20" fmla="*/ 3327400 w 4038600"/>
              <a:gd name="connsiteY20" fmla="*/ 1117600 h 5906228"/>
              <a:gd name="connsiteX21" fmla="*/ 3340100 w 4038600"/>
              <a:gd name="connsiteY21" fmla="*/ 1104900 h 5906228"/>
              <a:gd name="connsiteX22" fmla="*/ 3352800 w 4038600"/>
              <a:gd name="connsiteY22" fmla="*/ 1346200 h 5906228"/>
              <a:gd name="connsiteX23" fmla="*/ 3365500 w 4038600"/>
              <a:gd name="connsiteY23" fmla="*/ 1422400 h 5906228"/>
              <a:gd name="connsiteX24" fmla="*/ 3390900 w 4038600"/>
              <a:gd name="connsiteY24" fmla="*/ 1638300 h 5906228"/>
              <a:gd name="connsiteX25" fmla="*/ 3378200 w 4038600"/>
              <a:gd name="connsiteY25" fmla="*/ 1879600 h 5906228"/>
              <a:gd name="connsiteX26" fmla="*/ 3314700 w 4038600"/>
              <a:gd name="connsiteY26" fmla="*/ 1968500 h 5906228"/>
              <a:gd name="connsiteX27" fmla="*/ 3263900 w 4038600"/>
              <a:gd name="connsiteY27" fmla="*/ 2032000 h 5906228"/>
              <a:gd name="connsiteX28" fmla="*/ 3149600 w 4038600"/>
              <a:gd name="connsiteY28" fmla="*/ 2133600 h 5906228"/>
              <a:gd name="connsiteX29" fmla="*/ 3086100 w 4038600"/>
              <a:gd name="connsiteY29" fmla="*/ 2209800 h 5906228"/>
              <a:gd name="connsiteX30" fmla="*/ 3048000 w 4038600"/>
              <a:gd name="connsiteY30" fmla="*/ 2222500 h 5906228"/>
              <a:gd name="connsiteX31" fmla="*/ 2997200 w 4038600"/>
              <a:gd name="connsiteY31" fmla="*/ 2286000 h 5906228"/>
              <a:gd name="connsiteX32" fmla="*/ 2933700 w 4038600"/>
              <a:gd name="connsiteY32" fmla="*/ 2336800 h 5906228"/>
              <a:gd name="connsiteX33" fmla="*/ 2844800 w 4038600"/>
              <a:gd name="connsiteY33" fmla="*/ 2451100 h 5906228"/>
              <a:gd name="connsiteX34" fmla="*/ 2819400 w 4038600"/>
              <a:gd name="connsiteY34" fmla="*/ 2489200 h 5906228"/>
              <a:gd name="connsiteX35" fmla="*/ 2794000 w 4038600"/>
              <a:gd name="connsiteY35" fmla="*/ 2527300 h 5906228"/>
              <a:gd name="connsiteX36" fmla="*/ 2768600 w 4038600"/>
              <a:gd name="connsiteY36" fmla="*/ 2603500 h 5906228"/>
              <a:gd name="connsiteX37" fmla="*/ 2755900 w 4038600"/>
              <a:gd name="connsiteY37" fmla="*/ 2641600 h 5906228"/>
              <a:gd name="connsiteX38" fmla="*/ 2768600 w 4038600"/>
              <a:gd name="connsiteY38" fmla="*/ 2705100 h 5906228"/>
              <a:gd name="connsiteX39" fmla="*/ 2908300 w 4038600"/>
              <a:gd name="connsiteY39" fmla="*/ 2781300 h 5906228"/>
              <a:gd name="connsiteX40" fmla="*/ 2959100 w 4038600"/>
              <a:gd name="connsiteY40" fmla="*/ 2806700 h 5906228"/>
              <a:gd name="connsiteX41" fmla="*/ 3098800 w 4038600"/>
              <a:gd name="connsiteY41" fmla="*/ 2857500 h 5906228"/>
              <a:gd name="connsiteX42" fmla="*/ 3149600 w 4038600"/>
              <a:gd name="connsiteY42" fmla="*/ 2895600 h 5906228"/>
              <a:gd name="connsiteX43" fmla="*/ 3213100 w 4038600"/>
              <a:gd name="connsiteY43" fmla="*/ 2908300 h 5906228"/>
              <a:gd name="connsiteX44" fmla="*/ 3263900 w 4038600"/>
              <a:gd name="connsiteY44" fmla="*/ 2921000 h 5906228"/>
              <a:gd name="connsiteX45" fmla="*/ 3302000 w 4038600"/>
              <a:gd name="connsiteY45" fmla="*/ 2946400 h 5906228"/>
              <a:gd name="connsiteX46" fmla="*/ 3378200 w 4038600"/>
              <a:gd name="connsiteY46" fmla="*/ 2971800 h 5906228"/>
              <a:gd name="connsiteX47" fmla="*/ 3416300 w 4038600"/>
              <a:gd name="connsiteY47" fmla="*/ 3009900 h 5906228"/>
              <a:gd name="connsiteX48" fmla="*/ 3492500 w 4038600"/>
              <a:gd name="connsiteY48" fmla="*/ 3035300 h 5906228"/>
              <a:gd name="connsiteX49" fmla="*/ 3530600 w 4038600"/>
              <a:gd name="connsiteY49" fmla="*/ 3060700 h 5906228"/>
              <a:gd name="connsiteX50" fmla="*/ 3556000 w 4038600"/>
              <a:gd name="connsiteY50" fmla="*/ 3098800 h 5906228"/>
              <a:gd name="connsiteX51" fmla="*/ 3632200 w 4038600"/>
              <a:gd name="connsiteY51" fmla="*/ 3175000 h 5906228"/>
              <a:gd name="connsiteX52" fmla="*/ 3683000 w 4038600"/>
              <a:gd name="connsiteY52" fmla="*/ 3263900 h 5906228"/>
              <a:gd name="connsiteX53" fmla="*/ 3733800 w 4038600"/>
              <a:gd name="connsiteY53" fmla="*/ 3340100 h 5906228"/>
              <a:gd name="connsiteX54" fmla="*/ 3759200 w 4038600"/>
              <a:gd name="connsiteY54" fmla="*/ 3378200 h 5906228"/>
              <a:gd name="connsiteX55" fmla="*/ 3784600 w 4038600"/>
              <a:gd name="connsiteY55" fmla="*/ 3416300 h 5906228"/>
              <a:gd name="connsiteX56" fmla="*/ 3810000 w 4038600"/>
              <a:gd name="connsiteY56" fmla="*/ 3492500 h 5906228"/>
              <a:gd name="connsiteX57" fmla="*/ 3822700 w 4038600"/>
              <a:gd name="connsiteY57" fmla="*/ 3530600 h 5906228"/>
              <a:gd name="connsiteX58" fmla="*/ 3848100 w 4038600"/>
              <a:gd name="connsiteY58" fmla="*/ 3581400 h 5906228"/>
              <a:gd name="connsiteX59" fmla="*/ 3860800 w 4038600"/>
              <a:gd name="connsiteY59" fmla="*/ 3632200 h 5906228"/>
              <a:gd name="connsiteX60" fmla="*/ 3873500 w 4038600"/>
              <a:gd name="connsiteY60" fmla="*/ 3670300 h 5906228"/>
              <a:gd name="connsiteX61" fmla="*/ 3886200 w 4038600"/>
              <a:gd name="connsiteY61" fmla="*/ 3721100 h 5906228"/>
              <a:gd name="connsiteX62" fmla="*/ 3898900 w 4038600"/>
              <a:gd name="connsiteY62" fmla="*/ 3759200 h 5906228"/>
              <a:gd name="connsiteX63" fmla="*/ 3924300 w 4038600"/>
              <a:gd name="connsiteY63" fmla="*/ 3949700 h 5906228"/>
              <a:gd name="connsiteX64" fmla="*/ 3937000 w 4038600"/>
              <a:gd name="connsiteY64" fmla="*/ 4000500 h 5906228"/>
              <a:gd name="connsiteX65" fmla="*/ 3924300 w 4038600"/>
              <a:gd name="connsiteY65" fmla="*/ 4711700 h 5906228"/>
              <a:gd name="connsiteX66" fmla="*/ 3911600 w 4038600"/>
              <a:gd name="connsiteY66" fmla="*/ 4876800 h 5906228"/>
              <a:gd name="connsiteX67" fmla="*/ 3886200 w 4038600"/>
              <a:gd name="connsiteY67" fmla="*/ 5016500 h 5906228"/>
              <a:gd name="connsiteX68" fmla="*/ 3860800 w 4038600"/>
              <a:gd name="connsiteY68" fmla="*/ 5105400 h 5906228"/>
              <a:gd name="connsiteX69" fmla="*/ 3835400 w 4038600"/>
              <a:gd name="connsiteY69" fmla="*/ 5219700 h 5906228"/>
              <a:gd name="connsiteX70" fmla="*/ 3810000 w 4038600"/>
              <a:gd name="connsiteY70" fmla="*/ 5270500 h 5906228"/>
              <a:gd name="connsiteX71" fmla="*/ 3797300 w 4038600"/>
              <a:gd name="connsiteY71" fmla="*/ 5308600 h 5906228"/>
              <a:gd name="connsiteX72" fmla="*/ 3771900 w 4038600"/>
              <a:gd name="connsiteY72" fmla="*/ 5346700 h 5906228"/>
              <a:gd name="connsiteX73" fmla="*/ 3733800 w 4038600"/>
              <a:gd name="connsiteY73" fmla="*/ 5435600 h 5906228"/>
              <a:gd name="connsiteX74" fmla="*/ 3708400 w 4038600"/>
              <a:gd name="connsiteY74" fmla="*/ 5473700 h 5906228"/>
              <a:gd name="connsiteX75" fmla="*/ 3695700 w 4038600"/>
              <a:gd name="connsiteY75" fmla="*/ 5511800 h 5906228"/>
              <a:gd name="connsiteX76" fmla="*/ 3670300 w 4038600"/>
              <a:gd name="connsiteY76" fmla="*/ 5549900 h 5906228"/>
              <a:gd name="connsiteX77" fmla="*/ 3644900 w 4038600"/>
              <a:gd name="connsiteY77" fmla="*/ 5626100 h 5906228"/>
              <a:gd name="connsiteX78" fmla="*/ 3606800 w 4038600"/>
              <a:gd name="connsiteY78" fmla="*/ 5651500 h 5906228"/>
              <a:gd name="connsiteX79" fmla="*/ 3568700 w 4038600"/>
              <a:gd name="connsiteY79" fmla="*/ 5727700 h 5906228"/>
              <a:gd name="connsiteX80" fmla="*/ 3530600 w 4038600"/>
              <a:gd name="connsiteY80" fmla="*/ 5765800 h 5906228"/>
              <a:gd name="connsiteX81" fmla="*/ 3467100 w 4038600"/>
              <a:gd name="connsiteY81" fmla="*/ 5829300 h 5906228"/>
              <a:gd name="connsiteX82" fmla="*/ 3390900 w 4038600"/>
              <a:gd name="connsiteY82" fmla="*/ 5854700 h 5906228"/>
              <a:gd name="connsiteX83" fmla="*/ 3340100 w 4038600"/>
              <a:gd name="connsiteY83" fmla="*/ 5880100 h 5906228"/>
              <a:gd name="connsiteX84" fmla="*/ 3200400 w 4038600"/>
              <a:gd name="connsiteY84" fmla="*/ 5905500 h 5906228"/>
              <a:gd name="connsiteX85" fmla="*/ 3200400 w 4038600"/>
              <a:gd name="connsiteY85" fmla="*/ 5880100 h 5906228"/>
              <a:gd name="connsiteX86" fmla="*/ 139700 w 4038600"/>
              <a:gd name="connsiteY86" fmla="*/ 5778500 h 5906228"/>
              <a:gd name="connsiteX87" fmla="*/ 368300 w 4038600"/>
              <a:gd name="connsiteY87" fmla="*/ 4229100 h 5906228"/>
              <a:gd name="connsiteX88" fmla="*/ 1003300 w 4038600"/>
              <a:gd name="connsiteY88" fmla="*/ 3644900 h 5906228"/>
              <a:gd name="connsiteX89" fmla="*/ 1574800 w 4038600"/>
              <a:gd name="connsiteY89" fmla="*/ 3060700 h 5906228"/>
              <a:gd name="connsiteX90" fmla="*/ 1079500 w 4038600"/>
              <a:gd name="connsiteY90" fmla="*/ 2387600 h 5906228"/>
              <a:gd name="connsiteX91" fmla="*/ 0 w 4038600"/>
              <a:gd name="connsiteY91" fmla="*/ 914400 h 5906228"/>
              <a:gd name="connsiteX92" fmla="*/ 76200 w 4038600"/>
              <a:gd name="connsiteY92" fmla="*/ 114300 h 5906228"/>
              <a:gd name="connsiteX93" fmla="*/ 2590800 w 4038600"/>
              <a:gd name="connsiteY93" fmla="*/ 38100 h 5906228"/>
              <a:gd name="connsiteX94" fmla="*/ 3556000 w 4038600"/>
              <a:gd name="connsiteY94" fmla="*/ 38100 h 5906228"/>
              <a:gd name="connsiteX0" fmla="*/ 3517900 w 4038600"/>
              <a:gd name="connsiteY0" fmla="*/ 0 h 5906228"/>
              <a:gd name="connsiteX1" fmla="*/ 3683000 w 4038600"/>
              <a:gd name="connsiteY1" fmla="*/ 88900 h 5906228"/>
              <a:gd name="connsiteX2" fmla="*/ 3797300 w 4038600"/>
              <a:gd name="connsiteY2" fmla="*/ 165100 h 5906228"/>
              <a:gd name="connsiteX3" fmla="*/ 3835400 w 4038600"/>
              <a:gd name="connsiteY3" fmla="*/ 203200 h 5906228"/>
              <a:gd name="connsiteX4" fmla="*/ 3886200 w 4038600"/>
              <a:gd name="connsiteY4" fmla="*/ 228600 h 5906228"/>
              <a:gd name="connsiteX5" fmla="*/ 3962400 w 4038600"/>
              <a:gd name="connsiteY5" fmla="*/ 279400 h 5906228"/>
              <a:gd name="connsiteX6" fmla="*/ 3975100 w 4038600"/>
              <a:gd name="connsiteY6" fmla="*/ 317500 h 5906228"/>
              <a:gd name="connsiteX7" fmla="*/ 4025900 w 4038600"/>
              <a:gd name="connsiteY7" fmla="*/ 431800 h 5906228"/>
              <a:gd name="connsiteX8" fmla="*/ 4025900 w 4038600"/>
              <a:gd name="connsiteY8" fmla="*/ 584200 h 5906228"/>
              <a:gd name="connsiteX9" fmla="*/ 4038600 w 4038600"/>
              <a:gd name="connsiteY9" fmla="*/ 584200 h 5906228"/>
              <a:gd name="connsiteX10" fmla="*/ 3987800 w 4038600"/>
              <a:gd name="connsiteY10" fmla="*/ 685800 h 5906228"/>
              <a:gd name="connsiteX11" fmla="*/ 3949700 w 4038600"/>
              <a:gd name="connsiteY11" fmla="*/ 711200 h 5906228"/>
              <a:gd name="connsiteX12" fmla="*/ 3886200 w 4038600"/>
              <a:gd name="connsiteY12" fmla="*/ 787400 h 5906228"/>
              <a:gd name="connsiteX13" fmla="*/ 3848100 w 4038600"/>
              <a:gd name="connsiteY13" fmla="*/ 800100 h 5906228"/>
              <a:gd name="connsiteX14" fmla="*/ 3746500 w 4038600"/>
              <a:gd name="connsiteY14" fmla="*/ 863600 h 5906228"/>
              <a:gd name="connsiteX15" fmla="*/ 3619500 w 4038600"/>
              <a:gd name="connsiteY15" fmla="*/ 939800 h 5906228"/>
              <a:gd name="connsiteX16" fmla="*/ 3568700 w 4038600"/>
              <a:gd name="connsiteY16" fmla="*/ 965200 h 5906228"/>
              <a:gd name="connsiteX17" fmla="*/ 3517900 w 4038600"/>
              <a:gd name="connsiteY17" fmla="*/ 1003300 h 5906228"/>
              <a:gd name="connsiteX18" fmla="*/ 3441700 w 4038600"/>
              <a:gd name="connsiteY18" fmla="*/ 1041400 h 5906228"/>
              <a:gd name="connsiteX19" fmla="*/ 3365500 w 4038600"/>
              <a:gd name="connsiteY19" fmla="*/ 1092200 h 5906228"/>
              <a:gd name="connsiteX20" fmla="*/ 3327400 w 4038600"/>
              <a:gd name="connsiteY20" fmla="*/ 1117600 h 5906228"/>
              <a:gd name="connsiteX21" fmla="*/ 3340100 w 4038600"/>
              <a:gd name="connsiteY21" fmla="*/ 1104900 h 5906228"/>
              <a:gd name="connsiteX22" fmla="*/ 3352800 w 4038600"/>
              <a:gd name="connsiteY22" fmla="*/ 1346200 h 5906228"/>
              <a:gd name="connsiteX23" fmla="*/ 3365500 w 4038600"/>
              <a:gd name="connsiteY23" fmla="*/ 1422400 h 5906228"/>
              <a:gd name="connsiteX24" fmla="*/ 3390900 w 4038600"/>
              <a:gd name="connsiteY24" fmla="*/ 1638300 h 5906228"/>
              <a:gd name="connsiteX25" fmla="*/ 3378200 w 4038600"/>
              <a:gd name="connsiteY25" fmla="*/ 1879600 h 5906228"/>
              <a:gd name="connsiteX26" fmla="*/ 3314700 w 4038600"/>
              <a:gd name="connsiteY26" fmla="*/ 1968500 h 5906228"/>
              <a:gd name="connsiteX27" fmla="*/ 3263900 w 4038600"/>
              <a:gd name="connsiteY27" fmla="*/ 2032000 h 5906228"/>
              <a:gd name="connsiteX28" fmla="*/ 3149600 w 4038600"/>
              <a:gd name="connsiteY28" fmla="*/ 2133600 h 5906228"/>
              <a:gd name="connsiteX29" fmla="*/ 3086100 w 4038600"/>
              <a:gd name="connsiteY29" fmla="*/ 2209800 h 5906228"/>
              <a:gd name="connsiteX30" fmla="*/ 3048000 w 4038600"/>
              <a:gd name="connsiteY30" fmla="*/ 2222500 h 5906228"/>
              <a:gd name="connsiteX31" fmla="*/ 2997200 w 4038600"/>
              <a:gd name="connsiteY31" fmla="*/ 2286000 h 5906228"/>
              <a:gd name="connsiteX32" fmla="*/ 2933700 w 4038600"/>
              <a:gd name="connsiteY32" fmla="*/ 2336800 h 5906228"/>
              <a:gd name="connsiteX33" fmla="*/ 2844800 w 4038600"/>
              <a:gd name="connsiteY33" fmla="*/ 2451100 h 5906228"/>
              <a:gd name="connsiteX34" fmla="*/ 2819400 w 4038600"/>
              <a:gd name="connsiteY34" fmla="*/ 2489200 h 5906228"/>
              <a:gd name="connsiteX35" fmla="*/ 2794000 w 4038600"/>
              <a:gd name="connsiteY35" fmla="*/ 2527300 h 5906228"/>
              <a:gd name="connsiteX36" fmla="*/ 2768600 w 4038600"/>
              <a:gd name="connsiteY36" fmla="*/ 2603500 h 5906228"/>
              <a:gd name="connsiteX37" fmla="*/ 2755900 w 4038600"/>
              <a:gd name="connsiteY37" fmla="*/ 2641600 h 5906228"/>
              <a:gd name="connsiteX38" fmla="*/ 2768600 w 4038600"/>
              <a:gd name="connsiteY38" fmla="*/ 2705100 h 5906228"/>
              <a:gd name="connsiteX39" fmla="*/ 2908300 w 4038600"/>
              <a:gd name="connsiteY39" fmla="*/ 2781300 h 5906228"/>
              <a:gd name="connsiteX40" fmla="*/ 2959100 w 4038600"/>
              <a:gd name="connsiteY40" fmla="*/ 2806700 h 5906228"/>
              <a:gd name="connsiteX41" fmla="*/ 3098800 w 4038600"/>
              <a:gd name="connsiteY41" fmla="*/ 2857500 h 5906228"/>
              <a:gd name="connsiteX42" fmla="*/ 3149600 w 4038600"/>
              <a:gd name="connsiteY42" fmla="*/ 2895600 h 5906228"/>
              <a:gd name="connsiteX43" fmla="*/ 3213100 w 4038600"/>
              <a:gd name="connsiteY43" fmla="*/ 2908300 h 5906228"/>
              <a:gd name="connsiteX44" fmla="*/ 3263900 w 4038600"/>
              <a:gd name="connsiteY44" fmla="*/ 2921000 h 5906228"/>
              <a:gd name="connsiteX45" fmla="*/ 3302000 w 4038600"/>
              <a:gd name="connsiteY45" fmla="*/ 2946400 h 5906228"/>
              <a:gd name="connsiteX46" fmla="*/ 3378200 w 4038600"/>
              <a:gd name="connsiteY46" fmla="*/ 2971800 h 5906228"/>
              <a:gd name="connsiteX47" fmla="*/ 3416300 w 4038600"/>
              <a:gd name="connsiteY47" fmla="*/ 3009900 h 5906228"/>
              <a:gd name="connsiteX48" fmla="*/ 3492500 w 4038600"/>
              <a:gd name="connsiteY48" fmla="*/ 3035300 h 5906228"/>
              <a:gd name="connsiteX49" fmla="*/ 3530600 w 4038600"/>
              <a:gd name="connsiteY49" fmla="*/ 3060700 h 5906228"/>
              <a:gd name="connsiteX50" fmla="*/ 3556000 w 4038600"/>
              <a:gd name="connsiteY50" fmla="*/ 3098800 h 5906228"/>
              <a:gd name="connsiteX51" fmla="*/ 3632200 w 4038600"/>
              <a:gd name="connsiteY51" fmla="*/ 3175000 h 5906228"/>
              <a:gd name="connsiteX52" fmla="*/ 3683000 w 4038600"/>
              <a:gd name="connsiteY52" fmla="*/ 3263900 h 5906228"/>
              <a:gd name="connsiteX53" fmla="*/ 3733800 w 4038600"/>
              <a:gd name="connsiteY53" fmla="*/ 3340100 h 5906228"/>
              <a:gd name="connsiteX54" fmla="*/ 3759200 w 4038600"/>
              <a:gd name="connsiteY54" fmla="*/ 3378200 h 5906228"/>
              <a:gd name="connsiteX55" fmla="*/ 3784600 w 4038600"/>
              <a:gd name="connsiteY55" fmla="*/ 3416300 h 5906228"/>
              <a:gd name="connsiteX56" fmla="*/ 3810000 w 4038600"/>
              <a:gd name="connsiteY56" fmla="*/ 3492500 h 5906228"/>
              <a:gd name="connsiteX57" fmla="*/ 3822700 w 4038600"/>
              <a:gd name="connsiteY57" fmla="*/ 3530600 h 5906228"/>
              <a:gd name="connsiteX58" fmla="*/ 3848100 w 4038600"/>
              <a:gd name="connsiteY58" fmla="*/ 3581400 h 5906228"/>
              <a:gd name="connsiteX59" fmla="*/ 3860800 w 4038600"/>
              <a:gd name="connsiteY59" fmla="*/ 3632200 h 5906228"/>
              <a:gd name="connsiteX60" fmla="*/ 3873500 w 4038600"/>
              <a:gd name="connsiteY60" fmla="*/ 3670300 h 5906228"/>
              <a:gd name="connsiteX61" fmla="*/ 3886200 w 4038600"/>
              <a:gd name="connsiteY61" fmla="*/ 3721100 h 5906228"/>
              <a:gd name="connsiteX62" fmla="*/ 3898900 w 4038600"/>
              <a:gd name="connsiteY62" fmla="*/ 3759200 h 5906228"/>
              <a:gd name="connsiteX63" fmla="*/ 3924300 w 4038600"/>
              <a:gd name="connsiteY63" fmla="*/ 3949700 h 5906228"/>
              <a:gd name="connsiteX64" fmla="*/ 3937000 w 4038600"/>
              <a:gd name="connsiteY64" fmla="*/ 4000500 h 5906228"/>
              <a:gd name="connsiteX65" fmla="*/ 3924300 w 4038600"/>
              <a:gd name="connsiteY65" fmla="*/ 4711700 h 5906228"/>
              <a:gd name="connsiteX66" fmla="*/ 3911600 w 4038600"/>
              <a:gd name="connsiteY66" fmla="*/ 4876800 h 5906228"/>
              <a:gd name="connsiteX67" fmla="*/ 3886200 w 4038600"/>
              <a:gd name="connsiteY67" fmla="*/ 5016500 h 5906228"/>
              <a:gd name="connsiteX68" fmla="*/ 3860800 w 4038600"/>
              <a:gd name="connsiteY68" fmla="*/ 5105400 h 5906228"/>
              <a:gd name="connsiteX69" fmla="*/ 3835400 w 4038600"/>
              <a:gd name="connsiteY69" fmla="*/ 5219700 h 5906228"/>
              <a:gd name="connsiteX70" fmla="*/ 3810000 w 4038600"/>
              <a:gd name="connsiteY70" fmla="*/ 5270500 h 5906228"/>
              <a:gd name="connsiteX71" fmla="*/ 3797300 w 4038600"/>
              <a:gd name="connsiteY71" fmla="*/ 5308600 h 5906228"/>
              <a:gd name="connsiteX72" fmla="*/ 3771900 w 4038600"/>
              <a:gd name="connsiteY72" fmla="*/ 5346700 h 5906228"/>
              <a:gd name="connsiteX73" fmla="*/ 3733800 w 4038600"/>
              <a:gd name="connsiteY73" fmla="*/ 5435600 h 5906228"/>
              <a:gd name="connsiteX74" fmla="*/ 3708400 w 4038600"/>
              <a:gd name="connsiteY74" fmla="*/ 5473700 h 5906228"/>
              <a:gd name="connsiteX75" fmla="*/ 3695700 w 4038600"/>
              <a:gd name="connsiteY75" fmla="*/ 5511800 h 5906228"/>
              <a:gd name="connsiteX76" fmla="*/ 3670300 w 4038600"/>
              <a:gd name="connsiteY76" fmla="*/ 5549900 h 5906228"/>
              <a:gd name="connsiteX77" fmla="*/ 3644900 w 4038600"/>
              <a:gd name="connsiteY77" fmla="*/ 5626100 h 5906228"/>
              <a:gd name="connsiteX78" fmla="*/ 3606800 w 4038600"/>
              <a:gd name="connsiteY78" fmla="*/ 5651500 h 5906228"/>
              <a:gd name="connsiteX79" fmla="*/ 3568700 w 4038600"/>
              <a:gd name="connsiteY79" fmla="*/ 5727700 h 5906228"/>
              <a:gd name="connsiteX80" fmla="*/ 3530600 w 4038600"/>
              <a:gd name="connsiteY80" fmla="*/ 5765800 h 5906228"/>
              <a:gd name="connsiteX81" fmla="*/ 3467100 w 4038600"/>
              <a:gd name="connsiteY81" fmla="*/ 5829300 h 5906228"/>
              <a:gd name="connsiteX82" fmla="*/ 3390900 w 4038600"/>
              <a:gd name="connsiteY82" fmla="*/ 5854700 h 5906228"/>
              <a:gd name="connsiteX83" fmla="*/ 3340100 w 4038600"/>
              <a:gd name="connsiteY83" fmla="*/ 5880100 h 5906228"/>
              <a:gd name="connsiteX84" fmla="*/ 3200400 w 4038600"/>
              <a:gd name="connsiteY84" fmla="*/ 5905500 h 5906228"/>
              <a:gd name="connsiteX85" fmla="*/ 3200400 w 4038600"/>
              <a:gd name="connsiteY85" fmla="*/ 5880100 h 5906228"/>
              <a:gd name="connsiteX86" fmla="*/ 139700 w 4038600"/>
              <a:gd name="connsiteY86" fmla="*/ 5778500 h 5906228"/>
              <a:gd name="connsiteX87" fmla="*/ 368300 w 4038600"/>
              <a:gd name="connsiteY87" fmla="*/ 4229100 h 5906228"/>
              <a:gd name="connsiteX88" fmla="*/ 1003300 w 4038600"/>
              <a:gd name="connsiteY88" fmla="*/ 3644900 h 5906228"/>
              <a:gd name="connsiteX89" fmla="*/ 1574800 w 4038600"/>
              <a:gd name="connsiteY89" fmla="*/ 3060700 h 5906228"/>
              <a:gd name="connsiteX90" fmla="*/ 1079500 w 4038600"/>
              <a:gd name="connsiteY90" fmla="*/ 2387600 h 5906228"/>
              <a:gd name="connsiteX91" fmla="*/ 469900 w 4038600"/>
              <a:gd name="connsiteY91" fmla="*/ 2019300 h 5906228"/>
              <a:gd name="connsiteX92" fmla="*/ 0 w 4038600"/>
              <a:gd name="connsiteY92" fmla="*/ 914400 h 5906228"/>
              <a:gd name="connsiteX93" fmla="*/ 76200 w 4038600"/>
              <a:gd name="connsiteY93" fmla="*/ 114300 h 5906228"/>
              <a:gd name="connsiteX94" fmla="*/ 2590800 w 4038600"/>
              <a:gd name="connsiteY94" fmla="*/ 38100 h 5906228"/>
              <a:gd name="connsiteX95" fmla="*/ 3556000 w 4038600"/>
              <a:gd name="connsiteY95" fmla="*/ 38100 h 5906228"/>
              <a:gd name="connsiteX0" fmla="*/ 3517900 w 4038600"/>
              <a:gd name="connsiteY0" fmla="*/ 0 h 5906228"/>
              <a:gd name="connsiteX1" fmla="*/ 3683000 w 4038600"/>
              <a:gd name="connsiteY1" fmla="*/ 88900 h 5906228"/>
              <a:gd name="connsiteX2" fmla="*/ 3797300 w 4038600"/>
              <a:gd name="connsiteY2" fmla="*/ 165100 h 5906228"/>
              <a:gd name="connsiteX3" fmla="*/ 3835400 w 4038600"/>
              <a:gd name="connsiteY3" fmla="*/ 203200 h 5906228"/>
              <a:gd name="connsiteX4" fmla="*/ 3886200 w 4038600"/>
              <a:gd name="connsiteY4" fmla="*/ 228600 h 5906228"/>
              <a:gd name="connsiteX5" fmla="*/ 3962400 w 4038600"/>
              <a:gd name="connsiteY5" fmla="*/ 279400 h 5906228"/>
              <a:gd name="connsiteX6" fmla="*/ 3975100 w 4038600"/>
              <a:gd name="connsiteY6" fmla="*/ 317500 h 5906228"/>
              <a:gd name="connsiteX7" fmla="*/ 4025900 w 4038600"/>
              <a:gd name="connsiteY7" fmla="*/ 431800 h 5906228"/>
              <a:gd name="connsiteX8" fmla="*/ 4025900 w 4038600"/>
              <a:gd name="connsiteY8" fmla="*/ 584200 h 5906228"/>
              <a:gd name="connsiteX9" fmla="*/ 4038600 w 4038600"/>
              <a:gd name="connsiteY9" fmla="*/ 584200 h 5906228"/>
              <a:gd name="connsiteX10" fmla="*/ 3987800 w 4038600"/>
              <a:gd name="connsiteY10" fmla="*/ 685800 h 5906228"/>
              <a:gd name="connsiteX11" fmla="*/ 3949700 w 4038600"/>
              <a:gd name="connsiteY11" fmla="*/ 711200 h 5906228"/>
              <a:gd name="connsiteX12" fmla="*/ 3886200 w 4038600"/>
              <a:gd name="connsiteY12" fmla="*/ 787400 h 5906228"/>
              <a:gd name="connsiteX13" fmla="*/ 3848100 w 4038600"/>
              <a:gd name="connsiteY13" fmla="*/ 800100 h 5906228"/>
              <a:gd name="connsiteX14" fmla="*/ 3746500 w 4038600"/>
              <a:gd name="connsiteY14" fmla="*/ 863600 h 5906228"/>
              <a:gd name="connsiteX15" fmla="*/ 3619500 w 4038600"/>
              <a:gd name="connsiteY15" fmla="*/ 939800 h 5906228"/>
              <a:gd name="connsiteX16" fmla="*/ 3568700 w 4038600"/>
              <a:gd name="connsiteY16" fmla="*/ 965200 h 5906228"/>
              <a:gd name="connsiteX17" fmla="*/ 3517900 w 4038600"/>
              <a:gd name="connsiteY17" fmla="*/ 1003300 h 5906228"/>
              <a:gd name="connsiteX18" fmla="*/ 3441700 w 4038600"/>
              <a:gd name="connsiteY18" fmla="*/ 1041400 h 5906228"/>
              <a:gd name="connsiteX19" fmla="*/ 3365500 w 4038600"/>
              <a:gd name="connsiteY19" fmla="*/ 1092200 h 5906228"/>
              <a:gd name="connsiteX20" fmla="*/ 3327400 w 4038600"/>
              <a:gd name="connsiteY20" fmla="*/ 1117600 h 5906228"/>
              <a:gd name="connsiteX21" fmla="*/ 3340100 w 4038600"/>
              <a:gd name="connsiteY21" fmla="*/ 1104900 h 5906228"/>
              <a:gd name="connsiteX22" fmla="*/ 3352800 w 4038600"/>
              <a:gd name="connsiteY22" fmla="*/ 1346200 h 5906228"/>
              <a:gd name="connsiteX23" fmla="*/ 3365500 w 4038600"/>
              <a:gd name="connsiteY23" fmla="*/ 1422400 h 5906228"/>
              <a:gd name="connsiteX24" fmla="*/ 3390900 w 4038600"/>
              <a:gd name="connsiteY24" fmla="*/ 1638300 h 5906228"/>
              <a:gd name="connsiteX25" fmla="*/ 3378200 w 4038600"/>
              <a:gd name="connsiteY25" fmla="*/ 1879600 h 5906228"/>
              <a:gd name="connsiteX26" fmla="*/ 3314700 w 4038600"/>
              <a:gd name="connsiteY26" fmla="*/ 1968500 h 5906228"/>
              <a:gd name="connsiteX27" fmla="*/ 3263900 w 4038600"/>
              <a:gd name="connsiteY27" fmla="*/ 2032000 h 5906228"/>
              <a:gd name="connsiteX28" fmla="*/ 3149600 w 4038600"/>
              <a:gd name="connsiteY28" fmla="*/ 2133600 h 5906228"/>
              <a:gd name="connsiteX29" fmla="*/ 3086100 w 4038600"/>
              <a:gd name="connsiteY29" fmla="*/ 2209800 h 5906228"/>
              <a:gd name="connsiteX30" fmla="*/ 3048000 w 4038600"/>
              <a:gd name="connsiteY30" fmla="*/ 2222500 h 5906228"/>
              <a:gd name="connsiteX31" fmla="*/ 2997200 w 4038600"/>
              <a:gd name="connsiteY31" fmla="*/ 2286000 h 5906228"/>
              <a:gd name="connsiteX32" fmla="*/ 2933700 w 4038600"/>
              <a:gd name="connsiteY32" fmla="*/ 2336800 h 5906228"/>
              <a:gd name="connsiteX33" fmla="*/ 2844800 w 4038600"/>
              <a:gd name="connsiteY33" fmla="*/ 2451100 h 5906228"/>
              <a:gd name="connsiteX34" fmla="*/ 2819400 w 4038600"/>
              <a:gd name="connsiteY34" fmla="*/ 2489200 h 5906228"/>
              <a:gd name="connsiteX35" fmla="*/ 2794000 w 4038600"/>
              <a:gd name="connsiteY35" fmla="*/ 2527300 h 5906228"/>
              <a:gd name="connsiteX36" fmla="*/ 2768600 w 4038600"/>
              <a:gd name="connsiteY36" fmla="*/ 2603500 h 5906228"/>
              <a:gd name="connsiteX37" fmla="*/ 2755900 w 4038600"/>
              <a:gd name="connsiteY37" fmla="*/ 2641600 h 5906228"/>
              <a:gd name="connsiteX38" fmla="*/ 2768600 w 4038600"/>
              <a:gd name="connsiteY38" fmla="*/ 2705100 h 5906228"/>
              <a:gd name="connsiteX39" fmla="*/ 2908300 w 4038600"/>
              <a:gd name="connsiteY39" fmla="*/ 2781300 h 5906228"/>
              <a:gd name="connsiteX40" fmla="*/ 2959100 w 4038600"/>
              <a:gd name="connsiteY40" fmla="*/ 2806700 h 5906228"/>
              <a:gd name="connsiteX41" fmla="*/ 3098800 w 4038600"/>
              <a:gd name="connsiteY41" fmla="*/ 2857500 h 5906228"/>
              <a:gd name="connsiteX42" fmla="*/ 3149600 w 4038600"/>
              <a:gd name="connsiteY42" fmla="*/ 2895600 h 5906228"/>
              <a:gd name="connsiteX43" fmla="*/ 3213100 w 4038600"/>
              <a:gd name="connsiteY43" fmla="*/ 2908300 h 5906228"/>
              <a:gd name="connsiteX44" fmla="*/ 3263900 w 4038600"/>
              <a:gd name="connsiteY44" fmla="*/ 2921000 h 5906228"/>
              <a:gd name="connsiteX45" fmla="*/ 3302000 w 4038600"/>
              <a:gd name="connsiteY45" fmla="*/ 2946400 h 5906228"/>
              <a:gd name="connsiteX46" fmla="*/ 3378200 w 4038600"/>
              <a:gd name="connsiteY46" fmla="*/ 2971800 h 5906228"/>
              <a:gd name="connsiteX47" fmla="*/ 3416300 w 4038600"/>
              <a:gd name="connsiteY47" fmla="*/ 3009900 h 5906228"/>
              <a:gd name="connsiteX48" fmla="*/ 3492500 w 4038600"/>
              <a:gd name="connsiteY48" fmla="*/ 3035300 h 5906228"/>
              <a:gd name="connsiteX49" fmla="*/ 3530600 w 4038600"/>
              <a:gd name="connsiteY49" fmla="*/ 3060700 h 5906228"/>
              <a:gd name="connsiteX50" fmla="*/ 3556000 w 4038600"/>
              <a:gd name="connsiteY50" fmla="*/ 3098800 h 5906228"/>
              <a:gd name="connsiteX51" fmla="*/ 3632200 w 4038600"/>
              <a:gd name="connsiteY51" fmla="*/ 3175000 h 5906228"/>
              <a:gd name="connsiteX52" fmla="*/ 3683000 w 4038600"/>
              <a:gd name="connsiteY52" fmla="*/ 3263900 h 5906228"/>
              <a:gd name="connsiteX53" fmla="*/ 3733800 w 4038600"/>
              <a:gd name="connsiteY53" fmla="*/ 3340100 h 5906228"/>
              <a:gd name="connsiteX54" fmla="*/ 3759200 w 4038600"/>
              <a:gd name="connsiteY54" fmla="*/ 3378200 h 5906228"/>
              <a:gd name="connsiteX55" fmla="*/ 3784600 w 4038600"/>
              <a:gd name="connsiteY55" fmla="*/ 3416300 h 5906228"/>
              <a:gd name="connsiteX56" fmla="*/ 3810000 w 4038600"/>
              <a:gd name="connsiteY56" fmla="*/ 3492500 h 5906228"/>
              <a:gd name="connsiteX57" fmla="*/ 3822700 w 4038600"/>
              <a:gd name="connsiteY57" fmla="*/ 3530600 h 5906228"/>
              <a:gd name="connsiteX58" fmla="*/ 3848100 w 4038600"/>
              <a:gd name="connsiteY58" fmla="*/ 3581400 h 5906228"/>
              <a:gd name="connsiteX59" fmla="*/ 3860800 w 4038600"/>
              <a:gd name="connsiteY59" fmla="*/ 3632200 h 5906228"/>
              <a:gd name="connsiteX60" fmla="*/ 3873500 w 4038600"/>
              <a:gd name="connsiteY60" fmla="*/ 3670300 h 5906228"/>
              <a:gd name="connsiteX61" fmla="*/ 3886200 w 4038600"/>
              <a:gd name="connsiteY61" fmla="*/ 3721100 h 5906228"/>
              <a:gd name="connsiteX62" fmla="*/ 3898900 w 4038600"/>
              <a:gd name="connsiteY62" fmla="*/ 3759200 h 5906228"/>
              <a:gd name="connsiteX63" fmla="*/ 3924300 w 4038600"/>
              <a:gd name="connsiteY63" fmla="*/ 3949700 h 5906228"/>
              <a:gd name="connsiteX64" fmla="*/ 3937000 w 4038600"/>
              <a:gd name="connsiteY64" fmla="*/ 4000500 h 5906228"/>
              <a:gd name="connsiteX65" fmla="*/ 3924300 w 4038600"/>
              <a:gd name="connsiteY65" fmla="*/ 4711700 h 5906228"/>
              <a:gd name="connsiteX66" fmla="*/ 3911600 w 4038600"/>
              <a:gd name="connsiteY66" fmla="*/ 4876800 h 5906228"/>
              <a:gd name="connsiteX67" fmla="*/ 3886200 w 4038600"/>
              <a:gd name="connsiteY67" fmla="*/ 5016500 h 5906228"/>
              <a:gd name="connsiteX68" fmla="*/ 3860800 w 4038600"/>
              <a:gd name="connsiteY68" fmla="*/ 5105400 h 5906228"/>
              <a:gd name="connsiteX69" fmla="*/ 3835400 w 4038600"/>
              <a:gd name="connsiteY69" fmla="*/ 5219700 h 5906228"/>
              <a:gd name="connsiteX70" fmla="*/ 3810000 w 4038600"/>
              <a:gd name="connsiteY70" fmla="*/ 5270500 h 5906228"/>
              <a:gd name="connsiteX71" fmla="*/ 3797300 w 4038600"/>
              <a:gd name="connsiteY71" fmla="*/ 5308600 h 5906228"/>
              <a:gd name="connsiteX72" fmla="*/ 3771900 w 4038600"/>
              <a:gd name="connsiteY72" fmla="*/ 5346700 h 5906228"/>
              <a:gd name="connsiteX73" fmla="*/ 3733800 w 4038600"/>
              <a:gd name="connsiteY73" fmla="*/ 5435600 h 5906228"/>
              <a:gd name="connsiteX74" fmla="*/ 3708400 w 4038600"/>
              <a:gd name="connsiteY74" fmla="*/ 5473700 h 5906228"/>
              <a:gd name="connsiteX75" fmla="*/ 3695700 w 4038600"/>
              <a:gd name="connsiteY75" fmla="*/ 5511800 h 5906228"/>
              <a:gd name="connsiteX76" fmla="*/ 3670300 w 4038600"/>
              <a:gd name="connsiteY76" fmla="*/ 5549900 h 5906228"/>
              <a:gd name="connsiteX77" fmla="*/ 3644900 w 4038600"/>
              <a:gd name="connsiteY77" fmla="*/ 5626100 h 5906228"/>
              <a:gd name="connsiteX78" fmla="*/ 3606800 w 4038600"/>
              <a:gd name="connsiteY78" fmla="*/ 5651500 h 5906228"/>
              <a:gd name="connsiteX79" fmla="*/ 3568700 w 4038600"/>
              <a:gd name="connsiteY79" fmla="*/ 5727700 h 5906228"/>
              <a:gd name="connsiteX80" fmla="*/ 3530600 w 4038600"/>
              <a:gd name="connsiteY80" fmla="*/ 5765800 h 5906228"/>
              <a:gd name="connsiteX81" fmla="*/ 3467100 w 4038600"/>
              <a:gd name="connsiteY81" fmla="*/ 5829300 h 5906228"/>
              <a:gd name="connsiteX82" fmla="*/ 3390900 w 4038600"/>
              <a:gd name="connsiteY82" fmla="*/ 5854700 h 5906228"/>
              <a:gd name="connsiteX83" fmla="*/ 3340100 w 4038600"/>
              <a:gd name="connsiteY83" fmla="*/ 5880100 h 5906228"/>
              <a:gd name="connsiteX84" fmla="*/ 3200400 w 4038600"/>
              <a:gd name="connsiteY84" fmla="*/ 5905500 h 5906228"/>
              <a:gd name="connsiteX85" fmla="*/ 3200400 w 4038600"/>
              <a:gd name="connsiteY85" fmla="*/ 5880100 h 5906228"/>
              <a:gd name="connsiteX86" fmla="*/ 139700 w 4038600"/>
              <a:gd name="connsiteY86" fmla="*/ 5778500 h 5906228"/>
              <a:gd name="connsiteX87" fmla="*/ 368300 w 4038600"/>
              <a:gd name="connsiteY87" fmla="*/ 4229100 h 5906228"/>
              <a:gd name="connsiteX88" fmla="*/ 1003300 w 4038600"/>
              <a:gd name="connsiteY88" fmla="*/ 3644900 h 5906228"/>
              <a:gd name="connsiteX89" fmla="*/ 1574800 w 4038600"/>
              <a:gd name="connsiteY89" fmla="*/ 3060700 h 5906228"/>
              <a:gd name="connsiteX90" fmla="*/ 1079500 w 4038600"/>
              <a:gd name="connsiteY90" fmla="*/ 2387600 h 5906228"/>
              <a:gd name="connsiteX91" fmla="*/ 469900 w 4038600"/>
              <a:gd name="connsiteY91" fmla="*/ 2019300 h 5906228"/>
              <a:gd name="connsiteX92" fmla="*/ 0 w 4038600"/>
              <a:gd name="connsiteY92" fmla="*/ 914400 h 5906228"/>
              <a:gd name="connsiteX93" fmla="*/ 76200 w 4038600"/>
              <a:gd name="connsiteY93" fmla="*/ 114300 h 5906228"/>
              <a:gd name="connsiteX94" fmla="*/ 2590800 w 4038600"/>
              <a:gd name="connsiteY94" fmla="*/ 38100 h 5906228"/>
              <a:gd name="connsiteX95" fmla="*/ 3556000 w 4038600"/>
              <a:gd name="connsiteY95" fmla="*/ 38100 h 5906228"/>
              <a:gd name="connsiteX0" fmla="*/ 3517900 w 4038600"/>
              <a:gd name="connsiteY0" fmla="*/ 0 h 5914769"/>
              <a:gd name="connsiteX1" fmla="*/ 3683000 w 4038600"/>
              <a:gd name="connsiteY1" fmla="*/ 88900 h 5914769"/>
              <a:gd name="connsiteX2" fmla="*/ 3797300 w 4038600"/>
              <a:gd name="connsiteY2" fmla="*/ 165100 h 5914769"/>
              <a:gd name="connsiteX3" fmla="*/ 3835400 w 4038600"/>
              <a:gd name="connsiteY3" fmla="*/ 203200 h 5914769"/>
              <a:gd name="connsiteX4" fmla="*/ 3886200 w 4038600"/>
              <a:gd name="connsiteY4" fmla="*/ 228600 h 5914769"/>
              <a:gd name="connsiteX5" fmla="*/ 3962400 w 4038600"/>
              <a:gd name="connsiteY5" fmla="*/ 279400 h 5914769"/>
              <a:gd name="connsiteX6" fmla="*/ 3975100 w 4038600"/>
              <a:gd name="connsiteY6" fmla="*/ 317500 h 5914769"/>
              <a:gd name="connsiteX7" fmla="*/ 4025900 w 4038600"/>
              <a:gd name="connsiteY7" fmla="*/ 431800 h 5914769"/>
              <a:gd name="connsiteX8" fmla="*/ 4025900 w 4038600"/>
              <a:gd name="connsiteY8" fmla="*/ 584200 h 5914769"/>
              <a:gd name="connsiteX9" fmla="*/ 4038600 w 4038600"/>
              <a:gd name="connsiteY9" fmla="*/ 584200 h 5914769"/>
              <a:gd name="connsiteX10" fmla="*/ 3987800 w 4038600"/>
              <a:gd name="connsiteY10" fmla="*/ 685800 h 5914769"/>
              <a:gd name="connsiteX11" fmla="*/ 3949700 w 4038600"/>
              <a:gd name="connsiteY11" fmla="*/ 711200 h 5914769"/>
              <a:gd name="connsiteX12" fmla="*/ 3886200 w 4038600"/>
              <a:gd name="connsiteY12" fmla="*/ 787400 h 5914769"/>
              <a:gd name="connsiteX13" fmla="*/ 3848100 w 4038600"/>
              <a:gd name="connsiteY13" fmla="*/ 800100 h 5914769"/>
              <a:gd name="connsiteX14" fmla="*/ 3746500 w 4038600"/>
              <a:gd name="connsiteY14" fmla="*/ 863600 h 5914769"/>
              <a:gd name="connsiteX15" fmla="*/ 3619500 w 4038600"/>
              <a:gd name="connsiteY15" fmla="*/ 939800 h 5914769"/>
              <a:gd name="connsiteX16" fmla="*/ 3568700 w 4038600"/>
              <a:gd name="connsiteY16" fmla="*/ 965200 h 5914769"/>
              <a:gd name="connsiteX17" fmla="*/ 3517900 w 4038600"/>
              <a:gd name="connsiteY17" fmla="*/ 1003300 h 5914769"/>
              <a:gd name="connsiteX18" fmla="*/ 3441700 w 4038600"/>
              <a:gd name="connsiteY18" fmla="*/ 1041400 h 5914769"/>
              <a:gd name="connsiteX19" fmla="*/ 3365500 w 4038600"/>
              <a:gd name="connsiteY19" fmla="*/ 1092200 h 5914769"/>
              <a:gd name="connsiteX20" fmla="*/ 3327400 w 4038600"/>
              <a:gd name="connsiteY20" fmla="*/ 1117600 h 5914769"/>
              <a:gd name="connsiteX21" fmla="*/ 3340100 w 4038600"/>
              <a:gd name="connsiteY21" fmla="*/ 1104900 h 5914769"/>
              <a:gd name="connsiteX22" fmla="*/ 3352800 w 4038600"/>
              <a:gd name="connsiteY22" fmla="*/ 1346200 h 5914769"/>
              <a:gd name="connsiteX23" fmla="*/ 3365500 w 4038600"/>
              <a:gd name="connsiteY23" fmla="*/ 1422400 h 5914769"/>
              <a:gd name="connsiteX24" fmla="*/ 3390900 w 4038600"/>
              <a:gd name="connsiteY24" fmla="*/ 1638300 h 5914769"/>
              <a:gd name="connsiteX25" fmla="*/ 3378200 w 4038600"/>
              <a:gd name="connsiteY25" fmla="*/ 1879600 h 5914769"/>
              <a:gd name="connsiteX26" fmla="*/ 3314700 w 4038600"/>
              <a:gd name="connsiteY26" fmla="*/ 1968500 h 5914769"/>
              <a:gd name="connsiteX27" fmla="*/ 3263900 w 4038600"/>
              <a:gd name="connsiteY27" fmla="*/ 2032000 h 5914769"/>
              <a:gd name="connsiteX28" fmla="*/ 3149600 w 4038600"/>
              <a:gd name="connsiteY28" fmla="*/ 2133600 h 5914769"/>
              <a:gd name="connsiteX29" fmla="*/ 3086100 w 4038600"/>
              <a:gd name="connsiteY29" fmla="*/ 2209800 h 5914769"/>
              <a:gd name="connsiteX30" fmla="*/ 3048000 w 4038600"/>
              <a:gd name="connsiteY30" fmla="*/ 2222500 h 5914769"/>
              <a:gd name="connsiteX31" fmla="*/ 2997200 w 4038600"/>
              <a:gd name="connsiteY31" fmla="*/ 2286000 h 5914769"/>
              <a:gd name="connsiteX32" fmla="*/ 2933700 w 4038600"/>
              <a:gd name="connsiteY32" fmla="*/ 2336800 h 5914769"/>
              <a:gd name="connsiteX33" fmla="*/ 2844800 w 4038600"/>
              <a:gd name="connsiteY33" fmla="*/ 2451100 h 5914769"/>
              <a:gd name="connsiteX34" fmla="*/ 2819400 w 4038600"/>
              <a:gd name="connsiteY34" fmla="*/ 2489200 h 5914769"/>
              <a:gd name="connsiteX35" fmla="*/ 2794000 w 4038600"/>
              <a:gd name="connsiteY35" fmla="*/ 2527300 h 5914769"/>
              <a:gd name="connsiteX36" fmla="*/ 2768600 w 4038600"/>
              <a:gd name="connsiteY36" fmla="*/ 2603500 h 5914769"/>
              <a:gd name="connsiteX37" fmla="*/ 2755900 w 4038600"/>
              <a:gd name="connsiteY37" fmla="*/ 2641600 h 5914769"/>
              <a:gd name="connsiteX38" fmla="*/ 2768600 w 4038600"/>
              <a:gd name="connsiteY38" fmla="*/ 2705100 h 5914769"/>
              <a:gd name="connsiteX39" fmla="*/ 2908300 w 4038600"/>
              <a:gd name="connsiteY39" fmla="*/ 2781300 h 5914769"/>
              <a:gd name="connsiteX40" fmla="*/ 2959100 w 4038600"/>
              <a:gd name="connsiteY40" fmla="*/ 2806700 h 5914769"/>
              <a:gd name="connsiteX41" fmla="*/ 3098800 w 4038600"/>
              <a:gd name="connsiteY41" fmla="*/ 2857500 h 5914769"/>
              <a:gd name="connsiteX42" fmla="*/ 3149600 w 4038600"/>
              <a:gd name="connsiteY42" fmla="*/ 2895600 h 5914769"/>
              <a:gd name="connsiteX43" fmla="*/ 3213100 w 4038600"/>
              <a:gd name="connsiteY43" fmla="*/ 2908300 h 5914769"/>
              <a:gd name="connsiteX44" fmla="*/ 3263900 w 4038600"/>
              <a:gd name="connsiteY44" fmla="*/ 2921000 h 5914769"/>
              <a:gd name="connsiteX45" fmla="*/ 3302000 w 4038600"/>
              <a:gd name="connsiteY45" fmla="*/ 2946400 h 5914769"/>
              <a:gd name="connsiteX46" fmla="*/ 3378200 w 4038600"/>
              <a:gd name="connsiteY46" fmla="*/ 2971800 h 5914769"/>
              <a:gd name="connsiteX47" fmla="*/ 3416300 w 4038600"/>
              <a:gd name="connsiteY47" fmla="*/ 3009900 h 5914769"/>
              <a:gd name="connsiteX48" fmla="*/ 3492500 w 4038600"/>
              <a:gd name="connsiteY48" fmla="*/ 3035300 h 5914769"/>
              <a:gd name="connsiteX49" fmla="*/ 3530600 w 4038600"/>
              <a:gd name="connsiteY49" fmla="*/ 3060700 h 5914769"/>
              <a:gd name="connsiteX50" fmla="*/ 3556000 w 4038600"/>
              <a:gd name="connsiteY50" fmla="*/ 3098800 h 5914769"/>
              <a:gd name="connsiteX51" fmla="*/ 3632200 w 4038600"/>
              <a:gd name="connsiteY51" fmla="*/ 3175000 h 5914769"/>
              <a:gd name="connsiteX52" fmla="*/ 3683000 w 4038600"/>
              <a:gd name="connsiteY52" fmla="*/ 3263900 h 5914769"/>
              <a:gd name="connsiteX53" fmla="*/ 3733800 w 4038600"/>
              <a:gd name="connsiteY53" fmla="*/ 3340100 h 5914769"/>
              <a:gd name="connsiteX54" fmla="*/ 3759200 w 4038600"/>
              <a:gd name="connsiteY54" fmla="*/ 3378200 h 5914769"/>
              <a:gd name="connsiteX55" fmla="*/ 3784600 w 4038600"/>
              <a:gd name="connsiteY55" fmla="*/ 3416300 h 5914769"/>
              <a:gd name="connsiteX56" fmla="*/ 3810000 w 4038600"/>
              <a:gd name="connsiteY56" fmla="*/ 3492500 h 5914769"/>
              <a:gd name="connsiteX57" fmla="*/ 3822700 w 4038600"/>
              <a:gd name="connsiteY57" fmla="*/ 3530600 h 5914769"/>
              <a:gd name="connsiteX58" fmla="*/ 3848100 w 4038600"/>
              <a:gd name="connsiteY58" fmla="*/ 3581400 h 5914769"/>
              <a:gd name="connsiteX59" fmla="*/ 3860800 w 4038600"/>
              <a:gd name="connsiteY59" fmla="*/ 3632200 h 5914769"/>
              <a:gd name="connsiteX60" fmla="*/ 3873500 w 4038600"/>
              <a:gd name="connsiteY60" fmla="*/ 3670300 h 5914769"/>
              <a:gd name="connsiteX61" fmla="*/ 3886200 w 4038600"/>
              <a:gd name="connsiteY61" fmla="*/ 3721100 h 5914769"/>
              <a:gd name="connsiteX62" fmla="*/ 3898900 w 4038600"/>
              <a:gd name="connsiteY62" fmla="*/ 3759200 h 5914769"/>
              <a:gd name="connsiteX63" fmla="*/ 3924300 w 4038600"/>
              <a:gd name="connsiteY63" fmla="*/ 3949700 h 5914769"/>
              <a:gd name="connsiteX64" fmla="*/ 3937000 w 4038600"/>
              <a:gd name="connsiteY64" fmla="*/ 4000500 h 5914769"/>
              <a:gd name="connsiteX65" fmla="*/ 3924300 w 4038600"/>
              <a:gd name="connsiteY65" fmla="*/ 4711700 h 5914769"/>
              <a:gd name="connsiteX66" fmla="*/ 3911600 w 4038600"/>
              <a:gd name="connsiteY66" fmla="*/ 4876800 h 5914769"/>
              <a:gd name="connsiteX67" fmla="*/ 3886200 w 4038600"/>
              <a:gd name="connsiteY67" fmla="*/ 5016500 h 5914769"/>
              <a:gd name="connsiteX68" fmla="*/ 3860800 w 4038600"/>
              <a:gd name="connsiteY68" fmla="*/ 5105400 h 5914769"/>
              <a:gd name="connsiteX69" fmla="*/ 3835400 w 4038600"/>
              <a:gd name="connsiteY69" fmla="*/ 5219700 h 5914769"/>
              <a:gd name="connsiteX70" fmla="*/ 3810000 w 4038600"/>
              <a:gd name="connsiteY70" fmla="*/ 5270500 h 5914769"/>
              <a:gd name="connsiteX71" fmla="*/ 3797300 w 4038600"/>
              <a:gd name="connsiteY71" fmla="*/ 5308600 h 5914769"/>
              <a:gd name="connsiteX72" fmla="*/ 3771900 w 4038600"/>
              <a:gd name="connsiteY72" fmla="*/ 5346700 h 5914769"/>
              <a:gd name="connsiteX73" fmla="*/ 3733800 w 4038600"/>
              <a:gd name="connsiteY73" fmla="*/ 5435600 h 5914769"/>
              <a:gd name="connsiteX74" fmla="*/ 3708400 w 4038600"/>
              <a:gd name="connsiteY74" fmla="*/ 5473700 h 5914769"/>
              <a:gd name="connsiteX75" fmla="*/ 3695700 w 4038600"/>
              <a:gd name="connsiteY75" fmla="*/ 5511800 h 5914769"/>
              <a:gd name="connsiteX76" fmla="*/ 3670300 w 4038600"/>
              <a:gd name="connsiteY76" fmla="*/ 5549900 h 5914769"/>
              <a:gd name="connsiteX77" fmla="*/ 3644900 w 4038600"/>
              <a:gd name="connsiteY77" fmla="*/ 5626100 h 5914769"/>
              <a:gd name="connsiteX78" fmla="*/ 3606800 w 4038600"/>
              <a:gd name="connsiteY78" fmla="*/ 5651500 h 5914769"/>
              <a:gd name="connsiteX79" fmla="*/ 3568700 w 4038600"/>
              <a:gd name="connsiteY79" fmla="*/ 5727700 h 5914769"/>
              <a:gd name="connsiteX80" fmla="*/ 3530600 w 4038600"/>
              <a:gd name="connsiteY80" fmla="*/ 5765800 h 5914769"/>
              <a:gd name="connsiteX81" fmla="*/ 3467100 w 4038600"/>
              <a:gd name="connsiteY81" fmla="*/ 5829300 h 5914769"/>
              <a:gd name="connsiteX82" fmla="*/ 3390900 w 4038600"/>
              <a:gd name="connsiteY82" fmla="*/ 5854700 h 5914769"/>
              <a:gd name="connsiteX83" fmla="*/ 3340100 w 4038600"/>
              <a:gd name="connsiteY83" fmla="*/ 5880100 h 5914769"/>
              <a:gd name="connsiteX84" fmla="*/ 3200400 w 4038600"/>
              <a:gd name="connsiteY84" fmla="*/ 5905500 h 5914769"/>
              <a:gd name="connsiteX85" fmla="*/ 3200400 w 4038600"/>
              <a:gd name="connsiteY85" fmla="*/ 5880100 h 5914769"/>
              <a:gd name="connsiteX86" fmla="*/ 444500 w 4038600"/>
              <a:gd name="connsiteY86" fmla="*/ 5549900 h 5914769"/>
              <a:gd name="connsiteX87" fmla="*/ 368300 w 4038600"/>
              <a:gd name="connsiteY87" fmla="*/ 4229100 h 5914769"/>
              <a:gd name="connsiteX88" fmla="*/ 1003300 w 4038600"/>
              <a:gd name="connsiteY88" fmla="*/ 3644900 h 5914769"/>
              <a:gd name="connsiteX89" fmla="*/ 1574800 w 4038600"/>
              <a:gd name="connsiteY89" fmla="*/ 3060700 h 5914769"/>
              <a:gd name="connsiteX90" fmla="*/ 1079500 w 4038600"/>
              <a:gd name="connsiteY90" fmla="*/ 2387600 h 5914769"/>
              <a:gd name="connsiteX91" fmla="*/ 469900 w 4038600"/>
              <a:gd name="connsiteY91" fmla="*/ 2019300 h 5914769"/>
              <a:gd name="connsiteX92" fmla="*/ 0 w 4038600"/>
              <a:gd name="connsiteY92" fmla="*/ 914400 h 5914769"/>
              <a:gd name="connsiteX93" fmla="*/ 76200 w 4038600"/>
              <a:gd name="connsiteY93" fmla="*/ 114300 h 5914769"/>
              <a:gd name="connsiteX94" fmla="*/ 2590800 w 4038600"/>
              <a:gd name="connsiteY94" fmla="*/ 38100 h 5914769"/>
              <a:gd name="connsiteX95" fmla="*/ 3556000 w 4038600"/>
              <a:gd name="connsiteY95" fmla="*/ 38100 h 591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038600" h="5914769">
                <a:moveTo>
                  <a:pt x="3517900" y="0"/>
                </a:moveTo>
                <a:lnTo>
                  <a:pt x="3683000" y="88900"/>
                </a:lnTo>
                <a:cubicBezTo>
                  <a:pt x="3721100" y="114300"/>
                  <a:pt x="3760668" y="137626"/>
                  <a:pt x="3797300" y="165100"/>
                </a:cubicBezTo>
                <a:cubicBezTo>
                  <a:pt x="3811668" y="175876"/>
                  <a:pt x="3820785" y="192761"/>
                  <a:pt x="3835400" y="203200"/>
                </a:cubicBezTo>
                <a:cubicBezTo>
                  <a:pt x="3850806" y="214204"/>
                  <a:pt x="3869966" y="218860"/>
                  <a:pt x="3886200" y="228600"/>
                </a:cubicBezTo>
                <a:cubicBezTo>
                  <a:pt x="3912377" y="244306"/>
                  <a:pt x="3962400" y="279400"/>
                  <a:pt x="3962400" y="279400"/>
                </a:cubicBezTo>
                <a:cubicBezTo>
                  <a:pt x="3966633" y="292100"/>
                  <a:pt x="3969113" y="305526"/>
                  <a:pt x="3975100" y="317500"/>
                </a:cubicBezTo>
                <a:cubicBezTo>
                  <a:pt x="3998120" y="363539"/>
                  <a:pt x="4025900" y="366270"/>
                  <a:pt x="4025900" y="431800"/>
                </a:cubicBezTo>
                <a:lnTo>
                  <a:pt x="4025900" y="584200"/>
                </a:lnTo>
                <a:lnTo>
                  <a:pt x="4038600" y="584200"/>
                </a:lnTo>
                <a:cubicBezTo>
                  <a:pt x="4021667" y="618067"/>
                  <a:pt x="4009514" y="654781"/>
                  <a:pt x="3987800" y="685800"/>
                </a:cubicBezTo>
                <a:cubicBezTo>
                  <a:pt x="3979047" y="698304"/>
                  <a:pt x="3960493" y="700407"/>
                  <a:pt x="3949700" y="711200"/>
                </a:cubicBezTo>
                <a:cubicBezTo>
                  <a:pt x="3902844" y="758056"/>
                  <a:pt x="3948617" y="745789"/>
                  <a:pt x="3886200" y="787400"/>
                </a:cubicBezTo>
                <a:cubicBezTo>
                  <a:pt x="3875061" y="794826"/>
                  <a:pt x="3860800" y="795867"/>
                  <a:pt x="3848100" y="800100"/>
                </a:cubicBezTo>
                <a:cubicBezTo>
                  <a:pt x="3792531" y="883453"/>
                  <a:pt x="3864048" y="793071"/>
                  <a:pt x="3746500" y="863600"/>
                </a:cubicBezTo>
                <a:cubicBezTo>
                  <a:pt x="3704167" y="889000"/>
                  <a:pt x="3663657" y="917722"/>
                  <a:pt x="3619500" y="939800"/>
                </a:cubicBezTo>
                <a:cubicBezTo>
                  <a:pt x="3602567" y="948267"/>
                  <a:pt x="3584754" y="955166"/>
                  <a:pt x="3568700" y="965200"/>
                </a:cubicBezTo>
                <a:cubicBezTo>
                  <a:pt x="3550751" y="976418"/>
                  <a:pt x="3535124" y="990997"/>
                  <a:pt x="3517900" y="1003300"/>
                </a:cubicBezTo>
                <a:cubicBezTo>
                  <a:pt x="3399502" y="1087870"/>
                  <a:pt x="3554937" y="978491"/>
                  <a:pt x="3441700" y="1041400"/>
                </a:cubicBezTo>
                <a:cubicBezTo>
                  <a:pt x="3415015" y="1056225"/>
                  <a:pt x="3390900" y="1075267"/>
                  <a:pt x="3365500" y="1092200"/>
                </a:cubicBezTo>
                <a:lnTo>
                  <a:pt x="3327400" y="1117600"/>
                </a:lnTo>
                <a:lnTo>
                  <a:pt x="3340100" y="1104900"/>
                </a:lnTo>
                <a:cubicBezTo>
                  <a:pt x="3344333" y="1185333"/>
                  <a:pt x="3346377" y="1265912"/>
                  <a:pt x="3352800" y="1346200"/>
                </a:cubicBezTo>
                <a:cubicBezTo>
                  <a:pt x="3354853" y="1371868"/>
                  <a:pt x="3361584" y="1396949"/>
                  <a:pt x="3365500" y="1422400"/>
                </a:cubicBezTo>
                <a:cubicBezTo>
                  <a:pt x="3381543" y="1526679"/>
                  <a:pt x="3379022" y="1519516"/>
                  <a:pt x="3390900" y="1638300"/>
                </a:cubicBezTo>
                <a:cubicBezTo>
                  <a:pt x="3386667" y="1718733"/>
                  <a:pt x="3385492" y="1799386"/>
                  <a:pt x="3378200" y="1879600"/>
                </a:cubicBezTo>
                <a:cubicBezTo>
                  <a:pt x="3373924" y="1926633"/>
                  <a:pt x="3346350" y="1932894"/>
                  <a:pt x="3314700" y="1968500"/>
                </a:cubicBezTo>
                <a:cubicBezTo>
                  <a:pt x="3296691" y="1988760"/>
                  <a:pt x="3282134" y="2011943"/>
                  <a:pt x="3263900" y="2032000"/>
                </a:cubicBezTo>
                <a:cubicBezTo>
                  <a:pt x="3196982" y="2105609"/>
                  <a:pt x="3209058" y="2093962"/>
                  <a:pt x="3149600" y="2133600"/>
                </a:cubicBezTo>
                <a:cubicBezTo>
                  <a:pt x="3130858" y="2161713"/>
                  <a:pt x="3115436" y="2190243"/>
                  <a:pt x="3086100" y="2209800"/>
                </a:cubicBezTo>
                <a:cubicBezTo>
                  <a:pt x="3074961" y="2217226"/>
                  <a:pt x="3060700" y="2218267"/>
                  <a:pt x="3048000" y="2222500"/>
                </a:cubicBezTo>
                <a:cubicBezTo>
                  <a:pt x="3023276" y="2296673"/>
                  <a:pt x="3054645" y="2228555"/>
                  <a:pt x="2997200" y="2286000"/>
                </a:cubicBezTo>
                <a:cubicBezTo>
                  <a:pt x="2939755" y="2343445"/>
                  <a:pt x="3007873" y="2312076"/>
                  <a:pt x="2933700" y="2336800"/>
                </a:cubicBezTo>
                <a:cubicBezTo>
                  <a:pt x="2874014" y="2396486"/>
                  <a:pt x="2905563" y="2359956"/>
                  <a:pt x="2844800" y="2451100"/>
                </a:cubicBezTo>
                <a:lnTo>
                  <a:pt x="2819400" y="2489200"/>
                </a:lnTo>
                <a:cubicBezTo>
                  <a:pt x="2810933" y="2501900"/>
                  <a:pt x="2798827" y="2512820"/>
                  <a:pt x="2794000" y="2527300"/>
                </a:cubicBezTo>
                <a:lnTo>
                  <a:pt x="2768600" y="2603500"/>
                </a:lnTo>
                <a:lnTo>
                  <a:pt x="2755900" y="2641600"/>
                </a:lnTo>
                <a:cubicBezTo>
                  <a:pt x="2760133" y="2662767"/>
                  <a:pt x="2755348" y="2688061"/>
                  <a:pt x="2768600" y="2705100"/>
                </a:cubicBezTo>
                <a:cubicBezTo>
                  <a:pt x="2800236" y="2745775"/>
                  <a:pt x="2863902" y="2761567"/>
                  <a:pt x="2908300" y="2781300"/>
                </a:cubicBezTo>
                <a:cubicBezTo>
                  <a:pt x="2925600" y="2788989"/>
                  <a:pt x="2941800" y="2799011"/>
                  <a:pt x="2959100" y="2806700"/>
                </a:cubicBezTo>
                <a:cubicBezTo>
                  <a:pt x="3012115" y="2830262"/>
                  <a:pt x="3042482" y="2838727"/>
                  <a:pt x="3098800" y="2857500"/>
                </a:cubicBezTo>
                <a:cubicBezTo>
                  <a:pt x="3115733" y="2870200"/>
                  <a:pt x="3130258" y="2887003"/>
                  <a:pt x="3149600" y="2895600"/>
                </a:cubicBezTo>
                <a:cubicBezTo>
                  <a:pt x="3169325" y="2904367"/>
                  <a:pt x="3192028" y="2903617"/>
                  <a:pt x="3213100" y="2908300"/>
                </a:cubicBezTo>
                <a:cubicBezTo>
                  <a:pt x="3230139" y="2912086"/>
                  <a:pt x="3246967" y="2916767"/>
                  <a:pt x="3263900" y="2921000"/>
                </a:cubicBezTo>
                <a:cubicBezTo>
                  <a:pt x="3276600" y="2929467"/>
                  <a:pt x="3288052" y="2940201"/>
                  <a:pt x="3302000" y="2946400"/>
                </a:cubicBezTo>
                <a:cubicBezTo>
                  <a:pt x="3326466" y="2957274"/>
                  <a:pt x="3378200" y="2971800"/>
                  <a:pt x="3378200" y="2971800"/>
                </a:cubicBezTo>
                <a:cubicBezTo>
                  <a:pt x="3390900" y="2984500"/>
                  <a:pt x="3400600" y="3001178"/>
                  <a:pt x="3416300" y="3009900"/>
                </a:cubicBezTo>
                <a:cubicBezTo>
                  <a:pt x="3439705" y="3022903"/>
                  <a:pt x="3470223" y="3020448"/>
                  <a:pt x="3492500" y="3035300"/>
                </a:cubicBezTo>
                <a:lnTo>
                  <a:pt x="3530600" y="3060700"/>
                </a:lnTo>
                <a:cubicBezTo>
                  <a:pt x="3539067" y="3073400"/>
                  <a:pt x="3545859" y="3087392"/>
                  <a:pt x="3556000" y="3098800"/>
                </a:cubicBezTo>
                <a:cubicBezTo>
                  <a:pt x="3579865" y="3125648"/>
                  <a:pt x="3612275" y="3145112"/>
                  <a:pt x="3632200" y="3175000"/>
                </a:cubicBezTo>
                <a:cubicBezTo>
                  <a:pt x="3720065" y="3306797"/>
                  <a:pt x="3586322" y="3102770"/>
                  <a:pt x="3683000" y="3263900"/>
                </a:cubicBezTo>
                <a:cubicBezTo>
                  <a:pt x="3698706" y="3290077"/>
                  <a:pt x="3716867" y="3314700"/>
                  <a:pt x="3733800" y="3340100"/>
                </a:cubicBezTo>
                <a:lnTo>
                  <a:pt x="3759200" y="3378200"/>
                </a:lnTo>
                <a:cubicBezTo>
                  <a:pt x="3767667" y="3390900"/>
                  <a:pt x="3779773" y="3401820"/>
                  <a:pt x="3784600" y="3416300"/>
                </a:cubicBezTo>
                <a:lnTo>
                  <a:pt x="3810000" y="3492500"/>
                </a:lnTo>
                <a:cubicBezTo>
                  <a:pt x="3814233" y="3505200"/>
                  <a:pt x="3816713" y="3518626"/>
                  <a:pt x="3822700" y="3530600"/>
                </a:cubicBezTo>
                <a:cubicBezTo>
                  <a:pt x="3831167" y="3547533"/>
                  <a:pt x="3841453" y="3563673"/>
                  <a:pt x="3848100" y="3581400"/>
                </a:cubicBezTo>
                <a:cubicBezTo>
                  <a:pt x="3854229" y="3597743"/>
                  <a:pt x="3856005" y="3615417"/>
                  <a:pt x="3860800" y="3632200"/>
                </a:cubicBezTo>
                <a:cubicBezTo>
                  <a:pt x="3864478" y="3645072"/>
                  <a:pt x="3869822" y="3657428"/>
                  <a:pt x="3873500" y="3670300"/>
                </a:cubicBezTo>
                <a:cubicBezTo>
                  <a:pt x="3878295" y="3687083"/>
                  <a:pt x="3881405" y="3704317"/>
                  <a:pt x="3886200" y="3721100"/>
                </a:cubicBezTo>
                <a:cubicBezTo>
                  <a:pt x="3889878" y="3733972"/>
                  <a:pt x="3895653" y="3746213"/>
                  <a:pt x="3898900" y="3759200"/>
                </a:cubicBezTo>
                <a:cubicBezTo>
                  <a:pt x="3920462" y="3845450"/>
                  <a:pt x="3908430" y="3838607"/>
                  <a:pt x="3924300" y="3949700"/>
                </a:cubicBezTo>
                <a:cubicBezTo>
                  <a:pt x="3926768" y="3966979"/>
                  <a:pt x="3932767" y="3983567"/>
                  <a:pt x="3937000" y="4000500"/>
                </a:cubicBezTo>
                <a:cubicBezTo>
                  <a:pt x="3932767" y="4237567"/>
                  <a:pt x="3931170" y="4474695"/>
                  <a:pt x="3924300" y="4711700"/>
                </a:cubicBezTo>
                <a:cubicBezTo>
                  <a:pt x="3922701" y="4766873"/>
                  <a:pt x="3917378" y="4821907"/>
                  <a:pt x="3911600" y="4876800"/>
                </a:cubicBezTo>
                <a:cubicBezTo>
                  <a:pt x="3908843" y="4902993"/>
                  <a:pt x="3892640" y="4987518"/>
                  <a:pt x="3886200" y="5016500"/>
                </a:cubicBezTo>
                <a:cubicBezTo>
                  <a:pt x="3838689" y="5230299"/>
                  <a:pt x="3903228" y="4935688"/>
                  <a:pt x="3860800" y="5105400"/>
                </a:cubicBezTo>
                <a:cubicBezTo>
                  <a:pt x="3854765" y="5129540"/>
                  <a:pt x="3845178" y="5193625"/>
                  <a:pt x="3835400" y="5219700"/>
                </a:cubicBezTo>
                <a:cubicBezTo>
                  <a:pt x="3828753" y="5237427"/>
                  <a:pt x="3817458" y="5253099"/>
                  <a:pt x="3810000" y="5270500"/>
                </a:cubicBezTo>
                <a:cubicBezTo>
                  <a:pt x="3804727" y="5282805"/>
                  <a:pt x="3803287" y="5296626"/>
                  <a:pt x="3797300" y="5308600"/>
                </a:cubicBezTo>
                <a:cubicBezTo>
                  <a:pt x="3790474" y="5322252"/>
                  <a:pt x="3778726" y="5333048"/>
                  <a:pt x="3771900" y="5346700"/>
                </a:cubicBezTo>
                <a:cubicBezTo>
                  <a:pt x="3700660" y="5489181"/>
                  <a:pt x="3839509" y="5250610"/>
                  <a:pt x="3733800" y="5435600"/>
                </a:cubicBezTo>
                <a:cubicBezTo>
                  <a:pt x="3726227" y="5448852"/>
                  <a:pt x="3715226" y="5460048"/>
                  <a:pt x="3708400" y="5473700"/>
                </a:cubicBezTo>
                <a:cubicBezTo>
                  <a:pt x="3702413" y="5485674"/>
                  <a:pt x="3701687" y="5499826"/>
                  <a:pt x="3695700" y="5511800"/>
                </a:cubicBezTo>
                <a:cubicBezTo>
                  <a:pt x="3688874" y="5525452"/>
                  <a:pt x="3676499" y="5535952"/>
                  <a:pt x="3670300" y="5549900"/>
                </a:cubicBezTo>
                <a:cubicBezTo>
                  <a:pt x="3659426" y="5574366"/>
                  <a:pt x="3667177" y="5611248"/>
                  <a:pt x="3644900" y="5626100"/>
                </a:cubicBezTo>
                <a:lnTo>
                  <a:pt x="3606800" y="5651500"/>
                </a:lnTo>
                <a:cubicBezTo>
                  <a:pt x="3594072" y="5689685"/>
                  <a:pt x="3596055" y="5694874"/>
                  <a:pt x="3568700" y="5727700"/>
                </a:cubicBezTo>
                <a:cubicBezTo>
                  <a:pt x="3557202" y="5741498"/>
                  <a:pt x="3542098" y="5752002"/>
                  <a:pt x="3530600" y="5765800"/>
                </a:cubicBezTo>
                <a:cubicBezTo>
                  <a:pt x="3498227" y="5804647"/>
                  <a:pt x="3516406" y="5807386"/>
                  <a:pt x="3467100" y="5829300"/>
                </a:cubicBezTo>
                <a:cubicBezTo>
                  <a:pt x="3442634" y="5840174"/>
                  <a:pt x="3414847" y="5842726"/>
                  <a:pt x="3390900" y="5854700"/>
                </a:cubicBezTo>
                <a:cubicBezTo>
                  <a:pt x="3373967" y="5863167"/>
                  <a:pt x="3357501" y="5872642"/>
                  <a:pt x="3340100" y="5880100"/>
                </a:cubicBezTo>
                <a:cubicBezTo>
                  <a:pt x="3302097" y="5896387"/>
                  <a:pt x="3232487" y="5909511"/>
                  <a:pt x="3200400" y="5905500"/>
                </a:cubicBezTo>
                <a:cubicBezTo>
                  <a:pt x="3191999" y="5904450"/>
                  <a:pt x="3659717" y="5939367"/>
                  <a:pt x="3200400" y="5880100"/>
                </a:cubicBezTo>
                <a:lnTo>
                  <a:pt x="444500" y="5549900"/>
                </a:lnTo>
                <a:lnTo>
                  <a:pt x="368300" y="4229100"/>
                </a:lnTo>
                <a:cubicBezTo>
                  <a:pt x="347133" y="4072467"/>
                  <a:pt x="1024467" y="3801533"/>
                  <a:pt x="1003300" y="3644900"/>
                </a:cubicBezTo>
                <a:cubicBezTo>
                  <a:pt x="952500" y="3509433"/>
                  <a:pt x="1625600" y="3196167"/>
                  <a:pt x="1574800" y="3060700"/>
                </a:cubicBezTo>
                <a:lnTo>
                  <a:pt x="1079500" y="2387600"/>
                </a:lnTo>
                <a:cubicBezTo>
                  <a:pt x="893233" y="2129367"/>
                  <a:pt x="656167" y="2277533"/>
                  <a:pt x="469900" y="2019300"/>
                </a:cubicBezTo>
                <a:cubicBezTo>
                  <a:pt x="-29633" y="1778000"/>
                  <a:pt x="156633" y="1282700"/>
                  <a:pt x="0" y="914400"/>
                </a:cubicBezTo>
                <a:lnTo>
                  <a:pt x="76200" y="114300"/>
                </a:lnTo>
                <a:lnTo>
                  <a:pt x="2590800" y="38100"/>
                </a:lnTo>
                <a:lnTo>
                  <a:pt x="3556000" y="38100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DEF1D972-46C7-9377-0354-4776B755698A}"/>
              </a:ext>
            </a:extLst>
          </p:cNvPr>
          <p:cNvSpPr/>
          <p:nvPr/>
        </p:nvSpPr>
        <p:spPr>
          <a:xfrm>
            <a:off x="5511800" y="1054100"/>
            <a:ext cx="1244600" cy="1003300"/>
          </a:xfrm>
          <a:custGeom>
            <a:avLst/>
            <a:gdLst>
              <a:gd name="connsiteX0" fmla="*/ 152400 w 1244600"/>
              <a:gd name="connsiteY0" fmla="*/ 76200 h 1003300"/>
              <a:gd name="connsiteX1" fmla="*/ 584200 w 1244600"/>
              <a:gd name="connsiteY1" fmla="*/ 1003300 h 1003300"/>
              <a:gd name="connsiteX2" fmla="*/ 1244600 w 1244600"/>
              <a:gd name="connsiteY2" fmla="*/ 952500 h 1003300"/>
              <a:gd name="connsiteX3" fmla="*/ 1003300 w 1244600"/>
              <a:gd name="connsiteY3" fmla="*/ 215900 h 1003300"/>
              <a:gd name="connsiteX4" fmla="*/ 876300 w 1244600"/>
              <a:gd name="connsiteY4" fmla="*/ 0 h 1003300"/>
              <a:gd name="connsiteX5" fmla="*/ 0 w 1244600"/>
              <a:gd name="connsiteY5" fmla="*/ 1270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4600" h="1003300">
                <a:moveTo>
                  <a:pt x="152400" y="76200"/>
                </a:moveTo>
                <a:lnTo>
                  <a:pt x="584200" y="1003300"/>
                </a:lnTo>
                <a:lnTo>
                  <a:pt x="1244600" y="952500"/>
                </a:lnTo>
                <a:lnTo>
                  <a:pt x="1003300" y="215900"/>
                </a:lnTo>
                <a:lnTo>
                  <a:pt x="876300" y="0"/>
                </a:lnTo>
                <a:lnTo>
                  <a:pt x="0" y="12700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5BDCBD62-6DA9-61F4-FE8C-D59594A7DE24}"/>
              </a:ext>
            </a:extLst>
          </p:cNvPr>
          <p:cNvSpPr/>
          <p:nvPr/>
        </p:nvSpPr>
        <p:spPr>
          <a:xfrm>
            <a:off x="6286500" y="2247900"/>
            <a:ext cx="2311400" cy="4559300"/>
          </a:xfrm>
          <a:custGeom>
            <a:avLst/>
            <a:gdLst>
              <a:gd name="connsiteX0" fmla="*/ 1511300 w 2311400"/>
              <a:gd name="connsiteY0" fmla="*/ 190500 h 4749800"/>
              <a:gd name="connsiteX1" fmla="*/ 584200 w 2311400"/>
              <a:gd name="connsiteY1" fmla="*/ 431800 h 4749800"/>
              <a:gd name="connsiteX2" fmla="*/ 0 w 2311400"/>
              <a:gd name="connsiteY2" fmla="*/ 1562100 h 4749800"/>
              <a:gd name="connsiteX3" fmla="*/ 25400 w 2311400"/>
              <a:gd name="connsiteY3" fmla="*/ 2222500 h 4749800"/>
              <a:gd name="connsiteX4" fmla="*/ 419100 w 2311400"/>
              <a:gd name="connsiteY4" fmla="*/ 2870200 h 4749800"/>
              <a:gd name="connsiteX5" fmla="*/ 1104900 w 2311400"/>
              <a:gd name="connsiteY5" fmla="*/ 3898900 h 4749800"/>
              <a:gd name="connsiteX6" fmla="*/ 1498600 w 2311400"/>
              <a:gd name="connsiteY6" fmla="*/ 4533900 h 4749800"/>
              <a:gd name="connsiteX7" fmla="*/ 1955800 w 2311400"/>
              <a:gd name="connsiteY7" fmla="*/ 4737100 h 4749800"/>
              <a:gd name="connsiteX8" fmla="*/ 2311400 w 2311400"/>
              <a:gd name="connsiteY8" fmla="*/ 4749800 h 4749800"/>
              <a:gd name="connsiteX9" fmla="*/ 2311400 w 2311400"/>
              <a:gd name="connsiteY9" fmla="*/ 3213100 h 4749800"/>
              <a:gd name="connsiteX10" fmla="*/ 2108200 w 2311400"/>
              <a:gd name="connsiteY10" fmla="*/ 2413000 h 4749800"/>
              <a:gd name="connsiteX11" fmla="*/ 1435100 w 2311400"/>
              <a:gd name="connsiteY11" fmla="*/ 1320800 h 4749800"/>
              <a:gd name="connsiteX12" fmla="*/ 1371600 w 2311400"/>
              <a:gd name="connsiteY12" fmla="*/ 571500 h 4749800"/>
              <a:gd name="connsiteX13" fmla="*/ 1562100 w 2311400"/>
              <a:gd name="connsiteY13" fmla="*/ 215900 h 4749800"/>
              <a:gd name="connsiteX14" fmla="*/ 990600 w 2311400"/>
              <a:gd name="connsiteY14" fmla="*/ 0 h 4749800"/>
              <a:gd name="connsiteX0" fmla="*/ 1511300 w 2311400"/>
              <a:gd name="connsiteY0" fmla="*/ 0 h 4559300"/>
              <a:gd name="connsiteX1" fmla="*/ 584200 w 2311400"/>
              <a:gd name="connsiteY1" fmla="*/ 241300 h 4559300"/>
              <a:gd name="connsiteX2" fmla="*/ 0 w 2311400"/>
              <a:gd name="connsiteY2" fmla="*/ 1371600 h 4559300"/>
              <a:gd name="connsiteX3" fmla="*/ 25400 w 2311400"/>
              <a:gd name="connsiteY3" fmla="*/ 2032000 h 4559300"/>
              <a:gd name="connsiteX4" fmla="*/ 419100 w 2311400"/>
              <a:gd name="connsiteY4" fmla="*/ 2679700 h 4559300"/>
              <a:gd name="connsiteX5" fmla="*/ 1104900 w 2311400"/>
              <a:gd name="connsiteY5" fmla="*/ 3708400 h 4559300"/>
              <a:gd name="connsiteX6" fmla="*/ 1498600 w 2311400"/>
              <a:gd name="connsiteY6" fmla="*/ 4343400 h 4559300"/>
              <a:gd name="connsiteX7" fmla="*/ 1955800 w 2311400"/>
              <a:gd name="connsiteY7" fmla="*/ 4546600 h 4559300"/>
              <a:gd name="connsiteX8" fmla="*/ 2311400 w 2311400"/>
              <a:gd name="connsiteY8" fmla="*/ 4559300 h 4559300"/>
              <a:gd name="connsiteX9" fmla="*/ 2311400 w 2311400"/>
              <a:gd name="connsiteY9" fmla="*/ 3022600 h 4559300"/>
              <a:gd name="connsiteX10" fmla="*/ 2108200 w 2311400"/>
              <a:gd name="connsiteY10" fmla="*/ 2222500 h 4559300"/>
              <a:gd name="connsiteX11" fmla="*/ 1435100 w 2311400"/>
              <a:gd name="connsiteY11" fmla="*/ 1130300 h 4559300"/>
              <a:gd name="connsiteX12" fmla="*/ 1371600 w 2311400"/>
              <a:gd name="connsiteY12" fmla="*/ 381000 h 4559300"/>
              <a:gd name="connsiteX13" fmla="*/ 1562100 w 2311400"/>
              <a:gd name="connsiteY13" fmla="*/ 25400 h 4559300"/>
              <a:gd name="connsiteX14" fmla="*/ 1066800 w 2311400"/>
              <a:gd name="connsiteY14" fmla="*/ 152400 h 455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11400" h="4559300">
                <a:moveTo>
                  <a:pt x="1511300" y="0"/>
                </a:moveTo>
                <a:lnTo>
                  <a:pt x="584200" y="241300"/>
                </a:lnTo>
                <a:lnTo>
                  <a:pt x="0" y="1371600"/>
                </a:lnTo>
                <a:lnTo>
                  <a:pt x="25400" y="2032000"/>
                </a:lnTo>
                <a:lnTo>
                  <a:pt x="419100" y="2679700"/>
                </a:lnTo>
                <a:lnTo>
                  <a:pt x="1104900" y="3708400"/>
                </a:lnTo>
                <a:lnTo>
                  <a:pt x="1498600" y="4343400"/>
                </a:lnTo>
                <a:lnTo>
                  <a:pt x="1955800" y="4546600"/>
                </a:lnTo>
                <a:lnTo>
                  <a:pt x="2311400" y="4559300"/>
                </a:lnTo>
                <a:lnTo>
                  <a:pt x="2311400" y="3022600"/>
                </a:lnTo>
                <a:lnTo>
                  <a:pt x="2108200" y="2222500"/>
                </a:lnTo>
                <a:lnTo>
                  <a:pt x="1435100" y="1130300"/>
                </a:lnTo>
                <a:lnTo>
                  <a:pt x="1371600" y="381000"/>
                </a:lnTo>
                <a:lnTo>
                  <a:pt x="1562100" y="25400"/>
                </a:lnTo>
                <a:lnTo>
                  <a:pt x="1066800" y="152400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/>
          </a:p>
        </p:txBody>
      </p:sp>
      <p:sp>
        <p:nvSpPr>
          <p:cNvPr id="29705" name="ZoneTexte 9">
            <a:extLst>
              <a:ext uri="{FF2B5EF4-FFF2-40B4-BE49-F238E27FC236}">
                <a16:creationId xmlns:a16="http://schemas.microsoft.com/office/drawing/2014/main" id="{47B3B6F2-D702-27BC-A1E4-4C5F8C0F3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5200" y="2732088"/>
            <a:ext cx="300990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i="1">
                <a:latin typeface="TradeGothic" pitchFamily="2" charset="0"/>
              </a:rPr>
              <a:t>Glycerio-Sparganion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>
            <a:extLst>
              <a:ext uri="{FF2B5EF4-FFF2-40B4-BE49-F238E27FC236}">
                <a16:creationId xmlns:a16="http://schemas.microsoft.com/office/drawing/2014/main" id="{11D68EC7-6FBD-D229-E4D5-3B2D9C23B7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/>
              <a:t>Végétations basses des rives eutrophes marnantes</a:t>
            </a:r>
            <a:br>
              <a:rPr lang="fr-CH" altLang="fr-FR"/>
            </a:br>
            <a:r>
              <a:rPr lang="fr-CH" altLang="fr-FR" i="1"/>
              <a:t>Glycerio-Sparganion</a:t>
            </a:r>
            <a:endParaRPr lang="fr-CH" alt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43533F-8B27-8CEB-9D3F-16153AFE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915" y="1435100"/>
            <a:ext cx="7058025" cy="4991100"/>
          </a:xfrm>
        </p:spPr>
        <p:txBody>
          <a:bodyPr/>
          <a:lstStyle/>
          <a:p>
            <a:pPr>
              <a:defRPr/>
            </a:pPr>
            <a:r>
              <a:rPr lang="fr-CH" sz="2000" dirty="0"/>
              <a:t>Conclusion : Dynamique de végétation du </a:t>
            </a:r>
            <a:r>
              <a:rPr lang="fr-CH" sz="2000" i="1" dirty="0" err="1"/>
              <a:t>Glycerio-Sparganion</a:t>
            </a:r>
            <a:r>
              <a:rPr lang="fr-CH" sz="2000" dirty="0"/>
              <a:t>? </a:t>
            </a:r>
          </a:p>
          <a:p>
            <a:pPr lvl="1">
              <a:defRPr/>
            </a:pPr>
            <a:r>
              <a:rPr lang="fr-CH" sz="2000" dirty="0"/>
              <a:t>Si le débit et le courant devient plus soutenu et régulier </a:t>
            </a:r>
            <a:r>
              <a:rPr lang="fr-CH" sz="2000" dirty="0">
                <a:sym typeface="Wingdings" panose="05000000000000000000" pitchFamily="2" charset="2"/>
              </a:rPr>
              <a:t> cède la place au </a:t>
            </a:r>
            <a:r>
              <a:rPr lang="fr-CH" sz="2000" i="1" dirty="0" err="1">
                <a:sym typeface="Wingdings" panose="05000000000000000000" pitchFamily="2" charset="2"/>
              </a:rPr>
              <a:t>Ranunculion</a:t>
            </a:r>
            <a:r>
              <a:rPr lang="fr-CH" sz="2000" i="1" dirty="0">
                <a:sym typeface="Wingdings" panose="05000000000000000000" pitchFamily="2" charset="2"/>
              </a:rPr>
              <a:t> </a:t>
            </a:r>
            <a:r>
              <a:rPr lang="fr-CH" sz="2000" i="1" dirty="0" err="1">
                <a:sym typeface="Wingdings" panose="05000000000000000000" pitchFamily="2" charset="2"/>
              </a:rPr>
              <a:t>fluitantis</a:t>
            </a:r>
            <a:endParaRPr lang="fr-CH" sz="2000" i="1" dirty="0">
              <a:sym typeface="Wingdings" panose="05000000000000000000" pitchFamily="2" charset="2"/>
            </a:endParaRPr>
          </a:p>
          <a:p>
            <a:pPr marL="914400" lvl="2" indent="0">
              <a:buNone/>
              <a:defRPr/>
            </a:pPr>
            <a:r>
              <a:rPr lang="fr-CH" sz="2000" dirty="0">
                <a:sym typeface="Wingdings" panose="05000000000000000000" pitchFamily="2" charset="2"/>
              </a:rPr>
              <a:t>A l’échelle longitudinale ou locale (mosaïque)</a:t>
            </a:r>
          </a:p>
          <a:p>
            <a:pPr lvl="1">
              <a:defRPr/>
            </a:pPr>
            <a:r>
              <a:rPr lang="fr-CH" sz="2000" dirty="0">
                <a:sym typeface="Wingdings" panose="05000000000000000000" pitchFamily="2" charset="2"/>
              </a:rPr>
              <a:t>Si le débit diminue il cède la place au </a:t>
            </a:r>
            <a:r>
              <a:rPr lang="fr-CH" sz="2000" i="1" dirty="0" err="1">
                <a:sym typeface="Wingdings" panose="05000000000000000000" pitchFamily="2" charset="2"/>
              </a:rPr>
              <a:t>Phragmition</a:t>
            </a:r>
            <a:endParaRPr lang="fr-CH" sz="2000" i="1" dirty="0">
              <a:sym typeface="Wingdings" panose="05000000000000000000" pitchFamily="2" charset="2"/>
            </a:endParaRPr>
          </a:p>
          <a:p>
            <a:pPr marL="914400" lvl="2" indent="0">
              <a:buNone/>
              <a:defRPr/>
            </a:pPr>
            <a:endParaRPr lang="fr-CH" sz="2000" dirty="0"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fr-CH" sz="2000" dirty="0"/>
              <a:t>Sur les berges de chenaux et fossé, au contact du </a:t>
            </a:r>
            <a:r>
              <a:rPr lang="fr-CH" sz="2000" i="1" dirty="0" err="1"/>
              <a:t>Phalaridion</a:t>
            </a:r>
            <a:r>
              <a:rPr lang="fr-CH" sz="2000" i="1" dirty="0"/>
              <a:t> </a:t>
            </a:r>
          </a:p>
          <a:p>
            <a:pPr lvl="1">
              <a:defRPr/>
            </a:pPr>
            <a:endParaRPr lang="fr-CH" sz="2000" dirty="0"/>
          </a:p>
          <a:p>
            <a:pPr marL="457200" lvl="1" indent="0">
              <a:buNone/>
              <a:defRPr/>
            </a:pPr>
            <a:r>
              <a:rPr lang="fr-CH" sz="2000" dirty="0"/>
              <a:t>Le cas des étangs :</a:t>
            </a:r>
          </a:p>
          <a:p>
            <a:pPr lvl="1">
              <a:defRPr/>
            </a:pPr>
            <a:r>
              <a:rPr lang="fr-CH" sz="2000" dirty="0"/>
              <a:t>Sur les berges d’étangs </a:t>
            </a:r>
            <a:r>
              <a:rPr lang="fr-CH" sz="2000" dirty="0" err="1"/>
              <a:t>marnants</a:t>
            </a:r>
            <a:r>
              <a:rPr lang="fr-CH" sz="2000" dirty="0"/>
              <a:t>, perturbés, Le </a:t>
            </a:r>
            <a:r>
              <a:rPr lang="fr-CH" sz="2000" i="1" dirty="0" err="1"/>
              <a:t>Glycerio-Sparganion</a:t>
            </a:r>
            <a:r>
              <a:rPr lang="fr-CH" sz="2000" dirty="0"/>
              <a:t> cèdent la place aux </a:t>
            </a:r>
            <a:r>
              <a:rPr lang="fr-CH" sz="2000" i="1" dirty="0" err="1"/>
              <a:t>Phragmition</a:t>
            </a:r>
            <a:r>
              <a:rPr lang="fr-CH" sz="2000" dirty="0"/>
              <a:t> et aux </a:t>
            </a:r>
            <a:r>
              <a:rPr lang="fr-CH" sz="2000" dirty="0" err="1"/>
              <a:t>magnocaricaies</a:t>
            </a:r>
            <a:r>
              <a:rPr lang="fr-CH" sz="2000" dirty="0"/>
              <a:t> si les perturbations cessent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>
            <a:extLst>
              <a:ext uri="{FF2B5EF4-FFF2-40B4-BE49-F238E27FC236}">
                <a16:creationId xmlns:a16="http://schemas.microsoft.com/office/drawing/2014/main" id="{219C33E4-39AA-6C08-75B7-A951549FF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CH" altLang="fr-FR"/>
          </a:p>
        </p:txBody>
      </p:sp>
      <p:pic>
        <p:nvPicPr>
          <p:cNvPr id="31747" name="Image 6">
            <a:extLst>
              <a:ext uri="{FF2B5EF4-FFF2-40B4-BE49-F238E27FC236}">
                <a16:creationId xmlns:a16="http://schemas.microsoft.com/office/drawing/2014/main" id="{8678332B-78BA-A06B-84F7-72A58DF46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>
            <a:extLst>
              <a:ext uri="{FF2B5EF4-FFF2-40B4-BE49-F238E27FC236}">
                <a16:creationId xmlns:a16="http://schemas.microsoft.com/office/drawing/2014/main" id="{65FAC2A7-71EB-51D0-A31F-30C13BA277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050" y="247652"/>
            <a:ext cx="7143750" cy="752475"/>
          </a:xfrm>
        </p:spPr>
        <p:txBody>
          <a:bodyPr/>
          <a:lstStyle/>
          <a:p>
            <a:r>
              <a:rPr lang="fr-CH" altLang="fr-FR"/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649C1F-61A2-F82E-1040-E0A0D7F49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CH" dirty="0"/>
              <a:t>Physionomie? Espèce?</a:t>
            </a:r>
          </a:p>
          <a:p>
            <a:pPr>
              <a:defRPr/>
            </a:pPr>
            <a:endParaRPr lang="fr-CH" dirty="0"/>
          </a:p>
          <a:p>
            <a:pPr>
              <a:defRPr/>
            </a:pPr>
            <a:r>
              <a:rPr lang="fr-CH" dirty="0"/>
              <a:t>Ecologie (se focaliser sur la photo) ? </a:t>
            </a:r>
          </a:p>
          <a:p>
            <a:pPr marL="0" indent="0">
              <a:buNone/>
              <a:defRPr/>
            </a:pPr>
            <a:r>
              <a:rPr lang="fr-CH" dirty="0"/>
              <a:t>	</a:t>
            </a:r>
            <a:endParaRPr lang="fr-CH" sz="1800" dirty="0"/>
          </a:p>
          <a:p>
            <a:pPr>
              <a:defRPr/>
            </a:pPr>
            <a:r>
              <a:rPr lang="fr-CH" dirty="0"/>
              <a:t>Quel(s) milieu(x) ?</a:t>
            </a:r>
          </a:p>
          <a:p>
            <a:pPr marL="457200" lvl="1" indent="0">
              <a:buNone/>
              <a:defRPr/>
            </a:pPr>
            <a:r>
              <a:rPr lang="fr-CH" sz="1800" dirty="0"/>
              <a:t>	</a:t>
            </a:r>
            <a:endParaRPr lang="fr-CH" dirty="0"/>
          </a:p>
          <a:p>
            <a:pPr>
              <a:defRPr/>
            </a:pPr>
            <a:endParaRPr lang="fr-CH" dirty="0"/>
          </a:p>
          <a:p>
            <a:pPr>
              <a:defRPr/>
            </a:pPr>
            <a:endParaRPr lang="fr-CH" dirty="0"/>
          </a:p>
        </p:txBody>
      </p:sp>
      <p:pic>
        <p:nvPicPr>
          <p:cNvPr id="32772" name="Image 3">
            <a:extLst>
              <a:ext uri="{FF2B5EF4-FFF2-40B4-BE49-F238E27FC236}">
                <a16:creationId xmlns:a16="http://schemas.microsoft.com/office/drawing/2014/main" id="{1FA76CC4-70B3-D496-58DB-F38547BC9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BC38BA5-EC94-8E78-3FF8-8C2AA6436499}"/>
              </a:ext>
            </a:extLst>
          </p:cNvPr>
          <p:cNvSpPr txBox="1"/>
          <p:nvPr/>
        </p:nvSpPr>
        <p:spPr>
          <a:xfrm>
            <a:off x="177800" y="5257802"/>
            <a:ext cx="8966200" cy="708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CH" dirty="0"/>
              <a:t>Bord d’étang perturbé et asséché en période estival : </a:t>
            </a:r>
            <a:r>
              <a:rPr lang="fr-CH" i="1" dirty="0" err="1"/>
              <a:t>Mentha</a:t>
            </a:r>
            <a:r>
              <a:rPr lang="fr-CH" i="1" dirty="0"/>
              <a:t> </a:t>
            </a:r>
            <a:r>
              <a:rPr lang="fr-CH" i="1" dirty="0" err="1"/>
              <a:t>aquatica</a:t>
            </a:r>
            <a:r>
              <a:rPr lang="fr-CH" i="1" dirty="0"/>
              <a:t> </a:t>
            </a:r>
            <a:r>
              <a:rPr lang="fr-CH" dirty="0"/>
              <a:t>en mosaïque avec des touradons de </a:t>
            </a:r>
            <a:r>
              <a:rPr lang="fr-CH" i="1" dirty="0"/>
              <a:t>Carex </a:t>
            </a:r>
            <a:r>
              <a:rPr lang="fr-CH" i="1" dirty="0" err="1"/>
              <a:t>elata</a:t>
            </a:r>
            <a:r>
              <a:rPr lang="fr-CH" i="1" dirty="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>
            <a:extLst>
              <a:ext uri="{FF2B5EF4-FFF2-40B4-BE49-F238E27FC236}">
                <a16:creationId xmlns:a16="http://schemas.microsoft.com/office/drawing/2014/main" id="{12AC5359-F6CB-1859-9812-8F6A07CC3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CH" altLang="fr-FR"/>
          </a:p>
        </p:txBody>
      </p:sp>
      <p:pic>
        <p:nvPicPr>
          <p:cNvPr id="33795" name="Espace réservé du contenu 8">
            <a:extLst>
              <a:ext uri="{FF2B5EF4-FFF2-40B4-BE49-F238E27FC236}">
                <a16:creationId xmlns:a16="http://schemas.microsoft.com/office/drawing/2014/main" id="{29519A7B-69EA-A7DF-A6F5-96D84F36E1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8477" y="136525"/>
            <a:ext cx="4391025" cy="6584950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F71C663-469D-EDA0-EF77-4FCF301BB98A}"/>
              </a:ext>
            </a:extLst>
          </p:cNvPr>
          <p:cNvSpPr txBox="1"/>
          <p:nvPr/>
        </p:nvSpPr>
        <p:spPr>
          <a:xfrm>
            <a:off x="2203450" y="6083300"/>
            <a:ext cx="3479800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CH" i="1" dirty="0" err="1"/>
              <a:t>Glyceria</a:t>
            </a:r>
            <a:r>
              <a:rPr lang="fr-CH" i="1" dirty="0"/>
              <a:t> </a:t>
            </a:r>
            <a:r>
              <a:rPr lang="fr-CH" i="1" dirty="0" err="1"/>
              <a:t>fluitans</a:t>
            </a:r>
            <a:r>
              <a:rPr lang="fr-CH" i="1" dirty="0"/>
              <a:t> </a:t>
            </a:r>
            <a:r>
              <a:rPr lang="fr-CH" dirty="0"/>
              <a:t>à Bois-Vieux</a:t>
            </a:r>
            <a:endParaRPr lang="fr-CH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>
            <a:extLst>
              <a:ext uri="{FF2B5EF4-FFF2-40B4-BE49-F238E27FC236}">
                <a16:creationId xmlns:a16="http://schemas.microsoft.com/office/drawing/2014/main" id="{CE314A41-6DA0-0AA1-F530-E5FBA7394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/>
              <a:t>Végétations basses des rives eutrophes marnantes</a:t>
            </a:r>
            <a:br>
              <a:rPr lang="fr-CH" altLang="fr-FR"/>
            </a:br>
            <a:r>
              <a:rPr lang="fr-CH" altLang="fr-FR" i="1"/>
              <a:t>Glycerio-Sparganion</a:t>
            </a:r>
            <a:endParaRPr lang="fr-CH" altLang="fr-FR"/>
          </a:p>
        </p:txBody>
      </p:sp>
      <p:sp>
        <p:nvSpPr>
          <p:cNvPr id="34819" name="Espace réservé du contenu 2">
            <a:extLst>
              <a:ext uri="{FF2B5EF4-FFF2-40B4-BE49-F238E27FC236}">
                <a16:creationId xmlns:a16="http://schemas.microsoft.com/office/drawing/2014/main" id="{8D1C7C50-C998-7DE0-6FFC-7FE3356C75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CH" altLang="fr-FR"/>
          </a:p>
        </p:txBody>
      </p:sp>
      <p:pic>
        <p:nvPicPr>
          <p:cNvPr id="34820" name="Image 3">
            <a:extLst>
              <a:ext uri="{FF2B5EF4-FFF2-40B4-BE49-F238E27FC236}">
                <a16:creationId xmlns:a16="http://schemas.microsoft.com/office/drawing/2014/main" id="{7D2C29C6-83C2-60FB-9194-616716718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688"/>
            <a:ext cx="9144000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>
            <a:extLst>
              <a:ext uri="{FF2B5EF4-FFF2-40B4-BE49-F238E27FC236}">
                <a16:creationId xmlns:a16="http://schemas.microsoft.com/office/drawing/2014/main" id="{2B29F84F-62C2-F377-6669-D12F6358D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/>
              <a:t>Végétations basses des rives eutrophes marnantes</a:t>
            </a:r>
            <a:br>
              <a:rPr lang="fr-CH" altLang="fr-FR"/>
            </a:br>
            <a:r>
              <a:rPr lang="fr-CH" altLang="fr-FR" i="1"/>
              <a:t>Glycerio-Sparganion</a:t>
            </a:r>
            <a:endParaRPr lang="fr-CH" altLang="fr-FR"/>
          </a:p>
        </p:txBody>
      </p:sp>
      <p:sp>
        <p:nvSpPr>
          <p:cNvPr id="35843" name="Espace réservé du contenu 2">
            <a:extLst>
              <a:ext uri="{FF2B5EF4-FFF2-40B4-BE49-F238E27FC236}">
                <a16:creationId xmlns:a16="http://schemas.microsoft.com/office/drawing/2014/main" id="{EF9D582F-68B6-CF39-1DE7-A8CBB683FB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52777" y="1600202"/>
            <a:ext cx="5534025" cy="1552575"/>
          </a:xfrm>
        </p:spPr>
        <p:txBody>
          <a:bodyPr/>
          <a:lstStyle/>
          <a:p>
            <a:r>
              <a:rPr lang="fr-CH" altLang="fr-FR" sz="1800"/>
              <a:t>Interface importante pour le développement des EPT. Habitat de reproduction privilégié de l’Agrion de Mercure (EN). </a:t>
            </a:r>
          </a:p>
          <a:p>
            <a:r>
              <a:rPr lang="fr-CH" altLang="fr-FR" sz="1800"/>
              <a:t>Espèces rares végétales pouvant être représentée : </a:t>
            </a:r>
            <a:r>
              <a:rPr lang="fr-CH" altLang="fr-FR" sz="1800" i="1"/>
              <a:t>Catabrosa aquatica </a:t>
            </a:r>
            <a:r>
              <a:rPr lang="fr-CH" altLang="fr-FR" sz="1800"/>
              <a:t>(VU), </a:t>
            </a:r>
            <a:r>
              <a:rPr lang="fr-CH" altLang="fr-FR" sz="1800" i="1"/>
              <a:t>Apium nodiflorum </a:t>
            </a:r>
            <a:r>
              <a:rPr lang="fr-CH" altLang="fr-FR" sz="1800"/>
              <a:t>(CR)</a:t>
            </a:r>
          </a:p>
          <a:p>
            <a:r>
              <a:rPr lang="fr-CH" altLang="fr-FR" sz="1800"/>
              <a:t>Améliore la qualité chimique des eaux (phytoépuration)</a:t>
            </a:r>
          </a:p>
        </p:txBody>
      </p:sp>
      <p:pic>
        <p:nvPicPr>
          <p:cNvPr id="35844" name="Image 5">
            <a:extLst>
              <a:ext uri="{FF2B5EF4-FFF2-40B4-BE49-F238E27FC236}">
                <a16:creationId xmlns:a16="http://schemas.microsoft.com/office/drawing/2014/main" id="{CBF536F7-1B9F-43DA-6BF5-9B9B4F5C2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50875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BFA641-F41B-6B23-9779-2DE1243C562B}"/>
              </a:ext>
            </a:extLst>
          </p:cNvPr>
          <p:cNvSpPr/>
          <p:nvPr/>
        </p:nvSpPr>
        <p:spPr>
          <a:xfrm>
            <a:off x="3324225" y="4057650"/>
            <a:ext cx="5467350" cy="19383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fr-CH" sz="1800" b="1" dirty="0">
                <a:latin typeface="+mn-lt"/>
              </a:rPr>
              <a:t>Menaces 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fr-CH" sz="1800" dirty="0">
                <a:latin typeface="+mn-lt"/>
              </a:rPr>
              <a:t>Pollution des ruisseaux et nappes phréatiques</a:t>
            </a:r>
          </a:p>
          <a:p>
            <a:pPr lvl="1">
              <a:spcBef>
                <a:spcPct val="20000"/>
              </a:spcBef>
              <a:defRPr/>
            </a:pPr>
            <a:r>
              <a:rPr lang="fr-CH" sz="1600" dirty="0">
                <a:latin typeface="+mn-lt"/>
              </a:rPr>
              <a:t>(Pour les végétations les plus </a:t>
            </a:r>
            <a:r>
              <a:rPr lang="fr-CH" sz="1600" dirty="0" err="1">
                <a:latin typeface="+mn-lt"/>
              </a:rPr>
              <a:t>oligotrophiles</a:t>
            </a:r>
            <a:r>
              <a:rPr lang="fr-CH" sz="1600" dirty="0">
                <a:latin typeface="+mn-lt"/>
              </a:rPr>
              <a:t> à </a:t>
            </a:r>
            <a:r>
              <a:rPr lang="fr-CH" sz="1600" dirty="0" err="1">
                <a:latin typeface="+mn-lt"/>
              </a:rPr>
              <a:t>Berula</a:t>
            </a:r>
            <a:r>
              <a:rPr lang="fr-CH" sz="1600" dirty="0">
                <a:latin typeface="+mn-lt"/>
              </a:rPr>
              <a:t> </a:t>
            </a:r>
            <a:r>
              <a:rPr lang="fr-CH" sz="1600" dirty="0" err="1">
                <a:latin typeface="+mn-lt"/>
              </a:rPr>
              <a:t>erecta</a:t>
            </a:r>
            <a:r>
              <a:rPr lang="fr-CH" sz="1600" dirty="0">
                <a:latin typeface="+mn-lt"/>
              </a:rPr>
              <a:t>, Nasturtium officinale)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CH" sz="1800" dirty="0">
                <a:latin typeface="+mn-lt"/>
              </a:rPr>
              <a:t>Correction des cours d’eau, enrochement des rives</a:t>
            </a:r>
          </a:p>
        </p:txBody>
      </p:sp>
      <p:pic>
        <p:nvPicPr>
          <p:cNvPr id="35846" name="Image 8">
            <a:extLst>
              <a:ext uri="{FF2B5EF4-FFF2-40B4-BE49-F238E27FC236}">
                <a16:creationId xmlns:a16="http://schemas.microsoft.com/office/drawing/2014/main" id="{A2D56FC8-CE37-AB0D-32F1-84C82BD26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4290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>
            <a:extLst>
              <a:ext uri="{FF2B5EF4-FFF2-40B4-BE49-F238E27FC236}">
                <a16:creationId xmlns:a16="http://schemas.microsoft.com/office/drawing/2014/main" id="{16002832-BF15-1D8A-8BD9-939575907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5838" y="274640"/>
            <a:ext cx="6430962" cy="752475"/>
          </a:xfrm>
        </p:spPr>
        <p:txBody>
          <a:bodyPr/>
          <a:lstStyle/>
          <a:p>
            <a:r>
              <a:rPr lang="fr-CH" altLang="fr-FR"/>
              <a:t>Végétations basses des rives eutrophes marnantes</a:t>
            </a:r>
            <a:br>
              <a:rPr lang="fr-CH" altLang="fr-FR"/>
            </a:br>
            <a:r>
              <a:rPr lang="fr-CH" altLang="fr-FR" i="1"/>
              <a:t>Glycerio-Sparganion</a:t>
            </a:r>
            <a:endParaRPr lang="fr-CH" altLang="fr-FR"/>
          </a:p>
        </p:txBody>
      </p:sp>
      <p:sp>
        <p:nvSpPr>
          <p:cNvPr id="8195" name="Espace réservé du contenu 2">
            <a:extLst>
              <a:ext uri="{FF2B5EF4-FFF2-40B4-BE49-F238E27FC236}">
                <a16:creationId xmlns:a16="http://schemas.microsoft.com/office/drawing/2014/main" id="{28AE4111-64DD-D501-2921-5748A3DEFA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05177" y="1600202"/>
            <a:ext cx="5381625" cy="4525963"/>
          </a:xfrm>
        </p:spPr>
        <p:txBody>
          <a:bodyPr/>
          <a:lstStyle/>
          <a:p>
            <a:r>
              <a:rPr lang="fr-CH" altLang="fr-FR" sz="1800">
                <a:sym typeface="Wingdings" panose="05000000000000000000" pitchFamily="2" charset="2"/>
              </a:rPr>
              <a:t>Tapis denses ou «nappes» de prairies basses flottantes et amphibies</a:t>
            </a:r>
            <a:endParaRPr lang="fr-CH" altLang="fr-FR" sz="1800"/>
          </a:p>
          <a:p>
            <a:r>
              <a:rPr lang="fr-CH" altLang="fr-FR" sz="1800"/>
              <a:t>Caractérisées et dominés par des végétaux aux tiges rhizomateuses ascendantes à forte aptitude à la multiplication végétative des genres </a:t>
            </a:r>
            <a:r>
              <a:rPr lang="fr-CH" altLang="fr-FR" sz="1800" i="1"/>
              <a:t>Glyceria, Nasturtium</a:t>
            </a:r>
            <a:r>
              <a:rPr lang="fr-CH" altLang="fr-FR" sz="1800"/>
              <a:t> (plus rarement </a:t>
            </a:r>
            <a:r>
              <a:rPr lang="fr-CH" altLang="fr-FR" sz="1800" i="1"/>
              <a:t>Apium, Berula</a:t>
            </a:r>
            <a:r>
              <a:rPr lang="fr-CH" altLang="fr-FR" sz="1800"/>
              <a:t>), ou </a:t>
            </a:r>
            <a:r>
              <a:rPr lang="fr-CH" altLang="fr-FR" sz="1800" i="1"/>
              <a:t>Sparganium erectum</a:t>
            </a:r>
            <a:r>
              <a:rPr lang="fr-CH" altLang="fr-FR" sz="1800"/>
              <a:t> ssp. </a:t>
            </a:r>
            <a:r>
              <a:rPr lang="fr-CH" altLang="fr-FR" sz="1800" i="1"/>
              <a:t>neglectum</a:t>
            </a:r>
            <a:r>
              <a:rPr lang="fr-CH" altLang="fr-FR" sz="1800"/>
              <a:t> et </a:t>
            </a:r>
            <a:r>
              <a:rPr lang="fr-CH" altLang="fr-FR" sz="1800" i="1"/>
              <a:t>Veronica beccabunga</a:t>
            </a:r>
            <a:r>
              <a:rPr lang="fr-CH" altLang="fr-FR" sz="1800"/>
              <a:t> </a:t>
            </a:r>
          </a:p>
          <a:p>
            <a:r>
              <a:rPr lang="fr-CH" altLang="fr-FR" sz="1800"/>
              <a:t>Adaptée au courant + faucardage + piétinement</a:t>
            </a:r>
          </a:p>
          <a:p>
            <a:endParaRPr lang="fr-CH" altLang="fr-FR" sz="1800"/>
          </a:p>
        </p:txBody>
      </p:sp>
      <p:pic>
        <p:nvPicPr>
          <p:cNvPr id="8196" name="Image 6">
            <a:extLst>
              <a:ext uri="{FF2B5EF4-FFF2-40B4-BE49-F238E27FC236}">
                <a16:creationId xmlns:a16="http://schemas.microsoft.com/office/drawing/2014/main" id="{64C11C84-A4C5-CE49-5191-EAB7BD42C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9688"/>
            <a:ext cx="23368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 4">
            <a:extLst>
              <a:ext uri="{FF2B5EF4-FFF2-40B4-BE49-F238E27FC236}">
                <a16:creationId xmlns:a16="http://schemas.microsoft.com/office/drawing/2014/main" id="{1E1C1F43-4E3C-75CA-45D6-C56FCC434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4364038"/>
            <a:ext cx="3117850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Image 8">
            <a:extLst>
              <a:ext uri="{FF2B5EF4-FFF2-40B4-BE49-F238E27FC236}">
                <a16:creationId xmlns:a16="http://schemas.microsoft.com/office/drawing/2014/main" id="{78A5DD1F-E74D-B740-E8FA-6CF37A2AF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340100"/>
            <a:ext cx="23368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Image 10">
            <a:extLst>
              <a:ext uri="{FF2B5EF4-FFF2-40B4-BE49-F238E27FC236}">
                <a16:creationId xmlns:a16="http://schemas.microsoft.com/office/drawing/2014/main" id="{D1E41EE9-8E50-A0A1-AB81-4186394A4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40" y="4364038"/>
            <a:ext cx="3252787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A32DEBC-DC22-9CCA-455C-5E40C15E2E68}"/>
              </a:ext>
            </a:extLst>
          </p:cNvPr>
          <p:cNvSpPr txBox="1"/>
          <p:nvPr/>
        </p:nvSpPr>
        <p:spPr>
          <a:xfrm>
            <a:off x="742950" y="2879725"/>
            <a:ext cx="1512888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CH" sz="1800" i="1" dirty="0" err="1"/>
              <a:t>Glyceria</a:t>
            </a:r>
            <a:r>
              <a:rPr lang="fr-CH" sz="1800" dirty="0"/>
              <a:t> </a:t>
            </a:r>
            <a:r>
              <a:rPr lang="fr-CH" sz="1800" dirty="0" err="1"/>
              <a:t>sp</a:t>
            </a:r>
            <a:r>
              <a:rPr lang="fr-CH" sz="1800" dirty="0"/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AC890D8-8233-F638-DF86-FA37E52B6A33}"/>
              </a:ext>
            </a:extLst>
          </p:cNvPr>
          <p:cNvSpPr txBox="1"/>
          <p:nvPr/>
        </p:nvSpPr>
        <p:spPr>
          <a:xfrm>
            <a:off x="330200" y="6478590"/>
            <a:ext cx="2268538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CH" sz="1800" i="1" dirty="0"/>
              <a:t>Nasturtium officinale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F46D360-169C-7E50-9712-590E9916203A}"/>
              </a:ext>
            </a:extLst>
          </p:cNvPr>
          <p:cNvSpPr txBox="1"/>
          <p:nvPr/>
        </p:nvSpPr>
        <p:spPr>
          <a:xfrm>
            <a:off x="2986088" y="4435475"/>
            <a:ext cx="257175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CH" sz="1800" i="1" dirty="0" err="1"/>
              <a:t>Sparganium</a:t>
            </a:r>
            <a:r>
              <a:rPr lang="fr-CH" sz="1800" i="1" dirty="0"/>
              <a:t> </a:t>
            </a:r>
            <a:r>
              <a:rPr lang="fr-CH" sz="1800" i="1" dirty="0" err="1"/>
              <a:t>erectum</a:t>
            </a:r>
            <a:endParaRPr lang="fr-CH" sz="18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C56C982-B520-D349-22D0-3EBFFB561884}"/>
              </a:ext>
            </a:extLst>
          </p:cNvPr>
          <p:cNvSpPr txBox="1"/>
          <p:nvPr/>
        </p:nvSpPr>
        <p:spPr>
          <a:xfrm>
            <a:off x="6242050" y="6399213"/>
            <a:ext cx="2444750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CH" sz="1800" i="1" dirty="0"/>
              <a:t>Veronica beccabunga</a:t>
            </a:r>
            <a:endParaRPr lang="fr-CH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re 1">
            <a:extLst>
              <a:ext uri="{FF2B5EF4-FFF2-40B4-BE49-F238E27FC236}">
                <a16:creationId xmlns:a16="http://schemas.microsoft.com/office/drawing/2014/main" id="{1DC4A614-E203-C7B3-B8B0-9D92EC4D2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050" y="274638"/>
            <a:ext cx="7143750" cy="588962"/>
          </a:xfrm>
        </p:spPr>
        <p:txBody>
          <a:bodyPr/>
          <a:lstStyle/>
          <a:p>
            <a:pPr>
              <a:defRPr/>
            </a:pPr>
            <a:r>
              <a:rPr lang="fr-CH" altLang="fr-FR" b="1" i="1" dirty="0" err="1">
                <a:latin typeface="+mn-lt"/>
              </a:rPr>
              <a:t>Phalaridion</a:t>
            </a:r>
            <a:r>
              <a:rPr lang="fr-CH" altLang="fr-FR" b="1" dirty="0">
                <a:latin typeface="+mn-lt"/>
              </a:rPr>
              <a:t> – </a:t>
            </a:r>
            <a:r>
              <a:rPr lang="fr-CH" altLang="fr-FR" b="1" dirty="0" err="1">
                <a:latin typeface="+mn-lt"/>
              </a:rPr>
              <a:t>Pseudoroselière</a:t>
            </a:r>
            <a:r>
              <a:rPr lang="fr-CH" altLang="fr-FR" b="1" dirty="0">
                <a:latin typeface="+mn-lt"/>
              </a:rPr>
              <a:t> </a:t>
            </a:r>
            <a:endParaRPr lang="fr-CH" alt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D755B76-7AC3-6411-B291-F5CA7F5669F8}"/>
              </a:ext>
            </a:extLst>
          </p:cNvPr>
          <p:cNvSpPr txBox="1"/>
          <p:nvPr/>
        </p:nvSpPr>
        <p:spPr>
          <a:xfrm>
            <a:off x="7929563" y="6611938"/>
            <a:ext cx="971550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800" dirty="0">
                <a:solidFill>
                  <a:schemeClr val="bg1"/>
                </a:solidFill>
                <a:latin typeface="+mn-lt"/>
              </a:rPr>
              <a:t>Photo: P. Prunier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2CD2FF8-002F-D6A6-3EFF-8A1B5CC95C89}"/>
              </a:ext>
            </a:extLst>
          </p:cNvPr>
          <p:cNvSpPr txBox="1"/>
          <p:nvPr/>
        </p:nvSpPr>
        <p:spPr>
          <a:xfrm>
            <a:off x="1543050" y="949327"/>
            <a:ext cx="7600950" cy="43402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defPPr>
              <a:defRPr lang="fr-FR"/>
            </a:defPPr>
            <a:lvl1pPr marL="342900" indent="-342900">
              <a:buFont typeface="Wingdings" panose="05000000000000000000" pitchFamily="2" charset="2"/>
              <a:buChar char="Ø"/>
              <a:defRPr sz="1800">
                <a:latin typeface="+mn-lt"/>
              </a:defRPr>
            </a:lvl1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fr-CH" b="1" dirty="0"/>
              <a:t>Formation de hautes herbes </a:t>
            </a:r>
            <a:r>
              <a:rPr lang="fr-CH" dirty="0"/>
              <a:t>(hauteur moyenne de 1 à 2 m), rhizomateuses, compétitives et paucispécifiques.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CH" dirty="0"/>
              <a:t>Fortement dominée par la baldingère ou alpiste ou encore faux-roseau (</a:t>
            </a:r>
            <a:r>
              <a:rPr lang="fr-CH" i="1" dirty="0"/>
              <a:t>Phalaris </a:t>
            </a:r>
            <a:r>
              <a:rPr lang="fr-CH" i="1" dirty="0" err="1"/>
              <a:t>arundinacea</a:t>
            </a:r>
            <a:r>
              <a:rPr lang="fr-CH" dirty="0"/>
              <a:t>) ou </a:t>
            </a:r>
            <a:r>
              <a:rPr lang="fr-CH" i="1" dirty="0"/>
              <a:t>Calamagrostis </a:t>
            </a:r>
            <a:r>
              <a:rPr lang="fr-CH" i="1" dirty="0" err="1"/>
              <a:t>pseudophragmites</a:t>
            </a:r>
            <a:r>
              <a:rPr lang="fr-CH" i="1" dirty="0"/>
              <a:t> (</a:t>
            </a:r>
            <a:r>
              <a:rPr lang="fr-CH" dirty="0"/>
              <a:t>tend à le remplacer en montagne).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fr-CH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CH" dirty="0"/>
              <a:t>Se développe sur les berges de cours d’eau périodiquement exondées (alluvions récentes limono-sableuses).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CH" dirty="0"/>
              <a:t>Situé au niveau estival des eaux cad entre ligne moyenne des eaux et les hautes eaux </a:t>
            </a:r>
          </a:p>
          <a:p>
            <a:pPr marL="800100" lvl="1" indent="-342900">
              <a:buFontTx/>
              <a:buChar char="-"/>
              <a:defRPr/>
            </a:pPr>
            <a:r>
              <a:rPr lang="fr-CH" sz="1600" dirty="0">
                <a:latin typeface="+mj-lt"/>
              </a:rPr>
              <a:t>zones de sédimentations inondées seulement lors des hautes eaux </a:t>
            </a:r>
          </a:p>
          <a:p>
            <a:pPr marL="800100" lvl="1" indent="-342900">
              <a:buFontTx/>
              <a:buChar char="-"/>
              <a:defRPr/>
            </a:pPr>
            <a:r>
              <a:rPr lang="fr-CH" sz="1600" dirty="0">
                <a:latin typeface="+mj-lt"/>
              </a:rPr>
              <a:t>l'amplitude est forte et atteint le plus souvent de 1 m, mais peut s'élever jusqu'à 2 m ). 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fr-CH" sz="1600" i="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fr-CH" sz="1400" i="1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re 1">
            <a:extLst>
              <a:ext uri="{FF2B5EF4-FFF2-40B4-BE49-F238E27FC236}">
                <a16:creationId xmlns:a16="http://schemas.microsoft.com/office/drawing/2014/main" id="{5371E589-97A2-4270-D836-445FBC39A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050" y="274638"/>
            <a:ext cx="7143750" cy="588962"/>
          </a:xfrm>
        </p:spPr>
        <p:txBody>
          <a:bodyPr/>
          <a:lstStyle/>
          <a:p>
            <a:pPr>
              <a:defRPr/>
            </a:pPr>
            <a:r>
              <a:rPr lang="fr-CH" altLang="fr-FR" b="1" i="1" dirty="0" err="1">
                <a:latin typeface="+mn-lt"/>
              </a:rPr>
              <a:t>Phalaridion</a:t>
            </a:r>
            <a:r>
              <a:rPr lang="fr-CH" altLang="fr-FR" b="1" dirty="0">
                <a:latin typeface="+mn-lt"/>
              </a:rPr>
              <a:t> – </a:t>
            </a:r>
            <a:r>
              <a:rPr lang="fr-CH" altLang="fr-FR" b="1" dirty="0" err="1">
                <a:latin typeface="+mn-lt"/>
              </a:rPr>
              <a:t>Pseudoroselière</a:t>
            </a:r>
            <a:r>
              <a:rPr lang="fr-CH" altLang="fr-FR" b="1" dirty="0">
                <a:latin typeface="+mn-lt"/>
              </a:rPr>
              <a:t> </a:t>
            </a:r>
            <a:endParaRPr lang="fr-CH" alt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118464C-BBEA-0210-A13A-03BD0A8257B8}"/>
              </a:ext>
            </a:extLst>
          </p:cNvPr>
          <p:cNvSpPr txBox="1"/>
          <p:nvPr/>
        </p:nvSpPr>
        <p:spPr>
          <a:xfrm>
            <a:off x="7929563" y="6611938"/>
            <a:ext cx="971550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800" dirty="0">
                <a:solidFill>
                  <a:schemeClr val="bg1"/>
                </a:solidFill>
                <a:latin typeface="+mn-lt"/>
              </a:rPr>
              <a:t>Photo: P. Prunier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1389F34-737A-DFF1-2F2C-3064AAEB576B}"/>
              </a:ext>
            </a:extLst>
          </p:cNvPr>
          <p:cNvSpPr txBox="1"/>
          <p:nvPr/>
        </p:nvSpPr>
        <p:spPr>
          <a:xfrm>
            <a:off x="-82549" y="949327"/>
            <a:ext cx="8983663" cy="28924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defPPr>
              <a:defRPr lang="fr-FR"/>
            </a:defPPr>
            <a:lvl1pPr marL="342900" indent="-342900">
              <a:buFont typeface="Wingdings" panose="05000000000000000000" pitchFamily="2" charset="2"/>
              <a:buChar char="Ø"/>
              <a:defRPr sz="1800">
                <a:latin typeface="+mn-lt"/>
              </a:defRPr>
            </a:lvl1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fr-CH" dirty="0"/>
              <a:t>Outre l'apport de particules fines lors des crues, la forte variation de niveau d'eau induit une phase aérobie </a:t>
            </a:r>
            <a:r>
              <a:rPr lang="fr-CH" dirty="0" err="1"/>
              <a:t>minéralisante</a:t>
            </a:r>
            <a:r>
              <a:rPr lang="fr-CH" dirty="0"/>
              <a:t> libérant une quantité importante d'éléments nutritifs. 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fr-CH" sz="1600" dirty="0">
                <a:latin typeface="+mn-lt"/>
              </a:rPr>
              <a:t>Elle permet le développement d'un lot d'espèces rudérales nitrophiles à large amplitude à floraison tardive (hors période d'inondation) ayant leur optimum dans l'</a:t>
            </a:r>
            <a:r>
              <a:rPr lang="fr-CH" sz="1600" dirty="0" err="1">
                <a:latin typeface="+mn-lt"/>
              </a:rPr>
              <a:t>A</a:t>
            </a:r>
            <a:r>
              <a:rPr lang="fr-CH" sz="1600" i="1" dirty="0" err="1">
                <a:latin typeface="+mn-lt"/>
              </a:rPr>
              <a:t>gropyro-Rumicion</a:t>
            </a:r>
            <a:r>
              <a:rPr lang="fr-CH" sz="1600" dirty="0">
                <a:latin typeface="+mn-lt"/>
              </a:rPr>
              <a:t>, le </a:t>
            </a:r>
            <a:r>
              <a:rPr lang="fr-CH" sz="1600" i="1" dirty="0" err="1">
                <a:latin typeface="+mn-lt"/>
              </a:rPr>
              <a:t>Bidention</a:t>
            </a:r>
            <a:r>
              <a:rPr lang="fr-CH" sz="1600" dirty="0">
                <a:latin typeface="+mn-lt"/>
              </a:rPr>
              <a:t> ou le </a:t>
            </a:r>
            <a:r>
              <a:rPr lang="fr-CH" sz="1600" i="1" dirty="0" err="1">
                <a:latin typeface="+mn-lt"/>
              </a:rPr>
              <a:t>Filipendulion</a:t>
            </a:r>
            <a:r>
              <a:rPr lang="fr-CH" sz="1600" dirty="0">
                <a:latin typeface="+mn-lt"/>
              </a:rPr>
              <a:t> </a:t>
            </a:r>
            <a:r>
              <a:rPr lang="fr-CH" sz="1600" dirty="0" err="1">
                <a:latin typeface="+mn-lt"/>
              </a:rPr>
              <a:t>tq</a:t>
            </a:r>
            <a:r>
              <a:rPr lang="fr-CH" sz="1600" dirty="0">
                <a:latin typeface="+mn-lt"/>
              </a:rPr>
              <a:t> </a:t>
            </a:r>
          </a:p>
          <a:p>
            <a:pPr marL="457200" lvl="2">
              <a:defRPr/>
            </a:pPr>
            <a:r>
              <a:rPr lang="fr-CH" sz="1600" i="1" dirty="0">
                <a:latin typeface="+mn-lt"/>
              </a:rPr>
              <a:t>Bidens </a:t>
            </a:r>
            <a:r>
              <a:rPr lang="fr-CH" sz="1600" i="1" dirty="0" err="1">
                <a:latin typeface="+mn-lt"/>
              </a:rPr>
              <a:t>tripartita</a:t>
            </a:r>
            <a:r>
              <a:rPr lang="fr-CH" sz="1600" i="1" dirty="0">
                <a:latin typeface="+mn-lt"/>
              </a:rPr>
              <a:t> </a:t>
            </a:r>
            <a:r>
              <a:rPr lang="fr-CH" sz="1600" dirty="0" err="1">
                <a:latin typeface="+mn-lt"/>
              </a:rPr>
              <a:t>s.str</a:t>
            </a:r>
            <a:r>
              <a:rPr lang="fr-CH" sz="1600" dirty="0">
                <a:latin typeface="+mn-lt"/>
              </a:rPr>
              <a:t>., </a:t>
            </a:r>
            <a:r>
              <a:rPr lang="fr-CH" sz="1600" i="1" dirty="0" err="1">
                <a:latin typeface="+mn-lt"/>
              </a:rPr>
              <a:t>Myosoton</a:t>
            </a:r>
            <a:r>
              <a:rPr lang="fr-CH" sz="1600" i="1" dirty="0">
                <a:latin typeface="+mn-lt"/>
              </a:rPr>
              <a:t> </a:t>
            </a:r>
            <a:r>
              <a:rPr lang="fr-CH" sz="1600" i="1" dirty="0" err="1">
                <a:latin typeface="+mn-lt"/>
              </a:rPr>
              <a:t>aquaticum</a:t>
            </a:r>
            <a:r>
              <a:rPr lang="fr-CH" sz="1600" dirty="0">
                <a:latin typeface="+mn-lt"/>
              </a:rPr>
              <a:t>, </a:t>
            </a:r>
            <a:r>
              <a:rPr lang="fr-CH" sz="1600" i="1" dirty="0" err="1">
                <a:latin typeface="+mn-lt"/>
              </a:rPr>
              <a:t>Poa</a:t>
            </a:r>
            <a:r>
              <a:rPr lang="fr-CH" sz="1600" i="1" dirty="0">
                <a:latin typeface="+mn-lt"/>
              </a:rPr>
              <a:t> </a:t>
            </a:r>
            <a:r>
              <a:rPr lang="fr-CH" sz="1600" i="1" dirty="0" err="1">
                <a:latin typeface="+mn-lt"/>
              </a:rPr>
              <a:t>trivialis</a:t>
            </a:r>
            <a:r>
              <a:rPr lang="fr-CH" sz="1600" i="1" dirty="0">
                <a:latin typeface="+mn-lt"/>
              </a:rPr>
              <a:t>, Polygonum hydropiper, P. </a:t>
            </a:r>
            <a:r>
              <a:rPr lang="fr-CH" sz="1600" i="1" dirty="0" err="1">
                <a:latin typeface="+mn-lt"/>
              </a:rPr>
              <a:t>lapathifolium</a:t>
            </a:r>
            <a:r>
              <a:rPr lang="fr-CH" sz="1600" i="1" dirty="0">
                <a:latin typeface="+mn-lt"/>
              </a:rPr>
              <a:t>, Rumex </a:t>
            </a:r>
            <a:r>
              <a:rPr lang="fr-CH" sz="1600" i="1" dirty="0" err="1">
                <a:latin typeface="+mn-lt"/>
              </a:rPr>
              <a:t>obtusifolius</a:t>
            </a:r>
            <a:r>
              <a:rPr lang="fr-CH" sz="1600" i="1" dirty="0">
                <a:latin typeface="+mn-lt"/>
              </a:rPr>
              <a:t>, </a:t>
            </a:r>
            <a:r>
              <a:rPr lang="fr-CH" sz="1600" i="1" dirty="0" err="1">
                <a:latin typeface="+mn-lt"/>
              </a:rPr>
              <a:t>Symphytum</a:t>
            </a:r>
            <a:r>
              <a:rPr lang="fr-CH" sz="1600" i="1" dirty="0">
                <a:latin typeface="+mn-lt"/>
              </a:rPr>
              <a:t> officinale, </a:t>
            </a:r>
            <a:r>
              <a:rPr lang="fr-CH" sz="1600" i="1" dirty="0" err="1">
                <a:latin typeface="+mn-lt"/>
              </a:rPr>
              <a:t>Urtica</a:t>
            </a:r>
            <a:r>
              <a:rPr lang="fr-CH" sz="1600" i="1" dirty="0">
                <a:latin typeface="+mn-lt"/>
              </a:rPr>
              <a:t> </a:t>
            </a:r>
            <a:r>
              <a:rPr lang="fr-CH" sz="1600" i="1" dirty="0" err="1">
                <a:latin typeface="+mn-lt"/>
              </a:rPr>
              <a:t>dioica</a:t>
            </a:r>
            <a:endParaRPr lang="fr-CH" sz="1600" i="1" dirty="0">
              <a:latin typeface="+mn-lt"/>
            </a:endParaRP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fr-CH" sz="1600" i="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fr-CH" sz="1400" i="1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fr-CH" dirty="0"/>
          </a:p>
        </p:txBody>
      </p:sp>
      <p:pic>
        <p:nvPicPr>
          <p:cNvPr id="37893" name="Picture 2" descr="Bidens tripartita L. subsp. tripartita, © 2022, Konrad Lauber – Flora Helvetica – Haupt Verlag">
            <a:extLst>
              <a:ext uri="{FF2B5EF4-FFF2-40B4-BE49-F238E27FC236}">
                <a16:creationId xmlns:a16="http://schemas.microsoft.com/office/drawing/2014/main" id="{70557D5D-6CFA-0027-7806-CC7C961F0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7863"/>
            <a:ext cx="2243138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4" descr="Myosoton aquaticum (L.) Moench, © 2022, Konrad Lauber – Flora Helvetica – Haupt Verlag">
            <a:extLst>
              <a:ext uri="{FF2B5EF4-FFF2-40B4-BE49-F238E27FC236}">
                <a16:creationId xmlns:a16="http://schemas.microsoft.com/office/drawing/2014/main" id="{0911435B-4AD4-1FC8-8286-E8A1DC7E7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90" y="3246438"/>
            <a:ext cx="224472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6" descr="Polygonum hydropiper L., © 2022, Konrad Lauber – Flora Helvetica – Haupt Verlag">
            <a:extLst>
              <a:ext uri="{FF2B5EF4-FFF2-40B4-BE49-F238E27FC236}">
                <a16:creationId xmlns:a16="http://schemas.microsoft.com/office/drawing/2014/main" id="{4CD54CCD-2264-14B8-9830-2FF303369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246438"/>
            <a:ext cx="2243138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Rumex obtusifolius L., © Copyright Christophe Bornand">
            <a:extLst>
              <a:ext uri="{FF2B5EF4-FFF2-40B4-BE49-F238E27FC236}">
                <a16:creationId xmlns:a16="http://schemas.microsoft.com/office/drawing/2014/main" id="{D0C685DD-AAF3-A241-2DF0-0AAA84B02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3246440"/>
            <a:ext cx="2247900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ZoneTexte 2">
            <a:extLst>
              <a:ext uri="{FF2B5EF4-FFF2-40B4-BE49-F238E27FC236}">
                <a16:creationId xmlns:a16="http://schemas.microsoft.com/office/drawing/2014/main" id="{089C3C10-034B-F9AF-B61E-903DBA68A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6372227"/>
            <a:ext cx="142859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400" i="1"/>
              <a:t>Bidens tripartita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5C0BF9-C8E1-A290-44D3-ABF43E8DB613}"/>
              </a:ext>
            </a:extLst>
          </p:cNvPr>
          <p:cNvSpPr txBox="1"/>
          <p:nvPr/>
        </p:nvSpPr>
        <p:spPr>
          <a:xfrm>
            <a:off x="2471740" y="6383340"/>
            <a:ext cx="1836737" cy="3079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1400" i="1" dirty="0" err="1">
                <a:latin typeface="+mn-lt"/>
              </a:rPr>
              <a:t>Myosoton</a:t>
            </a:r>
            <a:r>
              <a:rPr lang="fr-CH" sz="1400" i="1" dirty="0">
                <a:latin typeface="+mn-lt"/>
              </a:rPr>
              <a:t> </a:t>
            </a:r>
            <a:r>
              <a:rPr lang="fr-CH" sz="1400" i="1" dirty="0" err="1">
                <a:latin typeface="+mn-lt"/>
              </a:rPr>
              <a:t>aquaticum</a:t>
            </a:r>
            <a:endParaRPr lang="fr-CH" sz="1400" i="1" dirty="0"/>
          </a:p>
        </p:txBody>
      </p:sp>
      <p:sp>
        <p:nvSpPr>
          <p:cNvPr id="37899" name="ZoneTexte 5">
            <a:extLst>
              <a:ext uri="{FF2B5EF4-FFF2-40B4-BE49-F238E27FC236}">
                <a16:creationId xmlns:a16="http://schemas.microsoft.com/office/drawing/2014/main" id="{70C948E0-2ACE-D8A0-4902-1B4EAEE51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2" y="6353177"/>
            <a:ext cx="1975221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400" i="1"/>
              <a:t>Polygonum hydropiper</a:t>
            </a:r>
          </a:p>
        </p:txBody>
      </p:sp>
      <p:sp>
        <p:nvSpPr>
          <p:cNvPr id="37900" name="ZoneTexte 6">
            <a:extLst>
              <a:ext uri="{FF2B5EF4-FFF2-40B4-BE49-F238E27FC236}">
                <a16:creationId xmlns:a16="http://schemas.microsoft.com/office/drawing/2014/main" id="{983AAE66-6103-B214-432C-D82CDEC3B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27" y="6361115"/>
            <a:ext cx="16986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400" i="1"/>
              <a:t>Rumex obtusifolius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8A368-AC9E-FE20-B665-2B95638B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altLang="fr-FR" b="1" i="1" dirty="0" err="1">
                <a:latin typeface="+mn-lt"/>
              </a:rPr>
              <a:t>Phalaridion</a:t>
            </a:r>
            <a:r>
              <a:rPr lang="fr-CH" altLang="fr-FR" b="1" dirty="0">
                <a:latin typeface="+mn-lt"/>
              </a:rPr>
              <a:t> – </a:t>
            </a:r>
            <a:r>
              <a:rPr lang="fr-CH" altLang="fr-FR" b="1" dirty="0" err="1">
                <a:latin typeface="+mn-lt"/>
              </a:rPr>
              <a:t>Pseudoroselière</a:t>
            </a:r>
            <a:r>
              <a:rPr lang="fr-CH" altLang="fr-FR" b="1" dirty="0">
                <a:latin typeface="+mn-lt"/>
              </a:rPr>
              <a:t> </a:t>
            </a:r>
            <a:endParaRPr lang="fr-CH" dirty="0"/>
          </a:p>
        </p:txBody>
      </p:sp>
      <p:sp>
        <p:nvSpPr>
          <p:cNvPr id="38915" name="Espace réservé du contenu 2">
            <a:extLst>
              <a:ext uri="{FF2B5EF4-FFF2-40B4-BE49-F238E27FC236}">
                <a16:creationId xmlns:a16="http://schemas.microsoft.com/office/drawing/2014/main" id="{E508A847-02F6-12DD-B321-6341D1D2FE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H" altLang="fr-FR"/>
              <a:t>Vulnérable, priorité nationale faible.</a:t>
            </a:r>
          </a:p>
          <a:p>
            <a:r>
              <a:rPr lang="fr-CH" altLang="fr-FR"/>
              <a:t>Menaces :</a:t>
            </a:r>
          </a:p>
          <a:p>
            <a:pPr lvl="1"/>
            <a:r>
              <a:rPr lang="fr-CH" altLang="fr-FR"/>
              <a:t>Régularisation des débits, </a:t>
            </a:r>
          </a:p>
          <a:p>
            <a:pPr lvl="1"/>
            <a:r>
              <a:rPr lang="fr-CH" altLang="fr-FR"/>
              <a:t>rectification et reprofilage trop abrupte des berges</a:t>
            </a:r>
          </a:p>
          <a:p>
            <a:pPr lvl="1"/>
            <a:r>
              <a:rPr lang="fr-CH" altLang="fr-FR"/>
              <a:t>Diminution des transports solides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F29BFD-C8F9-4835-E72B-489513DC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altLang="fr-FR" b="1" i="1" dirty="0" err="1">
                <a:latin typeface="+mn-lt"/>
              </a:rPr>
              <a:t>Phalaridion</a:t>
            </a:r>
            <a:r>
              <a:rPr lang="fr-CH" altLang="fr-FR" b="1" dirty="0">
                <a:latin typeface="+mn-lt"/>
              </a:rPr>
              <a:t> – </a:t>
            </a:r>
            <a:r>
              <a:rPr lang="fr-CH" altLang="fr-FR" b="1" dirty="0" err="1">
                <a:latin typeface="+mn-lt"/>
              </a:rPr>
              <a:t>Pseudoroselière</a:t>
            </a:r>
            <a:r>
              <a:rPr lang="fr-CH" altLang="fr-FR" b="1" dirty="0">
                <a:latin typeface="+mn-lt"/>
              </a:rPr>
              <a:t> </a:t>
            </a:r>
            <a:endParaRPr lang="fr-CH" dirty="0"/>
          </a:p>
        </p:txBody>
      </p:sp>
      <p:sp>
        <p:nvSpPr>
          <p:cNvPr id="39939" name="Espace réservé du contenu 2">
            <a:extLst>
              <a:ext uri="{FF2B5EF4-FFF2-40B4-BE49-F238E27FC236}">
                <a16:creationId xmlns:a16="http://schemas.microsoft.com/office/drawing/2014/main" id="{7B3121F8-CE1B-1D58-93B6-181E72FE40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H" altLang="fr-FR"/>
              <a:t>ordmt au contact du </a:t>
            </a:r>
            <a:r>
              <a:rPr lang="fr-CH" altLang="fr-FR" i="1"/>
              <a:t>Salicetum triandrae</a:t>
            </a:r>
            <a:r>
              <a:rPr lang="fr-CH" altLang="fr-FR"/>
              <a:t> qu'il précède dans la série de végétation. </a:t>
            </a:r>
          </a:p>
          <a:p>
            <a:r>
              <a:rPr lang="fr-CH" altLang="fr-FR"/>
              <a:t>Peut aussi s’imbriquer avec des végétations pionnières herbacées des alluvions (</a:t>
            </a:r>
            <a:r>
              <a:rPr lang="fr-CH" altLang="fr-FR" i="1"/>
              <a:t>Epilobion fleischeri, Scrophularion juratensis</a:t>
            </a:r>
            <a:r>
              <a:rPr lang="fr-CH" altLang="fr-FR"/>
              <a:t>)</a:t>
            </a:r>
          </a:p>
          <a:p>
            <a:endParaRPr lang="fr-CH" altLang="fr-F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>
            <a:extLst>
              <a:ext uri="{FF2B5EF4-FFF2-40B4-BE49-F238E27FC236}">
                <a16:creationId xmlns:a16="http://schemas.microsoft.com/office/drawing/2014/main" id="{2A8EEC8F-8BC3-F2CB-7CF1-57AC83ED5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CH" altLang="fr-FR"/>
          </a:p>
        </p:txBody>
      </p:sp>
      <p:sp>
        <p:nvSpPr>
          <p:cNvPr id="40963" name="Espace réservé du contenu 2">
            <a:extLst>
              <a:ext uri="{FF2B5EF4-FFF2-40B4-BE49-F238E27FC236}">
                <a16:creationId xmlns:a16="http://schemas.microsoft.com/office/drawing/2014/main" id="{574DBA4C-5D37-9138-6E0D-0D1C0839AE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CH" alt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4A988C-FA14-154C-CF2C-740631D48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989138"/>
            <a:ext cx="98647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E4BA07DD-B8DE-DF73-F7AE-B2A1BC78C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2" y="4856163"/>
            <a:ext cx="9191625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18000" rIns="36000" bIns="18000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1600" i="1"/>
              <a:t>Zonation et succession de la végétation sur alluvions fines à l’étage collinéen – Contamine-sur-Arve (F-74).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1600" i="1"/>
              <a:t>Prunier &amp; al. (2010), modifié.</a:t>
            </a:r>
            <a:endParaRPr lang="fr-FR" altLang="fr-FR" sz="1600" i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D7A88-E304-A88D-5175-1AFB7D5D90EB}"/>
              </a:ext>
            </a:extLst>
          </p:cNvPr>
          <p:cNvSpPr/>
          <p:nvPr/>
        </p:nvSpPr>
        <p:spPr>
          <a:xfrm>
            <a:off x="3192463" y="2616200"/>
            <a:ext cx="1651000" cy="5159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>
            <a:extLst>
              <a:ext uri="{FF2B5EF4-FFF2-40B4-BE49-F238E27FC236}">
                <a16:creationId xmlns:a16="http://schemas.microsoft.com/office/drawing/2014/main" id="{88CE6807-5E41-B4FC-86FE-2A468A9D3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050" y="274638"/>
            <a:ext cx="7143750" cy="588962"/>
          </a:xfrm>
        </p:spPr>
        <p:txBody>
          <a:bodyPr/>
          <a:lstStyle/>
          <a:p>
            <a:endParaRPr lang="fr-CH" altLang="fr-FR"/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id="{65F6F433-095B-0E1F-A47E-68F6C1861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rgbClr val="AECBE0"/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b="1" i="1" dirty="0" err="1">
                <a:solidFill>
                  <a:schemeClr val="tx2"/>
                </a:solidFill>
                <a:latin typeface="+mn-lt"/>
              </a:rPr>
              <a:t>Phalaridietum</a:t>
            </a:r>
            <a:r>
              <a:rPr lang="fr-CH" altLang="fr-FR" b="1" dirty="0">
                <a:solidFill>
                  <a:schemeClr val="tx2"/>
                </a:solidFill>
                <a:latin typeface="+mn-lt"/>
              </a:rPr>
              <a:t> – </a:t>
            </a:r>
            <a:r>
              <a:rPr lang="fr-CH" altLang="fr-FR" b="1" dirty="0" err="1">
                <a:solidFill>
                  <a:schemeClr val="tx2"/>
                </a:solidFill>
                <a:latin typeface="+mn-lt"/>
              </a:rPr>
              <a:t>Pseudoroselière</a:t>
            </a:r>
            <a:r>
              <a:rPr lang="fr-CH" altLang="fr-FR" b="1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976C986-D4E2-EF48-927B-F7253F4EA3CB}"/>
              </a:ext>
            </a:extLst>
          </p:cNvPr>
          <p:cNvSpPr txBox="1"/>
          <p:nvPr/>
        </p:nvSpPr>
        <p:spPr>
          <a:xfrm>
            <a:off x="7929563" y="6611938"/>
            <a:ext cx="971550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800" dirty="0">
                <a:solidFill>
                  <a:schemeClr val="bg1"/>
                </a:solidFill>
                <a:latin typeface="+mn-lt"/>
              </a:rPr>
              <a:t>Photo: P. Prunier</a:t>
            </a:r>
          </a:p>
        </p:txBody>
      </p:sp>
      <p:pic>
        <p:nvPicPr>
          <p:cNvPr id="41989" name="Image 1">
            <a:extLst>
              <a:ext uri="{FF2B5EF4-FFF2-40B4-BE49-F238E27FC236}">
                <a16:creationId xmlns:a16="http://schemas.microsoft.com/office/drawing/2014/main" id="{D15CAF7E-0848-C9E9-D9B0-2452A8579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827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>
            <a:extLst>
              <a:ext uri="{FF2B5EF4-FFF2-40B4-BE49-F238E27FC236}">
                <a16:creationId xmlns:a16="http://schemas.microsoft.com/office/drawing/2014/main" id="{DA980BAE-FD7F-8C5C-F122-E14075737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050" y="274638"/>
            <a:ext cx="7143750" cy="588962"/>
          </a:xfrm>
        </p:spPr>
        <p:txBody>
          <a:bodyPr/>
          <a:lstStyle/>
          <a:p>
            <a:endParaRPr lang="fr-CH" altLang="fr-FR"/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id="{E01180C1-58FF-C4F1-956A-EE5DE08D7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rgbClr val="AECBE0"/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fr-CH" altLang="fr-FR" b="1" i="1" dirty="0" err="1">
                <a:solidFill>
                  <a:schemeClr val="tx2"/>
                </a:solidFill>
                <a:latin typeface="+mn-lt"/>
              </a:rPr>
              <a:t>Calamagrostietum</a:t>
            </a:r>
            <a:r>
              <a:rPr lang="fr-CH" altLang="fr-FR" b="1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fr-CH" altLang="fr-FR" b="1" i="1" dirty="0" err="1">
                <a:solidFill>
                  <a:schemeClr val="tx2"/>
                </a:solidFill>
                <a:latin typeface="+mn-lt"/>
              </a:rPr>
              <a:t>pseudophragmitis</a:t>
            </a:r>
            <a:r>
              <a:rPr lang="fr-CH" altLang="fr-FR" b="1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fr-CH" altLang="fr-FR" b="1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  <p:pic>
        <p:nvPicPr>
          <p:cNvPr id="43012" name="Image 1">
            <a:extLst>
              <a:ext uri="{FF2B5EF4-FFF2-40B4-BE49-F238E27FC236}">
                <a16:creationId xmlns:a16="http://schemas.microsoft.com/office/drawing/2014/main" id="{C253E935-6269-B61A-34D9-8775FED8E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2"/>
            <a:ext cx="915035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CF17B2B-140E-20DD-AAED-E74D02E22241}"/>
              </a:ext>
            </a:extLst>
          </p:cNvPr>
          <p:cNvSpPr txBox="1"/>
          <p:nvPr/>
        </p:nvSpPr>
        <p:spPr>
          <a:xfrm>
            <a:off x="8172450" y="863600"/>
            <a:ext cx="971550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800" dirty="0">
                <a:solidFill>
                  <a:schemeClr val="bg1"/>
                </a:solidFill>
                <a:latin typeface="+mn-lt"/>
              </a:rPr>
              <a:t>Photo: P. Prunier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>
            <a:extLst>
              <a:ext uri="{FF2B5EF4-FFF2-40B4-BE49-F238E27FC236}">
                <a16:creationId xmlns:a16="http://schemas.microsoft.com/office/drawing/2014/main" id="{F1C86D2A-423F-9FD1-FB15-17A5487EA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CH" altLang="fr-FR"/>
          </a:p>
        </p:txBody>
      </p:sp>
      <p:pic>
        <p:nvPicPr>
          <p:cNvPr id="9219" name="Espace réservé du contenu 4">
            <a:extLst>
              <a:ext uri="{FF2B5EF4-FFF2-40B4-BE49-F238E27FC236}">
                <a16:creationId xmlns:a16="http://schemas.microsoft.com/office/drawing/2014/main" id="{0355BCEF-72CC-282E-6B24-15882443ED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4288" y="128590"/>
            <a:ext cx="4398962" cy="66008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744ED315-FAC7-527B-3B0F-15C3362899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/>
              <a:t>Végétations basses des rives eutrophes marnantes</a:t>
            </a:r>
            <a:br>
              <a:rPr lang="fr-CH" altLang="fr-FR"/>
            </a:br>
            <a:r>
              <a:rPr lang="fr-CH" altLang="fr-FR" i="1"/>
              <a:t>Glycerio-Sparganion</a:t>
            </a:r>
            <a:endParaRPr lang="fr-CH" altLang="fr-FR"/>
          </a:p>
        </p:txBody>
      </p:sp>
      <p:sp>
        <p:nvSpPr>
          <p:cNvPr id="10243" name="Espace réservé du contenu 2">
            <a:extLst>
              <a:ext uri="{FF2B5EF4-FFF2-40B4-BE49-F238E27FC236}">
                <a16:creationId xmlns:a16="http://schemas.microsoft.com/office/drawing/2014/main" id="{C2D4D5AC-7217-057D-F209-676E059415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8777" y="1600200"/>
            <a:ext cx="7058025" cy="4148138"/>
          </a:xfrm>
        </p:spPr>
        <p:txBody>
          <a:bodyPr/>
          <a:lstStyle/>
          <a:p>
            <a:r>
              <a:rPr lang="fr-CH" altLang="fr-FR" sz="2000"/>
              <a:t>Au sein de petits plans d'eau et zones d'écoulement à niveau constant (fossés, flaques, bords de ruisseaux, mares et étangs) à eaux faiblement courantes à stagnantes, méso- à eutrophes. </a:t>
            </a:r>
          </a:p>
          <a:p>
            <a:r>
              <a:rPr lang="fr-CH" altLang="fr-FR" sz="2000"/>
              <a:t>Le plus souvent fortement anthropisées, ces unités sont situées entre le niveau moyen des eaux et les basses eaux estivales.</a:t>
            </a:r>
          </a:p>
          <a:p>
            <a:r>
              <a:rPr lang="fr-CH" altLang="fr-FR" sz="2000"/>
              <a:t>Le sol, qui demeure engorgé l'été (hors période de sécheresse), est le plus souvent de nature boueuse, mais peut être caillouteux, voir bétonné.</a:t>
            </a:r>
          </a:p>
          <a:p>
            <a:r>
              <a:rPr lang="fr-CH" altLang="fr-FR" sz="2000"/>
              <a:t>Vaste amplitude altitudinale : Etages coll.-mont. (subalp. inf.).</a:t>
            </a:r>
          </a:p>
          <a:p>
            <a:endParaRPr lang="fr-CH" altLang="fr-FR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3">
            <a:extLst>
              <a:ext uri="{FF2B5EF4-FFF2-40B4-BE49-F238E27FC236}">
                <a16:creationId xmlns:a16="http://schemas.microsoft.com/office/drawing/2014/main" id="{D15A43F9-4DCC-2620-25D9-5A6D910F0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9865" y="3177"/>
            <a:ext cx="7077075" cy="1325563"/>
          </a:xfrm>
        </p:spPr>
        <p:txBody>
          <a:bodyPr/>
          <a:lstStyle/>
          <a:p>
            <a:r>
              <a:rPr lang="fr-CH" altLang="fr-FR"/>
              <a:t>Végétations basses des rives eutrophes marnantes</a:t>
            </a:r>
            <a:br>
              <a:rPr lang="fr-CH" altLang="fr-FR"/>
            </a:br>
            <a:r>
              <a:rPr lang="fr-CH" altLang="fr-FR" i="1"/>
              <a:t>Glycerio-Sparganion</a:t>
            </a:r>
            <a:endParaRPr lang="fr-CH" altLang="fr-FR"/>
          </a:p>
        </p:txBody>
      </p:sp>
      <p:sp>
        <p:nvSpPr>
          <p:cNvPr id="11267" name="Espace réservé du texte 4">
            <a:extLst>
              <a:ext uri="{FF2B5EF4-FFF2-40B4-BE49-F238E27FC236}">
                <a16:creationId xmlns:a16="http://schemas.microsoft.com/office/drawing/2014/main" id="{42622134-A208-FCF0-5FE8-8BA2CBBCF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47825" y="1681163"/>
            <a:ext cx="2851150" cy="823912"/>
          </a:xfrm>
        </p:spPr>
        <p:txBody>
          <a:bodyPr/>
          <a:lstStyle/>
          <a:p>
            <a:r>
              <a:rPr lang="fr-CH" altLang="fr-FR"/>
              <a:t>Phase terrestre </a:t>
            </a:r>
          </a:p>
        </p:txBody>
      </p:sp>
      <p:sp>
        <p:nvSpPr>
          <p:cNvPr id="11268" name="Espace réservé du contenu 5">
            <a:extLst>
              <a:ext uri="{FF2B5EF4-FFF2-40B4-BE49-F238E27FC236}">
                <a16:creationId xmlns:a16="http://schemas.microsoft.com/office/drawing/2014/main" id="{82AB91D4-E762-D581-2D9C-D7D6729E19A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919288" y="2505075"/>
            <a:ext cx="2914650" cy="3684588"/>
          </a:xfrm>
        </p:spPr>
        <p:txBody>
          <a:bodyPr/>
          <a:lstStyle/>
          <a:p>
            <a:pPr marL="0" indent="0">
              <a:buNone/>
            </a:pPr>
            <a:r>
              <a:rPr lang="fr-CH" altLang="fr-FR" sz="1800"/>
              <a:t>Facilite la germination et le tallage des chaumes, qui développent des racines adventives au niveau des nœuds à l'air libre, augmentant ainsi la densité du peuplement et la résistance à l’arrachement. </a:t>
            </a:r>
          </a:p>
        </p:txBody>
      </p:sp>
      <p:sp>
        <p:nvSpPr>
          <p:cNvPr id="11269" name="Espace réservé du texte 6">
            <a:extLst>
              <a:ext uri="{FF2B5EF4-FFF2-40B4-BE49-F238E27FC236}">
                <a16:creationId xmlns:a16="http://schemas.microsoft.com/office/drawing/2014/main" id="{A6367BE3-A2D8-F1F0-E159-0DDB68C1AC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933950" y="1681163"/>
            <a:ext cx="3582988" cy="823912"/>
          </a:xfrm>
        </p:spPr>
        <p:txBody>
          <a:bodyPr/>
          <a:lstStyle/>
          <a:p>
            <a:r>
              <a:rPr lang="fr-CH" altLang="fr-FR"/>
              <a:t>Phase aquatique</a:t>
            </a:r>
          </a:p>
        </p:txBody>
      </p:sp>
      <p:sp>
        <p:nvSpPr>
          <p:cNvPr id="11270" name="Espace réservé du contenu 7">
            <a:extLst>
              <a:ext uri="{FF2B5EF4-FFF2-40B4-BE49-F238E27FC236}">
                <a16:creationId xmlns:a16="http://schemas.microsoft.com/office/drawing/2014/main" id="{BFC18B43-800B-78BF-749B-B27EB2F04F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5375277" y="2505077"/>
            <a:ext cx="3141663" cy="2492375"/>
          </a:xfrm>
        </p:spPr>
        <p:txBody>
          <a:bodyPr/>
          <a:lstStyle/>
          <a:p>
            <a:pPr marL="0" indent="0">
              <a:buNone/>
            </a:pPr>
            <a:r>
              <a:rPr lang="fr-CH" altLang="fr-FR" sz="1800"/>
              <a:t>Les chaumes traçants flottent à la surface de l’eau.</a:t>
            </a:r>
          </a:p>
        </p:txBody>
      </p:sp>
      <p:sp>
        <p:nvSpPr>
          <p:cNvPr id="11271" name="Rectangle 8">
            <a:extLst>
              <a:ext uri="{FF2B5EF4-FFF2-40B4-BE49-F238E27FC236}">
                <a16:creationId xmlns:a16="http://schemas.microsoft.com/office/drawing/2014/main" id="{4AD10CCE-E2FD-1D5C-3595-790CCA3D6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827" y="5176838"/>
            <a:ext cx="7305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>
                <a:latin typeface="TradeGothic" pitchFamily="2" charset="0"/>
                <a:sym typeface="Wingdings" panose="05000000000000000000" pitchFamily="2" charset="2"/>
              </a:rPr>
              <a:t> </a:t>
            </a:r>
            <a:r>
              <a:rPr lang="fr-CH" altLang="fr-FR" sz="2000">
                <a:latin typeface="TradeGothic" pitchFamily="2" charset="0"/>
              </a:rPr>
              <a:t>Les tiges sont ainsi inférieurement immergées une grande partie de l'année, mais émergées durant l'abaissement modéré des eaux estivales.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E801D434-583E-0FC0-2AC6-29F20723D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CH" altLang="fr-FR"/>
          </a:p>
        </p:txBody>
      </p:sp>
      <p:sp>
        <p:nvSpPr>
          <p:cNvPr id="12291" name="Espace réservé du texte 2">
            <a:extLst>
              <a:ext uri="{FF2B5EF4-FFF2-40B4-BE49-F238E27FC236}">
                <a16:creationId xmlns:a16="http://schemas.microsoft.com/office/drawing/2014/main" id="{573CA081-2BB2-8B0F-9992-B9434B9D9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fr-FR"/>
          </a:p>
        </p:txBody>
      </p:sp>
      <p:sp>
        <p:nvSpPr>
          <p:cNvPr id="12292" name="Espace réservé du contenu 3">
            <a:extLst>
              <a:ext uri="{FF2B5EF4-FFF2-40B4-BE49-F238E27FC236}">
                <a16:creationId xmlns:a16="http://schemas.microsoft.com/office/drawing/2014/main" id="{5A132B29-2C85-B36F-F714-2E7295255B3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fr-CH" altLang="fr-FR"/>
          </a:p>
        </p:txBody>
      </p:sp>
      <p:sp>
        <p:nvSpPr>
          <p:cNvPr id="12293" name="Espace réservé du texte 4">
            <a:extLst>
              <a:ext uri="{FF2B5EF4-FFF2-40B4-BE49-F238E27FC236}">
                <a16:creationId xmlns:a16="http://schemas.microsoft.com/office/drawing/2014/main" id="{D5A93DEB-78EF-ECFB-126A-A0FDF0A7ACB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endParaRPr lang="fr-CH" altLang="fr-FR"/>
          </a:p>
        </p:txBody>
      </p:sp>
      <p:sp>
        <p:nvSpPr>
          <p:cNvPr id="12294" name="Espace réservé du contenu 5">
            <a:extLst>
              <a:ext uri="{FF2B5EF4-FFF2-40B4-BE49-F238E27FC236}">
                <a16:creationId xmlns:a16="http://schemas.microsoft.com/office/drawing/2014/main" id="{DA543C46-1D2D-45D1-EA53-715F8A0505C4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fr-CH" altLang="fr-FR"/>
          </a:p>
        </p:txBody>
      </p:sp>
      <p:pic>
        <p:nvPicPr>
          <p:cNvPr id="12295" name="Image 6">
            <a:extLst>
              <a:ext uri="{FF2B5EF4-FFF2-40B4-BE49-F238E27FC236}">
                <a16:creationId xmlns:a16="http://schemas.microsoft.com/office/drawing/2014/main" id="{BD4F6A48-1B65-DBD6-DB3E-7D4F2B2C4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2265"/>
            <a:ext cx="4156075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Image 7">
            <a:extLst>
              <a:ext uri="{FF2B5EF4-FFF2-40B4-BE49-F238E27FC236}">
                <a16:creationId xmlns:a16="http://schemas.microsoft.com/office/drawing/2014/main" id="{D51A7998-A79A-9E15-3683-5448565B9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09540"/>
            <a:ext cx="4357688" cy="63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ZoneTexte 8">
            <a:extLst>
              <a:ext uri="{FF2B5EF4-FFF2-40B4-BE49-F238E27FC236}">
                <a16:creationId xmlns:a16="http://schemas.microsoft.com/office/drawing/2014/main" id="{178DC59B-0C7F-79CF-AAA2-05D47C4D3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6456365"/>
            <a:ext cx="5695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600">
                <a:latin typeface="TradeGothic" pitchFamily="2" charset="0"/>
              </a:rPr>
              <a:t>Schou et al. 2023. Aquatic plants of Northern and central Europe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>
            <a:extLst>
              <a:ext uri="{FF2B5EF4-FFF2-40B4-BE49-F238E27FC236}">
                <a16:creationId xmlns:a16="http://schemas.microsoft.com/office/drawing/2014/main" id="{B566C6E4-A2A9-1595-EFE6-7AFC832D6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CH" altLang="fr-FR"/>
          </a:p>
        </p:txBody>
      </p:sp>
      <p:pic>
        <p:nvPicPr>
          <p:cNvPr id="14339" name="Espace réservé du contenu 4">
            <a:extLst>
              <a:ext uri="{FF2B5EF4-FFF2-40B4-BE49-F238E27FC236}">
                <a16:creationId xmlns:a16="http://schemas.microsoft.com/office/drawing/2014/main" id="{9C74B399-8F03-8B26-20C0-D60440FB4C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8" y="2843215"/>
            <a:ext cx="4900612" cy="3919537"/>
          </a:xfrm>
        </p:spPr>
      </p:pic>
      <p:pic>
        <p:nvPicPr>
          <p:cNvPr id="14340" name="Image 6">
            <a:extLst>
              <a:ext uri="{FF2B5EF4-FFF2-40B4-BE49-F238E27FC236}">
                <a16:creationId xmlns:a16="http://schemas.microsoft.com/office/drawing/2014/main" id="{F88C2E3D-95F5-5467-9884-EE3647B62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2" y="0"/>
            <a:ext cx="4900613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3E0C04C-7B72-5061-2C26-21FAE87CA7C9}"/>
              </a:ext>
            </a:extLst>
          </p:cNvPr>
          <p:cNvSpPr txBox="1"/>
          <p:nvPr/>
        </p:nvSpPr>
        <p:spPr>
          <a:xfrm>
            <a:off x="1285877" y="6326190"/>
            <a:ext cx="2244725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CH" sz="1800" i="1" dirty="0" err="1"/>
              <a:t>Sparganium</a:t>
            </a:r>
            <a:r>
              <a:rPr lang="fr-CH" sz="1800" i="1" dirty="0"/>
              <a:t> </a:t>
            </a:r>
            <a:r>
              <a:rPr lang="fr-CH" sz="1800" i="1" dirty="0" err="1"/>
              <a:t>erectum</a:t>
            </a:r>
            <a:endParaRPr lang="fr-CH" sz="18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2C763BE-4E05-B68B-C3A7-047B869A32C6}"/>
              </a:ext>
            </a:extLst>
          </p:cNvPr>
          <p:cNvSpPr txBox="1"/>
          <p:nvPr/>
        </p:nvSpPr>
        <p:spPr>
          <a:xfrm>
            <a:off x="5881690" y="3429000"/>
            <a:ext cx="2244725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CH" sz="1800" i="1" dirty="0" err="1"/>
              <a:t>Glyceria</a:t>
            </a:r>
            <a:r>
              <a:rPr lang="fr-CH" sz="1800" i="1" dirty="0"/>
              <a:t> </a:t>
            </a:r>
            <a:r>
              <a:rPr lang="fr-CH" sz="1800" i="1" dirty="0" err="1"/>
              <a:t>sp</a:t>
            </a:r>
            <a:r>
              <a:rPr lang="fr-CH" sz="1800" i="1" dirty="0"/>
              <a:t>. </a:t>
            </a:r>
            <a:endParaRPr lang="fr-CH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Espace réservé du contenu 4">
            <a:extLst>
              <a:ext uri="{FF2B5EF4-FFF2-40B4-BE49-F238E27FC236}">
                <a16:creationId xmlns:a16="http://schemas.microsoft.com/office/drawing/2014/main" id="{CEA7EC89-3561-A26F-42A5-47AA2EE340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2"/>
            <a:ext cx="4876800" cy="3902075"/>
          </a:xfrm>
        </p:spPr>
      </p:pic>
      <p:pic>
        <p:nvPicPr>
          <p:cNvPr id="15363" name="Image 6">
            <a:extLst>
              <a:ext uri="{FF2B5EF4-FFF2-40B4-BE49-F238E27FC236}">
                <a16:creationId xmlns:a16="http://schemas.microsoft.com/office/drawing/2014/main" id="{ACB78EFF-9D80-6B3B-FC02-4D26E4C92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5927"/>
            <a:ext cx="48768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A3AED9C-78E1-902C-4D19-60ADF4AEF5A2}"/>
              </a:ext>
            </a:extLst>
          </p:cNvPr>
          <p:cNvSpPr txBox="1"/>
          <p:nvPr/>
        </p:nvSpPr>
        <p:spPr>
          <a:xfrm>
            <a:off x="6199188" y="3429000"/>
            <a:ext cx="1624012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CH" sz="1800" i="1" dirty="0" err="1"/>
              <a:t>Berula</a:t>
            </a:r>
            <a:r>
              <a:rPr lang="fr-CH" sz="1800" i="1" dirty="0"/>
              <a:t> </a:t>
            </a:r>
            <a:r>
              <a:rPr lang="fr-CH" sz="1800" i="1" dirty="0" err="1"/>
              <a:t>erecta</a:t>
            </a:r>
            <a:endParaRPr lang="fr-CH" sz="1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26259EE-B90C-C88D-5B32-1D169C881F28}"/>
              </a:ext>
            </a:extLst>
          </p:cNvPr>
          <p:cNvSpPr txBox="1"/>
          <p:nvPr/>
        </p:nvSpPr>
        <p:spPr>
          <a:xfrm>
            <a:off x="931865" y="6453188"/>
            <a:ext cx="2389187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CH" sz="1800" i="1" dirty="0"/>
              <a:t>Veronica beccabunga</a:t>
            </a:r>
            <a:endParaRPr lang="fr-CH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7.03.23_Gb_PAF">
  <a:themeElements>
    <a:clrScheme name="07.03.23_Gb_PA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7.03.23_Gb_PA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7.03.23_Gb_P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.03.23_Gb_PA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.03.23_Gb_PA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.03.23_Gb_PA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.03.23_Gb_PA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.03.23_Gb_PA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7.03.23_Gb_PA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7.03.23_Gb_PA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7.03.23_Gb_PA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7.03.23_Gb_PA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7.03.23_Gb_PA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7.03.23_Gb_PA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1263</Words>
  <Application>Microsoft Office PowerPoint</Application>
  <PresentationFormat>Affichage à l'écran (4:3)</PresentationFormat>
  <Paragraphs>161</Paragraphs>
  <Slides>36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2" baseType="lpstr">
      <vt:lpstr>TradeGothic</vt:lpstr>
      <vt:lpstr>Arial</vt:lpstr>
      <vt:lpstr>Monotype Corsiva</vt:lpstr>
      <vt:lpstr>Wingdings</vt:lpstr>
      <vt:lpstr>Times New Roman</vt:lpstr>
      <vt:lpstr>07.03.23_Gb_PAF</vt:lpstr>
      <vt:lpstr>Présentation PowerPoint</vt:lpstr>
      <vt:lpstr>Végétations basses des rives eutrophes marnantes Glycerio-Sparganion</vt:lpstr>
      <vt:lpstr>Végétations basses des rives eutrophes marnantes Glycerio-Sparganion</vt:lpstr>
      <vt:lpstr>Présentation PowerPoint</vt:lpstr>
      <vt:lpstr>Végétations basses des rives eutrophes marnantes Glycerio-Sparganion</vt:lpstr>
      <vt:lpstr>Végétations basses des rives eutrophes marnantes Glycerio-Sparganion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Activité : Prenez 5 minutes pour décrire ce que vous voyez</vt:lpstr>
      <vt:lpstr>Discussion</vt:lpstr>
      <vt:lpstr>Discussion</vt:lpstr>
      <vt:lpstr>Réponse</vt:lpstr>
      <vt:lpstr>Activité : Prenez 5 minutes pour décrire ce que vous voyez</vt:lpstr>
      <vt:lpstr>Discussion</vt:lpstr>
      <vt:lpstr>Discussion</vt:lpstr>
      <vt:lpstr>Réponse</vt:lpstr>
      <vt:lpstr>Activité : Prenez 5 minutes pour décrire ce que vous voyez</vt:lpstr>
      <vt:lpstr>Discussion</vt:lpstr>
      <vt:lpstr>Discussion</vt:lpstr>
      <vt:lpstr>Réponse</vt:lpstr>
      <vt:lpstr>Végétations basses des rives eutrophes marnantes Glycerio-Sparganion</vt:lpstr>
      <vt:lpstr>Présentation PowerPoint</vt:lpstr>
      <vt:lpstr>Discussion</vt:lpstr>
      <vt:lpstr>Présentation PowerPoint</vt:lpstr>
      <vt:lpstr>Végétations basses des rives eutrophes marnantes Glycerio-Sparganion</vt:lpstr>
      <vt:lpstr>Végétations basses des rives eutrophes marnantes Glycerio-Sparganion</vt:lpstr>
      <vt:lpstr>Phalaridion – Pseudoroselière </vt:lpstr>
      <vt:lpstr>Phalaridion – Pseudoroselière </vt:lpstr>
      <vt:lpstr>Phalaridion – Pseudoroselière </vt:lpstr>
      <vt:lpstr>Phalaridion – Pseudoroselière </vt:lpstr>
      <vt:lpstr>Présentation PowerPoint</vt:lpstr>
      <vt:lpstr>Présentation PowerPoint</vt:lpstr>
      <vt:lpstr>Présentation PowerPoint</vt:lpstr>
    </vt:vector>
  </TitlesOfParts>
  <Company>CENTRE DE LULLIER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riat</dc:creator>
  <cp:lastModifiedBy>Boissezon Aurélie</cp:lastModifiedBy>
  <cp:revision>503</cp:revision>
  <dcterms:created xsi:type="dcterms:W3CDTF">2007-03-16T08:13:17Z</dcterms:created>
  <dcterms:modified xsi:type="dcterms:W3CDTF">2025-12-11T08:32:20Z</dcterms:modified>
</cp:coreProperties>
</file>