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10.xml" ContentType="application/vnd.openxmlformats-officedocument.presentationml.tags+xml"/>
  <Override PartName="/ppt/notesSlides/notesSlide34.xml" ContentType="application/vnd.openxmlformats-officedocument.presentationml.notesSlide+xml"/>
  <Override PartName="/ppt/tags/tag11.xml" ContentType="application/vnd.openxmlformats-officedocument.presentationml.tags+xml"/>
  <Override PartName="/ppt/notesSlides/notesSlide35.xml" ContentType="application/vnd.openxmlformats-officedocument.presentationml.notesSlide+xml"/>
  <Override PartName="/ppt/tags/tag12.xml" ContentType="application/vnd.openxmlformats-officedocument.presentationml.tags+xml"/>
  <Override PartName="/ppt/notesSlides/notesSlide36.xml" ContentType="application/vnd.openxmlformats-officedocument.presentationml.notesSlide+xml"/>
  <Override PartName="/ppt/tags/tag13.xml" ContentType="application/vnd.openxmlformats-officedocument.presentationml.tags+xml"/>
  <Override PartName="/ppt/notesSlides/notesSlide37.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38.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39.xml" ContentType="application/vnd.openxmlformats-officedocument.presentationml.notesSlide+xml"/>
  <Override PartName="/ppt/tags/tag19.xml" ContentType="application/vnd.openxmlformats-officedocument.presentationml.tags+xml"/>
  <Override PartName="/ppt/notesSlides/notesSlide40.xml" ContentType="application/vnd.openxmlformats-officedocument.presentationml.notesSlide+xml"/>
  <Override PartName="/ppt/tags/tag20.xml" ContentType="application/vnd.openxmlformats-officedocument.presentationml.tags+xml"/>
  <Override PartName="/ppt/notesSlides/notesSlide41.xml" ContentType="application/vnd.openxmlformats-officedocument.presentationml.notesSlide+xml"/>
  <Override PartName="/ppt/tags/tag21.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64"/>
  </p:notesMasterIdLst>
  <p:sldIdLst>
    <p:sldId id="256" r:id="rId2"/>
    <p:sldId id="282" r:id="rId3"/>
    <p:sldId id="283" r:id="rId4"/>
    <p:sldId id="261" r:id="rId5"/>
    <p:sldId id="284" r:id="rId6"/>
    <p:sldId id="263" r:id="rId7"/>
    <p:sldId id="286" r:id="rId8"/>
    <p:sldId id="347" r:id="rId9"/>
    <p:sldId id="259" r:id="rId10"/>
    <p:sldId id="349" r:id="rId11"/>
    <p:sldId id="350" r:id="rId12"/>
    <p:sldId id="348" r:id="rId13"/>
    <p:sldId id="353" r:id="rId14"/>
    <p:sldId id="354" r:id="rId15"/>
    <p:sldId id="355" r:id="rId16"/>
    <p:sldId id="290" r:id="rId17"/>
    <p:sldId id="291" r:id="rId18"/>
    <p:sldId id="352" r:id="rId19"/>
    <p:sldId id="356" r:id="rId20"/>
    <p:sldId id="365" r:id="rId21"/>
    <p:sldId id="357" r:id="rId22"/>
    <p:sldId id="358" r:id="rId23"/>
    <p:sldId id="359" r:id="rId24"/>
    <p:sldId id="360" r:id="rId25"/>
    <p:sldId id="293" r:id="rId26"/>
    <p:sldId id="317" r:id="rId27"/>
    <p:sldId id="260" r:id="rId28"/>
    <p:sldId id="307" r:id="rId29"/>
    <p:sldId id="305" r:id="rId30"/>
    <p:sldId id="303" r:id="rId31"/>
    <p:sldId id="299" r:id="rId32"/>
    <p:sldId id="306" r:id="rId33"/>
    <p:sldId id="343" r:id="rId34"/>
    <p:sldId id="271" r:id="rId35"/>
    <p:sldId id="318" r:id="rId36"/>
    <p:sldId id="344" r:id="rId37"/>
    <p:sldId id="319" r:id="rId38"/>
    <p:sldId id="314" r:id="rId39"/>
    <p:sldId id="300" r:id="rId40"/>
    <p:sldId id="345" r:id="rId41"/>
    <p:sldId id="361" r:id="rId42"/>
    <p:sldId id="363" r:id="rId43"/>
    <p:sldId id="313" r:id="rId44"/>
    <p:sldId id="362" r:id="rId45"/>
    <p:sldId id="316" r:id="rId46"/>
    <p:sldId id="264" r:id="rId47"/>
    <p:sldId id="273" r:id="rId48"/>
    <p:sldId id="265" r:id="rId49"/>
    <p:sldId id="257" r:id="rId50"/>
    <p:sldId id="323" r:id="rId51"/>
    <p:sldId id="276" r:id="rId52"/>
    <p:sldId id="324" r:id="rId53"/>
    <p:sldId id="325" r:id="rId54"/>
    <p:sldId id="329" r:id="rId55"/>
    <p:sldId id="330" r:id="rId56"/>
    <p:sldId id="326" r:id="rId57"/>
    <p:sldId id="331" r:id="rId58"/>
    <p:sldId id="364" r:id="rId59"/>
    <p:sldId id="269" r:id="rId60"/>
    <p:sldId id="268" r:id="rId61"/>
    <p:sldId id="280" r:id="rId62"/>
    <p:sldId id="346" r:id="rId6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12" autoAdjust="0"/>
    <p:restoredTop sz="78205" autoAdjust="0"/>
  </p:normalViewPr>
  <p:slideViewPr>
    <p:cSldViewPr snapToGrid="0">
      <p:cViewPr varScale="1">
        <p:scale>
          <a:sx n="46" d="100"/>
          <a:sy n="46" d="100"/>
        </p:scale>
        <p:origin x="1268" y="40"/>
      </p:cViewPr>
      <p:guideLst/>
    </p:cSldViewPr>
  </p:slid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DF0261-3B09-492D-800F-26F75D2B9C8F}" type="datetimeFigureOut">
              <a:rPr lang="fr-CH" smtClean="0"/>
              <a:t>08.11.2025</a:t>
            </a:fld>
            <a:endParaRPr lang="fr-CH"/>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DCABC6-95BF-4ACC-8E6F-66C0D5DDA1C9}" type="slidenum">
              <a:rPr lang="fr-CH" smtClean="0"/>
              <a:t>‹N°›</a:t>
            </a:fld>
            <a:endParaRPr lang="fr-CH"/>
          </a:p>
        </p:txBody>
      </p:sp>
    </p:spTree>
    <p:extLst>
      <p:ext uri="{BB962C8B-B14F-4D97-AF65-F5344CB8AC3E}">
        <p14:creationId xmlns:p14="http://schemas.microsoft.com/office/powerpoint/2010/main" val="1450294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alzheimer-schweiz.ch/fr/article/alzheimer-causes-et-symptome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youtube.com/watch?v=Wh4TxzAf5qA"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E4DCABC6-95BF-4ACC-8E6F-66C0D5DDA1C9}" type="slidenum">
              <a:rPr lang="fr-CH" smtClean="0"/>
              <a:t>1</a:t>
            </a:fld>
            <a:endParaRPr lang="fr-CH"/>
          </a:p>
        </p:txBody>
      </p:sp>
    </p:spTree>
    <p:extLst>
      <p:ext uri="{BB962C8B-B14F-4D97-AF65-F5344CB8AC3E}">
        <p14:creationId xmlns:p14="http://schemas.microsoft.com/office/powerpoint/2010/main" val="885623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Femme (facteurs hormonaux et vivent plus longtemps)</a:t>
            </a:r>
          </a:p>
          <a:p>
            <a:r>
              <a:rPr lang="fr-CH" dirty="0"/>
              <a:t>(par exemple dormir moins de sept heures par nuit)</a:t>
            </a:r>
          </a:p>
          <a:p>
            <a:endParaRPr lang="fr-CH" dirty="0"/>
          </a:p>
          <a:p>
            <a:r>
              <a:rPr lang="fr-CH" dirty="0"/>
              <a:t>Prévenir et traiter l’obésité, l’hypertension, etc.</a:t>
            </a:r>
          </a:p>
          <a:p>
            <a:r>
              <a:rPr lang="fr-CH" dirty="0"/>
              <a:t>Maintenir les activités</a:t>
            </a:r>
          </a:p>
        </p:txBody>
      </p:sp>
      <p:sp>
        <p:nvSpPr>
          <p:cNvPr id="4" name="Espace réservé du numéro de diapositive 3"/>
          <p:cNvSpPr>
            <a:spLocks noGrp="1"/>
          </p:cNvSpPr>
          <p:nvPr>
            <p:ph type="sldNum" sz="quarter" idx="5"/>
          </p:nvPr>
        </p:nvSpPr>
        <p:spPr/>
        <p:txBody>
          <a:bodyPr/>
          <a:lstStyle/>
          <a:p>
            <a:fld id="{3CDD27F7-1BB7-4248-8D6B-BFCCCECDD561}" type="slidenum">
              <a:rPr lang="fr-CH" smtClean="0"/>
              <a:t>16</a:t>
            </a:fld>
            <a:endParaRPr lang="fr-CH"/>
          </a:p>
        </p:txBody>
      </p:sp>
    </p:spTree>
    <p:extLst>
      <p:ext uri="{BB962C8B-B14F-4D97-AF65-F5344CB8AC3E}">
        <p14:creationId xmlns:p14="http://schemas.microsoft.com/office/powerpoint/2010/main" val="1005775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la mise en place rapide de traitements spécifiques (la dépression, les troubles du sommeil ou les angoisses.) soutient efficacement les personnes atteintes : ils permettent au patient de garder plus longtemps son autonomie et améliorent de ce fait sa qualité de vie, ainsi que celle de ses proches et des soignants</a:t>
            </a:r>
          </a:p>
          <a:p>
            <a:pPr marL="0" marR="0" lvl="0" indent="0" algn="l" defTabSz="914400" rtl="0" eaLnBrk="1" fontAlgn="auto" latinLnBrk="0" hangingPunct="1">
              <a:lnSpc>
                <a:spcPct val="100000"/>
              </a:lnSpc>
              <a:spcBef>
                <a:spcPts val="0"/>
              </a:spcBef>
              <a:spcAft>
                <a:spcPts val="0"/>
              </a:spcAft>
              <a:buClrTx/>
              <a:buSzTx/>
              <a:buFontTx/>
              <a:buNone/>
              <a:tabLst/>
              <a:defRPr/>
            </a:pPr>
            <a:r>
              <a:rPr lang="fr-CH" sz="1200" dirty="0"/>
              <a:t>pour prévenir, stopper ou guérir une démence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H"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H"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H" dirty="0"/>
          </a:p>
          <a:p>
            <a:pPr marL="0" marR="0" lvl="0" indent="0" algn="l" defTabSz="914400" rtl="0" eaLnBrk="1" fontAlgn="auto" latinLnBrk="0" hangingPunct="1">
              <a:lnSpc>
                <a:spcPct val="100000"/>
              </a:lnSpc>
              <a:spcBef>
                <a:spcPts val="0"/>
              </a:spcBef>
              <a:spcAft>
                <a:spcPts val="0"/>
              </a:spcAft>
              <a:buClrTx/>
              <a:buSzTx/>
              <a:buFontTx/>
              <a:buNone/>
              <a:tabLst/>
              <a:defRPr/>
            </a:pPr>
            <a:r>
              <a:rPr lang="fr-CH" dirty="0">
                <a:latin typeface="Arial" panose="020B0604020202020204" pitchFamily="34" charset="0"/>
                <a:cs typeface="Arial" panose="020B0604020202020204" pitchFamily="34" charset="0"/>
              </a:rPr>
              <a:t>(TTT médicamenteux psychothérapie, neuropsychologie, logopédie, physiothérapie, ergothérapie, diététicienne….)</a:t>
            </a:r>
            <a:endParaRPr lang="fr-CH" dirty="0"/>
          </a:p>
          <a:p>
            <a:endParaRPr lang="fr-CH" dirty="0"/>
          </a:p>
        </p:txBody>
      </p:sp>
      <p:sp>
        <p:nvSpPr>
          <p:cNvPr id="4" name="Espace réservé du numéro de diapositive 3"/>
          <p:cNvSpPr>
            <a:spLocks noGrp="1"/>
          </p:cNvSpPr>
          <p:nvPr>
            <p:ph type="sldNum" sz="quarter" idx="5"/>
          </p:nvPr>
        </p:nvSpPr>
        <p:spPr/>
        <p:txBody>
          <a:bodyPr/>
          <a:lstStyle/>
          <a:p>
            <a:fld id="{3CDD27F7-1BB7-4248-8D6B-BFCCCECDD561}" type="slidenum">
              <a:rPr lang="fr-CH" smtClean="0"/>
              <a:t>17</a:t>
            </a:fld>
            <a:endParaRPr lang="fr-CH"/>
          </a:p>
        </p:txBody>
      </p:sp>
    </p:spTree>
    <p:extLst>
      <p:ext uri="{BB962C8B-B14F-4D97-AF65-F5344CB8AC3E}">
        <p14:creationId xmlns:p14="http://schemas.microsoft.com/office/powerpoint/2010/main" val="720392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MMSE : test cognitif. Teste orientation temps espace, apprentissage (3 mots), attention et calcul, langage et praxies</a:t>
            </a:r>
          </a:p>
        </p:txBody>
      </p:sp>
      <p:sp>
        <p:nvSpPr>
          <p:cNvPr id="4" name="Espace réservé du numéro de diapositive 3"/>
          <p:cNvSpPr>
            <a:spLocks noGrp="1"/>
          </p:cNvSpPr>
          <p:nvPr>
            <p:ph type="sldNum" sz="quarter" idx="5"/>
          </p:nvPr>
        </p:nvSpPr>
        <p:spPr/>
        <p:txBody>
          <a:bodyPr/>
          <a:lstStyle/>
          <a:p>
            <a:fld id="{E4DCABC6-95BF-4ACC-8E6F-66C0D5DDA1C9}" type="slidenum">
              <a:rPr lang="fr-CH" smtClean="0"/>
              <a:t>18</a:t>
            </a:fld>
            <a:endParaRPr lang="fr-CH"/>
          </a:p>
        </p:txBody>
      </p:sp>
    </p:spTree>
    <p:extLst>
      <p:ext uri="{BB962C8B-B14F-4D97-AF65-F5344CB8AC3E}">
        <p14:creationId xmlns:p14="http://schemas.microsoft.com/office/powerpoint/2010/main" val="3841283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19182-46B2-B710-AF75-BA712A7761A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1A90D81-C49E-754C-31F7-6DC3B6597FB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9C4FF7D-A1A6-1ED8-F80B-700D2BEA9AA1}"/>
              </a:ext>
            </a:extLst>
          </p:cNvPr>
          <p:cNvSpPr>
            <a:spLocks noGrp="1"/>
          </p:cNvSpPr>
          <p:nvPr>
            <p:ph type="body" idx="1"/>
          </p:nvPr>
        </p:nvSpPr>
        <p:spPr/>
        <p:txBody>
          <a:bodyPr/>
          <a:lstStyle/>
          <a:p>
            <a:r>
              <a:rPr lang="fr-CH" dirty="0"/>
              <a:t>D’une façon générale, pour qu’ils agissent, les médicaments </a:t>
            </a:r>
            <a:r>
              <a:rPr lang="fr-CH" dirty="0" err="1"/>
              <a:t>procognitifs</a:t>
            </a:r>
            <a:r>
              <a:rPr lang="fr-CH" dirty="0"/>
              <a:t> doivent être pris sans interruption sur une période prolongée et toujours au même moment de la jour née</a:t>
            </a:r>
          </a:p>
          <a:p>
            <a:endParaRPr lang="fr-CH" dirty="0"/>
          </a:p>
          <a:p>
            <a:r>
              <a:rPr lang="fr-CH" dirty="0"/>
              <a:t>La prescription simultanée d’un inhibiteur de la </a:t>
            </a:r>
            <a:r>
              <a:rPr lang="fr-CH" dirty="0" err="1"/>
              <a:t>ChE</a:t>
            </a:r>
            <a:r>
              <a:rPr lang="fr-CH" dirty="0"/>
              <a:t> et de la </a:t>
            </a:r>
            <a:r>
              <a:rPr lang="fr-CH" dirty="0" err="1"/>
              <a:t>mémantine</a:t>
            </a:r>
            <a:r>
              <a:rPr lang="fr-CH" dirty="0"/>
              <a:t> est-elle possible ? Il a pu être démontré dans plusieurs études que la combinaison d’un inhibiteur de la </a:t>
            </a:r>
            <a:r>
              <a:rPr lang="fr-CH" dirty="0" err="1"/>
              <a:t>ChE</a:t>
            </a:r>
            <a:r>
              <a:rPr lang="fr-CH" dirty="0"/>
              <a:t> et de la </a:t>
            </a:r>
            <a:r>
              <a:rPr lang="fr-CH" dirty="0" err="1"/>
              <a:t>mémantine</a:t>
            </a:r>
            <a:r>
              <a:rPr lang="fr-CH" dirty="0"/>
              <a:t> permet de renforcer l’efficacité du </a:t>
            </a:r>
            <a:r>
              <a:rPr lang="fr-CH" dirty="0" err="1"/>
              <a:t>trai</a:t>
            </a:r>
            <a:r>
              <a:rPr lang="fr-CH" dirty="0"/>
              <a:t> </a:t>
            </a:r>
            <a:r>
              <a:rPr lang="fr-CH" dirty="0" err="1"/>
              <a:t>tement</a:t>
            </a:r>
            <a:r>
              <a:rPr lang="fr-CH" dirty="0"/>
              <a:t>. Cette thérapie est déjà appliquée et dûment homologuée dans plusieurs pays d’Europe et d’Amé </a:t>
            </a:r>
            <a:r>
              <a:rPr lang="fr-CH" dirty="0" err="1"/>
              <a:t>rique</a:t>
            </a:r>
            <a:r>
              <a:rPr lang="fr-CH" dirty="0"/>
              <a:t>. En Suisse, il n’y a pas d’homologation à ce jour. Au stade modéré de la maladie (MMSE 10 - 20), le médecin peut prescrire ce traitement combiné « off-label » (hors indication officielle), mais l’assurance de base ne rembourse généralement que l’une des deux substances</a:t>
            </a:r>
          </a:p>
        </p:txBody>
      </p:sp>
      <p:sp>
        <p:nvSpPr>
          <p:cNvPr id="4" name="Espace réservé du numéro de diapositive 3">
            <a:extLst>
              <a:ext uri="{FF2B5EF4-FFF2-40B4-BE49-F238E27FC236}">
                <a16:creationId xmlns:a16="http://schemas.microsoft.com/office/drawing/2014/main" id="{EF828B27-9D5B-A06A-A99E-EBF2D336464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DCABC6-95BF-4ACC-8E6F-66C0D5DDA1C9}" type="slidenum">
              <a:rPr kumimoji="0" lang="fr-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fr-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541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L’ergothérapie a pour but d’aider les personnes malades à poursuivre les activités quotidiennes dans leur environnement familier</a:t>
            </a:r>
          </a:p>
          <a:p>
            <a:endParaRPr lang="fr-CH" dirty="0"/>
          </a:p>
          <a:p>
            <a:r>
              <a:rPr lang="fr-CH" dirty="0"/>
              <a:t>Logo : améliorer les capacités de communication en cas d’aphasie (perte de la parole et de la compréhension), surtout au stade </a:t>
            </a:r>
            <a:r>
              <a:rPr lang="fr-CH" dirty="0" err="1"/>
              <a:t>ini</a:t>
            </a:r>
            <a:r>
              <a:rPr lang="fr-CH" dirty="0"/>
              <a:t> </a:t>
            </a:r>
            <a:r>
              <a:rPr lang="fr-CH" dirty="0" err="1"/>
              <a:t>tial</a:t>
            </a:r>
            <a:r>
              <a:rPr lang="fr-CH" dirty="0"/>
              <a:t> de la maladie. Elle intervient également lors de pro </a:t>
            </a:r>
            <a:r>
              <a:rPr lang="fr-CH" dirty="0" err="1"/>
              <a:t>blèmes</a:t>
            </a:r>
            <a:r>
              <a:rPr lang="fr-CH" dirty="0"/>
              <a:t> de déglutition à un stade avancé.</a:t>
            </a:r>
          </a:p>
          <a:p>
            <a:endParaRPr lang="fr-CH" dirty="0"/>
          </a:p>
          <a:p>
            <a:r>
              <a:rPr lang="fr-CH" dirty="0"/>
              <a:t>travaille sur le ressenti et les conflits qui surviennent avec la maladie. Elle aborde les pers </a:t>
            </a:r>
            <a:r>
              <a:rPr lang="fr-CH" dirty="0" err="1"/>
              <a:t>pectives</a:t>
            </a:r>
            <a:r>
              <a:rPr lang="fr-CH" dirty="0"/>
              <a:t> et projections dans l’avenir, le sens que </a:t>
            </a:r>
            <a:r>
              <a:rPr lang="fr-CH" dirty="0" err="1"/>
              <a:t>cha</a:t>
            </a:r>
            <a:r>
              <a:rPr lang="fr-CH" dirty="0"/>
              <a:t> </a:t>
            </a:r>
            <a:r>
              <a:rPr lang="fr-CH" dirty="0" err="1"/>
              <a:t>cune</a:t>
            </a:r>
            <a:r>
              <a:rPr lang="fr-CH" dirty="0"/>
              <a:t> et chacun donne à sa situation de vie en lien avec la maladie. Elle peut aussi apaiser les souffrances d’ex </a:t>
            </a:r>
            <a:r>
              <a:rPr lang="fr-CH" dirty="0" err="1"/>
              <a:t>périences</a:t>
            </a:r>
            <a:r>
              <a:rPr lang="fr-CH" dirty="0"/>
              <a:t> passées qui ressurgissent avec l’évolution de la maladie ainsi que les angoisses actuelles. Elle inter vient généralement en début de maladie, </a:t>
            </a:r>
          </a:p>
          <a:p>
            <a:endParaRPr lang="fr-CH" dirty="0"/>
          </a:p>
          <a:p>
            <a:r>
              <a:rPr lang="fr-CH" dirty="0"/>
              <a:t>Elle est prescrite en début de maladie pour entraîner la mémoire et le raisonnement, et pour accompagner la personne malade à mettre en place de nouvelles </a:t>
            </a:r>
            <a:r>
              <a:rPr lang="fr-CH" dirty="0" err="1"/>
              <a:t>straté</a:t>
            </a:r>
            <a:r>
              <a:rPr lang="fr-CH" dirty="0"/>
              <a:t> </a:t>
            </a:r>
            <a:r>
              <a:rPr lang="fr-CH" dirty="0" err="1"/>
              <a:t>gies</a:t>
            </a:r>
            <a:r>
              <a:rPr lang="fr-CH" dirty="0"/>
              <a:t> d’apprentissage, par exemple reconnaître un objet et son utilité.</a:t>
            </a:r>
          </a:p>
        </p:txBody>
      </p:sp>
      <p:sp>
        <p:nvSpPr>
          <p:cNvPr id="4" name="Espace réservé du numéro de diapositive 3"/>
          <p:cNvSpPr>
            <a:spLocks noGrp="1"/>
          </p:cNvSpPr>
          <p:nvPr>
            <p:ph type="sldNum" sz="quarter" idx="5"/>
          </p:nvPr>
        </p:nvSpPr>
        <p:spPr/>
        <p:txBody>
          <a:bodyPr/>
          <a:lstStyle/>
          <a:p>
            <a:fld id="{E4DCABC6-95BF-4ACC-8E6F-66C0D5DDA1C9}" type="slidenum">
              <a:rPr lang="fr-CH" smtClean="0"/>
              <a:t>21</a:t>
            </a:fld>
            <a:endParaRPr lang="fr-CH"/>
          </a:p>
        </p:txBody>
      </p:sp>
    </p:spTree>
    <p:extLst>
      <p:ext uri="{BB962C8B-B14F-4D97-AF65-F5344CB8AC3E}">
        <p14:creationId xmlns:p14="http://schemas.microsoft.com/office/powerpoint/2010/main" val="2972451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indiquées pour prévenir l’apparition de troubles du comportement, préserver le lien social, renforcer l’autonomie et stimuler la capacité de la patiente ou du patient à faire des choix. Elles améliorent son bien-être émotionnel et sa qualité de vie.</a:t>
            </a:r>
          </a:p>
          <a:p>
            <a:endParaRPr lang="fr-CH" dirty="0"/>
          </a:p>
          <a:p>
            <a:r>
              <a:rPr lang="fr-CH" dirty="0"/>
              <a:t>Art thérapie: pour favoriser l’expression et la conscience de soi. Elle stimule les fonctions cognitives, sensorielles et motrices de la personne et réduit le sentiment d’anxiété dû à la maladie</a:t>
            </a:r>
          </a:p>
          <a:p>
            <a:endParaRPr lang="fr-CH" dirty="0"/>
          </a:p>
          <a:p>
            <a:r>
              <a:rPr lang="fr-CH" dirty="0"/>
              <a:t>Musicothérapie : faciliter la communication ou l’apprentissage, anxiété, humeur</a:t>
            </a:r>
          </a:p>
          <a:p>
            <a:endParaRPr lang="fr-CH" dirty="0"/>
          </a:p>
          <a:p>
            <a:r>
              <a:rPr lang="fr-CH" dirty="0"/>
              <a:t>AP: la danse, le tai-chi, la Biodanza®, etc. Elle tend à préserver et améliorer les capacités fonctionnelles de la personne malade, par exemple l’équilibre, ou les actes automatiques comme la marche et tout autre geste soutenant son autonomie. Elle améliore le moral, stimule la mémoire, favorise le sommeil et diminue les troubles du comportement ainsi que l’anxiété. </a:t>
            </a:r>
          </a:p>
          <a:p>
            <a:endParaRPr lang="fr-CH" dirty="0"/>
          </a:p>
          <a:p>
            <a:r>
              <a:rPr lang="fr-CH" dirty="0"/>
              <a:t>Zoothérapie : . La relation avec un animal vivant et non jugeant apporte à la personne un mieux-être affectif, psychique et cor </a:t>
            </a:r>
            <a:r>
              <a:rPr lang="fr-CH" dirty="0" err="1"/>
              <a:t>porel</a:t>
            </a:r>
            <a:r>
              <a:rPr lang="fr-CH" dirty="0"/>
              <a:t>.</a:t>
            </a:r>
          </a:p>
          <a:p>
            <a:endParaRPr lang="fr-CH" dirty="0"/>
          </a:p>
          <a:p>
            <a:r>
              <a:rPr lang="fr-CH" dirty="0"/>
              <a:t>Thérapie par la réminiscence : </a:t>
            </a:r>
            <a:r>
              <a:rPr lang="fr-CH" dirty="0" err="1"/>
              <a:t>ivers</a:t>
            </a:r>
            <a:r>
              <a:rPr lang="fr-CH" dirty="0"/>
              <a:t> </a:t>
            </a:r>
            <a:r>
              <a:rPr lang="fr-CH" dirty="0" err="1"/>
              <a:t>déclen</a:t>
            </a:r>
            <a:r>
              <a:rPr lang="fr-CH" dirty="0"/>
              <a:t> </a:t>
            </a:r>
            <a:r>
              <a:rPr lang="fr-CH" dirty="0" err="1"/>
              <a:t>cheurs</a:t>
            </a:r>
            <a:r>
              <a:rPr lang="fr-CH" dirty="0"/>
              <a:t> de souvenirs comme des photos, des objets </a:t>
            </a:r>
            <a:r>
              <a:rPr lang="fr-CH" dirty="0" err="1"/>
              <a:t>quoti</a:t>
            </a:r>
            <a:r>
              <a:rPr lang="fr-CH" dirty="0"/>
              <a:t> </a:t>
            </a:r>
            <a:r>
              <a:rPr lang="fr-CH" dirty="0" err="1"/>
              <a:t>diens</a:t>
            </a:r>
            <a:r>
              <a:rPr lang="fr-CH" dirty="0"/>
              <a:t> et familiers, etc. pour inviter la personne à évoquer ses souvenirs, des épisodes de son histoire de vie ainsi que les émotions qui y sont liée</a:t>
            </a:r>
          </a:p>
          <a:p>
            <a:endParaRPr lang="fr-CH" dirty="0"/>
          </a:p>
          <a:p>
            <a:r>
              <a:rPr lang="fr-CH" dirty="0" err="1"/>
              <a:t>Stim</a:t>
            </a:r>
            <a:r>
              <a:rPr lang="fr-CH" dirty="0"/>
              <a:t> cognitive : solliciter diverses compétences de la personne, comme l’attention, la </a:t>
            </a:r>
            <a:r>
              <a:rPr lang="fr-CH" dirty="0" err="1"/>
              <a:t>mé</a:t>
            </a:r>
            <a:r>
              <a:rPr lang="fr-CH" dirty="0"/>
              <a:t> moire et le langage, l’orientation et/ou la planification. Indiqué en début de maladie, ce type d’intervention se déroule dans le cadre d’ateliers mémoire. Il ralentit le dé clin cognitif en incitant le cerveau à se réorganiser tout en stimulant les capacités préservées de la personne malade. Il renforce également les habiletés restantes, l’estime de soi et le sentiment d’être compétent. </a:t>
            </a:r>
          </a:p>
          <a:p>
            <a:endParaRPr lang="fr-CH" dirty="0"/>
          </a:p>
          <a:p>
            <a:r>
              <a:rPr lang="fr-CH" dirty="0"/>
              <a:t>Méthode Montessori : stade avancé de la maladie. Elle propose des activités donnant le choix à la personne malade, l’encourageant à s’engager et à utiliser ses capacités préservées. L’</a:t>
            </a:r>
            <a:r>
              <a:rPr lang="fr-CH" dirty="0" err="1"/>
              <a:t>accompagnant-e</a:t>
            </a:r>
            <a:r>
              <a:rPr lang="fr-CH" dirty="0"/>
              <a:t> agit comme une facilita </a:t>
            </a:r>
            <a:r>
              <a:rPr lang="fr-CH" dirty="0" err="1"/>
              <a:t>trice</a:t>
            </a:r>
            <a:r>
              <a:rPr lang="fr-CH" dirty="0"/>
              <a:t> ou un facilitateur qui aménage l’environnement et choisit le matériel adéquat permettant à la personne de participer à la vie communautaire et de rester autonome. </a:t>
            </a:r>
          </a:p>
          <a:p>
            <a:r>
              <a:rPr lang="fr-CH" dirty="0"/>
              <a:t>Validation selon Naomi </a:t>
            </a:r>
            <a:r>
              <a:rPr lang="fr-CH" dirty="0" err="1"/>
              <a:t>Feil</a:t>
            </a:r>
            <a:r>
              <a:rPr lang="fr-CH" dirty="0"/>
              <a:t>: </a:t>
            </a:r>
            <a:r>
              <a:rPr lang="fr-CH" dirty="0" err="1"/>
              <a:t>omportemen</a:t>
            </a:r>
            <a:r>
              <a:rPr lang="fr-CH" dirty="0"/>
              <a:t> tales et psychothérapeutiques. Elle est fondée sur le principe de l’acceptation de la réalité et de la véracité du vécu de la personne désorientée. Cette technique se base sur les connaissances de l’histoire de vie de la per sonne et sur l’accueil des émotions exprimées. Elle sou tient ainsi l’identité et le vécu émotionnel de la personne malade et permet aux proches et aux professionnel-le-s d’entrer en contact et d’accompagner la personne lors d’angoisse, d’agitation et de désorientation sévère</a:t>
            </a:r>
          </a:p>
          <a:p>
            <a:endParaRPr lang="fr-CH" dirty="0"/>
          </a:p>
          <a:p>
            <a:r>
              <a:rPr lang="fr-CH" dirty="0"/>
              <a:t>Le Snoezelen : stade avancé de la maladie, qui repose sur des sollicitations multisensorielles (effets de lumière, sons, odeurs, etc.) dans un espace sécurisant. Elle vise à offrir un éveil sen </a:t>
            </a:r>
            <a:r>
              <a:rPr lang="fr-CH" dirty="0" err="1"/>
              <a:t>soriel</a:t>
            </a:r>
            <a:r>
              <a:rPr lang="fr-CH" dirty="0"/>
              <a:t> à la personne malade, à l’aider à se détendre phy </a:t>
            </a:r>
            <a:r>
              <a:rPr lang="fr-CH" dirty="0" err="1"/>
              <a:t>siquement</a:t>
            </a:r>
            <a:r>
              <a:rPr lang="fr-CH" dirty="0"/>
              <a:t> et psychiquement et à lui procurer un senti ment de bien-être.</a:t>
            </a:r>
          </a:p>
          <a:p>
            <a:endParaRPr lang="fr-CH" dirty="0"/>
          </a:p>
          <a:p>
            <a:endParaRPr lang="fr-CH" dirty="0"/>
          </a:p>
        </p:txBody>
      </p:sp>
      <p:sp>
        <p:nvSpPr>
          <p:cNvPr id="4" name="Espace réservé du numéro de diapositive 3"/>
          <p:cNvSpPr>
            <a:spLocks noGrp="1"/>
          </p:cNvSpPr>
          <p:nvPr>
            <p:ph type="sldNum" sz="quarter" idx="5"/>
          </p:nvPr>
        </p:nvSpPr>
        <p:spPr/>
        <p:txBody>
          <a:bodyPr/>
          <a:lstStyle/>
          <a:p>
            <a:fld id="{E4DCABC6-95BF-4ACC-8E6F-66C0D5DDA1C9}" type="slidenum">
              <a:rPr lang="fr-CH" smtClean="0"/>
              <a:t>22</a:t>
            </a:fld>
            <a:endParaRPr lang="fr-CH"/>
          </a:p>
        </p:txBody>
      </p:sp>
    </p:spTree>
    <p:extLst>
      <p:ext uri="{BB962C8B-B14F-4D97-AF65-F5344CB8AC3E}">
        <p14:creationId xmlns:p14="http://schemas.microsoft.com/office/powerpoint/2010/main" val="4184077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E4DCABC6-95BF-4ACC-8E6F-66C0D5DDA1C9}" type="slidenum">
              <a:rPr lang="fr-CH" smtClean="0"/>
              <a:t>23</a:t>
            </a:fld>
            <a:endParaRPr lang="fr-CH"/>
          </a:p>
        </p:txBody>
      </p:sp>
    </p:spTree>
    <p:extLst>
      <p:ext uri="{BB962C8B-B14F-4D97-AF65-F5344CB8AC3E}">
        <p14:creationId xmlns:p14="http://schemas.microsoft.com/office/powerpoint/2010/main" val="3958608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Objectifs : Maintien de la mobilité -&gt; AP ; Prévention risque de chute; garder une perception corporelles</a:t>
            </a:r>
          </a:p>
          <a:p>
            <a:r>
              <a:rPr lang="fr-CH" dirty="0"/>
              <a:t>Moyens de TTT : AP et programmes spécifiques (équilibre, force, endurance, et jeux cognitifs)</a:t>
            </a:r>
          </a:p>
        </p:txBody>
      </p:sp>
      <p:sp>
        <p:nvSpPr>
          <p:cNvPr id="4" name="Espace réservé du numéro de diapositive 3"/>
          <p:cNvSpPr>
            <a:spLocks noGrp="1"/>
          </p:cNvSpPr>
          <p:nvPr>
            <p:ph type="sldNum" sz="quarter" idx="5"/>
          </p:nvPr>
        </p:nvSpPr>
        <p:spPr/>
        <p:txBody>
          <a:bodyPr/>
          <a:lstStyle/>
          <a:p>
            <a:fld id="{E4DCABC6-95BF-4ACC-8E6F-66C0D5DDA1C9}" type="slidenum">
              <a:rPr lang="fr-CH" smtClean="0"/>
              <a:t>24</a:t>
            </a:fld>
            <a:endParaRPr lang="fr-CH"/>
          </a:p>
        </p:txBody>
      </p:sp>
    </p:spTree>
    <p:extLst>
      <p:ext uri="{BB962C8B-B14F-4D97-AF65-F5344CB8AC3E}">
        <p14:creationId xmlns:p14="http://schemas.microsoft.com/office/powerpoint/2010/main" val="1142967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b="0" i="0" dirty="0">
                <a:solidFill>
                  <a:srgbClr val="212529"/>
                </a:solidFill>
                <a:effectLst/>
                <a:latin typeface="archia"/>
              </a:rPr>
              <a:t>Certains facteurs de risque tels qu’un faible niveau d’instruction, l’isolement social, la dépression ou les déficiences auditives jouent un rôle particulier dans la </a:t>
            </a:r>
            <a:r>
              <a:rPr lang="fr-CH" b="1" i="0" u="none" strike="noStrike" dirty="0">
                <a:solidFill>
                  <a:srgbClr val="A50D52"/>
                </a:solidFill>
                <a:effectLst/>
                <a:latin typeface="archia"/>
                <a:hlinkClick r:id="rId3"/>
              </a:rPr>
              <a:t>maladie d’Alzheimer</a:t>
            </a:r>
            <a:r>
              <a:rPr lang="fr-CH" b="0" i="0" dirty="0">
                <a:solidFill>
                  <a:srgbClr val="212529"/>
                </a:solidFill>
                <a:effectLst/>
                <a:latin typeface="archia"/>
              </a:rPr>
              <a:t>. Ces facteurs ont un impact négatif sur ce qu’on appelle la </a:t>
            </a:r>
            <a:r>
              <a:rPr lang="fr-CH" b="0" i="1" dirty="0">
                <a:solidFill>
                  <a:srgbClr val="212529"/>
                </a:solidFill>
                <a:effectLst/>
                <a:latin typeface="archia"/>
              </a:rPr>
              <a:t>réserve cognitive</a:t>
            </a:r>
            <a:r>
              <a:rPr lang="fr-CH" b="0" i="0" dirty="0">
                <a:solidFill>
                  <a:srgbClr val="212529"/>
                </a:solidFill>
                <a:effectLst/>
                <a:latin typeface="archia"/>
              </a:rPr>
              <a:t>. Cette dernière représente une sorte de stock de secours pour notre cerveau, qui possède la faculté de compenser la disparition des neurones en activant des connexions neuronales alternatives ou en utilisant plus efficacement des réseaux préexistants. Plus les liaisons neuronales sont nombreuses, et plus la réserve cognitive est donc grande, plus le cerveau pourra compenser plus longtemps les altérations cérébrales dues à la maladie. Cela permet de retarder l’apparition des symptômes dans la vie quotidienne et également celle de la maladie. Maintenir des contacts sociaux, entreprendre des activités intellectuelles stimulantes et traiter précocement la déficience auditive permet de stabiliser la réserve cognitive, voire de l’augmenter.</a:t>
            </a:r>
          </a:p>
          <a:p>
            <a:endParaRPr lang="fr-CH" b="0" i="0" dirty="0">
              <a:solidFill>
                <a:srgbClr val="212529"/>
              </a:solidFill>
              <a:effectLst/>
              <a:latin typeface="archia"/>
            </a:endParaRPr>
          </a:p>
          <a:p>
            <a:endParaRPr lang="fr-CH" b="0" i="0" dirty="0">
              <a:solidFill>
                <a:srgbClr val="212529"/>
              </a:solidFill>
              <a:effectLst/>
              <a:latin typeface="archia"/>
            </a:endParaRPr>
          </a:p>
          <a:p>
            <a:endParaRPr lang="fr-CH" dirty="0"/>
          </a:p>
        </p:txBody>
      </p:sp>
      <p:sp>
        <p:nvSpPr>
          <p:cNvPr id="4" name="Espace réservé du numéro de diapositive 3"/>
          <p:cNvSpPr>
            <a:spLocks noGrp="1"/>
          </p:cNvSpPr>
          <p:nvPr>
            <p:ph type="sldNum" sz="quarter" idx="5"/>
          </p:nvPr>
        </p:nvSpPr>
        <p:spPr/>
        <p:txBody>
          <a:bodyPr/>
          <a:lstStyle/>
          <a:p>
            <a:fld id="{E4DCABC6-95BF-4ACC-8E6F-66C0D5DDA1C9}" type="slidenum">
              <a:rPr lang="fr-CH" smtClean="0"/>
              <a:t>25</a:t>
            </a:fld>
            <a:endParaRPr lang="fr-CH"/>
          </a:p>
        </p:txBody>
      </p:sp>
    </p:spTree>
    <p:extLst>
      <p:ext uri="{BB962C8B-B14F-4D97-AF65-F5344CB8AC3E}">
        <p14:creationId xmlns:p14="http://schemas.microsoft.com/office/powerpoint/2010/main" val="3421459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E4DCABC6-95BF-4ACC-8E6F-66C0D5DDA1C9}" type="slidenum">
              <a:rPr lang="fr-CH" smtClean="0"/>
              <a:t>26</a:t>
            </a:fld>
            <a:endParaRPr lang="fr-CH"/>
          </a:p>
        </p:txBody>
      </p:sp>
    </p:spTree>
    <p:extLst>
      <p:ext uri="{BB962C8B-B14F-4D97-AF65-F5344CB8AC3E}">
        <p14:creationId xmlns:p14="http://schemas.microsoft.com/office/powerpoint/2010/main" val="1056909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Pourquoi est-ce d’actualité, même en physiothérapie?</a:t>
            </a:r>
          </a:p>
        </p:txBody>
      </p:sp>
      <p:sp>
        <p:nvSpPr>
          <p:cNvPr id="4" name="Espace réservé du numéro de diapositive 3"/>
          <p:cNvSpPr>
            <a:spLocks noGrp="1"/>
          </p:cNvSpPr>
          <p:nvPr>
            <p:ph type="sldNum" sz="quarter" idx="5"/>
          </p:nvPr>
        </p:nvSpPr>
        <p:spPr/>
        <p:txBody>
          <a:bodyPr/>
          <a:lstStyle/>
          <a:p>
            <a:fld id="{3CDD27F7-1BB7-4248-8D6B-BFCCCECDD561}" type="slidenum">
              <a:rPr lang="fr-CH" smtClean="0"/>
              <a:t>3</a:t>
            </a:fld>
            <a:endParaRPr lang="fr-CH" dirty="0"/>
          </a:p>
        </p:txBody>
      </p:sp>
    </p:spTree>
    <p:extLst>
      <p:ext uri="{BB962C8B-B14F-4D97-AF65-F5344CB8AC3E}">
        <p14:creationId xmlns:p14="http://schemas.microsoft.com/office/powerpoint/2010/main" val="31687599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CH" sz="1000" kern="1200" dirty="0">
                <a:solidFill>
                  <a:schemeClr val="tx1"/>
                </a:solidFill>
                <a:latin typeface="+mn-lt"/>
                <a:ea typeface="+mn-ea"/>
                <a:cs typeface="+mn-cs"/>
              </a:rPr>
              <a:t>Il a été observé que 56 % des personnes âgées avec des trouble cognitif mais pas de démence (CIND cognitive </a:t>
            </a:r>
            <a:r>
              <a:rPr lang="fr-CH" sz="1000" kern="1200" dirty="0" err="1">
                <a:solidFill>
                  <a:schemeClr val="tx1"/>
                </a:solidFill>
                <a:latin typeface="+mn-lt"/>
                <a:ea typeface="+mn-ea"/>
                <a:cs typeface="+mn-cs"/>
              </a:rPr>
              <a:t>impairment</a:t>
            </a:r>
            <a:r>
              <a:rPr lang="fr-CH" sz="1000" kern="1200" dirty="0">
                <a:solidFill>
                  <a:schemeClr val="tx1"/>
                </a:solidFill>
                <a:latin typeface="+mn-lt"/>
                <a:ea typeface="+mn-ea"/>
                <a:cs typeface="+mn-cs"/>
              </a:rPr>
              <a:t>, no </a:t>
            </a:r>
            <a:r>
              <a:rPr lang="fr-CH" sz="1000" kern="1200" dirty="0" err="1">
                <a:solidFill>
                  <a:schemeClr val="tx1"/>
                </a:solidFill>
                <a:latin typeface="+mn-lt"/>
                <a:ea typeface="+mn-ea"/>
                <a:cs typeface="+mn-cs"/>
              </a:rPr>
              <a:t>dementia</a:t>
            </a:r>
            <a:r>
              <a:rPr lang="fr-CH" sz="1000" kern="1200" dirty="0">
                <a:solidFill>
                  <a:schemeClr val="tx1"/>
                </a:solidFill>
                <a:latin typeface="+mn-lt"/>
                <a:ea typeface="+mn-ea"/>
                <a:cs typeface="+mn-cs"/>
              </a:rPr>
              <a:t>) était inactif d’un point de vue physique et que 61% de ses personnes inactives seraient capable d’une plus grande activité physique de type modérée à intense. (Miller et al 2021)</a:t>
            </a:r>
          </a:p>
          <a:p>
            <a:pPr algn="just"/>
            <a:r>
              <a:rPr lang="fr-CH" sz="1000" kern="1200" dirty="0">
                <a:solidFill>
                  <a:schemeClr val="tx1"/>
                </a:solidFill>
                <a:latin typeface="+mn-lt"/>
                <a:ea typeface="+mn-ea"/>
                <a:cs typeface="+mn-cs"/>
              </a:rPr>
              <a:t>De plus, Il a été identifié que les patients qui ont une auto-évaluation faible sur leur état de santé ou des difficultés lors de la marche (par exemple traverser une pièce à l’intérieur), sont deux fois plus susceptibles d’être physiquement inactif. (Miller et al 2021)</a:t>
            </a:r>
          </a:p>
          <a:p>
            <a:endParaRPr lang="fr-CH" dirty="0"/>
          </a:p>
        </p:txBody>
      </p:sp>
      <p:sp>
        <p:nvSpPr>
          <p:cNvPr id="4" name="Espace réservé du numéro de diapositive 3"/>
          <p:cNvSpPr>
            <a:spLocks noGrp="1"/>
          </p:cNvSpPr>
          <p:nvPr>
            <p:ph type="sldNum" sz="quarter" idx="10"/>
          </p:nvPr>
        </p:nvSpPr>
        <p:spPr/>
        <p:txBody>
          <a:bodyPr/>
          <a:lstStyle/>
          <a:p>
            <a:fld id="{E4DCABC6-95BF-4ACC-8E6F-66C0D5DDA1C9}" type="slidenum">
              <a:rPr lang="fr-CH" smtClean="0"/>
              <a:t>27</a:t>
            </a:fld>
            <a:endParaRPr lang="fr-CH"/>
          </a:p>
        </p:txBody>
      </p:sp>
    </p:spTree>
    <p:extLst>
      <p:ext uri="{BB962C8B-B14F-4D97-AF65-F5344CB8AC3E}">
        <p14:creationId xmlns:p14="http://schemas.microsoft.com/office/powerpoint/2010/main" val="35936844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Activité physique définition : </a:t>
            </a:r>
            <a:r>
              <a:rPr lang="fr-CH" sz="1200" dirty="0"/>
              <a:t>Tout mouvement corporel produit par les muscles squelettiques qui requiert une </a:t>
            </a:r>
            <a:r>
              <a:rPr lang="fr-CH" sz="1200" dirty="0">
                <a:solidFill>
                  <a:srgbClr val="6AD486"/>
                </a:solidFill>
              </a:rPr>
              <a:t>dépense d’énergie</a:t>
            </a:r>
            <a:r>
              <a:rPr lang="fr-CH" sz="1200" dirty="0"/>
              <a:t>» (activité quotidienne, loisirs, déplacements…)</a:t>
            </a:r>
            <a:r>
              <a:rPr lang="fr-CH" sz="500" dirty="0"/>
              <a:t> </a:t>
            </a:r>
            <a:r>
              <a:rPr lang="fr-CH" sz="900" dirty="0"/>
              <a:t>(1)</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H"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H" sz="900" dirty="0"/>
              <a:t>Promotion AP dans les activités quotidiennes ET participation à des programmes spécifiques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H" sz="900" dirty="0"/>
          </a:p>
          <a:p>
            <a:pPr marL="285750" indent="-285750">
              <a:buFont typeface="Arial" panose="020B0604020202020204" pitchFamily="34" charset="0"/>
              <a:buChar char="•"/>
            </a:pPr>
            <a:r>
              <a:rPr lang="fr-CH" sz="900" dirty="0"/>
              <a:t>Entraînements 2-3x/</a:t>
            </a:r>
            <a:r>
              <a:rPr lang="fr-CH" sz="900" dirty="0" err="1"/>
              <a:t>sem</a:t>
            </a:r>
            <a:endParaRPr lang="fr-CH" sz="900" dirty="0"/>
          </a:p>
          <a:p>
            <a:endParaRPr lang="fr-CH" sz="900" dirty="0"/>
          </a:p>
          <a:p>
            <a:pPr marL="285750" indent="-285750">
              <a:buFont typeface="Arial" panose="020B0604020202020204" pitchFamily="34" charset="0"/>
              <a:buChar char="•"/>
            </a:pPr>
            <a:r>
              <a:rPr lang="fr-CH" sz="900" dirty="0"/>
              <a:t>Variations dans les exercices/activités proposées (tai-chi, yoga, danse)</a:t>
            </a:r>
          </a:p>
          <a:p>
            <a:pPr marL="285750" indent="-285750">
              <a:buFont typeface="Arial" panose="020B0604020202020204" pitchFamily="34" charset="0"/>
              <a:buChar char="•"/>
            </a:pPr>
            <a:endParaRPr lang="fr-CH" sz="900" dirty="0"/>
          </a:p>
          <a:p>
            <a:pPr marL="285750" indent="-285750">
              <a:buFont typeface="Arial" panose="020B0604020202020204" pitchFamily="34" charset="0"/>
              <a:buChar char="•"/>
            </a:pPr>
            <a:r>
              <a:rPr lang="fr-CH" sz="900" dirty="0"/>
              <a:t>Adaptés </a:t>
            </a:r>
          </a:p>
          <a:p>
            <a:pPr marL="285750" indent="-285750">
              <a:buFont typeface="Arial" panose="020B0604020202020204" pitchFamily="34" charset="0"/>
              <a:buChar char="•"/>
            </a:pPr>
            <a:endParaRPr lang="fr-CH" sz="900" dirty="0"/>
          </a:p>
          <a:p>
            <a:pPr marL="285750" indent="-285750">
              <a:buFont typeface="Arial" panose="020B0604020202020204" pitchFamily="34" charset="0"/>
              <a:buChar char="•"/>
            </a:pPr>
            <a:r>
              <a:rPr lang="fr-CH" sz="900" dirty="0"/>
              <a:t>Motivation supplémentaire si supervision</a:t>
            </a:r>
          </a:p>
          <a:p>
            <a:pPr marL="285750" indent="-285750">
              <a:buFont typeface="Arial" panose="020B0604020202020204" pitchFamily="34" charset="0"/>
              <a:buChar char="•"/>
            </a:pPr>
            <a:endParaRPr lang="fr-CH" sz="9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900" dirty="0"/>
              <a:t>L’intensité de l’activité physique est fonction de l’âge. En règle générale, elle augmente un peu, directement après le départ à la retraite, et se réduit ensuite considérablement à partir de l’âge de 75 ans (PSS)</a:t>
            </a:r>
          </a:p>
          <a:p>
            <a:pPr marL="285750" indent="-285750">
              <a:buFont typeface="Arial" panose="020B0604020202020204" pitchFamily="34" charset="0"/>
              <a:buChar char="•"/>
            </a:pPr>
            <a:endParaRPr lang="fr-CH" sz="9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H" sz="9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H" sz="900" dirty="0"/>
          </a:p>
        </p:txBody>
      </p:sp>
      <p:sp>
        <p:nvSpPr>
          <p:cNvPr id="4" name="Espace réservé du numéro de diapositive 3"/>
          <p:cNvSpPr>
            <a:spLocks noGrp="1"/>
          </p:cNvSpPr>
          <p:nvPr>
            <p:ph type="sldNum" sz="quarter" idx="5"/>
          </p:nvPr>
        </p:nvSpPr>
        <p:spPr/>
        <p:txBody>
          <a:bodyPr/>
          <a:lstStyle/>
          <a:p>
            <a:fld id="{E4DCABC6-95BF-4ACC-8E6F-66C0D5DDA1C9}" type="slidenum">
              <a:rPr lang="fr-CH" smtClean="0"/>
              <a:t>28</a:t>
            </a:fld>
            <a:endParaRPr lang="fr-CH"/>
          </a:p>
        </p:txBody>
      </p:sp>
    </p:spTree>
    <p:extLst>
      <p:ext uri="{BB962C8B-B14F-4D97-AF65-F5344CB8AC3E}">
        <p14:creationId xmlns:p14="http://schemas.microsoft.com/office/powerpoint/2010/main" val="37454833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E4DCABC6-95BF-4ACC-8E6F-66C0D5DDA1C9}" type="slidenum">
              <a:rPr lang="fr-CH" smtClean="0"/>
              <a:t>30</a:t>
            </a:fld>
            <a:endParaRPr lang="fr-CH"/>
          </a:p>
        </p:txBody>
      </p:sp>
    </p:spTree>
    <p:extLst>
      <p:ext uri="{BB962C8B-B14F-4D97-AF65-F5344CB8AC3E}">
        <p14:creationId xmlns:p14="http://schemas.microsoft.com/office/powerpoint/2010/main" val="35110394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b="0" i="0" dirty="0">
                <a:solidFill>
                  <a:srgbClr val="4D5156"/>
                </a:solidFill>
                <a:effectLst/>
                <a:latin typeface="Google Sans"/>
              </a:rPr>
              <a:t>L'amyloïdose est </a:t>
            </a:r>
            <a:r>
              <a:rPr lang="fr-CH" b="0" i="0" dirty="0">
                <a:solidFill>
                  <a:srgbClr val="040C28"/>
                </a:solidFill>
                <a:effectLst/>
                <a:latin typeface="Google Sans"/>
              </a:rPr>
              <a:t>une maladie dans laquelle une protéine s'accumule dans différents organes du corps sous forme d'agrégats ou substance amyloïde</a:t>
            </a:r>
            <a:r>
              <a:rPr lang="fr-CH" b="0" i="0" dirty="0">
                <a:solidFill>
                  <a:srgbClr val="4D5156"/>
                </a:solidFill>
                <a:effectLst/>
                <a:latin typeface="Google Sans"/>
              </a:rPr>
              <a:t>. Plus ces dépôts deviennent importants, plus l'organe touché a du mal à fonctionner. Les symptômes sont directement liés aux organes atteints.</a:t>
            </a:r>
          </a:p>
          <a:p>
            <a:endParaRPr lang="fr-CH" b="0" i="0" dirty="0">
              <a:solidFill>
                <a:srgbClr val="4D5156"/>
              </a:solidFill>
              <a:effectLst/>
              <a:latin typeface="Google Sans"/>
            </a:endParaRPr>
          </a:p>
          <a:p>
            <a:r>
              <a:rPr lang="fr-CH" b="0" i="0" dirty="0">
                <a:solidFill>
                  <a:srgbClr val="4D5156"/>
                </a:solidFill>
                <a:effectLst/>
                <a:latin typeface="Google Sans"/>
              </a:rPr>
              <a:t>Cortex préfrontal : </a:t>
            </a:r>
            <a:r>
              <a:rPr lang="fr-CH" b="0" i="0" dirty="0" err="1">
                <a:solidFill>
                  <a:srgbClr val="202124"/>
                </a:solidFill>
                <a:effectLst/>
                <a:latin typeface="Google Sans"/>
              </a:rPr>
              <a:t>eprésente</a:t>
            </a:r>
            <a:r>
              <a:rPr lang="fr-CH" b="0" i="0" dirty="0">
                <a:solidFill>
                  <a:srgbClr val="202124"/>
                </a:solidFill>
                <a:effectLst/>
                <a:latin typeface="Google Sans"/>
              </a:rPr>
              <a:t> 30% des aires corticales et inclut des ensembles neuronaux qui encodent : mémoire de travail, conditionnement et valeur de la récompense, inhibition des comportements inappropriés, détection des erreurs, gestion des conflits et contrôle cognitif.</a:t>
            </a:r>
          </a:p>
          <a:p>
            <a:r>
              <a:rPr lang="fr-CH" sz="1200" dirty="0">
                <a:effectLst/>
                <a:latin typeface="Calibri" panose="020F0502020204030204" pitchFamily="34" charset="0"/>
                <a:ea typeface="Calibri" panose="020F0502020204030204" pitchFamily="34" charset="0"/>
                <a:cs typeface="Times New Roman" panose="02020603050405020304" pitchFamily="18" charset="0"/>
              </a:rPr>
              <a:t>(zone importante pour les fonctions cognitives) </a:t>
            </a:r>
            <a:endParaRPr lang="fr-CH" b="0" i="0" dirty="0">
              <a:solidFill>
                <a:srgbClr val="4D5156"/>
              </a:solidFill>
              <a:effectLst/>
              <a:latin typeface="Google Sans"/>
            </a:endParaRPr>
          </a:p>
          <a:p>
            <a:endParaRPr lang="fr-CH" b="0" i="0" dirty="0">
              <a:solidFill>
                <a:srgbClr val="4D5156"/>
              </a:solidFill>
              <a:effectLst/>
              <a:latin typeface="Google Sans"/>
            </a:endParaRPr>
          </a:p>
          <a:p>
            <a:r>
              <a:rPr lang="fr-CH" b="0" i="0" dirty="0">
                <a:solidFill>
                  <a:srgbClr val="4D5156"/>
                </a:solidFill>
                <a:effectLst/>
                <a:latin typeface="Google Sans"/>
              </a:rPr>
              <a:t>Hippocampe : </a:t>
            </a:r>
            <a:r>
              <a:rPr lang="fr-CH" b="0" i="0" dirty="0">
                <a:solidFill>
                  <a:srgbClr val="202124"/>
                </a:solidFill>
                <a:effectLst/>
                <a:latin typeface="Google Sans"/>
              </a:rPr>
              <a:t>L'hippocampe </a:t>
            </a:r>
            <a:r>
              <a:rPr lang="fr-CH" b="0" i="0" dirty="0">
                <a:solidFill>
                  <a:srgbClr val="040C28"/>
                </a:solidFill>
                <a:effectLst/>
                <a:latin typeface="Google Sans"/>
              </a:rPr>
              <a:t>est une petite zone de notre cerveau, qui fait partie du lobe temporal du cortex cérébral</a:t>
            </a:r>
            <a:r>
              <a:rPr lang="fr-CH" b="0" i="0" dirty="0">
                <a:solidFill>
                  <a:srgbClr val="202124"/>
                </a:solidFill>
                <a:effectLst/>
                <a:latin typeface="Google Sans"/>
              </a:rPr>
              <a:t>. Il joue un rôle crucial dans le traitement spatial et la navigation, ainsi que dans la mémoire que l'on a des événements passés.</a:t>
            </a:r>
          </a:p>
          <a:p>
            <a:r>
              <a:rPr lang="fr-CH" sz="1200" dirty="0">
                <a:effectLst/>
                <a:latin typeface="Calibri" panose="020F0502020204030204" pitchFamily="34" charset="0"/>
                <a:ea typeface="Calibri" panose="020F0502020204030204" pitchFamily="34" charset="0"/>
                <a:cs typeface="Times New Roman" panose="02020603050405020304" pitchFamily="18" charset="0"/>
              </a:rPr>
              <a:t>(zone qui joue un rôle majeur dans l’apprentissage et la mémoire).</a:t>
            </a:r>
            <a:endParaRPr lang="fr-CH" dirty="0"/>
          </a:p>
        </p:txBody>
      </p:sp>
      <p:sp>
        <p:nvSpPr>
          <p:cNvPr id="4" name="Espace réservé du numéro de diapositive 3"/>
          <p:cNvSpPr>
            <a:spLocks noGrp="1"/>
          </p:cNvSpPr>
          <p:nvPr>
            <p:ph type="sldNum" sz="quarter" idx="5"/>
          </p:nvPr>
        </p:nvSpPr>
        <p:spPr/>
        <p:txBody>
          <a:bodyPr/>
          <a:lstStyle/>
          <a:p>
            <a:fld id="{E4DCABC6-95BF-4ACC-8E6F-66C0D5DDA1C9}" type="slidenum">
              <a:rPr lang="fr-CH" smtClean="0"/>
              <a:t>31</a:t>
            </a:fld>
            <a:endParaRPr lang="fr-CH"/>
          </a:p>
        </p:txBody>
      </p:sp>
    </p:spTree>
    <p:extLst>
      <p:ext uri="{BB962C8B-B14F-4D97-AF65-F5344CB8AC3E}">
        <p14:creationId xmlns:p14="http://schemas.microsoft.com/office/powerpoint/2010/main" val="2165573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è"/>
              <a:tabLst/>
              <a:defRPr/>
            </a:pPr>
            <a:r>
              <a:rPr lang="fr-CH" sz="1200" kern="100" dirty="0">
                <a:effectLst/>
                <a:latin typeface="Calibri" panose="020F0502020204030204" pitchFamily="34" charset="0"/>
                <a:ea typeface="Calibri" panose="020F0502020204030204" pitchFamily="34" charset="0"/>
                <a:cs typeface="Times New Roman" panose="02020603050405020304" pitchFamily="18" charset="0"/>
              </a:rPr>
              <a:t>éviter ou retarder certaines maladies physiques ou psychique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è"/>
              <a:tabLst/>
              <a:defRPr/>
            </a:pPr>
            <a:r>
              <a:rPr lang="fr-CH" sz="1200" kern="100" dirty="0">
                <a:effectLst/>
                <a:latin typeface="Calibri" panose="020F0502020204030204" pitchFamily="34" charset="0"/>
                <a:ea typeface="Calibri" panose="020F0502020204030204" pitchFamily="34" charset="0"/>
                <a:cs typeface="Times New Roman" panose="02020603050405020304" pitchFamily="18" charset="0"/>
              </a:rPr>
              <a:t> influence positive sur affections préexistantes</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CH"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H" sz="1800" kern="100" dirty="0">
                <a:effectLst/>
                <a:latin typeface="Calibri" panose="020F0502020204030204" pitchFamily="34" charset="0"/>
                <a:ea typeface="Calibri" panose="020F0502020204030204" pitchFamily="34" charset="0"/>
                <a:cs typeface="Times New Roman" panose="02020603050405020304" pitchFamily="18" charset="0"/>
              </a:rPr>
              <a:t>il est également démontré que la promotion d’une activité physique régulière, d’activités de relaxation et de l’intégration sociale ont un effet positif sur les dépressions et les troubles anxieux</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fr-CH" kern="100" dirty="0">
              <a:latin typeface="Calibri" panose="020F0502020204030204" pitchFamily="34" charset="0"/>
              <a:ea typeface="Calibri" panose="020F0502020204030204" pitchFamily="34" charset="0"/>
              <a:cs typeface="Times New Roman" panose="02020603050405020304" pitchFamily="18" charset="0"/>
            </a:endParaRPr>
          </a:p>
          <a:p>
            <a:endParaRPr lang="fr-CH" dirty="0"/>
          </a:p>
        </p:txBody>
      </p:sp>
      <p:sp>
        <p:nvSpPr>
          <p:cNvPr id="4" name="Espace réservé du numéro de diapositive 3"/>
          <p:cNvSpPr>
            <a:spLocks noGrp="1"/>
          </p:cNvSpPr>
          <p:nvPr>
            <p:ph type="sldNum" sz="quarter" idx="10"/>
          </p:nvPr>
        </p:nvSpPr>
        <p:spPr/>
        <p:txBody>
          <a:bodyPr/>
          <a:lstStyle/>
          <a:p>
            <a:fld id="{C80DC556-481D-4045-8D06-2CBE28C9BD41}" type="slidenum">
              <a:rPr lang="fr-CH" smtClean="0"/>
              <a:t>32</a:t>
            </a:fld>
            <a:endParaRPr lang="fr-CH"/>
          </a:p>
        </p:txBody>
      </p:sp>
    </p:spTree>
    <p:extLst>
      <p:ext uri="{BB962C8B-B14F-4D97-AF65-F5344CB8AC3E}">
        <p14:creationId xmlns:p14="http://schemas.microsoft.com/office/powerpoint/2010/main" val="6899482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E4DCABC6-95BF-4ACC-8E6F-66C0D5DDA1C9}" type="slidenum">
              <a:rPr lang="fr-CH" smtClean="0"/>
              <a:t>33</a:t>
            </a:fld>
            <a:endParaRPr lang="fr-CH"/>
          </a:p>
        </p:txBody>
      </p:sp>
    </p:spTree>
    <p:extLst>
      <p:ext uri="{BB962C8B-B14F-4D97-AF65-F5344CB8AC3E}">
        <p14:creationId xmlns:p14="http://schemas.microsoft.com/office/powerpoint/2010/main" val="35069591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94% des chutes, </a:t>
            </a:r>
            <a:r>
              <a:rPr lang="fr-CH" sz="1200" i="0" u="none" strike="noStrike" baseline="0" dirty="0"/>
              <a:t>Par an, 1300 personnes âgées décèdent en Suisse des suites d’une chute</a:t>
            </a:r>
          </a:p>
          <a:p>
            <a:pPr marL="0" marR="0" lvl="0" indent="0" algn="l" defTabSz="914400" rtl="0" eaLnBrk="1" fontAlgn="auto" latinLnBrk="0" hangingPunct="1">
              <a:lnSpc>
                <a:spcPct val="100000"/>
              </a:lnSpc>
              <a:spcBef>
                <a:spcPts val="0"/>
              </a:spcBef>
              <a:spcAft>
                <a:spcPts val="0"/>
              </a:spcAft>
              <a:buClrTx/>
              <a:buSzTx/>
              <a:buFontTx/>
              <a:buNone/>
              <a:tabLst/>
              <a:defRPr/>
            </a:pPr>
            <a:r>
              <a:rPr lang="fr-CH" sz="1200" dirty="0"/>
              <a:t>(15% entre 65 et 74 ans ; 37% chez les 85 ans et plus)</a:t>
            </a:r>
            <a:endParaRPr lang="fr-CH" sz="1200" i="0" u="none" strike="noStrike"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H" sz="1200" i="0" u="none" strike="noStrik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H" sz="1200" i="0" u="none" strike="noStrike" baseline="0" dirty="0"/>
              <a:t>endurance pour AVQ en sécurité plus longtemps </a:t>
            </a:r>
          </a:p>
          <a:p>
            <a:endParaRPr lang="en-US" dirty="0"/>
          </a:p>
          <a:p>
            <a:endParaRPr lang="en-US" dirty="0"/>
          </a:p>
          <a:p>
            <a:endParaRPr lang="en-US" dirty="0"/>
          </a:p>
          <a:p>
            <a:endParaRPr lang="en-US" dirty="0"/>
          </a:p>
          <a:p>
            <a:endParaRPr lang="en-US" dirty="0"/>
          </a:p>
          <a:p>
            <a:endParaRPr lang="en-US" dirty="0"/>
          </a:p>
          <a:p>
            <a:r>
              <a:rPr lang="en-US" dirty="0"/>
              <a:t>Three themes of acceptance, denial, and accommodation were identified. The f </a:t>
            </a:r>
            <a:r>
              <a:rPr lang="en-US" dirty="0" err="1"/>
              <a:t>luctuating</a:t>
            </a:r>
            <a:r>
              <a:rPr lang="en-US" dirty="0"/>
              <a:t> concept of ‘self’ appeared to influence individual decisions to exercise or be physically active and what sort of physical activity to undertake more than any practical barriers. We suggest that healthcare professionals </a:t>
            </a:r>
            <a:r>
              <a:rPr lang="en-US" dirty="0" err="1"/>
              <a:t>emphasise</a:t>
            </a:r>
            <a:r>
              <a:rPr lang="en-US" dirty="0"/>
              <a:t> the concept of personhood, listening to and reinforcing biographic narratives of older adults living with cognitive impairment to foster a sense of autonomy, and shared decision-making while </a:t>
            </a:r>
            <a:r>
              <a:rPr lang="en-US" dirty="0" err="1"/>
              <a:t>emphasising</a:t>
            </a:r>
            <a:r>
              <a:rPr lang="en-US" dirty="0"/>
              <a:t> fall prevention activities that older adults with cognitive impairment might like to engage with.</a:t>
            </a:r>
          </a:p>
          <a:p>
            <a:endParaRPr lang="en-US" dirty="0"/>
          </a:p>
          <a:p>
            <a:r>
              <a:rPr lang="en-US" dirty="0"/>
              <a:t>: Mesbah, N.; Perry, M.; Hale, L.; Hill, K.D.; Wilkinson, A. Perspectives of People with Mild to Moderate Cognitive Impairment and Their Caregivers about Physical Activity and Exercise for Fall Prevention: A Qualitative Study. Disabilities 2023, 3, 255–268. https:// doi.org/10.3390/disabilities3020017</a:t>
            </a:r>
            <a:endParaRPr lang="fr-CH" dirty="0"/>
          </a:p>
        </p:txBody>
      </p:sp>
      <p:sp>
        <p:nvSpPr>
          <p:cNvPr id="4" name="Espace réservé du numéro de diapositive 3"/>
          <p:cNvSpPr>
            <a:spLocks noGrp="1"/>
          </p:cNvSpPr>
          <p:nvPr>
            <p:ph type="sldNum" sz="quarter" idx="5"/>
          </p:nvPr>
        </p:nvSpPr>
        <p:spPr/>
        <p:txBody>
          <a:bodyPr/>
          <a:lstStyle/>
          <a:p>
            <a:fld id="{E4DCABC6-95BF-4ACC-8E6F-66C0D5DDA1C9}" type="slidenum">
              <a:rPr lang="fr-CH" smtClean="0"/>
              <a:t>34</a:t>
            </a:fld>
            <a:endParaRPr lang="fr-CH"/>
          </a:p>
        </p:txBody>
      </p:sp>
    </p:spTree>
    <p:extLst>
      <p:ext uri="{BB962C8B-B14F-4D97-AF65-F5344CB8AC3E}">
        <p14:creationId xmlns:p14="http://schemas.microsoft.com/office/powerpoint/2010/main" val="26616649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(tapis, seuils porte) -&gt;  Une étude ultérieure de Carter et al. [244] a en outre révélé que chez les personnes âgées dont le logement comportait plus de cinq sources de danger, le risque de chute était multiplié par 2,8 par rapport à celles dont le logement comportait moins de cinq sources de danger.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H" dirty="0"/>
          </a:p>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(vitamine D et B6 et E, protéines, calcium, iode, magnésium), adaptée de manière qualitative et quantitative et mangé dans cadre convivial</a:t>
            </a:r>
          </a:p>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Dénutrition : 8 % chez les moins de 45 ans, elle augmente avec l’âge et passe à 11 %  chez les 45–64 ans, 22 % chez les 65–84 ans et 28 % chez les plus de 85 ans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H"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H" dirty="0"/>
          </a:p>
          <a:p>
            <a:endParaRPr lang="fr-CH" dirty="0"/>
          </a:p>
        </p:txBody>
      </p:sp>
      <p:sp>
        <p:nvSpPr>
          <p:cNvPr id="4" name="Espace réservé du numéro de diapositive 3"/>
          <p:cNvSpPr>
            <a:spLocks noGrp="1"/>
          </p:cNvSpPr>
          <p:nvPr>
            <p:ph type="sldNum" sz="quarter" idx="5"/>
          </p:nvPr>
        </p:nvSpPr>
        <p:spPr/>
        <p:txBody>
          <a:bodyPr/>
          <a:lstStyle/>
          <a:p>
            <a:fld id="{E4DCABC6-95BF-4ACC-8E6F-66C0D5DDA1C9}" type="slidenum">
              <a:rPr lang="fr-CH" smtClean="0"/>
              <a:t>37</a:t>
            </a:fld>
            <a:endParaRPr lang="fr-CH"/>
          </a:p>
        </p:txBody>
      </p:sp>
    </p:spTree>
    <p:extLst>
      <p:ext uri="{BB962C8B-B14F-4D97-AF65-F5344CB8AC3E}">
        <p14:creationId xmlns:p14="http://schemas.microsoft.com/office/powerpoint/2010/main" val="27744301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Vidéo https://www.dalcroze.ch/cours/cours-seniors/rythmique-seniors/</a:t>
            </a:r>
          </a:p>
          <a:p>
            <a:endParaRPr lang="fr-CH" dirty="0"/>
          </a:p>
        </p:txBody>
      </p:sp>
      <p:sp>
        <p:nvSpPr>
          <p:cNvPr id="4" name="Espace réservé du numéro de diapositive 3"/>
          <p:cNvSpPr>
            <a:spLocks noGrp="1"/>
          </p:cNvSpPr>
          <p:nvPr>
            <p:ph type="sldNum" sz="quarter" idx="5"/>
          </p:nvPr>
        </p:nvSpPr>
        <p:spPr/>
        <p:txBody>
          <a:bodyPr/>
          <a:lstStyle/>
          <a:p>
            <a:fld id="{E4DCABC6-95BF-4ACC-8E6F-66C0D5DDA1C9}" type="slidenum">
              <a:rPr lang="fr-CH" smtClean="0"/>
              <a:t>38</a:t>
            </a:fld>
            <a:endParaRPr lang="fr-CH"/>
          </a:p>
        </p:txBody>
      </p:sp>
    </p:spTree>
    <p:extLst>
      <p:ext uri="{BB962C8B-B14F-4D97-AF65-F5344CB8AC3E}">
        <p14:creationId xmlns:p14="http://schemas.microsoft.com/office/powerpoint/2010/main" val="14535600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546100" indent="0">
              <a:buFont typeface="Wingdings" panose="05000000000000000000" pitchFamily="2" charset="2"/>
              <a:buNone/>
            </a:pPr>
            <a:r>
              <a:rPr lang="fr-CH" sz="1200" dirty="0" err="1"/>
              <a:t>Taichi</a:t>
            </a:r>
            <a:r>
              <a:rPr lang="fr-CH" sz="1200" dirty="0"/>
              <a:t> Qi-Ging, yoga</a:t>
            </a:r>
          </a:p>
          <a:p>
            <a:pPr marL="723900" indent="-177800">
              <a:buFont typeface="Wingdings" panose="05000000000000000000" pitchFamily="2" charset="2"/>
              <a:buChar char="Ø"/>
            </a:pPr>
            <a:r>
              <a:rPr lang="fr-CH" sz="1200" dirty="0"/>
              <a:t> ont un effet bénéfique sur le fonctionnement cognitif global, les fonctions exécutives, la mémoire et l’apprentissage </a:t>
            </a:r>
          </a:p>
          <a:p>
            <a:pPr marL="723900" indent="-177800">
              <a:buFont typeface="Wingdings" panose="05000000000000000000" pitchFamily="2" charset="2"/>
              <a:buChar char="Ø"/>
            </a:pPr>
            <a:r>
              <a:rPr lang="fr-CH" sz="1200" dirty="0"/>
              <a:t> ont un potentiel de ralentir le déclin cognitif lié à l’âge</a:t>
            </a:r>
          </a:p>
          <a:p>
            <a:pPr marL="723900" indent="-177800">
              <a:buFont typeface="Wingdings" panose="05000000000000000000" pitchFamily="2" charset="2"/>
              <a:buChar char="Ø"/>
            </a:pPr>
            <a:r>
              <a:rPr lang="fr-CH" sz="1200" dirty="0"/>
              <a:t> devraient être pratiqués en complément d’autre type d’exercices</a:t>
            </a:r>
          </a:p>
          <a:p>
            <a:endParaRPr lang="fr-CH" dirty="0"/>
          </a:p>
          <a:p>
            <a:pPr marL="0" marR="0" lvl="0" indent="0" algn="l" defTabSz="914400" rtl="0" eaLnBrk="1" fontAlgn="auto" latinLnBrk="0" hangingPunct="1">
              <a:lnSpc>
                <a:spcPct val="100000"/>
              </a:lnSpc>
              <a:spcBef>
                <a:spcPts val="0"/>
              </a:spcBef>
              <a:spcAft>
                <a:spcPts val="0"/>
              </a:spcAft>
              <a:buClrTx/>
              <a:buSzTx/>
              <a:buFontTx/>
              <a:buNone/>
              <a:tabLst/>
              <a:defRPr/>
            </a:pPr>
            <a:r>
              <a:rPr lang="fr-CH" sz="1200" b="1" dirty="0"/>
              <a:t>Exercices pour le fonctionnement cognitif </a:t>
            </a:r>
            <a:r>
              <a:rPr lang="fr-CH" sz="1200" dirty="0"/>
              <a:t>plus d’effet sur le long terme que sur le court terme</a:t>
            </a:r>
          </a:p>
          <a:p>
            <a:endParaRPr lang="fr-CH" dirty="0"/>
          </a:p>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Entrainement aérobique : meilleur effet avec entraînement par intervalle de haute intensité (</a:t>
            </a:r>
            <a:r>
              <a:rPr lang="en-US" dirty="0"/>
              <a:t>85–95% </a:t>
            </a:r>
            <a:r>
              <a:rPr lang="en-US" dirty="0" err="1"/>
              <a:t>FCmax</a:t>
            </a:r>
            <a:r>
              <a:rPr lang="en-US" dirty="0"/>
              <a:t> pour 1–4 minutes </a:t>
            </a:r>
            <a:r>
              <a:rPr lang="en-US" dirty="0" err="1"/>
              <a:t>d’intervalles</a:t>
            </a:r>
            <a:r>
              <a:rPr lang="en-US" dirty="0"/>
              <a:t> avec un Borg à </a:t>
            </a:r>
            <a:r>
              <a:rPr lang="fr-CH" dirty="0"/>
              <a:t>12–14/20)</a:t>
            </a:r>
          </a:p>
          <a:p>
            <a:endParaRPr lang="fr-CH" dirty="0"/>
          </a:p>
          <a:p>
            <a:endParaRPr lang="fr-CH" dirty="0"/>
          </a:p>
          <a:p>
            <a:r>
              <a:rPr lang="fr-CH" dirty="0"/>
              <a:t>Proposer outils type </a:t>
            </a:r>
            <a:r>
              <a:rPr lang="fr-CH" dirty="0" err="1"/>
              <a:t>wii</a:t>
            </a:r>
            <a:r>
              <a:rPr lang="fr-CH" dirty="0"/>
              <a:t>/ programmes à distance jeux vidéos sérieux</a:t>
            </a:r>
          </a:p>
          <a:p>
            <a:endParaRPr lang="fr-CH" dirty="0"/>
          </a:p>
          <a:p>
            <a:endParaRPr lang="fr-CH" dirty="0"/>
          </a:p>
          <a:p>
            <a:r>
              <a:rPr lang="fr-CH" dirty="0"/>
              <a:t>Programmes Améliore : 1 séance individuelle pour entretien motivationnel relatifs AP, puis ex à dom démontrés avant, puis groupe 3x/</a:t>
            </a:r>
            <a:r>
              <a:rPr lang="fr-CH" dirty="0" err="1"/>
              <a:t>sem</a:t>
            </a:r>
            <a:r>
              <a:rPr lang="fr-CH" dirty="0"/>
              <a:t> 40-60min pdt 4 mois puis séance à dom et 1 séance en groupe par </a:t>
            </a:r>
            <a:r>
              <a:rPr lang="fr-CH" dirty="0" err="1"/>
              <a:t>sem</a:t>
            </a:r>
            <a:r>
              <a:rPr lang="fr-CH" dirty="0"/>
              <a:t> -&gt; améliore capacités fonctionnelles et endurance à la marche et 2 ans plus tard personnes groupes </a:t>
            </a:r>
            <a:r>
              <a:rPr lang="fr-CH" dirty="0" err="1"/>
              <a:t>int</a:t>
            </a:r>
            <a:r>
              <a:rPr lang="fr-CH" dirty="0"/>
              <a:t> p/r </a:t>
            </a:r>
            <a:r>
              <a:rPr lang="fr-CH" dirty="0" err="1"/>
              <a:t>grpe</a:t>
            </a:r>
            <a:r>
              <a:rPr lang="fr-CH" dirty="0"/>
              <a:t> contre restent significativement plus actif</a:t>
            </a:r>
          </a:p>
          <a:p>
            <a:endParaRPr lang="fr-CH" dirty="0"/>
          </a:p>
          <a:p>
            <a:r>
              <a:rPr lang="fr-CH" dirty="0"/>
              <a:t>Moving </a:t>
            </a:r>
            <a:r>
              <a:rPr lang="fr-CH" dirty="0" err="1"/>
              <a:t>while</a:t>
            </a:r>
            <a:r>
              <a:rPr lang="fr-CH" dirty="0"/>
              <a:t> </a:t>
            </a:r>
            <a:r>
              <a:rPr lang="fr-CH" dirty="0" err="1"/>
              <a:t>thinking</a:t>
            </a:r>
            <a:r>
              <a:rPr lang="fr-CH" dirty="0"/>
              <a:t> : tâche cognitive intégrée à la tâche motrice -&gt; cela qui améliore le plus la réserve cognitive -&gt; donc lors jeux équipe avec balle, savoir où sont coéquipier, adversaire, mise en place d’une stratégie etc. Améliore plus la réserve cognitive que </a:t>
            </a:r>
            <a:r>
              <a:rPr lang="fr-CH" dirty="0" err="1"/>
              <a:t>Thinking</a:t>
            </a:r>
            <a:r>
              <a:rPr lang="fr-CH" dirty="0"/>
              <a:t> </a:t>
            </a:r>
            <a:r>
              <a:rPr lang="fr-CH" dirty="0" err="1"/>
              <a:t>while</a:t>
            </a:r>
            <a:r>
              <a:rPr lang="fr-CH" dirty="0"/>
              <a:t> </a:t>
            </a:r>
            <a:r>
              <a:rPr lang="fr-CH" dirty="0" err="1"/>
              <a:t>moving</a:t>
            </a:r>
            <a:r>
              <a:rPr lang="fr-CH" dirty="0"/>
              <a:t> ex: faire des calculs en marchant.</a:t>
            </a:r>
          </a:p>
          <a:p>
            <a:r>
              <a:rPr lang="fr-CH" dirty="0"/>
              <a:t>Réserve cognitive : capacité cerveau à résister aux </a:t>
            </a:r>
            <a:r>
              <a:rPr lang="fr-CH" dirty="0" err="1"/>
              <a:t>lésiosn</a:t>
            </a:r>
            <a:r>
              <a:rPr lang="fr-CH" dirty="0"/>
              <a:t> neuronales et aux dommages liés au </a:t>
            </a:r>
            <a:r>
              <a:rPr lang="fr-CH" dirty="0" err="1"/>
              <a:t>vieillisement</a:t>
            </a:r>
            <a:endParaRPr lang="fr-CH" dirty="0"/>
          </a:p>
          <a:p>
            <a:endParaRPr lang="fr-CH" dirty="0"/>
          </a:p>
        </p:txBody>
      </p:sp>
      <p:sp>
        <p:nvSpPr>
          <p:cNvPr id="4" name="Espace réservé du numéro de diapositive 3"/>
          <p:cNvSpPr>
            <a:spLocks noGrp="1"/>
          </p:cNvSpPr>
          <p:nvPr>
            <p:ph type="sldNum" sz="quarter" idx="5"/>
          </p:nvPr>
        </p:nvSpPr>
        <p:spPr/>
        <p:txBody>
          <a:bodyPr/>
          <a:lstStyle/>
          <a:p>
            <a:fld id="{E4DCABC6-95BF-4ACC-8E6F-66C0D5DDA1C9}" type="slidenum">
              <a:rPr lang="fr-CH" smtClean="0"/>
              <a:t>39</a:t>
            </a:fld>
            <a:endParaRPr lang="fr-CH"/>
          </a:p>
        </p:txBody>
      </p:sp>
    </p:spTree>
    <p:extLst>
      <p:ext uri="{BB962C8B-B14F-4D97-AF65-F5344CB8AC3E}">
        <p14:creationId xmlns:p14="http://schemas.microsoft.com/office/powerpoint/2010/main" val="566141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07000"/>
              </a:lnSpc>
              <a:spcAft>
                <a:spcPts val="800"/>
              </a:spcAft>
            </a:pPr>
            <a:r>
              <a:rPr lang="fr-CH" sz="1800" kern="100" dirty="0">
                <a:effectLst/>
                <a:latin typeface="Calibri" panose="020F0502020204030204" pitchFamily="34" charset="0"/>
                <a:ea typeface="Calibri" panose="020F0502020204030204" pitchFamily="34" charset="0"/>
                <a:cs typeface="Times New Roman" panose="02020603050405020304" pitchFamily="18" charset="0"/>
              </a:rPr>
              <a:t>En 2022, les personnes de plus de 65 ans représentaient 19% de la population suisse (total : 8 815 400 personnes). Ce chiffre s’accroît d’années en années. (1) La population vieillit depuis que l’espérance de vie a augmentée grâce aux améliorations entre autres dans les domaines de l’hygiène, l’alimentation, la médecine et l’éducation. (2)</a:t>
            </a:r>
          </a:p>
          <a:p>
            <a:r>
              <a:rPr lang="fr-CH" sz="1800" dirty="0">
                <a:effectLst/>
                <a:latin typeface="Calibri" panose="020F0502020204030204" pitchFamily="34" charset="0"/>
                <a:ea typeface="Calibri" panose="020F0502020204030204" pitchFamily="34" charset="0"/>
                <a:cs typeface="Times New Roman" panose="02020603050405020304" pitchFamily="18" charset="0"/>
              </a:rPr>
              <a:t>Au sein de cette partie de la population, 28,7% sont âgées de plus de 80 ans. Donc environ 72% de ces personnes ont entre 65 ans et 80 ans. </a:t>
            </a:r>
          </a:p>
          <a:p>
            <a:endParaRPr lang="fr-CH"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200000"/>
              </a:lnSpc>
              <a:buFont typeface="Times New Roman" panose="02020603050405020304" pitchFamily="18" charset="0"/>
              <a:buAutoNum type="arabicParenR"/>
            </a:pPr>
            <a:r>
              <a:rPr lang="fr-CH" sz="1800" kern="0" dirty="0">
                <a:effectLst/>
                <a:latin typeface="Times New Roman" panose="02020603050405020304" pitchFamily="18" charset="0"/>
                <a:ea typeface="Times New Roman" panose="02020603050405020304" pitchFamily="18" charset="0"/>
                <a:cs typeface="Calibri" panose="020F0502020204030204" pitchFamily="34" charset="0"/>
              </a:rPr>
              <a:t>statistique, O. fédéral de la. (s. d.). </a:t>
            </a:r>
            <a:r>
              <a:rPr lang="fr-CH" sz="1800" i="1" kern="0" dirty="0">
                <a:effectLst/>
                <a:latin typeface="Times New Roman" panose="02020603050405020304" pitchFamily="18" charset="0"/>
                <a:ea typeface="Times New Roman" panose="02020603050405020304" pitchFamily="18" charset="0"/>
                <a:cs typeface="Calibri" panose="020F0502020204030204" pitchFamily="34" charset="0"/>
              </a:rPr>
              <a:t>Vieillir en Suisse</a:t>
            </a:r>
            <a:r>
              <a:rPr lang="fr-CH" sz="1800" kern="0" dirty="0">
                <a:effectLst/>
                <a:latin typeface="Times New Roman" panose="02020603050405020304" pitchFamily="18" charset="0"/>
                <a:ea typeface="Times New Roman" panose="02020603050405020304" pitchFamily="18" charset="0"/>
                <a:cs typeface="Calibri" panose="020F0502020204030204" pitchFamily="34" charset="0"/>
              </a:rPr>
              <a:t>. Consulté 2 octobre 2023, à l’adresse https://www.bfs.admin.ch/bfs/fr/home/statistiken/querschnittsthemen/aelter-werden-schweiz.html</a:t>
            </a:r>
            <a:endParaRPr lang="fr-CH" sz="18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200000"/>
              </a:lnSpc>
              <a:spcAft>
                <a:spcPts val="800"/>
              </a:spcAft>
              <a:buFont typeface="Times New Roman" panose="02020603050405020304" pitchFamily="18" charset="0"/>
              <a:buAutoNum type="arabicParenR"/>
            </a:pPr>
            <a:r>
              <a:rPr lang="fr-CH" sz="1800" kern="0" dirty="0">
                <a:effectLst/>
                <a:latin typeface="Times New Roman" panose="02020603050405020304" pitchFamily="18" charset="0"/>
                <a:ea typeface="Times New Roman" panose="02020603050405020304" pitchFamily="18" charset="0"/>
                <a:cs typeface="Calibri" panose="020F0502020204030204" pitchFamily="34" charset="0"/>
              </a:rPr>
              <a:t>https://promotionsante.ch/sites/default/files/2022-08/Brochure_PSCH_2021_09_-_Argumentaire_PS_des_personnes_agees_de_reels_benefits.pdf</a:t>
            </a:r>
            <a:endParaRPr lang="fr-CH" sz="1800" kern="100" dirty="0">
              <a:effectLst/>
              <a:latin typeface="Calibri" panose="020F0502020204030204" pitchFamily="34" charset="0"/>
              <a:ea typeface="Calibri" panose="020F0502020204030204" pitchFamily="34" charset="0"/>
              <a:cs typeface="Calibri" panose="020F0502020204030204" pitchFamily="34" charset="0"/>
            </a:endParaRPr>
          </a:p>
          <a:p>
            <a:endParaRPr lang="fr-CH" dirty="0"/>
          </a:p>
        </p:txBody>
      </p:sp>
      <p:sp>
        <p:nvSpPr>
          <p:cNvPr id="4" name="Espace réservé du numéro de diapositive 3"/>
          <p:cNvSpPr>
            <a:spLocks noGrp="1"/>
          </p:cNvSpPr>
          <p:nvPr>
            <p:ph type="sldNum" sz="quarter" idx="5"/>
          </p:nvPr>
        </p:nvSpPr>
        <p:spPr/>
        <p:txBody>
          <a:bodyPr/>
          <a:lstStyle/>
          <a:p>
            <a:fld id="{3CDD27F7-1BB7-4248-8D6B-BFCCCECDD561}" type="slidenum">
              <a:rPr lang="fr-CH" smtClean="0"/>
              <a:t>4</a:t>
            </a:fld>
            <a:endParaRPr lang="fr-CH" dirty="0"/>
          </a:p>
        </p:txBody>
      </p:sp>
    </p:spTree>
    <p:extLst>
      <p:ext uri="{BB962C8B-B14F-4D97-AF65-F5344CB8AC3E}">
        <p14:creationId xmlns:p14="http://schemas.microsoft.com/office/powerpoint/2010/main" val="34119730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https://www.youtube.com/watch?v=PaYuCMtnlYk</a:t>
            </a:r>
          </a:p>
          <a:p>
            <a:endParaRPr lang="en-US" dirty="0"/>
          </a:p>
          <a:p>
            <a:endParaRPr lang="en-US" dirty="0"/>
          </a:p>
          <a:p>
            <a:r>
              <a:rPr lang="en-US" dirty="0"/>
              <a:t>12-week structured supervised exercise program Participants participated in a 12-week supervised exercise intervention program twice a week using the Seniors Exercise Park. The exercise program was delivered by a qualified exercise instructor (Accredited Exercise Physiologist or Physiotherapist). Participants performed exercises that focused on strength, balance, coordination, mobility and flexibility as detailed in our previous work [39]. Each session consisted of 5–7min of warm-up exercises, followed by 45–75min at the equipment stations, and concluded with 5min of cool down exercises (overall duration ap proximately 80min). The exercise classes were run as a circuit-based group program with 6–10 participants. Each participant was familiarized with the exercises individually and the difficulty level was tailored to the capabilities of the participant. Each session was followed by morning/ afternoon tea to encourage socialization. Individual and group exercise progression Each exercise station included two different exercises which were performed twice by each participant</a:t>
            </a:r>
          </a:p>
          <a:p>
            <a:endParaRPr lang="en-US" dirty="0"/>
          </a:p>
          <a:p>
            <a:r>
              <a:rPr lang="en-US" dirty="0"/>
              <a:t>equipment stations that target a specific function or movement (upper and lower limb) such as shoulder range of movement, static and dynamic balance (unstable surfaces), and functional movements (walking up/down stairs, sit to stand)</a:t>
            </a:r>
          </a:p>
          <a:p>
            <a:endParaRPr lang="en-US" dirty="0"/>
          </a:p>
          <a:p>
            <a:r>
              <a:rPr lang="en-US" dirty="0"/>
              <a:t>Participation in the ENJOY project resulted in significant improvement in physical activity level (all CHAMPS out comes) after the 12weeks intervention and these improvements were sustained 6months later (with no decline between 3 and 9months), suggesting that participants remained physically active over the longer term. Import </a:t>
            </a:r>
            <a:r>
              <a:rPr lang="en-US" dirty="0" err="1"/>
              <a:t>antly</a:t>
            </a:r>
            <a:r>
              <a:rPr lang="en-US" dirty="0"/>
              <a:t>, the increase in the moderate exercise type (frequency and duration) indicates that participants exceeded the rec </a:t>
            </a:r>
            <a:r>
              <a:rPr lang="en-US" dirty="0" err="1"/>
              <a:t>ommended</a:t>
            </a:r>
            <a:r>
              <a:rPr lang="en-US" dirty="0"/>
              <a:t> physical activity participation of 150 min per week of moderate intensity</a:t>
            </a:r>
          </a:p>
          <a:p>
            <a:endParaRPr lang="fr-CH" dirty="0"/>
          </a:p>
        </p:txBody>
      </p:sp>
      <p:sp>
        <p:nvSpPr>
          <p:cNvPr id="4" name="Espace réservé du numéro de diapositive 3"/>
          <p:cNvSpPr>
            <a:spLocks noGrp="1"/>
          </p:cNvSpPr>
          <p:nvPr>
            <p:ph type="sldNum" sz="quarter" idx="5"/>
          </p:nvPr>
        </p:nvSpPr>
        <p:spPr/>
        <p:txBody>
          <a:bodyPr/>
          <a:lstStyle/>
          <a:p>
            <a:fld id="{E4DCABC6-95BF-4ACC-8E6F-66C0D5DDA1C9}" type="slidenum">
              <a:rPr lang="fr-CH" smtClean="0"/>
              <a:t>40</a:t>
            </a:fld>
            <a:endParaRPr lang="fr-CH"/>
          </a:p>
        </p:txBody>
      </p:sp>
    </p:spTree>
    <p:extLst>
      <p:ext uri="{BB962C8B-B14F-4D97-AF65-F5344CB8AC3E}">
        <p14:creationId xmlns:p14="http://schemas.microsoft.com/office/powerpoint/2010/main" val="27821329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Comparé à un programme d’exercice en fitness, la danse fait encore augmenté plus l’hippocampe impliqué dans la mémoire</a:t>
            </a:r>
          </a:p>
          <a:p>
            <a:endParaRPr lang="fr-CH" dirty="0"/>
          </a:p>
        </p:txBody>
      </p:sp>
      <p:sp>
        <p:nvSpPr>
          <p:cNvPr id="4" name="Espace réservé du numéro de diapositive 3"/>
          <p:cNvSpPr>
            <a:spLocks noGrp="1"/>
          </p:cNvSpPr>
          <p:nvPr>
            <p:ph type="sldNum" sz="quarter" idx="5"/>
          </p:nvPr>
        </p:nvSpPr>
        <p:spPr/>
        <p:txBody>
          <a:bodyPr/>
          <a:lstStyle/>
          <a:p>
            <a:fld id="{E4DCABC6-95BF-4ACC-8E6F-66C0D5DDA1C9}" type="slidenum">
              <a:rPr lang="fr-CH" smtClean="0"/>
              <a:t>41</a:t>
            </a:fld>
            <a:endParaRPr lang="fr-CH"/>
          </a:p>
        </p:txBody>
      </p:sp>
    </p:spTree>
    <p:extLst>
      <p:ext uri="{BB962C8B-B14F-4D97-AF65-F5344CB8AC3E}">
        <p14:creationId xmlns:p14="http://schemas.microsoft.com/office/powerpoint/2010/main" val="20635409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è"/>
              <a:tabLst/>
              <a:defRPr/>
            </a:pPr>
            <a:r>
              <a:rPr lang="fr-CH" dirty="0"/>
              <a:t>bénéfique car la dépression et l’anxiété affecte la cognition en entraînant des troubles attentionnels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è"/>
              <a:tabLst/>
              <a:defRPr/>
            </a:pPr>
            <a:r>
              <a:rPr lang="fr-CH" dirty="0"/>
              <a:t>Donc permet une pratique plus régulière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H" dirty="0"/>
          </a:p>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Les joueurs de jeux vidéos ont de meilleurs résultats aux tests cognitifs surtout dans le domaine exécutif que les non-joueurs.</a:t>
            </a:r>
          </a:p>
          <a:p>
            <a:endParaRPr lang="fr-CH" dirty="0"/>
          </a:p>
          <a:p>
            <a:r>
              <a:rPr lang="fr-CH" dirty="0"/>
              <a:t>Tapis de marche : https://www.ezygain.com/fr/product/ema</a:t>
            </a:r>
          </a:p>
          <a:p>
            <a:r>
              <a:rPr lang="fr-CH" dirty="0"/>
              <a:t>https://www.medimex.fr/produit/c-mill-tapis-evaluation-reeducation-marche/</a:t>
            </a:r>
          </a:p>
          <a:p>
            <a:r>
              <a:rPr lang="fr-CH" dirty="0"/>
              <a:t>Vélo: https://www.silverfit.com/fr/systemes/silverfit-mile/</a:t>
            </a:r>
          </a:p>
          <a:p>
            <a:r>
              <a:rPr lang="fr-CH" dirty="0"/>
              <a:t>https://revlim.fr/le-velo-cognitif/</a:t>
            </a:r>
          </a:p>
          <a:p>
            <a:endParaRPr lang="fr-CH" dirty="0"/>
          </a:p>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Mur immersifs:  </a:t>
            </a:r>
            <a:r>
              <a:rPr lang="fr-CH" dirty="0" err="1"/>
              <a:t>ExerCube</a:t>
            </a:r>
            <a:r>
              <a:rPr lang="fr-CH" dirty="0"/>
              <a:t> </a:t>
            </a:r>
            <a:r>
              <a:rPr lang="fr-CH" dirty="0">
                <a:hlinkClick r:id="rId3"/>
              </a:rPr>
              <a:t>https://www.youtube.com/watch?v=Wh4TxzAf5qA</a:t>
            </a:r>
            <a:endParaRPr lang="fr-CH" dirty="0"/>
          </a:p>
          <a:p>
            <a:pPr marL="0" marR="0" lvl="0" indent="0" algn="l" defTabSz="914400" rtl="0" eaLnBrk="1" fontAlgn="auto" latinLnBrk="0" hangingPunct="1">
              <a:lnSpc>
                <a:spcPct val="100000"/>
              </a:lnSpc>
              <a:spcBef>
                <a:spcPts val="0"/>
              </a:spcBef>
              <a:spcAft>
                <a:spcPts val="0"/>
              </a:spcAft>
              <a:buClrTx/>
              <a:buSzTx/>
              <a:buFontTx/>
              <a:buNone/>
              <a:tabLst/>
              <a:defRPr/>
            </a:pPr>
            <a:r>
              <a:rPr lang="fr-CH" dirty="0" err="1"/>
              <a:t>Neo</a:t>
            </a:r>
            <a:r>
              <a:rPr lang="fr-CH" dirty="0"/>
              <a:t>-one : https://www.youtube.com/watch?v=6H-Gzpl5M_s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H"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H"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effects of a </a:t>
            </a:r>
            <a:r>
              <a:rPr lang="en-US" dirty="0" err="1"/>
              <a:t>newimmersive</a:t>
            </a:r>
            <a:r>
              <a:rPr lang="en-US" dirty="0"/>
              <a:t> </a:t>
            </a:r>
            <a:r>
              <a:rPr lang="en-US" dirty="0" err="1"/>
              <a:t>multidomaintraining</a:t>
            </a:r>
            <a:r>
              <a:rPr lang="en-US" dirty="0"/>
              <a:t> on </a:t>
            </a:r>
            <a:r>
              <a:rPr lang="en-US" dirty="0" err="1"/>
              <a:t>cognitive,dual</a:t>
            </a:r>
            <a:r>
              <a:rPr lang="en-US" dirty="0"/>
              <a:t>-task and </a:t>
            </a:r>
            <a:r>
              <a:rPr lang="en-US" dirty="0" err="1"/>
              <a:t>physicalfunctions</a:t>
            </a:r>
            <a:r>
              <a:rPr lang="en-US" dirty="0"/>
              <a:t> in older </a:t>
            </a:r>
            <a:r>
              <a:rPr lang="en-US" dirty="0" err="1"/>
              <a:t>adults,GeroScience</a:t>
            </a:r>
            <a:r>
              <a:rPr lang="en-US" dirty="0"/>
              <a:t>, 2023.</a:t>
            </a:r>
            <a:endParaRPr lang="fr-CH" dirty="0"/>
          </a:p>
          <a:p>
            <a:endParaRPr lang="fr-CH" dirty="0"/>
          </a:p>
        </p:txBody>
      </p:sp>
      <p:sp>
        <p:nvSpPr>
          <p:cNvPr id="4" name="Espace réservé du numéro de diapositive 3"/>
          <p:cNvSpPr>
            <a:spLocks noGrp="1"/>
          </p:cNvSpPr>
          <p:nvPr>
            <p:ph type="sldNum" sz="quarter" idx="5"/>
          </p:nvPr>
        </p:nvSpPr>
        <p:spPr/>
        <p:txBody>
          <a:bodyPr/>
          <a:lstStyle/>
          <a:p>
            <a:fld id="{E4DCABC6-95BF-4ACC-8E6F-66C0D5DDA1C9}" type="slidenum">
              <a:rPr lang="fr-CH" smtClean="0"/>
              <a:t>42</a:t>
            </a:fld>
            <a:endParaRPr lang="fr-CH"/>
          </a:p>
        </p:txBody>
      </p:sp>
    </p:spTree>
    <p:extLst>
      <p:ext uri="{BB962C8B-B14F-4D97-AF65-F5344CB8AC3E}">
        <p14:creationId xmlns:p14="http://schemas.microsoft.com/office/powerpoint/2010/main" val="28495027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C80DC556-481D-4045-8D06-2CBE28C9BD41}" type="slidenum">
              <a:rPr lang="fr-CH" smtClean="0"/>
              <a:t>43</a:t>
            </a:fld>
            <a:endParaRPr lang="fr-CH"/>
          </a:p>
        </p:txBody>
      </p:sp>
    </p:spTree>
    <p:extLst>
      <p:ext uri="{BB962C8B-B14F-4D97-AF65-F5344CB8AC3E}">
        <p14:creationId xmlns:p14="http://schemas.microsoft.com/office/powerpoint/2010/main" val="18092684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E4DCABC6-95BF-4ACC-8E6F-66C0D5DDA1C9}" type="slidenum">
              <a:rPr lang="fr-CH" smtClean="0"/>
              <a:t>46</a:t>
            </a:fld>
            <a:endParaRPr lang="fr-CH"/>
          </a:p>
        </p:txBody>
      </p:sp>
    </p:spTree>
    <p:extLst>
      <p:ext uri="{BB962C8B-B14F-4D97-AF65-F5344CB8AC3E}">
        <p14:creationId xmlns:p14="http://schemas.microsoft.com/office/powerpoint/2010/main" val="20605274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b="0" i="0" dirty="0" err="1">
                <a:solidFill>
                  <a:srgbClr val="212121"/>
                </a:solidFill>
                <a:effectLst/>
                <a:latin typeface="Roboto" panose="020B0604020202020204" pitchFamily="2" charset="0"/>
              </a:rPr>
              <a:t>Jamar</a:t>
            </a:r>
            <a:r>
              <a:rPr lang="fr-CH" b="0" i="0" dirty="0">
                <a:solidFill>
                  <a:srgbClr val="212121"/>
                </a:solidFill>
                <a:effectLst/>
                <a:latin typeface="Roboto" panose="020B0604020202020204" pitchFamily="2" charset="0"/>
              </a:rPr>
              <a:t> :</a:t>
            </a:r>
          </a:p>
          <a:p>
            <a:endParaRPr lang="fr-CH" b="0" i="0" dirty="0">
              <a:solidFill>
                <a:srgbClr val="212121"/>
              </a:solidFill>
              <a:effectLst/>
              <a:latin typeface="Roboto" panose="020B0604020202020204" pitchFamily="2" charset="0"/>
            </a:endParaRPr>
          </a:p>
          <a:p>
            <a:r>
              <a:rPr lang="fr-CH" b="0" i="0" dirty="0">
                <a:solidFill>
                  <a:srgbClr val="212121"/>
                </a:solidFill>
                <a:effectLst/>
                <a:latin typeface="Roboto" panose="020B0604020202020204" pitchFamily="2" charset="0"/>
              </a:rPr>
              <a:t>FES: </a:t>
            </a:r>
            <a:r>
              <a:rPr lang="en-US" b="0" i="0" dirty="0">
                <a:solidFill>
                  <a:srgbClr val="222222"/>
                </a:solidFill>
                <a:effectLst/>
                <a:latin typeface="Arial" panose="020B0604020202020204" pitchFamily="34" charset="0"/>
              </a:rPr>
              <a:t>Dewan, N., &amp; </a:t>
            </a:r>
            <a:r>
              <a:rPr lang="en-US" b="0" i="0" dirty="0" err="1">
                <a:solidFill>
                  <a:srgbClr val="222222"/>
                </a:solidFill>
                <a:effectLst/>
                <a:latin typeface="Arial" panose="020B0604020202020204" pitchFamily="34" charset="0"/>
              </a:rPr>
              <a:t>MacDermid</a:t>
            </a:r>
            <a:r>
              <a:rPr lang="en-US" b="0" i="0" dirty="0">
                <a:solidFill>
                  <a:srgbClr val="222222"/>
                </a:solidFill>
                <a:effectLst/>
                <a:latin typeface="Arial" panose="020B0604020202020204" pitchFamily="34" charset="0"/>
              </a:rPr>
              <a:t>, J. C. (2014). Fall efficacy scale-international (FES-I). </a:t>
            </a:r>
            <a:r>
              <a:rPr lang="en-US" b="0" i="1" dirty="0">
                <a:solidFill>
                  <a:srgbClr val="222222"/>
                </a:solidFill>
                <a:effectLst/>
                <a:latin typeface="Arial" panose="020B0604020202020204" pitchFamily="34" charset="0"/>
              </a:rPr>
              <a:t>Journal of physiotherapy</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60</a:t>
            </a:r>
            <a:r>
              <a:rPr lang="en-US" b="0" i="0" dirty="0">
                <a:solidFill>
                  <a:srgbClr val="222222"/>
                </a:solidFill>
                <a:effectLst/>
                <a:latin typeface="Arial" panose="020B0604020202020204" pitchFamily="34" charset="0"/>
              </a:rPr>
              <a:t>(1), 60-60.</a:t>
            </a:r>
          </a:p>
          <a:p>
            <a:endParaRPr lang="en-US" b="0" i="0" dirty="0">
              <a:solidFill>
                <a:srgbClr val="222222"/>
              </a:solidFill>
              <a:effectLst/>
              <a:latin typeface="Arial" panose="020B0604020202020204" pitchFamily="34" charset="0"/>
            </a:endParaRPr>
          </a:p>
          <a:p>
            <a:r>
              <a:rPr lang="en-US" b="0" i="0" dirty="0">
                <a:solidFill>
                  <a:srgbClr val="222222"/>
                </a:solidFill>
                <a:effectLst/>
                <a:latin typeface="Arial" panose="020B0604020202020204" pitchFamily="34" charset="0"/>
              </a:rPr>
              <a:t>FES pour patient avec troubles </a:t>
            </a:r>
            <a:r>
              <a:rPr lang="en-US" b="0" i="0" dirty="0" err="1">
                <a:solidFill>
                  <a:srgbClr val="222222"/>
                </a:solidFill>
                <a:effectLst/>
                <a:latin typeface="Arial" panose="020B0604020202020204" pitchFamily="34" charset="0"/>
              </a:rPr>
              <a:t>neurocognitifs</a:t>
            </a:r>
            <a:r>
              <a:rPr lang="en-US" b="0" i="0" dirty="0">
                <a:solidFill>
                  <a:srgbClr val="222222"/>
                </a:solidFill>
                <a:effectLst/>
                <a:latin typeface="Arial" panose="020B0604020202020204" pitchFamily="34" charset="0"/>
              </a:rPr>
              <a:t>:</a:t>
            </a:r>
          </a:p>
          <a:p>
            <a:r>
              <a:rPr lang="fr-CH" b="0" i="0" dirty="0" err="1">
                <a:solidFill>
                  <a:srgbClr val="212121"/>
                </a:solidFill>
                <a:effectLst/>
                <a:latin typeface="BlinkMacSystemFont"/>
              </a:rPr>
              <a:t>Hauer</a:t>
            </a:r>
            <a:r>
              <a:rPr lang="fr-CH" b="0" i="0" dirty="0">
                <a:solidFill>
                  <a:srgbClr val="212121"/>
                </a:solidFill>
                <a:effectLst/>
                <a:latin typeface="BlinkMacSystemFont"/>
              </a:rPr>
              <a:t> KA, </a:t>
            </a:r>
            <a:r>
              <a:rPr lang="fr-CH" b="0" i="0" dirty="0" err="1">
                <a:solidFill>
                  <a:srgbClr val="212121"/>
                </a:solidFill>
                <a:effectLst/>
                <a:latin typeface="BlinkMacSystemFont"/>
              </a:rPr>
              <a:t>Kempen</a:t>
            </a:r>
            <a:r>
              <a:rPr lang="fr-CH" b="0" i="0" dirty="0">
                <a:solidFill>
                  <a:srgbClr val="212121"/>
                </a:solidFill>
                <a:effectLst/>
                <a:latin typeface="BlinkMacSystemFont"/>
              </a:rPr>
              <a:t> GI, </a:t>
            </a:r>
            <a:r>
              <a:rPr lang="fr-CH" b="0" i="0" dirty="0" err="1">
                <a:solidFill>
                  <a:srgbClr val="212121"/>
                </a:solidFill>
                <a:effectLst/>
                <a:latin typeface="BlinkMacSystemFont"/>
              </a:rPr>
              <a:t>Schwenk</a:t>
            </a:r>
            <a:r>
              <a:rPr lang="fr-CH" b="0" i="0" dirty="0">
                <a:solidFill>
                  <a:srgbClr val="212121"/>
                </a:solidFill>
                <a:effectLst/>
                <a:latin typeface="BlinkMacSystemFont"/>
              </a:rPr>
              <a:t> M, </a:t>
            </a:r>
            <a:r>
              <a:rPr lang="fr-CH" b="0" i="0" dirty="0" err="1">
                <a:solidFill>
                  <a:srgbClr val="212121"/>
                </a:solidFill>
                <a:effectLst/>
                <a:latin typeface="BlinkMacSystemFont"/>
              </a:rPr>
              <a:t>Yardley</a:t>
            </a:r>
            <a:r>
              <a:rPr lang="fr-CH" b="0" i="0" dirty="0">
                <a:solidFill>
                  <a:srgbClr val="212121"/>
                </a:solidFill>
                <a:effectLst/>
                <a:latin typeface="BlinkMacSystemFont"/>
              </a:rPr>
              <a:t> L, Beyer N, Todd C, </a:t>
            </a:r>
            <a:r>
              <a:rPr lang="fr-CH" b="0" i="0" dirty="0" err="1">
                <a:solidFill>
                  <a:srgbClr val="212121"/>
                </a:solidFill>
                <a:effectLst/>
                <a:latin typeface="BlinkMacSystemFont"/>
              </a:rPr>
              <a:t>Oster</a:t>
            </a:r>
            <a:r>
              <a:rPr lang="fr-CH" b="0" i="0" dirty="0">
                <a:solidFill>
                  <a:srgbClr val="212121"/>
                </a:solidFill>
                <a:effectLst/>
                <a:latin typeface="BlinkMacSystemFont"/>
              </a:rPr>
              <a:t> P, </a:t>
            </a:r>
            <a:r>
              <a:rPr lang="fr-CH" b="0" i="0" dirty="0" err="1">
                <a:solidFill>
                  <a:srgbClr val="212121"/>
                </a:solidFill>
                <a:effectLst/>
                <a:latin typeface="BlinkMacSystemFont"/>
              </a:rPr>
              <a:t>Zijlstra</a:t>
            </a:r>
            <a:r>
              <a:rPr lang="fr-CH" b="0" i="0" dirty="0">
                <a:solidFill>
                  <a:srgbClr val="212121"/>
                </a:solidFill>
                <a:effectLst/>
                <a:latin typeface="BlinkMacSystemFont"/>
              </a:rPr>
              <a:t> GA. </a:t>
            </a:r>
            <a:r>
              <a:rPr lang="fr-CH" b="0" i="0" dirty="0" err="1">
                <a:solidFill>
                  <a:srgbClr val="212121"/>
                </a:solidFill>
                <a:effectLst/>
                <a:latin typeface="BlinkMacSystemFont"/>
              </a:rPr>
              <a:t>Validity</a:t>
            </a:r>
            <a:r>
              <a:rPr lang="fr-CH" b="0" i="0" dirty="0">
                <a:solidFill>
                  <a:srgbClr val="212121"/>
                </a:solidFill>
                <a:effectLst/>
                <a:latin typeface="BlinkMacSystemFont"/>
              </a:rPr>
              <a:t> and </a:t>
            </a:r>
            <a:r>
              <a:rPr lang="fr-CH" b="0" i="0" dirty="0" err="1">
                <a:solidFill>
                  <a:srgbClr val="212121"/>
                </a:solidFill>
                <a:effectLst/>
                <a:latin typeface="BlinkMacSystemFont"/>
              </a:rPr>
              <a:t>sensitivity</a:t>
            </a:r>
            <a:r>
              <a:rPr lang="fr-CH" b="0" i="0" dirty="0">
                <a:solidFill>
                  <a:srgbClr val="212121"/>
                </a:solidFill>
                <a:effectLst/>
                <a:latin typeface="BlinkMacSystemFont"/>
              </a:rPr>
              <a:t> to change of the </a:t>
            </a:r>
            <a:r>
              <a:rPr lang="fr-CH" b="0" i="0" dirty="0" err="1">
                <a:solidFill>
                  <a:srgbClr val="212121"/>
                </a:solidFill>
                <a:effectLst/>
                <a:latin typeface="BlinkMacSystemFont"/>
              </a:rPr>
              <a:t>falls</a:t>
            </a:r>
            <a:r>
              <a:rPr lang="fr-CH" b="0" i="0" dirty="0">
                <a:solidFill>
                  <a:srgbClr val="212121"/>
                </a:solidFill>
                <a:effectLst/>
                <a:latin typeface="BlinkMacSystemFont"/>
              </a:rPr>
              <a:t> </a:t>
            </a:r>
            <a:r>
              <a:rPr lang="fr-CH" b="0" i="0" dirty="0" err="1">
                <a:solidFill>
                  <a:srgbClr val="212121"/>
                </a:solidFill>
                <a:effectLst/>
                <a:latin typeface="BlinkMacSystemFont"/>
              </a:rPr>
              <a:t>efficacy</a:t>
            </a:r>
            <a:r>
              <a:rPr lang="fr-CH" b="0" i="0" dirty="0">
                <a:solidFill>
                  <a:srgbClr val="212121"/>
                </a:solidFill>
                <a:effectLst/>
                <a:latin typeface="BlinkMacSystemFont"/>
              </a:rPr>
              <a:t> </a:t>
            </a:r>
            <a:r>
              <a:rPr lang="fr-CH" b="0" i="0" dirty="0" err="1">
                <a:solidFill>
                  <a:srgbClr val="212121"/>
                </a:solidFill>
                <a:effectLst/>
                <a:latin typeface="BlinkMacSystemFont"/>
              </a:rPr>
              <a:t>scales</a:t>
            </a:r>
            <a:r>
              <a:rPr lang="fr-CH" b="0" i="0" dirty="0">
                <a:solidFill>
                  <a:srgbClr val="212121"/>
                </a:solidFill>
                <a:effectLst/>
                <a:latin typeface="BlinkMacSystemFont"/>
              </a:rPr>
              <a:t> international to </a:t>
            </a:r>
            <a:r>
              <a:rPr lang="fr-CH" b="0" i="0" dirty="0" err="1">
                <a:solidFill>
                  <a:srgbClr val="212121"/>
                </a:solidFill>
                <a:effectLst/>
                <a:latin typeface="BlinkMacSystemFont"/>
              </a:rPr>
              <a:t>assess</a:t>
            </a:r>
            <a:r>
              <a:rPr lang="fr-CH" b="0" i="0" dirty="0">
                <a:solidFill>
                  <a:srgbClr val="212121"/>
                </a:solidFill>
                <a:effectLst/>
                <a:latin typeface="BlinkMacSystemFont"/>
              </a:rPr>
              <a:t> </a:t>
            </a:r>
            <a:r>
              <a:rPr lang="fr-CH" b="0" i="0" dirty="0" err="1">
                <a:solidFill>
                  <a:srgbClr val="212121"/>
                </a:solidFill>
                <a:effectLst/>
                <a:latin typeface="BlinkMacSystemFont"/>
              </a:rPr>
              <a:t>fear</a:t>
            </a:r>
            <a:r>
              <a:rPr lang="fr-CH" b="0" i="0" dirty="0">
                <a:solidFill>
                  <a:srgbClr val="212121"/>
                </a:solidFill>
                <a:effectLst/>
                <a:latin typeface="BlinkMacSystemFont"/>
              </a:rPr>
              <a:t> of </a:t>
            </a:r>
            <a:r>
              <a:rPr lang="fr-CH" b="0" i="0" dirty="0" err="1">
                <a:solidFill>
                  <a:srgbClr val="212121"/>
                </a:solidFill>
                <a:effectLst/>
                <a:latin typeface="BlinkMacSystemFont"/>
              </a:rPr>
              <a:t>falling</a:t>
            </a:r>
            <a:r>
              <a:rPr lang="fr-CH" b="0" i="0" dirty="0">
                <a:solidFill>
                  <a:srgbClr val="212121"/>
                </a:solidFill>
                <a:effectLst/>
                <a:latin typeface="BlinkMacSystemFont"/>
              </a:rPr>
              <a:t> in </a:t>
            </a:r>
            <a:r>
              <a:rPr lang="fr-CH" b="0" i="0" dirty="0" err="1">
                <a:solidFill>
                  <a:srgbClr val="212121"/>
                </a:solidFill>
                <a:effectLst/>
                <a:latin typeface="BlinkMacSystemFont"/>
              </a:rPr>
              <a:t>older</a:t>
            </a:r>
            <a:r>
              <a:rPr lang="fr-CH" b="0" i="0" dirty="0">
                <a:solidFill>
                  <a:srgbClr val="212121"/>
                </a:solidFill>
                <a:effectLst/>
                <a:latin typeface="BlinkMacSystemFont"/>
              </a:rPr>
              <a:t> </a:t>
            </a:r>
            <a:r>
              <a:rPr lang="fr-CH" b="0" i="0" dirty="0" err="1">
                <a:solidFill>
                  <a:srgbClr val="212121"/>
                </a:solidFill>
                <a:effectLst/>
                <a:latin typeface="BlinkMacSystemFont"/>
              </a:rPr>
              <a:t>adults</a:t>
            </a:r>
            <a:r>
              <a:rPr lang="fr-CH" b="0" i="0" dirty="0">
                <a:solidFill>
                  <a:srgbClr val="212121"/>
                </a:solidFill>
                <a:effectLst/>
                <a:latin typeface="BlinkMacSystemFont"/>
              </a:rPr>
              <a:t> </a:t>
            </a:r>
            <a:r>
              <a:rPr lang="fr-CH" b="0" i="0" dirty="0" err="1">
                <a:solidFill>
                  <a:srgbClr val="212121"/>
                </a:solidFill>
                <a:effectLst/>
                <a:latin typeface="BlinkMacSystemFont"/>
              </a:rPr>
              <a:t>with</a:t>
            </a:r>
            <a:r>
              <a:rPr lang="fr-CH" b="0" i="0" dirty="0">
                <a:solidFill>
                  <a:srgbClr val="212121"/>
                </a:solidFill>
                <a:effectLst/>
                <a:latin typeface="BlinkMacSystemFont"/>
              </a:rPr>
              <a:t> and </a:t>
            </a:r>
            <a:r>
              <a:rPr lang="fr-CH" b="0" i="0" dirty="0" err="1">
                <a:solidFill>
                  <a:srgbClr val="212121"/>
                </a:solidFill>
                <a:effectLst/>
                <a:latin typeface="BlinkMacSystemFont"/>
              </a:rPr>
              <a:t>without</a:t>
            </a:r>
            <a:r>
              <a:rPr lang="fr-CH" b="0" i="0" dirty="0">
                <a:solidFill>
                  <a:srgbClr val="212121"/>
                </a:solidFill>
                <a:effectLst/>
                <a:latin typeface="BlinkMacSystemFont"/>
              </a:rPr>
              <a:t> cognitive </a:t>
            </a:r>
            <a:r>
              <a:rPr lang="fr-CH" b="0" i="0" dirty="0" err="1">
                <a:solidFill>
                  <a:srgbClr val="212121"/>
                </a:solidFill>
                <a:effectLst/>
                <a:latin typeface="BlinkMacSystemFont"/>
              </a:rPr>
              <a:t>impairment</a:t>
            </a:r>
            <a:r>
              <a:rPr lang="fr-CH" b="0" i="0" dirty="0">
                <a:solidFill>
                  <a:srgbClr val="212121"/>
                </a:solidFill>
                <a:effectLst/>
                <a:latin typeface="BlinkMacSystemFont"/>
              </a:rPr>
              <a:t>. </a:t>
            </a:r>
            <a:r>
              <a:rPr lang="fr-CH" b="0" i="0" dirty="0" err="1">
                <a:solidFill>
                  <a:srgbClr val="212121"/>
                </a:solidFill>
                <a:effectLst/>
                <a:latin typeface="BlinkMacSystemFont"/>
              </a:rPr>
              <a:t>Gerontology</a:t>
            </a:r>
            <a:r>
              <a:rPr lang="fr-CH" b="0" i="0" dirty="0">
                <a:solidFill>
                  <a:srgbClr val="212121"/>
                </a:solidFill>
                <a:effectLst/>
                <a:latin typeface="BlinkMacSystemFont"/>
              </a:rPr>
              <a:t>. 2011;57(5):462-72. </a:t>
            </a:r>
            <a:r>
              <a:rPr lang="fr-CH" b="0" i="0" dirty="0" err="1">
                <a:solidFill>
                  <a:srgbClr val="212121"/>
                </a:solidFill>
                <a:effectLst/>
                <a:latin typeface="BlinkMacSystemFont"/>
              </a:rPr>
              <a:t>doi</a:t>
            </a:r>
            <a:r>
              <a:rPr lang="fr-CH" b="0" i="0" dirty="0">
                <a:solidFill>
                  <a:srgbClr val="212121"/>
                </a:solidFill>
                <a:effectLst/>
                <a:latin typeface="BlinkMacSystemFont"/>
              </a:rPr>
              <a:t>: 10.1159/000320054. Epub 2010 </a:t>
            </a:r>
            <a:r>
              <a:rPr lang="fr-CH" b="0" i="0" dirty="0" err="1">
                <a:solidFill>
                  <a:srgbClr val="212121"/>
                </a:solidFill>
                <a:effectLst/>
                <a:latin typeface="BlinkMacSystemFont"/>
              </a:rPr>
              <a:t>Oct</a:t>
            </a:r>
            <a:r>
              <a:rPr lang="fr-CH" b="0" i="0" dirty="0">
                <a:solidFill>
                  <a:srgbClr val="212121"/>
                </a:solidFill>
                <a:effectLst/>
                <a:latin typeface="BlinkMacSystemFont"/>
              </a:rPr>
              <a:t> 22. PMID: 20975251.</a:t>
            </a:r>
            <a:endParaRPr lang="fr-CH" dirty="0"/>
          </a:p>
        </p:txBody>
      </p:sp>
      <p:sp>
        <p:nvSpPr>
          <p:cNvPr id="4" name="Espace réservé du numéro de diapositive 3"/>
          <p:cNvSpPr>
            <a:spLocks noGrp="1"/>
          </p:cNvSpPr>
          <p:nvPr>
            <p:ph type="sldNum" sz="quarter" idx="5"/>
          </p:nvPr>
        </p:nvSpPr>
        <p:spPr/>
        <p:txBody>
          <a:bodyPr/>
          <a:lstStyle/>
          <a:p>
            <a:fld id="{E4DCABC6-95BF-4ACC-8E6F-66C0D5DDA1C9}" type="slidenum">
              <a:rPr lang="fr-CH" smtClean="0"/>
              <a:t>47</a:t>
            </a:fld>
            <a:endParaRPr lang="fr-CH"/>
          </a:p>
        </p:txBody>
      </p:sp>
    </p:spTree>
    <p:extLst>
      <p:ext uri="{BB962C8B-B14F-4D97-AF65-F5344CB8AC3E}">
        <p14:creationId xmlns:p14="http://schemas.microsoft.com/office/powerpoint/2010/main" val="32394393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18 séances, 9 thèmes, tous repris une deuxième fois, comme cela si participants manquent une séance au moins vu une fois chaque thème</a:t>
            </a:r>
          </a:p>
          <a:p>
            <a:endParaRPr lang="fr-CH" dirty="0"/>
          </a:p>
          <a:p>
            <a:r>
              <a:rPr lang="fr-CH" dirty="0"/>
              <a:t>https://www.youtube.com/watch?v=Xuql0hMBylM</a:t>
            </a:r>
          </a:p>
          <a:p>
            <a:endParaRPr lang="fr-CH" dirty="0"/>
          </a:p>
        </p:txBody>
      </p:sp>
      <p:sp>
        <p:nvSpPr>
          <p:cNvPr id="4" name="Espace réservé du numéro de diapositive 3"/>
          <p:cNvSpPr>
            <a:spLocks noGrp="1"/>
          </p:cNvSpPr>
          <p:nvPr>
            <p:ph type="sldNum" sz="quarter" idx="5"/>
          </p:nvPr>
        </p:nvSpPr>
        <p:spPr/>
        <p:txBody>
          <a:bodyPr/>
          <a:lstStyle/>
          <a:p>
            <a:fld id="{E4DCABC6-95BF-4ACC-8E6F-66C0D5DDA1C9}" type="slidenum">
              <a:rPr lang="fr-CH" smtClean="0"/>
              <a:t>48</a:t>
            </a:fld>
            <a:endParaRPr lang="fr-CH"/>
          </a:p>
        </p:txBody>
      </p:sp>
    </p:spTree>
    <p:extLst>
      <p:ext uri="{BB962C8B-B14F-4D97-AF65-F5344CB8AC3E}">
        <p14:creationId xmlns:p14="http://schemas.microsoft.com/office/powerpoint/2010/main" val="39242346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MDC Berg Balance avec un</a:t>
            </a:r>
            <a:r>
              <a:rPr lang="fr-CH" baseline="0" dirty="0"/>
              <a:t> score de 45-56 est de 3.3pts</a:t>
            </a:r>
          </a:p>
          <a:p>
            <a:r>
              <a:rPr lang="fr-CH" baseline="0" dirty="0"/>
              <a:t>MDC 6min est de 58.21m</a:t>
            </a:r>
          </a:p>
          <a:p>
            <a:r>
              <a:rPr lang="fr-CH" dirty="0"/>
              <a:t>MDC pour le TUG est de 4.09s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j-lt"/>
                <a:ea typeface="+mn-ea"/>
                <a:cs typeface="+mn-cs"/>
              </a:rPr>
              <a:t>MDC:</a:t>
            </a:r>
            <a:r>
              <a:rPr lang="en-US" sz="1200" b="1" kern="1200" baseline="0" dirty="0">
                <a:solidFill>
                  <a:schemeClr val="tx1"/>
                </a:solidFill>
                <a:latin typeface="+mj-lt"/>
                <a:ea typeface="+mn-ea"/>
                <a:cs typeface="+mn-cs"/>
              </a:rPr>
              <a:t> </a:t>
            </a:r>
            <a:r>
              <a:rPr lang="en-US" sz="1200" b="1" kern="1200" dirty="0">
                <a:solidFill>
                  <a:schemeClr val="tx1"/>
                </a:solidFill>
                <a:latin typeface="+mj-lt"/>
                <a:ea typeface="+mn-ea"/>
                <a:cs typeface="+mn-cs"/>
              </a:rPr>
              <a:t>Donoghue et al. 2009, </a:t>
            </a:r>
            <a:r>
              <a:rPr lang="fr-CH" sz="1200" b="1" kern="1200" dirty="0" err="1">
                <a:solidFill>
                  <a:schemeClr val="tx1"/>
                </a:solidFill>
                <a:latin typeface="+mj-lt"/>
                <a:ea typeface="+mn-ea"/>
                <a:cs typeface="+mn-cs"/>
              </a:rPr>
              <a:t>Perera</a:t>
            </a:r>
            <a:r>
              <a:rPr lang="fr-CH" sz="1200" b="1" kern="1200" dirty="0">
                <a:solidFill>
                  <a:schemeClr val="tx1"/>
                </a:solidFill>
                <a:latin typeface="+mj-lt"/>
                <a:ea typeface="+mn-ea"/>
                <a:cs typeface="+mn-cs"/>
              </a:rPr>
              <a:t> et al. 2009, Ries et al. 2009</a:t>
            </a:r>
            <a:endParaRPr lang="fr-CH" sz="1200" dirty="0">
              <a:solidFill>
                <a:schemeClr val="tx1"/>
              </a:solidFill>
              <a:latin typeface="+mj-lt"/>
            </a:endParaRPr>
          </a:p>
          <a:p>
            <a:endParaRPr lang="fr-CH" dirty="0"/>
          </a:p>
          <a:p>
            <a:endParaRPr lang="fr-CH"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DB7852-ADFD-476E-A47E-B069AC4E3679}" type="slidenum">
              <a:rPr kumimoji="0" lang="fr-CH"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fr-CH"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09964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SPPB: test la sarcopénie et le risque de chute</a:t>
            </a:r>
          </a:p>
          <a:p>
            <a:r>
              <a:rPr lang="fr-CH" b="0" i="0" dirty="0">
                <a:solidFill>
                  <a:srgbClr val="1F1F1F"/>
                </a:solidFill>
                <a:effectLst/>
                <a:latin typeface="ElsevierGulliver"/>
              </a:rPr>
              <a:t>Le SPPB est associé à la survenue de chute et de chute grave. Ce test permet d’identifier les patients les plus susceptibles de présenter une chute et une complication de cette chute avec un seuil optimal fixé à 6. Le SPPB semble un bon test à effectuer en routine avec la polymédication et l’atteinte cognitive.</a:t>
            </a:r>
          </a:p>
          <a:p>
            <a:r>
              <a:rPr lang="fr-CH" b="0" i="0" dirty="0" err="1">
                <a:solidFill>
                  <a:srgbClr val="222222"/>
                </a:solidFill>
                <a:effectLst/>
                <a:latin typeface="Arial" panose="020B0604020202020204" pitchFamily="34" charset="0"/>
              </a:rPr>
              <a:t>Kwisanga</a:t>
            </a:r>
            <a:r>
              <a:rPr lang="fr-CH" b="0" i="0" dirty="0">
                <a:solidFill>
                  <a:srgbClr val="222222"/>
                </a:solidFill>
                <a:effectLst/>
                <a:latin typeface="Arial" panose="020B0604020202020204" pitchFamily="34" charset="0"/>
              </a:rPr>
              <a:t>, A. P., </a:t>
            </a:r>
            <a:r>
              <a:rPr lang="fr-CH" b="0" i="0" dirty="0" err="1">
                <a:solidFill>
                  <a:srgbClr val="222222"/>
                </a:solidFill>
                <a:effectLst/>
                <a:latin typeface="Arial" panose="020B0604020202020204" pitchFamily="34" charset="0"/>
              </a:rPr>
              <a:t>Rompteau</a:t>
            </a:r>
            <a:r>
              <a:rPr lang="fr-CH" b="0" i="0" dirty="0">
                <a:solidFill>
                  <a:srgbClr val="222222"/>
                </a:solidFill>
                <a:effectLst/>
                <a:latin typeface="Arial" panose="020B0604020202020204" pitchFamily="34" charset="0"/>
              </a:rPr>
              <a:t>, E., Bernard, F., </a:t>
            </a:r>
            <a:r>
              <a:rPr lang="fr-CH" b="0" i="0" dirty="0" err="1">
                <a:solidFill>
                  <a:srgbClr val="222222"/>
                </a:solidFill>
                <a:effectLst/>
                <a:latin typeface="Arial" panose="020B0604020202020204" pitchFamily="34" charset="0"/>
              </a:rPr>
              <a:t>Benabdelmoumene</a:t>
            </a:r>
            <a:r>
              <a:rPr lang="fr-CH" b="0" i="0" dirty="0">
                <a:solidFill>
                  <a:srgbClr val="222222"/>
                </a:solidFill>
                <a:effectLst/>
                <a:latin typeface="Arial" panose="020B0604020202020204" pitchFamily="34" charset="0"/>
              </a:rPr>
              <a:t>, N., &amp; </a:t>
            </a:r>
            <a:r>
              <a:rPr lang="fr-CH" b="0" i="0" dirty="0" err="1">
                <a:solidFill>
                  <a:srgbClr val="222222"/>
                </a:solidFill>
                <a:effectLst/>
                <a:latin typeface="Arial" panose="020B0604020202020204" pitchFamily="34" charset="0"/>
              </a:rPr>
              <a:t>Demoux</a:t>
            </a:r>
            <a:r>
              <a:rPr lang="fr-CH" b="0" i="0" dirty="0">
                <a:solidFill>
                  <a:srgbClr val="222222"/>
                </a:solidFill>
                <a:effectLst/>
                <a:latin typeface="Arial" panose="020B0604020202020204" pitchFamily="34" charset="0"/>
              </a:rPr>
              <a:t>, A. L. (2022). Le SPPB est-il un bon outil de prédiction des chutes et des chutes graves chez la personne âgée?. </a:t>
            </a:r>
            <a:r>
              <a:rPr lang="fr-CH" b="0" i="1" dirty="0">
                <a:solidFill>
                  <a:srgbClr val="222222"/>
                </a:solidFill>
                <a:effectLst/>
                <a:latin typeface="Arial" panose="020B0604020202020204" pitchFamily="34" charset="0"/>
              </a:rPr>
              <a:t>Revue du Rhumatisme</a:t>
            </a:r>
            <a:r>
              <a:rPr lang="fr-CH" b="0" i="0" dirty="0">
                <a:solidFill>
                  <a:srgbClr val="222222"/>
                </a:solidFill>
                <a:effectLst/>
                <a:latin typeface="Arial" panose="020B0604020202020204" pitchFamily="34" charset="0"/>
              </a:rPr>
              <a:t>, </a:t>
            </a:r>
            <a:r>
              <a:rPr lang="fr-CH" b="0" i="1" dirty="0">
                <a:solidFill>
                  <a:srgbClr val="222222"/>
                </a:solidFill>
                <a:effectLst/>
                <a:latin typeface="Arial" panose="020B0604020202020204" pitchFamily="34" charset="0"/>
              </a:rPr>
              <a:t>89</a:t>
            </a:r>
            <a:r>
              <a:rPr lang="fr-CH" b="0" i="0" dirty="0">
                <a:solidFill>
                  <a:srgbClr val="222222"/>
                </a:solidFill>
                <a:effectLst/>
                <a:latin typeface="Arial" panose="020B0604020202020204" pitchFamily="34" charset="0"/>
              </a:rPr>
              <a:t>, A281.</a:t>
            </a:r>
            <a:endParaRPr lang="fr-CH" dirty="0"/>
          </a:p>
        </p:txBody>
      </p:sp>
      <p:sp>
        <p:nvSpPr>
          <p:cNvPr id="4" name="Espace réservé du numéro de diapositive 3"/>
          <p:cNvSpPr>
            <a:spLocks noGrp="1"/>
          </p:cNvSpPr>
          <p:nvPr>
            <p:ph type="sldNum" sz="quarter" idx="5"/>
          </p:nvPr>
        </p:nvSpPr>
        <p:spPr/>
        <p:txBody>
          <a:bodyPr/>
          <a:lstStyle/>
          <a:p>
            <a:fld id="{E4DCABC6-95BF-4ACC-8E6F-66C0D5DDA1C9}" type="slidenum">
              <a:rPr lang="fr-CH" smtClean="0"/>
              <a:t>52</a:t>
            </a:fld>
            <a:endParaRPr lang="fr-CH"/>
          </a:p>
        </p:txBody>
      </p:sp>
    </p:spTree>
    <p:extLst>
      <p:ext uri="{BB962C8B-B14F-4D97-AF65-F5344CB8AC3E}">
        <p14:creationId xmlns:p14="http://schemas.microsoft.com/office/powerpoint/2010/main" val="881778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Activation:</a:t>
            </a:r>
          </a:p>
          <a:p>
            <a:r>
              <a:rPr lang="fr-CH" dirty="0"/>
              <a:t>nécessaire pour activer les autres fonctions exécutives. Prises de décision ou initiatives = manifestations activation. Quand donne consigne doivent la faire tt suite.</a:t>
            </a:r>
          </a:p>
          <a:p>
            <a:endParaRPr lang="fr-CH" dirty="0"/>
          </a:p>
          <a:p>
            <a:r>
              <a:rPr lang="fr-CH" dirty="0"/>
              <a:t>Inhibition : obtenir meilleur contrôle de soi et place aux nouveaux apprentissages</a:t>
            </a:r>
          </a:p>
          <a:p>
            <a:r>
              <a:rPr lang="fr-CH" dirty="0"/>
              <a:t>Une bonne capacité d’inhibition c’est: Bloquer les distracteurs Écarter les stimulations inutiles Être attentif </a:t>
            </a:r>
          </a:p>
          <a:p>
            <a:r>
              <a:rPr lang="fr-CH" dirty="0"/>
              <a:t>Une faible inhibition correspond à avoir de la peine à se contrôler… Agir avant de réfléchir Être impulsif Bouger sans arrêt Se laisser facilement distraire Être dans la lune Manquer de tact Sauter du coq à l’âne Répondre à côté Manquer d’anticipation</a:t>
            </a:r>
          </a:p>
          <a:p>
            <a:endParaRPr lang="fr-CH" dirty="0"/>
          </a:p>
          <a:p>
            <a:r>
              <a:rPr lang="fr-CH" dirty="0"/>
              <a:t>Mémoire de travail: pour ne pas perdre le fil de ce qu’on est en train de faire</a:t>
            </a:r>
          </a:p>
          <a:p>
            <a:r>
              <a:rPr lang="fr-CH" dirty="0"/>
              <a:t>3 actions : Charge mentale (retenir numéro de téléphone), Mise à jour (se souvenir qu’on a déjà parlé d’un sujet/</a:t>
            </a:r>
            <a:r>
              <a:rPr lang="fr-CH" dirty="0" err="1"/>
              <a:t>svoir</a:t>
            </a:r>
            <a:r>
              <a:rPr lang="fr-CH" dirty="0"/>
              <a:t> où on en est dans la recette), gestions des interférences (bruit)</a:t>
            </a:r>
          </a:p>
          <a:p>
            <a:endParaRPr lang="fr-CH" dirty="0"/>
          </a:p>
          <a:p>
            <a:endParaRPr lang="fr-CH" dirty="0"/>
          </a:p>
        </p:txBody>
      </p:sp>
      <p:sp>
        <p:nvSpPr>
          <p:cNvPr id="4" name="Espace réservé du numéro de diapositive 3"/>
          <p:cNvSpPr>
            <a:spLocks noGrp="1"/>
          </p:cNvSpPr>
          <p:nvPr>
            <p:ph type="sldNum" sz="quarter" idx="5"/>
          </p:nvPr>
        </p:nvSpPr>
        <p:spPr/>
        <p:txBody>
          <a:bodyPr/>
          <a:lstStyle/>
          <a:p>
            <a:fld id="{E4DCABC6-95BF-4ACC-8E6F-66C0D5DDA1C9}" type="slidenum">
              <a:rPr lang="fr-CH" smtClean="0"/>
              <a:t>54</a:t>
            </a:fld>
            <a:endParaRPr lang="fr-CH"/>
          </a:p>
        </p:txBody>
      </p:sp>
    </p:spTree>
    <p:extLst>
      <p:ext uri="{BB962C8B-B14F-4D97-AF65-F5344CB8AC3E}">
        <p14:creationId xmlns:p14="http://schemas.microsoft.com/office/powerpoint/2010/main" val="4173218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3CDD27F7-1BB7-4248-8D6B-BFCCCECDD561}" type="slidenum">
              <a:rPr lang="fr-CH" smtClean="0"/>
              <a:t>6</a:t>
            </a:fld>
            <a:endParaRPr lang="fr-CH" dirty="0"/>
          </a:p>
        </p:txBody>
      </p:sp>
    </p:spTree>
    <p:extLst>
      <p:ext uri="{BB962C8B-B14F-4D97-AF65-F5344CB8AC3E}">
        <p14:creationId xmlns:p14="http://schemas.microsoft.com/office/powerpoint/2010/main" val="2660072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Planification : </a:t>
            </a:r>
          </a:p>
          <a:p>
            <a:r>
              <a:rPr lang="fr-CH" dirty="0"/>
              <a:t>Planifier adéquatement c’est: Être stratégique Anticiper les étapes nécessaires pour atteindre ses buts Être bien organisé Gérer efficacement son temps </a:t>
            </a:r>
          </a:p>
          <a:p>
            <a:r>
              <a:rPr lang="fr-CH" dirty="0"/>
              <a:t>Planifier inefficacement c’est: Avoir de la peine à définir et suivre les étapes Avoir des difficultés à s’organiser dans le temps Être désorganisé de manière générale!</a:t>
            </a:r>
          </a:p>
          <a:p>
            <a:r>
              <a:rPr lang="fr-CH" dirty="0"/>
              <a:t>Gestion du temps </a:t>
            </a:r>
          </a:p>
          <a:p>
            <a:endParaRPr lang="fr-CH" dirty="0"/>
          </a:p>
          <a:p>
            <a:r>
              <a:rPr lang="fr-CH" dirty="0"/>
              <a:t>Flexibilité mentale : prendre du recul pour pouvoir mieux gérer</a:t>
            </a:r>
          </a:p>
          <a:p>
            <a:endParaRPr lang="fr-CH" dirty="0"/>
          </a:p>
          <a:p>
            <a:r>
              <a:rPr lang="fr-CH" dirty="0"/>
              <a:t>Auto-évaluation : savoir prendre du recul, connaître notre manière de réfléchir et réagir pour s’adapter aux situations </a:t>
            </a:r>
          </a:p>
          <a:p>
            <a:endParaRPr lang="fr-CH" dirty="0"/>
          </a:p>
        </p:txBody>
      </p:sp>
      <p:sp>
        <p:nvSpPr>
          <p:cNvPr id="4" name="Espace réservé du numéro de diapositive 3"/>
          <p:cNvSpPr>
            <a:spLocks noGrp="1"/>
          </p:cNvSpPr>
          <p:nvPr>
            <p:ph type="sldNum" sz="quarter" idx="5"/>
          </p:nvPr>
        </p:nvSpPr>
        <p:spPr/>
        <p:txBody>
          <a:bodyPr/>
          <a:lstStyle/>
          <a:p>
            <a:fld id="{E4DCABC6-95BF-4ACC-8E6F-66C0D5DDA1C9}" type="slidenum">
              <a:rPr lang="fr-CH" smtClean="0"/>
              <a:t>55</a:t>
            </a:fld>
            <a:endParaRPr lang="fr-CH"/>
          </a:p>
        </p:txBody>
      </p:sp>
    </p:spTree>
    <p:extLst>
      <p:ext uri="{BB962C8B-B14F-4D97-AF65-F5344CB8AC3E}">
        <p14:creationId xmlns:p14="http://schemas.microsoft.com/office/powerpoint/2010/main" val="15697187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Aérobique changer pour intégrer jeux de balles pour travailler aussi la double tâche et se rendre compte sur quelle tâche l’on prête le plus d’attention et pouvoir changer celle-ci, ex: marcher et parler, si augmente difficulté de marche (marche arrière ou parcours équilibre), plus difficile</a:t>
            </a:r>
          </a:p>
          <a:p>
            <a:r>
              <a:rPr lang="fr-CH" dirty="0"/>
              <a:t>Jeux de balles en marchant.</a:t>
            </a:r>
          </a:p>
        </p:txBody>
      </p:sp>
      <p:sp>
        <p:nvSpPr>
          <p:cNvPr id="4" name="Espace réservé du numéro de diapositive 3"/>
          <p:cNvSpPr>
            <a:spLocks noGrp="1"/>
          </p:cNvSpPr>
          <p:nvPr>
            <p:ph type="sldNum" sz="quarter" idx="5"/>
          </p:nvPr>
        </p:nvSpPr>
        <p:spPr/>
        <p:txBody>
          <a:bodyPr/>
          <a:lstStyle/>
          <a:p>
            <a:fld id="{E4DCABC6-95BF-4ACC-8E6F-66C0D5DDA1C9}" type="slidenum">
              <a:rPr lang="fr-CH" smtClean="0"/>
              <a:t>56</a:t>
            </a:fld>
            <a:endParaRPr lang="fr-CH"/>
          </a:p>
        </p:txBody>
      </p:sp>
    </p:spTree>
    <p:extLst>
      <p:ext uri="{BB962C8B-B14F-4D97-AF65-F5344CB8AC3E}">
        <p14:creationId xmlns:p14="http://schemas.microsoft.com/office/powerpoint/2010/main" val="18259217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Communication!!!</a:t>
            </a:r>
          </a:p>
        </p:txBody>
      </p:sp>
      <p:sp>
        <p:nvSpPr>
          <p:cNvPr id="4" name="Espace réservé du numéro de diapositive 3"/>
          <p:cNvSpPr>
            <a:spLocks noGrp="1"/>
          </p:cNvSpPr>
          <p:nvPr>
            <p:ph type="sldNum" sz="quarter" idx="5"/>
          </p:nvPr>
        </p:nvSpPr>
        <p:spPr/>
        <p:txBody>
          <a:bodyPr/>
          <a:lstStyle/>
          <a:p>
            <a:fld id="{E4DCABC6-95BF-4ACC-8E6F-66C0D5DDA1C9}" type="slidenum">
              <a:rPr lang="fr-CH" smtClean="0"/>
              <a:t>58</a:t>
            </a:fld>
            <a:endParaRPr lang="fr-CH"/>
          </a:p>
        </p:txBody>
      </p:sp>
    </p:spTree>
    <p:extLst>
      <p:ext uri="{BB962C8B-B14F-4D97-AF65-F5344CB8AC3E}">
        <p14:creationId xmlns:p14="http://schemas.microsoft.com/office/powerpoint/2010/main" val="22107082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E4DCABC6-95BF-4ACC-8E6F-66C0D5DDA1C9}" type="slidenum">
              <a:rPr lang="fr-CH" smtClean="0"/>
              <a:t>60</a:t>
            </a:fld>
            <a:endParaRPr lang="fr-CH"/>
          </a:p>
        </p:txBody>
      </p:sp>
    </p:spTree>
    <p:extLst>
      <p:ext uri="{BB962C8B-B14F-4D97-AF65-F5344CB8AC3E}">
        <p14:creationId xmlns:p14="http://schemas.microsoft.com/office/powerpoint/2010/main" val="5638635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E4DCABC6-95BF-4ACC-8E6F-66C0D5DDA1C9}" type="slidenum">
              <a:rPr lang="fr-CH" smtClean="0"/>
              <a:t>61</a:t>
            </a:fld>
            <a:endParaRPr lang="fr-CH"/>
          </a:p>
        </p:txBody>
      </p:sp>
    </p:spTree>
    <p:extLst>
      <p:ext uri="{BB962C8B-B14F-4D97-AF65-F5344CB8AC3E}">
        <p14:creationId xmlns:p14="http://schemas.microsoft.com/office/powerpoint/2010/main" val="29831638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E4DCABC6-95BF-4ACC-8E6F-66C0D5DDA1C9}" type="slidenum">
              <a:rPr lang="fr-CH" smtClean="0"/>
              <a:t>62</a:t>
            </a:fld>
            <a:endParaRPr lang="fr-CH"/>
          </a:p>
        </p:txBody>
      </p:sp>
    </p:spTree>
    <p:extLst>
      <p:ext uri="{BB962C8B-B14F-4D97-AF65-F5344CB8AC3E}">
        <p14:creationId xmlns:p14="http://schemas.microsoft.com/office/powerpoint/2010/main" val="244622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Laisser 2 minutes pour réfléchir et donner des mots clés et faire le retour</a:t>
            </a:r>
          </a:p>
          <a:p>
            <a:r>
              <a:rPr lang="fr-CH" dirty="0"/>
              <a:t>Prendre 5-8 minutes en tout</a:t>
            </a:r>
          </a:p>
        </p:txBody>
      </p:sp>
      <p:sp>
        <p:nvSpPr>
          <p:cNvPr id="4" name="Espace réservé du numéro de diapositive 3"/>
          <p:cNvSpPr>
            <a:spLocks noGrp="1"/>
          </p:cNvSpPr>
          <p:nvPr>
            <p:ph type="sldNum" sz="quarter" idx="5"/>
          </p:nvPr>
        </p:nvSpPr>
        <p:spPr/>
        <p:txBody>
          <a:bodyPr/>
          <a:lstStyle/>
          <a:p>
            <a:fld id="{E4DCABC6-95BF-4ACC-8E6F-66C0D5DDA1C9}" type="slidenum">
              <a:rPr lang="fr-CH" smtClean="0"/>
              <a:t>8</a:t>
            </a:fld>
            <a:endParaRPr lang="fr-CH"/>
          </a:p>
        </p:txBody>
      </p:sp>
    </p:spTree>
    <p:extLst>
      <p:ext uri="{BB962C8B-B14F-4D97-AF65-F5344CB8AC3E}">
        <p14:creationId xmlns:p14="http://schemas.microsoft.com/office/powerpoint/2010/main" val="3190407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Fonctions cognitives : </a:t>
            </a:r>
          </a:p>
          <a:p>
            <a:endParaRPr lang="fr-CH" dirty="0"/>
          </a:p>
          <a:p>
            <a:r>
              <a:rPr lang="fr-CH" dirty="0"/>
              <a:t>Maladie d’Alzheimer et maladies vasculaires dégénératives les causes les plus fréquentes de démence après 65 ans</a:t>
            </a:r>
          </a:p>
          <a:p>
            <a:endParaRPr lang="fr-CH" dirty="0"/>
          </a:p>
          <a:p>
            <a:r>
              <a:rPr lang="fr-CH" dirty="0"/>
              <a:t>de la maladie à corps de Lewy, qui peut combiner des troubles de l’attention, des hallucinations vi </a:t>
            </a:r>
            <a:r>
              <a:rPr lang="fr-CH" dirty="0" err="1"/>
              <a:t>suelles</a:t>
            </a:r>
            <a:r>
              <a:rPr lang="fr-CH" dirty="0"/>
              <a:t>, des troubles du comportement durant le sommeil ainsi que des difficultés motrices ; › de la maladie de Parkinson et d’autres maladies similaires, qui peuvent à terme évoluer vers un syndrome démentiel ; › des dégénérescences lobaires </a:t>
            </a:r>
            <a:r>
              <a:rPr lang="fr-CH" dirty="0" err="1"/>
              <a:t>fronto</a:t>
            </a:r>
            <a:r>
              <a:rPr lang="fr-CH" dirty="0"/>
              <a:t>-temporales, qui se caractérisent par des modifications du comporte ment, de la personnalité, des mouvements et/ou du langage.</a:t>
            </a:r>
          </a:p>
          <a:p>
            <a:endParaRPr lang="fr-CH" dirty="0"/>
          </a:p>
          <a:p>
            <a:r>
              <a:rPr lang="fr-CH" dirty="0"/>
              <a:t>la maladie de Creutzfeldt-Jakob, maladie très rare due à des dépôts cérébraux de protéines appelées prions ; › les lésions cérébrales traumatiques (p. ex. dues à un accident de voiture) ainsi que les traumatismes crâniens mineurs, mais répétés, chez certains </a:t>
            </a:r>
            <a:r>
              <a:rPr lang="fr-CH" dirty="0" err="1"/>
              <a:t>spor</a:t>
            </a:r>
            <a:r>
              <a:rPr lang="fr-CH" dirty="0"/>
              <a:t> tifs, dans le milieu de la boxe, du rugby ou du foot </a:t>
            </a:r>
            <a:r>
              <a:rPr lang="fr-CH" dirty="0" err="1"/>
              <a:t>ball</a:t>
            </a:r>
            <a:r>
              <a:rPr lang="fr-CH" dirty="0"/>
              <a:t>. Les symptômes peuvent apparaître des années après le traumatisme ; › la maladie de Huntington, maladie héréditaire rare se manifestant par des troubles cognitifs et des mouvements anormaux</a:t>
            </a:r>
          </a:p>
          <a:p>
            <a:endParaRPr lang="fr-CH" dirty="0"/>
          </a:p>
          <a:p>
            <a:r>
              <a:rPr lang="fr-CH" dirty="0"/>
              <a:t>certaines infections chroniques, comme l’infection par le virus de l’immunodéficience humaine (VIH) ; › les maladies auto-immunes et inflammatoires, comme la sclérose en plaques ou le lupus ; › les situations de mauvaise oxygénation chronique du sang, comme lors d’apnées du sommeil ; › les problèmes métaboliques et endocriniens, comme les dysfonctions de la thyroïde, les </a:t>
            </a:r>
            <a:r>
              <a:rPr lang="fr-CH" dirty="0" err="1"/>
              <a:t>hypogly</a:t>
            </a:r>
            <a:r>
              <a:rPr lang="fr-CH" dirty="0"/>
              <a:t> </a:t>
            </a:r>
            <a:r>
              <a:rPr lang="fr-CH" dirty="0" err="1"/>
              <a:t>cémies</a:t>
            </a:r>
            <a:r>
              <a:rPr lang="fr-CH" dirty="0"/>
              <a:t> répétées ou les carences prolongées en vi </a:t>
            </a:r>
            <a:r>
              <a:rPr lang="fr-CH" dirty="0" err="1"/>
              <a:t>tamine</a:t>
            </a:r>
            <a:r>
              <a:rPr lang="fr-CH" dirty="0"/>
              <a:t> B12 , B6 ou B1 (fréquentes lors de problèmes d’alcoolisme) ; › l’hydrocéphalie chronique de l’adulte ; › les tumeurs cérébrales</a:t>
            </a:r>
          </a:p>
          <a:p>
            <a:endParaRPr lang="fr-CH" dirty="0"/>
          </a:p>
        </p:txBody>
      </p:sp>
      <p:sp>
        <p:nvSpPr>
          <p:cNvPr id="4" name="Espace réservé du numéro de diapositive 3"/>
          <p:cNvSpPr>
            <a:spLocks noGrp="1"/>
          </p:cNvSpPr>
          <p:nvPr>
            <p:ph type="sldNum" sz="quarter" idx="5"/>
          </p:nvPr>
        </p:nvSpPr>
        <p:spPr/>
        <p:txBody>
          <a:bodyPr/>
          <a:lstStyle/>
          <a:p>
            <a:fld id="{3CDD27F7-1BB7-4248-8D6B-BFCCCECDD561}" type="slidenum">
              <a:rPr lang="fr-CH" smtClean="0"/>
              <a:t>9</a:t>
            </a:fld>
            <a:endParaRPr lang="fr-CH" dirty="0"/>
          </a:p>
        </p:txBody>
      </p:sp>
    </p:spTree>
    <p:extLst>
      <p:ext uri="{BB962C8B-B14F-4D97-AF65-F5344CB8AC3E}">
        <p14:creationId xmlns:p14="http://schemas.microsoft.com/office/powerpoint/2010/main" val="23128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La mémoire : la personne oublie des événements ré cents importants, pose plusieurs fois la même </a:t>
            </a:r>
            <a:r>
              <a:rPr lang="fr-CH" dirty="0" err="1"/>
              <a:t>ques</a:t>
            </a:r>
            <a:r>
              <a:rPr lang="fr-CH" dirty="0"/>
              <a:t> </a:t>
            </a:r>
            <a:r>
              <a:rPr lang="fr-CH" dirty="0" err="1"/>
              <a:t>tion</a:t>
            </a:r>
            <a:r>
              <a:rPr lang="fr-CH" dirty="0"/>
              <a:t>. Petit à petit, toutes les formes de mémoire sont altérées. › Le langage : la personne cherche ses mots, les confond. Elle a de plus en plus de difficultés à suivre une conversation et à comprendre ce qu’on lui dit. Avec l’évolution de la maladie, elle communique de moins en moins verbalement, n’émet plus que des sons et, finalement, ne parle plus du tout. › L’orientation : la personne se perd dans des endroits connus, ne sait plus quel jour on est. Elle perd peu à peu tout repère dans son environnement et, pour finir, ne reconnaît plus ses proches. › La réalisation des tâches du quotidien : la personne n’arrive plus à payer ses factures, à cuisiner, à s’habiller. Elle finit par être complètement dépendante d’une aide pour toutes les tâches du quotidien. › La capacité de raisonnement : la personne peine à suivre une pensée complexe, à émettre un jugement adéquat et à apprécier les enjeux d’une situation, comme les impacts de la maladie sur son quotidien. › L’humeur : la personne peut être irritable, agitée ou apathique. Son comportement a un impact sur sa vie sociale, elle s’isole de plus en plus.</a:t>
            </a:r>
          </a:p>
        </p:txBody>
      </p:sp>
      <p:sp>
        <p:nvSpPr>
          <p:cNvPr id="4" name="Espace réservé du numéro de diapositive 3"/>
          <p:cNvSpPr>
            <a:spLocks noGrp="1"/>
          </p:cNvSpPr>
          <p:nvPr>
            <p:ph type="sldNum" sz="quarter" idx="5"/>
          </p:nvPr>
        </p:nvSpPr>
        <p:spPr/>
        <p:txBody>
          <a:bodyPr/>
          <a:lstStyle/>
          <a:p>
            <a:fld id="{E4DCABC6-95BF-4ACC-8E6F-66C0D5DDA1C9}" type="slidenum">
              <a:rPr lang="fr-CH" smtClean="0"/>
              <a:t>11</a:t>
            </a:fld>
            <a:endParaRPr lang="fr-CH"/>
          </a:p>
        </p:txBody>
      </p:sp>
    </p:spTree>
    <p:extLst>
      <p:ext uri="{BB962C8B-B14F-4D97-AF65-F5344CB8AC3E}">
        <p14:creationId xmlns:p14="http://schemas.microsoft.com/office/powerpoint/2010/main" val="629133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La capacité de discernement doit toujours être examinée dans la perspective d’une action ou d’une décision précise -&gt; prouver la capacité et pas l’incapacité. En cas d’incertitude – et dans la mesure du possible – il est conseillé de consulter les proches (avec l’accord de la personne concernée).</a:t>
            </a:r>
          </a:p>
          <a:p>
            <a:endParaRPr lang="fr-CH" dirty="0"/>
          </a:p>
          <a:p>
            <a:r>
              <a:rPr lang="fr-CH" dirty="0"/>
              <a:t>En l’absence de directives anticipées, certains membres de la famille ou proches qui fournissent une assistance personnelle régulière à la personne incapable de discernement ont le droit de décider en matière de traitements médicaux et de soins à </a:t>
            </a:r>
            <a:r>
              <a:rPr lang="fr-CH" dirty="0" err="1"/>
              <a:t>effec</a:t>
            </a:r>
            <a:r>
              <a:rPr lang="fr-CH" dirty="0"/>
              <a:t> tuer (art. </a:t>
            </a:r>
            <a:r>
              <a:rPr lang="fr-CH"/>
              <a:t>378 CC).</a:t>
            </a:r>
            <a:endParaRPr lang="fr-CH" dirty="0"/>
          </a:p>
        </p:txBody>
      </p:sp>
      <p:sp>
        <p:nvSpPr>
          <p:cNvPr id="4" name="Espace réservé du numéro de diapositive 3"/>
          <p:cNvSpPr>
            <a:spLocks noGrp="1"/>
          </p:cNvSpPr>
          <p:nvPr>
            <p:ph type="sldNum" sz="quarter" idx="5"/>
          </p:nvPr>
        </p:nvSpPr>
        <p:spPr/>
        <p:txBody>
          <a:bodyPr/>
          <a:lstStyle/>
          <a:p>
            <a:fld id="{E4DCABC6-95BF-4ACC-8E6F-66C0D5DDA1C9}" type="slidenum">
              <a:rPr lang="fr-CH" smtClean="0"/>
              <a:t>14</a:t>
            </a:fld>
            <a:endParaRPr lang="fr-CH"/>
          </a:p>
        </p:txBody>
      </p:sp>
    </p:spTree>
    <p:extLst>
      <p:ext uri="{BB962C8B-B14F-4D97-AF65-F5344CB8AC3E}">
        <p14:creationId xmlns:p14="http://schemas.microsoft.com/office/powerpoint/2010/main" val="678463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La personne refuse de consulter un médecin Lorsque vous abordez ce point avec votre proche, il peut banaliser les faits évoqués, se fâcher ou changer de su jet. Respectez le fait que pour l’instant, votre proche n’ait pas envie d’en parler et refuse une consultation. Il peut être inquiet du résultat, préoccupé par le jugement des autres, etc. Dites-lui que vous avez entendu ses craintes et que vous vous préoccupez de son bien-être. Abordez ce sujet à un autre moment, lorsqu’il se montre plus disponible. Encouragez-le à réaliser un bilan de santé auprès de son médecin. La personne ne se perçoit pas comme malade Il arrive fréquemment qu’une personne souffrant de troubles neurocognitifs ne s’aperçoive pas de ses ou </a:t>
            </a:r>
            <a:r>
              <a:rPr lang="fr-CH" dirty="0" err="1"/>
              <a:t>blis</a:t>
            </a:r>
            <a:r>
              <a:rPr lang="fr-CH" dirty="0"/>
              <a:t> et difficultés, ou qu’elle les explique par des rai sons externes à sa situation : elle accuse des tiers ou affirme que la situation est passagère. Parlez-lui de vos préoccupations et de votre ressenti, plutôt que de tenter de lui faire prendre conscience de ses difficultés ou de la mettre face à la réalité. Si votre proche refuse toute discussion, vous pouvez faire part de vos </a:t>
            </a:r>
            <a:r>
              <a:rPr lang="fr-CH" dirty="0" err="1"/>
              <a:t>inquié</a:t>
            </a:r>
            <a:r>
              <a:rPr lang="fr-CH" dirty="0"/>
              <a:t> </a:t>
            </a:r>
            <a:r>
              <a:rPr lang="fr-CH" dirty="0" err="1"/>
              <a:t>tudes</a:t>
            </a:r>
            <a:r>
              <a:rPr lang="fr-CH" dirty="0"/>
              <a:t> à son médecin traitant. Pour que celui-ci puisse évaluer la situation, donnez-lui des exemples de situations concrètes et indiquez-lui depuis quand vous avez observé un changement. Prendre rendez-vous chez le médecin Vous trouvez qu’une visite médicale s’impose et vous êtes </a:t>
            </a:r>
            <a:r>
              <a:rPr lang="fr-CH" dirty="0" err="1"/>
              <a:t>préoccupé-e</a:t>
            </a:r>
            <a:r>
              <a:rPr lang="fr-CH" dirty="0"/>
              <a:t> par la situation ? Comment le dire à votre proche ? Si un rendez-vous ou un contrôle de routine est déjà prévu, utilisez cette opportunité pour aborder le sujet. Si votre proche n’a pas de rendez-vous régulier chez son médecin, encouragez-le à prendre un rendez-vous pour une autre raison (contrôle annuel de routine, contrôle de sa médication, suivi médical en lien avec le permis de conduire, etc.). S’il se plaint d’une gêne corporelle (douleurs, digestion, etc.), prétextez l’utilité d’aller consulter. Assurez-lui votre soutien : impliquez-le dans la démarche et accompagnez-le s’il le souhaite. </a:t>
            </a:r>
          </a:p>
        </p:txBody>
      </p:sp>
      <p:sp>
        <p:nvSpPr>
          <p:cNvPr id="4" name="Espace réservé du numéro de diapositive 3"/>
          <p:cNvSpPr>
            <a:spLocks noGrp="1"/>
          </p:cNvSpPr>
          <p:nvPr>
            <p:ph type="sldNum" sz="quarter" idx="5"/>
          </p:nvPr>
        </p:nvSpPr>
        <p:spPr/>
        <p:txBody>
          <a:bodyPr/>
          <a:lstStyle/>
          <a:p>
            <a:fld id="{E4DCABC6-95BF-4ACC-8E6F-66C0D5DDA1C9}" type="slidenum">
              <a:rPr lang="fr-CH" smtClean="0"/>
              <a:t>15</a:t>
            </a:fld>
            <a:endParaRPr lang="fr-CH"/>
          </a:p>
        </p:txBody>
      </p:sp>
    </p:spTree>
    <p:extLst>
      <p:ext uri="{BB962C8B-B14F-4D97-AF65-F5344CB8AC3E}">
        <p14:creationId xmlns:p14="http://schemas.microsoft.com/office/powerpoint/2010/main" val="30108134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tif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tif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tif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1.tif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1.tif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tif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tif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tif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tif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e de titr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lumMod val="50000"/>
                  </a:schemeClr>
                </a:solidFill>
              </a:defRPr>
            </a:lvl1pPr>
          </a:lstStyle>
          <a:p>
            <a:fld id="{EE592EFC-3654-467B-BEE8-BEA76FDCA579}" type="datetimeFigureOut">
              <a:rPr lang="fr-CH" smtClean="0"/>
              <a:t>08.11.2025</a:t>
            </a:fld>
            <a:endParaRPr lang="fr-CH"/>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fr-CH"/>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D0380140-22EB-44BE-8071-0B00C31F44EA}" type="slidenum">
              <a:rPr lang="fr-CH" smtClean="0"/>
              <a:t>‹N°›</a:t>
            </a:fld>
            <a:endParaRPr lang="fr-CH"/>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H"/>
          </a:p>
        </p:txBody>
      </p:sp>
      <p:pic>
        <p:nvPicPr>
          <p:cNvPr id="10" name="Picture 10" descr="Logo, company name&#10;&#10;Description automatically generated">
            <a:extLst>
              <a:ext uri="{FF2B5EF4-FFF2-40B4-BE49-F238E27FC236}">
                <a16:creationId xmlns:a16="http://schemas.microsoft.com/office/drawing/2014/main" id="{4A87FD72-31C1-4C8D-BE64-38B102047B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00" y="6066000"/>
            <a:ext cx="1650705" cy="720000"/>
          </a:xfrm>
          <a:prstGeom prst="rect">
            <a:avLst/>
          </a:prstGeom>
        </p:spPr>
      </p:pic>
      <p:pic>
        <p:nvPicPr>
          <p:cNvPr id="11" name="Image 14">
            <a:extLst>
              <a:ext uri="{FF2B5EF4-FFF2-40B4-BE49-F238E27FC236}">
                <a16:creationId xmlns:a16="http://schemas.microsoft.com/office/drawing/2014/main" id="{39E0CA62-0D15-F344-AEDE-33E5CA07296B}"/>
              </a:ext>
            </a:extLst>
          </p:cNvPr>
          <p:cNvPicPr>
            <a:picLocks noChangeAspect="1"/>
          </p:cNvPicPr>
          <p:nvPr/>
        </p:nvPicPr>
        <p:blipFill>
          <a:blip r:embed="rId3"/>
          <a:stretch>
            <a:fillRect/>
          </a:stretch>
        </p:blipFill>
        <p:spPr>
          <a:xfrm>
            <a:off x="10341548" y="6182248"/>
            <a:ext cx="1698532" cy="602092"/>
          </a:xfrm>
          <a:prstGeom prst="rect">
            <a:avLst/>
          </a:prstGeom>
        </p:spPr>
      </p:pic>
      <p:sp>
        <p:nvSpPr>
          <p:cNvPr id="12" name="Rectangle 11">
            <a:extLst>
              <a:ext uri="{FF2B5EF4-FFF2-40B4-BE49-F238E27FC236}">
                <a16:creationId xmlns:a16="http://schemas.microsoft.com/office/drawing/2014/main" id="{49F9DDD4-C672-4DF5-8BA5-3D7B3EE5D77A}"/>
              </a:ext>
            </a:extLst>
          </p:cNvPr>
          <p:cNvSpPr/>
          <p:nvPr/>
        </p:nvSpPr>
        <p:spPr>
          <a:xfrm>
            <a:off x="0" y="2450592"/>
            <a:ext cx="12192000" cy="3090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itre 1"/>
          <p:cNvSpPr>
            <a:spLocks noGrp="1"/>
          </p:cNvSpPr>
          <p:nvPr>
            <p:ph type="ctrTitle" idx="4294967295" hasCustomPrompt="1"/>
          </p:nvPr>
        </p:nvSpPr>
        <p:spPr>
          <a:xfrm>
            <a:off x="1261872" y="466852"/>
            <a:ext cx="9418320" cy="1425448"/>
          </a:xfrm>
        </p:spPr>
        <p:txBody>
          <a:bodyPr>
            <a:normAutofit/>
          </a:bodyPr>
          <a:lstStyle>
            <a:lvl1pPr>
              <a:defRPr/>
            </a:lvl1pPr>
          </a:lstStyle>
          <a:p>
            <a:r>
              <a:rPr lang="fr-CH" sz="4800" b="1" dirty="0">
                <a:solidFill>
                  <a:schemeClr val="accent1"/>
                </a:solidFill>
              </a:rPr>
              <a:t>Titre</a:t>
            </a:r>
            <a:br>
              <a:rPr lang="fr-CH" sz="4800" dirty="0">
                <a:solidFill>
                  <a:schemeClr val="accent1"/>
                </a:solidFill>
                <a:latin typeface="Candara" panose="020E0502030303020204" pitchFamily="34" charset="0"/>
              </a:rPr>
            </a:br>
            <a:endParaRPr lang="fr-CH" sz="4800" dirty="0">
              <a:solidFill>
                <a:schemeClr val="accent1"/>
              </a:solidFill>
            </a:endParaRPr>
          </a:p>
        </p:txBody>
      </p:sp>
      <p:sp>
        <p:nvSpPr>
          <p:cNvPr id="19" name="Espace réservé du texte 18"/>
          <p:cNvSpPr>
            <a:spLocks noGrp="1"/>
          </p:cNvSpPr>
          <p:nvPr>
            <p:ph type="body" sz="quarter" idx="13"/>
          </p:nvPr>
        </p:nvSpPr>
        <p:spPr>
          <a:xfrm>
            <a:off x="8547100" y="3830638"/>
            <a:ext cx="2492375" cy="615950"/>
          </a:xfrm>
        </p:spPr>
        <p:txBody>
          <a:bodyPr/>
          <a:lstStyle>
            <a:lvl1pPr marL="0" indent="0">
              <a:buNone/>
              <a:defRPr>
                <a:solidFill>
                  <a:schemeClr val="accent2"/>
                </a:solidFill>
              </a:defRPr>
            </a:lvl1pPr>
          </a:lstStyle>
          <a:p>
            <a:pPr lvl="0"/>
            <a:r>
              <a:rPr lang="fr-FR"/>
              <a:t>Modifier les styles du texte du masque</a:t>
            </a:r>
          </a:p>
        </p:txBody>
      </p:sp>
    </p:spTree>
    <p:extLst>
      <p:ext uri="{BB962C8B-B14F-4D97-AF65-F5344CB8AC3E}">
        <p14:creationId xmlns:p14="http://schemas.microsoft.com/office/powerpoint/2010/main" val="1033899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E592EFC-3654-467B-BEE8-BEA76FDCA579}" type="datetimeFigureOut">
              <a:rPr lang="fr-CH" smtClean="0"/>
              <a:t>08.11.2025</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D0380140-22EB-44BE-8071-0B00C31F44EA}" type="slidenum">
              <a:rPr lang="fr-CH" smtClean="0"/>
              <a:t>‹N°›</a:t>
            </a:fld>
            <a:endParaRPr lang="fr-CH"/>
          </a:p>
        </p:txBody>
      </p:sp>
      <p:sp>
        <p:nvSpPr>
          <p:cNvPr id="8" name="Rectangle 7"/>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Image 14">
            <a:extLst>
              <a:ext uri="{FF2B5EF4-FFF2-40B4-BE49-F238E27FC236}">
                <a16:creationId xmlns:a16="http://schemas.microsoft.com/office/drawing/2014/main" id="{39E0CA62-0D15-F344-AEDE-33E5CA07296B}"/>
              </a:ext>
            </a:extLst>
          </p:cNvPr>
          <p:cNvPicPr>
            <a:picLocks noChangeAspect="1"/>
          </p:cNvPicPr>
          <p:nvPr/>
        </p:nvPicPr>
        <p:blipFill>
          <a:blip r:embed="rId3"/>
          <a:stretch>
            <a:fillRect/>
          </a:stretch>
        </p:blipFill>
        <p:spPr>
          <a:xfrm>
            <a:off x="10341548" y="6182248"/>
            <a:ext cx="1698532" cy="602092"/>
          </a:xfrm>
          <a:prstGeom prst="rect">
            <a:avLst/>
          </a:prstGeom>
        </p:spPr>
      </p:pic>
      <p:pic>
        <p:nvPicPr>
          <p:cNvPr id="11" name="Picture 10" descr="Logo, company name&#10;&#10;Description automatically generated">
            <a:extLst>
              <a:ext uri="{FF2B5EF4-FFF2-40B4-BE49-F238E27FC236}">
                <a16:creationId xmlns:a16="http://schemas.microsoft.com/office/drawing/2014/main" id="{4A87FD72-31C1-4C8D-BE64-38B102047B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3600" y="6066000"/>
            <a:ext cx="1650705" cy="720000"/>
          </a:xfrm>
          <a:prstGeom prst="rect">
            <a:avLst/>
          </a:prstGeom>
        </p:spPr>
      </p:pic>
      <p:sp>
        <p:nvSpPr>
          <p:cNvPr id="12" name="Rectangle 11">
            <a:extLst>
              <a:ext uri="{FF2B5EF4-FFF2-40B4-BE49-F238E27FC236}">
                <a16:creationId xmlns:a16="http://schemas.microsoft.com/office/drawing/2014/main" id="{B10DBBE5-C09D-476C-A4F0-B75CED5A1ADD}"/>
              </a:ext>
            </a:extLst>
          </p:cNvPr>
          <p:cNvSpPr/>
          <p:nvPr>
            <p:custDataLst>
              <p:tags r:id="rId1"/>
            </p:custDataLst>
          </p:nvPr>
        </p:nvSpPr>
        <p:spPr>
          <a:xfrm>
            <a:off x="0" y="2663952"/>
            <a:ext cx="546742" cy="1530096"/>
          </a:xfrm>
          <a:prstGeom prst="rect">
            <a:avLst/>
          </a:prstGeom>
          <a:solidFill>
            <a:srgbClr val="FE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000">
              <a:solidFill>
                <a:schemeClr val="tx1"/>
              </a:solidFill>
            </a:endParaRPr>
          </a:p>
        </p:txBody>
      </p:sp>
    </p:spTree>
    <p:extLst>
      <p:ext uri="{BB962C8B-B14F-4D97-AF65-F5344CB8AC3E}">
        <p14:creationId xmlns:p14="http://schemas.microsoft.com/office/powerpoint/2010/main" val="3936463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woObj" preserve="1">
  <p:cSld name="1_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E592EFC-3654-467B-BEE8-BEA76FDCA579}" type="datetimeFigureOut">
              <a:rPr lang="fr-CH" smtClean="0"/>
              <a:t>08.11.2025</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D0380140-22EB-44BE-8071-0B00C31F44EA}" type="slidenum">
              <a:rPr lang="fr-CH" smtClean="0"/>
              <a:t>‹N°›</a:t>
            </a:fld>
            <a:endParaRPr lang="fr-CH"/>
          </a:p>
        </p:txBody>
      </p:sp>
      <p:sp>
        <p:nvSpPr>
          <p:cNvPr id="8" name="Rectangle 7"/>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Image 14">
            <a:extLst>
              <a:ext uri="{FF2B5EF4-FFF2-40B4-BE49-F238E27FC236}">
                <a16:creationId xmlns:a16="http://schemas.microsoft.com/office/drawing/2014/main" id="{39E0CA62-0D15-F344-AEDE-33E5CA07296B}"/>
              </a:ext>
            </a:extLst>
          </p:cNvPr>
          <p:cNvPicPr>
            <a:picLocks noChangeAspect="1"/>
          </p:cNvPicPr>
          <p:nvPr/>
        </p:nvPicPr>
        <p:blipFill>
          <a:blip r:embed="rId3"/>
          <a:stretch>
            <a:fillRect/>
          </a:stretch>
        </p:blipFill>
        <p:spPr>
          <a:xfrm>
            <a:off x="10341548" y="6182248"/>
            <a:ext cx="1698532" cy="602092"/>
          </a:xfrm>
          <a:prstGeom prst="rect">
            <a:avLst/>
          </a:prstGeom>
        </p:spPr>
      </p:pic>
      <p:pic>
        <p:nvPicPr>
          <p:cNvPr id="11" name="Picture 10" descr="Logo, company name&#10;&#10;Description automatically generated">
            <a:extLst>
              <a:ext uri="{FF2B5EF4-FFF2-40B4-BE49-F238E27FC236}">
                <a16:creationId xmlns:a16="http://schemas.microsoft.com/office/drawing/2014/main" id="{4A87FD72-31C1-4C8D-BE64-38B102047B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3600" y="6066000"/>
            <a:ext cx="1650705" cy="720000"/>
          </a:xfrm>
          <a:prstGeom prst="rect">
            <a:avLst/>
          </a:prstGeom>
        </p:spPr>
      </p:pic>
      <p:sp>
        <p:nvSpPr>
          <p:cNvPr id="12" name="Rectangle 11">
            <a:extLst>
              <a:ext uri="{FF2B5EF4-FFF2-40B4-BE49-F238E27FC236}">
                <a16:creationId xmlns:a16="http://schemas.microsoft.com/office/drawing/2014/main" id="{B10DBBE5-C09D-476C-A4F0-B75CED5A1ADD}"/>
              </a:ext>
            </a:extLst>
          </p:cNvPr>
          <p:cNvSpPr/>
          <p:nvPr>
            <p:custDataLst>
              <p:tags r:id="rId1"/>
            </p:custDataLst>
          </p:nvPr>
        </p:nvSpPr>
        <p:spPr>
          <a:xfrm>
            <a:off x="0" y="2663952"/>
            <a:ext cx="546742" cy="15300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000">
              <a:solidFill>
                <a:schemeClr val="tx1"/>
              </a:solidFill>
            </a:endParaRPr>
          </a:p>
        </p:txBody>
      </p:sp>
    </p:spTree>
    <p:extLst>
      <p:ext uri="{BB962C8B-B14F-4D97-AF65-F5344CB8AC3E}">
        <p14:creationId xmlns:p14="http://schemas.microsoft.com/office/powerpoint/2010/main" val="3638091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Obj" preserve="1">
  <p:cSld name="2_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E592EFC-3654-467B-BEE8-BEA76FDCA579}" type="datetimeFigureOut">
              <a:rPr lang="fr-CH" smtClean="0"/>
              <a:t>08.11.2025</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D0380140-22EB-44BE-8071-0B00C31F44EA}" type="slidenum">
              <a:rPr lang="fr-CH" smtClean="0"/>
              <a:t>‹N°›</a:t>
            </a:fld>
            <a:endParaRPr lang="fr-CH"/>
          </a:p>
        </p:txBody>
      </p:sp>
      <p:sp>
        <p:nvSpPr>
          <p:cNvPr id="8" name="Rectangle 7"/>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Image 14">
            <a:extLst>
              <a:ext uri="{FF2B5EF4-FFF2-40B4-BE49-F238E27FC236}">
                <a16:creationId xmlns:a16="http://schemas.microsoft.com/office/drawing/2014/main" id="{39E0CA62-0D15-F344-AEDE-33E5CA07296B}"/>
              </a:ext>
            </a:extLst>
          </p:cNvPr>
          <p:cNvPicPr>
            <a:picLocks noChangeAspect="1"/>
          </p:cNvPicPr>
          <p:nvPr/>
        </p:nvPicPr>
        <p:blipFill>
          <a:blip r:embed="rId3"/>
          <a:stretch>
            <a:fillRect/>
          </a:stretch>
        </p:blipFill>
        <p:spPr>
          <a:xfrm>
            <a:off x="10341548" y="6182248"/>
            <a:ext cx="1698532" cy="602092"/>
          </a:xfrm>
          <a:prstGeom prst="rect">
            <a:avLst/>
          </a:prstGeom>
        </p:spPr>
      </p:pic>
      <p:pic>
        <p:nvPicPr>
          <p:cNvPr id="11" name="Picture 10" descr="Logo, company name&#10;&#10;Description automatically generated">
            <a:extLst>
              <a:ext uri="{FF2B5EF4-FFF2-40B4-BE49-F238E27FC236}">
                <a16:creationId xmlns:a16="http://schemas.microsoft.com/office/drawing/2014/main" id="{4A87FD72-31C1-4C8D-BE64-38B102047B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3600" y="6066000"/>
            <a:ext cx="1650705" cy="720000"/>
          </a:xfrm>
          <a:prstGeom prst="rect">
            <a:avLst/>
          </a:prstGeom>
        </p:spPr>
      </p:pic>
      <p:sp>
        <p:nvSpPr>
          <p:cNvPr id="12" name="Rectangle 11">
            <a:extLst>
              <a:ext uri="{FF2B5EF4-FFF2-40B4-BE49-F238E27FC236}">
                <a16:creationId xmlns:a16="http://schemas.microsoft.com/office/drawing/2014/main" id="{B10DBBE5-C09D-476C-A4F0-B75CED5A1ADD}"/>
              </a:ext>
            </a:extLst>
          </p:cNvPr>
          <p:cNvSpPr/>
          <p:nvPr>
            <p:custDataLst>
              <p:tags r:id="rId1"/>
            </p:custDataLst>
          </p:nvPr>
        </p:nvSpPr>
        <p:spPr>
          <a:xfrm>
            <a:off x="0" y="2663952"/>
            <a:ext cx="546742" cy="15300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000">
              <a:solidFill>
                <a:schemeClr val="tx1"/>
              </a:solidFill>
            </a:endParaRPr>
          </a:p>
        </p:txBody>
      </p:sp>
    </p:spTree>
    <p:extLst>
      <p:ext uri="{BB962C8B-B14F-4D97-AF65-F5344CB8AC3E}">
        <p14:creationId xmlns:p14="http://schemas.microsoft.com/office/powerpoint/2010/main" val="961247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fr-FR"/>
              <a:t>Modifier les styles du texte du masque</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E592EFC-3654-467B-BEE8-BEA76FDCA579}" type="datetimeFigureOut">
              <a:rPr lang="fr-CH" smtClean="0"/>
              <a:t>08.11.2025</a:t>
            </a:fld>
            <a:endParaRPr lang="fr-CH"/>
          </a:p>
        </p:txBody>
      </p:sp>
      <p:sp>
        <p:nvSpPr>
          <p:cNvPr id="8" name="Footer Placeholder 7"/>
          <p:cNvSpPr>
            <a:spLocks noGrp="1"/>
          </p:cNvSpPr>
          <p:nvPr>
            <p:ph type="ftr" sz="quarter" idx="11"/>
          </p:nvPr>
        </p:nvSpPr>
        <p:spPr/>
        <p:txBody>
          <a:bodyPr/>
          <a:lstStyle/>
          <a:p>
            <a:endParaRPr lang="fr-CH"/>
          </a:p>
        </p:txBody>
      </p:sp>
      <p:sp>
        <p:nvSpPr>
          <p:cNvPr id="9" name="Slide Number Placeholder 8"/>
          <p:cNvSpPr>
            <a:spLocks noGrp="1"/>
          </p:cNvSpPr>
          <p:nvPr>
            <p:ph type="sldNum" sz="quarter" idx="12"/>
          </p:nvPr>
        </p:nvSpPr>
        <p:spPr/>
        <p:txBody>
          <a:bodyPr/>
          <a:lstStyle/>
          <a:p>
            <a:fld id="{D0380140-22EB-44BE-8071-0B00C31F44EA}" type="slidenum">
              <a:rPr lang="fr-CH" smtClean="0"/>
              <a:t>‹N°›</a:t>
            </a:fld>
            <a:endParaRPr lang="fr-CH"/>
          </a:p>
        </p:txBody>
      </p:sp>
      <p:sp>
        <p:nvSpPr>
          <p:cNvPr id="11" name="Rectangle 10"/>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Image 14">
            <a:extLst>
              <a:ext uri="{FF2B5EF4-FFF2-40B4-BE49-F238E27FC236}">
                <a16:creationId xmlns:a16="http://schemas.microsoft.com/office/drawing/2014/main" id="{39E0CA62-0D15-F344-AEDE-33E5CA07296B}"/>
              </a:ext>
            </a:extLst>
          </p:cNvPr>
          <p:cNvPicPr>
            <a:picLocks noChangeAspect="1"/>
          </p:cNvPicPr>
          <p:nvPr/>
        </p:nvPicPr>
        <p:blipFill>
          <a:blip r:embed="rId2"/>
          <a:stretch>
            <a:fillRect/>
          </a:stretch>
        </p:blipFill>
        <p:spPr>
          <a:xfrm>
            <a:off x="10341548" y="6182248"/>
            <a:ext cx="1698532" cy="602092"/>
          </a:xfrm>
          <a:prstGeom prst="rect">
            <a:avLst/>
          </a:prstGeom>
        </p:spPr>
      </p:pic>
      <p:pic>
        <p:nvPicPr>
          <p:cNvPr id="14" name="Picture 10" descr="Logo, company name&#10;&#10;Description automatically generated">
            <a:extLst>
              <a:ext uri="{FF2B5EF4-FFF2-40B4-BE49-F238E27FC236}">
                <a16:creationId xmlns:a16="http://schemas.microsoft.com/office/drawing/2014/main" id="{4A87FD72-31C1-4C8D-BE64-38B102047B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3600" y="6066000"/>
            <a:ext cx="1650705" cy="720000"/>
          </a:xfrm>
          <a:prstGeom prst="rect">
            <a:avLst/>
          </a:prstGeom>
        </p:spPr>
      </p:pic>
    </p:spTree>
    <p:extLst>
      <p:ext uri="{BB962C8B-B14F-4D97-AF65-F5344CB8AC3E}">
        <p14:creationId xmlns:p14="http://schemas.microsoft.com/office/powerpoint/2010/main" val="2422639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E592EFC-3654-467B-BEE8-BEA76FDCA579}" type="datetimeFigureOut">
              <a:rPr lang="fr-CH" smtClean="0"/>
              <a:t>08.11.2025</a:t>
            </a:fld>
            <a:endParaRPr lang="fr-CH"/>
          </a:p>
        </p:txBody>
      </p:sp>
      <p:sp>
        <p:nvSpPr>
          <p:cNvPr id="4" name="Footer Placeholder 3"/>
          <p:cNvSpPr>
            <a:spLocks noGrp="1"/>
          </p:cNvSpPr>
          <p:nvPr>
            <p:ph type="ftr" sz="quarter" idx="11"/>
          </p:nvPr>
        </p:nvSpPr>
        <p:spPr/>
        <p:txBody>
          <a:bodyPr/>
          <a:lstStyle/>
          <a:p>
            <a:endParaRPr lang="fr-CH"/>
          </a:p>
        </p:txBody>
      </p:sp>
      <p:sp>
        <p:nvSpPr>
          <p:cNvPr id="5" name="Slide Number Placeholder 4"/>
          <p:cNvSpPr>
            <a:spLocks noGrp="1"/>
          </p:cNvSpPr>
          <p:nvPr>
            <p:ph type="sldNum" sz="quarter" idx="12"/>
          </p:nvPr>
        </p:nvSpPr>
        <p:spPr/>
        <p:txBody>
          <a:bodyPr/>
          <a:lstStyle/>
          <a:p>
            <a:fld id="{D0380140-22EB-44BE-8071-0B00C31F44EA}" type="slidenum">
              <a:rPr lang="fr-CH" smtClean="0"/>
              <a:t>‹N°›</a:t>
            </a:fld>
            <a:endParaRPr lang="fr-CH"/>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Image 14">
            <a:extLst>
              <a:ext uri="{FF2B5EF4-FFF2-40B4-BE49-F238E27FC236}">
                <a16:creationId xmlns:a16="http://schemas.microsoft.com/office/drawing/2014/main" id="{39E0CA62-0D15-F344-AEDE-33E5CA07296B}"/>
              </a:ext>
            </a:extLst>
          </p:cNvPr>
          <p:cNvPicPr>
            <a:picLocks noChangeAspect="1"/>
          </p:cNvPicPr>
          <p:nvPr/>
        </p:nvPicPr>
        <p:blipFill>
          <a:blip r:embed="rId2"/>
          <a:stretch>
            <a:fillRect/>
          </a:stretch>
        </p:blipFill>
        <p:spPr>
          <a:xfrm>
            <a:off x="10341548" y="6182248"/>
            <a:ext cx="1698532" cy="602092"/>
          </a:xfrm>
          <a:prstGeom prst="rect">
            <a:avLst/>
          </a:prstGeom>
        </p:spPr>
      </p:pic>
      <p:pic>
        <p:nvPicPr>
          <p:cNvPr id="10" name="Picture 10" descr="Logo, company name&#10;&#10;Description automatically generated">
            <a:extLst>
              <a:ext uri="{FF2B5EF4-FFF2-40B4-BE49-F238E27FC236}">
                <a16:creationId xmlns:a16="http://schemas.microsoft.com/office/drawing/2014/main" id="{4A87FD72-31C1-4C8D-BE64-38B102047B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3600" y="6066000"/>
            <a:ext cx="1650705" cy="720000"/>
          </a:xfrm>
          <a:prstGeom prst="rect">
            <a:avLst/>
          </a:prstGeom>
        </p:spPr>
      </p:pic>
    </p:spTree>
    <p:extLst>
      <p:ext uri="{BB962C8B-B14F-4D97-AF65-F5344CB8AC3E}">
        <p14:creationId xmlns:p14="http://schemas.microsoft.com/office/powerpoint/2010/main" val="1659722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592EFC-3654-467B-BEE8-BEA76FDCA579}" type="datetimeFigureOut">
              <a:rPr lang="fr-CH" smtClean="0"/>
              <a:t>08.11.2025</a:t>
            </a:fld>
            <a:endParaRPr lang="fr-CH"/>
          </a:p>
        </p:txBody>
      </p:sp>
      <p:sp>
        <p:nvSpPr>
          <p:cNvPr id="3" name="Footer Placeholder 2"/>
          <p:cNvSpPr>
            <a:spLocks noGrp="1"/>
          </p:cNvSpPr>
          <p:nvPr>
            <p:ph type="ftr" sz="quarter" idx="11"/>
          </p:nvPr>
        </p:nvSpPr>
        <p:spPr/>
        <p:txBody>
          <a:bodyPr/>
          <a:lstStyle/>
          <a:p>
            <a:endParaRPr lang="fr-CH"/>
          </a:p>
        </p:txBody>
      </p:sp>
      <p:sp>
        <p:nvSpPr>
          <p:cNvPr id="4" name="Slide Number Placeholder 3"/>
          <p:cNvSpPr>
            <a:spLocks noGrp="1"/>
          </p:cNvSpPr>
          <p:nvPr>
            <p:ph type="sldNum" sz="quarter" idx="12"/>
          </p:nvPr>
        </p:nvSpPr>
        <p:spPr/>
        <p:txBody>
          <a:bodyPr/>
          <a:lstStyle/>
          <a:p>
            <a:fld id="{D0380140-22EB-44BE-8071-0B00C31F44EA}" type="slidenum">
              <a:rPr lang="fr-CH" smtClean="0"/>
              <a:t>‹N°›</a:t>
            </a:fld>
            <a:endParaRPr lang="fr-CH"/>
          </a:p>
        </p:txBody>
      </p:sp>
      <p:sp>
        <p:nvSpPr>
          <p:cNvPr id="5" name="Rectangle 4"/>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Image 14">
            <a:extLst>
              <a:ext uri="{FF2B5EF4-FFF2-40B4-BE49-F238E27FC236}">
                <a16:creationId xmlns:a16="http://schemas.microsoft.com/office/drawing/2014/main" id="{39E0CA62-0D15-F344-AEDE-33E5CA07296B}"/>
              </a:ext>
            </a:extLst>
          </p:cNvPr>
          <p:cNvPicPr>
            <a:picLocks noChangeAspect="1"/>
          </p:cNvPicPr>
          <p:nvPr/>
        </p:nvPicPr>
        <p:blipFill>
          <a:blip r:embed="rId2"/>
          <a:stretch>
            <a:fillRect/>
          </a:stretch>
        </p:blipFill>
        <p:spPr>
          <a:xfrm>
            <a:off x="10341548" y="6182248"/>
            <a:ext cx="1698532" cy="602092"/>
          </a:xfrm>
          <a:prstGeom prst="rect">
            <a:avLst/>
          </a:prstGeom>
        </p:spPr>
      </p:pic>
      <p:pic>
        <p:nvPicPr>
          <p:cNvPr id="8" name="Picture 10" descr="Logo, company name&#10;&#10;Description automatically generated">
            <a:extLst>
              <a:ext uri="{FF2B5EF4-FFF2-40B4-BE49-F238E27FC236}">
                <a16:creationId xmlns:a16="http://schemas.microsoft.com/office/drawing/2014/main" id="{4A87FD72-31C1-4C8D-BE64-38B102047B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3600" y="6066000"/>
            <a:ext cx="1650705" cy="720000"/>
          </a:xfrm>
          <a:prstGeom prst="rect">
            <a:avLst/>
          </a:prstGeom>
        </p:spPr>
      </p:pic>
    </p:spTree>
    <p:extLst>
      <p:ext uri="{BB962C8B-B14F-4D97-AF65-F5344CB8AC3E}">
        <p14:creationId xmlns:p14="http://schemas.microsoft.com/office/powerpoint/2010/main" val="40773621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fr-FR"/>
              <a:t>Modifiez le style du titre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EE592EFC-3654-467B-BEE8-BEA76FDCA579}" type="datetimeFigureOut">
              <a:rPr lang="fr-CH" smtClean="0"/>
              <a:t>08.11.2025</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D0380140-22EB-44BE-8071-0B00C31F44EA}" type="slidenum">
              <a:rPr lang="fr-CH" smtClean="0"/>
              <a:t>‹N°›</a:t>
            </a:fld>
            <a:endParaRPr lang="fr-CH"/>
          </a:p>
        </p:txBody>
      </p:sp>
      <p:sp>
        <p:nvSpPr>
          <p:cNvPr id="8" name="Rectangle 7"/>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Image 14">
            <a:extLst>
              <a:ext uri="{FF2B5EF4-FFF2-40B4-BE49-F238E27FC236}">
                <a16:creationId xmlns:a16="http://schemas.microsoft.com/office/drawing/2014/main" id="{39E0CA62-0D15-F344-AEDE-33E5CA07296B}"/>
              </a:ext>
            </a:extLst>
          </p:cNvPr>
          <p:cNvPicPr>
            <a:picLocks noChangeAspect="1"/>
          </p:cNvPicPr>
          <p:nvPr/>
        </p:nvPicPr>
        <p:blipFill>
          <a:blip r:embed="rId2"/>
          <a:stretch>
            <a:fillRect/>
          </a:stretch>
        </p:blipFill>
        <p:spPr>
          <a:xfrm>
            <a:off x="10341548" y="6182248"/>
            <a:ext cx="1698532" cy="602092"/>
          </a:xfrm>
          <a:prstGeom prst="rect">
            <a:avLst/>
          </a:prstGeom>
        </p:spPr>
      </p:pic>
      <p:pic>
        <p:nvPicPr>
          <p:cNvPr id="11" name="Picture 10" descr="Logo, company name&#10;&#10;Description automatically generated">
            <a:extLst>
              <a:ext uri="{FF2B5EF4-FFF2-40B4-BE49-F238E27FC236}">
                <a16:creationId xmlns:a16="http://schemas.microsoft.com/office/drawing/2014/main" id="{4A87FD72-31C1-4C8D-BE64-38B102047B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3600" y="6066000"/>
            <a:ext cx="1650705" cy="720000"/>
          </a:xfrm>
          <a:prstGeom prst="rect">
            <a:avLst/>
          </a:prstGeom>
        </p:spPr>
      </p:pic>
    </p:spTree>
    <p:extLst>
      <p:ext uri="{BB962C8B-B14F-4D97-AF65-F5344CB8AC3E}">
        <p14:creationId xmlns:p14="http://schemas.microsoft.com/office/powerpoint/2010/main" val="39580796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E592EFC-3654-467B-BEE8-BEA76FDCA579}" type="datetimeFigureOut">
              <a:rPr lang="fr-CH" smtClean="0"/>
              <a:t>08.11.2025</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D0380140-22EB-44BE-8071-0B00C31F44EA}" type="slidenum">
              <a:rPr lang="fr-CH" smtClean="0"/>
              <a:t>‹N°›</a:t>
            </a:fld>
            <a:endParaRPr lang="fr-CH"/>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Image 14">
            <a:extLst>
              <a:ext uri="{FF2B5EF4-FFF2-40B4-BE49-F238E27FC236}">
                <a16:creationId xmlns:a16="http://schemas.microsoft.com/office/drawing/2014/main" id="{39E0CA62-0D15-F344-AEDE-33E5CA07296B}"/>
              </a:ext>
            </a:extLst>
          </p:cNvPr>
          <p:cNvPicPr>
            <a:picLocks noChangeAspect="1"/>
          </p:cNvPicPr>
          <p:nvPr/>
        </p:nvPicPr>
        <p:blipFill>
          <a:blip r:embed="rId2"/>
          <a:stretch>
            <a:fillRect/>
          </a:stretch>
        </p:blipFill>
        <p:spPr>
          <a:xfrm>
            <a:off x="10341548" y="6182248"/>
            <a:ext cx="1698532" cy="602092"/>
          </a:xfrm>
          <a:prstGeom prst="rect">
            <a:avLst/>
          </a:prstGeom>
        </p:spPr>
      </p:pic>
      <p:pic>
        <p:nvPicPr>
          <p:cNvPr id="10" name="Picture 10" descr="Logo, company name&#10;&#10;Description automatically generated">
            <a:extLst>
              <a:ext uri="{FF2B5EF4-FFF2-40B4-BE49-F238E27FC236}">
                <a16:creationId xmlns:a16="http://schemas.microsoft.com/office/drawing/2014/main" id="{4A87FD72-31C1-4C8D-BE64-38B102047B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3600" y="6066000"/>
            <a:ext cx="1650705" cy="720000"/>
          </a:xfrm>
          <a:prstGeom prst="rect">
            <a:avLst/>
          </a:prstGeom>
        </p:spPr>
      </p:pic>
    </p:spTree>
    <p:extLst>
      <p:ext uri="{BB962C8B-B14F-4D97-AF65-F5344CB8AC3E}">
        <p14:creationId xmlns:p14="http://schemas.microsoft.com/office/powerpoint/2010/main" val="1267167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cSld name="1_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fr-FR"/>
              <a:t>Modifiez le style du titre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8466B3DA-EE21-4723-87C6-FB0E9D62346F}" type="datetime1">
              <a:rPr lang="fr-CH" smtClean="0"/>
              <a:t>08.11.2025</a:t>
            </a:fld>
            <a:endParaRPr lang="fr-CH"/>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fr-CH"/>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D0380140-22EB-44BE-8071-0B00C31F44EA}" type="slidenum">
              <a:rPr lang="fr-CH" smtClean="0"/>
              <a:t>‹N°›</a:t>
            </a:fld>
            <a:endParaRPr lang="fr-CH"/>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41700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1_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E592EFC-3654-467B-BEE8-BEA76FDCA579}" type="datetimeFigureOut">
              <a:rPr lang="fr-CH" smtClean="0"/>
              <a:t>08.11.2025</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D0380140-22EB-44BE-8071-0B00C31F44EA}" type="slidenum">
              <a:rPr lang="fr-CH" smtClean="0"/>
              <a:t>‹N°›</a:t>
            </a:fld>
            <a:endParaRPr lang="fr-CH"/>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H"/>
          </a:p>
        </p:txBody>
      </p:sp>
      <p:pic>
        <p:nvPicPr>
          <p:cNvPr id="9" name="Image 14">
            <a:extLst>
              <a:ext uri="{FF2B5EF4-FFF2-40B4-BE49-F238E27FC236}">
                <a16:creationId xmlns:a16="http://schemas.microsoft.com/office/drawing/2014/main" id="{39E0CA62-0D15-F344-AEDE-33E5CA07296B}"/>
              </a:ext>
            </a:extLst>
          </p:cNvPr>
          <p:cNvPicPr>
            <a:picLocks noChangeAspect="1"/>
          </p:cNvPicPr>
          <p:nvPr/>
        </p:nvPicPr>
        <p:blipFill>
          <a:blip r:embed="rId2"/>
          <a:stretch>
            <a:fillRect/>
          </a:stretch>
        </p:blipFill>
        <p:spPr>
          <a:xfrm>
            <a:off x="10341548" y="6182248"/>
            <a:ext cx="1698532" cy="602092"/>
          </a:xfrm>
          <a:prstGeom prst="rect">
            <a:avLst/>
          </a:prstGeom>
        </p:spPr>
      </p:pic>
      <p:pic>
        <p:nvPicPr>
          <p:cNvPr id="10" name="Picture 10" descr="Logo, company name&#10;&#10;Description automatically generated">
            <a:extLst>
              <a:ext uri="{FF2B5EF4-FFF2-40B4-BE49-F238E27FC236}">
                <a16:creationId xmlns:a16="http://schemas.microsoft.com/office/drawing/2014/main" id="{4A87FD72-31C1-4C8D-BE64-38B102047B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3600" y="6066000"/>
            <a:ext cx="1650705" cy="720000"/>
          </a:xfrm>
          <a:prstGeom prst="rect">
            <a:avLst/>
          </a:prstGeom>
        </p:spPr>
      </p:pic>
    </p:spTree>
    <p:extLst>
      <p:ext uri="{BB962C8B-B14F-4D97-AF65-F5344CB8AC3E}">
        <p14:creationId xmlns:p14="http://schemas.microsoft.com/office/powerpoint/2010/main" val="977328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E592EFC-3654-467B-BEE8-BEA76FDCA579}" type="datetimeFigureOut">
              <a:rPr lang="fr-CH" smtClean="0"/>
              <a:t>08.11.2025</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D0380140-22EB-44BE-8071-0B00C31F44EA}" type="slidenum">
              <a:rPr lang="fr-CH" smtClean="0"/>
              <a:t>‹N°›</a:t>
            </a:fld>
            <a:endParaRPr lang="fr-CH"/>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H"/>
          </a:p>
        </p:txBody>
      </p:sp>
      <p:pic>
        <p:nvPicPr>
          <p:cNvPr id="9" name="Image 14">
            <a:extLst>
              <a:ext uri="{FF2B5EF4-FFF2-40B4-BE49-F238E27FC236}">
                <a16:creationId xmlns:a16="http://schemas.microsoft.com/office/drawing/2014/main" id="{39E0CA62-0D15-F344-AEDE-33E5CA07296B}"/>
              </a:ext>
            </a:extLst>
          </p:cNvPr>
          <p:cNvPicPr>
            <a:picLocks noChangeAspect="1"/>
          </p:cNvPicPr>
          <p:nvPr/>
        </p:nvPicPr>
        <p:blipFill>
          <a:blip r:embed="rId3"/>
          <a:stretch>
            <a:fillRect/>
          </a:stretch>
        </p:blipFill>
        <p:spPr>
          <a:xfrm>
            <a:off x="10341548" y="6182248"/>
            <a:ext cx="1698532" cy="602092"/>
          </a:xfrm>
          <a:prstGeom prst="rect">
            <a:avLst/>
          </a:prstGeom>
        </p:spPr>
      </p:pic>
      <p:pic>
        <p:nvPicPr>
          <p:cNvPr id="10" name="Picture 10" descr="Logo, company name&#10;&#10;Description automatically generated">
            <a:extLst>
              <a:ext uri="{FF2B5EF4-FFF2-40B4-BE49-F238E27FC236}">
                <a16:creationId xmlns:a16="http://schemas.microsoft.com/office/drawing/2014/main" id="{4A87FD72-31C1-4C8D-BE64-38B102047B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3600" y="6066000"/>
            <a:ext cx="1650705" cy="720000"/>
          </a:xfrm>
          <a:prstGeom prst="rect">
            <a:avLst/>
          </a:prstGeom>
        </p:spPr>
      </p:pic>
      <p:sp>
        <p:nvSpPr>
          <p:cNvPr id="11" name="Rectangle 10">
            <a:extLst>
              <a:ext uri="{FF2B5EF4-FFF2-40B4-BE49-F238E27FC236}">
                <a16:creationId xmlns:a16="http://schemas.microsoft.com/office/drawing/2014/main" id="{B10DBBE5-C09D-476C-A4F0-B75CED5A1ADD}"/>
              </a:ext>
            </a:extLst>
          </p:cNvPr>
          <p:cNvSpPr/>
          <p:nvPr>
            <p:custDataLst>
              <p:tags r:id="rId1"/>
            </p:custDataLst>
          </p:nvPr>
        </p:nvSpPr>
        <p:spPr>
          <a:xfrm>
            <a:off x="0" y="2663952"/>
            <a:ext cx="546742" cy="1530096"/>
          </a:xfrm>
          <a:prstGeom prst="rect">
            <a:avLst/>
          </a:prstGeom>
          <a:solidFill>
            <a:srgbClr val="FE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000">
              <a:solidFill>
                <a:schemeClr val="tx1"/>
              </a:solidFill>
            </a:endParaRPr>
          </a:p>
        </p:txBody>
      </p:sp>
    </p:spTree>
    <p:extLst>
      <p:ext uri="{BB962C8B-B14F-4D97-AF65-F5344CB8AC3E}">
        <p14:creationId xmlns:p14="http://schemas.microsoft.com/office/powerpoint/2010/main" val="1697980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2_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4" name="Date Placeholder 3"/>
          <p:cNvSpPr>
            <a:spLocks noGrp="1"/>
          </p:cNvSpPr>
          <p:nvPr>
            <p:ph type="dt" sz="half" idx="10"/>
          </p:nvPr>
        </p:nvSpPr>
        <p:spPr/>
        <p:txBody>
          <a:bodyPr/>
          <a:lstStyle/>
          <a:p>
            <a:fld id="{EE592EFC-3654-467B-BEE8-BEA76FDCA579}" type="datetimeFigureOut">
              <a:rPr lang="fr-CH" smtClean="0"/>
              <a:t>08.11.2025</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D0380140-22EB-44BE-8071-0B00C31F44EA}" type="slidenum">
              <a:rPr lang="fr-CH" smtClean="0"/>
              <a:t>‹N°›</a:t>
            </a:fld>
            <a:endParaRPr lang="fr-CH"/>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Image 14">
            <a:extLst>
              <a:ext uri="{FF2B5EF4-FFF2-40B4-BE49-F238E27FC236}">
                <a16:creationId xmlns:a16="http://schemas.microsoft.com/office/drawing/2014/main" id="{39E0CA62-0D15-F344-AEDE-33E5CA07296B}"/>
              </a:ext>
            </a:extLst>
          </p:cNvPr>
          <p:cNvPicPr>
            <a:picLocks noChangeAspect="1"/>
          </p:cNvPicPr>
          <p:nvPr/>
        </p:nvPicPr>
        <p:blipFill>
          <a:blip r:embed="rId3"/>
          <a:stretch>
            <a:fillRect/>
          </a:stretch>
        </p:blipFill>
        <p:spPr>
          <a:xfrm>
            <a:off x="10341548" y="6182248"/>
            <a:ext cx="1698532" cy="602092"/>
          </a:xfrm>
          <a:prstGeom prst="rect">
            <a:avLst/>
          </a:prstGeom>
        </p:spPr>
      </p:pic>
      <p:pic>
        <p:nvPicPr>
          <p:cNvPr id="10" name="Picture 10" descr="Logo, company name&#10;&#10;Description automatically generated">
            <a:extLst>
              <a:ext uri="{FF2B5EF4-FFF2-40B4-BE49-F238E27FC236}">
                <a16:creationId xmlns:a16="http://schemas.microsoft.com/office/drawing/2014/main" id="{4A87FD72-31C1-4C8D-BE64-38B102047B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3600" y="6066000"/>
            <a:ext cx="1650705" cy="720000"/>
          </a:xfrm>
          <a:prstGeom prst="rect">
            <a:avLst/>
          </a:prstGeom>
        </p:spPr>
      </p:pic>
      <p:sp>
        <p:nvSpPr>
          <p:cNvPr id="12" name="Rectangle 11">
            <a:extLst>
              <a:ext uri="{FF2B5EF4-FFF2-40B4-BE49-F238E27FC236}">
                <a16:creationId xmlns:a16="http://schemas.microsoft.com/office/drawing/2014/main" id="{B10DBBE5-C09D-476C-A4F0-B75CED5A1ADD}"/>
              </a:ext>
            </a:extLst>
          </p:cNvPr>
          <p:cNvSpPr/>
          <p:nvPr>
            <p:custDataLst>
              <p:tags r:id="rId1"/>
            </p:custDataLst>
          </p:nvPr>
        </p:nvSpPr>
        <p:spPr>
          <a:xfrm>
            <a:off x="-1" y="2663952"/>
            <a:ext cx="8041341" cy="2419036"/>
          </a:xfrm>
          <a:prstGeom prst="rect">
            <a:avLst/>
          </a:prstGeom>
          <a:solidFill>
            <a:srgbClr val="FE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000">
              <a:solidFill>
                <a:schemeClr val="tx1"/>
              </a:solidFill>
            </a:endParaRPr>
          </a:p>
        </p:txBody>
      </p:sp>
      <p:sp>
        <p:nvSpPr>
          <p:cNvPr id="3" name="Content Placeholder 2"/>
          <p:cNvSpPr>
            <a:spLocks noGrp="1"/>
          </p:cNvSpPr>
          <p:nvPr>
            <p:ph idx="1"/>
          </p:nvPr>
        </p:nvSpPr>
        <p:spPr/>
        <p:txBody>
          <a:bodyPr/>
          <a:lstStyle>
            <a:lvl3pPr marL="548640" indent="0">
              <a:buNone/>
              <a:defRPr/>
            </a:lvl3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17646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3_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E592EFC-3654-467B-BEE8-BEA76FDCA579}" type="datetimeFigureOut">
              <a:rPr lang="fr-CH" smtClean="0"/>
              <a:t>08.11.2025</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D0380140-22EB-44BE-8071-0B00C31F44EA}" type="slidenum">
              <a:rPr lang="fr-CH" smtClean="0"/>
              <a:t>‹N°›</a:t>
            </a:fld>
            <a:endParaRPr lang="fr-CH"/>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Image 14">
            <a:extLst>
              <a:ext uri="{FF2B5EF4-FFF2-40B4-BE49-F238E27FC236}">
                <a16:creationId xmlns:a16="http://schemas.microsoft.com/office/drawing/2014/main" id="{39E0CA62-0D15-F344-AEDE-33E5CA07296B}"/>
              </a:ext>
            </a:extLst>
          </p:cNvPr>
          <p:cNvPicPr>
            <a:picLocks noChangeAspect="1"/>
          </p:cNvPicPr>
          <p:nvPr/>
        </p:nvPicPr>
        <p:blipFill>
          <a:blip r:embed="rId3"/>
          <a:stretch>
            <a:fillRect/>
          </a:stretch>
        </p:blipFill>
        <p:spPr>
          <a:xfrm>
            <a:off x="10341548" y="6182248"/>
            <a:ext cx="1698532" cy="602092"/>
          </a:xfrm>
          <a:prstGeom prst="rect">
            <a:avLst/>
          </a:prstGeom>
        </p:spPr>
      </p:pic>
      <p:pic>
        <p:nvPicPr>
          <p:cNvPr id="10" name="Picture 10" descr="Logo, company name&#10;&#10;Description automatically generated">
            <a:extLst>
              <a:ext uri="{FF2B5EF4-FFF2-40B4-BE49-F238E27FC236}">
                <a16:creationId xmlns:a16="http://schemas.microsoft.com/office/drawing/2014/main" id="{4A87FD72-31C1-4C8D-BE64-38B102047B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3600" y="6066000"/>
            <a:ext cx="1650705" cy="720000"/>
          </a:xfrm>
          <a:prstGeom prst="rect">
            <a:avLst/>
          </a:prstGeom>
        </p:spPr>
      </p:pic>
      <p:sp>
        <p:nvSpPr>
          <p:cNvPr id="11" name="Rectangle 10">
            <a:extLst>
              <a:ext uri="{FF2B5EF4-FFF2-40B4-BE49-F238E27FC236}">
                <a16:creationId xmlns:a16="http://schemas.microsoft.com/office/drawing/2014/main" id="{B10DBBE5-C09D-476C-A4F0-B75CED5A1ADD}"/>
              </a:ext>
            </a:extLst>
          </p:cNvPr>
          <p:cNvSpPr/>
          <p:nvPr>
            <p:custDataLst>
              <p:tags r:id="rId1"/>
            </p:custDataLst>
          </p:nvPr>
        </p:nvSpPr>
        <p:spPr>
          <a:xfrm>
            <a:off x="0" y="2663952"/>
            <a:ext cx="546742" cy="15300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000">
              <a:solidFill>
                <a:schemeClr val="tx1"/>
              </a:solidFill>
            </a:endParaRPr>
          </a:p>
        </p:txBody>
      </p:sp>
    </p:spTree>
    <p:extLst>
      <p:ext uri="{BB962C8B-B14F-4D97-AF65-F5344CB8AC3E}">
        <p14:creationId xmlns:p14="http://schemas.microsoft.com/office/powerpoint/2010/main" val="1312508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4_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4" name="Date Placeholder 3"/>
          <p:cNvSpPr>
            <a:spLocks noGrp="1"/>
          </p:cNvSpPr>
          <p:nvPr>
            <p:ph type="dt" sz="half" idx="10"/>
          </p:nvPr>
        </p:nvSpPr>
        <p:spPr/>
        <p:txBody>
          <a:bodyPr/>
          <a:lstStyle/>
          <a:p>
            <a:fld id="{EE592EFC-3654-467B-BEE8-BEA76FDCA579}" type="datetimeFigureOut">
              <a:rPr lang="fr-CH" smtClean="0"/>
              <a:t>08.11.2025</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D0380140-22EB-44BE-8071-0B00C31F44EA}" type="slidenum">
              <a:rPr lang="fr-CH" smtClean="0"/>
              <a:t>‹N°›</a:t>
            </a:fld>
            <a:endParaRPr lang="fr-CH"/>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Image 14">
            <a:extLst>
              <a:ext uri="{FF2B5EF4-FFF2-40B4-BE49-F238E27FC236}">
                <a16:creationId xmlns:a16="http://schemas.microsoft.com/office/drawing/2014/main" id="{39E0CA62-0D15-F344-AEDE-33E5CA07296B}"/>
              </a:ext>
            </a:extLst>
          </p:cNvPr>
          <p:cNvPicPr>
            <a:picLocks noChangeAspect="1"/>
          </p:cNvPicPr>
          <p:nvPr/>
        </p:nvPicPr>
        <p:blipFill>
          <a:blip r:embed="rId3"/>
          <a:stretch>
            <a:fillRect/>
          </a:stretch>
        </p:blipFill>
        <p:spPr>
          <a:xfrm>
            <a:off x="10341548" y="6182248"/>
            <a:ext cx="1698532" cy="602092"/>
          </a:xfrm>
          <a:prstGeom prst="rect">
            <a:avLst/>
          </a:prstGeom>
        </p:spPr>
      </p:pic>
      <p:pic>
        <p:nvPicPr>
          <p:cNvPr id="10" name="Picture 10" descr="Logo, company name&#10;&#10;Description automatically generated">
            <a:extLst>
              <a:ext uri="{FF2B5EF4-FFF2-40B4-BE49-F238E27FC236}">
                <a16:creationId xmlns:a16="http://schemas.microsoft.com/office/drawing/2014/main" id="{4A87FD72-31C1-4C8D-BE64-38B102047B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3600" y="6066000"/>
            <a:ext cx="1650705" cy="720000"/>
          </a:xfrm>
          <a:prstGeom prst="rect">
            <a:avLst/>
          </a:prstGeom>
        </p:spPr>
      </p:pic>
      <p:sp>
        <p:nvSpPr>
          <p:cNvPr id="11" name="Rectangle 10">
            <a:extLst>
              <a:ext uri="{FF2B5EF4-FFF2-40B4-BE49-F238E27FC236}">
                <a16:creationId xmlns:a16="http://schemas.microsoft.com/office/drawing/2014/main" id="{B10DBBE5-C09D-476C-A4F0-B75CED5A1ADD}"/>
              </a:ext>
            </a:extLst>
          </p:cNvPr>
          <p:cNvSpPr/>
          <p:nvPr>
            <p:custDataLst>
              <p:tags r:id="rId1"/>
            </p:custDataLst>
          </p:nvPr>
        </p:nvSpPr>
        <p:spPr>
          <a:xfrm>
            <a:off x="-1" y="2663952"/>
            <a:ext cx="8041341" cy="24190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000">
              <a:solidFill>
                <a:schemeClr val="tx1"/>
              </a:solidFill>
            </a:endParaRPr>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2560292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5_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E592EFC-3654-467B-BEE8-BEA76FDCA579}" type="datetimeFigureOut">
              <a:rPr lang="fr-CH" smtClean="0"/>
              <a:t>08.11.2025</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D0380140-22EB-44BE-8071-0B00C31F44EA}" type="slidenum">
              <a:rPr lang="fr-CH" smtClean="0"/>
              <a:t>‹N°›</a:t>
            </a:fld>
            <a:endParaRPr lang="fr-CH"/>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Image 14">
            <a:extLst>
              <a:ext uri="{FF2B5EF4-FFF2-40B4-BE49-F238E27FC236}">
                <a16:creationId xmlns:a16="http://schemas.microsoft.com/office/drawing/2014/main" id="{39E0CA62-0D15-F344-AEDE-33E5CA07296B}"/>
              </a:ext>
            </a:extLst>
          </p:cNvPr>
          <p:cNvPicPr>
            <a:picLocks noChangeAspect="1"/>
          </p:cNvPicPr>
          <p:nvPr/>
        </p:nvPicPr>
        <p:blipFill>
          <a:blip r:embed="rId3"/>
          <a:stretch>
            <a:fillRect/>
          </a:stretch>
        </p:blipFill>
        <p:spPr>
          <a:xfrm>
            <a:off x="10341548" y="6182248"/>
            <a:ext cx="1698532" cy="602092"/>
          </a:xfrm>
          <a:prstGeom prst="rect">
            <a:avLst/>
          </a:prstGeom>
        </p:spPr>
      </p:pic>
      <p:pic>
        <p:nvPicPr>
          <p:cNvPr id="10" name="Picture 10" descr="Logo, company name&#10;&#10;Description automatically generated">
            <a:extLst>
              <a:ext uri="{FF2B5EF4-FFF2-40B4-BE49-F238E27FC236}">
                <a16:creationId xmlns:a16="http://schemas.microsoft.com/office/drawing/2014/main" id="{4A87FD72-31C1-4C8D-BE64-38B102047B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3600" y="6066000"/>
            <a:ext cx="1650705" cy="720000"/>
          </a:xfrm>
          <a:prstGeom prst="rect">
            <a:avLst/>
          </a:prstGeom>
        </p:spPr>
      </p:pic>
      <p:sp>
        <p:nvSpPr>
          <p:cNvPr id="11" name="Rectangle 10">
            <a:extLst>
              <a:ext uri="{FF2B5EF4-FFF2-40B4-BE49-F238E27FC236}">
                <a16:creationId xmlns:a16="http://schemas.microsoft.com/office/drawing/2014/main" id="{B10DBBE5-C09D-476C-A4F0-B75CED5A1ADD}"/>
              </a:ext>
            </a:extLst>
          </p:cNvPr>
          <p:cNvSpPr/>
          <p:nvPr>
            <p:custDataLst>
              <p:tags r:id="rId1"/>
            </p:custDataLst>
          </p:nvPr>
        </p:nvSpPr>
        <p:spPr>
          <a:xfrm>
            <a:off x="0" y="2663952"/>
            <a:ext cx="546742" cy="15300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000">
              <a:solidFill>
                <a:schemeClr val="tx1"/>
              </a:solidFill>
            </a:endParaRPr>
          </a:p>
        </p:txBody>
      </p:sp>
    </p:spTree>
    <p:extLst>
      <p:ext uri="{BB962C8B-B14F-4D97-AF65-F5344CB8AC3E}">
        <p14:creationId xmlns:p14="http://schemas.microsoft.com/office/powerpoint/2010/main" val="3523410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6_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4" name="Date Placeholder 3"/>
          <p:cNvSpPr>
            <a:spLocks noGrp="1"/>
          </p:cNvSpPr>
          <p:nvPr>
            <p:ph type="dt" sz="half" idx="10"/>
          </p:nvPr>
        </p:nvSpPr>
        <p:spPr/>
        <p:txBody>
          <a:bodyPr/>
          <a:lstStyle/>
          <a:p>
            <a:fld id="{EE592EFC-3654-467B-BEE8-BEA76FDCA579}" type="datetimeFigureOut">
              <a:rPr lang="fr-CH" smtClean="0"/>
              <a:t>08.11.2025</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D0380140-22EB-44BE-8071-0B00C31F44EA}" type="slidenum">
              <a:rPr lang="fr-CH" smtClean="0"/>
              <a:t>‹N°›</a:t>
            </a:fld>
            <a:endParaRPr lang="fr-CH"/>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Image 14">
            <a:extLst>
              <a:ext uri="{FF2B5EF4-FFF2-40B4-BE49-F238E27FC236}">
                <a16:creationId xmlns:a16="http://schemas.microsoft.com/office/drawing/2014/main" id="{39E0CA62-0D15-F344-AEDE-33E5CA07296B}"/>
              </a:ext>
            </a:extLst>
          </p:cNvPr>
          <p:cNvPicPr>
            <a:picLocks noChangeAspect="1"/>
          </p:cNvPicPr>
          <p:nvPr/>
        </p:nvPicPr>
        <p:blipFill>
          <a:blip r:embed="rId3"/>
          <a:stretch>
            <a:fillRect/>
          </a:stretch>
        </p:blipFill>
        <p:spPr>
          <a:xfrm>
            <a:off x="10341548" y="6182248"/>
            <a:ext cx="1698532" cy="602092"/>
          </a:xfrm>
          <a:prstGeom prst="rect">
            <a:avLst/>
          </a:prstGeom>
        </p:spPr>
      </p:pic>
      <p:pic>
        <p:nvPicPr>
          <p:cNvPr id="10" name="Picture 10" descr="Logo, company name&#10;&#10;Description automatically generated">
            <a:extLst>
              <a:ext uri="{FF2B5EF4-FFF2-40B4-BE49-F238E27FC236}">
                <a16:creationId xmlns:a16="http://schemas.microsoft.com/office/drawing/2014/main" id="{4A87FD72-31C1-4C8D-BE64-38B102047B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3600" y="6066000"/>
            <a:ext cx="1650705" cy="720000"/>
          </a:xfrm>
          <a:prstGeom prst="rect">
            <a:avLst/>
          </a:prstGeom>
        </p:spPr>
      </p:pic>
      <p:sp>
        <p:nvSpPr>
          <p:cNvPr id="11" name="Rectangle 10">
            <a:extLst>
              <a:ext uri="{FF2B5EF4-FFF2-40B4-BE49-F238E27FC236}">
                <a16:creationId xmlns:a16="http://schemas.microsoft.com/office/drawing/2014/main" id="{B10DBBE5-C09D-476C-A4F0-B75CED5A1ADD}"/>
              </a:ext>
            </a:extLst>
          </p:cNvPr>
          <p:cNvSpPr/>
          <p:nvPr>
            <p:custDataLst>
              <p:tags r:id="rId1"/>
            </p:custDataLst>
          </p:nvPr>
        </p:nvSpPr>
        <p:spPr>
          <a:xfrm>
            <a:off x="-1" y="2663952"/>
            <a:ext cx="8041341" cy="241903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000">
              <a:solidFill>
                <a:schemeClr val="tx1"/>
              </a:solidFill>
            </a:endParaRPr>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2931008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fr-FR"/>
              <a:t>Modifiez le style du titre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EE592EFC-3654-467B-BEE8-BEA76FDCA579}" type="datetimeFigureOut">
              <a:rPr lang="fr-CH" smtClean="0"/>
              <a:t>08.11.2025</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D0380140-22EB-44BE-8071-0B00C31F44EA}" type="slidenum">
              <a:rPr lang="fr-CH" smtClean="0"/>
              <a:t>‹N°›</a:t>
            </a:fld>
            <a:endParaRPr lang="fr-CH"/>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Image 14">
            <a:extLst>
              <a:ext uri="{FF2B5EF4-FFF2-40B4-BE49-F238E27FC236}">
                <a16:creationId xmlns:a16="http://schemas.microsoft.com/office/drawing/2014/main" id="{39E0CA62-0D15-F344-AEDE-33E5CA07296B}"/>
              </a:ext>
            </a:extLst>
          </p:cNvPr>
          <p:cNvPicPr>
            <a:picLocks noChangeAspect="1"/>
          </p:cNvPicPr>
          <p:nvPr/>
        </p:nvPicPr>
        <p:blipFill>
          <a:blip r:embed="rId2"/>
          <a:stretch>
            <a:fillRect/>
          </a:stretch>
        </p:blipFill>
        <p:spPr>
          <a:xfrm>
            <a:off x="10341548" y="6182248"/>
            <a:ext cx="1698532" cy="602092"/>
          </a:xfrm>
          <a:prstGeom prst="rect">
            <a:avLst/>
          </a:prstGeom>
        </p:spPr>
      </p:pic>
      <p:pic>
        <p:nvPicPr>
          <p:cNvPr id="10" name="Picture 10" descr="Logo, company name&#10;&#10;Description automatically generated">
            <a:extLst>
              <a:ext uri="{FF2B5EF4-FFF2-40B4-BE49-F238E27FC236}">
                <a16:creationId xmlns:a16="http://schemas.microsoft.com/office/drawing/2014/main" id="{4A87FD72-31C1-4C8D-BE64-38B102047B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3600" y="6066000"/>
            <a:ext cx="1650705" cy="720000"/>
          </a:xfrm>
          <a:prstGeom prst="rect">
            <a:avLst/>
          </a:prstGeom>
        </p:spPr>
      </p:pic>
    </p:spTree>
    <p:extLst>
      <p:ext uri="{BB962C8B-B14F-4D97-AF65-F5344CB8AC3E}">
        <p14:creationId xmlns:p14="http://schemas.microsoft.com/office/powerpoint/2010/main" val="1744542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CH"/>
          </a:p>
        </p:txBody>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EE592EFC-3654-467B-BEE8-BEA76FDCA579}" type="datetimeFigureOut">
              <a:rPr lang="fr-CH" smtClean="0"/>
              <a:t>08.11.2025</a:t>
            </a:fld>
            <a:endParaRPr lang="fr-CH"/>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fr-CH"/>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D0380140-22EB-44BE-8071-0B00C31F44EA}" type="slidenum">
              <a:rPr lang="fr-CH" smtClean="0"/>
              <a:t>‹N°›</a:t>
            </a:fld>
            <a:endParaRPr lang="fr-CH"/>
          </a:p>
        </p:txBody>
      </p:sp>
    </p:spTree>
    <p:extLst>
      <p:ext uri="{BB962C8B-B14F-4D97-AF65-F5344CB8AC3E}">
        <p14:creationId xmlns:p14="http://schemas.microsoft.com/office/powerpoint/2010/main" val="3661565741"/>
      </p:ext>
    </p:extLst>
  </p:cSld>
  <p:clrMap bg1="lt1" tx1="dk1" bg2="lt2" tx2="dk2" accent1="accent1" accent2="accent2" accent3="accent3" accent4="accent4" accent5="accent5" accent6="accent6" hlink="hlink" folHlink="folHlink"/>
  <p:sldLayoutIdLst>
    <p:sldLayoutId id="2147483709" r:id="rId1"/>
    <p:sldLayoutId id="2147483719" r:id="rId2"/>
    <p:sldLayoutId id="2147483710" r:id="rId3"/>
    <p:sldLayoutId id="2147483720" r:id="rId4"/>
    <p:sldLayoutId id="2147483721" r:id="rId5"/>
    <p:sldLayoutId id="2147483722" r:id="rId6"/>
    <p:sldLayoutId id="2147483723" r:id="rId7"/>
    <p:sldLayoutId id="2147483724" r:id="rId8"/>
    <p:sldLayoutId id="2147483711" r:id="rId9"/>
    <p:sldLayoutId id="2147483712" r:id="rId10"/>
    <p:sldLayoutId id="2147483725" r:id="rId11"/>
    <p:sldLayoutId id="2147483726" r:id="rId12"/>
    <p:sldLayoutId id="2147483713" r:id="rId13"/>
    <p:sldLayoutId id="2147483714" r:id="rId14"/>
    <p:sldLayoutId id="2147483715" r:id="rId15"/>
    <p:sldLayoutId id="2147483716" r:id="rId16"/>
    <p:sldLayoutId id="2147483718" r:id="rId17"/>
    <p:sldLayoutId id="2147483727" r:id="rId18"/>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image" Target="../media/image39.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tags" Target="../tags/tag11.xml"/><Relationship Id="rId4" Type="http://schemas.openxmlformats.org/officeDocument/2006/relationships/image" Target="../media/image40.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tags" Target="../tags/tag12.xml"/><Relationship Id="rId4" Type="http://schemas.openxmlformats.org/officeDocument/2006/relationships/image" Target="../media/image41.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2.png"/><Relationship Id="rId7" Type="http://schemas.openxmlformats.org/officeDocument/2006/relationships/hyperlink" Target="https://www.chuv.ch/fr/neurosciences/dnc-home/patients-et-familles/exercices-a-domicile" TargetMode="External"/><Relationship Id="rId2" Type="http://schemas.openxmlformats.org/officeDocument/2006/relationships/slideLayout" Target="../slideLayouts/slideLayout3.xml"/><Relationship Id="rId1" Type="http://schemas.openxmlformats.org/officeDocument/2006/relationships/tags" Target="../tags/tag14.xml"/><Relationship Id="rId6" Type="http://schemas.openxmlformats.org/officeDocument/2006/relationships/image" Target="../media/image33.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6.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tags" Target="../tags/tag16.xml"/><Relationship Id="rId5" Type="http://schemas.openxmlformats.org/officeDocument/2006/relationships/image" Target="../media/image48.png"/><Relationship Id="rId4" Type="http://schemas.openxmlformats.org/officeDocument/2006/relationships/image" Target="../media/image47.png"/></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3.xml"/><Relationship Id="rId1" Type="http://schemas.openxmlformats.org/officeDocument/2006/relationships/tags" Target="../tags/tag20.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3.xml"/><Relationship Id="rId1" Type="http://schemas.openxmlformats.org/officeDocument/2006/relationships/tags" Target="../tags/tag21.xml"/><Relationship Id="rId5" Type="http://schemas.openxmlformats.org/officeDocument/2006/relationships/image" Target="../media/image55.pn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3" Type="http://schemas.openxmlformats.org/officeDocument/2006/relationships/hyperlink" Target="https://www.alzheimer-schweiz.ch/fr/page-daccueil"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hyperlink" Target="https://www.thelancet.com/article/S0140-6736(20)30367-6/fulltext" TargetMode="External"/><Relationship Id="rId4" Type="http://schemas.openxmlformats.org/officeDocument/2006/relationships/hyperlink" Target="https://promotionsante.ch/"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doi.org/10.1186/s11556-023-00325-4"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hyperlink" Target="https://doi.org/10.1186/s40814-022-01027-x"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803275" y="1075531"/>
            <a:ext cx="11252200" cy="1325562"/>
          </a:xfrm>
        </p:spPr>
        <p:txBody>
          <a:bodyPr>
            <a:noAutofit/>
          </a:bodyPr>
          <a:lstStyle/>
          <a:p>
            <a:r>
              <a:rPr lang="fr-CH" sz="3600" dirty="0"/>
              <a:t>Interventions physio-thérapeutique les personnes atteintes de TNC léger</a:t>
            </a:r>
          </a:p>
        </p:txBody>
      </p:sp>
      <p:sp>
        <p:nvSpPr>
          <p:cNvPr id="3" name="Espace réservé du texte 2"/>
          <p:cNvSpPr>
            <a:spLocks noGrp="1"/>
          </p:cNvSpPr>
          <p:nvPr>
            <p:ph type="body" sz="quarter" idx="13"/>
          </p:nvPr>
        </p:nvSpPr>
        <p:spPr>
          <a:xfrm>
            <a:off x="3568700" y="3289300"/>
            <a:ext cx="8486775" cy="2008188"/>
          </a:xfrm>
        </p:spPr>
        <p:txBody>
          <a:bodyPr>
            <a:normAutofit/>
          </a:bodyPr>
          <a:lstStyle/>
          <a:p>
            <a:pPr algn="r">
              <a:lnSpc>
                <a:spcPct val="120000"/>
              </a:lnSpc>
            </a:pPr>
            <a:r>
              <a:rPr lang="fr-CH" sz="2200" dirty="0">
                <a:solidFill>
                  <a:schemeClr val="accent6">
                    <a:lumMod val="40000"/>
                    <a:lumOff val="60000"/>
                  </a:schemeClr>
                </a:solidFill>
                <a:latin typeface="+mj-lt"/>
              </a:rPr>
              <a:t>Margaux Fumasoli</a:t>
            </a:r>
          </a:p>
          <a:p>
            <a:pPr algn="r">
              <a:lnSpc>
                <a:spcPct val="120000"/>
              </a:lnSpc>
            </a:pPr>
            <a:r>
              <a:rPr lang="fr-CH" sz="2200" dirty="0">
                <a:solidFill>
                  <a:schemeClr val="accent6">
                    <a:lumMod val="40000"/>
                    <a:lumOff val="60000"/>
                  </a:schemeClr>
                </a:solidFill>
                <a:latin typeface="+mj-lt"/>
              </a:rPr>
              <a:t>Physiothérapeute en </a:t>
            </a:r>
            <a:r>
              <a:rPr lang="fr-CH" sz="2200" dirty="0" err="1">
                <a:solidFill>
                  <a:schemeClr val="accent6">
                    <a:lumMod val="40000"/>
                    <a:lumOff val="60000"/>
                  </a:schemeClr>
                </a:solidFill>
                <a:latin typeface="+mj-lt"/>
              </a:rPr>
              <a:t>neurorééducation</a:t>
            </a:r>
            <a:r>
              <a:rPr lang="fr-CH" sz="2200" dirty="0">
                <a:solidFill>
                  <a:schemeClr val="accent6">
                    <a:lumMod val="40000"/>
                    <a:lumOff val="60000"/>
                  </a:schemeClr>
                </a:solidFill>
                <a:latin typeface="+mj-lt"/>
              </a:rPr>
              <a:t> au CHUV</a:t>
            </a:r>
          </a:p>
          <a:p>
            <a:pPr algn="r">
              <a:lnSpc>
                <a:spcPct val="120000"/>
              </a:lnSpc>
            </a:pPr>
            <a:r>
              <a:rPr lang="fr-CH" sz="2200" dirty="0">
                <a:solidFill>
                  <a:schemeClr val="accent6">
                    <a:lumMod val="40000"/>
                    <a:lumOff val="60000"/>
                  </a:schemeClr>
                </a:solidFill>
                <a:latin typeface="+mj-lt"/>
              </a:rPr>
              <a:t> 11 novembre 2025 - HESAV</a:t>
            </a:r>
          </a:p>
        </p:txBody>
      </p:sp>
    </p:spTree>
    <p:extLst>
      <p:ext uri="{BB962C8B-B14F-4D97-AF65-F5344CB8AC3E}">
        <p14:creationId xmlns:p14="http://schemas.microsoft.com/office/powerpoint/2010/main" val="919721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45F59F3-0903-3430-E789-91A77DB1EE2F}"/>
              </a:ext>
            </a:extLst>
          </p:cNvPr>
          <p:cNvSpPr>
            <a:spLocks noGrp="1"/>
          </p:cNvSpPr>
          <p:nvPr>
            <p:ph idx="1"/>
          </p:nvPr>
        </p:nvSpPr>
        <p:spPr>
          <a:xfrm>
            <a:off x="1261872" y="1295400"/>
            <a:ext cx="10472928" cy="4884737"/>
          </a:xfrm>
        </p:spPr>
        <p:txBody>
          <a:bodyPr>
            <a:normAutofit/>
          </a:bodyPr>
          <a:lstStyle/>
          <a:p>
            <a:pPr algn="just"/>
            <a:r>
              <a:rPr lang="fr-CH" sz="2000" b="1" u="sng" dirty="0"/>
              <a:t>Trouble neurocognitif léger (TNCL ou MCI en anglais pour </a:t>
            </a:r>
            <a:r>
              <a:rPr lang="fr-CH" sz="2000" b="1" u="sng" dirty="0" err="1"/>
              <a:t>Mild</a:t>
            </a:r>
            <a:r>
              <a:rPr lang="fr-CH" sz="2000" b="1" u="sng" dirty="0"/>
              <a:t> Cognitive </a:t>
            </a:r>
            <a:r>
              <a:rPr lang="fr-CH" sz="2000" b="1" u="sng" dirty="0" err="1"/>
              <a:t>Impairment</a:t>
            </a:r>
            <a:r>
              <a:rPr lang="fr-CH" sz="2000" b="1" u="sng" dirty="0"/>
              <a:t>) :</a:t>
            </a:r>
            <a:r>
              <a:rPr lang="fr-CH" sz="2000" dirty="0"/>
              <a:t> atteinte objective, acquise et évolutive d’une ou plusieurs fonctions cognitives sans perte d’autonomie de la personne affectée. </a:t>
            </a:r>
          </a:p>
          <a:p>
            <a:pPr algn="just"/>
            <a:r>
              <a:rPr lang="fr-CH" sz="2000" dirty="0"/>
              <a:t>N’évolue pas toujours vers une démence ≠ stade précoce de la maladie d’Alzheimer</a:t>
            </a:r>
          </a:p>
          <a:p>
            <a:pPr algn="just"/>
            <a:r>
              <a:rPr lang="fr-CH" sz="2000" dirty="0"/>
              <a:t>Plaintes principales de la personne concernée : troubles de la pensée, de la concentration et parfois la mémoire. </a:t>
            </a:r>
          </a:p>
          <a:p>
            <a:pPr algn="just"/>
            <a:r>
              <a:rPr lang="fr-CH" sz="2000" dirty="0"/>
              <a:t>L’entourage rapporte souvent des modifications dans la personnalité, des changements d’humeur, des signes de dépression et/ou d’anxiété</a:t>
            </a:r>
          </a:p>
          <a:p>
            <a:pPr algn="just"/>
            <a:r>
              <a:rPr lang="fr-CH" sz="2000" dirty="0"/>
              <a:t>Cause :</a:t>
            </a:r>
          </a:p>
          <a:p>
            <a:pPr marL="990600" indent="-182563" algn="just">
              <a:buFont typeface="Wingdings" panose="05000000000000000000" pitchFamily="2" charset="2"/>
              <a:buChar char="Ø"/>
            </a:pPr>
            <a:r>
              <a:rPr lang="fr-CH" sz="2000" dirty="0"/>
              <a:t> Irréversible : Maladie neurodégénérative</a:t>
            </a:r>
          </a:p>
          <a:p>
            <a:pPr marL="990600" indent="-182563" algn="just">
              <a:buFont typeface="Wingdings" panose="05000000000000000000" pitchFamily="2" charset="2"/>
              <a:buChar char="Ø"/>
            </a:pPr>
            <a:r>
              <a:rPr lang="fr-CH" sz="2000" dirty="0"/>
              <a:t>Réversible : carences en vitamines, des problèmes de thyroïde, un burn-out, une dépression, l’apnée du sommeil, les effets secondaires de certains médicament.</a:t>
            </a:r>
          </a:p>
          <a:p>
            <a:pPr>
              <a:buFont typeface="Wingdings" panose="05000000000000000000" pitchFamily="2" charset="2"/>
              <a:buChar char="Ø"/>
            </a:pPr>
            <a:endParaRPr lang="fr-CH" dirty="0"/>
          </a:p>
          <a:p>
            <a:endParaRPr lang="fr-CH" dirty="0"/>
          </a:p>
        </p:txBody>
      </p:sp>
      <p:sp>
        <p:nvSpPr>
          <p:cNvPr id="4" name="Titre 1">
            <a:extLst>
              <a:ext uri="{FF2B5EF4-FFF2-40B4-BE49-F238E27FC236}">
                <a16:creationId xmlns:a16="http://schemas.microsoft.com/office/drawing/2014/main" id="{109A8765-86DE-5908-9048-EB18F825B669}"/>
              </a:ext>
            </a:extLst>
          </p:cNvPr>
          <p:cNvSpPr txBox="1">
            <a:spLocks/>
          </p:cNvSpPr>
          <p:nvPr/>
        </p:nvSpPr>
        <p:spPr>
          <a:xfrm>
            <a:off x="1261872" y="365760"/>
            <a:ext cx="9692640" cy="79590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fr-CH"/>
              <a:t>Définitions des différents termes</a:t>
            </a:r>
            <a:endParaRPr lang="fr-CH" dirty="0"/>
          </a:p>
        </p:txBody>
      </p:sp>
      <p:pic>
        <p:nvPicPr>
          <p:cNvPr id="5" name="Image 4">
            <a:extLst>
              <a:ext uri="{FF2B5EF4-FFF2-40B4-BE49-F238E27FC236}">
                <a16:creationId xmlns:a16="http://schemas.microsoft.com/office/drawing/2014/main" id="{1CE18B7A-0781-65B6-FA63-41AD8A8079DC}"/>
              </a:ext>
            </a:extLst>
          </p:cNvPr>
          <p:cNvPicPr>
            <a:picLocks noChangeAspect="1"/>
          </p:cNvPicPr>
          <p:nvPr/>
        </p:nvPicPr>
        <p:blipFill>
          <a:blip r:embed="rId2"/>
          <a:stretch>
            <a:fillRect/>
          </a:stretch>
        </p:blipFill>
        <p:spPr>
          <a:xfrm>
            <a:off x="9575666" y="59097"/>
            <a:ext cx="2616335" cy="795908"/>
          </a:xfrm>
          <a:prstGeom prst="rect">
            <a:avLst/>
          </a:prstGeom>
        </p:spPr>
      </p:pic>
      <p:pic>
        <p:nvPicPr>
          <p:cNvPr id="6" name="Image 5">
            <a:extLst>
              <a:ext uri="{FF2B5EF4-FFF2-40B4-BE49-F238E27FC236}">
                <a16:creationId xmlns:a16="http://schemas.microsoft.com/office/drawing/2014/main" id="{449B738F-AEA0-358F-C9F3-C44A92738D95}"/>
              </a:ext>
            </a:extLst>
          </p:cNvPr>
          <p:cNvPicPr>
            <a:picLocks noChangeAspect="1"/>
          </p:cNvPicPr>
          <p:nvPr/>
        </p:nvPicPr>
        <p:blipFill>
          <a:blip r:embed="rId3"/>
          <a:stretch>
            <a:fillRect/>
          </a:stretch>
        </p:blipFill>
        <p:spPr>
          <a:xfrm rot="5400000">
            <a:off x="3898086" y="5571816"/>
            <a:ext cx="273688" cy="2031056"/>
          </a:xfrm>
          <a:prstGeom prst="rect">
            <a:avLst/>
          </a:prstGeom>
        </p:spPr>
      </p:pic>
    </p:spTree>
    <p:extLst>
      <p:ext uri="{BB962C8B-B14F-4D97-AF65-F5344CB8AC3E}">
        <p14:creationId xmlns:p14="http://schemas.microsoft.com/office/powerpoint/2010/main" val="2508782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FD96F1-B4B8-2578-1BB0-45C192BF29F4}"/>
              </a:ext>
            </a:extLst>
          </p:cNvPr>
          <p:cNvSpPr>
            <a:spLocks noGrp="1"/>
          </p:cNvSpPr>
          <p:nvPr>
            <p:ph type="title"/>
          </p:nvPr>
        </p:nvSpPr>
        <p:spPr>
          <a:xfrm>
            <a:off x="1261872" y="365760"/>
            <a:ext cx="9692640" cy="802640"/>
          </a:xfrm>
        </p:spPr>
        <p:txBody>
          <a:bodyPr/>
          <a:lstStyle/>
          <a:p>
            <a:r>
              <a:rPr lang="fr-CH" dirty="0"/>
              <a:t>Maladie d’Alzheimer</a:t>
            </a:r>
          </a:p>
        </p:txBody>
      </p:sp>
      <p:sp>
        <p:nvSpPr>
          <p:cNvPr id="3" name="Espace réservé du contenu 2">
            <a:extLst>
              <a:ext uri="{FF2B5EF4-FFF2-40B4-BE49-F238E27FC236}">
                <a16:creationId xmlns:a16="http://schemas.microsoft.com/office/drawing/2014/main" id="{2B88B64E-6BD2-5985-7DC6-785BB5DA8AC7}"/>
              </a:ext>
            </a:extLst>
          </p:cNvPr>
          <p:cNvSpPr>
            <a:spLocks noGrp="1"/>
          </p:cNvSpPr>
          <p:nvPr>
            <p:ph idx="1"/>
          </p:nvPr>
        </p:nvSpPr>
        <p:spPr>
          <a:xfrm>
            <a:off x="1261872" y="1168400"/>
            <a:ext cx="9939528" cy="5323840"/>
          </a:xfrm>
        </p:spPr>
        <p:txBody>
          <a:bodyPr>
            <a:normAutofit lnSpcReduction="10000"/>
          </a:bodyPr>
          <a:lstStyle/>
          <a:p>
            <a:r>
              <a:rPr lang="fr-CH" sz="2000" dirty="0"/>
              <a:t>maladie neurodégénérative la plus fréquente 60% des cas, se manifeste vers 75 ans</a:t>
            </a:r>
          </a:p>
          <a:p>
            <a:r>
              <a:rPr lang="fr-CH" sz="2000" dirty="0"/>
              <a:t>2 deux lésions typiques :</a:t>
            </a:r>
          </a:p>
          <a:p>
            <a:pPr marL="1346200" indent="-182563">
              <a:buFont typeface="Wingdings" panose="05000000000000000000" pitchFamily="2" charset="2"/>
              <a:buChar char="Ø"/>
            </a:pPr>
            <a:r>
              <a:rPr lang="fr-CH" sz="2000" dirty="0"/>
              <a:t>les plaques amyloïdes</a:t>
            </a:r>
          </a:p>
          <a:p>
            <a:pPr marL="1346200" indent="-182563">
              <a:buFont typeface="Wingdings" panose="05000000000000000000" pitchFamily="2" charset="2"/>
              <a:buChar char="Ø"/>
            </a:pPr>
            <a:r>
              <a:rPr lang="fr-CH" sz="2000" dirty="0"/>
              <a:t>la dégénérescence neurofibrillaire</a:t>
            </a:r>
          </a:p>
          <a:p>
            <a:pPr marL="285750" indent="-285750"/>
            <a:r>
              <a:rPr lang="fr-CH" sz="2000" dirty="0"/>
              <a:t>Symptômes  :</a:t>
            </a:r>
          </a:p>
          <a:p>
            <a:pPr marL="1346200" indent="-182563">
              <a:buFont typeface="Wingdings" panose="05000000000000000000" pitchFamily="2" charset="2"/>
              <a:buChar char="Ø"/>
            </a:pPr>
            <a:r>
              <a:rPr lang="fr-CH" sz="2000" dirty="0"/>
              <a:t>La mémoire</a:t>
            </a:r>
          </a:p>
          <a:p>
            <a:pPr marL="1346200" indent="-182563">
              <a:buFont typeface="Wingdings" panose="05000000000000000000" pitchFamily="2" charset="2"/>
              <a:buChar char="Ø"/>
            </a:pPr>
            <a:r>
              <a:rPr lang="fr-CH" sz="2000" dirty="0"/>
              <a:t>Le langage</a:t>
            </a:r>
          </a:p>
          <a:p>
            <a:pPr marL="1346200" indent="-182563">
              <a:buFont typeface="Wingdings" panose="05000000000000000000" pitchFamily="2" charset="2"/>
              <a:buChar char="Ø"/>
            </a:pPr>
            <a:r>
              <a:rPr lang="fr-CH" sz="2000" dirty="0"/>
              <a:t>L’orientation</a:t>
            </a:r>
          </a:p>
          <a:p>
            <a:pPr marL="1346200" indent="-182563">
              <a:buFont typeface="Wingdings" panose="05000000000000000000" pitchFamily="2" charset="2"/>
              <a:buChar char="Ø"/>
            </a:pPr>
            <a:r>
              <a:rPr lang="fr-CH" sz="2000" dirty="0"/>
              <a:t>La réalisation des tâches du quotidien, fonctions exécutives</a:t>
            </a:r>
          </a:p>
          <a:p>
            <a:pPr marL="1346200" indent="-182563">
              <a:buFont typeface="Wingdings" panose="05000000000000000000" pitchFamily="2" charset="2"/>
              <a:buChar char="Ø"/>
            </a:pPr>
            <a:r>
              <a:rPr lang="fr-CH" sz="2000" dirty="0"/>
              <a:t>La capacité de raisonnement</a:t>
            </a:r>
          </a:p>
          <a:p>
            <a:pPr marL="1346200" indent="-182563">
              <a:buFont typeface="Wingdings" panose="05000000000000000000" pitchFamily="2" charset="2"/>
              <a:buChar char="Ø"/>
            </a:pPr>
            <a:r>
              <a:rPr lang="fr-CH" sz="2000" dirty="0"/>
              <a:t>L’humeur</a:t>
            </a:r>
          </a:p>
          <a:p>
            <a:pPr marL="1346200" indent="-182563">
              <a:buFont typeface="Wingdings" panose="05000000000000000000" pitchFamily="2" charset="2"/>
              <a:buChar char="Ø"/>
            </a:pPr>
            <a:endParaRPr lang="fr-CH" dirty="0"/>
          </a:p>
        </p:txBody>
      </p:sp>
      <p:sp>
        <p:nvSpPr>
          <p:cNvPr id="4" name="ZoneTexte 3">
            <a:extLst>
              <a:ext uri="{FF2B5EF4-FFF2-40B4-BE49-F238E27FC236}">
                <a16:creationId xmlns:a16="http://schemas.microsoft.com/office/drawing/2014/main" id="{BD24C020-B121-C375-FDE0-6D5E5E4AAB25}"/>
              </a:ext>
            </a:extLst>
          </p:cNvPr>
          <p:cNvSpPr txBox="1"/>
          <p:nvPr/>
        </p:nvSpPr>
        <p:spPr>
          <a:xfrm>
            <a:off x="6896100" y="2079674"/>
            <a:ext cx="4477512" cy="646331"/>
          </a:xfrm>
          <a:prstGeom prst="rect">
            <a:avLst/>
          </a:prstGeom>
          <a:noFill/>
          <a:ln w="38100">
            <a:solidFill>
              <a:schemeClr val="accent1"/>
            </a:solidFill>
          </a:ln>
        </p:spPr>
        <p:txBody>
          <a:bodyPr wrap="square" rtlCol="0">
            <a:spAutoFit/>
          </a:bodyPr>
          <a:lstStyle/>
          <a:p>
            <a:pPr algn="just"/>
            <a:r>
              <a:rPr lang="fr-CH" dirty="0"/>
              <a:t>accumulation de formes anormales de protéines déjà présentes au niveau cérébral</a:t>
            </a:r>
          </a:p>
        </p:txBody>
      </p:sp>
      <p:sp>
        <p:nvSpPr>
          <p:cNvPr id="5" name="Accolade fermante 4">
            <a:extLst>
              <a:ext uri="{FF2B5EF4-FFF2-40B4-BE49-F238E27FC236}">
                <a16:creationId xmlns:a16="http://schemas.microsoft.com/office/drawing/2014/main" id="{9F4DC2BF-F8DE-24F1-0471-95D14D49C047}"/>
              </a:ext>
            </a:extLst>
          </p:cNvPr>
          <p:cNvSpPr/>
          <p:nvPr/>
        </p:nvSpPr>
        <p:spPr>
          <a:xfrm>
            <a:off x="5914136" y="1971040"/>
            <a:ext cx="981964" cy="8636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a:p>
        </p:txBody>
      </p:sp>
      <p:pic>
        <p:nvPicPr>
          <p:cNvPr id="6" name="Image 5">
            <a:extLst>
              <a:ext uri="{FF2B5EF4-FFF2-40B4-BE49-F238E27FC236}">
                <a16:creationId xmlns:a16="http://schemas.microsoft.com/office/drawing/2014/main" id="{CE152E1E-75E1-7EF7-741E-E79C9B84550D}"/>
              </a:ext>
            </a:extLst>
          </p:cNvPr>
          <p:cNvPicPr>
            <a:picLocks noChangeAspect="1"/>
          </p:cNvPicPr>
          <p:nvPr/>
        </p:nvPicPr>
        <p:blipFill>
          <a:blip r:embed="rId3"/>
          <a:stretch>
            <a:fillRect/>
          </a:stretch>
        </p:blipFill>
        <p:spPr>
          <a:xfrm rot="5400000">
            <a:off x="3898086" y="5571816"/>
            <a:ext cx="273688" cy="2031056"/>
          </a:xfrm>
          <a:prstGeom prst="rect">
            <a:avLst/>
          </a:prstGeom>
        </p:spPr>
      </p:pic>
      <p:pic>
        <p:nvPicPr>
          <p:cNvPr id="7" name="Image 6">
            <a:extLst>
              <a:ext uri="{FF2B5EF4-FFF2-40B4-BE49-F238E27FC236}">
                <a16:creationId xmlns:a16="http://schemas.microsoft.com/office/drawing/2014/main" id="{CFE923FA-DCA5-AA32-B1A6-DD5E7D9A413D}"/>
              </a:ext>
            </a:extLst>
          </p:cNvPr>
          <p:cNvPicPr>
            <a:picLocks noChangeAspect="1"/>
          </p:cNvPicPr>
          <p:nvPr/>
        </p:nvPicPr>
        <p:blipFill>
          <a:blip r:embed="rId4"/>
          <a:stretch>
            <a:fillRect/>
          </a:stretch>
        </p:blipFill>
        <p:spPr>
          <a:xfrm>
            <a:off x="9575666" y="59097"/>
            <a:ext cx="2616335" cy="795908"/>
          </a:xfrm>
          <a:prstGeom prst="rect">
            <a:avLst/>
          </a:prstGeom>
        </p:spPr>
      </p:pic>
    </p:spTree>
    <p:extLst>
      <p:ext uri="{BB962C8B-B14F-4D97-AF65-F5344CB8AC3E}">
        <p14:creationId xmlns:p14="http://schemas.microsoft.com/office/powerpoint/2010/main" val="1967416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B418CA-A946-08F9-1C14-68CCF05F9303}"/>
              </a:ext>
            </a:extLst>
          </p:cNvPr>
          <p:cNvSpPr>
            <a:spLocks noGrp="1"/>
          </p:cNvSpPr>
          <p:nvPr>
            <p:ph type="title"/>
          </p:nvPr>
        </p:nvSpPr>
        <p:spPr>
          <a:xfrm>
            <a:off x="1261872" y="365760"/>
            <a:ext cx="9692640" cy="751840"/>
          </a:xfrm>
        </p:spPr>
        <p:txBody>
          <a:bodyPr>
            <a:normAutofit fontScale="90000"/>
          </a:bodyPr>
          <a:lstStyle/>
          <a:p>
            <a:r>
              <a:rPr lang="fr-CH" dirty="0"/>
              <a:t>Différents stades de la maladie d’Alzheimer</a:t>
            </a:r>
          </a:p>
        </p:txBody>
      </p:sp>
      <p:pic>
        <p:nvPicPr>
          <p:cNvPr id="5" name="Image 4">
            <a:extLst>
              <a:ext uri="{FF2B5EF4-FFF2-40B4-BE49-F238E27FC236}">
                <a16:creationId xmlns:a16="http://schemas.microsoft.com/office/drawing/2014/main" id="{B1738CFF-AA10-A841-1EE3-07D255A67840}"/>
              </a:ext>
            </a:extLst>
          </p:cNvPr>
          <p:cNvPicPr>
            <a:picLocks noChangeAspect="1"/>
          </p:cNvPicPr>
          <p:nvPr/>
        </p:nvPicPr>
        <p:blipFill>
          <a:blip r:embed="rId2"/>
          <a:srcRect l="15791" t="4090" r="9543" b="4229"/>
          <a:stretch>
            <a:fillRect/>
          </a:stretch>
        </p:blipFill>
        <p:spPr>
          <a:xfrm rot="5400000">
            <a:off x="3774895" y="-841194"/>
            <a:ext cx="5093823" cy="9011412"/>
          </a:xfrm>
          <a:prstGeom prst="rect">
            <a:avLst/>
          </a:prstGeom>
        </p:spPr>
      </p:pic>
      <p:pic>
        <p:nvPicPr>
          <p:cNvPr id="6" name="Image 5">
            <a:extLst>
              <a:ext uri="{FF2B5EF4-FFF2-40B4-BE49-F238E27FC236}">
                <a16:creationId xmlns:a16="http://schemas.microsoft.com/office/drawing/2014/main" id="{345A44E8-5A94-88C1-6A54-2719066C4741}"/>
              </a:ext>
            </a:extLst>
          </p:cNvPr>
          <p:cNvPicPr>
            <a:picLocks noChangeAspect="1"/>
          </p:cNvPicPr>
          <p:nvPr/>
        </p:nvPicPr>
        <p:blipFill>
          <a:blip r:embed="rId3"/>
          <a:stretch>
            <a:fillRect/>
          </a:stretch>
        </p:blipFill>
        <p:spPr>
          <a:xfrm>
            <a:off x="9870219" y="35377"/>
            <a:ext cx="2321781" cy="706303"/>
          </a:xfrm>
          <a:prstGeom prst="rect">
            <a:avLst/>
          </a:prstGeom>
        </p:spPr>
      </p:pic>
      <p:pic>
        <p:nvPicPr>
          <p:cNvPr id="8" name="Image 7">
            <a:extLst>
              <a:ext uri="{FF2B5EF4-FFF2-40B4-BE49-F238E27FC236}">
                <a16:creationId xmlns:a16="http://schemas.microsoft.com/office/drawing/2014/main" id="{9D3B58C2-5C00-4CC4-EA33-76EDC55B5B49}"/>
              </a:ext>
            </a:extLst>
          </p:cNvPr>
          <p:cNvPicPr>
            <a:picLocks noChangeAspect="1"/>
          </p:cNvPicPr>
          <p:nvPr/>
        </p:nvPicPr>
        <p:blipFill>
          <a:blip r:embed="rId4"/>
          <a:stretch>
            <a:fillRect/>
          </a:stretch>
        </p:blipFill>
        <p:spPr>
          <a:xfrm rot="5400000">
            <a:off x="3898086" y="5571816"/>
            <a:ext cx="273688" cy="2031056"/>
          </a:xfrm>
          <a:prstGeom prst="rect">
            <a:avLst/>
          </a:prstGeom>
        </p:spPr>
      </p:pic>
    </p:spTree>
    <p:extLst>
      <p:ext uri="{BB962C8B-B14F-4D97-AF65-F5344CB8AC3E}">
        <p14:creationId xmlns:p14="http://schemas.microsoft.com/office/powerpoint/2010/main" val="1256823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5BCAA0-8725-2CB3-01DC-9B9A0CFD046A}"/>
              </a:ext>
            </a:extLst>
          </p:cNvPr>
          <p:cNvSpPr>
            <a:spLocks noGrp="1"/>
          </p:cNvSpPr>
          <p:nvPr>
            <p:ph type="title"/>
          </p:nvPr>
        </p:nvSpPr>
        <p:spPr>
          <a:xfrm>
            <a:off x="1261872" y="365760"/>
            <a:ext cx="9692640" cy="764540"/>
          </a:xfrm>
        </p:spPr>
        <p:txBody>
          <a:bodyPr/>
          <a:lstStyle/>
          <a:p>
            <a:r>
              <a:rPr lang="fr-CH" dirty="0"/>
              <a:t>Démence d’origine vasculaire</a:t>
            </a:r>
          </a:p>
        </p:txBody>
      </p:sp>
      <p:pic>
        <p:nvPicPr>
          <p:cNvPr id="4" name="Image 3">
            <a:extLst>
              <a:ext uri="{FF2B5EF4-FFF2-40B4-BE49-F238E27FC236}">
                <a16:creationId xmlns:a16="http://schemas.microsoft.com/office/drawing/2014/main" id="{4168B092-5E58-6C23-555A-103EE7D317DC}"/>
              </a:ext>
            </a:extLst>
          </p:cNvPr>
          <p:cNvPicPr>
            <a:picLocks noChangeAspect="1"/>
          </p:cNvPicPr>
          <p:nvPr/>
        </p:nvPicPr>
        <p:blipFill>
          <a:blip r:embed="rId2"/>
          <a:stretch>
            <a:fillRect/>
          </a:stretch>
        </p:blipFill>
        <p:spPr>
          <a:xfrm rot="5400000">
            <a:off x="3898086" y="5571816"/>
            <a:ext cx="273688" cy="2031056"/>
          </a:xfrm>
          <a:prstGeom prst="rect">
            <a:avLst/>
          </a:prstGeom>
        </p:spPr>
      </p:pic>
      <p:sp>
        <p:nvSpPr>
          <p:cNvPr id="7" name="Espace réservé du contenu 6">
            <a:extLst>
              <a:ext uri="{FF2B5EF4-FFF2-40B4-BE49-F238E27FC236}">
                <a16:creationId xmlns:a16="http://schemas.microsoft.com/office/drawing/2014/main" id="{D53B4E90-B069-7CA3-F2EA-AD40DC723D1F}"/>
              </a:ext>
            </a:extLst>
          </p:cNvPr>
          <p:cNvSpPr>
            <a:spLocks noGrp="1"/>
          </p:cNvSpPr>
          <p:nvPr>
            <p:ph idx="1"/>
          </p:nvPr>
        </p:nvSpPr>
        <p:spPr>
          <a:xfrm>
            <a:off x="1261872" y="1346200"/>
            <a:ext cx="10130028" cy="4833937"/>
          </a:xfrm>
        </p:spPr>
        <p:txBody>
          <a:bodyPr>
            <a:normAutofit/>
          </a:bodyPr>
          <a:lstStyle/>
          <a:p>
            <a:pPr algn="just"/>
            <a:r>
              <a:rPr lang="fr-CH" sz="2400" dirty="0"/>
              <a:t>Représente 20 % des cas. Si associée à la maladie d’Alzheimer, on parle de démence mixte</a:t>
            </a:r>
          </a:p>
          <a:p>
            <a:pPr algn="just"/>
            <a:r>
              <a:rPr lang="fr-CH" sz="2400" dirty="0"/>
              <a:t>Lésions vasculaires qui entraînent des troubles de l’irrigation sanguine au niveau cérébral ce qui mène à la perte massive de neurones dans les zones atteintes.</a:t>
            </a:r>
          </a:p>
          <a:p>
            <a:pPr algn="just"/>
            <a:r>
              <a:rPr lang="fr-CH" sz="2400" dirty="0"/>
              <a:t>Mêmes Sy que maladie d’Alzheimer </a:t>
            </a:r>
          </a:p>
          <a:p>
            <a:pPr marL="1168400" indent="-182563" algn="just">
              <a:buFont typeface="Wingdings" panose="05000000000000000000" pitchFamily="2" charset="2"/>
              <a:buChar char="Ø"/>
            </a:pPr>
            <a:r>
              <a:rPr lang="fr-CH" sz="2400" dirty="0"/>
              <a:t>si un AVC apparition de Sy rapidement après accident</a:t>
            </a:r>
          </a:p>
          <a:p>
            <a:pPr marL="1168400" indent="-182563" algn="just">
              <a:buFont typeface="Wingdings" panose="05000000000000000000" pitchFamily="2" charset="2"/>
              <a:buChar char="Ø"/>
            </a:pPr>
            <a:r>
              <a:rPr lang="fr-CH" sz="2400" dirty="0"/>
              <a:t>si multiples micro AVC ou maladie progressive des petites artères du cerveau -&gt; apparition des premiers Sy (difficulté d’attention et de concentration, ralentissement de la pensée) de manière insidieuse et lente.</a:t>
            </a:r>
          </a:p>
        </p:txBody>
      </p:sp>
      <p:pic>
        <p:nvPicPr>
          <p:cNvPr id="8" name="Image 7">
            <a:extLst>
              <a:ext uri="{FF2B5EF4-FFF2-40B4-BE49-F238E27FC236}">
                <a16:creationId xmlns:a16="http://schemas.microsoft.com/office/drawing/2014/main" id="{1046E894-5FA5-F91D-ADD3-4A6538F07892}"/>
              </a:ext>
            </a:extLst>
          </p:cNvPr>
          <p:cNvPicPr>
            <a:picLocks noChangeAspect="1"/>
          </p:cNvPicPr>
          <p:nvPr/>
        </p:nvPicPr>
        <p:blipFill>
          <a:blip r:embed="rId3"/>
          <a:stretch>
            <a:fillRect/>
          </a:stretch>
        </p:blipFill>
        <p:spPr>
          <a:xfrm>
            <a:off x="9575666" y="59097"/>
            <a:ext cx="2616335" cy="795908"/>
          </a:xfrm>
          <a:prstGeom prst="rect">
            <a:avLst/>
          </a:prstGeom>
        </p:spPr>
      </p:pic>
    </p:spTree>
    <p:extLst>
      <p:ext uri="{BB962C8B-B14F-4D97-AF65-F5344CB8AC3E}">
        <p14:creationId xmlns:p14="http://schemas.microsoft.com/office/powerpoint/2010/main" val="3132187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D8A99C-F617-2CB2-CFB6-68486196F20D}"/>
              </a:ext>
            </a:extLst>
          </p:cNvPr>
          <p:cNvSpPr>
            <a:spLocks noGrp="1"/>
          </p:cNvSpPr>
          <p:nvPr>
            <p:ph type="title"/>
          </p:nvPr>
        </p:nvSpPr>
        <p:spPr>
          <a:xfrm>
            <a:off x="1261872" y="365760"/>
            <a:ext cx="9692640" cy="739140"/>
          </a:xfrm>
        </p:spPr>
        <p:txBody>
          <a:bodyPr/>
          <a:lstStyle/>
          <a:p>
            <a:r>
              <a:rPr lang="fr-CH" dirty="0"/>
              <a:t>Diagnostic de TNC</a:t>
            </a:r>
          </a:p>
        </p:txBody>
      </p:sp>
      <p:sp>
        <p:nvSpPr>
          <p:cNvPr id="3" name="Espace réservé du contenu 2">
            <a:extLst>
              <a:ext uri="{FF2B5EF4-FFF2-40B4-BE49-F238E27FC236}">
                <a16:creationId xmlns:a16="http://schemas.microsoft.com/office/drawing/2014/main" id="{663210C8-C0F4-250C-D49A-820279137EB2}"/>
              </a:ext>
            </a:extLst>
          </p:cNvPr>
          <p:cNvSpPr>
            <a:spLocks noGrp="1"/>
          </p:cNvSpPr>
          <p:nvPr>
            <p:ph idx="1"/>
          </p:nvPr>
        </p:nvSpPr>
        <p:spPr>
          <a:xfrm>
            <a:off x="1054100" y="2603501"/>
            <a:ext cx="10655300" cy="3251200"/>
          </a:xfrm>
        </p:spPr>
        <p:txBody>
          <a:bodyPr/>
          <a:lstStyle/>
          <a:p>
            <a:pPr marL="0" indent="0" algn="just">
              <a:buNone/>
            </a:pPr>
            <a:r>
              <a:rPr lang="fr-CH" sz="2400" dirty="0"/>
              <a:t>Objectifs:</a:t>
            </a:r>
          </a:p>
          <a:p>
            <a:pPr algn="just"/>
            <a:r>
              <a:rPr lang="fr-CH" sz="2400" dirty="0"/>
              <a:t>Identifier si altération facultés cognitives et trouver la cause -&gt; réversible ou non?</a:t>
            </a:r>
          </a:p>
          <a:p>
            <a:pPr algn="just"/>
            <a:r>
              <a:rPr lang="fr-CH" sz="2400" dirty="0"/>
              <a:t>Mise en place TTT adéquats (adaptation TTT médicamenteux, TTT facteurs modifiables, suivi pour voir si évolution maladie)</a:t>
            </a:r>
          </a:p>
          <a:p>
            <a:pPr algn="just"/>
            <a:r>
              <a:rPr lang="fr-CH" sz="2400" dirty="0"/>
              <a:t>Directives anticipées, capacité de discernement</a:t>
            </a:r>
          </a:p>
          <a:p>
            <a:pPr algn="just"/>
            <a:r>
              <a:rPr lang="fr-CH" sz="2400" dirty="0"/>
              <a:t>Information patient et proches</a:t>
            </a:r>
          </a:p>
          <a:p>
            <a:endParaRPr lang="fr-CH" dirty="0"/>
          </a:p>
        </p:txBody>
      </p:sp>
      <p:sp>
        <p:nvSpPr>
          <p:cNvPr id="4" name="ZoneTexte 3">
            <a:extLst>
              <a:ext uri="{FF2B5EF4-FFF2-40B4-BE49-F238E27FC236}">
                <a16:creationId xmlns:a16="http://schemas.microsoft.com/office/drawing/2014/main" id="{32FE9947-1D7B-FCB1-DBA7-5CF584B9350D}"/>
              </a:ext>
            </a:extLst>
          </p:cNvPr>
          <p:cNvSpPr txBox="1"/>
          <p:nvPr/>
        </p:nvSpPr>
        <p:spPr>
          <a:xfrm>
            <a:off x="4898517" y="1663919"/>
            <a:ext cx="2419350" cy="830997"/>
          </a:xfrm>
          <a:prstGeom prst="rect">
            <a:avLst/>
          </a:prstGeom>
          <a:noFill/>
          <a:ln w="57150">
            <a:noFill/>
          </a:ln>
        </p:spPr>
        <p:txBody>
          <a:bodyPr wrap="square" rtlCol="0">
            <a:spAutoFit/>
          </a:bodyPr>
          <a:lstStyle/>
          <a:p>
            <a:pPr algn="ctr"/>
            <a:r>
              <a:rPr lang="fr-CH" sz="4800" b="1" dirty="0"/>
              <a:t>Précoce</a:t>
            </a:r>
          </a:p>
        </p:txBody>
      </p:sp>
      <p:sp>
        <p:nvSpPr>
          <p:cNvPr id="5" name="Explosion : 14 points 4">
            <a:extLst>
              <a:ext uri="{FF2B5EF4-FFF2-40B4-BE49-F238E27FC236}">
                <a16:creationId xmlns:a16="http://schemas.microsoft.com/office/drawing/2014/main" id="{57C41442-CF15-C14C-3304-D1B3D0D69451}"/>
              </a:ext>
            </a:extLst>
          </p:cNvPr>
          <p:cNvSpPr/>
          <p:nvPr/>
        </p:nvSpPr>
        <p:spPr>
          <a:xfrm rot="662379">
            <a:off x="4230703" y="952194"/>
            <a:ext cx="4076406" cy="2272642"/>
          </a:xfrm>
          <a:prstGeom prst="irregularSeal2">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6" name="Image 5">
            <a:extLst>
              <a:ext uri="{FF2B5EF4-FFF2-40B4-BE49-F238E27FC236}">
                <a16:creationId xmlns:a16="http://schemas.microsoft.com/office/drawing/2014/main" id="{7B5B711A-B8B3-7520-D204-8E0C535E96D4}"/>
              </a:ext>
            </a:extLst>
          </p:cNvPr>
          <p:cNvPicPr>
            <a:picLocks noChangeAspect="1"/>
          </p:cNvPicPr>
          <p:nvPr/>
        </p:nvPicPr>
        <p:blipFill>
          <a:blip r:embed="rId3"/>
          <a:stretch>
            <a:fillRect/>
          </a:stretch>
        </p:blipFill>
        <p:spPr>
          <a:xfrm>
            <a:off x="9575666" y="59097"/>
            <a:ext cx="2616335" cy="795908"/>
          </a:xfrm>
          <a:prstGeom prst="rect">
            <a:avLst/>
          </a:prstGeom>
        </p:spPr>
      </p:pic>
      <p:pic>
        <p:nvPicPr>
          <p:cNvPr id="7" name="Image 6">
            <a:extLst>
              <a:ext uri="{FF2B5EF4-FFF2-40B4-BE49-F238E27FC236}">
                <a16:creationId xmlns:a16="http://schemas.microsoft.com/office/drawing/2014/main" id="{9C5ABD77-E9B5-F80E-6EC2-DF23F17F4013}"/>
              </a:ext>
            </a:extLst>
          </p:cNvPr>
          <p:cNvPicPr>
            <a:picLocks noChangeAspect="1"/>
          </p:cNvPicPr>
          <p:nvPr/>
        </p:nvPicPr>
        <p:blipFill>
          <a:blip r:embed="rId4"/>
          <a:stretch>
            <a:fillRect/>
          </a:stretch>
        </p:blipFill>
        <p:spPr>
          <a:xfrm rot="5400000">
            <a:off x="3898086" y="5571816"/>
            <a:ext cx="273688" cy="2031056"/>
          </a:xfrm>
          <a:prstGeom prst="rect">
            <a:avLst/>
          </a:prstGeom>
        </p:spPr>
      </p:pic>
    </p:spTree>
    <p:extLst>
      <p:ext uri="{BB962C8B-B14F-4D97-AF65-F5344CB8AC3E}">
        <p14:creationId xmlns:p14="http://schemas.microsoft.com/office/powerpoint/2010/main" val="3857675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0A11F65-FBF3-2C56-45FC-04B32647839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7BC8404-2839-86C3-A8FA-6195DB09EF4A}"/>
              </a:ext>
            </a:extLst>
          </p:cNvPr>
          <p:cNvSpPr>
            <a:spLocks noGrp="1"/>
          </p:cNvSpPr>
          <p:nvPr>
            <p:ph type="title"/>
          </p:nvPr>
        </p:nvSpPr>
        <p:spPr>
          <a:xfrm>
            <a:off x="1261872" y="365760"/>
            <a:ext cx="9692640" cy="739140"/>
          </a:xfrm>
        </p:spPr>
        <p:txBody>
          <a:bodyPr/>
          <a:lstStyle/>
          <a:p>
            <a:r>
              <a:rPr lang="fr-CH" dirty="0"/>
              <a:t>Etapes du diagnostic de TNC</a:t>
            </a:r>
          </a:p>
        </p:txBody>
      </p:sp>
      <p:sp>
        <p:nvSpPr>
          <p:cNvPr id="3" name="Espace réservé du contenu 2">
            <a:extLst>
              <a:ext uri="{FF2B5EF4-FFF2-40B4-BE49-F238E27FC236}">
                <a16:creationId xmlns:a16="http://schemas.microsoft.com/office/drawing/2014/main" id="{C6AB3540-7B74-5A40-5738-B9AFCE47719D}"/>
              </a:ext>
            </a:extLst>
          </p:cNvPr>
          <p:cNvSpPr>
            <a:spLocks noGrp="1"/>
          </p:cNvSpPr>
          <p:nvPr>
            <p:ph idx="1"/>
          </p:nvPr>
        </p:nvSpPr>
        <p:spPr>
          <a:xfrm>
            <a:off x="1054100" y="1104900"/>
            <a:ext cx="10655300" cy="5345600"/>
          </a:xfrm>
        </p:spPr>
        <p:txBody>
          <a:bodyPr>
            <a:normAutofit lnSpcReduction="10000"/>
          </a:bodyPr>
          <a:lstStyle/>
          <a:p>
            <a:pPr marL="342900" indent="-342900">
              <a:buFont typeface="+mj-lt"/>
              <a:buAutoNum type="arabicPeriod"/>
            </a:pPr>
            <a:r>
              <a:rPr lang="fr-CH" b="1" u="sng" dirty="0"/>
              <a:t>Entretien chez médecin généraliste:</a:t>
            </a:r>
            <a:r>
              <a:rPr lang="fr-CH" dirty="0"/>
              <a:t> si possible avec un proche (antécédents, Sy, examen clinique avec tests sanguins, évaluation fonctions cognitive et mémoire)</a:t>
            </a:r>
          </a:p>
          <a:p>
            <a:pPr marL="342900" indent="-342900">
              <a:buFont typeface="+mj-lt"/>
              <a:buAutoNum type="arabicPeriod"/>
            </a:pPr>
            <a:r>
              <a:rPr lang="fr-CH" b="1" u="sng" dirty="0"/>
              <a:t>Consultation spécialisée :</a:t>
            </a:r>
            <a:r>
              <a:rPr lang="fr-CH" dirty="0"/>
              <a:t> dans un centre mémoire :</a:t>
            </a:r>
          </a:p>
          <a:p>
            <a:pPr>
              <a:buFont typeface="Wingdings" panose="05000000000000000000" pitchFamily="2" charset="2"/>
              <a:buChar char="Ø"/>
            </a:pPr>
            <a:r>
              <a:rPr lang="fr-CH" dirty="0"/>
              <a:t>Examens standards et neurologiques</a:t>
            </a:r>
          </a:p>
          <a:p>
            <a:pPr>
              <a:buFont typeface="Wingdings" panose="05000000000000000000" pitchFamily="2" charset="2"/>
              <a:buChar char="Ø"/>
            </a:pPr>
            <a:r>
              <a:rPr lang="fr-CH" dirty="0"/>
              <a:t>Entretien avec proche</a:t>
            </a:r>
          </a:p>
          <a:p>
            <a:pPr>
              <a:buFont typeface="Wingdings" panose="05000000000000000000" pitchFamily="2" charset="2"/>
              <a:buChar char="Ø"/>
            </a:pPr>
            <a:r>
              <a:rPr lang="fr-CH" dirty="0"/>
              <a:t>Bilan neuropsychologique (évaluation fonctions cognitives : l’attention, la mémoire, le langage, la compréhension et la parole, l’orientation dans l’espace, les capacités motrices ainsi que le comportement et l’humeur)</a:t>
            </a:r>
          </a:p>
          <a:p>
            <a:pPr>
              <a:buFont typeface="Wingdings" panose="05000000000000000000" pitchFamily="2" charset="2"/>
              <a:buChar char="Ø"/>
            </a:pPr>
            <a:r>
              <a:rPr lang="fr-CH" dirty="0"/>
              <a:t>Imagerie médicale (IRM, CT-scan ou PET-scan pour orienter diagnostic en fonction des structures atteintes)</a:t>
            </a:r>
          </a:p>
          <a:p>
            <a:pPr>
              <a:buFont typeface="Wingdings" panose="05000000000000000000" pitchFamily="2" charset="2"/>
              <a:buChar char="Ø"/>
            </a:pPr>
            <a:r>
              <a:rPr lang="fr-CH" dirty="0"/>
              <a:t>Ponction lombaire (analyse liquide céphalorachidien </a:t>
            </a:r>
            <a:r>
              <a:rPr lang="fr-CH" dirty="0" err="1"/>
              <a:t>pour^voir</a:t>
            </a:r>
            <a:r>
              <a:rPr lang="fr-CH" dirty="0"/>
              <a:t> si présence protéines de la maladie d’Alzheimer ou </a:t>
            </a:r>
            <a:r>
              <a:rPr lang="fr-CH" dirty="0" err="1"/>
              <a:t>Creuzfeld</a:t>
            </a:r>
            <a:r>
              <a:rPr lang="fr-CH" dirty="0"/>
              <a:t>-Jacob)</a:t>
            </a:r>
          </a:p>
          <a:p>
            <a:pPr>
              <a:buFont typeface="Wingdings" panose="05000000000000000000" pitchFamily="2" charset="2"/>
              <a:buChar char="Ø"/>
            </a:pPr>
            <a:r>
              <a:rPr lang="fr-CH" dirty="0"/>
              <a:t>Analyse génétique</a:t>
            </a:r>
          </a:p>
          <a:p>
            <a:pPr marL="342900" indent="-342900">
              <a:buFont typeface="+mj-lt"/>
              <a:buAutoNum type="arabicPeriod" startAt="3"/>
            </a:pPr>
            <a:r>
              <a:rPr lang="fr-CH" b="1" u="sng" dirty="0"/>
              <a:t>Pose et Annonce diagnostic :</a:t>
            </a:r>
            <a:r>
              <a:rPr lang="fr-CH" dirty="0"/>
              <a:t> par le médecin généraliste ou spécialiste et si possible en présence d’un proche, Capacité de conduire?</a:t>
            </a:r>
            <a:endParaRPr lang="fr-CH" b="1" u="sng" dirty="0"/>
          </a:p>
        </p:txBody>
      </p:sp>
      <p:pic>
        <p:nvPicPr>
          <p:cNvPr id="6" name="Image 5">
            <a:extLst>
              <a:ext uri="{FF2B5EF4-FFF2-40B4-BE49-F238E27FC236}">
                <a16:creationId xmlns:a16="http://schemas.microsoft.com/office/drawing/2014/main" id="{DF6D4C10-55EA-330E-F982-F7255E988583}"/>
              </a:ext>
            </a:extLst>
          </p:cNvPr>
          <p:cNvPicPr>
            <a:picLocks noChangeAspect="1"/>
          </p:cNvPicPr>
          <p:nvPr/>
        </p:nvPicPr>
        <p:blipFill>
          <a:blip r:embed="rId3"/>
          <a:stretch>
            <a:fillRect/>
          </a:stretch>
        </p:blipFill>
        <p:spPr>
          <a:xfrm>
            <a:off x="9575666" y="59097"/>
            <a:ext cx="2616335" cy="795908"/>
          </a:xfrm>
          <a:prstGeom prst="rect">
            <a:avLst/>
          </a:prstGeom>
        </p:spPr>
      </p:pic>
      <p:pic>
        <p:nvPicPr>
          <p:cNvPr id="7" name="Image 6">
            <a:extLst>
              <a:ext uri="{FF2B5EF4-FFF2-40B4-BE49-F238E27FC236}">
                <a16:creationId xmlns:a16="http://schemas.microsoft.com/office/drawing/2014/main" id="{FBC39095-F91D-ECD8-E290-666D0E4817B2}"/>
              </a:ext>
            </a:extLst>
          </p:cNvPr>
          <p:cNvPicPr>
            <a:picLocks noChangeAspect="1"/>
          </p:cNvPicPr>
          <p:nvPr/>
        </p:nvPicPr>
        <p:blipFill>
          <a:blip r:embed="rId4"/>
          <a:stretch>
            <a:fillRect/>
          </a:stretch>
        </p:blipFill>
        <p:spPr>
          <a:xfrm rot="5400000">
            <a:off x="3898086" y="5571816"/>
            <a:ext cx="273688" cy="2031056"/>
          </a:xfrm>
          <a:prstGeom prst="rect">
            <a:avLst/>
          </a:prstGeom>
        </p:spPr>
      </p:pic>
    </p:spTree>
    <p:extLst>
      <p:ext uri="{BB962C8B-B14F-4D97-AF65-F5344CB8AC3E}">
        <p14:creationId xmlns:p14="http://schemas.microsoft.com/office/powerpoint/2010/main" val="3588534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A54F95-24FF-E87F-ECAD-BA14C003B4C7}"/>
              </a:ext>
            </a:extLst>
          </p:cNvPr>
          <p:cNvSpPr>
            <a:spLocks noGrp="1"/>
          </p:cNvSpPr>
          <p:nvPr>
            <p:ph type="title"/>
          </p:nvPr>
        </p:nvSpPr>
        <p:spPr>
          <a:xfrm>
            <a:off x="1261872" y="365760"/>
            <a:ext cx="9692640" cy="489245"/>
          </a:xfrm>
        </p:spPr>
        <p:txBody>
          <a:bodyPr>
            <a:noAutofit/>
          </a:bodyPr>
          <a:lstStyle/>
          <a:p>
            <a:r>
              <a:rPr lang="fr-CH" dirty="0"/>
              <a:t>Facteurs de risque</a:t>
            </a:r>
          </a:p>
        </p:txBody>
      </p:sp>
      <p:sp>
        <p:nvSpPr>
          <p:cNvPr id="3" name="Espace réservé du contenu 2">
            <a:extLst>
              <a:ext uri="{FF2B5EF4-FFF2-40B4-BE49-F238E27FC236}">
                <a16:creationId xmlns:a16="http://schemas.microsoft.com/office/drawing/2014/main" id="{02AF8C6E-139C-5B8A-0C4F-71AB2F5578F5}"/>
              </a:ext>
            </a:extLst>
          </p:cNvPr>
          <p:cNvSpPr>
            <a:spLocks noGrp="1"/>
          </p:cNvSpPr>
          <p:nvPr>
            <p:ph idx="1"/>
          </p:nvPr>
        </p:nvSpPr>
        <p:spPr>
          <a:xfrm>
            <a:off x="669905" y="1533124"/>
            <a:ext cx="4946651" cy="5346712"/>
          </a:xfrm>
        </p:spPr>
        <p:txBody>
          <a:bodyPr>
            <a:normAutofit/>
          </a:bodyPr>
          <a:lstStyle/>
          <a:p>
            <a:pPr marL="609585" indent="-609585"/>
            <a:r>
              <a:rPr lang="fr-CH" sz="2000" dirty="0">
                <a:cs typeface="Arial" panose="020B0604020202020204" pitchFamily="34" charset="0"/>
              </a:rPr>
              <a:t>Un faible niveau d’instruction</a:t>
            </a:r>
          </a:p>
          <a:p>
            <a:pPr marL="609585" indent="-609585"/>
            <a:r>
              <a:rPr lang="fr-CH" sz="2000" dirty="0">
                <a:cs typeface="Arial" panose="020B0604020202020204" pitchFamily="34" charset="0"/>
              </a:rPr>
              <a:t>Une perte de l’audition</a:t>
            </a:r>
          </a:p>
          <a:p>
            <a:pPr marL="609585" indent="-609585"/>
            <a:r>
              <a:rPr lang="fr-CH" sz="2000" dirty="0">
                <a:cs typeface="Arial" panose="020B0604020202020204" pitchFamily="34" charset="0"/>
              </a:rPr>
              <a:t>Des traumatismes cérébraux</a:t>
            </a:r>
          </a:p>
          <a:p>
            <a:pPr marL="609585" indent="-609585"/>
            <a:r>
              <a:rPr lang="fr-CH" sz="2000" dirty="0">
                <a:cs typeface="Arial" panose="020B0604020202020204" pitchFamily="34" charset="0"/>
              </a:rPr>
              <a:t>L’hypertension</a:t>
            </a:r>
          </a:p>
          <a:p>
            <a:pPr marL="609585" indent="-609585"/>
            <a:r>
              <a:rPr lang="fr-CH" sz="2000" dirty="0">
                <a:cs typeface="Arial" panose="020B0604020202020204" pitchFamily="34" charset="0"/>
              </a:rPr>
              <a:t>L’abus d’alcool</a:t>
            </a:r>
          </a:p>
          <a:p>
            <a:pPr marL="609585" indent="-609585"/>
            <a:r>
              <a:rPr lang="fr-CH" sz="2000" dirty="0">
                <a:cs typeface="Arial" panose="020B0604020202020204" pitchFamily="34" charset="0"/>
              </a:rPr>
              <a:t>L’obésité</a:t>
            </a:r>
          </a:p>
          <a:p>
            <a:pPr marL="609585" indent="-609585"/>
            <a:r>
              <a:rPr lang="fr-CH" sz="2000" dirty="0">
                <a:cs typeface="Arial" panose="020B0604020202020204" pitchFamily="34" charset="0"/>
              </a:rPr>
              <a:t>Le tabagisme</a:t>
            </a:r>
          </a:p>
          <a:p>
            <a:pPr marL="609585" marR="0" lvl="0" indent="-609585" algn="l" defTabSz="914400" rtl="0" eaLnBrk="1" fontAlgn="auto" latinLnBrk="0" hangingPunct="1">
              <a:lnSpc>
                <a:spcPct val="95000"/>
              </a:lnSpc>
              <a:spcBef>
                <a:spcPts val="1400"/>
              </a:spcBef>
              <a:spcAft>
                <a:spcPts val="200"/>
              </a:spcAft>
              <a:buClr>
                <a:srgbClr val="211B44"/>
              </a:buClr>
              <a:buSzPct val="80000"/>
              <a:buFont typeface="Arial" pitchFamily="34" charset="0"/>
              <a:buChar char="•"/>
              <a:tabLst/>
              <a:defRPr/>
            </a:pPr>
            <a:r>
              <a:rPr kumimoji="0" lang="fr-CH" sz="2000" b="0" i="0" u="none" strike="noStrike" kern="1200" cap="none" spc="10" normalizeH="0" baseline="0" noProof="0" dirty="0">
                <a:ln>
                  <a:noFill/>
                </a:ln>
                <a:solidFill>
                  <a:srgbClr val="211B44"/>
                </a:solidFill>
                <a:effectLst/>
                <a:uLnTx/>
                <a:uFillTx/>
                <a:ea typeface="+mn-ea"/>
                <a:cs typeface="Arial" panose="020B0604020202020204" pitchFamily="34" charset="0"/>
              </a:rPr>
              <a:t>La dépression</a:t>
            </a:r>
          </a:p>
          <a:p>
            <a:pPr marL="609585" marR="0" lvl="0" indent="-609585" algn="l" defTabSz="914400" rtl="0" eaLnBrk="1" fontAlgn="auto" latinLnBrk="0" hangingPunct="1">
              <a:lnSpc>
                <a:spcPct val="95000"/>
              </a:lnSpc>
              <a:spcBef>
                <a:spcPts val="1400"/>
              </a:spcBef>
              <a:spcAft>
                <a:spcPts val="200"/>
              </a:spcAft>
              <a:buClr>
                <a:srgbClr val="211B44"/>
              </a:buClr>
              <a:buSzPct val="80000"/>
              <a:buFont typeface="Arial" pitchFamily="34" charset="0"/>
              <a:buChar char="•"/>
              <a:tabLst/>
              <a:defRPr/>
            </a:pPr>
            <a:endParaRPr kumimoji="0" lang="fr-CH" sz="2000" b="0" i="0" u="none" strike="noStrike" kern="1200" cap="none" spc="10" normalizeH="0" baseline="0" noProof="0" dirty="0">
              <a:ln>
                <a:noFill/>
              </a:ln>
              <a:solidFill>
                <a:srgbClr val="211B44"/>
              </a:solidFill>
              <a:effectLst/>
              <a:uLnTx/>
              <a:uFillTx/>
              <a:ea typeface="+mn-ea"/>
              <a:cs typeface="Arial" panose="020B0604020202020204" pitchFamily="34" charset="0"/>
            </a:endParaRPr>
          </a:p>
          <a:p>
            <a:pPr marL="0" indent="0">
              <a:buNone/>
            </a:pPr>
            <a:endParaRPr lang="fr-CH" sz="2400" dirty="0">
              <a:cs typeface="Arial" panose="020B0604020202020204" pitchFamily="34" charset="0"/>
            </a:endParaRPr>
          </a:p>
        </p:txBody>
      </p:sp>
      <p:sp>
        <p:nvSpPr>
          <p:cNvPr id="6" name="ZoneTexte 5">
            <a:extLst>
              <a:ext uri="{FF2B5EF4-FFF2-40B4-BE49-F238E27FC236}">
                <a16:creationId xmlns:a16="http://schemas.microsoft.com/office/drawing/2014/main" id="{59081768-452D-5FB3-17B2-E68AFB0F2908}"/>
              </a:ext>
            </a:extLst>
          </p:cNvPr>
          <p:cNvSpPr txBox="1"/>
          <p:nvPr/>
        </p:nvSpPr>
        <p:spPr>
          <a:xfrm>
            <a:off x="4856453" y="6380370"/>
            <a:ext cx="2448450" cy="246221"/>
          </a:xfrm>
          <a:prstGeom prst="rect">
            <a:avLst/>
          </a:prstGeom>
          <a:noFill/>
        </p:spPr>
        <p:txBody>
          <a:bodyPr wrap="square" rtlCol="0">
            <a:spAutoFit/>
          </a:bodyPr>
          <a:lstStyle/>
          <a:p>
            <a:r>
              <a:rPr lang="fr-CH" sz="1000" dirty="0">
                <a:cs typeface="Arial" panose="020B0604020202020204" pitchFamily="34" charset="0"/>
              </a:rPr>
              <a:t>Source : </a:t>
            </a:r>
            <a:r>
              <a:rPr lang="en-US" sz="1000" dirty="0">
                <a:solidFill>
                  <a:srgbClr val="212529"/>
                </a:solidFill>
                <a:cs typeface="Arial" panose="020B0604020202020204" pitchFamily="34" charset="0"/>
              </a:rPr>
              <a:t>Livingston, G. et al. 2020</a:t>
            </a:r>
            <a:endParaRPr lang="fr-CH" sz="1000" dirty="0">
              <a:cs typeface="Arial" panose="020B0604020202020204" pitchFamily="34" charset="0"/>
            </a:endParaRPr>
          </a:p>
        </p:txBody>
      </p:sp>
      <p:sp>
        <p:nvSpPr>
          <p:cNvPr id="7" name="ZoneTexte 6">
            <a:extLst>
              <a:ext uri="{FF2B5EF4-FFF2-40B4-BE49-F238E27FC236}">
                <a16:creationId xmlns:a16="http://schemas.microsoft.com/office/drawing/2014/main" id="{4730F652-6F45-0689-5642-4DC8A607F508}"/>
              </a:ext>
            </a:extLst>
          </p:cNvPr>
          <p:cNvSpPr txBox="1"/>
          <p:nvPr/>
        </p:nvSpPr>
        <p:spPr>
          <a:xfrm>
            <a:off x="9172661" y="0"/>
            <a:ext cx="3019339" cy="1631216"/>
          </a:xfrm>
          <a:prstGeom prst="rect">
            <a:avLst/>
          </a:prstGeom>
          <a:noFill/>
          <a:ln>
            <a:solidFill>
              <a:schemeClr val="accent6">
                <a:lumMod val="75000"/>
              </a:schemeClr>
            </a:solidFill>
          </a:ln>
        </p:spPr>
        <p:txBody>
          <a:bodyPr wrap="square" rtlCol="0">
            <a:spAutoFit/>
          </a:bodyPr>
          <a:lstStyle/>
          <a:p>
            <a:r>
              <a:rPr lang="fr-CH" sz="2000" b="1" u="sng" dirty="0">
                <a:cs typeface="Arial" panose="020B0604020202020204" pitchFamily="34" charset="0"/>
              </a:rPr>
              <a:t>Facteurs Non-Modifiables</a:t>
            </a:r>
          </a:p>
          <a:p>
            <a:pPr marL="609585" indent="-609585">
              <a:buFont typeface="Arial" panose="020B0604020202020204" pitchFamily="34" charset="0"/>
              <a:buChar char="•"/>
            </a:pPr>
            <a:r>
              <a:rPr lang="fr-CH" sz="2000" dirty="0">
                <a:cs typeface="Arial" panose="020B0604020202020204" pitchFamily="34" charset="0"/>
              </a:rPr>
              <a:t>Âge</a:t>
            </a:r>
          </a:p>
          <a:p>
            <a:pPr marL="609585" indent="-609585">
              <a:buFont typeface="Arial" panose="020B0604020202020204" pitchFamily="34" charset="0"/>
              <a:buChar char="•"/>
            </a:pPr>
            <a:r>
              <a:rPr lang="fr-CH" sz="2000" dirty="0">
                <a:cs typeface="Arial" panose="020B0604020202020204" pitchFamily="34" charset="0"/>
              </a:rPr>
              <a:t>Femme&gt;homme</a:t>
            </a:r>
          </a:p>
          <a:p>
            <a:pPr marL="609585" indent="-609585">
              <a:buFont typeface="Arial" panose="020B0604020202020204" pitchFamily="34" charset="0"/>
              <a:buChar char="•"/>
            </a:pPr>
            <a:r>
              <a:rPr lang="fr-CH" sz="2000" dirty="0">
                <a:cs typeface="Arial" panose="020B0604020202020204" pitchFamily="34" charset="0"/>
              </a:rPr>
              <a:t>Génétique (1%)</a:t>
            </a:r>
          </a:p>
          <a:p>
            <a:pPr marL="609585" indent="-609585">
              <a:buFont typeface="Arial" panose="020B0604020202020204" pitchFamily="34" charset="0"/>
              <a:buChar char="•"/>
            </a:pPr>
            <a:r>
              <a:rPr lang="fr-CH" sz="2000" dirty="0">
                <a:cs typeface="Arial" panose="020B0604020202020204" pitchFamily="34" charset="0"/>
              </a:rPr>
              <a:t>TNC léger</a:t>
            </a:r>
          </a:p>
        </p:txBody>
      </p:sp>
      <p:sp>
        <p:nvSpPr>
          <p:cNvPr id="9" name="ZoneTexte 8">
            <a:extLst>
              <a:ext uri="{FF2B5EF4-FFF2-40B4-BE49-F238E27FC236}">
                <a16:creationId xmlns:a16="http://schemas.microsoft.com/office/drawing/2014/main" id="{C4DDCD03-13D8-1545-0DA4-B47BEE1215B7}"/>
              </a:ext>
            </a:extLst>
          </p:cNvPr>
          <p:cNvSpPr txBox="1"/>
          <p:nvPr/>
        </p:nvSpPr>
        <p:spPr>
          <a:xfrm>
            <a:off x="2403791" y="5507065"/>
            <a:ext cx="8002590" cy="584775"/>
          </a:xfrm>
          <a:prstGeom prst="rect">
            <a:avLst/>
          </a:prstGeom>
          <a:noFill/>
          <a:ln w="28575">
            <a:solidFill>
              <a:schemeClr val="accent6">
                <a:lumMod val="75000"/>
              </a:schemeClr>
            </a:solidFill>
          </a:ln>
        </p:spPr>
        <p:txBody>
          <a:bodyPr wrap="square" rtlCol="0">
            <a:spAutoFit/>
          </a:bodyPr>
          <a:lstStyle/>
          <a:p>
            <a:pPr algn="ctr"/>
            <a:r>
              <a:rPr lang="fr-CH" sz="3200" dirty="0">
                <a:solidFill>
                  <a:srgbClr val="212529"/>
                </a:solidFill>
                <a:cs typeface="Arial" panose="020B0604020202020204" pitchFamily="34" charset="0"/>
              </a:rPr>
              <a:t>Responsables de près de 40 % des TNC majeurs</a:t>
            </a:r>
            <a:endParaRPr lang="fr-CH" sz="3200" dirty="0">
              <a:cs typeface="Arial" panose="020B0604020202020204" pitchFamily="34" charset="0"/>
            </a:endParaRPr>
          </a:p>
        </p:txBody>
      </p:sp>
      <p:sp>
        <p:nvSpPr>
          <p:cNvPr id="4" name="ZoneTexte 3">
            <a:extLst>
              <a:ext uri="{FF2B5EF4-FFF2-40B4-BE49-F238E27FC236}">
                <a16:creationId xmlns:a16="http://schemas.microsoft.com/office/drawing/2014/main" id="{A09EFB03-1F2A-7B73-9D87-A22B5D9E5985}"/>
              </a:ext>
            </a:extLst>
          </p:cNvPr>
          <p:cNvSpPr txBox="1"/>
          <p:nvPr/>
        </p:nvSpPr>
        <p:spPr>
          <a:xfrm>
            <a:off x="7426962" y="1723636"/>
            <a:ext cx="5958838" cy="3370153"/>
          </a:xfrm>
          <a:prstGeom prst="rect">
            <a:avLst/>
          </a:prstGeom>
          <a:noFill/>
        </p:spPr>
        <p:txBody>
          <a:bodyPr wrap="square" rtlCol="0">
            <a:spAutoFit/>
          </a:bodyPr>
          <a:lstStyle/>
          <a:p>
            <a:pPr marL="609585" indent="-609585" defTabSz="914400">
              <a:lnSpc>
                <a:spcPct val="95000"/>
              </a:lnSpc>
              <a:spcBef>
                <a:spcPts val="1400"/>
              </a:spcBef>
              <a:spcAft>
                <a:spcPts val="200"/>
              </a:spcAft>
              <a:buClr>
                <a:srgbClr val="211B44"/>
              </a:buClr>
              <a:buSzPct val="80000"/>
              <a:buFont typeface="Arial" pitchFamily="34" charset="0"/>
              <a:buChar char="•"/>
              <a:defRPr/>
            </a:pPr>
            <a:r>
              <a:rPr kumimoji="0" lang="fr-CH" sz="2000" b="0" i="0" u="none" strike="noStrike" kern="1200" cap="none" spc="10" normalizeH="0" baseline="0" noProof="0" dirty="0">
                <a:ln>
                  <a:noFill/>
                </a:ln>
                <a:solidFill>
                  <a:srgbClr val="211B44"/>
                </a:solidFill>
                <a:effectLst/>
                <a:uLnTx/>
                <a:uFillTx/>
                <a:ea typeface="+mn-ea"/>
                <a:cs typeface="Arial" panose="020B0604020202020204" pitchFamily="34" charset="0"/>
              </a:rPr>
              <a:t>L’isolement social</a:t>
            </a:r>
          </a:p>
          <a:p>
            <a:pPr marL="609585" marR="0" lvl="0" indent="-609585" algn="l" defTabSz="914400" rtl="0" eaLnBrk="1" fontAlgn="auto" latinLnBrk="0" hangingPunct="1">
              <a:lnSpc>
                <a:spcPct val="95000"/>
              </a:lnSpc>
              <a:spcBef>
                <a:spcPts val="1400"/>
              </a:spcBef>
              <a:spcAft>
                <a:spcPts val="200"/>
              </a:spcAft>
              <a:buClr>
                <a:srgbClr val="211B44"/>
              </a:buClr>
              <a:buSzPct val="80000"/>
              <a:buFont typeface="Arial" pitchFamily="34" charset="0"/>
              <a:buChar char="•"/>
              <a:tabLst/>
              <a:defRPr/>
            </a:pPr>
            <a:r>
              <a:rPr kumimoji="0" lang="fr-CH" sz="2000" b="0" i="0" u="none" strike="noStrike" kern="1200" cap="none" spc="10" normalizeH="0" baseline="0" noProof="0" dirty="0">
                <a:ln>
                  <a:noFill/>
                </a:ln>
                <a:solidFill>
                  <a:srgbClr val="211B44"/>
                </a:solidFill>
                <a:effectLst/>
                <a:uLnTx/>
                <a:uFillTx/>
                <a:ea typeface="+mn-ea"/>
                <a:cs typeface="Arial" panose="020B0604020202020204" pitchFamily="34" charset="0"/>
              </a:rPr>
              <a:t>Le manque d’exercice physique</a:t>
            </a:r>
          </a:p>
          <a:p>
            <a:pPr marL="609585" marR="0" lvl="0" indent="-609585" algn="l" defTabSz="914400" rtl="0" eaLnBrk="1" fontAlgn="auto" latinLnBrk="0" hangingPunct="1">
              <a:lnSpc>
                <a:spcPct val="95000"/>
              </a:lnSpc>
              <a:spcBef>
                <a:spcPts val="1400"/>
              </a:spcBef>
              <a:spcAft>
                <a:spcPts val="200"/>
              </a:spcAft>
              <a:buClr>
                <a:srgbClr val="211B44"/>
              </a:buClr>
              <a:buSzPct val="80000"/>
              <a:buFont typeface="Arial" pitchFamily="34" charset="0"/>
              <a:buChar char="•"/>
              <a:tabLst/>
              <a:defRPr/>
            </a:pPr>
            <a:r>
              <a:rPr kumimoji="0" lang="fr-CH" sz="2000" b="0" i="0" u="none" strike="noStrike" kern="1200" cap="none" spc="10" normalizeH="0" baseline="0" noProof="0" dirty="0">
                <a:ln>
                  <a:noFill/>
                </a:ln>
                <a:solidFill>
                  <a:srgbClr val="211B44"/>
                </a:solidFill>
                <a:effectLst/>
                <a:uLnTx/>
                <a:uFillTx/>
                <a:ea typeface="+mn-ea"/>
                <a:cs typeface="Arial" panose="020B0604020202020204" pitchFamily="34" charset="0"/>
              </a:rPr>
              <a:t>La pollution atmosphérique</a:t>
            </a:r>
          </a:p>
          <a:p>
            <a:pPr marL="609585" marR="0" lvl="0" indent="-609585" algn="l" defTabSz="914400" rtl="0" eaLnBrk="1" fontAlgn="auto" latinLnBrk="0" hangingPunct="1">
              <a:lnSpc>
                <a:spcPct val="95000"/>
              </a:lnSpc>
              <a:spcBef>
                <a:spcPts val="1400"/>
              </a:spcBef>
              <a:spcAft>
                <a:spcPts val="200"/>
              </a:spcAft>
              <a:buClr>
                <a:srgbClr val="211B44"/>
              </a:buClr>
              <a:buSzPct val="80000"/>
              <a:buFont typeface="Arial" pitchFamily="34" charset="0"/>
              <a:buChar char="•"/>
              <a:tabLst/>
              <a:defRPr/>
            </a:pPr>
            <a:r>
              <a:rPr kumimoji="0" lang="fr-CH" sz="2000" b="0" i="0" u="none" strike="noStrike" kern="1200" cap="none" spc="10" normalizeH="0" baseline="0" noProof="0" dirty="0">
                <a:ln>
                  <a:noFill/>
                </a:ln>
                <a:solidFill>
                  <a:srgbClr val="211B44"/>
                </a:solidFill>
                <a:effectLst/>
                <a:uLnTx/>
                <a:uFillTx/>
                <a:ea typeface="+mn-ea"/>
                <a:cs typeface="Arial" panose="020B0604020202020204" pitchFamily="34" charset="0"/>
              </a:rPr>
              <a:t>Le diabète</a:t>
            </a:r>
          </a:p>
          <a:p>
            <a:pPr marL="609585" marR="0" lvl="0" indent="-609585" algn="l" defTabSz="914400" rtl="0" eaLnBrk="1" fontAlgn="auto" latinLnBrk="0" hangingPunct="1">
              <a:lnSpc>
                <a:spcPct val="95000"/>
              </a:lnSpc>
              <a:spcBef>
                <a:spcPts val="1400"/>
              </a:spcBef>
              <a:spcAft>
                <a:spcPts val="200"/>
              </a:spcAft>
              <a:buClr>
                <a:srgbClr val="211B44"/>
              </a:buClr>
              <a:buSzPct val="80000"/>
              <a:buFont typeface="Arial" pitchFamily="34" charset="0"/>
              <a:buChar char="•"/>
              <a:tabLst/>
              <a:defRPr/>
            </a:pPr>
            <a:r>
              <a:rPr kumimoji="0" lang="fr-CH" sz="2000" b="0" i="0" u="none" strike="noStrike" kern="1200" cap="none" spc="10" normalizeH="0" baseline="0" noProof="0" dirty="0">
                <a:ln>
                  <a:noFill/>
                </a:ln>
                <a:solidFill>
                  <a:srgbClr val="211B44"/>
                </a:solidFill>
                <a:effectLst/>
                <a:uLnTx/>
                <a:uFillTx/>
                <a:ea typeface="+mn-ea"/>
                <a:cs typeface="Arial" panose="020B0604020202020204" pitchFamily="34" charset="0"/>
              </a:rPr>
              <a:t>Une mauvaise alimentation</a:t>
            </a:r>
          </a:p>
          <a:p>
            <a:pPr marL="609585" marR="0" lvl="0" indent="-609585" algn="l" defTabSz="914400" rtl="0" eaLnBrk="1" fontAlgn="auto" latinLnBrk="0" hangingPunct="1">
              <a:lnSpc>
                <a:spcPct val="95000"/>
              </a:lnSpc>
              <a:spcBef>
                <a:spcPts val="1400"/>
              </a:spcBef>
              <a:spcAft>
                <a:spcPts val="200"/>
              </a:spcAft>
              <a:buClr>
                <a:srgbClr val="211B44"/>
              </a:buClr>
              <a:buSzPct val="80000"/>
              <a:buFont typeface="Arial" pitchFamily="34" charset="0"/>
              <a:buChar char="•"/>
              <a:tabLst/>
              <a:defRPr/>
            </a:pPr>
            <a:r>
              <a:rPr kumimoji="0" lang="fr-CH" sz="2000" b="0" i="0" u="none" strike="noStrike" kern="1200" cap="none" spc="10" normalizeH="0" baseline="0" noProof="0" dirty="0">
                <a:ln>
                  <a:noFill/>
                </a:ln>
                <a:solidFill>
                  <a:srgbClr val="211B44"/>
                </a:solidFill>
                <a:effectLst/>
                <a:uLnTx/>
                <a:uFillTx/>
                <a:ea typeface="+mn-ea"/>
                <a:cs typeface="Arial" panose="020B0604020202020204" pitchFamily="34" charset="0"/>
              </a:rPr>
              <a:t>Des troubles du sommeil</a:t>
            </a:r>
          </a:p>
          <a:p>
            <a:pPr marL="609585" marR="0" lvl="0" indent="-609585" algn="l" defTabSz="914400" rtl="0" eaLnBrk="1" fontAlgn="auto" latinLnBrk="0" hangingPunct="1">
              <a:lnSpc>
                <a:spcPct val="95000"/>
              </a:lnSpc>
              <a:spcBef>
                <a:spcPts val="1400"/>
              </a:spcBef>
              <a:spcAft>
                <a:spcPts val="200"/>
              </a:spcAft>
              <a:buClr>
                <a:srgbClr val="211B44"/>
              </a:buClr>
              <a:buSzPct val="80000"/>
              <a:buFont typeface="Arial" pitchFamily="34" charset="0"/>
              <a:buChar char="•"/>
              <a:tabLst/>
              <a:defRPr/>
            </a:pPr>
            <a:r>
              <a:rPr kumimoji="0" lang="fr-CH" sz="2000" b="0" i="0" u="none" strike="noStrike" kern="1200" cap="none" spc="10" normalizeH="0" baseline="0" noProof="0" dirty="0">
                <a:ln>
                  <a:noFill/>
                </a:ln>
                <a:solidFill>
                  <a:srgbClr val="211B44"/>
                </a:solidFill>
                <a:effectLst/>
                <a:uLnTx/>
                <a:uFillTx/>
                <a:ea typeface="+mn-ea"/>
                <a:cs typeface="Arial" panose="020B0604020202020204" pitchFamily="34" charset="0"/>
              </a:rPr>
              <a:t>Le manque d’activités intellectuelles</a:t>
            </a:r>
            <a:endParaRPr kumimoji="0" lang="fr-CH" sz="1200" b="0" i="0" u="none" strike="noStrike" kern="1200" cap="none" spc="10" normalizeH="0" baseline="0" noProof="0" dirty="0">
              <a:ln>
                <a:noFill/>
              </a:ln>
              <a:solidFill>
                <a:srgbClr val="211B44"/>
              </a:solidFill>
              <a:effectLst/>
              <a:uLnTx/>
              <a:uFillTx/>
              <a:ea typeface="+mn-ea"/>
              <a:cs typeface="Arial" panose="020B0604020202020204" pitchFamily="34" charset="0"/>
            </a:endParaRPr>
          </a:p>
        </p:txBody>
      </p:sp>
      <p:sp>
        <p:nvSpPr>
          <p:cNvPr id="5" name="Flèche : droite 4">
            <a:extLst>
              <a:ext uri="{FF2B5EF4-FFF2-40B4-BE49-F238E27FC236}">
                <a16:creationId xmlns:a16="http://schemas.microsoft.com/office/drawing/2014/main" id="{92770132-619A-39A0-5295-4FA99B173033}"/>
              </a:ext>
            </a:extLst>
          </p:cNvPr>
          <p:cNvSpPr/>
          <p:nvPr/>
        </p:nvSpPr>
        <p:spPr>
          <a:xfrm rot="5400000">
            <a:off x="4575382" y="2790821"/>
            <a:ext cx="2802990" cy="1539348"/>
          </a:xfrm>
          <a:prstGeom prst="rightArrow">
            <a:avLst>
              <a:gd name="adj1" fmla="val 50000"/>
              <a:gd name="adj2" fmla="val 4917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ZoneTexte 10">
            <a:extLst>
              <a:ext uri="{FF2B5EF4-FFF2-40B4-BE49-F238E27FC236}">
                <a16:creationId xmlns:a16="http://schemas.microsoft.com/office/drawing/2014/main" id="{96B0DEB7-643F-DB93-033B-C86A8CF6EA0F}"/>
              </a:ext>
            </a:extLst>
          </p:cNvPr>
          <p:cNvSpPr txBox="1"/>
          <p:nvPr/>
        </p:nvSpPr>
        <p:spPr>
          <a:xfrm>
            <a:off x="4041070" y="868703"/>
            <a:ext cx="8214362" cy="646331"/>
          </a:xfrm>
          <a:prstGeom prst="rect">
            <a:avLst/>
          </a:prstGeom>
          <a:noFill/>
        </p:spPr>
        <p:txBody>
          <a:bodyPr wrap="square" rtlCol="0">
            <a:spAutoFit/>
          </a:bodyPr>
          <a:lstStyle/>
          <a:p>
            <a:r>
              <a:rPr lang="fr-CH" sz="3600" b="1" u="sng" dirty="0"/>
              <a:t>Facteurs Modifiables</a:t>
            </a:r>
          </a:p>
        </p:txBody>
      </p:sp>
      <p:pic>
        <p:nvPicPr>
          <p:cNvPr id="12" name="Image 11">
            <a:extLst>
              <a:ext uri="{FF2B5EF4-FFF2-40B4-BE49-F238E27FC236}">
                <a16:creationId xmlns:a16="http://schemas.microsoft.com/office/drawing/2014/main" id="{3C4B31BA-9E5B-2053-85FB-334A10A989F9}"/>
              </a:ext>
            </a:extLst>
          </p:cNvPr>
          <p:cNvPicPr>
            <a:picLocks noChangeAspect="1"/>
          </p:cNvPicPr>
          <p:nvPr/>
        </p:nvPicPr>
        <p:blipFill>
          <a:blip r:embed="rId3"/>
          <a:stretch>
            <a:fillRect/>
          </a:stretch>
        </p:blipFill>
        <p:spPr>
          <a:xfrm>
            <a:off x="7304903" y="77419"/>
            <a:ext cx="1686697" cy="513105"/>
          </a:xfrm>
          <a:prstGeom prst="rect">
            <a:avLst/>
          </a:prstGeom>
        </p:spPr>
      </p:pic>
    </p:spTree>
    <p:extLst>
      <p:ext uri="{BB962C8B-B14F-4D97-AF65-F5344CB8AC3E}">
        <p14:creationId xmlns:p14="http://schemas.microsoft.com/office/powerpoint/2010/main" val="3196735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0B3038-B0E4-78C3-1D5A-805BF48938E9}"/>
              </a:ext>
            </a:extLst>
          </p:cNvPr>
          <p:cNvSpPr>
            <a:spLocks noGrp="1"/>
          </p:cNvSpPr>
          <p:nvPr>
            <p:ph type="title"/>
          </p:nvPr>
        </p:nvSpPr>
        <p:spPr>
          <a:xfrm>
            <a:off x="850900" y="189291"/>
            <a:ext cx="10091420" cy="657873"/>
          </a:xfrm>
        </p:spPr>
        <p:txBody>
          <a:bodyPr>
            <a:normAutofit fontScale="90000"/>
          </a:bodyPr>
          <a:lstStyle/>
          <a:p>
            <a:r>
              <a:rPr lang="fr-CH" dirty="0"/>
              <a:t>Traitements médicamenteux et Prévention</a:t>
            </a:r>
          </a:p>
        </p:txBody>
      </p:sp>
      <p:sp>
        <p:nvSpPr>
          <p:cNvPr id="3" name="Espace réservé du contenu 2">
            <a:extLst>
              <a:ext uri="{FF2B5EF4-FFF2-40B4-BE49-F238E27FC236}">
                <a16:creationId xmlns:a16="http://schemas.microsoft.com/office/drawing/2014/main" id="{B8C2C2B9-602E-708D-6872-4440F68BB021}"/>
              </a:ext>
            </a:extLst>
          </p:cNvPr>
          <p:cNvSpPr>
            <a:spLocks noGrp="1"/>
          </p:cNvSpPr>
          <p:nvPr>
            <p:ph idx="1"/>
          </p:nvPr>
        </p:nvSpPr>
        <p:spPr>
          <a:xfrm>
            <a:off x="850900" y="1011372"/>
            <a:ext cx="10770082" cy="1564923"/>
          </a:xfrm>
        </p:spPr>
        <p:txBody>
          <a:bodyPr>
            <a:normAutofit/>
          </a:bodyPr>
          <a:lstStyle/>
          <a:p>
            <a:pPr algn="ctr"/>
            <a:endParaRPr lang="fr-CH" sz="2000" dirty="0"/>
          </a:p>
          <a:p>
            <a:pPr marL="0" indent="0" algn="ctr">
              <a:buNone/>
            </a:pPr>
            <a:r>
              <a:rPr lang="fr-CH" sz="3200" dirty="0"/>
              <a:t>TTT médicamenteux pour guérir, stopper ou prévenir un TNC</a:t>
            </a:r>
          </a:p>
          <a:p>
            <a:pPr algn="ctr"/>
            <a:endParaRPr lang="fr-CH" sz="2400" dirty="0"/>
          </a:p>
          <a:p>
            <a:pPr algn="ctr"/>
            <a:endParaRPr lang="fr-CH" sz="3200" dirty="0"/>
          </a:p>
        </p:txBody>
      </p:sp>
      <p:pic>
        <p:nvPicPr>
          <p:cNvPr id="4" name="Image 3">
            <a:extLst>
              <a:ext uri="{FF2B5EF4-FFF2-40B4-BE49-F238E27FC236}">
                <a16:creationId xmlns:a16="http://schemas.microsoft.com/office/drawing/2014/main" id="{020C9FF5-9A7F-6DA1-B353-9A5335E84FB2}"/>
              </a:ext>
            </a:extLst>
          </p:cNvPr>
          <p:cNvPicPr>
            <a:picLocks noChangeAspect="1"/>
          </p:cNvPicPr>
          <p:nvPr/>
        </p:nvPicPr>
        <p:blipFill>
          <a:blip r:embed="rId3"/>
          <a:stretch>
            <a:fillRect/>
          </a:stretch>
        </p:blipFill>
        <p:spPr>
          <a:xfrm>
            <a:off x="2864703" y="6492240"/>
            <a:ext cx="1913565" cy="279415"/>
          </a:xfrm>
          <a:prstGeom prst="rect">
            <a:avLst/>
          </a:prstGeom>
        </p:spPr>
      </p:pic>
      <p:pic>
        <p:nvPicPr>
          <p:cNvPr id="5" name="Image 4">
            <a:extLst>
              <a:ext uri="{FF2B5EF4-FFF2-40B4-BE49-F238E27FC236}">
                <a16:creationId xmlns:a16="http://schemas.microsoft.com/office/drawing/2014/main" id="{29DB825F-83D3-5D7B-442B-A1A785ADB5CC}"/>
              </a:ext>
            </a:extLst>
          </p:cNvPr>
          <p:cNvPicPr>
            <a:picLocks noChangeAspect="1"/>
          </p:cNvPicPr>
          <p:nvPr/>
        </p:nvPicPr>
        <p:blipFill>
          <a:blip r:embed="rId4"/>
          <a:stretch>
            <a:fillRect/>
          </a:stretch>
        </p:blipFill>
        <p:spPr>
          <a:xfrm>
            <a:off x="10556571" y="752903"/>
            <a:ext cx="1569057" cy="477319"/>
          </a:xfrm>
          <a:prstGeom prst="rect">
            <a:avLst/>
          </a:prstGeom>
        </p:spPr>
      </p:pic>
      <p:cxnSp>
        <p:nvCxnSpPr>
          <p:cNvPr id="8" name="Connecteur droit 7">
            <a:extLst>
              <a:ext uri="{FF2B5EF4-FFF2-40B4-BE49-F238E27FC236}">
                <a16:creationId xmlns:a16="http://schemas.microsoft.com/office/drawing/2014/main" id="{67EF4F94-0A4A-622B-8F6D-54D8DCF7069D}"/>
              </a:ext>
            </a:extLst>
          </p:cNvPr>
          <p:cNvCxnSpPr>
            <a:cxnSpLocks/>
          </p:cNvCxnSpPr>
          <p:nvPr/>
        </p:nvCxnSpPr>
        <p:spPr>
          <a:xfrm flipV="1">
            <a:off x="1445811" y="1119176"/>
            <a:ext cx="2883121" cy="1318657"/>
          </a:xfrm>
          <a:prstGeom prst="line">
            <a:avLst/>
          </a:prstGeom>
          <a:ln w="5715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1" name="Connecteur droit 10">
            <a:extLst>
              <a:ext uri="{FF2B5EF4-FFF2-40B4-BE49-F238E27FC236}">
                <a16:creationId xmlns:a16="http://schemas.microsoft.com/office/drawing/2014/main" id="{AE2C3EDD-407E-C821-E298-A74D79FE9A86}"/>
              </a:ext>
            </a:extLst>
          </p:cNvPr>
          <p:cNvCxnSpPr>
            <a:cxnSpLocks/>
          </p:cNvCxnSpPr>
          <p:nvPr/>
        </p:nvCxnSpPr>
        <p:spPr>
          <a:xfrm>
            <a:off x="1445811" y="1183983"/>
            <a:ext cx="2883121" cy="1219392"/>
          </a:xfrm>
          <a:prstGeom prst="line">
            <a:avLst/>
          </a:prstGeom>
          <a:ln w="57150">
            <a:solidFill>
              <a:srgbClr val="C00000"/>
            </a:solidFill>
          </a:ln>
        </p:spPr>
        <p:style>
          <a:lnRef idx="2">
            <a:schemeClr val="accent1"/>
          </a:lnRef>
          <a:fillRef idx="0">
            <a:schemeClr val="accent1"/>
          </a:fillRef>
          <a:effectRef idx="1">
            <a:schemeClr val="accent1"/>
          </a:effectRef>
          <a:fontRef idx="minor">
            <a:schemeClr val="tx1"/>
          </a:fontRef>
        </p:style>
      </p:cxnSp>
      <p:sp>
        <p:nvSpPr>
          <p:cNvPr id="21" name="Flèche : droite 20">
            <a:extLst>
              <a:ext uri="{FF2B5EF4-FFF2-40B4-BE49-F238E27FC236}">
                <a16:creationId xmlns:a16="http://schemas.microsoft.com/office/drawing/2014/main" id="{93A1AA7C-C925-676A-D0D2-8DBFEE8E5DF5}"/>
              </a:ext>
            </a:extLst>
          </p:cNvPr>
          <p:cNvSpPr/>
          <p:nvPr/>
        </p:nvSpPr>
        <p:spPr>
          <a:xfrm>
            <a:off x="580444" y="2957579"/>
            <a:ext cx="2077941" cy="1260721"/>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sz="2400"/>
          </a:p>
        </p:txBody>
      </p:sp>
      <p:sp>
        <p:nvSpPr>
          <p:cNvPr id="22" name="ZoneTexte 21">
            <a:extLst>
              <a:ext uri="{FF2B5EF4-FFF2-40B4-BE49-F238E27FC236}">
                <a16:creationId xmlns:a16="http://schemas.microsoft.com/office/drawing/2014/main" id="{EAECBD1A-F207-71E8-5466-6F730ACEEA65}"/>
              </a:ext>
            </a:extLst>
          </p:cNvPr>
          <p:cNvSpPr txBox="1"/>
          <p:nvPr/>
        </p:nvSpPr>
        <p:spPr>
          <a:xfrm>
            <a:off x="571168" y="3295551"/>
            <a:ext cx="1749287" cy="584775"/>
          </a:xfrm>
          <a:prstGeom prst="rect">
            <a:avLst/>
          </a:prstGeom>
          <a:noFill/>
        </p:spPr>
        <p:txBody>
          <a:bodyPr wrap="square" rtlCol="0">
            <a:spAutoFit/>
          </a:bodyPr>
          <a:lstStyle/>
          <a:p>
            <a:pPr algn="ctr"/>
            <a:r>
              <a:rPr lang="fr-CH" sz="3200" dirty="0">
                <a:latin typeface="Arial" panose="020B0604020202020204" pitchFamily="34" charset="0"/>
                <a:cs typeface="Arial" panose="020B0604020202020204" pitchFamily="34" charset="0"/>
              </a:rPr>
              <a:t>MAIS</a:t>
            </a:r>
          </a:p>
        </p:txBody>
      </p:sp>
      <p:sp>
        <p:nvSpPr>
          <p:cNvPr id="23" name="ZoneTexte 22">
            <a:extLst>
              <a:ext uri="{FF2B5EF4-FFF2-40B4-BE49-F238E27FC236}">
                <a16:creationId xmlns:a16="http://schemas.microsoft.com/office/drawing/2014/main" id="{63CAEAE1-5568-7245-A6E8-D18CF9AA08D3}"/>
              </a:ext>
            </a:extLst>
          </p:cNvPr>
          <p:cNvSpPr txBox="1"/>
          <p:nvPr/>
        </p:nvSpPr>
        <p:spPr>
          <a:xfrm>
            <a:off x="3065230" y="3234740"/>
            <a:ext cx="8420098" cy="584775"/>
          </a:xfrm>
          <a:prstGeom prst="rect">
            <a:avLst/>
          </a:prstGeom>
          <a:noFill/>
          <a:ln w="28575">
            <a:solidFill>
              <a:srgbClr val="C00000"/>
            </a:solidFill>
          </a:ln>
        </p:spPr>
        <p:txBody>
          <a:bodyPr wrap="square" rtlCol="0">
            <a:spAutoFit/>
          </a:bodyPr>
          <a:lstStyle/>
          <a:p>
            <a:pPr algn="ctr"/>
            <a:r>
              <a:rPr lang="fr-CH" sz="3200" dirty="0">
                <a:cs typeface="Arial" panose="020B0604020202020204" pitchFamily="34" charset="0"/>
              </a:rPr>
              <a:t>Prévention et mise en place TTT spécifiques</a:t>
            </a:r>
          </a:p>
        </p:txBody>
      </p:sp>
      <p:sp>
        <p:nvSpPr>
          <p:cNvPr id="24" name="Flèche : droite 23">
            <a:extLst>
              <a:ext uri="{FF2B5EF4-FFF2-40B4-BE49-F238E27FC236}">
                <a16:creationId xmlns:a16="http://schemas.microsoft.com/office/drawing/2014/main" id="{570D2556-E107-AAEF-8376-83452CCB3EDA}"/>
              </a:ext>
            </a:extLst>
          </p:cNvPr>
          <p:cNvSpPr/>
          <p:nvPr/>
        </p:nvSpPr>
        <p:spPr>
          <a:xfrm>
            <a:off x="489653" y="4792102"/>
            <a:ext cx="2019631" cy="1166608"/>
          </a:xfrm>
          <a:prstGeom prst="right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sz="2400" dirty="0"/>
          </a:p>
        </p:txBody>
      </p:sp>
      <p:sp>
        <p:nvSpPr>
          <p:cNvPr id="25" name="ZoneTexte 24">
            <a:extLst>
              <a:ext uri="{FF2B5EF4-FFF2-40B4-BE49-F238E27FC236}">
                <a16:creationId xmlns:a16="http://schemas.microsoft.com/office/drawing/2014/main" id="{1650E0DE-5C70-0CE0-CE40-0ADC25EEA18E}"/>
              </a:ext>
            </a:extLst>
          </p:cNvPr>
          <p:cNvSpPr txBox="1"/>
          <p:nvPr/>
        </p:nvSpPr>
        <p:spPr>
          <a:xfrm>
            <a:off x="358518" y="5083019"/>
            <a:ext cx="1749287" cy="584775"/>
          </a:xfrm>
          <a:prstGeom prst="rect">
            <a:avLst/>
          </a:prstGeom>
          <a:noFill/>
        </p:spPr>
        <p:txBody>
          <a:bodyPr wrap="square" rtlCol="0">
            <a:spAutoFit/>
          </a:bodyPr>
          <a:lstStyle/>
          <a:p>
            <a:pPr algn="ctr"/>
            <a:r>
              <a:rPr lang="fr-CH" sz="3200" dirty="0">
                <a:latin typeface="Arial" panose="020B0604020202020204" pitchFamily="34" charset="0"/>
                <a:cs typeface="Arial" panose="020B0604020202020204" pitchFamily="34" charset="0"/>
              </a:rPr>
              <a:t>POUR</a:t>
            </a:r>
          </a:p>
        </p:txBody>
      </p:sp>
      <p:sp>
        <p:nvSpPr>
          <p:cNvPr id="27" name="ZoneTexte 26">
            <a:extLst>
              <a:ext uri="{FF2B5EF4-FFF2-40B4-BE49-F238E27FC236}">
                <a16:creationId xmlns:a16="http://schemas.microsoft.com/office/drawing/2014/main" id="{2ED635EE-7423-9432-3CFB-36E0A520ADDC}"/>
              </a:ext>
            </a:extLst>
          </p:cNvPr>
          <p:cNvSpPr txBox="1"/>
          <p:nvPr/>
        </p:nvSpPr>
        <p:spPr>
          <a:xfrm>
            <a:off x="2509284" y="4389378"/>
            <a:ext cx="9719820" cy="2678041"/>
          </a:xfrm>
          <a:prstGeom prst="rect">
            <a:avLst/>
          </a:prstGeom>
          <a:noFill/>
        </p:spPr>
        <p:txBody>
          <a:bodyPr wrap="square" rtlCol="0">
            <a:spAutoFit/>
          </a:bodyPr>
          <a:lstStyle/>
          <a:p>
            <a:pPr marL="457189" indent="-457189">
              <a:lnSpc>
                <a:spcPct val="150000"/>
              </a:lnSpc>
              <a:buFont typeface="Arial" panose="020B0604020202020204" pitchFamily="34" charset="0"/>
              <a:buChar char="•"/>
            </a:pPr>
            <a:r>
              <a:rPr lang="fr-CH" sz="2667" b="1" dirty="0">
                <a:solidFill>
                  <a:prstClr val="black"/>
                </a:solidFill>
                <a:cs typeface="Arial" panose="020B0604020202020204" pitchFamily="34" charset="0"/>
              </a:rPr>
              <a:t>I</a:t>
            </a:r>
            <a:r>
              <a:rPr lang="fr-CH" sz="2667" b="1" dirty="0" err="1">
                <a:solidFill>
                  <a:prstClr val="black"/>
                </a:solidFill>
                <a:cs typeface="Arial" panose="020B0604020202020204" pitchFamily="34" charset="0"/>
              </a:rPr>
              <a:t>nfluencer</a:t>
            </a:r>
            <a:r>
              <a:rPr lang="fr-CH" sz="2667" b="1" dirty="0">
                <a:solidFill>
                  <a:prstClr val="black"/>
                </a:solidFill>
                <a:cs typeface="Arial" panose="020B0604020202020204" pitchFamily="34" charset="0"/>
              </a:rPr>
              <a:t> et réduire les facteurs de risques modifiables</a:t>
            </a:r>
          </a:p>
          <a:p>
            <a:pPr marL="457189" indent="-457189">
              <a:lnSpc>
                <a:spcPct val="150000"/>
              </a:lnSpc>
              <a:buFont typeface="Arial" panose="020B0604020202020204" pitchFamily="34" charset="0"/>
              <a:buChar char="•"/>
            </a:pPr>
            <a:r>
              <a:rPr lang="fr-CH" sz="2667" dirty="0">
                <a:solidFill>
                  <a:prstClr val="black"/>
                </a:solidFill>
                <a:cs typeface="Arial" panose="020B0604020202020204" pitchFamily="34" charset="0"/>
              </a:rPr>
              <a:t>Maintenir l’autonomie</a:t>
            </a:r>
          </a:p>
          <a:p>
            <a:pPr marL="457189" indent="-457189">
              <a:lnSpc>
                <a:spcPct val="150000"/>
              </a:lnSpc>
              <a:buFont typeface="Arial" panose="020B0604020202020204" pitchFamily="34" charset="0"/>
              <a:buChar char="•"/>
            </a:pPr>
            <a:r>
              <a:rPr lang="fr-CH" sz="2667" dirty="0">
                <a:solidFill>
                  <a:prstClr val="black"/>
                </a:solidFill>
                <a:cs typeface="Arial" panose="020B0604020202020204" pitchFamily="34" charset="0"/>
              </a:rPr>
              <a:t>Améliorer la qualité de vie de la personne et de ses proches</a:t>
            </a:r>
          </a:p>
          <a:p>
            <a:endParaRPr lang="fr-CH" sz="2400" dirty="0"/>
          </a:p>
          <a:p>
            <a:endParaRPr lang="fr-CH" sz="2400" dirty="0"/>
          </a:p>
        </p:txBody>
      </p:sp>
    </p:spTree>
    <p:extLst>
      <p:ext uri="{BB962C8B-B14F-4D97-AF65-F5344CB8AC3E}">
        <p14:creationId xmlns:p14="http://schemas.microsoft.com/office/powerpoint/2010/main" val="497773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AB0E42-3E08-32D0-1383-B637EB036DA8}"/>
              </a:ext>
            </a:extLst>
          </p:cNvPr>
          <p:cNvSpPr>
            <a:spLocks noGrp="1"/>
          </p:cNvSpPr>
          <p:nvPr>
            <p:ph type="title"/>
          </p:nvPr>
        </p:nvSpPr>
        <p:spPr/>
        <p:txBody>
          <a:bodyPr/>
          <a:lstStyle/>
          <a:p>
            <a:r>
              <a:rPr lang="fr-CH" dirty="0"/>
              <a:t>TTT spécifiques : Médicaments </a:t>
            </a:r>
            <a:r>
              <a:rPr lang="fr-CH" dirty="0" err="1"/>
              <a:t>procognitifs</a:t>
            </a:r>
            <a:r>
              <a:rPr lang="fr-CH" dirty="0"/>
              <a:t>:</a:t>
            </a:r>
          </a:p>
        </p:txBody>
      </p:sp>
      <p:sp>
        <p:nvSpPr>
          <p:cNvPr id="3" name="Espace réservé du contenu 2">
            <a:extLst>
              <a:ext uri="{FF2B5EF4-FFF2-40B4-BE49-F238E27FC236}">
                <a16:creationId xmlns:a16="http://schemas.microsoft.com/office/drawing/2014/main" id="{509E07AF-7998-AA28-F644-003CB3419A07}"/>
              </a:ext>
            </a:extLst>
          </p:cNvPr>
          <p:cNvSpPr>
            <a:spLocks noGrp="1"/>
          </p:cNvSpPr>
          <p:nvPr>
            <p:ph idx="1"/>
          </p:nvPr>
        </p:nvSpPr>
        <p:spPr>
          <a:xfrm>
            <a:off x="1261872" y="1828800"/>
            <a:ext cx="10447528" cy="4351337"/>
          </a:xfrm>
        </p:spPr>
        <p:txBody>
          <a:bodyPr>
            <a:normAutofit fontScale="92500"/>
          </a:bodyPr>
          <a:lstStyle/>
          <a:p>
            <a:r>
              <a:rPr lang="fr-CH" b="1" u="sng" dirty="0"/>
              <a:t>Inhibiteurs de la cholinestérase :</a:t>
            </a:r>
          </a:p>
          <a:p>
            <a:pPr marL="723900" indent="-182563">
              <a:buFont typeface="Wingdings" panose="05000000000000000000" pitchFamily="2" charset="2"/>
              <a:buChar char="Ø"/>
            </a:pPr>
            <a:r>
              <a:rPr lang="fr-CH" dirty="0"/>
              <a:t>Mode d’action: inhibe l’action d’une enzyme, la cholinestérase, responsable de la destruction du neurotransmetteur (acétylcholine) impliqué dans la mémorisation et l’apprentissage</a:t>
            </a:r>
          </a:p>
          <a:p>
            <a:pPr marL="723900" indent="-182563">
              <a:buFont typeface="Wingdings" panose="05000000000000000000" pitchFamily="2" charset="2"/>
              <a:buChar char="Ø"/>
            </a:pPr>
            <a:r>
              <a:rPr lang="fr-CH" dirty="0"/>
              <a:t>Stabilise les fonctions cognitives et capacités fonctionnelles pendant 6 mois et atténue troubles neuropsychiatriques (apathie ou agitation)</a:t>
            </a:r>
          </a:p>
          <a:p>
            <a:pPr marL="723900" indent="-182563">
              <a:buFont typeface="Wingdings" panose="05000000000000000000" pitchFamily="2" charset="2"/>
              <a:buChar char="Ø"/>
            </a:pPr>
            <a:r>
              <a:rPr lang="fr-CH" dirty="0"/>
              <a:t>Remboursé par assurance maladie de base si résultat au Mini Mental State </a:t>
            </a:r>
            <a:r>
              <a:rPr lang="fr-CH" dirty="0" err="1"/>
              <a:t>Examination</a:t>
            </a:r>
            <a:r>
              <a:rPr lang="fr-CH" dirty="0"/>
              <a:t> (MMSE) de minimum 10/30 -&gt; stade initial de la maladie. Aussi remboursé pour démence lié à maladie de Parkinson. </a:t>
            </a:r>
          </a:p>
          <a:p>
            <a:pPr marL="723900" indent="-182563">
              <a:buFont typeface="Wingdings" panose="05000000000000000000" pitchFamily="2" charset="2"/>
              <a:buChar char="Ø"/>
            </a:pPr>
            <a:r>
              <a:rPr lang="fr-CH" dirty="0"/>
              <a:t>Pas remboursé pour démence vasculaire ou à corps de Lewy (recherches pas encore validées dans la littérature) -&gt; médecin de faire la demande à l’assurance.</a:t>
            </a:r>
          </a:p>
          <a:p>
            <a:pPr marL="723900" indent="-182563">
              <a:buFont typeface="Wingdings" panose="05000000000000000000" pitchFamily="2" charset="2"/>
              <a:buChar char="Ø"/>
            </a:pPr>
            <a:r>
              <a:rPr lang="fr-CH" dirty="0"/>
              <a:t>Reteste MMSE à 3 mois puis 6 mois et efficace si meilleure </a:t>
            </a:r>
            <a:r>
              <a:rPr lang="fr-CH" dirty="0" err="1"/>
              <a:t>QdV</a:t>
            </a:r>
            <a:endParaRPr lang="fr-CH" dirty="0"/>
          </a:p>
          <a:p>
            <a:pPr marL="723900" indent="-182563">
              <a:buFont typeface="Wingdings" panose="05000000000000000000" pitchFamily="2" charset="2"/>
              <a:buChar char="Ø"/>
            </a:pPr>
            <a:r>
              <a:rPr lang="fr-CH" dirty="0"/>
              <a:t>Attention aux interactions médicamenteuses, effets secondaires : ralentissement du rythme cardiaque, un collapsus cardio-vasculaire, des chutes ou une incontinence</a:t>
            </a:r>
          </a:p>
          <a:p>
            <a:pPr marL="0" indent="0">
              <a:buNone/>
            </a:pPr>
            <a:endParaRPr lang="fr-CH" dirty="0"/>
          </a:p>
        </p:txBody>
      </p:sp>
      <p:pic>
        <p:nvPicPr>
          <p:cNvPr id="4" name="Image 3">
            <a:extLst>
              <a:ext uri="{FF2B5EF4-FFF2-40B4-BE49-F238E27FC236}">
                <a16:creationId xmlns:a16="http://schemas.microsoft.com/office/drawing/2014/main" id="{CA49F60D-F058-AE98-28EB-357C530B6121}"/>
              </a:ext>
            </a:extLst>
          </p:cNvPr>
          <p:cNvPicPr>
            <a:picLocks noChangeAspect="1"/>
          </p:cNvPicPr>
          <p:nvPr/>
        </p:nvPicPr>
        <p:blipFill>
          <a:blip r:embed="rId3"/>
          <a:stretch>
            <a:fillRect/>
          </a:stretch>
        </p:blipFill>
        <p:spPr>
          <a:xfrm rot="5400000">
            <a:off x="3898086" y="5571816"/>
            <a:ext cx="273688" cy="2031056"/>
          </a:xfrm>
          <a:prstGeom prst="rect">
            <a:avLst/>
          </a:prstGeom>
        </p:spPr>
      </p:pic>
      <p:pic>
        <p:nvPicPr>
          <p:cNvPr id="5" name="Image 4">
            <a:extLst>
              <a:ext uri="{FF2B5EF4-FFF2-40B4-BE49-F238E27FC236}">
                <a16:creationId xmlns:a16="http://schemas.microsoft.com/office/drawing/2014/main" id="{F835609F-9F2C-6B6C-2C5E-F81218DE185E}"/>
              </a:ext>
            </a:extLst>
          </p:cNvPr>
          <p:cNvPicPr>
            <a:picLocks noChangeAspect="1"/>
          </p:cNvPicPr>
          <p:nvPr/>
        </p:nvPicPr>
        <p:blipFill>
          <a:blip r:embed="rId4"/>
          <a:stretch>
            <a:fillRect/>
          </a:stretch>
        </p:blipFill>
        <p:spPr>
          <a:xfrm>
            <a:off x="9575666" y="59097"/>
            <a:ext cx="2616335" cy="795908"/>
          </a:xfrm>
          <a:prstGeom prst="rect">
            <a:avLst/>
          </a:prstGeom>
        </p:spPr>
      </p:pic>
    </p:spTree>
    <p:extLst>
      <p:ext uri="{BB962C8B-B14F-4D97-AF65-F5344CB8AC3E}">
        <p14:creationId xmlns:p14="http://schemas.microsoft.com/office/powerpoint/2010/main" val="3867872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F5D13-F6E5-F297-8C1F-A7EA58BBB59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7301618-A10B-DFCF-D893-4BF3F8496A49}"/>
              </a:ext>
            </a:extLst>
          </p:cNvPr>
          <p:cNvSpPr>
            <a:spLocks noGrp="1"/>
          </p:cNvSpPr>
          <p:nvPr>
            <p:ph type="title"/>
          </p:nvPr>
        </p:nvSpPr>
        <p:spPr>
          <a:xfrm>
            <a:off x="1261872" y="365759"/>
            <a:ext cx="9692640" cy="1102571"/>
          </a:xfrm>
        </p:spPr>
        <p:txBody>
          <a:bodyPr>
            <a:normAutofit fontScale="90000"/>
          </a:bodyPr>
          <a:lstStyle/>
          <a:p>
            <a:r>
              <a:rPr lang="fr-CH" dirty="0"/>
              <a:t>TTT spécifiques : Médicaments </a:t>
            </a:r>
            <a:r>
              <a:rPr lang="fr-CH" dirty="0" err="1"/>
              <a:t>procognitifs</a:t>
            </a:r>
            <a:r>
              <a:rPr lang="fr-CH" dirty="0"/>
              <a:t>:</a:t>
            </a:r>
          </a:p>
        </p:txBody>
      </p:sp>
      <p:sp>
        <p:nvSpPr>
          <p:cNvPr id="3" name="Espace réservé du contenu 2">
            <a:extLst>
              <a:ext uri="{FF2B5EF4-FFF2-40B4-BE49-F238E27FC236}">
                <a16:creationId xmlns:a16="http://schemas.microsoft.com/office/drawing/2014/main" id="{F1382EE5-591A-5471-1DC7-1CCD7CD00722}"/>
              </a:ext>
            </a:extLst>
          </p:cNvPr>
          <p:cNvSpPr>
            <a:spLocks noGrp="1"/>
          </p:cNvSpPr>
          <p:nvPr>
            <p:ph idx="1"/>
          </p:nvPr>
        </p:nvSpPr>
        <p:spPr>
          <a:xfrm>
            <a:off x="1261872" y="1468331"/>
            <a:ext cx="10536428" cy="4711806"/>
          </a:xfrm>
        </p:spPr>
        <p:txBody>
          <a:bodyPr>
            <a:normAutofit fontScale="77500" lnSpcReduction="20000"/>
          </a:bodyPr>
          <a:lstStyle/>
          <a:p>
            <a:pPr algn="just"/>
            <a:r>
              <a:rPr lang="fr-CH" b="1" u="sng" dirty="0" err="1"/>
              <a:t>Mémantine</a:t>
            </a:r>
            <a:r>
              <a:rPr lang="fr-CH" b="1" u="sng" dirty="0"/>
              <a:t>:</a:t>
            </a:r>
          </a:p>
          <a:p>
            <a:pPr marL="723900" indent="-182563" algn="just">
              <a:buFont typeface="Wingdings" panose="05000000000000000000" pitchFamily="2" charset="2"/>
              <a:buChar char="Ø"/>
            </a:pPr>
            <a:r>
              <a:rPr lang="fr-CH" dirty="0"/>
              <a:t>Mode d’action: Bloque les récepteurs des neurones sains pour éviter que le glutamate (neurotransmetteur) produit en surdose par les neurones atteints, s’y fixe et qu’il stimule constamment les neurones sains les affaiblissant et menant à leur destruction. Quand les neurones sont surstimulés, ils n’arrivent plus à reconnaître les signaux d’information et d’apprentissage normaux.</a:t>
            </a:r>
          </a:p>
          <a:p>
            <a:pPr marL="723900" indent="-182563" algn="just">
              <a:buFont typeface="Wingdings" panose="05000000000000000000" pitchFamily="2" charset="2"/>
              <a:buChar char="Ø"/>
            </a:pPr>
            <a:r>
              <a:rPr lang="fr-CH" dirty="0"/>
              <a:t>Stabilise les fonctions cognitives et capacités fonctionnelles et atténue troubles neuropsychiatriques (apathie ou agitation)</a:t>
            </a:r>
          </a:p>
          <a:p>
            <a:pPr marL="723900" indent="-182563" algn="just">
              <a:buFont typeface="Wingdings" panose="05000000000000000000" pitchFamily="2" charset="2"/>
              <a:buChar char="Ø"/>
            </a:pPr>
            <a:r>
              <a:rPr lang="fr-CH" dirty="0"/>
              <a:t>Remboursé par assurance maladie de base si résultat au Mini Mental State </a:t>
            </a:r>
            <a:r>
              <a:rPr lang="fr-CH" dirty="0" err="1"/>
              <a:t>Examination</a:t>
            </a:r>
            <a:r>
              <a:rPr lang="fr-CH" dirty="0"/>
              <a:t> (MMSE) entre 19 et 3pts. Stade modéré à sévère</a:t>
            </a:r>
          </a:p>
          <a:p>
            <a:pPr marL="723900" indent="-182563" algn="just">
              <a:buFont typeface="Wingdings" panose="05000000000000000000" pitchFamily="2" charset="2"/>
              <a:buChar char="Ø"/>
            </a:pPr>
            <a:r>
              <a:rPr lang="fr-CH" dirty="0"/>
              <a:t>Pas remboursé pour autres démences-&gt; médecin de faire la demande à l’assurance.</a:t>
            </a:r>
          </a:p>
          <a:p>
            <a:pPr marL="723900" indent="-182563" algn="just">
              <a:buFont typeface="Wingdings" panose="05000000000000000000" pitchFamily="2" charset="2"/>
              <a:buChar char="Ø"/>
            </a:pPr>
            <a:r>
              <a:rPr lang="fr-CH" dirty="0"/>
              <a:t>Effets secondaires : les maux de tête, la somnolence, la constipation, les vertiges et l’hypertension</a:t>
            </a:r>
          </a:p>
          <a:p>
            <a:pPr marL="285750" indent="-285750" algn="just"/>
            <a:r>
              <a:rPr lang="fr-CH" b="1" u="sng" dirty="0"/>
              <a:t>Extrait de Gingko:</a:t>
            </a:r>
          </a:p>
          <a:p>
            <a:pPr marL="723900" indent="-182563" algn="just">
              <a:buFont typeface="Wingdings" panose="05000000000000000000" pitchFamily="2" charset="2"/>
              <a:buChar char="Ø"/>
            </a:pPr>
            <a:r>
              <a:rPr lang="fr-CH" dirty="0"/>
              <a:t> Favorise irrigation sanguine</a:t>
            </a:r>
          </a:p>
          <a:p>
            <a:pPr marL="723900" indent="-182563" algn="just">
              <a:buFont typeface="Wingdings" panose="05000000000000000000" pitchFamily="2" charset="2"/>
              <a:buChar char="Ø"/>
            </a:pPr>
            <a:r>
              <a:rPr lang="fr-CH" dirty="0"/>
              <a:t>Prescrit lors de manque de concentration, de troubles de la mémoire, de vertiges et de fatigue</a:t>
            </a:r>
          </a:p>
          <a:p>
            <a:pPr marL="723900" indent="-182563" algn="just">
              <a:buFont typeface="Wingdings" panose="05000000000000000000" pitchFamily="2" charset="2"/>
              <a:buChar char="Ø"/>
            </a:pPr>
            <a:r>
              <a:rPr lang="fr-CH" dirty="0"/>
              <a:t>Prescrit à tous les stades de démences, remboursé par les assurances sur ordonnance</a:t>
            </a:r>
          </a:p>
          <a:p>
            <a:pPr marL="723900" indent="-182563" algn="just">
              <a:buFont typeface="Wingdings" panose="05000000000000000000" pitchFamily="2" charset="2"/>
              <a:buChar char="Ø"/>
            </a:pPr>
            <a:r>
              <a:rPr lang="fr-CH" dirty="0"/>
              <a:t>Effets secondaires: maux de tête et des nausées, voire dans de rares cas des hémorragies</a:t>
            </a:r>
          </a:p>
          <a:p>
            <a:pPr marL="0" indent="0">
              <a:buNone/>
            </a:pPr>
            <a:endParaRPr lang="fr-CH" dirty="0"/>
          </a:p>
        </p:txBody>
      </p:sp>
      <p:pic>
        <p:nvPicPr>
          <p:cNvPr id="4" name="Image 3">
            <a:extLst>
              <a:ext uri="{FF2B5EF4-FFF2-40B4-BE49-F238E27FC236}">
                <a16:creationId xmlns:a16="http://schemas.microsoft.com/office/drawing/2014/main" id="{ED3E1C19-7A17-46D5-7FF9-E05269FE0FA6}"/>
              </a:ext>
            </a:extLst>
          </p:cNvPr>
          <p:cNvPicPr>
            <a:picLocks noChangeAspect="1"/>
          </p:cNvPicPr>
          <p:nvPr/>
        </p:nvPicPr>
        <p:blipFill>
          <a:blip r:embed="rId3"/>
          <a:stretch>
            <a:fillRect/>
          </a:stretch>
        </p:blipFill>
        <p:spPr>
          <a:xfrm rot="5400000">
            <a:off x="3898086" y="5571816"/>
            <a:ext cx="273688" cy="2031056"/>
          </a:xfrm>
          <a:prstGeom prst="rect">
            <a:avLst/>
          </a:prstGeom>
        </p:spPr>
      </p:pic>
      <p:pic>
        <p:nvPicPr>
          <p:cNvPr id="5" name="Image 4">
            <a:extLst>
              <a:ext uri="{FF2B5EF4-FFF2-40B4-BE49-F238E27FC236}">
                <a16:creationId xmlns:a16="http://schemas.microsoft.com/office/drawing/2014/main" id="{ADE47A27-6115-2809-23D4-43AD289C4B66}"/>
              </a:ext>
            </a:extLst>
          </p:cNvPr>
          <p:cNvPicPr>
            <a:picLocks noChangeAspect="1"/>
          </p:cNvPicPr>
          <p:nvPr/>
        </p:nvPicPr>
        <p:blipFill>
          <a:blip r:embed="rId4"/>
          <a:stretch>
            <a:fillRect/>
          </a:stretch>
        </p:blipFill>
        <p:spPr>
          <a:xfrm>
            <a:off x="9575666" y="59097"/>
            <a:ext cx="2616335" cy="795908"/>
          </a:xfrm>
          <a:prstGeom prst="rect">
            <a:avLst/>
          </a:prstGeom>
        </p:spPr>
      </p:pic>
    </p:spTree>
    <p:extLst>
      <p:ext uri="{BB962C8B-B14F-4D97-AF65-F5344CB8AC3E}">
        <p14:creationId xmlns:p14="http://schemas.microsoft.com/office/powerpoint/2010/main" val="1542379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693A1E-4653-0F41-88A8-4A24E3112CF8}"/>
              </a:ext>
            </a:extLst>
          </p:cNvPr>
          <p:cNvSpPr>
            <a:spLocks noGrp="1"/>
          </p:cNvSpPr>
          <p:nvPr>
            <p:ph type="title"/>
          </p:nvPr>
        </p:nvSpPr>
        <p:spPr/>
        <p:txBody>
          <a:bodyPr/>
          <a:lstStyle/>
          <a:p>
            <a:r>
              <a:rPr lang="fr-CH" dirty="0"/>
              <a:t>Plan</a:t>
            </a:r>
          </a:p>
        </p:txBody>
      </p:sp>
      <p:sp>
        <p:nvSpPr>
          <p:cNvPr id="3" name="Espace réservé du contenu 2">
            <a:extLst>
              <a:ext uri="{FF2B5EF4-FFF2-40B4-BE49-F238E27FC236}">
                <a16:creationId xmlns:a16="http://schemas.microsoft.com/office/drawing/2014/main" id="{F85A9AE1-94DB-6C86-12E2-849A8710B0D7}"/>
              </a:ext>
            </a:extLst>
          </p:cNvPr>
          <p:cNvSpPr>
            <a:spLocks noGrp="1"/>
          </p:cNvSpPr>
          <p:nvPr>
            <p:ph idx="1"/>
          </p:nvPr>
        </p:nvSpPr>
        <p:spPr>
          <a:xfrm>
            <a:off x="1261871" y="1866900"/>
            <a:ext cx="9278443" cy="4351337"/>
          </a:xfrm>
        </p:spPr>
        <p:txBody>
          <a:bodyPr>
            <a:normAutofit/>
          </a:bodyPr>
          <a:lstStyle/>
          <a:p>
            <a:pPr marL="457200" marR="0" lvl="0" indent="-4572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CH" sz="2400" i="0" u="none" strike="noStrike" kern="1200" cap="none" spc="0" normalizeH="0" baseline="0" noProof="0" dirty="0">
                <a:ln>
                  <a:noFill/>
                </a:ln>
                <a:solidFill>
                  <a:prstClr val="black"/>
                </a:solidFill>
                <a:effectLst/>
                <a:uLnTx/>
                <a:uFillTx/>
                <a:ea typeface="+mn-ea"/>
                <a:cs typeface="Arial"/>
              </a:rPr>
              <a:t>Personnes atteintes de troubles neurocognitifs (TNC) : Sujet d’actualité</a:t>
            </a:r>
          </a:p>
          <a:p>
            <a:pPr marL="457200" marR="0" lvl="0" indent="-4572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CH" sz="2400" spc="0" dirty="0">
                <a:solidFill>
                  <a:prstClr val="black"/>
                </a:solidFill>
                <a:cs typeface="Arial"/>
              </a:rPr>
              <a:t>Symptômes, diagnostics, facteurs de r</a:t>
            </a:r>
            <a:r>
              <a:rPr kumimoji="0" lang="fr-CH" sz="2400" i="0" u="none" strike="noStrike" kern="1200" cap="none" spc="0" normalizeH="0" baseline="0" noProof="0" dirty="0" err="1">
                <a:ln>
                  <a:noFill/>
                </a:ln>
                <a:solidFill>
                  <a:prstClr val="black"/>
                </a:solidFill>
                <a:effectLst/>
                <a:uLnTx/>
                <a:uFillTx/>
                <a:ea typeface="+mn-ea"/>
                <a:cs typeface="Arial"/>
              </a:rPr>
              <a:t>isque</a:t>
            </a:r>
            <a:r>
              <a:rPr lang="fr-CH" sz="2400" spc="0" dirty="0">
                <a:solidFill>
                  <a:prstClr val="black"/>
                </a:solidFill>
                <a:cs typeface="Arial"/>
              </a:rPr>
              <a:t>, t</a:t>
            </a:r>
            <a:r>
              <a:rPr kumimoji="0" lang="fr-CH" sz="2400" i="0" u="none" strike="noStrike" kern="1200" cap="none" spc="0" normalizeH="0" baseline="0" noProof="0" dirty="0" err="1">
                <a:ln>
                  <a:noFill/>
                </a:ln>
                <a:solidFill>
                  <a:prstClr val="black"/>
                </a:solidFill>
                <a:effectLst/>
                <a:uLnTx/>
                <a:uFillTx/>
                <a:ea typeface="+mn-ea"/>
                <a:cs typeface="Arial"/>
              </a:rPr>
              <a:t>raitements</a:t>
            </a:r>
            <a:r>
              <a:rPr kumimoji="0" lang="fr-CH" sz="2400" i="0" u="none" strike="noStrike" kern="1200" cap="none" spc="0" normalizeH="0" baseline="0" noProof="0" dirty="0">
                <a:ln>
                  <a:noFill/>
                </a:ln>
                <a:solidFill>
                  <a:prstClr val="black"/>
                </a:solidFill>
                <a:effectLst/>
                <a:uLnTx/>
                <a:uFillTx/>
                <a:ea typeface="+mn-ea"/>
                <a:cs typeface="Arial"/>
              </a:rPr>
              <a:t> médicamenteux et prévention</a:t>
            </a:r>
          </a:p>
          <a:p>
            <a:pPr marL="457200" marR="0" lvl="0" indent="-4572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CH" sz="2400" i="0" u="none" strike="noStrike" kern="1200" cap="none" spc="0" normalizeH="0" baseline="0" noProof="0" dirty="0">
                <a:ln>
                  <a:noFill/>
                </a:ln>
                <a:solidFill>
                  <a:prstClr val="black"/>
                </a:solidFill>
                <a:effectLst/>
                <a:uLnTx/>
                <a:uFillTx/>
                <a:ea typeface="+mn-ea"/>
                <a:cs typeface="Arial"/>
              </a:rPr>
              <a:t>Prise en charge en </a:t>
            </a:r>
            <a:r>
              <a:rPr kumimoji="0" lang="fr-CH" sz="2400" i="0" u="none" strike="noStrike" kern="1200" cap="none" spc="0" normalizeH="0" baseline="0" noProof="0" dirty="0" err="1">
                <a:ln>
                  <a:noFill/>
                </a:ln>
                <a:solidFill>
                  <a:prstClr val="black"/>
                </a:solidFill>
                <a:effectLst/>
                <a:uLnTx/>
                <a:uFillTx/>
                <a:ea typeface="+mn-ea"/>
                <a:cs typeface="Arial"/>
              </a:rPr>
              <a:t>physiothérapi</a:t>
            </a:r>
            <a:r>
              <a:rPr lang="fr-CH" sz="2400" spc="0" dirty="0">
                <a:solidFill>
                  <a:prstClr val="black"/>
                </a:solidFill>
                <a:cs typeface="Arial"/>
              </a:rPr>
              <a:t>e : objectifs, prévention, moyens de traitement, proches et autres professionnels</a:t>
            </a:r>
          </a:p>
          <a:p>
            <a:pPr marL="457200" marR="0" lvl="0" indent="-4572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CH" sz="2400" spc="0" dirty="0">
                <a:solidFill>
                  <a:prstClr val="black"/>
                </a:solidFill>
                <a:cs typeface="Arial"/>
              </a:rPr>
              <a:t>Prise en charge </a:t>
            </a:r>
            <a:r>
              <a:rPr lang="fr-CH" sz="2400" spc="0" dirty="0" err="1">
                <a:solidFill>
                  <a:prstClr val="black"/>
                </a:solidFill>
                <a:cs typeface="Arial"/>
              </a:rPr>
              <a:t>physiothérapeutique</a:t>
            </a:r>
            <a:r>
              <a:rPr lang="fr-CH" sz="2400" spc="0" dirty="0">
                <a:solidFill>
                  <a:prstClr val="black"/>
                </a:solidFill>
                <a:cs typeface="Arial"/>
              </a:rPr>
              <a:t> au CHUV dans le cadre de </a:t>
            </a:r>
            <a:r>
              <a:rPr lang="fr-CH" sz="2400" spc="0" dirty="0" err="1">
                <a:solidFill>
                  <a:prstClr val="black"/>
                </a:solidFill>
                <a:cs typeface="Arial"/>
              </a:rPr>
              <a:t>CareMENS</a:t>
            </a:r>
            <a:r>
              <a:rPr lang="fr-CH" sz="2400" spc="0" dirty="0">
                <a:solidFill>
                  <a:prstClr val="black"/>
                </a:solidFill>
                <a:cs typeface="Arial"/>
              </a:rPr>
              <a:t> : </a:t>
            </a:r>
            <a:r>
              <a:rPr kumimoji="0" lang="fr-CH" sz="2400" i="0" u="none" strike="noStrike" kern="1200" cap="none" spc="0" normalizeH="0" baseline="0" noProof="0" dirty="0">
                <a:ln>
                  <a:noFill/>
                </a:ln>
                <a:solidFill>
                  <a:prstClr val="black"/>
                </a:solidFill>
                <a:effectLst/>
                <a:uLnTx/>
                <a:uFillTx/>
                <a:ea typeface="+mn-ea"/>
                <a:cs typeface="Arial"/>
              </a:rPr>
              <a:t>Prise en charge conventionnelle et </a:t>
            </a:r>
            <a:r>
              <a:rPr kumimoji="0" lang="fr-CH" sz="2400" i="0" u="none" strike="noStrike" kern="1200" cap="none" spc="0" normalizeH="0" baseline="0" noProof="0" dirty="0" err="1">
                <a:ln>
                  <a:noFill/>
                </a:ln>
                <a:solidFill>
                  <a:prstClr val="black"/>
                </a:solidFill>
                <a:effectLst/>
                <a:uLnTx/>
                <a:uFillTx/>
                <a:ea typeface="+mn-ea"/>
                <a:cs typeface="Arial"/>
              </a:rPr>
              <a:t>Remflex</a:t>
            </a:r>
            <a:endParaRPr lang="fr-CH" sz="2400" spc="0" dirty="0">
              <a:solidFill>
                <a:prstClr val="black"/>
              </a:solidFill>
              <a:cs typeface="Arial"/>
            </a:endParaRPr>
          </a:p>
          <a:p>
            <a:pPr marL="457200" marR="0" lvl="0" indent="-4572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fr-CH" sz="2400" spc="0" dirty="0">
                <a:solidFill>
                  <a:prstClr val="black"/>
                </a:solidFill>
                <a:cs typeface="Arial"/>
              </a:rPr>
              <a:t>Exercice pratique</a:t>
            </a:r>
            <a:endParaRPr kumimoji="0" lang="fr-CH" sz="2400" i="0" u="none" strike="noStrike" kern="1200" cap="none" spc="0" normalizeH="0" baseline="0" noProof="0" dirty="0">
              <a:ln>
                <a:noFill/>
              </a:ln>
              <a:solidFill>
                <a:prstClr val="black"/>
              </a:solidFill>
              <a:effectLst/>
              <a:uLnTx/>
              <a:uFillTx/>
              <a:ea typeface="+mn-ea"/>
              <a:cs typeface="Arial"/>
            </a:endParaRPr>
          </a:p>
          <a:p>
            <a:pPr lvl="1"/>
            <a:endParaRPr lang="fr-CH" dirty="0"/>
          </a:p>
        </p:txBody>
      </p:sp>
    </p:spTree>
    <p:extLst>
      <p:ext uri="{BB962C8B-B14F-4D97-AF65-F5344CB8AC3E}">
        <p14:creationId xmlns:p14="http://schemas.microsoft.com/office/powerpoint/2010/main" val="1356571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1782A8-3B5C-4E44-BB83-77D7BB96B238}"/>
              </a:ext>
            </a:extLst>
          </p:cNvPr>
          <p:cNvSpPr>
            <a:spLocks noGrp="1"/>
          </p:cNvSpPr>
          <p:nvPr>
            <p:ph type="title"/>
          </p:nvPr>
        </p:nvSpPr>
        <p:spPr/>
        <p:txBody>
          <a:bodyPr/>
          <a:lstStyle/>
          <a:p>
            <a:r>
              <a:rPr lang="fr-CH" dirty="0"/>
              <a:t>TTT spécifiques : Autres médicaments</a:t>
            </a:r>
          </a:p>
        </p:txBody>
      </p:sp>
      <p:sp>
        <p:nvSpPr>
          <p:cNvPr id="3" name="Espace réservé du contenu 2">
            <a:extLst>
              <a:ext uri="{FF2B5EF4-FFF2-40B4-BE49-F238E27FC236}">
                <a16:creationId xmlns:a16="http://schemas.microsoft.com/office/drawing/2014/main" id="{DAC0993F-F2E3-D8EC-D557-96F02501BE92}"/>
              </a:ext>
            </a:extLst>
          </p:cNvPr>
          <p:cNvSpPr>
            <a:spLocks noGrp="1"/>
          </p:cNvSpPr>
          <p:nvPr>
            <p:ph idx="1"/>
          </p:nvPr>
        </p:nvSpPr>
        <p:spPr/>
        <p:txBody>
          <a:bodyPr>
            <a:normAutofit/>
          </a:bodyPr>
          <a:lstStyle/>
          <a:p>
            <a:r>
              <a:rPr lang="fr-CH" sz="2800" dirty="0"/>
              <a:t>Dépression, l’anxiété</a:t>
            </a:r>
          </a:p>
          <a:p>
            <a:r>
              <a:rPr lang="fr-CH" sz="2800" dirty="0"/>
              <a:t>Troubles du sommeil</a:t>
            </a:r>
          </a:p>
          <a:p>
            <a:r>
              <a:rPr lang="fr-CH" sz="2800" dirty="0"/>
              <a:t>Hypertension</a:t>
            </a:r>
          </a:p>
          <a:p>
            <a:r>
              <a:rPr lang="fr-CH" sz="2800" dirty="0"/>
              <a:t>Diabète</a:t>
            </a:r>
          </a:p>
          <a:p>
            <a:r>
              <a:rPr lang="fr-CH" sz="2800" dirty="0"/>
              <a:t>Etc.</a:t>
            </a:r>
          </a:p>
        </p:txBody>
      </p:sp>
      <p:sp>
        <p:nvSpPr>
          <p:cNvPr id="4" name="ZoneTexte 3">
            <a:extLst>
              <a:ext uri="{FF2B5EF4-FFF2-40B4-BE49-F238E27FC236}">
                <a16:creationId xmlns:a16="http://schemas.microsoft.com/office/drawing/2014/main" id="{15363407-CFBC-4FB5-722B-239379B4CDBC}"/>
              </a:ext>
            </a:extLst>
          </p:cNvPr>
          <p:cNvSpPr txBox="1"/>
          <p:nvPr/>
        </p:nvSpPr>
        <p:spPr>
          <a:xfrm>
            <a:off x="6586780" y="3429000"/>
            <a:ext cx="5021451" cy="1384995"/>
          </a:xfrm>
          <a:prstGeom prst="rect">
            <a:avLst/>
          </a:prstGeom>
          <a:noFill/>
          <a:ln w="38100">
            <a:solidFill>
              <a:schemeClr val="tx1"/>
            </a:solidFill>
          </a:ln>
        </p:spPr>
        <p:txBody>
          <a:bodyPr wrap="square" rtlCol="0">
            <a:spAutoFit/>
          </a:bodyPr>
          <a:lstStyle/>
          <a:p>
            <a:pPr algn="ctr"/>
            <a:r>
              <a:rPr lang="fr-CH" sz="2800" b="1" dirty="0"/>
              <a:t>Pour améliorer la qualité de vie et réduire les facteurs de risques modifiables</a:t>
            </a:r>
          </a:p>
        </p:txBody>
      </p:sp>
    </p:spTree>
    <p:extLst>
      <p:ext uri="{BB962C8B-B14F-4D97-AF65-F5344CB8AC3E}">
        <p14:creationId xmlns:p14="http://schemas.microsoft.com/office/powerpoint/2010/main" val="3604070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38B7EF-E590-9C8B-B756-003185ECECC6}"/>
              </a:ext>
            </a:extLst>
          </p:cNvPr>
          <p:cNvSpPr>
            <a:spLocks noGrp="1"/>
          </p:cNvSpPr>
          <p:nvPr>
            <p:ph type="title"/>
          </p:nvPr>
        </p:nvSpPr>
        <p:spPr/>
        <p:txBody>
          <a:bodyPr/>
          <a:lstStyle/>
          <a:p>
            <a:r>
              <a:rPr lang="fr-CH" dirty="0"/>
              <a:t>Thérapies non médicamenteuses (INM)</a:t>
            </a:r>
          </a:p>
        </p:txBody>
      </p:sp>
      <p:sp>
        <p:nvSpPr>
          <p:cNvPr id="3" name="Espace réservé du contenu 2">
            <a:extLst>
              <a:ext uri="{FF2B5EF4-FFF2-40B4-BE49-F238E27FC236}">
                <a16:creationId xmlns:a16="http://schemas.microsoft.com/office/drawing/2014/main" id="{E838A9A7-7ED2-C099-A61E-CE0ADCF70D80}"/>
              </a:ext>
            </a:extLst>
          </p:cNvPr>
          <p:cNvSpPr>
            <a:spLocks noGrp="1"/>
          </p:cNvSpPr>
          <p:nvPr>
            <p:ph idx="1"/>
          </p:nvPr>
        </p:nvSpPr>
        <p:spPr/>
        <p:txBody>
          <a:bodyPr/>
          <a:lstStyle/>
          <a:p>
            <a:pPr algn="just"/>
            <a:r>
              <a:rPr lang="fr-CH" sz="3600" dirty="0"/>
              <a:t>Ergothérapie </a:t>
            </a:r>
          </a:p>
          <a:p>
            <a:pPr algn="just"/>
            <a:r>
              <a:rPr lang="fr-CH" sz="3600" dirty="0"/>
              <a:t>Logopédie</a:t>
            </a:r>
          </a:p>
          <a:p>
            <a:pPr algn="just"/>
            <a:r>
              <a:rPr lang="fr-CH" sz="3600" dirty="0"/>
              <a:t>Physiothérapie</a:t>
            </a:r>
          </a:p>
          <a:p>
            <a:pPr algn="just"/>
            <a:r>
              <a:rPr lang="fr-CH" sz="3600" dirty="0"/>
              <a:t>Psychothérapie</a:t>
            </a:r>
          </a:p>
          <a:p>
            <a:pPr algn="just"/>
            <a:r>
              <a:rPr lang="fr-CH" sz="3600" dirty="0"/>
              <a:t>Neuropsychologie</a:t>
            </a:r>
          </a:p>
          <a:p>
            <a:pPr marL="0" indent="0">
              <a:buNone/>
            </a:pPr>
            <a:endParaRPr lang="fr-CH" dirty="0"/>
          </a:p>
        </p:txBody>
      </p:sp>
      <p:pic>
        <p:nvPicPr>
          <p:cNvPr id="4" name="Image 3">
            <a:extLst>
              <a:ext uri="{FF2B5EF4-FFF2-40B4-BE49-F238E27FC236}">
                <a16:creationId xmlns:a16="http://schemas.microsoft.com/office/drawing/2014/main" id="{B5FF45F5-167D-B912-7362-CFC42FB05ADF}"/>
              </a:ext>
            </a:extLst>
          </p:cNvPr>
          <p:cNvPicPr>
            <a:picLocks noChangeAspect="1"/>
          </p:cNvPicPr>
          <p:nvPr/>
        </p:nvPicPr>
        <p:blipFill>
          <a:blip r:embed="rId3"/>
          <a:stretch>
            <a:fillRect/>
          </a:stretch>
        </p:blipFill>
        <p:spPr>
          <a:xfrm>
            <a:off x="9732936" y="59097"/>
            <a:ext cx="2459066" cy="748066"/>
          </a:xfrm>
          <a:prstGeom prst="rect">
            <a:avLst/>
          </a:prstGeom>
        </p:spPr>
      </p:pic>
      <p:pic>
        <p:nvPicPr>
          <p:cNvPr id="5" name="Image 4">
            <a:extLst>
              <a:ext uri="{FF2B5EF4-FFF2-40B4-BE49-F238E27FC236}">
                <a16:creationId xmlns:a16="http://schemas.microsoft.com/office/drawing/2014/main" id="{9F81D1C1-F587-73EF-6194-330C184FEF9B}"/>
              </a:ext>
            </a:extLst>
          </p:cNvPr>
          <p:cNvPicPr>
            <a:picLocks noChangeAspect="1"/>
          </p:cNvPicPr>
          <p:nvPr/>
        </p:nvPicPr>
        <p:blipFill>
          <a:blip r:embed="rId4"/>
          <a:stretch>
            <a:fillRect/>
          </a:stretch>
        </p:blipFill>
        <p:spPr>
          <a:xfrm rot="5400000">
            <a:off x="3898086" y="5571816"/>
            <a:ext cx="273688" cy="2031056"/>
          </a:xfrm>
          <a:prstGeom prst="rect">
            <a:avLst/>
          </a:prstGeom>
        </p:spPr>
      </p:pic>
      <p:sp>
        <p:nvSpPr>
          <p:cNvPr id="6" name="ZoneTexte 5">
            <a:extLst>
              <a:ext uri="{FF2B5EF4-FFF2-40B4-BE49-F238E27FC236}">
                <a16:creationId xmlns:a16="http://schemas.microsoft.com/office/drawing/2014/main" id="{E13E2D72-3408-F074-EA80-EC1299AD6A04}"/>
              </a:ext>
            </a:extLst>
          </p:cNvPr>
          <p:cNvSpPr txBox="1"/>
          <p:nvPr/>
        </p:nvSpPr>
        <p:spPr>
          <a:xfrm>
            <a:off x="6586780" y="3429000"/>
            <a:ext cx="5021451" cy="1384995"/>
          </a:xfrm>
          <a:prstGeom prst="rect">
            <a:avLst/>
          </a:prstGeom>
          <a:noFill/>
          <a:ln w="38100">
            <a:solidFill>
              <a:schemeClr val="tx1"/>
            </a:solidFill>
          </a:ln>
        </p:spPr>
        <p:txBody>
          <a:bodyPr wrap="square" rtlCol="0">
            <a:spAutoFit/>
          </a:bodyPr>
          <a:lstStyle/>
          <a:p>
            <a:pPr algn="ctr"/>
            <a:r>
              <a:rPr lang="fr-CH" sz="2800" b="1" dirty="0"/>
              <a:t>Pour améliorer la qualité de vie et réduire les facteurs de risques modifiables</a:t>
            </a:r>
          </a:p>
        </p:txBody>
      </p:sp>
    </p:spTree>
    <p:extLst>
      <p:ext uri="{BB962C8B-B14F-4D97-AF65-F5344CB8AC3E}">
        <p14:creationId xmlns:p14="http://schemas.microsoft.com/office/powerpoint/2010/main" val="145199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79108C-720C-F94F-FF12-704E545B8442}"/>
              </a:ext>
            </a:extLst>
          </p:cNvPr>
          <p:cNvSpPr>
            <a:spLocks noGrp="1"/>
          </p:cNvSpPr>
          <p:nvPr>
            <p:ph type="title"/>
          </p:nvPr>
        </p:nvSpPr>
        <p:spPr/>
        <p:txBody>
          <a:bodyPr/>
          <a:lstStyle/>
          <a:p>
            <a:r>
              <a:rPr lang="fr-CH" dirty="0"/>
              <a:t>Autres types d’INM</a:t>
            </a:r>
          </a:p>
        </p:txBody>
      </p:sp>
      <p:sp>
        <p:nvSpPr>
          <p:cNvPr id="3" name="Espace réservé du contenu 2">
            <a:extLst>
              <a:ext uri="{FF2B5EF4-FFF2-40B4-BE49-F238E27FC236}">
                <a16:creationId xmlns:a16="http://schemas.microsoft.com/office/drawing/2014/main" id="{073AA91B-6C7D-61DE-E1CE-FA7764F670E3}"/>
              </a:ext>
            </a:extLst>
          </p:cNvPr>
          <p:cNvSpPr>
            <a:spLocks noGrp="1"/>
          </p:cNvSpPr>
          <p:nvPr>
            <p:ph idx="1"/>
          </p:nvPr>
        </p:nvSpPr>
        <p:spPr/>
        <p:txBody>
          <a:bodyPr>
            <a:normAutofit/>
          </a:bodyPr>
          <a:lstStyle/>
          <a:p>
            <a:pPr algn="just"/>
            <a:r>
              <a:rPr lang="fr-CH" sz="2000" dirty="0"/>
              <a:t>Art-thérapie</a:t>
            </a:r>
          </a:p>
          <a:p>
            <a:pPr algn="just"/>
            <a:r>
              <a:rPr lang="fr-CH" sz="2000" dirty="0"/>
              <a:t>Musicothérapie</a:t>
            </a:r>
          </a:p>
          <a:p>
            <a:pPr algn="just"/>
            <a:r>
              <a:rPr lang="fr-CH" sz="2000" dirty="0"/>
              <a:t>Activité physique</a:t>
            </a:r>
          </a:p>
          <a:p>
            <a:pPr algn="just"/>
            <a:r>
              <a:rPr lang="fr-CH" sz="2000" dirty="0"/>
              <a:t>Zoothérapie</a:t>
            </a:r>
          </a:p>
          <a:p>
            <a:pPr algn="just"/>
            <a:r>
              <a:rPr lang="fr-CH" sz="2000" dirty="0"/>
              <a:t>Thérapie par la réminiscence</a:t>
            </a:r>
          </a:p>
          <a:p>
            <a:pPr algn="just"/>
            <a:r>
              <a:rPr lang="fr-CH" sz="2000" dirty="0"/>
              <a:t>Stimulation cognitive</a:t>
            </a:r>
          </a:p>
          <a:p>
            <a:pPr algn="just"/>
            <a:r>
              <a:rPr lang="fr-CH" sz="2000" dirty="0"/>
              <a:t>Méthode Montessori</a:t>
            </a:r>
          </a:p>
          <a:p>
            <a:pPr algn="just"/>
            <a:r>
              <a:rPr lang="fr-CH" sz="2000" dirty="0"/>
              <a:t>Validation selon Naomi </a:t>
            </a:r>
            <a:r>
              <a:rPr lang="fr-CH" sz="2000" dirty="0" err="1"/>
              <a:t>Feil</a:t>
            </a:r>
            <a:r>
              <a:rPr lang="fr-CH" sz="2000" dirty="0"/>
              <a:t> (technique de communication)</a:t>
            </a:r>
          </a:p>
          <a:p>
            <a:pPr algn="just"/>
            <a:r>
              <a:rPr lang="fr-CH" sz="2000" dirty="0"/>
              <a:t>Le Snoezelen</a:t>
            </a:r>
          </a:p>
        </p:txBody>
      </p:sp>
      <p:pic>
        <p:nvPicPr>
          <p:cNvPr id="4" name="Image 3">
            <a:extLst>
              <a:ext uri="{FF2B5EF4-FFF2-40B4-BE49-F238E27FC236}">
                <a16:creationId xmlns:a16="http://schemas.microsoft.com/office/drawing/2014/main" id="{15BD22E1-7E6C-B82D-7C89-31AAC99AF791}"/>
              </a:ext>
            </a:extLst>
          </p:cNvPr>
          <p:cNvPicPr>
            <a:picLocks noChangeAspect="1"/>
          </p:cNvPicPr>
          <p:nvPr/>
        </p:nvPicPr>
        <p:blipFill>
          <a:blip r:embed="rId3"/>
          <a:stretch>
            <a:fillRect/>
          </a:stretch>
        </p:blipFill>
        <p:spPr>
          <a:xfrm>
            <a:off x="9575666" y="59097"/>
            <a:ext cx="2616335" cy="795908"/>
          </a:xfrm>
          <a:prstGeom prst="rect">
            <a:avLst/>
          </a:prstGeom>
        </p:spPr>
      </p:pic>
      <p:pic>
        <p:nvPicPr>
          <p:cNvPr id="5" name="Image 4">
            <a:extLst>
              <a:ext uri="{FF2B5EF4-FFF2-40B4-BE49-F238E27FC236}">
                <a16:creationId xmlns:a16="http://schemas.microsoft.com/office/drawing/2014/main" id="{673DBFC4-F8AF-BB38-A6BD-D634C7E6C62C}"/>
              </a:ext>
            </a:extLst>
          </p:cNvPr>
          <p:cNvPicPr>
            <a:picLocks noChangeAspect="1"/>
          </p:cNvPicPr>
          <p:nvPr/>
        </p:nvPicPr>
        <p:blipFill>
          <a:blip r:embed="rId4"/>
          <a:stretch>
            <a:fillRect/>
          </a:stretch>
        </p:blipFill>
        <p:spPr>
          <a:xfrm rot="5400000">
            <a:off x="3898086" y="5571816"/>
            <a:ext cx="273688" cy="2031056"/>
          </a:xfrm>
          <a:prstGeom prst="rect">
            <a:avLst/>
          </a:prstGeom>
        </p:spPr>
      </p:pic>
      <p:sp>
        <p:nvSpPr>
          <p:cNvPr id="6" name="ZoneTexte 5">
            <a:extLst>
              <a:ext uri="{FF2B5EF4-FFF2-40B4-BE49-F238E27FC236}">
                <a16:creationId xmlns:a16="http://schemas.microsoft.com/office/drawing/2014/main" id="{E4746C1C-C6FD-848B-E5A4-18631F9552D3}"/>
              </a:ext>
            </a:extLst>
          </p:cNvPr>
          <p:cNvSpPr txBox="1"/>
          <p:nvPr/>
        </p:nvSpPr>
        <p:spPr>
          <a:xfrm>
            <a:off x="6586780" y="3429000"/>
            <a:ext cx="5021451" cy="1384995"/>
          </a:xfrm>
          <a:prstGeom prst="rect">
            <a:avLst/>
          </a:prstGeom>
          <a:noFill/>
          <a:ln w="38100">
            <a:solidFill>
              <a:schemeClr val="tx1"/>
            </a:solidFill>
          </a:ln>
        </p:spPr>
        <p:txBody>
          <a:bodyPr wrap="square" rtlCol="0">
            <a:spAutoFit/>
          </a:bodyPr>
          <a:lstStyle/>
          <a:p>
            <a:pPr algn="ctr"/>
            <a:r>
              <a:rPr lang="fr-CH" sz="2800" b="1" dirty="0"/>
              <a:t>Pour améliorer la qualité de vie et réduire les facteurs de risques modifiables</a:t>
            </a:r>
          </a:p>
        </p:txBody>
      </p:sp>
    </p:spTree>
    <p:extLst>
      <p:ext uri="{BB962C8B-B14F-4D97-AF65-F5344CB8AC3E}">
        <p14:creationId xmlns:p14="http://schemas.microsoft.com/office/powerpoint/2010/main" val="778030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A3A24B-1E41-C90B-6FB5-8A0CB1ADEA55}"/>
              </a:ext>
            </a:extLst>
          </p:cNvPr>
          <p:cNvSpPr>
            <a:spLocks noGrp="1"/>
          </p:cNvSpPr>
          <p:nvPr>
            <p:ph type="title"/>
          </p:nvPr>
        </p:nvSpPr>
        <p:spPr/>
        <p:txBody>
          <a:bodyPr/>
          <a:lstStyle/>
          <a:p>
            <a:r>
              <a:rPr lang="fr-CH" dirty="0"/>
              <a:t>Rester actif!</a:t>
            </a:r>
          </a:p>
        </p:txBody>
      </p:sp>
      <p:sp>
        <p:nvSpPr>
          <p:cNvPr id="3" name="Espace réservé du contenu 2">
            <a:extLst>
              <a:ext uri="{FF2B5EF4-FFF2-40B4-BE49-F238E27FC236}">
                <a16:creationId xmlns:a16="http://schemas.microsoft.com/office/drawing/2014/main" id="{ADA1662E-9490-5FD7-9DB4-8CF7C503BB52}"/>
              </a:ext>
            </a:extLst>
          </p:cNvPr>
          <p:cNvSpPr>
            <a:spLocks noGrp="1"/>
          </p:cNvSpPr>
          <p:nvPr>
            <p:ph idx="1"/>
          </p:nvPr>
        </p:nvSpPr>
        <p:spPr/>
        <p:txBody>
          <a:bodyPr/>
          <a:lstStyle/>
          <a:p>
            <a:r>
              <a:rPr lang="fr-CH" dirty="0"/>
              <a:t>Activités physiques</a:t>
            </a:r>
          </a:p>
          <a:p>
            <a:r>
              <a:rPr lang="fr-CH" dirty="0"/>
              <a:t>Activités du quotidien</a:t>
            </a:r>
          </a:p>
          <a:p>
            <a:r>
              <a:rPr lang="fr-CH" dirty="0"/>
              <a:t>Activités manuelles</a:t>
            </a:r>
          </a:p>
          <a:p>
            <a:r>
              <a:rPr lang="fr-CH" dirty="0"/>
              <a:t>Jeux</a:t>
            </a:r>
          </a:p>
          <a:p>
            <a:r>
              <a:rPr lang="fr-CH" dirty="0"/>
              <a:t>Activités artistiques</a:t>
            </a:r>
          </a:p>
          <a:p>
            <a:r>
              <a:rPr lang="fr-CH" dirty="0"/>
              <a:t>Activités sociales</a:t>
            </a:r>
          </a:p>
          <a:p>
            <a:r>
              <a:rPr lang="fr-CH" dirty="0"/>
              <a:t>Activités sensorielles</a:t>
            </a:r>
          </a:p>
          <a:p>
            <a:r>
              <a:rPr lang="fr-CH" dirty="0"/>
              <a:t>Activités faisant appel aux souvenirs</a:t>
            </a:r>
          </a:p>
        </p:txBody>
      </p:sp>
      <p:pic>
        <p:nvPicPr>
          <p:cNvPr id="4" name="Image 3">
            <a:extLst>
              <a:ext uri="{FF2B5EF4-FFF2-40B4-BE49-F238E27FC236}">
                <a16:creationId xmlns:a16="http://schemas.microsoft.com/office/drawing/2014/main" id="{5C771EC9-F879-8C6F-52D2-3C10DE565145}"/>
              </a:ext>
            </a:extLst>
          </p:cNvPr>
          <p:cNvPicPr>
            <a:picLocks noChangeAspect="1"/>
          </p:cNvPicPr>
          <p:nvPr/>
        </p:nvPicPr>
        <p:blipFill>
          <a:blip r:embed="rId3"/>
          <a:stretch>
            <a:fillRect/>
          </a:stretch>
        </p:blipFill>
        <p:spPr>
          <a:xfrm rot="5400000">
            <a:off x="3898086" y="5571816"/>
            <a:ext cx="273688" cy="2031056"/>
          </a:xfrm>
          <a:prstGeom prst="rect">
            <a:avLst/>
          </a:prstGeom>
        </p:spPr>
      </p:pic>
      <p:pic>
        <p:nvPicPr>
          <p:cNvPr id="5" name="Image 4">
            <a:extLst>
              <a:ext uri="{FF2B5EF4-FFF2-40B4-BE49-F238E27FC236}">
                <a16:creationId xmlns:a16="http://schemas.microsoft.com/office/drawing/2014/main" id="{1CA43A0C-EF13-7E99-3ADF-BCD743478532}"/>
              </a:ext>
            </a:extLst>
          </p:cNvPr>
          <p:cNvPicPr>
            <a:picLocks noChangeAspect="1"/>
          </p:cNvPicPr>
          <p:nvPr/>
        </p:nvPicPr>
        <p:blipFill>
          <a:blip r:embed="rId4"/>
          <a:stretch>
            <a:fillRect/>
          </a:stretch>
        </p:blipFill>
        <p:spPr>
          <a:xfrm>
            <a:off x="9575666" y="59097"/>
            <a:ext cx="2616335" cy="795908"/>
          </a:xfrm>
          <a:prstGeom prst="rect">
            <a:avLst/>
          </a:prstGeom>
        </p:spPr>
      </p:pic>
    </p:spTree>
    <p:extLst>
      <p:ext uri="{BB962C8B-B14F-4D97-AF65-F5344CB8AC3E}">
        <p14:creationId xmlns:p14="http://schemas.microsoft.com/office/powerpoint/2010/main" val="2699730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CFFBA7-B7C7-CEDC-24F8-BC1B99EF170E}"/>
              </a:ext>
            </a:extLst>
          </p:cNvPr>
          <p:cNvSpPr>
            <a:spLocks noGrp="1"/>
          </p:cNvSpPr>
          <p:nvPr>
            <p:ph type="title"/>
          </p:nvPr>
        </p:nvSpPr>
        <p:spPr/>
        <p:txBody>
          <a:bodyPr/>
          <a:lstStyle/>
          <a:p>
            <a:r>
              <a:rPr lang="fr-CH" dirty="0"/>
              <a:t>Questions</a:t>
            </a:r>
          </a:p>
        </p:txBody>
      </p:sp>
      <p:sp>
        <p:nvSpPr>
          <p:cNvPr id="3" name="Espace réservé du contenu 2">
            <a:extLst>
              <a:ext uri="{FF2B5EF4-FFF2-40B4-BE49-F238E27FC236}">
                <a16:creationId xmlns:a16="http://schemas.microsoft.com/office/drawing/2014/main" id="{9D3F1AE3-663C-E76A-B3CF-5E72F7A7C30F}"/>
              </a:ext>
            </a:extLst>
          </p:cNvPr>
          <p:cNvSpPr>
            <a:spLocks noGrp="1"/>
          </p:cNvSpPr>
          <p:nvPr>
            <p:ph idx="1"/>
          </p:nvPr>
        </p:nvSpPr>
        <p:spPr>
          <a:xfrm>
            <a:off x="1261872" y="1828800"/>
            <a:ext cx="9832848" cy="4351337"/>
          </a:xfrm>
        </p:spPr>
        <p:txBody>
          <a:bodyPr>
            <a:normAutofit/>
          </a:bodyPr>
          <a:lstStyle/>
          <a:p>
            <a:pPr algn="just"/>
            <a:r>
              <a:rPr lang="fr-CH" sz="2800" dirty="0"/>
              <a:t>En physiothérapie, quels sont les objectifs de prise en charge pour des personnes à risque de développer un TNC léger? Et avec un TNC léger?</a:t>
            </a:r>
          </a:p>
          <a:p>
            <a:pPr algn="just"/>
            <a:r>
              <a:rPr lang="fr-CH" sz="2800" dirty="0"/>
              <a:t>Quels moyens de traitement peuvent être utilisés?</a:t>
            </a:r>
          </a:p>
          <a:p>
            <a:pPr algn="just"/>
            <a:r>
              <a:rPr lang="fr-CH" sz="2800" dirty="0"/>
              <a:t>A quel niveau est-ce que la physiothérapie va pouvoir aider les personnes atteintes d’un TNC léger?</a:t>
            </a:r>
          </a:p>
          <a:p>
            <a:pPr algn="just"/>
            <a:r>
              <a:rPr lang="fr-CH" sz="2800" dirty="0"/>
              <a:t>Quelles autres personnes et professions vont être impliquées dans la prise en charge des personnes atteintes de TNC léger?</a:t>
            </a:r>
          </a:p>
        </p:txBody>
      </p:sp>
    </p:spTree>
    <p:extLst>
      <p:ext uri="{BB962C8B-B14F-4D97-AF65-F5344CB8AC3E}">
        <p14:creationId xmlns:p14="http://schemas.microsoft.com/office/powerpoint/2010/main" val="38478774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F4E135-1BAF-9048-53C8-FE4FEE0A7220}"/>
              </a:ext>
            </a:extLst>
          </p:cNvPr>
          <p:cNvSpPr>
            <a:spLocks noGrp="1"/>
          </p:cNvSpPr>
          <p:nvPr>
            <p:ph type="title"/>
          </p:nvPr>
        </p:nvSpPr>
        <p:spPr/>
        <p:txBody>
          <a:bodyPr/>
          <a:lstStyle/>
          <a:p>
            <a:r>
              <a:rPr lang="fr-CH" dirty="0"/>
              <a:t>Prévention et Promotion Activité Physique (AP)</a:t>
            </a:r>
          </a:p>
        </p:txBody>
      </p:sp>
      <p:sp>
        <p:nvSpPr>
          <p:cNvPr id="3" name="Espace réservé du contenu 2">
            <a:extLst>
              <a:ext uri="{FF2B5EF4-FFF2-40B4-BE49-F238E27FC236}">
                <a16:creationId xmlns:a16="http://schemas.microsoft.com/office/drawing/2014/main" id="{8C22485B-F22C-C471-2FE9-DB0062C8E777}"/>
              </a:ext>
            </a:extLst>
          </p:cNvPr>
          <p:cNvSpPr>
            <a:spLocks noGrp="1"/>
          </p:cNvSpPr>
          <p:nvPr>
            <p:ph idx="1"/>
          </p:nvPr>
        </p:nvSpPr>
        <p:spPr>
          <a:xfrm>
            <a:off x="1261872" y="1828801"/>
            <a:ext cx="10625328" cy="1600200"/>
          </a:xfrm>
        </p:spPr>
        <p:txBody>
          <a:bodyPr>
            <a:normAutofit/>
          </a:bodyPr>
          <a:lstStyle/>
          <a:p>
            <a:r>
              <a:rPr lang="fr-CH" sz="2400" dirty="0"/>
              <a:t>Lésions au niveau anatomopathologique longtemps avant les manifestations cliniques -&gt; Importance du dépistage précoce</a:t>
            </a:r>
          </a:p>
          <a:p>
            <a:r>
              <a:rPr lang="fr-CH" sz="2400" b="1" dirty="0"/>
              <a:t>Prévention tout au long de la vie </a:t>
            </a:r>
            <a:r>
              <a:rPr lang="fr-CH" sz="2400" dirty="0"/>
              <a:t>pour agir sur les facteurs de risques modifiables </a:t>
            </a:r>
          </a:p>
        </p:txBody>
      </p:sp>
      <p:pic>
        <p:nvPicPr>
          <p:cNvPr id="4" name="Image 3">
            <a:extLst>
              <a:ext uri="{FF2B5EF4-FFF2-40B4-BE49-F238E27FC236}">
                <a16:creationId xmlns:a16="http://schemas.microsoft.com/office/drawing/2014/main" id="{0C6C062E-002A-0D1B-FF16-212033CA2265}"/>
              </a:ext>
            </a:extLst>
          </p:cNvPr>
          <p:cNvPicPr>
            <a:picLocks noChangeAspect="1"/>
          </p:cNvPicPr>
          <p:nvPr/>
        </p:nvPicPr>
        <p:blipFill>
          <a:blip r:embed="rId3"/>
          <a:stretch>
            <a:fillRect/>
          </a:stretch>
        </p:blipFill>
        <p:spPr>
          <a:xfrm>
            <a:off x="9962147" y="59097"/>
            <a:ext cx="2229854" cy="678338"/>
          </a:xfrm>
          <a:prstGeom prst="rect">
            <a:avLst/>
          </a:prstGeom>
        </p:spPr>
      </p:pic>
      <p:sp>
        <p:nvSpPr>
          <p:cNvPr id="9" name="ZoneTexte 8">
            <a:extLst>
              <a:ext uri="{FF2B5EF4-FFF2-40B4-BE49-F238E27FC236}">
                <a16:creationId xmlns:a16="http://schemas.microsoft.com/office/drawing/2014/main" id="{C4DEAF01-7863-DA96-8FD7-5F90D96F60C0}"/>
              </a:ext>
            </a:extLst>
          </p:cNvPr>
          <p:cNvSpPr txBox="1"/>
          <p:nvPr/>
        </p:nvSpPr>
        <p:spPr>
          <a:xfrm>
            <a:off x="4529559" y="3566480"/>
            <a:ext cx="7357641" cy="2677656"/>
          </a:xfrm>
          <a:prstGeom prst="rect">
            <a:avLst/>
          </a:prstGeom>
          <a:noFill/>
        </p:spPr>
        <p:txBody>
          <a:bodyPr wrap="square" rtlCol="0">
            <a:spAutoFit/>
          </a:bodyPr>
          <a:lstStyle/>
          <a:p>
            <a:pPr marL="285750" indent="-285750">
              <a:buFont typeface="Arial" panose="020B0604020202020204" pitchFamily="34" charset="0"/>
              <a:buChar char="•"/>
            </a:pPr>
            <a:r>
              <a:rPr lang="fr-CH" sz="2400" b="1" dirty="0"/>
              <a:t>Activité physique (AP) régulière</a:t>
            </a:r>
          </a:p>
          <a:p>
            <a:pPr marL="285750" indent="-285750">
              <a:buFont typeface="Arial" panose="020B0604020202020204" pitchFamily="34" charset="0"/>
              <a:buChar char="•"/>
            </a:pPr>
            <a:r>
              <a:rPr lang="fr-CH" sz="2400" dirty="0"/>
              <a:t>Alimentation équilibrée</a:t>
            </a:r>
          </a:p>
          <a:p>
            <a:pPr marL="285750" indent="-285750">
              <a:buFont typeface="Arial" panose="020B0604020202020204" pitchFamily="34" charset="0"/>
              <a:buChar char="•"/>
            </a:pPr>
            <a:r>
              <a:rPr lang="fr-CH" sz="2400" dirty="0"/>
              <a:t>Eviter la cigarette et l’alcool</a:t>
            </a:r>
          </a:p>
          <a:p>
            <a:pPr marL="285750" indent="-285750">
              <a:buFont typeface="Arial" panose="020B0604020202020204" pitchFamily="34" charset="0"/>
              <a:buChar char="•"/>
            </a:pPr>
            <a:r>
              <a:rPr lang="fr-CH" sz="2400" dirty="0"/>
              <a:t>TTT autres problèmes de santé (hypertension, maladies cardiaques, diabète,…)</a:t>
            </a:r>
          </a:p>
          <a:p>
            <a:pPr marL="285750" indent="-285750">
              <a:buFont typeface="Arial" panose="020B0604020202020204" pitchFamily="34" charset="0"/>
              <a:buChar char="•"/>
            </a:pPr>
            <a:r>
              <a:rPr lang="fr-CH" sz="2400" dirty="0"/>
              <a:t>Pallier une déficience auditive</a:t>
            </a:r>
          </a:p>
          <a:p>
            <a:pPr marL="285750" indent="-285750">
              <a:buFont typeface="Arial" panose="020B0604020202020204" pitchFamily="34" charset="0"/>
              <a:buChar char="•"/>
            </a:pPr>
            <a:r>
              <a:rPr lang="fr-CH" sz="2400" dirty="0"/>
              <a:t>Promotion santé psychique et de l’intégration sociale</a:t>
            </a:r>
          </a:p>
        </p:txBody>
      </p:sp>
      <p:sp>
        <p:nvSpPr>
          <p:cNvPr id="18" name="Flèche : virage 17">
            <a:extLst>
              <a:ext uri="{FF2B5EF4-FFF2-40B4-BE49-F238E27FC236}">
                <a16:creationId xmlns:a16="http://schemas.microsoft.com/office/drawing/2014/main" id="{FDDAA03E-E591-A53F-2B4B-BDF6ED38EB98}"/>
              </a:ext>
            </a:extLst>
          </p:cNvPr>
          <p:cNvSpPr/>
          <p:nvPr/>
        </p:nvSpPr>
        <p:spPr>
          <a:xfrm rot="10800000" flipH="1">
            <a:off x="2442257" y="3479716"/>
            <a:ext cx="1736203" cy="1600199"/>
          </a:xfrm>
          <a:prstGeom prst="bentArrow">
            <a:avLst>
              <a:gd name="adj1" fmla="val 25000"/>
              <a:gd name="adj2" fmla="val 24444"/>
              <a:gd name="adj3" fmla="val 25000"/>
              <a:gd name="adj4" fmla="val 4375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6" name="ZoneTexte 5">
            <a:extLst>
              <a:ext uri="{FF2B5EF4-FFF2-40B4-BE49-F238E27FC236}">
                <a16:creationId xmlns:a16="http://schemas.microsoft.com/office/drawing/2014/main" id="{3C3B1152-3B56-5F4F-6F65-A0C4600B4CF8}"/>
              </a:ext>
            </a:extLst>
          </p:cNvPr>
          <p:cNvSpPr txBox="1"/>
          <p:nvPr/>
        </p:nvSpPr>
        <p:spPr>
          <a:xfrm>
            <a:off x="4856453" y="6380370"/>
            <a:ext cx="2448450" cy="246221"/>
          </a:xfrm>
          <a:prstGeom prst="rect">
            <a:avLst/>
          </a:prstGeom>
          <a:noFill/>
        </p:spPr>
        <p:txBody>
          <a:bodyPr wrap="square" rtlCol="0">
            <a:spAutoFit/>
          </a:bodyPr>
          <a:lstStyle/>
          <a:p>
            <a:r>
              <a:rPr lang="fr-CH" sz="1000" dirty="0">
                <a:cs typeface="Arial" panose="020B0604020202020204" pitchFamily="34" charset="0"/>
              </a:rPr>
              <a:t>Source : </a:t>
            </a:r>
            <a:r>
              <a:rPr lang="en-US" sz="1000" dirty="0">
                <a:solidFill>
                  <a:srgbClr val="212529"/>
                </a:solidFill>
                <a:cs typeface="Arial" panose="020B0604020202020204" pitchFamily="34" charset="0"/>
              </a:rPr>
              <a:t>Livingston, G. et al. 2020</a:t>
            </a:r>
            <a:endParaRPr lang="fr-CH" sz="1000" dirty="0">
              <a:cs typeface="Arial" panose="020B0604020202020204" pitchFamily="34" charset="0"/>
            </a:endParaRPr>
          </a:p>
        </p:txBody>
      </p:sp>
    </p:spTree>
    <p:extLst>
      <p:ext uri="{BB962C8B-B14F-4D97-AF65-F5344CB8AC3E}">
        <p14:creationId xmlns:p14="http://schemas.microsoft.com/office/powerpoint/2010/main" val="3776717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6E7553-7791-8AE8-7ED7-21119F79A260}"/>
              </a:ext>
            </a:extLst>
          </p:cNvPr>
          <p:cNvSpPr>
            <a:spLocks noGrp="1"/>
          </p:cNvSpPr>
          <p:nvPr>
            <p:ph type="title"/>
          </p:nvPr>
        </p:nvSpPr>
        <p:spPr/>
        <p:txBody>
          <a:bodyPr/>
          <a:lstStyle/>
          <a:p>
            <a:r>
              <a:rPr lang="fr-CH" dirty="0"/>
              <a:t>AP et personnes âgées «saines»</a:t>
            </a:r>
          </a:p>
        </p:txBody>
      </p:sp>
      <p:sp>
        <p:nvSpPr>
          <p:cNvPr id="3" name="Espace réservé du contenu 2">
            <a:extLst>
              <a:ext uri="{FF2B5EF4-FFF2-40B4-BE49-F238E27FC236}">
                <a16:creationId xmlns:a16="http://schemas.microsoft.com/office/drawing/2014/main" id="{229C3B83-620E-FF3B-DD5A-9FDDF1055103}"/>
              </a:ext>
            </a:extLst>
          </p:cNvPr>
          <p:cNvSpPr>
            <a:spLocks noGrp="1"/>
          </p:cNvSpPr>
          <p:nvPr>
            <p:ph idx="1"/>
          </p:nvPr>
        </p:nvSpPr>
        <p:spPr>
          <a:xfrm>
            <a:off x="1564386" y="2035936"/>
            <a:ext cx="5329428" cy="1281181"/>
          </a:xfrm>
          <a:ln w="28575">
            <a:noFill/>
          </a:ln>
        </p:spPr>
        <p:txBody>
          <a:bodyPr>
            <a:normAutofit/>
          </a:bodyPr>
          <a:lstStyle/>
          <a:p>
            <a:pPr marL="0" indent="0">
              <a:buNone/>
            </a:pPr>
            <a:r>
              <a:rPr lang="fr-CH" sz="2000" b="1" dirty="0"/>
              <a:t>24%</a:t>
            </a:r>
            <a:r>
              <a:rPr lang="fr-CH" sz="2000" dirty="0"/>
              <a:t> des personnes </a:t>
            </a:r>
            <a:r>
              <a:rPr lang="fr-CH" sz="2000" b="1" dirty="0"/>
              <a:t>entre 65 et 74 ans</a:t>
            </a:r>
          </a:p>
          <a:p>
            <a:pPr marL="0" indent="0">
              <a:buNone/>
            </a:pPr>
            <a:r>
              <a:rPr lang="fr-CH" sz="2000" b="1" dirty="0"/>
              <a:t>45% </a:t>
            </a:r>
            <a:r>
              <a:rPr lang="fr-CH" sz="2000" dirty="0"/>
              <a:t>des personnes </a:t>
            </a:r>
            <a:r>
              <a:rPr lang="fr-CH" sz="2000" b="1" dirty="0"/>
              <a:t>de 75 ans et +</a:t>
            </a:r>
          </a:p>
        </p:txBody>
      </p:sp>
      <p:pic>
        <p:nvPicPr>
          <p:cNvPr id="5" name="Image 4">
            <a:extLst>
              <a:ext uri="{FF2B5EF4-FFF2-40B4-BE49-F238E27FC236}">
                <a16:creationId xmlns:a16="http://schemas.microsoft.com/office/drawing/2014/main" id="{C9C5159B-1472-0A90-66B9-8A7FAF5CED20}"/>
              </a:ext>
            </a:extLst>
          </p:cNvPr>
          <p:cNvPicPr>
            <a:picLocks noChangeAspect="1"/>
          </p:cNvPicPr>
          <p:nvPr/>
        </p:nvPicPr>
        <p:blipFill>
          <a:blip r:embed="rId3"/>
          <a:stretch>
            <a:fillRect/>
          </a:stretch>
        </p:blipFill>
        <p:spPr>
          <a:xfrm>
            <a:off x="5221118" y="6295957"/>
            <a:ext cx="2410161" cy="200053"/>
          </a:xfrm>
          <a:prstGeom prst="rect">
            <a:avLst/>
          </a:prstGeom>
        </p:spPr>
      </p:pic>
      <p:sp>
        <p:nvSpPr>
          <p:cNvPr id="4" name="ZoneTexte 3">
            <a:extLst>
              <a:ext uri="{FF2B5EF4-FFF2-40B4-BE49-F238E27FC236}">
                <a16:creationId xmlns:a16="http://schemas.microsoft.com/office/drawing/2014/main" id="{4A9C5D7E-5449-C719-5610-4D5E604FBA12}"/>
              </a:ext>
            </a:extLst>
          </p:cNvPr>
          <p:cNvSpPr txBox="1"/>
          <p:nvPr/>
        </p:nvSpPr>
        <p:spPr>
          <a:xfrm>
            <a:off x="1261872" y="3415896"/>
            <a:ext cx="10091928" cy="1631216"/>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fr-CH" sz="2000" dirty="0"/>
              <a:t>Personnes âgées qui pratiquent 3x/</a:t>
            </a:r>
            <a:r>
              <a:rPr lang="fr-CH" sz="2000" dirty="0" err="1"/>
              <a:t>sem</a:t>
            </a:r>
            <a:r>
              <a:rPr lang="fr-CH" sz="2000" dirty="0"/>
              <a:t> une activité d’intensité modérée, diminuent :</a:t>
            </a:r>
          </a:p>
          <a:p>
            <a:pPr marL="1168400" indent="-355600">
              <a:spcBef>
                <a:spcPts val="600"/>
              </a:spcBef>
              <a:spcAft>
                <a:spcPts val="600"/>
              </a:spcAft>
              <a:buFont typeface="Wingdings" panose="05000000000000000000" pitchFamily="2" charset="2"/>
              <a:buChar char="Ø"/>
            </a:pPr>
            <a:r>
              <a:rPr lang="fr-CH" sz="2000" dirty="0"/>
              <a:t>de 32% le risque de développer une démence vs personnes inactives du même âge</a:t>
            </a:r>
          </a:p>
          <a:p>
            <a:pPr marL="1168400" indent="-355600">
              <a:spcBef>
                <a:spcPts val="600"/>
              </a:spcBef>
              <a:spcAft>
                <a:spcPts val="600"/>
              </a:spcAft>
              <a:buFont typeface="Wingdings" panose="05000000000000000000" pitchFamily="2" charset="2"/>
              <a:buChar char="Ø"/>
            </a:pPr>
            <a:r>
              <a:rPr lang="fr-CH" sz="2000" dirty="0"/>
              <a:t>de 30% les difficultés fonctionnelles ce qui équivaut à un retard de 5 ans l’entrée dans la dépendance</a:t>
            </a:r>
          </a:p>
        </p:txBody>
      </p:sp>
      <p:sp>
        <p:nvSpPr>
          <p:cNvPr id="6" name="Flèche : droite 5">
            <a:extLst>
              <a:ext uri="{FF2B5EF4-FFF2-40B4-BE49-F238E27FC236}">
                <a16:creationId xmlns:a16="http://schemas.microsoft.com/office/drawing/2014/main" id="{91F03B57-1D45-21E8-951A-AD3D82AA23B6}"/>
              </a:ext>
            </a:extLst>
          </p:cNvPr>
          <p:cNvSpPr/>
          <p:nvPr/>
        </p:nvSpPr>
        <p:spPr>
          <a:xfrm>
            <a:off x="6056047" y="1937157"/>
            <a:ext cx="1384300" cy="10287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7" name="ZoneTexte 6">
            <a:extLst>
              <a:ext uri="{FF2B5EF4-FFF2-40B4-BE49-F238E27FC236}">
                <a16:creationId xmlns:a16="http://schemas.microsoft.com/office/drawing/2014/main" id="{0176ED75-DBA6-D182-E312-A5411E75EA89}"/>
              </a:ext>
            </a:extLst>
          </p:cNvPr>
          <p:cNvSpPr txBox="1"/>
          <p:nvPr/>
        </p:nvSpPr>
        <p:spPr>
          <a:xfrm>
            <a:off x="7861300" y="2159119"/>
            <a:ext cx="3492500" cy="584775"/>
          </a:xfrm>
          <a:prstGeom prst="rect">
            <a:avLst/>
          </a:prstGeom>
          <a:noFill/>
          <a:ln w="57150">
            <a:solidFill>
              <a:schemeClr val="accent5">
                <a:lumMod val="25000"/>
              </a:schemeClr>
            </a:solidFill>
          </a:ln>
        </p:spPr>
        <p:txBody>
          <a:bodyPr wrap="square" rtlCol="0">
            <a:spAutoFit/>
          </a:bodyPr>
          <a:lstStyle/>
          <a:p>
            <a:pPr algn="ctr"/>
            <a:r>
              <a:rPr lang="fr-CH" sz="3200" dirty="0"/>
              <a:t>AP insuffisante</a:t>
            </a:r>
          </a:p>
        </p:txBody>
      </p:sp>
      <p:sp>
        <p:nvSpPr>
          <p:cNvPr id="8" name="ZoneTexte 7">
            <a:extLst>
              <a:ext uri="{FF2B5EF4-FFF2-40B4-BE49-F238E27FC236}">
                <a16:creationId xmlns:a16="http://schemas.microsoft.com/office/drawing/2014/main" id="{EDA16DB9-ACDE-3856-5BEB-2AB020794145}"/>
              </a:ext>
            </a:extLst>
          </p:cNvPr>
          <p:cNvSpPr txBox="1"/>
          <p:nvPr/>
        </p:nvSpPr>
        <p:spPr>
          <a:xfrm>
            <a:off x="1726056" y="5235541"/>
            <a:ext cx="9400286" cy="523220"/>
          </a:xfrm>
          <a:prstGeom prst="rect">
            <a:avLst/>
          </a:prstGeom>
          <a:noFill/>
          <a:ln w="38100">
            <a:solidFill>
              <a:srgbClr val="000000"/>
            </a:solidFill>
          </a:ln>
        </p:spPr>
        <p:txBody>
          <a:bodyPr wrap="square" rtlCol="0">
            <a:spAutoFit/>
          </a:bodyPr>
          <a:lstStyle/>
          <a:p>
            <a:pPr algn="ctr"/>
            <a:r>
              <a:rPr lang="fr-CH" sz="2800" b="1" dirty="0"/>
              <a:t>AP régulière retarde de 2 à 3 ans l’apparition d’une démence</a:t>
            </a:r>
          </a:p>
        </p:txBody>
      </p:sp>
    </p:spTree>
    <p:extLst>
      <p:ext uri="{BB962C8B-B14F-4D97-AF65-F5344CB8AC3E}">
        <p14:creationId xmlns:p14="http://schemas.microsoft.com/office/powerpoint/2010/main" val="2628920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AP et personnes atteintes de TNC</a:t>
            </a:r>
          </a:p>
        </p:txBody>
      </p:sp>
      <p:sp>
        <p:nvSpPr>
          <p:cNvPr id="3" name="Espace réservé du contenu 2"/>
          <p:cNvSpPr>
            <a:spLocks noGrp="1"/>
          </p:cNvSpPr>
          <p:nvPr>
            <p:ph idx="1"/>
          </p:nvPr>
        </p:nvSpPr>
        <p:spPr>
          <a:xfrm>
            <a:off x="1261872" y="1885219"/>
            <a:ext cx="9887135" cy="4351337"/>
          </a:xfrm>
        </p:spPr>
        <p:txBody>
          <a:bodyPr>
            <a:normAutofit/>
          </a:bodyPr>
          <a:lstStyle/>
          <a:p>
            <a:pPr algn="just"/>
            <a:r>
              <a:rPr lang="fr-CH" sz="2400" b="1" dirty="0"/>
              <a:t>56 %</a:t>
            </a:r>
            <a:r>
              <a:rPr lang="fr-CH" sz="2400" dirty="0"/>
              <a:t> des personnes âgées avec TNC au stade débutant sont </a:t>
            </a:r>
            <a:r>
              <a:rPr lang="fr-CH" sz="2400" b="1" dirty="0"/>
              <a:t>inactifs </a:t>
            </a:r>
            <a:r>
              <a:rPr lang="fr-CH" sz="2400" dirty="0"/>
              <a:t>physiquement (AP modérée à intense ≤ 1 fois par semaine)</a:t>
            </a:r>
          </a:p>
          <a:p>
            <a:pPr algn="just"/>
            <a:r>
              <a:rPr lang="fr-CH" sz="2400" b="1" dirty="0"/>
              <a:t> </a:t>
            </a:r>
            <a:r>
              <a:rPr lang="fr-CH" sz="2400" dirty="0"/>
              <a:t>Néanmoins,</a:t>
            </a:r>
            <a:r>
              <a:rPr lang="fr-CH" sz="2400" b="1" dirty="0"/>
              <a:t> 61%</a:t>
            </a:r>
            <a:r>
              <a:rPr lang="fr-CH" sz="2400" dirty="0"/>
              <a:t> sont </a:t>
            </a:r>
            <a:r>
              <a:rPr lang="fr-CH" sz="2400" b="1" dirty="0"/>
              <a:t>capables</a:t>
            </a:r>
            <a:r>
              <a:rPr lang="fr-CH" sz="2400" dirty="0"/>
              <a:t> de réaliser une </a:t>
            </a:r>
            <a:r>
              <a:rPr lang="fr-CH" sz="2400" b="1" dirty="0"/>
              <a:t>AP modérée à intense</a:t>
            </a:r>
          </a:p>
          <a:p>
            <a:r>
              <a:rPr lang="fr-CH" sz="2400" dirty="0"/>
              <a:t>AP a un </a:t>
            </a:r>
            <a:r>
              <a:rPr lang="fr-CH" sz="2400" b="1" dirty="0"/>
              <a:t>impact significatif </a:t>
            </a:r>
            <a:r>
              <a:rPr lang="fr-CH" sz="2400" dirty="0"/>
              <a:t>sur les capacités cognitives et la santé de cette population </a:t>
            </a:r>
            <a:endParaRPr lang="fr-CH" sz="2400" b="1" dirty="0"/>
          </a:p>
          <a:p>
            <a:r>
              <a:rPr lang="fr-CH" sz="2400" dirty="0"/>
              <a:t>Si l’AP est adaptée et appréciée, il est possible de la proposer aux personnes avec TNC. </a:t>
            </a:r>
            <a:r>
              <a:rPr lang="fr-CH" sz="2400" b="1" dirty="0"/>
              <a:t>Pas de contre-indications</a:t>
            </a:r>
            <a:endParaRPr lang="fr-CH" sz="2400" dirty="0"/>
          </a:p>
          <a:p>
            <a:r>
              <a:rPr lang="fr-CH" sz="2400" dirty="0"/>
              <a:t>Personnes avec </a:t>
            </a:r>
            <a:r>
              <a:rPr lang="fr-CH" sz="2400" b="1" dirty="0"/>
              <a:t>TNC léger diminuent de 11 % </a:t>
            </a:r>
            <a:r>
              <a:rPr lang="fr-CH" sz="2400" dirty="0"/>
              <a:t>le risque de développer une </a:t>
            </a:r>
            <a:r>
              <a:rPr lang="fr-CH" sz="2400" b="1" dirty="0"/>
              <a:t>maladie d’Alzheimer</a:t>
            </a:r>
          </a:p>
          <a:p>
            <a:pPr algn="just"/>
            <a:endParaRPr lang="fr-CH" sz="2400" dirty="0"/>
          </a:p>
        </p:txBody>
      </p:sp>
      <p:sp>
        <p:nvSpPr>
          <p:cNvPr id="5" name="ZoneTexte 4">
            <a:extLst>
              <a:ext uri="{FF2B5EF4-FFF2-40B4-BE49-F238E27FC236}">
                <a16:creationId xmlns:a16="http://schemas.microsoft.com/office/drawing/2014/main" id="{7478F8BC-98E6-FD16-7DEA-E3F825404C63}"/>
              </a:ext>
            </a:extLst>
          </p:cNvPr>
          <p:cNvSpPr txBox="1"/>
          <p:nvPr/>
        </p:nvSpPr>
        <p:spPr>
          <a:xfrm>
            <a:off x="5613400" y="6307342"/>
            <a:ext cx="1752600" cy="246221"/>
          </a:xfrm>
          <a:prstGeom prst="rect">
            <a:avLst/>
          </a:prstGeom>
          <a:noFill/>
        </p:spPr>
        <p:txBody>
          <a:bodyPr wrap="square" rtlCol="0">
            <a:spAutoFit/>
          </a:bodyPr>
          <a:lstStyle/>
          <a:p>
            <a:r>
              <a:rPr lang="fr-CH" sz="1000" dirty="0"/>
              <a:t>Source: </a:t>
            </a:r>
            <a:r>
              <a:rPr lang="fr-CH" sz="1000" b="0" i="0" dirty="0">
                <a:solidFill>
                  <a:srgbClr val="212121"/>
                </a:solidFill>
                <a:effectLst/>
              </a:rPr>
              <a:t>Miller MJ</a:t>
            </a:r>
            <a:r>
              <a:rPr lang="fr-CH" sz="1000" dirty="0">
                <a:solidFill>
                  <a:srgbClr val="212121"/>
                </a:solidFill>
              </a:rPr>
              <a:t> et al., 2022</a:t>
            </a:r>
            <a:endParaRPr lang="fr-CH" sz="1000" dirty="0"/>
          </a:p>
        </p:txBody>
      </p:sp>
    </p:spTree>
    <p:extLst>
      <p:ext uri="{BB962C8B-B14F-4D97-AF65-F5344CB8AC3E}">
        <p14:creationId xmlns:p14="http://schemas.microsoft.com/office/powerpoint/2010/main" val="40354616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22C72511-3305-08B5-F9C0-56CE47972398}"/>
              </a:ext>
            </a:extLst>
          </p:cNvPr>
          <p:cNvPicPr>
            <a:picLocks noGrp="1" noChangeAspect="1"/>
          </p:cNvPicPr>
          <p:nvPr>
            <p:ph idx="1"/>
          </p:nvPr>
        </p:nvPicPr>
        <p:blipFill rotWithShape="1">
          <a:blip r:embed="rId3"/>
          <a:srcRect l="3318" r="4330" b="1507"/>
          <a:stretch/>
        </p:blipFill>
        <p:spPr>
          <a:xfrm>
            <a:off x="2406236" y="1371600"/>
            <a:ext cx="3589212" cy="5239781"/>
          </a:xfrm>
        </p:spPr>
      </p:pic>
      <p:sp>
        <p:nvSpPr>
          <p:cNvPr id="2" name="Titre 1">
            <a:extLst>
              <a:ext uri="{FF2B5EF4-FFF2-40B4-BE49-F238E27FC236}">
                <a16:creationId xmlns:a16="http://schemas.microsoft.com/office/drawing/2014/main" id="{5666EECD-29CE-5053-84E1-40D551BC52F5}"/>
              </a:ext>
            </a:extLst>
          </p:cNvPr>
          <p:cNvSpPr>
            <a:spLocks noGrp="1"/>
          </p:cNvSpPr>
          <p:nvPr>
            <p:ph type="title"/>
          </p:nvPr>
        </p:nvSpPr>
        <p:spPr>
          <a:xfrm>
            <a:off x="828675" y="133350"/>
            <a:ext cx="11287125" cy="1238250"/>
          </a:xfrm>
        </p:spPr>
        <p:txBody>
          <a:bodyPr>
            <a:normAutofit fontScale="90000"/>
          </a:bodyPr>
          <a:lstStyle/>
          <a:p>
            <a:r>
              <a:rPr lang="fr-CH" dirty="0"/>
              <a:t>Recommandations suisses pour AP à partir de 65 ans </a:t>
            </a:r>
          </a:p>
        </p:txBody>
      </p:sp>
      <p:pic>
        <p:nvPicPr>
          <p:cNvPr id="9" name="Image 8">
            <a:extLst>
              <a:ext uri="{FF2B5EF4-FFF2-40B4-BE49-F238E27FC236}">
                <a16:creationId xmlns:a16="http://schemas.microsoft.com/office/drawing/2014/main" id="{DF66BC97-DC41-4647-9946-67FA425FBFE7}"/>
              </a:ext>
            </a:extLst>
          </p:cNvPr>
          <p:cNvPicPr>
            <a:picLocks noChangeAspect="1"/>
          </p:cNvPicPr>
          <p:nvPr/>
        </p:nvPicPr>
        <p:blipFill>
          <a:blip r:embed="rId4"/>
          <a:stretch>
            <a:fillRect/>
          </a:stretch>
        </p:blipFill>
        <p:spPr>
          <a:xfrm>
            <a:off x="949921" y="2204267"/>
            <a:ext cx="1185995" cy="2449466"/>
          </a:xfrm>
          <a:prstGeom prst="rect">
            <a:avLst/>
          </a:prstGeom>
        </p:spPr>
      </p:pic>
      <p:pic>
        <p:nvPicPr>
          <p:cNvPr id="3" name="Espace réservé du contenu 4">
            <a:extLst>
              <a:ext uri="{FF2B5EF4-FFF2-40B4-BE49-F238E27FC236}">
                <a16:creationId xmlns:a16="http://schemas.microsoft.com/office/drawing/2014/main" id="{DB707317-6389-B88F-326B-BB6F42E4A745}"/>
              </a:ext>
            </a:extLst>
          </p:cNvPr>
          <p:cNvPicPr>
            <a:picLocks noChangeAspect="1"/>
          </p:cNvPicPr>
          <p:nvPr/>
        </p:nvPicPr>
        <p:blipFill>
          <a:blip r:embed="rId5"/>
          <a:stretch>
            <a:fillRect/>
          </a:stretch>
        </p:blipFill>
        <p:spPr>
          <a:xfrm>
            <a:off x="6472237" y="796959"/>
            <a:ext cx="5008798" cy="3194531"/>
          </a:xfrm>
          <a:prstGeom prst="rect">
            <a:avLst/>
          </a:prstGeom>
        </p:spPr>
      </p:pic>
      <p:pic>
        <p:nvPicPr>
          <p:cNvPr id="4" name="Espace réservé du contenu 4">
            <a:extLst>
              <a:ext uri="{FF2B5EF4-FFF2-40B4-BE49-F238E27FC236}">
                <a16:creationId xmlns:a16="http://schemas.microsoft.com/office/drawing/2014/main" id="{7FA420C7-8420-7B88-AD25-3516A65126E8}"/>
              </a:ext>
            </a:extLst>
          </p:cNvPr>
          <p:cNvPicPr>
            <a:picLocks noChangeAspect="1"/>
          </p:cNvPicPr>
          <p:nvPr/>
        </p:nvPicPr>
        <p:blipFill>
          <a:blip r:embed="rId6"/>
          <a:srcRect l="1780" t="3481" r="1967" b="10759"/>
          <a:stretch>
            <a:fillRect/>
          </a:stretch>
        </p:blipFill>
        <p:spPr>
          <a:xfrm>
            <a:off x="6357561" y="4057491"/>
            <a:ext cx="5388125" cy="2603606"/>
          </a:xfrm>
          <a:prstGeom prst="rect">
            <a:avLst/>
          </a:prstGeom>
        </p:spPr>
      </p:pic>
    </p:spTree>
    <p:extLst>
      <p:ext uri="{BB962C8B-B14F-4D97-AF65-F5344CB8AC3E}">
        <p14:creationId xmlns:p14="http://schemas.microsoft.com/office/powerpoint/2010/main" val="40782988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61872" y="365760"/>
            <a:ext cx="9692640" cy="952901"/>
          </a:xfrm>
        </p:spPr>
        <p:txBody>
          <a:bodyPr/>
          <a:lstStyle/>
          <a:p>
            <a:r>
              <a:rPr lang="fr-CH" dirty="0"/>
              <a:t>Il n’est jamais trop tard!</a:t>
            </a:r>
          </a:p>
        </p:txBody>
      </p:sp>
      <p:sp>
        <p:nvSpPr>
          <p:cNvPr id="4" name="Espace réservé du contenu 3">
            <a:extLst>
              <a:ext uri="{FF2B5EF4-FFF2-40B4-BE49-F238E27FC236}">
                <a16:creationId xmlns:a16="http://schemas.microsoft.com/office/drawing/2014/main" id="{D6CECEDF-ADF4-53F5-68AE-9771A29439AF}"/>
              </a:ext>
            </a:extLst>
          </p:cNvPr>
          <p:cNvSpPr>
            <a:spLocks noGrp="1"/>
          </p:cNvSpPr>
          <p:nvPr>
            <p:ph idx="1"/>
          </p:nvPr>
        </p:nvSpPr>
        <p:spPr/>
        <p:txBody>
          <a:bodyPr/>
          <a:lstStyle/>
          <a:p>
            <a:endParaRPr lang="fr-CH"/>
          </a:p>
        </p:txBody>
      </p:sp>
      <p:pic>
        <p:nvPicPr>
          <p:cNvPr id="6" name="Espace réservé du contenu 6">
            <a:extLst>
              <a:ext uri="{FF2B5EF4-FFF2-40B4-BE49-F238E27FC236}">
                <a16:creationId xmlns:a16="http://schemas.microsoft.com/office/drawing/2014/main" id="{936B2D88-D213-3940-436E-A28E60793CD6}"/>
              </a:ext>
            </a:extLst>
          </p:cNvPr>
          <p:cNvPicPr>
            <a:picLocks noChangeAspect="1"/>
          </p:cNvPicPr>
          <p:nvPr/>
        </p:nvPicPr>
        <p:blipFill>
          <a:blip r:embed="rId2"/>
          <a:stretch>
            <a:fillRect/>
          </a:stretch>
        </p:blipFill>
        <p:spPr>
          <a:xfrm>
            <a:off x="2801364" y="1618939"/>
            <a:ext cx="6779214" cy="4657320"/>
          </a:xfrm>
          <a:prstGeom prst="rect">
            <a:avLst/>
          </a:prstGeom>
        </p:spPr>
      </p:pic>
    </p:spTree>
    <p:extLst>
      <p:ext uri="{BB962C8B-B14F-4D97-AF65-F5344CB8AC3E}">
        <p14:creationId xmlns:p14="http://schemas.microsoft.com/office/powerpoint/2010/main" val="1143777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08C1E1-473D-6766-470D-EBCAF02D3785}"/>
              </a:ext>
            </a:extLst>
          </p:cNvPr>
          <p:cNvSpPr>
            <a:spLocks noGrp="1"/>
          </p:cNvSpPr>
          <p:nvPr>
            <p:ph type="title"/>
          </p:nvPr>
        </p:nvSpPr>
        <p:spPr/>
        <p:txBody>
          <a:bodyPr/>
          <a:lstStyle/>
          <a:p>
            <a:r>
              <a:rPr lang="fr-CH" dirty="0"/>
              <a:t>P</a:t>
            </a:r>
            <a:r>
              <a:rPr lang="fr-CH" sz="4400" dirty="0"/>
              <a:t>ersonnes atteintes de TNC : </a:t>
            </a:r>
            <a:br>
              <a:rPr lang="fr-CH" sz="4400" dirty="0"/>
            </a:br>
            <a:r>
              <a:rPr lang="fr-CH" dirty="0"/>
              <a:t>Sujet d’actualité</a:t>
            </a:r>
          </a:p>
        </p:txBody>
      </p:sp>
      <p:pic>
        <p:nvPicPr>
          <p:cNvPr id="5" name="Image 4">
            <a:extLst>
              <a:ext uri="{FF2B5EF4-FFF2-40B4-BE49-F238E27FC236}">
                <a16:creationId xmlns:a16="http://schemas.microsoft.com/office/drawing/2014/main" id="{00C4C0A6-19B5-5EF8-BFB6-FD21FF8DDE93}"/>
              </a:ext>
            </a:extLst>
          </p:cNvPr>
          <p:cNvPicPr>
            <a:picLocks noChangeAspect="1"/>
          </p:cNvPicPr>
          <p:nvPr/>
        </p:nvPicPr>
        <p:blipFill>
          <a:blip r:embed="rId3"/>
          <a:stretch>
            <a:fillRect/>
          </a:stretch>
        </p:blipFill>
        <p:spPr>
          <a:xfrm>
            <a:off x="1063812" y="4875952"/>
            <a:ext cx="2742289" cy="960380"/>
          </a:xfrm>
          <a:prstGeom prst="rect">
            <a:avLst/>
          </a:prstGeom>
        </p:spPr>
      </p:pic>
      <p:sp>
        <p:nvSpPr>
          <p:cNvPr id="7" name="ZoneTexte 6">
            <a:extLst>
              <a:ext uri="{FF2B5EF4-FFF2-40B4-BE49-F238E27FC236}">
                <a16:creationId xmlns:a16="http://schemas.microsoft.com/office/drawing/2014/main" id="{3FB4959E-979B-C13B-0032-C40460E3DF49}"/>
              </a:ext>
            </a:extLst>
          </p:cNvPr>
          <p:cNvSpPr txBox="1"/>
          <p:nvPr/>
        </p:nvSpPr>
        <p:spPr>
          <a:xfrm>
            <a:off x="4509923" y="5134285"/>
            <a:ext cx="6938683" cy="470000"/>
          </a:xfrm>
          <a:prstGeom prst="rect">
            <a:avLst/>
          </a:prstGeom>
          <a:noFill/>
        </p:spPr>
        <p:txBody>
          <a:bodyPr wrap="square">
            <a:spAutoFit/>
          </a:bodyPr>
          <a:lstStyle/>
          <a:p>
            <a:pPr>
              <a:lnSpc>
                <a:spcPct val="107000"/>
              </a:lnSpc>
              <a:spcAft>
                <a:spcPts val="1067"/>
              </a:spcAft>
            </a:pPr>
            <a:r>
              <a:rPr lang="fr-CH" sz="2400" b="1" dirty="0">
                <a:latin typeface="Calibri" panose="020F0502020204030204" pitchFamily="34" charset="0"/>
                <a:ea typeface="Calibri" panose="020F0502020204030204" pitchFamily="34" charset="0"/>
                <a:cs typeface="Times New Roman" panose="02020603050405020304" pitchFamily="18" charset="0"/>
              </a:rPr>
              <a:t>(physical therapy) AND (dementia) AND benefit</a:t>
            </a:r>
          </a:p>
        </p:txBody>
      </p:sp>
      <p:pic>
        <p:nvPicPr>
          <p:cNvPr id="9" name="Image 8">
            <a:extLst>
              <a:ext uri="{FF2B5EF4-FFF2-40B4-BE49-F238E27FC236}">
                <a16:creationId xmlns:a16="http://schemas.microsoft.com/office/drawing/2014/main" id="{8E4C814A-0056-0E27-D0E5-B1D6F8F66B26}"/>
              </a:ext>
            </a:extLst>
          </p:cNvPr>
          <p:cNvPicPr>
            <a:picLocks noChangeAspect="1"/>
          </p:cNvPicPr>
          <p:nvPr/>
        </p:nvPicPr>
        <p:blipFill>
          <a:blip r:embed="rId4"/>
          <a:stretch>
            <a:fillRect/>
          </a:stretch>
        </p:blipFill>
        <p:spPr>
          <a:xfrm>
            <a:off x="1290637" y="2108201"/>
            <a:ext cx="10335183" cy="2468562"/>
          </a:xfrm>
          <a:prstGeom prst="rect">
            <a:avLst/>
          </a:prstGeom>
        </p:spPr>
      </p:pic>
    </p:spTree>
    <p:extLst>
      <p:ext uri="{BB962C8B-B14F-4D97-AF65-F5344CB8AC3E}">
        <p14:creationId xmlns:p14="http://schemas.microsoft.com/office/powerpoint/2010/main" val="31897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Rapport Dose-Effet</a:t>
            </a:r>
            <a:endParaRPr lang="fr-CH" sz="1400" dirty="0"/>
          </a:p>
        </p:txBody>
      </p:sp>
      <p:pic>
        <p:nvPicPr>
          <p:cNvPr id="4" name="Espace réservé du contenu 3"/>
          <p:cNvPicPr>
            <a:picLocks noGrp="1" noChangeAspect="1"/>
          </p:cNvPicPr>
          <p:nvPr>
            <p:ph idx="1"/>
          </p:nvPr>
        </p:nvPicPr>
        <p:blipFill rotWithShape="1">
          <a:blip r:embed="rId3"/>
          <a:srcRect t="8771"/>
          <a:stretch/>
        </p:blipFill>
        <p:spPr>
          <a:xfrm>
            <a:off x="2055087" y="1917246"/>
            <a:ext cx="4899298" cy="4093472"/>
          </a:xfrm>
          <a:prstGeom prst="rect">
            <a:avLst/>
          </a:prstGeom>
        </p:spPr>
      </p:pic>
      <p:pic>
        <p:nvPicPr>
          <p:cNvPr id="3" name="Image 2">
            <a:extLst>
              <a:ext uri="{FF2B5EF4-FFF2-40B4-BE49-F238E27FC236}">
                <a16:creationId xmlns:a16="http://schemas.microsoft.com/office/drawing/2014/main" id="{90910E1F-9035-11EC-B881-E18816E4887F}"/>
              </a:ext>
            </a:extLst>
          </p:cNvPr>
          <p:cNvPicPr>
            <a:picLocks noChangeAspect="1"/>
          </p:cNvPicPr>
          <p:nvPr/>
        </p:nvPicPr>
        <p:blipFill>
          <a:blip r:embed="rId4"/>
          <a:stretch>
            <a:fillRect/>
          </a:stretch>
        </p:blipFill>
        <p:spPr>
          <a:xfrm>
            <a:off x="9105900" y="62718"/>
            <a:ext cx="3086100" cy="789808"/>
          </a:xfrm>
          <a:prstGeom prst="rect">
            <a:avLst/>
          </a:prstGeom>
        </p:spPr>
      </p:pic>
      <p:sp>
        <p:nvSpPr>
          <p:cNvPr id="5" name="ZoneTexte 4">
            <a:extLst>
              <a:ext uri="{FF2B5EF4-FFF2-40B4-BE49-F238E27FC236}">
                <a16:creationId xmlns:a16="http://schemas.microsoft.com/office/drawing/2014/main" id="{606C51CE-17DD-B0F3-6E87-7550EAE61C90}"/>
              </a:ext>
            </a:extLst>
          </p:cNvPr>
          <p:cNvSpPr txBox="1"/>
          <p:nvPr/>
        </p:nvSpPr>
        <p:spPr>
          <a:xfrm>
            <a:off x="7813532" y="1917246"/>
            <a:ext cx="3316070" cy="1077218"/>
          </a:xfrm>
          <a:prstGeom prst="rect">
            <a:avLst/>
          </a:prstGeom>
          <a:noFill/>
          <a:ln w="38100">
            <a:solidFill>
              <a:schemeClr val="accent5">
                <a:lumMod val="25000"/>
              </a:schemeClr>
            </a:solidFill>
          </a:ln>
        </p:spPr>
        <p:txBody>
          <a:bodyPr wrap="square" rtlCol="0">
            <a:spAutoFit/>
          </a:bodyPr>
          <a:lstStyle/>
          <a:p>
            <a:pPr algn="ctr"/>
            <a:r>
              <a:rPr lang="fr-CH" sz="3200" dirty="0"/>
              <a:t>Toute activité est bonne à prendre!</a:t>
            </a:r>
          </a:p>
        </p:txBody>
      </p:sp>
      <p:sp>
        <p:nvSpPr>
          <p:cNvPr id="7" name="ZoneTexte 6">
            <a:extLst>
              <a:ext uri="{FF2B5EF4-FFF2-40B4-BE49-F238E27FC236}">
                <a16:creationId xmlns:a16="http://schemas.microsoft.com/office/drawing/2014/main" id="{58653353-6487-0F3F-6BA1-8339CE170B68}"/>
              </a:ext>
            </a:extLst>
          </p:cNvPr>
          <p:cNvSpPr txBox="1"/>
          <p:nvPr/>
        </p:nvSpPr>
        <p:spPr>
          <a:xfrm>
            <a:off x="7036910" y="3650059"/>
            <a:ext cx="4869315" cy="2246769"/>
          </a:xfrm>
          <a:prstGeom prst="rect">
            <a:avLst/>
          </a:prstGeom>
          <a:noFill/>
        </p:spPr>
        <p:txBody>
          <a:bodyPr wrap="square" rtlCol="0">
            <a:spAutoFit/>
          </a:bodyPr>
          <a:lstStyle/>
          <a:p>
            <a:pPr marL="285750" indent="-285750" algn="just">
              <a:buFont typeface="Wingdings" panose="05000000000000000000" pitchFamily="2" charset="2"/>
              <a:buChar char="Ø"/>
            </a:pPr>
            <a:r>
              <a:rPr lang="fr-CH" sz="2000" dirty="0"/>
              <a:t>Valoriser tous les petits changements dans la vie quotidienne (déplacement à pied, à vélo, escaliers à la place des ascenseurs,…)</a:t>
            </a:r>
          </a:p>
          <a:p>
            <a:pPr algn="just"/>
            <a:endParaRPr lang="fr-CH" sz="2000" dirty="0"/>
          </a:p>
          <a:p>
            <a:pPr marL="285750" indent="-285750" algn="just">
              <a:buFont typeface="Wingdings" panose="05000000000000000000" pitchFamily="2" charset="2"/>
              <a:buChar char="Ø"/>
            </a:pPr>
            <a:r>
              <a:rPr lang="fr-CH" sz="2000" dirty="0"/>
              <a:t>Chaque activité supplémentaire, même de courte durée ou d’intensité basse a un effet bénéfique sur la santé!</a:t>
            </a:r>
          </a:p>
        </p:txBody>
      </p:sp>
      <p:pic>
        <p:nvPicPr>
          <p:cNvPr id="9" name="Image 8">
            <a:extLst>
              <a:ext uri="{FF2B5EF4-FFF2-40B4-BE49-F238E27FC236}">
                <a16:creationId xmlns:a16="http://schemas.microsoft.com/office/drawing/2014/main" id="{790137F8-DFC3-8482-D083-AFDB8B7320EC}"/>
              </a:ext>
            </a:extLst>
          </p:cNvPr>
          <p:cNvPicPr>
            <a:picLocks noChangeAspect="1"/>
          </p:cNvPicPr>
          <p:nvPr/>
        </p:nvPicPr>
        <p:blipFill>
          <a:blip r:embed="rId5"/>
          <a:stretch>
            <a:fillRect/>
          </a:stretch>
        </p:blipFill>
        <p:spPr>
          <a:xfrm>
            <a:off x="7643956" y="6418141"/>
            <a:ext cx="2410161" cy="200053"/>
          </a:xfrm>
          <a:prstGeom prst="rect">
            <a:avLst/>
          </a:prstGeom>
        </p:spPr>
      </p:pic>
      <p:sp>
        <p:nvSpPr>
          <p:cNvPr id="8" name="ZoneTexte 7">
            <a:extLst>
              <a:ext uri="{FF2B5EF4-FFF2-40B4-BE49-F238E27FC236}">
                <a16:creationId xmlns:a16="http://schemas.microsoft.com/office/drawing/2014/main" id="{D4F40BE5-8ED6-1FBD-75D3-43B733BDFC91}"/>
              </a:ext>
            </a:extLst>
          </p:cNvPr>
          <p:cNvSpPr txBox="1"/>
          <p:nvPr/>
        </p:nvSpPr>
        <p:spPr>
          <a:xfrm>
            <a:off x="4854918" y="6456680"/>
            <a:ext cx="2449649" cy="246221"/>
          </a:xfrm>
          <a:prstGeom prst="rect">
            <a:avLst/>
          </a:prstGeom>
          <a:noFill/>
        </p:spPr>
        <p:txBody>
          <a:bodyPr wrap="square" rtlCol="0">
            <a:spAutoFit/>
          </a:bodyPr>
          <a:lstStyle/>
          <a:p>
            <a:r>
              <a:rPr lang="fr-CH" sz="1000" dirty="0"/>
              <a:t>Source: </a:t>
            </a:r>
            <a:r>
              <a:rPr lang="fr-CH" sz="1000" dirty="0">
                <a:solidFill>
                  <a:srgbClr val="212121"/>
                </a:solidFill>
              </a:rPr>
              <a:t> </a:t>
            </a:r>
            <a:r>
              <a:rPr lang="fr-CH" sz="1000" b="0" i="0" dirty="0">
                <a:solidFill>
                  <a:srgbClr val="212121"/>
                </a:solidFill>
                <a:effectLst/>
                <a:latin typeface="BlinkMacSystemFont"/>
              </a:rPr>
              <a:t>Santos-</a:t>
            </a:r>
            <a:r>
              <a:rPr lang="fr-CH" sz="1000" b="0" i="0" dirty="0" err="1">
                <a:solidFill>
                  <a:srgbClr val="212121"/>
                </a:solidFill>
                <a:effectLst/>
                <a:latin typeface="BlinkMacSystemFont"/>
              </a:rPr>
              <a:t>Eggimann</a:t>
            </a:r>
            <a:r>
              <a:rPr lang="fr-CH" sz="1000" b="0" i="0" dirty="0">
                <a:solidFill>
                  <a:srgbClr val="212121"/>
                </a:solidFill>
                <a:effectLst/>
                <a:latin typeface="BlinkMacSystemFont"/>
              </a:rPr>
              <a:t> B. et al., 2012</a:t>
            </a:r>
            <a:endParaRPr lang="fr-CH" sz="1000" dirty="0"/>
          </a:p>
        </p:txBody>
      </p:sp>
    </p:spTree>
    <p:extLst>
      <p:ext uri="{BB962C8B-B14F-4D97-AF65-F5344CB8AC3E}">
        <p14:creationId xmlns:p14="http://schemas.microsoft.com/office/powerpoint/2010/main" val="2962323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E9F451-5338-33D7-F7E9-87FB06BA2950}"/>
              </a:ext>
            </a:extLst>
          </p:cNvPr>
          <p:cNvSpPr>
            <a:spLocks noGrp="1"/>
          </p:cNvSpPr>
          <p:nvPr>
            <p:ph type="title"/>
          </p:nvPr>
        </p:nvSpPr>
        <p:spPr>
          <a:xfrm>
            <a:off x="1261872" y="365760"/>
            <a:ext cx="9692640" cy="811530"/>
          </a:xfrm>
        </p:spPr>
        <p:txBody>
          <a:bodyPr/>
          <a:lstStyle/>
          <a:p>
            <a:r>
              <a:rPr lang="fr-CH" dirty="0"/>
              <a:t>AP et mécanismes physiologiques</a:t>
            </a:r>
          </a:p>
        </p:txBody>
      </p:sp>
      <p:sp>
        <p:nvSpPr>
          <p:cNvPr id="3" name="Espace réservé du contenu 2">
            <a:extLst>
              <a:ext uri="{FF2B5EF4-FFF2-40B4-BE49-F238E27FC236}">
                <a16:creationId xmlns:a16="http://schemas.microsoft.com/office/drawing/2014/main" id="{54036EDD-5439-1CDC-5126-98EE0657E839}"/>
              </a:ext>
            </a:extLst>
          </p:cNvPr>
          <p:cNvSpPr>
            <a:spLocks noGrp="1"/>
          </p:cNvSpPr>
          <p:nvPr>
            <p:ph idx="1"/>
          </p:nvPr>
        </p:nvSpPr>
        <p:spPr>
          <a:xfrm>
            <a:off x="1261872" y="1177290"/>
            <a:ext cx="10412386" cy="5002847"/>
          </a:xfrm>
        </p:spPr>
        <p:txBody>
          <a:bodyPr>
            <a:normAutofit fontScale="85000" lnSpcReduction="10000"/>
          </a:bodyPr>
          <a:lstStyle/>
          <a:p>
            <a:r>
              <a:rPr lang="fr-CH" sz="1800" dirty="0"/>
              <a:t>Mécanismes sous-jacents </a:t>
            </a:r>
            <a:r>
              <a:rPr lang="fr-CH" sz="1800" b="1" dirty="0"/>
              <a:t>pas complétements élucidés</a:t>
            </a:r>
            <a:r>
              <a:rPr lang="fr-CH" sz="1800" dirty="0"/>
              <a:t>, probablement </a:t>
            </a:r>
            <a:r>
              <a:rPr lang="fr-CH" sz="1800" b="1" dirty="0"/>
              <a:t>multifactoriels</a:t>
            </a:r>
          </a:p>
          <a:p>
            <a:r>
              <a:rPr lang="fr-CH" sz="1800" b="1" dirty="0"/>
              <a:t>Association significative </a:t>
            </a:r>
            <a:r>
              <a:rPr lang="fr-CH" sz="1800" dirty="0"/>
              <a:t>entre </a:t>
            </a:r>
            <a:r>
              <a:rPr lang="fr-CH" sz="1800" b="1" dirty="0"/>
              <a:t>AP régulière et volume de substance grise à IRM</a:t>
            </a:r>
          </a:p>
          <a:p>
            <a:r>
              <a:rPr lang="fr-CH" dirty="0"/>
              <a:t>AP </a:t>
            </a:r>
            <a:r>
              <a:rPr lang="fr-CH" b="1" dirty="0"/>
              <a:t>stimule la plasticité synaptique</a:t>
            </a:r>
            <a:endParaRPr lang="fr-CH" sz="1800" b="1" dirty="0"/>
          </a:p>
          <a:p>
            <a:r>
              <a:rPr lang="fr-CH" dirty="0"/>
              <a:t>Lors AP, production de : </a:t>
            </a:r>
          </a:p>
          <a:p>
            <a:pPr marL="1165225" indent="-182563">
              <a:buFont typeface="Wingdings" panose="05000000000000000000" pitchFamily="2" charset="2"/>
              <a:buChar char="Ø"/>
            </a:pPr>
            <a:r>
              <a:rPr lang="fr-CH" dirty="0" err="1"/>
              <a:t>Cathepsin</a:t>
            </a:r>
            <a:r>
              <a:rPr lang="fr-CH" dirty="0"/>
              <a:t> B dans le sang et les muscles, </a:t>
            </a:r>
            <a:r>
              <a:rPr lang="fr-CH" b="1" dirty="0"/>
              <a:t>associée avec la mémoire</a:t>
            </a:r>
          </a:p>
          <a:p>
            <a:pPr marL="1165225" indent="-182563">
              <a:buFont typeface="Wingdings" panose="05000000000000000000" pitchFamily="2" charset="2"/>
              <a:buChar char="Ø"/>
            </a:pPr>
            <a:r>
              <a:rPr lang="fr-CH" dirty="0"/>
              <a:t>Phospholipase D1 spécifique du </a:t>
            </a:r>
            <a:r>
              <a:rPr lang="fr-CH" dirty="0" err="1"/>
              <a:t>glycosylposphatidylinositol</a:t>
            </a:r>
            <a:r>
              <a:rPr lang="fr-CH" dirty="0"/>
              <a:t> (GLDP1) par le foie. Cette molécule est corrélée avec la </a:t>
            </a:r>
            <a:r>
              <a:rPr lang="fr-CH" b="1" dirty="0"/>
              <a:t>neurogénèse</a:t>
            </a:r>
            <a:r>
              <a:rPr lang="fr-CH" dirty="0"/>
              <a:t>, </a:t>
            </a:r>
            <a:r>
              <a:rPr lang="fr-CH" b="1" dirty="0"/>
              <a:t>l’augmentation des facteurs </a:t>
            </a:r>
            <a:r>
              <a:rPr lang="fr-CH" b="1" dirty="0" err="1"/>
              <a:t>neutrophiques</a:t>
            </a:r>
            <a:r>
              <a:rPr lang="fr-CH" dirty="0"/>
              <a:t> (</a:t>
            </a:r>
            <a:r>
              <a:rPr lang="fr-CH" dirty="0" err="1"/>
              <a:t>brain-derived</a:t>
            </a:r>
            <a:r>
              <a:rPr lang="fr-CH" dirty="0"/>
              <a:t> </a:t>
            </a:r>
            <a:r>
              <a:rPr lang="fr-CH" dirty="0" err="1"/>
              <a:t>neutrophic</a:t>
            </a:r>
            <a:r>
              <a:rPr lang="fr-CH" dirty="0"/>
              <a:t> factor (BDNF)) se trouvant au niveau de </a:t>
            </a:r>
            <a:r>
              <a:rPr lang="fr-CH" b="1" dirty="0"/>
              <a:t>l’hippocampe.</a:t>
            </a:r>
            <a:endParaRPr lang="fr-CH" sz="1800" b="1" dirty="0">
              <a:effectLst/>
              <a:latin typeface="Calibri" panose="020F0502020204030204" pitchFamily="34" charset="0"/>
              <a:ea typeface="Calibri" panose="020F0502020204030204" pitchFamily="34" charset="0"/>
              <a:cs typeface="Times New Roman" panose="02020603050405020304" pitchFamily="18" charset="0"/>
            </a:endParaRPr>
          </a:p>
          <a:p>
            <a:pPr marL="1165225" indent="-182563">
              <a:buFont typeface="Wingdings" panose="05000000000000000000" pitchFamily="2" charset="2"/>
              <a:buChar char="Ø"/>
            </a:pPr>
            <a:r>
              <a:rPr lang="fr-CH" sz="1800" dirty="0">
                <a:effectLst/>
                <a:latin typeface="Calibri" panose="020F0502020204030204" pitchFamily="34" charset="0"/>
                <a:ea typeface="Calibri" panose="020F0502020204030204" pitchFamily="34" charset="0"/>
                <a:cs typeface="Times New Roman" panose="02020603050405020304" pitchFamily="18" charset="0"/>
              </a:rPr>
              <a:t>d'interleukine-6 (IL-6) qui réduit la </a:t>
            </a:r>
            <a:r>
              <a:rPr lang="fr-CH" sz="1800" b="1" dirty="0">
                <a:effectLst/>
                <a:latin typeface="Calibri" panose="020F0502020204030204" pitchFamily="34" charset="0"/>
                <a:ea typeface="Calibri" panose="020F0502020204030204" pitchFamily="34" charset="0"/>
                <a:cs typeface="Times New Roman" panose="02020603050405020304" pitchFamily="18" charset="0"/>
              </a:rPr>
              <a:t>protéine précurseur de l'amyloïde pathologique </a:t>
            </a:r>
            <a:r>
              <a:rPr lang="fr-CH" sz="1800" dirty="0">
                <a:effectLst/>
                <a:latin typeface="Calibri" panose="020F0502020204030204" pitchFamily="34" charset="0"/>
                <a:ea typeface="Calibri" panose="020F0502020204030204" pitchFamily="34" charset="0"/>
                <a:cs typeface="Times New Roman" panose="02020603050405020304" pitchFamily="18" charset="0"/>
              </a:rPr>
              <a:t>dans le </a:t>
            </a:r>
            <a:r>
              <a:rPr lang="fr-CH" sz="1800" b="1" dirty="0">
                <a:effectLst/>
                <a:latin typeface="Calibri" panose="020F0502020204030204" pitchFamily="34" charset="0"/>
                <a:ea typeface="Calibri" panose="020F0502020204030204" pitchFamily="34" charset="0"/>
                <a:cs typeface="Times New Roman" panose="02020603050405020304" pitchFamily="18" charset="0"/>
              </a:rPr>
              <a:t>cortex préfrontal </a:t>
            </a:r>
            <a:r>
              <a:rPr lang="fr-CH" sz="1800" dirty="0">
                <a:effectLst/>
                <a:latin typeface="Calibri" panose="020F0502020204030204" pitchFamily="34" charset="0"/>
                <a:ea typeface="Calibri" panose="020F0502020204030204" pitchFamily="34" charset="0"/>
                <a:cs typeface="Times New Roman" panose="02020603050405020304" pitchFamily="18" charset="0"/>
              </a:rPr>
              <a:t>et </a:t>
            </a:r>
            <a:r>
              <a:rPr lang="fr-CH" sz="1800" b="1" dirty="0">
                <a:effectLst/>
                <a:latin typeface="Calibri" panose="020F0502020204030204" pitchFamily="34" charset="0"/>
                <a:ea typeface="Calibri" panose="020F0502020204030204" pitchFamily="34" charset="0"/>
                <a:cs typeface="Times New Roman" panose="02020603050405020304" pitchFamily="18" charset="0"/>
              </a:rPr>
              <a:t>l'hippocampe</a:t>
            </a:r>
            <a:endParaRPr lang="fr-CH" b="1" dirty="0"/>
          </a:p>
          <a:p>
            <a:r>
              <a:rPr lang="fr-CH" b="1" dirty="0"/>
              <a:t>BDNF </a:t>
            </a:r>
            <a:r>
              <a:rPr lang="fr-CH" dirty="0"/>
              <a:t>stimulent la croissance cellulaire et le maintien neuronal. Leur concentration au niveau du cerveau et de l’hippocampe augmente plus lors </a:t>
            </a:r>
            <a:r>
              <a:rPr lang="fr-CH" b="1" dirty="0"/>
              <a:t>d’exercices aérobiques </a:t>
            </a:r>
            <a:r>
              <a:rPr lang="fr-CH" dirty="0"/>
              <a:t>comparé à du renforcement, de la méditation ou de l’entraînement cognitif</a:t>
            </a:r>
          </a:p>
          <a:p>
            <a:r>
              <a:rPr lang="fr-CH" b="1" dirty="0"/>
              <a:t>L’hypertension </a:t>
            </a:r>
            <a:r>
              <a:rPr lang="fr-CH" dirty="0"/>
              <a:t>est associée avec un durcissement des vaisseaux sanguins du cerveau, ce qui augmente les </a:t>
            </a:r>
            <a:r>
              <a:rPr lang="fr-CH" dirty="0" err="1"/>
              <a:t>hyperintensités</a:t>
            </a:r>
            <a:r>
              <a:rPr lang="fr-CH" dirty="0"/>
              <a:t> de la matière blanche à l’IRM et le risque d’AVC </a:t>
            </a:r>
          </a:p>
          <a:p>
            <a:r>
              <a:rPr lang="fr-CH" b="1" dirty="0"/>
              <a:t>L’obésité</a:t>
            </a:r>
            <a:r>
              <a:rPr lang="fr-CH" dirty="0"/>
              <a:t> augmente l’inflammation au niveau du cerveau et diminue du flux sanguin cérébral</a:t>
            </a:r>
          </a:p>
          <a:p>
            <a:endParaRPr lang="fr-C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CH" dirty="0"/>
          </a:p>
        </p:txBody>
      </p:sp>
      <p:sp>
        <p:nvSpPr>
          <p:cNvPr id="4" name="ZoneTexte 3">
            <a:extLst>
              <a:ext uri="{FF2B5EF4-FFF2-40B4-BE49-F238E27FC236}">
                <a16:creationId xmlns:a16="http://schemas.microsoft.com/office/drawing/2014/main" id="{B0EC2724-3B81-A785-D48D-20AC54D157D8}"/>
              </a:ext>
            </a:extLst>
          </p:cNvPr>
          <p:cNvSpPr txBox="1"/>
          <p:nvPr/>
        </p:nvSpPr>
        <p:spPr>
          <a:xfrm>
            <a:off x="3303653" y="6369129"/>
            <a:ext cx="7502487" cy="246221"/>
          </a:xfrm>
          <a:prstGeom prst="rect">
            <a:avLst/>
          </a:prstGeom>
          <a:noFill/>
        </p:spPr>
        <p:txBody>
          <a:bodyPr wrap="square" rtlCol="0">
            <a:spAutoFit/>
          </a:bodyPr>
          <a:lstStyle/>
          <a:p>
            <a:r>
              <a:rPr lang="fr-CH" sz="1000" dirty="0"/>
              <a:t>Sources : </a:t>
            </a:r>
            <a:r>
              <a:rPr lang="fr-CH" sz="1000" b="0" i="0" dirty="0">
                <a:solidFill>
                  <a:srgbClr val="212121"/>
                </a:solidFill>
                <a:effectLst/>
              </a:rPr>
              <a:t>Izquierdo M. et al., 2021 ;</a:t>
            </a:r>
            <a:r>
              <a:rPr lang="fr-CH" sz="1000" dirty="0"/>
              <a:t> </a:t>
            </a:r>
            <a:r>
              <a:rPr lang="fr-CH" sz="1000" b="0" i="0" dirty="0">
                <a:solidFill>
                  <a:srgbClr val="212121"/>
                </a:solidFill>
                <a:effectLst/>
              </a:rPr>
              <a:t>Miller MJ</a:t>
            </a:r>
            <a:r>
              <a:rPr lang="fr-CH" sz="1000" dirty="0">
                <a:solidFill>
                  <a:srgbClr val="212121"/>
                </a:solidFill>
              </a:rPr>
              <a:t> et al. 2022 ; </a:t>
            </a:r>
            <a:r>
              <a:rPr lang="en-US" sz="1000" dirty="0" err="1"/>
              <a:t>Nuzum</a:t>
            </a:r>
            <a:r>
              <a:rPr lang="en-US" sz="1000" dirty="0"/>
              <a:t> H. et al., 2020 </a:t>
            </a:r>
            <a:r>
              <a:rPr lang="fr-CH" sz="1000" dirty="0">
                <a:solidFill>
                  <a:srgbClr val="212121"/>
                </a:solidFill>
              </a:rPr>
              <a:t>;</a:t>
            </a:r>
            <a:r>
              <a:rPr lang="fr-CH" sz="1000" b="0" i="0" dirty="0">
                <a:solidFill>
                  <a:srgbClr val="212121"/>
                </a:solidFill>
                <a:effectLst/>
              </a:rPr>
              <a:t> Santos-</a:t>
            </a:r>
            <a:r>
              <a:rPr lang="fr-CH" sz="1000" b="0" i="0" dirty="0" err="1">
                <a:solidFill>
                  <a:srgbClr val="212121"/>
                </a:solidFill>
                <a:effectLst/>
              </a:rPr>
              <a:t>Eggimann</a:t>
            </a:r>
            <a:r>
              <a:rPr lang="fr-CH" sz="1000" dirty="0">
                <a:solidFill>
                  <a:srgbClr val="212121"/>
                </a:solidFill>
              </a:rPr>
              <a:t> </a:t>
            </a:r>
            <a:r>
              <a:rPr lang="fr-CH" sz="1000" b="0" i="0" dirty="0">
                <a:solidFill>
                  <a:srgbClr val="212121"/>
                </a:solidFill>
                <a:effectLst/>
              </a:rPr>
              <a:t> B. et al., 2012 </a:t>
            </a:r>
            <a:endParaRPr lang="fr-CH" sz="1000" dirty="0"/>
          </a:p>
        </p:txBody>
      </p:sp>
    </p:spTree>
    <p:extLst>
      <p:ext uri="{BB962C8B-B14F-4D97-AF65-F5344CB8AC3E}">
        <p14:creationId xmlns:p14="http://schemas.microsoft.com/office/powerpoint/2010/main" val="532852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61872" y="365760"/>
            <a:ext cx="9692640" cy="764540"/>
          </a:xfrm>
        </p:spPr>
        <p:txBody>
          <a:bodyPr>
            <a:normAutofit/>
          </a:bodyPr>
          <a:lstStyle/>
          <a:p>
            <a:r>
              <a:rPr lang="fr-CH" dirty="0"/>
              <a:t>Bienfaits de l’AP</a:t>
            </a:r>
            <a:endParaRPr lang="fr-CH" sz="1400" dirty="0"/>
          </a:p>
        </p:txBody>
      </p:sp>
      <p:pic>
        <p:nvPicPr>
          <p:cNvPr id="7" name="Image 6">
            <a:extLst>
              <a:ext uri="{FF2B5EF4-FFF2-40B4-BE49-F238E27FC236}">
                <a16:creationId xmlns:a16="http://schemas.microsoft.com/office/drawing/2014/main" id="{176510A6-3EE8-DC3B-8680-3080C7887234}"/>
              </a:ext>
            </a:extLst>
          </p:cNvPr>
          <p:cNvPicPr>
            <a:picLocks noChangeAspect="1"/>
          </p:cNvPicPr>
          <p:nvPr/>
        </p:nvPicPr>
        <p:blipFill>
          <a:blip r:embed="rId3"/>
          <a:stretch>
            <a:fillRect/>
          </a:stretch>
        </p:blipFill>
        <p:spPr>
          <a:xfrm>
            <a:off x="7396566" y="6413785"/>
            <a:ext cx="2994793" cy="248580"/>
          </a:xfrm>
          <a:prstGeom prst="rect">
            <a:avLst/>
          </a:prstGeom>
        </p:spPr>
      </p:pic>
      <p:sp>
        <p:nvSpPr>
          <p:cNvPr id="4" name="ZoneTexte 3">
            <a:extLst>
              <a:ext uri="{FF2B5EF4-FFF2-40B4-BE49-F238E27FC236}">
                <a16:creationId xmlns:a16="http://schemas.microsoft.com/office/drawing/2014/main" id="{2518E759-6A61-37A5-02E8-A8A4C7599037}"/>
              </a:ext>
            </a:extLst>
          </p:cNvPr>
          <p:cNvSpPr txBox="1"/>
          <p:nvPr/>
        </p:nvSpPr>
        <p:spPr>
          <a:xfrm>
            <a:off x="2661833" y="6413785"/>
            <a:ext cx="4734733" cy="246221"/>
          </a:xfrm>
          <a:prstGeom prst="rect">
            <a:avLst/>
          </a:prstGeom>
          <a:noFill/>
        </p:spPr>
        <p:txBody>
          <a:bodyPr wrap="square" rtlCol="0">
            <a:spAutoFit/>
          </a:bodyPr>
          <a:lstStyle/>
          <a:p>
            <a:r>
              <a:rPr lang="fr-CH" sz="1000" dirty="0"/>
              <a:t>Sources:  </a:t>
            </a:r>
            <a:r>
              <a:rPr lang="fr-CH" sz="1000" b="0" i="0" dirty="0">
                <a:solidFill>
                  <a:srgbClr val="212121"/>
                </a:solidFill>
                <a:effectLst/>
              </a:rPr>
              <a:t>Miller MJ</a:t>
            </a:r>
            <a:r>
              <a:rPr lang="fr-CH" sz="1000" dirty="0">
                <a:solidFill>
                  <a:srgbClr val="212121"/>
                </a:solidFill>
              </a:rPr>
              <a:t> et al. 2022 ; </a:t>
            </a:r>
            <a:r>
              <a:rPr lang="en-US" sz="1000" dirty="0" err="1"/>
              <a:t>Nuzum</a:t>
            </a:r>
            <a:r>
              <a:rPr lang="en-US" sz="1000" dirty="0"/>
              <a:t> H. et al., 2020 </a:t>
            </a:r>
            <a:r>
              <a:rPr lang="fr-CH" sz="1000" dirty="0">
                <a:solidFill>
                  <a:srgbClr val="212121"/>
                </a:solidFill>
              </a:rPr>
              <a:t>;</a:t>
            </a:r>
            <a:r>
              <a:rPr lang="fr-CH" sz="1000" b="0" i="0" dirty="0">
                <a:solidFill>
                  <a:srgbClr val="212121"/>
                </a:solidFill>
                <a:effectLst/>
              </a:rPr>
              <a:t> Santos-</a:t>
            </a:r>
            <a:r>
              <a:rPr lang="fr-CH" sz="1000" b="0" i="0" dirty="0" err="1">
                <a:solidFill>
                  <a:srgbClr val="212121"/>
                </a:solidFill>
                <a:effectLst/>
              </a:rPr>
              <a:t>Eggimann</a:t>
            </a:r>
            <a:r>
              <a:rPr lang="fr-CH" sz="1000" dirty="0">
                <a:solidFill>
                  <a:srgbClr val="212121"/>
                </a:solidFill>
              </a:rPr>
              <a:t> </a:t>
            </a:r>
            <a:r>
              <a:rPr lang="fr-CH" sz="1000" b="0" i="0" dirty="0">
                <a:solidFill>
                  <a:srgbClr val="212121"/>
                </a:solidFill>
                <a:effectLst/>
              </a:rPr>
              <a:t> B. et al., 2012 </a:t>
            </a:r>
            <a:endParaRPr lang="fr-CH" sz="1000" dirty="0"/>
          </a:p>
        </p:txBody>
      </p:sp>
      <p:sp>
        <p:nvSpPr>
          <p:cNvPr id="8" name="ZoneTexte 7">
            <a:extLst>
              <a:ext uri="{FF2B5EF4-FFF2-40B4-BE49-F238E27FC236}">
                <a16:creationId xmlns:a16="http://schemas.microsoft.com/office/drawing/2014/main" id="{853A0176-0EF2-1999-1E2F-B81DE2B29259}"/>
              </a:ext>
            </a:extLst>
          </p:cNvPr>
          <p:cNvSpPr txBox="1"/>
          <p:nvPr/>
        </p:nvSpPr>
        <p:spPr>
          <a:xfrm>
            <a:off x="6566518" y="5147145"/>
            <a:ext cx="11679428" cy="1077218"/>
          </a:xfrm>
          <a:prstGeom prst="rect">
            <a:avLst/>
          </a:prstGeom>
          <a:noFill/>
        </p:spPr>
        <p:txBody>
          <a:bodyPr wrap="square" rtlCol="0">
            <a:spAutoFit/>
          </a:bodyPr>
          <a:lstStyle/>
          <a:p>
            <a:pPr marL="285750" indent="-285750">
              <a:buFont typeface="Arial" panose="020B0604020202020204" pitchFamily="34" charset="0"/>
              <a:buChar char="•"/>
            </a:pPr>
            <a:r>
              <a:rPr lang="fr-CH" sz="3200" kern="100" dirty="0">
                <a:latin typeface="Calibri" panose="020F0502020204030204" pitchFamily="34" charset="0"/>
                <a:ea typeface="Calibri" panose="020F0502020204030204" pitchFamily="34" charset="0"/>
                <a:cs typeface="Times New Roman" panose="02020603050405020304" pitchFamily="18" charset="0"/>
              </a:rPr>
              <a:t>E</a:t>
            </a:r>
            <a:r>
              <a:rPr lang="fr-CH" sz="3200" kern="100" dirty="0">
                <a:effectLst/>
                <a:latin typeface="Calibri" panose="020F0502020204030204" pitchFamily="34" charset="0"/>
                <a:ea typeface="Calibri" panose="020F0502020204030204" pitchFamily="34" charset="0"/>
                <a:cs typeface="Times New Roman" panose="02020603050405020304" pitchFamily="18" charset="0"/>
              </a:rPr>
              <a:t>ffet de maintien</a:t>
            </a:r>
          </a:p>
          <a:p>
            <a:pPr marL="285750" indent="-285750">
              <a:buFont typeface="Arial" panose="020B0604020202020204" pitchFamily="34" charset="0"/>
              <a:buChar char="•"/>
            </a:pPr>
            <a:r>
              <a:rPr lang="fr-CH" sz="3200" kern="100" dirty="0">
                <a:latin typeface="Calibri" panose="020F0502020204030204" pitchFamily="34" charset="0"/>
                <a:ea typeface="Calibri" panose="020F0502020204030204" pitchFamily="34" charset="0"/>
                <a:cs typeface="Times New Roman" panose="02020603050405020304" pitchFamily="18" charset="0"/>
              </a:rPr>
              <a:t>E</a:t>
            </a:r>
            <a:r>
              <a:rPr lang="fr-CH" sz="3200" kern="100" dirty="0">
                <a:effectLst/>
                <a:latin typeface="Calibri" panose="020F0502020204030204" pitchFamily="34" charset="0"/>
                <a:ea typeface="Calibri" panose="020F0502020204030204" pitchFamily="34" charset="0"/>
                <a:cs typeface="Times New Roman" panose="02020603050405020304" pitchFamily="18" charset="0"/>
              </a:rPr>
              <a:t>ffet thérapeutique</a:t>
            </a:r>
            <a:endParaRPr lang="fr-CH" sz="3200" dirty="0"/>
          </a:p>
        </p:txBody>
      </p:sp>
      <p:pic>
        <p:nvPicPr>
          <p:cNvPr id="10" name="Image 9">
            <a:extLst>
              <a:ext uri="{FF2B5EF4-FFF2-40B4-BE49-F238E27FC236}">
                <a16:creationId xmlns:a16="http://schemas.microsoft.com/office/drawing/2014/main" id="{75A54379-CA38-2DD3-D1F3-265AD0665194}"/>
              </a:ext>
            </a:extLst>
          </p:cNvPr>
          <p:cNvPicPr>
            <a:picLocks noChangeAspect="1"/>
          </p:cNvPicPr>
          <p:nvPr/>
        </p:nvPicPr>
        <p:blipFill>
          <a:blip r:embed="rId4"/>
          <a:stretch>
            <a:fillRect/>
          </a:stretch>
        </p:blipFill>
        <p:spPr>
          <a:xfrm>
            <a:off x="1237488" y="1250550"/>
            <a:ext cx="10200982" cy="3940820"/>
          </a:xfrm>
          <a:prstGeom prst="rect">
            <a:avLst/>
          </a:prstGeom>
        </p:spPr>
      </p:pic>
    </p:spTree>
    <p:extLst>
      <p:ext uri="{BB962C8B-B14F-4D97-AF65-F5344CB8AC3E}">
        <p14:creationId xmlns:p14="http://schemas.microsoft.com/office/powerpoint/2010/main" val="26144211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2F3C9E-E74B-05ED-5893-7E5586B93DB1}"/>
              </a:ext>
            </a:extLst>
          </p:cNvPr>
          <p:cNvSpPr>
            <a:spLocks noGrp="1"/>
          </p:cNvSpPr>
          <p:nvPr>
            <p:ph type="title"/>
          </p:nvPr>
        </p:nvSpPr>
        <p:spPr>
          <a:xfrm>
            <a:off x="1261872" y="365760"/>
            <a:ext cx="9692640" cy="840740"/>
          </a:xfrm>
        </p:spPr>
        <p:txBody>
          <a:bodyPr>
            <a:normAutofit/>
          </a:bodyPr>
          <a:lstStyle/>
          <a:p>
            <a:r>
              <a:rPr lang="fr-CH" dirty="0"/>
              <a:t>Bienfaits de l’AP</a:t>
            </a:r>
          </a:p>
        </p:txBody>
      </p:sp>
      <p:sp>
        <p:nvSpPr>
          <p:cNvPr id="3" name="Espace réservé du contenu 2">
            <a:extLst>
              <a:ext uri="{FF2B5EF4-FFF2-40B4-BE49-F238E27FC236}">
                <a16:creationId xmlns:a16="http://schemas.microsoft.com/office/drawing/2014/main" id="{235EA9E0-DBBB-9CDE-09BF-FE3BDAE852C0}"/>
              </a:ext>
            </a:extLst>
          </p:cNvPr>
          <p:cNvSpPr>
            <a:spLocks noGrp="1"/>
          </p:cNvSpPr>
          <p:nvPr>
            <p:ph idx="1"/>
          </p:nvPr>
        </p:nvSpPr>
        <p:spPr>
          <a:xfrm>
            <a:off x="1261872" y="1206500"/>
            <a:ext cx="10282428" cy="4973637"/>
          </a:xfrm>
        </p:spPr>
        <p:txBody>
          <a:bodyPr>
            <a:normAutofit lnSpcReduction="10000"/>
          </a:bodyPr>
          <a:lstStyle/>
          <a:p>
            <a:pPr>
              <a:lnSpc>
                <a:spcPct val="107000"/>
              </a:lnSpc>
              <a:spcAft>
                <a:spcPts val="800"/>
              </a:spcAft>
            </a:pPr>
            <a:r>
              <a:rPr lang="fr-CH" sz="2400" kern="100" dirty="0">
                <a:effectLst/>
                <a:latin typeface="Calibri" panose="020F0502020204030204" pitchFamily="34" charset="0"/>
                <a:ea typeface="Calibri" panose="020F0502020204030204" pitchFamily="34" charset="0"/>
                <a:cs typeface="Times New Roman" panose="02020603050405020304" pitchFamily="18" charset="0"/>
              </a:rPr>
              <a:t>AP </a:t>
            </a:r>
            <a:r>
              <a:rPr lang="fr-CH" sz="2400" b="1" kern="100" dirty="0">
                <a:effectLst/>
                <a:latin typeface="Calibri" panose="020F0502020204030204" pitchFamily="34" charset="0"/>
                <a:ea typeface="Calibri" panose="020F0502020204030204" pitchFamily="34" charset="0"/>
                <a:cs typeface="Times New Roman" panose="02020603050405020304" pitchFamily="18" charset="0"/>
              </a:rPr>
              <a:t>protège du déclin cognitif </a:t>
            </a:r>
            <a:r>
              <a:rPr lang="fr-CH" sz="2400" kern="100" dirty="0">
                <a:effectLst/>
                <a:latin typeface="Calibri" panose="020F0502020204030204" pitchFamily="34" charset="0"/>
                <a:ea typeface="Calibri" panose="020F0502020204030204" pitchFamily="34" charset="0"/>
                <a:cs typeface="Times New Roman" panose="02020603050405020304" pitchFamily="18" charset="0"/>
              </a:rPr>
              <a:t>lié à l'âge et plus spécifiquement lié aux TNC modérés et à la maladie d’Alzheimer</a:t>
            </a:r>
          </a:p>
          <a:p>
            <a:pPr>
              <a:lnSpc>
                <a:spcPct val="107000"/>
              </a:lnSpc>
              <a:spcAft>
                <a:spcPts val="800"/>
              </a:spcAft>
            </a:pPr>
            <a:r>
              <a:rPr lang="fr-CH" sz="2400" u="sng" kern="100" dirty="0">
                <a:latin typeface="Calibri" panose="020F0502020204030204" pitchFamily="34" charset="0"/>
                <a:ea typeface="Calibri" panose="020F0502020204030204" pitchFamily="34" charset="0"/>
                <a:cs typeface="Times New Roman" panose="02020603050405020304" pitchFamily="18" charset="0"/>
              </a:rPr>
              <a:t>Personnes avec TNC légers</a:t>
            </a:r>
            <a:r>
              <a:rPr lang="fr-CH" sz="2400" kern="100" dirty="0">
                <a:latin typeface="Calibri" panose="020F0502020204030204" pitchFamily="34" charset="0"/>
                <a:ea typeface="Calibri" panose="020F0502020204030204" pitchFamily="34" charset="0"/>
                <a:cs typeface="Times New Roman" panose="02020603050405020304" pitchFamily="18" charset="0"/>
              </a:rPr>
              <a:t>, e</a:t>
            </a:r>
            <a:r>
              <a:rPr lang="fr-CH" sz="2400" kern="100" dirty="0">
                <a:effectLst/>
                <a:latin typeface="Calibri" panose="020F0502020204030204" pitchFamily="34" charset="0"/>
                <a:ea typeface="Calibri" panose="020F0502020204030204" pitchFamily="34" charset="0"/>
                <a:cs typeface="Times New Roman" panose="02020603050405020304" pitchFamily="18" charset="0"/>
              </a:rPr>
              <a:t>ffet bénéfique sur </a:t>
            </a:r>
            <a:r>
              <a:rPr lang="fr-CH" sz="2400" b="1" kern="100" dirty="0">
                <a:effectLst/>
                <a:latin typeface="Calibri" panose="020F0502020204030204" pitchFamily="34" charset="0"/>
                <a:ea typeface="Calibri" panose="020F0502020204030204" pitchFamily="34" charset="0"/>
                <a:cs typeface="Times New Roman" panose="02020603050405020304" pitchFamily="18" charset="0"/>
              </a:rPr>
              <a:t>la fonction physique et la qualité de vie</a:t>
            </a:r>
            <a:r>
              <a:rPr lang="fr-CH" sz="2400" kern="100" dirty="0">
                <a:effectLst/>
                <a:latin typeface="Calibri" panose="020F0502020204030204" pitchFamily="34" charset="0"/>
                <a:ea typeface="Calibri" panose="020F0502020204030204" pitchFamily="34" charset="0"/>
                <a:cs typeface="Times New Roman" panose="02020603050405020304" pitchFamily="18" charset="0"/>
              </a:rPr>
              <a:t>. Il y a </a:t>
            </a:r>
            <a:r>
              <a:rPr lang="fr-CH" sz="2400" b="1" kern="100" dirty="0">
                <a:effectLst/>
                <a:latin typeface="Calibri" panose="020F0502020204030204" pitchFamily="34" charset="0"/>
                <a:ea typeface="Calibri" panose="020F0502020204030204" pitchFamily="34" charset="0"/>
                <a:cs typeface="Times New Roman" panose="02020603050405020304" pitchFamily="18" charset="0"/>
              </a:rPr>
              <a:t>un gain au niveau de la fonction cognitive globale et des fonctions exécutives </a:t>
            </a:r>
            <a:r>
              <a:rPr lang="fr-CH" sz="2400" kern="100" dirty="0">
                <a:effectLst/>
                <a:latin typeface="Calibri" panose="020F0502020204030204" pitchFamily="34" charset="0"/>
                <a:ea typeface="Calibri" panose="020F0502020204030204" pitchFamily="34" charset="0"/>
                <a:cs typeface="Times New Roman" panose="02020603050405020304" pitchFamily="18" charset="0"/>
              </a:rPr>
              <a:t>mais pas de gain significatif au niveau de la mémoire ou du langage</a:t>
            </a:r>
          </a:p>
          <a:p>
            <a:r>
              <a:rPr lang="fr-CH" sz="2400" u="sng" kern="100" dirty="0">
                <a:latin typeface="Calibri" panose="020F0502020204030204" pitchFamily="34" charset="0"/>
                <a:ea typeface="Calibri" panose="020F0502020204030204" pitchFamily="34" charset="0"/>
                <a:cs typeface="Times New Roman" panose="02020603050405020304" pitchFamily="18" charset="0"/>
              </a:rPr>
              <a:t>Personnes avec une maladie neurodégénérative</a:t>
            </a:r>
            <a:r>
              <a:rPr lang="fr-CH" sz="2400" kern="100" dirty="0">
                <a:latin typeface="Calibri" panose="020F0502020204030204" pitchFamily="34" charset="0"/>
                <a:ea typeface="Calibri" panose="020F0502020204030204" pitchFamily="34" charset="0"/>
                <a:cs typeface="Times New Roman" panose="02020603050405020304" pitchFamily="18" charset="0"/>
              </a:rPr>
              <a:t>, e</a:t>
            </a:r>
            <a:r>
              <a:rPr lang="fr-CH" sz="2400" dirty="0"/>
              <a:t>ffet bénéfique sur les </a:t>
            </a:r>
            <a:r>
              <a:rPr lang="fr-CH" sz="2400" b="1" dirty="0"/>
              <a:t>capacités physiques</a:t>
            </a:r>
            <a:r>
              <a:rPr lang="fr-CH" sz="2400" dirty="0"/>
              <a:t>, sur le </a:t>
            </a:r>
            <a:r>
              <a:rPr lang="fr-CH" sz="2400" b="1" dirty="0"/>
              <a:t>maintien de l’autonomie</a:t>
            </a:r>
            <a:r>
              <a:rPr lang="fr-CH" sz="2400" dirty="0"/>
              <a:t>, au niveau des </a:t>
            </a:r>
            <a:r>
              <a:rPr lang="fr-CH" sz="2400" b="1" dirty="0"/>
              <a:t>troubles du comportements</a:t>
            </a:r>
            <a:r>
              <a:rPr lang="fr-CH" sz="2400" dirty="0"/>
              <a:t>, et sur le fonctionnement cognitif global et spécifiquement sur </a:t>
            </a:r>
            <a:r>
              <a:rPr lang="fr-CH" sz="2400" b="1" dirty="0"/>
              <a:t>les fonctions exécutives</a:t>
            </a:r>
          </a:p>
          <a:p>
            <a:r>
              <a:rPr lang="fr-CH" sz="2400" u="sng" dirty="0"/>
              <a:t>Dans tous les stades de démence</a:t>
            </a:r>
            <a:r>
              <a:rPr lang="fr-CH" sz="2400" dirty="0"/>
              <a:t>, il y a des bénéfices au niveau du </a:t>
            </a:r>
            <a:r>
              <a:rPr lang="fr-CH" sz="2400" b="1" dirty="0"/>
              <a:t>fonctionnement physique et de l’indépendance fonctionnelle </a:t>
            </a:r>
            <a:r>
              <a:rPr lang="fr-CH" sz="2400" dirty="0"/>
              <a:t>grâce à l’AP</a:t>
            </a:r>
            <a:endParaRPr lang="fr-CH" sz="2400" b="1" dirty="0"/>
          </a:p>
          <a:p>
            <a:pPr>
              <a:lnSpc>
                <a:spcPct val="107000"/>
              </a:lnSpc>
              <a:spcAft>
                <a:spcPts val="800"/>
              </a:spcAft>
            </a:pPr>
            <a:endParaRPr lang="fr-CH" b="1" u="sng"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CH"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CH"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57200" algn="l"/>
              </a:tabLst>
            </a:pPr>
            <a:endParaRPr lang="fr-CH"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57200" algn="l"/>
              </a:tabLst>
            </a:pPr>
            <a:endParaRPr lang="fr-CH"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CH" dirty="0"/>
          </a:p>
        </p:txBody>
      </p:sp>
      <p:sp>
        <p:nvSpPr>
          <p:cNvPr id="7" name="ZoneTexte 6">
            <a:extLst>
              <a:ext uri="{FF2B5EF4-FFF2-40B4-BE49-F238E27FC236}">
                <a16:creationId xmlns:a16="http://schemas.microsoft.com/office/drawing/2014/main" id="{FDED2AC1-F0AA-DFE5-F984-1AA92BB9170F}"/>
              </a:ext>
            </a:extLst>
          </p:cNvPr>
          <p:cNvSpPr txBox="1"/>
          <p:nvPr/>
        </p:nvSpPr>
        <p:spPr>
          <a:xfrm>
            <a:off x="3258733" y="6492240"/>
            <a:ext cx="8476067" cy="246221"/>
          </a:xfrm>
          <a:prstGeom prst="rect">
            <a:avLst/>
          </a:prstGeom>
          <a:noFill/>
        </p:spPr>
        <p:txBody>
          <a:bodyPr wrap="square" rtlCol="0">
            <a:spAutoFit/>
          </a:bodyPr>
          <a:lstStyle/>
          <a:p>
            <a:r>
              <a:rPr lang="fr-CH" sz="1000" dirty="0"/>
              <a:t>Sources:  </a:t>
            </a:r>
            <a:r>
              <a:rPr lang="fr-CH" sz="1000" b="0" i="0" dirty="0">
                <a:solidFill>
                  <a:srgbClr val="212121"/>
                </a:solidFill>
                <a:effectLst/>
              </a:rPr>
              <a:t>Miller MJ</a:t>
            </a:r>
            <a:r>
              <a:rPr lang="fr-CH" sz="1000" dirty="0">
                <a:solidFill>
                  <a:srgbClr val="212121"/>
                </a:solidFill>
              </a:rPr>
              <a:t> et al. 2022 ; </a:t>
            </a:r>
            <a:r>
              <a:rPr lang="en-US" sz="1000" dirty="0" err="1"/>
              <a:t>Nuzum</a:t>
            </a:r>
            <a:r>
              <a:rPr lang="en-US" sz="1000" dirty="0"/>
              <a:t> H. et al., 2020 </a:t>
            </a:r>
            <a:r>
              <a:rPr lang="fr-CH" sz="1000" dirty="0">
                <a:solidFill>
                  <a:srgbClr val="212121"/>
                </a:solidFill>
              </a:rPr>
              <a:t>; </a:t>
            </a:r>
            <a:r>
              <a:rPr lang="fr-CH" sz="1000" b="0" i="0" dirty="0">
                <a:solidFill>
                  <a:srgbClr val="222222"/>
                </a:solidFill>
                <a:effectLst/>
              </a:rPr>
              <a:t>Samaras, N. et al., 2013</a:t>
            </a:r>
            <a:r>
              <a:rPr lang="fr-CH" sz="1000" dirty="0"/>
              <a:t> </a:t>
            </a:r>
            <a:r>
              <a:rPr lang="fr-CH" sz="1000" b="0" i="0" dirty="0">
                <a:solidFill>
                  <a:srgbClr val="212121"/>
                </a:solidFill>
                <a:effectLst/>
              </a:rPr>
              <a:t>; Santos-</a:t>
            </a:r>
            <a:r>
              <a:rPr lang="fr-CH" sz="1000" b="0" i="0" dirty="0" err="1">
                <a:solidFill>
                  <a:srgbClr val="212121"/>
                </a:solidFill>
                <a:effectLst/>
              </a:rPr>
              <a:t>Eggimann</a:t>
            </a:r>
            <a:r>
              <a:rPr lang="fr-CH" sz="1000" dirty="0">
                <a:solidFill>
                  <a:srgbClr val="212121"/>
                </a:solidFill>
              </a:rPr>
              <a:t> </a:t>
            </a:r>
            <a:r>
              <a:rPr lang="fr-CH" sz="1000" b="0" i="0" dirty="0">
                <a:solidFill>
                  <a:srgbClr val="212121"/>
                </a:solidFill>
                <a:effectLst/>
              </a:rPr>
              <a:t> B. et al., 2012 </a:t>
            </a:r>
            <a:endParaRPr lang="fr-CH" sz="1000" dirty="0"/>
          </a:p>
        </p:txBody>
      </p:sp>
    </p:spTree>
    <p:extLst>
      <p:ext uri="{BB962C8B-B14F-4D97-AF65-F5344CB8AC3E}">
        <p14:creationId xmlns:p14="http://schemas.microsoft.com/office/powerpoint/2010/main" val="20020785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3C896D-F934-873F-3A4B-380003A1B9A2}"/>
              </a:ext>
            </a:extLst>
          </p:cNvPr>
          <p:cNvSpPr>
            <a:spLocks noGrp="1"/>
          </p:cNvSpPr>
          <p:nvPr>
            <p:ph type="title"/>
          </p:nvPr>
        </p:nvSpPr>
        <p:spPr>
          <a:xfrm>
            <a:off x="1261872" y="119539"/>
            <a:ext cx="10777728" cy="1213961"/>
          </a:xfrm>
        </p:spPr>
        <p:txBody>
          <a:bodyPr/>
          <a:lstStyle/>
          <a:p>
            <a:r>
              <a:rPr lang="fr-CH" dirty="0"/>
              <a:t>Risque de chute chez les personnes âgées</a:t>
            </a:r>
            <a:r>
              <a:rPr lang="fr-CH" sz="1200" dirty="0"/>
              <a:t> </a:t>
            </a:r>
          </a:p>
        </p:txBody>
      </p:sp>
      <p:sp>
        <p:nvSpPr>
          <p:cNvPr id="3" name="Espace réservé du contenu 2">
            <a:extLst>
              <a:ext uri="{FF2B5EF4-FFF2-40B4-BE49-F238E27FC236}">
                <a16:creationId xmlns:a16="http://schemas.microsoft.com/office/drawing/2014/main" id="{43D327A6-CA3C-2167-8E95-0E1AE8CB731E}"/>
              </a:ext>
            </a:extLst>
          </p:cNvPr>
          <p:cNvSpPr>
            <a:spLocks noGrp="1"/>
          </p:cNvSpPr>
          <p:nvPr>
            <p:ph idx="1"/>
          </p:nvPr>
        </p:nvSpPr>
        <p:spPr>
          <a:xfrm>
            <a:off x="1373082" y="1524001"/>
            <a:ext cx="9995133" cy="4815016"/>
          </a:xfrm>
        </p:spPr>
        <p:txBody>
          <a:bodyPr>
            <a:normAutofit/>
          </a:bodyPr>
          <a:lstStyle/>
          <a:p>
            <a:pPr algn="just"/>
            <a:r>
              <a:rPr lang="fr-CH" sz="2000" b="1" dirty="0"/>
              <a:t>augmente avec l’âge, 50% des chutes à domicile</a:t>
            </a:r>
          </a:p>
          <a:p>
            <a:pPr algn="just"/>
            <a:r>
              <a:rPr lang="fr-CH" sz="2000" b="1" dirty="0"/>
              <a:t>1 personne/4 </a:t>
            </a:r>
            <a:r>
              <a:rPr lang="fr-CH" sz="2000" dirty="0"/>
              <a:t>de plus de 65 ans vivant à domicile </a:t>
            </a:r>
            <a:r>
              <a:rPr lang="fr-CH" sz="2000" b="1" dirty="0"/>
              <a:t>chute au moins 1x/an </a:t>
            </a:r>
          </a:p>
          <a:p>
            <a:pPr algn="just"/>
            <a:r>
              <a:rPr lang="fr-CH" sz="2000" b="1" i="0" u="none" strike="noStrike" baseline="0" dirty="0"/>
              <a:t>94 % des chutes </a:t>
            </a:r>
            <a:r>
              <a:rPr lang="fr-CH" sz="2000" i="0" u="none" strike="noStrike" baseline="0" dirty="0"/>
              <a:t>et leur suite chez les plus de 65 ans entraînent </a:t>
            </a:r>
            <a:r>
              <a:rPr lang="fr-CH" sz="2000" b="1" i="0" u="none" strike="noStrike" baseline="0" dirty="0"/>
              <a:t>la mort </a:t>
            </a:r>
          </a:p>
          <a:p>
            <a:pPr algn="just"/>
            <a:r>
              <a:rPr lang="fr-CH" sz="2000" dirty="0"/>
              <a:t>Les chutes sont responsables de plus de </a:t>
            </a:r>
            <a:r>
              <a:rPr lang="fr-CH" sz="2000" b="1" dirty="0"/>
              <a:t>50% des hospitalisations</a:t>
            </a:r>
            <a:r>
              <a:rPr lang="fr-CH" sz="2000" dirty="0"/>
              <a:t> pour traumatisme chez les personnes âgées de plus de 65 ans</a:t>
            </a:r>
          </a:p>
          <a:p>
            <a:pPr algn="just"/>
            <a:r>
              <a:rPr lang="fr-CH" sz="2000" dirty="0"/>
              <a:t>Certaines chutes auront aussi pour conséquence d’entraîner une </a:t>
            </a:r>
            <a:r>
              <a:rPr lang="fr-CH" sz="2000" b="1" dirty="0"/>
              <a:t>diminution de la qualité de vie </a:t>
            </a:r>
            <a:r>
              <a:rPr lang="fr-CH" sz="2000" dirty="0"/>
              <a:t>de l’individu, une </a:t>
            </a:r>
            <a:r>
              <a:rPr lang="fr-CH" sz="2000" b="1" dirty="0"/>
              <a:t>peur de tomber </a:t>
            </a:r>
            <a:r>
              <a:rPr lang="fr-CH" sz="2000" dirty="0"/>
              <a:t>à nouveau et une </a:t>
            </a:r>
            <a:r>
              <a:rPr lang="fr-CH" sz="2000" b="1" dirty="0"/>
              <a:t>réduction de l’autonomie </a:t>
            </a:r>
            <a:r>
              <a:rPr lang="fr-CH" sz="2000" dirty="0"/>
              <a:t>nécessitant parfois une institutionnalisation</a:t>
            </a:r>
            <a:endParaRPr lang="fr-CH" sz="2000" b="1" i="0" u="none" strike="noStrike" baseline="0" dirty="0"/>
          </a:p>
          <a:p>
            <a:pPr algn="just"/>
            <a:r>
              <a:rPr lang="fr-CH" sz="2000" b="1" dirty="0"/>
              <a:t>E</a:t>
            </a:r>
            <a:r>
              <a:rPr lang="fr-CH" sz="2000" b="1" i="0" u="none" strike="noStrike" baseline="0" dirty="0"/>
              <a:t>ntraînement physique spécifique</a:t>
            </a:r>
            <a:r>
              <a:rPr lang="fr-CH" sz="2000" i="0" u="none" strike="noStrike" baseline="0" dirty="0"/>
              <a:t> permet de </a:t>
            </a:r>
            <a:r>
              <a:rPr lang="fr-CH" sz="2000" b="1" i="0" u="none" strike="noStrike" baseline="0" dirty="0"/>
              <a:t>réduire de 30 à 50 % le taux de chutes chez les personnes âgées</a:t>
            </a:r>
          </a:p>
          <a:p>
            <a:pPr algn="l"/>
            <a:endParaRPr lang="fr-CH" sz="2400" dirty="0"/>
          </a:p>
        </p:txBody>
      </p:sp>
      <p:pic>
        <p:nvPicPr>
          <p:cNvPr id="5" name="Image 4">
            <a:extLst>
              <a:ext uri="{FF2B5EF4-FFF2-40B4-BE49-F238E27FC236}">
                <a16:creationId xmlns:a16="http://schemas.microsoft.com/office/drawing/2014/main" id="{7689BF11-3CFC-E48B-DBE2-ADB0FC760A0C}"/>
              </a:ext>
            </a:extLst>
          </p:cNvPr>
          <p:cNvPicPr>
            <a:picLocks noChangeAspect="1"/>
          </p:cNvPicPr>
          <p:nvPr/>
        </p:nvPicPr>
        <p:blipFill>
          <a:blip r:embed="rId3"/>
          <a:stretch>
            <a:fillRect/>
          </a:stretch>
        </p:blipFill>
        <p:spPr>
          <a:xfrm>
            <a:off x="5644144" y="6573589"/>
            <a:ext cx="2410161" cy="200053"/>
          </a:xfrm>
          <a:prstGeom prst="rect">
            <a:avLst/>
          </a:prstGeom>
        </p:spPr>
      </p:pic>
      <p:sp>
        <p:nvSpPr>
          <p:cNvPr id="4" name="ZoneTexte 3">
            <a:extLst>
              <a:ext uri="{FF2B5EF4-FFF2-40B4-BE49-F238E27FC236}">
                <a16:creationId xmlns:a16="http://schemas.microsoft.com/office/drawing/2014/main" id="{9B5D1778-9BC2-76DE-46CD-9D4BCE2D8EF2}"/>
              </a:ext>
            </a:extLst>
          </p:cNvPr>
          <p:cNvSpPr txBox="1"/>
          <p:nvPr/>
        </p:nvSpPr>
        <p:spPr>
          <a:xfrm>
            <a:off x="3685839" y="6527421"/>
            <a:ext cx="2410161" cy="246221"/>
          </a:xfrm>
          <a:prstGeom prst="rect">
            <a:avLst/>
          </a:prstGeom>
          <a:noFill/>
        </p:spPr>
        <p:txBody>
          <a:bodyPr wrap="square" rtlCol="0">
            <a:spAutoFit/>
          </a:bodyPr>
          <a:lstStyle/>
          <a:p>
            <a:r>
              <a:rPr lang="fr-CH" sz="1000" b="0" i="0" dirty="0">
                <a:solidFill>
                  <a:srgbClr val="212121"/>
                </a:solidFill>
                <a:effectLst/>
              </a:rPr>
              <a:t>Source: </a:t>
            </a:r>
            <a:r>
              <a:rPr lang="fr-CH" sz="1000" b="0" i="0" dirty="0" err="1">
                <a:solidFill>
                  <a:srgbClr val="212121"/>
                </a:solidFill>
                <a:effectLst/>
              </a:rPr>
              <a:t>Gillain</a:t>
            </a:r>
            <a:r>
              <a:rPr lang="fr-CH" sz="1000" b="0" i="0" dirty="0">
                <a:solidFill>
                  <a:srgbClr val="212121"/>
                </a:solidFill>
                <a:effectLst/>
              </a:rPr>
              <a:t> S. et al., 2014</a:t>
            </a:r>
            <a:endParaRPr lang="fr-CH" sz="1000" dirty="0"/>
          </a:p>
        </p:txBody>
      </p:sp>
    </p:spTree>
    <p:extLst>
      <p:ext uri="{BB962C8B-B14F-4D97-AF65-F5344CB8AC3E}">
        <p14:creationId xmlns:p14="http://schemas.microsoft.com/office/powerpoint/2010/main" val="40274115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3F75D9-D1AC-31E6-6E65-E461773FEA44}"/>
              </a:ext>
            </a:extLst>
          </p:cNvPr>
          <p:cNvSpPr>
            <a:spLocks noGrp="1"/>
          </p:cNvSpPr>
          <p:nvPr>
            <p:ph type="title"/>
          </p:nvPr>
        </p:nvSpPr>
        <p:spPr/>
        <p:txBody>
          <a:bodyPr/>
          <a:lstStyle/>
          <a:p>
            <a:r>
              <a:rPr lang="fr-CH" dirty="0"/>
              <a:t>Risque de chute: facteurs de risque</a:t>
            </a:r>
          </a:p>
        </p:txBody>
      </p:sp>
      <p:pic>
        <p:nvPicPr>
          <p:cNvPr id="5" name="Espace réservé du contenu 4">
            <a:extLst>
              <a:ext uri="{FF2B5EF4-FFF2-40B4-BE49-F238E27FC236}">
                <a16:creationId xmlns:a16="http://schemas.microsoft.com/office/drawing/2014/main" id="{E1D7DEC1-EBA9-7E4B-4476-24E85BBD25C9}"/>
              </a:ext>
            </a:extLst>
          </p:cNvPr>
          <p:cNvPicPr>
            <a:picLocks noGrp="1" noChangeAspect="1"/>
          </p:cNvPicPr>
          <p:nvPr>
            <p:ph idx="1"/>
          </p:nvPr>
        </p:nvPicPr>
        <p:blipFill>
          <a:blip r:embed="rId2"/>
          <a:stretch>
            <a:fillRect/>
          </a:stretch>
        </p:blipFill>
        <p:spPr>
          <a:xfrm>
            <a:off x="1377460" y="2169562"/>
            <a:ext cx="9461464" cy="3292905"/>
          </a:xfrm>
        </p:spPr>
      </p:pic>
      <p:pic>
        <p:nvPicPr>
          <p:cNvPr id="7" name="Image 6">
            <a:extLst>
              <a:ext uri="{FF2B5EF4-FFF2-40B4-BE49-F238E27FC236}">
                <a16:creationId xmlns:a16="http://schemas.microsoft.com/office/drawing/2014/main" id="{5926CBA3-6546-F8C5-BB2B-5799D787734B}"/>
              </a:ext>
            </a:extLst>
          </p:cNvPr>
          <p:cNvPicPr>
            <a:picLocks noChangeAspect="1"/>
          </p:cNvPicPr>
          <p:nvPr/>
        </p:nvPicPr>
        <p:blipFill>
          <a:blip r:embed="rId3"/>
          <a:stretch>
            <a:fillRect/>
          </a:stretch>
        </p:blipFill>
        <p:spPr>
          <a:xfrm>
            <a:off x="4354344" y="6117563"/>
            <a:ext cx="2410161" cy="200053"/>
          </a:xfrm>
          <a:prstGeom prst="rect">
            <a:avLst/>
          </a:prstGeom>
        </p:spPr>
      </p:pic>
    </p:spTree>
    <p:extLst>
      <p:ext uri="{BB962C8B-B14F-4D97-AF65-F5344CB8AC3E}">
        <p14:creationId xmlns:p14="http://schemas.microsoft.com/office/powerpoint/2010/main" val="23506032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131A1F-1257-CC93-8987-B909ECE23176}"/>
              </a:ext>
            </a:extLst>
          </p:cNvPr>
          <p:cNvSpPr>
            <a:spLocks noGrp="1"/>
          </p:cNvSpPr>
          <p:nvPr>
            <p:ph type="title"/>
          </p:nvPr>
        </p:nvSpPr>
        <p:spPr/>
        <p:txBody>
          <a:bodyPr/>
          <a:lstStyle/>
          <a:p>
            <a:r>
              <a:rPr lang="fr-CH" dirty="0"/>
              <a:t>Risque de chute chez les personnes atteintes de TNC</a:t>
            </a:r>
            <a:r>
              <a:rPr lang="fr-CH" sz="1200" dirty="0"/>
              <a:t>  </a:t>
            </a:r>
            <a:endParaRPr lang="fr-CH" dirty="0"/>
          </a:p>
        </p:txBody>
      </p:sp>
      <p:sp>
        <p:nvSpPr>
          <p:cNvPr id="3" name="Espace réservé du contenu 2">
            <a:extLst>
              <a:ext uri="{FF2B5EF4-FFF2-40B4-BE49-F238E27FC236}">
                <a16:creationId xmlns:a16="http://schemas.microsoft.com/office/drawing/2014/main" id="{303A25D4-5AF2-521F-009B-76B29A31009D}"/>
              </a:ext>
            </a:extLst>
          </p:cNvPr>
          <p:cNvSpPr>
            <a:spLocks noGrp="1"/>
          </p:cNvSpPr>
          <p:nvPr>
            <p:ph idx="1"/>
          </p:nvPr>
        </p:nvSpPr>
        <p:spPr>
          <a:xfrm>
            <a:off x="1261872" y="2014151"/>
            <a:ext cx="9488506" cy="4165986"/>
          </a:xfrm>
        </p:spPr>
        <p:txBody>
          <a:bodyPr>
            <a:normAutofit/>
          </a:bodyPr>
          <a:lstStyle/>
          <a:p>
            <a:pPr algn="l"/>
            <a:r>
              <a:rPr lang="fr-CH" sz="2400" b="1" i="0" u="none" strike="noStrike" baseline="0" dirty="0"/>
              <a:t>Prévalence élevée </a:t>
            </a:r>
            <a:r>
              <a:rPr lang="fr-CH" sz="2400" b="0" i="0" u="none" strike="noStrike" baseline="0" dirty="0"/>
              <a:t>et </a:t>
            </a:r>
            <a:r>
              <a:rPr lang="fr-CH" sz="2400" b="1" i="0" u="none" strike="noStrike" baseline="0" dirty="0"/>
              <a:t>significativement liée </a:t>
            </a:r>
            <a:r>
              <a:rPr lang="fr-CH" sz="2400" b="0" i="0" u="none" strike="noStrike" baseline="0" dirty="0"/>
              <a:t>à des troubles cognitifs</a:t>
            </a:r>
          </a:p>
          <a:p>
            <a:pPr algn="l"/>
            <a:endParaRPr lang="fr-CH" sz="2400" b="0" i="0" u="none" strike="noStrike" baseline="0" dirty="0"/>
          </a:p>
          <a:p>
            <a:pPr algn="l"/>
            <a:r>
              <a:rPr lang="fr-CH" sz="2400" b="1" dirty="0"/>
              <a:t>Exercices physiques améliorent</a:t>
            </a:r>
            <a:r>
              <a:rPr lang="fr-CH" sz="2400" dirty="0"/>
              <a:t> les facteurs de risque de chute</a:t>
            </a:r>
          </a:p>
          <a:p>
            <a:pPr algn="l"/>
            <a:endParaRPr lang="fr-CH" sz="2400" dirty="0"/>
          </a:p>
          <a:p>
            <a:r>
              <a:rPr lang="fr-CH" sz="2400" b="1" dirty="0"/>
              <a:t>AP régulière</a:t>
            </a:r>
            <a:r>
              <a:rPr lang="fr-CH" sz="2400" dirty="0"/>
              <a:t> diminuerait jusqu’à </a:t>
            </a:r>
            <a:r>
              <a:rPr lang="fr-CH" sz="2400" b="1" dirty="0"/>
              <a:t>30%</a:t>
            </a:r>
            <a:r>
              <a:rPr lang="fr-CH" sz="2400" dirty="0"/>
              <a:t> le risque de chute dans cette population. Cela améliorait </a:t>
            </a:r>
            <a:r>
              <a:rPr lang="fr-CH" sz="2400" b="1" dirty="0"/>
              <a:t>l’implication dans les AVQ</a:t>
            </a:r>
            <a:r>
              <a:rPr lang="fr-CH" sz="2400" dirty="0"/>
              <a:t>, réduirait de </a:t>
            </a:r>
            <a:r>
              <a:rPr lang="fr-CH" sz="2400" b="1" dirty="0"/>
              <a:t>28% des symptômes dépressif et troubles de l’humeur</a:t>
            </a:r>
            <a:r>
              <a:rPr lang="fr-CH" sz="2400" dirty="0"/>
              <a:t>.</a:t>
            </a:r>
          </a:p>
        </p:txBody>
      </p:sp>
      <p:sp>
        <p:nvSpPr>
          <p:cNvPr id="4" name="ZoneTexte 3">
            <a:extLst>
              <a:ext uri="{FF2B5EF4-FFF2-40B4-BE49-F238E27FC236}">
                <a16:creationId xmlns:a16="http://schemas.microsoft.com/office/drawing/2014/main" id="{1A7FC4D2-BB5F-647B-2CE1-0DD340802FB3}"/>
              </a:ext>
            </a:extLst>
          </p:cNvPr>
          <p:cNvSpPr txBox="1"/>
          <p:nvPr/>
        </p:nvSpPr>
        <p:spPr>
          <a:xfrm>
            <a:off x="3620529" y="6363730"/>
            <a:ext cx="5239265" cy="246221"/>
          </a:xfrm>
          <a:prstGeom prst="rect">
            <a:avLst/>
          </a:prstGeom>
          <a:noFill/>
        </p:spPr>
        <p:txBody>
          <a:bodyPr wrap="square" rtlCol="0">
            <a:spAutoFit/>
          </a:bodyPr>
          <a:lstStyle/>
          <a:p>
            <a:r>
              <a:rPr lang="en-US" sz="1000" dirty="0"/>
              <a:t>Sources : </a:t>
            </a:r>
            <a:r>
              <a:rPr lang="fr-CH" sz="1000" b="0" i="0" dirty="0" err="1">
                <a:solidFill>
                  <a:srgbClr val="222222"/>
                </a:solidFill>
                <a:effectLst/>
              </a:rPr>
              <a:t>Demurtas</a:t>
            </a:r>
            <a:r>
              <a:rPr lang="fr-CH" sz="1000" b="0" i="0" dirty="0">
                <a:solidFill>
                  <a:srgbClr val="222222"/>
                </a:solidFill>
                <a:effectLst/>
              </a:rPr>
              <a:t>, J. et al., 2020 ; </a:t>
            </a:r>
            <a:r>
              <a:rPr lang="en-US" sz="1000" dirty="0" err="1"/>
              <a:t>Monachan</a:t>
            </a:r>
            <a:r>
              <a:rPr lang="en-US" sz="1000" dirty="0"/>
              <a:t>, D. et al., 2020 ; </a:t>
            </a:r>
            <a:r>
              <a:rPr lang="en-US" sz="1000" dirty="0" err="1"/>
              <a:t>Racey</a:t>
            </a:r>
            <a:r>
              <a:rPr lang="en-US" sz="1000" dirty="0"/>
              <a:t>, M. et al., 2021 </a:t>
            </a:r>
            <a:endParaRPr lang="fr-CH" sz="1000" dirty="0"/>
          </a:p>
        </p:txBody>
      </p:sp>
    </p:spTree>
    <p:extLst>
      <p:ext uri="{BB962C8B-B14F-4D97-AF65-F5344CB8AC3E}">
        <p14:creationId xmlns:p14="http://schemas.microsoft.com/office/powerpoint/2010/main" val="31131315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332740-67E0-BFCF-1B47-D876F40AA7A9}"/>
              </a:ext>
            </a:extLst>
          </p:cNvPr>
          <p:cNvSpPr>
            <a:spLocks noGrp="1"/>
          </p:cNvSpPr>
          <p:nvPr>
            <p:ph type="title"/>
          </p:nvPr>
        </p:nvSpPr>
        <p:spPr/>
        <p:txBody>
          <a:bodyPr/>
          <a:lstStyle/>
          <a:p>
            <a:r>
              <a:rPr lang="fr-CH" dirty="0"/>
              <a:t>Risque de chutes : domaines d’actions</a:t>
            </a:r>
          </a:p>
        </p:txBody>
      </p:sp>
      <p:sp>
        <p:nvSpPr>
          <p:cNvPr id="3" name="Espace réservé du contenu 2">
            <a:extLst>
              <a:ext uri="{FF2B5EF4-FFF2-40B4-BE49-F238E27FC236}">
                <a16:creationId xmlns:a16="http://schemas.microsoft.com/office/drawing/2014/main" id="{67F5FD37-74D5-09ED-DDF3-B22C7BC78B05}"/>
              </a:ext>
            </a:extLst>
          </p:cNvPr>
          <p:cNvSpPr>
            <a:spLocks noGrp="1"/>
          </p:cNvSpPr>
          <p:nvPr>
            <p:ph idx="1"/>
          </p:nvPr>
        </p:nvSpPr>
        <p:spPr>
          <a:xfrm>
            <a:off x="1261871" y="2273300"/>
            <a:ext cx="10035019" cy="3906837"/>
          </a:xfrm>
        </p:spPr>
        <p:txBody>
          <a:bodyPr>
            <a:normAutofit/>
          </a:bodyPr>
          <a:lstStyle/>
          <a:p>
            <a:r>
              <a:rPr lang="fr-CH" sz="2400" dirty="0"/>
              <a:t>Adaptations logements </a:t>
            </a:r>
          </a:p>
          <a:p>
            <a:r>
              <a:rPr lang="fr-CH" sz="2400" dirty="0"/>
              <a:t>Choix de chaussures adaptées</a:t>
            </a:r>
          </a:p>
          <a:p>
            <a:r>
              <a:rPr lang="fr-CH" sz="2400" dirty="0"/>
              <a:t>Accessoires de marche</a:t>
            </a:r>
          </a:p>
          <a:p>
            <a:r>
              <a:rPr lang="fr-CH" sz="2400" dirty="0"/>
              <a:t>Alimentation (Carences/Dénutrition/Sensation d’appétit et de soif/ Santé dentaire ou Prothèse dentaire adaptée/Troubles de la déglutition) </a:t>
            </a:r>
          </a:p>
          <a:p>
            <a:r>
              <a:rPr lang="fr-CH" sz="2400" dirty="0"/>
              <a:t>Correction visuelle</a:t>
            </a:r>
          </a:p>
        </p:txBody>
      </p:sp>
      <p:pic>
        <p:nvPicPr>
          <p:cNvPr id="4" name="Image 3">
            <a:extLst>
              <a:ext uri="{FF2B5EF4-FFF2-40B4-BE49-F238E27FC236}">
                <a16:creationId xmlns:a16="http://schemas.microsoft.com/office/drawing/2014/main" id="{CFBC5ED1-CD9B-9544-8F87-D4C6F29AFED9}"/>
              </a:ext>
            </a:extLst>
          </p:cNvPr>
          <p:cNvPicPr>
            <a:picLocks noChangeAspect="1"/>
          </p:cNvPicPr>
          <p:nvPr/>
        </p:nvPicPr>
        <p:blipFill>
          <a:blip r:embed="rId3"/>
          <a:stretch>
            <a:fillRect/>
          </a:stretch>
        </p:blipFill>
        <p:spPr>
          <a:xfrm>
            <a:off x="4990951" y="6392213"/>
            <a:ext cx="2410161" cy="200053"/>
          </a:xfrm>
          <a:prstGeom prst="rect">
            <a:avLst/>
          </a:prstGeom>
        </p:spPr>
      </p:pic>
    </p:spTree>
    <p:extLst>
      <p:ext uri="{BB962C8B-B14F-4D97-AF65-F5344CB8AC3E}">
        <p14:creationId xmlns:p14="http://schemas.microsoft.com/office/powerpoint/2010/main" val="38283001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8B12B0-5840-F401-F073-1015E2631FBB}"/>
              </a:ext>
            </a:extLst>
          </p:cNvPr>
          <p:cNvSpPr>
            <a:spLocks noGrp="1"/>
          </p:cNvSpPr>
          <p:nvPr>
            <p:ph type="title"/>
          </p:nvPr>
        </p:nvSpPr>
        <p:spPr/>
        <p:txBody>
          <a:bodyPr/>
          <a:lstStyle/>
          <a:p>
            <a:r>
              <a:rPr lang="fr-CH" dirty="0"/>
              <a:t>Risque de chute: TTT en physio</a:t>
            </a:r>
          </a:p>
        </p:txBody>
      </p:sp>
      <p:sp>
        <p:nvSpPr>
          <p:cNvPr id="3" name="Espace réservé du contenu 2">
            <a:extLst>
              <a:ext uri="{FF2B5EF4-FFF2-40B4-BE49-F238E27FC236}">
                <a16:creationId xmlns:a16="http://schemas.microsoft.com/office/drawing/2014/main" id="{12D361E5-5929-2E45-B983-28B5FCF68B1E}"/>
              </a:ext>
            </a:extLst>
          </p:cNvPr>
          <p:cNvSpPr>
            <a:spLocks noGrp="1"/>
          </p:cNvSpPr>
          <p:nvPr>
            <p:ph idx="1"/>
          </p:nvPr>
        </p:nvSpPr>
        <p:spPr>
          <a:xfrm>
            <a:off x="1261871" y="1828800"/>
            <a:ext cx="9449671" cy="4351337"/>
          </a:xfrm>
        </p:spPr>
        <p:txBody>
          <a:bodyPr>
            <a:normAutofit/>
          </a:bodyPr>
          <a:lstStyle/>
          <a:p>
            <a:r>
              <a:rPr lang="fr-CH" sz="2400" dirty="0"/>
              <a:t>Programme collectif et individuel avec de </a:t>
            </a:r>
            <a:r>
              <a:rPr lang="fr-CH" sz="2400" b="1" dirty="0"/>
              <a:t>l’équilibre, de la force et de l’endurance</a:t>
            </a:r>
            <a:r>
              <a:rPr lang="fr-CH" sz="2400" dirty="0"/>
              <a:t>, des activités variées, des moniteurs formés, 2-3x/</a:t>
            </a:r>
            <a:r>
              <a:rPr lang="fr-CH" sz="2400" dirty="0" err="1"/>
              <a:t>sem</a:t>
            </a:r>
            <a:r>
              <a:rPr lang="fr-CH" sz="2400" dirty="0"/>
              <a:t>, 45 minutes sous supervision et 15-30 minutes d’exercices à réaliser à domicile individuel, pendant 1 an, avec une alimentation équilibrée</a:t>
            </a:r>
          </a:p>
          <a:p>
            <a:r>
              <a:rPr lang="fr-CH" sz="2400" b="1" dirty="0"/>
              <a:t>Rythmique Jacques </a:t>
            </a:r>
            <a:r>
              <a:rPr lang="fr-CH" sz="2400" b="1" dirty="0" err="1"/>
              <a:t>Dalcroze</a:t>
            </a:r>
            <a:r>
              <a:rPr lang="fr-CH" sz="2400" b="1" dirty="0"/>
              <a:t> </a:t>
            </a:r>
            <a:r>
              <a:rPr lang="fr-CH" sz="2400" dirty="0"/>
              <a:t>: Une étude scientifique en collaboration avec les HUG a démontré qu’une pratique régulière diminuait le risque de chute de 50 %.</a:t>
            </a:r>
          </a:p>
        </p:txBody>
      </p:sp>
      <p:pic>
        <p:nvPicPr>
          <p:cNvPr id="5" name="Image 4">
            <a:extLst>
              <a:ext uri="{FF2B5EF4-FFF2-40B4-BE49-F238E27FC236}">
                <a16:creationId xmlns:a16="http://schemas.microsoft.com/office/drawing/2014/main" id="{C92427E4-EB98-691F-041B-683C9D48B67F}"/>
              </a:ext>
            </a:extLst>
          </p:cNvPr>
          <p:cNvPicPr>
            <a:picLocks noChangeAspect="1"/>
          </p:cNvPicPr>
          <p:nvPr/>
        </p:nvPicPr>
        <p:blipFill rotWithShape="1">
          <a:blip r:embed="rId3"/>
          <a:srcRect t="9690"/>
          <a:stretch/>
        </p:blipFill>
        <p:spPr>
          <a:xfrm>
            <a:off x="8763000" y="5280073"/>
            <a:ext cx="2702990" cy="900064"/>
          </a:xfrm>
          <a:prstGeom prst="rect">
            <a:avLst/>
          </a:prstGeom>
        </p:spPr>
      </p:pic>
      <p:sp>
        <p:nvSpPr>
          <p:cNvPr id="6" name="ZoneTexte 5">
            <a:extLst>
              <a:ext uri="{FF2B5EF4-FFF2-40B4-BE49-F238E27FC236}">
                <a16:creationId xmlns:a16="http://schemas.microsoft.com/office/drawing/2014/main" id="{334F32BA-3621-06A6-8A58-335A156A4D16}"/>
              </a:ext>
            </a:extLst>
          </p:cNvPr>
          <p:cNvSpPr txBox="1"/>
          <p:nvPr/>
        </p:nvSpPr>
        <p:spPr>
          <a:xfrm>
            <a:off x="4856454" y="6317615"/>
            <a:ext cx="6098058" cy="246221"/>
          </a:xfrm>
          <a:prstGeom prst="rect">
            <a:avLst/>
          </a:prstGeom>
          <a:noFill/>
        </p:spPr>
        <p:txBody>
          <a:bodyPr wrap="square">
            <a:spAutoFit/>
          </a:bodyPr>
          <a:lstStyle/>
          <a:p>
            <a:r>
              <a:rPr lang="fr-CH" sz="1000" b="0" i="0" dirty="0">
                <a:solidFill>
                  <a:srgbClr val="222222"/>
                </a:solidFill>
                <a:effectLst/>
              </a:rPr>
              <a:t>Source : </a:t>
            </a:r>
            <a:r>
              <a:rPr lang="fr-CH" sz="1000" b="0" i="0" dirty="0" err="1">
                <a:solidFill>
                  <a:srgbClr val="222222"/>
                </a:solidFill>
                <a:effectLst/>
              </a:rPr>
              <a:t>Karssemeijer</a:t>
            </a:r>
            <a:r>
              <a:rPr lang="fr-CH" sz="1000" b="0" i="0" dirty="0">
                <a:solidFill>
                  <a:srgbClr val="222222"/>
                </a:solidFill>
                <a:effectLst/>
              </a:rPr>
              <a:t>, E. G. et al., 2019</a:t>
            </a:r>
            <a:endParaRPr lang="fr-CH" sz="1000" dirty="0"/>
          </a:p>
        </p:txBody>
      </p:sp>
    </p:spTree>
    <p:extLst>
      <p:ext uri="{BB962C8B-B14F-4D97-AF65-F5344CB8AC3E}">
        <p14:creationId xmlns:p14="http://schemas.microsoft.com/office/powerpoint/2010/main" val="32090451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D3E068-39BB-2779-9EC8-95ABA1CC6EC0}"/>
              </a:ext>
            </a:extLst>
          </p:cNvPr>
          <p:cNvSpPr>
            <a:spLocks noGrp="1"/>
          </p:cNvSpPr>
          <p:nvPr>
            <p:ph type="title"/>
          </p:nvPr>
        </p:nvSpPr>
        <p:spPr>
          <a:xfrm>
            <a:off x="1261872" y="365760"/>
            <a:ext cx="10231628" cy="993140"/>
          </a:xfrm>
        </p:spPr>
        <p:txBody>
          <a:bodyPr>
            <a:normAutofit fontScale="90000"/>
          </a:bodyPr>
          <a:lstStyle/>
          <a:p>
            <a:r>
              <a:rPr lang="fr-CH" dirty="0"/>
              <a:t>Prises en charge recommandées pour personnes atteinte de TNC léger</a:t>
            </a:r>
          </a:p>
        </p:txBody>
      </p:sp>
      <p:sp>
        <p:nvSpPr>
          <p:cNvPr id="3" name="Espace réservé du contenu 2">
            <a:extLst>
              <a:ext uri="{FF2B5EF4-FFF2-40B4-BE49-F238E27FC236}">
                <a16:creationId xmlns:a16="http://schemas.microsoft.com/office/drawing/2014/main" id="{4A6B5139-349D-BECF-01BC-8004B8CCD64A}"/>
              </a:ext>
            </a:extLst>
          </p:cNvPr>
          <p:cNvSpPr>
            <a:spLocks noGrp="1"/>
          </p:cNvSpPr>
          <p:nvPr>
            <p:ph idx="1"/>
          </p:nvPr>
        </p:nvSpPr>
        <p:spPr>
          <a:xfrm>
            <a:off x="1261872" y="1574800"/>
            <a:ext cx="10384028" cy="4917440"/>
          </a:xfrm>
        </p:spPr>
        <p:txBody>
          <a:bodyPr>
            <a:normAutofit/>
          </a:bodyPr>
          <a:lstStyle/>
          <a:p>
            <a:pPr marL="514350" indent="-514350">
              <a:buAutoNum type="arabicParenR"/>
            </a:pPr>
            <a:r>
              <a:rPr lang="fr-CH" sz="2800" b="1" dirty="0"/>
              <a:t>Augmentation de l’AP </a:t>
            </a:r>
            <a:r>
              <a:rPr lang="fr-CH" sz="2800" dirty="0"/>
              <a:t>pour atteindre les recommandations pour personnes âgées</a:t>
            </a:r>
          </a:p>
          <a:p>
            <a:pPr marL="514350" indent="-514350">
              <a:buFont typeface="Arial" pitchFamily="34" charset="0"/>
              <a:buAutoNum type="arabicParenR"/>
            </a:pPr>
            <a:r>
              <a:rPr lang="fr-CH" sz="2800" b="1" dirty="0"/>
              <a:t>Programme multimodal combinant des exercices </a:t>
            </a:r>
            <a:r>
              <a:rPr lang="fr-CH" sz="2800" dirty="0"/>
              <a:t>physiques (équilibre, renforcement, coordination, étirement)</a:t>
            </a:r>
            <a:r>
              <a:rPr lang="fr-CH" sz="2800" b="1" dirty="0"/>
              <a:t> surtout aérobiques </a:t>
            </a:r>
            <a:r>
              <a:rPr lang="fr-CH" sz="2800" b="1" u="sng" dirty="0"/>
              <a:t>et</a:t>
            </a:r>
            <a:r>
              <a:rPr lang="fr-CH" sz="2800" dirty="0"/>
              <a:t> </a:t>
            </a:r>
            <a:r>
              <a:rPr lang="fr-CH" sz="2800" b="1" dirty="0"/>
              <a:t>exercices pour la cognition </a:t>
            </a:r>
            <a:r>
              <a:rPr lang="fr-CH" sz="2800" dirty="0"/>
              <a:t>avec une notion </a:t>
            </a:r>
            <a:r>
              <a:rPr lang="fr-CH" sz="2800" b="1" dirty="0"/>
              <a:t>d’un rendez-vous social. Dosage idéal 3x/semaine</a:t>
            </a:r>
          </a:p>
          <a:p>
            <a:pPr marL="0" indent="0" algn="ctr">
              <a:buNone/>
            </a:pPr>
            <a:r>
              <a:rPr lang="fr-CH" sz="2800" b="1" dirty="0"/>
              <a:t>Moving </a:t>
            </a:r>
            <a:r>
              <a:rPr lang="fr-CH" sz="2800" b="1" dirty="0" err="1"/>
              <a:t>while</a:t>
            </a:r>
            <a:r>
              <a:rPr lang="fr-CH" sz="2800" b="1" dirty="0"/>
              <a:t> </a:t>
            </a:r>
            <a:r>
              <a:rPr lang="fr-CH" sz="2800" b="1" dirty="0" err="1"/>
              <a:t>thinking</a:t>
            </a:r>
            <a:endParaRPr lang="fr-CH" sz="2800" b="1" dirty="0"/>
          </a:p>
          <a:p>
            <a:pPr marL="514350" indent="-514350">
              <a:buFont typeface="+mj-lt"/>
              <a:buAutoNum type="arabicParenR" startAt="3"/>
            </a:pPr>
            <a:r>
              <a:rPr lang="fr-CH" sz="2800" dirty="0"/>
              <a:t>Moyens de traitements : Danse, rythmique Jacques </a:t>
            </a:r>
            <a:r>
              <a:rPr lang="fr-CH" sz="2800" dirty="0" err="1"/>
              <a:t>Dalcroze</a:t>
            </a:r>
            <a:r>
              <a:rPr lang="fr-CH" sz="2800" dirty="0"/>
              <a:t>, Tai-chi, Qi-Gong, yoga (</a:t>
            </a:r>
            <a:r>
              <a:rPr lang="fr-CH" sz="2800" dirty="0" err="1"/>
              <a:t>Mind</a:t>
            </a:r>
            <a:r>
              <a:rPr lang="fr-CH" sz="2800" dirty="0"/>
              <a:t>-body exercice) en complément à exercices aérobiques, </a:t>
            </a:r>
            <a:r>
              <a:rPr lang="fr-CH" sz="2800" dirty="0" err="1"/>
              <a:t>Exergaming</a:t>
            </a:r>
            <a:endParaRPr lang="fr-CH" sz="2800" dirty="0"/>
          </a:p>
          <a:p>
            <a:pPr marL="0" indent="0">
              <a:buNone/>
            </a:pPr>
            <a:endParaRPr lang="fr-CH" sz="2800" b="1" dirty="0"/>
          </a:p>
          <a:p>
            <a:pPr marL="514350" indent="-514350">
              <a:buAutoNum type="arabicParenR"/>
            </a:pPr>
            <a:endParaRPr lang="fr-CH" sz="2600" b="1" dirty="0"/>
          </a:p>
        </p:txBody>
      </p:sp>
      <p:sp>
        <p:nvSpPr>
          <p:cNvPr id="10" name="ZoneTexte 9">
            <a:extLst>
              <a:ext uri="{FF2B5EF4-FFF2-40B4-BE49-F238E27FC236}">
                <a16:creationId xmlns:a16="http://schemas.microsoft.com/office/drawing/2014/main" id="{0CEA3115-982C-5897-C4E5-3E18FE9CE99F}"/>
              </a:ext>
            </a:extLst>
          </p:cNvPr>
          <p:cNvSpPr txBox="1"/>
          <p:nvPr/>
        </p:nvSpPr>
        <p:spPr>
          <a:xfrm>
            <a:off x="2776125" y="6308030"/>
            <a:ext cx="7203122" cy="400110"/>
          </a:xfrm>
          <a:prstGeom prst="rect">
            <a:avLst/>
          </a:prstGeom>
          <a:noFill/>
        </p:spPr>
        <p:txBody>
          <a:bodyPr wrap="square" rtlCol="0">
            <a:spAutoFit/>
          </a:bodyPr>
          <a:lstStyle/>
          <a:p>
            <a:r>
              <a:rPr lang="fr-CH" sz="1000" dirty="0"/>
              <a:t>Sources: </a:t>
            </a:r>
            <a:r>
              <a:rPr lang="fr-CH" sz="1000" kern="100" dirty="0" err="1">
                <a:effectLst/>
                <a:latin typeface="Calibri" panose="020F0502020204030204" pitchFamily="34" charset="0"/>
                <a:ea typeface="Calibri" panose="020F0502020204030204" pitchFamily="34" charset="0"/>
                <a:cs typeface="Times New Roman" panose="02020603050405020304" pitchFamily="18" charset="0"/>
              </a:rPr>
              <a:t>Braz</a:t>
            </a:r>
            <a:r>
              <a:rPr lang="fr-CH" sz="1000" kern="100" dirty="0">
                <a:effectLst/>
                <a:latin typeface="Calibri" panose="020F0502020204030204" pitchFamily="34" charset="0"/>
                <a:ea typeface="Calibri" panose="020F0502020204030204" pitchFamily="34" charset="0"/>
                <a:cs typeface="Times New Roman" panose="02020603050405020304" pitchFamily="18" charset="0"/>
              </a:rPr>
              <a:t> de Oliveira MP.</a:t>
            </a:r>
            <a:r>
              <a:rPr lang="fr-CH" sz="1000" kern="100" dirty="0">
                <a:latin typeface="Calibri" panose="020F0502020204030204" pitchFamily="34" charset="0"/>
                <a:ea typeface="Calibri" panose="020F0502020204030204" pitchFamily="34" charset="0"/>
                <a:cs typeface="Times New Roman" panose="02020603050405020304" pitchFamily="18" charset="0"/>
              </a:rPr>
              <a:t> et al., 2022 ; </a:t>
            </a:r>
            <a:r>
              <a:rPr lang="fr-CH" sz="1000" dirty="0" err="1">
                <a:solidFill>
                  <a:srgbClr val="333333"/>
                </a:solidFill>
              </a:rPr>
              <a:t>Blomstrand</a:t>
            </a:r>
            <a:r>
              <a:rPr lang="fr-CH" sz="1000" dirty="0">
                <a:solidFill>
                  <a:srgbClr val="333333"/>
                </a:solidFill>
              </a:rPr>
              <a:t> P. et al., 2023;</a:t>
            </a:r>
            <a:r>
              <a:rPr lang="fr-CH" sz="1000" kern="100" dirty="0">
                <a:latin typeface="Calibri" panose="020F0502020204030204" pitchFamily="34" charset="0"/>
                <a:ea typeface="Calibri" panose="020F0502020204030204" pitchFamily="34" charset="0"/>
                <a:cs typeface="Times New Roman" panose="02020603050405020304" pitchFamily="18" charset="0"/>
              </a:rPr>
              <a:t> </a:t>
            </a:r>
            <a:r>
              <a:rPr lang="fr-CH" sz="1000" kern="100" dirty="0">
                <a:effectLst/>
                <a:latin typeface="Calibri" panose="020F0502020204030204" pitchFamily="34" charset="0"/>
                <a:ea typeface="Calibri" panose="020F0502020204030204" pitchFamily="34" charset="0"/>
                <a:cs typeface="Times New Roman" panose="02020603050405020304" pitchFamily="18" charset="0"/>
              </a:rPr>
              <a:t>Casas-</a:t>
            </a:r>
            <a:r>
              <a:rPr lang="fr-CH" sz="1000" kern="100" dirty="0" err="1">
                <a:effectLst/>
                <a:latin typeface="Calibri" panose="020F0502020204030204" pitchFamily="34" charset="0"/>
                <a:ea typeface="Calibri" panose="020F0502020204030204" pitchFamily="34" charset="0"/>
                <a:cs typeface="Times New Roman" panose="02020603050405020304" pitchFamily="18" charset="0"/>
              </a:rPr>
              <a:t>Herrero</a:t>
            </a:r>
            <a:r>
              <a:rPr lang="fr-CH" sz="1000" kern="100" dirty="0">
                <a:effectLst/>
                <a:latin typeface="Calibri" panose="020F0502020204030204" pitchFamily="34" charset="0"/>
                <a:ea typeface="Calibri" panose="020F0502020204030204" pitchFamily="34" charset="0"/>
                <a:cs typeface="Times New Roman" panose="02020603050405020304" pitchFamily="18" charset="0"/>
              </a:rPr>
              <a:t> Á. </a:t>
            </a:r>
            <a:r>
              <a:rPr lang="fr-CH" sz="1000" kern="100" dirty="0">
                <a:latin typeface="Calibri" panose="020F0502020204030204" pitchFamily="34" charset="0"/>
                <a:ea typeface="Calibri" panose="020F0502020204030204" pitchFamily="34" charset="0"/>
                <a:cs typeface="Times New Roman" panose="02020603050405020304" pitchFamily="18" charset="0"/>
              </a:rPr>
              <a:t>et al., 2022 ;</a:t>
            </a:r>
            <a:r>
              <a:rPr lang="fr-CH" sz="1000" b="0" i="0" dirty="0">
                <a:solidFill>
                  <a:srgbClr val="212121"/>
                </a:solidFill>
                <a:effectLst/>
              </a:rPr>
              <a:t> Izquierdo M et al., 2021 ; </a:t>
            </a:r>
            <a:r>
              <a:rPr lang="en-CA" sz="1000" kern="100" dirty="0">
                <a:effectLst/>
                <a:latin typeface="Calibri" panose="020F0502020204030204" pitchFamily="34" charset="0"/>
                <a:ea typeface="Calibri" panose="020F0502020204030204" pitchFamily="34" charset="0"/>
                <a:cs typeface="Times New Roman" panose="02020603050405020304" pitchFamily="18" charset="0"/>
              </a:rPr>
              <a:t>L</a:t>
            </a:r>
            <a:r>
              <a:rPr lang="fr-CH" sz="1000" kern="100" dirty="0" err="1">
                <a:effectLst/>
                <a:latin typeface="Calibri" panose="020F0502020204030204" pitchFamily="34" charset="0"/>
                <a:ea typeface="Calibri" panose="020F0502020204030204" pitchFamily="34" charset="0"/>
                <a:cs typeface="Times New Roman" panose="02020603050405020304" pitchFamily="18" charset="0"/>
              </a:rPr>
              <a:t>am</a:t>
            </a:r>
            <a:r>
              <a:rPr lang="fr-CH" sz="1000" kern="100" dirty="0">
                <a:effectLst/>
                <a:latin typeface="Calibri" panose="020F0502020204030204" pitchFamily="34" charset="0"/>
                <a:ea typeface="Calibri" panose="020F0502020204030204" pitchFamily="34" charset="0"/>
                <a:cs typeface="Times New Roman" panose="02020603050405020304" pitchFamily="18" charset="0"/>
              </a:rPr>
              <a:t> FM et al., 2018</a:t>
            </a:r>
            <a:r>
              <a:rPr lang="fr-CH" sz="1000" kern="100" dirty="0">
                <a:latin typeface="Calibri" panose="020F0502020204030204" pitchFamily="34" charset="0"/>
                <a:ea typeface="Calibri" panose="020F0502020204030204" pitchFamily="34" charset="0"/>
                <a:cs typeface="Times New Roman" panose="02020603050405020304" pitchFamily="18" charset="0"/>
              </a:rPr>
              <a:t> ;</a:t>
            </a:r>
            <a:r>
              <a:rPr lang="fr-CH" sz="1000" b="0" i="0" dirty="0">
                <a:solidFill>
                  <a:srgbClr val="212121"/>
                </a:solidFill>
                <a:effectLst/>
              </a:rPr>
              <a:t> </a:t>
            </a:r>
            <a:r>
              <a:rPr lang="en-CA" sz="1000" kern="100" dirty="0">
                <a:effectLst/>
                <a:latin typeface="Calibri" panose="020F0502020204030204" pitchFamily="34" charset="0"/>
                <a:ea typeface="Calibri" panose="020F0502020204030204" pitchFamily="34" charset="0"/>
                <a:cs typeface="Times New Roman" panose="02020603050405020304" pitchFamily="18" charset="0"/>
              </a:rPr>
              <a:t>Longhurst J. et al., 2020 ; </a:t>
            </a:r>
            <a:r>
              <a:rPr lang="fr-CH" sz="1000" b="0" i="0" dirty="0">
                <a:solidFill>
                  <a:srgbClr val="212121"/>
                </a:solidFill>
                <a:effectLst/>
              </a:rPr>
              <a:t>Miller MJ</a:t>
            </a:r>
            <a:r>
              <a:rPr lang="fr-CH" sz="1000" dirty="0">
                <a:solidFill>
                  <a:srgbClr val="212121"/>
                </a:solidFill>
              </a:rPr>
              <a:t> et al. 2022 ; </a:t>
            </a:r>
            <a:r>
              <a:rPr lang="en-US" sz="1000" dirty="0" err="1"/>
              <a:t>Nuzum</a:t>
            </a:r>
            <a:r>
              <a:rPr lang="en-US" sz="1000" dirty="0"/>
              <a:t> H. et al., 2020 </a:t>
            </a:r>
            <a:r>
              <a:rPr lang="fr-CH" sz="1000" dirty="0">
                <a:solidFill>
                  <a:srgbClr val="212121"/>
                </a:solidFill>
              </a:rPr>
              <a:t>;</a:t>
            </a:r>
            <a:r>
              <a:rPr lang="fr-CH" sz="1000" b="0" i="0" dirty="0">
                <a:solidFill>
                  <a:srgbClr val="212121"/>
                </a:solidFill>
                <a:effectLst/>
              </a:rPr>
              <a:t> Santos-</a:t>
            </a:r>
            <a:r>
              <a:rPr lang="fr-CH" sz="1000" b="0" i="0" dirty="0" err="1">
                <a:solidFill>
                  <a:srgbClr val="212121"/>
                </a:solidFill>
                <a:effectLst/>
              </a:rPr>
              <a:t>Eggimann</a:t>
            </a:r>
            <a:r>
              <a:rPr lang="fr-CH" sz="1000" dirty="0">
                <a:solidFill>
                  <a:srgbClr val="212121"/>
                </a:solidFill>
              </a:rPr>
              <a:t> </a:t>
            </a:r>
            <a:r>
              <a:rPr lang="fr-CH" sz="1000" b="0" i="0" dirty="0">
                <a:solidFill>
                  <a:srgbClr val="212121"/>
                </a:solidFill>
                <a:effectLst/>
              </a:rPr>
              <a:t> B. et al., 2012 </a:t>
            </a:r>
            <a:r>
              <a:rPr lang="fr-CH" sz="1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Untari</a:t>
            </a:r>
            <a:r>
              <a:rPr lang="en-US" sz="1000" dirty="0">
                <a:effectLst/>
                <a:latin typeface="Calibri" panose="020F0502020204030204" pitchFamily="34" charset="0"/>
                <a:ea typeface="Calibri" panose="020F0502020204030204" pitchFamily="34" charset="0"/>
                <a:cs typeface="Times New Roman" panose="02020603050405020304" pitchFamily="18" charset="0"/>
              </a:rPr>
              <a:t>, I. et al., 2019</a:t>
            </a:r>
            <a:endParaRPr lang="fr-CH" sz="1000" dirty="0"/>
          </a:p>
        </p:txBody>
      </p:sp>
      <p:pic>
        <p:nvPicPr>
          <p:cNvPr id="4" name="Image 3">
            <a:extLst>
              <a:ext uri="{FF2B5EF4-FFF2-40B4-BE49-F238E27FC236}">
                <a16:creationId xmlns:a16="http://schemas.microsoft.com/office/drawing/2014/main" id="{C557F7E7-0289-31DA-839D-BC1D60572BA2}"/>
              </a:ext>
            </a:extLst>
          </p:cNvPr>
          <p:cNvPicPr>
            <a:picLocks noChangeAspect="1"/>
          </p:cNvPicPr>
          <p:nvPr/>
        </p:nvPicPr>
        <p:blipFill>
          <a:blip r:embed="rId3"/>
          <a:stretch>
            <a:fillRect/>
          </a:stretch>
        </p:blipFill>
        <p:spPr>
          <a:xfrm>
            <a:off x="10895880" y="5648618"/>
            <a:ext cx="1195239" cy="508613"/>
          </a:xfrm>
          <a:prstGeom prst="rect">
            <a:avLst/>
          </a:prstGeom>
        </p:spPr>
      </p:pic>
    </p:spTree>
    <p:extLst>
      <p:ext uri="{BB962C8B-B14F-4D97-AF65-F5344CB8AC3E}">
        <p14:creationId xmlns:p14="http://schemas.microsoft.com/office/powerpoint/2010/main" val="1028089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090A87-B421-7EC0-E88D-8EA0033A1BF0}"/>
              </a:ext>
            </a:extLst>
          </p:cNvPr>
          <p:cNvSpPr>
            <a:spLocks noGrp="1"/>
          </p:cNvSpPr>
          <p:nvPr>
            <p:ph type="title"/>
          </p:nvPr>
        </p:nvSpPr>
        <p:spPr>
          <a:xfrm>
            <a:off x="1261872" y="365760"/>
            <a:ext cx="9692640" cy="805676"/>
          </a:xfrm>
        </p:spPr>
        <p:txBody>
          <a:bodyPr/>
          <a:lstStyle/>
          <a:p>
            <a:r>
              <a:rPr lang="fr-CH" dirty="0"/>
              <a:t>Sujet d’actualité</a:t>
            </a:r>
          </a:p>
        </p:txBody>
      </p:sp>
      <p:pic>
        <p:nvPicPr>
          <p:cNvPr id="5" name="Espace réservé du contenu 4">
            <a:extLst>
              <a:ext uri="{FF2B5EF4-FFF2-40B4-BE49-F238E27FC236}">
                <a16:creationId xmlns:a16="http://schemas.microsoft.com/office/drawing/2014/main" id="{D72F68A4-617E-8795-6FC5-95B57844114F}"/>
              </a:ext>
            </a:extLst>
          </p:cNvPr>
          <p:cNvPicPr>
            <a:picLocks noGrp="1" noChangeAspect="1"/>
          </p:cNvPicPr>
          <p:nvPr>
            <p:ph idx="1"/>
          </p:nvPr>
        </p:nvPicPr>
        <p:blipFill>
          <a:blip r:embed="rId3"/>
          <a:stretch>
            <a:fillRect/>
          </a:stretch>
        </p:blipFill>
        <p:spPr>
          <a:xfrm>
            <a:off x="1381117" y="1204674"/>
            <a:ext cx="4498361" cy="3810923"/>
          </a:xfrm>
        </p:spPr>
      </p:pic>
      <p:pic>
        <p:nvPicPr>
          <p:cNvPr id="9" name="Image 8">
            <a:extLst>
              <a:ext uri="{FF2B5EF4-FFF2-40B4-BE49-F238E27FC236}">
                <a16:creationId xmlns:a16="http://schemas.microsoft.com/office/drawing/2014/main" id="{51B6891F-9844-989E-0213-91AAA9070B84}"/>
              </a:ext>
            </a:extLst>
          </p:cNvPr>
          <p:cNvPicPr>
            <a:picLocks noChangeAspect="1"/>
          </p:cNvPicPr>
          <p:nvPr/>
        </p:nvPicPr>
        <p:blipFill>
          <a:blip r:embed="rId4"/>
          <a:stretch>
            <a:fillRect/>
          </a:stretch>
        </p:blipFill>
        <p:spPr>
          <a:xfrm>
            <a:off x="6390799" y="1171436"/>
            <a:ext cx="4587849" cy="3835744"/>
          </a:xfrm>
          <a:prstGeom prst="rect">
            <a:avLst/>
          </a:prstGeom>
        </p:spPr>
      </p:pic>
      <p:sp>
        <p:nvSpPr>
          <p:cNvPr id="10" name="ZoneTexte 9">
            <a:extLst>
              <a:ext uri="{FF2B5EF4-FFF2-40B4-BE49-F238E27FC236}">
                <a16:creationId xmlns:a16="http://schemas.microsoft.com/office/drawing/2014/main" id="{82D462CA-EF9F-733E-D25E-410D85130FAE}"/>
              </a:ext>
            </a:extLst>
          </p:cNvPr>
          <p:cNvSpPr txBox="1"/>
          <p:nvPr/>
        </p:nvSpPr>
        <p:spPr>
          <a:xfrm>
            <a:off x="2075525" y="5021092"/>
            <a:ext cx="9564539" cy="1477328"/>
          </a:xfrm>
          <a:prstGeom prst="rect">
            <a:avLst/>
          </a:prstGeom>
          <a:noFill/>
        </p:spPr>
        <p:txBody>
          <a:bodyPr wrap="square" rtlCol="0">
            <a:spAutoFit/>
          </a:bodyPr>
          <a:lstStyle/>
          <a:p>
            <a:pPr marL="342900" indent="-342900">
              <a:buFont typeface="Wingdings" panose="05000000000000000000" pitchFamily="2" charset="2"/>
              <a:buChar char="Ø"/>
            </a:pPr>
            <a:r>
              <a:rPr lang="fr-CH" dirty="0">
                <a:cs typeface="Arial" panose="020B0604020202020204" pitchFamily="34" charset="0"/>
              </a:rPr>
              <a:t>&gt; 65 ans = 19% de la population suisse (1.46 millions de personnes) dont ≈ 72% ont entre 65 ans et 80 ans</a:t>
            </a:r>
          </a:p>
          <a:p>
            <a:pPr marL="342900" indent="-342900">
              <a:buFont typeface="Wingdings" panose="05000000000000000000" pitchFamily="2" charset="2"/>
              <a:buChar char="Ø"/>
            </a:pPr>
            <a:r>
              <a:rPr lang="fr-CH" dirty="0">
                <a:cs typeface="Arial" panose="020B0604020202020204" pitchFamily="34" charset="0"/>
              </a:rPr>
              <a:t>73% des 65–74 ans estiment être en bonne santé et 4,6% seulement en mauvaise santé</a:t>
            </a:r>
          </a:p>
          <a:p>
            <a:pPr marL="342900" indent="-342900">
              <a:buFont typeface="Wingdings" panose="05000000000000000000" pitchFamily="2" charset="2"/>
              <a:buChar char="Ø"/>
            </a:pPr>
            <a:r>
              <a:rPr lang="fr-CH" dirty="0">
                <a:cs typeface="Arial" panose="020B0604020202020204" pitchFamily="34" charset="0"/>
              </a:rPr>
              <a:t>A partir du 4</a:t>
            </a:r>
            <a:r>
              <a:rPr lang="fr-CH" baseline="30000" dirty="0">
                <a:cs typeface="Arial" panose="020B0604020202020204" pitchFamily="34" charset="0"/>
              </a:rPr>
              <a:t>ème</a:t>
            </a:r>
            <a:r>
              <a:rPr lang="fr-CH" dirty="0">
                <a:cs typeface="Arial" panose="020B0604020202020204" pitchFamily="34" charset="0"/>
              </a:rPr>
              <a:t> âge (80 ans), augmentation de la fréquence des maladies et limitations fonctionnelles</a:t>
            </a:r>
            <a:endParaRPr lang="fr-CH" sz="2000" dirty="0">
              <a:cs typeface="Arial" panose="020B0604020202020204" pitchFamily="34" charset="0"/>
            </a:endParaRPr>
          </a:p>
        </p:txBody>
      </p:sp>
      <p:cxnSp>
        <p:nvCxnSpPr>
          <p:cNvPr id="12" name="Connecteur droit 11">
            <a:extLst>
              <a:ext uri="{FF2B5EF4-FFF2-40B4-BE49-F238E27FC236}">
                <a16:creationId xmlns:a16="http://schemas.microsoft.com/office/drawing/2014/main" id="{C267573A-ABF5-467E-BA41-E20479F1F395}"/>
              </a:ext>
            </a:extLst>
          </p:cNvPr>
          <p:cNvCxnSpPr>
            <a:cxnSpLocks/>
          </p:cNvCxnSpPr>
          <p:nvPr/>
        </p:nvCxnSpPr>
        <p:spPr>
          <a:xfrm>
            <a:off x="1381117" y="2920989"/>
            <a:ext cx="449836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86165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7D4301-7B33-F51E-DA53-A53D7E1C2BC9}"/>
              </a:ext>
            </a:extLst>
          </p:cNvPr>
          <p:cNvSpPr>
            <a:spLocks noGrp="1"/>
          </p:cNvSpPr>
          <p:nvPr>
            <p:ph type="title"/>
          </p:nvPr>
        </p:nvSpPr>
        <p:spPr/>
        <p:txBody>
          <a:bodyPr/>
          <a:lstStyle/>
          <a:p>
            <a:r>
              <a:rPr lang="fr-CH" dirty="0"/>
              <a:t>Moyens de TTT : </a:t>
            </a:r>
            <a:r>
              <a:rPr lang="fr-CH" dirty="0" err="1"/>
              <a:t>EnJOY</a:t>
            </a:r>
            <a:r>
              <a:rPr lang="fr-CH" dirty="0"/>
              <a:t> program</a:t>
            </a:r>
          </a:p>
        </p:txBody>
      </p:sp>
      <p:sp>
        <p:nvSpPr>
          <p:cNvPr id="3" name="Espace réservé du contenu 2">
            <a:extLst>
              <a:ext uri="{FF2B5EF4-FFF2-40B4-BE49-F238E27FC236}">
                <a16:creationId xmlns:a16="http://schemas.microsoft.com/office/drawing/2014/main" id="{05834321-781A-AB6E-4156-8D313AF41089}"/>
              </a:ext>
            </a:extLst>
          </p:cNvPr>
          <p:cNvSpPr>
            <a:spLocks noGrp="1"/>
          </p:cNvSpPr>
          <p:nvPr>
            <p:ph idx="1"/>
          </p:nvPr>
        </p:nvSpPr>
        <p:spPr>
          <a:xfrm>
            <a:off x="1261872" y="1840230"/>
            <a:ext cx="9562338" cy="4351337"/>
          </a:xfrm>
        </p:spPr>
        <p:txBody>
          <a:bodyPr>
            <a:normAutofit/>
          </a:bodyPr>
          <a:lstStyle/>
          <a:p>
            <a:r>
              <a:rPr lang="fr-CH" dirty="0"/>
              <a:t>Programme de 12 semaines, 2x/semaine, supervisé par physiothérapeute, 6-10 participants. Exercices de renforcement, d’équilibre, de coordination, de mobilité et d’étirements, sur des postes crées à pour ce programme. 5-7 minutes d’échauffement puis 45-75 minutes d’entraînement, et 5 minutes de retour au calme, suivi d’une rencontre autour d’un thé.</a:t>
            </a:r>
          </a:p>
          <a:p>
            <a:r>
              <a:rPr lang="fr-CH" dirty="0"/>
              <a:t>Amélioration significative de l’activité physique des participants après les 12 semaines et maintien à 6 mois. Les participants excédaient les 150 minutes d’activité physique modérée recommandées</a:t>
            </a:r>
          </a:p>
          <a:p>
            <a:r>
              <a:rPr lang="fr-CH" dirty="0"/>
              <a:t>Programme adaptable pour des personnes atteintes de démence. Items à adaptées : méthode de communication, ratio de physiothérapeute par participants (1 pour 2)</a:t>
            </a:r>
          </a:p>
        </p:txBody>
      </p:sp>
      <p:sp>
        <p:nvSpPr>
          <p:cNvPr id="4" name="ZoneTexte 3">
            <a:extLst>
              <a:ext uri="{FF2B5EF4-FFF2-40B4-BE49-F238E27FC236}">
                <a16:creationId xmlns:a16="http://schemas.microsoft.com/office/drawing/2014/main" id="{C1E751F5-A6AB-FC00-CE2A-B19215C7FDA3}"/>
              </a:ext>
            </a:extLst>
          </p:cNvPr>
          <p:cNvSpPr txBox="1"/>
          <p:nvPr/>
        </p:nvSpPr>
        <p:spPr>
          <a:xfrm>
            <a:off x="4633722" y="6238324"/>
            <a:ext cx="3246120" cy="253916"/>
          </a:xfrm>
          <a:prstGeom prst="rect">
            <a:avLst/>
          </a:prstGeom>
          <a:noFill/>
        </p:spPr>
        <p:txBody>
          <a:bodyPr wrap="square" rtlCol="0">
            <a:spAutoFit/>
          </a:bodyPr>
          <a:lstStyle/>
          <a:p>
            <a:r>
              <a:rPr lang="fr-CH" sz="1000" b="0" i="0" dirty="0">
                <a:solidFill>
                  <a:srgbClr val="212121"/>
                </a:solidFill>
                <a:effectLst/>
              </a:rPr>
              <a:t>Sources : </a:t>
            </a:r>
            <a:r>
              <a:rPr lang="fr-CH" sz="1000" b="0" i="0" dirty="0" err="1">
                <a:solidFill>
                  <a:srgbClr val="212121"/>
                </a:solidFill>
                <a:effectLst/>
              </a:rPr>
              <a:t>Levinger</a:t>
            </a:r>
            <a:r>
              <a:rPr lang="fr-CH" sz="1000" b="0" i="0" dirty="0">
                <a:solidFill>
                  <a:srgbClr val="212121"/>
                </a:solidFill>
                <a:effectLst/>
              </a:rPr>
              <a:t> P et al., 2022 ; </a:t>
            </a:r>
            <a:r>
              <a:rPr lang="fr-CH" sz="1000" b="0" i="0" dirty="0" err="1">
                <a:solidFill>
                  <a:srgbClr val="212121"/>
                </a:solidFill>
                <a:effectLst/>
              </a:rPr>
              <a:t>Levinger</a:t>
            </a:r>
            <a:r>
              <a:rPr lang="fr-CH" sz="1000" b="0" i="0" dirty="0">
                <a:solidFill>
                  <a:srgbClr val="212121"/>
                </a:solidFill>
                <a:effectLst/>
              </a:rPr>
              <a:t> P. et al., 2020</a:t>
            </a:r>
            <a:endParaRPr lang="fr-CH" sz="1000" dirty="0"/>
          </a:p>
        </p:txBody>
      </p:sp>
    </p:spTree>
    <p:extLst>
      <p:ext uri="{BB962C8B-B14F-4D97-AF65-F5344CB8AC3E}">
        <p14:creationId xmlns:p14="http://schemas.microsoft.com/office/powerpoint/2010/main" val="11078805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1C1FC5-7D88-7EEC-EC1B-A999F0E6146F}"/>
              </a:ext>
            </a:extLst>
          </p:cNvPr>
          <p:cNvSpPr>
            <a:spLocks noGrp="1"/>
          </p:cNvSpPr>
          <p:nvPr>
            <p:ph type="title"/>
          </p:nvPr>
        </p:nvSpPr>
        <p:spPr/>
        <p:txBody>
          <a:bodyPr/>
          <a:lstStyle/>
          <a:p>
            <a:r>
              <a:rPr lang="fr-CH" dirty="0"/>
              <a:t>Moyens de TTT : Danse-thérapie</a:t>
            </a:r>
          </a:p>
        </p:txBody>
      </p:sp>
      <p:sp>
        <p:nvSpPr>
          <p:cNvPr id="3" name="Espace réservé du contenu 2">
            <a:extLst>
              <a:ext uri="{FF2B5EF4-FFF2-40B4-BE49-F238E27FC236}">
                <a16:creationId xmlns:a16="http://schemas.microsoft.com/office/drawing/2014/main" id="{506B5EB3-3C3D-14BC-8681-AEEC89F1B82E}"/>
              </a:ext>
            </a:extLst>
          </p:cNvPr>
          <p:cNvSpPr>
            <a:spLocks noGrp="1"/>
          </p:cNvSpPr>
          <p:nvPr>
            <p:ph idx="1"/>
          </p:nvPr>
        </p:nvSpPr>
        <p:spPr/>
        <p:txBody>
          <a:bodyPr/>
          <a:lstStyle/>
          <a:p>
            <a:r>
              <a:rPr lang="fr-CH" dirty="0"/>
              <a:t>Sollicite fonctions cognitives : attention, anticipation, coordination, sens du rythme, mémorisation et prise de décision (fonctions exécutives)</a:t>
            </a:r>
          </a:p>
          <a:p>
            <a:r>
              <a:rPr lang="fr-CH" b="1" dirty="0"/>
              <a:t>Diminue le stress et l’anxiété</a:t>
            </a:r>
          </a:p>
          <a:p>
            <a:r>
              <a:rPr lang="fr-CH" dirty="0"/>
              <a:t>Activité physique avec interactions sociales, partage d’expérience, concentration sur apprentissage d’une nouvelle compétence et confiance en soi</a:t>
            </a:r>
          </a:p>
          <a:p>
            <a:r>
              <a:rPr lang="fr-CH" b="1" dirty="0"/>
              <a:t>Réduirait de près de 75% le risque de démence</a:t>
            </a:r>
          </a:p>
          <a:p>
            <a:r>
              <a:rPr lang="fr-CH" dirty="0"/>
              <a:t>Favorise la plasticité cérébrale et augmentation de l’hippocampe à l’IRM plus prononcée que lors exercices de fitness</a:t>
            </a:r>
          </a:p>
          <a:p>
            <a:r>
              <a:rPr lang="fr-CH" dirty="0"/>
              <a:t>Comparé à un programme d’exercices de force, souplesse et équilibre, la pratique tango améliore vitesse de marche, mobilité et équilibre.</a:t>
            </a:r>
          </a:p>
          <a:p>
            <a:r>
              <a:rPr lang="fr-CH" dirty="0"/>
              <a:t>La musique aide à mémoriser</a:t>
            </a:r>
          </a:p>
        </p:txBody>
      </p:sp>
      <p:pic>
        <p:nvPicPr>
          <p:cNvPr id="5" name="Image 4">
            <a:extLst>
              <a:ext uri="{FF2B5EF4-FFF2-40B4-BE49-F238E27FC236}">
                <a16:creationId xmlns:a16="http://schemas.microsoft.com/office/drawing/2014/main" id="{4B748D4C-8985-6FAC-7913-C5E0FBB0D6FE}"/>
              </a:ext>
            </a:extLst>
          </p:cNvPr>
          <p:cNvPicPr>
            <a:picLocks noChangeAspect="1"/>
          </p:cNvPicPr>
          <p:nvPr/>
        </p:nvPicPr>
        <p:blipFill>
          <a:blip r:embed="rId3"/>
          <a:srcRect l="5430" r="-5430"/>
          <a:stretch>
            <a:fillRect/>
          </a:stretch>
        </p:blipFill>
        <p:spPr>
          <a:xfrm>
            <a:off x="10015402" y="254494"/>
            <a:ext cx="1878219" cy="2324403"/>
          </a:xfrm>
          <a:prstGeom prst="rect">
            <a:avLst/>
          </a:prstGeom>
        </p:spPr>
      </p:pic>
      <p:pic>
        <p:nvPicPr>
          <p:cNvPr id="7" name="Image 6">
            <a:extLst>
              <a:ext uri="{FF2B5EF4-FFF2-40B4-BE49-F238E27FC236}">
                <a16:creationId xmlns:a16="http://schemas.microsoft.com/office/drawing/2014/main" id="{7DF28AB1-2F84-8E32-DC01-BE674CD5CAA5}"/>
              </a:ext>
            </a:extLst>
          </p:cNvPr>
          <p:cNvPicPr>
            <a:picLocks noChangeAspect="1"/>
          </p:cNvPicPr>
          <p:nvPr/>
        </p:nvPicPr>
        <p:blipFill>
          <a:blip r:embed="rId4"/>
          <a:stretch>
            <a:fillRect/>
          </a:stretch>
        </p:blipFill>
        <p:spPr>
          <a:xfrm>
            <a:off x="8864852" y="6031724"/>
            <a:ext cx="1320295" cy="571782"/>
          </a:xfrm>
          <a:prstGeom prst="rect">
            <a:avLst/>
          </a:prstGeom>
        </p:spPr>
      </p:pic>
    </p:spTree>
    <p:extLst>
      <p:ext uri="{BB962C8B-B14F-4D97-AF65-F5344CB8AC3E}">
        <p14:creationId xmlns:p14="http://schemas.microsoft.com/office/powerpoint/2010/main" val="5403386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079EA5-BB0C-58BE-46F6-BE31193476B5}"/>
              </a:ext>
            </a:extLst>
          </p:cNvPr>
          <p:cNvSpPr>
            <a:spLocks noGrp="1"/>
          </p:cNvSpPr>
          <p:nvPr>
            <p:ph type="title"/>
          </p:nvPr>
        </p:nvSpPr>
        <p:spPr/>
        <p:txBody>
          <a:bodyPr/>
          <a:lstStyle/>
          <a:p>
            <a:r>
              <a:rPr lang="fr-CH" dirty="0"/>
              <a:t>Moyens de TTT : </a:t>
            </a:r>
            <a:r>
              <a:rPr lang="fr-CH" dirty="0" err="1"/>
              <a:t>Exergaming</a:t>
            </a:r>
            <a:endParaRPr lang="fr-CH" dirty="0"/>
          </a:p>
        </p:txBody>
      </p:sp>
      <p:sp>
        <p:nvSpPr>
          <p:cNvPr id="3" name="Espace réservé du contenu 2">
            <a:extLst>
              <a:ext uri="{FF2B5EF4-FFF2-40B4-BE49-F238E27FC236}">
                <a16:creationId xmlns:a16="http://schemas.microsoft.com/office/drawing/2014/main" id="{AFD81D28-BE63-45B0-00E9-8A58B24F0E80}"/>
              </a:ext>
            </a:extLst>
          </p:cNvPr>
          <p:cNvSpPr>
            <a:spLocks noGrp="1"/>
          </p:cNvSpPr>
          <p:nvPr>
            <p:ph idx="1"/>
          </p:nvPr>
        </p:nvSpPr>
        <p:spPr>
          <a:xfrm>
            <a:off x="1261872" y="1828800"/>
            <a:ext cx="10315362" cy="4351337"/>
          </a:xfrm>
        </p:spPr>
        <p:txBody>
          <a:bodyPr>
            <a:normAutofit fontScale="92500" lnSpcReduction="20000"/>
          </a:bodyPr>
          <a:lstStyle/>
          <a:p>
            <a:r>
              <a:rPr lang="fr-CH" dirty="0"/>
              <a:t>Stimulent et améliore la vitesse de réaction, la condition physique (équilibre, endurance, force, souplesse, </a:t>
            </a:r>
            <a:r>
              <a:rPr lang="fr-CH" dirty="0" err="1"/>
              <a:t>cooridnation</a:t>
            </a:r>
            <a:r>
              <a:rPr lang="fr-CH" dirty="0"/>
              <a:t>), les fonctions cognitives surtout les fonctions exécutives (prise de décision, flexibilité attentionnelle, mémoire de travail visuelle et auditive, contrôle émotionnel, inhibition, double voir triple tâche) et les interactions sociales de collaboration, communication si réalisé à plusieurs</a:t>
            </a:r>
          </a:p>
          <a:p>
            <a:r>
              <a:rPr lang="fr-CH" dirty="0"/>
              <a:t>Diminue le stress, les symptômes dépressifs et l’anxiété </a:t>
            </a:r>
          </a:p>
          <a:p>
            <a:r>
              <a:rPr lang="fr-CH" dirty="0"/>
              <a:t>Ludique -&gt; plaisir -&gt; aide à surmonter barrières psychologiques liées à l’exercice physique </a:t>
            </a:r>
          </a:p>
          <a:p>
            <a:r>
              <a:rPr lang="fr-CH" dirty="0"/>
              <a:t>Lors </a:t>
            </a:r>
            <a:r>
              <a:rPr lang="fr-CH" dirty="0" err="1"/>
              <a:t>Exergame</a:t>
            </a:r>
            <a:r>
              <a:rPr lang="fr-CH" dirty="0"/>
              <a:t>, l’exercice physique déclencherait la libération de facteurs de croissance de l’hippocampe (zone clé de la mémoire) qui augmenterait la production de nouveaux neurones et de nouvelles synapses. En y ajoutant un entraînement mental -&gt; consolidation de ces nouvelles connexions neuronales.</a:t>
            </a:r>
          </a:p>
          <a:p>
            <a:r>
              <a:rPr lang="fr-CH" dirty="0"/>
              <a:t>2020 apparition des murs immersifs et interactifs, mélange de mondes réels et virtuel (écrans et objets style ballons, raquettes etc.), peut pratiquer en groupe -&gt; </a:t>
            </a:r>
            <a:r>
              <a:rPr lang="fr-CH" dirty="0" err="1"/>
              <a:t>moving</a:t>
            </a:r>
            <a:r>
              <a:rPr lang="fr-CH" dirty="0"/>
              <a:t> </a:t>
            </a:r>
            <a:r>
              <a:rPr lang="fr-CH" dirty="0" err="1"/>
              <a:t>while</a:t>
            </a:r>
            <a:r>
              <a:rPr lang="fr-CH" dirty="0"/>
              <a:t> </a:t>
            </a:r>
            <a:r>
              <a:rPr lang="fr-CH" dirty="0" err="1"/>
              <a:t>thinking</a:t>
            </a:r>
            <a:endParaRPr lang="fr-CH" dirty="0"/>
          </a:p>
          <a:p>
            <a:r>
              <a:rPr lang="fr-CH" dirty="0"/>
              <a:t>En 2023, Etude faculté des sciences du sport à Paris, 2 groupes de 20 personnes de 70 ans, 1 groupe </a:t>
            </a:r>
            <a:r>
              <a:rPr lang="fr-CH" dirty="0" err="1"/>
              <a:t>exergaming</a:t>
            </a:r>
            <a:r>
              <a:rPr lang="fr-CH" dirty="0"/>
              <a:t> avec mur immersif et interactif autre groupe ex renforcement et marche, sur 3 mois 2x1h/</a:t>
            </a:r>
            <a:r>
              <a:rPr lang="fr-CH" dirty="0" err="1"/>
              <a:t>sem</a:t>
            </a:r>
            <a:r>
              <a:rPr lang="fr-CH" dirty="0"/>
              <a:t> -&gt; toutes les personnes ont amélioré leur condition physique et leur mémoire </a:t>
            </a:r>
            <a:r>
              <a:rPr lang="fr-CH" dirty="0" err="1"/>
              <a:t>visio-spatial</a:t>
            </a:r>
            <a:r>
              <a:rPr lang="fr-CH" dirty="0"/>
              <a:t> mais le groupe </a:t>
            </a:r>
            <a:r>
              <a:rPr lang="fr-CH" dirty="0" err="1"/>
              <a:t>exergaming</a:t>
            </a:r>
            <a:r>
              <a:rPr lang="fr-CH" dirty="0"/>
              <a:t> a  aussi amélioré leur mémoire de travail, leur capacité d’inhibition et leur double tâche. Ont aussi ressenti des bénéfices sur leur quotidien.</a:t>
            </a:r>
          </a:p>
        </p:txBody>
      </p:sp>
      <p:pic>
        <p:nvPicPr>
          <p:cNvPr id="5" name="Image 4">
            <a:extLst>
              <a:ext uri="{FF2B5EF4-FFF2-40B4-BE49-F238E27FC236}">
                <a16:creationId xmlns:a16="http://schemas.microsoft.com/office/drawing/2014/main" id="{8D353A5F-C087-DEF6-D2AA-CEDBB136898E}"/>
              </a:ext>
            </a:extLst>
          </p:cNvPr>
          <p:cNvPicPr>
            <a:picLocks noChangeAspect="1"/>
          </p:cNvPicPr>
          <p:nvPr/>
        </p:nvPicPr>
        <p:blipFill>
          <a:blip r:embed="rId3"/>
          <a:stretch>
            <a:fillRect/>
          </a:stretch>
        </p:blipFill>
        <p:spPr>
          <a:xfrm>
            <a:off x="8464734" y="6111966"/>
            <a:ext cx="1753178" cy="746034"/>
          </a:xfrm>
          <a:prstGeom prst="rect">
            <a:avLst/>
          </a:prstGeom>
        </p:spPr>
      </p:pic>
      <p:sp>
        <p:nvSpPr>
          <p:cNvPr id="8" name="ZoneTexte 7">
            <a:extLst>
              <a:ext uri="{FF2B5EF4-FFF2-40B4-BE49-F238E27FC236}">
                <a16:creationId xmlns:a16="http://schemas.microsoft.com/office/drawing/2014/main" id="{F5FDC172-3840-FDA1-86FC-B90E8B7EEC23}"/>
              </a:ext>
            </a:extLst>
          </p:cNvPr>
          <p:cNvSpPr txBox="1"/>
          <p:nvPr/>
        </p:nvSpPr>
        <p:spPr>
          <a:xfrm>
            <a:off x="6419553" y="6492240"/>
            <a:ext cx="2235200" cy="246221"/>
          </a:xfrm>
          <a:prstGeom prst="rect">
            <a:avLst/>
          </a:prstGeom>
          <a:noFill/>
        </p:spPr>
        <p:txBody>
          <a:bodyPr wrap="square" rtlCol="0">
            <a:spAutoFit/>
          </a:bodyPr>
          <a:lstStyle/>
          <a:p>
            <a:r>
              <a:rPr lang="en-US" sz="1000" dirty="0"/>
              <a:t>Source: N. Béraud-</a:t>
            </a:r>
            <a:r>
              <a:rPr lang="en-US" sz="1000" dirty="0" err="1"/>
              <a:t>Peigné</a:t>
            </a:r>
            <a:r>
              <a:rPr lang="en-US" sz="1000" dirty="0"/>
              <a:t> et al.</a:t>
            </a:r>
            <a:endParaRPr lang="fr-CH" sz="1000" dirty="0"/>
          </a:p>
        </p:txBody>
      </p:sp>
    </p:spTree>
    <p:extLst>
      <p:ext uri="{BB962C8B-B14F-4D97-AF65-F5344CB8AC3E}">
        <p14:creationId xmlns:p14="http://schemas.microsoft.com/office/powerpoint/2010/main" val="25053162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H" sz="5333" dirty="0"/>
              <a:t>Ressources pour AP</a:t>
            </a:r>
            <a:endParaRPr lang="fr-CH" dirty="0"/>
          </a:p>
        </p:txBody>
      </p:sp>
      <p:sp>
        <p:nvSpPr>
          <p:cNvPr id="3" name="Espace réservé du contenu 2"/>
          <p:cNvSpPr>
            <a:spLocks noGrp="1"/>
          </p:cNvSpPr>
          <p:nvPr>
            <p:ph idx="1"/>
          </p:nvPr>
        </p:nvSpPr>
        <p:spPr>
          <a:xfrm>
            <a:off x="1261871" y="1828800"/>
            <a:ext cx="10421813" cy="4351337"/>
          </a:xfrm>
        </p:spPr>
        <p:txBody>
          <a:bodyPr>
            <a:normAutofit/>
          </a:bodyPr>
          <a:lstStyle/>
          <a:p>
            <a:pPr marL="457189" indent="-457189" algn="just"/>
            <a:r>
              <a:rPr lang="fr-CH" sz="2000" dirty="0"/>
              <a:t>Sortir marcher, faire des exercices avec son/sa conjoint(e), des amis ou ses proches</a:t>
            </a:r>
          </a:p>
          <a:p>
            <a:pPr marL="457189" indent="-457189" algn="just"/>
            <a:r>
              <a:rPr lang="fr-CH" sz="2000" dirty="0"/>
              <a:t>S’inscrire à un groupe (maison de quartiers, communes…)</a:t>
            </a:r>
          </a:p>
          <a:p>
            <a:pPr marL="457189" indent="-457189" algn="just"/>
            <a:r>
              <a:rPr lang="fr-CH" sz="2000" dirty="0"/>
              <a:t>Suivre des cours sur internet</a:t>
            </a:r>
          </a:p>
          <a:p>
            <a:pPr marL="457189" indent="-457189" algn="just"/>
            <a:r>
              <a:rPr lang="fr-CH" sz="2000" dirty="0"/>
              <a:t>Activité qui fait du plaisir!</a:t>
            </a:r>
          </a:p>
          <a:p>
            <a:pPr marL="457189" indent="-457189" algn="just"/>
            <a:endParaRPr lang="fr-CH" sz="2667" dirty="0"/>
          </a:p>
          <a:p>
            <a:pPr marL="457189" indent="-457189" algn="just"/>
            <a:endParaRPr lang="fr-CH" sz="2667" dirty="0"/>
          </a:p>
          <a:p>
            <a:pPr marL="457189" indent="-457189" algn="just"/>
            <a:endParaRPr lang="fr-CH" sz="2667" dirty="0"/>
          </a:p>
          <a:p>
            <a:pPr algn="just"/>
            <a:endParaRPr lang="fr-CH" sz="2667" dirty="0"/>
          </a:p>
          <a:p>
            <a:pPr algn="just"/>
            <a:endParaRPr lang="fr-CH" sz="2667" dirty="0"/>
          </a:p>
          <a:p>
            <a:endParaRPr lang="fr-CH" dirty="0"/>
          </a:p>
          <a:p>
            <a:endParaRPr lang="fr-CH" dirty="0"/>
          </a:p>
        </p:txBody>
      </p:sp>
      <p:pic>
        <p:nvPicPr>
          <p:cNvPr id="4" name="Image 3"/>
          <p:cNvPicPr>
            <a:picLocks noChangeAspect="1"/>
          </p:cNvPicPr>
          <p:nvPr/>
        </p:nvPicPr>
        <p:blipFill rotWithShape="1">
          <a:blip r:embed="rId3"/>
          <a:srcRect l="1143"/>
          <a:stretch/>
        </p:blipFill>
        <p:spPr>
          <a:xfrm>
            <a:off x="2078771" y="5073624"/>
            <a:ext cx="2660293" cy="1106513"/>
          </a:xfrm>
          <a:prstGeom prst="rect">
            <a:avLst/>
          </a:prstGeom>
        </p:spPr>
      </p:pic>
      <p:sp>
        <p:nvSpPr>
          <p:cNvPr id="5" name="AutoShape 2" descr="Vecteurs pour Émoticône, Illustrations libres de droits pour Émoticône |  Depositphotos® | Smiley emoji, Fotos de emojis, Imagens de emoji"/>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fr-CH" sz="2400"/>
          </a:p>
        </p:txBody>
      </p:sp>
      <p:pic>
        <p:nvPicPr>
          <p:cNvPr id="7" name="Image 6"/>
          <p:cNvPicPr>
            <a:picLocks noChangeAspect="1"/>
          </p:cNvPicPr>
          <p:nvPr/>
        </p:nvPicPr>
        <p:blipFill>
          <a:blip r:embed="rId4"/>
          <a:stretch>
            <a:fillRect/>
          </a:stretch>
        </p:blipFill>
        <p:spPr>
          <a:xfrm>
            <a:off x="7826321" y="2300818"/>
            <a:ext cx="1967541" cy="1675220"/>
          </a:xfrm>
          <a:prstGeom prst="rect">
            <a:avLst/>
          </a:prstGeom>
        </p:spPr>
      </p:pic>
      <p:pic>
        <p:nvPicPr>
          <p:cNvPr id="8" name="Image 7"/>
          <p:cNvPicPr>
            <a:picLocks noChangeAspect="1"/>
          </p:cNvPicPr>
          <p:nvPr/>
        </p:nvPicPr>
        <p:blipFill>
          <a:blip r:embed="rId5"/>
          <a:stretch>
            <a:fillRect/>
          </a:stretch>
        </p:blipFill>
        <p:spPr>
          <a:xfrm>
            <a:off x="7826321" y="510533"/>
            <a:ext cx="3953773" cy="1036015"/>
          </a:xfrm>
          <a:prstGeom prst="rect">
            <a:avLst/>
          </a:prstGeom>
        </p:spPr>
      </p:pic>
      <p:pic>
        <p:nvPicPr>
          <p:cNvPr id="9" name="Image 8"/>
          <p:cNvPicPr>
            <a:picLocks noChangeAspect="1"/>
          </p:cNvPicPr>
          <p:nvPr/>
        </p:nvPicPr>
        <p:blipFill rotWithShape="1">
          <a:blip r:embed="rId6"/>
          <a:srcRect l="11967" t="10456" r="7202" b="14010"/>
          <a:stretch/>
        </p:blipFill>
        <p:spPr>
          <a:xfrm>
            <a:off x="4889276" y="3781105"/>
            <a:ext cx="2702125" cy="1182181"/>
          </a:xfrm>
          <a:prstGeom prst="rect">
            <a:avLst/>
          </a:prstGeom>
        </p:spPr>
      </p:pic>
      <p:pic>
        <p:nvPicPr>
          <p:cNvPr id="10" name="Image 9"/>
          <p:cNvPicPr>
            <a:picLocks noChangeAspect="1"/>
          </p:cNvPicPr>
          <p:nvPr/>
        </p:nvPicPr>
        <p:blipFill>
          <a:blip r:embed="rId7"/>
          <a:stretch>
            <a:fillRect/>
          </a:stretch>
        </p:blipFill>
        <p:spPr>
          <a:xfrm>
            <a:off x="9308453" y="3719572"/>
            <a:ext cx="2375232" cy="1460704"/>
          </a:xfrm>
          <a:prstGeom prst="rect">
            <a:avLst/>
          </a:prstGeom>
        </p:spPr>
      </p:pic>
      <p:pic>
        <p:nvPicPr>
          <p:cNvPr id="11" name="Image 10"/>
          <p:cNvPicPr>
            <a:picLocks noChangeAspect="1"/>
          </p:cNvPicPr>
          <p:nvPr/>
        </p:nvPicPr>
        <p:blipFill>
          <a:blip r:embed="rId8"/>
          <a:stretch>
            <a:fillRect/>
          </a:stretch>
        </p:blipFill>
        <p:spPr>
          <a:xfrm>
            <a:off x="6593860" y="5408252"/>
            <a:ext cx="4838864" cy="917171"/>
          </a:xfrm>
          <a:prstGeom prst="rect">
            <a:avLst/>
          </a:prstGeom>
        </p:spPr>
      </p:pic>
    </p:spTree>
    <p:extLst>
      <p:ext uri="{BB962C8B-B14F-4D97-AF65-F5344CB8AC3E}">
        <p14:creationId xmlns:p14="http://schemas.microsoft.com/office/powerpoint/2010/main" val="9171362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895D24-87BB-6E1D-4A7A-7F14D1BF7E93}"/>
              </a:ext>
            </a:extLst>
          </p:cNvPr>
          <p:cNvSpPr>
            <a:spLocks noGrp="1"/>
          </p:cNvSpPr>
          <p:nvPr>
            <p:ph type="title"/>
          </p:nvPr>
        </p:nvSpPr>
        <p:spPr>
          <a:xfrm>
            <a:off x="1261872" y="365760"/>
            <a:ext cx="9692640" cy="1222408"/>
          </a:xfrm>
        </p:spPr>
        <p:txBody>
          <a:bodyPr>
            <a:normAutofit fontScale="90000"/>
          </a:bodyPr>
          <a:lstStyle/>
          <a:p>
            <a:r>
              <a:rPr lang="fr-CH" dirty="0"/>
              <a:t>Implications d’autres personnes et professions</a:t>
            </a:r>
          </a:p>
        </p:txBody>
      </p:sp>
      <p:sp>
        <p:nvSpPr>
          <p:cNvPr id="3" name="Espace réservé du contenu 2">
            <a:extLst>
              <a:ext uri="{FF2B5EF4-FFF2-40B4-BE49-F238E27FC236}">
                <a16:creationId xmlns:a16="http://schemas.microsoft.com/office/drawing/2014/main" id="{A611477A-6C8B-AF58-9DC3-F6D0CC9EFE69}"/>
              </a:ext>
            </a:extLst>
          </p:cNvPr>
          <p:cNvSpPr>
            <a:spLocks noGrp="1"/>
          </p:cNvSpPr>
          <p:nvPr>
            <p:ph idx="1"/>
          </p:nvPr>
        </p:nvSpPr>
        <p:spPr>
          <a:xfrm>
            <a:off x="1871472" y="2004799"/>
            <a:ext cx="3101582" cy="4142790"/>
          </a:xfrm>
        </p:spPr>
        <p:txBody>
          <a:bodyPr>
            <a:normAutofit/>
          </a:bodyPr>
          <a:lstStyle/>
          <a:p>
            <a:r>
              <a:rPr lang="fr-CH" sz="2400" dirty="0"/>
              <a:t>Les proches aidants</a:t>
            </a:r>
          </a:p>
          <a:p>
            <a:r>
              <a:rPr lang="fr-CH" sz="2400" dirty="0"/>
              <a:t>Ergothérapeute</a:t>
            </a:r>
          </a:p>
          <a:p>
            <a:r>
              <a:rPr lang="fr-CH" sz="2400" dirty="0"/>
              <a:t>Care Manager</a:t>
            </a:r>
          </a:p>
          <a:p>
            <a:r>
              <a:rPr lang="fr-CH" sz="2400" dirty="0"/>
              <a:t>Neuropsychologue</a:t>
            </a:r>
          </a:p>
          <a:p>
            <a:r>
              <a:rPr lang="fr-CH" sz="2400" dirty="0"/>
              <a:t>Logopédistes</a:t>
            </a:r>
          </a:p>
          <a:p>
            <a:r>
              <a:rPr lang="fr-CH" sz="2400" dirty="0"/>
              <a:t>Psychothérapeute</a:t>
            </a:r>
          </a:p>
          <a:p>
            <a:r>
              <a:rPr lang="fr-CH" sz="2400" dirty="0"/>
              <a:t>Podologues</a:t>
            </a:r>
          </a:p>
        </p:txBody>
      </p:sp>
      <p:sp>
        <p:nvSpPr>
          <p:cNvPr id="4" name="ZoneTexte 3">
            <a:extLst>
              <a:ext uri="{FF2B5EF4-FFF2-40B4-BE49-F238E27FC236}">
                <a16:creationId xmlns:a16="http://schemas.microsoft.com/office/drawing/2014/main" id="{88493436-7BE9-3094-B5B9-B950BB8E074F}"/>
              </a:ext>
            </a:extLst>
          </p:cNvPr>
          <p:cNvSpPr txBox="1"/>
          <p:nvPr/>
        </p:nvSpPr>
        <p:spPr>
          <a:xfrm>
            <a:off x="6641432" y="2004799"/>
            <a:ext cx="4780547" cy="4276042"/>
          </a:xfrm>
          <a:prstGeom prst="rect">
            <a:avLst/>
          </a:prstGeom>
          <a:noFill/>
        </p:spPr>
        <p:txBody>
          <a:bodyPr wrap="square" rtlCol="0">
            <a:spAutoFit/>
          </a:bodyPr>
          <a:lstStyle/>
          <a:p>
            <a:pPr marL="176213" marR="0" lvl="0" indent="-176213" algn="l" defTabSz="914400" rtl="0" eaLnBrk="1" fontAlgn="auto" latinLnBrk="0" hangingPunct="1">
              <a:lnSpc>
                <a:spcPct val="95000"/>
              </a:lnSpc>
              <a:spcBef>
                <a:spcPts val="1400"/>
              </a:spcBef>
              <a:spcAft>
                <a:spcPts val="200"/>
              </a:spcAft>
              <a:buClr>
                <a:srgbClr val="211B44"/>
              </a:buClr>
              <a:buSzPct val="80000"/>
              <a:buFont typeface="Arial" panose="020B0604020202020204" pitchFamily="34" charset="0"/>
              <a:buChar char="•"/>
              <a:tabLst>
                <a:tab pos="449263" algn="l"/>
              </a:tabLst>
              <a:defRPr/>
            </a:pPr>
            <a:r>
              <a:rPr kumimoji="0" lang="fr-CH" sz="2400" b="0" i="0" u="none" strike="noStrike" kern="1200" cap="none" spc="10" normalizeH="0" baseline="0" noProof="0" dirty="0">
                <a:ln>
                  <a:noFill/>
                </a:ln>
                <a:solidFill>
                  <a:srgbClr val="211B44"/>
                </a:solidFill>
                <a:effectLst/>
                <a:uLnTx/>
                <a:uFillTx/>
                <a:latin typeface="Calibri"/>
                <a:ea typeface="+mn-ea"/>
                <a:cs typeface="+mn-cs"/>
              </a:rPr>
              <a:t>Coiffeur/</a:t>
            </a:r>
            <a:r>
              <a:rPr kumimoji="0" lang="fr-CH" sz="2400" b="0" i="0" u="none" strike="noStrike" kern="1200" cap="none" spc="10" normalizeH="0" baseline="0" noProof="0" dirty="0" err="1">
                <a:ln>
                  <a:noFill/>
                </a:ln>
                <a:solidFill>
                  <a:srgbClr val="211B44"/>
                </a:solidFill>
                <a:effectLst/>
                <a:uLnTx/>
                <a:uFillTx/>
                <a:latin typeface="Calibri"/>
                <a:ea typeface="+mn-ea"/>
                <a:cs typeface="+mn-cs"/>
              </a:rPr>
              <a:t>euse</a:t>
            </a:r>
            <a:r>
              <a:rPr kumimoji="0" lang="fr-CH" sz="2400" b="0" i="0" u="none" strike="noStrike" kern="1200" cap="none" spc="10" normalizeH="0" baseline="0" noProof="0" dirty="0">
                <a:ln>
                  <a:noFill/>
                </a:ln>
                <a:solidFill>
                  <a:srgbClr val="211B44"/>
                </a:solidFill>
                <a:effectLst/>
                <a:uLnTx/>
                <a:uFillTx/>
                <a:latin typeface="Calibri"/>
                <a:ea typeface="+mn-ea"/>
                <a:cs typeface="+mn-cs"/>
              </a:rPr>
              <a:t>, </a:t>
            </a:r>
          </a:p>
          <a:p>
            <a:pPr marL="182880" marR="0" lvl="0" indent="-182880" algn="l" defTabSz="914400" rtl="0" eaLnBrk="1" fontAlgn="auto" latinLnBrk="0" hangingPunct="1">
              <a:lnSpc>
                <a:spcPct val="95000"/>
              </a:lnSpc>
              <a:spcBef>
                <a:spcPts val="1400"/>
              </a:spcBef>
              <a:spcAft>
                <a:spcPts val="200"/>
              </a:spcAft>
              <a:buClr>
                <a:srgbClr val="211B44"/>
              </a:buClr>
              <a:buSzPct val="80000"/>
              <a:buFont typeface="Arial" pitchFamily="34" charset="0"/>
              <a:buChar char="•"/>
              <a:tabLst/>
              <a:defRPr/>
            </a:pPr>
            <a:r>
              <a:rPr kumimoji="0" lang="fr-CH" sz="2400" b="0" i="0" u="none" strike="noStrike" kern="1200" cap="none" spc="10" normalizeH="0" baseline="0" noProof="0" dirty="0">
                <a:ln>
                  <a:noFill/>
                </a:ln>
                <a:solidFill>
                  <a:srgbClr val="211B44"/>
                </a:solidFill>
                <a:effectLst/>
                <a:uLnTx/>
                <a:uFillTx/>
                <a:latin typeface="Calibri"/>
                <a:ea typeface="+mn-ea"/>
                <a:cs typeface="+mn-cs"/>
              </a:rPr>
              <a:t>Dentiste</a:t>
            </a:r>
          </a:p>
          <a:p>
            <a:pPr marL="182880" marR="0" lvl="0" indent="-182880" algn="l" defTabSz="914400" rtl="0" eaLnBrk="1" fontAlgn="auto" latinLnBrk="0" hangingPunct="1">
              <a:lnSpc>
                <a:spcPct val="95000"/>
              </a:lnSpc>
              <a:spcBef>
                <a:spcPts val="1400"/>
              </a:spcBef>
              <a:spcAft>
                <a:spcPts val="200"/>
              </a:spcAft>
              <a:buClr>
                <a:srgbClr val="211B44"/>
              </a:buClr>
              <a:buSzPct val="80000"/>
              <a:buFont typeface="Arial" pitchFamily="34" charset="0"/>
              <a:buChar char="•"/>
              <a:tabLst/>
              <a:defRPr/>
            </a:pPr>
            <a:r>
              <a:rPr kumimoji="0" lang="fr-CH" sz="2400" b="0" i="0" u="none" strike="noStrike" kern="1200" cap="none" spc="10" normalizeH="0" baseline="0" noProof="0" dirty="0">
                <a:ln>
                  <a:noFill/>
                </a:ln>
                <a:solidFill>
                  <a:srgbClr val="211B44"/>
                </a:solidFill>
                <a:effectLst/>
                <a:uLnTx/>
                <a:uFillTx/>
                <a:latin typeface="Calibri"/>
                <a:ea typeface="+mn-ea"/>
                <a:cs typeface="+mn-cs"/>
              </a:rPr>
              <a:t>Banquier/ère</a:t>
            </a:r>
          </a:p>
          <a:p>
            <a:pPr marL="182880" marR="0" lvl="0" indent="-182880" algn="l" defTabSz="914400" rtl="0" eaLnBrk="1" fontAlgn="auto" latinLnBrk="0" hangingPunct="1">
              <a:lnSpc>
                <a:spcPct val="95000"/>
              </a:lnSpc>
              <a:spcBef>
                <a:spcPts val="1400"/>
              </a:spcBef>
              <a:spcAft>
                <a:spcPts val="200"/>
              </a:spcAft>
              <a:buClr>
                <a:srgbClr val="211B44"/>
              </a:buClr>
              <a:buSzPct val="80000"/>
              <a:buFont typeface="Arial" pitchFamily="34" charset="0"/>
              <a:buChar char="•"/>
              <a:tabLst/>
              <a:defRPr/>
            </a:pPr>
            <a:r>
              <a:rPr kumimoji="0" lang="fr-CH" sz="2400" b="0" i="0" u="none" strike="noStrike" kern="1200" cap="none" spc="10" normalizeH="0" baseline="0" noProof="0" dirty="0">
                <a:ln>
                  <a:noFill/>
                </a:ln>
                <a:solidFill>
                  <a:srgbClr val="211B44"/>
                </a:solidFill>
                <a:effectLst/>
                <a:uLnTx/>
                <a:uFillTx/>
                <a:latin typeface="Calibri"/>
                <a:ea typeface="+mn-ea"/>
                <a:cs typeface="+mn-cs"/>
              </a:rPr>
              <a:t>Commerçants : fleuriste, épicier/ère, boucher/ère, boulanger/ère, vendeur/</a:t>
            </a:r>
            <a:r>
              <a:rPr kumimoji="0" lang="fr-CH" sz="2400" b="0" i="0" u="none" strike="noStrike" kern="1200" cap="none" spc="10" normalizeH="0" baseline="0" noProof="0" dirty="0" err="1">
                <a:ln>
                  <a:noFill/>
                </a:ln>
                <a:solidFill>
                  <a:srgbClr val="211B44"/>
                </a:solidFill>
                <a:effectLst/>
                <a:uLnTx/>
                <a:uFillTx/>
                <a:latin typeface="Calibri"/>
                <a:ea typeface="+mn-ea"/>
                <a:cs typeface="+mn-cs"/>
              </a:rPr>
              <a:t>euse</a:t>
            </a:r>
            <a:endParaRPr kumimoji="0" lang="fr-CH" sz="2400" b="0" i="0" u="none" strike="noStrike" kern="1200" cap="none" spc="10" normalizeH="0" baseline="0" noProof="0" dirty="0">
              <a:ln>
                <a:noFill/>
              </a:ln>
              <a:solidFill>
                <a:srgbClr val="211B44"/>
              </a:solidFill>
              <a:effectLst/>
              <a:uLnTx/>
              <a:uFillTx/>
              <a:latin typeface="Calibri"/>
              <a:ea typeface="+mn-ea"/>
              <a:cs typeface="+mn-cs"/>
            </a:endParaRPr>
          </a:p>
          <a:p>
            <a:pPr marL="182880" marR="0" lvl="0" indent="-182880" algn="l" defTabSz="914400" rtl="0" eaLnBrk="1" fontAlgn="auto" latinLnBrk="0" hangingPunct="1">
              <a:lnSpc>
                <a:spcPct val="95000"/>
              </a:lnSpc>
              <a:spcBef>
                <a:spcPts val="1400"/>
              </a:spcBef>
              <a:spcAft>
                <a:spcPts val="200"/>
              </a:spcAft>
              <a:buClr>
                <a:srgbClr val="211B44"/>
              </a:buClr>
              <a:buSzPct val="80000"/>
              <a:buFont typeface="Arial" pitchFamily="34" charset="0"/>
              <a:buChar char="•"/>
              <a:tabLst/>
              <a:defRPr/>
            </a:pPr>
            <a:r>
              <a:rPr kumimoji="0" lang="fr-CH" sz="2400" b="0" i="0" u="none" strike="noStrike" kern="1200" cap="none" spc="10" normalizeH="0" baseline="0" noProof="0" dirty="0">
                <a:ln>
                  <a:noFill/>
                </a:ln>
                <a:solidFill>
                  <a:srgbClr val="211B44"/>
                </a:solidFill>
                <a:effectLst/>
                <a:uLnTx/>
                <a:uFillTx/>
                <a:latin typeface="Calibri"/>
                <a:ea typeface="+mn-ea"/>
                <a:cs typeface="+mn-cs"/>
              </a:rPr>
              <a:t>Conducteur/</a:t>
            </a:r>
            <a:r>
              <a:rPr kumimoji="0" lang="fr-CH" sz="2400" b="0" i="0" u="none" strike="noStrike" kern="1200" cap="none" spc="10" normalizeH="0" baseline="0" noProof="0" dirty="0" err="1">
                <a:ln>
                  <a:noFill/>
                </a:ln>
                <a:solidFill>
                  <a:srgbClr val="211B44"/>
                </a:solidFill>
                <a:effectLst/>
                <a:uLnTx/>
                <a:uFillTx/>
                <a:latin typeface="Calibri"/>
                <a:ea typeface="+mn-ea"/>
                <a:cs typeface="+mn-cs"/>
              </a:rPr>
              <a:t>trice</a:t>
            </a:r>
            <a:r>
              <a:rPr kumimoji="0" lang="fr-CH" sz="2400" b="0" i="0" u="none" strike="noStrike" kern="1200" cap="none" spc="10" normalizeH="0" baseline="0" noProof="0" dirty="0">
                <a:ln>
                  <a:noFill/>
                </a:ln>
                <a:solidFill>
                  <a:srgbClr val="211B44"/>
                </a:solidFill>
                <a:effectLst/>
                <a:uLnTx/>
                <a:uFillTx/>
                <a:latin typeface="Calibri"/>
                <a:ea typeface="+mn-ea"/>
                <a:cs typeface="+mn-cs"/>
              </a:rPr>
              <a:t> de transport en commun</a:t>
            </a:r>
          </a:p>
          <a:p>
            <a:pPr marL="182880" marR="0" lvl="0" indent="-182880" algn="l" defTabSz="914400" rtl="0" eaLnBrk="1" fontAlgn="auto" latinLnBrk="0" hangingPunct="1">
              <a:lnSpc>
                <a:spcPct val="95000"/>
              </a:lnSpc>
              <a:spcBef>
                <a:spcPts val="1400"/>
              </a:spcBef>
              <a:spcAft>
                <a:spcPts val="200"/>
              </a:spcAft>
              <a:buClr>
                <a:srgbClr val="211B44"/>
              </a:buClr>
              <a:buSzPct val="80000"/>
              <a:buFont typeface="Arial" pitchFamily="34" charset="0"/>
              <a:buChar char="•"/>
              <a:tabLst/>
              <a:defRPr/>
            </a:pPr>
            <a:r>
              <a:rPr kumimoji="0" lang="fr-CH" sz="2400" b="0" i="0" u="none" strike="noStrike" kern="1200" cap="none" spc="10" normalizeH="0" baseline="0" noProof="0" dirty="0">
                <a:ln>
                  <a:noFill/>
                </a:ln>
                <a:solidFill>
                  <a:srgbClr val="211B44"/>
                </a:solidFill>
                <a:effectLst/>
                <a:uLnTx/>
                <a:uFillTx/>
                <a:latin typeface="Calibri"/>
                <a:ea typeface="+mn-ea"/>
                <a:cs typeface="+mn-cs"/>
              </a:rPr>
              <a:t>Etc.</a:t>
            </a:r>
          </a:p>
        </p:txBody>
      </p:sp>
    </p:spTree>
    <p:extLst>
      <p:ext uri="{BB962C8B-B14F-4D97-AF65-F5344CB8AC3E}">
        <p14:creationId xmlns:p14="http://schemas.microsoft.com/office/powerpoint/2010/main" val="19759728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05528A-3BCE-393F-9EC8-38C2BC8D3D4D}"/>
              </a:ext>
            </a:extLst>
          </p:cNvPr>
          <p:cNvSpPr>
            <a:spLocks noGrp="1"/>
          </p:cNvSpPr>
          <p:nvPr>
            <p:ph type="title"/>
          </p:nvPr>
        </p:nvSpPr>
        <p:spPr/>
        <p:txBody>
          <a:bodyPr>
            <a:normAutofit fontScale="90000"/>
          </a:bodyPr>
          <a:lstStyle/>
          <a:p>
            <a:r>
              <a:rPr lang="fr-CH" dirty="0"/>
              <a:t>Prise en charge </a:t>
            </a:r>
            <a:r>
              <a:rPr lang="fr-CH" dirty="0" err="1"/>
              <a:t>physiothérapeutique</a:t>
            </a:r>
            <a:r>
              <a:rPr lang="fr-CH" dirty="0"/>
              <a:t> au CHUV dans le cadre de </a:t>
            </a:r>
            <a:r>
              <a:rPr lang="fr-CH" dirty="0" err="1"/>
              <a:t>CareMENS</a:t>
            </a:r>
            <a:endParaRPr lang="fr-CH" dirty="0"/>
          </a:p>
        </p:txBody>
      </p:sp>
      <p:sp>
        <p:nvSpPr>
          <p:cNvPr id="3" name="Espace réservé du contenu 2">
            <a:extLst>
              <a:ext uri="{FF2B5EF4-FFF2-40B4-BE49-F238E27FC236}">
                <a16:creationId xmlns:a16="http://schemas.microsoft.com/office/drawing/2014/main" id="{044943B4-BBEF-EB2C-BA77-4146BEE32E5E}"/>
              </a:ext>
            </a:extLst>
          </p:cNvPr>
          <p:cNvSpPr>
            <a:spLocks noGrp="1"/>
          </p:cNvSpPr>
          <p:nvPr>
            <p:ph idx="1"/>
          </p:nvPr>
        </p:nvSpPr>
        <p:spPr/>
        <p:txBody>
          <a:bodyPr>
            <a:normAutofit/>
          </a:bodyPr>
          <a:lstStyle/>
          <a:p>
            <a:pPr marL="342900" indent="-342900">
              <a:buFont typeface="+mj-lt"/>
              <a:buAutoNum type="arabicParenR"/>
            </a:pPr>
            <a:r>
              <a:rPr lang="fr-CH" sz="2800" u="sng" dirty="0"/>
              <a:t>Prise en charge conventionnelle</a:t>
            </a:r>
            <a:r>
              <a:rPr lang="fr-CH" sz="2800" dirty="0"/>
              <a:t> : pour les personnes atteintes de TNC</a:t>
            </a:r>
          </a:p>
          <a:p>
            <a:pPr marL="342900" indent="-342900">
              <a:buFont typeface="+mj-lt"/>
              <a:buAutoNum type="arabicParenR"/>
            </a:pPr>
            <a:r>
              <a:rPr lang="fr-CH" sz="2800" u="sng"/>
              <a:t>Remfex</a:t>
            </a:r>
            <a:r>
              <a:rPr lang="fr-CH" sz="2800" dirty="0"/>
              <a:t> : Prise en charge (PEC) spécifique pour les personnes atteintes de TNC souffrant de troubles exécutifs</a:t>
            </a:r>
          </a:p>
        </p:txBody>
      </p:sp>
    </p:spTree>
    <p:extLst>
      <p:ext uri="{BB962C8B-B14F-4D97-AF65-F5344CB8AC3E}">
        <p14:creationId xmlns:p14="http://schemas.microsoft.com/office/powerpoint/2010/main" val="10789492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61872" y="365759"/>
            <a:ext cx="9692640" cy="969523"/>
          </a:xfrm>
        </p:spPr>
        <p:txBody>
          <a:bodyPr>
            <a:noAutofit/>
          </a:bodyPr>
          <a:lstStyle/>
          <a:p>
            <a:r>
              <a:rPr lang="fr-CH" dirty="0"/>
              <a:t>Programme</a:t>
            </a:r>
          </a:p>
        </p:txBody>
      </p:sp>
      <p:sp>
        <p:nvSpPr>
          <p:cNvPr id="3" name="Espace réservé du contenu 2"/>
          <p:cNvSpPr>
            <a:spLocks noGrp="1"/>
          </p:cNvSpPr>
          <p:nvPr>
            <p:ph idx="1"/>
          </p:nvPr>
        </p:nvSpPr>
        <p:spPr>
          <a:xfrm>
            <a:off x="891536" y="2139561"/>
            <a:ext cx="10433311" cy="4000608"/>
          </a:xfrm>
        </p:spPr>
        <p:txBody>
          <a:bodyPr>
            <a:normAutofit fontScale="92500" lnSpcReduction="20000"/>
          </a:bodyPr>
          <a:lstStyle/>
          <a:p>
            <a:r>
              <a:rPr lang="fr-CH" sz="2400" dirty="0"/>
              <a:t>Recrutement par les médecins du Centre </a:t>
            </a:r>
            <a:r>
              <a:rPr lang="fr-CH" sz="2400" dirty="0" err="1"/>
              <a:t>Leenaards</a:t>
            </a:r>
            <a:r>
              <a:rPr lang="fr-CH" sz="2400" dirty="0"/>
              <a:t> de la Mémoire (CLM) </a:t>
            </a:r>
          </a:p>
          <a:p>
            <a:r>
              <a:rPr lang="fr-CH" sz="2400" dirty="0"/>
              <a:t>Evaluation par la Care Manager qui réfère ensuite les participants en physiothérapie</a:t>
            </a:r>
          </a:p>
          <a:p>
            <a:r>
              <a:rPr lang="fr-CH" sz="2400" dirty="0"/>
              <a:t>PEC en physiothérapie:</a:t>
            </a:r>
          </a:p>
          <a:p>
            <a:pPr marL="1249363" indent="-358775">
              <a:buFont typeface="Wingdings" panose="05000000000000000000" pitchFamily="2" charset="2"/>
              <a:buChar char="Ø"/>
            </a:pPr>
            <a:r>
              <a:rPr lang="fr-CH" sz="2400" dirty="0"/>
              <a:t>2 séances en individuel de bilan (initial et final) avec le proche aidant si disponible</a:t>
            </a:r>
          </a:p>
          <a:p>
            <a:pPr marL="1249363" indent="-358775">
              <a:buFont typeface="Wingdings" panose="05000000000000000000" pitchFamily="2" charset="2"/>
              <a:buChar char="Ø"/>
            </a:pPr>
            <a:r>
              <a:rPr lang="fr-CH" sz="2400" dirty="0"/>
              <a:t>Participant réparti dans l’un des 2 groupes en fonction de ses résultats physiques (1 groupe avec un niveau un peu plus élevé et un avec un niveau plus bas)</a:t>
            </a:r>
          </a:p>
          <a:p>
            <a:pPr marL="1249363" indent="-358775">
              <a:buFont typeface="Wingdings" panose="05000000000000000000" pitchFamily="2" charset="2"/>
              <a:buChar char="Ø"/>
            </a:pPr>
            <a:r>
              <a:rPr lang="fr-CH" sz="2400" dirty="0"/>
              <a:t>18 séances en groupe de 5-6 personnes</a:t>
            </a:r>
          </a:p>
          <a:p>
            <a:r>
              <a:rPr lang="fr-CH" sz="2400" dirty="0"/>
              <a:t>Recherche d’une activité dans l’offre communautaire à la fin PEC par Care Manager</a:t>
            </a:r>
          </a:p>
        </p:txBody>
      </p:sp>
      <p:pic>
        <p:nvPicPr>
          <p:cNvPr id="4" name="Picture 34">
            <a:extLst>
              <a:ext uri="{FF2B5EF4-FFF2-40B4-BE49-F238E27FC236}">
                <a16:creationId xmlns:a16="http://schemas.microsoft.com/office/drawing/2014/main" id="{ADB7CA88-3338-4533-A875-796CBBABC027}"/>
              </a:ext>
            </a:extLst>
          </p:cNvPr>
          <p:cNvPicPr>
            <a:picLocks noChangeAspect="1"/>
          </p:cNvPicPr>
          <p:nvPr/>
        </p:nvPicPr>
        <p:blipFill>
          <a:blip r:embed="rId4" cstate="print">
            <a:extLst>
              <a:ext uri="{28A0092B-C50C-407E-A947-70E740481C1C}">
                <a14:useLocalDpi xmlns:a14="http://schemas.microsoft.com/office/drawing/2010/main" val="0"/>
              </a:ext>
            </a:extLst>
          </a:blip>
          <a:srcRect l="16728" r="16728"/>
          <a:stretch/>
        </p:blipFill>
        <p:spPr>
          <a:xfrm>
            <a:off x="10053724" y="234455"/>
            <a:ext cx="1801576" cy="1804898"/>
          </a:xfrm>
          <a:prstGeom prst="ellipse">
            <a:avLst/>
          </a:prstGeom>
          <a:ln w="63500" cap="rnd">
            <a:no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grpSp>
        <p:nvGrpSpPr>
          <p:cNvPr id="5" name="Groupe 4">
            <a:extLst>
              <a:ext uri="{FF2B5EF4-FFF2-40B4-BE49-F238E27FC236}">
                <a16:creationId xmlns:a16="http://schemas.microsoft.com/office/drawing/2014/main" id="{F5D25AD8-1528-AE7E-7F1A-3A097B7A639E}"/>
              </a:ext>
            </a:extLst>
          </p:cNvPr>
          <p:cNvGrpSpPr/>
          <p:nvPr/>
        </p:nvGrpSpPr>
        <p:grpSpPr>
          <a:xfrm>
            <a:off x="0" y="1435490"/>
            <a:ext cx="5071622" cy="463687"/>
            <a:chOff x="0" y="1166809"/>
            <a:chExt cx="5071622" cy="463687"/>
          </a:xfrm>
        </p:grpSpPr>
        <p:sp>
          <p:nvSpPr>
            <p:cNvPr id="6" name="Rectangle 5">
              <a:extLst>
                <a:ext uri="{FF2B5EF4-FFF2-40B4-BE49-F238E27FC236}">
                  <a16:creationId xmlns:a16="http://schemas.microsoft.com/office/drawing/2014/main" id="{52DFBB1A-73B8-2F20-75A2-FC98FC4CF04B}"/>
                </a:ext>
              </a:extLst>
            </p:cNvPr>
            <p:cNvSpPr/>
            <p:nvPr>
              <p:custDataLst>
                <p:tags r:id="rId1"/>
              </p:custDataLst>
            </p:nvPr>
          </p:nvSpPr>
          <p:spPr>
            <a:xfrm>
              <a:off x="0" y="1179576"/>
              <a:ext cx="5071622" cy="4509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400" dirty="0">
                <a:solidFill>
                  <a:schemeClr val="tx1"/>
                </a:solidFill>
              </a:endParaRPr>
            </a:p>
          </p:txBody>
        </p:sp>
        <p:sp>
          <p:nvSpPr>
            <p:cNvPr id="7" name="Sous-titre 2">
              <a:extLst>
                <a:ext uri="{FF2B5EF4-FFF2-40B4-BE49-F238E27FC236}">
                  <a16:creationId xmlns:a16="http://schemas.microsoft.com/office/drawing/2014/main" id="{5BB2514B-CB57-450A-0D3E-241FF010FE58}"/>
                </a:ext>
              </a:extLst>
            </p:cNvPr>
            <p:cNvSpPr txBox="1">
              <a:spLocks/>
            </p:cNvSpPr>
            <p:nvPr/>
          </p:nvSpPr>
          <p:spPr>
            <a:xfrm>
              <a:off x="455445" y="1166809"/>
              <a:ext cx="4422268" cy="450920"/>
            </a:xfrm>
            <a:prstGeom prst="rect">
              <a:avLst/>
            </a:prstGeom>
          </p:spPr>
          <p:txBody>
            <a:bodyPr vert="horz" lIns="91440" tIns="45720" rIns="91440" bIns="45720" rtlCol="0" anchor="ctr">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r>
                <a:rPr lang="fr-CH" sz="2400" b="1" dirty="0">
                  <a:solidFill>
                    <a:schemeClr val="tx1"/>
                  </a:solidFill>
                </a:rPr>
                <a:t>Prise en charge conventionnelle</a:t>
              </a:r>
            </a:p>
          </p:txBody>
        </p:sp>
      </p:grpSp>
    </p:spTree>
    <p:extLst>
      <p:ext uri="{BB962C8B-B14F-4D97-AF65-F5344CB8AC3E}">
        <p14:creationId xmlns:p14="http://schemas.microsoft.com/office/powerpoint/2010/main" val="4412018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3A11BB-581A-2A2E-6BCA-4A0C320247BE}"/>
              </a:ext>
            </a:extLst>
          </p:cNvPr>
          <p:cNvSpPr>
            <a:spLocks noGrp="1"/>
          </p:cNvSpPr>
          <p:nvPr>
            <p:ph type="title"/>
          </p:nvPr>
        </p:nvSpPr>
        <p:spPr>
          <a:xfrm>
            <a:off x="1261872" y="365760"/>
            <a:ext cx="9692640" cy="764540"/>
          </a:xfrm>
        </p:spPr>
        <p:txBody>
          <a:bodyPr/>
          <a:lstStyle/>
          <a:p>
            <a:r>
              <a:rPr lang="fr-CH" dirty="0"/>
              <a:t>Séance en individuel : bilan</a:t>
            </a:r>
          </a:p>
        </p:txBody>
      </p:sp>
      <p:sp>
        <p:nvSpPr>
          <p:cNvPr id="3" name="Espace réservé du contenu 2">
            <a:extLst>
              <a:ext uri="{FF2B5EF4-FFF2-40B4-BE49-F238E27FC236}">
                <a16:creationId xmlns:a16="http://schemas.microsoft.com/office/drawing/2014/main" id="{D3BD57DE-D029-DCD3-E364-77D5B209605B}"/>
              </a:ext>
            </a:extLst>
          </p:cNvPr>
          <p:cNvSpPr>
            <a:spLocks noGrp="1"/>
          </p:cNvSpPr>
          <p:nvPr>
            <p:ph idx="1"/>
          </p:nvPr>
        </p:nvSpPr>
        <p:spPr>
          <a:xfrm>
            <a:off x="952982" y="1606754"/>
            <a:ext cx="11239018" cy="4743246"/>
          </a:xfrm>
        </p:spPr>
        <p:txBody>
          <a:bodyPr>
            <a:normAutofit fontScale="25000" lnSpcReduction="20000"/>
          </a:bodyPr>
          <a:lstStyle/>
          <a:p>
            <a:pPr algn="just">
              <a:lnSpc>
                <a:spcPct val="120000"/>
              </a:lnSpc>
              <a:spcAft>
                <a:spcPts val="600"/>
              </a:spcAft>
            </a:pPr>
            <a:r>
              <a:rPr lang="fr-CH" sz="7200" dirty="0"/>
              <a:t>Anamnèse (Antécédents, AVQ, loisirs, </a:t>
            </a:r>
            <a:r>
              <a:rPr lang="fr-CH" sz="7200" dirty="0" err="1"/>
              <a:t>etc</a:t>
            </a:r>
            <a:r>
              <a:rPr lang="fr-CH" sz="7200" dirty="0"/>
              <a:t>)</a:t>
            </a:r>
          </a:p>
          <a:p>
            <a:pPr algn="just">
              <a:lnSpc>
                <a:spcPct val="120000"/>
              </a:lnSpc>
            </a:pPr>
            <a:r>
              <a:rPr lang="fr-CH" sz="7200" dirty="0"/>
              <a:t>Tests:</a:t>
            </a:r>
          </a:p>
          <a:p>
            <a:pPr marL="444500" lvl="0" indent="-182563" algn="just">
              <a:lnSpc>
                <a:spcPct val="120000"/>
              </a:lnSpc>
              <a:spcAft>
                <a:spcPts val="0"/>
              </a:spcAft>
              <a:buFont typeface="Wingdings" panose="05000000000000000000" pitchFamily="2" charset="2"/>
              <a:buChar char="Ø"/>
            </a:pPr>
            <a:r>
              <a:rPr lang="fr-CH" sz="7200" dirty="0">
                <a:ea typeface="Calibri" panose="020F0502020204030204" pitchFamily="34" charset="0"/>
              </a:rPr>
              <a:t>Equilibre statique : </a:t>
            </a:r>
            <a:r>
              <a:rPr lang="fr-CH" sz="7200" b="1" dirty="0">
                <a:ea typeface="Calibri" panose="020F0502020204030204" pitchFamily="34" charset="0"/>
              </a:rPr>
              <a:t>Berg Balance </a:t>
            </a:r>
            <a:r>
              <a:rPr lang="fr-CH" sz="7200" b="1" dirty="0" err="1">
                <a:ea typeface="Calibri" panose="020F0502020204030204" pitchFamily="34" charset="0"/>
              </a:rPr>
              <a:t>scale</a:t>
            </a:r>
            <a:endParaRPr lang="fr-CH" sz="4400" dirty="0">
              <a:ea typeface="Calibri" panose="020F0502020204030204" pitchFamily="34" charset="0"/>
            </a:endParaRPr>
          </a:p>
          <a:p>
            <a:pPr marL="444500" lvl="0" indent="-182563" algn="just">
              <a:lnSpc>
                <a:spcPct val="120000"/>
              </a:lnSpc>
              <a:spcAft>
                <a:spcPts val="0"/>
              </a:spcAft>
              <a:buFont typeface="Wingdings" panose="05000000000000000000" pitchFamily="2" charset="2"/>
              <a:buChar char="Ø"/>
            </a:pPr>
            <a:r>
              <a:rPr lang="fr-CH" sz="7200" dirty="0">
                <a:ea typeface="Calibri" panose="020F0502020204030204" pitchFamily="34" charset="0"/>
              </a:rPr>
              <a:t>Equilibre dynamique et risque de chute : </a:t>
            </a:r>
            <a:r>
              <a:rPr lang="fr-CH" sz="7200" b="1" dirty="0" err="1">
                <a:ea typeface="Calibri" panose="020F0502020204030204" pitchFamily="34" charset="0"/>
              </a:rPr>
              <a:t>Timed</a:t>
            </a:r>
            <a:r>
              <a:rPr lang="fr-CH" sz="7200" b="1" dirty="0">
                <a:ea typeface="Calibri" panose="020F0502020204030204" pitchFamily="34" charset="0"/>
              </a:rPr>
              <a:t> Up and Go</a:t>
            </a:r>
            <a:endParaRPr lang="fr-CH" sz="4400" dirty="0">
              <a:ea typeface="Calibri" panose="020F0502020204030204" pitchFamily="34" charset="0"/>
            </a:endParaRPr>
          </a:p>
          <a:p>
            <a:pPr marL="444500" lvl="0" indent="-182563" algn="just">
              <a:lnSpc>
                <a:spcPct val="120000"/>
              </a:lnSpc>
              <a:spcAft>
                <a:spcPts val="0"/>
              </a:spcAft>
              <a:buFont typeface="Wingdings" panose="05000000000000000000" pitchFamily="2" charset="2"/>
              <a:buChar char="Ø"/>
            </a:pPr>
            <a:r>
              <a:rPr lang="fr-CH" sz="7200" dirty="0">
                <a:ea typeface="Calibri" panose="020F0502020204030204" pitchFamily="34" charset="0"/>
              </a:rPr>
              <a:t>Endurance à la marche : </a:t>
            </a:r>
            <a:r>
              <a:rPr lang="fr-CH" sz="7200" b="1" dirty="0">
                <a:ea typeface="Calibri" panose="020F0502020204030204" pitchFamily="34" charset="0"/>
              </a:rPr>
              <a:t>6 Minutes Walking Test</a:t>
            </a:r>
            <a:endParaRPr lang="fr-CH" sz="4400" dirty="0">
              <a:ea typeface="Calibri" panose="020F0502020204030204" pitchFamily="34" charset="0"/>
            </a:endParaRPr>
          </a:p>
          <a:p>
            <a:pPr marL="444500" lvl="0" indent="-182563" algn="just">
              <a:lnSpc>
                <a:spcPct val="120000"/>
              </a:lnSpc>
              <a:spcAft>
                <a:spcPts val="0"/>
              </a:spcAft>
              <a:buFont typeface="Wingdings" panose="05000000000000000000" pitchFamily="2" charset="2"/>
              <a:buChar char="Ø"/>
            </a:pPr>
            <a:r>
              <a:rPr lang="fr-CH" sz="7200" dirty="0">
                <a:ea typeface="Calibri" panose="020F0502020204030204" pitchFamily="34" charset="0"/>
              </a:rPr>
              <a:t>Vitesse de marche : </a:t>
            </a:r>
            <a:r>
              <a:rPr lang="fr-CH" sz="7200" b="1" dirty="0">
                <a:ea typeface="Calibri" panose="020F0502020204030204" pitchFamily="34" charset="0"/>
              </a:rPr>
              <a:t>10 </a:t>
            </a:r>
            <a:r>
              <a:rPr lang="fr-CH" sz="7200" b="1" dirty="0" err="1">
                <a:ea typeface="Calibri" panose="020F0502020204030204" pitchFamily="34" charset="0"/>
              </a:rPr>
              <a:t>Meter</a:t>
            </a:r>
            <a:r>
              <a:rPr lang="fr-CH" sz="7200" b="1" dirty="0">
                <a:ea typeface="Calibri" panose="020F0502020204030204" pitchFamily="34" charset="0"/>
              </a:rPr>
              <a:t> Walking Test</a:t>
            </a:r>
            <a:endParaRPr lang="fr-CH" sz="4400" dirty="0">
              <a:ea typeface="Calibri" panose="020F0502020204030204" pitchFamily="34" charset="0"/>
            </a:endParaRPr>
          </a:p>
          <a:p>
            <a:pPr marL="444500" lvl="0" indent="-182563" algn="just">
              <a:lnSpc>
                <a:spcPct val="120000"/>
              </a:lnSpc>
              <a:spcAft>
                <a:spcPts val="1200"/>
              </a:spcAft>
              <a:buFont typeface="Wingdings" panose="05000000000000000000" pitchFamily="2" charset="2"/>
              <a:buChar char="Ø"/>
            </a:pPr>
            <a:r>
              <a:rPr lang="fr-CH" sz="7200" dirty="0">
                <a:ea typeface="Calibri" panose="020F0502020204030204" pitchFamily="34" charset="0"/>
              </a:rPr>
              <a:t>Test cognitif afin d’évaluer l’influence de la double tâche : </a:t>
            </a:r>
            <a:r>
              <a:rPr lang="fr-CH" sz="7200" b="1" dirty="0">
                <a:ea typeface="Calibri" panose="020F0502020204030204" pitchFamily="34" charset="0"/>
              </a:rPr>
              <a:t>simple et double tâche de Baddeley</a:t>
            </a:r>
          </a:p>
          <a:p>
            <a:pPr marL="444500" lvl="0" indent="-182563" algn="just">
              <a:lnSpc>
                <a:spcPct val="120000"/>
              </a:lnSpc>
              <a:spcAft>
                <a:spcPts val="1200"/>
              </a:spcAft>
              <a:buFont typeface="Wingdings" panose="05000000000000000000" pitchFamily="2" charset="2"/>
              <a:buChar char="Ø"/>
            </a:pPr>
            <a:r>
              <a:rPr lang="fr-CH" sz="7200" dirty="0">
                <a:ea typeface="Calibri" panose="020F0502020204030204" pitchFamily="34" charset="0"/>
              </a:rPr>
              <a:t>Force de préhension : </a:t>
            </a:r>
            <a:r>
              <a:rPr lang="fr-CH" sz="7200" b="1" dirty="0" err="1">
                <a:ea typeface="Calibri" panose="020F0502020204030204" pitchFamily="34" charset="0"/>
              </a:rPr>
              <a:t>Jamar</a:t>
            </a:r>
            <a:endParaRPr lang="fr-CH" sz="4400" dirty="0">
              <a:ea typeface="Calibri" panose="020F0502020204030204" pitchFamily="34" charset="0"/>
            </a:endParaRPr>
          </a:p>
          <a:p>
            <a:pPr marL="444500" lvl="0" indent="-182563" algn="just">
              <a:lnSpc>
                <a:spcPct val="120000"/>
              </a:lnSpc>
              <a:spcAft>
                <a:spcPts val="0"/>
              </a:spcAft>
              <a:buFont typeface="Wingdings" panose="05000000000000000000" pitchFamily="2" charset="2"/>
              <a:buChar char="Ø"/>
            </a:pPr>
            <a:r>
              <a:rPr lang="fr-CH" sz="7200" dirty="0">
                <a:ea typeface="Calibri" panose="020F0502020204030204" pitchFamily="34" charset="0"/>
              </a:rPr>
              <a:t>Questionnaire sur la peur de chuter:  </a:t>
            </a:r>
            <a:r>
              <a:rPr lang="fr-CH" sz="7200" b="1" dirty="0" err="1">
                <a:ea typeface="Calibri" panose="020F0502020204030204" pitchFamily="34" charset="0"/>
              </a:rPr>
              <a:t>Fall</a:t>
            </a:r>
            <a:r>
              <a:rPr lang="fr-CH" sz="7200" b="1" dirty="0">
                <a:ea typeface="Calibri" panose="020F0502020204030204" pitchFamily="34" charset="0"/>
              </a:rPr>
              <a:t> </a:t>
            </a:r>
            <a:r>
              <a:rPr lang="fr-CH" sz="7200" b="1" dirty="0" err="1">
                <a:ea typeface="Calibri" panose="020F0502020204030204" pitchFamily="34" charset="0"/>
              </a:rPr>
              <a:t>Efficacy</a:t>
            </a:r>
            <a:r>
              <a:rPr lang="fr-CH" sz="7200" b="1" dirty="0">
                <a:ea typeface="Calibri" panose="020F0502020204030204" pitchFamily="34" charset="0"/>
              </a:rPr>
              <a:t> </a:t>
            </a:r>
            <a:r>
              <a:rPr lang="fr-CH" sz="7200" b="1" dirty="0" err="1">
                <a:ea typeface="Calibri" panose="020F0502020204030204" pitchFamily="34" charset="0"/>
              </a:rPr>
              <a:t>Scale</a:t>
            </a:r>
            <a:r>
              <a:rPr lang="fr-CH" sz="7200" b="1" dirty="0">
                <a:ea typeface="Calibri" panose="020F0502020204030204" pitchFamily="34" charset="0"/>
              </a:rPr>
              <a:t>-I</a:t>
            </a:r>
            <a:endParaRPr lang="fr-CH" sz="4400" dirty="0">
              <a:ea typeface="Calibri" panose="020F0502020204030204" pitchFamily="34" charset="0"/>
            </a:endParaRPr>
          </a:p>
          <a:p>
            <a:endParaRPr lang="fr-CH" dirty="0"/>
          </a:p>
          <a:p>
            <a:pPr marL="715963" indent="-182563">
              <a:buFont typeface="Wingdings" panose="05000000000000000000" pitchFamily="2" charset="2"/>
              <a:buChar char="Ø"/>
            </a:pPr>
            <a:endParaRPr lang="fr-CH" dirty="0"/>
          </a:p>
        </p:txBody>
      </p:sp>
      <p:grpSp>
        <p:nvGrpSpPr>
          <p:cNvPr id="11" name="Groupe 10">
            <a:extLst>
              <a:ext uri="{FF2B5EF4-FFF2-40B4-BE49-F238E27FC236}">
                <a16:creationId xmlns:a16="http://schemas.microsoft.com/office/drawing/2014/main" id="{2997D844-6277-9DE1-CEE1-92BE25112C47}"/>
              </a:ext>
            </a:extLst>
          </p:cNvPr>
          <p:cNvGrpSpPr/>
          <p:nvPr/>
        </p:nvGrpSpPr>
        <p:grpSpPr>
          <a:xfrm>
            <a:off x="0" y="1130300"/>
            <a:ext cx="5071622" cy="463687"/>
            <a:chOff x="0" y="1166809"/>
            <a:chExt cx="5071622" cy="463687"/>
          </a:xfrm>
        </p:grpSpPr>
        <p:sp>
          <p:nvSpPr>
            <p:cNvPr id="12" name="Rectangle 11">
              <a:extLst>
                <a:ext uri="{FF2B5EF4-FFF2-40B4-BE49-F238E27FC236}">
                  <a16:creationId xmlns:a16="http://schemas.microsoft.com/office/drawing/2014/main" id="{851EEA30-865A-07E8-0421-1FCE2CE96492}"/>
                </a:ext>
              </a:extLst>
            </p:cNvPr>
            <p:cNvSpPr/>
            <p:nvPr>
              <p:custDataLst>
                <p:tags r:id="rId1"/>
              </p:custDataLst>
            </p:nvPr>
          </p:nvSpPr>
          <p:spPr>
            <a:xfrm>
              <a:off x="0" y="1179576"/>
              <a:ext cx="5071622" cy="4509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400" dirty="0">
                <a:solidFill>
                  <a:schemeClr val="tx1"/>
                </a:solidFill>
              </a:endParaRPr>
            </a:p>
          </p:txBody>
        </p:sp>
        <p:sp>
          <p:nvSpPr>
            <p:cNvPr id="13" name="Sous-titre 2">
              <a:extLst>
                <a:ext uri="{FF2B5EF4-FFF2-40B4-BE49-F238E27FC236}">
                  <a16:creationId xmlns:a16="http://schemas.microsoft.com/office/drawing/2014/main" id="{278F15CB-EDC6-EFDC-B1A4-64522662378B}"/>
                </a:ext>
              </a:extLst>
            </p:cNvPr>
            <p:cNvSpPr txBox="1">
              <a:spLocks/>
            </p:cNvSpPr>
            <p:nvPr/>
          </p:nvSpPr>
          <p:spPr>
            <a:xfrm>
              <a:off x="455445" y="1166809"/>
              <a:ext cx="4422268" cy="450920"/>
            </a:xfrm>
            <a:prstGeom prst="rect">
              <a:avLst/>
            </a:prstGeom>
          </p:spPr>
          <p:txBody>
            <a:bodyPr vert="horz" lIns="91440" tIns="45720" rIns="91440" bIns="45720" rtlCol="0" anchor="ctr">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r>
                <a:rPr lang="fr-CH" sz="2400" b="1" dirty="0">
                  <a:solidFill>
                    <a:schemeClr val="tx1"/>
                  </a:solidFill>
                </a:rPr>
                <a:t>Prise en charge conventionnelle</a:t>
              </a:r>
            </a:p>
          </p:txBody>
        </p:sp>
      </p:grpSp>
      <p:pic>
        <p:nvPicPr>
          <p:cNvPr id="14" name="Image 13">
            <a:extLst>
              <a:ext uri="{FF2B5EF4-FFF2-40B4-BE49-F238E27FC236}">
                <a16:creationId xmlns:a16="http://schemas.microsoft.com/office/drawing/2014/main" id="{757E7A3F-DE43-ECAF-50B8-E8AE4BA2CCCE}"/>
              </a:ext>
            </a:extLst>
          </p:cNvPr>
          <p:cNvPicPr>
            <a:picLocks noChangeAspect="1"/>
          </p:cNvPicPr>
          <p:nvPr/>
        </p:nvPicPr>
        <p:blipFill rotWithShape="1">
          <a:blip r:embed="rId4"/>
          <a:srcRect l="36471"/>
          <a:stretch/>
        </p:blipFill>
        <p:spPr>
          <a:xfrm>
            <a:off x="10158608" y="155780"/>
            <a:ext cx="1843581" cy="2901948"/>
          </a:xfrm>
          <a:prstGeom prst="rect">
            <a:avLst/>
          </a:prstGeom>
        </p:spPr>
      </p:pic>
      <p:sp>
        <p:nvSpPr>
          <p:cNvPr id="4" name="ZoneTexte 3">
            <a:extLst>
              <a:ext uri="{FF2B5EF4-FFF2-40B4-BE49-F238E27FC236}">
                <a16:creationId xmlns:a16="http://schemas.microsoft.com/office/drawing/2014/main" id="{EAE17231-E6FD-88DE-A6FF-439A791ABB5C}"/>
              </a:ext>
            </a:extLst>
          </p:cNvPr>
          <p:cNvSpPr txBox="1"/>
          <p:nvPr/>
        </p:nvSpPr>
        <p:spPr>
          <a:xfrm>
            <a:off x="2623490" y="6372976"/>
            <a:ext cx="7535118" cy="238527"/>
          </a:xfrm>
          <a:prstGeom prst="rect">
            <a:avLst/>
          </a:prstGeom>
          <a:noFill/>
        </p:spPr>
        <p:txBody>
          <a:bodyPr wrap="square" rtlCol="0">
            <a:spAutoFit/>
          </a:bodyPr>
          <a:lstStyle/>
          <a:p>
            <a:pPr marR="0" lvl="0" algn="l" defTabSz="914400" rtl="0" eaLnBrk="1" fontAlgn="auto" latinLnBrk="0" hangingPunct="1">
              <a:lnSpc>
                <a:spcPct val="95000"/>
              </a:lnSpc>
              <a:spcBef>
                <a:spcPts val="1400"/>
              </a:spcBef>
              <a:spcAft>
                <a:spcPts val="200"/>
              </a:spcAft>
              <a:buClr>
                <a:srgbClr val="211B44"/>
              </a:buClr>
              <a:buSzPct val="80000"/>
              <a:tabLst/>
              <a:defRPr/>
            </a:pPr>
            <a:r>
              <a:rPr lang="fr-CH" sz="1000" dirty="0"/>
              <a:t>Sources: </a:t>
            </a:r>
            <a:r>
              <a:rPr kumimoji="0" lang="en-US" sz="1000" b="0" i="0" u="none" strike="noStrike" kern="1200" cap="none" spc="10" normalizeH="0" baseline="0" noProof="0" dirty="0" err="1">
                <a:ln>
                  <a:noFill/>
                </a:ln>
                <a:solidFill>
                  <a:srgbClr val="222222"/>
                </a:solidFill>
                <a:effectLst/>
                <a:uLnTx/>
                <a:uFillTx/>
                <a:ea typeface="+mn-ea"/>
                <a:cs typeface="+mn-cs"/>
              </a:rPr>
              <a:t>Telenius</a:t>
            </a:r>
            <a:r>
              <a:rPr kumimoji="0" lang="en-US" sz="1000" b="0" i="0" u="none" strike="noStrike" kern="1200" cap="none" spc="10" normalizeH="0" baseline="0" noProof="0" dirty="0">
                <a:ln>
                  <a:noFill/>
                </a:ln>
                <a:solidFill>
                  <a:srgbClr val="222222"/>
                </a:solidFill>
                <a:effectLst/>
                <a:uLnTx/>
                <a:uFillTx/>
                <a:ea typeface="+mn-ea"/>
                <a:cs typeface="+mn-cs"/>
              </a:rPr>
              <a:t>, E. W. et al. 2015, Ries, J. D. et al. 2009, Chan, W. L., &amp; Pin, T. W. 2019</a:t>
            </a:r>
            <a:r>
              <a:rPr kumimoji="0" lang="fr-CH" sz="1000" b="0" i="0" u="none" strike="noStrike" kern="1200" cap="none" spc="10" normalizeH="0" baseline="0" noProof="0" dirty="0">
                <a:ln>
                  <a:noFill/>
                </a:ln>
                <a:solidFill>
                  <a:srgbClr val="212121"/>
                </a:solidFill>
                <a:effectLst/>
                <a:uLnTx/>
                <a:uFillTx/>
                <a:ea typeface="+mn-ea"/>
                <a:cs typeface="+mn-cs"/>
              </a:rPr>
              <a:t>, Chan OY et al. 2014, </a:t>
            </a:r>
            <a:r>
              <a:rPr kumimoji="0" lang="fr-CH" sz="1000" b="0" i="0" u="none" strike="noStrike" kern="1200" cap="none" spc="10" normalizeH="0" baseline="0" noProof="0" dirty="0" err="1">
                <a:ln>
                  <a:noFill/>
                </a:ln>
                <a:solidFill>
                  <a:srgbClr val="212121"/>
                </a:solidFill>
                <a:effectLst/>
                <a:uLnTx/>
                <a:uFillTx/>
                <a:ea typeface="+mn-ea"/>
                <a:cs typeface="+mn-cs"/>
              </a:rPr>
              <a:t>Hauer</a:t>
            </a:r>
            <a:r>
              <a:rPr kumimoji="0" lang="fr-CH" sz="1000" b="0" i="0" u="none" strike="noStrike" kern="1200" cap="none" spc="10" normalizeH="0" baseline="0" noProof="0" dirty="0">
                <a:ln>
                  <a:noFill/>
                </a:ln>
                <a:solidFill>
                  <a:srgbClr val="212121"/>
                </a:solidFill>
                <a:effectLst/>
                <a:uLnTx/>
                <a:uFillTx/>
                <a:ea typeface="+mn-ea"/>
                <a:cs typeface="+mn-cs"/>
              </a:rPr>
              <a:t> K et al 2010</a:t>
            </a:r>
            <a:endParaRPr lang="fr-CH" sz="1000" dirty="0"/>
          </a:p>
        </p:txBody>
      </p:sp>
    </p:spTree>
    <p:extLst>
      <p:ext uri="{BB962C8B-B14F-4D97-AF65-F5344CB8AC3E}">
        <p14:creationId xmlns:p14="http://schemas.microsoft.com/office/powerpoint/2010/main" val="1515693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61872" y="365760"/>
            <a:ext cx="9692640" cy="803283"/>
          </a:xfrm>
        </p:spPr>
        <p:txBody>
          <a:bodyPr/>
          <a:lstStyle/>
          <a:p>
            <a:r>
              <a:rPr lang="fr-CH" dirty="0"/>
              <a:t>Contenu des séances en groupe</a:t>
            </a:r>
          </a:p>
        </p:txBody>
      </p:sp>
      <p:sp>
        <p:nvSpPr>
          <p:cNvPr id="3" name="Espace réservé du contenu 2"/>
          <p:cNvSpPr>
            <a:spLocks noGrp="1"/>
          </p:cNvSpPr>
          <p:nvPr>
            <p:ph idx="1"/>
          </p:nvPr>
        </p:nvSpPr>
        <p:spPr>
          <a:xfrm>
            <a:off x="776963" y="1743533"/>
            <a:ext cx="10047556" cy="4644910"/>
          </a:xfrm>
        </p:spPr>
        <p:txBody>
          <a:bodyPr>
            <a:normAutofit fontScale="85000" lnSpcReduction="10000"/>
          </a:bodyPr>
          <a:lstStyle/>
          <a:p>
            <a:pPr marL="0" indent="0" algn="just">
              <a:lnSpc>
                <a:spcPct val="150000"/>
              </a:lnSpc>
              <a:buNone/>
            </a:pPr>
            <a:r>
              <a:rPr lang="fr-CH" sz="1900" dirty="0"/>
              <a:t>3 parties : </a:t>
            </a:r>
          </a:p>
          <a:p>
            <a:pPr lvl="1" algn="just">
              <a:lnSpc>
                <a:spcPct val="150000"/>
              </a:lnSpc>
              <a:spcBef>
                <a:spcPts val="0"/>
              </a:spcBef>
              <a:spcAft>
                <a:spcPts val="0"/>
              </a:spcAft>
            </a:pPr>
            <a:r>
              <a:rPr lang="fr-CH" sz="1900" dirty="0">
                <a:solidFill>
                  <a:schemeClr val="tx1"/>
                </a:solidFill>
              </a:rPr>
              <a:t>Échauffement</a:t>
            </a:r>
          </a:p>
          <a:p>
            <a:pPr lvl="1" algn="just">
              <a:lnSpc>
                <a:spcPct val="150000"/>
              </a:lnSpc>
              <a:spcBef>
                <a:spcPts val="0"/>
              </a:spcBef>
              <a:spcAft>
                <a:spcPts val="0"/>
              </a:spcAft>
            </a:pPr>
            <a:r>
              <a:rPr lang="fr-CH" sz="1900" dirty="0">
                <a:solidFill>
                  <a:schemeClr val="tx1"/>
                </a:solidFill>
              </a:rPr>
              <a:t>Corps de séance</a:t>
            </a:r>
          </a:p>
          <a:p>
            <a:pPr lvl="1" algn="just">
              <a:lnSpc>
                <a:spcPct val="150000"/>
              </a:lnSpc>
              <a:spcBef>
                <a:spcPts val="0"/>
              </a:spcBef>
              <a:spcAft>
                <a:spcPts val="1200"/>
              </a:spcAft>
            </a:pPr>
            <a:r>
              <a:rPr lang="fr-CH" sz="1900" dirty="0">
                <a:solidFill>
                  <a:schemeClr val="tx1"/>
                </a:solidFill>
              </a:rPr>
              <a:t>Retour au calme </a:t>
            </a:r>
          </a:p>
          <a:p>
            <a:pPr marL="0" indent="0" algn="just">
              <a:lnSpc>
                <a:spcPct val="150000"/>
              </a:lnSpc>
              <a:spcBef>
                <a:spcPts val="0"/>
              </a:spcBef>
              <a:spcAft>
                <a:spcPts val="0"/>
              </a:spcAft>
              <a:buNone/>
            </a:pPr>
            <a:r>
              <a:rPr lang="fr-CH" sz="1900" dirty="0"/>
              <a:t>Objectif du corps de séance: </a:t>
            </a:r>
          </a:p>
          <a:p>
            <a:pPr lvl="1" algn="just">
              <a:lnSpc>
                <a:spcPct val="150000"/>
              </a:lnSpc>
            </a:pPr>
            <a:r>
              <a:rPr lang="fr-CH" sz="1900" dirty="0">
                <a:solidFill>
                  <a:schemeClr val="tx1"/>
                </a:solidFill>
              </a:rPr>
              <a:t>Renforcement musculaire MI et MS</a:t>
            </a:r>
          </a:p>
          <a:p>
            <a:pPr lvl="1" algn="just">
              <a:lnSpc>
                <a:spcPct val="150000"/>
              </a:lnSpc>
            </a:pPr>
            <a:r>
              <a:rPr lang="fr-CH" sz="1900" dirty="0">
                <a:solidFill>
                  <a:schemeClr val="tx1"/>
                </a:solidFill>
              </a:rPr>
              <a:t>Equilibre statique et dynamique</a:t>
            </a:r>
          </a:p>
          <a:p>
            <a:pPr lvl="1" algn="just">
              <a:lnSpc>
                <a:spcPct val="150000"/>
              </a:lnSpc>
            </a:pPr>
            <a:r>
              <a:rPr lang="fr-CH" sz="1900" dirty="0">
                <a:solidFill>
                  <a:schemeClr val="tx1"/>
                </a:solidFill>
              </a:rPr>
              <a:t>Coordination + jeux de mémoire </a:t>
            </a:r>
          </a:p>
          <a:p>
            <a:pPr lvl="1" algn="just">
              <a:lnSpc>
                <a:spcPct val="150000"/>
              </a:lnSpc>
            </a:pPr>
            <a:r>
              <a:rPr lang="fr-CH" sz="1900" dirty="0">
                <a:solidFill>
                  <a:schemeClr val="tx1"/>
                </a:solidFill>
              </a:rPr>
              <a:t>Travail en «duo»</a:t>
            </a:r>
          </a:p>
          <a:p>
            <a:pPr lvl="1" algn="just">
              <a:lnSpc>
                <a:spcPct val="150000"/>
              </a:lnSpc>
            </a:pPr>
            <a:r>
              <a:rPr lang="fr-CH" sz="1900" dirty="0">
                <a:solidFill>
                  <a:schemeClr val="tx1"/>
                </a:solidFill>
              </a:rPr>
              <a:t>Endurance aérobique (danse/circuit training)</a:t>
            </a:r>
          </a:p>
          <a:p>
            <a:pPr lvl="1" algn="just">
              <a:lnSpc>
                <a:spcPct val="150000"/>
              </a:lnSpc>
            </a:pPr>
            <a:r>
              <a:rPr lang="fr-CH" sz="1900" dirty="0">
                <a:solidFill>
                  <a:schemeClr val="tx1"/>
                </a:solidFill>
              </a:rPr>
              <a:t>Etirement global/descente et relever/travail au sol</a:t>
            </a:r>
          </a:p>
          <a:p>
            <a:endParaRPr lang="fr-CH" dirty="0"/>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4489" y="1514603"/>
            <a:ext cx="6897511" cy="3828794"/>
          </a:xfrm>
          <a:prstGeom prst="rect">
            <a:avLst/>
          </a:prstGeom>
        </p:spPr>
      </p:pic>
      <p:grpSp>
        <p:nvGrpSpPr>
          <p:cNvPr id="4" name="Groupe 3">
            <a:extLst>
              <a:ext uri="{FF2B5EF4-FFF2-40B4-BE49-F238E27FC236}">
                <a16:creationId xmlns:a16="http://schemas.microsoft.com/office/drawing/2014/main" id="{442C7E52-02A0-8C18-D8EB-BCCD91FF868D}"/>
              </a:ext>
            </a:extLst>
          </p:cNvPr>
          <p:cNvGrpSpPr/>
          <p:nvPr/>
        </p:nvGrpSpPr>
        <p:grpSpPr>
          <a:xfrm>
            <a:off x="0" y="1267078"/>
            <a:ext cx="5071622" cy="463687"/>
            <a:chOff x="0" y="1166809"/>
            <a:chExt cx="5071622" cy="463687"/>
          </a:xfrm>
        </p:grpSpPr>
        <p:sp>
          <p:nvSpPr>
            <p:cNvPr id="6" name="Rectangle 5">
              <a:extLst>
                <a:ext uri="{FF2B5EF4-FFF2-40B4-BE49-F238E27FC236}">
                  <a16:creationId xmlns:a16="http://schemas.microsoft.com/office/drawing/2014/main" id="{4BC8915D-26A1-4352-C1FA-DE2E19AE186B}"/>
                </a:ext>
              </a:extLst>
            </p:cNvPr>
            <p:cNvSpPr/>
            <p:nvPr>
              <p:custDataLst>
                <p:tags r:id="rId1"/>
              </p:custDataLst>
            </p:nvPr>
          </p:nvSpPr>
          <p:spPr>
            <a:xfrm>
              <a:off x="0" y="1179576"/>
              <a:ext cx="5071622" cy="4509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400" dirty="0">
                <a:solidFill>
                  <a:schemeClr val="tx1"/>
                </a:solidFill>
              </a:endParaRPr>
            </a:p>
          </p:txBody>
        </p:sp>
        <p:sp>
          <p:nvSpPr>
            <p:cNvPr id="7" name="Sous-titre 2">
              <a:extLst>
                <a:ext uri="{FF2B5EF4-FFF2-40B4-BE49-F238E27FC236}">
                  <a16:creationId xmlns:a16="http://schemas.microsoft.com/office/drawing/2014/main" id="{82993181-3503-EABD-64DC-6CE229803A1F}"/>
                </a:ext>
              </a:extLst>
            </p:cNvPr>
            <p:cNvSpPr txBox="1">
              <a:spLocks/>
            </p:cNvSpPr>
            <p:nvPr/>
          </p:nvSpPr>
          <p:spPr>
            <a:xfrm>
              <a:off x="455445" y="1166809"/>
              <a:ext cx="4422268" cy="450920"/>
            </a:xfrm>
            <a:prstGeom prst="rect">
              <a:avLst/>
            </a:prstGeom>
          </p:spPr>
          <p:txBody>
            <a:bodyPr vert="horz" lIns="91440" tIns="45720" rIns="91440" bIns="45720" rtlCol="0" anchor="ctr">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r>
                <a:rPr lang="fr-CH" sz="2400" b="1" dirty="0">
                  <a:solidFill>
                    <a:schemeClr val="tx1"/>
                  </a:solidFill>
                </a:rPr>
                <a:t>Prise en charge conventionnelle</a:t>
              </a:r>
            </a:p>
          </p:txBody>
        </p:sp>
      </p:grpSp>
    </p:spTree>
    <p:extLst>
      <p:ext uri="{BB962C8B-B14F-4D97-AF65-F5344CB8AC3E}">
        <p14:creationId xmlns:p14="http://schemas.microsoft.com/office/powerpoint/2010/main" val="15311094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B2F3F118-B55D-6B86-28D5-FAA21DC894E2}"/>
              </a:ext>
            </a:extLst>
          </p:cNvPr>
          <p:cNvSpPr>
            <a:spLocks noGrp="1"/>
          </p:cNvSpPr>
          <p:nvPr>
            <p:ph type="title"/>
          </p:nvPr>
        </p:nvSpPr>
        <p:spPr>
          <a:xfrm>
            <a:off x="1261872" y="382280"/>
            <a:ext cx="9692640" cy="902823"/>
          </a:xfrm>
        </p:spPr>
        <p:txBody>
          <a:bodyPr>
            <a:normAutofit fontScale="90000"/>
          </a:bodyPr>
          <a:lstStyle/>
          <a:p>
            <a:r>
              <a:rPr kumimoji="0" lang="fr-CH" sz="4400" b="0" i="0" u="none" strike="noStrike" kern="1200" cap="none" spc="-50" normalizeH="0" baseline="0" noProof="0" dirty="0">
                <a:ln>
                  <a:noFill/>
                </a:ln>
                <a:effectLst/>
                <a:uLnTx/>
                <a:uFillTx/>
                <a:ea typeface="+mj-ea"/>
                <a:cs typeface="+mj-cs"/>
              </a:rPr>
              <a:t>Résultats bilan </a:t>
            </a:r>
            <a:r>
              <a:rPr kumimoji="0" lang="fr-CH" sz="4400" b="0" i="0" u="none" strike="noStrike" kern="1200" cap="none" spc="-50" normalizeH="0" baseline="0" noProof="0" dirty="0" err="1">
                <a:ln>
                  <a:noFill/>
                </a:ln>
                <a:effectLst/>
                <a:uLnTx/>
                <a:uFillTx/>
                <a:ea typeface="+mj-ea"/>
                <a:cs typeface="+mj-cs"/>
              </a:rPr>
              <a:t>physiothérapeutique</a:t>
            </a:r>
            <a:r>
              <a:rPr kumimoji="0" lang="fr-CH" sz="4400" b="0" i="0" u="none" strike="noStrike" kern="1200" cap="none" spc="-50" normalizeH="0" baseline="0" noProof="0" dirty="0">
                <a:ln>
                  <a:noFill/>
                </a:ln>
                <a:effectLst/>
                <a:uLnTx/>
                <a:uFillTx/>
                <a:ea typeface="+mj-ea"/>
                <a:cs typeface="+mj-cs"/>
              </a:rPr>
              <a:t> pré-post intervention</a:t>
            </a:r>
            <a:endParaRPr lang="fr-CH" dirty="0"/>
          </a:p>
        </p:txBody>
      </p:sp>
      <p:sp>
        <p:nvSpPr>
          <p:cNvPr id="3" name="Sous-titre 2">
            <a:extLst>
              <a:ext uri="{FF2B5EF4-FFF2-40B4-BE49-F238E27FC236}">
                <a16:creationId xmlns:a16="http://schemas.microsoft.com/office/drawing/2014/main" id="{629A1446-EDB4-D61D-0066-5CF310D38CA9}"/>
              </a:ext>
            </a:extLst>
          </p:cNvPr>
          <p:cNvSpPr>
            <a:spLocks noGrp="1"/>
          </p:cNvSpPr>
          <p:nvPr>
            <p:ph idx="1"/>
          </p:nvPr>
        </p:nvSpPr>
        <p:spPr>
          <a:xfrm>
            <a:off x="1459580" y="4839493"/>
            <a:ext cx="8595360" cy="1731349"/>
          </a:xfrm>
        </p:spPr>
        <p:txBody>
          <a:bodyPr>
            <a:normAutofit/>
          </a:bodyPr>
          <a:lstStyle/>
          <a:p>
            <a:pPr marL="0" indent="0">
              <a:buNone/>
            </a:pPr>
            <a:r>
              <a:rPr lang="fr-CH" sz="1400" dirty="0"/>
              <a:t>Minimal </a:t>
            </a:r>
            <a:r>
              <a:rPr lang="fr-CH" sz="1400" dirty="0" err="1"/>
              <a:t>Detectable</a:t>
            </a:r>
            <a:r>
              <a:rPr lang="fr-CH" sz="1400" dirty="0"/>
              <a:t> Change:</a:t>
            </a:r>
          </a:p>
          <a:p>
            <a:pPr marL="446088" indent="-182563"/>
            <a:r>
              <a:rPr lang="fr-CH" sz="1400" dirty="0"/>
              <a:t>Berg Balance score entre 45-56pts : 3.3pts</a:t>
            </a:r>
          </a:p>
          <a:p>
            <a:pPr marL="446088" indent="-182563"/>
            <a:r>
              <a:rPr lang="fr-CH" sz="1400" dirty="0"/>
              <a:t>6min : 58.21m</a:t>
            </a:r>
          </a:p>
          <a:p>
            <a:pPr marL="446088" indent="-182563"/>
            <a:r>
              <a:rPr lang="fr-CH" sz="1400" dirty="0"/>
              <a:t>TUG : 4.09s</a:t>
            </a:r>
          </a:p>
        </p:txBody>
      </p:sp>
      <p:graphicFrame>
        <p:nvGraphicFramePr>
          <p:cNvPr id="5" name="Espace réservé du contenu 3">
            <a:extLst>
              <a:ext uri="{FF2B5EF4-FFF2-40B4-BE49-F238E27FC236}">
                <a16:creationId xmlns:a16="http://schemas.microsoft.com/office/drawing/2014/main" id="{5E02258F-EA3B-535C-A803-BA28F8279A7C}"/>
              </a:ext>
            </a:extLst>
          </p:cNvPr>
          <p:cNvGraphicFramePr>
            <a:graphicFrameLocks/>
          </p:cNvGraphicFramePr>
          <p:nvPr>
            <p:extLst>
              <p:ext uri="{D42A27DB-BD31-4B8C-83A1-F6EECF244321}">
                <p14:modId xmlns:p14="http://schemas.microsoft.com/office/powerpoint/2010/main" val="3774015221"/>
              </p:ext>
            </p:extLst>
          </p:nvPr>
        </p:nvGraphicFramePr>
        <p:xfrm>
          <a:off x="1680211" y="2143977"/>
          <a:ext cx="9274301" cy="2346890"/>
        </p:xfrm>
        <a:graphic>
          <a:graphicData uri="http://schemas.openxmlformats.org/drawingml/2006/table">
            <a:tbl>
              <a:tblPr firstRow="1" bandRow="1">
                <a:tableStyleId>{5C22544A-7EE6-4342-B048-85BDC9FD1C3A}</a:tableStyleId>
              </a:tblPr>
              <a:tblGrid>
                <a:gridCol w="2057189">
                  <a:extLst>
                    <a:ext uri="{9D8B030D-6E8A-4147-A177-3AD203B41FA5}">
                      <a16:colId xmlns:a16="http://schemas.microsoft.com/office/drawing/2014/main" val="4280883435"/>
                    </a:ext>
                  </a:extLst>
                </a:gridCol>
                <a:gridCol w="1246328">
                  <a:extLst>
                    <a:ext uri="{9D8B030D-6E8A-4147-A177-3AD203B41FA5}">
                      <a16:colId xmlns:a16="http://schemas.microsoft.com/office/drawing/2014/main" val="275934433"/>
                    </a:ext>
                  </a:extLst>
                </a:gridCol>
                <a:gridCol w="1392955">
                  <a:extLst>
                    <a:ext uri="{9D8B030D-6E8A-4147-A177-3AD203B41FA5}">
                      <a16:colId xmlns:a16="http://schemas.microsoft.com/office/drawing/2014/main" val="2954561783"/>
                    </a:ext>
                  </a:extLst>
                </a:gridCol>
                <a:gridCol w="1392955">
                  <a:extLst>
                    <a:ext uri="{9D8B030D-6E8A-4147-A177-3AD203B41FA5}">
                      <a16:colId xmlns:a16="http://schemas.microsoft.com/office/drawing/2014/main" val="674820628"/>
                    </a:ext>
                  </a:extLst>
                </a:gridCol>
                <a:gridCol w="952804">
                  <a:extLst>
                    <a:ext uri="{9D8B030D-6E8A-4147-A177-3AD203B41FA5}">
                      <a16:colId xmlns:a16="http://schemas.microsoft.com/office/drawing/2014/main" val="352053950"/>
                    </a:ext>
                  </a:extLst>
                </a:gridCol>
                <a:gridCol w="1116035">
                  <a:extLst>
                    <a:ext uri="{9D8B030D-6E8A-4147-A177-3AD203B41FA5}">
                      <a16:colId xmlns:a16="http://schemas.microsoft.com/office/drawing/2014/main" val="957012132"/>
                    </a:ext>
                  </a:extLst>
                </a:gridCol>
                <a:gridCol w="1116035">
                  <a:extLst>
                    <a:ext uri="{9D8B030D-6E8A-4147-A177-3AD203B41FA5}">
                      <a16:colId xmlns:a16="http://schemas.microsoft.com/office/drawing/2014/main" val="1727858679"/>
                    </a:ext>
                  </a:extLst>
                </a:gridCol>
              </a:tblGrid>
              <a:tr h="645344">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400" b="1" kern="1200" dirty="0">
                          <a:solidFill>
                            <a:schemeClr val="lt1"/>
                          </a:solidFill>
                          <a:latin typeface="+mj-lt"/>
                          <a:ea typeface="+mn-ea"/>
                          <a:cs typeface="+mn-cs"/>
                        </a:rPr>
                        <a:t>N=19 patients ayant eu un bilan post </a:t>
                      </a:r>
                      <a:r>
                        <a:rPr lang="fr-CH" sz="1400" b="1" kern="1200" dirty="0" err="1">
                          <a:solidFill>
                            <a:schemeClr val="lt1"/>
                          </a:solidFill>
                          <a:latin typeface="+mj-lt"/>
                          <a:ea typeface="+mn-ea"/>
                          <a:cs typeface="+mn-cs"/>
                        </a:rPr>
                        <a:t>IvPS</a:t>
                      </a:r>
                      <a:r>
                        <a:rPr lang="fr-CH" sz="1400" b="1" kern="1200" dirty="0">
                          <a:solidFill>
                            <a:schemeClr val="lt1"/>
                          </a:solidFill>
                          <a:latin typeface="+mj-lt"/>
                          <a:ea typeface="+mn-ea"/>
                          <a:cs typeface="+mn-cs"/>
                        </a:rPr>
                        <a:t> physio)</a:t>
                      </a: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400" b="1" kern="1200" dirty="0">
                          <a:solidFill>
                            <a:schemeClr val="lt1"/>
                          </a:solidFill>
                          <a:latin typeface="+mj-lt"/>
                          <a:ea typeface="+mn-ea"/>
                          <a:cs typeface="+mn-cs"/>
                        </a:rPr>
                        <a:t>Berg Balance Tests (56pts)</a:t>
                      </a:r>
                    </a:p>
                  </a:txBody>
                  <a:tcPr/>
                </a:tc>
                <a:tc hMerge="1">
                  <a:txBody>
                    <a:bodyPr/>
                    <a:lstStyle/>
                    <a:p>
                      <a:endParaRPr lang="fr-CH"/>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400" b="1" kern="1200" dirty="0">
                          <a:solidFill>
                            <a:schemeClr val="lt1"/>
                          </a:solidFill>
                          <a:latin typeface="+mj-lt"/>
                          <a:ea typeface="+mn-ea"/>
                          <a:cs typeface="+mn-cs"/>
                        </a:rPr>
                        <a:t>6 Minutes Walking test (m)</a:t>
                      </a:r>
                    </a:p>
                  </a:txBody>
                  <a:tcPr/>
                </a:tc>
                <a:tc hMerge="1">
                  <a:txBody>
                    <a:bodyPr/>
                    <a:lstStyle/>
                    <a:p>
                      <a:endParaRPr lang="fr-CH"/>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400" b="1" kern="1200" dirty="0" err="1">
                          <a:solidFill>
                            <a:schemeClr val="lt1"/>
                          </a:solidFill>
                          <a:latin typeface="+mj-lt"/>
                          <a:ea typeface="+mn-ea"/>
                          <a:cs typeface="+mn-cs"/>
                        </a:rPr>
                        <a:t>Timed</a:t>
                      </a:r>
                      <a:r>
                        <a:rPr lang="fr-CH" sz="1400" b="1" kern="1200" dirty="0">
                          <a:solidFill>
                            <a:schemeClr val="lt1"/>
                          </a:solidFill>
                          <a:latin typeface="+mj-lt"/>
                          <a:ea typeface="+mn-ea"/>
                          <a:cs typeface="+mn-cs"/>
                        </a:rPr>
                        <a:t> Up and Go (s)</a:t>
                      </a:r>
                    </a:p>
                  </a:txBody>
                  <a:tcPr/>
                </a:tc>
                <a:tc hMerge="1">
                  <a:txBody>
                    <a:bodyPr/>
                    <a:lstStyle/>
                    <a:p>
                      <a:endParaRPr lang="fr-CH"/>
                    </a:p>
                  </a:txBody>
                  <a:tcPr/>
                </a:tc>
                <a:extLst>
                  <a:ext uri="{0D108BD9-81ED-4DB2-BD59-A6C34878D82A}">
                    <a16:rowId xmlns:a16="http://schemas.microsoft.com/office/drawing/2014/main" val="2288456286"/>
                  </a:ext>
                </a:extLst>
              </a:tr>
              <a:tr h="585112">
                <a:tc vMerge="1">
                  <a:txBody>
                    <a:bodyPr/>
                    <a:lstStyle/>
                    <a:p>
                      <a:endParaRPr lang="fr-CH"/>
                    </a:p>
                  </a:txBody>
                  <a:tcPr/>
                </a:tc>
                <a:tc>
                  <a:txBody>
                    <a:bodyPr/>
                    <a:lstStyle/>
                    <a:p>
                      <a:r>
                        <a:rPr lang="fr-CH" sz="1400" dirty="0">
                          <a:solidFill>
                            <a:schemeClr val="bg1"/>
                          </a:solidFill>
                          <a:latin typeface="+mj-lt"/>
                        </a:rPr>
                        <a:t>Initial</a:t>
                      </a:r>
                    </a:p>
                  </a:txBody>
                  <a:tcPr>
                    <a:solidFill>
                      <a:schemeClr val="tx1"/>
                    </a:solidFill>
                  </a:tcPr>
                </a:tc>
                <a:tc>
                  <a:txBody>
                    <a:bodyPr/>
                    <a:lstStyle/>
                    <a:p>
                      <a:r>
                        <a:rPr lang="fr-CH" sz="1400" dirty="0">
                          <a:solidFill>
                            <a:schemeClr val="bg1"/>
                          </a:solidFill>
                          <a:latin typeface="+mj-lt"/>
                        </a:rPr>
                        <a:t>Final</a:t>
                      </a:r>
                    </a:p>
                  </a:txBody>
                  <a:tcPr>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400" dirty="0">
                          <a:solidFill>
                            <a:schemeClr val="bg1"/>
                          </a:solidFill>
                          <a:latin typeface="+mj-lt"/>
                        </a:rPr>
                        <a:t>Initial</a:t>
                      </a:r>
                    </a:p>
                    <a:p>
                      <a:endParaRPr lang="fr-CH" sz="1400" dirty="0">
                        <a:solidFill>
                          <a:schemeClr val="bg1"/>
                        </a:solidFill>
                        <a:latin typeface="+mj-lt"/>
                      </a:endParaRPr>
                    </a:p>
                  </a:txBody>
                  <a:tcPr>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400" dirty="0">
                          <a:solidFill>
                            <a:schemeClr val="bg1"/>
                          </a:solidFill>
                          <a:latin typeface="+mj-lt"/>
                        </a:rPr>
                        <a:t>Final</a:t>
                      </a:r>
                    </a:p>
                    <a:p>
                      <a:endParaRPr lang="fr-CH" sz="1400" dirty="0">
                        <a:solidFill>
                          <a:schemeClr val="bg1"/>
                        </a:solidFill>
                        <a:latin typeface="+mj-lt"/>
                      </a:endParaRPr>
                    </a:p>
                  </a:txBody>
                  <a:tcPr>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400" dirty="0">
                          <a:solidFill>
                            <a:schemeClr val="bg1"/>
                          </a:solidFill>
                          <a:latin typeface="+mj-lt"/>
                        </a:rPr>
                        <a:t>Initial</a:t>
                      </a:r>
                    </a:p>
                    <a:p>
                      <a:endParaRPr lang="fr-CH" sz="1400" dirty="0">
                        <a:solidFill>
                          <a:schemeClr val="bg1"/>
                        </a:solidFill>
                        <a:latin typeface="+mj-lt"/>
                      </a:endParaRPr>
                    </a:p>
                  </a:txBody>
                  <a:tcPr>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400" dirty="0">
                          <a:solidFill>
                            <a:schemeClr val="bg1"/>
                          </a:solidFill>
                          <a:latin typeface="+mj-lt"/>
                        </a:rPr>
                        <a:t>Final</a:t>
                      </a:r>
                    </a:p>
                    <a:p>
                      <a:endParaRPr lang="fr-CH" sz="1400" dirty="0">
                        <a:solidFill>
                          <a:schemeClr val="bg1"/>
                        </a:solidFill>
                        <a:latin typeface="+mj-lt"/>
                      </a:endParaRPr>
                    </a:p>
                  </a:txBody>
                  <a:tcPr>
                    <a:solidFill>
                      <a:schemeClr val="tx1"/>
                    </a:solidFill>
                  </a:tcPr>
                </a:tc>
                <a:extLst>
                  <a:ext uri="{0D108BD9-81ED-4DB2-BD59-A6C34878D82A}">
                    <a16:rowId xmlns:a16="http://schemas.microsoft.com/office/drawing/2014/main" val="3085735676"/>
                  </a:ext>
                </a:extLst>
              </a:tr>
              <a:tr h="5851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400" b="1" dirty="0">
                          <a:solidFill>
                            <a:schemeClr val="tx1"/>
                          </a:solidFill>
                          <a:latin typeface="+mj-lt"/>
                        </a:rPr>
                        <a:t>Moyenne </a:t>
                      </a:r>
                    </a:p>
                    <a:p>
                      <a:pPr marL="0" marR="0" lvl="0" indent="0" algn="l" defTabSz="914400" rtl="0" eaLnBrk="1" fontAlgn="auto" latinLnBrk="0" hangingPunct="1">
                        <a:lnSpc>
                          <a:spcPct val="100000"/>
                        </a:lnSpc>
                        <a:spcBef>
                          <a:spcPts val="0"/>
                        </a:spcBef>
                        <a:spcAft>
                          <a:spcPts val="0"/>
                        </a:spcAft>
                        <a:buClrTx/>
                        <a:buSzTx/>
                        <a:buFontTx/>
                        <a:buNone/>
                        <a:tabLst/>
                        <a:defRPr/>
                      </a:pPr>
                      <a:r>
                        <a:rPr lang="fr-CH" sz="1400" b="1" dirty="0">
                          <a:solidFill>
                            <a:schemeClr val="tx1"/>
                          </a:solidFill>
                          <a:latin typeface="+mj-lt"/>
                        </a:rPr>
                        <a:t>(e-type)</a:t>
                      </a:r>
                      <a:endParaRPr lang="fr-FR" sz="1400" b="1" dirty="0">
                        <a:solidFill>
                          <a:schemeClr val="tx1"/>
                        </a:solidFill>
                      </a:endParaRPr>
                    </a:p>
                  </a:txBody>
                  <a:tcPr anchor="ctr"/>
                </a:tc>
                <a:tc>
                  <a:txBody>
                    <a:bodyPr/>
                    <a:lstStyle/>
                    <a:p>
                      <a:pPr algn="ctr" fontAlgn="b"/>
                      <a:r>
                        <a:rPr lang="fr-CH" sz="1400" kern="1200" dirty="0">
                          <a:solidFill>
                            <a:schemeClr val="tx1"/>
                          </a:solidFill>
                          <a:latin typeface="+mn-lt"/>
                          <a:ea typeface="+mn-ea"/>
                          <a:cs typeface="+mn-cs"/>
                        </a:rPr>
                        <a:t>51.9 </a:t>
                      </a:r>
                    </a:p>
                    <a:p>
                      <a:pPr algn="ctr" fontAlgn="b"/>
                      <a:r>
                        <a:rPr lang="fr-CH" sz="1400" kern="1200" dirty="0">
                          <a:solidFill>
                            <a:schemeClr val="tx1"/>
                          </a:solidFill>
                          <a:latin typeface="+mn-lt"/>
                          <a:ea typeface="+mn-ea"/>
                          <a:cs typeface="+mn-cs"/>
                        </a:rPr>
                        <a:t>(3.5)</a:t>
                      </a:r>
                    </a:p>
                  </a:txBody>
                  <a:tcPr marL="6350" marR="6350" marT="6350" marB="0" anchor="ctr"/>
                </a:tc>
                <a:tc>
                  <a:txBody>
                    <a:bodyPr/>
                    <a:lstStyle/>
                    <a:p>
                      <a:pPr algn="ctr" fontAlgn="b"/>
                      <a:r>
                        <a:rPr lang="fr-CH" sz="1400" b="0" i="0" u="none" strike="noStrike" dirty="0">
                          <a:solidFill>
                            <a:schemeClr val="tx1"/>
                          </a:solidFill>
                          <a:effectLst/>
                          <a:latin typeface="+mn-lt"/>
                        </a:rPr>
                        <a:t>52.5 </a:t>
                      </a:r>
                    </a:p>
                    <a:p>
                      <a:pPr algn="ctr" fontAlgn="b"/>
                      <a:r>
                        <a:rPr lang="fr-CH" sz="1400" b="0" i="0" u="none" strike="noStrike" dirty="0">
                          <a:solidFill>
                            <a:schemeClr val="tx1"/>
                          </a:solidFill>
                          <a:effectLst/>
                          <a:latin typeface="+mn-lt"/>
                        </a:rPr>
                        <a:t>(3.3)</a:t>
                      </a:r>
                    </a:p>
                  </a:txBody>
                  <a:tcPr marL="6350" marR="6350" marT="6350" marB="0" anchor="ctr"/>
                </a:tc>
                <a:tc>
                  <a:txBody>
                    <a:bodyPr/>
                    <a:lstStyle/>
                    <a:p>
                      <a:pPr algn="ctr"/>
                      <a:r>
                        <a:rPr lang="fr-CH" sz="1400" dirty="0">
                          <a:solidFill>
                            <a:schemeClr val="tx1"/>
                          </a:solidFill>
                          <a:latin typeface="+mn-lt"/>
                        </a:rPr>
                        <a:t>439.5 </a:t>
                      </a:r>
                    </a:p>
                    <a:p>
                      <a:pPr algn="ctr"/>
                      <a:r>
                        <a:rPr lang="fr-CH" sz="1400" dirty="0">
                          <a:solidFill>
                            <a:schemeClr val="tx1"/>
                          </a:solidFill>
                          <a:latin typeface="+mn-lt"/>
                        </a:rPr>
                        <a:t>(121.8)</a:t>
                      </a:r>
                    </a:p>
                  </a:txBody>
                  <a:tcPr anchor="ctr"/>
                </a:tc>
                <a:tc>
                  <a:txBody>
                    <a:bodyPr/>
                    <a:lstStyle/>
                    <a:p>
                      <a:pPr algn="ctr"/>
                      <a:r>
                        <a:rPr lang="fr-CH" sz="1400" dirty="0">
                          <a:solidFill>
                            <a:schemeClr val="tx1"/>
                          </a:solidFill>
                          <a:latin typeface="+mn-lt"/>
                        </a:rPr>
                        <a:t>363.4 (166.6)</a:t>
                      </a:r>
                    </a:p>
                  </a:txBody>
                  <a:tcPr anchor="ctr"/>
                </a:tc>
                <a:tc>
                  <a:txBody>
                    <a:bodyPr/>
                    <a:lstStyle/>
                    <a:p>
                      <a:pPr algn="ctr"/>
                      <a:r>
                        <a:rPr lang="fr-CH" sz="1400" dirty="0">
                          <a:solidFill>
                            <a:schemeClr val="tx1"/>
                          </a:solidFill>
                          <a:latin typeface="+mn-lt"/>
                        </a:rPr>
                        <a:t>9.3 </a:t>
                      </a:r>
                    </a:p>
                    <a:p>
                      <a:pPr algn="ctr"/>
                      <a:r>
                        <a:rPr lang="fr-CH" sz="1400" dirty="0">
                          <a:solidFill>
                            <a:schemeClr val="tx1"/>
                          </a:solidFill>
                          <a:latin typeface="+mn-lt"/>
                        </a:rPr>
                        <a:t>(3.2)</a:t>
                      </a:r>
                    </a:p>
                  </a:txBody>
                  <a:tcPr anchor="ctr"/>
                </a:tc>
                <a:tc>
                  <a:txBody>
                    <a:bodyPr/>
                    <a:lstStyle/>
                    <a:p>
                      <a:pPr algn="ctr"/>
                      <a:r>
                        <a:rPr lang="fr-CH" sz="1400" dirty="0">
                          <a:solidFill>
                            <a:schemeClr val="tx1"/>
                          </a:solidFill>
                          <a:latin typeface="+mn-lt"/>
                        </a:rPr>
                        <a:t>9.7 </a:t>
                      </a:r>
                    </a:p>
                    <a:p>
                      <a:pPr algn="ctr"/>
                      <a:r>
                        <a:rPr lang="fr-CH" sz="1400" dirty="0">
                          <a:solidFill>
                            <a:schemeClr val="tx1"/>
                          </a:solidFill>
                          <a:latin typeface="+mn-lt"/>
                        </a:rPr>
                        <a:t>(2.8)</a:t>
                      </a:r>
                    </a:p>
                  </a:txBody>
                  <a:tcPr anchor="ctr"/>
                </a:tc>
                <a:extLst>
                  <a:ext uri="{0D108BD9-81ED-4DB2-BD59-A6C34878D82A}">
                    <a16:rowId xmlns:a16="http://schemas.microsoft.com/office/drawing/2014/main" val="3846534229"/>
                  </a:ext>
                </a:extLst>
              </a:tr>
              <a:tr h="531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1" dirty="0">
                          <a:solidFill>
                            <a:schemeClr val="tx1"/>
                          </a:solidFill>
                        </a:rPr>
                        <a:t>T-test</a:t>
                      </a:r>
                    </a:p>
                  </a:txBody>
                  <a:tcPr anchor="ctr"/>
                </a:tc>
                <a:tc>
                  <a:txBody>
                    <a:bodyPr/>
                    <a:lstStyle/>
                    <a:p>
                      <a:pPr algn="ctr" fontAlgn="b"/>
                      <a:r>
                        <a:rPr lang="fr-CH" sz="1400" kern="1200" dirty="0">
                          <a:solidFill>
                            <a:schemeClr val="tx1"/>
                          </a:solidFill>
                          <a:latin typeface="+mn-lt"/>
                          <a:ea typeface="+mn-ea"/>
                          <a:cs typeface="+mn-cs"/>
                        </a:rPr>
                        <a:t>0.132</a:t>
                      </a:r>
                    </a:p>
                  </a:txBody>
                  <a:tcPr marL="6350" marR="6350" marT="6350" marB="0" anchor="ctr"/>
                </a:tc>
                <a:tc>
                  <a:txBody>
                    <a:bodyPr/>
                    <a:lstStyle/>
                    <a:p>
                      <a:pPr algn="ctr" fontAlgn="b"/>
                      <a:endParaRPr lang="fr-CH" sz="1400" b="0" i="0" u="none" strike="noStrike" dirty="0">
                        <a:solidFill>
                          <a:schemeClr val="tx1"/>
                        </a:solidFill>
                        <a:effectLst/>
                        <a:latin typeface="+mn-lt"/>
                      </a:endParaRPr>
                    </a:p>
                  </a:txBody>
                  <a:tcPr marL="6350" marR="6350" marT="6350" marB="0" anchor="ctr"/>
                </a:tc>
                <a:tc>
                  <a:txBody>
                    <a:bodyPr/>
                    <a:lstStyle/>
                    <a:p>
                      <a:pPr algn="ctr"/>
                      <a:r>
                        <a:rPr lang="fr-CH" sz="1400" dirty="0">
                          <a:solidFill>
                            <a:schemeClr val="tx1"/>
                          </a:solidFill>
                          <a:latin typeface="+mn-lt"/>
                        </a:rPr>
                        <a:t>0.168</a:t>
                      </a:r>
                    </a:p>
                  </a:txBody>
                  <a:tcPr anchor="ctr"/>
                </a:tc>
                <a:tc>
                  <a:txBody>
                    <a:bodyPr/>
                    <a:lstStyle/>
                    <a:p>
                      <a:pPr algn="ctr"/>
                      <a:endParaRPr lang="fr-CH" sz="1400" dirty="0">
                        <a:solidFill>
                          <a:schemeClr val="tx1"/>
                        </a:solidFill>
                        <a:latin typeface="+mn-lt"/>
                      </a:endParaRPr>
                    </a:p>
                  </a:txBody>
                  <a:tcPr anchor="ctr"/>
                </a:tc>
                <a:tc>
                  <a:txBody>
                    <a:bodyPr/>
                    <a:lstStyle/>
                    <a:p>
                      <a:pPr algn="ctr"/>
                      <a:r>
                        <a:rPr lang="fr-CH" sz="1400" dirty="0">
                          <a:solidFill>
                            <a:schemeClr val="tx1"/>
                          </a:solidFill>
                          <a:latin typeface="+mn-lt"/>
                        </a:rPr>
                        <a:t>0.848</a:t>
                      </a:r>
                    </a:p>
                  </a:txBody>
                  <a:tcPr anchor="ctr"/>
                </a:tc>
                <a:tc>
                  <a:txBody>
                    <a:bodyPr/>
                    <a:lstStyle/>
                    <a:p>
                      <a:pPr algn="ctr"/>
                      <a:endParaRPr lang="fr-CH" sz="1400" dirty="0">
                        <a:solidFill>
                          <a:schemeClr val="tx1"/>
                        </a:solidFill>
                        <a:latin typeface="+mn-lt"/>
                      </a:endParaRPr>
                    </a:p>
                  </a:txBody>
                  <a:tcPr anchor="ctr"/>
                </a:tc>
                <a:extLst>
                  <a:ext uri="{0D108BD9-81ED-4DB2-BD59-A6C34878D82A}">
                    <a16:rowId xmlns:a16="http://schemas.microsoft.com/office/drawing/2014/main" val="66443404"/>
                  </a:ext>
                </a:extLst>
              </a:tr>
            </a:tbl>
          </a:graphicData>
        </a:graphic>
      </p:graphicFrame>
      <p:grpSp>
        <p:nvGrpSpPr>
          <p:cNvPr id="11" name="Groupe 10">
            <a:extLst>
              <a:ext uri="{FF2B5EF4-FFF2-40B4-BE49-F238E27FC236}">
                <a16:creationId xmlns:a16="http://schemas.microsoft.com/office/drawing/2014/main" id="{6F2E03B4-0D42-AA06-EE9A-FF0DB004668F}"/>
              </a:ext>
            </a:extLst>
          </p:cNvPr>
          <p:cNvGrpSpPr/>
          <p:nvPr/>
        </p:nvGrpSpPr>
        <p:grpSpPr>
          <a:xfrm>
            <a:off x="5757558" y="4644755"/>
            <a:ext cx="5613248" cy="1772198"/>
            <a:chOff x="2026154" y="5451655"/>
            <a:chExt cx="9663865" cy="1077218"/>
          </a:xfrm>
        </p:grpSpPr>
        <p:sp>
          <p:nvSpPr>
            <p:cNvPr id="9" name="ZoneTexte 8">
              <a:extLst>
                <a:ext uri="{FF2B5EF4-FFF2-40B4-BE49-F238E27FC236}">
                  <a16:creationId xmlns:a16="http://schemas.microsoft.com/office/drawing/2014/main" id="{4CD079C3-B470-F336-B637-91A7A77932A0}"/>
                </a:ext>
              </a:extLst>
            </p:cNvPr>
            <p:cNvSpPr txBox="1"/>
            <p:nvPr/>
          </p:nvSpPr>
          <p:spPr>
            <a:xfrm>
              <a:off x="6605448" y="5451655"/>
              <a:ext cx="5084571" cy="1077218"/>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H" sz="3200" b="1" i="0" u="none" strike="noStrike" kern="1200" cap="none" spc="0" normalizeH="0" baseline="0" noProof="0" dirty="0">
                  <a:ln>
                    <a:noFill/>
                  </a:ln>
                  <a:solidFill>
                    <a:srgbClr val="211B44"/>
                  </a:solidFill>
                  <a:effectLst/>
                  <a:uLnTx/>
                  <a:uFillTx/>
                  <a:latin typeface="Century Schoolbook"/>
                  <a:ea typeface="+mn-ea"/>
                  <a:cs typeface="+mn-cs"/>
                </a:rPr>
                <a:t>Maintien des capacités physiques</a:t>
              </a:r>
            </a:p>
          </p:txBody>
        </p:sp>
        <p:sp>
          <p:nvSpPr>
            <p:cNvPr id="10" name="Flèche : droite 9">
              <a:extLst>
                <a:ext uri="{FF2B5EF4-FFF2-40B4-BE49-F238E27FC236}">
                  <a16:creationId xmlns:a16="http://schemas.microsoft.com/office/drawing/2014/main" id="{26A8E193-07A6-166C-3623-6BEF886D6A44}"/>
                </a:ext>
              </a:extLst>
            </p:cNvPr>
            <p:cNvSpPr/>
            <p:nvPr/>
          </p:nvSpPr>
          <p:spPr>
            <a:xfrm>
              <a:off x="2026154" y="5581666"/>
              <a:ext cx="3940558" cy="6301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a:ln>
                  <a:noFill/>
                </a:ln>
                <a:solidFill>
                  <a:srgbClr val="FFFFFF"/>
                </a:solidFill>
                <a:effectLst/>
                <a:uLnTx/>
                <a:uFillTx/>
                <a:latin typeface="Calibri"/>
                <a:ea typeface="+mn-ea"/>
                <a:cs typeface="+mn-cs"/>
              </a:endParaRPr>
            </a:p>
          </p:txBody>
        </p:sp>
      </p:grpSp>
      <p:sp>
        <p:nvSpPr>
          <p:cNvPr id="13" name="ZoneTexte 12">
            <a:extLst>
              <a:ext uri="{FF2B5EF4-FFF2-40B4-BE49-F238E27FC236}">
                <a16:creationId xmlns:a16="http://schemas.microsoft.com/office/drawing/2014/main" id="{CF1AA508-3B51-D75E-E649-2A89C2B8A282}"/>
              </a:ext>
            </a:extLst>
          </p:cNvPr>
          <p:cNvSpPr txBox="1"/>
          <p:nvPr/>
        </p:nvSpPr>
        <p:spPr>
          <a:xfrm>
            <a:off x="3798121" y="6416953"/>
            <a:ext cx="609600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H" sz="1000" b="0" u="none" strike="noStrike" kern="1200" cap="none" spc="0" normalizeH="0" baseline="0" noProof="0" dirty="0">
                <a:ln>
                  <a:noFill/>
                </a:ln>
                <a:solidFill>
                  <a:srgbClr val="211B44"/>
                </a:solidFill>
                <a:effectLst/>
                <a:uLnTx/>
                <a:uFillTx/>
                <a:latin typeface="Calibri"/>
                <a:ea typeface="+mn-ea"/>
                <a:cs typeface="+mn-cs"/>
              </a:rPr>
              <a:t>Sources : MDC: </a:t>
            </a:r>
            <a:r>
              <a:rPr kumimoji="0" lang="fr-CH" sz="1000" b="0" u="none" strike="noStrike" kern="1200" cap="none" spc="0" normalizeH="0" baseline="0" noProof="0" dirty="0" err="1">
                <a:ln>
                  <a:noFill/>
                </a:ln>
                <a:solidFill>
                  <a:srgbClr val="211B44"/>
                </a:solidFill>
                <a:effectLst/>
                <a:uLnTx/>
                <a:uFillTx/>
                <a:latin typeface="Calibri"/>
                <a:ea typeface="+mn-ea"/>
                <a:cs typeface="+mn-cs"/>
              </a:rPr>
              <a:t>Donoghue</a:t>
            </a:r>
            <a:r>
              <a:rPr kumimoji="0" lang="fr-CH" sz="1000" b="0" u="none" strike="noStrike" kern="1200" cap="none" spc="0" normalizeH="0" baseline="0" noProof="0" dirty="0">
                <a:ln>
                  <a:noFill/>
                </a:ln>
                <a:solidFill>
                  <a:srgbClr val="211B44"/>
                </a:solidFill>
                <a:effectLst/>
                <a:uLnTx/>
                <a:uFillTx/>
                <a:latin typeface="Calibri"/>
                <a:ea typeface="+mn-ea"/>
                <a:cs typeface="+mn-cs"/>
              </a:rPr>
              <a:t> et al. 2009, </a:t>
            </a:r>
            <a:r>
              <a:rPr kumimoji="0" lang="fr-CH" sz="1000" b="0" u="none" strike="noStrike" kern="1200" cap="none" spc="0" normalizeH="0" baseline="0" noProof="0" dirty="0" err="1">
                <a:ln>
                  <a:noFill/>
                </a:ln>
                <a:solidFill>
                  <a:srgbClr val="211B44"/>
                </a:solidFill>
                <a:effectLst/>
                <a:uLnTx/>
                <a:uFillTx/>
                <a:latin typeface="Calibri"/>
                <a:ea typeface="+mn-ea"/>
                <a:cs typeface="+mn-cs"/>
              </a:rPr>
              <a:t>Perera</a:t>
            </a:r>
            <a:r>
              <a:rPr kumimoji="0" lang="fr-CH" sz="1000" b="0" u="none" strike="noStrike" kern="1200" cap="none" spc="0" normalizeH="0" baseline="0" noProof="0" dirty="0">
                <a:ln>
                  <a:noFill/>
                </a:ln>
                <a:solidFill>
                  <a:srgbClr val="211B44"/>
                </a:solidFill>
                <a:effectLst/>
                <a:uLnTx/>
                <a:uFillTx/>
                <a:latin typeface="Calibri"/>
                <a:ea typeface="+mn-ea"/>
                <a:cs typeface="+mn-cs"/>
              </a:rPr>
              <a:t> et al. 2009, Ries et al. 2009</a:t>
            </a:r>
          </a:p>
        </p:txBody>
      </p:sp>
      <p:grpSp>
        <p:nvGrpSpPr>
          <p:cNvPr id="12" name="Groupe 11">
            <a:extLst>
              <a:ext uri="{FF2B5EF4-FFF2-40B4-BE49-F238E27FC236}">
                <a16:creationId xmlns:a16="http://schemas.microsoft.com/office/drawing/2014/main" id="{3E392712-C293-C6D8-0825-D37EBDEBE1F4}"/>
              </a:ext>
            </a:extLst>
          </p:cNvPr>
          <p:cNvGrpSpPr/>
          <p:nvPr/>
        </p:nvGrpSpPr>
        <p:grpSpPr>
          <a:xfrm>
            <a:off x="0" y="1371502"/>
            <a:ext cx="5071622" cy="463687"/>
            <a:chOff x="0" y="1166809"/>
            <a:chExt cx="5071622" cy="463687"/>
          </a:xfrm>
        </p:grpSpPr>
        <p:sp>
          <p:nvSpPr>
            <p:cNvPr id="14" name="Rectangle 13">
              <a:extLst>
                <a:ext uri="{FF2B5EF4-FFF2-40B4-BE49-F238E27FC236}">
                  <a16:creationId xmlns:a16="http://schemas.microsoft.com/office/drawing/2014/main" id="{3C0B82DB-8415-59C0-F6F5-781CD00B4791}"/>
                </a:ext>
              </a:extLst>
            </p:cNvPr>
            <p:cNvSpPr/>
            <p:nvPr>
              <p:custDataLst>
                <p:tags r:id="rId1"/>
              </p:custDataLst>
            </p:nvPr>
          </p:nvSpPr>
          <p:spPr>
            <a:xfrm>
              <a:off x="0" y="1179576"/>
              <a:ext cx="5071622" cy="4509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400" dirty="0">
                <a:solidFill>
                  <a:schemeClr val="tx1"/>
                </a:solidFill>
              </a:endParaRPr>
            </a:p>
          </p:txBody>
        </p:sp>
        <p:sp>
          <p:nvSpPr>
            <p:cNvPr id="15" name="Sous-titre 2">
              <a:extLst>
                <a:ext uri="{FF2B5EF4-FFF2-40B4-BE49-F238E27FC236}">
                  <a16:creationId xmlns:a16="http://schemas.microsoft.com/office/drawing/2014/main" id="{DA8A61DD-77EC-6867-544A-A175E4B21F4B}"/>
                </a:ext>
              </a:extLst>
            </p:cNvPr>
            <p:cNvSpPr txBox="1">
              <a:spLocks/>
            </p:cNvSpPr>
            <p:nvPr/>
          </p:nvSpPr>
          <p:spPr>
            <a:xfrm>
              <a:off x="455445" y="1166809"/>
              <a:ext cx="4422268" cy="450920"/>
            </a:xfrm>
            <a:prstGeom prst="rect">
              <a:avLst/>
            </a:prstGeom>
          </p:spPr>
          <p:txBody>
            <a:bodyPr vert="horz" lIns="91440" tIns="45720" rIns="91440" bIns="45720" rtlCol="0" anchor="ctr">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r>
                <a:rPr lang="fr-CH" sz="2400" b="1" dirty="0">
                  <a:solidFill>
                    <a:schemeClr val="tx1"/>
                  </a:solidFill>
                </a:rPr>
                <a:t>Prise en charge conventionnelle</a:t>
              </a:r>
            </a:p>
          </p:txBody>
        </p:sp>
      </p:grpSp>
    </p:spTree>
    <p:extLst>
      <p:ext uri="{BB962C8B-B14F-4D97-AF65-F5344CB8AC3E}">
        <p14:creationId xmlns:p14="http://schemas.microsoft.com/office/powerpoint/2010/main" val="465500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462773-927E-046B-165A-4E0BA3896B97}"/>
              </a:ext>
            </a:extLst>
          </p:cNvPr>
          <p:cNvSpPr>
            <a:spLocks noGrp="1"/>
          </p:cNvSpPr>
          <p:nvPr>
            <p:ph type="title"/>
          </p:nvPr>
        </p:nvSpPr>
        <p:spPr>
          <a:xfrm>
            <a:off x="1261872" y="365760"/>
            <a:ext cx="9692640" cy="678385"/>
          </a:xfrm>
        </p:spPr>
        <p:txBody>
          <a:bodyPr>
            <a:normAutofit fontScale="90000"/>
          </a:bodyPr>
          <a:lstStyle/>
          <a:p>
            <a:r>
              <a:rPr lang="fr-CH" dirty="0"/>
              <a:t>Sujet d’actualité</a:t>
            </a:r>
          </a:p>
        </p:txBody>
      </p:sp>
      <p:pic>
        <p:nvPicPr>
          <p:cNvPr id="7" name="Image 6">
            <a:extLst>
              <a:ext uri="{FF2B5EF4-FFF2-40B4-BE49-F238E27FC236}">
                <a16:creationId xmlns:a16="http://schemas.microsoft.com/office/drawing/2014/main" id="{F8872670-187B-4774-BD69-E5F6F35F4DCF}"/>
              </a:ext>
            </a:extLst>
          </p:cNvPr>
          <p:cNvPicPr>
            <a:picLocks noChangeAspect="1"/>
          </p:cNvPicPr>
          <p:nvPr/>
        </p:nvPicPr>
        <p:blipFill>
          <a:blip r:embed="rId2"/>
          <a:stretch>
            <a:fillRect/>
          </a:stretch>
        </p:blipFill>
        <p:spPr>
          <a:xfrm>
            <a:off x="884257" y="994924"/>
            <a:ext cx="5211743" cy="3585859"/>
          </a:xfrm>
          <a:prstGeom prst="rect">
            <a:avLst/>
          </a:prstGeom>
        </p:spPr>
      </p:pic>
      <p:pic>
        <p:nvPicPr>
          <p:cNvPr id="9" name="Image 8">
            <a:extLst>
              <a:ext uri="{FF2B5EF4-FFF2-40B4-BE49-F238E27FC236}">
                <a16:creationId xmlns:a16="http://schemas.microsoft.com/office/drawing/2014/main" id="{DD865D3F-943D-254B-095F-A52DADA08FF6}"/>
              </a:ext>
            </a:extLst>
          </p:cNvPr>
          <p:cNvPicPr>
            <a:picLocks noChangeAspect="1"/>
          </p:cNvPicPr>
          <p:nvPr/>
        </p:nvPicPr>
        <p:blipFill>
          <a:blip r:embed="rId3"/>
          <a:stretch>
            <a:fillRect/>
          </a:stretch>
        </p:blipFill>
        <p:spPr>
          <a:xfrm>
            <a:off x="9347570" y="1"/>
            <a:ext cx="2616335" cy="795908"/>
          </a:xfrm>
          <a:prstGeom prst="rect">
            <a:avLst/>
          </a:prstGeom>
        </p:spPr>
      </p:pic>
      <p:pic>
        <p:nvPicPr>
          <p:cNvPr id="12" name="Image 11">
            <a:extLst>
              <a:ext uri="{FF2B5EF4-FFF2-40B4-BE49-F238E27FC236}">
                <a16:creationId xmlns:a16="http://schemas.microsoft.com/office/drawing/2014/main" id="{D799C64A-497E-3B30-6474-30D3F8F1F64D}"/>
              </a:ext>
            </a:extLst>
          </p:cNvPr>
          <p:cNvPicPr>
            <a:picLocks noChangeAspect="1"/>
          </p:cNvPicPr>
          <p:nvPr/>
        </p:nvPicPr>
        <p:blipFill>
          <a:blip r:embed="rId4"/>
          <a:stretch>
            <a:fillRect/>
          </a:stretch>
        </p:blipFill>
        <p:spPr>
          <a:xfrm rot="5400000">
            <a:off x="3873248" y="5786335"/>
            <a:ext cx="269500" cy="1656925"/>
          </a:xfrm>
          <a:prstGeom prst="rect">
            <a:avLst/>
          </a:prstGeom>
        </p:spPr>
      </p:pic>
      <p:sp>
        <p:nvSpPr>
          <p:cNvPr id="13" name="ZoneTexte 12">
            <a:extLst>
              <a:ext uri="{FF2B5EF4-FFF2-40B4-BE49-F238E27FC236}">
                <a16:creationId xmlns:a16="http://schemas.microsoft.com/office/drawing/2014/main" id="{9A76ABA7-7BAA-278D-1482-73B14FB7B007}"/>
              </a:ext>
            </a:extLst>
          </p:cNvPr>
          <p:cNvSpPr txBox="1"/>
          <p:nvPr/>
        </p:nvSpPr>
        <p:spPr>
          <a:xfrm>
            <a:off x="609601" y="4505239"/>
            <a:ext cx="6870700" cy="1501180"/>
          </a:xfrm>
          <a:prstGeom prst="rect">
            <a:avLst/>
          </a:prstGeom>
          <a:noFill/>
        </p:spPr>
        <p:txBody>
          <a:bodyPr wrap="square" rtlCol="0">
            <a:spAutoFit/>
          </a:bodyPr>
          <a:lstStyle/>
          <a:p>
            <a:pPr algn="just"/>
            <a:r>
              <a:rPr lang="fr-CH" sz="2400" b="1" dirty="0">
                <a:cs typeface="Arial" panose="020B0604020202020204" pitchFamily="34" charset="0"/>
              </a:rPr>
              <a:t>1 personne toutes les 15 minutes</a:t>
            </a:r>
          </a:p>
          <a:p>
            <a:pPr algn="just">
              <a:lnSpc>
                <a:spcPct val="150000"/>
              </a:lnSpc>
            </a:pPr>
            <a:r>
              <a:rPr lang="fr-CH" sz="2400" dirty="0">
                <a:cs typeface="Arial" panose="020B0604020202020204" pitchFamily="34" charset="0"/>
              </a:rPr>
              <a:t>≈ 50% n’ont pas reçu de diagnostic formel</a:t>
            </a:r>
          </a:p>
          <a:p>
            <a:pPr algn="just">
              <a:lnSpc>
                <a:spcPct val="150000"/>
              </a:lnSpc>
            </a:pPr>
            <a:r>
              <a:rPr lang="fr-CH" sz="2400" dirty="0">
                <a:cs typeface="Arial" panose="020B0604020202020204" pitchFamily="34" charset="0"/>
              </a:rPr>
              <a:t>En 2050 : total estimé : 285’700 personnes</a:t>
            </a:r>
          </a:p>
        </p:txBody>
      </p:sp>
      <p:sp>
        <p:nvSpPr>
          <p:cNvPr id="17" name="ZoneTexte 16">
            <a:extLst>
              <a:ext uri="{FF2B5EF4-FFF2-40B4-BE49-F238E27FC236}">
                <a16:creationId xmlns:a16="http://schemas.microsoft.com/office/drawing/2014/main" id="{67923454-F661-0C1D-E861-45EDACFDF503}"/>
              </a:ext>
            </a:extLst>
          </p:cNvPr>
          <p:cNvSpPr txBox="1"/>
          <p:nvPr/>
        </p:nvSpPr>
        <p:spPr>
          <a:xfrm>
            <a:off x="6983875" y="820310"/>
            <a:ext cx="4475333" cy="1774845"/>
          </a:xfrm>
          <a:prstGeom prst="rect">
            <a:avLst/>
          </a:prstGeom>
          <a:noFill/>
        </p:spPr>
        <p:txBody>
          <a:bodyPr wrap="square" rtlCol="0">
            <a:spAutoFit/>
          </a:bodyPr>
          <a:lstStyle/>
          <a:p>
            <a:r>
              <a:rPr lang="fr-CH" sz="2400" dirty="0">
                <a:cs typeface="Arial" panose="020B0604020202020204" pitchFamily="34" charset="0"/>
              </a:rPr>
              <a:t>En 2025</a:t>
            </a:r>
          </a:p>
          <a:p>
            <a:pPr marL="380990" indent="-380990">
              <a:spcAft>
                <a:spcPts val="800"/>
              </a:spcAft>
              <a:buFont typeface="Arial" panose="020B0604020202020204" pitchFamily="34" charset="0"/>
              <a:buChar char="•"/>
            </a:pPr>
            <a:r>
              <a:rPr lang="fr-CH" sz="2400" dirty="0">
                <a:cs typeface="Arial" panose="020B0604020202020204" pitchFamily="34" charset="0"/>
              </a:rPr>
              <a:t>Total: 161’100 personnes</a:t>
            </a:r>
          </a:p>
          <a:p>
            <a:pPr marL="380990" indent="-380990">
              <a:spcAft>
                <a:spcPts val="800"/>
              </a:spcAft>
              <a:buFont typeface="Arial" panose="020B0604020202020204" pitchFamily="34" charset="0"/>
              <a:buChar char="•"/>
            </a:pPr>
            <a:r>
              <a:rPr lang="fr-CH" sz="2400" dirty="0">
                <a:cs typeface="Arial" panose="020B0604020202020204" pitchFamily="34" charset="0"/>
              </a:rPr>
              <a:t>34’800 nouveaux cas par an</a:t>
            </a:r>
          </a:p>
          <a:p>
            <a:pPr marL="380990" indent="-380990">
              <a:spcAft>
                <a:spcPts val="800"/>
              </a:spcAft>
              <a:buFont typeface="Arial" panose="020B0604020202020204" pitchFamily="34" charset="0"/>
              <a:buChar char="•"/>
            </a:pPr>
            <a:r>
              <a:rPr lang="fr-CH" sz="2400" dirty="0">
                <a:cs typeface="Arial" panose="020B0604020202020204" pitchFamily="34" charset="0"/>
              </a:rPr>
              <a:t>5% diagnostiqué avant 65 ans</a:t>
            </a:r>
          </a:p>
        </p:txBody>
      </p:sp>
      <p:pic>
        <p:nvPicPr>
          <p:cNvPr id="4" name="Image 3">
            <a:extLst>
              <a:ext uri="{FF2B5EF4-FFF2-40B4-BE49-F238E27FC236}">
                <a16:creationId xmlns:a16="http://schemas.microsoft.com/office/drawing/2014/main" id="{E2B4E562-56B9-E601-A7EA-A73181AB1299}"/>
              </a:ext>
            </a:extLst>
          </p:cNvPr>
          <p:cNvPicPr>
            <a:picLocks noChangeAspect="1"/>
          </p:cNvPicPr>
          <p:nvPr/>
        </p:nvPicPr>
        <p:blipFill>
          <a:blip r:embed="rId5"/>
          <a:stretch>
            <a:fillRect/>
          </a:stretch>
        </p:blipFill>
        <p:spPr>
          <a:xfrm>
            <a:off x="940276" y="1020324"/>
            <a:ext cx="5320823" cy="3513479"/>
          </a:xfrm>
          <a:prstGeom prst="rect">
            <a:avLst/>
          </a:prstGeom>
        </p:spPr>
      </p:pic>
      <p:pic>
        <p:nvPicPr>
          <p:cNvPr id="8" name="Image 7">
            <a:extLst>
              <a:ext uri="{FF2B5EF4-FFF2-40B4-BE49-F238E27FC236}">
                <a16:creationId xmlns:a16="http://schemas.microsoft.com/office/drawing/2014/main" id="{111E7F6B-EE02-7BBE-A1AB-74AB93298C7B}"/>
              </a:ext>
            </a:extLst>
          </p:cNvPr>
          <p:cNvPicPr>
            <a:picLocks noChangeAspect="1"/>
          </p:cNvPicPr>
          <p:nvPr/>
        </p:nvPicPr>
        <p:blipFill>
          <a:blip r:embed="rId6"/>
          <a:srcRect r="14698" b="6085"/>
          <a:stretch>
            <a:fillRect/>
          </a:stretch>
        </p:blipFill>
        <p:spPr>
          <a:xfrm>
            <a:off x="6481693" y="2760887"/>
            <a:ext cx="5320823" cy="3639791"/>
          </a:xfrm>
          <a:prstGeom prst="rect">
            <a:avLst/>
          </a:prstGeom>
        </p:spPr>
      </p:pic>
      <p:pic>
        <p:nvPicPr>
          <p:cNvPr id="15" name="Image 14">
            <a:extLst>
              <a:ext uri="{FF2B5EF4-FFF2-40B4-BE49-F238E27FC236}">
                <a16:creationId xmlns:a16="http://schemas.microsoft.com/office/drawing/2014/main" id="{A3A3A027-722B-2E1D-D82E-262105E6FA99}"/>
              </a:ext>
            </a:extLst>
          </p:cNvPr>
          <p:cNvPicPr>
            <a:picLocks noChangeAspect="1"/>
          </p:cNvPicPr>
          <p:nvPr/>
        </p:nvPicPr>
        <p:blipFill>
          <a:blip r:embed="rId7"/>
          <a:stretch>
            <a:fillRect/>
          </a:stretch>
        </p:blipFill>
        <p:spPr>
          <a:xfrm>
            <a:off x="8240853" y="3429000"/>
            <a:ext cx="846711" cy="635032"/>
          </a:xfrm>
          <a:prstGeom prst="rect">
            <a:avLst/>
          </a:prstGeom>
        </p:spPr>
      </p:pic>
    </p:spTree>
    <p:extLst>
      <p:ext uri="{BB962C8B-B14F-4D97-AF65-F5344CB8AC3E}">
        <p14:creationId xmlns:p14="http://schemas.microsoft.com/office/powerpoint/2010/main" val="1745762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9F0382-6E23-D2AC-1D45-4DB87FA61D28}"/>
              </a:ext>
            </a:extLst>
          </p:cNvPr>
          <p:cNvSpPr>
            <a:spLocks noGrp="1"/>
          </p:cNvSpPr>
          <p:nvPr>
            <p:ph type="title"/>
          </p:nvPr>
        </p:nvSpPr>
        <p:spPr>
          <a:xfrm>
            <a:off x="1261872" y="365760"/>
            <a:ext cx="9692640" cy="764540"/>
          </a:xfrm>
        </p:spPr>
        <p:txBody>
          <a:bodyPr>
            <a:normAutofit/>
          </a:bodyPr>
          <a:lstStyle/>
          <a:p>
            <a:r>
              <a:rPr lang="fr-CH" dirty="0"/>
              <a:t>Améliorations et programmes à dom</a:t>
            </a:r>
          </a:p>
        </p:txBody>
      </p:sp>
      <p:sp>
        <p:nvSpPr>
          <p:cNvPr id="3" name="Espace réservé du contenu 2">
            <a:extLst>
              <a:ext uri="{FF2B5EF4-FFF2-40B4-BE49-F238E27FC236}">
                <a16:creationId xmlns:a16="http://schemas.microsoft.com/office/drawing/2014/main" id="{AEE2D2F5-305C-CBE1-2595-356412728EF5}"/>
              </a:ext>
            </a:extLst>
          </p:cNvPr>
          <p:cNvSpPr>
            <a:spLocks noGrp="1"/>
          </p:cNvSpPr>
          <p:nvPr>
            <p:ph idx="1"/>
          </p:nvPr>
        </p:nvSpPr>
        <p:spPr/>
        <p:txBody>
          <a:bodyPr>
            <a:normAutofit lnSpcReduction="10000"/>
          </a:bodyPr>
          <a:lstStyle/>
          <a:p>
            <a:r>
              <a:rPr lang="fr-CH" sz="2400" dirty="0"/>
              <a:t>Fréquence des séances 3x/semaines?</a:t>
            </a:r>
          </a:p>
          <a:p>
            <a:pPr marL="982663" indent="-182563">
              <a:buFont typeface="Wingdings" panose="05000000000000000000" pitchFamily="2" charset="2"/>
              <a:buChar char="Ø"/>
            </a:pPr>
            <a:r>
              <a:rPr lang="fr-CH" sz="2400" dirty="0"/>
              <a:t> Locaux, disponibilité des participants, temps alloué et nombre de </a:t>
            </a:r>
            <a:r>
              <a:rPr lang="fr-CH" sz="2400" dirty="0" err="1"/>
              <a:t>physios</a:t>
            </a:r>
            <a:endParaRPr lang="fr-CH" sz="2400" dirty="0"/>
          </a:p>
          <a:p>
            <a:r>
              <a:rPr lang="fr-CH" sz="2400" dirty="0"/>
              <a:t>Programme exercices à domicile</a:t>
            </a:r>
          </a:p>
          <a:p>
            <a:pPr marL="979488" indent="-182563">
              <a:buFont typeface="Wingdings" panose="05000000000000000000" pitchFamily="2" charset="2"/>
              <a:buChar char="Ø"/>
            </a:pPr>
            <a:r>
              <a:rPr lang="fr-CH" sz="2400" dirty="0"/>
              <a:t>Programme </a:t>
            </a:r>
            <a:r>
              <a:rPr lang="fr-CH" sz="2400" dirty="0" err="1"/>
              <a:t>Vivifrail</a:t>
            </a:r>
            <a:endParaRPr lang="fr-CH" sz="2400" dirty="0"/>
          </a:p>
          <a:p>
            <a:pPr marL="979488" indent="-182563">
              <a:buFont typeface="Wingdings" panose="05000000000000000000" pitchFamily="2" charset="2"/>
              <a:buChar char="Ø"/>
            </a:pPr>
            <a:r>
              <a:rPr lang="fr-CH" sz="2400" dirty="0"/>
              <a:t> Programme Equilibre en marche</a:t>
            </a:r>
          </a:p>
          <a:p>
            <a:pPr marL="979488" indent="-182563">
              <a:buFont typeface="Wingdings" panose="05000000000000000000" pitchFamily="2" charset="2"/>
              <a:buChar char="Ø"/>
            </a:pPr>
            <a:r>
              <a:rPr lang="fr-CH" sz="2400" dirty="0"/>
              <a:t> Exercices sur site du CHUV</a:t>
            </a:r>
          </a:p>
          <a:p>
            <a:pPr marL="979488" indent="-182563">
              <a:buFont typeface="Wingdings" panose="05000000000000000000" pitchFamily="2" charset="2"/>
              <a:buChar char="Ø"/>
            </a:pPr>
            <a:r>
              <a:rPr lang="fr-CH" sz="2400" dirty="0"/>
              <a:t> Recommandation de réaliser entre 7000 et 10’000 pas/jour</a:t>
            </a:r>
          </a:p>
        </p:txBody>
      </p:sp>
      <p:grpSp>
        <p:nvGrpSpPr>
          <p:cNvPr id="4" name="Groupe 3">
            <a:extLst>
              <a:ext uri="{FF2B5EF4-FFF2-40B4-BE49-F238E27FC236}">
                <a16:creationId xmlns:a16="http://schemas.microsoft.com/office/drawing/2014/main" id="{770E157D-1D37-8D40-BAB4-ED4FA7CB778F}"/>
              </a:ext>
            </a:extLst>
          </p:cNvPr>
          <p:cNvGrpSpPr/>
          <p:nvPr/>
        </p:nvGrpSpPr>
        <p:grpSpPr>
          <a:xfrm>
            <a:off x="0" y="1130300"/>
            <a:ext cx="5071622" cy="463687"/>
            <a:chOff x="0" y="1166809"/>
            <a:chExt cx="5071622" cy="463687"/>
          </a:xfrm>
        </p:grpSpPr>
        <p:sp>
          <p:nvSpPr>
            <p:cNvPr id="5" name="Rectangle 4">
              <a:extLst>
                <a:ext uri="{FF2B5EF4-FFF2-40B4-BE49-F238E27FC236}">
                  <a16:creationId xmlns:a16="http://schemas.microsoft.com/office/drawing/2014/main" id="{C472BA78-30C7-E474-A52A-A69EE894EAF8}"/>
                </a:ext>
              </a:extLst>
            </p:cNvPr>
            <p:cNvSpPr/>
            <p:nvPr>
              <p:custDataLst>
                <p:tags r:id="rId1"/>
              </p:custDataLst>
            </p:nvPr>
          </p:nvSpPr>
          <p:spPr>
            <a:xfrm>
              <a:off x="0" y="1179576"/>
              <a:ext cx="5071622" cy="4509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400" dirty="0">
                <a:solidFill>
                  <a:schemeClr val="tx1"/>
                </a:solidFill>
              </a:endParaRPr>
            </a:p>
          </p:txBody>
        </p:sp>
        <p:sp>
          <p:nvSpPr>
            <p:cNvPr id="6" name="Sous-titre 2">
              <a:extLst>
                <a:ext uri="{FF2B5EF4-FFF2-40B4-BE49-F238E27FC236}">
                  <a16:creationId xmlns:a16="http://schemas.microsoft.com/office/drawing/2014/main" id="{72971EA3-05B8-E5AF-F0AA-F6EE20D16D21}"/>
                </a:ext>
              </a:extLst>
            </p:cNvPr>
            <p:cNvSpPr txBox="1">
              <a:spLocks/>
            </p:cNvSpPr>
            <p:nvPr/>
          </p:nvSpPr>
          <p:spPr>
            <a:xfrm>
              <a:off x="455445" y="1166809"/>
              <a:ext cx="4422268" cy="450920"/>
            </a:xfrm>
            <a:prstGeom prst="rect">
              <a:avLst/>
            </a:prstGeom>
          </p:spPr>
          <p:txBody>
            <a:bodyPr vert="horz" lIns="91440" tIns="45720" rIns="91440" bIns="45720" rtlCol="0" anchor="ctr">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r>
                <a:rPr lang="fr-CH" sz="2400" b="1" dirty="0">
                  <a:solidFill>
                    <a:schemeClr val="tx1"/>
                  </a:solidFill>
                </a:rPr>
                <a:t>Prise en charge conventionnelle</a:t>
              </a:r>
            </a:p>
          </p:txBody>
        </p:sp>
      </p:grpSp>
      <p:pic>
        <p:nvPicPr>
          <p:cNvPr id="10" name="Image 9">
            <a:extLst>
              <a:ext uri="{FF2B5EF4-FFF2-40B4-BE49-F238E27FC236}">
                <a16:creationId xmlns:a16="http://schemas.microsoft.com/office/drawing/2014/main" id="{3AB337CD-BEE6-F811-999C-7DF0D9114522}"/>
              </a:ext>
            </a:extLst>
          </p:cNvPr>
          <p:cNvPicPr>
            <a:picLocks noChangeAspect="1"/>
          </p:cNvPicPr>
          <p:nvPr/>
        </p:nvPicPr>
        <p:blipFill>
          <a:blip r:embed="rId3"/>
          <a:stretch>
            <a:fillRect/>
          </a:stretch>
        </p:blipFill>
        <p:spPr>
          <a:xfrm>
            <a:off x="9228164" y="1207690"/>
            <a:ext cx="2970775" cy="2108653"/>
          </a:xfrm>
          <a:prstGeom prst="rect">
            <a:avLst/>
          </a:prstGeom>
        </p:spPr>
      </p:pic>
      <p:pic>
        <p:nvPicPr>
          <p:cNvPr id="12" name="Image 11">
            <a:extLst>
              <a:ext uri="{FF2B5EF4-FFF2-40B4-BE49-F238E27FC236}">
                <a16:creationId xmlns:a16="http://schemas.microsoft.com/office/drawing/2014/main" id="{1F59F1F2-B7D2-A8AB-00D4-C607A3F40D06}"/>
              </a:ext>
            </a:extLst>
          </p:cNvPr>
          <p:cNvPicPr>
            <a:picLocks noChangeAspect="1"/>
          </p:cNvPicPr>
          <p:nvPr/>
        </p:nvPicPr>
        <p:blipFill>
          <a:blip r:embed="rId4"/>
          <a:stretch>
            <a:fillRect/>
          </a:stretch>
        </p:blipFill>
        <p:spPr>
          <a:xfrm>
            <a:off x="10691532" y="481341"/>
            <a:ext cx="1492327" cy="768389"/>
          </a:xfrm>
          <a:prstGeom prst="rect">
            <a:avLst/>
          </a:prstGeom>
        </p:spPr>
      </p:pic>
      <p:pic>
        <p:nvPicPr>
          <p:cNvPr id="13" name="Image 12">
            <a:extLst>
              <a:ext uri="{FF2B5EF4-FFF2-40B4-BE49-F238E27FC236}">
                <a16:creationId xmlns:a16="http://schemas.microsoft.com/office/drawing/2014/main" id="{62D61196-111C-5A70-DAFB-C2D2A8384968}"/>
              </a:ext>
            </a:extLst>
          </p:cNvPr>
          <p:cNvPicPr>
            <a:picLocks noChangeAspect="1"/>
          </p:cNvPicPr>
          <p:nvPr/>
        </p:nvPicPr>
        <p:blipFill>
          <a:blip r:embed="rId5"/>
          <a:stretch>
            <a:fillRect/>
          </a:stretch>
        </p:blipFill>
        <p:spPr>
          <a:xfrm>
            <a:off x="6492184" y="3576429"/>
            <a:ext cx="1902016" cy="2156616"/>
          </a:xfrm>
          <a:prstGeom prst="rect">
            <a:avLst/>
          </a:prstGeom>
        </p:spPr>
      </p:pic>
      <p:pic>
        <p:nvPicPr>
          <p:cNvPr id="14" name="Image 13">
            <a:extLst>
              <a:ext uri="{FF2B5EF4-FFF2-40B4-BE49-F238E27FC236}">
                <a16:creationId xmlns:a16="http://schemas.microsoft.com/office/drawing/2014/main" id="{D9C43A8C-0FE8-B3DE-077F-7AAAF2B6F392}"/>
              </a:ext>
            </a:extLst>
          </p:cNvPr>
          <p:cNvPicPr>
            <a:picLocks noChangeAspect="1"/>
          </p:cNvPicPr>
          <p:nvPr/>
        </p:nvPicPr>
        <p:blipFill rotWithShape="1">
          <a:blip r:embed="rId6"/>
          <a:srcRect l="1143"/>
          <a:stretch/>
        </p:blipFill>
        <p:spPr>
          <a:xfrm>
            <a:off x="6728388" y="2983964"/>
            <a:ext cx="1598219" cy="664758"/>
          </a:xfrm>
          <a:prstGeom prst="rect">
            <a:avLst/>
          </a:prstGeom>
        </p:spPr>
      </p:pic>
      <p:sp>
        <p:nvSpPr>
          <p:cNvPr id="15" name="ZoneTexte 14">
            <a:extLst>
              <a:ext uri="{FF2B5EF4-FFF2-40B4-BE49-F238E27FC236}">
                <a16:creationId xmlns:a16="http://schemas.microsoft.com/office/drawing/2014/main" id="{9C211965-2905-AB8F-BDD5-C41DF8AA761D}"/>
              </a:ext>
            </a:extLst>
          </p:cNvPr>
          <p:cNvSpPr txBox="1"/>
          <p:nvPr/>
        </p:nvSpPr>
        <p:spPr>
          <a:xfrm>
            <a:off x="1807709" y="5945410"/>
            <a:ext cx="10034649" cy="707886"/>
          </a:xfrm>
          <a:prstGeom prst="rect">
            <a:avLst/>
          </a:prstGeom>
          <a:noFill/>
        </p:spPr>
        <p:txBody>
          <a:bodyPr wrap="square" rtlCol="0">
            <a:spAutoFit/>
          </a:bodyPr>
          <a:lstStyle/>
          <a:p>
            <a:r>
              <a:rPr lang="fr-CH" sz="2000" dirty="0">
                <a:hlinkClick r:id="rId7"/>
              </a:rPr>
              <a:t>https://www.chuv.ch/fr/neurosciences/dnc-home/patients-et-familles/exercices-a-domicile</a:t>
            </a:r>
            <a:endParaRPr lang="fr-CH" sz="2000" dirty="0"/>
          </a:p>
          <a:p>
            <a:endParaRPr lang="fr-CH" sz="2000" dirty="0"/>
          </a:p>
        </p:txBody>
      </p:sp>
      <p:pic>
        <p:nvPicPr>
          <p:cNvPr id="17" name="Image 16">
            <a:extLst>
              <a:ext uri="{FF2B5EF4-FFF2-40B4-BE49-F238E27FC236}">
                <a16:creationId xmlns:a16="http://schemas.microsoft.com/office/drawing/2014/main" id="{23D75E31-D2D5-9CD0-3D15-23694A98DF20}"/>
              </a:ext>
            </a:extLst>
          </p:cNvPr>
          <p:cNvPicPr>
            <a:picLocks noChangeAspect="1"/>
          </p:cNvPicPr>
          <p:nvPr/>
        </p:nvPicPr>
        <p:blipFill>
          <a:blip r:embed="rId8"/>
          <a:stretch>
            <a:fillRect/>
          </a:stretch>
        </p:blipFill>
        <p:spPr>
          <a:xfrm>
            <a:off x="8844474" y="4700609"/>
            <a:ext cx="3417338" cy="1150475"/>
          </a:xfrm>
          <a:prstGeom prst="rect">
            <a:avLst/>
          </a:prstGeom>
        </p:spPr>
      </p:pic>
      <p:pic>
        <p:nvPicPr>
          <p:cNvPr id="19" name="Image 18">
            <a:extLst>
              <a:ext uri="{FF2B5EF4-FFF2-40B4-BE49-F238E27FC236}">
                <a16:creationId xmlns:a16="http://schemas.microsoft.com/office/drawing/2014/main" id="{CB47D3BC-AC3A-3006-49D7-271FEE45E16F}"/>
              </a:ext>
            </a:extLst>
          </p:cNvPr>
          <p:cNvPicPr>
            <a:picLocks noChangeAspect="1"/>
          </p:cNvPicPr>
          <p:nvPr/>
        </p:nvPicPr>
        <p:blipFill>
          <a:blip r:embed="rId9"/>
          <a:stretch>
            <a:fillRect/>
          </a:stretch>
        </p:blipFill>
        <p:spPr>
          <a:xfrm>
            <a:off x="8844474" y="3999362"/>
            <a:ext cx="3187864" cy="654084"/>
          </a:xfrm>
          <a:prstGeom prst="rect">
            <a:avLst/>
          </a:prstGeom>
        </p:spPr>
      </p:pic>
    </p:spTree>
    <p:extLst>
      <p:ext uri="{BB962C8B-B14F-4D97-AF65-F5344CB8AC3E}">
        <p14:creationId xmlns:p14="http://schemas.microsoft.com/office/powerpoint/2010/main" val="4199350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7836FC-9CE9-0E3E-E1CD-6906B3E35838}"/>
              </a:ext>
            </a:extLst>
          </p:cNvPr>
          <p:cNvSpPr>
            <a:spLocks noGrp="1"/>
          </p:cNvSpPr>
          <p:nvPr>
            <p:ph type="title"/>
          </p:nvPr>
        </p:nvSpPr>
        <p:spPr>
          <a:xfrm>
            <a:off x="1261872" y="348155"/>
            <a:ext cx="9692640" cy="998045"/>
          </a:xfrm>
        </p:spPr>
        <p:txBody>
          <a:bodyPr/>
          <a:lstStyle/>
          <a:p>
            <a:r>
              <a:rPr lang="fr-CH" dirty="0"/>
              <a:t>Programme</a:t>
            </a:r>
          </a:p>
        </p:txBody>
      </p:sp>
      <p:sp>
        <p:nvSpPr>
          <p:cNvPr id="3" name="Espace réservé du contenu 2">
            <a:extLst>
              <a:ext uri="{FF2B5EF4-FFF2-40B4-BE49-F238E27FC236}">
                <a16:creationId xmlns:a16="http://schemas.microsoft.com/office/drawing/2014/main" id="{C4B0691D-A57F-D174-428B-AA85712F1A3C}"/>
              </a:ext>
            </a:extLst>
          </p:cNvPr>
          <p:cNvSpPr>
            <a:spLocks noGrp="1"/>
          </p:cNvSpPr>
          <p:nvPr>
            <p:ph idx="1"/>
          </p:nvPr>
        </p:nvSpPr>
        <p:spPr>
          <a:xfrm>
            <a:off x="1261872" y="2001234"/>
            <a:ext cx="9692640" cy="4178903"/>
          </a:xfrm>
        </p:spPr>
        <p:txBody>
          <a:bodyPr/>
          <a:lstStyle/>
          <a:p>
            <a:r>
              <a:rPr lang="fr-CH" sz="2400" dirty="0"/>
              <a:t>Recrutement par les médecins du CLM</a:t>
            </a:r>
          </a:p>
          <a:p>
            <a:r>
              <a:rPr lang="fr-CH" sz="2400" dirty="0"/>
              <a:t>Evaluation des participants, inscriptions et planification du programme par la Care Manager</a:t>
            </a:r>
          </a:p>
          <a:p>
            <a:r>
              <a:rPr lang="fr-CH" sz="2400" dirty="0"/>
              <a:t>4 séances de neuropsychologie en groupe de 5 personnes max</a:t>
            </a:r>
          </a:p>
          <a:p>
            <a:r>
              <a:rPr lang="fr-CH" sz="2400" dirty="0"/>
              <a:t>9 séances de physiothérapie en groupe de 5 personnes max</a:t>
            </a:r>
          </a:p>
          <a:p>
            <a:r>
              <a:rPr lang="fr-CH" sz="2400" dirty="0"/>
              <a:t>Recherche d’une activité dans l’offre communautaire à la fin PEC par Care Manager</a:t>
            </a:r>
          </a:p>
        </p:txBody>
      </p:sp>
      <p:sp>
        <p:nvSpPr>
          <p:cNvPr id="4" name="Rectangle 3">
            <a:extLst>
              <a:ext uri="{FF2B5EF4-FFF2-40B4-BE49-F238E27FC236}">
                <a16:creationId xmlns:a16="http://schemas.microsoft.com/office/drawing/2014/main" id="{AA0B7376-82DC-EA69-96E6-52FF39804F2D}"/>
              </a:ext>
            </a:extLst>
          </p:cNvPr>
          <p:cNvSpPr/>
          <p:nvPr>
            <p:custDataLst>
              <p:tags r:id="rId1"/>
            </p:custDataLst>
          </p:nvPr>
        </p:nvSpPr>
        <p:spPr>
          <a:xfrm>
            <a:off x="0" y="1448257"/>
            <a:ext cx="5071622" cy="45092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ID" sz="2400" dirty="0">
              <a:solidFill>
                <a:schemeClr val="tx1"/>
              </a:solidFill>
            </a:endParaRPr>
          </a:p>
        </p:txBody>
      </p:sp>
      <p:sp>
        <p:nvSpPr>
          <p:cNvPr id="6" name="Sous-titre 2">
            <a:extLst>
              <a:ext uri="{FF2B5EF4-FFF2-40B4-BE49-F238E27FC236}">
                <a16:creationId xmlns:a16="http://schemas.microsoft.com/office/drawing/2014/main" id="{9A80206A-0C68-90B9-695F-C1C670C2C859}"/>
              </a:ext>
            </a:extLst>
          </p:cNvPr>
          <p:cNvSpPr txBox="1">
            <a:spLocks/>
          </p:cNvSpPr>
          <p:nvPr/>
        </p:nvSpPr>
        <p:spPr>
          <a:xfrm>
            <a:off x="340138" y="1448257"/>
            <a:ext cx="4391345" cy="450920"/>
          </a:xfrm>
          <a:prstGeom prst="rect">
            <a:avLst/>
          </a:prstGeom>
        </p:spPr>
        <p:txBody>
          <a:bodyPr vert="horz" lIns="91440" tIns="45720" rIns="91440" bIns="45720" rtlCol="0" anchor="ctr">
            <a:normAutofit fontScale="92500"/>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pPr marL="0" marR="0" lvl="0" indent="0" algn="ctr" defTabSz="914400" rtl="0" eaLnBrk="1" fontAlgn="auto" latinLnBrk="0" hangingPunct="1">
              <a:lnSpc>
                <a:spcPct val="95000"/>
              </a:lnSpc>
              <a:spcBef>
                <a:spcPts val="1400"/>
              </a:spcBef>
              <a:spcAft>
                <a:spcPts val="200"/>
              </a:spcAft>
              <a:buClr>
                <a:srgbClr val="211B44"/>
              </a:buClr>
              <a:buSzPct val="80000"/>
              <a:buFont typeface="Arial" pitchFamily="34" charset="0"/>
              <a:buNone/>
              <a:tabLst/>
              <a:defRPr/>
            </a:pPr>
            <a:r>
              <a:rPr kumimoji="0" lang="fr-CH" sz="2400" b="1" i="0" u="none" strike="noStrike" kern="1200" cap="none" spc="10" normalizeH="0" baseline="0" noProof="0" dirty="0" err="1">
                <a:ln>
                  <a:noFill/>
                </a:ln>
                <a:solidFill>
                  <a:srgbClr val="211B44"/>
                </a:solidFill>
                <a:effectLst/>
                <a:uLnTx/>
                <a:uFillTx/>
                <a:latin typeface="Calibri"/>
                <a:ea typeface="+mn-ea"/>
                <a:cs typeface="+mn-cs"/>
              </a:rPr>
              <a:t>RemFEX</a:t>
            </a:r>
            <a:r>
              <a:rPr kumimoji="0" lang="fr-CH" sz="2400" b="1" i="0" u="none" strike="noStrike" kern="1200" cap="none" spc="10" normalizeH="0" baseline="0" noProof="0" dirty="0">
                <a:ln>
                  <a:noFill/>
                </a:ln>
                <a:solidFill>
                  <a:srgbClr val="211B44"/>
                </a:solidFill>
                <a:effectLst/>
                <a:uLnTx/>
                <a:uFillTx/>
                <a:latin typeface="Calibri"/>
                <a:ea typeface="+mn-ea"/>
                <a:cs typeface="+mn-cs"/>
              </a:rPr>
              <a:t> : PEC troubles dysexécutifs</a:t>
            </a:r>
          </a:p>
        </p:txBody>
      </p:sp>
    </p:spTree>
    <p:extLst>
      <p:ext uri="{BB962C8B-B14F-4D97-AF65-F5344CB8AC3E}">
        <p14:creationId xmlns:p14="http://schemas.microsoft.com/office/powerpoint/2010/main" val="8336088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1205CD-33E5-83FF-AAD5-0454542B89C3}"/>
              </a:ext>
            </a:extLst>
          </p:cNvPr>
          <p:cNvSpPr>
            <a:spLocks noGrp="1"/>
          </p:cNvSpPr>
          <p:nvPr>
            <p:ph type="title"/>
          </p:nvPr>
        </p:nvSpPr>
        <p:spPr>
          <a:xfrm>
            <a:off x="1261872" y="365760"/>
            <a:ext cx="9692640" cy="980440"/>
          </a:xfrm>
        </p:spPr>
        <p:txBody>
          <a:bodyPr/>
          <a:lstStyle/>
          <a:p>
            <a:r>
              <a:rPr lang="fr-CH" dirty="0"/>
              <a:t>Evaluation par la Care Manager</a:t>
            </a:r>
          </a:p>
        </p:txBody>
      </p:sp>
      <p:sp>
        <p:nvSpPr>
          <p:cNvPr id="3" name="Espace réservé du contenu 2">
            <a:extLst>
              <a:ext uri="{FF2B5EF4-FFF2-40B4-BE49-F238E27FC236}">
                <a16:creationId xmlns:a16="http://schemas.microsoft.com/office/drawing/2014/main" id="{3C348F9F-C939-2042-EA87-1C7ADE6308DF}"/>
              </a:ext>
            </a:extLst>
          </p:cNvPr>
          <p:cNvSpPr>
            <a:spLocks noGrp="1"/>
          </p:cNvSpPr>
          <p:nvPr>
            <p:ph idx="1"/>
          </p:nvPr>
        </p:nvSpPr>
        <p:spPr>
          <a:xfrm>
            <a:off x="1261872" y="2184400"/>
            <a:ext cx="8424260" cy="3995737"/>
          </a:xfrm>
        </p:spPr>
        <p:txBody>
          <a:bodyPr>
            <a:normAutofit/>
          </a:bodyPr>
          <a:lstStyle/>
          <a:p>
            <a:r>
              <a:rPr lang="fr-CH" sz="2800" dirty="0">
                <a:solidFill>
                  <a:srgbClr val="040C28"/>
                </a:solidFill>
                <a:latin typeface="Google Sans"/>
              </a:rPr>
              <a:t>T</a:t>
            </a:r>
            <a:r>
              <a:rPr lang="fr-CH" sz="2800" b="0" i="0" dirty="0">
                <a:solidFill>
                  <a:srgbClr val="040C28"/>
                </a:solidFill>
                <a:effectLst/>
                <a:latin typeface="Google Sans"/>
              </a:rPr>
              <a:t>est d'équilibre, test de vitesse de marche et test de lever de chaise: </a:t>
            </a:r>
            <a:r>
              <a:rPr lang="fr-CH" sz="2800" b="1" i="0" dirty="0">
                <a:solidFill>
                  <a:srgbClr val="202124"/>
                </a:solidFill>
                <a:effectLst/>
                <a:latin typeface="Google Sans"/>
              </a:rPr>
              <a:t>Short Physical Performance Battery</a:t>
            </a:r>
          </a:p>
          <a:p>
            <a:pPr marL="0" indent="0">
              <a:buNone/>
            </a:pPr>
            <a:endParaRPr lang="fr-CH" sz="2800" b="1" dirty="0"/>
          </a:p>
          <a:p>
            <a:r>
              <a:rPr lang="fr-CH" sz="2800" dirty="0"/>
              <a:t>Evaluation troubles cognitifs (mémoire à court terme, capacités visuospatiales, fonctions exécutives, attention, concentration et mémoire de travail, langue, orientation dans le temps et l'espace):              </a:t>
            </a:r>
            <a:r>
              <a:rPr lang="fr-CH" sz="2800" b="1" dirty="0" err="1"/>
              <a:t>Montreal</a:t>
            </a:r>
            <a:r>
              <a:rPr lang="fr-CH" sz="2800" b="1" dirty="0"/>
              <a:t> Cognitive </a:t>
            </a:r>
            <a:r>
              <a:rPr lang="fr-CH" sz="2800" b="1" dirty="0" err="1"/>
              <a:t>Assessment</a:t>
            </a:r>
            <a:r>
              <a:rPr lang="fr-CH" sz="2800" b="1" dirty="0"/>
              <a:t> (MOCA)</a:t>
            </a:r>
          </a:p>
        </p:txBody>
      </p:sp>
      <p:sp>
        <p:nvSpPr>
          <p:cNvPr id="4" name="Rectangle 3">
            <a:extLst>
              <a:ext uri="{FF2B5EF4-FFF2-40B4-BE49-F238E27FC236}">
                <a16:creationId xmlns:a16="http://schemas.microsoft.com/office/drawing/2014/main" id="{DB57756C-EC93-C3A8-DA37-398F6038B30E}"/>
              </a:ext>
            </a:extLst>
          </p:cNvPr>
          <p:cNvSpPr/>
          <p:nvPr>
            <p:custDataLst>
              <p:tags r:id="rId1"/>
            </p:custDataLst>
          </p:nvPr>
        </p:nvSpPr>
        <p:spPr>
          <a:xfrm>
            <a:off x="0" y="1448257"/>
            <a:ext cx="5071622" cy="45092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ID" sz="2400" dirty="0">
              <a:solidFill>
                <a:schemeClr val="tx1"/>
              </a:solidFill>
            </a:endParaRPr>
          </a:p>
        </p:txBody>
      </p:sp>
      <p:sp>
        <p:nvSpPr>
          <p:cNvPr id="6" name="ZoneTexte 5">
            <a:extLst>
              <a:ext uri="{FF2B5EF4-FFF2-40B4-BE49-F238E27FC236}">
                <a16:creationId xmlns:a16="http://schemas.microsoft.com/office/drawing/2014/main" id="{7075DE95-44D4-EB82-86A3-54B47E31E650}"/>
              </a:ext>
            </a:extLst>
          </p:cNvPr>
          <p:cNvSpPr txBox="1"/>
          <p:nvPr/>
        </p:nvSpPr>
        <p:spPr>
          <a:xfrm>
            <a:off x="4305300" y="6365282"/>
            <a:ext cx="2819400" cy="253916"/>
          </a:xfrm>
          <a:prstGeom prst="rect">
            <a:avLst/>
          </a:prstGeom>
          <a:noFill/>
        </p:spPr>
        <p:txBody>
          <a:bodyPr wrap="square" rtlCol="0">
            <a:spAutoFit/>
          </a:bodyPr>
          <a:lstStyle/>
          <a:p>
            <a:r>
              <a:rPr lang="fr-CH" sz="1050" dirty="0"/>
              <a:t>Source: </a:t>
            </a:r>
            <a:r>
              <a:rPr lang="fr-CH" sz="1050" b="0" i="0" dirty="0" err="1">
                <a:solidFill>
                  <a:srgbClr val="222222"/>
                </a:solidFill>
                <a:effectLst/>
              </a:rPr>
              <a:t>Kwisanga</a:t>
            </a:r>
            <a:r>
              <a:rPr lang="fr-CH" sz="1050" b="0" i="0" dirty="0">
                <a:solidFill>
                  <a:srgbClr val="222222"/>
                </a:solidFill>
                <a:effectLst/>
              </a:rPr>
              <a:t>, A. P et al 2022</a:t>
            </a:r>
            <a:endParaRPr lang="fr-CH" sz="1050" dirty="0"/>
          </a:p>
        </p:txBody>
      </p:sp>
      <p:pic>
        <p:nvPicPr>
          <p:cNvPr id="1026" name="Picture 2" descr="IJERPH | Free Full-Text | Short Physical Performance Battery as a Measure  of Physical Performance and Mortality Predictor in Older Adults: A  Comprehensive Literature Review">
            <a:extLst>
              <a:ext uri="{FF2B5EF4-FFF2-40B4-BE49-F238E27FC236}">
                <a16:creationId xmlns:a16="http://schemas.microsoft.com/office/drawing/2014/main" id="{159CAD7B-11BD-E96A-9DAB-A236D71B46C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86132" y="263102"/>
            <a:ext cx="2466029" cy="3165898"/>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15297E8F-E439-82F4-315B-5F5B7D5EC5A3}"/>
              </a:ext>
            </a:extLst>
          </p:cNvPr>
          <p:cNvPicPr>
            <a:picLocks noChangeAspect="1"/>
          </p:cNvPicPr>
          <p:nvPr/>
        </p:nvPicPr>
        <p:blipFill rotWithShape="1">
          <a:blip r:embed="rId5"/>
          <a:srcRect t="7061"/>
          <a:stretch/>
        </p:blipFill>
        <p:spPr>
          <a:xfrm>
            <a:off x="9185874" y="5346701"/>
            <a:ext cx="2755363" cy="833436"/>
          </a:xfrm>
          <a:prstGeom prst="rect">
            <a:avLst/>
          </a:prstGeom>
        </p:spPr>
      </p:pic>
      <p:sp>
        <p:nvSpPr>
          <p:cNvPr id="7" name="Sous-titre 2">
            <a:extLst>
              <a:ext uri="{FF2B5EF4-FFF2-40B4-BE49-F238E27FC236}">
                <a16:creationId xmlns:a16="http://schemas.microsoft.com/office/drawing/2014/main" id="{18C129B6-5825-B400-A5C4-2DD5F9210659}"/>
              </a:ext>
            </a:extLst>
          </p:cNvPr>
          <p:cNvSpPr txBox="1">
            <a:spLocks/>
          </p:cNvSpPr>
          <p:nvPr/>
        </p:nvSpPr>
        <p:spPr>
          <a:xfrm>
            <a:off x="340138" y="1448257"/>
            <a:ext cx="4391345" cy="450920"/>
          </a:xfrm>
          <a:prstGeom prst="rect">
            <a:avLst/>
          </a:prstGeom>
        </p:spPr>
        <p:txBody>
          <a:bodyPr vert="horz" lIns="91440" tIns="45720" rIns="91440" bIns="45720" rtlCol="0" anchor="ctr">
            <a:normAutofit fontScale="92500"/>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pPr marL="0" marR="0" lvl="0" indent="0" algn="ctr" defTabSz="914400" rtl="0" eaLnBrk="1" fontAlgn="auto" latinLnBrk="0" hangingPunct="1">
              <a:lnSpc>
                <a:spcPct val="95000"/>
              </a:lnSpc>
              <a:spcBef>
                <a:spcPts val="1400"/>
              </a:spcBef>
              <a:spcAft>
                <a:spcPts val="200"/>
              </a:spcAft>
              <a:buClr>
                <a:srgbClr val="211B44"/>
              </a:buClr>
              <a:buSzPct val="80000"/>
              <a:buFont typeface="Arial" pitchFamily="34" charset="0"/>
              <a:buNone/>
              <a:tabLst/>
              <a:defRPr/>
            </a:pPr>
            <a:r>
              <a:rPr kumimoji="0" lang="fr-CH" sz="2400" b="1" i="0" u="none" strike="noStrike" kern="1200" cap="none" spc="10" normalizeH="0" baseline="0" noProof="0" dirty="0" err="1">
                <a:ln>
                  <a:noFill/>
                </a:ln>
                <a:solidFill>
                  <a:srgbClr val="211B44"/>
                </a:solidFill>
                <a:effectLst/>
                <a:uLnTx/>
                <a:uFillTx/>
                <a:latin typeface="Calibri"/>
                <a:ea typeface="+mn-ea"/>
                <a:cs typeface="+mn-cs"/>
              </a:rPr>
              <a:t>RemFEX</a:t>
            </a:r>
            <a:r>
              <a:rPr kumimoji="0" lang="fr-CH" sz="2400" b="1" i="0" u="none" strike="noStrike" kern="1200" cap="none" spc="10" normalizeH="0" baseline="0" noProof="0" dirty="0">
                <a:ln>
                  <a:noFill/>
                </a:ln>
                <a:solidFill>
                  <a:srgbClr val="211B44"/>
                </a:solidFill>
                <a:effectLst/>
                <a:uLnTx/>
                <a:uFillTx/>
                <a:latin typeface="Calibri"/>
                <a:ea typeface="+mn-ea"/>
                <a:cs typeface="+mn-cs"/>
              </a:rPr>
              <a:t> : PEC troubles dysexécutifs</a:t>
            </a:r>
          </a:p>
        </p:txBody>
      </p:sp>
    </p:spTree>
    <p:extLst>
      <p:ext uri="{BB962C8B-B14F-4D97-AF65-F5344CB8AC3E}">
        <p14:creationId xmlns:p14="http://schemas.microsoft.com/office/powerpoint/2010/main" val="37252674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C2D812-1871-64A2-83B0-B90F8F24A586}"/>
              </a:ext>
            </a:extLst>
          </p:cNvPr>
          <p:cNvSpPr>
            <a:spLocks noGrp="1"/>
          </p:cNvSpPr>
          <p:nvPr>
            <p:ph type="title"/>
          </p:nvPr>
        </p:nvSpPr>
        <p:spPr>
          <a:xfrm>
            <a:off x="1261872" y="365760"/>
            <a:ext cx="9692640" cy="1082497"/>
          </a:xfrm>
        </p:spPr>
        <p:txBody>
          <a:bodyPr/>
          <a:lstStyle/>
          <a:p>
            <a:r>
              <a:rPr lang="fr-CH" dirty="0"/>
              <a:t>PEC Neuropsychologique</a:t>
            </a:r>
          </a:p>
        </p:txBody>
      </p:sp>
      <p:pic>
        <p:nvPicPr>
          <p:cNvPr id="8" name="Espace réservé du contenu 7">
            <a:extLst>
              <a:ext uri="{FF2B5EF4-FFF2-40B4-BE49-F238E27FC236}">
                <a16:creationId xmlns:a16="http://schemas.microsoft.com/office/drawing/2014/main" id="{A538E8E1-C118-C235-D215-3F772BD6D0B3}"/>
              </a:ext>
            </a:extLst>
          </p:cNvPr>
          <p:cNvPicPr>
            <a:picLocks noGrp="1" noChangeAspect="1"/>
          </p:cNvPicPr>
          <p:nvPr>
            <p:ph idx="1"/>
          </p:nvPr>
        </p:nvPicPr>
        <p:blipFill rotWithShape="1">
          <a:blip r:embed="rId3"/>
          <a:srcRect b="10647"/>
          <a:stretch/>
        </p:blipFill>
        <p:spPr>
          <a:xfrm>
            <a:off x="2383760" y="1448257"/>
            <a:ext cx="7899468" cy="4902855"/>
          </a:xfrm>
        </p:spPr>
      </p:pic>
      <p:sp>
        <p:nvSpPr>
          <p:cNvPr id="4" name="Rectangle 3">
            <a:extLst>
              <a:ext uri="{FF2B5EF4-FFF2-40B4-BE49-F238E27FC236}">
                <a16:creationId xmlns:a16="http://schemas.microsoft.com/office/drawing/2014/main" id="{86B97C9B-D8B1-C0DE-22A3-476B9B352402}"/>
              </a:ext>
            </a:extLst>
          </p:cNvPr>
          <p:cNvSpPr/>
          <p:nvPr>
            <p:custDataLst>
              <p:tags r:id="rId1"/>
            </p:custDataLst>
          </p:nvPr>
        </p:nvSpPr>
        <p:spPr>
          <a:xfrm>
            <a:off x="0" y="1448257"/>
            <a:ext cx="5071622" cy="45092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ID" sz="2400" dirty="0">
              <a:solidFill>
                <a:schemeClr val="tx1"/>
              </a:solidFill>
            </a:endParaRPr>
          </a:p>
        </p:txBody>
      </p:sp>
      <p:sp>
        <p:nvSpPr>
          <p:cNvPr id="9" name="ZoneTexte 8">
            <a:extLst>
              <a:ext uri="{FF2B5EF4-FFF2-40B4-BE49-F238E27FC236}">
                <a16:creationId xmlns:a16="http://schemas.microsoft.com/office/drawing/2014/main" id="{EAACA11E-343A-7F8C-FFBF-01C427EE3840}"/>
              </a:ext>
            </a:extLst>
          </p:cNvPr>
          <p:cNvSpPr txBox="1"/>
          <p:nvPr/>
        </p:nvSpPr>
        <p:spPr>
          <a:xfrm>
            <a:off x="5562600" y="6492240"/>
            <a:ext cx="2438400" cy="261610"/>
          </a:xfrm>
          <a:prstGeom prst="rect">
            <a:avLst/>
          </a:prstGeom>
          <a:noFill/>
        </p:spPr>
        <p:txBody>
          <a:bodyPr wrap="square" rtlCol="0">
            <a:spAutoFit/>
          </a:bodyPr>
          <a:lstStyle/>
          <a:p>
            <a:r>
              <a:rPr lang="fr-CH" sz="1050" dirty="0"/>
              <a:t>Source: M. Bieler 2022</a:t>
            </a:r>
          </a:p>
        </p:txBody>
      </p:sp>
      <p:sp>
        <p:nvSpPr>
          <p:cNvPr id="3" name="Sous-titre 2">
            <a:extLst>
              <a:ext uri="{FF2B5EF4-FFF2-40B4-BE49-F238E27FC236}">
                <a16:creationId xmlns:a16="http://schemas.microsoft.com/office/drawing/2014/main" id="{02F34C1C-36C3-0D9C-CED8-8F8D41C01CDD}"/>
              </a:ext>
            </a:extLst>
          </p:cNvPr>
          <p:cNvSpPr txBox="1">
            <a:spLocks/>
          </p:cNvSpPr>
          <p:nvPr/>
        </p:nvSpPr>
        <p:spPr>
          <a:xfrm>
            <a:off x="340138" y="1448257"/>
            <a:ext cx="4391345" cy="450920"/>
          </a:xfrm>
          <a:prstGeom prst="rect">
            <a:avLst/>
          </a:prstGeom>
        </p:spPr>
        <p:txBody>
          <a:bodyPr vert="horz" lIns="91440" tIns="45720" rIns="91440" bIns="45720" rtlCol="0" anchor="ctr">
            <a:normAutofit fontScale="92500"/>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pPr marL="0" marR="0" lvl="0" indent="0" algn="ctr" defTabSz="914400" rtl="0" eaLnBrk="1" fontAlgn="auto" latinLnBrk="0" hangingPunct="1">
              <a:lnSpc>
                <a:spcPct val="95000"/>
              </a:lnSpc>
              <a:spcBef>
                <a:spcPts val="1400"/>
              </a:spcBef>
              <a:spcAft>
                <a:spcPts val="200"/>
              </a:spcAft>
              <a:buClr>
                <a:srgbClr val="211B44"/>
              </a:buClr>
              <a:buSzPct val="80000"/>
              <a:buFont typeface="Arial" pitchFamily="34" charset="0"/>
              <a:buNone/>
              <a:tabLst/>
              <a:defRPr/>
            </a:pPr>
            <a:r>
              <a:rPr kumimoji="0" lang="fr-CH" sz="2400" b="1" i="0" u="none" strike="noStrike" kern="1200" cap="none" spc="10" normalizeH="0" baseline="0" noProof="0" dirty="0" err="1">
                <a:ln>
                  <a:noFill/>
                </a:ln>
                <a:solidFill>
                  <a:srgbClr val="211B44"/>
                </a:solidFill>
                <a:effectLst/>
                <a:uLnTx/>
                <a:uFillTx/>
                <a:latin typeface="Calibri"/>
                <a:ea typeface="+mn-ea"/>
                <a:cs typeface="+mn-cs"/>
              </a:rPr>
              <a:t>RemFEX</a:t>
            </a:r>
            <a:r>
              <a:rPr kumimoji="0" lang="fr-CH" sz="2400" b="1" i="0" u="none" strike="noStrike" kern="1200" cap="none" spc="10" normalizeH="0" baseline="0" noProof="0" dirty="0">
                <a:ln>
                  <a:noFill/>
                </a:ln>
                <a:solidFill>
                  <a:srgbClr val="211B44"/>
                </a:solidFill>
                <a:effectLst/>
                <a:uLnTx/>
                <a:uFillTx/>
                <a:latin typeface="Calibri"/>
                <a:ea typeface="+mn-ea"/>
                <a:cs typeface="+mn-cs"/>
              </a:rPr>
              <a:t> : PEC troubles dysexécutifs</a:t>
            </a:r>
          </a:p>
        </p:txBody>
      </p:sp>
    </p:spTree>
    <p:extLst>
      <p:ext uri="{BB962C8B-B14F-4D97-AF65-F5344CB8AC3E}">
        <p14:creationId xmlns:p14="http://schemas.microsoft.com/office/powerpoint/2010/main" val="18968528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C2D812-1871-64A2-83B0-B90F8F24A586}"/>
              </a:ext>
            </a:extLst>
          </p:cNvPr>
          <p:cNvSpPr>
            <a:spLocks noGrp="1"/>
          </p:cNvSpPr>
          <p:nvPr>
            <p:ph type="title"/>
          </p:nvPr>
        </p:nvSpPr>
        <p:spPr>
          <a:xfrm>
            <a:off x="1261872" y="365760"/>
            <a:ext cx="9692640" cy="1082497"/>
          </a:xfrm>
        </p:spPr>
        <p:txBody>
          <a:bodyPr>
            <a:normAutofit/>
          </a:bodyPr>
          <a:lstStyle/>
          <a:p>
            <a:r>
              <a:rPr lang="fr-CH" dirty="0"/>
              <a:t>PEC Neuropsychologique</a:t>
            </a:r>
          </a:p>
        </p:txBody>
      </p:sp>
      <p:sp>
        <p:nvSpPr>
          <p:cNvPr id="4" name="Rectangle 3">
            <a:extLst>
              <a:ext uri="{FF2B5EF4-FFF2-40B4-BE49-F238E27FC236}">
                <a16:creationId xmlns:a16="http://schemas.microsoft.com/office/drawing/2014/main" id="{86B97C9B-D8B1-C0DE-22A3-476B9B352402}"/>
              </a:ext>
            </a:extLst>
          </p:cNvPr>
          <p:cNvSpPr/>
          <p:nvPr>
            <p:custDataLst>
              <p:tags r:id="rId1"/>
            </p:custDataLst>
          </p:nvPr>
        </p:nvSpPr>
        <p:spPr>
          <a:xfrm>
            <a:off x="0" y="1448257"/>
            <a:ext cx="5071622" cy="45092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ID" sz="2400" dirty="0">
              <a:solidFill>
                <a:schemeClr val="tx1"/>
              </a:solidFill>
            </a:endParaRPr>
          </a:p>
        </p:txBody>
      </p:sp>
      <p:sp>
        <p:nvSpPr>
          <p:cNvPr id="9" name="ZoneTexte 8">
            <a:extLst>
              <a:ext uri="{FF2B5EF4-FFF2-40B4-BE49-F238E27FC236}">
                <a16:creationId xmlns:a16="http://schemas.microsoft.com/office/drawing/2014/main" id="{EAACA11E-343A-7F8C-FFBF-01C427EE3840}"/>
              </a:ext>
            </a:extLst>
          </p:cNvPr>
          <p:cNvSpPr txBox="1"/>
          <p:nvPr/>
        </p:nvSpPr>
        <p:spPr>
          <a:xfrm>
            <a:off x="5562600" y="6492240"/>
            <a:ext cx="2438400" cy="261610"/>
          </a:xfrm>
          <a:prstGeom prst="rect">
            <a:avLst/>
          </a:prstGeom>
          <a:noFill/>
        </p:spPr>
        <p:txBody>
          <a:bodyPr wrap="square" rtlCol="0">
            <a:spAutoFit/>
          </a:bodyPr>
          <a:lstStyle/>
          <a:p>
            <a:r>
              <a:rPr lang="fr-CH" sz="1050" dirty="0"/>
              <a:t>Source: M. Bieler 2022</a:t>
            </a:r>
          </a:p>
        </p:txBody>
      </p:sp>
      <p:sp>
        <p:nvSpPr>
          <p:cNvPr id="5" name="Espace réservé du contenu 4">
            <a:extLst>
              <a:ext uri="{FF2B5EF4-FFF2-40B4-BE49-F238E27FC236}">
                <a16:creationId xmlns:a16="http://schemas.microsoft.com/office/drawing/2014/main" id="{6E0FB182-F831-C899-80C7-3FE2C5D256C3}"/>
              </a:ext>
            </a:extLst>
          </p:cNvPr>
          <p:cNvSpPr>
            <a:spLocks noGrp="1"/>
          </p:cNvSpPr>
          <p:nvPr>
            <p:ph idx="1"/>
          </p:nvPr>
        </p:nvSpPr>
        <p:spPr>
          <a:xfrm>
            <a:off x="1261871" y="2173184"/>
            <a:ext cx="10605451" cy="4006953"/>
          </a:xfrm>
        </p:spPr>
        <p:txBody>
          <a:bodyPr>
            <a:normAutofit/>
          </a:bodyPr>
          <a:lstStyle/>
          <a:p>
            <a:r>
              <a:rPr lang="fr-CH" sz="2000" b="1" dirty="0">
                <a:effectLst>
                  <a:outerShdw blurRad="38100" dist="38100" dir="2700000" algn="tl">
                    <a:srgbClr val="000000">
                      <a:alpha val="43137"/>
                    </a:srgbClr>
                  </a:outerShdw>
                </a:effectLst>
              </a:rPr>
              <a:t>Activation : </a:t>
            </a:r>
            <a:r>
              <a:rPr lang="fr-CH" sz="2000" dirty="0"/>
              <a:t>se mettre à la tâche immédiatement</a:t>
            </a:r>
          </a:p>
          <a:p>
            <a:r>
              <a:rPr lang="fr-CH" sz="2000" b="1" dirty="0">
                <a:effectLst>
                  <a:outerShdw blurRad="38100" dist="38100" dir="2700000" algn="tl">
                    <a:srgbClr val="000000">
                      <a:alpha val="43137"/>
                    </a:srgbClr>
                  </a:outerShdw>
                </a:effectLst>
              </a:rPr>
              <a:t>Inhibition : </a:t>
            </a:r>
            <a:r>
              <a:rPr lang="fr-CH" sz="2000" dirty="0"/>
              <a:t>retenir une impulsion ou une réponse automatique</a:t>
            </a:r>
          </a:p>
          <a:p>
            <a:pPr>
              <a:tabLst>
                <a:tab pos="2422525" algn="l"/>
              </a:tabLst>
            </a:pPr>
            <a:r>
              <a:rPr lang="fr-CH" sz="2000" b="1" dirty="0">
                <a:effectLst>
                  <a:outerShdw blurRad="38100" dist="38100" dir="2700000" algn="tl">
                    <a:srgbClr val="000000">
                      <a:alpha val="43137"/>
                    </a:srgbClr>
                  </a:outerShdw>
                </a:effectLst>
              </a:rPr>
              <a:t>Mémoire de travail </a:t>
            </a:r>
            <a:r>
              <a:rPr lang="fr-CH" sz="2000" b="1" dirty="0"/>
              <a:t>: </a:t>
            </a:r>
            <a:r>
              <a:rPr lang="fr-CH" sz="2000" dirty="0"/>
              <a:t>mémoire où l’on stocke 4 à 6 informations (entre la mémoire à court terme 	(30 secondes) et la mémoire à long terme). Besoin de concentration pour 	pouvoir y accéder.</a:t>
            </a:r>
          </a:p>
          <a:p>
            <a:pPr marL="2422525" indent="0">
              <a:buNone/>
            </a:pPr>
            <a:r>
              <a:rPr lang="fr-CH" sz="2000" dirty="0"/>
              <a:t>3 actions :  </a:t>
            </a:r>
          </a:p>
          <a:p>
            <a:pPr marL="3943350" indent="-285750">
              <a:buFont typeface="Wingdings" panose="05000000000000000000" pitchFamily="2" charset="2"/>
              <a:buChar char="Ø"/>
            </a:pPr>
            <a:r>
              <a:rPr lang="fr-CH" sz="2000" dirty="0"/>
              <a:t>Charge mentale </a:t>
            </a:r>
          </a:p>
          <a:p>
            <a:pPr marL="3943350" indent="-285750">
              <a:buFont typeface="Wingdings" panose="05000000000000000000" pitchFamily="2" charset="2"/>
              <a:buChar char="Ø"/>
            </a:pPr>
            <a:r>
              <a:rPr lang="fr-CH" sz="2000" dirty="0"/>
              <a:t>Mise à jour</a:t>
            </a:r>
          </a:p>
          <a:p>
            <a:pPr marL="3943350" indent="-285750">
              <a:buFont typeface="Wingdings" panose="05000000000000000000" pitchFamily="2" charset="2"/>
              <a:buChar char="Ø"/>
            </a:pPr>
            <a:r>
              <a:rPr lang="fr-CH" sz="2000" dirty="0"/>
              <a:t>Gestion des interférences</a:t>
            </a:r>
          </a:p>
          <a:p>
            <a:endParaRPr lang="fr-CH" dirty="0"/>
          </a:p>
        </p:txBody>
      </p:sp>
      <p:sp>
        <p:nvSpPr>
          <p:cNvPr id="3" name="Sous-titre 2">
            <a:extLst>
              <a:ext uri="{FF2B5EF4-FFF2-40B4-BE49-F238E27FC236}">
                <a16:creationId xmlns:a16="http://schemas.microsoft.com/office/drawing/2014/main" id="{FB94F7D4-617D-ED0C-5C29-45100A4E24A9}"/>
              </a:ext>
            </a:extLst>
          </p:cNvPr>
          <p:cNvSpPr txBox="1">
            <a:spLocks/>
          </p:cNvSpPr>
          <p:nvPr/>
        </p:nvSpPr>
        <p:spPr>
          <a:xfrm>
            <a:off x="340138" y="1448257"/>
            <a:ext cx="4391345" cy="450920"/>
          </a:xfrm>
          <a:prstGeom prst="rect">
            <a:avLst/>
          </a:prstGeom>
        </p:spPr>
        <p:txBody>
          <a:bodyPr vert="horz" lIns="91440" tIns="45720" rIns="91440" bIns="45720" rtlCol="0" anchor="ctr">
            <a:normAutofit fontScale="92500"/>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pPr marL="0" marR="0" lvl="0" indent="0" algn="ctr" defTabSz="914400" rtl="0" eaLnBrk="1" fontAlgn="auto" latinLnBrk="0" hangingPunct="1">
              <a:lnSpc>
                <a:spcPct val="95000"/>
              </a:lnSpc>
              <a:spcBef>
                <a:spcPts val="1400"/>
              </a:spcBef>
              <a:spcAft>
                <a:spcPts val="200"/>
              </a:spcAft>
              <a:buClr>
                <a:srgbClr val="211B44"/>
              </a:buClr>
              <a:buSzPct val="80000"/>
              <a:buFont typeface="Arial" pitchFamily="34" charset="0"/>
              <a:buNone/>
              <a:tabLst/>
              <a:defRPr/>
            </a:pPr>
            <a:r>
              <a:rPr kumimoji="0" lang="fr-CH" sz="2400" b="1" i="0" u="none" strike="noStrike" kern="1200" cap="none" spc="10" normalizeH="0" baseline="0" noProof="0" dirty="0" err="1">
                <a:ln>
                  <a:noFill/>
                </a:ln>
                <a:solidFill>
                  <a:srgbClr val="211B44"/>
                </a:solidFill>
                <a:effectLst/>
                <a:uLnTx/>
                <a:uFillTx/>
                <a:latin typeface="Calibri"/>
                <a:ea typeface="+mn-ea"/>
                <a:cs typeface="+mn-cs"/>
              </a:rPr>
              <a:t>RemFEX</a:t>
            </a:r>
            <a:r>
              <a:rPr kumimoji="0" lang="fr-CH" sz="2400" b="1" i="0" u="none" strike="noStrike" kern="1200" cap="none" spc="10" normalizeH="0" baseline="0" noProof="0" dirty="0">
                <a:ln>
                  <a:noFill/>
                </a:ln>
                <a:solidFill>
                  <a:srgbClr val="211B44"/>
                </a:solidFill>
                <a:effectLst/>
                <a:uLnTx/>
                <a:uFillTx/>
                <a:latin typeface="Calibri"/>
                <a:ea typeface="+mn-ea"/>
                <a:cs typeface="+mn-cs"/>
              </a:rPr>
              <a:t> : PEC troubles dysexécutifs</a:t>
            </a:r>
          </a:p>
        </p:txBody>
      </p:sp>
    </p:spTree>
    <p:extLst>
      <p:ext uri="{BB962C8B-B14F-4D97-AF65-F5344CB8AC3E}">
        <p14:creationId xmlns:p14="http://schemas.microsoft.com/office/powerpoint/2010/main" val="7946708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C2D812-1871-64A2-83B0-B90F8F24A586}"/>
              </a:ext>
            </a:extLst>
          </p:cNvPr>
          <p:cNvSpPr>
            <a:spLocks noGrp="1"/>
          </p:cNvSpPr>
          <p:nvPr>
            <p:ph type="title"/>
          </p:nvPr>
        </p:nvSpPr>
        <p:spPr>
          <a:xfrm>
            <a:off x="1261872" y="365760"/>
            <a:ext cx="9692640" cy="1082497"/>
          </a:xfrm>
        </p:spPr>
        <p:txBody>
          <a:bodyPr/>
          <a:lstStyle/>
          <a:p>
            <a:r>
              <a:rPr lang="fr-CH" dirty="0"/>
              <a:t>PEC Neuropsychologique</a:t>
            </a:r>
          </a:p>
        </p:txBody>
      </p:sp>
      <p:sp>
        <p:nvSpPr>
          <p:cNvPr id="4" name="Rectangle 3">
            <a:extLst>
              <a:ext uri="{FF2B5EF4-FFF2-40B4-BE49-F238E27FC236}">
                <a16:creationId xmlns:a16="http://schemas.microsoft.com/office/drawing/2014/main" id="{86B97C9B-D8B1-C0DE-22A3-476B9B352402}"/>
              </a:ext>
            </a:extLst>
          </p:cNvPr>
          <p:cNvSpPr/>
          <p:nvPr>
            <p:custDataLst>
              <p:tags r:id="rId1"/>
            </p:custDataLst>
          </p:nvPr>
        </p:nvSpPr>
        <p:spPr>
          <a:xfrm>
            <a:off x="0" y="1448257"/>
            <a:ext cx="5071622" cy="45092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ID" sz="2400" dirty="0">
              <a:solidFill>
                <a:schemeClr val="tx1"/>
              </a:solidFill>
            </a:endParaRPr>
          </a:p>
        </p:txBody>
      </p:sp>
      <p:sp>
        <p:nvSpPr>
          <p:cNvPr id="9" name="ZoneTexte 8">
            <a:extLst>
              <a:ext uri="{FF2B5EF4-FFF2-40B4-BE49-F238E27FC236}">
                <a16:creationId xmlns:a16="http://schemas.microsoft.com/office/drawing/2014/main" id="{EAACA11E-343A-7F8C-FFBF-01C427EE3840}"/>
              </a:ext>
            </a:extLst>
          </p:cNvPr>
          <p:cNvSpPr txBox="1"/>
          <p:nvPr/>
        </p:nvSpPr>
        <p:spPr>
          <a:xfrm>
            <a:off x="5562600" y="6492240"/>
            <a:ext cx="2438400" cy="261610"/>
          </a:xfrm>
          <a:prstGeom prst="rect">
            <a:avLst/>
          </a:prstGeom>
          <a:noFill/>
        </p:spPr>
        <p:txBody>
          <a:bodyPr wrap="square" rtlCol="0">
            <a:spAutoFit/>
          </a:bodyPr>
          <a:lstStyle/>
          <a:p>
            <a:r>
              <a:rPr lang="fr-CH" sz="1050" dirty="0"/>
              <a:t>Source: M. Bieler 2022</a:t>
            </a:r>
          </a:p>
        </p:txBody>
      </p:sp>
      <p:sp>
        <p:nvSpPr>
          <p:cNvPr id="5" name="Espace réservé du contenu 4">
            <a:extLst>
              <a:ext uri="{FF2B5EF4-FFF2-40B4-BE49-F238E27FC236}">
                <a16:creationId xmlns:a16="http://schemas.microsoft.com/office/drawing/2014/main" id="{BB195E46-1D75-C243-07CD-F9C319A1E652}"/>
              </a:ext>
            </a:extLst>
          </p:cNvPr>
          <p:cNvSpPr>
            <a:spLocks noGrp="1"/>
          </p:cNvSpPr>
          <p:nvPr>
            <p:ph idx="1"/>
          </p:nvPr>
        </p:nvSpPr>
        <p:spPr>
          <a:xfrm>
            <a:off x="1261872" y="2196934"/>
            <a:ext cx="9889058" cy="3983203"/>
          </a:xfrm>
        </p:spPr>
        <p:txBody>
          <a:bodyPr/>
          <a:lstStyle/>
          <a:p>
            <a:pPr>
              <a:lnSpc>
                <a:spcPct val="150000"/>
              </a:lnSpc>
            </a:pPr>
            <a:r>
              <a:rPr lang="fr-CH" sz="2000" b="1" dirty="0">
                <a:effectLst>
                  <a:outerShdw blurRad="38100" dist="38100" dir="2700000" algn="tl">
                    <a:srgbClr val="000000">
                      <a:alpha val="43137"/>
                    </a:srgbClr>
                  </a:outerShdw>
                </a:effectLst>
              </a:rPr>
              <a:t>Planification: </a:t>
            </a:r>
            <a:r>
              <a:rPr lang="fr-CH" sz="2000" dirty="0"/>
              <a:t>organiser les actions futures dans le temps pour arriver à nos objectifs</a:t>
            </a:r>
          </a:p>
          <a:p>
            <a:pPr>
              <a:lnSpc>
                <a:spcPct val="150000"/>
              </a:lnSpc>
              <a:tabLst>
                <a:tab pos="2327275" algn="l"/>
              </a:tabLst>
            </a:pPr>
            <a:r>
              <a:rPr lang="fr-CH" sz="2000" b="1" dirty="0">
                <a:effectLst>
                  <a:outerShdw blurRad="38100" dist="38100" dir="2700000" algn="tl">
                    <a:srgbClr val="000000">
                      <a:alpha val="43137"/>
                    </a:srgbClr>
                  </a:outerShdw>
                </a:effectLst>
              </a:rPr>
              <a:t>Flexibilité mentale : </a:t>
            </a:r>
            <a:r>
              <a:rPr lang="fr-CH" sz="2000" dirty="0"/>
              <a:t>s’adapter aux changements, pouvoir commuter de tâche, être souple 	et créatif</a:t>
            </a:r>
          </a:p>
          <a:p>
            <a:pPr>
              <a:lnSpc>
                <a:spcPct val="150000"/>
              </a:lnSpc>
              <a:tabLst>
                <a:tab pos="2957513" algn="l"/>
              </a:tabLst>
            </a:pPr>
            <a:r>
              <a:rPr lang="fr-CH" sz="2000" b="1" dirty="0">
                <a:effectLst>
                  <a:outerShdw blurRad="38100" dist="38100" dir="2700000" algn="tl">
                    <a:srgbClr val="000000">
                      <a:alpha val="43137"/>
                    </a:srgbClr>
                  </a:outerShdw>
                </a:effectLst>
              </a:rPr>
              <a:t>Régulation émotionnelle:</a:t>
            </a:r>
            <a:r>
              <a:rPr lang="fr-CH" sz="2000" dirty="0">
                <a:effectLst>
                  <a:outerShdw blurRad="38100" dist="38100" dir="2700000" algn="tl">
                    <a:srgbClr val="000000">
                      <a:alpha val="43137"/>
                    </a:srgbClr>
                  </a:outerShdw>
                </a:effectLst>
              </a:rPr>
              <a:t> </a:t>
            </a:r>
            <a:r>
              <a:rPr lang="fr-CH" sz="2000" dirty="0"/>
              <a:t>contrôler ses émotions et prendre du recul par rapport aux 	émotions, rester motivé jusqu’à atteinte du but</a:t>
            </a:r>
          </a:p>
          <a:p>
            <a:pPr>
              <a:lnSpc>
                <a:spcPct val="150000"/>
              </a:lnSpc>
            </a:pPr>
            <a:r>
              <a:rPr lang="fr-CH" sz="2000" b="1" dirty="0">
                <a:effectLst>
                  <a:outerShdw blurRad="38100" dist="38100" dir="2700000" algn="tl">
                    <a:srgbClr val="000000">
                      <a:alpha val="43137"/>
                    </a:srgbClr>
                  </a:outerShdw>
                </a:effectLst>
              </a:rPr>
              <a:t>Auto-évaluation: </a:t>
            </a:r>
            <a:r>
              <a:rPr lang="fr-CH" sz="2000" dirty="0"/>
              <a:t>avoir une réflexion sur notre manière de fonctionner</a:t>
            </a:r>
          </a:p>
        </p:txBody>
      </p:sp>
      <p:sp>
        <p:nvSpPr>
          <p:cNvPr id="3" name="Sous-titre 2">
            <a:extLst>
              <a:ext uri="{FF2B5EF4-FFF2-40B4-BE49-F238E27FC236}">
                <a16:creationId xmlns:a16="http://schemas.microsoft.com/office/drawing/2014/main" id="{6CC5CDEC-DC04-2569-2EDE-473F8CA2C27B}"/>
              </a:ext>
            </a:extLst>
          </p:cNvPr>
          <p:cNvSpPr txBox="1">
            <a:spLocks/>
          </p:cNvSpPr>
          <p:nvPr/>
        </p:nvSpPr>
        <p:spPr>
          <a:xfrm>
            <a:off x="340138" y="1448257"/>
            <a:ext cx="4391345" cy="450920"/>
          </a:xfrm>
          <a:prstGeom prst="rect">
            <a:avLst/>
          </a:prstGeom>
        </p:spPr>
        <p:txBody>
          <a:bodyPr vert="horz" lIns="91440" tIns="45720" rIns="91440" bIns="45720" rtlCol="0" anchor="ctr">
            <a:normAutofit fontScale="92500"/>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pPr marL="0" marR="0" lvl="0" indent="0" algn="ctr" defTabSz="914400" rtl="0" eaLnBrk="1" fontAlgn="auto" latinLnBrk="0" hangingPunct="1">
              <a:lnSpc>
                <a:spcPct val="95000"/>
              </a:lnSpc>
              <a:spcBef>
                <a:spcPts val="1400"/>
              </a:spcBef>
              <a:spcAft>
                <a:spcPts val="200"/>
              </a:spcAft>
              <a:buClr>
                <a:srgbClr val="211B44"/>
              </a:buClr>
              <a:buSzPct val="80000"/>
              <a:buFont typeface="Arial" pitchFamily="34" charset="0"/>
              <a:buNone/>
              <a:tabLst/>
              <a:defRPr/>
            </a:pPr>
            <a:r>
              <a:rPr kumimoji="0" lang="fr-CH" sz="2400" b="1" i="0" u="none" strike="noStrike" kern="1200" cap="none" spc="10" normalizeH="0" baseline="0" noProof="0" dirty="0" err="1">
                <a:ln>
                  <a:noFill/>
                </a:ln>
                <a:solidFill>
                  <a:srgbClr val="211B44"/>
                </a:solidFill>
                <a:effectLst/>
                <a:uLnTx/>
                <a:uFillTx/>
                <a:latin typeface="Calibri"/>
                <a:ea typeface="+mn-ea"/>
                <a:cs typeface="+mn-cs"/>
              </a:rPr>
              <a:t>RemFEX</a:t>
            </a:r>
            <a:r>
              <a:rPr kumimoji="0" lang="fr-CH" sz="2400" b="1" i="0" u="none" strike="noStrike" kern="1200" cap="none" spc="10" normalizeH="0" baseline="0" noProof="0" dirty="0">
                <a:ln>
                  <a:noFill/>
                </a:ln>
                <a:solidFill>
                  <a:srgbClr val="211B44"/>
                </a:solidFill>
                <a:effectLst/>
                <a:uLnTx/>
                <a:uFillTx/>
                <a:latin typeface="Calibri"/>
                <a:ea typeface="+mn-ea"/>
                <a:cs typeface="+mn-cs"/>
              </a:rPr>
              <a:t> : PEC troubles dysexécutifs</a:t>
            </a:r>
          </a:p>
        </p:txBody>
      </p:sp>
    </p:spTree>
    <p:extLst>
      <p:ext uri="{BB962C8B-B14F-4D97-AF65-F5344CB8AC3E}">
        <p14:creationId xmlns:p14="http://schemas.microsoft.com/office/powerpoint/2010/main" val="19038200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BFCAC4-A650-835A-30CF-F92EC44F4592}"/>
              </a:ext>
            </a:extLst>
          </p:cNvPr>
          <p:cNvSpPr>
            <a:spLocks noGrp="1"/>
          </p:cNvSpPr>
          <p:nvPr>
            <p:ph type="title"/>
          </p:nvPr>
        </p:nvSpPr>
        <p:spPr>
          <a:xfrm>
            <a:off x="1261872" y="365760"/>
            <a:ext cx="9692640" cy="1082497"/>
          </a:xfrm>
        </p:spPr>
        <p:txBody>
          <a:bodyPr/>
          <a:lstStyle/>
          <a:p>
            <a:r>
              <a:rPr lang="fr-CH" dirty="0"/>
              <a:t>PEC </a:t>
            </a:r>
            <a:r>
              <a:rPr lang="fr-CH" dirty="0" err="1"/>
              <a:t>Physiothérapeutique</a:t>
            </a:r>
            <a:endParaRPr lang="fr-CH" dirty="0"/>
          </a:p>
        </p:txBody>
      </p:sp>
      <p:sp>
        <p:nvSpPr>
          <p:cNvPr id="4" name="Rectangle 3">
            <a:extLst>
              <a:ext uri="{FF2B5EF4-FFF2-40B4-BE49-F238E27FC236}">
                <a16:creationId xmlns:a16="http://schemas.microsoft.com/office/drawing/2014/main" id="{C3A5D310-531B-07BF-8DD2-1A18E782DD8E}"/>
              </a:ext>
            </a:extLst>
          </p:cNvPr>
          <p:cNvSpPr/>
          <p:nvPr>
            <p:custDataLst>
              <p:tags r:id="rId1"/>
            </p:custDataLst>
          </p:nvPr>
        </p:nvSpPr>
        <p:spPr>
          <a:xfrm>
            <a:off x="0" y="1448257"/>
            <a:ext cx="5071622" cy="45092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ID" sz="2400" dirty="0">
              <a:solidFill>
                <a:schemeClr val="tx1"/>
              </a:solidFill>
            </a:endParaRPr>
          </a:p>
        </p:txBody>
      </p:sp>
      <p:pic>
        <p:nvPicPr>
          <p:cNvPr id="12" name="Espace réservé du contenu 11">
            <a:extLst>
              <a:ext uri="{FF2B5EF4-FFF2-40B4-BE49-F238E27FC236}">
                <a16:creationId xmlns:a16="http://schemas.microsoft.com/office/drawing/2014/main" id="{66BE5729-0C0D-EF21-00B8-97E96C226AC5}"/>
              </a:ext>
            </a:extLst>
          </p:cNvPr>
          <p:cNvPicPr>
            <a:picLocks noGrp="1" noChangeAspect="1"/>
          </p:cNvPicPr>
          <p:nvPr>
            <p:ph idx="1"/>
          </p:nvPr>
        </p:nvPicPr>
        <p:blipFill rotWithShape="1">
          <a:blip r:embed="rId4"/>
          <a:srcRect b="17268"/>
          <a:stretch/>
        </p:blipFill>
        <p:spPr>
          <a:xfrm>
            <a:off x="2765054" y="2046880"/>
            <a:ext cx="3846673" cy="4699331"/>
          </a:xfrm>
        </p:spPr>
      </p:pic>
      <p:pic>
        <p:nvPicPr>
          <p:cNvPr id="14" name="Image 13">
            <a:extLst>
              <a:ext uri="{FF2B5EF4-FFF2-40B4-BE49-F238E27FC236}">
                <a16:creationId xmlns:a16="http://schemas.microsoft.com/office/drawing/2014/main" id="{4407849E-1102-F9D1-26B3-FB7442D74604}"/>
              </a:ext>
            </a:extLst>
          </p:cNvPr>
          <p:cNvPicPr>
            <a:picLocks noChangeAspect="1"/>
          </p:cNvPicPr>
          <p:nvPr/>
        </p:nvPicPr>
        <p:blipFill>
          <a:blip r:embed="rId5"/>
          <a:stretch>
            <a:fillRect/>
          </a:stretch>
        </p:blipFill>
        <p:spPr>
          <a:xfrm>
            <a:off x="6634867" y="3566872"/>
            <a:ext cx="3846672" cy="3245353"/>
          </a:xfrm>
          <a:prstGeom prst="rect">
            <a:avLst/>
          </a:prstGeom>
        </p:spPr>
      </p:pic>
      <p:pic>
        <p:nvPicPr>
          <p:cNvPr id="15" name="Image 14">
            <a:extLst>
              <a:ext uri="{FF2B5EF4-FFF2-40B4-BE49-F238E27FC236}">
                <a16:creationId xmlns:a16="http://schemas.microsoft.com/office/drawing/2014/main" id="{E169FD6C-FB08-DAB9-233F-C82D6DC383EF}"/>
              </a:ext>
            </a:extLst>
          </p:cNvPr>
          <p:cNvPicPr>
            <a:picLocks noChangeAspect="1"/>
          </p:cNvPicPr>
          <p:nvPr/>
        </p:nvPicPr>
        <p:blipFill rotWithShape="1">
          <a:blip r:embed="rId6"/>
          <a:srcRect t="82549"/>
          <a:stretch/>
        </p:blipFill>
        <p:spPr>
          <a:xfrm>
            <a:off x="6681147" y="2588224"/>
            <a:ext cx="3800391" cy="978648"/>
          </a:xfrm>
          <a:prstGeom prst="rect">
            <a:avLst/>
          </a:prstGeom>
        </p:spPr>
      </p:pic>
      <p:sp>
        <p:nvSpPr>
          <p:cNvPr id="3" name="Sous-titre 2">
            <a:extLst>
              <a:ext uri="{FF2B5EF4-FFF2-40B4-BE49-F238E27FC236}">
                <a16:creationId xmlns:a16="http://schemas.microsoft.com/office/drawing/2014/main" id="{E07CD200-4EC7-C86D-D74F-580160FF43F2}"/>
              </a:ext>
            </a:extLst>
          </p:cNvPr>
          <p:cNvSpPr txBox="1">
            <a:spLocks/>
          </p:cNvSpPr>
          <p:nvPr/>
        </p:nvSpPr>
        <p:spPr>
          <a:xfrm>
            <a:off x="340138" y="1448257"/>
            <a:ext cx="4391345" cy="450920"/>
          </a:xfrm>
          <a:prstGeom prst="rect">
            <a:avLst/>
          </a:prstGeom>
        </p:spPr>
        <p:txBody>
          <a:bodyPr vert="horz" lIns="91440" tIns="45720" rIns="91440" bIns="45720" rtlCol="0" anchor="ctr">
            <a:normAutofit fontScale="92500"/>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pPr marL="0" marR="0" lvl="0" indent="0" algn="ctr" defTabSz="914400" rtl="0" eaLnBrk="1" fontAlgn="auto" latinLnBrk="0" hangingPunct="1">
              <a:lnSpc>
                <a:spcPct val="95000"/>
              </a:lnSpc>
              <a:spcBef>
                <a:spcPts val="1400"/>
              </a:spcBef>
              <a:spcAft>
                <a:spcPts val="200"/>
              </a:spcAft>
              <a:buClr>
                <a:srgbClr val="211B44"/>
              </a:buClr>
              <a:buSzPct val="80000"/>
              <a:buFont typeface="Arial" pitchFamily="34" charset="0"/>
              <a:buNone/>
              <a:tabLst/>
              <a:defRPr/>
            </a:pPr>
            <a:r>
              <a:rPr kumimoji="0" lang="fr-CH" sz="2400" b="1" i="0" u="none" strike="noStrike" kern="1200" cap="none" spc="10" normalizeH="0" baseline="0" noProof="0" dirty="0" err="1">
                <a:ln>
                  <a:noFill/>
                </a:ln>
                <a:solidFill>
                  <a:srgbClr val="211B44"/>
                </a:solidFill>
                <a:effectLst/>
                <a:uLnTx/>
                <a:uFillTx/>
                <a:latin typeface="Calibri"/>
                <a:ea typeface="+mn-ea"/>
                <a:cs typeface="+mn-cs"/>
              </a:rPr>
              <a:t>RemFEX</a:t>
            </a:r>
            <a:r>
              <a:rPr kumimoji="0" lang="fr-CH" sz="2400" b="1" i="0" u="none" strike="noStrike" kern="1200" cap="none" spc="10" normalizeH="0" baseline="0" noProof="0" dirty="0">
                <a:ln>
                  <a:noFill/>
                </a:ln>
                <a:solidFill>
                  <a:srgbClr val="211B44"/>
                </a:solidFill>
                <a:effectLst/>
                <a:uLnTx/>
                <a:uFillTx/>
                <a:latin typeface="Calibri"/>
                <a:ea typeface="+mn-ea"/>
                <a:cs typeface="+mn-cs"/>
              </a:rPr>
              <a:t> : PEC troubles dysexécutifs</a:t>
            </a:r>
          </a:p>
        </p:txBody>
      </p:sp>
    </p:spTree>
    <p:extLst>
      <p:ext uri="{BB962C8B-B14F-4D97-AF65-F5344CB8AC3E}">
        <p14:creationId xmlns:p14="http://schemas.microsoft.com/office/powerpoint/2010/main" val="19708582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BFCAC4-A650-835A-30CF-F92EC44F4592}"/>
              </a:ext>
            </a:extLst>
          </p:cNvPr>
          <p:cNvSpPr>
            <a:spLocks noGrp="1"/>
          </p:cNvSpPr>
          <p:nvPr>
            <p:ph type="title"/>
          </p:nvPr>
        </p:nvSpPr>
        <p:spPr>
          <a:xfrm>
            <a:off x="1261872" y="365760"/>
            <a:ext cx="9692640" cy="1082497"/>
          </a:xfrm>
        </p:spPr>
        <p:txBody>
          <a:bodyPr/>
          <a:lstStyle/>
          <a:p>
            <a:r>
              <a:rPr lang="fr-CH" dirty="0"/>
              <a:t>PEC </a:t>
            </a:r>
            <a:r>
              <a:rPr lang="fr-CH" dirty="0" err="1"/>
              <a:t>Physiothérapeutique</a:t>
            </a:r>
            <a:endParaRPr lang="fr-CH" dirty="0"/>
          </a:p>
        </p:txBody>
      </p:sp>
      <p:sp>
        <p:nvSpPr>
          <p:cNvPr id="4" name="Rectangle 3">
            <a:extLst>
              <a:ext uri="{FF2B5EF4-FFF2-40B4-BE49-F238E27FC236}">
                <a16:creationId xmlns:a16="http://schemas.microsoft.com/office/drawing/2014/main" id="{C3A5D310-531B-07BF-8DD2-1A18E782DD8E}"/>
              </a:ext>
            </a:extLst>
          </p:cNvPr>
          <p:cNvSpPr/>
          <p:nvPr>
            <p:custDataLst>
              <p:tags r:id="rId1"/>
            </p:custDataLst>
          </p:nvPr>
        </p:nvSpPr>
        <p:spPr>
          <a:xfrm>
            <a:off x="0" y="1448257"/>
            <a:ext cx="5071622" cy="45092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ID" sz="2400" dirty="0">
              <a:solidFill>
                <a:schemeClr val="tx1"/>
              </a:solidFill>
            </a:endParaRPr>
          </a:p>
        </p:txBody>
      </p:sp>
      <p:pic>
        <p:nvPicPr>
          <p:cNvPr id="7" name="Image 6">
            <a:extLst>
              <a:ext uri="{FF2B5EF4-FFF2-40B4-BE49-F238E27FC236}">
                <a16:creationId xmlns:a16="http://schemas.microsoft.com/office/drawing/2014/main" id="{7DF2A67E-7CE9-CCB0-69C1-F9B11F5A2EA2}"/>
              </a:ext>
            </a:extLst>
          </p:cNvPr>
          <p:cNvPicPr>
            <a:picLocks noChangeAspect="1"/>
          </p:cNvPicPr>
          <p:nvPr/>
        </p:nvPicPr>
        <p:blipFill>
          <a:blip r:embed="rId3"/>
          <a:stretch>
            <a:fillRect/>
          </a:stretch>
        </p:blipFill>
        <p:spPr>
          <a:xfrm>
            <a:off x="936385" y="2010686"/>
            <a:ext cx="2753832" cy="4058998"/>
          </a:xfrm>
          <a:prstGeom prst="rect">
            <a:avLst/>
          </a:prstGeom>
        </p:spPr>
      </p:pic>
      <p:pic>
        <p:nvPicPr>
          <p:cNvPr id="9" name="Image 8">
            <a:extLst>
              <a:ext uri="{FF2B5EF4-FFF2-40B4-BE49-F238E27FC236}">
                <a16:creationId xmlns:a16="http://schemas.microsoft.com/office/drawing/2014/main" id="{D09A4777-DC98-FA12-81CF-AAAF59052225}"/>
              </a:ext>
            </a:extLst>
          </p:cNvPr>
          <p:cNvPicPr>
            <a:picLocks noChangeAspect="1"/>
          </p:cNvPicPr>
          <p:nvPr/>
        </p:nvPicPr>
        <p:blipFill rotWithShape="1">
          <a:blip r:embed="rId4"/>
          <a:srcRect l="1838" t="4383"/>
          <a:stretch/>
        </p:blipFill>
        <p:spPr>
          <a:xfrm>
            <a:off x="4411298" y="3643731"/>
            <a:ext cx="5078814" cy="2630185"/>
          </a:xfrm>
          <a:prstGeom prst="rect">
            <a:avLst/>
          </a:prstGeom>
        </p:spPr>
      </p:pic>
      <p:pic>
        <p:nvPicPr>
          <p:cNvPr id="10" name="Image 9">
            <a:extLst>
              <a:ext uri="{FF2B5EF4-FFF2-40B4-BE49-F238E27FC236}">
                <a16:creationId xmlns:a16="http://schemas.microsoft.com/office/drawing/2014/main" id="{D71C48CA-D785-D930-2943-0F3A485149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29787" y="1366557"/>
            <a:ext cx="2751332" cy="2345971"/>
          </a:xfrm>
          <a:prstGeom prst="rect">
            <a:avLst/>
          </a:prstGeom>
        </p:spPr>
      </p:pic>
      <p:sp>
        <p:nvSpPr>
          <p:cNvPr id="3" name="Sous-titre 2">
            <a:extLst>
              <a:ext uri="{FF2B5EF4-FFF2-40B4-BE49-F238E27FC236}">
                <a16:creationId xmlns:a16="http://schemas.microsoft.com/office/drawing/2014/main" id="{C61B64C0-45CE-D5D5-3943-45FE94E7E181}"/>
              </a:ext>
            </a:extLst>
          </p:cNvPr>
          <p:cNvSpPr txBox="1">
            <a:spLocks/>
          </p:cNvSpPr>
          <p:nvPr/>
        </p:nvSpPr>
        <p:spPr>
          <a:xfrm>
            <a:off x="340138" y="1448257"/>
            <a:ext cx="4391345" cy="450920"/>
          </a:xfrm>
          <a:prstGeom prst="rect">
            <a:avLst/>
          </a:prstGeom>
        </p:spPr>
        <p:txBody>
          <a:bodyPr vert="horz" lIns="91440" tIns="45720" rIns="91440" bIns="45720" rtlCol="0" anchor="ctr">
            <a:normAutofit fontScale="92500"/>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pPr marL="0" marR="0" lvl="0" indent="0" algn="ctr" defTabSz="914400" rtl="0" eaLnBrk="1" fontAlgn="auto" latinLnBrk="0" hangingPunct="1">
              <a:lnSpc>
                <a:spcPct val="95000"/>
              </a:lnSpc>
              <a:spcBef>
                <a:spcPts val="1400"/>
              </a:spcBef>
              <a:spcAft>
                <a:spcPts val="200"/>
              </a:spcAft>
              <a:buClr>
                <a:srgbClr val="211B44"/>
              </a:buClr>
              <a:buSzPct val="80000"/>
              <a:buFont typeface="Arial" pitchFamily="34" charset="0"/>
              <a:buNone/>
              <a:tabLst/>
              <a:defRPr/>
            </a:pPr>
            <a:r>
              <a:rPr kumimoji="0" lang="fr-CH" sz="2400" b="1" i="0" u="none" strike="noStrike" kern="1200" cap="none" spc="10" normalizeH="0" baseline="0" noProof="0" dirty="0" err="1">
                <a:ln>
                  <a:noFill/>
                </a:ln>
                <a:solidFill>
                  <a:srgbClr val="211B44"/>
                </a:solidFill>
                <a:effectLst/>
                <a:uLnTx/>
                <a:uFillTx/>
                <a:latin typeface="Calibri"/>
                <a:ea typeface="+mn-ea"/>
                <a:cs typeface="+mn-cs"/>
              </a:rPr>
              <a:t>RemFEX</a:t>
            </a:r>
            <a:r>
              <a:rPr kumimoji="0" lang="fr-CH" sz="2400" b="1" i="0" u="none" strike="noStrike" kern="1200" cap="none" spc="10" normalizeH="0" baseline="0" noProof="0" dirty="0">
                <a:ln>
                  <a:noFill/>
                </a:ln>
                <a:solidFill>
                  <a:srgbClr val="211B44"/>
                </a:solidFill>
                <a:effectLst/>
                <a:uLnTx/>
                <a:uFillTx/>
                <a:latin typeface="Calibri"/>
                <a:ea typeface="+mn-ea"/>
                <a:cs typeface="+mn-cs"/>
              </a:rPr>
              <a:t> : PEC troubles dysexécutifs</a:t>
            </a:r>
          </a:p>
        </p:txBody>
      </p:sp>
    </p:spTree>
    <p:extLst>
      <p:ext uri="{BB962C8B-B14F-4D97-AF65-F5344CB8AC3E}">
        <p14:creationId xmlns:p14="http://schemas.microsoft.com/office/powerpoint/2010/main" val="27913902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9F7039-75D6-C483-91E1-84DF7AF38C01}"/>
              </a:ext>
            </a:extLst>
          </p:cNvPr>
          <p:cNvSpPr>
            <a:spLocks noGrp="1"/>
          </p:cNvSpPr>
          <p:nvPr>
            <p:ph type="title"/>
          </p:nvPr>
        </p:nvSpPr>
        <p:spPr/>
        <p:txBody>
          <a:bodyPr/>
          <a:lstStyle/>
          <a:p>
            <a:r>
              <a:rPr lang="fr-CH" dirty="0"/>
              <a:t>Questions</a:t>
            </a:r>
          </a:p>
        </p:txBody>
      </p:sp>
      <p:sp>
        <p:nvSpPr>
          <p:cNvPr id="3" name="Espace réservé du contenu 2">
            <a:extLst>
              <a:ext uri="{FF2B5EF4-FFF2-40B4-BE49-F238E27FC236}">
                <a16:creationId xmlns:a16="http://schemas.microsoft.com/office/drawing/2014/main" id="{CA9B11EF-86E4-2E8D-533E-27DE5E6245FB}"/>
              </a:ext>
            </a:extLst>
          </p:cNvPr>
          <p:cNvSpPr>
            <a:spLocks noGrp="1"/>
          </p:cNvSpPr>
          <p:nvPr>
            <p:ph idx="1"/>
          </p:nvPr>
        </p:nvSpPr>
        <p:spPr>
          <a:xfrm>
            <a:off x="1261872" y="1828800"/>
            <a:ext cx="9983644" cy="4351337"/>
          </a:xfrm>
        </p:spPr>
        <p:txBody>
          <a:bodyPr>
            <a:normAutofit/>
          </a:bodyPr>
          <a:lstStyle/>
          <a:p>
            <a:pPr algn="just"/>
            <a:r>
              <a:rPr lang="fr-CH" sz="2800" dirty="0"/>
              <a:t>Quels sont les avantages et les inconvénients d’une prise en charge en groupe?</a:t>
            </a:r>
          </a:p>
          <a:p>
            <a:pPr algn="just"/>
            <a:r>
              <a:rPr lang="fr-CH" sz="2800" dirty="0"/>
              <a:t>A quoi faut-il faire attention dans la prise en charge des personnes atteintes de TNC léger en groupe?</a:t>
            </a:r>
          </a:p>
        </p:txBody>
      </p:sp>
    </p:spTree>
    <p:extLst>
      <p:ext uri="{BB962C8B-B14F-4D97-AF65-F5344CB8AC3E}">
        <p14:creationId xmlns:p14="http://schemas.microsoft.com/office/powerpoint/2010/main" val="27622163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Questions </a:t>
            </a:r>
          </a:p>
        </p:txBody>
      </p:sp>
      <p:pic>
        <p:nvPicPr>
          <p:cNvPr id="1026" name="Picture 2" descr="1,096 Old Man With Questions Stock Photos, Pictures &amp; Royalty-Free Images -  iStoc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63722" y="1828799"/>
            <a:ext cx="6108878" cy="4362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669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19A3AC-22EC-6AC0-B5D5-FBC8705A3A41}"/>
              </a:ext>
            </a:extLst>
          </p:cNvPr>
          <p:cNvSpPr>
            <a:spLocks noGrp="1"/>
          </p:cNvSpPr>
          <p:nvPr>
            <p:ph type="title"/>
          </p:nvPr>
        </p:nvSpPr>
        <p:spPr/>
        <p:txBody>
          <a:bodyPr/>
          <a:lstStyle/>
          <a:p>
            <a:r>
              <a:rPr lang="fr-CH" dirty="0"/>
              <a:t>Sujet d’actualité</a:t>
            </a:r>
          </a:p>
        </p:txBody>
      </p:sp>
      <p:pic>
        <p:nvPicPr>
          <p:cNvPr id="4" name="Image 3">
            <a:extLst>
              <a:ext uri="{FF2B5EF4-FFF2-40B4-BE49-F238E27FC236}">
                <a16:creationId xmlns:a16="http://schemas.microsoft.com/office/drawing/2014/main" id="{9A1A139F-305A-AF6E-2A2E-0243DF8BEBDB}"/>
              </a:ext>
            </a:extLst>
          </p:cNvPr>
          <p:cNvPicPr>
            <a:picLocks noChangeAspect="1"/>
          </p:cNvPicPr>
          <p:nvPr/>
        </p:nvPicPr>
        <p:blipFill>
          <a:blip r:embed="rId3"/>
          <a:stretch>
            <a:fillRect/>
          </a:stretch>
        </p:blipFill>
        <p:spPr>
          <a:xfrm>
            <a:off x="9347570" y="1"/>
            <a:ext cx="2616335" cy="795908"/>
          </a:xfrm>
          <a:prstGeom prst="rect">
            <a:avLst/>
          </a:prstGeom>
        </p:spPr>
      </p:pic>
      <p:pic>
        <p:nvPicPr>
          <p:cNvPr id="11" name="Espace réservé du contenu 10">
            <a:extLst>
              <a:ext uri="{FF2B5EF4-FFF2-40B4-BE49-F238E27FC236}">
                <a16:creationId xmlns:a16="http://schemas.microsoft.com/office/drawing/2014/main" id="{8C06F160-FA84-9230-A0C7-F31115B96AB8}"/>
              </a:ext>
            </a:extLst>
          </p:cNvPr>
          <p:cNvPicPr>
            <a:picLocks noGrp="1" noChangeAspect="1"/>
          </p:cNvPicPr>
          <p:nvPr>
            <p:ph idx="1"/>
          </p:nvPr>
        </p:nvPicPr>
        <p:blipFill rotWithShape="1">
          <a:blip r:embed="rId4"/>
          <a:srcRect b="6258"/>
          <a:stretch/>
        </p:blipFill>
        <p:spPr>
          <a:xfrm>
            <a:off x="5820320" y="878368"/>
            <a:ext cx="5908795" cy="5101263"/>
          </a:xfrm>
        </p:spPr>
      </p:pic>
      <p:pic>
        <p:nvPicPr>
          <p:cNvPr id="15" name="Image 14">
            <a:extLst>
              <a:ext uri="{FF2B5EF4-FFF2-40B4-BE49-F238E27FC236}">
                <a16:creationId xmlns:a16="http://schemas.microsoft.com/office/drawing/2014/main" id="{EE5A840E-11E0-EE8F-2215-ABC0871E3BC3}"/>
              </a:ext>
            </a:extLst>
          </p:cNvPr>
          <p:cNvPicPr>
            <a:picLocks noChangeAspect="1"/>
          </p:cNvPicPr>
          <p:nvPr/>
        </p:nvPicPr>
        <p:blipFill>
          <a:blip r:embed="rId5"/>
          <a:stretch>
            <a:fillRect/>
          </a:stretch>
        </p:blipFill>
        <p:spPr>
          <a:xfrm rot="5400000">
            <a:off x="3552810" y="5653612"/>
            <a:ext cx="269903" cy="1947159"/>
          </a:xfrm>
          <a:prstGeom prst="rect">
            <a:avLst/>
          </a:prstGeom>
        </p:spPr>
      </p:pic>
      <p:sp>
        <p:nvSpPr>
          <p:cNvPr id="13" name="ZoneTexte 12">
            <a:extLst>
              <a:ext uri="{FF2B5EF4-FFF2-40B4-BE49-F238E27FC236}">
                <a16:creationId xmlns:a16="http://schemas.microsoft.com/office/drawing/2014/main" id="{5E870880-300B-D312-A2F7-6DEC56E0A985}"/>
              </a:ext>
            </a:extLst>
          </p:cNvPr>
          <p:cNvSpPr txBox="1"/>
          <p:nvPr/>
        </p:nvSpPr>
        <p:spPr>
          <a:xfrm>
            <a:off x="462885" y="3048067"/>
            <a:ext cx="5398992" cy="1692964"/>
          </a:xfrm>
          <a:prstGeom prst="rect">
            <a:avLst/>
          </a:prstGeom>
          <a:noFill/>
        </p:spPr>
        <p:txBody>
          <a:bodyPr wrap="square" rtlCol="0">
            <a:spAutoFit/>
          </a:bodyPr>
          <a:lstStyle/>
          <a:p>
            <a:pPr algn="ctr"/>
            <a:r>
              <a:rPr lang="fr-CH" sz="2667" b="1" dirty="0">
                <a:cs typeface="Arial" panose="020B0604020202020204" pitchFamily="34" charset="0"/>
              </a:rPr>
              <a:t>1 personne </a:t>
            </a:r>
            <a:r>
              <a:rPr lang="fr-CH" sz="2667" dirty="0">
                <a:cs typeface="Arial" panose="020B0604020202020204" pitchFamily="34" charset="0"/>
              </a:rPr>
              <a:t>atteinte de démence</a:t>
            </a:r>
          </a:p>
          <a:p>
            <a:pPr algn="ctr"/>
            <a:r>
              <a:rPr lang="fr-CH" sz="2667" dirty="0">
                <a:cs typeface="Arial" panose="020B0604020202020204" pitchFamily="34" charset="0"/>
              </a:rPr>
              <a:t> = </a:t>
            </a:r>
          </a:p>
          <a:p>
            <a:pPr algn="ctr"/>
            <a:r>
              <a:rPr lang="fr-CH" sz="2667" b="1" dirty="0">
                <a:cs typeface="Arial" panose="020B0604020202020204" pitchFamily="34" charset="0"/>
              </a:rPr>
              <a:t>1 à 3 proches aidants impliqués</a:t>
            </a:r>
          </a:p>
          <a:p>
            <a:endParaRPr lang="fr-CH" sz="2400" dirty="0"/>
          </a:p>
        </p:txBody>
      </p:sp>
      <p:sp>
        <p:nvSpPr>
          <p:cNvPr id="19" name="ZoneTexte 18">
            <a:extLst>
              <a:ext uri="{FF2B5EF4-FFF2-40B4-BE49-F238E27FC236}">
                <a16:creationId xmlns:a16="http://schemas.microsoft.com/office/drawing/2014/main" id="{D19AD1CF-FC79-761F-8ECD-3F6C03DBC7B1}"/>
              </a:ext>
            </a:extLst>
          </p:cNvPr>
          <p:cNvSpPr txBox="1"/>
          <p:nvPr/>
        </p:nvSpPr>
        <p:spPr>
          <a:xfrm>
            <a:off x="6663035" y="1392916"/>
            <a:ext cx="5300869" cy="379656"/>
          </a:xfrm>
          <a:prstGeom prst="rect">
            <a:avLst/>
          </a:prstGeom>
          <a:noFill/>
        </p:spPr>
        <p:txBody>
          <a:bodyPr wrap="square" rtlCol="0">
            <a:spAutoFit/>
          </a:bodyPr>
          <a:lstStyle/>
          <a:p>
            <a:pPr defTabSz="609585">
              <a:defRPr/>
            </a:pPr>
            <a:r>
              <a:rPr lang="fr-CH" sz="1867" dirty="0">
                <a:solidFill>
                  <a:prstClr val="black"/>
                </a:solidFill>
                <a:cs typeface="Arial" panose="020B0604020202020204" pitchFamily="34" charset="0"/>
              </a:rPr>
              <a:t>Coût global : 11,8 milliards frs/an</a:t>
            </a:r>
          </a:p>
        </p:txBody>
      </p:sp>
      <p:sp>
        <p:nvSpPr>
          <p:cNvPr id="20" name="ZoneTexte 19">
            <a:extLst>
              <a:ext uri="{FF2B5EF4-FFF2-40B4-BE49-F238E27FC236}">
                <a16:creationId xmlns:a16="http://schemas.microsoft.com/office/drawing/2014/main" id="{2CD963D0-5D13-383C-DD99-3F91A25EAA50}"/>
              </a:ext>
            </a:extLst>
          </p:cNvPr>
          <p:cNvSpPr txBox="1"/>
          <p:nvPr/>
        </p:nvSpPr>
        <p:spPr>
          <a:xfrm>
            <a:off x="5820320" y="5054715"/>
            <a:ext cx="2807683" cy="379656"/>
          </a:xfrm>
          <a:prstGeom prst="rect">
            <a:avLst/>
          </a:prstGeom>
          <a:noFill/>
        </p:spPr>
        <p:txBody>
          <a:bodyPr wrap="square" rtlCol="0">
            <a:spAutoFit/>
          </a:bodyPr>
          <a:lstStyle/>
          <a:p>
            <a:pPr defTabSz="609585">
              <a:defRPr/>
            </a:pPr>
            <a:r>
              <a:rPr lang="fr-CH" sz="1867" b="1" dirty="0">
                <a:solidFill>
                  <a:srgbClr val="F086B4"/>
                </a:solidFill>
                <a:cs typeface="Arial" panose="020B0604020202020204" pitchFamily="34" charset="0"/>
              </a:rPr>
              <a:t>5,5 milliards frs</a:t>
            </a:r>
          </a:p>
        </p:txBody>
      </p:sp>
      <p:sp>
        <p:nvSpPr>
          <p:cNvPr id="21" name="Rectangle 20">
            <a:extLst>
              <a:ext uri="{FF2B5EF4-FFF2-40B4-BE49-F238E27FC236}">
                <a16:creationId xmlns:a16="http://schemas.microsoft.com/office/drawing/2014/main" id="{45A704DE-C1F9-3891-2E43-225CAE480F6C}"/>
              </a:ext>
            </a:extLst>
          </p:cNvPr>
          <p:cNvSpPr/>
          <p:nvPr/>
        </p:nvSpPr>
        <p:spPr>
          <a:xfrm>
            <a:off x="5684166" y="4011654"/>
            <a:ext cx="2182963" cy="1554260"/>
          </a:xfrm>
          <a:prstGeom prst="rect">
            <a:avLst/>
          </a:prstGeom>
          <a:noFill/>
          <a:ln w="28575">
            <a:solidFill>
              <a:srgbClr val="EC5892"/>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CH" sz="2400" dirty="0"/>
          </a:p>
        </p:txBody>
      </p:sp>
    </p:spTree>
    <p:extLst>
      <p:ext uri="{BB962C8B-B14F-4D97-AF65-F5344CB8AC3E}">
        <p14:creationId xmlns:p14="http://schemas.microsoft.com/office/powerpoint/2010/main" val="25855643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61872" y="365760"/>
            <a:ext cx="9692640" cy="703623"/>
          </a:xfrm>
        </p:spPr>
        <p:txBody>
          <a:bodyPr/>
          <a:lstStyle/>
          <a:p>
            <a:r>
              <a:rPr lang="fr-CH" dirty="0"/>
              <a:t>Références</a:t>
            </a:r>
          </a:p>
        </p:txBody>
      </p:sp>
      <p:sp>
        <p:nvSpPr>
          <p:cNvPr id="3" name="Espace réservé du contenu 2"/>
          <p:cNvSpPr>
            <a:spLocks noGrp="1"/>
          </p:cNvSpPr>
          <p:nvPr>
            <p:ph idx="1"/>
          </p:nvPr>
        </p:nvSpPr>
        <p:spPr>
          <a:xfrm>
            <a:off x="1261872" y="1193369"/>
            <a:ext cx="9692640" cy="5298871"/>
          </a:xfrm>
        </p:spPr>
        <p:txBody>
          <a:bodyPr>
            <a:normAutofit fontScale="77500" lnSpcReduction="20000"/>
          </a:bodyPr>
          <a:lstStyle/>
          <a:p>
            <a:pPr marL="342900" lvl="0" indent="-342900">
              <a:lnSpc>
                <a:spcPct val="107000"/>
              </a:lnSpc>
              <a:spcAft>
                <a:spcPts val="800"/>
              </a:spcAft>
              <a:buFont typeface="+mj-lt"/>
              <a:buAutoNum type="arabicParenR"/>
            </a:pPr>
            <a:r>
              <a:rPr lang="fr-CH" sz="1200" kern="100" dirty="0">
                <a:effectLst/>
                <a:ea typeface="Calibri" panose="020F0502020204030204" pitchFamily="34" charset="0"/>
                <a:cs typeface="Times New Roman" panose="02020603050405020304" pitchFamily="18" charset="0"/>
              </a:rPr>
              <a:t>Alzheimer suisse : </a:t>
            </a:r>
            <a:r>
              <a:rPr lang="fr-CH" sz="1200" u="sng" kern="100" dirty="0">
                <a:solidFill>
                  <a:srgbClr val="0563C1"/>
                </a:solidFill>
                <a:effectLst/>
                <a:ea typeface="Calibri" panose="020F0502020204030204" pitchFamily="34" charset="0"/>
                <a:cs typeface="Times New Roman" panose="02020603050405020304" pitchFamily="18" charset="0"/>
                <a:hlinkClick r:id="rId3"/>
              </a:rPr>
              <a:t>https://www.alzheimer-schweiz.ch/fr/page-daccueil</a:t>
            </a:r>
            <a:endParaRPr lang="fr-CH" sz="1200" kern="1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arenR"/>
            </a:pPr>
            <a:r>
              <a:rPr lang="fr-CH" sz="1200" kern="100" dirty="0">
                <a:effectLst/>
                <a:ea typeface="Calibri" panose="020F0502020204030204" pitchFamily="34" charset="0"/>
                <a:cs typeface="Times New Roman" panose="02020603050405020304" pitchFamily="18" charset="0"/>
              </a:rPr>
              <a:t>Promotion santé suisse: </a:t>
            </a:r>
            <a:r>
              <a:rPr lang="fr-CH" sz="1200" u="sng" kern="100" dirty="0">
                <a:solidFill>
                  <a:srgbClr val="0563C1"/>
                </a:solidFill>
                <a:effectLst/>
                <a:ea typeface="Calibri" panose="020F0502020204030204" pitchFamily="34" charset="0"/>
                <a:cs typeface="Times New Roman" panose="02020603050405020304" pitchFamily="18" charset="0"/>
                <a:hlinkClick r:id="rId4"/>
              </a:rPr>
              <a:t>https://promotionsante.ch/</a:t>
            </a:r>
            <a:endParaRPr lang="fr-CH" sz="1200" kern="1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arenR"/>
            </a:pPr>
            <a:r>
              <a:rPr lang="en-US" sz="1200" kern="100" dirty="0">
                <a:effectLst/>
                <a:ea typeface="Calibri" panose="020F0502020204030204" pitchFamily="34" charset="0"/>
                <a:cs typeface="Times New Roman" panose="02020603050405020304" pitchFamily="18" charset="0"/>
              </a:rPr>
              <a:t>Livingston, G. et al. (2020). </a:t>
            </a:r>
            <a:r>
              <a:rPr lang="en-US" sz="1200" u="sng" kern="100" dirty="0">
                <a:solidFill>
                  <a:srgbClr val="0563C1"/>
                </a:solidFill>
                <a:effectLst/>
                <a:ea typeface="Calibri" panose="020F0502020204030204" pitchFamily="34" charset="0"/>
                <a:cs typeface="Times New Roman" panose="02020603050405020304" pitchFamily="18" charset="0"/>
                <a:hlinkClick r:id="rId5"/>
              </a:rPr>
              <a:t>Dementia prevention, intervention, and care</a:t>
            </a:r>
            <a:r>
              <a:rPr lang="en-US" sz="1200" kern="100" dirty="0">
                <a:effectLst/>
                <a:ea typeface="Calibri" panose="020F0502020204030204" pitchFamily="34" charset="0"/>
                <a:cs typeface="Times New Roman" panose="02020603050405020304" pitchFamily="18" charset="0"/>
              </a:rPr>
              <a:t>: 2020 report of the Lancet Commission. The Lancet, 396(10248), 413-446.</a:t>
            </a:r>
            <a:endParaRPr lang="fr-CH" sz="1200" kern="1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arenR"/>
            </a:pPr>
            <a:r>
              <a:rPr lang="en-CA" sz="1200" kern="100" dirty="0">
                <a:effectLst/>
                <a:ea typeface="Calibri" panose="020F0502020204030204" pitchFamily="34" charset="0"/>
                <a:cs typeface="Times New Roman" panose="02020603050405020304" pitchFamily="18" charset="0"/>
              </a:rPr>
              <a:t>Owen N, Healy GN, Matthews CE, Dunstan DW. Too much sitting: the population health science of sedentary behavior. </a:t>
            </a:r>
            <a:r>
              <a:rPr lang="en-CA" sz="1200" kern="100" dirty="0" err="1">
                <a:effectLst/>
                <a:ea typeface="Calibri" panose="020F0502020204030204" pitchFamily="34" charset="0"/>
                <a:cs typeface="Times New Roman" panose="02020603050405020304" pitchFamily="18" charset="0"/>
              </a:rPr>
              <a:t>Exerc</a:t>
            </a:r>
            <a:r>
              <a:rPr lang="en-CA" sz="1200" kern="100" dirty="0">
                <a:effectLst/>
                <a:ea typeface="Calibri" panose="020F0502020204030204" pitchFamily="34" charset="0"/>
                <a:cs typeface="Times New Roman" panose="02020603050405020304" pitchFamily="18" charset="0"/>
              </a:rPr>
              <a:t> Sport Sci Rev. 2010 Jul;38(3):105-13. </a:t>
            </a:r>
            <a:r>
              <a:rPr lang="en-CA" sz="1200" kern="100" dirty="0" err="1">
                <a:effectLst/>
                <a:ea typeface="Calibri" panose="020F0502020204030204" pitchFamily="34" charset="0"/>
                <a:cs typeface="Times New Roman" panose="02020603050405020304" pitchFamily="18" charset="0"/>
              </a:rPr>
              <a:t>doi</a:t>
            </a:r>
            <a:r>
              <a:rPr lang="en-CA" sz="1200" kern="100" dirty="0">
                <a:effectLst/>
                <a:ea typeface="Calibri" panose="020F0502020204030204" pitchFamily="34" charset="0"/>
                <a:cs typeface="Times New Roman" panose="02020603050405020304" pitchFamily="18" charset="0"/>
              </a:rPr>
              <a:t>: 10.1097/JES.0b013e3181e373a2. PMID: 20577058; PMCID: PMC3404815 / Hepa.ch</a:t>
            </a:r>
            <a:endParaRPr lang="fr-CH" sz="1200" kern="1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arenR"/>
            </a:pPr>
            <a:r>
              <a:rPr lang="en-CA" sz="1200" kern="100" dirty="0">
                <a:effectLst/>
                <a:ea typeface="Calibri" panose="020F0502020204030204" pitchFamily="34" charset="0"/>
                <a:cs typeface="Times New Roman" panose="02020603050405020304" pitchFamily="18" charset="0"/>
              </a:rPr>
              <a:t>Miller MJ, </a:t>
            </a:r>
            <a:r>
              <a:rPr lang="en-CA" sz="1200" kern="100" dirty="0" err="1">
                <a:effectLst/>
                <a:ea typeface="Calibri" panose="020F0502020204030204" pitchFamily="34" charset="0"/>
                <a:cs typeface="Times New Roman" panose="02020603050405020304" pitchFamily="18" charset="0"/>
              </a:rPr>
              <a:t>Cenzer</a:t>
            </a:r>
            <a:r>
              <a:rPr lang="en-CA" sz="1200" kern="100" dirty="0">
                <a:effectLst/>
                <a:ea typeface="Calibri" panose="020F0502020204030204" pitchFamily="34" charset="0"/>
                <a:cs typeface="Times New Roman" panose="02020603050405020304" pitchFamily="18" charset="0"/>
              </a:rPr>
              <a:t> I, Barnes DE, </a:t>
            </a:r>
            <a:r>
              <a:rPr lang="en-CA" sz="1200" kern="100" dirty="0" err="1">
                <a:effectLst/>
                <a:ea typeface="Calibri" panose="020F0502020204030204" pitchFamily="34" charset="0"/>
                <a:cs typeface="Times New Roman" panose="02020603050405020304" pitchFamily="18" charset="0"/>
              </a:rPr>
              <a:t>Covinsky</a:t>
            </a:r>
            <a:r>
              <a:rPr lang="en-CA" sz="1200" kern="100" dirty="0">
                <a:effectLst/>
                <a:ea typeface="Calibri" panose="020F0502020204030204" pitchFamily="34" charset="0"/>
                <a:cs typeface="Times New Roman" panose="02020603050405020304" pitchFamily="18" charset="0"/>
              </a:rPr>
              <a:t> KE. Physical inactivity in older adults with cognitive impairment without dementia: room for improvement. Aging Clin Exp Res. 2022 Apr;34(4):837-845. </a:t>
            </a:r>
            <a:r>
              <a:rPr lang="en-CA" sz="1200" kern="100" dirty="0" err="1">
                <a:effectLst/>
                <a:ea typeface="Calibri" panose="020F0502020204030204" pitchFamily="34" charset="0"/>
                <a:cs typeface="Times New Roman" panose="02020603050405020304" pitchFamily="18" charset="0"/>
              </a:rPr>
              <a:t>doi</a:t>
            </a:r>
            <a:r>
              <a:rPr lang="en-CA" sz="1200" kern="100" dirty="0">
                <a:effectLst/>
                <a:ea typeface="Calibri" panose="020F0502020204030204" pitchFamily="34" charset="0"/>
                <a:cs typeface="Times New Roman" panose="02020603050405020304" pitchFamily="18" charset="0"/>
              </a:rPr>
              <a:t>: 10.1007/s40520-021-01999-5. </a:t>
            </a:r>
            <a:r>
              <a:rPr lang="en-CA" sz="1200" kern="100" dirty="0" err="1">
                <a:effectLst/>
                <a:ea typeface="Calibri" panose="020F0502020204030204" pitchFamily="34" charset="0"/>
                <a:cs typeface="Times New Roman" panose="02020603050405020304" pitchFamily="18" charset="0"/>
              </a:rPr>
              <a:t>Epub</a:t>
            </a:r>
            <a:r>
              <a:rPr lang="en-CA" sz="1200" kern="100" dirty="0">
                <a:effectLst/>
                <a:ea typeface="Calibri" panose="020F0502020204030204" pitchFamily="34" charset="0"/>
                <a:cs typeface="Times New Roman" panose="02020603050405020304" pitchFamily="18" charset="0"/>
              </a:rPr>
              <a:t> 2021 Oct 21. PMID: 34674188; PMCID: PMC9021326.</a:t>
            </a:r>
            <a:endParaRPr lang="fr-CH" sz="1200" kern="1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arenR"/>
            </a:pPr>
            <a:r>
              <a:rPr lang="fr-CH" sz="1200" kern="100" dirty="0">
                <a:effectLst/>
                <a:ea typeface="Calibri" panose="020F0502020204030204" pitchFamily="34" charset="0"/>
                <a:cs typeface="Times New Roman" panose="02020603050405020304" pitchFamily="18" charset="0"/>
              </a:rPr>
              <a:t>Santos-</a:t>
            </a:r>
            <a:r>
              <a:rPr lang="fr-CH" sz="1200" kern="100" dirty="0" err="1">
                <a:effectLst/>
                <a:ea typeface="Calibri" panose="020F0502020204030204" pitchFamily="34" charset="0"/>
                <a:cs typeface="Times New Roman" panose="02020603050405020304" pitchFamily="18" charset="0"/>
              </a:rPr>
              <a:t>Eggimann</a:t>
            </a:r>
            <a:r>
              <a:rPr lang="fr-CH" sz="1200" kern="100" dirty="0">
                <a:effectLst/>
                <a:ea typeface="Calibri" panose="020F0502020204030204" pitchFamily="34" charset="0"/>
                <a:cs typeface="Times New Roman" panose="02020603050405020304" pitchFamily="18" charset="0"/>
              </a:rPr>
              <a:t>, B., </a:t>
            </a:r>
            <a:r>
              <a:rPr lang="fr-CH" sz="1200" kern="100" dirty="0" err="1">
                <a:effectLst/>
                <a:ea typeface="Calibri" panose="020F0502020204030204" pitchFamily="34" charset="0"/>
                <a:cs typeface="Times New Roman" panose="02020603050405020304" pitchFamily="18" charset="0"/>
              </a:rPr>
              <a:t>Seematter-Bagnoud</a:t>
            </a:r>
            <a:r>
              <a:rPr lang="fr-CH" sz="1200" kern="100" dirty="0">
                <a:effectLst/>
                <a:ea typeface="Calibri" panose="020F0502020204030204" pitchFamily="34" charset="0"/>
                <a:cs typeface="Times New Roman" panose="02020603050405020304" pitchFamily="18" charset="0"/>
              </a:rPr>
              <a:t>, L., Lenoble-</a:t>
            </a:r>
            <a:r>
              <a:rPr lang="fr-CH" sz="1200" kern="100" dirty="0" err="1">
                <a:effectLst/>
                <a:ea typeface="Calibri" panose="020F0502020204030204" pitchFamily="34" charset="0"/>
                <a:cs typeface="Times New Roman" panose="02020603050405020304" pitchFamily="18" charset="0"/>
              </a:rPr>
              <a:t>Hoskovec</a:t>
            </a:r>
            <a:r>
              <a:rPr lang="fr-CH" sz="1200" kern="100" dirty="0">
                <a:effectLst/>
                <a:ea typeface="Calibri" panose="020F0502020204030204" pitchFamily="34" charset="0"/>
                <a:cs typeface="Times New Roman" panose="02020603050405020304" pitchFamily="18" charset="0"/>
              </a:rPr>
              <a:t>, C., </a:t>
            </a:r>
            <a:r>
              <a:rPr lang="fr-CH" sz="1200" kern="100" dirty="0" err="1">
                <a:effectLst/>
                <a:ea typeface="Calibri" panose="020F0502020204030204" pitchFamily="34" charset="0"/>
                <a:cs typeface="Times New Roman" panose="02020603050405020304" pitchFamily="18" charset="0"/>
              </a:rPr>
              <a:t>Büla</a:t>
            </a:r>
            <a:r>
              <a:rPr lang="fr-CH" sz="1200" kern="100" dirty="0">
                <a:effectLst/>
                <a:ea typeface="Calibri" panose="020F0502020204030204" pitchFamily="34" charset="0"/>
                <a:cs typeface="Times New Roman" panose="02020603050405020304" pitchFamily="18" charset="0"/>
              </a:rPr>
              <a:t>, C. (2012), Promotion de l’activité physique chez les aînés : enjeux et stratégies spécifiques, </a:t>
            </a:r>
            <a:r>
              <a:rPr lang="fr-CH" sz="1200" kern="100" dirty="0" err="1">
                <a:effectLst/>
                <a:ea typeface="Calibri" panose="020F0502020204030204" pitchFamily="34" charset="0"/>
                <a:cs typeface="Times New Roman" panose="02020603050405020304" pitchFamily="18" charset="0"/>
              </a:rPr>
              <a:t>Rev</a:t>
            </a:r>
            <a:r>
              <a:rPr lang="fr-CH" sz="1200" kern="100" dirty="0">
                <a:effectLst/>
                <a:ea typeface="Calibri" panose="020F0502020204030204" pitchFamily="34" charset="0"/>
                <a:cs typeface="Times New Roman" panose="02020603050405020304" pitchFamily="18" charset="0"/>
              </a:rPr>
              <a:t> Med Suisse, -2, no. 348, 1453–1457.</a:t>
            </a:r>
          </a:p>
          <a:p>
            <a:pPr marL="342900" lvl="0" indent="-342900">
              <a:lnSpc>
                <a:spcPct val="107000"/>
              </a:lnSpc>
              <a:spcAft>
                <a:spcPts val="800"/>
              </a:spcAft>
              <a:buFont typeface="+mj-lt"/>
              <a:buAutoNum type="arabicParenR"/>
            </a:pPr>
            <a:r>
              <a:rPr lang="en-US" sz="1200" kern="100" dirty="0" err="1">
                <a:effectLst/>
                <a:ea typeface="Calibri" panose="020F0502020204030204" pitchFamily="34" charset="0"/>
                <a:cs typeface="Times New Roman" panose="02020603050405020304" pitchFamily="18" charset="0"/>
              </a:rPr>
              <a:t>Nuzum</a:t>
            </a:r>
            <a:r>
              <a:rPr lang="en-US" sz="1200" kern="100" dirty="0">
                <a:effectLst/>
                <a:ea typeface="Calibri" panose="020F0502020204030204" pitchFamily="34" charset="0"/>
                <a:cs typeface="Times New Roman" panose="02020603050405020304" pitchFamily="18" charset="0"/>
              </a:rPr>
              <a:t> H, </a:t>
            </a:r>
            <a:r>
              <a:rPr lang="en-US" sz="1200" kern="100" dirty="0" err="1">
                <a:effectLst/>
                <a:ea typeface="Calibri" panose="020F0502020204030204" pitchFamily="34" charset="0"/>
                <a:cs typeface="Times New Roman" panose="02020603050405020304" pitchFamily="18" charset="0"/>
              </a:rPr>
              <a:t>Stickel</a:t>
            </a:r>
            <a:r>
              <a:rPr lang="en-US" sz="1200" kern="100" dirty="0">
                <a:effectLst/>
                <a:ea typeface="Calibri" panose="020F0502020204030204" pitchFamily="34" charset="0"/>
                <a:cs typeface="Times New Roman" panose="02020603050405020304" pitchFamily="18" charset="0"/>
              </a:rPr>
              <a:t> A, Corona M, Zeller M, Melrose RJ, Wilkins SS. Potential Benefits of Physical Activity in MCI and Dementia. </a:t>
            </a:r>
            <a:r>
              <a:rPr lang="en-US" sz="1200" kern="100" dirty="0" err="1">
                <a:effectLst/>
                <a:ea typeface="Calibri" panose="020F0502020204030204" pitchFamily="34" charset="0"/>
                <a:cs typeface="Times New Roman" panose="02020603050405020304" pitchFamily="18" charset="0"/>
              </a:rPr>
              <a:t>Behav</a:t>
            </a:r>
            <a:r>
              <a:rPr lang="en-US" sz="1200" kern="100" dirty="0">
                <a:effectLst/>
                <a:ea typeface="Calibri" panose="020F0502020204030204" pitchFamily="34" charset="0"/>
                <a:cs typeface="Times New Roman" panose="02020603050405020304" pitchFamily="18" charset="0"/>
              </a:rPr>
              <a:t> Neurol. 2020 Feb 12;2020:7807856. </a:t>
            </a:r>
            <a:r>
              <a:rPr lang="en-US" sz="1200" kern="100" dirty="0" err="1">
                <a:effectLst/>
                <a:ea typeface="Calibri" panose="020F0502020204030204" pitchFamily="34" charset="0"/>
                <a:cs typeface="Times New Roman" panose="02020603050405020304" pitchFamily="18" charset="0"/>
              </a:rPr>
              <a:t>doi</a:t>
            </a:r>
            <a:r>
              <a:rPr lang="en-US" sz="1200" kern="100" dirty="0">
                <a:effectLst/>
                <a:ea typeface="Calibri" panose="020F0502020204030204" pitchFamily="34" charset="0"/>
                <a:cs typeface="Times New Roman" panose="02020603050405020304" pitchFamily="18" charset="0"/>
              </a:rPr>
              <a:t>: 10.1155/2020/7807856. PMID: 32104516; PMCID: PMC7037481.</a:t>
            </a:r>
          </a:p>
          <a:p>
            <a:pPr marL="342900" lvl="0" indent="-342900">
              <a:lnSpc>
                <a:spcPct val="107000"/>
              </a:lnSpc>
              <a:spcAft>
                <a:spcPts val="800"/>
              </a:spcAft>
              <a:buFont typeface="+mj-lt"/>
              <a:buAutoNum type="arabicParenR"/>
            </a:pPr>
            <a:r>
              <a:rPr lang="fr-CH" sz="1200" b="0" dirty="0" err="1">
                <a:solidFill>
                  <a:srgbClr val="212121"/>
                </a:solidFill>
                <a:effectLst/>
              </a:rPr>
              <a:t>Levinger</a:t>
            </a:r>
            <a:r>
              <a:rPr lang="fr-CH" sz="1200" b="0" dirty="0">
                <a:solidFill>
                  <a:srgbClr val="212121"/>
                </a:solidFill>
                <a:effectLst/>
              </a:rPr>
              <a:t> P, Goh AMY, Dunn J, </a:t>
            </a:r>
            <a:r>
              <a:rPr lang="fr-CH" sz="1200" b="0" dirty="0" err="1">
                <a:solidFill>
                  <a:srgbClr val="212121"/>
                </a:solidFill>
                <a:effectLst/>
              </a:rPr>
              <a:t>Katite</a:t>
            </a:r>
            <a:r>
              <a:rPr lang="fr-CH" sz="1200" b="0" dirty="0">
                <a:solidFill>
                  <a:srgbClr val="212121"/>
                </a:solidFill>
                <a:effectLst/>
              </a:rPr>
              <a:t> J, </a:t>
            </a:r>
            <a:r>
              <a:rPr lang="fr-CH" sz="1200" b="0" dirty="0" err="1">
                <a:solidFill>
                  <a:srgbClr val="212121"/>
                </a:solidFill>
                <a:effectLst/>
              </a:rPr>
              <a:t>Paudel</a:t>
            </a:r>
            <a:r>
              <a:rPr lang="fr-CH" sz="1200" b="0" dirty="0">
                <a:solidFill>
                  <a:srgbClr val="212121"/>
                </a:solidFill>
                <a:effectLst/>
              </a:rPr>
              <a:t> R, </a:t>
            </a:r>
            <a:r>
              <a:rPr lang="fr-CH" sz="1200" b="0" dirty="0" err="1">
                <a:solidFill>
                  <a:srgbClr val="212121"/>
                </a:solidFill>
                <a:effectLst/>
              </a:rPr>
              <a:t>Onofrio</a:t>
            </a:r>
            <a:r>
              <a:rPr lang="fr-CH" sz="1200" b="0" dirty="0">
                <a:solidFill>
                  <a:srgbClr val="212121"/>
                </a:solidFill>
                <a:effectLst/>
              </a:rPr>
              <a:t> A, </a:t>
            </a:r>
            <a:r>
              <a:rPr lang="fr-CH" sz="1200" b="0" dirty="0" err="1">
                <a:solidFill>
                  <a:srgbClr val="212121"/>
                </a:solidFill>
                <a:effectLst/>
              </a:rPr>
              <a:t>Batchelor</a:t>
            </a:r>
            <a:r>
              <a:rPr lang="fr-CH" sz="1200" b="0" dirty="0">
                <a:solidFill>
                  <a:srgbClr val="212121"/>
                </a:solidFill>
                <a:effectLst/>
              </a:rPr>
              <a:t> F, </a:t>
            </a:r>
            <a:r>
              <a:rPr lang="fr-CH" sz="1200" b="0" dirty="0" err="1">
                <a:solidFill>
                  <a:srgbClr val="212121"/>
                </a:solidFill>
                <a:effectLst/>
              </a:rPr>
              <a:t>Panisset</a:t>
            </a:r>
            <a:r>
              <a:rPr lang="fr-CH" sz="1200" b="0" dirty="0">
                <a:solidFill>
                  <a:srgbClr val="212121"/>
                </a:solidFill>
                <a:effectLst/>
              </a:rPr>
              <a:t> MG, Hill KD. </a:t>
            </a:r>
            <a:r>
              <a:rPr lang="fr-CH" sz="1200" b="0" dirty="0" err="1">
                <a:solidFill>
                  <a:srgbClr val="212121"/>
                </a:solidFill>
                <a:effectLst/>
              </a:rPr>
              <a:t>Exercise</a:t>
            </a:r>
            <a:r>
              <a:rPr lang="fr-CH" sz="1200" b="0" dirty="0">
                <a:solidFill>
                  <a:srgbClr val="212121"/>
                </a:solidFill>
                <a:effectLst/>
              </a:rPr>
              <a:t> </a:t>
            </a:r>
            <a:r>
              <a:rPr lang="fr-CH" sz="1200" b="0" dirty="0" err="1">
                <a:solidFill>
                  <a:srgbClr val="212121"/>
                </a:solidFill>
                <a:effectLst/>
              </a:rPr>
              <a:t>interveNtion</a:t>
            </a:r>
            <a:r>
              <a:rPr lang="fr-CH" sz="1200" b="0" dirty="0">
                <a:solidFill>
                  <a:srgbClr val="212121"/>
                </a:solidFill>
                <a:effectLst/>
              </a:rPr>
              <a:t> </a:t>
            </a:r>
            <a:r>
              <a:rPr lang="fr-CH" sz="1200" b="0" dirty="0" err="1">
                <a:solidFill>
                  <a:srgbClr val="212121"/>
                </a:solidFill>
                <a:effectLst/>
              </a:rPr>
              <a:t>outdoor</a:t>
            </a:r>
            <a:r>
              <a:rPr lang="fr-CH" sz="1200" b="0" dirty="0">
                <a:solidFill>
                  <a:srgbClr val="212121"/>
                </a:solidFill>
                <a:effectLst/>
              </a:rPr>
              <a:t> </a:t>
            </a:r>
            <a:r>
              <a:rPr lang="fr-CH" sz="1200" b="0" dirty="0" err="1">
                <a:solidFill>
                  <a:srgbClr val="212121"/>
                </a:solidFill>
                <a:effectLst/>
              </a:rPr>
              <a:t>proJect</a:t>
            </a:r>
            <a:r>
              <a:rPr lang="fr-CH" sz="1200" b="0" dirty="0">
                <a:solidFill>
                  <a:srgbClr val="212121"/>
                </a:solidFill>
                <a:effectLst/>
              </a:rPr>
              <a:t> in the </a:t>
            </a:r>
            <a:r>
              <a:rPr lang="fr-CH" sz="1200" b="0" dirty="0" err="1">
                <a:solidFill>
                  <a:srgbClr val="212121"/>
                </a:solidFill>
                <a:effectLst/>
              </a:rPr>
              <a:t>cOmmunitY</a:t>
            </a:r>
            <a:r>
              <a:rPr lang="fr-CH" sz="1200" b="0" dirty="0">
                <a:solidFill>
                  <a:srgbClr val="212121"/>
                </a:solidFill>
                <a:effectLst/>
              </a:rPr>
              <a:t>-ENJOY program for </a:t>
            </a:r>
            <a:r>
              <a:rPr lang="fr-CH" sz="1200" b="0" dirty="0" err="1">
                <a:solidFill>
                  <a:srgbClr val="212121"/>
                </a:solidFill>
                <a:effectLst/>
              </a:rPr>
              <a:t>independence</a:t>
            </a:r>
            <a:r>
              <a:rPr lang="fr-CH" sz="1200" b="0" dirty="0">
                <a:solidFill>
                  <a:srgbClr val="212121"/>
                </a:solidFill>
                <a:effectLst/>
              </a:rPr>
              <a:t> in </a:t>
            </a:r>
            <a:r>
              <a:rPr lang="fr-CH" sz="1200" b="0" dirty="0" err="1">
                <a:solidFill>
                  <a:srgbClr val="212121"/>
                </a:solidFill>
                <a:effectLst/>
              </a:rPr>
              <a:t>dementia</a:t>
            </a:r>
            <a:r>
              <a:rPr lang="fr-CH" sz="1200" b="0" dirty="0">
                <a:solidFill>
                  <a:srgbClr val="212121"/>
                </a:solidFill>
                <a:effectLst/>
              </a:rPr>
              <a:t>: a </a:t>
            </a:r>
            <a:r>
              <a:rPr lang="fr-CH" sz="1200" b="0" dirty="0" err="1">
                <a:solidFill>
                  <a:srgbClr val="212121"/>
                </a:solidFill>
                <a:effectLst/>
              </a:rPr>
              <a:t>feasibility</a:t>
            </a:r>
            <a:r>
              <a:rPr lang="fr-CH" sz="1200" b="0" dirty="0">
                <a:solidFill>
                  <a:srgbClr val="212121"/>
                </a:solidFill>
                <a:effectLst/>
              </a:rPr>
              <a:t> pilot </a:t>
            </a:r>
            <a:r>
              <a:rPr lang="fr-CH" sz="1200" b="0" dirty="0" err="1">
                <a:solidFill>
                  <a:srgbClr val="212121"/>
                </a:solidFill>
                <a:effectLst/>
              </a:rPr>
              <a:t>randomised</a:t>
            </a:r>
            <a:r>
              <a:rPr lang="fr-CH" sz="1200" b="0" dirty="0">
                <a:solidFill>
                  <a:srgbClr val="212121"/>
                </a:solidFill>
                <a:effectLst/>
              </a:rPr>
              <a:t> </a:t>
            </a:r>
            <a:r>
              <a:rPr lang="fr-CH" sz="1200" b="0" dirty="0" err="1">
                <a:solidFill>
                  <a:srgbClr val="212121"/>
                </a:solidFill>
                <a:effectLst/>
              </a:rPr>
              <a:t>controlled</a:t>
            </a:r>
            <a:r>
              <a:rPr lang="fr-CH" sz="1200" b="0" dirty="0">
                <a:solidFill>
                  <a:srgbClr val="212121"/>
                </a:solidFill>
                <a:effectLst/>
              </a:rPr>
              <a:t> trial </a:t>
            </a:r>
            <a:r>
              <a:rPr lang="fr-CH" sz="1200" b="0" dirty="0" err="1">
                <a:solidFill>
                  <a:srgbClr val="212121"/>
                </a:solidFill>
                <a:effectLst/>
              </a:rPr>
              <a:t>study</a:t>
            </a:r>
            <a:r>
              <a:rPr lang="fr-CH" sz="1200" b="0" dirty="0">
                <a:solidFill>
                  <a:srgbClr val="212121"/>
                </a:solidFill>
                <a:effectLst/>
              </a:rPr>
              <a:t> </a:t>
            </a:r>
            <a:r>
              <a:rPr lang="fr-CH" sz="1200" b="0" dirty="0" err="1">
                <a:solidFill>
                  <a:srgbClr val="212121"/>
                </a:solidFill>
                <a:effectLst/>
              </a:rPr>
              <a:t>protocol</a:t>
            </a:r>
            <a:r>
              <a:rPr lang="fr-CH" sz="1200" b="0" dirty="0">
                <a:solidFill>
                  <a:srgbClr val="212121"/>
                </a:solidFill>
                <a:effectLst/>
              </a:rPr>
              <a:t>. Pilot </a:t>
            </a:r>
            <a:r>
              <a:rPr lang="fr-CH" sz="1200" b="0" dirty="0" err="1">
                <a:solidFill>
                  <a:srgbClr val="212121"/>
                </a:solidFill>
                <a:effectLst/>
              </a:rPr>
              <a:t>Feasibility</a:t>
            </a:r>
            <a:r>
              <a:rPr lang="fr-CH" sz="1200" b="0" dirty="0">
                <a:solidFill>
                  <a:srgbClr val="212121"/>
                </a:solidFill>
                <a:effectLst/>
              </a:rPr>
              <a:t> </a:t>
            </a:r>
            <a:r>
              <a:rPr lang="fr-CH" sz="1200" b="0" dirty="0" err="1">
                <a:solidFill>
                  <a:srgbClr val="212121"/>
                </a:solidFill>
                <a:effectLst/>
              </a:rPr>
              <a:t>Stud</a:t>
            </a:r>
            <a:r>
              <a:rPr lang="fr-CH" sz="1200" b="0" dirty="0">
                <a:solidFill>
                  <a:srgbClr val="212121"/>
                </a:solidFill>
                <a:effectLst/>
              </a:rPr>
              <a:t>. 2022 Mar 22;8(1):66. </a:t>
            </a:r>
            <a:r>
              <a:rPr lang="fr-CH" sz="1200" b="0" dirty="0" err="1">
                <a:solidFill>
                  <a:srgbClr val="212121"/>
                </a:solidFill>
                <a:effectLst/>
              </a:rPr>
              <a:t>doi</a:t>
            </a:r>
            <a:r>
              <a:rPr lang="fr-CH" sz="1200" b="0" dirty="0">
                <a:solidFill>
                  <a:srgbClr val="212121"/>
                </a:solidFill>
                <a:effectLst/>
              </a:rPr>
              <a:t>: 10.1186/s40814-022-01027-x. PMID: 35317855; PMCID: PMC8938729.</a:t>
            </a:r>
          </a:p>
          <a:p>
            <a:pPr marL="342900" lvl="0" indent="-342900">
              <a:lnSpc>
                <a:spcPct val="107000"/>
              </a:lnSpc>
              <a:spcAft>
                <a:spcPts val="800"/>
              </a:spcAft>
              <a:buFont typeface="+mj-lt"/>
              <a:buAutoNum type="arabicParenR"/>
            </a:pPr>
            <a:r>
              <a:rPr lang="fr-CH" sz="1200" b="0" dirty="0" err="1">
                <a:solidFill>
                  <a:srgbClr val="212121"/>
                </a:solidFill>
                <a:effectLst/>
              </a:rPr>
              <a:t>Levinger</a:t>
            </a:r>
            <a:r>
              <a:rPr lang="fr-CH" sz="1200" b="0" dirty="0">
                <a:solidFill>
                  <a:srgbClr val="212121"/>
                </a:solidFill>
                <a:effectLst/>
              </a:rPr>
              <a:t> P, </a:t>
            </a:r>
            <a:r>
              <a:rPr lang="fr-CH" sz="1200" b="0" dirty="0" err="1">
                <a:solidFill>
                  <a:srgbClr val="212121"/>
                </a:solidFill>
                <a:effectLst/>
              </a:rPr>
              <a:t>Panisset</a:t>
            </a:r>
            <a:r>
              <a:rPr lang="fr-CH" sz="1200" b="0" dirty="0">
                <a:solidFill>
                  <a:srgbClr val="212121"/>
                </a:solidFill>
                <a:effectLst/>
              </a:rPr>
              <a:t> M, Dunn J, Haines T, Dow B, </a:t>
            </a:r>
            <a:r>
              <a:rPr lang="fr-CH" sz="1200" b="0" dirty="0" err="1">
                <a:solidFill>
                  <a:srgbClr val="212121"/>
                </a:solidFill>
                <a:effectLst/>
              </a:rPr>
              <a:t>Batchelor</a:t>
            </a:r>
            <a:r>
              <a:rPr lang="fr-CH" sz="1200" b="0" dirty="0">
                <a:solidFill>
                  <a:srgbClr val="212121"/>
                </a:solidFill>
                <a:effectLst/>
              </a:rPr>
              <a:t> F, </a:t>
            </a:r>
            <a:r>
              <a:rPr lang="fr-CH" sz="1200" b="0" dirty="0" err="1">
                <a:solidFill>
                  <a:srgbClr val="212121"/>
                </a:solidFill>
                <a:effectLst/>
              </a:rPr>
              <a:t>Biddle</a:t>
            </a:r>
            <a:r>
              <a:rPr lang="fr-CH" sz="1200" b="0" dirty="0">
                <a:solidFill>
                  <a:srgbClr val="212121"/>
                </a:solidFill>
                <a:effectLst/>
              </a:rPr>
              <a:t> S, Duque G, Hill KD. </a:t>
            </a:r>
            <a:r>
              <a:rPr lang="fr-CH" sz="1200" b="0" dirty="0" err="1">
                <a:solidFill>
                  <a:srgbClr val="212121"/>
                </a:solidFill>
                <a:effectLst/>
              </a:rPr>
              <a:t>Exercise</a:t>
            </a:r>
            <a:r>
              <a:rPr lang="fr-CH" sz="1200" b="0" dirty="0">
                <a:solidFill>
                  <a:srgbClr val="212121"/>
                </a:solidFill>
                <a:effectLst/>
              </a:rPr>
              <a:t> </a:t>
            </a:r>
            <a:r>
              <a:rPr lang="fr-CH" sz="1200" b="0" dirty="0" err="1">
                <a:solidFill>
                  <a:srgbClr val="212121"/>
                </a:solidFill>
                <a:effectLst/>
              </a:rPr>
              <a:t>interveNtion</a:t>
            </a:r>
            <a:r>
              <a:rPr lang="fr-CH" sz="1200" b="0" dirty="0">
                <a:solidFill>
                  <a:srgbClr val="212121"/>
                </a:solidFill>
                <a:effectLst/>
              </a:rPr>
              <a:t> </a:t>
            </a:r>
            <a:r>
              <a:rPr lang="fr-CH" sz="1200" b="0" dirty="0" err="1">
                <a:solidFill>
                  <a:srgbClr val="212121"/>
                </a:solidFill>
                <a:effectLst/>
              </a:rPr>
              <a:t>outdoor</a:t>
            </a:r>
            <a:r>
              <a:rPr lang="fr-CH" sz="1200" b="0" dirty="0">
                <a:solidFill>
                  <a:srgbClr val="212121"/>
                </a:solidFill>
                <a:effectLst/>
              </a:rPr>
              <a:t> </a:t>
            </a:r>
            <a:r>
              <a:rPr lang="fr-CH" sz="1200" b="0" dirty="0" err="1">
                <a:solidFill>
                  <a:srgbClr val="212121"/>
                </a:solidFill>
                <a:effectLst/>
              </a:rPr>
              <a:t>proJect</a:t>
            </a:r>
            <a:r>
              <a:rPr lang="fr-CH" sz="1200" b="0" dirty="0">
                <a:solidFill>
                  <a:srgbClr val="212121"/>
                </a:solidFill>
                <a:effectLst/>
              </a:rPr>
              <a:t> in the </a:t>
            </a:r>
            <a:r>
              <a:rPr lang="fr-CH" sz="1200" b="0" dirty="0" err="1">
                <a:solidFill>
                  <a:srgbClr val="212121"/>
                </a:solidFill>
                <a:effectLst/>
              </a:rPr>
              <a:t>cOmmunitY</a:t>
            </a:r>
            <a:r>
              <a:rPr lang="fr-CH" sz="1200" b="0" dirty="0">
                <a:solidFill>
                  <a:srgbClr val="212121"/>
                </a:solidFill>
                <a:effectLst/>
              </a:rPr>
              <a:t> for </a:t>
            </a:r>
            <a:r>
              <a:rPr lang="fr-CH" sz="1200" b="0" dirty="0" err="1">
                <a:solidFill>
                  <a:srgbClr val="212121"/>
                </a:solidFill>
                <a:effectLst/>
              </a:rPr>
              <a:t>older</a:t>
            </a:r>
            <a:r>
              <a:rPr lang="fr-CH" sz="1200" b="0" dirty="0">
                <a:solidFill>
                  <a:srgbClr val="212121"/>
                </a:solidFill>
                <a:effectLst/>
              </a:rPr>
              <a:t> people - </a:t>
            </a:r>
            <a:r>
              <a:rPr lang="fr-CH" sz="1200" b="0" dirty="0" err="1">
                <a:solidFill>
                  <a:srgbClr val="212121"/>
                </a:solidFill>
                <a:effectLst/>
              </a:rPr>
              <a:t>results</a:t>
            </a:r>
            <a:r>
              <a:rPr lang="fr-CH" sz="1200" b="0" dirty="0">
                <a:solidFill>
                  <a:srgbClr val="212121"/>
                </a:solidFill>
                <a:effectLst/>
              </a:rPr>
              <a:t> </a:t>
            </a:r>
            <a:r>
              <a:rPr lang="fr-CH" sz="1200" b="0" dirty="0" err="1">
                <a:solidFill>
                  <a:srgbClr val="212121"/>
                </a:solidFill>
                <a:effectLst/>
              </a:rPr>
              <a:t>from</a:t>
            </a:r>
            <a:r>
              <a:rPr lang="fr-CH" sz="1200" b="0" dirty="0">
                <a:solidFill>
                  <a:srgbClr val="212121"/>
                </a:solidFill>
                <a:effectLst/>
              </a:rPr>
              <a:t> the ENJOY Seniors </a:t>
            </a:r>
            <a:r>
              <a:rPr lang="fr-CH" sz="1200" b="0" dirty="0" err="1">
                <a:solidFill>
                  <a:srgbClr val="212121"/>
                </a:solidFill>
                <a:effectLst/>
              </a:rPr>
              <a:t>Exercise</a:t>
            </a:r>
            <a:r>
              <a:rPr lang="fr-CH" sz="1200" b="0" dirty="0">
                <a:solidFill>
                  <a:srgbClr val="212121"/>
                </a:solidFill>
                <a:effectLst/>
              </a:rPr>
              <a:t> Park </a:t>
            </a:r>
            <a:r>
              <a:rPr lang="fr-CH" sz="1200" b="0" dirty="0" err="1">
                <a:solidFill>
                  <a:srgbClr val="212121"/>
                </a:solidFill>
                <a:effectLst/>
              </a:rPr>
              <a:t>project</a:t>
            </a:r>
            <a:r>
              <a:rPr lang="fr-CH" sz="1200" b="0" dirty="0">
                <a:solidFill>
                  <a:srgbClr val="212121"/>
                </a:solidFill>
                <a:effectLst/>
              </a:rPr>
              <a:t> translation </a:t>
            </a:r>
            <a:r>
              <a:rPr lang="fr-CH" sz="1200" b="0" dirty="0" err="1">
                <a:solidFill>
                  <a:srgbClr val="212121"/>
                </a:solidFill>
                <a:effectLst/>
              </a:rPr>
              <a:t>research</a:t>
            </a:r>
            <a:r>
              <a:rPr lang="fr-CH" sz="1200" b="0" dirty="0">
                <a:solidFill>
                  <a:srgbClr val="212121"/>
                </a:solidFill>
                <a:effectLst/>
              </a:rPr>
              <a:t> in the </a:t>
            </a:r>
            <a:r>
              <a:rPr lang="fr-CH" sz="1200" b="0" dirty="0" err="1">
                <a:solidFill>
                  <a:srgbClr val="212121"/>
                </a:solidFill>
                <a:effectLst/>
              </a:rPr>
              <a:t>community</a:t>
            </a:r>
            <a:r>
              <a:rPr lang="fr-CH" sz="1200" b="0" dirty="0">
                <a:solidFill>
                  <a:srgbClr val="212121"/>
                </a:solidFill>
                <a:effectLst/>
              </a:rPr>
              <a:t>. BMC </a:t>
            </a:r>
            <a:r>
              <a:rPr lang="fr-CH" sz="1200" b="0" dirty="0" err="1">
                <a:solidFill>
                  <a:srgbClr val="212121"/>
                </a:solidFill>
                <a:effectLst/>
              </a:rPr>
              <a:t>Geriatr</a:t>
            </a:r>
            <a:r>
              <a:rPr lang="fr-CH" sz="1200" b="0" dirty="0">
                <a:solidFill>
                  <a:srgbClr val="212121"/>
                </a:solidFill>
                <a:effectLst/>
              </a:rPr>
              <a:t>. 2020 </a:t>
            </a:r>
            <a:r>
              <a:rPr lang="fr-CH" sz="1200" b="0" dirty="0" err="1">
                <a:solidFill>
                  <a:srgbClr val="212121"/>
                </a:solidFill>
                <a:effectLst/>
              </a:rPr>
              <a:t>Nov</a:t>
            </a:r>
            <a:r>
              <a:rPr lang="fr-CH" sz="1200" b="0" dirty="0">
                <a:solidFill>
                  <a:srgbClr val="212121"/>
                </a:solidFill>
                <a:effectLst/>
              </a:rPr>
              <a:t> 4;20(1):446. </a:t>
            </a:r>
            <a:r>
              <a:rPr lang="fr-CH" sz="1200" b="0" dirty="0" err="1">
                <a:solidFill>
                  <a:srgbClr val="212121"/>
                </a:solidFill>
                <a:effectLst/>
              </a:rPr>
              <a:t>doi</a:t>
            </a:r>
            <a:r>
              <a:rPr lang="fr-CH" sz="1200" b="0" dirty="0">
                <a:solidFill>
                  <a:srgbClr val="212121"/>
                </a:solidFill>
                <a:effectLst/>
              </a:rPr>
              <a:t>: 10.1186/s12877-020-01824-0. PMID: 33148182; PMCID: PMC7610011.</a:t>
            </a:r>
            <a:endParaRPr lang="fr-CH" sz="1200" kern="1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arenR"/>
            </a:pPr>
            <a:r>
              <a:rPr lang="fr-CH" sz="1200" kern="100" dirty="0">
                <a:effectLst/>
                <a:ea typeface="Calibri" panose="020F0502020204030204" pitchFamily="34" charset="0"/>
                <a:cs typeface="Times New Roman" panose="02020603050405020304" pitchFamily="18" charset="0"/>
              </a:rPr>
              <a:t>Izquierdo M, Merchant RA, Morley JE, </a:t>
            </a:r>
            <a:r>
              <a:rPr lang="fr-CH" sz="1200" kern="100" dirty="0" err="1">
                <a:effectLst/>
                <a:ea typeface="Calibri" panose="020F0502020204030204" pitchFamily="34" charset="0"/>
                <a:cs typeface="Times New Roman" panose="02020603050405020304" pitchFamily="18" charset="0"/>
              </a:rPr>
              <a:t>Anker</a:t>
            </a:r>
            <a:r>
              <a:rPr lang="fr-CH" sz="1200" kern="100" dirty="0">
                <a:effectLst/>
                <a:ea typeface="Calibri" panose="020F0502020204030204" pitchFamily="34" charset="0"/>
                <a:cs typeface="Times New Roman" panose="02020603050405020304" pitchFamily="18" charset="0"/>
              </a:rPr>
              <a:t> SD, </a:t>
            </a:r>
            <a:r>
              <a:rPr lang="fr-CH" sz="1200" kern="100" dirty="0" err="1">
                <a:effectLst/>
                <a:ea typeface="Calibri" panose="020F0502020204030204" pitchFamily="34" charset="0"/>
                <a:cs typeface="Times New Roman" panose="02020603050405020304" pitchFamily="18" charset="0"/>
              </a:rPr>
              <a:t>Aprahamian</a:t>
            </a:r>
            <a:r>
              <a:rPr lang="fr-CH" sz="1200" kern="100" dirty="0">
                <a:effectLst/>
                <a:ea typeface="Calibri" panose="020F0502020204030204" pitchFamily="34" charset="0"/>
                <a:cs typeface="Times New Roman" panose="02020603050405020304" pitchFamily="18" charset="0"/>
              </a:rPr>
              <a:t> I, Arai H, Aubertin-</a:t>
            </a:r>
            <a:r>
              <a:rPr lang="fr-CH" sz="1200" kern="100" dirty="0" err="1">
                <a:effectLst/>
                <a:ea typeface="Calibri" panose="020F0502020204030204" pitchFamily="34" charset="0"/>
                <a:cs typeface="Times New Roman" panose="02020603050405020304" pitchFamily="18" charset="0"/>
              </a:rPr>
              <a:t>Leheudre</a:t>
            </a:r>
            <a:r>
              <a:rPr lang="fr-CH" sz="1200" kern="100" dirty="0">
                <a:effectLst/>
                <a:ea typeface="Calibri" panose="020F0502020204030204" pitchFamily="34" charset="0"/>
                <a:cs typeface="Times New Roman" panose="02020603050405020304" pitchFamily="18" charset="0"/>
              </a:rPr>
              <a:t> M, </a:t>
            </a:r>
            <a:r>
              <a:rPr lang="fr-CH" sz="1200" kern="100" dirty="0" err="1">
                <a:effectLst/>
                <a:ea typeface="Calibri" panose="020F0502020204030204" pitchFamily="34" charset="0"/>
                <a:cs typeface="Times New Roman" panose="02020603050405020304" pitchFamily="18" charset="0"/>
              </a:rPr>
              <a:t>Bernabei</a:t>
            </a:r>
            <a:r>
              <a:rPr lang="fr-CH" sz="1200" kern="100" dirty="0">
                <a:effectLst/>
                <a:ea typeface="Calibri" panose="020F0502020204030204" pitchFamily="34" charset="0"/>
                <a:cs typeface="Times New Roman" panose="02020603050405020304" pitchFamily="18" charset="0"/>
              </a:rPr>
              <a:t> R, </a:t>
            </a:r>
            <a:r>
              <a:rPr lang="fr-CH" sz="1200" kern="100" dirty="0" err="1">
                <a:effectLst/>
                <a:ea typeface="Calibri" panose="020F0502020204030204" pitchFamily="34" charset="0"/>
                <a:cs typeface="Times New Roman" panose="02020603050405020304" pitchFamily="18" charset="0"/>
              </a:rPr>
              <a:t>Cadore</a:t>
            </a:r>
            <a:r>
              <a:rPr lang="fr-CH" sz="1200" kern="100" dirty="0">
                <a:effectLst/>
                <a:ea typeface="Calibri" panose="020F0502020204030204" pitchFamily="34" charset="0"/>
                <a:cs typeface="Times New Roman" panose="02020603050405020304" pitchFamily="18" charset="0"/>
              </a:rPr>
              <a:t> EL, Cesari M, Chen LK, de </a:t>
            </a:r>
            <a:r>
              <a:rPr lang="fr-CH" sz="1200" kern="100" dirty="0" err="1">
                <a:effectLst/>
                <a:ea typeface="Calibri" panose="020F0502020204030204" pitchFamily="34" charset="0"/>
                <a:cs typeface="Times New Roman" panose="02020603050405020304" pitchFamily="18" charset="0"/>
              </a:rPr>
              <a:t>Souto</a:t>
            </a:r>
            <a:r>
              <a:rPr lang="fr-CH" sz="1200" kern="100" dirty="0">
                <a:effectLst/>
                <a:ea typeface="Calibri" panose="020F0502020204030204" pitchFamily="34" charset="0"/>
                <a:cs typeface="Times New Roman" panose="02020603050405020304" pitchFamily="18" charset="0"/>
              </a:rPr>
              <a:t> </a:t>
            </a:r>
            <a:r>
              <a:rPr lang="fr-CH" sz="1200" kern="100" dirty="0" err="1">
                <a:effectLst/>
                <a:ea typeface="Calibri" panose="020F0502020204030204" pitchFamily="34" charset="0"/>
                <a:cs typeface="Times New Roman" panose="02020603050405020304" pitchFamily="18" charset="0"/>
              </a:rPr>
              <a:t>Barreto</a:t>
            </a:r>
            <a:r>
              <a:rPr lang="fr-CH" sz="1200" kern="100" dirty="0">
                <a:effectLst/>
                <a:ea typeface="Calibri" panose="020F0502020204030204" pitchFamily="34" charset="0"/>
                <a:cs typeface="Times New Roman" panose="02020603050405020304" pitchFamily="18" charset="0"/>
              </a:rPr>
              <a:t> P, Duque G, </a:t>
            </a:r>
            <a:r>
              <a:rPr lang="fr-CH" sz="1200" kern="100" dirty="0" err="1">
                <a:effectLst/>
                <a:ea typeface="Calibri" panose="020F0502020204030204" pitchFamily="34" charset="0"/>
                <a:cs typeface="Times New Roman" panose="02020603050405020304" pitchFamily="18" charset="0"/>
              </a:rPr>
              <a:t>Ferrucci</a:t>
            </a:r>
            <a:r>
              <a:rPr lang="fr-CH" sz="1200" kern="100" dirty="0">
                <a:effectLst/>
                <a:ea typeface="Calibri" panose="020F0502020204030204" pitchFamily="34" charset="0"/>
                <a:cs typeface="Times New Roman" panose="02020603050405020304" pitchFamily="18" charset="0"/>
              </a:rPr>
              <a:t> L, Fielding RA, García-</a:t>
            </a:r>
            <a:r>
              <a:rPr lang="fr-CH" sz="1200" kern="100" dirty="0" err="1">
                <a:effectLst/>
                <a:ea typeface="Calibri" panose="020F0502020204030204" pitchFamily="34" charset="0"/>
                <a:cs typeface="Times New Roman" panose="02020603050405020304" pitchFamily="18" charset="0"/>
              </a:rPr>
              <a:t>Hermoso</a:t>
            </a:r>
            <a:r>
              <a:rPr lang="fr-CH" sz="1200" kern="100" dirty="0">
                <a:effectLst/>
                <a:ea typeface="Calibri" panose="020F0502020204030204" pitchFamily="34" charset="0"/>
                <a:cs typeface="Times New Roman" panose="02020603050405020304" pitchFamily="18" charset="0"/>
              </a:rPr>
              <a:t> A, Gutiérrez-</a:t>
            </a:r>
            <a:r>
              <a:rPr lang="fr-CH" sz="1200" kern="100" dirty="0" err="1">
                <a:effectLst/>
                <a:ea typeface="Calibri" panose="020F0502020204030204" pitchFamily="34" charset="0"/>
                <a:cs typeface="Times New Roman" panose="02020603050405020304" pitchFamily="18" charset="0"/>
              </a:rPr>
              <a:t>Robledo</a:t>
            </a:r>
            <a:r>
              <a:rPr lang="fr-CH" sz="1200" kern="100" dirty="0">
                <a:effectLst/>
                <a:ea typeface="Calibri" panose="020F0502020204030204" pitchFamily="34" charset="0"/>
                <a:cs typeface="Times New Roman" panose="02020603050405020304" pitchFamily="18" charset="0"/>
              </a:rPr>
              <a:t> LM, </a:t>
            </a:r>
            <a:r>
              <a:rPr lang="fr-CH" sz="1200" kern="100" dirty="0" err="1">
                <a:effectLst/>
                <a:ea typeface="Calibri" panose="020F0502020204030204" pitchFamily="34" charset="0"/>
                <a:cs typeface="Times New Roman" panose="02020603050405020304" pitchFamily="18" charset="0"/>
              </a:rPr>
              <a:t>Harridge</a:t>
            </a:r>
            <a:r>
              <a:rPr lang="fr-CH" sz="1200" kern="100" dirty="0">
                <a:effectLst/>
                <a:ea typeface="Calibri" panose="020F0502020204030204" pitchFamily="34" charset="0"/>
                <a:cs typeface="Times New Roman" panose="02020603050405020304" pitchFamily="18" charset="0"/>
              </a:rPr>
              <a:t> SDR, Kirk B, </a:t>
            </a:r>
            <a:r>
              <a:rPr lang="fr-CH" sz="1200" kern="100" dirty="0" err="1">
                <a:effectLst/>
                <a:ea typeface="Calibri" panose="020F0502020204030204" pitchFamily="34" charset="0"/>
                <a:cs typeface="Times New Roman" panose="02020603050405020304" pitchFamily="18" charset="0"/>
              </a:rPr>
              <a:t>Kritchevsky</a:t>
            </a:r>
            <a:r>
              <a:rPr lang="fr-CH" sz="1200" kern="100" dirty="0">
                <a:effectLst/>
                <a:ea typeface="Calibri" panose="020F0502020204030204" pitchFamily="34" charset="0"/>
                <a:cs typeface="Times New Roman" panose="02020603050405020304" pitchFamily="18" charset="0"/>
              </a:rPr>
              <a:t> S, Landi F, Lazarus N, Martin FC, </a:t>
            </a:r>
            <a:r>
              <a:rPr lang="fr-CH" sz="1200" kern="100" dirty="0" err="1">
                <a:effectLst/>
                <a:ea typeface="Calibri" panose="020F0502020204030204" pitchFamily="34" charset="0"/>
                <a:cs typeface="Times New Roman" panose="02020603050405020304" pitchFamily="18" charset="0"/>
              </a:rPr>
              <a:t>Marzetti</a:t>
            </a:r>
            <a:r>
              <a:rPr lang="fr-CH" sz="1200" kern="100" dirty="0">
                <a:effectLst/>
                <a:ea typeface="Calibri" panose="020F0502020204030204" pitchFamily="34" charset="0"/>
                <a:cs typeface="Times New Roman" panose="02020603050405020304" pitchFamily="18" charset="0"/>
              </a:rPr>
              <a:t> E, </a:t>
            </a:r>
            <a:r>
              <a:rPr lang="fr-CH" sz="1200" kern="100" dirty="0" err="1">
                <a:effectLst/>
                <a:ea typeface="Calibri" panose="020F0502020204030204" pitchFamily="34" charset="0"/>
                <a:cs typeface="Times New Roman" panose="02020603050405020304" pitchFamily="18" charset="0"/>
              </a:rPr>
              <a:t>Pahor</a:t>
            </a:r>
            <a:r>
              <a:rPr lang="fr-CH" sz="1200" kern="100" dirty="0">
                <a:effectLst/>
                <a:ea typeface="Calibri" panose="020F0502020204030204" pitchFamily="34" charset="0"/>
                <a:cs typeface="Times New Roman" panose="02020603050405020304" pitchFamily="18" charset="0"/>
              </a:rPr>
              <a:t> M, </a:t>
            </a:r>
            <a:r>
              <a:rPr lang="fr-CH" sz="1200" kern="100" dirty="0" err="1">
                <a:effectLst/>
                <a:ea typeface="Calibri" panose="020F0502020204030204" pitchFamily="34" charset="0"/>
                <a:cs typeface="Times New Roman" panose="02020603050405020304" pitchFamily="18" charset="0"/>
              </a:rPr>
              <a:t>Ramírez</a:t>
            </a:r>
            <a:r>
              <a:rPr lang="fr-CH" sz="1200" kern="100" dirty="0">
                <a:effectLst/>
                <a:ea typeface="Calibri" panose="020F0502020204030204" pitchFamily="34" charset="0"/>
                <a:cs typeface="Times New Roman" panose="02020603050405020304" pitchFamily="18" charset="0"/>
              </a:rPr>
              <a:t>-Vélez R, Rodriguez-</a:t>
            </a:r>
            <a:r>
              <a:rPr lang="fr-CH" sz="1200" kern="100" dirty="0" err="1">
                <a:effectLst/>
                <a:ea typeface="Calibri" panose="020F0502020204030204" pitchFamily="34" charset="0"/>
                <a:cs typeface="Times New Roman" panose="02020603050405020304" pitchFamily="18" charset="0"/>
              </a:rPr>
              <a:t>Mañas</a:t>
            </a:r>
            <a:r>
              <a:rPr lang="fr-CH" sz="1200" kern="100" dirty="0">
                <a:effectLst/>
                <a:ea typeface="Calibri" panose="020F0502020204030204" pitchFamily="34" charset="0"/>
                <a:cs typeface="Times New Roman" panose="02020603050405020304" pitchFamily="18" charset="0"/>
              </a:rPr>
              <a:t> L, Rolland Y, Ruiz JG, </a:t>
            </a:r>
            <a:r>
              <a:rPr lang="fr-CH" sz="1200" kern="100" dirty="0" err="1">
                <a:effectLst/>
                <a:ea typeface="Calibri" panose="020F0502020204030204" pitchFamily="34" charset="0"/>
                <a:cs typeface="Times New Roman" panose="02020603050405020304" pitchFamily="18" charset="0"/>
              </a:rPr>
              <a:t>Theou</a:t>
            </a:r>
            <a:r>
              <a:rPr lang="fr-CH" sz="1200" kern="100" dirty="0">
                <a:effectLst/>
                <a:ea typeface="Calibri" panose="020F0502020204030204" pitchFamily="34" charset="0"/>
                <a:cs typeface="Times New Roman" panose="02020603050405020304" pitchFamily="18" charset="0"/>
              </a:rPr>
              <a:t> O, </a:t>
            </a:r>
            <a:r>
              <a:rPr lang="fr-CH" sz="1200" kern="100" dirty="0" err="1">
                <a:effectLst/>
                <a:ea typeface="Calibri" panose="020F0502020204030204" pitchFamily="34" charset="0"/>
                <a:cs typeface="Times New Roman" panose="02020603050405020304" pitchFamily="18" charset="0"/>
              </a:rPr>
              <a:t>Villareal</a:t>
            </a:r>
            <a:r>
              <a:rPr lang="fr-CH" sz="1200" kern="100" dirty="0">
                <a:effectLst/>
                <a:ea typeface="Calibri" panose="020F0502020204030204" pitchFamily="34" charset="0"/>
                <a:cs typeface="Times New Roman" panose="02020603050405020304" pitchFamily="18" charset="0"/>
              </a:rPr>
              <a:t> DT, Waters DL, Won </a:t>
            </a:r>
            <a:r>
              <a:rPr lang="fr-CH" sz="1200" kern="100" dirty="0" err="1">
                <a:effectLst/>
                <a:ea typeface="Calibri" panose="020F0502020204030204" pitchFamily="34" charset="0"/>
                <a:cs typeface="Times New Roman" panose="02020603050405020304" pitchFamily="18" charset="0"/>
              </a:rPr>
              <a:t>Won</a:t>
            </a:r>
            <a:r>
              <a:rPr lang="fr-CH" sz="1200" kern="100" dirty="0">
                <a:effectLst/>
                <a:ea typeface="Calibri" panose="020F0502020204030204" pitchFamily="34" charset="0"/>
                <a:cs typeface="Times New Roman" panose="02020603050405020304" pitchFamily="18" charset="0"/>
              </a:rPr>
              <a:t> C, Woo J, </a:t>
            </a:r>
            <a:r>
              <a:rPr lang="fr-CH" sz="1200" kern="100" dirty="0" err="1">
                <a:effectLst/>
                <a:ea typeface="Calibri" panose="020F0502020204030204" pitchFamily="34" charset="0"/>
                <a:cs typeface="Times New Roman" panose="02020603050405020304" pitchFamily="18" charset="0"/>
              </a:rPr>
              <a:t>Vellas</a:t>
            </a:r>
            <a:r>
              <a:rPr lang="fr-CH" sz="1200" kern="100" dirty="0">
                <a:effectLst/>
                <a:ea typeface="Calibri" panose="020F0502020204030204" pitchFamily="34" charset="0"/>
                <a:cs typeface="Times New Roman" panose="02020603050405020304" pitchFamily="18" charset="0"/>
              </a:rPr>
              <a:t> B, </a:t>
            </a:r>
            <a:r>
              <a:rPr lang="fr-CH" sz="1200" kern="100" dirty="0" err="1">
                <a:effectLst/>
                <a:ea typeface="Calibri" panose="020F0502020204030204" pitchFamily="34" charset="0"/>
                <a:cs typeface="Times New Roman" panose="02020603050405020304" pitchFamily="18" charset="0"/>
              </a:rPr>
              <a:t>Fiatarone</a:t>
            </a:r>
            <a:r>
              <a:rPr lang="fr-CH" sz="1200" kern="100" dirty="0">
                <a:effectLst/>
                <a:ea typeface="Calibri" panose="020F0502020204030204" pitchFamily="34" charset="0"/>
                <a:cs typeface="Times New Roman" panose="02020603050405020304" pitchFamily="18" charset="0"/>
              </a:rPr>
              <a:t> Singh M. International </a:t>
            </a:r>
            <a:r>
              <a:rPr lang="fr-CH" sz="1200" kern="100" dirty="0" err="1">
                <a:effectLst/>
                <a:ea typeface="Calibri" panose="020F0502020204030204" pitchFamily="34" charset="0"/>
                <a:cs typeface="Times New Roman" panose="02020603050405020304" pitchFamily="18" charset="0"/>
              </a:rPr>
              <a:t>Exercise</a:t>
            </a:r>
            <a:r>
              <a:rPr lang="fr-CH" sz="1200" kern="100" dirty="0">
                <a:effectLst/>
                <a:ea typeface="Calibri" panose="020F0502020204030204" pitchFamily="34" charset="0"/>
                <a:cs typeface="Times New Roman" panose="02020603050405020304" pitchFamily="18" charset="0"/>
              </a:rPr>
              <a:t> </a:t>
            </a:r>
            <a:r>
              <a:rPr lang="fr-CH" sz="1200" kern="100" dirty="0" err="1">
                <a:effectLst/>
                <a:ea typeface="Calibri" panose="020F0502020204030204" pitchFamily="34" charset="0"/>
                <a:cs typeface="Times New Roman" panose="02020603050405020304" pitchFamily="18" charset="0"/>
              </a:rPr>
              <a:t>Recommendations</a:t>
            </a:r>
            <a:r>
              <a:rPr lang="fr-CH" sz="1200" kern="100" dirty="0">
                <a:effectLst/>
                <a:ea typeface="Calibri" panose="020F0502020204030204" pitchFamily="34" charset="0"/>
                <a:cs typeface="Times New Roman" panose="02020603050405020304" pitchFamily="18" charset="0"/>
              </a:rPr>
              <a:t> in </a:t>
            </a:r>
            <a:r>
              <a:rPr lang="fr-CH" sz="1200" kern="100" dirty="0" err="1">
                <a:effectLst/>
                <a:ea typeface="Calibri" panose="020F0502020204030204" pitchFamily="34" charset="0"/>
                <a:cs typeface="Times New Roman" panose="02020603050405020304" pitchFamily="18" charset="0"/>
              </a:rPr>
              <a:t>Older</a:t>
            </a:r>
            <a:r>
              <a:rPr lang="fr-CH" sz="1200" kern="100" dirty="0">
                <a:effectLst/>
                <a:ea typeface="Calibri" panose="020F0502020204030204" pitchFamily="34" charset="0"/>
                <a:cs typeface="Times New Roman" panose="02020603050405020304" pitchFamily="18" charset="0"/>
              </a:rPr>
              <a:t> </a:t>
            </a:r>
            <a:r>
              <a:rPr lang="fr-CH" sz="1200" kern="100" dirty="0" err="1">
                <a:effectLst/>
                <a:ea typeface="Calibri" panose="020F0502020204030204" pitchFamily="34" charset="0"/>
                <a:cs typeface="Times New Roman" panose="02020603050405020304" pitchFamily="18" charset="0"/>
              </a:rPr>
              <a:t>Adults</a:t>
            </a:r>
            <a:r>
              <a:rPr lang="fr-CH" sz="1200" kern="100" dirty="0">
                <a:effectLst/>
                <a:ea typeface="Calibri" panose="020F0502020204030204" pitchFamily="34" charset="0"/>
                <a:cs typeface="Times New Roman" panose="02020603050405020304" pitchFamily="18" charset="0"/>
              </a:rPr>
              <a:t> (ICFSR): Expert Consensus Guidelines. J </a:t>
            </a:r>
            <a:r>
              <a:rPr lang="fr-CH" sz="1200" kern="100" dirty="0" err="1">
                <a:effectLst/>
                <a:ea typeface="Calibri" panose="020F0502020204030204" pitchFamily="34" charset="0"/>
                <a:cs typeface="Times New Roman" panose="02020603050405020304" pitchFamily="18" charset="0"/>
              </a:rPr>
              <a:t>Nutr</a:t>
            </a:r>
            <a:r>
              <a:rPr lang="fr-CH" sz="1200" kern="100" dirty="0">
                <a:effectLst/>
                <a:ea typeface="Calibri" panose="020F0502020204030204" pitchFamily="34" charset="0"/>
                <a:cs typeface="Times New Roman" panose="02020603050405020304" pitchFamily="18" charset="0"/>
              </a:rPr>
              <a:t> </a:t>
            </a:r>
            <a:r>
              <a:rPr lang="fr-CH" sz="1200" kern="100" dirty="0" err="1">
                <a:effectLst/>
                <a:ea typeface="Calibri" panose="020F0502020204030204" pitchFamily="34" charset="0"/>
                <a:cs typeface="Times New Roman" panose="02020603050405020304" pitchFamily="18" charset="0"/>
              </a:rPr>
              <a:t>Health</a:t>
            </a:r>
            <a:r>
              <a:rPr lang="fr-CH" sz="1200" kern="100" dirty="0">
                <a:effectLst/>
                <a:ea typeface="Calibri" panose="020F0502020204030204" pitchFamily="34" charset="0"/>
                <a:cs typeface="Times New Roman" panose="02020603050405020304" pitchFamily="18" charset="0"/>
              </a:rPr>
              <a:t> </a:t>
            </a:r>
            <a:r>
              <a:rPr lang="fr-CH" sz="1200" kern="100" dirty="0" err="1">
                <a:effectLst/>
                <a:ea typeface="Calibri" panose="020F0502020204030204" pitchFamily="34" charset="0"/>
                <a:cs typeface="Times New Roman" panose="02020603050405020304" pitchFamily="18" charset="0"/>
              </a:rPr>
              <a:t>Aging</a:t>
            </a:r>
            <a:r>
              <a:rPr lang="fr-CH" sz="1200" kern="100" dirty="0">
                <a:effectLst/>
                <a:ea typeface="Calibri" panose="020F0502020204030204" pitchFamily="34" charset="0"/>
                <a:cs typeface="Times New Roman" panose="02020603050405020304" pitchFamily="18" charset="0"/>
              </a:rPr>
              <a:t>. 2021;25(7):824-853. </a:t>
            </a:r>
            <a:r>
              <a:rPr lang="fr-CH" sz="1200" kern="100" dirty="0" err="1">
                <a:effectLst/>
                <a:ea typeface="Calibri" panose="020F0502020204030204" pitchFamily="34" charset="0"/>
                <a:cs typeface="Times New Roman" panose="02020603050405020304" pitchFamily="18" charset="0"/>
              </a:rPr>
              <a:t>doi</a:t>
            </a:r>
            <a:r>
              <a:rPr lang="fr-CH" sz="1200" kern="100" dirty="0">
                <a:effectLst/>
                <a:ea typeface="Calibri" panose="020F0502020204030204" pitchFamily="34" charset="0"/>
                <a:cs typeface="Times New Roman" panose="02020603050405020304" pitchFamily="18" charset="0"/>
              </a:rPr>
              <a:t>: 10.1007/s12603-021-1665-8. PMID: 34409961.</a:t>
            </a:r>
          </a:p>
          <a:p>
            <a:pPr marL="0" indent="0">
              <a:buNone/>
            </a:pPr>
            <a:endParaRPr lang="fr-CH" sz="1800" b="0" i="0" dirty="0">
              <a:solidFill>
                <a:srgbClr val="212121"/>
              </a:solidFill>
              <a:effectLst/>
            </a:endParaRPr>
          </a:p>
        </p:txBody>
      </p:sp>
    </p:spTree>
    <p:extLst>
      <p:ext uri="{BB962C8B-B14F-4D97-AF65-F5344CB8AC3E}">
        <p14:creationId xmlns:p14="http://schemas.microsoft.com/office/powerpoint/2010/main" val="28334560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687CD2-60F5-666F-BD16-A54B1D045D81}"/>
              </a:ext>
            </a:extLst>
          </p:cNvPr>
          <p:cNvSpPr>
            <a:spLocks noGrp="1"/>
          </p:cNvSpPr>
          <p:nvPr>
            <p:ph type="title"/>
          </p:nvPr>
        </p:nvSpPr>
        <p:spPr>
          <a:xfrm>
            <a:off x="1261872" y="365760"/>
            <a:ext cx="9692640" cy="471148"/>
          </a:xfrm>
        </p:spPr>
        <p:txBody>
          <a:bodyPr>
            <a:normAutofit fontScale="90000"/>
          </a:bodyPr>
          <a:lstStyle/>
          <a:p>
            <a:r>
              <a:rPr lang="fr-CH" dirty="0"/>
              <a:t>Références</a:t>
            </a:r>
          </a:p>
        </p:txBody>
      </p:sp>
      <p:sp>
        <p:nvSpPr>
          <p:cNvPr id="3" name="Espace réservé du contenu 2">
            <a:extLst>
              <a:ext uri="{FF2B5EF4-FFF2-40B4-BE49-F238E27FC236}">
                <a16:creationId xmlns:a16="http://schemas.microsoft.com/office/drawing/2014/main" id="{7BB4BB6A-177F-EC77-375F-60BA8AB8CF40}"/>
              </a:ext>
            </a:extLst>
          </p:cNvPr>
          <p:cNvSpPr>
            <a:spLocks noGrp="1"/>
          </p:cNvSpPr>
          <p:nvPr>
            <p:ph idx="1"/>
          </p:nvPr>
        </p:nvSpPr>
        <p:spPr>
          <a:xfrm>
            <a:off x="1261872" y="836908"/>
            <a:ext cx="10285086" cy="5393411"/>
          </a:xfrm>
        </p:spPr>
        <p:txBody>
          <a:bodyPr>
            <a:noAutofit/>
          </a:bodyPr>
          <a:lstStyle/>
          <a:p>
            <a:pPr marL="228600" lvl="0" indent="-228600">
              <a:lnSpc>
                <a:spcPct val="100000"/>
              </a:lnSpc>
              <a:spcAft>
                <a:spcPts val="800"/>
              </a:spcAft>
              <a:buFont typeface="+mj-lt"/>
              <a:buAutoNum type="arabicParenR" startAt="10"/>
            </a:pPr>
            <a:r>
              <a:rPr lang="en-CA" sz="700" kern="100" dirty="0" err="1">
                <a:effectLst/>
                <a:ea typeface="Calibri" panose="020F0502020204030204" pitchFamily="34" charset="0"/>
                <a:cs typeface="Times New Roman" panose="02020603050405020304" pitchFamily="18" charset="0"/>
              </a:rPr>
              <a:t>Blomstrand</a:t>
            </a:r>
            <a:r>
              <a:rPr lang="en-CA" sz="700" kern="100" dirty="0">
                <a:effectLst/>
                <a:ea typeface="Calibri" panose="020F0502020204030204" pitchFamily="34" charset="0"/>
                <a:cs typeface="Times New Roman" panose="02020603050405020304" pitchFamily="18" charset="0"/>
              </a:rPr>
              <a:t>, P., </a:t>
            </a:r>
            <a:r>
              <a:rPr lang="en-CA" sz="700" kern="100" dirty="0" err="1">
                <a:effectLst/>
                <a:ea typeface="Calibri" panose="020F0502020204030204" pitchFamily="34" charset="0"/>
                <a:cs typeface="Times New Roman" panose="02020603050405020304" pitchFamily="18" charset="0"/>
              </a:rPr>
              <a:t>Tesan</a:t>
            </a:r>
            <a:r>
              <a:rPr lang="en-CA" sz="700" kern="100" dirty="0">
                <a:effectLst/>
                <a:ea typeface="Calibri" panose="020F0502020204030204" pitchFamily="34" charset="0"/>
                <a:cs typeface="Times New Roman" panose="02020603050405020304" pitchFamily="18" charset="0"/>
              </a:rPr>
              <a:t>, D., Nylander, E.M. </a:t>
            </a:r>
            <a:r>
              <a:rPr lang="en-CA" sz="700" i="1" kern="100" dirty="0">
                <a:effectLst/>
                <a:ea typeface="Calibri" panose="020F0502020204030204" pitchFamily="34" charset="0"/>
                <a:cs typeface="Times New Roman" panose="02020603050405020304" pitchFamily="18" charset="0"/>
              </a:rPr>
              <a:t>et al.</a:t>
            </a:r>
            <a:r>
              <a:rPr lang="en-CA" sz="700" kern="100" dirty="0">
                <a:effectLst/>
                <a:ea typeface="Calibri" panose="020F0502020204030204" pitchFamily="34" charset="0"/>
                <a:cs typeface="Times New Roman" panose="02020603050405020304" pitchFamily="18" charset="0"/>
              </a:rPr>
              <a:t> Mind body exercise improves cognitive function more than aerobic- and resistance exercise in healthy adults aged 55 years and older – an umbrella review. </a:t>
            </a:r>
            <a:r>
              <a:rPr lang="fr-CH" sz="700" i="1" kern="100" dirty="0" err="1">
                <a:effectLst/>
                <a:ea typeface="Calibri" panose="020F0502020204030204" pitchFamily="34" charset="0"/>
                <a:cs typeface="Times New Roman" panose="02020603050405020304" pitchFamily="18" charset="0"/>
              </a:rPr>
              <a:t>Eur</a:t>
            </a:r>
            <a:r>
              <a:rPr lang="fr-CH" sz="700" i="1" kern="100" dirty="0">
                <a:effectLst/>
                <a:ea typeface="Calibri" panose="020F0502020204030204" pitchFamily="34" charset="0"/>
                <a:cs typeface="Times New Roman" panose="02020603050405020304" pitchFamily="18" charset="0"/>
              </a:rPr>
              <a:t> </a:t>
            </a:r>
            <a:r>
              <a:rPr lang="fr-CH" sz="700" i="1" kern="100" dirty="0" err="1">
                <a:effectLst/>
                <a:ea typeface="Calibri" panose="020F0502020204030204" pitchFamily="34" charset="0"/>
                <a:cs typeface="Times New Roman" panose="02020603050405020304" pitchFamily="18" charset="0"/>
              </a:rPr>
              <a:t>Rev</a:t>
            </a:r>
            <a:r>
              <a:rPr lang="fr-CH" sz="700" i="1" kern="100" dirty="0">
                <a:effectLst/>
                <a:ea typeface="Calibri" panose="020F0502020204030204" pitchFamily="34" charset="0"/>
                <a:cs typeface="Times New Roman" panose="02020603050405020304" pitchFamily="18" charset="0"/>
              </a:rPr>
              <a:t> </a:t>
            </a:r>
            <a:r>
              <a:rPr lang="fr-CH" sz="700" i="1" kern="100" dirty="0" err="1">
                <a:effectLst/>
                <a:ea typeface="Calibri" panose="020F0502020204030204" pitchFamily="34" charset="0"/>
                <a:cs typeface="Times New Roman" panose="02020603050405020304" pitchFamily="18" charset="0"/>
              </a:rPr>
              <a:t>Aging</a:t>
            </a:r>
            <a:r>
              <a:rPr lang="fr-CH" sz="700" i="1" kern="100" dirty="0">
                <a:effectLst/>
                <a:ea typeface="Calibri" panose="020F0502020204030204" pitchFamily="34" charset="0"/>
                <a:cs typeface="Times New Roman" panose="02020603050405020304" pitchFamily="18" charset="0"/>
              </a:rPr>
              <a:t> Phys </a:t>
            </a:r>
            <a:r>
              <a:rPr lang="fr-CH" sz="700" i="1" kern="100" dirty="0" err="1">
                <a:effectLst/>
                <a:ea typeface="Calibri" panose="020F0502020204030204" pitchFamily="34" charset="0"/>
                <a:cs typeface="Times New Roman" panose="02020603050405020304" pitchFamily="18" charset="0"/>
              </a:rPr>
              <a:t>Act</a:t>
            </a:r>
            <a:r>
              <a:rPr lang="fr-CH" sz="700" kern="100" dirty="0">
                <a:effectLst/>
                <a:ea typeface="Calibri" panose="020F0502020204030204" pitchFamily="34" charset="0"/>
                <a:cs typeface="Times New Roman" panose="02020603050405020304" pitchFamily="18" charset="0"/>
              </a:rPr>
              <a:t> </a:t>
            </a:r>
            <a:r>
              <a:rPr lang="fr-CH" sz="700" b="1" kern="100" dirty="0">
                <a:effectLst/>
                <a:ea typeface="Calibri" panose="020F0502020204030204" pitchFamily="34" charset="0"/>
                <a:cs typeface="Times New Roman" panose="02020603050405020304" pitchFamily="18" charset="0"/>
              </a:rPr>
              <a:t>20</a:t>
            </a:r>
            <a:r>
              <a:rPr lang="fr-CH" sz="700" kern="100" dirty="0">
                <a:effectLst/>
                <a:ea typeface="Calibri" panose="020F0502020204030204" pitchFamily="34" charset="0"/>
                <a:cs typeface="Times New Roman" panose="02020603050405020304" pitchFamily="18" charset="0"/>
              </a:rPr>
              <a:t>, 15 (2023). </a:t>
            </a:r>
            <a:r>
              <a:rPr lang="fr-CH" sz="700" u="sng" kern="100" dirty="0">
                <a:solidFill>
                  <a:srgbClr val="0563C1"/>
                </a:solidFill>
                <a:effectLst/>
                <a:ea typeface="Calibri" panose="020F0502020204030204" pitchFamily="34" charset="0"/>
                <a:cs typeface="Times New Roman" panose="02020603050405020304" pitchFamily="18" charset="0"/>
                <a:hlinkClick r:id="rId3"/>
              </a:rPr>
              <a:t>https://doi.org/10.1186/s11556-023-00325-4</a:t>
            </a:r>
            <a:endParaRPr lang="fr-CH" sz="700" kern="100" dirty="0">
              <a:effectLst/>
              <a:ea typeface="Calibri" panose="020F0502020204030204" pitchFamily="34" charset="0"/>
              <a:cs typeface="Times New Roman" panose="02020603050405020304" pitchFamily="18" charset="0"/>
            </a:endParaRPr>
          </a:p>
          <a:p>
            <a:pPr marL="228600" lvl="0" indent="-228600">
              <a:lnSpc>
                <a:spcPct val="100000"/>
              </a:lnSpc>
              <a:spcAft>
                <a:spcPts val="800"/>
              </a:spcAft>
              <a:buFont typeface="+mj-lt"/>
              <a:buAutoNum type="arabicParenR" startAt="10"/>
            </a:pPr>
            <a:r>
              <a:rPr lang="en-CA" sz="700" kern="100" dirty="0">
                <a:effectLst/>
                <a:ea typeface="Calibri" panose="020F0502020204030204" pitchFamily="34" charset="0"/>
                <a:cs typeface="Times New Roman" panose="02020603050405020304" pitchFamily="18" charset="0"/>
              </a:rPr>
              <a:t>Levinger, P., Goh, A.M.Y., Dunn, J. </a:t>
            </a:r>
            <a:r>
              <a:rPr lang="en-CA" sz="700" i="1" kern="100" dirty="0">
                <a:effectLst/>
                <a:ea typeface="Calibri" panose="020F0502020204030204" pitchFamily="34" charset="0"/>
                <a:cs typeface="Times New Roman" panose="02020603050405020304" pitchFamily="18" charset="0"/>
              </a:rPr>
              <a:t>et al.</a:t>
            </a:r>
            <a:r>
              <a:rPr lang="en-CA" sz="700" kern="100" dirty="0">
                <a:effectLst/>
                <a:ea typeface="Calibri" panose="020F0502020204030204" pitchFamily="34" charset="0"/>
                <a:cs typeface="Times New Roman" panose="02020603050405020304" pitchFamily="18" charset="0"/>
              </a:rPr>
              <a:t> Exercise </a:t>
            </a:r>
            <a:r>
              <a:rPr lang="en-CA" sz="700" kern="100" dirty="0" err="1">
                <a:effectLst/>
                <a:ea typeface="Calibri" panose="020F0502020204030204" pitchFamily="34" charset="0"/>
                <a:cs typeface="Times New Roman" panose="02020603050405020304" pitchFamily="18" charset="0"/>
              </a:rPr>
              <a:t>interveNtion</a:t>
            </a:r>
            <a:r>
              <a:rPr lang="en-CA" sz="700" kern="100" dirty="0">
                <a:effectLst/>
                <a:ea typeface="Calibri" panose="020F0502020204030204" pitchFamily="34" charset="0"/>
                <a:cs typeface="Times New Roman" panose="02020603050405020304" pitchFamily="18" charset="0"/>
              </a:rPr>
              <a:t> outdoor </a:t>
            </a:r>
            <a:r>
              <a:rPr lang="en-CA" sz="700" kern="100" dirty="0" err="1">
                <a:effectLst/>
                <a:ea typeface="Calibri" panose="020F0502020204030204" pitchFamily="34" charset="0"/>
                <a:cs typeface="Times New Roman" panose="02020603050405020304" pitchFamily="18" charset="0"/>
              </a:rPr>
              <a:t>proJect</a:t>
            </a:r>
            <a:r>
              <a:rPr lang="en-CA" sz="700" kern="100" dirty="0">
                <a:effectLst/>
                <a:ea typeface="Calibri" panose="020F0502020204030204" pitchFamily="34" charset="0"/>
                <a:cs typeface="Times New Roman" panose="02020603050405020304" pitchFamily="18" charset="0"/>
              </a:rPr>
              <a:t> in the </a:t>
            </a:r>
            <a:r>
              <a:rPr lang="en-CA" sz="700" kern="100" dirty="0" err="1">
                <a:effectLst/>
                <a:ea typeface="Calibri" panose="020F0502020204030204" pitchFamily="34" charset="0"/>
                <a:cs typeface="Times New Roman" panose="02020603050405020304" pitchFamily="18" charset="0"/>
              </a:rPr>
              <a:t>cOmmunitY</a:t>
            </a:r>
            <a:r>
              <a:rPr lang="en-CA" sz="700" kern="100" dirty="0">
                <a:effectLst/>
                <a:ea typeface="Calibri" panose="020F0502020204030204" pitchFamily="34" charset="0"/>
                <a:cs typeface="Times New Roman" panose="02020603050405020304" pitchFamily="18" charset="0"/>
              </a:rPr>
              <a:t>—ENJOY program for independence in dementia: a feasibility pilot randomised controlled trial study protocol. </a:t>
            </a:r>
            <a:r>
              <a:rPr lang="fr-CH" sz="700" i="1" kern="100" dirty="0">
                <a:effectLst/>
                <a:ea typeface="Calibri" panose="020F0502020204030204" pitchFamily="34" charset="0"/>
                <a:cs typeface="Times New Roman" panose="02020603050405020304" pitchFamily="18" charset="0"/>
              </a:rPr>
              <a:t>Pilot </a:t>
            </a:r>
            <a:r>
              <a:rPr lang="fr-CH" sz="700" i="1" kern="100" dirty="0" err="1">
                <a:effectLst/>
                <a:ea typeface="Calibri" panose="020F0502020204030204" pitchFamily="34" charset="0"/>
                <a:cs typeface="Times New Roman" panose="02020603050405020304" pitchFamily="18" charset="0"/>
              </a:rPr>
              <a:t>Feasibility</a:t>
            </a:r>
            <a:r>
              <a:rPr lang="fr-CH" sz="700" i="1" kern="100" dirty="0">
                <a:effectLst/>
                <a:ea typeface="Calibri" panose="020F0502020204030204" pitchFamily="34" charset="0"/>
                <a:cs typeface="Times New Roman" panose="02020603050405020304" pitchFamily="18" charset="0"/>
              </a:rPr>
              <a:t> </a:t>
            </a:r>
            <a:r>
              <a:rPr lang="fr-CH" sz="700" i="1" kern="100" dirty="0" err="1">
                <a:effectLst/>
                <a:ea typeface="Calibri" panose="020F0502020204030204" pitchFamily="34" charset="0"/>
                <a:cs typeface="Times New Roman" panose="02020603050405020304" pitchFamily="18" charset="0"/>
              </a:rPr>
              <a:t>Stud</a:t>
            </a:r>
            <a:r>
              <a:rPr lang="fr-CH" sz="700" kern="100" dirty="0">
                <a:effectLst/>
                <a:ea typeface="Calibri" panose="020F0502020204030204" pitchFamily="34" charset="0"/>
                <a:cs typeface="Times New Roman" panose="02020603050405020304" pitchFamily="18" charset="0"/>
              </a:rPr>
              <a:t> </a:t>
            </a:r>
            <a:r>
              <a:rPr lang="fr-CH" sz="700" b="1" kern="100" dirty="0">
                <a:effectLst/>
                <a:ea typeface="Calibri" panose="020F0502020204030204" pitchFamily="34" charset="0"/>
                <a:cs typeface="Times New Roman" panose="02020603050405020304" pitchFamily="18" charset="0"/>
              </a:rPr>
              <a:t>8</a:t>
            </a:r>
            <a:r>
              <a:rPr lang="fr-CH" sz="700" kern="100" dirty="0">
                <a:effectLst/>
                <a:ea typeface="Calibri" panose="020F0502020204030204" pitchFamily="34" charset="0"/>
                <a:cs typeface="Times New Roman" panose="02020603050405020304" pitchFamily="18" charset="0"/>
              </a:rPr>
              <a:t>, 66 (2022). </a:t>
            </a:r>
            <a:r>
              <a:rPr lang="fr-CH" sz="700" u="sng" kern="100" dirty="0">
                <a:solidFill>
                  <a:srgbClr val="0563C1"/>
                </a:solidFill>
                <a:effectLst/>
                <a:ea typeface="Calibri" panose="020F0502020204030204" pitchFamily="34" charset="0"/>
                <a:cs typeface="Times New Roman" panose="02020603050405020304" pitchFamily="18" charset="0"/>
                <a:hlinkClick r:id="rId4"/>
              </a:rPr>
              <a:t>https://doi.org/10.1186/s40814-022-01027-x</a:t>
            </a:r>
            <a:endParaRPr lang="fr-CH" sz="700" u="sng" kern="100" dirty="0">
              <a:solidFill>
                <a:srgbClr val="0563C1"/>
              </a:solidFill>
              <a:effectLst/>
              <a:ea typeface="Calibri" panose="020F0502020204030204" pitchFamily="34" charset="0"/>
              <a:cs typeface="Times New Roman" panose="02020603050405020304" pitchFamily="18" charset="0"/>
            </a:endParaRPr>
          </a:p>
          <a:p>
            <a:pPr marL="228600" lvl="0" indent="-228600">
              <a:lnSpc>
                <a:spcPct val="100000"/>
              </a:lnSpc>
              <a:spcAft>
                <a:spcPts val="800"/>
              </a:spcAft>
              <a:buFont typeface="+mj-lt"/>
              <a:buAutoNum type="arabicParenR" startAt="10"/>
            </a:pPr>
            <a:r>
              <a:rPr lang="fr-CH" sz="700" dirty="0"/>
              <a:t>Samaras, N., </a:t>
            </a:r>
            <a:r>
              <a:rPr lang="fr-CH" sz="700" dirty="0" err="1"/>
              <a:t>Frangos</a:t>
            </a:r>
            <a:r>
              <a:rPr lang="fr-CH" sz="700" dirty="0"/>
              <a:t>, E., Forster, A., &amp; Samaras, D. (2013). La prévention de la démence. Quel est le rôle de l’activité physique?. NPG Neurologie-Psychiatrie-Gériatrie, 13(75), 172-178.</a:t>
            </a:r>
          </a:p>
          <a:p>
            <a:pPr marL="228600" lvl="0" indent="-228600">
              <a:lnSpc>
                <a:spcPct val="100000"/>
              </a:lnSpc>
              <a:spcAft>
                <a:spcPts val="800"/>
              </a:spcAft>
              <a:buFont typeface="+mj-lt"/>
              <a:buAutoNum type="arabicParenR" startAt="10"/>
            </a:pPr>
            <a:r>
              <a:rPr lang="fr-CH" sz="700" dirty="0" err="1"/>
              <a:t>Gillain</a:t>
            </a:r>
            <a:r>
              <a:rPr lang="fr-CH" sz="700" dirty="0"/>
              <a:t> S, </a:t>
            </a:r>
            <a:r>
              <a:rPr lang="fr-CH" sz="700" dirty="0" err="1"/>
              <a:t>Elbouz</a:t>
            </a:r>
            <a:r>
              <a:rPr lang="fr-CH" sz="700" dirty="0"/>
              <a:t> L, </a:t>
            </a:r>
            <a:r>
              <a:rPr lang="fr-CH" sz="700" dirty="0" err="1"/>
              <a:t>Beaudart</a:t>
            </a:r>
            <a:r>
              <a:rPr lang="fr-CH" sz="700" dirty="0"/>
              <a:t> C, Bruyère O, </a:t>
            </a:r>
            <a:r>
              <a:rPr lang="fr-CH" sz="700" dirty="0" err="1"/>
              <a:t>Reginster</a:t>
            </a:r>
            <a:r>
              <a:rPr lang="fr-CH" sz="700" dirty="0"/>
              <a:t> JY, </a:t>
            </a:r>
            <a:r>
              <a:rPr lang="fr-CH" sz="700" dirty="0" err="1"/>
              <a:t>Petermans</a:t>
            </a:r>
            <a:r>
              <a:rPr lang="fr-CH" sz="700" dirty="0"/>
              <a:t> J. Les chutes de la personne </a:t>
            </a:r>
            <a:r>
              <a:rPr lang="fr-CH" sz="700" dirty="0" err="1"/>
              <a:t>agée</a:t>
            </a:r>
            <a:r>
              <a:rPr lang="fr-CH" sz="700" dirty="0"/>
              <a:t> [</a:t>
            </a:r>
            <a:r>
              <a:rPr lang="fr-CH" sz="700" dirty="0" err="1"/>
              <a:t>Falls</a:t>
            </a:r>
            <a:r>
              <a:rPr lang="fr-CH" sz="700" dirty="0"/>
              <a:t> in the </a:t>
            </a:r>
            <a:r>
              <a:rPr lang="fr-CH" sz="700" dirty="0" err="1"/>
              <a:t>elderly</a:t>
            </a:r>
            <a:r>
              <a:rPr lang="fr-CH" sz="700" dirty="0"/>
              <a:t>]. </a:t>
            </a:r>
            <a:r>
              <a:rPr lang="fr-CH" sz="700" dirty="0" err="1"/>
              <a:t>Rev</a:t>
            </a:r>
            <a:r>
              <a:rPr lang="fr-CH" sz="700" dirty="0"/>
              <a:t> Med </a:t>
            </a:r>
            <a:r>
              <a:rPr lang="fr-CH" sz="700" dirty="0" err="1"/>
              <a:t>Liege</a:t>
            </a:r>
            <a:r>
              <a:rPr lang="fr-CH" sz="700" dirty="0"/>
              <a:t>. 2014 May-Jun;69(5-6):258-64. French. PMID: 25065229.</a:t>
            </a:r>
          </a:p>
          <a:p>
            <a:pPr marL="228600" lvl="0" indent="-228600">
              <a:lnSpc>
                <a:spcPct val="100000"/>
              </a:lnSpc>
              <a:spcAft>
                <a:spcPts val="800"/>
              </a:spcAft>
              <a:buFont typeface="+mj-lt"/>
              <a:buAutoNum type="arabicParenR" startAt="10"/>
            </a:pPr>
            <a:r>
              <a:rPr lang="fr-CH" sz="700" dirty="0"/>
              <a:t>Miller MJ, </a:t>
            </a:r>
            <a:r>
              <a:rPr lang="fr-CH" sz="700" dirty="0" err="1"/>
              <a:t>Cenzer</a:t>
            </a:r>
            <a:r>
              <a:rPr lang="fr-CH" sz="700" dirty="0"/>
              <a:t> I, Barnes DE, </a:t>
            </a:r>
            <a:r>
              <a:rPr lang="fr-CH" sz="700" dirty="0" err="1"/>
              <a:t>Covinsky</a:t>
            </a:r>
            <a:r>
              <a:rPr lang="fr-CH" sz="700" dirty="0"/>
              <a:t> KE. Physical </a:t>
            </a:r>
            <a:r>
              <a:rPr lang="fr-CH" sz="700" dirty="0" err="1"/>
              <a:t>inactivity</a:t>
            </a:r>
            <a:r>
              <a:rPr lang="fr-CH" sz="700" dirty="0"/>
              <a:t> in </a:t>
            </a:r>
            <a:r>
              <a:rPr lang="fr-CH" sz="700" dirty="0" err="1"/>
              <a:t>older</a:t>
            </a:r>
            <a:r>
              <a:rPr lang="fr-CH" sz="700" dirty="0"/>
              <a:t> </a:t>
            </a:r>
            <a:r>
              <a:rPr lang="fr-CH" sz="700" dirty="0" err="1"/>
              <a:t>adults</a:t>
            </a:r>
            <a:r>
              <a:rPr lang="fr-CH" sz="700" dirty="0"/>
              <a:t> </a:t>
            </a:r>
            <a:r>
              <a:rPr lang="fr-CH" sz="700" dirty="0" err="1"/>
              <a:t>with</a:t>
            </a:r>
            <a:r>
              <a:rPr lang="fr-CH" sz="700" dirty="0"/>
              <a:t> cognitive </a:t>
            </a:r>
            <a:r>
              <a:rPr lang="fr-CH" sz="700" dirty="0" err="1"/>
              <a:t>impairment</a:t>
            </a:r>
            <a:r>
              <a:rPr lang="fr-CH" sz="700" dirty="0"/>
              <a:t> </a:t>
            </a:r>
            <a:r>
              <a:rPr lang="fr-CH" sz="700" dirty="0" err="1"/>
              <a:t>without</a:t>
            </a:r>
            <a:r>
              <a:rPr lang="fr-CH" sz="700" dirty="0"/>
              <a:t> </a:t>
            </a:r>
            <a:r>
              <a:rPr lang="fr-CH" sz="700" dirty="0" err="1"/>
              <a:t>dementia</a:t>
            </a:r>
            <a:r>
              <a:rPr lang="fr-CH" sz="700" dirty="0"/>
              <a:t>: room for </a:t>
            </a:r>
            <a:r>
              <a:rPr lang="fr-CH" sz="700" dirty="0" err="1"/>
              <a:t>improvement</a:t>
            </a:r>
            <a:r>
              <a:rPr lang="fr-CH" sz="700" dirty="0"/>
              <a:t>. </a:t>
            </a:r>
            <a:r>
              <a:rPr lang="fr-CH" sz="700" dirty="0" err="1"/>
              <a:t>Aging</a:t>
            </a:r>
            <a:r>
              <a:rPr lang="fr-CH" sz="700" dirty="0"/>
              <a:t> Clin Exp </a:t>
            </a:r>
            <a:r>
              <a:rPr lang="fr-CH" sz="700" dirty="0" err="1"/>
              <a:t>Res</a:t>
            </a:r>
            <a:r>
              <a:rPr lang="fr-CH" sz="700" dirty="0"/>
              <a:t>. 2021 </a:t>
            </a:r>
            <a:r>
              <a:rPr lang="fr-CH" sz="700" dirty="0" err="1"/>
              <a:t>Oct</a:t>
            </a:r>
            <a:r>
              <a:rPr lang="fr-CH" sz="700" dirty="0"/>
              <a:t> 21. </a:t>
            </a:r>
            <a:r>
              <a:rPr lang="fr-CH" sz="700" dirty="0" err="1"/>
              <a:t>doi</a:t>
            </a:r>
            <a:r>
              <a:rPr lang="fr-CH" sz="700" dirty="0"/>
              <a:t>: 10.1007/s40520-021-01999-5. Epub </a:t>
            </a:r>
            <a:r>
              <a:rPr lang="fr-CH" sz="700" dirty="0" err="1"/>
              <a:t>ahead</a:t>
            </a:r>
            <a:r>
              <a:rPr lang="fr-CH" sz="700" dirty="0"/>
              <a:t> of </a:t>
            </a:r>
            <a:r>
              <a:rPr lang="fr-CH" sz="700" dirty="0" err="1"/>
              <a:t>print</a:t>
            </a:r>
            <a:r>
              <a:rPr lang="fr-CH" sz="700" dirty="0"/>
              <a:t>. PMID: 34674188.</a:t>
            </a:r>
          </a:p>
          <a:p>
            <a:pPr marL="228600" lvl="0" indent="-228600">
              <a:lnSpc>
                <a:spcPct val="100000"/>
              </a:lnSpc>
              <a:spcAft>
                <a:spcPts val="800"/>
              </a:spcAft>
              <a:buFont typeface="+mj-lt"/>
              <a:buAutoNum type="arabicParenR" startAt="10"/>
            </a:pPr>
            <a:r>
              <a:rPr lang="fr-CH" sz="700" dirty="0" err="1"/>
              <a:t>Monachan</a:t>
            </a:r>
            <a:r>
              <a:rPr lang="fr-CH" sz="700" dirty="0"/>
              <a:t>, D., </a:t>
            </a:r>
            <a:r>
              <a:rPr lang="fr-CH" sz="700" dirty="0" err="1"/>
              <a:t>Vargese</a:t>
            </a:r>
            <a:r>
              <a:rPr lang="fr-CH" sz="700" dirty="0"/>
              <a:t>, S. S., Johny, V., &amp; Mathew, E. (2020). Risk of </a:t>
            </a:r>
            <a:r>
              <a:rPr lang="fr-CH" sz="700" dirty="0" err="1"/>
              <a:t>fall</a:t>
            </a:r>
            <a:r>
              <a:rPr lang="fr-CH" sz="700" dirty="0"/>
              <a:t> </a:t>
            </a:r>
            <a:r>
              <a:rPr lang="fr-CH" sz="700" dirty="0" err="1"/>
              <a:t>among</a:t>
            </a:r>
            <a:r>
              <a:rPr lang="fr-CH" sz="700" dirty="0"/>
              <a:t> </a:t>
            </a:r>
            <a:r>
              <a:rPr lang="fr-CH" sz="700" dirty="0" err="1"/>
              <a:t>older</a:t>
            </a:r>
            <a:r>
              <a:rPr lang="fr-CH" sz="700" dirty="0"/>
              <a:t> </a:t>
            </a:r>
            <a:r>
              <a:rPr lang="fr-CH" sz="700" dirty="0" err="1"/>
              <a:t>adults</a:t>
            </a:r>
            <a:r>
              <a:rPr lang="fr-CH" sz="700" dirty="0"/>
              <a:t> and </a:t>
            </a:r>
            <a:r>
              <a:rPr lang="fr-CH" sz="700" dirty="0" err="1"/>
              <a:t>its</a:t>
            </a:r>
            <a:r>
              <a:rPr lang="fr-CH" sz="700" dirty="0"/>
              <a:t> association </a:t>
            </a:r>
            <a:r>
              <a:rPr lang="fr-CH" sz="700" dirty="0" err="1"/>
              <a:t>with</a:t>
            </a:r>
            <a:r>
              <a:rPr lang="fr-CH" sz="700" dirty="0"/>
              <a:t> cognitive </a:t>
            </a:r>
            <a:r>
              <a:rPr lang="fr-CH" sz="700" dirty="0" err="1"/>
              <a:t>impairment</a:t>
            </a:r>
            <a:r>
              <a:rPr lang="fr-CH" sz="700" dirty="0"/>
              <a:t> in a semi-</a:t>
            </a:r>
            <a:r>
              <a:rPr lang="fr-CH" sz="700" dirty="0" err="1"/>
              <a:t>urban</a:t>
            </a:r>
            <a:r>
              <a:rPr lang="fr-CH" sz="700" dirty="0"/>
              <a:t> </a:t>
            </a:r>
            <a:r>
              <a:rPr lang="fr-CH" sz="700" dirty="0" err="1"/>
              <a:t>community</a:t>
            </a:r>
            <a:r>
              <a:rPr lang="fr-CH" sz="700" dirty="0"/>
              <a:t>. </a:t>
            </a:r>
            <a:r>
              <a:rPr lang="fr-CH" sz="700" dirty="0" err="1"/>
              <a:t>Indian</a:t>
            </a:r>
            <a:r>
              <a:rPr lang="fr-CH" sz="700" dirty="0"/>
              <a:t> Journal of Community </a:t>
            </a:r>
            <a:r>
              <a:rPr lang="fr-CH" sz="700" dirty="0" err="1"/>
              <a:t>Medicine</a:t>
            </a:r>
            <a:r>
              <a:rPr lang="fr-CH" sz="700" dirty="0"/>
              <a:t>: Official Publication of </a:t>
            </a:r>
            <a:r>
              <a:rPr lang="fr-CH" sz="700" dirty="0" err="1"/>
              <a:t>Indian</a:t>
            </a:r>
            <a:r>
              <a:rPr lang="fr-CH" sz="700" dirty="0"/>
              <a:t> Association of </a:t>
            </a:r>
            <a:r>
              <a:rPr lang="fr-CH" sz="700" dirty="0" err="1"/>
              <a:t>Preventive</a:t>
            </a:r>
            <a:r>
              <a:rPr lang="fr-CH" sz="700" dirty="0"/>
              <a:t> &amp; Social </a:t>
            </a:r>
            <a:r>
              <a:rPr lang="fr-CH" sz="700" dirty="0" err="1"/>
              <a:t>Medicine</a:t>
            </a:r>
            <a:r>
              <a:rPr lang="fr-CH" sz="700" dirty="0"/>
              <a:t>, 45(4), 463.</a:t>
            </a:r>
          </a:p>
          <a:p>
            <a:pPr marL="228600" lvl="0" indent="-228600">
              <a:lnSpc>
                <a:spcPct val="100000"/>
              </a:lnSpc>
              <a:spcAft>
                <a:spcPts val="800"/>
              </a:spcAft>
              <a:buFont typeface="+mj-lt"/>
              <a:buAutoNum type="arabicParenR" startAt="10"/>
            </a:pPr>
            <a:r>
              <a:rPr lang="fr-CH" sz="700" dirty="0" err="1"/>
              <a:t>Racey</a:t>
            </a:r>
            <a:r>
              <a:rPr lang="fr-CH" sz="700" dirty="0"/>
              <a:t>, M., </a:t>
            </a:r>
            <a:r>
              <a:rPr lang="fr-CH" sz="700" dirty="0" err="1"/>
              <a:t>Markle</a:t>
            </a:r>
            <a:r>
              <a:rPr lang="fr-CH" sz="700" dirty="0"/>
              <a:t>-Reid, M., Fitzpatrick-Lewis, D., Ali, M. U., Gagné, H., Hunter, S., ... &amp; </a:t>
            </a:r>
            <a:r>
              <a:rPr lang="fr-CH" sz="700" dirty="0" err="1"/>
              <a:t>Sherifali</a:t>
            </a:r>
            <a:r>
              <a:rPr lang="fr-CH" sz="700" dirty="0"/>
              <a:t>, D. (2021). </a:t>
            </a:r>
            <a:r>
              <a:rPr lang="fr-CH" sz="700" dirty="0" err="1"/>
              <a:t>Fall</a:t>
            </a:r>
            <a:r>
              <a:rPr lang="fr-CH" sz="700" dirty="0"/>
              <a:t> </a:t>
            </a:r>
            <a:r>
              <a:rPr lang="fr-CH" sz="700" dirty="0" err="1"/>
              <a:t>prevention</a:t>
            </a:r>
            <a:r>
              <a:rPr lang="fr-CH" sz="700" dirty="0"/>
              <a:t> in </a:t>
            </a:r>
            <a:r>
              <a:rPr lang="fr-CH" sz="700" dirty="0" err="1"/>
              <a:t>community-dwelling</a:t>
            </a:r>
            <a:r>
              <a:rPr lang="fr-CH" sz="700" dirty="0"/>
              <a:t> </a:t>
            </a:r>
            <a:r>
              <a:rPr lang="fr-CH" sz="700" dirty="0" err="1"/>
              <a:t>adults</a:t>
            </a:r>
            <a:r>
              <a:rPr lang="fr-CH" sz="700" dirty="0"/>
              <a:t> </a:t>
            </a:r>
            <a:r>
              <a:rPr lang="fr-CH" sz="700" dirty="0" err="1"/>
              <a:t>with</a:t>
            </a:r>
            <a:r>
              <a:rPr lang="fr-CH" sz="700" dirty="0"/>
              <a:t> </a:t>
            </a:r>
            <a:r>
              <a:rPr lang="fr-CH" sz="700" dirty="0" err="1"/>
              <a:t>mild</a:t>
            </a:r>
            <a:r>
              <a:rPr lang="fr-CH" sz="700" dirty="0"/>
              <a:t> to </a:t>
            </a:r>
            <a:r>
              <a:rPr lang="fr-CH" sz="700" dirty="0" err="1"/>
              <a:t>moderate</a:t>
            </a:r>
            <a:r>
              <a:rPr lang="fr-CH" sz="700" dirty="0"/>
              <a:t> cognitive </a:t>
            </a:r>
            <a:r>
              <a:rPr lang="fr-CH" sz="700" dirty="0" err="1"/>
              <a:t>impairment</a:t>
            </a:r>
            <a:r>
              <a:rPr lang="fr-CH" sz="700" dirty="0"/>
              <a:t>: a </a:t>
            </a:r>
            <a:r>
              <a:rPr lang="fr-CH" sz="700" dirty="0" err="1"/>
              <a:t>systematic</a:t>
            </a:r>
            <a:r>
              <a:rPr lang="fr-CH" sz="700" dirty="0"/>
              <a:t> </a:t>
            </a:r>
            <a:r>
              <a:rPr lang="fr-CH" sz="700" dirty="0" err="1"/>
              <a:t>review</a:t>
            </a:r>
            <a:r>
              <a:rPr lang="fr-CH" sz="700" dirty="0"/>
              <a:t> and </a:t>
            </a:r>
            <a:r>
              <a:rPr lang="fr-CH" sz="700" dirty="0" err="1"/>
              <a:t>meta-analysis</a:t>
            </a:r>
            <a:r>
              <a:rPr lang="fr-CH" sz="700" dirty="0"/>
              <a:t>. BMC </a:t>
            </a:r>
            <a:r>
              <a:rPr lang="fr-CH" sz="700" dirty="0" err="1"/>
              <a:t>geriatrics</a:t>
            </a:r>
            <a:r>
              <a:rPr lang="fr-CH" sz="700" dirty="0"/>
              <a:t>, 21(1), 1-16.</a:t>
            </a:r>
          </a:p>
          <a:p>
            <a:pPr marL="228600" lvl="0" indent="-228600">
              <a:lnSpc>
                <a:spcPct val="100000"/>
              </a:lnSpc>
              <a:spcAft>
                <a:spcPts val="800"/>
              </a:spcAft>
              <a:buFont typeface="+mj-lt"/>
              <a:buAutoNum type="arabicParenR" startAt="10"/>
            </a:pPr>
            <a:r>
              <a:rPr lang="fr-CH" sz="700" dirty="0" err="1"/>
              <a:t>Demurtas</a:t>
            </a:r>
            <a:r>
              <a:rPr lang="fr-CH" sz="700" dirty="0"/>
              <a:t>, J., </a:t>
            </a:r>
            <a:r>
              <a:rPr lang="fr-CH" sz="700" dirty="0" err="1"/>
              <a:t>Schoene</a:t>
            </a:r>
            <a:r>
              <a:rPr lang="fr-CH" sz="700" dirty="0"/>
              <a:t>, D., </a:t>
            </a:r>
            <a:r>
              <a:rPr lang="fr-CH" sz="700" dirty="0" err="1"/>
              <a:t>Torbahn</a:t>
            </a:r>
            <a:r>
              <a:rPr lang="fr-CH" sz="700" dirty="0"/>
              <a:t>, G., </a:t>
            </a:r>
            <a:r>
              <a:rPr lang="fr-CH" sz="700" dirty="0" err="1"/>
              <a:t>Marengoni</a:t>
            </a:r>
            <a:r>
              <a:rPr lang="fr-CH" sz="700" dirty="0"/>
              <a:t>, A., Grande, G., Zou, L., ... &amp; </a:t>
            </a:r>
            <a:r>
              <a:rPr lang="fr-CH" sz="700" dirty="0" err="1"/>
              <a:t>Veronese</a:t>
            </a:r>
            <a:r>
              <a:rPr lang="fr-CH" sz="700" dirty="0"/>
              <a:t>, N. (2020). Physical </a:t>
            </a:r>
            <a:r>
              <a:rPr lang="fr-CH" sz="700" dirty="0" err="1"/>
              <a:t>activity</a:t>
            </a:r>
            <a:r>
              <a:rPr lang="fr-CH" sz="700" dirty="0"/>
              <a:t> and </a:t>
            </a:r>
            <a:r>
              <a:rPr lang="fr-CH" sz="700" dirty="0" err="1"/>
              <a:t>exercise</a:t>
            </a:r>
            <a:r>
              <a:rPr lang="fr-CH" sz="700" dirty="0"/>
              <a:t> in </a:t>
            </a:r>
            <a:r>
              <a:rPr lang="fr-CH" sz="700" dirty="0" err="1"/>
              <a:t>mild</a:t>
            </a:r>
            <a:r>
              <a:rPr lang="fr-CH" sz="700" dirty="0"/>
              <a:t> cognitive </a:t>
            </a:r>
            <a:r>
              <a:rPr lang="fr-CH" sz="700" dirty="0" err="1"/>
              <a:t>impairment</a:t>
            </a:r>
            <a:r>
              <a:rPr lang="fr-CH" sz="700" dirty="0"/>
              <a:t> and </a:t>
            </a:r>
            <a:r>
              <a:rPr lang="fr-CH" sz="700" dirty="0" err="1"/>
              <a:t>dementia</a:t>
            </a:r>
            <a:r>
              <a:rPr lang="fr-CH" sz="700" dirty="0"/>
              <a:t>: an </a:t>
            </a:r>
            <a:r>
              <a:rPr lang="fr-CH" sz="700" dirty="0" err="1"/>
              <a:t>umbrella</a:t>
            </a:r>
            <a:r>
              <a:rPr lang="fr-CH" sz="700" dirty="0"/>
              <a:t> </a:t>
            </a:r>
            <a:r>
              <a:rPr lang="fr-CH" sz="700" dirty="0" err="1"/>
              <a:t>review</a:t>
            </a:r>
            <a:r>
              <a:rPr lang="fr-CH" sz="700" dirty="0"/>
              <a:t> of intervention and </a:t>
            </a:r>
            <a:r>
              <a:rPr lang="fr-CH" sz="700" dirty="0" err="1"/>
              <a:t>observational</a:t>
            </a:r>
            <a:r>
              <a:rPr lang="fr-CH" sz="700" dirty="0"/>
              <a:t> </a:t>
            </a:r>
            <a:r>
              <a:rPr lang="fr-CH" sz="700" dirty="0" err="1"/>
              <a:t>studies</a:t>
            </a:r>
            <a:r>
              <a:rPr lang="fr-CH" sz="700" dirty="0"/>
              <a:t>. Journal of the American </a:t>
            </a:r>
            <a:r>
              <a:rPr lang="fr-CH" sz="700" dirty="0" err="1"/>
              <a:t>Medical</a:t>
            </a:r>
            <a:r>
              <a:rPr lang="fr-CH" sz="700" dirty="0"/>
              <a:t> </a:t>
            </a:r>
            <a:r>
              <a:rPr lang="fr-CH" sz="700" dirty="0" err="1"/>
              <a:t>Directors</a:t>
            </a:r>
            <a:r>
              <a:rPr lang="fr-CH" sz="700" dirty="0"/>
              <a:t> Association, 21(10), 1415-1422.</a:t>
            </a:r>
          </a:p>
          <a:p>
            <a:pPr marL="228600" lvl="0" indent="-228600">
              <a:lnSpc>
                <a:spcPct val="100000"/>
              </a:lnSpc>
              <a:spcAft>
                <a:spcPts val="800"/>
              </a:spcAft>
              <a:buFont typeface="+mj-lt"/>
              <a:buAutoNum type="arabicParenR" startAt="10"/>
            </a:pPr>
            <a:r>
              <a:rPr lang="fr-CH" sz="700" dirty="0" err="1"/>
              <a:t>Veronese</a:t>
            </a:r>
            <a:r>
              <a:rPr lang="fr-CH" sz="700" dirty="0"/>
              <a:t> N, </a:t>
            </a:r>
            <a:r>
              <a:rPr lang="fr-CH" sz="700" dirty="0" err="1"/>
              <a:t>Soysal</a:t>
            </a:r>
            <a:r>
              <a:rPr lang="fr-CH" sz="700" dirty="0"/>
              <a:t> P, </a:t>
            </a:r>
            <a:r>
              <a:rPr lang="fr-CH" sz="700" dirty="0" err="1"/>
              <a:t>Demurtas</a:t>
            </a:r>
            <a:r>
              <a:rPr lang="fr-CH" sz="700" dirty="0"/>
              <a:t> J, </a:t>
            </a:r>
            <a:r>
              <a:rPr lang="fr-CH" sz="700" dirty="0" err="1"/>
              <a:t>Solmi</a:t>
            </a:r>
            <a:r>
              <a:rPr lang="fr-CH" sz="700" dirty="0"/>
              <a:t> M, Bruyère O, </a:t>
            </a:r>
            <a:r>
              <a:rPr lang="fr-CH" sz="700" dirty="0" err="1"/>
              <a:t>Christodoulou</a:t>
            </a:r>
            <a:r>
              <a:rPr lang="fr-CH" sz="700" dirty="0"/>
              <a:t> N, </a:t>
            </a:r>
            <a:r>
              <a:rPr lang="fr-CH" sz="700" dirty="0" err="1"/>
              <a:t>Ramalho</a:t>
            </a:r>
            <a:r>
              <a:rPr lang="fr-CH" sz="700" dirty="0"/>
              <a:t> R, </a:t>
            </a:r>
            <a:r>
              <a:rPr lang="fr-CH" sz="700" dirty="0" err="1"/>
              <a:t>Fusar</a:t>
            </a:r>
            <a:r>
              <a:rPr lang="fr-CH" sz="700" dirty="0"/>
              <a:t>-Poli P, </a:t>
            </a:r>
            <a:r>
              <a:rPr lang="fr-CH" sz="700" dirty="0" err="1"/>
              <a:t>Lappas</a:t>
            </a:r>
            <a:r>
              <a:rPr lang="fr-CH" sz="700" dirty="0"/>
              <a:t> AS, Pinto D, </a:t>
            </a:r>
            <a:r>
              <a:rPr lang="fr-CH" sz="700" dirty="0" err="1"/>
              <a:t>Frederiksen</a:t>
            </a:r>
            <a:r>
              <a:rPr lang="fr-CH" sz="700" dirty="0"/>
              <a:t> KS, </a:t>
            </a:r>
            <a:r>
              <a:rPr lang="fr-CH" sz="700" dirty="0" err="1"/>
              <a:t>Corbi</a:t>
            </a:r>
            <a:r>
              <a:rPr lang="fr-CH" sz="700" dirty="0"/>
              <a:t> GM, </a:t>
            </a:r>
            <a:r>
              <a:rPr lang="fr-CH" sz="700" dirty="0" err="1"/>
              <a:t>Karpenko</a:t>
            </a:r>
            <a:r>
              <a:rPr lang="fr-CH" sz="700" dirty="0"/>
              <a:t> O, Georges J, </a:t>
            </a:r>
            <a:r>
              <a:rPr lang="fr-CH" sz="700" dirty="0" err="1"/>
              <a:t>Durães</a:t>
            </a:r>
            <a:r>
              <a:rPr lang="fr-CH" sz="700" dirty="0"/>
              <a:t> J, </a:t>
            </a:r>
            <a:r>
              <a:rPr lang="fr-CH" sz="700" dirty="0" err="1"/>
              <a:t>Schlögl</a:t>
            </a:r>
            <a:r>
              <a:rPr lang="fr-CH" sz="700" dirty="0"/>
              <a:t> M, Yilmaz O, Sieber C, </a:t>
            </a:r>
            <a:r>
              <a:rPr lang="fr-CH" sz="700" dirty="0" err="1"/>
              <a:t>Shenkin</a:t>
            </a:r>
            <a:r>
              <a:rPr lang="fr-CH" sz="700" dirty="0"/>
              <a:t> SD, Smith L, </a:t>
            </a:r>
            <a:r>
              <a:rPr lang="fr-CH" sz="700" dirty="0" err="1"/>
              <a:t>Reginster</a:t>
            </a:r>
            <a:r>
              <a:rPr lang="fr-CH" sz="700" dirty="0"/>
              <a:t> JY, Maggi S, </a:t>
            </a:r>
            <a:r>
              <a:rPr lang="fr-CH" sz="700" dirty="0" err="1"/>
              <a:t>Limongi</a:t>
            </a:r>
            <a:r>
              <a:rPr lang="fr-CH" sz="700" dirty="0"/>
              <a:t> F, Ars J, </a:t>
            </a:r>
            <a:r>
              <a:rPr lang="fr-CH" sz="700" dirty="0" err="1"/>
              <a:t>Barbagallo</a:t>
            </a:r>
            <a:r>
              <a:rPr lang="fr-CH" sz="700" dirty="0"/>
              <a:t> M, Cherubini A, Quinn T; Alzheimer Europe; </a:t>
            </a:r>
            <a:r>
              <a:rPr lang="fr-CH" sz="700" dirty="0" err="1"/>
              <a:t>European</a:t>
            </a:r>
            <a:r>
              <a:rPr lang="fr-CH" sz="700" dirty="0"/>
              <a:t> </a:t>
            </a:r>
            <a:r>
              <a:rPr lang="fr-CH" sz="700" dirty="0" err="1"/>
              <a:t>College</a:t>
            </a:r>
            <a:r>
              <a:rPr lang="fr-CH" sz="700" dirty="0"/>
              <a:t> of </a:t>
            </a:r>
            <a:r>
              <a:rPr lang="fr-CH" sz="700" dirty="0" err="1"/>
              <a:t>Neuropsychopharmacology</a:t>
            </a:r>
            <a:r>
              <a:rPr lang="fr-CH" sz="700" dirty="0"/>
              <a:t>; </a:t>
            </a:r>
            <a:r>
              <a:rPr lang="fr-CH" sz="700" dirty="0" err="1"/>
              <a:t>European</a:t>
            </a:r>
            <a:r>
              <a:rPr lang="fr-CH" sz="700" dirty="0"/>
              <a:t> </a:t>
            </a:r>
            <a:r>
              <a:rPr lang="fr-CH" sz="700" dirty="0" err="1"/>
              <a:t>Geriatric</a:t>
            </a:r>
            <a:r>
              <a:rPr lang="fr-CH" sz="700" dirty="0"/>
              <a:t> </a:t>
            </a:r>
            <a:r>
              <a:rPr lang="fr-CH" sz="700" dirty="0" err="1"/>
              <a:t>Medicine</a:t>
            </a:r>
            <a:r>
              <a:rPr lang="fr-CH" sz="700" dirty="0"/>
              <a:t> Society (Lead Society); </a:t>
            </a:r>
            <a:r>
              <a:rPr lang="fr-CH" sz="700" dirty="0" err="1"/>
              <a:t>European</a:t>
            </a:r>
            <a:r>
              <a:rPr lang="fr-CH" sz="700" dirty="0"/>
              <a:t> </a:t>
            </a:r>
            <a:r>
              <a:rPr lang="fr-CH" sz="700" dirty="0" err="1"/>
              <a:t>Interdisciplinary</a:t>
            </a:r>
            <a:r>
              <a:rPr lang="fr-CH" sz="700" dirty="0"/>
              <a:t> Council on </a:t>
            </a:r>
            <a:r>
              <a:rPr lang="fr-CH" sz="700" dirty="0" err="1"/>
              <a:t>Ageing</a:t>
            </a:r>
            <a:r>
              <a:rPr lang="fr-CH" sz="700" dirty="0"/>
              <a:t>; </a:t>
            </a:r>
            <a:r>
              <a:rPr lang="fr-CH" sz="700" dirty="0" err="1"/>
              <a:t>European</a:t>
            </a:r>
            <a:r>
              <a:rPr lang="fr-CH" sz="700" dirty="0"/>
              <a:t> Society of </a:t>
            </a:r>
            <a:r>
              <a:rPr lang="fr-CH" sz="700" dirty="0" err="1"/>
              <a:t>Clinical</a:t>
            </a:r>
            <a:r>
              <a:rPr lang="fr-CH" sz="700" dirty="0"/>
              <a:t> and </a:t>
            </a:r>
            <a:r>
              <a:rPr lang="fr-CH" sz="700" dirty="0" err="1"/>
              <a:t>Economic</a:t>
            </a:r>
            <a:r>
              <a:rPr lang="fr-CH" sz="700" dirty="0"/>
              <a:t> Aspects of </a:t>
            </a:r>
            <a:r>
              <a:rPr lang="fr-CH" sz="700" dirty="0" err="1"/>
              <a:t>Osteoporosis</a:t>
            </a:r>
            <a:r>
              <a:rPr lang="fr-CH" sz="700" dirty="0"/>
              <a:t> and </a:t>
            </a:r>
            <a:r>
              <a:rPr lang="fr-CH" sz="700" dirty="0" err="1"/>
              <a:t>Osteoarthritis</a:t>
            </a:r>
            <a:r>
              <a:rPr lang="fr-CH" sz="700" dirty="0"/>
              <a:t>; International Association of </a:t>
            </a:r>
            <a:r>
              <a:rPr lang="fr-CH" sz="700" dirty="0" err="1"/>
              <a:t>Gerontology</a:t>
            </a:r>
            <a:r>
              <a:rPr lang="fr-CH" sz="700" dirty="0"/>
              <a:t> and </a:t>
            </a:r>
            <a:r>
              <a:rPr lang="fr-CH" sz="700" dirty="0" err="1"/>
              <a:t>Geriatrics-European</a:t>
            </a:r>
            <a:r>
              <a:rPr lang="fr-CH" sz="700" dirty="0"/>
              <a:t> </a:t>
            </a:r>
            <a:r>
              <a:rPr lang="fr-CH" sz="700" dirty="0" err="1"/>
              <a:t>Region</a:t>
            </a:r>
            <a:r>
              <a:rPr lang="fr-CH" sz="700" dirty="0"/>
              <a:t>; Scottish Brain </a:t>
            </a:r>
            <a:r>
              <a:rPr lang="fr-CH" sz="700" dirty="0" err="1"/>
              <a:t>Health</a:t>
            </a:r>
            <a:r>
              <a:rPr lang="fr-CH" sz="700" dirty="0"/>
              <a:t> ARC; World </a:t>
            </a:r>
            <a:r>
              <a:rPr lang="fr-CH" sz="700" dirty="0" err="1"/>
              <a:t>Psychiatry</a:t>
            </a:r>
            <a:r>
              <a:rPr lang="fr-CH" sz="700" dirty="0"/>
              <a:t> Association-</a:t>
            </a:r>
            <a:r>
              <a:rPr lang="fr-CH" sz="700" dirty="0" err="1"/>
              <a:t>Preventive</a:t>
            </a:r>
            <a:r>
              <a:rPr lang="fr-CH" sz="700" dirty="0"/>
              <a:t> </a:t>
            </a:r>
            <a:r>
              <a:rPr lang="fr-CH" sz="700" dirty="0" err="1"/>
              <a:t>Psychiatry</a:t>
            </a:r>
            <a:r>
              <a:rPr lang="fr-CH" sz="700" dirty="0"/>
              <a:t> Section; </a:t>
            </a:r>
            <a:r>
              <a:rPr lang="fr-CH" sz="700" dirty="0" err="1"/>
              <a:t>endorsed</a:t>
            </a:r>
            <a:r>
              <a:rPr lang="fr-CH" sz="700" dirty="0"/>
              <a:t> by the </a:t>
            </a:r>
            <a:r>
              <a:rPr lang="fr-CH" sz="700" dirty="0" err="1"/>
              <a:t>European</a:t>
            </a:r>
            <a:r>
              <a:rPr lang="fr-CH" sz="700" dirty="0"/>
              <a:t> </a:t>
            </a:r>
            <a:r>
              <a:rPr lang="fr-CH" sz="700" dirty="0" err="1"/>
              <a:t>Academy</a:t>
            </a:r>
            <a:r>
              <a:rPr lang="fr-CH" sz="700" dirty="0"/>
              <a:t> of </a:t>
            </a:r>
            <a:r>
              <a:rPr lang="fr-CH" sz="700" dirty="0" err="1"/>
              <a:t>Neurology</a:t>
            </a:r>
            <a:r>
              <a:rPr lang="fr-CH" sz="700" dirty="0"/>
              <a:t>. Physical </a:t>
            </a:r>
            <a:r>
              <a:rPr lang="fr-CH" sz="700" dirty="0" err="1"/>
              <a:t>activity</a:t>
            </a:r>
            <a:r>
              <a:rPr lang="fr-CH" sz="700" dirty="0"/>
              <a:t> and </a:t>
            </a:r>
            <a:r>
              <a:rPr lang="fr-CH" sz="700" dirty="0" err="1"/>
              <a:t>exercise</a:t>
            </a:r>
            <a:r>
              <a:rPr lang="fr-CH" sz="700" dirty="0"/>
              <a:t> for the </a:t>
            </a:r>
            <a:r>
              <a:rPr lang="fr-CH" sz="700" dirty="0" err="1"/>
              <a:t>prevention</a:t>
            </a:r>
            <a:r>
              <a:rPr lang="fr-CH" sz="700" dirty="0"/>
              <a:t> and management of </a:t>
            </a:r>
            <a:r>
              <a:rPr lang="fr-CH" sz="700" dirty="0" err="1"/>
              <a:t>mild</a:t>
            </a:r>
            <a:r>
              <a:rPr lang="fr-CH" sz="700" dirty="0"/>
              <a:t> cognitive </a:t>
            </a:r>
            <a:r>
              <a:rPr lang="fr-CH" sz="700" dirty="0" err="1"/>
              <a:t>impairment</a:t>
            </a:r>
            <a:r>
              <a:rPr lang="fr-CH" sz="700" dirty="0"/>
              <a:t> and </a:t>
            </a:r>
            <a:r>
              <a:rPr lang="fr-CH" sz="700" dirty="0" err="1"/>
              <a:t>dementia</a:t>
            </a:r>
            <a:r>
              <a:rPr lang="fr-CH" sz="700" dirty="0"/>
              <a:t>: a collaborative international guideline. </a:t>
            </a:r>
            <a:r>
              <a:rPr lang="fr-CH" sz="700" dirty="0" err="1"/>
              <a:t>Eur</a:t>
            </a:r>
            <a:r>
              <a:rPr lang="fr-CH" sz="700" dirty="0"/>
              <a:t> </a:t>
            </a:r>
            <a:r>
              <a:rPr lang="fr-CH" sz="700" dirty="0" err="1"/>
              <a:t>Geriatr</a:t>
            </a:r>
            <a:r>
              <a:rPr lang="fr-CH" sz="700" dirty="0"/>
              <a:t> Med. 2023 Oct;14(5):925-952. </a:t>
            </a:r>
            <a:r>
              <a:rPr lang="fr-CH" sz="700" dirty="0" err="1"/>
              <a:t>doi</a:t>
            </a:r>
            <a:r>
              <a:rPr lang="fr-CH" sz="700" dirty="0"/>
              <a:t>: 10.1007/s41999-023-00858-y. Epub 2023 Sep 28. PMID: 37768499. /.</a:t>
            </a:r>
          </a:p>
          <a:p>
            <a:pPr marL="228600" lvl="0" indent="-228600">
              <a:lnSpc>
                <a:spcPct val="100000"/>
              </a:lnSpc>
              <a:spcAft>
                <a:spcPts val="800"/>
              </a:spcAft>
              <a:buFont typeface="+mj-lt"/>
              <a:buAutoNum type="arabicParenR" startAt="10"/>
            </a:pPr>
            <a:r>
              <a:rPr lang="fr-CH" sz="700" dirty="0" err="1"/>
              <a:t>Karssemeijer</a:t>
            </a:r>
            <a:r>
              <a:rPr lang="fr-CH" sz="700" dirty="0"/>
              <a:t>, E. G., </a:t>
            </a:r>
            <a:r>
              <a:rPr lang="fr-CH" sz="700" dirty="0" err="1"/>
              <a:t>Bossers</a:t>
            </a:r>
            <a:r>
              <a:rPr lang="fr-CH" sz="700" dirty="0"/>
              <a:t>, W. J., </a:t>
            </a:r>
            <a:r>
              <a:rPr lang="fr-CH" sz="700" dirty="0" err="1"/>
              <a:t>Aaronson</a:t>
            </a:r>
            <a:r>
              <a:rPr lang="fr-CH" sz="700" dirty="0"/>
              <a:t>, J. A., Sanders, L. M., </a:t>
            </a:r>
            <a:r>
              <a:rPr lang="fr-CH" sz="700" dirty="0" err="1"/>
              <a:t>Kessels</a:t>
            </a:r>
            <a:r>
              <a:rPr lang="fr-CH" sz="700" dirty="0"/>
              <a:t>, R. P., &amp; </a:t>
            </a:r>
            <a:r>
              <a:rPr lang="fr-CH" sz="700" dirty="0" err="1"/>
              <a:t>Rikkert</a:t>
            </a:r>
            <a:r>
              <a:rPr lang="fr-CH" sz="700" dirty="0"/>
              <a:t>, M. G. O. (2019). </a:t>
            </a:r>
            <a:r>
              <a:rPr lang="fr-CH" sz="700" dirty="0" err="1"/>
              <a:t>Exergaming</a:t>
            </a:r>
            <a:r>
              <a:rPr lang="fr-CH" sz="700" dirty="0"/>
              <a:t> as a </a:t>
            </a:r>
            <a:r>
              <a:rPr lang="fr-CH" sz="700" dirty="0" err="1"/>
              <a:t>physical</a:t>
            </a:r>
            <a:r>
              <a:rPr lang="fr-CH" sz="700" dirty="0"/>
              <a:t> </a:t>
            </a:r>
            <a:r>
              <a:rPr lang="fr-CH" sz="700" dirty="0" err="1"/>
              <a:t>exercise</a:t>
            </a:r>
            <a:r>
              <a:rPr lang="fr-CH" sz="700" dirty="0"/>
              <a:t> </a:t>
            </a:r>
            <a:r>
              <a:rPr lang="fr-CH" sz="700" dirty="0" err="1"/>
              <a:t>strategy</a:t>
            </a:r>
            <a:r>
              <a:rPr lang="fr-CH" sz="700" dirty="0"/>
              <a:t> </a:t>
            </a:r>
            <a:r>
              <a:rPr lang="fr-CH" sz="700" dirty="0" err="1"/>
              <a:t>reduces</a:t>
            </a:r>
            <a:r>
              <a:rPr lang="fr-CH" sz="700" dirty="0"/>
              <a:t> </a:t>
            </a:r>
            <a:r>
              <a:rPr lang="fr-CH" sz="700" dirty="0" err="1"/>
              <a:t>frailty</a:t>
            </a:r>
            <a:r>
              <a:rPr lang="fr-CH" sz="700" dirty="0"/>
              <a:t> in people </a:t>
            </a:r>
            <a:r>
              <a:rPr lang="fr-CH" sz="700" dirty="0" err="1"/>
              <a:t>with</a:t>
            </a:r>
            <a:r>
              <a:rPr lang="fr-CH" sz="700" dirty="0"/>
              <a:t> </a:t>
            </a:r>
            <a:r>
              <a:rPr lang="fr-CH" sz="700" dirty="0" err="1"/>
              <a:t>dementia</a:t>
            </a:r>
            <a:r>
              <a:rPr lang="fr-CH" sz="700" dirty="0"/>
              <a:t>: a </a:t>
            </a:r>
            <a:r>
              <a:rPr lang="fr-CH" sz="700" dirty="0" err="1"/>
              <a:t>randomized</a:t>
            </a:r>
            <a:r>
              <a:rPr lang="fr-CH" sz="700" dirty="0"/>
              <a:t> </a:t>
            </a:r>
            <a:r>
              <a:rPr lang="fr-CH" sz="700" dirty="0" err="1"/>
              <a:t>controlled</a:t>
            </a:r>
            <a:r>
              <a:rPr lang="fr-CH" sz="700" dirty="0"/>
              <a:t> trial. Journal of the American </a:t>
            </a:r>
            <a:r>
              <a:rPr lang="fr-CH" sz="700" dirty="0" err="1"/>
              <a:t>Medical</a:t>
            </a:r>
            <a:r>
              <a:rPr lang="fr-CH" sz="700" dirty="0"/>
              <a:t> </a:t>
            </a:r>
            <a:r>
              <a:rPr lang="fr-CH" sz="700" dirty="0" err="1"/>
              <a:t>Directors</a:t>
            </a:r>
            <a:r>
              <a:rPr lang="fr-CH" sz="700" dirty="0"/>
              <a:t> Association, 20(12), 1502-1508.</a:t>
            </a:r>
          </a:p>
          <a:p>
            <a:pPr marL="228600" lvl="0" indent="-228600">
              <a:lnSpc>
                <a:spcPct val="100000"/>
              </a:lnSpc>
              <a:spcAft>
                <a:spcPts val="800"/>
              </a:spcAft>
              <a:buFont typeface="+mj-lt"/>
              <a:buAutoNum type="arabicParenR" startAt="10"/>
            </a:pPr>
            <a:r>
              <a:rPr lang="fr-CH" sz="700" dirty="0" err="1"/>
              <a:t>Braz</a:t>
            </a:r>
            <a:r>
              <a:rPr lang="fr-CH" sz="700" dirty="0"/>
              <a:t> de Oliveira MP, Moreira </a:t>
            </a:r>
            <a:r>
              <a:rPr lang="fr-CH" sz="700" dirty="0" err="1"/>
              <a:t>Padovez</a:t>
            </a:r>
            <a:r>
              <a:rPr lang="fr-CH" sz="700" dirty="0"/>
              <a:t> RFC, </a:t>
            </a:r>
            <a:r>
              <a:rPr lang="fr-CH" sz="700" dirty="0" err="1"/>
              <a:t>Serrão</a:t>
            </a:r>
            <a:r>
              <a:rPr lang="fr-CH" sz="700" dirty="0"/>
              <a:t> PRMDS, Gomes Dos Santos J, Silva DCPD, Andrade LP. Is </a:t>
            </a:r>
            <a:r>
              <a:rPr lang="fr-CH" sz="700" dirty="0" err="1"/>
              <a:t>physical</a:t>
            </a:r>
            <a:r>
              <a:rPr lang="fr-CH" sz="700" dirty="0"/>
              <a:t> </a:t>
            </a:r>
            <a:r>
              <a:rPr lang="fr-CH" sz="700" dirty="0" err="1"/>
              <a:t>exercise</a:t>
            </a:r>
            <a:r>
              <a:rPr lang="fr-CH" sz="700" dirty="0"/>
              <a:t> effective at </a:t>
            </a:r>
            <a:r>
              <a:rPr lang="fr-CH" sz="700" dirty="0" err="1"/>
              <a:t>improving</a:t>
            </a:r>
            <a:r>
              <a:rPr lang="fr-CH" sz="700" dirty="0"/>
              <a:t> body structure &amp; </a:t>
            </a:r>
            <a:r>
              <a:rPr lang="fr-CH" sz="700" dirty="0" err="1"/>
              <a:t>function</a:t>
            </a:r>
            <a:r>
              <a:rPr lang="fr-CH" sz="700" dirty="0"/>
              <a:t> and </a:t>
            </a:r>
            <a:r>
              <a:rPr lang="fr-CH" sz="700" dirty="0" err="1"/>
              <a:t>activity</a:t>
            </a:r>
            <a:r>
              <a:rPr lang="fr-CH" sz="700" dirty="0"/>
              <a:t> </a:t>
            </a:r>
            <a:r>
              <a:rPr lang="fr-CH" sz="700" dirty="0" err="1"/>
              <a:t>outcomes</a:t>
            </a:r>
            <a:r>
              <a:rPr lang="fr-CH" sz="700" dirty="0"/>
              <a:t> in </a:t>
            </a:r>
            <a:r>
              <a:rPr lang="fr-CH" sz="700" dirty="0" err="1"/>
              <a:t>individuals</a:t>
            </a:r>
            <a:r>
              <a:rPr lang="fr-CH" sz="700" dirty="0"/>
              <a:t> </a:t>
            </a:r>
            <a:r>
              <a:rPr lang="fr-CH" sz="700" dirty="0" err="1"/>
              <a:t>with</a:t>
            </a:r>
            <a:r>
              <a:rPr lang="fr-CH" sz="700" dirty="0"/>
              <a:t> </a:t>
            </a:r>
            <a:r>
              <a:rPr lang="fr-CH" sz="700" dirty="0" err="1"/>
              <a:t>Mild</a:t>
            </a:r>
            <a:r>
              <a:rPr lang="fr-CH" sz="700" dirty="0"/>
              <a:t> Cognitive </a:t>
            </a:r>
            <a:r>
              <a:rPr lang="fr-CH" sz="700" dirty="0" err="1"/>
              <a:t>Impairment</a:t>
            </a:r>
            <a:r>
              <a:rPr lang="fr-CH" sz="700" dirty="0"/>
              <a:t>? a </a:t>
            </a:r>
            <a:r>
              <a:rPr lang="fr-CH" sz="700" dirty="0" err="1"/>
              <a:t>systematic</a:t>
            </a:r>
            <a:r>
              <a:rPr lang="fr-CH" sz="700" dirty="0"/>
              <a:t> </a:t>
            </a:r>
            <a:r>
              <a:rPr lang="fr-CH" sz="700" dirty="0" err="1"/>
              <a:t>review</a:t>
            </a:r>
            <a:r>
              <a:rPr lang="fr-CH" sz="700" dirty="0"/>
              <a:t> </a:t>
            </a:r>
            <a:r>
              <a:rPr lang="fr-CH" sz="700" dirty="0" err="1"/>
              <a:t>with</a:t>
            </a:r>
            <a:r>
              <a:rPr lang="fr-CH" sz="700" dirty="0"/>
              <a:t> </a:t>
            </a:r>
            <a:r>
              <a:rPr lang="fr-CH" sz="700" dirty="0" err="1"/>
              <a:t>quality</a:t>
            </a:r>
            <a:r>
              <a:rPr lang="fr-CH" sz="700" dirty="0"/>
              <a:t> of </a:t>
            </a:r>
            <a:r>
              <a:rPr lang="fr-CH" sz="700" dirty="0" err="1"/>
              <a:t>evidence</a:t>
            </a:r>
            <a:r>
              <a:rPr lang="fr-CH" sz="700" dirty="0"/>
              <a:t> </a:t>
            </a:r>
            <a:r>
              <a:rPr lang="fr-CH" sz="700" dirty="0" err="1"/>
              <a:t>assessment</a:t>
            </a:r>
            <a:r>
              <a:rPr lang="fr-CH" sz="700" dirty="0"/>
              <a:t>. </a:t>
            </a:r>
            <a:r>
              <a:rPr lang="fr-CH" sz="700" dirty="0" err="1"/>
              <a:t>Disabil</a:t>
            </a:r>
            <a:r>
              <a:rPr lang="fr-CH" sz="700" dirty="0"/>
              <a:t> </a:t>
            </a:r>
            <a:r>
              <a:rPr lang="fr-CH" sz="700" dirty="0" err="1"/>
              <a:t>Rehabil</a:t>
            </a:r>
            <a:r>
              <a:rPr lang="fr-CH" sz="700" dirty="0"/>
              <a:t>. 2022 </a:t>
            </a:r>
            <a:r>
              <a:rPr lang="fr-CH" sz="700" dirty="0" err="1"/>
              <a:t>Feb</a:t>
            </a:r>
            <a:r>
              <a:rPr lang="fr-CH" sz="700" dirty="0"/>
              <a:t> 23:1-13. </a:t>
            </a:r>
            <a:r>
              <a:rPr lang="fr-CH" sz="700" dirty="0" err="1"/>
              <a:t>doi</a:t>
            </a:r>
            <a:r>
              <a:rPr lang="fr-CH" sz="700" dirty="0"/>
              <a:t>: 10.1080/09638288.2022.2040609. Epub </a:t>
            </a:r>
            <a:r>
              <a:rPr lang="fr-CH" sz="700" dirty="0" err="1"/>
              <a:t>ahead</a:t>
            </a:r>
            <a:r>
              <a:rPr lang="fr-CH" sz="700" dirty="0"/>
              <a:t> of </a:t>
            </a:r>
            <a:r>
              <a:rPr lang="fr-CH" sz="700" dirty="0" err="1"/>
              <a:t>print</a:t>
            </a:r>
            <a:r>
              <a:rPr lang="fr-CH" sz="700" dirty="0"/>
              <a:t>. PMID: 35195496.</a:t>
            </a:r>
          </a:p>
          <a:p>
            <a:pPr marL="228600" indent="-228600">
              <a:lnSpc>
                <a:spcPct val="100000"/>
              </a:lnSpc>
              <a:spcAft>
                <a:spcPts val="800"/>
              </a:spcAft>
              <a:buFont typeface="+mj-lt"/>
              <a:buAutoNum type="arabicParenR" startAt="10"/>
            </a:pPr>
            <a:r>
              <a:rPr lang="fr-CH" sz="700" dirty="0" err="1"/>
              <a:t>Longhurst</a:t>
            </a:r>
            <a:r>
              <a:rPr lang="fr-CH" sz="700" dirty="0"/>
              <a:t> J, Phan J, Chen E, Jackson S, Landers MR. Physical </a:t>
            </a:r>
            <a:r>
              <a:rPr lang="fr-CH" sz="700" dirty="0" err="1"/>
              <a:t>Therapy</a:t>
            </a:r>
            <a:r>
              <a:rPr lang="fr-CH" sz="700" dirty="0"/>
              <a:t> for </a:t>
            </a:r>
            <a:r>
              <a:rPr lang="fr-CH" sz="700" dirty="0" err="1"/>
              <a:t>Gait</a:t>
            </a:r>
            <a:r>
              <a:rPr lang="fr-CH" sz="700" dirty="0"/>
              <a:t>, Balance, and Cognition in </a:t>
            </a:r>
            <a:r>
              <a:rPr lang="fr-CH" sz="700" dirty="0" err="1"/>
              <a:t>Individuals</a:t>
            </a:r>
            <a:r>
              <a:rPr lang="fr-CH" sz="700" dirty="0"/>
              <a:t> </a:t>
            </a:r>
            <a:r>
              <a:rPr lang="fr-CH" sz="700" dirty="0" err="1"/>
              <a:t>with</a:t>
            </a:r>
            <a:r>
              <a:rPr lang="fr-CH" sz="700" dirty="0"/>
              <a:t> Cognitive </a:t>
            </a:r>
            <a:r>
              <a:rPr lang="fr-CH" sz="700" dirty="0" err="1"/>
              <a:t>Impairment</a:t>
            </a:r>
            <a:r>
              <a:rPr lang="fr-CH" sz="700" dirty="0"/>
              <a:t>: A </a:t>
            </a:r>
            <a:r>
              <a:rPr lang="fr-CH" sz="700" dirty="0" err="1"/>
              <a:t>Retrospective</a:t>
            </a:r>
            <a:r>
              <a:rPr lang="fr-CH" sz="700" dirty="0"/>
              <a:t> </a:t>
            </a:r>
            <a:r>
              <a:rPr lang="fr-CH" sz="700" dirty="0" err="1"/>
              <a:t>Analysis</a:t>
            </a:r>
            <a:r>
              <a:rPr lang="fr-CH" sz="700" dirty="0"/>
              <a:t>. </a:t>
            </a:r>
            <a:r>
              <a:rPr lang="fr-CH" sz="700" dirty="0" err="1"/>
              <a:t>Rehabil</a:t>
            </a:r>
            <a:r>
              <a:rPr lang="fr-CH" sz="700" dirty="0"/>
              <a:t> </a:t>
            </a:r>
            <a:r>
              <a:rPr lang="fr-CH" sz="700" dirty="0" err="1"/>
              <a:t>Res</a:t>
            </a:r>
            <a:r>
              <a:rPr lang="fr-CH" sz="700" dirty="0"/>
              <a:t> </a:t>
            </a:r>
            <a:r>
              <a:rPr lang="fr-CH" sz="700" dirty="0" err="1"/>
              <a:t>Pract</a:t>
            </a:r>
            <a:r>
              <a:rPr lang="fr-CH" sz="700" dirty="0"/>
              <a:t>. 2020 </a:t>
            </a:r>
            <a:r>
              <a:rPr lang="fr-CH" sz="700" dirty="0" err="1"/>
              <a:t>Nov</a:t>
            </a:r>
            <a:r>
              <a:rPr lang="fr-CH" sz="700" dirty="0"/>
              <a:t> 3;2020:8861004. </a:t>
            </a:r>
            <a:r>
              <a:rPr lang="fr-CH" sz="700" dirty="0" err="1"/>
              <a:t>doi</a:t>
            </a:r>
            <a:r>
              <a:rPr lang="fr-CH" sz="700" dirty="0"/>
              <a:t>: 10.1155/2020/8861004. PMID: 33204533; PMCID: PMC7655244.</a:t>
            </a:r>
          </a:p>
          <a:p>
            <a:pPr marL="228600" lvl="0" indent="-228600">
              <a:lnSpc>
                <a:spcPct val="100000"/>
              </a:lnSpc>
              <a:spcAft>
                <a:spcPts val="800"/>
              </a:spcAft>
              <a:buFont typeface="+mj-lt"/>
              <a:buAutoNum type="arabicParenR" startAt="10"/>
            </a:pPr>
            <a:endParaRPr lang="fr-CH" sz="600" dirty="0"/>
          </a:p>
        </p:txBody>
      </p:sp>
    </p:spTree>
    <p:extLst>
      <p:ext uri="{BB962C8B-B14F-4D97-AF65-F5344CB8AC3E}">
        <p14:creationId xmlns:p14="http://schemas.microsoft.com/office/powerpoint/2010/main" val="13314989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687CD2-60F5-666F-BD16-A54B1D045D81}"/>
              </a:ext>
            </a:extLst>
          </p:cNvPr>
          <p:cNvSpPr>
            <a:spLocks noGrp="1"/>
          </p:cNvSpPr>
          <p:nvPr>
            <p:ph type="title"/>
          </p:nvPr>
        </p:nvSpPr>
        <p:spPr>
          <a:xfrm>
            <a:off x="1261872" y="365760"/>
            <a:ext cx="9692640" cy="393657"/>
          </a:xfrm>
        </p:spPr>
        <p:txBody>
          <a:bodyPr>
            <a:normAutofit fontScale="90000"/>
          </a:bodyPr>
          <a:lstStyle/>
          <a:p>
            <a:r>
              <a:rPr lang="fr-CH" dirty="0"/>
              <a:t>Références</a:t>
            </a:r>
          </a:p>
        </p:txBody>
      </p:sp>
      <p:sp>
        <p:nvSpPr>
          <p:cNvPr id="3" name="Espace réservé du contenu 2">
            <a:extLst>
              <a:ext uri="{FF2B5EF4-FFF2-40B4-BE49-F238E27FC236}">
                <a16:creationId xmlns:a16="http://schemas.microsoft.com/office/drawing/2014/main" id="{7BB4BB6A-177F-EC77-375F-60BA8AB8CF40}"/>
              </a:ext>
            </a:extLst>
          </p:cNvPr>
          <p:cNvSpPr>
            <a:spLocks noGrp="1"/>
          </p:cNvSpPr>
          <p:nvPr>
            <p:ph idx="1"/>
          </p:nvPr>
        </p:nvSpPr>
        <p:spPr>
          <a:xfrm>
            <a:off x="1605516" y="945398"/>
            <a:ext cx="10313582" cy="5262898"/>
          </a:xfrm>
        </p:spPr>
        <p:txBody>
          <a:bodyPr>
            <a:noAutofit/>
          </a:bodyPr>
          <a:lstStyle/>
          <a:p>
            <a:pPr marL="342900" lvl="0" indent="-342900">
              <a:lnSpc>
                <a:spcPct val="100000"/>
              </a:lnSpc>
              <a:spcAft>
                <a:spcPts val="800"/>
              </a:spcAft>
              <a:buFont typeface="+mj-lt"/>
              <a:buAutoNum type="arabicParenR" startAt="21"/>
            </a:pPr>
            <a:r>
              <a:rPr lang="fr-CH" sz="500" dirty="0" err="1"/>
              <a:t>Lam</a:t>
            </a:r>
            <a:r>
              <a:rPr lang="fr-CH" sz="500" dirty="0"/>
              <a:t> FM, Huang MZ, Liao LR, Chung RC, Kwok TC, </a:t>
            </a:r>
            <a:r>
              <a:rPr lang="fr-CH" sz="500" dirty="0" err="1"/>
              <a:t>Pang</a:t>
            </a:r>
            <a:r>
              <a:rPr lang="fr-CH" sz="500" dirty="0"/>
              <a:t> MY. Physical </a:t>
            </a:r>
            <a:r>
              <a:rPr lang="fr-CH" sz="500" dirty="0" err="1"/>
              <a:t>exercise</a:t>
            </a:r>
            <a:r>
              <a:rPr lang="fr-CH" sz="500" dirty="0"/>
              <a:t> </a:t>
            </a:r>
            <a:r>
              <a:rPr lang="fr-CH" sz="500" dirty="0" err="1"/>
              <a:t>improves</a:t>
            </a:r>
            <a:r>
              <a:rPr lang="fr-CH" sz="500" dirty="0"/>
              <a:t> </a:t>
            </a:r>
            <a:r>
              <a:rPr lang="fr-CH" sz="500" dirty="0" err="1"/>
              <a:t>strength</a:t>
            </a:r>
            <a:r>
              <a:rPr lang="fr-CH" sz="500" dirty="0"/>
              <a:t>, balance, </a:t>
            </a:r>
            <a:r>
              <a:rPr lang="fr-CH" sz="500" dirty="0" err="1"/>
              <a:t>mobility</a:t>
            </a:r>
            <a:r>
              <a:rPr lang="fr-CH" sz="500" dirty="0"/>
              <a:t>, and endurance in people </a:t>
            </a:r>
            <a:r>
              <a:rPr lang="fr-CH" sz="500" dirty="0" err="1"/>
              <a:t>with</a:t>
            </a:r>
            <a:r>
              <a:rPr lang="fr-CH" sz="500" dirty="0"/>
              <a:t> cognitive </a:t>
            </a:r>
            <a:r>
              <a:rPr lang="fr-CH" sz="500" dirty="0" err="1"/>
              <a:t>impairment</a:t>
            </a:r>
            <a:r>
              <a:rPr lang="fr-CH" sz="500" dirty="0"/>
              <a:t> and </a:t>
            </a:r>
            <a:r>
              <a:rPr lang="fr-CH" sz="500" dirty="0" err="1"/>
              <a:t>dementia</a:t>
            </a:r>
            <a:r>
              <a:rPr lang="fr-CH" sz="500" dirty="0"/>
              <a:t>: a </a:t>
            </a:r>
            <a:r>
              <a:rPr lang="fr-CH" sz="500" dirty="0" err="1"/>
              <a:t>systematic</a:t>
            </a:r>
            <a:r>
              <a:rPr lang="fr-CH" sz="500" dirty="0"/>
              <a:t> </a:t>
            </a:r>
            <a:r>
              <a:rPr lang="fr-CH" sz="500" dirty="0" err="1"/>
              <a:t>review</a:t>
            </a:r>
            <a:r>
              <a:rPr lang="fr-CH" sz="500" dirty="0"/>
              <a:t>. J </a:t>
            </a:r>
            <a:r>
              <a:rPr lang="fr-CH" sz="500" dirty="0" err="1"/>
              <a:t>Physiother</a:t>
            </a:r>
            <a:r>
              <a:rPr lang="fr-CH" sz="500" dirty="0"/>
              <a:t>. 2018 Jan;64(1):4-15. </a:t>
            </a:r>
            <a:r>
              <a:rPr lang="fr-CH" sz="500" dirty="0" err="1"/>
              <a:t>doi</a:t>
            </a:r>
            <a:r>
              <a:rPr lang="fr-CH" sz="500" dirty="0"/>
              <a:t>: 10.1016/j.jphys.2017.12.001. Epub 2017 </a:t>
            </a:r>
            <a:r>
              <a:rPr lang="fr-CH" sz="500" dirty="0" err="1"/>
              <a:t>Dec</a:t>
            </a:r>
            <a:r>
              <a:rPr lang="fr-CH" sz="500" dirty="0"/>
              <a:t> 27. PMID: 29289581</a:t>
            </a:r>
          </a:p>
          <a:p>
            <a:pPr marL="342900" lvl="0" indent="-342900">
              <a:lnSpc>
                <a:spcPct val="100000"/>
              </a:lnSpc>
              <a:spcAft>
                <a:spcPts val="800"/>
              </a:spcAft>
              <a:buFont typeface="+mj-lt"/>
              <a:buAutoNum type="arabicParenR" startAt="21"/>
            </a:pPr>
            <a:r>
              <a:rPr lang="fr-CH" sz="500" dirty="0"/>
              <a:t>Casas-</a:t>
            </a:r>
            <a:r>
              <a:rPr lang="fr-CH" sz="500" dirty="0" err="1"/>
              <a:t>Herrero</a:t>
            </a:r>
            <a:r>
              <a:rPr lang="fr-CH" sz="500" dirty="0"/>
              <a:t> Á, </a:t>
            </a:r>
            <a:r>
              <a:rPr lang="fr-CH" sz="500" dirty="0" err="1"/>
              <a:t>Sáez</a:t>
            </a:r>
            <a:r>
              <a:rPr lang="fr-CH" sz="500" dirty="0"/>
              <a:t> de </a:t>
            </a:r>
            <a:r>
              <a:rPr lang="fr-CH" sz="500" dirty="0" err="1"/>
              <a:t>Asteasu</a:t>
            </a:r>
            <a:r>
              <a:rPr lang="fr-CH" sz="500" dirty="0"/>
              <a:t> ML, </a:t>
            </a:r>
            <a:r>
              <a:rPr lang="fr-CH" sz="500" dirty="0" err="1"/>
              <a:t>Antón</a:t>
            </a:r>
            <a:r>
              <a:rPr lang="fr-CH" sz="500" dirty="0"/>
              <a:t>-Rodrigo I, </a:t>
            </a:r>
            <a:r>
              <a:rPr lang="fr-CH" sz="500" dirty="0" err="1"/>
              <a:t>Sánchez-Sánchez</a:t>
            </a:r>
            <a:r>
              <a:rPr lang="fr-CH" sz="500" dirty="0"/>
              <a:t> JL, Montero-</a:t>
            </a:r>
            <a:r>
              <a:rPr lang="fr-CH" sz="500" dirty="0" err="1"/>
              <a:t>Odasso</a:t>
            </a:r>
            <a:r>
              <a:rPr lang="fr-CH" sz="500" dirty="0"/>
              <a:t> M, </a:t>
            </a:r>
            <a:r>
              <a:rPr lang="fr-CH" sz="500" dirty="0" err="1"/>
              <a:t>Marín-Epelde</a:t>
            </a:r>
            <a:r>
              <a:rPr lang="fr-CH" sz="500" dirty="0"/>
              <a:t> I, </a:t>
            </a:r>
            <a:r>
              <a:rPr lang="fr-CH" sz="500" dirty="0" err="1"/>
              <a:t>Ramón-Espinoza</a:t>
            </a:r>
            <a:r>
              <a:rPr lang="fr-CH" sz="500" dirty="0"/>
              <a:t> F, </a:t>
            </a:r>
            <a:r>
              <a:rPr lang="fr-CH" sz="500" dirty="0" err="1"/>
              <a:t>Zambom-Ferraresi</a:t>
            </a:r>
            <a:r>
              <a:rPr lang="fr-CH" sz="500" dirty="0"/>
              <a:t> F, </a:t>
            </a:r>
            <a:r>
              <a:rPr lang="fr-CH" sz="500" dirty="0" err="1"/>
              <a:t>Petidier-Torregrosa</a:t>
            </a:r>
            <a:r>
              <a:rPr lang="fr-CH" sz="500" dirty="0"/>
              <a:t> R, </a:t>
            </a:r>
            <a:r>
              <a:rPr lang="fr-CH" sz="500" dirty="0" err="1"/>
              <a:t>Elexpuru-Estomba</a:t>
            </a:r>
            <a:r>
              <a:rPr lang="fr-CH" sz="500" dirty="0"/>
              <a:t> J, </a:t>
            </a:r>
            <a:r>
              <a:rPr lang="fr-CH" sz="500" dirty="0" err="1"/>
              <a:t>Álvarez-Bustos</a:t>
            </a:r>
            <a:r>
              <a:rPr lang="fr-CH" sz="500" dirty="0"/>
              <a:t> A, </a:t>
            </a:r>
            <a:r>
              <a:rPr lang="fr-CH" sz="500" dirty="0" err="1"/>
              <a:t>Galbete</a:t>
            </a:r>
            <a:r>
              <a:rPr lang="fr-CH" sz="500" dirty="0"/>
              <a:t> A, </a:t>
            </a:r>
            <a:r>
              <a:rPr lang="fr-CH" sz="500" dirty="0" err="1"/>
              <a:t>Martínez-Velilla</a:t>
            </a:r>
            <a:r>
              <a:rPr lang="fr-CH" sz="500" dirty="0"/>
              <a:t> N, Izquierdo M. </a:t>
            </a:r>
            <a:r>
              <a:rPr lang="fr-CH" sz="500" dirty="0" err="1"/>
              <a:t>Effects</a:t>
            </a:r>
            <a:r>
              <a:rPr lang="fr-CH" sz="500" dirty="0"/>
              <a:t> of </a:t>
            </a:r>
            <a:r>
              <a:rPr lang="fr-CH" sz="500" dirty="0" err="1"/>
              <a:t>Vivifrail</a:t>
            </a:r>
            <a:r>
              <a:rPr lang="fr-CH" sz="500" dirty="0"/>
              <a:t> </a:t>
            </a:r>
            <a:r>
              <a:rPr lang="fr-CH" sz="500" dirty="0" err="1"/>
              <a:t>multicomponent</a:t>
            </a:r>
            <a:r>
              <a:rPr lang="fr-CH" sz="500" dirty="0"/>
              <a:t> intervention on </a:t>
            </a:r>
            <a:r>
              <a:rPr lang="fr-CH" sz="500" dirty="0" err="1"/>
              <a:t>functional</a:t>
            </a:r>
            <a:r>
              <a:rPr lang="fr-CH" sz="500" dirty="0"/>
              <a:t> </a:t>
            </a:r>
            <a:r>
              <a:rPr lang="fr-CH" sz="500" dirty="0" err="1"/>
              <a:t>capacity</a:t>
            </a:r>
            <a:r>
              <a:rPr lang="fr-CH" sz="500" dirty="0"/>
              <a:t>: a multicentre, </a:t>
            </a:r>
            <a:r>
              <a:rPr lang="fr-CH" sz="500" dirty="0" err="1"/>
              <a:t>randomized</a:t>
            </a:r>
            <a:r>
              <a:rPr lang="fr-CH" sz="500" dirty="0"/>
              <a:t> </a:t>
            </a:r>
            <a:r>
              <a:rPr lang="fr-CH" sz="500" dirty="0" err="1"/>
              <a:t>controlled</a:t>
            </a:r>
            <a:r>
              <a:rPr lang="fr-CH" sz="500" dirty="0"/>
              <a:t> trial. J </a:t>
            </a:r>
            <a:r>
              <a:rPr lang="fr-CH" sz="500" dirty="0" err="1"/>
              <a:t>Cachexia</a:t>
            </a:r>
            <a:r>
              <a:rPr lang="fr-CH" sz="500" dirty="0"/>
              <a:t> </a:t>
            </a:r>
            <a:r>
              <a:rPr lang="fr-CH" sz="500" dirty="0" err="1"/>
              <a:t>Sarcopenia</a:t>
            </a:r>
            <a:r>
              <a:rPr lang="fr-CH" sz="500" dirty="0"/>
              <a:t> Muscle. 2022 </a:t>
            </a:r>
            <a:r>
              <a:rPr lang="fr-CH" sz="500" dirty="0" err="1"/>
              <a:t>Feb</a:t>
            </a:r>
            <a:r>
              <a:rPr lang="fr-CH" sz="500" dirty="0"/>
              <a:t> 11. </a:t>
            </a:r>
            <a:r>
              <a:rPr lang="fr-CH" sz="500" dirty="0" err="1"/>
              <a:t>doi</a:t>
            </a:r>
            <a:r>
              <a:rPr lang="fr-CH" sz="500" dirty="0"/>
              <a:t>: 10.1002/jcsm.12925. Epub </a:t>
            </a:r>
            <a:r>
              <a:rPr lang="fr-CH" sz="500" dirty="0" err="1"/>
              <a:t>ahead</a:t>
            </a:r>
            <a:r>
              <a:rPr lang="fr-CH" sz="500" dirty="0"/>
              <a:t> of </a:t>
            </a:r>
            <a:r>
              <a:rPr lang="fr-CH" sz="500" dirty="0" err="1"/>
              <a:t>print</a:t>
            </a:r>
            <a:r>
              <a:rPr lang="fr-CH" sz="500" dirty="0"/>
              <a:t>. PMID: 35150086.</a:t>
            </a:r>
          </a:p>
          <a:p>
            <a:pPr marL="342900" lvl="0" indent="-342900">
              <a:lnSpc>
                <a:spcPct val="100000"/>
              </a:lnSpc>
              <a:spcAft>
                <a:spcPts val="800"/>
              </a:spcAft>
              <a:buFont typeface="+mj-lt"/>
              <a:buAutoNum type="arabicParenR" startAt="21"/>
            </a:pPr>
            <a:r>
              <a:rPr lang="fr-CH" sz="500" dirty="0" err="1"/>
              <a:t>Untari</a:t>
            </a:r>
            <a:r>
              <a:rPr lang="fr-CH" sz="500" dirty="0"/>
              <a:t>, I., </a:t>
            </a:r>
            <a:r>
              <a:rPr lang="fr-CH" sz="500" dirty="0" err="1"/>
              <a:t>Subijanto</a:t>
            </a:r>
            <a:r>
              <a:rPr lang="fr-CH" sz="500" dirty="0"/>
              <a:t>, A. A., </a:t>
            </a:r>
            <a:r>
              <a:rPr lang="fr-CH" sz="500" dirty="0" err="1"/>
              <a:t>Mirawati</a:t>
            </a:r>
            <a:r>
              <a:rPr lang="fr-CH" sz="500" dirty="0"/>
              <a:t>, D. K., </a:t>
            </a:r>
            <a:r>
              <a:rPr lang="fr-CH" sz="500" dirty="0" err="1"/>
              <a:t>Probandari</a:t>
            </a:r>
            <a:r>
              <a:rPr lang="fr-CH" sz="500" dirty="0"/>
              <a:t>, A. N., &amp; Sanusi, R. (2019). A combination of cognitive training and </a:t>
            </a:r>
            <a:r>
              <a:rPr lang="fr-CH" sz="500" dirty="0" err="1"/>
              <a:t>physical</a:t>
            </a:r>
            <a:r>
              <a:rPr lang="fr-CH" sz="500" dirty="0"/>
              <a:t> </a:t>
            </a:r>
            <a:r>
              <a:rPr lang="fr-CH" sz="500" dirty="0" err="1"/>
              <a:t>exercise</a:t>
            </a:r>
            <a:r>
              <a:rPr lang="fr-CH" sz="500" dirty="0"/>
              <a:t> for </a:t>
            </a:r>
            <a:r>
              <a:rPr lang="fr-CH" sz="500" dirty="0" err="1"/>
              <a:t>elderly</a:t>
            </a:r>
            <a:r>
              <a:rPr lang="fr-CH" sz="500" dirty="0"/>
              <a:t> </a:t>
            </a:r>
            <a:r>
              <a:rPr lang="fr-CH" sz="500" dirty="0" err="1"/>
              <a:t>with</a:t>
            </a:r>
            <a:r>
              <a:rPr lang="fr-CH" sz="500" dirty="0"/>
              <a:t> the </a:t>
            </a:r>
            <a:r>
              <a:rPr lang="fr-CH" sz="500" dirty="0" err="1"/>
              <a:t>mild</a:t>
            </a:r>
            <a:r>
              <a:rPr lang="fr-CH" sz="500" dirty="0"/>
              <a:t> cognitive </a:t>
            </a:r>
            <a:r>
              <a:rPr lang="fr-CH" sz="500" dirty="0" err="1"/>
              <a:t>impairment</a:t>
            </a:r>
            <a:r>
              <a:rPr lang="fr-CH" sz="500" dirty="0"/>
              <a:t>: A </a:t>
            </a:r>
            <a:r>
              <a:rPr lang="fr-CH" sz="500" dirty="0" err="1"/>
              <a:t>systematic</a:t>
            </a:r>
            <a:r>
              <a:rPr lang="fr-CH" sz="500" dirty="0"/>
              <a:t> </a:t>
            </a:r>
            <a:r>
              <a:rPr lang="fr-CH" sz="500" dirty="0" err="1"/>
              <a:t>review</a:t>
            </a:r>
            <a:r>
              <a:rPr lang="fr-CH" sz="500" dirty="0"/>
              <a:t>. Journal of </a:t>
            </a:r>
            <a:r>
              <a:rPr lang="fr-CH" sz="500" dirty="0" err="1"/>
              <a:t>Health</a:t>
            </a:r>
            <a:r>
              <a:rPr lang="fr-CH" sz="500" dirty="0"/>
              <a:t> </a:t>
            </a:r>
            <a:r>
              <a:rPr lang="fr-CH" sz="500" dirty="0" err="1"/>
              <a:t>Research</a:t>
            </a:r>
            <a:r>
              <a:rPr lang="fr-CH" sz="500" dirty="0"/>
              <a:t>, 33(6), 504-516.</a:t>
            </a:r>
          </a:p>
          <a:p>
            <a:pPr marL="342900" lvl="0" indent="-342900">
              <a:lnSpc>
                <a:spcPct val="100000"/>
              </a:lnSpc>
              <a:spcAft>
                <a:spcPts val="800"/>
              </a:spcAft>
              <a:buFont typeface="+mj-lt"/>
              <a:buAutoNum type="arabicParenR" startAt="21"/>
            </a:pPr>
            <a:r>
              <a:rPr lang="fr-CH" sz="500" dirty="0" err="1"/>
              <a:t>Telenius</a:t>
            </a:r>
            <a:r>
              <a:rPr lang="fr-CH" sz="500" dirty="0"/>
              <a:t>, E. W., </a:t>
            </a:r>
            <a:r>
              <a:rPr lang="fr-CH" sz="500" dirty="0" err="1"/>
              <a:t>Engedal</a:t>
            </a:r>
            <a:r>
              <a:rPr lang="fr-CH" sz="500" dirty="0"/>
              <a:t>, K., &amp; </a:t>
            </a:r>
            <a:r>
              <a:rPr lang="fr-CH" sz="500" dirty="0" err="1"/>
              <a:t>Bergland</a:t>
            </a:r>
            <a:r>
              <a:rPr lang="fr-CH" sz="500" dirty="0"/>
              <a:t>, A. (2015). Inter-rater </a:t>
            </a:r>
            <a:r>
              <a:rPr lang="fr-CH" sz="500" dirty="0" err="1"/>
              <a:t>reliability</a:t>
            </a:r>
            <a:r>
              <a:rPr lang="fr-CH" sz="500" dirty="0"/>
              <a:t> of the Berg Balance </a:t>
            </a:r>
            <a:r>
              <a:rPr lang="fr-CH" sz="500" dirty="0" err="1"/>
              <a:t>Scale</a:t>
            </a:r>
            <a:r>
              <a:rPr lang="fr-CH" sz="500" dirty="0"/>
              <a:t>, 30 s chair stand test and 6 m </a:t>
            </a:r>
            <a:r>
              <a:rPr lang="fr-CH" sz="500" dirty="0" err="1"/>
              <a:t>walking</a:t>
            </a:r>
            <a:r>
              <a:rPr lang="fr-CH" sz="500" dirty="0"/>
              <a:t> test, and </a:t>
            </a:r>
            <a:r>
              <a:rPr lang="fr-CH" sz="500" dirty="0" err="1"/>
              <a:t>construct</a:t>
            </a:r>
            <a:r>
              <a:rPr lang="fr-CH" sz="500" dirty="0"/>
              <a:t> </a:t>
            </a:r>
            <a:r>
              <a:rPr lang="fr-CH" sz="500" dirty="0" err="1"/>
              <a:t>validity</a:t>
            </a:r>
            <a:r>
              <a:rPr lang="fr-CH" sz="500" dirty="0"/>
              <a:t> of the Berg Balance </a:t>
            </a:r>
            <a:r>
              <a:rPr lang="fr-CH" sz="500" dirty="0" err="1"/>
              <a:t>Scale</a:t>
            </a:r>
            <a:r>
              <a:rPr lang="fr-CH" sz="500" dirty="0"/>
              <a:t> in nursing home </a:t>
            </a:r>
            <a:r>
              <a:rPr lang="fr-CH" sz="500" dirty="0" err="1"/>
              <a:t>residents</a:t>
            </a:r>
            <a:r>
              <a:rPr lang="fr-CH" sz="500" dirty="0"/>
              <a:t> </a:t>
            </a:r>
            <a:r>
              <a:rPr lang="fr-CH" sz="500" dirty="0" err="1"/>
              <a:t>with</a:t>
            </a:r>
            <a:r>
              <a:rPr lang="fr-CH" sz="500" dirty="0"/>
              <a:t> </a:t>
            </a:r>
            <a:r>
              <a:rPr lang="fr-CH" sz="500" dirty="0" err="1"/>
              <a:t>mild</a:t>
            </a:r>
            <a:r>
              <a:rPr lang="fr-CH" sz="500" dirty="0"/>
              <a:t>-to-</a:t>
            </a:r>
            <a:r>
              <a:rPr lang="fr-CH" sz="500" dirty="0" err="1"/>
              <a:t>moderate</a:t>
            </a:r>
            <a:r>
              <a:rPr lang="fr-CH" sz="500" dirty="0"/>
              <a:t> </a:t>
            </a:r>
            <a:r>
              <a:rPr lang="fr-CH" sz="500" dirty="0" err="1"/>
              <a:t>dementia</a:t>
            </a:r>
            <a:r>
              <a:rPr lang="fr-CH" sz="500" dirty="0"/>
              <a:t>. BMJ open, 5(9), e008321.</a:t>
            </a:r>
          </a:p>
          <a:p>
            <a:pPr marL="342900" lvl="0" indent="-342900">
              <a:lnSpc>
                <a:spcPct val="100000"/>
              </a:lnSpc>
              <a:spcAft>
                <a:spcPts val="800"/>
              </a:spcAft>
              <a:buFont typeface="+mj-lt"/>
              <a:buAutoNum type="arabicParenR" startAt="21"/>
            </a:pPr>
            <a:r>
              <a:rPr lang="fr-CH" sz="500" dirty="0"/>
              <a:t>Ries, J. D., Echternach, J. L., </a:t>
            </a:r>
            <a:r>
              <a:rPr lang="fr-CH" sz="500" dirty="0" err="1"/>
              <a:t>Nof</a:t>
            </a:r>
            <a:r>
              <a:rPr lang="fr-CH" sz="500" dirty="0"/>
              <a:t>, L., &amp; Gagnon </a:t>
            </a:r>
            <a:r>
              <a:rPr lang="fr-CH" sz="500" dirty="0" err="1"/>
              <a:t>Blodgett</a:t>
            </a:r>
            <a:r>
              <a:rPr lang="fr-CH" sz="500" dirty="0"/>
              <a:t>, M. (2009). Test-</a:t>
            </a:r>
            <a:r>
              <a:rPr lang="fr-CH" sz="500" dirty="0" err="1"/>
              <a:t>retest</a:t>
            </a:r>
            <a:r>
              <a:rPr lang="fr-CH" sz="500" dirty="0"/>
              <a:t> </a:t>
            </a:r>
            <a:r>
              <a:rPr lang="fr-CH" sz="500" dirty="0" err="1"/>
              <a:t>reliability</a:t>
            </a:r>
            <a:r>
              <a:rPr lang="fr-CH" sz="500" dirty="0"/>
              <a:t> and minimal </a:t>
            </a:r>
            <a:r>
              <a:rPr lang="fr-CH" sz="500" dirty="0" err="1"/>
              <a:t>detectable</a:t>
            </a:r>
            <a:r>
              <a:rPr lang="fr-CH" sz="500" dirty="0"/>
              <a:t> change scores for the </a:t>
            </a:r>
            <a:r>
              <a:rPr lang="fr-CH" sz="500" dirty="0" err="1"/>
              <a:t>timed</a:t>
            </a:r>
            <a:r>
              <a:rPr lang="fr-CH" sz="500" dirty="0"/>
              <a:t> “up &amp; go” test, the six-minute </a:t>
            </a:r>
            <a:r>
              <a:rPr lang="fr-CH" sz="500" dirty="0" err="1"/>
              <a:t>walk</a:t>
            </a:r>
            <a:r>
              <a:rPr lang="fr-CH" sz="500" dirty="0"/>
              <a:t> test, and </a:t>
            </a:r>
            <a:r>
              <a:rPr lang="fr-CH" sz="500" dirty="0" err="1"/>
              <a:t>gait</a:t>
            </a:r>
            <a:r>
              <a:rPr lang="fr-CH" sz="500" dirty="0"/>
              <a:t> speed in people </a:t>
            </a:r>
            <a:r>
              <a:rPr lang="fr-CH" sz="500" dirty="0" err="1"/>
              <a:t>with</a:t>
            </a:r>
            <a:r>
              <a:rPr lang="fr-CH" sz="500" dirty="0"/>
              <a:t> Alzheimer </a:t>
            </a:r>
            <a:r>
              <a:rPr lang="fr-CH" sz="500" dirty="0" err="1"/>
              <a:t>disease</a:t>
            </a:r>
            <a:r>
              <a:rPr lang="fr-CH" sz="500" dirty="0"/>
              <a:t>. Physical </a:t>
            </a:r>
            <a:r>
              <a:rPr lang="fr-CH" sz="500" dirty="0" err="1"/>
              <a:t>therapy</a:t>
            </a:r>
            <a:r>
              <a:rPr lang="fr-CH" sz="500" dirty="0"/>
              <a:t>, 89(6), 569-579.</a:t>
            </a:r>
          </a:p>
          <a:p>
            <a:pPr marL="342900" lvl="0" indent="-342900">
              <a:lnSpc>
                <a:spcPct val="100000"/>
              </a:lnSpc>
              <a:spcAft>
                <a:spcPts val="800"/>
              </a:spcAft>
              <a:buFont typeface="+mj-lt"/>
              <a:buAutoNum type="arabicParenR" startAt="21"/>
            </a:pPr>
            <a:r>
              <a:rPr lang="fr-CH" sz="500" dirty="0"/>
              <a:t>Chan, W. L., &amp; Pin, T. W. (2019). </a:t>
            </a:r>
            <a:r>
              <a:rPr lang="fr-CH" sz="500" dirty="0" err="1"/>
              <a:t>Reliability</a:t>
            </a:r>
            <a:r>
              <a:rPr lang="fr-CH" sz="500" dirty="0"/>
              <a:t>, </a:t>
            </a:r>
            <a:r>
              <a:rPr lang="fr-CH" sz="500" dirty="0" err="1"/>
              <a:t>validity</a:t>
            </a:r>
            <a:r>
              <a:rPr lang="fr-CH" sz="500" dirty="0"/>
              <a:t> and minimal </a:t>
            </a:r>
            <a:r>
              <a:rPr lang="fr-CH" sz="500" dirty="0" err="1"/>
              <a:t>detectable</a:t>
            </a:r>
            <a:r>
              <a:rPr lang="fr-CH" sz="500" dirty="0"/>
              <a:t> change of 2-minute </a:t>
            </a:r>
            <a:r>
              <a:rPr lang="fr-CH" sz="500" dirty="0" err="1"/>
              <a:t>walk</a:t>
            </a:r>
            <a:r>
              <a:rPr lang="fr-CH" sz="500" dirty="0"/>
              <a:t> test, 6-minute </a:t>
            </a:r>
            <a:r>
              <a:rPr lang="fr-CH" sz="500" dirty="0" err="1"/>
              <a:t>walk</a:t>
            </a:r>
            <a:r>
              <a:rPr lang="fr-CH" sz="500" dirty="0"/>
              <a:t> test and 10-meter </a:t>
            </a:r>
            <a:r>
              <a:rPr lang="fr-CH" sz="500" dirty="0" err="1"/>
              <a:t>walk</a:t>
            </a:r>
            <a:r>
              <a:rPr lang="fr-CH" sz="500" dirty="0"/>
              <a:t> test in </a:t>
            </a:r>
            <a:r>
              <a:rPr lang="fr-CH" sz="500" dirty="0" err="1"/>
              <a:t>frail</a:t>
            </a:r>
            <a:r>
              <a:rPr lang="fr-CH" sz="500" dirty="0"/>
              <a:t> </a:t>
            </a:r>
            <a:r>
              <a:rPr lang="fr-CH" sz="500" dirty="0" err="1"/>
              <a:t>older</a:t>
            </a:r>
            <a:r>
              <a:rPr lang="fr-CH" sz="500" dirty="0"/>
              <a:t> </a:t>
            </a:r>
            <a:r>
              <a:rPr lang="fr-CH" sz="500" dirty="0" err="1"/>
              <a:t>adults</a:t>
            </a:r>
            <a:r>
              <a:rPr lang="fr-CH" sz="500" dirty="0"/>
              <a:t> </a:t>
            </a:r>
            <a:r>
              <a:rPr lang="fr-CH" sz="500" dirty="0" err="1"/>
              <a:t>with</a:t>
            </a:r>
            <a:r>
              <a:rPr lang="fr-CH" sz="500" dirty="0"/>
              <a:t> </a:t>
            </a:r>
            <a:r>
              <a:rPr lang="fr-CH" sz="500" dirty="0" err="1"/>
              <a:t>dementia</a:t>
            </a:r>
            <a:r>
              <a:rPr lang="fr-CH" sz="500" dirty="0"/>
              <a:t>. </a:t>
            </a:r>
            <a:r>
              <a:rPr lang="fr-CH" sz="500" dirty="0" err="1"/>
              <a:t>Experimental</a:t>
            </a:r>
            <a:r>
              <a:rPr lang="fr-CH" sz="500" dirty="0"/>
              <a:t> </a:t>
            </a:r>
            <a:r>
              <a:rPr lang="fr-CH" sz="500" dirty="0" err="1"/>
              <a:t>gerontology</a:t>
            </a:r>
            <a:r>
              <a:rPr lang="fr-CH" sz="500" dirty="0"/>
              <a:t>, 115, 9-18.</a:t>
            </a:r>
          </a:p>
          <a:p>
            <a:pPr marL="342900" lvl="0" indent="-342900">
              <a:lnSpc>
                <a:spcPct val="100000"/>
              </a:lnSpc>
              <a:spcAft>
                <a:spcPts val="800"/>
              </a:spcAft>
              <a:buFont typeface="+mj-lt"/>
              <a:buAutoNum type="arabicParenR" startAt="21"/>
            </a:pPr>
            <a:r>
              <a:rPr lang="fr-CH" sz="500" dirty="0"/>
              <a:t>Chan OY, van </a:t>
            </a:r>
            <a:r>
              <a:rPr lang="fr-CH" sz="500" dirty="0" err="1"/>
              <a:t>Houwelingen</a:t>
            </a:r>
            <a:r>
              <a:rPr lang="fr-CH" sz="500" dirty="0"/>
              <a:t> AH, </a:t>
            </a:r>
            <a:r>
              <a:rPr lang="fr-CH" sz="500" dirty="0" err="1"/>
              <a:t>Gussekloo</a:t>
            </a:r>
            <a:r>
              <a:rPr lang="fr-CH" sz="500" dirty="0"/>
              <a:t> J, </a:t>
            </a:r>
            <a:r>
              <a:rPr lang="fr-CH" sz="500" dirty="0" err="1"/>
              <a:t>Blom</a:t>
            </a:r>
            <a:r>
              <a:rPr lang="fr-CH" sz="500" dirty="0"/>
              <a:t> JW, den </a:t>
            </a:r>
            <a:r>
              <a:rPr lang="fr-CH" sz="500" dirty="0" err="1"/>
              <a:t>Elzen</a:t>
            </a:r>
            <a:r>
              <a:rPr lang="fr-CH" sz="500" dirty="0"/>
              <a:t> WP. </a:t>
            </a:r>
            <a:r>
              <a:rPr lang="fr-CH" sz="500" dirty="0" err="1"/>
              <a:t>Comparison</a:t>
            </a:r>
            <a:r>
              <a:rPr lang="fr-CH" sz="500" dirty="0"/>
              <a:t> of quadriceps </a:t>
            </a:r>
            <a:r>
              <a:rPr lang="fr-CH" sz="500" dirty="0" err="1"/>
              <a:t>strength</a:t>
            </a:r>
            <a:r>
              <a:rPr lang="fr-CH" sz="500" dirty="0"/>
              <a:t> and </a:t>
            </a:r>
            <a:r>
              <a:rPr lang="fr-CH" sz="500" dirty="0" err="1"/>
              <a:t>handgrip</a:t>
            </a:r>
            <a:r>
              <a:rPr lang="fr-CH" sz="500" dirty="0"/>
              <a:t> </a:t>
            </a:r>
            <a:r>
              <a:rPr lang="fr-CH" sz="500" dirty="0" err="1"/>
              <a:t>strength</a:t>
            </a:r>
            <a:r>
              <a:rPr lang="fr-CH" sz="500" dirty="0"/>
              <a:t> in </a:t>
            </a:r>
            <a:r>
              <a:rPr lang="fr-CH" sz="500" dirty="0" err="1"/>
              <a:t>their</a:t>
            </a:r>
            <a:r>
              <a:rPr lang="fr-CH" sz="500" dirty="0"/>
              <a:t> association </a:t>
            </a:r>
            <a:r>
              <a:rPr lang="fr-CH" sz="500" dirty="0" err="1"/>
              <a:t>with</a:t>
            </a:r>
            <a:r>
              <a:rPr lang="fr-CH" sz="500" dirty="0"/>
              <a:t> </a:t>
            </a:r>
            <a:r>
              <a:rPr lang="fr-CH" sz="500" dirty="0" err="1"/>
              <a:t>health</a:t>
            </a:r>
            <a:r>
              <a:rPr lang="fr-CH" sz="500" dirty="0"/>
              <a:t> </a:t>
            </a:r>
            <a:r>
              <a:rPr lang="fr-CH" sz="500" dirty="0" err="1"/>
              <a:t>outcomes</a:t>
            </a:r>
            <a:r>
              <a:rPr lang="fr-CH" sz="500" dirty="0"/>
              <a:t> in </a:t>
            </a:r>
            <a:r>
              <a:rPr lang="fr-CH" sz="500" dirty="0" err="1"/>
              <a:t>older</a:t>
            </a:r>
            <a:r>
              <a:rPr lang="fr-CH" sz="500" dirty="0"/>
              <a:t> </a:t>
            </a:r>
            <a:r>
              <a:rPr lang="fr-CH" sz="500" dirty="0" err="1"/>
              <a:t>adults</a:t>
            </a:r>
            <a:r>
              <a:rPr lang="fr-CH" sz="500" dirty="0"/>
              <a:t> in </a:t>
            </a:r>
            <a:r>
              <a:rPr lang="fr-CH" sz="500" dirty="0" err="1"/>
              <a:t>primary</a:t>
            </a:r>
            <a:r>
              <a:rPr lang="fr-CH" sz="500" dirty="0"/>
              <a:t> care. Age (</a:t>
            </a:r>
            <a:r>
              <a:rPr lang="fr-CH" sz="500" dirty="0" err="1"/>
              <a:t>Dordr</a:t>
            </a:r>
            <a:r>
              <a:rPr lang="fr-CH" sz="500" dirty="0"/>
              <a:t>). 2014;36(5):9714. </a:t>
            </a:r>
            <a:r>
              <a:rPr lang="fr-CH" sz="500" dirty="0" err="1"/>
              <a:t>doi</a:t>
            </a:r>
            <a:r>
              <a:rPr lang="fr-CH" sz="500" dirty="0"/>
              <a:t>: 10.1007/s11357-014-9714-4. Epub 2014 </a:t>
            </a:r>
            <a:r>
              <a:rPr lang="fr-CH" sz="500" dirty="0" err="1"/>
              <a:t>Oct</a:t>
            </a:r>
            <a:r>
              <a:rPr lang="fr-CH" sz="500" dirty="0"/>
              <a:t> 4. PMID: 25280549; PMCID: PMC4185022</a:t>
            </a:r>
          </a:p>
          <a:p>
            <a:pPr marL="342900" lvl="0" indent="-342900">
              <a:lnSpc>
                <a:spcPct val="100000"/>
              </a:lnSpc>
              <a:spcAft>
                <a:spcPts val="800"/>
              </a:spcAft>
              <a:buFont typeface="+mj-lt"/>
              <a:buAutoNum type="arabicParenR" startAt="21"/>
            </a:pPr>
            <a:r>
              <a:rPr lang="fr-CH" sz="500" dirty="0" err="1"/>
              <a:t>Hauer</a:t>
            </a:r>
            <a:r>
              <a:rPr lang="fr-CH" sz="500" dirty="0"/>
              <a:t> K, </a:t>
            </a:r>
            <a:r>
              <a:rPr lang="fr-CH" sz="500" dirty="0" err="1"/>
              <a:t>Yardley</a:t>
            </a:r>
            <a:r>
              <a:rPr lang="fr-CH" sz="500" dirty="0"/>
              <a:t> L, Beyer N, </a:t>
            </a:r>
            <a:r>
              <a:rPr lang="fr-CH" sz="500" dirty="0" err="1"/>
              <a:t>Kempen</a:t>
            </a:r>
            <a:r>
              <a:rPr lang="fr-CH" sz="500" dirty="0"/>
              <a:t> G, Dias N, Campbell M, Becker C, Todd C. Validation of the </a:t>
            </a:r>
            <a:r>
              <a:rPr lang="fr-CH" sz="500" dirty="0" err="1"/>
              <a:t>Falls</a:t>
            </a:r>
            <a:r>
              <a:rPr lang="fr-CH" sz="500" dirty="0"/>
              <a:t> </a:t>
            </a:r>
            <a:r>
              <a:rPr lang="fr-CH" sz="500" dirty="0" err="1"/>
              <a:t>Efficacy</a:t>
            </a:r>
            <a:r>
              <a:rPr lang="fr-CH" sz="500" dirty="0"/>
              <a:t> </a:t>
            </a:r>
            <a:r>
              <a:rPr lang="fr-CH" sz="500" dirty="0" err="1"/>
              <a:t>Scale</a:t>
            </a:r>
            <a:r>
              <a:rPr lang="fr-CH" sz="500" dirty="0"/>
              <a:t> and </a:t>
            </a:r>
            <a:r>
              <a:rPr lang="fr-CH" sz="500" dirty="0" err="1"/>
              <a:t>Falls</a:t>
            </a:r>
            <a:r>
              <a:rPr lang="fr-CH" sz="500" dirty="0"/>
              <a:t> </a:t>
            </a:r>
            <a:r>
              <a:rPr lang="fr-CH" sz="500" dirty="0" err="1"/>
              <a:t>Efficacy</a:t>
            </a:r>
            <a:r>
              <a:rPr lang="fr-CH" sz="500" dirty="0"/>
              <a:t> </a:t>
            </a:r>
            <a:r>
              <a:rPr lang="fr-CH" sz="500" dirty="0" err="1"/>
              <a:t>Scale</a:t>
            </a:r>
            <a:r>
              <a:rPr lang="fr-CH" sz="500" dirty="0"/>
              <a:t> International in </a:t>
            </a:r>
            <a:r>
              <a:rPr lang="fr-CH" sz="500" dirty="0" err="1"/>
              <a:t>geriatric</a:t>
            </a:r>
            <a:r>
              <a:rPr lang="fr-CH" sz="500" dirty="0"/>
              <a:t> patients </a:t>
            </a:r>
            <a:r>
              <a:rPr lang="fr-CH" sz="500" dirty="0" err="1"/>
              <a:t>with</a:t>
            </a:r>
            <a:r>
              <a:rPr lang="fr-CH" sz="500" dirty="0"/>
              <a:t> and </a:t>
            </a:r>
            <a:r>
              <a:rPr lang="fr-CH" sz="500" dirty="0" err="1"/>
              <a:t>without</a:t>
            </a:r>
            <a:r>
              <a:rPr lang="fr-CH" sz="500" dirty="0"/>
              <a:t> cognitive </a:t>
            </a:r>
            <a:r>
              <a:rPr lang="fr-CH" sz="500" dirty="0" err="1"/>
              <a:t>impairment</a:t>
            </a:r>
            <a:r>
              <a:rPr lang="fr-CH" sz="500" dirty="0"/>
              <a:t>: </a:t>
            </a:r>
            <a:r>
              <a:rPr lang="fr-CH" sz="500" dirty="0" err="1"/>
              <a:t>results</a:t>
            </a:r>
            <a:r>
              <a:rPr lang="fr-CH" sz="500" dirty="0"/>
              <a:t> of self-report and interview-</a:t>
            </a:r>
            <a:r>
              <a:rPr lang="fr-CH" sz="500" dirty="0" err="1"/>
              <a:t>based</a:t>
            </a:r>
            <a:r>
              <a:rPr lang="fr-CH" sz="500" dirty="0"/>
              <a:t> questionnaires. </a:t>
            </a:r>
            <a:r>
              <a:rPr lang="fr-CH" sz="500" dirty="0" err="1"/>
              <a:t>Gerontology</a:t>
            </a:r>
            <a:r>
              <a:rPr lang="fr-CH" sz="500" dirty="0"/>
              <a:t>. 2010;56(2):190-9. </a:t>
            </a:r>
            <a:r>
              <a:rPr lang="fr-CH" sz="500" dirty="0" err="1"/>
              <a:t>doi</a:t>
            </a:r>
            <a:r>
              <a:rPr lang="fr-CH" sz="500" dirty="0"/>
              <a:t>: 10.1159/000236027. Epub 2009 Sep 2. PMID: 19729878.</a:t>
            </a:r>
          </a:p>
          <a:p>
            <a:pPr marL="342900" lvl="0" indent="-342900">
              <a:lnSpc>
                <a:spcPct val="100000"/>
              </a:lnSpc>
              <a:spcAft>
                <a:spcPts val="800"/>
              </a:spcAft>
              <a:buFont typeface="+mj-lt"/>
              <a:buAutoNum type="arabicParenR" startAt="21"/>
            </a:pPr>
            <a:r>
              <a:rPr lang="fr-CH" sz="500" dirty="0" err="1"/>
              <a:t>Donoghue</a:t>
            </a:r>
            <a:r>
              <a:rPr lang="fr-CH" sz="500" dirty="0"/>
              <a:t> D; </a:t>
            </a:r>
            <a:r>
              <a:rPr lang="fr-CH" sz="500" dirty="0" err="1"/>
              <a:t>Physiotherapy</a:t>
            </a:r>
            <a:r>
              <a:rPr lang="fr-CH" sz="500" dirty="0"/>
              <a:t> </a:t>
            </a:r>
            <a:r>
              <a:rPr lang="fr-CH" sz="500" dirty="0" err="1"/>
              <a:t>Research</a:t>
            </a:r>
            <a:r>
              <a:rPr lang="fr-CH" sz="500" dirty="0"/>
              <a:t> and </a:t>
            </a:r>
            <a:r>
              <a:rPr lang="fr-CH" sz="500" dirty="0" err="1"/>
              <a:t>Older</a:t>
            </a:r>
            <a:r>
              <a:rPr lang="fr-CH" sz="500" dirty="0"/>
              <a:t> People (PROP) group, Stokes EK. How </a:t>
            </a:r>
            <a:r>
              <a:rPr lang="fr-CH" sz="500" dirty="0" err="1"/>
              <a:t>much</a:t>
            </a:r>
            <a:r>
              <a:rPr lang="fr-CH" sz="500" dirty="0"/>
              <a:t> change </a:t>
            </a:r>
            <a:r>
              <a:rPr lang="fr-CH" sz="500" dirty="0" err="1"/>
              <a:t>is</a:t>
            </a:r>
            <a:r>
              <a:rPr lang="fr-CH" sz="500" dirty="0"/>
              <a:t> </a:t>
            </a:r>
            <a:r>
              <a:rPr lang="fr-CH" sz="500" dirty="0" err="1"/>
              <a:t>true</a:t>
            </a:r>
            <a:r>
              <a:rPr lang="fr-CH" sz="500" dirty="0"/>
              <a:t> change? The minimum </a:t>
            </a:r>
            <a:r>
              <a:rPr lang="fr-CH" sz="500" dirty="0" err="1"/>
              <a:t>detectable</a:t>
            </a:r>
            <a:r>
              <a:rPr lang="fr-CH" sz="500" dirty="0"/>
              <a:t> change of the Berg Balance </a:t>
            </a:r>
            <a:r>
              <a:rPr lang="fr-CH" sz="500" dirty="0" err="1"/>
              <a:t>Scale</a:t>
            </a:r>
            <a:r>
              <a:rPr lang="fr-CH" sz="500" dirty="0"/>
              <a:t> in </a:t>
            </a:r>
            <a:r>
              <a:rPr lang="fr-CH" sz="500" dirty="0" err="1"/>
              <a:t>elderly</a:t>
            </a:r>
            <a:r>
              <a:rPr lang="fr-CH" sz="500" dirty="0"/>
              <a:t> people. J </a:t>
            </a:r>
            <a:r>
              <a:rPr lang="fr-CH" sz="500" dirty="0" err="1"/>
              <a:t>Rehabil</a:t>
            </a:r>
            <a:r>
              <a:rPr lang="fr-CH" sz="500" dirty="0"/>
              <a:t> Med. 2009 Apr;41(5):343-6. </a:t>
            </a:r>
            <a:r>
              <a:rPr lang="fr-CH" sz="500" dirty="0" err="1"/>
              <a:t>doi</a:t>
            </a:r>
            <a:r>
              <a:rPr lang="fr-CH" sz="500" dirty="0"/>
              <a:t>: 10.2340/16501977-0337. PMID: 19363567.</a:t>
            </a:r>
          </a:p>
          <a:p>
            <a:pPr marL="342900" lvl="0" indent="-342900">
              <a:lnSpc>
                <a:spcPct val="100000"/>
              </a:lnSpc>
              <a:spcAft>
                <a:spcPts val="800"/>
              </a:spcAft>
              <a:buFont typeface="+mj-lt"/>
              <a:buAutoNum type="arabicParenR" startAt="21"/>
            </a:pPr>
            <a:r>
              <a:rPr lang="fr-CH" sz="500" dirty="0" err="1"/>
              <a:t>Perera</a:t>
            </a:r>
            <a:r>
              <a:rPr lang="fr-CH" sz="500" dirty="0"/>
              <a:t> S, </a:t>
            </a:r>
            <a:r>
              <a:rPr lang="fr-CH" sz="500" dirty="0" err="1"/>
              <a:t>Mody</a:t>
            </a:r>
            <a:r>
              <a:rPr lang="fr-CH" sz="500" dirty="0"/>
              <a:t> SH, </a:t>
            </a:r>
            <a:r>
              <a:rPr lang="fr-CH" sz="500" dirty="0" err="1"/>
              <a:t>Woodman</a:t>
            </a:r>
            <a:r>
              <a:rPr lang="fr-CH" sz="500" dirty="0"/>
              <a:t> RC, </a:t>
            </a:r>
            <a:r>
              <a:rPr lang="fr-CH" sz="500" dirty="0" err="1"/>
              <a:t>Studenski</a:t>
            </a:r>
            <a:r>
              <a:rPr lang="fr-CH" sz="500" dirty="0"/>
              <a:t> SA. </a:t>
            </a:r>
            <a:r>
              <a:rPr lang="fr-CH" sz="500" dirty="0" err="1"/>
              <a:t>Meaningful</a:t>
            </a:r>
            <a:r>
              <a:rPr lang="fr-CH" sz="500" dirty="0"/>
              <a:t> change and </a:t>
            </a:r>
            <a:r>
              <a:rPr lang="fr-CH" sz="500" dirty="0" err="1"/>
              <a:t>responsiveness</a:t>
            </a:r>
            <a:r>
              <a:rPr lang="fr-CH" sz="500" dirty="0"/>
              <a:t> in </a:t>
            </a:r>
            <a:r>
              <a:rPr lang="fr-CH" sz="500" dirty="0" err="1"/>
              <a:t>common</a:t>
            </a:r>
            <a:r>
              <a:rPr lang="fr-CH" sz="500" dirty="0"/>
              <a:t> </a:t>
            </a:r>
            <a:r>
              <a:rPr lang="fr-CH" sz="500" dirty="0" err="1"/>
              <a:t>physical</a:t>
            </a:r>
            <a:r>
              <a:rPr lang="fr-CH" sz="500" dirty="0"/>
              <a:t> performance </a:t>
            </a:r>
            <a:r>
              <a:rPr lang="fr-CH" sz="500" dirty="0" err="1"/>
              <a:t>measures</a:t>
            </a:r>
            <a:r>
              <a:rPr lang="fr-CH" sz="500" dirty="0"/>
              <a:t> in </a:t>
            </a:r>
            <a:r>
              <a:rPr lang="fr-CH" sz="500" dirty="0" err="1"/>
              <a:t>older</a:t>
            </a:r>
            <a:r>
              <a:rPr lang="fr-CH" sz="500" dirty="0"/>
              <a:t> </a:t>
            </a:r>
            <a:r>
              <a:rPr lang="fr-CH" sz="500" dirty="0" err="1"/>
              <a:t>adults</a:t>
            </a:r>
            <a:r>
              <a:rPr lang="fr-CH" sz="500" dirty="0"/>
              <a:t>. J Am </a:t>
            </a:r>
            <a:r>
              <a:rPr lang="fr-CH" sz="500" dirty="0" err="1"/>
              <a:t>Geriatr</a:t>
            </a:r>
            <a:r>
              <a:rPr lang="fr-CH" sz="500" dirty="0"/>
              <a:t> Soc. 2006 May;54(5):743-9. </a:t>
            </a:r>
            <a:r>
              <a:rPr lang="fr-CH" sz="500" dirty="0" err="1"/>
              <a:t>doi</a:t>
            </a:r>
            <a:r>
              <a:rPr lang="fr-CH" sz="500" dirty="0"/>
              <a:t>: 10.1111/j.1532-5415.2006.00701.x. PMID: 16696738.</a:t>
            </a:r>
          </a:p>
          <a:p>
            <a:pPr marL="342900" lvl="0" indent="-342900">
              <a:lnSpc>
                <a:spcPct val="100000"/>
              </a:lnSpc>
              <a:spcAft>
                <a:spcPts val="800"/>
              </a:spcAft>
              <a:buFont typeface="+mj-lt"/>
              <a:buAutoNum type="arabicParenR" startAt="21"/>
            </a:pPr>
            <a:r>
              <a:rPr lang="fr-CH" sz="500" dirty="0"/>
              <a:t>Ries JD, Echternach JL, </a:t>
            </a:r>
            <a:r>
              <a:rPr lang="fr-CH" sz="500" dirty="0" err="1"/>
              <a:t>Nof</a:t>
            </a:r>
            <a:r>
              <a:rPr lang="fr-CH" sz="500" dirty="0"/>
              <a:t> L, Gagnon </a:t>
            </a:r>
            <a:r>
              <a:rPr lang="fr-CH" sz="500" dirty="0" err="1"/>
              <a:t>Blodgett</a:t>
            </a:r>
            <a:r>
              <a:rPr lang="fr-CH" sz="500" dirty="0"/>
              <a:t> M. Test-</a:t>
            </a:r>
            <a:r>
              <a:rPr lang="fr-CH" sz="500" dirty="0" err="1"/>
              <a:t>retest</a:t>
            </a:r>
            <a:r>
              <a:rPr lang="fr-CH" sz="500" dirty="0"/>
              <a:t> </a:t>
            </a:r>
            <a:r>
              <a:rPr lang="fr-CH" sz="500" dirty="0" err="1"/>
              <a:t>reliability</a:t>
            </a:r>
            <a:r>
              <a:rPr lang="fr-CH" sz="500" dirty="0"/>
              <a:t> and minimal </a:t>
            </a:r>
            <a:r>
              <a:rPr lang="fr-CH" sz="500" dirty="0" err="1"/>
              <a:t>detectable</a:t>
            </a:r>
            <a:r>
              <a:rPr lang="fr-CH" sz="500" dirty="0"/>
              <a:t> change scores for the </a:t>
            </a:r>
            <a:r>
              <a:rPr lang="fr-CH" sz="500" dirty="0" err="1"/>
              <a:t>timed</a:t>
            </a:r>
            <a:r>
              <a:rPr lang="fr-CH" sz="500" dirty="0"/>
              <a:t> "up &amp; go" test, the six-minute </a:t>
            </a:r>
            <a:r>
              <a:rPr lang="fr-CH" sz="500" dirty="0" err="1"/>
              <a:t>walk</a:t>
            </a:r>
            <a:r>
              <a:rPr lang="fr-CH" sz="500" dirty="0"/>
              <a:t> test, and </a:t>
            </a:r>
            <a:r>
              <a:rPr lang="fr-CH" sz="500" dirty="0" err="1"/>
              <a:t>gait</a:t>
            </a:r>
            <a:r>
              <a:rPr lang="fr-CH" sz="500" dirty="0"/>
              <a:t> speed in people </a:t>
            </a:r>
            <a:r>
              <a:rPr lang="fr-CH" sz="500" dirty="0" err="1"/>
              <a:t>with</a:t>
            </a:r>
            <a:r>
              <a:rPr lang="fr-CH" sz="500" dirty="0"/>
              <a:t> Alzheimer </a:t>
            </a:r>
            <a:r>
              <a:rPr lang="fr-CH" sz="500" dirty="0" err="1"/>
              <a:t>disease</a:t>
            </a:r>
            <a:r>
              <a:rPr lang="fr-CH" sz="500" dirty="0"/>
              <a:t>. Phys </a:t>
            </a:r>
            <a:r>
              <a:rPr lang="fr-CH" sz="500" dirty="0" err="1"/>
              <a:t>Ther</a:t>
            </a:r>
            <a:r>
              <a:rPr lang="fr-CH" sz="500" dirty="0"/>
              <a:t>. 2009 Jun;89(6):569-79. </a:t>
            </a:r>
            <a:r>
              <a:rPr lang="fr-CH" sz="500" dirty="0" err="1"/>
              <a:t>doi</a:t>
            </a:r>
            <a:r>
              <a:rPr lang="fr-CH" sz="500" dirty="0"/>
              <a:t>: 10.2522/ptj.20080258. Epub 2009 </a:t>
            </a:r>
            <a:r>
              <a:rPr lang="fr-CH" sz="500" dirty="0" err="1"/>
              <a:t>Apr</a:t>
            </a:r>
            <a:r>
              <a:rPr lang="fr-CH" sz="500" dirty="0"/>
              <a:t> 23. PMID: 19389792.</a:t>
            </a:r>
          </a:p>
          <a:p>
            <a:pPr marL="342900" lvl="0" indent="-342900">
              <a:lnSpc>
                <a:spcPct val="100000"/>
              </a:lnSpc>
              <a:spcAft>
                <a:spcPts val="800"/>
              </a:spcAft>
              <a:buFont typeface="+mj-lt"/>
              <a:buAutoNum type="arabicParenR" startAt="21"/>
            </a:pPr>
            <a:r>
              <a:rPr lang="fr-CH" sz="500" dirty="0"/>
              <a:t>Tudor-Locke C, Craig CL, </a:t>
            </a:r>
            <a:r>
              <a:rPr lang="fr-CH" sz="500" dirty="0" err="1"/>
              <a:t>Aoyagi</a:t>
            </a:r>
            <a:r>
              <a:rPr lang="fr-CH" sz="500" dirty="0"/>
              <a:t> Y, Bell RC, Croteau KA, De </a:t>
            </a:r>
            <a:r>
              <a:rPr lang="fr-CH" sz="500" dirty="0" err="1"/>
              <a:t>Bourdeaudhuij</a:t>
            </a:r>
            <a:r>
              <a:rPr lang="fr-CH" sz="500" dirty="0"/>
              <a:t> I, Ewald B, Gardner AW, </a:t>
            </a:r>
            <a:r>
              <a:rPr lang="fr-CH" sz="500" dirty="0" err="1"/>
              <a:t>Hatano</a:t>
            </a:r>
            <a:r>
              <a:rPr lang="fr-CH" sz="500" dirty="0"/>
              <a:t> Y, Lutes LD, Matsudo SM, Ramirez-</a:t>
            </a:r>
            <a:r>
              <a:rPr lang="fr-CH" sz="500" dirty="0" err="1"/>
              <a:t>Marrero</a:t>
            </a:r>
            <a:r>
              <a:rPr lang="fr-CH" sz="500" dirty="0"/>
              <a:t> FA, Rogers LQ, Rowe DA, Schmidt MD, Tully MA, Blair SN. How </a:t>
            </a:r>
            <a:r>
              <a:rPr lang="fr-CH" sz="500" dirty="0" err="1"/>
              <a:t>many</a:t>
            </a:r>
            <a:r>
              <a:rPr lang="fr-CH" sz="500" dirty="0"/>
              <a:t> </a:t>
            </a:r>
            <a:r>
              <a:rPr lang="fr-CH" sz="500" dirty="0" err="1"/>
              <a:t>steps</a:t>
            </a:r>
            <a:r>
              <a:rPr lang="fr-CH" sz="500" dirty="0"/>
              <a:t>/</a:t>
            </a:r>
            <a:r>
              <a:rPr lang="fr-CH" sz="500" dirty="0" err="1"/>
              <a:t>day</a:t>
            </a:r>
            <a:r>
              <a:rPr lang="fr-CH" sz="500" dirty="0"/>
              <a:t> are </a:t>
            </a:r>
            <a:r>
              <a:rPr lang="fr-CH" sz="500" dirty="0" err="1"/>
              <a:t>enough</a:t>
            </a:r>
            <a:r>
              <a:rPr lang="fr-CH" sz="500" dirty="0"/>
              <a:t>? For </a:t>
            </a:r>
            <a:r>
              <a:rPr lang="fr-CH" sz="500" dirty="0" err="1"/>
              <a:t>older</a:t>
            </a:r>
            <a:r>
              <a:rPr lang="fr-CH" sz="500" dirty="0"/>
              <a:t> </a:t>
            </a:r>
            <a:r>
              <a:rPr lang="fr-CH" sz="500" dirty="0" err="1"/>
              <a:t>adults</a:t>
            </a:r>
            <a:r>
              <a:rPr lang="fr-CH" sz="500" dirty="0"/>
              <a:t> and </a:t>
            </a:r>
            <a:r>
              <a:rPr lang="fr-CH" sz="500" dirty="0" err="1"/>
              <a:t>special</a:t>
            </a:r>
            <a:r>
              <a:rPr lang="fr-CH" sz="500" dirty="0"/>
              <a:t> populations. Int J </a:t>
            </a:r>
            <a:r>
              <a:rPr lang="fr-CH" sz="500" dirty="0" err="1"/>
              <a:t>Behav</a:t>
            </a:r>
            <a:r>
              <a:rPr lang="fr-CH" sz="500" dirty="0"/>
              <a:t> </a:t>
            </a:r>
            <a:r>
              <a:rPr lang="fr-CH" sz="500" dirty="0" err="1"/>
              <a:t>Nutr</a:t>
            </a:r>
            <a:r>
              <a:rPr lang="fr-CH" sz="500" dirty="0"/>
              <a:t> Phys </a:t>
            </a:r>
            <a:r>
              <a:rPr lang="fr-CH" sz="500" dirty="0" err="1"/>
              <a:t>Act</a:t>
            </a:r>
            <a:r>
              <a:rPr lang="fr-CH" sz="500" dirty="0"/>
              <a:t>. 2011 </a:t>
            </a:r>
            <a:r>
              <a:rPr lang="fr-CH" sz="500" dirty="0" err="1"/>
              <a:t>Jul</a:t>
            </a:r>
            <a:r>
              <a:rPr lang="fr-CH" sz="500" dirty="0"/>
              <a:t> 28;8:80. </a:t>
            </a:r>
            <a:r>
              <a:rPr lang="fr-CH" sz="500" dirty="0" err="1"/>
              <a:t>doi</a:t>
            </a:r>
            <a:r>
              <a:rPr lang="fr-CH" sz="500" dirty="0"/>
              <a:t>: 10.1186/1479-5868-8-80. PMID: 21798044; PMCID: PMC3169444</a:t>
            </a:r>
            <a:r>
              <a:rPr lang="fr-CH" sz="500" b="0" i="0" dirty="0">
                <a:solidFill>
                  <a:srgbClr val="212121"/>
                </a:solidFill>
                <a:effectLst/>
                <a:latin typeface="BlinkMacSystemFont"/>
              </a:rPr>
              <a:t>.</a:t>
            </a:r>
            <a:endParaRPr lang="fr-CH" sz="500" dirty="0"/>
          </a:p>
          <a:p>
            <a:pPr marL="342900" lvl="0" indent="-342900">
              <a:lnSpc>
                <a:spcPct val="100000"/>
              </a:lnSpc>
              <a:spcAft>
                <a:spcPts val="800"/>
              </a:spcAft>
              <a:buFont typeface="+mj-lt"/>
              <a:buAutoNum type="arabicParenR" startAt="21"/>
            </a:pPr>
            <a:r>
              <a:rPr lang="fr-CH" sz="500" dirty="0" err="1"/>
              <a:t>Kwisanga</a:t>
            </a:r>
            <a:r>
              <a:rPr lang="fr-CH" sz="500" dirty="0"/>
              <a:t>, A. P., </a:t>
            </a:r>
            <a:r>
              <a:rPr lang="fr-CH" sz="500" dirty="0" err="1"/>
              <a:t>Rompteau</a:t>
            </a:r>
            <a:r>
              <a:rPr lang="fr-CH" sz="500" dirty="0"/>
              <a:t>, E., Bernard, F., </a:t>
            </a:r>
            <a:r>
              <a:rPr lang="fr-CH" sz="500" dirty="0" err="1"/>
              <a:t>Benabdelmoumene</a:t>
            </a:r>
            <a:r>
              <a:rPr lang="fr-CH" sz="500" dirty="0"/>
              <a:t>, N., &amp; </a:t>
            </a:r>
            <a:r>
              <a:rPr lang="fr-CH" sz="500" dirty="0" err="1"/>
              <a:t>Demoux</a:t>
            </a:r>
            <a:r>
              <a:rPr lang="fr-CH" sz="500" dirty="0"/>
              <a:t>, A. L. (2022). Le SPPB est-il un bon outil de prédiction des chutes et des chutes graves chez la personne âgée?. Revue du Rhumatisme, 89, A281.</a:t>
            </a:r>
          </a:p>
          <a:p>
            <a:pPr marL="342900" lvl="0" indent="-342900">
              <a:lnSpc>
                <a:spcPct val="100000"/>
              </a:lnSpc>
              <a:spcAft>
                <a:spcPts val="800"/>
              </a:spcAft>
              <a:buFont typeface="+mj-lt"/>
              <a:buAutoNum type="arabicParenR" startAt="21"/>
            </a:pPr>
            <a:r>
              <a:rPr lang="fr-CH" sz="500" dirty="0"/>
              <a:t>Dossier : comment le sport muscle notre cerveau : Danser pour rajeunir son cerveau. Cerveau et </a:t>
            </a:r>
            <a:r>
              <a:rPr lang="fr-CH" sz="500" dirty="0" err="1"/>
              <a:t>Psyho</a:t>
            </a:r>
            <a:r>
              <a:rPr lang="fr-CH" sz="500" dirty="0"/>
              <a:t> n°167, juillet-</a:t>
            </a:r>
            <a:r>
              <a:rPr lang="fr-CH" sz="500" dirty="0" err="1"/>
              <a:t>aoùt</a:t>
            </a:r>
            <a:r>
              <a:rPr lang="fr-CH" sz="500" dirty="0"/>
              <a:t> 2024, p. 54-59</a:t>
            </a:r>
          </a:p>
          <a:p>
            <a:pPr marL="342900" indent="-342900">
              <a:lnSpc>
                <a:spcPct val="100000"/>
              </a:lnSpc>
              <a:spcAft>
                <a:spcPts val="800"/>
              </a:spcAft>
              <a:buFont typeface="+mj-lt"/>
              <a:buAutoNum type="arabicParenR" startAt="21"/>
            </a:pPr>
            <a:r>
              <a:rPr lang="fr-CH" sz="500" dirty="0"/>
              <a:t>Dossier : comment le sport muscle notre cerveau : </a:t>
            </a:r>
            <a:r>
              <a:rPr lang="fr-CH" sz="500" dirty="0" err="1"/>
              <a:t>Exergaming</a:t>
            </a:r>
            <a:r>
              <a:rPr lang="fr-CH" sz="500" dirty="0"/>
              <a:t>: et si les écrans étaient bons pour la santé?. Cerveau et </a:t>
            </a:r>
            <a:r>
              <a:rPr lang="fr-CH" sz="500" dirty="0" err="1"/>
              <a:t>Psyho</a:t>
            </a:r>
            <a:r>
              <a:rPr lang="fr-CH" sz="500" dirty="0"/>
              <a:t> n°167, juillet-août 2024, p. 60-66</a:t>
            </a:r>
          </a:p>
          <a:p>
            <a:pPr marL="342900" indent="-342900">
              <a:lnSpc>
                <a:spcPct val="100000"/>
              </a:lnSpc>
              <a:spcAft>
                <a:spcPts val="800"/>
              </a:spcAft>
              <a:buFont typeface="+mj-lt"/>
              <a:buAutoNum type="arabicParenR" startAt="21"/>
            </a:pPr>
            <a:r>
              <a:rPr lang="en-US" sz="500" dirty="0"/>
              <a:t>N. Béraud-</a:t>
            </a:r>
            <a:r>
              <a:rPr lang="en-US" sz="500" dirty="0" err="1"/>
              <a:t>Peigné</a:t>
            </a:r>
            <a:r>
              <a:rPr lang="en-US" sz="500" dirty="0"/>
              <a:t> et </a:t>
            </a:r>
            <a:r>
              <a:rPr lang="en-US" sz="500" dirty="0" err="1"/>
              <a:t>al.,The</a:t>
            </a:r>
            <a:r>
              <a:rPr lang="en-US" sz="500" dirty="0"/>
              <a:t> effects of a </a:t>
            </a:r>
            <a:r>
              <a:rPr lang="en-US" sz="500" dirty="0" err="1"/>
              <a:t>newimmersive</a:t>
            </a:r>
            <a:r>
              <a:rPr lang="en-US" sz="500" dirty="0"/>
              <a:t> </a:t>
            </a:r>
            <a:r>
              <a:rPr lang="en-US" sz="500" dirty="0" err="1"/>
              <a:t>multidomaintraining</a:t>
            </a:r>
            <a:r>
              <a:rPr lang="en-US" sz="500" dirty="0"/>
              <a:t> on </a:t>
            </a:r>
            <a:r>
              <a:rPr lang="en-US" sz="500" dirty="0" err="1"/>
              <a:t>cognitive,dual</a:t>
            </a:r>
            <a:r>
              <a:rPr lang="en-US" sz="500" dirty="0"/>
              <a:t>-task and </a:t>
            </a:r>
            <a:r>
              <a:rPr lang="en-US" sz="500" dirty="0" err="1"/>
              <a:t>physicalfunctions</a:t>
            </a:r>
            <a:r>
              <a:rPr lang="en-US" sz="500" dirty="0"/>
              <a:t> in older </a:t>
            </a:r>
            <a:r>
              <a:rPr lang="en-US" sz="500" dirty="0" err="1"/>
              <a:t>adults,GeroScience</a:t>
            </a:r>
            <a:r>
              <a:rPr lang="en-US" sz="500" dirty="0"/>
              <a:t>, 2023.</a:t>
            </a:r>
            <a:endParaRPr lang="fr-CH" sz="500" dirty="0"/>
          </a:p>
          <a:p>
            <a:pPr marL="342900" lvl="0" indent="-342900">
              <a:lnSpc>
                <a:spcPct val="100000"/>
              </a:lnSpc>
              <a:spcAft>
                <a:spcPts val="800"/>
              </a:spcAft>
              <a:buFont typeface="+mj-lt"/>
              <a:buAutoNum type="arabicParenR" startAt="21"/>
            </a:pPr>
            <a:endParaRPr lang="fr-CH" sz="500" dirty="0"/>
          </a:p>
          <a:p>
            <a:pPr marL="342900" lvl="0" indent="-342900">
              <a:lnSpc>
                <a:spcPct val="100000"/>
              </a:lnSpc>
              <a:spcAft>
                <a:spcPts val="800"/>
              </a:spcAft>
              <a:buFont typeface="+mj-lt"/>
              <a:buAutoNum type="arabicParenR" startAt="21"/>
            </a:pPr>
            <a:endParaRPr lang="fr-CH" sz="500" dirty="0"/>
          </a:p>
          <a:p>
            <a:pPr marL="0" indent="0">
              <a:buNone/>
            </a:pPr>
            <a:endParaRPr lang="fr-CH" sz="300" dirty="0"/>
          </a:p>
        </p:txBody>
      </p:sp>
    </p:spTree>
    <p:extLst>
      <p:ext uri="{BB962C8B-B14F-4D97-AF65-F5344CB8AC3E}">
        <p14:creationId xmlns:p14="http://schemas.microsoft.com/office/powerpoint/2010/main" val="973894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D97EB2-AA69-4BC0-4D2B-41C080E627AA}"/>
              </a:ext>
            </a:extLst>
          </p:cNvPr>
          <p:cNvSpPr>
            <a:spLocks noGrp="1"/>
          </p:cNvSpPr>
          <p:nvPr>
            <p:ph type="title"/>
          </p:nvPr>
        </p:nvSpPr>
        <p:spPr/>
        <p:txBody>
          <a:bodyPr/>
          <a:lstStyle/>
          <a:p>
            <a:r>
              <a:rPr lang="fr-CH" dirty="0"/>
              <a:t>Sujet d’actualité</a:t>
            </a:r>
          </a:p>
        </p:txBody>
      </p:sp>
      <p:pic>
        <p:nvPicPr>
          <p:cNvPr id="4" name="Espace réservé du contenu 3">
            <a:extLst>
              <a:ext uri="{FF2B5EF4-FFF2-40B4-BE49-F238E27FC236}">
                <a16:creationId xmlns:a16="http://schemas.microsoft.com/office/drawing/2014/main" id="{AF50B59F-5408-3696-BB52-AB51ADA0E73E}"/>
              </a:ext>
            </a:extLst>
          </p:cNvPr>
          <p:cNvPicPr>
            <a:picLocks noGrp="1" noChangeAspect="1"/>
          </p:cNvPicPr>
          <p:nvPr>
            <p:ph idx="1"/>
          </p:nvPr>
        </p:nvPicPr>
        <p:blipFill rotWithShape="1">
          <a:blip r:embed="rId2"/>
          <a:srcRect l="4416" t="2777" r="2410" b="3151"/>
          <a:stretch/>
        </p:blipFill>
        <p:spPr>
          <a:xfrm>
            <a:off x="708693" y="982236"/>
            <a:ext cx="7123429" cy="4594272"/>
          </a:xfrm>
          <a:prstGeom prst="rect">
            <a:avLst/>
          </a:prstGeom>
        </p:spPr>
      </p:pic>
      <p:sp>
        <p:nvSpPr>
          <p:cNvPr id="5" name="ZoneTexte 4">
            <a:extLst>
              <a:ext uri="{FF2B5EF4-FFF2-40B4-BE49-F238E27FC236}">
                <a16:creationId xmlns:a16="http://schemas.microsoft.com/office/drawing/2014/main" id="{DD2C9DC0-B088-D9E7-E293-230351A83BFB}"/>
              </a:ext>
            </a:extLst>
          </p:cNvPr>
          <p:cNvSpPr txBox="1"/>
          <p:nvPr/>
        </p:nvSpPr>
        <p:spPr>
          <a:xfrm>
            <a:off x="7025789" y="4823200"/>
            <a:ext cx="4643561" cy="1200329"/>
          </a:xfrm>
          <a:prstGeom prst="rect">
            <a:avLst/>
          </a:prstGeom>
          <a:noFill/>
          <a:ln w="28575">
            <a:solidFill>
              <a:schemeClr val="accent5">
                <a:lumMod val="50000"/>
              </a:schemeClr>
            </a:solidFill>
          </a:ln>
        </p:spPr>
        <p:txBody>
          <a:bodyPr wrap="square" rtlCol="0">
            <a:spAutoFit/>
          </a:bodyPr>
          <a:lstStyle/>
          <a:p>
            <a:pPr algn="ctr"/>
            <a:r>
              <a:rPr lang="fr-CH" sz="2400" dirty="0">
                <a:solidFill>
                  <a:prstClr val="black"/>
                </a:solidFill>
                <a:cs typeface="Arial" panose="020B0604020202020204" pitchFamily="34" charset="0"/>
              </a:rPr>
              <a:t>60% des personnes atteintes de démence vivent chez elles grâce à l’aide de leurs proches</a:t>
            </a:r>
          </a:p>
        </p:txBody>
      </p:sp>
      <p:pic>
        <p:nvPicPr>
          <p:cNvPr id="6" name="Image 5">
            <a:extLst>
              <a:ext uri="{FF2B5EF4-FFF2-40B4-BE49-F238E27FC236}">
                <a16:creationId xmlns:a16="http://schemas.microsoft.com/office/drawing/2014/main" id="{00FD1C2A-11B4-F5CF-42C0-B26EBB26A311}"/>
              </a:ext>
            </a:extLst>
          </p:cNvPr>
          <p:cNvPicPr>
            <a:picLocks noChangeAspect="1"/>
          </p:cNvPicPr>
          <p:nvPr/>
        </p:nvPicPr>
        <p:blipFill>
          <a:blip r:embed="rId3"/>
          <a:stretch>
            <a:fillRect/>
          </a:stretch>
        </p:blipFill>
        <p:spPr>
          <a:xfrm rot="5400000">
            <a:off x="3717910" y="5650366"/>
            <a:ext cx="269903" cy="1947159"/>
          </a:xfrm>
          <a:prstGeom prst="rect">
            <a:avLst/>
          </a:prstGeom>
        </p:spPr>
      </p:pic>
      <p:pic>
        <p:nvPicPr>
          <p:cNvPr id="7" name="Image 6">
            <a:extLst>
              <a:ext uri="{FF2B5EF4-FFF2-40B4-BE49-F238E27FC236}">
                <a16:creationId xmlns:a16="http://schemas.microsoft.com/office/drawing/2014/main" id="{DB371BAF-4926-3554-AD31-72DC77CE32AB}"/>
              </a:ext>
            </a:extLst>
          </p:cNvPr>
          <p:cNvPicPr>
            <a:picLocks noChangeAspect="1"/>
          </p:cNvPicPr>
          <p:nvPr/>
        </p:nvPicPr>
        <p:blipFill>
          <a:blip r:embed="rId4"/>
          <a:stretch>
            <a:fillRect/>
          </a:stretch>
        </p:blipFill>
        <p:spPr>
          <a:xfrm>
            <a:off x="9347570" y="1"/>
            <a:ext cx="2616335" cy="795908"/>
          </a:xfrm>
          <a:prstGeom prst="rect">
            <a:avLst/>
          </a:prstGeom>
        </p:spPr>
      </p:pic>
    </p:spTree>
    <p:extLst>
      <p:ext uri="{BB962C8B-B14F-4D97-AF65-F5344CB8AC3E}">
        <p14:creationId xmlns:p14="http://schemas.microsoft.com/office/powerpoint/2010/main" val="1880325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D881C4-D2B7-4BB5-5777-8D142E23DFE9}"/>
              </a:ext>
            </a:extLst>
          </p:cNvPr>
          <p:cNvSpPr>
            <a:spLocks noGrp="1"/>
          </p:cNvSpPr>
          <p:nvPr>
            <p:ph type="title"/>
          </p:nvPr>
        </p:nvSpPr>
        <p:spPr/>
        <p:txBody>
          <a:bodyPr/>
          <a:lstStyle/>
          <a:p>
            <a:r>
              <a:rPr lang="fr-CH" dirty="0"/>
              <a:t>Questions</a:t>
            </a:r>
          </a:p>
        </p:txBody>
      </p:sp>
      <p:sp>
        <p:nvSpPr>
          <p:cNvPr id="3" name="Espace réservé du contenu 2">
            <a:extLst>
              <a:ext uri="{FF2B5EF4-FFF2-40B4-BE49-F238E27FC236}">
                <a16:creationId xmlns:a16="http://schemas.microsoft.com/office/drawing/2014/main" id="{CF2C8BFF-3093-FC59-9E6D-1030E438F345}"/>
              </a:ext>
            </a:extLst>
          </p:cNvPr>
          <p:cNvSpPr>
            <a:spLocks noGrp="1"/>
          </p:cNvSpPr>
          <p:nvPr>
            <p:ph idx="1"/>
          </p:nvPr>
        </p:nvSpPr>
        <p:spPr>
          <a:xfrm>
            <a:off x="1261872" y="1828800"/>
            <a:ext cx="10650728" cy="4351337"/>
          </a:xfrm>
        </p:spPr>
        <p:txBody>
          <a:bodyPr>
            <a:normAutofit/>
          </a:bodyPr>
          <a:lstStyle/>
          <a:p>
            <a:pPr algn="just"/>
            <a:r>
              <a:rPr lang="fr-CH" sz="2800" dirty="0"/>
              <a:t>Qu’est-ce que : la démence, la maladie d’Alzheimer, les maladies neurodégénératives, la démence vasculaire, les troubles neurocognitifs (TNC) légers?</a:t>
            </a:r>
          </a:p>
          <a:p>
            <a:pPr algn="just"/>
            <a:r>
              <a:rPr lang="fr-CH" sz="2800" dirty="0"/>
              <a:t>Quels sont les symptômes de ces différents termes?</a:t>
            </a:r>
          </a:p>
          <a:p>
            <a:pPr algn="just"/>
            <a:r>
              <a:rPr lang="fr-CH" sz="2800" dirty="0"/>
              <a:t>Quels sont les médicaments ou les traitements qui peuvent être proposés?</a:t>
            </a:r>
          </a:p>
        </p:txBody>
      </p:sp>
    </p:spTree>
    <p:extLst>
      <p:ext uri="{BB962C8B-B14F-4D97-AF65-F5344CB8AC3E}">
        <p14:creationId xmlns:p14="http://schemas.microsoft.com/office/powerpoint/2010/main" val="1779142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61872" y="365760"/>
            <a:ext cx="9692640" cy="955040"/>
          </a:xfrm>
        </p:spPr>
        <p:txBody>
          <a:bodyPr/>
          <a:lstStyle/>
          <a:p>
            <a:r>
              <a:rPr lang="fr-CH" dirty="0"/>
              <a:t>Définitions des différents termes</a:t>
            </a:r>
          </a:p>
        </p:txBody>
      </p:sp>
      <p:sp>
        <p:nvSpPr>
          <p:cNvPr id="3" name="Espace réservé du contenu 2"/>
          <p:cNvSpPr>
            <a:spLocks noGrp="1"/>
          </p:cNvSpPr>
          <p:nvPr>
            <p:ph idx="1"/>
          </p:nvPr>
        </p:nvSpPr>
        <p:spPr>
          <a:xfrm>
            <a:off x="1261872" y="1468330"/>
            <a:ext cx="10384028" cy="4982169"/>
          </a:xfrm>
        </p:spPr>
        <p:txBody>
          <a:bodyPr>
            <a:normAutofit fontScale="62500" lnSpcReduction="20000"/>
          </a:bodyPr>
          <a:lstStyle/>
          <a:p>
            <a:pPr marL="609585" indent="-609585" algn="just"/>
            <a:r>
              <a:rPr lang="fr-CH" sz="3200" b="1" u="sng" dirty="0"/>
              <a:t>Démence (=troubles neurocognitifs (TNC)) :</a:t>
            </a:r>
            <a:r>
              <a:rPr lang="fr-CH" sz="3200" dirty="0"/>
              <a:t> Atteinte dans deux ou plusieurs fonctions cognitives : capacité d’apprentissage et mémoire, attention, langage, capacité de planifier, pensée abstraite, résolution de problèmes, perception, capacité de reconnaître, orientation, interactions sociales. Entrave significative vie sociale/professionnelle et détérioration notable par rapport à avant</a:t>
            </a:r>
          </a:p>
          <a:p>
            <a:pPr marL="609585" indent="-609585" algn="just"/>
            <a:r>
              <a:rPr lang="fr-CH" sz="3200" b="1" u="sng" dirty="0"/>
              <a:t>Maladies neurodégénératives :</a:t>
            </a:r>
            <a:r>
              <a:rPr lang="fr-CH" sz="3200" dirty="0"/>
              <a:t> dysfonctionnement, puis perte progressive et irréversibles des cellules cérébrales et de leur connexions. </a:t>
            </a:r>
          </a:p>
          <a:p>
            <a:pPr marL="1524000" indent="-622300" algn="just">
              <a:buFont typeface="Wingdings" panose="05000000000000000000" pitchFamily="2" charset="2"/>
              <a:buChar char="Ø"/>
            </a:pPr>
            <a:r>
              <a:rPr lang="fr-CH" sz="3200" dirty="0"/>
              <a:t>Regroupent : la maladie d’Alzheimer, maladie à corps de Lewis, maladie de Parkinson et syndrome similaires, dégénérescences lobaires </a:t>
            </a:r>
            <a:r>
              <a:rPr lang="fr-CH" sz="3200" dirty="0" err="1"/>
              <a:t>fronto</a:t>
            </a:r>
            <a:r>
              <a:rPr lang="fr-CH" sz="3200" dirty="0"/>
              <a:t>-temporales </a:t>
            </a:r>
          </a:p>
          <a:p>
            <a:pPr marL="609585" indent="-609585" algn="just"/>
            <a:r>
              <a:rPr lang="fr-CH" sz="3200" b="1" u="sng" dirty="0"/>
              <a:t>Maladies vasculaires :</a:t>
            </a:r>
            <a:r>
              <a:rPr lang="fr-CH" sz="3200" dirty="0"/>
              <a:t> maladies au niveau des vaisseaux sanguins cérébraux qui amènent à des lésions cérébrales</a:t>
            </a:r>
          </a:p>
          <a:p>
            <a:pPr marL="609585" indent="-609585" algn="just"/>
            <a:r>
              <a:rPr lang="fr-CH" sz="3200" b="1" u="sng" dirty="0"/>
              <a:t>Autres maladies -&gt; démence secondaire :</a:t>
            </a:r>
            <a:r>
              <a:rPr lang="fr-CH" sz="3200" dirty="0"/>
              <a:t> </a:t>
            </a:r>
          </a:p>
          <a:p>
            <a:pPr marL="1524000" indent="-608013" algn="just">
              <a:buFont typeface="Wingdings" panose="05000000000000000000" pitchFamily="2" charset="2"/>
              <a:buChar char="Ø"/>
            </a:pPr>
            <a:r>
              <a:rPr lang="fr-CH" sz="3200" dirty="0"/>
              <a:t>Sy irréversibles : Maladies </a:t>
            </a:r>
            <a:r>
              <a:rPr lang="fr-CH" sz="3200" dirty="0" err="1"/>
              <a:t>Creuzfeld</a:t>
            </a:r>
            <a:r>
              <a:rPr lang="fr-CH" sz="3200" dirty="0"/>
              <a:t>-Jacob, TCC, Maladie de Huntington</a:t>
            </a:r>
          </a:p>
          <a:p>
            <a:pPr marL="1524000" indent="-608013" algn="just">
              <a:buFont typeface="Wingdings" panose="05000000000000000000" pitchFamily="2" charset="2"/>
              <a:buChar char="Ø"/>
            </a:pPr>
            <a:r>
              <a:rPr lang="fr-CH" sz="3200" dirty="0"/>
              <a:t>Sy réversibles : certaines infections chroniques (VIH), maladies auto-immune, apnées du sommeil, problèmes métaboliques et endocriniens, hydrocéphalies chroniques, tumeur cérébrale</a:t>
            </a:r>
            <a:endParaRPr lang="fr-CH" sz="3200" b="1" u="sng" dirty="0"/>
          </a:p>
        </p:txBody>
      </p:sp>
      <p:pic>
        <p:nvPicPr>
          <p:cNvPr id="4" name="Image 3">
            <a:extLst>
              <a:ext uri="{FF2B5EF4-FFF2-40B4-BE49-F238E27FC236}">
                <a16:creationId xmlns:a16="http://schemas.microsoft.com/office/drawing/2014/main" id="{BB39FF21-F7DF-6BDD-231F-0F2A5CFBA4BE}"/>
              </a:ext>
            </a:extLst>
          </p:cNvPr>
          <p:cNvPicPr>
            <a:picLocks noChangeAspect="1"/>
          </p:cNvPicPr>
          <p:nvPr/>
        </p:nvPicPr>
        <p:blipFill>
          <a:blip r:embed="rId3"/>
          <a:stretch>
            <a:fillRect/>
          </a:stretch>
        </p:blipFill>
        <p:spPr>
          <a:xfrm>
            <a:off x="9575666" y="59097"/>
            <a:ext cx="2616335" cy="795908"/>
          </a:xfrm>
          <a:prstGeom prst="rect">
            <a:avLst/>
          </a:prstGeom>
        </p:spPr>
      </p:pic>
      <p:pic>
        <p:nvPicPr>
          <p:cNvPr id="7" name="Image 6">
            <a:extLst>
              <a:ext uri="{FF2B5EF4-FFF2-40B4-BE49-F238E27FC236}">
                <a16:creationId xmlns:a16="http://schemas.microsoft.com/office/drawing/2014/main" id="{A227AB39-1CC5-2B9E-D220-6036ADA0E5B7}"/>
              </a:ext>
            </a:extLst>
          </p:cNvPr>
          <p:cNvPicPr>
            <a:picLocks noChangeAspect="1"/>
          </p:cNvPicPr>
          <p:nvPr/>
        </p:nvPicPr>
        <p:blipFill>
          <a:blip r:embed="rId4"/>
          <a:stretch>
            <a:fillRect/>
          </a:stretch>
        </p:blipFill>
        <p:spPr>
          <a:xfrm>
            <a:off x="3055203" y="6390967"/>
            <a:ext cx="1913565" cy="279415"/>
          </a:xfrm>
          <a:prstGeom prst="rect">
            <a:avLst/>
          </a:prstGeom>
        </p:spPr>
      </p:pic>
      <p:pic>
        <p:nvPicPr>
          <p:cNvPr id="8" name="Image 7">
            <a:extLst>
              <a:ext uri="{FF2B5EF4-FFF2-40B4-BE49-F238E27FC236}">
                <a16:creationId xmlns:a16="http://schemas.microsoft.com/office/drawing/2014/main" id="{8B3E33F4-970B-A073-A82B-AAC76790CDA9}"/>
              </a:ext>
            </a:extLst>
          </p:cNvPr>
          <p:cNvPicPr>
            <a:picLocks noChangeAspect="1"/>
          </p:cNvPicPr>
          <p:nvPr/>
        </p:nvPicPr>
        <p:blipFill>
          <a:blip r:embed="rId5"/>
          <a:stretch>
            <a:fillRect/>
          </a:stretch>
        </p:blipFill>
        <p:spPr>
          <a:xfrm rot="5400000">
            <a:off x="3898086" y="5571816"/>
            <a:ext cx="273688" cy="2031056"/>
          </a:xfrm>
          <a:prstGeom prst="rect">
            <a:avLst/>
          </a:prstGeom>
        </p:spPr>
      </p:pic>
    </p:spTree>
    <p:extLst>
      <p:ext uri="{BB962C8B-B14F-4D97-AF65-F5344CB8AC3E}">
        <p14:creationId xmlns:p14="http://schemas.microsoft.com/office/powerpoint/2010/main" val="17407244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6"/>
</p:tagLst>
</file>

<file path=ppt/tags/tag10.xml><?xml version="1.0" encoding="utf-8"?>
<p:tagLst xmlns:a="http://schemas.openxmlformats.org/drawingml/2006/main" xmlns:r="http://schemas.openxmlformats.org/officeDocument/2006/relationships" xmlns:p="http://schemas.openxmlformats.org/presentationml/2006/main">
  <p:tag name="NUM" val="6"/>
</p:tagLst>
</file>

<file path=ppt/tags/tag11.xml><?xml version="1.0" encoding="utf-8"?>
<p:tagLst xmlns:a="http://schemas.openxmlformats.org/drawingml/2006/main" xmlns:r="http://schemas.openxmlformats.org/officeDocument/2006/relationships" xmlns:p="http://schemas.openxmlformats.org/presentationml/2006/main">
  <p:tag name="NUM" val="6"/>
</p:tagLst>
</file>

<file path=ppt/tags/tag12.xml><?xml version="1.0" encoding="utf-8"?>
<p:tagLst xmlns:a="http://schemas.openxmlformats.org/drawingml/2006/main" xmlns:r="http://schemas.openxmlformats.org/officeDocument/2006/relationships" xmlns:p="http://schemas.openxmlformats.org/presentationml/2006/main">
  <p:tag name="NUM" val="6"/>
</p:tagLst>
</file>

<file path=ppt/tags/tag13.xml><?xml version="1.0" encoding="utf-8"?>
<p:tagLst xmlns:a="http://schemas.openxmlformats.org/drawingml/2006/main" xmlns:r="http://schemas.openxmlformats.org/officeDocument/2006/relationships" xmlns:p="http://schemas.openxmlformats.org/presentationml/2006/main">
  <p:tag name="NUM" val="6"/>
</p:tagLst>
</file>

<file path=ppt/tags/tag14.xml><?xml version="1.0" encoding="utf-8"?>
<p:tagLst xmlns:a="http://schemas.openxmlformats.org/drawingml/2006/main" xmlns:r="http://schemas.openxmlformats.org/officeDocument/2006/relationships" xmlns:p="http://schemas.openxmlformats.org/presentationml/2006/main">
  <p:tag name="NUM" val="6"/>
</p:tagLst>
</file>

<file path=ppt/tags/tag15.xml><?xml version="1.0" encoding="utf-8"?>
<p:tagLst xmlns:a="http://schemas.openxmlformats.org/drawingml/2006/main" xmlns:r="http://schemas.openxmlformats.org/officeDocument/2006/relationships" xmlns:p="http://schemas.openxmlformats.org/presentationml/2006/main">
  <p:tag name="NUM" val="6"/>
</p:tagLst>
</file>

<file path=ppt/tags/tag16.xml><?xml version="1.0" encoding="utf-8"?>
<p:tagLst xmlns:a="http://schemas.openxmlformats.org/drawingml/2006/main" xmlns:r="http://schemas.openxmlformats.org/officeDocument/2006/relationships" xmlns:p="http://schemas.openxmlformats.org/presentationml/2006/main">
  <p:tag name="NUM" val="6"/>
</p:tagLst>
</file>

<file path=ppt/tags/tag17.xml><?xml version="1.0" encoding="utf-8"?>
<p:tagLst xmlns:a="http://schemas.openxmlformats.org/drawingml/2006/main" xmlns:r="http://schemas.openxmlformats.org/officeDocument/2006/relationships" xmlns:p="http://schemas.openxmlformats.org/presentationml/2006/main">
  <p:tag name="NUM" val="6"/>
</p:tagLst>
</file>

<file path=ppt/tags/tag18.xml><?xml version="1.0" encoding="utf-8"?>
<p:tagLst xmlns:a="http://schemas.openxmlformats.org/drawingml/2006/main" xmlns:r="http://schemas.openxmlformats.org/officeDocument/2006/relationships" xmlns:p="http://schemas.openxmlformats.org/presentationml/2006/main">
  <p:tag name="NUM" val="6"/>
</p:tagLst>
</file>

<file path=ppt/tags/tag19.xml><?xml version="1.0" encoding="utf-8"?>
<p:tagLst xmlns:a="http://schemas.openxmlformats.org/drawingml/2006/main" xmlns:r="http://schemas.openxmlformats.org/officeDocument/2006/relationships" xmlns:p="http://schemas.openxmlformats.org/presentationml/2006/main">
  <p:tag name="NUM" val="6"/>
</p:tagLst>
</file>

<file path=ppt/tags/tag2.xml><?xml version="1.0" encoding="utf-8"?>
<p:tagLst xmlns:a="http://schemas.openxmlformats.org/drawingml/2006/main" xmlns:r="http://schemas.openxmlformats.org/officeDocument/2006/relationships" xmlns:p="http://schemas.openxmlformats.org/presentationml/2006/main">
  <p:tag name="NUM" val="6"/>
</p:tagLst>
</file>

<file path=ppt/tags/tag20.xml><?xml version="1.0" encoding="utf-8"?>
<p:tagLst xmlns:a="http://schemas.openxmlformats.org/drawingml/2006/main" xmlns:r="http://schemas.openxmlformats.org/officeDocument/2006/relationships" xmlns:p="http://schemas.openxmlformats.org/presentationml/2006/main">
  <p:tag name="NUM" val="6"/>
</p:tagLst>
</file>

<file path=ppt/tags/tag21.xml><?xml version="1.0" encoding="utf-8"?>
<p:tagLst xmlns:a="http://schemas.openxmlformats.org/drawingml/2006/main" xmlns:r="http://schemas.openxmlformats.org/officeDocument/2006/relationships" xmlns:p="http://schemas.openxmlformats.org/presentationml/2006/main">
  <p:tag name="NUM" val="6"/>
</p:tagLst>
</file>

<file path=ppt/tags/tag3.xml><?xml version="1.0" encoding="utf-8"?>
<p:tagLst xmlns:a="http://schemas.openxmlformats.org/drawingml/2006/main" xmlns:r="http://schemas.openxmlformats.org/officeDocument/2006/relationships" xmlns:p="http://schemas.openxmlformats.org/presentationml/2006/main">
  <p:tag name="NUM" val="6"/>
</p:tagLst>
</file>

<file path=ppt/tags/tag4.xml><?xml version="1.0" encoding="utf-8"?>
<p:tagLst xmlns:a="http://schemas.openxmlformats.org/drawingml/2006/main" xmlns:r="http://schemas.openxmlformats.org/officeDocument/2006/relationships" xmlns:p="http://schemas.openxmlformats.org/presentationml/2006/main">
  <p:tag name="NUM" val="6"/>
</p:tagLst>
</file>

<file path=ppt/tags/tag5.xml><?xml version="1.0" encoding="utf-8"?>
<p:tagLst xmlns:a="http://schemas.openxmlformats.org/drawingml/2006/main" xmlns:r="http://schemas.openxmlformats.org/officeDocument/2006/relationships" xmlns:p="http://schemas.openxmlformats.org/presentationml/2006/main">
  <p:tag name="NUM" val="6"/>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6"/>
</p:tagLst>
</file>

<file path=ppt/tags/tag8.xml><?xml version="1.0" encoding="utf-8"?>
<p:tagLst xmlns:a="http://schemas.openxmlformats.org/drawingml/2006/main" xmlns:r="http://schemas.openxmlformats.org/officeDocument/2006/relationships" xmlns:p="http://schemas.openxmlformats.org/presentationml/2006/main">
  <p:tag name="NUM" val="6"/>
</p:tagLst>
</file>

<file path=ppt/tags/tag9.xml><?xml version="1.0" encoding="utf-8"?>
<p:tagLst xmlns:a="http://schemas.openxmlformats.org/drawingml/2006/main" xmlns:r="http://schemas.openxmlformats.org/officeDocument/2006/relationships" xmlns:p="http://schemas.openxmlformats.org/presentationml/2006/main">
  <p:tag name="NUM" val="6"/>
</p:tagLst>
</file>

<file path=ppt/theme/theme1.xml><?xml version="1.0" encoding="utf-8"?>
<a:theme xmlns:a="http://schemas.openxmlformats.org/drawingml/2006/main" name="CareMENS">
  <a:themeElements>
    <a:clrScheme name="CareMENS_v2">
      <a:dk1>
        <a:srgbClr val="211B44"/>
      </a:dk1>
      <a:lt1>
        <a:srgbClr val="FFFFFF"/>
      </a:lt1>
      <a:dk2>
        <a:srgbClr val="211B44"/>
      </a:dk2>
      <a:lt2>
        <a:srgbClr val="FFFFFF"/>
      </a:lt2>
      <a:accent1>
        <a:srgbClr val="211B44"/>
      </a:accent1>
      <a:accent2>
        <a:srgbClr val="A9D2E0"/>
      </a:accent2>
      <a:accent3>
        <a:srgbClr val="FECD00"/>
      </a:accent3>
      <a:accent4>
        <a:srgbClr val="FECD00"/>
      </a:accent4>
      <a:accent5>
        <a:srgbClr val="D7CDE7"/>
      </a:accent5>
      <a:accent6>
        <a:srgbClr val="B8B5DB"/>
      </a:accent6>
      <a:hlink>
        <a:srgbClr val="0000FF"/>
      </a:hlink>
      <a:folHlink>
        <a:srgbClr val="800080"/>
      </a:folHlink>
    </a:clrScheme>
    <a:fontScheme name="Personnalisé 1">
      <a:majorFont>
        <a:latin typeface="Century Schoolbook"/>
        <a:ea typeface=""/>
        <a:cs typeface=""/>
      </a:majorFont>
      <a:minorFont>
        <a:latin typeface="Calibri"/>
        <a:ea typeface=""/>
        <a:cs typeface=""/>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CareMENS" id="{A9A46422-DD26-40CA-8566-FB28897A7803}" vid="{5A11966B-92A4-4DB6-8671-F090645A8FD9}"/>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CareMENS</Template>
  <TotalTime>1212</TotalTime>
  <Words>11187</Words>
  <Application>Microsoft Office PowerPoint</Application>
  <PresentationFormat>Grand écran</PresentationFormat>
  <Paragraphs>716</Paragraphs>
  <Slides>62</Slides>
  <Notes>45</Notes>
  <HiddenSlides>2</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62</vt:i4>
      </vt:variant>
    </vt:vector>
  </HeadingPairs>
  <TitlesOfParts>
    <vt:vector size="75" baseType="lpstr">
      <vt:lpstr>archia</vt:lpstr>
      <vt:lpstr>Arial</vt:lpstr>
      <vt:lpstr>BlinkMacSystemFont</vt:lpstr>
      <vt:lpstr>Calibri</vt:lpstr>
      <vt:lpstr>Candara</vt:lpstr>
      <vt:lpstr>Century Schoolbook</vt:lpstr>
      <vt:lpstr>ElsevierGulliver</vt:lpstr>
      <vt:lpstr>Google Sans</vt:lpstr>
      <vt:lpstr>Roboto</vt:lpstr>
      <vt:lpstr>Times New Roman</vt:lpstr>
      <vt:lpstr>Wingdings</vt:lpstr>
      <vt:lpstr>Wingdings 2</vt:lpstr>
      <vt:lpstr>CareMENS</vt:lpstr>
      <vt:lpstr>Interventions physio-thérapeutique les personnes atteintes de TNC léger</vt:lpstr>
      <vt:lpstr>Plan</vt:lpstr>
      <vt:lpstr>Personnes atteintes de TNC :  Sujet d’actualité</vt:lpstr>
      <vt:lpstr>Sujet d’actualité</vt:lpstr>
      <vt:lpstr>Sujet d’actualité</vt:lpstr>
      <vt:lpstr>Sujet d’actualité</vt:lpstr>
      <vt:lpstr>Sujet d’actualité</vt:lpstr>
      <vt:lpstr>Questions</vt:lpstr>
      <vt:lpstr>Définitions des différents termes</vt:lpstr>
      <vt:lpstr>Présentation PowerPoint</vt:lpstr>
      <vt:lpstr>Maladie d’Alzheimer</vt:lpstr>
      <vt:lpstr>Différents stades de la maladie d’Alzheimer</vt:lpstr>
      <vt:lpstr>Démence d’origine vasculaire</vt:lpstr>
      <vt:lpstr>Diagnostic de TNC</vt:lpstr>
      <vt:lpstr>Etapes du diagnostic de TNC</vt:lpstr>
      <vt:lpstr>Facteurs de risque</vt:lpstr>
      <vt:lpstr>Traitements médicamenteux et Prévention</vt:lpstr>
      <vt:lpstr>TTT spécifiques : Médicaments procognitifs:</vt:lpstr>
      <vt:lpstr>TTT spécifiques : Médicaments procognitifs:</vt:lpstr>
      <vt:lpstr>TTT spécifiques : Autres médicaments</vt:lpstr>
      <vt:lpstr>Thérapies non médicamenteuses (INM)</vt:lpstr>
      <vt:lpstr>Autres types d’INM</vt:lpstr>
      <vt:lpstr>Rester actif!</vt:lpstr>
      <vt:lpstr>Questions</vt:lpstr>
      <vt:lpstr>Prévention et Promotion Activité Physique (AP)</vt:lpstr>
      <vt:lpstr>AP et personnes âgées «saines»</vt:lpstr>
      <vt:lpstr>AP et personnes atteintes de TNC</vt:lpstr>
      <vt:lpstr>Recommandations suisses pour AP à partir de 65 ans </vt:lpstr>
      <vt:lpstr>Il n’est jamais trop tard!</vt:lpstr>
      <vt:lpstr>Rapport Dose-Effet</vt:lpstr>
      <vt:lpstr>AP et mécanismes physiologiques</vt:lpstr>
      <vt:lpstr>Bienfaits de l’AP</vt:lpstr>
      <vt:lpstr>Bienfaits de l’AP</vt:lpstr>
      <vt:lpstr>Risque de chute chez les personnes âgées </vt:lpstr>
      <vt:lpstr>Risque de chute: facteurs de risque</vt:lpstr>
      <vt:lpstr>Risque de chute chez les personnes atteintes de TNC  </vt:lpstr>
      <vt:lpstr>Risque de chutes : domaines d’actions</vt:lpstr>
      <vt:lpstr>Risque de chute: TTT en physio</vt:lpstr>
      <vt:lpstr>Prises en charge recommandées pour personnes atteinte de TNC léger</vt:lpstr>
      <vt:lpstr>Moyens de TTT : EnJOY program</vt:lpstr>
      <vt:lpstr>Moyens de TTT : Danse-thérapie</vt:lpstr>
      <vt:lpstr>Moyens de TTT : Exergaming</vt:lpstr>
      <vt:lpstr>Ressources pour AP</vt:lpstr>
      <vt:lpstr>Implications d’autres personnes et professions</vt:lpstr>
      <vt:lpstr>Prise en charge physiothérapeutique au CHUV dans le cadre de CareMENS</vt:lpstr>
      <vt:lpstr>Programme</vt:lpstr>
      <vt:lpstr>Séance en individuel : bilan</vt:lpstr>
      <vt:lpstr>Contenu des séances en groupe</vt:lpstr>
      <vt:lpstr>Résultats bilan physiothérapeutique pré-post intervention</vt:lpstr>
      <vt:lpstr>Améliorations et programmes à dom</vt:lpstr>
      <vt:lpstr>Programme</vt:lpstr>
      <vt:lpstr>Evaluation par la Care Manager</vt:lpstr>
      <vt:lpstr>PEC Neuropsychologique</vt:lpstr>
      <vt:lpstr>PEC Neuropsychologique</vt:lpstr>
      <vt:lpstr>PEC Neuropsychologique</vt:lpstr>
      <vt:lpstr>PEC Physiothérapeutique</vt:lpstr>
      <vt:lpstr>PEC Physiothérapeutique</vt:lpstr>
      <vt:lpstr>Questions</vt:lpstr>
      <vt:lpstr>Questions </vt:lpstr>
      <vt:lpstr>Références</vt:lpstr>
      <vt:lpstr>Références</vt:lpstr>
      <vt:lpstr>Références</vt:lpstr>
    </vt:vector>
  </TitlesOfParts>
  <Company>CHUV | Centre hospitalier universitaire vaudois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Lipp Marie</dc:creator>
  <cp:lastModifiedBy>Margaux Fumasoli</cp:lastModifiedBy>
  <cp:revision>380</cp:revision>
  <dcterms:created xsi:type="dcterms:W3CDTF">2021-06-07T15:47:35Z</dcterms:created>
  <dcterms:modified xsi:type="dcterms:W3CDTF">2025-11-08T18:20:52Z</dcterms:modified>
</cp:coreProperties>
</file>