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73" r:id="rId5"/>
    <p:sldMasterId id="2147483682" r:id="rId6"/>
    <p:sldMasterId id="2147483679" r:id="rId7"/>
  </p:sldMasterIdLst>
  <p:notesMasterIdLst>
    <p:notesMasterId r:id="rId42"/>
  </p:notesMasterIdLst>
  <p:sldIdLst>
    <p:sldId id="287" r:id="rId8"/>
    <p:sldId id="616" r:id="rId9"/>
    <p:sldId id="678" r:id="rId10"/>
    <p:sldId id="703" r:id="rId11"/>
    <p:sldId id="679" r:id="rId12"/>
    <p:sldId id="721" r:id="rId13"/>
    <p:sldId id="620" r:id="rId14"/>
    <p:sldId id="682" r:id="rId15"/>
    <p:sldId id="640" r:id="rId16"/>
    <p:sldId id="644" r:id="rId17"/>
    <p:sldId id="688" r:id="rId18"/>
    <p:sldId id="723" r:id="rId19"/>
    <p:sldId id="423" r:id="rId20"/>
    <p:sldId id="741" r:id="rId21"/>
    <p:sldId id="788" r:id="rId22"/>
    <p:sldId id="793" r:id="rId23"/>
    <p:sldId id="791" r:id="rId24"/>
    <p:sldId id="806" r:id="rId25"/>
    <p:sldId id="732" r:id="rId26"/>
    <p:sldId id="733" r:id="rId27"/>
    <p:sldId id="728" r:id="rId28"/>
    <p:sldId id="801" r:id="rId29"/>
    <p:sldId id="803" r:id="rId30"/>
    <p:sldId id="780" r:id="rId31"/>
    <p:sldId id="428" r:id="rId32"/>
    <p:sldId id="430" r:id="rId33"/>
    <p:sldId id="433" r:id="rId34"/>
    <p:sldId id="435" r:id="rId35"/>
    <p:sldId id="436" r:id="rId36"/>
    <p:sldId id="805" r:id="rId37"/>
    <p:sldId id="438" r:id="rId38"/>
    <p:sldId id="711" r:id="rId39"/>
    <p:sldId id="712" r:id="rId40"/>
    <p:sldId id="713" r:id="rId41"/>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000"/>
    <a:srgbClr val="FAC606"/>
    <a:srgbClr val="2C7F89"/>
    <a:srgbClr val="4D4D4D"/>
    <a:srgbClr val="6D4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9" autoAdjust="0"/>
    <p:restoredTop sz="96622" autoAdjust="0"/>
  </p:normalViewPr>
  <p:slideViewPr>
    <p:cSldViewPr>
      <p:cViewPr varScale="1">
        <p:scale>
          <a:sx n="117" d="100"/>
          <a:sy n="117" d="100"/>
        </p:scale>
        <p:origin x="1469" y="91"/>
      </p:cViewPr>
      <p:guideLst>
        <p:guide orient="horz" pos="2160"/>
        <p:guide pos="2880"/>
      </p:guideLst>
    </p:cSldViewPr>
  </p:slideViewPr>
  <p:outlineViewPr>
    <p:cViewPr>
      <p:scale>
        <a:sx n="33" d="100"/>
        <a:sy n="33" d="100"/>
      </p:scale>
      <p:origin x="0" y="-30360"/>
    </p:cViewPr>
  </p:outlineViewPr>
  <p:notesTextViewPr>
    <p:cViewPr>
      <p:scale>
        <a:sx n="100" d="100"/>
        <a:sy n="100" d="100"/>
      </p:scale>
      <p:origin x="0" y="0"/>
    </p:cViewPr>
  </p:notesTextViewPr>
  <p:sorterViewPr>
    <p:cViewPr>
      <p:scale>
        <a:sx n="200" d="100"/>
        <a:sy n="200" d="100"/>
      </p:scale>
      <p:origin x="0" y="-24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EULENAERE Philippe" userId="6c4f731f-8f3c-45ee-a2e2-253228e431c9" providerId="ADAL" clId="{749D5CF9-26C8-4466-B5E8-3339DED3248D}"/>
    <pc:docChg chg="undo custSel delSld modSld">
      <pc:chgData name="DEMEULENAERE Philippe" userId="6c4f731f-8f3c-45ee-a2e2-253228e431c9" providerId="ADAL" clId="{749D5CF9-26C8-4466-B5E8-3339DED3248D}" dt="2025-11-07T08:44:46.569" v="586" actId="20577"/>
      <pc:docMkLst>
        <pc:docMk/>
      </pc:docMkLst>
      <pc:sldChg chg="modSp mod">
        <pc:chgData name="DEMEULENAERE Philippe" userId="6c4f731f-8f3c-45ee-a2e2-253228e431c9" providerId="ADAL" clId="{749D5CF9-26C8-4466-B5E8-3339DED3248D}" dt="2025-11-07T08:30:58.806" v="418" actId="113"/>
        <pc:sldMkLst>
          <pc:docMk/>
          <pc:sldMk cId="0" sldId="423"/>
        </pc:sldMkLst>
        <pc:spChg chg="mod">
          <ac:chgData name="DEMEULENAERE Philippe" userId="6c4f731f-8f3c-45ee-a2e2-253228e431c9" providerId="ADAL" clId="{749D5CF9-26C8-4466-B5E8-3339DED3248D}" dt="2025-11-07T08:30:58.806" v="418" actId="113"/>
          <ac:spMkLst>
            <pc:docMk/>
            <pc:sldMk cId="0" sldId="423"/>
            <ac:spMk id="5" creationId="{226F26DB-8281-4ED0-B722-B6AF381F1913}"/>
          </ac:spMkLst>
        </pc:spChg>
      </pc:sldChg>
      <pc:sldChg chg="modSp mod">
        <pc:chgData name="DEMEULENAERE Philippe" userId="6c4f731f-8f3c-45ee-a2e2-253228e431c9" providerId="ADAL" clId="{749D5CF9-26C8-4466-B5E8-3339DED3248D}" dt="2025-11-06T07:55:28.620" v="318" actId="12"/>
        <pc:sldMkLst>
          <pc:docMk/>
          <pc:sldMk cId="0" sldId="428"/>
        </pc:sldMkLst>
        <pc:spChg chg="mod">
          <ac:chgData name="DEMEULENAERE Philippe" userId="6c4f731f-8f3c-45ee-a2e2-253228e431c9" providerId="ADAL" clId="{749D5CF9-26C8-4466-B5E8-3339DED3248D}" dt="2025-11-06T07:55:28.620" v="318" actId="12"/>
          <ac:spMkLst>
            <pc:docMk/>
            <pc:sldMk cId="0" sldId="428"/>
            <ac:spMk id="11266" creationId="{00000000-0000-0000-0000-000000000000}"/>
          </ac:spMkLst>
        </pc:spChg>
      </pc:sldChg>
      <pc:sldChg chg="modSp mod">
        <pc:chgData name="DEMEULENAERE Philippe" userId="6c4f731f-8f3c-45ee-a2e2-253228e431c9" providerId="ADAL" clId="{749D5CF9-26C8-4466-B5E8-3339DED3248D}" dt="2025-11-06T07:56:35.744" v="323" actId="1076"/>
        <pc:sldMkLst>
          <pc:docMk/>
          <pc:sldMk cId="0" sldId="430"/>
        </pc:sldMkLst>
        <pc:spChg chg="mod">
          <ac:chgData name="DEMEULENAERE Philippe" userId="6c4f731f-8f3c-45ee-a2e2-253228e431c9" providerId="ADAL" clId="{749D5CF9-26C8-4466-B5E8-3339DED3248D}" dt="2025-11-06T07:56:35.744" v="323" actId="1076"/>
          <ac:spMkLst>
            <pc:docMk/>
            <pc:sldMk cId="0" sldId="430"/>
            <ac:spMk id="13314" creationId="{00000000-0000-0000-0000-000000000000}"/>
          </ac:spMkLst>
        </pc:spChg>
      </pc:sldChg>
      <pc:sldChg chg="modSp mod">
        <pc:chgData name="DEMEULENAERE Philippe" userId="6c4f731f-8f3c-45ee-a2e2-253228e431c9" providerId="ADAL" clId="{749D5CF9-26C8-4466-B5E8-3339DED3248D}" dt="2025-11-07T08:44:28.928" v="573" actId="20577"/>
        <pc:sldMkLst>
          <pc:docMk/>
          <pc:sldMk cId="0" sldId="433"/>
        </pc:sldMkLst>
        <pc:spChg chg="mod">
          <ac:chgData name="DEMEULENAERE Philippe" userId="6c4f731f-8f3c-45ee-a2e2-253228e431c9" providerId="ADAL" clId="{749D5CF9-26C8-4466-B5E8-3339DED3248D}" dt="2025-11-07T08:44:28.928" v="573" actId="20577"/>
          <ac:spMkLst>
            <pc:docMk/>
            <pc:sldMk cId="0" sldId="433"/>
            <ac:spMk id="16386" creationId="{00000000-0000-0000-0000-000000000000}"/>
          </ac:spMkLst>
        </pc:spChg>
      </pc:sldChg>
      <pc:sldChg chg="modSp mod">
        <pc:chgData name="DEMEULENAERE Philippe" userId="6c4f731f-8f3c-45ee-a2e2-253228e431c9" providerId="ADAL" clId="{749D5CF9-26C8-4466-B5E8-3339DED3248D}" dt="2025-11-06T07:56:47.948" v="326" actId="120"/>
        <pc:sldMkLst>
          <pc:docMk/>
          <pc:sldMk cId="0" sldId="435"/>
        </pc:sldMkLst>
        <pc:spChg chg="mod">
          <ac:chgData name="DEMEULENAERE Philippe" userId="6c4f731f-8f3c-45ee-a2e2-253228e431c9" providerId="ADAL" clId="{749D5CF9-26C8-4466-B5E8-3339DED3248D}" dt="2025-11-06T07:56:47.948" v="326" actId="120"/>
          <ac:spMkLst>
            <pc:docMk/>
            <pc:sldMk cId="0" sldId="435"/>
            <ac:spMk id="18434" creationId="{00000000-0000-0000-0000-000000000000}"/>
          </ac:spMkLst>
        </pc:spChg>
      </pc:sldChg>
      <pc:sldChg chg="modSp mod">
        <pc:chgData name="DEMEULENAERE Philippe" userId="6c4f731f-8f3c-45ee-a2e2-253228e431c9" providerId="ADAL" clId="{749D5CF9-26C8-4466-B5E8-3339DED3248D}" dt="2025-11-07T08:44:46.569" v="586" actId="20577"/>
        <pc:sldMkLst>
          <pc:docMk/>
          <pc:sldMk cId="0" sldId="436"/>
        </pc:sldMkLst>
        <pc:spChg chg="mod">
          <ac:chgData name="DEMEULENAERE Philippe" userId="6c4f731f-8f3c-45ee-a2e2-253228e431c9" providerId="ADAL" clId="{749D5CF9-26C8-4466-B5E8-3339DED3248D}" dt="2025-11-07T08:44:46.569" v="586" actId="20577"/>
          <ac:spMkLst>
            <pc:docMk/>
            <pc:sldMk cId="0" sldId="436"/>
            <ac:spMk id="19458" creationId="{00000000-0000-0000-0000-000000000000}"/>
          </ac:spMkLst>
        </pc:spChg>
      </pc:sldChg>
      <pc:sldChg chg="del">
        <pc:chgData name="DEMEULENAERE Philippe" userId="6c4f731f-8f3c-45ee-a2e2-253228e431c9" providerId="ADAL" clId="{749D5CF9-26C8-4466-B5E8-3339DED3248D}" dt="2025-11-07T06:58:36.736" v="336" actId="47"/>
        <pc:sldMkLst>
          <pc:docMk/>
          <pc:sldMk cId="0" sldId="444"/>
        </pc:sldMkLst>
      </pc:sldChg>
      <pc:sldChg chg="del">
        <pc:chgData name="DEMEULENAERE Philippe" userId="6c4f731f-8f3c-45ee-a2e2-253228e431c9" providerId="ADAL" clId="{749D5CF9-26C8-4466-B5E8-3339DED3248D}" dt="2025-11-07T06:58:36.736" v="336" actId="47"/>
        <pc:sldMkLst>
          <pc:docMk/>
          <pc:sldMk cId="0" sldId="447"/>
        </pc:sldMkLst>
      </pc:sldChg>
      <pc:sldChg chg="del">
        <pc:chgData name="DEMEULENAERE Philippe" userId="6c4f731f-8f3c-45ee-a2e2-253228e431c9" providerId="ADAL" clId="{749D5CF9-26C8-4466-B5E8-3339DED3248D}" dt="2025-11-07T06:58:36.736" v="336" actId="47"/>
        <pc:sldMkLst>
          <pc:docMk/>
          <pc:sldMk cId="0" sldId="449"/>
        </pc:sldMkLst>
      </pc:sldChg>
      <pc:sldChg chg="del">
        <pc:chgData name="DEMEULENAERE Philippe" userId="6c4f731f-8f3c-45ee-a2e2-253228e431c9" providerId="ADAL" clId="{749D5CF9-26C8-4466-B5E8-3339DED3248D}" dt="2025-11-07T06:58:36.736" v="336" actId="47"/>
        <pc:sldMkLst>
          <pc:docMk/>
          <pc:sldMk cId="0" sldId="450"/>
        </pc:sldMkLst>
      </pc:sldChg>
      <pc:sldChg chg="del">
        <pc:chgData name="DEMEULENAERE Philippe" userId="6c4f731f-8f3c-45ee-a2e2-253228e431c9" providerId="ADAL" clId="{749D5CF9-26C8-4466-B5E8-3339DED3248D}" dt="2025-11-07T06:58:36.736" v="336" actId="47"/>
        <pc:sldMkLst>
          <pc:docMk/>
          <pc:sldMk cId="0" sldId="454"/>
        </pc:sldMkLst>
      </pc:sldChg>
      <pc:sldChg chg="del">
        <pc:chgData name="DEMEULENAERE Philippe" userId="6c4f731f-8f3c-45ee-a2e2-253228e431c9" providerId="ADAL" clId="{749D5CF9-26C8-4466-B5E8-3339DED3248D}" dt="2025-11-07T06:58:36.736" v="336" actId="47"/>
        <pc:sldMkLst>
          <pc:docMk/>
          <pc:sldMk cId="0" sldId="456"/>
        </pc:sldMkLst>
      </pc:sldChg>
      <pc:sldChg chg="del">
        <pc:chgData name="DEMEULENAERE Philippe" userId="6c4f731f-8f3c-45ee-a2e2-253228e431c9" providerId="ADAL" clId="{749D5CF9-26C8-4466-B5E8-3339DED3248D}" dt="2025-11-07T06:58:36.736" v="336" actId="47"/>
        <pc:sldMkLst>
          <pc:docMk/>
          <pc:sldMk cId="0" sldId="459"/>
        </pc:sldMkLst>
      </pc:sldChg>
      <pc:sldChg chg="modSp mod">
        <pc:chgData name="DEMEULENAERE Philippe" userId="6c4f731f-8f3c-45ee-a2e2-253228e431c9" providerId="ADAL" clId="{749D5CF9-26C8-4466-B5E8-3339DED3248D}" dt="2025-11-07T08:29:39.292" v="412" actId="114"/>
        <pc:sldMkLst>
          <pc:docMk/>
          <pc:sldMk cId="312470752" sldId="644"/>
        </pc:sldMkLst>
        <pc:spChg chg="mod">
          <ac:chgData name="DEMEULENAERE Philippe" userId="6c4f731f-8f3c-45ee-a2e2-253228e431c9" providerId="ADAL" clId="{749D5CF9-26C8-4466-B5E8-3339DED3248D}" dt="2025-11-07T08:29:39.292" v="412" actId="114"/>
          <ac:spMkLst>
            <pc:docMk/>
            <pc:sldMk cId="312470752" sldId="644"/>
            <ac:spMk id="23554" creationId="{00000000-0000-0000-0000-000000000000}"/>
          </ac:spMkLst>
        </pc:spChg>
      </pc:sldChg>
      <pc:sldChg chg="modSp mod">
        <pc:chgData name="DEMEULENAERE Philippe" userId="6c4f731f-8f3c-45ee-a2e2-253228e431c9" providerId="ADAL" clId="{749D5CF9-26C8-4466-B5E8-3339DED3248D}" dt="2025-11-07T08:27:11.095" v="389" actId="20577"/>
        <pc:sldMkLst>
          <pc:docMk/>
          <pc:sldMk cId="1306992121" sldId="678"/>
        </pc:sldMkLst>
        <pc:spChg chg="mod">
          <ac:chgData name="DEMEULENAERE Philippe" userId="6c4f731f-8f3c-45ee-a2e2-253228e431c9" providerId="ADAL" clId="{749D5CF9-26C8-4466-B5E8-3339DED3248D}" dt="2025-11-07T08:27:11.095" v="389" actId="20577"/>
          <ac:spMkLst>
            <pc:docMk/>
            <pc:sldMk cId="1306992121" sldId="678"/>
            <ac:spMk id="7170" creationId="{00000000-0000-0000-0000-000000000000}"/>
          </ac:spMkLst>
        </pc:spChg>
      </pc:sldChg>
      <pc:sldChg chg="modSp mod">
        <pc:chgData name="DEMEULENAERE Philippe" userId="6c4f731f-8f3c-45ee-a2e2-253228e431c9" providerId="ADAL" clId="{749D5CF9-26C8-4466-B5E8-3339DED3248D}" dt="2025-11-07T08:27:47.102" v="393" actId="27636"/>
        <pc:sldMkLst>
          <pc:docMk/>
          <pc:sldMk cId="2215194937" sldId="679"/>
        </pc:sldMkLst>
        <pc:spChg chg="mod">
          <ac:chgData name="DEMEULENAERE Philippe" userId="6c4f731f-8f3c-45ee-a2e2-253228e431c9" providerId="ADAL" clId="{749D5CF9-26C8-4466-B5E8-3339DED3248D}" dt="2025-11-07T08:27:47.102" v="393" actId="27636"/>
          <ac:spMkLst>
            <pc:docMk/>
            <pc:sldMk cId="2215194937" sldId="679"/>
            <ac:spMk id="9218" creationId="{00000000-0000-0000-0000-000000000000}"/>
          </ac:spMkLst>
        </pc:spChg>
      </pc:sldChg>
      <pc:sldChg chg="modSp mod">
        <pc:chgData name="DEMEULENAERE Philippe" userId="6c4f731f-8f3c-45ee-a2e2-253228e431c9" providerId="ADAL" clId="{749D5CF9-26C8-4466-B5E8-3339DED3248D}" dt="2025-11-07T08:29:01.536" v="409" actId="20577"/>
        <pc:sldMkLst>
          <pc:docMk/>
          <pc:sldMk cId="1302207138" sldId="682"/>
        </pc:sldMkLst>
        <pc:spChg chg="mod">
          <ac:chgData name="DEMEULENAERE Philippe" userId="6c4f731f-8f3c-45ee-a2e2-253228e431c9" providerId="ADAL" clId="{749D5CF9-26C8-4466-B5E8-3339DED3248D}" dt="2025-11-07T08:29:01.536" v="409" actId="20577"/>
          <ac:spMkLst>
            <pc:docMk/>
            <pc:sldMk cId="1302207138" sldId="682"/>
            <ac:spMk id="14339" creationId="{00000000-0000-0000-0000-000000000000}"/>
          </ac:spMkLst>
        </pc:spChg>
      </pc:sldChg>
      <pc:sldChg chg="modSp mod">
        <pc:chgData name="DEMEULENAERE Philippe" userId="6c4f731f-8f3c-45ee-a2e2-253228e431c9" providerId="ADAL" clId="{749D5CF9-26C8-4466-B5E8-3339DED3248D}" dt="2025-11-07T08:27:59.838" v="394" actId="13926"/>
        <pc:sldMkLst>
          <pc:docMk/>
          <pc:sldMk cId="100877674" sldId="721"/>
        </pc:sldMkLst>
        <pc:spChg chg="mod">
          <ac:chgData name="DEMEULENAERE Philippe" userId="6c4f731f-8f3c-45ee-a2e2-253228e431c9" providerId="ADAL" clId="{749D5CF9-26C8-4466-B5E8-3339DED3248D}" dt="2025-11-07T08:27:59.838" v="394" actId="13926"/>
          <ac:spMkLst>
            <pc:docMk/>
            <pc:sldMk cId="100877674" sldId="721"/>
            <ac:spMk id="14339" creationId="{00000000-0000-0000-0000-000000000000}"/>
          </ac:spMkLst>
        </pc:spChg>
      </pc:sldChg>
      <pc:sldChg chg="del">
        <pc:chgData name="DEMEULENAERE Philippe" userId="6c4f731f-8f3c-45ee-a2e2-253228e431c9" providerId="ADAL" clId="{749D5CF9-26C8-4466-B5E8-3339DED3248D}" dt="2025-11-07T06:58:36.736" v="336" actId="47"/>
        <pc:sldMkLst>
          <pc:docMk/>
          <pc:sldMk cId="3072369931" sldId="726"/>
        </pc:sldMkLst>
      </pc:sldChg>
      <pc:sldChg chg="modSp mod">
        <pc:chgData name="DEMEULENAERE Philippe" userId="6c4f731f-8f3c-45ee-a2e2-253228e431c9" providerId="ADAL" clId="{749D5CF9-26C8-4466-B5E8-3339DED3248D}" dt="2025-11-06T07:44:08.182" v="79" actId="20577"/>
        <pc:sldMkLst>
          <pc:docMk/>
          <pc:sldMk cId="809591948" sldId="728"/>
        </pc:sldMkLst>
        <pc:spChg chg="mod">
          <ac:chgData name="DEMEULENAERE Philippe" userId="6c4f731f-8f3c-45ee-a2e2-253228e431c9" providerId="ADAL" clId="{749D5CF9-26C8-4466-B5E8-3339DED3248D}" dt="2025-11-06T07:44:08.182" v="79" actId="20577"/>
          <ac:spMkLst>
            <pc:docMk/>
            <pc:sldMk cId="809591948" sldId="728"/>
            <ac:spMk id="20482" creationId="{00000000-0000-0000-0000-000000000000}"/>
          </ac:spMkLst>
        </pc:spChg>
      </pc:sldChg>
      <pc:sldChg chg="modSp mod">
        <pc:chgData name="DEMEULENAERE Philippe" userId="6c4f731f-8f3c-45ee-a2e2-253228e431c9" providerId="ADAL" clId="{749D5CF9-26C8-4466-B5E8-3339DED3248D}" dt="2025-11-06T07:42:28.633" v="73" actId="20577"/>
        <pc:sldMkLst>
          <pc:docMk/>
          <pc:sldMk cId="1013078895" sldId="732"/>
        </pc:sldMkLst>
        <pc:spChg chg="mod">
          <ac:chgData name="DEMEULENAERE Philippe" userId="6c4f731f-8f3c-45ee-a2e2-253228e431c9" providerId="ADAL" clId="{749D5CF9-26C8-4466-B5E8-3339DED3248D}" dt="2025-11-06T07:42:28.633" v="73" actId="20577"/>
          <ac:spMkLst>
            <pc:docMk/>
            <pc:sldMk cId="1013078895" sldId="732"/>
            <ac:spMk id="20482" creationId="{00000000-0000-0000-0000-000000000000}"/>
          </ac:spMkLst>
        </pc:spChg>
      </pc:sldChg>
      <pc:sldChg chg="modSp mod">
        <pc:chgData name="DEMEULENAERE Philippe" userId="6c4f731f-8f3c-45ee-a2e2-253228e431c9" providerId="ADAL" clId="{749D5CF9-26C8-4466-B5E8-3339DED3248D}" dt="2025-11-06T07:42:06.624" v="66" actId="20577"/>
        <pc:sldMkLst>
          <pc:docMk/>
          <pc:sldMk cId="1404501553" sldId="733"/>
        </pc:sldMkLst>
        <pc:spChg chg="mod">
          <ac:chgData name="DEMEULENAERE Philippe" userId="6c4f731f-8f3c-45ee-a2e2-253228e431c9" providerId="ADAL" clId="{749D5CF9-26C8-4466-B5E8-3339DED3248D}" dt="2025-11-06T07:42:06.624" v="66" actId="20577"/>
          <ac:spMkLst>
            <pc:docMk/>
            <pc:sldMk cId="1404501553" sldId="733"/>
            <ac:spMk id="20482" creationId="{00000000-0000-0000-0000-000000000000}"/>
          </ac:spMkLst>
        </pc:spChg>
      </pc:sldChg>
      <pc:sldChg chg="del">
        <pc:chgData name="DEMEULENAERE Philippe" userId="6c4f731f-8f3c-45ee-a2e2-253228e431c9" providerId="ADAL" clId="{749D5CF9-26C8-4466-B5E8-3339DED3248D}" dt="2025-11-07T06:58:36.736" v="336" actId="47"/>
        <pc:sldMkLst>
          <pc:docMk/>
          <pc:sldMk cId="2433092118" sldId="735"/>
        </pc:sldMkLst>
      </pc:sldChg>
      <pc:sldChg chg="del">
        <pc:chgData name="DEMEULENAERE Philippe" userId="6c4f731f-8f3c-45ee-a2e2-253228e431c9" providerId="ADAL" clId="{749D5CF9-26C8-4466-B5E8-3339DED3248D}" dt="2025-11-07T06:58:36.736" v="336" actId="47"/>
        <pc:sldMkLst>
          <pc:docMk/>
          <pc:sldMk cId="1311049681" sldId="736"/>
        </pc:sldMkLst>
      </pc:sldChg>
      <pc:sldChg chg="modSp mod">
        <pc:chgData name="DEMEULENAERE Philippe" userId="6c4f731f-8f3c-45ee-a2e2-253228e431c9" providerId="ADAL" clId="{749D5CF9-26C8-4466-B5E8-3339DED3248D}" dt="2025-11-07T08:31:56.067" v="423" actId="313"/>
        <pc:sldMkLst>
          <pc:docMk/>
          <pc:sldMk cId="2835051709" sldId="741"/>
        </pc:sldMkLst>
        <pc:spChg chg="mod">
          <ac:chgData name="DEMEULENAERE Philippe" userId="6c4f731f-8f3c-45ee-a2e2-253228e431c9" providerId="ADAL" clId="{749D5CF9-26C8-4466-B5E8-3339DED3248D}" dt="2025-11-07T08:31:56.067" v="423" actId="313"/>
          <ac:spMkLst>
            <pc:docMk/>
            <pc:sldMk cId="2835051709" sldId="741"/>
            <ac:spMk id="20482" creationId="{00000000-0000-0000-0000-000000000000}"/>
          </ac:spMkLst>
        </pc:spChg>
      </pc:sldChg>
      <pc:sldChg chg="del">
        <pc:chgData name="DEMEULENAERE Philippe" userId="6c4f731f-8f3c-45ee-a2e2-253228e431c9" providerId="ADAL" clId="{749D5CF9-26C8-4466-B5E8-3339DED3248D}" dt="2025-11-07T06:58:36.736" v="336" actId="47"/>
        <pc:sldMkLst>
          <pc:docMk/>
          <pc:sldMk cId="3410443694" sldId="742"/>
        </pc:sldMkLst>
      </pc:sldChg>
      <pc:sldChg chg="modSp mod">
        <pc:chgData name="DEMEULENAERE Philippe" userId="6c4f731f-8f3c-45ee-a2e2-253228e431c9" providerId="ADAL" clId="{749D5CF9-26C8-4466-B5E8-3339DED3248D}" dt="2025-11-07T08:37:51.891" v="446" actId="20577"/>
        <pc:sldMkLst>
          <pc:docMk/>
          <pc:sldMk cId="2536170743" sldId="780"/>
        </pc:sldMkLst>
        <pc:spChg chg="mod">
          <ac:chgData name="DEMEULENAERE Philippe" userId="6c4f731f-8f3c-45ee-a2e2-253228e431c9" providerId="ADAL" clId="{749D5CF9-26C8-4466-B5E8-3339DED3248D}" dt="2025-11-07T08:37:51.891" v="446" actId="20577"/>
          <ac:spMkLst>
            <pc:docMk/>
            <pc:sldMk cId="2536170743" sldId="780"/>
            <ac:spMk id="7170" creationId="{00000000-0000-0000-0000-000000000000}"/>
          </ac:spMkLst>
        </pc:spChg>
      </pc:sldChg>
      <pc:sldChg chg="modSp mod">
        <pc:chgData name="DEMEULENAERE Philippe" userId="6c4f731f-8f3c-45ee-a2e2-253228e431c9" providerId="ADAL" clId="{749D5CF9-26C8-4466-B5E8-3339DED3248D}" dt="2025-11-06T07:37:52.177" v="22" actId="313"/>
        <pc:sldMkLst>
          <pc:docMk/>
          <pc:sldMk cId="1946018080" sldId="791"/>
        </pc:sldMkLst>
        <pc:spChg chg="mod">
          <ac:chgData name="DEMEULENAERE Philippe" userId="6c4f731f-8f3c-45ee-a2e2-253228e431c9" providerId="ADAL" clId="{749D5CF9-26C8-4466-B5E8-3339DED3248D}" dt="2025-11-06T07:37:52.177" v="22" actId="313"/>
          <ac:spMkLst>
            <pc:docMk/>
            <pc:sldMk cId="1946018080" sldId="791"/>
            <ac:spMk id="4" creationId="{00000000-0000-0000-0000-000000000000}"/>
          </ac:spMkLst>
        </pc:spChg>
      </pc:sldChg>
      <pc:sldChg chg="del">
        <pc:chgData name="DEMEULENAERE Philippe" userId="6c4f731f-8f3c-45ee-a2e2-253228e431c9" providerId="ADAL" clId="{749D5CF9-26C8-4466-B5E8-3339DED3248D}" dt="2025-11-07T06:58:36.736" v="336" actId="47"/>
        <pc:sldMkLst>
          <pc:docMk/>
          <pc:sldMk cId="1387250074" sldId="794"/>
        </pc:sldMkLst>
      </pc:sldChg>
      <pc:sldChg chg="del">
        <pc:chgData name="DEMEULENAERE Philippe" userId="6c4f731f-8f3c-45ee-a2e2-253228e431c9" providerId="ADAL" clId="{749D5CF9-26C8-4466-B5E8-3339DED3248D}" dt="2025-11-07T06:58:36.736" v="336" actId="47"/>
        <pc:sldMkLst>
          <pc:docMk/>
          <pc:sldMk cId="2661399733" sldId="796"/>
        </pc:sldMkLst>
      </pc:sldChg>
      <pc:sldChg chg="del">
        <pc:chgData name="DEMEULENAERE Philippe" userId="6c4f731f-8f3c-45ee-a2e2-253228e431c9" providerId="ADAL" clId="{749D5CF9-26C8-4466-B5E8-3339DED3248D}" dt="2025-11-07T06:58:36.736" v="336" actId="47"/>
        <pc:sldMkLst>
          <pc:docMk/>
          <pc:sldMk cId="1878310488" sldId="798"/>
        </pc:sldMkLst>
      </pc:sldChg>
      <pc:sldChg chg="del">
        <pc:chgData name="DEMEULENAERE Philippe" userId="6c4f731f-8f3c-45ee-a2e2-253228e431c9" providerId="ADAL" clId="{749D5CF9-26C8-4466-B5E8-3339DED3248D}" dt="2025-11-07T06:58:36.736" v="336" actId="47"/>
        <pc:sldMkLst>
          <pc:docMk/>
          <pc:sldMk cId="51689674" sldId="799"/>
        </pc:sldMkLst>
      </pc:sldChg>
      <pc:sldChg chg="del">
        <pc:chgData name="DEMEULENAERE Philippe" userId="6c4f731f-8f3c-45ee-a2e2-253228e431c9" providerId="ADAL" clId="{749D5CF9-26C8-4466-B5E8-3339DED3248D}" dt="2025-11-07T06:58:36.736" v="336" actId="47"/>
        <pc:sldMkLst>
          <pc:docMk/>
          <pc:sldMk cId="4121907083" sldId="800"/>
        </pc:sldMkLst>
      </pc:sldChg>
      <pc:sldChg chg="modSp mod">
        <pc:chgData name="DEMEULENAERE Philippe" userId="6c4f731f-8f3c-45ee-a2e2-253228e431c9" providerId="ADAL" clId="{749D5CF9-26C8-4466-B5E8-3339DED3248D}" dt="2025-11-07T08:32:32.442" v="425" actId="255"/>
        <pc:sldMkLst>
          <pc:docMk/>
          <pc:sldMk cId="1705266783" sldId="801"/>
        </pc:sldMkLst>
        <pc:spChg chg="mod">
          <ac:chgData name="DEMEULENAERE Philippe" userId="6c4f731f-8f3c-45ee-a2e2-253228e431c9" providerId="ADAL" clId="{749D5CF9-26C8-4466-B5E8-3339DED3248D}" dt="2025-11-07T08:32:32.442" v="425" actId="255"/>
          <ac:spMkLst>
            <pc:docMk/>
            <pc:sldMk cId="1705266783" sldId="801"/>
            <ac:spMk id="6146" creationId="{00000000-0000-0000-0000-000000000000}"/>
          </ac:spMkLst>
        </pc:spChg>
      </pc:sldChg>
      <pc:sldChg chg="modSp mod">
        <pc:chgData name="DEMEULENAERE Philippe" userId="6c4f731f-8f3c-45ee-a2e2-253228e431c9" providerId="ADAL" clId="{749D5CF9-26C8-4466-B5E8-3339DED3248D}" dt="2025-11-07T08:33:50.840" v="445" actId="13926"/>
        <pc:sldMkLst>
          <pc:docMk/>
          <pc:sldMk cId="2906754393" sldId="803"/>
        </pc:sldMkLst>
        <pc:spChg chg="mod">
          <ac:chgData name="DEMEULENAERE Philippe" userId="6c4f731f-8f3c-45ee-a2e2-253228e431c9" providerId="ADAL" clId="{749D5CF9-26C8-4466-B5E8-3339DED3248D}" dt="2025-11-07T08:33:50.840" v="445" actId="13926"/>
          <ac:spMkLst>
            <pc:docMk/>
            <pc:sldMk cId="2906754393" sldId="803"/>
            <ac:spMk id="4" creationId="{00000000-0000-0000-0000-000000000000}"/>
          </ac:spMkLst>
        </pc:spChg>
      </pc:sldChg>
      <pc:sldChg chg="modSp mod">
        <pc:chgData name="DEMEULENAERE Philippe" userId="6c4f731f-8f3c-45ee-a2e2-253228e431c9" providerId="ADAL" clId="{749D5CF9-26C8-4466-B5E8-3339DED3248D}" dt="2025-11-06T07:57:21.822" v="335" actId="120"/>
        <pc:sldMkLst>
          <pc:docMk/>
          <pc:sldMk cId="3878412432" sldId="805"/>
        </pc:sldMkLst>
        <pc:spChg chg="mod">
          <ac:chgData name="DEMEULENAERE Philippe" userId="6c4f731f-8f3c-45ee-a2e2-253228e431c9" providerId="ADAL" clId="{749D5CF9-26C8-4466-B5E8-3339DED3248D}" dt="2025-11-06T07:57:21.822" v="335" actId="120"/>
          <ac:spMkLst>
            <pc:docMk/>
            <pc:sldMk cId="3878412432" sldId="805"/>
            <ac:spMk id="21506" creationId="{00000000-0000-0000-0000-000000000000}"/>
          </ac:spMkLst>
        </pc:spChg>
      </pc:sldChg>
      <pc:sldChg chg="modSp mod">
        <pc:chgData name="DEMEULENAERE Philippe" userId="6c4f731f-8f3c-45ee-a2e2-253228e431c9" providerId="ADAL" clId="{749D5CF9-26C8-4466-B5E8-3339DED3248D}" dt="2025-11-06T07:39:11.869" v="36" actId="20577"/>
        <pc:sldMkLst>
          <pc:docMk/>
          <pc:sldMk cId="2562514963" sldId="806"/>
        </pc:sldMkLst>
        <pc:spChg chg="mod">
          <ac:chgData name="DEMEULENAERE Philippe" userId="6c4f731f-8f3c-45ee-a2e2-253228e431c9" providerId="ADAL" clId="{749D5CF9-26C8-4466-B5E8-3339DED3248D}" dt="2025-11-06T07:39:11.869" v="36" actId="20577"/>
          <ac:spMkLst>
            <pc:docMk/>
            <pc:sldMk cId="2562514963" sldId="806"/>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392A3B7-51E4-432A-A299-D40453C3A380}" type="datetimeFigureOut">
              <a:rPr lang="fr-CH" smtClean="0"/>
              <a:pPr/>
              <a:t>07.11.2025</a:t>
            </a:fld>
            <a:endParaRPr lang="fr-CH"/>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9501250-7E9F-403F-B8B6-03D7CC315B77}" type="slidenum">
              <a:rPr lang="fr-CH" smtClean="0"/>
              <a:pPr/>
              <a:t>‹N°›</a:t>
            </a:fld>
            <a:endParaRPr lang="fr-CH"/>
          </a:p>
        </p:txBody>
      </p:sp>
    </p:spTree>
    <p:extLst>
      <p:ext uri="{BB962C8B-B14F-4D97-AF65-F5344CB8AC3E}">
        <p14:creationId xmlns:p14="http://schemas.microsoft.com/office/powerpoint/2010/main" val="384738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CH" altLang="fr-FR" sz="1200" b="0" dirty="0"/>
          </a:p>
          <a:p>
            <a:pPr>
              <a:lnSpc>
                <a:spcPct val="90000"/>
              </a:lnSpc>
            </a:pPr>
            <a:r>
              <a:rPr lang="fr-CH" sz="1200" b="0" dirty="0"/>
              <a:t>Wilson, Mendes de </a:t>
            </a:r>
            <a:r>
              <a:rPr lang="fr-CH" sz="1200" b="0" dirty="0" err="1"/>
              <a:t>Leon</a:t>
            </a:r>
            <a:r>
              <a:rPr lang="fr-CH" sz="1200" b="0" dirty="0"/>
              <a:t>, Barnes, Schneider, </a:t>
            </a:r>
            <a:r>
              <a:rPr lang="fr-CH" sz="1200" b="0" dirty="0" err="1"/>
              <a:t>Bienias</a:t>
            </a:r>
            <a:r>
              <a:rPr lang="fr-CH" sz="1200" b="0" dirty="0"/>
              <a:t>, </a:t>
            </a:r>
            <a:r>
              <a:rPr lang="fr-CH" sz="1200" b="0" dirty="0" err="1"/>
              <a:t>Eveans</a:t>
            </a:r>
            <a:r>
              <a:rPr lang="fr-CH" sz="1200" b="0" dirty="0"/>
              <a:t> et Bennett (2002), la tendance à la «détresse psychologique» tout au long de la vie multiplie par 2 à 3 le risque de DMA.</a:t>
            </a:r>
            <a:r>
              <a:rPr lang="fr-CH" altLang="fr-FR" sz="1200" b="0" dirty="0"/>
              <a:t>	</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11</a:t>
            </a:fld>
            <a:endParaRPr lang="fr-CH"/>
          </a:p>
        </p:txBody>
      </p:sp>
    </p:spTree>
    <p:extLst>
      <p:ext uri="{BB962C8B-B14F-4D97-AF65-F5344CB8AC3E}">
        <p14:creationId xmlns:p14="http://schemas.microsoft.com/office/powerpoint/2010/main" val="318122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CH" altLang="fr-FR" sz="1200" b="0" dirty="0"/>
          </a:p>
          <a:p>
            <a:pPr>
              <a:lnSpc>
                <a:spcPct val="90000"/>
              </a:lnSpc>
            </a:pPr>
            <a:r>
              <a:rPr lang="fr-CH" sz="1200" b="0" dirty="0"/>
              <a:t>Wilson, Mendes de </a:t>
            </a:r>
            <a:r>
              <a:rPr lang="fr-CH" sz="1200" b="0" dirty="0" err="1"/>
              <a:t>Leon</a:t>
            </a:r>
            <a:r>
              <a:rPr lang="fr-CH" sz="1200" b="0" dirty="0"/>
              <a:t>, Barnes, Schneider, </a:t>
            </a:r>
            <a:r>
              <a:rPr lang="fr-CH" sz="1200" b="0" dirty="0" err="1"/>
              <a:t>Bienias</a:t>
            </a:r>
            <a:r>
              <a:rPr lang="fr-CH" sz="1200" b="0" dirty="0"/>
              <a:t>, </a:t>
            </a:r>
            <a:r>
              <a:rPr lang="fr-CH" sz="1200" b="0" dirty="0" err="1"/>
              <a:t>Eveans</a:t>
            </a:r>
            <a:r>
              <a:rPr lang="fr-CH" sz="1200" b="0" dirty="0"/>
              <a:t> et Bennett (2002), la tendance à la «détresse psychologique» tout au long de la vie multiplie par 2 à 3 le risque de DMA.</a:t>
            </a:r>
            <a:r>
              <a:rPr lang="fr-CH" altLang="fr-FR" sz="1200" b="0" dirty="0"/>
              <a:t>	</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12</a:t>
            </a:fld>
            <a:endParaRPr lang="fr-CH"/>
          </a:p>
        </p:txBody>
      </p:sp>
    </p:spTree>
    <p:extLst>
      <p:ext uri="{BB962C8B-B14F-4D97-AF65-F5344CB8AC3E}">
        <p14:creationId xmlns:p14="http://schemas.microsoft.com/office/powerpoint/2010/main" val="146598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CH" altLang="fr-FR" sz="1200" b="0" dirty="0"/>
          </a:p>
          <a:p>
            <a:pPr>
              <a:lnSpc>
                <a:spcPct val="90000"/>
              </a:lnSpc>
            </a:pPr>
            <a:r>
              <a:rPr lang="fr-CH" sz="1200" b="0" dirty="0"/>
              <a:t>Wilson, Mendes de </a:t>
            </a:r>
            <a:r>
              <a:rPr lang="fr-CH" sz="1200" b="0" dirty="0" err="1"/>
              <a:t>Leon</a:t>
            </a:r>
            <a:r>
              <a:rPr lang="fr-CH" sz="1200" b="0" dirty="0"/>
              <a:t>, Barnes, Schneider, </a:t>
            </a:r>
            <a:r>
              <a:rPr lang="fr-CH" sz="1200" b="0" dirty="0" err="1"/>
              <a:t>Bienias</a:t>
            </a:r>
            <a:r>
              <a:rPr lang="fr-CH" sz="1200" b="0" dirty="0"/>
              <a:t>, </a:t>
            </a:r>
            <a:r>
              <a:rPr lang="fr-CH" sz="1200" b="0" dirty="0" err="1"/>
              <a:t>Eveans</a:t>
            </a:r>
            <a:r>
              <a:rPr lang="fr-CH" sz="1200" b="0" dirty="0"/>
              <a:t> et Bennett (2002), la tendance à la «détresse psychologique» tout au long de la vie multiplie par 2 à 3 le risque de DMA.</a:t>
            </a:r>
            <a:r>
              <a:rPr lang="fr-CH" altLang="fr-FR" sz="1200" b="0" dirty="0"/>
              <a:t>	</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14</a:t>
            </a:fld>
            <a:endParaRPr lang="fr-CH"/>
          </a:p>
        </p:txBody>
      </p:sp>
    </p:spTree>
    <p:extLst>
      <p:ext uri="{BB962C8B-B14F-4D97-AF65-F5344CB8AC3E}">
        <p14:creationId xmlns:p14="http://schemas.microsoft.com/office/powerpoint/2010/main" val="295143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9501250-7E9F-403F-B8B6-03D7CC315B77}" type="slidenum">
              <a:rPr lang="fr-CH" smtClean="0"/>
              <a:pPr/>
              <a:t>17</a:t>
            </a:fld>
            <a:endParaRPr lang="fr-CH"/>
          </a:p>
        </p:txBody>
      </p:sp>
    </p:spTree>
    <p:extLst>
      <p:ext uri="{BB962C8B-B14F-4D97-AF65-F5344CB8AC3E}">
        <p14:creationId xmlns:p14="http://schemas.microsoft.com/office/powerpoint/2010/main" val="150571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sz="1200" b="0" i="0" dirty="0">
                <a:solidFill>
                  <a:srgbClr val="212121"/>
                </a:solidFill>
                <a:effectLst/>
                <a:latin typeface="Source Sans Pro" panose="020B0503030403020204" pitchFamily="34" charset="0"/>
              </a:rPr>
              <a:t>Au début des années 2000,l </a:t>
            </a:r>
            <a:r>
              <a:rPr lang="fr-FR" sz="1200" dirty="0">
                <a:solidFill>
                  <a:srgbClr val="212121"/>
                </a:solidFill>
                <a:latin typeface="Source Sans Pro" panose="020B0503030403020204" pitchFamily="34" charset="0"/>
              </a:rPr>
              <a:t>'idée </a:t>
            </a:r>
            <a:r>
              <a:rPr lang="fr-FR" sz="1200" b="0" i="0" dirty="0">
                <a:solidFill>
                  <a:srgbClr val="212121"/>
                </a:solidFill>
                <a:effectLst/>
                <a:latin typeface="Source Sans Pro" panose="020B0503030403020204" pitchFamily="34" charset="0"/>
              </a:rPr>
              <a:t>d’un lien entre maladie d'Alzheimer et système immunitaire, vaccin sur souris rendues artificiellement malades stimulant ainsi leur système immunitaire de façon à aider celui-ci à nettoyer leur cerveau de ses protéines pathogènes (bêta-amyloïde et tau), les expérimentateurs sont parvenus à empêcher les symptômes de déclin cognitif. </a:t>
            </a:r>
          </a:p>
          <a:p>
            <a:pPr algn="ctr"/>
            <a:r>
              <a:rPr lang="fr-FR" sz="1200" b="0" i="1" dirty="0">
                <a:solidFill>
                  <a:srgbClr val="212121"/>
                </a:solidFill>
                <a:effectLst/>
                <a:latin typeface="Source Sans Pro" panose="020B0503030403020204" pitchFamily="34" charset="0"/>
              </a:rPr>
              <a:t>« Chez 6 % des patients, des complications graves sont apparues et l'essai a été stoppé. La communauté s'est alors tournée vers un autre type d'approches d'immunothérapie, dont l'efficacité reste encore très incertaine après de nombreux échecs »</a:t>
            </a:r>
            <a:endParaRPr lang="fr-FR" sz="1600" b="1" dirty="0">
              <a:solidFill>
                <a:srgbClr val="313030"/>
              </a:solidFill>
              <a:effectLst/>
              <a:latin typeface="Barlow Semi Condensed"/>
            </a:endParaRPr>
          </a:p>
          <a:p>
            <a:endParaRPr lang="fr-CH" dirty="0"/>
          </a:p>
        </p:txBody>
      </p:sp>
      <p:sp>
        <p:nvSpPr>
          <p:cNvPr id="4" name="Espace réservé du numéro de diapositive 3"/>
          <p:cNvSpPr>
            <a:spLocks noGrp="1"/>
          </p:cNvSpPr>
          <p:nvPr>
            <p:ph type="sldNum" sz="quarter" idx="5"/>
          </p:nvPr>
        </p:nvSpPr>
        <p:spPr/>
        <p:txBody>
          <a:bodyPr/>
          <a:lstStyle/>
          <a:p>
            <a:fld id="{E9501250-7E9F-403F-B8B6-03D7CC315B77}" type="slidenum">
              <a:rPr lang="fr-CH" smtClean="0"/>
              <a:pPr/>
              <a:t>18</a:t>
            </a:fld>
            <a:endParaRPr lang="fr-CH"/>
          </a:p>
        </p:txBody>
      </p:sp>
    </p:spTree>
    <p:extLst>
      <p:ext uri="{BB962C8B-B14F-4D97-AF65-F5344CB8AC3E}">
        <p14:creationId xmlns:p14="http://schemas.microsoft.com/office/powerpoint/2010/main" val="115640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CH" altLang="fr-FR" sz="1200" b="0" dirty="0"/>
          </a:p>
          <a:p>
            <a:pPr>
              <a:lnSpc>
                <a:spcPct val="90000"/>
              </a:lnSpc>
            </a:pPr>
            <a:r>
              <a:rPr lang="fr-CH" sz="1200" b="0" dirty="0"/>
              <a:t>Wilson, Mendes de </a:t>
            </a:r>
            <a:r>
              <a:rPr lang="fr-CH" sz="1200" b="0" dirty="0" err="1"/>
              <a:t>Leon</a:t>
            </a:r>
            <a:r>
              <a:rPr lang="fr-CH" sz="1200" b="0" dirty="0"/>
              <a:t>, Barnes, Schneider, </a:t>
            </a:r>
            <a:r>
              <a:rPr lang="fr-CH" sz="1200" b="0" dirty="0" err="1"/>
              <a:t>Bienias</a:t>
            </a:r>
            <a:r>
              <a:rPr lang="fr-CH" sz="1200" b="0" dirty="0"/>
              <a:t>, </a:t>
            </a:r>
            <a:r>
              <a:rPr lang="fr-CH" sz="1200" b="0" dirty="0" err="1"/>
              <a:t>Eveans</a:t>
            </a:r>
            <a:r>
              <a:rPr lang="fr-CH" sz="1200" b="0" dirty="0"/>
              <a:t> et Bennett (2002), la tendance à la «détresse psychologique» tout au long de la vie multiplie par 2 à 3 le risque de DMA.</a:t>
            </a:r>
            <a:r>
              <a:rPr lang="fr-CH" altLang="fr-FR" sz="1200" b="0" dirty="0"/>
              <a:t>	</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19</a:t>
            </a:fld>
            <a:endParaRPr lang="fr-CH"/>
          </a:p>
        </p:txBody>
      </p:sp>
    </p:spTree>
    <p:extLst>
      <p:ext uri="{BB962C8B-B14F-4D97-AF65-F5344CB8AC3E}">
        <p14:creationId xmlns:p14="http://schemas.microsoft.com/office/powerpoint/2010/main" val="319940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CH" altLang="fr-FR" sz="1200" b="0" dirty="0"/>
          </a:p>
          <a:p>
            <a:pPr>
              <a:lnSpc>
                <a:spcPct val="90000"/>
              </a:lnSpc>
            </a:pPr>
            <a:r>
              <a:rPr lang="fr-CH" sz="1200" b="0" dirty="0"/>
              <a:t>Wilson, Mendes de </a:t>
            </a:r>
            <a:r>
              <a:rPr lang="fr-CH" sz="1200" b="0" dirty="0" err="1"/>
              <a:t>Leon</a:t>
            </a:r>
            <a:r>
              <a:rPr lang="fr-CH" sz="1200" b="0" dirty="0"/>
              <a:t>, Barnes, Schneider, </a:t>
            </a:r>
            <a:r>
              <a:rPr lang="fr-CH" sz="1200" b="0" dirty="0" err="1"/>
              <a:t>Bienias</a:t>
            </a:r>
            <a:r>
              <a:rPr lang="fr-CH" sz="1200" b="0" dirty="0"/>
              <a:t>, </a:t>
            </a:r>
            <a:r>
              <a:rPr lang="fr-CH" sz="1200" b="0" dirty="0" err="1"/>
              <a:t>Eveans</a:t>
            </a:r>
            <a:r>
              <a:rPr lang="fr-CH" sz="1200" b="0" dirty="0"/>
              <a:t> et Bennett (2002), la tendance à la «détresse psychologique» tout au long de la vie multiplie par 2 à 3 le risque de DMA.</a:t>
            </a:r>
            <a:r>
              <a:rPr lang="fr-CH" altLang="fr-FR" sz="1200" b="0" dirty="0"/>
              <a:t>	</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20</a:t>
            </a:fld>
            <a:endParaRPr lang="fr-CH"/>
          </a:p>
        </p:txBody>
      </p:sp>
    </p:spTree>
    <p:extLst>
      <p:ext uri="{BB962C8B-B14F-4D97-AF65-F5344CB8AC3E}">
        <p14:creationId xmlns:p14="http://schemas.microsoft.com/office/powerpoint/2010/main" val="29281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CH" altLang="fr-FR" sz="1200" b="0" dirty="0"/>
          </a:p>
          <a:p>
            <a:pPr>
              <a:lnSpc>
                <a:spcPct val="90000"/>
              </a:lnSpc>
            </a:pPr>
            <a:r>
              <a:rPr lang="fr-CH" sz="1200" b="0" dirty="0"/>
              <a:t>Wilson, Mendes de </a:t>
            </a:r>
            <a:r>
              <a:rPr lang="fr-CH" sz="1200" b="0" dirty="0" err="1"/>
              <a:t>Leon</a:t>
            </a:r>
            <a:r>
              <a:rPr lang="fr-CH" sz="1200" b="0" dirty="0"/>
              <a:t>, Barnes, Schneider, </a:t>
            </a:r>
            <a:r>
              <a:rPr lang="fr-CH" sz="1200" b="0" dirty="0" err="1"/>
              <a:t>Bienias</a:t>
            </a:r>
            <a:r>
              <a:rPr lang="fr-CH" sz="1200" b="0" dirty="0"/>
              <a:t>, </a:t>
            </a:r>
            <a:r>
              <a:rPr lang="fr-CH" sz="1200" b="0" dirty="0" err="1"/>
              <a:t>Eveans</a:t>
            </a:r>
            <a:r>
              <a:rPr lang="fr-CH" sz="1200" b="0" dirty="0"/>
              <a:t> et Bennett (2002), la tendance à la «détresse psychologique» tout au long de la vie multiplie par 2 à 3 le risque de DMA.</a:t>
            </a:r>
            <a:r>
              <a:rPr lang="fr-CH" altLang="fr-FR" sz="1200" b="0" dirty="0"/>
              <a:t>	</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21</a:t>
            </a:fld>
            <a:endParaRPr lang="fr-CH"/>
          </a:p>
        </p:txBody>
      </p:sp>
    </p:spTree>
    <p:extLst>
      <p:ext uri="{BB962C8B-B14F-4D97-AF65-F5344CB8AC3E}">
        <p14:creationId xmlns:p14="http://schemas.microsoft.com/office/powerpoint/2010/main" val="231985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E bicolor HESAV Générique">
    <p:spTree>
      <p:nvGrpSpPr>
        <p:cNvPr id="1" name=""/>
        <p:cNvGrpSpPr/>
        <p:nvPr/>
      </p:nvGrpSpPr>
      <p:grpSpPr>
        <a:xfrm>
          <a:off x="0" y="0"/>
          <a:ext cx="0" cy="0"/>
          <a:chOff x="0" y="0"/>
          <a:chExt cx="0" cy="0"/>
        </a:xfrm>
      </p:grpSpPr>
      <p:sp>
        <p:nvSpPr>
          <p:cNvPr id="2" name="Titre 1"/>
          <p:cNvSpPr>
            <a:spLocks noGrp="1"/>
          </p:cNvSpPr>
          <p:nvPr>
            <p:ph type="ctrTitle"/>
          </p:nvPr>
        </p:nvSpPr>
        <p:spPr>
          <a:xfrm>
            <a:off x="3203848" y="404664"/>
            <a:ext cx="5616624" cy="288031"/>
          </a:xfrm>
        </p:spPr>
        <p:txBody>
          <a:bodyPr/>
          <a:lstStyle/>
          <a:p>
            <a:r>
              <a:rPr lang="fr-CH" dirty="0"/>
              <a:t>Click to </a:t>
            </a:r>
            <a:r>
              <a:rPr lang="fr-CH" dirty="0" err="1"/>
              <a:t>edit</a:t>
            </a:r>
            <a:r>
              <a:rPr lang="fr-CH" dirty="0"/>
              <a:t> Master </a:t>
            </a:r>
            <a:r>
              <a:rPr lang="fr-CH" dirty="0" err="1"/>
              <a:t>title</a:t>
            </a:r>
            <a:r>
              <a:rPr lang="fr-CH" dirty="0"/>
              <a:t> style</a:t>
            </a:r>
          </a:p>
        </p:txBody>
      </p:sp>
      <p:sp>
        <p:nvSpPr>
          <p:cNvPr id="3" name="Sous-titre 2"/>
          <p:cNvSpPr>
            <a:spLocks noGrp="1"/>
          </p:cNvSpPr>
          <p:nvPr>
            <p:ph type="subTitle" idx="1"/>
          </p:nvPr>
        </p:nvSpPr>
        <p:spPr>
          <a:xfrm>
            <a:off x="1115616" y="1124744"/>
            <a:ext cx="7704164" cy="720080"/>
          </a:xfrm>
        </p:spPr>
        <p:txBody>
          <a:bodyPr>
            <a:noAutofit/>
          </a:bodyPr>
          <a:lstStyle>
            <a:lvl1pPr marL="0" indent="0" algn="l">
              <a:buNone/>
              <a:defRPr b="1" cap="all" baseline="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Click to edit Master subtitle style</a:t>
            </a:r>
          </a:p>
        </p:txBody>
      </p:sp>
      <p:sp>
        <p:nvSpPr>
          <p:cNvPr id="9" name="Espace réservé du texte 8"/>
          <p:cNvSpPr>
            <a:spLocks noGrp="1"/>
          </p:cNvSpPr>
          <p:nvPr>
            <p:ph type="body" sz="quarter" idx="10"/>
          </p:nvPr>
        </p:nvSpPr>
        <p:spPr>
          <a:xfrm>
            <a:off x="1116013" y="1772816"/>
            <a:ext cx="7704459" cy="4824536"/>
          </a:xfrm>
        </p:spPr>
        <p:txBody>
          <a:bodyPr>
            <a:noAutofit/>
          </a:bodyPr>
          <a:lstStyle>
            <a:lvl1pPr marL="268288" indent="-268288">
              <a:spcBef>
                <a:spcPts val="700"/>
              </a:spcBef>
              <a:buFont typeface="Arial"/>
              <a:buChar char="•"/>
              <a:defRPr sz="2400">
                <a:solidFill>
                  <a:srgbClr val="408000"/>
                </a:solidFill>
                <a:latin typeface="Arial" pitchFamily="34" charset="0"/>
                <a:cs typeface="Arial" pitchFamily="34" charset="0"/>
              </a:defRPr>
            </a:lvl1pPr>
            <a:lvl2pPr marL="542925" indent="-228600">
              <a:spcBef>
                <a:spcPts val="0"/>
              </a:spcBef>
              <a:buFont typeface="Lucida Grande"/>
              <a:buChar char="-"/>
              <a:tabLst/>
              <a:defRPr sz="2400" b="0" i="0">
                <a:solidFill>
                  <a:srgbClr val="4D4D4D"/>
                </a:solidFill>
                <a:latin typeface="Arial" pitchFamily="34" charset="0"/>
                <a:cs typeface="Arial" pitchFamily="34" charset="0"/>
              </a:defRPr>
            </a:lvl2pPr>
            <a:lvl3pPr marL="542925" indent="-228600">
              <a:buFont typeface="Lucida Grande"/>
              <a:buChar char="-"/>
              <a:tabLst/>
              <a:defRPr sz="2400">
                <a:solidFill>
                  <a:srgbClr val="4D4D4D"/>
                </a:solidFill>
                <a:latin typeface="Gotham Medium" pitchFamily="50" charset="0"/>
                <a:cs typeface="Gotham Medium" pitchFamily="50" charset="0"/>
              </a:defRPr>
            </a:lvl3pPr>
            <a:lvl4pPr marL="542925" indent="-228600">
              <a:buFont typeface="Lucida Grande"/>
              <a:buChar char="-"/>
              <a:tabLst/>
              <a:defRPr sz="2400">
                <a:solidFill>
                  <a:srgbClr val="4D4D4D"/>
                </a:solidFill>
                <a:latin typeface="Gotham Medium" pitchFamily="50" charset="0"/>
                <a:cs typeface="Gotham Medium" pitchFamily="50" charset="0"/>
              </a:defRPr>
            </a:lvl4pPr>
            <a:lvl5pPr marL="542925" indent="-228600">
              <a:buFont typeface="Lucida Grande"/>
              <a:buChar char="-"/>
              <a:tabLst/>
              <a:defRPr sz="2400">
                <a:solidFill>
                  <a:srgbClr val="4D4D4D"/>
                </a:solidFill>
                <a:latin typeface="Gotham Medium" pitchFamily="50" charset="0"/>
                <a:cs typeface="Gotham Medium" pitchFamily="50" charset="0"/>
              </a:defRPr>
            </a:lvl5pPr>
          </a:lstStyle>
          <a:p>
            <a:pPr lvl="0"/>
            <a:r>
              <a:rPr lang="fr-CH" dirty="0"/>
              <a:t>Click to edit Master text styles</a:t>
            </a:r>
          </a:p>
          <a:p>
            <a:pPr lvl="1"/>
            <a:r>
              <a:rPr lang="fr-CH" dirty="0"/>
              <a:t>Second level</a:t>
            </a:r>
          </a:p>
        </p:txBody>
      </p:sp>
      <p:sp>
        <p:nvSpPr>
          <p:cNvPr id="6" name="Espace réservé du numéro de diapositive 5"/>
          <p:cNvSpPr txBox="1">
            <a:spLocks/>
          </p:cNvSpPr>
          <p:nvPr userDrawn="1"/>
        </p:nvSpPr>
        <p:spPr>
          <a:xfrm>
            <a:off x="1187624" y="6356350"/>
            <a:ext cx="2133600" cy="365125"/>
          </a:xfrm>
          <a:prstGeom prst="rect">
            <a:avLst/>
          </a:prstGeom>
        </p:spPr>
        <p:txBody>
          <a:bodyPr vert="horz" lIns="91440" tIns="45720" rIns="91440" bIns="45720" rtlCol="0" anchor="ctr"/>
          <a:lstStyle>
            <a:lvl1pPr algn="l">
              <a:defRPr sz="800">
                <a:solidFill>
                  <a:srgbClr val="4D4D4D"/>
                </a:solidFill>
                <a:latin typeface="Gotham Medium" pitchFamily="50" charset="0"/>
                <a:cs typeface="Gotham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1E2EBF-3071-4D1D-B487-E95B876D1619}" type="slidenum">
              <a:rPr kumimoji="0" lang="fr-CH" sz="800" b="0" i="0" u="none" strike="noStrike" kern="1200" cap="none" spc="0" normalizeH="0" baseline="0" noProof="0" smtClean="0">
                <a:ln>
                  <a:noFill/>
                </a:ln>
                <a:solidFill>
                  <a:srgbClr val="4D4D4D"/>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CH" sz="800" b="0" i="0" u="none" strike="noStrike" kern="1200" cap="none" spc="0" normalizeH="0" baseline="0" noProof="0" dirty="0">
              <a:ln>
                <a:noFill/>
              </a:ln>
              <a:solidFill>
                <a:srgbClr val="4D4D4D"/>
              </a:solidFill>
              <a:effectLst/>
              <a:uLnTx/>
              <a:uFillTx/>
              <a:latin typeface="Arial" pitchFamily="34" charset="0"/>
              <a:ea typeface="+mn-ea"/>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 et remerciement HESAV Générique">
    <p:spTree>
      <p:nvGrpSpPr>
        <p:cNvPr id="1" name=""/>
        <p:cNvGrpSpPr/>
        <p:nvPr/>
      </p:nvGrpSpPr>
      <p:grpSpPr>
        <a:xfrm>
          <a:off x="0" y="0"/>
          <a:ext cx="0" cy="0"/>
          <a:chOff x="0" y="0"/>
          <a:chExt cx="0" cy="0"/>
        </a:xfrm>
      </p:grpSpPr>
      <p:sp>
        <p:nvSpPr>
          <p:cNvPr id="2" name="Titre 1"/>
          <p:cNvSpPr>
            <a:spLocks noGrp="1"/>
          </p:cNvSpPr>
          <p:nvPr>
            <p:ph type="ctrTitle"/>
          </p:nvPr>
        </p:nvSpPr>
        <p:spPr>
          <a:xfrm>
            <a:off x="2776264" y="5013176"/>
            <a:ext cx="5756176" cy="1470025"/>
          </a:xfrm>
        </p:spPr>
        <p:txBody>
          <a:bodyPr anchor="b" anchorCtr="0">
            <a:noAutofit/>
          </a:bodyPr>
          <a:lstStyle>
            <a:lvl1pPr algn="r">
              <a:defRPr sz="3600" b="1" cap="all" baseline="0">
                <a:solidFill>
                  <a:schemeClr val="bg1"/>
                </a:solidFill>
                <a:latin typeface="Arial" pitchFamily="34" charset="0"/>
                <a:cs typeface="Arial" pitchFamily="34" charset="0"/>
              </a:defRPr>
            </a:lvl1pPr>
          </a:lstStyle>
          <a:p>
            <a:r>
              <a:rPr lang="fr-FR" dirty="0"/>
              <a:t>Cliquez pour modifier le style du titre</a:t>
            </a:r>
            <a:endParaRPr lang="fr-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avec titre + texte sans bullet HESAV Générique">
    <p:spTree>
      <p:nvGrpSpPr>
        <p:cNvPr id="1" name=""/>
        <p:cNvGrpSpPr/>
        <p:nvPr/>
      </p:nvGrpSpPr>
      <p:grpSpPr>
        <a:xfrm>
          <a:off x="0" y="0"/>
          <a:ext cx="0" cy="0"/>
          <a:chOff x="0" y="0"/>
          <a:chExt cx="0" cy="0"/>
        </a:xfrm>
      </p:grpSpPr>
      <p:sp>
        <p:nvSpPr>
          <p:cNvPr id="2" name="Titre 1"/>
          <p:cNvSpPr>
            <a:spLocks noGrp="1"/>
          </p:cNvSpPr>
          <p:nvPr>
            <p:ph type="ctrTitle"/>
          </p:nvPr>
        </p:nvSpPr>
        <p:spPr>
          <a:xfrm>
            <a:off x="3203848" y="404664"/>
            <a:ext cx="5616624" cy="288031"/>
          </a:xfrm>
        </p:spPr>
        <p:txBody>
          <a:bodyPr/>
          <a:lstStyle>
            <a:lvl1pPr>
              <a:defRPr>
                <a:latin typeface="Arial" pitchFamily="34" charset="0"/>
                <a:cs typeface="Arial" pitchFamily="34" charset="0"/>
              </a:defRPr>
            </a:lvl1pPr>
          </a:lstStyle>
          <a:p>
            <a:r>
              <a:rPr lang="fr-CH" dirty="0"/>
              <a:t>Click to </a:t>
            </a:r>
            <a:r>
              <a:rPr lang="fr-CH" dirty="0" err="1"/>
              <a:t>edit</a:t>
            </a:r>
            <a:r>
              <a:rPr lang="fr-CH" dirty="0"/>
              <a:t> Master </a:t>
            </a:r>
            <a:r>
              <a:rPr lang="fr-CH" dirty="0" err="1"/>
              <a:t>title</a:t>
            </a:r>
            <a:r>
              <a:rPr lang="fr-CH" dirty="0"/>
              <a:t> style</a:t>
            </a:r>
          </a:p>
        </p:txBody>
      </p:sp>
      <p:sp>
        <p:nvSpPr>
          <p:cNvPr id="3" name="Sous-titre 2"/>
          <p:cNvSpPr>
            <a:spLocks noGrp="1"/>
          </p:cNvSpPr>
          <p:nvPr>
            <p:ph type="subTitle" idx="1"/>
          </p:nvPr>
        </p:nvSpPr>
        <p:spPr>
          <a:xfrm>
            <a:off x="1115616" y="1124744"/>
            <a:ext cx="7704164" cy="720080"/>
          </a:xfrm>
        </p:spPr>
        <p:txBody>
          <a:bodyPr>
            <a:noAutofit/>
          </a:bodyPr>
          <a:lstStyle>
            <a:lvl1pPr marL="0" indent="0" algn="l">
              <a:buNone/>
              <a:defRPr sz="3200" cap="all" baseline="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Click to </a:t>
            </a:r>
            <a:r>
              <a:rPr lang="fr-CH" dirty="0" err="1"/>
              <a:t>edit</a:t>
            </a:r>
            <a:r>
              <a:rPr lang="fr-CH" dirty="0"/>
              <a:t> Master </a:t>
            </a:r>
            <a:r>
              <a:rPr lang="fr-CH" dirty="0" err="1"/>
              <a:t>subtitle</a:t>
            </a:r>
            <a:r>
              <a:rPr lang="fr-CH" dirty="0"/>
              <a:t> style</a:t>
            </a:r>
          </a:p>
        </p:txBody>
      </p:sp>
      <p:sp>
        <p:nvSpPr>
          <p:cNvPr id="9" name="Espace réservé du texte 8"/>
          <p:cNvSpPr>
            <a:spLocks noGrp="1"/>
          </p:cNvSpPr>
          <p:nvPr>
            <p:ph type="body" sz="quarter" idx="10"/>
          </p:nvPr>
        </p:nvSpPr>
        <p:spPr>
          <a:xfrm>
            <a:off x="1116013" y="1772816"/>
            <a:ext cx="7704459" cy="4824536"/>
          </a:xfrm>
        </p:spPr>
        <p:txBody>
          <a:bodyPr>
            <a:noAutofit/>
          </a:bodyPr>
          <a:lstStyle>
            <a:lvl1pPr marL="0" indent="0">
              <a:spcBef>
                <a:spcPts val="0"/>
              </a:spcBef>
              <a:buFontTx/>
              <a:buNone/>
              <a:defRPr sz="2400" b="0">
                <a:solidFill>
                  <a:srgbClr val="4D4D4D"/>
                </a:solidFill>
                <a:latin typeface="Arial" pitchFamily="34" charset="0"/>
                <a:cs typeface="Arial" pitchFamily="34" charset="0"/>
              </a:defRPr>
            </a:lvl1pPr>
            <a:lvl2pPr marL="0" indent="0">
              <a:buFontTx/>
              <a:buNone/>
              <a:defRPr sz="3600">
                <a:solidFill>
                  <a:srgbClr val="4D4D4D"/>
                </a:solidFill>
                <a:latin typeface="Gotham Thin" pitchFamily="50" charset="0"/>
                <a:cs typeface="Gotham Thin" pitchFamily="50" charset="0"/>
              </a:defRPr>
            </a:lvl2pPr>
            <a:lvl3pPr marL="0" indent="0">
              <a:buFontTx/>
              <a:buNone/>
              <a:defRPr sz="3600">
                <a:solidFill>
                  <a:srgbClr val="4D4D4D"/>
                </a:solidFill>
                <a:latin typeface="Gotham Thin" pitchFamily="50" charset="0"/>
                <a:cs typeface="Gotham Thin" pitchFamily="50" charset="0"/>
              </a:defRPr>
            </a:lvl3pPr>
            <a:lvl4pPr marL="0" indent="0">
              <a:buFontTx/>
              <a:buNone/>
              <a:defRPr sz="3600">
                <a:solidFill>
                  <a:srgbClr val="4D4D4D"/>
                </a:solidFill>
                <a:latin typeface="Gotham Thin" pitchFamily="50" charset="0"/>
                <a:cs typeface="Gotham Thin" pitchFamily="50" charset="0"/>
              </a:defRPr>
            </a:lvl4pPr>
            <a:lvl5pPr marL="0" indent="0">
              <a:buFontTx/>
              <a:buNone/>
              <a:defRPr sz="3600">
                <a:solidFill>
                  <a:srgbClr val="4D4D4D"/>
                </a:solidFill>
                <a:latin typeface="Gotham Thin" pitchFamily="50" charset="0"/>
                <a:cs typeface="Gotham Thin" pitchFamily="50" charset="0"/>
              </a:defRPr>
            </a:lvl5pPr>
          </a:lstStyle>
          <a:p>
            <a:pPr lvl="0"/>
            <a:r>
              <a:rPr lang="fr-CH" dirty="0"/>
              <a:t>Click to </a:t>
            </a:r>
            <a:r>
              <a:rPr lang="fr-CH" dirty="0" err="1"/>
              <a:t>edit</a:t>
            </a:r>
            <a:r>
              <a:rPr lang="fr-CH" dirty="0"/>
              <a:t> Master </a:t>
            </a:r>
            <a:r>
              <a:rPr lang="fr-CH" dirty="0" err="1"/>
              <a:t>text</a:t>
            </a:r>
            <a:r>
              <a:rPr lang="fr-CH" dirty="0"/>
              <a:t> styles</a:t>
            </a:r>
          </a:p>
        </p:txBody>
      </p:sp>
      <p:sp>
        <p:nvSpPr>
          <p:cNvPr id="6" name="Espace réservé du numéro de diapositive 5"/>
          <p:cNvSpPr txBox="1">
            <a:spLocks/>
          </p:cNvSpPr>
          <p:nvPr userDrawn="1"/>
        </p:nvSpPr>
        <p:spPr>
          <a:xfrm>
            <a:off x="1187624" y="6356350"/>
            <a:ext cx="2133600" cy="365125"/>
          </a:xfrm>
          <a:prstGeom prst="rect">
            <a:avLst/>
          </a:prstGeom>
        </p:spPr>
        <p:txBody>
          <a:bodyPr vert="horz" lIns="91440" tIns="45720" rIns="91440" bIns="45720" rtlCol="0" anchor="ctr"/>
          <a:lstStyle>
            <a:lvl1pPr algn="l">
              <a:defRPr sz="800">
                <a:solidFill>
                  <a:srgbClr val="4D4D4D"/>
                </a:solidFill>
                <a:latin typeface="Gotham Medium" pitchFamily="50" charset="0"/>
                <a:cs typeface="Gotham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1E2EBF-3071-4D1D-B487-E95B876D1619}" type="slidenum">
              <a:rPr kumimoji="0" lang="fr-CH" sz="800" b="0" i="0" u="none" strike="noStrike" kern="1200" cap="none" spc="0" normalizeH="0" baseline="0" noProof="0" smtClean="0">
                <a:ln>
                  <a:noFill/>
                </a:ln>
                <a:solidFill>
                  <a:srgbClr val="4D4D4D"/>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CH" sz="800" b="0" i="0" u="none" strike="noStrike" kern="1200" cap="none" spc="0" normalizeH="0" baseline="0" noProof="0" dirty="0">
              <a:ln>
                <a:noFill/>
              </a:ln>
              <a:solidFill>
                <a:srgbClr val="4D4D4D"/>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Page vide HESAV">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Arial" pitchFamily="34" charset="0"/>
                <a:cs typeface="Arial" pitchFamily="34" charset="0"/>
              </a:defRPr>
            </a:lvl1pPr>
          </a:lstStyle>
          <a:p>
            <a:r>
              <a:rPr lang="fr-CH" dirty="0"/>
              <a:t>Click to </a:t>
            </a:r>
            <a:r>
              <a:rPr lang="fr-CH" dirty="0" err="1"/>
              <a:t>edit</a:t>
            </a:r>
            <a:r>
              <a:rPr lang="fr-CH" dirty="0"/>
              <a:t> Master </a:t>
            </a:r>
            <a:r>
              <a:rPr lang="fr-CH" dirty="0" err="1"/>
              <a:t>title</a:t>
            </a:r>
            <a:r>
              <a:rPr lang="fr-CH" dirty="0"/>
              <a:t> style</a:t>
            </a:r>
          </a:p>
        </p:txBody>
      </p:sp>
      <p:sp>
        <p:nvSpPr>
          <p:cNvPr id="4" name="Espace réservé du numéro de diapositive 5"/>
          <p:cNvSpPr txBox="1">
            <a:spLocks/>
          </p:cNvSpPr>
          <p:nvPr userDrawn="1"/>
        </p:nvSpPr>
        <p:spPr>
          <a:xfrm>
            <a:off x="1187624" y="6356350"/>
            <a:ext cx="2133600" cy="365125"/>
          </a:xfrm>
          <a:prstGeom prst="rect">
            <a:avLst/>
          </a:prstGeom>
        </p:spPr>
        <p:txBody>
          <a:bodyPr vert="horz" lIns="91440" tIns="45720" rIns="91440" bIns="45720" rtlCol="0" anchor="ctr"/>
          <a:lstStyle>
            <a:lvl1pPr algn="l">
              <a:defRPr sz="800">
                <a:solidFill>
                  <a:srgbClr val="4D4D4D"/>
                </a:solidFill>
                <a:latin typeface="Gotham Medium" pitchFamily="50" charset="0"/>
                <a:cs typeface="Gotham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1E2EBF-3071-4D1D-B487-E95B876D1619}" type="slidenum">
              <a:rPr kumimoji="0" lang="fr-CH" sz="800" b="0" i="0" u="none" strike="noStrike" kern="1200" cap="none" spc="0" normalizeH="0" baseline="0" noProof="0" smtClean="0">
                <a:ln>
                  <a:noFill/>
                </a:ln>
                <a:solidFill>
                  <a:srgbClr val="4D4D4D"/>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CH" sz="800" b="0" i="0" u="none" strike="noStrike" kern="1200" cap="none" spc="0" normalizeH="0" baseline="0" noProof="0" dirty="0">
              <a:ln>
                <a:noFill/>
              </a:ln>
              <a:solidFill>
                <a:srgbClr val="4D4D4D"/>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1187450" y="6243638"/>
            <a:ext cx="2193925" cy="457200"/>
          </a:xfrm>
          <a:prstGeom prst="rect">
            <a:avLst/>
          </a:prstGeom>
          <a:ln/>
        </p:spPr>
        <p:txBody>
          <a:bodyPr/>
          <a:lstStyle>
            <a:lvl1pPr>
              <a:defRPr/>
            </a:lvl1pPr>
          </a:lstStyle>
          <a:p>
            <a:pPr>
              <a:defRPr/>
            </a:pPr>
            <a:endParaRPr lang="fr-CH"/>
          </a:p>
        </p:txBody>
      </p:sp>
      <p:sp>
        <p:nvSpPr>
          <p:cNvPr id="3" name="Rectangle 7"/>
          <p:cNvSpPr>
            <a:spLocks noGrp="1" noChangeArrowheads="1"/>
          </p:cNvSpPr>
          <p:nvPr>
            <p:ph type="ftr" sz="quarter" idx="11"/>
          </p:nvPr>
        </p:nvSpPr>
        <p:spPr>
          <a:xfrm>
            <a:off x="3563938" y="6237288"/>
            <a:ext cx="2952750" cy="457200"/>
          </a:xfrm>
          <a:prstGeom prst="rect">
            <a:avLst/>
          </a:prstGeom>
          <a:ln/>
        </p:spPr>
        <p:txBody>
          <a:bodyPr/>
          <a:lstStyle>
            <a:lvl1pPr>
              <a:defRPr/>
            </a:lvl1pPr>
          </a:lstStyle>
          <a:p>
            <a:pPr>
              <a:defRPr/>
            </a:pPr>
            <a:r>
              <a:rPr lang="fr-CH"/>
              <a:t>Vieillissement cognitif - Ph. Demeulenaere - 2009</a:t>
            </a:r>
          </a:p>
        </p:txBody>
      </p:sp>
      <p:sp>
        <p:nvSpPr>
          <p:cNvPr id="4" name="Rectangle 8"/>
          <p:cNvSpPr>
            <a:spLocks noGrp="1" noChangeArrowheads="1"/>
          </p:cNvSpPr>
          <p:nvPr>
            <p:ph type="sldNum" sz="quarter" idx="12"/>
          </p:nvPr>
        </p:nvSpPr>
        <p:spPr>
          <a:ln/>
        </p:spPr>
        <p:txBody>
          <a:bodyPr/>
          <a:lstStyle>
            <a:lvl1pPr>
              <a:defRPr/>
            </a:lvl1pPr>
          </a:lstStyle>
          <a:p>
            <a:pPr>
              <a:defRPr/>
            </a:pPr>
            <a:fld id="{A1433FCC-E82F-4CF3-BA37-DC7EE5643C52}" type="slidenum">
              <a:rPr lang="fr-CH" smtClean="0"/>
              <a:pPr>
                <a:defRPr/>
              </a:pPr>
              <a:t>‹N°›</a:t>
            </a:fld>
            <a:endParaRPr lang="fr-CH"/>
          </a:p>
        </p:txBody>
      </p:sp>
    </p:spTree>
    <p:extLst>
      <p:ext uri="{BB962C8B-B14F-4D97-AF65-F5344CB8AC3E}">
        <p14:creationId xmlns:p14="http://schemas.microsoft.com/office/powerpoint/2010/main" val="252384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pPr>
              <a:defRPr/>
            </a:pPr>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pPr>
              <a:defRPr/>
            </a:pPr>
            <a:r>
              <a:rPr lang="fr-CH"/>
              <a:t>Vieillissement cognitif - Ph. Demeulenaere - 2009</a:t>
            </a:r>
            <a:endParaRPr lang="fr-FR"/>
          </a:p>
        </p:txBody>
      </p:sp>
      <p:sp>
        <p:nvSpPr>
          <p:cNvPr id="6" name="Espace réservé du numéro de diapositive 5"/>
          <p:cNvSpPr>
            <a:spLocks noGrp="1"/>
          </p:cNvSpPr>
          <p:nvPr>
            <p:ph type="sldNum" sz="quarter" idx="12"/>
          </p:nvPr>
        </p:nvSpPr>
        <p:spPr/>
        <p:txBody>
          <a:bodyPr/>
          <a:lstStyle/>
          <a:p>
            <a:fld id="{9644CB53-6637-4A8E-89C0-1EDFC8837628}" type="slidenum">
              <a:rPr lang="fr-FR" altLang="fr-FR" smtClean="0"/>
              <a:pPr/>
              <a:t>‹N°›</a:t>
            </a:fld>
            <a:endParaRPr lang="fr-FR" altLang="fr-FR"/>
          </a:p>
        </p:txBody>
      </p:sp>
    </p:spTree>
    <p:extLst>
      <p:ext uri="{BB962C8B-B14F-4D97-AF65-F5344CB8AC3E}">
        <p14:creationId xmlns:p14="http://schemas.microsoft.com/office/powerpoint/2010/main" val="71744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Intercallaire HESAV Générique">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124745"/>
            <a:ext cx="7772400" cy="576064"/>
          </a:xfrm>
        </p:spPr>
        <p:txBody>
          <a:bodyPr anchor="t" anchorCtr="0">
            <a:noAutofit/>
          </a:bodyPr>
          <a:lstStyle>
            <a:lvl1pPr algn="l">
              <a:defRPr sz="3600" b="1" cap="all" baseline="0">
                <a:solidFill>
                  <a:schemeClr val="bg1"/>
                </a:solidFill>
                <a:latin typeface="Arial" pitchFamily="34" charset="0"/>
                <a:cs typeface="Arial" pitchFamily="34" charset="0"/>
              </a:defRPr>
            </a:lvl1pPr>
          </a:lstStyle>
          <a:p>
            <a:r>
              <a:rPr lang="fr-FR" dirty="0"/>
              <a:t>Cliquez pour modifier le style du titre</a:t>
            </a:r>
            <a:endParaRPr lang="fr-CH" dirty="0"/>
          </a:p>
        </p:txBody>
      </p:sp>
      <p:sp>
        <p:nvSpPr>
          <p:cNvPr id="3" name="Sous-titre 2"/>
          <p:cNvSpPr>
            <a:spLocks noGrp="1"/>
          </p:cNvSpPr>
          <p:nvPr>
            <p:ph type="subTitle" idx="1"/>
          </p:nvPr>
        </p:nvSpPr>
        <p:spPr>
          <a:xfrm>
            <a:off x="539552" y="1604392"/>
            <a:ext cx="7776864" cy="2112640"/>
          </a:xfrm>
        </p:spPr>
        <p:txBody>
          <a:bodyPr>
            <a:noAutofit/>
          </a:bodyPr>
          <a:lstStyle>
            <a:lvl1pPr marL="0" indent="0" algn="l">
              <a:buNone/>
              <a:defRPr sz="3600" cap="all"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RE HESAV Génériqu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124745"/>
            <a:ext cx="7772400" cy="576063"/>
          </a:xfrm>
        </p:spPr>
        <p:txBody>
          <a:bodyPr anchor="t" anchorCtr="0">
            <a:noAutofit/>
          </a:bodyPr>
          <a:lstStyle>
            <a:lvl1pPr algn="l">
              <a:defRPr sz="3600" b="1" cap="all" baseline="0">
                <a:solidFill>
                  <a:srgbClr val="4D4D4D"/>
                </a:solidFill>
                <a:latin typeface="Arial" pitchFamily="34" charset="0"/>
                <a:cs typeface="Arial" pitchFamily="34" charset="0"/>
              </a:defRPr>
            </a:lvl1pPr>
          </a:lstStyle>
          <a:p>
            <a:r>
              <a:rPr lang="fr-FR" dirty="0"/>
              <a:t>Cliquez pour modifier le style du titre</a:t>
            </a:r>
            <a:endParaRPr lang="fr-CH" dirty="0"/>
          </a:p>
        </p:txBody>
      </p:sp>
      <p:sp>
        <p:nvSpPr>
          <p:cNvPr id="3" name="Sous-titre 2"/>
          <p:cNvSpPr>
            <a:spLocks noGrp="1"/>
          </p:cNvSpPr>
          <p:nvPr>
            <p:ph type="subTitle" idx="1"/>
          </p:nvPr>
        </p:nvSpPr>
        <p:spPr>
          <a:xfrm>
            <a:off x="539552" y="1604392"/>
            <a:ext cx="7776864" cy="2112640"/>
          </a:xfrm>
        </p:spPr>
        <p:txBody>
          <a:bodyPr>
            <a:noAutofit/>
          </a:bodyPr>
          <a:lstStyle>
            <a:lvl1pPr marL="0" indent="0" algn="l">
              <a:buNone/>
              <a:defRPr sz="3600" cap="all" baseline="0">
                <a:solidFill>
                  <a:srgbClr val="4D4D4D"/>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CH" dirty="0"/>
          </a:p>
        </p:txBody>
      </p:sp>
      <p:pic>
        <p:nvPicPr>
          <p:cNvPr id="4" name="Picture 2" descr="C:\Users\Utilisateur\Desktop\HESAV_2\HESAV_Keynote_Suite\Elements\Generique\HESAV_Logo.png"/>
          <p:cNvPicPr>
            <a:picLocks noChangeAspect="1" noChangeArrowheads="1"/>
          </p:cNvPicPr>
          <p:nvPr userDrawn="1"/>
        </p:nvPicPr>
        <p:blipFill>
          <a:blip r:embed="rId2" cstate="print"/>
          <a:srcRect/>
          <a:stretch>
            <a:fillRect/>
          </a:stretch>
        </p:blipFill>
        <p:spPr bwMode="auto">
          <a:xfrm>
            <a:off x="7596336" y="188640"/>
            <a:ext cx="1391659" cy="1242794"/>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1"/>
        </a:solidFill>
        <a:effectLst/>
      </p:bgPr>
    </p:bg>
    <p:spTree>
      <p:nvGrpSpPr>
        <p:cNvPr id="1" name=""/>
        <p:cNvGrpSpPr/>
        <p:nvPr/>
      </p:nvGrpSpPr>
      <p:grpSpPr>
        <a:xfrm>
          <a:off x="0" y="0"/>
          <a:ext cx="0" cy="0"/>
          <a:chOff x="0" y="0"/>
          <a:chExt cx="0" cy="0"/>
        </a:xfrm>
      </p:grpSpPr>
      <p:pic>
        <p:nvPicPr>
          <p:cNvPr id="2" name="Picture 2" descr="C:\Users\Utilisateur\Desktop\HESAV_2\HESAV_Keynote_Suite\Elements\Generique\HESAV_Logo.png"/>
          <p:cNvPicPr>
            <a:picLocks noChangeAspect="1" noChangeArrowheads="1"/>
          </p:cNvPicPr>
          <p:nvPr userDrawn="1"/>
        </p:nvPicPr>
        <p:blipFill>
          <a:blip r:embed="rId2" cstate="print"/>
          <a:srcRect/>
          <a:stretch>
            <a:fillRect/>
          </a:stretch>
        </p:blipFill>
        <p:spPr bwMode="auto">
          <a:xfrm>
            <a:off x="7596336" y="188640"/>
            <a:ext cx="1391659" cy="1242794"/>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03848" y="404664"/>
            <a:ext cx="5616624" cy="216024"/>
          </a:xfrm>
          <a:prstGeom prst="rect">
            <a:avLst/>
          </a:prstGeom>
        </p:spPr>
        <p:txBody>
          <a:bodyPr vert="horz" lIns="91440" tIns="45720" rIns="91440" bIns="45720" rtlCol="0" anchor="t" anchorCtr="0">
            <a:noAutofit/>
          </a:bodyPr>
          <a:lstStyle/>
          <a:p>
            <a:r>
              <a:rPr lang="fr-FR" dirty="0"/>
              <a:t>Cliquez pour modifier le style du titre</a:t>
            </a:r>
            <a:endParaRPr lang="fr-CH" dirty="0"/>
          </a:p>
        </p:txBody>
      </p:sp>
      <p:sp>
        <p:nvSpPr>
          <p:cNvPr id="3" name="Espace réservé du texte 2"/>
          <p:cNvSpPr>
            <a:spLocks noGrp="1"/>
          </p:cNvSpPr>
          <p:nvPr>
            <p:ph type="body" idx="1"/>
          </p:nvPr>
        </p:nvSpPr>
        <p:spPr>
          <a:xfrm>
            <a:off x="1187624" y="1124744"/>
            <a:ext cx="7632848" cy="478539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p:txBody>
      </p:sp>
      <p:sp>
        <p:nvSpPr>
          <p:cNvPr id="7" name="Espace réservé du titre 1"/>
          <p:cNvSpPr txBox="1">
            <a:spLocks/>
          </p:cNvSpPr>
          <p:nvPr/>
        </p:nvSpPr>
        <p:spPr>
          <a:xfrm>
            <a:off x="1187624" y="404664"/>
            <a:ext cx="2016224" cy="216024"/>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800" b="0" i="0" u="none" strike="noStrike" kern="1200" cap="none" spc="0" normalizeH="0" baseline="0" noProof="0" dirty="0">
                <a:ln>
                  <a:noFill/>
                </a:ln>
                <a:solidFill>
                  <a:srgbClr val="408000"/>
                </a:solidFill>
                <a:effectLst/>
                <a:uLnTx/>
                <a:uFillTx/>
                <a:latin typeface="Gotham Medium" pitchFamily="50" charset="0"/>
                <a:ea typeface="+mj-ea"/>
                <a:cs typeface="Gotham Medium" pitchFamily="50" charset="0"/>
              </a:rPr>
              <a:t>Haute Ecole de Santé Vaud</a:t>
            </a:r>
            <a:endParaRPr kumimoji="0" lang="fr-CH" sz="800" b="0" i="0" u="none" strike="noStrike" kern="1200" cap="none" spc="0" normalizeH="0" baseline="0" noProof="0" dirty="0">
              <a:ln>
                <a:noFill/>
              </a:ln>
              <a:solidFill>
                <a:srgbClr val="408000"/>
              </a:solidFill>
              <a:effectLst/>
              <a:uLnTx/>
              <a:uFillTx/>
              <a:latin typeface="Gotham Medium" pitchFamily="50" charset="0"/>
              <a:ea typeface="+mj-ea"/>
              <a:cs typeface="Gotham Medium" pitchFamily="50" charset="0"/>
            </a:endParaRPr>
          </a:p>
        </p:txBody>
      </p:sp>
      <p:pic>
        <p:nvPicPr>
          <p:cNvPr id="5" name="Picture 3" descr="C:\Users\Utilisateur\Desktop\HESAV_2\HESAV_Keynote_Suite\Elements\Generique\HESSO.png"/>
          <p:cNvPicPr>
            <a:picLocks noChangeAspect="1" noChangeArrowheads="1"/>
          </p:cNvPicPr>
          <p:nvPr userDrawn="1"/>
        </p:nvPicPr>
        <p:blipFill>
          <a:blip r:embed="rId7" cstate="print"/>
          <a:srcRect/>
          <a:stretch>
            <a:fillRect/>
          </a:stretch>
        </p:blipFill>
        <p:spPr bwMode="auto">
          <a:xfrm>
            <a:off x="7903482" y="6309320"/>
            <a:ext cx="772974" cy="324308"/>
          </a:xfrm>
          <a:prstGeom prst="rect">
            <a:avLst/>
          </a:prstGeom>
          <a:noFill/>
        </p:spPr>
      </p:pic>
      <p:sp>
        <p:nvSpPr>
          <p:cNvPr id="6" name="Espace réservé du numéro de diapositive 5"/>
          <p:cNvSpPr>
            <a:spLocks noGrp="1"/>
          </p:cNvSpPr>
          <p:nvPr>
            <p:ph type="sldNum" sz="quarter" idx="4"/>
          </p:nvPr>
        </p:nvSpPr>
        <p:spPr>
          <a:xfrm>
            <a:off x="1187624" y="6356350"/>
            <a:ext cx="2133600" cy="365125"/>
          </a:xfrm>
          <a:prstGeom prst="rect">
            <a:avLst/>
          </a:prstGeom>
        </p:spPr>
        <p:txBody>
          <a:bodyPr vert="horz" lIns="91440" tIns="45720" rIns="91440" bIns="45720" rtlCol="0" anchor="ctr"/>
          <a:lstStyle>
            <a:lvl1pPr algn="l">
              <a:defRPr sz="800">
                <a:solidFill>
                  <a:srgbClr val="4D4D4D"/>
                </a:solidFill>
                <a:latin typeface="Arial" pitchFamily="34" charset="0"/>
                <a:cs typeface="Arial" pitchFamily="34" charset="0"/>
              </a:defRPr>
            </a:lvl1pPr>
          </a:lstStyle>
          <a:p>
            <a:fld id="{B11E2EBF-3071-4D1D-B487-E95B876D1619}" type="slidenum">
              <a:rPr lang="fr-CH" smtClean="0"/>
              <a:pPr/>
              <a:t>‹N°›</a:t>
            </a:fld>
            <a:endParaRPr lang="fr-CH" dirty="0"/>
          </a:p>
        </p:txBody>
      </p:sp>
      <p:pic>
        <p:nvPicPr>
          <p:cNvPr id="8" name="Image 7" descr="HESAV_Logo.png"/>
          <p:cNvPicPr>
            <a:picLocks noChangeAspect="1"/>
          </p:cNvPicPr>
          <p:nvPr userDrawn="1"/>
        </p:nvPicPr>
        <p:blipFill>
          <a:blip r:embed="rId8" cstate="print"/>
          <a:stretch>
            <a:fillRect/>
          </a:stretch>
        </p:blipFill>
        <p:spPr>
          <a:xfrm>
            <a:off x="395536" y="260648"/>
            <a:ext cx="526574" cy="4702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4" r:id="rId2"/>
    <p:sldLayoutId id="2147483654" r:id="rId3"/>
    <p:sldLayoutId id="2147483685" r:id="rId4"/>
    <p:sldLayoutId id="2147483687" r:id="rId5"/>
  </p:sldLayoutIdLst>
  <p:hf sldNum="0" hdr="0" ftr="0" dt="0"/>
  <p:txStyles>
    <p:titleStyle>
      <a:lvl1pPr algn="l" defTabSz="914400" rtl="0" eaLnBrk="1" latinLnBrk="0" hangingPunct="1">
        <a:spcBef>
          <a:spcPct val="0"/>
        </a:spcBef>
        <a:buNone/>
        <a:defRPr sz="800" kern="1200">
          <a:solidFill>
            <a:srgbClr val="4D4D4D"/>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3200" b="1" kern="1200">
          <a:solidFill>
            <a:srgbClr val="4D4D4D"/>
          </a:solidFill>
          <a:latin typeface="Arial" pitchFamily="34" charset="0"/>
          <a:ea typeface="+mn-ea"/>
          <a:cs typeface="Arial" pitchFamily="34" charset="0"/>
        </a:defRPr>
      </a:lvl1pPr>
      <a:lvl2pPr marL="285750" indent="-285750" algn="l" defTabSz="914400" rtl="0" eaLnBrk="1" latinLnBrk="0" hangingPunct="1">
        <a:spcBef>
          <a:spcPct val="20000"/>
        </a:spcBef>
        <a:buFont typeface="Arial"/>
        <a:buChar char="•"/>
        <a:defRPr sz="3000" kern="1200">
          <a:solidFill>
            <a:srgbClr val="408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otham Medium" pitchFamily="50" charset="0"/>
          <a:ea typeface="+mn-ea"/>
          <a:cs typeface="Gotham Medium" pitchFamily="50"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otham Medium" pitchFamily="50" charset="0"/>
          <a:ea typeface="+mn-ea"/>
          <a:cs typeface="Gotham Medium" pitchFamily="50"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otham Medium" pitchFamily="50" charset="0"/>
          <a:ea typeface="+mn-ea"/>
          <a:cs typeface="Gotham Medium"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CH"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hf sldNum="0" hdr="0" ftr="0" dt="0"/>
  <p:txStyles>
    <p:titleStyle>
      <a:lvl1pPr algn="l" defTabSz="914400" rtl="0" eaLnBrk="1" latinLnBrk="0" hangingPunct="1">
        <a:spcBef>
          <a:spcPct val="0"/>
        </a:spcBef>
        <a:buNone/>
        <a:defRPr sz="4400" kern="1200">
          <a:solidFill>
            <a:srgbClr val="4D4D4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CH"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pic>
        <p:nvPicPr>
          <p:cNvPr id="4" name="Picture 2" descr="C:\Users\Utilisateur\Desktop\HESAV_2\HESAV_Keynote_Suite\Elements\Generique\HESAV_Logo.png"/>
          <p:cNvPicPr>
            <a:picLocks noChangeAspect="1" noChangeArrowheads="1"/>
          </p:cNvPicPr>
          <p:nvPr userDrawn="1"/>
        </p:nvPicPr>
        <p:blipFill>
          <a:blip r:embed="rId4" cstate="print"/>
          <a:srcRect/>
          <a:stretch>
            <a:fillRect/>
          </a:stretch>
        </p:blipFill>
        <p:spPr bwMode="auto">
          <a:xfrm>
            <a:off x="7596336" y="188640"/>
            <a:ext cx="1391659" cy="1242794"/>
          </a:xfrm>
          <a:prstGeom prst="rect">
            <a:avLst/>
          </a:prstGeom>
          <a:noFill/>
        </p:spPr>
      </p:pic>
      <p:pic>
        <p:nvPicPr>
          <p:cNvPr id="6" name="Picture 3" descr="C:\Users\Utilisateur\Desktop\HESAV_2\HESAV_Keynote_Suite\Elements\Generique\HESSO.png"/>
          <p:cNvPicPr>
            <a:picLocks noChangeAspect="1" noChangeArrowheads="1"/>
          </p:cNvPicPr>
          <p:nvPr userDrawn="1"/>
        </p:nvPicPr>
        <p:blipFill>
          <a:blip r:embed="rId5" cstate="print"/>
          <a:srcRect/>
          <a:stretch>
            <a:fillRect/>
          </a:stretch>
        </p:blipFill>
        <p:spPr bwMode="auto">
          <a:xfrm>
            <a:off x="7903482" y="6309320"/>
            <a:ext cx="772974" cy="324308"/>
          </a:xfrm>
          <a:prstGeom prst="rect">
            <a:avLst/>
          </a:prstGeom>
          <a:noFill/>
        </p:spPr>
      </p:pic>
    </p:spTree>
  </p:cSld>
  <p:clrMap bg1="lt1" tx1="dk1" bg2="lt2" tx2="dk2" accent1="accent1" accent2="accent2" accent3="accent3" accent4="accent4" accent5="accent5" accent6="accent6" hlink="hlink" folHlink="folHlink"/>
  <p:sldLayoutIdLst>
    <p:sldLayoutId id="2147483683" r:id="rId1"/>
    <p:sldLayoutId id="2147483684" r:id="rId2"/>
  </p:sldLayoutIdLst>
  <p:hf sldNum="0" hdr="0" ftr="0" dt="0"/>
  <p:txStyles>
    <p:titleStyle>
      <a:lvl1pPr algn="l" defTabSz="914400" rtl="0" eaLnBrk="1" latinLnBrk="0" hangingPunct="1">
        <a:spcBef>
          <a:spcPct val="0"/>
        </a:spcBef>
        <a:buNone/>
        <a:defRPr sz="4400" kern="1200">
          <a:solidFill>
            <a:srgbClr val="4D4D4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CH"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sldNum="0" hdr="0" ftr="0" dt="0"/>
  <p:txStyles>
    <p:titleStyle>
      <a:lvl1pPr algn="l" defTabSz="914400" rtl="0" eaLnBrk="1" latinLnBrk="0" hangingPunct="1">
        <a:spcBef>
          <a:spcPct val="0"/>
        </a:spcBef>
        <a:buNone/>
        <a:defRPr sz="4400" kern="1200">
          <a:solidFill>
            <a:srgbClr val="4D4D4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z.co.uk/research/WorldAlzheimerReport2015.pdf" TargetMode="External"/><Relationship Id="rId2" Type="http://schemas.openxmlformats.org/officeDocument/2006/relationships/hyperlink" Target="https://www.who.int/news-room/fact-sheets/detail/dementia" TargetMode="External"/><Relationship Id="rId1" Type="http://schemas.openxmlformats.org/officeDocument/2006/relationships/slideLayout" Target="../slideLayouts/slideLayout4.xml"/><Relationship Id="rId5" Type="http://schemas.openxmlformats.org/officeDocument/2006/relationships/hyperlink" Target="https://www.santepubliquefrance.fr/maladies-et-traumatismes/maladies-neurodegeneratives/maladie-d-alzheimer-et-autres-demences/donnees/#tabs" TargetMode="External"/><Relationship Id="rId4" Type="http://schemas.openxmlformats.org/officeDocument/2006/relationships/hyperlink" Target="https://www.thelancet.com/action/showPdf?pii=S1474-4422%2818%2930403-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2" y="2786058"/>
            <a:ext cx="7776864" cy="930974"/>
          </a:xfrm>
        </p:spPr>
        <p:txBody>
          <a:bodyPr/>
          <a:lstStyle/>
          <a:p>
            <a:pPr algn="ctr"/>
            <a:r>
              <a:rPr lang="fr-CH" dirty="0" err="1"/>
              <a:t>Physiotherapie</a:t>
            </a:r>
            <a:r>
              <a:rPr lang="fr-CH" dirty="0"/>
              <a:t> et démence de la maladie </a:t>
            </a:r>
            <a:r>
              <a:rPr lang="fr-CH" dirty="0" err="1"/>
              <a:t>d’AlZheimer</a:t>
            </a:r>
            <a:r>
              <a:rPr lang="fr-CH" dirty="0"/>
              <a:t> 2009</a:t>
            </a:r>
          </a:p>
          <a:p>
            <a:pPr algn="ctr"/>
            <a:r>
              <a:rPr lang="fr-CH" dirty="0"/>
              <a:t>2025-26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539750" y="1052736"/>
            <a:ext cx="8280400" cy="5079777"/>
          </a:xfrm>
        </p:spPr>
        <p:txBody>
          <a:bodyPr>
            <a:normAutofit lnSpcReduction="10000"/>
          </a:bodyPr>
          <a:lstStyle/>
          <a:p>
            <a:r>
              <a:rPr lang="fr-CH" sz="1800" b="0" dirty="0">
                <a:solidFill>
                  <a:srgbClr val="408000"/>
                </a:solidFill>
              </a:rPr>
              <a:t>Introduction</a:t>
            </a:r>
            <a:r>
              <a:rPr lang="fr-CH" sz="1800" b="0" dirty="0"/>
              <a:t>:</a:t>
            </a:r>
          </a:p>
          <a:p>
            <a:endParaRPr lang="fr-CH" sz="1800" b="0" dirty="0"/>
          </a:p>
          <a:p>
            <a:r>
              <a:rPr lang="fr-CH" sz="1800" b="0" i="1" dirty="0"/>
              <a:t>Selon Colcombe et al (2013), plusieurs facteurs concourent au maintien du fonctionnement cognitif optimal, notamment:</a:t>
            </a:r>
          </a:p>
          <a:p>
            <a:endParaRPr lang="fr-CH" sz="1800" b="0" i="1" dirty="0"/>
          </a:p>
          <a:p>
            <a:pPr marL="342900" indent="-342900">
              <a:buFont typeface="Arial" panose="020B0604020202020204" pitchFamily="34" charset="0"/>
              <a:buChar char="•"/>
            </a:pPr>
            <a:r>
              <a:rPr lang="fr-CH" sz="1800" b="0" dirty="0">
                <a:solidFill>
                  <a:srgbClr val="408000"/>
                </a:solidFill>
              </a:rPr>
              <a:t>l’activité physique, </a:t>
            </a:r>
          </a:p>
          <a:p>
            <a:pPr marL="342900" indent="-342900">
              <a:buFont typeface="Arial" panose="020B0604020202020204" pitchFamily="34" charset="0"/>
              <a:buChar char="•"/>
            </a:pPr>
            <a:endParaRPr lang="fr-CH" sz="1800" b="0" dirty="0"/>
          </a:p>
          <a:p>
            <a:pPr marL="342900" indent="-342900">
              <a:buFont typeface="Arial" panose="020B0604020202020204" pitchFamily="34" charset="0"/>
              <a:buChar char="•"/>
            </a:pPr>
            <a:r>
              <a:rPr lang="fr-CH" sz="1800" b="0" dirty="0"/>
              <a:t>la qualité du sommeil, </a:t>
            </a:r>
          </a:p>
          <a:p>
            <a:endParaRPr lang="fr-CH" sz="1800" b="0" dirty="0"/>
          </a:p>
          <a:p>
            <a:pPr marL="342900" indent="-342900">
              <a:buFont typeface="Arial" panose="020B0604020202020204" pitchFamily="34" charset="0"/>
              <a:buChar char="•"/>
            </a:pPr>
            <a:r>
              <a:rPr lang="fr-CH" sz="1800" b="0" dirty="0"/>
              <a:t>l’absence de maladie, </a:t>
            </a:r>
          </a:p>
          <a:p>
            <a:endParaRPr lang="fr-CH" sz="1800" b="0" dirty="0"/>
          </a:p>
          <a:p>
            <a:pPr marL="342900" indent="-342900">
              <a:buFont typeface="Arial" panose="020B0604020202020204" pitchFamily="34" charset="0"/>
              <a:buChar char="•"/>
            </a:pPr>
            <a:r>
              <a:rPr lang="fr-CH" sz="1800" b="0" dirty="0"/>
              <a:t>les activités stimulantes</a:t>
            </a:r>
          </a:p>
          <a:p>
            <a:endParaRPr lang="fr-CH" sz="1800" b="0" dirty="0"/>
          </a:p>
          <a:p>
            <a:pPr marL="342900" indent="-342900">
              <a:buFont typeface="Arial" panose="020B0604020202020204" pitchFamily="34" charset="0"/>
              <a:buChar char="•"/>
            </a:pPr>
            <a:r>
              <a:rPr lang="fr-CH" sz="1800" b="0" dirty="0"/>
              <a:t>le réseau et l’engagement social.</a:t>
            </a:r>
          </a:p>
          <a:p>
            <a:endParaRPr lang="fr-CH" sz="1800" b="0" i="1" dirty="0"/>
          </a:p>
          <a:p>
            <a:r>
              <a:rPr lang="fr-CH" sz="1800" b="0" i="1" dirty="0"/>
              <a:t>+ La réserve cognitive</a:t>
            </a:r>
          </a:p>
          <a:p>
            <a:endParaRPr lang="fr-CH" altLang="fr-FR" sz="2800" dirty="0"/>
          </a:p>
        </p:txBody>
      </p:sp>
    </p:spTree>
    <p:extLst>
      <p:ext uri="{BB962C8B-B14F-4D97-AF65-F5344CB8AC3E}">
        <p14:creationId xmlns:p14="http://schemas.microsoft.com/office/powerpoint/2010/main" val="31247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9552" y="836712"/>
            <a:ext cx="8280400" cy="5511800"/>
          </a:xfrm>
        </p:spPr>
        <p:txBody>
          <a:bodyPr>
            <a:normAutofit/>
          </a:bodyPr>
          <a:lstStyle/>
          <a:p>
            <a:pPr algn="ctr" eaLnBrk="1" hangingPunct="1">
              <a:lnSpc>
                <a:spcPct val="90000"/>
              </a:lnSpc>
              <a:buFont typeface="Wingdings" panose="05000000000000000000" pitchFamily="2" charset="2"/>
              <a:buNone/>
            </a:pPr>
            <a:r>
              <a:rPr lang="fr-CH" altLang="fr-FR" sz="2000" u="sng" dirty="0">
                <a:solidFill>
                  <a:srgbClr val="408000"/>
                </a:solidFill>
              </a:rPr>
              <a:t>Effets des activités stimulantes sur le vieillissement cognitif primaire et pathologique</a:t>
            </a:r>
          </a:p>
          <a:p>
            <a:pPr algn="ctr" eaLnBrk="1" hangingPunct="1">
              <a:lnSpc>
                <a:spcPct val="90000"/>
              </a:lnSpc>
              <a:buFont typeface="Wingdings" panose="05000000000000000000" pitchFamily="2" charset="2"/>
              <a:buNone/>
            </a:pPr>
            <a:endParaRPr lang="fr-CH" altLang="fr-FR" sz="1800" b="0" dirty="0"/>
          </a:p>
          <a:p>
            <a:pPr>
              <a:lnSpc>
                <a:spcPct val="90000"/>
              </a:lnSpc>
            </a:pPr>
            <a:r>
              <a:rPr lang="fr-CH" altLang="fr-FR" sz="1800" b="0" dirty="0"/>
              <a:t>Wilson et coll. (2015) ont mesuré sur 12 ans, l’effet de la pratique d’activités stimulantes chez 997 membres du clergé âgés de plus de 60 ans</a:t>
            </a:r>
          </a:p>
          <a:p>
            <a:pPr>
              <a:lnSpc>
                <a:spcPct val="90000"/>
              </a:lnSpc>
            </a:pPr>
            <a:endParaRPr lang="fr-CH" altLang="fr-FR" sz="1800" b="0" dirty="0"/>
          </a:p>
          <a:p>
            <a:pPr>
              <a:lnSpc>
                <a:spcPct val="90000"/>
              </a:lnSpc>
            </a:pPr>
            <a:r>
              <a:rPr lang="fr-CH" altLang="fr-FR" sz="1800" b="0" dirty="0"/>
              <a:t>5 activités: Musique, lecture, activité physique, jeux et groupe de discussion</a:t>
            </a:r>
          </a:p>
          <a:p>
            <a:pPr eaLnBrk="1" hangingPunct="1">
              <a:lnSpc>
                <a:spcPct val="90000"/>
              </a:lnSpc>
              <a:buFont typeface="Wingdings" panose="05000000000000000000" pitchFamily="2" charset="2"/>
              <a:buNone/>
            </a:pPr>
            <a:r>
              <a:rPr lang="fr-CH" altLang="fr-FR" sz="1800" b="0" dirty="0"/>
              <a:t>Durant l’étude, 176 patients ont développé la DMA.</a:t>
            </a:r>
          </a:p>
          <a:p>
            <a:pPr eaLnBrk="1" hangingPunct="1">
              <a:lnSpc>
                <a:spcPct val="90000"/>
              </a:lnSpc>
              <a:buFont typeface="Wingdings" panose="05000000000000000000" pitchFamily="2" charset="2"/>
              <a:buNone/>
            </a:pPr>
            <a:endParaRPr lang="fr-CH" altLang="fr-FR" sz="1800" b="0" dirty="0"/>
          </a:p>
          <a:p>
            <a:pPr>
              <a:lnSpc>
                <a:spcPct val="90000"/>
              </a:lnSpc>
            </a:pPr>
            <a:r>
              <a:rPr lang="fr-CH" altLang="fr-FR" sz="1800" b="0" dirty="0"/>
              <a:t>Sur la période de l’étude, les individus pratiquant les 5 activités présentaient:</a:t>
            </a:r>
          </a:p>
          <a:p>
            <a:pPr marL="285750" indent="-285750" eaLnBrk="1" hangingPunct="1">
              <a:lnSpc>
                <a:spcPct val="90000"/>
              </a:lnSpc>
              <a:buFont typeface="Arial" panose="020B0604020202020204" pitchFamily="34" charset="0"/>
              <a:buChar char="•"/>
            </a:pPr>
            <a:r>
              <a:rPr lang="fr-CH" altLang="fr-FR" sz="1800" b="0" dirty="0"/>
              <a:t>          un risque de DMA divisé par 2</a:t>
            </a:r>
          </a:p>
          <a:p>
            <a:pPr marL="285750" indent="-285750" eaLnBrk="1" hangingPunct="1">
              <a:lnSpc>
                <a:spcPct val="90000"/>
              </a:lnSpc>
              <a:buFont typeface="Arial" panose="020B0604020202020204" pitchFamily="34" charset="0"/>
              <a:buChar char="•"/>
            </a:pPr>
            <a:r>
              <a:rPr lang="fr-CH" altLang="fr-FR" sz="1800" b="0" dirty="0"/>
              <a:t>	47 % en moins de déclin cognitif global</a:t>
            </a:r>
          </a:p>
          <a:p>
            <a:pPr marL="285750" indent="-285750" eaLnBrk="1" hangingPunct="1">
              <a:lnSpc>
                <a:spcPct val="90000"/>
              </a:lnSpc>
              <a:buFont typeface="Arial" panose="020B0604020202020204" pitchFamily="34" charset="0"/>
              <a:buChar char="•"/>
            </a:pPr>
            <a:r>
              <a:rPr lang="fr-CH" altLang="fr-FR" sz="1800" b="0" dirty="0"/>
              <a:t>	60 % en moins de déclin  de la mémoire (mémoire E., S. et de travail)</a:t>
            </a:r>
          </a:p>
          <a:p>
            <a:pPr marL="285750" indent="-285750" eaLnBrk="1" hangingPunct="1">
              <a:lnSpc>
                <a:spcPct val="90000"/>
              </a:lnSpc>
              <a:buFont typeface="Arial" panose="020B0604020202020204" pitchFamily="34" charset="0"/>
              <a:buChar char="•"/>
            </a:pPr>
            <a:r>
              <a:rPr lang="fr-CH" altLang="fr-FR" sz="1800" b="0" dirty="0"/>
              <a:t>	30 % en moins de déclin dans la vitesse de traitement de l’information</a:t>
            </a:r>
          </a:p>
          <a:p>
            <a:pPr eaLnBrk="1" hangingPunct="1">
              <a:lnSpc>
                <a:spcPct val="90000"/>
              </a:lnSpc>
              <a:buFont typeface="Wingdings" panose="05000000000000000000" pitchFamily="2" charset="2"/>
              <a:buNone/>
            </a:pPr>
            <a:r>
              <a:rPr lang="fr-CH" altLang="fr-FR" sz="1800" b="0" dirty="0"/>
              <a:t>              </a:t>
            </a:r>
          </a:p>
        </p:txBody>
      </p:sp>
    </p:spTree>
    <p:extLst>
      <p:ext uri="{BB962C8B-B14F-4D97-AF65-F5344CB8AC3E}">
        <p14:creationId xmlns:p14="http://schemas.microsoft.com/office/powerpoint/2010/main" val="121032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9552" y="836712"/>
            <a:ext cx="8280400" cy="5511800"/>
          </a:xfrm>
        </p:spPr>
        <p:txBody>
          <a:bodyPr>
            <a:normAutofit/>
          </a:bodyPr>
          <a:lstStyle/>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pPr algn="l"/>
            <a:endParaRPr lang="fr-FR" sz="1400" b="0" dirty="0">
              <a:solidFill>
                <a:srgbClr val="000000"/>
              </a:solidFill>
              <a:latin typeface="HelveticaNeue-Light"/>
            </a:endParaRPr>
          </a:p>
          <a:p>
            <a:r>
              <a:rPr lang="fr-FR" sz="2000" b="0" dirty="0">
                <a:solidFill>
                  <a:srgbClr val="000000"/>
                </a:solidFill>
                <a:highlight>
                  <a:srgbClr val="FFFF00"/>
                </a:highlight>
                <a:latin typeface="HelveticaNeue-Light"/>
              </a:rPr>
              <a:t>Démence de la maladie d’Alzheimer: quelques informations utiles </a:t>
            </a:r>
            <a:endParaRPr lang="fr-CH"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285750" indent="-285750">
              <a:buFontTx/>
              <a:buChar char="-"/>
            </a:pPr>
            <a:endParaRPr lang="fr-CH" sz="1400" b="0" dirty="0">
              <a:solidFill>
                <a:srgbClr val="000000"/>
              </a:solidFill>
              <a:latin typeface="HelveticaNeue-Light"/>
            </a:endParaRPr>
          </a:p>
          <a:p>
            <a:pPr marL="285750" indent="-285750" algn="l">
              <a:buFontTx/>
              <a:buChar char="-"/>
            </a:pPr>
            <a:endParaRPr lang="fr-FR" sz="1400" b="0" dirty="0">
              <a:solidFill>
                <a:srgbClr val="000000"/>
              </a:solidFill>
              <a:latin typeface="HelveticaNeue-Light"/>
            </a:endParaRPr>
          </a:p>
          <a:p>
            <a:pPr marL="285750" indent="-285750" algn="l">
              <a:buFontTx/>
              <a:buChar char="-"/>
            </a:pPr>
            <a:endParaRPr lang="fr-FR" sz="1400" b="0" dirty="0">
              <a:solidFill>
                <a:srgbClr val="000000"/>
              </a:solidFill>
              <a:latin typeface="HelveticaNeue-Light"/>
            </a:endParaRPr>
          </a:p>
          <a:p>
            <a:pPr algn="l"/>
            <a:endParaRPr lang="fr-FR" sz="1400" b="0" i="0" u="none" strike="noStrike" baseline="0" dirty="0">
              <a:solidFill>
                <a:srgbClr val="000000"/>
              </a:solidFill>
              <a:latin typeface="HelveticaNeue-Light"/>
            </a:endParaRPr>
          </a:p>
          <a:p>
            <a:pPr>
              <a:lnSpc>
                <a:spcPct val="115000"/>
              </a:lnSpc>
              <a:spcAft>
                <a:spcPts val="800"/>
              </a:spcAft>
            </a:pPr>
            <a:endParaRPr lang="fr-CH" sz="1400" b="0" dirty="0">
              <a:solidFill>
                <a:srgbClr val="000000"/>
              </a:solidFill>
              <a:latin typeface="HelveticaNeue-Light"/>
            </a:endParaRPr>
          </a:p>
          <a:p>
            <a:pPr algn="l"/>
            <a:endParaRPr lang="fr-FR" altLang="fr-FR" sz="1400" b="0" dirty="0">
              <a:solidFill>
                <a:srgbClr val="000000"/>
              </a:solidFill>
              <a:latin typeface="HelveticaNeue-Light"/>
            </a:endParaRPr>
          </a:p>
          <a:p>
            <a:pPr>
              <a:lnSpc>
                <a:spcPct val="115000"/>
              </a:lnSpc>
              <a:spcAft>
                <a:spcPts val="800"/>
              </a:spcAft>
            </a:pPr>
            <a:endParaRPr lang="fr-CH"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fr-CH" altLang="fr-FR" sz="1800" b="0" dirty="0">
              <a:solidFill>
                <a:srgbClr val="000000"/>
              </a:solidFill>
              <a:latin typeface="HelveticaNeue-Light"/>
            </a:endParaRPr>
          </a:p>
        </p:txBody>
      </p:sp>
    </p:spTree>
    <p:extLst>
      <p:ext uri="{BB962C8B-B14F-4D97-AF65-F5344CB8AC3E}">
        <p14:creationId xmlns:p14="http://schemas.microsoft.com/office/powerpoint/2010/main" val="32286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ZoneTexte 4">
            <a:extLst>
              <a:ext uri="{FF2B5EF4-FFF2-40B4-BE49-F238E27FC236}">
                <a16:creationId xmlns:a16="http://schemas.microsoft.com/office/drawing/2014/main" id="{226F26DB-8281-4ED0-B722-B6AF381F1913}"/>
              </a:ext>
            </a:extLst>
          </p:cNvPr>
          <p:cNvSpPr txBox="1"/>
          <p:nvPr/>
        </p:nvSpPr>
        <p:spPr>
          <a:xfrm>
            <a:off x="287524" y="764704"/>
            <a:ext cx="8568952" cy="5170646"/>
          </a:xfrm>
          <a:prstGeom prst="rect">
            <a:avLst/>
          </a:prstGeom>
          <a:noFill/>
        </p:spPr>
        <p:txBody>
          <a:bodyPr wrap="square">
            <a:spAutoFit/>
          </a:bodyPr>
          <a:lstStyle/>
          <a:p>
            <a:pPr algn="l"/>
            <a:endParaRPr lang="fr-FR" sz="1500" b="1" i="0" dirty="0">
              <a:solidFill>
                <a:srgbClr val="373737"/>
              </a:solidFill>
              <a:effectLst/>
              <a:latin typeface="Arial" panose="020B0604020202020204" pitchFamily="34" charset="0"/>
              <a:cs typeface="Arial" panose="020B0604020202020204" pitchFamily="34" charset="0"/>
            </a:endParaRPr>
          </a:p>
          <a:p>
            <a:r>
              <a:rPr lang="fr-FR" sz="1500" b="1" i="0" dirty="0">
                <a:solidFill>
                  <a:srgbClr val="408000"/>
                </a:solidFill>
                <a:effectLst/>
                <a:latin typeface="Arial" panose="020B0604020202020204" pitchFamily="34" charset="0"/>
                <a:cs typeface="Arial" panose="020B0604020202020204" pitchFamily="34" charset="0"/>
              </a:rPr>
              <a:t>Les démences sont des syndromes caractérisés par la dégradation de la mémoire, du raisonnement, du comportement et de l’aptitude à réaliser les activités quotidiennes.</a:t>
            </a:r>
          </a:p>
          <a:p>
            <a:pPr algn="l"/>
            <a:endParaRPr lang="fr-FR" sz="1500" b="1" i="0" dirty="0">
              <a:solidFill>
                <a:srgbClr val="373737"/>
              </a:solidFill>
              <a:effectLst/>
              <a:latin typeface="Arial" panose="020B0604020202020204" pitchFamily="34" charset="0"/>
              <a:cs typeface="Arial" panose="020B0604020202020204" pitchFamily="34" charset="0"/>
            </a:endParaRPr>
          </a:p>
          <a:p>
            <a:pPr marL="285750" indent="-285750" algn="l">
              <a:buFontTx/>
              <a:buChar char="-"/>
            </a:pPr>
            <a:r>
              <a:rPr lang="fr-FR" sz="1500" b="1" i="0" dirty="0">
                <a:solidFill>
                  <a:srgbClr val="373737"/>
                </a:solidFill>
                <a:effectLst/>
                <a:latin typeface="Arial" panose="020B0604020202020204" pitchFamily="34" charset="0"/>
                <a:cs typeface="Arial" panose="020B0604020202020204" pitchFamily="34" charset="0"/>
              </a:rPr>
              <a:t>50 millions </a:t>
            </a:r>
            <a:r>
              <a:rPr lang="fr-FR" sz="1500" b="0" i="0" dirty="0">
                <a:solidFill>
                  <a:srgbClr val="373737"/>
                </a:solidFill>
                <a:effectLst/>
                <a:latin typeface="Arial" panose="020B0604020202020204" pitchFamily="34" charset="0"/>
                <a:cs typeface="Arial" panose="020B0604020202020204" pitchFamily="34" charset="0"/>
              </a:rPr>
              <a:t>de personnes atteintes de démence dans le monde</a:t>
            </a:r>
          </a:p>
          <a:p>
            <a:pPr algn="l"/>
            <a:endParaRPr lang="fr-FR" sz="1500" b="0" i="0" dirty="0">
              <a:solidFill>
                <a:srgbClr val="373737"/>
              </a:solidFill>
              <a:effectLst/>
              <a:latin typeface="Arial" panose="020B0604020202020204" pitchFamily="34" charset="0"/>
              <a:cs typeface="Arial" panose="020B0604020202020204" pitchFamily="34" charset="0"/>
            </a:endParaRPr>
          </a:p>
          <a:p>
            <a:pPr marL="285750" indent="-285750">
              <a:buFontTx/>
              <a:buChar char="-"/>
            </a:pPr>
            <a:r>
              <a:rPr lang="fr-FR" sz="1500" b="1" i="0" dirty="0">
                <a:solidFill>
                  <a:srgbClr val="373737"/>
                </a:solidFill>
                <a:effectLst/>
                <a:latin typeface="Arial" panose="020B0604020202020204" pitchFamily="34" charset="0"/>
                <a:cs typeface="Arial" panose="020B0604020202020204" pitchFamily="34" charset="0"/>
              </a:rPr>
              <a:t>10 millions </a:t>
            </a:r>
            <a:r>
              <a:rPr lang="fr-FR" sz="1500" b="0" i="0" dirty="0">
                <a:solidFill>
                  <a:srgbClr val="373737"/>
                </a:solidFill>
                <a:effectLst/>
                <a:latin typeface="Arial" panose="020B0604020202020204" pitchFamily="34" charset="0"/>
                <a:cs typeface="Arial" panose="020B0604020202020204" pitchFamily="34" charset="0"/>
              </a:rPr>
              <a:t>de nouveaux cas de démence apparaissent chaque année dans le monde, dont 49 % en Asie, 25 % en Europe, 18 % en Amérique et 8 % en Afrique.</a:t>
            </a:r>
          </a:p>
          <a:p>
            <a:endParaRPr lang="fr-FR" sz="1500" b="0" i="0" dirty="0">
              <a:solidFill>
                <a:srgbClr val="373737"/>
              </a:solidFill>
              <a:effectLst/>
              <a:latin typeface="Arial" panose="020B0604020202020204" pitchFamily="34" charset="0"/>
              <a:cs typeface="Arial" panose="020B0604020202020204" pitchFamily="34" charset="0"/>
            </a:endParaRPr>
          </a:p>
          <a:p>
            <a:pPr marL="285750" indent="-285750">
              <a:buFontTx/>
              <a:buChar char="-"/>
            </a:pPr>
            <a:r>
              <a:rPr lang="fr-FR" sz="1500" b="1" i="0" dirty="0">
                <a:solidFill>
                  <a:srgbClr val="373737"/>
                </a:solidFill>
                <a:effectLst/>
                <a:latin typeface="Arial" panose="020B0604020202020204" pitchFamily="34" charset="0"/>
                <a:cs typeface="Arial" panose="020B0604020202020204" pitchFamily="34" charset="0"/>
              </a:rPr>
              <a:t>82 millions d’individus atteint en 2030 et 152 millions en 2050 : </a:t>
            </a:r>
            <a:r>
              <a:rPr lang="fr-FR" sz="1500" b="0" i="0" dirty="0">
                <a:solidFill>
                  <a:srgbClr val="373737"/>
                </a:solidFill>
                <a:effectLst/>
                <a:latin typeface="Arial" panose="020B0604020202020204" pitchFamily="34" charset="0"/>
                <a:cs typeface="Arial" panose="020B0604020202020204" pitchFamily="34" charset="0"/>
              </a:rPr>
              <a:t>principalement à cause du nombre croissant d’individus concernés vivant dans les pays à faible ou moyen revenu.</a:t>
            </a:r>
          </a:p>
          <a:p>
            <a:pPr marL="285750" indent="-285750" algn="l">
              <a:buFontTx/>
              <a:buChar char="-"/>
            </a:pPr>
            <a:endParaRPr lang="fr-FR" sz="1500" b="0" i="0" dirty="0">
              <a:solidFill>
                <a:srgbClr val="373737"/>
              </a:solidFill>
              <a:effectLst/>
              <a:latin typeface="Arial" panose="020B0604020202020204" pitchFamily="34" charset="0"/>
              <a:cs typeface="Arial" panose="020B0604020202020204" pitchFamily="34" charset="0"/>
            </a:endParaRPr>
          </a:p>
          <a:p>
            <a:pPr marL="285750" indent="-285750">
              <a:buFontTx/>
              <a:buChar char="-"/>
            </a:pPr>
            <a:r>
              <a:rPr lang="fr-FR" sz="1500" b="0" i="0" dirty="0">
                <a:solidFill>
                  <a:srgbClr val="373737"/>
                </a:solidFill>
                <a:effectLst/>
                <a:latin typeface="Arial" panose="020B0604020202020204" pitchFamily="34" charset="0"/>
                <a:cs typeface="Arial" panose="020B0604020202020204" pitchFamily="34" charset="0"/>
              </a:rPr>
              <a:t>En 2016, sur un total estimé de 43,8 millions de personnes atteintes dans le monde, </a:t>
            </a:r>
            <a:r>
              <a:rPr lang="fr-FR" sz="1500" b="1" i="0" dirty="0">
                <a:solidFill>
                  <a:srgbClr val="373737"/>
                </a:solidFill>
                <a:effectLst/>
                <a:latin typeface="Arial" panose="020B0604020202020204" pitchFamily="34" charset="0"/>
                <a:cs typeface="Arial" panose="020B0604020202020204" pitchFamily="34" charset="0"/>
              </a:rPr>
              <a:t>27 millions étaient des femmes et 16,8 millions d’hommes</a:t>
            </a:r>
            <a:r>
              <a:rPr lang="fr-FR" sz="1500" b="0" i="0" dirty="0">
                <a:solidFill>
                  <a:srgbClr val="373737"/>
                </a:solidFill>
                <a:effectLst/>
                <a:latin typeface="Arial" panose="020B0604020202020204" pitchFamily="34" charset="0"/>
                <a:cs typeface="Arial" panose="020B0604020202020204" pitchFamily="34" charset="0"/>
              </a:rPr>
              <a:t>.</a:t>
            </a:r>
            <a:r>
              <a:rPr lang="fr-FR" sz="1500" dirty="0">
                <a:solidFill>
                  <a:srgbClr val="373737"/>
                </a:solidFill>
                <a:latin typeface="Arial" panose="020B0604020202020204" pitchFamily="34" charset="0"/>
                <a:cs typeface="Arial" panose="020B0604020202020204" pitchFamily="34" charset="0"/>
              </a:rPr>
              <a:t> Actuellement, la différence s’estompe.</a:t>
            </a:r>
            <a:endParaRPr lang="fr-FR" sz="1500" b="0" i="0" dirty="0">
              <a:solidFill>
                <a:srgbClr val="373737"/>
              </a:solidFill>
              <a:effectLst/>
              <a:latin typeface="Arial" panose="020B0604020202020204" pitchFamily="34" charset="0"/>
              <a:cs typeface="Arial" panose="020B0604020202020204" pitchFamily="34" charset="0"/>
            </a:endParaRPr>
          </a:p>
          <a:p>
            <a:pPr algn="l"/>
            <a:endParaRPr lang="fr-FR" sz="1500" dirty="0">
              <a:solidFill>
                <a:srgbClr val="373737"/>
              </a:solidFill>
              <a:latin typeface="Arial" panose="020B0604020202020204" pitchFamily="34" charset="0"/>
              <a:cs typeface="Arial" panose="020B0604020202020204" pitchFamily="34" charset="0"/>
            </a:endParaRPr>
          </a:p>
          <a:p>
            <a:pPr marL="285750" indent="-285750" algn="l">
              <a:buFontTx/>
              <a:buChar char="-"/>
            </a:pPr>
            <a:r>
              <a:rPr lang="fr-FR" sz="1500" b="1" i="0" dirty="0">
                <a:solidFill>
                  <a:srgbClr val="373737"/>
                </a:solidFill>
                <a:effectLst/>
                <a:latin typeface="Arial" panose="020B0604020202020204" pitchFamily="34" charset="0"/>
                <a:cs typeface="Arial" panose="020B0604020202020204" pitchFamily="34" charset="0"/>
              </a:rPr>
              <a:t>60-70 % : </a:t>
            </a:r>
            <a:r>
              <a:rPr lang="fr-FR" sz="1500" b="0" i="0" dirty="0">
                <a:solidFill>
                  <a:srgbClr val="373737"/>
                </a:solidFill>
                <a:effectLst/>
                <a:latin typeface="Arial" panose="020B0604020202020204" pitchFamily="34" charset="0"/>
                <a:cs typeface="Arial" panose="020B0604020202020204" pitchFamily="34" charset="0"/>
              </a:rPr>
              <a:t>La maladie d’Alzheimer est estimée être la cause de 60 à 70 % des cas de démence.</a:t>
            </a:r>
          </a:p>
          <a:p>
            <a:pPr algn="l"/>
            <a:endParaRPr lang="fr-FR" sz="1500" b="0" i="0" dirty="0">
              <a:solidFill>
                <a:srgbClr val="373737"/>
              </a:solidFill>
              <a:effectLst/>
              <a:latin typeface="PTSerif"/>
            </a:endParaRPr>
          </a:p>
          <a:p>
            <a:pPr algn="l"/>
            <a:endParaRPr lang="fr-FR" sz="1500" dirty="0">
              <a:solidFill>
                <a:srgbClr val="373737"/>
              </a:solidFill>
              <a:latin typeface="PTSerif"/>
            </a:endParaRPr>
          </a:p>
          <a:p>
            <a:pPr algn="l"/>
            <a:endParaRPr lang="fr-FR" sz="1500" b="0" i="0" dirty="0">
              <a:solidFill>
                <a:srgbClr val="373737"/>
              </a:solidFill>
              <a:effectLst/>
              <a:latin typeface="PTSerif"/>
            </a:endParaRPr>
          </a:p>
          <a:p>
            <a:pPr algn="l"/>
            <a:r>
              <a:rPr lang="fr-FR" sz="1500" dirty="0">
                <a:solidFill>
                  <a:srgbClr val="373737"/>
                </a:solidFill>
                <a:latin typeface="Arial" panose="020B0604020202020204" pitchFamily="34" charset="0"/>
                <a:cs typeface="Arial" panose="020B0604020202020204" pitchFamily="34" charset="0"/>
              </a:rPr>
              <a:t>Sources : </a:t>
            </a:r>
            <a:r>
              <a:rPr lang="fr-FR" sz="1500" dirty="0">
                <a:solidFill>
                  <a:srgbClr val="373737"/>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OMS</a:t>
            </a:r>
            <a:r>
              <a:rPr lang="fr-FR" sz="1500" dirty="0">
                <a:solidFill>
                  <a:srgbClr val="373737"/>
                </a:solidFill>
                <a:latin typeface="Arial" panose="020B0604020202020204" pitchFamily="34" charset="0"/>
                <a:cs typeface="Arial" panose="020B0604020202020204" pitchFamily="34" charset="0"/>
              </a:rPr>
              <a:t> ; </a:t>
            </a:r>
            <a:r>
              <a:rPr lang="fr-FR" sz="1500" dirty="0">
                <a:solidFill>
                  <a:srgbClr val="37373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Alzheimer Report 2015</a:t>
            </a:r>
            <a:r>
              <a:rPr lang="fr-FR" sz="1500" dirty="0">
                <a:solidFill>
                  <a:srgbClr val="373737"/>
                </a:solidFill>
                <a:latin typeface="Arial" panose="020B0604020202020204" pitchFamily="34" charset="0"/>
                <a:cs typeface="Arial" panose="020B0604020202020204" pitchFamily="34" charset="0"/>
              </a:rPr>
              <a:t> ; </a:t>
            </a:r>
            <a:r>
              <a:rPr lang="fr-FR" sz="1500" dirty="0">
                <a:solidFill>
                  <a:srgbClr val="373737"/>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Lancet. </a:t>
            </a:r>
            <a:r>
              <a:rPr lang="fr-FR" sz="1500" dirty="0" err="1">
                <a:solidFill>
                  <a:srgbClr val="373737"/>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Neurol</a:t>
            </a:r>
            <a:r>
              <a:rPr lang="fr-FR" sz="1500" dirty="0">
                <a:solidFill>
                  <a:srgbClr val="373737"/>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vol. 18, pp. 88-106, 2019</a:t>
            </a:r>
            <a:r>
              <a:rPr lang="fr-FR" sz="1500" dirty="0">
                <a:solidFill>
                  <a:srgbClr val="373737"/>
                </a:solidFill>
                <a:latin typeface="Arial" panose="020B0604020202020204" pitchFamily="34" charset="0"/>
                <a:cs typeface="Arial" panose="020B0604020202020204" pitchFamily="34" charset="0"/>
              </a:rPr>
              <a:t> ; </a:t>
            </a:r>
            <a:r>
              <a:rPr lang="fr-FR" sz="1500" dirty="0">
                <a:solidFill>
                  <a:srgbClr val="373737"/>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Santé Publique France</a:t>
            </a:r>
            <a:endParaRPr lang="fr-FR" sz="1500" dirty="0">
              <a:solidFill>
                <a:srgbClr val="373737"/>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9552" y="836712"/>
            <a:ext cx="8280400" cy="5511800"/>
          </a:xfrm>
        </p:spPr>
        <p:txBody>
          <a:bodyPr>
            <a:normAutofit/>
          </a:bodyPr>
          <a:lstStyle/>
          <a:p>
            <a:pPr algn="l"/>
            <a:r>
              <a:rPr lang="fr-FR" sz="1400" b="0" dirty="0">
                <a:solidFill>
                  <a:srgbClr val="000000"/>
                </a:solidFill>
              </a:rPr>
              <a:t>Quelques données:</a:t>
            </a:r>
          </a:p>
          <a:p>
            <a:pPr algn="l"/>
            <a:endParaRPr lang="fr-FR" sz="1400" b="0" dirty="0">
              <a:solidFill>
                <a:srgbClr val="000000"/>
              </a:solidFill>
            </a:endParaRPr>
          </a:p>
          <a:p>
            <a:pPr algn="l"/>
            <a:r>
              <a:rPr lang="fr-CH" sz="1400" b="0" dirty="0">
                <a:solidFill>
                  <a:srgbClr val="000000"/>
                </a:solidFill>
              </a:rPr>
              <a:t>-     </a:t>
            </a:r>
            <a:r>
              <a:rPr lang="fr-FR" sz="1400" b="0" dirty="0">
                <a:solidFill>
                  <a:srgbClr val="000000"/>
                </a:solidFill>
              </a:rPr>
              <a:t>La démence de la </a:t>
            </a:r>
            <a:r>
              <a:rPr lang="fr-CH" sz="1400" b="0" dirty="0">
                <a:solidFill>
                  <a:srgbClr val="000000"/>
                </a:solidFill>
              </a:rPr>
              <a:t>maladie d’Alzheimer constitue </a:t>
            </a:r>
            <a:r>
              <a:rPr lang="fr-FR" sz="1400" b="0" dirty="0">
                <a:solidFill>
                  <a:srgbClr val="000000"/>
                </a:solidFill>
              </a:rPr>
              <a:t>60% des cas de démences dans le monde.</a:t>
            </a:r>
          </a:p>
          <a:p>
            <a:pPr marL="285750" indent="-285750">
              <a:buFontTx/>
              <a:buChar char="-"/>
            </a:pPr>
            <a:r>
              <a:rPr lang="fr-FR" sz="1400" b="0" dirty="0">
                <a:solidFill>
                  <a:srgbClr val="000000"/>
                </a:solidFill>
                <a:highlight>
                  <a:srgbClr val="FFFF00"/>
                </a:highlight>
              </a:rPr>
              <a:t>Age moyen 75 ans </a:t>
            </a:r>
            <a:r>
              <a:rPr lang="fr-FR" sz="1400" b="0" dirty="0">
                <a:solidFill>
                  <a:srgbClr val="000000"/>
                </a:solidFill>
              </a:rPr>
              <a:t>(</a:t>
            </a:r>
            <a:r>
              <a:rPr lang="fr-CH" sz="1400" b="0" dirty="0">
                <a:solidFill>
                  <a:srgbClr val="000000"/>
                </a:solidFill>
              </a:rPr>
              <a:t>Zhou et al., 2022)</a:t>
            </a:r>
            <a:endParaRPr lang="fr-FR" sz="1400" b="0" dirty="0">
              <a:solidFill>
                <a:srgbClr val="000000"/>
              </a:solidFill>
            </a:endParaRPr>
          </a:p>
          <a:p>
            <a:pPr marL="285750" indent="-285750">
              <a:buFontTx/>
              <a:buChar char="-"/>
            </a:pPr>
            <a:r>
              <a:rPr lang="fr-FR" sz="1400" b="0" dirty="0">
                <a:solidFill>
                  <a:srgbClr val="000000"/>
                </a:solidFill>
                <a:highlight>
                  <a:srgbClr val="FFFF00"/>
                </a:highlight>
              </a:rPr>
              <a:t>Seulement 1/3 diagnostic</a:t>
            </a:r>
          </a:p>
          <a:p>
            <a:pPr marL="285750" indent="-285750">
              <a:buFontTx/>
              <a:buChar char="-"/>
            </a:pPr>
            <a:r>
              <a:rPr lang="fr-CH" sz="1400" b="0" dirty="0">
                <a:solidFill>
                  <a:srgbClr val="000000"/>
                </a:solidFill>
              </a:rPr>
              <a:t>Elle est l’une des causes principales de handicap et de dépendance chez les personnes âgées dans le monde et a des conséquences physiques, psychologiques, sociales et économiques pour les personnes atteintes de la maladie, mais aussi pour le personnel soignant et les familles. (OMS, 2021)</a:t>
            </a:r>
          </a:p>
          <a:p>
            <a:pPr marL="285750" indent="-285750">
              <a:buFontTx/>
              <a:buChar char="-"/>
            </a:pPr>
            <a:endParaRPr lang="fr-CH" sz="1400" kern="0" dirty="0">
              <a:solidFill>
                <a:srgbClr val="000000"/>
              </a:solidFill>
              <a:ea typeface="Aptos" panose="020B0004020202020204" pitchFamily="34" charset="0"/>
            </a:endParaRPr>
          </a:p>
          <a:p>
            <a:pPr marL="285750" indent="-285750">
              <a:buFontTx/>
              <a:buChar char="-"/>
            </a:pPr>
            <a:r>
              <a:rPr lang="fr-FR" sz="1400" b="0" dirty="0">
                <a:solidFill>
                  <a:srgbClr val="000000"/>
                </a:solidFill>
                <a:highlight>
                  <a:srgbClr val="FFFF00"/>
                </a:highlight>
              </a:rPr>
              <a:t>Maladie « présente » 10-15 ans avant l’apparition des premiers symptômes</a:t>
            </a:r>
          </a:p>
          <a:p>
            <a:pPr marL="285750" indent="-285750">
              <a:buFontTx/>
              <a:buChar char="-"/>
            </a:pPr>
            <a:endParaRPr lang="fr-CH" sz="1400" kern="0" dirty="0">
              <a:solidFill>
                <a:srgbClr val="000000"/>
              </a:solidFill>
              <a:highlight>
                <a:srgbClr val="FFFF00"/>
              </a:highlight>
              <a:ea typeface="Aptos" panose="020B0004020202020204" pitchFamily="34" charset="0"/>
            </a:endParaRPr>
          </a:p>
          <a:p>
            <a:pPr>
              <a:lnSpc>
                <a:spcPct val="115000"/>
              </a:lnSpc>
              <a:spcAft>
                <a:spcPts val="800"/>
              </a:spcAft>
            </a:pPr>
            <a:r>
              <a:rPr lang="fr-FR" sz="1400" b="0" dirty="0">
                <a:solidFill>
                  <a:srgbClr val="000000"/>
                </a:solidFill>
              </a:rPr>
              <a:t>-     </a:t>
            </a:r>
            <a:r>
              <a:rPr lang="fr-FR" sz="1400" b="0" dirty="0">
                <a:solidFill>
                  <a:srgbClr val="000000"/>
                </a:solidFill>
                <a:highlight>
                  <a:srgbClr val="FFFF00"/>
                </a:highlight>
              </a:rPr>
              <a:t>5 à 7 ans de survie après apparition de la désorientation des personnes</a:t>
            </a:r>
            <a:endParaRPr lang="fr-CH" sz="1400" b="0" dirty="0">
              <a:solidFill>
                <a:srgbClr val="000000"/>
              </a:solidFill>
              <a:highlight>
                <a:srgbClr val="FFFF00"/>
              </a:highlight>
            </a:endParaRPr>
          </a:p>
          <a:p>
            <a:pPr>
              <a:lnSpc>
                <a:spcPct val="115000"/>
              </a:lnSpc>
              <a:spcAft>
                <a:spcPts val="800"/>
              </a:spcAft>
            </a:pPr>
            <a:r>
              <a:rPr lang="fr-FR" sz="1400" b="0" dirty="0">
                <a:solidFill>
                  <a:srgbClr val="000000"/>
                </a:solidFill>
              </a:rPr>
              <a:t>Dans son « </a:t>
            </a:r>
            <a:r>
              <a:rPr lang="fr-FR" sz="1400" b="0" i="1" dirty="0">
                <a:solidFill>
                  <a:srgbClr val="000000"/>
                </a:solidFill>
              </a:rPr>
              <a:t>Etude sur la prévalence et le vécu de la maladie d’Alzheimer </a:t>
            </a:r>
            <a:r>
              <a:rPr lang="fr-FR" sz="1400" b="0" dirty="0">
                <a:solidFill>
                  <a:srgbClr val="000000"/>
                </a:solidFill>
              </a:rPr>
              <a:t>» (2023) , O. de </a:t>
            </a:r>
            <a:r>
              <a:rPr lang="fr-FR" sz="1400" b="0" dirty="0" err="1">
                <a:solidFill>
                  <a:srgbClr val="000000"/>
                </a:solidFill>
              </a:rPr>
              <a:t>Ladoucette</a:t>
            </a:r>
            <a:r>
              <a:rPr lang="fr-FR" sz="1400" b="0" dirty="0">
                <a:solidFill>
                  <a:srgbClr val="000000"/>
                </a:solidFill>
              </a:rPr>
              <a:t> a évalué que:</a:t>
            </a:r>
            <a:endParaRPr lang="fr-CH" sz="1400" b="0" dirty="0">
              <a:solidFill>
                <a:srgbClr val="000000"/>
              </a:solidFill>
            </a:endParaRPr>
          </a:p>
          <a:p>
            <a:pPr marL="285750" indent="-285750">
              <a:lnSpc>
                <a:spcPct val="115000"/>
              </a:lnSpc>
              <a:spcAft>
                <a:spcPts val="800"/>
              </a:spcAft>
              <a:buFontTx/>
              <a:buChar char="-"/>
            </a:pPr>
            <a:r>
              <a:rPr lang="fr-FR" sz="1400" b="0" dirty="0">
                <a:solidFill>
                  <a:srgbClr val="000000"/>
                </a:solidFill>
              </a:rPr>
              <a:t>¾ des malades vivent à domicile et sont pris en charge par un proche aidant </a:t>
            </a:r>
          </a:p>
          <a:p>
            <a:pPr marL="285750" indent="-285750">
              <a:lnSpc>
                <a:spcPct val="115000"/>
              </a:lnSpc>
              <a:spcAft>
                <a:spcPts val="800"/>
              </a:spcAft>
              <a:buFontTx/>
              <a:buChar char="-"/>
            </a:pPr>
            <a:r>
              <a:rPr lang="fr-FR" sz="1400" b="0" dirty="0">
                <a:solidFill>
                  <a:srgbClr val="000000"/>
                </a:solidFill>
              </a:rPr>
              <a:t>60 % des proches aidant et des soignants estiment que l’on peut rapidement devenir violent lors de la prise en charge d’un individu atteint de DMA</a:t>
            </a:r>
            <a:endParaRPr lang="fr-CH" sz="1400" kern="100" dirty="0">
              <a:effectLst/>
              <a:ea typeface="Aptos" panose="020B0004020202020204" pitchFamily="34" charset="0"/>
            </a:endParaRPr>
          </a:p>
          <a:p>
            <a:pPr marL="285750" indent="-285750">
              <a:buFontTx/>
              <a:buChar char="-"/>
            </a:pPr>
            <a:endParaRPr lang="fr-CH" sz="1400" b="0" dirty="0">
              <a:solidFill>
                <a:srgbClr val="000000"/>
              </a:solidFill>
              <a:latin typeface="HelveticaNeue-Light"/>
            </a:endParaRPr>
          </a:p>
          <a:p>
            <a:pPr marL="285750" indent="-285750" algn="l">
              <a:buFontTx/>
              <a:buChar char="-"/>
            </a:pPr>
            <a:endParaRPr lang="fr-FR" sz="1400" b="0" dirty="0">
              <a:solidFill>
                <a:srgbClr val="000000"/>
              </a:solidFill>
              <a:latin typeface="HelveticaNeue-Light"/>
            </a:endParaRPr>
          </a:p>
          <a:p>
            <a:pPr marL="285750" indent="-285750" algn="l">
              <a:buFontTx/>
              <a:buChar char="-"/>
            </a:pPr>
            <a:endParaRPr lang="fr-FR" sz="1400" b="0" dirty="0">
              <a:solidFill>
                <a:srgbClr val="000000"/>
              </a:solidFill>
              <a:latin typeface="HelveticaNeue-Light"/>
            </a:endParaRPr>
          </a:p>
          <a:p>
            <a:pPr algn="l"/>
            <a:endParaRPr lang="fr-FR" sz="1400" b="0" i="0" u="none" strike="noStrike" baseline="0" dirty="0">
              <a:solidFill>
                <a:srgbClr val="000000"/>
              </a:solidFill>
              <a:latin typeface="HelveticaNeue-Light"/>
            </a:endParaRPr>
          </a:p>
          <a:p>
            <a:pPr>
              <a:lnSpc>
                <a:spcPct val="115000"/>
              </a:lnSpc>
              <a:spcAft>
                <a:spcPts val="800"/>
              </a:spcAft>
            </a:pPr>
            <a:endParaRPr lang="fr-CH" sz="1400" b="0" dirty="0">
              <a:solidFill>
                <a:srgbClr val="000000"/>
              </a:solidFill>
              <a:latin typeface="HelveticaNeue-Light"/>
            </a:endParaRPr>
          </a:p>
          <a:p>
            <a:pPr algn="l"/>
            <a:endParaRPr lang="fr-FR" altLang="fr-FR" sz="1400" b="0" dirty="0">
              <a:solidFill>
                <a:srgbClr val="000000"/>
              </a:solidFill>
              <a:latin typeface="HelveticaNeue-Light"/>
            </a:endParaRPr>
          </a:p>
          <a:p>
            <a:pPr>
              <a:lnSpc>
                <a:spcPct val="115000"/>
              </a:lnSpc>
              <a:spcAft>
                <a:spcPts val="800"/>
              </a:spcAft>
            </a:pPr>
            <a:endParaRPr lang="fr-CH"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fr-CH" altLang="fr-FR" sz="1800" b="0" dirty="0">
              <a:solidFill>
                <a:srgbClr val="000000"/>
              </a:solidFill>
              <a:latin typeface="HelveticaNeue-Light"/>
            </a:endParaRPr>
          </a:p>
        </p:txBody>
      </p:sp>
    </p:spTree>
    <p:extLst>
      <p:ext uri="{BB962C8B-B14F-4D97-AF65-F5344CB8AC3E}">
        <p14:creationId xmlns:p14="http://schemas.microsoft.com/office/powerpoint/2010/main" val="283505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4" name="Image 3"/>
          <p:cNvPicPr>
            <a:picLocks noChangeAspect="1"/>
          </p:cNvPicPr>
          <p:nvPr/>
        </p:nvPicPr>
        <p:blipFill>
          <a:blip r:embed="rId2"/>
          <a:stretch>
            <a:fillRect/>
          </a:stretch>
        </p:blipFill>
        <p:spPr>
          <a:xfrm>
            <a:off x="323528" y="1988840"/>
            <a:ext cx="8680698" cy="2616238"/>
          </a:xfrm>
          <a:prstGeom prst="rect">
            <a:avLst/>
          </a:prstGeom>
        </p:spPr>
      </p:pic>
      <p:sp>
        <p:nvSpPr>
          <p:cNvPr id="2" name="ZoneTexte 1">
            <a:extLst>
              <a:ext uri="{FF2B5EF4-FFF2-40B4-BE49-F238E27FC236}">
                <a16:creationId xmlns:a16="http://schemas.microsoft.com/office/drawing/2014/main" id="{B56D3504-960D-E0BE-7E2E-7E93E25273A6}"/>
              </a:ext>
            </a:extLst>
          </p:cNvPr>
          <p:cNvSpPr txBox="1"/>
          <p:nvPr/>
        </p:nvSpPr>
        <p:spPr>
          <a:xfrm>
            <a:off x="323528" y="1052736"/>
            <a:ext cx="8496944" cy="369332"/>
          </a:xfrm>
          <a:prstGeom prst="rect">
            <a:avLst/>
          </a:prstGeom>
          <a:noFill/>
        </p:spPr>
        <p:txBody>
          <a:bodyPr wrap="square" rtlCol="0">
            <a:spAutoFit/>
          </a:bodyPr>
          <a:lstStyle/>
          <a:p>
            <a:pPr algn="l"/>
            <a:r>
              <a:rPr lang="fr-CH" sz="1800" b="0" dirty="0">
                <a:solidFill>
                  <a:schemeClr val="tx1">
                    <a:lumMod val="75000"/>
                    <a:lumOff val="25000"/>
                  </a:schemeClr>
                </a:solidFill>
                <a:highlight>
                  <a:srgbClr val="FFFF00"/>
                </a:highlight>
              </a:rPr>
              <a:t>En Suisse, 150'000 personnes et </a:t>
            </a:r>
            <a:r>
              <a:rPr lang="fr-FR" sz="1800" b="0" dirty="0">
                <a:solidFill>
                  <a:schemeClr val="tx1">
                    <a:lumMod val="75000"/>
                    <a:lumOff val="25000"/>
                  </a:schemeClr>
                </a:solidFill>
                <a:highlight>
                  <a:srgbClr val="FFFF00"/>
                </a:highlight>
              </a:rPr>
              <a:t>32'000 nouveaux cas par année (Alzheimer Suisse, 2020)</a:t>
            </a:r>
          </a:p>
        </p:txBody>
      </p:sp>
    </p:spTree>
    <p:extLst>
      <p:ext uri="{BB962C8B-B14F-4D97-AF65-F5344CB8AC3E}">
        <p14:creationId xmlns:p14="http://schemas.microsoft.com/office/powerpoint/2010/main" val="111534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09320"/>
            <a:ext cx="75243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lumMod val="75000"/>
                    <a:lumOff val="25000"/>
                  </a:schemeClr>
                </a:solidFill>
              </a:rPr>
              <a:t>https://thumbs.dreamstime.com/b/healthy-cell-neurons-alzheimer-s-disease-tau-hypothesi-change-protein-results-breakdown-86444371.jpg</a:t>
            </a:r>
          </a:p>
        </p:txBody>
      </p:sp>
      <p:pic>
        <p:nvPicPr>
          <p:cNvPr id="2" name="Image 1"/>
          <p:cNvPicPr>
            <a:picLocks noChangeAspect="1"/>
          </p:cNvPicPr>
          <p:nvPr/>
        </p:nvPicPr>
        <p:blipFill>
          <a:blip r:embed="rId2"/>
          <a:stretch>
            <a:fillRect/>
          </a:stretch>
        </p:blipFill>
        <p:spPr>
          <a:xfrm>
            <a:off x="323528" y="908720"/>
            <a:ext cx="5380132" cy="5178152"/>
          </a:xfrm>
          <a:prstGeom prst="rect">
            <a:avLst/>
          </a:prstGeom>
        </p:spPr>
      </p:pic>
      <p:sp>
        <p:nvSpPr>
          <p:cNvPr id="5" name="Rectangle 4"/>
          <p:cNvSpPr>
            <a:spLocks noChangeArrowheads="1"/>
          </p:cNvSpPr>
          <p:nvPr/>
        </p:nvSpPr>
        <p:spPr bwMode="auto">
          <a:xfrm>
            <a:off x="5436096" y="1201108"/>
            <a:ext cx="3528368" cy="3908762"/>
          </a:xfrm>
          <a:prstGeom prst="rect">
            <a:avLst/>
          </a:prstGeom>
          <a:noFill/>
          <a:ln w="9525">
            <a:noFill/>
            <a:miter lim="800000"/>
            <a:headEnd/>
            <a:tailEnd/>
          </a:ln>
        </p:spPr>
        <p:txBody>
          <a:bodyPr wrap="square" anchor="ctr">
            <a:spAutoFit/>
          </a:bodyPr>
          <a:lstStyle/>
          <a:p>
            <a:pPr marL="342900" indent="-342900" algn="ctr">
              <a:buFontTx/>
              <a:buChar char="-"/>
              <a:tabLst>
                <a:tab pos="457200" algn="l"/>
              </a:tabLst>
            </a:pPr>
            <a:endParaRPr lang="fr-CH" sz="2000" dirty="0">
              <a:solidFill>
                <a:schemeClr val="tx1">
                  <a:lumMod val="65000"/>
                  <a:lumOff val="35000"/>
                </a:schemeClr>
              </a:solidFill>
            </a:endParaRPr>
          </a:p>
          <a:p>
            <a:pPr marL="342900" indent="-342900" algn="ctr">
              <a:buAutoNum type="arabicPeriod"/>
              <a:tabLst>
                <a:tab pos="457200" algn="l"/>
              </a:tabLst>
            </a:pPr>
            <a:r>
              <a:rPr lang="fr-CH" sz="1600" b="1" u="sng" dirty="0">
                <a:solidFill>
                  <a:schemeClr val="tx2">
                    <a:lumMod val="60000"/>
                    <a:lumOff val="40000"/>
                  </a:schemeClr>
                </a:solidFill>
              </a:rPr>
              <a:t>La dégénérescence neurofibril</a:t>
            </a:r>
            <a:r>
              <a:rPr lang="fr-CH" sz="1600" b="1" dirty="0">
                <a:solidFill>
                  <a:schemeClr val="tx2">
                    <a:lumMod val="60000"/>
                    <a:lumOff val="40000"/>
                  </a:schemeClr>
                </a:solidFill>
              </a:rPr>
              <a:t>laire (</a:t>
            </a:r>
            <a:r>
              <a:rPr lang="fr-CH" sz="1600" b="1" dirty="0" err="1">
                <a:solidFill>
                  <a:schemeClr val="tx2">
                    <a:lumMod val="60000"/>
                    <a:lumOff val="40000"/>
                  </a:schemeClr>
                </a:solidFill>
              </a:rPr>
              <a:t>dnf</a:t>
            </a:r>
            <a:r>
              <a:rPr lang="fr-CH" sz="1600" b="1" dirty="0">
                <a:solidFill>
                  <a:schemeClr val="tx2">
                    <a:lumMod val="60000"/>
                    <a:lumOff val="40000"/>
                  </a:schemeClr>
                </a:solidFill>
              </a:rPr>
              <a:t>) </a:t>
            </a:r>
          </a:p>
          <a:p>
            <a:pPr marL="342900" indent="-342900" algn="ctr">
              <a:buAutoNum type="arabicPeriod"/>
              <a:tabLst>
                <a:tab pos="457200" algn="l"/>
              </a:tabLst>
            </a:pPr>
            <a:endParaRPr lang="fr-CH" sz="1400" dirty="0">
              <a:solidFill>
                <a:schemeClr val="tx1">
                  <a:lumMod val="65000"/>
                  <a:lumOff val="35000"/>
                </a:schemeClr>
              </a:solidFill>
            </a:endParaRPr>
          </a:p>
          <a:p>
            <a:pPr algn="ctr">
              <a:tabLst>
                <a:tab pos="457200" algn="l"/>
              </a:tabLst>
            </a:pPr>
            <a:r>
              <a:rPr lang="fr-CH" sz="1400" dirty="0"/>
              <a:t>La protéine Tau assure la structure des microtubules du neurone (rôle de squelette). </a:t>
            </a:r>
          </a:p>
          <a:p>
            <a:pPr algn="ctr">
              <a:tabLst>
                <a:tab pos="457200" algn="l"/>
              </a:tabLst>
            </a:pPr>
            <a:r>
              <a:rPr lang="fr-CH" sz="1400" dirty="0"/>
              <a:t>Dans la DMA, elle se désagrège; leur accumulation forme des agrégats. </a:t>
            </a:r>
          </a:p>
          <a:p>
            <a:pPr algn="ctr">
              <a:tabLst>
                <a:tab pos="457200" algn="l"/>
              </a:tabLst>
            </a:pPr>
            <a:r>
              <a:rPr lang="fr-CH" sz="1400" dirty="0"/>
              <a:t>Sans squelette, la connexion neuronale est altérée /perdue.</a:t>
            </a:r>
          </a:p>
          <a:p>
            <a:pPr algn="ctr">
              <a:tabLst>
                <a:tab pos="457200" algn="l"/>
              </a:tabLst>
            </a:pPr>
            <a:endParaRPr lang="fr-CH" sz="1400" dirty="0"/>
          </a:p>
          <a:p>
            <a:pPr algn="ctr">
              <a:tabLst>
                <a:tab pos="457200" algn="l"/>
              </a:tabLst>
            </a:pPr>
            <a:r>
              <a:rPr lang="fr-CH" sz="1400" dirty="0"/>
              <a:t>Les </a:t>
            </a:r>
            <a:r>
              <a:rPr lang="fr-CH" sz="1400" dirty="0" err="1"/>
              <a:t>dnf</a:t>
            </a:r>
            <a:r>
              <a:rPr lang="fr-CH" sz="1400" dirty="0"/>
              <a:t> se développe d’abord dans l’hippocampe (rôle mémoire et apprentissage) puis progresse au niveau du cortex.</a:t>
            </a:r>
          </a:p>
          <a:p>
            <a:pPr algn="ctr">
              <a:tabLst>
                <a:tab pos="457200" algn="l"/>
              </a:tabLst>
            </a:pPr>
            <a:r>
              <a:rPr lang="fr-CH" sz="1400" dirty="0">
                <a:highlight>
                  <a:srgbClr val="FFFF00"/>
                </a:highlight>
              </a:rPr>
              <a:t>La propagation est conforme à l’évolution de la clinique de la DMA</a:t>
            </a:r>
            <a:endParaRPr lang="fr-CH" sz="1400" dirty="0"/>
          </a:p>
        </p:txBody>
      </p:sp>
      <p:sp>
        <p:nvSpPr>
          <p:cNvPr id="4" name="ZoneTexte 3"/>
          <p:cNvSpPr txBox="1"/>
          <p:nvPr/>
        </p:nvSpPr>
        <p:spPr>
          <a:xfrm>
            <a:off x="1331640" y="188640"/>
            <a:ext cx="7200800" cy="369332"/>
          </a:xfrm>
          <a:prstGeom prst="rect">
            <a:avLst/>
          </a:prstGeom>
          <a:noFill/>
        </p:spPr>
        <p:txBody>
          <a:bodyPr wrap="square" rtlCol="0">
            <a:spAutoFit/>
          </a:bodyPr>
          <a:lstStyle/>
          <a:p>
            <a:r>
              <a:rPr lang="fr-CH" dirty="0"/>
              <a:t>2 types de lésion déterminants dans le diagnostic</a:t>
            </a:r>
          </a:p>
        </p:txBody>
      </p:sp>
    </p:spTree>
    <p:extLst>
      <p:ext uri="{BB962C8B-B14F-4D97-AF65-F5344CB8AC3E}">
        <p14:creationId xmlns:p14="http://schemas.microsoft.com/office/powerpoint/2010/main" val="157342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 name="Image 1"/>
          <p:cNvPicPr>
            <a:picLocks noChangeAspect="1"/>
          </p:cNvPicPr>
          <p:nvPr/>
        </p:nvPicPr>
        <p:blipFill>
          <a:blip r:embed="rId3"/>
          <a:stretch>
            <a:fillRect/>
          </a:stretch>
        </p:blipFill>
        <p:spPr>
          <a:xfrm>
            <a:off x="2247333" y="2786241"/>
            <a:ext cx="4649333" cy="3001292"/>
          </a:xfrm>
          <a:prstGeom prst="rect">
            <a:avLst/>
          </a:prstGeom>
        </p:spPr>
      </p:pic>
      <p:sp>
        <p:nvSpPr>
          <p:cNvPr id="4" name="Rectangle 3"/>
          <p:cNvSpPr/>
          <p:nvPr/>
        </p:nvSpPr>
        <p:spPr>
          <a:xfrm>
            <a:off x="611560" y="476672"/>
            <a:ext cx="8352928" cy="2062103"/>
          </a:xfrm>
          <a:prstGeom prst="rect">
            <a:avLst/>
          </a:prstGeom>
        </p:spPr>
        <p:txBody>
          <a:bodyPr wrap="square">
            <a:spAutoFit/>
          </a:bodyPr>
          <a:lstStyle/>
          <a:p>
            <a:pPr algn="ctr">
              <a:tabLst>
                <a:tab pos="457200" algn="l"/>
              </a:tabLst>
            </a:pPr>
            <a:r>
              <a:rPr lang="fr-CH" sz="1600" b="1" dirty="0">
                <a:solidFill>
                  <a:schemeClr val="tx2">
                    <a:lumMod val="60000"/>
                    <a:lumOff val="40000"/>
                  </a:schemeClr>
                </a:solidFill>
              </a:rPr>
              <a:t>2. </a:t>
            </a:r>
            <a:r>
              <a:rPr lang="fr-CH" sz="1600" b="1" u="sng" dirty="0">
                <a:solidFill>
                  <a:schemeClr val="tx2">
                    <a:lumMod val="60000"/>
                    <a:lumOff val="40000"/>
                  </a:schemeClr>
                </a:solidFill>
              </a:rPr>
              <a:t>Plaques </a:t>
            </a:r>
            <a:r>
              <a:rPr lang="fr-CH" sz="1600" b="1" u="sng" dirty="0" err="1">
                <a:solidFill>
                  <a:schemeClr val="tx2">
                    <a:lumMod val="60000"/>
                    <a:lumOff val="40000"/>
                  </a:schemeClr>
                </a:solidFill>
              </a:rPr>
              <a:t>amyloides</a:t>
            </a:r>
            <a:r>
              <a:rPr lang="fr-CH" sz="1600" b="1" u="sng" dirty="0">
                <a:solidFill>
                  <a:schemeClr val="tx2">
                    <a:lumMod val="60000"/>
                    <a:lumOff val="40000"/>
                  </a:schemeClr>
                </a:solidFill>
              </a:rPr>
              <a:t> (ou plaques séniles)</a:t>
            </a:r>
            <a:endParaRPr lang="fr-CH" sz="1600" b="1" dirty="0">
              <a:solidFill>
                <a:schemeClr val="tx2">
                  <a:lumMod val="60000"/>
                  <a:lumOff val="40000"/>
                </a:schemeClr>
              </a:solidFill>
            </a:endParaRPr>
          </a:p>
          <a:p>
            <a:pPr algn="ctr">
              <a:tabLst>
                <a:tab pos="457200" algn="l"/>
              </a:tabLst>
            </a:pPr>
            <a:endParaRPr lang="fr-CH" sz="1400" dirty="0">
              <a:solidFill>
                <a:schemeClr val="tx1">
                  <a:lumMod val="65000"/>
                  <a:lumOff val="35000"/>
                </a:schemeClr>
              </a:solidFill>
            </a:endParaRPr>
          </a:p>
          <a:p>
            <a:pPr algn="ctr">
              <a:tabLst>
                <a:tab pos="457200" algn="l"/>
              </a:tabLst>
            </a:pPr>
            <a:r>
              <a:rPr lang="fr-CH" sz="1400" dirty="0">
                <a:solidFill>
                  <a:schemeClr val="tx1">
                    <a:lumMod val="65000"/>
                    <a:lumOff val="35000"/>
                  </a:schemeClr>
                </a:solidFill>
              </a:rPr>
              <a:t>Une enzyme, la protéase, doit normalement découper un morceau de l’APP(</a:t>
            </a:r>
            <a:r>
              <a:rPr lang="fr-FR" sz="1400" dirty="0">
                <a:solidFill>
                  <a:schemeClr val="tx1">
                    <a:lumMod val="65000"/>
                    <a:lumOff val="35000"/>
                  </a:schemeClr>
                </a:solidFill>
              </a:rPr>
              <a:t>précurseur de la protéine amyloïde) </a:t>
            </a:r>
            <a:r>
              <a:rPr lang="fr-CH" sz="1400" dirty="0">
                <a:solidFill>
                  <a:schemeClr val="tx1">
                    <a:lumMod val="65000"/>
                    <a:lumOff val="35000"/>
                  </a:schemeClr>
                </a:solidFill>
              </a:rPr>
              <a:t>constituant normal de la membrane neuronale. </a:t>
            </a:r>
          </a:p>
          <a:p>
            <a:pPr algn="ctr">
              <a:tabLst>
                <a:tab pos="457200" algn="l"/>
              </a:tabLst>
            </a:pPr>
            <a:r>
              <a:rPr lang="fr-CH" sz="1400" dirty="0">
                <a:solidFill>
                  <a:schemeClr val="tx1">
                    <a:lumMod val="65000"/>
                    <a:lumOff val="35000"/>
                  </a:schemeClr>
                </a:solidFill>
              </a:rPr>
              <a:t>Or la découpe se passe mal: un fragment  de Beta-</a:t>
            </a:r>
            <a:r>
              <a:rPr lang="fr-CH" sz="1400" dirty="0" err="1">
                <a:solidFill>
                  <a:schemeClr val="tx1">
                    <a:lumMod val="65000"/>
                    <a:lumOff val="35000"/>
                  </a:schemeClr>
                </a:solidFill>
              </a:rPr>
              <a:t>amyloide</a:t>
            </a:r>
            <a:r>
              <a:rPr lang="fr-CH" sz="1400" dirty="0">
                <a:solidFill>
                  <a:schemeClr val="tx1">
                    <a:lumMod val="65000"/>
                    <a:lumOff val="35000"/>
                  </a:schemeClr>
                </a:solidFill>
              </a:rPr>
              <a:t> est libéré dont le cerveau ne peut se débarrasser:  Formation de plaques </a:t>
            </a:r>
            <a:r>
              <a:rPr lang="fr-CH" sz="1400" dirty="0" err="1">
                <a:solidFill>
                  <a:schemeClr val="tx1">
                    <a:lumMod val="65000"/>
                    <a:lumOff val="35000"/>
                  </a:schemeClr>
                </a:solidFill>
              </a:rPr>
              <a:t>amyloides</a:t>
            </a:r>
            <a:r>
              <a:rPr lang="fr-CH" sz="1400" dirty="0">
                <a:solidFill>
                  <a:schemeClr val="tx1">
                    <a:lumMod val="65000"/>
                    <a:lumOff val="35000"/>
                  </a:schemeClr>
                </a:solidFill>
              </a:rPr>
              <a:t> (</a:t>
            </a:r>
            <a:r>
              <a:rPr lang="fr-CH" sz="1400" i="1" dirty="0">
                <a:solidFill>
                  <a:schemeClr val="tx1">
                    <a:lumMod val="65000"/>
                    <a:lumOff val="35000"/>
                  </a:schemeClr>
                </a:solidFill>
              </a:rPr>
              <a:t>plaques séniles</a:t>
            </a:r>
            <a:r>
              <a:rPr lang="fr-CH" sz="1400" dirty="0">
                <a:solidFill>
                  <a:schemeClr val="tx1">
                    <a:lumMod val="65000"/>
                    <a:lumOff val="35000"/>
                  </a:schemeClr>
                </a:solidFill>
              </a:rPr>
              <a:t>).</a:t>
            </a:r>
          </a:p>
          <a:p>
            <a:pPr algn="ctr">
              <a:tabLst>
                <a:tab pos="457200" algn="l"/>
              </a:tabLst>
            </a:pPr>
            <a:endParaRPr lang="fr-CH" sz="1400" dirty="0">
              <a:solidFill>
                <a:schemeClr val="tx1">
                  <a:lumMod val="65000"/>
                  <a:lumOff val="35000"/>
                </a:schemeClr>
              </a:solidFill>
            </a:endParaRPr>
          </a:p>
          <a:p>
            <a:pPr algn="ctr">
              <a:tabLst>
                <a:tab pos="457200" algn="l"/>
              </a:tabLst>
            </a:pPr>
            <a:r>
              <a:rPr lang="fr-CH" sz="1400" dirty="0">
                <a:solidFill>
                  <a:schemeClr val="tx1">
                    <a:lumMod val="65000"/>
                    <a:lumOff val="35000"/>
                  </a:schemeClr>
                </a:solidFill>
              </a:rPr>
              <a:t>Elles se propagent d’abord dans le cortex, puis l’hippocampe et le cerveau limbique. </a:t>
            </a:r>
          </a:p>
          <a:p>
            <a:pPr algn="ctr">
              <a:tabLst>
                <a:tab pos="457200" algn="l"/>
              </a:tabLst>
            </a:pPr>
            <a:r>
              <a:rPr lang="fr-CH" sz="1400" dirty="0">
                <a:solidFill>
                  <a:schemeClr val="tx1">
                    <a:lumMod val="65000"/>
                    <a:lumOff val="35000"/>
                  </a:schemeClr>
                </a:solidFill>
                <a:highlight>
                  <a:srgbClr val="FFFF00"/>
                </a:highlight>
              </a:rPr>
              <a:t>Pas de lien avec l’évolution de la symptomatologie …</a:t>
            </a:r>
          </a:p>
        </p:txBody>
      </p:sp>
    </p:spTree>
    <p:extLst>
      <p:ext uri="{BB962C8B-B14F-4D97-AF65-F5344CB8AC3E}">
        <p14:creationId xmlns:p14="http://schemas.microsoft.com/office/powerpoint/2010/main" val="194601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611560" y="260648"/>
            <a:ext cx="8208912" cy="5904656"/>
          </a:xfrm>
        </p:spPr>
        <p:txBody>
          <a:bodyPr/>
          <a:lstStyle/>
          <a:p>
            <a:pPr marL="342900" indent="-342900">
              <a:buFont typeface="Arial" panose="020B0604020202020204" pitchFamily="34" charset="0"/>
              <a:buChar char="•"/>
            </a:pPr>
            <a:r>
              <a:rPr lang="fr-FR" sz="2000" dirty="0">
                <a:solidFill>
                  <a:srgbClr val="408000"/>
                </a:solidFill>
              </a:rPr>
              <a:t>Avancées récentes</a:t>
            </a:r>
          </a:p>
          <a:p>
            <a:pPr marL="342900" indent="-342900">
              <a:buFont typeface="Arial" panose="020B0604020202020204" pitchFamily="34" charset="0"/>
              <a:buChar char="•"/>
            </a:pPr>
            <a:endParaRPr lang="fr-FR" sz="2000" dirty="0">
              <a:solidFill>
                <a:srgbClr val="408000"/>
              </a:solidFill>
            </a:endParaRPr>
          </a:p>
          <a:p>
            <a:pPr marL="171450" indent="-171450">
              <a:buFont typeface="Arial" panose="020B0604020202020204" pitchFamily="34" charset="0"/>
              <a:buChar char="•"/>
            </a:pPr>
            <a:r>
              <a:rPr lang="fr-FR" sz="1200" dirty="0">
                <a:solidFill>
                  <a:srgbClr val="313030"/>
                </a:solidFill>
                <a:highlight>
                  <a:srgbClr val="FFFF00"/>
                </a:highlight>
              </a:rPr>
              <a:t>L</a:t>
            </a:r>
            <a:r>
              <a:rPr lang="fr-FR" sz="1400" i="0" dirty="0">
                <a:solidFill>
                  <a:srgbClr val="313030"/>
                </a:solidFill>
                <a:effectLst/>
                <a:highlight>
                  <a:srgbClr val="FFFF00"/>
                </a:highlight>
              </a:rPr>
              <a:t>a genèse de la maladie mise en évidence par l’imagerie cérébrale le taux de protéine Tau anormale est directement liée à l’apparition de la maladie ce qui n’est pas le cas pour les plaques séniles (</a:t>
            </a:r>
            <a:r>
              <a:rPr lang="fr-FR" sz="1400" i="0" dirty="0" err="1">
                <a:solidFill>
                  <a:srgbClr val="313030"/>
                </a:solidFill>
                <a:effectLst/>
                <a:highlight>
                  <a:srgbClr val="FFFF00"/>
                </a:highlight>
              </a:rPr>
              <a:t>amyloide</a:t>
            </a:r>
            <a:r>
              <a:rPr lang="fr-FR" sz="1400" i="0" dirty="0">
                <a:solidFill>
                  <a:srgbClr val="313030"/>
                </a:solidFill>
                <a:effectLst/>
                <a:highlight>
                  <a:srgbClr val="FFFF00"/>
                </a:highlight>
              </a:rPr>
              <a:t>) </a:t>
            </a:r>
            <a:r>
              <a:rPr lang="en-US" sz="1200" b="0" i="1" dirty="0">
                <a:solidFill>
                  <a:srgbClr val="313030"/>
                </a:solidFill>
                <a:effectLst/>
              </a:rPr>
              <a:t>Brier MR et al. Tau and </a:t>
            </a:r>
            <a:r>
              <a:rPr lang="en-US" sz="1200" b="0" i="1" dirty="0" err="1">
                <a:solidFill>
                  <a:srgbClr val="313030"/>
                </a:solidFill>
                <a:effectLst/>
              </a:rPr>
              <a:t>Aß</a:t>
            </a:r>
            <a:r>
              <a:rPr lang="en-US" sz="1200" b="0" i="1" dirty="0">
                <a:solidFill>
                  <a:srgbClr val="313030"/>
                </a:solidFill>
                <a:effectLst/>
              </a:rPr>
              <a:t> imaging, CSF measures, and cognition in Alzheimer’s disease. Sci </a:t>
            </a:r>
            <a:r>
              <a:rPr lang="en-US" sz="1200" b="0" i="1" dirty="0" err="1">
                <a:solidFill>
                  <a:srgbClr val="313030"/>
                </a:solidFill>
                <a:effectLst/>
              </a:rPr>
              <a:t>Transl</a:t>
            </a:r>
            <a:r>
              <a:rPr lang="en-US" sz="1200" b="0" i="1" dirty="0">
                <a:solidFill>
                  <a:srgbClr val="313030"/>
                </a:solidFill>
                <a:effectLst/>
              </a:rPr>
              <a:t> Med 2016 ; 8 : 338ra66</a:t>
            </a:r>
            <a:endParaRPr lang="fr-FR" sz="1050" b="0" i="0" dirty="0">
              <a:solidFill>
                <a:srgbClr val="212121"/>
              </a:solidFill>
              <a:effectLst/>
            </a:endParaRPr>
          </a:p>
          <a:p>
            <a:endParaRPr lang="fr-FR" sz="1050" b="0" i="0" dirty="0">
              <a:solidFill>
                <a:srgbClr val="212121"/>
              </a:solidFill>
              <a:effectLst/>
            </a:endParaRPr>
          </a:p>
          <a:p>
            <a:pPr marL="171450" indent="-171450">
              <a:buFont typeface="Arial" panose="020B0604020202020204" pitchFamily="34" charset="0"/>
              <a:buChar char="•"/>
            </a:pPr>
            <a:endParaRPr lang="fr-FR" sz="1050" b="0" i="0" dirty="0">
              <a:solidFill>
                <a:srgbClr val="212121"/>
              </a:solidFill>
              <a:effectLst/>
            </a:endParaRPr>
          </a:p>
          <a:p>
            <a:pPr marL="171450" indent="-171450">
              <a:buFont typeface="Arial" panose="020B0604020202020204" pitchFamily="34" charset="0"/>
              <a:buChar char="•"/>
            </a:pPr>
            <a:endParaRPr lang="fr-FR" sz="1050" dirty="0">
              <a:solidFill>
                <a:srgbClr val="212121"/>
              </a:solidFill>
            </a:endParaRPr>
          </a:p>
          <a:p>
            <a:endParaRPr lang="fr-FR" sz="1050" b="0" i="0" dirty="0">
              <a:solidFill>
                <a:srgbClr val="212121"/>
              </a:solidFill>
              <a:effectLst/>
            </a:endParaRPr>
          </a:p>
          <a:p>
            <a:pPr marL="342900" indent="-342900">
              <a:buFont typeface="Arial" panose="020B0604020202020204" pitchFamily="34" charset="0"/>
              <a:buChar char="•"/>
            </a:pPr>
            <a:r>
              <a:rPr lang="fr-FR" sz="1400" dirty="0">
                <a:solidFill>
                  <a:srgbClr val="313030"/>
                </a:solidFill>
                <a:highlight>
                  <a:srgbClr val="FFFF00"/>
                </a:highlight>
              </a:rPr>
              <a:t>Rôle du </a:t>
            </a:r>
            <a:r>
              <a:rPr lang="fr-CH" sz="1400" dirty="0" err="1">
                <a:solidFill>
                  <a:srgbClr val="313030"/>
                </a:solidFill>
                <a:highlight>
                  <a:srgbClr val="FFFF00"/>
                </a:highlight>
              </a:rPr>
              <a:t>Porphyromonas</a:t>
            </a:r>
            <a:r>
              <a:rPr lang="fr-CH" sz="1400" dirty="0">
                <a:solidFill>
                  <a:srgbClr val="313030"/>
                </a:solidFill>
                <a:highlight>
                  <a:srgbClr val="FFFF00"/>
                </a:highlight>
              </a:rPr>
              <a:t> </a:t>
            </a:r>
            <a:r>
              <a:rPr lang="fr-CH" sz="1400" dirty="0" err="1">
                <a:solidFill>
                  <a:srgbClr val="313030"/>
                </a:solidFill>
                <a:highlight>
                  <a:srgbClr val="FFFF00"/>
                </a:highlight>
              </a:rPr>
              <a:t>gingivalis</a:t>
            </a:r>
            <a:endParaRPr lang="fr-CH" sz="1400" dirty="0">
              <a:solidFill>
                <a:srgbClr val="313030"/>
              </a:solidFill>
              <a:highlight>
                <a:srgbClr val="FFFF00"/>
              </a:highlight>
            </a:endParaRPr>
          </a:p>
          <a:p>
            <a:endParaRPr lang="fr-FR" sz="1400" dirty="0">
              <a:solidFill>
                <a:srgbClr val="313030"/>
              </a:solidFill>
              <a:highlight>
                <a:srgbClr val="FFFF00"/>
              </a:highlight>
            </a:endParaRPr>
          </a:p>
          <a:p>
            <a:r>
              <a:rPr lang="fr-FR" sz="1400" dirty="0">
                <a:solidFill>
                  <a:srgbClr val="313030"/>
                </a:solidFill>
              </a:rPr>
              <a:t>Déclenchement chez une souris d’une </a:t>
            </a:r>
            <a:r>
              <a:rPr lang="fr-FR" sz="1400" dirty="0" err="1">
                <a:solidFill>
                  <a:srgbClr val="313030"/>
                </a:solidFill>
              </a:rPr>
              <a:t>parondontite</a:t>
            </a:r>
            <a:r>
              <a:rPr lang="fr-FR" sz="1400" dirty="0">
                <a:solidFill>
                  <a:srgbClr val="313030"/>
                </a:solidFill>
              </a:rPr>
              <a:t> chronique par exposition répétée au </a:t>
            </a:r>
            <a:r>
              <a:rPr lang="fr-FR" sz="1400" dirty="0" err="1">
                <a:solidFill>
                  <a:srgbClr val="313030"/>
                </a:solidFill>
              </a:rPr>
              <a:t>Porphyromonas</a:t>
            </a:r>
            <a:r>
              <a:rPr lang="fr-FR" sz="1400" dirty="0">
                <a:solidFill>
                  <a:srgbClr val="313030"/>
                </a:solidFill>
              </a:rPr>
              <a:t> </a:t>
            </a:r>
            <a:r>
              <a:rPr lang="fr-FR" sz="1400" dirty="0" err="1">
                <a:solidFill>
                  <a:srgbClr val="313030"/>
                </a:solidFill>
              </a:rPr>
              <a:t>gingivalis</a:t>
            </a:r>
            <a:r>
              <a:rPr lang="fr-FR" sz="1400" dirty="0">
                <a:solidFill>
                  <a:srgbClr val="313030"/>
                </a:solidFill>
              </a:rPr>
              <a:t>, on retrouve des signes de neuropathologies typiques de la maladie d’Alzheimer (production de peptide amyloïde béta (peptide qui s'agrège pour former des plaques amyloïdes) et production de protéine Tau phosphorylée (responsable de la destruction des neurones). </a:t>
            </a:r>
          </a:p>
          <a:p>
            <a:r>
              <a:rPr lang="fr-FR" sz="1400" dirty="0">
                <a:solidFill>
                  <a:srgbClr val="313030"/>
                </a:solidFill>
                <a:highlight>
                  <a:srgbClr val="FFFF00"/>
                </a:highlight>
              </a:rPr>
              <a:t>Le </a:t>
            </a:r>
            <a:r>
              <a:rPr lang="fr-FR" sz="1400" dirty="0" err="1">
                <a:solidFill>
                  <a:srgbClr val="313030"/>
                </a:solidFill>
                <a:highlight>
                  <a:srgbClr val="FFFF00"/>
                </a:highlight>
              </a:rPr>
              <a:t>Porphyromonas</a:t>
            </a:r>
            <a:r>
              <a:rPr lang="fr-FR" sz="1400" dirty="0">
                <a:solidFill>
                  <a:srgbClr val="313030"/>
                </a:solidFill>
                <a:highlight>
                  <a:srgbClr val="FFFF00"/>
                </a:highlight>
              </a:rPr>
              <a:t> </a:t>
            </a:r>
            <a:r>
              <a:rPr lang="fr-FR" sz="1400" dirty="0" err="1">
                <a:solidFill>
                  <a:srgbClr val="313030"/>
                </a:solidFill>
                <a:highlight>
                  <a:srgbClr val="FFFF00"/>
                </a:highlight>
              </a:rPr>
              <a:t>gingivalis</a:t>
            </a:r>
            <a:r>
              <a:rPr lang="fr-FR" sz="1400" dirty="0">
                <a:solidFill>
                  <a:srgbClr val="313030"/>
                </a:solidFill>
                <a:highlight>
                  <a:srgbClr val="FFFF00"/>
                </a:highlight>
              </a:rPr>
              <a:t> est également détecté dans l'hippocampe.</a:t>
            </a:r>
          </a:p>
          <a:p>
            <a:endParaRPr lang="fr-FR" sz="1000" dirty="0">
              <a:solidFill>
                <a:srgbClr val="101010"/>
              </a:solidFill>
              <a:latin typeface="Noto Serif"/>
            </a:endParaRPr>
          </a:p>
          <a:p>
            <a:r>
              <a:rPr lang="fr-CH" sz="1200" i="1" dirty="0">
                <a:solidFill>
                  <a:srgbClr val="313030"/>
                </a:solidFill>
              </a:rPr>
              <a:t>(</a:t>
            </a:r>
            <a:r>
              <a:rPr lang="fr-CH" sz="1200" i="1" dirty="0" err="1">
                <a:solidFill>
                  <a:srgbClr val="313030"/>
                </a:solidFill>
              </a:rPr>
              <a:t>Ilievski</a:t>
            </a:r>
            <a:r>
              <a:rPr lang="fr-CH" sz="1200" i="1" dirty="0">
                <a:solidFill>
                  <a:srgbClr val="313030"/>
                </a:solidFill>
              </a:rPr>
              <a:t> V, </a:t>
            </a:r>
            <a:r>
              <a:rPr lang="fr-CH" sz="1200" i="1" dirty="0" err="1">
                <a:solidFill>
                  <a:srgbClr val="313030"/>
                </a:solidFill>
              </a:rPr>
              <a:t>Zuchowska</a:t>
            </a:r>
            <a:r>
              <a:rPr lang="fr-CH" sz="1200" i="1" dirty="0">
                <a:solidFill>
                  <a:srgbClr val="313030"/>
                </a:solidFill>
              </a:rPr>
              <a:t> PK, Green SJ, Toth PT, </a:t>
            </a:r>
            <a:r>
              <a:rPr lang="fr-CH" sz="1200" i="1" dirty="0" err="1">
                <a:solidFill>
                  <a:srgbClr val="313030"/>
                </a:solidFill>
              </a:rPr>
              <a:t>Ragozzino</a:t>
            </a:r>
            <a:r>
              <a:rPr lang="fr-CH" sz="1200" i="1" dirty="0">
                <a:solidFill>
                  <a:srgbClr val="313030"/>
                </a:solidFill>
              </a:rPr>
              <a:t> ME, Le K, </a:t>
            </a:r>
            <a:r>
              <a:rPr lang="fr-CH" sz="1200" i="1" dirty="0" err="1">
                <a:solidFill>
                  <a:srgbClr val="313030"/>
                </a:solidFill>
              </a:rPr>
              <a:t>Aljewari</a:t>
            </a:r>
            <a:r>
              <a:rPr lang="fr-CH" sz="1200" i="1" dirty="0">
                <a:solidFill>
                  <a:srgbClr val="313030"/>
                </a:solidFill>
              </a:rPr>
              <a:t> HW, </a:t>
            </a:r>
            <a:r>
              <a:rPr lang="fr-CH" sz="1200" i="1" dirty="0" err="1">
                <a:solidFill>
                  <a:srgbClr val="313030"/>
                </a:solidFill>
              </a:rPr>
              <a:t>O'Brien-Simpson</a:t>
            </a:r>
            <a:r>
              <a:rPr lang="fr-CH" sz="1200" i="1" dirty="0">
                <a:solidFill>
                  <a:srgbClr val="313030"/>
                </a:solidFill>
              </a:rPr>
              <a:t> NM, Reynolds EC, Watanabe K. </a:t>
            </a:r>
            <a:r>
              <a:rPr lang="fr-CH" sz="1200" i="1" dirty="0" err="1">
                <a:solidFill>
                  <a:srgbClr val="313030"/>
                </a:solidFill>
              </a:rPr>
              <a:t>Chronic</a:t>
            </a:r>
            <a:r>
              <a:rPr lang="fr-CH" sz="1200" i="1" dirty="0">
                <a:solidFill>
                  <a:srgbClr val="313030"/>
                </a:solidFill>
              </a:rPr>
              <a:t> oral application of a </a:t>
            </a:r>
            <a:r>
              <a:rPr lang="fr-CH" sz="1200" i="1" dirty="0" err="1">
                <a:solidFill>
                  <a:srgbClr val="313030"/>
                </a:solidFill>
              </a:rPr>
              <a:t>periodontal</a:t>
            </a:r>
            <a:r>
              <a:rPr lang="fr-CH" sz="1200" i="1" dirty="0">
                <a:solidFill>
                  <a:srgbClr val="313030"/>
                </a:solidFill>
              </a:rPr>
              <a:t> </a:t>
            </a:r>
            <a:r>
              <a:rPr lang="fr-CH" sz="1200" i="1" dirty="0" err="1">
                <a:solidFill>
                  <a:srgbClr val="313030"/>
                </a:solidFill>
              </a:rPr>
              <a:t>pathogen</a:t>
            </a:r>
            <a:r>
              <a:rPr lang="fr-CH" sz="1200" i="1" dirty="0">
                <a:solidFill>
                  <a:srgbClr val="313030"/>
                </a:solidFill>
              </a:rPr>
              <a:t> </a:t>
            </a:r>
            <a:r>
              <a:rPr lang="fr-CH" sz="1200" i="1" dirty="0" err="1">
                <a:solidFill>
                  <a:srgbClr val="313030"/>
                </a:solidFill>
              </a:rPr>
              <a:t>results</a:t>
            </a:r>
            <a:r>
              <a:rPr lang="fr-CH" sz="1200" i="1" dirty="0">
                <a:solidFill>
                  <a:srgbClr val="313030"/>
                </a:solidFill>
              </a:rPr>
              <a:t> in </a:t>
            </a:r>
            <a:r>
              <a:rPr lang="fr-CH" sz="1200" i="1" dirty="0" err="1">
                <a:solidFill>
                  <a:srgbClr val="313030"/>
                </a:solidFill>
              </a:rPr>
              <a:t>brain</a:t>
            </a:r>
            <a:r>
              <a:rPr lang="fr-CH" sz="1200" i="1" dirty="0">
                <a:solidFill>
                  <a:srgbClr val="313030"/>
                </a:solidFill>
              </a:rPr>
              <a:t> inflammation, </a:t>
            </a:r>
            <a:r>
              <a:rPr lang="fr-CH" sz="1200" i="1" dirty="0" err="1">
                <a:solidFill>
                  <a:srgbClr val="313030"/>
                </a:solidFill>
              </a:rPr>
              <a:t>neurodegeneration</a:t>
            </a:r>
            <a:r>
              <a:rPr lang="fr-CH" sz="1200" i="1" dirty="0">
                <a:solidFill>
                  <a:srgbClr val="313030"/>
                </a:solidFill>
              </a:rPr>
              <a:t> and </a:t>
            </a:r>
            <a:r>
              <a:rPr lang="fr-CH" sz="1200" i="1" dirty="0" err="1">
                <a:solidFill>
                  <a:srgbClr val="313030"/>
                </a:solidFill>
              </a:rPr>
              <a:t>amyloid</a:t>
            </a:r>
            <a:r>
              <a:rPr lang="fr-CH" sz="1200" i="1" dirty="0">
                <a:solidFill>
                  <a:srgbClr val="313030"/>
                </a:solidFill>
              </a:rPr>
              <a:t> beta production in </a:t>
            </a:r>
            <a:r>
              <a:rPr lang="fr-CH" sz="1200" i="1" dirty="0" err="1">
                <a:solidFill>
                  <a:srgbClr val="313030"/>
                </a:solidFill>
              </a:rPr>
              <a:t>wild</a:t>
            </a:r>
            <a:r>
              <a:rPr lang="fr-CH" sz="1200" i="1" dirty="0">
                <a:solidFill>
                  <a:srgbClr val="313030"/>
                </a:solidFill>
              </a:rPr>
              <a:t> type </a:t>
            </a:r>
            <a:r>
              <a:rPr lang="fr-CH" sz="1200" i="1" dirty="0" err="1">
                <a:solidFill>
                  <a:srgbClr val="313030"/>
                </a:solidFill>
              </a:rPr>
              <a:t>mice</a:t>
            </a:r>
            <a:r>
              <a:rPr lang="fr-CH" sz="1200" i="1" dirty="0">
                <a:solidFill>
                  <a:srgbClr val="313030"/>
                </a:solidFill>
              </a:rPr>
              <a:t>. </a:t>
            </a:r>
            <a:r>
              <a:rPr lang="fr-CH" sz="1200" i="1" dirty="0" err="1">
                <a:solidFill>
                  <a:srgbClr val="313030"/>
                </a:solidFill>
              </a:rPr>
              <a:t>PLoS</a:t>
            </a:r>
            <a:r>
              <a:rPr lang="fr-CH" sz="1200" i="1" dirty="0">
                <a:solidFill>
                  <a:srgbClr val="313030"/>
                </a:solidFill>
              </a:rPr>
              <a:t> One. 2018 </a:t>
            </a:r>
            <a:r>
              <a:rPr lang="fr-CH" sz="1200" i="1" dirty="0" err="1">
                <a:solidFill>
                  <a:srgbClr val="313030"/>
                </a:solidFill>
              </a:rPr>
              <a:t>Oct</a:t>
            </a:r>
            <a:r>
              <a:rPr lang="fr-CH" sz="1200" i="1" dirty="0">
                <a:solidFill>
                  <a:srgbClr val="313030"/>
                </a:solidFill>
              </a:rPr>
              <a:t> 3;13(10):e0204941. </a:t>
            </a:r>
            <a:r>
              <a:rPr lang="fr-CH" sz="1200" i="1" dirty="0" err="1">
                <a:solidFill>
                  <a:srgbClr val="313030"/>
                </a:solidFill>
              </a:rPr>
              <a:t>doi</a:t>
            </a:r>
            <a:r>
              <a:rPr lang="fr-CH" sz="1200" i="1" dirty="0">
                <a:solidFill>
                  <a:srgbClr val="313030"/>
                </a:solidFill>
              </a:rPr>
              <a:t>: 10.1371/journal.pone.0204941. PMID: 30281647; PMCID: PMC6169940.</a:t>
            </a:r>
          </a:p>
          <a:p>
            <a:r>
              <a:rPr lang="fr-CH" sz="1200" i="1" dirty="0" err="1">
                <a:solidFill>
                  <a:srgbClr val="313030"/>
                </a:solidFill>
              </a:rPr>
              <a:t>Sadrameli</a:t>
            </a:r>
            <a:r>
              <a:rPr lang="fr-CH" sz="1200" i="1" dirty="0">
                <a:solidFill>
                  <a:srgbClr val="313030"/>
                </a:solidFill>
              </a:rPr>
              <a:t> M, </a:t>
            </a:r>
            <a:r>
              <a:rPr lang="fr-CH" sz="1200" i="1" dirty="0" err="1">
                <a:solidFill>
                  <a:srgbClr val="313030"/>
                </a:solidFill>
              </a:rPr>
              <a:t>Bathini</a:t>
            </a:r>
            <a:r>
              <a:rPr lang="fr-CH" sz="1200" i="1" dirty="0">
                <a:solidFill>
                  <a:srgbClr val="313030"/>
                </a:solidFill>
              </a:rPr>
              <a:t> P, </a:t>
            </a:r>
            <a:r>
              <a:rPr lang="fr-CH" sz="1200" i="1" dirty="0" err="1">
                <a:solidFill>
                  <a:srgbClr val="313030"/>
                </a:solidFill>
              </a:rPr>
              <a:t>Alberi</a:t>
            </a:r>
            <a:r>
              <a:rPr lang="fr-CH" sz="1200" i="1" dirty="0">
                <a:solidFill>
                  <a:srgbClr val="313030"/>
                </a:solidFill>
              </a:rPr>
              <a:t> L. </a:t>
            </a:r>
            <a:r>
              <a:rPr lang="fr-CH" sz="1200" i="1" dirty="0" err="1">
                <a:solidFill>
                  <a:srgbClr val="313030"/>
                </a:solidFill>
              </a:rPr>
              <a:t>Linking</a:t>
            </a:r>
            <a:r>
              <a:rPr lang="fr-CH" sz="1200" i="1" dirty="0">
                <a:solidFill>
                  <a:srgbClr val="313030"/>
                </a:solidFill>
              </a:rPr>
              <a:t> </a:t>
            </a:r>
            <a:r>
              <a:rPr lang="fr-CH" sz="1200" i="1" dirty="0" err="1">
                <a:solidFill>
                  <a:srgbClr val="313030"/>
                </a:solidFill>
              </a:rPr>
              <a:t>mechanisms</a:t>
            </a:r>
            <a:r>
              <a:rPr lang="fr-CH" sz="1200" i="1" dirty="0">
                <a:solidFill>
                  <a:srgbClr val="313030"/>
                </a:solidFill>
              </a:rPr>
              <a:t> of </a:t>
            </a:r>
            <a:r>
              <a:rPr lang="fr-CH" sz="1200" i="1" dirty="0" err="1">
                <a:solidFill>
                  <a:srgbClr val="313030"/>
                </a:solidFill>
              </a:rPr>
              <a:t>periodontitis</a:t>
            </a:r>
            <a:r>
              <a:rPr lang="fr-CH" sz="1200" i="1" dirty="0">
                <a:solidFill>
                  <a:srgbClr val="313030"/>
                </a:solidFill>
              </a:rPr>
              <a:t> to </a:t>
            </a:r>
            <a:r>
              <a:rPr lang="fr-CH" sz="1200" i="1" dirty="0" err="1">
                <a:solidFill>
                  <a:srgbClr val="313030"/>
                </a:solidFill>
              </a:rPr>
              <a:t>Alzheimer's</a:t>
            </a:r>
            <a:r>
              <a:rPr lang="fr-CH" sz="1200" i="1" dirty="0">
                <a:solidFill>
                  <a:srgbClr val="313030"/>
                </a:solidFill>
              </a:rPr>
              <a:t> </a:t>
            </a:r>
            <a:r>
              <a:rPr lang="fr-CH" sz="1200" i="1" dirty="0" err="1">
                <a:solidFill>
                  <a:srgbClr val="313030"/>
                </a:solidFill>
              </a:rPr>
              <a:t>disease</a:t>
            </a:r>
            <a:r>
              <a:rPr lang="fr-CH" sz="1200" i="1" dirty="0">
                <a:solidFill>
                  <a:srgbClr val="313030"/>
                </a:solidFill>
              </a:rPr>
              <a:t>. </a:t>
            </a:r>
            <a:r>
              <a:rPr lang="fr-CH" sz="1200" i="1" dirty="0" err="1">
                <a:solidFill>
                  <a:srgbClr val="313030"/>
                </a:solidFill>
              </a:rPr>
              <a:t>Curr</a:t>
            </a:r>
            <a:r>
              <a:rPr lang="fr-CH" sz="1200" i="1" dirty="0">
                <a:solidFill>
                  <a:srgbClr val="313030"/>
                </a:solidFill>
              </a:rPr>
              <a:t> </a:t>
            </a:r>
            <a:r>
              <a:rPr lang="fr-CH" sz="1200" i="1" dirty="0" err="1">
                <a:solidFill>
                  <a:srgbClr val="313030"/>
                </a:solidFill>
              </a:rPr>
              <a:t>Opin</a:t>
            </a:r>
            <a:r>
              <a:rPr lang="fr-CH" sz="1200" i="1" dirty="0">
                <a:solidFill>
                  <a:srgbClr val="313030"/>
                </a:solidFill>
              </a:rPr>
              <a:t> </a:t>
            </a:r>
            <a:r>
              <a:rPr lang="fr-CH" sz="1200" i="1" dirty="0" err="1">
                <a:solidFill>
                  <a:srgbClr val="313030"/>
                </a:solidFill>
              </a:rPr>
              <a:t>Neurol</a:t>
            </a:r>
            <a:r>
              <a:rPr lang="fr-CH" sz="1200" i="1" dirty="0">
                <a:solidFill>
                  <a:srgbClr val="313030"/>
                </a:solidFill>
              </a:rPr>
              <a:t>. 2020 Apr;33(2):230-238. </a:t>
            </a:r>
            <a:r>
              <a:rPr lang="fr-CH" sz="1200" i="1" dirty="0" err="1">
                <a:solidFill>
                  <a:srgbClr val="313030"/>
                </a:solidFill>
              </a:rPr>
              <a:t>doi</a:t>
            </a:r>
            <a:r>
              <a:rPr lang="fr-CH" sz="1200" i="1" dirty="0">
                <a:solidFill>
                  <a:srgbClr val="313030"/>
                </a:solidFill>
              </a:rPr>
              <a:t>: 10.1097/WCO.0000000000000797. PMID: 32097126).</a:t>
            </a:r>
            <a:endParaRPr lang="fr-FR" sz="1200" i="1" dirty="0">
              <a:solidFill>
                <a:srgbClr val="313030"/>
              </a:solidFill>
            </a:endParaRPr>
          </a:p>
          <a:p>
            <a:pPr marL="171450" indent="-171450">
              <a:buFont typeface="Arial" panose="020B0604020202020204" pitchFamily="34" charset="0"/>
              <a:buChar char="•"/>
            </a:pPr>
            <a:endParaRPr lang="fr-FR" sz="1200" b="1" dirty="0">
              <a:solidFill>
                <a:srgbClr val="313030"/>
              </a:solidFill>
              <a:latin typeface="Barlow Semi Condensed"/>
            </a:endParaRPr>
          </a:p>
          <a:p>
            <a:endParaRPr lang="fr-FR" sz="1200" b="1" i="1" dirty="0">
              <a:solidFill>
                <a:srgbClr val="313030"/>
              </a:solidFill>
              <a:effectLst/>
              <a:latin typeface="Barlow Semi Condensed"/>
            </a:endParaRPr>
          </a:p>
          <a:p>
            <a:pPr marL="285750" indent="-285750">
              <a:buFont typeface="Arial" panose="020B0604020202020204" pitchFamily="34" charset="0"/>
              <a:buChar char="•"/>
            </a:pPr>
            <a:endParaRPr lang="fr-CH" sz="1600" b="0" i="1" dirty="0">
              <a:solidFill>
                <a:srgbClr val="313030"/>
              </a:solidFill>
              <a:effectLst/>
              <a:latin typeface="inherit"/>
            </a:endParaRPr>
          </a:p>
          <a:p>
            <a:endParaRPr lang="fr-CH" sz="1600" i="1" dirty="0">
              <a:solidFill>
                <a:srgbClr val="313030"/>
              </a:solidFill>
              <a:latin typeface="inherit"/>
            </a:endParaRPr>
          </a:p>
          <a:p>
            <a:endParaRPr lang="fr-CH" sz="1600" b="0" i="0" dirty="0">
              <a:solidFill>
                <a:srgbClr val="313030"/>
              </a:solidFill>
              <a:effectLst/>
              <a:latin typeface="Barlow Semi Condensed"/>
            </a:endParaRPr>
          </a:p>
          <a:p>
            <a:pPr marL="342900" indent="-342900">
              <a:buFont typeface="Arial" panose="020B0604020202020204" pitchFamily="34" charset="0"/>
              <a:buChar char="•"/>
            </a:pPr>
            <a:endParaRPr lang="fr-FR" sz="2000" b="1" i="0" dirty="0">
              <a:solidFill>
                <a:srgbClr val="408000"/>
              </a:solidFill>
              <a:effectLst/>
              <a:latin typeface="Barlow Semi Condensed"/>
            </a:endParaRPr>
          </a:p>
        </p:txBody>
      </p:sp>
      <p:sp>
        <p:nvSpPr>
          <p:cNvPr id="3" name="Rectangle 2"/>
          <p:cNvSpPr/>
          <p:nvPr/>
        </p:nvSpPr>
        <p:spPr>
          <a:xfrm>
            <a:off x="179512"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62514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9552" y="836712"/>
            <a:ext cx="8280400" cy="5511800"/>
          </a:xfrm>
        </p:spPr>
        <p:txBody>
          <a:bodyPr>
            <a:normAutofit fontScale="92500" lnSpcReduction="20000"/>
          </a:bodyPr>
          <a:lstStyle/>
          <a:p>
            <a:pPr algn="ctr">
              <a:lnSpc>
                <a:spcPct val="115000"/>
              </a:lnSpc>
              <a:spcAft>
                <a:spcPts val="800"/>
              </a:spcAft>
            </a:pPr>
            <a:r>
              <a:rPr lang="fr-CH" sz="1700" b="1" kern="1800" spc="-25" dirty="0">
                <a:solidFill>
                  <a:srgbClr val="302683"/>
                </a:solidFill>
                <a:effectLst/>
                <a:highlight>
                  <a:srgbClr val="00FF00"/>
                </a:highlight>
                <a:ea typeface="Times New Roman" panose="02020603050405020304" pitchFamily="18" charset="0"/>
              </a:rPr>
              <a:t>Maladie d'Alzheimer : facteurs de risque</a:t>
            </a:r>
            <a:endParaRPr lang="fr-FR" altLang="fr-FR" sz="1700" b="0" dirty="0">
              <a:solidFill>
                <a:srgbClr val="000000"/>
              </a:solidFill>
              <a:highlight>
                <a:srgbClr val="00FF00"/>
              </a:highlight>
            </a:endParaRPr>
          </a:p>
          <a:p>
            <a:pPr>
              <a:lnSpc>
                <a:spcPct val="115000"/>
              </a:lnSpc>
              <a:spcAft>
                <a:spcPts val="800"/>
              </a:spcAft>
            </a:pPr>
            <a:r>
              <a:rPr lang="fr-CH" sz="1500" b="0" dirty="0">
                <a:solidFill>
                  <a:srgbClr val="000000"/>
                </a:solidFill>
              </a:rPr>
              <a:t>La mutation génétique, l'âge, le manque d'activité physique, le faible niveau d'éducation, les maladies cardiovasculaires et leurs complications sont certaines des différentes causes de la maladie d’Alzheimer </a:t>
            </a:r>
            <a:endParaRPr lang="fr-CH" sz="1500" b="0" i="0" dirty="0">
              <a:solidFill>
                <a:srgbClr val="333333"/>
              </a:solidFill>
              <a:effectLst/>
              <a:highlight>
                <a:srgbClr val="FFFFFF"/>
              </a:highlight>
            </a:endParaRPr>
          </a:p>
          <a:p>
            <a:pPr marL="285750" indent="-285750">
              <a:lnSpc>
                <a:spcPct val="115000"/>
              </a:lnSpc>
              <a:spcAft>
                <a:spcPts val="800"/>
              </a:spcAft>
              <a:buFontTx/>
              <a:buChar char="-"/>
            </a:pPr>
            <a:r>
              <a:rPr lang="fr-CH" sz="1500" b="0" dirty="0">
                <a:solidFill>
                  <a:srgbClr val="000000"/>
                </a:solidFill>
                <a:highlight>
                  <a:srgbClr val="FFFF00"/>
                </a:highlight>
              </a:rPr>
              <a:t>L’âge (75 ans et plus)</a:t>
            </a:r>
          </a:p>
          <a:p>
            <a:pPr>
              <a:lnSpc>
                <a:spcPct val="115000"/>
              </a:lnSpc>
              <a:spcAft>
                <a:spcPts val="800"/>
              </a:spcAft>
            </a:pPr>
            <a:r>
              <a:rPr lang="fr-CH" sz="1500" b="0" dirty="0">
                <a:solidFill>
                  <a:srgbClr val="000000"/>
                </a:solidFill>
                <a:highlight>
                  <a:srgbClr val="00FFFF"/>
                </a:highlight>
              </a:rPr>
              <a:t>+ Les facteurs génétiques</a:t>
            </a:r>
          </a:p>
          <a:p>
            <a:pPr>
              <a:lnSpc>
                <a:spcPct val="115000"/>
              </a:lnSpc>
              <a:spcAft>
                <a:spcPts val="800"/>
              </a:spcAft>
            </a:pPr>
            <a:r>
              <a:rPr lang="fr-FR" sz="1500" b="0" dirty="0">
                <a:solidFill>
                  <a:srgbClr val="000000"/>
                </a:solidFill>
              </a:rPr>
              <a:t>Accumulation de facteurs de risque génétique qui augmente ou réduise le risque / </a:t>
            </a:r>
            <a:r>
              <a:rPr lang="fr-FR" sz="1500" b="0" dirty="0">
                <a:solidFill>
                  <a:srgbClr val="000000"/>
                </a:solidFill>
                <a:highlight>
                  <a:srgbClr val="FFFF00"/>
                </a:highlight>
              </a:rPr>
              <a:t>un total de 75 gênes  dont 42 nouvellement découverts </a:t>
            </a:r>
          </a:p>
          <a:p>
            <a:pPr>
              <a:lnSpc>
                <a:spcPct val="115000"/>
              </a:lnSpc>
              <a:spcAft>
                <a:spcPts val="800"/>
              </a:spcAft>
            </a:pPr>
            <a:r>
              <a:rPr lang="fr-FR" sz="1500" b="0" dirty="0">
                <a:solidFill>
                  <a:srgbClr val="000000"/>
                </a:solidFill>
                <a:highlight>
                  <a:srgbClr val="00FFFF"/>
                </a:highlight>
              </a:rPr>
              <a:t>+ 12 facteurs de risque </a:t>
            </a:r>
            <a:r>
              <a:rPr lang="fr-FR" sz="1500" b="0" dirty="0">
                <a:solidFill>
                  <a:srgbClr val="000000"/>
                </a:solidFill>
              </a:rPr>
              <a:t>sur lesquels il serait possible d’intervenir (Lambert, 2022) parmi lesquels:</a:t>
            </a:r>
          </a:p>
          <a:p>
            <a:pPr>
              <a:lnSpc>
                <a:spcPct val="115000"/>
              </a:lnSpc>
              <a:spcAft>
                <a:spcPts val="800"/>
              </a:spcAft>
            </a:pPr>
            <a:r>
              <a:rPr lang="fr-CH" sz="1500" b="0" i="0" dirty="0">
                <a:solidFill>
                  <a:srgbClr val="333333"/>
                </a:solidFill>
                <a:effectLst/>
                <a:highlight>
                  <a:srgbClr val="FFFFFF"/>
                </a:highlight>
              </a:rPr>
              <a:t> </a:t>
            </a:r>
            <a:endParaRPr lang="fr-CH" sz="1500" b="0" dirty="0">
              <a:solidFill>
                <a:srgbClr val="000000"/>
              </a:solidFill>
            </a:endParaRPr>
          </a:p>
          <a:p>
            <a:pPr marL="285750" indent="-285750">
              <a:lnSpc>
                <a:spcPct val="115000"/>
              </a:lnSpc>
              <a:spcAft>
                <a:spcPts val="800"/>
              </a:spcAft>
              <a:buFontTx/>
              <a:buChar char="-"/>
            </a:pPr>
            <a:r>
              <a:rPr lang="fr-CH" sz="1500" b="0" dirty="0">
                <a:solidFill>
                  <a:srgbClr val="000000"/>
                </a:solidFill>
                <a:highlight>
                  <a:srgbClr val="FFFF00"/>
                </a:highlight>
              </a:rPr>
              <a:t>Les facteurs environnementaux. </a:t>
            </a:r>
            <a:r>
              <a:rPr lang="fr-FR" sz="1500" b="0" dirty="0">
                <a:solidFill>
                  <a:srgbClr val="000000"/>
                </a:solidFill>
              </a:rPr>
              <a:t>Profession à risque : agriculteur et viticulteur en contact avec des produits phytosanitaire avec des taux de sur représentation de la maladie.</a:t>
            </a:r>
          </a:p>
          <a:p>
            <a:pPr marL="285750" indent="-285750">
              <a:lnSpc>
                <a:spcPct val="115000"/>
              </a:lnSpc>
              <a:spcAft>
                <a:spcPts val="800"/>
              </a:spcAft>
              <a:buFontTx/>
              <a:buChar char="-"/>
            </a:pPr>
            <a:r>
              <a:rPr lang="fr-CH" sz="1500" b="0" dirty="0">
                <a:solidFill>
                  <a:srgbClr val="000000"/>
                </a:solidFill>
                <a:highlight>
                  <a:srgbClr val="FFFF00"/>
                </a:highlight>
              </a:rPr>
              <a:t>Les facteurs de risque cardiovasculaire </a:t>
            </a:r>
            <a:r>
              <a:rPr lang="fr-CH" sz="1500" b="0" dirty="0">
                <a:solidFill>
                  <a:srgbClr val="000000"/>
                </a:solidFill>
              </a:rPr>
              <a:t>(Hypertension artérielle, hypercholestérolémie, diabète, surpoids, obésité, tabagisme, consommation d'alcool, stress chronique (</a:t>
            </a:r>
            <a:r>
              <a:rPr lang="fr-CH" sz="1500" b="0" dirty="0" err="1">
                <a:solidFill>
                  <a:srgbClr val="000000"/>
                </a:solidFill>
              </a:rPr>
              <a:t>Arvanitakis</a:t>
            </a:r>
            <a:r>
              <a:rPr lang="fr-CH" sz="1500" b="0" dirty="0">
                <a:solidFill>
                  <a:srgbClr val="000000"/>
                </a:solidFill>
              </a:rPr>
              <a:t>, 2016)) </a:t>
            </a:r>
          </a:p>
          <a:p>
            <a:pPr marL="285750" indent="-285750">
              <a:lnSpc>
                <a:spcPct val="115000"/>
              </a:lnSpc>
              <a:spcAft>
                <a:spcPts val="800"/>
              </a:spcAft>
              <a:buFontTx/>
              <a:buChar char="-"/>
            </a:pPr>
            <a:r>
              <a:rPr lang="fr-CH" sz="1500" b="0" dirty="0">
                <a:solidFill>
                  <a:srgbClr val="000000"/>
                </a:solidFill>
                <a:highlight>
                  <a:srgbClr val="FFFF00"/>
                </a:highlight>
              </a:rPr>
              <a:t>Autres</a:t>
            </a:r>
            <a:r>
              <a:rPr lang="fr-CH" sz="1500" b="0" dirty="0">
                <a:solidFill>
                  <a:srgbClr val="000000"/>
                </a:solidFill>
              </a:rPr>
              <a:t>: 15 ans avant l’apparition de la maladie, la présence de la dépression, d’anxiété, d’exposition à un stress important, de perte d’audition, de constipation, de spondylarthrose cervicale, de pertes de mémoire, de fatigue, de chutes et de pertes de poids soudaines (Nedelec, 2022)</a:t>
            </a:r>
            <a:endParaRPr lang="fr-CH" sz="1500" kern="100" dirty="0">
              <a:effectLst/>
              <a:ea typeface="Aptos" panose="020B00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fr-CH" sz="1400" b="0" dirty="0">
              <a:solidFill>
                <a:srgbClr val="000000"/>
              </a:solidFill>
              <a:latin typeface="HelveticaNeue-Light"/>
            </a:endParaRPr>
          </a:p>
          <a:p>
            <a:pPr marL="285750" indent="-285750">
              <a:lnSpc>
                <a:spcPct val="115000"/>
              </a:lnSpc>
              <a:spcAft>
                <a:spcPts val="800"/>
              </a:spcAft>
              <a:buFontTx/>
              <a:buChar char="-"/>
            </a:pPr>
            <a:endParaRPr lang="fr-CH" sz="1400" b="0" dirty="0">
              <a:solidFill>
                <a:srgbClr val="000000"/>
              </a:solidFill>
              <a:latin typeface="HelveticaNeue-Light"/>
            </a:endParaRPr>
          </a:p>
          <a:p>
            <a:pPr>
              <a:lnSpc>
                <a:spcPct val="115000"/>
              </a:lnSpc>
              <a:spcAft>
                <a:spcPts val="800"/>
              </a:spcAft>
            </a:pPr>
            <a:endParaRPr lang="fr-CH"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fr-CH" altLang="fr-FR" sz="1800" b="0" dirty="0">
              <a:solidFill>
                <a:srgbClr val="000000"/>
              </a:solidFill>
              <a:latin typeface="HelveticaNeue-Light"/>
            </a:endParaRPr>
          </a:p>
        </p:txBody>
      </p:sp>
    </p:spTree>
    <p:extLst>
      <p:ext uri="{BB962C8B-B14F-4D97-AF65-F5344CB8AC3E}">
        <p14:creationId xmlns:p14="http://schemas.microsoft.com/office/powerpoint/2010/main" val="101307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contenu 2"/>
          <p:cNvSpPr>
            <a:spLocks noGrp="1"/>
          </p:cNvSpPr>
          <p:nvPr>
            <p:ph idx="1"/>
          </p:nvPr>
        </p:nvSpPr>
        <p:spPr>
          <a:xfrm>
            <a:off x="467544" y="2564904"/>
            <a:ext cx="8280400" cy="4125987"/>
          </a:xfrm>
        </p:spPr>
        <p:txBody>
          <a:bodyPr>
            <a:normAutofit/>
          </a:bodyPr>
          <a:lstStyle/>
          <a:p>
            <a:pPr algn="ctr"/>
            <a:r>
              <a:rPr lang="fr-FR" altLang="fr-FR" sz="2800" dirty="0">
                <a:solidFill>
                  <a:schemeClr val="tx1">
                    <a:lumMod val="65000"/>
                    <a:lumOff val="35000"/>
                  </a:schemeClr>
                </a:solidFill>
              </a:rPr>
              <a:t>Introduction:</a:t>
            </a:r>
          </a:p>
          <a:p>
            <a:pPr algn="ctr"/>
            <a:r>
              <a:rPr lang="fr-FR" altLang="fr-FR" sz="2800" dirty="0">
                <a:solidFill>
                  <a:schemeClr val="tx1">
                    <a:lumMod val="65000"/>
                    <a:lumOff val="35000"/>
                  </a:schemeClr>
                </a:solidFill>
              </a:rPr>
              <a:t>Impact du vieillissement primaire sur le fonctionnement cognitif</a:t>
            </a:r>
          </a:p>
          <a:p>
            <a:pPr algn="ctr"/>
            <a:endParaRPr lang="fr-FR" altLang="fr-FR" sz="2800" dirty="0">
              <a:solidFill>
                <a:srgbClr val="408000"/>
              </a:solidFill>
            </a:endParaRPr>
          </a:p>
          <a:p>
            <a:pPr algn="ctr"/>
            <a:br>
              <a:rPr lang="fr-FR" altLang="fr-FR" sz="5400" dirty="0"/>
            </a:br>
            <a:endParaRPr lang="fr-CH" altLang="fr-FR" sz="1800" dirty="0"/>
          </a:p>
        </p:txBody>
      </p:sp>
    </p:spTree>
    <p:extLst>
      <p:ext uri="{BB962C8B-B14F-4D97-AF65-F5344CB8AC3E}">
        <p14:creationId xmlns:p14="http://schemas.microsoft.com/office/powerpoint/2010/main" val="30345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9552" y="836712"/>
            <a:ext cx="8280400" cy="5511800"/>
          </a:xfrm>
        </p:spPr>
        <p:txBody>
          <a:bodyPr>
            <a:normAutofit lnSpcReduction="10000"/>
          </a:bodyPr>
          <a:lstStyle/>
          <a:p>
            <a:pPr algn="ctr">
              <a:lnSpc>
                <a:spcPct val="115000"/>
              </a:lnSpc>
              <a:spcAft>
                <a:spcPts val="800"/>
              </a:spcAft>
            </a:pPr>
            <a:r>
              <a:rPr lang="fr-CH" sz="1600" b="1" kern="1800" spc="-25" dirty="0">
                <a:solidFill>
                  <a:srgbClr val="302683"/>
                </a:solidFill>
                <a:effectLst/>
                <a:highlight>
                  <a:srgbClr val="00FF00"/>
                </a:highlight>
                <a:ea typeface="Times New Roman" panose="02020603050405020304" pitchFamily="18" charset="0"/>
              </a:rPr>
              <a:t>Maladie d'Alzheimer : facteurs protecteurs</a:t>
            </a:r>
            <a:endParaRPr lang="fr-CH" sz="1600" kern="100" dirty="0">
              <a:effectLst/>
              <a:highlight>
                <a:srgbClr val="00FF00"/>
              </a:highlight>
              <a:ea typeface="Aptos" panose="020B0004020202020204" pitchFamily="34" charset="0"/>
            </a:endParaRPr>
          </a:p>
          <a:p>
            <a:pPr algn="l"/>
            <a:endParaRPr lang="fr-FR" sz="1400" b="0" i="0" u="none" strike="noStrike" baseline="0" dirty="0">
              <a:solidFill>
                <a:srgbClr val="000000"/>
              </a:solidFill>
            </a:endParaRPr>
          </a:p>
          <a:p>
            <a:pPr>
              <a:lnSpc>
                <a:spcPct val="115000"/>
              </a:lnSpc>
              <a:spcAft>
                <a:spcPts val="800"/>
              </a:spcAft>
            </a:pPr>
            <a:r>
              <a:rPr lang="fr-CH" sz="1400" b="0" dirty="0">
                <a:solidFill>
                  <a:srgbClr val="000000"/>
                </a:solidFill>
              </a:rPr>
              <a:t>À côté des facteurs de risque, des facteurs susceptibles de protéger ou retarder l'apparition des symptômes de la maladie d'Alzheimer ont été identifiés.</a:t>
            </a:r>
          </a:p>
          <a:p>
            <a:pPr marL="342900" lvl="0" indent="-342900">
              <a:lnSpc>
                <a:spcPct val="115000"/>
              </a:lnSpc>
              <a:spcAft>
                <a:spcPts val="800"/>
              </a:spcAft>
              <a:buSzPts val="1000"/>
              <a:buFont typeface="Symbol" panose="05050102010706020507" pitchFamily="18" charset="2"/>
              <a:buChar char=""/>
              <a:tabLst>
                <a:tab pos="457200" algn="l"/>
              </a:tabLst>
            </a:pPr>
            <a:r>
              <a:rPr lang="fr-CH" sz="1400" b="0" dirty="0">
                <a:solidFill>
                  <a:srgbClr val="000000"/>
                </a:solidFill>
                <a:highlight>
                  <a:srgbClr val="FFFF00"/>
                </a:highlight>
              </a:rPr>
              <a:t>Exercice physique régulier </a:t>
            </a:r>
          </a:p>
          <a:p>
            <a:pPr marL="342900" lvl="0" indent="-342900">
              <a:lnSpc>
                <a:spcPct val="115000"/>
              </a:lnSpc>
              <a:spcAft>
                <a:spcPts val="800"/>
              </a:spcAft>
              <a:buSzPts val="1000"/>
              <a:buFont typeface="Symbol" panose="05050102010706020507" pitchFamily="18" charset="2"/>
              <a:buChar char=""/>
              <a:tabLst>
                <a:tab pos="457200" algn="l"/>
              </a:tabLst>
            </a:pPr>
            <a:r>
              <a:rPr lang="fr-CH" sz="1400" b="0" dirty="0">
                <a:solidFill>
                  <a:srgbClr val="000000"/>
                </a:solidFill>
                <a:highlight>
                  <a:srgbClr val="FFFF00"/>
                </a:highlight>
              </a:rPr>
              <a:t>Régime alimentaire</a:t>
            </a:r>
            <a:r>
              <a:rPr lang="fr-CH" sz="1400" b="0" dirty="0">
                <a:solidFill>
                  <a:srgbClr val="000000"/>
                </a:solidFill>
              </a:rPr>
              <a:t> de type méditerranéen (des études confirment le bénéfice de ce régime alimentaire contre le déclin cognitif (</a:t>
            </a:r>
            <a:r>
              <a:rPr lang="fr-CH" sz="1400" b="0" dirty="0" err="1">
                <a:solidFill>
                  <a:srgbClr val="000000"/>
                </a:solidFill>
              </a:rPr>
              <a:t>Ballarini</a:t>
            </a:r>
            <a:r>
              <a:rPr lang="fr-CH" sz="1400" b="0" dirty="0">
                <a:solidFill>
                  <a:srgbClr val="000000"/>
                </a:solidFill>
              </a:rPr>
              <a:t>, 2021)  </a:t>
            </a:r>
          </a:p>
          <a:p>
            <a:pPr marL="342900" lvl="0" indent="-342900">
              <a:lnSpc>
                <a:spcPct val="115000"/>
              </a:lnSpc>
              <a:spcAft>
                <a:spcPts val="800"/>
              </a:spcAft>
              <a:buSzPts val="1000"/>
              <a:buFont typeface="Symbol" panose="05050102010706020507" pitchFamily="18" charset="2"/>
              <a:buChar char=""/>
              <a:tabLst>
                <a:tab pos="457200" algn="l"/>
              </a:tabLst>
            </a:pPr>
            <a:r>
              <a:rPr lang="fr-CH" sz="1400" b="0" dirty="0">
                <a:solidFill>
                  <a:srgbClr val="000000"/>
                </a:solidFill>
                <a:highlight>
                  <a:srgbClr val="FFFF00"/>
                </a:highlight>
              </a:rPr>
              <a:t>Facteurs psychosociaux </a:t>
            </a:r>
            <a:r>
              <a:rPr lang="fr-CH" sz="1400" b="0" dirty="0">
                <a:solidFill>
                  <a:srgbClr val="000000"/>
                </a:solidFill>
              </a:rPr>
              <a:t>: haut niveau d'éducation, activité intellectuelle stimulante, relations sociales riches, activités variées (jardinage, danse, lecture) constituant la réserve cognitive (Michel, 2009)</a:t>
            </a:r>
          </a:p>
          <a:p>
            <a:pPr marL="342900" indent="-342900">
              <a:lnSpc>
                <a:spcPct val="115000"/>
              </a:lnSpc>
              <a:spcAft>
                <a:spcPts val="800"/>
              </a:spcAft>
              <a:buSzPts val="1000"/>
              <a:buFont typeface="Symbol" panose="05050102010706020507" pitchFamily="18" charset="2"/>
              <a:buChar char=""/>
              <a:tabLst>
                <a:tab pos="457200" algn="l"/>
              </a:tabLst>
            </a:pPr>
            <a:r>
              <a:rPr lang="fr-CH" sz="1400" b="0" dirty="0">
                <a:solidFill>
                  <a:srgbClr val="000000"/>
                </a:solidFill>
              </a:rPr>
              <a:t>L'étude finlandaise FINGER, menée chez plus de 1 000 participants d’âge moyen 70 ans, est la première étude à long terme et à grande échelle à montrer le bénéfice d'interventions multiples sur le mode de vie (régime alimentaire, activité physique, entraînement cognitif, gestion du risque cardiovasculaire) pour préserver les capacités cognitives et prévenir le risque d'apparition de troubles cognitifs (Solomon A. 2018) </a:t>
            </a:r>
          </a:p>
          <a:p>
            <a:pPr marL="342900" indent="-342900">
              <a:lnSpc>
                <a:spcPct val="115000"/>
              </a:lnSpc>
              <a:spcAft>
                <a:spcPts val="800"/>
              </a:spcAft>
              <a:buSzPts val="1000"/>
              <a:buFont typeface="Symbol" panose="05050102010706020507" pitchFamily="18" charset="2"/>
              <a:buChar char=""/>
              <a:tabLst>
                <a:tab pos="457200" algn="l"/>
              </a:tabLst>
            </a:pPr>
            <a:endParaRPr lang="fr-CH" sz="1400" b="0" dirty="0">
              <a:solidFill>
                <a:srgbClr val="000000"/>
              </a:solidFill>
            </a:endParaRPr>
          </a:p>
          <a:p>
            <a:pPr marL="342900" indent="-342900">
              <a:lnSpc>
                <a:spcPct val="115000"/>
              </a:lnSpc>
              <a:spcAft>
                <a:spcPts val="800"/>
              </a:spcAft>
              <a:buSzPts val="1000"/>
              <a:buFont typeface="Symbol" panose="05050102010706020507" pitchFamily="18" charset="2"/>
              <a:buChar char=""/>
              <a:tabLst>
                <a:tab pos="457200" algn="l"/>
              </a:tabLst>
            </a:pPr>
            <a:r>
              <a:rPr lang="fr-FR" sz="1400" b="0" dirty="0">
                <a:solidFill>
                  <a:srgbClr val="000000"/>
                </a:solidFill>
                <a:highlight>
                  <a:srgbClr val="FFFF00"/>
                </a:highlight>
              </a:rPr>
              <a:t>Retarder de 5 ans l’apparition de la DMA diminue le nombre de malades de ½ (de </a:t>
            </a:r>
            <a:r>
              <a:rPr lang="fr-FR" sz="1400" b="0" dirty="0" err="1">
                <a:solidFill>
                  <a:srgbClr val="000000"/>
                </a:solidFill>
                <a:highlight>
                  <a:srgbClr val="FFFF00"/>
                </a:highlight>
              </a:rPr>
              <a:t>Ladoucette</a:t>
            </a:r>
            <a:r>
              <a:rPr lang="fr-FR" sz="1400" b="0" dirty="0">
                <a:solidFill>
                  <a:srgbClr val="000000"/>
                </a:solidFill>
                <a:highlight>
                  <a:srgbClr val="FFFF00"/>
                </a:highlight>
              </a:rPr>
              <a:t>, 2023)</a:t>
            </a:r>
          </a:p>
          <a:p>
            <a:pPr marL="342900" indent="-342900">
              <a:lnSpc>
                <a:spcPct val="115000"/>
              </a:lnSpc>
              <a:spcAft>
                <a:spcPts val="800"/>
              </a:spcAft>
              <a:buSzPts val="1000"/>
              <a:buFont typeface="Symbol" panose="05050102010706020507" pitchFamily="18" charset="2"/>
              <a:buChar char=""/>
              <a:tabLst>
                <a:tab pos="457200" algn="l"/>
              </a:tabLst>
            </a:pPr>
            <a:endParaRPr lang="fr-FR" sz="1200" b="0" dirty="0">
              <a:solidFill>
                <a:srgbClr val="000000"/>
              </a:solidFill>
              <a:latin typeface="HelveticaNeue-Light"/>
            </a:endParaRPr>
          </a:p>
          <a:p>
            <a:pPr>
              <a:lnSpc>
                <a:spcPct val="115000"/>
              </a:lnSpc>
              <a:spcAft>
                <a:spcPts val="800"/>
              </a:spcAft>
              <a:buSzPts val="1000"/>
              <a:tabLst>
                <a:tab pos="457200" algn="l"/>
              </a:tabLst>
            </a:pPr>
            <a:endParaRPr lang="fr-CH" sz="1100" i="1" kern="0" spc="-25" dirty="0">
              <a:latin typeface="var(--font-grotesk)"/>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fr-CH" sz="1400" kern="1800" spc="-25" dirty="0">
              <a:solidFill>
                <a:srgbClr val="302683"/>
              </a:solidFill>
              <a:latin typeface="var(--font-kurrent)"/>
              <a:cs typeface="Times New Roman" panose="02020603050405020304" pitchFamily="18" charset="0"/>
            </a:endParaRPr>
          </a:p>
          <a:p>
            <a:pPr>
              <a:lnSpc>
                <a:spcPct val="115000"/>
              </a:lnSpc>
              <a:spcAft>
                <a:spcPts val="800"/>
              </a:spcAft>
            </a:pPr>
            <a:endParaRPr lang="fr-CH" sz="1400" b="0" dirty="0">
              <a:solidFill>
                <a:srgbClr val="000000"/>
              </a:solidFill>
              <a:latin typeface="HelveticaNeue-Light"/>
            </a:endParaRPr>
          </a:p>
          <a:p>
            <a:pPr marL="285750" indent="-285750">
              <a:lnSpc>
                <a:spcPct val="115000"/>
              </a:lnSpc>
              <a:spcAft>
                <a:spcPts val="800"/>
              </a:spcAft>
              <a:buFontTx/>
              <a:buChar char="-"/>
            </a:pPr>
            <a:endParaRPr lang="fr-CH" sz="1400" b="0" dirty="0">
              <a:solidFill>
                <a:srgbClr val="000000"/>
              </a:solidFill>
              <a:latin typeface="HelveticaNeue-Light"/>
            </a:endParaRPr>
          </a:p>
          <a:p>
            <a:pPr>
              <a:lnSpc>
                <a:spcPct val="115000"/>
              </a:lnSpc>
              <a:spcAft>
                <a:spcPts val="800"/>
              </a:spcAft>
            </a:pPr>
            <a:endParaRPr lang="fr-CH"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fr-CH" altLang="fr-FR" sz="1800" b="0" dirty="0">
              <a:solidFill>
                <a:srgbClr val="000000"/>
              </a:solidFill>
              <a:latin typeface="HelveticaNeue-Light"/>
            </a:endParaRPr>
          </a:p>
        </p:txBody>
      </p:sp>
    </p:spTree>
    <p:extLst>
      <p:ext uri="{BB962C8B-B14F-4D97-AF65-F5344CB8AC3E}">
        <p14:creationId xmlns:p14="http://schemas.microsoft.com/office/powerpoint/2010/main" val="1404501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9552" y="548680"/>
            <a:ext cx="7920880" cy="5760640"/>
          </a:xfrm>
        </p:spPr>
        <p:txBody>
          <a:bodyPr>
            <a:normAutofit fontScale="70000" lnSpcReduction="20000"/>
          </a:bodyPr>
          <a:lstStyle/>
          <a:p>
            <a:pPr algn="l"/>
            <a:endParaRPr lang="fr-FR" sz="2300" b="0" i="0" u="none" strike="noStrike" baseline="0" dirty="0"/>
          </a:p>
          <a:p>
            <a:pPr algn="l"/>
            <a:r>
              <a:rPr lang="fr-FR" sz="2000" b="0" dirty="0">
                <a:solidFill>
                  <a:schemeClr val="tx1">
                    <a:lumMod val="85000"/>
                    <a:lumOff val="15000"/>
                  </a:schemeClr>
                </a:solidFill>
                <a:highlight>
                  <a:srgbClr val="FFFF00"/>
                </a:highlight>
              </a:rPr>
              <a:t>Avancées pharmaceutiques</a:t>
            </a:r>
          </a:p>
          <a:p>
            <a:pPr algn="l"/>
            <a:endParaRPr lang="fr-FR" sz="2000" b="0" dirty="0">
              <a:solidFill>
                <a:schemeClr val="tx1">
                  <a:lumMod val="85000"/>
                  <a:lumOff val="15000"/>
                </a:schemeClr>
              </a:solidFill>
              <a:highlight>
                <a:srgbClr val="FFFF00"/>
              </a:highlight>
            </a:endParaRPr>
          </a:p>
          <a:p>
            <a:pPr marL="228600" indent="-228600">
              <a:lnSpc>
                <a:spcPct val="115000"/>
              </a:lnSpc>
              <a:buFont typeface="Arial" pitchFamily="34" charset="0"/>
              <a:buAutoNum type="arabicPeriod"/>
            </a:pPr>
            <a:r>
              <a:rPr lang="fr-FR" sz="2000" b="0" kern="100" dirty="0">
                <a:solidFill>
                  <a:schemeClr val="tx1">
                    <a:lumMod val="85000"/>
                    <a:lumOff val="15000"/>
                  </a:schemeClr>
                </a:solidFill>
                <a:effectLst/>
                <a:ea typeface="Aptos" panose="020B0004020202020204" pitchFamily="34" charset="0"/>
              </a:rPr>
              <a:t>Nouvelle famille de médicament (injection par intraveineuse d’</a:t>
            </a:r>
            <a:r>
              <a:rPr lang="fr-FR" sz="2000" b="0" kern="100" dirty="0" err="1">
                <a:solidFill>
                  <a:schemeClr val="tx1">
                    <a:lumMod val="85000"/>
                    <a:lumOff val="15000"/>
                  </a:schemeClr>
                </a:solidFill>
                <a:effectLst/>
                <a:ea typeface="Aptos" panose="020B0004020202020204" pitchFamily="34" charset="0"/>
              </a:rPr>
              <a:t>anti-corps</a:t>
            </a:r>
            <a:r>
              <a:rPr lang="fr-FR" sz="2000" b="0" kern="100" dirty="0">
                <a:solidFill>
                  <a:schemeClr val="tx1">
                    <a:lumMod val="85000"/>
                    <a:lumOff val="15000"/>
                  </a:schemeClr>
                </a:solidFill>
                <a:effectLst/>
                <a:ea typeface="Aptos" panose="020B0004020202020204" pitchFamily="34" charset="0"/>
              </a:rPr>
              <a:t>) qui s’attaque aux </a:t>
            </a:r>
            <a:r>
              <a:rPr lang="fr-CH" sz="2000" b="0" kern="100" dirty="0">
                <a:solidFill>
                  <a:schemeClr val="tx1">
                    <a:lumMod val="85000"/>
                    <a:lumOff val="15000"/>
                  </a:schemeClr>
                </a:solidFill>
              </a:rPr>
              <a:t>protéines bêta-amyloïdes </a:t>
            </a:r>
            <a:r>
              <a:rPr lang="fr-FR" sz="2000" b="0" kern="100" dirty="0">
                <a:solidFill>
                  <a:schemeClr val="tx1">
                    <a:lumMod val="85000"/>
                    <a:lumOff val="15000"/>
                  </a:schemeClr>
                </a:solidFill>
              </a:rPr>
              <a:t>(Accumulation de </a:t>
            </a:r>
            <a:r>
              <a:rPr lang="fr-CH" sz="2000" b="0" kern="100" dirty="0">
                <a:solidFill>
                  <a:schemeClr val="tx1">
                    <a:lumMod val="85000"/>
                    <a:lumOff val="15000"/>
                  </a:schemeClr>
                </a:solidFill>
              </a:rPr>
              <a:t>bêta-amyloïdes </a:t>
            </a:r>
            <a:r>
              <a:rPr lang="fr-FR" sz="2000" b="0" kern="100" dirty="0">
                <a:solidFill>
                  <a:schemeClr val="tx1">
                    <a:lumMod val="85000"/>
                    <a:lumOff val="15000"/>
                  </a:schemeClr>
                </a:solidFill>
              </a:rPr>
              <a:t>marquerait le point de départ de la maladie, avec des lésions synaptiques, une perte neuronale et des troubles cognitifs).</a:t>
            </a:r>
          </a:p>
          <a:p>
            <a:pPr lvl="0">
              <a:lnSpc>
                <a:spcPct val="115000"/>
              </a:lnSpc>
            </a:pPr>
            <a:endParaRPr lang="fr-FR" sz="2000" b="0" kern="100" dirty="0">
              <a:solidFill>
                <a:schemeClr val="tx1">
                  <a:lumMod val="85000"/>
                  <a:lumOff val="15000"/>
                </a:schemeClr>
              </a:solidFill>
              <a:effectLst/>
              <a:ea typeface="Aptos" panose="020B0004020202020204" pitchFamily="34" charset="0"/>
            </a:endParaRPr>
          </a:p>
          <a:p>
            <a:pPr lvl="0">
              <a:lnSpc>
                <a:spcPct val="115000"/>
              </a:lnSpc>
            </a:pPr>
            <a:r>
              <a:rPr lang="fr-FR" sz="2000" b="0" kern="100" dirty="0">
                <a:solidFill>
                  <a:schemeClr val="tx1">
                    <a:lumMod val="85000"/>
                    <a:lumOff val="15000"/>
                  </a:schemeClr>
                </a:solidFill>
                <a:effectLst/>
                <a:ea typeface="Aptos" panose="020B0004020202020204" pitchFamily="34" charset="0"/>
              </a:rPr>
              <a:t>-      </a:t>
            </a:r>
            <a:r>
              <a:rPr lang="fr-FR" sz="2000" b="0" i="1" kern="100" dirty="0">
                <a:solidFill>
                  <a:schemeClr val="tx1">
                    <a:lumMod val="85000"/>
                    <a:lumOff val="15000"/>
                  </a:schemeClr>
                </a:solidFill>
                <a:effectLst/>
                <a:ea typeface="Aptos" panose="020B0004020202020204" pitchFamily="34" charset="0"/>
              </a:rPr>
              <a:t>LEQEMBI</a:t>
            </a:r>
            <a:r>
              <a:rPr lang="fr-FR" sz="2000" b="0" kern="100" dirty="0">
                <a:solidFill>
                  <a:schemeClr val="tx1">
                    <a:lumMod val="85000"/>
                    <a:lumOff val="15000"/>
                  </a:schemeClr>
                </a:solidFill>
                <a:effectLst/>
                <a:ea typeface="Aptos" panose="020B0004020202020204" pitchFamily="34" charset="0"/>
              </a:rPr>
              <a:t> autorisation juillet 2023 aux USA pas (encore) au Europe</a:t>
            </a:r>
            <a:endParaRPr lang="fr-CH" sz="2000" b="0" kern="100" dirty="0">
              <a:solidFill>
                <a:schemeClr val="tx1">
                  <a:lumMod val="85000"/>
                  <a:lumOff val="15000"/>
                </a:schemeClr>
              </a:solidFill>
              <a:effectLst/>
              <a:ea typeface="Aptos" panose="020B0004020202020204" pitchFamily="34" charset="0"/>
            </a:endParaRPr>
          </a:p>
          <a:p>
            <a:pPr marL="742950" lvl="1" indent="-285750">
              <a:lnSpc>
                <a:spcPct val="115000"/>
              </a:lnSpc>
              <a:buFont typeface="Courier New" panose="02070309020205020404" pitchFamily="49" charset="0"/>
              <a:buChar char="o"/>
            </a:pPr>
            <a:r>
              <a:rPr lang="fr-FR" sz="2000" kern="100" dirty="0">
                <a:solidFill>
                  <a:schemeClr val="tx1">
                    <a:lumMod val="85000"/>
                    <a:lumOff val="15000"/>
                  </a:schemeClr>
                </a:solidFill>
                <a:effectLst/>
                <a:ea typeface="Aptos" panose="020B0004020202020204" pitchFamily="34" charset="0"/>
              </a:rPr>
              <a:t>27 % du déclin cognitif en 18 mois  sur stade léger ( 2 ou 3 sur une échelle sur 10) équivalent de retarder de 5 mois la progression de la maladie</a:t>
            </a:r>
            <a:endParaRPr lang="fr-CH" sz="2000" kern="100" dirty="0">
              <a:solidFill>
                <a:schemeClr val="tx1">
                  <a:lumMod val="85000"/>
                  <a:lumOff val="15000"/>
                </a:schemeClr>
              </a:solidFill>
              <a:effectLst/>
              <a:ea typeface="Aptos" panose="020B0004020202020204" pitchFamily="34" charset="0"/>
            </a:endParaRPr>
          </a:p>
          <a:p>
            <a:pPr marL="742950" lvl="1" indent="-285750">
              <a:lnSpc>
                <a:spcPct val="115000"/>
              </a:lnSpc>
              <a:spcAft>
                <a:spcPts val="800"/>
              </a:spcAft>
              <a:buFont typeface="Courier New" panose="02070309020205020404" pitchFamily="49" charset="0"/>
              <a:buChar char="o"/>
            </a:pPr>
            <a:r>
              <a:rPr lang="fr-FR" sz="2000" kern="100" dirty="0">
                <a:solidFill>
                  <a:schemeClr val="tx1">
                    <a:lumMod val="85000"/>
                    <a:lumOff val="15000"/>
                  </a:schemeClr>
                </a:solidFill>
                <a:effectLst/>
                <a:ea typeface="Aptos" panose="020B0004020202020204" pitchFamily="34" charset="0"/>
              </a:rPr>
              <a:t>Après 18 mois ?</a:t>
            </a:r>
          </a:p>
          <a:p>
            <a:pPr>
              <a:lnSpc>
                <a:spcPct val="115000"/>
              </a:lnSpc>
              <a:spcAft>
                <a:spcPts val="800"/>
              </a:spcAft>
            </a:pPr>
            <a:r>
              <a:rPr lang="fr-FR" sz="2000" b="0" kern="100" dirty="0">
                <a:solidFill>
                  <a:schemeClr val="tx1">
                    <a:lumMod val="85000"/>
                    <a:lumOff val="15000"/>
                  </a:schemeClr>
                </a:solidFill>
              </a:rPr>
              <a:t>Effets secondaires : 13 % d’œdème cérébrale / 17 % de micro/macro hémorragie cérébrale</a:t>
            </a:r>
            <a:endParaRPr lang="fr-CH" sz="2000" b="0" kern="100" dirty="0">
              <a:solidFill>
                <a:schemeClr val="tx1">
                  <a:lumMod val="85000"/>
                  <a:lumOff val="15000"/>
                </a:schemeClr>
              </a:solidFill>
            </a:endParaRPr>
          </a:p>
          <a:p>
            <a:pPr marL="742950" lvl="1" indent="-285750">
              <a:lnSpc>
                <a:spcPct val="115000"/>
              </a:lnSpc>
              <a:spcAft>
                <a:spcPts val="800"/>
              </a:spcAft>
              <a:buFont typeface="Courier New" panose="02070309020205020404" pitchFamily="49" charset="0"/>
              <a:buChar char="o"/>
            </a:pPr>
            <a:endParaRPr lang="fr-CH" sz="2000" kern="100" dirty="0">
              <a:solidFill>
                <a:schemeClr val="tx1">
                  <a:lumMod val="85000"/>
                  <a:lumOff val="15000"/>
                </a:schemeClr>
              </a:solidFill>
              <a:effectLst/>
              <a:ea typeface="Aptos" panose="020B0004020202020204" pitchFamily="34" charset="0"/>
            </a:endParaRPr>
          </a:p>
          <a:p>
            <a:pPr marL="342900" lvl="0" indent="-342900">
              <a:lnSpc>
                <a:spcPct val="115000"/>
              </a:lnSpc>
              <a:spcAft>
                <a:spcPts val="800"/>
              </a:spcAft>
              <a:buFont typeface="Aptos" panose="020B0004020202020204" pitchFamily="34" charset="0"/>
              <a:buChar char="-"/>
            </a:pPr>
            <a:r>
              <a:rPr lang="fr-FR" sz="2000" b="0" i="1" kern="100" dirty="0">
                <a:solidFill>
                  <a:schemeClr val="tx1">
                    <a:lumMod val="85000"/>
                    <a:lumOff val="15000"/>
                  </a:schemeClr>
                </a:solidFill>
                <a:effectLst/>
                <a:ea typeface="Aptos" panose="020B0004020202020204" pitchFamily="34" charset="0"/>
              </a:rPr>
              <a:t>DONANEBAB</a:t>
            </a:r>
            <a:r>
              <a:rPr lang="fr-FR" sz="2000" b="0" kern="100" dirty="0">
                <a:solidFill>
                  <a:schemeClr val="tx1">
                    <a:lumMod val="85000"/>
                    <a:lumOff val="15000"/>
                  </a:schemeClr>
                </a:solidFill>
                <a:effectLst/>
                <a:ea typeface="Aptos" panose="020B0004020202020204" pitchFamily="34" charset="0"/>
              </a:rPr>
              <a:t> </a:t>
            </a:r>
            <a:r>
              <a:rPr lang="fr-FR" sz="2000" b="0" kern="100" dirty="0">
                <a:solidFill>
                  <a:schemeClr val="tx1">
                    <a:lumMod val="85000"/>
                    <a:lumOff val="15000"/>
                  </a:schemeClr>
                </a:solidFill>
              </a:rPr>
              <a:t>35 % de déclin (en attente d’autorisation)</a:t>
            </a:r>
            <a:endParaRPr lang="fr-CH" sz="2000" b="0" kern="100" dirty="0">
              <a:solidFill>
                <a:schemeClr val="tx1">
                  <a:lumMod val="85000"/>
                  <a:lumOff val="15000"/>
                </a:schemeClr>
              </a:solidFill>
            </a:endParaRPr>
          </a:p>
          <a:p>
            <a:pPr algn="l"/>
            <a:endParaRPr lang="fr-FR" sz="2000" b="0" i="0" u="none" strike="noStrike" baseline="0" dirty="0">
              <a:solidFill>
                <a:schemeClr val="tx1">
                  <a:lumMod val="85000"/>
                  <a:lumOff val="15000"/>
                </a:schemeClr>
              </a:solidFill>
            </a:endParaRPr>
          </a:p>
          <a:p>
            <a:pPr algn="l"/>
            <a:r>
              <a:rPr lang="fr-FR" sz="2000" b="0" kern="100" dirty="0">
                <a:solidFill>
                  <a:schemeClr val="tx1">
                    <a:lumMod val="85000"/>
                    <a:lumOff val="15000"/>
                  </a:schemeClr>
                </a:solidFill>
              </a:rPr>
              <a:t>2. Nouvelle fonction du </a:t>
            </a:r>
            <a:r>
              <a:rPr lang="fr-FR" sz="2000" b="0" kern="100" dirty="0" err="1">
                <a:solidFill>
                  <a:schemeClr val="tx1">
                    <a:lumMod val="85000"/>
                    <a:lumOff val="15000"/>
                  </a:schemeClr>
                </a:solidFill>
                <a:highlight>
                  <a:srgbClr val="FFFF00"/>
                </a:highlight>
              </a:rPr>
              <a:t>sémaglutide</a:t>
            </a:r>
            <a:r>
              <a:rPr lang="fr-FR" sz="2000" b="0" kern="100" dirty="0">
                <a:solidFill>
                  <a:schemeClr val="tx1">
                    <a:lumMod val="85000"/>
                    <a:lumOff val="15000"/>
                  </a:schemeClr>
                </a:solidFill>
              </a:rPr>
              <a:t> (diabète de type 2 et </a:t>
            </a:r>
            <a:r>
              <a:rPr lang="fr-FR" sz="2000" b="0" i="1" kern="100" dirty="0">
                <a:solidFill>
                  <a:schemeClr val="tx1">
                    <a:lumMod val="85000"/>
                    <a:lumOff val="15000"/>
                  </a:schemeClr>
                </a:solidFill>
              </a:rPr>
              <a:t>coupe faim</a:t>
            </a:r>
            <a:r>
              <a:rPr lang="fr-FR" sz="2000" b="0" kern="100" dirty="0">
                <a:solidFill>
                  <a:schemeClr val="tx1">
                    <a:lumMod val="85000"/>
                    <a:lumOff val="15000"/>
                  </a:schemeClr>
                </a:solidFill>
              </a:rPr>
              <a:t>)</a:t>
            </a:r>
          </a:p>
          <a:p>
            <a:pPr algn="l"/>
            <a:endParaRPr lang="fr-FR" sz="2000" b="0" kern="100" dirty="0">
              <a:solidFill>
                <a:schemeClr val="tx1">
                  <a:lumMod val="85000"/>
                  <a:lumOff val="15000"/>
                </a:schemeClr>
              </a:solidFill>
            </a:endParaRPr>
          </a:p>
          <a:p>
            <a:pPr algn="l"/>
            <a:endParaRPr lang="fr-FR" sz="2000" b="0" kern="100" dirty="0">
              <a:solidFill>
                <a:schemeClr val="tx1">
                  <a:lumMod val="85000"/>
                  <a:lumOff val="15000"/>
                </a:schemeClr>
              </a:solidFill>
            </a:endParaRPr>
          </a:p>
          <a:p>
            <a:pPr algn="l"/>
            <a:r>
              <a:rPr lang="fr-FR" sz="2000" b="0" kern="100" dirty="0">
                <a:solidFill>
                  <a:schemeClr val="tx1">
                    <a:lumMod val="85000"/>
                    <a:lumOff val="15000"/>
                  </a:schemeClr>
                </a:solidFill>
              </a:rPr>
              <a:t>3. Environ 300 essais en cours (dont 75 % sur la destruction des protéines beta </a:t>
            </a:r>
            <a:r>
              <a:rPr lang="fr-FR" sz="2000" b="0" kern="100" dirty="0" err="1">
                <a:solidFill>
                  <a:schemeClr val="tx1">
                    <a:lumMod val="85000"/>
                    <a:lumOff val="15000"/>
                  </a:schemeClr>
                </a:solidFill>
              </a:rPr>
              <a:t>amyloides</a:t>
            </a:r>
            <a:r>
              <a:rPr lang="fr-FR" sz="2000" b="0" kern="100" dirty="0">
                <a:solidFill>
                  <a:schemeClr val="tx1">
                    <a:lumMod val="85000"/>
                    <a:lumOff val="15000"/>
                  </a:schemeClr>
                </a:solidFill>
              </a:rPr>
              <a:t>)</a:t>
            </a:r>
          </a:p>
          <a:p>
            <a:pPr algn="l"/>
            <a:endParaRPr lang="fr-FR" sz="1800" b="0" dirty="0">
              <a:latin typeface="HelveticaNeue-Light"/>
            </a:endParaRPr>
          </a:p>
        </p:txBody>
      </p:sp>
    </p:spTree>
    <p:extLst>
      <p:ext uri="{BB962C8B-B14F-4D97-AF65-F5344CB8AC3E}">
        <p14:creationId xmlns:p14="http://schemas.microsoft.com/office/powerpoint/2010/main" val="80959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665820" y="2399983"/>
            <a:ext cx="7705725" cy="1077218"/>
          </a:xfrm>
          <a:prstGeom prst="rect">
            <a:avLst/>
          </a:prstGeom>
          <a:noFill/>
          <a:ln w="9525">
            <a:noFill/>
            <a:miter lim="800000"/>
            <a:headEnd/>
            <a:tailEnd/>
          </a:ln>
        </p:spPr>
        <p:txBody>
          <a:bodyPr anchor="ctr">
            <a:spAutoFit/>
          </a:bodyPr>
          <a:lstStyle/>
          <a:p>
            <a:pPr algn="ctr"/>
            <a:r>
              <a:rPr lang="fr-CH" sz="3200" dirty="0">
                <a:solidFill>
                  <a:srgbClr val="408000"/>
                </a:solidFill>
                <a:highlight>
                  <a:srgbClr val="FFFF00"/>
                </a:highlight>
              </a:rPr>
              <a:t>Signes cliniques de la démence de la maladie d’Alzheimer</a:t>
            </a:r>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0526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611560" y="260648"/>
            <a:ext cx="8280920" cy="5472608"/>
          </a:xfrm>
        </p:spPr>
        <p:txBody>
          <a:bodyPr/>
          <a:lstStyle/>
          <a:p>
            <a:pPr algn="l" fontAlgn="base"/>
            <a:endParaRPr lang="fr-FR" sz="1000" b="1" i="0" dirty="0">
              <a:solidFill>
                <a:srgbClr val="313030"/>
              </a:solidFill>
              <a:effectLst/>
              <a:latin typeface="Barlow Semi Condensed"/>
            </a:endParaRPr>
          </a:p>
          <a:p>
            <a:pPr algn="l" fontAlgn="base"/>
            <a:endParaRPr lang="fr-FR" sz="1000" b="1" dirty="0">
              <a:solidFill>
                <a:srgbClr val="313030"/>
              </a:solidFill>
              <a:latin typeface="Barlow Semi Condensed"/>
            </a:endParaRPr>
          </a:p>
          <a:p>
            <a:pPr algn="l" fontAlgn="base"/>
            <a:endParaRPr lang="fr-FR" sz="1000" b="1" i="0" dirty="0">
              <a:solidFill>
                <a:srgbClr val="313030"/>
              </a:solidFill>
              <a:effectLst/>
              <a:latin typeface="Barlow Semi Condensed"/>
            </a:endParaRPr>
          </a:p>
          <a:p>
            <a:pPr algn="l" fontAlgn="base"/>
            <a:endParaRPr lang="fr-FR" sz="1400" b="1" dirty="0">
              <a:solidFill>
                <a:srgbClr val="313030"/>
              </a:solidFill>
            </a:endParaRPr>
          </a:p>
          <a:p>
            <a:pPr algn="l" fontAlgn="base"/>
            <a:endParaRPr lang="fr-FR" sz="1400" b="1" dirty="0">
              <a:solidFill>
                <a:srgbClr val="313030"/>
              </a:solidFill>
            </a:endParaRPr>
          </a:p>
          <a:p>
            <a:pPr algn="l" fontAlgn="base"/>
            <a:r>
              <a:rPr lang="fr-FR" sz="1600" b="1" i="0" dirty="0">
                <a:solidFill>
                  <a:srgbClr val="313030"/>
                </a:solidFill>
                <a:effectLst/>
              </a:rPr>
              <a:t>		</a:t>
            </a:r>
            <a:r>
              <a:rPr lang="fr-FR" sz="1600" b="1" i="0" dirty="0">
                <a:solidFill>
                  <a:srgbClr val="313030"/>
                </a:solidFill>
                <a:effectLst/>
                <a:highlight>
                  <a:srgbClr val="00FF00"/>
                </a:highlight>
              </a:rPr>
              <a:t>Evolution des lésions cérébrales dans la DMA</a:t>
            </a:r>
          </a:p>
          <a:p>
            <a:pPr algn="l" fontAlgn="base"/>
            <a:endParaRPr lang="fr-FR" sz="1600" b="1" i="0" dirty="0">
              <a:solidFill>
                <a:srgbClr val="313030"/>
              </a:solidFill>
              <a:effectLst/>
            </a:endParaRPr>
          </a:p>
          <a:p>
            <a:pPr marL="342900" indent="-342900" algn="l" fontAlgn="base">
              <a:buFont typeface="+mj-lt"/>
              <a:buAutoNum type="arabicPeriod"/>
            </a:pPr>
            <a:r>
              <a:rPr lang="fr-FR" sz="1600" dirty="0">
                <a:solidFill>
                  <a:srgbClr val="313030"/>
                </a:solidFill>
                <a:highlight>
                  <a:srgbClr val="FFFF00"/>
                </a:highlight>
              </a:rPr>
              <a:t>Atteinte de l’hippocampe</a:t>
            </a:r>
            <a:r>
              <a:rPr lang="fr-FR" sz="1600" dirty="0">
                <a:solidFill>
                  <a:srgbClr val="313030"/>
                </a:solidFill>
              </a:rPr>
              <a:t>, la zone impliquée dans les processus de mémorisation (enregistrement, restitution et organisation des souvenirs).</a:t>
            </a:r>
            <a:br>
              <a:rPr lang="fr-FR" sz="1600" dirty="0">
                <a:solidFill>
                  <a:srgbClr val="313030"/>
                </a:solidFill>
              </a:rPr>
            </a:br>
            <a:endParaRPr lang="fr-FR" sz="1600" dirty="0">
              <a:solidFill>
                <a:srgbClr val="313030"/>
              </a:solidFill>
            </a:endParaRPr>
          </a:p>
          <a:p>
            <a:pPr marL="342900" indent="-342900" algn="l" fontAlgn="base">
              <a:buFont typeface="+mj-lt"/>
              <a:buAutoNum type="arabicPeriod"/>
            </a:pPr>
            <a:r>
              <a:rPr lang="fr-FR" sz="1600" dirty="0">
                <a:solidFill>
                  <a:srgbClr val="313030"/>
                </a:solidFill>
                <a:highlight>
                  <a:srgbClr val="FFFF00"/>
                </a:highlight>
              </a:rPr>
              <a:t>Extension à l’ensemble de structures cérébrales interconnectées qui gèrent les émotions et les liens entre souvenirs et comportements</a:t>
            </a:r>
            <a:r>
              <a:rPr lang="fr-FR" sz="1600" dirty="0">
                <a:solidFill>
                  <a:srgbClr val="313030"/>
                </a:solidFill>
              </a:rPr>
              <a:t>. Le système limbique régule aussi le sommeil et l’appétit.</a:t>
            </a:r>
          </a:p>
          <a:p>
            <a:pPr marL="342900" indent="-342900" algn="l" fontAlgn="base">
              <a:buFont typeface="+mj-lt"/>
              <a:buAutoNum type="arabicPeriod"/>
            </a:pPr>
            <a:endParaRPr lang="fr-FR" sz="1600" dirty="0">
              <a:solidFill>
                <a:srgbClr val="313030"/>
              </a:solidFill>
            </a:endParaRPr>
          </a:p>
          <a:p>
            <a:pPr marL="342900" indent="-342900" algn="l" fontAlgn="base">
              <a:buFont typeface="+mj-lt"/>
              <a:buAutoNum type="arabicPeriod"/>
            </a:pPr>
            <a:r>
              <a:rPr lang="fr-FR" sz="1600" dirty="0">
                <a:solidFill>
                  <a:srgbClr val="313030"/>
                </a:solidFill>
                <a:highlight>
                  <a:srgbClr val="FFFF00"/>
                </a:highlight>
              </a:rPr>
              <a:t>Atteinte du cortex, l’enveloppe externe du cerveau, qui commande les fonctions cognitives supérieures :</a:t>
            </a:r>
          </a:p>
          <a:p>
            <a:pPr marL="742950" lvl="1" indent="-285750" algn="l" fontAlgn="base">
              <a:buFont typeface="Arial" panose="020B0604020202020204" pitchFamily="34" charset="0"/>
              <a:buChar char="•"/>
            </a:pPr>
            <a:r>
              <a:rPr lang="fr-FR" sz="1600" dirty="0">
                <a:solidFill>
                  <a:srgbClr val="313030"/>
                </a:solidFill>
                <a:latin typeface="Arial" panose="020B0604020202020204" pitchFamily="34" charset="0"/>
                <a:cs typeface="Arial" panose="020B0604020202020204" pitchFamily="34" charset="0"/>
              </a:rPr>
              <a:t>Le cortex pariétal, qui intervient dans la maîtrise de l’espace et le contrôle des gestes ;</a:t>
            </a:r>
          </a:p>
          <a:p>
            <a:pPr marL="742950" lvl="1" indent="-285750" algn="l" fontAlgn="base">
              <a:buFont typeface="Arial" panose="020B0604020202020204" pitchFamily="34" charset="0"/>
              <a:buChar char="•"/>
            </a:pPr>
            <a:r>
              <a:rPr lang="fr-FR" sz="1600" dirty="0">
                <a:solidFill>
                  <a:srgbClr val="313030"/>
                </a:solidFill>
                <a:latin typeface="Arial" panose="020B0604020202020204" pitchFamily="34" charset="0"/>
                <a:cs typeface="Arial" panose="020B0604020202020204" pitchFamily="34" charset="0"/>
              </a:rPr>
              <a:t>La zone temporale du cortex, impliquée dans le langage et la mémoire ;</a:t>
            </a:r>
          </a:p>
          <a:p>
            <a:pPr marL="742950" lvl="1" indent="-285750" algn="l" fontAlgn="base">
              <a:buFont typeface="Arial" panose="020B0604020202020204" pitchFamily="34" charset="0"/>
              <a:buChar char="•"/>
            </a:pPr>
            <a:r>
              <a:rPr lang="fr-FR" sz="1600" dirty="0">
                <a:solidFill>
                  <a:srgbClr val="313030"/>
                </a:solidFill>
                <a:latin typeface="Arial" panose="020B0604020202020204" pitchFamily="34" charset="0"/>
                <a:cs typeface="Arial" panose="020B0604020202020204" pitchFamily="34" charset="0"/>
              </a:rPr>
              <a:t>La zone frontale, qui contrôle des fonctions exécutives : raisonner, organiser, planifier, s’adapter à de nouvelle situation.</a:t>
            </a:r>
          </a:p>
          <a:p>
            <a:pPr marL="742950" lvl="1" indent="-285750" algn="l" fontAlgn="base">
              <a:buFont typeface="Arial" panose="020B0604020202020204" pitchFamily="34" charset="0"/>
              <a:buChar char="•"/>
            </a:pPr>
            <a:endParaRPr lang="fr-FR" sz="1600" dirty="0">
              <a:solidFill>
                <a:srgbClr val="313030"/>
              </a:solidFill>
              <a:latin typeface="Arial" panose="020B0604020202020204" pitchFamily="34" charset="0"/>
              <a:cs typeface="Arial" panose="020B0604020202020204" pitchFamily="34" charset="0"/>
            </a:endParaRPr>
          </a:p>
          <a:p>
            <a:pPr marL="457200" lvl="1" algn="l" fontAlgn="base"/>
            <a:endParaRPr lang="fr-FR" sz="1600" dirty="0">
              <a:solidFill>
                <a:srgbClr val="313030"/>
              </a:solidFill>
              <a:latin typeface="Arial" panose="020B0604020202020204" pitchFamily="34" charset="0"/>
              <a:cs typeface="Arial" panose="020B0604020202020204" pitchFamily="34" charset="0"/>
            </a:endParaRPr>
          </a:p>
          <a:p>
            <a:pPr algn="ctr"/>
            <a:endParaRPr lang="fr-FR" sz="1000" b="1" i="1" dirty="0">
              <a:solidFill>
                <a:srgbClr val="313030"/>
              </a:solidFill>
              <a:effectLst/>
              <a:latin typeface="Barlow Semi Condensed"/>
            </a:endParaRPr>
          </a:p>
          <a:p>
            <a:pPr marL="285750" indent="-285750" algn="ctr">
              <a:buFont typeface="Arial" panose="020B0604020202020204" pitchFamily="34" charset="0"/>
              <a:buChar char="•"/>
            </a:pPr>
            <a:endParaRPr lang="fr-CH" sz="1000" b="0" i="1" dirty="0">
              <a:solidFill>
                <a:srgbClr val="313030"/>
              </a:solidFill>
              <a:effectLst/>
              <a:latin typeface="inherit"/>
            </a:endParaRPr>
          </a:p>
          <a:p>
            <a:pPr algn="ctr"/>
            <a:endParaRPr lang="fr-CH" sz="1000" i="1" dirty="0">
              <a:solidFill>
                <a:srgbClr val="313030"/>
              </a:solidFill>
              <a:latin typeface="inherit"/>
            </a:endParaRPr>
          </a:p>
          <a:p>
            <a:pPr algn="ctr"/>
            <a:endParaRPr lang="fr-CH" sz="1000" b="0" i="0" dirty="0">
              <a:solidFill>
                <a:srgbClr val="313030"/>
              </a:solidFill>
              <a:effectLst/>
              <a:latin typeface="Barlow Semi Condensed"/>
            </a:endParaRPr>
          </a:p>
          <a:p>
            <a:pPr marL="342900" indent="-342900" algn="ctr">
              <a:buFont typeface="Arial" panose="020B0604020202020204" pitchFamily="34" charset="0"/>
              <a:buChar char="•"/>
            </a:pPr>
            <a:endParaRPr lang="fr-FR" sz="1000" b="1" i="0" dirty="0">
              <a:solidFill>
                <a:srgbClr val="408000"/>
              </a:solidFill>
              <a:effectLst/>
              <a:latin typeface="Barlow Semi Condensed"/>
            </a:endParaRPr>
          </a:p>
        </p:txBody>
      </p:sp>
      <p:sp>
        <p:nvSpPr>
          <p:cNvPr id="3" name="Rectangle 2"/>
          <p:cNvSpPr/>
          <p:nvPr/>
        </p:nvSpPr>
        <p:spPr>
          <a:xfrm>
            <a:off x="179512"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0675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3568" y="1038944"/>
            <a:ext cx="6696744" cy="6170920"/>
          </a:xfrm>
          <a:prstGeom prst="rect">
            <a:avLst/>
          </a:prstGeom>
          <a:noFill/>
          <a:ln w="9525">
            <a:noFill/>
            <a:miter lim="800000"/>
            <a:headEnd/>
            <a:tailEnd/>
          </a:ln>
        </p:spPr>
        <p:txBody>
          <a:bodyPr wrap="square" anchor="ctr">
            <a:spAutoFit/>
          </a:bodyPr>
          <a:lstStyle/>
          <a:p>
            <a:pPr marL="457200" indent="-457200">
              <a:buAutoNum type="arabicPeriod"/>
              <a:tabLst>
                <a:tab pos="457200" algn="l"/>
              </a:tabLst>
            </a:pPr>
            <a:r>
              <a:rPr lang="fr-CH" sz="1500" b="1" u="sng" dirty="0">
                <a:solidFill>
                  <a:srgbClr val="408000"/>
                </a:solidFill>
                <a:latin typeface="Arial" panose="020B0604020202020204" pitchFamily="34" charset="0"/>
                <a:cs typeface="Arial" panose="020B0604020202020204" pitchFamily="34" charset="0"/>
              </a:rPr>
              <a:t>Troubles de la mémoire</a:t>
            </a:r>
          </a:p>
          <a:p>
            <a:pPr>
              <a:tabLst>
                <a:tab pos="457200" algn="l"/>
              </a:tabLst>
            </a:pPr>
            <a:r>
              <a:rPr lang="fr-CH" sz="1500" dirty="0">
                <a:latin typeface="Arial" panose="020B0604020202020204" pitchFamily="34" charset="0"/>
                <a:cs typeface="Arial" panose="020B0604020202020204" pitchFamily="34" charset="0"/>
              </a:rPr>
              <a:t> </a:t>
            </a:r>
          </a:p>
          <a:p>
            <a:pPr>
              <a:tabLst>
                <a:tab pos="457200" algn="l"/>
              </a:tabLst>
            </a:pPr>
            <a:r>
              <a:rPr lang="fr-CH" sz="15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Evolution antérograde</a:t>
            </a:r>
          </a:p>
          <a:p>
            <a:pPr>
              <a:tabLst>
                <a:tab pos="457200" algn="l"/>
              </a:tabLst>
            </a:pPr>
            <a:endParaRPr lang="fr-CH" sz="1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tabLst>
                <a:tab pos="457200" algn="l"/>
              </a:tabLst>
            </a:pPr>
            <a:r>
              <a:rPr lang="fr-CH" sz="1500" dirty="0">
                <a:solidFill>
                  <a:schemeClr val="tx1">
                    <a:lumMod val="65000"/>
                    <a:lumOff val="35000"/>
                  </a:schemeClr>
                </a:solidFill>
                <a:latin typeface="Arial" panose="020B0604020202020204" pitchFamily="34" charset="0"/>
                <a:cs typeface="Arial" panose="020B0604020202020204" pitchFamily="34" charset="0"/>
              </a:rPr>
              <a:t>Précoces / d’abord sans grande altération de la vie quotidienne / parce que compensées par des stratégies.</a:t>
            </a:r>
          </a:p>
          <a:p>
            <a:pPr marL="342900" indent="-342900">
              <a:buFont typeface="Arial" panose="020B0604020202020204" pitchFamily="34" charset="0"/>
              <a:buChar char="•"/>
              <a:tabLst>
                <a:tab pos="457200" algn="l"/>
              </a:tabLst>
            </a:pPr>
            <a:endParaRPr lang="fr-CH" sz="15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tabLst>
                <a:tab pos="457200" algn="l"/>
              </a:tabLst>
            </a:pPr>
            <a:r>
              <a:rPr lang="fr-CH" sz="1500" dirty="0">
                <a:solidFill>
                  <a:schemeClr val="tx1">
                    <a:lumMod val="65000"/>
                    <a:lumOff val="35000"/>
                  </a:schemeClr>
                </a:solidFill>
                <a:latin typeface="Arial" panose="020B0604020202020204" pitchFamily="34" charset="0"/>
                <a:cs typeface="Arial" panose="020B0604020202020204" pitchFamily="34" charset="0"/>
              </a:rPr>
              <a:t>Puis atteinte progressive des faits plus significatifs / diagnostic plus évident </a:t>
            </a:r>
          </a:p>
          <a:p>
            <a:endParaRPr lang="fr-CH" sz="15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1500" dirty="0">
                <a:solidFill>
                  <a:schemeClr val="tx1">
                    <a:lumMod val="65000"/>
                    <a:lumOff val="35000"/>
                  </a:schemeClr>
                </a:solidFill>
                <a:latin typeface="Arial" panose="020B0604020202020204" pitchFamily="34" charset="0"/>
                <a:cs typeface="Arial" panose="020B0604020202020204" pitchFamily="34" charset="0"/>
              </a:rPr>
              <a:t>Perte d’acquisitions plus anciennes</a:t>
            </a:r>
          </a:p>
          <a:p>
            <a:r>
              <a:rPr lang="fr-CH" sz="1500" dirty="0">
                <a:solidFill>
                  <a:schemeClr val="tx1">
                    <a:lumMod val="65000"/>
                    <a:lumOff val="35000"/>
                  </a:schemeClr>
                </a:solidFill>
                <a:latin typeface="Arial" panose="020B0604020202020204" pitchFamily="34" charset="0"/>
                <a:cs typeface="Arial" panose="020B0604020202020204" pitchFamily="34" charset="0"/>
              </a:rPr>
              <a:t>(Bases culturelles, relationnelles et sociales, langue maternelle,..)</a:t>
            </a:r>
          </a:p>
          <a:p>
            <a:pPr marL="342900" indent="-342900">
              <a:buFont typeface="Arial" panose="020B0604020202020204" pitchFamily="34" charset="0"/>
              <a:buChar char="•"/>
            </a:pPr>
            <a:endParaRPr lang="fr-CH" sz="15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1500" dirty="0">
                <a:solidFill>
                  <a:schemeClr val="tx1">
                    <a:lumMod val="65000"/>
                    <a:lumOff val="35000"/>
                  </a:schemeClr>
                </a:solidFill>
                <a:latin typeface="Arial" panose="020B0604020202020204" pitchFamily="34" charset="0"/>
                <a:cs typeface="Arial" panose="020B0604020202020204" pitchFamily="34" charset="0"/>
              </a:rPr>
              <a:t> Appauvrissement puis disparition des souvenirs personnels</a:t>
            </a:r>
          </a:p>
          <a:p>
            <a:endParaRPr lang="fr-CH" sz="1500" dirty="0">
              <a:solidFill>
                <a:schemeClr val="tx1">
                  <a:lumMod val="65000"/>
                  <a:lumOff val="35000"/>
                </a:schemeClr>
              </a:solidFill>
              <a:latin typeface="Arial" panose="020B0604020202020204" pitchFamily="34" charset="0"/>
              <a:cs typeface="Arial" panose="020B0604020202020204" pitchFamily="34" charset="0"/>
            </a:endParaRPr>
          </a:p>
          <a:p>
            <a:r>
              <a:rPr lang="fr-CH" sz="1500" dirty="0">
                <a:solidFill>
                  <a:srgbClr val="408000"/>
                </a:solidFill>
                <a:latin typeface="Arial" panose="020B0604020202020204" pitchFamily="34" charset="0"/>
                <a:cs typeface="Arial" panose="020B0604020202020204" pitchFamily="34" charset="0"/>
              </a:rPr>
              <a:t>N.B.:</a:t>
            </a:r>
          </a:p>
          <a:p>
            <a:pPr marL="285750" indent="-285750">
              <a:buFont typeface="Wingdings" panose="05000000000000000000" pitchFamily="2" charset="2"/>
              <a:buChar char="Ø"/>
            </a:pPr>
            <a:r>
              <a:rPr lang="fr-CH" sz="15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Mémoire épisodique </a:t>
            </a:r>
            <a:r>
              <a:rPr lang="fr-CH" sz="1500" u="sng"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et</a:t>
            </a:r>
            <a:r>
              <a:rPr lang="fr-CH" sz="15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 sémantique atteintes (vs Vieillissement cognitif primaire)</a:t>
            </a:r>
          </a:p>
          <a:p>
            <a:pPr marL="285750" indent="-285750">
              <a:buFont typeface="Wingdings" panose="05000000000000000000" pitchFamily="2" charset="2"/>
              <a:buChar char="Ø"/>
            </a:pPr>
            <a:r>
              <a:rPr lang="fr-CH" sz="1500" dirty="0">
                <a:solidFill>
                  <a:schemeClr val="tx1">
                    <a:lumMod val="65000"/>
                    <a:lumOff val="35000"/>
                  </a:schemeClr>
                </a:solidFill>
                <a:latin typeface="Arial" panose="020B0604020202020204" pitchFamily="34" charset="0"/>
                <a:cs typeface="Arial" panose="020B0604020202020204" pitchFamily="34" charset="0"/>
              </a:rPr>
              <a:t>DMA versus pseudo amnésie du dépressif ou activation du déni </a:t>
            </a:r>
          </a:p>
          <a:p>
            <a:pPr marL="285750" indent="-285750">
              <a:buFont typeface="Wingdings" panose="05000000000000000000" pitchFamily="2" charset="2"/>
              <a:buChar char="Ø"/>
            </a:pPr>
            <a:r>
              <a:rPr lang="fr-CH" sz="1500" dirty="0">
                <a:solidFill>
                  <a:schemeClr val="tx1">
                    <a:lumMod val="65000"/>
                    <a:lumOff val="35000"/>
                  </a:schemeClr>
                </a:solidFill>
                <a:latin typeface="Arial" panose="020B0604020202020204" pitchFamily="34" charset="0"/>
                <a:cs typeface="Arial" panose="020B0604020202020204" pitchFamily="34" charset="0"/>
              </a:rPr>
              <a:t>Prise de conscience difficile / aide difficile</a:t>
            </a:r>
          </a:p>
          <a:p>
            <a:pPr marL="342900" indent="-342900" algn="ctr">
              <a:buFont typeface="Wingdings" panose="05000000000000000000" pitchFamily="2" charset="2"/>
              <a:buChar char="Ø"/>
            </a:pPr>
            <a:endParaRPr lang="fr-CH" sz="2000" dirty="0">
              <a:solidFill>
                <a:schemeClr val="tx1">
                  <a:lumMod val="65000"/>
                  <a:lumOff val="35000"/>
                </a:schemeClr>
              </a:solidFill>
            </a:endParaRPr>
          </a:p>
          <a:p>
            <a:pPr marL="342900" indent="-342900" algn="ctr">
              <a:buFont typeface="Wingdings" panose="05000000000000000000" pitchFamily="2" charset="2"/>
              <a:buChar char="Ø"/>
              <a:tabLst>
                <a:tab pos="457200" algn="l"/>
              </a:tabLst>
            </a:pPr>
            <a:endParaRPr lang="fr-CH" sz="2000" dirty="0">
              <a:solidFill>
                <a:schemeClr val="tx1">
                  <a:lumMod val="65000"/>
                  <a:lumOff val="35000"/>
                </a:schemeClr>
              </a:solidFill>
            </a:endParaRPr>
          </a:p>
          <a:p>
            <a:pPr algn="ctr">
              <a:tabLst>
                <a:tab pos="457200" algn="l"/>
              </a:tabLst>
            </a:pPr>
            <a:endParaRPr lang="fr-CH" sz="2000" dirty="0"/>
          </a:p>
          <a:p>
            <a:pPr algn="ctr" eaLnBrk="0" hangingPunct="0">
              <a:tabLst>
                <a:tab pos="457200" algn="l"/>
              </a:tabLst>
            </a:pPr>
            <a:endParaRPr lang="fr-CH" sz="2000" dirty="0"/>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3617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23528" y="815853"/>
            <a:ext cx="8209086" cy="5570756"/>
          </a:xfrm>
          <a:prstGeom prst="rect">
            <a:avLst/>
          </a:prstGeom>
          <a:noFill/>
          <a:ln w="9525">
            <a:noFill/>
            <a:miter lim="800000"/>
            <a:headEnd/>
            <a:tailEnd/>
          </a:ln>
        </p:spPr>
        <p:txBody>
          <a:bodyPr wrap="square" anchor="ctr">
            <a:spAutoFit/>
          </a:bodyPr>
          <a:lstStyle/>
          <a:p>
            <a:pPr marL="342900" indent="-342900">
              <a:tabLst>
                <a:tab pos="457200" algn="l"/>
              </a:tabLst>
            </a:pPr>
            <a:r>
              <a:rPr lang="fr-CH" sz="1400" b="1" dirty="0">
                <a:solidFill>
                  <a:srgbClr val="408000"/>
                </a:solidFill>
                <a:latin typeface="Arial" panose="020B0604020202020204" pitchFamily="34" charset="0"/>
                <a:cs typeface="Arial" panose="020B0604020202020204" pitchFamily="34" charset="0"/>
              </a:rPr>
              <a:t>2. </a:t>
            </a:r>
            <a:r>
              <a:rPr lang="fr-CH" sz="1600" b="1" u="sng" dirty="0">
                <a:solidFill>
                  <a:srgbClr val="408000"/>
                </a:solidFill>
                <a:latin typeface="Arial" panose="020B0604020202020204" pitchFamily="34" charset="0"/>
                <a:cs typeface="Arial" panose="020B0604020202020204" pitchFamily="34" charset="0"/>
              </a:rPr>
              <a:t>Désorientations (conséquences des troubles de mémoire)</a:t>
            </a:r>
          </a:p>
          <a:p>
            <a:pPr marL="342900" indent="-342900">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Précoces dans la maladie.</a:t>
            </a:r>
          </a:p>
          <a:p>
            <a:pPr marL="342900" indent="-342900">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Tx/>
              <a:buAutoNum type="alphaLcPeriod"/>
              <a:tabLst>
                <a:tab pos="457200" algn="l"/>
              </a:tabLst>
            </a:pPr>
            <a:r>
              <a:rPr lang="fr-CH" sz="1600" u="sng" dirty="0">
                <a:solidFill>
                  <a:srgbClr val="408000"/>
                </a:solidFill>
                <a:highlight>
                  <a:srgbClr val="FFFF00"/>
                </a:highlight>
                <a:latin typeface="Arial" panose="020B0604020202020204" pitchFamily="34" charset="0"/>
                <a:cs typeface="Arial" panose="020B0604020202020204" pitchFamily="34" charset="0"/>
              </a:rPr>
              <a:t>La désorientation dans le temps</a:t>
            </a:r>
            <a:endParaRPr lang="fr-CH" sz="1600" dirty="0">
              <a:solidFill>
                <a:srgbClr val="408000"/>
              </a:solidFill>
              <a:highlight>
                <a:srgbClr val="FFFF00"/>
              </a:highlight>
              <a:latin typeface="Arial" panose="020B0604020202020204" pitchFamily="34" charset="0"/>
              <a:cs typeface="Arial" panose="020B0604020202020204" pitchFamily="34" charset="0"/>
            </a:endParaRPr>
          </a:p>
          <a:p>
            <a:pPr marL="342900" indent="-342900">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tabLst>
                <a:tab pos="457200" algn="l"/>
              </a:tabLst>
            </a:pPr>
            <a:r>
              <a:rPr lang="fr-CH" sz="1600" dirty="0">
                <a:solidFill>
                  <a:srgbClr val="408000"/>
                </a:solidFill>
                <a:latin typeface="Arial" panose="020B0604020202020204" pitchFamily="34" charset="0"/>
                <a:cs typeface="Arial" panose="020B0604020202020204" pitchFamily="34" charset="0"/>
              </a:rPr>
              <a:t>b.    </a:t>
            </a:r>
            <a:r>
              <a:rPr lang="fr-CH" sz="1600" u="sng" dirty="0">
                <a:solidFill>
                  <a:srgbClr val="408000"/>
                </a:solidFill>
                <a:highlight>
                  <a:srgbClr val="FFFF00"/>
                </a:highlight>
                <a:latin typeface="Arial" panose="020B0604020202020204" pitchFamily="34" charset="0"/>
                <a:cs typeface="Arial" panose="020B0604020202020204" pitchFamily="34" charset="0"/>
              </a:rPr>
              <a:t>La désorientation dans l’espace</a:t>
            </a:r>
            <a:endParaRPr lang="fr-CH" sz="1600" dirty="0">
              <a:solidFill>
                <a:srgbClr val="408000"/>
              </a:solidFill>
              <a:highlight>
                <a:srgbClr val="FFFF00"/>
              </a:highlight>
              <a:latin typeface="Arial" panose="020B0604020202020204" pitchFamily="34" charset="0"/>
              <a:cs typeface="Arial" panose="020B0604020202020204" pitchFamily="34" charset="0"/>
            </a:endParaRPr>
          </a:p>
          <a:p>
            <a:pPr marL="342900" indent="-342900">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a.et b.: </a:t>
            </a:r>
            <a:r>
              <a:rPr lang="fr-CH" sz="1600" i="1" dirty="0">
                <a:solidFill>
                  <a:schemeClr val="tx1">
                    <a:lumMod val="65000"/>
                    <a:lumOff val="35000"/>
                  </a:schemeClr>
                </a:solidFill>
                <a:latin typeface="Arial" panose="020B0604020202020204" pitchFamily="34" charset="0"/>
                <a:cs typeface="Arial" panose="020B0604020202020204" pitchFamily="34" charset="0"/>
              </a:rPr>
              <a:t>Du plus grand temps ou espace au plus petit</a:t>
            </a:r>
          </a:p>
          <a:p>
            <a:pPr marL="457200" indent="-457200">
              <a:buAutoNum type="alphaLcPeriod"/>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tabLst>
                <a:tab pos="457200" algn="l"/>
              </a:tabLst>
            </a:pPr>
            <a:r>
              <a:rPr lang="fr-CH" sz="1600" dirty="0">
                <a:solidFill>
                  <a:srgbClr val="408000"/>
                </a:solidFill>
                <a:latin typeface="Arial" panose="020B0604020202020204" pitchFamily="34" charset="0"/>
                <a:cs typeface="Arial" panose="020B0604020202020204" pitchFamily="34" charset="0"/>
              </a:rPr>
              <a:t>c. </a:t>
            </a:r>
            <a:r>
              <a:rPr lang="fr-CH" sz="1600" u="sng" dirty="0">
                <a:solidFill>
                  <a:srgbClr val="408000"/>
                </a:solidFill>
                <a:highlight>
                  <a:srgbClr val="FFFF00"/>
                </a:highlight>
                <a:latin typeface="Arial" panose="020B0604020202020204" pitchFamily="34" charset="0"/>
                <a:cs typeface="Arial" panose="020B0604020202020204" pitchFamily="34" charset="0"/>
              </a:rPr>
              <a:t>La désorientation des personnes</a:t>
            </a:r>
          </a:p>
          <a:p>
            <a:pPr marL="342900" indent="-342900">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Non reconnaissance des personnes (vécu difficilement pour les proches…)</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Plus tard dans l’évolution, les troubles mnésiques, l’aphasie (évocation des noms) et l’agnosie (reconnaissance des visages) contribuent à cette désorientation.</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Les désorientations sont favorisées par la modification brutale du contexte spatio-temporelle, par un évènement traumatisant, </a:t>
            </a:r>
            <a:r>
              <a:rPr lang="fr-CH" sz="1600" dirty="0" err="1">
                <a:solidFill>
                  <a:schemeClr val="tx1">
                    <a:lumMod val="65000"/>
                    <a:lumOff val="35000"/>
                  </a:schemeClr>
                </a:solidFill>
                <a:latin typeface="Arial" panose="020B0604020202020204" pitchFamily="34" charset="0"/>
                <a:cs typeface="Arial" panose="020B0604020202020204" pitchFamily="34" charset="0"/>
              </a:rPr>
              <a:t>etc</a:t>
            </a:r>
            <a:r>
              <a:rPr lang="fr-CH" sz="1600" dirty="0">
                <a:solidFill>
                  <a:schemeClr val="tx1">
                    <a:lumMod val="65000"/>
                    <a:lumOff val="35000"/>
                  </a:schemeClr>
                </a:solidFill>
                <a:latin typeface="Arial" panose="020B0604020202020204" pitchFamily="34" charset="0"/>
                <a:cs typeface="Arial" panose="020B0604020202020204" pitchFamily="34" charset="0"/>
              </a:rPr>
              <a:t> ..</a:t>
            </a:r>
          </a:p>
          <a:p>
            <a:pPr>
              <a:tabLst>
                <a:tab pos="457200" algn="l"/>
              </a:tabLst>
            </a:pPr>
            <a:endParaRPr lang="fr-CH" sz="1400" dirty="0">
              <a:solidFill>
                <a:schemeClr val="tx1">
                  <a:lumMod val="65000"/>
                  <a:lumOff val="35000"/>
                </a:schemeClr>
              </a:solidFill>
              <a:latin typeface="Arial" panose="020B0604020202020204" pitchFamily="34" charset="0"/>
              <a:cs typeface="Arial" panose="020B0604020202020204" pitchFamily="34" charset="0"/>
            </a:endParaRPr>
          </a:p>
          <a:p>
            <a:pPr algn="ctr">
              <a:tabLst>
                <a:tab pos="457200" algn="l"/>
              </a:tabLst>
            </a:pPr>
            <a:endParaRPr lang="fr-CH" sz="2200" dirty="0">
              <a:solidFill>
                <a:schemeClr val="tx1">
                  <a:lumMod val="65000"/>
                  <a:lumOff val="35000"/>
                </a:schemeClr>
              </a:solidFill>
            </a:endParaRPr>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467544" y="910480"/>
            <a:ext cx="8352159" cy="5324535"/>
          </a:xfrm>
          <a:prstGeom prst="rect">
            <a:avLst/>
          </a:prstGeom>
          <a:noFill/>
          <a:ln w="9525">
            <a:noFill/>
            <a:miter lim="800000"/>
            <a:headEnd/>
            <a:tailEnd/>
          </a:ln>
        </p:spPr>
        <p:txBody>
          <a:bodyPr wrap="square" anchor="ctr">
            <a:spAutoFit/>
          </a:bodyPr>
          <a:lstStyle/>
          <a:p>
            <a:pPr>
              <a:tabLst>
                <a:tab pos="457200" algn="l"/>
              </a:tabLst>
            </a:pPr>
            <a:r>
              <a:rPr lang="fr-CH" sz="1600" b="1" dirty="0">
                <a:solidFill>
                  <a:srgbClr val="408000"/>
                </a:solidFill>
                <a:latin typeface="Arial" panose="020B0604020202020204" pitchFamily="34" charset="0"/>
                <a:cs typeface="Arial" panose="020B0604020202020204" pitchFamily="34" charset="0"/>
              </a:rPr>
              <a:t>3. </a:t>
            </a:r>
            <a:r>
              <a:rPr lang="fr-CH" sz="1600" b="1" u="sng" dirty="0">
                <a:solidFill>
                  <a:srgbClr val="408000"/>
                </a:solidFill>
                <a:latin typeface="Arial" panose="020B0604020202020204" pitchFamily="34" charset="0"/>
                <a:cs typeface="Arial" panose="020B0604020202020204" pitchFamily="34" charset="0"/>
              </a:rPr>
              <a:t>Troubles de l’efficience intellectuelle</a:t>
            </a:r>
          </a:p>
          <a:p>
            <a:pPr>
              <a:tabLst>
                <a:tab pos="457200" algn="l"/>
              </a:tabLst>
            </a:pPr>
            <a:endParaRPr lang="fr-CH" sz="1600" dirty="0">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Au début de la maladie, ces troubles sont moins invalidants que les troubles de la mémoire ou de la désorientation.</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Les troubles: </a:t>
            </a:r>
          </a:p>
          <a:p>
            <a:pPr>
              <a:buFont typeface="Wingdings" pitchFamily="2" charset="2"/>
              <a:buChar char="Ø"/>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 </a:t>
            </a: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du jugement et de l’interprétation</a:t>
            </a:r>
          </a:p>
          <a:p>
            <a:pPr>
              <a:tabLst>
                <a:tab pos="457200" algn="l"/>
              </a:tabLst>
            </a:pPr>
            <a:endParaRPr lang="fr-CH" sz="1600" dirty="0">
              <a:solidFill>
                <a:schemeClr val="tx1">
                  <a:lumMod val="65000"/>
                  <a:lumOff val="35000"/>
                </a:schemeClr>
              </a:solidFill>
              <a:highlight>
                <a:srgbClr val="00FF00"/>
              </a:highlight>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La personne voit et entend mais n’interprète plus les informations</a:t>
            </a:r>
          </a:p>
          <a:p>
            <a:pPr>
              <a:buFont typeface="Wingdings" pitchFamily="2" charset="2"/>
              <a:buChar char="Ø"/>
              <a:tabLst>
                <a:tab pos="457200" algn="l"/>
              </a:tabLst>
            </a:pP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de l’attention et difficulté à capter plus d’un stimulus à la fois </a:t>
            </a: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(Conversation, déplacer son attention,..).</a:t>
            </a:r>
          </a:p>
          <a:p>
            <a:pPr>
              <a:tabLst>
                <a:tab pos="457200" algn="l"/>
              </a:tabLst>
            </a:pPr>
            <a:endParaRPr lang="fr-CH" sz="1600" dirty="0">
              <a:solidFill>
                <a:schemeClr val="tx1">
                  <a:lumMod val="65000"/>
                  <a:lumOff val="35000"/>
                </a:schemeClr>
              </a:solidFill>
              <a:highlight>
                <a:srgbClr val="00FF00"/>
              </a:highlight>
              <a:latin typeface="Arial" panose="020B0604020202020204" pitchFamily="34" charset="0"/>
              <a:cs typeface="Arial" panose="020B0604020202020204" pitchFamily="34" charset="0"/>
            </a:endParaRPr>
          </a:p>
          <a:p>
            <a:pPr>
              <a:tabLst>
                <a:tab pos="457200" algn="l"/>
              </a:tabLst>
            </a:pPr>
            <a:endParaRPr lang="fr-CH" sz="1600" dirty="0">
              <a:solidFill>
                <a:schemeClr val="tx1">
                  <a:lumMod val="65000"/>
                  <a:lumOff val="35000"/>
                </a:schemeClr>
              </a:solidFill>
              <a:highlight>
                <a:srgbClr val="00FF00"/>
              </a:highlight>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d’adaptation (de résolution des problèmes)</a:t>
            </a:r>
          </a:p>
          <a:p>
            <a:pPr>
              <a:buFont typeface="Wingdings" pitchFamily="2" charset="2"/>
              <a:buChar char="Ø"/>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de la pensée abstraite </a:t>
            </a: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(Similitudes /différences, définition des mots,…)</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CH" sz="1600" i="1"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Retentissement fonctionnel selon la situation sociale du patient.</a:t>
            </a:r>
          </a:p>
          <a:p>
            <a:pPr algn="ctr">
              <a:tabLst>
                <a:tab pos="457200" algn="l"/>
              </a:tabLst>
            </a:pPr>
            <a:endParaRPr lang="fr-CH" sz="2000" dirty="0">
              <a:solidFill>
                <a:schemeClr val="tx1">
                  <a:lumMod val="65000"/>
                  <a:lumOff val="35000"/>
                </a:schemeClr>
              </a:solidFill>
            </a:endParaRPr>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95288" y="1237825"/>
            <a:ext cx="7991475" cy="4093428"/>
          </a:xfrm>
          <a:prstGeom prst="rect">
            <a:avLst/>
          </a:prstGeom>
          <a:noFill/>
          <a:ln w="9525">
            <a:noFill/>
            <a:miter lim="800000"/>
            <a:headEnd/>
            <a:tailEnd/>
          </a:ln>
        </p:spPr>
        <p:txBody>
          <a:bodyPr anchor="ctr">
            <a:spAutoFit/>
          </a:bodyPr>
          <a:lstStyle/>
          <a:p>
            <a:pPr>
              <a:tabLst>
                <a:tab pos="457200" algn="l"/>
              </a:tabLst>
            </a:pPr>
            <a:r>
              <a:rPr lang="fr-CH" sz="1600" b="1" dirty="0">
                <a:solidFill>
                  <a:srgbClr val="408000"/>
                </a:solidFill>
                <a:latin typeface="Arial" panose="020B0604020202020204" pitchFamily="34" charset="0"/>
                <a:cs typeface="Arial" panose="020B0604020202020204" pitchFamily="34" charset="0"/>
              </a:rPr>
              <a:t>4. </a:t>
            </a:r>
            <a:r>
              <a:rPr lang="fr-CH" sz="1600" b="1" u="sng" dirty="0">
                <a:solidFill>
                  <a:srgbClr val="408000"/>
                </a:solidFill>
                <a:latin typeface="Arial" panose="020B0604020202020204" pitchFamily="34" charset="0"/>
                <a:cs typeface="Arial" panose="020B0604020202020204" pitchFamily="34" charset="0"/>
              </a:rPr>
              <a:t>Les troubles du langage</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Le plus caractéristique et le plus précoce des troubles du langage est l’évocation des mots </a:t>
            </a: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Test 5 mots / Dubois évalue la capacité à encoder l’information, la stocker et la restituer</a:t>
            </a:r>
          </a:p>
          <a:p>
            <a:pPr marL="342900" indent="-342900">
              <a:buFont typeface="Arial" panose="020B0604020202020204" pitchFamily="34" charset="0"/>
              <a:buChar cha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 </a:t>
            </a:r>
            <a:r>
              <a:rPr lang="fr-CH" sz="1600" dirty="0">
                <a:solidFill>
                  <a:srgbClr val="408000"/>
                </a:solidFill>
                <a:highlight>
                  <a:srgbClr val="FFFF00"/>
                </a:highlight>
                <a:latin typeface="Arial" panose="020B0604020202020204" pitchFamily="34" charset="0"/>
                <a:cs typeface="Arial" panose="020B0604020202020204" pitchFamily="34" charset="0"/>
              </a:rPr>
              <a:t>Périphrases, paraphasies, anomie</a:t>
            </a:r>
          </a:p>
          <a:p>
            <a:pPr marL="342900" indent="-342900">
              <a:buFont typeface="Arial" panose="020B0604020202020204" pitchFamily="34" charset="0"/>
              <a:buChar char="•"/>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1600" dirty="0">
                <a:solidFill>
                  <a:schemeClr val="tx1">
                    <a:lumMod val="65000"/>
                    <a:lumOff val="35000"/>
                  </a:schemeClr>
                </a:solidFill>
                <a:latin typeface="Arial" panose="020B0604020202020204" pitchFamily="34" charset="0"/>
                <a:cs typeface="Arial" panose="020B0604020202020204" pitchFamily="34" charset="0"/>
              </a:rPr>
              <a:t>En lien avec les troubles de la mémoire et des fonctions intellectuelles</a:t>
            </a:r>
          </a:p>
          <a:p>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Les troubles du langage perturbent l’évaluation des performances cognitives.</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tabLst>
                <a:tab pos="457200" algn="l"/>
              </a:tabLst>
            </a:pP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 Rôle de la «réserve cognitive»</a:t>
            </a:r>
          </a:p>
          <a:p>
            <a:pPr algn="ctr">
              <a:tabLst>
                <a:tab pos="457200" algn="l"/>
              </a:tabLst>
            </a:pPr>
            <a:endParaRPr lang="fr-CH" sz="2000" dirty="0">
              <a:solidFill>
                <a:schemeClr val="tx1">
                  <a:lumMod val="65000"/>
                  <a:lumOff val="35000"/>
                </a:schemeClr>
              </a:solidFill>
            </a:endParaRPr>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95288" y="1600994"/>
            <a:ext cx="8353425" cy="3539430"/>
          </a:xfrm>
          <a:prstGeom prst="rect">
            <a:avLst/>
          </a:prstGeom>
          <a:noFill/>
          <a:ln w="9525">
            <a:noFill/>
            <a:miter lim="800000"/>
            <a:headEnd/>
            <a:tailEnd/>
          </a:ln>
        </p:spPr>
        <p:txBody>
          <a:bodyPr anchor="ctr">
            <a:spAutoFit/>
          </a:bodyPr>
          <a:lstStyle/>
          <a:p>
            <a:pPr>
              <a:tabLst>
                <a:tab pos="457200" algn="l"/>
              </a:tabLst>
            </a:pPr>
            <a:r>
              <a:rPr lang="fr-CH" sz="1600" b="1" dirty="0">
                <a:solidFill>
                  <a:srgbClr val="408000"/>
                </a:solidFill>
                <a:latin typeface="Arial" panose="020B0604020202020204" pitchFamily="34" charset="0"/>
                <a:cs typeface="Arial" panose="020B0604020202020204" pitchFamily="34" charset="0"/>
              </a:rPr>
              <a:t>5. </a:t>
            </a:r>
            <a:r>
              <a:rPr lang="fr-CH" sz="1600" b="1" u="sng" dirty="0">
                <a:solidFill>
                  <a:srgbClr val="408000"/>
                </a:solidFill>
                <a:latin typeface="Arial" panose="020B0604020202020204" pitchFamily="34" charset="0"/>
                <a:cs typeface="Arial" panose="020B0604020202020204" pitchFamily="34" charset="0"/>
              </a:rPr>
              <a:t>Les praxies et la gestualité</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Plus automatisés, les gestes élaborés précocement sont longtemps conservés dans DMA (exemple de la marche,…)</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 </a:t>
            </a: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Difficultés à l’imitation de gestes </a:t>
            </a:r>
            <a:r>
              <a:rPr lang="fr-CH" sz="1600" dirty="0">
                <a:solidFill>
                  <a:schemeClr val="tx1">
                    <a:lumMod val="65000"/>
                    <a:lumOff val="35000"/>
                  </a:schemeClr>
                </a:solidFill>
                <a:latin typeface="Arial" panose="020B0604020202020204" pitchFamily="34" charset="0"/>
                <a:cs typeface="Arial" panose="020B0604020202020204" pitchFamily="34" charset="0"/>
              </a:rPr>
              <a:t>(souvent précoces),</a:t>
            </a:r>
          </a:p>
          <a:p>
            <a:pPr>
              <a:buFont typeface="Wingdings" pitchFamily="2" charset="2"/>
              <a:buChar char="Ø"/>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 </a:t>
            </a: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Troubles constructifs </a:t>
            </a:r>
            <a:r>
              <a:rPr lang="fr-CH" sz="1600" dirty="0">
                <a:solidFill>
                  <a:schemeClr val="tx1">
                    <a:lumMod val="65000"/>
                    <a:lumOff val="35000"/>
                  </a:schemeClr>
                </a:solidFill>
                <a:latin typeface="Arial" panose="020B0604020202020204" pitchFamily="34" charset="0"/>
                <a:cs typeface="Arial" panose="020B0604020202020204" pitchFamily="34" charset="0"/>
              </a:rPr>
              <a:t>(par exemple, dans l’agencement d’objets dans l’espace)</a:t>
            </a:r>
          </a:p>
          <a:p>
            <a:pPr>
              <a:buFont typeface="Wingdings" pitchFamily="2" charset="2"/>
              <a:buChar char="Ø"/>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 </a:t>
            </a: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Apraxies idéomotrices plus tardives </a:t>
            </a:r>
            <a:r>
              <a:rPr lang="fr-CH" sz="1600" dirty="0">
                <a:solidFill>
                  <a:schemeClr val="tx1">
                    <a:lumMod val="65000"/>
                    <a:lumOff val="35000"/>
                  </a:schemeClr>
                </a:solidFill>
                <a:latin typeface="Arial" panose="020B0604020202020204" pitchFamily="34" charset="0"/>
                <a:cs typeface="Arial" panose="020B0604020202020204" pitchFamily="34" charset="0"/>
              </a:rPr>
              <a:t>(séquences d’actions) comme par exemple les difficultés dans l’habillage.</a:t>
            </a:r>
          </a:p>
          <a:p>
            <a:pPr>
              <a:buFont typeface="Wingdings" pitchFamily="2" charset="2"/>
              <a:buChar char="Ø"/>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Les cas d’oubli (Gaz,…) témoignent autant d’un trouble praxique que d’un déficit généralisé.</a:t>
            </a:r>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95536" y="944869"/>
            <a:ext cx="7926387" cy="4555093"/>
          </a:xfrm>
          <a:prstGeom prst="rect">
            <a:avLst/>
          </a:prstGeom>
          <a:noFill/>
          <a:ln w="9525">
            <a:noFill/>
            <a:miter lim="800000"/>
            <a:headEnd/>
            <a:tailEnd/>
          </a:ln>
        </p:spPr>
        <p:txBody>
          <a:bodyPr anchor="ctr">
            <a:spAutoFit/>
          </a:bodyPr>
          <a:lstStyle/>
          <a:p>
            <a:pPr>
              <a:tabLst>
                <a:tab pos="457200" algn="l"/>
              </a:tabLst>
            </a:pPr>
            <a:r>
              <a:rPr lang="fr-CH" sz="1600" b="1" dirty="0">
                <a:solidFill>
                  <a:srgbClr val="408000"/>
                </a:solidFill>
                <a:latin typeface="Arial" panose="020B0604020202020204" pitchFamily="34" charset="0"/>
                <a:cs typeface="Arial" panose="020B0604020202020204" pitchFamily="34" charset="0"/>
              </a:rPr>
              <a:t>6. </a:t>
            </a:r>
            <a:r>
              <a:rPr lang="fr-CH" sz="1600" b="1" u="sng" dirty="0">
                <a:solidFill>
                  <a:srgbClr val="408000"/>
                </a:solidFill>
                <a:latin typeface="Arial" panose="020B0604020202020204" pitchFamily="34" charset="0"/>
                <a:cs typeface="Arial" panose="020B0604020202020204" pitchFamily="34" charset="0"/>
              </a:rPr>
              <a:t>L’agnosie</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Impossibilité à reconnaître des objets</a:t>
            </a: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 par la vision (agnosie visuelle),</a:t>
            </a: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 par l’audition (agnosie auditive)</a:t>
            </a: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 par le toucher (astéréognosie) </a:t>
            </a: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en absence de trouble </a:t>
            </a:r>
            <a:r>
              <a:rPr lang="fr-CH" sz="1600">
                <a:solidFill>
                  <a:schemeClr val="tx1">
                    <a:lumMod val="65000"/>
                    <a:lumOff val="35000"/>
                  </a:schemeClr>
                </a:solidFill>
                <a:latin typeface="Arial" panose="020B0604020202020204" pitchFamily="34" charset="0"/>
                <a:cs typeface="Arial" panose="020B0604020202020204" pitchFamily="34" charset="0"/>
              </a:rPr>
              <a:t>sensoriel physiologique.</a:t>
            </a: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r>
              <a:rPr lang="fr-CH" sz="1600" dirty="0">
                <a:solidFill>
                  <a:schemeClr val="tx1">
                    <a:lumMod val="65000"/>
                    <a:lumOff val="35000"/>
                  </a:schemeClr>
                </a:solidFill>
                <a:latin typeface="Arial" panose="020B0604020202020204" pitchFamily="34" charset="0"/>
                <a:cs typeface="Arial" panose="020B0604020202020204" pitchFamily="34" charset="0"/>
              </a:rPr>
              <a:t>Dans </a:t>
            </a: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l’agnosie visuelle</a:t>
            </a:r>
            <a:r>
              <a:rPr lang="fr-CH" sz="1600" dirty="0">
                <a:solidFill>
                  <a:schemeClr val="tx1">
                    <a:lumMod val="65000"/>
                    <a:lumOff val="35000"/>
                  </a:schemeClr>
                </a:solidFill>
                <a:latin typeface="Arial" panose="020B0604020202020204" pitchFamily="34" charset="0"/>
                <a:cs typeface="Arial" panose="020B0604020202020204" pitchFamily="34" charset="0"/>
              </a:rPr>
              <a:t>, est altérée d’abord la capacité à reconnaitre les</a:t>
            </a:r>
            <a:endParaRPr lang="fr-CH" sz="1600" dirty="0">
              <a:solidFill>
                <a:srgbClr val="408000"/>
              </a:solidFill>
              <a:latin typeface="Arial" panose="020B0604020202020204" pitchFamily="34" charset="0"/>
              <a:cs typeface="Arial" panose="020B0604020202020204" pitchFamily="34" charset="0"/>
            </a:endParaRPr>
          </a:p>
          <a:p>
            <a:r>
              <a:rPr lang="fr-CH" sz="1600" dirty="0">
                <a:solidFill>
                  <a:schemeClr val="tx1">
                    <a:lumMod val="65000"/>
                    <a:lumOff val="35000"/>
                  </a:schemeClr>
                </a:solidFill>
                <a:latin typeface="Arial" panose="020B0604020202020204" pitchFamily="34" charset="0"/>
                <a:cs typeface="Arial" panose="020B0604020202020204" pitchFamily="34" charset="0"/>
              </a:rPr>
              <a:t>symboles abstraits (panneaux routiers,…), </a:t>
            </a:r>
          </a:p>
          <a:p>
            <a:r>
              <a:rPr lang="fr-CH" sz="1600" dirty="0">
                <a:solidFill>
                  <a:schemeClr val="tx1">
                    <a:lumMod val="65000"/>
                    <a:lumOff val="35000"/>
                  </a:schemeClr>
                </a:solidFill>
                <a:latin typeface="Arial" panose="020B0604020202020204" pitchFamily="34" charset="0"/>
                <a:cs typeface="Arial" panose="020B0604020202020204" pitchFamily="34" charset="0"/>
              </a:rPr>
              <a:t>puis les images, les photographies et les objets.</a:t>
            </a:r>
          </a:p>
          <a:p>
            <a:endParaRPr lang="fr-CH" sz="1600" dirty="0">
              <a:solidFill>
                <a:schemeClr val="tx1">
                  <a:lumMod val="65000"/>
                  <a:lumOff val="35000"/>
                </a:schemeClr>
              </a:solidFill>
              <a:latin typeface="Arial" panose="020B0604020202020204" pitchFamily="34" charset="0"/>
              <a:cs typeface="Arial" panose="020B0604020202020204" pitchFamily="34" charset="0"/>
            </a:endParaRPr>
          </a:p>
          <a:p>
            <a:r>
              <a:rPr lang="fr-CH" sz="1600" dirty="0">
                <a:solidFill>
                  <a:schemeClr val="tx1">
                    <a:lumMod val="65000"/>
                    <a:lumOff val="35000"/>
                  </a:schemeClr>
                </a:solidFill>
                <a:latin typeface="Arial" panose="020B0604020202020204" pitchFamily="34" charset="0"/>
                <a:cs typeface="Arial" panose="020B0604020202020204" pitchFamily="34" charset="0"/>
              </a:rPr>
              <a:t>Dans </a:t>
            </a:r>
            <a:r>
              <a:rPr lang="fr-CH" sz="16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l’agnosie auditive</a:t>
            </a:r>
            <a:r>
              <a:rPr lang="fr-CH" sz="1600" dirty="0">
                <a:solidFill>
                  <a:schemeClr val="tx1">
                    <a:lumMod val="65000"/>
                    <a:lumOff val="35000"/>
                  </a:schemeClr>
                </a:solidFill>
                <a:latin typeface="Arial" panose="020B0604020202020204" pitchFamily="34" charset="0"/>
                <a:cs typeface="Arial" panose="020B0604020202020204" pitchFamily="34" charset="0"/>
              </a:rPr>
              <a:t>, ce sont des sons significatifs qui ne sont pas reconnus.</a:t>
            </a:r>
          </a:p>
          <a:p>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Dans la DMA, ces incapacités sont aussi en lien avec les troubles du langage et liées au déficit intellectuel général  ....</a:t>
            </a:r>
          </a:p>
          <a:p>
            <a:pPr algn="ctr">
              <a:tabLst>
                <a:tab pos="457200" algn="l"/>
              </a:tabLst>
            </a:pPr>
            <a:endParaRPr lang="fr-CH" dirty="0"/>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539552" y="620688"/>
            <a:ext cx="8280400" cy="5472460"/>
          </a:xfrm>
        </p:spPr>
        <p:txBody>
          <a:bodyPr>
            <a:normAutofit lnSpcReduction="10000"/>
          </a:bodyPr>
          <a:lstStyle/>
          <a:p>
            <a:r>
              <a:rPr lang="fr-CH" sz="2400" u="sng" dirty="0">
                <a:solidFill>
                  <a:srgbClr val="408000"/>
                </a:solidFill>
                <a:latin typeface="+mj-lt"/>
              </a:rPr>
              <a:t>Modifications</a:t>
            </a:r>
            <a:r>
              <a:rPr lang="fr-CH" sz="2400" b="1" u="sng" dirty="0">
                <a:solidFill>
                  <a:srgbClr val="408000"/>
                </a:solidFill>
                <a:latin typeface="+mj-lt"/>
              </a:rPr>
              <a:t> liées au vieillissement normal</a:t>
            </a:r>
          </a:p>
          <a:p>
            <a:endParaRPr lang="fr-CH" sz="2400" b="1" u="sng" dirty="0">
              <a:solidFill>
                <a:schemeClr val="tx1">
                  <a:lumMod val="75000"/>
                  <a:lumOff val="25000"/>
                </a:schemeClr>
              </a:solidFill>
              <a:latin typeface="+mj-lt"/>
            </a:endParaRPr>
          </a:p>
          <a:p>
            <a:r>
              <a:rPr lang="fr-CH" sz="2000" b="0" dirty="0">
                <a:solidFill>
                  <a:schemeClr val="tx1">
                    <a:lumMod val="75000"/>
                    <a:lumOff val="25000"/>
                  </a:schemeClr>
                </a:solidFill>
                <a:latin typeface="+mj-lt"/>
              </a:rPr>
              <a:t>Les recherches sur le vieillissement primaire montrent que les personnes âgées sont souvent </a:t>
            </a:r>
            <a:r>
              <a:rPr lang="fr-CH" sz="2000" b="0" u="sng" dirty="0">
                <a:solidFill>
                  <a:schemeClr val="tx1">
                    <a:lumMod val="75000"/>
                    <a:lumOff val="25000"/>
                  </a:schemeClr>
                </a:solidFill>
                <a:latin typeface="+mj-lt"/>
              </a:rPr>
              <a:t>moins performantes </a:t>
            </a:r>
            <a:r>
              <a:rPr lang="fr-CH" sz="2000" b="0" dirty="0">
                <a:solidFill>
                  <a:schemeClr val="tx1">
                    <a:lumMod val="75000"/>
                    <a:lumOff val="25000"/>
                  </a:schemeClr>
                </a:solidFill>
                <a:latin typeface="+mj-lt"/>
              </a:rPr>
              <a:t>lorsqu’elles accomplissent des tâches qui sollicitent:</a:t>
            </a:r>
          </a:p>
          <a:p>
            <a:endParaRPr lang="fr-CH" sz="2000" b="0" dirty="0">
              <a:solidFill>
                <a:schemeClr val="tx1">
                  <a:lumMod val="75000"/>
                  <a:lumOff val="25000"/>
                </a:schemeClr>
              </a:solidFill>
              <a:latin typeface="+mj-lt"/>
            </a:endParaRPr>
          </a:p>
          <a:p>
            <a:pPr marL="342900" indent="-342900">
              <a:buFont typeface="Wingdings" panose="05000000000000000000" pitchFamily="2" charset="2"/>
              <a:buChar char="Ø"/>
            </a:pPr>
            <a:r>
              <a:rPr lang="fr-CH" sz="2000" b="0" dirty="0">
                <a:solidFill>
                  <a:schemeClr val="tx1">
                    <a:lumMod val="75000"/>
                    <a:lumOff val="25000"/>
                  </a:schemeClr>
                </a:solidFill>
                <a:latin typeface="+mj-lt"/>
              </a:rPr>
              <a:t>Le fonctionnement de la mémoire (Encodage et re mémorisation)</a:t>
            </a:r>
          </a:p>
          <a:p>
            <a:pPr marL="342900" indent="-342900">
              <a:buFont typeface="Wingdings" panose="05000000000000000000" pitchFamily="2" charset="2"/>
              <a:buChar char="Ø"/>
            </a:pPr>
            <a:r>
              <a:rPr lang="fr-CH" sz="2000" b="0" dirty="0">
                <a:solidFill>
                  <a:schemeClr val="tx1">
                    <a:lumMod val="75000"/>
                    <a:lumOff val="25000"/>
                  </a:schemeClr>
                </a:solidFill>
                <a:latin typeface="+mj-lt"/>
              </a:rPr>
              <a:t>Les fonctions intellectuelles (Déduction, induction,…)</a:t>
            </a:r>
          </a:p>
          <a:p>
            <a:pPr marL="342900" indent="-342900">
              <a:buFont typeface="Wingdings" panose="05000000000000000000" pitchFamily="2" charset="2"/>
              <a:buChar char="Ø"/>
            </a:pPr>
            <a:r>
              <a:rPr lang="fr-CH" sz="2000" b="0" dirty="0">
                <a:solidFill>
                  <a:schemeClr val="tx1">
                    <a:lumMod val="75000"/>
                    <a:lumOff val="25000"/>
                  </a:schemeClr>
                </a:solidFill>
                <a:latin typeface="+mj-lt"/>
              </a:rPr>
              <a:t>L’attention</a:t>
            </a:r>
          </a:p>
          <a:p>
            <a:pPr marL="342900" indent="-342900">
              <a:buFont typeface="Wingdings" panose="05000000000000000000" pitchFamily="2" charset="2"/>
              <a:buChar char="Ø"/>
            </a:pPr>
            <a:r>
              <a:rPr lang="fr-CH" sz="2000" b="0" dirty="0">
                <a:solidFill>
                  <a:schemeClr val="tx1">
                    <a:lumMod val="75000"/>
                    <a:lumOff val="25000"/>
                  </a:schemeClr>
                </a:solidFill>
                <a:latin typeface="+mj-lt"/>
              </a:rPr>
              <a:t>L’orientation</a:t>
            </a:r>
          </a:p>
          <a:p>
            <a:pPr marL="342900" indent="-342900">
              <a:buFont typeface="Wingdings" panose="05000000000000000000" pitchFamily="2" charset="2"/>
              <a:buChar char="Ø"/>
            </a:pPr>
            <a:r>
              <a:rPr lang="fr-CH" sz="2000" b="0" dirty="0">
                <a:solidFill>
                  <a:schemeClr val="tx1">
                    <a:lumMod val="75000"/>
                    <a:lumOff val="25000"/>
                  </a:schemeClr>
                </a:solidFill>
                <a:latin typeface="+mj-lt"/>
              </a:rPr>
              <a:t>Le langage</a:t>
            </a:r>
          </a:p>
          <a:p>
            <a:pPr marL="342900" indent="-342900">
              <a:buFont typeface="Wingdings" panose="05000000000000000000" pitchFamily="2" charset="2"/>
              <a:buChar char="Ø"/>
            </a:pPr>
            <a:r>
              <a:rPr lang="fr-CH" sz="2000" b="0" dirty="0">
                <a:solidFill>
                  <a:schemeClr val="tx1">
                    <a:lumMod val="75000"/>
                    <a:lumOff val="25000"/>
                  </a:schemeClr>
                </a:solidFill>
                <a:latin typeface="+mj-lt"/>
              </a:rPr>
              <a:t>Les fonctions exécutives (Capacité à adopter et à poursuivre un nouveau comportement en vue d’atteindre un but précis)</a:t>
            </a:r>
          </a:p>
          <a:p>
            <a:pPr marL="342900" indent="-342900">
              <a:buFontTx/>
              <a:buChar char="-"/>
            </a:pPr>
            <a:endParaRPr lang="fr-CH" sz="2000" b="0" dirty="0">
              <a:solidFill>
                <a:schemeClr val="tx1">
                  <a:lumMod val="75000"/>
                  <a:lumOff val="25000"/>
                </a:schemeClr>
              </a:solidFill>
              <a:latin typeface="+mj-lt"/>
            </a:endParaRPr>
          </a:p>
          <a:p>
            <a:r>
              <a:rPr lang="fr-CH" sz="2000" dirty="0">
                <a:solidFill>
                  <a:schemeClr val="tx1">
                    <a:lumMod val="65000"/>
                    <a:lumOff val="35000"/>
                  </a:schemeClr>
                </a:solidFill>
                <a:latin typeface="+mj-lt"/>
              </a:rPr>
              <a:t>Remise en question de la notion de démence de la maladie d’Alzheimer (Prof. Olivier Saint-Jean «Alzheimer, le grand leurre» 2017)</a:t>
            </a:r>
            <a:endParaRPr lang="fr-CH" sz="2000" b="0" dirty="0">
              <a:solidFill>
                <a:srgbClr val="FF0000"/>
              </a:solidFill>
              <a:latin typeface="+mj-lt"/>
            </a:endParaRPr>
          </a:p>
        </p:txBody>
      </p:sp>
    </p:spTree>
    <p:extLst>
      <p:ext uri="{BB962C8B-B14F-4D97-AF65-F5344CB8AC3E}">
        <p14:creationId xmlns:p14="http://schemas.microsoft.com/office/powerpoint/2010/main" val="130699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95536" y="692696"/>
            <a:ext cx="8064500" cy="6771084"/>
          </a:xfrm>
          <a:prstGeom prst="rect">
            <a:avLst/>
          </a:prstGeom>
          <a:noFill/>
          <a:ln w="9525">
            <a:noFill/>
            <a:miter lim="800000"/>
            <a:headEnd/>
            <a:tailEnd/>
          </a:ln>
        </p:spPr>
        <p:txBody>
          <a:bodyPr anchor="ctr">
            <a:spAutoFit/>
          </a:bodyPr>
          <a:lstStyle/>
          <a:p>
            <a:pPr>
              <a:tabLst>
                <a:tab pos="457200" algn="l"/>
              </a:tabLst>
            </a:pPr>
            <a:r>
              <a:rPr lang="fr-CH" sz="1600" b="1" dirty="0">
                <a:solidFill>
                  <a:srgbClr val="408000"/>
                </a:solidFill>
                <a:latin typeface="Arial" panose="020B0604020202020204" pitchFamily="34" charset="0"/>
                <a:cs typeface="Arial" panose="020B0604020202020204" pitchFamily="34" charset="0"/>
              </a:rPr>
              <a:t>6. </a:t>
            </a:r>
            <a:r>
              <a:rPr lang="fr-CH" sz="1600" b="1" u="sng" dirty="0">
                <a:solidFill>
                  <a:srgbClr val="408000"/>
                </a:solidFill>
                <a:latin typeface="Arial" panose="020B0604020202020204" pitchFamily="34" charset="0"/>
                <a:cs typeface="Arial" panose="020B0604020202020204" pitchFamily="34" charset="0"/>
              </a:rPr>
              <a:t>Troubles du comportement</a:t>
            </a:r>
          </a:p>
          <a:p>
            <a:pPr>
              <a:tabLst>
                <a:tab pos="457200" algn="l"/>
              </a:tabLst>
            </a:pPr>
            <a:endParaRPr lang="fr-CH" sz="1600" dirty="0">
              <a:solidFill>
                <a:schemeClr val="tx1">
                  <a:lumMod val="65000"/>
                  <a:lumOff val="35000"/>
                </a:schemeClr>
              </a:solidFill>
              <a:latin typeface="Arial" panose="020B0604020202020204" pitchFamily="34" charset="0"/>
              <a:cs typeface="Arial" panose="020B0604020202020204" pitchFamily="34" charset="0"/>
            </a:endParaRPr>
          </a:p>
          <a:p>
            <a:pPr>
              <a:tabLst>
                <a:tab pos="457200" algn="l"/>
              </a:tabLst>
            </a:pPr>
            <a:r>
              <a:rPr lang="fr-CH" sz="1600" dirty="0">
                <a:solidFill>
                  <a:schemeClr val="tx1">
                    <a:lumMod val="65000"/>
                    <a:lumOff val="35000"/>
                  </a:schemeClr>
                </a:solidFill>
                <a:latin typeface="Arial" panose="020B0604020202020204" pitchFamily="34" charset="0"/>
                <a:cs typeface="Arial" panose="020B0604020202020204" pitchFamily="34" charset="0"/>
              </a:rPr>
              <a:t>Apparition selon fonctionnement psychologique de base</a:t>
            </a:r>
          </a:p>
          <a:p>
            <a:pPr>
              <a:tabLst>
                <a:tab pos="457200" algn="l"/>
              </a:tabLst>
            </a:pPr>
            <a:endParaRPr lang="fr-CH" sz="16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75000"/>
                    <a:lumOff val="25000"/>
                  </a:schemeClr>
                </a:solidFill>
                <a:latin typeface="Arial" panose="020B0604020202020204" pitchFamily="34" charset="0"/>
                <a:cs typeface="Arial" panose="020B0604020202020204" pitchFamily="34" charset="0"/>
              </a:rPr>
              <a:t> De </a:t>
            </a:r>
            <a:r>
              <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l’agitation anxieuse </a:t>
            </a:r>
            <a:r>
              <a:rPr lang="fr-CH" sz="1600" dirty="0">
                <a:solidFill>
                  <a:schemeClr val="tx1">
                    <a:lumMod val="75000"/>
                    <a:lumOff val="25000"/>
                  </a:schemeClr>
                </a:solidFill>
                <a:latin typeface="Arial" panose="020B0604020202020204" pitchFamily="34" charset="0"/>
                <a:cs typeface="Arial" panose="020B0604020202020204" pitchFamily="34" charset="0"/>
              </a:rPr>
              <a:t>(souvent en soirée) par des demandes / des propos répétitifs (signes d’anxiété, de désorientation, d’oubli,….)</a:t>
            </a:r>
          </a:p>
          <a:p>
            <a:pPr>
              <a:tabLst>
                <a:tab pos="457200" algn="l"/>
              </a:tabLst>
            </a:pPr>
            <a:endParaRPr lang="fr-CH" sz="16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75000"/>
                    <a:lumOff val="25000"/>
                  </a:schemeClr>
                </a:solidFill>
                <a:latin typeface="Arial" panose="020B0604020202020204" pitchFamily="34" charset="0"/>
                <a:cs typeface="Arial" panose="020B0604020202020204" pitchFamily="34" charset="0"/>
              </a:rPr>
              <a:t> De la </a:t>
            </a:r>
            <a:r>
              <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déambulation</a:t>
            </a:r>
            <a:r>
              <a:rPr lang="fr-CH" sz="1600" dirty="0">
                <a:solidFill>
                  <a:schemeClr val="tx1">
                    <a:lumMod val="75000"/>
                    <a:lumOff val="25000"/>
                  </a:schemeClr>
                </a:solidFill>
                <a:latin typeface="Arial" panose="020B0604020202020204" pitchFamily="34" charset="0"/>
                <a:cs typeface="Arial" panose="020B0604020202020204" pitchFamily="34" charset="0"/>
              </a:rPr>
              <a:t> (liées à la désorientation) à maintenir en gérant le risque de chute.</a:t>
            </a:r>
          </a:p>
          <a:p>
            <a:pPr>
              <a:tabLst>
                <a:tab pos="457200" algn="l"/>
              </a:tabLst>
            </a:pPr>
            <a:endParaRPr lang="fr-CH" sz="16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75000"/>
                    <a:lumOff val="25000"/>
                  </a:schemeClr>
                </a:solidFill>
                <a:latin typeface="Arial" panose="020B0604020202020204" pitchFamily="34" charset="0"/>
                <a:cs typeface="Arial" panose="020B0604020202020204" pitchFamily="34" charset="0"/>
              </a:rPr>
              <a:t> Une </a:t>
            </a:r>
            <a:r>
              <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désorganisation dans la vie quotidienne </a:t>
            </a:r>
            <a:r>
              <a:rPr lang="fr-CH" sz="1600" dirty="0">
                <a:solidFill>
                  <a:schemeClr val="tx1">
                    <a:lumMod val="75000"/>
                    <a:lumOff val="25000"/>
                  </a:schemeClr>
                </a:solidFill>
                <a:latin typeface="Arial" panose="020B0604020202020204" pitchFamily="34" charset="0"/>
                <a:cs typeface="Arial" panose="020B0604020202020204" pitchFamily="34" charset="0"/>
              </a:rPr>
              <a:t>(alimentation, hygiène, négligence,…) et dépendance pour les activités de la vie quotidienne</a:t>
            </a:r>
          </a:p>
          <a:p>
            <a:pPr>
              <a:buFont typeface="Wingdings" pitchFamily="2" charset="2"/>
              <a:buNone/>
              <a:tabLst>
                <a:tab pos="457200" algn="l"/>
              </a:tabLst>
            </a:pPr>
            <a:endParaRPr lang="fr-CH" sz="16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75000"/>
                    <a:lumOff val="25000"/>
                  </a:schemeClr>
                </a:solidFill>
                <a:latin typeface="Arial" panose="020B0604020202020204" pitchFamily="34" charset="0"/>
                <a:cs typeface="Arial" panose="020B0604020202020204" pitchFamily="34" charset="0"/>
              </a:rPr>
              <a:t> Des </a:t>
            </a:r>
            <a:r>
              <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épisodes d’agressivité </a:t>
            </a:r>
            <a:r>
              <a:rPr lang="fr-CH" sz="1600" dirty="0">
                <a:solidFill>
                  <a:schemeClr val="tx1">
                    <a:lumMod val="75000"/>
                    <a:lumOff val="25000"/>
                  </a:schemeClr>
                </a:solidFill>
                <a:latin typeface="Arial" panose="020B0604020202020204" pitchFamily="34" charset="0"/>
                <a:cs typeface="Arial" panose="020B0604020202020204" pitchFamily="34" charset="0"/>
              </a:rPr>
              <a:t>(Hors démence frontale, il s’agit souvent de réactions à la perception d’un environnement non adapté)</a:t>
            </a:r>
          </a:p>
          <a:p>
            <a:pPr>
              <a:buFont typeface="Wingdings" pitchFamily="2" charset="2"/>
              <a:buChar char="Ø"/>
              <a:tabLst>
                <a:tab pos="457200" algn="l"/>
              </a:tabLst>
            </a:pPr>
            <a:endParaRPr lang="fr-CH" sz="16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75000"/>
                    <a:lumOff val="25000"/>
                  </a:schemeClr>
                </a:solidFill>
                <a:latin typeface="Arial" panose="020B0604020202020204" pitchFamily="34" charset="0"/>
                <a:cs typeface="Arial" panose="020B0604020202020204" pitchFamily="34" charset="0"/>
              </a:rPr>
              <a:t> de </a:t>
            </a:r>
            <a:r>
              <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l’apathie, sentiment d’indifférence, régression, somnolence</a:t>
            </a:r>
          </a:p>
          <a:p>
            <a:pPr>
              <a:buFont typeface="Wingdings" pitchFamily="2" charset="2"/>
              <a:buChar char="Ø"/>
              <a:tabLst>
                <a:tab pos="457200" algn="l"/>
              </a:tabLst>
            </a:pPr>
            <a:endParaRPr lang="fr-CH" sz="16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75000"/>
                    <a:lumOff val="25000"/>
                  </a:schemeClr>
                </a:solidFill>
                <a:latin typeface="Arial" panose="020B0604020202020204" pitchFamily="34" charset="0"/>
                <a:cs typeface="Arial" panose="020B0604020202020204" pitchFamily="34" charset="0"/>
              </a:rPr>
              <a:t>Certains cas de </a:t>
            </a:r>
            <a:r>
              <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délire et d’hallucination </a:t>
            </a:r>
          </a:p>
          <a:p>
            <a:pPr>
              <a:tabLst>
                <a:tab pos="457200" algn="l"/>
              </a:tabLst>
            </a:pPr>
            <a:endPar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Inversion du rythme nuit / jour</a:t>
            </a:r>
          </a:p>
          <a:p>
            <a:pPr>
              <a:buFont typeface="Wingdings" pitchFamily="2" charset="2"/>
              <a:buChar char="Ø"/>
              <a:tabLst>
                <a:tab pos="457200" algn="l"/>
              </a:tabLst>
            </a:pPr>
            <a:endParaRPr lang="fr-CH" sz="16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itchFamily="2" charset="2"/>
              <a:buChar char="Ø"/>
              <a:tabLst>
                <a:tab pos="457200" algn="l"/>
              </a:tabLst>
            </a:pPr>
            <a:r>
              <a:rPr lang="fr-CH" sz="1600" dirty="0">
                <a:solidFill>
                  <a:schemeClr val="tx1">
                    <a:lumMod val="75000"/>
                    <a:lumOff val="25000"/>
                  </a:schemeClr>
                </a:solidFill>
                <a:latin typeface="Arial" panose="020B0604020202020204" pitchFamily="34" charset="0"/>
                <a:cs typeface="Arial" panose="020B0604020202020204" pitchFamily="34" charset="0"/>
              </a:rPr>
              <a:t> Une apparition fréquente d’une </a:t>
            </a:r>
            <a:r>
              <a:rPr lang="fr-CH" sz="1600"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symptomatologie dépressive</a:t>
            </a:r>
          </a:p>
          <a:p>
            <a:pPr algn="ctr">
              <a:buFont typeface="Wingdings" pitchFamily="2" charset="2"/>
              <a:buChar char="Ø"/>
              <a:tabLst>
                <a:tab pos="457200" algn="l"/>
              </a:tabLst>
            </a:pPr>
            <a:endParaRPr lang="fr-CH" dirty="0">
              <a:solidFill>
                <a:schemeClr val="tx1">
                  <a:lumMod val="65000"/>
                  <a:lumOff val="35000"/>
                </a:schemeClr>
              </a:solidFill>
            </a:endParaRPr>
          </a:p>
          <a:p>
            <a:pPr algn="ctr">
              <a:tabLst>
                <a:tab pos="457200" algn="l"/>
              </a:tabLst>
            </a:pPr>
            <a:endParaRPr lang="fr-CH" sz="2400" dirty="0"/>
          </a:p>
          <a:p>
            <a:pPr algn="ctr">
              <a:buFont typeface="Wingdings" pitchFamily="2" charset="2"/>
              <a:buNone/>
              <a:tabLst>
                <a:tab pos="457200" algn="l"/>
              </a:tabLst>
            </a:pPr>
            <a:endParaRPr lang="fr-CH" sz="2400" dirty="0"/>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78412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95536" y="1733524"/>
            <a:ext cx="8064500" cy="3600986"/>
          </a:xfrm>
          <a:prstGeom prst="rect">
            <a:avLst/>
          </a:prstGeom>
          <a:noFill/>
          <a:ln w="9525">
            <a:noFill/>
            <a:miter lim="800000"/>
            <a:headEnd/>
            <a:tailEnd/>
          </a:ln>
        </p:spPr>
        <p:txBody>
          <a:bodyPr anchor="ctr">
            <a:spAutoFit/>
          </a:bodyPr>
          <a:lstStyle/>
          <a:p>
            <a:pPr>
              <a:tabLst>
                <a:tab pos="457200" algn="l"/>
              </a:tabLst>
            </a:pPr>
            <a:r>
              <a:rPr lang="fr-CH" b="1" dirty="0">
                <a:solidFill>
                  <a:srgbClr val="408000"/>
                </a:solidFill>
              </a:rPr>
              <a:t>7. </a:t>
            </a:r>
            <a:r>
              <a:rPr lang="fr-CH" b="1" u="sng" dirty="0">
                <a:solidFill>
                  <a:srgbClr val="408000"/>
                </a:solidFill>
              </a:rPr>
              <a:t>Capacités restantes</a:t>
            </a:r>
          </a:p>
          <a:p>
            <a:pPr>
              <a:tabLst>
                <a:tab pos="457200" algn="l"/>
              </a:tabLst>
            </a:pPr>
            <a:endParaRPr lang="fr-CH" dirty="0">
              <a:solidFill>
                <a:schemeClr val="tx1">
                  <a:lumMod val="65000"/>
                  <a:lumOff val="35000"/>
                </a:schemeClr>
              </a:solidFill>
            </a:endParaRPr>
          </a:p>
          <a:p>
            <a:pPr>
              <a:tabLst>
                <a:tab pos="457200" algn="l"/>
              </a:tabLst>
            </a:pPr>
            <a:endParaRPr lang="fr-CH" dirty="0">
              <a:solidFill>
                <a:schemeClr val="tx1">
                  <a:lumMod val="65000"/>
                  <a:lumOff val="35000"/>
                </a:schemeClr>
              </a:solidFill>
            </a:endParaRPr>
          </a:p>
          <a:p>
            <a:pPr marL="285750" indent="-285750">
              <a:buFont typeface="Wingdings" panose="05000000000000000000" pitchFamily="2" charset="2"/>
              <a:buChar char="Ø"/>
              <a:tabLst>
                <a:tab pos="457200" algn="l"/>
              </a:tabLst>
            </a:pPr>
            <a:r>
              <a:rPr lang="fr-CH" dirty="0">
                <a:solidFill>
                  <a:schemeClr val="tx1">
                    <a:lumMod val="65000"/>
                    <a:lumOff val="35000"/>
                  </a:schemeClr>
                </a:solidFill>
              </a:rPr>
              <a:t> </a:t>
            </a:r>
            <a:r>
              <a:rPr lang="fr-CH" dirty="0">
                <a:solidFill>
                  <a:schemeClr val="tx1">
                    <a:lumMod val="65000"/>
                    <a:lumOff val="35000"/>
                  </a:schemeClr>
                </a:solidFill>
                <a:highlight>
                  <a:srgbClr val="FFFF00"/>
                </a:highlight>
              </a:rPr>
              <a:t>Maintien de certains automatismes </a:t>
            </a:r>
            <a:r>
              <a:rPr lang="fr-CH" dirty="0">
                <a:solidFill>
                  <a:schemeClr val="tx1">
                    <a:lumMod val="65000"/>
                    <a:lumOff val="35000"/>
                  </a:schemeClr>
                </a:solidFill>
              </a:rPr>
              <a:t>(marche, jeux pratiqués pendant l’enfance, loisirs significatifs,..)</a:t>
            </a:r>
          </a:p>
          <a:p>
            <a:pPr>
              <a:tabLst>
                <a:tab pos="457200" algn="l"/>
              </a:tabLst>
            </a:pPr>
            <a:r>
              <a:rPr lang="fr-CH" dirty="0">
                <a:solidFill>
                  <a:schemeClr val="tx1">
                    <a:lumMod val="65000"/>
                    <a:lumOff val="35000"/>
                  </a:schemeClr>
                </a:solidFill>
              </a:rPr>
              <a:t>Leur base est fragile: disparition au moindre changement d’environnement (pas toujours significatif d’une détérioration cognitive)</a:t>
            </a:r>
          </a:p>
          <a:p>
            <a:pPr marL="285750" indent="-285750">
              <a:buFont typeface="Wingdings" panose="05000000000000000000" pitchFamily="2" charset="2"/>
              <a:buChar char="Ø"/>
              <a:tabLst>
                <a:tab pos="457200" algn="l"/>
              </a:tabLst>
            </a:pPr>
            <a:endParaRPr lang="fr-CH" dirty="0">
              <a:solidFill>
                <a:schemeClr val="tx1">
                  <a:lumMod val="65000"/>
                  <a:lumOff val="35000"/>
                </a:schemeClr>
              </a:solidFill>
            </a:endParaRPr>
          </a:p>
          <a:p>
            <a:pPr marL="285750" indent="-285750">
              <a:buFont typeface="Wingdings" panose="05000000000000000000" pitchFamily="2" charset="2"/>
              <a:buChar char="Ø"/>
              <a:tabLst>
                <a:tab pos="457200" algn="l"/>
              </a:tabLst>
            </a:pPr>
            <a:r>
              <a:rPr lang="fr-CH" dirty="0">
                <a:solidFill>
                  <a:schemeClr val="tx1">
                    <a:lumMod val="65000"/>
                    <a:lumOff val="35000"/>
                  </a:schemeClr>
                </a:solidFill>
                <a:highlight>
                  <a:srgbClr val="FFFF00"/>
                </a:highlight>
              </a:rPr>
              <a:t>Retour possible de certaines capacités ou souvenirs </a:t>
            </a:r>
            <a:r>
              <a:rPr lang="fr-CH" dirty="0">
                <a:solidFill>
                  <a:schemeClr val="tx1">
                    <a:lumMod val="65000"/>
                    <a:lumOff val="35000"/>
                  </a:schemeClr>
                </a:solidFill>
              </a:rPr>
              <a:t>dans certaines conditions significatives pouvant avoir des effets positifs ou négatifs</a:t>
            </a:r>
          </a:p>
          <a:p>
            <a:pPr algn="ctr">
              <a:tabLst>
                <a:tab pos="457200" algn="l"/>
              </a:tabLst>
            </a:pPr>
            <a:endParaRPr lang="fr-CH" sz="2400" dirty="0"/>
          </a:p>
          <a:p>
            <a:pPr algn="ctr">
              <a:buFont typeface="Wingdings" pitchFamily="2" charset="2"/>
              <a:buNone/>
              <a:tabLst>
                <a:tab pos="457200" algn="l"/>
              </a:tabLst>
            </a:pPr>
            <a:endParaRPr lang="fr-CH" sz="2400" dirty="0"/>
          </a:p>
        </p:txBody>
      </p:sp>
      <p:sp>
        <p:nvSpPr>
          <p:cNvPr id="3" name="Rectangle 2"/>
          <p:cNvSpPr/>
          <p:nvPr/>
        </p:nvSpPr>
        <p:spPr>
          <a:xfrm>
            <a:off x="0" y="6381328"/>
            <a:ext cx="13316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8136904" cy="6412333"/>
          </a:xfrm>
          <a:prstGeom prst="rect">
            <a:avLst/>
          </a:prstGeom>
        </p:spPr>
        <p:txBody>
          <a:bodyPr wrap="square">
            <a:spAutoFit/>
          </a:bodyPr>
          <a:lstStyle/>
          <a:p>
            <a:pPr>
              <a:lnSpc>
                <a:spcPct val="107000"/>
              </a:lnSpc>
            </a:pPr>
            <a:r>
              <a:rPr lang="en-US" sz="1200" dirty="0">
                <a:solidFill>
                  <a:srgbClr val="333333"/>
                </a:solidFill>
                <a:highlight>
                  <a:srgbClr val="FFFFFF"/>
                </a:highlight>
                <a:latin typeface="Guardian TextSans Web"/>
              </a:rPr>
              <a:t>Abbott, R. D., White, L. R., Ross, G. W., Masaki, K. H., Curb, J. D., &amp; Petrovitch, H. (2004). Walking and Dementia in Physically Capable Elderly Men. JAMA, 292(12), 1447‑1453.</a:t>
            </a:r>
            <a:endParaRPr lang="fr-FR" sz="1200" dirty="0">
              <a:solidFill>
                <a:srgbClr val="333333"/>
              </a:solidFill>
              <a:highlight>
                <a:srgbClr val="FFFFFF"/>
              </a:highlight>
              <a:latin typeface="Guardian TextSans Web"/>
            </a:endParaRPr>
          </a:p>
          <a:p>
            <a:pPr>
              <a:lnSpc>
                <a:spcPct val="107000"/>
              </a:lnSpc>
            </a:pPr>
            <a:endParaRPr lang="en-US" sz="1200" dirty="0">
              <a:solidFill>
                <a:srgbClr val="333333"/>
              </a:solidFill>
              <a:highlight>
                <a:srgbClr val="FFFFFF"/>
              </a:highlight>
              <a:latin typeface="Guardian TextSans Web"/>
            </a:endParaRPr>
          </a:p>
          <a:p>
            <a:pPr>
              <a:lnSpc>
                <a:spcPct val="107000"/>
              </a:lnSpc>
            </a:pPr>
            <a:r>
              <a:rPr lang="en-US" sz="1200" b="0" dirty="0">
                <a:solidFill>
                  <a:srgbClr val="333333"/>
                </a:solidFill>
                <a:highlight>
                  <a:srgbClr val="FFFFFF"/>
                </a:highlight>
                <a:latin typeface="Guardian TextSans Web"/>
              </a:rPr>
              <a:t>Arvanitakis Z et al. Relation of cerebral vessel disease to </a:t>
            </a:r>
            <a:r>
              <a:rPr lang="en-US" sz="1200" b="0" dirty="0" err="1">
                <a:solidFill>
                  <a:srgbClr val="333333"/>
                </a:solidFill>
                <a:highlight>
                  <a:srgbClr val="FFFFFF"/>
                </a:highlight>
                <a:latin typeface="Guardian TextSans Web"/>
              </a:rPr>
              <a:t>Alzheimers</a:t>
            </a:r>
            <a:r>
              <a:rPr lang="en-US" sz="1200" b="0" dirty="0">
                <a:solidFill>
                  <a:srgbClr val="333333"/>
                </a:solidFill>
                <a:highlight>
                  <a:srgbClr val="FFFFFF"/>
                </a:highlight>
                <a:latin typeface="Guardian TextSans Web"/>
              </a:rPr>
              <a:t> disease dementia and cognitive function in elderly people: a cross-sectional study. </a:t>
            </a:r>
            <a:r>
              <a:rPr lang="fr-CH" sz="1200" b="0" dirty="0">
                <a:solidFill>
                  <a:srgbClr val="333333"/>
                </a:solidFill>
                <a:highlight>
                  <a:srgbClr val="FFFFFF"/>
                </a:highlight>
                <a:latin typeface="Guardian TextSans Web"/>
              </a:rPr>
              <a:t>The Lancet </a:t>
            </a:r>
            <a:r>
              <a:rPr lang="fr-CH" sz="1200" b="0" dirty="0" err="1">
                <a:solidFill>
                  <a:srgbClr val="333333"/>
                </a:solidFill>
                <a:highlight>
                  <a:srgbClr val="FFFFFF"/>
                </a:highlight>
                <a:latin typeface="Guardian TextSans Web"/>
              </a:rPr>
              <a:t>Neurology</a:t>
            </a:r>
            <a:r>
              <a:rPr lang="fr-CH" sz="1200" b="0" dirty="0">
                <a:solidFill>
                  <a:srgbClr val="333333"/>
                </a:solidFill>
                <a:highlight>
                  <a:srgbClr val="FFFFFF"/>
                </a:highlight>
                <a:latin typeface="Guardian TextSans Web"/>
              </a:rPr>
              <a:t> 2016 : 9 ; 934-43.</a:t>
            </a:r>
            <a:endParaRPr lang="fr-FR" sz="1200" dirty="0">
              <a:solidFill>
                <a:srgbClr val="333333"/>
              </a:solidFill>
              <a:highlight>
                <a:srgbClr val="FFFFFF"/>
              </a:highlight>
              <a:latin typeface="Guardian TextSans Web"/>
            </a:endParaRPr>
          </a:p>
          <a:p>
            <a:pPr>
              <a:lnSpc>
                <a:spcPct val="107000"/>
              </a:lnSpc>
            </a:pPr>
            <a:endParaRPr lang="fr-FR" sz="1200" dirty="0">
              <a:solidFill>
                <a:srgbClr val="333333"/>
              </a:solidFill>
              <a:highlight>
                <a:srgbClr val="FFFFFF"/>
              </a:highlight>
              <a:latin typeface="Guardian TextSans Web"/>
            </a:endParaRPr>
          </a:p>
          <a:p>
            <a:pPr>
              <a:lnSpc>
                <a:spcPct val="107000"/>
              </a:lnSpc>
            </a:pPr>
            <a:r>
              <a:rPr lang="fr-FR" sz="1200" dirty="0">
                <a:solidFill>
                  <a:srgbClr val="333333"/>
                </a:solidFill>
                <a:highlight>
                  <a:srgbClr val="FFFFFF"/>
                </a:highlight>
                <a:latin typeface="Guardian TextSans Web"/>
              </a:rPr>
              <a:t>Baker, L. D., Skinner, J. S., Craft, S., </a:t>
            </a:r>
            <a:r>
              <a:rPr lang="fr-FR" sz="1200" dirty="0" err="1">
                <a:solidFill>
                  <a:srgbClr val="333333"/>
                </a:solidFill>
                <a:highlight>
                  <a:srgbClr val="FFFFFF"/>
                </a:highlight>
                <a:latin typeface="Guardian TextSans Web"/>
              </a:rPr>
              <a:t>Sink</a:t>
            </a:r>
            <a:r>
              <a:rPr lang="fr-FR" sz="1200" dirty="0">
                <a:solidFill>
                  <a:srgbClr val="333333"/>
                </a:solidFill>
                <a:highlight>
                  <a:srgbClr val="FFFFFF"/>
                </a:highlight>
                <a:latin typeface="Guardian TextSans Web"/>
              </a:rPr>
              <a:t>, K. M., </a:t>
            </a:r>
            <a:r>
              <a:rPr lang="fr-FR" sz="1200" dirty="0" err="1">
                <a:solidFill>
                  <a:srgbClr val="333333"/>
                </a:solidFill>
                <a:highlight>
                  <a:srgbClr val="FFFFFF"/>
                </a:highlight>
                <a:latin typeface="Guardian TextSans Web"/>
              </a:rPr>
              <a:t>Montine</a:t>
            </a:r>
            <a:r>
              <a:rPr lang="fr-FR" sz="1200" dirty="0">
                <a:solidFill>
                  <a:srgbClr val="333333"/>
                </a:solidFill>
                <a:highlight>
                  <a:srgbClr val="FFFFFF"/>
                </a:highlight>
                <a:latin typeface="Guardian TextSans Web"/>
              </a:rPr>
              <a:t>, T., Hansen, A., ... &amp; Callaghan, M. (2015). </a:t>
            </a:r>
            <a:r>
              <a:rPr lang="fr-FR" sz="1200" dirty="0" err="1">
                <a:solidFill>
                  <a:srgbClr val="333333"/>
                </a:solidFill>
                <a:highlight>
                  <a:srgbClr val="FFFFFF"/>
                </a:highlight>
                <a:latin typeface="Guardian TextSans Web"/>
              </a:rPr>
              <a:t>Aerobic</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exercise</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reduces</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phosphorylated</a:t>
            </a:r>
            <a:r>
              <a:rPr lang="fr-FR" sz="1200" dirty="0">
                <a:solidFill>
                  <a:srgbClr val="333333"/>
                </a:solidFill>
                <a:highlight>
                  <a:srgbClr val="FFFFFF"/>
                </a:highlight>
                <a:latin typeface="Guardian TextSans Web"/>
              </a:rPr>
              <a:t> tau </a:t>
            </a:r>
            <a:r>
              <a:rPr lang="fr-FR" sz="1200" dirty="0" err="1">
                <a:solidFill>
                  <a:srgbClr val="333333"/>
                </a:solidFill>
                <a:highlight>
                  <a:srgbClr val="FFFFFF"/>
                </a:highlight>
                <a:latin typeface="Guardian TextSans Web"/>
              </a:rPr>
              <a:t>protein</a:t>
            </a:r>
            <a:r>
              <a:rPr lang="fr-FR" sz="1200" dirty="0">
                <a:solidFill>
                  <a:srgbClr val="333333"/>
                </a:solidFill>
                <a:highlight>
                  <a:srgbClr val="FFFFFF"/>
                </a:highlight>
                <a:latin typeface="Guardian TextSans Web"/>
              </a:rPr>
              <a:t> in </a:t>
            </a:r>
            <a:r>
              <a:rPr lang="fr-FR" sz="1200" dirty="0" err="1">
                <a:solidFill>
                  <a:srgbClr val="333333"/>
                </a:solidFill>
                <a:highlight>
                  <a:srgbClr val="FFFFFF"/>
                </a:highlight>
                <a:latin typeface="Guardian TextSans Web"/>
              </a:rPr>
              <a:t>cerebrospinal</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fluid</a:t>
            </a:r>
            <a:r>
              <a:rPr lang="fr-FR" sz="1200" dirty="0">
                <a:solidFill>
                  <a:srgbClr val="333333"/>
                </a:solidFill>
                <a:highlight>
                  <a:srgbClr val="FFFFFF"/>
                </a:highlight>
                <a:latin typeface="Guardian TextSans Web"/>
              </a:rPr>
              <a:t> in </a:t>
            </a:r>
            <a:r>
              <a:rPr lang="fr-FR" sz="1200" dirty="0" err="1">
                <a:solidFill>
                  <a:srgbClr val="333333"/>
                </a:solidFill>
                <a:highlight>
                  <a:srgbClr val="FFFFFF"/>
                </a:highlight>
                <a:latin typeface="Guardian TextSans Web"/>
              </a:rPr>
              <a:t>older</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adults</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with</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mild</a:t>
            </a:r>
            <a:r>
              <a:rPr lang="fr-FR" sz="1200" dirty="0">
                <a:solidFill>
                  <a:srgbClr val="333333"/>
                </a:solidFill>
                <a:highlight>
                  <a:srgbClr val="FFFFFF"/>
                </a:highlight>
                <a:latin typeface="Guardian TextSans Web"/>
              </a:rPr>
              <a:t> cognitive </a:t>
            </a:r>
            <a:r>
              <a:rPr lang="fr-FR" sz="1200" dirty="0" err="1">
                <a:solidFill>
                  <a:srgbClr val="333333"/>
                </a:solidFill>
                <a:highlight>
                  <a:srgbClr val="FFFFFF"/>
                </a:highlight>
                <a:latin typeface="Guardian TextSans Web"/>
              </a:rPr>
              <a:t>impairment</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Alzheimer's</a:t>
            </a:r>
            <a:r>
              <a:rPr lang="fr-FR" sz="1200" dirty="0">
                <a:solidFill>
                  <a:srgbClr val="333333"/>
                </a:solidFill>
                <a:highlight>
                  <a:srgbClr val="FFFFFF"/>
                </a:highlight>
                <a:latin typeface="Guardian TextSans Web"/>
              </a:rPr>
              <a:t> &amp; </a:t>
            </a:r>
            <a:r>
              <a:rPr lang="fr-FR" sz="1200" dirty="0" err="1">
                <a:solidFill>
                  <a:srgbClr val="333333"/>
                </a:solidFill>
                <a:highlight>
                  <a:srgbClr val="FFFFFF"/>
                </a:highlight>
                <a:latin typeface="Guardian TextSans Web"/>
              </a:rPr>
              <a:t>Dementia</a:t>
            </a:r>
            <a:r>
              <a:rPr lang="fr-FR" sz="1200" dirty="0">
                <a:solidFill>
                  <a:srgbClr val="333333"/>
                </a:solidFill>
                <a:highlight>
                  <a:srgbClr val="FFFFFF"/>
                </a:highlight>
                <a:latin typeface="Guardian TextSans Web"/>
              </a:rPr>
              <a:t>: The Journal of the </a:t>
            </a:r>
            <a:r>
              <a:rPr lang="fr-FR" sz="1200" dirty="0" err="1">
                <a:solidFill>
                  <a:srgbClr val="333333"/>
                </a:solidFill>
                <a:highlight>
                  <a:srgbClr val="FFFFFF"/>
                </a:highlight>
                <a:latin typeface="Guardian TextSans Web"/>
              </a:rPr>
              <a:t>Alzheimer's</a:t>
            </a:r>
            <a:r>
              <a:rPr lang="fr-FR" sz="1200" dirty="0">
                <a:solidFill>
                  <a:srgbClr val="333333"/>
                </a:solidFill>
                <a:highlight>
                  <a:srgbClr val="FFFFFF"/>
                </a:highlight>
                <a:latin typeface="Guardian TextSans Web"/>
              </a:rPr>
              <a:t> Association, 11(7), P324.</a:t>
            </a:r>
          </a:p>
          <a:p>
            <a:pPr>
              <a:lnSpc>
                <a:spcPct val="107000"/>
              </a:lnSpc>
            </a:pPr>
            <a:endParaRPr lang="fr-FR" sz="1200" dirty="0">
              <a:solidFill>
                <a:srgbClr val="333333"/>
              </a:solidFill>
              <a:highlight>
                <a:srgbClr val="FFFFFF"/>
              </a:highlight>
              <a:latin typeface="Guardian TextSans Web"/>
            </a:endParaRPr>
          </a:p>
          <a:p>
            <a:pPr>
              <a:lnSpc>
                <a:spcPct val="107000"/>
              </a:lnSpc>
            </a:pPr>
            <a:r>
              <a:rPr lang="fr-CH" sz="1200" b="0" dirty="0" err="1">
                <a:solidFill>
                  <a:srgbClr val="333333"/>
                </a:solidFill>
                <a:highlight>
                  <a:srgbClr val="FFFFFF"/>
                </a:highlight>
                <a:latin typeface="Guardian TextSans Web"/>
              </a:rPr>
              <a:t>Ballarini</a:t>
            </a:r>
            <a:r>
              <a:rPr lang="fr-CH" sz="1200" b="0" dirty="0">
                <a:solidFill>
                  <a:srgbClr val="333333"/>
                </a:solidFill>
                <a:highlight>
                  <a:srgbClr val="FFFFFF"/>
                </a:highlight>
                <a:latin typeface="Guardian TextSans Web"/>
              </a:rPr>
              <a:t> T, Melo van Lent D, Brunner J et al. </a:t>
            </a:r>
            <a:r>
              <a:rPr lang="en-US" sz="1200" b="0" dirty="0">
                <a:solidFill>
                  <a:srgbClr val="333333"/>
                </a:solidFill>
                <a:highlight>
                  <a:srgbClr val="FFFFFF"/>
                </a:highlight>
                <a:latin typeface="Guardian TextSans Web"/>
              </a:rPr>
              <a:t>Mediterranean Diet, Alzheimer Disease Biomarkers and Brain Atrophy in Old Age. </a:t>
            </a:r>
            <a:r>
              <a:rPr lang="fr-CH" sz="1200" b="0" dirty="0" err="1">
                <a:solidFill>
                  <a:srgbClr val="333333"/>
                </a:solidFill>
                <a:highlight>
                  <a:srgbClr val="FFFFFF"/>
                </a:highlight>
                <a:latin typeface="Guardian TextSans Web"/>
              </a:rPr>
              <a:t>Neurology</a:t>
            </a:r>
            <a:r>
              <a:rPr lang="fr-CH" sz="1200" b="0" dirty="0">
                <a:solidFill>
                  <a:srgbClr val="333333"/>
                </a:solidFill>
                <a:highlight>
                  <a:srgbClr val="FFFFFF"/>
                </a:highlight>
                <a:latin typeface="Guardian TextSans Web"/>
              </a:rPr>
              <a:t> 2021 ; 5 ; 96 : e2920-e2932. DOI: 10.1212/WNL.0000000000012067 </a:t>
            </a:r>
          </a:p>
          <a:p>
            <a:pPr>
              <a:lnSpc>
                <a:spcPct val="107000"/>
              </a:lnSpc>
            </a:pPr>
            <a:endParaRPr lang="fr-FR" sz="1200" dirty="0">
              <a:solidFill>
                <a:srgbClr val="333333"/>
              </a:solidFill>
              <a:highlight>
                <a:srgbClr val="FFFFFF"/>
              </a:highlight>
              <a:latin typeface="Guardian TextSans Web"/>
            </a:endParaRPr>
          </a:p>
          <a:p>
            <a:pPr>
              <a:lnSpc>
                <a:spcPct val="107000"/>
              </a:lnSpc>
              <a:spcAft>
                <a:spcPts val="0"/>
              </a:spcAft>
            </a:pPr>
            <a:r>
              <a:rPr lang="de-CH" sz="1200" dirty="0" err="1">
                <a:solidFill>
                  <a:srgbClr val="333333"/>
                </a:solidFill>
                <a:highlight>
                  <a:srgbClr val="FFFFFF"/>
                </a:highlight>
                <a:latin typeface="Guardian TextSans Web"/>
              </a:rPr>
              <a:t>Bherer</a:t>
            </a:r>
            <a:r>
              <a:rPr lang="de-CH" sz="1200" dirty="0">
                <a:solidFill>
                  <a:srgbClr val="333333"/>
                </a:solidFill>
                <a:highlight>
                  <a:srgbClr val="FFFFFF"/>
                </a:highlight>
                <a:latin typeface="Guardian TextSans Web"/>
              </a:rPr>
              <a:t>, L., Belleville, S., &amp; Hudon, C. (2004). </a:t>
            </a:r>
            <a:r>
              <a:rPr lang="fr-FR" sz="1200" dirty="0">
                <a:solidFill>
                  <a:srgbClr val="333333"/>
                </a:solidFill>
                <a:highlight>
                  <a:srgbClr val="FFFFFF"/>
                </a:highlight>
                <a:latin typeface="Guardian TextSans Web"/>
              </a:rPr>
              <a:t>Le déclin des fonctions exécutives au cours du vieillissement normal, dans la maladie d'Alzheimer et dans la démence frontotemporale. Psychologie &amp; Neuropsychiatrie Du Vieillissement, 2, 3, 181-9.</a:t>
            </a:r>
          </a:p>
          <a:p>
            <a:pPr>
              <a:lnSpc>
                <a:spcPct val="107000"/>
              </a:lnSpc>
              <a:spcAft>
                <a:spcPts val="0"/>
              </a:spcAft>
            </a:pPr>
            <a:endParaRPr lang="fr-FR" sz="1200" dirty="0">
              <a:solidFill>
                <a:srgbClr val="333333"/>
              </a:solidFill>
              <a:highlight>
                <a:srgbClr val="FFFFFF"/>
              </a:highlight>
              <a:latin typeface="Guardian TextSans Web"/>
            </a:endParaRPr>
          </a:p>
          <a:p>
            <a:r>
              <a:rPr lang="fr-CH" sz="1200" dirty="0">
                <a:solidFill>
                  <a:srgbClr val="333333"/>
                </a:solidFill>
                <a:highlight>
                  <a:srgbClr val="FFFFFF"/>
                </a:highlight>
                <a:latin typeface="Guardian TextSans Web"/>
              </a:rPr>
              <a:t>Cattell, R. (1967). </a:t>
            </a:r>
            <a:r>
              <a:rPr lang="fr-FR" sz="1200" dirty="0">
                <a:solidFill>
                  <a:srgbClr val="333333"/>
                </a:solidFill>
                <a:highlight>
                  <a:srgbClr val="FFFFFF"/>
                </a:highlight>
                <a:latin typeface="Guardian TextSans Web"/>
              </a:rPr>
              <a:t>Age differences in fluid and crystallized intelligence. Acta Psychologic. Volume  26. P.107-129.</a:t>
            </a:r>
          </a:p>
          <a:p>
            <a:endParaRPr lang="fr-FR" sz="1200" dirty="0">
              <a:solidFill>
                <a:srgbClr val="333333"/>
              </a:solidFill>
              <a:highlight>
                <a:srgbClr val="FFFFFF"/>
              </a:highlight>
              <a:latin typeface="Guardian TextSans Web"/>
            </a:endParaRPr>
          </a:p>
          <a:p>
            <a:r>
              <a:rPr lang="fr-CH" sz="1200" b="0" i="0" u="none" strike="noStrike" baseline="0" dirty="0" err="1">
                <a:solidFill>
                  <a:srgbClr val="000000"/>
                </a:solidFill>
                <a:latin typeface="Calibri" panose="020F0502020204030204" pitchFamily="34" charset="0"/>
              </a:rPr>
              <a:t>Cammisuli</a:t>
            </a:r>
            <a:r>
              <a:rPr lang="fr-CH" sz="1200" b="0" i="0" u="none" strike="noStrike" baseline="0" dirty="0">
                <a:solidFill>
                  <a:srgbClr val="000000"/>
                </a:solidFill>
                <a:latin typeface="Calibri" panose="020F0502020204030204" pitchFamily="34" charset="0"/>
              </a:rPr>
              <a:t> DM, </a:t>
            </a:r>
            <a:r>
              <a:rPr lang="fr-CH" sz="1200" b="0" i="0" u="none" strike="noStrike" baseline="0" dirty="0" err="1">
                <a:solidFill>
                  <a:srgbClr val="000000"/>
                </a:solidFill>
                <a:latin typeface="Calibri" panose="020F0502020204030204" pitchFamily="34" charset="0"/>
              </a:rPr>
              <a:t>Innocenti</a:t>
            </a:r>
            <a:r>
              <a:rPr lang="fr-CH" sz="1200" b="0" i="0" u="none" strike="noStrike" baseline="0" dirty="0">
                <a:solidFill>
                  <a:srgbClr val="000000"/>
                </a:solidFill>
                <a:latin typeface="Calibri" panose="020F0502020204030204" pitchFamily="34" charset="0"/>
              </a:rPr>
              <a:t> A, </a:t>
            </a:r>
            <a:r>
              <a:rPr lang="fr-CH" sz="1200" b="0" i="0" u="none" strike="noStrike" baseline="0" dirty="0" err="1">
                <a:solidFill>
                  <a:srgbClr val="000000"/>
                </a:solidFill>
                <a:latin typeface="Calibri" panose="020F0502020204030204" pitchFamily="34" charset="0"/>
              </a:rPr>
              <a:t>Franzoni</a:t>
            </a:r>
            <a:r>
              <a:rPr lang="fr-CH" sz="1200" b="0" i="0" u="none" strike="noStrike" baseline="0" dirty="0">
                <a:solidFill>
                  <a:srgbClr val="000000"/>
                </a:solidFill>
                <a:latin typeface="Calibri" panose="020F0502020204030204" pitchFamily="34" charset="0"/>
              </a:rPr>
              <a:t> F, </a:t>
            </a:r>
            <a:r>
              <a:rPr lang="fr-CH" sz="1200" b="0" i="0" u="none" strike="noStrike" baseline="0" dirty="0" err="1">
                <a:solidFill>
                  <a:srgbClr val="000000"/>
                </a:solidFill>
                <a:latin typeface="Calibri" panose="020F0502020204030204" pitchFamily="34" charset="0"/>
              </a:rPr>
              <a:t>Pruneti</a:t>
            </a:r>
            <a:r>
              <a:rPr lang="fr-CH" sz="1200" b="0" i="0" u="none" strike="noStrike" baseline="0" dirty="0">
                <a:solidFill>
                  <a:srgbClr val="000000"/>
                </a:solidFill>
                <a:latin typeface="Calibri" panose="020F0502020204030204" pitchFamily="34" charset="0"/>
              </a:rPr>
              <a:t> C. </a:t>
            </a:r>
            <a:r>
              <a:rPr lang="fr-CH" sz="1200" b="0" i="0" u="none" strike="noStrike" baseline="0" dirty="0" err="1">
                <a:solidFill>
                  <a:srgbClr val="000000"/>
                </a:solidFill>
                <a:latin typeface="Calibri" panose="020F0502020204030204" pitchFamily="34" charset="0"/>
              </a:rPr>
              <a:t>Aerobic</a:t>
            </a:r>
            <a:r>
              <a:rPr lang="fr-CH" sz="1200" b="0" i="0" u="none" strike="noStrike" baseline="0" dirty="0">
                <a:solidFill>
                  <a:srgbClr val="000000"/>
                </a:solidFill>
                <a:latin typeface="Calibri" panose="020F0502020204030204" pitchFamily="34" charset="0"/>
              </a:rPr>
              <a:t> </a:t>
            </a:r>
            <a:r>
              <a:rPr lang="fr-CH" sz="1200" b="0" i="0" u="none" strike="noStrike" baseline="0" dirty="0" err="1">
                <a:solidFill>
                  <a:srgbClr val="000000"/>
                </a:solidFill>
                <a:latin typeface="Calibri" panose="020F0502020204030204" pitchFamily="34" charset="0"/>
              </a:rPr>
              <a:t>exercise</a:t>
            </a:r>
            <a:r>
              <a:rPr lang="fr-CH" sz="1200" b="0" i="0" u="none" strike="noStrike" baseline="0" dirty="0">
                <a:solidFill>
                  <a:srgbClr val="000000"/>
                </a:solidFill>
                <a:latin typeface="Calibri" panose="020F0502020204030204" pitchFamily="34" charset="0"/>
              </a:rPr>
              <a:t> </a:t>
            </a:r>
            <a:r>
              <a:rPr lang="fr-CH" sz="1200" b="0" i="0" u="none" strike="noStrike" baseline="0" dirty="0" err="1">
                <a:solidFill>
                  <a:srgbClr val="000000"/>
                </a:solidFill>
                <a:latin typeface="Calibri" panose="020F0502020204030204" pitchFamily="34" charset="0"/>
              </a:rPr>
              <a:t>effects</a:t>
            </a:r>
            <a:r>
              <a:rPr lang="fr-CH" sz="1200" b="0" i="0" u="none" strike="noStrike" baseline="0" dirty="0">
                <a:solidFill>
                  <a:srgbClr val="000000"/>
                </a:solidFill>
                <a:latin typeface="Calibri" panose="020F0502020204030204" pitchFamily="34" charset="0"/>
              </a:rPr>
              <a:t> </a:t>
            </a:r>
            <a:r>
              <a:rPr lang="fr-CH" sz="1200" b="0" i="0" u="none" strike="noStrike" baseline="0" dirty="0" err="1">
                <a:solidFill>
                  <a:srgbClr val="000000"/>
                </a:solidFill>
                <a:latin typeface="Calibri" panose="020F0502020204030204" pitchFamily="34" charset="0"/>
              </a:rPr>
              <a:t>upon</a:t>
            </a:r>
            <a:r>
              <a:rPr lang="fr-CH" sz="1200" b="0" i="0" u="none" strike="noStrike" baseline="0" dirty="0">
                <a:solidFill>
                  <a:srgbClr val="000000"/>
                </a:solidFill>
                <a:latin typeface="Calibri" panose="020F0502020204030204" pitchFamily="34" charset="0"/>
              </a:rPr>
              <a:t> cognition in </a:t>
            </a:r>
            <a:r>
              <a:rPr lang="fr-CH" sz="1200" b="0" i="0" u="none" strike="noStrike" baseline="0" dirty="0" err="1">
                <a:solidFill>
                  <a:srgbClr val="000000"/>
                </a:solidFill>
                <a:latin typeface="Calibri" panose="020F0502020204030204" pitchFamily="34" charset="0"/>
              </a:rPr>
              <a:t>Mild</a:t>
            </a:r>
            <a:r>
              <a:rPr lang="fr-CH" sz="1200" b="0" i="0" u="none" strike="noStrike" baseline="0" dirty="0">
                <a:solidFill>
                  <a:srgbClr val="000000"/>
                </a:solidFill>
                <a:latin typeface="Calibri" panose="020F0502020204030204" pitchFamily="34" charset="0"/>
              </a:rPr>
              <a:t> Cognitive </a:t>
            </a:r>
            <a:r>
              <a:rPr lang="fr-CH" sz="1200" b="0" i="0" u="none" strike="noStrike" baseline="0" dirty="0" err="1">
                <a:solidFill>
                  <a:srgbClr val="000000"/>
                </a:solidFill>
                <a:latin typeface="Calibri" panose="020F0502020204030204" pitchFamily="34" charset="0"/>
              </a:rPr>
              <a:t>Impairment</a:t>
            </a:r>
            <a:r>
              <a:rPr lang="fr-CH" sz="1200" b="0" i="0" u="none" strike="noStrike" baseline="0" dirty="0">
                <a:solidFill>
                  <a:srgbClr val="000000"/>
                </a:solidFill>
                <a:latin typeface="Calibri" panose="020F0502020204030204" pitchFamily="34" charset="0"/>
              </a:rPr>
              <a:t>: A </a:t>
            </a:r>
            <a:r>
              <a:rPr lang="fr-CH" sz="1200" b="0" i="0" u="none" strike="noStrike" baseline="0" dirty="0" err="1">
                <a:solidFill>
                  <a:srgbClr val="000000"/>
                </a:solidFill>
                <a:latin typeface="Calibri" panose="020F0502020204030204" pitchFamily="34" charset="0"/>
              </a:rPr>
              <a:t>systematic</a:t>
            </a:r>
            <a:r>
              <a:rPr lang="fr-CH" sz="1200" b="0" i="0" u="none" strike="noStrike" baseline="0" dirty="0">
                <a:solidFill>
                  <a:srgbClr val="000000"/>
                </a:solidFill>
                <a:latin typeface="Calibri" panose="020F0502020204030204" pitchFamily="34" charset="0"/>
              </a:rPr>
              <a:t> </a:t>
            </a:r>
            <a:r>
              <a:rPr lang="fr-CH" sz="1200" b="0" i="0" u="none" strike="noStrike" baseline="0" dirty="0" err="1">
                <a:solidFill>
                  <a:srgbClr val="000000"/>
                </a:solidFill>
                <a:latin typeface="Calibri" panose="020F0502020204030204" pitchFamily="34" charset="0"/>
              </a:rPr>
              <a:t>review</a:t>
            </a:r>
            <a:r>
              <a:rPr lang="fr-CH" sz="1200" b="0" i="0" u="none" strike="noStrike" baseline="0" dirty="0">
                <a:solidFill>
                  <a:srgbClr val="000000"/>
                </a:solidFill>
                <a:latin typeface="Calibri" panose="020F0502020204030204" pitchFamily="34" charset="0"/>
              </a:rPr>
              <a:t> of </a:t>
            </a:r>
            <a:r>
              <a:rPr lang="fr-CH" sz="1200" b="0" i="0" u="none" strike="noStrike" baseline="0" dirty="0" err="1">
                <a:solidFill>
                  <a:srgbClr val="000000"/>
                </a:solidFill>
                <a:latin typeface="Calibri" panose="020F0502020204030204" pitchFamily="34" charset="0"/>
              </a:rPr>
              <a:t>randomized</a:t>
            </a:r>
            <a:r>
              <a:rPr lang="fr-CH" sz="1200" b="0" i="0" u="none" strike="noStrike" baseline="0" dirty="0">
                <a:solidFill>
                  <a:srgbClr val="000000"/>
                </a:solidFill>
                <a:latin typeface="Calibri" panose="020F0502020204030204" pitchFamily="34" charset="0"/>
              </a:rPr>
              <a:t> </a:t>
            </a:r>
            <a:r>
              <a:rPr lang="fr-CH" sz="1200" b="0" i="0" u="none" strike="noStrike" baseline="0" dirty="0" err="1">
                <a:solidFill>
                  <a:srgbClr val="000000"/>
                </a:solidFill>
                <a:latin typeface="Calibri" panose="020F0502020204030204" pitchFamily="34" charset="0"/>
              </a:rPr>
              <a:t>controlled</a:t>
            </a:r>
            <a:r>
              <a:rPr lang="fr-CH" sz="1200" b="0" i="0" u="none" strike="noStrike" baseline="0" dirty="0">
                <a:solidFill>
                  <a:srgbClr val="000000"/>
                </a:solidFill>
                <a:latin typeface="Calibri" panose="020F0502020204030204" pitchFamily="34" charset="0"/>
              </a:rPr>
              <a:t> trials. Arch </a:t>
            </a:r>
            <a:r>
              <a:rPr lang="fr-CH" sz="1200" b="0" i="0" u="none" strike="noStrike" baseline="0" dirty="0" err="1">
                <a:solidFill>
                  <a:srgbClr val="000000"/>
                </a:solidFill>
                <a:latin typeface="Calibri" panose="020F0502020204030204" pitchFamily="34" charset="0"/>
              </a:rPr>
              <a:t>Ital</a:t>
            </a:r>
            <a:r>
              <a:rPr lang="fr-CH" sz="1200" b="0" i="0" u="none" strike="noStrike" baseline="0" dirty="0">
                <a:solidFill>
                  <a:srgbClr val="000000"/>
                </a:solidFill>
                <a:latin typeface="Calibri" panose="020F0502020204030204" pitchFamily="34" charset="0"/>
              </a:rPr>
              <a:t> Biol. 1 </a:t>
            </a:r>
            <a:r>
              <a:rPr lang="fr-CH" sz="1200" b="0" i="0" u="none" strike="noStrike" baseline="0" dirty="0" err="1">
                <a:solidFill>
                  <a:srgbClr val="000000"/>
                </a:solidFill>
                <a:latin typeface="Calibri" panose="020F0502020204030204" pitchFamily="34" charset="0"/>
              </a:rPr>
              <a:t>juill</a:t>
            </a:r>
            <a:r>
              <a:rPr lang="fr-CH" sz="1200" b="0" i="0" u="none" strike="noStrike" baseline="0" dirty="0">
                <a:solidFill>
                  <a:srgbClr val="000000"/>
                </a:solidFill>
                <a:latin typeface="Calibri" panose="020F0502020204030204" pitchFamily="34" charset="0"/>
              </a:rPr>
              <a:t> 2017;155(1</a:t>
            </a:r>
            <a:r>
              <a:rPr lang="fr-CH" sz="1200" b="0" i="0" u="none" strike="noStrike" baseline="0" dirty="0">
                <a:solidFill>
                  <a:srgbClr val="000000"/>
                </a:solidFill>
                <a:latin typeface="Cambria Math" panose="02040503050406030204" pitchFamily="18" charset="0"/>
              </a:rPr>
              <a:t>‑</a:t>
            </a:r>
            <a:r>
              <a:rPr lang="fr-CH" sz="1200" b="0" i="0" u="none" strike="noStrike" baseline="0" dirty="0">
                <a:solidFill>
                  <a:srgbClr val="000000"/>
                </a:solidFill>
                <a:latin typeface="Calibri" panose="020F0502020204030204" pitchFamily="34" charset="0"/>
              </a:rPr>
              <a:t>2):54</a:t>
            </a:r>
            <a:r>
              <a:rPr lang="fr-CH" sz="1200" b="0" i="0" u="none" strike="noStrike" baseline="0" dirty="0">
                <a:solidFill>
                  <a:srgbClr val="000000"/>
                </a:solidFill>
                <a:latin typeface="Cambria Math" panose="02040503050406030204" pitchFamily="18" charset="0"/>
              </a:rPr>
              <a:t>‑</a:t>
            </a:r>
            <a:r>
              <a:rPr lang="fr-CH" sz="1200" b="0" i="0" u="none" strike="noStrike" baseline="0" dirty="0">
                <a:solidFill>
                  <a:srgbClr val="000000"/>
                </a:solidFill>
                <a:latin typeface="Calibri" panose="020F0502020204030204" pitchFamily="34" charset="0"/>
              </a:rPr>
              <a:t>62.</a:t>
            </a:r>
            <a:endParaRPr lang="fr-FR" sz="1200" dirty="0">
              <a:solidFill>
                <a:srgbClr val="333333"/>
              </a:solidFill>
              <a:highlight>
                <a:srgbClr val="FFFFFF"/>
              </a:highlight>
              <a:latin typeface="Guardian TextSans Web"/>
            </a:endParaRPr>
          </a:p>
          <a:p>
            <a:endParaRPr lang="fr-FR" sz="1200" dirty="0">
              <a:solidFill>
                <a:srgbClr val="333333"/>
              </a:solidFill>
              <a:highlight>
                <a:srgbClr val="FFFFFF"/>
              </a:highlight>
              <a:latin typeface="Guardian TextSans Web"/>
            </a:endParaRPr>
          </a:p>
          <a:p>
            <a:r>
              <a:rPr lang="fr-CH" sz="1200" dirty="0" err="1">
                <a:solidFill>
                  <a:srgbClr val="333333"/>
                </a:solidFill>
                <a:highlight>
                  <a:srgbClr val="FFFFFF"/>
                </a:highlight>
                <a:latin typeface="Guardian TextSans Web"/>
              </a:rPr>
              <a:t>Gunstad</a:t>
            </a:r>
            <a:r>
              <a:rPr lang="fr-CH" sz="1200" dirty="0">
                <a:solidFill>
                  <a:srgbClr val="333333"/>
                </a:solidFill>
                <a:highlight>
                  <a:srgbClr val="FFFFFF"/>
                </a:highlight>
                <a:latin typeface="Guardian TextSans Web"/>
              </a:rPr>
              <a:t>, J., </a:t>
            </a:r>
            <a:r>
              <a:rPr lang="fr-CH" sz="1200" dirty="0" err="1">
                <a:solidFill>
                  <a:srgbClr val="333333"/>
                </a:solidFill>
                <a:highlight>
                  <a:srgbClr val="FFFFFF"/>
                </a:highlight>
                <a:latin typeface="Guardian TextSans Web"/>
              </a:rPr>
              <a:t>MacGregor</a:t>
            </a:r>
            <a:r>
              <a:rPr lang="fr-CH" sz="1200" dirty="0">
                <a:solidFill>
                  <a:srgbClr val="333333"/>
                </a:solidFill>
                <a:highlight>
                  <a:srgbClr val="FFFFFF"/>
                </a:highlight>
                <a:latin typeface="Guardian TextSans Web"/>
              </a:rPr>
              <a:t>, K. L., Paul, R. H., </a:t>
            </a:r>
            <a:r>
              <a:rPr lang="fr-CH" sz="1200" dirty="0" err="1">
                <a:solidFill>
                  <a:srgbClr val="333333"/>
                </a:solidFill>
                <a:highlight>
                  <a:srgbClr val="FFFFFF"/>
                </a:highlight>
                <a:latin typeface="Guardian TextSans Web"/>
              </a:rPr>
              <a:t>Poppas</a:t>
            </a:r>
            <a:r>
              <a:rPr lang="fr-CH" sz="1200" dirty="0">
                <a:solidFill>
                  <a:srgbClr val="333333"/>
                </a:solidFill>
                <a:highlight>
                  <a:srgbClr val="FFFFFF"/>
                </a:highlight>
                <a:latin typeface="Guardian TextSans Web"/>
              </a:rPr>
              <a:t>, A., Jefferson, A. L., </a:t>
            </a:r>
            <a:r>
              <a:rPr lang="fr-CH" sz="1200" dirty="0" err="1">
                <a:solidFill>
                  <a:srgbClr val="333333"/>
                </a:solidFill>
                <a:highlight>
                  <a:srgbClr val="FFFFFF"/>
                </a:highlight>
                <a:latin typeface="Guardian TextSans Web"/>
              </a:rPr>
              <a:t>Todaro</a:t>
            </a:r>
            <a:r>
              <a:rPr lang="fr-CH" sz="1200" dirty="0">
                <a:solidFill>
                  <a:srgbClr val="333333"/>
                </a:solidFill>
                <a:highlight>
                  <a:srgbClr val="FFFFFF"/>
                </a:highlight>
                <a:latin typeface="Guardian TextSans Web"/>
              </a:rPr>
              <a:t>, J. F., &amp; Cohen, R. A. (2005). </a:t>
            </a:r>
            <a:r>
              <a:rPr lang="fr-CH" sz="1200" dirty="0" err="1">
                <a:solidFill>
                  <a:srgbClr val="333333"/>
                </a:solidFill>
                <a:highlight>
                  <a:srgbClr val="FFFFFF"/>
                </a:highlight>
                <a:latin typeface="Guardian TextSans Web"/>
              </a:rPr>
              <a:t>Cardiac</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rehabilitation</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improves</a:t>
            </a:r>
            <a:r>
              <a:rPr lang="fr-CH" sz="1200" dirty="0">
                <a:solidFill>
                  <a:srgbClr val="333333"/>
                </a:solidFill>
                <a:highlight>
                  <a:srgbClr val="FFFFFF"/>
                </a:highlight>
                <a:latin typeface="Guardian TextSans Web"/>
              </a:rPr>
              <a:t> cognitive performance in </a:t>
            </a:r>
            <a:r>
              <a:rPr lang="fr-CH" sz="1200" dirty="0" err="1">
                <a:solidFill>
                  <a:srgbClr val="333333"/>
                </a:solidFill>
                <a:highlight>
                  <a:srgbClr val="FFFFFF"/>
                </a:highlight>
                <a:latin typeface="Guardian TextSans Web"/>
              </a:rPr>
              <a:t>older</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adults</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with</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cardiovascular</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disease</a:t>
            </a:r>
            <a:r>
              <a:rPr lang="fr-CH" sz="1200" dirty="0">
                <a:solidFill>
                  <a:srgbClr val="333333"/>
                </a:solidFill>
                <a:highlight>
                  <a:srgbClr val="FFFFFF"/>
                </a:highlight>
                <a:latin typeface="Guardian TextSans Web"/>
              </a:rPr>
              <a:t>. Journal of </a:t>
            </a:r>
            <a:r>
              <a:rPr lang="fr-CH" sz="1200" dirty="0" err="1">
                <a:solidFill>
                  <a:srgbClr val="333333"/>
                </a:solidFill>
                <a:highlight>
                  <a:srgbClr val="FFFFFF"/>
                </a:highlight>
                <a:latin typeface="Guardian TextSans Web"/>
              </a:rPr>
              <a:t>cardiopulmonary</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rehabilitation</a:t>
            </a:r>
            <a:r>
              <a:rPr lang="fr-CH" sz="1200" dirty="0">
                <a:solidFill>
                  <a:srgbClr val="333333"/>
                </a:solidFill>
                <a:highlight>
                  <a:srgbClr val="FFFFFF"/>
                </a:highlight>
                <a:latin typeface="Guardian TextSans Web"/>
              </a:rPr>
              <a:t>, 25(3), 173.</a:t>
            </a:r>
          </a:p>
          <a:p>
            <a:endParaRPr lang="fr-FR" sz="1200" dirty="0">
              <a:solidFill>
                <a:srgbClr val="333333"/>
              </a:solidFill>
              <a:highlight>
                <a:srgbClr val="FFFFFF"/>
              </a:highlight>
              <a:latin typeface="Guardian TextSans Web"/>
            </a:endParaRPr>
          </a:p>
          <a:p>
            <a:r>
              <a:rPr lang="fr-FR" sz="1200" dirty="0">
                <a:solidFill>
                  <a:srgbClr val="333333"/>
                </a:solidFill>
                <a:highlight>
                  <a:srgbClr val="FFFFFF"/>
                </a:highlight>
                <a:latin typeface="Guardian TextSans Web"/>
              </a:rPr>
              <a:t>Dujardin, K., &amp; Lemaire, P. (2008). Neuropsychologie du vieillissement normal et pathologique. Issy-les-Moulineaux: Elsevier Masson.</a:t>
            </a:r>
          </a:p>
          <a:p>
            <a:endParaRPr lang="fr-CH" sz="1200" dirty="0">
              <a:solidFill>
                <a:srgbClr val="333333"/>
              </a:solidFill>
              <a:highlight>
                <a:srgbClr val="FFFFFF"/>
              </a:highlight>
              <a:latin typeface="Guardian TextSans Web"/>
            </a:endParaRPr>
          </a:p>
          <a:p>
            <a:pPr>
              <a:lnSpc>
                <a:spcPct val="107000"/>
              </a:lnSpc>
              <a:spcAft>
                <a:spcPts val="800"/>
              </a:spcAft>
            </a:pPr>
            <a:r>
              <a:rPr lang="en-US" sz="1200" dirty="0">
                <a:solidFill>
                  <a:srgbClr val="333333"/>
                </a:solidFill>
                <a:highlight>
                  <a:srgbClr val="FFFFFF"/>
                </a:highlight>
                <a:latin typeface="Guardian TextSans Web"/>
              </a:rPr>
              <a:t>Erickson et coll. Exercise training increases size of hippocampus and improves memory. Proc Natl </a:t>
            </a:r>
            <a:r>
              <a:rPr lang="en-US" sz="1200" dirty="0" err="1">
                <a:solidFill>
                  <a:srgbClr val="333333"/>
                </a:solidFill>
                <a:highlight>
                  <a:srgbClr val="FFFFFF"/>
                </a:highlight>
                <a:latin typeface="Guardian TextSans Web"/>
              </a:rPr>
              <a:t>Acad</a:t>
            </a:r>
            <a:r>
              <a:rPr lang="en-US" sz="1200" dirty="0">
                <a:solidFill>
                  <a:srgbClr val="333333"/>
                </a:solidFill>
                <a:highlight>
                  <a:srgbClr val="FFFFFF"/>
                </a:highlight>
                <a:latin typeface="Guardian TextSans Web"/>
              </a:rPr>
              <a:t> Sci U S A. 2011 108(7):3017-22</a:t>
            </a:r>
          </a:p>
          <a:p>
            <a:pPr>
              <a:lnSpc>
                <a:spcPct val="107000"/>
              </a:lnSpc>
              <a:spcAft>
                <a:spcPts val="0"/>
              </a:spcAft>
            </a:pPr>
            <a:r>
              <a:rPr lang="fr-FR" sz="1400" dirty="0">
                <a:solidFill>
                  <a:schemeClr val="tx1">
                    <a:lumMod val="65000"/>
                    <a:lumOff val="35000"/>
                  </a:schemeClr>
                </a:solidFill>
                <a:latin typeface="Arial" charset="0"/>
                <a:ea typeface="Arial" charset="0"/>
                <a:cs typeface="Arial" charset="0"/>
              </a:rPr>
              <a:t> </a:t>
            </a:r>
            <a:endParaRPr lang="fr-CH" sz="1400" dirty="0">
              <a:solidFill>
                <a:schemeClr val="tx1">
                  <a:lumMod val="65000"/>
                  <a:lumOff val="35000"/>
                </a:schemeClr>
              </a:solidFill>
              <a:latin typeface="Arial" charset="0"/>
              <a:ea typeface="Arial" charset="0"/>
              <a:cs typeface="Arial" charset="0"/>
            </a:endParaRPr>
          </a:p>
          <a:p>
            <a:pPr>
              <a:lnSpc>
                <a:spcPct val="107000"/>
              </a:lnSpc>
              <a:spcAft>
                <a:spcPts val="0"/>
              </a:spcAft>
            </a:pPr>
            <a:r>
              <a:rPr lang="fr-CH" sz="1400" dirty="0">
                <a:solidFill>
                  <a:schemeClr val="tx1">
                    <a:lumMod val="65000"/>
                    <a:lumOff val="35000"/>
                  </a:schemeClr>
                </a:solidFill>
                <a:latin typeface="Arial" charset="0"/>
                <a:ea typeface="Arial" charset="0"/>
                <a:cs typeface="Arial" charset="0"/>
              </a:rPr>
              <a:t> </a:t>
            </a:r>
            <a:endParaRPr lang="fr-CH" sz="1400" dirty="0">
              <a:solidFill>
                <a:schemeClr val="tx1">
                  <a:lumMod val="65000"/>
                  <a:lumOff val="35000"/>
                </a:schemeClr>
              </a:solidFill>
              <a:effectLst/>
              <a:latin typeface="Arial" charset="0"/>
              <a:ea typeface="Arial" charset="0"/>
              <a:cs typeface="Arial" charset="0"/>
            </a:endParaRPr>
          </a:p>
        </p:txBody>
      </p:sp>
    </p:spTree>
    <p:extLst>
      <p:ext uri="{BB962C8B-B14F-4D97-AF65-F5344CB8AC3E}">
        <p14:creationId xmlns:p14="http://schemas.microsoft.com/office/powerpoint/2010/main" val="3175335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8136904" cy="6504729"/>
          </a:xfrm>
          <a:prstGeom prst="rect">
            <a:avLst/>
          </a:prstGeom>
        </p:spPr>
        <p:txBody>
          <a:bodyPr wrap="square">
            <a:spAutoFit/>
          </a:bodyPr>
          <a:lstStyle/>
          <a:p>
            <a:pPr>
              <a:lnSpc>
                <a:spcPct val="107000"/>
              </a:lnSpc>
            </a:pPr>
            <a:r>
              <a:rPr lang="fr-CH" sz="1200" dirty="0">
                <a:solidFill>
                  <a:srgbClr val="333333"/>
                </a:solidFill>
                <a:highlight>
                  <a:srgbClr val="FFFFFF"/>
                </a:highlight>
                <a:latin typeface="Guardian TextSans Web"/>
              </a:rPr>
              <a:t>Lambert, J.-C. et al </a:t>
            </a:r>
            <a:r>
              <a:rPr lang="fr-CH" sz="1200" dirty="0" err="1">
                <a:solidFill>
                  <a:srgbClr val="333333"/>
                </a:solidFill>
                <a:highlight>
                  <a:srgbClr val="FFFFFF"/>
                </a:highlight>
                <a:latin typeface="Guardian TextSans Web"/>
              </a:rPr>
              <a:t>European</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Alzheimer’s</a:t>
            </a:r>
            <a:r>
              <a:rPr lang="fr-CH" sz="1200" dirty="0">
                <a:solidFill>
                  <a:srgbClr val="333333"/>
                </a:solidFill>
                <a:highlight>
                  <a:srgbClr val="FFFFFF"/>
                </a:highlight>
                <a:latin typeface="Guardian TextSans Web"/>
              </a:rPr>
              <a:t> &amp; </a:t>
            </a:r>
            <a:r>
              <a:rPr lang="fr-CH" sz="1200" dirty="0" err="1">
                <a:solidFill>
                  <a:srgbClr val="333333"/>
                </a:solidFill>
                <a:highlight>
                  <a:srgbClr val="FFFFFF"/>
                </a:highlight>
                <a:latin typeface="Guardian TextSans Web"/>
              </a:rPr>
              <a:t>Dementia</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Biobank</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Mendelian</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Randomization</a:t>
            </a:r>
            <a:r>
              <a:rPr lang="fr-CH" sz="1200" dirty="0">
                <a:solidFill>
                  <a:srgbClr val="333333"/>
                </a:solidFill>
                <a:highlight>
                  <a:srgbClr val="FFFFFF"/>
                </a:highlight>
                <a:latin typeface="Guardian TextSans Web"/>
              </a:rPr>
              <a:t> (EADB-MR) Collaboration. </a:t>
            </a:r>
            <a:r>
              <a:rPr lang="fr-CH" sz="1200" dirty="0" err="1">
                <a:solidFill>
                  <a:srgbClr val="333333"/>
                </a:solidFill>
                <a:highlight>
                  <a:srgbClr val="FFFFFF"/>
                </a:highlight>
                <a:latin typeface="Guardian TextSans Web"/>
              </a:rPr>
              <a:t>Genetic</a:t>
            </a:r>
            <a:r>
              <a:rPr lang="fr-CH" sz="1200" dirty="0">
                <a:solidFill>
                  <a:srgbClr val="333333"/>
                </a:solidFill>
                <a:highlight>
                  <a:srgbClr val="FFFFFF"/>
                </a:highlight>
                <a:latin typeface="Guardian TextSans Web"/>
              </a:rPr>
              <a:t> Associations </a:t>
            </a:r>
            <a:r>
              <a:rPr lang="fr-CH" sz="1200" dirty="0" err="1">
                <a:solidFill>
                  <a:srgbClr val="333333"/>
                </a:solidFill>
                <a:highlight>
                  <a:srgbClr val="FFFFFF"/>
                </a:highlight>
                <a:latin typeface="Guardian TextSans Web"/>
              </a:rPr>
              <a:t>Between</a:t>
            </a:r>
            <a:r>
              <a:rPr lang="fr-CH" sz="1200" dirty="0">
                <a:solidFill>
                  <a:srgbClr val="333333"/>
                </a:solidFill>
                <a:highlight>
                  <a:srgbClr val="FFFFFF"/>
                </a:highlight>
                <a:latin typeface="Guardian TextSans Web"/>
              </a:rPr>
              <a:t> Modifiable Risk </a:t>
            </a:r>
            <a:r>
              <a:rPr lang="fr-CH" sz="1200" dirty="0" err="1">
                <a:solidFill>
                  <a:srgbClr val="333333"/>
                </a:solidFill>
                <a:highlight>
                  <a:srgbClr val="FFFFFF"/>
                </a:highlight>
                <a:latin typeface="Guardian TextSans Web"/>
              </a:rPr>
              <a:t>Factors</a:t>
            </a:r>
            <a:r>
              <a:rPr lang="fr-CH" sz="1200" dirty="0">
                <a:solidFill>
                  <a:srgbClr val="333333"/>
                </a:solidFill>
                <a:highlight>
                  <a:srgbClr val="FFFFFF"/>
                </a:highlight>
                <a:latin typeface="Guardian TextSans Web"/>
              </a:rPr>
              <a:t> and Alzheimer </a:t>
            </a:r>
            <a:r>
              <a:rPr lang="fr-CH" sz="1200" dirty="0" err="1">
                <a:solidFill>
                  <a:srgbClr val="333333"/>
                </a:solidFill>
                <a:highlight>
                  <a:srgbClr val="FFFFFF"/>
                </a:highlight>
                <a:latin typeface="Guardian TextSans Web"/>
              </a:rPr>
              <a:t>Disease</a:t>
            </a:r>
            <a:r>
              <a:rPr lang="fr-CH" sz="1200" dirty="0">
                <a:solidFill>
                  <a:srgbClr val="333333"/>
                </a:solidFill>
                <a:highlight>
                  <a:srgbClr val="FFFFFF"/>
                </a:highlight>
                <a:latin typeface="Guardian TextSans Web"/>
              </a:rPr>
              <a:t>. JAMA </a:t>
            </a:r>
            <a:r>
              <a:rPr lang="fr-CH" sz="1200" dirty="0" err="1">
                <a:solidFill>
                  <a:srgbClr val="333333"/>
                </a:solidFill>
                <a:highlight>
                  <a:srgbClr val="FFFFFF"/>
                </a:highlight>
                <a:latin typeface="Guardian TextSans Web"/>
              </a:rPr>
              <a:t>Netw</a:t>
            </a:r>
            <a:r>
              <a:rPr lang="fr-CH" sz="1200" dirty="0">
                <a:solidFill>
                  <a:srgbClr val="333333"/>
                </a:solidFill>
                <a:highlight>
                  <a:srgbClr val="FFFFFF"/>
                </a:highlight>
                <a:latin typeface="Guardian TextSans Web"/>
              </a:rPr>
              <a:t> Open. 2023;6(5):e2313734. doi:10.1001/jamanetworkopen.2023.13734</a:t>
            </a:r>
          </a:p>
          <a:p>
            <a:pPr>
              <a:lnSpc>
                <a:spcPct val="107000"/>
              </a:lnSpc>
              <a:spcAft>
                <a:spcPts val="0"/>
              </a:spcAft>
            </a:pPr>
            <a:endParaRPr lang="fr-CH" sz="1200" dirty="0">
              <a:solidFill>
                <a:srgbClr val="333333"/>
              </a:solidFill>
              <a:highlight>
                <a:srgbClr val="FFFFFF"/>
              </a:highlight>
              <a:latin typeface="Guardian TextSans Web"/>
            </a:endParaRPr>
          </a:p>
          <a:p>
            <a:pPr>
              <a:lnSpc>
                <a:spcPct val="107000"/>
              </a:lnSpc>
              <a:spcAft>
                <a:spcPts val="0"/>
              </a:spcAft>
            </a:pPr>
            <a:r>
              <a:rPr lang="fr-CH" sz="1200" dirty="0">
                <a:solidFill>
                  <a:srgbClr val="333333"/>
                </a:solidFill>
                <a:highlight>
                  <a:srgbClr val="FFFFFF"/>
                </a:highlight>
                <a:latin typeface="Guardian TextSans Web"/>
              </a:rPr>
              <a:t>Law C-K, </a:t>
            </a:r>
            <a:r>
              <a:rPr lang="fr-CH" sz="1200" dirty="0" err="1">
                <a:solidFill>
                  <a:srgbClr val="333333"/>
                </a:solidFill>
                <a:highlight>
                  <a:srgbClr val="FFFFFF"/>
                </a:highlight>
                <a:latin typeface="Guardian TextSans Web"/>
              </a:rPr>
              <a:t>Lam</a:t>
            </a:r>
            <a:r>
              <a:rPr lang="fr-CH" sz="1200" dirty="0">
                <a:solidFill>
                  <a:srgbClr val="333333"/>
                </a:solidFill>
                <a:highlight>
                  <a:srgbClr val="FFFFFF"/>
                </a:highlight>
                <a:latin typeface="Guardian TextSans Web"/>
              </a:rPr>
              <a:t> FM, Chung RC, </a:t>
            </a:r>
            <a:r>
              <a:rPr lang="fr-CH" sz="1200" dirty="0" err="1">
                <a:solidFill>
                  <a:srgbClr val="333333"/>
                </a:solidFill>
                <a:highlight>
                  <a:srgbClr val="FFFFFF"/>
                </a:highlight>
                <a:latin typeface="Guardian TextSans Web"/>
              </a:rPr>
              <a:t>Pang</a:t>
            </a:r>
            <a:r>
              <a:rPr lang="fr-CH" sz="1200" dirty="0">
                <a:solidFill>
                  <a:srgbClr val="333333"/>
                </a:solidFill>
                <a:highlight>
                  <a:srgbClr val="FFFFFF"/>
                </a:highlight>
                <a:latin typeface="Guardian TextSans Web"/>
              </a:rPr>
              <a:t> MY. Physical </a:t>
            </a:r>
            <a:r>
              <a:rPr lang="fr-CH" sz="1200" dirty="0" err="1">
                <a:solidFill>
                  <a:srgbClr val="333333"/>
                </a:solidFill>
                <a:highlight>
                  <a:srgbClr val="FFFFFF"/>
                </a:highlight>
                <a:latin typeface="Guardian TextSans Web"/>
              </a:rPr>
              <a:t>exercise</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attenuates</a:t>
            </a:r>
            <a:r>
              <a:rPr lang="fr-CH" sz="1200" dirty="0">
                <a:solidFill>
                  <a:srgbClr val="333333"/>
                </a:solidFill>
                <a:highlight>
                  <a:srgbClr val="FFFFFF"/>
                </a:highlight>
                <a:latin typeface="Guardian TextSans Web"/>
              </a:rPr>
              <a:t> cognitive </a:t>
            </a:r>
            <a:r>
              <a:rPr lang="fr-CH" sz="1200" dirty="0" err="1">
                <a:solidFill>
                  <a:srgbClr val="333333"/>
                </a:solidFill>
                <a:highlight>
                  <a:srgbClr val="FFFFFF"/>
                </a:highlight>
                <a:latin typeface="Guardian TextSans Web"/>
              </a:rPr>
              <a:t>decline</a:t>
            </a:r>
            <a:r>
              <a:rPr lang="fr-CH" sz="1200" dirty="0">
                <a:solidFill>
                  <a:srgbClr val="333333"/>
                </a:solidFill>
                <a:highlight>
                  <a:srgbClr val="FFFFFF"/>
                </a:highlight>
                <a:latin typeface="Guardian TextSans Web"/>
              </a:rPr>
              <a:t> and </a:t>
            </a:r>
            <a:r>
              <a:rPr lang="fr-CH" sz="1200" dirty="0" err="1">
                <a:solidFill>
                  <a:srgbClr val="333333"/>
                </a:solidFill>
                <a:highlight>
                  <a:srgbClr val="FFFFFF"/>
                </a:highlight>
                <a:latin typeface="Guardian TextSans Web"/>
              </a:rPr>
              <a:t>reduces</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behavioural</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problems</a:t>
            </a:r>
            <a:r>
              <a:rPr lang="fr-CH" sz="1200" dirty="0">
                <a:solidFill>
                  <a:srgbClr val="333333"/>
                </a:solidFill>
                <a:highlight>
                  <a:srgbClr val="FFFFFF"/>
                </a:highlight>
                <a:latin typeface="Guardian TextSans Web"/>
              </a:rPr>
              <a:t> in people </a:t>
            </a:r>
            <a:r>
              <a:rPr lang="fr-CH" sz="1200" dirty="0" err="1">
                <a:solidFill>
                  <a:srgbClr val="333333"/>
                </a:solidFill>
                <a:highlight>
                  <a:srgbClr val="FFFFFF"/>
                </a:highlight>
                <a:latin typeface="Guardian TextSans Web"/>
              </a:rPr>
              <a:t>with</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mild</a:t>
            </a:r>
            <a:r>
              <a:rPr lang="fr-CH" sz="1200" dirty="0">
                <a:solidFill>
                  <a:srgbClr val="333333"/>
                </a:solidFill>
                <a:highlight>
                  <a:srgbClr val="FFFFFF"/>
                </a:highlight>
                <a:latin typeface="Guardian TextSans Web"/>
              </a:rPr>
              <a:t> cognitive </a:t>
            </a:r>
            <a:r>
              <a:rPr lang="fr-CH" sz="1200" dirty="0" err="1">
                <a:solidFill>
                  <a:srgbClr val="333333"/>
                </a:solidFill>
                <a:highlight>
                  <a:srgbClr val="FFFFFF"/>
                </a:highlight>
                <a:latin typeface="Guardian TextSans Web"/>
              </a:rPr>
              <a:t>impairment</a:t>
            </a:r>
            <a:r>
              <a:rPr lang="fr-CH" sz="1200" dirty="0">
                <a:solidFill>
                  <a:srgbClr val="333333"/>
                </a:solidFill>
                <a:highlight>
                  <a:srgbClr val="FFFFFF"/>
                </a:highlight>
                <a:latin typeface="Guardian TextSans Web"/>
              </a:rPr>
              <a:t> and </a:t>
            </a:r>
            <a:r>
              <a:rPr lang="fr-CH" sz="1200" dirty="0" err="1">
                <a:solidFill>
                  <a:srgbClr val="333333"/>
                </a:solidFill>
                <a:highlight>
                  <a:srgbClr val="FFFFFF"/>
                </a:highlight>
                <a:latin typeface="Guardian TextSans Web"/>
              </a:rPr>
              <a:t>dementia</a:t>
            </a:r>
            <a:r>
              <a:rPr lang="fr-CH" sz="1200" dirty="0">
                <a:solidFill>
                  <a:srgbClr val="333333"/>
                </a:solidFill>
                <a:highlight>
                  <a:srgbClr val="FFFFFF"/>
                </a:highlight>
                <a:latin typeface="Guardian TextSans Web"/>
              </a:rPr>
              <a:t>: a </a:t>
            </a:r>
            <a:r>
              <a:rPr lang="fr-CH" sz="1200" dirty="0" err="1">
                <a:solidFill>
                  <a:srgbClr val="333333"/>
                </a:solidFill>
                <a:highlight>
                  <a:srgbClr val="FFFFFF"/>
                </a:highlight>
                <a:latin typeface="Guardian TextSans Web"/>
              </a:rPr>
              <a:t>systematic</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review</a:t>
            </a:r>
            <a:r>
              <a:rPr lang="fr-CH" sz="1200" dirty="0">
                <a:solidFill>
                  <a:srgbClr val="333333"/>
                </a:solidFill>
                <a:highlight>
                  <a:srgbClr val="FFFFFF"/>
                </a:highlight>
                <a:latin typeface="Guardian TextSans Web"/>
              </a:rPr>
              <a:t>. J </a:t>
            </a:r>
            <a:r>
              <a:rPr lang="fr-CH" sz="1200" dirty="0" err="1">
                <a:solidFill>
                  <a:srgbClr val="333333"/>
                </a:solidFill>
                <a:highlight>
                  <a:srgbClr val="FFFFFF"/>
                </a:highlight>
                <a:latin typeface="Guardian TextSans Web"/>
              </a:rPr>
              <a:t>Physiother</a:t>
            </a:r>
            <a:r>
              <a:rPr lang="fr-CH" sz="1200" dirty="0">
                <a:solidFill>
                  <a:srgbClr val="333333"/>
                </a:solidFill>
                <a:highlight>
                  <a:srgbClr val="FFFFFF"/>
                </a:highlight>
                <a:latin typeface="Guardian TextSans Web"/>
              </a:rPr>
              <a:t>. 13 </a:t>
            </a:r>
            <a:r>
              <a:rPr lang="fr-CH" sz="1200" dirty="0" err="1">
                <a:solidFill>
                  <a:srgbClr val="333333"/>
                </a:solidFill>
                <a:highlight>
                  <a:srgbClr val="FFFFFF"/>
                </a:highlight>
                <a:latin typeface="Guardian TextSans Web"/>
              </a:rPr>
              <a:t>déc</a:t>
            </a:r>
            <a:r>
              <a:rPr lang="fr-CH" sz="1200" dirty="0">
                <a:solidFill>
                  <a:srgbClr val="333333"/>
                </a:solidFill>
                <a:highlight>
                  <a:srgbClr val="FFFFFF"/>
                </a:highlight>
                <a:latin typeface="Guardian TextSans Web"/>
              </a:rPr>
              <a:t> 2019; </a:t>
            </a:r>
          </a:p>
          <a:p>
            <a:endParaRPr lang="fr-CH" altLang="fr-FR" sz="1200" dirty="0">
              <a:solidFill>
                <a:srgbClr val="333333"/>
              </a:solidFill>
              <a:highlight>
                <a:srgbClr val="FFFFFF"/>
              </a:highlight>
              <a:latin typeface="Guardian TextSans Web"/>
            </a:endParaRPr>
          </a:p>
          <a:p>
            <a:pPr>
              <a:lnSpc>
                <a:spcPct val="107000"/>
              </a:lnSpc>
              <a:spcAft>
                <a:spcPts val="800"/>
              </a:spcAft>
            </a:pPr>
            <a:r>
              <a:rPr lang="fr-FR" sz="1200" dirty="0">
                <a:solidFill>
                  <a:srgbClr val="333333"/>
                </a:solidFill>
                <a:highlight>
                  <a:srgbClr val="FFFFFF"/>
                </a:highlight>
                <a:latin typeface="Guardian TextSans Web"/>
              </a:rPr>
              <a:t>Liu-Ambrose, T., Davis, J., Best, J. R., Eng, J. J., Lee, P. E., </a:t>
            </a:r>
            <a:r>
              <a:rPr lang="fr-FR" sz="1200" dirty="0" err="1">
                <a:solidFill>
                  <a:srgbClr val="333333"/>
                </a:solidFill>
                <a:highlight>
                  <a:srgbClr val="FFFFFF"/>
                </a:highlight>
                <a:latin typeface="Guardian TextSans Web"/>
              </a:rPr>
              <a:t>Jacova</a:t>
            </a:r>
            <a:r>
              <a:rPr lang="fr-FR" sz="1200" dirty="0">
                <a:solidFill>
                  <a:srgbClr val="333333"/>
                </a:solidFill>
                <a:highlight>
                  <a:srgbClr val="FFFFFF"/>
                </a:highlight>
                <a:latin typeface="Guardian TextSans Web"/>
              </a:rPr>
              <a:t>, C., ... &amp; Robin Hsiung, G. Y. (2015). </a:t>
            </a:r>
            <a:r>
              <a:rPr lang="fr-FR" sz="1200" dirty="0" err="1">
                <a:solidFill>
                  <a:srgbClr val="333333"/>
                </a:solidFill>
                <a:highlight>
                  <a:srgbClr val="FFFFFF"/>
                </a:highlight>
                <a:latin typeface="Guardian TextSans Web"/>
              </a:rPr>
              <a:t>Vascular</a:t>
            </a:r>
            <a:r>
              <a:rPr lang="fr-FR" sz="1200" dirty="0">
                <a:solidFill>
                  <a:srgbClr val="333333"/>
                </a:solidFill>
                <a:highlight>
                  <a:srgbClr val="FFFFFF"/>
                </a:highlight>
                <a:latin typeface="Guardian TextSans Web"/>
              </a:rPr>
              <a:t> cognitive </a:t>
            </a:r>
            <a:r>
              <a:rPr lang="fr-FR" sz="1200" dirty="0" err="1">
                <a:solidFill>
                  <a:srgbClr val="333333"/>
                </a:solidFill>
                <a:highlight>
                  <a:srgbClr val="FFFFFF"/>
                </a:highlight>
                <a:latin typeface="Guardian TextSans Web"/>
              </a:rPr>
              <a:t>impairment</a:t>
            </a:r>
            <a:r>
              <a:rPr lang="fr-FR" sz="1200" dirty="0">
                <a:solidFill>
                  <a:srgbClr val="333333"/>
                </a:solidFill>
                <a:highlight>
                  <a:srgbClr val="FFFFFF"/>
                </a:highlight>
                <a:latin typeface="Guardian TextSans Web"/>
              </a:rPr>
              <a:t> and </a:t>
            </a:r>
            <a:r>
              <a:rPr lang="fr-FR" sz="1200" dirty="0" err="1">
                <a:solidFill>
                  <a:srgbClr val="333333"/>
                </a:solidFill>
                <a:highlight>
                  <a:srgbClr val="FFFFFF"/>
                </a:highlight>
                <a:latin typeface="Guardian TextSans Web"/>
              </a:rPr>
              <a:t>aerobic</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exercise</a:t>
            </a:r>
            <a:r>
              <a:rPr lang="fr-FR" sz="1200" dirty="0">
                <a:solidFill>
                  <a:srgbClr val="333333"/>
                </a:solidFill>
                <a:highlight>
                  <a:srgbClr val="FFFFFF"/>
                </a:highlight>
                <a:latin typeface="Guardian TextSans Web"/>
              </a:rPr>
              <a:t>: A 6-month </a:t>
            </a:r>
            <a:r>
              <a:rPr lang="fr-FR" sz="1200" dirty="0" err="1">
                <a:solidFill>
                  <a:srgbClr val="333333"/>
                </a:solidFill>
                <a:highlight>
                  <a:srgbClr val="FFFFFF"/>
                </a:highlight>
                <a:latin typeface="Guardian TextSans Web"/>
              </a:rPr>
              <a:t>randomized</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controlled</a:t>
            </a:r>
            <a:r>
              <a:rPr lang="fr-FR" sz="1200" dirty="0">
                <a:solidFill>
                  <a:srgbClr val="333333"/>
                </a:solidFill>
                <a:highlight>
                  <a:srgbClr val="FFFFFF"/>
                </a:highlight>
                <a:latin typeface="Guardian TextSans Web"/>
              </a:rPr>
              <a:t> trial. </a:t>
            </a:r>
            <a:r>
              <a:rPr lang="fr-FR" sz="1200" dirty="0" err="1">
                <a:solidFill>
                  <a:srgbClr val="333333"/>
                </a:solidFill>
                <a:highlight>
                  <a:srgbClr val="FFFFFF"/>
                </a:highlight>
                <a:latin typeface="Guardian TextSans Web"/>
              </a:rPr>
              <a:t>Alzheimer's</a:t>
            </a:r>
            <a:r>
              <a:rPr lang="fr-FR" sz="1200" dirty="0">
                <a:solidFill>
                  <a:srgbClr val="333333"/>
                </a:solidFill>
                <a:highlight>
                  <a:srgbClr val="FFFFFF"/>
                </a:highlight>
                <a:latin typeface="Guardian TextSans Web"/>
              </a:rPr>
              <a:t> &amp; </a:t>
            </a:r>
            <a:r>
              <a:rPr lang="fr-FR" sz="1200" dirty="0" err="1">
                <a:solidFill>
                  <a:srgbClr val="333333"/>
                </a:solidFill>
                <a:highlight>
                  <a:srgbClr val="FFFFFF"/>
                </a:highlight>
                <a:latin typeface="Guardian TextSans Web"/>
              </a:rPr>
              <a:t>Dementia</a:t>
            </a:r>
            <a:r>
              <a:rPr lang="fr-FR" sz="1200" dirty="0">
                <a:solidFill>
                  <a:srgbClr val="333333"/>
                </a:solidFill>
                <a:highlight>
                  <a:srgbClr val="FFFFFF"/>
                </a:highlight>
                <a:latin typeface="Guardian TextSans Web"/>
              </a:rPr>
              <a:t>: The Journal of the </a:t>
            </a:r>
            <a:r>
              <a:rPr lang="fr-FR" sz="1200" dirty="0" err="1">
                <a:solidFill>
                  <a:srgbClr val="333333"/>
                </a:solidFill>
                <a:highlight>
                  <a:srgbClr val="FFFFFF"/>
                </a:highlight>
                <a:latin typeface="Guardian TextSans Web"/>
              </a:rPr>
              <a:t>Alzheimer's</a:t>
            </a:r>
            <a:r>
              <a:rPr lang="fr-FR" sz="1200" dirty="0">
                <a:solidFill>
                  <a:srgbClr val="333333"/>
                </a:solidFill>
                <a:highlight>
                  <a:srgbClr val="FFFFFF"/>
                </a:highlight>
                <a:latin typeface="Guardian TextSans Web"/>
              </a:rPr>
              <a:t> Association, 11(7), P323-P324.</a:t>
            </a:r>
            <a:endParaRPr lang="fr-CH" sz="1200" dirty="0">
              <a:solidFill>
                <a:srgbClr val="333333"/>
              </a:solidFill>
              <a:highlight>
                <a:srgbClr val="FFFFFF"/>
              </a:highlight>
              <a:latin typeface="Guardian TextSans Web"/>
            </a:endParaRPr>
          </a:p>
          <a:p>
            <a:pPr>
              <a:lnSpc>
                <a:spcPct val="107000"/>
              </a:lnSpc>
              <a:spcAft>
                <a:spcPts val="0"/>
              </a:spcAft>
            </a:pPr>
            <a:r>
              <a:rPr lang="fr-FR" sz="1200" dirty="0">
                <a:solidFill>
                  <a:srgbClr val="333333"/>
                </a:solidFill>
                <a:highlight>
                  <a:srgbClr val="FFFFFF"/>
                </a:highlight>
                <a:latin typeface="Guardian TextSans Web"/>
              </a:rPr>
              <a:t>Michel, J. P., Herrmann, F. R., &amp; </a:t>
            </a:r>
            <a:r>
              <a:rPr lang="fr-FR" sz="1200" dirty="0" err="1">
                <a:solidFill>
                  <a:srgbClr val="333333"/>
                </a:solidFill>
                <a:highlight>
                  <a:srgbClr val="FFFFFF"/>
                </a:highlight>
                <a:latin typeface="Guardian TextSans Web"/>
              </a:rPr>
              <a:t>Zekry</a:t>
            </a:r>
            <a:r>
              <a:rPr lang="fr-FR" sz="1200" dirty="0">
                <a:solidFill>
                  <a:srgbClr val="333333"/>
                </a:solidFill>
                <a:highlight>
                  <a:srgbClr val="FFFFFF"/>
                </a:highlight>
                <a:latin typeface="Guardian TextSans Web"/>
              </a:rPr>
              <a:t>, D. (2009). Rôle de la réserve cérébrale en pathologie cognitive. </a:t>
            </a:r>
            <a:r>
              <a:rPr lang="fr-FR" sz="1200" dirty="0" err="1">
                <a:solidFill>
                  <a:srgbClr val="333333"/>
                </a:solidFill>
                <a:highlight>
                  <a:srgbClr val="FFFFFF"/>
                </a:highlight>
                <a:latin typeface="Guardian TextSans Web"/>
              </a:rPr>
              <a:t>Rev</a:t>
            </a:r>
            <a:r>
              <a:rPr lang="fr-FR" sz="1200" dirty="0">
                <a:solidFill>
                  <a:srgbClr val="333333"/>
                </a:solidFill>
                <a:highlight>
                  <a:srgbClr val="FFFFFF"/>
                </a:highlight>
                <a:latin typeface="Guardian TextSans Web"/>
              </a:rPr>
              <a:t> Med Suisse, 5(224), 2190-2192.</a:t>
            </a:r>
            <a:endParaRPr lang="fr-CH" sz="1200" dirty="0">
              <a:solidFill>
                <a:srgbClr val="333333"/>
              </a:solidFill>
              <a:highlight>
                <a:srgbClr val="FFFFFF"/>
              </a:highlight>
              <a:latin typeface="Guardian TextSans Web"/>
            </a:endParaRPr>
          </a:p>
          <a:p>
            <a:pPr>
              <a:lnSpc>
                <a:spcPct val="107000"/>
              </a:lnSpc>
            </a:pPr>
            <a:r>
              <a:rPr lang="en-US" sz="1200" dirty="0" err="1">
                <a:solidFill>
                  <a:srgbClr val="333333"/>
                </a:solidFill>
                <a:highlight>
                  <a:srgbClr val="FFFFFF"/>
                </a:highlight>
                <a:latin typeface="Guardian TextSans Web"/>
              </a:rPr>
              <a:t>Nedelec</a:t>
            </a:r>
            <a:r>
              <a:rPr lang="en-US" sz="1200" dirty="0">
                <a:solidFill>
                  <a:srgbClr val="333333"/>
                </a:solidFill>
                <a:highlight>
                  <a:srgbClr val="FFFFFF"/>
                </a:highlight>
                <a:latin typeface="Guardian TextSans Web"/>
              </a:rPr>
              <a:t> T et al. Identifying health conditions associated with </a:t>
            </a:r>
            <a:r>
              <a:rPr lang="en-US" sz="1200" dirty="0" err="1">
                <a:solidFill>
                  <a:srgbClr val="333333"/>
                </a:solidFill>
                <a:highlight>
                  <a:srgbClr val="FFFFFF"/>
                </a:highlight>
                <a:latin typeface="Guardian TextSans Web"/>
              </a:rPr>
              <a:t>Alzheimers</a:t>
            </a:r>
            <a:r>
              <a:rPr lang="en-US" sz="1200" dirty="0">
                <a:solidFill>
                  <a:srgbClr val="333333"/>
                </a:solidFill>
                <a:highlight>
                  <a:srgbClr val="FFFFFF"/>
                </a:highlight>
                <a:latin typeface="Guardian TextSans Web"/>
              </a:rPr>
              <a:t> disease up to 15 years before diagnosis: an agnostic study of French and British health records. </a:t>
            </a:r>
            <a:r>
              <a:rPr lang="fr-CH" sz="1200" dirty="0">
                <a:solidFill>
                  <a:srgbClr val="333333"/>
                </a:solidFill>
                <a:highlight>
                  <a:srgbClr val="FFFFFF"/>
                </a:highlight>
                <a:latin typeface="Guardian TextSans Web"/>
              </a:rPr>
              <a:t>The Lancet Digital </a:t>
            </a:r>
            <a:r>
              <a:rPr lang="fr-CH" sz="1200" dirty="0" err="1">
                <a:solidFill>
                  <a:srgbClr val="333333"/>
                </a:solidFill>
                <a:highlight>
                  <a:srgbClr val="FFFFFF"/>
                </a:highlight>
                <a:latin typeface="Guardian TextSans Web"/>
              </a:rPr>
              <a:t>Health</a:t>
            </a:r>
            <a:r>
              <a:rPr lang="fr-CH" sz="1200" dirty="0">
                <a:solidFill>
                  <a:srgbClr val="333333"/>
                </a:solidFill>
                <a:highlight>
                  <a:srgbClr val="FFFFFF"/>
                </a:highlight>
                <a:latin typeface="Guardian TextSans Web"/>
              </a:rPr>
              <a:t> 2022 ; 4: e16978.</a:t>
            </a:r>
          </a:p>
          <a:p>
            <a:pPr>
              <a:lnSpc>
                <a:spcPct val="107000"/>
              </a:lnSpc>
            </a:pPr>
            <a:endParaRPr lang="fr-CH" sz="1200" dirty="0">
              <a:solidFill>
                <a:srgbClr val="333333"/>
              </a:solidFill>
              <a:highlight>
                <a:srgbClr val="FFFFFF"/>
              </a:highlight>
              <a:latin typeface="Guardian TextSans Web"/>
            </a:endParaRPr>
          </a:p>
          <a:p>
            <a:r>
              <a:rPr lang="fr-CH" sz="1200" dirty="0">
                <a:solidFill>
                  <a:srgbClr val="333333"/>
                </a:solidFill>
                <a:highlight>
                  <a:srgbClr val="FFFFFF"/>
                </a:highlight>
                <a:latin typeface="Guardian TextSans Web"/>
              </a:rPr>
              <a:t>Petersen RC, Lopez O, Armstrong MJ, </a:t>
            </a:r>
            <a:r>
              <a:rPr lang="fr-CH" sz="1200" dirty="0" err="1">
                <a:solidFill>
                  <a:srgbClr val="333333"/>
                </a:solidFill>
                <a:highlight>
                  <a:srgbClr val="FFFFFF"/>
                </a:highlight>
                <a:latin typeface="Guardian TextSans Web"/>
              </a:rPr>
              <a:t>Getchius</a:t>
            </a:r>
            <a:r>
              <a:rPr lang="fr-CH" sz="1200" dirty="0">
                <a:solidFill>
                  <a:srgbClr val="333333"/>
                </a:solidFill>
                <a:highlight>
                  <a:srgbClr val="FFFFFF"/>
                </a:highlight>
                <a:latin typeface="Guardian TextSans Web"/>
              </a:rPr>
              <a:t> TSD, Ganguli M, Gloss D, et al. Practice guideline update </a:t>
            </a:r>
            <a:r>
              <a:rPr lang="fr-CH" sz="1200" dirty="0" err="1">
                <a:solidFill>
                  <a:srgbClr val="333333"/>
                </a:solidFill>
                <a:highlight>
                  <a:srgbClr val="FFFFFF"/>
                </a:highlight>
                <a:latin typeface="Guardian TextSans Web"/>
              </a:rPr>
              <a:t>summary</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Mild</a:t>
            </a:r>
            <a:r>
              <a:rPr lang="fr-CH" sz="1200" dirty="0">
                <a:solidFill>
                  <a:srgbClr val="333333"/>
                </a:solidFill>
                <a:highlight>
                  <a:srgbClr val="FFFFFF"/>
                </a:highlight>
                <a:latin typeface="Guardian TextSans Web"/>
              </a:rPr>
              <a:t> cognitive </a:t>
            </a:r>
            <a:r>
              <a:rPr lang="fr-CH" sz="1200" dirty="0" err="1">
                <a:solidFill>
                  <a:srgbClr val="333333"/>
                </a:solidFill>
                <a:highlight>
                  <a:srgbClr val="FFFFFF"/>
                </a:highlight>
                <a:latin typeface="Guardian TextSans Web"/>
              </a:rPr>
              <a:t>impairment</a:t>
            </a:r>
            <a:r>
              <a:rPr lang="fr-CH" sz="1200" dirty="0">
                <a:solidFill>
                  <a:srgbClr val="333333"/>
                </a:solidFill>
                <a:highlight>
                  <a:srgbClr val="FFFFFF"/>
                </a:highlight>
                <a:latin typeface="Guardian TextSans Web"/>
              </a:rPr>
              <a:t>: Report of the Guideline </a:t>
            </a:r>
            <a:r>
              <a:rPr lang="fr-CH" sz="1200" dirty="0" err="1">
                <a:solidFill>
                  <a:srgbClr val="333333"/>
                </a:solidFill>
                <a:highlight>
                  <a:srgbClr val="FFFFFF"/>
                </a:highlight>
                <a:latin typeface="Guardian TextSans Web"/>
              </a:rPr>
              <a:t>Development</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Dissemination</a:t>
            </a:r>
            <a:r>
              <a:rPr lang="fr-CH" sz="1200" dirty="0">
                <a:solidFill>
                  <a:srgbClr val="333333"/>
                </a:solidFill>
                <a:highlight>
                  <a:srgbClr val="FFFFFF"/>
                </a:highlight>
                <a:latin typeface="Guardian TextSans Web"/>
              </a:rPr>
              <a:t>, and </a:t>
            </a:r>
            <a:r>
              <a:rPr lang="fr-CH" sz="1200" dirty="0" err="1">
                <a:solidFill>
                  <a:srgbClr val="333333"/>
                </a:solidFill>
                <a:highlight>
                  <a:srgbClr val="FFFFFF"/>
                </a:highlight>
                <a:latin typeface="Guardian TextSans Web"/>
              </a:rPr>
              <a:t>Implementation</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Subcommittee</a:t>
            </a:r>
            <a:r>
              <a:rPr lang="fr-CH" sz="1200" dirty="0">
                <a:solidFill>
                  <a:srgbClr val="333333"/>
                </a:solidFill>
                <a:highlight>
                  <a:srgbClr val="FFFFFF"/>
                </a:highlight>
                <a:latin typeface="Guardian TextSans Web"/>
              </a:rPr>
              <a:t> of the American </a:t>
            </a:r>
            <a:r>
              <a:rPr lang="fr-CH" sz="1200" dirty="0" err="1">
                <a:solidFill>
                  <a:srgbClr val="333333"/>
                </a:solidFill>
                <a:highlight>
                  <a:srgbClr val="FFFFFF"/>
                </a:highlight>
                <a:latin typeface="Guardian TextSans Web"/>
              </a:rPr>
              <a:t>Academy</a:t>
            </a:r>
            <a:r>
              <a:rPr lang="fr-CH" sz="1200" dirty="0">
                <a:solidFill>
                  <a:srgbClr val="333333"/>
                </a:solidFill>
                <a:highlight>
                  <a:srgbClr val="FFFFFF"/>
                </a:highlight>
                <a:latin typeface="Guardian TextSans Web"/>
              </a:rPr>
              <a:t> of </a:t>
            </a:r>
            <a:r>
              <a:rPr lang="fr-CH" sz="1200" dirty="0" err="1">
                <a:solidFill>
                  <a:srgbClr val="333333"/>
                </a:solidFill>
                <a:highlight>
                  <a:srgbClr val="FFFFFF"/>
                </a:highlight>
                <a:latin typeface="Guardian TextSans Web"/>
              </a:rPr>
              <a:t>Neurology</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Neurology</a:t>
            </a:r>
            <a:r>
              <a:rPr lang="fr-CH" sz="1200" dirty="0">
                <a:solidFill>
                  <a:srgbClr val="333333"/>
                </a:solidFill>
                <a:highlight>
                  <a:srgbClr val="FFFFFF"/>
                </a:highlight>
                <a:latin typeface="Guardian TextSans Web"/>
              </a:rPr>
              <a:t>. 16 2018;90(3):126‑35. </a:t>
            </a:r>
          </a:p>
          <a:p>
            <a:pPr>
              <a:lnSpc>
                <a:spcPct val="107000"/>
              </a:lnSpc>
              <a:spcAft>
                <a:spcPts val="0"/>
              </a:spcAft>
            </a:pPr>
            <a:endParaRPr lang="fr-CH" sz="1200" dirty="0">
              <a:solidFill>
                <a:srgbClr val="333333"/>
              </a:solidFill>
              <a:highlight>
                <a:srgbClr val="FFFFFF"/>
              </a:highlight>
              <a:latin typeface="Guardian TextSans Web"/>
            </a:endParaRPr>
          </a:p>
          <a:p>
            <a:pPr>
              <a:lnSpc>
                <a:spcPct val="107000"/>
              </a:lnSpc>
              <a:spcAft>
                <a:spcPts val="0"/>
              </a:spcAft>
            </a:pPr>
            <a:r>
              <a:rPr lang="fr-CH" sz="1200" dirty="0">
                <a:solidFill>
                  <a:srgbClr val="333333"/>
                </a:solidFill>
                <a:highlight>
                  <a:srgbClr val="FFFFFF"/>
                </a:highlight>
                <a:latin typeface="Guardian TextSans Web"/>
              </a:rPr>
              <a:t>Raz N. </a:t>
            </a:r>
            <a:r>
              <a:rPr lang="fr-CH" sz="1200" dirty="0" err="1">
                <a:solidFill>
                  <a:srgbClr val="333333"/>
                </a:solidFill>
                <a:highlight>
                  <a:srgbClr val="FFFFFF"/>
                </a:highlight>
                <a:latin typeface="Guardian TextSans Web"/>
              </a:rPr>
              <a:t>Aging</a:t>
            </a:r>
            <a:r>
              <a:rPr lang="fr-CH" sz="1200" dirty="0">
                <a:solidFill>
                  <a:srgbClr val="333333"/>
                </a:solidFill>
                <a:highlight>
                  <a:srgbClr val="FFFFFF"/>
                </a:highlight>
                <a:latin typeface="Guardian TextSans Web"/>
              </a:rPr>
              <a:t> and the </a:t>
            </a:r>
            <a:r>
              <a:rPr lang="fr-CH" sz="1200" dirty="0" err="1">
                <a:solidFill>
                  <a:srgbClr val="333333"/>
                </a:solidFill>
                <a:highlight>
                  <a:srgbClr val="FFFFFF"/>
                </a:highlight>
                <a:latin typeface="Guardian TextSans Web"/>
              </a:rPr>
              <a:t>brain</a:t>
            </a:r>
            <a:r>
              <a:rPr lang="fr-CH" sz="1200" dirty="0">
                <a:solidFill>
                  <a:srgbClr val="333333"/>
                </a:solidFill>
                <a:highlight>
                  <a:srgbClr val="FFFFFF"/>
                </a:highlight>
                <a:latin typeface="Guardian TextSans Web"/>
              </a:rPr>
              <a:t> and </a:t>
            </a:r>
            <a:r>
              <a:rPr lang="fr-CH" sz="1200" dirty="0" err="1">
                <a:solidFill>
                  <a:srgbClr val="333333"/>
                </a:solidFill>
                <a:highlight>
                  <a:srgbClr val="FFFFFF"/>
                </a:highlight>
                <a:latin typeface="Guardian TextSans Web"/>
              </a:rPr>
              <a:t>its</a:t>
            </a:r>
            <a:r>
              <a:rPr lang="fr-CH" sz="1200" dirty="0">
                <a:solidFill>
                  <a:srgbClr val="333333"/>
                </a:solidFill>
                <a:highlight>
                  <a:srgbClr val="FFFFFF"/>
                </a:highlight>
                <a:latin typeface="Guardian TextSans Web"/>
              </a:rPr>
              <a:t> impact on cognitive performance : </a:t>
            </a:r>
            <a:r>
              <a:rPr lang="fr-CH" sz="1200" dirty="0" err="1">
                <a:solidFill>
                  <a:srgbClr val="333333"/>
                </a:solidFill>
                <a:highlight>
                  <a:srgbClr val="FFFFFF"/>
                </a:highlight>
                <a:latin typeface="Guardian TextSans Web"/>
              </a:rPr>
              <a:t>integration</a:t>
            </a:r>
            <a:r>
              <a:rPr lang="fr-CH" sz="1200" dirty="0">
                <a:solidFill>
                  <a:srgbClr val="333333"/>
                </a:solidFill>
                <a:highlight>
                  <a:srgbClr val="FFFFFF"/>
                </a:highlight>
                <a:latin typeface="Guardian TextSans Web"/>
              </a:rPr>
              <a:t> of structural and </a:t>
            </a:r>
            <a:r>
              <a:rPr lang="fr-CH" sz="1200" dirty="0" err="1">
                <a:solidFill>
                  <a:srgbClr val="333333"/>
                </a:solidFill>
                <a:highlight>
                  <a:srgbClr val="FFFFFF"/>
                </a:highlight>
                <a:latin typeface="Guardian TextSans Web"/>
              </a:rPr>
              <a:t>functional</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findings</a:t>
            </a:r>
            <a:r>
              <a:rPr lang="fr-CH" sz="1200" dirty="0">
                <a:solidFill>
                  <a:srgbClr val="333333"/>
                </a:solidFill>
                <a:highlight>
                  <a:srgbClr val="FFFFFF"/>
                </a:highlight>
                <a:latin typeface="Guardian TextSans Web"/>
              </a:rPr>
              <a:t>. In : </a:t>
            </a:r>
            <a:r>
              <a:rPr lang="fr-CH" sz="1200" dirty="0" err="1">
                <a:solidFill>
                  <a:srgbClr val="333333"/>
                </a:solidFill>
                <a:highlight>
                  <a:srgbClr val="FFFFFF"/>
                </a:highlight>
                <a:latin typeface="Guardian TextSans Web"/>
              </a:rPr>
              <a:t>Craik</a:t>
            </a:r>
            <a:r>
              <a:rPr lang="fr-CH" sz="1200" dirty="0">
                <a:solidFill>
                  <a:srgbClr val="333333"/>
                </a:solidFill>
                <a:highlight>
                  <a:srgbClr val="FFFFFF"/>
                </a:highlight>
                <a:latin typeface="Guardian TextSans Web"/>
              </a:rPr>
              <a:t> FIM, </a:t>
            </a:r>
            <a:r>
              <a:rPr lang="fr-CH" sz="1200" dirty="0" err="1">
                <a:solidFill>
                  <a:srgbClr val="333333"/>
                </a:solidFill>
                <a:highlight>
                  <a:srgbClr val="FFFFFF"/>
                </a:highlight>
                <a:latin typeface="Guardian TextSans Web"/>
              </a:rPr>
              <a:t>Salthouse</a:t>
            </a:r>
            <a:r>
              <a:rPr lang="fr-CH" sz="1200" dirty="0">
                <a:solidFill>
                  <a:srgbClr val="333333"/>
                </a:solidFill>
                <a:highlight>
                  <a:srgbClr val="FFFFFF"/>
                </a:highlight>
                <a:latin typeface="Guardian TextSans Web"/>
              </a:rPr>
              <a:t> TA, </a:t>
            </a:r>
            <a:r>
              <a:rPr lang="fr-CH" sz="1200" dirty="0" err="1">
                <a:solidFill>
                  <a:srgbClr val="333333"/>
                </a:solidFill>
                <a:highlight>
                  <a:srgbClr val="FFFFFF"/>
                </a:highlight>
                <a:latin typeface="Guardian TextSans Web"/>
              </a:rPr>
              <a:t>eds</a:t>
            </a:r>
            <a:r>
              <a:rPr lang="fr-CH" sz="1200" dirty="0">
                <a:solidFill>
                  <a:srgbClr val="333333"/>
                </a:solidFill>
                <a:highlight>
                  <a:srgbClr val="FFFFFF"/>
                </a:highlight>
                <a:latin typeface="Guardian TextSans Web"/>
              </a:rPr>
              <a:t>. The </a:t>
            </a:r>
            <a:r>
              <a:rPr lang="fr-CH" sz="1200" dirty="0" err="1">
                <a:solidFill>
                  <a:srgbClr val="333333"/>
                </a:solidFill>
                <a:highlight>
                  <a:srgbClr val="FFFFFF"/>
                </a:highlight>
                <a:latin typeface="Guardian TextSans Web"/>
              </a:rPr>
              <a:t>handbook</a:t>
            </a:r>
            <a:r>
              <a:rPr lang="fr-CH" sz="1200" dirty="0">
                <a:solidFill>
                  <a:srgbClr val="333333"/>
                </a:solidFill>
                <a:highlight>
                  <a:srgbClr val="FFFFFF"/>
                </a:highlight>
                <a:latin typeface="Guardian TextSans Web"/>
              </a:rPr>
              <a:t> of </a:t>
            </a:r>
            <a:r>
              <a:rPr lang="fr-CH" sz="1200" dirty="0" err="1">
                <a:solidFill>
                  <a:srgbClr val="333333"/>
                </a:solidFill>
                <a:highlight>
                  <a:srgbClr val="FFFFFF"/>
                </a:highlight>
                <a:latin typeface="Guardian TextSans Web"/>
              </a:rPr>
              <a:t>aging</a:t>
            </a:r>
            <a:r>
              <a:rPr lang="fr-CH" sz="1200" dirty="0">
                <a:solidFill>
                  <a:srgbClr val="333333"/>
                </a:solidFill>
                <a:highlight>
                  <a:srgbClr val="FFFFFF"/>
                </a:highlight>
                <a:latin typeface="Guardian TextSans Web"/>
              </a:rPr>
              <a:t> and cognition.</a:t>
            </a:r>
          </a:p>
          <a:p>
            <a:pPr>
              <a:lnSpc>
                <a:spcPct val="107000"/>
              </a:lnSpc>
              <a:spcAft>
                <a:spcPts val="800"/>
              </a:spcAft>
            </a:pPr>
            <a:r>
              <a:rPr lang="fr-CH" sz="1200" dirty="0">
                <a:solidFill>
                  <a:srgbClr val="333333"/>
                </a:solidFill>
                <a:highlight>
                  <a:srgbClr val="FFFFFF"/>
                </a:highlight>
                <a:latin typeface="Guardian TextSans Web"/>
              </a:rPr>
              <a:t>New Jersey : Lawrence </a:t>
            </a:r>
            <a:r>
              <a:rPr lang="fr-CH" sz="1200" dirty="0" err="1">
                <a:solidFill>
                  <a:srgbClr val="333333"/>
                </a:solidFill>
                <a:highlight>
                  <a:srgbClr val="FFFFFF"/>
                </a:highlight>
                <a:latin typeface="Guardian TextSans Web"/>
              </a:rPr>
              <a:t>Erlbaum</a:t>
            </a:r>
            <a:r>
              <a:rPr lang="fr-CH" sz="1200" dirty="0">
                <a:solidFill>
                  <a:srgbClr val="333333"/>
                </a:solidFill>
                <a:highlight>
                  <a:srgbClr val="FFFFFF"/>
                </a:highlight>
                <a:latin typeface="Guardian TextSans Web"/>
              </a:rPr>
              <a:t> Associates, 2000 : 1-90.</a:t>
            </a:r>
          </a:p>
          <a:p>
            <a:pPr lvl="0">
              <a:lnSpc>
                <a:spcPct val="107000"/>
              </a:lnSpc>
              <a:spcAft>
                <a:spcPts val="800"/>
              </a:spcAft>
            </a:pPr>
            <a:r>
              <a:rPr lang="fr-FR" sz="1200" dirty="0" err="1">
                <a:solidFill>
                  <a:srgbClr val="333333"/>
                </a:solidFill>
                <a:highlight>
                  <a:srgbClr val="FFFFFF"/>
                </a:highlight>
                <a:latin typeface="Guardian TextSans Web"/>
              </a:rPr>
              <a:t>Raji</a:t>
            </a:r>
            <a:r>
              <a:rPr lang="fr-FR" sz="1200" dirty="0">
                <a:solidFill>
                  <a:srgbClr val="333333"/>
                </a:solidFill>
                <a:highlight>
                  <a:srgbClr val="FFFFFF"/>
                </a:highlight>
                <a:latin typeface="Guardian TextSans Web"/>
              </a:rPr>
              <a:t>, C. A., Merrill, D. A., Eyre, H., </a:t>
            </a:r>
            <a:r>
              <a:rPr lang="fr-FR" sz="1200" dirty="0" err="1">
                <a:solidFill>
                  <a:srgbClr val="333333"/>
                </a:solidFill>
                <a:highlight>
                  <a:srgbClr val="FFFFFF"/>
                </a:highlight>
                <a:latin typeface="Guardian TextSans Web"/>
              </a:rPr>
              <a:t>Mallam</a:t>
            </a:r>
            <a:r>
              <a:rPr lang="fr-FR" sz="1200" dirty="0">
                <a:solidFill>
                  <a:srgbClr val="333333"/>
                </a:solidFill>
                <a:highlight>
                  <a:srgbClr val="FFFFFF"/>
                </a:highlight>
                <a:latin typeface="Guardian TextSans Web"/>
              </a:rPr>
              <a:t>, S., </a:t>
            </a:r>
            <a:r>
              <a:rPr lang="fr-FR" sz="1200" dirty="0" err="1">
                <a:solidFill>
                  <a:srgbClr val="333333"/>
                </a:solidFill>
                <a:highlight>
                  <a:srgbClr val="FFFFFF"/>
                </a:highlight>
                <a:latin typeface="Guardian TextSans Web"/>
              </a:rPr>
              <a:t>Torosyan</a:t>
            </a:r>
            <a:r>
              <a:rPr lang="fr-FR" sz="1200" dirty="0">
                <a:solidFill>
                  <a:srgbClr val="333333"/>
                </a:solidFill>
                <a:highlight>
                  <a:srgbClr val="FFFFFF"/>
                </a:highlight>
                <a:latin typeface="Guardian TextSans Web"/>
              </a:rPr>
              <a:t>, N., Erickson, K. I., ... &amp; Thompson, P. M. (2016). Longitudinal </a:t>
            </a:r>
            <a:r>
              <a:rPr lang="fr-FR" sz="1200" dirty="0" err="1">
                <a:solidFill>
                  <a:srgbClr val="333333"/>
                </a:solidFill>
                <a:highlight>
                  <a:srgbClr val="FFFFFF"/>
                </a:highlight>
                <a:latin typeface="Guardian TextSans Web"/>
              </a:rPr>
              <a:t>Relationships</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between</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Caloric</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Expenditure</a:t>
            </a:r>
            <a:r>
              <a:rPr lang="fr-FR" sz="1200" dirty="0">
                <a:solidFill>
                  <a:srgbClr val="333333"/>
                </a:solidFill>
                <a:highlight>
                  <a:srgbClr val="FFFFFF"/>
                </a:highlight>
                <a:latin typeface="Guardian TextSans Web"/>
              </a:rPr>
              <a:t> and Gray </a:t>
            </a:r>
            <a:r>
              <a:rPr lang="fr-FR" sz="1200" dirty="0" err="1">
                <a:solidFill>
                  <a:srgbClr val="333333"/>
                </a:solidFill>
                <a:highlight>
                  <a:srgbClr val="FFFFFF"/>
                </a:highlight>
                <a:latin typeface="Guardian TextSans Web"/>
              </a:rPr>
              <a:t>Matter</a:t>
            </a:r>
            <a:r>
              <a:rPr lang="fr-FR" sz="1200" dirty="0">
                <a:solidFill>
                  <a:srgbClr val="333333"/>
                </a:solidFill>
                <a:highlight>
                  <a:srgbClr val="FFFFFF"/>
                </a:highlight>
                <a:latin typeface="Guardian TextSans Web"/>
              </a:rPr>
              <a:t> in the </a:t>
            </a:r>
            <a:r>
              <a:rPr lang="fr-FR" sz="1200" dirty="0" err="1">
                <a:solidFill>
                  <a:srgbClr val="333333"/>
                </a:solidFill>
                <a:highlight>
                  <a:srgbClr val="FFFFFF"/>
                </a:highlight>
                <a:latin typeface="Guardian TextSans Web"/>
              </a:rPr>
              <a:t>Cardiovascular</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Health</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Study</a:t>
            </a:r>
            <a:r>
              <a:rPr lang="fr-FR" sz="1200" dirty="0">
                <a:solidFill>
                  <a:srgbClr val="333333"/>
                </a:solidFill>
                <a:highlight>
                  <a:srgbClr val="FFFFFF"/>
                </a:highlight>
                <a:latin typeface="Guardian TextSans Web"/>
              </a:rPr>
              <a:t>. Journal of </a:t>
            </a:r>
            <a:r>
              <a:rPr lang="fr-FR" sz="1200" dirty="0" err="1">
                <a:solidFill>
                  <a:srgbClr val="333333"/>
                </a:solidFill>
                <a:highlight>
                  <a:srgbClr val="FFFFFF"/>
                </a:highlight>
                <a:latin typeface="Guardian TextSans Web"/>
              </a:rPr>
              <a:t>Alzheimer's</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Disease</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Preprint</a:t>
            </a:r>
            <a:r>
              <a:rPr lang="fr-FR" sz="1200" dirty="0">
                <a:solidFill>
                  <a:srgbClr val="333333"/>
                </a:solidFill>
                <a:highlight>
                  <a:srgbClr val="FFFFFF"/>
                </a:highlight>
                <a:latin typeface="Guardian TextSans Web"/>
              </a:rPr>
              <a:t>), 1-11.</a:t>
            </a:r>
          </a:p>
          <a:p>
            <a:pPr>
              <a:lnSpc>
                <a:spcPct val="107000"/>
              </a:lnSpc>
              <a:spcAft>
                <a:spcPts val="800"/>
              </a:spcAft>
            </a:pPr>
            <a:r>
              <a:rPr lang="fi-FI" sz="1200" b="0" dirty="0">
                <a:solidFill>
                  <a:srgbClr val="333333"/>
                </a:solidFill>
                <a:highlight>
                  <a:srgbClr val="FFFFFF"/>
                </a:highlight>
                <a:latin typeface="Guardian TextSans Web"/>
              </a:rPr>
              <a:t>Rovio, S., Kareholt, I., Helkala, E.-L., Viitanen, M., Winblad, B., Tuomilehto, J., Soininen, H., </a:t>
            </a:r>
            <a:r>
              <a:rPr lang="en-US" sz="1200" b="0" dirty="0" err="1">
                <a:solidFill>
                  <a:srgbClr val="333333"/>
                </a:solidFill>
                <a:highlight>
                  <a:srgbClr val="FFFFFF"/>
                </a:highlight>
                <a:latin typeface="Guardian TextSans Web"/>
              </a:rPr>
              <a:t>Nissinen</a:t>
            </a:r>
            <a:r>
              <a:rPr lang="en-US" sz="1200" b="0" dirty="0">
                <a:solidFill>
                  <a:srgbClr val="333333"/>
                </a:solidFill>
                <a:highlight>
                  <a:srgbClr val="FFFFFF"/>
                </a:highlight>
                <a:latin typeface="Guardian TextSans Web"/>
              </a:rPr>
              <a:t>, A., &amp; </a:t>
            </a:r>
            <a:r>
              <a:rPr lang="en-US" sz="1200" b="0" dirty="0" err="1">
                <a:solidFill>
                  <a:srgbClr val="333333"/>
                </a:solidFill>
                <a:highlight>
                  <a:srgbClr val="FFFFFF"/>
                </a:highlight>
                <a:latin typeface="Guardian TextSans Web"/>
              </a:rPr>
              <a:t>Kivipelto</a:t>
            </a:r>
            <a:r>
              <a:rPr lang="en-US" sz="1200" b="0" dirty="0">
                <a:solidFill>
                  <a:srgbClr val="333333"/>
                </a:solidFill>
                <a:highlight>
                  <a:srgbClr val="FFFFFF"/>
                </a:highlight>
                <a:latin typeface="Guardian TextSans Web"/>
              </a:rPr>
              <a:t>, M. (2005). Leisure-time physical activity at midlife and the risk of dementia and Alzheimer’s disease. The Lancet Neurology, 4(11), 705‑711. </a:t>
            </a:r>
            <a:r>
              <a:rPr lang="fr-CH" sz="1200" b="0" dirty="0">
                <a:solidFill>
                  <a:srgbClr val="333333"/>
                </a:solidFill>
                <a:highlight>
                  <a:srgbClr val="FFFFFF"/>
                </a:highlight>
                <a:latin typeface="Guardian TextSans Web"/>
              </a:rPr>
              <a:t>https://doi.org/10.1016/S1474-4422(05)70198-8</a:t>
            </a:r>
            <a:endParaRPr lang="fr-FR" sz="1200" b="0" dirty="0">
              <a:solidFill>
                <a:srgbClr val="333333"/>
              </a:solidFill>
              <a:highlight>
                <a:srgbClr val="FFFFFF"/>
              </a:highlight>
              <a:latin typeface="Guardian TextSans Web"/>
            </a:endParaRPr>
          </a:p>
          <a:p>
            <a:pPr lvl="0">
              <a:lnSpc>
                <a:spcPct val="107000"/>
              </a:lnSpc>
              <a:spcAft>
                <a:spcPts val="800"/>
              </a:spcAft>
            </a:pPr>
            <a:endParaRPr lang="fr-CH" sz="1200" dirty="0">
              <a:solidFill>
                <a:srgbClr val="333333"/>
              </a:solidFill>
              <a:highlight>
                <a:srgbClr val="FFFFFF"/>
              </a:highlight>
              <a:latin typeface="Guardian TextSans Web"/>
            </a:endParaRPr>
          </a:p>
          <a:p>
            <a:pPr>
              <a:lnSpc>
                <a:spcPct val="107000"/>
              </a:lnSpc>
              <a:spcAft>
                <a:spcPts val="800"/>
              </a:spcAft>
            </a:pP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23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8352928" cy="6760249"/>
          </a:xfrm>
          <a:prstGeom prst="rect">
            <a:avLst/>
          </a:prstGeom>
        </p:spPr>
        <p:txBody>
          <a:bodyPr wrap="square">
            <a:spAutoFit/>
          </a:bodyPr>
          <a:lstStyle/>
          <a:p>
            <a:pPr>
              <a:lnSpc>
                <a:spcPct val="107000"/>
              </a:lnSpc>
              <a:spcAft>
                <a:spcPts val="800"/>
              </a:spcAft>
            </a:pPr>
            <a:r>
              <a:rPr lang="de-CH" sz="1200" dirty="0">
                <a:solidFill>
                  <a:srgbClr val="333333"/>
                </a:solidFill>
                <a:highlight>
                  <a:srgbClr val="FFFFFF"/>
                </a:highlight>
                <a:latin typeface="Guardian TextSans Web"/>
              </a:rPr>
              <a:t>Schenk, F., Leuba, G., &amp; </a:t>
            </a:r>
            <a:r>
              <a:rPr lang="de-CH" sz="1200" dirty="0" err="1">
                <a:solidFill>
                  <a:srgbClr val="333333"/>
                </a:solidFill>
                <a:highlight>
                  <a:srgbClr val="FFFFFF"/>
                </a:highlight>
                <a:latin typeface="Guardian TextSans Web"/>
              </a:rPr>
              <a:t>Büla</a:t>
            </a:r>
            <a:r>
              <a:rPr lang="de-CH" sz="1200" dirty="0">
                <a:solidFill>
                  <a:srgbClr val="333333"/>
                </a:solidFill>
                <a:highlight>
                  <a:srgbClr val="FFFFFF"/>
                </a:highlight>
                <a:latin typeface="Guardian TextSans Web"/>
              </a:rPr>
              <a:t>, C. (2004). </a:t>
            </a:r>
            <a:r>
              <a:rPr lang="fr-FR" sz="1200" dirty="0">
                <a:solidFill>
                  <a:srgbClr val="333333"/>
                </a:solidFill>
                <a:highlight>
                  <a:srgbClr val="FFFFFF"/>
                </a:highlight>
                <a:latin typeface="Guardian TextSans Web"/>
              </a:rPr>
              <a:t>Du vieillissement </a:t>
            </a:r>
            <a:r>
              <a:rPr lang="fr-FR" sz="1200" dirty="0" err="1">
                <a:solidFill>
                  <a:srgbClr val="333333"/>
                </a:solidFill>
                <a:highlight>
                  <a:srgbClr val="FFFFFF"/>
                </a:highlight>
                <a:latin typeface="Guardian TextSans Web"/>
              </a:rPr>
              <a:t>cérébral</a:t>
            </a:r>
            <a:r>
              <a:rPr lang="fr-FR" sz="1200" dirty="0">
                <a:solidFill>
                  <a:srgbClr val="333333"/>
                </a:solidFill>
                <a:highlight>
                  <a:srgbClr val="FFFFFF"/>
                </a:highlight>
                <a:latin typeface="Guardian TextSans Web"/>
              </a:rPr>
              <a:t> à la maladie d'Alzheimer: Autour de la notion de </a:t>
            </a:r>
            <a:r>
              <a:rPr lang="fr-FR" sz="1200" dirty="0" err="1">
                <a:solidFill>
                  <a:srgbClr val="333333"/>
                </a:solidFill>
                <a:highlight>
                  <a:srgbClr val="FFFFFF"/>
                </a:highlight>
                <a:latin typeface="Guardian TextSans Web"/>
              </a:rPr>
              <a:t>plasticite</a:t>
            </a:r>
            <a:r>
              <a:rPr lang="fr-FR" sz="1200" dirty="0">
                <a:solidFill>
                  <a:srgbClr val="333333"/>
                </a:solidFill>
                <a:highlight>
                  <a:srgbClr val="FFFFFF"/>
                </a:highlight>
                <a:latin typeface="Guardian TextSans Web"/>
              </a:rPr>
              <a:t>́. Bruxelles: De Boeck</a:t>
            </a:r>
          </a:p>
          <a:p>
            <a:pPr>
              <a:lnSpc>
                <a:spcPct val="107000"/>
              </a:lnSpc>
              <a:spcAft>
                <a:spcPts val="800"/>
              </a:spcAft>
            </a:pPr>
            <a:r>
              <a:rPr lang="fr-CH" sz="1200" dirty="0">
                <a:solidFill>
                  <a:srgbClr val="333333"/>
                </a:solidFill>
                <a:highlight>
                  <a:srgbClr val="FFFFFF"/>
                </a:highlight>
                <a:latin typeface="Guardian TextSans Web"/>
              </a:rPr>
              <a:t>Smith, J. C., Nielson, K. A., </a:t>
            </a:r>
            <a:r>
              <a:rPr lang="fr-CH" sz="1200" dirty="0" err="1">
                <a:solidFill>
                  <a:srgbClr val="333333"/>
                </a:solidFill>
                <a:highlight>
                  <a:srgbClr val="FFFFFF"/>
                </a:highlight>
                <a:latin typeface="Guardian TextSans Web"/>
              </a:rPr>
              <a:t>Antuono</a:t>
            </a:r>
            <a:r>
              <a:rPr lang="fr-CH" sz="1200" dirty="0">
                <a:solidFill>
                  <a:srgbClr val="333333"/>
                </a:solidFill>
                <a:highlight>
                  <a:srgbClr val="FFFFFF"/>
                </a:highlight>
                <a:latin typeface="Guardian TextSans Web"/>
              </a:rPr>
              <a:t>, P., Lyons, J. A., Hanson, R. J., </a:t>
            </a:r>
            <a:r>
              <a:rPr lang="fr-CH" sz="1200" dirty="0" err="1">
                <a:solidFill>
                  <a:srgbClr val="333333"/>
                </a:solidFill>
                <a:highlight>
                  <a:srgbClr val="FFFFFF"/>
                </a:highlight>
                <a:latin typeface="Guardian TextSans Web"/>
              </a:rPr>
              <a:t>Butts</a:t>
            </a:r>
            <a:r>
              <a:rPr lang="fr-CH" sz="1200" dirty="0">
                <a:solidFill>
                  <a:srgbClr val="333333"/>
                </a:solidFill>
                <a:highlight>
                  <a:srgbClr val="FFFFFF"/>
                </a:highlight>
                <a:latin typeface="Guardian TextSans Web"/>
              </a:rPr>
              <a:t>, A. M., ... &amp; </a:t>
            </a:r>
            <a:r>
              <a:rPr lang="fr-CH" sz="1200" dirty="0" err="1">
                <a:solidFill>
                  <a:srgbClr val="333333"/>
                </a:solidFill>
                <a:highlight>
                  <a:srgbClr val="FFFFFF"/>
                </a:highlight>
                <a:latin typeface="Guardian TextSans Web"/>
              </a:rPr>
              <a:t>Verber</a:t>
            </a:r>
            <a:r>
              <a:rPr lang="fr-CH" sz="1200" dirty="0">
                <a:solidFill>
                  <a:srgbClr val="333333"/>
                </a:solidFill>
                <a:highlight>
                  <a:srgbClr val="FFFFFF"/>
                </a:highlight>
                <a:latin typeface="Guardian TextSans Web"/>
              </a:rPr>
              <a:t>, M. D. (2013). </a:t>
            </a:r>
            <a:r>
              <a:rPr lang="fr-CH" sz="1200" dirty="0" err="1">
                <a:solidFill>
                  <a:srgbClr val="333333"/>
                </a:solidFill>
                <a:highlight>
                  <a:srgbClr val="FFFFFF"/>
                </a:highlight>
                <a:latin typeface="Guardian TextSans Web"/>
              </a:rPr>
              <a:t>Semantic</a:t>
            </a:r>
            <a:r>
              <a:rPr lang="fr-CH" sz="1200" dirty="0">
                <a:solidFill>
                  <a:srgbClr val="333333"/>
                </a:solidFill>
                <a:highlight>
                  <a:srgbClr val="FFFFFF"/>
                </a:highlight>
                <a:latin typeface="Guardian TextSans Web"/>
              </a:rPr>
              <a:t> memory </a:t>
            </a:r>
            <a:r>
              <a:rPr lang="fr-CH" sz="1200" dirty="0" err="1">
                <a:solidFill>
                  <a:srgbClr val="333333"/>
                </a:solidFill>
                <a:highlight>
                  <a:srgbClr val="FFFFFF"/>
                </a:highlight>
                <a:latin typeface="Guardian TextSans Web"/>
              </a:rPr>
              <a:t>functional</a:t>
            </a:r>
            <a:r>
              <a:rPr lang="fr-CH" sz="1200" dirty="0">
                <a:solidFill>
                  <a:srgbClr val="333333"/>
                </a:solidFill>
                <a:highlight>
                  <a:srgbClr val="FFFFFF"/>
                </a:highlight>
                <a:latin typeface="Guardian TextSans Web"/>
              </a:rPr>
              <a:t> MRI and cognitive </a:t>
            </a:r>
            <a:r>
              <a:rPr lang="fr-CH" sz="1200" dirty="0" err="1">
                <a:solidFill>
                  <a:srgbClr val="333333"/>
                </a:solidFill>
                <a:highlight>
                  <a:srgbClr val="FFFFFF"/>
                </a:highlight>
                <a:latin typeface="Guardian TextSans Web"/>
              </a:rPr>
              <a:t>function</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after</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exercise</a:t>
            </a:r>
            <a:r>
              <a:rPr lang="fr-CH" sz="1200" dirty="0">
                <a:solidFill>
                  <a:srgbClr val="333333"/>
                </a:solidFill>
                <a:highlight>
                  <a:srgbClr val="FFFFFF"/>
                </a:highlight>
                <a:latin typeface="Guardian TextSans Web"/>
              </a:rPr>
              <a:t> intervention in </a:t>
            </a:r>
            <a:r>
              <a:rPr lang="fr-CH" sz="1200" dirty="0" err="1">
                <a:solidFill>
                  <a:srgbClr val="333333"/>
                </a:solidFill>
                <a:highlight>
                  <a:srgbClr val="FFFFFF"/>
                </a:highlight>
                <a:latin typeface="Guardian TextSans Web"/>
              </a:rPr>
              <a:t>mild</a:t>
            </a:r>
            <a:r>
              <a:rPr lang="fr-CH" sz="1200" dirty="0">
                <a:solidFill>
                  <a:srgbClr val="333333"/>
                </a:solidFill>
                <a:highlight>
                  <a:srgbClr val="FFFFFF"/>
                </a:highlight>
                <a:latin typeface="Guardian TextSans Web"/>
              </a:rPr>
              <a:t> cognitive </a:t>
            </a:r>
            <a:r>
              <a:rPr lang="fr-CH" sz="1200" dirty="0" err="1">
                <a:solidFill>
                  <a:srgbClr val="333333"/>
                </a:solidFill>
                <a:highlight>
                  <a:srgbClr val="FFFFFF"/>
                </a:highlight>
                <a:latin typeface="Guardian TextSans Web"/>
              </a:rPr>
              <a:t>impairment</a:t>
            </a:r>
            <a:r>
              <a:rPr lang="fr-CH" sz="1200" dirty="0">
                <a:solidFill>
                  <a:srgbClr val="333333"/>
                </a:solidFill>
                <a:highlight>
                  <a:srgbClr val="FFFFFF"/>
                </a:highlight>
                <a:latin typeface="Guardian TextSans Web"/>
              </a:rPr>
              <a:t>. Journal of </a:t>
            </a:r>
            <a:r>
              <a:rPr lang="fr-CH" sz="1200" dirty="0" err="1">
                <a:solidFill>
                  <a:srgbClr val="333333"/>
                </a:solidFill>
                <a:highlight>
                  <a:srgbClr val="FFFFFF"/>
                </a:highlight>
                <a:latin typeface="Guardian TextSans Web"/>
              </a:rPr>
              <a:t>Alzheimer's</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Disease</a:t>
            </a:r>
            <a:r>
              <a:rPr lang="fr-CH" sz="1200" dirty="0">
                <a:solidFill>
                  <a:srgbClr val="333333"/>
                </a:solidFill>
                <a:highlight>
                  <a:srgbClr val="FFFFFF"/>
                </a:highlight>
                <a:latin typeface="Guardian TextSans Web"/>
              </a:rPr>
              <a:t>, 37(1), 197-215.</a:t>
            </a:r>
          </a:p>
          <a:p>
            <a:pPr>
              <a:lnSpc>
                <a:spcPct val="107000"/>
              </a:lnSpc>
              <a:spcAft>
                <a:spcPts val="800"/>
              </a:spcAft>
            </a:pPr>
            <a:r>
              <a:rPr lang="en-US" sz="1200" dirty="0">
                <a:solidFill>
                  <a:srgbClr val="333333"/>
                </a:solidFill>
                <a:highlight>
                  <a:srgbClr val="FFFFFF"/>
                </a:highlight>
                <a:latin typeface="Guardian TextSans Web"/>
              </a:rPr>
              <a:t>Smith JC et al. Interactive effects of physical activity and APOE-e4 on BOLD semantic memory activation in healthy elders. </a:t>
            </a:r>
            <a:r>
              <a:rPr lang="en-US" sz="1200" dirty="0" err="1">
                <a:solidFill>
                  <a:srgbClr val="333333"/>
                </a:solidFill>
                <a:highlight>
                  <a:srgbClr val="FFFFFF"/>
                </a:highlight>
                <a:latin typeface="Guardian TextSans Web"/>
              </a:rPr>
              <a:t>NeuroImage</a:t>
            </a:r>
            <a:r>
              <a:rPr lang="en-US" sz="1200" dirty="0">
                <a:solidFill>
                  <a:srgbClr val="333333"/>
                </a:solidFill>
                <a:highlight>
                  <a:srgbClr val="FFFFFF"/>
                </a:highlight>
                <a:latin typeface="Guardian TextSans Web"/>
              </a:rPr>
              <a:t>, 2011; 54 (1): 635 DOI</a:t>
            </a:r>
            <a:endParaRPr lang="fr-CH" sz="1200" dirty="0">
              <a:solidFill>
                <a:srgbClr val="333333"/>
              </a:solidFill>
              <a:highlight>
                <a:srgbClr val="FFFFFF"/>
              </a:highlight>
              <a:latin typeface="Guardian TextSans Web"/>
            </a:endParaRPr>
          </a:p>
          <a:p>
            <a:pPr>
              <a:lnSpc>
                <a:spcPct val="107000"/>
              </a:lnSpc>
              <a:spcAft>
                <a:spcPts val="0"/>
              </a:spcAft>
            </a:pPr>
            <a:endParaRPr lang="fr-CH" sz="1400" dirty="0">
              <a:solidFill>
                <a:schemeClr val="tx1">
                  <a:lumMod val="65000"/>
                  <a:lumOff val="35000"/>
                </a:schemeClr>
              </a:solidFill>
              <a:highlight>
                <a:srgbClr val="FFFFFF"/>
              </a:highlight>
              <a:latin typeface="Arial" charset="0"/>
              <a:cs typeface="Arial" charset="0"/>
            </a:endParaRPr>
          </a:p>
          <a:p>
            <a:pPr>
              <a:lnSpc>
                <a:spcPct val="107000"/>
              </a:lnSpc>
              <a:spcAft>
                <a:spcPts val="0"/>
              </a:spcAft>
            </a:pPr>
            <a:r>
              <a:rPr lang="fr-FR" sz="1200" dirty="0">
                <a:solidFill>
                  <a:srgbClr val="333333"/>
                </a:solidFill>
                <a:highlight>
                  <a:srgbClr val="FFFFFF"/>
                </a:highlight>
                <a:latin typeface="Guardian TextSans Web"/>
              </a:rPr>
              <a:t>Studer M.</a:t>
            </a:r>
            <a:r>
              <a:rPr lang="de-CH" sz="1200" dirty="0">
                <a:solidFill>
                  <a:srgbClr val="333333"/>
                </a:solidFill>
                <a:highlight>
                  <a:srgbClr val="FFFFFF"/>
                </a:highlight>
                <a:latin typeface="Guardian TextSans Web"/>
              </a:rPr>
              <a:t> (2004)</a:t>
            </a:r>
            <a:r>
              <a:rPr lang="fr-FR" sz="1200" dirty="0">
                <a:solidFill>
                  <a:srgbClr val="333333"/>
                </a:solidFill>
                <a:highlight>
                  <a:srgbClr val="FFFFFF"/>
                </a:highlight>
                <a:latin typeface="Guardian TextSans Web"/>
              </a:rPr>
              <a:t> Cognitive </a:t>
            </a:r>
            <a:r>
              <a:rPr lang="fr-FR" sz="1200" dirty="0" err="1">
                <a:solidFill>
                  <a:srgbClr val="333333"/>
                </a:solidFill>
                <a:highlight>
                  <a:srgbClr val="FFFFFF"/>
                </a:highlight>
                <a:latin typeface="Guardian TextSans Web"/>
              </a:rPr>
              <a:t>rehabilitation</a:t>
            </a:r>
            <a:r>
              <a:rPr lang="fr-FR" sz="1200" dirty="0">
                <a:solidFill>
                  <a:srgbClr val="333333"/>
                </a:solidFill>
                <a:highlight>
                  <a:srgbClr val="FFFFFF"/>
                </a:highlight>
                <a:latin typeface="Guardian TextSans Web"/>
              </a:rPr>
              <a:t> in the </a:t>
            </a:r>
            <a:r>
              <a:rPr lang="fr-FR" sz="1200" dirty="0" err="1">
                <a:solidFill>
                  <a:srgbClr val="333333"/>
                </a:solidFill>
                <a:highlight>
                  <a:srgbClr val="FFFFFF"/>
                </a:highlight>
                <a:latin typeface="Guardian TextSans Web"/>
              </a:rPr>
              <a:t>frail</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elderly</a:t>
            </a:r>
            <a:r>
              <a:rPr lang="fr-FR" sz="1200" dirty="0">
                <a:solidFill>
                  <a:srgbClr val="333333"/>
                </a:solidFill>
                <a:highlight>
                  <a:srgbClr val="FFFFFF"/>
                </a:highlight>
                <a:latin typeface="Guardian TextSans Web"/>
              </a:rPr>
              <a:t> patient </a:t>
            </a:r>
            <a:r>
              <a:rPr lang="fr-FR" sz="1200" dirty="0" err="1">
                <a:solidFill>
                  <a:srgbClr val="333333"/>
                </a:solidFill>
                <a:highlight>
                  <a:srgbClr val="FFFFFF"/>
                </a:highlight>
                <a:latin typeface="Guardian TextSans Web"/>
              </a:rPr>
              <a:t>never</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too</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old</a:t>
            </a:r>
            <a:r>
              <a:rPr lang="fr-FR" sz="1200" dirty="0">
                <a:solidFill>
                  <a:srgbClr val="333333"/>
                </a:solidFill>
                <a:highlight>
                  <a:srgbClr val="FFFFFF"/>
                </a:highlight>
                <a:latin typeface="Guardian TextSans Web"/>
              </a:rPr>
              <a:t> to </a:t>
            </a:r>
            <a:r>
              <a:rPr lang="fr-FR" sz="1200" dirty="0" err="1">
                <a:solidFill>
                  <a:srgbClr val="333333"/>
                </a:solidFill>
                <a:highlight>
                  <a:srgbClr val="FFFFFF"/>
                </a:highlight>
                <a:latin typeface="Guardian TextSans Web"/>
              </a:rPr>
              <a:t>learn</a:t>
            </a:r>
            <a:r>
              <a:rPr lang="fr-FR" sz="1200" dirty="0">
                <a:solidFill>
                  <a:srgbClr val="333333"/>
                </a:solidFill>
                <a:highlight>
                  <a:srgbClr val="FFFFFF"/>
                </a:highlight>
                <a:latin typeface="Guardian TextSans Web"/>
              </a:rPr>
              <a:t>? Topics </a:t>
            </a:r>
            <a:r>
              <a:rPr lang="fr-FR" sz="1200" dirty="0" err="1">
                <a:solidFill>
                  <a:srgbClr val="333333"/>
                </a:solidFill>
                <a:highlight>
                  <a:srgbClr val="FFFFFF"/>
                </a:highlight>
                <a:latin typeface="Guardian TextSans Web"/>
              </a:rPr>
              <a:t>Geriatr</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Rehabil</a:t>
            </a:r>
            <a:r>
              <a:rPr lang="fr-FR" sz="1200" dirty="0">
                <a:solidFill>
                  <a:srgbClr val="333333"/>
                </a:solidFill>
                <a:highlight>
                  <a:srgbClr val="FFFFFF"/>
                </a:highlight>
                <a:latin typeface="Guardian TextSans Web"/>
              </a:rPr>
              <a:t> 2004 ; 20 : 21-33.</a:t>
            </a:r>
            <a:br>
              <a:rPr lang="fr-FR" sz="1200" dirty="0">
                <a:solidFill>
                  <a:srgbClr val="333333"/>
                </a:solidFill>
                <a:highlight>
                  <a:srgbClr val="FFFFFF"/>
                </a:highlight>
                <a:latin typeface="Guardian TextSans Web"/>
              </a:rPr>
            </a:br>
            <a:endParaRPr lang="en-US" sz="1200" dirty="0">
              <a:solidFill>
                <a:srgbClr val="333333"/>
              </a:solidFill>
              <a:highlight>
                <a:srgbClr val="FFFFFF"/>
              </a:highlight>
              <a:latin typeface="Guardian TextSans Web"/>
            </a:endParaRPr>
          </a:p>
          <a:p>
            <a:pPr>
              <a:lnSpc>
                <a:spcPct val="115000"/>
              </a:lnSpc>
              <a:spcAft>
                <a:spcPts val="800"/>
              </a:spcAft>
              <a:buSzPts val="1000"/>
              <a:tabLst>
                <a:tab pos="457200" algn="l"/>
              </a:tabLst>
            </a:pPr>
            <a:r>
              <a:rPr lang="en-US" sz="1200" dirty="0">
                <a:solidFill>
                  <a:srgbClr val="333333"/>
                </a:solidFill>
                <a:highlight>
                  <a:srgbClr val="FFFFFF"/>
                </a:highlight>
                <a:latin typeface="Guardian TextSans Web"/>
              </a:rPr>
              <a:t>Solomon A., et al. Effect of the Apolipoprotein E Genotype on Cognitive Change During a Multidomain Lifestyle Intervention. A Subgroup Analysis of a Randomized Clinical Trial. </a:t>
            </a:r>
            <a:r>
              <a:rPr lang="fr-CH" sz="1200" dirty="0">
                <a:solidFill>
                  <a:srgbClr val="333333"/>
                </a:solidFill>
                <a:highlight>
                  <a:srgbClr val="FFFFFF"/>
                </a:highlight>
                <a:latin typeface="Guardian TextSans Web"/>
              </a:rPr>
              <a:t>JAMA </a:t>
            </a:r>
            <a:r>
              <a:rPr lang="fr-CH" sz="1200" dirty="0" err="1">
                <a:solidFill>
                  <a:srgbClr val="333333"/>
                </a:solidFill>
                <a:highlight>
                  <a:srgbClr val="FFFFFF"/>
                </a:highlight>
                <a:latin typeface="Guardian TextSans Web"/>
              </a:rPr>
              <a:t>Neurol</a:t>
            </a:r>
            <a:r>
              <a:rPr lang="fr-CH" sz="1200" dirty="0">
                <a:solidFill>
                  <a:srgbClr val="333333"/>
                </a:solidFill>
                <a:highlight>
                  <a:srgbClr val="FFFFFF"/>
                </a:highlight>
                <a:latin typeface="Guardian TextSans Web"/>
              </a:rPr>
              <a:t> 2018 ; 75 : 462-70.</a:t>
            </a:r>
          </a:p>
          <a:p>
            <a:pPr>
              <a:lnSpc>
                <a:spcPct val="115000"/>
              </a:lnSpc>
              <a:spcAft>
                <a:spcPts val="800"/>
              </a:spcAft>
              <a:buSzPts val="1000"/>
              <a:tabLst>
                <a:tab pos="457200" algn="l"/>
              </a:tabLst>
            </a:pPr>
            <a:r>
              <a:rPr lang="fr-CH" sz="1200" dirty="0" err="1">
                <a:solidFill>
                  <a:srgbClr val="333333"/>
                </a:solidFill>
                <a:highlight>
                  <a:srgbClr val="FFFFFF"/>
                </a:highlight>
                <a:latin typeface="Guardian TextSans Web"/>
              </a:rPr>
              <a:t>Tabert</a:t>
            </a:r>
            <a:r>
              <a:rPr lang="fr-CH" sz="1200" dirty="0">
                <a:solidFill>
                  <a:srgbClr val="333333"/>
                </a:solidFill>
                <a:highlight>
                  <a:srgbClr val="FFFFFF"/>
                </a:highlight>
                <a:latin typeface="Guardian TextSans Web"/>
              </a:rPr>
              <a:t> MH, </a:t>
            </a:r>
            <a:r>
              <a:rPr lang="fr-CH" sz="1200" dirty="0" err="1">
                <a:solidFill>
                  <a:srgbClr val="333333"/>
                </a:solidFill>
                <a:highlight>
                  <a:srgbClr val="FFFFFF"/>
                </a:highlight>
                <a:latin typeface="Guardian TextSans Web"/>
              </a:rPr>
              <a:t>Manly</a:t>
            </a:r>
            <a:r>
              <a:rPr lang="fr-CH" sz="1200" dirty="0">
                <a:solidFill>
                  <a:srgbClr val="333333"/>
                </a:solidFill>
                <a:highlight>
                  <a:srgbClr val="FFFFFF"/>
                </a:highlight>
                <a:latin typeface="Guardian TextSans Web"/>
              </a:rPr>
              <a:t> JJ, Liu X, Pelton GH, </a:t>
            </a:r>
            <a:r>
              <a:rPr lang="fr-CH" sz="1200" dirty="0" err="1">
                <a:solidFill>
                  <a:srgbClr val="333333"/>
                </a:solidFill>
                <a:highlight>
                  <a:srgbClr val="FFFFFF"/>
                </a:highlight>
                <a:latin typeface="Guardian TextSans Web"/>
              </a:rPr>
              <a:t>Rosenblum</a:t>
            </a:r>
            <a:r>
              <a:rPr lang="fr-CH" sz="1200" dirty="0">
                <a:solidFill>
                  <a:srgbClr val="333333"/>
                </a:solidFill>
                <a:highlight>
                  <a:srgbClr val="FFFFFF"/>
                </a:highlight>
                <a:latin typeface="Guardian TextSans Web"/>
              </a:rPr>
              <a:t> S, Jacobs M, et al. </a:t>
            </a:r>
            <a:r>
              <a:rPr lang="fr-CH" sz="1200" dirty="0" err="1">
                <a:solidFill>
                  <a:srgbClr val="333333"/>
                </a:solidFill>
                <a:highlight>
                  <a:srgbClr val="FFFFFF"/>
                </a:highlight>
                <a:latin typeface="Guardian TextSans Web"/>
              </a:rPr>
              <a:t>Neuropsychological</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prediction</a:t>
            </a:r>
            <a:r>
              <a:rPr lang="fr-CH" sz="1200" dirty="0">
                <a:solidFill>
                  <a:srgbClr val="333333"/>
                </a:solidFill>
                <a:highlight>
                  <a:srgbClr val="FFFFFF"/>
                </a:highlight>
                <a:latin typeface="Guardian TextSans Web"/>
              </a:rPr>
              <a:t> of conversion to Alzheimer </a:t>
            </a:r>
            <a:r>
              <a:rPr lang="fr-CH" sz="1200" dirty="0" err="1">
                <a:solidFill>
                  <a:srgbClr val="333333"/>
                </a:solidFill>
                <a:highlight>
                  <a:srgbClr val="FFFFFF"/>
                </a:highlight>
                <a:latin typeface="Guardian TextSans Web"/>
              </a:rPr>
              <a:t>disease</a:t>
            </a:r>
            <a:r>
              <a:rPr lang="fr-CH" sz="1200" dirty="0">
                <a:solidFill>
                  <a:srgbClr val="333333"/>
                </a:solidFill>
                <a:highlight>
                  <a:srgbClr val="FFFFFF"/>
                </a:highlight>
                <a:latin typeface="Guardian TextSans Web"/>
              </a:rPr>
              <a:t> in patients </a:t>
            </a:r>
            <a:r>
              <a:rPr lang="fr-CH" sz="1200" dirty="0" err="1">
                <a:solidFill>
                  <a:srgbClr val="333333"/>
                </a:solidFill>
                <a:highlight>
                  <a:srgbClr val="FFFFFF"/>
                </a:highlight>
                <a:latin typeface="Guardian TextSans Web"/>
              </a:rPr>
              <a:t>with</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mild</a:t>
            </a:r>
            <a:r>
              <a:rPr lang="fr-CH" sz="1200" dirty="0">
                <a:solidFill>
                  <a:srgbClr val="333333"/>
                </a:solidFill>
                <a:highlight>
                  <a:srgbClr val="FFFFFF"/>
                </a:highlight>
                <a:latin typeface="Guardian TextSans Web"/>
              </a:rPr>
              <a:t> cognitive </a:t>
            </a:r>
            <a:r>
              <a:rPr lang="fr-CH" sz="1200" dirty="0" err="1">
                <a:solidFill>
                  <a:srgbClr val="333333"/>
                </a:solidFill>
                <a:highlight>
                  <a:srgbClr val="FFFFFF"/>
                </a:highlight>
                <a:latin typeface="Guardian TextSans Web"/>
              </a:rPr>
              <a:t>impairment</a:t>
            </a:r>
            <a:r>
              <a:rPr lang="fr-CH" sz="1200" dirty="0">
                <a:solidFill>
                  <a:srgbClr val="333333"/>
                </a:solidFill>
                <a:highlight>
                  <a:srgbClr val="FFFFFF"/>
                </a:highlight>
                <a:latin typeface="Guardian TextSans Web"/>
              </a:rPr>
              <a:t>. Arch </a:t>
            </a:r>
            <a:r>
              <a:rPr lang="fr-CH" sz="1200" dirty="0" err="1">
                <a:solidFill>
                  <a:srgbClr val="333333"/>
                </a:solidFill>
                <a:highlight>
                  <a:srgbClr val="FFFFFF"/>
                </a:highlight>
                <a:latin typeface="Guardian TextSans Web"/>
              </a:rPr>
              <a:t>Gen</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Psychiatry</a:t>
            </a:r>
            <a:r>
              <a:rPr lang="fr-CH" sz="1200" dirty="0">
                <a:solidFill>
                  <a:srgbClr val="333333"/>
                </a:solidFill>
                <a:highlight>
                  <a:srgbClr val="FFFFFF"/>
                </a:highlight>
                <a:latin typeface="Guardian TextSans Web"/>
              </a:rPr>
              <a:t>. août 2006;63(8):916‑24. </a:t>
            </a:r>
          </a:p>
          <a:p>
            <a:pPr>
              <a:lnSpc>
                <a:spcPct val="107000"/>
              </a:lnSpc>
              <a:spcAft>
                <a:spcPts val="0"/>
              </a:spcAft>
            </a:pPr>
            <a:r>
              <a:rPr lang="fr-CH" sz="1200" dirty="0">
                <a:solidFill>
                  <a:srgbClr val="333333"/>
                </a:solidFill>
                <a:highlight>
                  <a:srgbClr val="FFFFFF"/>
                </a:highlight>
                <a:latin typeface="Guardian TextSans Web"/>
              </a:rPr>
              <a:t>Van der Linden M, </a:t>
            </a:r>
            <a:r>
              <a:rPr lang="fr-CH" sz="1200" dirty="0" err="1">
                <a:solidFill>
                  <a:srgbClr val="333333"/>
                </a:solidFill>
                <a:highlight>
                  <a:srgbClr val="FFFFFF"/>
                </a:highlight>
                <a:latin typeface="Guardian TextSans Web"/>
              </a:rPr>
              <a:t>Hupet</a:t>
            </a:r>
            <a:r>
              <a:rPr lang="fr-CH" sz="1200" dirty="0">
                <a:solidFill>
                  <a:srgbClr val="333333"/>
                </a:solidFill>
                <a:highlight>
                  <a:srgbClr val="FFFFFF"/>
                </a:highlight>
                <a:latin typeface="Guardian TextSans Web"/>
              </a:rPr>
              <a:t> M.(1994) Le vieillissement cognitif. Paris : PUF, .</a:t>
            </a:r>
          </a:p>
          <a:p>
            <a:pPr>
              <a:lnSpc>
                <a:spcPct val="107000"/>
              </a:lnSpc>
              <a:spcAft>
                <a:spcPts val="0"/>
              </a:spcAft>
            </a:pPr>
            <a:r>
              <a:rPr lang="fr-FR" sz="1200" dirty="0" err="1">
                <a:solidFill>
                  <a:srgbClr val="333333"/>
                </a:solidFill>
                <a:highlight>
                  <a:srgbClr val="FFFFFF"/>
                </a:highlight>
                <a:latin typeface="Guardian TextSans Web"/>
              </a:rPr>
              <a:t>Verhaeghen</a:t>
            </a:r>
            <a:r>
              <a:rPr lang="fr-FR" sz="1200" dirty="0">
                <a:solidFill>
                  <a:srgbClr val="333333"/>
                </a:solidFill>
                <a:highlight>
                  <a:srgbClr val="FFFFFF"/>
                </a:highlight>
                <a:latin typeface="Guardian TextSans Web"/>
              </a:rPr>
              <a:t>, P. (2003). </a:t>
            </a:r>
            <a:r>
              <a:rPr lang="fr-FR" sz="1200" dirty="0" err="1">
                <a:solidFill>
                  <a:srgbClr val="333333"/>
                </a:solidFill>
                <a:highlight>
                  <a:srgbClr val="FFFFFF"/>
                </a:highlight>
                <a:latin typeface="Guardian TextSans Web"/>
              </a:rPr>
              <a:t>Aging</a:t>
            </a:r>
            <a:r>
              <a:rPr lang="fr-FR" sz="1200" dirty="0">
                <a:solidFill>
                  <a:srgbClr val="333333"/>
                </a:solidFill>
                <a:highlight>
                  <a:srgbClr val="FFFFFF"/>
                </a:highlight>
                <a:latin typeface="Guardian TextSans Web"/>
              </a:rPr>
              <a:t> and </a:t>
            </a:r>
            <a:r>
              <a:rPr lang="fr-FR" sz="1200" dirty="0" err="1">
                <a:solidFill>
                  <a:srgbClr val="333333"/>
                </a:solidFill>
                <a:highlight>
                  <a:srgbClr val="FFFFFF"/>
                </a:highlight>
                <a:latin typeface="Guardian TextSans Web"/>
              </a:rPr>
              <a:t>vocabulary</a:t>
            </a:r>
            <a:r>
              <a:rPr lang="fr-FR" sz="1200" dirty="0">
                <a:solidFill>
                  <a:srgbClr val="333333"/>
                </a:solidFill>
                <a:highlight>
                  <a:srgbClr val="FFFFFF"/>
                </a:highlight>
                <a:latin typeface="Guardian TextSans Web"/>
              </a:rPr>
              <a:t> scores: a </a:t>
            </a:r>
            <a:r>
              <a:rPr lang="fr-FR" sz="1200" dirty="0" err="1">
                <a:solidFill>
                  <a:srgbClr val="333333"/>
                </a:solidFill>
                <a:highlight>
                  <a:srgbClr val="FFFFFF"/>
                </a:highlight>
                <a:latin typeface="Guardian TextSans Web"/>
              </a:rPr>
              <a:t>meta-analysis</a:t>
            </a:r>
            <a:r>
              <a:rPr lang="fr-FR" sz="1200" dirty="0">
                <a:solidFill>
                  <a:srgbClr val="333333"/>
                </a:solidFill>
                <a:highlight>
                  <a:srgbClr val="FFFFFF"/>
                </a:highlight>
                <a:latin typeface="Guardian TextSans Web"/>
              </a:rPr>
              <a:t>. Psychology and </a:t>
            </a:r>
            <a:r>
              <a:rPr lang="fr-FR" sz="1200" dirty="0" err="1">
                <a:solidFill>
                  <a:srgbClr val="333333"/>
                </a:solidFill>
                <a:highlight>
                  <a:srgbClr val="FFFFFF"/>
                </a:highlight>
                <a:latin typeface="Guardian TextSans Web"/>
              </a:rPr>
              <a:t>Aging</a:t>
            </a:r>
            <a:r>
              <a:rPr lang="fr-FR" sz="1200" dirty="0">
                <a:solidFill>
                  <a:srgbClr val="333333"/>
                </a:solidFill>
                <a:highlight>
                  <a:srgbClr val="FFFFFF"/>
                </a:highlight>
                <a:latin typeface="Guardian TextSans Web"/>
              </a:rPr>
              <a:t>, 18, 2, 332-9.</a:t>
            </a:r>
          </a:p>
          <a:p>
            <a:pPr>
              <a:lnSpc>
                <a:spcPct val="107000"/>
              </a:lnSpc>
            </a:pPr>
            <a:r>
              <a:rPr lang="fr-FR" sz="1200" dirty="0">
                <a:solidFill>
                  <a:srgbClr val="333333"/>
                </a:solidFill>
                <a:highlight>
                  <a:srgbClr val="FFFFFF"/>
                </a:highlight>
                <a:latin typeface="Guardian TextSans Web"/>
              </a:rPr>
              <a:t>Waldemar, G., &amp; </a:t>
            </a:r>
            <a:r>
              <a:rPr lang="fr-FR" sz="1200" dirty="0" err="1">
                <a:solidFill>
                  <a:srgbClr val="333333"/>
                </a:solidFill>
                <a:highlight>
                  <a:srgbClr val="FFFFFF"/>
                </a:highlight>
                <a:latin typeface="Guardian TextSans Web"/>
              </a:rPr>
              <a:t>Hasselbalch</a:t>
            </a:r>
            <a:r>
              <a:rPr lang="fr-FR" sz="1200" dirty="0">
                <a:solidFill>
                  <a:srgbClr val="333333"/>
                </a:solidFill>
                <a:highlight>
                  <a:srgbClr val="FFFFFF"/>
                </a:highlight>
                <a:latin typeface="Guardian TextSans Web"/>
              </a:rPr>
              <a:t>, S. G. (2014). </a:t>
            </a:r>
            <a:r>
              <a:rPr lang="fr-FR" sz="1200" dirty="0" err="1">
                <a:solidFill>
                  <a:srgbClr val="333333"/>
                </a:solidFill>
                <a:highlight>
                  <a:srgbClr val="FFFFFF"/>
                </a:highlight>
                <a:latin typeface="Guardian TextSans Web"/>
              </a:rPr>
              <a:t>Effect</a:t>
            </a:r>
            <a:r>
              <a:rPr lang="fr-FR" sz="1200" dirty="0">
                <a:solidFill>
                  <a:srgbClr val="333333"/>
                </a:solidFill>
                <a:highlight>
                  <a:srgbClr val="FFFFFF"/>
                </a:highlight>
                <a:latin typeface="Guardian TextSans Web"/>
              </a:rPr>
              <a:t> of Physical </a:t>
            </a:r>
            <a:r>
              <a:rPr lang="fr-FR" sz="1200" dirty="0" err="1">
                <a:solidFill>
                  <a:srgbClr val="333333"/>
                </a:solidFill>
                <a:highlight>
                  <a:srgbClr val="FFFFFF"/>
                </a:highlight>
                <a:latin typeface="Guardian TextSans Web"/>
              </a:rPr>
              <a:t>Exercise</a:t>
            </a:r>
            <a:r>
              <a:rPr lang="fr-FR" sz="1200" dirty="0">
                <a:solidFill>
                  <a:srgbClr val="333333"/>
                </a:solidFill>
                <a:highlight>
                  <a:srgbClr val="FFFFFF"/>
                </a:highlight>
                <a:latin typeface="Guardian TextSans Web"/>
              </a:rPr>
              <a:t> on </a:t>
            </a:r>
            <a:r>
              <a:rPr lang="fr-FR" sz="1200" dirty="0" err="1">
                <a:solidFill>
                  <a:srgbClr val="333333"/>
                </a:solidFill>
                <a:highlight>
                  <a:srgbClr val="FFFFFF"/>
                </a:highlight>
                <a:latin typeface="Guardian TextSans Web"/>
              </a:rPr>
              <a:t>Alzheimer's</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Disease</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Neurobiology</a:t>
            </a:r>
            <a:r>
              <a:rPr lang="fr-FR" sz="1200" dirty="0">
                <a:solidFill>
                  <a:srgbClr val="333333"/>
                </a:solidFill>
                <a:highlight>
                  <a:srgbClr val="FFFFFF"/>
                </a:highlight>
                <a:latin typeface="Guardian TextSans Web"/>
              </a:rPr>
              <a:t> of </a:t>
            </a:r>
            <a:r>
              <a:rPr lang="fr-FR" sz="1200" dirty="0" err="1">
                <a:solidFill>
                  <a:srgbClr val="333333"/>
                </a:solidFill>
                <a:highlight>
                  <a:srgbClr val="FFFFFF"/>
                </a:highlight>
                <a:latin typeface="Guardian TextSans Web"/>
              </a:rPr>
              <a:t>Aging</a:t>
            </a:r>
            <a:r>
              <a:rPr lang="fr-FR" sz="1200" dirty="0">
                <a:solidFill>
                  <a:srgbClr val="333333"/>
                </a:solidFill>
                <a:highlight>
                  <a:srgbClr val="FFFFFF"/>
                </a:highlight>
                <a:latin typeface="Guardian TextSans Web"/>
              </a:rPr>
              <a:t>, 35, S24-S25.</a:t>
            </a:r>
          </a:p>
          <a:p>
            <a:pPr>
              <a:lnSpc>
                <a:spcPct val="107000"/>
              </a:lnSpc>
              <a:spcAft>
                <a:spcPts val="0"/>
              </a:spcAft>
            </a:pPr>
            <a:endParaRPr lang="fr-FR" sz="1200" dirty="0">
              <a:solidFill>
                <a:srgbClr val="333333"/>
              </a:solidFill>
              <a:highlight>
                <a:srgbClr val="FFFFFF"/>
              </a:highlight>
              <a:latin typeface="Guardian TextSans Web"/>
            </a:endParaRPr>
          </a:p>
          <a:p>
            <a:pPr algn="l"/>
            <a:r>
              <a:rPr lang="de-DE" sz="1200" b="0" dirty="0" err="1">
                <a:solidFill>
                  <a:srgbClr val="333333"/>
                </a:solidFill>
                <a:highlight>
                  <a:srgbClr val="FFFFFF"/>
                </a:highlight>
                <a:latin typeface="Guardian TextSans Web"/>
              </a:rPr>
              <a:t>Weuve</a:t>
            </a:r>
            <a:r>
              <a:rPr lang="de-DE" sz="1200" b="0" dirty="0">
                <a:solidFill>
                  <a:srgbClr val="333333"/>
                </a:solidFill>
                <a:highlight>
                  <a:srgbClr val="FFFFFF"/>
                </a:highlight>
                <a:latin typeface="Guardian TextSans Web"/>
              </a:rPr>
              <a:t>, J., Kang, J. H., Manson, J. E., </a:t>
            </a:r>
            <a:r>
              <a:rPr lang="de-DE" sz="1200" b="0" dirty="0" err="1">
                <a:solidFill>
                  <a:srgbClr val="333333"/>
                </a:solidFill>
                <a:highlight>
                  <a:srgbClr val="FFFFFF"/>
                </a:highlight>
                <a:latin typeface="Guardian TextSans Web"/>
              </a:rPr>
              <a:t>Breteler</a:t>
            </a:r>
            <a:r>
              <a:rPr lang="de-DE" sz="1200" b="0" dirty="0">
                <a:solidFill>
                  <a:srgbClr val="333333"/>
                </a:solidFill>
                <a:highlight>
                  <a:srgbClr val="FFFFFF"/>
                </a:highlight>
                <a:latin typeface="Guardian TextSans Web"/>
              </a:rPr>
              <a:t>, M. M. B., Ware, J. H., &amp; </a:t>
            </a:r>
            <a:r>
              <a:rPr lang="de-DE" sz="1200" b="0" dirty="0" err="1">
                <a:solidFill>
                  <a:srgbClr val="333333"/>
                </a:solidFill>
                <a:highlight>
                  <a:srgbClr val="FFFFFF"/>
                </a:highlight>
                <a:latin typeface="Guardian TextSans Web"/>
              </a:rPr>
              <a:t>Grodstein</a:t>
            </a:r>
            <a:r>
              <a:rPr lang="de-DE" sz="1200" b="0" dirty="0">
                <a:solidFill>
                  <a:srgbClr val="333333"/>
                </a:solidFill>
                <a:highlight>
                  <a:srgbClr val="FFFFFF"/>
                </a:highlight>
                <a:latin typeface="Guardian TextSans Web"/>
              </a:rPr>
              <a:t>, F. (2004).</a:t>
            </a:r>
            <a:r>
              <a:rPr lang="en-US" sz="1200" b="0" dirty="0">
                <a:solidFill>
                  <a:srgbClr val="333333"/>
                </a:solidFill>
                <a:highlight>
                  <a:srgbClr val="FFFFFF"/>
                </a:highlight>
                <a:latin typeface="Guardian TextSans Web"/>
              </a:rPr>
              <a:t>Physical Activity, Including Walking, and Cognitive Function in Older Women. JAMA,</a:t>
            </a:r>
            <a:r>
              <a:rPr lang="fr-CH" sz="1200" b="0" dirty="0">
                <a:solidFill>
                  <a:srgbClr val="333333"/>
                </a:solidFill>
                <a:highlight>
                  <a:srgbClr val="FFFFFF"/>
                </a:highlight>
                <a:latin typeface="Guardian TextSans Web"/>
              </a:rPr>
              <a:t>292(12), 1454‑1461. https://doi.org/10.1001/jama.292.12.1454</a:t>
            </a:r>
            <a:r>
              <a:rPr lang="fr-FR" sz="1200" b="0" dirty="0">
                <a:solidFill>
                  <a:srgbClr val="333333"/>
                </a:solidFill>
                <a:highlight>
                  <a:srgbClr val="FFFFFF"/>
                </a:highlight>
                <a:latin typeface="Guardian TextSans Web"/>
              </a:rPr>
              <a:t> </a:t>
            </a:r>
          </a:p>
          <a:p>
            <a:pPr>
              <a:lnSpc>
                <a:spcPct val="107000"/>
              </a:lnSpc>
              <a:spcAft>
                <a:spcPts val="0"/>
              </a:spcAft>
            </a:pPr>
            <a:endParaRPr lang="fr-FR" sz="1200" dirty="0">
              <a:solidFill>
                <a:srgbClr val="333333"/>
              </a:solidFill>
              <a:highlight>
                <a:srgbClr val="FFFFFF"/>
              </a:highlight>
              <a:latin typeface="Guardian TextSans Web"/>
            </a:endParaRPr>
          </a:p>
          <a:p>
            <a:pPr>
              <a:lnSpc>
                <a:spcPct val="107000"/>
              </a:lnSpc>
              <a:spcAft>
                <a:spcPts val="0"/>
              </a:spcAft>
            </a:pPr>
            <a:r>
              <a:rPr lang="fr-FR" sz="1200" dirty="0">
                <a:solidFill>
                  <a:srgbClr val="333333"/>
                </a:solidFill>
                <a:highlight>
                  <a:srgbClr val="FFFFFF"/>
                </a:highlight>
                <a:latin typeface="Guardian TextSans Web"/>
              </a:rPr>
              <a:t>Wilson, R. S., De Leon, C. F. M., Barnes, L. L., Schneider, J. A., </a:t>
            </a:r>
            <a:r>
              <a:rPr lang="fr-FR" sz="1200" dirty="0" err="1">
                <a:solidFill>
                  <a:srgbClr val="333333"/>
                </a:solidFill>
                <a:highlight>
                  <a:srgbClr val="FFFFFF"/>
                </a:highlight>
                <a:latin typeface="Guardian TextSans Web"/>
              </a:rPr>
              <a:t>Bienias</a:t>
            </a:r>
            <a:r>
              <a:rPr lang="fr-FR" sz="1200" dirty="0">
                <a:solidFill>
                  <a:srgbClr val="333333"/>
                </a:solidFill>
                <a:highlight>
                  <a:srgbClr val="FFFFFF"/>
                </a:highlight>
                <a:latin typeface="Guardian TextSans Web"/>
              </a:rPr>
              <a:t>, J. L., Evans, D. A., &amp; Bennett, D. A. (2002). Participation in </a:t>
            </a:r>
            <a:r>
              <a:rPr lang="fr-FR" sz="1200" dirty="0" err="1">
                <a:solidFill>
                  <a:srgbClr val="333333"/>
                </a:solidFill>
                <a:highlight>
                  <a:srgbClr val="FFFFFF"/>
                </a:highlight>
                <a:latin typeface="Guardian TextSans Web"/>
              </a:rPr>
              <a:t>cognitively</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stimulating</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activities</a:t>
            </a:r>
            <a:r>
              <a:rPr lang="fr-FR" sz="1200" dirty="0">
                <a:solidFill>
                  <a:srgbClr val="333333"/>
                </a:solidFill>
                <a:highlight>
                  <a:srgbClr val="FFFFFF"/>
                </a:highlight>
                <a:latin typeface="Guardian TextSans Web"/>
              </a:rPr>
              <a:t> and </a:t>
            </a:r>
            <a:r>
              <a:rPr lang="fr-FR" sz="1200" dirty="0" err="1">
                <a:solidFill>
                  <a:srgbClr val="333333"/>
                </a:solidFill>
                <a:highlight>
                  <a:srgbClr val="FFFFFF"/>
                </a:highlight>
                <a:latin typeface="Guardian TextSans Web"/>
              </a:rPr>
              <a:t>risk</a:t>
            </a:r>
            <a:r>
              <a:rPr lang="fr-FR" sz="1200" dirty="0">
                <a:solidFill>
                  <a:srgbClr val="333333"/>
                </a:solidFill>
                <a:highlight>
                  <a:srgbClr val="FFFFFF"/>
                </a:highlight>
                <a:latin typeface="Guardian TextSans Web"/>
              </a:rPr>
              <a:t> of incident Alzheimer </a:t>
            </a:r>
            <a:r>
              <a:rPr lang="fr-FR" sz="1200" dirty="0" err="1">
                <a:solidFill>
                  <a:srgbClr val="333333"/>
                </a:solidFill>
                <a:highlight>
                  <a:srgbClr val="FFFFFF"/>
                </a:highlight>
                <a:latin typeface="Guardian TextSans Web"/>
              </a:rPr>
              <a:t>disease</a:t>
            </a:r>
            <a:r>
              <a:rPr lang="fr-FR" sz="1200" dirty="0">
                <a:solidFill>
                  <a:srgbClr val="333333"/>
                </a:solidFill>
                <a:highlight>
                  <a:srgbClr val="FFFFFF"/>
                </a:highlight>
                <a:latin typeface="Guardian TextSans Web"/>
              </a:rPr>
              <a:t>. </a:t>
            </a:r>
            <a:r>
              <a:rPr lang="fr-FR" sz="1200" dirty="0" err="1">
                <a:solidFill>
                  <a:srgbClr val="333333"/>
                </a:solidFill>
                <a:highlight>
                  <a:srgbClr val="FFFFFF"/>
                </a:highlight>
                <a:latin typeface="Guardian TextSans Web"/>
              </a:rPr>
              <a:t>Jama</a:t>
            </a:r>
            <a:r>
              <a:rPr lang="fr-FR" sz="1200" dirty="0">
                <a:solidFill>
                  <a:srgbClr val="333333"/>
                </a:solidFill>
                <a:highlight>
                  <a:srgbClr val="FFFFFF"/>
                </a:highlight>
                <a:latin typeface="Guardian TextSans Web"/>
              </a:rPr>
              <a:t>, 287(6), 742-748.</a:t>
            </a:r>
            <a:endParaRPr lang="fr-CH" sz="1200" dirty="0">
              <a:solidFill>
                <a:srgbClr val="333333"/>
              </a:solidFill>
              <a:highlight>
                <a:srgbClr val="FFFFFF"/>
              </a:highlight>
              <a:latin typeface="Guardian TextSans Web"/>
            </a:endParaRPr>
          </a:p>
          <a:p>
            <a:endParaRPr lang="fr-CH" sz="1200" dirty="0">
              <a:solidFill>
                <a:srgbClr val="333333"/>
              </a:solidFill>
              <a:highlight>
                <a:srgbClr val="FFFFFF"/>
              </a:highlight>
              <a:latin typeface="Guardian TextSans Web"/>
            </a:endParaRPr>
          </a:p>
          <a:p>
            <a:r>
              <a:rPr lang="fr-CH" sz="1200" dirty="0" err="1">
                <a:solidFill>
                  <a:srgbClr val="333333"/>
                </a:solidFill>
                <a:highlight>
                  <a:srgbClr val="FFFFFF"/>
                </a:highlight>
                <a:latin typeface="Guardian TextSans Web"/>
              </a:rPr>
              <a:t>Zaldy</a:t>
            </a:r>
            <a:r>
              <a:rPr lang="fr-CH" sz="1200" dirty="0">
                <a:solidFill>
                  <a:srgbClr val="333333"/>
                </a:solidFill>
                <a:highlight>
                  <a:srgbClr val="FFFFFF"/>
                </a:highlight>
                <a:latin typeface="Guardian TextSans Web"/>
              </a:rPr>
              <a:t> S. et all.; Physical Activity, Brain Volume, and </a:t>
            </a:r>
            <a:r>
              <a:rPr lang="fr-CH" sz="1200" dirty="0" err="1">
                <a:solidFill>
                  <a:srgbClr val="333333"/>
                </a:solidFill>
                <a:highlight>
                  <a:srgbClr val="FFFFFF"/>
                </a:highlight>
                <a:latin typeface="Guardian TextSans Web"/>
              </a:rPr>
              <a:t>Dementia</a:t>
            </a:r>
            <a:r>
              <a:rPr lang="fr-CH" sz="1200" dirty="0">
                <a:solidFill>
                  <a:srgbClr val="333333"/>
                </a:solidFill>
                <a:highlight>
                  <a:srgbClr val="FFFFFF"/>
                </a:highlight>
                <a:latin typeface="Guardian TextSans Web"/>
              </a:rPr>
              <a:t> Risk: The Framingham </a:t>
            </a:r>
            <a:r>
              <a:rPr lang="fr-CH" sz="1200" dirty="0" err="1">
                <a:solidFill>
                  <a:srgbClr val="333333"/>
                </a:solidFill>
                <a:highlight>
                  <a:srgbClr val="FFFFFF"/>
                </a:highlight>
                <a:latin typeface="Guardian TextSans Web"/>
              </a:rPr>
              <a:t>Study</a:t>
            </a:r>
            <a:r>
              <a:rPr lang="fr-CH" sz="1200" dirty="0">
                <a:solidFill>
                  <a:srgbClr val="333333"/>
                </a:solidFill>
                <a:highlight>
                  <a:srgbClr val="FFFFFF"/>
                </a:highlight>
                <a:latin typeface="Guardian TextSans Web"/>
              </a:rPr>
              <a:t>, The </a:t>
            </a:r>
            <a:r>
              <a:rPr lang="fr-CH" sz="1200" dirty="0" err="1">
                <a:solidFill>
                  <a:srgbClr val="333333"/>
                </a:solidFill>
                <a:highlight>
                  <a:srgbClr val="FFFFFF"/>
                </a:highlight>
                <a:latin typeface="Guardian TextSans Web"/>
              </a:rPr>
              <a:t>Journals</a:t>
            </a:r>
            <a:r>
              <a:rPr lang="fr-CH" sz="1200" dirty="0">
                <a:solidFill>
                  <a:srgbClr val="333333"/>
                </a:solidFill>
                <a:highlight>
                  <a:srgbClr val="FFFFFF"/>
                </a:highlight>
                <a:latin typeface="Guardian TextSans Web"/>
              </a:rPr>
              <a:t> of </a:t>
            </a:r>
            <a:r>
              <a:rPr lang="fr-CH" sz="1200" dirty="0" err="1">
                <a:solidFill>
                  <a:srgbClr val="333333"/>
                </a:solidFill>
                <a:highlight>
                  <a:srgbClr val="FFFFFF"/>
                </a:highlight>
                <a:latin typeface="Guardian TextSans Web"/>
              </a:rPr>
              <a:t>Gerontology</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Series</a:t>
            </a:r>
            <a:r>
              <a:rPr lang="fr-CH" sz="1200" dirty="0">
                <a:solidFill>
                  <a:srgbClr val="333333"/>
                </a:solidFill>
                <a:highlight>
                  <a:srgbClr val="FFFFFF"/>
                </a:highlight>
                <a:latin typeface="Guardian TextSans Web"/>
              </a:rPr>
              <a:t> A, Volume 72, Issue 6, 1 June 2017, Pages 789–795</a:t>
            </a:r>
          </a:p>
          <a:p>
            <a:endParaRPr lang="fr-CH" sz="1200" dirty="0">
              <a:solidFill>
                <a:srgbClr val="333333"/>
              </a:solidFill>
              <a:highlight>
                <a:srgbClr val="FFFFFF"/>
              </a:highlight>
              <a:latin typeface="Guardian TextSans Web"/>
            </a:endParaRPr>
          </a:p>
          <a:p>
            <a:r>
              <a:rPr lang="fr-CH" sz="1200" dirty="0">
                <a:solidFill>
                  <a:srgbClr val="333333"/>
                </a:solidFill>
                <a:highlight>
                  <a:srgbClr val="FFFFFF"/>
                </a:highlight>
                <a:latin typeface="Guardian TextSans Web"/>
              </a:rPr>
              <a:t>Zhu Y, Zhong Q, Ji J, Ma J, Wu H, Gao Y, et al. </a:t>
            </a:r>
            <a:r>
              <a:rPr lang="fr-CH" sz="1200" dirty="0" err="1">
                <a:solidFill>
                  <a:srgbClr val="333333"/>
                </a:solidFill>
                <a:highlight>
                  <a:srgbClr val="FFFFFF"/>
                </a:highlight>
                <a:latin typeface="Guardian TextSans Web"/>
              </a:rPr>
              <a:t>Effects</a:t>
            </a:r>
            <a:r>
              <a:rPr lang="fr-CH" sz="1200" dirty="0">
                <a:solidFill>
                  <a:srgbClr val="333333"/>
                </a:solidFill>
                <a:highlight>
                  <a:srgbClr val="FFFFFF"/>
                </a:highlight>
                <a:latin typeface="Guardian TextSans Web"/>
              </a:rPr>
              <a:t> of </a:t>
            </a:r>
            <a:r>
              <a:rPr lang="fr-CH" sz="1200" dirty="0" err="1">
                <a:solidFill>
                  <a:srgbClr val="333333"/>
                </a:solidFill>
                <a:highlight>
                  <a:srgbClr val="FFFFFF"/>
                </a:highlight>
                <a:latin typeface="Guardian TextSans Web"/>
              </a:rPr>
              <a:t>Aerobic</a:t>
            </a:r>
            <a:r>
              <a:rPr lang="fr-CH" sz="1200" dirty="0">
                <a:solidFill>
                  <a:srgbClr val="333333"/>
                </a:solidFill>
                <a:highlight>
                  <a:srgbClr val="FFFFFF"/>
                </a:highlight>
                <a:latin typeface="Guardian TextSans Web"/>
              </a:rPr>
              <a:t> Dance on Cognition in </a:t>
            </a:r>
            <a:r>
              <a:rPr lang="fr-CH" sz="1200" dirty="0" err="1">
                <a:solidFill>
                  <a:srgbClr val="333333"/>
                </a:solidFill>
                <a:highlight>
                  <a:srgbClr val="FFFFFF"/>
                </a:highlight>
                <a:latin typeface="Guardian TextSans Web"/>
              </a:rPr>
              <a:t>Older</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Adults</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with</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Mild</a:t>
            </a:r>
            <a:r>
              <a:rPr lang="fr-CH" sz="1200" dirty="0">
                <a:solidFill>
                  <a:srgbClr val="333333"/>
                </a:solidFill>
                <a:highlight>
                  <a:srgbClr val="FFFFFF"/>
                </a:highlight>
                <a:latin typeface="Guardian TextSans Web"/>
              </a:rPr>
              <a:t> Cognitive </a:t>
            </a:r>
            <a:r>
              <a:rPr lang="fr-CH" sz="1200" dirty="0" err="1">
                <a:solidFill>
                  <a:srgbClr val="333333"/>
                </a:solidFill>
                <a:highlight>
                  <a:srgbClr val="FFFFFF"/>
                </a:highlight>
                <a:latin typeface="Guardian TextSans Web"/>
              </a:rPr>
              <a:t>Impairment</a:t>
            </a:r>
            <a:r>
              <a:rPr lang="fr-CH" sz="1200" dirty="0">
                <a:solidFill>
                  <a:srgbClr val="333333"/>
                </a:solidFill>
                <a:highlight>
                  <a:srgbClr val="FFFFFF"/>
                </a:highlight>
                <a:latin typeface="Guardian TextSans Web"/>
              </a:rPr>
              <a:t>: A </a:t>
            </a:r>
            <a:r>
              <a:rPr lang="fr-CH" sz="1200" dirty="0" err="1">
                <a:solidFill>
                  <a:srgbClr val="333333"/>
                </a:solidFill>
                <a:highlight>
                  <a:srgbClr val="FFFFFF"/>
                </a:highlight>
                <a:latin typeface="Guardian TextSans Web"/>
              </a:rPr>
              <a:t>Systematic</a:t>
            </a:r>
            <a:r>
              <a:rPr lang="fr-CH" sz="1200" dirty="0">
                <a:solidFill>
                  <a:srgbClr val="333333"/>
                </a:solidFill>
                <a:highlight>
                  <a:srgbClr val="FFFFFF"/>
                </a:highlight>
                <a:latin typeface="Guardian TextSans Web"/>
              </a:rPr>
              <a:t> </a:t>
            </a:r>
            <a:r>
              <a:rPr lang="fr-CH" sz="1200" dirty="0" err="1">
                <a:solidFill>
                  <a:srgbClr val="333333"/>
                </a:solidFill>
                <a:highlight>
                  <a:srgbClr val="FFFFFF"/>
                </a:highlight>
                <a:latin typeface="Guardian TextSans Web"/>
              </a:rPr>
              <a:t>Review</a:t>
            </a:r>
            <a:r>
              <a:rPr lang="fr-CH" sz="1200" dirty="0">
                <a:solidFill>
                  <a:srgbClr val="333333"/>
                </a:solidFill>
                <a:highlight>
                  <a:srgbClr val="FFFFFF"/>
                </a:highlight>
                <a:latin typeface="Guardian TextSans Web"/>
              </a:rPr>
              <a:t> and Meta-</a:t>
            </a:r>
            <a:r>
              <a:rPr lang="fr-CH" sz="1200" dirty="0" err="1">
                <a:solidFill>
                  <a:srgbClr val="333333"/>
                </a:solidFill>
                <a:highlight>
                  <a:srgbClr val="FFFFFF"/>
                </a:highlight>
                <a:latin typeface="Guardian TextSans Web"/>
              </a:rPr>
              <a:t>Analysis</a:t>
            </a:r>
            <a:r>
              <a:rPr lang="fr-CH" sz="1200" dirty="0">
                <a:solidFill>
                  <a:srgbClr val="333333"/>
                </a:solidFill>
                <a:highlight>
                  <a:srgbClr val="FFFFFF"/>
                </a:highlight>
                <a:latin typeface="Guardian TextSans Web"/>
              </a:rPr>
              <a:t>. J </a:t>
            </a:r>
            <a:r>
              <a:rPr lang="fr-CH" sz="1200" dirty="0" err="1">
                <a:solidFill>
                  <a:srgbClr val="333333"/>
                </a:solidFill>
                <a:highlight>
                  <a:srgbClr val="FFFFFF"/>
                </a:highlight>
                <a:latin typeface="Guardian TextSans Web"/>
              </a:rPr>
              <a:t>Alzheimers</a:t>
            </a:r>
            <a:r>
              <a:rPr lang="fr-CH" sz="1200" dirty="0">
                <a:solidFill>
                  <a:srgbClr val="333333"/>
                </a:solidFill>
                <a:highlight>
                  <a:srgbClr val="FFFFFF"/>
                </a:highlight>
                <a:latin typeface="Guardian TextSans Web"/>
              </a:rPr>
              <a:t> Dis JAD. 20 </a:t>
            </a:r>
            <a:r>
              <a:rPr lang="fr-CH" sz="1200" dirty="0" err="1">
                <a:solidFill>
                  <a:srgbClr val="333333"/>
                </a:solidFill>
                <a:highlight>
                  <a:srgbClr val="FFFFFF"/>
                </a:highlight>
                <a:latin typeface="Guardian TextSans Web"/>
              </a:rPr>
              <a:t>févr</a:t>
            </a:r>
            <a:r>
              <a:rPr lang="fr-CH" sz="1200" dirty="0">
                <a:solidFill>
                  <a:srgbClr val="333333"/>
                </a:solidFill>
                <a:highlight>
                  <a:srgbClr val="FFFFFF"/>
                </a:highlight>
                <a:latin typeface="Guardian TextSans Web"/>
              </a:rPr>
              <a:t> 2020; </a:t>
            </a:r>
          </a:p>
          <a:p>
            <a:endParaRPr lang="fr-CH" sz="1400" dirty="0">
              <a:solidFill>
                <a:schemeClr val="tx1">
                  <a:lumMod val="85000"/>
                  <a:lumOff val="15000"/>
                </a:schemeClr>
              </a:solidFill>
              <a:latin typeface="Arial" panose="020B0604020202020204" pitchFamily="34" charset="0"/>
              <a:cs typeface="Arial" panose="020B0604020202020204" pitchFamily="34" charset="0"/>
            </a:endParaRPr>
          </a:p>
          <a:p>
            <a:pPr>
              <a:lnSpc>
                <a:spcPct val="107000"/>
              </a:lnSpc>
              <a:spcAft>
                <a:spcPts val="0"/>
              </a:spcAft>
            </a:pPr>
            <a:r>
              <a:rPr lang="fr-CH" sz="1400" dirty="0">
                <a:solidFill>
                  <a:srgbClr val="231F20"/>
                </a:solidFill>
                <a:latin typeface="Calibri Light" panose="020F0302020204030204" pitchFamily="34" charset="0"/>
                <a:ea typeface="Calibri" panose="020F0502020204030204" pitchFamily="34" charset="0"/>
                <a:cs typeface="Quorum-Book"/>
              </a:rPr>
              <a:t> </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84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67544" y="2996952"/>
            <a:ext cx="8424862" cy="3600400"/>
          </a:xfrm>
        </p:spPr>
        <p:txBody>
          <a:bodyPr>
            <a:normAutofit/>
          </a:bodyPr>
          <a:lstStyle/>
          <a:p>
            <a:r>
              <a:rPr lang="fr-CH" sz="2800" dirty="0">
                <a:solidFill>
                  <a:schemeClr val="tx2">
                    <a:lumMod val="60000"/>
                    <a:lumOff val="40000"/>
                  </a:schemeClr>
                </a:solidFill>
              </a:rPr>
              <a:t>1.   </a:t>
            </a:r>
            <a:r>
              <a:rPr lang="fr-CH" sz="2800" u="sng" dirty="0">
                <a:solidFill>
                  <a:schemeClr val="tx2">
                    <a:lumMod val="60000"/>
                    <a:lumOff val="40000"/>
                  </a:schemeClr>
                </a:solidFill>
              </a:rPr>
              <a:t>Le vieillissement de la mémoire</a:t>
            </a:r>
          </a:p>
          <a:p>
            <a:endParaRPr lang="fr-CH" sz="2400" dirty="0">
              <a:solidFill>
                <a:srgbClr val="00B050"/>
              </a:solidFill>
            </a:endParaRPr>
          </a:p>
          <a:p>
            <a:endParaRPr lang="fr-FR" sz="2400" dirty="0"/>
          </a:p>
          <a:p>
            <a:endParaRPr lang="fr-FR" sz="2400" dirty="0"/>
          </a:p>
          <a:p>
            <a:endParaRPr lang="fr-CH" sz="2400" b="0" dirty="0"/>
          </a:p>
        </p:txBody>
      </p:sp>
    </p:spTree>
    <p:extLst>
      <p:ext uri="{BB962C8B-B14F-4D97-AF65-F5344CB8AC3E}">
        <p14:creationId xmlns:p14="http://schemas.microsoft.com/office/powerpoint/2010/main" val="392561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67544" y="692696"/>
            <a:ext cx="8424862" cy="5688632"/>
          </a:xfrm>
        </p:spPr>
        <p:txBody>
          <a:bodyPr>
            <a:normAutofit fontScale="92500" lnSpcReduction="10000"/>
          </a:bodyPr>
          <a:lstStyle/>
          <a:p>
            <a:r>
              <a:rPr lang="fr-CH" sz="1700" dirty="0">
                <a:solidFill>
                  <a:srgbClr val="FF0000"/>
                </a:solidFill>
              </a:rPr>
              <a:t>Mémoire épisodique</a:t>
            </a:r>
          </a:p>
          <a:p>
            <a:r>
              <a:rPr lang="fr-CH" sz="1700" b="0" dirty="0">
                <a:solidFill>
                  <a:schemeClr val="tx1">
                    <a:lumMod val="65000"/>
                    <a:lumOff val="35000"/>
                  </a:schemeClr>
                </a:solidFill>
              </a:rPr>
              <a:t>Elle concerne la mémoire </a:t>
            </a:r>
            <a:r>
              <a:rPr lang="fr-CH" sz="1700" b="0" dirty="0"/>
              <a:t>biographique (Informations dépendantes d’un contexte précis en termes de lieu, de temps et de circonstances). </a:t>
            </a:r>
          </a:p>
          <a:p>
            <a:r>
              <a:rPr lang="fr-CH" sz="1700" b="0" dirty="0"/>
              <a:t>Le siège de la mémoire épisodique est l’hippocampe dont la taille a tendance à diminuer avec l’âge.</a:t>
            </a:r>
          </a:p>
          <a:p>
            <a:endParaRPr lang="fr-CH" sz="1700" dirty="0">
              <a:solidFill>
                <a:srgbClr val="FAC606"/>
              </a:solidFill>
            </a:endParaRPr>
          </a:p>
          <a:p>
            <a:r>
              <a:rPr lang="fr-CH" sz="1700" dirty="0">
                <a:solidFill>
                  <a:srgbClr val="FAC606"/>
                </a:solidFill>
              </a:rPr>
              <a:t>Mémoire sémantique</a:t>
            </a:r>
          </a:p>
          <a:p>
            <a:r>
              <a:rPr lang="fr-CH" sz="1700" b="0" dirty="0"/>
              <a:t>Elle concerne la mémoire des connaissances générales sur le monde, incluant les faits, les concepts et le vocabulaire.</a:t>
            </a:r>
          </a:p>
          <a:p>
            <a:r>
              <a:rPr lang="fr-CH" sz="1700" b="0" dirty="0"/>
              <a:t>L’organisation des connaissances restent préservées mais l’exploitation est en diminution (Problème d’attention, d’identification du contexte d’utilisation de ces connaissances (Effet d’amorçage)</a:t>
            </a:r>
          </a:p>
          <a:p>
            <a:endParaRPr lang="fr-CH" sz="1700" b="0" dirty="0"/>
          </a:p>
          <a:p>
            <a:r>
              <a:rPr lang="fr-CH" sz="1700" dirty="0">
                <a:solidFill>
                  <a:srgbClr val="00B050"/>
                </a:solidFill>
              </a:rPr>
              <a:t>Mémoire procédurale</a:t>
            </a:r>
          </a:p>
          <a:p>
            <a:r>
              <a:rPr lang="fr-CH" sz="1700" b="0" dirty="0">
                <a:solidFill>
                  <a:schemeClr val="tx1">
                    <a:lumMod val="65000"/>
                    <a:lumOff val="35000"/>
                  </a:schemeClr>
                </a:solidFill>
              </a:rPr>
              <a:t>Le souvenir </a:t>
            </a:r>
            <a:r>
              <a:rPr lang="fr-CH" sz="1700" b="0" dirty="0"/>
              <a:t>des gestes appris reste </a:t>
            </a:r>
            <a:r>
              <a:rPr lang="fr-CH" sz="1700" b="0" dirty="0">
                <a:solidFill>
                  <a:schemeClr val="tx1">
                    <a:lumMod val="65000"/>
                    <a:lumOff val="35000"/>
                  </a:schemeClr>
                </a:solidFill>
              </a:rPr>
              <a:t>intact (praxies)</a:t>
            </a:r>
            <a:r>
              <a:rPr lang="fr-CH" sz="1700" b="0" dirty="0"/>
              <a:t>. </a:t>
            </a:r>
          </a:p>
          <a:p>
            <a:r>
              <a:rPr lang="fr-CH" sz="1700" b="0" dirty="0"/>
              <a:t>Par contre, les apprentissages nouveaux sont difficiles (Difficulté d’encodage et d’attention)</a:t>
            </a:r>
          </a:p>
          <a:p>
            <a:endParaRPr lang="fr-CH" sz="1700" b="0" dirty="0"/>
          </a:p>
          <a:p>
            <a:r>
              <a:rPr lang="fr-FR" sz="1700" dirty="0">
                <a:solidFill>
                  <a:srgbClr val="FF0000"/>
                </a:solidFill>
              </a:rPr>
              <a:t>La mémoire de travail</a:t>
            </a:r>
          </a:p>
          <a:p>
            <a:r>
              <a:rPr lang="fr-FR" sz="1700" b="0" dirty="0"/>
              <a:t>Elle permet de retenir des informations le temps nécessaires pour la traiter. </a:t>
            </a:r>
          </a:p>
          <a:p>
            <a:r>
              <a:rPr lang="fr-FR" sz="1700" b="0" dirty="0"/>
              <a:t>Dans le vieillissement primaire, la perte est sensible, mais peut être palliée par des stratégies d’encodage.</a:t>
            </a:r>
          </a:p>
          <a:p>
            <a:endParaRPr lang="fr-FR" altLang="fr-FR" sz="1800" b="0" dirty="0"/>
          </a:p>
        </p:txBody>
      </p:sp>
    </p:spTree>
    <p:extLst>
      <p:ext uri="{BB962C8B-B14F-4D97-AF65-F5344CB8AC3E}">
        <p14:creationId xmlns:p14="http://schemas.microsoft.com/office/powerpoint/2010/main" val="221519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79512" y="1340768"/>
            <a:ext cx="8135938" cy="5112568"/>
          </a:xfrm>
        </p:spPr>
        <p:txBody>
          <a:bodyPr>
            <a:normAutofit/>
          </a:bodyPr>
          <a:lstStyle/>
          <a:p>
            <a:r>
              <a:rPr lang="fr-FR" altLang="fr-FR" sz="2000" dirty="0">
                <a:solidFill>
                  <a:srgbClr val="408000"/>
                </a:solidFill>
                <a:highlight>
                  <a:srgbClr val="FFFF00"/>
                </a:highlight>
                <a:latin typeface="+mj-lt"/>
              </a:rPr>
              <a:t>Notion de réserve cognitive: modérateur individuel du vieillissement cognitif.</a:t>
            </a:r>
          </a:p>
          <a:p>
            <a:endParaRPr lang="fr-FR" altLang="fr-FR" sz="2000" b="0" dirty="0">
              <a:latin typeface="+mj-lt"/>
            </a:endParaRPr>
          </a:p>
          <a:p>
            <a:r>
              <a:rPr lang="fr-FR" altLang="fr-FR" sz="2000" b="0" dirty="0">
                <a:latin typeface="+mj-lt"/>
              </a:rPr>
              <a:t>Il s’agit de l’ensemble des ressources cognitives (connaissances, savoir-faire, habilités) acquises tout au long de l’existence et qui constitue une </a:t>
            </a:r>
            <a:r>
              <a:rPr lang="fr-FR" altLang="fr-FR" sz="2000" b="0" i="1" dirty="0">
                <a:solidFill>
                  <a:srgbClr val="408000"/>
                </a:solidFill>
                <a:latin typeface="+mj-lt"/>
              </a:rPr>
              <a:t>réserve</a:t>
            </a:r>
            <a:r>
              <a:rPr lang="fr-FR" altLang="fr-FR" sz="2000" b="0" dirty="0">
                <a:latin typeface="+mj-lt"/>
              </a:rPr>
              <a:t> qui permet de compenser la détérioration des fonctions cognitives.</a:t>
            </a:r>
          </a:p>
          <a:p>
            <a:pPr marL="342900" indent="-342900">
              <a:buFontTx/>
              <a:buChar char="-"/>
            </a:pPr>
            <a:r>
              <a:rPr lang="fr-FR" altLang="fr-FR" sz="2000" b="0" dirty="0">
                <a:latin typeface="+mj-lt"/>
              </a:rPr>
              <a:t>Aspect « quantitatif »: multiplier les activités cognitives augmentent le nombre de neurones</a:t>
            </a:r>
          </a:p>
          <a:p>
            <a:pPr marL="342900" indent="-342900">
              <a:buFontTx/>
              <a:buChar char="-"/>
            </a:pPr>
            <a:r>
              <a:rPr lang="fr-FR" altLang="fr-FR" sz="2000" b="0" dirty="0">
                <a:latin typeface="+mj-lt"/>
              </a:rPr>
              <a:t>Aspect « qualitatif »: la nature des ressources acquises permet de pallier une difficulté (utilisation d’une périphrase pour pallier un problème de vocabulaire)</a:t>
            </a:r>
          </a:p>
          <a:p>
            <a:r>
              <a:rPr lang="fr-FR" altLang="fr-FR" sz="1800" b="0" dirty="0"/>
              <a:t>(J. Vion-Dury, 2012)</a:t>
            </a:r>
            <a:endParaRPr lang="fr-CH" altLang="fr-FR" sz="1800" dirty="0"/>
          </a:p>
        </p:txBody>
      </p:sp>
      <p:sp>
        <p:nvSpPr>
          <p:cNvPr id="2" name="Titre 1"/>
          <p:cNvSpPr>
            <a:spLocks noGrp="1"/>
          </p:cNvSpPr>
          <p:nvPr>
            <p:ph type="title"/>
          </p:nvPr>
        </p:nvSpPr>
        <p:spPr/>
        <p:txBody>
          <a:bodyPr/>
          <a:lstStyle/>
          <a:p>
            <a:endParaRPr lang="fr-CH"/>
          </a:p>
        </p:txBody>
      </p:sp>
    </p:spTree>
    <p:extLst>
      <p:ext uri="{BB962C8B-B14F-4D97-AF65-F5344CB8AC3E}">
        <p14:creationId xmlns:p14="http://schemas.microsoft.com/office/powerpoint/2010/main" val="10087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395536" y="2708920"/>
            <a:ext cx="8424862" cy="3311773"/>
          </a:xfrm>
        </p:spPr>
        <p:txBody>
          <a:bodyPr>
            <a:normAutofit/>
          </a:bodyPr>
          <a:lstStyle/>
          <a:p>
            <a:r>
              <a:rPr lang="fr-CH" sz="2800" dirty="0">
                <a:solidFill>
                  <a:schemeClr val="tx2">
                    <a:lumMod val="60000"/>
                    <a:lumOff val="40000"/>
                  </a:schemeClr>
                </a:solidFill>
              </a:rPr>
              <a:t>2</a:t>
            </a:r>
            <a:r>
              <a:rPr lang="fr-CH" sz="2800" b="1" dirty="0">
                <a:solidFill>
                  <a:schemeClr val="tx2">
                    <a:lumMod val="60000"/>
                    <a:lumOff val="40000"/>
                  </a:schemeClr>
                </a:solidFill>
              </a:rPr>
              <a:t>. </a:t>
            </a:r>
            <a:r>
              <a:rPr lang="fr-CH" sz="2800" b="1" u="sng" dirty="0">
                <a:solidFill>
                  <a:schemeClr val="tx2">
                    <a:lumMod val="60000"/>
                    <a:lumOff val="40000"/>
                  </a:schemeClr>
                </a:solidFill>
              </a:rPr>
              <a:t>Le vieillissement des fonctions intellectuelles</a:t>
            </a:r>
          </a:p>
          <a:p>
            <a:endParaRPr lang="fr-CH" sz="2400" dirty="0">
              <a:solidFill>
                <a:srgbClr val="00B050"/>
              </a:solidFill>
            </a:endParaRPr>
          </a:p>
          <a:p>
            <a:endParaRPr lang="fr-FR" sz="2400" dirty="0"/>
          </a:p>
          <a:p>
            <a:r>
              <a:rPr lang="fr-CH" sz="2400" b="0" dirty="0"/>
              <a:t> </a:t>
            </a:r>
          </a:p>
        </p:txBody>
      </p:sp>
    </p:spTree>
    <p:extLst>
      <p:ext uri="{BB962C8B-B14F-4D97-AF65-F5344CB8AC3E}">
        <p14:creationId xmlns:p14="http://schemas.microsoft.com/office/powerpoint/2010/main" val="29344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79512" y="1340768"/>
            <a:ext cx="8135938" cy="5112568"/>
          </a:xfrm>
        </p:spPr>
        <p:txBody>
          <a:bodyPr>
            <a:normAutofit fontScale="92500" lnSpcReduction="20000"/>
          </a:bodyPr>
          <a:lstStyle/>
          <a:p>
            <a:r>
              <a:rPr lang="fr-CH" altLang="fr-FR" sz="2200" b="0" dirty="0">
                <a:latin typeface="+mj-lt"/>
              </a:rPr>
              <a:t>1. </a:t>
            </a:r>
            <a:r>
              <a:rPr lang="fr-CH" altLang="fr-FR" sz="2200" dirty="0">
                <a:solidFill>
                  <a:srgbClr val="408000"/>
                </a:solidFill>
                <a:latin typeface="+mj-lt"/>
              </a:rPr>
              <a:t>L’intelligence « cristallisée »</a:t>
            </a:r>
            <a:endParaRPr lang="fr-CH" altLang="fr-FR" sz="2200" b="0" dirty="0">
              <a:solidFill>
                <a:schemeClr val="tx1">
                  <a:lumMod val="65000"/>
                  <a:lumOff val="35000"/>
                </a:schemeClr>
              </a:solidFill>
              <a:latin typeface="+mj-lt"/>
            </a:endParaRPr>
          </a:p>
          <a:p>
            <a:r>
              <a:rPr lang="fr-CH" altLang="fr-FR" sz="2200" b="0" dirty="0">
                <a:solidFill>
                  <a:schemeClr val="tx1">
                    <a:lumMod val="65000"/>
                    <a:lumOff val="35000"/>
                  </a:schemeClr>
                </a:solidFill>
                <a:latin typeface="+mj-lt"/>
              </a:rPr>
              <a:t>Elle permet </a:t>
            </a:r>
            <a:r>
              <a:rPr lang="fr-FR" altLang="fr-FR" sz="2200" b="0" dirty="0">
                <a:latin typeface="+mj-lt"/>
              </a:rPr>
              <a:t>les raisonnements, la mise en place de théories, à conceptualiser.</a:t>
            </a:r>
          </a:p>
          <a:p>
            <a:r>
              <a:rPr lang="fr-FR" altLang="fr-FR" sz="2200" b="0" dirty="0">
                <a:latin typeface="+mj-lt"/>
              </a:rPr>
              <a:t>E</a:t>
            </a:r>
            <a:r>
              <a:rPr lang="fr-CH" altLang="fr-FR" sz="2200" b="0" dirty="0" err="1">
                <a:latin typeface="+mj-lt"/>
              </a:rPr>
              <a:t>lle</a:t>
            </a:r>
            <a:r>
              <a:rPr lang="fr-CH" altLang="fr-FR" sz="2200" b="0" dirty="0">
                <a:latin typeface="+mj-lt"/>
              </a:rPr>
              <a:t> est basée sur les connaissances, les compétences et l’expérience acquises au fil des années (mémoire sémantique).</a:t>
            </a:r>
          </a:p>
          <a:p>
            <a:r>
              <a:rPr lang="fr-CH" altLang="fr-FR" sz="2200" b="0" dirty="0">
                <a:latin typeface="+mj-lt"/>
              </a:rPr>
              <a:t>Elle va être influencée par la «réserve cognitive»</a:t>
            </a:r>
          </a:p>
          <a:p>
            <a:endParaRPr lang="fr-CH" altLang="fr-FR" sz="2200" b="0" dirty="0">
              <a:latin typeface="+mj-lt"/>
            </a:endParaRPr>
          </a:p>
          <a:p>
            <a:endParaRPr lang="fr-CH" altLang="fr-FR" sz="2200" b="0" dirty="0">
              <a:latin typeface="+mj-lt"/>
            </a:endParaRPr>
          </a:p>
          <a:p>
            <a:r>
              <a:rPr lang="fr-CH" altLang="fr-FR" sz="2200" b="0" dirty="0">
                <a:latin typeface="+mj-lt"/>
              </a:rPr>
              <a:t>2. </a:t>
            </a:r>
            <a:r>
              <a:rPr lang="fr-CH" altLang="fr-FR" sz="2200" dirty="0">
                <a:solidFill>
                  <a:srgbClr val="FF0000"/>
                </a:solidFill>
                <a:latin typeface="+mj-lt"/>
              </a:rPr>
              <a:t>L’intelligence «fluide» </a:t>
            </a:r>
          </a:p>
          <a:p>
            <a:endParaRPr lang="fr-CH" altLang="fr-FR" sz="2200" dirty="0">
              <a:solidFill>
                <a:srgbClr val="FF0000"/>
              </a:solidFill>
              <a:latin typeface="+mj-lt"/>
            </a:endParaRPr>
          </a:p>
          <a:p>
            <a:r>
              <a:rPr lang="fr-CH" altLang="fr-FR" sz="2200" b="0" dirty="0">
                <a:latin typeface="+mj-lt"/>
              </a:rPr>
              <a:t>Elle est impliquée dans la résolution de problème et le raisonnement déductif</a:t>
            </a:r>
          </a:p>
          <a:p>
            <a:r>
              <a:rPr lang="fr-CH" altLang="fr-FR" sz="2200" b="0" dirty="0">
                <a:latin typeface="+mj-lt"/>
              </a:rPr>
              <a:t>Elle </a:t>
            </a:r>
            <a:r>
              <a:rPr lang="fr-FR" altLang="fr-FR" sz="2200" b="0" dirty="0">
                <a:latin typeface="+mj-lt"/>
              </a:rPr>
              <a:t>permet de trouver immédiatement des solutions adaptées au problème imprévu notamment par la déduction (</a:t>
            </a:r>
            <a:r>
              <a:rPr lang="fr-CH" altLang="fr-FR" sz="2200" b="0" dirty="0">
                <a:latin typeface="+mj-lt"/>
              </a:rPr>
              <a:t>Exemple: Se relever après une chute)</a:t>
            </a:r>
            <a:r>
              <a:rPr lang="fr-FR" altLang="fr-FR" sz="2200" b="0" dirty="0">
                <a:latin typeface="+mj-lt"/>
              </a:rPr>
              <a:t>. </a:t>
            </a:r>
          </a:p>
          <a:p>
            <a:r>
              <a:rPr lang="fr-FR" altLang="fr-FR" sz="2200" b="0" dirty="0">
                <a:latin typeface="+mj-lt"/>
              </a:rPr>
              <a:t>Elle est basée sur des </a:t>
            </a:r>
            <a:r>
              <a:rPr lang="fr-CH" altLang="fr-FR" sz="2200" b="0" dirty="0">
                <a:latin typeface="+mj-lt"/>
              </a:rPr>
              <a:t>processus cognitifs (mémoire, attention, vitesse de traitement) et sur des facultés d’attention dont l’efficacité est globalement en diminution.</a:t>
            </a:r>
          </a:p>
          <a:p>
            <a:endParaRPr lang="fr-CH" altLang="fr-FR" sz="2200" b="0" dirty="0"/>
          </a:p>
          <a:p>
            <a:endParaRPr lang="fr-CH" altLang="fr-FR" sz="2200" b="0" dirty="0"/>
          </a:p>
          <a:p>
            <a:pPr eaLnBrk="1" hangingPunct="1"/>
            <a:endParaRPr lang="fr-FR" altLang="fr-FR" sz="2800" dirty="0"/>
          </a:p>
        </p:txBody>
      </p:sp>
      <p:sp>
        <p:nvSpPr>
          <p:cNvPr id="2" name="Titre 1"/>
          <p:cNvSpPr>
            <a:spLocks noGrp="1"/>
          </p:cNvSpPr>
          <p:nvPr>
            <p:ph type="title"/>
          </p:nvPr>
        </p:nvSpPr>
        <p:spPr/>
        <p:txBody>
          <a:bodyPr/>
          <a:lstStyle/>
          <a:p>
            <a:endParaRPr lang="fr-CH"/>
          </a:p>
        </p:txBody>
      </p:sp>
    </p:spTree>
    <p:extLst>
      <p:ext uri="{BB962C8B-B14F-4D97-AF65-F5344CB8AC3E}">
        <p14:creationId xmlns:p14="http://schemas.microsoft.com/office/powerpoint/2010/main" val="130220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611560" y="2132856"/>
            <a:ext cx="7632848" cy="4137323"/>
          </a:xfrm>
        </p:spPr>
        <p:txBody>
          <a:bodyPr/>
          <a:lstStyle/>
          <a:p>
            <a:pPr eaLnBrk="1" hangingPunct="1">
              <a:buFont typeface="Wingdings" panose="05000000000000000000" pitchFamily="2" charset="2"/>
              <a:buNone/>
            </a:pPr>
            <a:endParaRPr lang="fr-CH" altLang="fr-FR" dirty="0"/>
          </a:p>
          <a:p>
            <a:pPr algn="ctr" eaLnBrk="1" hangingPunct="1">
              <a:buFont typeface="Wingdings" panose="05000000000000000000" pitchFamily="2" charset="2"/>
              <a:buNone/>
            </a:pPr>
            <a:r>
              <a:rPr lang="fr-CH" altLang="fr-FR" sz="3000" u="sng" dirty="0">
                <a:solidFill>
                  <a:srgbClr val="408000"/>
                </a:solidFill>
              </a:rPr>
              <a:t>Les modérateurs du vieillissement cognitif</a:t>
            </a:r>
            <a:endParaRPr lang="fr-FR" altLang="fr-FR" sz="3000" u="sng" dirty="0">
              <a:solidFill>
                <a:srgbClr val="408000"/>
              </a:solidFill>
            </a:endParaRPr>
          </a:p>
        </p:txBody>
      </p:sp>
    </p:spTree>
    <p:extLst>
      <p:ext uri="{BB962C8B-B14F-4D97-AF65-F5344CB8AC3E}">
        <p14:creationId xmlns:p14="http://schemas.microsoft.com/office/powerpoint/2010/main" val="1036222190"/>
      </p:ext>
    </p:extLst>
  </p:cSld>
  <p:clrMapOvr>
    <a:masterClrMapping/>
  </p:clrMapOvr>
</p:sld>
</file>

<file path=ppt/theme/theme1.xml><?xml version="1.0" encoding="utf-8"?>
<a:theme xmlns:a="http://schemas.openxmlformats.org/drawingml/2006/main" name="contenu HESAV Génér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callaire HESAV Génér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RE HESAV Génér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 et remerciement HESAV Génér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de_x0020_modèle_x0020_de_x0020_document xmlns="8cc59e23-ab83-43a9-a219-ae73452852d4"/>
  </documentManagement>
</p:properties>
</file>

<file path=customXml/item2.xml><?xml version="1.0" encoding="utf-8"?>
<ct:contentTypeSchema xmlns:ct="http://schemas.microsoft.com/office/2006/metadata/contentType" xmlns:ma="http://schemas.microsoft.com/office/2006/metadata/properties/metaAttributes" ct:_="" ma:_="" ma:contentTypeName="Modèle de document" ma:contentTypeID="0x010100D75C73A90DEE7349A263DAED674C97EB0600240D034F429FE8489D163F0F1DABF692" ma:contentTypeVersion="6" ma:contentTypeDescription="" ma:contentTypeScope="" ma:versionID="798845e249acb991c3be431dc84870a4">
  <xsd:schema xmlns:xsd="http://www.w3.org/2001/XMLSchema" xmlns:xs="http://www.w3.org/2001/XMLSchema" xmlns:p="http://schemas.microsoft.com/office/2006/metadata/properties" xmlns:ns2="8cc59e23-ab83-43a9-a219-ae73452852d4" targetNamespace="http://schemas.microsoft.com/office/2006/metadata/properties" ma:root="true" ma:fieldsID="fe225a8627230f8a2e0ab4ec4a328199" ns2:_="">
    <xsd:import namespace="8cc59e23-ab83-43a9-a219-ae73452852d4"/>
    <xsd:element name="properties">
      <xsd:complexType>
        <xsd:sequence>
          <xsd:element name="documentManagement">
            <xsd:complexType>
              <xsd:all>
                <xsd:element ref="ns2:Type_x0020_de_x0020_modèle_x0020_de_x0020_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59e23-ab83-43a9-a219-ae73452852d4" elementFormDefault="qualified">
    <xsd:import namespace="http://schemas.microsoft.com/office/2006/documentManagement/types"/>
    <xsd:import namespace="http://schemas.microsoft.com/office/infopath/2007/PartnerControls"/>
    <xsd:element name="Type_x0020_de_x0020_modèle_x0020_de_x0020_document" ma:index="8" ma:displayName="Type de modèle de document" ma:format="Dropdown" ma:internalName="Type_x0020_de_x0020_mod_x00e8_le_x0020_de_x0020_document" ma:readOnly="false">
      <xsd:simpleType>
        <xsd:restriction base="dms:Choice">
          <xsd:enumeration value="Attestation"/>
          <xsd:enumeration value="Enveloppe"/>
          <xsd:enumeration value="Etiquette"/>
          <xsd:enumeration value="Fax"/>
          <xsd:enumeration value="Fiche projet"/>
          <xsd:enumeration value="Lettre"/>
          <xsd:enumeration value="Logo"/>
          <xsd:enumeration value="Note"/>
          <xsd:enumeration value="OJ"/>
          <xsd:enumeration value="Présentation"/>
          <xsd:enumeration value="Publication"/>
          <xsd:enumeration value="PV"/>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DB658-D7ED-4857-B9ED-7EB77675846C}">
  <ds:schemaRefs>
    <ds:schemaRef ds:uri="8cc59e23-ab83-43a9-a219-ae73452852d4"/>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7B6E030-2355-4679-8466-F2B2C1EEE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59e23-ab83-43a9-a219-ae7345285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2AA62B-EA7F-4D8A-86EB-DDB8F8B930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Présentation7.potx</Template>
  <TotalTime>6428</TotalTime>
  <Words>4732</Words>
  <Application>Microsoft Office PowerPoint</Application>
  <PresentationFormat>Affichage à l'écran (4:3)</PresentationFormat>
  <Paragraphs>439</Paragraphs>
  <Slides>34</Slides>
  <Notes>8</Notes>
  <HiddenSlides>0</HiddenSlides>
  <MMClips>0</MMClips>
  <ScaleCrop>false</ScaleCrop>
  <HeadingPairs>
    <vt:vector size="6" baseType="variant">
      <vt:variant>
        <vt:lpstr>Polices utilisées</vt:lpstr>
      </vt:variant>
      <vt:variant>
        <vt:i4>21</vt:i4>
      </vt:variant>
      <vt:variant>
        <vt:lpstr>Thème</vt:lpstr>
      </vt:variant>
      <vt:variant>
        <vt:i4>4</vt:i4>
      </vt:variant>
      <vt:variant>
        <vt:lpstr>Titres des diapositives</vt:lpstr>
      </vt:variant>
      <vt:variant>
        <vt:i4>34</vt:i4>
      </vt:variant>
    </vt:vector>
  </HeadingPairs>
  <TitlesOfParts>
    <vt:vector size="59" baseType="lpstr">
      <vt:lpstr>Aptos</vt:lpstr>
      <vt:lpstr>Arial</vt:lpstr>
      <vt:lpstr>Barlow Semi Condensed</vt:lpstr>
      <vt:lpstr>Calibri</vt:lpstr>
      <vt:lpstr>Calibri Light</vt:lpstr>
      <vt:lpstr>Cambria Math</vt:lpstr>
      <vt:lpstr>Courier New</vt:lpstr>
      <vt:lpstr>Gotham Medium</vt:lpstr>
      <vt:lpstr>Gotham Thin</vt:lpstr>
      <vt:lpstr>Guardian TextSans Web</vt:lpstr>
      <vt:lpstr>HelveticaNeue-Light</vt:lpstr>
      <vt:lpstr>inherit</vt:lpstr>
      <vt:lpstr>Lucida Grande</vt:lpstr>
      <vt:lpstr>Noto Serif</vt:lpstr>
      <vt:lpstr>PTSerif</vt:lpstr>
      <vt:lpstr>Source Sans Pro</vt:lpstr>
      <vt:lpstr>Symbol</vt:lpstr>
      <vt:lpstr>Times New Roman</vt:lpstr>
      <vt:lpstr>var(--font-grotesk)</vt:lpstr>
      <vt:lpstr>var(--font-kurrent)</vt:lpstr>
      <vt:lpstr>Wingdings</vt:lpstr>
      <vt:lpstr>contenu HESAV Générique</vt:lpstr>
      <vt:lpstr>Intercallaire HESAV Générique</vt:lpstr>
      <vt:lpstr>TITRE HESAV Générique</vt:lpstr>
      <vt:lpstr>Fin et remerciement HESAV Générique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HESAV PPT Générique OUT</dc:title>
  <dc:creator>gianluca cipolat mis</dc:creator>
  <cp:lastModifiedBy>DEMEULENAERE Philippe</cp:lastModifiedBy>
  <cp:revision>376</cp:revision>
  <cp:lastPrinted>2016-04-27T06:08:15Z</cp:lastPrinted>
  <dcterms:created xsi:type="dcterms:W3CDTF">2011-06-28T08:44:16Z</dcterms:created>
  <dcterms:modified xsi:type="dcterms:W3CDTF">2025-11-07T08:44:49Z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0x010100D75C73A90DEE7349A263DAED674C97EB0600240D034F429FE8489D163F0F1DABF692</vt:lpwstr>
  </property>
</Properties>
</file>