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808" r:id="rId2"/>
    <p:sldId id="272" r:id="rId3"/>
    <p:sldId id="2865" r:id="rId4"/>
    <p:sldId id="2803" r:id="rId5"/>
    <p:sldId id="1342" r:id="rId6"/>
    <p:sldId id="1352" r:id="rId7"/>
    <p:sldId id="1353" r:id="rId8"/>
    <p:sldId id="1355" r:id="rId9"/>
    <p:sldId id="2862" r:id="rId10"/>
    <p:sldId id="1296" r:id="rId11"/>
    <p:sldId id="1354" r:id="rId12"/>
    <p:sldId id="1331" r:id="rId13"/>
    <p:sldId id="2855" r:id="rId14"/>
    <p:sldId id="1332" r:id="rId15"/>
    <p:sldId id="2835" r:id="rId16"/>
    <p:sldId id="1334" r:id="rId17"/>
    <p:sldId id="2867" r:id="rId18"/>
    <p:sldId id="2843" r:id="rId19"/>
    <p:sldId id="2852" r:id="rId20"/>
    <p:sldId id="2866" r:id="rId21"/>
    <p:sldId id="2806" r:id="rId2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E04A7-CABA-4025-82B0-D9937C6A8B89}" v="5" dt="2025-10-02T13:42:32.30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62710" autoAdjust="0"/>
  </p:normalViewPr>
  <p:slideViewPr>
    <p:cSldViewPr snapToGrid="0" snapToObjects="1">
      <p:cViewPr varScale="1">
        <p:scale>
          <a:sx n="36" d="100"/>
          <a:sy n="36" d="100"/>
        </p:scale>
        <p:origin x="1808" y="256"/>
      </p:cViewPr>
      <p:guideLst>
        <p:guide orient="horz" pos="2160"/>
        <p:guide pos="384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rein Daniel" userId="fb2ebe50-183a-4607-afde-6e30c2f01ab2" providerId="ADAL" clId="{D9F52F05-3A52-4D34-A184-C126E5DE4256}"/>
    <pc:docChg chg="custSel addSld delSld modSld">
      <pc:chgData name="Amrein Daniel" userId="fb2ebe50-183a-4607-afde-6e30c2f01ab2" providerId="ADAL" clId="{D9F52F05-3A52-4D34-A184-C126E5DE4256}" dt="2025-10-02T13:44:25.604" v="7347" actId="47"/>
      <pc:docMkLst>
        <pc:docMk/>
      </pc:docMkLst>
      <pc:sldChg chg="modNotesTx">
        <pc:chgData name="Amrein Daniel" userId="fb2ebe50-183a-4607-afde-6e30c2f01ab2" providerId="ADAL" clId="{D9F52F05-3A52-4D34-A184-C126E5DE4256}" dt="2025-10-02T13:41:02.985" v="7256" actId="20577"/>
        <pc:sldMkLst>
          <pc:docMk/>
          <pc:sldMk cId="3219963077" sldId="272"/>
        </pc:sldMkLst>
      </pc:sldChg>
      <pc:sldChg chg="del">
        <pc:chgData name="Amrein Daniel" userId="fb2ebe50-183a-4607-afde-6e30c2f01ab2" providerId="ADAL" clId="{D9F52F05-3A52-4D34-A184-C126E5DE4256}" dt="2025-10-02T13:28:20.346" v="4998" actId="47"/>
        <pc:sldMkLst>
          <pc:docMk/>
          <pc:sldMk cId="1817802601" sldId="301"/>
        </pc:sldMkLst>
      </pc:sldChg>
      <pc:sldChg chg="del">
        <pc:chgData name="Amrein Daniel" userId="fb2ebe50-183a-4607-afde-6e30c2f01ab2" providerId="ADAL" clId="{D9F52F05-3A52-4D34-A184-C126E5DE4256}" dt="2025-10-02T13:28:27.250" v="5002" actId="47"/>
        <pc:sldMkLst>
          <pc:docMk/>
          <pc:sldMk cId="2688042656" sldId="329"/>
        </pc:sldMkLst>
      </pc:sldChg>
      <pc:sldChg chg="del">
        <pc:chgData name="Amrein Daniel" userId="fb2ebe50-183a-4607-afde-6e30c2f01ab2" providerId="ADAL" clId="{D9F52F05-3A52-4D34-A184-C126E5DE4256}" dt="2025-10-02T13:26:58.277" v="4984" actId="47"/>
        <pc:sldMkLst>
          <pc:docMk/>
          <pc:sldMk cId="3911089151" sldId="343"/>
        </pc:sldMkLst>
      </pc:sldChg>
      <pc:sldChg chg="del">
        <pc:chgData name="Amrein Daniel" userId="fb2ebe50-183a-4607-afde-6e30c2f01ab2" providerId="ADAL" clId="{D9F52F05-3A52-4D34-A184-C126E5DE4256}" dt="2025-10-02T13:28:18.629" v="4997" actId="47"/>
        <pc:sldMkLst>
          <pc:docMk/>
          <pc:sldMk cId="1839769487" sldId="401"/>
        </pc:sldMkLst>
      </pc:sldChg>
      <pc:sldChg chg="del">
        <pc:chgData name="Amrein Daniel" userId="fb2ebe50-183a-4607-afde-6e30c2f01ab2" providerId="ADAL" clId="{D9F52F05-3A52-4D34-A184-C126E5DE4256}" dt="2025-10-02T13:27:09.372" v="4989" actId="47"/>
        <pc:sldMkLst>
          <pc:docMk/>
          <pc:sldMk cId="3664704212" sldId="1271"/>
        </pc:sldMkLst>
      </pc:sldChg>
      <pc:sldChg chg="del">
        <pc:chgData name="Amrein Daniel" userId="fb2ebe50-183a-4607-afde-6e30c2f01ab2" providerId="ADAL" clId="{D9F52F05-3A52-4D34-A184-C126E5DE4256}" dt="2025-10-02T13:28:25.336" v="5001" actId="47"/>
        <pc:sldMkLst>
          <pc:docMk/>
          <pc:sldMk cId="3596631823" sldId="1275"/>
        </pc:sldMkLst>
      </pc:sldChg>
      <pc:sldChg chg="del">
        <pc:chgData name="Amrein Daniel" userId="fb2ebe50-183a-4607-afde-6e30c2f01ab2" providerId="ADAL" clId="{D9F52F05-3A52-4D34-A184-C126E5DE4256}" dt="2025-10-02T13:28:11.371" v="4993" actId="47"/>
        <pc:sldMkLst>
          <pc:docMk/>
          <pc:sldMk cId="4002722183" sldId="1277"/>
        </pc:sldMkLst>
      </pc:sldChg>
      <pc:sldChg chg="del">
        <pc:chgData name="Amrein Daniel" userId="fb2ebe50-183a-4607-afde-6e30c2f01ab2" providerId="ADAL" clId="{D9F52F05-3A52-4D34-A184-C126E5DE4256}" dt="2025-10-02T13:27:10.017" v="4990" actId="47"/>
        <pc:sldMkLst>
          <pc:docMk/>
          <pc:sldMk cId="3035800289" sldId="1279"/>
        </pc:sldMkLst>
      </pc:sldChg>
      <pc:sldChg chg="del">
        <pc:chgData name="Amrein Daniel" userId="fb2ebe50-183a-4607-afde-6e30c2f01ab2" providerId="ADAL" clId="{D9F52F05-3A52-4D34-A184-C126E5DE4256}" dt="2025-10-02T13:26:59.666" v="4985" actId="47"/>
        <pc:sldMkLst>
          <pc:docMk/>
          <pc:sldMk cId="2757655853" sldId="1291"/>
        </pc:sldMkLst>
      </pc:sldChg>
      <pc:sldChg chg="modNotesTx">
        <pc:chgData name="Amrein Daniel" userId="fb2ebe50-183a-4607-afde-6e30c2f01ab2" providerId="ADAL" clId="{D9F52F05-3A52-4D34-A184-C126E5DE4256}" dt="2025-10-02T13:09:05.637" v="2600" actId="20577"/>
        <pc:sldMkLst>
          <pc:docMk/>
          <pc:sldMk cId="763474436" sldId="1296"/>
        </pc:sldMkLst>
      </pc:sldChg>
      <pc:sldChg chg="del">
        <pc:chgData name="Amrein Daniel" userId="fb2ebe50-183a-4607-afde-6e30c2f01ab2" providerId="ADAL" clId="{D9F52F05-3A52-4D34-A184-C126E5DE4256}" dt="2025-10-02T13:03:32.958" v="1628" actId="47"/>
        <pc:sldMkLst>
          <pc:docMk/>
          <pc:sldMk cId="1382478037" sldId="1297"/>
        </pc:sldMkLst>
      </pc:sldChg>
      <pc:sldChg chg="del">
        <pc:chgData name="Amrein Daniel" userId="fb2ebe50-183a-4607-afde-6e30c2f01ab2" providerId="ADAL" clId="{D9F52F05-3A52-4D34-A184-C126E5DE4256}" dt="2025-10-02T13:26:29.241" v="4976" actId="47"/>
        <pc:sldMkLst>
          <pc:docMk/>
          <pc:sldMk cId="116756321" sldId="1298"/>
        </pc:sldMkLst>
      </pc:sldChg>
      <pc:sldChg chg="del">
        <pc:chgData name="Amrein Daniel" userId="fb2ebe50-183a-4607-afde-6e30c2f01ab2" providerId="ADAL" clId="{D9F52F05-3A52-4D34-A184-C126E5DE4256}" dt="2025-10-02T13:26:44.308" v="4980" actId="47"/>
        <pc:sldMkLst>
          <pc:docMk/>
          <pc:sldMk cId="658710990" sldId="1303"/>
        </pc:sldMkLst>
      </pc:sldChg>
      <pc:sldChg chg="del">
        <pc:chgData name="Amrein Daniel" userId="fb2ebe50-183a-4607-afde-6e30c2f01ab2" providerId="ADAL" clId="{D9F52F05-3A52-4D34-A184-C126E5DE4256}" dt="2025-10-02T13:26:44.943" v="4981" actId="47"/>
        <pc:sldMkLst>
          <pc:docMk/>
          <pc:sldMk cId="4042289878" sldId="1304"/>
        </pc:sldMkLst>
      </pc:sldChg>
      <pc:sldChg chg="del">
        <pc:chgData name="Amrein Daniel" userId="fb2ebe50-183a-4607-afde-6e30c2f01ab2" providerId="ADAL" clId="{D9F52F05-3A52-4D34-A184-C126E5DE4256}" dt="2025-10-02T13:26:45.712" v="4982" actId="47"/>
        <pc:sldMkLst>
          <pc:docMk/>
          <pc:sldMk cId="2878517223" sldId="1305"/>
        </pc:sldMkLst>
      </pc:sldChg>
      <pc:sldChg chg="del">
        <pc:chgData name="Amrein Daniel" userId="fb2ebe50-183a-4607-afde-6e30c2f01ab2" providerId="ADAL" clId="{D9F52F05-3A52-4D34-A184-C126E5DE4256}" dt="2025-10-02T13:26:30.587" v="4977" actId="47"/>
        <pc:sldMkLst>
          <pc:docMk/>
          <pc:sldMk cId="2165593085" sldId="1308"/>
        </pc:sldMkLst>
      </pc:sldChg>
      <pc:sldChg chg="modNotesTx">
        <pc:chgData name="Amrein Daniel" userId="fb2ebe50-183a-4607-afde-6e30c2f01ab2" providerId="ADAL" clId="{D9F52F05-3A52-4D34-A184-C126E5DE4256}" dt="2025-10-02T13:15:57.921" v="3466" actId="5793"/>
        <pc:sldMkLst>
          <pc:docMk/>
          <pc:sldMk cId="1096744901" sldId="1331"/>
        </pc:sldMkLst>
      </pc:sldChg>
      <pc:sldChg chg="modNotesTx">
        <pc:chgData name="Amrein Daniel" userId="fb2ebe50-183a-4607-afde-6e30c2f01ab2" providerId="ADAL" clId="{D9F52F05-3A52-4D34-A184-C126E5DE4256}" dt="2025-10-02T13:18:45.453" v="3897" actId="5793"/>
        <pc:sldMkLst>
          <pc:docMk/>
          <pc:sldMk cId="358525799" sldId="1332"/>
        </pc:sldMkLst>
      </pc:sldChg>
      <pc:sldChg chg="del modNotesTx">
        <pc:chgData name="Amrein Daniel" userId="fb2ebe50-183a-4607-afde-6e30c2f01ab2" providerId="ADAL" clId="{D9F52F05-3A52-4D34-A184-C126E5DE4256}" dt="2025-10-02T13:44:25.604" v="7347" actId="47"/>
        <pc:sldMkLst>
          <pc:docMk/>
          <pc:sldMk cId="1540137568" sldId="1333"/>
        </pc:sldMkLst>
      </pc:sldChg>
      <pc:sldChg chg="modNotesTx">
        <pc:chgData name="Amrein Daniel" userId="fb2ebe50-183a-4607-afde-6e30c2f01ab2" providerId="ADAL" clId="{D9F52F05-3A52-4D34-A184-C126E5DE4256}" dt="2025-10-02T13:25:57.001" v="4969" actId="20577"/>
        <pc:sldMkLst>
          <pc:docMk/>
          <pc:sldMk cId="120799724" sldId="1334"/>
        </pc:sldMkLst>
      </pc:sldChg>
      <pc:sldChg chg="del">
        <pc:chgData name="Amrein Daniel" userId="fb2ebe50-183a-4607-afde-6e30c2f01ab2" providerId="ADAL" clId="{D9F52F05-3A52-4D34-A184-C126E5DE4256}" dt="2025-10-02T13:27:08.425" v="4988" actId="47"/>
        <pc:sldMkLst>
          <pc:docMk/>
          <pc:sldMk cId="624171658" sldId="1337"/>
        </pc:sldMkLst>
      </pc:sldChg>
      <pc:sldChg chg="modNotesTx">
        <pc:chgData name="Amrein Daniel" userId="fb2ebe50-183a-4607-afde-6e30c2f01ab2" providerId="ADAL" clId="{D9F52F05-3A52-4D34-A184-C126E5DE4256}" dt="2025-10-02T13:01:20.195" v="1348" actId="20577"/>
        <pc:sldMkLst>
          <pc:docMk/>
          <pc:sldMk cId="832406942" sldId="1342"/>
        </pc:sldMkLst>
      </pc:sldChg>
      <pc:sldChg chg="del">
        <pc:chgData name="Amrein Daniel" userId="fb2ebe50-183a-4607-afde-6e30c2f01ab2" providerId="ADAL" clId="{D9F52F05-3A52-4D34-A184-C126E5DE4256}" dt="2025-10-02T13:01:31.428" v="1349" actId="47"/>
        <pc:sldMkLst>
          <pc:docMk/>
          <pc:sldMk cId="3300189374" sldId="1343"/>
        </pc:sldMkLst>
      </pc:sldChg>
      <pc:sldChg chg="del">
        <pc:chgData name="Amrein Daniel" userId="fb2ebe50-183a-4607-afde-6e30c2f01ab2" providerId="ADAL" clId="{D9F52F05-3A52-4D34-A184-C126E5DE4256}" dt="2025-10-02T13:18:14.765" v="3779" actId="47"/>
        <pc:sldMkLst>
          <pc:docMk/>
          <pc:sldMk cId="417259966" sldId="1345"/>
        </pc:sldMkLst>
      </pc:sldChg>
      <pc:sldChg chg="modNotesTx">
        <pc:chgData name="Amrein Daniel" userId="fb2ebe50-183a-4607-afde-6e30c2f01ab2" providerId="ADAL" clId="{D9F52F05-3A52-4D34-A184-C126E5DE4256}" dt="2025-10-02T13:02:43.497" v="1493" actId="20577"/>
        <pc:sldMkLst>
          <pc:docMk/>
          <pc:sldMk cId="344253075" sldId="1352"/>
        </pc:sldMkLst>
      </pc:sldChg>
      <pc:sldChg chg="modNotesTx">
        <pc:chgData name="Amrein Daniel" userId="fb2ebe50-183a-4607-afde-6e30c2f01ab2" providerId="ADAL" clId="{D9F52F05-3A52-4D34-A184-C126E5DE4256}" dt="2025-10-02T13:03:28.410" v="1627" actId="20577"/>
        <pc:sldMkLst>
          <pc:docMk/>
          <pc:sldMk cId="3140806975" sldId="1353"/>
        </pc:sldMkLst>
      </pc:sldChg>
      <pc:sldChg chg="modNotesTx">
        <pc:chgData name="Amrein Daniel" userId="fb2ebe50-183a-4607-afde-6e30c2f01ab2" providerId="ADAL" clId="{D9F52F05-3A52-4D34-A184-C126E5DE4256}" dt="2025-10-02T13:13:10.273" v="3385" actId="6549"/>
        <pc:sldMkLst>
          <pc:docMk/>
          <pc:sldMk cId="265676917" sldId="1354"/>
        </pc:sldMkLst>
      </pc:sldChg>
      <pc:sldChg chg="modNotesTx">
        <pc:chgData name="Amrein Daniel" userId="fb2ebe50-183a-4607-afde-6e30c2f01ab2" providerId="ADAL" clId="{D9F52F05-3A52-4D34-A184-C126E5DE4256}" dt="2025-10-02T13:05:11.549" v="1935" actId="20577"/>
        <pc:sldMkLst>
          <pc:docMk/>
          <pc:sldMk cId="2935878233" sldId="1355"/>
        </pc:sldMkLst>
      </pc:sldChg>
      <pc:sldChg chg="del">
        <pc:chgData name="Amrein Daniel" userId="fb2ebe50-183a-4607-afde-6e30c2f01ab2" providerId="ADAL" clId="{D9F52F05-3A52-4D34-A184-C126E5DE4256}" dt="2025-10-02T13:19:39.430" v="4023" actId="47"/>
        <pc:sldMkLst>
          <pc:docMk/>
          <pc:sldMk cId="2407866711" sldId="1358"/>
        </pc:sldMkLst>
      </pc:sldChg>
      <pc:sldChg chg="del">
        <pc:chgData name="Amrein Daniel" userId="fb2ebe50-183a-4607-afde-6e30c2f01ab2" providerId="ADAL" clId="{D9F52F05-3A52-4D34-A184-C126E5DE4256}" dt="2025-10-02T13:28:13.526" v="4994" actId="47"/>
        <pc:sldMkLst>
          <pc:docMk/>
          <pc:sldMk cId="2320300250" sldId="1361"/>
        </pc:sldMkLst>
      </pc:sldChg>
      <pc:sldChg chg="del">
        <pc:chgData name="Amrein Daniel" userId="fb2ebe50-183a-4607-afde-6e30c2f01ab2" providerId="ADAL" clId="{D9F52F05-3A52-4D34-A184-C126E5DE4256}" dt="2025-10-02T13:26:26.515" v="4974" actId="47"/>
        <pc:sldMkLst>
          <pc:docMk/>
          <pc:sldMk cId="1570585599" sldId="1364"/>
        </pc:sldMkLst>
      </pc:sldChg>
      <pc:sldChg chg="del">
        <pc:chgData name="Amrein Daniel" userId="fb2ebe50-183a-4607-afde-6e30c2f01ab2" providerId="ADAL" clId="{D9F52F05-3A52-4D34-A184-C126E5DE4256}" dt="2025-10-02T13:26:25.663" v="4973" actId="47"/>
        <pc:sldMkLst>
          <pc:docMk/>
          <pc:sldMk cId="2296770689" sldId="1365"/>
        </pc:sldMkLst>
      </pc:sldChg>
      <pc:sldChg chg="del">
        <pc:chgData name="Amrein Daniel" userId="fb2ebe50-183a-4607-afde-6e30c2f01ab2" providerId="ADAL" clId="{D9F52F05-3A52-4D34-A184-C126E5DE4256}" dt="2025-10-02T13:26:27.362" v="4975" actId="47"/>
        <pc:sldMkLst>
          <pc:docMk/>
          <pc:sldMk cId="926367513" sldId="1367"/>
        </pc:sldMkLst>
      </pc:sldChg>
      <pc:sldChg chg="del">
        <pc:chgData name="Amrein Daniel" userId="fb2ebe50-183a-4607-afde-6e30c2f01ab2" providerId="ADAL" clId="{D9F52F05-3A52-4D34-A184-C126E5DE4256}" dt="2025-10-02T13:26:24.789" v="4972" actId="47"/>
        <pc:sldMkLst>
          <pc:docMk/>
          <pc:sldMk cId="3673073232" sldId="1368"/>
        </pc:sldMkLst>
      </pc:sldChg>
      <pc:sldChg chg="del">
        <pc:chgData name="Amrein Daniel" userId="fb2ebe50-183a-4607-afde-6e30c2f01ab2" providerId="ADAL" clId="{D9F52F05-3A52-4D34-A184-C126E5DE4256}" dt="2025-10-02T13:26:32.808" v="4978" actId="47"/>
        <pc:sldMkLst>
          <pc:docMk/>
          <pc:sldMk cId="2293484794" sldId="1369"/>
        </pc:sldMkLst>
      </pc:sldChg>
      <pc:sldChg chg="del">
        <pc:chgData name="Amrein Daniel" userId="fb2ebe50-183a-4607-afde-6e30c2f01ab2" providerId="ADAL" clId="{D9F52F05-3A52-4D34-A184-C126E5DE4256}" dt="2025-10-02T13:09:14.546" v="2601" actId="47"/>
        <pc:sldMkLst>
          <pc:docMk/>
          <pc:sldMk cId="2898406365" sldId="1370"/>
        </pc:sldMkLst>
      </pc:sldChg>
      <pc:sldChg chg="modNotesTx">
        <pc:chgData name="Amrein Daniel" userId="fb2ebe50-183a-4607-afde-6e30c2f01ab2" providerId="ADAL" clId="{D9F52F05-3A52-4D34-A184-C126E5DE4256}" dt="2025-10-02T12:51:41.213" v="152" actId="6549"/>
        <pc:sldMkLst>
          <pc:docMk/>
          <pc:sldMk cId="1928487329" sldId="2803"/>
        </pc:sldMkLst>
      </pc:sldChg>
      <pc:sldChg chg="del">
        <pc:chgData name="Amrein Daniel" userId="fb2ebe50-183a-4607-afde-6e30c2f01ab2" providerId="ADAL" clId="{D9F52F05-3A52-4D34-A184-C126E5DE4256}" dt="2025-10-02T13:26:48.780" v="4983" actId="47"/>
        <pc:sldMkLst>
          <pc:docMk/>
          <pc:sldMk cId="4287693865" sldId="2815"/>
        </pc:sldMkLst>
      </pc:sldChg>
      <pc:sldChg chg="del">
        <pc:chgData name="Amrein Daniel" userId="fb2ebe50-183a-4607-afde-6e30c2f01ab2" providerId="ADAL" clId="{D9F52F05-3A52-4D34-A184-C126E5DE4256}" dt="2025-10-02T12:50:29.678" v="0" actId="47"/>
        <pc:sldMkLst>
          <pc:docMk/>
          <pc:sldMk cId="300283589" sldId="2830"/>
        </pc:sldMkLst>
      </pc:sldChg>
      <pc:sldChg chg="del">
        <pc:chgData name="Amrein Daniel" userId="fb2ebe50-183a-4607-afde-6e30c2f01ab2" providerId="ADAL" clId="{D9F52F05-3A52-4D34-A184-C126E5DE4256}" dt="2025-10-02T13:16:08.931" v="3468" actId="47"/>
        <pc:sldMkLst>
          <pc:docMk/>
          <pc:sldMk cId="722503483" sldId="2832"/>
        </pc:sldMkLst>
      </pc:sldChg>
      <pc:sldChg chg="del">
        <pc:chgData name="Amrein Daniel" userId="fb2ebe50-183a-4607-afde-6e30c2f01ab2" providerId="ADAL" clId="{D9F52F05-3A52-4D34-A184-C126E5DE4256}" dt="2025-10-02T13:16:12.135" v="3469" actId="47"/>
        <pc:sldMkLst>
          <pc:docMk/>
          <pc:sldMk cId="2044555148" sldId="2833"/>
        </pc:sldMkLst>
      </pc:sldChg>
      <pc:sldChg chg="del">
        <pc:chgData name="Amrein Daniel" userId="fb2ebe50-183a-4607-afde-6e30c2f01ab2" providerId="ADAL" clId="{D9F52F05-3A52-4D34-A184-C126E5DE4256}" dt="2025-10-02T13:16:13.822" v="3470" actId="47"/>
        <pc:sldMkLst>
          <pc:docMk/>
          <pc:sldMk cId="2545286381" sldId="2834"/>
        </pc:sldMkLst>
      </pc:sldChg>
      <pc:sldChg chg="modNotesTx">
        <pc:chgData name="Amrein Daniel" userId="fb2ebe50-183a-4607-afde-6e30c2f01ab2" providerId="ADAL" clId="{D9F52F05-3A52-4D34-A184-C126E5DE4256}" dt="2025-10-02T13:19:30.501" v="4022" actId="20577"/>
        <pc:sldMkLst>
          <pc:docMk/>
          <pc:sldMk cId="1293577763" sldId="2835"/>
        </pc:sldMkLst>
      </pc:sldChg>
      <pc:sldChg chg="del">
        <pc:chgData name="Amrein Daniel" userId="fb2ebe50-183a-4607-afde-6e30c2f01ab2" providerId="ADAL" clId="{D9F52F05-3A52-4D34-A184-C126E5DE4256}" dt="2025-10-02T13:16:06.953" v="3467" actId="47"/>
        <pc:sldMkLst>
          <pc:docMk/>
          <pc:sldMk cId="1684104164" sldId="2837"/>
        </pc:sldMkLst>
      </pc:sldChg>
      <pc:sldChg chg="del">
        <pc:chgData name="Amrein Daniel" userId="fb2ebe50-183a-4607-afde-6e30c2f01ab2" providerId="ADAL" clId="{D9F52F05-3A52-4D34-A184-C126E5DE4256}" dt="2025-10-02T13:15:12.358" v="3387" actId="47"/>
        <pc:sldMkLst>
          <pc:docMk/>
          <pc:sldMk cId="2595679344" sldId="2838"/>
        </pc:sldMkLst>
      </pc:sldChg>
      <pc:sldChg chg="del">
        <pc:chgData name="Amrein Daniel" userId="fb2ebe50-183a-4607-afde-6e30c2f01ab2" providerId="ADAL" clId="{D9F52F05-3A52-4D34-A184-C126E5DE4256}" dt="2025-10-02T13:19:49.761" v="4024" actId="47"/>
        <pc:sldMkLst>
          <pc:docMk/>
          <pc:sldMk cId="2804828794" sldId="2839"/>
        </pc:sldMkLst>
      </pc:sldChg>
      <pc:sldChg chg="del">
        <pc:chgData name="Amrein Daniel" userId="fb2ebe50-183a-4607-afde-6e30c2f01ab2" providerId="ADAL" clId="{D9F52F05-3A52-4D34-A184-C126E5DE4256}" dt="2025-10-02T13:26:14.115" v="4970" actId="47"/>
        <pc:sldMkLst>
          <pc:docMk/>
          <pc:sldMk cId="514901841" sldId="2840"/>
        </pc:sldMkLst>
      </pc:sldChg>
      <pc:sldChg chg="del">
        <pc:chgData name="Amrein Daniel" userId="fb2ebe50-183a-4607-afde-6e30c2f01ab2" providerId="ADAL" clId="{D9F52F05-3A52-4D34-A184-C126E5DE4256}" dt="2025-10-02T13:15:06.057" v="3386" actId="47"/>
        <pc:sldMkLst>
          <pc:docMk/>
          <pc:sldMk cId="2658844924" sldId="2841"/>
        </pc:sldMkLst>
      </pc:sldChg>
      <pc:sldChg chg="del">
        <pc:chgData name="Amrein Daniel" userId="fb2ebe50-183a-4607-afde-6e30c2f01ab2" providerId="ADAL" clId="{D9F52F05-3A52-4D34-A184-C126E5DE4256}" dt="2025-10-02T13:27:05.527" v="4986" actId="47"/>
        <pc:sldMkLst>
          <pc:docMk/>
          <pc:sldMk cId="2224138509" sldId="2842"/>
        </pc:sldMkLst>
      </pc:sldChg>
      <pc:sldChg chg="modNotesTx">
        <pc:chgData name="Amrein Daniel" userId="fb2ebe50-183a-4607-afde-6e30c2f01ab2" providerId="ADAL" clId="{D9F52F05-3A52-4D34-A184-C126E5DE4256}" dt="2025-10-02T13:31:24.744" v="5604" actId="20577"/>
        <pc:sldMkLst>
          <pc:docMk/>
          <pc:sldMk cId="2820002942" sldId="2843"/>
        </pc:sldMkLst>
      </pc:sldChg>
      <pc:sldChg chg="del">
        <pc:chgData name="Amrein Daniel" userId="fb2ebe50-183a-4607-afde-6e30c2f01ab2" providerId="ADAL" clId="{D9F52F05-3A52-4D34-A184-C126E5DE4256}" dt="2025-10-02T13:27:17.154" v="4992" actId="47"/>
        <pc:sldMkLst>
          <pc:docMk/>
          <pc:sldMk cId="334222745" sldId="2845"/>
        </pc:sldMkLst>
      </pc:sldChg>
      <pc:sldChg chg="del">
        <pc:chgData name="Amrein Daniel" userId="fb2ebe50-183a-4607-afde-6e30c2f01ab2" providerId="ADAL" clId="{D9F52F05-3A52-4D34-A184-C126E5DE4256}" dt="2025-10-02T13:28:21.532" v="4999" actId="47"/>
        <pc:sldMkLst>
          <pc:docMk/>
          <pc:sldMk cId="3020050709" sldId="2849"/>
        </pc:sldMkLst>
      </pc:sldChg>
      <pc:sldChg chg="del">
        <pc:chgData name="Amrein Daniel" userId="fb2ebe50-183a-4607-afde-6e30c2f01ab2" providerId="ADAL" clId="{D9F52F05-3A52-4D34-A184-C126E5DE4256}" dt="2025-10-02T13:28:14.829" v="4995" actId="47"/>
        <pc:sldMkLst>
          <pc:docMk/>
          <pc:sldMk cId="4137418455" sldId="2850"/>
        </pc:sldMkLst>
      </pc:sldChg>
      <pc:sldChg chg="modNotesTx">
        <pc:chgData name="Amrein Daniel" userId="fb2ebe50-183a-4607-afde-6e30c2f01ab2" providerId="ADAL" clId="{D9F52F05-3A52-4D34-A184-C126E5DE4256}" dt="2025-10-02T13:35:58.405" v="6547" actId="20577"/>
        <pc:sldMkLst>
          <pc:docMk/>
          <pc:sldMk cId="2901559059" sldId="2852"/>
        </pc:sldMkLst>
      </pc:sldChg>
      <pc:sldChg chg="del">
        <pc:chgData name="Amrein Daniel" userId="fb2ebe50-183a-4607-afde-6e30c2f01ab2" providerId="ADAL" clId="{D9F52F05-3A52-4D34-A184-C126E5DE4256}" dt="2025-10-02T13:28:23.661" v="5000" actId="47"/>
        <pc:sldMkLst>
          <pc:docMk/>
          <pc:sldMk cId="353874443" sldId="2853"/>
        </pc:sldMkLst>
      </pc:sldChg>
      <pc:sldChg chg="modNotesTx">
        <pc:chgData name="Amrein Daniel" userId="fb2ebe50-183a-4607-afde-6e30c2f01ab2" providerId="ADAL" clId="{D9F52F05-3A52-4D34-A184-C126E5DE4256}" dt="2025-10-02T13:43:01.329" v="7317" actId="6549"/>
        <pc:sldMkLst>
          <pc:docMk/>
          <pc:sldMk cId="2405477208" sldId="2855"/>
        </pc:sldMkLst>
      </pc:sldChg>
      <pc:sldChg chg="del">
        <pc:chgData name="Amrein Daniel" userId="fb2ebe50-183a-4607-afde-6e30c2f01ab2" providerId="ADAL" clId="{D9F52F05-3A52-4D34-A184-C126E5DE4256}" dt="2025-10-02T13:26:23.800" v="4971" actId="47"/>
        <pc:sldMkLst>
          <pc:docMk/>
          <pc:sldMk cId="2936789011" sldId="2856"/>
        </pc:sldMkLst>
      </pc:sldChg>
      <pc:sldChg chg="del">
        <pc:chgData name="Amrein Daniel" userId="fb2ebe50-183a-4607-afde-6e30c2f01ab2" providerId="ADAL" clId="{D9F52F05-3A52-4D34-A184-C126E5DE4256}" dt="2025-10-02T13:26:42.844" v="4979" actId="47"/>
        <pc:sldMkLst>
          <pc:docMk/>
          <pc:sldMk cId="2550292252" sldId="2857"/>
        </pc:sldMkLst>
      </pc:sldChg>
      <pc:sldChg chg="del">
        <pc:chgData name="Amrein Daniel" userId="fb2ebe50-183a-4607-afde-6e30c2f01ab2" providerId="ADAL" clId="{D9F52F05-3A52-4D34-A184-C126E5DE4256}" dt="2025-10-02T13:28:36.239" v="5003" actId="47"/>
        <pc:sldMkLst>
          <pc:docMk/>
          <pc:sldMk cId="1731541425" sldId="2861"/>
        </pc:sldMkLst>
      </pc:sldChg>
      <pc:sldChg chg="modNotesTx">
        <pc:chgData name="Amrein Daniel" userId="fb2ebe50-183a-4607-afde-6e30c2f01ab2" providerId="ADAL" clId="{D9F52F05-3A52-4D34-A184-C126E5DE4256}" dt="2025-10-02T13:41:52.978" v="7267" actId="20577"/>
        <pc:sldMkLst>
          <pc:docMk/>
          <pc:sldMk cId="2763782527" sldId="2862"/>
        </pc:sldMkLst>
      </pc:sldChg>
      <pc:sldChg chg="del">
        <pc:chgData name="Amrein Daniel" userId="fb2ebe50-183a-4607-afde-6e30c2f01ab2" providerId="ADAL" clId="{D9F52F05-3A52-4D34-A184-C126E5DE4256}" dt="2025-10-02T12:50:30.513" v="1" actId="47"/>
        <pc:sldMkLst>
          <pc:docMk/>
          <pc:sldMk cId="2664325220" sldId="2864"/>
        </pc:sldMkLst>
      </pc:sldChg>
      <pc:sldChg chg="modSp mod modNotesTx">
        <pc:chgData name="Amrein Daniel" userId="fb2ebe50-183a-4607-afde-6e30c2f01ab2" providerId="ADAL" clId="{D9F52F05-3A52-4D34-A184-C126E5DE4256}" dt="2025-10-02T13:43:59.261" v="7345" actId="20577"/>
        <pc:sldMkLst>
          <pc:docMk/>
          <pc:sldMk cId="3786536694" sldId="2865"/>
        </pc:sldMkLst>
        <pc:spChg chg="mod">
          <ac:chgData name="Amrein Daniel" userId="fb2ebe50-183a-4607-afde-6e30c2f01ab2" providerId="ADAL" clId="{D9F52F05-3A52-4D34-A184-C126E5DE4256}" dt="2025-10-02T12:50:45.652" v="23" actId="20577"/>
          <ac:spMkLst>
            <pc:docMk/>
            <pc:sldMk cId="3786536694" sldId="2865"/>
            <ac:spMk id="6" creationId="{24ADC68B-792A-C01B-33D8-5F2F073CDE7C}"/>
          </ac:spMkLst>
        </pc:spChg>
      </pc:sldChg>
      <pc:sldChg chg="addSp modSp new mod modNotesTx">
        <pc:chgData name="Amrein Daniel" userId="fb2ebe50-183a-4607-afde-6e30c2f01ab2" providerId="ADAL" clId="{D9F52F05-3A52-4D34-A184-C126E5DE4256}" dt="2025-10-02T13:40:11.267" v="7158" actId="20577"/>
        <pc:sldMkLst>
          <pc:docMk/>
          <pc:sldMk cId="98152525" sldId="2866"/>
        </pc:sldMkLst>
        <pc:spChg chg="add mod">
          <ac:chgData name="Amrein Daniel" userId="fb2ebe50-183a-4607-afde-6e30c2f01ab2" providerId="ADAL" clId="{D9F52F05-3A52-4D34-A184-C126E5DE4256}" dt="2025-10-02T13:36:46.518" v="6603" actId="20577"/>
          <ac:spMkLst>
            <pc:docMk/>
            <pc:sldMk cId="98152525" sldId="2866"/>
            <ac:spMk id="2" creationId="{90632BFD-2126-77AC-489D-29D116801F35}"/>
          </ac:spMkLst>
        </pc:spChg>
        <pc:spChg chg="add mod">
          <ac:chgData name="Amrein Daniel" userId="fb2ebe50-183a-4607-afde-6e30c2f01ab2" providerId="ADAL" clId="{D9F52F05-3A52-4D34-A184-C126E5DE4256}" dt="2025-10-02T13:37:44.048" v="6604"/>
          <ac:spMkLst>
            <pc:docMk/>
            <pc:sldMk cId="98152525" sldId="2866"/>
            <ac:spMk id="4" creationId="{196E126A-83A4-5214-5930-EF79B013D676}"/>
          </ac:spMkLst>
        </pc:spChg>
        <pc:picChg chg="add mod">
          <ac:chgData name="Amrein Daniel" userId="fb2ebe50-183a-4607-afde-6e30c2f01ab2" providerId="ADAL" clId="{D9F52F05-3A52-4D34-A184-C126E5DE4256}" dt="2025-10-02T13:36:22.303" v="6549"/>
          <ac:picMkLst>
            <pc:docMk/>
            <pc:sldMk cId="98152525" sldId="2866"/>
            <ac:picMk id="3" creationId="{F3FB634B-1599-9FB1-5921-0F1DEFCCA32E}"/>
          </ac:picMkLst>
        </pc:picChg>
      </pc:sldChg>
      <pc:sldChg chg="del">
        <pc:chgData name="Amrein Daniel" userId="fb2ebe50-183a-4607-afde-6e30c2f01ab2" providerId="ADAL" clId="{D9F52F05-3A52-4D34-A184-C126E5DE4256}" dt="2025-10-02T13:28:17.715" v="4996" actId="47"/>
        <pc:sldMkLst>
          <pc:docMk/>
          <pc:sldMk cId="2692468264" sldId="2866"/>
        </pc:sldMkLst>
      </pc:sldChg>
      <pc:sldChg chg="del">
        <pc:chgData name="Amrein Daniel" userId="fb2ebe50-183a-4607-afde-6e30c2f01ab2" providerId="ADAL" clId="{D9F52F05-3A52-4D34-A184-C126E5DE4256}" dt="2025-10-02T13:27:07.437" v="4987" actId="47"/>
        <pc:sldMkLst>
          <pc:docMk/>
          <pc:sldMk cId="2830454308" sldId="2867"/>
        </pc:sldMkLst>
      </pc:sldChg>
      <pc:sldChg chg="modSp add mod modNotesTx">
        <pc:chgData name="Amrein Daniel" userId="fb2ebe50-183a-4607-afde-6e30c2f01ab2" providerId="ADAL" clId="{D9F52F05-3A52-4D34-A184-C126E5DE4256}" dt="2025-10-02T13:42:55.793" v="7316" actId="6549"/>
        <pc:sldMkLst>
          <pc:docMk/>
          <pc:sldMk cId="3433125149" sldId="2867"/>
        </pc:sldMkLst>
        <pc:spChg chg="mod">
          <ac:chgData name="Amrein Daniel" userId="fb2ebe50-183a-4607-afde-6e30c2f01ab2" providerId="ADAL" clId="{D9F52F05-3A52-4D34-A184-C126E5DE4256}" dt="2025-10-02T13:42:49.165" v="7315" actId="20577"/>
          <ac:spMkLst>
            <pc:docMk/>
            <pc:sldMk cId="3433125149" sldId="2867"/>
            <ac:spMk id="2" creationId="{D4B51B67-5C36-D8E1-9503-9BB7A4EC8F30}"/>
          </ac:spMkLst>
        </pc:spChg>
      </pc:sldChg>
      <pc:sldChg chg="del">
        <pc:chgData name="Amrein Daniel" userId="fb2ebe50-183a-4607-afde-6e30c2f01ab2" providerId="ADAL" clId="{D9F52F05-3A52-4D34-A184-C126E5DE4256}" dt="2025-10-02T13:27:14.690" v="4991" actId="47"/>
        <pc:sldMkLst>
          <pc:docMk/>
          <pc:sldMk cId="1132027699" sldId="2868"/>
        </pc:sldMkLst>
      </pc:sldChg>
      <pc:sldChg chg="del">
        <pc:chgData name="Amrein Daniel" userId="fb2ebe50-183a-4607-afde-6e30c2f01ab2" providerId="ADAL" clId="{D9F52F05-3A52-4D34-A184-C126E5DE4256}" dt="2025-10-02T12:50:31.565" v="2" actId="47"/>
        <pc:sldMkLst>
          <pc:docMk/>
          <pc:sldMk cId="3887542220" sldId="28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7AEAEB-58E2-F14E-A4E4-6A26841C3A2B}" type="datetimeFigureOut">
              <a:rPr lang="fr-FR" smtClean="0"/>
              <a:pPr/>
              <a:t>02/10/2025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3A819B-6324-5043-83DF-3823F0FED59E}" type="slidenum">
              <a:rPr lang="fr-FR" smtClean="0"/>
              <a:pPr/>
              <a:t>‹N°›</a:t>
            </a:fld>
            <a:endParaRPr lang="fr-FR"/>
          </a:p>
        </p:txBody>
      </p:sp>
    </p:spTree>
    <p:extLst>
      <p:ext uri="{BB962C8B-B14F-4D97-AF65-F5344CB8AC3E}">
        <p14:creationId xmlns:p14="http://schemas.microsoft.com/office/powerpoint/2010/main" val="2342020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Ce cours vous propose une explication sur les questions de réchauffement climatique et de CO2</a:t>
            </a:r>
          </a:p>
        </p:txBody>
      </p:sp>
      <p:sp>
        <p:nvSpPr>
          <p:cNvPr id="4" name="Espace réservé du numéro de diapositive 3"/>
          <p:cNvSpPr>
            <a:spLocks noGrp="1"/>
          </p:cNvSpPr>
          <p:nvPr>
            <p:ph type="sldNum" sz="quarter" idx="10"/>
          </p:nvPr>
        </p:nvSpPr>
        <p:spPr/>
        <p:txBody>
          <a:bodyPr/>
          <a:lstStyle/>
          <a:p>
            <a:fld id="{53B7B464-3F84-4801-A6CB-01E77672B591}" type="slidenum">
              <a:rPr lang="fr-CH" smtClean="0"/>
              <a:pPr/>
              <a:t>2</a:t>
            </a:fld>
            <a:endParaRPr lang="fr-CH"/>
          </a:p>
        </p:txBody>
      </p:sp>
    </p:spTree>
    <p:extLst>
      <p:ext uri="{BB962C8B-B14F-4D97-AF65-F5344CB8AC3E}">
        <p14:creationId xmlns:p14="http://schemas.microsoft.com/office/powerpoint/2010/main" val="1461967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On a vu que le couvercle est trop imperméable, que la concentration des GES augmente et donc que la température augmente. IL FAUT DONC AGIR.</a:t>
            </a:r>
          </a:p>
          <a:p>
            <a:endParaRPr lang="fr-CH" dirty="0"/>
          </a:p>
          <a:p>
            <a:r>
              <a:rPr lang="fr-CH" dirty="0"/>
              <a:t>Cela signifie qu’’il faut diminuer nos émissions de CO2. C’est la seule méthode possible actuellement. De combien faut-il diminuer et … le graphique nous montre l’objectif que les scientifiques ont déterminé et sur lesquels la toute grande majorité des pays s’est engagée.</a:t>
            </a:r>
          </a:p>
          <a:p>
            <a:endParaRPr lang="fr-CH" dirty="0"/>
          </a:p>
          <a:p>
            <a:r>
              <a:rPr lang="fr-CH" dirty="0"/>
              <a:t>On est d’accord, ce retournement de situation, c’est qqch de très, très, très ambitieux. </a:t>
            </a:r>
          </a:p>
          <a:p>
            <a:endParaRPr lang="fr-CH" dirty="0"/>
          </a:p>
        </p:txBody>
      </p:sp>
      <p:sp>
        <p:nvSpPr>
          <p:cNvPr id="4" name="Espace réservé du numéro de diapositive 3"/>
          <p:cNvSpPr>
            <a:spLocks noGrp="1"/>
          </p:cNvSpPr>
          <p:nvPr>
            <p:ph type="sldNum" sz="quarter" idx="5"/>
          </p:nvPr>
        </p:nvSpPr>
        <p:spPr/>
        <p:txBody>
          <a:bodyPr/>
          <a:lstStyle/>
          <a:p>
            <a:fld id="{883A819B-6324-5043-83DF-3823F0FED59E}" type="slidenum">
              <a:rPr lang="fr-FR" smtClean="0"/>
              <a:pPr/>
              <a:t>11</a:t>
            </a:fld>
            <a:endParaRPr lang="fr-FR"/>
          </a:p>
        </p:txBody>
      </p:sp>
    </p:spTree>
    <p:extLst>
      <p:ext uri="{BB962C8B-B14F-4D97-AF65-F5344CB8AC3E}">
        <p14:creationId xmlns:p14="http://schemas.microsoft.com/office/powerpoint/2010/main" val="3401165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cette fois-ci la même explication mais avec des mots…</a:t>
            </a:r>
          </a:p>
        </p:txBody>
      </p:sp>
      <p:sp>
        <p:nvSpPr>
          <p:cNvPr id="4" name="Espace réservé du numéro de diapositive 3"/>
          <p:cNvSpPr>
            <a:spLocks noGrp="1"/>
          </p:cNvSpPr>
          <p:nvPr>
            <p:ph type="sldNum" sz="quarter" idx="5"/>
          </p:nvPr>
        </p:nvSpPr>
        <p:spPr/>
        <p:txBody>
          <a:bodyPr/>
          <a:lstStyle/>
          <a:p>
            <a:pPr>
              <a:defRPr/>
            </a:pPr>
            <a:fld id="{7947EBDF-DF86-4E70-808B-0E804188FBFD}" type="slidenum">
              <a:rPr lang="de-DE" smtClean="0"/>
              <a:pPr>
                <a:defRPr/>
              </a:pPr>
              <a:t>12</a:t>
            </a:fld>
            <a:endParaRPr lang="de-DE"/>
          </a:p>
        </p:txBody>
      </p:sp>
    </p:spTree>
    <p:extLst>
      <p:ext uri="{BB962C8B-B14F-4D97-AF65-F5344CB8AC3E}">
        <p14:creationId xmlns:p14="http://schemas.microsoft.com/office/powerpoint/2010/main" val="272120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a:t>
            </a:r>
          </a:p>
        </p:txBody>
      </p:sp>
      <p:sp>
        <p:nvSpPr>
          <p:cNvPr id="4" name="Espace réservé du numéro de diapositive 3"/>
          <p:cNvSpPr>
            <a:spLocks noGrp="1"/>
          </p:cNvSpPr>
          <p:nvPr>
            <p:ph type="sldNum" sz="quarter" idx="10"/>
          </p:nvPr>
        </p:nvSpPr>
        <p:spPr/>
        <p:txBody>
          <a:bodyPr/>
          <a:lstStyle/>
          <a:p>
            <a:fld id="{53B7B464-3F84-4801-A6CB-01E77672B591}" type="slidenum">
              <a:rPr lang="fr-CH" smtClean="0"/>
              <a:pPr/>
              <a:t>13</a:t>
            </a:fld>
            <a:endParaRPr lang="fr-CH"/>
          </a:p>
        </p:txBody>
      </p:sp>
    </p:spTree>
    <p:extLst>
      <p:ext uri="{BB962C8B-B14F-4D97-AF65-F5344CB8AC3E}">
        <p14:creationId xmlns:p14="http://schemas.microsoft.com/office/powerpoint/2010/main" val="92456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Sur ce graphique de gauche, on voit l’évolution des émissions de CO2. Il y a effectivement une baisse.</a:t>
            </a:r>
          </a:p>
          <a:p>
            <a:endParaRPr lang="fr-FR" dirty="0"/>
          </a:p>
          <a:p>
            <a:r>
              <a:rPr lang="fr-FR" dirty="0"/>
              <a:t>La Suisse s’est engagée à réduire ses émissions, graphique de droite, de 50% d’ici à 2050. Disons qu’on est à peu près dans les objectifs poursuivis.</a:t>
            </a:r>
          </a:p>
          <a:p>
            <a:endParaRPr lang="fr-FR" dirty="0"/>
          </a:p>
          <a:p>
            <a:r>
              <a:rPr lang="fr-FR" dirty="0"/>
              <a:t>Mais est-ce que cette représentation est bien réelle… la suite dans quelques slides…</a:t>
            </a:r>
          </a:p>
        </p:txBody>
      </p:sp>
      <p:sp>
        <p:nvSpPr>
          <p:cNvPr id="4" name="Espace réservé du numéro de diapositive 3"/>
          <p:cNvSpPr>
            <a:spLocks noGrp="1"/>
          </p:cNvSpPr>
          <p:nvPr>
            <p:ph type="sldNum" sz="quarter" idx="5"/>
          </p:nvPr>
        </p:nvSpPr>
        <p:spPr/>
        <p:txBody>
          <a:bodyPr/>
          <a:lstStyle/>
          <a:p>
            <a:pPr>
              <a:defRPr/>
            </a:pPr>
            <a:fld id="{7947EBDF-DF86-4E70-808B-0E804188FBFD}" type="slidenum">
              <a:rPr lang="de-DE" smtClean="0"/>
              <a:pPr>
                <a:defRPr/>
              </a:pPr>
              <a:t>14</a:t>
            </a:fld>
            <a:endParaRPr lang="de-DE"/>
          </a:p>
        </p:txBody>
      </p:sp>
    </p:spTree>
    <p:extLst>
      <p:ext uri="{BB962C8B-B14F-4D97-AF65-F5344CB8AC3E}">
        <p14:creationId xmlns:p14="http://schemas.microsoft.com/office/powerpoint/2010/main" val="2804727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les grands émetteurs de CO2 pour la suisse, le transport est à nouveau dans les plus importantes sources,</a:t>
            </a:r>
          </a:p>
        </p:txBody>
      </p:sp>
      <p:sp>
        <p:nvSpPr>
          <p:cNvPr id="4" name="Espace réservé du numéro de diapositive 3"/>
          <p:cNvSpPr>
            <a:spLocks noGrp="1"/>
          </p:cNvSpPr>
          <p:nvPr>
            <p:ph type="sldNum" sz="quarter" idx="5"/>
          </p:nvPr>
        </p:nvSpPr>
        <p:spPr/>
        <p:txBody>
          <a:bodyPr/>
          <a:lstStyle/>
          <a:p>
            <a:pPr>
              <a:defRPr/>
            </a:pPr>
            <a:fld id="{7947EBDF-DF86-4E70-808B-0E804188FBFD}" type="slidenum">
              <a:rPr lang="de-DE" smtClean="0"/>
              <a:pPr>
                <a:defRPr/>
              </a:pPr>
              <a:t>15</a:t>
            </a:fld>
            <a:endParaRPr lang="de-DE"/>
          </a:p>
        </p:txBody>
      </p:sp>
    </p:spTree>
    <p:extLst>
      <p:ext uri="{BB962C8B-B14F-4D97-AF65-F5344CB8AC3E}">
        <p14:creationId xmlns:p14="http://schemas.microsoft.com/office/powerpoint/2010/main" val="2332964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MAIS … est-ce que cette évolution des émissions de CO2 est correcte, comme indiqué dans les slides précédents ?</a:t>
            </a:r>
          </a:p>
          <a:p>
            <a:endParaRPr lang="fr-FR" dirty="0"/>
          </a:p>
          <a:p>
            <a:r>
              <a:rPr lang="fr-FR" dirty="0"/>
              <a:t>Malheureusement non. Il faut préciser les choses. Effectivement, les chiffres qui nous sont apportés par les politiques sont erronés car ils représentent qu’une partie des émissions, celle uniquement produites en Suisse (émissions territoriales). Or, l’essentiel des produits que nous consommons sont produits ailleurs ( voiture, habits, téléphone etc…). Dans le calcul qui montre une baisse des émissions en Suisse, les émissions produites lors de la production de votre téléphone, à vous, sont dans le bilan de la Chine où il a été produit.  La situation est bien celle-là, on exporte massivement notre problème de CO2…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7947EBDF-DF86-4E70-808B-0E804188FBFD}" type="slidenum">
              <a:rPr lang="de-DE" smtClean="0"/>
              <a:pPr>
                <a:defRPr/>
              </a:pPr>
              <a:t>16</a:t>
            </a:fld>
            <a:endParaRPr lang="de-DE"/>
          </a:p>
        </p:txBody>
      </p:sp>
    </p:spTree>
    <p:extLst>
      <p:ext uri="{BB962C8B-B14F-4D97-AF65-F5344CB8AC3E}">
        <p14:creationId xmlns:p14="http://schemas.microsoft.com/office/powerpoint/2010/main" val="957672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AA138-F711-CDA9-EC1E-642F492AA4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DB42866-40C6-787D-62BB-75ABE48AD73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1736898-E82F-C736-E2E1-1FCA2155B8B4}"/>
              </a:ext>
            </a:extLst>
          </p:cNvPr>
          <p:cNvSpPr>
            <a:spLocks noGrp="1"/>
          </p:cNvSpPr>
          <p:nvPr>
            <p:ph type="body" idx="1"/>
          </p:nvPr>
        </p:nvSpPr>
        <p:spPr/>
        <p:txBody>
          <a:bodyPr>
            <a:normAutofit/>
          </a:bodyPr>
          <a:lstStyle/>
          <a:p>
            <a:endParaRPr lang="fr-CH" dirty="0"/>
          </a:p>
        </p:txBody>
      </p:sp>
      <p:sp>
        <p:nvSpPr>
          <p:cNvPr id="4" name="Espace réservé du numéro de diapositive 3">
            <a:extLst>
              <a:ext uri="{FF2B5EF4-FFF2-40B4-BE49-F238E27FC236}">
                <a16:creationId xmlns:a16="http://schemas.microsoft.com/office/drawing/2014/main" id="{8548227C-CFF8-C05A-5B2C-100EFEC8C532}"/>
              </a:ext>
            </a:extLst>
          </p:cNvPr>
          <p:cNvSpPr>
            <a:spLocks noGrp="1"/>
          </p:cNvSpPr>
          <p:nvPr>
            <p:ph type="sldNum" sz="quarter" idx="10"/>
          </p:nvPr>
        </p:nvSpPr>
        <p:spPr/>
        <p:txBody>
          <a:bodyPr/>
          <a:lstStyle/>
          <a:p>
            <a:fld id="{53B7B464-3F84-4801-A6CB-01E77672B591}" type="slidenum">
              <a:rPr lang="fr-CH" smtClean="0"/>
              <a:pPr/>
              <a:t>17</a:t>
            </a:fld>
            <a:endParaRPr lang="fr-CH"/>
          </a:p>
        </p:txBody>
      </p:sp>
    </p:spTree>
    <p:extLst>
      <p:ext uri="{BB962C8B-B14F-4D97-AF65-F5344CB8AC3E}">
        <p14:creationId xmlns:p14="http://schemas.microsoft.com/office/powerpoint/2010/main" val="884526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vous ai montré plus haut dans la présentation, les grandes catégories d’émissions. Celles-ci étaient globales dans le monde et en Suisse.</a:t>
            </a:r>
          </a:p>
          <a:p>
            <a:endParaRPr lang="fr-FR" dirty="0"/>
          </a:p>
          <a:p>
            <a:r>
              <a:rPr lang="fr-FR" dirty="0"/>
              <a:t>Pour que les organisations puissent agir et participer à la réduction des émissions, il faut connaître son bilan donc établir un inventaire qui permette de savoir, chez moi, c’est Y ou Z activité qui émet le plus. L’outil pour réaliser cela, c’est le bilan carbone.</a:t>
            </a:r>
          </a:p>
        </p:txBody>
      </p:sp>
      <p:sp>
        <p:nvSpPr>
          <p:cNvPr id="4" name="Espace réservé du numéro de diapositive 3"/>
          <p:cNvSpPr>
            <a:spLocks noGrp="1"/>
          </p:cNvSpPr>
          <p:nvPr>
            <p:ph type="sldNum" sz="quarter" idx="5"/>
          </p:nvPr>
        </p:nvSpPr>
        <p:spPr/>
        <p:txBody>
          <a:bodyPr/>
          <a:lstStyle/>
          <a:p>
            <a:pPr>
              <a:defRPr/>
            </a:pPr>
            <a:fld id="{7947EBDF-DF86-4E70-808B-0E804188FBFD}" type="slidenum">
              <a:rPr lang="de-DE" smtClean="0"/>
              <a:pPr>
                <a:defRPr/>
              </a:pPr>
              <a:t>18</a:t>
            </a:fld>
            <a:endParaRPr lang="de-DE"/>
          </a:p>
        </p:txBody>
      </p:sp>
    </p:spTree>
    <p:extLst>
      <p:ext uri="{BB962C8B-B14F-4D97-AF65-F5344CB8AC3E}">
        <p14:creationId xmlns:p14="http://schemas.microsoft.com/office/powerpoint/2010/main" val="8207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Sans entrer dans le détail car Monsieur Halter vous aura présenté cela plus en profondeur, il s’agit, un peu comme vous l’avez fait avec l’analyse de la chaîne de valeur de regarder, chez vous, chez vos clients et chez vos fournisseurs quelles sont les émissions de CO2.</a:t>
            </a:r>
          </a:p>
          <a:p>
            <a:endParaRPr lang="fr-FR" dirty="0"/>
          </a:p>
          <a:p>
            <a:r>
              <a:rPr lang="fr-FR" dirty="0"/>
              <a:t>Exemple : 	Vos émissions par exemple, le transport de votre marchandise chez votre client</a:t>
            </a:r>
          </a:p>
          <a:p>
            <a:r>
              <a:rPr lang="fr-FR" dirty="0"/>
              <a:t>		Les émissions de votre fournisseur parce que vous avez passé commande d’un PC, il faut bien le produire…</a:t>
            </a:r>
          </a:p>
          <a:p>
            <a:r>
              <a:rPr lang="fr-FR" dirty="0"/>
              <a:t>		Les émissions chez votre client, par exemple, le frigo qui conserve la bouteille de vin blanc au frais.</a:t>
            </a:r>
          </a:p>
          <a:p>
            <a:endParaRPr lang="fr-FR" dirty="0"/>
          </a:p>
          <a:p>
            <a:r>
              <a:rPr lang="fr-FR" dirty="0"/>
              <a:t>Bref, entrerons dans votre bilan, toutes émissions sur lesquelles vous avez une possibilité d’agir.</a:t>
            </a:r>
          </a:p>
          <a:p>
            <a:r>
              <a:rPr lang="fr-FR" dirty="0"/>
              <a:t>		</a:t>
            </a:r>
          </a:p>
        </p:txBody>
      </p:sp>
      <p:sp>
        <p:nvSpPr>
          <p:cNvPr id="4" name="Espace réservé du numéro de diapositive 3"/>
          <p:cNvSpPr>
            <a:spLocks noGrp="1"/>
          </p:cNvSpPr>
          <p:nvPr>
            <p:ph type="sldNum" sz="quarter" idx="5"/>
          </p:nvPr>
        </p:nvSpPr>
        <p:spPr/>
        <p:txBody>
          <a:bodyPr/>
          <a:lstStyle/>
          <a:p>
            <a:pPr>
              <a:defRPr/>
            </a:pPr>
            <a:fld id="{7947EBDF-DF86-4E70-808B-0E804188FBFD}" type="slidenum">
              <a:rPr lang="de-DE" smtClean="0"/>
              <a:pPr>
                <a:defRPr/>
              </a:pPr>
              <a:t>19</a:t>
            </a:fld>
            <a:endParaRPr lang="de-DE"/>
          </a:p>
        </p:txBody>
      </p:sp>
    </p:spTree>
    <p:extLst>
      <p:ext uri="{BB962C8B-B14F-4D97-AF65-F5344CB8AC3E}">
        <p14:creationId xmlns:p14="http://schemas.microsoft.com/office/powerpoint/2010/main" val="752419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Nous ne sommes pas dans un monde qui s’effondre du jour au lendemain.</a:t>
            </a:r>
          </a:p>
          <a:p>
            <a:endParaRPr lang="fr-CH" dirty="0"/>
          </a:p>
          <a:p>
            <a:r>
              <a:rPr lang="fr-CH" dirty="0"/>
              <a:t>Nous avons les moyens et les techniques pour agir. Il s’agit maintenant de prendre ses responsabilités et dans ce sens, tous les acteurs peuvent et doivent agir, les particuliers que nous sommes mais aussi et surtout les entreprises.</a:t>
            </a:r>
          </a:p>
          <a:p>
            <a:endParaRPr lang="fr-CH" dirty="0"/>
          </a:p>
          <a:p>
            <a:r>
              <a:rPr lang="fr-CH" dirty="0"/>
              <a:t>Plus on agira vite, plus les effets seront réduits et donc les coûts d’adaptations seront moins élevés.</a:t>
            </a:r>
          </a:p>
        </p:txBody>
      </p:sp>
      <p:sp>
        <p:nvSpPr>
          <p:cNvPr id="4" name="Espace réservé du numéro de diapositive 3"/>
          <p:cNvSpPr>
            <a:spLocks noGrp="1"/>
          </p:cNvSpPr>
          <p:nvPr>
            <p:ph type="sldNum" sz="quarter" idx="5"/>
          </p:nvPr>
        </p:nvSpPr>
        <p:spPr/>
        <p:txBody>
          <a:bodyPr/>
          <a:lstStyle/>
          <a:p>
            <a:fld id="{883A819B-6324-5043-83DF-3823F0FED59E}" type="slidenum">
              <a:rPr lang="fr-FR" smtClean="0"/>
              <a:pPr/>
              <a:t>20</a:t>
            </a:fld>
            <a:endParaRPr lang="fr-FR"/>
          </a:p>
        </p:txBody>
      </p:sp>
    </p:spTree>
    <p:extLst>
      <p:ext uri="{BB962C8B-B14F-4D97-AF65-F5344CB8AC3E}">
        <p14:creationId xmlns:p14="http://schemas.microsoft.com/office/powerpoint/2010/main" val="310355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L’objectif est de vous présenter les bases concernant les notions d’émissions de CO2, le bilan carbone</a:t>
            </a:r>
          </a:p>
        </p:txBody>
      </p:sp>
      <p:sp>
        <p:nvSpPr>
          <p:cNvPr id="4" name="Espace réservé du numéro de diapositive 3"/>
          <p:cNvSpPr>
            <a:spLocks noGrp="1"/>
          </p:cNvSpPr>
          <p:nvPr>
            <p:ph type="sldNum" sz="quarter" idx="5"/>
          </p:nvPr>
        </p:nvSpPr>
        <p:spPr/>
        <p:txBody>
          <a:bodyPr/>
          <a:lstStyle/>
          <a:p>
            <a:fld id="{883A819B-6324-5043-83DF-3823F0FED59E}" type="slidenum">
              <a:rPr lang="fr-FR" smtClean="0"/>
              <a:pPr/>
              <a:t>3</a:t>
            </a:fld>
            <a:endParaRPr lang="fr-FR"/>
          </a:p>
        </p:txBody>
      </p:sp>
    </p:spTree>
    <p:extLst>
      <p:ext uri="{BB962C8B-B14F-4D97-AF65-F5344CB8AC3E}">
        <p14:creationId xmlns:p14="http://schemas.microsoft.com/office/powerpoint/2010/main" val="3557080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1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H" dirty="0"/>
          </a:p>
        </p:txBody>
      </p:sp>
      <p:sp>
        <p:nvSpPr>
          <p:cNvPr id="81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5953CE-400B-466A-89DE-114BD06AAC95}" type="slidenum">
              <a:rPr lang="fr-CH"/>
              <a:pPr fontAlgn="base">
                <a:spcBef>
                  <a:spcPct val="0"/>
                </a:spcBef>
                <a:spcAft>
                  <a:spcPct val="0"/>
                </a:spcAft>
              </a:pPr>
              <a:t>21</a:t>
            </a:fld>
            <a:endParaRPr lang="fr-CH"/>
          </a:p>
        </p:txBody>
      </p:sp>
    </p:spTree>
    <p:extLst>
      <p:ext uri="{BB962C8B-B14F-4D97-AF65-F5344CB8AC3E}">
        <p14:creationId xmlns:p14="http://schemas.microsoft.com/office/powerpoint/2010/main" val="405309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53B7B464-3F84-4801-A6CB-01E77672B591}" type="slidenum">
              <a:rPr lang="fr-CH" smtClean="0"/>
              <a:pPr/>
              <a:t>4</a:t>
            </a:fld>
            <a:endParaRPr lang="fr-CH"/>
          </a:p>
        </p:txBody>
      </p:sp>
    </p:spTree>
    <p:extLst>
      <p:ext uri="{BB962C8B-B14F-4D97-AF65-F5344CB8AC3E}">
        <p14:creationId xmlns:p14="http://schemas.microsoft.com/office/powerpoint/2010/main" val="1157042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ne suis pas biologiste et encore moins chimiste. Voici donc en quelques mots et un graphique l’explication sur le phénomène des émissions carbones.</a:t>
            </a:r>
          </a:p>
          <a:p>
            <a:endParaRPr lang="fr-FR" dirty="0"/>
          </a:p>
          <a:p>
            <a:r>
              <a:rPr lang="fr-FR" dirty="0"/>
              <a:t>Pour que la terre soit vivable, il faut (entre autres) que la température soit acceptable pour la vie. Pour ceci, il faut une quantité, raisonnable de gaz à effet de serre. Sans GES, il fait trop froid, rayonnement du soleil (flèche jaune) ne chauffe pas assez et le rayonnement infrarouge s’échappe. Avec un peu de GES, les rayonnements sont captés et cela rend la température acceptable.</a:t>
            </a:r>
          </a:p>
          <a:p>
            <a:endParaRPr lang="fr-FR" dirty="0"/>
          </a:p>
          <a:p>
            <a:r>
              <a:rPr lang="fr-FR" dirty="0"/>
              <a:t>Le problème actuel, c’est que les GES, notamment par les émissions CO2 sont trop important. On plaque un couvercle trop hermétique sur la planète et cela fait monter trop haut la température. Cette concentration trop élevée de GES (dont fait partie le CO2) est un facteur essentiel dans le réchauffement climatique.</a:t>
            </a:r>
          </a:p>
          <a:p>
            <a:endParaRPr lang="fr-FR" dirty="0"/>
          </a:p>
          <a:p>
            <a:r>
              <a:rPr lang="fr-FR" dirty="0"/>
              <a:t>La question qui faisait débat était de savoir si ces émissions étaient dues à l’activités humaines ou non. La question a été répondue, scientifiquement. , c’est oui, le sujet clos !</a:t>
            </a:r>
          </a:p>
          <a:p>
            <a:endParaRPr lang="fr-FR" dirty="0"/>
          </a:p>
        </p:txBody>
      </p:sp>
      <p:sp>
        <p:nvSpPr>
          <p:cNvPr id="4" name="Espace réservé du numéro de diapositive 3"/>
          <p:cNvSpPr>
            <a:spLocks noGrp="1"/>
          </p:cNvSpPr>
          <p:nvPr>
            <p:ph type="sldNum" sz="quarter" idx="5"/>
          </p:nvPr>
        </p:nvSpPr>
        <p:spPr/>
        <p:txBody>
          <a:bodyPr/>
          <a:lstStyle/>
          <a:p>
            <a:pPr>
              <a:defRPr/>
            </a:pPr>
            <a:fld id="{7947EBDF-DF86-4E70-808B-0E804188FBFD}" type="slidenum">
              <a:rPr lang="de-DE" smtClean="0"/>
              <a:pPr>
                <a:defRPr/>
              </a:pPr>
              <a:t>5</a:t>
            </a:fld>
            <a:endParaRPr lang="de-DE"/>
          </a:p>
        </p:txBody>
      </p:sp>
    </p:spTree>
    <p:extLst>
      <p:ext uri="{BB962C8B-B14F-4D97-AF65-F5344CB8AC3E}">
        <p14:creationId xmlns:p14="http://schemas.microsoft.com/office/powerpoint/2010/main" val="295590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Voici l’évolution des émissions sur le moyen terme, on voit que depuis la révolution industrielle, elle augmente très sensiblement.</a:t>
            </a:r>
          </a:p>
        </p:txBody>
      </p:sp>
      <p:sp>
        <p:nvSpPr>
          <p:cNvPr id="4" name="Espace réservé du numéro de diapositive 3"/>
          <p:cNvSpPr>
            <a:spLocks noGrp="1"/>
          </p:cNvSpPr>
          <p:nvPr>
            <p:ph type="sldNum" sz="quarter" idx="5"/>
          </p:nvPr>
        </p:nvSpPr>
        <p:spPr/>
        <p:txBody>
          <a:bodyPr/>
          <a:lstStyle/>
          <a:p>
            <a:fld id="{883A819B-6324-5043-83DF-3823F0FED59E}" type="slidenum">
              <a:rPr lang="fr-FR" smtClean="0"/>
              <a:pPr/>
              <a:t>6</a:t>
            </a:fld>
            <a:endParaRPr lang="fr-FR"/>
          </a:p>
        </p:txBody>
      </p:sp>
    </p:spTree>
    <p:extLst>
      <p:ext uri="{BB962C8B-B14F-4D97-AF65-F5344CB8AC3E}">
        <p14:creationId xmlns:p14="http://schemas.microsoft.com/office/powerpoint/2010/main" val="1083079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Sur le très long terme, on voit que les émissions explose de manière très importantes, hors de toute règle naturelle.</a:t>
            </a:r>
          </a:p>
        </p:txBody>
      </p:sp>
      <p:sp>
        <p:nvSpPr>
          <p:cNvPr id="4" name="Espace réservé du numéro de diapositive 3"/>
          <p:cNvSpPr>
            <a:spLocks noGrp="1"/>
          </p:cNvSpPr>
          <p:nvPr>
            <p:ph type="sldNum" sz="quarter" idx="5"/>
          </p:nvPr>
        </p:nvSpPr>
        <p:spPr/>
        <p:txBody>
          <a:bodyPr/>
          <a:lstStyle/>
          <a:p>
            <a:fld id="{883A819B-6324-5043-83DF-3823F0FED59E}" type="slidenum">
              <a:rPr lang="fr-FR" smtClean="0"/>
              <a:pPr/>
              <a:t>7</a:t>
            </a:fld>
            <a:endParaRPr lang="fr-FR"/>
          </a:p>
        </p:txBody>
      </p:sp>
    </p:spTree>
    <p:extLst>
      <p:ext uri="{BB962C8B-B14F-4D97-AF65-F5344CB8AC3E}">
        <p14:creationId xmlns:p14="http://schemas.microsoft.com/office/powerpoint/2010/main" val="231475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Une fois les émissions connues, il faut se pencher sur la question d’où elles viennent.</a:t>
            </a:r>
          </a:p>
          <a:p>
            <a:endParaRPr lang="fr-CH" dirty="0"/>
          </a:p>
          <a:p>
            <a:r>
              <a:rPr lang="fr-CH" dirty="0"/>
              <a:t>On voit doit que ces émissions sont produites par un petit nombre de pays, principalement ceux qui sont grands, qui consomment et/ou qui produisent à grande échelle.</a:t>
            </a:r>
          </a:p>
        </p:txBody>
      </p:sp>
      <p:sp>
        <p:nvSpPr>
          <p:cNvPr id="4" name="Espace réservé du numéro de diapositive 3"/>
          <p:cNvSpPr>
            <a:spLocks noGrp="1"/>
          </p:cNvSpPr>
          <p:nvPr>
            <p:ph type="sldNum" sz="quarter" idx="5"/>
          </p:nvPr>
        </p:nvSpPr>
        <p:spPr/>
        <p:txBody>
          <a:bodyPr/>
          <a:lstStyle/>
          <a:p>
            <a:fld id="{883A819B-6324-5043-83DF-3823F0FED59E}" type="slidenum">
              <a:rPr lang="fr-FR" smtClean="0"/>
              <a:pPr/>
              <a:t>8</a:t>
            </a:fld>
            <a:endParaRPr lang="fr-FR"/>
          </a:p>
        </p:txBody>
      </p:sp>
    </p:spTree>
    <p:extLst>
      <p:ext uri="{BB962C8B-B14F-4D97-AF65-F5344CB8AC3E}">
        <p14:creationId xmlns:p14="http://schemas.microsoft.com/office/powerpoint/2010/main" val="167455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Ce sont les mêmes données mais présentés de manière dynamique.</a:t>
            </a:r>
          </a:p>
          <a:p>
            <a:endParaRPr lang="fr-CH" dirty="0"/>
          </a:p>
          <a:p>
            <a:r>
              <a:rPr lang="fr-CH" dirty="0"/>
              <a:t>Si la Chine augmente et que l’Europe diminue, ce n’est pas parce que nous sommes vertueux et que les Chinois sont des pollueurs. C’est simplement que nous avons transféré, nous occidentaux, notre production, donc nos émissions, dans d’autres pays, principalement en Asie.</a:t>
            </a:r>
          </a:p>
        </p:txBody>
      </p:sp>
      <p:sp>
        <p:nvSpPr>
          <p:cNvPr id="4" name="Espace réservé du numéro de diapositive 3"/>
          <p:cNvSpPr>
            <a:spLocks noGrp="1"/>
          </p:cNvSpPr>
          <p:nvPr>
            <p:ph type="sldNum" sz="quarter" idx="5"/>
          </p:nvPr>
        </p:nvSpPr>
        <p:spPr/>
        <p:txBody>
          <a:bodyPr/>
          <a:lstStyle/>
          <a:p>
            <a:fld id="{883A819B-6324-5043-83DF-3823F0FED59E}" type="slidenum">
              <a:rPr lang="fr-FR" smtClean="0"/>
              <a:pPr/>
              <a:t>9</a:t>
            </a:fld>
            <a:endParaRPr lang="fr-FR"/>
          </a:p>
        </p:txBody>
      </p:sp>
    </p:spTree>
    <p:extLst>
      <p:ext uri="{BB962C8B-B14F-4D97-AF65-F5344CB8AC3E}">
        <p14:creationId xmlns:p14="http://schemas.microsoft.com/office/powerpoint/2010/main" val="390600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Vous avez ici une vision des émissions par types d’activité.</a:t>
            </a:r>
          </a:p>
          <a:p>
            <a:endParaRPr lang="fr-CH" dirty="0"/>
          </a:p>
          <a:p>
            <a:r>
              <a:rPr lang="fr-CH" dirty="0"/>
              <a:t>On voit bien que la mobilité est un éléments clé car nous ne sommes pas capables de transporter (hommes ou marchandises) autrement qu’avec de l’énergie fossile (benzine, fioul).</a:t>
            </a:r>
          </a:p>
        </p:txBody>
      </p:sp>
      <p:sp>
        <p:nvSpPr>
          <p:cNvPr id="4" name="Espace réservé du numéro de diapositive 3"/>
          <p:cNvSpPr>
            <a:spLocks noGrp="1"/>
          </p:cNvSpPr>
          <p:nvPr>
            <p:ph type="sldNum" sz="quarter" idx="5"/>
          </p:nvPr>
        </p:nvSpPr>
        <p:spPr/>
        <p:txBody>
          <a:bodyPr/>
          <a:lstStyle/>
          <a:p>
            <a:fld id="{883A819B-6324-5043-83DF-3823F0FED59E}" type="slidenum">
              <a:rPr lang="fr-FR" smtClean="0"/>
              <a:pPr/>
              <a:t>10</a:t>
            </a:fld>
            <a:endParaRPr lang="fr-FR"/>
          </a:p>
        </p:txBody>
      </p:sp>
    </p:spTree>
    <p:extLst>
      <p:ext uri="{BB962C8B-B14F-4D97-AF65-F5344CB8AC3E}">
        <p14:creationId xmlns:p14="http://schemas.microsoft.com/office/powerpoint/2010/main" val="3547478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CH"/>
              <a:t>Cliquez et modifiez le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02/10/2025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270513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02/10/2025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216291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02/10/2025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15883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85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02/10/2025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12159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02/10/2025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4810586"/>
            <a:ext cx="2844800" cy="365125"/>
          </a:xfrm>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1110325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4"/>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02/10/2025</a:t>
            </a:fld>
            <a:endParaRPr lang="fr-F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11459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6"/>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02/10/2025</a:t>
            </a:fld>
            <a:endParaRPr lang="fr-FR"/>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427080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2"/>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02/10/2025</a:t>
            </a:fld>
            <a:endParaRPr lang="fr-F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211469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02/10/2025</a:t>
            </a:fld>
            <a:endParaRPr lang="fr-F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290825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02/10/2025</a:t>
            </a:fld>
            <a:endParaRPr lang="fr-F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1360991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a:xfrm>
            <a:off x="819355" y="5693570"/>
            <a:ext cx="2844800" cy="365125"/>
          </a:xfrm>
          <a:prstGeom prst="rect">
            <a:avLst/>
          </a:prstGeom>
        </p:spPr>
        <p:txBody>
          <a:bodyPr/>
          <a:lstStyle/>
          <a:p>
            <a:fld id="{4C16CCDA-3AF6-9843-8543-EDE8AD1BCB9A}" type="datetimeFigureOut">
              <a:rPr lang="fr-FR" smtClean="0"/>
              <a:pPr/>
              <a:t>02/10/2025</a:t>
            </a:fld>
            <a:endParaRPr lang="fr-F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0E89F6A1-4083-1E43-9523-A3E3FFD67FD1}" type="slidenum">
              <a:rPr lang="fr-FR" smtClean="0"/>
              <a:pPr/>
              <a:t>‹N°›</a:t>
            </a:fld>
            <a:endParaRPr lang="fr-FR"/>
          </a:p>
        </p:txBody>
      </p:sp>
    </p:spTree>
    <p:extLst>
      <p:ext uri="{BB962C8B-B14F-4D97-AF65-F5344CB8AC3E}">
        <p14:creationId xmlns:p14="http://schemas.microsoft.com/office/powerpoint/2010/main" val="350683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CH"/>
              <a:t>Cliquez et modifiez le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6" name="Espace réservé du numéro de diapositive 5"/>
          <p:cNvSpPr>
            <a:spLocks noGrp="1"/>
          </p:cNvSpPr>
          <p:nvPr>
            <p:ph type="sldNum" sz="quarter" idx="4"/>
          </p:nvPr>
        </p:nvSpPr>
        <p:spPr>
          <a:xfrm>
            <a:off x="8649716" y="5576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9F6A1-4083-1E43-9523-A3E3FFD67FD1}" type="slidenum">
              <a:rPr lang="fr-FR" smtClean="0"/>
              <a:pPr/>
              <a:t>‹N°›</a:t>
            </a:fld>
            <a:endParaRPr lang="fr-FR"/>
          </a:p>
        </p:txBody>
      </p:sp>
      <p:sp>
        <p:nvSpPr>
          <p:cNvPr id="9" name="Espace réservé du numéro de diapositive 5"/>
          <p:cNvSpPr txBox="1">
            <a:spLocks/>
          </p:cNvSpPr>
          <p:nvPr userDrawn="1"/>
        </p:nvSpPr>
        <p:spPr>
          <a:xfrm>
            <a:off x="-1033664" y="6454508"/>
            <a:ext cx="3661836" cy="364281"/>
          </a:xfrm>
          <a:prstGeom prst="rect">
            <a:avLst/>
          </a:prstGeom>
        </p:spPr>
        <p:txBody>
          <a:bodyPr vert="horz" wrap="square" lIns="87272" tIns="43637" rIns="87272" bIns="43637" numCol="1" anchor="ctr" anchorCtr="0" compatLnSpc="1">
            <a:prstTxWarp prst="textNoShape">
              <a:avLst/>
            </a:prstTxWarp>
          </a:bodyPr>
          <a:lstStyle>
            <a:defPPr>
              <a:defRPr lang="fr-FR"/>
            </a:defPPr>
            <a:lvl1pPr marL="0" algn="r" defTabSz="457200" rtl="0" eaLnBrk="1" latinLnBrk="0" hangingPunct="1">
              <a:defRPr sz="1100" kern="1200" smtClean="0">
                <a:solidFill>
                  <a:srgbClr val="898989"/>
                </a:solidFill>
                <a:latin typeface="+mn-lt"/>
                <a:ea typeface="+mn-ea"/>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72436">
              <a:defRPr/>
            </a:pPr>
            <a:r>
              <a:rPr lang="fr-CH" sz="1100" baseline="0" dirty="0">
                <a:solidFill>
                  <a:schemeClr val="bg1">
                    <a:lumMod val="65000"/>
                  </a:schemeClr>
                </a:solidFill>
                <a:latin typeface="Helvetica Light" panose="020B0403020202020204"/>
                <a:ea typeface="ＭＳ Ｐゴシック" charset="0"/>
              </a:rPr>
              <a:t>© Prof. Daniel Amrein – </a:t>
            </a:r>
            <a:fld id="{B407C892-BD99-47D4-BA92-D50B0D7E5FDC}" type="datetime6">
              <a:rPr lang="fr-CH" sz="1100" baseline="0" smtClean="0">
                <a:solidFill>
                  <a:schemeClr val="bg1">
                    <a:lumMod val="65000"/>
                  </a:schemeClr>
                </a:solidFill>
                <a:latin typeface="Helvetica Light" panose="020B0403020202020204"/>
                <a:ea typeface="ＭＳ Ｐゴシック" charset="0"/>
              </a:rPr>
              <a:t>octobre 25</a:t>
            </a:fld>
            <a:endParaRPr lang="fr-CH" sz="1100" baseline="0" dirty="0">
              <a:solidFill>
                <a:schemeClr val="bg1">
                  <a:lumMod val="65000"/>
                </a:schemeClr>
              </a:solidFill>
              <a:latin typeface="Helvetica Light" panose="020B0403020202020204"/>
              <a:ea typeface="ＭＳ Ｐゴシック" charset="0"/>
            </a:endParaRPr>
          </a:p>
        </p:txBody>
      </p:sp>
      <p:pic>
        <p:nvPicPr>
          <p:cNvPr id="15" name="Graphique 9">
            <a:extLst>
              <a:ext uri="{FF2B5EF4-FFF2-40B4-BE49-F238E27FC236}">
                <a16:creationId xmlns:a16="http://schemas.microsoft.com/office/drawing/2014/main" id="{12D941AE-C6A2-2C3E-C3C2-7921937713E8}"/>
              </a:ext>
            </a:extLst>
          </p:cNvPr>
          <p:cNvPicPr>
            <a:picLocks noChangeAspect="1"/>
          </p:cNvPicPr>
          <p:nvPr userDrawn="1"/>
        </p:nvPicPr>
        <p:blipFill>
          <a:blip r:embed="rId14"/>
          <a:stretch/>
        </p:blipFill>
        <p:spPr>
          <a:xfrm>
            <a:off x="10810098" y="153516"/>
            <a:ext cx="1152000" cy="392838"/>
          </a:xfrm>
          <a:prstGeom prst="rect">
            <a:avLst/>
          </a:prstGeom>
        </p:spPr>
      </p:pic>
      <p:sp>
        <p:nvSpPr>
          <p:cNvPr id="17" name="Espace réservé du pied de page 10">
            <a:extLst>
              <a:ext uri="{FF2B5EF4-FFF2-40B4-BE49-F238E27FC236}">
                <a16:creationId xmlns:a16="http://schemas.microsoft.com/office/drawing/2014/main" id="{2DC811A5-37B6-4419-C746-D7C9FFFD0177}"/>
              </a:ext>
            </a:extLst>
          </p:cNvPr>
          <p:cNvSpPr txBox="1">
            <a:spLocks noChangeAspect="1"/>
          </p:cNvSpPr>
          <p:nvPr userDrawn="1"/>
        </p:nvSpPr>
        <p:spPr>
          <a:xfrm>
            <a:off x="7652235" y="6583362"/>
            <a:ext cx="3007819" cy="182142"/>
          </a:xfrm>
          <a:prstGeom prst="rect">
            <a:avLst/>
          </a:prstGeom>
        </p:spPr>
        <p:txBody>
          <a:bodyPr vert="horz" lIns="91440" tIns="45720" rIns="91440" bIns="45720" rtlCol="0" anchor="ctr"/>
          <a:lstStyle>
            <a:defPPr>
              <a:defRPr lang="fr-FR"/>
            </a:defPPr>
            <a:lvl1pPr marL="0" marR="0" indent="0" algn="l" defTabSz="914400" rtl="0" eaLnBrk="1" fontAlgn="auto" latinLnBrk="0" hangingPunct="1">
              <a:lnSpc>
                <a:spcPts val="700"/>
              </a:lnSpc>
              <a:spcBef>
                <a:spcPts val="0"/>
              </a:spcBef>
              <a:spcAft>
                <a:spcPts val="0"/>
              </a:spcAft>
              <a:buClrTx/>
              <a:buSzTx/>
              <a:buFontTx/>
              <a:buNone/>
              <a:tabLst/>
              <a:defRPr sz="7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defRPr/>
            </a:pPr>
            <a:r>
              <a:rPr lang="fr-CH" sz="1100" b="0" i="0" dirty="0">
                <a:solidFill>
                  <a:srgbClr val="B5AEA7"/>
                </a:solidFill>
                <a:latin typeface="Helvetica Light" panose="020B0403020202020204" pitchFamily="34" charset="0"/>
                <a:ea typeface="Lato Light" panose="020F0502020204030203" pitchFamily="34" charset="0"/>
                <a:cs typeface="Lato Light" panose="020F0502020204030203" pitchFamily="34" charset="0"/>
              </a:rPr>
              <a:t>Haute Ecole de Gestion   </a:t>
            </a:r>
            <a:r>
              <a:rPr lang="de-CH" sz="1100" b="0" i="0" dirty="0">
                <a:solidFill>
                  <a:srgbClr val="B5AEA7"/>
                </a:solidFill>
                <a:latin typeface="Helvetica Light" panose="020B0403020202020204" pitchFamily="34" charset="0"/>
                <a:ea typeface="Lato Medium" panose="020F0502020204030203" pitchFamily="34" charset="0"/>
                <a:cs typeface="Lato Medium" panose="020F0502020204030203" pitchFamily="34" charset="0"/>
              </a:rPr>
              <a:t>|  </a:t>
            </a:r>
            <a:fld id="{442AD375-037F-43D0-B059-5172DA06796A}" type="slidenum">
              <a:rPr lang="de-CH" sz="1100" b="0" i="0" smtClean="0">
                <a:solidFill>
                  <a:srgbClr val="B5AEA7"/>
                </a:solidFill>
                <a:latin typeface="Helvetica Light" panose="020B0403020202020204" pitchFamily="34" charset="0"/>
                <a:ea typeface="Lato Medium" panose="020F0502020204030203" pitchFamily="34" charset="0"/>
                <a:cs typeface="Lato Medium" panose="020F0502020204030203" pitchFamily="34" charset="0"/>
              </a:rPr>
              <a:pPr algn="r">
                <a:defRPr/>
              </a:pPr>
              <a:t>‹N°›</a:t>
            </a:fld>
            <a:endParaRPr lang="de-CH" sz="1100" b="0" i="0" dirty="0">
              <a:solidFill>
                <a:srgbClr val="B5AEA7"/>
              </a:solidFill>
              <a:latin typeface="Helvetica Light" panose="020B0403020202020204" pitchFamily="34" charset="0"/>
              <a:ea typeface="Lato Light" panose="020F0502020204030203" pitchFamily="34" charset="0"/>
              <a:cs typeface="Lato Light" panose="020F0502020204030203" pitchFamily="34" charset="0"/>
            </a:endParaRPr>
          </a:p>
        </p:txBody>
      </p:sp>
      <p:pic>
        <p:nvPicPr>
          <p:cNvPr id="19" name="Image 18">
            <a:extLst>
              <a:ext uri="{FF2B5EF4-FFF2-40B4-BE49-F238E27FC236}">
                <a16:creationId xmlns:a16="http://schemas.microsoft.com/office/drawing/2014/main" id="{11EA0AD5-BD7B-B534-E57B-CF80C0D3C5CE}"/>
              </a:ext>
            </a:extLst>
          </p:cNvPr>
          <p:cNvPicPr>
            <a:picLocks noChangeAspect="1"/>
          </p:cNvPicPr>
          <p:nvPr userDrawn="1"/>
        </p:nvPicPr>
        <p:blipFill>
          <a:blip r:embed="rId15" cstate="screen">
            <a:extLst>
              <a:ext uri="{28A0092B-C50C-407E-A947-70E740481C1C}">
                <a14:useLocalDpi xmlns:a14="http://schemas.microsoft.com/office/drawing/2010/main"/>
              </a:ext>
            </a:extLst>
          </a:blip>
          <a:stretch/>
        </p:blipFill>
        <p:spPr>
          <a:xfrm>
            <a:off x="10990098" y="6546649"/>
            <a:ext cx="972000" cy="180000"/>
          </a:xfrm>
          <a:prstGeom prst="rect">
            <a:avLst/>
          </a:prstGeom>
        </p:spPr>
      </p:pic>
    </p:spTree>
    <p:extLst>
      <p:ext uri="{BB962C8B-B14F-4D97-AF65-F5344CB8AC3E}">
        <p14:creationId xmlns:p14="http://schemas.microsoft.com/office/powerpoint/2010/main" val="203181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climateactiontracker.org/countries/eu/"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letemps.ch/sciences/environnement/en-graphiques-quelles-sont-les-actions-les-plus-efficaces-pour-reduire-son-empreinte-carbon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www.carbonbrief.org/mapped-worlds-largest-co2-importers-exporter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hyperlink" Target="http://www.hevs.ch/he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7.sv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txBox="1">
            <a:spLocks/>
          </p:cNvSpPr>
          <p:nvPr/>
        </p:nvSpPr>
        <p:spPr bwMode="auto">
          <a:xfrm>
            <a:off x="3565818" y="4459071"/>
            <a:ext cx="4630354" cy="97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995363"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95363"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95363"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95363" eaLnBrk="0" fontAlgn="base" hangingPunct="0">
              <a:spcBef>
                <a:spcPct val="0"/>
              </a:spcBef>
              <a:spcAft>
                <a:spcPct val="0"/>
              </a:spcAft>
              <a:defRPr sz="2000">
                <a:solidFill>
                  <a:schemeClr val="tx1"/>
                </a:solidFill>
                <a:latin typeface="Arial" charset="0"/>
                <a:ea typeface="ＭＳ Ｐゴシック" charset="0"/>
              </a:defRPr>
            </a:lvl9pPr>
          </a:lstStyle>
          <a:p>
            <a:pPr algn="ctr" defTabSz="872282" eaLnBrk="1" hangingPunct="1"/>
            <a:endParaRPr lang="fr-CH" sz="2500" b="1" dirty="0">
              <a:solidFill>
                <a:prstClr val="black"/>
              </a:solidFill>
            </a:endParaRPr>
          </a:p>
          <a:p>
            <a:pPr algn="ctr" defTabSz="872282" eaLnBrk="1" hangingPunct="1"/>
            <a:r>
              <a:rPr lang="fr-CH" sz="3600" dirty="0">
                <a:latin typeface="Helvetica Light" panose="020B0403020202020204"/>
                <a:cs typeface="Calibri"/>
              </a:rPr>
              <a:t>Option Manager 21</a:t>
            </a:r>
            <a:endParaRPr lang="fr-CH" sz="3200" dirty="0">
              <a:latin typeface="Helvetica Light" panose="020B0403020202020204"/>
              <a:cs typeface="Calibri"/>
            </a:endParaRPr>
          </a:p>
        </p:txBody>
      </p:sp>
      <p:sp>
        <p:nvSpPr>
          <p:cNvPr id="4" name="Titre 1"/>
          <p:cNvSpPr>
            <a:spLocks noGrp="1"/>
          </p:cNvSpPr>
          <p:nvPr>
            <p:ph type="ctrTitle"/>
          </p:nvPr>
        </p:nvSpPr>
        <p:spPr>
          <a:xfrm>
            <a:off x="1338353" y="5240545"/>
            <a:ext cx="9515294" cy="655131"/>
          </a:xfrm>
        </p:spPr>
        <p:txBody>
          <a:bodyPr>
            <a:normAutofit/>
          </a:bodyPr>
          <a:lstStyle/>
          <a:p>
            <a:pPr>
              <a:defRPr/>
            </a:pPr>
            <a:r>
              <a:rPr lang="fr-CH" sz="2400" dirty="0">
                <a:solidFill>
                  <a:schemeClr val="accent1">
                    <a:lumMod val="50000"/>
                  </a:schemeClr>
                </a:solidFill>
                <a:latin typeface="Helvetica Light" panose="020B0403020202020204"/>
              </a:rPr>
              <a:t>« Enjeux et outils du </a:t>
            </a:r>
            <a:r>
              <a:rPr lang="fr-CH" sz="2400" dirty="0">
                <a:solidFill>
                  <a:schemeClr val="accent1">
                    <a:lumMod val="50000"/>
                  </a:schemeClr>
                </a:solidFill>
                <a:latin typeface="Helvetica Light" panose="020B0403020202020204"/>
                <a:cs typeface="Calibri"/>
              </a:rPr>
              <a:t>management</a:t>
            </a:r>
            <a:r>
              <a:rPr lang="fr-CH" sz="2400" dirty="0">
                <a:solidFill>
                  <a:schemeClr val="accent1">
                    <a:lumMod val="50000"/>
                  </a:schemeClr>
                </a:solidFill>
                <a:latin typeface="Helvetica Light" panose="020B0403020202020204"/>
              </a:rPr>
              <a:t> pour le 21</a:t>
            </a:r>
            <a:r>
              <a:rPr lang="fr-CH" sz="2400" baseline="30000" dirty="0">
                <a:solidFill>
                  <a:schemeClr val="accent1">
                    <a:lumMod val="50000"/>
                  </a:schemeClr>
                </a:solidFill>
                <a:latin typeface="Helvetica Light" panose="020B0403020202020204"/>
              </a:rPr>
              <a:t>ème</a:t>
            </a:r>
            <a:r>
              <a:rPr lang="fr-CH" sz="2400" dirty="0">
                <a:solidFill>
                  <a:schemeClr val="accent1">
                    <a:lumMod val="50000"/>
                  </a:schemeClr>
                </a:solidFill>
                <a:latin typeface="Helvetica Light" panose="020B0403020202020204"/>
              </a:rPr>
              <a:t> siècle »</a:t>
            </a:r>
          </a:p>
        </p:txBody>
      </p:sp>
      <p:sp>
        <p:nvSpPr>
          <p:cNvPr id="6" name="Rectangle 3"/>
          <p:cNvSpPr>
            <a:spLocks noGrp="1" noChangeArrowheads="1"/>
          </p:cNvSpPr>
          <p:nvPr>
            <p:ph type="subTitle" idx="1"/>
          </p:nvPr>
        </p:nvSpPr>
        <p:spPr>
          <a:xfrm>
            <a:off x="2183283" y="5845360"/>
            <a:ext cx="7200800" cy="842042"/>
          </a:xfrm>
        </p:spPr>
        <p:txBody>
          <a:bodyPr>
            <a:normAutofit/>
          </a:bodyPr>
          <a:lstStyle/>
          <a:p>
            <a:pPr algn="ctr"/>
            <a:r>
              <a:rPr lang="fr-FR" sz="2000" dirty="0">
                <a:latin typeface="Helvetica Light" panose="020B0403020202020204"/>
              </a:rPr>
              <a:t>Daniel Amrein </a:t>
            </a:r>
          </a:p>
        </p:txBody>
      </p:sp>
      <p:pic>
        <p:nvPicPr>
          <p:cNvPr id="1026" name="Picture 2" descr="The SDGs wedding cake - Stockholm Resilience Centre">
            <a:extLst>
              <a:ext uri="{FF2B5EF4-FFF2-40B4-BE49-F238E27FC236}">
                <a16:creationId xmlns:a16="http://schemas.microsoft.com/office/drawing/2014/main" id="{9A01AF38-00B9-CE3F-E32B-36FD768EAD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93" r="22675"/>
          <a:stretch/>
        </p:blipFill>
        <p:spPr bwMode="auto">
          <a:xfrm>
            <a:off x="3037285" y="331603"/>
            <a:ext cx="5344715" cy="408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9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14B3EC0-1120-4DD1-9434-EEEFC2C96FFB}"/>
              </a:ext>
            </a:extLst>
          </p:cNvPr>
          <p:cNvPicPr>
            <a:picLocks noGrp="1" noChangeAspect="1"/>
          </p:cNvPicPr>
          <p:nvPr>
            <p:ph idx="1"/>
          </p:nvPr>
        </p:nvPicPr>
        <p:blipFill rotWithShape="1">
          <a:blip r:embed="rId3"/>
          <a:srcRect l="18009" t="22700" r="41238" b="4851"/>
          <a:stretch/>
        </p:blipFill>
        <p:spPr>
          <a:xfrm>
            <a:off x="7167787" y="1758887"/>
            <a:ext cx="4636926" cy="4636926"/>
          </a:xfrm>
          <a:noFill/>
        </p:spPr>
      </p:pic>
      <p:sp>
        <p:nvSpPr>
          <p:cNvPr id="2" name="Titre 1">
            <a:extLst>
              <a:ext uri="{FF2B5EF4-FFF2-40B4-BE49-F238E27FC236}">
                <a16:creationId xmlns:a16="http://schemas.microsoft.com/office/drawing/2014/main" id="{97277B5D-1557-3F76-44A8-B78A48A109BF}"/>
              </a:ext>
            </a:extLst>
          </p:cNvPr>
          <p:cNvSpPr txBox="1">
            <a:spLocks/>
          </p:cNvSpPr>
          <p:nvPr/>
        </p:nvSpPr>
        <p:spPr>
          <a:xfrm>
            <a:off x="723706" y="111374"/>
            <a:ext cx="5181794" cy="8840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a:t>Etat de la </a:t>
            </a:r>
            <a:r>
              <a:rPr lang="de-CH" sz="3200" b="1" dirty="0" err="1"/>
              <a:t>situation</a:t>
            </a:r>
            <a:r>
              <a:rPr lang="de-CH" sz="3200" b="1" dirty="0"/>
              <a:t> </a:t>
            </a:r>
            <a:r>
              <a:rPr lang="de-CH" sz="3200" b="1" dirty="0" err="1"/>
              <a:t>mondiale</a:t>
            </a:r>
            <a:r>
              <a:rPr lang="de-CH" sz="3200" b="1" dirty="0"/>
              <a:t> </a:t>
            </a:r>
            <a:endParaRPr lang="fr-CH" sz="3200" b="1" dirty="0"/>
          </a:p>
        </p:txBody>
      </p:sp>
      <p:pic>
        <p:nvPicPr>
          <p:cNvPr id="3" name="Graphique 2">
            <a:extLst>
              <a:ext uri="{FF2B5EF4-FFF2-40B4-BE49-F238E27FC236}">
                <a16:creationId xmlns:a16="http://schemas.microsoft.com/office/drawing/2014/main" id="{D85A8E44-A304-62AB-E2C5-5693F1CCCDD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2166" y="428066"/>
            <a:ext cx="221541" cy="237364"/>
          </a:xfrm>
          <a:prstGeom prst="rect">
            <a:avLst/>
          </a:prstGeom>
        </p:spPr>
      </p:pic>
      <p:pic>
        <p:nvPicPr>
          <p:cNvPr id="6" name="Image 5">
            <a:extLst>
              <a:ext uri="{FF2B5EF4-FFF2-40B4-BE49-F238E27FC236}">
                <a16:creationId xmlns:a16="http://schemas.microsoft.com/office/drawing/2014/main" id="{79CB01CC-0551-A58B-C781-CA52581CB464}"/>
              </a:ext>
            </a:extLst>
          </p:cNvPr>
          <p:cNvPicPr>
            <a:picLocks noChangeAspect="1"/>
          </p:cNvPicPr>
          <p:nvPr/>
        </p:nvPicPr>
        <p:blipFill>
          <a:blip r:embed="rId6"/>
          <a:srcRect l="2665" t="25555" r="34414" b="3611"/>
          <a:stretch/>
        </p:blipFill>
        <p:spPr>
          <a:xfrm>
            <a:off x="244411" y="1339787"/>
            <a:ext cx="6673913" cy="4460938"/>
          </a:xfrm>
          <a:prstGeom prst="rect">
            <a:avLst/>
          </a:prstGeom>
          <a:ln>
            <a:solidFill>
              <a:schemeClr val="tx1"/>
            </a:solidFill>
          </a:ln>
        </p:spPr>
      </p:pic>
      <p:sp>
        <p:nvSpPr>
          <p:cNvPr id="7" name="ZoneTexte 6">
            <a:extLst>
              <a:ext uri="{FF2B5EF4-FFF2-40B4-BE49-F238E27FC236}">
                <a16:creationId xmlns:a16="http://schemas.microsoft.com/office/drawing/2014/main" id="{4321E6EF-1F5A-2EC3-0651-11CA0926949F}"/>
              </a:ext>
            </a:extLst>
          </p:cNvPr>
          <p:cNvSpPr txBox="1"/>
          <p:nvPr/>
        </p:nvSpPr>
        <p:spPr>
          <a:xfrm>
            <a:off x="8067025" y="1349312"/>
            <a:ext cx="2838450" cy="369332"/>
          </a:xfrm>
          <a:prstGeom prst="rect">
            <a:avLst/>
          </a:prstGeom>
          <a:noFill/>
        </p:spPr>
        <p:txBody>
          <a:bodyPr wrap="square" rtlCol="0">
            <a:spAutoFit/>
          </a:bodyPr>
          <a:lstStyle/>
          <a:p>
            <a:r>
              <a:rPr lang="fr-CH" dirty="0"/>
              <a:t>8% des émissions mondiales</a:t>
            </a:r>
          </a:p>
        </p:txBody>
      </p:sp>
    </p:spTree>
    <p:extLst>
      <p:ext uri="{BB962C8B-B14F-4D97-AF65-F5344CB8AC3E}">
        <p14:creationId xmlns:p14="http://schemas.microsoft.com/office/powerpoint/2010/main" val="76347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3C89314-2D4D-430D-8650-E120441E3ACB}"/>
              </a:ext>
            </a:extLst>
          </p:cNvPr>
          <p:cNvPicPr>
            <a:picLocks noChangeAspect="1"/>
          </p:cNvPicPr>
          <p:nvPr/>
        </p:nvPicPr>
        <p:blipFill rotWithShape="1">
          <a:blip r:embed="rId3"/>
          <a:srcRect l="18571" t="23969" r="22720" b="11962"/>
          <a:stretch/>
        </p:blipFill>
        <p:spPr>
          <a:xfrm>
            <a:off x="1486752" y="853904"/>
            <a:ext cx="8818913" cy="5413546"/>
          </a:xfrm>
          <a:prstGeom prst="rect">
            <a:avLst/>
          </a:prstGeom>
        </p:spPr>
      </p:pic>
      <p:sp>
        <p:nvSpPr>
          <p:cNvPr id="2" name="Titre 1">
            <a:extLst>
              <a:ext uri="{FF2B5EF4-FFF2-40B4-BE49-F238E27FC236}">
                <a16:creationId xmlns:a16="http://schemas.microsoft.com/office/drawing/2014/main" id="{B07DCD88-1059-08B5-FF98-4A44F4BCEA8F}"/>
              </a:ext>
            </a:extLst>
          </p:cNvPr>
          <p:cNvSpPr txBox="1">
            <a:spLocks/>
          </p:cNvSpPr>
          <p:nvPr/>
        </p:nvSpPr>
        <p:spPr>
          <a:xfrm>
            <a:off x="723706" y="111374"/>
            <a:ext cx="5181794" cy="8840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a:t>Etat de la </a:t>
            </a:r>
            <a:r>
              <a:rPr lang="de-CH" sz="3200" b="1" dirty="0" err="1"/>
              <a:t>situation</a:t>
            </a:r>
            <a:r>
              <a:rPr lang="de-CH" sz="3200" b="1" dirty="0"/>
              <a:t> </a:t>
            </a:r>
            <a:r>
              <a:rPr lang="de-CH" sz="3200" b="1" dirty="0" err="1"/>
              <a:t>mondiale</a:t>
            </a:r>
            <a:r>
              <a:rPr lang="de-CH" sz="3200" b="1" dirty="0"/>
              <a:t> </a:t>
            </a:r>
            <a:endParaRPr lang="fr-CH" sz="3200" b="1" dirty="0"/>
          </a:p>
        </p:txBody>
      </p:sp>
      <p:pic>
        <p:nvPicPr>
          <p:cNvPr id="3" name="Graphique 2">
            <a:extLst>
              <a:ext uri="{FF2B5EF4-FFF2-40B4-BE49-F238E27FC236}">
                <a16:creationId xmlns:a16="http://schemas.microsoft.com/office/drawing/2014/main" id="{93232F9E-44B7-7AD5-BA0E-A9ACE02FF35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2166" y="428066"/>
            <a:ext cx="221541" cy="237364"/>
          </a:xfrm>
          <a:prstGeom prst="rect">
            <a:avLst/>
          </a:prstGeom>
        </p:spPr>
      </p:pic>
    </p:spTree>
    <p:extLst>
      <p:ext uri="{BB962C8B-B14F-4D97-AF65-F5344CB8AC3E}">
        <p14:creationId xmlns:p14="http://schemas.microsoft.com/office/powerpoint/2010/main" val="265676917"/>
      </p:ext>
    </p:extLst>
  </p:cSld>
  <p:clrMapOvr>
    <a:masterClrMapping/>
  </p:clrMapOvr>
  <mc:AlternateContent xmlns:mc="http://schemas.openxmlformats.org/markup-compatibility/2006" xmlns:p14="http://schemas.microsoft.com/office/powerpoint/2010/main">
    <mc:Choice Requires="p14">
      <p:transition spd="slow" p14:dur="2000" advTm="82104"/>
    </mc:Choice>
    <mc:Fallback xmlns="">
      <p:transition spd="slow" advTm="8210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EB6BEE-3BCC-DC42-847F-25DA9FC83FCC}"/>
              </a:ext>
            </a:extLst>
          </p:cNvPr>
          <p:cNvSpPr/>
          <p:nvPr/>
        </p:nvSpPr>
        <p:spPr>
          <a:xfrm>
            <a:off x="7385157" y="748164"/>
            <a:ext cx="4698787" cy="646331"/>
          </a:xfrm>
          <a:prstGeom prst="rect">
            <a:avLst/>
          </a:prstGeom>
        </p:spPr>
        <p:txBody>
          <a:bodyPr wrap="none">
            <a:spAutoFit/>
          </a:bodyPr>
          <a:lstStyle/>
          <a:p>
            <a:r>
              <a:rPr lang="fr-FR" dirty="0">
                <a:hlinkClick r:id="rId3"/>
              </a:rPr>
              <a:t>https://climateactiontracker.org/countries/eu/</a:t>
            </a:r>
            <a:endParaRPr lang="fr-FR" dirty="0"/>
          </a:p>
          <a:p>
            <a:endParaRPr lang="fr-FR" dirty="0"/>
          </a:p>
        </p:txBody>
      </p:sp>
      <p:sp>
        <p:nvSpPr>
          <p:cNvPr id="7" name="ZoneTexte 6">
            <a:extLst>
              <a:ext uri="{FF2B5EF4-FFF2-40B4-BE49-F238E27FC236}">
                <a16:creationId xmlns:a16="http://schemas.microsoft.com/office/drawing/2014/main" id="{96BD770E-FBA5-4B84-B929-2BB86F853CE3}"/>
              </a:ext>
            </a:extLst>
          </p:cNvPr>
          <p:cNvSpPr txBox="1"/>
          <p:nvPr/>
        </p:nvSpPr>
        <p:spPr>
          <a:xfrm>
            <a:off x="723705" y="1282555"/>
            <a:ext cx="11249218" cy="5463034"/>
          </a:xfrm>
          <a:prstGeom prst="rect">
            <a:avLst/>
          </a:prstGeom>
          <a:noFill/>
        </p:spPr>
        <p:txBody>
          <a:bodyPr wrap="square">
            <a:spAutoFit/>
          </a:bodyPr>
          <a:lstStyle/>
          <a:p>
            <a:pPr algn="l"/>
            <a:r>
              <a:rPr lang="fr-CH" sz="2000" dirty="0">
                <a:solidFill>
                  <a:srgbClr val="454545"/>
                </a:solidFill>
              </a:rPr>
              <a:t>L’</a:t>
            </a:r>
            <a:r>
              <a:rPr lang="fr-CH" sz="2000" b="1" dirty="0">
                <a:solidFill>
                  <a:srgbClr val="454545"/>
                </a:solidFill>
              </a:rPr>
              <a:t>Accord de Paris</a:t>
            </a:r>
            <a:r>
              <a:rPr lang="fr-CH" sz="2000" dirty="0">
                <a:solidFill>
                  <a:srgbClr val="454545"/>
                </a:solidFill>
              </a:rPr>
              <a:t> fixe le cadre de la</a:t>
            </a:r>
            <a:r>
              <a:rPr lang="fr-CH" sz="2000" b="1" dirty="0">
                <a:solidFill>
                  <a:srgbClr val="454545"/>
                </a:solidFill>
              </a:rPr>
              <a:t> politique climatique pour la période postérieure à 2020</a:t>
            </a:r>
            <a:r>
              <a:rPr lang="fr-CH" sz="2000" dirty="0">
                <a:solidFill>
                  <a:srgbClr val="454545"/>
                </a:solidFill>
              </a:rPr>
              <a:t>. </a:t>
            </a:r>
          </a:p>
          <a:p>
            <a:pPr algn="l"/>
            <a:r>
              <a:rPr lang="fr-CH" sz="2000" dirty="0">
                <a:solidFill>
                  <a:srgbClr val="454545"/>
                </a:solidFill>
              </a:rPr>
              <a:t>La communauté internationale s’est fixée comme objectif de contenir l’élévation de la température moyenne de la planète à 1,5 C.</a:t>
            </a:r>
          </a:p>
          <a:p>
            <a:pPr algn="l"/>
            <a:endParaRPr lang="fr-CH" sz="1000" dirty="0">
              <a:solidFill>
                <a:srgbClr val="454545"/>
              </a:solidFill>
            </a:endParaRPr>
          </a:p>
          <a:p>
            <a:pPr algn="l"/>
            <a:r>
              <a:rPr lang="fr-CH" sz="2000" dirty="0">
                <a:solidFill>
                  <a:srgbClr val="FF0000"/>
                </a:solidFill>
              </a:rPr>
              <a:t> Les émissions mondiales de gaz à effet de serre doivent donc être stabilisées à zéro net d’ici la seconde moitié de ce siècle. Il ne pourra être rejeté dans l’atmosphère davantage de gaz à effet de serre que ce que les réservoirs naturels et artificiels sont capables d’absorber.</a:t>
            </a:r>
          </a:p>
          <a:p>
            <a:pPr algn="l"/>
            <a:endParaRPr lang="fr-CH" sz="2000" dirty="0">
              <a:solidFill>
                <a:srgbClr val="454545"/>
              </a:solidFill>
            </a:endParaRPr>
          </a:p>
          <a:p>
            <a:r>
              <a:rPr lang="fr-CH" sz="2000" dirty="0">
                <a:solidFill>
                  <a:srgbClr val="454545"/>
                </a:solidFill>
              </a:rPr>
              <a:t>En ratifiant l’Accord de Paris, la </a:t>
            </a:r>
            <a:r>
              <a:rPr lang="fr-CH" sz="2000" b="1" dirty="0">
                <a:solidFill>
                  <a:srgbClr val="454545"/>
                </a:solidFill>
              </a:rPr>
              <a:t>Suisse</a:t>
            </a:r>
            <a:r>
              <a:rPr lang="fr-CH" sz="2000" dirty="0">
                <a:solidFill>
                  <a:srgbClr val="454545"/>
                </a:solidFill>
              </a:rPr>
              <a:t> s’est engagée :</a:t>
            </a:r>
          </a:p>
          <a:p>
            <a:endParaRPr lang="fr-CH" sz="500" dirty="0">
              <a:solidFill>
                <a:srgbClr val="454545"/>
              </a:solidFill>
            </a:endParaRPr>
          </a:p>
          <a:p>
            <a:r>
              <a:rPr lang="fr-CH" sz="2000" dirty="0">
                <a:solidFill>
                  <a:srgbClr val="454545"/>
                </a:solidFill>
              </a:rPr>
              <a:t>…  à réduire ses émissions de CO2 de 20 % en moyenne par rapport à 1990 pour la période allant de 2013  </a:t>
            </a:r>
          </a:p>
          <a:p>
            <a:r>
              <a:rPr lang="fr-CH" sz="2000" dirty="0">
                <a:solidFill>
                  <a:srgbClr val="454545"/>
                </a:solidFill>
              </a:rPr>
              <a:t>     à 2020…</a:t>
            </a:r>
          </a:p>
          <a:p>
            <a:endParaRPr lang="fr-CH" sz="800" dirty="0">
              <a:solidFill>
                <a:srgbClr val="454545"/>
              </a:solidFill>
            </a:endParaRPr>
          </a:p>
          <a:p>
            <a:r>
              <a:rPr lang="fr-CH" sz="2000" dirty="0">
                <a:solidFill>
                  <a:srgbClr val="454545"/>
                </a:solidFill>
                <a:latin typeface="+mj-lt"/>
              </a:rPr>
              <a:t>…</a:t>
            </a:r>
            <a:r>
              <a:rPr lang="fr-CH" sz="2000" dirty="0">
                <a:solidFill>
                  <a:srgbClr val="4F5052"/>
                </a:solidFill>
                <a:latin typeface="+mj-lt"/>
              </a:rPr>
              <a:t>  à</a:t>
            </a:r>
            <a:r>
              <a:rPr lang="fr-CH" sz="2000" b="0" i="0" dirty="0">
                <a:solidFill>
                  <a:srgbClr val="4F5052"/>
                </a:solidFill>
                <a:effectLst/>
                <a:latin typeface="+mj-lt"/>
              </a:rPr>
              <a:t> la suite du rejet de la révision de la loi sur le CO2 en juin 2021, le Parlement a adapté ses objectifs en  </a:t>
            </a:r>
          </a:p>
          <a:p>
            <a:r>
              <a:rPr lang="fr-CH" sz="2000" dirty="0">
                <a:solidFill>
                  <a:srgbClr val="4F5052"/>
                </a:solidFill>
                <a:latin typeface="+mj-lt"/>
              </a:rPr>
              <a:t>     </a:t>
            </a:r>
            <a:r>
              <a:rPr lang="fr-CH" sz="2000" b="0" i="0" dirty="0">
                <a:solidFill>
                  <a:srgbClr val="4F5052"/>
                </a:solidFill>
                <a:effectLst/>
                <a:latin typeface="+mj-lt"/>
              </a:rPr>
              <a:t>introduisant une réduction supplémentaire des émissions de 1,5% par an, de façon à passer d’un </a:t>
            </a:r>
          </a:p>
          <a:p>
            <a:r>
              <a:rPr lang="fr-CH" sz="2000" dirty="0">
                <a:solidFill>
                  <a:srgbClr val="4F5052"/>
                </a:solidFill>
                <a:latin typeface="+mj-lt"/>
              </a:rPr>
              <a:t>     </a:t>
            </a:r>
            <a:r>
              <a:rPr lang="fr-CH" sz="2000" b="0" i="0" dirty="0">
                <a:solidFill>
                  <a:srgbClr val="4F5052"/>
                </a:solidFill>
                <a:effectLst/>
                <a:latin typeface="+mj-lt"/>
              </a:rPr>
              <a:t>objectif de -20% en 2020 à -26% en 2024 </a:t>
            </a:r>
          </a:p>
          <a:p>
            <a:endParaRPr lang="fr-CH" sz="800" dirty="0">
              <a:solidFill>
                <a:srgbClr val="454545"/>
              </a:solidFill>
              <a:latin typeface="+mj-lt"/>
            </a:endParaRPr>
          </a:p>
          <a:p>
            <a:r>
              <a:rPr lang="fr-CH" sz="2000" dirty="0">
                <a:solidFill>
                  <a:srgbClr val="666666"/>
                </a:solidFill>
              </a:rPr>
              <a:t>…  et devra être CO2-neutre en 2050, c’est-à-dire par une réduction de 50% des émissions de gaz à effet de   </a:t>
            </a:r>
          </a:p>
          <a:p>
            <a:r>
              <a:rPr lang="fr-CH" sz="2000" dirty="0">
                <a:solidFill>
                  <a:srgbClr val="666666"/>
                </a:solidFill>
              </a:rPr>
              <a:t>     serre en Suisse et par l’achat de permis de compensation à l’étranger pour les 50% restants.</a:t>
            </a:r>
            <a:endParaRPr lang="fr-FR" sz="2000" dirty="0"/>
          </a:p>
          <a:p>
            <a:pPr algn="l"/>
            <a:endParaRPr lang="fr-CH" sz="2000" dirty="0">
              <a:solidFill>
                <a:srgbClr val="454545"/>
              </a:solidFill>
              <a:latin typeface="Frutiger Neue"/>
            </a:endParaRPr>
          </a:p>
        </p:txBody>
      </p:sp>
      <p:sp>
        <p:nvSpPr>
          <p:cNvPr id="2" name="Titre 1">
            <a:extLst>
              <a:ext uri="{FF2B5EF4-FFF2-40B4-BE49-F238E27FC236}">
                <a16:creationId xmlns:a16="http://schemas.microsoft.com/office/drawing/2014/main" id="{39A26755-1378-CD9C-FCB7-97CFB460FF5C}"/>
              </a:ext>
            </a:extLst>
          </p:cNvPr>
          <p:cNvSpPr txBox="1">
            <a:spLocks/>
          </p:cNvSpPr>
          <p:nvPr/>
        </p:nvSpPr>
        <p:spPr>
          <a:xfrm>
            <a:off x="723705" y="111374"/>
            <a:ext cx="8125019" cy="8840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err="1"/>
              <a:t>Les</a:t>
            </a:r>
            <a:r>
              <a:rPr lang="de-CH" sz="3200" b="1" dirty="0"/>
              <a:t> </a:t>
            </a:r>
            <a:r>
              <a:rPr lang="de-CH" sz="3200" b="1" dirty="0" err="1"/>
              <a:t>engagements</a:t>
            </a:r>
            <a:r>
              <a:rPr lang="de-CH" sz="3200" b="1" dirty="0"/>
              <a:t> </a:t>
            </a:r>
            <a:r>
              <a:rPr lang="de-CH" sz="3200" b="1" dirty="0" err="1"/>
              <a:t>pris</a:t>
            </a:r>
            <a:r>
              <a:rPr lang="de-CH" sz="3200" b="1" dirty="0"/>
              <a:t> par la Suisse </a:t>
            </a:r>
            <a:endParaRPr lang="fr-CH" sz="3200" b="1" dirty="0"/>
          </a:p>
        </p:txBody>
      </p:sp>
      <p:pic>
        <p:nvPicPr>
          <p:cNvPr id="3" name="Graphique 2">
            <a:extLst>
              <a:ext uri="{FF2B5EF4-FFF2-40B4-BE49-F238E27FC236}">
                <a16:creationId xmlns:a16="http://schemas.microsoft.com/office/drawing/2014/main" id="{184AB82B-ACE1-6AFF-AF8B-2C97606EA2D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2166" y="428066"/>
            <a:ext cx="221541" cy="237364"/>
          </a:xfrm>
          <a:prstGeom prst="rect">
            <a:avLst/>
          </a:prstGeom>
        </p:spPr>
      </p:pic>
    </p:spTree>
    <p:extLst>
      <p:ext uri="{BB962C8B-B14F-4D97-AF65-F5344CB8AC3E}">
        <p14:creationId xmlns:p14="http://schemas.microsoft.com/office/powerpoint/2010/main" val="109674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863" y="4406901"/>
            <a:ext cx="9067890" cy="1362075"/>
          </a:xfrm>
        </p:spPr>
        <p:txBody>
          <a:bodyPr/>
          <a:lstStyle/>
          <a:p>
            <a:r>
              <a:rPr lang="fr-CH" dirty="0"/>
              <a:t> 2. Etat des lieux en Suisse</a:t>
            </a:r>
          </a:p>
        </p:txBody>
      </p:sp>
      <p:sp>
        <p:nvSpPr>
          <p:cNvPr id="5" name="Espace réservé du texte 4">
            <a:extLst>
              <a:ext uri="{FF2B5EF4-FFF2-40B4-BE49-F238E27FC236}">
                <a16:creationId xmlns:a16="http://schemas.microsoft.com/office/drawing/2014/main" id="{8FFF8CFF-F3E9-4FC3-8856-7F18125D6C8F}"/>
              </a:ext>
            </a:extLst>
          </p:cNvPr>
          <p:cNvSpPr>
            <a:spLocks noGrp="1"/>
          </p:cNvSpPr>
          <p:nvPr>
            <p:ph type="body" idx="1"/>
          </p:nvPr>
        </p:nvSpPr>
        <p:spPr>
          <a:xfrm>
            <a:off x="466609" y="2906714"/>
            <a:ext cx="7772400" cy="1500187"/>
          </a:xfrm>
        </p:spPr>
        <p:txBody>
          <a:bodyPr>
            <a:normAutofit/>
          </a:bodyPr>
          <a:lstStyle/>
          <a:p>
            <a:r>
              <a:rPr lang="de-CH" sz="2400" dirty="0">
                <a:latin typeface="Helvetica Light" panose="020B0403020202020204"/>
              </a:rPr>
              <a:t>MANAGER 21 -  Cours N°2 </a:t>
            </a:r>
            <a:r>
              <a:rPr lang="de-CH" sz="2400" dirty="0" err="1">
                <a:latin typeface="Helvetica Light" panose="020B0403020202020204"/>
              </a:rPr>
              <a:t>Emissions</a:t>
            </a:r>
            <a:r>
              <a:rPr lang="de-CH" sz="2400" dirty="0">
                <a:latin typeface="Helvetica Light" panose="020B0403020202020204"/>
              </a:rPr>
              <a:t> de CO2</a:t>
            </a:r>
            <a:endParaRPr lang="fr-CH" sz="2400" dirty="0">
              <a:latin typeface="Helvetica Light" panose="020B0403020202020204"/>
            </a:endParaRPr>
          </a:p>
        </p:txBody>
      </p:sp>
    </p:spTree>
    <p:extLst>
      <p:ext uri="{BB962C8B-B14F-4D97-AF65-F5344CB8AC3E}">
        <p14:creationId xmlns:p14="http://schemas.microsoft.com/office/powerpoint/2010/main" val="240547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pture d’écran&#10;&#10;Description générée automatiquement">
            <a:extLst>
              <a:ext uri="{FF2B5EF4-FFF2-40B4-BE49-F238E27FC236}">
                <a16:creationId xmlns:a16="http://schemas.microsoft.com/office/drawing/2014/main" id="{0AB62401-029D-9940-8A42-6E33B34F7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7219" y="0"/>
            <a:ext cx="3674781" cy="2303156"/>
          </a:xfrm>
          <a:prstGeom prst="rect">
            <a:avLst/>
          </a:prstGeom>
        </p:spPr>
      </p:pic>
      <p:pic>
        <p:nvPicPr>
          <p:cNvPr id="5" name="Image 4">
            <a:extLst>
              <a:ext uri="{FF2B5EF4-FFF2-40B4-BE49-F238E27FC236}">
                <a16:creationId xmlns:a16="http://schemas.microsoft.com/office/drawing/2014/main" id="{B5704349-1434-3F9D-15BD-F3D99C1D7E11}"/>
              </a:ext>
            </a:extLst>
          </p:cNvPr>
          <p:cNvPicPr>
            <a:picLocks noChangeAspect="1"/>
          </p:cNvPicPr>
          <p:nvPr/>
        </p:nvPicPr>
        <p:blipFill rotWithShape="1">
          <a:blip r:embed="rId4"/>
          <a:srcRect l="16961" t="35020" r="17157" b="11490"/>
          <a:stretch/>
        </p:blipFill>
        <p:spPr>
          <a:xfrm>
            <a:off x="205627" y="1885950"/>
            <a:ext cx="8818006" cy="4474613"/>
          </a:xfrm>
          <a:prstGeom prst="rect">
            <a:avLst/>
          </a:prstGeom>
        </p:spPr>
      </p:pic>
      <p:sp>
        <p:nvSpPr>
          <p:cNvPr id="2" name="Titre 1">
            <a:extLst>
              <a:ext uri="{FF2B5EF4-FFF2-40B4-BE49-F238E27FC236}">
                <a16:creationId xmlns:a16="http://schemas.microsoft.com/office/drawing/2014/main" id="{002FD231-714A-FB6E-5DEA-65A115E138AD}"/>
              </a:ext>
            </a:extLst>
          </p:cNvPr>
          <p:cNvSpPr txBox="1">
            <a:spLocks/>
          </p:cNvSpPr>
          <p:nvPr/>
        </p:nvSpPr>
        <p:spPr>
          <a:xfrm>
            <a:off x="723706" y="111374"/>
            <a:ext cx="7582094" cy="8840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a:t>Etat </a:t>
            </a:r>
            <a:r>
              <a:rPr lang="de-CH" sz="3200" b="1" dirty="0" err="1"/>
              <a:t>général</a:t>
            </a:r>
            <a:r>
              <a:rPr lang="de-CH" sz="3200" b="1" dirty="0"/>
              <a:t> – Emission CO2 de la Suisse </a:t>
            </a:r>
            <a:endParaRPr lang="fr-CH" sz="3200" b="1" dirty="0"/>
          </a:p>
        </p:txBody>
      </p:sp>
      <p:pic>
        <p:nvPicPr>
          <p:cNvPr id="3" name="Graphique 2">
            <a:extLst>
              <a:ext uri="{FF2B5EF4-FFF2-40B4-BE49-F238E27FC236}">
                <a16:creationId xmlns:a16="http://schemas.microsoft.com/office/drawing/2014/main" id="{326029BE-38AC-2012-AD25-59EE5E611D2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2166" y="428066"/>
            <a:ext cx="221541" cy="237364"/>
          </a:xfrm>
          <a:prstGeom prst="rect">
            <a:avLst/>
          </a:prstGeom>
        </p:spPr>
      </p:pic>
    </p:spTree>
    <p:extLst>
      <p:ext uri="{BB962C8B-B14F-4D97-AF65-F5344CB8AC3E}">
        <p14:creationId xmlns:p14="http://schemas.microsoft.com/office/powerpoint/2010/main" val="35852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D0A2A1D7-EDAD-AC45-CE09-39E8F03BCC85}"/>
              </a:ext>
            </a:extLst>
          </p:cNvPr>
          <p:cNvSpPr txBox="1"/>
          <p:nvPr/>
        </p:nvSpPr>
        <p:spPr>
          <a:xfrm>
            <a:off x="8157565" y="2367246"/>
            <a:ext cx="2009395" cy="1215717"/>
          </a:xfrm>
          <a:prstGeom prst="rect">
            <a:avLst/>
          </a:prstGeom>
          <a:noFill/>
        </p:spPr>
        <p:txBody>
          <a:bodyPr wrap="square">
            <a:spAutoFit/>
          </a:bodyPr>
          <a:lstStyle/>
          <a:p>
            <a:r>
              <a:rPr lang="fr-CH" sz="1100" dirty="0">
                <a:hlinkClick r:id="rId3"/>
              </a:rPr>
              <a:t>https://www.letemps.ch/sciences/environnement/en-graphiques-quelles-sont-les-actions-les-plus-efficaces-pour-reduire-son-empreinte-carbone</a:t>
            </a:r>
            <a:endParaRPr lang="fr-CH" sz="1100" dirty="0"/>
          </a:p>
          <a:p>
            <a:endParaRPr lang="fr-CH" dirty="0"/>
          </a:p>
        </p:txBody>
      </p:sp>
      <p:pic>
        <p:nvPicPr>
          <p:cNvPr id="9" name="Image 8">
            <a:extLst>
              <a:ext uri="{FF2B5EF4-FFF2-40B4-BE49-F238E27FC236}">
                <a16:creationId xmlns:a16="http://schemas.microsoft.com/office/drawing/2014/main" id="{90819A3C-F6AA-C551-E82D-E87C737FD416}"/>
              </a:ext>
            </a:extLst>
          </p:cNvPr>
          <p:cNvPicPr>
            <a:picLocks noChangeAspect="1"/>
          </p:cNvPicPr>
          <p:nvPr/>
        </p:nvPicPr>
        <p:blipFill rotWithShape="1">
          <a:blip r:embed="rId4"/>
          <a:srcRect l="26699" t="14699" r="26796" b="7428"/>
          <a:stretch/>
        </p:blipFill>
        <p:spPr>
          <a:xfrm>
            <a:off x="2536539" y="999892"/>
            <a:ext cx="5391714" cy="5642802"/>
          </a:xfrm>
          <a:prstGeom prst="rect">
            <a:avLst/>
          </a:prstGeom>
        </p:spPr>
      </p:pic>
      <p:sp>
        <p:nvSpPr>
          <p:cNvPr id="4" name="Titre 1">
            <a:extLst>
              <a:ext uri="{FF2B5EF4-FFF2-40B4-BE49-F238E27FC236}">
                <a16:creationId xmlns:a16="http://schemas.microsoft.com/office/drawing/2014/main" id="{9E87BA18-A493-9402-BA17-329D9A86C7E0}"/>
              </a:ext>
            </a:extLst>
          </p:cNvPr>
          <p:cNvSpPr txBox="1">
            <a:spLocks/>
          </p:cNvSpPr>
          <p:nvPr/>
        </p:nvSpPr>
        <p:spPr>
          <a:xfrm>
            <a:off x="723706" y="111374"/>
            <a:ext cx="8515544" cy="8840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a:t>Etat </a:t>
            </a:r>
            <a:r>
              <a:rPr lang="de-CH" sz="3200" b="1" dirty="0" err="1"/>
              <a:t>général</a:t>
            </a:r>
            <a:r>
              <a:rPr lang="de-CH" sz="3200" b="1" dirty="0"/>
              <a:t> – </a:t>
            </a:r>
            <a:r>
              <a:rPr lang="de-CH" sz="3200" b="1" dirty="0" err="1"/>
              <a:t>Emissions</a:t>
            </a:r>
            <a:r>
              <a:rPr lang="de-CH" sz="3200" b="1" dirty="0"/>
              <a:t> CO2 Suisse </a:t>
            </a:r>
            <a:endParaRPr lang="fr-CH" sz="3200" b="1" dirty="0"/>
          </a:p>
        </p:txBody>
      </p:sp>
      <p:pic>
        <p:nvPicPr>
          <p:cNvPr id="5" name="Graphique 4">
            <a:extLst>
              <a:ext uri="{FF2B5EF4-FFF2-40B4-BE49-F238E27FC236}">
                <a16:creationId xmlns:a16="http://schemas.microsoft.com/office/drawing/2014/main" id="{E91C7D5B-157F-AE52-996F-C5C14082184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2166" y="428066"/>
            <a:ext cx="221541" cy="237364"/>
          </a:xfrm>
          <a:prstGeom prst="rect">
            <a:avLst/>
          </a:prstGeom>
        </p:spPr>
      </p:pic>
    </p:spTree>
    <p:extLst>
      <p:ext uri="{BB962C8B-B14F-4D97-AF65-F5344CB8AC3E}">
        <p14:creationId xmlns:p14="http://schemas.microsoft.com/office/powerpoint/2010/main" val="129357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2E7B9D-86C2-BC4D-B526-B10B2FE39D72}"/>
              </a:ext>
            </a:extLst>
          </p:cNvPr>
          <p:cNvSpPr/>
          <p:nvPr/>
        </p:nvSpPr>
        <p:spPr>
          <a:xfrm>
            <a:off x="838199" y="333798"/>
            <a:ext cx="10868025" cy="5940088"/>
          </a:xfrm>
          <a:prstGeom prst="rect">
            <a:avLst/>
          </a:prstGeom>
        </p:spPr>
        <p:txBody>
          <a:bodyPr wrap="square">
            <a:spAutoFit/>
          </a:bodyPr>
          <a:lstStyle/>
          <a:p>
            <a:r>
              <a:rPr lang="fr-CH" sz="2800" b="1" dirty="0">
                <a:latin typeface="Open Sans"/>
              </a:rPr>
              <a:t>La Suisse 14</a:t>
            </a:r>
            <a:r>
              <a:rPr lang="fr-CH" sz="2800" b="1" baseline="30000" dirty="0">
                <a:latin typeface="Open Sans"/>
              </a:rPr>
              <a:t>ème</a:t>
            </a:r>
            <a:r>
              <a:rPr lang="fr-CH" sz="2800" b="1" dirty="0">
                <a:latin typeface="Open Sans"/>
              </a:rPr>
              <a:t> pays le plus émetteur par habitant</a:t>
            </a:r>
          </a:p>
          <a:p>
            <a:endParaRPr lang="fr-CH" dirty="0">
              <a:solidFill>
                <a:srgbClr val="6B6B6B"/>
              </a:solidFill>
            </a:endParaRPr>
          </a:p>
          <a:p>
            <a:r>
              <a:rPr lang="fr-CH" dirty="0"/>
              <a:t>Si l’on prend en compte uniquement </a:t>
            </a:r>
            <a:r>
              <a:rPr lang="fr-CH" b="1" dirty="0">
                <a:solidFill>
                  <a:srgbClr val="0070C0"/>
                </a:solidFill>
              </a:rPr>
              <a:t>les émissions territoriales </a:t>
            </a:r>
            <a:r>
              <a:rPr lang="fr-CH" dirty="0"/>
              <a:t>par habitant, la Suisse fait plutôt figure de bon élève en se situant juste en dessous de la moyenne mondiale, avec 4,8 tonne de CO</a:t>
            </a:r>
            <a:r>
              <a:rPr lang="fr-CH" baseline="-25000" dirty="0"/>
              <a:t>2</a:t>
            </a:r>
            <a:r>
              <a:rPr lang="fr-CH" dirty="0"/>
              <a:t> par habitant par année, </a:t>
            </a:r>
          </a:p>
          <a:p>
            <a:r>
              <a:rPr lang="fr-CH" dirty="0"/>
              <a:t>et se trouve en 80</a:t>
            </a:r>
            <a:r>
              <a:rPr lang="fr-CH" baseline="30000" dirty="0"/>
              <a:t>ème</a:t>
            </a:r>
            <a:r>
              <a:rPr lang="fr-CH" dirty="0"/>
              <a:t> position dans le monde.</a:t>
            </a:r>
          </a:p>
          <a:p>
            <a:endParaRPr lang="fr-CH" dirty="0"/>
          </a:p>
          <a:p>
            <a:r>
              <a:rPr lang="fr-CH" dirty="0"/>
              <a:t>Si l’on prend en revanche en compte </a:t>
            </a:r>
            <a:r>
              <a:rPr lang="fr-CH" b="1" dirty="0">
                <a:solidFill>
                  <a:srgbClr val="0070C0"/>
                </a:solidFill>
              </a:rPr>
              <a:t>les émissions consommées</a:t>
            </a:r>
            <a:r>
              <a:rPr lang="fr-CH" b="1" dirty="0"/>
              <a:t>, </a:t>
            </a:r>
            <a:r>
              <a:rPr lang="fr-CH" dirty="0"/>
              <a:t>le tableau, les émissions de consommation de la Suisse se montaient en 2014 à 15 tonnes de CO</a:t>
            </a:r>
            <a:r>
              <a:rPr lang="fr-CH" baseline="-25000" dirty="0"/>
              <a:t>2</a:t>
            </a:r>
            <a:r>
              <a:rPr lang="fr-CH" dirty="0"/>
              <a:t> par habitant par année, avec une moyenne mondiale à 5 tonnes. Le pays remonte ainsi à la 14</a:t>
            </a:r>
            <a:r>
              <a:rPr lang="fr-CH" baseline="30000" dirty="0"/>
              <a:t>ème</a:t>
            </a:r>
            <a:r>
              <a:rPr lang="fr-CH" dirty="0"/>
              <a:t> place des pays les plus pollueurs, derrière le Luxembourg, les pays du Golfe et </a:t>
            </a:r>
          </a:p>
          <a:p>
            <a:r>
              <a:rPr lang="fr-CH" dirty="0"/>
              <a:t>les </a:t>
            </a:r>
            <a:r>
              <a:rPr lang="fr-CH" dirty="0" err="1"/>
              <a:t>État-Unis</a:t>
            </a:r>
            <a:r>
              <a:rPr lang="fr-CH" dirty="0"/>
              <a:t>.</a:t>
            </a:r>
          </a:p>
          <a:p>
            <a:r>
              <a:rPr lang="fr-CH" dirty="0"/>
              <a:t>.</a:t>
            </a:r>
          </a:p>
          <a:p>
            <a:r>
              <a:rPr lang="fr-CH" dirty="0"/>
              <a:t>Mais ce n’est pas tout. </a:t>
            </a:r>
            <a:r>
              <a:rPr lang="fr-CH" b="1" dirty="0"/>
              <a:t>La Suisse est le pays qui, au monde, importe le plus de CO2  </a:t>
            </a:r>
            <a:r>
              <a:rPr lang="fr-CH" dirty="0"/>
              <a:t>relativement à la taille de son empreinte CO</a:t>
            </a:r>
            <a:r>
              <a:rPr lang="fr-CH" baseline="-25000" dirty="0"/>
              <a:t>2</a:t>
            </a:r>
            <a:r>
              <a:rPr lang="fr-CH" dirty="0"/>
              <a:t> totale.  Les importations nettes de CO2 représentent près de 70% des émissions de consommation totales du pays, comparé à 27% pour la France, 11% pour l’Allemagne ou 5% pour les États-Unis.</a:t>
            </a:r>
          </a:p>
          <a:p>
            <a:endParaRPr lang="fr-CH" dirty="0"/>
          </a:p>
          <a:p>
            <a:r>
              <a:rPr lang="fr-CH" dirty="0"/>
              <a:t>Une récente </a:t>
            </a:r>
            <a:r>
              <a:rPr lang="fr-CH" dirty="0">
                <a:hlinkClick r:id="rId3">
                  <a:extLst>
                    <a:ext uri="{A12FA001-AC4F-418D-AE19-62706E023703}">
                      <ahyp:hlinkClr xmlns:ahyp="http://schemas.microsoft.com/office/drawing/2018/hyperlinkcolor" val="tx"/>
                    </a:ext>
                  </a:extLst>
                </a:hlinkClick>
              </a:rPr>
              <a:t>analyse</a:t>
            </a:r>
            <a:r>
              <a:rPr lang="fr-CH" dirty="0"/>
              <a:t> a par ailleurs montré que la réduction de 11% des émissions territoriales de la Suisse depuis 1990 cachait en fait en </a:t>
            </a:r>
            <a:r>
              <a:rPr lang="fr-CH" b="1" dirty="0">
                <a:solidFill>
                  <a:srgbClr val="0070C0"/>
                </a:solidFill>
              </a:rPr>
              <a:t>une augmentation de 44% </a:t>
            </a:r>
            <a:r>
              <a:rPr lang="fr-CH" dirty="0"/>
              <a:t>si l’on prend en compte le CO</a:t>
            </a:r>
            <a:r>
              <a:rPr lang="fr-CH" baseline="-25000" dirty="0"/>
              <a:t>2</a:t>
            </a:r>
            <a:r>
              <a:rPr lang="fr-CH" dirty="0"/>
              <a:t> importé ! </a:t>
            </a:r>
          </a:p>
          <a:p>
            <a:endParaRPr lang="fr-CH" dirty="0"/>
          </a:p>
          <a:p>
            <a:endParaRPr lang="fr-CH" sz="900" dirty="0"/>
          </a:p>
          <a:p>
            <a:r>
              <a:rPr lang="fr-CH" dirty="0">
                <a:solidFill>
                  <a:srgbClr val="FF0000"/>
                </a:solidFill>
              </a:rPr>
              <a:t>La Suisse délocalise donc massivement son empreinte climatique à l’étranger.</a:t>
            </a:r>
          </a:p>
          <a:p>
            <a:endParaRPr lang="fr-CH" sz="800" dirty="0">
              <a:solidFill>
                <a:srgbClr val="6B6B6B"/>
              </a:solidFill>
              <a:latin typeface="Open Sans"/>
            </a:endParaRPr>
          </a:p>
          <a:p>
            <a:r>
              <a:rPr lang="fr-CH" sz="1100" dirty="0">
                <a:solidFill>
                  <a:srgbClr val="6B6B6B"/>
                </a:solidFill>
                <a:latin typeface="Open Sans"/>
              </a:rPr>
              <a:t>Source : Adapté du blog A. </a:t>
            </a:r>
            <a:r>
              <a:rPr lang="fr-CH" sz="1100" dirty="0" err="1">
                <a:solidFill>
                  <a:srgbClr val="6B6B6B"/>
                </a:solidFill>
                <a:latin typeface="Open Sans"/>
              </a:rPr>
              <a:t>Fragnière</a:t>
            </a:r>
            <a:r>
              <a:rPr lang="fr-CH" sz="1100" dirty="0">
                <a:solidFill>
                  <a:srgbClr val="6B6B6B"/>
                </a:solidFill>
                <a:latin typeface="Open Sans"/>
              </a:rPr>
              <a:t>, relevé le 21.10.2019</a:t>
            </a:r>
          </a:p>
        </p:txBody>
      </p:sp>
    </p:spTree>
    <p:extLst>
      <p:ext uri="{BB962C8B-B14F-4D97-AF65-F5344CB8AC3E}">
        <p14:creationId xmlns:p14="http://schemas.microsoft.com/office/powerpoint/2010/main" val="12079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912C3-486E-70E3-8559-7B8D521FB0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4B51B67-5C36-D8E1-9503-9BB7A4EC8F30}"/>
              </a:ext>
            </a:extLst>
          </p:cNvPr>
          <p:cNvSpPr>
            <a:spLocks noGrp="1"/>
          </p:cNvSpPr>
          <p:nvPr>
            <p:ph type="title"/>
          </p:nvPr>
        </p:nvSpPr>
        <p:spPr>
          <a:xfrm>
            <a:off x="324863" y="4406901"/>
            <a:ext cx="9067890" cy="1362075"/>
          </a:xfrm>
        </p:spPr>
        <p:txBody>
          <a:bodyPr/>
          <a:lstStyle/>
          <a:p>
            <a:r>
              <a:rPr lang="fr-CH" dirty="0"/>
              <a:t>3. Comment Agir ?</a:t>
            </a:r>
          </a:p>
        </p:txBody>
      </p:sp>
      <p:sp>
        <p:nvSpPr>
          <p:cNvPr id="5" name="Espace réservé du texte 4">
            <a:extLst>
              <a:ext uri="{FF2B5EF4-FFF2-40B4-BE49-F238E27FC236}">
                <a16:creationId xmlns:a16="http://schemas.microsoft.com/office/drawing/2014/main" id="{2101C5EB-EB89-5F64-D074-1F81D7938096}"/>
              </a:ext>
            </a:extLst>
          </p:cNvPr>
          <p:cNvSpPr>
            <a:spLocks noGrp="1"/>
          </p:cNvSpPr>
          <p:nvPr>
            <p:ph type="body" idx="1"/>
          </p:nvPr>
        </p:nvSpPr>
        <p:spPr>
          <a:xfrm>
            <a:off x="466609" y="2906714"/>
            <a:ext cx="7772400" cy="1500187"/>
          </a:xfrm>
        </p:spPr>
        <p:txBody>
          <a:bodyPr>
            <a:normAutofit/>
          </a:bodyPr>
          <a:lstStyle/>
          <a:p>
            <a:r>
              <a:rPr lang="de-CH" sz="2400" dirty="0">
                <a:latin typeface="Helvetica Light" panose="020B0403020202020204"/>
              </a:rPr>
              <a:t>MANAGER 21 -  Cours N°2 </a:t>
            </a:r>
            <a:r>
              <a:rPr lang="de-CH" sz="2400" dirty="0" err="1">
                <a:latin typeface="Helvetica Light" panose="020B0403020202020204"/>
              </a:rPr>
              <a:t>Emissions</a:t>
            </a:r>
            <a:r>
              <a:rPr lang="de-CH" sz="2400" dirty="0">
                <a:latin typeface="Helvetica Light" panose="020B0403020202020204"/>
              </a:rPr>
              <a:t> de CO2</a:t>
            </a:r>
            <a:endParaRPr lang="fr-CH" sz="2400" dirty="0">
              <a:latin typeface="Helvetica Light" panose="020B0403020202020204"/>
            </a:endParaRPr>
          </a:p>
        </p:txBody>
      </p:sp>
    </p:spTree>
    <p:extLst>
      <p:ext uri="{BB962C8B-B14F-4D97-AF65-F5344CB8AC3E}">
        <p14:creationId xmlns:p14="http://schemas.microsoft.com/office/powerpoint/2010/main" val="3433125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82CF97-6772-9082-9D5F-97361E4353B5}"/>
              </a:ext>
            </a:extLst>
          </p:cNvPr>
          <p:cNvSpPr txBox="1">
            <a:spLocks/>
          </p:cNvSpPr>
          <p:nvPr/>
        </p:nvSpPr>
        <p:spPr>
          <a:xfrm>
            <a:off x="723706" y="111374"/>
            <a:ext cx="7582094" cy="8840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a:t>Le </a:t>
            </a:r>
            <a:r>
              <a:rPr lang="de-CH" sz="3200" b="1" dirty="0" err="1"/>
              <a:t>bilan</a:t>
            </a:r>
            <a:r>
              <a:rPr lang="de-CH" sz="3200" b="1" dirty="0"/>
              <a:t> </a:t>
            </a:r>
            <a:r>
              <a:rPr lang="de-CH" sz="3200" b="1" dirty="0" err="1"/>
              <a:t>carbone</a:t>
            </a:r>
            <a:r>
              <a:rPr lang="de-CH" sz="3200" b="1" dirty="0"/>
              <a:t> – </a:t>
            </a:r>
            <a:r>
              <a:rPr lang="de-CH" sz="3200" b="1" dirty="0" err="1"/>
              <a:t>l’analyse</a:t>
            </a:r>
            <a:r>
              <a:rPr lang="de-CH" sz="3200" b="1" dirty="0"/>
              <a:t> de </a:t>
            </a:r>
            <a:r>
              <a:rPr lang="de-CH" sz="3200" b="1" dirty="0" err="1"/>
              <a:t>l’entreprise</a:t>
            </a:r>
            <a:r>
              <a:rPr lang="de-CH" sz="3200" b="1" dirty="0"/>
              <a:t> </a:t>
            </a:r>
            <a:endParaRPr lang="fr-CH" sz="3200" b="1" dirty="0"/>
          </a:p>
        </p:txBody>
      </p:sp>
      <p:pic>
        <p:nvPicPr>
          <p:cNvPr id="3" name="Graphique 2">
            <a:extLst>
              <a:ext uri="{FF2B5EF4-FFF2-40B4-BE49-F238E27FC236}">
                <a16:creationId xmlns:a16="http://schemas.microsoft.com/office/drawing/2014/main" id="{7768BEE7-0E7A-C838-2E35-6A163D0F0D6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2166" y="428066"/>
            <a:ext cx="221541" cy="237364"/>
          </a:xfrm>
          <a:prstGeom prst="rect">
            <a:avLst/>
          </a:prstGeom>
        </p:spPr>
      </p:pic>
      <p:sp>
        <p:nvSpPr>
          <p:cNvPr id="5" name="ZoneTexte 4">
            <a:extLst>
              <a:ext uri="{FF2B5EF4-FFF2-40B4-BE49-F238E27FC236}">
                <a16:creationId xmlns:a16="http://schemas.microsoft.com/office/drawing/2014/main" id="{9D1B130C-6189-6940-9667-C948251B00F3}"/>
              </a:ext>
            </a:extLst>
          </p:cNvPr>
          <p:cNvSpPr txBox="1"/>
          <p:nvPr/>
        </p:nvSpPr>
        <p:spPr>
          <a:xfrm>
            <a:off x="723706" y="1213009"/>
            <a:ext cx="11125393" cy="3416320"/>
          </a:xfrm>
          <a:prstGeom prst="rect">
            <a:avLst/>
          </a:prstGeom>
          <a:noFill/>
        </p:spPr>
        <p:txBody>
          <a:bodyPr wrap="square">
            <a:spAutoFit/>
          </a:bodyPr>
          <a:lstStyle/>
          <a:p>
            <a:r>
              <a:rPr lang="fr-CH" sz="2400" b="0" i="0" dirty="0">
                <a:solidFill>
                  <a:srgbClr val="212529"/>
                </a:solidFill>
                <a:effectLst/>
              </a:rPr>
              <a:t>Le bilan CO</a:t>
            </a:r>
            <a:r>
              <a:rPr lang="fr-CH" sz="2400" b="0" i="0" baseline="-25000" dirty="0">
                <a:solidFill>
                  <a:srgbClr val="212529"/>
                </a:solidFill>
                <a:effectLst/>
              </a:rPr>
              <a:t>2</a:t>
            </a:r>
            <a:r>
              <a:rPr lang="fr-CH" sz="2400" b="0" i="0" dirty="0">
                <a:solidFill>
                  <a:srgbClr val="212529"/>
                </a:solidFill>
                <a:effectLst/>
              </a:rPr>
              <a:t> (ou bilan carbone) est une quantification des émissions de gaz à effet                de serre générées par les activités de l’entreprise. </a:t>
            </a:r>
          </a:p>
          <a:p>
            <a:endParaRPr lang="fr-CH" sz="2400" dirty="0">
              <a:solidFill>
                <a:srgbClr val="212529"/>
              </a:solidFill>
            </a:endParaRPr>
          </a:p>
          <a:p>
            <a:r>
              <a:rPr lang="fr-CH" sz="2400" b="0" i="0" dirty="0">
                <a:solidFill>
                  <a:srgbClr val="212529"/>
                </a:solidFill>
                <a:effectLst/>
              </a:rPr>
              <a:t>Le bilan carbone d’une entreprise doit inclure toutes les catégories d’émissions pertinentes définies par le </a:t>
            </a:r>
            <a:r>
              <a:rPr lang="fr-CH" sz="2400" b="0" i="0" dirty="0" err="1">
                <a:solidFill>
                  <a:srgbClr val="212529"/>
                </a:solidFill>
                <a:effectLst/>
              </a:rPr>
              <a:t>Greenhouse</a:t>
            </a:r>
            <a:r>
              <a:rPr lang="fr-CH" sz="2400" b="0" i="0" dirty="0">
                <a:solidFill>
                  <a:srgbClr val="212529"/>
                </a:solidFill>
                <a:effectLst/>
              </a:rPr>
              <a:t> Gas Protocol (GHG), notamment la consommation d’énergie et de chauffage, la mobilité et le transport, les déchets et la bureautique.  </a:t>
            </a:r>
            <a:r>
              <a:rPr lang="fr-CH" sz="1200" b="0" i="1" dirty="0">
                <a:solidFill>
                  <a:srgbClr val="212529"/>
                </a:solidFill>
                <a:effectLst/>
              </a:rPr>
              <a:t>Source : </a:t>
            </a:r>
            <a:r>
              <a:rPr lang="fr-CH" sz="1200" b="0" i="1" dirty="0" err="1">
                <a:solidFill>
                  <a:srgbClr val="212529"/>
                </a:solidFill>
                <a:effectLst/>
              </a:rPr>
              <a:t>Climate</a:t>
            </a:r>
            <a:r>
              <a:rPr lang="fr-CH" sz="1200" b="0" i="1" dirty="0">
                <a:solidFill>
                  <a:srgbClr val="212529"/>
                </a:solidFill>
                <a:effectLst/>
              </a:rPr>
              <a:t> Services, récupéré du site internet le 26 septembre 2023</a:t>
            </a:r>
          </a:p>
          <a:p>
            <a:endParaRPr lang="fr-CH" sz="1200" i="1" dirty="0">
              <a:solidFill>
                <a:srgbClr val="212529"/>
              </a:solidFill>
            </a:endParaRPr>
          </a:p>
          <a:p>
            <a:endParaRPr lang="fr-CH" sz="1200" i="1" dirty="0">
              <a:solidFill>
                <a:srgbClr val="212529"/>
              </a:solidFill>
            </a:endParaRPr>
          </a:p>
          <a:p>
            <a:endParaRPr lang="fr-CH" sz="2400" i="1" dirty="0"/>
          </a:p>
        </p:txBody>
      </p:sp>
      <p:pic>
        <p:nvPicPr>
          <p:cNvPr id="1026" name="Picture 2" descr="Bilan carbone">
            <a:extLst>
              <a:ext uri="{FF2B5EF4-FFF2-40B4-BE49-F238E27FC236}">
                <a16:creationId xmlns:a16="http://schemas.microsoft.com/office/drawing/2014/main" id="{B5D86C35-76C7-D867-1040-75E37A38B8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7575" y="4081214"/>
            <a:ext cx="5597525" cy="235096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B1CCBC3F-A966-1393-B13A-11881AD07104}"/>
              </a:ext>
            </a:extLst>
          </p:cNvPr>
          <p:cNvSpPr txBox="1"/>
          <p:nvPr/>
        </p:nvSpPr>
        <p:spPr>
          <a:xfrm>
            <a:off x="7343969" y="6045200"/>
            <a:ext cx="3810000" cy="276999"/>
          </a:xfrm>
          <a:prstGeom prst="rect">
            <a:avLst/>
          </a:prstGeom>
          <a:noFill/>
        </p:spPr>
        <p:txBody>
          <a:bodyPr wrap="square" rtlCol="0">
            <a:spAutoFit/>
          </a:bodyPr>
          <a:lstStyle/>
          <a:p>
            <a:r>
              <a:rPr lang="fr-CH" sz="1200" dirty="0"/>
              <a:t>Bilan carbone RE, récupéré de leur site internet le 26.9.23</a:t>
            </a:r>
          </a:p>
        </p:txBody>
      </p:sp>
    </p:spTree>
    <p:extLst>
      <p:ext uri="{BB962C8B-B14F-4D97-AF65-F5344CB8AC3E}">
        <p14:creationId xmlns:p14="http://schemas.microsoft.com/office/powerpoint/2010/main" val="2820002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B1C88ED-7028-7F45-A23F-BD6E9C99FC74}"/>
              </a:ext>
            </a:extLst>
          </p:cNvPr>
          <p:cNvPicPr>
            <a:picLocks noChangeAspect="1"/>
          </p:cNvPicPr>
          <p:nvPr/>
        </p:nvPicPr>
        <p:blipFill>
          <a:blip r:embed="rId3"/>
          <a:stretch>
            <a:fillRect/>
          </a:stretch>
        </p:blipFill>
        <p:spPr>
          <a:xfrm>
            <a:off x="2008380" y="995423"/>
            <a:ext cx="7582093" cy="3093977"/>
          </a:xfrm>
          <a:prstGeom prst="rect">
            <a:avLst/>
          </a:prstGeom>
        </p:spPr>
      </p:pic>
      <p:sp>
        <p:nvSpPr>
          <p:cNvPr id="2" name="Titre 1">
            <a:extLst>
              <a:ext uri="{FF2B5EF4-FFF2-40B4-BE49-F238E27FC236}">
                <a16:creationId xmlns:a16="http://schemas.microsoft.com/office/drawing/2014/main" id="{196D6DC1-B466-9729-1D38-AD7678BD7AED}"/>
              </a:ext>
            </a:extLst>
          </p:cNvPr>
          <p:cNvSpPr txBox="1">
            <a:spLocks/>
          </p:cNvSpPr>
          <p:nvPr/>
        </p:nvSpPr>
        <p:spPr>
          <a:xfrm>
            <a:off x="723706" y="111374"/>
            <a:ext cx="7582094" cy="8840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a:t>Le </a:t>
            </a:r>
            <a:r>
              <a:rPr lang="de-CH" sz="3200" b="1" dirty="0" err="1"/>
              <a:t>bilan</a:t>
            </a:r>
            <a:r>
              <a:rPr lang="de-CH" sz="3200" b="1" dirty="0"/>
              <a:t> </a:t>
            </a:r>
            <a:r>
              <a:rPr lang="de-CH" sz="3200" b="1" dirty="0" err="1"/>
              <a:t>carbone</a:t>
            </a:r>
            <a:r>
              <a:rPr lang="de-CH" sz="3200" b="1" dirty="0"/>
              <a:t> – </a:t>
            </a:r>
            <a:r>
              <a:rPr lang="de-CH" sz="3200" b="1" dirty="0" err="1"/>
              <a:t>l’analyse</a:t>
            </a:r>
            <a:r>
              <a:rPr lang="de-CH" sz="3200" b="1" dirty="0"/>
              <a:t> de </a:t>
            </a:r>
            <a:r>
              <a:rPr lang="de-CH" sz="3200" b="1" dirty="0" err="1"/>
              <a:t>l’entreprise</a:t>
            </a:r>
            <a:r>
              <a:rPr lang="de-CH" sz="3200" b="1" dirty="0"/>
              <a:t> </a:t>
            </a:r>
            <a:endParaRPr lang="fr-CH" sz="3200" b="1" dirty="0"/>
          </a:p>
        </p:txBody>
      </p:sp>
      <p:pic>
        <p:nvPicPr>
          <p:cNvPr id="3" name="Graphique 2">
            <a:extLst>
              <a:ext uri="{FF2B5EF4-FFF2-40B4-BE49-F238E27FC236}">
                <a16:creationId xmlns:a16="http://schemas.microsoft.com/office/drawing/2014/main" id="{3B174CDD-4D9A-E753-C351-CA6A4D7EDAC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2166" y="428066"/>
            <a:ext cx="221541" cy="237364"/>
          </a:xfrm>
          <a:prstGeom prst="rect">
            <a:avLst/>
          </a:prstGeom>
        </p:spPr>
      </p:pic>
      <p:sp>
        <p:nvSpPr>
          <p:cNvPr id="4" name="ZoneTexte 3">
            <a:extLst>
              <a:ext uri="{FF2B5EF4-FFF2-40B4-BE49-F238E27FC236}">
                <a16:creationId xmlns:a16="http://schemas.microsoft.com/office/drawing/2014/main" id="{A0F0646F-1D24-B14A-CA38-B2E553E12E97}"/>
              </a:ext>
            </a:extLst>
          </p:cNvPr>
          <p:cNvSpPr txBox="1"/>
          <p:nvPr/>
        </p:nvSpPr>
        <p:spPr>
          <a:xfrm>
            <a:off x="723706" y="4191000"/>
            <a:ext cx="11201593" cy="3062377"/>
          </a:xfrm>
          <a:prstGeom prst="rect">
            <a:avLst/>
          </a:prstGeom>
          <a:noFill/>
        </p:spPr>
        <p:txBody>
          <a:bodyPr wrap="square" rtlCol="0">
            <a:spAutoFit/>
          </a:bodyPr>
          <a:lstStyle/>
          <a:p>
            <a:r>
              <a:rPr lang="fr-CH" sz="2400" dirty="0"/>
              <a:t>Le principe général d’un bilan, c’est de mesurer les activités. Dans le cadre d’un bilan carbone, il s’agit de mesurer les impacts physiques réels lors de la réalisation de son activité (produit ou service). </a:t>
            </a:r>
          </a:p>
          <a:p>
            <a:endParaRPr lang="fr-CH" sz="700" dirty="0"/>
          </a:p>
          <a:p>
            <a:r>
              <a:rPr lang="fr-CH" sz="2400" dirty="0"/>
              <a:t>Ces impacts (ex. consommation d’énergie = KWH, déchets produits = KG papier, etc…) sont ensuite traduits en équivalent C02 par des facteurs de conversion.                                   (ex. </a:t>
            </a:r>
            <a:r>
              <a:rPr lang="de-CH" sz="2400" dirty="0"/>
              <a:t>1kg </a:t>
            </a:r>
            <a:r>
              <a:rPr lang="de-CH" sz="2400" dirty="0" err="1"/>
              <a:t>papier</a:t>
            </a:r>
            <a:r>
              <a:rPr lang="de-CH" sz="2400" dirty="0"/>
              <a:t> = 1.2 kg CO</a:t>
            </a:r>
            <a:r>
              <a:rPr lang="de-CH" sz="2400" baseline="-25000" dirty="0"/>
              <a:t>2eq)</a:t>
            </a:r>
          </a:p>
          <a:p>
            <a:endParaRPr lang="fr-CH" sz="2400" dirty="0"/>
          </a:p>
          <a:p>
            <a:endParaRPr lang="fr-CH" dirty="0"/>
          </a:p>
        </p:txBody>
      </p:sp>
    </p:spTree>
    <p:extLst>
      <p:ext uri="{BB962C8B-B14F-4D97-AF65-F5344CB8AC3E}">
        <p14:creationId xmlns:p14="http://schemas.microsoft.com/office/powerpoint/2010/main" val="290155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9638" y="4454526"/>
            <a:ext cx="9067890" cy="1362075"/>
          </a:xfrm>
        </p:spPr>
        <p:txBody>
          <a:bodyPr/>
          <a:lstStyle/>
          <a:p>
            <a:r>
              <a:rPr lang="fr-CH" dirty="0"/>
              <a:t> Cours N°2 – Emissions de CO2</a:t>
            </a:r>
          </a:p>
        </p:txBody>
      </p:sp>
      <p:sp>
        <p:nvSpPr>
          <p:cNvPr id="5" name="Espace réservé du texte 4">
            <a:extLst>
              <a:ext uri="{FF2B5EF4-FFF2-40B4-BE49-F238E27FC236}">
                <a16:creationId xmlns:a16="http://schemas.microsoft.com/office/drawing/2014/main" id="{8FFF8CFF-F3E9-4FC3-8856-7F18125D6C8F}"/>
              </a:ext>
            </a:extLst>
          </p:cNvPr>
          <p:cNvSpPr>
            <a:spLocks noGrp="1"/>
          </p:cNvSpPr>
          <p:nvPr>
            <p:ph type="body" idx="1"/>
          </p:nvPr>
        </p:nvSpPr>
        <p:spPr>
          <a:xfrm>
            <a:off x="571384" y="2954339"/>
            <a:ext cx="7772400" cy="1500187"/>
          </a:xfrm>
        </p:spPr>
        <p:txBody>
          <a:bodyPr>
            <a:normAutofit/>
          </a:bodyPr>
          <a:lstStyle/>
          <a:p>
            <a:r>
              <a:rPr lang="de-CH" sz="2400" dirty="0">
                <a:latin typeface="Helvetica Light" panose="020B0403020202020204"/>
              </a:rPr>
              <a:t>MANAGER 21</a:t>
            </a:r>
            <a:endParaRPr lang="fr-CH" sz="2400" dirty="0">
              <a:latin typeface="Helvetica Light" panose="020B0403020202020204"/>
            </a:endParaRPr>
          </a:p>
        </p:txBody>
      </p:sp>
    </p:spTree>
    <p:extLst>
      <p:ext uri="{BB962C8B-B14F-4D97-AF65-F5344CB8AC3E}">
        <p14:creationId xmlns:p14="http://schemas.microsoft.com/office/powerpoint/2010/main" val="321996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32BFD-2126-77AC-489D-29D116801F35}"/>
              </a:ext>
            </a:extLst>
          </p:cNvPr>
          <p:cNvSpPr txBox="1">
            <a:spLocks/>
          </p:cNvSpPr>
          <p:nvPr/>
        </p:nvSpPr>
        <p:spPr>
          <a:xfrm>
            <a:off x="723706" y="111374"/>
            <a:ext cx="7582094" cy="8840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err="1"/>
              <a:t>Conclusion</a:t>
            </a:r>
            <a:r>
              <a:rPr lang="de-CH" sz="3200" b="1" dirty="0"/>
              <a:t> </a:t>
            </a:r>
            <a:endParaRPr lang="fr-CH" sz="3200" b="1" dirty="0"/>
          </a:p>
        </p:txBody>
      </p:sp>
      <p:pic>
        <p:nvPicPr>
          <p:cNvPr id="3" name="Graphique 2">
            <a:extLst>
              <a:ext uri="{FF2B5EF4-FFF2-40B4-BE49-F238E27FC236}">
                <a16:creationId xmlns:a16="http://schemas.microsoft.com/office/drawing/2014/main" id="{F3FB634B-1599-9FB1-5921-0F1DEFCCA32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2166" y="428066"/>
            <a:ext cx="221541" cy="237364"/>
          </a:xfrm>
          <a:prstGeom prst="rect">
            <a:avLst/>
          </a:prstGeom>
        </p:spPr>
      </p:pic>
      <p:sp>
        <p:nvSpPr>
          <p:cNvPr id="4" name="ZoneTexte 3">
            <a:extLst>
              <a:ext uri="{FF2B5EF4-FFF2-40B4-BE49-F238E27FC236}">
                <a16:creationId xmlns:a16="http://schemas.microsoft.com/office/drawing/2014/main" id="{196E126A-83A4-5214-5930-EF79B013D676}"/>
              </a:ext>
            </a:extLst>
          </p:cNvPr>
          <p:cNvSpPr txBox="1"/>
          <p:nvPr/>
        </p:nvSpPr>
        <p:spPr>
          <a:xfrm>
            <a:off x="966158" y="1282172"/>
            <a:ext cx="10972799" cy="4154984"/>
          </a:xfrm>
          <a:prstGeom prst="rect">
            <a:avLst/>
          </a:prstGeom>
          <a:noFill/>
        </p:spPr>
        <p:txBody>
          <a:bodyPr wrap="square">
            <a:spAutoFit/>
          </a:bodyPr>
          <a:lstStyle/>
          <a:p>
            <a:r>
              <a:rPr lang="fr-CH" sz="2400" dirty="0"/>
              <a:t> Il faut bien rappeler que tout cela n’est pas binaire. </a:t>
            </a:r>
          </a:p>
          <a:p>
            <a:endParaRPr lang="fr-CH" sz="2400" dirty="0"/>
          </a:p>
          <a:p>
            <a:r>
              <a:rPr lang="fr-CH" sz="2400" dirty="0"/>
              <a:t>Il n’y a pas de limite en dessous de laquelle tout va bien, ni au-dessus de laquelle tout s’effondre. Ce que nous dit le rapport du deuxième groupe du GIEC, c’est que chaque dixième de degré compte, entraîne des impacts plus importants, </a:t>
            </a:r>
            <a:r>
              <a:rPr lang="fr-CH" sz="2400" b="1" u="sng" dirty="0"/>
              <a:t>et donc des coûts d’adaptation et des dommages résiduels plus importants.</a:t>
            </a:r>
          </a:p>
          <a:p>
            <a:endParaRPr lang="fr-CH" sz="2400" b="1" u="sng" dirty="0"/>
          </a:p>
          <a:p>
            <a:endParaRPr lang="fr-CH" sz="2400" b="1" u="sng" dirty="0"/>
          </a:p>
          <a:p>
            <a:r>
              <a:rPr lang="fr-CH" sz="3600" dirty="0">
                <a:solidFill>
                  <a:srgbClr val="FF0000"/>
                </a:solidFill>
              </a:rPr>
              <a:t>Si nous échouons à atteindre 1,5°, </a:t>
            </a:r>
          </a:p>
          <a:p>
            <a:r>
              <a:rPr lang="fr-CH" sz="3600" b="1" u="sng" dirty="0">
                <a:solidFill>
                  <a:srgbClr val="FF0000"/>
                </a:solidFill>
              </a:rPr>
              <a:t>              notre prochaine cible n’est pas 2° mais bien 1,51°</a:t>
            </a:r>
          </a:p>
        </p:txBody>
      </p:sp>
    </p:spTree>
    <p:extLst>
      <p:ext uri="{BB962C8B-B14F-4D97-AF65-F5344CB8AC3E}">
        <p14:creationId xmlns:p14="http://schemas.microsoft.com/office/powerpoint/2010/main" val="98152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4">
            <a:extLst>
              <a:ext uri="{FF2B5EF4-FFF2-40B4-BE49-F238E27FC236}">
                <a16:creationId xmlns:a16="http://schemas.microsoft.com/office/drawing/2014/main" id="{B89C0C91-3D14-7212-2A47-8DD2CD90945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4232" y="3813952"/>
            <a:ext cx="949294" cy="1202746"/>
          </a:xfrm>
          <a:prstGeom prst="rect">
            <a:avLst/>
          </a:prstGeom>
        </p:spPr>
      </p:pic>
      <p:sp>
        <p:nvSpPr>
          <p:cNvPr id="7" name="Espace réservé du contenu 2">
            <a:extLst>
              <a:ext uri="{FF2B5EF4-FFF2-40B4-BE49-F238E27FC236}">
                <a16:creationId xmlns:a16="http://schemas.microsoft.com/office/drawing/2014/main" id="{B9DC7BDA-4462-6CDD-953D-E194C4C2C022}"/>
              </a:ext>
            </a:extLst>
          </p:cNvPr>
          <p:cNvSpPr txBox="1">
            <a:spLocks/>
          </p:cNvSpPr>
          <p:nvPr/>
        </p:nvSpPr>
        <p:spPr>
          <a:xfrm>
            <a:off x="516355" y="5351550"/>
            <a:ext cx="3894644" cy="686577"/>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b="0" i="0" kern="1200">
                <a:solidFill>
                  <a:srgbClr val="7C7772"/>
                </a:solidFill>
                <a:latin typeface="Helvetica Light" panose="020B04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667"/>
              </a:lnSpc>
              <a:buNone/>
            </a:pPr>
            <a:r>
              <a:rPr lang="fr-CH" sz="1067" dirty="0">
                <a:solidFill>
                  <a:srgbClr val="000000"/>
                </a:solidFill>
                <a:latin typeface="Arial" panose="020B0604020202020204" pitchFamily="34" charset="0"/>
                <a:cs typeface="Arial" panose="020B0604020202020204" pitchFamily="34" charset="0"/>
              </a:rPr>
              <a:t>Haute Ecole de Gestion</a:t>
            </a:r>
          </a:p>
          <a:p>
            <a:pPr marL="0" indent="0">
              <a:lnSpc>
                <a:spcPts val="667"/>
              </a:lnSpc>
              <a:buNone/>
            </a:pPr>
            <a:r>
              <a:rPr lang="fr-CH" sz="1067" dirty="0">
                <a:solidFill>
                  <a:srgbClr val="000000"/>
                </a:solidFill>
                <a:latin typeface="Arial" panose="020B0604020202020204" pitchFamily="34" charset="0"/>
                <a:cs typeface="Arial" panose="020B0604020202020204" pitchFamily="34" charset="0"/>
              </a:rPr>
              <a:t>Route de la Plaine 2</a:t>
            </a:r>
          </a:p>
          <a:p>
            <a:pPr marL="0" indent="0">
              <a:lnSpc>
                <a:spcPts val="667"/>
              </a:lnSpc>
              <a:buNone/>
            </a:pPr>
            <a:r>
              <a:rPr lang="fr-CH" sz="1067" dirty="0">
                <a:solidFill>
                  <a:srgbClr val="000000"/>
                </a:solidFill>
                <a:latin typeface="Arial" panose="020B0604020202020204" pitchFamily="34" charset="0"/>
                <a:cs typeface="Arial" panose="020B0604020202020204" pitchFamily="34" charset="0"/>
              </a:rPr>
              <a:t>3960 Sierre</a:t>
            </a:r>
          </a:p>
        </p:txBody>
      </p:sp>
      <p:pic>
        <p:nvPicPr>
          <p:cNvPr id="8" name="Image 7">
            <a:extLst>
              <a:ext uri="{FF2B5EF4-FFF2-40B4-BE49-F238E27FC236}">
                <a16:creationId xmlns:a16="http://schemas.microsoft.com/office/drawing/2014/main" id="{D3CCF250-8376-3A17-F3AA-116E039201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8665" y="6030587"/>
            <a:ext cx="1197984" cy="633716"/>
          </a:xfrm>
          <a:prstGeom prst="rect">
            <a:avLst/>
          </a:prstGeom>
        </p:spPr>
      </p:pic>
      <p:pic>
        <p:nvPicPr>
          <p:cNvPr id="9" name="Graphique 8">
            <a:extLst>
              <a:ext uri="{FF2B5EF4-FFF2-40B4-BE49-F238E27FC236}">
                <a16:creationId xmlns:a16="http://schemas.microsoft.com/office/drawing/2014/main" id="{A8DD93EC-A6BE-C235-E622-A58C3FA26C9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10800" y="6138513"/>
            <a:ext cx="417865" cy="417865"/>
          </a:xfrm>
          <a:prstGeom prst="rect">
            <a:avLst/>
          </a:prstGeom>
        </p:spPr>
      </p:pic>
      <p:sp>
        <p:nvSpPr>
          <p:cNvPr id="10" name="Espace réservé du contenu 2">
            <a:hlinkClick r:id="rId7"/>
            <a:extLst>
              <a:ext uri="{FF2B5EF4-FFF2-40B4-BE49-F238E27FC236}">
                <a16:creationId xmlns:a16="http://schemas.microsoft.com/office/drawing/2014/main" id="{4F24F274-284A-38DF-756B-7DFDA25AFE36}"/>
              </a:ext>
            </a:extLst>
          </p:cNvPr>
          <p:cNvSpPr txBox="1">
            <a:spLocks/>
          </p:cNvSpPr>
          <p:nvPr/>
        </p:nvSpPr>
        <p:spPr>
          <a:xfrm>
            <a:off x="516355" y="6275673"/>
            <a:ext cx="1350380" cy="261864"/>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400" b="0" i="0" kern="1200">
                <a:solidFill>
                  <a:srgbClr val="7C7772"/>
                </a:solidFill>
                <a:latin typeface="Helvetica Light" panose="020B04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667"/>
              </a:lnSpc>
              <a:buNone/>
            </a:pPr>
            <a:r>
              <a:rPr lang="fr-CH" sz="1067"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hevs.ch/</a:t>
            </a:r>
            <a:r>
              <a:rPr lang="fr-CH" sz="1067" b="1"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heg</a:t>
            </a:r>
            <a:endParaRPr lang="fr-CH" sz="1067"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Graphique 10">
            <a:extLst>
              <a:ext uri="{FF2B5EF4-FFF2-40B4-BE49-F238E27FC236}">
                <a16:creationId xmlns:a16="http://schemas.microsoft.com/office/drawing/2014/main" id="{51383895-F362-A696-D1C9-A72FB888EBC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41913" y="6260241"/>
            <a:ext cx="1074707" cy="180320"/>
          </a:xfrm>
          <a:prstGeom prst="rect">
            <a:avLst/>
          </a:prstGeom>
        </p:spPr>
      </p:pic>
      <p:pic>
        <p:nvPicPr>
          <p:cNvPr id="13" name="Graphique 12">
            <a:extLst>
              <a:ext uri="{FF2B5EF4-FFF2-40B4-BE49-F238E27FC236}">
                <a16:creationId xmlns:a16="http://schemas.microsoft.com/office/drawing/2014/main" id="{04814FAE-DD10-93C1-8FFE-B3C1E3F6931A}"/>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266875" y="6245846"/>
            <a:ext cx="1794933" cy="203200"/>
          </a:xfrm>
          <a:prstGeom prst="rect">
            <a:avLst/>
          </a:prstGeom>
        </p:spPr>
      </p:pic>
      <p:sp>
        <p:nvSpPr>
          <p:cNvPr id="14" name="Titre 1">
            <a:extLst>
              <a:ext uri="{FF2B5EF4-FFF2-40B4-BE49-F238E27FC236}">
                <a16:creationId xmlns:a16="http://schemas.microsoft.com/office/drawing/2014/main" id="{266B8BF5-467E-579D-9101-29830D9AD0B8}"/>
              </a:ext>
            </a:extLst>
          </p:cNvPr>
          <p:cNvSpPr txBox="1">
            <a:spLocks/>
          </p:cNvSpPr>
          <p:nvPr/>
        </p:nvSpPr>
        <p:spPr>
          <a:xfrm>
            <a:off x="1191545" y="2557428"/>
            <a:ext cx="10381728" cy="1256524"/>
          </a:xfrm>
          <a:prstGeom prst="rect">
            <a:avLst/>
          </a:prstGeom>
          <a:ln w="12700"/>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latin typeface="Raleway Thin" pitchFamily="2" charset="0"/>
              </a:rPr>
              <a:t>“We cannot solve our problems with the same kind of thinking we used when we created them.”</a:t>
            </a:r>
            <a:br>
              <a:rPr lang="en-US" sz="2800" b="1" dirty="0">
                <a:latin typeface="Raleway Thin" pitchFamily="2" charset="0"/>
              </a:rPr>
            </a:br>
            <a:r>
              <a:rPr lang="en-US" sz="1600" b="1" dirty="0">
                <a:latin typeface="Raleway Thin" pitchFamily="2" charset="0"/>
              </a:rPr>
              <a:t>Albert Einstein</a:t>
            </a:r>
            <a:endParaRPr lang="fr-CH" sz="2800" b="1" dirty="0">
              <a:latin typeface="Raleway Thin" pitchFamily="2" charset="0"/>
            </a:endParaRPr>
          </a:p>
        </p:txBody>
      </p:sp>
    </p:spTree>
    <p:extLst>
      <p:ext uri="{BB962C8B-B14F-4D97-AF65-F5344CB8AC3E}">
        <p14:creationId xmlns:p14="http://schemas.microsoft.com/office/powerpoint/2010/main" val="106401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1862B1E-BF67-D3AD-F8A1-09BBE8B35DE4}"/>
              </a:ext>
            </a:extLst>
          </p:cNvPr>
          <p:cNvSpPr txBox="1">
            <a:spLocks/>
          </p:cNvSpPr>
          <p:nvPr/>
        </p:nvSpPr>
        <p:spPr>
          <a:xfrm>
            <a:off x="723706" y="111374"/>
            <a:ext cx="5181794" cy="8840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a:t>Agenda du </a:t>
            </a:r>
            <a:r>
              <a:rPr lang="de-CH" sz="3200" b="1" dirty="0" err="1"/>
              <a:t>cours</a:t>
            </a:r>
            <a:r>
              <a:rPr lang="de-CH" sz="3200" b="1" dirty="0"/>
              <a:t> N°2 </a:t>
            </a:r>
            <a:endParaRPr lang="fr-CH" sz="3200" b="1" dirty="0"/>
          </a:p>
        </p:txBody>
      </p:sp>
      <p:pic>
        <p:nvPicPr>
          <p:cNvPr id="5" name="Graphique 4">
            <a:extLst>
              <a:ext uri="{FF2B5EF4-FFF2-40B4-BE49-F238E27FC236}">
                <a16:creationId xmlns:a16="http://schemas.microsoft.com/office/drawing/2014/main" id="{193F4242-549B-9075-BE76-E7FF81DC7F3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2166" y="428066"/>
            <a:ext cx="221541" cy="237364"/>
          </a:xfrm>
          <a:prstGeom prst="rect">
            <a:avLst/>
          </a:prstGeom>
        </p:spPr>
      </p:pic>
      <p:sp>
        <p:nvSpPr>
          <p:cNvPr id="6" name="ZoneTexte 5">
            <a:extLst>
              <a:ext uri="{FF2B5EF4-FFF2-40B4-BE49-F238E27FC236}">
                <a16:creationId xmlns:a16="http://schemas.microsoft.com/office/drawing/2014/main" id="{24ADC68B-792A-C01B-33D8-5F2F073CDE7C}"/>
              </a:ext>
            </a:extLst>
          </p:cNvPr>
          <p:cNvSpPr txBox="1"/>
          <p:nvPr/>
        </p:nvSpPr>
        <p:spPr>
          <a:xfrm>
            <a:off x="1609725" y="1438275"/>
            <a:ext cx="7943850" cy="2677656"/>
          </a:xfrm>
          <a:prstGeom prst="rect">
            <a:avLst/>
          </a:prstGeom>
          <a:noFill/>
        </p:spPr>
        <p:txBody>
          <a:bodyPr wrap="square" rtlCol="0">
            <a:spAutoFit/>
          </a:bodyPr>
          <a:lstStyle/>
          <a:p>
            <a:pPr marL="342900" indent="-342900">
              <a:buFont typeface="+mj-lt"/>
              <a:buAutoNum type="arabicPeriod"/>
            </a:pPr>
            <a:endParaRPr lang="fr-CH" sz="2400" dirty="0"/>
          </a:p>
          <a:p>
            <a:pPr marL="342900" indent="-342900">
              <a:buFont typeface="+mj-lt"/>
              <a:buAutoNum type="arabicPeriod"/>
            </a:pPr>
            <a:r>
              <a:rPr lang="fr-CH" sz="2400" b="1" dirty="0"/>
              <a:t>Cours sur les émissions de CO2</a:t>
            </a:r>
          </a:p>
          <a:p>
            <a:pPr marL="971550" lvl="1" indent="-514350">
              <a:buFont typeface="+mj-lt"/>
              <a:buAutoNum type="romanUcPeriod"/>
            </a:pPr>
            <a:r>
              <a:rPr lang="fr-CH" sz="2400" dirty="0"/>
              <a:t>Définitions et compréhension du phénomène</a:t>
            </a:r>
          </a:p>
          <a:p>
            <a:pPr marL="971550" lvl="1" indent="-514350">
              <a:buFont typeface="+mj-lt"/>
              <a:buAutoNum type="romanUcPeriod"/>
            </a:pPr>
            <a:r>
              <a:rPr lang="fr-CH" sz="2400" dirty="0"/>
              <a:t>Etat de la situation en Suisse</a:t>
            </a:r>
          </a:p>
          <a:p>
            <a:pPr marL="971550" lvl="1" indent="-514350">
              <a:buFont typeface="+mj-lt"/>
              <a:buAutoNum type="romanUcPeriod"/>
            </a:pPr>
            <a:r>
              <a:rPr lang="fr-CH" sz="2400" dirty="0"/>
              <a:t>Rôle de l’énergie</a:t>
            </a:r>
          </a:p>
          <a:p>
            <a:pPr marL="971550" lvl="1" indent="-514350">
              <a:buFont typeface="+mj-lt"/>
              <a:buAutoNum type="romanUcPeriod"/>
            </a:pPr>
            <a:r>
              <a:rPr lang="fr-CH" sz="2400" dirty="0"/>
              <a:t>GIEC pour les nuls</a:t>
            </a:r>
          </a:p>
          <a:p>
            <a:pPr marL="971550" lvl="1" indent="-514350">
              <a:buFont typeface="+mj-lt"/>
              <a:buAutoNum type="romanUcPeriod"/>
            </a:pPr>
            <a:r>
              <a:rPr lang="fr-CH" sz="2400" dirty="0"/>
              <a:t>Comment les entreprises peuvent agir ?</a:t>
            </a:r>
          </a:p>
        </p:txBody>
      </p:sp>
    </p:spTree>
    <p:extLst>
      <p:ext uri="{BB962C8B-B14F-4D97-AF65-F5344CB8AC3E}">
        <p14:creationId xmlns:p14="http://schemas.microsoft.com/office/powerpoint/2010/main" val="378653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3913" y="4406901"/>
            <a:ext cx="11990962" cy="1362075"/>
          </a:xfrm>
        </p:spPr>
        <p:txBody>
          <a:bodyPr/>
          <a:lstStyle/>
          <a:p>
            <a:r>
              <a:rPr lang="fr-CH" dirty="0"/>
              <a:t> 1. </a:t>
            </a:r>
            <a:r>
              <a:rPr lang="fr-CH" dirty="0" err="1"/>
              <a:t>definitions</a:t>
            </a:r>
            <a:r>
              <a:rPr lang="fr-CH" dirty="0"/>
              <a:t> &amp; compréhension du phénomène</a:t>
            </a:r>
          </a:p>
        </p:txBody>
      </p:sp>
      <p:sp>
        <p:nvSpPr>
          <p:cNvPr id="5" name="Espace réservé du texte 4">
            <a:extLst>
              <a:ext uri="{FF2B5EF4-FFF2-40B4-BE49-F238E27FC236}">
                <a16:creationId xmlns:a16="http://schemas.microsoft.com/office/drawing/2014/main" id="{8FFF8CFF-F3E9-4FC3-8856-7F18125D6C8F}"/>
              </a:ext>
            </a:extLst>
          </p:cNvPr>
          <p:cNvSpPr>
            <a:spLocks noGrp="1"/>
          </p:cNvSpPr>
          <p:nvPr>
            <p:ph type="body" idx="1"/>
          </p:nvPr>
        </p:nvSpPr>
        <p:spPr>
          <a:xfrm>
            <a:off x="485659" y="2906714"/>
            <a:ext cx="7772400" cy="1500187"/>
          </a:xfrm>
        </p:spPr>
        <p:txBody>
          <a:bodyPr>
            <a:normAutofit/>
          </a:bodyPr>
          <a:lstStyle/>
          <a:p>
            <a:r>
              <a:rPr lang="de-CH" sz="2400" dirty="0">
                <a:latin typeface="Helvetica Light" panose="020B0403020202020204"/>
              </a:rPr>
              <a:t>MANAGER 21 -  Cours N°2 </a:t>
            </a:r>
            <a:r>
              <a:rPr lang="de-CH" sz="2400" dirty="0" err="1">
                <a:latin typeface="Helvetica Light" panose="020B0403020202020204"/>
              </a:rPr>
              <a:t>Emissions</a:t>
            </a:r>
            <a:r>
              <a:rPr lang="de-CH" sz="2400" dirty="0">
                <a:latin typeface="Helvetica Light" panose="020B0403020202020204"/>
              </a:rPr>
              <a:t> de CO2</a:t>
            </a:r>
            <a:endParaRPr lang="fr-CH" sz="2400" dirty="0">
              <a:latin typeface="Helvetica Light" panose="020B0403020202020204"/>
            </a:endParaRPr>
          </a:p>
        </p:txBody>
      </p:sp>
    </p:spTree>
    <p:extLst>
      <p:ext uri="{BB962C8B-B14F-4D97-AF65-F5344CB8AC3E}">
        <p14:creationId xmlns:p14="http://schemas.microsoft.com/office/powerpoint/2010/main" val="192848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10;&#10;Description générée automatiquement">
            <a:extLst>
              <a:ext uri="{FF2B5EF4-FFF2-40B4-BE49-F238E27FC236}">
                <a16:creationId xmlns:a16="http://schemas.microsoft.com/office/drawing/2014/main" id="{8F9E53AB-9024-0646-A94F-E61B2EA4CB14}"/>
              </a:ext>
            </a:extLst>
          </p:cNvPr>
          <p:cNvPicPr>
            <a:picLocks noChangeAspect="1"/>
          </p:cNvPicPr>
          <p:nvPr/>
        </p:nvPicPr>
        <p:blipFill rotWithShape="1">
          <a:blip r:embed="rId3">
            <a:extLst>
              <a:ext uri="{28A0092B-C50C-407E-A947-70E740481C1C}">
                <a14:useLocalDpi xmlns:a14="http://schemas.microsoft.com/office/drawing/2010/main" val="0"/>
              </a:ext>
            </a:extLst>
          </a:blip>
          <a:srcRect t="7349"/>
          <a:stretch/>
        </p:blipFill>
        <p:spPr>
          <a:xfrm>
            <a:off x="2301734" y="892094"/>
            <a:ext cx="5956441" cy="3397952"/>
          </a:xfrm>
          <a:prstGeom prst="rect">
            <a:avLst/>
          </a:prstGeom>
        </p:spPr>
      </p:pic>
      <p:pic>
        <p:nvPicPr>
          <p:cNvPr id="9" name="Image 8" descr="Une image contenant signe, horloge, dessin, mètre&#10;&#10;Description générée automatiquement">
            <a:extLst>
              <a:ext uri="{FF2B5EF4-FFF2-40B4-BE49-F238E27FC236}">
                <a16:creationId xmlns:a16="http://schemas.microsoft.com/office/drawing/2014/main" id="{60CE1D6F-9F13-274A-BFCA-94DDFEE98C81}"/>
              </a:ext>
            </a:extLst>
          </p:cNvPr>
          <p:cNvPicPr>
            <a:picLocks noChangeAspect="1"/>
          </p:cNvPicPr>
          <p:nvPr/>
        </p:nvPicPr>
        <p:blipFill rotWithShape="1">
          <a:blip r:embed="rId4">
            <a:extLst>
              <a:ext uri="{28A0092B-C50C-407E-A947-70E740481C1C}">
                <a14:useLocalDpi xmlns:a14="http://schemas.microsoft.com/office/drawing/2010/main" val="0"/>
              </a:ext>
            </a:extLst>
          </a:blip>
          <a:srcRect t="13274"/>
          <a:stretch/>
        </p:blipFill>
        <p:spPr>
          <a:xfrm>
            <a:off x="2301734" y="4326527"/>
            <a:ext cx="5896087" cy="1536260"/>
          </a:xfrm>
          <a:prstGeom prst="rect">
            <a:avLst/>
          </a:prstGeom>
        </p:spPr>
      </p:pic>
      <p:sp>
        <p:nvSpPr>
          <p:cNvPr id="11" name="ZoneTexte 10">
            <a:extLst>
              <a:ext uri="{FF2B5EF4-FFF2-40B4-BE49-F238E27FC236}">
                <a16:creationId xmlns:a16="http://schemas.microsoft.com/office/drawing/2014/main" id="{9660FA29-F303-084D-961C-FC37FD700BE3}"/>
              </a:ext>
            </a:extLst>
          </p:cNvPr>
          <p:cNvSpPr txBox="1"/>
          <p:nvPr/>
        </p:nvSpPr>
        <p:spPr>
          <a:xfrm>
            <a:off x="2279578" y="5856772"/>
            <a:ext cx="3435422" cy="307777"/>
          </a:xfrm>
          <a:prstGeom prst="rect">
            <a:avLst/>
          </a:prstGeom>
          <a:noFill/>
        </p:spPr>
        <p:txBody>
          <a:bodyPr wrap="square" rtlCol="0">
            <a:spAutoFit/>
          </a:bodyPr>
          <a:lstStyle/>
          <a:p>
            <a:r>
              <a:rPr lang="fr-FR" sz="1400" dirty="0">
                <a:solidFill>
                  <a:srgbClr val="636363"/>
                </a:solidFill>
                <a:cs typeface="Al Bayan Plain" pitchFamily="2" charset="-78"/>
              </a:rPr>
              <a:t>Si il y a trop de gaz à effet de serre</a:t>
            </a:r>
            <a:r>
              <a:rPr lang="fr-FR" sz="1400" dirty="0">
                <a:solidFill>
                  <a:schemeClr val="bg1">
                    <a:lumMod val="50000"/>
                  </a:schemeClr>
                </a:solidFill>
                <a:cs typeface="Al Bayan Plain" pitchFamily="2" charset="-78"/>
              </a:rPr>
              <a:t>.</a:t>
            </a:r>
          </a:p>
        </p:txBody>
      </p:sp>
      <p:sp>
        <p:nvSpPr>
          <p:cNvPr id="2" name="Titre 1">
            <a:extLst>
              <a:ext uri="{FF2B5EF4-FFF2-40B4-BE49-F238E27FC236}">
                <a16:creationId xmlns:a16="http://schemas.microsoft.com/office/drawing/2014/main" id="{461ECCF1-5AE6-F3E3-2971-0AD8FEBA85BF}"/>
              </a:ext>
            </a:extLst>
          </p:cNvPr>
          <p:cNvSpPr txBox="1">
            <a:spLocks/>
          </p:cNvSpPr>
          <p:nvPr/>
        </p:nvSpPr>
        <p:spPr>
          <a:xfrm>
            <a:off x="723706" y="111374"/>
            <a:ext cx="5181794" cy="8840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a:t>A </a:t>
            </a:r>
            <a:r>
              <a:rPr lang="de-CH" sz="3200" b="1" dirty="0" err="1"/>
              <a:t>quoi</a:t>
            </a:r>
            <a:r>
              <a:rPr lang="de-CH" sz="3200" b="1" dirty="0"/>
              <a:t> </a:t>
            </a:r>
            <a:r>
              <a:rPr lang="de-CH" sz="3200" b="1" dirty="0" err="1"/>
              <a:t>sert</a:t>
            </a:r>
            <a:r>
              <a:rPr lang="de-CH" sz="3200" b="1" dirty="0"/>
              <a:t> </a:t>
            </a:r>
            <a:r>
              <a:rPr lang="de-CH" sz="3200" b="1" dirty="0" err="1"/>
              <a:t>l’effet</a:t>
            </a:r>
            <a:r>
              <a:rPr lang="de-CH" sz="3200" b="1" dirty="0"/>
              <a:t> de </a:t>
            </a:r>
            <a:r>
              <a:rPr lang="de-CH" sz="3200" b="1" dirty="0" err="1"/>
              <a:t>serre</a:t>
            </a:r>
            <a:r>
              <a:rPr lang="de-CH" sz="3200" b="1" dirty="0"/>
              <a:t> ? </a:t>
            </a:r>
            <a:endParaRPr lang="fr-CH" sz="3200" b="1" dirty="0"/>
          </a:p>
        </p:txBody>
      </p:sp>
      <p:pic>
        <p:nvPicPr>
          <p:cNvPr id="4" name="Graphique 3">
            <a:extLst>
              <a:ext uri="{FF2B5EF4-FFF2-40B4-BE49-F238E27FC236}">
                <a16:creationId xmlns:a16="http://schemas.microsoft.com/office/drawing/2014/main" id="{4A80B596-9369-0380-81A3-E17DDBD235B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2166" y="428066"/>
            <a:ext cx="221541" cy="237364"/>
          </a:xfrm>
          <a:prstGeom prst="rect">
            <a:avLst/>
          </a:prstGeom>
        </p:spPr>
      </p:pic>
    </p:spTree>
    <p:extLst>
      <p:ext uri="{BB962C8B-B14F-4D97-AF65-F5344CB8AC3E}">
        <p14:creationId xmlns:p14="http://schemas.microsoft.com/office/powerpoint/2010/main" val="83240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E732D83-3287-4610-A070-8B3BBA89D2E0}"/>
              </a:ext>
            </a:extLst>
          </p:cNvPr>
          <p:cNvPicPr>
            <a:picLocks noChangeAspect="1"/>
          </p:cNvPicPr>
          <p:nvPr/>
        </p:nvPicPr>
        <p:blipFill rotWithShape="1">
          <a:blip r:embed="rId3"/>
          <a:srcRect l="13919" t="14444" r="15946" b="5677"/>
          <a:stretch/>
        </p:blipFill>
        <p:spPr>
          <a:xfrm>
            <a:off x="1529504" y="1115454"/>
            <a:ext cx="8357446" cy="5354241"/>
          </a:xfrm>
          <a:prstGeom prst="rect">
            <a:avLst/>
          </a:prstGeom>
        </p:spPr>
      </p:pic>
      <p:sp>
        <p:nvSpPr>
          <p:cNvPr id="2" name="Titre 1">
            <a:extLst>
              <a:ext uri="{FF2B5EF4-FFF2-40B4-BE49-F238E27FC236}">
                <a16:creationId xmlns:a16="http://schemas.microsoft.com/office/drawing/2014/main" id="{52F824E2-18E8-79E4-D90D-DA540D0E796B}"/>
              </a:ext>
            </a:extLst>
          </p:cNvPr>
          <p:cNvSpPr txBox="1">
            <a:spLocks/>
          </p:cNvSpPr>
          <p:nvPr/>
        </p:nvSpPr>
        <p:spPr>
          <a:xfrm>
            <a:off x="723706" y="111374"/>
            <a:ext cx="5181794" cy="8840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a:t>Etat de la </a:t>
            </a:r>
            <a:r>
              <a:rPr lang="de-CH" sz="3200" b="1" dirty="0" err="1"/>
              <a:t>situation</a:t>
            </a:r>
            <a:r>
              <a:rPr lang="de-CH" sz="3200" b="1" dirty="0"/>
              <a:t> </a:t>
            </a:r>
            <a:r>
              <a:rPr lang="de-CH" sz="3200" b="1" dirty="0" err="1"/>
              <a:t>mondiale</a:t>
            </a:r>
            <a:r>
              <a:rPr lang="de-CH" sz="3200" b="1" dirty="0"/>
              <a:t> </a:t>
            </a:r>
            <a:endParaRPr lang="fr-CH" sz="3200" b="1" dirty="0"/>
          </a:p>
        </p:txBody>
      </p:sp>
      <p:pic>
        <p:nvPicPr>
          <p:cNvPr id="3" name="Graphique 2">
            <a:extLst>
              <a:ext uri="{FF2B5EF4-FFF2-40B4-BE49-F238E27FC236}">
                <a16:creationId xmlns:a16="http://schemas.microsoft.com/office/drawing/2014/main" id="{57552F6B-FED7-54BD-9606-261D9234AC2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2166" y="428066"/>
            <a:ext cx="221541" cy="237364"/>
          </a:xfrm>
          <a:prstGeom prst="rect">
            <a:avLst/>
          </a:prstGeom>
        </p:spPr>
      </p:pic>
      <p:cxnSp>
        <p:nvCxnSpPr>
          <p:cNvPr id="6" name="Connecteur droit avec flèche 5">
            <a:extLst>
              <a:ext uri="{FF2B5EF4-FFF2-40B4-BE49-F238E27FC236}">
                <a16:creationId xmlns:a16="http://schemas.microsoft.com/office/drawing/2014/main" id="{1767E645-3091-83D6-D7D8-6549DE2544CF}"/>
              </a:ext>
            </a:extLst>
          </p:cNvPr>
          <p:cNvCxnSpPr/>
          <p:nvPr/>
        </p:nvCxnSpPr>
        <p:spPr>
          <a:xfrm flipH="1">
            <a:off x="9010650" y="1552575"/>
            <a:ext cx="1000125" cy="590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4439082B-403D-16C4-71BC-1C1428D2E2E0}"/>
              </a:ext>
            </a:extLst>
          </p:cNvPr>
          <p:cNvSpPr txBox="1"/>
          <p:nvPr/>
        </p:nvSpPr>
        <p:spPr>
          <a:xfrm>
            <a:off x="9010650" y="1199465"/>
            <a:ext cx="1466850" cy="646331"/>
          </a:xfrm>
          <a:prstGeom prst="rect">
            <a:avLst/>
          </a:prstGeom>
          <a:noFill/>
        </p:spPr>
        <p:txBody>
          <a:bodyPr wrap="square" rtlCol="0">
            <a:spAutoFit/>
          </a:bodyPr>
          <a:lstStyle/>
          <a:p>
            <a:r>
              <a:rPr lang="fr-CH" dirty="0"/>
              <a:t>423 en 2024</a:t>
            </a:r>
          </a:p>
          <a:p>
            <a:endParaRPr lang="fr-CH" dirty="0"/>
          </a:p>
        </p:txBody>
      </p:sp>
    </p:spTree>
    <p:extLst>
      <p:ext uri="{BB962C8B-B14F-4D97-AF65-F5344CB8AC3E}">
        <p14:creationId xmlns:p14="http://schemas.microsoft.com/office/powerpoint/2010/main" val="34425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70A81A1-E08B-46E7-B3E9-5BC1F6FBF3D1}"/>
              </a:ext>
            </a:extLst>
          </p:cNvPr>
          <p:cNvPicPr>
            <a:picLocks noChangeAspect="1"/>
          </p:cNvPicPr>
          <p:nvPr/>
        </p:nvPicPr>
        <p:blipFill rotWithShape="1">
          <a:blip r:embed="rId3"/>
          <a:srcRect l="14325" t="14445" r="16081" b="6396"/>
          <a:stretch/>
        </p:blipFill>
        <p:spPr>
          <a:xfrm>
            <a:off x="1425917" y="1023031"/>
            <a:ext cx="8318157" cy="5322004"/>
          </a:xfrm>
          <a:prstGeom prst="rect">
            <a:avLst/>
          </a:prstGeom>
        </p:spPr>
      </p:pic>
      <p:sp>
        <p:nvSpPr>
          <p:cNvPr id="2" name="Titre 1">
            <a:extLst>
              <a:ext uri="{FF2B5EF4-FFF2-40B4-BE49-F238E27FC236}">
                <a16:creationId xmlns:a16="http://schemas.microsoft.com/office/drawing/2014/main" id="{8F7DBBB1-241A-E2A2-8346-D89432806615}"/>
              </a:ext>
            </a:extLst>
          </p:cNvPr>
          <p:cNvSpPr txBox="1">
            <a:spLocks/>
          </p:cNvSpPr>
          <p:nvPr/>
        </p:nvSpPr>
        <p:spPr>
          <a:xfrm>
            <a:off x="723706" y="111374"/>
            <a:ext cx="5181794" cy="8840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a:t>Etat de la </a:t>
            </a:r>
            <a:r>
              <a:rPr lang="de-CH" sz="3200" b="1" dirty="0" err="1"/>
              <a:t>situation</a:t>
            </a:r>
            <a:r>
              <a:rPr lang="de-CH" sz="3200" b="1" dirty="0"/>
              <a:t> </a:t>
            </a:r>
            <a:r>
              <a:rPr lang="de-CH" sz="3200" b="1" dirty="0" err="1"/>
              <a:t>mondiale</a:t>
            </a:r>
            <a:r>
              <a:rPr lang="de-CH" sz="3200" b="1" dirty="0"/>
              <a:t> </a:t>
            </a:r>
            <a:endParaRPr lang="fr-CH" sz="3200" b="1" dirty="0"/>
          </a:p>
        </p:txBody>
      </p:sp>
      <p:pic>
        <p:nvPicPr>
          <p:cNvPr id="3" name="Graphique 2">
            <a:extLst>
              <a:ext uri="{FF2B5EF4-FFF2-40B4-BE49-F238E27FC236}">
                <a16:creationId xmlns:a16="http://schemas.microsoft.com/office/drawing/2014/main" id="{F603BEFC-DD3C-03D5-6778-91B92FAB355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2166" y="428066"/>
            <a:ext cx="221541" cy="237364"/>
          </a:xfrm>
          <a:prstGeom prst="rect">
            <a:avLst/>
          </a:prstGeom>
        </p:spPr>
      </p:pic>
      <p:cxnSp>
        <p:nvCxnSpPr>
          <p:cNvPr id="4" name="Connecteur droit avec flèche 3">
            <a:extLst>
              <a:ext uri="{FF2B5EF4-FFF2-40B4-BE49-F238E27FC236}">
                <a16:creationId xmlns:a16="http://schemas.microsoft.com/office/drawing/2014/main" id="{C2DAED26-2554-043E-52A2-09B2E824F39A}"/>
              </a:ext>
            </a:extLst>
          </p:cNvPr>
          <p:cNvCxnSpPr/>
          <p:nvPr/>
        </p:nvCxnSpPr>
        <p:spPr>
          <a:xfrm flipH="1">
            <a:off x="9563100" y="542909"/>
            <a:ext cx="1000125" cy="590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A49CDBE9-E49D-93C2-4A50-10616D13A02D}"/>
              </a:ext>
            </a:extLst>
          </p:cNvPr>
          <p:cNvSpPr txBox="1"/>
          <p:nvPr/>
        </p:nvSpPr>
        <p:spPr>
          <a:xfrm>
            <a:off x="10372725" y="699865"/>
            <a:ext cx="1466850" cy="646331"/>
          </a:xfrm>
          <a:prstGeom prst="rect">
            <a:avLst/>
          </a:prstGeom>
          <a:noFill/>
        </p:spPr>
        <p:txBody>
          <a:bodyPr wrap="square" rtlCol="0">
            <a:spAutoFit/>
          </a:bodyPr>
          <a:lstStyle/>
          <a:p>
            <a:r>
              <a:rPr lang="fr-CH" dirty="0"/>
              <a:t>423 en 2024</a:t>
            </a:r>
          </a:p>
          <a:p>
            <a:endParaRPr lang="fr-CH" dirty="0"/>
          </a:p>
        </p:txBody>
      </p:sp>
    </p:spTree>
    <p:extLst>
      <p:ext uri="{BB962C8B-B14F-4D97-AF65-F5344CB8AC3E}">
        <p14:creationId xmlns:p14="http://schemas.microsoft.com/office/powerpoint/2010/main" val="314080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DAF45-D53A-8BE9-1889-BDBE4CE5A5A2}"/>
              </a:ext>
            </a:extLst>
          </p:cNvPr>
          <p:cNvSpPr txBox="1">
            <a:spLocks/>
          </p:cNvSpPr>
          <p:nvPr/>
        </p:nvSpPr>
        <p:spPr>
          <a:xfrm>
            <a:off x="723706" y="111374"/>
            <a:ext cx="5181794" cy="8840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a:t>Etat de la </a:t>
            </a:r>
            <a:r>
              <a:rPr lang="de-CH" sz="3200" b="1" dirty="0" err="1"/>
              <a:t>situation</a:t>
            </a:r>
            <a:r>
              <a:rPr lang="de-CH" sz="3200" b="1" dirty="0"/>
              <a:t> </a:t>
            </a:r>
            <a:r>
              <a:rPr lang="de-CH" sz="3200" b="1" dirty="0" err="1"/>
              <a:t>mondiale</a:t>
            </a:r>
            <a:r>
              <a:rPr lang="de-CH" sz="3200" b="1" dirty="0"/>
              <a:t> </a:t>
            </a:r>
            <a:endParaRPr lang="fr-CH" sz="3200" b="1" dirty="0"/>
          </a:p>
        </p:txBody>
      </p:sp>
      <p:pic>
        <p:nvPicPr>
          <p:cNvPr id="3" name="Graphique 2">
            <a:extLst>
              <a:ext uri="{FF2B5EF4-FFF2-40B4-BE49-F238E27FC236}">
                <a16:creationId xmlns:a16="http://schemas.microsoft.com/office/drawing/2014/main" id="{9ECACF64-C5E4-670E-AA7C-743977FA42F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2166" y="428066"/>
            <a:ext cx="221541" cy="237364"/>
          </a:xfrm>
          <a:prstGeom prst="rect">
            <a:avLst/>
          </a:prstGeom>
        </p:spPr>
      </p:pic>
      <p:pic>
        <p:nvPicPr>
          <p:cNvPr id="6" name="Image 5">
            <a:extLst>
              <a:ext uri="{FF2B5EF4-FFF2-40B4-BE49-F238E27FC236}">
                <a16:creationId xmlns:a16="http://schemas.microsoft.com/office/drawing/2014/main" id="{3B7D6739-4F99-0EF3-C265-62A4CEB0EB57}"/>
              </a:ext>
            </a:extLst>
          </p:cNvPr>
          <p:cNvPicPr>
            <a:picLocks noChangeAspect="1"/>
          </p:cNvPicPr>
          <p:nvPr/>
        </p:nvPicPr>
        <p:blipFill>
          <a:blip r:embed="rId5"/>
          <a:srcRect l="8108" t="12083" r="34662" b="2638"/>
          <a:stretch/>
        </p:blipFill>
        <p:spPr>
          <a:xfrm>
            <a:off x="2614317" y="1076324"/>
            <a:ext cx="5910557" cy="5229225"/>
          </a:xfrm>
          <a:prstGeom prst="rect">
            <a:avLst/>
          </a:prstGeom>
        </p:spPr>
      </p:pic>
    </p:spTree>
    <p:extLst>
      <p:ext uri="{BB962C8B-B14F-4D97-AF65-F5344CB8AC3E}">
        <p14:creationId xmlns:p14="http://schemas.microsoft.com/office/powerpoint/2010/main" val="293587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3CC06E-696F-9D6A-89D8-E4E19A259EDB}"/>
              </a:ext>
            </a:extLst>
          </p:cNvPr>
          <p:cNvSpPr txBox="1">
            <a:spLocks/>
          </p:cNvSpPr>
          <p:nvPr/>
        </p:nvSpPr>
        <p:spPr>
          <a:xfrm>
            <a:off x="723706" y="111374"/>
            <a:ext cx="5181794" cy="8840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CH" sz="3200" b="1" dirty="0"/>
              <a:t>Etat de la </a:t>
            </a:r>
            <a:r>
              <a:rPr lang="de-CH" sz="3200" b="1" dirty="0" err="1"/>
              <a:t>situation</a:t>
            </a:r>
            <a:r>
              <a:rPr lang="de-CH" sz="3200" b="1" dirty="0"/>
              <a:t> </a:t>
            </a:r>
            <a:r>
              <a:rPr lang="de-CH" sz="3200" b="1" dirty="0" err="1"/>
              <a:t>mondiale</a:t>
            </a:r>
            <a:r>
              <a:rPr lang="de-CH" sz="3200" b="1" dirty="0"/>
              <a:t> </a:t>
            </a:r>
            <a:endParaRPr lang="fr-CH" sz="3200" b="1" dirty="0"/>
          </a:p>
        </p:txBody>
      </p:sp>
      <p:pic>
        <p:nvPicPr>
          <p:cNvPr id="3" name="Graphique 2">
            <a:extLst>
              <a:ext uri="{FF2B5EF4-FFF2-40B4-BE49-F238E27FC236}">
                <a16:creationId xmlns:a16="http://schemas.microsoft.com/office/drawing/2014/main" id="{B98EB76B-F2C8-7CAD-614C-6EE549EEF56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2166" y="428066"/>
            <a:ext cx="221541" cy="237364"/>
          </a:xfrm>
          <a:prstGeom prst="rect">
            <a:avLst/>
          </a:prstGeom>
        </p:spPr>
      </p:pic>
      <p:pic>
        <p:nvPicPr>
          <p:cNvPr id="7" name="Image 6">
            <a:extLst>
              <a:ext uri="{FF2B5EF4-FFF2-40B4-BE49-F238E27FC236}">
                <a16:creationId xmlns:a16="http://schemas.microsoft.com/office/drawing/2014/main" id="{14F31C66-7E47-AA6B-3256-DA3AC2D3459A}"/>
              </a:ext>
            </a:extLst>
          </p:cNvPr>
          <p:cNvPicPr>
            <a:picLocks noChangeAspect="1"/>
          </p:cNvPicPr>
          <p:nvPr/>
        </p:nvPicPr>
        <p:blipFill>
          <a:blip r:embed="rId5"/>
          <a:srcRect l="2665" t="20139" r="28559"/>
          <a:stretch/>
        </p:blipFill>
        <p:spPr>
          <a:xfrm>
            <a:off x="2096304" y="995423"/>
            <a:ext cx="7618391" cy="5252488"/>
          </a:xfrm>
          <a:prstGeom prst="rect">
            <a:avLst/>
          </a:prstGeom>
        </p:spPr>
      </p:pic>
    </p:spTree>
    <p:extLst>
      <p:ext uri="{BB962C8B-B14F-4D97-AF65-F5344CB8AC3E}">
        <p14:creationId xmlns:p14="http://schemas.microsoft.com/office/powerpoint/2010/main" val="276378252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2073</Words>
  <Application>Microsoft Office PowerPoint</Application>
  <PresentationFormat>Grand écran</PresentationFormat>
  <Paragraphs>163</Paragraphs>
  <Slides>21</Slides>
  <Notes>20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Al Bayan Plain</vt:lpstr>
      <vt:lpstr>Arial</vt:lpstr>
      <vt:lpstr>Calibri</vt:lpstr>
      <vt:lpstr>Frutiger Neue</vt:lpstr>
      <vt:lpstr>Helvetica Light</vt:lpstr>
      <vt:lpstr>Open Sans</vt:lpstr>
      <vt:lpstr>Raleway Thin</vt:lpstr>
      <vt:lpstr>Verdana</vt:lpstr>
      <vt:lpstr>Thème Office</vt:lpstr>
      <vt:lpstr>« Enjeux et outils du management pour le 21ème siècle »</vt:lpstr>
      <vt:lpstr> Cours N°2 – Emissions de CO2</vt:lpstr>
      <vt:lpstr>Présentation PowerPoint</vt:lpstr>
      <vt:lpstr> 1. definitions &amp; compréhension du phénomène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2. Etat des lieux en Suisse</vt:lpstr>
      <vt:lpstr>Présentation PowerPoint</vt:lpstr>
      <vt:lpstr>Présentation PowerPoint</vt:lpstr>
      <vt:lpstr>Présentation PowerPoint</vt:lpstr>
      <vt:lpstr>3. Comment Agir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Daniel Amrein</dc:creator>
  <cp:lastModifiedBy>Amrein Daniel</cp:lastModifiedBy>
  <cp:revision>375</cp:revision>
  <dcterms:created xsi:type="dcterms:W3CDTF">2013-09-10T12:03:21Z</dcterms:created>
  <dcterms:modified xsi:type="dcterms:W3CDTF">2025-10-02T13:44:33Z</dcterms:modified>
</cp:coreProperties>
</file>