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510" r:id="rId5"/>
    <p:sldId id="521" r:id="rId6"/>
    <p:sldId id="526" r:id="rId7"/>
    <p:sldId id="528" r:id="rId8"/>
    <p:sldId id="529" r:id="rId9"/>
    <p:sldId id="530" r:id="rId10"/>
    <p:sldId id="531" r:id="rId11"/>
    <p:sldId id="532" r:id="rId12"/>
    <p:sldId id="533" r:id="rId13"/>
    <p:sldId id="534" r:id="rId14"/>
    <p:sldId id="527" r:id="rId15"/>
    <p:sldId id="520" r:id="rId16"/>
    <p:sldId id="257" r:id="rId17"/>
    <p:sldId id="258" r:id="rId18"/>
    <p:sldId id="511" r:id="rId19"/>
    <p:sldId id="362" r:id="rId20"/>
    <p:sldId id="363" r:id="rId21"/>
    <p:sldId id="509" r:id="rId22"/>
    <p:sldId id="515" r:id="rId23"/>
    <p:sldId id="443" r:id="rId24"/>
    <p:sldId id="439" r:id="rId25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5D8A6F-9C6F-4B94-8D28-CC528EA0C2E2}" v="6" dt="2025-09-18T14:15:11.294"/>
    <p1510:client id="{705E2A4E-48D3-4ADA-85AD-FF1E6867EDDA}" v="1" dt="2025-09-18T12:32:20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95" autoAdjust="0"/>
    <p:restoredTop sz="94701" autoAdjust="0"/>
  </p:normalViewPr>
  <p:slideViewPr>
    <p:cSldViewPr>
      <p:cViewPr varScale="1">
        <p:scale>
          <a:sx n="78" d="100"/>
          <a:sy n="78" d="100"/>
        </p:scale>
        <p:origin x="152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3592D4-78CF-4DDE-8EA8-530680BC00AE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01451C7C-3703-4EB4-B6C2-928DEFBF3AFC}">
      <dgm:prSet phldrT="[Texte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CH" dirty="0"/>
            <a:t>Gouvernance des Systèmes d’Information</a:t>
          </a:r>
        </a:p>
      </dgm:t>
    </dgm:pt>
    <dgm:pt modelId="{A29EFA31-7A37-429D-8D79-60C0ED31997F}" type="parTrans" cxnId="{822AC181-8FFB-47A9-A162-738C533999DC}">
      <dgm:prSet/>
      <dgm:spPr/>
      <dgm:t>
        <a:bodyPr/>
        <a:lstStyle/>
        <a:p>
          <a:endParaRPr lang="fr-CH"/>
        </a:p>
      </dgm:t>
    </dgm:pt>
    <dgm:pt modelId="{C80047CF-C790-42D5-B8F3-2784B0E5CC2E}" type="sibTrans" cxnId="{822AC181-8FFB-47A9-A162-738C533999DC}">
      <dgm:prSet/>
      <dgm:spPr/>
      <dgm:t>
        <a:bodyPr/>
        <a:lstStyle/>
        <a:p>
          <a:endParaRPr lang="fr-CH"/>
        </a:p>
      </dgm:t>
    </dgm:pt>
    <dgm:pt modelId="{FAACA0FB-5AE9-488E-A959-06D86DE2F7C2}">
      <dgm:prSet phldrT="[Texte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CH" dirty="0"/>
            <a:t>Alignement stratégique</a:t>
          </a:r>
        </a:p>
      </dgm:t>
    </dgm:pt>
    <dgm:pt modelId="{6B0AFEC6-F197-4347-8DDB-192223759782}" type="parTrans" cxnId="{C6636696-987C-4C6A-8BC7-34FE4F281DF1}">
      <dgm:prSet/>
      <dgm:spPr/>
      <dgm:t>
        <a:bodyPr/>
        <a:lstStyle/>
        <a:p>
          <a:endParaRPr lang="fr-CH"/>
        </a:p>
      </dgm:t>
    </dgm:pt>
    <dgm:pt modelId="{7B9F5B62-4C36-4A79-BD2B-5BAAB6216EBA}" type="sibTrans" cxnId="{C6636696-987C-4C6A-8BC7-34FE4F281DF1}">
      <dgm:prSet/>
      <dgm:spPr/>
      <dgm:t>
        <a:bodyPr/>
        <a:lstStyle/>
        <a:p>
          <a:endParaRPr lang="fr-CH"/>
        </a:p>
      </dgm:t>
    </dgm:pt>
    <dgm:pt modelId="{67C00AFF-F49E-457E-9E9D-B6B2838D84BB}">
      <dgm:prSet phldrT="[Texte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CH" dirty="0"/>
            <a:t>Apport de valeurs</a:t>
          </a:r>
        </a:p>
      </dgm:t>
    </dgm:pt>
    <dgm:pt modelId="{B736EB56-26FF-4408-8E79-E214C0547D14}" type="parTrans" cxnId="{7020732F-D238-4A1D-9C25-D2DD62B31BD5}">
      <dgm:prSet/>
      <dgm:spPr/>
      <dgm:t>
        <a:bodyPr/>
        <a:lstStyle/>
        <a:p>
          <a:endParaRPr lang="fr-CH"/>
        </a:p>
      </dgm:t>
    </dgm:pt>
    <dgm:pt modelId="{CB639C63-D4D9-4A79-96B1-CA957EF47D02}" type="sibTrans" cxnId="{7020732F-D238-4A1D-9C25-D2DD62B31BD5}">
      <dgm:prSet/>
      <dgm:spPr/>
      <dgm:t>
        <a:bodyPr/>
        <a:lstStyle/>
        <a:p>
          <a:endParaRPr lang="fr-CH"/>
        </a:p>
      </dgm:t>
    </dgm:pt>
    <dgm:pt modelId="{6356A290-6217-418C-A0D3-F5DCE758BF3F}">
      <dgm:prSet phldrT="[Texte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CH" dirty="0"/>
            <a:t>Gestion des risques</a:t>
          </a:r>
        </a:p>
      </dgm:t>
    </dgm:pt>
    <dgm:pt modelId="{F9BADC14-C074-4A8C-8284-D272B93C8E6B}" type="parTrans" cxnId="{3D422E73-66D1-443A-A2AC-59B03E0AFE16}">
      <dgm:prSet/>
      <dgm:spPr/>
      <dgm:t>
        <a:bodyPr/>
        <a:lstStyle/>
        <a:p>
          <a:endParaRPr lang="fr-CH"/>
        </a:p>
      </dgm:t>
    </dgm:pt>
    <dgm:pt modelId="{DA58C210-2195-4596-854A-DCCDEBE497D9}" type="sibTrans" cxnId="{3D422E73-66D1-443A-A2AC-59B03E0AFE16}">
      <dgm:prSet/>
      <dgm:spPr/>
      <dgm:t>
        <a:bodyPr/>
        <a:lstStyle/>
        <a:p>
          <a:endParaRPr lang="fr-CH"/>
        </a:p>
      </dgm:t>
    </dgm:pt>
    <dgm:pt modelId="{99EFB1B3-E086-48EB-8317-87F5925DDC61}">
      <dgm:prSet phldrT="[Texte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CH" dirty="0"/>
            <a:t>Gestion des ressources</a:t>
          </a:r>
        </a:p>
      </dgm:t>
    </dgm:pt>
    <dgm:pt modelId="{791655E1-2D13-48FA-A4AB-98A42E20CC31}" type="parTrans" cxnId="{DFD93E08-D8B0-401F-BCB6-8419FF465EA2}">
      <dgm:prSet/>
      <dgm:spPr/>
      <dgm:t>
        <a:bodyPr/>
        <a:lstStyle/>
        <a:p>
          <a:endParaRPr lang="fr-CH"/>
        </a:p>
      </dgm:t>
    </dgm:pt>
    <dgm:pt modelId="{ABC0C314-F7F2-4C54-9F60-C27989EB86F2}" type="sibTrans" cxnId="{DFD93E08-D8B0-401F-BCB6-8419FF465EA2}">
      <dgm:prSet/>
      <dgm:spPr/>
      <dgm:t>
        <a:bodyPr/>
        <a:lstStyle/>
        <a:p>
          <a:endParaRPr lang="fr-CH"/>
        </a:p>
      </dgm:t>
    </dgm:pt>
    <dgm:pt modelId="{EEA625A9-4416-4481-BF13-B6F35F93D71E}">
      <dgm:prSet phldrT="[Texte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CH" dirty="0"/>
            <a:t>Mesure de la performance</a:t>
          </a:r>
        </a:p>
      </dgm:t>
    </dgm:pt>
    <dgm:pt modelId="{46DE5810-0FE3-4679-A500-D955A4493A64}" type="parTrans" cxnId="{9DA5A52D-8B56-4F85-AAC1-4417DB0A7A93}">
      <dgm:prSet/>
      <dgm:spPr/>
      <dgm:t>
        <a:bodyPr/>
        <a:lstStyle/>
        <a:p>
          <a:endParaRPr lang="fr-CH"/>
        </a:p>
      </dgm:t>
    </dgm:pt>
    <dgm:pt modelId="{0607A9FE-CB23-4B76-A451-B43C0FD4C218}" type="sibTrans" cxnId="{9DA5A52D-8B56-4F85-AAC1-4417DB0A7A93}">
      <dgm:prSet/>
      <dgm:spPr/>
      <dgm:t>
        <a:bodyPr/>
        <a:lstStyle/>
        <a:p>
          <a:endParaRPr lang="fr-CH"/>
        </a:p>
      </dgm:t>
    </dgm:pt>
    <dgm:pt modelId="{4CCEDA27-385C-4F03-8994-759297C89C1D}">
      <dgm:prSet phldrT="[Texte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r-CH" dirty="0"/>
            <a:t>Urbanisation</a:t>
          </a:r>
        </a:p>
      </dgm:t>
    </dgm:pt>
    <dgm:pt modelId="{AEFC71A3-DF95-441D-912F-A49E6EE9C891}" type="parTrans" cxnId="{C28B5616-58E9-4695-986C-973C23341BE0}">
      <dgm:prSet/>
      <dgm:spPr/>
      <dgm:t>
        <a:bodyPr/>
        <a:lstStyle/>
        <a:p>
          <a:endParaRPr lang="fr-CH"/>
        </a:p>
      </dgm:t>
    </dgm:pt>
    <dgm:pt modelId="{84A880CE-EB35-4FAD-A38E-2F5C8BCCA8D9}" type="sibTrans" cxnId="{C28B5616-58E9-4695-986C-973C23341BE0}">
      <dgm:prSet/>
      <dgm:spPr/>
      <dgm:t>
        <a:bodyPr/>
        <a:lstStyle/>
        <a:p>
          <a:endParaRPr lang="fr-CH"/>
        </a:p>
      </dgm:t>
    </dgm:pt>
    <dgm:pt modelId="{429E1D4A-9A64-4A2A-BAA6-2795C00AA654}" type="pres">
      <dgm:prSet presAssocID="{843592D4-78CF-4DDE-8EA8-530680BC00A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6DED364A-2868-4169-92CD-7F3428380B80}" type="pres">
      <dgm:prSet presAssocID="{01451C7C-3703-4EB4-B6C2-928DEFBF3AFC}" presName="Parent" presStyleLbl="node0" presStyleIdx="0" presStyleCnt="1">
        <dgm:presLayoutVars>
          <dgm:chMax val="6"/>
          <dgm:chPref val="6"/>
        </dgm:presLayoutVars>
      </dgm:prSet>
      <dgm:spPr/>
    </dgm:pt>
    <dgm:pt modelId="{D9DDA755-5274-47E4-8B56-26F22DEB9909}" type="pres">
      <dgm:prSet presAssocID="{FAACA0FB-5AE9-488E-A959-06D86DE2F7C2}" presName="Accent1" presStyleCnt="0"/>
      <dgm:spPr/>
    </dgm:pt>
    <dgm:pt modelId="{DBB6AAC6-6F6C-46AC-B30A-023F9EC99130}" type="pres">
      <dgm:prSet presAssocID="{FAACA0FB-5AE9-488E-A959-06D86DE2F7C2}" presName="Accent" presStyleLbl="bgShp" presStyleIdx="0" presStyleCnt="6"/>
      <dgm:spPr/>
    </dgm:pt>
    <dgm:pt modelId="{328F7B30-0AC5-4222-81DA-5A0F35928BC7}" type="pres">
      <dgm:prSet presAssocID="{FAACA0FB-5AE9-488E-A959-06D86DE2F7C2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CAB29252-67E8-4E50-B783-812F5568D889}" type="pres">
      <dgm:prSet presAssocID="{67C00AFF-F49E-457E-9E9D-B6B2838D84BB}" presName="Accent2" presStyleCnt="0"/>
      <dgm:spPr/>
    </dgm:pt>
    <dgm:pt modelId="{F9022186-F106-49A2-A0AA-8C81C9D95975}" type="pres">
      <dgm:prSet presAssocID="{67C00AFF-F49E-457E-9E9D-B6B2838D84BB}" presName="Accent" presStyleLbl="bgShp" presStyleIdx="1" presStyleCnt="6"/>
      <dgm:spPr/>
    </dgm:pt>
    <dgm:pt modelId="{3EDE8E3B-489B-48A6-8940-938349779CAB}" type="pres">
      <dgm:prSet presAssocID="{67C00AFF-F49E-457E-9E9D-B6B2838D84B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06284032-6FBE-47DB-9DC1-8F70FD22366E}" type="pres">
      <dgm:prSet presAssocID="{6356A290-6217-418C-A0D3-F5DCE758BF3F}" presName="Accent3" presStyleCnt="0"/>
      <dgm:spPr/>
    </dgm:pt>
    <dgm:pt modelId="{58D42617-45AF-4870-8CE6-0CDCEB369DA0}" type="pres">
      <dgm:prSet presAssocID="{6356A290-6217-418C-A0D3-F5DCE758BF3F}" presName="Accent" presStyleLbl="bgShp" presStyleIdx="2" presStyleCnt="6"/>
      <dgm:spPr/>
    </dgm:pt>
    <dgm:pt modelId="{BD5AB295-4BBA-4F13-9B8D-B1FDA79B84E1}" type="pres">
      <dgm:prSet presAssocID="{6356A290-6217-418C-A0D3-F5DCE758BF3F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CC5C2CF8-2368-4E06-8D01-C87A9C43DCC0}" type="pres">
      <dgm:prSet presAssocID="{99EFB1B3-E086-48EB-8317-87F5925DDC61}" presName="Accent4" presStyleCnt="0"/>
      <dgm:spPr/>
    </dgm:pt>
    <dgm:pt modelId="{18DAE05B-1B6A-4126-AA77-21458F99E8D4}" type="pres">
      <dgm:prSet presAssocID="{99EFB1B3-E086-48EB-8317-87F5925DDC61}" presName="Accent" presStyleLbl="bgShp" presStyleIdx="3" presStyleCnt="6"/>
      <dgm:spPr/>
    </dgm:pt>
    <dgm:pt modelId="{C608381F-9D14-4D4D-B1F0-DE3AADB3CDA3}" type="pres">
      <dgm:prSet presAssocID="{99EFB1B3-E086-48EB-8317-87F5925DDC61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FD8D0F4D-7B0E-41B4-9DD5-0513925902DA}" type="pres">
      <dgm:prSet presAssocID="{EEA625A9-4416-4481-BF13-B6F35F93D71E}" presName="Accent5" presStyleCnt="0"/>
      <dgm:spPr/>
    </dgm:pt>
    <dgm:pt modelId="{1BAFE8F4-82DF-4285-8AF8-B8312B12F834}" type="pres">
      <dgm:prSet presAssocID="{EEA625A9-4416-4481-BF13-B6F35F93D71E}" presName="Accent" presStyleLbl="bgShp" presStyleIdx="4" presStyleCnt="6"/>
      <dgm:spPr/>
    </dgm:pt>
    <dgm:pt modelId="{B3818707-2262-4FEA-8CDD-DB275C4C9D94}" type="pres">
      <dgm:prSet presAssocID="{EEA625A9-4416-4481-BF13-B6F35F93D71E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5D885951-A84B-4258-AA25-24731291D900}" type="pres">
      <dgm:prSet presAssocID="{4CCEDA27-385C-4F03-8994-759297C89C1D}" presName="Accent6" presStyleCnt="0"/>
      <dgm:spPr/>
    </dgm:pt>
    <dgm:pt modelId="{CF0DBBAC-ECAF-4C80-AACF-BF7174F0CC95}" type="pres">
      <dgm:prSet presAssocID="{4CCEDA27-385C-4F03-8994-759297C89C1D}" presName="Accent" presStyleLbl="bgShp" presStyleIdx="5" presStyleCnt="6"/>
      <dgm:spPr/>
    </dgm:pt>
    <dgm:pt modelId="{2F041EE5-89BD-436D-BE09-170C31658269}" type="pres">
      <dgm:prSet presAssocID="{4CCEDA27-385C-4F03-8994-759297C89C1D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FD93E08-D8B0-401F-BCB6-8419FF465EA2}" srcId="{01451C7C-3703-4EB4-B6C2-928DEFBF3AFC}" destId="{99EFB1B3-E086-48EB-8317-87F5925DDC61}" srcOrd="3" destOrd="0" parTransId="{791655E1-2D13-48FA-A4AB-98A42E20CC31}" sibTransId="{ABC0C314-F7F2-4C54-9F60-C27989EB86F2}"/>
    <dgm:cxn modelId="{C28B5616-58E9-4695-986C-973C23341BE0}" srcId="{01451C7C-3703-4EB4-B6C2-928DEFBF3AFC}" destId="{4CCEDA27-385C-4F03-8994-759297C89C1D}" srcOrd="5" destOrd="0" parTransId="{AEFC71A3-DF95-441D-912F-A49E6EE9C891}" sibTransId="{84A880CE-EB35-4FAD-A38E-2F5C8BCCA8D9}"/>
    <dgm:cxn modelId="{9A466617-4583-4789-9611-FDEEFB65D20E}" type="presOf" srcId="{4CCEDA27-385C-4F03-8994-759297C89C1D}" destId="{2F041EE5-89BD-436D-BE09-170C31658269}" srcOrd="0" destOrd="0" presId="urn:microsoft.com/office/officeart/2011/layout/HexagonRadial"/>
    <dgm:cxn modelId="{9DA5A52D-8B56-4F85-AAC1-4417DB0A7A93}" srcId="{01451C7C-3703-4EB4-B6C2-928DEFBF3AFC}" destId="{EEA625A9-4416-4481-BF13-B6F35F93D71E}" srcOrd="4" destOrd="0" parTransId="{46DE5810-0FE3-4679-A500-D955A4493A64}" sibTransId="{0607A9FE-CB23-4B76-A451-B43C0FD4C218}"/>
    <dgm:cxn modelId="{7020732F-D238-4A1D-9C25-D2DD62B31BD5}" srcId="{01451C7C-3703-4EB4-B6C2-928DEFBF3AFC}" destId="{67C00AFF-F49E-457E-9E9D-B6B2838D84BB}" srcOrd="1" destOrd="0" parTransId="{B736EB56-26FF-4408-8E79-E214C0547D14}" sibTransId="{CB639C63-D4D9-4A79-96B1-CA957EF47D02}"/>
    <dgm:cxn modelId="{FEE14447-5528-47AC-AF86-5241612133FA}" type="presOf" srcId="{01451C7C-3703-4EB4-B6C2-928DEFBF3AFC}" destId="{6DED364A-2868-4169-92CD-7F3428380B80}" srcOrd="0" destOrd="0" presId="urn:microsoft.com/office/officeart/2011/layout/HexagonRadial"/>
    <dgm:cxn modelId="{1947476D-D305-46A4-8632-42228CFB1816}" type="presOf" srcId="{FAACA0FB-5AE9-488E-A959-06D86DE2F7C2}" destId="{328F7B30-0AC5-4222-81DA-5A0F35928BC7}" srcOrd="0" destOrd="0" presId="urn:microsoft.com/office/officeart/2011/layout/HexagonRadial"/>
    <dgm:cxn modelId="{3D422E73-66D1-443A-A2AC-59B03E0AFE16}" srcId="{01451C7C-3703-4EB4-B6C2-928DEFBF3AFC}" destId="{6356A290-6217-418C-A0D3-F5DCE758BF3F}" srcOrd="2" destOrd="0" parTransId="{F9BADC14-C074-4A8C-8284-D272B93C8E6B}" sibTransId="{DA58C210-2195-4596-854A-DCCDEBE497D9}"/>
    <dgm:cxn modelId="{822AC181-8FFB-47A9-A162-738C533999DC}" srcId="{843592D4-78CF-4DDE-8EA8-530680BC00AE}" destId="{01451C7C-3703-4EB4-B6C2-928DEFBF3AFC}" srcOrd="0" destOrd="0" parTransId="{A29EFA31-7A37-429D-8D79-60C0ED31997F}" sibTransId="{C80047CF-C790-42D5-B8F3-2784B0E5CC2E}"/>
    <dgm:cxn modelId="{E55B8582-A8B7-48A7-8078-55781C5D0B31}" type="presOf" srcId="{EEA625A9-4416-4481-BF13-B6F35F93D71E}" destId="{B3818707-2262-4FEA-8CDD-DB275C4C9D94}" srcOrd="0" destOrd="0" presId="urn:microsoft.com/office/officeart/2011/layout/HexagonRadial"/>
    <dgm:cxn modelId="{5EF81891-8162-4DAF-973A-BAFEA992C1D7}" type="presOf" srcId="{67C00AFF-F49E-457E-9E9D-B6B2838D84BB}" destId="{3EDE8E3B-489B-48A6-8940-938349779CAB}" srcOrd="0" destOrd="0" presId="urn:microsoft.com/office/officeart/2011/layout/HexagonRadial"/>
    <dgm:cxn modelId="{C6636696-987C-4C6A-8BC7-34FE4F281DF1}" srcId="{01451C7C-3703-4EB4-B6C2-928DEFBF3AFC}" destId="{FAACA0FB-5AE9-488E-A959-06D86DE2F7C2}" srcOrd="0" destOrd="0" parTransId="{6B0AFEC6-F197-4347-8DDB-192223759782}" sibTransId="{7B9F5B62-4C36-4A79-BD2B-5BAAB6216EBA}"/>
    <dgm:cxn modelId="{729287C0-83F5-444B-895D-B283FC32C3ED}" type="presOf" srcId="{99EFB1B3-E086-48EB-8317-87F5925DDC61}" destId="{C608381F-9D14-4D4D-B1F0-DE3AADB3CDA3}" srcOrd="0" destOrd="0" presId="urn:microsoft.com/office/officeart/2011/layout/HexagonRadial"/>
    <dgm:cxn modelId="{DA47D1C6-1D38-4D36-93FF-48C0EC9A037E}" type="presOf" srcId="{6356A290-6217-418C-A0D3-F5DCE758BF3F}" destId="{BD5AB295-4BBA-4F13-9B8D-B1FDA79B84E1}" srcOrd="0" destOrd="0" presId="urn:microsoft.com/office/officeart/2011/layout/HexagonRadial"/>
    <dgm:cxn modelId="{A3DFD1EF-7A58-4B95-B722-DA5EB049F6B8}" type="presOf" srcId="{843592D4-78CF-4DDE-8EA8-530680BC00AE}" destId="{429E1D4A-9A64-4A2A-BAA6-2795C00AA654}" srcOrd="0" destOrd="0" presId="urn:microsoft.com/office/officeart/2011/layout/HexagonRadial"/>
    <dgm:cxn modelId="{6F5D4273-76B4-4537-A60E-AEB3441D9D7F}" type="presParOf" srcId="{429E1D4A-9A64-4A2A-BAA6-2795C00AA654}" destId="{6DED364A-2868-4169-92CD-7F3428380B80}" srcOrd="0" destOrd="0" presId="urn:microsoft.com/office/officeart/2011/layout/HexagonRadial"/>
    <dgm:cxn modelId="{9E31DE79-C278-4ADC-9BDC-E8D4FD151870}" type="presParOf" srcId="{429E1D4A-9A64-4A2A-BAA6-2795C00AA654}" destId="{D9DDA755-5274-47E4-8B56-26F22DEB9909}" srcOrd="1" destOrd="0" presId="urn:microsoft.com/office/officeart/2011/layout/HexagonRadial"/>
    <dgm:cxn modelId="{542B9210-F503-4216-9D55-A82EF71E5AD3}" type="presParOf" srcId="{D9DDA755-5274-47E4-8B56-26F22DEB9909}" destId="{DBB6AAC6-6F6C-46AC-B30A-023F9EC99130}" srcOrd="0" destOrd="0" presId="urn:microsoft.com/office/officeart/2011/layout/HexagonRadial"/>
    <dgm:cxn modelId="{D87503A6-B89F-4333-A785-DDD198F3286D}" type="presParOf" srcId="{429E1D4A-9A64-4A2A-BAA6-2795C00AA654}" destId="{328F7B30-0AC5-4222-81DA-5A0F35928BC7}" srcOrd="2" destOrd="0" presId="urn:microsoft.com/office/officeart/2011/layout/HexagonRadial"/>
    <dgm:cxn modelId="{457721BD-61E2-48D0-828A-F544A1BEAC08}" type="presParOf" srcId="{429E1D4A-9A64-4A2A-BAA6-2795C00AA654}" destId="{CAB29252-67E8-4E50-B783-812F5568D889}" srcOrd="3" destOrd="0" presId="urn:microsoft.com/office/officeart/2011/layout/HexagonRadial"/>
    <dgm:cxn modelId="{D1D05452-FC0B-481C-855D-9FCC00878FDE}" type="presParOf" srcId="{CAB29252-67E8-4E50-B783-812F5568D889}" destId="{F9022186-F106-49A2-A0AA-8C81C9D95975}" srcOrd="0" destOrd="0" presId="urn:microsoft.com/office/officeart/2011/layout/HexagonRadial"/>
    <dgm:cxn modelId="{A1A9BFB2-F7BE-4FCA-8D39-B88145C84E78}" type="presParOf" srcId="{429E1D4A-9A64-4A2A-BAA6-2795C00AA654}" destId="{3EDE8E3B-489B-48A6-8940-938349779CAB}" srcOrd="4" destOrd="0" presId="urn:microsoft.com/office/officeart/2011/layout/HexagonRadial"/>
    <dgm:cxn modelId="{3ADCDC08-486E-4BE0-878B-05899E1B8571}" type="presParOf" srcId="{429E1D4A-9A64-4A2A-BAA6-2795C00AA654}" destId="{06284032-6FBE-47DB-9DC1-8F70FD22366E}" srcOrd="5" destOrd="0" presId="urn:microsoft.com/office/officeart/2011/layout/HexagonRadial"/>
    <dgm:cxn modelId="{2B8A5EB8-7407-4D98-B7CE-C0D367431A54}" type="presParOf" srcId="{06284032-6FBE-47DB-9DC1-8F70FD22366E}" destId="{58D42617-45AF-4870-8CE6-0CDCEB369DA0}" srcOrd="0" destOrd="0" presId="urn:microsoft.com/office/officeart/2011/layout/HexagonRadial"/>
    <dgm:cxn modelId="{0C1744BC-2B86-4EEC-9866-2786B4CAAD23}" type="presParOf" srcId="{429E1D4A-9A64-4A2A-BAA6-2795C00AA654}" destId="{BD5AB295-4BBA-4F13-9B8D-B1FDA79B84E1}" srcOrd="6" destOrd="0" presId="urn:microsoft.com/office/officeart/2011/layout/HexagonRadial"/>
    <dgm:cxn modelId="{675538BC-AFBB-4199-BF0F-2CBBD1B41F97}" type="presParOf" srcId="{429E1D4A-9A64-4A2A-BAA6-2795C00AA654}" destId="{CC5C2CF8-2368-4E06-8D01-C87A9C43DCC0}" srcOrd="7" destOrd="0" presId="urn:microsoft.com/office/officeart/2011/layout/HexagonRadial"/>
    <dgm:cxn modelId="{C46A6E75-1191-48BE-83F5-7BFE914AD705}" type="presParOf" srcId="{CC5C2CF8-2368-4E06-8D01-C87A9C43DCC0}" destId="{18DAE05B-1B6A-4126-AA77-21458F99E8D4}" srcOrd="0" destOrd="0" presId="urn:microsoft.com/office/officeart/2011/layout/HexagonRadial"/>
    <dgm:cxn modelId="{EFA82E37-BBBA-47F9-8846-B2DB7AC385A6}" type="presParOf" srcId="{429E1D4A-9A64-4A2A-BAA6-2795C00AA654}" destId="{C608381F-9D14-4D4D-B1F0-DE3AADB3CDA3}" srcOrd="8" destOrd="0" presId="urn:microsoft.com/office/officeart/2011/layout/HexagonRadial"/>
    <dgm:cxn modelId="{FAE60E0E-1570-4709-B58C-C21B5A791371}" type="presParOf" srcId="{429E1D4A-9A64-4A2A-BAA6-2795C00AA654}" destId="{FD8D0F4D-7B0E-41B4-9DD5-0513925902DA}" srcOrd="9" destOrd="0" presId="urn:microsoft.com/office/officeart/2011/layout/HexagonRadial"/>
    <dgm:cxn modelId="{82FD2978-277A-4579-9D4F-3EFD61DFA1A9}" type="presParOf" srcId="{FD8D0F4D-7B0E-41B4-9DD5-0513925902DA}" destId="{1BAFE8F4-82DF-4285-8AF8-B8312B12F834}" srcOrd="0" destOrd="0" presId="urn:microsoft.com/office/officeart/2011/layout/HexagonRadial"/>
    <dgm:cxn modelId="{32DFF1B7-E2DE-4133-99AC-60627F7847F1}" type="presParOf" srcId="{429E1D4A-9A64-4A2A-BAA6-2795C00AA654}" destId="{B3818707-2262-4FEA-8CDD-DB275C4C9D94}" srcOrd="10" destOrd="0" presId="urn:microsoft.com/office/officeart/2011/layout/HexagonRadial"/>
    <dgm:cxn modelId="{524666EB-0FA9-4E16-8838-CC756E33466E}" type="presParOf" srcId="{429E1D4A-9A64-4A2A-BAA6-2795C00AA654}" destId="{5D885951-A84B-4258-AA25-24731291D900}" srcOrd="11" destOrd="0" presId="urn:microsoft.com/office/officeart/2011/layout/HexagonRadial"/>
    <dgm:cxn modelId="{D1F1D491-3E2F-4FA8-8A01-DE7F7352E59C}" type="presParOf" srcId="{5D885951-A84B-4258-AA25-24731291D900}" destId="{CF0DBBAC-ECAF-4C80-AACF-BF7174F0CC95}" srcOrd="0" destOrd="0" presId="urn:microsoft.com/office/officeart/2011/layout/HexagonRadial"/>
    <dgm:cxn modelId="{BC43DC52-DE6F-4E96-8AC9-2B24EF36C9F4}" type="presParOf" srcId="{429E1D4A-9A64-4A2A-BAA6-2795C00AA654}" destId="{2F041EE5-89BD-436D-BE09-170C3165826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D364A-2868-4169-92CD-7F3428380B80}">
      <dsp:nvSpPr>
        <dsp:cNvPr id="0" name=""/>
        <dsp:cNvSpPr/>
      </dsp:nvSpPr>
      <dsp:spPr>
        <a:xfrm>
          <a:off x="3186674" y="1460075"/>
          <a:ext cx="1855819" cy="1605359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400" kern="1200" dirty="0"/>
            <a:t>Gouvernance des Systèmes d’Information</a:t>
          </a:r>
        </a:p>
      </dsp:txBody>
      <dsp:txXfrm>
        <a:off x="3494209" y="1726106"/>
        <a:ext cx="1240749" cy="1073297"/>
      </dsp:txXfrm>
    </dsp:sp>
    <dsp:sp modelId="{F9022186-F106-49A2-A0AA-8C81C9D95975}">
      <dsp:nvSpPr>
        <dsp:cNvPr id="0" name=""/>
        <dsp:cNvSpPr/>
      </dsp:nvSpPr>
      <dsp:spPr>
        <a:xfrm>
          <a:off x="4348774" y="692019"/>
          <a:ext cx="700195" cy="60331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8F7B30-0AC5-4222-81DA-5A0F35928BC7}">
      <dsp:nvSpPr>
        <dsp:cNvPr id="0" name=""/>
        <dsp:cNvSpPr/>
      </dsp:nvSpPr>
      <dsp:spPr>
        <a:xfrm>
          <a:off x="3357622" y="0"/>
          <a:ext cx="1520831" cy="1315697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400" kern="1200" dirty="0"/>
            <a:t>Alignement stratégique</a:t>
          </a:r>
        </a:p>
      </dsp:txBody>
      <dsp:txXfrm>
        <a:off x="3609656" y="218039"/>
        <a:ext cx="1016763" cy="879619"/>
      </dsp:txXfrm>
    </dsp:sp>
    <dsp:sp modelId="{58D42617-45AF-4870-8CE6-0CDCEB369DA0}">
      <dsp:nvSpPr>
        <dsp:cNvPr id="0" name=""/>
        <dsp:cNvSpPr/>
      </dsp:nvSpPr>
      <dsp:spPr>
        <a:xfrm>
          <a:off x="5165956" y="1819889"/>
          <a:ext cx="700195" cy="60331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E8E3B-489B-48A6-8940-938349779CAB}">
      <dsp:nvSpPr>
        <dsp:cNvPr id="0" name=""/>
        <dsp:cNvSpPr/>
      </dsp:nvSpPr>
      <dsp:spPr>
        <a:xfrm>
          <a:off x="4752400" y="809242"/>
          <a:ext cx="1520831" cy="1315697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400" kern="1200" dirty="0"/>
            <a:t>Apport de valeurs</a:t>
          </a:r>
        </a:p>
      </dsp:txBody>
      <dsp:txXfrm>
        <a:off x="5004434" y="1027281"/>
        <a:ext cx="1016763" cy="879619"/>
      </dsp:txXfrm>
    </dsp:sp>
    <dsp:sp modelId="{18DAE05B-1B6A-4126-AA77-21458F99E8D4}">
      <dsp:nvSpPr>
        <dsp:cNvPr id="0" name=""/>
        <dsp:cNvSpPr/>
      </dsp:nvSpPr>
      <dsp:spPr>
        <a:xfrm>
          <a:off x="4598288" y="3093043"/>
          <a:ext cx="700195" cy="60331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AB295-4BBA-4F13-9B8D-B1FDA79B84E1}">
      <dsp:nvSpPr>
        <dsp:cNvPr id="0" name=""/>
        <dsp:cNvSpPr/>
      </dsp:nvSpPr>
      <dsp:spPr>
        <a:xfrm>
          <a:off x="4752400" y="2400118"/>
          <a:ext cx="1520831" cy="1315697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400" kern="1200" dirty="0"/>
            <a:t>Gestion des risques</a:t>
          </a:r>
        </a:p>
      </dsp:txBody>
      <dsp:txXfrm>
        <a:off x="5004434" y="2618157"/>
        <a:ext cx="1016763" cy="879619"/>
      </dsp:txXfrm>
    </dsp:sp>
    <dsp:sp modelId="{1BAFE8F4-82DF-4285-8AF8-B8312B12F834}">
      <dsp:nvSpPr>
        <dsp:cNvPr id="0" name=""/>
        <dsp:cNvSpPr/>
      </dsp:nvSpPr>
      <dsp:spPr>
        <a:xfrm>
          <a:off x="3190127" y="3225201"/>
          <a:ext cx="700195" cy="60331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8381F-9D14-4D4D-B1F0-DE3AADB3CDA3}">
      <dsp:nvSpPr>
        <dsp:cNvPr id="0" name=""/>
        <dsp:cNvSpPr/>
      </dsp:nvSpPr>
      <dsp:spPr>
        <a:xfrm>
          <a:off x="3357622" y="3210265"/>
          <a:ext cx="1520831" cy="1315697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400" kern="1200" dirty="0"/>
            <a:t>Gestion des ressources</a:t>
          </a:r>
        </a:p>
      </dsp:txBody>
      <dsp:txXfrm>
        <a:off x="3609656" y="3428304"/>
        <a:ext cx="1016763" cy="879619"/>
      </dsp:txXfrm>
    </dsp:sp>
    <dsp:sp modelId="{CF0DBBAC-ECAF-4C80-AACF-BF7174F0CC95}">
      <dsp:nvSpPr>
        <dsp:cNvPr id="0" name=""/>
        <dsp:cNvSpPr/>
      </dsp:nvSpPr>
      <dsp:spPr>
        <a:xfrm>
          <a:off x="2359563" y="2097783"/>
          <a:ext cx="700195" cy="60331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18707-2262-4FEA-8CDD-DB275C4C9D94}">
      <dsp:nvSpPr>
        <dsp:cNvPr id="0" name=""/>
        <dsp:cNvSpPr/>
      </dsp:nvSpPr>
      <dsp:spPr>
        <a:xfrm>
          <a:off x="1956368" y="2401023"/>
          <a:ext cx="1520831" cy="1315697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400" kern="1200" dirty="0"/>
            <a:t>Mesure de la performance</a:t>
          </a:r>
        </a:p>
      </dsp:txBody>
      <dsp:txXfrm>
        <a:off x="2208402" y="2619062"/>
        <a:ext cx="1016763" cy="879619"/>
      </dsp:txXfrm>
    </dsp:sp>
    <dsp:sp modelId="{2F041EE5-89BD-436D-BE09-170C31658269}">
      <dsp:nvSpPr>
        <dsp:cNvPr id="0" name=""/>
        <dsp:cNvSpPr/>
      </dsp:nvSpPr>
      <dsp:spPr>
        <a:xfrm>
          <a:off x="1956368" y="807431"/>
          <a:ext cx="1520831" cy="1315697"/>
        </a:xfrm>
        <a:prstGeom prst="hexagon">
          <a:avLst>
            <a:gd name="adj" fmla="val 28570"/>
            <a:gd name="vf" fmla="val 11547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400" kern="1200" dirty="0"/>
            <a:t>Urbanisation</a:t>
          </a:r>
        </a:p>
      </dsp:txBody>
      <dsp:txXfrm>
        <a:off x="2208402" y="1025470"/>
        <a:ext cx="1016763" cy="879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e radial"/>
  <dgm:desc val="Permet de représenter un processus séquentiel associé à une idée ou un thème central. Limité à six formes Niveau 2. Utilisation optimale avec de petites quantités de texte. Le texte non utilisé n’apparaît pas mais reste disponible si vous changez de disposition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r>
              <a:rPr lang="fr-CH" dirty="0"/>
              <a:t>Comptabilité entreprise services 1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B0D9A2DB-1FFA-4BAF-A64C-5821F26EACED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3190213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r>
              <a:rPr lang="fr-CH" dirty="0"/>
              <a:t>Comptabilité entreprise services 1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endParaRPr lang="fr-CH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7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fr-CH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289D6988-2A2D-4E7C-8015-353859A12C86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461013868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26342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61060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622723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1224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08176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76728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8671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28429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6442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994177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06176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028CC-FDE9-402E-BCA9-CC0E5099F171}" type="datetimeFigureOut">
              <a:rPr lang="fr-CH" smtClean="0"/>
              <a:pPr/>
              <a:t>18.09.2025</a:t>
            </a:fld>
            <a:endParaRPr lang="fr-CH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FF932-3C58-444B-AD1E-DF6E3F6D74E1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79250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i="1" dirty="0">
                <a:solidFill>
                  <a:srgbClr val="000000"/>
                </a:solidFill>
                <a:latin typeface="Bookman Old Style"/>
                <a:cs typeface="Bookman Old Style"/>
              </a:rPr>
              <a:t>Bienvenue au module:</a:t>
            </a: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i="1" dirty="0">
                <a:solidFill>
                  <a:srgbClr val="000000"/>
                </a:solidFill>
                <a:latin typeface="Bookman Old Style"/>
                <a:cs typeface="Bookman Old Style"/>
              </a:rPr>
              <a:t>Gouvernance des systèmes d’information</a:t>
            </a: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i="1" dirty="0">
                <a:solidFill>
                  <a:srgbClr val="000000"/>
                </a:solidFill>
                <a:latin typeface="Bookman Old Style"/>
                <a:cs typeface="Bookman Old Style"/>
              </a:rPr>
              <a:t> </a:t>
            </a: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1800" i="1" dirty="0">
                <a:solidFill>
                  <a:srgbClr val="000000"/>
                </a:solidFill>
                <a:latin typeface="Bookman Old Style"/>
                <a:cs typeface="Bookman Old Style"/>
              </a:rPr>
              <a:t>Vendredi 19 septembre 2025</a:t>
            </a:r>
          </a:p>
          <a:p>
            <a:pPr algn="just"/>
            <a:endParaRPr lang="fr-CH" sz="18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18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FR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BA2C15-AB1C-4D5E-8D3F-AEAA78EB3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06" y="2204865"/>
            <a:ext cx="704078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1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Introduction</a:t>
            </a:r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 :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 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i="1" dirty="0">
                <a:solidFill>
                  <a:srgbClr val="000000"/>
                </a:solidFill>
                <a:latin typeface="Bookman Old Style"/>
                <a:cs typeface="Bookman Old Style"/>
              </a:rPr>
              <a:t>Gouvernance des systèmes d’information :</a:t>
            </a:r>
            <a:endParaRPr lang="fr-FR" sz="2400" i="1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Pourquoi la gouvernance ?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Un ou des systèmes ?</a:t>
            </a: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Qu’entend-t-on par information?</a:t>
            </a:r>
          </a:p>
          <a:p>
            <a:pPr algn="just"/>
            <a:endParaRPr lang="fr-CH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i="1" dirty="0">
                <a:solidFill>
                  <a:srgbClr val="000000"/>
                </a:solidFill>
                <a:latin typeface="Bookman Old Style"/>
                <a:cs typeface="Bookman Old Style"/>
              </a:rPr>
              <a:t>Gouvernance des systèmes d’information:</a:t>
            </a: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Votre mise en place d’un système décisionnel </a:t>
            </a: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et risques d’échec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9832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Première question:</a:t>
            </a:r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E1C662CE-9FD8-4406-A1E8-599E6A316B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29" t="26240" r="20164" b="9566"/>
          <a:stretch/>
        </p:blipFill>
        <p:spPr>
          <a:xfrm>
            <a:off x="288087" y="1340768"/>
            <a:ext cx="8388369" cy="502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3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Deuxième question: (par groupe)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137E7-FDE2-56C3-8415-61BF067E317D}"/>
              </a:ext>
            </a:extLst>
          </p:cNvPr>
          <p:cNvSpPr txBox="1"/>
          <p:nvPr/>
        </p:nvSpPr>
        <p:spPr>
          <a:xfrm>
            <a:off x="251520" y="1052737"/>
            <a:ext cx="6606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/>
              <a:t>Apports financiers des systèmes d’information :</a:t>
            </a:r>
          </a:p>
          <a:p>
            <a:endParaRPr lang="fr-CH" dirty="0"/>
          </a:p>
          <a:p>
            <a:r>
              <a:rPr lang="fr-CH" dirty="0"/>
              <a:t>Donnez un exemple par entreprise: le plus connu</a:t>
            </a:r>
          </a:p>
          <a:p>
            <a:endParaRPr lang="fr-CH" dirty="0"/>
          </a:p>
          <a:p>
            <a:r>
              <a:rPr lang="fr-CH" dirty="0"/>
              <a:t> Quels apports pour l’entreprise</a:t>
            </a:r>
          </a:p>
          <a:p>
            <a:endParaRPr lang="fr-CH" dirty="0"/>
          </a:p>
          <a:p>
            <a:r>
              <a:rPr lang="fr-CH" dirty="0"/>
              <a:t>Quelles limites voyez-vous?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924236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Groupe 1: Mc Donald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137E7-FDE2-56C3-8415-61BF067E317D}"/>
              </a:ext>
            </a:extLst>
          </p:cNvPr>
          <p:cNvSpPr txBox="1"/>
          <p:nvPr/>
        </p:nvSpPr>
        <p:spPr>
          <a:xfrm>
            <a:off x="251520" y="1052737"/>
            <a:ext cx="6606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/>
              <a:t>Apports financiers des systèmes d’information :</a:t>
            </a:r>
          </a:p>
          <a:p>
            <a:endParaRPr lang="fr-CH" dirty="0"/>
          </a:p>
          <a:p>
            <a:r>
              <a:rPr lang="fr-CH" dirty="0"/>
              <a:t>Donnez un exemple par entreprise: le plus connu</a:t>
            </a:r>
          </a:p>
          <a:p>
            <a:endParaRPr lang="fr-CH" dirty="0"/>
          </a:p>
          <a:p>
            <a:r>
              <a:rPr lang="fr-CH" dirty="0"/>
              <a:t> Quels apports pour l’entreprise</a:t>
            </a:r>
          </a:p>
          <a:p>
            <a:endParaRPr lang="fr-CH" dirty="0"/>
          </a:p>
          <a:p>
            <a:r>
              <a:rPr lang="fr-CH" dirty="0"/>
              <a:t>Quelles limites voyez-vous?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64634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Groupe 2: Migros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137E7-FDE2-56C3-8415-61BF067E317D}"/>
              </a:ext>
            </a:extLst>
          </p:cNvPr>
          <p:cNvSpPr txBox="1"/>
          <p:nvPr/>
        </p:nvSpPr>
        <p:spPr>
          <a:xfrm>
            <a:off x="251520" y="1052737"/>
            <a:ext cx="6606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/>
              <a:t>Apports financiers des systèmes d’information :</a:t>
            </a:r>
          </a:p>
          <a:p>
            <a:endParaRPr lang="fr-CH" dirty="0"/>
          </a:p>
          <a:p>
            <a:r>
              <a:rPr lang="fr-CH" dirty="0"/>
              <a:t>Donnez un exemple par entreprise: le plus connu</a:t>
            </a:r>
          </a:p>
          <a:p>
            <a:endParaRPr lang="fr-CH" dirty="0"/>
          </a:p>
          <a:p>
            <a:r>
              <a:rPr lang="fr-CH" dirty="0"/>
              <a:t> Quels apports pour l’entreprise</a:t>
            </a:r>
          </a:p>
          <a:p>
            <a:endParaRPr lang="fr-CH" dirty="0"/>
          </a:p>
          <a:p>
            <a:r>
              <a:rPr lang="fr-CH" dirty="0"/>
              <a:t>Quelles limites voyez-vous?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231109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Groupe 3: Decathlon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137E7-FDE2-56C3-8415-61BF067E317D}"/>
              </a:ext>
            </a:extLst>
          </p:cNvPr>
          <p:cNvSpPr txBox="1"/>
          <p:nvPr/>
        </p:nvSpPr>
        <p:spPr>
          <a:xfrm>
            <a:off x="251520" y="1052737"/>
            <a:ext cx="6606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/>
              <a:t>Apports financiers des systèmes d’information :</a:t>
            </a:r>
          </a:p>
          <a:p>
            <a:endParaRPr lang="fr-CH" dirty="0"/>
          </a:p>
          <a:p>
            <a:r>
              <a:rPr lang="fr-CH" dirty="0"/>
              <a:t>Donnez un exemple par entreprise: le plus connu</a:t>
            </a:r>
          </a:p>
          <a:p>
            <a:endParaRPr lang="fr-CH" dirty="0"/>
          </a:p>
          <a:p>
            <a:r>
              <a:rPr lang="fr-CH" dirty="0"/>
              <a:t> Quels apports pour l’entreprise</a:t>
            </a:r>
          </a:p>
          <a:p>
            <a:endParaRPr lang="fr-CH" dirty="0"/>
          </a:p>
          <a:p>
            <a:r>
              <a:rPr lang="fr-CH" dirty="0"/>
              <a:t>Quelles limites voyez-vous?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39298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Groupe 4: Coop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137E7-FDE2-56C3-8415-61BF067E317D}"/>
              </a:ext>
            </a:extLst>
          </p:cNvPr>
          <p:cNvSpPr txBox="1"/>
          <p:nvPr/>
        </p:nvSpPr>
        <p:spPr>
          <a:xfrm>
            <a:off x="251520" y="1052737"/>
            <a:ext cx="6606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/>
              <a:t>Apports financiers des systèmes d’information :</a:t>
            </a:r>
          </a:p>
          <a:p>
            <a:endParaRPr lang="fr-CH" dirty="0"/>
          </a:p>
          <a:p>
            <a:r>
              <a:rPr lang="fr-CH" dirty="0"/>
              <a:t>Donnez un exemple par entreprise: le plus connu</a:t>
            </a:r>
          </a:p>
          <a:p>
            <a:endParaRPr lang="fr-CH" dirty="0"/>
          </a:p>
          <a:p>
            <a:r>
              <a:rPr lang="fr-CH" dirty="0"/>
              <a:t> Quels apports pour l’entreprise</a:t>
            </a:r>
          </a:p>
          <a:p>
            <a:endParaRPr lang="fr-CH" dirty="0"/>
          </a:p>
          <a:p>
            <a:r>
              <a:rPr lang="fr-CH" dirty="0"/>
              <a:t>Quelles limites voyez-vous?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084719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Groupe 5: Sephora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137E7-FDE2-56C3-8415-61BF067E317D}"/>
              </a:ext>
            </a:extLst>
          </p:cNvPr>
          <p:cNvSpPr txBox="1"/>
          <p:nvPr/>
        </p:nvSpPr>
        <p:spPr>
          <a:xfrm>
            <a:off x="251520" y="1052737"/>
            <a:ext cx="6606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/>
              <a:t>Apports financiers des systèmes d’information :</a:t>
            </a:r>
          </a:p>
          <a:p>
            <a:endParaRPr lang="fr-CH" dirty="0"/>
          </a:p>
          <a:p>
            <a:r>
              <a:rPr lang="fr-CH" dirty="0"/>
              <a:t>Donnez un exemple par entreprise: le plus connu</a:t>
            </a:r>
          </a:p>
          <a:p>
            <a:endParaRPr lang="fr-CH" dirty="0"/>
          </a:p>
          <a:p>
            <a:r>
              <a:rPr lang="fr-CH" dirty="0"/>
              <a:t> Quels apports pour l’entreprise</a:t>
            </a:r>
          </a:p>
          <a:p>
            <a:endParaRPr lang="fr-CH" dirty="0"/>
          </a:p>
          <a:p>
            <a:r>
              <a:rPr lang="fr-CH" dirty="0"/>
              <a:t>Quelles limites voyez-vous?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06748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Groupe 6: Manor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7137E7-FDE2-56C3-8415-61BF067E317D}"/>
              </a:ext>
            </a:extLst>
          </p:cNvPr>
          <p:cNvSpPr txBox="1"/>
          <p:nvPr/>
        </p:nvSpPr>
        <p:spPr>
          <a:xfrm>
            <a:off x="251520" y="1052737"/>
            <a:ext cx="6606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dirty="0"/>
              <a:t>Apports financiers des systèmes d’information :</a:t>
            </a:r>
          </a:p>
          <a:p>
            <a:endParaRPr lang="fr-CH" dirty="0"/>
          </a:p>
          <a:p>
            <a:r>
              <a:rPr lang="fr-CH" dirty="0"/>
              <a:t>Donnez un exemple par entreprise: le plus connu</a:t>
            </a:r>
          </a:p>
          <a:p>
            <a:endParaRPr lang="fr-CH" dirty="0"/>
          </a:p>
          <a:p>
            <a:r>
              <a:rPr lang="fr-CH" dirty="0"/>
              <a:t> Quels apports pour l’entreprise</a:t>
            </a:r>
          </a:p>
          <a:p>
            <a:endParaRPr lang="fr-CH" dirty="0"/>
          </a:p>
          <a:p>
            <a:r>
              <a:rPr lang="fr-CH" dirty="0"/>
              <a:t>Quelles limites voyez-vous?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20266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Dernière question: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AF2B13-20CD-09A2-CC2E-9699BF846DC4}"/>
              </a:ext>
            </a:extLst>
          </p:cNvPr>
          <p:cNvSpPr txBox="1"/>
          <p:nvPr/>
        </p:nvSpPr>
        <p:spPr>
          <a:xfrm>
            <a:off x="179513" y="1052736"/>
            <a:ext cx="8784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Vous êtes le DSI d’une petite entreprise et subissez une forte pression de vos utilisateurs pour migrer les stations de travail à la dernière version de Microsoft.</a:t>
            </a:r>
          </a:p>
          <a:p>
            <a:r>
              <a:rPr lang="fr-CH" dirty="0"/>
              <a:t>Toutefois, vous avez été alerté par des lectures spécialisées sur d’éventuels problèmes de confidentialité qui pourraient surgir suite à cette installation.</a:t>
            </a:r>
          </a:p>
          <a:p>
            <a:r>
              <a:rPr lang="fr-CH" dirty="0"/>
              <a:t>Veuillez préparer un rapport d’aide à la décision incluant les éléments principaux d’une bonne gouvernance, et indiquez à quels secteurs vous allez prêter une attention particulière. </a:t>
            </a:r>
          </a:p>
        </p:txBody>
      </p:sp>
    </p:spTree>
    <p:extLst>
      <p:ext uri="{BB962C8B-B14F-4D97-AF65-F5344CB8AC3E}">
        <p14:creationId xmlns:p14="http://schemas.microsoft.com/office/powerpoint/2010/main" val="2338826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Introduction</a:t>
            </a:r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 :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		 	Gouvernance des </a:t>
            </a: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			Systèmes d’Information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flipH="1">
            <a:off x="1619672" y="1988840"/>
            <a:ext cx="1152128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539552" y="4437112"/>
            <a:ext cx="2105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Maîtrise des risques</a:t>
            </a:r>
          </a:p>
          <a:p>
            <a:r>
              <a:rPr lang="fr-CH" dirty="0"/>
              <a:t>Politique de sécurité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4716016" y="1988840"/>
            <a:ext cx="0" cy="3094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3491880" y="5805264"/>
            <a:ext cx="19073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Création de valeur</a:t>
            </a:r>
          </a:p>
          <a:p>
            <a:r>
              <a:rPr lang="fr-CH" dirty="0"/>
              <a:t>Performance</a:t>
            </a:r>
          </a:p>
          <a:p>
            <a:r>
              <a:rPr lang="fr-CH" dirty="0"/>
              <a:t>Coût supportable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5868144" y="1988840"/>
            <a:ext cx="1008112" cy="1944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372200" y="4653136"/>
            <a:ext cx="2717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/>
              <a:t>Cadre et aspects juridiques</a:t>
            </a:r>
          </a:p>
        </p:txBody>
      </p:sp>
    </p:spTree>
    <p:extLst>
      <p:ext uri="{BB962C8B-B14F-4D97-AF65-F5344CB8AC3E}">
        <p14:creationId xmlns:p14="http://schemas.microsoft.com/office/powerpoint/2010/main" val="246967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fr-CH" dirty="0"/>
              <a:t>Stratégie:</a:t>
            </a:r>
          </a:p>
          <a:p>
            <a:pPr lvl="1"/>
            <a:r>
              <a:rPr lang="fr-CH" dirty="0"/>
              <a:t>Analyse des marchés</a:t>
            </a:r>
          </a:p>
          <a:p>
            <a:pPr lvl="1"/>
            <a:endParaRPr lang="fr-CH" dirty="0"/>
          </a:p>
          <a:p>
            <a:r>
              <a:rPr lang="fr-CH" dirty="0"/>
              <a:t>Gouvernance:</a:t>
            </a:r>
          </a:p>
          <a:p>
            <a:pPr lvl="1"/>
            <a:r>
              <a:rPr lang="fr-CH" dirty="0"/>
              <a:t>Théorique</a:t>
            </a:r>
          </a:p>
          <a:p>
            <a:pPr lvl="1"/>
            <a:r>
              <a:rPr lang="fr-CH" dirty="0"/>
              <a:t>Règles, administration…</a:t>
            </a:r>
          </a:p>
          <a:p>
            <a:r>
              <a:rPr lang="fr-CH" dirty="0"/>
              <a:t>Pilotage:</a:t>
            </a:r>
          </a:p>
          <a:p>
            <a:pPr lvl="1"/>
            <a:r>
              <a:rPr lang="fr-CH" dirty="0"/>
              <a:t>action</a:t>
            </a:r>
          </a:p>
          <a:p>
            <a:endParaRPr lang="fr-CH" dirty="0"/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47337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fr-CH" dirty="0"/>
              <a:t>La gouvernance doit donner les outils pour maîtriser:</a:t>
            </a:r>
          </a:p>
          <a:p>
            <a:pPr lvl="1"/>
            <a:r>
              <a:rPr lang="fr-CH" dirty="0"/>
              <a:t>Les coûts</a:t>
            </a:r>
          </a:p>
          <a:p>
            <a:pPr lvl="1"/>
            <a:r>
              <a:rPr lang="fr-CH" dirty="0"/>
              <a:t>La qualité</a:t>
            </a:r>
          </a:p>
          <a:p>
            <a:pPr lvl="1"/>
            <a:r>
              <a:rPr lang="fr-CH" dirty="0"/>
              <a:t>Les risques</a:t>
            </a:r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r>
              <a:rPr lang="fr-CH" dirty="0"/>
              <a:t>A qui cette gouvernance sert et est utile?</a:t>
            </a:r>
          </a:p>
          <a:p>
            <a:pPr marL="457200" lvl="1" indent="0">
              <a:buNone/>
            </a:pPr>
            <a:r>
              <a:rPr lang="fr-CH" dirty="0"/>
              <a:t>	A tous ceux qui ont investi</a:t>
            </a:r>
          </a:p>
          <a:p>
            <a:pPr marL="457200" lvl="1" indent="0">
              <a:buNone/>
            </a:pPr>
            <a:endParaRPr lang="fr-CH" dirty="0"/>
          </a:p>
          <a:p>
            <a:pPr lvl="1"/>
            <a:endParaRPr lang="fr-CH" dirty="0"/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21652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endParaRPr lang="fr-CH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4" name="Hexagone 3"/>
          <p:cNvSpPr/>
          <p:nvPr/>
        </p:nvSpPr>
        <p:spPr>
          <a:xfrm>
            <a:off x="2987824" y="2060848"/>
            <a:ext cx="2880320" cy="2232248"/>
          </a:xfrm>
          <a:prstGeom prst="hexag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/>
              <a:t>Gouvernance des Systèmes d’Information</a:t>
            </a:r>
          </a:p>
        </p:txBody>
      </p:sp>
    </p:spTree>
    <p:extLst>
      <p:ext uri="{BB962C8B-B14F-4D97-AF65-F5344CB8AC3E}">
        <p14:creationId xmlns:p14="http://schemas.microsoft.com/office/powerpoint/2010/main" val="4176299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Selon l'</a:t>
            </a:r>
            <a:r>
              <a:rPr lang="fr-FR" sz="2400" i="1" dirty="0">
                <a:solidFill>
                  <a:srgbClr val="000000"/>
                </a:solidFill>
                <a:latin typeface="Bookman Old Style"/>
                <a:cs typeface="Bookman Old Style"/>
              </a:rPr>
              <a:t>IT Governance Institute</a:t>
            </a:r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, </a:t>
            </a: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la gouvernance a "pour but </a:t>
            </a: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 fournir l'orientation stratégique, </a:t>
            </a: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 s'assurer que les objectifs sont atteints, </a:t>
            </a: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que les risques sont gérés comme il faut et </a:t>
            </a: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que les ressources sont utilisées dans un esprit responsable". </a:t>
            </a:r>
          </a:p>
          <a:p>
            <a:pPr algn="just"/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Elle veille en priorité au </a:t>
            </a:r>
            <a:r>
              <a:rPr lang="fr-FR" sz="2400" b="1" dirty="0">
                <a:solidFill>
                  <a:srgbClr val="000000"/>
                </a:solidFill>
                <a:latin typeface="Bookman Old Style"/>
                <a:cs typeface="Bookman Old Style"/>
              </a:rPr>
              <a:t>respect des intérêts des "ayants droits"</a:t>
            </a:r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 (citoyens, pouvoirs publics, partenaires, actionnaires...) et à faire en sorte que leurs </a:t>
            </a:r>
            <a:r>
              <a:rPr lang="fr-FR" sz="2400" b="1" dirty="0">
                <a:solidFill>
                  <a:srgbClr val="000000"/>
                </a:solidFill>
                <a:latin typeface="Bookman Old Style"/>
                <a:cs typeface="Bookman Old Style"/>
              </a:rPr>
              <a:t>voix soient entendues</a:t>
            </a:r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 dans la conduite des affaires.</a:t>
            </a:r>
          </a:p>
        </p:txBody>
      </p:sp>
    </p:spTree>
    <p:extLst>
      <p:ext uri="{BB962C8B-B14F-4D97-AF65-F5344CB8AC3E}">
        <p14:creationId xmlns:p14="http://schemas.microsoft.com/office/powerpoint/2010/main" val="1220695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Les principes de gouvernance sont désormais déclinés à l’entreprise : pilotage, mais </a:t>
            </a:r>
            <a:r>
              <a:rPr lang="fr-CH" sz="2400" b="1" dirty="0">
                <a:solidFill>
                  <a:srgbClr val="000000"/>
                </a:solidFill>
                <a:latin typeface="Bookman Old Style"/>
                <a:cs typeface="Bookman Old Style"/>
              </a:rPr>
              <a:t>à plusieurs mains. </a:t>
            </a:r>
          </a:p>
          <a:p>
            <a:pPr algn="just"/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Nouvelle angle du processus de décision qui accorde l’importance à l’avis des parties-prenantes. On peut parler de « pilotage raisonné. »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endParaRPr lang="fr-FR" sz="2400" dirty="0"/>
          </a:p>
          <a:p>
            <a:pPr algn="just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58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l"/>
            <a:r>
              <a:rPr lang="fr-CH" sz="2400" dirty="0">
                <a:solidFill>
                  <a:schemeClr val="tx1"/>
                </a:solidFill>
                <a:latin typeface="Bookman Old Style" pitchFamily="18" charset="0"/>
              </a:rPr>
              <a:t>La gouvernance des systèmes d’information (gouvernance SI ou IS </a:t>
            </a:r>
            <a:r>
              <a:rPr lang="fr-CH" sz="2400" dirty="0" err="1">
                <a:solidFill>
                  <a:schemeClr val="tx1"/>
                </a:solidFill>
                <a:latin typeface="Bookman Old Style" pitchFamily="18" charset="0"/>
              </a:rPr>
              <a:t>Governance</a:t>
            </a:r>
            <a:r>
              <a:rPr lang="fr-CH" sz="2400" dirty="0">
                <a:solidFill>
                  <a:schemeClr val="tx1"/>
                </a:solidFill>
                <a:latin typeface="Bookman Old Style" pitchFamily="18" charset="0"/>
              </a:rPr>
              <a:t>) : le système d’information doit avoir des objectifs liés à la stratégie de l’entreprise. </a:t>
            </a:r>
          </a:p>
          <a:p>
            <a:pPr algn="l"/>
            <a:r>
              <a:rPr lang="fr-CH" sz="2400" dirty="0">
                <a:solidFill>
                  <a:schemeClr val="tx1"/>
                </a:solidFill>
                <a:latin typeface="Bookman Old Style" pitchFamily="18" charset="0"/>
              </a:rPr>
              <a:t>						</a:t>
            </a:r>
          </a:p>
          <a:p>
            <a:pPr algn="l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fr-CH" sz="2400" dirty="0">
                <a:solidFill>
                  <a:schemeClr val="tx1"/>
                </a:solidFill>
                <a:latin typeface="Bookman Old Style" pitchFamily="18" charset="0"/>
              </a:rPr>
              <a:t>												 </a:t>
            </a:r>
          </a:p>
          <a:p>
            <a:pPr algn="l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l"/>
            <a:r>
              <a:rPr lang="fr-CH" sz="2400" dirty="0">
                <a:solidFill>
                  <a:schemeClr val="tx1"/>
                </a:solidFill>
                <a:latin typeface="Bookman Old Style" pitchFamily="18" charset="0"/>
              </a:rPr>
              <a:t>Les systèmes d’information nécessitent des investissements conséquents qui permettent en échange à l’entreprise d’augmenter sa valeur ajoutée. </a:t>
            </a:r>
          </a:p>
          <a:p>
            <a:r>
              <a:rPr lang="fr-CH" sz="2400" dirty="0"/>
              <a:t> </a:t>
            </a:r>
          </a:p>
          <a:p>
            <a:pPr lvl="0" algn="just"/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251520" y="2163906"/>
            <a:ext cx="2232248" cy="24482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  <a:latin typeface="Bookman Old Style" pitchFamily="18" charset="0"/>
              </a:rPr>
              <a:t>Entreprise</a:t>
            </a:r>
            <a:endParaRPr lang="fr-CH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6588224" y="2132856"/>
            <a:ext cx="2232248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  <a:latin typeface="Bookman Old Style" pitchFamily="18" charset="0"/>
              </a:rPr>
              <a:t>Système d’information</a:t>
            </a:r>
            <a:endParaRPr lang="fr-CH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" name="Flèche droite 5"/>
          <p:cNvSpPr/>
          <p:nvPr/>
        </p:nvSpPr>
        <p:spPr>
          <a:xfrm>
            <a:off x="2771800" y="2492896"/>
            <a:ext cx="3672408" cy="864096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  <a:latin typeface="Bookman Old Style" pitchFamily="18" charset="0"/>
              </a:rPr>
              <a:t>Investissements</a:t>
            </a:r>
            <a:endParaRPr lang="fr-CH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7" name="Flèche gauche 6"/>
          <p:cNvSpPr/>
          <p:nvPr/>
        </p:nvSpPr>
        <p:spPr>
          <a:xfrm>
            <a:off x="2755105" y="3362781"/>
            <a:ext cx="3672408" cy="864096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  <a:latin typeface="Bookman Old Style" pitchFamily="18" charset="0"/>
              </a:rPr>
              <a:t>Valeur ajoutée</a:t>
            </a:r>
            <a:endParaRPr lang="fr-CH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049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6261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6330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Pour ce, la gouvernance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lvl="0"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- fixe les objectifs liés à la stratégie de l’entreprise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lvl="0"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- tient compte également des profits liés aux systèmes, pas seulement aux coûts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lvl="0"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- profite des innovations induites pour créer de nouveaux produits, de nouveaux processus et/ou accroître l’efficacité des systèmes existants.</a:t>
            </a:r>
          </a:p>
          <a:p>
            <a:pPr lvl="0" algn="just"/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On retrouve ici certains modules abordés :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	Alignement stratégique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	Maîtrise des coûts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	Contrôle interne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	Bonnes pratiques….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FR" sz="2400" dirty="0">
                <a:solidFill>
                  <a:srgbClr val="000000"/>
                </a:solidFill>
                <a:latin typeface="Bookman Old Style"/>
                <a:cs typeface="Bookman Old Style"/>
              </a:rPr>
              <a:t> </a:t>
            </a:r>
          </a:p>
          <a:p>
            <a:pPr algn="just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58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504" y="116633"/>
            <a:ext cx="8928992" cy="288031"/>
          </a:xfrm>
        </p:spPr>
        <p:txBody>
          <a:bodyPr>
            <a:normAutofit/>
          </a:bodyPr>
          <a:lstStyle/>
          <a:p>
            <a:pPr algn="r"/>
            <a:r>
              <a:rPr lang="fr-CH" sz="1200" u="sng" dirty="0">
                <a:latin typeface="Bookman Old Style" pitchFamily="18" charset="0"/>
              </a:rPr>
              <a:t>Gouvernance des Systèmes d’Information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9512" y="476672"/>
            <a:ext cx="8784976" cy="6264696"/>
          </a:xfrm>
        </p:spPr>
        <p:txBody>
          <a:bodyPr>
            <a:normAutofit/>
          </a:bodyPr>
          <a:lstStyle/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Il s’agira dans ce cours de poser un certain nombre de </a:t>
            </a:r>
            <a:r>
              <a:rPr lang="fr-CH" sz="2400" b="1" dirty="0">
                <a:solidFill>
                  <a:srgbClr val="000000"/>
                </a:solidFill>
                <a:latin typeface="Bookman Old Style"/>
                <a:cs typeface="Bookman Old Style"/>
              </a:rPr>
              <a:t>bonnes pratiques de la gouvernance</a:t>
            </a:r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 construire, de concevoir ces systèmes d’information,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 définir ce qu’ils devront apporter (augmenter les volumes, l’efficacité, réduire le temps, les étapes, faciliter les liens, …),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d’en cerner les coûts,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d’en determiner la durée, les résultats à obtenir, la planification,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 poser l’échelle pour juger des résultats, des évolutions,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d’en suivre les progrès,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d’en corriger les imperfections,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d’en appliquer les résultats à tous les niveaux, 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r>
              <a:rPr lang="fr-CH" sz="2400" dirty="0">
                <a:solidFill>
                  <a:srgbClr val="000000"/>
                </a:solidFill>
                <a:latin typeface="Bookman Old Style"/>
                <a:cs typeface="Bookman Old Style"/>
              </a:rPr>
              <a:t>de réorienter rapidement le tout le cas échéant.</a:t>
            </a:r>
            <a:endParaRPr lang="fr-FR" sz="2400" dirty="0">
              <a:solidFill>
                <a:srgbClr val="000000"/>
              </a:solidFill>
              <a:latin typeface="Bookman Old Style"/>
              <a:cs typeface="Bookman Old Style"/>
            </a:endParaRPr>
          </a:p>
          <a:p>
            <a:pPr algn="just"/>
            <a:endParaRPr lang="fr-CH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581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16DC1DC79DF045A3ECAF86F11C2FBE" ma:contentTypeVersion="4" ma:contentTypeDescription="Crée un document." ma:contentTypeScope="" ma:versionID="da0c45f09660259a7a4e43da59fd50b6">
  <xsd:schema xmlns:xsd="http://www.w3.org/2001/XMLSchema" xmlns:xs="http://www.w3.org/2001/XMLSchema" xmlns:p="http://schemas.microsoft.com/office/2006/metadata/properties" xmlns:ns2="01079531-2999-4c39-bec6-970d4eed77c7" targetNamespace="http://schemas.microsoft.com/office/2006/metadata/properties" ma:root="true" ma:fieldsID="e7d10b59ba1f2e4055f315ee8accc9e4" ns2:_="">
    <xsd:import namespace="01079531-2999-4c39-bec6-970d4eed7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079531-2999-4c39-bec6-970d4eed77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4C5039-6CB0-41FD-8BD9-85E0100EB207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01079531-2999-4c39-bec6-970d4eed77c7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32E44B5-E4A2-4BCA-9B50-02365DFF15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0B8AF7-4D80-40D0-9DE8-1E469CBF52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079531-2999-4c39-bec6-970d4eed7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1777</TotalTime>
  <Words>1777</Words>
  <Application>Microsoft Office PowerPoint</Application>
  <PresentationFormat>Affichage à l'écran (4:3)</PresentationFormat>
  <Paragraphs>240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Présentation PowerPoint</vt:lpstr>
      <vt:lpstr>Présentation PowerPoint</vt:lpstr>
      <vt:lpstr>Gouvernance des Systèmes d’Information</vt:lpstr>
      <vt:lpstr>Gouvernance des Systèmes d’Information</vt:lpstr>
      <vt:lpstr>Gouvernance des Systèmes d’Information</vt:lpstr>
      <vt:lpstr>Gouvernance des Systèmes d’Information</vt:lpstr>
      <vt:lpstr>Présentation PowerPoint</vt:lpstr>
      <vt:lpstr>Gouvernance des Systèmes d’Information</vt:lpstr>
      <vt:lpstr>Gouvernance des Systèmes d’Information</vt:lpstr>
    </vt:vector>
  </TitlesOfParts>
  <Company>HEGGE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Comptabilité et finances</dc:title>
  <dc:creator>tre</dc:creator>
  <cp:lastModifiedBy>Nathalie Courtine</cp:lastModifiedBy>
  <cp:revision>64</cp:revision>
  <cp:lastPrinted>2025-09-18T12:25:29Z</cp:lastPrinted>
  <dcterms:created xsi:type="dcterms:W3CDTF">2011-12-02T08:30:40Z</dcterms:created>
  <dcterms:modified xsi:type="dcterms:W3CDTF">2025-09-18T14:17:58Z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0x010100F516DC1DC79DF045A3ECAF86F11C2FBE</vt:lpwstr>
  </property>
</Properties>
</file>