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46" r:id="rId2"/>
    <p:sldId id="290" r:id="rId3"/>
    <p:sldId id="291" r:id="rId4"/>
    <p:sldId id="292" r:id="rId5"/>
    <p:sldId id="293" r:id="rId6"/>
    <p:sldId id="352" r:id="rId7"/>
    <p:sldId id="366" r:id="rId8"/>
    <p:sldId id="294" r:id="rId9"/>
    <p:sldId id="295" r:id="rId10"/>
    <p:sldId id="296" r:id="rId11"/>
    <p:sldId id="297" r:id="rId12"/>
    <p:sldId id="298" r:id="rId13"/>
    <p:sldId id="343" r:id="rId14"/>
    <p:sldId id="299" r:id="rId15"/>
    <p:sldId id="300" r:id="rId16"/>
    <p:sldId id="301" r:id="rId17"/>
    <p:sldId id="302" r:id="rId18"/>
    <p:sldId id="362" r:id="rId19"/>
    <p:sldId id="363" r:id="rId20"/>
    <p:sldId id="365" r:id="rId21"/>
    <p:sldId id="364" r:id="rId22"/>
    <p:sldId id="347" r:id="rId23"/>
    <p:sldId id="348" r:id="rId24"/>
    <p:sldId id="353" r:id="rId25"/>
    <p:sldId id="354" r:id="rId26"/>
    <p:sldId id="304" r:id="rId27"/>
    <p:sldId id="355" r:id="rId28"/>
    <p:sldId id="356" r:id="rId29"/>
    <p:sldId id="367" r:id="rId30"/>
    <p:sldId id="350" r:id="rId31"/>
    <p:sldId id="368" r:id="rId32"/>
    <p:sldId id="357" r:id="rId33"/>
    <p:sldId id="316" r:id="rId34"/>
    <p:sldId id="358" r:id="rId35"/>
    <p:sldId id="359" r:id="rId36"/>
    <p:sldId id="370" r:id="rId37"/>
    <p:sldId id="318" r:id="rId38"/>
    <p:sldId id="360" r:id="rId39"/>
    <p:sldId id="361" r:id="rId40"/>
    <p:sldId id="369" r:id="rId41"/>
    <p:sldId id="371" r:id="rId4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13D8"/>
    <a:srgbClr val="0033CC"/>
    <a:srgbClr val="FFFFFF"/>
    <a:srgbClr val="9F2196"/>
    <a:srgbClr val="FF9999"/>
    <a:srgbClr val="FF99FF"/>
    <a:srgbClr val="FF505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747" autoAdjust="0"/>
    <p:restoredTop sz="90929"/>
  </p:normalViewPr>
  <p:slideViewPr>
    <p:cSldViewPr>
      <p:cViewPr varScale="1">
        <p:scale>
          <a:sx n="71" d="100"/>
          <a:sy n="71" d="100"/>
        </p:scale>
        <p:origin x="162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312"/>
    </p:cViewPr>
  </p:sorterViewPr>
  <p:notesViewPr>
    <p:cSldViewPr>
      <p:cViewPr varScale="1">
        <p:scale>
          <a:sx n="78" d="100"/>
          <a:sy n="78" d="100"/>
        </p:scale>
        <p:origin x="-210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C725196F-58AE-D831-31A2-1CB6D20657D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E84B4472-0032-39B1-C1FA-DD4A6A4B828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A1F8E73-9AF7-A37A-F5EA-0306730721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D77F124F-F2D8-6C20-9A9E-253FD2E0441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Klicken Sie hier, um die Master-Textstile zu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75782" name="Rectangle 6">
            <a:extLst>
              <a:ext uri="{FF2B5EF4-FFF2-40B4-BE49-F238E27FC236}">
                <a16:creationId xmlns:a16="http://schemas.microsoft.com/office/drawing/2014/main" id="{42F5580F-347B-8486-CD37-660BA0620FA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83" name="Rectangle 7">
            <a:extLst>
              <a:ext uri="{FF2B5EF4-FFF2-40B4-BE49-F238E27FC236}">
                <a16:creationId xmlns:a16="http://schemas.microsoft.com/office/drawing/2014/main" id="{FEAC8883-C254-0140-417A-FFD47E42DF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7087615-05FD-4D70-8B89-31C3E155C185}" type="slidenum">
              <a:rPr lang="en-GB" altLang="fr-FR"/>
              <a:t>‹#›</a:t>
            </a:fld>
            <a:endParaRPr lang="en-GB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84F9C5DB-5FE5-91D8-159B-9616A55848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E6A8607-BA43-4B03-80B0-042D1CDE9BFE}" type="slidenum">
              <a:rPr lang="en-GB" altLang="fr-FR" smtClean="0"/>
              <a:t>2</a:t>
            </a:fld>
            <a:endParaRPr lang="en-GB" altLang="fr-FR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5FC0D5B-5BC5-9FED-38F0-CE7B1AD731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E63ABFF7-AFD9-AF03-7BFE-ACCD9CD873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7FC444EC-1C0B-19BC-BAE0-E19D8FA968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FC20D24-7F4E-4B40-B681-A14FABCE5AEB}" type="slidenum">
              <a:rPr lang="en-GB" altLang="fr-FR" smtClean="0"/>
              <a:t>11</a:t>
            </a:fld>
            <a:endParaRPr lang="en-GB" altLang="fr-FR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6634A24-A99A-B2F0-00E6-3C5671164E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A891BA16-7CF0-3009-9947-7A7AAF8A8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BCBE4A53-1306-3A36-6944-4C6A23F97A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9A2C60F-C058-4253-B946-FA9E974DDFAA}" type="slidenum">
              <a:rPr lang="en-GB" altLang="fr-FR" smtClean="0"/>
              <a:t>12</a:t>
            </a:fld>
            <a:endParaRPr lang="en-GB" altLang="fr-FR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C052AF0C-25C9-36F8-1BF2-D57DF9EB21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6C26BA5F-6A75-6F12-CF1A-25440808A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23C4BEF1-C265-4160-3EF3-DAD99F3E64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0A8D87F-3E8E-4E17-BFED-D51423BB84E3}" type="slidenum">
              <a:rPr lang="en-GB" altLang="fr-FR" smtClean="0"/>
              <a:t>13</a:t>
            </a:fld>
            <a:endParaRPr lang="en-GB" altLang="fr-FR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23B9AE76-E858-81E7-5D21-28A5CFD532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7F38BE6-6844-1B18-95C6-FFF340ABA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559C11E5-5F9F-EFA0-1402-634A027DE7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75E4D3-F078-4159-9AFA-B3008413260B}" type="slidenum">
              <a:rPr lang="en-GB" altLang="fr-FR" smtClean="0"/>
              <a:t>14</a:t>
            </a:fld>
            <a:endParaRPr lang="en-GB" altLang="fr-F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37D95ADF-D6D2-C99A-EFE2-35396CD731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8ECD0FF-074D-CE01-9B7D-DBBC135711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196A61BF-62D9-183D-7E2A-2980B06A1A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7CA93DF-8699-4296-BF31-03622424576F}" type="slidenum">
              <a:rPr lang="en-GB" altLang="fr-FR" smtClean="0"/>
              <a:t>15</a:t>
            </a:fld>
            <a:endParaRPr lang="en-GB" altLang="fr-F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596820E9-2179-B775-597B-6249EE5DB7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C5741756-3222-F14A-89F7-571552A6F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4D6EA3BE-DC82-2D12-880D-3CEF3BB071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858A6F0-F046-4531-A840-721CA132D978}" type="slidenum">
              <a:rPr lang="en-GB" altLang="fr-FR" smtClean="0"/>
              <a:t>16</a:t>
            </a:fld>
            <a:endParaRPr lang="en-GB" altLang="fr-FR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5A763C03-393E-828F-CB5A-7704502B20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D47AA251-6236-FB6F-98EB-B07ABA3DB3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8763F09C-82F2-0B7E-D4C5-FB9B83284B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BCB5795-A22C-46E0-ACEB-D0CF161601A9}" type="slidenum">
              <a:rPr lang="en-GB" altLang="fr-FR" smtClean="0"/>
              <a:t>17</a:t>
            </a:fld>
            <a:endParaRPr lang="en-GB" altLang="fr-FR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A73B2596-B1DF-A10C-F2A3-0D3D21163F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7EDA227F-974F-E41B-EA67-AF45014777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603BEE46-C720-BAE7-188F-B38C205830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CA429F2-35B0-4B22-82D4-C1EA4E50D50B}" type="slidenum">
              <a:rPr lang="en-GB" altLang="fr-FR" smtClean="0"/>
              <a:t>18</a:t>
            </a:fld>
            <a:endParaRPr lang="en-GB" altLang="fr-FR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921CA19C-6146-A342-B804-B4E33643EB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A5FF3CAA-A8E6-3C71-A6E6-EB488ACABA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CC38F98D-B72A-4E6D-4333-64A237DE1C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B66F625-1EBE-424E-A857-A30E2D3A6D79}" type="slidenum">
              <a:rPr lang="en-GB" altLang="fr-FR" smtClean="0"/>
              <a:t>19</a:t>
            </a:fld>
            <a:endParaRPr lang="en-GB" altLang="fr-FR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25F65C45-5D3D-B57A-6CD3-DC918B1CED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89E129AE-A22A-4CA9-CC29-E77327415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0AE3C3B6-9EAC-C62E-5FF1-36E88D20EC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2D883B1-539B-4530-812D-6A7DE382E929}" type="slidenum">
              <a:rPr lang="en-GB" altLang="fr-FR" smtClean="0"/>
              <a:t>20</a:t>
            </a:fld>
            <a:endParaRPr lang="en-GB" altLang="fr-FR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0E7E568B-063F-3E12-D0F0-9BFE40AAB5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2CC6CC56-4555-36AB-38BE-8856328734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8CAB31F0-1B17-12BE-2EB5-11136B4DE6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14ABE1C-97A2-439A-A57A-E5BF6FE29827}" type="slidenum">
              <a:rPr lang="en-GB" altLang="fr-FR" smtClean="0"/>
              <a:t>3</a:t>
            </a:fld>
            <a:endParaRPr lang="en-GB" altLang="fr-FR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FA0D67E1-6BB5-D12B-C320-D0133A58C2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B613B43-F10F-CD4A-47D1-C9B096D63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AAFB9634-9F75-5379-1BBD-6314B4039C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4E470E4-53DE-4C67-9E92-574A3D5F6BF8}" type="slidenum">
              <a:rPr lang="en-GB" altLang="fr-FR" smtClean="0"/>
              <a:t>21</a:t>
            </a:fld>
            <a:endParaRPr lang="en-GB" altLang="fr-FR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12BD7114-461A-4E49-5921-CDF79DE96A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5D0BDC1E-5803-6D0B-9A03-DC973D7639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5F57A640-3DCC-6E7C-8C4A-2713887088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44FC84E-533C-4245-9E6E-F5947BDADB01}" type="slidenum">
              <a:rPr lang="en-GB" altLang="fr-FR" smtClean="0"/>
              <a:t>22</a:t>
            </a:fld>
            <a:endParaRPr lang="en-GB" altLang="fr-FR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1DD20687-41B9-088E-45B2-05F87E70DA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2F3C7A10-A84F-FC22-06E9-6E836727D0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2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F308F321-8F03-C58F-9589-69CF6FED4C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8ABB726-5F9B-4580-8E48-2D2DD5F8E047}" type="slidenum">
              <a:rPr lang="en-GB" altLang="fr-FR" smtClean="0"/>
              <a:t>23</a:t>
            </a:fld>
            <a:endParaRPr lang="en-GB" altLang="fr-FR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FB4122C1-E160-0BA4-1E02-E65B2BE455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EA5BB5DF-A80A-30B0-F136-1346DB30E1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3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D9CF5290-940F-7808-6C58-1F7BFF45F2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86E2EF1-A273-457D-AB83-EAEC0478CB2D}" type="slidenum">
              <a:rPr lang="en-GB" altLang="fr-FR" smtClean="0"/>
              <a:t>24</a:t>
            </a:fld>
            <a:endParaRPr lang="en-GB" altLang="fr-FR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679DDCA7-6FDC-BBD0-DD5F-97B4FC2833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0EEB080D-D385-0C19-8368-5FF3B3A4A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4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A7AAF711-0629-6450-B652-D542AF1216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FB92DC-6ECB-4C4D-A678-B95C8D55B3C4}" type="slidenum">
              <a:rPr lang="en-GB" altLang="fr-FR" smtClean="0"/>
              <a:t>25</a:t>
            </a:fld>
            <a:endParaRPr lang="en-GB" altLang="fr-FR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847BBC03-13F2-B55C-F771-72D0F03DC4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5D78A56A-201A-FEBB-3571-745F15DFB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5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021FF373-77E6-30CC-1F00-FCADB2BCEE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C5D3B49-3315-4FD6-95D5-97799B4A23E8}" type="slidenum">
              <a:rPr lang="en-GB" altLang="fr-FR" smtClean="0"/>
              <a:t>26</a:t>
            </a:fld>
            <a:endParaRPr lang="en-GB" altLang="fr-FR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E2D8E3B0-3997-80AD-E8BF-85242AE734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420003A4-5C9A-B00C-2F04-3179C04801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6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26726529-BEE2-F98A-6D2C-EE3EEE5BA0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1B0D5C2-CE9C-4FA1-84F1-4BC927484A5C}" type="slidenum">
              <a:rPr lang="en-GB" altLang="fr-FR" smtClean="0"/>
              <a:t>27</a:t>
            </a:fld>
            <a:endParaRPr lang="en-GB" altLang="fr-FR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C6F1E882-FE07-5022-B3D4-4C0423FDF8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A217BCA3-6235-A252-ED64-A414C15670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7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05AD8AAE-D25C-11C5-3054-1A03A06364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A12C851-6028-4DFB-A235-FBBD92CA2970}" type="slidenum">
              <a:rPr lang="en-GB" altLang="fr-FR" smtClean="0"/>
              <a:t>28</a:t>
            </a:fld>
            <a:endParaRPr lang="en-GB" altLang="fr-FR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4DEF7477-1C39-A2BA-6E58-FA6410960D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F34E12C9-E285-CFF4-BA0D-5EA3301050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8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62910AF9-CD44-7AC1-D50C-2ED03AF37F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D603381-71E1-4D64-A23D-FEB203FD45F2}" type="slidenum">
              <a:rPr lang="en-GB" altLang="fr-FR" smtClean="0"/>
              <a:t>29</a:t>
            </a:fld>
            <a:endParaRPr lang="en-GB" altLang="fr-FR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21281AE0-479E-E253-7CDD-B6ECA5EC09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C2F356FE-367F-5A8A-8015-493DB8B995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9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2A68A2D4-D4BB-8C5F-BF2E-FF8C7C508A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F5FADB2-F93E-48F5-AD8D-BFF87D7F1B79}" type="slidenum">
              <a:rPr lang="en-GB" altLang="fr-FR" smtClean="0"/>
              <a:t>30</a:t>
            </a:fld>
            <a:endParaRPr lang="en-GB" altLang="fr-FR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43292FB1-20A7-57D2-21CD-FAB164CC3C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9B65D9E8-28C7-1DB6-DECA-D7CCCAC5A3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2A47951D-5E8F-2EB5-F313-E6803E0202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F5B1EF9-4A9F-4B8E-A838-5DF9ED98EE3A}" type="slidenum">
              <a:rPr lang="en-GB" altLang="fr-FR" smtClean="0"/>
              <a:t>4</a:t>
            </a:fld>
            <a:endParaRPr lang="en-GB" altLang="fr-FR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353C416C-7A90-8B0C-001F-DBC80517E8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B524332B-0F90-1045-4A0A-346CD6402F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0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5E20B6C9-E134-E30D-A2DC-73BBCE46E2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B0506D0-BE83-4E1F-A15F-C1E96494E837}" type="slidenum">
              <a:rPr lang="en-GB" altLang="fr-FR" smtClean="0"/>
              <a:t>31</a:t>
            </a:fld>
            <a:endParaRPr lang="en-GB" altLang="fr-FR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D4A8DB70-E7B5-E656-04FE-22F270314D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3592E567-2492-164B-5347-A34A7C2B5C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1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42EE651C-DA32-4B66-CB14-E6D6CF5C15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C9D01E1-FCD0-4A68-AF20-896D4FB22F6D}" type="slidenum">
              <a:rPr lang="en-GB" altLang="fr-FR" smtClean="0"/>
              <a:t>32</a:t>
            </a:fld>
            <a:endParaRPr lang="en-GB" altLang="fr-FR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DF530BFB-C58C-6D8F-9D99-9C6E9E96EA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9994DB71-5089-09EB-4AFE-45762B1BA5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2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F472916F-FBEF-F168-2C74-B82AD96D77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A87E500-BDF2-40B3-8BF7-170838A32F20}" type="slidenum">
              <a:rPr lang="en-GB" altLang="fr-FR" smtClean="0"/>
              <a:t>33</a:t>
            </a:fld>
            <a:endParaRPr lang="en-GB" altLang="fr-FR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8F6B3C8E-8C08-9F5B-196F-C18A184875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B6C05A4D-7858-B8D7-E910-442DCB8CB3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3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F07AD8E2-7098-53A4-9283-D48FE34E10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96DD086-7CDF-4351-827E-6035FEEBFF6B}" type="slidenum">
              <a:rPr lang="en-GB" altLang="fr-FR" smtClean="0"/>
              <a:t>34</a:t>
            </a:fld>
            <a:endParaRPr lang="en-GB" altLang="fr-FR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4C9BA933-015C-7A53-B399-34800F55F2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2F4BC666-4D51-06CE-541A-FD947CEB58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4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6B905603-34EF-B8DC-00F9-5045A81A93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60F139-6115-46D3-87C9-E5EB39551AB0}" type="slidenum">
              <a:rPr lang="en-GB" altLang="fr-FR" smtClean="0"/>
              <a:t>35</a:t>
            </a:fld>
            <a:endParaRPr lang="en-GB" altLang="fr-FR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243FF82E-E137-CBEC-FB29-6C4FA2D1E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AE367A18-03D3-C24D-BCF2-9FC6B387E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5.xml><?xml version="1.0" encoding="utf-8"?>
<p:notes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46C3F831-2111-7826-C960-FCA8C09AE3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71D4174-08BA-4F7B-846C-4E0FD03E90A0}" type="slidenum">
              <a:rPr lang="en-GB" altLang="fr-FR" smtClean="0"/>
              <a:t>36</a:t>
            </a:fld>
            <a:endParaRPr lang="en-GB" altLang="fr-FR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69DD5DB7-F6C7-9445-0ED7-81B100BAD1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46F30975-C4B3-6CD5-0A8A-79A6ADF185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00398978"/>
      </p:ext>
    </p:extLst>
  </p:cSld>
  <p:clrMapOvr>
    <a:masterClrMapping/>
  </p:clrMapOvr>
</p:notes>
</file>

<file path=ppt/notesSlides/notesSlide36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46C3F831-2111-7826-C960-FCA8C09AE3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71D4174-08BA-4F7B-846C-4E0FD03E90A0}" type="slidenum">
              <a:rPr lang="en-GB" altLang="fr-FR" smtClean="0"/>
              <a:t>37</a:t>
            </a:fld>
            <a:endParaRPr lang="en-GB" altLang="fr-FR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69DD5DB7-F6C7-9445-0ED7-81B100BAD1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46F30975-C4B3-6CD5-0A8A-79A6ADF185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7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944D44EE-7960-B39F-7B7F-B823337EFC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83FAF34-5992-4F64-8DCF-C65D4FA280AF}" type="slidenum">
              <a:rPr lang="en-GB" altLang="fr-FR" smtClean="0"/>
              <a:t>38</a:t>
            </a:fld>
            <a:endParaRPr lang="en-GB" altLang="fr-FR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FEEC5F83-1A24-DA1E-EF3F-8F23FF3926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9E5AF5BB-5588-A689-E759-22ED87306E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8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05E6B0A7-053A-E91E-5DBB-BEEF986AEE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EE32D2-F864-4C67-894B-943EFE6D943F}" type="slidenum">
              <a:rPr lang="en-GB" altLang="fr-FR" smtClean="0"/>
              <a:t>39</a:t>
            </a:fld>
            <a:endParaRPr lang="en-GB" altLang="fr-FR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80A8FF98-B2D8-09EA-5790-31BD6FFEE9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B3C57439-E985-08A4-5C43-A1E7ABD6EB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9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0D6462D9-2EA5-00CA-D2CD-CDF3418F00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989EBDF-8254-405C-80B1-4501EB95EC56}" type="slidenum">
              <a:rPr lang="en-GB" altLang="fr-FR" smtClean="0"/>
              <a:t>40</a:t>
            </a:fld>
            <a:endParaRPr lang="en-GB" altLang="fr-FR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1190903A-3F12-6A05-4023-534858B2AA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07ADD3DA-F528-BCA3-755C-A0A50174F2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B920E205-D0C8-AE19-7247-899765662F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870DB2B-BE04-4881-B506-45F025B0270A}" type="slidenum">
              <a:rPr lang="en-GB" altLang="fr-FR" smtClean="0"/>
              <a:t>5</a:t>
            </a:fld>
            <a:endParaRPr lang="en-GB" altLang="fr-FR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F8CBE97-BFAD-583B-1109-CECD22962C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DF78CFA2-5CE3-79D3-4604-517D09E0F6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0.xml><?xml version="1.0" encoding="utf-8"?>
<p:notes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05E6B0A7-053A-E91E-5DBB-BEEF986AEE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EE32D2-F864-4C67-894B-943EFE6D943F}" type="slidenum">
              <a:rPr lang="en-GB" altLang="fr-FR" smtClean="0"/>
              <a:t>41</a:t>
            </a:fld>
            <a:endParaRPr lang="en-GB" altLang="fr-FR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80A8FF98-B2D8-09EA-5790-31BD6FFEE9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B3C57439-E985-08A4-5C43-A1E7ABD6EB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80204460"/>
      </p:ext>
    </p:extLst>
  </p:cSld>
  <p:clrMapOvr>
    <a:masterClrMapping/>
  </p:clrMapOvr>
</p:notes>
</file>

<file path=ppt/notesSlides/notesSlide5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1F8FC7FB-321E-4B11-B91C-1C0734B807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009174C-A1F1-4D84-9D06-6912DA70F137}" type="slidenum">
              <a:rPr lang="en-GB" altLang="fr-FR" smtClean="0"/>
              <a:t>6</a:t>
            </a:fld>
            <a:endParaRPr lang="en-GB" altLang="fr-FR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3A5C226-D06B-4AA7-7AC1-67B0D8FB21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2CD8D9A-04F3-E4BF-B539-EFD504E25E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84CB0A9E-7869-79AE-FC2F-8B687AAF29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216A61-3B2B-49A5-935F-15853862AE2E}" type="slidenum">
              <a:rPr lang="en-GB" altLang="fr-FR" smtClean="0"/>
              <a:t>7</a:t>
            </a:fld>
            <a:endParaRPr lang="en-GB" altLang="fr-FR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12DC1335-AA50-79FA-28AC-24EFB8B614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45110196-85AF-F595-362D-70A1D44733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DB5A67D0-60A3-62D6-88A8-2F0983CCA7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5473E8F-BE6B-4E14-9689-DBBE41E2D90F}" type="slidenum">
              <a:rPr lang="en-GB" altLang="fr-FR" smtClean="0"/>
              <a:t>8</a:t>
            </a:fld>
            <a:endParaRPr lang="en-GB" altLang="fr-FR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362697BB-6A2F-2496-08BC-F58DE03A62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980E17F-E289-1993-0949-0705D8368A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50C9811F-DDF2-3AD2-150C-3C573C827F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7B8D9D4-113B-47F0-8BEB-836324E6ADCA}" type="slidenum">
              <a:rPr lang="en-GB" altLang="fr-FR" smtClean="0"/>
              <a:t>9</a:t>
            </a:fld>
            <a:endParaRPr lang="en-GB" altLang="fr-FR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40785BF2-AC0A-53C5-0569-807BCB3DDE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9658345C-1F0E-E8D9-2FFE-5AC5B524CA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7073D8DE-E984-5CAD-DC75-EBD88C7E9B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9F9ECBB-079B-4A96-9CCD-D2009BFE792A}" type="slidenum">
              <a:rPr lang="en-GB" altLang="fr-FR" smtClean="0"/>
              <a:t>10</a:t>
            </a:fld>
            <a:endParaRPr lang="en-GB" altLang="fr-FR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4FAF49FB-CA71-C391-C188-43654D9BC7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2D451BC-6F1D-FD8A-086C-9F97AFF40D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A7FE36-01CD-F59F-1522-2A51C312AB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B0DC71-B504-80FA-381C-8E575C75C7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6B54EF-CF48-0B93-3D2C-07F98E7B93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B2B9A-9EBE-4D12-B74E-DA18ABB4DF51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11925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41E327-7254-25DB-841D-C253231447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D85BB7-B80C-05BB-CD12-C8A36EE218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0115F6-DCA8-68FA-2E73-1CD2D9934A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2A6CC-21CD-48F7-AE7E-38811D32DE28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55861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2C7076-488E-43EC-661B-B7831B8EF2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6B003B-EE8B-D521-A6D2-93F4A1DA40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CA4E41-BD73-429D-8CA0-2A34D1BB76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8032D-F687-4F09-99BD-1E6A0A87538A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44815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B1391C-1524-95BC-06E8-B801BD9EE3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CEE2B2-57C8-5AE1-FBAF-F56D3AEAB3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509D21-3CEF-0381-21AA-9906CAB76F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00AA2-FA5D-4DCB-A8C9-682C0BF9B12B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21525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F63F60-8FC6-DEB6-F6AF-4F166FCD45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90C958-D3BA-BA26-3760-08BCA339CE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48B450-DF9D-46F1-36D9-35353FC51C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E5892-2A24-4909-AB2A-48DFF53B1626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58852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2165E2-D3D0-ABB1-08A5-EF127A83A7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18130D-60C4-2808-BAFC-412DEBBFD9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A64E2D-A490-A0DF-6C11-D6887FBA72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9B758-EBC2-481C-AD2E-9B396FC2E59B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38933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C2D8A2A-2C42-A8D4-3716-3C816033CE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620B22C-29CF-09A8-6D52-27ACCF993B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4F24FE8-A000-1FC6-F77F-6954360696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63771-9F44-49B8-9EB4-E0C9AA9A6AAD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65673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1DB76B8-D08A-094C-A0F1-E43BF23E82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374CEB-525F-6C18-4827-2B6AA8F623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BA984C8-773B-AF5B-BCC0-63D53E2A70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EE962-C71B-4E93-A327-85870484B12C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60785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7E74B57-814F-1797-BCC5-3816DA8E48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EB4084A-6E9D-0846-1F1B-838BC3C171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DEEDD90-EB89-B640-68E5-F2A65F7D68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0B8E6-722E-4013-80D7-BF062149DC3A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09702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742E0F-B527-412F-4AEE-047935D950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6DCF65-E5E3-EF0C-52DC-265B8F6708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ED245D-B3CD-B729-71C8-78EA7186DC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CBEF6-2E19-412F-BE61-DE9A0D296550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02983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795608-A42B-5E61-1919-5B8B9F306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0F95BC-3982-4CA6-0E90-32EB9DE443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D4DDA5-E3AB-892A-4412-49BFDE492F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2C31A-9625-4787-B509-9EEED75F3119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30709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8F11508-78E2-320F-8AF2-1F94E95659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Klicken Sie hier, um den Stil des Haupttitels zu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144355D-AEFF-3FE7-6FCB-232A156C64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Klicken Sie hier, um den Master-Textstil zu bearbeiten</a:t>
            </a:r>
          </a:p>
          <a:p>
            <a:pPr lvl="1"/>
            <a:r>
              <a:rPr lang="en-GB" altLang="fr-FR"/>
              <a:t>Zweite Ebene</a:t>
            </a:r>
          </a:p>
          <a:p>
            <a:pPr lvl="2"/>
            <a:r>
              <a:rPr lang="en-GB" altLang="fr-FR"/>
              <a:t>Dritte Ebene</a:t>
            </a:r>
          </a:p>
          <a:p>
            <a:pPr lvl="3"/>
            <a:r>
              <a:rPr lang="en-GB" altLang="fr-FR"/>
              <a:t>Vierte Ebene</a:t>
            </a:r>
          </a:p>
          <a:p>
            <a:pPr lvl="4"/>
            <a:r>
              <a:rPr lang="en-GB" altLang="fr-FR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80E853D-9832-09FF-912F-8A259B58B02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B73DA9A-51C3-5E99-90C9-0A20E69BF9F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66F1D8B-A748-1382-E99D-AB6BC13D797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B05D1D88-B2AC-40FE-9DCE-B5FCD9B96018}" type="slidenum">
              <a:rPr lang="en-GB" altLang="fr-FR"/>
              <a:t>‹#›</a:t>
            </a:fld>
            <a:endParaRPr lang="en-GB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oleObject" Target="../embeddings/oleObject22.bin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6.wmf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oleObject" Target="../embeddings/oleObject24.bin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6.wmf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wmf"/><Relationship Id="rId11" Type="http://schemas.openxmlformats.org/officeDocument/2006/relationships/image" Target="../media/image1.png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2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oleObject" Target="../embeddings/oleObject30.bin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3.wmf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53.wmf"/><Relationship Id="rId7" Type="http://schemas.openxmlformats.org/officeDocument/2006/relationships/oleObject" Target="../embeddings/oleObject33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1.png"/><Relationship Id="rId9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oleObject" Target="../embeddings/oleObject34.bin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61.wmf"/><Relationship Id="rId9" Type="http://schemas.openxmlformats.org/officeDocument/2006/relationships/image" Target="../media/image6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wmf"/><Relationship Id="rId11" Type="http://schemas.openxmlformats.org/officeDocument/2006/relationships/image" Target="../media/image63.wmf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40.bin"/><Relationship Id="rId4" Type="http://schemas.openxmlformats.org/officeDocument/2006/relationships/image" Target="../media/image70.wmf"/><Relationship Id="rId9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oleObject" Target="../embeddings/oleObject4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82.png"/><Relationship Id="rId3" Type="http://schemas.openxmlformats.org/officeDocument/2006/relationships/image" Target="../media/image1.png"/><Relationship Id="rId7" Type="http://schemas.openxmlformats.org/officeDocument/2006/relationships/image" Target="../media/image76.wmf"/><Relationship Id="rId12" Type="http://schemas.openxmlformats.org/officeDocument/2006/relationships/image" Target="../media/image79.wmf"/><Relationship Id="rId17" Type="http://schemas.openxmlformats.org/officeDocument/2006/relationships/oleObject" Target="../embeddings/oleObject48.bin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81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3.bin"/><Relationship Id="rId11" Type="http://schemas.openxmlformats.org/officeDocument/2006/relationships/oleObject" Target="../embeddings/oleObject45.bin"/><Relationship Id="rId5" Type="http://schemas.openxmlformats.org/officeDocument/2006/relationships/image" Target="../media/image75.wmf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78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77.wmf"/><Relationship Id="rId14" Type="http://schemas.openxmlformats.org/officeDocument/2006/relationships/image" Target="../media/image8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1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1.png"/><Relationship Id="rId4" Type="http://schemas.openxmlformats.org/officeDocument/2006/relationships/image" Target="../media/image70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oleObject" Target="../embeddings/oleObject50.bin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70.wmf"/><Relationship Id="rId9" Type="http://schemas.openxmlformats.org/officeDocument/2006/relationships/image" Target="../media/image8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image" Target="../media/image1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jpeg"/><Relationship Id="rId5" Type="http://schemas.openxmlformats.org/officeDocument/2006/relationships/image" Target="../media/image89.wmf"/><Relationship Id="rId4" Type="http://schemas.openxmlformats.org/officeDocument/2006/relationships/oleObject" Target="../embeddings/oleObject5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1.png"/><Relationship Id="rId4" Type="http://schemas.openxmlformats.org/officeDocument/2006/relationships/image" Target="../media/image9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1.png"/><Relationship Id="rId7" Type="http://schemas.openxmlformats.org/officeDocument/2006/relationships/image" Target="../media/image93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10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5" Type="http://schemas.openxmlformats.org/officeDocument/2006/relationships/image" Target="../media/image1.png"/><Relationship Id="rId4" Type="http://schemas.openxmlformats.org/officeDocument/2006/relationships/image" Target="../media/image101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10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image" Target="../media/image1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10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11" Type="http://schemas.openxmlformats.org/officeDocument/2006/relationships/image" Target="../media/image1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9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.png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1.png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0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oleObject" Target="../embeddings/oleObject20.bin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2.wmf"/><Relationship Id="rId9" Type="http://schemas.openxmlformats.org/officeDocument/2006/relationships/image" Target="../media/image35.png"/></Relationships>
</file>

<file path=ppt/slides/slide1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61BEAF16-C1E3-F647-3ABF-212AB29FFEE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6850" y="2060575"/>
            <a:ext cx="8316913" cy="154781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fr-FR" sz="6000" b="1" u="sng" dirty="0">
                <a:latin typeface="Times" charset="0"/>
              </a:rPr>
              <a:t>Digitale Regler </a:t>
            </a:r>
            <a:br>
              <a:rPr lang="fr-FR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</a:br>
            <a:r>
              <a:rPr lang="fr-FR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Implementierung und Dimensionierung</a:t>
            </a:r>
            <a:endParaRPr lang="en-GB" sz="4800" b="1" dirty="0">
              <a:latin typeface="Times" charset="0"/>
            </a:endParaRPr>
          </a:p>
        </p:txBody>
      </p:sp>
      <p:pic>
        <p:nvPicPr>
          <p:cNvPr id="3075" name="Picture 2" descr="HES-SO Valais-Wallis - BioArk">
            <a:extLst>
              <a:ext uri="{FF2B5EF4-FFF2-40B4-BE49-F238E27FC236}">
                <a16:creationId xmlns:a16="http://schemas.microsoft.com/office/drawing/2014/main" id="{020D1A62-9618-FA32-6CD2-85FB76766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16="http://schemas.microsoft.com/office/drawing/2014/main" xmlns:mc="http://schemas.openxmlformats.org/markup-compatibility/2006" xmlns:v="urn:schemas-microsoft-com:vml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FE37F220-266F-16EE-0C3C-8DF088AEFE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7772400" cy="1143000"/>
          </a:xfrm>
        </p:spPr>
        <p:txBody>
          <a:bodyPr/>
          <a:lstStyle/>
          <a:p>
            <a:pPr algn="l" eaLnBrk="1" hangingPunct="1"/>
            <a:r>
              <a:rPr lang="de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PD-Regler (ideal)</a:t>
            </a:r>
            <a:endParaRPr lang="en-GB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20483" name="Object 0">
            <a:extLst>
              <a:ext uri="{FF2B5EF4-FFF2-40B4-BE49-F238E27FC236}">
                <a16:creationId xmlns:a16="http://schemas.microsoft.com/office/drawing/2014/main" id="{DCC9ED08-9B7A-5721-CE81-C7CC0EA479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5388" y="587375"/>
          <a:ext cx="2805112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Drawing" r:id="rId3" imgW="914400" imgH="914400" progId="Designer.Drawing.8">
                  <p:embed/>
                </p:oleObj>
              </mc:Choice>
              <mc:Fallback>
                <p:oleObj name="Designer Drawing" r:id="rId3" imgW="914400" imgH="914400" progId="Designer.Drawing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88" y="587375"/>
                        <a:ext cx="2805112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Rectangle 5">
            <a:extLst>
              <a:ext uri="{FF2B5EF4-FFF2-40B4-BE49-F238E27FC236}">
                <a16:creationId xmlns:a16="http://schemas.microsoft.com/office/drawing/2014/main" id="{82960162-7907-20A6-2FE3-68E66F677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3014" name="AutoShape 6">
            <a:extLst>
              <a:ext uri="{FF2B5EF4-FFF2-40B4-BE49-F238E27FC236}">
                <a16:creationId xmlns:a16="http://schemas.microsoft.com/office/drawing/2014/main" id="{A4EA6CE6-A489-D430-2281-3D33DD1CE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2651125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0486" name="Rectangle 9">
            <a:extLst>
              <a:ext uri="{FF2B5EF4-FFF2-40B4-BE49-F238E27FC236}">
                <a16:creationId xmlns:a16="http://schemas.microsoft.com/office/drawing/2014/main" id="{1350242A-B038-C7C7-1C0B-6AF5D9ED7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0487" name="Rectangle 10">
            <a:extLst>
              <a:ext uri="{FF2B5EF4-FFF2-40B4-BE49-F238E27FC236}">
                <a16:creationId xmlns:a16="http://schemas.microsoft.com/office/drawing/2014/main" id="{159AA34D-0501-7762-9771-645B6AB90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0488" name="Rectangle 11">
            <a:extLst>
              <a:ext uri="{FF2B5EF4-FFF2-40B4-BE49-F238E27FC236}">
                <a16:creationId xmlns:a16="http://schemas.microsoft.com/office/drawing/2014/main" id="{C143098A-4C0D-861F-8338-31FC42F5B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0489" name="Rectangle 12">
            <a:extLst>
              <a:ext uri="{FF2B5EF4-FFF2-40B4-BE49-F238E27FC236}">
                <a16:creationId xmlns:a16="http://schemas.microsoft.com/office/drawing/2014/main" id="{1B4E4E71-E611-4C7C-BF4B-7246B7822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0490" name="Rectangle 13">
            <a:extLst>
              <a:ext uri="{FF2B5EF4-FFF2-40B4-BE49-F238E27FC236}">
                <a16:creationId xmlns:a16="http://schemas.microsoft.com/office/drawing/2014/main" id="{918C0CFD-B825-EB2C-1B15-E01B25060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0491" name="Rectangle 14">
            <a:extLst>
              <a:ext uri="{FF2B5EF4-FFF2-40B4-BE49-F238E27FC236}">
                <a16:creationId xmlns:a16="http://schemas.microsoft.com/office/drawing/2014/main" id="{307775DF-B079-98D1-9AE8-458891D25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0492" name="Rectangle 15">
            <a:extLst>
              <a:ext uri="{FF2B5EF4-FFF2-40B4-BE49-F238E27FC236}">
                <a16:creationId xmlns:a16="http://schemas.microsoft.com/office/drawing/2014/main" id="{92936838-1093-D4D6-9CF8-DC53A6183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0493" name="Rectangle 16">
            <a:extLst>
              <a:ext uri="{FF2B5EF4-FFF2-40B4-BE49-F238E27FC236}">
                <a16:creationId xmlns:a16="http://schemas.microsoft.com/office/drawing/2014/main" id="{5BDEE486-108B-D437-9692-66FFCAE7D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0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0494" name="Rectangle 17">
            <a:extLst>
              <a:ext uri="{FF2B5EF4-FFF2-40B4-BE49-F238E27FC236}">
                <a16:creationId xmlns:a16="http://schemas.microsoft.com/office/drawing/2014/main" id="{6C118D78-12AF-F078-2340-D81BD1357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0495" name="Rectangle 18">
            <a:extLst>
              <a:ext uri="{FF2B5EF4-FFF2-40B4-BE49-F238E27FC236}">
                <a16:creationId xmlns:a16="http://schemas.microsoft.com/office/drawing/2014/main" id="{C8A798CC-54B3-1447-460D-5477FCB60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0496" name="Rectangle 19">
            <a:extLst>
              <a:ext uri="{FF2B5EF4-FFF2-40B4-BE49-F238E27FC236}">
                <a16:creationId xmlns:a16="http://schemas.microsoft.com/office/drawing/2014/main" id="{0473BEE9-2721-5600-5AE0-8E36B33B4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0497" name="Rectangle 21">
            <a:extLst>
              <a:ext uri="{FF2B5EF4-FFF2-40B4-BE49-F238E27FC236}">
                <a16:creationId xmlns:a16="http://schemas.microsoft.com/office/drawing/2014/main" id="{1966F8A7-185C-508D-4B13-F216B9944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0498" name="Rectangle 23">
            <a:extLst>
              <a:ext uri="{FF2B5EF4-FFF2-40B4-BE49-F238E27FC236}">
                <a16:creationId xmlns:a16="http://schemas.microsoft.com/office/drawing/2014/main" id="{A7DB2B9B-0372-29EC-F509-337056BDD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863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0499" name="Rectangle 25">
            <a:extLst>
              <a:ext uri="{FF2B5EF4-FFF2-40B4-BE49-F238E27FC236}">
                <a16:creationId xmlns:a16="http://schemas.microsoft.com/office/drawing/2014/main" id="{1391FBA7-C0AC-1F32-9BFC-6923E476F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213" y="2833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0500" name="Rectangle 28">
            <a:extLst>
              <a:ext uri="{FF2B5EF4-FFF2-40B4-BE49-F238E27FC236}">
                <a16:creationId xmlns:a16="http://schemas.microsoft.com/office/drawing/2014/main" id="{274CA2E8-D914-22BC-459A-3CD670A95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66913" name="Object 1">
            <a:extLst>
              <a:ext uri="{FF2B5EF4-FFF2-40B4-BE49-F238E27FC236}">
                <a16:creationId xmlns:a16="http://schemas.microsoft.com/office/drawing/2014/main" id="{57FC4143-BD75-A5A2-2172-70BDFC66B5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2438400"/>
          <a:ext cx="2678113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4000" imgH="419100" progId="Equation.3">
                  <p:embed/>
                </p:oleObj>
              </mc:Choice>
              <mc:Fallback>
                <p:oleObj name="Equation" r:id="rId5" imgW="1524000" imgH="419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38400"/>
                        <a:ext cx="2678113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2" name="Rectangle 30">
            <a:extLst>
              <a:ext uri="{FF2B5EF4-FFF2-40B4-BE49-F238E27FC236}">
                <a16:creationId xmlns:a16="http://schemas.microsoft.com/office/drawing/2014/main" id="{840D8C66-5D15-CDFC-4356-567E88522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313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0503" name="Rectangle 34">
            <a:extLst>
              <a:ext uri="{FF2B5EF4-FFF2-40B4-BE49-F238E27FC236}">
                <a16:creationId xmlns:a16="http://schemas.microsoft.com/office/drawing/2014/main" id="{E033DB23-26F3-3584-73B6-4D9831FC5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7138" y="2833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20504" name="Picture 2" descr="HES-SO Valais-Wallis - BioArk">
            <a:extLst>
              <a:ext uri="{FF2B5EF4-FFF2-40B4-BE49-F238E27FC236}">
                <a16:creationId xmlns:a16="http://schemas.microsoft.com/office/drawing/2014/main" id="{D317F6B9-1DD5-E546-FF16-44A34DD43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2">
            <a:extLst>
              <a:ext uri="{FF2B5EF4-FFF2-40B4-BE49-F238E27FC236}">
                <a16:creationId xmlns:a16="http://schemas.microsoft.com/office/drawing/2014/main" id="{C80FAB68-AD4C-C658-A6E4-D4961EFC2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488" y="3300413"/>
            <a:ext cx="3429000" cy="3322637"/>
          </a:xfrm>
          <a:prstGeom prst="ellips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993300"/>
              </a:solidFill>
            </a:endParaRP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3E067AF2-D935-A670-828C-6874BB6385DC}"/>
              </a:ext>
            </a:extLst>
          </p:cNvPr>
          <p:cNvSpPr>
            <a:spLocks/>
          </p:cNvSpPr>
          <p:nvPr/>
        </p:nvSpPr>
        <p:spPr bwMode="auto">
          <a:xfrm>
            <a:off x="3211513" y="3654425"/>
            <a:ext cx="396875" cy="2601913"/>
          </a:xfrm>
          <a:prstGeom prst="leftBrace">
            <a:avLst>
              <a:gd name="adj1" fmla="val 831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3DC349-C2E9-5B9B-5437-FAA7FBB0637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05569" y="3586163"/>
            <a:ext cx="2478955" cy="3104055"/>
          </a:xfrm>
          <a:prstGeom prst="rect">
            <a:avLst/>
          </a:prstGeom>
          <a:blipFill>
            <a:blip r:embed="rId8"/>
            <a:stretch>
              <a:fillRect l="-3931" t="-1572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2" name="AutoShape 6">
            <a:extLst>
              <a:ext uri="{FF2B5EF4-FFF2-40B4-BE49-F238E27FC236}">
                <a16:creationId xmlns:a16="http://schemas.microsoft.com/office/drawing/2014/main" id="{E9CC2542-84CC-C138-53FD-E14BA0D41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838" y="4840288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02A9A5-E590-12E3-066C-876B689685A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10050" y="2469380"/>
            <a:ext cx="4050935" cy="640816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animBg="1"/>
      <p:bldP spid="43014" grpId="1" animBg="1"/>
      <p:bldP spid="43014" grpId="2" animBg="1"/>
      <p:bldP spid="43014" grpId="3" animBg="1"/>
      <p:bldP spid="4" grpId="0" animBg="1" autoUpdateAnimBg="0"/>
      <p:bldP spid="4" grpId="1" animBg="1"/>
      <p:bldP spid="4" grpId="2" animBg="1"/>
      <p:bldP spid="4" grpId="3" animBg="1"/>
      <p:bldP spid="6" grpId="0" animBg="1"/>
      <p:bldP spid="6" grpId="1" animBg="1"/>
      <p:bldP spid="6" grpId="2" animBg="1"/>
      <p:bldP spid="8" grpId="0" animBg="1"/>
      <p:bldP spid="2" grpId="0" animBg="1"/>
      <p:bldP spid="2" grpId="1" animBg="1"/>
      <p:bldP spid="2" grpId="2" animBg="1"/>
      <p:bldP spid="5" grpId="0" animBg="1"/>
    </p:bldLst>
  </p:timing>
</p:sld>
</file>

<file path=ppt/slides/slide11.xml><?xml version="1.0" encoding="utf-8"?>
<p:sld xmlns:a16="http://schemas.microsoft.com/office/drawing/2014/main" xmlns:a14="http://schemas.microsoft.com/office/drawing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val 2">
            <a:extLst>
              <a:ext uri="{FF2B5EF4-FFF2-40B4-BE49-F238E27FC236}">
                <a16:creationId xmlns:a16="http://schemas.microsoft.com/office/drawing/2014/main" id="{AD809B83-8D84-1DA3-CC28-AEDDEA622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305175"/>
            <a:ext cx="4937125" cy="3552825"/>
          </a:xfrm>
          <a:prstGeom prst="ellips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993300"/>
              </a:solidFill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3F6AFDB-0C3E-D10F-4213-8DA0B5E9A03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7772400" cy="1143000"/>
          </a:xfrm>
        </p:spPr>
        <p:txBody>
          <a:bodyPr/>
          <a:lstStyle/>
          <a:p>
            <a:pPr algn="l" eaLnBrk="1" hangingPunct="1"/>
            <a:r>
              <a:rPr lang="de-CH" altLang="fr-FR" sz="3200" b="1">
                <a:cs typeface="Arial" panose="020B0604020202020204" pitchFamily="34" charset="0"/>
              </a:rPr>
              <a:t>Gefilterter PD-Regler</a:t>
            </a:r>
            <a:endParaRPr lang="en-GB" altLang="fr-FR" sz="1800"/>
          </a:p>
        </p:txBody>
      </p:sp>
      <p:graphicFrame>
        <p:nvGraphicFramePr>
          <p:cNvPr id="22532" name="Object 4">
            <a:extLst>
              <a:ext uri="{FF2B5EF4-FFF2-40B4-BE49-F238E27FC236}">
                <a16:creationId xmlns:a16="http://schemas.microsoft.com/office/drawing/2014/main" id="{8AFB6E6B-D957-92B5-2238-39FF2FD410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3175" y="647700"/>
          <a:ext cx="2805113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Drawing" r:id="rId3" imgW="914400" imgH="914400" progId="Designer.Drawing.8">
                  <p:embed/>
                </p:oleObj>
              </mc:Choice>
              <mc:Fallback>
                <p:oleObj name="Designer Drawing" r:id="rId3" imgW="914400" imgH="914400" progId="Designer.Drawing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3175" y="647700"/>
                        <a:ext cx="2805113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Rectangle 5">
            <a:extLst>
              <a:ext uri="{FF2B5EF4-FFF2-40B4-BE49-F238E27FC236}">
                <a16:creationId xmlns:a16="http://schemas.microsoft.com/office/drawing/2014/main" id="{C2F0ADF7-3420-CE6A-93C0-EDB685B40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4038" name="AutoShape 6">
            <a:extLst>
              <a:ext uri="{FF2B5EF4-FFF2-40B4-BE49-F238E27FC236}">
                <a16:creationId xmlns:a16="http://schemas.microsoft.com/office/drawing/2014/main" id="{CD6CECAA-61F2-626B-41C8-23557900A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400" y="2752725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2535" name="Rectangle 9">
            <a:extLst>
              <a:ext uri="{FF2B5EF4-FFF2-40B4-BE49-F238E27FC236}">
                <a16:creationId xmlns:a16="http://schemas.microsoft.com/office/drawing/2014/main" id="{21CC730F-E206-0218-FFAC-00C37D17E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2536" name="Rectangle 10">
            <a:extLst>
              <a:ext uri="{FF2B5EF4-FFF2-40B4-BE49-F238E27FC236}">
                <a16:creationId xmlns:a16="http://schemas.microsoft.com/office/drawing/2014/main" id="{DBEE912E-1B6F-7C20-972C-060523940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2537" name="Rectangle 11">
            <a:extLst>
              <a:ext uri="{FF2B5EF4-FFF2-40B4-BE49-F238E27FC236}">
                <a16:creationId xmlns:a16="http://schemas.microsoft.com/office/drawing/2014/main" id="{4B4FA03D-52AB-9D73-2FB9-FF11FC8CD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2538" name="Rectangle 12">
            <a:extLst>
              <a:ext uri="{FF2B5EF4-FFF2-40B4-BE49-F238E27FC236}">
                <a16:creationId xmlns:a16="http://schemas.microsoft.com/office/drawing/2014/main" id="{9B6DA603-FDE5-3A9F-BF09-E92E97508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2539" name="Rectangle 13">
            <a:extLst>
              <a:ext uri="{FF2B5EF4-FFF2-40B4-BE49-F238E27FC236}">
                <a16:creationId xmlns:a16="http://schemas.microsoft.com/office/drawing/2014/main" id="{84D3C1C6-ED08-F513-1837-DE16EA7EF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2540" name="Rectangle 14">
            <a:extLst>
              <a:ext uri="{FF2B5EF4-FFF2-40B4-BE49-F238E27FC236}">
                <a16:creationId xmlns:a16="http://schemas.microsoft.com/office/drawing/2014/main" id="{8736B47B-0FAC-19DB-BFD3-A1350622B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2541" name="Rectangle 15">
            <a:extLst>
              <a:ext uri="{FF2B5EF4-FFF2-40B4-BE49-F238E27FC236}">
                <a16:creationId xmlns:a16="http://schemas.microsoft.com/office/drawing/2014/main" id="{9256927B-E346-5B88-9EEC-2510B26B3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2542" name="Rectangle 16">
            <a:extLst>
              <a:ext uri="{FF2B5EF4-FFF2-40B4-BE49-F238E27FC236}">
                <a16:creationId xmlns:a16="http://schemas.microsoft.com/office/drawing/2014/main" id="{B5907E5E-011D-70B7-AFBF-BC87BB82E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0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2543" name="Rectangle 17">
            <a:extLst>
              <a:ext uri="{FF2B5EF4-FFF2-40B4-BE49-F238E27FC236}">
                <a16:creationId xmlns:a16="http://schemas.microsoft.com/office/drawing/2014/main" id="{60ACCA35-5B75-B59B-DDDC-535267FB9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2544" name="Rectangle 18">
            <a:extLst>
              <a:ext uri="{FF2B5EF4-FFF2-40B4-BE49-F238E27FC236}">
                <a16:creationId xmlns:a16="http://schemas.microsoft.com/office/drawing/2014/main" id="{07AFD8AF-8AC0-A707-D174-386B76482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2545" name="Rectangle 19">
            <a:extLst>
              <a:ext uri="{FF2B5EF4-FFF2-40B4-BE49-F238E27FC236}">
                <a16:creationId xmlns:a16="http://schemas.microsoft.com/office/drawing/2014/main" id="{F9ED54C4-994C-82AB-8BE8-C761BACEB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2546" name="Rectangle 20">
            <a:extLst>
              <a:ext uri="{FF2B5EF4-FFF2-40B4-BE49-F238E27FC236}">
                <a16:creationId xmlns:a16="http://schemas.microsoft.com/office/drawing/2014/main" id="{0A11462A-3C75-5EED-94FA-E56262CF5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2547" name="Rectangle 21">
            <a:extLst>
              <a:ext uri="{FF2B5EF4-FFF2-40B4-BE49-F238E27FC236}">
                <a16:creationId xmlns:a16="http://schemas.microsoft.com/office/drawing/2014/main" id="{9FC680DF-BABC-EAA1-7FF3-41052667B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863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2548" name="Rectangle 22">
            <a:extLst>
              <a:ext uri="{FF2B5EF4-FFF2-40B4-BE49-F238E27FC236}">
                <a16:creationId xmlns:a16="http://schemas.microsoft.com/office/drawing/2014/main" id="{E13271B9-7887-BADA-E67A-3A4AE80FD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213" y="2833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2549" name="Rectangle 25">
            <a:extLst>
              <a:ext uri="{FF2B5EF4-FFF2-40B4-BE49-F238E27FC236}">
                <a16:creationId xmlns:a16="http://schemas.microsoft.com/office/drawing/2014/main" id="{4DD2C132-F2D1-7008-6B70-2A73C3BFF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313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44063" name="Object 31">
            <a:extLst>
              <a:ext uri="{FF2B5EF4-FFF2-40B4-BE49-F238E27FC236}">
                <a16:creationId xmlns:a16="http://schemas.microsoft.com/office/drawing/2014/main" id="{A22B06F9-2C0A-E386-45D8-E028F012E9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514600"/>
          <a:ext cx="2819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25600" imgH="419100" progId="Equation.3">
                  <p:embed/>
                </p:oleObj>
              </mc:Choice>
              <mc:Fallback>
                <p:oleObj name="Equation" r:id="rId5" imgW="1625600" imgH="4191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14600"/>
                        <a:ext cx="28194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1" name="Rectangle 34">
            <a:extLst>
              <a:ext uri="{FF2B5EF4-FFF2-40B4-BE49-F238E27FC236}">
                <a16:creationId xmlns:a16="http://schemas.microsoft.com/office/drawing/2014/main" id="{17BE15C0-EF4A-11B8-BDFE-D4562192B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2552" name="Rectangle 36">
            <a:extLst>
              <a:ext uri="{FF2B5EF4-FFF2-40B4-BE49-F238E27FC236}">
                <a16:creationId xmlns:a16="http://schemas.microsoft.com/office/drawing/2014/main" id="{A7FD4451-1C10-A43C-87C6-0B0F52DC9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2947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2553" name="Rectangle 38">
            <a:extLst>
              <a:ext uri="{FF2B5EF4-FFF2-40B4-BE49-F238E27FC236}">
                <a16:creationId xmlns:a16="http://schemas.microsoft.com/office/drawing/2014/main" id="{83BC23A6-7A13-E23F-BC0A-334F49ABA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22554" name="Picture 2" descr="HES-SO Valais-Wallis - BioArk">
            <a:extLst>
              <a:ext uri="{FF2B5EF4-FFF2-40B4-BE49-F238E27FC236}">
                <a16:creationId xmlns:a16="http://schemas.microsoft.com/office/drawing/2014/main" id="{2889DCDC-6928-36B5-467A-F70579EF2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D99C0F-C2FE-4682-FCB7-5610D42137D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18222" y="2556632"/>
            <a:ext cx="3516091" cy="588366"/>
          </a:xfrm>
          <a:prstGeom prst="rect">
            <a:avLst/>
          </a:prstGeom>
          <a:blipFill>
            <a:blip r:embed="rId8"/>
            <a:stretch>
              <a:fillRect t="-1031" b="-8247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51AA059F-CE9B-AAE5-9C55-484D5E73FE35}"/>
              </a:ext>
            </a:extLst>
          </p:cNvPr>
          <p:cNvSpPr>
            <a:spLocks/>
          </p:cNvSpPr>
          <p:nvPr/>
        </p:nvSpPr>
        <p:spPr bwMode="auto">
          <a:xfrm>
            <a:off x="3211513" y="3654425"/>
            <a:ext cx="396875" cy="2822575"/>
          </a:xfrm>
          <a:prstGeom prst="leftBrace">
            <a:avLst>
              <a:gd name="adj1" fmla="val 833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5EC16A-0439-7C9B-192E-22C6EB9FE6B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60065" y="3713400"/>
            <a:ext cx="3381760" cy="3181064"/>
          </a:xfrm>
          <a:prstGeom prst="rect">
            <a:avLst/>
          </a:prstGeom>
          <a:blipFill>
            <a:blip r:embed="rId9"/>
            <a:stretch>
              <a:fillRect l="-5586" r="-4505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22558" name="TextBox 8">
            <a:extLst>
              <a:ext uri="{FF2B5EF4-FFF2-40B4-BE49-F238E27FC236}">
                <a16:creationId xmlns:a16="http://schemas.microsoft.com/office/drawing/2014/main" id="{24094097-5B43-2515-EB87-76093847B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73388"/>
            <a:ext cx="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78E454EF-E265-0E04-BD82-D797E2360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852988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 autoUpdateAnimBg="0"/>
      <p:bldP spid="44034" grpId="1" animBg="1"/>
      <p:bldP spid="44038" grpId="0" animBg="1"/>
      <p:bldP spid="44038" grpId="1" animBg="1"/>
      <p:bldP spid="4" grpId="0" animBg="1"/>
      <p:bldP spid="4" grpId="1" animBg="1"/>
      <p:bldP spid="10" grpId="0" animBg="1"/>
      <p:bldP spid="10" grpId="1" animBg="1"/>
    </p:bldLst>
  </p:timing>
</p:sld>
</file>

<file path=ppt/slides/slide12.xml><?xml version="1.0" encoding="utf-8"?>
<p:sld xmlns:a16="http://schemas.microsoft.com/office/drawing/2014/main" xmlns:a14="http://schemas.microsoft.com/office/drawing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">
            <a:extLst>
              <a:ext uri="{FF2B5EF4-FFF2-40B4-BE49-F238E27FC236}">
                <a16:creationId xmlns:a16="http://schemas.microsoft.com/office/drawing/2014/main" id="{A66342DB-DD18-FAF8-7621-5FAD515A3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429000"/>
            <a:ext cx="3429000" cy="3429000"/>
          </a:xfrm>
          <a:prstGeom prst="ellips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993300"/>
              </a:solidFill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48DD95B0-61A5-A7C6-B4CF-2A12FD98272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7772400" cy="1143000"/>
          </a:xfrm>
        </p:spPr>
        <p:txBody>
          <a:bodyPr/>
          <a:lstStyle/>
          <a:p>
            <a:pPr algn="l" eaLnBrk="1" hangingPunct="1"/>
            <a:r>
              <a:rPr lang="de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PID-Regler (ideal)</a:t>
            </a:r>
            <a:endParaRPr lang="en-GB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24580" name="Object 0">
            <a:extLst>
              <a:ext uri="{FF2B5EF4-FFF2-40B4-BE49-F238E27FC236}">
                <a16:creationId xmlns:a16="http://schemas.microsoft.com/office/drawing/2014/main" id="{3F9B9B14-6DFD-E068-9D7F-40D868B9A9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92663" y="542925"/>
          <a:ext cx="2805112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Drawing" r:id="rId3" imgW="914400" imgH="914400" progId="Designer.Drawing.8">
                  <p:embed/>
                </p:oleObj>
              </mc:Choice>
              <mc:Fallback>
                <p:oleObj name="Designer Drawing" r:id="rId3" imgW="914400" imgH="914400" progId="Designer.Drawing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663" y="542925"/>
                        <a:ext cx="2805112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Rectangle 5">
            <a:extLst>
              <a:ext uri="{FF2B5EF4-FFF2-40B4-BE49-F238E27FC236}">
                <a16:creationId xmlns:a16="http://schemas.microsoft.com/office/drawing/2014/main" id="{63F7DFF1-2B8C-1271-38FD-22C726BF7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5062" name="AutoShape 6">
            <a:extLst>
              <a:ext uri="{FF2B5EF4-FFF2-40B4-BE49-F238E27FC236}">
                <a16:creationId xmlns:a16="http://schemas.microsoft.com/office/drawing/2014/main" id="{DF71CD96-B3AC-DDDC-A2D3-94BE67889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8213" y="2657475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5064" name="AutoShape 8">
            <a:extLst>
              <a:ext uri="{FF2B5EF4-FFF2-40B4-BE49-F238E27FC236}">
                <a16:creationId xmlns:a16="http://schemas.microsoft.com/office/drawing/2014/main" id="{72BE9AB7-2284-2DF4-5A3F-D232DE5B5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800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4584" name="Rectangle 9">
            <a:extLst>
              <a:ext uri="{FF2B5EF4-FFF2-40B4-BE49-F238E27FC236}">
                <a16:creationId xmlns:a16="http://schemas.microsoft.com/office/drawing/2014/main" id="{EBAE30AB-CA70-FFE2-C278-425AEA4D1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4585" name="Rectangle 10">
            <a:extLst>
              <a:ext uri="{FF2B5EF4-FFF2-40B4-BE49-F238E27FC236}">
                <a16:creationId xmlns:a16="http://schemas.microsoft.com/office/drawing/2014/main" id="{DE0ECCE8-F308-2C50-8687-F475FAA45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4586" name="Rectangle 11">
            <a:extLst>
              <a:ext uri="{FF2B5EF4-FFF2-40B4-BE49-F238E27FC236}">
                <a16:creationId xmlns:a16="http://schemas.microsoft.com/office/drawing/2014/main" id="{A01AC0A3-B7D9-BBF6-AAE3-3585588D4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4587" name="Rectangle 12">
            <a:extLst>
              <a:ext uri="{FF2B5EF4-FFF2-40B4-BE49-F238E27FC236}">
                <a16:creationId xmlns:a16="http://schemas.microsoft.com/office/drawing/2014/main" id="{E6DBA384-6888-02D5-DD5F-E11669E72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4588" name="Rectangle 13">
            <a:extLst>
              <a:ext uri="{FF2B5EF4-FFF2-40B4-BE49-F238E27FC236}">
                <a16:creationId xmlns:a16="http://schemas.microsoft.com/office/drawing/2014/main" id="{5CC710D3-7D53-DB36-C5E4-377C57735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4589" name="Rectangle 14">
            <a:extLst>
              <a:ext uri="{FF2B5EF4-FFF2-40B4-BE49-F238E27FC236}">
                <a16:creationId xmlns:a16="http://schemas.microsoft.com/office/drawing/2014/main" id="{0819CB72-25B2-1904-6FD6-A30B00E0F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4590" name="Rectangle 15">
            <a:extLst>
              <a:ext uri="{FF2B5EF4-FFF2-40B4-BE49-F238E27FC236}">
                <a16:creationId xmlns:a16="http://schemas.microsoft.com/office/drawing/2014/main" id="{3DA18C0F-A0F1-3317-0D7F-60D25AC7B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4591" name="Rectangle 16">
            <a:extLst>
              <a:ext uri="{FF2B5EF4-FFF2-40B4-BE49-F238E27FC236}">
                <a16:creationId xmlns:a16="http://schemas.microsoft.com/office/drawing/2014/main" id="{1041BB0B-D432-A061-5C0B-2F425A5CC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0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4592" name="Rectangle 17">
            <a:extLst>
              <a:ext uri="{FF2B5EF4-FFF2-40B4-BE49-F238E27FC236}">
                <a16:creationId xmlns:a16="http://schemas.microsoft.com/office/drawing/2014/main" id="{1179FD2A-B1F8-FFF4-4F50-E5BAA227F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4593" name="Rectangle 18">
            <a:extLst>
              <a:ext uri="{FF2B5EF4-FFF2-40B4-BE49-F238E27FC236}">
                <a16:creationId xmlns:a16="http://schemas.microsoft.com/office/drawing/2014/main" id="{35FB8484-9FD9-6714-2849-CAB5E5E52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4594" name="Rectangle 19">
            <a:extLst>
              <a:ext uri="{FF2B5EF4-FFF2-40B4-BE49-F238E27FC236}">
                <a16:creationId xmlns:a16="http://schemas.microsoft.com/office/drawing/2014/main" id="{FBA70828-2383-99F6-C950-4CE305434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4595" name="Rectangle 20">
            <a:extLst>
              <a:ext uri="{FF2B5EF4-FFF2-40B4-BE49-F238E27FC236}">
                <a16:creationId xmlns:a16="http://schemas.microsoft.com/office/drawing/2014/main" id="{FC85546F-6FF0-85B7-8869-F75F9EB4A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4596" name="Rectangle 21">
            <a:extLst>
              <a:ext uri="{FF2B5EF4-FFF2-40B4-BE49-F238E27FC236}">
                <a16:creationId xmlns:a16="http://schemas.microsoft.com/office/drawing/2014/main" id="{021A31A0-EF77-133C-550F-5316D3F9E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863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4597" name="Rectangle 23">
            <a:extLst>
              <a:ext uri="{FF2B5EF4-FFF2-40B4-BE49-F238E27FC236}">
                <a16:creationId xmlns:a16="http://schemas.microsoft.com/office/drawing/2014/main" id="{38AEAD51-7F4E-9D03-B361-84A7F1955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4598" name="Rectangle 24">
            <a:extLst>
              <a:ext uri="{FF2B5EF4-FFF2-40B4-BE49-F238E27FC236}">
                <a16:creationId xmlns:a16="http://schemas.microsoft.com/office/drawing/2014/main" id="{42C58991-1A4F-38E4-AC9F-B79988E9B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313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4599" name="Rectangle 25">
            <a:extLst>
              <a:ext uri="{FF2B5EF4-FFF2-40B4-BE49-F238E27FC236}">
                <a16:creationId xmlns:a16="http://schemas.microsoft.com/office/drawing/2014/main" id="{AE4BCA3C-95E2-BE62-7D77-C1EF10852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63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4600" name="Rectangle 27">
            <a:extLst>
              <a:ext uri="{FF2B5EF4-FFF2-40B4-BE49-F238E27FC236}">
                <a16:creationId xmlns:a16="http://schemas.microsoft.com/office/drawing/2014/main" id="{E36AE57D-F687-9171-360D-B6B1F17D4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67937" name="Object 1">
            <a:extLst>
              <a:ext uri="{FF2B5EF4-FFF2-40B4-BE49-F238E27FC236}">
                <a16:creationId xmlns:a16="http://schemas.microsoft.com/office/drawing/2014/main" id="{A9031509-477E-5E2B-EC5D-5BA8B8FDD8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438400"/>
          <a:ext cx="30622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54200" imgH="419100" progId="Equation.3">
                  <p:embed/>
                </p:oleObj>
              </mc:Choice>
              <mc:Fallback>
                <p:oleObj name="Equation" r:id="rId5" imgW="1854200" imgH="419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438400"/>
                        <a:ext cx="306228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2" name="Rectangle 36">
            <a:extLst>
              <a:ext uri="{FF2B5EF4-FFF2-40B4-BE49-F238E27FC236}">
                <a16:creationId xmlns:a16="http://schemas.microsoft.com/office/drawing/2014/main" id="{B5EF26C6-8CBA-2DC3-ECF5-E7393167F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0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67938" name="Object 2">
            <a:extLst>
              <a:ext uri="{FF2B5EF4-FFF2-40B4-BE49-F238E27FC236}">
                <a16:creationId xmlns:a16="http://schemas.microsoft.com/office/drawing/2014/main" id="{93922257-97F7-0B42-4363-4A94DDA582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30700" y="2438400"/>
          <a:ext cx="42672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51100" imgH="419100" progId="Equation.3">
                  <p:embed/>
                </p:oleObj>
              </mc:Choice>
              <mc:Fallback>
                <p:oleObj name="Equation" r:id="rId7" imgW="24511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2438400"/>
                        <a:ext cx="426720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4" name="Rectangle 38">
            <a:extLst>
              <a:ext uri="{FF2B5EF4-FFF2-40B4-BE49-F238E27FC236}">
                <a16:creationId xmlns:a16="http://schemas.microsoft.com/office/drawing/2014/main" id="{7DD738F1-0924-1781-BFAB-C07D29715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062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67939" name="Object 3">
            <a:extLst>
              <a:ext uri="{FF2B5EF4-FFF2-40B4-BE49-F238E27FC236}">
                <a16:creationId xmlns:a16="http://schemas.microsoft.com/office/drawing/2014/main" id="{6C9D8CE0-BB04-8EE2-AD65-930B9700D0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3429000"/>
          <a:ext cx="2046288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244600" imgH="1905000" progId="Equation.3">
                  <p:embed/>
                </p:oleObj>
              </mc:Choice>
              <mc:Fallback>
                <p:oleObj r:id="rId9" imgW="1244600" imgH="1905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429000"/>
                        <a:ext cx="2046288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606" name="Picture 2" descr="HES-SO Valais-Wallis - BioArk">
            <a:extLst>
              <a:ext uri="{FF2B5EF4-FFF2-40B4-BE49-F238E27FC236}">
                <a16:creationId xmlns:a16="http://schemas.microsoft.com/office/drawing/2014/main" id="{C16BE38F-7F63-E590-566F-DE1FEFCF8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 autoUpdateAnimBg="0"/>
      <p:bldP spid="45062" grpId="0" animBg="1"/>
      <p:bldP spid="45064" grpId="0" animBg="1"/>
    </p:bldLst>
  </p:timing>
</p:sld>
</file>

<file path=ppt/slides/slide13.xml><?xml version="1.0" encoding="utf-8"?>
<p:sld xmlns:a16="http://schemas.microsoft.com/office/drawing/2014/main" xmlns:a14="http://schemas.microsoft.com/office/drawing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">
            <a:extLst>
              <a:ext uri="{FF2B5EF4-FFF2-40B4-BE49-F238E27FC236}">
                <a16:creationId xmlns:a16="http://schemas.microsoft.com/office/drawing/2014/main" id="{0FA49478-AC55-B208-A51A-CE1E1039D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9088" y="3457575"/>
            <a:ext cx="4089400" cy="3462338"/>
          </a:xfrm>
          <a:prstGeom prst="ellips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993300"/>
              </a:solidFill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1052400F-0254-B799-DFDB-B93279BB160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7772400" cy="1143000"/>
          </a:xfrm>
        </p:spPr>
        <p:txBody>
          <a:bodyPr/>
          <a:lstStyle/>
          <a:p>
            <a:pPr algn="l" eaLnBrk="1" hangingPunct="1"/>
            <a:r>
              <a:rPr lang="de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Gefilterter PID-Regler</a:t>
            </a:r>
            <a:endParaRPr lang="en-GB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26628" name="Object 0">
            <a:extLst>
              <a:ext uri="{FF2B5EF4-FFF2-40B4-BE49-F238E27FC236}">
                <a16:creationId xmlns:a16="http://schemas.microsoft.com/office/drawing/2014/main" id="{F4730AE9-CFCC-4C0B-5368-D16BEC6B58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73613" y="614363"/>
          <a:ext cx="2805112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Drawing" r:id="rId3" imgW="914400" imgH="914400" progId="Designer.Drawing.8">
                  <p:embed/>
                </p:oleObj>
              </mc:Choice>
              <mc:Fallback>
                <p:oleObj name="Designer Drawing" r:id="rId3" imgW="914400" imgH="914400" progId="Designer.Drawing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3613" y="614363"/>
                        <a:ext cx="2805112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Rectangle 5">
            <a:extLst>
              <a:ext uri="{FF2B5EF4-FFF2-40B4-BE49-F238E27FC236}">
                <a16:creationId xmlns:a16="http://schemas.microsoft.com/office/drawing/2014/main" id="{116A6DEE-6A83-D270-2CBA-2A815FF42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5064" name="AutoShape 8">
            <a:extLst>
              <a:ext uri="{FF2B5EF4-FFF2-40B4-BE49-F238E27FC236}">
                <a16:creationId xmlns:a16="http://schemas.microsoft.com/office/drawing/2014/main" id="{15B550E1-2D08-D44F-2D57-2E1B3B0A0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113" y="5095875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6631" name="Rectangle 9">
            <a:extLst>
              <a:ext uri="{FF2B5EF4-FFF2-40B4-BE49-F238E27FC236}">
                <a16:creationId xmlns:a16="http://schemas.microsoft.com/office/drawing/2014/main" id="{B90D27C3-B725-7A38-DA4F-7357AADCA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6632" name="Rectangle 10">
            <a:extLst>
              <a:ext uri="{FF2B5EF4-FFF2-40B4-BE49-F238E27FC236}">
                <a16:creationId xmlns:a16="http://schemas.microsoft.com/office/drawing/2014/main" id="{AB173D23-2581-4CA6-A8CE-4FFDF6726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6633" name="Rectangle 11">
            <a:extLst>
              <a:ext uri="{FF2B5EF4-FFF2-40B4-BE49-F238E27FC236}">
                <a16:creationId xmlns:a16="http://schemas.microsoft.com/office/drawing/2014/main" id="{8C41A0B5-6C1B-5D06-E2EA-1BA0A60DF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6634" name="Rectangle 12">
            <a:extLst>
              <a:ext uri="{FF2B5EF4-FFF2-40B4-BE49-F238E27FC236}">
                <a16:creationId xmlns:a16="http://schemas.microsoft.com/office/drawing/2014/main" id="{9CF85ED4-C7EB-46D8-ABDF-655EDA14D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6635" name="Rectangle 13">
            <a:extLst>
              <a:ext uri="{FF2B5EF4-FFF2-40B4-BE49-F238E27FC236}">
                <a16:creationId xmlns:a16="http://schemas.microsoft.com/office/drawing/2014/main" id="{3C782DBD-3C6A-28AE-ACAB-7E1C5FAFC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6636" name="Rectangle 14">
            <a:extLst>
              <a:ext uri="{FF2B5EF4-FFF2-40B4-BE49-F238E27FC236}">
                <a16:creationId xmlns:a16="http://schemas.microsoft.com/office/drawing/2014/main" id="{F2342CD2-1C59-7A35-6406-9FF112E90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6637" name="Rectangle 15">
            <a:extLst>
              <a:ext uri="{FF2B5EF4-FFF2-40B4-BE49-F238E27FC236}">
                <a16:creationId xmlns:a16="http://schemas.microsoft.com/office/drawing/2014/main" id="{28181420-DE4B-78A6-CB6E-DD2819E3B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6638" name="Rectangle 16">
            <a:extLst>
              <a:ext uri="{FF2B5EF4-FFF2-40B4-BE49-F238E27FC236}">
                <a16:creationId xmlns:a16="http://schemas.microsoft.com/office/drawing/2014/main" id="{D8008596-ABDB-D356-9A24-7BF1820CB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0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6639" name="Rectangle 17">
            <a:extLst>
              <a:ext uri="{FF2B5EF4-FFF2-40B4-BE49-F238E27FC236}">
                <a16:creationId xmlns:a16="http://schemas.microsoft.com/office/drawing/2014/main" id="{20DA5EB4-BFB5-E42F-AEF7-9BF7B1FEA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6640" name="Rectangle 18">
            <a:extLst>
              <a:ext uri="{FF2B5EF4-FFF2-40B4-BE49-F238E27FC236}">
                <a16:creationId xmlns:a16="http://schemas.microsoft.com/office/drawing/2014/main" id="{0F328E1F-2D0A-C0A5-5AC8-A2855E6B6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6641" name="Rectangle 19">
            <a:extLst>
              <a:ext uri="{FF2B5EF4-FFF2-40B4-BE49-F238E27FC236}">
                <a16:creationId xmlns:a16="http://schemas.microsoft.com/office/drawing/2014/main" id="{022100F1-0306-B469-4C8D-EB55C3B71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6642" name="Rectangle 20">
            <a:extLst>
              <a:ext uri="{FF2B5EF4-FFF2-40B4-BE49-F238E27FC236}">
                <a16:creationId xmlns:a16="http://schemas.microsoft.com/office/drawing/2014/main" id="{2476E3B1-D271-AAD0-2478-48AA7B71B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6643" name="Rectangle 21">
            <a:extLst>
              <a:ext uri="{FF2B5EF4-FFF2-40B4-BE49-F238E27FC236}">
                <a16:creationId xmlns:a16="http://schemas.microsoft.com/office/drawing/2014/main" id="{CAF5C07D-00DB-E3EE-A867-CA7982248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863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6644" name="Rectangle 22">
            <a:extLst>
              <a:ext uri="{FF2B5EF4-FFF2-40B4-BE49-F238E27FC236}">
                <a16:creationId xmlns:a16="http://schemas.microsoft.com/office/drawing/2014/main" id="{A506BEF9-EE62-B865-6E47-8C88E9800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213" y="2833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6645" name="Rectangle 23">
            <a:extLst>
              <a:ext uri="{FF2B5EF4-FFF2-40B4-BE49-F238E27FC236}">
                <a16:creationId xmlns:a16="http://schemas.microsoft.com/office/drawing/2014/main" id="{736738C3-F02D-A77C-2350-55FE85EED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6646" name="Rectangle 24">
            <a:extLst>
              <a:ext uri="{FF2B5EF4-FFF2-40B4-BE49-F238E27FC236}">
                <a16:creationId xmlns:a16="http://schemas.microsoft.com/office/drawing/2014/main" id="{7D05C17F-133F-9847-CDEE-8927A8EEF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313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6647" name="Rectangle 25">
            <a:extLst>
              <a:ext uri="{FF2B5EF4-FFF2-40B4-BE49-F238E27FC236}">
                <a16:creationId xmlns:a16="http://schemas.microsoft.com/office/drawing/2014/main" id="{35E8197D-22BD-F001-D680-BBA45343B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63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6648" name="Rectangle 27">
            <a:extLst>
              <a:ext uri="{FF2B5EF4-FFF2-40B4-BE49-F238E27FC236}">
                <a16:creationId xmlns:a16="http://schemas.microsoft.com/office/drawing/2014/main" id="{F43C1E70-5DBC-B3D1-CCC0-09D019C32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67937" name="Object 1">
            <a:extLst>
              <a:ext uri="{FF2B5EF4-FFF2-40B4-BE49-F238E27FC236}">
                <a16:creationId xmlns:a16="http://schemas.microsoft.com/office/drawing/2014/main" id="{943A13D7-0C0E-BA4F-26A2-0503401ECE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125" y="2481263"/>
          <a:ext cx="32718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5" imgW="1981200" imgH="419100" progId="Equation.3">
                  <p:embed/>
                </p:oleObj>
              </mc:Choice>
              <mc:Fallback>
                <p:oleObj name="Équation" r:id="rId5" imgW="1981200" imgH="419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2481263"/>
                        <a:ext cx="327183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0" name="Rectangle 38">
            <a:extLst>
              <a:ext uri="{FF2B5EF4-FFF2-40B4-BE49-F238E27FC236}">
                <a16:creationId xmlns:a16="http://schemas.microsoft.com/office/drawing/2014/main" id="{AF722FFA-FFE1-6E5C-CDB4-C034BA6EC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062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6651" name="Rectangle 40">
            <a:extLst>
              <a:ext uri="{FF2B5EF4-FFF2-40B4-BE49-F238E27FC236}">
                <a16:creationId xmlns:a16="http://schemas.microsoft.com/office/drawing/2014/main" id="{DD8B5977-6DD6-6C29-BCBD-F9A1F515A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2476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6652" name="Rectangle 2">
            <a:extLst>
              <a:ext uri="{FF2B5EF4-FFF2-40B4-BE49-F238E27FC236}">
                <a16:creationId xmlns:a16="http://schemas.microsoft.com/office/drawing/2014/main" id="{8BD929EC-8C21-F6C7-7D3C-F397EFA5D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26653" name="Picture 2" descr="HES-SO Valais-Wallis - BioArk">
            <a:extLst>
              <a:ext uri="{FF2B5EF4-FFF2-40B4-BE49-F238E27FC236}">
                <a16:creationId xmlns:a16="http://schemas.microsoft.com/office/drawing/2014/main" id="{A6491A9E-D2BB-E121-4D82-2E4881148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58E2E3-C35A-DD30-4F5B-B5C779053DA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40496" y="2546042"/>
            <a:ext cx="4042260" cy="588366"/>
          </a:xfrm>
          <a:prstGeom prst="rect">
            <a:avLst/>
          </a:prstGeom>
          <a:blipFill>
            <a:blip r:embed="rId8"/>
            <a:stretch>
              <a:fillRect t="-2083" b="-8333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4" name="AutoShape 8">
            <a:extLst>
              <a:ext uri="{FF2B5EF4-FFF2-40B4-BE49-F238E27FC236}">
                <a16:creationId xmlns:a16="http://schemas.microsoft.com/office/drawing/2014/main" id="{FE17418A-32D3-2509-2904-9F6B830CE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271145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D54214-51E2-D93B-3799-B9E35A1DFAF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21510" y="3801233"/>
            <a:ext cx="2878930" cy="2944973"/>
          </a:xfrm>
          <a:prstGeom prst="rect">
            <a:avLst/>
          </a:prstGeom>
          <a:blipFill>
            <a:blip r:embed="rId9"/>
            <a:stretch>
              <a:fillRect l="-5508" r="-2331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CEC5223C-DB7A-9C11-4A02-C8C8D413D10F}"/>
              </a:ext>
            </a:extLst>
          </p:cNvPr>
          <p:cNvSpPr>
            <a:spLocks/>
          </p:cNvSpPr>
          <p:nvPr/>
        </p:nvSpPr>
        <p:spPr bwMode="auto">
          <a:xfrm>
            <a:off x="3406775" y="3862388"/>
            <a:ext cx="396875" cy="2822575"/>
          </a:xfrm>
          <a:prstGeom prst="leftBrace">
            <a:avLst>
              <a:gd name="adj1" fmla="val 833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 autoUpdateAnimBg="0"/>
      <p:bldP spid="45058" grpId="1" animBg="1"/>
      <p:bldP spid="45064" grpId="0" animBg="1"/>
      <p:bldP spid="45064" grpId="1" animBg="1"/>
      <p:bldP spid="4" grpId="0" animBg="1"/>
      <p:bldP spid="4" grpId="1" animBg="1"/>
      <p:bldP spid="2" grpId="0" animBg="1"/>
      <p:bldP spid="2" grpId="1" animBg="1"/>
    </p:bldLst>
  </p:timing>
</p:sld>
</file>

<file path=ppt/slides/slide14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4">
            <a:extLst>
              <a:ext uri="{FF2B5EF4-FFF2-40B4-BE49-F238E27FC236}">
                <a16:creationId xmlns:a16="http://schemas.microsoft.com/office/drawing/2014/main" id="{0E12BF16-B3BE-E26B-7AAF-394880481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5" y="1490663"/>
            <a:ext cx="5905500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7FDC76-C870-9229-599F-A2A4678C4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2081213"/>
            <a:ext cx="2354262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267676-80F7-FAA7-A9CC-5E9BA1F8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3857625"/>
            <a:ext cx="16764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5">
            <a:extLst>
              <a:ext uri="{FF2B5EF4-FFF2-40B4-BE49-F238E27FC236}">
                <a16:creationId xmlns:a16="http://schemas.microsoft.com/office/drawing/2014/main" id="{1C253D6B-C400-4171-5748-1D70EA46C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8678" name="Rectangle 8">
            <a:extLst>
              <a:ext uri="{FF2B5EF4-FFF2-40B4-BE49-F238E27FC236}">
                <a16:creationId xmlns:a16="http://schemas.microsoft.com/office/drawing/2014/main" id="{7096F58C-746D-62F0-D767-7B2C5977C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8679" name="Rectangle 9">
            <a:extLst>
              <a:ext uri="{FF2B5EF4-FFF2-40B4-BE49-F238E27FC236}">
                <a16:creationId xmlns:a16="http://schemas.microsoft.com/office/drawing/2014/main" id="{ED7275FE-C549-3351-CED3-7406B3088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8680" name="Rectangle 10">
            <a:extLst>
              <a:ext uri="{FF2B5EF4-FFF2-40B4-BE49-F238E27FC236}">
                <a16:creationId xmlns:a16="http://schemas.microsoft.com/office/drawing/2014/main" id="{2715C7B4-F74A-45DE-8B6C-396CFB781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8681" name="Rectangle 11">
            <a:extLst>
              <a:ext uri="{FF2B5EF4-FFF2-40B4-BE49-F238E27FC236}">
                <a16:creationId xmlns:a16="http://schemas.microsoft.com/office/drawing/2014/main" id="{D6511E16-7FD1-E98C-45CC-49D8406F3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8682" name="Rectangle 12">
            <a:extLst>
              <a:ext uri="{FF2B5EF4-FFF2-40B4-BE49-F238E27FC236}">
                <a16:creationId xmlns:a16="http://schemas.microsoft.com/office/drawing/2014/main" id="{B06F9FAB-E661-349F-C2AC-5D5F4D201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8683" name="Rectangle 13">
            <a:extLst>
              <a:ext uri="{FF2B5EF4-FFF2-40B4-BE49-F238E27FC236}">
                <a16:creationId xmlns:a16="http://schemas.microsoft.com/office/drawing/2014/main" id="{6D8AF7DE-E7E2-633D-E42C-393903DB8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8684" name="Rectangle 15">
            <a:extLst>
              <a:ext uri="{FF2B5EF4-FFF2-40B4-BE49-F238E27FC236}">
                <a16:creationId xmlns:a16="http://schemas.microsoft.com/office/drawing/2014/main" id="{DCDBD013-78F6-D7BD-8345-1C31C0C30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0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8685" name="Rectangle 16">
            <a:extLst>
              <a:ext uri="{FF2B5EF4-FFF2-40B4-BE49-F238E27FC236}">
                <a16:creationId xmlns:a16="http://schemas.microsoft.com/office/drawing/2014/main" id="{319B2326-2501-A356-B61B-08A194CCF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8686" name="Rectangle 17">
            <a:extLst>
              <a:ext uri="{FF2B5EF4-FFF2-40B4-BE49-F238E27FC236}">
                <a16:creationId xmlns:a16="http://schemas.microsoft.com/office/drawing/2014/main" id="{E1F6DDA9-5C94-E9A8-411B-0F796E3C2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8687" name="Rectangle 18">
            <a:extLst>
              <a:ext uri="{FF2B5EF4-FFF2-40B4-BE49-F238E27FC236}">
                <a16:creationId xmlns:a16="http://schemas.microsoft.com/office/drawing/2014/main" id="{D676E852-55D5-1A50-3E25-A31E1885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8688" name="Rectangle 19">
            <a:extLst>
              <a:ext uri="{FF2B5EF4-FFF2-40B4-BE49-F238E27FC236}">
                <a16:creationId xmlns:a16="http://schemas.microsoft.com/office/drawing/2014/main" id="{F07AFA48-CBD4-7D2C-5AE7-227BF8D44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8689" name="Rectangle 20">
            <a:extLst>
              <a:ext uri="{FF2B5EF4-FFF2-40B4-BE49-F238E27FC236}">
                <a16:creationId xmlns:a16="http://schemas.microsoft.com/office/drawing/2014/main" id="{5BDEE5F8-3CD8-FA37-683C-94AFD4DC1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863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8690" name="Rectangle 22">
            <a:extLst>
              <a:ext uri="{FF2B5EF4-FFF2-40B4-BE49-F238E27FC236}">
                <a16:creationId xmlns:a16="http://schemas.microsoft.com/office/drawing/2014/main" id="{8532C157-91FA-68D7-4006-BF3FBFFC0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8691" name="Rectangle 23">
            <a:extLst>
              <a:ext uri="{FF2B5EF4-FFF2-40B4-BE49-F238E27FC236}">
                <a16:creationId xmlns:a16="http://schemas.microsoft.com/office/drawing/2014/main" id="{B4D12C11-A33F-9111-1D36-302A21C35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313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8692" name="Rectangle 24">
            <a:extLst>
              <a:ext uri="{FF2B5EF4-FFF2-40B4-BE49-F238E27FC236}">
                <a16:creationId xmlns:a16="http://schemas.microsoft.com/office/drawing/2014/main" id="{07C6F660-F8F1-ADA3-BD96-DB41549AF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63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8693" name="Rectangle 25">
            <a:extLst>
              <a:ext uri="{FF2B5EF4-FFF2-40B4-BE49-F238E27FC236}">
                <a16:creationId xmlns:a16="http://schemas.microsoft.com/office/drawing/2014/main" id="{11E79AC5-F3CB-E454-CFC9-326D239C4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8694" name="Rectangle 27">
            <a:extLst>
              <a:ext uri="{FF2B5EF4-FFF2-40B4-BE49-F238E27FC236}">
                <a16:creationId xmlns:a16="http://schemas.microsoft.com/office/drawing/2014/main" id="{990E297E-67AD-A248-767E-754056DFB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0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8695" name="Rectangle 30">
            <a:extLst>
              <a:ext uri="{FF2B5EF4-FFF2-40B4-BE49-F238E27FC236}">
                <a16:creationId xmlns:a16="http://schemas.microsoft.com/office/drawing/2014/main" id="{A96CCB08-9409-AA6F-CEC8-FBBBC2B7D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2476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8696" name="Rectangle 33">
            <a:extLst>
              <a:ext uri="{FF2B5EF4-FFF2-40B4-BE49-F238E27FC236}">
                <a16:creationId xmlns:a16="http://schemas.microsoft.com/office/drawing/2014/main" id="{BD322B30-F646-FB0A-8F44-2452C0BD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292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Funktionsschema des idealen PID-Reglers mit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den 3 Komponenten P, I, D</a:t>
            </a:r>
          </a:p>
        </p:txBody>
      </p:sp>
      <p:pic>
        <p:nvPicPr>
          <p:cNvPr id="28697" name="Picture 2" descr="HES-SO Valais-Wallis - BioArk">
            <a:extLst>
              <a:ext uri="{FF2B5EF4-FFF2-40B4-BE49-F238E27FC236}">
                <a16:creationId xmlns:a16="http://schemas.microsoft.com/office/drawing/2014/main" id="{3D344007-B23B-EE78-DE4A-C1A0414C6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C1E874A-F285-0E58-51CB-D1F3A40C2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PID-Regler (</a:t>
            </a: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ideal</a:t>
            </a: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) – </a:t>
            </a: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Blockschaltbild</a:t>
            </a:r>
            <a:endParaRPr lang="en-GB" altLang="fr-FR" sz="1800" b="0" kern="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9AEE5-1E32-C8B9-1B73-AED8F4058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21685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A302D6-83A6-B498-20AE-96C8BC73F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713" y="39195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>
                <a:solidFill>
                  <a:srgbClr val="FF0000"/>
                </a:solidFill>
              </a:rPr>
              <a:t>ud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16="http://schemas.microsoft.com/office/drawing/2014/main" xmlns:a14="http://schemas.microsoft.com/office/drawing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62B69562-1D52-539A-9ADE-A9D5054BA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0723" name="Rectangle 4">
            <a:extLst>
              <a:ext uri="{FF2B5EF4-FFF2-40B4-BE49-F238E27FC236}">
                <a16:creationId xmlns:a16="http://schemas.microsoft.com/office/drawing/2014/main" id="{4DF98BC1-F8C5-E989-CD9F-D95A66875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0724" name="Rectangle 5">
            <a:extLst>
              <a:ext uri="{FF2B5EF4-FFF2-40B4-BE49-F238E27FC236}">
                <a16:creationId xmlns:a16="http://schemas.microsoft.com/office/drawing/2014/main" id="{F66EE5EB-A8EA-C292-1389-9C2D2DF72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0725" name="Rectangle 7">
            <a:extLst>
              <a:ext uri="{FF2B5EF4-FFF2-40B4-BE49-F238E27FC236}">
                <a16:creationId xmlns:a16="http://schemas.microsoft.com/office/drawing/2014/main" id="{E8F8D181-AD1F-2BC0-22DA-84D4ED815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0726" name="Rectangle 8">
            <a:extLst>
              <a:ext uri="{FF2B5EF4-FFF2-40B4-BE49-F238E27FC236}">
                <a16:creationId xmlns:a16="http://schemas.microsoft.com/office/drawing/2014/main" id="{E1A0C895-93E6-7A3D-7E5A-E2ED0176E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0727" name="Rectangle 9">
            <a:extLst>
              <a:ext uri="{FF2B5EF4-FFF2-40B4-BE49-F238E27FC236}">
                <a16:creationId xmlns:a16="http://schemas.microsoft.com/office/drawing/2014/main" id="{CF74B891-EA89-8BB8-38ED-6D0B67E80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0728" name="Rectangle 11">
            <a:extLst>
              <a:ext uri="{FF2B5EF4-FFF2-40B4-BE49-F238E27FC236}">
                <a16:creationId xmlns:a16="http://schemas.microsoft.com/office/drawing/2014/main" id="{B213BC93-96A0-DE4E-767A-FBEE1297F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0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0729" name="Rectangle 12">
            <a:extLst>
              <a:ext uri="{FF2B5EF4-FFF2-40B4-BE49-F238E27FC236}">
                <a16:creationId xmlns:a16="http://schemas.microsoft.com/office/drawing/2014/main" id="{12E31B2C-2074-01E6-BE2E-5807B99D7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0730" name="Rectangle 13">
            <a:extLst>
              <a:ext uri="{FF2B5EF4-FFF2-40B4-BE49-F238E27FC236}">
                <a16:creationId xmlns:a16="http://schemas.microsoft.com/office/drawing/2014/main" id="{B79228A6-4BFA-52FB-650D-3D43D370C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0731" name="Rectangle 14">
            <a:extLst>
              <a:ext uri="{FF2B5EF4-FFF2-40B4-BE49-F238E27FC236}">
                <a16:creationId xmlns:a16="http://schemas.microsoft.com/office/drawing/2014/main" id="{1DF9A9FA-859E-2093-CF3D-D8369A1A7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0732" name="Rectangle 15">
            <a:extLst>
              <a:ext uri="{FF2B5EF4-FFF2-40B4-BE49-F238E27FC236}">
                <a16:creationId xmlns:a16="http://schemas.microsoft.com/office/drawing/2014/main" id="{549DF757-0A65-8A47-EC01-B44C18C52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0733" name="Rectangle 16">
            <a:extLst>
              <a:ext uri="{FF2B5EF4-FFF2-40B4-BE49-F238E27FC236}">
                <a16:creationId xmlns:a16="http://schemas.microsoft.com/office/drawing/2014/main" id="{FBC5C116-FDA2-7D11-C5C8-665BF2306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863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0734" name="Rectangle 17">
            <a:extLst>
              <a:ext uri="{FF2B5EF4-FFF2-40B4-BE49-F238E27FC236}">
                <a16:creationId xmlns:a16="http://schemas.microsoft.com/office/drawing/2014/main" id="{C047E48F-4FF0-E9C5-4953-6E64190E0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0735" name="Rectangle 18">
            <a:extLst>
              <a:ext uri="{FF2B5EF4-FFF2-40B4-BE49-F238E27FC236}">
                <a16:creationId xmlns:a16="http://schemas.microsoft.com/office/drawing/2014/main" id="{F2254898-C83F-0869-EA3E-74D7304EA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313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0736" name="Rectangle 19">
            <a:extLst>
              <a:ext uri="{FF2B5EF4-FFF2-40B4-BE49-F238E27FC236}">
                <a16:creationId xmlns:a16="http://schemas.microsoft.com/office/drawing/2014/main" id="{F00212EC-7077-AF24-5A14-A156E714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63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0737" name="Rectangle 20">
            <a:extLst>
              <a:ext uri="{FF2B5EF4-FFF2-40B4-BE49-F238E27FC236}">
                <a16:creationId xmlns:a16="http://schemas.microsoft.com/office/drawing/2014/main" id="{676B68C7-0B9E-187B-6158-7B12CA2FC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0738" name="Rectangle 21">
            <a:extLst>
              <a:ext uri="{FF2B5EF4-FFF2-40B4-BE49-F238E27FC236}">
                <a16:creationId xmlns:a16="http://schemas.microsoft.com/office/drawing/2014/main" id="{22BC7B73-4CB9-288D-CE57-FEC7C2563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0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0739" name="Rectangle 22">
            <a:extLst>
              <a:ext uri="{FF2B5EF4-FFF2-40B4-BE49-F238E27FC236}">
                <a16:creationId xmlns:a16="http://schemas.microsoft.com/office/drawing/2014/main" id="{C1CED844-1A16-FB92-F26E-7D3A1FDAC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062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0740" name="Rectangle 25">
            <a:extLst>
              <a:ext uri="{FF2B5EF4-FFF2-40B4-BE49-F238E27FC236}">
                <a16:creationId xmlns:a16="http://schemas.microsoft.com/office/drawing/2014/main" id="{012BB229-676F-6497-A62F-E247A24AF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88" y="4862513"/>
            <a:ext cx="44561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200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Funktionsschema des PID-Reglers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200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mit separater Ableitung der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200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zu regelnden Größe</a:t>
            </a:r>
            <a:endParaRPr lang="en-GB" altLang="fr-FR" sz="2000">
              <a:solidFill>
                <a:schemeClr val="tx2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0741" name="Picture 26">
            <a:extLst>
              <a:ext uri="{FF2B5EF4-FFF2-40B4-BE49-F238E27FC236}">
                <a16:creationId xmlns:a16="http://schemas.microsoft.com/office/drawing/2014/main" id="{71CAD2F9-355A-6580-882C-F7B0F33AA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539875"/>
            <a:ext cx="48831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2" name="Picture 2" descr="HES-SO Valais-Wallis - BioArk">
            <a:extLst>
              <a:ext uri="{FF2B5EF4-FFF2-40B4-BE49-F238E27FC236}">
                <a16:creationId xmlns:a16="http://schemas.microsoft.com/office/drawing/2014/main" id="{77834604-3546-FB46-951E-9ED083C19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4924B6-9FC9-7604-D4D2-52F509E01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8002588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PID-Regler (</a:t>
            </a: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ideal</a:t>
            </a: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) – </a:t>
            </a: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Separate </a:t>
            </a: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Ableitung</a:t>
            </a:r>
            <a:endParaRPr lang="en-GB" altLang="fr-FR" sz="1800" b="0" kern="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4B5AED-DAB7-FCDA-E022-10393D2C38B1}"/>
              </a:ext>
            </a:extLst>
          </p:cNvPr>
          <p:cNvGrpSpPr>
            <a:grpSpLocks/>
          </p:cNvGrpSpPr>
          <p:nvPr/>
        </p:nvGrpSpPr>
        <p:grpSpPr bwMode="auto">
          <a:xfrm>
            <a:off x="5354638" y="3298825"/>
            <a:ext cx="3789362" cy="560388"/>
            <a:chOff x="4421290" y="2713404"/>
            <a:chExt cx="3788795" cy="560040"/>
          </a:xfrm>
        </p:grpSpPr>
        <p:sp>
          <p:nvSpPr>
            <p:cNvPr id="6" name="Multiply 1">
              <a:extLst>
                <a:ext uri="{FF2B5EF4-FFF2-40B4-BE49-F238E27FC236}">
                  <a16:creationId xmlns:a16="http://schemas.microsoft.com/office/drawing/2014/main" id="{9F6E1CCB-716C-AED7-B950-16CDED23C53B}"/>
                </a:ext>
              </a:extLst>
            </p:cNvPr>
            <p:cNvSpPr/>
            <p:nvPr/>
          </p:nvSpPr>
          <p:spPr bwMode="auto">
            <a:xfrm>
              <a:off x="4421290" y="2713404"/>
              <a:ext cx="1655514" cy="560040"/>
            </a:xfrm>
            <a:prstGeom prst="mathMultiply">
              <a:avLst>
                <a:gd name="adj1" fmla="val 1479"/>
              </a:avLst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fr-CH" b="0"/>
            </a:p>
          </p:txBody>
        </p:sp>
        <p:graphicFrame>
          <p:nvGraphicFramePr>
            <p:cNvPr id="30750" name="Object 2">
              <a:extLst>
                <a:ext uri="{FF2B5EF4-FFF2-40B4-BE49-F238E27FC236}">
                  <a16:creationId xmlns:a16="http://schemas.microsoft.com/office/drawing/2014/main" id="{7484B6CD-12C6-20A7-EDBF-34A51A6E387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514889" y="2879988"/>
            <a:ext cx="1695196" cy="342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5" imgW="1130300" imgH="228600" progId="Equation.3">
                    <p:embed/>
                  </p:oleObj>
                </mc:Choice>
                <mc:Fallback>
                  <p:oleObj name="Équation" r:id="rId5" imgW="1130300" imgH="2286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4889" y="2879988"/>
                          <a:ext cx="1695196" cy="342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51" name="Right Arrow 3">
              <a:extLst>
                <a:ext uri="{FF2B5EF4-FFF2-40B4-BE49-F238E27FC236}">
                  <a16:creationId xmlns:a16="http://schemas.microsoft.com/office/drawing/2014/main" id="{6D41A29B-538B-104C-B1AF-8C3AA6DD2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8550" y="2881364"/>
              <a:ext cx="403414" cy="323856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CH" altLang="fr-FR" sz="2400" b="0"/>
            </a:p>
          </p:txBody>
        </p:sp>
      </p:grp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B60B446E-E635-055F-EC26-CF6CF36E97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38725" y="1906588"/>
          <a:ext cx="1966913" cy="300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244600" imgH="1905000" progId="Equation.3">
                  <p:embed/>
                </p:oleObj>
              </mc:Choice>
              <mc:Fallback>
                <p:oleObj r:id="rId7" imgW="1244600" imgH="1905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725" y="1906588"/>
                        <a:ext cx="1966913" cy="300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746" name="Straight Connector 10">
            <a:extLst>
              <a:ext uri="{FF2B5EF4-FFF2-40B4-BE49-F238E27FC236}">
                <a16:creationId xmlns:a16="http://schemas.microsoft.com/office/drawing/2014/main" id="{26D0C852-F200-C618-E12B-7143CAA6D240}"/>
              </a:ext>
            </a:extLst>
          </p:cNvPr>
          <p:cNvCxnSpPr>
            <a:cxnSpLocks/>
          </p:cNvCxnSpPr>
          <p:nvPr/>
        </p:nvCxnSpPr>
        <p:spPr bwMode="auto">
          <a:xfrm>
            <a:off x="2484438" y="2959100"/>
            <a:ext cx="0" cy="8969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723A640E-323C-CFCC-CF98-0E2A7F35055E}"/>
              </a:ext>
            </a:extLst>
          </p:cNvPr>
          <p:cNvSpPr/>
          <p:nvPr/>
        </p:nvSpPr>
        <p:spPr bwMode="auto">
          <a:xfrm>
            <a:off x="2101850" y="3100388"/>
            <a:ext cx="681038" cy="690562"/>
          </a:xfrm>
          <a:prstGeom prst="mathMultiply">
            <a:avLst>
              <a:gd name="adj1" fmla="val 4496"/>
            </a:avLst>
          </a:prstGeom>
          <a:solidFill>
            <a:srgbClr val="FF5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fr-C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6AEA84-239A-DAEA-2A56-151F3FCF31B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69373" y="3873114"/>
            <a:ext cx="797847" cy="246221"/>
          </a:xfrm>
          <a:prstGeom prst="rect">
            <a:avLst/>
          </a:prstGeom>
          <a:blipFill>
            <a:blip r:embed="rId9"/>
            <a:stretch>
              <a:fillRect l="-5344" r="-4580" b="-24390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5987BB28-87AD-591D-7BE2-E424084EC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71" name="Rectangle 4">
            <a:extLst>
              <a:ext uri="{FF2B5EF4-FFF2-40B4-BE49-F238E27FC236}">
                <a16:creationId xmlns:a16="http://schemas.microsoft.com/office/drawing/2014/main" id="{C36E15AA-56FE-0B50-AC10-BB314C5D2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72" name="Rectangle 5">
            <a:extLst>
              <a:ext uri="{FF2B5EF4-FFF2-40B4-BE49-F238E27FC236}">
                <a16:creationId xmlns:a16="http://schemas.microsoft.com/office/drawing/2014/main" id="{565F4121-4241-A59D-9865-704FA5627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73" name="Rectangle 6">
            <a:extLst>
              <a:ext uri="{FF2B5EF4-FFF2-40B4-BE49-F238E27FC236}">
                <a16:creationId xmlns:a16="http://schemas.microsoft.com/office/drawing/2014/main" id="{C9319975-EED8-793A-8F74-D30E184C8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74" name="Rectangle 7">
            <a:extLst>
              <a:ext uri="{FF2B5EF4-FFF2-40B4-BE49-F238E27FC236}">
                <a16:creationId xmlns:a16="http://schemas.microsoft.com/office/drawing/2014/main" id="{57CEA386-3EB8-4A5C-6327-C6A602D4A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75" name="Rectangle 8">
            <a:extLst>
              <a:ext uri="{FF2B5EF4-FFF2-40B4-BE49-F238E27FC236}">
                <a16:creationId xmlns:a16="http://schemas.microsoft.com/office/drawing/2014/main" id="{D03C22E4-1620-255A-C0D0-59EF07EB6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76" name="Rectangle 9">
            <a:extLst>
              <a:ext uri="{FF2B5EF4-FFF2-40B4-BE49-F238E27FC236}">
                <a16:creationId xmlns:a16="http://schemas.microsoft.com/office/drawing/2014/main" id="{B6C6C2B2-9720-2654-0FD0-FEF4B249E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77" name="Rectangle 10">
            <a:extLst>
              <a:ext uri="{FF2B5EF4-FFF2-40B4-BE49-F238E27FC236}">
                <a16:creationId xmlns:a16="http://schemas.microsoft.com/office/drawing/2014/main" id="{7493CA6C-18BE-B245-CB3C-9724ABE60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78" name="Rectangle 11">
            <a:extLst>
              <a:ext uri="{FF2B5EF4-FFF2-40B4-BE49-F238E27FC236}">
                <a16:creationId xmlns:a16="http://schemas.microsoft.com/office/drawing/2014/main" id="{96928F5D-14D0-16F1-6EC3-A21020EE5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0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79" name="Rectangle 12">
            <a:extLst>
              <a:ext uri="{FF2B5EF4-FFF2-40B4-BE49-F238E27FC236}">
                <a16:creationId xmlns:a16="http://schemas.microsoft.com/office/drawing/2014/main" id="{1D1E9D16-08B0-FD1A-0B23-218B25396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80" name="Rectangle 13">
            <a:extLst>
              <a:ext uri="{FF2B5EF4-FFF2-40B4-BE49-F238E27FC236}">
                <a16:creationId xmlns:a16="http://schemas.microsoft.com/office/drawing/2014/main" id="{A5C7FA97-486C-25E5-6576-CFD182B65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81" name="Rectangle 14">
            <a:extLst>
              <a:ext uri="{FF2B5EF4-FFF2-40B4-BE49-F238E27FC236}">
                <a16:creationId xmlns:a16="http://schemas.microsoft.com/office/drawing/2014/main" id="{944C5177-8442-566A-2D3F-0ACF049A8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82" name="Rectangle 15">
            <a:extLst>
              <a:ext uri="{FF2B5EF4-FFF2-40B4-BE49-F238E27FC236}">
                <a16:creationId xmlns:a16="http://schemas.microsoft.com/office/drawing/2014/main" id="{21710689-0725-998E-3E6C-1A301F464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83" name="Rectangle 16">
            <a:extLst>
              <a:ext uri="{FF2B5EF4-FFF2-40B4-BE49-F238E27FC236}">
                <a16:creationId xmlns:a16="http://schemas.microsoft.com/office/drawing/2014/main" id="{8B49D9CA-7CCC-7833-B22D-11562B01C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863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84" name="Rectangle 17">
            <a:extLst>
              <a:ext uri="{FF2B5EF4-FFF2-40B4-BE49-F238E27FC236}">
                <a16:creationId xmlns:a16="http://schemas.microsoft.com/office/drawing/2014/main" id="{5CFB3943-9386-3369-55D4-4A8FA26FB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85" name="Rectangle 18">
            <a:extLst>
              <a:ext uri="{FF2B5EF4-FFF2-40B4-BE49-F238E27FC236}">
                <a16:creationId xmlns:a16="http://schemas.microsoft.com/office/drawing/2014/main" id="{843D2027-DD02-2F69-201F-E142645C8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313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86" name="Rectangle 19">
            <a:extLst>
              <a:ext uri="{FF2B5EF4-FFF2-40B4-BE49-F238E27FC236}">
                <a16:creationId xmlns:a16="http://schemas.microsoft.com/office/drawing/2014/main" id="{84161E8C-73F5-596D-B3AF-EB4AC0F98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63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87" name="Rectangle 20">
            <a:extLst>
              <a:ext uri="{FF2B5EF4-FFF2-40B4-BE49-F238E27FC236}">
                <a16:creationId xmlns:a16="http://schemas.microsoft.com/office/drawing/2014/main" id="{5D56C3DB-E253-8B13-B65A-A5F22B171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88" name="Rectangle 21">
            <a:extLst>
              <a:ext uri="{FF2B5EF4-FFF2-40B4-BE49-F238E27FC236}">
                <a16:creationId xmlns:a16="http://schemas.microsoft.com/office/drawing/2014/main" id="{C9459F8D-9471-C371-5AC6-8C3E95E9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0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89" name="Rectangle 22">
            <a:extLst>
              <a:ext uri="{FF2B5EF4-FFF2-40B4-BE49-F238E27FC236}">
                <a16:creationId xmlns:a16="http://schemas.microsoft.com/office/drawing/2014/main" id="{3D2668E9-12D7-DD69-D5EC-BBD9D4B57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062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90" name="Rectangle 24">
            <a:extLst>
              <a:ext uri="{FF2B5EF4-FFF2-40B4-BE49-F238E27FC236}">
                <a16:creationId xmlns:a16="http://schemas.microsoft.com/office/drawing/2014/main" id="{C60257AD-60A9-53F3-2248-0D024C014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55356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240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Funktionsschema des PID-Reglers mit Begrenzung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240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des Stellsignals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E3C02B3-2E1A-6959-F7E1-8A7095262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PID-Regler (</a:t>
            </a: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ideal</a:t>
            </a: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) – </a:t>
            </a: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mit </a:t>
            </a: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Begrenzung</a:t>
            </a: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lang="en-GB" altLang="fr-FR" sz="1800" b="0" kern="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2792" name="Picture 2" descr="HES-SO Valais-Wallis - BioArk">
            <a:extLst>
              <a:ext uri="{FF2B5EF4-FFF2-40B4-BE49-F238E27FC236}">
                <a16:creationId xmlns:a16="http://schemas.microsoft.com/office/drawing/2014/main" id="{889F4E51-37D7-4EE0-78E9-14C381186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3" name="AutoShape 28">
            <a:extLst>
              <a:ext uri="{FF2B5EF4-FFF2-40B4-BE49-F238E27FC236}">
                <a16:creationId xmlns:a16="http://schemas.microsoft.com/office/drawing/2014/main" id="{96AAF436-5C77-361C-27B3-CCB05595EA8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35013" y="1654175"/>
            <a:ext cx="7899400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794" name="Rectangle 30">
            <a:extLst>
              <a:ext uri="{FF2B5EF4-FFF2-40B4-BE49-F238E27FC236}">
                <a16:creationId xmlns:a16="http://schemas.microsoft.com/office/drawing/2014/main" id="{28AFEC64-5019-32C8-5FB4-008154BDF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8" y="5503863"/>
            <a:ext cx="1651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0">
                <a:solidFill>
                  <a:srgbClr val="000000"/>
                </a:solidFill>
              </a:rPr>
              <a:t> </a:t>
            </a:r>
            <a:endParaRPr lang="fr-FR" altLang="fr-FR" sz="2400"/>
          </a:p>
        </p:txBody>
      </p:sp>
      <p:sp>
        <p:nvSpPr>
          <p:cNvPr id="32795" name="Rectangle 31">
            <a:extLst>
              <a:ext uri="{FF2B5EF4-FFF2-40B4-BE49-F238E27FC236}">
                <a16:creationId xmlns:a16="http://schemas.microsoft.com/office/drawing/2014/main" id="{9BA70D49-1165-C882-28D4-0453B4710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0" y="1958975"/>
            <a:ext cx="6611938" cy="3544888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ysDash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96" name="Oval 32">
            <a:extLst>
              <a:ext uri="{FF2B5EF4-FFF2-40B4-BE49-F238E27FC236}">
                <a16:creationId xmlns:a16="http://schemas.microsoft.com/office/drawing/2014/main" id="{788497BD-09DC-9274-109D-AE2A98114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038" y="3316288"/>
            <a:ext cx="339725" cy="32067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97" name="Rectangle 33">
            <a:extLst>
              <a:ext uri="{FF2B5EF4-FFF2-40B4-BE49-F238E27FC236}">
                <a16:creationId xmlns:a16="http://schemas.microsoft.com/office/drawing/2014/main" id="{58D4BFE5-C222-9D31-632E-63D381B5E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2235200"/>
            <a:ext cx="641350" cy="604838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98" name="Line 34">
            <a:extLst>
              <a:ext uri="{FF2B5EF4-FFF2-40B4-BE49-F238E27FC236}">
                <a16:creationId xmlns:a16="http://schemas.microsoft.com/office/drawing/2014/main" id="{C90F3EF7-CAB8-7E62-88AF-B31D2F62C4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1288" y="3465513"/>
            <a:ext cx="6667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799" name="Freeform 35">
            <a:extLst>
              <a:ext uri="{FF2B5EF4-FFF2-40B4-BE49-F238E27FC236}">
                <a16:creationId xmlns:a16="http://schemas.microsoft.com/office/drawing/2014/main" id="{0EACFF76-D7E7-6826-4BD4-A8B522E72D00}"/>
              </a:ext>
            </a:extLst>
          </p:cNvPr>
          <p:cNvSpPr>
            <a:spLocks/>
          </p:cNvSpPr>
          <p:nvPr/>
        </p:nvSpPr>
        <p:spPr bwMode="auto">
          <a:xfrm>
            <a:off x="1947863" y="3395663"/>
            <a:ext cx="130175" cy="130175"/>
          </a:xfrm>
          <a:custGeom>
            <a:avLst/>
            <a:gdLst>
              <a:gd name="T0" fmla="*/ 0 w 82"/>
              <a:gd name="T1" fmla="*/ 0 h 82"/>
              <a:gd name="T2" fmla="*/ 2147483646 w 82"/>
              <a:gd name="T3" fmla="*/ 2147483646 h 82"/>
              <a:gd name="T4" fmla="*/ 0 w 82"/>
              <a:gd name="T5" fmla="*/ 2147483646 h 82"/>
              <a:gd name="T6" fmla="*/ 2147483646 w 82"/>
              <a:gd name="T7" fmla="*/ 2147483646 h 82"/>
              <a:gd name="T8" fmla="*/ 0 w 82"/>
              <a:gd name="T9" fmla="*/ 0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44"/>
                </a:lnTo>
                <a:lnTo>
                  <a:pt x="0" y="82"/>
                </a:lnTo>
                <a:lnTo>
                  <a:pt x="37" y="4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2800" name="Rectangle 36">
            <a:extLst>
              <a:ext uri="{FF2B5EF4-FFF2-40B4-BE49-F238E27FC236}">
                <a16:creationId xmlns:a16="http://schemas.microsoft.com/office/drawing/2014/main" id="{0C460939-C3E8-4BC1-AC28-8FF4BB690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086100"/>
            <a:ext cx="892175" cy="881063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801" name="Line 37">
            <a:extLst>
              <a:ext uri="{FF2B5EF4-FFF2-40B4-BE49-F238E27FC236}">
                <a16:creationId xmlns:a16="http://schemas.microsoft.com/office/drawing/2014/main" id="{165D71D6-4628-7A33-1F23-24850E6BFF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3175" y="3486150"/>
            <a:ext cx="520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02" name="Freeform 38">
            <a:extLst>
              <a:ext uri="{FF2B5EF4-FFF2-40B4-BE49-F238E27FC236}">
                <a16:creationId xmlns:a16="http://schemas.microsoft.com/office/drawing/2014/main" id="{EE2DB585-57E0-DBE5-5475-9D8CB6E59756}"/>
              </a:ext>
            </a:extLst>
          </p:cNvPr>
          <p:cNvSpPr>
            <a:spLocks/>
          </p:cNvSpPr>
          <p:nvPr/>
        </p:nvSpPr>
        <p:spPr bwMode="auto">
          <a:xfrm>
            <a:off x="5468938" y="3421063"/>
            <a:ext cx="134937" cy="134937"/>
          </a:xfrm>
          <a:custGeom>
            <a:avLst/>
            <a:gdLst>
              <a:gd name="T0" fmla="*/ 0 w 85"/>
              <a:gd name="T1" fmla="*/ 0 h 85"/>
              <a:gd name="T2" fmla="*/ 2147483646 w 85"/>
              <a:gd name="T3" fmla="*/ 2147483646 h 85"/>
              <a:gd name="T4" fmla="*/ 0 w 85"/>
              <a:gd name="T5" fmla="*/ 2147483646 h 85"/>
              <a:gd name="T6" fmla="*/ 2147483646 w 85"/>
              <a:gd name="T7" fmla="*/ 2147483646 h 85"/>
              <a:gd name="T8" fmla="*/ 0 w 85"/>
              <a:gd name="T9" fmla="*/ 0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5" h="85">
                <a:moveTo>
                  <a:pt x="0" y="0"/>
                </a:moveTo>
                <a:lnTo>
                  <a:pt x="85" y="41"/>
                </a:lnTo>
                <a:lnTo>
                  <a:pt x="0" y="85"/>
                </a:lnTo>
                <a:lnTo>
                  <a:pt x="44" y="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2803" name="Oval 39">
            <a:extLst>
              <a:ext uri="{FF2B5EF4-FFF2-40B4-BE49-F238E27FC236}">
                <a16:creationId xmlns:a16="http://schemas.microsoft.com/office/drawing/2014/main" id="{103C184A-A0BD-0A32-ECC4-D9E15058A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3360738"/>
            <a:ext cx="314325" cy="29527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804" name="Rectangle 40">
            <a:extLst>
              <a:ext uri="{FF2B5EF4-FFF2-40B4-BE49-F238E27FC236}">
                <a16:creationId xmlns:a16="http://schemas.microsoft.com/office/drawing/2014/main" id="{53E9A20B-32C0-F04B-A3FE-2CE827460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700" y="4071938"/>
            <a:ext cx="1236663" cy="890587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805" name="Freeform 41">
            <a:extLst>
              <a:ext uri="{FF2B5EF4-FFF2-40B4-BE49-F238E27FC236}">
                <a16:creationId xmlns:a16="http://schemas.microsoft.com/office/drawing/2014/main" id="{38E54A56-476B-721F-D948-9334AF6F0E2B}"/>
              </a:ext>
            </a:extLst>
          </p:cNvPr>
          <p:cNvSpPr>
            <a:spLocks/>
          </p:cNvSpPr>
          <p:nvPr/>
        </p:nvSpPr>
        <p:spPr bwMode="auto">
          <a:xfrm>
            <a:off x="5292725" y="3660775"/>
            <a:ext cx="457200" cy="866775"/>
          </a:xfrm>
          <a:custGeom>
            <a:avLst/>
            <a:gdLst>
              <a:gd name="T0" fmla="*/ 0 w 288"/>
              <a:gd name="T1" fmla="*/ 2147483646 h 546"/>
              <a:gd name="T2" fmla="*/ 2147483646 w 288"/>
              <a:gd name="T3" fmla="*/ 2147483646 h 546"/>
              <a:gd name="T4" fmla="*/ 2147483646 w 288"/>
              <a:gd name="T5" fmla="*/ 0 h 54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8" h="546">
                <a:moveTo>
                  <a:pt x="0" y="546"/>
                </a:moveTo>
                <a:lnTo>
                  <a:pt x="288" y="546"/>
                </a:lnTo>
                <a:lnTo>
                  <a:pt x="28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06" name="Freeform 42">
            <a:extLst>
              <a:ext uri="{FF2B5EF4-FFF2-40B4-BE49-F238E27FC236}">
                <a16:creationId xmlns:a16="http://schemas.microsoft.com/office/drawing/2014/main" id="{171F8470-9723-7256-875B-848FF5F56E07}"/>
              </a:ext>
            </a:extLst>
          </p:cNvPr>
          <p:cNvSpPr>
            <a:spLocks/>
          </p:cNvSpPr>
          <p:nvPr/>
        </p:nvSpPr>
        <p:spPr bwMode="auto">
          <a:xfrm>
            <a:off x="5689600" y="3660775"/>
            <a:ext cx="114300" cy="125413"/>
          </a:xfrm>
          <a:custGeom>
            <a:avLst/>
            <a:gdLst>
              <a:gd name="T0" fmla="*/ 0 w 72"/>
              <a:gd name="T1" fmla="*/ 2147483646 h 79"/>
              <a:gd name="T2" fmla="*/ 2147483646 w 72"/>
              <a:gd name="T3" fmla="*/ 0 h 79"/>
              <a:gd name="T4" fmla="*/ 2147483646 w 72"/>
              <a:gd name="T5" fmla="*/ 2147483646 h 79"/>
              <a:gd name="T6" fmla="*/ 2147483646 w 72"/>
              <a:gd name="T7" fmla="*/ 2147483646 h 79"/>
              <a:gd name="T8" fmla="*/ 0 w 72"/>
              <a:gd name="T9" fmla="*/ 2147483646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" h="79">
                <a:moveTo>
                  <a:pt x="0" y="79"/>
                </a:moveTo>
                <a:lnTo>
                  <a:pt x="38" y="0"/>
                </a:lnTo>
                <a:lnTo>
                  <a:pt x="72" y="79"/>
                </a:lnTo>
                <a:lnTo>
                  <a:pt x="38" y="38"/>
                </a:lnTo>
                <a:lnTo>
                  <a:pt x="0" y="7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2807" name="Line 43">
            <a:extLst>
              <a:ext uri="{FF2B5EF4-FFF2-40B4-BE49-F238E27FC236}">
                <a16:creationId xmlns:a16="http://schemas.microsoft.com/office/drawing/2014/main" id="{DED7BFC6-25EE-FB32-C46F-2B6B447BD9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9150" y="3486150"/>
            <a:ext cx="4714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08" name="Freeform 44">
            <a:extLst>
              <a:ext uri="{FF2B5EF4-FFF2-40B4-BE49-F238E27FC236}">
                <a16:creationId xmlns:a16="http://schemas.microsoft.com/office/drawing/2014/main" id="{FE7E3734-73B7-2F0E-3157-C5C9E3CC9B9B}"/>
              </a:ext>
            </a:extLst>
          </p:cNvPr>
          <p:cNvSpPr>
            <a:spLocks/>
          </p:cNvSpPr>
          <p:nvPr/>
        </p:nvSpPr>
        <p:spPr bwMode="auto">
          <a:xfrm>
            <a:off x="6240463" y="3421063"/>
            <a:ext cx="130175" cy="134937"/>
          </a:xfrm>
          <a:custGeom>
            <a:avLst/>
            <a:gdLst>
              <a:gd name="T0" fmla="*/ 0 w 82"/>
              <a:gd name="T1" fmla="*/ 0 h 85"/>
              <a:gd name="T2" fmla="*/ 2147483646 w 82"/>
              <a:gd name="T3" fmla="*/ 2147483646 h 85"/>
              <a:gd name="T4" fmla="*/ 2147483646 w 82"/>
              <a:gd name="T5" fmla="*/ 2147483646 h 85"/>
              <a:gd name="T6" fmla="*/ 2147483646 w 82"/>
              <a:gd name="T7" fmla="*/ 2147483646 h 85"/>
              <a:gd name="T8" fmla="*/ 0 w 82"/>
              <a:gd name="T9" fmla="*/ 0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" h="85">
                <a:moveTo>
                  <a:pt x="0" y="0"/>
                </a:moveTo>
                <a:lnTo>
                  <a:pt x="82" y="41"/>
                </a:lnTo>
                <a:lnTo>
                  <a:pt x="3" y="85"/>
                </a:lnTo>
                <a:lnTo>
                  <a:pt x="44" y="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2809" name="Rectangle 46">
            <a:extLst>
              <a:ext uri="{FF2B5EF4-FFF2-40B4-BE49-F238E27FC236}">
                <a16:creationId xmlns:a16="http://schemas.microsoft.com/office/drawing/2014/main" id="{8D4EDD08-33B3-3BFE-5907-25F0FA4B8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3" y="3646488"/>
            <a:ext cx="54133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Y(z)</a:t>
            </a:r>
            <a:endParaRPr lang="fr-FR" altLang="fr-FR" sz="2400"/>
          </a:p>
        </p:txBody>
      </p:sp>
      <p:sp>
        <p:nvSpPr>
          <p:cNvPr id="32810" name="Rectangle 47">
            <a:extLst>
              <a:ext uri="{FF2B5EF4-FFF2-40B4-BE49-F238E27FC236}">
                <a16:creationId xmlns:a16="http://schemas.microsoft.com/office/drawing/2014/main" id="{238CCAAB-083C-90A1-B073-E0D4832AB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63" y="3035300"/>
            <a:ext cx="5905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W(z)</a:t>
            </a:r>
            <a:endParaRPr lang="fr-FR" altLang="fr-FR" sz="2400"/>
          </a:p>
        </p:txBody>
      </p:sp>
      <p:sp>
        <p:nvSpPr>
          <p:cNvPr id="32811" name="Rectangle 48">
            <a:extLst>
              <a:ext uri="{FF2B5EF4-FFF2-40B4-BE49-F238E27FC236}">
                <a16:creationId xmlns:a16="http://schemas.microsoft.com/office/drawing/2014/main" id="{E5EBE32A-3272-D4DD-446E-1F0898C76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3025775"/>
            <a:ext cx="29051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300" b="0">
                <a:solidFill>
                  <a:srgbClr val="000000"/>
                </a:solidFill>
              </a:rPr>
              <a:t>+</a:t>
            </a:r>
            <a:endParaRPr lang="fr-FR" altLang="fr-FR" sz="2400"/>
          </a:p>
        </p:txBody>
      </p:sp>
      <p:sp>
        <p:nvSpPr>
          <p:cNvPr id="32812" name="Rectangle 49">
            <a:extLst>
              <a:ext uri="{FF2B5EF4-FFF2-40B4-BE49-F238E27FC236}">
                <a16:creationId xmlns:a16="http://schemas.microsoft.com/office/drawing/2014/main" id="{F8B06CEC-C412-ED8A-F4E6-5D87D5393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75" y="3486150"/>
            <a:ext cx="1746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-</a:t>
            </a:r>
            <a:endParaRPr lang="fr-FR" altLang="fr-FR" sz="2400"/>
          </a:p>
        </p:txBody>
      </p:sp>
      <p:sp>
        <p:nvSpPr>
          <p:cNvPr id="32813" name="Rectangle 50">
            <a:extLst>
              <a:ext uri="{FF2B5EF4-FFF2-40B4-BE49-F238E27FC236}">
                <a16:creationId xmlns:a16="http://schemas.microsoft.com/office/drawing/2014/main" id="{237DE27E-AB13-37B9-ECBC-FD4F7AF46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513" y="2365375"/>
            <a:ext cx="26987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K</a:t>
            </a:r>
            <a:endParaRPr lang="fr-FR" altLang="fr-FR" sz="2400"/>
          </a:p>
        </p:txBody>
      </p:sp>
      <p:sp>
        <p:nvSpPr>
          <p:cNvPr id="32814" name="Rectangle 51">
            <a:extLst>
              <a:ext uri="{FF2B5EF4-FFF2-40B4-BE49-F238E27FC236}">
                <a16:creationId xmlns:a16="http://schemas.microsoft.com/office/drawing/2014/main" id="{46A26BDB-F058-4E6B-F914-E253AB1D6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75" y="2425700"/>
            <a:ext cx="1603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</a:rPr>
              <a:t>p</a:t>
            </a:r>
            <a:endParaRPr lang="fr-FR" altLang="fr-FR" sz="2400"/>
          </a:p>
        </p:txBody>
      </p:sp>
      <p:sp>
        <p:nvSpPr>
          <p:cNvPr id="32815" name="Rectangle 52">
            <a:extLst>
              <a:ext uri="{FF2B5EF4-FFF2-40B4-BE49-F238E27FC236}">
                <a16:creationId xmlns:a16="http://schemas.microsoft.com/office/drawing/2014/main" id="{C0E49B16-5728-6537-4AEE-18EF0E734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4138" y="3046413"/>
            <a:ext cx="5111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E(z)</a:t>
            </a:r>
            <a:endParaRPr lang="fr-FR" altLang="fr-FR" sz="2400"/>
          </a:p>
        </p:txBody>
      </p:sp>
      <p:sp>
        <p:nvSpPr>
          <p:cNvPr id="32816" name="Freeform 54">
            <a:extLst>
              <a:ext uri="{FF2B5EF4-FFF2-40B4-BE49-F238E27FC236}">
                <a16:creationId xmlns:a16="http://schemas.microsoft.com/office/drawing/2014/main" id="{A1BFFBAF-7EB1-474B-E0E7-9FE8C292DA38}"/>
              </a:ext>
            </a:extLst>
          </p:cNvPr>
          <p:cNvSpPr>
            <a:spLocks/>
          </p:cNvSpPr>
          <p:nvPr/>
        </p:nvSpPr>
        <p:spPr bwMode="auto">
          <a:xfrm>
            <a:off x="1050925" y="3625850"/>
            <a:ext cx="1181100" cy="350838"/>
          </a:xfrm>
          <a:custGeom>
            <a:avLst/>
            <a:gdLst>
              <a:gd name="T0" fmla="*/ 0 w 744"/>
              <a:gd name="T1" fmla="*/ 2147483646 h 221"/>
              <a:gd name="T2" fmla="*/ 2147483646 w 744"/>
              <a:gd name="T3" fmla="*/ 2147483646 h 221"/>
              <a:gd name="T4" fmla="*/ 2147483646 w 744"/>
              <a:gd name="T5" fmla="*/ 0 h 2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44" h="221">
                <a:moveTo>
                  <a:pt x="0" y="221"/>
                </a:moveTo>
                <a:lnTo>
                  <a:pt x="744" y="221"/>
                </a:lnTo>
                <a:lnTo>
                  <a:pt x="74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17" name="Freeform 55">
            <a:extLst>
              <a:ext uri="{FF2B5EF4-FFF2-40B4-BE49-F238E27FC236}">
                <a16:creationId xmlns:a16="http://schemas.microsoft.com/office/drawing/2014/main" id="{51178C28-F595-23A8-45DC-9CBB06BBE31F}"/>
              </a:ext>
            </a:extLst>
          </p:cNvPr>
          <p:cNvSpPr>
            <a:spLocks/>
          </p:cNvSpPr>
          <p:nvPr/>
        </p:nvSpPr>
        <p:spPr bwMode="auto">
          <a:xfrm>
            <a:off x="2166938" y="3625850"/>
            <a:ext cx="136525" cy="130175"/>
          </a:xfrm>
          <a:custGeom>
            <a:avLst/>
            <a:gdLst>
              <a:gd name="T0" fmla="*/ 0 w 86"/>
              <a:gd name="T1" fmla="*/ 2147483646 h 82"/>
              <a:gd name="T2" fmla="*/ 2147483646 w 86"/>
              <a:gd name="T3" fmla="*/ 0 h 82"/>
              <a:gd name="T4" fmla="*/ 2147483646 w 86"/>
              <a:gd name="T5" fmla="*/ 2147483646 h 82"/>
              <a:gd name="T6" fmla="*/ 2147483646 w 86"/>
              <a:gd name="T7" fmla="*/ 2147483646 h 82"/>
              <a:gd name="T8" fmla="*/ 0 w 86"/>
              <a:gd name="T9" fmla="*/ 2147483646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6" h="82">
                <a:moveTo>
                  <a:pt x="0" y="82"/>
                </a:moveTo>
                <a:lnTo>
                  <a:pt x="41" y="0"/>
                </a:lnTo>
                <a:lnTo>
                  <a:pt x="86" y="82"/>
                </a:lnTo>
                <a:lnTo>
                  <a:pt x="41" y="38"/>
                </a:lnTo>
                <a:lnTo>
                  <a:pt x="0" y="8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2818" name="Line 56">
            <a:extLst>
              <a:ext uri="{FF2B5EF4-FFF2-40B4-BE49-F238E27FC236}">
                <a16:creationId xmlns:a16="http://schemas.microsoft.com/office/drawing/2014/main" id="{AE87F69F-4BA0-448A-3601-EB8EF68AD7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5775" y="3490913"/>
            <a:ext cx="70643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19" name="Rectangle 57">
            <a:extLst>
              <a:ext uri="{FF2B5EF4-FFF2-40B4-BE49-F238E27FC236}">
                <a16:creationId xmlns:a16="http://schemas.microsoft.com/office/drawing/2014/main" id="{5FD6F2AA-7AB4-65F1-D9D4-C8D10ED8D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113" y="3170238"/>
            <a:ext cx="2698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K</a:t>
            </a:r>
            <a:endParaRPr lang="fr-FR" altLang="fr-FR" sz="2400"/>
          </a:p>
        </p:txBody>
      </p:sp>
      <p:sp>
        <p:nvSpPr>
          <p:cNvPr id="32820" name="Rectangle 58">
            <a:extLst>
              <a:ext uri="{FF2B5EF4-FFF2-40B4-BE49-F238E27FC236}">
                <a16:creationId xmlns:a16="http://schemas.microsoft.com/office/drawing/2014/main" id="{2EA20AF8-AF00-26FB-4C71-E0DFABC67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800" y="3221038"/>
            <a:ext cx="1603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</a:rPr>
              <a:t>i </a:t>
            </a:r>
            <a:endParaRPr lang="fr-FR" altLang="fr-FR" sz="2400"/>
          </a:p>
        </p:txBody>
      </p:sp>
      <p:sp>
        <p:nvSpPr>
          <p:cNvPr id="32821" name="Rectangle 59">
            <a:extLst>
              <a:ext uri="{FF2B5EF4-FFF2-40B4-BE49-F238E27FC236}">
                <a16:creationId xmlns:a16="http://schemas.microsoft.com/office/drawing/2014/main" id="{CB45258A-6989-7302-16B4-2A0BE2B49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050" y="3170238"/>
            <a:ext cx="3302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. h</a:t>
            </a:r>
            <a:endParaRPr lang="fr-FR" altLang="fr-FR" sz="2400"/>
          </a:p>
        </p:txBody>
      </p:sp>
      <p:sp>
        <p:nvSpPr>
          <p:cNvPr id="32822" name="Rectangle 60">
            <a:extLst>
              <a:ext uri="{FF2B5EF4-FFF2-40B4-BE49-F238E27FC236}">
                <a16:creationId xmlns:a16="http://schemas.microsoft.com/office/drawing/2014/main" id="{65F41D3F-30B5-9FAE-13D8-B43188CC8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0850" y="3521075"/>
            <a:ext cx="8064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    (z-1)</a:t>
            </a:r>
            <a:endParaRPr lang="fr-FR" altLang="fr-FR" sz="2400"/>
          </a:p>
        </p:txBody>
      </p:sp>
      <p:sp>
        <p:nvSpPr>
          <p:cNvPr id="32823" name="Line 61">
            <a:extLst>
              <a:ext uri="{FF2B5EF4-FFF2-40B4-BE49-F238E27FC236}">
                <a16:creationId xmlns:a16="http://schemas.microsoft.com/office/drawing/2014/main" id="{A8649EF3-04E5-1896-F7EA-83ED866A48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6550" y="4476750"/>
            <a:ext cx="10668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24" name="Rectangle 62">
            <a:extLst>
              <a:ext uri="{FF2B5EF4-FFF2-40B4-BE49-F238E27FC236}">
                <a16:creationId xmlns:a16="http://schemas.microsoft.com/office/drawing/2014/main" id="{B751E4E1-5432-EB71-CF67-23A929129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7400" y="4151313"/>
            <a:ext cx="566738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(z-1)</a:t>
            </a:r>
            <a:endParaRPr lang="fr-FR" altLang="fr-FR" sz="2400"/>
          </a:p>
        </p:txBody>
      </p:sp>
      <p:sp>
        <p:nvSpPr>
          <p:cNvPr id="32825" name="Rectangle 63">
            <a:extLst>
              <a:ext uri="{FF2B5EF4-FFF2-40B4-BE49-F238E27FC236}">
                <a16:creationId xmlns:a16="http://schemas.microsoft.com/office/drawing/2014/main" id="{A5D18A2B-C4CE-8298-22F9-62DA8FB4C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4541838"/>
            <a:ext cx="20478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z</a:t>
            </a:r>
            <a:endParaRPr lang="fr-FR" altLang="fr-FR" sz="2400"/>
          </a:p>
        </p:txBody>
      </p:sp>
      <p:sp>
        <p:nvSpPr>
          <p:cNvPr id="32826" name="Rectangle 64">
            <a:extLst>
              <a:ext uri="{FF2B5EF4-FFF2-40B4-BE49-F238E27FC236}">
                <a16:creationId xmlns:a16="http://schemas.microsoft.com/office/drawing/2014/main" id="{81B79E0B-871A-CCA5-18D6-26EAED700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338" y="4541838"/>
            <a:ext cx="43021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-1+</a:t>
            </a:r>
            <a:endParaRPr lang="fr-FR" altLang="fr-FR" sz="2400"/>
          </a:p>
        </p:txBody>
      </p:sp>
      <p:sp>
        <p:nvSpPr>
          <p:cNvPr id="32827" name="Rectangle 65">
            <a:extLst>
              <a:ext uri="{FF2B5EF4-FFF2-40B4-BE49-F238E27FC236}">
                <a16:creationId xmlns:a16="http://schemas.microsoft.com/office/drawing/2014/main" id="{37DF97F7-9150-F5E3-5D7F-1E1C7EECE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2944813"/>
            <a:ext cx="290512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300" b="0">
                <a:solidFill>
                  <a:srgbClr val="000000"/>
                </a:solidFill>
              </a:rPr>
              <a:t>+</a:t>
            </a:r>
            <a:endParaRPr lang="fr-FR" altLang="fr-FR" sz="2400"/>
          </a:p>
        </p:txBody>
      </p:sp>
      <p:sp>
        <p:nvSpPr>
          <p:cNvPr id="32828" name="Rectangle 66">
            <a:extLst>
              <a:ext uri="{FF2B5EF4-FFF2-40B4-BE49-F238E27FC236}">
                <a16:creationId xmlns:a16="http://schemas.microsoft.com/office/drawing/2014/main" id="{ECC7F6EF-B2C2-820F-36E7-DB38119A7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200" y="3135313"/>
            <a:ext cx="29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300" b="0">
                <a:solidFill>
                  <a:srgbClr val="000000"/>
                </a:solidFill>
              </a:rPr>
              <a:t>+</a:t>
            </a:r>
            <a:endParaRPr lang="fr-FR" altLang="fr-FR" sz="2400"/>
          </a:p>
        </p:txBody>
      </p:sp>
      <p:sp>
        <p:nvSpPr>
          <p:cNvPr id="32829" name="Rectangle 67">
            <a:extLst>
              <a:ext uri="{FF2B5EF4-FFF2-40B4-BE49-F238E27FC236}">
                <a16:creationId xmlns:a16="http://schemas.microsoft.com/office/drawing/2014/main" id="{397517E1-BB92-5CB2-0907-E50F212A5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3606800"/>
            <a:ext cx="29051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300" b="0">
                <a:solidFill>
                  <a:srgbClr val="000000"/>
                </a:solidFill>
              </a:rPr>
              <a:t>+</a:t>
            </a:r>
            <a:endParaRPr lang="fr-FR" altLang="fr-FR" sz="2400"/>
          </a:p>
        </p:txBody>
      </p:sp>
      <p:sp>
        <p:nvSpPr>
          <p:cNvPr id="32830" name="Rectangle 68">
            <a:extLst>
              <a:ext uri="{FF2B5EF4-FFF2-40B4-BE49-F238E27FC236}">
                <a16:creationId xmlns:a16="http://schemas.microsoft.com/office/drawing/2014/main" id="{F2374D4E-F2A0-D18E-DD62-FDB1DDD90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625" y="1993900"/>
            <a:ext cx="10318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</a:rPr>
              <a:t>Proportional</a:t>
            </a:r>
            <a:endParaRPr lang="fr-FR" altLang="fr-FR" sz="2400"/>
          </a:p>
        </p:txBody>
      </p:sp>
      <p:sp>
        <p:nvSpPr>
          <p:cNvPr id="32831" name="Rectangle 69">
            <a:extLst>
              <a:ext uri="{FF2B5EF4-FFF2-40B4-BE49-F238E27FC236}">
                <a16:creationId xmlns:a16="http://schemas.microsoft.com/office/drawing/2014/main" id="{608DF76D-9816-059E-E394-0CDA586F8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475" y="2830513"/>
            <a:ext cx="8413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</a:rPr>
              <a:t>Integrator</a:t>
            </a:r>
            <a:endParaRPr lang="fr-FR" altLang="fr-FR" sz="2400"/>
          </a:p>
        </p:txBody>
      </p:sp>
      <p:sp>
        <p:nvSpPr>
          <p:cNvPr id="32832" name="Rectangle 70">
            <a:extLst>
              <a:ext uri="{FF2B5EF4-FFF2-40B4-BE49-F238E27FC236}">
                <a16:creationId xmlns:a16="http://schemas.microsoft.com/office/drawing/2014/main" id="{F5C64604-BAA3-5CE1-E121-A5E48AAC6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738" y="4967288"/>
            <a:ext cx="82708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</a:rPr>
              <a:t>Differential</a:t>
            </a:r>
            <a:endParaRPr lang="fr-FR" altLang="fr-FR" sz="2400"/>
          </a:p>
        </p:txBody>
      </p:sp>
      <p:sp>
        <p:nvSpPr>
          <p:cNvPr id="32833" name="Line 71">
            <a:extLst>
              <a:ext uri="{FF2B5EF4-FFF2-40B4-BE49-F238E27FC236}">
                <a16:creationId xmlns:a16="http://schemas.microsoft.com/office/drawing/2014/main" id="{74DB31A6-2B68-9146-D971-749A978548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8050" y="4683125"/>
            <a:ext cx="3651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34" name="Rectangle 72">
            <a:extLst>
              <a:ext uri="{FF2B5EF4-FFF2-40B4-BE49-F238E27FC236}">
                <a16:creationId xmlns:a16="http://schemas.microsoft.com/office/drawing/2014/main" id="{2359A9EB-D781-3509-DF0B-4E82D7C14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4441825"/>
            <a:ext cx="21113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h</a:t>
            </a:r>
            <a:endParaRPr lang="fr-FR" altLang="fr-FR" sz="2400"/>
          </a:p>
        </p:txBody>
      </p:sp>
      <p:sp>
        <p:nvSpPr>
          <p:cNvPr id="32835" name="Rectangle 73">
            <a:extLst>
              <a:ext uri="{FF2B5EF4-FFF2-40B4-BE49-F238E27FC236}">
                <a16:creationId xmlns:a16="http://schemas.microsoft.com/office/drawing/2014/main" id="{D9F8544F-BBA9-C431-64F3-350D765F3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8063" y="4672013"/>
            <a:ext cx="23971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T</a:t>
            </a:r>
            <a:endParaRPr lang="fr-FR" altLang="fr-FR" sz="2400"/>
          </a:p>
        </p:txBody>
      </p:sp>
      <p:sp>
        <p:nvSpPr>
          <p:cNvPr id="32836" name="Rectangle 74">
            <a:extLst>
              <a:ext uri="{FF2B5EF4-FFF2-40B4-BE49-F238E27FC236}">
                <a16:creationId xmlns:a16="http://schemas.microsoft.com/office/drawing/2014/main" id="{72895F2F-3F27-33FD-F1F7-23BDB8CEF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25" y="4186238"/>
            <a:ext cx="2698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K</a:t>
            </a:r>
            <a:endParaRPr lang="fr-FR" altLang="fr-FR" sz="2400"/>
          </a:p>
        </p:txBody>
      </p:sp>
      <p:sp>
        <p:nvSpPr>
          <p:cNvPr id="32837" name="Rectangle 75">
            <a:extLst>
              <a:ext uri="{FF2B5EF4-FFF2-40B4-BE49-F238E27FC236}">
                <a16:creationId xmlns:a16="http://schemas.microsoft.com/office/drawing/2014/main" id="{515B97CC-B98B-473E-BEBE-CA52E8FE2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1988" y="4232275"/>
            <a:ext cx="16033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</a:rPr>
              <a:t>d</a:t>
            </a:r>
            <a:endParaRPr lang="fr-FR" altLang="fr-FR" sz="2400"/>
          </a:p>
        </p:txBody>
      </p:sp>
      <p:sp>
        <p:nvSpPr>
          <p:cNvPr id="32838" name="Line 76">
            <a:extLst>
              <a:ext uri="{FF2B5EF4-FFF2-40B4-BE49-F238E27FC236}">
                <a16:creationId xmlns:a16="http://schemas.microsoft.com/office/drawing/2014/main" id="{C934B824-5B60-8DF2-0BB2-F3ADA1CEED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08238" y="3455988"/>
            <a:ext cx="1787525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39" name="Freeform 77">
            <a:extLst>
              <a:ext uri="{FF2B5EF4-FFF2-40B4-BE49-F238E27FC236}">
                <a16:creationId xmlns:a16="http://schemas.microsoft.com/office/drawing/2014/main" id="{67FDC172-088A-E41D-4196-C868CC4946D5}"/>
              </a:ext>
            </a:extLst>
          </p:cNvPr>
          <p:cNvSpPr>
            <a:spLocks/>
          </p:cNvSpPr>
          <p:nvPr/>
        </p:nvSpPr>
        <p:spPr bwMode="auto">
          <a:xfrm>
            <a:off x="4065588" y="3395663"/>
            <a:ext cx="130175" cy="130175"/>
          </a:xfrm>
          <a:custGeom>
            <a:avLst/>
            <a:gdLst>
              <a:gd name="T0" fmla="*/ 0 w 82"/>
              <a:gd name="T1" fmla="*/ 0 h 82"/>
              <a:gd name="T2" fmla="*/ 2147483646 w 82"/>
              <a:gd name="T3" fmla="*/ 2147483646 h 82"/>
              <a:gd name="T4" fmla="*/ 0 w 82"/>
              <a:gd name="T5" fmla="*/ 2147483646 h 82"/>
              <a:gd name="T6" fmla="*/ 2147483646 w 82"/>
              <a:gd name="T7" fmla="*/ 2147483646 h 82"/>
              <a:gd name="T8" fmla="*/ 0 w 82"/>
              <a:gd name="T9" fmla="*/ 0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38"/>
                </a:lnTo>
                <a:lnTo>
                  <a:pt x="0" y="82"/>
                </a:lnTo>
                <a:lnTo>
                  <a:pt x="38" y="3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2840" name="Line 78">
            <a:extLst>
              <a:ext uri="{FF2B5EF4-FFF2-40B4-BE49-F238E27FC236}">
                <a16:creationId xmlns:a16="http://schemas.microsoft.com/office/drawing/2014/main" id="{92109BF0-06BC-A2EF-E6C0-1E0565227E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86188" y="2690813"/>
            <a:ext cx="0" cy="7651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41" name="Freeform 79">
            <a:extLst>
              <a:ext uri="{FF2B5EF4-FFF2-40B4-BE49-F238E27FC236}">
                <a16:creationId xmlns:a16="http://schemas.microsoft.com/office/drawing/2014/main" id="{A5FB688E-3278-9014-0A3C-3F08A76614AD}"/>
              </a:ext>
            </a:extLst>
          </p:cNvPr>
          <p:cNvSpPr>
            <a:spLocks/>
          </p:cNvSpPr>
          <p:nvPr/>
        </p:nvSpPr>
        <p:spPr bwMode="auto">
          <a:xfrm>
            <a:off x="3714750" y="2690813"/>
            <a:ext cx="130175" cy="125412"/>
          </a:xfrm>
          <a:custGeom>
            <a:avLst/>
            <a:gdLst>
              <a:gd name="T0" fmla="*/ 0 w 82"/>
              <a:gd name="T1" fmla="*/ 2147483646 h 79"/>
              <a:gd name="T2" fmla="*/ 2147483646 w 82"/>
              <a:gd name="T3" fmla="*/ 0 h 79"/>
              <a:gd name="T4" fmla="*/ 2147483646 w 82"/>
              <a:gd name="T5" fmla="*/ 2147483646 h 79"/>
              <a:gd name="T6" fmla="*/ 2147483646 w 82"/>
              <a:gd name="T7" fmla="*/ 2147483646 h 79"/>
              <a:gd name="T8" fmla="*/ 0 w 82"/>
              <a:gd name="T9" fmla="*/ 2147483646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" h="79">
                <a:moveTo>
                  <a:pt x="0" y="79"/>
                </a:moveTo>
                <a:lnTo>
                  <a:pt x="45" y="0"/>
                </a:lnTo>
                <a:lnTo>
                  <a:pt x="82" y="79"/>
                </a:lnTo>
                <a:lnTo>
                  <a:pt x="45" y="38"/>
                </a:lnTo>
                <a:lnTo>
                  <a:pt x="0" y="79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2842" name="Freeform 80">
            <a:extLst>
              <a:ext uri="{FF2B5EF4-FFF2-40B4-BE49-F238E27FC236}">
                <a16:creationId xmlns:a16="http://schemas.microsoft.com/office/drawing/2014/main" id="{1E3EE15B-AB06-87EF-BDCE-BEE04E206A83}"/>
              </a:ext>
            </a:extLst>
          </p:cNvPr>
          <p:cNvSpPr>
            <a:spLocks/>
          </p:cNvSpPr>
          <p:nvPr/>
        </p:nvSpPr>
        <p:spPr bwMode="auto">
          <a:xfrm>
            <a:off x="3786188" y="2600325"/>
            <a:ext cx="509587" cy="855663"/>
          </a:xfrm>
          <a:custGeom>
            <a:avLst/>
            <a:gdLst>
              <a:gd name="T0" fmla="*/ 0 w 321"/>
              <a:gd name="T1" fmla="*/ 2147483646 h 539"/>
              <a:gd name="T2" fmla="*/ 0 w 321"/>
              <a:gd name="T3" fmla="*/ 0 h 539"/>
              <a:gd name="T4" fmla="*/ 2147483646 w 321"/>
              <a:gd name="T5" fmla="*/ 0 h 53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1" h="539">
                <a:moveTo>
                  <a:pt x="0" y="539"/>
                </a:moveTo>
                <a:lnTo>
                  <a:pt x="0" y="0"/>
                </a:lnTo>
                <a:lnTo>
                  <a:pt x="321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43" name="Freeform 81">
            <a:extLst>
              <a:ext uri="{FF2B5EF4-FFF2-40B4-BE49-F238E27FC236}">
                <a16:creationId xmlns:a16="http://schemas.microsoft.com/office/drawing/2014/main" id="{476D0106-4939-276A-E0CD-597A998B378C}"/>
              </a:ext>
            </a:extLst>
          </p:cNvPr>
          <p:cNvSpPr>
            <a:spLocks/>
          </p:cNvSpPr>
          <p:nvPr/>
        </p:nvSpPr>
        <p:spPr bwMode="auto">
          <a:xfrm>
            <a:off x="3721100" y="3395663"/>
            <a:ext cx="119063" cy="130175"/>
          </a:xfrm>
          <a:custGeom>
            <a:avLst/>
            <a:gdLst>
              <a:gd name="T0" fmla="*/ 2147483646 w 75"/>
              <a:gd name="T1" fmla="*/ 0 h 82"/>
              <a:gd name="T2" fmla="*/ 2147483646 w 75"/>
              <a:gd name="T3" fmla="*/ 2147483646 h 82"/>
              <a:gd name="T4" fmla="*/ 2147483646 w 75"/>
              <a:gd name="T5" fmla="*/ 2147483646 h 82"/>
              <a:gd name="T6" fmla="*/ 2147483646 w 75"/>
              <a:gd name="T7" fmla="*/ 2147483646 h 82"/>
              <a:gd name="T8" fmla="*/ 2147483646 w 75"/>
              <a:gd name="T9" fmla="*/ 2147483646 h 82"/>
              <a:gd name="T10" fmla="*/ 2147483646 w 75"/>
              <a:gd name="T11" fmla="*/ 2147483646 h 82"/>
              <a:gd name="T12" fmla="*/ 2147483646 w 75"/>
              <a:gd name="T13" fmla="*/ 2147483646 h 82"/>
              <a:gd name="T14" fmla="*/ 2147483646 w 75"/>
              <a:gd name="T15" fmla="*/ 2147483646 h 82"/>
              <a:gd name="T16" fmla="*/ 2147483646 w 75"/>
              <a:gd name="T17" fmla="*/ 2147483646 h 82"/>
              <a:gd name="T18" fmla="*/ 0 w 75"/>
              <a:gd name="T19" fmla="*/ 2147483646 h 82"/>
              <a:gd name="T20" fmla="*/ 2147483646 w 75"/>
              <a:gd name="T21" fmla="*/ 2147483646 h 82"/>
              <a:gd name="T22" fmla="*/ 2147483646 w 75"/>
              <a:gd name="T23" fmla="*/ 2147483646 h 82"/>
              <a:gd name="T24" fmla="*/ 2147483646 w 75"/>
              <a:gd name="T25" fmla="*/ 0 h 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5" h="82">
                <a:moveTo>
                  <a:pt x="41" y="0"/>
                </a:moveTo>
                <a:lnTo>
                  <a:pt x="66" y="13"/>
                </a:lnTo>
                <a:lnTo>
                  <a:pt x="75" y="38"/>
                </a:lnTo>
                <a:lnTo>
                  <a:pt x="72" y="57"/>
                </a:lnTo>
                <a:lnTo>
                  <a:pt x="66" y="70"/>
                </a:lnTo>
                <a:lnTo>
                  <a:pt x="41" y="82"/>
                </a:lnTo>
                <a:lnTo>
                  <a:pt x="22" y="79"/>
                </a:lnTo>
                <a:lnTo>
                  <a:pt x="12" y="70"/>
                </a:lnTo>
                <a:lnTo>
                  <a:pt x="6" y="57"/>
                </a:lnTo>
                <a:lnTo>
                  <a:pt x="0" y="38"/>
                </a:lnTo>
                <a:lnTo>
                  <a:pt x="6" y="22"/>
                </a:lnTo>
                <a:lnTo>
                  <a:pt x="22" y="3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2844" name="Freeform 82">
            <a:extLst>
              <a:ext uri="{FF2B5EF4-FFF2-40B4-BE49-F238E27FC236}">
                <a16:creationId xmlns:a16="http://schemas.microsoft.com/office/drawing/2014/main" id="{9EED256E-AC17-1472-19A3-F8C39008ED08}"/>
              </a:ext>
            </a:extLst>
          </p:cNvPr>
          <p:cNvSpPr>
            <a:spLocks/>
          </p:cNvSpPr>
          <p:nvPr/>
        </p:nvSpPr>
        <p:spPr bwMode="auto">
          <a:xfrm>
            <a:off x="4176713" y="2530475"/>
            <a:ext cx="119062" cy="139700"/>
          </a:xfrm>
          <a:custGeom>
            <a:avLst/>
            <a:gdLst>
              <a:gd name="T0" fmla="*/ 0 w 75"/>
              <a:gd name="T1" fmla="*/ 0 h 88"/>
              <a:gd name="T2" fmla="*/ 2147483646 w 75"/>
              <a:gd name="T3" fmla="*/ 2147483646 h 88"/>
              <a:gd name="T4" fmla="*/ 0 w 75"/>
              <a:gd name="T5" fmla="*/ 2147483646 h 88"/>
              <a:gd name="T6" fmla="*/ 2147483646 w 75"/>
              <a:gd name="T7" fmla="*/ 2147483646 h 88"/>
              <a:gd name="T8" fmla="*/ 0 w 75"/>
              <a:gd name="T9" fmla="*/ 0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5" h="88">
                <a:moveTo>
                  <a:pt x="0" y="0"/>
                </a:moveTo>
                <a:lnTo>
                  <a:pt x="75" y="44"/>
                </a:lnTo>
                <a:lnTo>
                  <a:pt x="0" y="88"/>
                </a:lnTo>
                <a:lnTo>
                  <a:pt x="41" y="4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2845" name="Freeform 83">
            <a:extLst>
              <a:ext uri="{FF2B5EF4-FFF2-40B4-BE49-F238E27FC236}">
                <a16:creationId xmlns:a16="http://schemas.microsoft.com/office/drawing/2014/main" id="{C16BED8F-41FB-5C92-F14A-F2A8BA3199A8}"/>
              </a:ext>
            </a:extLst>
          </p:cNvPr>
          <p:cNvSpPr>
            <a:spLocks/>
          </p:cNvSpPr>
          <p:nvPr/>
        </p:nvSpPr>
        <p:spPr bwMode="auto">
          <a:xfrm>
            <a:off x="5118100" y="2584450"/>
            <a:ext cx="581025" cy="776288"/>
          </a:xfrm>
          <a:custGeom>
            <a:avLst/>
            <a:gdLst>
              <a:gd name="T0" fmla="*/ 0 w 366"/>
              <a:gd name="T1" fmla="*/ 0 h 489"/>
              <a:gd name="T2" fmla="*/ 2147483646 w 366"/>
              <a:gd name="T3" fmla="*/ 0 h 489"/>
              <a:gd name="T4" fmla="*/ 2147483646 w 366"/>
              <a:gd name="T5" fmla="*/ 2147483646 h 4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6" h="489">
                <a:moveTo>
                  <a:pt x="0" y="0"/>
                </a:moveTo>
                <a:lnTo>
                  <a:pt x="366" y="0"/>
                </a:lnTo>
                <a:lnTo>
                  <a:pt x="366" y="48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46" name="Freeform 84">
            <a:extLst>
              <a:ext uri="{FF2B5EF4-FFF2-40B4-BE49-F238E27FC236}">
                <a16:creationId xmlns:a16="http://schemas.microsoft.com/office/drawing/2014/main" id="{4D4D9977-390A-9B30-6DCB-1B9B60D7F097}"/>
              </a:ext>
            </a:extLst>
          </p:cNvPr>
          <p:cNvSpPr>
            <a:spLocks/>
          </p:cNvSpPr>
          <p:nvPr/>
        </p:nvSpPr>
        <p:spPr bwMode="auto">
          <a:xfrm>
            <a:off x="5624513" y="3241675"/>
            <a:ext cx="153987" cy="119063"/>
          </a:xfrm>
          <a:custGeom>
            <a:avLst/>
            <a:gdLst>
              <a:gd name="T0" fmla="*/ 0 w 97"/>
              <a:gd name="T1" fmla="*/ 0 h 75"/>
              <a:gd name="T2" fmla="*/ 2147483646 w 97"/>
              <a:gd name="T3" fmla="*/ 2147483646 h 75"/>
              <a:gd name="T4" fmla="*/ 2147483646 w 97"/>
              <a:gd name="T5" fmla="*/ 0 h 75"/>
              <a:gd name="T6" fmla="*/ 2147483646 w 97"/>
              <a:gd name="T7" fmla="*/ 2147483646 h 75"/>
              <a:gd name="T8" fmla="*/ 0 w 97"/>
              <a:gd name="T9" fmla="*/ 0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" h="75">
                <a:moveTo>
                  <a:pt x="0" y="0"/>
                </a:moveTo>
                <a:lnTo>
                  <a:pt x="47" y="75"/>
                </a:lnTo>
                <a:lnTo>
                  <a:pt x="97" y="0"/>
                </a:lnTo>
                <a:lnTo>
                  <a:pt x="47" y="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2847" name="Line 85">
            <a:extLst>
              <a:ext uri="{FF2B5EF4-FFF2-40B4-BE49-F238E27FC236}">
                <a16:creationId xmlns:a16="http://schemas.microsoft.com/office/drawing/2014/main" id="{7AB5CD20-FFF5-9B0E-B3CB-DC6B8D77CD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8075" y="2584450"/>
            <a:ext cx="2000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48" name="Freeform 86">
            <a:extLst>
              <a:ext uri="{FF2B5EF4-FFF2-40B4-BE49-F238E27FC236}">
                <a16:creationId xmlns:a16="http://schemas.microsoft.com/office/drawing/2014/main" id="{EE9EC8DC-F0E1-4DE9-9444-D46313BAF11D}"/>
              </a:ext>
            </a:extLst>
          </p:cNvPr>
          <p:cNvSpPr>
            <a:spLocks/>
          </p:cNvSpPr>
          <p:nvPr/>
        </p:nvSpPr>
        <p:spPr bwMode="auto">
          <a:xfrm>
            <a:off x="2232025" y="3976688"/>
            <a:ext cx="1858963" cy="515937"/>
          </a:xfrm>
          <a:custGeom>
            <a:avLst/>
            <a:gdLst>
              <a:gd name="T0" fmla="*/ 0 w 1171"/>
              <a:gd name="T1" fmla="*/ 0 h 325"/>
              <a:gd name="T2" fmla="*/ 0 w 1171"/>
              <a:gd name="T3" fmla="*/ 2147483646 h 325"/>
              <a:gd name="T4" fmla="*/ 2147483646 w 1171"/>
              <a:gd name="T5" fmla="*/ 2147483646 h 3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1" h="325">
                <a:moveTo>
                  <a:pt x="0" y="0"/>
                </a:moveTo>
                <a:lnTo>
                  <a:pt x="0" y="325"/>
                </a:lnTo>
                <a:lnTo>
                  <a:pt x="1171" y="32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49" name="Freeform 87">
            <a:extLst>
              <a:ext uri="{FF2B5EF4-FFF2-40B4-BE49-F238E27FC236}">
                <a16:creationId xmlns:a16="http://schemas.microsoft.com/office/drawing/2014/main" id="{7F85C3B1-83FC-F2DB-2066-355F218F651C}"/>
              </a:ext>
            </a:extLst>
          </p:cNvPr>
          <p:cNvSpPr>
            <a:spLocks/>
          </p:cNvSpPr>
          <p:nvPr/>
        </p:nvSpPr>
        <p:spPr bwMode="auto">
          <a:xfrm>
            <a:off x="2166938" y="3911600"/>
            <a:ext cx="136525" cy="134938"/>
          </a:xfrm>
          <a:custGeom>
            <a:avLst/>
            <a:gdLst>
              <a:gd name="T0" fmla="*/ 2147483646 w 86"/>
              <a:gd name="T1" fmla="*/ 2147483646 h 85"/>
              <a:gd name="T2" fmla="*/ 2147483646 w 86"/>
              <a:gd name="T3" fmla="*/ 2147483646 h 85"/>
              <a:gd name="T4" fmla="*/ 2147483646 w 86"/>
              <a:gd name="T5" fmla="*/ 2147483646 h 85"/>
              <a:gd name="T6" fmla="*/ 0 w 86"/>
              <a:gd name="T7" fmla="*/ 2147483646 h 85"/>
              <a:gd name="T8" fmla="*/ 2147483646 w 86"/>
              <a:gd name="T9" fmla="*/ 2147483646 h 85"/>
              <a:gd name="T10" fmla="*/ 2147483646 w 86"/>
              <a:gd name="T11" fmla="*/ 2147483646 h 85"/>
              <a:gd name="T12" fmla="*/ 2147483646 w 86"/>
              <a:gd name="T13" fmla="*/ 0 h 85"/>
              <a:gd name="T14" fmla="*/ 2147483646 w 86"/>
              <a:gd name="T15" fmla="*/ 2147483646 h 85"/>
              <a:gd name="T16" fmla="*/ 2147483646 w 86"/>
              <a:gd name="T17" fmla="*/ 2147483646 h 85"/>
              <a:gd name="T18" fmla="*/ 2147483646 w 86"/>
              <a:gd name="T19" fmla="*/ 2147483646 h 85"/>
              <a:gd name="T20" fmla="*/ 2147483646 w 86"/>
              <a:gd name="T21" fmla="*/ 2147483646 h 85"/>
              <a:gd name="T22" fmla="*/ 2147483646 w 86"/>
              <a:gd name="T23" fmla="*/ 2147483646 h 85"/>
              <a:gd name="T24" fmla="*/ 2147483646 w 86"/>
              <a:gd name="T25" fmla="*/ 2147483646 h 85"/>
              <a:gd name="T26" fmla="*/ 2147483646 w 86"/>
              <a:gd name="T27" fmla="*/ 2147483646 h 85"/>
              <a:gd name="T28" fmla="*/ 2147483646 w 86"/>
              <a:gd name="T29" fmla="*/ 2147483646 h 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86" h="85">
                <a:moveTo>
                  <a:pt x="41" y="85"/>
                </a:moveTo>
                <a:lnTo>
                  <a:pt x="23" y="79"/>
                </a:lnTo>
                <a:lnTo>
                  <a:pt x="13" y="69"/>
                </a:lnTo>
                <a:lnTo>
                  <a:pt x="0" y="41"/>
                </a:lnTo>
                <a:lnTo>
                  <a:pt x="7" y="22"/>
                </a:lnTo>
                <a:lnTo>
                  <a:pt x="23" y="3"/>
                </a:lnTo>
                <a:lnTo>
                  <a:pt x="41" y="0"/>
                </a:lnTo>
                <a:lnTo>
                  <a:pt x="57" y="3"/>
                </a:lnTo>
                <a:lnTo>
                  <a:pt x="73" y="13"/>
                </a:lnTo>
                <a:lnTo>
                  <a:pt x="79" y="22"/>
                </a:lnTo>
                <a:lnTo>
                  <a:pt x="86" y="41"/>
                </a:lnTo>
                <a:lnTo>
                  <a:pt x="79" y="57"/>
                </a:lnTo>
                <a:lnTo>
                  <a:pt x="73" y="69"/>
                </a:lnTo>
                <a:lnTo>
                  <a:pt x="57" y="79"/>
                </a:lnTo>
                <a:lnTo>
                  <a:pt x="41" y="8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2850" name="Freeform 88">
            <a:extLst>
              <a:ext uri="{FF2B5EF4-FFF2-40B4-BE49-F238E27FC236}">
                <a16:creationId xmlns:a16="http://schemas.microsoft.com/office/drawing/2014/main" id="{7B567A0B-3948-654C-1511-32A0F3AF4747}"/>
              </a:ext>
            </a:extLst>
          </p:cNvPr>
          <p:cNvSpPr>
            <a:spLocks/>
          </p:cNvSpPr>
          <p:nvPr/>
        </p:nvSpPr>
        <p:spPr bwMode="auto">
          <a:xfrm>
            <a:off x="3960813" y="4427538"/>
            <a:ext cx="130175" cy="130175"/>
          </a:xfrm>
          <a:custGeom>
            <a:avLst/>
            <a:gdLst>
              <a:gd name="T0" fmla="*/ 0 w 82"/>
              <a:gd name="T1" fmla="*/ 0 h 82"/>
              <a:gd name="T2" fmla="*/ 2147483646 w 82"/>
              <a:gd name="T3" fmla="*/ 2147483646 h 82"/>
              <a:gd name="T4" fmla="*/ 0 w 82"/>
              <a:gd name="T5" fmla="*/ 2147483646 h 82"/>
              <a:gd name="T6" fmla="*/ 2147483646 w 82"/>
              <a:gd name="T7" fmla="*/ 2147483646 h 82"/>
              <a:gd name="T8" fmla="*/ 0 w 82"/>
              <a:gd name="T9" fmla="*/ 0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41"/>
                </a:lnTo>
                <a:lnTo>
                  <a:pt x="0" y="82"/>
                </a:lnTo>
                <a:lnTo>
                  <a:pt x="38" y="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2" name="Rectangle 89">
            <a:extLst>
              <a:ext uri="{FF2B5EF4-FFF2-40B4-BE49-F238E27FC236}">
                <a16:creationId xmlns:a16="http://schemas.microsoft.com/office/drawing/2014/main" id="{9DC7E672-0CBD-9D8A-60B2-7B2A23CF8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75" y="3065463"/>
            <a:ext cx="1171575" cy="962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32852" name="Line 90">
            <a:extLst>
              <a:ext uri="{FF2B5EF4-FFF2-40B4-BE49-F238E27FC236}">
                <a16:creationId xmlns:a16="http://schemas.microsoft.com/office/drawing/2014/main" id="{7294170E-ACE6-488C-0C2D-04702EC2BE4E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2213" y="3486150"/>
            <a:ext cx="10668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53" name="Freeform 91">
            <a:extLst>
              <a:ext uri="{FF2B5EF4-FFF2-40B4-BE49-F238E27FC236}">
                <a16:creationId xmlns:a16="http://schemas.microsoft.com/office/drawing/2014/main" id="{11A928D0-A8DD-651E-7197-836E9838EAB8}"/>
              </a:ext>
            </a:extLst>
          </p:cNvPr>
          <p:cNvSpPr>
            <a:spLocks/>
          </p:cNvSpPr>
          <p:nvPr/>
        </p:nvSpPr>
        <p:spPr bwMode="auto">
          <a:xfrm>
            <a:off x="8478838" y="3421063"/>
            <a:ext cx="130175" cy="134937"/>
          </a:xfrm>
          <a:custGeom>
            <a:avLst/>
            <a:gdLst>
              <a:gd name="T0" fmla="*/ 0 w 82"/>
              <a:gd name="T1" fmla="*/ 0 h 85"/>
              <a:gd name="T2" fmla="*/ 2147483646 w 82"/>
              <a:gd name="T3" fmla="*/ 2147483646 h 85"/>
              <a:gd name="T4" fmla="*/ 0 w 82"/>
              <a:gd name="T5" fmla="*/ 2147483646 h 85"/>
              <a:gd name="T6" fmla="*/ 2147483646 w 82"/>
              <a:gd name="T7" fmla="*/ 2147483646 h 85"/>
              <a:gd name="T8" fmla="*/ 0 w 82"/>
              <a:gd name="T9" fmla="*/ 0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" h="85">
                <a:moveTo>
                  <a:pt x="0" y="0"/>
                </a:moveTo>
                <a:lnTo>
                  <a:pt x="82" y="41"/>
                </a:lnTo>
                <a:lnTo>
                  <a:pt x="0" y="85"/>
                </a:lnTo>
                <a:lnTo>
                  <a:pt x="44" y="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2854" name="Rectangle 92">
            <a:extLst>
              <a:ext uri="{FF2B5EF4-FFF2-40B4-BE49-F238E27FC236}">
                <a16:creationId xmlns:a16="http://schemas.microsoft.com/office/drawing/2014/main" id="{6C6182A0-3D9A-7743-31B0-94F90E0DA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0" y="3121025"/>
            <a:ext cx="26987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U</a:t>
            </a:r>
            <a:endParaRPr lang="fr-FR" altLang="fr-FR" sz="2400"/>
          </a:p>
        </p:txBody>
      </p:sp>
      <p:sp>
        <p:nvSpPr>
          <p:cNvPr id="32855" name="Rectangle 94">
            <a:extLst>
              <a:ext uri="{FF2B5EF4-FFF2-40B4-BE49-F238E27FC236}">
                <a16:creationId xmlns:a16="http://schemas.microsoft.com/office/drawing/2014/main" id="{5EEFF081-EFBA-BB1B-B807-8AA9165D1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400" y="3121025"/>
            <a:ext cx="3651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(z)</a:t>
            </a:r>
            <a:endParaRPr lang="fr-FR" altLang="fr-FR" sz="2400"/>
          </a:p>
        </p:txBody>
      </p:sp>
      <p:sp>
        <p:nvSpPr>
          <p:cNvPr id="32856" name="Line 95">
            <a:extLst>
              <a:ext uri="{FF2B5EF4-FFF2-40B4-BE49-F238E27FC236}">
                <a16:creationId xmlns:a16="http://schemas.microsoft.com/office/drawing/2014/main" id="{EA7C037E-AE24-7EA9-3AF5-B66E749032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6738" y="3051175"/>
            <a:ext cx="0" cy="9604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57" name="Freeform 96">
            <a:extLst>
              <a:ext uri="{FF2B5EF4-FFF2-40B4-BE49-F238E27FC236}">
                <a16:creationId xmlns:a16="http://schemas.microsoft.com/office/drawing/2014/main" id="{F824C579-7F32-51BC-2D03-2275E89683D0}"/>
              </a:ext>
            </a:extLst>
          </p:cNvPr>
          <p:cNvSpPr>
            <a:spLocks/>
          </p:cNvSpPr>
          <p:nvPr/>
        </p:nvSpPr>
        <p:spPr bwMode="auto">
          <a:xfrm>
            <a:off x="6856413" y="3051175"/>
            <a:ext cx="125412" cy="134938"/>
          </a:xfrm>
          <a:custGeom>
            <a:avLst/>
            <a:gdLst>
              <a:gd name="T0" fmla="*/ 2147483646 w 79"/>
              <a:gd name="T1" fmla="*/ 2147483646 h 85"/>
              <a:gd name="T2" fmla="*/ 2147483646 w 79"/>
              <a:gd name="T3" fmla="*/ 0 h 85"/>
              <a:gd name="T4" fmla="*/ 0 w 79"/>
              <a:gd name="T5" fmla="*/ 2147483646 h 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9" h="85">
                <a:moveTo>
                  <a:pt x="79" y="85"/>
                </a:moveTo>
                <a:lnTo>
                  <a:pt x="38" y="0"/>
                </a:lnTo>
                <a:lnTo>
                  <a:pt x="0" y="8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58" name="Line 97">
            <a:extLst>
              <a:ext uri="{FF2B5EF4-FFF2-40B4-BE49-F238E27FC236}">
                <a16:creationId xmlns:a16="http://schemas.microsoft.com/office/drawing/2014/main" id="{F60C3944-984E-20AB-09AB-67C3BDC54D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30963" y="3576638"/>
            <a:ext cx="10255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59" name="Freeform 98">
            <a:extLst>
              <a:ext uri="{FF2B5EF4-FFF2-40B4-BE49-F238E27FC236}">
                <a16:creationId xmlns:a16="http://schemas.microsoft.com/office/drawing/2014/main" id="{38504C8D-2358-0825-7694-49D31FBF39E6}"/>
              </a:ext>
            </a:extLst>
          </p:cNvPr>
          <p:cNvSpPr>
            <a:spLocks/>
          </p:cNvSpPr>
          <p:nvPr/>
        </p:nvSpPr>
        <p:spPr bwMode="auto">
          <a:xfrm>
            <a:off x="7281863" y="3500438"/>
            <a:ext cx="174625" cy="150812"/>
          </a:xfrm>
          <a:custGeom>
            <a:avLst/>
            <a:gdLst>
              <a:gd name="T0" fmla="*/ 0 w 110"/>
              <a:gd name="T1" fmla="*/ 2147483646 h 95"/>
              <a:gd name="T2" fmla="*/ 2147483646 w 110"/>
              <a:gd name="T3" fmla="*/ 2147483646 h 95"/>
              <a:gd name="T4" fmla="*/ 0 w 110"/>
              <a:gd name="T5" fmla="*/ 0 h 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" h="95">
                <a:moveTo>
                  <a:pt x="0" y="95"/>
                </a:moveTo>
                <a:lnTo>
                  <a:pt x="110" y="48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60" name="Freeform 99">
            <a:extLst>
              <a:ext uri="{FF2B5EF4-FFF2-40B4-BE49-F238E27FC236}">
                <a16:creationId xmlns:a16="http://schemas.microsoft.com/office/drawing/2014/main" id="{DF3D7471-9062-4960-FD4F-7E922060B253}"/>
              </a:ext>
            </a:extLst>
          </p:cNvPr>
          <p:cNvSpPr>
            <a:spLocks/>
          </p:cNvSpPr>
          <p:nvPr/>
        </p:nvSpPr>
        <p:spPr bwMode="auto">
          <a:xfrm>
            <a:off x="6465888" y="3241675"/>
            <a:ext cx="936625" cy="619125"/>
          </a:xfrm>
          <a:custGeom>
            <a:avLst/>
            <a:gdLst>
              <a:gd name="T0" fmla="*/ 2147483646 w 590"/>
              <a:gd name="T1" fmla="*/ 2147483646 h 390"/>
              <a:gd name="T2" fmla="*/ 2147483646 w 590"/>
              <a:gd name="T3" fmla="*/ 2147483646 h 390"/>
              <a:gd name="T4" fmla="*/ 2147483646 w 590"/>
              <a:gd name="T5" fmla="*/ 2147483646 h 390"/>
              <a:gd name="T6" fmla="*/ 2147483646 w 590"/>
              <a:gd name="T7" fmla="*/ 2147483646 h 390"/>
              <a:gd name="T8" fmla="*/ 2147483646 w 590"/>
              <a:gd name="T9" fmla="*/ 2147483646 h 390"/>
              <a:gd name="T10" fmla="*/ 2147483646 w 590"/>
              <a:gd name="T11" fmla="*/ 2147483646 h 390"/>
              <a:gd name="T12" fmla="*/ 2147483646 w 590"/>
              <a:gd name="T13" fmla="*/ 0 h 390"/>
              <a:gd name="T14" fmla="*/ 2147483646 w 590"/>
              <a:gd name="T15" fmla="*/ 0 h 390"/>
              <a:gd name="T16" fmla="*/ 2147483646 w 590"/>
              <a:gd name="T17" fmla="*/ 2147483646 h 390"/>
              <a:gd name="T18" fmla="*/ 2147483646 w 590"/>
              <a:gd name="T19" fmla="*/ 2147483646 h 390"/>
              <a:gd name="T20" fmla="*/ 2147483646 w 590"/>
              <a:gd name="T21" fmla="*/ 2147483646 h 390"/>
              <a:gd name="T22" fmla="*/ 2147483646 w 590"/>
              <a:gd name="T23" fmla="*/ 2147483646 h 390"/>
              <a:gd name="T24" fmla="*/ 2147483646 w 590"/>
              <a:gd name="T25" fmla="*/ 2147483646 h 390"/>
              <a:gd name="T26" fmla="*/ 0 w 590"/>
              <a:gd name="T27" fmla="*/ 2147483646 h 390"/>
              <a:gd name="T28" fmla="*/ 0 w 590"/>
              <a:gd name="T29" fmla="*/ 2147483646 h 390"/>
              <a:gd name="T30" fmla="*/ 2147483646 w 590"/>
              <a:gd name="T31" fmla="*/ 2147483646 h 390"/>
              <a:gd name="T32" fmla="*/ 2147483646 w 590"/>
              <a:gd name="T33" fmla="*/ 2147483646 h 390"/>
              <a:gd name="T34" fmla="*/ 2147483646 w 590"/>
              <a:gd name="T35" fmla="*/ 2147483646 h 390"/>
              <a:gd name="T36" fmla="*/ 2147483646 w 590"/>
              <a:gd name="T37" fmla="*/ 2147483646 h 390"/>
              <a:gd name="T38" fmla="*/ 2147483646 w 590"/>
              <a:gd name="T39" fmla="*/ 2147483646 h 390"/>
              <a:gd name="T40" fmla="*/ 2147483646 w 590"/>
              <a:gd name="T41" fmla="*/ 2147483646 h 390"/>
              <a:gd name="T42" fmla="*/ 2147483646 w 590"/>
              <a:gd name="T43" fmla="*/ 2147483646 h 390"/>
              <a:gd name="T44" fmla="*/ 2147483646 w 590"/>
              <a:gd name="T45" fmla="*/ 2147483646 h 390"/>
              <a:gd name="T46" fmla="*/ 2147483646 w 590"/>
              <a:gd name="T47" fmla="*/ 2147483646 h 39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90" h="390">
                <a:moveTo>
                  <a:pt x="580" y="18"/>
                </a:moveTo>
                <a:lnTo>
                  <a:pt x="583" y="18"/>
                </a:lnTo>
                <a:lnTo>
                  <a:pt x="583" y="12"/>
                </a:lnTo>
                <a:lnTo>
                  <a:pt x="590" y="12"/>
                </a:lnTo>
                <a:lnTo>
                  <a:pt x="590" y="3"/>
                </a:lnTo>
                <a:lnTo>
                  <a:pt x="583" y="3"/>
                </a:lnTo>
                <a:lnTo>
                  <a:pt x="583" y="0"/>
                </a:lnTo>
                <a:lnTo>
                  <a:pt x="460" y="0"/>
                </a:lnTo>
                <a:lnTo>
                  <a:pt x="460" y="3"/>
                </a:lnTo>
                <a:lnTo>
                  <a:pt x="416" y="53"/>
                </a:lnTo>
                <a:lnTo>
                  <a:pt x="129" y="375"/>
                </a:lnTo>
                <a:lnTo>
                  <a:pt x="3" y="375"/>
                </a:lnTo>
                <a:lnTo>
                  <a:pt x="3" y="378"/>
                </a:lnTo>
                <a:lnTo>
                  <a:pt x="0" y="378"/>
                </a:lnTo>
                <a:lnTo>
                  <a:pt x="0" y="387"/>
                </a:lnTo>
                <a:lnTo>
                  <a:pt x="3" y="387"/>
                </a:lnTo>
                <a:lnTo>
                  <a:pt x="3" y="390"/>
                </a:lnTo>
                <a:lnTo>
                  <a:pt x="6" y="390"/>
                </a:lnTo>
                <a:lnTo>
                  <a:pt x="135" y="390"/>
                </a:lnTo>
                <a:lnTo>
                  <a:pt x="139" y="390"/>
                </a:lnTo>
                <a:lnTo>
                  <a:pt x="145" y="387"/>
                </a:lnTo>
                <a:lnTo>
                  <a:pt x="426" y="63"/>
                </a:lnTo>
                <a:lnTo>
                  <a:pt x="470" y="18"/>
                </a:lnTo>
                <a:lnTo>
                  <a:pt x="58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61" name="Line 100">
            <a:extLst>
              <a:ext uri="{FF2B5EF4-FFF2-40B4-BE49-F238E27FC236}">
                <a16:creationId xmlns:a16="http://schemas.microsoft.com/office/drawing/2014/main" id="{0522DEEC-2E15-937C-8472-E26D61AFC3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0700" y="3235325"/>
            <a:ext cx="904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62" name="Line 101">
            <a:extLst>
              <a:ext uri="{FF2B5EF4-FFF2-40B4-BE49-F238E27FC236}">
                <a16:creationId xmlns:a16="http://schemas.microsoft.com/office/drawing/2014/main" id="{3388A225-4C3D-945F-5680-FD29890947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0700" y="3871913"/>
            <a:ext cx="904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63" name="Rectangle 102">
            <a:extLst>
              <a:ext uri="{FF2B5EF4-FFF2-40B4-BE49-F238E27FC236}">
                <a16:creationId xmlns:a16="http://schemas.microsoft.com/office/drawing/2014/main" id="{72F8C65A-DCAA-41FC-D39E-EAEDAB234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6113" y="3151188"/>
            <a:ext cx="169862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b="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endParaRPr lang="fr-FR" altLang="fr-FR" sz="2400"/>
          </a:p>
        </p:txBody>
      </p:sp>
      <p:sp>
        <p:nvSpPr>
          <p:cNvPr id="32864" name="Rectangle 103">
            <a:extLst>
              <a:ext uri="{FF2B5EF4-FFF2-40B4-BE49-F238E27FC236}">
                <a16:creationId xmlns:a16="http://schemas.microsoft.com/office/drawing/2014/main" id="{BA21E4CE-35C3-E3C1-5E90-CAD35DCD4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6588" y="3786188"/>
            <a:ext cx="25082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b="0">
                <a:solidFill>
                  <a:srgbClr val="000000"/>
                </a:solidFill>
                <a:latin typeface="Symbol" panose="05050102010706020507" pitchFamily="18" charset="2"/>
              </a:rPr>
              <a:t>-m</a:t>
            </a:r>
            <a:endParaRPr lang="fr-FR" altLang="fr-FR" sz="2400"/>
          </a:p>
        </p:txBody>
      </p:sp>
      <p:sp>
        <p:nvSpPr>
          <p:cNvPr id="32865" name="Rectangle 104">
            <a:extLst>
              <a:ext uri="{FF2B5EF4-FFF2-40B4-BE49-F238E27FC236}">
                <a16:creationId xmlns:a16="http://schemas.microsoft.com/office/drawing/2014/main" id="{FE985441-C0E2-C325-AED0-720853115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4497388"/>
            <a:ext cx="1001712" cy="415925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866" name="Rectangle 105">
            <a:extLst>
              <a:ext uri="{FF2B5EF4-FFF2-40B4-BE49-F238E27FC236}">
                <a16:creationId xmlns:a16="http://schemas.microsoft.com/office/drawing/2014/main" id="{BB4BD2ED-80CC-FF30-2AC0-FC6716D18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388" y="4572000"/>
            <a:ext cx="80962" cy="46038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867" name="Rectangle 106">
            <a:extLst>
              <a:ext uri="{FF2B5EF4-FFF2-40B4-BE49-F238E27FC236}">
                <a16:creationId xmlns:a16="http://schemas.microsoft.com/office/drawing/2014/main" id="{317BE662-3FF8-EF1F-EC76-45261CF62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75" y="4527550"/>
            <a:ext cx="215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0">
                <a:solidFill>
                  <a:srgbClr val="000000"/>
                </a:solidFill>
              </a:rPr>
              <a:t>z</a:t>
            </a:r>
            <a:endParaRPr lang="fr-FR" altLang="fr-FR" sz="2400"/>
          </a:p>
        </p:txBody>
      </p:sp>
    </p:spTree>
  </p:cSld>
  <p:clrMapOvr>
    <a:masterClrMapping/>
  </p:clrMapOvr>
</p:sld>
</file>

<file path=ppt/slides/slide17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31">
            <a:extLst>
              <a:ext uri="{FF2B5EF4-FFF2-40B4-BE49-F238E27FC236}">
                <a16:creationId xmlns:a16="http://schemas.microsoft.com/office/drawing/2014/main" id="{D0086BF7-0A60-E85B-D973-AB92A2F9E88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08050" y="1682750"/>
            <a:ext cx="7481888" cy="3662363"/>
            <a:chOff x="572" y="1060"/>
            <a:chExt cx="4713" cy="2307"/>
          </a:xfrm>
        </p:grpSpPr>
        <p:sp>
          <p:nvSpPr>
            <p:cNvPr id="34844" name="AutoShape 30">
              <a:extLst>
                <a:ext uri="{FF2B5EF4-FFF2-40B4-BE49-F238E27FC236}">
                  <a16:creationId xmlns:a16="http://schemas.microsoft.com/office/drawing/2014/main" id="{23CA3D8A-A60E-0B8A-0B2C-219C9D55B61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77" y="1060"/>
              <a:ext cx="4708" cy="2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4845" name="Rectangle 32">
              <a:extLst>
                <a:ext uri="{FF2B5EF4-FFF2-40B4-BE49-F238E27FC236}">
                  <a16:creationId xmlns:a16="http://schemas.microsoft.com/office/drawing/2014/main" id="{63058FDF-9DBC-43E6-8156-FBC16812B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" y="3179"/>
              <a:ext cx="89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700" b="0">
                  <a:solidFill>
                    <a:srgbClr val="000000"/>
                  </a:solidFill>
                </a:rPr>
                <a:t> </a:t>
              </a:r>
              <a:endParaRPr lang="fr-FR" altLang="fr-FR" sz="2400"/>
            </a:p>
          </p:txBody>
        </p:sp>
        <p:grpSp>
          <p:nvGrpSpPr>
            <p:cNvPr id="34846" name="Group 123">
              <a:extLst>
                <a:ext uri="{FF2B5EF4-FFF2-40B4-BE49-F238E27FC236}">
                  <a16:creationId xmlns:a16="http://schemas.microsoft.com/office/drawing/2014/main" id="{17BD692A-2C40-E9A6-C241-DAAA257D11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2" y="1226"/>
              <a:ext cx="4699" cy="2134"/>
              <a:chOff x="572" y="1226"/>
              <a:chExt cx="4699" cy="2134"/>
            </a:xfrm>
          </p:grpSpPr>
          <p:sp>
            <p:nvSpPr>
              <p:cNvPr id="34847" name="Rectangle 33">
                <a:extLst>
                  <a:ext uri="{FF2B5EF4-FFF2-40B4-BE49-F238E27FC236}">
                    <a16:creationId xmlns:a16="http://schemas.microsoft.com/office/drawing/2014/main" id="{21E4A4B3-C13E-AB54-5BF5-978093198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" y="3172"/>
                <a:ext cx="90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700" b="0">
                    <a:solidFill>
                      <a:srgbClr val="000000"/>
                    </a:solidFill>
                  </a:rPr>
                  <a:t> </a:t>
                </a:r>
                <a:endParaRPr lang="fr-FR" altLang="fr-FR" sz="2400"/>
              </a:p>
            </p:txBody>
          </p:sp>
          <p:sp>
            <p:nvSpPr>
              <p:cNvPr id="34848" name="Rectangle 34">
                <a:extLst>
                  <a:ext uri="{FF2B5EF4-FFF2-40B4-BE49-F238E27FC236}">
                    <a16:creationId xmlns:a16="http://schemas.microsoft.com/office/drawing/2014/main" id="{C5838586-FA4C-406E-BE59-C2F7703A4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3" y="1226"/>
                <a:ext cx="3893" cy="1946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ysDash"/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34849" name="Oval 35">
                <a:extLst>
                  <a:ext uri="{FF2B5EF4-FFF2-40B4-BE49-F238E27FC236}">
                    <a16:creationId xmlns:a16="http://schemas.microsoft.com/office/drawing/2014/main" id="{1F5ABF10-4A5F-9CAF-1C6E-4AA94A0DE5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6" y="1970"/>
                <a:ext cx="185" cy="17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34850" name="Rectangle 36">
                <a:extLst>
                  <a:ext uri="{FF2B5EF4-FFF2-40B4-BE49-F238E27FC236}">
                    <a16:creationId xmlns:a16="http://schemas.microsoft.com/office/drawing/2014/main" id="{653CF35F-ED53-2670-8387-0474B104E2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8" y="1376"/>
                <a:ext cx="355" cy="33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34851" name="Line 37">
                <a:extLst>
                  <a:ext uri="{FF2B5EF4-FFF2-40B4-BE49-F238E27FC236}">
                    <a16:creationId xmlns:a16="http://schemas.microsoft.com/office/drawing/2014/main" id="{148E039C-8C41-3D32-F2B5-D31586B506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0" y="2052"/>
                <a:ext cx="36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852" name="Freeform 38">
                <a:extLst>
                  <a:ext uri="{FF2B5EF4-FFF2-40B4-BE49-F238E27FC236}">
                    <a16:creationId xmlns:a16="http://schemas.microsoft.com/office/drawing/2014/main" id="{80C86C80-3B50-FA42-47A6-139CB71DC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2" y="2014"/>
                <a:ext cx="74" cy="73"/>
              </a:xfrm>
              <a:custGeom>
                <a:avLst/>
                <a:gdLst>
                  <a:gd name="T0" fmla="*/ 0 w 74"/>
                  <a:gd name="T1" fmla="*/ 0 h 73"/>
                  <a:gd name="T2" fmla="*/ 74 w 74"/>
                  <a:gd name="T3" fmla="*/ 38 h 73"/>
                  <a:gd name="T4" fmla="*/ 0 w 74"/>
                  <a:gd name="T5" fmla="*/ 73 h 73"/>
                  <a:gd name="T6" fmla="*/ 36 w 74"/>
                  <a:gd name="T7" fmla="*/ 38 h 73"/>
                  <a:gd name="T8" fmla="*/ 0 w 74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73">
                    <a:moveTo>
                      <a:pt x="0" y="0"/>
                    </a:moveTo>
                    <a:lnTo>
                      <a:pt x="74" y="38"/>
                    </a:lnTo>
                    <a:lnTo>
                      <a:pt x="0" y="73"/>
                    </a:lnTo>
                    <a:lnTo>
                      <a:pt x="36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853" name="Rectangle 39">
                <a:extLst>
                  <a:ext uri="{FF2B5EF4-FFF2-40B4-BE49-F238E27FC236}">
                    <a16:creationId xmlns:a16="http://schemas.microsoft.com/office/drawing/2014/main" id="{3905F610-1058-8282-FF67-E9494B81B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4" y="1845"/>
                <a:ext cx="490" cy="48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34854" name="Line 40">
                <a:extLst>
                  <a:ext uri="{FF2B5EF4-FFF2-40B4-BE49-F238E27FC236}">
                    <a16:creationId xmlns:a16="http://schemas.microsoft.com/office/drawing/2014/main" id="{F2E6E721-C104-7456-7966-1F709E3F1D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7" y="2063"/>
                <a:ext cx="28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855" name="Freeform 41">
                <a:extLst>
                  <a:ext uri="{FF2B5EF4-FFF2-40B4-BE49-F238E27FC236}">
                    <a16:creationId xmlns:a16="http://schemas.microsoft.com/office/drawing/2014/main" id="{8DB20DFD-A354-041B-43EC-60F5E0CFF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2030"/>
                <a:ext cx="73" cy="71"/>
              </a:xfrm>
              <a:custGeom>
                <a:avLst/>
                <a:gdLst>
                  <a:gd name="T0" fmla="*/ 2 w 73"/>
                  <a:gd name="T1" fmla="*/ 0 h 71"/>
                  <a:gd name="T2" fmla="*/ 73 w 73"/>
                  <a:gd name="T3" fmla="*/ 33 h 71"/>
                  <a:gd name="T4" fmla="*/ 0 w 73"/>
                  <a:gd name="T5" fmla="*/ 71 h 71"/>
                  <a:gd name="T6" fmla="*/ 38 w 73"/>
                  <a:gd name="T7" fmla="*/ 33 h 71"/>
                  <a:gd name="T8" fmla="*/ 2 w 73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" h="71">
                    <a:moveTo>
                      <a:pt x="2" y="0"/>
                    </a:moveTo>
                    <a:lnTo>
                      <a:pt x="73" y="33"/>
                    </a:lnTo>
                    <a:lnTo>
                      <a:pt x="0" y="71"/>
                    </a:lnTo>
                    <a:lnTo>
                      <a:pt x="38" y="3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856" name="Oval 42">
                <a:extLst>
                  <a:ext uri="{FF2B5EF4-FFF2-40B4-BE49-F238E27FC236}">
                    <a16:creationId xmlns:a16="http://schemas.microsoft.com/office/drawing/2014/main" id="{17B72911-5570-686B-3C30-7A3553EAF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1" y="1967"/>
                <a:ext cx="172" cy="16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34857" name="Rectangle 43">
                <a:extLst>
                  <a:ext uri="{FF2B5EF4-FFF2-40B4-BE49-F238E27FC236}">
                    <a16:creationId xmlns:a16="http://schemas.microsoft.com/office/drawing/2014/main" id="{9AC12657-4C01-A5A9-18A1-316B4587F1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1" y="2387"/>
                <a:ext cx="676" cy="4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34858" name="Line 44">
                <a:extLst>
                  <a:ext uri="{FF2B5EF4-FFF2-40B4-BE49-F238E27FC236}">
                    <a16:creationId xmlns:a16="http://schemas.microsoft.com/office/drawing/2014/main" id="{F81BF801-3E83-926B-5521-FFE7A31353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0" y="2036"/>
                <a:ext cx="26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859" name="Freeform 45">
                <a:extLst>
                  <a:ext uri="{FF2B5EF4-FFF2-40B4-BE49-F238E27FC236}">
                    <a16:creationId xmlns:a16="http://schemas.microsoft.com/office/drawing/2014/main" id="{3552BECF-3501-FD14-964E-99603F3FD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1997"/>
                <a:ext cx="74" cy="74"/>
              </a:xfrm>
              <a:custGeom>
                <a:avLst/>
                <a:gdLst>
                  <a:gd name="T0" fmla="*/ 0 w 74"/>
                  <a:gd name="T1" fmla="*/ 0 h 74"/>
                  <a:gd name="T2" fmla="*/ 74 w 74"/>
                  <a:gd name="T3" fmla="*/ 39 h 74"/>
                  <a:gd name="T4" fmla="*/ 0 w 74"/>
                  <a:gd name="T5" fmla="*/ 74 h 74"/>
                  <a:gd name="T6" fmla="*/ 38 w 74"/>
                  <a:gd name="T7" fmla="*/ 39 h 74"/>
                  <a:gd name="T8" fmla="*/ 0 w 74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74">
                    <a:moveTo>
                      <a:pt x="0" y="0"/>
                    </a:moveTo>
                    <a:lnTo>
                      <a:pt x="74" y="39"/>
                    </a:lnTo>
                    <a:lnTo>
                      <a:pt x="0" y="74"/>
                    </a:lnTo>
                    <a:lnTo>
                      <a:pt x="38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860" name="Rectangle 47">
                <a:extLst>
                  <a:ext uri="{FF2B5EF4-FFF2-40B4-BE49-F238E27FC236}">
                    <a16:creationId xmlns:a16="http://schemas.microsoft.com/office/drawing/2014/main" id="{20FBADF9-2FF8-1CE8-0651-851E48138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" y="2153"/>
                <a:ext cx="289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600" b="0">
                    <a:solidFill>
                      <a:srgbClr val="000000"/>
                    </a:solidFill>
                  </a:rPr>
                  <a:t>Y(z)</a:t>
                </a:r>
                <a:endParaRPr lang="fr-FR" altLang="fr-FR" sz="2400"/>
              </a:p>
            </p:txBody>
          </p:sp>
          <p:sp>
            <p:nvSpPr>
              <p:cNvPr id="34861" name="Rectangle 48">
                <a:extLst>
                  <a:ext uri="{FF2B5EF4-FFF2-40B4-BE49-F238E27FC236}">
                    <a16:creationId xmlns:a16="http://schemas.microsoft.com/office/drawing/2014/main" id="{1016BC24-5F13-6C92-2CD7-6D448B780D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5" y="1818"/>
                <a:ext cx="31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600" b="0">
                    <a:solidFill>
                      <a:srgbClr val="000000"/>
                    </a:solidFill>
                  </a:rPr>
                  <a:t>W(z)</a:t>
                </a:r>
                <a:endParaRPr lang="fr-FR" altLang="fr-FR" sz="2400"/>
              </a:p>
            </p:txBody>
          </p:sp>
          <p:sp>
            <p:nvSpPr>
              <p:cNvPr id="34862" name="Rectangle 49">
                <a:extLst>
                  <a:ext uri="{FF2B5EF4-FFF2-40B4-BE49-F238E27FC236}">
                    <a16:creationId xmlns:a16="http://schemas.microsoft.com/office/drawing/2014/main" id="{6FF6EA15-8F41-0E69-19EC-8946D90265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2" y="1809"/>
                <a:ext cx="164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2000" b="0">
                    <a:solidFill>
                      <a:srgbClr val="000000"/>
                    </a:solidFill>
                  </a:rPr>
                  <a:t>+</a:t>
                </a:r>
                <a:endParaRPr lang="fr-FR" altLang="fr-FR" sz="2400"/>
              </a:p>
            </p:txBody>
          </p:sp>
          <p:sp>
            <p:nvSpPr>
              <p:cNvPr id="34863" name="Rectangle 50">
                <a:extLst>
                  <a:ext uri="{FF2B5EF4-FFF2-40B4-BE49-F238E27FC236}">
                    <a16:creationId xmlns:a16="http://schemas.microsoft.com/office/drawing/2014/main" id="{EC6C7E66-2737-1AC1-1AD7-7FA3C68EC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6" y="2063"/>
                <a:ext cx="9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600" b="0">
                    <a:solidFill>
                      <a:srgbClr val="000000"/>
                    </a:solidFill>
                  </a:rPr>
                  <a:t>-</a:t>
                </a:r>
                <a:endParaRPr lang="fr-FR" altLang="fr-FR" sz="2400"/>
              </a:p>
            </p:txBody>
          </p:sp>
          <p:sp>
            <p:nvSpPr>
              <p:cNvPr id="34864" name="Rectangle 51">
                <a:extLst>
                  <a:ext uri="{FF2B5EF4-FFF2-40B4-BE49-F238E27FC236}">
                    <a16:creationId xmlns:a16="http://schemas.microsoft.com/office/drawing/2014/main" id="{01B06097-9EF8-D64A-AE9E-07BFDBF57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1450"/>
                <a:ext cx="14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600" b="0">
                    <a:solidFill>
                      <a:srgbClr val="000000"/>
                    </a:solidFill>
                  </a:rPr>
                  <a:t>K</a:t>
                </a:r>
                <a:endParaRPr lang="fr-FR" altLang="fr-FR" sz="2400"/>
              </a:p>
            </p:txBody>
          </p:sp>
          <p:sp>
            <p:nvSpPr>
              <p:cNvPr id="34865" name="Rectangle 52">
                <a:extLst>
                  <a:ext uri="{FF2B5EF4-FFF2-40B4-BE49-F238E27FC236}">
                    <a16:creationId xmlns:a16="http://schemas.microsoft.com/office/drawing/2014/main" id="{E51E07CE-D600-1442-12D8-13F1EDE59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7" y="1480"/>
                <a:ext cx="87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200" b="0">
                    <a:solidFill>
                      <a:srgbClr val="000000"/>
                    </a:solidFill>
                  </a:rPr>
                  <a:t>p</a:t>
                </a:r>
                <a:endParaRPr lang="fr-FR" altLang="fr-FR" sz="2400"/>
              </a:p>
            </p:txBody>
          </p:sp>
          <p:sp>
            <p:nvSpPr>
              <p:cNvPr id="34866" name="Rectangle 53">
                <a:extLst>
                  <a:ext uri="{FF2B5EF4-FFF2-40B4-BE49-F238E27FC236}">
                    <a16:creationId xmlns:a16="http://schemas.microsoft.com/office/drawing/2014/main" id="{57EC2100-177B-D4DA-7167-49D81BFB2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1820"/>
                <a:ext cx="27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600" b="0">
                    <a:solidFill>
                      <a:srgbClr val="000000"/>
                    </a:solidFill>
                  </a:rPr>
                  <a:t>E(z)</a:t>
                </a:r>
                <a:endParaRPr lang="fr-FR" altLang="fr-FR" sz="2400"/>
              </a:p>
            </p:txBody>
          </p:sp>
          <p:sp>
            <p:nvSpPr>
              <p:cNvPr id="34867" name="Freeform 55">
                <a:extLst>
                  <a:ext uri="{FF2B5EF4-FFF2-40B4-BE49-F238E27FC236}">
                    <a16:creationId xmlns:a16="http://schemas.microsoft.com/office/drawing/2014/main" id="{E0CEC244-9D53-3287-BC8A-33D7D854B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2139"/>
                <a:ext cx="651" cy="194"/>
              </a:xfrm>
              <a:custGeom>
                <a:avLst/>
                <a:gdLst>
                  <a:gd name="T0" fmla="*/ 0 w 651"/>
                  <a:gd name="T1" fmla="*/ 194 h 194"/>
                  <a:gd name="T2" fmla="*/ 651 w 651"/>
                  <a:gd name="T3" fmla="*/ 194 h 194"/>
                  <a:gd name="T4" fmla="*/ 651 w 651"/>
                  <a:gd name="T5" fmla="*/ 0 h 19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1" h="194">
                    <a:moveTo>
                      <a:pt x="0" y="194"/>
                    </a:moveTo>
                    <a:lnTo>
                      <a:pt x="651" y="194"/>
                    </a:lnTo>
                    <a:lnTo>
                      <a:pt x="65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868" name="Freeform 56">
                <a:extLst>
                  <a:ext uri="{FF2B5EF4-FFF2-40B4-BE49-F238E27FC236}">
                    <a16:creationId xmlns:a16="http://schemas.microsoft.com/office/drawing/2014/main" id="{610B588D-5FE7-BF1B-DF59-401DAE8ED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5" y="2139"/>
                <a:ext cx="73" cy="74"/>
              </a:xfrm>
              <a:custGeom>
                <a:avLst/>
                <a:gdLst>
                  <a:gd name="T0" fmla="*/ 0 w 73"/>
                  <a:gd name="T1" fmla="*/ 74 h 74"/>
                  <a:gd name="T2" fmla="*/ 35 w 73"/>
                  <a:gd name="T3" fmla="*/ 0 h 74"/>
                  <a:gd name="T4" fmla="*/ 73 w 73"/>
                  <a:gd name="T5" fmla="*/ 74 h 74"/>
                  <a:gd name="T6" fmla="*/ 35 w 73"/>
                  <a:gd name="T7" fmla="*/ 35 h 74"/>
                  <a:gd name="T8" fmla="*/ 0 w 73"/>
                  <a:gd name="T9" fmla="*/ 74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" h="74">
                    <a:moveTo>
                      <a:pt x="0" y="74"/>
                    </a:moveTo>
                    <a:lnTo>
                      <a:pt x="35" y="0"/>
                    </a:lnTo>
                    <a:lnTo>
                      <a:pt x="73" y="74"/>
                    </a:lnTo>
                    <a:lnTo>
                      <a:pt x="35" y="35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869" name="Line 57">
                <a:extLst>
                  <a:ext uri="{FF2B5EF4-FFF2-40B4-BE49-F238E27FC236}">
                    <a16:creationId xmlns:a16="http://schemas.microsoft.com/office/drawing/2014/main" id="{A8BE40B0-BB27-F3E7-C5B9-4C1D58A1BF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91" y="2068"/>
                <a:ext cx="38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870" name="Rectangle 58">
                <a:extLst>
                  <a:ext uri="{FF2B5EF4-FFF2-40B4-BE49-F238E27FC236}">
                    <a16:creationId xmlns:a16="http://schemas.microsoft.com/office/drawing/2014/main" id="{1CEA53DA-4B91-D25A-5D77-B1664C99D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8" y="1891"/>
                <a:ext cx="14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600" b="0">
                    <a:solidFill>
                      <a:srgbClr val="000000"/>
                    </a:solidFill>
                  </a:rPr>
                  <a:t>K</a:t>
                </a:r>
                <a:endParaRPr lang="fr-FR" altLang="fr-FR" sz="2400"/>
              </a:p>
            </p:txBody>
          </p:sp>
          <p:sp>
            <p:nvSpPr>
              <p:cNvPr id="34871" name="Rectangle 59">
                <a:extLst>
                  <a:ext uri="{FF2B5EF4-FFF2-40B4-BE49-F238E27FC236}">
                    <a16:creationId xmlns:a16="http://schemas.microsoft.com/office/drawing/2014/main" id="{B694F338-EABD-0F2D-0801-338AF5B2C0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1" y="1918"/>
                <a:ext cx="87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200" b="0">
                    <a:solidFill>
                      <a:srgbClr val="000000"/>
                    </a:solidFill>
                  </a:rPr>
                  <a:t>i </a:t>
                </a:r>
                <a:endParaRPr lang="fr-FR" altLang="fr-FR" sz="2400"/>
              </a:p>
            </p:txBody>
          </p:sp>
          <p:sp>
            <p:nvSpPr>
              <p:cNvPr id="34872" name="Rectangle 60">
                <a:extLst>
                  <a:ext uri="{FF2B5EF4-FFF2-40B4-BE49-F238E27FC236}">
                    <a16:creationId xmlns:a16="http://schemas.microsoft.com/office/drawing/2014/main" id="{2257A435-D2FC-3690-7B29-983274163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0" y="1891"/>
                <a:ext cx="18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600" b="0">
                    <a:solidFill>
                      <a:srgbClr val="000000"/>
                    </a:solidFill>
                  </a:rPr>
                  <a:t>. h</a:t>
                </a:r>
                <a:endParaRPr lang="fr-FR" altLang="fr-FR" sz="2400"/>
              </a:p>
            </p:txBody>
          </p:sp>
          <p:sp>
            <p:nvSpPr>
              <p:cNvPr id="34873" name="Rectangle 61">
                <a:extLst>
                  <a:ext uri="{FF2B5EF4-FFF2-40B4-BE49-F238E27FC236}">
                    <a16:creationId xmlns:a16="http://schemas.microsoft.com/office/drawing/2014/main" id="{FB15A07B-9CC2-30EC-5346-FE7FD0B5A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2" y="2082"/>
                <a:ext cx="43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600" b="0">
                    <a:solidFill>
                      <a:srgbClr val="000000"/>
                    </a:solidFill>
                  </a:rPr>
                  <a:t>    (z-1)</a:t>
                </a:r>
                <a:endParaRPr lang="fr-FR" altLang="fr-FR" sz="2400"/>
              </a:p>
            </p:txBody>
          </p:sp>
          <p:sp>
            <p:nvSpPr>
              <p:cNvPr id="34874" name="Line 62">
                <a:extLst>
                  <a:ext uri="{FF2B5EF4-FFF2-40B4-BE49-F238E27FC236}">
                    <a16:creationId xmlns:a16="http://schemas.microsoft.com/office/drawing/2014/main" id="{AC9CE620-EA9B-D801-EA88-95B9CCD64D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2" y="2608"/>
                <a:ext cx="58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875" name="Rectangle 63">
                <a:extLst>
                  <a:ext uri="{FF2B5EF4-FFF2-40B4-BE49-F238E27FC236}">
                    <a16:creationId xmlns:a16="http://schemas.microsoft.com/office/drawing/2014/main" id="{462B7DE7-77E3-2C0B-D21D-A51A740B0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7" y="2428"/>
                <a:ext cx="30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600" b="0">
                    <a:solidFill>
                      <a:srgbClr val="000000"/>
                    </a:solidFill>
                  </a:rPr>
                  <a:t>(z-1)</a:t>
                </a:r>
                <a:endParaRPr lang="fr-FR" altLang="fr-FR" sz="2400"/>
              </a:p>
            </p:txBody>
          </p:sp>
          <p:sp>
            <p:nvSpPr>
              <p:cNvPr id="34876" name="Rectangle 64">
                <a:extLst>
                  <a:ext uri="{FF2B5EF4-FFF2-40B4-BE49-F238E27FC236}">
                    <a16:creationId xmlns:a16="http://schemas.microsoft.com/office/drawing/2014/main" id="{2C7B2E62-6460-A379-8869-8A3FFE3A6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4" y="2643"/>
                <a:ext cx="109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600" b="0">
                    <a:solidFill>
                      <a:srgbClr val="000000"/>
                    </a:solidFill>
                  </a:rPr>
                  <a:t>z</a:t>
                </a:r>
                <a:endParaRPr lang="fr-FR" altLang="fr-FR" sz="2400"/>
              </a:p>
            </p:txBody>
          </p:sp>
          <p:sp>
            <p:nvSpPr>
              <p:cNvPr id="34877" name="Rectangle 65">
                <a:extLst>
                  <a:ext uri="{FF2B5EF4-FFF2-40B4-BE49-F238E27FC236}">
                    <a16:creationId xmlns:a16="http://schemas.microsoft.com/office/drawing/2014/main" id="{58049F17-6C60-51FF-799A-391CBCCF1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1" y="2643"/>
                <a:ext cx="23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600" b="0">
                    <a:solidFill>
                      <a:srgbClr val="000000"/>
                    </a:solidFill>
                  </a:rPr>
                  <a:t>-1+</a:t>
                </a:r>
                <a:endParaRPr lang="fr-FR" altLang="fr-FR" sz="2400"/>
              </a:p>
            </p:txBody>
          </p:sp>
          <p:sp>
            <p:nvSpPr>
              <p:cNvPr id="34878" name="Rectangle 66">
                <a:extLst>
                  <a:ext uri="{FF2B5EF4-FFF2-40B4-BE49-F238E27FC236}">
                    <a16:creationId xmlns:a16="http://schemas.microsoft.com/office/drawing/2014/main" id="{F4584602-0A5A-D846-B507-7DB9703BF8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9" y="1752"/>
                <a:ext cx="164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2000" b="0">
                    <a:solidFill>
                      <a:srgbClr val="000000"/>
                    </a:solidFill>
                  </a:rPr>
                  <a:t>+</a:t>
                </a:r>
                <a:endParaRPr lang="fr-FR" altLang="fr-FR" sz="2400"/>
              </a:p>
            </p:txBody>
          </p:sp>
          <p:sp>
            <p:nvSpPr>
              <p:cNvPr id="34879" name="Rectangle 67">
                <a:extLst>
                  <a:ext uri="{FF2B5EF4-FFF2-40B4-BE49-F238E27FC236}">
                    <a16:creationId xmlns:a16="http://schemas.microsoft.com/office/drawing/2014/main" id="{61D1566C-9F9F-F80B-7F31-B5F4D2FD1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2" y="1853"/>
                <a:ext cx="9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2000" b="0">
                    <a:solidFill>
                      <a:srgbClr val="000000"/>
                    </a:solidFill>
                  </a:rPr>
                  <a:t>+</a:t>
                </a:r>
                <a:endParaRPr lang="fr-FR" altLang="fr-FR" sz="2400"/>
              </a:p>
            </p:txBody>
          </p:sp>
          <p:sp>
            <p:nvSpPr>
              <p:cNvPr id="34880" name="Rectangle 68">
                <a:extLst>
                  <a:ext uri="{FF2B5EF4-FFF2-40B4-BE49-F238E27FC236}">
                    <a16:creationId xmlns:a16="http://schemas.microsoft.com/office/drawing/2014/main" id="{D97C583E-77CD-C00F-C535-E45198375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3" y="2138"/>
                <a:ext cx="164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2000" b="0">
                    <a:solidFill>
                      <a:srgbClr val="000000"/>
                    </a:solidFill>
                  </a:rPr>
                  <a:t>+</a:t>
                </a:r>
                <a:endParaRPr lang="fr-FR" altLang="fr-FR" sz="2400"/>
              </a:p>
            </p:txBody>
          </p:sp>
          <p:sp>
            <p:nvSpPr>
              <p:cNvPr id="34881" name="Rectangle 69">
                <a:extLst>
                  <a:ext uri="{FF2B5EF4-FFF2-40B4-BE49-F238E27FC236}">
                    <a16:creationId xmlns:a16="http://schemas.microsoft.com/office/drawing/2014/main" id="{C676E613-B0D7-4953-BDD8-B6A79F3910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0" y="1245"/>
                <a:ext cx="562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200" b="0">
                    <a:solidFill>
                      <a:srgbClr val="000000"/>
                    </a:solidFill>
                  </a:rPr>
                  <a:t>Proportional</a:t>
                </a:r>
                <a:endParaRPr lang="fr-FR" altLang="fr-FR" sz="2400"/>
              </a:p>
            </p:txBody>
          </p:sp>
          <p:sp>
            <p:nvSpPr>
              <p:cNvPr id="34882" name="Rectangle 70">
                <a:extLst>
                  <a:ext uri="{FF2B5EF4-FFF2-40B4-BE49-F238E27FC236}">
                    <a16:creationId xmlns:a16="http://schemas.microsoft.com/office/drawing/2014/main" id="{530E71E8-EE53-ED1A-55B4-6E541520C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8" y="1703"/>
                <a:ext cx="461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200" b="0">
                    <a:solidFill>
                      <a:srgbClr val="000000"/>
                    </a:solidFill>
                  </a:rPr>
                  <a:t>Integrator</a:t>
                </a:r>
                <a:endParaRPr lang="fr-FR" altLang="fr-FR" sz="2400"/>
              </a:p>
            </p:txBody>
          </p:sp>
          <p:sp>
            <p:nvSpPr>
              <p:cNvPr id="34883" name="Rectangle 71">
                <a:extLst>
                  <a:ext uri="{FF2B5EF4-FFF2-40B4-BE49-F238E27FC236}">
                    <a16:creationId xmlns:a16="http://schemas.microsoft.com/office/drawing/2014/main" id="{5CA0BE6D-C929-4C77-D066-B1ABBDA826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7" y="2878"/>
                <a:ext cx="444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200" b="0">
                    <a:solidFill>
                      <a:srgbClr val="000000"/>
                    </a:solidFill>
                  </a:rPr>
                  <a:t>Differential</a:t>
                </a:r>
                <a:endParaRPr lang="fr-FR" altLang="fr-FR" sz="2400"/>
              </a:p>
            </p:txBody>
          </p:sp>
          <p:sp>
            <p:nvSpPr>
              <p:cNvPr id="34884" name="Line 72">
                <a:extLst>
                  <a:ext uri="{FF2B5EF4-FFF2-40B4-BE49-F238E27FC236}">
                    <a16:creationId xmlns:a16="http://schemas.microsoft.com/office/drawing/2014/main" id="{A578D412-0989-2B9D-FB7D-DCDBDDFF0E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3" y="2719"/>
                <a:ext cx="19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885" name="Rectangle 73">
                <a:extLst>
                  <a:ext uri="{FF2B5EF4-FFF2-40B4-BE49-F238E27FC236}">
                    <a16:creationId xmlns:a16="http://schemas.microsoft.com/office/drawing/2014/main" id="{66BECD43-C98B-4E08-2B7D-8E8EC19B3B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8" y="2589"/>
                <a:ext cx="11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600" b="0">
                    <a:solidFill>
                      <a:srgbClr val="000000"/>
                    </a:solidFill>
                  </a:rPr>
                  <a:t>h</a:t>
                </a:r>
                <a:endParaRPr lang="fr-FR" altLang="fr-FR" sz="2400"/>
              </a:p>
            </p:txBody>
          </p:sp>
          <p:sp>
            <p:nvSpPr>
              <p:cNvPr id="34886" name="Rectangle 74">
                <a:extLst>
                  <a:ext uri="{FF2B5EF4-FFF2-40B4-BE49-F238E27FC236}">
                    <a16:creationId xmlns:a16="http://schemas.microsoft.com/office/drawing/2014/main" id="{AF0C1C0D-2059-49A4-07F6-FE7B4B4243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0" y="2717"/>
                <a:ext cx="13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600" b="0">
                    <a:solidFill>
                      <a:srgbClr val="000000"/>
                    </a:solidFill>
                  </a:rPr>
                  <a:t>T</a:t>
                </a:r>
                <a:endParaRPr lang="fr-FR" altLang="fr-FR" sz="2400"/>
              </a:p>
            </p:txBody>
          </p:sp>
          <p:sp>
            <p:nvSpPr>
              <p:cNvPr id="34887" name="Rectangle 75">
                <a:extLst>
                  <a:ext uri="{FF2B5EF4-FFF2-40B4-BE49-F238E27FC236}">
                    <a16:creationId xmlns:a16="http://schemas.microsoft.com/office/drawing/2014/main" id="{962E2B66-E2AE-C60D-884B-849214B7C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1" y="2447"/>
                <a:ext cx="14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600" b="0">
                    <a:solidFill>
                      <a:srgbClr val="000000"/>
                    </a:solidFill>
                  </a:rPr>
                  <a:t>K</a:t>
                </a:r>
                <a:endParaRPr lang="fr-FR" altLang="fr-FR" sz="2400"/>
              </a:p>
            </p:txBody>
          </p:sp>
          <p:sp>
            <p:nvSpPr>
              <p:cNvPr id="34888" name="Rectangle 76">
                <a:extLst>
                  <a:ext uri="{FF2B5EF4-FFF2-40B4-BE49-F238E27FC236}">
                    <a16:creationId xmlns:a16="http://schemas.microsoft.com/office/drawing/2014/main" id="{646855DD-6DC6-C7AF-4AB4-B3AE5B27C3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4" y="2474"/>
                <a:ext cx="87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200" b="0">
                    <a:solidFill>
                      <a:srgbClr val="000000"/>
                    </a:solidFill>
                  </a:rPr>
                  <a:t>d</a:t>
                </a:r>
                <a:endParaRPr lang="fr-FR" altLang="fr-FR" sz="2400"/>
              </a:p>
            </p:txBody>
          </p:sp>
          <p:sp>
            <p:nvSpPr>
              <p:cNvPr id="34889" name="Line 77">
                <a:extLst>
                  <a:ext uri="{FF2B5EF4-FFF2-40B4-BE49-F238E27FC236}">
                    <a16:creationId xmlns:a16="http://schemas.microsoft.com/office/drawing/2014/main" id="{27FC77F5-9F56-A3EA-D8BE-AC80DD2610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96" y="2049"/>
                <a:ext cx="64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890" name="Freeform 78">
                <a:extLst>
                  <a:ext uri="{FF2B5EF4-FFF2-40B4-BE49-F238E27FC236}">
                    <a16:creationId xmlns:a16="http://schemas.microsoft.com/office/drawing/2014/main" id="{99A92B8D-4F8E-2DD1-3E57-F2B369989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3" y="2014"/>
                <a:ext cx="73" cy="73"/>
              </a:xfrm>
              <a:custGeom>
                <a:avLst/>
                <a:gdLst>
                  <a:gd name="T0" fmla="*/ 0 w 73"/>
                  <a:gd name="T1" fmla="*/ 0 h 73"/>
                  <a:gd name="T2" fmla="*/ 73 w 73"/>
                  <a:gd name="T3" fmla="*/ 35 h 73"/>
                  <a:gd name="T4" fmla="*/ 0 w 73"/>
                  <a:gd name="T5" fmla="*/ 73 h 73"/>
                  <a:gd name="T6" fmla="*/ 38 w 73"/>
                  <a:gd name="T7" fmla="*/ 35 h 73"/>
                  <a:gd name="T8" fmla="*/ 0 w 73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0" y="0"/>
                    </a:moveTo>
                    <a:lnTo>
                      <a:pt x="73" y="35"/>
                    </a:lnTo>
                    <a:lnTo>
                      <a:pt x="0" y="73"/>
                    </a:lnTo>
                    <a:lnTo>
                      <a:pt x="38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891" name="Line 79">
                <a:extLst>
                  <a:ext uri="{FF2B5EF4-FFF2-40B4-BE49-F238E27FC236}">
                    <a16:creationId xmlns:a16="http://schemas.microsoft.com/office/drawing/2014/main" id="{F8C16898-816C-2487-CB2D-C56A9D30B2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79" y="1627"/>
                <a:ext cx="0" cy="42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892" name="Freeform 80">
                <a:extLst>
                  <a:ext uri="{FF2B5EF4-FFF2-40B4-BE49-F238E27FC236}">
                    <a16:creationId xmlns:a16="http://schemas.microsoft.com/office/drawing/2014/main" id="{12C4D76D-3610-28BE-98B5-0A999B9D7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4" y="1627"/>
                <a:ext cx="73" cy="68"/>
              </a:xfrm>
              <a:custGeom>
                <a:avLst/>
                <a:gdLst>
                  <a:gd name="T0" fmla="*/ 0 w 73"/>
                  <a:gd name="T1" fmla="*/ 68 h 68"/>
                  <a:gd name="T2" fmla="*/ 35 w 73"/>
                  <a:gd name="T3" fmla="*/ 0 h 68"/>
                  <a:gd name="T4" fmla="*/ 73 w 73"/>
                  <a:gd name="T5" fmla="*/ 68 h 68"/>
                  <a:gd name="T6" fmla="*/ 35 w 73"/>
                  <a:gd name="T7" fmla="*/ 32 h 68"/>
                  <a:gd name="T8" fmla="*/ 0 w 73"/>
                  <a:gd name="T9" fmla="*/ 6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" h="68">
                    <a:moveTo>
                      <a:pt x="0" y="68"/>
                    </a:moveTo>
                    <a:lnTo>
                      <a:pt x="35" y="0"/>
                    </a:lnTo>
                    <a:lnTo>
                      <a:pt x="73" y="68"/>
                    </a:lnTo>
                    <a:lnTo>
                      <a:pt x="35" y="3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893" name="Freeform 81">
                <a:extLst>
                  <a:ext uri="{FF2B5EF4-FFF2-40B4-BE49-F238E27FC236}">
                    <a16:creationId xmlns:a16="http://schemas.microsoft.com/office/drawing/2014/main" id="{E29D101B-1672-C9AA-D891-741BB8A95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7" y="1575"/>
                <a:ext cx="257" cy="474"/>
              </a:xfrm>
              <a:custGeom>
                <a:avLst/>
                <a:gdLst>
                  <a:gd name="T0" fmla="*/ 0 w 257"/>
                  <a:gd name="T1" fmla="*/ 474 h 474"/>
                  <a:gd name="T2" fmla="*/ 0 w 257"/>
                  <a:gd name="T3" fmla="*/ 0 h 474"/>
                  <a:gd name="T4" fmla="*/ 257 w 257"/>
                  <a:gd name="T5" fmla="*/ 0 h 4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7" h="474">
                    <a:moveTo>
                      <a:pt x="0" y="474"/>
                    </a:moveTo>
                    <a:lnTo>
                      <a:pt x="0" y="0"/>
                    </a:lnTo>
                    <a:lnTo>
                      <a:pt x="25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894" name="Freeform 82">
                <a:extLst>
                  <a:ext uri="{FF2B5EF4-FFF2-40B4-BE49-F238E27FC236}">
                    <a16:creationId xmlns:a16="http://schemas.microsoft.com/office/drawing/2014/main" id="{54F05836-CFB0-6935-4322-31FC2651A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7" y="2014"/>
                <a:ext cx="58" cy="73"/>
              </a:xfrm>
              <a:custGeom>
                <a:avLst/>
                <a:gdLst>
                  <a:gd name="T0" fmla="*/ 30 w 58"/>
                  <a:gd name="T1" fmla="*/ 0 h 73"/>
                  <a:gd name="T2" fmla="*/ 49 w 58"/>
                  <a:gd name="T3" fmla="*/ 11 h 73"/>
                  <a:gd name="T4" fmla="*/ 58 w 58"/>
                  <a:gd name="T5" fmla="*/ 35 h 73"/>
                  <a:gd name="T6" fmla="*/ 49 w 58"/>
                  <a:gd name="T7" fmla="*/ 60 h 73"/>
                  <a:gd name="T8" fmla="*/ 41 w 58"/>
                  <a:gd name="T9" fmla="*/ 68 h 73"/>
                  <a:gd name="T10" fmla="*/ 30 w 58"/>
                  <a:gd name="T11" fmla="*/ 73 h 73"/>
                  <a:gd name="T12" fmla="*/ 19 w 58"/>
                  <a:gd name="T13" fmla="*/ 68 h 73"/>
                  <a:gd name="T14" fmla="*/ 6 w 58"/>
                  <a:gd name="T15" fmla="*/ 60 h 73"/>
                  <a:gd name="T16" fmla="*/ 0 w 58"/>
                  <a:gd name="T17" fmla="*/ 35 h 73"/>
                  <a:gd name="T18" fmla="*/ 6 w 58"/>
                  <a:gd name="T19" fmla="*/ 11 h 73"/>
                  <a:gd name="T20" fmla="*/ 19 w 58"/>
                  <a:gd name="T21" fmla="*/ 2 h 73"/>
                  <a:gd name="T22" fmla="*/ 30 w 58"/>
                  <a:gd name="T23" fmla="*/ 0 h 7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8" h="73">
                    <a:moveTo>
                      <a:pt x="30" y="0"/>
                    </a:moveTo>
                    <a:lnTo>
                      <a:pt x="49" y="11"/>
                    </a:lnTo>
                    <a:lnTo>
                      <a:pt x="58" y="35"/>
                    </a:lnTo>
                    <a:lnTo>
                      <a:pt x="49" y="60"/>
                    </a:lnTo>
                    <a:lnTo>
                      <a:pt x="41" y="68"/>
                    </a:lnTo>
                    <a:lnTo>
                      <a:pt x="30" y="73"/>
                    </a:lnTo>
                    <a:lnTo>
                      <a:pt x="19" y="68"/>
                    </a:lnTo>
                    <a:lnTo>
                      <a:pt x="6" y="60"/>
                    </a:lnTo>
                    <a:lnTo>
                      <a:pt x="0" y="35"/>
                    </a:lnTo>
                    <a:lnTo>
                      <a:pt x="6" y="11"/>
                    </a:lnTo>
                    <a:lnTo>
                      <a:pt x="19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895" name="Freeform 83">
                <a:extLst>
                  <a:ext uri="{FF2B5EF4-FFF2-40B4-BE49-F238E27FC236}">
                    <a16:creationId xmlns:a16="http://schemas.microsoft.com/office/drawing/2014/main" id="{D77D333D-A770-7398-3A59-B283A7F42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537"/>
                <a:ext cx="60" cy="76"/>
              </a:xfrm>
              <a:custGeom>
                <a:avLst/>
                <a:gdLst>
                  <a:gd name="T0" fmla="*/ 0 w 60"/>
                  <a:gd name="T1" fmla="*/ 0 h 76"/>
                  <a:gd name="T2" fmla="*/ 60 w 60"/>
                  <a:gd name="T3" fmla="*/ 38 h 76"/>
                  <a:gd name="T4" fmla="*/ 0 w 60"/>
                  <a:gd name="T5" fmla="*/ 76 h 76"/>
                  <a:gd name="T6" fmla="*/ 30 w 60"/>
                  <a:gd name="T7" fmla="*/ 38 h 76"/>
                  <a:gd name="T8" fmla="*/ 0 w 60"/>
                  <a:gd name="T9" fmla="*/ 0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76">
                    <a:moveTo>
                      <a:pt x="0" y="0"/>
                    </a:moveTo>
                    <a:lnTo>
                      <a:pt x="60" y="38"/>
                    </a:lnTo>
                    <a:lnTo>
                      <a:pt x="0" y="76"/>
                    </a:lnTo>
                    <a:lnTo>
                      <a:pt x="3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896" name="Freeform 84">
                <a:extLst>
                  <a:ext uri="{FF2B5EF4-FFF2-40B4-BE49-F238E27FC236}">
                    <a16:creationId xmlns:a16="http://schemas.microsoft.com/office/drawing/2014/main" id="{21CE294D-D569-B8E5-5250-0BD9D2C06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2" y="1537"/>
                <a:ext cx="270" cy="430"/>
              </a:xfrm>
              <a:custGeom>
                <a:avLst/>
                <a:gdLst>
                  <a:gd name="T0" fmla="*/ 0 w 270"/>
                  <a:gd name="T1" fmla="*/ 0 h 430"/>
                  <a:gd name="T2" fmla="*/ 270 w 270"/>
                  <a:gd name="T3" fmla="*/ 0 h 430"/>
                  <a:gd name="T4" fmla="*/ 270 w 270"/>
                  <a:gd name="T5" fmla="*/ 430 h 4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0" h="430">
                    <a:moveTo>
                      <a:pt x="0" y="0"/>
                    </a:moveTo>
                    <a:lnTo>
                      <a:pt x="270" y="0"/>
                    </a:lnTo>
                    <a:lnTo>
                      <a:pt x="270" y="43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897" name="Freeform 85">
                <a:extLst>
                  <a:ext uri="{FF2B5EF4-FFF2-40B4-BE49-F238E27FC236}">
                    <a16:creationId xmlns:a16="http://schemas.microsoft.com/office/drawing/2014/main" id="{57444123-F74D-0A50-9A37-735C9A8FE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1902"/>
                <a:ext cx="68" cy="65"/>
              </a:xfrm>
              <a:custGeom>
                <a:avLst/>
                <a:gdLst>
                  <a:gd name="T0" fmla="*/ 0 w 68"/>
                  <a:gd name="T1" fmla="*/ 0 h 65"/>
                  <a:gd name="T2" fmla="*/ 35 w 68"/>
                  <a:gd name="T3" fmla="*/ 65 h 65"/>
                  <a:gd name="T4" fmla="*/ 68 w 68"/>
                  <a:gd name="T5" fmla="*/ 0 h 65"/>
                  <a:gd name="T6" fmla="*/ 35 w 68"/>
                  <a:gd name="T7" fmla="*/ 30 h 65"/>
                  <a:gd name="T8" fmla="*/ 0 w 68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8" h="65">
                    <a:moveTo>
                      <a:pt x="0" y="0"/>
                    </a:moveTo>
                    <a:lnTo>
                      <a:pt x="35" y="65"/>
                    </a:lnTo>
                    <a:lnTo>
                      <a:pt x="68" y="0"/>
                    </a:lnTo>
                    <a:lnTo>
                      <a:pt x="35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898" name="Line 86">
                <a:extLst>
                  <a:ext uri="{FF2B5EF4-FFF2-40B4-BE49-F238E27FC236}">
                    <a16:creationId xmlns:a16="http://schemas.microsoft.com/office/drawing/2014/main" id="{B5818D2E-5914-5783-2AA4-9D07C4719B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2" y="1537"/>
                <a:ext cx="91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899" name="Freeform 87">
                <a:extLst>
                  <a:ext uri="{FF2B5EF4-FFF2-40B4-BE49-F238E27FC236}">
                    <a16:creationId xmlns:a16="http://schemas.microsoft.com/office/drawing/2014/main" id="{8F87BC68-FE01-A077-B2B3-19BC29858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2333"/>
                <a:ext cx="722" cy="283"/>
              </a:xfrm>
              <a:custGeom>
                <a:avLst/>
                <a:gdLst>
                  <a:gd name="T0" fmla="*/ 5 w 722"/>
                  <a:gd name="T1" fmla="*/ 0 h 283"/>
                  <a:gd name="T2" fmla="*/ 0 w 722"/>
                  <a:gd name="T3" fmla="*/ 283 h 283"/>
                  <a:gd name="T4" fmla="*/ 722 w 722"/>
                  <a:gd name="T5" fmla="*/ 283 h 2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2" h="283">
                    <a:moveTo>
                      <a:pt x="5" y="0"/>
                    </a:moveTo>
                    <a:lnTo>
                      <a:pt x="0" y="283"/>
                    </a:lnTo>
                    <a:lnTo>
                      <a:pt x="722" y="28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00" name="Freeform 88">
                <a:extLst>
                  <a:ext uri="{FF2B5EF4-FFF2-40B4-BE49-F238E27FC236}">
                    <a16:creationId xmlns:a16="http://schemas.microsoft.com/office/drawing/2014/main" id="{0788C588-6BCB-E43B-CC2C-5C94D139F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5" y="2297"/>
                <a:ext cx="49" cy="74"/>
              </a:xfrm>
              <a:custGeom>
                <a:avLst/>
                <a:gdLst>
                  <a:gd name="T0" fmla="*/ 27 w 49"/>
                  <a:gd name="T1" fmla="*/ 74 h 74"/>
                  <a:gd name="T2" fmla="*/ 16 w 49"/>
                  <a:gd name="T3" fmla="*/ 71 h 74"/>
                  <a:gd name="T4" fmla="*/ 8 w 49"/>
                  <a:gd name="T5" fmla="*/ 63 h 74"/>
                  <a:gd name="T6" fmla="*/ 0 w 49"/>
                  <a:gd name="T7" fmla="*/ 36 h 74"/>
                  <a:gd name="T8" fmla="*/ 8 w 49"/>
                  <a:gd name="T9" fmla="*/ 11 h 74"/>
                  <a:gd name="T10" fmla="*/ 27 w 49"/>
                  <a:gd name="T11" fmla="*/ 0 h 74"/>
                  <a:gd name="T12" fmla="*/ 41 w 49"/>
                  <a:gd name="T13" fmla="*/ 11 h 74"/>
                  <a:gd name="T14" fmla="*/ 49 w 49"/>
                  <a:gd name="T15" fmla="*/ 36 h 74"/>
                  <a:gd name="T16" fmla="*/ 41 w 49"/>
                  <a:gd name="T17" fmla="*/ 63 h 74"/>
                  <a:gd name="T18" fmla="*/ 27 w 49"/>
                  <a:gd name="T19" fmla="*/ 74 h 7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9" h="74">
                    <a:moveTo>
                      <a:pt x="27" y="74"/>
                    </a:moveTo>
                    <a:lnTo>
                      <a:pt x="16" y="71"/>
                    </a:lnTo>
                    <a:lnTo>
                      <a:pt x="8" y="63"/>
                    </a:lnTo>
                    <a:lnTo>
                      <a:pt x="0" y="36"/>
                    </a:lnTo>
                    <a:lnTo>
                      <a:pt x="8" y="11"/>
                    </a:lnTo>
                    <a:lnTo>
                      <a:pt x="27" y="0"/>
                    </a:lnTo>
                    <a:lnTo>
                      <a:pt x="41" y="11"/>
                    </a:lnTo>
                    <a:lnTo>
                      <a:pt x="49" y="36"/>
                    </a:lnTo>
                    <a:lnTo>
                      <a:pt x="41" y="63"/>
                    </a:lnTo>
                    <a:lnTo>
                      <a:pt x="27" y="7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01" name="Freeform 89">
                <a:extLst>
                  <a:ext uri="{FF2B5EF4-FFF2-40B4-BE49-F238E27FC236}">
                    <a16:creationId xmlns:a16="http://schemas.microsoft.com/office/drawing/2014/main" id="{ECE68F50-79AF-6422-5BDB-7A6FAD832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7" y="2581"/>
                <a:ext cx="52" cy="70"/>
              </a:xfrm>
              <a:custGeom>
                <a:avLst/>
                <a:gdLst>
                  <a:gd name="T0" fmla="*/ 0 w 52"/>
                  <a:gd name="T1" fmla="*/ 0 h 70"/>
                  <a:gd name="T2" fmla="*/ 52 w 52"/>
                  <a:gd name="T3" fmla="*/ 35 h 70"/>
                  <a:gd name="T4" fmla="*/ 0 w 52"/>
                  <a:gd name="T5" fmla="*/ 70 h 70"/>
                  <a:gd name="T6" fmla="*/ 25 w 52"/>
                  <a:gd name="T7" fmla="*/ 35 h 70"/>
                  <a:gd name="T8" fmla="*/ 0 w 52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70">
                    <a:moveTo>
                      <a:pt x="0" y="0"/>
                    </a:moveTo>
                    <a:lnTo>
                      <a:pt x="52" y="35"/>
                    </a:lnTo>
                    <a:lnTo>
                      <a:pt x="0" y="70"/>
                    </a:lnTo>
                    <a:lnTo>
                      <a:pt x="25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" name="Rectangle 90">
                <a:extLst>
                  <a:ext uri="{FF2B5EF4-FFF2-40B4-BE49-F238E27FC236}">
                    <a16:creationId xmlns:a16="http://schemas.microsoft.com/office/drawing/2014/main" id="{E8B89CA7-E930-6648-442F-1B730F76A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9" y="1801"/>
                <a:ext cx="644" cy="52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CH"/>
              </a:p>
            </p:txBody>
          </p:sp>
          <p:sp>
            <p:nvSpPr>
              <p:cNvPr id="34903" name="Line 91">
                <a:extLst>
                  <a:ext uri="{FF2B5EF4-FFF2-40B4-BE49-F238E27FC236}">
                    <a16:creationId xmlns:a16="http://schemas.microsoft.com/office/drawing/2014/main" id="{1C8758EF-C1A2-399A-ECE3-21F7F8328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5" y="2063"/>
                <a:ext cx="58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04" name="Freeform 92">
                <a:extLst>
                  <a:ext uri="{FF2B5EF4-FFF2-40B4-BE49-F238E27FC236}">
                    <a16:creationId xmlns:a16="http://schemas.microsoft.com/office/drawing/2014/main" id="{721535A8-D574-7A88-ED63-83E0DC44F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8" y="2030"/>
                <a:ext cx="73" cy="71"/>
              </a:xfrm>
              <a:custGeom>
                <a:avLst/>
                <a:gdLst>
                  <a:gd name="T0" fmla="*/ 0 w 73"/>
                  <a:gd name="T1" fmla="*/ 0 h 71"/>
                  <a:gd name="T2" fmla="*/ 73 w 73"/>
                  <a:gd name="T3" fmla="*/ 33 h 71"/>
                  <a:gd name="T4" fmla="*/ 0 w 73"/>
                  <a:gd name="T5" fmla="*/ 71 h 71"/>
                  <a:gd name="T6" fmla="*/ 41 w 73"/>
                  <a:gd name="T7" fmla="*/ 33 h 71"/>
                  <a:gd name="T8" fmla="*/ 0 w 73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" h="71">
                    <a:moveTo>
                      <a:pt x="0" y="0"/>
                    </a:moveTo>
                    <a:lnTo>
                      <a:pt x="73" y="33"/>
                    </a:lnTo>
                    <a:lnTo>
                      <a:pt x="0" y="71"/>
                    </a:lnTo>
                    <a:lnTo>
                      <a:pt x="41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05" name="Rectangle 93">
                <a:extLst>
                  <a:ext uri="{FF2B5EF4-FFF2-40B4-BE49-F238E27FC236}">
                    <a16:creationId xmlns:a16="http://schemas.microsoft.com/office/drawing/2014/main" id="{9D411250-0BB1-6A0D-2F71-D332DB279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2" y="1864"/>
                <a:ext cx="14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600" b="0">
                    <a:solidFill>
                      <a:srgbClr val="000000"/>
                    </a:solidFill>
                  </a:rPr>
                  <a:t>U</a:t>
                </a:r>
                <a:endParaRPr lang="fr-FR" altLang="fr-FR" sz="2400"/>
              </a:p>
            </p:txBody>
          </p:sp>
          <p:sp>
            <p:nvSpPr>
              <p:cNvPr id="34906" name="Rectangle 95">
                <a:extLst>
                  <a:ext uri="{FF2B5EF4-FFF2-40B4-BE49-F238E27FC236}">
                    <a16:creationId xmlns:a16="http://schemas.microsoft.com/office/drawing/2014/main" id="{BBB6DAF2-F159-064F-EC4D-C2947BA1A9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0" y="1860"/>
                <a:ext cx="19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600" b="0">
                    <a:solidFill>
                      <a:srgbClr val="000000"/>
                    </a:solidFill>
                  </a:rPr>
                  <a:t>(z)</a:t>
                </a:r>
                <a:endParaRPr lang="fr-FR" altLang="fr-FR" sz="2400"/>
              </a:p>
            </p:txBody>
          </p:sp>
          <p:sp>
            <p:nvSpPr>
              <p:cNvPr id="34907" name="Line 96">
                <a:extLst>
                  <a:ext uri="{FF2B5EF4-FFF2-40B4-BE49-F238E27FC236}">
                    <a16:creationId xmlns:a16="http://schemas.microsoft.com/office/drawing/2014/main" id="{E83581D5-22EB-27D6-DE3E-31B4D7D3E5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2" y="1798"/>
                <a:ext cx="0" cy="5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08" name="Freeform 97">
                <a:extLst>
                  <a:ext uri="{FF2B5EF4-FFF2-40B4-BE49-F238E27FC236}">
                    <a16:creationId xmlns:a16="http://schemas.microsoft.com/office/drawing/2014/main" id="{7259AE17-22EA-2D1F-D5AB-6020ABEBC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6" y="1798"/>
                <a:ext cx="71" cy="74"/>
              </a:xfrm>
              <a:custGeom>
                <a:avLst/>
                <a:gdLst>
                  <a:gd name="T0" fmla="*/ 71 w 71"/>
                  <a:gd name="T1" fmla="*/ 74 h 74"/>
                  <a:gd name="T2" fmla="*/ 36 w 71"/>
                  <a:gd name="T3" fmla="*/ 0 h 74"/>
                  <a:gd name="T4" fmla="*/ 0 w 71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1" h="74">
                    <a:moveTo>
                      <a:pt x="71" y="74"/>
                    </a:moveTo>
                    <a:lnTo>
                      <a:pt x="36" y="0"/>
                    </a:lnTo>
                    <a:lnTo>
                      <a:pt x="0" y="7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09" name="Line 98">
                <a:extLst>
                  <a:ext uri="{FF2B5EF4-FFF2-40B4-BE49-F238E27FC236}">
                    <a16:creationId xmlns:a16="http://schemas.microsoft.com/office/drawing/2014/main" id="{BA25B86A-0FA0-7407-1005-E8F051014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72" y="2082"/>
                <a:ext cx="56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10" name="Freeform 99">
                <a:extLst>
                  <a:ext uri="{FF2B5EF4-FFF2-40B4-BE49-F238E27FC236}">
                    <a16:creationId xmlns:a16="http://schemas.microsoft.com/office/drawing/2014/main" id="{C185DF2C-6F21-602A-19F4-E4F4512B0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1" y="2041"/>
                <a:ext cx="98" cy="84"/>
              </a:xfrm>
              <a:custGeom>
                <a:avLst/>
                <a:gdLst>
                  <a:gd name="T0" fmla="*/ 0 w 98"/>
                  <a:gd name="T1" fmla="*/ 84 h 84"/>
                  <a:gd name="T2" fmla="*/ 98 w 98"/>
                  <a:gd name="T3" fmla="*/ 41 h 84"/>
                  <a:gd name="T4" fmla="*/ 0 w 98"/>
                  <a:gd name="T5" fmla="*/ 0 h 8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8" h="84">
                    <a:moveTo>
                      <a:pt x="0" y="84"/>
                    </a:moveTo>
                    <a:lnTo>
                      <a:pt x="98" y="4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11" name="Freeform 100">
                <a:extLst>
                  <a:ext uri="{FF2B5EF4-FFF2-40B4-BE49-F238E27FC236}">
                    <a16:creationId xmlns:a16="http://schemas.microsoft.com/office/drawing/2014/main" id="{381896F1-8C81-6F0B-8B2C-70B2F4684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" y="1902"/>
                <a:ext cx="512" cy="338"/>
              </a:xfrm>
              <a:custGeom>
                <a:avLst/>
                <a:gdLst>
                  <a:gd name="T0" fmla="*/ 507 w 512"/>
                  <a:gd name="T1" fmla="*/ 16 h 338"/>
                  <a:gd name="T2" fmla="*/ 509 w 512"/>
                  <a:gd name="T3" fmla="*/ 16 h 338"/>
                  <a:gd name="T4" fmla="*/ 509 w 512"/>
                  <a:gd name="T5" fmla="*/ 11 h 338"/>
                  <a:gd name="T6" fmla="*/ 512 w 512"/>
                  <a:gd name="T7" fmla="*/ 11 h 338"/>
                  <a:gd name="T8" fmla="*/ 512 w 512"/>
                  <a:gd name="T9" fmla="*/ 3 h 338"/>
                  <a:gd name="T10" fmla="*/ 509 w 512"/>
                  <a:gd name="T11" fmla="*/ 3 h 338"/>
                  <a:gd name="T12" fmla="*/ 509 w 512"/>
                  <a:gd name="T13" fmla="*/ 0 h 338"/>
                  <a:gd name="T14" fmla="*/ 403 w 512"/>
                  <a:gd name="T15" fmla="*/ 0 h 338"/>
                  <a:gd name="T16" fmla="*/ 403 w 512"/>
                  <a:gd name="T17" fmla="*/ 3 h 338"/>
                  <a:gd name="T18" fmla="*/ 362 w 512"/>
                  <a:gd name="T19" fmla="*/ 44 h 338"/>
                  <a:gd name="T20" fmla="*/ 114 w 512"/>
                  <a:gd name="T21" fmla="*/ 322 h 338"/>
                  <a:gd name="T22" fmla="*/ 2 w 512"/>
                  <a:gd name="T23" fmla="*/ 322 h 338"/>
                  <a:gd name="T24" fmla="*/ 2 w 512"/>
                  <a:gd name="T25" fmla="*/ 327 h 338"/>
                  <a:gd name="T26" fmla="*/ 0 w 512"/>
                  <a:gd name="T27" fmla="*/ 327 h 338"/>
                  <a:gd name="T28" fmla="*/ 0 w 512"/>
                  <a:gd name="T29" fmla="*/ 335 h 338"/>
                  <a:gd name="T30" fmla="*/ 2 w 512"/>
                  <a:gd name="T31" fmla="*/ 335 h 338"/>
                  <a:gd name="T32" fmla="*/ 2 w 512"/>
                  <a:gd name="T33" fmla="*/ 338 h 338"/>
                  <a:gd name="T34" fmla="*/ 5 w 512"/>
                  <a:gd name="T35" fmla="*/ 338 h 338"/>
                  <a:gd name="T36" fmla="*/ 117 w 512"/>
                  <a:gd name="T37" fmla="*/ 338 h 338"/>
                  <a:gd name="T38" fmla="*/ 122 w 512"/>
                  <a:gd name="T39" fmla="*/ 338 h 338"/>
                  <a:gd name="T40" fmla="*/ 125 w 512"/>
                  <a:gd name="T41" fmla="*/ 335 h 338"/>
                  <a:gd name="T42" fmla="*/ 370 w 512"/>
                  <a:gd name="T43" fmla="*/ 49 h 338"/>
                  <a:gd name="T44" fmla="*/ 409 w 512"/>
                  <a:gd name="T45" fmla="*/ 16 h 338"/>
                  <a:gd name="T46" fmla="*/ 507 w 512"/>
                  <a:gd name="T47" fmla="*/ 16 h 3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12" h="338">
                    <a:moveTo>
                      <a:pt x="507" y="16"/>
                    </a:moveTo>
                    <a:lnTo>
                      <a:pt x="509" y="16"/>
                    </a:lnTo>
                    <a:lnTo>
                      <a:pt x="509" y="11"/>
                    </a:lnTo>
                    <a:lnTo>
                      <a:pt x="512" y="11"/>
                    </a:lnTo>
                    <a:lnTo>
                      <a:pt x="512" y="3"/>
                    </a:lnTo>
                    <a:lnTo>
                      <a:pt x="509" y="3"/>
                    </a:lnTo>
                    <a:lnTo>
                      <a:pt x="509" y="0"/>
                    </a:lnTo>
                    <a:lnTo>
                      <a:pt x="403" y="0"/>
                    </a:lnTo>
                    <a:lnTo>
                      <a:pt x="403" y="3"/>
                    </a:lnTo>
                    <a:lnTo>
                      <a:pt x="362" y="44"/>
                    </a:lnTo>
                    <a:lnTo>
                      <a:pt x="114" y="322"/>
                    </a:lnTo>
                    <a:lnTo>
                      <a:pt x="2" y="322"/>
                    </a:lnTo>
                    <a:lnTo>
                      <a:pt x="2" y="327"/>
                    </a:lnTo>
                    <a:lnTo>
                      <a:pt x="0" y="327"/>
                    </a:lnTo>
                    <a:lnTo>
                      <a:pt x="0" y="335"/>
                    </a:lnTo>
                    <a:lnTo>
                      <a:pt x="2" y="335"/>
                    </a:lnTo>
                    <a:lnTo>
                      <a:pt x="2" y="338"/>
                    </a:lnTo>
                    <a:lnTo>
                      <a:pt x="5" y="338"/>
                    </a:lnTo>
                    <a:lnTo>
                      <a:pt x="117" y="338"/>
                    </a:lnTo>
                    <a:lnTo>
                      <a:pt x="122" y="338"/>
                    </a:lnTo>
                    <a:lnTo>
                      <a:pt x="125" y="335"/>
                    </a:lnTo>
                    <a:lnTo>
                      <a:pt x="370" y="49"/>
                    </a:lnTo>
                    <a:lnTo>
                      <a:pt x="409" y="16"/>
                    </a:lnTo>
                    <a:lnTo>
                      <a:pt x="507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12" name="Line 101">
                <a:extLst>
                  <a:ext uri="{FF2B5EF4-FFF2-40B4-BE49-F238E27FC236}">
                    <a16:creationId xmlns:a16="http://schemas.microsoft.com/office/drawing/2014/main" id="{18E73243-78E1-16B8-7458-4D2E9703F9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5" y="1899"/>
                <a:ext cx="5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13" name="Line 102">
                <a:extLst>
                  <a:ext uri="{FF2B5EF4-FFF2-40B4-BE49-F238E27FC236}">
                    <a16:creationId xmlns:a16="http://schemas.microsoft.com/office/drawing/2014/main" id="{5E5427A2-E3EA-4B45-D0A6-718EFC99DA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5" y="2243"/>
                <a:ext cx="5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14" name="Rectangle 103">
                <a:extLst>
                  <a:ext uri="{FF2B5EF4-FFF2-40B4-BE49-F238E27FC236}">
                    <a16:creationId xmlns:a16="http://schemas.microsoft.com/office/drawing/2014/main" id="{8DCF0B03-A316-3E2D-502E-8BF5ED328B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5" y="1853"/>
                <a:ext cx="104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000" b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m</a:t>
                </a:r>
                <a:endParaRPr lang="fr-FR" altLang="fr-FR" sz="2400"/>
              </a:p>
            </p:txBody>
          </p:sp>
          <p:sp>
            <p:nvSpPr>
              <p:cNvPr id="34915" name="Rectangle 104">
                <a:extLst>
                  <a:ext uri="{FF2B5EF4-FFF2-40B4-BE49-F238E27FC236}">
                    <a16:creationId xmlns:a16="http://schemas.microsoft.com/office/drawing/2014/main" id="{1CDFB918-C128-EB16-8CC0-65A02B1E62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0" y="2199"/>
                <a:ext cx="153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000" b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-m</a:t>
                </a:r>
                <a:endParaRPr lang="fr-FR" altLang="fr-FR" sz="2400"/>
              </a:p>
            </p:txBody>
          </p:sp>
          <p:sp>
            <p:nvSpPr>
              <p:cNvPr id="34916" name="Freeform 105">
                <a:extLst>
                  <a:ext uri="{FF2B5EF4-FFF2-40B4-BE49-F238E27FC236}">
                    <a16:creationId xmlns:a16="http://schemas.microsoft.com/office/drawing/2014/main" id="{2FD73DE5-93BA-45F2-CA07-0765B3AE8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2" y="2106"/>
                <a:ext cx="270" cy="537"/>
              </a:xfrm>
              <a:custGeom>
                <a:avLst/>
                <a:gdLst>
                  <a:gd name="T0" fmla="*/ 0 w 270"/>
                  <a:gd name="T1" fmla="*/ 537 h 537"/>
                  <a:gd name="T2" fmla="*/ 270 w 270"/>
                  <a:gd name="T3" fmla="*/ 537 h 537"/>
                  <a:gd name="T4" fmla="*/ 270 w 270"/>
                  <a:gd name="T5" fmla="*/ 0 h 5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0" h="537">
                    <a:moveTo>
                      <a:pt x="0" y="537"/>
                    </a:moveTo>
                    <a:lnTo>
                      <a:pt x="270" y="537"/>
                    </a:lnTo>
                    <a:lnTo>
                      <a:pt x="27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17" name="Freeform 106">
                <a:extLst>
                  <a:ext uri="{FF2B5EF4-FFF2-40B4-BE49-F238E27FC236}">
                    <a16:creationId xmlns:a16="http://schemas.microsoft.com/office/drawing/2014/main" id="{2C958D19-184F-8D10-A8F3-5BCA93612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2106"/>
                <a:ext cx="68" cy="79"/>
              </a:xfrm>
              <a:custGeom>
                <a:avLst/>
                <a:gdLst>
                  <a:gd name="T0" fmla="*/ 0 w 68"/>
                  <a:gd name="T1" fmla="*/ 79 h 79"/>
                  <a:gd name="T2" fmla="*/ 35 w 68"/>
                  <a:gd name="T3" fmla="*/ 0 h 79"/>
                  <a:gd name="T4" fmla="*/ 68 w 68"/>
                  <a:gd name="T5" fmla="*/ 79 h 79"/>
                  <a:gd name="T6" fmla="*/ 35 w 68"/>
                  <a:gd name="T7" fmla="*/ 41 h 79"/>
                  <a:gd name="T8" fmla="*/ 0 w 68"/>
                  <a:gd name="T9" fmla="*/ 79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8" h="79">
                    <a:moveTo>
                      <a:pt x="0" y="79"/>
                    </a:moveTo>
                    <a:lnTo>
                      <a:pt x="35" y="0"/>
                    </a:lnTo>
                    <a:lnTo>
                      <a:pt x="68" y="79"/>
                    </a:lnTo>
                    <a:lnTo>
                      <a:pt x="35" y="41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18" name="Line 107">
                <a:extLst>
                  <a:ext uri="{FF2B5EF4-FFF2-40B4-BE49-F238E27FC236}">
                    <a16:creationId xmlns:a16="http://schemas.microsoft.com/office/drawing/2014/main" id="{3FEB1836-613D-722A-DB18-78DE6F726E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1" y="2643"/>
                <a:ext cx="65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19" name="Rectangle 108">
                <a:extLst>
                  <a:ext uri="{FF2B5EF4-FFF2-40B4-BE49-F238E27FC236}">
                    <a16:creationId xmlns:a16="http://schemas.microsoft.com/office/drawing/2014/main" id="{E7D10BBD-3A7D-D8EA-D127-55723E9E7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2" y="1848"/>
                <a:ext cx="488" cy="403"/>
              </a:xfrm>
              <a:prstGeom prst="rect">
                <a:avLst/>
              </a:prstGeom>
              <a:solidFill>
                <a:srgbClr val="FF9999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34920" name="Line 109">
                <a:extLst>
                  <a:ext uri="{FF2B5EF4-FFF2-40B4-BE49-F238E27FC236}">
                    <a16:creationId xmlns:a16="http://schemas.microsoft.com/office/drawing/2014/main" id="{2D47C8E4-6453-C2B9-34BA-C527731565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1" y="1845"/>
                <a:ext cx="0" cy="3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21" name="Freeform 110">
                <a:extLst>
                  <a:ext uri="{FF2B5EF4-FFF2-40B4-BE49-F238E27FC236}">
                    <a16:creationId xmlns:a16="http://schemas.microsoft.com/office/drawing/2014/main" id="{89D22EF7-016D-C9D5-AEEB-B57E70EE4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4" y="1845"/>
                <a:ext cx="55" cy="54"/>
              </a:xfrm>
              <a:custGeom>
                <a:avLst/>
                <a:gdLst>
                  <a:gd name="T0" fmla="*/ 55 w 55"/>
                  <a:gd name="T1" fmla="*/ 54 h 54"/>
                  <a:gd name="T2" fmla="*/ 27 w 55"/>
                  <a:gd name="T3" fmla="*/ 0 h 54"/>
                  <a:gd name="T4" fmla="*/ 0 w 55"/>
                  <a:gd name="T5" fmla="*/ 54 h 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5" h="54">
                    <a:moveTo>
                      <a:pt x="55" y="54"/>
                    </a:moveTo>
                    <a:lnTo>
                      <a:pt x="27" y="0"/>
                    </a:lnTo>
                    <a:lnTo>
                      <a:pt x="0" y="5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22" name="Line 111">
                <a:extLst>
                  <a:ext uri="{FF2B5EF4-FFF2-40B4-BE49-F238E27FC236}">
                    <a16:creationId xmlns:a16="http://schemas.microsoft.com/office/drawing/2014/main" id="{70AE1929-B018-D771-2915-7AF160E5A3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30" y="2060"/>
                <a:ext cx="4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23" name="Freeform 112">
                <a:extLst>
                  <a:ext uri="{FF2B5EF4-FFF2-40B4-BE49-F238E27FC236}">
                    <a16:creationId xmlns:a16="http://schemas.microsoft.com/office/drawing/2014/main" id="{48DC44EA-64CA-088C-0062-0772F43AE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" y="2030"/>
                <a:ext cx="68" cy="60"/>
              </a:xfrm>
              <a:custGeom>
                <a:avLst/>
                <a:gdLst>
                  <a:gd name="T0" fmla="*/ 0 w 68"/>
                  <a:gd name="T1" fmla="*/ 60 h 60"/>
                  <a:gd name="T2" fmla="*/ 68 w 68"/>
                  <a:gd name="T3" fmla="*/ 30 h 60"/>
                  <a:gd name="T4" fmla="*/ 0 w 68"/>
                  <a:gd name="T5" fmla="*/ 0 h 6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8" h="60">
                    <a:moveTo>
                      <a:pt x="0" y="60"/>
                    </a:moveTo>
                    <a:lnTo>
                      <a:pt x="68" y="3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24" name="Freeform 113">
                <a:extLst>
                  <a:ext uri="{FF2B5EF4-FFF2-40B4-BE49-F238E27FC236}">
                    <a16:creationId xmlns:a16="http://schemas.microsoft.com/office/drawing/2014/main" id="{7DBCB135-4E13-82D0-CDB2-D15420585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" y="1921"/>
                <a:ext cx="393" cy="262"/>
              </a:xfrm>
              <a:custGeom>
                <a:avLst/>
                <a:gdLst>
                  <a:gd name="T0" fmla="*/ 385 w 393"/>
                  <a:gd name="T1" fmla="*/ 16 h 262"/>
                  <a:gd name="T2" fmla="*/ 387 w 393"/>
                  <a:gd name="T3" fmla="*/ 16 h 262"/>
                  <a:gd name="T4" fmla="*/ 387 w 393"/>
                  <a:gd name="T5" fmla="*/ 11 h 262"/>
                  <a:gd name="T6" fmla="*/ 393 w 393"/>
                  <a:gd name="T7" fmla="*/ 11 h 262"/>
                  <a:gd name="T8" fmla="*/ 393 w 393"/>
                  <a:gd name="T9" fmla="*/ 3 h 262"/>
                  <a:gd name="T10" fmla="*/ 387 w 393"/>
                  <a:gd name="T11" fmla="*/ 3 h 262"/>
                  <a:gd name="T12" fmla="*/ 387 w 393"/>
                  <a:gd name="T13" fmla="*/ 0 h 262"/>
                  <a:gd name="T14" fmla="*/ 308 w 393"/>
                  <a:gd name="T15" fmla="*/ 0 h 262"/>
                  <a:gd name="T16" fmla="*/ 308 w 393"/>
                  <a:gd name="T17" fmla="*/ 3 h 262"/>
                  <a:gd name="T18" fmla="*/ 278 w 393"/>
                  <a:gd name="T19" fmla="*/ 36 h 262"/>
                  <a:gd name="T20" fmla="*/ 85 w 393"/>
                  <a:gd name="T21" fmla="*/ 245 h 262"/>
                  <a:gd name="T22" fmla="*/ 6 w 393"/>
                  <a:gd name="T23" fmla="*/ 245 h 262"/>
                  <a:gd name="T24" fmla="*/ 6 w 393"/>
                  <a:gd name="T25" fmla="*/ 251 h 262"/>
                  <a:gd name="T26" fmla="*/ 0 w 393"/>
                  <a:gd name="T27" fmla="*/ 251 h 262"/>
                  <a:gd name="T28" fmla="*/ 0 w 393"/>
                  <a:gd name="T29" fmla="*/ 256 h 262"/>
                  <a:gd name="T30" fmla="*/ 6 w 393"/>
                  <a:gd name="T31" fmla="*/ 256 h 262"/>
                  <a:gd name="T32" fmla="*/ 6 w 393"/>
                  <a:gd name="T33" fmla="*/ 262 h 262"/>
                  <a:gd name="T34" fmla="*/ 8 w 393"/>
                  <a:gd name="T35" fmla="*/ 262 h 262"/>
                  <a:gd name="T36" fmla="*/ 90 w 393"/>
                  <a:gd name="T37" fmla="*/ 262 h 262"/>
                  <a:gd name="T38" fmla="*/ 93 w 393"/>
                  <a:gd name="T39" fmla="*/ 262 h 262"/>
                  <a:gd name="T40" fmla="*/ 93 w 393"/>
                  <a:gd name="T41" fmla="*/ 256 h 262"/>
                  <a:gd name="T42" fmla="*/ 284 w 393"/>
                  <a:gd name="T43" fmla="*/ 44 h 262"/>
                  <a:gd name="T44" fmla="*/ 316 w 393"/>
                  <a:gd name="T45" fmla="*/ 16 h 262"/>
                  <a:gd name="T46" fmla="*/ 385 w 393"/>
                  <a:gd name="T47" fmla="*/ 16 h 26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93" h="262">
                    <a:moveTo>
                      <a:pt x="385" y="16"/>
                    </a:moveTo>
                    <a:lnTo>
                      <a:pt x="387" y="16"/>
                    </a:lnTo>
                    <a:lnTo>
                      <a:pt x="387" y="11"/>
                    </a:lnTo>
                    <a:lnTo>
                      <a:pt x="393" y="11"/>
                    </a:lnTo>
                    <a:lnTo>
                      <a:pt x="393" y="3"/>
                    </a:lnTo>
                    <a:lnTo>
                      <a:pt x="387" y="3"/>
                    </a:lnTo>
                    <a:lnTo>
                      <a:pt x="387" y="0"/>
                    </a:lnTo>
                    <a:lnTo>
                      <a:pt x="308" y="0"/>
                    </a:lnTo>
                    <a:lnTo>
                      <a:pt x="308" y="3"/>
                    </a:lnTo>
                    <a:lnTo>
                      <a:pt x="278" y="36"/>
                    </a:lnTo>
                    <a:lnTo>
                      <a:pt x="85" y="245"/>
                    </a:lnTo>
                    <a:lnTo>
                      <a:pt x="6" y="245"/>
                    </a:lnTo>
                    <a:lnTo>
                      <a:pt x="6" y="251"/>
                    </a:lnTo>
                    <a:lnTo>
                      <a:pt x="0" y="251"/>
                    </a:lnTo>
                    <a:lnTo>
                      <a:pt x="0" y="256"/>
                    </a:lnTo>
                    <a:lnTo>
                      <a:pt x="6" y="256"/>
                    </a:lnTo>
                    <a:lnTo>
                      <a:pt x="6" y="262"/>
                    </a:lnTo>
                    <a:lnTo>
                      <a:pt x="8" y="262"/>
                    </a:lnTo>
                    <a:lnTo>
                      <a:pt x="90" y="262"/>
                    </a:lnTo>
                    <a:lnTo>
                      <a:pt x="93" y="262"/>
                    </a:lnTo>
                    <a:lnTo>
                      <a:pt x="93" y="256"/>
                    </a:lnTo>
                    <a:lnTo>
                      <a:pt x="284" y="44"/>
                    </a:lnTo>
                    <a:lnTo>
                      <a:pt x="316" y="16"/>
                    </a:lnTo>
                    <a:lnTo>
                      <a:pt x="385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25" name="Line 114">
                <a:extLst>
                  <a:ext uri="{FF2B5EF4-FFF2-40B4-BE49-F238E27FC236}">
                    <a16:creationId xmlns:a16="http://schemas.microsoft.com/office/drawing/2014/main" id="{BE12BA78-6017-8FFF-2A7C-D789FE0F68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12" y="1918"/>
                <a:ext cx="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26" name="Line 115">
                <a:extLst>
                  <a:ext uri="{FF2B5EF4-FFF2-40B4-BE49-F238E27FC236}">
                    <a16:creationId xmlns:a16="http://schemas.microsoft.com/office/drawing/2014/main" id="{C6493505-7669-6D29-0380-2D77FA35E2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12" y="2183"/>
                <a:ext cx="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27" name="Rectangle 116">
                <a:extLst>
                  <a:ext uri="{FF2B5EF4-FFF2-40B4-BE49-F238E27FC236}">
                    <a16:creationId xmlns:a16="http://schemas.microsoft.com/office/drawing/2014/main" id="{BCDDFE18-498E-643E-309A-BB4002A8D9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1" y="1886"/>
                <a:ext cx="71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800" b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d</a:t>
                </a:r>
                <a:endParaRPr lang="fr-FR" altLang="fr-FR" sz="2400"/>
              </a:p>
            </p:txBody>
          </p:sp>
          <p:sp>
            <p:nvSpPr>
              <p:cNvPr id="34928" name="Rectangle 117">
                <a:extLst>
                  <a:ext uri="{FF2B5EF4-FFF2-40B4-BE49-F238E27FC236}">
                    <a16:creationId xmlns:a16="http://schemas.microsoft.com/office/drawing/2014/main" id="{F607679B-73F5-8BCE-1DC6-2EBE92180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1" y="2147"/>
                <a:ext cx="106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800" b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-d</a:t>
                </a:r>
                <a:endParaRPr lang="fr-FR" altLang="fr-FR" sz="2400"/>
              </a:p>
            </p:txBody>
          </p:sp>
          <p:sp>
            <p:nvSpPr>
              <p:cNvPr id="34929" name="Line 118">
                <a:extLst>
                  <a:ext uri="{FF2B5EF4-FFF2-40B4-BE49-F238E27FC236}">
                    <a16:creationId xmlns:a16="http://schemas.microsoft.com/office/drawing/2014/main" id="{08ACD82E-5B54-505D-9D15-6967442167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5" y="2049"/>
                <a:ext cx="22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30" name="Freeform 119">
                <a:extLst>
                  <a:ext uri="{FF2B5EF4-FFF2-40B4-BE49-F238E27FC236}">
                    <a16:creationId xmlns:a16="http://schemas.microsoft.com/office/drawing/2014/main" id="{94C483A6-BF1E-063D-16A5-EA6D117DC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0" y="2014"/>
                <a:ext cx="71" cy="73"/>
              </a:xfrm>
              <a:custGeom>
                <a:avLst/>
                <a:gdLst>
                  <a:gd name="T0" fmla="*/ 0 w 71"/>
                  <a:gd name="T1" fmla="*/ 0 h 73"/>
                  <a:gd name="T2" fmla="*/ 71 w 71"/>
                  <a:gd name="T3" fmla="*/ 35 h 73"/>
                  <a:gd name="T4" fmla="*/ 0 w 71"/>
                  <a:gd name="T5" fmla="*/ 73 h 73"/>
                  <a:gd name="T6" fmla="*/ 33 w 71"/>
                  <a:gd name="T7" fmla="*/ 35 h 73"/>
                  <a:gd name="T8" fmla="*/ 0 w 71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" h="73">
                    <a:moveTo>
                      <a:pt x="0" y="0"/>
                    </a:moveTo>
                    <a:lnTo>
                      <a:pt x="71" y="35"/>
                    </a:lnTo>
                    <a:lnTo>
                      <a:pt x="0" y="73"/>
                    </a:lnTo>
                    <a:lnTo>
                      <a:pt x="33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31" name="Rectangle 120">
                <a:extLst>
                  <a:ext uri="{FF2B5EF4-FFF2-40B4-BE49-F238E27FC236}">
                    <a16:creationId xmlns:a16="http://schemas.microsoft.com/office/drawing/2014/main" id="{50350669-1BFD-8C46-ED9E-C90EA06D3B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6" y="2627"/>
                <a:ext cx="546" cy="22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34932" name="Rectangle 121">
                <a:extLst>
                  <a:ext uri="{FF2B5EF4-FFF2-40B4-BE49-F238E27FC236}">
                    <a16:creationId xmlns:a16="http://schemas.microsoft.com/office/drawing/2014/main" id="{B7A528D4-EAB0-DC78-94CA-C97C86B41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1" y="2668"/>
                <a:ext cx="41" cy="2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34933" name="Rectangle 122">
                <a:extLst>
                  <a:ext uri="{FF2B5EF4-FFF2-40B4-BE49-F238E27FC236}">
                    <a16:creationId xmlns:a16="http://schemas.microsoft.com/office/drawing/2014/main" id="{CCE75E58-FA9B-304B-19DE-CD87670C62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9" y="2640"/>
                <a:ext cx="114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700" b="0">
                    <a:solidFill>
                      <a:srgbClr val="000000"/>
                    </a:solidFill>
                  </a:rPr>
                  <a:t>z</a:t>
                </a:r>
                <a:endParaRPr lang="fr-FR" altLang="fr-FR" sz="2400"/>
              </a:p>
            </p:txBody>
          </p:sp>
        </p:grpSp>
      </p:grpSp>
      <p:sp>
        <p:nvSpPr>
          <p:cNvPr id="34819" name="Rectangle 3">
            <a:extLst>
              <a:ext uri="{FF2B5EF4-FFF2-40B4-BE49-F238E27FC236}">
                <a16:creationId xmlns:a16="http://schemas.microsoft.com/office/drawing/2014/main" id="{79F550F6-E7E6-CD8F-F5E7-C2370156C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62F9D356-550C-DA48-4998-CFCB6143F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1CC812BB-679F-A9F6-49F6-18726D549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1F6878CA-B29E-2EB2-11EC-B66DBC178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BB7C81D8-F70D-3AC6-4C3A-D17D3E7D3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4824" name="Rectangle 8">
            <a:extLst>
              <a:ext uri="{FF2B5EF4-FFF2-40B4-BE49-F238E27FC236}">
                <a16:creationId xmlns:a16="http://schemas.microsoft.com/office/drawing/2014/main" id="{FEE8EF34-4066-0956-CD64-D534CC110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4825" name="Rectangle 9">
            <a:extLst>
              <a:ext uri="{FF2B5EF4-FFF2-40B4-BE49-F238E27FC236}">
                <a16:creationId xmlns:a16="http://schemas.microsoft.com/office/drawing/2014/main" id="{C36540CD-F9E0-8ED0-5904-C05C4DC5B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4826" name="Rectangle 10">
            <a:extLst>
              <a:ext uri="{FF2B5EF4-FFF2-40B4-BE49-F238E27FC236}">
                <a16:creationId xmlns:a16="http://schemas.microsoft.com/office/drawing/2014/main" id="{FFCB7B81-346B-5BDD-AF95-30AE7FDA0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4827" name="Rectangle 11">
            <a:extLst>
              <a:ext uri="{FF2B5EF4-FFF2-40B4-BE49-F238E27FC236}">
                <a16:creationId xmlns:a16="http://schemas.microsoft.com/office/drawing/2014/main" id="{75880486-981E-172B-E1D5-360A149CF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0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4828" name="Rectangle 12">
            <a:extLst>
              <a:ext uri="{FF2B5EF4-FFF2-40B4-BE49-F238E27FC236}">
                <a16:creationId xmlns:a16="http://schemas.microsoft.com/office/drawing/2014/main" id="{34BF5F09-A25B-7D79-AB59-6AABD5CF8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4829" name="Rectangle 14">
            <a:extLst>
              <a:ext uri="{FF2B5EF4-FFF2-40B4-BE49-F238E27FC236}">
                <a16:creationId xmlns:a16="http://schemas.microsoft.com/office/drawing/2014/main" id="{32EEF144-313B-834F-C22B-8C4D4BF25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4830" name="Rectangle 15">
            <a:extLst>
              <a:ext uri="{FF2B5EF4-FFF2-40B4-BE49-F238E27FC236}">
                <a16:creationId xmlns:a16="http://schemas.microsoft.com/office/drawing/2014/main" id="{B0272520-76AE-2DA2-D6B9-1737DCE03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4831" name="Rectangle 16">
            <a:extLst>
              <a:ext uri="{FF2B5EF4-FFF2-40B4-BE49-F238E27FC236}">
                <a16:creationId xmlns:a16="http://schemas.microsoft.com/office/drawing/2014/main" id="{AF69D49A-FBA1-8FC2-3D65-85BECD967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863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4832" name="Rectangle 17">
            <a:extLst>
              <a:ext uri="{FF2B5EF4-FFF2-40B4-BE49-F238E27FC236}">
                <a16:creationId xmlns:a16="http://schemas.microsoft.com/office/drawing/2014/main" id="{60889F3F-2FD2-8818-9CDF-C48F89EAA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4833" name="Rectangle 18">
            <a:extLst>
              <a:ext uri="{FF2B5EF4-FFF2-40B4-BE49-F238E27FC236}">
                <a16:creationId xmlns:a16="http://schemas.microsoft.com/office/drawing/2014/main" id="{652FAF88-508A-3596-016A-BD617A891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313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4834" name="Rectangle 19">
            <a:extLst>
              <a:ext uri="{FF2B5EF4-FFF2-40B4-BE49-F238E27FC236}">
                <a16:creationId xmlns:a16="http://schemas.microsoft.com/office/drawing/2014/main" id="{3BB23C39-20C1-A2A1-0662-AC423F295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63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4835" name="Rectangle 20">
            <a:extLst>
              <a:ext uri="{FF2B5EF4-FFF2-40B4-BE49-F238E27FC236}">
                <a16:creationId xmlns:a16="http://schemas.microsoft.com/office/drawing/2014/main" id="{760F134B-7E45-1DAF-49FB-81CAA2B14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4836" name="Rectangle 23">
            <a:extLst>
              <a:ext uri="{FF2B5EF4-FFF2-40B4-BE49-F238E27FC236}">
                <a16:creationId xmlns:a16="http://schemas.microsoft.com/office/drawing/2014/main" id="{6B9B5F5E-CA22-3AE2-08B9-7841C195E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2476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4837" name="Rectangle 24">
            <a:extLst>
              <a:ext uri="{FF2B5EF4-FFF2-40B4-BE49-F238E27FC236}">
                <a16:creationId xmlns:a16="http://schemas.microsoft.com/office/drawing/2014/main" id="{46A37C84-D6F6-5FA8-E8C3-840D8F364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941888"/>
            <a:ext cx="798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2000">
                <a:solidFill>
                  <a:schemeClr val="tx2"/>
                </a:solidFill>
                <a:cs typeface="Arial" panose="020B0604020202020204" pitchFamily="34" charset="0"/>
              </a:rPr>
              <a:t>Funktionsschema des PID-Reglers mit Begrenzung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2000">
                <a:solidFill>
                  <a:schemeClr val="tx2"/>
                </a:solidFill>
                <a:cs typeface="Arial" panose="020B0604020202020204" pitchFamily="34" charset="0"/>
              </a:rPr>
              <a:t> des Stellsignals und </a:t>
            </a:r>
            <a:r>
              <a:rPr lang="fr-CH" altLang="fr-FR" sz="2000">
                <a:solidFill>
                  <a:srgbClr val="FF0000"/>
                </a:solidFill>
                <a:cs typeface="Arial" panose="020B0604020202020204" pitchFamily="34" charset="0"/>
              </a:rPr>
              <a:t>Anti-Reset-Windup-Korrektur (Clamping)</a:t>
            </a:r>
          </a:p>
        </p:txBody>
      </p:sp>
      <p:pic>
        <p:nvPicPr>
          <p:cNvPr id="34838" name="Picture 2" descr="HES-SO Valais-Wallis - BioArk">
            <a:extLst>
              <a:ext uri="{FF2B5EF4-FFF2-40B4-BE49-F238E27FC236}">
                <a16:creationId xmlns:a16="http://schemas.microsoft.com/office/drawing/2014/main" id="{EAB1F9C6-B057-0093-8A16-1E4CB2E6C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49FC8C-D490-E246-DC76-626327124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PID-Regler (</a:t>
            </a: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ideal</a:t>
            </a: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) – </a:t>
            </a: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mit </a:t>
            </a: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Begrenzung </a:t>
            </a: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und </a:t>
            </a: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Anti-Reset-Windup </a:t>
            </a: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Clamping</a:t>
            </a: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endParaRPr lang="en-GB" altLang="fr-FR" sz="1800" b="0" kern="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4047B3-BAAE-A538-3E84-227E019F4917}"/>
              </a:ext>
            </a:extLst>
          </p:cNvPr>
          <p:cNvSpPr txBox="1">
            <a:spLocks noChangeAspect="1"/>
          </p:cNvSpPr>
          <p:nvPr/>
        </p:nvSpPr>
        <p:spPr>
          <a:xfrm>
            <a:off x="6071176" y="1461915"/>
            <a:ext cx="843180" cy="521874"/>
          </a:xfrm>
          <a:prstGeom prst="rect">
            <a:avLst/>
          </a:prstGeom>
          <a:blipFill>
            <a:blip r:embed="rId4"/>
            <a:stretch>
              <a:fillRect l="-21583" t="-4651" b="-19767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533C85-75F5-9D91-EE5A-86D762C229E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292725" y="1752600"/>
            <a:ext cx="719138" cy="1073150"/>
          </a:xfrm>
          <a:prstGeom prst="line">
            <a:avLst/>
          </a:prstGeom>
          <a:noFill/>
          <a:ln w="9525" algn="ctr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42" name="Rectangle 93">
            <a:extLst>
              <a:ext uri="{FF2B5EF4-FFF2-40B4-BE49-F238E27FC236}">
                <a16:creationId xmlns:a16="http://schemas.microsoft.com/office/drawing/2014/main" id="{CD97AB65-60A6-26A5-21AF-27D645EB9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4325" y="3276600"/>
            <a:ext cx="3254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0">
                <a:solidFill>
                  <a:srgbClr val="000000"/>
                </a:solidFill>
              </a:rPr>
              <a:t>Ui(z)</a:t>
            </a:r>
            <a:endParaRPr lang="fr-FR" altLang="fr-FR" sz="1800"/>
          </a:p>
        </p:txBody>
      </p:sp>
      <p:sp>
        <p:nvSpPr>
          <p:cNvPr id="34843" name="TextBox 5">
            <a:extLst>
              <a:ext uri="{FF2B5EF4-FFF2-40B4-BE49-F238E27FC236}">
                <a16:creationId xmlns:a16="http://schemas.microsoft.com/office/drawing/2014/main" id="{1BA4D6D5-E413-FB75-C83B-0795766A0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688" y="3608388"/>
            <a:ext cx="11509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600" b="0">
                <a:solidFill>
                  <a:srgbClr val="FF0000"/>
                </a:solidFill>
              </a:rPr>
              <a:t>Sättigung 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>
            <a:extLst>
              <a:ext uri="{FF2B5EF4-FFF2-40B4-BE49-F238E27FC236}">
                <a16:creationId xmlns:a16="http://schemas.microsoft.com/office/drawing/2014/main" id="{C4DB726A-9A1B-F5B7-7DAF-AD18FF03C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6867" name="Rectangle 6">
            <a:extLst>
              <a:ext uri="{FF2B5EF4-FFF2-40B4-BE49-F238E27FC236}">
                <a16:creationId xmlns:a16="http://schemas.microsoft.com/office/drawing/2014/main" id="{49E665FC-D99F-B88A-ED39-DCB85EF76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6868" name="Rectangle 8">
            <a:extLst>
              <a:ext uri="{FF2B5EF4-FFF2-40B4-BE49-F238E27FC236}">
                <a16:creationId xmlns:a16="http://schemas.microsoft.com/office/drawing/2014/main" id="{BB615A46-606E-4A62-860F-4F86EA10D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614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36869" name="Picture 2" descr="HES-SO Valais-Wallis - BioArk">
            <a:extLst>
              <a:ext uri="{FF2B5EF4-FFF2-40B4-BE49-F238E27FC236}">
                <a16:creationId xmlns:a16="http://schemas.microsoft.com/office/drawing/2014/main" id="{4ED5248A-C22C-C5F1-79BD-E46DE5B4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2">
            <a:extLst>
              <a:ext uri="{FF2B5EF4-FFF2-40B4-BE49-F238E27FC236}">
                <a16:creationId xmlns:a16="http://schemas.microsoft.com/office/drawing/2014/main" id="{21B0490C-54EE-9BEF-A17A-B95220A2E2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690563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Beispiel 2: Codierung eines PI-Reglers mit Begrenzung des Steuersignals und Anti-Reset-Windup-Korrektur (Clamping) 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" name="Rectangle 33">
            <a:extLst>
              <a:ext uri="{FF2B5EF4-FFF2-40B4-BE49-F238E27FC236}">
                <a16:creationId xmlns:a16="http://schemas.microsoft.com/office/drawing/2014/main" id="{9C63353A-AD59-40A3-CE2E-9A74C3798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205038"/>
            <a:ext cx="5562600" cy="4940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latin typeface="+mn-lt"/>
              </a:rPr>
              <a:t>Read (y)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latin typeface="+mn-lt"/>
              </a:rPr>
              <a:t>e= W - y 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latin typeface="+mn-lt"/>
              </a:rPr>
              <a:t>up = Kp.e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latin typeface="+mn-lt"/>
              </a:rPr>
              <a:t>ui= </a:t>
            </a:r>
            <a:r>
              <a:rPr lang="fr-CH" altLang="fr-FR" sz="1800" b="0" noProof="1">
                <a:latin typeface="+mn-lt"/>
              </a:rPr>
              <a:t>ui+ </a:t>
            </a:r>
            <a:r>
              <a:rPr lang="fr-CH" altLang="fr-FR" sz="1800" b="0" dirty="0">
                <a:latin typeface="+mn-lt"/>
              </a:rPr>
              <a:t>Ki.</a:t>
            </a:r>
            <a:r>
              <a:rPr lang="fr-CH" altLang="fr-FR" sz="1800" b="0" noProof="1">
                <a:latin typeface="+mn-lt"/>
              </a:rPr>
              <a:t>h.eold</a:t>
            </a:r>
            <a:endParaRPr lang="fr-CH" altLang="fr-FR" sz="1600" b="0" noProof="1">
              <a:latin typeface="+mn-lt"/>
            </a:endParaRP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solidFill>
                  <a:srgbClr val="FF0000"/>
                </a:solidFill>
                <a:latin typeface="+mn-lt"/>
              </a:rPr>
              <a:t>if  ui&amp;gt; + limit/2  then  ui= limit/2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solidFill>
                  <a:srgbClr val="FF0000"/>
                </a:solidFill>
                <a:latin typeface="+mn-lt"/>
              </a:rPr>
              <a:t>if ui&amp;lt; -limit/2  then ui= -limit/2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latin typeface="+mn-lt"/>
              </a:rPr>
              <a:t>u= up +ui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if  u&amp;gt; + limit  then  u= limit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if u&amp;lt; -limit  then u= -limit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latin typeface="+mn-lt"/>
              </a:rPr>
              <a:t>eold= e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latin typeface="+mn-lt"/>
              </a:rPr>
              <a:t>Ausgabe (u)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endParaRPr lang="fr-CH" altLang="fr-FR" sz="1800" b="0" noProof="1"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764FE5CE-544D-BB20-E4DF-4B9EB6457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15" name="Rectangle 4">
            <a:extLst>
              <a:ext uri="{FF2B5EF4-FFF2-40B4-BE49-F238E27FC236}">
                <a16:creationId xmlns:a16="http://schemas.microsoft.com/office/drawing/2014/main" id="{49234754-94F6-945E-C48F-ABC42E627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16" name="Rectangle 5">
            <a:extLst>
              <a:ext uri="{FF2B5EF4-FFF2-40B4-BE49-F238E27FC236}">
                <a16:creationId xmlns:a16="http://schemas.microsoft.com/office/drawing/2014/main" id="{FDDCF016-3168-DEDE-DAED-B83787F66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17" name="Rectangle 6">
            <a:extLst>
              <a:ext uri="{FF2B5EF4-FFF2-40B4-BE49-F238E27FC236}">
                <a16:creationId xmlns:a16="http://schemas.microsoft.com/office/drawing/2014/main" id="{78E99691-F782-E020-F00C-723DD18E4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18" name="Rectangle 7">
            <a:extLst>
              <a:ext uri="{FF2B5EF4-FFF2-40B4-BE49-F238E27FC236}">
                <a16:creationId xmlns:a16="http://schemas.microsoft.com/office/drawing/2014/main" id="{60B427C4-796C-066A-C58C-0FA1B4A95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19" name="Rectangle 8">
            <a:extLst>
              <a:ext uri="{FF2B5EF4-FFF2-40B4-BE49-F238E27FC236}">
                <a16:creationId xmlns:a16="http://schemas.microsoft.com/office/drawing/2014/main" id="{E336D120-D844-6D02-F14C-6AF280CDE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20" name="Rectangle 9">
            <a:extLst>
              <a:ext uri="{FF2B5EF4-FFF2-40B4-BE49-F238E27FC236}">
                <a16:creationId xmlns:a16="http://schemas.microsoft.com/office/drawing/2014/main" id="{45CEE919-9500-E8FD-642B-D2245E971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21" name="Rectangle 10">
            <a:extLst>
              <a:ext uri="{FF2B5EF4-FFF2-40B4-BE49-F238E27FC236}">
                <a16:creationId xmlns:a16="http://schemas.microsoft.com/office/drawing/2014/main" id="{60BD4F49-B873-8801-2C12-A1C3438AA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22" name="Rectangle 11">
            <a:extLst>
              <a:ext uri="{FF2B5EF4-FFF2-40B4-BE49-F238E27FC236}">
                <a16:creationId xmlns:a16="http://schemas.microsoft.com/office/drawing/2014/main" id="{FDA1E41A-463D-FED1-CAD2-17A5AE036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0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23" name="Rectangle 12">
            <a:extLst>
              <a:ext uri="{FF2B5EF4-FFF2-40B4-BE49-F238E27FC236}">
                <a16:creationId xmlns:a16="http://schemas.microsoft.com/office/drawing/2014/main" id="{BA8E1952-4709-D4A1-06DD-E1B6D6303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24" name="Rectangle 13">
            <a:extLst>
              <a:ext uri="{FF2B5EF4-FFF2-40B4-BE49-F238E27FC236}">
                <a16:creationId xmlns:a16="http://schemas.microsoft.com/office/drawing/2014/main" id="{36E7FECF-4FBC-6726-6526-73CBAD40D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25" name="Rectangle 14">
            <a:extLst>
              <a:ext uri="{FF2B5EF4-FFF2-40B4-BE49-F238E27FC236}">
                <a16:creationId xmlns:a16="http://schemas.microsoft.com/office/drawing/2014/main" id="{09A9E505-A891-B1B2-B777-F95047AB6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26" name="Rectangle 15">
            <a:extLst>
              <a:ext uri="{FF2B5EF4-FFF2-40B4-BE49-F238E27FC236}">
                <a16:creationId xmlns:a16="http://schemas.microsoft.com/office/drawing/2014/main" id="{0EA31C98-D261-F8B4-1156-E395485C0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27" name="Rectangle 16">
            <a:extLst>
              <a:ext uri="{FF2B5EF4-FFF2-40B4-BE49-F238E27FC236}">
                <a16:creationId xmlns:a16="http://schemas.microsoft.com/office/drawing/2014/main" id="{CE4F376B-37D1-E899-070A-BC9D53EF0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863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28" name="Rectangle 17">
            <a:extLst>
              <a:ext uri="{FF2B5EF4-FFF2-40B4-BE49-F238E27FC236}">
                <a16:creationId xmlns:a16="http://schemas.microsoft.com/office/drawing/2014/main" id="{AC1B500B-F695-B9B6-0A4E-8041A6892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29" name="Rectangle 18">
            <a:extLst>
              <a:ext uri="{FF2B5EF4-FFF2-40B4-BE49-F238E27FC236}">
                <a16:creationId xmlns:a16="http://schemas.microsoft.com/office/drawing/2014/main" id="{45708224-F518-736A-AFEA-FDF7D09EE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313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30" name="Rectangle 19">
            <a:extLst>
              <a:ext uri="{FF2B5EF4-FFF2-40B4-BE49-F238E27FC236}">
                <a16:creationId xmlns:a16="http://schemas.microsoft.com/office/drawing/2014/main" id="{BEF38767-5BF7-D4A4-8B91-4E40098BB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63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31" name="Rectangle 20">
            <a:extLst>
              <a:ext uri="{FF2B5EF4-FFF2-40B4-BE49-F238E27FC236}">
                <a16:creationId xmlns:a16="http://schemas.microsoft.com/office/drawing/2014/main" id="{12333426-8F66-740C-5ED4-E2C10D53A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32" name="Rectangle 22">
            <a:extLst>
              <a:ext uri="{FF2B5EF4-FFF2-40B4-BE49-F238E27FC236}">
                <a16:creationId xmlns:a16="http://schemas.microsoft.com/office/drawing/2014/main" id="{2F65EB69-4E38-1F08-2E93-941C1F5FA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062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33" name="Rectangle 23">
            <a:extLst>
              <a:ext uri="{FF2B5EF4-FFF2-40B4-BE49-F238E27FC236}">
                <a16:creationId xmlns:a16="http://schemas.microsoft.com/office/drawing/2014/main" id="{05700449-96E1-725E-30E4-6772E991C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2476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34" name="Rectangle 24">
            <a:extLst>
              <a:ext uri="{FF2B5EF4-FFF2-40B4-BE49-F238E27FC236}">
                <a16:creationId xmlns:a16="http://schemas.microsoft.com/office/drawing/2014/main" id="{54882242-22DA-5BC2-892D-1B516FF78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3" y="5165725"/>
            <a:ext cx="8820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2000">
                <a:solidFill>
                  <a:schemeClr val="tx2"/>
                </a:solidFill>
                <a:cs typeface="Arial" panose="020B0604020202020204" pitchFamily="34" charset="0"/>
              </a:rPr>
              <a:t>Funktionsschema des PID-Reglers mit Begrenzung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2000">
                <a:solidFill>
                  <a:schemeClr val="tx2"/>
                </a:solidFill>
                <a:cs typeface="Arial" panose="020B0604020202020204" pitchFamily="34" charset="0"/>
              </a:rPr>
              <a:t> des Stellsignals und </a:t>
            </a:r>
            <a:r>
              <a:rPr lang="fr-CH" altLang="fr-FR" sz="2000">
                <a:solidFill>
                  <a:srgbClr val="FF0000"/>
                </a:solidFill>
                <a:cs typeface="Arial" panose="020B0604020202020204" pitchFamily="34" charset="0"/>
              </a:rPr>
              <a:t>Anti-Reset-Windup-Korrektur (Back Calculation)</a:t>
            </a:r>
          </a:p>
        </p:txBody>
      </p:sp>
      <p:pic>
        <p:nvPicPr>
          <p:cNvPr id="38935" name="Picture 2" descr="HES-SO Valais-Wallis - BioArk">
            <a:extLst>
              <a:ext uri="{FF2B5EF4-FFF2-40B4-BE49-F238E27FC236}">
                <a16:creationId xmlns:a16="http://schemas.microsoft.com/office/drawing/2014/main" id="{711FD1CC-E93D-DFE7-45D4-B867AD72A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F5E6E4-7BD6-7EE1-FEC4-7C07335FD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PID-Regler (</a:t>
            </a: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ideal</a:t>
            </a: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) – </a:t>
            </a: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Begrenzung </a:t>
            </a: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und </a:t>
            </a: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Anti-Reset-Windup </a:t>
            </a: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(Back </a:t>
            </a: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Calculation</a:t>
            </a: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endParaRPr lang="en-GB" altLang="fr-FR" sz="1800" b="0" kern="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8937" name="AutoShape 3">
            <a:extLst>
              <a:ext uri="{FF2B5EF4-FFF2-40B4-BE49-F238E27FC236}">
                <a16:creationId xmlns:a16="http://schemas.microsoft.com/office/drawing/2014/main" id="{9F7CE29A-C05E-6EC3-419E-C7D7566B77E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0700" y="1287463"/>
            <a:ext cx="7899400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8938" name="Rectangle 5">
            <a:extLst>
              <a:ext uri="{FF2B5EF4-FFF2-40B4-BE49-F238E27FC236}">
                <a16:creationId xmlns:a16="http://schemas.microsoft.com/office/drawing/2014/main" id="{26FB4704-5798-392F-EE42-D64E9D695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" y="5137150"/>
            <a:ext cx="1651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0">
                <a:solidFill>
                  <a:srgbClr val="000000"/>
                </a:solidFill>
              </a:rPr>
              <a:t> </a:t>
            </a:r>
            <a:endParaRPr lang="fr-FR" altLang="fr-FR" sz="2400"/>
          </a:p>
        </p:txBody>
      </p:sp>
      <p:sp>
        <p:nvSpPr>
          <p:cNvPr id="38939" name="Rectangle 6">
            <a:extLst>
              <a:ext uri="{FF2B5EF4-FFF2-40B4-BE49-F238E27FC236}">
                <a16:creationId xmlns:a16="http://schemas.microsoft.com/office/drawing/2014/main" id="{407AB7D9-5B43-B483-B8A8-4311E0FF2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1647825"/>
            <a:ext cx="6611937" cy="3544888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ysDash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40" name="Oval 7">
            <a:extLst>
              <a:ext uri="{FF2B5EF4-FFF2-40B4-BE49-F238E27FC236}">
                <a16:creationId xmlns:a16="http://schemas.microsoft.com/office/drawing/2014/main" id="{BFDF581B-4B54-3F56-9BA1-A2D4A34A7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3725" y="2949575"/>
            <a:ext cx="339725" cy="32067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41" name="Rectangle 8">
            <a:extLst>
              <a:ext uri="{FF2B5EF4-FFF2-40B4-BE49-F238E27FC236}">
                <a16:creationId xmlns:a16="http://schemas.microsoft.com/office/drawing/2014/main" id="{DE0F50F3-8356-D31D-325E-9B6C492BF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38" y="1868488"/>
            <a:ext cx="641350" cy="604837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42" name="Line 9">
            <a:extLst>
              <a:ext uri="{FF2B5EF4-FFF2-40B4-BE49-F238E27FC236}">
                <a16:creationId xmlns:a16="http://schemas.microsoft.com/office/drawing/2014/main" id="{8823CCB3-44F6-20A6-DF1B-A2188477C6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6975" y="3098800"/>
            <a:ext cx="6667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8943" name="Freeform 10">
            <a:extLst>
              <a:ext uri="{FF2B5EF4-FFF2-40B4-BE49-F238E27FC236}">
                <a16:creationId xmlns:a16="http://schemas.microsoft.com/office/drawing/2014/main" id="{2C1B551D-8559-568B-42F8-3EDBFD7AC272}"/>
              </a:ext>
            </a:extLst>
          </p:cNvPr>
          <p:cNvSpPr>
            <a:spLocks/>
          </p:cNvSpPr>
          <p:nvPr/>
        </p:nvSpPr>
        <p:spPr bwMode="auto">
          <a:xfrm>
            <a:off x="1733550" y="3028950"/>
            <a:ext cx="130175" cy="130175"/>
          </a:xfrm>
          <a:custGeom>
            <a:avLst/>
            <a:gdLst>
              <a:gd name="T0" fmla="*/ 0 w 82"/>
              <a:gd name="T1" fmla="*/ 0 h 82"/>
              <a:gd name="T2" fmla="*/ 2147483646 w 82"/>
              <a:gd name="T3" fmla="*/ 2147483646 h 82"/>
              <a:gd name="T4" fmla="*/ 0 w 82"/>
              <a:gd name="T5" fmla="*/ 2147483646 h 82"/>
              <a:gd name="T6" fmla="*/ 2147483646 w 82"/>
              <a:gd name="T7" fmla="*/ 2147483646 h 82"/>
              <a:gd name="T8" fmla="*/ 0 w 82"/>
              <a:gd name="T9" fmla="*/ 0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44"/>
                </a:lnTo>
                <a:lnTo>
                  <a:pt x="0" y="82"/>
                </a:lnTo>
                <a:lnTo>
                  <a:pt x="37" y="4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8944" name="Rectangle 11">
            <a:extLst>
              <a:ext uri="{FF2B5EF4-FFF2-40B4-BE49-F238E27FC236}">
                <a16:creationId xmlns:a16="http://schemas.microsoft.com/office/drawing/2014/main" id="{ECB17363-ED41-A583-66E9-633A8BC77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688" y="2719388"/>
            <a:ext cx="892175" cy="881062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45" name="Line 12">
            <a:extLst>
              <a:ext uri="{FF2B5EF4-FFF2-40B4-BE49-F238E27FC236}">
                <a16:creationId xmlns:a16="http://schemas.microsoft.com/office/drawing/2014/main" id="{71027348-6FFD-CA0D-02BF-E365F9D3B3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8863" y="3119438"/>
            <a:ext cx="520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8946" name="Freeform 13">
            <a:extLst>
              <a:ext uri="{FF2B5EF4-FFF2-40B4-BE49-F238E27FC236}">
                <a16:creationId xmlns:a16="http://schemas.microsoft.com/office/drawing/2014/main" id="{0F6EABAC-394B-43F5-655A-B34C3C496644}"/>
              </a:ext>
            </a:extLst>
          </p:cNvPr>
          <p:cNvSpPr>
            <a:spLocks/>
          </p:cNvSpPr>
          <p:nvPr/>
        </p:nvSpPr>
        <p:spPr bwMode="auto">
          <a:xfrm>
            <a:off x="5254625" y="3054350"/>
            <a:ext cx="134938" cy="134938"/>
          </a:xfrm>
          <a:custGeom>
            <a:avLst/>
            <a:gdLst>
              <a:gd name="T0" fmla="*/ 0 w 85"/>
              <a:gd name="T1" fmla="*/ 0 h 85"/>
              <a:gd name="T2" fmla="*/ 2147483646 w 85"/>
              <a:gd name="T3" fmla="*/ 2147483646 h 85"/>
              <a:gd name="T4" fmla="*/ 0 w 85"/>
              <a:gd name="T5" fmla="*/ 2147483646 h 85"/>
              <a:gd name="T6" fmla="*/ 2147483646 w 85"/>
              <a:gd name="T7" fmla="*/ 2147483646 h 85"/>
              <a:gd name="T8" fmla="*/ 0 w 85"/>
              <a:gd name="T9" fmla="*/ 0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5" h="85">
                <a:moveTo>
                  <a:pt x="0" y="0"/>
                </a:moveTo>
                <a:lnTo>
                  <a:pt x="85" y="41"/>
                </a:lnTo>
                <a:lnTo>
                  <a:pt x="0" y="85"/>
                </a:lnTo>
                <a:lnTo>
                  <a:pt x="44" y="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8947" name="Oval 14">
            <a:extLst>
              <a:ext uri="{FF2B5EF4-FFF2-40B4-BE49-F238E27FC236}">
                <a16:creationId xmlns:a16="http://schemas.microsoft.com/office/drawing/2014/main" id="{1CB297D2-A4D8-158E-3ACF-66E9CFFC4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2994025"/>
            <a:ext cx="314325" cy="29527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48" name="Rectangle 15">
            <a:extLst>
              <a:ext uri="{FF2B5EF4-FFF2-40B4-BE49-F238E27FC236}">
                <a16:creationId xmlns:a16="http://schemas.microsoft.com/office/drawing/2014/main" id="{26D05004-EF88-2CB6-1FA5-BE9713020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3705225"/>
            <a:ext cx="1236662" cy="890588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49" name="Freeform 16">
            <a:extLst>
              <a:ext uri="{FF2B5EF4-FFF2-40B4-BE49-F238E27FC236}">
                <a16:creationId xmlns:a16="http://schemas.microsoft.com/office/drawing/2014/main" id="{00660A6B-F09F-6AA2-18A0-666D18D465B7}"/>
              </a:ext>
            </a:extLst>
          </p:cNvPr>
          <p:cNvSpPr>
            <a:spLocks/>
          </p:cNvSpPr>
          <p:nvPr/>
        </p:nvSpPr>
        <p:spPr bwMode="auto">
          <a:xfrm>
            <a:off x="5078413" y="3294063"/>
            <a:ext cx="457200" cy="866775"/>
          </a:xfrm>
          <a:custGeom>
            <a:avLst/>
            <a:gdLst>
              <a:gd name="T0" fmla="*/ 0 w 288"/>
              <a:gd name="T1" fmla="*/ 2147483646 h 546"/>
              <a:gd name="T2" fmla="*/ 2147483646 w 288"/>
              <a:gd name="T3" fmla="*/ 2147483646 h 546"/>
              <a:gd name="T4" fmla="*/ 2147483646 w 288"/>
              <a:gd name="T5" fmla="*/ 0 h 54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8" h="546">
                <a:moveTo>
                  <a:pt x="0" y="546"/>
                </a:moveTo>
                <a:lnTo>
                  <a:pt x="288" y="546"/>
                </a:lnTo>
                <a:lnTo>
                  <a:pt x="28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8950" name="Freeform 17">
            <a:extLst>
              <a:ext uri="{FF2B5EF4-FFF2-40B4-BE49-F238E27FC236}">
                <a16:creationId xmlns:a16="http://schemas.microsoft.com/office/drawing/2014/main" id="{04D39818-E6A6-64AF-CDB4-69532A3223D2}"/>
              </a:ext>
            </a:extLst>
          </p:cNvPr>
          <p:cNvSpPr>
            <a:spLocks/>
          </p:cNvSpPr>
          <p:nvPr/>
        </p:nvSpPr>
        <p:spPr bwMode="auto">
          <a:xfrm>
            <a:off x="5475288" y="3294063"/>
            <a:ext cx="114300" cy="125412"/>
          </a:xfrm>
          <a:custGeom>
            <a:avLst/>
            <a:gdLst>
              <a:gd name="T0" fmla="*/ 0 w 72"/>
              <a:gd name="T1" fmla="*/ 2147483646 h 79"/>
              <a:gd name="T2" fmla="*/ 2147483646 w 72"/>
              <a:gd name="T3" fmla="*/ 0 h 79"/>
              <a:gd name="T4" fmla="*/ 2147483646 w 72"/>
              <a:gd name="T5" fmla="*/ 2147483646 h 79"/>
              <a:gd name="T6" fmla="*/ 2147483646 w 72"/>
              <a:gd name="T7" fmla="*/ 2147483646 h 79"/>
              <a:gd name="T8" fmla="*/ 0 w 72"/>
              <a:gd name="T9" fmla="*/ 2147483646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" h="79">
                <a:moveTo>
                  <a:pt x="0" y="79"/>
                </a:moveTo>
                <a:lnTo>
                  <a:pt x="38" y="0"/>
                </a:lnTo>
                <a:lnTo>
                  <a:pt x="72" y="79"/>
                </a:lnTo>
                <a:lnTo>
                  <a:pt x="38" y="38"/>
                </a:lnTo>
                <a:lnTo>
                  <a:pt x="0" y="7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8951" name="Line 18">
            <a:extLst>
              <a:ext uri="{FF2B5EF4-FFF2-40B4-BE49-F238E27FC236}">
                <a16:creationId xmlns:a16="http://schemas.microsoft.com/office/drawing/2014/main" id="{084984E4-7EE8-CF5C-5FB2-0CF0CC7207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4838" y="3119438"/>
            <a:ext cx="4714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8952" name="Freeform 19">
            <a:extLst>
              <a:ext uri="{FF2B5EF4-FFF2-40B4-BE49-F238E27FC236}">
                <a16:creationId xmlns:a16="http://schemas.microsoft.com/office/drawing/2014/main" id="{4BCF6853-D504-7508-6894-59F48F560CF7}"/>
              </a:ext>
            </a:extLst>
          </p:cNvPr>
          <p:cNvSpPr>
            <a:spLocks/>
          </p:cNvSpPr>
          <p:nvPr/>
        </p:nvSpPr>
        <p:spPr bwMode="auto">
          <a:xfrm>
            <a:off x="6026150" y="3054350"/>
            <a:ext cx="130175" cy="134938"/>
          </a:xfrm>
          <a:custGeom>
            <a:avLst/>
            <a:gdLst>
              <a:gd name="T0" fmla="*/ 0 w 82"/>
              <a:gd name="T1" fmla="*/ 0 h 85"/>
              <a:gd name="T2" fmla="*/ 2147483646 w 82"/>
              <a:gd name="T3" fmla="*/ 2147483646 h 85"/>
              <a:gd name="T4" fmla="*/ 2147483646 w 82"/>
              <a:gd name="T5" fmla="*/ 2147483646 h 85"/>
              <a:gd name="T6" fmla="*/ 2147483646 w 82"/>
              <a:gd name="T7" fmla="*/ 2147483646 h 85"/>
              <a:gd name="T8" fmla="*/ 0 w 82"/>
              <a:gd name="T9" fmla="*/ 0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" h="85">
                <a:moveTo>
                  <a:pt x="0" y="0"/>
                </a:moveTo>
                <a:lnTo>
                  <a:pt x="82" y="41"/>
                </a:lnTo>
                <a:lnTo>
                  <a:pt x="3" y="85"/>
                </a:lnTo>
                <a:lnTo>
                  <a:pt x="44" y="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8953" name="Rectangle 21">
            <a:extLst>
              <a:ext uri="{FF2B5EF4-FFF2-40B4-BE49-F238E27FC236}">
                <a16:creationId xmlns:a16="http://schemas.microsoft.com/office/drawing/2014/main" id="{8042BEF2-8BBA-922C-3257-F935A17AD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3279775"/>
            <a:ext cx="54133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Y(z)</a:t>
            </a:r>
            <a:endParaRPr lang="fr-FR" altLang="fr-FR" sz="2400"/>
          </a:p>
        </p:txBody>
      </p:sp>
      <p:sp>
        <p:nvSpPr>
          <p:cNvPr id="38954" name="Rectangle 22">
            <a:extLst>
              <a:ext uri="{FF2B5EF4-FFF2-40B4-BE49-F238E27FC236}">
                <a16:creationId xmlns:a16="http://schemas.microsoft.com/office/drawing/2014/main" id="{4E607D86-A9C1-E2F4-82B8-8EDD61E3B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650" y="2668588"/>
            <a:ext cx="59055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W(z)</a:t>
            </a:r>
            <a:endParaRPr lang="fr-FR" altLang="fr-FR" sz="2400"/>
          </a:p>
        </p:txBody>
      </p:sp>
      <p:sp>
        <p:nvSpPr>
          <p:cNvPr id="38955" name="Rectangle 23">
            <a:extLst>
              <a:ext uri="{FF2B5EF4-FFF2-40B4-BE49-F238E27FC236}">
                <a16:creationId xmlns:a16="http://schemas.microsoft.com/office/drawing/2014/main" id="{FD9C8E75-1720-7796-CECC-6BCA1491C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50" y="2659063"/>
            <a:ext cx="29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300" b="0">
                <a:solidFill>
                  <a:srgbClr val="000000"/>
                </a:solidFill>
              </a:rPr>
              <a:t>+</a:t>
            </a:r>
            <a:endParaRPr lang="fr-FR" altLang="fr-FR" sz="2400"/>
          </a:p>
        </p:txBody>
      </p:sp>
      <p:sp>
        <p:nvSpPr>
          <p:cNvPr id="38956" name="Rectangle 24">
            <a:extLst>
              <a:ext uri="{FF2B5EF4-FFF2-40B4-BE49-F238E27FC236}">
                <a16:creationId xmlns:a16="http://schemas.microsoft.com/office/drawing/2014/main" id="{DDAB8824-B016-DB60-3BAF-97704521A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363" y="3119438"/>
            <a:ext cx="17462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-</a:t>
            </a:r>
            <a:endParaRPr lang="fr-FR" altLang="fr-FR" sz="2400"/>
          </a:p>
        </p:txBody>
      </p:sp>
      <p:sp>
        <p:nvSpPr>
          <p:cNvPr id="38957" name="Rectangle 25">
            <a:extLst>
              <a:ext uri="{FF2B5EF4-FFF2-40B4-BE49-F238E27FC236}">
                <a16:creationId xmlns:a16="http://schemas.microsoft.com/office/drawing/2014/main" id="{760E0A00-1434-3EA6-E157-7850BE8D6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998663"/>
            <a:ext cx="2698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K</a:t>
            </a:r>
            <a:endParaRPr lang="fr-FR" altLang="fr-FR" sz="2400"/>
          </a:p>
        </p:txBody>
      </p:sp>
      <p:sp>
        <p:nvSpPr>
          <p:cNvPr id="38958" name="Rectangle 26">
            <a:extLst>
              <a:ext uri="{FF2B5EF4-FFF2-40B4-BE49-F238E27FC236}">
                <a16:creationId xmlns:a16="http://schemas.microsoft.com/office/drawing/2014/main" id="{C1587898-81FC-BBAE-93A4-105647719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063" y="2058988"/>
            <a:ext cx="16033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</a:rPr>
              <a:t>p</a:t>
            </a:r>
            <a:endParaRPr lang="fr-FR" altLang="fr-FR" sz="2400"/>
          </a:p>
        </p:txBody>
      </p:sp>
      <p:sp>
        <p:nvSpPr>
          <p:cNvPr id="38959" name="Rectangle 27">
            <a:extLst>
              <a:ext uri="{FF2B5EF4-FFF2-40B4-BE49-F238E27FC236}">
                <a16:creationId xmlns:a16="http://schemas.microsoft.com/office/drawing/2014/main" id="{9161D26B-C330-65A3-5666-54DF61663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2506663"/>
            <a:ext cx="5111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E(z)</a:t>
            </a:r>
            <a:endParaRPr lang="fr-FR" altLang="fr-FR" sz="2400"/>
          </a:p>
        </p:txBody>
      </p:sp>
      <p:sp>
        <p:nvSpPr>
          <p:cNvPr id="38960" name="Rectangle 28">
            <a:extLst>
              <a:ext uri="{FF2B5EF4-FFF2-40B4-BE49-F238E27FC236}">
                <a16:creationId xmlns:a16="http://schemas.microsoft.com/office/drawing/2014/main" id="{816DA0E7-61D4-304C-9925-0AD7B345D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138" y="2759075"/>
            <a:ext cx="5000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U’(z)</a:t>
            </a:r>
            <a:endParaRPr lang="fr-FR" altLang="fr-FR" sz="2400"/>
          </a:p>
        </p:txBody>
      </p:sp>
      <p:sp>
        <p:nvSpPr>
          <p:cNvPr id="38961" name="Freeform 29">
            <a:extLst>
              <a:ext uri="{FF2B5EF4-FFF2-40B4-BE49-F238E27FC236}">
                <a16:creationId xmlns:a16="http://schemas.microsoft.com/office/drawing/2014/main" id="{AA124286-17F7-0147-2221-8F3D449ECAE1}"/>
              </a:ext>
            </a:extLst>
          </p:cNvPr>
          <p:cNvSpPr>
            <a:spLocks/>
          </p:cNvSpPr>
          <p:nvPr/>
        </p:nvSpPr>
        <p:spPr bwMode="auto">
          <a:xfrm>
            <a:off x="836613" y="3259138"/>
            <a:ext cx="1181100" cy="350837"/>
          </a:xfrm>
          <a:custGeom>
            <a:avLst/>
            <a:gdLst>
              <a:gd name="T0" fmla="*/ 0 w 744"/>
              <a:gd name="T1" fmla="*/ 2147483646 h 221"/>
              <a:gd name="T2" fmla="*/ 2147483646 w 744"/>
              <a:gd name="T3" fmla="*/ 2147483646 h 221"/>
              <a:gd name="T4" fmla="*/ 2147483646 w 744"/>
              <a:gd name="T5" fmla="*/ 0 h 2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44" h="221">
                <a:moveTo>
                  <a:pt x="0" y="221"/>
                </a:moveTo>
                <a:lnTo>
                  <a:pt x="744" y="221"/>
                </a:lnTo>
                <a:lnTo>
                  <a:pt x="74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8962" name="Freeform 30">
            <a:extLst>
              <a:ext uri="{FF2B5EF4-FFF2-40B4-BE49-F238E27FC236}">
                <a16:creationId xmlns:a16="http://schemas.microsoft.com/office/drawing/2014/main" id="{EF7F0A94-EF1E-34A7-0D56-F24AF25A1110}"/>
              </a:ext>
            </a:extLst>
          </p:cNvPr>
          <p:cNvSpPr>
            <a:spLocks/>
          </p:cNvSpPr>
          <p:nvPr/>
        </p:nvSpPr>
        <p:spPr bwMode="auto">
          <a:xfrm>
            <a:off x="1952625" y="3259138"/>
            <a:ext cx="136525" cy="130175"/>
          </a:xfrm>
          <a:custGeom>
            <a:avLst/>
            <a:gdLst>
              <a:gd name="T0" fmla="*/ 0 w 86"/>
              <a:gd name="T1" fmla="*/ 2147483646 h 82"/>
              <a:gd name="T2" fmla="*/ 2147483646 w 86"/>
              <a:gd name="T3" fmla="*/ 0 h 82"/>
              <a:gd name="T4" fmla="*/ 2147483646 w 86"/>
              <a:gd name="T5" fmla="*/ 2147483646 h 82"/>
              <a:gd name="T6" fmla="*/ 2147483646 w 86"/>
              <a:gd name="T7" fmla="*/ 2147483646 h 82"/>
              <a:gd name="T8" fmla="*/ 0 w 86"/>
              <a:gd name="T9" fmla="*/ 2147483646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6" h="82">
                <a:moveTo>
                  <a:pt x="0" y="82"/>
                </a:moveTo>
                <a:lnTo>
                  <a:pt x="41" y="0"/>
                </a:lnTo>
                <a:lnTo>
                  <a:pt x="86" y="82"/>
                </a:lnTo>
                <a:lnTo>
                  <a:pt x="41" y="38"/>
                </a:lnTo>
                <a:lnTo>
                  <a:pt x="0" y="8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8963" name="Line 31">
            <a:extLst>
              <a:ext uri="{FF2B5EF4-FFF2-40B4-BE49-F238E27FC236}">
                <a16:creationId xmlns:a16="http://schemas.microsoft.com/office/drawing/2014/main" id="{ABD1DFAB-649D-CB0C-DCBB-FCA60DF001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1463" y="3124200"/>
            <a:ext cx="706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8964" name="Rectangle 32">
            <a:extLst>
              <a:ext uri="{FF2B5EF4-FFF2-40B4-BE49-F238E27FC236}">
                <a16:creationId xmlns:a16="http://schemas.microsoft.com/office/drawing/2014/main" id="{F4A8016A-D88B-A7ED-71C1-E8472081F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2803525"/>
            <a:ext cx="26987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K</a:t>
            </a:r>
            <a:endParaRPr lang="fr-FR" altLang="fr-FR" sz="2400"/>
          </a:p>
        </p:txBody>
      </p:sp>
      <p:sp>
        <p:nvSpPr>
          <p:cNvPr id="38965" name="Rectangle 33">
            <a:extLst>
              <a:ext uri="{FF2B5EF4-FFF2-40B4-BE49-F238E27FC236}">
                <a16:creationId xmlns:a16="http://schemas.microsoft.com/office/drawing/2014/main" id="{B9AA47B2-826B-27D9-10D3-3D9AF86D6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2854325"/>
            <a:ext cx="16033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</a:rPr>
              <a:t>i </a:t>
            </a:r>
            <a:endParaRPr lang="fr-FR" altLang="fr-FR" sz="2400"/>
          </a:p>
        </p:txBody>
      </p:sp>
      <p:sp>
        <p:nvSpPr>
          <p:cNvPr id="38966" name="Rectangle 34">
            <a:extLst>
              <a:ext uri="{FF2B5EF4-FFF2-40B4-BE49-F238E27FC236}">
                <a16:creationId xmlns:a16="http://schemas.microsoft.com/office/drawing/2014/main" id="{E69ECB8F-F32D-4BA3-F564-16F232A65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3738" y="2803525"/>
            <a:ext cx="3302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. h</a:t>
            </a:r>
            <a:endParaRPr lang="fr-FR" altLang="fr-FR" sz="2400"/>
          </a:p>
        </p:txBody>
      </p:sp>
      <p:sp>
        <p:nvSpPr>
          <p:cNvPr id="38967" name="Rectangle 35">
            <a:extLst>
              <a:ext uri="{FF2B5EF4-FFF2-40B4-BE49-F238E27FC236}">
                <a16:creationId xmlns:a16="http://schemas.microsoft.com/office/drawing/2014/main" id="{80B950E4-3402-1D15-C7AD-D1C7B2693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6538" y="3154363"/>
            <a:ext cx="80645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    (z-1)</a:t>
            </a:r>
            <a:endParaRPr lang="fr-FR" altLang="fr-FR" sz="2400"/>
          </a:p>
        </p:txBody>
      </p:sp>
      <p:sp>
        <p:nvSpPr>
          <p:cNvPr id="38968" name="Line 36">
            <a:extLst>
              <a:ext uri="{FF2B5EF4-FFF2-40B4-BE49-F238E27FC236}">
                <a16:creationId xmlns:a16="http://schemas.microsoft.com/office/drawing/2014/main" id="{06E064B7-89C3-FE96-A31C-E0C6BAB34C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2238" y="4110038"/>
            <a:ext cx="10668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8969" name="Rectangle 37">
            <a:extLst>
              <a:ext uri="{FF2B5EF4-FFF2-40B4-BE49-F238E27FC236}">
                <a16:creationId xmlns:a16="http://schemas.microsoft.com/office/drawing/2014/main" id="{611C5DEF-E080-D46B-601B-404AFE75A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3088" y="3784600"/>
            <a:ext cx="5667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(z-1)</a:t>
            </a:r>
            <a:endParaRPr lang="fr-FR" altLang="fr-FR" sz="2400"/>
          </a:p>
        </p:txBody>
      </p:sp>
      <p:sp>
        <p:nvSpPr>
          <p:cNvPr id="38970" name="Rectangle 38">
            <a:extLst>
              <a:ext uri="{FF2B5EF4-FFF2-40B4-BE49-F238E27FC236}">
                <a16:creationId xmlns:a16="http://schemas.microsoft.com/office/drawing/2014/main" id="{265CEF7C-B2B9-5F44-84B3-2897C0F84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0" y="4175125"/>
            <a:ext cx="20478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z</a:t>
            </a:r>
            <a:endParaRPr lang="fr-FR" altLang="fr-FR" sz="2400"/>
          </a:p>
        </p:txBody>
      </p:sp>
      <p:sp>
        <p:nvSpPr>
          <p:cNvPr id="38971" name="Rectangle 39">
            <a:extLst>
              <a:ext uri="{FF2B5EF4-FFF2-40B4-BE49-F238E27FC236}">
                <a16:creationId xmlns:a16="http://schemas.microsoft.com/office/drawing/2014/main" id="{E2FB3497-EB6B-98EE-E1E0-DC7EEA12E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7025" y="4175125"/>
            <a:ext cx="43021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-1+</a:t>
            </a:r>
            <a:endParaRPr lang="fr-FR" altLang="fr-FR" sz="2400"/>
          </a:p>
        </p:txBody>
      </p:sp>
      <p:sp>
        <p:nvSpPr>
          <p:cNvPr id="38972" name="Rectangle 40">
            <a:extLst>
              <a:ext uri="{FF2B5EF4-FFF2-40B4-BE49-F238E27FC236}">
                <a16:creationId xmlns:a16="http://schemas.microsoft.com/office/drawing/2014/main" id="{5BB8D8EF-DA88-6BB6-2A68-AFB66A774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4150" y="2578100"/>
            <a:ext cx="29051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300" b="0">
                <a:solidFill>
                  <a:srgbClr val="000000"/>
                </a:solidFill>
              </a:rPr>
              <a:t>+</a:t>
            </a:r>
            <a:endParaRPr lang="fr-FR" altLang="fr-FR" sz="2400"/>
          </a:p>
        </p:txBody>
      </p:sp>
      <p:sp>
        <p:nvSpPr>
          <p:cNvPr id="38973" name="Rectangle 41">
            <a:extLst>
              <a:ext uri="{FF2B5EF4-FFF2-40B4-BE49-F238E27FC236}">
                <a16:creationId xmlns:a16="http://schemas.microsoft.com/office/drawing/2014/main" id="{B825BEC9-68A3-764C-F166-55E7E79CC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8888" y="2768600"/>
            <a:ext cx="29051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300" b="0">
                <a:solidFill>
                  <a:srgbClr val="000000"/>
                </a:solidFill>
              </a:rPr>
              <a:t>+</a:t>
            </a:r>
            <a:endParaRPr lang="fr-FR" altLang="fr-FR" sz="2400"/>
          </a:p>
        </p:txBody>
      </p:sp>
      <p:sp>
        <p:nvSpPr>
          <p:cNvPr id="38974" name="Rectangle 42">
            <a:extLst>
              <a:ext uri="{FF2B5EF4-FFF2-40B4-BE49-F238E27FC236}">
                <a16:creationId xmlns:a16="http://schemas.microsoft.com/office/drawing/2014/main" id="{D8E3265E-48B9-E85C-B491-EAB6A64E4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4150" y="3240088"/>
            <a:ext cx="29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300" b="0">
                <a:solidFill>
                  <a:srgbClr val="000000"/>
                </a:solidFill>
              </a:rPr>
              <a:t>+</a:t>
            </a:r>
            <a:endParaRPr lang="fr-FR" altLang="fr-FR" sz="2400"/>
          </a:p>
        </p:txBody>
      </p:sp>
      <p:sp>
        <p:nvSpPr>
          <p:cNvPr id="38975" name="Rectangle 43">
            <a:extLst>
              <a:ext uri="{FF2B5EF4-FFF2-40B4-BE49-F238E27FC236}">
                <a16:creationId xmlns:a16="http://schemas.microsoft.com/office/drawing/2014/main" id="{C0227D88-B0AB-1ABF-89DE-489126ACC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7313" y="1627188"/>
            <a:ext cx="10318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</a:rPr>
              <a:t>Proportional</a:t>
            </a:r>
            <a:endParaRPr lang="fr-FR" altLang="fr-FR" sz="2400"/>
          </a:p>
        </p:txBody>
      </p:sp>
      <p:sp>
        <p:nvSpPr>
          <p:cNvPr id="38976" name="Rectangle 44">
            <a:extLst>
              <a:ext uri="{FF2B5EF4-FFF2-40B4-BE49-F238E27FC236}">
                <a16:creationId xmlns:a16="http://schemas.microsoft.com/office/drawing/2014/main" id="{3C635819-33D6-52AE-A281-4024478AA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63" y="2463800"/>
            <a:ext cx="8413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</a:rPr>
              <a:t>Integrator</a:t>
            </a:r>
            <a:endParaRPr lang="fr-FR" altLang="fr-FR" sz="2400"/>
          </a:p>
        </p:txBody>
      </p:sp>
      <p:sp>
        <p:nvSpPr>
          <p:cNvPr id="38977" name="Rectangle 45">
            <a:extLst>
              <a:ext uri="{FF2B5EF4-FFF2-40B4-BE49-F238E27FC236}">
                <a16:creationId xmlns:a16="http://schemas.microsoft.com/office/drawing/2014/main" id="{BC3B70DA-102B-F7FA-EE8D-8B658B0B1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5" y="4600575"/>
            <a:ext cx="8270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</a:rPr>
              <a:t>Differential</a:t>
            </a:r>
            <a:endParaRPr lang="fr-FR" altLang="fr-FR" sz="2400"/>
          </a:p>
        </p:txBody>
      </p:sp>
      <p:sp>
        <p:nvSpPr>
          <p:cNvPr id="38978" name="Line 46">
            <a:extLst>
              <a:ext uri="{FF2B5EF4-FFF2-40B4-BE49-F238E27FC236}">
                <a16:creationId xmlns:a16="http://schemas.microsoft.com/office/drawing/2014/main" id="{9890A331-43BA-ED3F-F286-5615F1C9EF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3738" y="4316413"/>
            <a:ext cx="3651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8979" name="Rectangle 47">
            <a:extLst>
              <a:ext uri="{FF2B5EF4-FFF2-40B4-BE49-F238E27FC236}">
                <a16:creationId xmlns:a16="http://schemas.microsoft.com/office/drawing/2014/main" id="{EB15BA76-61F5-9FAD-8426-25BF545D1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8038" y="4075113"/>
            <a:ext cx="21113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h</a:t>
            </a:r>
            <a:endParaRPr lang="fr-FR" altLang="fr-FR" sz="2400"/>
          </a:p>
        </p:txBody>
      </p:sp>
      <p:sp>
        <p:nvSpPr>
          <p:cNvPr id="38980" name="Rectangle 48">
            <a:extLst>
              <a:ext uri="{FF2B5EF4-FFF2-40B4-BE49-F238E27FC236}">
                <a16:creationId xmlns:a16="http://schemas.microsoft.com/office/drawing/2014/main" id="{2294D6BE-6295-B11F-3B4D-6CA4D22CF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305300"/>
            <a:ext cx="23971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T</a:t>
            </a:r>
            <a:endParaRPr lang="fr-FR" altLang="fr-FR" sz="2400"/>
          </a:p>
        </p:txBody>
      </p:sp>
      <p:sp>
        <p:nvSpPr>
          <p:cNvPr id="38981" name="Rectangle 49">
            <a:extLst>
              <a:ext uri="{FF2B5EF4-FFF2-40B4-BE49-F238E27FC236}">
                <a16:creationId xmlns:a16="http://schemas.microsoft.com/office/drawing/2014/main" id="{4A6BFB7B-BA16-54DF-6901-744735D0C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7813" y="3819525"/>
            <a:ext cx="26987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K</a:t>
            </a:r>
            <a:endParaRPr lang="fr-FR" altLang="fr-FR" sz="2400"/>
          </a:p>
        </p:txBody>
      </p:sp>
      <p:sp>
        <p:nvSpPr>
          <p:cNvPr id="38982" name="Rectangle 50">
            <a:extLst>
              <a:ext uri="{FF2B5EF4-FFF2-40B4-BE49-F238E27FC236}">
                <a16:creationId xmlns:a16="http://schemas.microsoft.com/office/drawing/2014/main" id="{126E76E2-91B6-524F-0016-B528CAB1B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675" y="3865563"/>
            <a:ext cx="1603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</a:rPr>
              <a:t>d</a:t>
            </a:r>
            <a:endParaRPr lang="fr-FR" altLang="fr-FR" sz="2400"/>
          </a:p>
        </p:txBody>
      </p:sp>
      <p:sp>
        <p:nvSpPr>
          <p:cNvPr id="38983" name="Freeform 58">
            <a:extLst>
              <a:ext uri="{FF2B5EF4-FFF2-40B4-BE49-F238E27FC236}">
                <a16:creationId xmlns:a16="http://schemas.microsoft.com/office/drawing/2014/main" id="{5451700A-8B41-F4F4-D13D-D37B4FCD3054}"/>
              </a:ext>
            </a:extLst>
          </p:cNvPr>
          <p:cNvSpPr>
            <a:spLocks/>
          </p:cNvSpPr>
          <p:nvPr/>
        </p:nvSpPr>
        <p:spPr bwMode="auto">
          <a:xfrm>
            <a:off x="4903788" y="2217738"/>
            <a:ext cx="581025" cy="776287"/>
          </a:xfrm>
          <a:custGeom>
            <a:avLst/>
            <a:gdLst>
              <a:gd name="T0" fmla="*/ 0 w 366"/>
              <a:gd name="T1" fmla="*/ 0 h 489"/>
              <a:gd name="T2" fmla="*/ 2147483646 w 366"/>
              <a:gd name="T3" fmla="*/ 0 h 489"/>
              <a:gd name="T4" fmla="*/ 2147483646 w 366"/>
              <a:gd name="T5" fmla="*/ 2147483646 h 4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6" h="489">
                <a:moveTo>
                  <a:pt x="0" y="0"/>
                </a:moveTo>
                <a:lnTo>
                  <a:pt x="366" y="0"/>
                </a:lnTo>
                <a:lnTo>
                  <a:pt x="366" y="48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8984" name="Freeform 59">
            <a:extLst>
              <a:ext uri="{FF2B5EF4-FFF2-40B4-BE49-F238E27FC236}">
                <a16:creationId xmlns:a16="http://schemas.microsoft.com/office/drawing/2014/main" id="{43A65666-56C2-1FE9-432F-C7C129B3E835}"/>
              </a:ext>
            </a:extLst>
          </p:cNvPr>
          <p:cNvSpPr>
            <a:spLocks/>
          </p:cNvSpPr>
          <p:nvPr/>
        </p:nvSpPr>
        <p:spPr bwMode="auto">
          <a:xfrm>
            <a:off x="5410200" y="2874963"/>
            <a:ext cx="153988" cy="119062"/>
          </a:xfrm>
          <a:custGeom>
            <a:avLst/>
            <a:gdLst>
              <a:gd name="T0" fmla="*/ 0 w 97"/>
              <a:gd name="T1" fmla="*/ 0 h 75"/>
              <a:gd name="T2" fmla="*/ 2147483646 w 97"/>
              <a:gd name="T3" fmla="*/ 2147483646 h 75"/>
              <a:gd name="T4" fmla="*/ 2147483646 w 97"/>
              <a:gd name="T5" fmla="*/ 0 h 75"/>
              <a:gd name="T6" fmla="*/ 2147483646 w 97"/>
              <a:gd name="T7" fmla="*/ 2147483646 h 75"/>
              <a:gd name="T8" fmla="*/ 0 w 97"/>
              <a:gd name="T9" fmla="*/ 0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" h="75">
                <a:moveTo>
                  <a:pt x="0" y="0"/>
                </a:moveTo>
                <a:lnTo>
                  <a:pt x="47" y="75"/>
                </a:lnTo>
                <a:lnTo>
                  <a:pt x="97" y="0"/>
                </a:lnTo>
                <a:lnTo>
                  <a:pt x="47" y="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8985" name="Line 60">
            <a:extLst>
              <a:ext uri="{FF2B5EF4-FFF2-40B4-BE49-F238E27FC236}">
                <a16:creationId xmlns:a16="http://schemas.microsoft.com/office/drawing/2014/main" id="{C64A86DA-4BEC-3D59-241E-D58C9877E8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3763" y="2217738"/>
            <a:ext cx="2000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8986" name="Freeform 61">
            <a:extLst>
              <a:ext uri="{FF2B5EF4-FFF2-40B4-BE49-F238E27FC236}">
                <a16:creationId xmlns:a16="http://schemas.microsoft.com/office/drawing/2014/main" id="{41CB2587-ED99-BAA4-DC8E-82960B2AEFF1}"/>
              </a:ext>
            </a:extLst>
          </p:cNvPr>
          <p:cNvSpPr>
            <a:spLocks/>
          </p:cNvSpPr>
          <p:nvPr/>
        </p:nvSpPr>
        <p:spPr bwMode="auto">
          <a:xfrm>
            <a:off x="2017713" y="3609975"/>
            <a:ext cx="1858962" cy="515938"/>
          </a:xfrm>
          <a:custGeom>
            <a:avLst/>
            <a:gdLst>
              <a:gd name="T0" fmla="*/ 0 w 1171"/>
              <a:gd name="T1" fmla="*/ 0 h 325"/>
              <a:gd name="T2" fmla="*/ 0 w 1171"/>
              <a:gd name="T3" fmla="*/ 2147483646 h 325"/>
              <a:gd name="T4" fmla="*/ 2147483646 w 1171"/>
              <a:gd name="T5" fmla="*/ 2147483646 h 3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1" h="325">
                <a:moveTo>
                  <a:pt x="0" y="0"/>
                </a:moveTo>
                <a:lnTo>
                  <a:pt x="0" y="325"/>
                </a:lnTo>
                <a:lnTo>
                  <a:pt x="1171" y="32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8987" name="Freeform 62">
            <a:extLst>
              <a:ext uri="{FF2B5EF4-FFF2-40B4-BE49-F238E27FC236}">
                <a16:creationId xmlns:a16="http://schemas.microsoft.com/office/drawing/2014/main" id="{D1EA4C10-1B7C-4DC3-75B2-2F6D71A9A012}"/>
              </a:ext>
            </a:extLst>
          </p:cNvPr>
          <p:cNvSpPr>
            <a:spLocks/>
          </p:cNvSpPr>
          <p:nvPr/>
        </p:nvSpPr>
        <p:spPr bwMode="auto">
          <a:xfrm>
            <a:off x="1952625" y="3544888"/>
            <a:ext cx="136525" cy="134937"/>
          </a:xfrm>
          <a:custGeom>
            <a:avLst/>
            <a:gdLst>
              <a:gd name="T0" fmla="*/ 2147483646 w 86"/>
              <a:gd name="T1" fmla="*/ 2147483646 h 85"/>
              <a:gd name="T2" fmla="*/ 2147483646 w 86"/>
              <a:gd name="T3" fmla="*/ 2147483646 h 85"/>
              <a:gd name="T4" fmla="*/ 2147483646 w 86"/>
              <a:gd name="T5" fmla="*/ 2147483646 h 85"/>
              <a:gd name="T6" fmla="*/ 0 w 86"/>
              <a:gd name="T7" fmla="*/ 2147483646 h 85"/>
              <a:gd name="T8" fmla="*/ 2147483646 w 86"/>
              <a:gd name="T9" fmla="*/ 2147483646 h 85"/>
              <a:gd name="T10" fmla="*/ 2147483646 w 86"/>
              <a:gd name="T11" fmla="*/ 2147483646 h 85"/>
              <a:gd name="T12" fmla="*/ 2147483646 w 86"/>
              <a:gd name="T13" fmla="*/ 0 h 85"/>
              <a:gd name="T14" fmla="*/ 2147483646 w 86"/>
              <a:gd name="T15" fmla="*/ 2147483646 h 85"/>
              <a:gd name="T16" fmla="*/ 2147483646 w 86"/>
              <a:gd name="T17" fmla="*/ 2147483646 h 85"/>
              <a:gd name="T18" fmla="*/ 2147483646 w 86"/>
              <a:gd name="T19" fmla="*/ 2147483646 h 85"/>
              <a:gd name="T20" fmla="*/ 2147483646 w 86"/>
              <a:gd name="T21" fmla="*/ 2147483646 h 85"/>
              <a:gd name="T22" fmla="*/ 2147483646 w 86"/>
              <a:gd name="T23" fmla="*/ 2147483646 h 85"/>
              <a:gd name="T24" fmla="*/ 2147483646 w 86"/>
              <a:gd name="T25" fmla="*/ 2147483646 h 85"/>
              <a:gd name="T26" fmla="*/ 2147483646 w 86"/>
              <a:gd name="T27" fmla="*/ 2147483646 h 85"/>
              <a:gd name="T28" fmla="*/ 2147483646 w 86"/>
              <a:gd name="T29" fmla="*/ 2147483646 h 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86" h="85">
                <a:moveTo>
                  <a:pt x="41" y="85"/>
                </a:moveTo>
                <a:lnTo>
                  <a:pt x="23" y="79"/>
                </a:lnTo>
                <a:lnTo>
                  <a:pt x="13" y="69"/>
                </a:lnTo>
                <a:lnTo>
                  <a:pt x="0" y="41"/>
                </a:lnTo>
                <a:lnTo>
                  <a:pt x="7" y="22"/>
                </a:lnTo>
                <a:lnTo>
                  <a:pt x="23" y="3"/>
                </a:lnTo>
                <a:lnTo>
                  <a:pt x="41" y="0"/>
                </a:lnTo>
                <a:lnTo>
                  <a:pt x="57" y="3"/>
                </a:lnTo>
                <a:lnTo>
                  <a:pt x="73" y="13"/>
                </a:lnTo>
                <a:lnTo>
                  <a:pt x="79" y="22"/>
                </a:lnTo>
                <a:lnTo>
                  <a:pt x="86" y="41"/>
                </a:lnTo>
                <a:lnTo>
                  <a:pt x="79" y="57"/>
                </a:lnTo>
                <a:lnTo>
                  <a:pt x="73" y="69"/>
                </a:lnTo>
                <a:lnTo>
                  <a:pt x="57" y="79"/>
                </a:lnTo>
                <a:lnTo>
                  <a:pt x="41" y="8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8988" name="Freeform 63">
            <a:extLst>
              <a:ext uri="{FF2B5EF4-FFF2-40B4-BE49-F238E27FC236}">
                <a16:creationId xmlns:a16="http://schemas.microsoft.com/office/drawing/2014/main" id="{A1B8D7F7-797F-72CE-AA48-329AE6351B69}"/>
              </a:ext>
            </a:extLst>
          </p:cNvPr>
          <p:cNvSpPr>
            <a:spLocks/>
          </p:cNvSpPr>
          <p:nvPr/>
        </p:nvSpPr>
        <p:spPr bwMode="auto">
          <a:xfrm>
            <a:off x="3746500" y="4060825"/>
            <a:ext cx="130175" cy="130175"/>
          </a:xfrm>
          <a:custGeom>
            <a:avLst/>
            <a:gdLst>
              <a:gd name="T0" fmla="*/ 0 w 82"/>
              <a:gd name="T1" fmla="*/ 0 h 82"/>
              <a:gd name="T2" fmla="*/ 2147483646 w 82"/>
              <a:gd name="T3" fmla="*/ 2147483646 h 82"/>
              <a:gd name="T4" fmla="*/ 0 w 82"/>
              <a:gd name="T5" fmla="*/ 2147483646 h 82"/>
              <a:gd name="T6" fmla="*/ 2147483646 w 82"/>
              <a:gd name="T7" fmla="*/ 2147483646 h 82"/>
              <a:gd name="T8" fmla="*/ 0 w 82"/>
              <a:gd name="T9" fmla="*/ 0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41"/>
                </a:lnTo>
                <a:lnTo>
                  <a:pt x="0" y="82"/>
                </a:lnTo>
                <a:lnTo>
                  <a:pt x="38" y="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2830" name="Rectangle 64">
            <a:extLst>
              <a:ext uri="{FF2B5EF4-FFF2-40B4-BE49-F238E27FC236}">
                <a16:creationId xmlns:a16="http://schemas.microsoft.com/office/drawing/2014/main" id="{927831FE-1014-4FB4-2C9C-3E32924EC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1563" y="2698750"/>
            <a:ext cx="1171575" cy="962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38990" name="Line 65">
            <a:extLst>
              <a:ext uri="{FF2B5EF4-FFF2-40B4-BE49-F238E27FC236}">
                <a16:creationId xmlns:a16="http://schemas.microsoft.com/office/drawing/2014/main" id="{A89C58AC-A2EB-08EB-7950-AC603F67A2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27900" y="3119438"/>
            <a:ext cx="10668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8991" name="Freeform 66">
            <a:extLst>
              <a:ext uri="{FF2B5EF4-FFF2-40B4-BE49-F238E27FC236}">
                <a16:creationId xmlns:a16="http://schemas.microsoft.com/office/drawing/2014/main" id="{58EBA593-7508-59CD-1025-C5E92156E732}"/>
              </a:ext>
            </a:extLst>
          </p:cNvPr>
          <p:cNvSpPr>
            <a:spLocks/>
          </p:cNvSpPr>
          <p:nvPr/>
        </p:nvSpPr>
        <p:spPr bwMode="auto">
          <a:xfrm>
            <a:off x="8264525" y="3054350"/>
            <a:ext cx="130175" cy="134938"/>
          </a:xfrm>
          <a:custGeom>
            <a:avLst/>
            <a:gdLst>
              <a:gd name="T0" fmla="*/ 0 w 82"/>
              <a:gd name="T1" fmla="*/ 0 h 85"/>
              <a:gd name="T2" fmla="*/ 2147483646 w 82"/>
              <a:gd name="T3" fmla="*/ 2147483646 h 85"/>
              <a:gd name="T4" fmla="*/ 0 w 82"/>
              <a:gd name="T5" fmla="*/ 2147483646 h 85"/>
              <a:gd name="T6" fmla="*/ 2147483646 w 82"/>
              <a:gd name="T7" fmla="*/ 2147483646 h 85"/>
              <a:gd name="T8" fmla="*/ 0 w 82"/>
              <a:gd name="T9" fmla="*/ 0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" h="85">
                <a:moveTo>
                  <a:pt x="0" y="0"/>
                </a:moveTo>
                <a:lnTo>
                  <a:pt x="82" y="41"/>
                </a:lnTo>
                <a:lnTo>
                  <a:pt x="0" y="85"/>
                </a:lnTo>
                <a:lnTo>
                  <a:pt x="44" y="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8992" name="Rectangle 67">
            <a:extLst>
              <a:ext uri="{FF2B5EF4-FFF2-40B4-BE49-F238E27FC236}">
                <a16:creationId xmlns:a16="http://schemas.microsoft.com/office/drawing/2014/main" id="{34CA8EC1-9430-52BD-F261-9678ABBEA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7938" y="2754313"/>
            <a:ext cx="2698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U</a:t>
            </a:r>
            <a:endParaRPr lang="fr-FR" altLang="fr-FR" sz="2400"/>
          </a:p>
        </p:txBody>
      </p:sp>
      <p:sp>
        <p:nvSpPr>
          <p:cNvPr id="38993" name="Rectangle 69">
            <a:extLst>
              <a:ext uri="{FF2B5EF4-FFF2-40B4-BE49-F238E27FC236}">
                <a16:creationId xmlns:a16="http://schemas.microsoft.com/office/drawing/2014/main" id="{F4BE7169-23B4-CBD6-E7C8-83D110712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25" y="2754313"/>
            <a:ext cx="36512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(z)</a:t>
            </a:r>
            <a:endParaRPr lang="fr-FR" altLang="fr-FR" sz="2400"/>
          </a:p>
        </p:txBody>
      </p:sp>
      <p:sp>
        <p:nvSpPr>
          <p:cNvPr id="38994" name="Line 70">
            <a:extLst>
              <a:ext uri="{FF2B5EF4-FFF2-40B4-BE49-F238E27FC236}">
                <a16:creationId xmlns:a16="http://schemas.microsoft.com/office/drawing/2014/main" id="{C70DF889-8526-94BF-9A67-7C9E87EA5E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2425" y="2684463"/>
            <a:ext cx="0" cy="9604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8995" name="Freeform 71">
            <a:extLst>
              <a:ext uri="{FF2B5EF4-FFF2-40B4-BE49-F238E27FC236}">
                <a16:creationId xmlns:a16="http://schemas.microsoft.com/office/drawing/2014/main" id="{3D81EE9A-588B-4B6D-69EC-D60A9410322C}"/>
              </a:ext>
            </a:extLst>
          </p:cNvPr>
          <p:cNvSpPr>
            <a:spLocks/>
          </p:cNvSpPr>
          <p:nvPr/>
        </p:nvSpPr>
        <p:spPr bwMode="auto">
          <a:xfrm>
            <a:off x="6642100" y="2684463"/>
            <a:ext cx="125413" cy="134937"/>
          </a:xfrm>
          <a:custGeom>
            <a:avLst/>
            <a:gdLst>
              <a:gd name="T0" fmla="*/ 2147483646 w 79"/>
              <a:gd name="T1" fmla="*/ 2147483646 h 85"/>
              <a:gd name="T2" fmla="*/ 2147483646 w 79"/>
              <a:gd name="T3" fmla="*/ 0 h 85"/>
              <a:gd name="T4" fmla="*/ 0 w 79"/>
              <a:gd name="T5" fmla="*/ 2147483646 h 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9" h="85">
                <a:moveTo>
                  <a:pt x="79" y="85"/>
                </a:moveTo>
                <a:lnTo>
                  <a:pt x="38" y="0"/>
                </a:lnTo>
                <a:lnTo>
                  <a:pt x="0" y="8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8996" name="Line 72">
            <a:extLst>
              <a:ext uri="{FF2B5EF4-FFF2-40B4-BE49-F238E27FC236}">
                <a16:creationId xmlns:a16="http://schemas.microsoft.com/office/drawing/2014/main" id="{D6E19D85-7C35-A046-FCF4-21581D1718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16650" y="3209925"/>
            <a:ext cx="10255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8997" name="Freeform 73">
            <a:extLst>
              <a:ext uri="{FF2B5EF4-FFF2-40B4-BE49-F238E27FC236}">
                <a16:creationId xmlns:a16="http://schemas.microsoft.com/office/drawing/2014/main" id="{2D2F1767-E4C8-7039-4687-1ED01927273F}"/>
              </a:ext>
            </a:extLst>
          </p:cNvPr>
          <p:cNvSpPr>
            <a:spLocks/>
          </p:cNvSpPr>
          <p:nvPr/>
        </p:nvSpPr>
        <p:spPr bwMode="auto">
          <a:xfrm>
            <a:off x="7067550" y="3133725"/>
            <a:ext cx="174625" cy="150813"/>
          </a:xfrm>
          <a:custGeom>
            <a:avLst/>
            <a:gdLst>
              <a:gd name="T0" fmla="*/ 0 w 110"/>
              <a:gd name="T1" fmla="*/ 2147483646 h 95"/>
              <a:gd name="T2" fmla="*/ 2147483646 w 110"/>
              <a:gd name="T3" fmla="*/ 2147483646 h 95"/>
              <a:gd name="T4" fmla="*/ 0 w 110"/>
              <a:gd name="T5" fmla="*/ 0 h 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" h="95">
                <a:moveTo>
                  <a:pt x="0" y="95"/>
                </a:moveTo>
                <a:lnTo>
                  <a:pt x="110" y="48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8998" name="Freeform 74">
            <a:extLst>
              <a:ext uri="{FF2B5EF4-FFF2-40B4-BE49-F238E27FC236}">
                <a16:creationId xmlns:a16="http://schemas.microsoft.com/office/drawing/2014/main" id="{1E265660-0C57-6170-583B-5C1111D8A0CA}"/>
              </a:ext>
            </a:extLst>
          </p:cNvPr>
          <p:cNvSpPr>
            <a:spLocks/>
          </p:cNvSpPr>
          <p:nvPr/>
        </p:nvSpPr>
        <p:spPr bwMode="auto">
          <a:xfrm>
            <a:off x="6251575" y="2874963"/>
            <a:ext cx="936625" cy="619125"/>
          </a:xfrm>
          <a:custGeom>
            <a:avLst/>
            <a:gdLst>
              <a:gd name="T0" fmla="*/ 2147483646 w 590"/>
              <a:gd name="T1" fmla="*/ 2147483646 h 390"/>
              <a:gd name="T2" fmla="*/ 2147483646 w 590"/>
              <a:gd name="T3" fmla="*/ 2147483646 h 390"/>
              <a:gd name="T4" fmla="*/ 2147483646 w 590"/>
              <a:gd name="T5" fmla="*/ 2147483646 h 390"/>
              <a:gd name="T6" fmla="*/ 2147483646 w 590"/>
              <a:gd name="T7" fmla="*/ 2147483646 h 390"/>
              <a:gd name="T8" fmla="*/ 2147483646 w 590"/>
              <a:gd name="T9" fmla="*/ 2147483646 h 390"/>
              <a:gd name="T10" fmla="*/ 2147483646 w 590"/>
              <a:gd name="T11" fmla="*/ 2147483646 h 390"/>
              <a:gd name="T12" fmla="*/ 2147483646 w 590"/>
              <a:gd name="T13" fmla="*/ 0 h 390"/>
              <a:gd name="T14" fmla="*/ 2147483646 w 590"/>
              <a:gd name="T15" fmla="*/ 0 h 390"/>
              <a:gd name="T16" fmla="*/ 2147483646 w 590"/>
              <a:gd name="T17" fmla="*/ 2147483646 h 390"/>
              <a:gd name="T18" fmla="*/ 2147483646 w 590"/>
              <a:gd name="T19" fmla="*/ 2147483646 h 390"/>
              <a:gd name="T20" fmla="*/ 2147483646 w 590"/>
              <a:gd name="T21" fmla="*/ 2147483646 h 390"/>
              <a:gd name="T22" fmla="*/ 2147483646 w 590"/>
              <a:gd name="T23" fmla="*/ 2147483646 h 390"/>
              <a:gd name="T24" fmla="*/ 2147483646 w 590"/>
              <a:gd name="T25" fmla="*/ 2147483646 h 390"/>
              <a:gd name="T26" fmla="*/ 0 w 590"/>
              <a:gd name="T27" fmla="*/ 2147483646 h 390"/>
              <a:gd name="T28" fmla="*/ 0 w 590"/>
              <a:gd name="T29" fmla="*/ 2147483646 h 390"/>
              <a:gd name="T30" fmla="*/ 2147483646 w 590"/>
              <a:gd name="T31" fmla="*/ 2147483646 h 390"/>
              <a:gd name="T32" fmla="*/ 2147483646 w 590"/>
              <a:gd name="T33" fmla="*/ 2147483646 h 390"/>
              <a:gd name="T34" fmla="*/ 2147483646 w 590"/>
              <a:gd name="T35" fmla="*/ 2147483646 h 390"/>
              <a:gd name="T36" fmla="*/ 2147483646 w 590"/>
              <a:gd name="T37" fmla="*/ 2147483646 h 390"/>
              <a:gd name="T38" fmla="*/ 2147483646 w 590"/>
              <a:gd name="T39" fmla="*/ 2147483646 h 390"/>
              <a:gd name="T40" fmla="*/ 2147483646 w 590"/>
              <a:gd name="T41" fmla="*/ 2147483646 h 390"/>
              <a:gd name="T42" fmla="*/ 2147483646 w 590"/>
              <a:gd name="T43" fmla="*/ 2147483646 h 390"/>
              <a:gd name="T44" fmla="*/ 2147483646 w 590"/>
              <a:gd name="T45" fmla="*/ 2147483646 h 390"/>
              <a:gd name="T46" fmla="*/ 2147483646 w 590"/>
              <a:gd name="T47" fmla="*/ 2147483646 h 39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90" h="390">
                <a:moveTo>
                  <a:pt x="580" y="18"/>
                </a:moveTo>
                <a:lnTo>
                  <a:pt x="583" y="18"/>
                </a:lnTo>
                <a:lnTo>
                  <a:pt x="583" y="12"/>
                </a:lnTo>
                <a:lnTo>
                  <a:pt x="590" y="12"/>
                </a:lnTo>
                <a:lnTo>
                  <a:pt x="590" y="3"/>
                </a:lnTo>
                <a:lnTo>
                  <a:pt x="583" y="3"/>
                </a:lnTo>
                <a:lnTo>
                  <a:pt x="583" y="0"/>
                </a:lnTo>
                <a:lnTo>
                  <a:pt x="460" y="0"/>
                </a:lnTo>
                <a:lnTo>
                  <a:pt x="460" y="3"/>
                </a:lnTo>
                <a:lnTo>
                  <a:pt x="416" y="53"/>
                </a:lnTo>
                <a:lnTo>
                  <a:pt x="129" y="375"/>
                </a:lnTo>
                <a:lnTo>
                  <a:pt x="3" y="375"/>
                </a:lnTo>
                <a:lnTo>
                  <a:pt x="3" y="378"/>
                </a:lnTo>
                <a:lnTo>
                  <a:pt x="0" y="378"/>
                </a:lnTo>
                <a:lnTo>
                  <a:pt x="0" y="387"/>
                </a:lnTo>
                <a:lnTo>
                  <a:pt x="3" y="387"/>
                </a:lnTo>
                <a:lnTo>
                  <a:pt x="3" y="390"/>
                </a:lnTo>
                <a:lnTo>
                  <a:pt x="6" y="390"/>
                </a:lnTo>
                <a:lnTo>
                  <a:pt x="135" y="390"/>
                </a:lnTo>
                <a:lnTo>
                  <a:pt x="139" y="390"/>
                </a:lnTo>
                <a:lnTo>
                  <a:pt x="145" y="387"/>
                </a:lnTo>
                <a:lnTo>
                  <a:pt x="426" y="63"/>
                </a:lnTo>
                <a:lnTo>
                  <a:pt x="470" y="18"/>
                </a:lnTo>
                <a:lnTo>
                  <a:pt x="58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8999" name="Line 75">
            <a:extLst>
              <a:ext uri="{FF2B5EF4-FFF2-40B4-BE49-F238E27FC236}">
                <a16:creationId xmlns:a16="http://schemas.microsoft.com/office/drawing/2014/main" id="{BA297D90-2E6A-3B2C-FEB2-4C8D5BDEC1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6388" y="2868613"/>
            <a:ext cx="904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9000" name="Line 76">
            <a:extLst>
              <a:ext uri="{FF2B5EF4-FFF2-40B4-BE49-F238E27FC236}">
                <a16:creationId xmlns:a16="http://schemas.microsoft.com/office/drawing/2014/main" id="{0EFF6E48-7E5B-97EA-8E10-16A5EB9158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6388" y="3505200"/>
            <a:ext cx="904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9001" name="Rectangle 77">
            <a:extLst>
              <a:ext uri="{FF2B5EF4-FFF2-40B4-BE49-F238E27FC236}">
                <a16:creationId xmlns:a16="http://schemas.microsoft.com/office/drawing/2014/main" id="{78A9A9A1-A880-6BF9-035B-83285758A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784475"/>
            <a:ext cx="169863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b="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endParaRPr lang="fr-FR" altLang="fr-FR" sz="2400"/>
          </a:p>
        </p:txBody>
      </p:sp>
      <p:sp>
        <p:nvSpPr>
          <p:cNvPr id="39002" name="Rectangle 78">
            <a:extLst>
              <a:ext uri="{FF2B5EF4-FFF2-40B4-BE49-F238E27FC236}">
                <a16:creationId xmlns:a16="http://schemas.microsoft.com/office/drawing/2014/main" id="{B60D6C90-080E-A8F1-0A38-8B32AAD5D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275" y="3419475"/>
            <a:ext cx="2508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b="0">
                <a:solidFill>
                  <a:srgbClr val="000000"/>
                </a:solidFill>
                <a:latin typeface="Symbol" panose="05050102010706020507" pitchFamily="18" charset="2"/>
              </a:rPr>
              <a:t>-m</a:t>
            </a:r>
            <a:endParaRPr lang="fr-FR" altLang="fr-FR" sz="2400"/>
          </a:p>
        </p:txBody>
      </p:sp>
      <p:sp>
        <p:nvSpPr>
          <p:cNvPr id="39003" name="Rectangle 79">
            <a:extLst>
              <a:ext uri="{FF2B5EF4-FFF2-40B4-BE49-F238E27FC236}">
                <a16:creationId xmlns:a16="http://schemas.microsoft.com/office/drawing/2014/main" id="{C1E96072-BE84-810F-3D3C-BC3F19097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25" y="4130675"/>
            <a:ext cx="1001713" cy="415925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9004" name="Rectangle 80">
            <a:extLst>
              <a:ext uri="{FF2B5EF4-FFF2-40B4-BE49-F238E27FC236}">
                <a16:creationId xmlns:a16="http://schemas.microsoft.com/office/drawing/2014/main" id="{FACE9CF5-C0A2-D2C9-AACC-61609279A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075" y="4205288"/>
            <a:ext cx="80963" cy="46037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9005" name="Rectangle 81">
            <a:extLst>
              <a:ext uri="{FF2B5EF4-FFF2-40B4-BE49-F238E27FC236}">
                <a16:creationId xmlns:a16="http://schemas.microsoft.com/office/drawing/2014/main" id="{9FB7C9BE-BA7A-D435-5DE5-345F3A263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063" y="4160838"/>
            <a:ext cx="215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0">
                <a:solidFill>
                  <a:srgbClr val="000000"/>
                </a:solidFill>
              </a:rPr>
              <a:t>z</a:t>
            </a:r>
            <a:endParaRPr lang="fr-FR" altLang="fr-FR" sz="2400"/>
          </a:p>
        </p:txBody>
      </p:sp>
      <p:sp>
        <p:nvSpPr>
          <p:cNvPr id="39006" name="Oval 14">
            <a:extLst>
              <a:ext uri="{FF2B5EF4-FFF2-40B4-BE49-F238E27FC236}">
                <a16:creationId xmlns:a16="http://schemas.microsoft.com/office/drawing/2014/main" id="{099AAD31-EB4F-FF5A-82DA-BC0269B19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6525" y="4043363"/>
            <a:ext cx="314325" cy="295275"/>
          </a:xfrm>
          <a:prstGeom prst="ellipse">
            <a:avLst/>
          </a:prstGeom>
          <a:solidFill>
            <a:srgbClr val="FFFFFF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9007" name="Oval 14">
            <a:extLst>
              <a:ext uri="{FF2B5EF4-FFF2-40B4-BE49-F238E27FC236}">
                <a16:creationId xmlns:a16="http://schemas.microsoft.com/office/drawing/2014/main" id="{D7D9FDDA-1209-AB77-938E-EF5F1F25F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050" y="2938463"/>
            <a:ext cx="314325" cy="295275"/>
          </a:xfrm>
          <a:prstGeom prst="ellipse">
            <a:avLst/>
          </a:prstGeom>
          <a:solidFill>
            <a:srgbClr val="FFFFFF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cxnSp>
        <p:nvCxnSpPr>
          <p:cNvPr id="39008" name="Straight Arrow Connector 32850">
            <a:extLst>
              <a:ext uri="{FF2B5EF4-FFF2-40B4-BE49-F238E27FC236}">
                <a16:creationId xmlns:a16="http://schemas.microsoft.com/office/drawing/2014/main" id="{D41AAD1A-D905-E037-B22D-C9CD4645754A}"/>
              </a:ext>
            </a:extLst>
          </p:cNvPr>
          <p:cNvCxnSpPr>
            <a:cxnSpLocks/>
          </p:cNvCxnSpPr>
          <p:nvPr/>
        </p:nvCxnSpPr>
        <p:spPr bwMode="auto">
          <a:xfrm>
            <a:off x="2486025" y="2157413"/>
            <a:ext cx="157956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009" name="Straight Arrow Connector 32854">
            <a:extLst>
              <a:ext uri="{FF2B5EF4-FFF2-40B4-BE49-F238E27FC236}">
                <a16:creationId xmlns:a16="http://schemas.microsoft.com/office/drawing/2014/main" id="{D56D738D-0B04-9F74-CE6D-B5F3EFBE7B6E}"/>
              </a:ext>
            </a:extLst>
          </p:cNvPr>
          <p:cNvCxnSpPr>
            <a:cxnSpLocks/>
          </p:cNvCxnSpPr>
          <p:nvPr/>
        </p:nvCxnSpPr>
        <p:spPr bwMode="auto">
          <a:xfrm>
            <a:off x="3024188" y="3101975"/>
            <a:ext cx="965200" cy="142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010" name="Straight Arrow Connector 32859">
            <a:extLst>
              <a:ext uri="{FF2B5EF4-FFF2-40B4-BE49-F238E27FC236}">
                <a16:creationId xmlns:a16="http://schemas.microsoft.com/office/drawing/2014/main" id="{605C98F3-FB46-F42C-0B34-F81BE40061EB}"/>
              </a:ext>
            </a:extLst>
          </p:cNvPr>
          <p:cNvCxnSpPr>
            <a:cxnSpLocks/>
          </p:cNvCxnSpPr>
          <p:nvPr/>
        </p:nvCxnSpPr>
        <p:spPr bwMode="auto">
          <a:xfrm>
            <a:off x="2216150" y="3078163"/>
            <a:ext cx="469900" cy="6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011" name="Straight Connector 32864">
            <a:extLst>
              <a:ext uri="{FF2B5EF4-FFF2-40B4-BE49-F238E27FC236}">
                <a16:creationId xmlns:a16="http://schemas.microsoft.com/office/drawing/2014/main" id="{294AF1DC-5818-0F92-73EC-F44368CE47E3}"/>
              </a:ext>
            </a:extLst>
          </p:cNvPr>
          <p:cNvCxnSpPr>
            <a:cxnSpLocks/>
          </p:cNvCxnSpPr>
          <p:nvPr/>
        </p:nvCxnSpPr>
        <p:spPr bwMode="auto">
          <a:xfrm flipV="1">
            <a:off x="2492375" y="2179638"/>
            <a:ext cx="0" cy="8747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012" name="Straight Connector 32867">
            <a:extLst>
              <a:ext uri="{FF2B5EF4-FFF2-40B4-BE49-F238E27FC236}">
                <a16:creationId xmlns:a16="http://schemas.microsoft.com/office/drawing/2014/main" id="{8193C279-CEAA-5562-C701-BAC180CD6F49}"/>
              </a:ext>
            </a:extLst>
          </p:cNvPr>
          <p:cNvCxnSpPr>
            <a:cxnSpLocks/>
          </p:cNvCxnSpPr>
          <p:nvPr/>
        </p:nvCxnSpPr>
        <p:spPr bwMode="auto">
          <a:xfrm flipH="1">
            <a:off x="7467600" y="3121025"/>
            <a:ext cx="17463" cy="1065213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013" name="Straight Connector 32870">
            <a:extLst>
              <a:ext uri="{FF2B5EF4-FFF2-40B4-BE49-F238E27FC236}">
                <a16:creationId xmlns:a16="http://schemas.microsoft.com/office/drawing/2014/main" id="{A05D1000-1692-8A7F-B7C5-6096DF82D46A}"/>
              </a:ext>
            </a:extLst>
          </p:cNvPr>
          <p:cNvCxnSpPr>
            <a:cxnSpLocks/>
          </p:cNvCxnSpPr>
          <p:nvPr/>
        </p:nvCxnSpPr>
        <p:spPr bwMode="auto">
          <a:xfrm>
            <a:off x="5846763" y="3119438"/>
            <a:ext cx="0" cy="1093787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014" name="Rectangle 27">
            <a:extLst>
              <a:ext uri="{FF2B5EF4-FFF2-40B4-BE49-F238E27FC236}">
                <a16:creationId xmlns:a16="http://schemas.microsoft.com/office/drawing/2014/main" id="{63FF16E3-8652-91D5-4931-F5B355D39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0" y="2743200"/>
            <a:ext cx="7048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FF0000"/>
                </a:solidFill>
              </a:rPr>
              <a:t>Elim(z)</a:t>
            </a:r>
            <a:endParaRPr lang="fr-FR" altLang="fr-FR" sz="2400">
              <a:solidFill>
                <a:srgbClr val="FF0000"/>
              </a:solidFill>
            </a:endParaRPr>
          </a:p>
        </p:txBody>
      </p:sp>
      <p:cxnSp>
        <p:nvCxnSpPr>
          <p:cNvPr id="39015" name="Straight Arrow Connector 32872">
            <a:extLst>
              <a:ext uri="{FF2B5EF4-FFF2-40B4-BE49-F238E27FC236}">
                <a16:creationId xmlns:a16="http://schemas.microsoft.com/office/drawing/2014/main" id="{C2050EDF-BDA5-0D5C-8A3B-1345881474D4}"/>
              </a:ext>
            </a:extLst>
          </p:cNvPr>
          <p:cNvCxnSpPr>
            <a:cxnSpLocks/>
          </p:cNvCxnSpPr>
          <p:nvPr/>
        </p:nvCxnSpPr>
        <p:spPr bwMode="auto">
          <a:xfrm>
            <a:off x="5846763" y="4203700"/>
            <a:ext cx="639762" cy="317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016" name="Straight Arrow Connector 32875">
            <a:extLst>
              <a:ext uri="{FF2B5EF4-FFF2-40B4-BE49-F238E27FC236}">
                <a16:creationId xmlns:a16="http://schemas.microsoft.com/office/drawing/2014/main" id="{B364823E-5204-DAAB-96D0-013A2093FAFC}"/>
              </a:ext>
            </a:extLst>
          </p:cNvPr>
          <p:cNvCxnSpPr>
            <a:cxnSpLocks/>
          </p:cNvCxnSpPr>
          <p:nvPr/>
        </p:nvCxnSpPr>
        <p:spPr bwMode="auto">
          <a:xfrm flipH="1">
            <a:off x="6791325" y="4175125"/>
            <a:ext cx="684213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017" name="Rectangle 42">
            <a:extLst>
              <a:ext uri="{FF2B5EF4-FFF2-40B4-BE49-F238E27FC236}">
                <a16:creationId xmlns:a16="http://schemas.microsoft.com/office/drawing/2014/main" id="{38A07976-24EA-FB14-657C-3796890C2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0" y="3875088"/>
            <a:ext cx="16668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300" b="0">
                <a:solidFill>
                  <a:srgbClr val="FF0000"/>
                </a:solidFill>
              </a:rPr>
              <a:t>+</a:t>
            </a:r>
            <a:endParaRPr lang="fr-FR" altLang="fr-FR" sz="2400">
              <a:solidFill>
                <a:srgbClr val="FF0000"/>
              </a:solidFill>
            </a:endParaRPr>
          </a:p>
        </p:txBody>
      </p:sp>
      <p:sp>
        <p:nvSpPr>
          <p:cNvPr id="39018" name="Rectangle 42">
            <a:extLst>
              <a:ext uri="{FF2B5EF4-FFF2-40B4-BE49-F238E27FC236}">
                <a16:creationId xmlns:a16="http://schemas.microsoft.com/office/drawing/2014/main" id="{43480519-6099-27D5-C8FD-186BBBBDE65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81813" y="3835400"/>
            <a:ext cx="19208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300" b="0">
                <a:solidFill>
                  <a:srgbClr val="FF0000"/>
                </a:solidFill>
              </a:rPr>
              <a:t>-</a:t>
            </a:r>
            <a:endParaRPr lang="fr-FR" altLang="fr-FR" sz="2400">
              <a:solidFill>
                <a:srgbClr val="FF0000"/>
              </a:solidFill>
            </a:endParaRPr>
          </a:p>
        </p:txBody>
      </p:sp>
      <p:cxnSp>
        <p:nvCxnSpPr>
          <p:cNvPr id="39019" name="Straight Arrow Connector 32883">
            <a:extLst>
              <a:ext uri="{FF2B5EF4-FFF2-40B4-BE49-F238E27FC236}">
                <a16:creationId xmlns:a16="http://schemas.microsoft.com/office/drawing/2014/main" id="{BD5832B9-AEB0-D255-64DB-1D00BFC47D3F}"/>
              </a:ext>
            </a:extLst>
          </p:cNvPr>
          <p:cNvCxnSpPr>
            <a:cxnSpLocks/>
          </p:cNvCxnSpPr>
          <p:nvPr/>
        </p:nvCxnSpPr>
        <p:spPr bwMode="auto">
          <a:xfrm flipV="1">
            <a:off x="2827338" y="3233738"/>
            <a:ext cx="0" cy="16097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020" name="Straight Connector 32893">
            <a:extLst>
              <a:ext uri="{FF2B5EF4-FFF2-40B4-BE49-F238E27FC236}">
                <a16:creationId xmlns:a16="http://schemas.microsoft.com/office/drawing/2014/main" id="{448FB7B4-375B-6D73-8DE7-E9B917B6F1E2}"/>
              </a:ext>
            </a:extLst>
          </p:cNvPr>
          <p:cNvCxnSpPr>
            <a:cxnSpLocks/>
            <a:endCxn id="39021" idx="0"/>
          </p:cNvCxnSpPr>
          <p:nvPr/>
        </p:nvCxnSpPr>
        <p:spPr bwMode="auto">
          <a:xfrm flipV="1">
            <a:off x="2833688" y="4832350"/>
            <a:ext cx="2655887" cy="11113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021" name="Isosceles Triangle 32894">
            <a:extLst>
              <a:ext uri="{FF2B5EF4-FFF2-40B4-BE49-F238E27FC236}">
                <a16:creationId xmlns:a16="http://schemas.microsoft.com/office/drawing/2014/main" id="{90E13A30-DB99-0492-60F1-887863D8D54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475287" y="4556126"/>
            <a:ext cx="581025" cy="552450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cxnSp>
        <p:nvCxnSpPr>
          <p:cNvPr id="39022" name="Straight Connector 32895">
            <a:extLst>
              <a:ext uri="{FF2B5EF4-FFF2-40B4-BE49-F238E27FC236}">
                <a16:creationId xmlns:a16="http://schemas.microsoft.com/office/drawing/2014/main" id="{3FA17575-FF9E-A0BE-EB53-68C7F70572FC}"/>
              </a:ext>
            </a:extLst>
          </p:cNvPr>
          <p:cNvCxnSpPr>
            <a:cxnSpLocks/>
          </p:cNvCxnSpPr>
          <p:nvPr/>
        </p:nvCxnSpPr>
        <p:spPr bwMode="auto">
          <a:xfrm>
            <a:off x="6656388" y="4343400"/>
            <a:ext cx="0" cy="50800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023" name="Straight Arrow Connector 32899">
            <a:extLst>
              <a:ext uri="{FF2B5EF4-FFF2-40B4-BE49-F238E27FC236}">
                <a16:creationId xmlns:a16="http://schemas.microsoft.com/office/drawing/2014/main" id="{7BC01DBD-B5A5-A258-7B36-70904313FD68}"/>
              </a:ext>
            </a:extLst>
          </p:cNvPr>
          <p:cNvCxnSpPr>
            <a:cxnSpLocks/>
          </p:cNvCxnSpPr>
          <p:nvPr/>
        </p:nvCxnSpPr>
        <p:spPr bwMode="auto">
          <a:xfrm flipH="1">
            <a:off x="6045200" y="4851400"/>
            <a:ext cx="611188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024" name="Rectangle 49">
            <a:extLst>
              <a:ext uri="{FF2B5EF4-FFF2-40B4-BE49-F238E27FC236}">
                <a16:creationId xmlns:a16="http://schemas.microsoft.com/office/drawing/2014/main" id="{9E4AA937-362B-0695-4ED8-45979124B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0400" y="4689475"/>
            <a:ext cx="2381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0">
                <a:solidFill>
                  <a:srgbClr val="FF0000"/>
                </a:solidFill>
              </a:rPr>
              <a:t>Kc</a:t>
            </a:r>
            <a:endParaRPr lang="fr-FR" altLang="fr-FR" sz="2000">
              <a:solidFill>
                <a:srgbClr val="FF0000"/>
              </a:solidFill>
            </a:endParaRPr>
          </a:p>
        </p:txBody>
      </p:sp>
      <p:sp>
        <p:nvSpPr>
          <p:cNvPr id="39025" name="Rectangle 42">
            <a:extLst>
              <a:ext uri="{FF2B5EF4-FFF2-40B4-BE49-F238E27FC236}">
                <a16:creationId xmlns:a16="http://schemas.microsoft.com/office/drawing/2014/main" id="{2B0A3549-51A3-FBC3-679F-DA72A3000D2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44813" y="3162300"/>
            <a:ext cx="19208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300" b="0">
                <a:solidFill>
                  <a:srgbClr val="FF0000"/>
                </a:solidFill>
              </a:rPr>
              <a:t>-</a:t>
            </a:r>
            <a:endParaRPr lang="fr-FR" altLang="fr-FR" sz="240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AF2DDA-0725-3418-1B3D-CDA1D9EB51E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62201" y="6219576"/>
            <a:ext cx="1919435" cy="60093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9FEF511-DBB9-A538-582E-3EBEA62F8A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4000" b="1">
                <a:cs typeface="Arial" panose="020B0604020202020204" pitchFamily="34" charset="0"/>
              </a:rPr>
              <a:t>Digitale Regler</a:t>
            </a:r>
            <a:endParaRPr lang="en-GB" altLang="fr-FR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692A3EC-80BE-106D-82FF-AE81544D255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1828800"/>
            <a:ext cx="6400800" cy="1752600"/>
          </a:xfrm>
        </p:spPr>
        <p:txBody>
          <a:bodyPr/>
          <a:lstStyle/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fr-CH" altLang="fr-FR" sz="2400" b="1">
                <a:latin typeface="Times" panose="02020603050405020304" pitchFamily="18" charset="0"/>
                <a:cs typeface="Times" panose="02020603050405020304" pitchFamily="18" charset="0"/>
              </a:rPr>
              <a:t> P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fr-CH" altLang="fr-FR" sz="2400" b="1">
                <a:latin typeface="Times" panose="02020603050405020304" pitchFamily="18" charset="0"/>
                <a:cs typeface="Times" panose="02020603050405020304" pitchFamily="18" charset="0"/>
              </a:rPr>
              <a:t> I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fr-CH" altLang="fr-FR" sz="2400" b="1">
                <a:latin typeface="Times" panose="02020603050405020304" pitchFamily="18" charset="0"/>
                <a:cs typeface="Times" panose="02020603050405020304" pitchFamily="18" charset="0"/>
              </a:rPr>
              <a:t> D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fr-CH" altLang="fr-FR" sz="2400" b="1">
                <a:latin typeface="Times" panose="02020603050405020304" pitchFamily="18" charset="0"/>
                <a:cs typeface="Times" panose="02020603050405020304" pitchFamily="18" charset="0"/>
              </a:rPr>
              <a:t> Filter (Tiefpass 1. Ordnung)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fr-CH" altLang="fr-FR" sz="2400" b="1">
                <a:latin typeface="Times" panose="02020603050405020304" pitchFamily="18" charset="0"/>
                <a:cs typeface="Times" panose="02020603050405020304" pitchFamily="18" charset="0"/>
              </a:rPr>
              <a:t> Gefiltertes D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fr-CH" altLang="fr-FR" sz="2400" b="1">
                <a:latin typeface="Times" panose="02020603050405020304" pitchFamily="18" charset="0"/>
                <a:cs typeface="Times" panose="02020603050405020304" pitchFamily="18" charset="0"/>
              </a:rPr>
              <a:t> PI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fr-CH" altLang="fr-FR" sz="2400" b="1">
                <a:latin typeface="Times" panose="02020603050405020304" pitchFamily="18" charset="0"/>
                <a:cs typeface="Times" panose="02020603050405020304" pitchFamily="18" charset="0"/>
              </a:rPr>
              <a:t> PD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fr-CH" altLang="fr-FR" sz="2400" b="1">
                <a:latin typeface="Times" panose="02020603050405020304" pitchFamily="18" charset="0"/>
                <a:cs typeface="Times" panose="02020603050405020304" pitchFamily="18" charset="0"/>
              </a:rPr>
              <a:t> PD gefiltert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fr-CH" altLang="fr-FR" sz="2400" b="1">
                <a:latin typeface="Times" panose="02020603050405020304" pitchFamily="18" charset="0"/>
                <a:cs typeface="Times" panose="02020603050405020304" pitchFamily="18" charset="0"/>
              </a:rPr>
              <a:t> PID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fr-CH" altLang="fr-FR" sz="2400" b="1">
                <a:latin typeface="Times" panose="02020603050405020304" pitchFamily="18" charset="0"/>
                <a:cs typeface="Times" panose="02020603050405020304" pitchFamily="18" charset="0"/>
              </a:rPr>
              <a:t> Gefiltertes PID</a:t>
            </a:r>
            <a:endParaRPr lang="en-GB" altLang="fr-FR" sz="2400" b="1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FDCCB64F-80D9-F1DD-B995-D6FF8904D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2492375"/>
            <a:ext cx="4267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fr-CH" altLang="fr-FR" sz="2400" b="0">
                <a:solidFill>
                  <a:srgbClr val="FF5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Übertragungsfunktion in „s”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fr-CH" altLang="fr-FR" sz="2400" b="0">
                <a:solidFill>
                  <a:srgbClr val="FF5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Übertragungsfunktion in „z”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fr-CH" altLang="fr-FR" sz="2400" b="0">
                <a:solidFill>
                  <a:srgbClr val="FF5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Differenzengleichung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fr-CH" altLang="fr-FR" sz="2400" b="0">
                <a:solidFill>
                  <a:srgbClr val="FF5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Algorithmus (Code)</a:t>
            </a:r>
            <a:endParaRPr lang="en-GB" altLang="fr-FR" sz="2400" b="0">
              <a:solidFill>
                <a:srgbClr val="FF505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101" name="Picture 2" descr="HES-SO Valais-Wallis - BioArk">
            <a:extLst>
              <a:ext uri="{FF2B5EF4-FFF2-40B4-BE49-F238E27FC236}">
                <a16:creationId xmlns:a16="http://schemas.microsoft.com/office/drawing/2014/main" id="{802F1A98-A2E5-ED07-F53F-BCF0AF3F9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  <p:bldP spid="36868" grpId="0" autoUpdateAnimBg="0"/>
    </p:bldLst>
  </p:timing>
</p:sld>
</file>

<file path=ppt/slides/slide20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>
            <a:extLst>
              <a:ext uri="{FF2B5EF4-FFF2-40B4-BE49-F238E27FC236}">
                <a16:creationId xmlns:a16="http://schemas.microsoft.com/office/drawing/2014/main" id="{B9B30F54-8BEA-7A12-1FFF-D8B1F92A6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0963" name="Rectangle 6">
            <a:extLst>
              <a:ext uri="{FF2B5EF4-FFF2-40B4-BE49-F238E27FC236}">
                <a16:creationId xmlns:a16="http://schemas.microsoft.com/office/drawing/2014/main" id="{2292F2CC-C657-DF85-40F3-6BB3B4DCE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0964" name="Rectangle 8">
            <a:extLst>
              <a:ext uri="{FF2B5EF4-FFF2-40B4-BE49-F238E27FC236}">
                <a16:creationId xmlns:a16="http://schemas.microsoft.com/office/drawing/2014/main" id="{E8A1D191-F90A-C1ED-1B66-FAE9EDF92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614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40965" name="Picture 2" descr="HES-SO Valais-Wallis - BioArk">
            <a:extLst>
              <a:ext uri="{FF2B5EF4-FFF2-40B4-BE49-F238E27FC236}">
                <a16:creationId xmlns:a16="http://schemas.microsoft.com/office/drawing/2014/main" id="{4FC92A32-57FD-1B24-71AD-889D2F495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2">
            <a:extLst>
              <a:ext uri="{FF2B5EF4-FFF2-40B4-BE49-F238E27FC236}">
                <a16:creationId xmlns:a16="http://schemas.microsoft.com/office/drawing/2014/main" id="{60A0081C-C4B3-B765-285A-CD19428C915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690563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Beispiel 3: Codierung eines PI-Reglers mit Begrenzung des Stellsignals und Anti-Reset-Windup-Korrektur (Back Calculation) 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" name="Rectangle 33">
            <a:extLst>
              <a:ext uri="{FF2B5EF4-FFF2-40B4-BE49-F238E27FC236}">
                <a16:creationId xmlns:a16="http://schemas.microsoft.com/office/drawing/2014/main" id="{64A34D3D-52EC-DA1B-67CC-3FEA17A43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205038"/>
            <a:ext cx="5562600" cy="4940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latin typeface="+mn-lt"/>
              </a:rPr>
              <a:t>Read (y)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latin typeface="+mn-lt"/>
              </a:rPr>
              <a:t>e= W - y 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latin typeface="+mn-lt"/>
              </a:rPr>
              <a:t>up = Kp.e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solidFill>
                  <a:srgbClr val="FF0000"/>
                </a:solidFill>
                <a:latin typeface="+mn-lt"/>
              </a:rPr>
              <a:t>ui= </a:t>
            </a:r>
            <a:r>
              <a:rPr lang="fr-CH" altLang="fr-FR" sz="1800" b="0" noProof="1">
                <a:solidFill>
                  <a:srgbClr val="FF0000"/>
                </a:solidFill>
                <a:latin typeface="+mn-lt"/>
              </a:rPr>
              <a:t>ui+ </a:t>
            </a:r>
            <a:r>
              <a:rPr lang="fr-CH" altLang="fr-FR" sz="1800" b="0" dirty="0">
                <a:solidFill>
                  <a:srgbClr val="FF0000"/>
                </a:solidFill>
                <a:latin typeface="+mn-lt"/>
              </a:rPr>
              <a:t>Ki.</a:t>
            </a:r>
            <a:r>
              <a:rPr lang="fr-CH" altLang="fr-FR" sz="1800" b="0" noProof="1">
                <a:solidFill>
                  <a:srgbClr val="FF0000"/>
                </a:solidFill>
                <a:latin typeface="+mn-lt"/>
              </a:rPr>
              <a:t>h.</a:t>
            </a:r>
            <a:r>
              <a:rPr lang="fr-CH" altLang="fr-FR" sz="1400" b="0" noProof="1">
                <a:solidFill>
                  <a:srgbClr val="FF0000"/>
                </a:solidFill>
                <a:latin typeface="+mn-lt"/>
              </a:rPr>
              <a:t>elimold</a:t>
            </a:r>
            <a:endParaRPr lang="fr-CH" altLang="fr-FR" sz="1600" b="0" noProof="1">
              <a:solidFill>
                <a:srgbClr val="FF0000"/>
              </a:solidFill>
              <a:latin typeface="+mn-lt"/>
            </a:endParaRP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latin typeface="+mn-lt"/>
              </a:rPr>
              <a:t>u’= up +ui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solidFill>
                  <a:srgbClr val="9F2196"/>
                </a:solidFill>
                <a:latin typeface="+mn-lt"/>
              </a:rPr>
              <a:t>if  u’&amp;gt; + limit  then  u= limit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solidFill>
                  <a:srgbClr val="9F2196"/>
                </a:solidFill>
                <a:latin typeface="+mn-lt"/>
              </a:rPr>
              <a:t>elseif u’ &amp;lt; -limit  then  u= -limit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solidFill>
                  <a:srgbClr val="9F2196"/>
                </a:solidFill>
                <a:latin typeface="+mn-lt"/>
              </a:rPr>
              <a:t>sonst u=u’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solidFill>
                  <a:srgbClr val="FF0000"/>
                </a:solidFill>
                <a:latin typeface="+mn-lt"/>
              </a:rPr>
              <a:t>elim= e - Kc.(u’-u)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solidFill>
                  <a:srgbClr val="FF0000"/>
                </a:solidFill>
                <a:latin typeface="+mn-lt"/>
              </a:rPr>
              <a:t>elimold= elim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latin typeface="+mn-lt"/>
              </a:rPr>
              <a:t>Ausgabe (u)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endParaRPr lang="fr-CH" altLang="fr-FR" sz="1800" b="0" noProof="1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6A0481-EE88-87B9-79C7-4B48F5A72BC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72200" y="6108447"/>
            <a:ext cx="1373453" cy="60093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cxnSp>
        <p:nvCxnSpPr>
          <p:cNvPr id="40969" name="Straight Connector 4">
            <a:extLst>
              <a:ext uri="{FF2B5EF4-FFF2-40B4-BE49-F238E27FC236}">
                <a16:creationId xmlns:a16="http://schemas.microsoft.com/office/drawing/2014/main" id="{5129F23B-7A7A-58A3-A0B7-6AF6429CCE83}"/>
              </a:ext>
            </a:extLst>
          </p:cNvPr>
          <p:cNvCxnSpPr>
            <a:cxnSpLocks/>
          </p:cNvCxnSpPr>
          <p:nvPr/>
        </p:nvCxnSpPr>
        <p:spPr bwMode="auto">
          <a:xfrm>
            <a:off x="4210050" y="5848350"/>
            <a:ext cx="2162175" cy="638175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1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>
            <a:extLst>
              <a:ext uri="{FF2B5EF4-FFF2-40B4-BE49-F238E27FC236}">
                <a16:creationId xmlns:a16="http://schemas.microsoft.com/office/drawing/2014/main" id="{2F2789F5-4A3D-A373-ABEA-46362EA38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3011" name="Rectangle 4">
            <a:extLst>
              <a:ext uri="{FF2B5EF4-FFF2-40B4-BE49-F238E27FC236}">
                <a16:creationId xmlns:a16="http://schemas.microsoft.com/office/drawing/2014/main" id="{C32B7B26-42A9-572F-D356-ADD9654D6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3012" name="Rectangle 5">
            <a:extLst>
              <a:ext uri="{FF2B5EF4-FFF2-40B4-BE49-F238E27FC236}">
                <a16:creationId xmlns:a16="http://schemas.microsoft.com/office/drawing/2014/main" id="{6160EC90-E0AD-45D6-BF27-5478A0DB3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3013" name="Rectangle 6">
            <a:extLst>
              <a:ext uri="{FF2B5EF4-FFF2-40B4-BE49-F238E27FC236}">
                <a16:creationId xmlns:a16="http://schemas.microsoft.com/office/drawing/2014/main" id="{66BAECB0-1D03-E978-3DF0-149F6C413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3014" name="Rectangle 7">
            <a:extLst>
              <a:ext uri="{FF2B5EF4-FFF2-40B4-BE49-F238E27FC236}">
                <a16:creationId xmlns:a16="http://schemas.microsoft.com/office/drawing/2014/main" id="{93A87DA8-E718-6353-FEFC-AC5B037D9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3015" name="Rectangle 8">
            <a:extLst>
              <a:ext uri="{FF2B5EF4-FFF2-40B4-BE49-F238E27FC236}">
                <a16:creationId xmlns:a16="http://schemas.microsoft.com/office/drawing/2014/main" id="{DC84EECA-78F1-ABDF-891C-066F3692E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3016" name="Rectangle 9">
            <a:extLst>
              <a:ext uri="{FF2B5EF4-FFF2-40B4-BE49-F238E27FC236}">
                <a16:creationId xmlns:a16="http://schemas.microsoft.com/office/drawing/2014/main" id="{8A27C390-84CA-86E9-88F0-D44D61101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3017" name="Rectangle 11">
            <a:extLst>
              <a:ext uri="{FF2B5EF4-FFF2-40B4-BE49-F238E27FC236}">
                <a16:creationId xmlns:a16="http://schemas.microsoft.com/office/drawing/2014/main" id="{E1433661-A41B-95F6-1601-D0A5A1197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0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3018" name="Rectangle 12">
            <a:extLst>
              <a:ext uri="{FF2B5EF4-FFF2-40B4-BE49-F238E27FC236}">
                <a16:creationId xmlns:a16="http://schemas.microsoft.com/office/drawing/2014/main" id="{1BFE1717-3158-AE92-6587-801433BFE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3019" name="Rectangle 13">
            <a:extLst>
              <a:ext uri="{FF2B5EF4-FFF2-40B4-BE49-F238E27FC236}">
                <a16:creationId xmlns:a16="http://schemas.microsoft.com/office/drawing/2014/main" id="{EB8D5B02-751D-687C-7637-2634E77D2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3020" name="Rectangle 14">
            <a:extLst>
              <a:ext uri="{FF2B5EF4-FFF2-40B4-BE49-F238E27FC236}">
                <a16:creationId xmlns:a16="http://schemas.microsoft.com/office/drawing/2014/main" id="{90E95DE1-22FD-5FAD-AB86-A9718E652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3021" name="Rectangle 15">
            <a:extLst>
              <a:ext uri="{FF2B5EF4-FFF2-40B4-BE49-F238E27FC236}">
                <a16:creationId xmlns:a16="http://schemas.microsoft.com/office/drawing/2014/main" id="{674F5FEE-FB04-2263-EB84-64BE51186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3022" name="Rectangle 16">
            <a:extLst>
              <a:ext uri="{FF2B5EF4-FFF2-40B4-BE49-F238E27FC236}">
                <a16:creationId xmlns:a16="http://schemas.microsoft.com/office/drawing/2014/main" id="{86917F93-11BA-A2FB-5363-2EB5CDD94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863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3023" name="Rectangle 17">
            <a:extLst>
              <a:ext uri="{FF2B5EF4-FFF2-40B4-BE49-F238E27FC236}">
                <a16:creationId xmlns:a16="http://schemas.microsoft.com/office/drawing/2014/main" id="{5AB3A184-7366-46C0-D9F7-F4D8E3934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3024" name="Rectangle 18">
            <a:extLst>
              <a:ext uri="{FF2B5EF4-FFF2-40B4-BE49-F238E27FC236}">
                <a16:creationId xmlns:a16="http://schemas.microsoft.com/office/drawing/2014/main" id="{090DB466-C21F-CD1B-8B1D-25380C92F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313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3025" name="Rectangle 19">
            <a:extLst>
              <a:ext uri="{FF2B5EF4-FFF2-40B4-BE49-F238E27FC236}">
                <a16:creationId xmlns:a16="http://schemas.microsoft.com/office/drawing/2014/main" id="{D579F482-37CC-787B-15CB-0B2E4214D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63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3026" name="Rectangle 20">
            <a:extLst>
              <a:ext uri="{FF2B5EF4-FFF2-40B4-BE49-F238E27FC236}">
                <a16:creationId xmlns:a16="http://schemas.microsoft.com/office/drawing/2014/main" id="{29E8E62E-3B72-9AC8-9E10-FF9A1F957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3027" name="Rectangle 22">
            <a:extLst>
              <a:ext uri="{FF2B5EF4-FFF2-40B4-BE49-F238E27FC236}">
                <a16:creationId xmlns:a16="http://schemas.microsoft.com/office/drawing/2014/main" id="{6386F3D8-DE9B-F925-C870-BAC998080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062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3028" name="Rectangle 23">
            <a:extLst>
              <a:ext uri="{FF2B5EF4-FFF2-40B4-BE49-F238E27FC236}">
                <a16:creationId xmlns:a16="http://schemas.microsoft.com/office/drawing/2014/main" id="{E3283AA2-8AE0-EB81-1DAF-65BD4435D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2476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3029" name="Rectangle 24">
            <a:extLst>
              <a:ext uri="{FF2B5EF4-FFF2-40B4-BE49-F238E27FC236}">
                <a16:creationId xmlns:a16="http://schemas.microsoft.com/office/drawing/2014/main" id="{0B31C883-89AC-755E-F35C-878B3D2E8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106988"/>
            <a:ext cx="798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>
                <a:solidFill>
                  <a:schemeClr val="tx2"/>
                </a:solidFill>
                <a:cs typeface="Arial" panose="020B0604020202020204" pitchFamily="34" charset="0"/>
              </a:rPr>
              <a:t>Vergleich verschiedener Arten von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>
                <a:cs typeface="Arial" panose="020B0604020202020204" pitchFamily="34" charset="0"/>
              </a:rPr>
              <a:t>Anti-Reset-Windup</a:t>
            </a:r>
          </a:p>
        </p:txBody>
      </p:sp>
      <p:pic>
        <p:nvPicPr>
          <p:cNvPr id="43030" name="Picture 2" descr="HES-SO Valais-Wallis - BioArk">
            <a:extLst>
              <a:ext uri="{FF2B5EF4-FFF2-40B4-BE49-F238E27FC236}">
                <a16:creationId xmlns:a16="http://schemas.microsoft.com/office/drawing/2014/main" id="{82BE735C-C0C1-CF81-BAE8-53D2AFA01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32D739-84D6-DC35-69FA-E8239E9B2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PID</a:t>
            </a: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-Regler </a:t>
            </a: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mit </a:t>
            </a: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Anti-Reset-Windup</a:t>
            </a:r>
            <a:endParaRPr lang="en-GB" altLang="fr-FR" sz="1800" b="0" kern="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2796" name="Picture 28" descr="PID Anti-windup Techniques">
            <a:extLst>
              <a:ext uri="{FF2B5EF4-FFF2-40B4-BE49-F238E27FC236}">
                <a16:creationId xmlns:a16="http://schemas.microsoft.com/office/drawing/2014/main" id="{2F632CAC-533A-ACB2-5E54-8DBC28C30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916113"/>
            <a:ext cx="8791575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FC09FAB0-9187-7C3C-13AB-27817F5644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533400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600" b="1">
                <a:latin typeface="Times" panose="02020603050405020304" pitchFamily="18" charset="0"/>
                <a:cs typeface="Times" panose="02020603050405020304" pitchFamily="18" charset="0"/>
              </a:rPr>
              <a:t>Einstellqualität</a:t>
            </a:r>
            <a:endParaRPr lang="en-GB" altLang="fr-FR" sz="40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D767F3B7-8C6E-0057-B530-3EDD2598F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703388"/>
            <a:ext cx="8064500" cy="1066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457200" indent="-457200" eaLnBrk="1" hangingPunct="1">
              <a:lnSpc>
                <a:spcPct val="200000"/>
              </a:lnSpc>
              <a:buFontTx/>
              <a:buAutoNum type="arabicParenR"/>
              <a:defRPr/>
            </a:pPr>
            <a:r>
              <a:rPr lang="fr-FR" altLang="fr-FR" sz="2400" dirty="0">
                <a:cs typeface="Arial" panose="020B0604020202020204" pitchFamily="34" charset="0"/>
              </a:rPr>
              <a:t>Übergangsverhalten  (Systemdynamik)</a:t>
            </a:r>
          </a:p>
          <a:p>
            <a:pPr marL="457200" indent="-457200" eaLnBrk="1" hangingPunct="1">
              <a:lnSpc>
                <a:spcPct val="200000"/>
              </a:lnSpc>
              <a:buFontTx/>
              <a:buAutoNum type="arabicParenR"/>
              <a:defRPr/>
            </a:pPr>
            <a:r>
              <a:rPr lang="fr-FR" altLang="fr-FR" sz="2400" dirty="0">
                <a:cs typeface="Arial" panose="020B0604020202020204" pitchFamily="34" charset="0"/>
              </a:rPr>
              <a:t>Stationäres Verhalten (eingestelltem Betrieb t</a:t>
            </a:r>
            <a:r>
              <a:rPr lang="fr-FR" altLang="fr-FR" sz="2400" dirty="0">
                <a:cs typeface="Arial" panose="020B0604020202020204" pitchFamily="34" charset="0"/>
                <a:sym typeface="Symbol" panose="05050102010706020507" pitchFamily="18" charset="2"/>
              </a:rPr>
              <a:t> </a:t>
            </a:r>
            <a:r>
              <a:rPr lang="fr-FR" altLang="fr-FR" sz="2400" dirty="0">
                <a:cs typeface="Arial" panose="020B0604020202020204" pitchFamily="34" charset="0"/>
              </a:rPr>
              <a:t>)</a:t>
            </a:r>
          </a:p>
          <a:p>
            <a:pPr algn="ctr" eaLnBrk="1" hangingPunct="1">
              <a:buFontTx/>
              <a:buNone/>
              <a:defRPr/>
            </a:pPr>
            <a:r>
              <a:rPr lang="en-GB" altLang="fr-FR" b="0" dirty="0"/>
              <a:t> </a:t>
            </a:r>
          </a:p>
        </p:txBody>
      </p:sp>
      <p:pic>
        <p:nvPicPr>
          <p:cNvPr id="45060" name="Picture 2" descr="HES-SO Valais-Wallis - BioArk">
            <a:extLst>
              <a:ext uri="{FF2B5EF4-FFF2-40B4-BE49-F238E27FC236}">
                <a16:creationId xmlns:a16="http://schemas.microsoft.com/office/drawing/2014/main" id="{28D40841-0FAC-F989-546F-737A70980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Caractéristiques de la réponse indicielle d'un système. | Download ...">
            <a:extLst>
              <a:ext uri="{FF2B5EF4-FFF2-40B4-BE49-F238E27FC236}">
                <a16:creationId xmlns:a16="http://schemas.microsoft.com/office/drawing/2014/main" id="{90549149-8500-2168-C827-30607FDC9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590925"/>
            <a:ext cx="403225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C864CBC-1506-E582-94D4-8303D4DC2873}"/>
              </a:ext>
            </a:extLst>
          </p:cNvPr>
          <p:cNvCxnSpPr/>
          <p:nvPr/>
        </p:nvCxnSpPr>
        <p:spPr bwMode="auto">
          <a:xfrm>
            <a:off x="5292725" y="3521075"/>
            <a:ext cx="0" cy="326707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F632FE-C07C-9A04-FB3D-3EE78039C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200" y="3557588"/>
            <a:ext cx="1641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400">
                <a:solidFill>
                  <a:srgbClr val="FF0000"/>
                </a:solidFill>
              </a:rPr>
              <a:t>Transient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B02669-AE3F-9C90-25B3-8E9201F2C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0" y="3590925"/>
            <a:ext cx="180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400">
                <a:solidFill>
                  <a:srgbClr val="00B050"/>
                </a:solidFill>
              </a:rPr>
              <a:t>Stationär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16="http://schemas.microsoft.com/office/drawing/2014/main" xmlns:a14="http://schemas.microsoft.com/office/drawing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A9219E0E-175E-4480-FD17-CA4BEF55ADC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4221163"/>
            <a:ext cx="4572000" cy="762000"/>
          </a:xfrm>
        </p:spPr>
        <p:txBody>
          <a:bodyPr/>
          <a:lstStyle/>
          <a:p>
            <a:pPr eaLnBrk="1" hangingPunct="1"/>
            <a:r>
              <a:rPr lang="en-GB" altLang="fr-FR" sz="2400"/>
              <a:t>. </a:t>
            </a:r>
          </a:p>
        </p:txBody>
      </p:sp>
      <p:sp>
        <p:nvSpPr>
          <p:cNvPr id="47107" name="Rectangle 9">
            <a:extLst>
              <a:ext uri="{FF2B5EF4-FFF2-40B4-BE49-F238E27FC236}">
                <a16:creationId xmlns:a16="http://schemas.microsoft.com/office/drawing/2014/main" id="{1C89404E-4F2A-EDE8-F409-C5F8ED0B8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7108" name="Rectangle 10">
            <a:extLst>
              <a:ext uri="{FF2B5EF4-FFF2-40B4-BE49-F238E27FC236}">
                <a16:creationId xmlns:a16="http://schemas.microsoft.com/office/drawing/2014/main" id="{CD26E89C-EE7E-74A3-F374-48E8BF47E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8" y="1435100"/>
            <a:ext cx="8020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fr-FR" sz="2400">
                <a:cs typeface="Arial" panose="020B0604020202020204" pitchFamily="34" charset="0"/>
              </a:rPr>
              <a:t>1) </a:t>
            </a:r>
            <a:r>
              <a:rPr lang="fr-CH" altLang="fr-FR" sz="2400">
                <a:cs typeface="Arial" panose="020B0604020202020204" pitchFamily="34" charset="0"/>
              </a:rPr>
              <a:t>Übergangsverhalten</a:t>
            </a:r>
            <a:r>
              <a:rPr lang="fr-CH" altLang="fr-FR" sz="2400">
                <a:cs typeface="Arial" panose="020B0604020202020204" pitchFamily="34" charset="0"/>
                <a:sym typeface="Symbol" panose="05050102010706020507" pitchFamily="18" charset="2"/>
              </a:rPr>
              <a:t>   Die Lage der Pole</a:t>
            </a:r>
            <a:endParaRPr lang="en-GB" altLang="fr-FR" b="0"/>
          </a:p>
          <a:p>
            <a:pPr eaLnBrk="1" hangingPunct="1">
              <a:buFontTx/>
              <a:buNone/>
            </a:pPr>
            <a:endParaRPr lang="en-GB" altLang="fr-FR" sz="2400" b="0">
              <a:solidFill>
                <a:srgbClr val="FF5050"/>
              </a:solidFill>
            </a:endParaRPr>
          </a:p>
        </p:txBody>
      </p:sp>
      <p:sp>
        <p:nvSpPr>
          <p:cNvPr id="38917" name="Rectangle 12">
            <a:extLst>
              <a:ext uri="{FF2B5EF4-FFF2-40B4-BE49-F238E27FC236}">
                <a16:creationId xmlns:a16="http://schemas.microsoft.com/office/drawing/2014/main" id="{99C81AA9-9761-A536-31C3-A10C26C39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9613" y="2343150"/>
            <a:ext cx="17287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1600">
                <a:solidFill>
                  <a:srgbClr val="00B050"/>
                </a:solidFill>
              </a:rPr>
              <a:t>Schnelle Pole</a:t>
            </a:r>
          </a:p>
        </p:txBody>
      </p:sp>
      <p:graphicFrame>
        <p:nvGraphicFramePr>
          <p:cNvPr id="33803" name="Object 11">
            <a:extLst>
              <a:ext uri="{FF2B5EF4-FFF2-40B4-BE49-F238E27FC236}">
                <a16:creationId xmlns:a16="http://schemas.microsoft.com/office/drawing/2014/main" id="{A25ED3A1-375E-9D2E-7FC2-84402166B75C}"/>
              </a:ext>
            </a:extLst>
          </p:cNvPr>
          <p:cNvGraphicFramePr>
            <a:graphicFrameLocks/>
          </p:cNvGraphicFramePr>
          <p:nvPr/>
        </p:nvGraphicFramePr>
        <p:xfrm>
          <a:off x="411163" y="2190750"/>
          <a:ext cx="4324350" cy="167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962400" imgH="1685925" progId="Word.Picture.8">
                  <p:embed/>
                </p:oleObj>
              </mc:Choice>
              <mc:Fallback>
                <p:oleObj r:id="rId3" imgW="3962400" imgH="1685925" progId="Word.Picture.8">
                  <p:embed/>
                  <p:pic>
                    <p:nvPicPr>
                      <p:cNvPr id="0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2190750"/>
                        <a:ext cx="4324350" cy="167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5" name="Object 13">
            <a:extLst>
              <a:ext uri="{FF2B5EF4-FFF2-40B4-BE49-F238E27FC236}">
                <a16:creationId xmlns:a16="http://schemas.microsoft.com/office/drawing/2014/main" id="{A89F6CF2-2992-81B1-0D12-506CC6C288DD}"/>
              </a:ext>
            </a:extLst>
          </p:cNvPr>
          <p:cNvGraphicFramePr>
            <a:graphicFrameLocks/>
          </p:cNvGraphicFramePr>
          <p:nvPr/>
        </p:nvGraphicFramePr>
        <p:xfrm>
          <a:off x="5219700" y="2154238"/>
          <a:ext cx="3890963" cy="178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724275" imgH="1685925" progId="Word.Picture.8">
                  <p:embed/>
                </p:oleObj>
              </mc:Choice>
              <mc:Fallback>
                <p:oleObj r:id="rId5" imgW="3724275" imgH="1685925" progId="Word.Picture.8">
                  <p:embed/>
                  <p:pic>
                    <p:nvPicPr>
                      <p:cNvPr id="0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154238"/>
                        <a:ext cx="3890963" cy="178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8" name="Rectangle 16">
            <a:extLst>
              <a:ext uri="{FF2B5EF4-FFF2-40B4-BE49-F238E27FC236}">
                <a16:creationId xmlns:a16="http://schemas.microsoft.com/office/drawing/2014/main" id="{2BADB238-ED3C-AB1B-0A86-453535241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4027488"/>
            <a:ext cx="457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CH" altLang="fr-FR" sz="1600">
                <a:latin typeface="Times" panose="02020603050405020304" pitchFamily="18" charset="0"/>
                <a:cs typeface="Times" panose="02020603050405020304" pitchFamily="18" charset="0"/>
              </a:rPr>
              <a:t>Bedingung für </a:t>
            </a:r>
            <a:r>
              <a:rPr lang="en-GB" altLang="fr-FR" sz="1600">
                <a:latin typeface="Times" panose="02020603050405020304" pitchFamily="18" charset="0"/>
                <a:cs typeface="Times" panose="02020603050405020304" pitchFamily="18" charset="0"/>
              </a:rPr>
              <a:t>absolute </a:t>
            </a:r>
            <a:r>
              <a:rPr lang="de-CH" altLang="fr-FR" sz="1600">
                <a:latin typeface="Times" panose="02020603050405020304" pitchFamily="18" charset="0"/>
                <a:cs typeface="Times" panose="02020603050405020304" pitchFamily="18" charset="0"/>
              </a:rPr>
              <a:t>Dämpfung </a:t>
            </a:r>
          </a:p>
        </p:txBody>
      </p:sp>
      <p:pic>
        <p:nvPicPr>
          <p:cNvPr id="47113" name="Picture 2" descr="HES-SO Valais-Wallis - BioArk">
            <a:extLst>
              <a:ext uri="{FF2B5EF4-FFF2-40B4-BE49-F238E27FC236}">
                <a16:creationId xmlns:a16="http://schemas.microsoft.com/office/drawing/2014/main" id="{2CFC3521-96F2-498A-3ED8-D3CB37E29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4" name="Rectangle 2">
            <a:extLst>
              <a:ext uri="{FF2B5EF4-FFF2-40B4-BE49-F238E27FC236}">
                <a16:creationId xmlns:a16="http://schemas.microsoft.com/office/drawing/2014/main" id="{88131736-691C-971A-7FAA-79943DB0143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1163" y="342900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Regelungsqualität</a:t>
            </a:r>
            <a:endParaRPr lang="en-GB" altLang="fr-FR" sz="36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39FD918D-5900-9554-CE04-C65D668D0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5513" y="4056063"/>
            <a:ext cx="457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CH" altLang="fr-FR" sz="1600">
                <a:latin typeface="Times" panose="02020603050405020304" pitchFamily="18" charset="0"/>
                <a:cs typeface="Times" panose="02020603050405020304" pitchFamily="18" charset="0"/>
              </a:rPr>
              <a:t>Bedingung </a:t>
            </a:r>
            <a:r>
              <a:rPr lang="de-CH" altLang="fr-FR" sz="1400">
                <a:latin typeface="Times" panose="02020603050405020304" pitchFamily="18" charset="0"/>
                <a:cs typeface="Times" panose="02020603050405020304" pitchFamily="18" charset="0"/>
              </a:rPr>
              <a:t>für </a:t>
            </a:r>
            <a:r>
              <a:rPr lang="en-GB" altLang="fr-FR" sz="1400">
                <a:latin typeface="Times" panose="02020603050405020304" pitchFamily="18" charset="0"/>
                <a:cs typeface="Times" panose="02020603050405020304" pitchFamily="18" charset="0"/>
              </a:rPr>
              <a:t>relative </a:t>
            </a:r>
            <a:r>
              <a:rPr lang="de-CH" altLang="fr-FR" sz="1400">
                <a:latin typeface="Times" panose="02020603050405020304" pitchFamily="18" charset="0"/>
                <a:cs typeface="Times" panose="02020603050405020304" pitchFamily="18" charset="0"/>
              </a:rPr>
              <a:t>Dämpfung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C62947C-B02D-14FF-26DB-21A14FE4B1A8}"/>
              </a:ext>
            </a:extLst>
          </p:cNvPr>
          <p:cNvCxnSpPr>
            <a:cxnSpLocks/>
          </p:cNvCxnSpPr>
          <p:nvPr/>
        </p:nvCxnSpPr>
        <p:spPr bwMode="auto">
          <a:xfrm flipH="1">
            <a:off x="3419475" y="2633663"/>
            <a:ext cx="360363" cy="382587"/>
          </a:xfrm>
          <a:prstGeom prst="line">
            <a:avLst/>
          </a:prstGeom>
          <a:noFill/>
          <a:ln w="1905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12">
            <a:extLst>
              <a:ext uri="{FF2B5EF4-FFF2-40B4-BE49-F238E27FC236}">
                <a16:creationId xmlns:a16="http://schemas.microsoft.com/office/drawing/2014/main" id="{E33FB2A8-A959-1A5B-BEC8-4B1361E03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0163" y="1989138"/>
            <a:ext cx="172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1600">
                <a:solidFill>
                  <a:srgbClr val="FF0000"/>
                </a:solidFill>
              </a:rPr>
              <a:t>Pole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6C14A5-1E8D-DE4E-CB2D-2EE5962B3A5D}"/>
              </a:ext>
            </a:extLst>
          </p:cNvPr>
          <p:cNvCxnSpPr>
            <a:cxnSpLocks/>
          </p:cNvCxnSpPr>
          <p:nvPr/>
        </p:nvCxnSpPr>
        <p:spPr bwMode="auto">
          <a:xfrm flipH="1">
            <a:off x="7650163" y="2519363"/>
            <a:ext cx="454025" cy="330200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8" name="Object 12">
            <a:extLst>
              <a:ext uri="{FF2B5EF4-FFF2-40B4-BE49-F238E27FC236}">
                <a16:creationId xmlns:a16="http://schemas.microsoft.com/office/drawing/2014/main" id="{1397ECA9-BD33-CA6F-2C36-A1155AAF92D2}"/>
              </a:ext>
            </a:extLst>
          </p:cNvPr>
          <p:cNvGraphicFramePr>
            <a:graphicFrameLocks/>
          </p:cNvGraphicFramePr>
          <p:nvPr/>
        </p:nvGraphicFramePr>
        <p:xfrm>
          <a:off x="2941638" y="4616450"/>
          <a:ext cx="3794125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3724275" imgH="1562100" progId="Word.Picture.8">
                  <p:embed/>
                </p:oleObj>
              </mc:Choice>
              <mc:Fallback>
                <p:oleObj r:id="rId8" imgW="3724275" imgH="1562100" progId="Word.Picture.8">
                  <p:embed/>
                  <p:pic>
                    <p:nvPicPr>
                      <p:cNvPr id="0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638" y="4616450"/>
                        <a:ext cx="3794125" cy="188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6">
            <a:extLst>
              <a:ext uri="{FF2B5EF4-FFF2-40B4-BE49-F238E27FC236}">
                <a16:creationId xmlns:a16="http://schemas.microsoft.com/office/drawing/2014/main" id="{FA08C571-B299-BA06-705A-CEF15E560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2175" y="6511925"/>
            <a:ext cx="5327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CH" altLang="fr-FR" sz="1800">
                <a:latin typeface="Times" panose="02020603050405020304" pitchFamily="18" charset="0"/>
                <a:cs typeface="Times" panose="02020603050405020304" pitchFamily="18" charset="0"/>
              </a:rPr>
              <a:t>Absolute und </a:t>
            </a:r>
            <a:r>
              <a:rPr lang="en-GB" altLang="fr-FR" sz="1800">
                <a:latin typeface="Times" panose="02020603050405020304" pitchFamily="18" charset="0"/>
                <a:cs typeface="Times" panose="02020603050405020304" pitchFamily="18" charset="0"/>
              </a:rPr>
              <a:t>relative</a:t>
            </a:r>
            <a:r>
              <a:rPr lang="de-CH" altLang="fr-FR" sz="1800">
                <a:latin typeface="Times" panose="02020603050405020304" pitchFamily="18" charset="0"/>
                <a:cs typeface="Times" panose="02020603050405020304" pitchFamily="18" charset="0"/>
              </a:rPr>
              <a:t> Dämpfungsbedingungen 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7A566180-9FD3-B15C-D3A2-3F8B4AB7D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850" y="4706938"/>
            <a:ext cx="1728788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CH" altLang="fr-FR" sz="1600" dirty="0">
                <a:solidFill>
                  <a:schemeClr val="accent1">
                    <a:lumMod val="75000"/>
                  </a:schemeClr>
                </a:solidFill>
              </a:rPr>
              <a:t>Schnelle &amp;amp;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CH" altLang="fr-FR" sz="1600" dirty="0">
                <a:solidFill>
                  <a:schemeClr val="accent1">
                    <a:lumMod val="75000"/>
                  </a:schemeClr>
                </a:solidFill>
              </a:rPr>
              <a:t>gut gedämpft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5A6E61-0269-6BEB-CD81-F2AEDA1A514A}"/>
              </a:ext>
            </a:extLst>
          </p:cNvPr>
          <p:cNvCxnSpPr>
            <a:cxnSpLocks/>
          </p:cNvCxnSpPr>
          <p:nvPr/>
        </p:nvCxnSpPr>
        <p:spPr bwMode="auto">
          <a:xfrm flipH="1">
            <a:off x="5500688" y="5011738"/>
            <a:ext cx="511175" cy="457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3808" grpId="0" autoUpdateAnimBg="0"/>
      <p:bldP spid="33808" grpId="1"/>
      <p:bldP spid="5" grpId="0" autoUpdateAnimBg="0"/>
      <p:bldP spid="5" grpId="1"/>
      <p:bldP spid="4" grpId="0"/>
      <p:bldP spid="9" grpId="0" autoUpdateAnimBg="0"/>
      <p:bldP spid="10" grpId="0"/>
    </p:bldLst>
  </p:timing>
</p:sld>
</file>

<file path=ppt/slides/slide24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>
            <a:extLst>
              <a:ext uri="{FF2B5EF4-FFF2-40B4-BE49-F238E27FC236}">
                <a16:creationId xmlns:a16="http://schemas.microsoft.com/office/drawing/2014/main" id="{989B66D4-30EB-A097-8272-40C5FB831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9155" name="Rectangle 6">
            <a:extLst>
              <a:ext uri="{FF2B5EF4-FFF2-40B4-BE49-F238E27FC236}">
                <a16:creationId xmlns:a16="http://schemas.microsoft.com/office/drawing/2014/main" id="{5109C332-13C8-024A-6E56-2EB75A3E9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9156" name="Rectangle 8">
            <a:extLst>
              <a:ext uri="{FF2B5EF4-FFF2-40B4-BE49-F238E27FC236}">
                <a16:creationId xmlns:a16="http://schemas.microsoft.com/office/drawing/2014/main" id="{5F485E12-89CB-3847-2285-0EA1747A0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614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49157" name="Picture 2" descr="HES-SO Valais-Wallis - BioArk">
            <a:extLst>
              <a:ext uri="{FF2B5EF4-FFF2-40B4-BE49-F238E27FC236}">
                <a16:creationId xmlns:a16="http://schemas.microsoft.com/office/drawing/2014/main" id="{11472EF1-03B4-73F7-9BC9-1AE849024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Rectangle 2">
            <a:extLst>
              <a:ext uri="{FF2B5EF4-FFF2-40B4-BE49-F238E27FC236}">
                <a16:creationId xmlns:a16="http://schemas.microsoft.com/office/drawing/2014/main" id="{FC050EC9-542D-0C2B-CEA9-1A49BAB4BB8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1163" y="342900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Beispiel 4: Übergangsverhalten eines oszillierenden Systems</a:t>
            </a:r>
            <a:endParaRPr lang="en-GB" altLang="fr-FR" sz="36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CEB4BB-3889-4303-08D5-9D7763F086E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71600" y="2132856"/>
            <a:ext cx="2012346" cy="7000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9FBD00-C234-113C-4D59-39984DF6555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19872" y="2333565"/>
            <a:ext cx="4880917" cy="400110"/>
          </a:xfrm>
          <a:prstGeom prst="rect">
            <a:avLst/>
          </a:prstGeom>
          <a:blipFill>
            <a:blip r:embed="rId5"/>
            <a:stretch>
              <a:fillRect b="-16923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897E63-C070-3B1C-FDAB-9AC058DD6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824163"/>
            <a:ext cx="5008563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8E11E4-CDE1-E6EC-D8F8-56C22990D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4040188"/>
            <a:ext cx="25923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solidFill>
                  <a:srgbClr val="0070C0"/>
                </a:solidFill>
              </a:rPr>
              <a:t>Matlab: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solidFill>
                  <a:srgbClr val="0070C0"/>
                </a:solidFill>
              </a:rPr>
              <a:t>num=1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solidFill>
                  <a:srgbClr val="0070C0"/>
                </a:solidFill>
              </a:rPr>
              <a:t>den=[1 0,5]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solidFill>
                  <a:srgbClr val="0070C0"/>
                </a:solidFill>
              </a:rPr>
              <a:t>F=tf(num,den, Ts)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solidFill>
                  <a:srgbClr val="0070C0"/>
                </a:solidFill>
              </a:rPr>
              <a:t>step(F)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>
            <a:extLst>
              <a:ext uri="{FF2B5EF4-FFF2-40B4-BE49-F238E27FC236}">
                <a16:creationId xmlns:a16="http://schemas.microsoft.com/office/drawing/2014/main" id="{3A2D14CB-C6CD-127E-E3C0-A0B9BCE98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1203" name="Rectangle 8">
            <a:extLst>
              <a:ext uri="{FF2B5EF4-FFF2-40B4-BE49-F238E27FC236}">
                <a16:creationId xmlns:a16="http://schemas.microsoft.com/office/drawing/2014/main" id="{14D86D73-2EB9-9CB4-BE5D-155D140F3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614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51204" name="Picture 2" descr="HES-SO Valais-Wallis - BioArk">
            <a:extLst>
              <a:ext uri="{FF2B5EF4-FFF2-40B4-BE49-F238E27FC236}">
                <a16:creationId xmlns:a16="http://schemas.microsoft.com/office/drawing/2014/main" id="{33AD7364-C048-109F-2DFA-F5E4E0F55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2">
            <a:extLst>
              <a:ext uri="{FF2B5EF4-FFF2-40B4-BE49-F238E27FC236}">
                <a16:creationId xmlns:a16="http://schemas.microsoft.com/office/drawing/2014/main" id="{4E11D8CB-6BD8-B2BD-FD6F-BAD8A700B8C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1163" y="342900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Beispiel 5: Übergangsverhalten eines gut gedämpften Systems</a:t>
            </a:r>
            <a:endParaRPr lang="en-GB" altLang="fr-FR" sz="36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EDFDC3-3B77-1307-96A1-0A84D5FD04C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71600" y="2132856"/>
            <a:ext cx="2079672" cy="69384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065203-AD8F-DC97-5C37-A31AF1B6030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19872" y="2333565"/>
            <a:ext cx="4880917" cy="400110"/>
          </a:xfrm>
          <a:prstGeom prst="rect">
            <a:avLst/>
          </a:prstGeom>
          <a:blipFill>
            <a:blip r:embed="rId5"/>
            <a:stretch>
              <a:fillRect b="-16923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F03E0B-B1C5-F397-DE55-991FD7D38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4040188"/>
            <a:ext cx="25923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solidFill>
                  <a:srgbClr val="0070C0"/>
                </a:solidFill>
              </a:rPr>
              <a:t>Matlab: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solidFill>
                  <a:srgbClr val="0070C0"/>
                </a:solidFill>
              </a:rPr>
              <a:t>num=2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solidFill>
                  <a:srgbClr val="0070C0"/>
                </a:solidFill>
              </a:rPr>
              <a:t>den=[1 -0,2]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solidFill>
                  <a:srgbClr val="0070C0"/>
                </a:solidFill>
              </a:rPr>
              <a:t>F=tf(num,den, Ts)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solidFill>
                  <a:srgbClr val="0070C0"/>
                </a:solidFill>
              </a:rPr>
              <a:t>step (F)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440B8-E9BE-4B70-3DCE-E9A164686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94000"/>
            <a:ext cx="5153025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16="http://schemas.microsoft.com/office/drawing/2014/main" xmlns:mc="http://schemas.openxmlformats.org/markup-compatibility/2006" xmlns:v="urn:schemas-microsoft-com:vml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BC7CA033-2D70-3BF6-13F7-92BDEF9A92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9088" y="455613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Dimensionierung digitaler Regler im z-Bereich</a:t>
            </a:r>
            <a:endParaRPr lang="en-GB" altLang="fr-FR" sz="3200" b="1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9470D443-D244-F421-497F-605AAC0D3CB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2062163"/>
            <a:ext cx="6400800" cy="685800"/>
          </a:xfrm>
        </p:spPr>
        <p:txBody>
          <a:bodyPr/>
          <a:lstStyle/>
          <a:p>
            <a:pPr marL="342900" indent="-342900" algn="l" eaLnBrk="1" hangingPunct="1">
              <a:buFont typeface="Wingdings" panose="05000000000000000000" pitchFamily="2" charset="2"/>
              <a:buChar char="Ø"/>
            </a:pPr>
            <a:r>
              <a:rPr lang="en-US" altLang="fr-FR" sz="2400" b="1">
                <a:cs typeface="Arial" panose="020B0604020202020204" pitchFamily="34" charset="0"/>
              </a:rPr>
              <a:t>Der Ort der Pole</a:t>
            </a:r>
            <a:r>
              <a:rPr lang="en-GB" altLang="fr-FR" sz="2400" b="1"/>
              <a:t> </a:t>
            </a:r>
          </a:p>
        </p:txBody>
      </p:sp>
      <p:graphicFrame>
        <p:nvGraphicFramePr>
          <p:cNvPr id="168960" name="Object 0">
            <a:extLst>
              <a:ext uri="{FF2B5EF4-FFF2-40B4-BE49-F238E27FC236}">
                <a16:creationId xmlns:a16="http://schemas.microsoft.com/office/drawing/2014/main" id="{B023FE68-3411-F15F-47A5-76450C22E9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450" y="3122613"/>
          <a:ext cx="5915025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525" imgH="9525" progId="Designer.Drawing.8">
                  <p:embed/>
                </p:oleObj>
              </mc:Choice>
              <mc:Fallback>
                <p:oleObj r:id="rId3" imgW="9525" imgH="9525" progId="Designer.Drawing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122613"/>
                        <a:ext cx="5915025" cy="14446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3" name="Rectangle 6">
            <a:extLst>
              <a:ext uri="{FF2B5EF4-FFF2-40B4-BE49-F238E27FC236}">
                <a16:creationId xmlns:a16="http://schemas.microsoft.com/office/drawing/2014/main" id="{A93BD892-4803-11D9-0830-B1E4F0B78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5288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68961" name="Object 1">
            <a:extLst>
              <a:ext uri="{FF2B5EF4-FFF2-40B4-BE49-F238E27FC236}">
                <a16:creationId xmlns:a16="http://schemas.microsoft.com/office/drawing/2014/main" id="{F9AD1C40-8E31-9A30-FC8E-BCD5AE7745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2590800"/>
          <a:ext cx="482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5713" imgH="241091" progId="Equation.3">
                  <p:embed/>
                </p:oleObj>
              </mc:Choice>
              <mc:Fallback>
                <p:oleObj name="Equation" r:id="rId5" imgW="215713" imgH="241091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590800"/>
                        <a:ext cx="482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7" name="Line 7">
            <a:extLst>
              <a:ext uri="{FF2B5EF4-FFF2-40B4-BE49-F238E27FC236}">
                <a16:creationId xmlns:a16="http://schemas.microsoft.com/office/drawing/2014/main" id="{5ABE19C5-B204-9511-765A-7F2B3E6044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3048000"/>
            <a:ext cx="60960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168962" name="Object 2">
            <a:extLst>
              <a:ext uri="{FF2B5EF4-FFF2-40B4-BE49-F238E27FC236}">
                <a16:creationId xmlns:a16="http://schemas.microsoft.com/office/drawing/2014/main" id="{845B42B5-8993-49B6-0BFC-14F5DB20AF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5181600"/>
          <a:ext cx="13430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6600" imgH="241300" progId="Equation.3">
                  <p:embed/>
                </p:oleObj>
              </mc:Choice>
              <mc:Fallback>
                <p:oleObj name="Equation" r:id="rId7" imgW="736600" imgH="241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181600"/>
                        <a:ext cx="134302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9" name="AutoShape 9">
            <a:extLst>
              <a:ext uri="{FF2B5EF4-FFF2-40B4-BE49-F238E27FC236}">
                <a16:creationId xmlns:a16="http://schemas.microsoft.com/office/drawing/2014/main" id="{81F08BF7-4DF8-8EFF-AA87-375DDB70D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257800"/>
            <a:ext cx="1066800" cy="228600"/>
          </a:xfrm>
          <a:prstGeom prst="rightArrow">
            <a:avLst>
              <a:gd name="adj1" fmla="val 50000"/>
              <a:gd name="adj2" fmla="val 116667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1210" name="Rectangle 10">
            <a:extLst>
              <a:ext uri="{FF2B5EF4-FFF2-40B4-BE49-F238E27FC236}">
                <a16:creationId xmlns:a16="http://schemas.microsoft.com/office/drawing/2014/main" id="{705933B7-EE93-0B5A-4E73-4CAA2C506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105400"/>
            <a:ext cx="51768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fr-FR" sz="2400">
                <a:latin typeface="Times" panose="02020603050405020304" pitchFamily="18" charset="0"/>
                <a:cs typeface="Times" panose="02020603050405020304" pitchFamily="18" charset="0"/>
              </a:rPr>
              <a:t>Wo befinden sich die Pole im geschlossenen Regelkreis?</a:t>
            </a:r>
            <a:endParaRPr lang="en-GB" altLang="fr-FR" sz="24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1211" name="Rectangle 11">
            <a:extLst>
              <a:ext uri="{FF2B5EF4-FFF2-40B4-BE49-F238E27FC236}">
                <a16:creationId xmlns:a16="http://schemas.microsoft.com/office/drawing/2014/main" id="{A6FCCF16-CF8A-2DA4-6E64-7DC2B26C9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338" y="6102350"/>
            <a:ext cx="74644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fr-FR" sz="2400" b="0">
                <a:solidFill>
                  <a:srgbClr val="0070C0"/>
                </a:solidFill>
                <a:cs typeface="Arial" panose="020B0604020202020204" pitchFamily="34" charset="0"/>
              </a:rPr>
              <a:t>Matlab: Rlocus (G.K) </a:t>
            </a:r>
            <a:r>
              <a:rPr lang="en-US" altLang="fr-FR" sz="2000" b="0">
                <a:solidFill>
                  <a:srgbClr val="0070C0"/>
                </a:solidFill>
                <a:cs typeface="Arial" panose="020B0604020202020204" pitchFamily="34" charset="0"/>
              </a:rPr>
              <a:t>    mit </a:t>
            </a:r>
            <a:r>
              <a:rPr lang="en-US" altLang="fr-FR" sz="2000" b="0">
                <a:solidFill>
                  <a:srgbClr val="0070C0"/>
                </a:solidFill>
                <a:cs typeface="Arial" panose="020B0604020202020204" pitchFamily="34" charset="0"/>
              </a:rPr>
              <a:t>G=Kp=1</a:t>
            </a:r>
            <a:endParaRPr lang="en-GB" altLang="fr-FR" sz="1200" b="0">
              <a:solidFill>
                <a:srgbClr val="0070C0"/>
              </a:solidFill>
            </a:endParaRPr>
          </a:p>
        </p:txBody>
      </p:sp>
      <p:pic>
        <p:nvPicPr>
          <p:cNvPr id="53260" name="Picture 2" descr="HES-SO Valais-Wallis - BioArk">
            <a:extLst>
              <a:ext uri="{FF2B5EF4-FFF2-40B4-BE49-F238E27FC236}">
                <a16:creationId xmlns:a16="http://schemas.microsoft.com/office/drawing/2014/main" id="{96D5805F-E8E5-6B33-E565-8FD3D78E2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2">
            <a:extLst>
              <a:ext uri="{FF2B5EF4-FFF2-40B4-BE49-F238E27FC236}">
                <a16:creationId xmlns:a16="http://schemas.microsoft.com/office/drawing/2014/main" id="{19C85A54-DD2B-F15B-7DD2-F1C58E7942AE}"/>
              </a:ext>
            </a:extLst>
          </p:cNvPr>
          <p:cNvGraphicFramePr>
            <a:graphicFrameLocks/>
          </p:cNvGraphicFramePr>
          <p:nvPr/>
        </p:nvGraphicFramePr>
        <p:xfrm>
          <a:off x="5397500" y="2014538"/>
          <a:ext cx="3816350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3724275" imgH="1562100" progId="Word.Picture.8">
                  <p:embed/>
                </p:oleObj>
              </mc:Choice>
              <mc:Fallback>
                <p:oleObj r:id="rId10" imgW="3724275" imgH="1562100" progId="Word.Picture.8">
                  <p:embed/>
                  <p:pic>
                    <p:nvPicPr>
                      <p:cNvPr id="0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2014538"/>
                        <a:ext cx="3816350" cy="154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653DB28-1C94-0EFD-FE15-51C64C485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1550988"/>
            <a:ext cx="2619375" cy="2025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00B916AE-6BB6-98CC-0189-DE39DC0E1F6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431881" y="4260057"/>
            <a:ext cx="1406525" cy="160338"/>
          </a:xfrm>
          <a:prstGeom prst="rightArrow">
            <a:avLst>
              <a:gd name="adj1" fmla="val 50000"/>
              <a:gd name="adj2" fmla="val 117004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 animBg="1"/>
      <p:bldP spid="51210" grpId="0" autoUpdateAnimBg="0"/>
      <p:bldP spid="51211" grpId="0" autoUpdateAnimBg="0"/>
      <p:bldP spid="51211" grpId="1"/>
      <p:bldP spid="3" grpId="0" animBg="1"/>
      <p:bldP spid="4" grpId="0" animBg="1"/>
      <p:bldP spid="4" grpId="1" animBg="1"/>
    </p:bldLst>
  </p:timing>
</p:sld>
</file>

<file path=ppt/slides/slide27.xml><?xml version="1.0" encoding="utf-8"?>
<p:sld xmlns:a16="http://schemas.microsoft.com/office/drawing/2014/main" xmlns:a14="http://schemas.microsoft.com/office/drawing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>
            <a:extLst>
              <a:ext uri="{FF2B5EF4-FFF2-40B4-BE49-F238E27FC236}">
                <a16:creationId xmlns:a16="http://schemas.microsoft.com/office/drawing/2014/main" id="{61C1687C-0E08-BA46-41CB-D2C4A1F82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5299" name="Rectangle 6">
            <a:extLst>
              <a:ext uri="{FF2B5EF4-FFF2-40B4-BE49-F238E27FC236}">
                <a16:creationId xmlns:a16="http://schemas.microsoft.com/office/drawing/2014/main" id="{9DD4B9CE-F669-A9BF-234D-1D6CC6E4A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5300" name="Rectangle 8">
            <a:extLst>
              <a:ext uri="{FF2B5EF4-FFF2-40B4-BE49-F238E27FC236}">
                <a16:creationId xmlns:a16="http://schemas.microsoft.com/office/drawing/2014/main" id="{B9E2AC59-6E09-04DC-EADA-15AA0AEC3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614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55301" name="Picture 2" descr="HES-SO Valais-Wallis - BioArk">
            <a:extLst>
              <a:ext uri="{FF2B5EF4-FFF2-40B4-BE49-F238E27FC236}">
                <a16:creationId xmlns:a16="http://schemas.microsoft.com/office/drawing/2014/main" id="{01C46550-449A-45ED-450D-C3EA28FA5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Rectangle 2">
            <a:extLst>
              <a:ext uri="{FF2B5EF4-FFF2-40B4-BE49-F238E27FC236}">
                <a16:creationId xmlns:a16="http://schemas.microsoft.com/office/drawing/2014/main" id="{A8F144DC-6D40-5B7E-9903-8E67A5B634C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4338" y="484188"/>
            <a:ext cx="8408987" cy="1143000"/>
          </a:xfrm>
        </p:spPr>
        <p:txBody>
          <a:bodyPr/>
          <a:lstStyle/>
          <a:p>
            <a:pPr algn="l" eaLnBrk="1" hangingPunct="1"/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Beispiel 6: Dimensionierung eines PT1-Systems mit einem digitalen PI-Regler 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55303" name="Object 3">
            <a:extLst>
              <a:ext uri="{FF2B5EF4-FFF2-40B4-BE49-F238E27FC236}">
                <a16:creationId xmlns:a16="http://schemas.microsoft.com/office/drawing/2014/main" id="{35E41A47-B1E2-C56C-2FF4-7B1874944F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0888" y="2998788"/>
          <a:ext cx="1808162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002865" imgH="393529" progId="Equation.3">
                  <p:embed/>
                </p:oleObj>
              </mc:Choice>
              <mc:Fallback>
                <p:oleObj r:id="rId4" imgW="1002865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8" y="2998788"/>
                        <a:ext cx="1808162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4" name="TextBox 7">
            <a:extLst>
              <a:ext uri="{FF2B5EF4-FFF2-40B4-BE49-F238E27FC236}">
                <a16:creationId xmlns:a16="http://schemas.microsoft.com/office/drawing/2014/main" id="{71A5186E-4BC0-D6C9-ECE4-15A289322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963" y="3152775"/>
            <a:ext cx="142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h = 0,025 s</a:t>
            </a:r>
            <a:endParaRPr lang="fr-CH" altLang="fr-FR" sz="2000" b="0">
              <a:latin typeface="Times" panose="02020603050405020304" pitchFamily="18" charset="0"/>
              <a:ea typeface="Times New Roman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64515" name="Picture 3">
            <a:extLst>
              <a:ext uri="{FF2B5EF4-FFF2-40B4-BE49-F238E27FC236}">
                <a16:creationId xmlns:a16="http://schemas.microsoft.com/office/drawing/2014/main" id="{98C551D7-4A24-1FFF-616A-29C449A6C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1460500"/>
            <a:ext cx="4491038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6" name="Rectangle 7">
            <a:extLst>
              <a:ext uri="{FF2B5EF4-FFF2-40B4-BE49-F238E27FC236}">
                <a16:creationId xmlns:a16="http://schemas.microsoft.com/office/drawing/2014/main" id="{8747FA3B-F15C-2EE8-8071-AB9FA2EB3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1125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5307" name="TextBox 15">
            <a:extLst>
              <a:ext uri="{FF2B5EF4-FFF2-40B4-BE49-F238E27FC236}">
                <a16:creationId xmlns:a16="http://schemas.microsoft.com/office/drawing/2014/main" id="{D6D1C3C1-AF74-3F13-89FF-3FEAD0A89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152650"/>
            <a:ext cx="384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400" b="0"/>
              <a:t>PT1-System im offenen Regelkreis: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D6438C-FFA9-ABD2-DD23-87EAA97B0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213" y="4849813"/>
            <a:ext cx="25923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0070C0"/>
                </a:solidFill>
              </a:rPr>
              <a:t>Matlab: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0070C0"/>
                </a:solidFill>
              </a:rPr>
              <a:t>num=0,0975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0070C0"/>
                </a:solidFill>
              </a:rPr>
              <a:t>den=[1 -0,95]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0070C0"/>
                </a:solidFill>
              </a:rPr>
              <a:t>Ts=0,025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0070C0"/>
                </a:solidFill>
              </a:rPr>
              <a:t>F=tf(num,den, Ts)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0070C0"/>
                </a:solidFill>
              </a:rPr>
              <a:t>Schritt (F)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54C02C-B601-E8E3-F970-C3FD94F8153F}"/>
              </a:ext>
            </a:extLst>
          </p:cNvPr>
          <p:cNvCxnSpPr>
            <a:cxnSpLocks/>
          </p:cNvCxnSpPr>
          <p:nvPr/>
        </p:nvCxnSpPr>
        <p:spPr bwMode="auto">
          <a:xfrm flipV="1">
            <a:off x="5795963" y="2924175"/>
            <a:ext cx="0" cy="1539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4979F80-6DF2-45D8-7411-851CA102A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675" y="4089400"/>
            <a:ext cx="142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T = 0,5 s</a:t>
            </a:r>
            <a:endParaRPr lang="fr-CH" altLang="fr-FR" sz="1600" b="0">
              <a:latin typeface="Times" panose="02020603050405020304" pitchFamily="18" charset="0"/>
              <a:ea typeface="Times New Roman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1" grpId="0"/>
    </p:bldLst>
  </p:timing>
</p:sld>
</file>

<file path=ppt/slides/slide28.xml><?xml version="1.0" encoding="utf-8"?>
<p:sld xmlns:a16="http://schemas.microsoft.com/office/drawing/2014/main" xmlns:a14="http://schemas.microsoft.com/office/drawing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>
            <a:extLst>
              <a:ext uri="{FF2B5EF4-FFF2-40B4-BE49-F238E27FC236}">
                <a16:creationId xmlns:a16="http://schemas.microsoft.com/office/drawing/2014/main" id="{52BCBD6D-167E-CB23-7AE5-83519754E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7347" name="Rectangle 6">
            <a:extLst>
              <a:ext uri="{FF2B5EF4-FFF2-40B4-BE49-F238E27FC236}">
                <a16:creationId xmlns:a16="http://schemas.microsoft.com/office/drawing/2014/main" id="{A379F7DE-5551-D96E-DA64-03675FF30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7348" name="Rectangle 8">
            <a:extLst>
              <a:ext uri="{FF2B5EF4-FFF2-40B4-BE49-F238E27FC236}">
                <a16:creationId xmlns:a16="http://schemas.microsoft.com/office/drawing/2014/main" id="{CDECF520-B2C7-2D85-E010-30AB0740B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614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57349" name="Picture 2" descr="HES-SO Valais-Wallis - BioArk">
            <a:extLst>
              <a:ext uri="{FF2B5EF4-FFF2-40B4-BE49-F238E27FC236}">
                <a16:creationId xmlns:a16="http://schemas.microsoft.com/office/drawing/2014/main" id="{3C9DB7E0-8304-2F60-7B76-521CA3EC0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7F7B56F-9F23-C0D7-C952-29F228439D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16238" y="1857375"/>
          <a:ext cx="3563937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882900" imgH="609600" progId="Equation.3">
                  <p:embed/>
                </p:oleObj>
              </mc:Choice>
              <mc:Fallback>
                <p:oleObj r:id="rId4" imgW="2882900" imgH="609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857375"/>
                        <a:ext cx="3563937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1" name="Rectangle 7">
            <a:extLst>
              <a:ext uri="{FF2B5EF4-FFF2-40B4-BE49-F238E27FC236}">
                <a16:creationId xmlns:a16="http://schemas.microsoft.com/office/drawing/2014/main" id="{359CAEB6-2A22-F814-ECDA-8C1679A5C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1125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9B3D2916-E949-7CA5-1CEC-F90DB027A8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9700" y="2895600"/>
          <a:ext cx="21336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524000" imgH="431800" progId="Equation.3">
                  <p:embed/>
                </p:oleObj>
              </mc:Choice>
              <mc:Fallback>
                <p:oleObj r:id="rId6" imgW="1524000" imgH="431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895600"/>
                        <a:ext cx="213360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1B2A31A-5753-56CD-85F8-6FC101B4B4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3463" y="3871913"/>
          <a:ext cx="998537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698500" imgH="419100" progId="Equation.3">
                  <p:embed/>
                </p:oleObj>
              </mc:Choice>
              <mc:Fallback>
                <p:oleObj r:id="rId8" imgW="698500" imgH="4191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3871913"/>
                        <a:ext cx="998537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522" name="Picture 10">
            <a:extLst>
              <a:ext uri="{FF2B5EF4-FFF2-40B4-BE49-F238E27FC236}">
                <a16:creationId xmlns:a16="http://schemas.microsoft.com/office/drawing/2014/main" id="{AE32D5A2-CA48-0763-8CC9-270B2FC69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403600"/>
            <a:ext cx="3946525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5" name="Rectangle 2">
            <a:extLst>
              <a:ext uri="{FF2B5EF4-FFF2-40B4-BE49-F238E27FC236}">
                <a16:creationId xmlns:a16="http://schemas.microsoft.com/office/drawing/2014/main" id="{172D0B1C-EF7C-1441-16BA-0FC2B0B7CF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4338" y="484188"/>
            <a:ext cx="8408987" cy="1143000"/>
          </a:xfrm>
        </p:spPr>
        <p:txBody>
          <a:bodyPr/>
          <a:lstStyle/>
          <a:p>
            <a:pPr algn="l" eaLnBrk="1" hangingPunct="1"/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Beispiel 6: Dimensionierung eines PT1-Systems mit einem digitalen PI-Regler 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F6D7B8-D125-636D-C079-CE5350D6F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152650"/>
            <a:ext cx="196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400" b="0"/>
              <a:t>PI-Regler: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4507C-B0B7-6F1D-5E9E-BBA77DB9D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2963863"/>
            <a:ext cx="4302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/>
              <a:t>Kompensation der Zeitkonstante: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309056-377D-E74C-E737-4070D9836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3871913"/>
            <a:ext cx="2789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/>
              <a:t>Nach KG-Kompensation: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8D2C87-7005-D544-0102-322678110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0275" y="6354763"/>
            <a:ext cx="2916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 b="0">
                <a:solidFill>
                  <a:srgbClr val="0070C0"/>
                </a:solidFill>
                <a:cs typeface="Arial" panose="020B0604020202020204" pitchFamily="34" charset="0"/>
              </a:rPr>
              <a:t>Rlocus (KG) mit Kp =1</a:t>
            </a:r>
            <a:endParaRPr lang="fr-CH" altLang="fr-FR" sz="1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276F3A-F222-66D3-0F23-9A9E6FE9B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4667250"/>
            <a:ext cx="4808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/>
              <a:t>Um einen viermal schnelleren geschlossenen Regelkreis zu erhalten:</a:t>
            </a:r>
          </a:p>
        </p:txBody>
      </p:sp>
      <p:sp>
        <p:nvSpPr>
          <p:cNvPr id="57361" name="Rectangle 2">
            <a:extLst>
              <a:ext uri="{FF2B5EF4-FFF2-40B4-BE49-F238E27FC236}">
                <a16:creationId xmlns:a16="http://schemas.microsoft.com/office/drawing/2014/main" id="{4FB0711E-E105-7BD8-922B-0D1CE9188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037ED37B-AFA4-644F-F830-D81520BFE2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5337175"/>
          <a:ext cx="23352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333500" imgH="228600" progId="Equation.3">
                  <p:embed/>
                </p:oleObj>
              </mc:Choice>
              <mc:Fallback>
                <p:oleObj r:id="rId11" imgW="133350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37175"/>
                        <a:ext cx="2335213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3" name="Rectangle 4">
            <a:extLst>
              <a:ext uri="{FF2B5EF4-FFF2-40B4-BE49-F238E27FC236}">
                <a16:creationId xmlns:a16="http://schemas.microsoft.com/office/drawing/2014/main" id="{9434E7F0-E8B0-BFD2-3396-5C1AB6310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54E348F-D727-94B2-4551-58460EAC2D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62363" y="5054600"/>
          <a:ext cx="579437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304668" imgH="342751" progId="Equation.3">
                  <p:embed/>
                </p:oleObj>
              </mc:Choice>
              <mc:Fallback>
                <p:oleObj r:id="rId13" imgW="304668" imgH="342751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2363" y="5054600"/>
                        <a:ext cx="579437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A7E9DF98-B6DB-2E14-58CB-24B28AC0C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613" y="5411788"/>
            <a:ext cx="1527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400" b="0"/>
              <a:t>Z=             = 0,818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2B74EA36-03B5-16E2-1418-00919555AC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84563" y="6034088"/>
          <a:ext cx="1011237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660113" imgH="241195" progId="Equation.3">
                  <p:embed/>
                </p:oleObj>
              </mc:Choice>
              <mc:Fallback>
                <p:oleObj r:id="rId15" imgW="660113" imgH="241195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563" y="6034088"/>
                        <a:ext cx="1011237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A7505F0-E33A-2CEB-079E-B0F8226AE6A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1288" y="5661025"/>
            <a:ext cx="0" cy="439738"/>
          </a:xfrm>
          <a:prstGeom prst="straightConnector1">
            <a:avLst/>
          </a:prstGeom>
          <a:noFill/>
          <a:ln w="38100" algn="ctr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1543701D-D987-F262-8834-8DE88DBFDBB2}"/>
              </a:ext>
            </a:extLst>
          </p:cNvPr>
          <p:cNvSpPr/>
          <p:nvPr/>
        </p:nvSpPr>
        <p:spPr bwMode="auto">
          <a:xfrm>
            <a:off x="8709025" y="4838700"/>
            <a:ext cx="144463" cy="176213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fr-CH"/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9BD226BF-FAE4-94C0-EE5F-15CDA136C8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47063" y="4614863"/>
          <a:ext cx="609600" cy="22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660113" imgH="241195" progId="Equation.3">
                  <p:embed/>
                </p:oleObj>
              </mc:Choice>
              <mc:Fallback>
                <p:oleObj r:id="rId17" imgW="660113" imgH="241195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7063" y="4614863"/>
                        <a:ext cx="609600" cy="22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ED1C88D-4C2A-3B93-F127-15885405D2F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18575" y="6489478"/>
            <a:ext cx="1552797" cy="301686"/>
          </a:xfrm>
          <a:prstGeom prst="rect">
            <a:avLst/>
          </a:prstGeom>
          <a:blipFill>
            <a:blip r:embed="rId18"/>
            <a:stretch>
              <a:fillRect l="-5098" t="-26531" r="-8627" b="-38776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  <p:bldP spid="14" grpId="0"/>
      <p:bldP spid="20" grpId="0"/>
    </p:bldLst>
  </p:timing>
</p:sld>
</file>

<file path=ppt/slides/slide29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8">
            <a:extLst>
              <a:ext uri="{FF2B5EF4-FFF2-40B4-BE49-F238E27FC236}">
                <a16:creationId xmlns:a16="http://schemas.microsoft.com/office/drawing/2014/main" id="{5EEEA9C0-EABA-8680-36FE-521395DF1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22400"/>
            <a:ext cx="5761038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4">
            <a:extLst>
              <a:ext uri="{FF2B5EF4-FFF2-40B4-BE49-F238E27FC236}">
                <a16:creationId xmlns:a16="http://schemas.microsoft.com/office/drawing/2014/main" id="{E83E76B6-5355-AC17-EB36-D3F7E8C0E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9396" name="Rectangle 6">
            <a:extLst>
              <a:ext uri="{FF2B5EF4-FFF2-40B4-BE49-F238E27FC236}">
                <a16:creationId xmlns:a16="http://schemas.microsoft.com/office/drawing/2014/main" id="{8A646903-FEC4-354B-D9A6-5714C7CC8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9397" name="Rectangle 8">
            <a:extLst>
              <a:ext uri="{FF2B5EF4-FFF2-40B4-BE49-F238E27FC236}">
                <a16:creationId xmlns:a16="http://schemas.microsoft.com/office/drawing/2014/main" id="{6D7B155C-694A-2C37-41A8-18A81897A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614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59398" name="Picture 2" descr="HES-SO Valais-Wallis - BioArk">
            <a:extLst>
              <a:ext uri="{FF2B5EF4-FFF2-40B4-BE49-F238E27FC236}">
                <a16:creationId xmlns:a16="http://schemas.microsoft.com/office/drawing/2014/main" id="{CFD52B90-6B59-EC08-0D64-368879B84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Rectangle 7">
            <a:extLst>
              <a:ext uri="{FF2B5EF4-FFF2-40B4-BE49-F238E27FC236}">
                <a16:creationId xmlns:a16="http://schemas.microsoft.com/office/drawing/2014/main" id="{3BEE95BC-D580-366C-5E36-3B802BB4A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1125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9400" name="Rectangle 2">
            <a:extLst>
              <a:ext uri="{FF2B5EF4-FFF2-40B4-BE49-F238E27FC236}">
                <a16:creationId xmlns:a16="http://schemas.microsoft.com/office/drawing/2014/main" id="{E35887E5-9AAA-D2E4-5D25-0681FAE8C4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4338" y="484188"/>
            <a:ext cx="8408987" cy="1143000"/>
          </a:xfrm>
        </p:spPr>
        <p:txBody>
          <a:bodyPr/>
          <a:lstStyle/>
          <a:p>
            <a:pPr algn="l" eaLnBrk="1" hangingPunct="1"/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Beispiel 6: Dimensionierung eines PT1-Systems mit einem digitalen PI-Regler 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9401" name="Rectangle 2">
            <a:extLst>
              <a:ext uri="{FF2B5EF4-FFF2-40B4-BE49-F238E27FC236}">
                <a16:creationId xmlns:a16="http://schemas.microsoft.com/office/drawing/2014/main" id="{0374693B-1C07-051D-16C6-8E0863B1B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9402" name="Rectangle 4">
            <a:extLst>
              <a:ext uri="{FF2B5EF4-FFF2-40B4-BE49-F238E27FC236}">
                <a16:creationId xmlns:a16="http://schemas.microsoft.com/office/drawing/2014/main" id="{95BD9B91-AEB7-208D-130B-748067991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9403" name="TextBox 15">
            <a:extLst>
              <a:ext uri="{FF2B5EF4-FFF2-40B4-BE49-F238E27FC236}">
                <a16:creationId xmlns:a16="http://schemas.microsoft.com/office/drawing/2014/main" id="{9712D42B-66F4-AD66-85C2-D169D0E56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1909763"/>
            <a:ext cx="5726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400" b="0"/>
              <a:t>Simulation des geregelten Systems (Closed-Loop):</a:t>
            </a:r>
          </a:p>
        </p:txBody>
      </p:sp>
      <p:pic>
        <p:nvPicPr>
          <p:cNvPr id="59404" name="Picture 20">
            <a:extLst>
              <a:ext uri="{FF2B5EF4-FFF2-40B4-BE49-F238E27FC236}">
                <a16:creationId xmlns:a16="http://schemas.microsoft.com/office/drawing/2014/main" id="{323C18AF-AAAF-D224-6A85-0E613E07E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857625"/>
            <a:ext cx="449897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405" name="Straight Connector 26">
            <a:extLst>
              <a:ext uri="{FF2B5EF4-FFF2-40B4-BE49-F238E27FC236}">
                <a16:creationId xmlns:a16="http://schemas.microsoft.com/office/drawing/2014/main" id="{39EB6DFC-70B0-AB81-F30D-AFEBE58F2B41}"/>
              </a:ext>
            </a:extLst>
          </p:cNvPr>
          <p:cNvCxnSpPr>
            <a:cxnSpLocks/>
          </p:cNvCxnSpPr>
          <p:nvPr/>
        </p:nvCxnSpPr>
        <p:spPr bwMode="auto">
          <a:xfrm>
            <a:off x="2339975" y="5013325"/>
            <a:ext cx="215900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6" name="Straight Connector 28">
            <a:extLst>
              <a:ext uri="{FF2B5EF4-FFF2-40B4-BE49-F238E27FC236}">
                <a16:creationId xmlns:a16="http://schemas.microsoft.com/office/drawing/2014/main" id="{0C335C39-BE69-59D8-66DE-FB5991B6A38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555875" y="5013325"/>
            <a:ext cx="9525" cy="1584325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07" name="TextBox 30">
            <a:extLst>
              <a:ext uri="{FF2B5EF4-FFF2-40B4-BE49-F238E27FC236}">
                <a16:creationId xmlns:a16="http://schemas.microsoft.com/office/drawing/2014/main" id="{AB771D1F-0363-22D0-5D61-0C622FE87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5888" y="6165850"/>
            <a:ext cx="1276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100" b="0">
                <a:solidFill>
                  <a:srgbClr val="FF0000"/>
                </a:solidFill>
              </a:rPr>
              <a:t>Tcl = 0,5/4 = 0,125</a:t>
            </a:r>
          </a:p>
        </p:txBody>
      </p:sp>
      <p:cxnSp>
        <p:nvCxnSpPr>
          <p:cNvPr id="59408" name="Straight Connector 64513">
            <a:extLst>
              <a:ext uri="{FF2B5EF4-FFF2-40B4-BE49-F238E27FC236}">
                <a16:creationId xmlns:a16="http://schemas.microsoft.com/office/drawing/2014/main" id="{E1E70096-BAB6-DFBB-4F84-2A002D0F427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627313" y="6373813"/>
            <a:ext cx="153987" cy="150812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.xml><?xml version="1.0" encoding="utf-8"?>
<p:sld xmlns:a16="http://schemas.microsoft.com/office/drawing/2014/main" xmlns:a14="http://schemas.microsoft.com/office/drawing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8" name="Oval 20">
            <a:extLst>
              <a:ext uri="{FF2B5EF4-FFF2-40B4-BE49-F238E27FC236}">
                <a16:creationId xmlns:a16="http://schemas.microsoft.com/office/drawing/2014/main" id="{8B86AF03-261B-C8A8-7399-49DEAE959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505200"/>
            <a:ext cx="3124200" cy="2971800"/>
          </a:xfrm>
          <a:prstGeom prst="ellips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993300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2F9AFE0-794A-813B-43BA-5783066955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600" b="1">
                <a:latin typeface="Times" panose="02020603050405020304" pitchFamily="18" charset="0"/>
                <a:cs typeface="Times" panose="02020603050405020304" pitchFamily="18" charset="0"/>
              </a:rPr>
              <a:t>P-Regler</a:t>
            </a:r>
            <a:endParaRPr lang="en-GB" altLang="fr-FR" sz="40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162816" name="Object 1024">
            <a:extLst>
              <a:ext uri="{FF2B5EF4-FFF2-40B4-BE49-F238E27FC236}">
                <a16:creationId xmlns:a16="http://schemas.microsoft.com/office/drawing/2014/main" id="{7D0F9AFC-DF58-D313-364D-926F5EADE9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2514600"/>
          <a:ext cx="20701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04900" imgH="419100" progId="Equation.3">
                  <p:embed/>
                </p:oleObj>
              </mc:Choice>
              <mc:Fallback>
                <p:oleObj name="Equation" r:id="rId3" imgW="1104900" imgH="4191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14600"/>
                        <a:ext cx="2070100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1025">
            <a:extLst>
              <a:ext uri="{FF2B5EF4-FFF2-40B4-BE49-F238E27FC236}">
                <a16:creationId xmlns:a16="http://schemas.microsoft.com/office/drawing/2014/main" id="{FA11F5D9-E0A5-F271-E4ED-D6A9B3F5A8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639763"/>
          <a:ext cx="2805113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Drawing" r:id="rId5" imgW="914400" imgH="914400" progId="Designer.Drawing.8">
                  <p:embed/>
                </p:oleObj>
              </mc:Choice>
              <mc:Fallback>
                <p:oleObj name="Designer Drawing" r:id="rId5" imgW="914400" imgH="914400" progId="Designer.Drawing.8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639763"/>
                        <a:ext cx="2805113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12">
            <a:extLst>
              <a:ext uri="{FF2B5EF4-FFF2-40B4-BE49-F238E27FC236}">
                <a16:creationId xmlns:a16="http://schemas.microsoft.com/office/drawing/2014/main" id="{566A56F5-F7BD-4CBE-1B00-6F9733F0C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62818" name="Object 1026">
            <a:extLst>
              <a:ext uri="{FF2B5EF4-FFF2-40B4-BE49-F238E27FC236}">
                <a16:creationId xmlns:a16="http://schemas.microsoft.com/office/drawing/2014/main" id="{F2809436-EE08-3EA5-060C-CBCBAC1F98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2514600"/>
          <a:ext cx="21336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0" imgH="419100" progId="Equation.3">
                  <p:embed/>
                </p:oleObj>
              </mc:Choice>
              <mc:Fallback>
                <p:oleObj name="Equation" r:id="rId7" imgW="1143000" imgH="41910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514600"/>
                        <a:ext cx="2133600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14">
            <a:extLst>
              <a:ext uri="{FF2B5EF4-FFF2-40B4-BE49-F238E27FC236}">
                <a16:creationId xmlns:a16="http://schemas.microsoft.com/office/drawing/2014/main" id="{31D23E02-72F4-6701-9FAD-237CCDA70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62819" name="Object 1027">
            <a:extLst>
              <a:ext uri="{FF2B5EF4-FFF2-40B4-BE49-F238E27FC236}">
                <a16:creationId xmlns:a16="http://schemas.microsoft.com/office/drawing/2014/main" id="{C5CEABA5-4475-FD99-FC3C-E87E12152D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4267200"/>
          <a:ext cx="2028825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040948" imgH="710891" progId="Equation.3">
                  <p:embed/>
                </p:oleObj>
              </mc:Choice>
              <mc:Fallback>
                <p:oleObj r:id="rId9" imgW="1040948" imgH="710891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267200"/>
                        <a:ext cx="2028825" cy="139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Rectangle 16">
            <a:extLst>
              <a:ext uri="{FF2B5EF4-FFF2-40B4-BE49-F238E27FC236}">
                <a16:creationId xmlns:a16="http://schemas.microsoft.com/office/drawing/2014/main" id="{1B99FA2B-3EAC-3BBE-C1FD-D8030885A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5288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62820" name="Object 1028">
            <a:extLst>
              <a:ext uri="{FF2B5EF4-FFF2-40B4-BE49-F238E27FC236}">
                <a16:creationId xmlns:a16="http://schemas.microsoft.com/office/drawing/2014/main" id="{2A5F85F9-A12E-B4A5-34F0-CA08FEA5CD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4188" y="3992563"/>
          <a:ext cx="1466850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736600" imgH="939800" progId="Equation.3">
                  <p:embed/>
                </p:oleObj>
              </mc:Choice>
              <mc:Fallback>
                <p:oleObj r:id="rId11" imgW="736600" imgH="939800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4188" y="3992563"/>
                        <a:ext cx="1466850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5" name="AutoShape 17">
            <a:extLst>
              <a:ext uri="{FF2B5EF4-FFF2-40B4-BE49-F238E27FC236}">
                <a16:creationId xmlns:a16="http://schemas.microsoft.com/office/drawing/2014/main" id="{5D1A30A1-9CFE-888B-0DCE-C772E1ADA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8194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7906" name="AutoShape 18">
            <a:extLst>
              <a:ext uri="{FF2B5EF4-FFF2-40B4-BE49-F238E27FC236}">
                <a16:creationId xmlns:a16="http://schemas.microsoft.com/office/drawing/2014/main" id="{120A2A57-E462-9C0A-6EF4-1CEB320DD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8768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7907" name="AutoShape 19">
            <a:extLst>
              <a:ext uri="{FF2B5EF4-FFF2-40B4-BE49-F238E27FC236}">
                <a16:creationId xmlns:a16="http://schemas.microsoft.com/office/drawing/2014/main" id="{0F902B8B-BA37-D797-CEE3-88A9C1E52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800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6159" name="Picture 2" descr="HES-SO Valais-Wallis - BioArk">
            <a:extLst>
              <a:ext uri="{FF2B5EF4-FFF2-40B4-BE49-F238E27FC236}">
                <a16:creationId xmlns:a16="http://schemas.microsoft.com/office/drawing/2014/main" id="{73B42A07-068A-45C6-D40D-149046C90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8" grpId="0" animBg="1" autoUpdateAnimBg="0"/>
      <p:bldP spid="37905" grpId="0" animBg="1"/>
      <p:bldP spid="37906" grpId="0" animBg="1"/>
      <p:bldP spid="37907" grpId="0" animBg="1"/>
    </p:bldLst>
  </p:timing>
</p:sld>
</file>

<file path=ppt/slides/slide30.xml><?xml version="1.0" encoding="utf-8"?>
<p:sld xmlns:a16="http://schemas.microsoft.com/office/drawing/2014/main" xmlns:a14="http://schemas.microsoft.com/office/drawing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>
            <a:extLst>
              <a:ext uri="{FF2B5EF4-FFF2-40B4-BE49-F238E27FC236}">
                <a16:creationId xmlns:a16="http://schemas.microsoft.com/office/drawing/2014/main" id="{8265B3F9-1635-F3E6-DC52-57D9CD6EF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61443" name="Rectangle 4">
            <a:extLst>
              <a:ext uri="{FF2B5EF4-FFF2-40B4-BE49-F238E27FC236}">
                <a16:creationId xmlns:a16="http://schemas.microsoft.com/office/drawing/2014/main" id="{B6ED1FB0-1320-2A1F-D491-74474C4C8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71600"/>
            <a:ext cx="472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fr-FR" sz="2400">
                <a:cs typeface="Arial" panose="020B0604020202020204" pitchFamily="34" charset="0"/>
              </a:rPr>
              <a:t>2) </a:t>
            </a:r>
            <a:r>
              <a:rPr lang="fr-CH" altLang="fr-FR" sz="2400">
                <a:cs typeface="Arial" panose="020B0604020202020204" pitchFamily="34" charset="0"/>
              </a:rPr>
              <a:t>Stationäres Verhalten</a:t>
            </a:r>
            <a:endParaRPr lang="en-GB" altLang="fr-FR" b="0"/>
          </a:p>
          <a:p>
            <a:pPr eaLnBrk="1" hangingPunct="1">
              <a:buFontTx/>
              <a:buNone/>
            </a:pPr>
            <a:r>
              <a:rPr lang="en-GB" altLang="fr-FR" sz="2400" b="0">
                <a:solidFill>
                  <a:srgbClr val="FF5050"/>
                </a:solidFill>
              </a:rPr>
              <a:t>    </a:t>
            </a:r>
          </a:p>
          <a:p>
            <a:pPr eaLnBrk="1" hangingPunct="1">
              <a:buFontTx/>
              <a:buNone/>
            </a:pPr>
            <a:endParaRPr lang="en-GB" altLang="fr-FR" sz="2400" b="0">
              <a:solidFill>
                <a:srgbClr val="FF5050"/>
              </a:solidFill>
            </a:endParaRPr>
          </a:p>
        </p:txBody>
      </p:sp>
      <p:sp>
        <p:nvSpPr>
          <p:cNvPr id="61444" name="Rectangle 5">
            <a:extLst>
              <a:ext uri="{FF2B5EF4-FFF2-40B4-BE49-F238E27FC236}">
                <a16:creationId xmlns:a16="http://schemas.microsoft.com/office/drawing/2014/main" id="{FC716C38-7A69-9A22-5F69-5F9B45CA8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61445" name="Rectangle 6">
            <a:extLst>
              <a:ext uri="{FF2B5EF4-FFF2-40B4-BE49-F238E27FC236}">
                <a16:creationId xmlns:a16="http://schemas.microsoft.com/office/drawing/2014/main" id="{DAED06DF-80F9-F744-8427-1E7182BE7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614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61446" name="Rectangle 8">
            <a:extLst>
              <a:ext uri="{FF2B5EF4-FFF2-40B4-BE49-F238E27FC236}">
                <a16:creationId xmlns:a16="http://schemas.microsoft.com/office/drawing/2014/main" id="{61549C05-01C1-6E59-8B17-9F110ACB6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714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61447" name="Object 0">
            <a:extLst>
              <a:ext uri="{FF2B5EF4-FFF2-40B4-BE49-F238E27FC236}">
                <a16:creationId xmlns:a16="http://schemas.microsoft.com/office/drawing/2014/main" id="{018B6C56-6474-2D5E-8306-8C896E105B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78013" y="2020888"/>
          <a:ext cx="538797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525" imgH="9525" progId="Designer.Drawing.8">
                  <p:embed/>
                </p:oleObj>
              </mc:Choice>
              <mc:Fallback>
                <p:oleObj r:id="rId3" imgW="9525" imgH="9525" progId="Designer.Drawing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3" y="2020888"/>
                        <a:ext cx="5387975" cy="13176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8" name="Rectangle 12">
            <a:extLst>
              <a:ext uri="{FF2B5EF4-FFF2-40B4-BE49-F238E27FC236}">
                <a16:creationId xmlns:a16="http://schemas.microsoft.com/office/drawing/2014/main" id="{7430B09F-2C3D-1906-B26C-8DEFC7007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61449" name="Rectangle 68">
            <a:extLst>
              <a:ext uri="{FF2B5EF4-FFF2-40B4-BE49-F238E27FC236}">
                <a16:creationId xmlns:a16="http://schemas.microsoft.com/office/drawing/2014/main" id="{18724445-B1CD-5BDE-3CA5-CB013CFDA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96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61450" name="Rectangle 16">
            <a:extLst>
              <a:ext uri="{FF2B5EF4-FFF2-40B4-BE49-F238E27FC236}">
                <a16:creationId xmlns:a16="http://schemas.microsoft.com/office/drawing/2014/main" id="{0893755C-1365-8733-B20E-1067E596D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3170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61451" name="Rectangle 18">
            <a:extLst>
              <a:ext uri="{FF2B5EF4-FFF2-40B4-BE49-F238E27FC236}">
                <a16:creationId xmlns:a16="http://schemas.microsoft.com/office/drawing/2014/main" id="{2705447C-853E-67CA-C741-49B5202CA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213" y="3490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61452" name="Picture 2" descr="HES-SO Valais-Wallis - BioArk">
            <a:extLst>
              <a:ext uri="{FF2B5EF4-FFF2-40B4-BE49-F238E27FC236}">
                <a16:creationId xmlns:a16="http://schemas.microsoft.com/office/drawing/2014/main" id="{24CED7EA-C495-9BAB-1E08-F3B366B1D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3" name="Rectangle 2">
            <a:extLst>
              <a:ext uri="{FF2B5EF4-FFF2-40B4-BE49-F238E27FC236}">
                <a16:creationId xmlns:a16="http://schemas.microsoft.com/office/drawing/2014/main" id="{81918C80-52D6-5444-35F6-3C755D122F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1163" y="342900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Regelgüte</a:t>
            </a:r>
            <a:endParaRPr lang="en-GB" altLang="fr-FR" sz="36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1454" name="Text Box 20">
            <a:extLst>
              <a:ext uri="{FF2B5EF4-FFF2-40B4-BE49-F238E27FC236}">
                <a16:creationId xmlns:a16="http://schemas.microsoft.com/office/drawing/2014/main" id="{994D7F4C-6EE2-F760-BAD4-284723A1B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5926138"/>
            <a:ext cx="5249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2000" b="0">
                <a:solidFill>
                  <a:srgbClr val="00B050"/>
                </a:solidFill>
                <a:latin typeface="Arial" panose="020B0604020202020204" pitchFamily="34" charset="0"/>
              </a:rPr>
              <a:t>Der permanente Fehler muss gegen Null tendieren:   </a:t>
            </a:r>
            <a:endParaRPr lang="en-GB" altLang="fr-FR" sz="2000" b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61455" name="Line 21">
            <a:extLst>
              <a:ext uri="{FF2B5EF4-FFF2-40B4-BE49-F238E27FC236}">
                <a16:creationId xmlns:a16="http://schemas.microsoft.com/office/drawing/2014/main" id="{3C002840-8BB6-071B-1AE6-622C407E23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4438" y="3684588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61456" name="Line 22">
            <a:extLst>
              <a:ext uri="{FF2B5EF4-FFF2-40B4-BE49-F238E27FC236}">
                <a16:creationId xmlns:a16="http://schemas.microsoft.com/office/drawing/2014/main" id="{0CFD673E-4F19-D16A-F039-DEF2D4E567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4438" y="5502275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61457" name="Freeform 23">
            <a:extLst>
              <a:ext uri="{FF2B5EF4-FFF2-40B4-BE49-F238E27FC236}">
                <a16:creationId xmlns:a16="http://schemas.microsoft.com/office/drawing/2014/main" id="{303686EF-5D54-34FF-36DE-F300E5BAC1BB}"/>
              </a:ext>
            </a:extLst>
          </p:cNvPr>
          <p:cNvSpPr>
            <a:spLocks/>
          </p:cNvSpPr>
          <p:nvPr/>
        </p:nvSpPr>
        <p:spPr bwMode="auto">
          <a:xfrm>
            <a:off x="1250950" y="3902075"/>
            <a:ext cx="6072188" cy="1612900"/>
          </a:xfrm>
          <a:custGeom>
            <a:avLst/>
            <a:gdLst>
              <a:gd name="T0" fmla="*/ 0 w 3825"/>
              <a:gd name="T1" fmla="*/ 2147483646 h 1016"/>
              <a:gd name="T2" fmla="*/ 2147483646 w 3825"/>
              <a:gd name="T3" fmla="*/ 2147483646 h 1016"/>
              <a:gd name="T4" fmla="*/ 2147483646 w 3825"/>
              <a:gd name="T5" fmla="*/ 2147483646 h 1016"/>
              <a:gd name="T6" fmla="*/ 2147483646 w 3825"/>
              <a:gd name="T7" fmla="*/ 2147483646 h 1016"/>
              <a:gd name="T8" fmla="*/ 2147483646 w 3825"/>
              <a:gd name="T9" fmla="*/ 2147483646 h 1016"/>
              <a:gd name="T10" fmla="*/ 2147483646 w 3825"/>
              <a:gd name="T11" fmla="*/ 2147483646 h 1016"/>
              <a:gd name="T12" fmla="*/ 2147483646 w 3825"/>
              <a:gd name="T13" fmla="*/ 2147483646 h 10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25"/>
              <a:gd name="T22" fmla="*/ 0 h 1016"/>
              <a:gd name="T23" fmla="*/ 3825 w 3825"/>
              <a:gd name="T24" fmla="*/ 1016 h 10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25" h="1016">
                <a:moveTo>
                  <a:pt x="0" y="1003"/>
                </a:moveTo>
                <a:cubicBezTo>
                  <a:pt x="37" y="979"/>
                  <a:pt x="115" y="1016"/>
                  <a:pt x="221" y="861"/>
                </a:cubicBezTo>
                <a:cubicBezTo>
                  <a:pt x="327" y="706"/>
                  <a:pt x="470" y="142"/>
                  <a:pt x="638" y="71"/>
                </a:cubicBezTo>
                <a:cubicBezTo>
                  <a:pt x="806" y="0"/>
                  <a:pt x="1039" y="410"/>
                  <a:pt x="1232" y="435"/>
                </a:cubicBezTo>
                <a:cubicBezTo>
                  <a:pt x="1425" y="460"/>
                  <a:pt x="1551" y="246"/>
                  <a:pt x="1799" y="222"/>
                </a:cubicBezTo>
                <a:cubicBezTo>
                  <a:pt x="2047" y="198"/>
                  <a:pt x="2382" y="283"/>
                  <a:pt x="2720" y="293"/>
                </a:cubicBezTo>
                <a:cubicBezTo>
                  <a:pt x="3058" y="303"/>
                  <a:pt x="3595" y="287"/>
                  <a:pt x="3825" y="285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61458" name="Line 24">
            <a:extLst>
              <a:ext uri="{FF2B5EF4-FFF2-40B4-BE49-F238E27FC236}">
                <a16:creationId xmlns:a16="http://schemas.microsoft.com/office/drawing/2014/main" id="{4D0B7717-6706-14D0-989E-3C250EA42A5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4438" y="4141788"/>
            <a:ext cx="6172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61459" name="Text Box 25">
            <a:extLst>
              <a:ext uri="{FF2B5EF4-FFF2-40B4-BE49-F238E27FC236}">
                <a16:creationId xmlns:a16="http://schemas.microsoft.com/office/drawing/2014/main" id="{278A2896-2E71-626A-39B0-46F1FC630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1563" y="3695700"/>
            <a:ext cx="479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1400">
                <a:solidFill>
                  <a:schemeClr val="accent2"/>
                </a:solidFill>
                <a:latin typeface="Arial" panose="020B0604020202020204" pitchFamily="34" charset="0"/>
              </a:rPr>
              <a:t>w(t)</a:t>
            </a:r>
            <a:endParaRPr lang="en-GB" altLang="fr-FR" sz="14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61460" name="Text Box 26">
            <a:extLst>
              <a:ext uri="{FF2B5EF4-FFF2-40B4-BE49-F238E27FC236}">
                <a16:creationId xmlns:a16="http://schemas.microsoft.com/office/drawing/2014/main" id="{A4D469C4-F207-BEB7-9196-E7559633F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4370388"/>
            <a:ext cx="4397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1400">
                <a:solidFill>
                  <a:srgbClr val="FF0000"/>
                </a:solidFill>
                <a:latin typeface="Arial" panose="020B0604020202020204" pitchFamily="34" charset="0"/>
              </a:rPr>
              <a:t>y(t)</a:t>
            </a:r>
            <a:endParaRPr lang="en-GB" altLang="fr-FR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1461" name="Line 27">
            <a:extLst>
              <a:ext uri="{FF2B5EF4-FFF2-40B4-BE49-F238E27FC236}">
                <a16:creationId xmlns:a16="http://schemas.microsoft.com/office/drawing/2014/main" id="{93987F77-F271-252A-7F35-DC94E78C261F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2013" y="345598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61462" name="Line 28">
            <a:extLst>
              <a:ext uri="{FF2B5EF4-FFF2-40B4-BE49-F238E27FC236}">
                <a16:creationId xmlns:a16="http://schemas.microsoft.com/office/drawing/2014/main" id="{2F09B0FF-13E6-E91C-D24E-A5EB7024FB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12013" y="437038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61463" name="Text Box 29">
            <a:extLst>
              <a:ext uri="{FF2B5EF4-FFF2-40B4-BE49-F238E27FC236}">
                <a16:creationId xmlns:a16="http://schemas.microsoft.com/office/drawing/2014/main" id="{4348B368-7591-9963-D708-7435824C0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6638" y="4103688"/>
            <a:ext cx="1789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1400">
                <a:solidFill>
                  <a:srgbClr val="00B050"/>
                </a:solidFill>
                <a:latin typeface="Arial" panose="020B0604020202020204" pitchFamily="34" charset="0"/>
              </a:rPr>
              <a:t>Permanenter Fehler</a:t>
            </a:r>
            <a:endParaRPr lang="en-GB" altLang="fr-FR" sz="140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61464" name="Text Box 30">
            <a:extLst>
              <a:ext uri="{FF2B5EF4-FFF2-40B4-BE49-F238E27FC236}">
                <a16:creationId xmlns:a16="http://schemas.microsoft.com/office/drawing/2014/main" id="{5D6B2F89-AA66-FA1E-B29E-B28B8A18C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3163" y="5284788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1400">
                <a:latin typeface="Arial" panose="020B0604020202020204" pitchFamily="34" charset="0"/>
              </a:rPr>
              <a:t>t</a:t>
            </a:r>
            <a:endParaRPr lang="en-GB" altLang="fr-FR" sz="1400">
              <a:latin typeface="Arial" panose="020B0604020202020204" pitchFamily="34" charset="0"/>
            </a:endParaRPr>
          </a:p>
        </p:txBody>
      </p:sp>
      <p:sp>
        <p:nvSpPr>
          <p:cNvPr id="61465" name="Line 33">
            <a:extLst>
              <a:ext uri="{FF2B5EF4-FFF2-40B4-BE49-F238E27FC236}">
                <a16:creationId xmlns:a16="http://schemas.microsoft.com/office/drawing/2014/main" id="{4F0A1CB5-19C7-B52C-0CC8-4A1AB9ADE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2013" y="414178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4BB385-642B-407C-9AA8-49D8A09BA4D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10988" y="5930843"/>
            <a:ext cx="1019446" cy="369332"/>
          </a:xfrm>
          <a:prstGeom prst="rect">
            <a:avLst/>
          </a:prstGeom>
          <a:blipFill>
            <a:blip r:embed="rId6"/>
            <a:stretch>
              <a:fillRect l="-3593" r="-5988" b="-11667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31.xml><?xml version="1.0" encoding="utf-8"?>
<p:sld xmlns:a16="http://schemas.microsoft.com/office/drawing/2014/main" xmlns:a14="http://schemas.microsoft.com/office/drawing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>
            <a:extLst>
              <a:ext uri="{FF2B5EF4-FFF2-40B4-BE49-F238E27FC236}">
                <a16:creationId xmlns:a16="http://schemas.microsoft.com/office/drawing/2014/main" id="{ED853105-D49B-6430-051E-BCDA3C6BE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63491" name="Rectangle 4">
            <a:extLst>
              <a:ext uri="{FF2B5EF4-FFF2-40B4-BE49-F238E27FC236}">
                <a16:creationId xmlns:a16="http://schemas.microsoft.com/office/drawing/2014/main" id="{73A2BA95-09A5-1E8A-DCDB-986C64DF5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71600"/>
            <a:ext cx="472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fr-FR" sz="2400">
                <a:cs typeface="Arial" panose="020B0604020202020204" pitchFamily="34" charset="0"/>
              </a:rPr>
              <a:t>2) </a:t>
            </a:r>
            <a:r>
              <a:rPr lang="fr-CH" altLang="fr-FR" sz="2400">
                <a:cs typeface="Arial" panose="020B0604020202020204" pitchFamily="34" charset="0"/>
              </a:rPr>
              <a:t>Stationäres Verhalten</a:t>
            </a:r>
            <a:endParaRPr lang="en-GB" altLang="fr-FR" b="0"/>
          </a:p>
          <a:p>
            <a:pPr eaLnBrk="1" hangingPunct="1">
              <a:buFontTx/>
              <a:buNone/>
            </a:pPr>
            <a:r>
              <a:rPr lang="en-GB" altLang="fr-FR" sz="2400" b="0">
                <a:solidFill>
                  <a:srgbClr val="FF5050"/>
                </a:solidFill>
              </a:rPr>
              <a:t>    </a:t>
            </a:r>
          </a:p>
          <a:p>
            <a:pPr eaLnBrk="1" hangingPunct="1">
              <a:buFontTx/>
              <a:buNone/>
            </a:pPr>
            <a:endParaRPr lang="en-GB" altLang="fr-FR" sz="2400" b="0">
              <a:solidFill>
                <a:srgbClr val="FF5050"/>
              </a:solidFill>
            </a:endParaRPr>
          </a:p>
        </p:txBody>
      </p:sp>
      <p:sp>
        <p:nvSpPr>
          <p:cNvPr id="63492" name="Rectangle 5">
            <a:extLst>
              <a:ext uri="{FF2B5EF4-FFF2-40B4-BE49-F238E27FC236}">
                <a16:creationId xmlns:a16="http://schemas.microsoft.com/office/drawing/2014/main" id="{720C2F11-85A4-5CC2-1D67-2FC87E164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63493" name="Rectangle 6">
            <a:extLst>
              <a:ext uri="{FF2B5EF4-FFF2-40B4-BE49-F238E27FC236}">
                <a16:creationId xmlns:a16="http://schemas.microsoft.com/office/drawing/2014/main" id="{906D852D-7EE0-3B80-9152-685D4E58F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614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63494" name="Rectangle 8">
            <a:extLst>
              <a:ext uri="{FF2B5EF4-FFF2-40B4-BE49-F238E27FC236}">
                <a16:creationId xmlns:a16="http://schemas.microsoft.com/office/drawing/2014/main" id="{C4180F63-92D7-2A97-D82E-DEA8A1F71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714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63495" name="Object 0">
            <a:extLst>
              <a:ext uri="{FF2B5EF4-FFF2-40B4-BE49-F238E27FC236}">
                <a16:creationId xmlns:a16="http://schemas.microsoft.com/office/drawing/2014/main" id="{D8BC51F2-A522-F236-5A85-95120D5073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73275" y="2143125"/>
          <a:ext cx="46799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525" imgH="9525" progId="Designer.Drawing.8">
                  <p:embed/>
                </p:oleObj>
              </mc:Choice>
              <mc:Fallback>
                <p:oleObj r:id="rId3" imgW="9525" imgH="9525" progId="Designer.Drawing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5" y="2143125"/>
                        <a:ext cx="4679950" cy="11430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6" name="Rectangle 12">
            <a:extLst>
              <a:ext uri="{FF2B5EF4-FFF2-40B4-BE49-F238E27FC236}">
                <a16:creationId xmlns:a16="http://schemas.microsoft.com/office/drawing/2014/main" id="{D32216EE-76B1-D460-E577-9313EBD4B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63497" name="Object 1">
            <a:extLst>
              <a:ext uri="{FF2B5EF4-FFF2-40B4-BE49-F238E27FC236}">
                <a16:creationId xmlns:a16="http://schemas.microsoft.com/office/drawing/2014/main" id="{80240D92-96CD-9847-A360-3042378F32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27763" y="3540125"/>
          <a:ext cx="27051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638300" imgH="419100" progId="Equation.3">
                  <p:embed/>
                </p:oleObj>
              </mc:Choice>
              <mc:Fallback>
                <p:oleObj r:id="rId5" imgW="1638300" imgH="419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3540125"/>
                        <a:ext cx="27051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8" name="Rectangle 68">
            <a:extLst>
              <a:ext uri="{FF2B5EF4-FFF2-40B4-BE49-F238E27FC236}">
                <a16:creationId xmlns:a16="http://schemas.microsoft.com/office/drawing/2014/main" id="{3029CFE0-EF7B-244D-1090-59C6A7C09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96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63499" name="Rectangle 16">
            <a:extLst>
              <a:ext uri="{FF2B5EF4-FFF2-40B4-BE49-F238E27FC236}">
                <a16:creationId xmlns:a16="http://schemas.microsoft.com/office/drawing/2014/main" id="{B06F4E77-41E2-2EE5-790D-1F78052B0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3170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63500" name="Rectangle 18">
            <a:extLst>
              <a:ext uri="{FF2B5EF4-FFF2-40B4-BE49-F238E27FC236}">
                <a16:creationId xmlns:a16="http://schemas.microsoft.com/office/drawing/2014/main" id="{1462707F-7A62-7C6E-4C7E-23963B5D2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213" y="3490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63501" name="Picture 2" descr="HES-SO Valais-Wallis - BioArk">
            <a:extLst>
              <a:ext uri="{FF2B5EF4-FFF2-40B4-BE49-F238E27FC236}">
                <a16:creationId xmlns:a16="http://schemas.microsoft.com/office/drawing/2014/main" id="{D66299E5-7112-4AD2-36E8-93821EE23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2" name="Rectangle 2">
            <a:extLst>
              <a:ext uri="{FF2B5EF4-FFF2-40B4-BE49-F238E27FC236}">
                <a16:creationId xmlns:a16="http://schemas.microsoft.com/office/drawing/2014/main" id="{F7F28656-9990-8207-73CE-F3B8A8BDD97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1163" y="342900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Regelgüte</a:t>
            </a:r>
            <a:endParaRPr lang="en-GB" altLang="fr-FR" sz="36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3503" name="TextBox 4">
            <a:extLst>
              <a:ext uri="{FF2B5EF4-FFF2-40B4-BE49-F238E27FC236}">
                <a16:creationId xmlns:a16="http://schemas.microsoft.com/office/drawing/2014/main" id="{104C4845-0710-BFCB-9D50-0BA0DF63F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3678238"/>
            <a:ext cx="5494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latin typeface="Times" panose="02020603050405020304" pitchFamily="18" charset="0"/>
                <a:cs typeface="Times" panose="02020603050405020304" pitchFamily="18" charset="0"/>
              </a:rPr>
              <a:t>Berechnung des Regelungsfehlers in Abhängigkeit vom Sollwert: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2397BE-2DD4-9E21-CC3C-75FA63D9B726}"/>
              </a:ext>
            </a:extLst>
          </p:cNvPr>
          <p:cNvSpPr txBox="1">
            <a:spLocks noChangeAspect="1"/>
          </p:cNvSpPr>
          <p:nvPr/>
        </p:nvSpPr>
        <p:spPr>
          <a:xfrm>
            <a:off x="2602764" y="5362577"/>
            <a:ext cx="4783874" cy="65191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63505" name="TextBox 6">
            <a:extLst>
              <a:ext uri="{FF2B5EF4-FFF2-40B4-BE49-F238E27FC236}">
                <a16:creationId xmlns:a16="http://schemas.microsoft.com/office/drawing/2014/main" id="{428415D1-438A-E0A6-F7E9-9A616E6224C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96623" y="4649806"/>
            <a:ext cx="5966120" cy="369332"/>
          </a:xfrm>
          <a:prstGeom prst="rect">
            <a:avLst/>
          </a:prstGeom>
          <a:blipFill>
            <a:blip r:embed="rId9"/>
            <a:stretch>
              <a:fillRect l="-919" t="-10000" b="-26667"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32.xml><?xml version="1.0" encoding="utf-8"?>
<p:sld xmlns:a16="http://schemas.microsoft.com/office/drawing/2014/main" xmlns:a14="http://schemas.microsoft.com/office/drawing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>
            <a:extLst>
              <a:ext uri="{FF2B5EF4-FFF2-40B4-BE49-F238E27FC236}">
                <a16:creationId xmlns:a16="http://schemas.microsoft.com/office/drawing/2014/main" id="{42B4DC7B-9752-F31C-A750-8B950AB5F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65539" name="Rectangle 6">
            <a:extLst>
              <a:ext uri="{FF2B5EF4-FFF2-40B4-BE49-F238E27FC236}">
                <a16:creationId xmlns:a16="http://schemas.microsoft.com/office/drawing/2014/main" id="{D985F8DA-F2E9-B842-B3BB-4E4E27BDF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65540" name="Picture 2" descr="HES-SO Valais-Wallis - BioArk">
            <a:extLst>
              <a:ext uri="{FF2B5EF4-FFF2-40B4-BE49-F238E27FC236}">
                <a16:creationId xmlns:a16="http://schemas.microsoft.com/office/drawing/2014/main" id="{969977B2-6867-2522-74E2-57EB4FAAC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Rectangle 2">
            <a:extLst>
              <a:ext uri="{FF2B5EF4-FFF2-40B4-BE49-F238E27FC236}">
                <a16:creationId xmlns:a16="http://schemas.microsoft.com/office/drawing/2014/main" id="{16D85CA2-F6EE-1BA5-DB7E-CE62E6D4BCB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4338" y="484188"/>
            <a:ext cx="8408987" cy="1143000"/>
          </a:xfrm>
        </p:spPr>
        <p:txBody>
          <a:bodyPr/>
          <a:lstStyle/>
          <a:p>
            <a:pPr algn="l" eaLnBrk="1" hangingPunct="1"/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Beispiel 7: Berechnung des Regelungsfehlers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5542" name="Rectangle 7">
            <a:extLst>
              <a:ext uri="{FF2B5EF4-FFF2-40B4-BE49-F238E27FC236}">
                <a16:creationId xmlns:a16="http://schemas.microsoft.com/office/drawing/2014/main" id="{DFC5F332-42D3-EA23-5711-FA6BB8AB1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1125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65543" name="Rectangle 2">
            <a:extLst>
              <a:ext uri="{FF2B5EF4-FFF2-40B4-BE49-F238E27FC236}">
                <a16:creationId xmlns:a16="http://schemas.microsoft.com/office/drawing/2014/main" id="{A0282387-5294-1C78-FFB2-62D052AB0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" y="1697038"/>
            <a:ext cx="8629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b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Berechnen Sie den Regelungsfehler für das folgende System mit einem P-Regler mit Verstärkung 2, einer Abtastperiode von h = 1 und einem konstanten Sollwert von W = 1:  </a:t>
            </a:r>
            <a:endParaRPr lang="fr-FR" altLang="fr-FR" sz="4400" b="0">
              <a:latin typeface="Times" panose="02020603050405020304" pitchFamily="18" charset="0"/>
              <a:ea typeface="Times New Roman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65544" name="Object 2">
            <a:extLst>
              <a:ext uri="{FF2B5EF4-FFF2-40B4-BE49-F238E27FC236}">
                <a16:creationId xmlns:a16="http://schemas.microsoft.com/office/drawing/2014/main" id="{CB05AA68-7400-60DE-8500-4C88E1D102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4900" y="2441575"/>
          <a:ext cx="137636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26698" imgH="393529" progId="Equation.3">
                  <p:embed/>
                </p:oleObj>
              </mc:Choice>
              <mc:Fallback>
                <p:oleObj r:id="rId4" imgW="926698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900" y="2441575"/>
                        <a:ext cx="1376363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E2FA0C08-D167-EEF3-DC36-B9C4C9E4F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694113"/>
            <a:ext cx="43370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EC344E-493B-ED4B-A7D0-2B58B7E2F607}"/>
              </a:ext>
            </a:extLst>
          </p:cNvPr>
          <p:cNvSpPr txBox="1">
            <a:spLocks noChangeAspect="1"/>
          </p:cNvSpPr>
          <p:nvPr/>
        </p:nvSpPr>
        <p:spPr>
          <a:xfrm>
            <a:off x="778672" y="4786912"/>
            <a:ext cx="2497184" cy="638904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pic>
        <p:nvPicPr>
          <p:cNvPr id="79876" name="Picture 4">
            <a:extLst>
              <a:ext uri="{FF2B5EF4-FFF2-40B4-BE49-F238E27FC236}">
                <a16:creationId xmlns:a16="http://schemas.microsoft.com/office/drawing/2014/main" id="{89E9D488-95D3-45EF-FFDC-967933B72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689350"/>
            <a:ext cx="3540125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0EB39ED-394A-48E9-EFE9-3E8EFA9DEA4E}"/>
              </a:ext>
            </a:extLst>
          </p:cNvPr>
          <p:cNvSpPr txBox="1"/>
          <p:nvPr/>
        </p:nvSpPr>
        <p:spPr>
          <a:xfrm>
            <a:off x="6156325" y="3463925"/>
            <a:ext cx="3508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sz="1800" b="0" dirty="0">
                <a:solidFill>
                  <a:schemeClr val="accent5">
                    <a:lumMod val="50000"/>
                  </a:schemeClr>
                </a:solidFill>
              </a:rPr>
              <a:t>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B31384-D679-B1C1-827F-99B1CA0ED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2213" y="4505325"/>
            <a:ext cx="30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0070C0"/>
                </a:solidFill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3.xml><?xml version="1.0" encoding="utf-8"?>
<p:sld xmlns:a16="http://schemas.microsoft.com/office/drawing/2014/main" xmlns:a14="http://schemas.microsoft.com/office/drawing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46A50C6D-3154-E2AB-A6AE-6562910A24A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fr-FR" sz="3600" b="1">
                <a:latin typeface="Times" panose="02020603050405020304" pitchFamily="18" charset="0"/>
                <a:cs typeface="Times" panose="02020603050405020304" pitchFamily="18" charset="0"/>
              </a:rPr>
              <a:t>Feed-Forward-Regelung</a:t>
            </a:r>
            <a:endParaRPr lang="en-GB" altLang="fr-FR" sz="36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5E4315A9-C4A5-B7B2-7808-7C65AA48121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3200" y="4395788"/>
            <a:ext cx="6400800" cy="1143000"/>
          </a:xfrm>
        </p:spPr>
        <p:txBody>
          <a:bodyPr/>
          <a:lstStyle/>
          <a:p>
            <a:pPr eaLnBrk="1" hangingPunct="1"/>
            <a:r>
              <a:rPr lang="fr-CH" altLang="fr-FR" sz="2000">
                <a:latin typeface="Times" panose="02020603050405020304" pitchFamily="18" charset="0"/>
                <a:cs typeface="Times" panose="02020603050405020304" pitchFamily="18" charset="0"/>
              </a:rPr>
              <a:t>Gesamtdiagramm mit Feed-Forward-Steuerung oder „A-priori“-Steuerung durch Umkehrung des Modells</a:t>
            </a:r>
            <a:endParaRPr lang="en-GB" altLang="fr-FR" sz="20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7588" name="Rectangle 5">
            <a:extLst>
              <a:ext uri="{FF2B5EF4-FFF2-40B4-BE49-F238E27FC236}">
                <a16:creationId xmlns:a16="http://schemas.microsoft.com/office/drawing/2014/main" id="{93D2CC0B-BC80-1492-BD0B-2677FC7A4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5113" y="2852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67589" name="Object 0">
            <a:extLst>
              <a:ext uri="{FF2B5EF4-FFF2-40B4-BE49-F238E27FC236}">
                <a16:creationId xmlns:a16="http://schemas.microsoft.com/office/drawing/2014/main" id="{4E8087D3-9397-67D5-09A3-1460B74828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9625" y="1766888"/>
          <a:ext cx="7524750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534156" imgH="1153668" progId="Word.Picture.8">
                  <p:embed/>
                </p:oleObj>
              </mc:Choice>
              <mc:Fallback>
                <p:oleObj r:id="rId3" imgW="3534156" imgH="1153668" progId="Word.Picture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" y="1766888"/>
                        <a:ext cx="7524750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590" name="Picture 1" descr="HES-SO Valais-Wallis - BioArk">
            <a:extLst>
              <a:ext uri="{FF2B5EF4-FFF2-40B4-BE49-F238E27FC236}">
                <a16:creationId xmlns:a16="http://schemas.microsoft.com/office/drawing/2014/main" id="{E1D587A1-A9F6-A641-5BCE-D9F53D449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9F246C-D238-44E2-7B91-21781DB549BF}"/>
              </a:ext>
            </a:extLst>
          </p:cNvPr>
          <p:cNvSpPr txBox="1">
            <a:spLocks noChangeAspect="1"/>
          </p:cNvSpPr>
          <p:nvPr/>
        </p:nvSpPr>
        <p:spPr>
          <a:xfrm>
            <a:off x="762000" y="6092476"/>
            <a:ext cx="4660866" cy="58455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 sz="2800">
                <a:noFill/>
              </a:rPr>
              <a:t> </a:t>
            </a:r>
          </a:p>
        </p:txBody>
      </p:sp>
      <p:sp>
        <p:nvSpPr>
          <p:cNvPr id="67592" name="TextBox 7">
            <a:extLst>
              <a:ext uri="{FF2B5EF4-FFF2-40B4-BE49-F238E27FC236}">
                <a16:creationId xmlns:a16="http://schemas.microsoft.com/office/drawing/2014/main" id="{403819B9-FB39-D3AC-0DD9-79262B25D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362575"/>
            <a:ext cx="784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>
                <a:solidFill>
                  <a:srgbClr val="0070C0"/>
                </a:solidFill>
              </a:rPr>
              <a:t>Die vollständige Feed-Forward-Übertragungsfunktion: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9FC26-D4FC-867D-A795-B7CCC44B6B8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78362" y="5277509"/>
            <a:ext cx="2886238" cy="814967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B6817465-0941-5788-2581-F0228E5EB9A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fr-FR" sz="3600" b="1">
                <a:latin typeface="Times" panose="02020603050405020304" pitchFamily="18" charset="0"/>
                <a:cs typeface="Times" panose="02020603050405020304" pitchFamily="18" charset="0"/>
              </a:rPr>
              <a:t>Feed-Forward</a:t>
            </a:r>
            <a:r>
              <a:rPr lang="en-GB" altLang="fr-FR" sz="3600">
                <a:latin typeface="Times" panose="02020603050405020304" pitchFamily="18" charset="0"/>
                <a:cs typeface="Times" panose="02020603050405020304" pitchFamily="18" charset="0"/>
              </a:rPr>
              <a:t>-Regelung </a:t>
            </a:r>
          </a:p>
        </p:txBody>
      </p:sp>
      <p:pic>
        <p:nvPicPr>
          <p:cNvPr id="69635" name="Picture 1" descr="HES-SO Valais-Wallis - BioArk">
            <a:extLst>
              <a:ext uri="{FF2B5EF4-FFF2-40B4-BE49-F238E27FC236}">
                <a16:creationId xmlns:a16="http://schemas.microsoft.com/office/drawing/2014/main" id="{FA87EC2C-9FFD-75FE-6D34-E7989B9C0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4">
            <a:extLst>
              <a:ext uri="{FF2B5EF4-FFF2-40B4-BE49-F238E27FC236}">
                <a16:creationId xmlns:a16="http://schemas.microsoft.com/office/drawing/2014/main" id="{4EF54829-1956-544F-B128-BB8DDAFC3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711450"/>
            <a:ext cx="7505700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TextBox 5">
            <a:extLst>
              <a:ext uri="{FF2B5EF4-FFF2-40B4-BE49-F238E27FC236}">
                <a16:creationId xmlns:a16="http://schemas.microsoft.com/office/drawing/2014/main" id="{BFCE37C5-C89F-6EB4-EE46-AD2875CAD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419225"/>
            <a:ext cx="2824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600" b="0">
                <a:solidFill>
                  <a:srgbClr val="00B050"/>
                </a:solidFill>
              </a:rPr>
              <a:t>System geregelt mit P-Regler</a:t>
            </a:r>
          </a:p>
        </p:txBody>
      </p:sp>
      <p:sp>
        <p:nvSpPr>
          <p:cNvPr id="69638" name="TextBox 6">
            <a:extLst>
              <a:ext uri="{FF2B5EF4-FFF2-40B4-BE49-F238E27FC236}">
                <a16:creationId xmlns:a16="http://schemas.microsoft.com/office/drawing/2014/main" id="{4E1D98A7-F3F5-CBDA-8B52-610029C52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1735138"/>
            <a:ext cx="50244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600" b="0">
                <a:solidFill>
                  <a:srgbClr val="0070C0"/>
                </a:solidFill>
              </a:rPr>
              <a:t>System geregelt mit P-Regler + vereinfachter Feed Forward</a:t>
            </a:r>
          </a:p>
        </p:txBody>
      </p:sp>
      <p:sp>
        <p:nvSpPr>
          <p:cNvPr id="69639" name="TextBox 7">
            <a:extLst>
              <a:ext uri="{FF2B5EF4-FFF2-40B4-BE49-F238E27FC236}">
                <a16:creationId xmlns:a16="http://schemas.microsoft.com/office/drawing/2014/main" id="{05EB10F7-A7A3-7543-9AE8-A145B6212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2159000"/>
            <a:ext cx="49514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600" b="0">
                <a:solidFill>
                  <a:srgbClr val="FF0000"/>
                </a:solidFill>
              </a:rPr>
              <a:t>System geregelt mit P-Regler + vollständiger Feed Forward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E17183-E1AC-01B6-6A5F-476BA08E16DD}"/>
              </a:ext>
            </a:extLst>
          </p:cNvPr>
          <p:cNvCxnSpPr>
            <a:cxnSpLocks/>
          </p:cNvCxnSpPr>
          <p:nvPr/>
        </p:nvCxnSpPr>
        <p:spPr bwMode="auto">
          <a:xfrm flipH="1">
            <a:off x="3348038" y="1722438"/>
            <a:ext cx="614362" cy="1778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DB8B0C-0584-747C-FC66-ADF5807268EC}"/>
              </a:ext>
            </a:extLst>
          </p:cNvPr>
          <p:cNvCxnSpPr>
            <a:cxnSpLocks/>
          </p:cNvCxnSpPr>
          <p:nvPr/>
        </p:nvCxnSpPr>
        <p:spPr bwMode="auto">
          <a:xfrm flipH="1">
            <a:off x="3598863" y="1916113"/>
            <a:ext cx="458787" cy="13112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E99E53A-1F2C-A871-11E7-946992B0BBDB}"/>
              </a:ext>
            </a:extLst>
          </p:cNvPr>
          <p:cNvCxnSpPr>
            <a:cxnSpLocks/>
          </p:cNvCxnSpPr>
          <p:nvPr/>
        </p:nvCxnSpPr>
        <p:spPr bwMode="auto">
          <a:xfrm flipH="1">
            <a:off x="3881438" y="2073275"/>
            <a:ext cx="360362" cy="1050925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16="http://schemas.microsoft.com/office/drawing/2014/main" xmlns:a14="http://schemas.microsoft.com/office/drawing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>
            <a:extLst>
              <a:ext uri="{FF2B5EF4-FFF2-40B4-BE49-F238E27FC236}">
                <a16:creationId xmlns:a16="http://schemas.microsoft.com/office/drawing/2014/main" id="{90642618-725E-A238-2A1D-708F44C3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71683" name="Picture 2" descr="HES-SO Valais-Wallis - BioArk">
            <a:extLst>
              <a:ext uri="{FF2B5EF4-FFF2-40B4-BE49-F238E27FC236}">
                <a16:creationId xmlns:a16="http://schemas.microsoft.com/office/drawing/2014/main" id="{4A7F7144-51C4-9A1B-7074-A0A1A30BB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Rectangle 2">
            <a:extLst>
              <a:ext uri="{FF2B5EF4-FFF2-40B4-BE49-F238E27FC236}">
                <a16:creationId xmlns:a16="http://schemas.microsoft.com/office/drawing/2014/main" id="{15C70204-E07C-AC85-2C5A-0A25B0A8A20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66713" y="685800"/>
            <a:ext cx="8410575" cy="1143000"/>
          </a:xfrm>
        </p:spPr>
        <p:txBody>
          <a:bodyPr/>
          <a:lstStyle/>
          <a:p>
            <a:pPr algn="l" eaLnBrk="1" hangingPunct="1"/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Beispiel 8: Codierung einer vollständigen Feed-Forward-Steuerung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1685" name="Rectangle 7">
            <a:extLst>
              <a:ext uri="{FF2B5EF4-FFF2-40B4-BE49-F238E27FC236}">
                <a16:creationId xmlns:a16="http://schemas.microsoft.com/office/drawing/2014/main" id="{1940D0B5-61DB-B5A5-76F2-5B04F3FB7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1125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E97B10-CD4D-BA59-B3A2-2ABBA5CDF27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92701" y="3023743"/>
            <a:ext cx="2334806" cy="57676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80E14D-C32D-E4CC-C0BA-61449933085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65109" y="3023742"/>
            <a:ext cx="2702791" cy="57676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graphicFrame>
        <p:nvGraphicFramePr>
          <p:cNvPr id="71688" name="Object 0">
            <a:extLst>
              <a:ext uri="{FF2B5EF4-FFF2-40B4-BE49-F238E27FC236}">
                <a16:creationId xmlns:a16="http://schemas.microsoft.com/office/drawing/2014/main" id="{0C443032-5350-109E-F643-480E01704A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95888" y="1450975"/>
          <a:ext cx="3762375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534156" imgH="1153668" progId="Word.Picture.8">
                  <p:embed/>
                </p:oleObj>
              </mc:Choice>
              <mc:Fallback>
                <p:oleObj r:id="rId6" imgW="3534156" imgH="1153668" progId="Word.Picture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1450975"/>
                        <a:ext cx="3762375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9">
            <a:extLst>
              <a:ext uri="{FF2B5EF4-FFF2-40B4-BE49-F238E27FC236}">
                <a16:creationId xmlns:a16="http://schemas.microsoft.com/office/drawing/2014/main" id="{EA7414E6-E801-9277-CEE7-193F8049F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3260725"/>
            <a:ext cx="608013" cy="185738"/>
          </a:xfrm>
          <a:prstGeom prst="rightArrow">
            <a:avLst>
              <a:gd name="adj1" fmla="val 50000"/>
              <a:gd name="adj2" fmla="val 116164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BD2A75-098A-E0B6-71EF-07AAAF86EC5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9552" y="4472244"/>
            <a:ext cx="4115742" cy="830997"/>
          </a:xfrm>
          <a:prstGeom prst="rect">
            <a:avLst/>
          </a:prstGeom>
          <a:blipFill>
            <a:blip r:embed="rId8"/>
            <a:stretch>
              <a:fillRect l="-2074" r="-2074" b="-16176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86BED833-9C85-3FC6-18F4-58904F417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4656138"/>
            <a:ext cx="608013" cy="185737"/>
          </a:xfrm>
          <a:prstGeom prst="rightArrow">
            <a:avLst>
              <a:gd name="adj1" fmla="val 50000"/>
              <a:gd name="adj2" fmla="val 116164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AC45F4-0B8F-2225-4A2B-17677A86AAA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95571" y="4271353"/>
            <a:ext cx="3658309" cy="1323439"/>
          </a:xfrm>
          <a:prstGeom prst="rect">
            <a:avLst/>
          </a:prstGeom>
          <a:blipFill>
            <a:blip r:embed="rId9"/>
            <a:stretch>
              <a:fillRect t="-2765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71693" name="Rectangle 16">
            <a:extLst>
              <a:ext uri="{FF2B5EF4-FFF2-40B4-BE49-F238E27FC236}">
                <a16:creationId xmlns:a16="http://schemas.microsoft.com/office/drawing/2014/main" id="{4E81F520-3CD4-05D9-822E-1FACBDAD4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1450975"/>
            <a:ext cx="574675" cy="431800"/>
          </a:xfrm>
          <a:prstGeom prst="rect">
            <a:avLst/>
          </a:prstGeom>
          <a:noFill/>
          <a:ln w="349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2206B42A-2F5B-10EE-C550-81EFFBB129FA}"/>
              </a:ext>
            </a:extLst>
          </p:cNvPr>
          <p:cNvSpPr>
            <a:spLocks/>
          </p:cNvSpPr>
          <p:nvPr/>
        </p:nvSpPr>
        <p:spPr bwMode="auto">
          <a:xfrm>
            <a:off x="5021263" y="4222750"/>
            <a:ext cx="339725" cy="1371600"/>
          </a:xfrm>
          <a:prstGeom prst="leftBrace">
            <a:avLst>
              <a:gd name="adj1" fmla="val 8299"/>
              <a:gd name="adj2" fmla="val 50000"/>
            </a:avLst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8" grpId="0" animBg="1"/>
    </p:bldLst>
  </p:timing>
</p:sld>
</file>

<file path=ppt/slides/slide36.xml><?xml version="1.0" encoding="utf-8"?>
<p:sld xmlns:a16="http://schemas.microsoft.com/office/drawing/2014/main" xmlns:a14="http://schemas.microsoft.com/office/drawing/2010/main" xmlns:mc="http://schemas.openxmlformats.org/markup-compatibility/2006" xmlns:v="urn:schemas-microsoft-com:vml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">
            <a:extLst>
              <a:ext uri="{FF2B5EF4-FFF2-40B4-BE49-F238E27FC236}">
                <a16:creationId xmlns:a16="http://schemas.microsoft.com/office/drawing/2014/main" id="{5FCB99D9-522F-2D48-1517-36FF10833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513" y="2997200"/>
            <a:ext cx="3508375" cy="9715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0AD799F9-FC2F-293B-9E6C-AB421DA9B2C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79438" y="587375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fr-FR" sz="3600" b="1">
                <a:latin typeface="Times" panose="02020603050405020304" pitchFamily="18" charset="0"/>
                <a:cs typeface="Times" panose="02020603050405020304" pitchFamily="18" charset="0"/>
              </a:rPr>
              <a:t>Smith-Prädiktor </a:t>
            </a:r>
            <a:br>
              <a:rPr lang="en-US" altLang="fr-FR" sz="3600" b="1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– </a:t>
            </a:r>
            <a:r>
              <a:rPr lang="en-US" altLang="fr-FR" sz="2400" b="1">
                <a:latin typeface="Times" panose="02020603050405020304" pitchFamily="18" charset="0"/>
                <a:cs typeface="Times" panose="02020603050405020304" pitchFamily="18" charset="0"/>
              </a:rPr>
              <a:t>für Systeme mit schwer zu </a:t>
            </a:r>
            <a:r>
              <a:rPr lang="en-GB" altLang="fr-FR" sz="2400" b="1">
                <a:latin typeface="Times" panose="02020603050405020304" pitchFamily="18" charset="0"/>
                <a:cs typeface="Times" panose="02020603050405020304" pitchFamily="18" charset="0"/>
              </a:rPr>
              <a:t>regelnder</a:t>
            </a:r>
            <a:r>
              <a:rPr lang="en-US" altLang="fr-FR" sz="2400" b="1">
                <a:latin typeface="Times" panose="02020603050405020304" pitchFamily="18" charset="0"/>
                <a:cs typeface="Times" panose="02020603050405020304" pitchFamily="18" charset="0"/>
              </a:rPr>
              <a:t> Verzögerung </a:t>
            </a:r>
            <a:endParaRPr lang="en-GB" altLang="fr-FR" sz="3600" b="1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3732" name="Rectangle 5">
            <a:extLst>
              <a:ext uri="{FF2B5EF4-FFF2-40B4-BE49-F238E27FC236}">
                <a16:creationId xmlns:a16="http://schemas.microsoft.com/office/drawing/2014/main" id="{90E9D4CA-36F5-AD7A-A3F2-7875546E0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513" y="2814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73733" name="Object 4">
            <a:extLst>
              <a:ext uri="{FF2B5EF4-FFF2-40B4-BE49-F238E27FC236}">
                <a16:creationId xmlns:a16="http://schemas.microsoft.com/office/drawing/2014/main" id="{A700BD2C-118B-C9AD-E515-CA2CBC3152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850" y="1973263"/>
          <a:ext cx="7519988" cy="231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991356" imgH="1229868" progId="Word.Picture.8">
                  <p:embed/>
                </p:oleObj>
              </mc:Choice>
              <mc:Fallback>
                <p:oleObj r:id="rId3" imgW="3991356" imgH="1229868" progId="Word.Picture.8">
                  <p:embed/>
                  <p:pic>
                    <p:nvPicPr>
                      <p:cNvPr id="73733" name="Object 4">
                        <a:extLst>
                          <a:ext uri="{FF2B5EF4-FFF2-40B4-BE49-F238E27FC236}">
                            <a16:creationId xmlns:a16="http://schemas.microsoft.com/office/drawing/2014/main" id="{A700BD2C-118B-C9AD-E515-CA2CBC3152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1973263"/>
                        <a:ext cx="7519988" cy="231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4" name="Rectangle 7">
            <a:extLst>
              <a:ext uri="{FF2B5EF4-FFF2-40B4-BE49-F238E27FC236}">
                <a16:creationId xmlns:a16="http://schemas.microsoft.com/office/drawing/2014/main" id="{893F9439-38B9-F227-FE57-7FBA01C4A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73736" name="Picture 1" descr="HES-SO Valais-Wallis - BioArk">
            <a:extLst>
              <a:ext uri="{FF2B5EF4-FFF2-40B4-BE49-F238E27FC236}">
                <a16:creationId xmlns:a16="http://schemas.microsoft.com/office/drawing/2014/main" id="{FC945DFD-0442-2E79-8490-06E82C82E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8" name="TextBox 2">
            <a:extLst>
              <a:ext uri="{FF2B5EF4-FFF2-40B4-BE49-F238E27FC236}">
                <a16:creationId xmlns:a16="http://schemas.microsoft.com/office/drawing/2014/main" id="{5485A5D6-8708-D2C0-D980-4A7060A0C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961" y="5818242"/>
            <a:ext cx="82809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H" altLang="fr-FR" sz="1800" b="0" dirty="0"/>
              <a:t>Ohne Smith-Prädiktor steht die Verzögerung im Zähler,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CH" altLang="fr-FR" sz="1800" dirty="0">
                <a:solidFill>
                  <a:srgbClr val="FF0000"/>
                </a:solidFill>
              </a:rPr>
              <a:t>vor allem aber im Nenner und beeinflusst die Systemdynamik stark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E4FA8F-3787-B192-59C4-53ED4A272036}"/>
                  </a:ext>
                </a:extLst>
              </p:cNvPr>
              <p:cNvSpPr txBox="1"/>
              <p:nvPr/>
            </p:nvSpPr>
            <p:spPr>
              <a:xfrm>
                <a:off x="1979712" y="4679949"/>
                <a:ext cx="5616624" cy="7477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 xmlns:a14="http://schemas.microsoft.com/office/drawing/2010/main"/>
                <a:r>
                  <a:rPr lang="fr-CH" sz="2800" b="0" dirty="0">
                    <a:latin typeface="+mj-lt"/>
                  </a:rPr>
                  <a:t> = </a:t>
                </a:r>
                <a14:m xmlns:a14="http://schemas.microsoft.com/office/drawing/2010/main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E4FA8F-3787-B192-59C4-53ED4A272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679949"/>
                <a:ext cx="5616624" cy="747769"/>
              </a:xfrm>
              <a:prstGeom prst="rect">
                <a:avLst/>
              </a:prstGeom>
              <a:blipFill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DD7BF3-6203-2493-9FB6-165E65B61C5A}"/>
              </a:ext>
            </a:extLst>
          </p:cNvPr>
          <p:cNvSpPr/>
          <p:nvPr/>
        </p:nvSpPr>
        <p:spPr bwMode="auto">
          <a:xfrm>
            <a:off x="2411760" y="2997200"/>
            <a:ext cx="3744416" cy="104615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Ohne Smith-Prädiktor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63559B4-B73F-1368-ED54-7E939A1AE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4272" y="4668043"/>
            <a:ext cx="611944" cy="373949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999494F-2856-17FF-8374-27BADF682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4819" y="5091933"/>
            <a:ext cx="611944" cy="373949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</p:spTree>
    <p:extLst>
      <p:ext uri="{BB962C8B-B14F-4D97-AF65-F5344CB8AC3E}">
        <p14:creationId xmlns:p14="http://schemas.microsoft.com/office/powerpoint/2010/main" val="402834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7.xml><?xml version="1.0" encoding="utf-8"?>
<p:sld xmlns:a16="http://schemas.microsoft.com/office/drawing/2014/main" xmlns:a14="http://schemas.microsoft.com/office/drawing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">
            <a:extLst>
              <a:ext uri="{FF2B5EF4-FFF2-40B4-BE49-F238E27FC236}">
                <a16:creationId xmlns:a16="http://schemas.microsoft.com/office/drawing/2014/main" id="{5FCB99D9-522F-2D48-1517-36FF10833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513" y="2997200"/>
            <a:ext cx="3508375" cy="9715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0AD799F9-FC2F-293B-9E6C-AB421DA9B2C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79438" y="587375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fr-FR" sz="3600" b="1">
                <a:latin typeface="Times" panose="02020603050405020304" pitchFamily="18" charset="0"/>
                <a:cs typeface="Times" panose="02020603050405020304" pitchFamily="18" charset="0"/>
              </a:rPr>
              <a:t>Smith-Prädiktor </a:t>
            </a:r>
            <a:br>
              <a:rPr lang="en-US" altLang="fr-FR" sz="3600" b="1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GB" altLang="fr-FR" sz="2400" b="1">
                <a:latin typeface="Times" panose="02020603050405020304" pitchFamily="18" charset="0"/>
                <a:cs typeface="Times" panose="02020603050405020304" pitchFamily="18" charset="0"/>
              </a:rPr>
              <a:t>–</a:t>
            </a:r>
            <a:r>
              <a:rPr lang="en-US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fr-FR" sz="2400" b="1">
                <a:latin typeface="Times" panose="02020603050405020304" pitchFamily="18" charset="0"/>
                <a:cs typeface="Times" panose="02020603050405020304" pitchFamily="18" charset="0"/>
              </a:rPr>
              <a:t>für Systeme mit schwer regelbarer Verzögerung </a:t>
            </a:r>
            <a:endParaRPr lang="en-GB" altLang="fr-FR" sz="3600" b="1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3732" name="Rectangle 5">
            <a:extLst>
              <a:ext uri="{FF2B5EF4-FFF2-40B4-BE49-F238E27FC236}">
                <a16:creationId xmlns:a16="http://schemas.microsoft.com/office/drawing/2014/main" id="{90E9D4CA-36F5-AD7A-A3F2-7875546E0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513" y="2814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73733" name="Object 4">
            <a:extLst>
              <a:ext uri="{FF2B5EF4-FFF2-40B4-BE49-F238E27FC236}">
                <a16:creationId xmlns:a16="http://schemas.microsoft.com/office/drawing/2014/main" id="{A700BD2C-118B-C9AD-E515-CA2CBC3152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850" y="1973263"/>
          <a:ext cx="7519988" cy="231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991356" imgH="1229868" progId="Word.Picture.8">
                  <p:embed/>
                </p:oleObj>
              </mc:Choice>
              <mc:Fallback>
                <p:oleObj r:id="rId3" imgW="3991356" imgH="1229868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1973263"/>
                        <a:ext cx="7519988" cy="231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4" name="Rectangle 7">
            <a:extLst>
              <a:ext uri="{FF2B5EF4-FFF2-40B4-BE49-F238E27FC236}">
                <a16:creationId xmlns:a16="http://schemas.microsoft.com/office/drawing/2014/main" id="{893F9439-38B9-F227-FE57-7FBA01C4A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73735" name="Object 6">
            <a:extLst>
              <a:ext uri="{FF2B5EF4-FFF2-40B4-BE49-F238E27FC236}">
                <a16:creationId xmlns:a16="http://schemas.microsoft.com/office/drawing/2014/main" id="{0980A6B2-4678-63FE-2479-CE33F087F2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7688" y="4797425"/>
          <a:ext cx="52959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476500" imgH="444500" progId="Equation.3">
                  <p:embed/>
                </p:oleObj>
              </mc:Choice>
              <mc:Fallback>
                <p:oleObj r:id="rId5" imgW="2476500" imgH="444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88" y="4797425"/>
                        <a:ext cx="5295900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6" name="Picture 1" descr="HES-SO Valais-Wallis - BioArk">
            <a:extLst>
              <a:ext uri="{FF2B5EF4-FFF2-40B4-BE49-F238E27FC236}">
                <a16:creationId xmlns:a16="http://schemas.microsoft.com/office/drawing/2014/main" id="{FC945DFD-0442-2E79-8490-06E82C82E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B1A6C88-967C-209E-E801-9E9D1F376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4760913"/>
            <a:ext cx="719137" cy="5492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73738" name="TextBox 2">
            <a:extLst>
              <a:ext uri="{FF2B5EF4-FFF2-40B4-BE49-F238E27FC236}">
                <a16:creationId xmlns:a16="http://schemas.microsoft.com/office/drawing/2014/main" id="{5485A5D6-8708-D2C0-D980-4A7060A0C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6126167"/>
            <a:ext cx="75798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 dirty="0"/>
              <a:t>Mit dem Smith-Prädiktor liegt die Verzögerung außerhalb der Regelschleife!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2CA5864-2FF5-A0E3-560A-691EE82A47E4}"/>
              </a:ext>
            </a:extLst>
          </p:cNvPr>
          <p:cNvSpPr>
            <a:spLocks/>
          </p:cNvSpPr>
          <p:nvPr/>
        </p:nvSpPr>
        <p:spPr bwMode="auto">
          <a:xfrm>
            <a:off x="3629025" y="4660900"/>
            <a:ext cx="3716338" cy="1238250"/>
          </a:xfrm>
          <a:custGeom>
            <a:avLst/>
            <a:gdLst>
              <a:gd name="T0" fmla="*/ 1519778 w 3715454"/>
              <a:gd name="T1" fmla="*/ 316918 h 1238443"/>
              <a:gd name="T2" fmla="*/ 2282686 w 3715454"/>
              <a:gd name="T3" fmla="*/ 3891 h 1238443"/>
              <a:gd name="T4" fmla="*/ 3427046 w 3715454"/>
              <a:gd name="T5" fmla="*/ 562256 h 1238443"/>
              <a:gd name="T6" fmla="*/ 3435523 w 3715454"/>
              <a:gd name="T7" fmla="*/ 1162925 h 1238443"/>
              <a:gd name="T8" fmla="*/ 205884 w 3715454"/>
              <a:gd name="T9" fmla="*/ 1171381 h 1238443"/>
              <a:gd name="T10" fmla="*/ 426277 w 3715454"/>
              <a:gd name="T11" fmla="*/ 646858 h 1238443"/>
              <a:gd name="T12" fmla="*/ 1231571 w 3715454"/>
              <a:gd name="T13" fmla="*/ 689161 h 1238443"/>
              <a:gd name="T14" fmla="*/ 1519778 w 3715454"/>
              <a:gd name="T15" fmla="*/ 367678 h 1238443"/>
              <a:gd name="T16" fmla="*/ 1519778 w 3715454"/>
              <a:gd name="T17" fmla="*/ 316918 h 12384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15454" h="1238443">
                <a:moveTo>
                  <a:pt x="1517972" y="317163"/>
                </a:moveTo>
                <a:cubicBezTo>
                  <a:pt x="1644972" y="256485"/>
                  <a:pt x="1962472" y="-37026"/>
                  <a:pt x="2279972" y="3896"/>
                </a:cubicBezTo>
                <a:cubicBezTo>
                  <a:pt x="2597472" y="44818"/>
                  <a:pt x="3231061" y="369374"/>
                  <a:pt x="3422972" y="562696"/>
                </a:cubicBezTo>
                <a:cubicBezTo>
                  <a:pt x="3614883" y="756018"/>
                  <a:pt x="3967661" y="1062230"/>
                  <a:pt x="3431439" y="1163830"/>
                </a:cubicBezTo>
                <a:cubicBezTo>
                  <a:pt x="2895217" y="1265430"/>
                  <a:pt x="706583" y="1258374"/>
                  <a:pt x="205639" y="1172296"/>
                </a:cubicBezTo>
                <a:cubicBezTo>
                  <a:pt x="-295305" y="1086218"/>
                  <a:pt x="255028" y="727796"/>
                  <a:pt x="425772" y="647363"/>
                </a:cubicBezTo>
                <a:cubicBezTo>
                  <a:pt x="596516" y="566930"/>
                  <a:pt x="1048073" y="736263"/>
                  <a:pt x="1230106" y="689696"/>
                </a:cubicBezTo>
                <a:cubicBezTo>
                  <a:pt x="1412139" y="643129"/>
                  <a:pt x="1464350" y="430052"/>
                  <a:pt x="1517972" y="367963"/>
                </a:cubicBezTo>
                <a:cubicBezTo>
                  <a:pt x="1571594" y="305874"/>
                  <a:pt x="1390972" y="377841"/>
                  <a:pt x="1517972" y="317163"/>
                </a:cubicBezTo>
                <a:close/>
              </a:path>
            </a:pathLst>
          </a:cu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7294D4-2F97-4A9C-F0D6-C3C920D01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513" y="4413250"/>
            <a:ext cx="733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600" b="0">
                <a:solidFill>
                  <a:srgbClr val="FF0000"/>
                </a:solidFill>
              </a:rPr>
              <a:t>Verzögerung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94D34B-223F-E724-B65F-912BA602B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988" y="4413250"/>
            <a:ext cx="1720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600" b="0">
                <a:solidFill>
                  <a:srgbClr val="0070C0"/>
                </a:solidFill>
              </a:rPr>
              <a:t>Regelkreis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1600" b="0">
                <a:solidFill>
                  <a:srgbClr val="0070C0"/>
                </a:solidFill>
              </a:rPr>
              <a:t>ohne Verzögerung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</p:bldLst>
  </p:timing>
</p:sld>
</file>

<file path=ppt/slides/slide38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4864F4B3-C24F-F39B-76A2-ED7D9AAB315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79438" y="587375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fr-FR" sz="3600" b="1">
                <a:latin typeface="Times" panose="02020603050405020304" pitchFamily="18" charset="0"/>
                <a:cs typeface="Times" panose="02020603050405020304" pitchFamily="18" charset="0"/>
              </a:rPr>
              <a:t>Smith-Prädiktor </a:t>
            </a:r>
            <a:br>
              <a:rPr lang="en-US" altLang="fr-FR" sz="3600" b="1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altLang="fr-FR" sz="3600" b="1">
                <a:latin typeface="Times" panose="02020603050405020304" pitchFamily="18" charset="0"/>
                <a:cs typeface="Times" panose="02020603050405020304" pitchFamily="18" charset="0"/>
              </a:rPr>
              <a:t>– </a:t>
            </a:r>
            <a:r>
              <a:rPr lang="en-US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für Systeme mit </a:t>
            </a:r>
            <a:r>
              <a:rPr lang="en-GB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Verzögerung </a:t>
            </a:r>
            <a:endParaRPr lang="en-GB" altLang="fr-FR" sz="3600" b="1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5779" name="Rectangle 5">
            <a:extLst>
              <a:ext uri="{FF2B5EF4-FFF2-40B4-BE49-F238E27FC236}">
                <a16:creationId xmlns:a16="http://schemas.microsoft.com/office/drawing/2014/main" id="{E476E4B7-9274-1331-396A-0DF761401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513" y="2814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75780" name="Rectangle 7">
            <a:extLst>
              <a:ext uri="{FF2B5EF4-FFF2-40B4-BE49-F238E27FC236}">
                <a16:creationId xmlns:a16="http://schemas.microsoft.com/office/drawing/2014/main" id="{C887C4DD-15E3-B9DF-339B-4F2FB7599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75781" name="Picture 1" descr="HES-SO Valais-Wallis - BioArk">
            <a:extLst>
              <a:ext uri="{FF2B5EF4-FFF2-40B4-BE49-F238E27FC236}">
                <a16:creationId xmlns:a16="http://schemas.microsoft.com/office/drawing/2014/main" id="{13E1628A-C509-8262-4AF7-AF7F1F64E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2">
            <a:extLst>
              <a:ext uri="{FF2B5EF4-FFF2-40B4-BE49-F238E27FC236}">
                <a16:creationId xmlns:a16="http://schemas.microsoft.com/office/drawing/2014/main" id="{D401C29E-0B95-6142-C0F3-FEE2084AC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2598738"/>
            <a:ext cx="813593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TextBox 4">
            <a:extLst>
              <a:ext uri="{FF2B5EF4-FFF2-40B4-BE49-F238E27FC236}">
                <a16:creationId xmlns:a16="http://schemas.microsoft.com/office/drawing/2014/main" id="{5DD91A3A-6487-D1BF-F6CF-E1ADC3891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463" y="1835150"/>
            <a:ext cx="3854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600" b="0">
                <a:solidFill>
                  <a:srgbClr val="E713D8"/>
                </a:solidFill>
              </a:rPr>
              <a:t>System mit Verzögerung, geregelt mit PI-Regler</a:t>
            </a:r>
          </a:p>
        </p:txBody>
      </p:sp>
      <p:sp>
        <p:nvSpPr>
          <p:cNvPr id="75784" name="TextBox 5">
            <a:extLst>
              <a:ext uri="{FF2B5EF4-FFF2-40B4-BE49-F238E27FC236}">
                <a16:creationId xmlns:a16="http://schemas.microsoft.com/office/drawing/2014/main" id="{F4D051F7-A6BF-DA8C-5DFE-436033B0F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888" y="2238375"/>
            <a:ext cx="5721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600" b="0">
                <a:solidFill>
                  <a:srgbClr val="0033CC"/>
                </a:solidFill>
              </a:rPr>
              <a:t>System mit eingestellter Verzögerung mit PI-Regler + Smith-Prädiktor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15F625-DC18-1AB8-55DA-001F53E3F93D}"/>
              </a:ext>
            </a:extLst>
          </p:cNvPr>
          <p:cNvCxnSpPr>
            <a:cxnSpLocks/>
          </p:cNvCxnSpPr>
          <p:nvPr/>
        </p:nvCxnSpPr>
        <p:spPr bwMode="auto">
          <a:xfrm flipH="1">
            <a:off x="1712913" y="2009775"/>
            <a:ext cx="1312862" cy="1411288"/>
          </a:xfrm>
          <a:prstGeom prst="line">
            <a:avLst/>
          </a:prstGeom>
          <a:ln>
            <a:solidFill>
              <a:srgbClr val="E713D8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CC5EDB-3900-6053-13DF-E15120E7139B}"/>
              </a:ext>
            </a:extLst>
          </p:cNvPr>
          <p:cNvCxnSpPr>
            <a:cxnSpLocks/>
          </p:cNvCxnSpPr>
          <p:nvPr/>
        </p:nvCxnSpPr>
        <p:spPr bwMode="auto">
          <a:xfrm flipH="1">
            <a:off x="2339975" y="2454275"/>
            <a:ext cx="1079500" cy="1195388"/>
          </a:xfrm>
          <a:prstGeom prst="line">
            <a:avLst/>
          </a:prstGeom>
          <a:ln>
            <a:solidFill>
              <a:srgbClr val="0033CC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6A35F027-3653-87F2-A34E-85700E16A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5502275"/>
            <a:ext cx="720725" cy="33813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875A7A-1B2F-5D44-25AD-EDC7DA43B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5164138"/>
            <a:ext cx="733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600" b="0">
                <a:solidFill>
                  <a:srgbClr val="FF0000"/>
                </a:solidFill>
              </a:rPr>
              <a:t>Verzögerung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9.xml><?xml version="1.0" encoding="utf-8"?>
<p:sld xmlns:a16="http://schemas.microsoft.com/office/drawing/2014/main" xmlns:a14="http://schemas.microsoft.com/office/drawing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>
            <a:extLst>
              <a:ext uri="{FF2B5EF4-FFF2-40B4-BE49-F238E27FC236}">
                <a16:creationId xmlns:a16="http://schemas.microsoft.com/office/drawing/2014/main" id="{B47932C6-3BFD-1E04-8816-56BB51F5A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77827" name="Picture 2" descr="HES-SO Valais-Wallis - BioArk">
            <a:extLst>
              <a:ext uri="{FF2B5EF4-FFF2-40B4-BE49-F238E27FC236}">
                <a16:creationId xmlns:a16="http://schemas.microsoft.com/office/drawing/2014/main" id="{191AE120-F1F8-B4B1-D14A-715DBD00C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Rectangle 2">
            <a:extLst>
              <a:ext uri="{FF2B5EF4-FFF2-40B4-BE49-F238E27FC236}">
                <a16:creationId xmlns:a16="http://schemas.microsoft.com/office/drawing/2014/main" id="{896D5217-CE1A-1544-5BD9-347EBA65165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66713" y="685800"/>
            <a:ext cx="8410575" cy="1143000"/>
          </a:xfrm>
        </p:spPr>
        <p:txBody>
          <a:bodyPr/>
          <a:lstStyle/>
          <a:p>
            <a:pPr algn="l" eaLnBrk="1" hangingPunct="1"/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Beispiel 9: Codierung eines Smith-Prädiktors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7829" name="Rectangle 7">
            <a:extLst>
              <a:ext uri="{FF2B5EF4-FFF2-40B4-BE49-F238E27FC236}">
                <a16:creationId xmlns:a16="http://schemas.microsoft.com/office/drawing/2014/main" id="{417378D6-E68F-E6CA-ADF7-2EF0062FC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1125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0E75BA-D834-7A15-6B76-9350FD27F99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92701" y="3023743"/>
            <a:ext cx="2725939" cy="57676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FA121A-FE8E-4429-7AD4-8477D505341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65109" y="3023742"/>
            <a:ext cx="3617722" cy="58381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BF484ED7-5B12-2120-3CE6-5BDC3A638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313" y="3263900"/>
            <a:ext cx="608012" cy="184150"/>
          </a:xfrm>
          <a:prstGeom prst="rightArrow">
            <a:avLst>
              <a:gd name="adj1" fmla="val 50000"/>
              <a:gd name="adj2" fmla="val 117165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A9118-D255-635F-992F-84BBC8E1871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35252" y="3831654"/>
            <a:ext cx="5832648" cy="873829"/>
          </a:xfrm>
          <a:prstGeom prst="rect">
            <a:avLst/>
          </a:prstGeom>
          <a:blipFill>
            <a:blip r:embed="rId6"/>
            <a:stretch>
              <a:fillRect l="-1358" t="-9091" b="-12587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199067B8-E1E5-1704-CF88-4FDB7932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3" y="4257675"/>
            <a:ext cx="466725" cy="217488"/>
          </a:xfrm>
          <a:prstGeom prst="rightArrow">
            <a:avLst>
              <a:gd name="adj1" fmla="val 50000"/>
              <a:gd name="adj2" fmla="val 116032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ECF97B-D3B2-F127-216C-5507EE7EFBF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22421" y="5057535"/>
            <a:ext cx="5749979" cy="1993623"/>
          </a:xfrm>
          <a:prstGeom prst="rect">
            <a:avLst/>
          </a:prstGeom>
          <a:blipFill>
            <a:blip r:embed="rId7"/>
            <a:stretch>
              <a:fillRect t="-1835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77836" name="Rectangle 16">
            <a:extLst>
              <a:ext uri="{FF2B5EF4-FFF2-40B4-BE49-F238E27FC236}">
                <a16:creationId xmlns:a16="http://schemas.microsoft.com/office/drawing/2014/main" id="{CFA5F45C-56BE-28A6-3120-C4C130B49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8425" y="2087563"/>
            <a:ext cx="1292225" cy="430212"/>
          </a:xfrm>
          <a:prstGeom prst="rect">
            <a:avLst/>
          </a:prstGeom>
          <a:noFill/>
          <a:ln w="349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A2B0BA97-3C31-C5EC-3899-1E82B93158E6}"/>
              </a:ext>
            </a:extLst>
          </p:cNvPr>
          <p:cNvSpPr>
            <a:spLocks/>
          </p:cNvSpPr>
          <p:nvPr/>
        </p:nvSpPr>
        <p:spPr bwMode="auto">
          <a:xfrm>
            <a:off x="1908175" y="5118100"/>
            <a:ext cx="360363" cy="1624013"/>
          </a:xfrm>
          <a:prstGeom prst="leftBrace">
            <a:avLst>
              <a:gd name="adj1" fmla="val 8325"/>
              <a:gd name="adj2" fmla="val 50000"/>
            </a:avLst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77838" name="Object 4">
            <a:extLst>
              <a:ext uri="{FF2B5EF4-FFF2-40B4-BE49-F238E27FC236}">
                <a16:creationId xmlns:a16="http://schemas.microsoft.com/office/drawing/2014/main" id="{8243E2C2-6CC8-2944-F5BF-14619055F5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11775" y="1590675"/>
          <a:ext cx="37115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3991356" imgH="1229868" progId="Word.Picture.8">
                  <p:embed/>
                </p:oleObj>
              </mc:Choice>
              <mc:Fallback>
                <p:oleObj r:id="rId8" imgW="3991356" imgH="1229868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1775" y="1590675"/>
                        <a:ext cx="371157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8" grpId="0" animBg="1"/>
    </p:bldLst>
  </p:timing>
</p:sld>
</file>

<file path=ppt/slides/slide4.xml><?xml version="1.0" encoding="utf-8"?>
<p:sld xmlns:a16="http://schemas.microsoft.com/office/drawing/2014/main" xmlns:a14="http://schemas.microsoft.com/office/drawing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val 2">
            <a:extLst>
              <a:ext uri="{FF2B5EF4-FFF2-40B4-BE49-F238E27FC236}">
                <a16:creationId xmlns:a16="http://schemas.microsoft.com/office/drawing/2014/main" id="{6EB5B02F-A23C-BD09-B8A4-4F7B1EE18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505200"/>
            <a:ext cx="3124200" cy="2971800"/>
          </a:xfrm>
          <a:prstGeom prst="ellips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993300"/>
              </a:solidFill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EA003EE-A173-9999-6C20-1C78139360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600" b="1">
                <a:latin typeface="Times" panose="02020603050405020304" pitchFamily="18" charset="0"/>
                <a:cs typeface="Times" panose="02020603050405020304" pitchFamily="18" charset="0"/>
              </a:rPr>
              <a:t>Regler I</a:t>
            </a:r>
            <a:endParaRPr lang="en-GB" altLang="fr-FR" sz="40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8196" name="Object 1024">
            <a:extLst>
              <a:ext uri="{FF2B5EF4-FFF2-40B4-BE49-F238E27FC236}">
                <a16:creationId xmlns:a16="http://schemas.microsoft.com/office/drawing/2014/main" id="{D0250474-906F-2AF2-7302-DB7EF73E05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533400"/>
          <a:ext cx="2940050" cy="169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Drawing" r:id="rId3" imgW="914400" imgH="914400" progId="Designer.Drawing.8">
                  <p:embed/>
                </p:oleObj>
              </mc:Choice>
              <mc:Fallback>
                <p:oleObj name="Designer Drawing" r:id="rId3" imgW="914400" imgH="914400" progId="Designer.Drawing.8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33400"/>
                        <a:ext cx="2940050" cy="169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6">
            <a:extLst>
              <a:ext uri="{FF2B5EF4-FFF2-40B4-BE49-F238E27FC236}">
                <a16:creationId xmlns:a16="http://schemas.microsoft.com/office/drawing/2014/main" id="{97E27145-DEE0-DA09-FE04-E9ED0C13B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8198" name="Rectangle 8">
            <a:extLst>
              <a:ext uri="{FF2B5EF4-FFF2-40B4-BE49-F238E27FC236}">
                <a16:creationId xmlns:a16="http://schemas.microsoft.com/office/drawing/2014/main" id="{E0350BCA-0375-9B5F-771D-27A48EBE5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24" name="AutoShape 12">
            <a:extLst>
              <a:ext uri="{FF2B5EF4-FFF2-40B4-BE49-F238E27FC236}">
                <a16:creationId xmlns:a16="http://schemas.microsoft.com/office/drawing/2014/main" id="{D9C1BE90-61FD-ABAB-CC25-721ACFD39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8194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25" name="AutoShape 13">
            <a:extLst>
              <a:ext uri="{FF2B5EF4-FFF2-40B4-BE49-F238E27FC236}">
                <a16:creationId xmlns:a16="http://schemas.microsoft.com/office/drawing/2014/main" id="{47772F44-BC89-A34F-EBFB-24941BF3E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8768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26" name="AutoShape 14">
            <a:extLst>
              <a:ext uri="{FF2B5EF4-FFF2-40B4-BE49-F238E27FC236}">
                <a16:creationId xmlns:a16="http://schemas.microsoft.com/office/drawing/2014/main" id="{2385EB4E-0E94-BBCD-F111-B3F8ABE74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800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8202" name="Rectangle 18">
            <a:extLst>
              <a:ext uri="{FF2B5EF4-FFF2-40B4-BE49-F238E27FC236}">
                <a16:creationId xmlns:a16="http://schemas.microsoft.com/office/drawing/2014/main" id="{2FE9D5EE-67E7-1481-0330-1DADDBC07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63841" name="Object 1025">
            <a:extLst>
              <a:ext uri="{FF2B5EF4-FFF2-40B4-BE49-F238E27FC236}">
                <a16:creationId xmlns:a16="http://schemas.microsoft.com/office/drawing/2014/main" id="{1B3064CA-D55F-E96F-7113-70C72F00EC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2514600"/>
          <a:ext cx="2373313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30300" imgH="419100" progId="Equation.3">
                  <p:embed/>
                </p:oleObj>
              </mc:Choice>
              <mc:Fallback>
                <p:oleObj name="Equation" r:id="rId5" imgW="1130300" imgH="41910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14600"/>
                        <a:ext cx="2373313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4" name="Rectangle 20">
            <a:extLst>
              <a:ext uri="{FF2B5EF4-FFF2-40B4-BE49-F238E27FC236}">
                <a16:creationId xmlns:a16="http://schemas.microsoft.com/office/drawing/2014/main" id="{AFED000D-6A2D-D89B-4161-1FBCEEAE6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63843" name="Object 1027">
            <a:extLst>
              <a:ext uri="{FF2B5EF4-FFF2-40B4-BE49-F238E27FC236}">
                <a16:creationId xmlns:a16="http://schemas.microsoft.com/office/drawing/2014/main" id="{08CB4145-227E-8CA6-F9F8-9A243261B5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4343400"/>
          <a:ext cx="31242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752600" imgH="673100" progId="Equation.3">
                  <p:embed/>
                </p:oleObj>
              </mc:Choice>
              <mc:Fallback>
                <p:oleObj r:id="rId7" imgW="1752600" imgH="67310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343400"/>
                        <a:ext cx="3124200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6" name="Rectangle 24">
            <a:extLst>
              <a:ext uri="{FF2B5EF4-FFF2-40B4-BE49-F238E27FC236}">
                <a16:creationId xmlns:a16="http://schemas.microsoft.com/office/drawing/2014/main" id="{04846E44-E8B2-A4A2-5ADA-E16BA8F48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63844" name="Object 1028">
            <a:extLst>
              <a:ext uri="{FF2B5EF4-FFF2-40B4-BE49-F238E27FC236}">
                <a16:creationId xmlns:a16="http://schemas.microsoft.com/office/drawing/2014/main" id="{CD943E7D-907E-C9EE-523F-994AE725F8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94338" y="3886200"/>
          <a:ext cx="2055812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117600" imgH="1168400" progId="Equation.3">
                  <p:embed/>
                </p:oleObj>
              </mc:Choice>
              <mc:Fallback>
                <p:oleObj r:id="rId9" imgW="1117600" imgH="1168400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8" y="3886200"/>
                        <a:ext cx="2055812" cy="216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8" name="Picture 2" descr="HES-SO Valais-Wallis - BioArk">
            <a:extLst>
              <a:ext uri="{FF2B5EF4-FFF2-40B4-BE49-F238E27FC236}">
                <a16:creationId xmlns:a16="http://schemas.microsoft.com/office/drawing/2014/main" id="{499E515F-7B70-C2B1-CFC2-65E0A1561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9B517F-95F9-637D-427A-9B5F55606E0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05413" y="2549027"/>
            <a:ext cx="2575064" cy="675185"/>
          </a:xfrm>
          <a:prstGeom prst="rect">
            <a:avLst/>
          </a:prstGeom>
          <a:blipFill>
            <a:blip r:embed="rId12"/>
            <a:stretch>
              <a:fillRect t="-901" b="-10811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 autoUpdateAnimBg="0"/>
      <p:bldP spid="38914" grpId="1" animBg="1"/>
      <p:bldP spid="38924" grpId="0" animBg="1"/>
      <p:bldP spid="38924" grpId="1" animBg="1"/>
      <p:bldP spid="38925" grpId="0" animBg="1"/>
      <p:bldP spid="38925" grpId="1" animBg="1"/>
      <p:bldP spid="38926" grpId="0" animBg="1"/>
      <p:bldP spid="38926" grpId="1" animBg="1"/>
    </p:bldLst>
  </p:timing>
</p:sld>
</file>

<file path=ppt/slides/slide40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C577DE04-3CE7-60DA-6B99-8BC4FBA2B3E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60363" y="38735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fr-FR" sz="3600" b="1">
                <a:latin typeface="Times" panose="02020603050405020304" pitchFamily="18" charset="0"/>
                <a:cs typeface="Times" panose="02020603050405020304" pitchFamily="18" charset="0"/>
              </a:rPr>
              <a:t>Digitale Statuseinstellung</a:t>
            </a:r>
            <a:br>
              <a:rPr lang="en-US" altLang="fr-FR" sz="3600" b="1">
                <a:latin typeface="Times" panose="02020603050405020304" pitchFamily="18" charset="0"/>
                <a:cs typeface="Times" panose="02020603050405020304" pitchFamily="18" charset="0"/>
              </a:rPr>
            </a:br>
            <a:endParaRPr lang="en-GB" altLang="fr-FR" sz="3600" b="1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9875" name="Rectangle 7">
            <a:extLst>
              <a:ext uri="{FF2B5EF4-FFF2-40B4-BE49-F238E27FC236}">
                <a16:creationId xmlns:a16="http://schemas.microsoft.com/office/drawing/2014/main" id="{D8413B51-A2AA-AD15-671D-3A927634C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79876" name="Picture 1" descr="HES-SO Valais-Wallis - BioArk">
            <a:extLst>
              <a:ext uri="{FF2B5EF4-FFF2-40B4-BE49-F238E27FC236}">
                <a16:creationId xmlns:a16="http://schemas.microsoft.com/office/drawing/2014/main" id="{55ABC6EF-24A6-126D-43B7-8F53F55AB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17">
            <a:extLst>
              <a:ext uri="{FF2B5EF4-FFF2-40B4-BE49-F238E27FC236}">
                <a16:creationId xmlns:a16="http://schemas.microsoft.com/office/drawing/2014/main" id="{40AD2DD1-FCE4-8CA4-809B-BCC145414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1811338"/>
            <a:ext cx="4495800" cy="3171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8" name="Rectangle 16">
            <a:extLst>
              <a:ext uri="{FF2B5EF4-FFF2-40B4-BE49-F238E27FC236}">
                <a16:creationId xmlns:a16="http://schemas.microsoft.com/office/drawing/2014/main" id="{ADD3C0C1-E57C-EED6-CE4C-CB93DB182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8" y="3092450"/>
            <a:ext cx="1857375" cy="1360488"/>
          </a:xfrm>
          <a:prstGeom prst="rect">
            <a:avLst/>
          </a:prstGeom>
          <a:noFill/>
          <a:ln w="9525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>
              <a:solidFill>
                <a:srgbClr val="0070C0"/>
              </a:solidFill>
            </a:endParaRPr>
          </a:p>
        </p:txBody>
      </p:sp>
      <p:sp>
        <p:nvSpPr>
          <p:cNvPr id="79879" name="TextBox 17">
            <a:extLst>
              <a:ext uri="{FF2B5EF4-FFF2-40B4-BE49-F238E27FC236}">
                <a16:creationId xmlns:a16="http://schemas.microsoft.com/office/drawing/2014/main" id="{443BC26F-4E1B-444C-26F6-2779A3A1A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3521075"/>
            <a:ext cx="93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1400" b="0">
                <a:solidFill>
                  <a:srgbClr val="0070C0"/>
                </a:solidFill>
              </a:rPr>
              <a:t>Begrenzung</a:t>
            </a:r>
          </a:p>
        </p:txBody>
      </p:sp>
      <p:sp>
        <p:nvSpPr>
          <p:cNvPr id="79880" name="AutoShape 20">
            <a:extLst>
              <a:ext uri="{FF2B5EF4-FFF2-40B4-BE49-F238E27FC236}">
                <a16:creationId xmlns:a16="http://schemas.microsoft.com/office/drawing/2014/main" id="{5F74E6D2-9387-78A2-D4DA-556440EC327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61938" y="1525588"/>
            <a:ext cx="8613775" cy="38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79881" name="Rectangle 23">
            <a:extLst>
              <a:ext uri="{FF2B5EF4-FFF2-40B4-BE49-F238E27FC236}">
                <a16:creationId xmlns:a16="http://schemas.microsoft.com/office/drawing/2014/main" id="{270219D7-C2ED-C74C-0A1B-07C3AFD92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1604963"/>
            <a:ext cx="13493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882" name="Rectangle 24">
            <a:extLst>
              <a:ext uri="{FF2B5EF4-FFF2-40B4-BE49-F238E27FC236}">
                <a16:creationId xmlns:a16="http://schemas.microsoft.com/office/drawing/2014/main" id="{B29ADA11-903E-94E8-87F2-13B396C34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1612900"/>
            <a:ext cx="685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Lesen (y)</a:t>
            </a:r>
            <a:endParaRPr lang="fr-FR" altLang="fr-FR" sz="2400"/>
          </a:p>
        </p:txBody>
      </p:sp>
      <p:sp>
        <p:nvSpPr>
          <p:cNvPr id="79883" name="Rectangle 25">
            <a:extLst>
              <a:ext uri="{FF2B5EF4-FFF2-40B4-BE49-F238E27FC236}">
                <a16:creationId xmlns:a16="http://schemas.microsoft.com/office/drawing/2014/main" id="{3FC46ED6-015A-C42E-0ADE-1EBCBB51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288" y="1604963"/>
            <a:ext cx="13493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884" name="Rectangle 34">
            <a:extLst>
              <a:ext uri="{FF2B5EF4-FFF2-40B4-BE49-F238E27FC236}">
                <a16:creationId xmlns:a16="http://schemas.microsoft.com/office/drawing/2014/main" id="{31D9D685-2A9B-30BD-CA32-1DC77190F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1854200"/>
            <a:ext cx="1349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885" name="Rectangle 36">
            <a:extLst>
              <a:ext uri="{FF2B5EF4-FFF2-40B4-BE49-F238E27FC236}">
                <a16:creationId xmlns:a16="http://schemas.microsoft.com/office/drawing/2014/main" id="{AE83230C-B602-8520-F090-BB35A0E1A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1854200"/>
            <a:ext cx="1349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886" name="Rectangle 37">
            <a:extLst>
              <a:ext uri="{FF2B5EF4-FFF2-40B4-BE49-F238E27FC236}">
                <a16:creationId xmlns:a16="http://schemas.microsoft.com/office/drawing/2014/main" id="{D2223505-E765-A972-609E-A1E51860C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525" y="1854200"/>
            <a:ext cx="1349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887" name="Rectangle 38">
            <a:extLst>
              <a:ext uri="{FF2B5EF4-FFF2-40B4-BE49-F238E27FC236}">
                <a16:creationId xmlns:a16="http://schemas.microsoft.com/office/drawing/2014/main" id="{70617D38-65DF-FEAE-7721-47F7B2505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638" y="1854200"/>
            <a:ext cx="13493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888" name="Rectangle 39">
            <a:extLst>
              <a:ext uri="{FF2B5EF4-FFF2-40B4-BE49-F238E27FC236}">
                <a16:creationId xmlns:a16="http://schemas.microsoft.com/office/drawing/2014/main" id="{96AA2278-92AE-D299-E3EA-D91FA7190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1854200"/>
            <a:ext cx="1349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889" name="Rectangle 40">
            <a:extLst>
              <a:ext uri="{FF2B5EF4-FFF2-40B4-BE49-F238E27FC236}">
                <a16:creationId xmlns:a16="http://schemas.microsoft.com/office/drawing/2014/main" id="{2446F6D4-6642-D90C-E4F6-9031344B5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038" y="1835150"/>
            <a:ext cx="13493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890" name="Rectangle 41">
            <a:extLst>
              <a:ext uri="{FF2B5EF4-FFF2-40B4-BE49-F238E27FC236}">
                <a16:creationId xmlns:a16="http://schemas.microsoft.com/office/drawing/2014/main" id="{A08E414B-F9D1-6DF2-0C2B-79665AD8C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563" y="1835150"/>
            <a:ext cx="13493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891" name="Rectangle 45">
            <a:extLst>
              <a:ext uri="{FF2B5EF4-FFF2-40B4-BE49-F238E27FC236}">
                <a16:creationId xmlns:a16="http://schemas.microsoft.com/office/drawing/2014/main" id="{AC1B24AC-3820-4DDA-0461-3910C1B9B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2106613"/>
            <a:ext cx="13493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892" name="Rectangle 46">
            <a:extLst>
              <a:ext uri="{FF2B5EF4-FFF2-40B4-BE49-F238E27FC236}">
                <a16:creationId xmlns:a16="http://schemas.microsoft.com/office/drawing/2014/main" id="{86981B4F-816A-AF9C-205D-8C0E98F20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13" y="1870075"/>
            <a:ext cx="10382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E713D8"/>
                </a:solidFill>
                <a:latin typeface="Arial" panose="020B0604020202020204" pitchFamily="34" charset="0"/>
              </a:rPr>
              <a:t>für j = 1 bis ns</a:t>
            </a:r>
            <a:endParaRPr lang="fr-FR" altLang="fr-FR" sz="2400">
              <a:solidFill>
                <a:srgbClr val="E713D8"/>
              </a:solidFill>
            </a:endParaRPr>
          </a:p>
        </p:txBody>
      </p:sp>
      <p:sp>
        <p:nvSpPr>
          <p:cNvPr id="79893" name="Rectangle 47">
            <a:extLst>
              <a:ext uri="{FF2B5EF4-FFF2-40B4-BE49-F238E27FC236}">
                <a16:creationId xmlns:a16="http://schemas.microsoft.com/office/drawing/2014/main" id="{BD91AF3C-C3A3-A439-A907-10CCB652A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2106613"/>
            <a:ext cx="13493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894" name="Rectangle 51">
            <a:extLst>
              <a:ext uri="{FF2B5EF4-FFF2-40B4-BE49-F238E27FC236}">
                <a16:creationId xmlns:a16="http://schemas.microsoft.com/office/drawing/2014/main" id="{2541FA66-3E73-5999-0216-933764C06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2359025"/>
            <a:ext cx="1349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895" name="Rectangle 52">
            <a:extLst>
              <a:ext uri="{FF2B5EF4-FFF2-40B4-BE49-F238E27FC236}">
                <a16:creationId xmlns:a16="http://schemas.microsoft.com/office/drawing/2014/main" id="{E7E81CB3-36EB-C6A1-D6B7-5EB0D4119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2124075"/>
            <a:ext cx="7254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E713D8"/>
                </a:solidFill>
                <a:latin typeface="Arial" panose="020B0604020202020204" pitchFamily="34" charset="0"/>
              </a:rPr>
              <a:t>Lesen (xj)</a:t>
            </a:r>
            <a:endParaRPr lang="fr-FR" altLang="fr-FR" sz="2400">
              <a:solidFill>
                <a:srgbClr val="E713D8"/>
              </a:solidFill>
            </a:endParaRPr>
          </a:p>
        </p:txBody>
      </p:sp>
      <p:sp>
        <p:nvSpPr>
          <p:cNvPr id="79896" name="Rectangle 53">
            <a:extLst>
              <a:ext uri="{FF2B5EF4-FFF2-40B4-BE49-F238E27FC236}">
                <a16:creationId xmlns:a16="http://schemas.microsoft.com/office/drawing/2014/main" id="{B811319A-EF81-4801-0AE3-D65724A35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425" y="2359025"/>
            <a:ext cx="1349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897" name="Rectangle 57">
            <a:extLst>
              <a:ext uri="{FF2B5EF4-FFF2-40B4-BE49-F238E27FC236}">
                <a16:creationId xmlns:a16="http://schemas.microsoft.com/office/drawing/2014/main" id="{849986F7-436A-4A25-B388-6E56621ED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2608263"/>
            <a:ext cx="13493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898" name="Rectangle 59">
            <a:extLst>
              <a:ext uri="{FF2B5EF4-FFF2-40B4-BE49-F238E27FC236}">
                <a16:creationId xmlns:a16="http://schemas.microsoft.com/office/drawing/2014/main" id="{7F163E4E-E3D5-E551-2B7C-2CEC9F7EF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563" y="2608263"/>
            <a:ext cx="13493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899" name="Rectangle 63">
            <a:extLst>
              <a:ext uri="{FF2B5EF4-FFF2-40B4-BE49-F238E27FC236}">
                <a16:creationId xmlns:a16="http://schemas.microsoft.com/office/drawing/2014/main" id="{6EFE4D1E-44D6-ADA5-0A02-635DA800D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2860675"/>
            <a:ext cx="1349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00" name="Rectangle 64">
            <a:extLst>
              <a:ext uri="{FF2B5EF4-FFF2-40B4-BE49-F238E27FC236}">
                <a16:creationId xmlns:a16="http://schemas.microsoft.com/office/drawing/2014/main" id="{F3E50397-A5AE-672C-8DEE-C68E19218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2746375"/>
            <a:ext cx="1627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ucm’ = w - Kj.xj + xR</a:t>
            </a:r>
            <a:endParaRPr lang="fr-FR" altLang="fr-FR" sz="2400"/>
          </a:p>
        </p:txBody>
      </p:sp>
      <p:sp>
        <p:nvSpPr>
          <p:cNvPr id="79901" name="Rectangle 69">
            <a:extLst>
              <a:ext uri="{FF2B5EF4-FFF2-40B4-BE49-F238E27FC236}">
                <a16:creationId xmlns:a16="http://schemas.microsoft.com/office/drawing/2014/main" id="{F2961B95-7642-EA5E-A49C-99730F939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2841625"/>
            <a:ext cx="13493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02" name="Rectangle 70">
            <a:extLst>
              <a:ext uri="{FF2B5EF4-FFF2-40B4-BE49-F238E27FC236}">
                <a16:creationId xmlns:a16="http://schemas.microsoft.com/office/drawing/2014/main" id="{41B9E837-A818-48C4-C290-834DB75AE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563" y="2841625"/>
            <a:ext cx="13493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03" name="Rectangle 74">
            <a:extLst>
              <a:ext uri="{FF2B5EF4-FFF2-40B4-BE49-F238E27FC236}">
                <a16:creationId xmlns:a16="http://schemas.microsoft.com/office/drawing/2014/main" id="{11AB0D37-5642-8728-2FAE-BFDCEC0E4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3111500"/>
            <a:ext cx="1349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04" name="Rectangle 75">
            <a:extLst>
              <a:ext uri="{FF2B5EF4-FFF2-40B4-BE49-F238E27FC236}">
                <a16:creationId xmlns:a16="http://schemas.microsoft.com/office/drawing/2014/main" id="{F0BBCE5B-4114-6731-C31D-55D37DB3F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3111500"/>
            <a:ext cx="12922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70C0"/>
                </a:solidFill>
                <a:latin typeface="Arial" panose="020B0604020202020204" pitchFamily="34" charset="0"/>
              </a:rPr>
              <a:t>if ucm' &amp;gt; ucmax </a:t>
            </a:r>
            <a:endParaRPr lang="fr-FR" altLang="fr-FR" sz="2400">
              <a:solidFill>
                <a:srgbClr val="0070C0"/>
              </a:solidFill>
            </a:endParaRPr>
          </a:p>
        </p:txBody>
      </p:sp>
      <p:sp>
        <p:nvSpPr>
          <p:cNvPr id="79905" name="Rectangle 76">
            <a:extLst>
              <a:ext uri="{FF2B5EF4-FFF2-40B4-BE49-F238E27FC236}">
                <a16:creationId xmlns:a16="http://schemas.microsoft.com/office/drawing/2014/main" id="{4E9FE6AD-EBF8-0AD9-E4C5-D3898CF1E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400" y="3111500"/>
            <a:ext cx="1349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06" name="Rectangle 77">
            <a:extLst>
              <a:ext uri="{FF2B5EF4-FFF2-40B4-BE49-F238E27FC236}">
                <a16:creationId xmlns:a16="http://schemas.microsoft.com/office/drawing/2014/main" id="{94CC9735-CADD-0E19-B651-23154C1DD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3111500"/>
            <a:ext cx="1349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07" name="Rectangle 78">
            <a:extLst>
              <a:ext uri="{FF2B5EF4-FFF2-40B4-BE49-F238E27FC236}">
                <a16:creationId xmlns:a16="http://schemas.microsoft.com/office/drawing/2014/main" id="{84AF0F15-662C-3786-F4F0-EBF265FC3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038" y="3092450"/>
            <a:ext cx="13493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08" name="Rectangle 79">
            <a:extLst>
              <a:ext uri="{FF2B5EF4-FFF2-40B4-BE49-F238E27FC236}">
                <a16:creationId xmlns:a16="http://schemas.microsoft.com/office/drawing/2014/main" id="{3D65B79D-E5DA-954E-FC12-6522BBDF9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563" y="3092450"/>
            <a:ext cx="13493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09" name="Rectangle 80">
            <a:extLst>
              <a:ext uri="{FF2B5EF4-FFF2-40B4-BE49-F238E27FC236}">
                <a16:creationId xmlns:a16="http://schemas.microsoft.com/office/drawing/2014/main" id="{CF71BA89-A466-6A83-EC71-B688756BD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363" y="3092450"/>
            <a:ext cx="13493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10" name="Rectangle 84">
            <a:extLst>
              <a:ext uri="{FF2B5EF4-FFF2-40B4-BE49-F238E27FC236}">
                <a16:creationId xmlns:a16="http://schemas.microsoft.com/office/drawing/2014/main" id="{5B2C8AF1-D93F-60AC-9BE9-944D721ED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3362325"/>
            <a:ext cx="1349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11" name="Rectangle 85">
            <a:extLst>
              <a:ext uri="{FF2B5EF4-FFF2-40B4-BE49-F238E27FC236}">
                <a16:creationId xmlns:a16="http://schemas.microsoft.com/office/drawing/2014/main" id="{69445084-9145-2B2D-795E-0CD81C283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3362325"/>
            <a:ext cx="14668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70C0"/>
                </a:solidFill>
                <a:latin typeface="Arial" panose="020B0604020202020204" pitchFamily="34" charset="0"/>
              </a:rPr>
              <a:t>then </a:t>
            </a:r>
            <a:r>
              <a:rPr lang="fr-FR" altLang="fr-FR" sz="1400" b="0">
                <a:solidFill>
                  <a:srgbClr val="0070C0"/>
                </a:solidFill>
                <a:latin typeface="Arial" panose="020B0604020202020204" pitchFamily="34" charset="0"/>
              </a:rPr>
              <a:t>ucm </a:t>
            </a: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= </a:t>
            </a:r>
            <a:r>
              <a:rPr lang="fr-FR" altLang="fr-FR" sz="1400" b="0">
                <a:solidFill>
                  <a:srgbClr val="0070C0"/>
                </a:solidFill>
                <a:latin typeface="Arial" panose="020B0604020202020204" pitchFamily="34" charset="0"/>
              </a:rPr>
              <a:t>ucmax</a:t>
            </a:r>
            <a:endParaRPr lang="fr-FR" altLang="fr-FR" sz="2400">
              <a:solidFill>
                <a:srgbClr val="0070C0"/>
              </a:solidFill>
            </a:endParaRPr>
          </a:p>
        </p:txBody>
      </p:sp>
      <p:sp>
        <p:nvSpPr>
          <p:cNvPr id="79912" name="Rectangle 86">
            <a:extLst>
              <a:ext uri="{FF2B5EF4-FFF2-40B4-BE49-F238E27FC236}">
                <a16:creationId xmlns:a16="http://schemas.microsoft.com/office/drawing/2014/main" id="{64EC5273-6E56-B9B1-E102-8B96B8DD5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613" y="3362325"/>
            <a:ext cx="13493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13" name="Rectangle 90">
            <a:extLst>
              <a:ext uri="{FF2B5EF4-FFF2-40B4-BE49-F238E27FC236}">
                <a16:creationId xmlns:a16="http://schemas.microsoft.com/office/drawing/2014/main" id="{89EBF5D1-D887-ED58-6437-BAE0FD48B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3613150"/>
            <a:ext cx="1349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14" name="Rectangle 91">
            <a:extLst>
              <a:ext uri="{FF2B5EF4-FFF2-40B4-BE49-F238E27FC236}">
                <a16:creationId xmlns:a16="http://schemas.microsoft.com/office/drawing/2014/main" id="{C27265E4-7EEA-52D8-7EF7-50EC3E5D9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3613150"/>
            <a:ext cx="15716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70C0"/>
                </a:solidFill>
                <a:latin typeface="Arial" panose="020B0604020202020204" pitchFamily="34" charset="0"/>
              </a:rPr>
              <a:t>sonst, wenn ucm' &amp;lt; ucmin</a:t>
            </a:r>
            <a:endParaRPr lang="fr-FR" altLang="fr-FR" sz="2400">
              <a:solidFill>
                <a:srgbClr val="0070C0"/>
              </a:solidFill>
            </a:endParaRPr>
          </a:p>
        </p:txBody>
      </p:sp>
      <p:sp>
        <p:nvSpPr>
          <p:cNvPr id="79915" name="Rectangle 92">
            <a:extLst>
              <a:ext uri="{FF2B5EF4-FFF2-40B4-BE49-F238E27FC236}">
                <a16:creationId xmlns:a16="http://schemas.microsoft.com/office/drawing/2014/main" id="{C4A495FF-23E3-85B9-78EE-3A6A4407C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613150"/>
            <a:ext cx="1349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16" name="Rectangle 96">
            <a:extLst>
              <a:ext uri="{FF2B5EF4-FFF2-40B4-BE49-F238E27FC236}">
                <a16:creationId xmlns:a16="http://schemas.microsoft.com/office/drawing/2014/main" id="{DE66C238-3023-E450-A3EE-137FFC84B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" y="3865563"/>
            <a:ext cx="13493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17" name="Rectangle 97">
            <a:extLst>
              <a:ext uri="{FF2B5EF4-FFF2-40B4-BE49-F238E27FC236}">
                <a16:creationId xmlns:a16="http://schemas.microsoft.com/office/drawing/2014/main" id="{B7C3FFBC-A553-0A5E-8042-1465015D9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3865563"/>
            <a:ext cx="14176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70C0"/>
                </a:solidFill>
                <a:latin typeface="Arial" panose="020B0604020202020204" pitchFamily="34" charset="0"/>
              </a:rPr>
              <a:t>then ucm = ucmin</a:t>
            </a:r>
            <a:endParaRPr lang="fr-FR" altLang="fr-FR" sz="2400">
              <a:solidFill>
                <a:srgbClr val="0070C0"/>
              </a:solidFill>
            </a:endParaRPr>
          </a:p>
        </p:txBody>
      </p:sp>
      <p:sp>
        <p:nvSpPr>
          <p:cNvPr id="79918" name="Rectangle 98">
            <a:extLst>
              <a:ext uri="{FF2B5EF4-FFF2-40B4-BE49-F238E27FC236}">
                <a16:creationId xmlns:a16="http://schemas.microsoft.com/office/drawing/2014/main" id="{8747A88C-F679-9EDF-2BC5-79EC3E491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5225" y="3865563"/>
            <a:ext cx="13493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19" name="Rectangle 102">
            <a:extLst>
              <a:ext uri="{FF2B5EF4-FFF2-40B4-BE49-F238E27FC236}">
                <a16:creationId xmlns:a16="http://schemas.microsoft.com/office/drawing/2014/main" id="{4A73B64D-EFD0-2B6D-F908-CF915B9A9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" y="4114800"/>
            <a:ext cx="1349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20" name="Rectangle 103">
            <a:extLst>
              <a:ext uri="{FF2B5EF4-FFF2-40B4-BE49-F238E27FC236}">
                <a16:creationId xmlns:a16="http://schemas.microsoft.com/office/drawing/2014/main" id="{C9A954BD-D265-53FD-B73C-F5814B4B3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4114800"/>
            <a:ext cx="12922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70C0"/>
                </a:solidFill>
                <a:latin typeface="Arial" panose="020B0604020202020204" pitchFamily="34" charset="0"/>
              </a:rPr>
              <a:t>sonst ucm = ucm'</a:t>
            </a:r>
            <a:endParaRPr lang="fr-FR" altLang="fr-FR" sz="2400">
              <a:solidFill>
                <a:srgbClr val="0070C0"/>
              </a:solidFill>
            </a:endParaRPr>
          </a:p>
        </p:txBody>
      </p:sp>
      <p:sp>
        <p:nvSpPr>
          <p:cNvPr id="79921" name="Rectangle 104">
            <a:extLst>
              <a:ext uri="{FF2B5EF4-FFF2-40B4-BE49-F238E27FC236}">
                <a16:creationId xmlns:a16="http://schemas.microsoft.com/office/drawing/2014/main" id="{B44F7A42-2463-B024-A5F2-565E6508A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988" y="4114800"/>
            <a:ext cx="13493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22" name="Rectangle 108">
            <a:extLst>
              <a:ext uri="{FF2B5EF4-FFF2-40B4-BE49-F238E27FC236}">
                <a16:creationId xmlns:a16="http://schemas.microsoft.com/office/drawing/2014/main" id="{A180DC3A-958A-8D85-560B-C25653958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" y="4367213"/>
            <a:ext cx="13493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23" name="Rectangle 109">
            <a:extLst>
              <a:ext uri="{FF2B5EF4-FFF2-40B4-BE49-F238E27FC236}">
                <a16:creationId xmlns:a16="http://schemas.microsoft.com/office/drawing/2014/main" id="{F76CD238-658A-7949-7582-0B4434648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4367213"/>
            <a:ext cx="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sp>
        <p:nvSpPr>
          <p:cNvPr id="79924" name="Rectangle 113">
            <a:extLst>
              <a:ext uri="{FF2B5EF4-FFF2-40B4-BE49-F238E27FC236}">
                <a16:creationId xmlns:a16="http://schemas.microsoft.com/office/drawing/2014/main" id="{13934D9C-8843-5B28-F9B8-5F8F52686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863" y="4367213"/>
            <a:ext cx="13493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25" name="Rectangle 117">
            <a:extLst>
              <a:ext uri="{FF2B5EF4-FFF2-40B4-BE49-F238E27FC236}">
                <a16:creationId xmlns:a16="http://schemas.microsoft.com/office/drawing/2014/main" id="{A80082A6-7456-E785-1A3E-0EF1F4C42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" y="4619625"/>
            <a:ext cx="1349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26" name="Rectangle 118">
            <a:extLst>
              <a:ext uri="{FF2B5EF4-FFF2-40B4-BE49-F238E27FC236}">
                <a16:creationId xmlns:a16="http://schemas.microsoft.com/office/drawing/2014/main" id="{7B76698D-3472-5653-B057-728B6EEBE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4619625"/>
            <a:ext cx="71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FF0000"/>
                </a:solidFill>
                <a:latin typeface="Arial" panose="020B0604020202020204" pitchFamily="34" charset="0"/>
              </a:rPr>
              <a:t>elim = w </a:t>
            </a:r>
            <a:endParaRPr lang="fr-FR" altLang="fr-FR" sz="2400">
              <a:solidFill>
                <a:srgbClr val="FF0000"/>
              </a:solidFill>
            </a:endParaRPr>
          </a:p>
        </p:txBody>
      </p:sp>
      <p:sp>
        <p:nvSpPr>
          <p:cNvPr id="79927" name="Rectangle 119">
            <a:extLst>
              <a:ext uri="{FF2B5EF4-FFF2-40B4-BE49-F238E27FC236}">
                <a16:creationId xmlns:a16="http://schemas.microsoft.com/office/drawing/2014/main" id="{3663D8FE-9E19-7D7D-0E7D-A7907ABBE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5613" y="4619625"/>
            <a:ext cx="587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endParaRPr lang="fr-FR" altLang="fr-FR" sz="2400">
              <a:solidFill>
                <a:srgbClr val="FF0000"/>
              </a:solidFill>
            </a:endParaRPr>
          </a:p>
        </p:txBody>
      </p:sp>
      <p:sp>
        <p:nvSpPr>
          <p:cNvPr id="79928" name="Rectangle 120">
            <a:extLst>
              <a:ext uri="{FF2B5EF4-FFF2-40B4-BE49-F238E27FC236}">
                <a16:creationId xmlns:a16="http://schemas.microsoft.com/office/drawing/2014/main" id="{590547D2-6F8E-F74F-4A75-8D5EC209D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38" y="4619625"/>
            <a:ext cx="1889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FF0000"/>
                </a:solidFill>
                <a:latin typeface="Arial" panose="020B0604020202020204" pitchFamily="34" charset="0"/>
              </a:rPr>
              <a:t> y </a:t>
            </a:r>
            <a:endParaRPr lang="fr-FR" altLang="fr-FR" sz="2400">
              <a:solidFill>
                <a:srgbClr val="FF0000"/>
              </a:solidFill>
            </a:endParaRPr>
          </a:p>
        </p:txBody>
      </p:sp>
      <p:sp>
        <p:nvSpPr>
          <p:cNvPr id="79929" name="Rectangle 121">
            <a:extLst>
              <a:ext uri="{FF2B5EF4-FFF2-40B4-BE49-F238E27FC236}">
                <a16:creationId xmlns:a16="http://schemas.microsoft.com/office/drawing/2014/main" id="{4B35339D-F05C-03F1-9829-6B59ADB96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850" y="4619625"/>
            <a:ext cx="587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endParaRPr lang="fr-FR" altLang="fr-FR" sz="2400">
              <a:solidFill>
                <a:srgbClr val="FF0000"/>
              </a:solidFill>
            </a:endParaRPr>
          </a:p>
        </p:txBody>
      </p:sp>
      <p:sp>
        <p:nvSpPr>
          <p:cNvPr id="79930" name="Rectangle 122">
            <a:extLst>
              <a:ext uri="{FF2B5EF4-FFF2-40B4-BE49-F238E27FC236}">
                <a16:creationId xmlns:a16="http://schemas.microsoft.com/office/drawing/2014/main" id="{4848990C-B0B8-CEC6-F280-9165AB52C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5175" y="4619625"/>
            <a:ext cx="43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FF0000"/>
                </a:solidFill>
                <a:latin typeface="Arial" panose="020B0604020202020204" pitchFamily="34" charset="0"/>
              </a:rPr>
              <a:t>(ucm'</a:t>
            </a:r>
            <a:endParaRPr lang="fr-FR" altLang="fr-FR" sz="2400">
              <a:solidFill>
                <a:srgbClr val="FF0000"/>
              </a:solidFill>
            </a:endParaRPr>
          </a:p>
        </p:txBody>
      </p:sp>
      <p:sp>
        <p:nvSpPr>
          <p:cNvPr id="79931" name="Rectangle 123">
            <a:extLst>
              <a:ext uri="{FF2B5EF4-FFF2-40B4-BE49-F238E27FC236}">
                <a16:creationId xmlns:a16="http://schemas.microsoft.com/office/drawing/2014/main" id="{8098AB12-EB62-E9A6-A9D8-FED6C343B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0150" y="4619625"/>
            <a:ext cx="587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endParaRPr lang="fr-FR" altLang="fr-FR" sz="2400">
              <a:solidFill>
                <a:srgbClr val="FF0000"/>
              </a:solidFill>
            </a:endParaRPr>
          </a:p>
        </p:txBody>
      </p:sp>
      <p:sp>
        <p:nvSpPr>
          <p:cNvPr id="79932" name="Rectangle 124">
            <a:extLst>
              <a:ext uri="{FF2B5EF4-FFF2-40B4-BE49-F238E27FC236}">
                <a16:creationId xmlns:a16="http://schemas.microsoft.com/office/drawing/2014/main" id="{8713CA02-5F02-6B72-B475-160012A64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475" y="4619625"/>
            <a:ext cx="7477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FF0000"/>
                </a:solidFill>
                <a:latin typeface="Arial" panose="020B0604020202020204" pitchFamily="34" charset="0"/>
              </a:rPr>
              <a:t>ucm)/Kw </a:t>
            </a:r>
            <a:endParaRPr lang="fr-FR" altLang="fr-FR" sz="2400">
              <a:solidFill>
                <a:srgbClr val="FF0000"/>
              </a:solidFill>
            </a:endParaRPr>
          </a:p>
        </p:txBody>
      </p:sp>
      <p:sp>
        <p:nvSpPr>
          <p:cNvPr id="79933" name="Rectangle 125">
            <a:extLst>
              <a:ext uri="{FF2B5EF4-FFF2-40B4-BE49-F238E27FC236}">
                <a16:creationId xmlns:a16="http://schemas.microsoft.com/office/drawing/2014/main" id="{BE8512FD-B9BA-EF15-713F-3536724EF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3" y="4619625"/>
            <a:ext cx="13493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34" name="Rectangle 126">
            <a:extLst>
              <a:ext uri="{FF2B5EF4-FFF2-40B4-BE49-F238E27FC236}">
                <a16:creationId xmlns:a16="http://schemas.microsoft.com/office/drawing/2014/main" id="{AB98DD93-0747-8403-BCB5-F076B9BB5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038" y="4600575"/>
            <a:ext cx="13493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35" name="Rectangle 127">
            <a:extLst>
              <a:ext uri="{FF2B5EF4-FFF2-40B4-BE49-F238E27FC236}">
                <a16:creationId xmlns:a16="http://schemas.microsoft.com/office/drawing/2014/main" id="{1ABEAFB1-CC18-4BA1-79F1-ACC980B34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563" y="4600575"/>
            <a:ext cx="13493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36" name="Rectangle 131">
            <a:extLst>
              <a:ext uri="{FF2B5EF4-FFF2-40B4-BE49-F238E27FC236}">
                <a16:creationId xmlns:a16="http://schemas.microsoft.com/office/drawing/2014/main" id="{FF9EBA42-A412-AAEB-496C-E4827857C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" y="4868863"/>
            <a:ext cx="13493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37" name="Rectangle 132">
            <a:extLst>
              <a:ext uri="{FF2B5EF4-FFF2-40B4-BE49-F238E27FC236}">
                <a16:creationId xmlns:a16="http://schemas.microsoft.com/office/drawing/2014/main" id="{46746AC8-06D8-0BD8-666A-F190D2EA1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438400"/>
            <a:ext cx="1962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FF0000"/>
                </a:solidFill>
                <a:latin typeface="Arial" panose="020B0604020202020204" pitchFamily="34" charset="0"/>
              </a:rPr>
              <a:t>xR = xR + KR. h. elimold</a:t>
            </a:r>
            <a:endParaRPr lang="fr-FR" altLang="fr-FR" sz="2400">
              <a:solidFill>
                <a:srgbClr val="FF0000"/>
              </a:solidFill>
            </a:endParaRPr>
          </a:p>
        </p:txBody>
      </p:sp>
      <p:sp>
        <p:nvSpPr>
          <p:cNvPr id="79938" name="Rectangle 133">
            <a:extLst>
              <a:ext uri="{FF2B5EF4-FFF2-40B4-BE49-F238E27FC236}">
                <a16:creationId xmlns:a16="http://schemas.microsoft.com/office/drawing/2014/main" id="{48AEAD59-3DE9-973D-5A7A-13012E5AE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338" y="4868863"/>
            <a:ext cx="13493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39" name="Rectangle 137">
            <a:extLst>
              <a:ext uri="{FF2B5EF4-FFF2-40B4-BE49-F238E27FC236}">
                <a16:creationId xmlns:a16="http://schemas.microsoft.com/office/drawing/2014/main" id="{A9C9428D-F221-A657-579F-A0103DC99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" y="5122863"/>
            <a:ext cx="13493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40" name="Rectangle 139">
            <a:extLst>
              <a:ext uri="{FF2B5EF4-FFF2-40B4-BE49-F238E27FC236}">
                <a16:creationId xmlns:a16="http://schemas.microsoft.com/office/drawing/2014/main" id="{48D96B8B-F9AD-70D3-170F-4F0FC9027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5122863"/>
            <a:ext cx="13493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41" name="TextBox 75888">
            <a:extLst>
              <a:ext uri="{FF2B5EF4-FFF2-40B4-BE49-F238E27FC236}">
                <a16:creationId xmlns:a16="http://schemas.microsoft.com/office/drawing/2014/main" id="{84792E80-239F-CBDC-C76F-0B5B02658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8" y="5030788"/>
            <a:ext cx="53467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H" altLang="fr-FR" sz="1800" b="0"/>
              <a:t>Zustandsregler </a:t>
            </a:r>
            <a:r>
              <a:rPr lang="fr-CH" altLang="fr-FR" sz="1800" b="0">
                <a:solidFill>
                  <a:srgbClr val="FF0000"/>
                </a:solidFill>
              </a:rPr>
              <a:t>mit Integrator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FF0000"/>
                </a:solidFill>
              </a:rPr>
              <a:t>und Anti-Reset-Windup (Back Calculation)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CH" altLang="fr-FR" sz="1800" b="0"/>
              <a:t>für ein SIMO-System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CH" altLang="fr-FR" sz="1800" b="0"/>
              <a:t>(ein Sollwert w und ein Steuersignal ucm)</a:t>
            </a:r>
          </a:p>
        </p:txBody>
      </p:sp>
      <p:sp>
        <p:nvSpPr>
          <p:cNvPr id="75890" name="Multiplication Sign 75889">
            <a:extLst>
              <a:ext uri="{FF2B5EF4-FFF2-40B4-BE49-F238E27FC236}">
                <a16:creationId xmlns:a16="http://schemas.microsoft.com/office/drawing/2014/main" id="{08BFE167-C0E7-6BB7-D142-3E4DA622118E}"/>
              </a:ext>
            </a:extLst>
          </p:cNvPr>
          <p:cNvSpPr/>
          <p:nvPr/>
        </p:nvSpPr>
        <p:spPr bwMode="auto">
          <a:xfrm>
            <a:off x="5732463" y="2455863"/>
            <a:ext cx="752475" cy="708025"/>
          </a:xfrm>
          <a:prstGeom prst="mathMultiply">
            <a:avLst>
              <a:gd name="adj1" fmla="val 558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fr-CH"/>
          </a:p>
        </p:txBody>
      </p:sp>
      <p:sp>
        <p:nvSpPr>
          <p:cNvPr id="79943" name="TextBox 75891">
            <a:extLst>
              <a:ext uri="{FF2B5EF4-FFF2-40B4-BE49-F238E27FC236}">
                <a16:creationId xmlns:a16="http://schemas.microsoft.com/office/drawing/2014/main" id="{F6F8A685-7612-D752-9808-377414D0C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4881563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FF0000"/>
                </a:solidFill>
                <a:latin typeface="Arial" panose="020B0604020202020204" pitchFamily="34" charset="0"/>
              </a:rPr>
              <a:t>elimold = elim</a:t>
            </a:r>
            <a:endParaRPr lang="fr-CH" altLang="fr-FR" sz="1400">
              <a:solidFill>
                <a:srgbClr val="FF0000"/>
              </a:solidFill>
            </a:endParaRPr>
          </a:p>
        </p:txBody>
      </p:sp>
      <p:sp>
        <p:nvSpPr>
          <p:cNvPr id="79944" name="TextBox 75892">
            <a:extLst>
              <a:ext uri="{FF2B5EF4-FFF2-40B4-BE49-F238E27FC236}">
                <a16:creationId xmlns:a16="http://schemas.microsoft.com/office/drawing/2014/main" id="{AC6CF365-27C6-E3F5-0761-B10C8F7F5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5119688"/>
            <a:ext cx="4572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Output  (ucm)</a:t>
            </a:r>
            <a:endParaRPr lang="fr-CH" altLang="fr-FR" sz="1400"/>
          </a:p>
        </p:txBody>
      </p:sp>
      <p:sp>
        <p:nvSpPr>
          <p:cNvPr id="75894" name="Multiplication Sign 75893">
            <a:extLst>
              <a:ext uri="{FF2B5EF4-FFF2-40B4-BE49-F238E27FC236}">
                <a16:creationId xmlns:a16="http://schemas.microsoft.com/office/drawing/2014/main" id="{8DFBDA4E-C506-26C1-BB2B-82964340DD18}"/>
              </a:ext>
            </a:extLst>
          </p:cNvPr>
          <p:cNvSpPr/>
          <p:nvPr/>
        </p:nvSpPr>
        <p:spPr bwMode="auto">
          <a:xfrm>
            <a:off x="5402263" y="1652588"/>
            <a:ext cx="754062" cy="708025"/>
          </a:xfrm>
          <a:prstGeom prst="mathMultiply">
            <a:avLst>
              <a:gd name="adj1" fmla="val 558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fr-CH"/>
          </a:p>
        </p:txBody>
      </p:sp>
      <p:sp>
        <p:nvSpPr>
          <p:cNvPr id="79946" name="Rectangle 1">
            <a:extLst>
              <a:ext uri="{FF2B5EF4-FFF2-40B4-BE49-F238E27FC236}">
                <a16:creationId xmlns:a16="http://schemas.microsoft.com/office/drawing/2014/main" id="{49D14777-8D66-BDAA-A5F2-18D3F8EB6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646363"/>
            <a:ext cx="482600" cy="463550"/>
          </a:xfrm>
          <a:prstGeom prst="rect">
            <a:avLst/>
          </a:prstGeom>
          <a:noFill/>
          <a:ln w="3175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79947" name="Rectangle 2">
            <a:extLst>
              <a:ext uri="{FF2B5EF4-FFF2-40B4-BE49-F238E27FC236}">
                <a16:creationId xmlns:a16="http://schemas.microsoft.com/office/drawing/2014/main" id="{7D31AF15-ED08-24D4-05DE-C7481E80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825" y="3829050"/>
            <a:ext cx="2670175" cy="1096963"/>
          </a:xfrm>
          <a:prstGeom prst="rect">
            <a:avLst/>
          </a:prstGeom>
          <a:noFill/>
          <a:ln w="31750" algn="ctr">
            <a:solidFill>
              <a:srgbClr val="E713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79948" name="Rectangle 3">
            <a:extLst>
              <a:ext uri="{FF2B5EF4-FFF2-40B4-BE49-F238E27FC236}">
                <a16:creationId xmlns:a16="http://schemas.microsoft.com/office/drawing/2014/main" id="{3DDB5E0D-9D1C-EEA0-61FA-5B45FE93B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88" y="3163888"/>
            <a:ext cx="3898900" cy="744537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</p:spTree>
  </p:cSld>
  <p:clrMapOvr>
    <a:masterClrMapping/>
  </p:clrMapOvr>
</p:sld>
</file>

<file path=ppt/slides/slide4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D8AB1D-C2C9-F541-C2B9-426A2B80A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80" y="1605374"/>
            <a:ext cx="8147919" cy="2808310"/>
          </a:xfrm>
          <a:prstGeom prst="rect">
            <a:avLst/>
          </a:prstGeom>
        </p:spPr>
      </p:pic>
      <p:sp>
        <p:nvSpPr>
          <p:cNvPr id="77826" name="Rectangle 4">
            <a:extLst>
              <a:ext uri="{FF2B5EF4-FFF2-40B4-BE49-F238E27FC236}">
                <a16:creationId xmlns:a16="http://schemas.microsoft.com/office/drawing/2014/main" id="{B47932C6-3BFD-1E04-8816-56BB51F5A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77827" name="Picture 2" descr="HES-SO Valais-Wallis - BioArk">
            <a:extLst>
              <a:ext uri="{FF2B5EF4-FFF2-40B4-BE49-F238E27FC236}">
                <a16:creationId xmlns:a16="http://schemas.microsoft.com/office/drawing/2014/main" id="{191AE120-F1F8-B4B1-D14A-715DBD00C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Rectangle 2">
            <a:extLst>
              <a:ext uri="{FF2B5EF4-FFF2-40B4-BE49-F238E27FC236}">
                <a16:creationId xmlns:a16="http://schemas.microsoft.com/office/drawing/2014/main" id="{896D5217-CE1A-1544-5BD9-347EBA65165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66713" y="685800"/>
            <a:ext cx="8410575" cy="1143000"/>
          </a:xfrm>
        </p:spPr>
        <p:txBody>
          <a:bodyPr/>
          <a:lstStyle/>
          <a:p>
            <a:pPr algn="l" eaLnBrk="1" hangingPunct="1"/>
            <a:r>
              <a:rPr lang="fr-CH" altLang="fr-FR" sz="3200" b="1" dirty="0">
                <a:latin typeface="Times" panose="02020603050405020304" pitchFamily="18" charset="0"/>
                <a:cs typeface="Times" panose="02020603050405020304" pitchFamily="18" charset="0"/>
              </a:rPr>
              <a:t>Beispiel 10: Codierung eines Zustandsreglers mit Integrator (ohne </a:t>
            </a:r>
            <a:r>
              <a:rPr lang="fr-CH" altLang="fr-FR" sz="3200" b="1" dirty="0" err="1">
                <a:latin typeface="Times" panose="02020603050405020304" pitchFamily="18" charset="0"/>
                <a:cs typeface="Times" panose="02020603050405020304" pitchFamily="18" charset="0"/>
              </a:rPr>
              <a:t>Anti-Reset-Windup</a:t>
            </a:r>
            <a:r>
              <a:rPr lang="fr-CH" altLang="fr-FR" sz="3200" b="1" dirty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endParaRPr lang="en-GB" altLang="fr-FR" sz="3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7829" name="Rectangle 7">
            <a:extLst>
              <a:ext uri="{FF2B5EF4-FFF2-40B4-BE49-F238E27FC236}">
                <a16:creationId xmlns:a16="http://schemas.microsoft.com/office/drawing/2014/main" id="{417378D6-E68F-E6CA-ADF7-2EF0062FC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1125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BC2A1B-E0EB-B3EF-995F-6CFB14ACAA03}"/>
              </a:ext>
            </a:extLst>
          </p:cNvPr>
          <p:cNvSpPr/>
          <p:nvPr/>
        </p:nvSpPr>
        <p:spPr bwMode="auto">
          <a:xfrm>
            <a:off x="947303" y="1828800"/>
            <a:ext cx="3840721" cy="2392288"/>
          </a:xfrm>
          <a:prstGeom prst="rect">
            <a:avLst/>
          </a:prstGeom>
          <a:noFill/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C4FECD-28BF-EF68-1151-39A5EAD7842E}"/>
              </a:ext>
            </a:extLst>
          </p:cNvPr>
          <p:cNvSpPr txBox="1"/>
          <p:nvPr/>
        </p:nvSpPr>
        <p:spPr>
          <a:xfrm>
            <a:off x="1158454" y="4303455"/>
            <a:ext cx="331236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600" b="0" noProof="1">
                <a:solidFill>
                  <a:srgbClr val="0070C0"/>
                </a:solidFill>
                <a:latin typeface="+mn-lt"/>
              </a:rPr>
              <a:t>Read (</a:t>
            </a:r>
            <a:r>
              <a:rPr lang="fr-CH" altLang="fr-FR" sz="1600" b="0" noProof="1">
                <a:solidFill>
                  <a:srgbClr val="0070C0"/>
                </a:solidFill>
                <a:latin typeface="+mn-lt"/>
                <a:sym typeface="Symbol" panose="05050102010706020507" pitchFamily="18" charset="2"/>
              </a:rPr>
              <a:t></a:t>
            </a:r>
            <a:r>
              <a:rPr lang="fr-CH" altLang="fr-FR" sz="1600" b="0" noProof="1">
                <a:solidFill>
                  <a:srgbClr val="0070C0"/>
                </a:solidFill>
                <a:latin typeface="+mn-lt"/>
              </a:rPr>
              <a:t>)</a:t>
            </a:r>
          </a:p>
          <a:p>
            <a:pPr lvl="2" eaLnBrk="1" hangingPunct="1">
              <a:spcBef>
                <a:spcPct val="50000"/>
              </a:spcBef>
              <a:defRPr/>
            </a:pPr>
            <a:r>
              <a:rPr lang="fr-CH" altLang="fr-FR" sz="1600" b="0" noProof="1">
                <a:solidFill>
                  <a:srgbClr val="0070C0"/>
                </a:solidFill>
              </a:rPr>
              <a:t>Read (</a:t>
            </a:r>
            <a:r>
              <a:rPr lang="fr-CH" altLang="fr-FR" sz="1600" b="0" noProof="1">
                <a:solidFill>
                  <a:srgbClr val="0070C0"/>
                </a:solidFill>
                <a:sym typeface="Symbol" panose="05050102010706020507" pitchFamily="18" charset="2"/>
              </a:rPr>
              <a:t>i</a:t>
            </a:r>
            <a:r>
              <a:rPr lang="fr-CH" altLang="fr-FR" sz="1600" b="0" noProof="1">
                <a:solidFill>
                  <a:srgbClr val="0070C0"/>
                </a:solidFill>
              </a:rPr>
              <a:t>)</a:t>
            </a:r>
            <a:endParaRPr lang="fr-CH" altLang="fr-FR" sz="1600" b="0" noProof="1">
              <a:solidFill>
                <a:srgbClr val="0070C0"/>
              </a:solidFill>
              <a:latin typeface="+mn-lt"/>
            </a:endParaRP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600" b="0" noProof="1">
                <a:solidFill>
                  <a:srgbClr val="0070C0"/>
                </a:solidFill>
                <a:latin typeface="+mn-lt"/>
                <a:sym typeface="Symbol" panose="05050102010706020507" pitchFamily="18" charset="2"/>
              </a:rPr>
              <a:t>e</a:t>
            </a:r>
            <a:r>
              <a:rPr lang="fr-CH" altLang="fr-FR" sz="1600" b="0" noProof="1">
                <a:solidFill>
                  <a:srgbClr val="0070C0"/>
                </a:solidFill>
                <a:latin typeface="+mn-lt"/>
              </a:rPr>
              <a:t> = W - </a:t>
            </a:r>
            <a:r>
              <a:rPr lang="fr-CH" altLang="fr-FR" sz="1600" b="0" noProof="1">
                <a:solidFill>
                  <a:srgbClr val="0070C0"/>
                </a:solidFill>
                <a:latin typeface="+mn-lt"/>
              </a:rPr>
              <a:t> 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600" b="0" noProof="1">
                <a:solidFill>
                  <a:srgbClr val="0070C0"/>
                </a:solidFill>
                <a:latin typeface="+mn-lt"/>
              </a:rPr>
              <a:t>ui= </a:t>
            </a:r>
            <a:r>
              <a:rPr lang="fr-CH" altLang="fr-FR" sz="1600" b="0" noProof="1">
                <a:solidFill>
                  <a:srgbClr val="0070C0"/>
                </a:solidFill>
                <a:latin typeface="+mn-lt"/>
              </a:rPr>
              <a:t>ui+ Kr</a:t>
            </a:r>
            <a:r>
              <a:rPr lang="fr-CH" altLang="fr-FR" sz="1600" b="0" dirty="0">
                <a:solidFill>
                  <a:srgbClr val="0070C0"/>
                </a:solidFill>
                <a:latin typeface="+mn-lt"/>
              </a:rPr>
              <a:t>. </a:t>
            </a:r>
            <a:r>
              <a:rPr lang="fr-CH" altLang="fr-FR" sz="1600" b="0" noProof="1">
                <a:solidFill>
                  <a:srgbClr val="0070C0"/>
                </a:solidFill>
                <a:latin typeface="+mn-lt"/>
              </a:rPr>
              <a:t>h. eold</a:t>
            </a:r>
            <a:endParaRPr lang="fr-CH" altLang="fr-FR" sz="1400" b="0" noProof="1">
              <a:solidFill>
                <a:srgbClr val="0070C0"/>
              </a:solidFill>
              <a:latin typeface="+mn-lt"/>
            </a:endParaRP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600" b="0" noProof="1">
                <a:solidFill>
                  <a:srgbClr val="0070C0"/>
                </a:solidFill>
                <a:latin typeface="+mn-lt"/>
              </a:rPr>
              <a:t>eold= e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600" b="0" noProof="1">
                <a:solidFill>
                  <a:srgbClr val="0070C0"/>
                </a:solidFill>
                <a:latin typeface="+mn-lt"/>
              </a:rPr>
              <a:t>u = ui- Ki. i – Kw.</a:t>
            </a:r>
            <a:r>
              <a:rPr lang="fr-CH" altLang="fr-FR" sz="1600" b="0" noProof="1">
                <a:solidFill>
                  <a:srgbClr val="0070C0"/>
                </a:solidFill>
                <a:latin typeface="+mn-lt"/>
                <a:sym typeface="Symbol" panose="05050102010706020507" pitchFamily="18" charset="2"/>
              </a:rPr>
              <a:t> </a:t>
            </a:r>
            <a:endParaRPr lang="fr-CH" altLang="fr-FR" sz="1600" b="0" noProof="1">
              <a:solidFill>
                <a:srgbClr val="0070C0"/>
              </a:solidFill>
              <a:latin typeface="+mn-lt"/>
            </a:endParaRP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600" b="0" noProof="1">
                <a:solidFill>
                  <a:srgbClr val="0070C0"/>
                </a:solidFill>
                <a:latin typeface="+mn-lt"/>
              </a:rPr>
              <a:t>Ausgang (u)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819E75-5C60-B96C-BF22-499774FABF05}"/>
              </a:ext>
            </a:extLst>
          </p:cNvPr>
          <p:cNvSpPr txBox="1"/>
          <p:nvPr/>
        </p:nvSpPr>
        <p:spPr>
          <a:xfrm>
            <a:off x="5423407" y="3662505"/>
            <a:ext cx="4447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solidFill>
                  <a:srgbClr val="0070C0"/>
                </a:solidFill>
                <a:latin typeface="+mn-lt"/>
                <a:sym typeface="Symbol" panose="05050102010706020507" pitchFamily="18" charset="2"/>
              </a:rPr>
              <a:t></a:t>
            </a:r>
            <a:endParaRPr lang="fr-CH" altLang="fr-FR" sz="1800" b="0" noProof="1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22C8CE-4D8F-8EAF-2E53-792ADA2C1D31}"/>
              </a:ext>
            </a:extLst>
          </p:cNvPr>
          <p:cNvSpPr txBox="1"/>
          <p:nvPr/>
        </p:nvSpPr>
        <p:spPr>
          <a:xfrm>
            <a:off x="6455209" y="303682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b="0" dirty="0">
                <a:solidFill>
                  <a:srgbClr val="0070C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52517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16="http://schemas.microsoft.com/office/drawing/2014/main" xmlns:a14="http://schemas.microsoft.com/office/drawing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val 2">
            <a:extLst>
              <a:ext uri="{FF2B5EF4-FFF2-40B4-BE49-F238E27FC236}">
                <a16:creationId xmlns:a16="http://schemas.microsoft.com/office/drawing/2014/main" id="{65448D8B-7B0F-62D9-9A62-A97FDC2BA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505200"/>
            <a:ext cx="3124200" cy="2971800"/>
          </a:xfrm>
          <a:prstGeom prst="ellips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993300"/>
              </a:solidFill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7707DB9-7398-B0C5-B51E-ED597C0D952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Regler D (ideal)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10244" name="Object 1024">
            <a:extLst>
              <a:ext uri="{FF2B5EF4-FFF2-40B4-BE49-F238E27FC236}">
                <a16:creationId xmlns:a16="http://schemas.microsoft.com/office/drawing/2014/main" id="{D53A608B-592A-C07C-29A9-3EB7E2F063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657225"/>
          <a:ext cx="2805113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Drawing" r:id="rId3" imgW="914400" imgH="914400" progId="Designer.Drawing.8">
                  <p:embed/>
                </p:oleObj>
              </mc:Choice>
              <mc:Fallback>
                <p:oleObj name="Designer Drawing" r:id="rId3" imgW="914400" imgH="914400" progId="Designer.Drawing.8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657225"/>
                        <a:ext cx="2805113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Rectangle 5">
            <a:extLst>
              <a:ext uri="{FF2B5EF4-FFF2-40B4-BE49-F238E27FC236}">
                <a16:creationId xmlns:a16="http://schemas.microsoft.com/office/drawing/2014/main" id="{BA76628A-8CA2-BC6F-93EB-BA43FDC5D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9943" name="AutoShape 7">
            <a:extLst>
              <a:ext uri="{FF2B5EF4-FFF2-40B4-BE49-F238E27FC236}">
                <a16:creationId xmlns:a16="http://schemas.microsoft.com/office/drawing/2014/main" id="{EE7B319F-5C82-4E63-4D85-5AC3ACE82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8194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9944" name="AutoShape 8">
            <a:extLst>
              <a:ext uri="{FF2B5EF4-FFF2-40B4-BE49-F238E27FC236}">
                <a16:creationId xmlns:a16="http://schemas.microsoft.com/office/drawing/2014/main" id="{D0BDE704-A558-F395-4251-841E29430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8768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9945" name="AutoShape 9">
            <a:extLst>
              <a:ext uri="{FF2B5EF4-FFF2-40B4-BE49-F238E27FC236}">
                <a16:creationId xmlns:a16="http://schemas.microsoft.com/office/drawing/2014/main" id="{0F2C5253-9F0B-F237-CAB0-B22DF3282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800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0249" name="Rectangle 10">
            <a:extLst>
              <a:ext uri="{FF2B5EF4-FFF2-40B4-BE49-F238E27FC236}">
                <a16:creationId xmlns:a16="http://schemas.microsoft.com/office/drawing/2014/main" id="{60B184BB-9804-92E6-76AC-45880E234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0250" name="Rectangle 12">
            <a:extLst>
              <a:ext uri="{FF2B5EF4-FFF2-40B4-BE49-F238E27FC236}">
                <a16:creationId xmlns:a16="http://schemas.microsoft.com/office/drawing/2014/main" id="{C1CD3D2A-1DFB-7707-E15F-27D51A901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0251" name="Rectangle 16">
            <a:extLst>
              <a:ext uri="{FF2B5EF4-FFF2-40B4-BE49-F238E27FC236}">
                <a16:creationId xmlns:a16="http://schemas.microsoft.com/office/drawing/2014/main" id="{8556E456-9B23-FE6D-ADE2-768C46FBE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0252" name="Rectangle 19">
            <a:extLst>
              <a:ext uri="{FF2B5EF4-FFF2-40B4-BE49-F238E27FC236}">
                <a16:creationId xmlns:a16="http://schemas.microsoft.com/office/drawing/2014/main" id="{A9F66FCC-60FD-731F-7807-1D69FAB7C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64865" name="Object 1025">
            <a:extLst>
              <a:ext uri="{FF2B5EF4-FFF2-40B4-BE49-F238E27FC236}">
                <a16:creationId xmlns:a16="http://schemas.microsoft.com/office/drawing/2014/main" id="{A945FCAA-1E50-C8E2-3752-3399EE46E3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2514600"/>
          <a:ext cx="23558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06500" imgH="419100" progId="Equation.3">
                  <p:embed/>
                </p:oleObj>
              </mc:Choice>
              <mc:Fallback>
                <p:oleObj name="Equation" r:id="rId5" imgW="1206500" imgH="41910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514600"/>
                        <a:ext cx="235585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" name="Rectangle 21">
            <a:extLst>
              <a:ext uri="{FF2B5EF4-FFF2-40B4-BE49-F238E27FC236}">
                <a16:creationId xmlns:a16="http://schemas.microsoft.com/office/drawing/2014/main" id="{1C4C14A6-DBEB-7099-BEB4-2ECCA34AC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64866" name="Object 1026">
            <a:extLst>
              <a:ext uri="{FF2B5EF4-FFF2-40B4-BE49-F238E27FC236}">
                <a16:creationId xmlns:a16="http://schemas.microsoft.com/office/drawing/2014/main" id="{01FDEFBD-7DF1-B064-75D7-7EBB74F87F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2590800"/>
          <a:ext cx="28638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47800" imgH="419100" progId="Equation.3">
                  <p:embed/>
                </p:oleObj>
              </mc:Choice>
              <mc:Fallback>
                <p:oleObj name="Equation" r:id="rId7" imgW="1447800" imgH="41910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590800"/>
                        <a:ext cx="286385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6" name="Rectangle 23">
            <a:extLst>
              <a:ext uri="{FF2B5EF4-FFF2-40B4-BE49-F238E27FC236}">
                <a16:creationId xmlns:a16="http://schemas.microsoft.com/office/drawing/2014/main" id="{40D1F974-437C-1400-D3F8-0F35DDE2A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64867" name="Object 1027">
            <a:extLst>
              <a:ext uri="{FF2B5EF4-FFF2-40B4-BE49-F238E27FC236}">
                <a16:creationId xmlns:a16="http://schemas.microsoft.com/office/drawing/2014/main" id="{46EB8A3D-7743-E375-F476-6E535F1CD5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4343400"/>
          <a:ext cx="350520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981200" imgH="685800" progId="Equation.3">
                  <p:embed/>
                </p:oleObj>
              </mc:Choice>
              <mc:Fallback>
                <p:oleObj r:id="rId9" imgW="1981200" imgH="68580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343400"/>
                        <a:ext cx="3505200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8" name="Rectangle 25">
            <a:extLst>
              <a:ext uri="{FF2B5EF4-FFF2-40B4-BE49-F238E27FC236}">
                <a16:creationId xmlns:a16="http://schemas.microsoft.com/office/drawing/2014/main" id="{DFB748AF-40BB-A8CA-10AA-B2622CC56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64868" name="Object 1028">
            <a:extLst>
              <a:ext uri="{FF2B5EF4-FFF2-40B4-BE49-F238E27FC236}">
                <a16:creationId xmlns:a16="http://schemas.microsoft.com/office/drawing/2014/main" id="{2BEF6A1E-0AA7-C956-D750-133DBD68A3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3886200"/>
          <a:ext cx="2024063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155700" imgH="1168400" progId="Equation.3">
                  <p:embed/>
                </p:oleObj>
              </mc:Choice>
              <mc:Fallback>
                <p:oleObj r:id="rId11" imgW="1155700" imgH="1168400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886200"/>
                        <a:ext cx="2024063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0" name="Picture 2" descr="HES-SO Valais-Wallis - BioArk">
            <a:extLst>
              <a:ext uri="{FF2B5EF4-FFF2-40B4-BE49-F238E27FC236}">
                <a16:creationId xmlns:a16="http://schemas.microsoft.com/office/drawing/2014/main" id="{D46CD778-0B81-55C0-736C-199B30DDB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 autoUpdateAnimBg="0"/>
      <p:bldP spid="39943" grpId="0" animBg="1"/>
      <p:bldP spid="39944" grpId="0" animBg="1"/>
      <p:bldP spid="39945" grpId="0" animBg="1"/>
    </p:bldLst>
  </p:timing>
</p:sld>
</file>

<file path=ppt/slides/slide6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C6E8BD53-2810-4708-295B-4C2911DC5A7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600" b="1">
                <a:latin typeface="Times" panose="02020603050405020304" pitchFamily="18" charset="0"/>
                <a:cs typeface="Times" panose="02020603050405020304" pitchFamily="18" charset="0"/>
              </a:rPr>
              <a:t>Tiefpassfilter 1. Ordnung</a:t>
            </a:r>
            <a:endParaRPr lang="en-GB" altLang="fr-FR" sz="40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8ABC5A42-6453-2DE0-E160-E6A8AE672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24" name="AutoShape 12">
            <a:extLst>
              <a:ext uri="{FF2B5EF4-FFF2-40B4-BE49-F238E27FC236}">
                <a16:creationId xmlns:a16="http://schemas.microsoft.com/office/drawing/2014/main" id="{DCE6FB67-2BF2-0C66-E07A-6FD5504DF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850" y="1925638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25" name="AutoShape 13">
            <a:extLst>
              <a:ext uri="{FF2B5EF4-FFF2-40B4-BE49-F238E27FC236}">
                <a16:creationId xmlns:a16="http://schemas.microsoft.com/office/drawing/2014/main" id="{BB326614-9735-30E3-A800-A7AAADB5A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3721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2294" name="Rectangle 18">
            <a:extLst>
              <a:ext uri="{FF2B5EF4-FFF2-40B4-BE49-F238E27FC236}">
                <a16:creationId xmlns:a16="http://schemas.microsoft.com/office/drawing/2014/main" id="{E8871123-EF72-B596-6030-3C97C7B48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2295" name="Rectangle 20">
            <a:extLst>
              <a:ext uri="{FF2B5EF4-FFF2-40B4-BE49-F238E27FC236}">
                <a16:creationId xmlns:a16="http://schemas.microsoft.com/office/drawing/2014/main" id="{60A0DA0A-8E87-C127-2C04-BA7C0A93B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2296" name="Rectangle 24">
            <a:extLst>
              <a:ext uri="{FF2B5EF4-FFF2-40B4-BE49-F238E27FC236}">
                <a16:creationId xmlns:a16="http://schemas.microsoft.com/office/drawing/2014/main" id="{06E10DA9-5F51-D36F-CFA3-82119C366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12297" name="Picture 2" descr="HES-SO Valais-Wallis - BioArk">
            <a:extLst>
              <a:ext uri="{FF2B5EF4-FFF2-40B4-BE49-F238E27FC236}">
                <a16:creationId xmlns:a16="http://schemas.microsoft.com/office/drawing/2014/main" id="{C8825365-C5CB-B2BE-B952-59035B089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110B71-6A7A-AA30-0077-3B5DE8C9B07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3568" y="1669924"/>
            <a:ext cx="2896883" cy="703975"/>
          </a:xfrm>
          <a:prstGeom prst="rect">
            <a:avLst/>
          </a:prstGeom>
          <a:blipFill>
            <a:blip r:embed="rId4"/>
            <a:stretch>
              <a:fillRect b="-9565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C3B810-00D5-4690-4377-A2E31109A9E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58890" y="1599031"/>
            <a:ext cx="3757439" cy="703975"/>
          </a:xfrm>
          <a:prstGeom prst="rect">
            <a:avLst/>
          </a:prstGeom>
          <a:blipFill>
            <a:blip r:embed="rId5"/>
            <a:stretch>
              <a:fillRect b="-11207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B23C46-214A-980F-1FDB-73B9A39529E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56951" y="2672549"/>
            <a:ext cx="4106958" cy="644664"/>
          </a:xfrm>
          <a:prstGeom prst="rect">
            <a:avLst/>
          </a:prstGeom>
          <a:blipFill>
            <a:blip r:embed="rId6"/>
            <a:stretch>
              <a:fillRect l="-1484" r="-2819" b="-18868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5F78D3-B295-5674-058D-EA298B01157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96726" y="3423111"/>
            <a:ext cx="4547720" cy="644664"/>
          </a:xfrm>
          <a:prstGeom prst="rect">
            <a:avLst/>
          </a:prstGeom>
          <a:blipFill>
            <a:blip r:embed="rId7"/>
            <a:stretch>
              <a:fillRect l="-2011" r="-2145" b="-19048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33D045-58F5-3426-A9AE-07A054A45B6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11002" y="4312065"/>
            <a:ext cx="4572000" cy="461665"/>
          </a:xfrm>
          <a:prstGeom prst="rect">
            <a:avLst/>
          </a:prstGeom>
          <a:blipFill>
            <a:blip r:embed="rId8"/>
            <a:stretch>
              <a:fillRect l="-400" t="-10526" b="-28947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6132F6-05F1-0E46-8DAD-A2E77D5FEFB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17652" y="6081574"/>
            <a:ext cx="4572000" cy="429220"/>
          </a:xfrm>
          <a:prstGeom prst="rect">
            <a:avLst/>
          </a:prstGeom>
          <a:blipFill>
            <a:blip r:embed="rId9"/>
            <a:stretch>
              <a:fillRect l="-533" t="-8571" b="-18571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18" name="Oval 2">
            <a:extLst>
              <a:ext uri="{FF2B5EF4-FFF2-40B4-BE49-F238E27FC236}">
                <a16:creationId xmlns:a16="http://schemas.microsoft.com/office/drawing/2014/main" id="{16500248-6016-CB41-E582-BA0C5EA5E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525" y="4173538"/>
            <a:ext cx="6227763" cy="2568575"/>
          </a:xfrm>
          <a:prstGeom prst="ellips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993300"/>
              </a:solidFill>
            </a:endParaRP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528988EE-DBE9-D075-EC80-EC99C3A6A6A6}"/>
              </a:ext>
            </a:extLst>
          </p:cNvPr>
          <p:cNvSpPr>
            <a:spLocks/>
          </p:cNvSpPr>
          <p:nvPr/>
        </p:nvSpPr>
        <p:spPr bwMode="auto">
          <a:xfrm>
            <a:off x="2228850" y="4427538"/>
            <a:ext cx="269875" cy="2060575"/>
          </a:xfrm>
          <a:prstGeom prst="leftBrace">
            <a:avLst>
              <a:gd name="adj1" fmla="val 830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715E78-29A1-83B7-7863-776D973EC16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07886" y="4802442"/>
            <a:ext cx="4191532" cy="1493742"/>
          </a:xfrm>
          <a:prstGeom prst="rect">
            <a:avLst/>
          </a:prstGeom>
          <a:blipFill>
            <a:blip r:embed="rId10"/>
            <a:stretch>
              <a:fillRect l="-2620" t="-5306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4" grpId="0" animBg="1"/>
      <p:bldP spid="38924" grpId="1" animBg="1"/>
      <p:bldP spid="38925" grpId="0" animBg="1"/>
      <p:bldP spid="38925" grpId="1" animBg="1"/>
      <p:bldP spid="18" grpId="0" animBg="1" autoUpdateAnimBg="0"/>
      <p:bldP spid="18" grpId="1" animBg="1"/>
      <p:bldP spid="18" grpId="2" animBg="1"/>
      <p:bldP spid="20" grpId="0" animBg="1"/>
      <p:bldP spid="20" grpId="1" animBg="1"/>
    </p:bldLst>
  </p:timing>
</p:sld>
</file>

<file path=ppt/slides/slide7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8214A09C-2D92-3960-C06E-AE0E6913A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4339" name="Rectangle 8">
            <a:extLst>
              <a:ext uri="{FF2B5EF4-FFF2-40B4-BE49-F238E27FC236}">
                <a16:creationId xmlns:a16="http://schemas.microsoft.com/office/drawing/2014/main" id="{B6CBD47B-3200-3974-2F99-A063321A1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614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14340" name="Picture 2" descr="HES-SO Valais-Wallis - BioArk">
            <a:extLst>
              <a:ext uri="{FF2B5EF4-FFF2-40B4-BE49-F238E27FC236}">
                <a16:creationId xmlns:a16="http://schemas.microsoft.com/office/drawing/2014/main" id="{BF14E98C-A1C2-8F3A-CD7E-584A0EB49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2">
            <a:extLst>
              <a:ext uri="{FF2B5EF4-FFF2-40B4-BE49-F238E27FC236}">
                <a16:creationId xmlns:a16="http://schemas.microsoft.com/office/drawing/2014/main" id="{7E7E4EF1-4582-01BB-8531-3CECF05B8B1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690563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2400" b="1">
                <a:latin typeface="Times" panose="02020603050405020304" pitchFamily="18" charset="0"/>
                <a:cs typeface="Times" panose="02020603050405020304" pitchFamily="18" charset="0"/>
              </a:rPr>
              <a:t>Beispiel 1: Codierung eines Tiefpassfilters 1. Ordnung mit einer Verstärkung von 1, einer Grenzfrequenz von 100 rad/s und einer Abtastperiode von 1 ms</a:t>
            </a:r>
            <a:endParaRPr lang="en-GB" altLang="fr-FR" sz="28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" name="Rectangle 33">
            <a:extLst>
              <a:ext uri="{FF2B5EF4-FFF2-40B4-BE49-F238E27FC236}">
                <a16:creationId xmlns:a16="http://schemas.microsoft.com/office/drawing/2014/main" id="{37C5F16A-596B-D203-B6BE-9EB23FD46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588" y="3762375"/>
            <a:ext cx="5562601" cy="2446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latin typeface="+mn-lt"/>
              </a:rPr>
              <a:t>Read (y)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latin typeface="+mn-lt"/>
              </a:rPr>
              <a:t>yfil=</a:t>
            </a:r>
            <a:r>
              <a:rPr lang="fr-CH" altLang="fr-FR" sz="1800" b="0" noProof="1">
                <a:latin typeface="+mn-lt"/>
                <a:sym typeface="Symbol" panose="05050102010706020507" pitchFamily="18" charset="2"/>
              </a:rPr>
              <a:t> </a:t>
            </a:r>
            <a:r>
              <a:rPr lang="fr-CH" altLang="fr-FR" sz="1800" b="0" noProof="1">
                <a:latin typeface="+mn-lt"/>
              </a:rPr>
              <a:t>.yfilold+</a:t>
            </a:r>
            <a:r>
              <a:rPr lang="fr-CH" altLang="fr-FR" sz="1800" b="0" noProof="1">
                <a:latin typeface="+mn-lt"/>
                <a:sym typeface="Symbol" panose="05050102010706020507" pitchFamily="18" charset="2"/>
              </a:rPr>
              <a:t> </a:t>
            </a:r>
            <a:r>
              <a:rPr lang="fr-CH" altLang="fr-FR" sz="1800" b="0" noProof="1">
                <a:latin typeface="+mn-lt"/>
              </a:rPr>
              <a:t>.yold</a:t>
            </a:r>
            <a:endParaRPr lang="fr-CH" altLang="fr-FR" sz="1600" b="0" noProof="1">
              <a:latin typeface="+mn-lt"/>
            </a:endParaRP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latin typeface="+mn-lt"/>
              </a:rPr>
              <a:t>yold= y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latin typeface="+mn-lt"/>
              </a:rPr>
              <a:t>Yfilold= yfil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latin typeface="+mn-lt"/>
              </a:rPr>
              <a:t>Ausgabe (yfil)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endParaRPr lang="fr-CH" altLang="fr-FR" sz="1800" b="0" noProof="1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7B243E-D7DE-8F11-D13A-159ABE865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0" y="1952625"/>
            <a:ext cx="1782763" cy="97155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7E9A3C-D8E2-BDE6-3C13-7FCCC4A49096}"/>
              </a:ext>
            </a:extLst>
          </p:cNvPr>
          <p:cNvCxnSpPr>
            <a:cxnSpLocks/>
            <a:endCxn id="4" idx="1"/>
          </p:cNvCxnSpPr>
          <p:nvPr/>
        </p:nvCxnSpPr>
        <p:spPr bwMode="auto">
          <a:xfrm>
            <a:off x="5724525" y="2438400"/>
            <a:ext cx="593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77A823A-A1B1-152F-6FA9-61B315EA99A1}"/>
              </a:ext>
            </a:extLst>
          </p:cNvPr>
          <p:cNvCxnSpPr>
            <a:cxnSpLocks/>
          </p:cNvCxnSpPr>
          <p:nvPr/>
        </p:nvCxnSpPr>
        <p:spPr bwMode="auto">
          <a:xfrm>
            <a:off x="8101013" y="2413000"/>
            <a:ext cx="593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91FA1B2-ECAA-8A84-D18A-7EFCD8F1A68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720787" y="2109281"/>
            <a:ext cx="993862" cy="52501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44F37BD8-F218-833E-C2DA-38FD9D452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738" y="2984500"/>
            <a:ext cx="215900" cy="889000"/>
          </a:xfrm>
          <a:prstGeom prst="downArrow">
            <a:avLst>
              <a:gd name="adj1" fmla="val 50000"/>
              <a:gd name="adj2" fmla="val 5002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3E3066-81AE-2037-DDB8-F615CB43E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925" y="3946525"/>
            <a:ext cx="2012950" cy="973138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1C1F78E-3A78-52B8-1CF3-26AA606839FF}"/>
              </a:ext>
            </a:extLst>
          </p:cNvPr>
          <p:cNvCxnSpPr>
            <a:cxnSpLocks/>
            <a:endCxn id="11" idx="1"/>
          </p:cNvCxnSpPr>
          <p:nvPr/>
        </p:nvCxnSpPr>
        <p:spPr bwMode="auto">
          <a:xfrm>
            <a:off x="5791200" y="4433888"/>
            <a:ext cx="593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F4C6C93-CDE1-F509-BEBE-2F43445E674D}"/>
              </a:ext>
            </a:extLst>
          </p:cNvPr>
          <p:cNvCxnSpPr>
            <a:cxnSpLocks/>
          </p:cNvCxnSpPr>
          <p:nvPr/>
        </p:nvCxnSpPr>
        <p:spPr bwMode="auto">
          <a:xfrm>
            <a:off x="8397875" y="4410075"/>
            <a:ext cx="593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AD6EC4D-AC9A-F725-201C-8DCF7430F22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66245" y="4134328"/>
            <a:ext cx="654424" cy="502317"/>
          </a:xfrm>
          <a:prstGeom prst="rect">
            <a:avLst/>
          </a:prstGeom>
          <a:blipFill>
            <a:blip r:embed="rId5"/>
            <a:stretch>
              <a:fillRect l="-935" r="-14953" b="-15663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B727F8-B41F-8AFD-A903-15FE278E283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70614" y="4097363"/>
            <a:ext cx="1126912" cy="525978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9D1D38-8FED-44F9-3212-1064996C26C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7584" y="2300287"/>
            <a:ext cx="2513893" cy="866776"/>
          </a:xfrm>
          <a:prstGeom prst="rect">
            <a:avLst/>
          </a:prstGeom>
          <a:blipFill>
            <a:blip r:embed="rId7"/>
            <a:stretch>
              <a:fillRect l="-6311" r="-5825" b="-16783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4F4D2CA1-EEE4-F8FE-E6AC-58212B68CA5B}"/>
              </a:ext>
            </a:extLst>
          </p:cNvPr>
          <p:cNvSpPr>
            <a:spLocks/>
          </p:cNvSpPr>
          <p:nvPr/>
        </p:nvSpPr>
        <p:spPr bwMode="auto">
          <a:xfrm>
            <a:off x="3481388" y="2413000"/>
            <a:ext cx="215900" cy="754063"/>
          </a:xfrm>
          <a:prstGeom prst="rightBrace">
            <a:avLst>
              <a:gd name="adj1" fmla="val 8327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25CE00-B77A-75EB-46F4-D364C39AB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7288" y="2459038"/>
            <a:ext cx="2319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FF0000"/>
                </a:solidFill>
                <a:sym typeface="Symbol" panose="05050102010706020507" pitchFamily="18" charset="2"/>
              </a:rPr>
              <a:t>+ =1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FF0000"/>
                </a:solidFill>
                <a:sym typeface="Symbol" panose="05050102010706020507" pitchFamily="18" charset="2"/>
              </a:rPr>
              <a:t>Für einen Filter mit Verstärkung 1</a:t>
            </a:r>
            <a:endParaRPr lang="fr-CH" altLang="fr-FR" sz="1800" b="0">
              <a:solidFill>
                <a:srgbClr val="FF000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1A5742-4273-6D23-3AA9-90F935777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551238"/>
            <a:ext cx="3376613" cy="2757487"/>
          </a:xfrm>
          <a:prstGeom prst="ellips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0" grpId="0" animBg="1"/>
      <p:bldP spid="11" grpId="0" animBg="1"/>
      <p:bldP spid="22" grpId="0" animBg="1"/>
      <p:bldP spid="23" grpId="0"/>
      <p:bldP spid="3" grpId="0" animBg="1" autoUpdateAnimBg="0"/>
      <p:bldP spid="3" grpId="1" animBg="1"/>
      <p:bldP spid="3" grpId="2" animBg="1"/>
    </p:bldLst>
  </p:timing>
</p:sld>
</file>

<file path=ppt/slides/slide8.xml><?xml version="1.0" encoding="utf-8"?>
<p:sld xmlns:a16="http://schemas.microsoft.com/office/drawing/2014/main" xmlns:a14="http://schemas.microsoft.com/office/drawing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val 2">
            <a:extLst>
              <a:ext uri="{FF2B5EF4-FFF2-40B4-BE49-F238E27FC236}">
                <a16:creationId xmlns:a16="http://schemas.microsoft.com/office/drawing/2014/main" id="{60D0D10D-207F-0994-15FC-657D7EFF4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505200"/>
            <a:ext cx="3643313" cy="2971800"/>
          </a:xfrm>
          <a:prstGeom prst="ellips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993300"/>
              </a:solidFill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7093573-D0E7-3C6F-0302-2CD1AB82E35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600" b="1">
                <a:latin typeface="Times" panose="02020603050405020304" pitchFamily="18" charset="0"/>
                <a:cs typeface="Times" panose="02020603050405020304" pitchFamily="18" charset="0"/>
              </a:rPr>
              <a:t>Gefilterter</a:t>
            </a:r>
            <a:r>
              <a:rPr lang="de-CH" altLang="fr-FR" sz="3600" b="1">
                <a:latin typeface="Times" panose="02020603050405020304" pitchFamily="18" charset="0"/>
                <a:cs typeface="Times" panose="02020603050405020304" pitchFamily="18" charset="0"/>
              </a:rPr>
              <a:t> D-Regler</a:t>
            </a:r>
            <a:endParaRPr lang="en-GB" altLang="fr-FR" sz="36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16388" name="Object 1024">
            <a:extLst>
              <a:ext uri="{FF2B5EF4-FFF2-40B4-BE49-F238E27FC236}">
                <a16:creationId xmlns:a16="http://schemas.microsoft.com/office/drawing/2014/main" id="{39CF0F59-0195-657B-4BC5-450ACD12E5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2963" y="471488"/>
          <a:ext cx="2805112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Drawing" r:id="rId3" imgW="914400" imgH="914400" progId="Designer.Drawing.8">
                  <p:embed/>
                </p:oleObj>
              </mc:Choice>
              <mc:Fallback>
                <p:oleObj name="Designer Drawing" r:id="rId3" imgW="914400" imgH="914400" progId="Designer.Drawing.8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2963" y="471488"/>
                        <a:ext cx="2805112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Rectangle 5">
            <a:extLst>
              <a:ext uri="{FF2B5EF4-FFF2-40B4-BE49-F238E27FC236}">
                <a16:creationId xmlns:a16="http://schemas.microsoft.com/office/drawing/2014/main" id="{DDC573E5-D1BE-0B9D-46AA-C94C297CF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0966" name="AutoShape 6">
            <a:extLst>
              <a:ext uri="{FF2B5EF4-FFF2-40B4-BE49-F238E27FC236}">
                <a16:creationId xmlns:a16="http://schemas.microsoft.com/office/drawing/2014/main" id="{21305F2F-89E0-B268-472D-AE1BBD4A8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8194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0967" name="AutoShape 7">
            <a:extLst>
              <a:ext uri="{FF2B5EF4-FFF2-40B4-BE49-F238E27FC236}">
                <a16:creationId xmlns:a16="http://schemas.microsoft.com/office/drawing/2014/main" id="{C0103E43-6F5A-E476-8B70-304C76309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8768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0968" name="AutoShape 8">
            <a:extLst>
              <a:ext uri="{FF2B5EF4-FFF2-40B4-BE49-F238E27FC236}">
                <a16:creationId xmlns:a16="http://schemas.microsoft.com/office/drawing/2014/main" id="{BBD1149E-F292-992D-5988-F73B8F727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800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6393" name="Rectangle 9">
            <a:extLst>
              <a:ext uri="{FF2B5EF4-FFF2-40B4-BE49-F238E27FC236}">
                <a16:creationId xmlns:a16="http://schemas.microsoft.com/office/drawing/2014/main" id="{3062C1BF-39D6-BEC1-F2CC-FE4D1C0EC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6394" name="Rectangle 10">
            <a:extLst>
              <a:ext uri="{FF2B5EF4-FFF2-40B4-BE49-F238E27FC236}">
                <a16:creationId xmlns:a16="http://schemas.microsoft.com/office/drawing/2014/main" id="{BBCDCCBF-D13E-90C7-C091-2D07794A8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6395" name="Rectangle 11">
            <a:extLst>
              <a:ext uri="{FF2B5EF4-FFF2-40B4-BE49-F238E27FC236}">
                <a16:creationId xmlns:a16="http://schemas.microsoft.com/office/drawing/2014/main" id="{8C670C15-F814-77E8-B405-E0170DAC1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6396" name="Rectangle 12">
            <a:extLst>
              <a:ext uri="{FF2B5EF4-FFF2-40B4-BE49-F238E27FC236}">
                <a16:creationId xmlns:a16="http://schemas.microsoft.com/office/drawing/2014/main" id="{2BF7F0F7-F29D-391B-5E2A-AACCC92B8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6397" name="Rectangle 14">
            <a:extLst>
              <a:ext uri="{FF2B5EF4-FFF2-40B4-BE49-F238E27FC236}">
                <a16:creationId xmlns:a16="http://schemas.microsoft.com/office/drawing/2014/main" id="{A6787099-8204-EAC6-3E91-141DFBFF8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6398" name="Rectangle 16">
            <a:extLst>
              <a:ext uri="{FF2B5EF4-FFF2-40B4-BE49-F238E27FC236}">
                <a16:creationId xmlns:a16="http://schemas.microsoft.com/office/drawing/2014/main" id="{6824638D-41C0-B46B-B886-B634C6FF1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6399" name="Rectangle 18">
            <a:extLst>
              <a:ext uri="{FF2B5EF4-FFF2-40B4-BE49-F238E27FC236}">
                <a16:creationId xmlns:a16="http://schemas.microsoft.com/office/drawing/2014/main" id="{E6FA07F9-DEBE-E49B-47B1-F41384549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6400" name="Rectangle 21">
            <a:extLst>
              <a:ext uri="{FF2B5EF4-FFF2-40B4-BE49-F238E27FC236}">
                <a16:creationId xmlns:a16="http://schemas.microsoft.com/office/drawing/2014/main" id="{670E0A1C-C4C2-0E9C-CFBA-7AFE757EE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0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65889" name="Object 1025">
            <a:extLst>
              <a:ext uri="{FF2B5EF4-FFF2-40B4-BE49-F238E27FC236}">
                <a16:creationId xmlns:a16="http://schemas.microsoft.com/office/drawing/2014/main" id="{F98A0831-01AB-B963-D64F-CEF61C5524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2524125"/>
          <a:ext cx="26416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95400" imgH="419100" progId="Equation.3">
                  <p:embed/>
                </p:oleObj>
              </mc:Choice>
              <mc:Fallback>
                <p:oleObj name="Equation" r:id="rId5" imgW="1295400" imgH="41910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524125"/>
                        <a:ext cx="26416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2" name="Rectangle 23">
            <a:extLst>
              <a:ext uri="{FF2B5EF4-FFF2-40B4-BE49-F238E27FC236}">
                <a16:creationId xmlns:a16="http://schemas.microsoft.com/office/drawing/2014/main" id="{33D3CAA5-7D69-17AA-9A03-F1226D85E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65890" name="Object 1026">
            <a:extLst>
              <a:ext uri="{FF2B5EF4-FFF2-40B4-BE49-F238E27FC236}">
                <a16:creationId xmlns:a16="http://schemas.microsoft.com/office/drawing/2014/main" id="{BE6FF3C7-A10F-E657-3334-37BC3ED9B1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4763" y="2522538"/>
          <a:ext cx="281463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51000" imgH="546100" progId="Equation.3">
                  <p:embed/>
                </p:oleObj>
              </mc:Choice>
              <mc:Fallback>
                <p:oleObj name="Equation" r:id="rId7" imgW="1651000" imgH="54610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763" y="2522538"/>
                        <a:ext cx="2814637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891" name="Object 1027">
            <a:extLst>
              <a:ext uri="{FF2B5EF4-FFF2-40B4-BE49-F238E27FC236}">
                <a16:creationId xmlns:a16="http://schemas.microsoft.com/office/drawing/2014/main" id="{770A36A8-EA90-E2AC-459E-EF8B041381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4838" y="4127500"/>
          <a:ext cx="4048125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9" imgW="2527300" imgH="1079500" progId="Equation.3">
                  <p:embed/>
                </p:oleObj>
              </mc:Choice>
              <mc:Fallback>
                <p:oleObj name="Équation" r:id="rId9" imgW="2527300" imgH="107950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8" y="4127500"/>
                        <a:ext cx="4048125" cy="173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5" name="Rectangle 27">
            <a:extLst>
              <a:ext uri="{FF2B5EF4-FFF2-40B4-BE49-F238E27FC236}">
                <a16:creationId xmlns:a16="http://schemas.microsoft.com/office/drawing/2014/main" id="{B51DCBC0-0B64-4D29-71E9-4BA72E4C5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65892" name="Object 1028">
            <a:extLst>
              <a:ext uri="{FF2B5EF4-FFF2-40B4-BE49-F238E27FC236}">
                <a16:creationId xmlns:a16="http://schemas.microsoft.com/office/drawing/2014/main" id="{716DD0A1-70A7-1E98-6A81-5C9A1EB15E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05450" y="3846513"/>
          <a:ext cx="3238500" cy="236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43100" imgH="1422400" progId="Equation.3">
                  <p:embed/>
                </p:oleObj>
              </mc:Choice>
              <mc:Fallback>
                <p:oleObj name="Equation" r:id="rId11" imgW="1943100" imgH="1422400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450" y="3846513"/>
                        <a:ext cx="3238500" cy="236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407" name="Picture 2" descr="HES-SO Valais-Wallis - BioArk">
            <a:extLst>
              <a:ext uri="{FF2B5EF4-FFF2-40B4-BE49-F238E27FC236}">
                <a16:creationId xmlns:a16="http://schemas.microsoft.com/office/drawing/2014/main" id="{A133B8D3-54A9-4A08-9B04-005C75516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 autoUpdateAnimBg="0"/>
      <p:bldP spid="40966" grpId="0" animBg="1"/>
      <p:bldP spid="40967" grpId="0" animBg="1"/>
      <p:bldP spid="40968" grpId="0" animBg="1"/>
    </p:bldLst>
  </p:timing>
</p:sld>
</file>

<file path=ppt/slides/slide9.xml><?xml version="1.0" encoding="utf-8"?>
<p:sld xmlns:a16="http://schemas.microsoft.com/office/drawing/2014/main" xmlns:a14="http://schemas.microsoft.com/office/drawing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val 2">
            <a:extLst>
              <a:ext uri="{FF2B5EF4-FFF2-40B4-BE49-F238E27FC236}">
                <a16:creationId xmlns:a16="http://schemas.microsoft.com/office/drawing/2014/main" id="{32F0FC06-8485-4581-BC42-9C6D8D00C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3521075"/>
            <a:ext cx="3429000" cy="3322638"/>
          </a:xfrm>
          <a:prstGeom prst="ellips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993300"/>
              </a:solidFill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B115540-1C8A-9914-30AB-989DB1905C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7772400" cy="1143000"/>
          </a:xfrm>
        </p:spPr>
        <p:txBody>
          <a:bodyPr/>
          <a:lstStyle/>
          <a:p>
            <a:pPr algn="l" eaLnBrk="1" hangingPunct="1"/>
            <a:r>
              <a:rPr lang="de-CH" altLang="fr-FR" sz="4000" b="1">
                <a:cs typeface="Arial" panose="020B0604020202020204" pitchFamily="34" charset="0"/>
              </a:rPr>
              <a:t>PI-Regler</a:t>
            </a:r>
            <a:endParaRPr lang="en-GB" altLang="fr-FR"/>
          </a:p>
        </p:txBody>
      </p:sp>
      <p:graphicFrame>
        <p:nvGraphicFramePr>
          <p:cNvPr id="18436" name="Object 4">
            <a:extLst>
              <a:ext uri="{FF2B5EF4-FFF2-40B4-BE49-F238E27FC236}">
                <a16:creationId xmlns:a16="http://schemas.microsoft.com/office/drawing/2014/main" id="{087DC32D-6E3F-7624-039A-C327F70B81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536575"/>
          <a:ext cx="2805113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Drawing" r:id="rId3" imgW="914400" imgH="914400" progId="Designer.Drawing.8">
                  <p:embed/>
                </p:oleObj>
              </mc:Choice>
              <mc:Fallback>
                <p:oleObj name="Designer Drawing" r:id="rId3" imgW="914400" imgH="914400" progId="Designer.Drawing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36575"/>
                        <a:ext cx="2805113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Rectangle 5">
            <a:extLst>
              <a:ext uri="{FF2B5EF4-FFF2-40B4-BE49-F238E27FC236}">
                <a16:creationId xmlns:a16="http://schemas.microsoft.com/office/drawing/2014/main" id="{DE21763F-92F3-683E-13AB-419794B17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1990" name="AutoShape 6">
            <a:extLst>
              <a:ext uri="{FF2B5EF4-FFF2-40B4-BE49-F238E27FC236}">
                <a16:creationId xmlns:a16="http://schemas.microsoft.com/office/drawing/2014/main" id="{894D69A7-A638-2300-49F2-8E34BC0A0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03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8439" name="Rectangle 9">
            <a:extLst>
              <a:ext uri="{FF2B5EF4-FFF2-40B4-BE49-F238E27FC236}">
                <a16:creationId xmlns:a16="http://schemas.microsoft.com/office/drawing/2014/main" id="{B906AA41-D152-C415-9308-4A3728127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8440" name="Rectangle 10">
            <a:extLst>
              <a:ext uri="{FF2B5EF4-FFF2-40B4-BE49-F238E27FC236}">
                <a16:creationId xmlns:a16="http://schemas.microsoft.com/office/drawing/2014/main" id="{809D9C65-F506-2C2C-C9F2-D2F4259FA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8441" name="Rectangle 11">
            <a:extLst>
              <a:ext uri="{FF2B5EF4-FFF2-40B4-BE49-F238E27FC236}">
                <a16:creationId xmlns:a16="http://schemas.microsoft.com/office/drawing/2014/main" id="{2BD64A89-1438-FBB2-B2D6-CF1A849EB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8442" name="Rectangle 12">
            <a:extLst>
              <a:ext uri="{FF2B5EF4-FFF2-40B4-BE49-F238E27FC236}">
                <a16:creationId xmlns:a16="http://schemas.microsoft.com/office/drawing/2014/main" id="{1228B7DF-B3CD-480F-84CE-A2EB28E7C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8443" name="Rectangle 13">
            <a:extLst>
              <a:ext uri="{FF2B5EF4-FFF2-40B4-BE49-F238E27FC236}">
                <a16:creationId xmlns:a16="http://schemas.microsoft.com/office/drawing/2014/main" id="{793F3D13-CF2B-28DC-711A-7FDD1B6FE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8444" name="Rectangle 14">
            <a:extLst>
              <a:ext uri="{FF2B5EF4-FFF2-40B4-BE49-F238E27FC236}">
                <a16:creationId xmlns:a16="http://schemas.microsoft.com/office/drawing/2014/main" id="{7A5F329A-66B6-D5F9-311C-26217A9D8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8445" name="Rectangle 15">
            <a:extLst>
              <a:ext uri="{FF2B5EF4-FFF2-40B4-BE49-F238E27FC236}">
                <a16:creationId xmlns:a16="http://schemas.microsoft.com/office/drawing/2014/main" id="{9619A0D8-9438-404F-A3B6-E63F0FB11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8446" name="Rectangle 16">
            <a:extLst>
              <a:ext uri="{FF2B5EF4-FFF2-40B4-BE49-F238E27FC236}">
                <a16:creationId xmlns:a16="http://schemas.microsoft.com/office/drawing/2014/main" id="{7280B20E-0608-FEC6-8854-F6EA6CE04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0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8447" name="Rectangle 18">
            <a:extLst>
              <a:ext uri="{FF2B5EF4-FFF2-40B4-BE49-F238E27FC236}">
                <a16:creationId xmlns:a16="http://schemas.microsoft.com/office/drawing/2014/main" id="{A20F06F2-4B03-F048-21A5-C3B000DAC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8448" name="Rectangle 21">
            <a:extLst>
              <a:ext uri="{FF2B5EF4-FFF2-40B4-BE49-F238E27FC236}">
                <a16:creationId xmlns:a16="http://schemas.microsoft.com/office/drawing/2014/main" id="{93B1B334-FEEF-2C27-02DA-6E54A8FA0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8449" name="Rectangle 24">
            <a:extLst>
              <a:ext uri="{FF2B5EF4-FFF2-40B4-BE49-F238E27FC236}">
                <a16:creationId xmlns:a16="http://schemas.microsoft.com/office/drawing/2014/main" id="{C90CA225-DD2A-A20E-E1D1-95D579EE6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42007" name="Object 23">
            <a:extLst>
              <a:ext uri="{FF2B5EF4-FFF2-40B4-BE49-F238E27FC236}">
                <a16:creationId xmlns:a16="http://schemas.microsoft.com/office/drawing/2014/main" id="{C01E4B65-76D4-068F-5191-D4BBB60934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2514600"/>
          <a:ext cx="27082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47800" imgH="419100" progId="Equation.3">
                  <p:embed/>
                </p:oleObj>
              </mc:Choice>
              <mc:Fallback>
                <p:oleObj name="Equation" r:id="rId5" imgW="1447800" imgH="4191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514600"/>
                        <a:ext cx="270827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1" name="Rectangle 30">
            <a:extLst>
              <a:ext uri="{FF2B5EF4-FFF2-40B4-BE49-F238E27FC236}">
                <a16:creationId xmlns:a16="http://schemas.microsoft.com/office/drawing/2014/main" id="{497FAA59-9E09-0EAB-29A0-17DB669BB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213" y="2833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18452" name="Picture 2" descr="HES-SO Valais-Wallis - BioArk">
            <a:extLst>
              <a:ext uri="{FF2B5EF4-FFF2-40B4-BE49-F238E27FC236}">
                <a16:creationId xmlns:a16="http://schemas.microsoft.com/office/drawing/2014/main" id="{7452BCF1-9131-4675-77E7-953935961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FD35FF-F950-E307-8CC3-5DF3B1B4BBE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34699" y="2481144"/>
            <a:ext cx="2939010" cy="626646"/>
          </a:xfrm>
          <a:prstGeom prst="rect">
            <a:avLst/>
          </a:prstGeom>
          <a:blipFill>
            <a:blip r:embed="rId8"/>
            <a:stretch>
              <a:fillRect t="-2913" b="-17476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06C96127-EC2C-CA0F-A4C5-1B245E316707}"/>
              </a:ext>
            </a:extLst>
          </p:cNvPr>
          <p:cNvSpPr>
            <a:spLocks/>
          </p:cNvSpPr>
          <p:nvPr/>
        </p:nvSpPr>
        <p:spPr bwMode="auto">
          <a:xfrm>
            <a:off x="3311525" y="3875088"/>
            <a:ext cx="396875" cy="2601912"/>
          </a:xfrm>
          <a:prstGeom prst="leftBrace">
            <a:avLst>
              <a:gd name="adj1" fmla="val 831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7A288C-BCCB-C8D7-92AA-B0BCCD20947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07545" y="3845720"/>
            <a:ext cx="2478955" cy="3104055"/>
          </a:xfrm>
          <a:prstGeom prst="rect">
            <a:avLst/>
          </a:prstGeom>
          <a:blipFill>
            <a:blip r:embed="rId9"/>
            <a:stretch>
              <a:fillRect l="-3941" t="-1572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2" name="AutoShape 6">
            <a:extLst>
              <a:ext uri="{FF2B5EF4-FFF2-40B4-BE49-F238E27FC236}">
                <a16:creationId xmlns:a16="http://schemas.microsoft.com/office/drawing/2014/main" id="{0D365513-2C48-0008-955C-34FC800D4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4563" y="2771775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 autoUpdateAnimBg="0"/>
      <p:bldP spid="41986" grpId="1" animBg="1"/>
      <p:bldP spid="41986" grpId="2" animBg="1"/>
      <p:bldP spid="41990" grpId="0" animBg="1"/>
      <p:bldP spid="41990" grpId="1" animBg="1"/>
      <p:bldP spid="41990" grpId="2" animBg="1"/>
      <p:bldP spid="3" grpId="0" animBg="1"/>
      <p:bldP spid="5" grpId="0" animBg="1"/>
      <p:bldP spid="5" grpId="1" animBg="1"/>
      <p:bldP spid="6" grpId="0" animBg="1"/>
      <p:bldP spid="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CCCC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2E2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FF3513656F7041B59E667E19173942" ma:contentTypeVersion="3" ma:contentTypeDescription="Crée un document." ma:contentTypeScope="" ma:versionID="c874a679b31bb13d9939563a803b2108">
  <xsd:schema xmlns:xsd="http://www.w3.org/2001/XMLSchema" xmlns:xs="http://www.w3.org/2001/XMLSchema" xmlns:p="http://schemas.microsoft.com/office/2006/metadata/properties" xmlns:ns2="6b2662fe-1100-4049-b315-619699f6744f" targetNamespace="http://schemas.microsoft.com/office/2006/metadata/properties" ma:root="true" ma:fieldsID="a5262e95bcd0fc6f0e004f4ef975a803" ns2:_="">
    <xsd:import namespace="6b2662fe-1100-4049-b315-619699f674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662fe-1100-4049-b315-619699f674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76FF99-2BB9-42CF-934C-BD2657CF06B1}"/>
</file>

<file path=customXml/itemProps2.xml><?xml version="1.0" encoding="utf-8"?>
<ds:datastoreItem xmlns:ds="http://schemas.openxmlformats.org/officeDocument/2006/customXml" ds:itemID="{1637347C-9E92-430C-A701-B60BD4212425}"/>
</file>

<file path=customXml/itemProps3.xml><?xml version="1.0" encoding="utf-8"?>
<ds:datastoreItem xmlns:ds="http://schemas.openxmlformats.org/officeDocument/2006/customXml" ds:itemID="{4C98C13D-D011-49E9-B880-B952B488022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1498</Words>
  <Application>Microsoft Office PowerPoint</Application>
  <PresentationFormat>On-screen Show (4:3)</PresentationFormat>
  <Paragraphs>432</Paragraphs>
  <Slides>41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Arial</vt:lpstr>
      <vt:lpstr>Cambria Math</vt:lpstr>
      <vt:lpstr>Symbol</vt:lpstr>
      <vt:lpstr>Times</vt:lpstr>
      <vt:lpstr>Times New Roman</vt:lpstr>
      <vt:lpstr>Wingdings</vt:lpstr>
      <vt:lpstr>Default Design</vt:lpstr>
      <vt:lpstr>Equation</vt:lpstr>
      <vt:lpstr>Designer Drawing</vt:lpstr>
      <vt:lpstr>Equation.3</vt:lpstr>
      <vt:lpstr>Équation</vt:lpstr>
      <vt:lpstr>Microsoft Word Picture</vt:lpstr>
      <vt:lpstr>Designer.Drawing.8</vt:lpstr>
      <vt:lpstr>Régulateurs numériques  Implémentation et dimensionnement</vt:lpstr>
      <vt:lpstr>Régulateurs numériques</vt:lpstr>
      <vt:lpstr>Régulateur P</vt:lpstr>
      <vt:lpstr>Régulateur I</vt:lpstr>
      <vt:lpstr>Régulateur D (idéal)</vt:lpstr>
      <vt:lpstr>Filtre passe-bas ordre 1</vt:lpstr>
      <vt:lpstr>Exemple 1 : Codage d’un filtre passe-bas ordre 1, de gain unitaire et de pulsation de coupure 100 rad/s et de période d’échantillonnage de 1 ms</vt:lpstr>
      <vt:lpstr>Régulateur D filtré</vt:lpstr>
      <vt:lpstr>Régulateur PI</vt:lpstr>
      <vt:lpstr>Régulateur PD (idéal)</vt:lpstr>
      <vt:lpstr>Régulateur PD filtré</vt:lpstr>
      <vt:lpstr>Régulateur PID (idéal)</vt:lpstr>
      <vt:lpstr>Régulateur PID filtré</vt:lpstr>
      <vt:lpstr>PowerPoint Presentation</vt:lpstr>
      <vt:lpstr>PowerPoint Presentation</vt:lpstr>
      <vt:lpstr>PowerPoint Presentation</vt:lpstr>
      <vt:lpstr>PowerPoint Presentation</vt:lpstr>
      <vt:lpstr>Exemple 2 : Codage d’un régulateur PI avec limitation du signal de commande et correction Anti-Reset-Windup (Clamping) </vt:lpstr>
      <vt:lpstr>PowerPoint Presentation</vt:lpstr>
      <vt:lpstr>Exemple 3 : Codage d’un régulateur PI avec limitation du signal de commande et correction Anti-Reset-Windup (Back Calculation) </vt:lpstr>
      <vt:lpstr>PowerPoint Presentation</vt:lpstr>
      <vt:lpstr>Qualité de réglage</vt:lpstr>
      <vt:lpstr>Qualité de réglage</vt:lpstr>
      <vt:lpstr>Exemple 4 : Comportement transitoire d’un système oscillatoire</vt:lpstr>
      <vt:lpstr>Exemple 5 : Comportement transitoire d’un système bien amorti</vt:lpstr>
      <vt:lpstr>Dimensionnement des régulateurs  numériques dans le domain z</vt:lpstr>
      <vt:lpstr>Exemple 6 : Dimensionnement d’un système PT1 avec un régulateur PI numérique </vt:lpstr>
      <vt:lpstr>Exemple 6 : Dimensionnement d’un système PT1 avec un régulateur PI numérique </vt:lpstr>
      <vt:lpstr>Exemple 6 : Dimensionnement d’un système PT1 avec un régulateur PI numérique </vt:lpstr>
      <vt:lpstr>Qualité de réglage</vt:lpstr>
      <vt:lpstr>Qualité de réglage</vt:lpstr>
      <vt:lpstr>Exemple 7 : Calcul de l’erreur de réglage</vt:lpstr>
      <vt:lpstr>Commande Feed Forward</vt:lpstr>
      <vt:lpstr>Feed Forward Control </vt:lpstr>
      <vt:lpstr>Exemple 8 : Codage d’une commande Feed Forward complète</vt:lpstr>
      <vt:lpstr>Prédicteur de Smith  - pour les systems avec retard difficile à réguler </vt:lpstr>
      <vt:lpstr>Prédicteur de Smith  - pour les systems avec retard difficile à réguler </vt:lpstr>
      <vt:lpstr>Prédicteur de Smith  - pour les systems avec retard </vt:lpstr>
      <vt:lpstr>Exemple 9 : Codage d’un Prédicteur de Smith</vt:lpstr>
      <vt:lpstr>Réglage d’état numérique </vt:lpstr>
      <vt:lpstr>Exemple 10 : Codage d’un régulateur d’état avec intégrateur (sans Anti-Reset-Windup)</vt:lpstr>
    </vt:vector>
  </TitlesOfParts>
  <Company>HEVs</Company>
  <LinksUpToDate>false</LinksUpToDate>
  <SharedDoc>false</SharedDoc>
  <HyperlinksChanged>false</HyperlinksChanged>
  <AppVersion>16.0000</AppVersion>
</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Materielle Struktur eines digitalen Regelsystems. </dc:title>
  <dc:creator>Administrator</dc:creator>
  <lastModifiedBy>Moghaddam Fariba</lastModifiedBy>
  <revision>345</revision>
  <dcterms:created xsi:type="dcterms:W3CDTF">2005-11-16T10:06:29.0000000Z</dcterms:created>
  <dcterms:modified xsi:type="dcterms:W3CDTF">2024-11-29T08:56:26.0000000Z</dcterms:modified>
  <keywords>, docId:21092E668232F3A99FEC6423288397E8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0x01010085FF3513656F7041B59E667E19173942</vt:lpwstr>
  </property>
</Properties>
</file>