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p15="http://schemas.microsoft.com/office/powerpoint/2012/mai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323" r:id="rId2"/>
    <p:sldId id="355" r:id="rId3"/>
    <p:sldId id="356" r:id="rId4"/>
    <p:sldId id="357" r:id="rId5"/>
    <p:sldId id="358" r:id="rId6"/>
    <p:sldId id="361" r:id="rId7"/>
    <p:sldId id="454" r:id="rId8"/>
    <p:sldId id="359" r:id="rId9"/>
    <p:sldId id="455" r:id="rId10"/>
    <p:sldId id="456" r:id="rId11"/>
    <p:sldId id="362" r:id="rId12"/>
    <p:sldId id="364" r:id="rId13"/>
    <p:sldId id="392" r:id="rId14"/>
    <p:sldId id="393" r:id="rId15"/>
    <p:sldId id="398" r:id="rId16"/>
    <p:sldId id="394" r:id="rId17"/>
    <p:sldId id="395" r:id="rId18"/>
    <p:sldId id="396" r:id="rId19"/>
    <p:sldId id="397" r:id="rId20"/>
    <p:sldId id="399" r:id="rId21"/>
    <p:sldId id="402" r:id="rId22"/>
    <p:sldId id="406" r:id="rId23"/>
    <p:sldId id="444" r:id="rId24"/>
    <p:sldId id="457" r:id="rId25"/>
    <p:sldId id="409" r:id="rId26"/>
    <p:sldId id="410" r:id="rId27"/>
    <p:sldId id="414" r:id="rId28"/>
    <p:sldId id="413" r:id="rId29"/>
    <p:sldId id="411" r:id="rId30"/>
    <p:sldId id="412" r:id="rId31"/>
    <p:sldId id="417" r:id="rId32"/>
    <p:sldId id="420" r:id="rId33"/>
    <p:sldId id="416" r:id="rId34"/>
    <p:sldId id="435" r:id="rId35"/>
    <p:sldId id="432" r:id="rId36"/>
    <p:sldId id="433" r:id="rId37"/>
    <p:sldId id="434" r:id="rId38"/>
    <p:sldId id="458" r:id="rId39"/>
    <p:sldId id="437" r:id="rId4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C80"/>
    <a:srgbClr val="FFFF99"/>
    <a:srgbClr val="FFFFFF"/>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7" d="100"/>
          <a:sy n="67" d="100"/>
        </p:scale>
        <p:origin x="644" y="52"/>
      </p:cViewPr>
      <p:guideLst/>
    </p:cSldViewPr>
  </p:slideViewPr>
  <p:notesTextViewPr>
    <p:cViewPr>
      <p:scale>
        <a:sx n="1" d="1"/>
        <a:sy n="1" d="1"/>
      </p:scale>
      <p:origin x="0" y="0"/>
    </p:cViewPr>
  </p:notesTextViewPr>
  <p:sorterViewPr>
    <p:cViewPr varScale="1">
      <p:scale>
        <a:sx n="100" d="100"/>
        <a:sy n="100" d="100"/>
      </p:scale>
      <p:origin x="0" y="-1511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47" Type="http://schemas.openxmlformats.org/officeDocument/2006/relationships/customXml" Target="../customXml/item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48" Type="http://schemas.openxmlformats.org/officeDocument/2006/relationships/customXml" Target="../customXml/item3.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customXml" Target="../customXml/item1.xml"/><Relationship Id="rId20" Type="http://schemas.openxmlformats.org/officeDocument/2006/relationships/slide" Target="slides/slide19.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p14="http://schemas.microsoft.com/office/powerpoint/2010/main"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CH"/>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710A1CF-9200-4996-BF85-B6102901F528}" type="datetimeFigureOut">
              <a:rPr lang="fr-CH" smtClean="0"/>
              <a:t>29.11.2024</a:t>
            </a:fld>
            <a:endParaRPr lang="fr-CH"/>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CH"/>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Klicken Sie hier, um die Master-Textstile zu bearbeiten</a:t>
            </a:r>
          </a:p>
          <a:p>
            <a:pPr lvl="1"/>
            <a:r>
              <a:rPr lang="en-US"/>
              <a:t>Zweite Ebene</a:t>
            </a:r>
          </a:p>
          <a:p>
            <a:pPr lvl="2"/>
            <a:r>
              <a:rPr lang="en-US"/>
              <a:t>Dritte Ebene</a:t>
            </a:r>
          </a:p>
          <a:p>
            <a:pPr lvl="3"/>
            <a:r>
              <a:rPr lang="en-US"/>
              <a:t>Vierte Ebene</a:t>
            </a:r>
          </a:p>
          <a:p>
            <a:pPr lvl="4"/>
            <a:r>
              <a:rPr lang="en-US"/>
              <a:t>Fünfte Ebene</a:t>
            </a:r>
            <a:endParaRPr lang="fr-CH"/>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CH"/>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D756AA-9561-4AC7-A552-57CA00A01FBA}" type="slidenum">
              <a:rPr lang="fr-CH" smtClean="0"/>
              <a:t>‹#›</a:t>
            </a:fld>
            <a:endParaRPr lang="fr-CH"/>
          </a:p>
        </p:txBody>
      </p:sp>
    </p:spTree>
    <p:extLst>
      <p:ext uri="{BB962C8B-B14F-4D97-AF65-F5344CB8AC3E}">
        <p14:creationId xmlns:p14="http://schemas.microsoft.com/office/powerpoint/2010/main" val="9120744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5F12B0-917A-2B74-ED79-53162A8B0FF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CH"/>
          </a:p>
        </p:txBody>
      </p:sp>
      <p:sp>
        <p:nvSpPr>
          <p:cNvPr id="3" name="Subtitle 2">
            <a:extLst>
              <a:ext uri="{FF2B5EF4-FFF2-40B4-BE49-F238E27FC236}">
                <a16:creationId xmlns:a16="http://schemas.microsoft.com/office/drawing/2014/main" id="{FC7076AF-D773-7AB7-E725-E8896EE7AE3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CH"/>
          </a:p>
        </p:txBody>
      </p:sp>
      <p:sp>
        <p:nvSpPr>
          <p:cNvPr id="4" name="Date Placeholder 3">
            <a:extLst>
              <a:ext uri="{FF2B5EF4-FFF2-40B4-BE49-F238E27FC236}">
                <a16:creationId xmlns:a16="http://schemas.microsoft.com/office/drawing/2014/main" id="{36FC7978-C613-963C-BC05-581F926E4C2A}"/>
              </a:ext>
            </a:extLst>
          </p:cNvPr>
          <p:cNvSpPr>
            <a:spLocks noGrp="1"/>
          </p:cNvSpPr>
          <p:nvPr>
            <p:ph type="dt" sz="half" idx="10"/>
          </p:nvPr>
        </p:nvSpPr>
        <p:spPr/>
        <p:txBody>
          <a:bodyPr/>
          <a:lstStyle/>
          <a:p>
            <a:fld id="{D293BA7A-726F-4EB2-96A5-6FA244B0B18F}" type="datetimeFigureOut">
              <a:rPr lang="fr-CH" smtClean="0"/>
              <a:t>29.11.2024</a:t>
            </a:fld>
            <a:endParaRPr lang="fr-CH"/>
          </a:p>
        </p:txBody>
      </p:sp>
      <p:sp>
        <p:nvSpPr>
          <p:cNvPr id="5" name="Footer Placeholder 4">
            <a:extLst>
              <a:ext uri="{FF2B5EF4-FFF2-40B4-BE49-F238E27FC236}">
                <a16:creationId xmlns:a16="http://schemas.microsoft.com/office/drawing/2014/main" id="{679A7340-AD5D-284A-4684-B1EF48B0A6C8}"/>
              </a:ext>
            </a:extLst>
          </p:cNvPr>
          <p:cNvSpPr>
            <a:spLocks noGrp="1"/>
          </p:cNvSpPr>
          <p:nvPr>
            <p:ph type="ftr" sz="quarter" idx="11"/>
          </p:nvPr>
        </p:nvSpPr>
        <p:spPr/>
        <p:txBody>
          <a:bodyPr/>
          <a:lstStyle/>
          <a:p>
            <a:endParaRPr lang="fr-CH"/>
          </a:p>
        </p:txBody>
      </p:sp>
      <p:sp>
        <p:nvSpPr>
          <p:cNvPr id="6" name="Slide Number Placeholder 5">
            <a:extLst>
              <a:ext uri="{FF2B5EF4-FFF2-40B4-BE49-F238E27FC236}">
                <a16:creationId xmlns:a16="http://schemas.microsoft.com/office/drawing/2014/main" id="{D68D159F-BE41-10D9-9718-0BA1F584D773}"/>
              </a:ext>
            </a:extLst>
          </p:cNvPr>
          <p:cNvSpPr>
            <a:spLocks noGrp="1"/>
          </p:cNvSpPr>
          <p:nvPr>
            <p:ph type="sldNum" sz="quarter" idx="12"/>
          </p:nvPr>
        </p:nvSpPr>
        <p:spPr/>
        <p:txBody>
          <a:bodyPr/>
          <a:lstStyle/>
          <a:p>
            <a:fld id="{99D9B293-8BB0-4F3F-8356-A31DC4CF06DC}" type="slidenum">
              <a:rPr lang="fr-CH" smtClean="0"/>
              <a:t>‹#›</a:t>
            </a:fld>
            <a:endParaRPr lang="fr-CH"/>
          </a:p>
        </p:txBody>
      </p:sp>
    </p:spTree>
    <p:extLst>
      <p:ext uri="{BB962C8B-B14F-4D97-AF65-F5344CB8AC3E}">
        <p14:creationId xmlns:p14="http://schemas.microsoft.com/office/powerpoint/2010/main" val="32310086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D7D1F-6072-69E7-B925-3F881A373C11}"/>
              </a:ext>
            </a:extLst>
          </p:cNvPr>
          <p:cNvSpPr>
            <a:spLocks noGrp="1"/>
          </p:cNvSpPr>
          <p:nvPr>
            <p:ph type="title"/>
          </p:nvPr>
        </p:nvSpPr>
        <p:spPr/>
        <p:txBody>
          <a:bodyPr/>
          <a:lstStyle/>
          <a:p>
            <a:r>
              <a:rPr lang="en-US"/>
              <a:t>Click to edit Master title style</a:t>
            </a:r>
            <a:endParaRPr lang="fr-CH"/>
          </a:p>
        </p:txBody>
      </p:sp>
      <p:sp>
        <p:nvSpPr>
          <p:cNvPr id="3" name="Vertical Text Placeholder 2">
            <a:extLst>
              <a:ext uri="{FF2B5EF4-FFF2-40B4-BE49-F238E27FC236}">
                <a16:creationId xmlns:a16="http://schemas.microsoft.com/office/drawing/2014/main" id="{016EB073-68BA-344A-81FC-42B1BFA2A50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Date Placeholder 3">
            <a:extLst>
              <a:ext uri="{FF2B5EF4-FFF2-40B4-BE49-F238E27FC236}">
                <a16:creationId xmlns:a16="http://schemas.microsoft.com/office/drawing/2014/main" id="{BFFE2FDB-2762-2640-D1FC-ECE297CF1F54}"/>
              </a:ext>
            </a:extLst>
          </p:cNvPr>
          <p:cNvSpPr>
            <a:spLocks noGrp="1"/>
          </p:cNvSpPr>
          <p:nvPr>
            <p:ph type="dt" sz="half" idx="10"/>
          </p:nvPr>
        </p:nvSpPr>
        <p:spPr/>
        <p:txBody>
          <a:bodyPr/>
          <a:lstStyle/>
          <a:p>
            <a:fld id="{D293BA7A-726F-4EB2-96A5-6FA244B0B18F}" type="datetimeFigureOut">
              <a:rPr lang="fr-CH" smtClean="0"/>
              <a:t>29.11.2024</a:t>
            </a:fld>
            <a:endParaRPr lang="fr-CH"/>
          </a:p>
        </p:txBody>
      </p:sp>
      <p:sp>
        <p:nvSpPr>
          <p:cNvPr id="5" name="Footer Placeholder 4">
            <a:extLst>
              <a:ext uri="{FF2B5EF4-FFF2-40B4-BE49-F238E27FC236}">
                <a16:creationId xmlns:a16="http://schemas.microsoft.com/office/drawing/2014/main" id="{110048CE-5344-F04B-D55B-181B13990C67}"/>
              </a:ext>
            </a:extLst>
          </p:cNvPr>
          <p:cNvSpPr>
            <a:spLocks noGrp="1"/>
          </p:cNvSpPr>
          <p:nvPr>
            <p:ph type="ftr" sz="quarter" idx="11"/>
          </p:nvPr>
        </p:nvSpPr>
        <p:spPr/>
        <p:txBody>
          <a:bodyPr/>
          <a:lstStyle/>
          <a:p>
            <a:endParaRPr lang="fr-CH"/>
          </a:p>
        </p:txBody>
      </p:sp>
      <p:sp>
        <p:nvSpPr>
          <p:cNvPr id="6" name="Slide Number Placeholder 5">
            <a:extLst>
              <a:ext uri="{FF2B5EF4-FFF2-40B4-BE49-F238E27FC236}">
                <a16:creationId xmlns:a16="http://schemas.microsoft.com/office/drawing/2014/main" id="{51B4A19E-A7AF-B546-AFE2-94AF5700F1E4}"/>
              </a:ext>
            </a:extLst>
          </p:cNvPr>
          <p:cNvSpPr>
            <a:spLocks noGrp="1"/>
          </p:cNvSpPr>
          <p:nvPr>
            <p:ph type="sldNum" sz="quarter" idx="12"/>
          </p:nvPr>
        </p:nvSpPr>
        <p:spPr/>
        <p:txBody>
          <a:bodyPr/>
          <a:lstStyle/>
          <a:p>
            <a:fld id="{99D9B293-8BB0-4F3F-8356-A31DC4CF06DC}" type="slidenum">
              <a:rPr lang="fr-CH" smtClean="0"/>
              <a:t>‹#›</a:t>
            </a:fld>
            <a:endParaRPr lang="fr-CH"/>
          </a:p>
        </p:txBody>
      </p:sp>
    </p:spTree>
    <p:extLst>
      <p:ext uri="{BB962C8B-B14F-4D97-AF65-F5344CB8AC3E}">
        <p14:creationId xmlns:p14="http://schemas.microsoft.com/office/powerpoint/2010/main" val="213245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988DAA1-0E1D-6506-5996-330FA87BBF6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r-CH"/>
          </a:p>
        </p:txBody>
      </p:sp>
      <p:sp>
        <p:nvSpPr>
          <p:cNvPr id="3" name="Vertical Text Placeholder 2">
            <a:extLst>
              <a:ext uri="{FF2B5EF4-FFF2-40B4-BE49-F238E27FC236}">
                <a16:creationId xmlns:a16="http://schemas.microsoft.com/office/drawing/2014/main" id="{E6CF9089-871A-2260-045B-2FBAFC82037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Date Placeholder 3">
            <a:extLst>
              <a:ext uri="{FF2B5EF4-FFF2-40B4-BE49-F238E27FC236}">
                <a16:creationId xmlns:a16="http://schemas.microsoft.com/office/drawing/2014/main" id="{51C97011-8627-46E7-4924-F2B2B89391A1}"/>
              </a:ext>
            </a:extLst>
          </p:cNvPr>
          <p:cNvSpPr>
            <a:spLocks noGrp="1"/>
          </p:cNvSpPr>
          <p:nvPr>
            <p:ph type="dt" sz="half" idx="10"/>
          </p:nvPr>
        </p:nvSpPr>
        <p:spPr/>
        <p:txBody>
          <a:bodyPr/>
          <a:lstStyle/>
          <a:p>
            <a:fld id="{D293BA7A-726F-4EB2-96A5-6FA244B0B18F}" type="datetimeFigureOut">
              <a:rPr lang="fr-CH" smtClean="0"/>
              <a:t>29.11.2024</a:t>
            </a:fld>
            <a:endParaRPr lang="fr-CH"/>
          </a:p>
        </p:txBody>
      </p:sp>
      <p:sp>
        <p:nvSpPr>
          <p:cNvPr id="5" name="Footer Placeholder 4">
            <a:extLst>
              <a:ext uri="{FF2B5EF4-FFF2-40B4-BE49-F238E27FC236}">
                <a16:creationId xmlns:a16="http://schemas.microsoft.com/office/drawing/2014/main" id="{85759869-5857-7467-EC54-747C4BDCBE9A}"/>
              </a:ext>
            </a:extLst>
          </p:cNvPr>
          <p:cNvSpPr>
            <a:spLocks noGrp="1"/>
          </p:cNvSpPr>
          <p:nvPr>
            <p:ph type="ftr" sz="quarter" idx="11"/>
          </p:nvPr>
        </p:nvSpPr>
        <p:spPr/>
        <p:txBody>
          <a:bodyPr/>
          <a:lstStyle/>
          <a:p>
            <a:endParaRPr lang="fr-CH"/>
          </a:p>
        </p:txBody>
      </p:sp>
      <p:sp>
        <p:nvSpPr>
          <p:cNvPr id="6" name="Slide Number Placeholder 5">
            <a:extLst>
              <a:ext uri="{FF2B5EF4-FFF2-40B4-BE49-F238E27FC236}">
                <a16:creationId xmlns:a16="http://schemas.microsoft.com/office/drawing/2014/main" id="{58DC4990-18EA-519F-A104-FA6D755BCD0D}"/>
              </a:ext>
            </a:extLst>
          </p:cNvPr>
          <p:cNvSpPr>
            <a:spLocks noGrp="1"/>
          </p:cNvSpPr>
          <p:nvPr>
            <p:ph type="sldNum" sz="quarter" idx="12"/>
          </p:nvPr>
        </p:nvSpPr>
        <p:spPr/>
        <p:txBody>
          <a:bodyPr/>
          <a:lstStyle/>
          <a:p>
            <a:fld id="{99D9B293-8BB0-4F3F-8356-A31DC4CF06DC}" type="slidenum">
              <a:rPr lang="fr-CH" smtClean="0"/>
              <a:t>‹#›</a:t>
            </a:fld>
            <a:endParaRPr lang="fr-CH"/>
          </a:p>
        </p:txBody>
      </p:sp>
    </p:spTree>
    <p:extLst>
      <p:ext uri="{BB962C8B-B14F-4D97-AF65-F5344CB8AC3E}">
        <p14:creationId xmlns:p14="http://schemas.microsoft.com/office/powerpoint/2010/main" val="25587175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BA067-E9B0-2176-6B03-1053BB4D6C62}"/>
              </a:ext>
            </a:extLst>
          </p:cNvPr>
          <p:cNvSpPr>
            <a:spLocks noGrp="1"/>
          </p:cNvSpPr>
          <p:nvPr>
            <p:ph type="title"/>
          </p:nvPr>
        </p:nvSpPr>
        <p:spPr/>
        <p:txBody>
          <a:bodyPr/>
          <a:lstStyle/>
          <a:p>
            <a:r>
              <a:rPr lang="en-US"/>
              <a:t>Click to edit Master title style</a:t>
            </a:r>
            <a:endParaRPr lang="fr-CH"/>
          </a:p>
        </p:txBody>
      </p:sp>
      <p:sp>
        <p:nvSpPr>
          <p:cNvPr id="3" name="Content Placeholder 2">
            <a:extLst>
              <a:ext uri="{FF2B5EF4-FFF2-40B4-BE49-F238E27FC236}">
                <a16:creationId xmlns:a16="http://schemas.microsoft.com/office/drawing/2014/main" id="{9A24C0D6-95C4-942B-3A93-19D7964DAC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Date Placeholder 3">
            <a:extLst>
              <a:ext uri="{FF2B5EF4-FFF2-40B4-BE49-F238E27FC236}">
                <a16:creationId xmlns:a16="http://schemas.microsoft.com/office/drawing/2014/main" id="{68D68E7F-56E6-7662-2ED1-4452B1B10E44}"/>
              </a:ext>
            </a:extLst>
          </p:cNvPr>
          <p:cNvSpPr>
            <a:spLocks noGrp="1"/>
          </p:cNvSpPr>
          <p:nvPr>
            <p:ph type="dt" sz="half" idx="10"/>
          </p:nvPr>
        </p:nvSpPr>
        <p:spPr/>
        <p:txBody>
          <a:bodyPr/>
          <a:lstStyle/>
          <a:p>
            <a:fld id="{D293BA7A-726F-4EB2-96A5-6FA244B0B18F}" type="datetimeFigureOut">
              <a:rPr lang="fr-CH" smtClean="0"/>
              <a:t>29.11.2024</a:t>
            </a:fld>
            <a:endParaRPr lang="fr-CH"/>
          </a:p>
        </p:txBody>
      </p:sp>
      <p:sp>
        <p:nvSpPr>
          <p:cNvPr id="5" name="Footer Placeholder 4">
            <a:extLst>
              <a:ext uri="{FF2B5EF4-FFF2-40B4-BE49-F238E27FC236}">
                <a16:creationId xmlns:a16="http://schemas.microsoft.com/office/drawing/2014/main" id="{2316F4BD-4329-68C0-DB41-DE66E8871A70}"/>
              </a:ext>
            </a:extLst>
          </p:cNvPr>
          <p:cNvSpPr>
            <a:spLocks noGrp="1"/>
          </p:cNvSpPr>
          <p:nvPr>
            <p:ph type="ftr" sz="quarter" idx="11"/>
          </p:nvPr>
        </p:nvSpPr>
        <p:spPr/>
        <p:txBody>
          <a:bodyPr/>
          <a:lstStyle/>
          <a:p>
            <a:endParaRPr lang="fr-CH"/>
          </a:p>
        </p:txBody>
      </p:sp>
      <p:sp>
        <p:nvSpPr>
          <p:cNvPr id="6" name="Slide Number Placeholder 5">
            <a:extLst>
              <a:ext uri="{FF2B5EF4-FFF2-40B4-BE49-F238E27FC236}">
                <a16:creationId xmlns:a16="http://schemas.microsoft.com/office/drawing/2014/main" id="{41458BF0-2F93-C503-7EE7-30D5162D6D3A}"/>
              </a:ext>
            </a:extLst>
          </p:cNvPr>
          <p:cNvSpPr>
            <a:spLocks noGrp="1"/>
          </p:cNvSpPr>
          <p:nvPr>
            <p:ph type="sldNum" sz="quarter" idx="12"/>
          </p:nvPr>
        </p:nvSpPr>
        <p:spPr/>
        <p:txBody>
          <a:bodyPr/>
          <a:lstStyle/>
          <a:p>
            <a:fld id="{99D9B293-8BB0-4F3F-8356-A31DC4CF06DC}" type="slidenum">
              <a:rPr lang="fr-CH" smtClean="0"/>
              <a:t>‹#›</a:t>
            </a:fld>
            <a:endParaRPr lang="fr-CH"/>
          </a:p>
        </p:txBody>
      </p:sp>
    </p:spTree>
    <p:extLst>
      <p:ext uri="{BB962C8B-B14F-4D97-AF65-F5344CB8AC3E}">
        <p14:creationId xmlns:p14="http://schemas.microsoft.com/office/powerpoint/2010/main" val="4340469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07770-38AA-F3F6-D026-29C8E2ECE89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CH"/>
          </a:p>
        </p:txBody>
      </p:sp>
      <p:sp>
        <p:nvSpPr>
          <p:cNvPr id="3" name="Text Placeholder 2">
            <a:extLst>
              <a:ext uri="{FF2B5EF4-FFF2-40B4-BE49-F238E27FC236}">
                <a16:creationId xmlns:a16="http://schemas.microsoft.com/office/drawing/2014/main" id="{E3D183A7-917C-57BB-3FC5-BA9167FBA74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F99C26D-108F-7999-AA7D-AAF3D0AADBC7}"/>
              </a:ext>
            </a:extLst>
          </p:cNvPr>
          <p:cNvSpPr>
            <a:spLocks noGrp="1"/>
          </p:cNvSpPr>
          <p:nvPr>
            <p:ph type="dt" sz="half" idx="10"/>
          </p:nvPr>
        </p:nvSpPr>
        <p:spPr/>
        <p:txBody>
          <a:bodyPr/>
          <a:lstStyle/>
          <a:p>
            <a:fld id="{D293BA7A-726F-4EB2-96A5-6FA244B0B18F}" type="datetimeFigureOut">
              <a:rPr lang="fr-CH" smtClean="0"/>
              <a:t>29.11.2024</a:t>
            </a:fld>
            <a:endParaRPr lang="fr-CH"/>
          </a:p>
        </p:txBody>
      </p:sp>
      <p:sp>
        <p:nvSpPr>
          <p:cNvPr id="5" name="Footer Placeholder 4">
            <a:extLst>
              <a:ext uri="{FF2B5EF4-FFF2-40B4-BE49-F238E27FC236}">
                <a16:creationId xmlns:a16="http://schemas.microsoft.com/office/drawing/2014/main" id="{16681E39-04E5-2219-9A0B-82E0702D3CCC}"/>
              </a:ext>
            </a:extLst>
          </p:cNvPr>
          <p:cNvSpPr>
            <a:spLocks noGrp="1"/>
          </p:cNvSpPr>
          <p:nvPr>
            <p:ph type="ftr" sz="quarter" idx="11"/>
          </p:nvPr>
        </p:nvSpPr>
        <p:spPr/>
        <p:txBody>
          <a:bodyPr/>
          <a:lstStyle/>
          <a:p>
            <a:endParaRPr lang="fr-CH"/>
          </a:p>
        </p:txBody>
      </p:sp>
      <p:sp>
        <p:nvSpPr>
          <p:cNvPr id="6" name="Slide Number Placeholder 5">
            <a:extLst>
              <a:ext uri="{FF2B5EF4-FFF2-40B4-BE49-F238E27FC236}">
                <a16:creationId xmlns:a16="http://schemas.microsoft.com/office/drawing/2014/main" id="{F26A1DB8-E41C-CD06-4B80-08485272CAE7}"/>
              </a:ext>
            </a:extLst>
          </p:cNvPr>
          <p:cNvSpPr>
            <a:spLocks noGrp="1"/>
          </p:cNvSpPr>
          <p:nvPr>
            <p:ph type="sldNum" sz="quarter" idx="12"/>
          </p:nvPr>
        </p:nvSpPr>
        <p:spPr/>
        <p:txBody>
          <a:bodyPr/>
          <a:lstStyle/>
          <a:p>
            <a:fld id="{99D9B293-8BB0-4F3F-8356-A31DC4CF06DC}" type="slidenum">
              <a:rPr lang="fr-CH" smtClean="0"/>
              <a:t>‹#›</a:t>
            </a:fld>
            <a:endParaRPr lang="fr-CH"/>
          </a:p>
        </p:txBody>
      </p:sp>
    </p:spTree>
    <p:extLst>
      <p:ext uri="{BB962C8B-B14F-4D97-AF65-F5344CB8AC3E}">
        <p14:creationId xmlns:p14="http://schemas.microsoft.com/office/powerpoint/2010/main" val="29786256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3880F-C611-E266-06D4-B4DD865BA50B}"/>
              </a:ext>
            </a:extLst>
          </p:cNvPr>
          <p:cNvSpPr>
            <a:spLocks noGrp="1"/>
          </p:cNvSpPr>
          <p:nvPr>
            <p:ph type="title"/>
          </p:nvPr>
        </p:nvSpPr>
        <p:spPr/>
        <p:txBody>
          <a:bodyPr/>
          <a:lstStyle/>
          <a:p>
            <a:r>
              <a:rPr lang="en-US"/>
              <a:t>Click to edit Master title style</a:t>
            </a:r>
            <a:endParaRPr lang="fr-CH"/>
          </a:p>
        </p:txBody>
      </p:sp>
      <p:sp>
        <p:nvSpPr>
          <p:cNvPr id="3" name="Content Placeholder 2">
            <a:extLst>
              <a:ext uri="{FF2B5EF4-FFF2-40B4-BE49-F238E27FC236}">
                <a16:creationId xmlns:a16="http://schemas.microsoft.com/office/drawing/2014/main" id="{A4DFB57E-100E-41AB-44CD-1ADC34EE8F3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Content Placeholder 3">
            <a:extLst>
              <a:ext uri="{FF2B5EF4-FFF2-40B4-BE49-F238E27FC236}">
                <a16:creationId xmlns:a16="http://schemas.microsoft.com/office/drawing/2014/main" id="{337C9B36-56F3-A02E-B488-0D40DE0319C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5" name="Date Placeholder 4">
            <a:extLst>
              <a:ext uri="{FF2B5EF4-FFF2-40B4-BE49-F238E27FC236}">
                <a16:creationId xmlns:a16="http://schemas.microsoft.com/office/drawing/2014/main" id="{B7E6742E-C470-E321-82B0-9487065C8E6D}"/>
              </a:ext>
            </a:extLst>
          </p:cNvPr>
          <p:cNvSpPr>
            <a:spLocks noGrp="1"/>
          </p:cNvSpPr>
          <p:nvPr>
            <p:ph type="dt" sz="half" idx="10"/>
          </p:nvPr>
        </p:nvSpPr>
        <p:spPr/>
        <p:txBody>
          <a:bodyPr/>
          <a:lstStyle/>
          <a:p>
            <a:fld id="{D293BA7A-726F-4EB2-96A5-6FA244B0B18F}" type="datetimeFigureOut">
              <a:rPr lang="fr-CH" smtClean="0"/>
              <a:t>29.11.2024</a:t>
            </a:fld>
            <a:endParaRPr lang="fr-CH"/>
          </a:p>
        </p:txBody>
      </p:sp>
      <p:sp>
        <p:nvSpPr>
          <p:cNvPr id="6" name="Footer Placeholder 5">
            <a:extLst>
              <a:ext uri="{FF2B5EF4-FFF2-40B4-BE49-F238E27FC236}">
                <a16:creationId xmlns:a16="http://schemas.microsoft.com/office/drawing/2014/main" id="{3486EC08-FA7A-C1CB-5952-2E57104D9910}"/>
              </a:ext>
            </a:extLst>
          </p:cNvPr>
          <p:cNvSpPr>
            <a:spLocks noGrp="1"/>
          </p:cNvSpPr>
          <p:nvPr>
            <p:ph type="ftr" sz="quarter" idx="11"/>
          </p:nvPr>
        </p:nvSpPr>
        <p:spPr/>
        <p:txBody>
          <a:bodyPr/>
          <a:lstStyle/>
          <a:p>
            <a:endParaRPr lang="fr-CH"/>
          </a:p>
        </p:txBody>
      </p:sp>
      <p:sp>
        <p:nvSpPr>
          <p:cNvPr id="7" name="Slide Number Placeholder 6">
            <a:extLst>
              <a:ext uri="{FF2B5EF4-FFF2-40B4-BE49-F238E27FC236}">
                <a16:creationId xmlns:a16="http://schemas.microsoft.com/office/drawing/2014/main" id="{E12B56E6-03D5-2D9C-B083-F7DE0E55ACFD}"/>
              </a:ext>
            </a:extLst>
          </p:cNvPr>
          <p:cNvSpPr>
            <a:spLocks noGrp="1"/>
          </p:cNvSpPr>
          <p:nvPr>
            <p:ph type="sldNum" sz="quarter" idx="12"/>
          </p:nvPr>
        </p:nvSpPr>
        <p:spPr/>
        <p:txBody>
          <a:bodyPr/>
          <a:lstStyle/>
          <a:p>
            <a:fld id="{99D9B293-8BB0-4F3F-8356-A31DC4CF06DC}" type="slidenum">
              <a:rPr lang="fr-CH" smtClean="0"/>
              <a:t>‹#›</a:t>
            </a:fld>
            <a:endParaRPr lang="fr-CH"/>
          </a:p>
        </p:txBody>
      </p:sp>
    </p:spTree>
    <p:extLst>
      <p:ext uri="{BB962C8B-B14F-4D97-AF65-F5344CB8AC3E}">
        <p14:creationId xmlns:p14="http://schemas.microsoft.com/office/powerpoint/2010/main" val="18082204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5AD694-6ACA-6221-9E44-7430AEE541FA}"/>
              </a:ext>
            </a:extLst>
          </p:cNvPr>
          <p:cNvSpPr>
            <a:spLocks noGrp="1"/>
          </p:cNvSpPr>
          <p:nvPr>
            <p:ph type="title"/>
          </p:nvPr>
        </p:nvSpPr>
        <p:spPr>
          <a:xfrm>
            <a:off x="839788" y="365125"/>
            <a:ext cx="10515600" cy="1325563"/>
          </a:xfrm>
        </p:spPr>
        <p:txBody>
          <a:bodyPr/>
          <a:lstStyle/>
          <a:p>
            <a:r>
              <a:rPr lang="en-US"/>
              <a:t>Click to edit Master title style</a:t>
            </a:r>
            <a:endParaRPr lang="fr-CH"/>
          </a:p>
        </p:txBody>
      </p:sp>
      <p:sp>
        <p:nvSpPr>
          <p:cNvPr id="3" name="Text Placeholder 2">
            <a:extLst>
              <a:ext uri="{FF2B5EF4-FFF2-40B4-BE49-F238E27FC236}">
                <a16:creationId xmlns:a16="http://schemas.microsoft.com/office/drawing/2014/main" id="{8BF0FE3F-140E-2009-F2BE-615B7131B9E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AE7B363-6F2B-0629-F05F-AFD0D2F1F0F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5" name="Text Placeholder 4">
            <a:extLst>
              <a:ext uri="{FF2B5EF4-FFF2-40B4-BE49-F238E27FC236}">
                <a16:creationId xmlns:a16="http://schemas.microsoft.com/office/drawing/2014/main" id="{0DB61445-91FA-3E77-1598-BBD56A6AA2A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DA0DB0B-ACF3-42C8-4D7A-476D6EC7766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7" name="Date Placeholder 6">
            <a:extLst>
              <a:ext uri="{FF2B5EF4-FFF2-40B4-BE49-F238E27FC236}">
                <a16:creationId xmlns:a16="http://schemas.microsoft.com/office/drawing/2014/main" id="{F734BB0F-850E-EE1B-9F17-F55322ECAA53}"/>
              </a:ext>
            </a:extLst>
          </p:cNvPr>
          <p:cNvSpPr>
            <a:spLocks noGrp="1"/>
          </p:cNvSpPr>
          <p:nvPr>
            <p:ph type="dt" sz="half" idx="10"/>
          </p:nvPr>
        </p:nvSpPr>
        <p:spPr/>
        <p:txBody>
          <a:bodyPr/>
          <a:lstStyle/>
          <a:p>
            <a:fld id="{D293BA7A-726F-4EB2-96A5-6FA244B0B18F}" type="datetimeFigureOut">
              <a:rPr lang="fr-CH" smtClean="0"/>
              <a:t>29.11.2024</a:t>
            </a:fld>
            <a:endParaRPr lang="fr-CH"/>
          </a:p>
        </p:txBody>
      </p:sp>
      <p:sp>
        <p:nvSpPr>
          <p:cNvPr id="8" name="Footer Placeholder 7">
            <a:extLst>
              <a:ext uri="{FF2B5EF4-FFF2-40B4-BE49-F238E27FC236}">
                <a16:creationId xmlns:a16="http://schemas.microsoft.com/office/drawing/2014/main" id="{4F0E1F62-CF6C-6CBD-A29A-160720AF70CB}"/>
              </a:ext>
            </a:extLst>
          </p:cNvPr>
          <p:cNvSpPr>
            <a:spLocks noGrp="1"/>
          </p:cNvSpPr>
          <p:nvPr>
            <p:ph type="ftr" sz="quarter" idx="11"/>
          </p:nvPr>
        </p:nvSpPr>
        <p:spPr/>
        <p:txBody>
          <a:bodyPr/>
          <a:lstStyle/>
          <a:p>
            <a:endParaRPr lang="fr-CH"/>
          </a:p>
        </p:txBody>
      </p:sp>
      <p:sp>
        <p:nvSpPr>
          <p:cNvPr id="9" name="Slide Number Placeholder 8">
            <a:extLst>
              <a:ext uri="{FF2B5EF4-FFF2-40B4-BE49-F238E27FC236}">
                <a16:creationId xmlns:a16="http://schemas.microsoft.com/office/drawing/2014/main" id="{76E4AE6F-C67F-5F94-CF18-D9BD03F576BA}"/>
              </a:ext>
            </a:extLst>
          </p:cNvPr>
          <p:cNvSpPr>
            <a:spLocks noGrp="1"/>
          </p:cNvSpPr>
          <p:nvPr>
            <p:ph type="sldNum" sz="quarter" idx="12"/>
          </p:nvPr>
        </p:nvSpPr>
        <p:spPr/>
        <p:txBody>
          <a:bodyPr/>
          <a:lstStyle/>
          <a:p>
            <a:fld id="{99D9B293-8BB0-4F3F-8356-A31DC4CF06DC}" type="slidenum">
              <a:rPr lang="fr-CH" smtClean="0"/>
              <a:t>‹#›</a:t>
            </a:fld>
            <a:endParaRPr lang="fr-CH"/>
          </a:p>
        </p:txBody>
      </p:sp>
    </p:spTree>
    <p:extLst>
      <p:ext uri="{BB962C8B-B14F-4D97-AF65-F5344CB8AC3E}">
        <p14:creationId xmlns:p14="http://schemas.microsoft.com/office/powerpoint/2010/main" val="29663219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CE3744-A87B-337F-6C09-1A03F4BD00FB}"/>
              </a:ext>
            </a:extLst>
          </p:cNvPr>
          <p:cNvSpPr>
            <a:spLocks noGrp="1"/>
          </p:cNvSpPr>
          <p:nvPr>
            <p:ph type="title"/>
          </p:nvPr>
        </p:nvSpPr>
        <p:spPr/>
        <p:txBody>
          <a:bodyPr/>
          <a:lstStyle/>
          <a:p>
            <a:r>
              <a:rPr lang="en-US"/>
              <a:t>Click to edit Master title style</a:t>
            </a:r>
            <a:endParaRPr lang="fr-CH"/>
          </a:p>
        </p:txBody>
      </p:sp>
      <p:sp>
        <p:nvSpPr>
          <p:cNvPr id="3" name="Date Placeholder 2">
            <a:extLst>
              <a:ext uri="{FF2B5EF4-FFF2-40B4-BE49-F238E27FC236}">
                <a16:creationId xmlns:a16="http://schemas.microsoft.com/office/drawing/2014/main" id="{E0F4EA07-134A-1CB7-E998-533456423C01}"/>
              </a:ext>
            </a:extLst>
          </p:cNvPr>
          <p:cNvSpPr>
            <a:spLocks noGrp="1"/>
          </p:cNvSpPr>
          <p:nvPr>
            <p:ph type="dt" sz="half" idx="10"/>
          </p:nvPr>
        </p:nvSpPr>
        <p:spPr/>
        <p:txBody>
          <a:bodyPr/>
          <a:lstStyle/>
          <a:p>
            <a:fld id="{D293BA7A-726F-4EB2-96A5-6FA244B0B18F}" type="datetimeFigureOut">
              <a:rPr lang="fr-CH" smtClean="0"/>
              <a:t>29.11.2024</a:t>
            </a:fld>
            <a:endParaRPr lang="fr-CH"/>
          </a:p>
        </p:txBody>
      </p:sp>
      <p:sp>
        <p:nvSpPr>
          <p:cNvPr id="4" name="Footer Placeholder 3">
            <a:extLst>
              <a:ext uri="{FF2B5EF4-FFF2-40B4-BE49-F238E27FC236}">
                <a16:creationId xmlns:a16="http://schemas.microsoft.com/office/drawing/2014/main" id="{05426404-6623-B20B-8122-25B582E30529}"/>
              </a:ext>
            </a:extLst>
          </p:cNvPr>
          <p:cNvSpPr>
            <a:spLocks noGrp="1"/>
          </p:cNvSpPr>
          <p:nvPr>
            <p:ph type="ftr" sz="quarter" idx="11"/>
          </p:nvPr>
        </p:nvSpPr>
        <p:spPr/>
        <p:txBody>
          <a:bodyPr/>
          <a:lstStyle/>
          <a:p>
            <a:endParaRPr lang="fr-CH"/>
          </a:p>
        </p:txBody>
      </p:sp>
      <p:sp>
        <p:nvSpPr>
          <p:cNvPr id="5" name="Slide Number Placeholder 4">
            <a:extLst>
              <a:ext uri="{FF2B5EF4-FFF2-40B4-BE49-F238E27FC236}">
                <a16:creationId xmlns:a16="http://schemas.microsoft.com/office/drawing/2014/main" id="{769C828B-4CA3-F00C-6D40-16FFB30451C5}"/>
              </a:ext>
            </a:extLst>
          </p:cNvPr>
          <p:cNvSpPr>
            <a:spLocks noGrp="1"/>
          </p:cNvSpPr>
          <p:nvPr>
            <p:ph type="sldNum" sz="quarter" idx="12"/>
          </p:nvPr>
        </p:nvSpPr>
        <p:spPr/>
        <p:txBody>
          <a:bodyPr/>
          <a:lstStyle/>
          <a:p>
            <a:fld id="{99D9B293-8BB0-4F3F-8356-A31DC4CF06DC}" type="slidenum">
              <a:rPr lang="fr-CH" smtClean="0"/>
              <a:t>‹#›</a:t>
            </a:fld>
            <a:endParaRPr lang="fr-CH"/>
          </a:p>
        </p:txBody>
      </p:sp>
    </p:spTree>
    <p:extLst>
      <p:ext uri="{BB962C8B-B14F-4D97-AF65-F5344CB8AC3E}">
        <p14:creationId xmlns:p14="http://schemas.microsoft.com/office/powerpoint/2010/main" val="20483357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D2190A2-193F-7C6E-5A2C-EAF0AA2EA705}"/>
              </a:ext>
            </a:extLst>
          </p:cNvPr>
          <p:cNvSpPr>
            <a:spLocks noGrp="1"/>
          </p:cNvSpPr>
          <p:nvPr>
            <p:ph type="dt" sz="half" idx="10"/>
          </p:nvPr>
        </p:nvSpPr>
        <p:spPr/>
        <p:txBody>
          <a:bodyPr/>
          <a:lstStyle/>
          <a:p>
            <a:fld id="{D293BA7A-726F-4EB2-96A5-6FA244B0B18F}" type="datetimeFigureOut">
              <a:rPr lang="fr-CH" smtClean="0"/>
              <a:t>29.11.2024</a:t>
            </a:fld>
            <a:endParaRPr lang="fr-CH"/>
          </a:p>
        </p:txBody>
      </p:sp>
      <p:sp>
        <p:nvSpPr>
          <p:cNvPr id="3" name="Footer Placeholder 2">
            <a:extLst>
              <a:ext uri="{FF2B5EF4-FFF2-40B4-BE49-F238E27FC236}">
                <a16:creationId xmlns:a16="http://schemas.microsoft.com/office/drawing/2014/main" id="{D896C2BA-9987-9ED7-EB2D-309F5E7A7647}"/>
              </a:ext>
            </a:extLst>
          </p:cNvPr>
          <p:cNvSpPr>
            <a:spLocks noGrp="1"/>
          </p:cNvSpPr>
          <p:nvPr>
            <p:ph type="ftr" sz="quarter" idx="11"/>
          </p:nvPr>
        </p:nvSpPr>
        <p:spPr/>
        <p:txBody>
          <a:bodyPr/>
          <a:lstStyle/>
          <a:p>
            <a:endParaRPr lang="fr-CH"/>
          </a:p>
        </p:txBody>
      </p:sp>
      <p:sp>
        <p:nvSpPr>
          <p:cNvPr id="4" name="Slide Number Placeholder 3">
            <a:extLst>
              <a:ext uri="{FF2B5EF4-FFF2-40B4-BE49-F238E27FC236}">
                <a16:creationId xmlns:a16="http://schemas.microsoft.com/office/drawing/2014/main" id="{ECE99E1B-62E6-3B6D-AB3D-67C46B0026DE}"/>
              </a:ext>
            </a:extLst>
          </p:cNvPr>
          <p:cNvSpPr>
            <a:spLocks noGrp="1"/>
          </p:cNvSpPr>
          <p:nvPr>
            <p:ph type="sldNum" sz="quarter" idx="12"/>
          </p:nvPr>
        </p:nvSpPr>
        <p:spPr/>
        <p:txBody>
          <a:bodyPr/>
          <a:lstStyle/>
          <a:p>
            <a:fld id="{99D9B293-8BB0-4F3F-8356-A31DC4CF06DC}" type="slidenum">
              <a:rPr lang="fr-CH" smtClean="0"/>
              <a:t>‹#›</a:t>
            </a:fld>
            <a:endParaRPr lang="fr-CH"/>
          </a:p>
        </p:txBody>
      </p:sp>
    </p:spTree>
    <p:extLst>
      <p:ext uri="{BB962C8B-B14F-4D97-AF65-F5344CB8AC3E}">
        <p14:creationId xmlns:p14="http://schemas.microsoft.com/office/powerpoint/2010/main" val="25374182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D1DEB-3110-D040-AF63-25161D042E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H"/>
          </a:p>
        </p:txBody>
      </p:sp>
      <p:sp>
        <p:nvSpPr>
          <p:cNvPr id="3" name="Content Placeholder 2">
            <a:extLst>
              <a:ext uri="{FF2B5EF4-FFF2-40B4-BE49-F238E27FC236}">
                <a16:creationId xmlns:a16="http://schemas.microsoft.com/office/drawing/2014/main" id="{798FE762-F2BA-EA38-99A0-4BF7F2018B9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Text Placeholder 3">
            <a:extLst>
              <a:ext uri="{FF2B5EF4-FFF2-40B4-BE49-F238E27FC236}">
                <a16:creationId xmlns:a16="http://schemas.microsoft.com/office/drawing/2014/main" id="{3AD6A521-FB8F-6FD5-7535-69DA1CB0D3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7FDF4A4-39D5-8C94-7503-AED1A00AD9CB}"/>
              </a:ext>
            </a:extLst>
          </p:cNvPr>
          <p:cNvSpPr>
            <a:spLocks noGrp="1"/>
          </p:cNvSpPr>
          <p:nvPr>
            <p:ph type="dt" sz="half" idx="10"/>
          </p:nvPr>
        </p:nvSpPr>
        <p:spPr/>
        <p:txBody>
          <a:bodyPr/>
          <a:lstStyle/>
          <a:p>
            <a:fld id="{D293BA7A-726F-4EB2-96A5-6FA244B0B18F}" type="datetimeFigureOut">
              <a:rPr lang="fr-CH" smtClean="0"/>
              <a:t>29.11.2024</a:t>
            </a:fld>
            <a:endParaRPr lang="fr-CH"/>
          </a:p>
        </p:txBody>
      </p:sp>
      <p:sp>
        <p:nvSpPr>
          <p:cNvPr id="6" name="Footer Placeholder 5">
            <a:extLst>
              <a:ext uri="{FF2B5EF4-FFF2-40B4-BE49-F238E27FC236}">
                <a16:creationId xmlns:a16="http://schemas.microsoft.com/office/drawing/2014/main" id="{3199990F-368E-0A2F-A3B2-478FABD0B6BB}"/>
              </a:ext>
            </a:extLst>
          </p:cNvPr>
          <p:cNvSpPr>
            <a:spLocks noGrp="1"/>
          </p:cNvSpPr>
          <p:nvPr>
            <p:ph type="ftr" sz="quarter" idx="11"/>
          </p:nvPr>
        </p:nvSpPr>
        <p:spPr/>
        <p:txBody>
          <a:bodyPr/>
          <a:lstStyle/>
          <a:p>
            <a:endParaRPr lang="fr-CH"/>
          </a:p>
        </p:txBody>
      </p:sp>
      <p:sp>
        <p:nvSpPr>
          <p:cNvPr id="7" name="Slide Number Placeholder 6">
            <a:extLst>
              <a:ext uri="{FF2B5EF4-FFF2-40B4-BE49-F238E27FC236}">
                <a16:creationId xmlns:a16="http://schemas.microsoft.com/office/drawing/2014/main" id="{B9AC7A92-ABB8-086E-B1C7-CACD521A8478}"/>
              </a:ext>
            </a:extLst>
          </p:cNvPr>
          <p:cNvSpPr>
            <a:spLocks noGrp="1"/>
          </p:cNvSpPr>
          <p:nvPr>
            <p:ph type="sldNum" sz="quarter" idx="12"/>
          </p:nvPr>
        </p:nvSpPr>
        <p:spPr/>
        <p:txBody>
          <a:bodyPr/>
          <a:lstStyle/>
          <a:p>
            <a:fld id="{99D9B293-8BB0-4F3F-8356-A31DC4CF06DC}" type="slidenum">
              <a:rPr lang="fr-CH" smtClean="0"/>
              <a:t>‹#›</a:t>
            </a:fld>
            <a:endParaRPr lang="fr-CH"/>
          </a:p>
        </p:txBody>
      </p:sp>
    </p:spTree>
    <p:extLst>
      <p:ext uri="{BB962C8B-B14F-4D97-AF65-F5344CB8AC3E}">
        <p14:creationId xmlns:p14="http://schemas.microsoft.com/office/powerpoint/2010/main" val="1219079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3FD7DA-699F-9282-AF72-C8B64A9EBB7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H"/>
          </a:p>
        </p:txBody>
      </p:sp>
      <p:sp>
        <p:nvSpPr>
          <p:cNvPr id="3" name="Picture Placeholder 2">
            <a:extLst>
              <a:ext uri="{FF2B5EF4-FFF2-40B4-BE49-F238E27FC236}">
                <a16:creationId xmlns:a16="http://schemas.microsoft.com/office/drawing/2014/main" id="{3163A13C-89FC-0487-799B-6D66ABFED7F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H"/>
          </a:p>
        </p:txBody>
      </p:sp>
      <p:sp>
        <p:nvSpPr>
          <p:cNvPr id="4" name="Text Placeholder 3">
            <a:extLst>
              <a:ext uri="{FF2B5EF4-FFF2-40B4-BE49-F238E27FC236}">
                <a16:creationId xmlns:a16="http://schemas.microsoft.com/office/drawing/2014/main" id="{C2054AF6-418E-CAD2-135A-B8E66B66BD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A4F8DDB-55A1-B024-6747-FE15AA88E23A}"/>
              </a:ext>
            </a:extLst>
          </p:cNvPr>
          <p:cNvSpPr>
            <a:spLocks noGrp="1"/>
          </p:cNvSpPr>
          <p:nvPr>
            <p:ph type="dt" sz="half" idx="10"/>
          </p:nvPr>
        </p:nvSpPr>
        <p:spPr/>
        <p:txBody>
          <a:bodyPr/>
          <a:lstStyle/>
          <a:p>
            <a:fld id="{D293BA7A-726F-4EB2-96A5-6FA244B0B18F}" type="datetimeFigureOut">
              <a:rPr lang="fr-CH" smtClean="0"/>
              <a:t>29.11.2024</a:t>
            </a:fld>
            <a:endParaRPr lang="fr-CH"/>
          </a:p>
        </p:txBody>
      </p:sp>
      <p:sp>
        <p:nvSpPr>
          <p:cNvPr id="6" name="Footer Placeholder 5">
            <a:extLst>
              <a:ext uri="{FF2B5EF4-FFF2-40B4-BE49-F238E27FC236}">
                <a16:creationId xmlns:a16="http://schemas.microsoft.com/office/drawing/2014/main" id="{599806C7-E356-ABC4-CC67-2C2E5BF90996}"/>
              </a:ext>
            </a:extLst>
          </p:cNvPr>
          <p:cNvSpPr>
            <a:spLocks noGrp="1"/>
          </p:cNvSpPr>
          <p:nvPr>
            <p:ph type="ftr" sz="quarter" idx="11"/>
          </p:nvPr>
        </p:nvSpPr>
        <p:spPr/>
        <p:txBody>
          <a:bodyPr/>
          <a:lstStyle/>
          <a:p>
            <a:endParaRPr lang="fr-CH"/>
          </a:p>
        </p:txBody>
      </p:sp>
      <p:sp>
        <p:nvSpPr>
          <p:cNvPr id="7" name="Slide Number Placeholder 6">
            <a:extLst>
              <a:ext uri="{FF2B5EF4-FFF2-40B4-BE49-F238E27FC236}">
                <a16:creationId xmlns:a16="http://schemas.microsoft.com/office/drawing/2014/main" id="{115AFE41-15C7-D4F8-46ED-BA281BF90946}"/>
              </a:ext>
            </a:extLst>
          </p:cNvPr>
          <p:cNvSpPr>
            <a:spLocks noGrp="1"/>
          </p:cNvSpPr>
          <p:nvPr>
            <p:ph type="sldNum" sz="quarter" idx="12"/>
          </p:nvPr>
        </p:nvSpPr>
        <p:spPr/>
        <p:txBody>
          <a:bodyPr/>
          <a:lstStyle/>
          <a:p>
            <a:fld id="{99D9B293-8BB0-4F3F-8356-A31DC4CF06DC}" type="slidenum">
              <a:rPr lang="fr-CH" smtClean="0"/>
              <a:t>‹#›</a:t>
            </a:fld>
            <a:endParaRPr lang="fr-CH"/>
          </a:p>
        </p:txBody>
      </p:sp>
    </p:spTree>
    <p:extLst>
      <p:ext uri="{BB962C8B-B14F-4D97-AF65-F5344CB8AC3E}">
        <p14:creationId xmlns:p14="http://schemas.microsoft.com/office/powerpoint/2010/main" val="5606001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D2D0B0C-D99C-22F2-D09E-092BA605043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Klicken Sie hier, um den Stil des Haupttitels zu bearbeiten</a:t>
            </a:r>
            <a:endParaRPr lang="fr-CH"/>
          </a:p>
        </p:txBody>
      </p:sp>
      <p:sp>
        <p:nvSpPr>
          <p:cNvPr id="3" name="Text Placeholder 2">
            <a:extLst>
              <a:ext uri="{FF2B5EF4-FFF2-40B4-BE49-F238E27FC236}">
                <a16:creationId xmlns:a16="http://schemas.microsoft.com/office/drawing/2014/main" id="{067C4330-DF5C-D51D-0161-BE04935DBF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Klicken Sie hier, um den Master-Textstil zu bearbeiten</a:t>
            </a:r>
          </a:p>
          <a:p>
            <a:pPr lvl="1"/>
            <a:r>
              <a:rPr lang="en-US"/>
              <a:t>Zweite Ebene</a:t>
            </a:r>
          </a:p>
          <a:p>
            <a:pPr lvl="2"/>
            <a:r>
              <a:rPr lang="en-US"/>
              <a:t>Dritte Ebene</a:t>
            </a:r>
          </a:p>
          <a:p>
            <a:pPr lvl="3"/>
            <a:r>
              <a:rPr lang="en-US"/>
              <a:t>Vierte Ebene</a:t>
            </a:r>
          </a:p>
          <a:p>
            <a:pPr lvl="4"/>
            <a:r>
              <a:rPr lang="en-US"/>
              <a:t>Fünfte Ebene</a:t>
            </a:r>
            <a:endParaRPr lang="fr-CH"/>
          </a:p>
        </p:txBody>
      </p:sp>
      <p:sp>
        <p:nvSpPr>
          <p:cNvPr id="4" name="Date Placeholder 3">
            <a:extLst>
              <a:ext uri="{FF2B5EF4-FFF2-40B4-BE49-F238E27FC236}">
                <a16:creationId xmlns:a16="http://schemas.microsoft.com/office/drawing/2014/main" id="{6D7E8594-67CD-1AB4-D887-F55D16F2E8A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293BA7A-726F-4EB2-96A5-6FA244B0B18F}" type="datetimeFigureOut">
              <a:rPr lang="fr-CH" smtClean="0"/>
              <a:t>29.11.2024</a:t>
            </a:fld>
            <a:endParaRPr lang="fr-CH"/>
          </a:p>
        </p:txBody>
      </p:sp>
      <p:sp>
        <p:nvSpPr>
          <p:cNvPr id="5" name="Footer Placeholder 4">
            <a:extLst>
              <a:ext uri="{FF2B5EF4-FFF2-40B4-BE49-F238E27FC236}">
                <a16:creationId xmlns:a16="http://schemas.microsoft.com/office/drawing/2014/main" id="{2067A2B3-ADB6-25EB-FEC7-DEAF403EAA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CH"/>
          </a:p>
        </p:txBody>
      </p:sp>
      <p:sp>
        <p:nvSpPr>
          <p:cNvPr id="6" name="Slide Number Placeholder 5">
            <a:extLst>
              <a:ext uri="{FF2B5EF4-FFF2-40B4-BE49-F238E27FC236}">
                <a16:creationId xmlns:a16="http://schemas.microsoft.com/office/drawing/2014/main" id="{0793B000-F577-0943-8CBC-8D0D543D79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9D9B293-8BB0-4F3F-8356-A31DC4CF06DC}" type="slidenum">
              <a:rPr lang="fr-CH" smtClean="0"/>
              <a:t>‹#›</a:t>
            </a:fld>
            <a:endParaRPr lang="fr-CH"/>
          </a:p>
        </p:txBody>
      </p:sp>
    </p:spTree>
    <p:extLst>
      <p:ext uri="{BB962C8B-B14F-4D97-AF65-F5344CB8AC3E}">
        <p14:creationId xmlns:p14="http://schemas.microsoft.com/office/powerpoint/2010/main" val="8135684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0.wmf"/><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6.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3.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14.bin"/><Relationship Id="rId13" Type="http://schemas.openxmlformats.org/officeDocument/2006/relationships/oleObject" Target="../embeddings/oleObject17.bin"/><Relationship Id="rId18" Type="http://schemas.openxmlformats.org/officeDocument/2006/relationships/image" Target="../media/image31.wmf"/><Relationship Id="rId26" Type="http://schemas.openxmlformats.org/officeDocument/2006/relationships/image" Target="../media/image35.wmf"/><Relationship Id="rId3" Type="http://schemas.openxmlformats.org/officeDocument/2006/relationships/image" Target="../media/image24.wmf"/><Relationship Id="rId21" Type="http://schemas.openxmlformats.org/officeDocument/2006/relationships/oleObject" Target="../embeddings/oleObject21.bin"/><Relationship Id="rId7" Type="http://schemas.openxmlformats.org/officeDocument/2006/relationships/image" Target="../media/image26.wmf"/><Relationship Id="rId12" Type="http://schemas.openxmlformats.org/officeDocument/2006/relationships/oleObject" Target="../embeddings/oleObject16.bin"/><Relationship Id="rId17" Type="http://schemas.openxmlformats.org/officeDocument/2006/relationships/oleObject" Target="../embeddings/oleObject19.bin"/><Relationship Id="rId25" Type="http://schemas.openxmlformats.org/officeDocument/2006/relationships/oleObject" Target="../embeddings/oleObject23.bin"/><Relationship Id="rId2" Type="http://schemas.openxmlformats.org/officeDocument/2006/relationships/oleObject" Target="../embeddings/oleObject11.bin"/><Relationship Id="rId16" Type="http://schemas.openxmlformats.org/officeDocument/2006/relationships/image" Target="../media/image30.wmf"/><Relationship Id="rId20" Type="http://schemas.openxmlformats.org/officeDocument/2006/relationships/image" Target="../media/image32.wmf"/><Relationship Id="rId1" Type="http://schemas.openxmlformats.org/officeDocument/2006/relationships/slideLayout" Target="../slideLayouts/slideLayout2.xml"/><Relationship Id="rId6" Type="http://schemas.openxmlformats.org/officeDocument/2006/relationships/oleObject" Target="../embeddings/oleObject13.bin"/><Relationship Id="rId11" Type="http://schemas.openxmlformats.org/officeDocument/2006/relationships/image" Target="../media/image28.wmf"/><Relationship Id="rId24" Type="http://schemas.openxmlformats.org/officeDocument/2006/relationships/image" Target="../media/image34.wmf"/><Relationship Id="rId5" Type="http://schemas.openxmlformats.org/officeDocument/2006/relationships/image" Target="../media/image25.wmf"/><Relationship Id="rId15" Type="http://schemas.openxmlformats.org/officeDocument/2006/relationships/oleObject" Target="../embeddings/oleObject18.bin"/><Relationship Id="rId23" Type="http://schemas.openxmlformats.org/officeDocument/2006/relationships/oleObject" Target="../embeddings/oleObject22.bin"/><Relationship Id="rId10" Type="http://schemas.openxmlformats.org/officeDocument/2006/relationships/oleObject" Target="../embeddings/oleObject15.bin"/><Relationship Id="rId19" Type="http://schemas.openxmlformats.org/officeDocument/2006/relationships/oleObject" Target="../embeddings/oleObject20.bin"/><Relationship Id="rId4" Type="http://schemas.openxmlformats.org/officeDocument/2006/relationships/oleObject" Target="../embeddings/oleObject12.bin"/><Relationship Id="rId9" Type="http://schemas.openxmlformats.org/officeDocument/2006/relationships/image" Target="../media/image27.wmf"/><Relationship Id="rId14" Type="http://schemas.openxmlformats.org/officeDocument/2006/relationships/image" Target="../media/image29.wmf"/><Relationship Id="rId22" Type="http://schemas.openxmlformats.org/officeDocument/2006/relationships/image" Target="../media/image33.wmf"/><Relationship Id="rId27" Type="http://schemas.openxmlformats.org/officeDocument/2006/relationships/image" Target="../media/image1.png"/></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27.bin"/><Relationship Id="rId13" Type="http://schemas.openxmlformats.org/officeDocument/2006/relationships/oleObject" Target="../embeddings/oleObject30.bin"/><Relationship Id="rId18" Type="http://schemas.openxmlformats.org/officeDocument/2006/relationships/image" Target="../media/image39.wmf"/><Relationship Id="rId26" Type="http://schemas.openxmlformats.org/officeDocument/2006/relationships/image" Target="../media/image41.wmf"/><Relationship Id="rId3" Type="http://schemas.openxmlformats.org/officeDocument/2006/relationships/image" Target="../media/image24.wmf"/><Relationship Id="rId21" Type="http://schemas.openxmlformats.org/officeDocument/2006/relationships/oleObject" Target="../embeddings/oleObject34.bin"/><Relationship Id="rId7" Type="http://schemas.openxmlformats.org/officeDocument/2006/relationships/image" Target="../media/image26.wmf"/><Relationship Id="rId12" Type="http://schemas.openxmlformats.org/officeDocument/2006/relationships/oleObject" Target="../embeddings/oleObject29.bin"/><Relationship Id="rId17" Type="http://schemas.openxmlformats.org/officeDocument/2006/relationships/oleObject" Target="../embeddings/oleObject32.bin"/><Relationship Id="rId25" Type="http://schemas.openxmlformats.org/officeDocument/2006/relationships/oleObject" Target="../embeddings/oleObject36.bin"/><Relationship Id="rId2" Type="http://schemas.openxmlformats.org/officeDocument/2006/relationships/oleObject" Target="../embeddings/oleObject24.bin"/><Relationship Id="rId16" Type="http://schemas.openxmlformats.org/officeDocument/2006/relationships/image" Target="../media/image38.wmf"/><Relationship Id="rId20" Type="http://schemas.openxmlformats.org/officeDocument/2006/relationships/image" Target="../media/image32.wmf"/><Relationship Id="rId1" Type="http://schemas.openxmlformats.org/officeDocument/2006/relationships/slideLayout" Target="../slideLayouts/slideLayout2.xml"/><Relationship Id="rId6" Type="http://schemas.openxmlformats.org/officeDocument/2006/relationships/oleObject" Target="../embeddings/oleObject26.bin"/><Relationship Id="rId11" Type="http://schemas.openxmlformats.org/officeDocument/2006/relationships/image" Target="../media/image28.wmf"/><Relationship Id="rId24" Type="http://schemas.openxmlformats.org/officeDocument/2006/relationships/image" Target="../media/image35.wmf"/><Relationship Id="rId5" Type="http://schemas.openxmlformats.org/officeDocument/2006/relationships/image" Target="../media/image25.wmf"/><Relationship Id="rId15" Type="http://schemas.openxmlformats.org/officeDocument/2006/relationships/oleObject" Target="../embeddings/oleObject31.bin"/><Relationship Id="rId23" Type="http://schemas.openxmlformats.org/officeDocument/2006/relationships/oleObject" Target="../embeddings/oleObject35.bin"/><Relationship Id="rId10" Type="http://schemas.openxmlformats.org/officeDocument/2006/relationships/oleObject" Target="../embeddings/oleObject28.bin"/><Relationship Id="rId19" Type="http://schemas.openxmlformats.org/officeDocument/2006/relationships/oleObject" Target="../embeddings/oleObject33.bin"/><Relationship Id="rId4" Type="http://schemas.openxmlformats.org/officeDocument/2006/relationships/oleObject" Target="../embeddings/oleObject25.bin"/><Relationship Id="rId9" Type="http://schemas.openxmlformats.org/officeDocument/2006/relationships/image" Target="../media/image36.wmf"/><Relationship Id="rId14" Type="http://schemas.openxmlformats.org/officeDocument/2006/relationships/image" Target="../media/image37.wmf"/><Relationship Id="rId22" Type="http://schemas.openxmlformats.org/officeDocument/2006/relationships/image" Target="../media/image40.wmf"/></Relationships>
</file>

<file path=ppt/slides/_rels/slide2.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1.png"/><Relationship Id="rId3" Type="http://schemas.openxmlformats.org/officeDocument/2006/relationships/image" Target="../media/image2.wmf"/><Relationship Id="rId7" Type="http://schemas.openxmlformats.org/officeDocument/2006/relationships/image" Target="../media/image4.wmf"/><Relationship Id="rId12" Type="http://schemas.openxmlformats.org/officeDocument/2006/relationships/image" Target="../media/image7.png"/><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11" Type="http://schemas.openxmlformats.org/officeDocument/2006/relationships/image" Target="../media/image6.wmf"/><Relationship Id="rId5" Type="http://schemas.openxmlformats.org/officeDocument/2006/relationships/image" Target="../media/image3.wmf"/><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5.wmf"/></Relationships>
</file>

<file path=ppt/slides/_rels/slide20.xml.rels><?xml version="1.0" encoding="UTF-8" standalone="yes"?>
<Relationships xmlns="http://schemas.openxmlformats.org/package/2006/relationships"><Relationship Id="rId3" Type="http://schemas.openxmlformats.org/officeDocument/2006/relationships/image" Target="../media/image42.wmf"/><Relationship Id="rId2" Type="http://schemas.openxmlformats.org/officeDocument/2006/relationships/oleObject" Target="../embeddings/oleObject37.bin"/><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3" Type="http://schemas.openxmlformats.org/officeDocument/2006/relationships/image" Target="../media/image43.wmf"/><Relationship Id="rId2" Type="http://schemas.openxmlformats.org/officeDocument/2006/relationships/oleObject" Target="../embeddings/oleObject38.bin"/><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2.xml.rels><?xml version="1.0" encoding="UTF-8" standalone="yes"?>
<Relationships xmlns="http://schemas.openxmlformats.org/package/2006/relationships"><Relationship Id="rId3" Type="http://schemas.openxmlformats.org/officeDocument/2006/relationships/image" Target="../media/image44.wmf"/><Relationship Id="rId7" Type="http://schemas.openxmlformats.org/officeDocument/2006/relationships/image" Target="../media/image1.png"/><Relationship Id="rId2" Type="http://schemas.openxmlformats.org/officeDocument/2006/relationships/oleObject" Target="../embeddings/oleObject39.bin"/><Relationship Id="rId1" Type="http://schemas.openxmlformats.org/officeDocument/2006/relationships/slideLayout" Target="../slideLayouts/slideLayout2.xml"/><Relationship Id="rId6" Type="http://schemas.openxmlformats.org/officeDocument/2006/relationships/oleObject" Target="../embeddings/oleObject41.bin"/><Relationship Id="rId5" Type="http://schemas.openxmlformats.org/officeDocument/2006/relationships/image" Target="../media/image45.wmf"/><Relationship Id="rId4" Type="http://schemas.openxmlformats.org/officeDocument/2006/relationships/oleObject" Target="../embeddings/oleObject40.bin"/></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45.bin"/><Relationship Id="rId13" Type="http://schemas.openxmlformats.org/officeDocument/2006/relationships/image" Target="../media/image51.wmf"/><Relationship Id="rId18" Type="http://schemas.openxmlformats.org/officeDocument/2006/relationships/oleObject" Target="../embeddings/oleObject50.bin"/><Relationship Id="rId26" Type="http://schemas.openxmlformats.org/officeDocument/2006/relationships/image" Target="../media/image1.png"/><Relationship Id="rId3" Type="http://schemas.openxmlformats.org/officeDocument/2006/relationships/oleObject" Target="../embeddings/oleObject42.bin"/><Relationship Id="rId21" Type="http://schemas.openxmlformats.org/officeDocument/2006/relationships/image" Target="../media/image55.wmf"/><Relationship Id="rId7" Type="http://schemas.openxmlformats.org/officeDocument/2006/relationships/image" Target="../media/image48.wmf"/><Relationship Id="rId12" Type="http://schemas.openxmlformats.org/officeDocument/2006/relationships/oleObject" Target="../embeddings/oleObject47.bin"/><Relationship Id="rId17" Type="http://schemas.openxmlformats.org/officeDocument/2006/relationships/image" Target="../media/image53.wmf"/><Relationship Id="rId25" Type="http://schemas.openxmlformats.org/officeDocument/2006/relationships/image" Target="../media/image57.wmf"/><Relationship Id="rId2" Type="http://schemas.openxmlformats.org/officeDocument/2006/relationships/image" Target="../media/image46.png"/><Relationship Id="rId16" Type="http://schemas.openxmlformats.org/officeDocument/2006/relationships/oleObject" Target="../embeddings/oleObject49.bin"/><Relationship Id="rId20" Type="http://schemas.openxmlformats.org/officeDocument/2006/relationships/oleObject" Target="../embeddings/oleObject51.bin"/><Relationship Id="rId1" Type="http://schemas.openxmlformats.org/officeDocument/2006/relationships/slideLayout" Target="../slideLayouts/slideLayout6.xml"/><Relationship Id="rId6" Type="http://schemas.openxmlformats.org/officeDocument/2006/relationships/oleObject" Target="../embeddings/oleObject44.bin"/><Relationship Id="rId11" Type="http://schemas.openxmlformats.org/officeDocument/2006/relationships/image" Target="../media/image50.wmf"/><Relationship Id="rId24" Type="http://schemas.openxmlformats.org/officeDocument/2006/relationships/oleObject" Target="../embeddings/oleObject53.bin"/><Relationship Id="rId5" Type="http://schemas.openxmlformats.org/officeDocument/2006/relationships/oleObject" Target="../embeddings/oleObject43.bin"/><Relationship Id="rId15" Type="http://schemas.openxmlformats.org/officeDocument/2006/relationships/image" Target="../media/image52.wmf"/><Relationship Id="rId23" Type="http://schemas.openxmlformats.org/officeDocument/2006/relationships/image" Target="../media/image56.wmf"/><Relationship Id="rId10" Type="http://schemas.openxmlformats.org/officeDocument/2006/relationships/oleObject" Target="../embeddings/oleObject46.bin"/><Relationship Id="rId19" Type="http://schemas.openxmlformats.org/officeDocument/2006/relationships/image" Target="../media/image54.wmf"/><Relationship Id="rId4" Type="http://schemas.openxmlformats.org/officeDocument/2006/relationships/image" Target="../media/image47.wmf"/><Relationship Id="rId9" Type="http://schemas.openxmlformats.org/officeDocument/2006/relationships/image" Target="../media/image49.wmf"/><Relationship Id="rId14" Type="http://schemas.openxmlformats.org/officeDocument/2006/relationships/oleObject" Target="../embeddings/oleObject48.bin"/><Relationship Id="rId22" Type="http://schemas.openxmlformats.org/officeDocument/2006/relationships/oleObject" Target="../embeddings/oleObject52.bin"/><Relationship Id="rId27" Type="http://schemas.openxmlformats.org/officeDocument/2006/relationships/image" Target="../media/image58.png"/></Relationships>
</file>

<file path=ppt/slides/_rels/slide24.xml.rels><?xml version="1.0" encoding="UTF-8" standalone="yes"?>
<Relationships xmlns="http://schemas.openxmlformats.org/package/2006/relationships"><Relationship Id="rId8" Type="http://schemas.openxmlformats.org/officeDocument/2006/relationships/oleObject" Target="../embeddings/oleObject57.bin"/><Relationship Id="rId3" Type="http://schemas.openxmlformats.org/officeDocument/2006/relationships/image" Target="../media/image47.wmf"/><Relationship Id="rId7" Type="http://schemas.openxmlformats.org/officeDocument/2006/relationships/image" Target="../media/image53.wmf"/><Relationship Id="rId12" Type="http://schemas.openxmlformats.org/officeDocument/2006/relationships/image" Target="../media/image59.png"/><Relationship Id="rId2" Type="http://schemas.openxmlformats.org/officeDocument/2006/relationships/oleObject" Target="../embeddings/oleObject54.bin"/><Relationship Id="rId1" Type="http://schemas.openxmlformats.org/officeDocument/2006/relationships/slideLayout" Target="../slideLayouts/slideLayout2.xml"/><Relationship Id="rId6" Type="http://schemas.openxmlformats.org/officeDocument/2006/relationships/oleObject" Target="../embeddings/oleObject56.bin"/><Relationship Id="rId11" Type="http://schemas.openxmlformats.org/officeDocument/2006/relationships/image" Target="../media/image1.png"/><Relationship Id="rId5" Type="http://schemas.openxmlformats.org/officeDocument/2006/relationships/image" Target="../media/image52.wmf"/><Relationship Id="rId10" Type="http://schemas.openxmlformats.org/officeDocument/2006/relationships/image" Target="../media/image580.png"/><Relationship Id="rId4" Type="http://schemas.openxmlformats.org/officeDocument/2006/relationships/oleObject" Target="../embeddings/oleObject55.bin"/><Relationship Id="rId9" Type="http://schemas.openxmlformats.org/officeDocument/2006/relationships/image" Target="../media/image55.wmf"/></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61.bin"/><Relationship Id="rId3" Type="http://schemas.openxmlformats.org/officeDocument/2006/relationships/image" Target="../media/image47.wmf"/><Relationship Id="rId7" Type="http://schemas.openxmlformats.org/officeDocument/2006/relationships/image" Target="../media/image53.wmf"/><Relationship Id="rId2" Type="http://schemas.openxmlformats.org/officeDocument/2006/relationships/oleObject" Target="../embeddings/oleObject58.bin"/><Relationship Id="rId1" Type="http://schemas.openxmlformats.org/officeDocument/2006/relationships/slideLayout" Target="../slideLayouts/slideLayout2.xml"/><Relationship Id="rId6" Type="http://schemas.openxmlformats.org/officeDocument/2006/relationships/oleObject" Target="../embeddings/oleObject60.bin"/><Relationship Id="rId11" Type="http://schemas.openxmlformats.org/officeDocument/2006/relationships/image" Target="../media/image60.png"/><Relationship Id="rId5" Type="http://schemas.openxmlformats.org/officeDocument/2006/relationships/image" Target="../media/image52.wmf"/><Relationship Id="rId10" Type="http://schemas.openxmlformats.org/officeDocument/2006/relationships/image" Target="../media/image1.png"/><Relationship Id="rId4" Type="http://schemas.openxmlformats.org/officeDocument/2006/relationships/oleObject" Target="../embeddings/oleObject59.bin"/><Relationship Id="rId9" Type="http://schemas.openxmlformats.org/officeDocument/2006/relationships/image" Target="../media/image55.wmf"/></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oleObject" Target="../embeddings/oleObject57.bin"/><Relationship Id="rId13" Type="http://schemas.openxmlformats.org/officeDocument/2006/relationships/image" Target="../media/image62.wmf"/><Relationship Id="rId3" Type="http://schemas.openxmlformats.org/officeDocument/2006/relationships/image" Target="../media/image47.wmf"/><Relationship Id="rId7" Type="http://schemas.openxmlformats.org/officeDocument/2006/relationships/image" Target="../media/image53.wmf"/><Relationship Id="rId12" Type="http://schemas.openxmlformats.org/officeDocument/2006/relationships/oleObject" Target="../embeddings/oleObject63.bin"/><Relationship Id="rId2" Type="http://schemas.openxmlformats.org/officeDocument/2006/relationships/oleObject" Target="../embeddings/oleObject54.bin"/><Relationship Id="rId1" Type="http://schemas.openxmlformats.org/officeDocument/2006/relationships/slideLayout" Target="../slideLayouts/slideLayout2.xml"/><Relationship Id="rId6" Type="http://schemas.openxmlformats.org/officeDocument/2006/relationships/oleObject" Target="../embeddings/oleObject56.bin"/><Relationship Id="rId11" Type="http://schemas.openxmlformats.org/officeDocument/2006/relationships/image" Target="../media/image61.wmf"/><Relationship Id="rId5" Type="http://schemas.openxmlformats.org/officeDocument/2006/relationships/image" Target="../media/image52.wmf"/><Relationship Id="rId10" Type="http://schemas.openxmlformats.org/officeDocument/2006/relationships/oleObject" Target="../embeddings/oleObject62.bin"/><Relationship Id="rId4" Type="http://schemas.openxmlformats.org/officeDocument/2006/relationships/oleObject" Target="../embeddings/oleObject55.bin"/><Relationship Id="rId9" Type="http://schemas.openxmlformats.org/officeDocument/2006/relationships/image" Target="../media/image55.wmf"/><Relationship Id="rId14" Type="http://schemas.openxmlformats.org/officeDocument/2006/relationships/image" Target="../media/image1.png"/></Relationships>
</file>

<file path=ppt/slides/_rels/slide28.xml.rels><?xml version="1.0" encoding="UTF-8" standalone="yes"?>
<Relationships xmlns="http://schemas.openxmlformats.org/package/2006/relationships"><Relationship Id="rId3" Type="http://schemas.openxmlformats.org/officeDocument/2006/relationships/image" Target="../media/image61.png"/><Relationship Id="rId2" Type="http://schemas.openxmlformats.org/officeDocument/2006/relationships/image" Target="../media/image600.pn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9.png"/><Relationship Id="rId7" Type="http://schemas.openxmlformats.org/officeDocument/2006/relationships/image" Target="../media/image12.png"/><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7.wmf"/><Relationship Id="rId4" Type="http://schemas.openxmlformats.org/officeDocument/2006/relationships/oleObject" Target="../embeddings/oleObject6.bin"/></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8" Type="http://schemas.openxmlformats.org/officeDocument/2006/relationships/image" Target="../media/image66.wmf"/><Relationship Id="rId13" Type="http://schemas.openxmlformats.org/officeDocument/2006/relationships/oleObject" Target="../embeddings/oleObject69.bin"/><Relationship Id="rId3" Type="http://schemas.openxmlformats.org/officeDocument/2006/relationships/oleObject" Target="../embeddings/oleObject64.bin"/><Relationship Id="rId7" Type="http://schemas.openxmlformats.org/officeDocument/2006/relationships/oleObject" Target="../embeddings/oleObject66.bin"/><Relationship Id="rId12" Type="http://schemas.openxmlformats.org/officeDocument/2006/relationships/image" Target="../media/image68.wmf"/><Relationship Id="rId2" Type="http://schemas.openxmlformats.org/officeDocument/2006/relationships/image" Target="../media/image63.png"/><Relationship Id="rId16"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65.wmf"/><Relationship Id="rId11" Type="http://schemas.openxmlformats.org/officeDocument/2006/relationships/oleObject" Target="../embeddings/oleObject68.bin"/><Relationship Id="rId5" Type="http://schemas.openxmlformats.org/officeDocument/2006/relationships/oleObject" Target="../embeddings/oleObject65.bin"/><Relationship Id="rId15" Type="http://schemas.openxmlformats.org/officeDocument/2006/relationships/image" Target="../media/image69.png"/><Relationship Id="rId10" Type="http://schemas.openxmlformats.org/officeDocument/2006/relationships/image" Target="../media/image67.wmf"/><Relationship Id="rId4" Type="http://schemas.openxmlformats.org/officeDocument/2006/relationships/image" Target="../media/image64.wmf"/><Relationship Id="rId9" Type="http://schemas.openxmlformats.org/officeDocument/2006/relationships/oleObject" Target="../embeddings/oleObject67.bin"/><Relationship Id="rId14" Type="http://schemas.openxmlformats.org/officeDocument/2006/relationships/image" Target="../media/image69.wmf"/></Relationships>
</file>

<file path=ppt/slides/_rels/slide33.xml.rels><?xml version="1.0" encoding="UTF-8" standalone="yes"?>
<Relationships xmlns="http://schemas.openxmlformats.org/package/2006/relationships"><Relationship Id="rId8" Type="http://schemas.openxmlformats.org/officeDocument/2006/relationships/image" Target="../media/image73.wmf"/><Relationship Id="rId13" Type="http://schemas.openxmlformats.org/officeDocument/2006/relationships/oleObject" Target="../embeddings/oleObject75.bin"/><Relationship Id="rId3" Type="http://schemas.openxmlformats.org/officeDocument/2006/relationships/oleObject" Target="../embeddings/oleObject70.bin"/><Relationship Id="rId7" Type="http://schemas.openxmlformats.org/officeDocument/2006/relationships/oleObject" Target="../embeddings/oleObject72.bin"/><Relationship Id="rId12" Type="http://schemas.openxmlformats.org/officeDocument/2006/relationships/image" Target="../media/image75.wmf"/><Relationship Id="rId2" Type="http://schemas.openxmlformats.org/officeDocument/2006/relationships/image" Target="../media/image70.png"/><Relationship Id="rId16"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72.wmf"/><Relationship Id="rId11" Type="http://schemas.openxmlformats.org/officeDocument/2006/relationships/oleObject" Target="../embeddings/oleObject74.bin"/><Relationship Id="rId5" Type="http://schemas.openxmlformats.org/officeDocument/2006/relationships/oleObject" Target="../embeddings/oleObject71.bin"/><Relationship Id="rId15" Type="http://schemas.openxmlformats.org/officeDocument/2006/relationships/image" Target="../media/image77.png"/><Relationship Id="rId10" Type="http://schemas.openxmlformats.org/officeDocument/2006/relationships/image" Target="../media/image74.wmf"/><Relationship Id="rId4" Type="http://schemas.openxmlformats.org/officeDocument/2006/relationships/image" Target="../media/image71.wmf"/><Relationship Id="rId9" Type="http://schemas.openxmlformats.org/officeDocument/2006/relationships/oleObject" Target="../embeddings/oleObject73.bin"/><Relationship Id="rId14" Type="http://schemas.openxmlformats.org/officeDocument/2006/relationships/image" Target="../media/image76.wmf"/></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7.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78.wmf"/><Relationship Id="rId2" Type="http://schemas.openxmlformats.org/officeDocument/2006/relationships/oleObject" Target="../embeddings/oleObject76.bin"/><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image" Target="../media/image79.wmf"/><Relationship Id="rId4" Type="http://schemas.openxmlformats.org/officeDocument/2006/relationships/oleObject" Target="../embeddings/oleObject77.bin"/></Relationships>
</file>

<file path=ppt/slides/_rels/slide36.xml.rels><?xml version="1.0" encoding="UTF-8" standalone="yes"?>
<Relationships xmlns="http://schemas.openxmlformats.org/package/2006/relationships"><Relationship Id="rId8" Type="http://schemas.openxmlformats.org/officeDocument/2006/relationships/image" Target="../media/image84.png"/><Relationship Id="rId3" Type="http://schemas.openxmlformats.org/officeDocument/2006/relationships/image" Target="../media/image80.wmf"/><Relationship Id="rId7" Type="http://schemas.openxmlformats.org/officeDocument/2006/relationships/image" Target="../media/image82.wmf"/><Relationship Id="rId2" Type="http://schemas.openxmlformats.org/officeDocument/2006/relationships/oleObject" Target="../embeddings/oleObject78.bin"/><Relationship Id="rId1" Type="http://schemas.openxmlformats.org/officeDocument/2006/relationships/slideLayout" Target="../slideLayouts/slideLayout2.xml"/><Relationship Id="rId6" Type="http://schemas.openxmlformats.org/officeDocument/2006/relationships/oleObject" Target="../embeddings/oleObject80.bin"/><Relationship Id="rId5" Type="http://schemas.openxmlformats.org/officeDocument/2006/relationships/image" Target="../media/image81.wmf"/><Relationship Id="rId4" Type="http://schemas.openxmlformats.org/officeDocument/2006/relationships/oleObject" Target="../embeddings/oleObject79.bin"/><Relationship Id="rId9" Type="http://schemas.openxmlformats.org/officeDocument/2006/relationships/image" Target="../media/image1.png"/></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83.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85.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8.wmf"/><Relationship Id="rId7" Type="http://schemas.openxmlformats.org/officeDocument/2006/relationships/image" Target="../media/image10.wmf"/><Relationship Id="rId2" Type="http://schemas.openxmlformats.org/officeDocument/2006/relationships/oleObject" Target="../embeddings/oleObject7.bin"/><Relationship Id="rId1" Type="http://schemas.openxmlformats.org/officeDocument/2006/relationships/slideLayout" Target="../slideLayouts/slideLayout2.xml"/><Relationship Id="rId6" Type="http://schemas.openxmlformats.org/officeDocument/2006/relationships/oleObject" Target="../embeddings/oleObject9.bin"/><Relationship Id="rId5" Type="http://schemas.openxmlformats.org/officeDocument/2006/relationships/image" Target="../media/image9.wmf"/><Relationship Id="rId4" Type="http://schemas.openxmlformats.org/officeDocument/2006/relationships/oleObject" Target="../embeddings/oleObject8.bin"/></Relationships>
</file>

<file path=ppt/slides/_rels/slide7.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11.wmf"/><Relationship Id="rId7" Type="http://schemas.openxmlformats.org/officeDocument/2006/relationships/image" Target="../media/image16.png"/><Relationship Id="rId2" Type="http://schemas.openxmlformats.org/officeDocument/2006/relationships/oleObject" Target="../embeddings/oleObject10.bin"/><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19.png"/></Relationships>
</file>

<file path=ppt/slides/slide1.xml><?xml version="1.0" encoding="utf-8"?>
<p:sld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a:extLst>
              <a:ext uri="{FF2B5EF4-FFF2-40B4-BE49-F238E27FC236}">
                <a16:creationId xmlns:a16="http://schemas.microsoft.com/office/drawing/2014/main" id="{876AE84E-A1D1-A6ED-C494-39A3C449D549}"/>
              </a:ext>
            </a:extLst>
          </p:cNvPr>
          <p:cNvSpPr>
            <a:spLocks noGrp="1" noChangeArrowheads="1"/>
          </p:cNvSpPr>
          <p:nvPr>
            <p:ph type="ctrTitle"/>
          </p:nvPr>
        </p:nvSpPr>
        <p:spPr>
          <a:xfrm>
            <a:off x="2353051" y="2002198"/>
            <a:ext cx="8299238" cy="2063750"/>
          </a:xfrm>
        </p:spPr>
        <p:txBody>
          <a:bodyPr>
            <a:noAutofit/>
          </a:bodyPr>
          <a:lstStyle/>
          <a:p>
            <a:pPr algn="ctr">
              <a:lnSpc>
                <a:spcPct val="150000"/>
              </a:lnSpc>
              <a:spcBef>
                <a:spcPct val="50000"/>
              </a:spcBef>
              <a:defRPr/>
            </a:pPr>
            <a:r>
              <a:rPr lang="fr-FR" b="1" u="sng" dirty="0">
                <a:effectLst>
                  <a:outerShdw blurRad="38100" dist="38100" dir="2700000" algn="tl">
                    <a:srgbClr val="C0C0C0"/>
                  </a:outerShdw>
                </a:effectLst>
                <a:latin typeface="Times" charset="0"/>
              </a:rPr>
              <a:t>Multivariable Systeme</a:t>
            </a:r>
            <a:br>
              <a:rPr lang="fr-FR" sz="4800" b="1" dirty="0">
                <a:effectLst>
                  <a:outerShdw blurRad="38100" dist="38100" dir="2700000" algn="tl">
                    <a:srgbClr val="C0C0C0"/>
                  </a:outerShdw>
                </a:effectLst>
                <a:latin typeface="Times" charset="0"/>
              </a:rPr>
            </a:br>
            <a:r>
              <a:rPr lang="fr-FR" sz="4800" b="1" dirty="0">
                <a:effectLst>
                  <a:outerShdw blurRad="38100" dist="38100" dir="2700000" algn="tl">
                    <a:srgbClr val="C0C0C0"/>
                  </a:outerShdw>
                </a:effectLst>
                <a:latin typeface="Times" charset="0"/>
              </a:rPr>
              <a:t>Zustandsregelung</a:t>
            </a:r>
            <a:endParaRPr lang="en-GB" sz="4800" b="1" dirty="0">
              <a:latin typeface="Times" charset="0"/>
              <a:cs typeface="Times New Roman" pitchFamily="18" charset="0"/>
            </a:endParaRPr>
          </a:p>
        </p:txBody>
      </p:sp>
      <p:pic>
        <p:nvPicPr>
          <p:cNvPr id="2" name="Picture 1" descr="HES-SO Valais-Wallis - BioArk">
            <a:extLst>
              <a:ext uri="{FF2B5EF4-FFF2-40B4-BE49-F238E27FC236}">
                <a16:creationId xmlns:a16="http://schemas.microsoft.com/office/drawing/2014/main" id="{1A9C3190-2441-EC8B-3EE0-62B9BE2EDDC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16="http://schemas.microsoft.com/office/drawing/2014/main" xmlns:a14="http://schemas.microsoft.com/office/drawing/2010/main" xmlns:mc="http://schemas.openxmlformats.org/markup-compatibility/2006"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Espace réservé du numéro de diapositive 5">
            <a:extLst>
              <a:ext uri="{FF2B5EF4-FFF2-40B4-BE49-F238E27FC236}">
                <a16:creationId xmlns:a16="http://schemas.microsoft.com/office/drawing/2014/main" id="{7C6DF014-A70F-9936-10D4-67A813D62B8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BB6ACCDB-93EF-479E-B3DE-B228815C9639}" type="slidenum">
              <a:rPr lang="fr-FR" altLang="fr-FR" sz="1200"/>
              <a:t>10</a:t>
            </a:fld>
            <a:endParaRPr lang="fr-FR" altLang="fr-FR" sz="1200"/>
          </a:p>
        </p:txBody>
      </p:sp>
      <p:sp>
        <p:nvSpPr>
          <p:cNvPr id="31747" name="Rectangle 2">
            <a:extLst>
              <a:ext uri="{FF2B5EF4-FFF2-40B4-BE49-F238E27FC236}">
                <a16:creationId xmlns:a16="http://schemas.microsoft.com/office/drawing/2014/main" id="{3EF3B21E-1687-45E9-98B6-B062E62E7CDF}"/>
              </a:ext>
            </a:extLst>
          </p:cNvPr>
          <p:cNvSpPr>
            <a:spLocks noGrp="1" noChangeArrowheads="1"/>
          </p:cNvSpPr>
          <p:nvPr>
            <p:ph type="title"/>
          </p:nvPr>
        </p:nvSpPr>
        <p:spPr/>
        <p:txBody>
          <a:bodyPr>
            <a:normAutofit/>
          </a:bodyPr>
          <a:lstStyle/>
          <a:p>
            <a:r>
              <a:rPr lang="fr-CH" altLang="fr-FR" sz="3200" b="1" dirty="0">
                <a:latin typeface="Times" panose="02020603050405020304" pitchFamily="18" charset="0"/>
                <a:cs typeface="Times" panose="02020603050405020304" pitchFamily="18" charset="0"/>
              </a:rPr>
              <a:t>Beispiel 4: Dimensionierung durch Platzierung der Pole eines MIMO-Systems mit Matlab</a:t>
            </a:r>
            <a:endParaRPr lang="fr-FR" altLang="fr-FR" sz="3200" b="1" dirty="0">
              <a:latin typeface="Times" panose="02020603050405020304" pitchFamily="18" charset="0"/>
              <a:cs typeface="Times" panose="02020603050405020304" pitchFamily="18" charset="0"/>
            </a:endParaRPr>
          </a:p>
        </p:txBody>
      </p:sp>
      <p:sp>
        <p:nvSpPr>
          <p:cNvPr id="31748" name="Rectangle 3">
            <a:extLst>
              <a:ext uri="{FF2B5EF4-FFF2-40B4-BE49-F238E27FC236}">
                <a16:creationId xmlns:a16="http://schemas.microsoft.com/office/drawing/2014/main" id="{BC80AD1E-2F41-2588-C34E-891F911FB8E0}"/>
              </a:ext>
            </a:extLst>
          </p:cNvPr>
          <p:cNvSpPr>
            <a:spLocks noGrp="1" noChangeArrowheads="1"/>
          </p:cNvSpPr>
          <p:nvPr>
            <p:ph type="body" idx="1"/>
          </p:nvPr>
        </p:nvSpPr>
        <p:spPr>
          <a:xfrm>
            <a:off x="1016991" y="1875215"/>
            <a:ext cx="8039100" cy="3673475"/>
          </a:xfrm>
        </p:spPr>
        <p:txBody>
          <a:bodyPr>
            <a:normAutofit fontScale="92500" lnSpcReduction="10000"/>
          </a:bodyPr>
          <a:lstStyle/>
          <a:p>
            <a:pPr marL="0" indent="0">
              <a:buNone/>
            </a:pPr>
            <a:r>
              <a:rPr lang="pt-BR" altLang="fr-FR" sz="2400" dirty="0">
                <a:solidFill>
                  <a:srgbClr val="0070C0"/>
                </a:solidFill>
                <a:latin typeface="Times" panose="02020603050405020304" pitchFamily="18" charset="0"/>
                <a:cs typeface="Times" panose="02020603050405020304" pitchFamily="18" charset="0"/>
              </a:rPr>
              <a:t>A=[0 1 0;0 0 1;0 -4 0,1];</a:t>
            </a:r>
          </a:p>
          <a:p>
            <a:pPr marL="0" indent="0">
              <a:buNone/>
            </a:pPr>
            <a:r>
              <a:rPr lang="pt-BR" altLang="fr-FR" sz="2400" dirty="0">
                <a:solidFill>
                  <a:srgbClr val="0070C0"/>
                </a:solidFill>
                <a:latin typeface="Times" panose="02020603050405020304" pitchFamily="18" charset="0"/>
                <a:cs typeface="Times" panose="02020603050405020304" pitchFamily="18" charset="0"/>
              </a:rPr>
              <a:t>poles_processus=eig(A)</a:t>
            </a:r>
          </a:p>
          <a:p>
            <a:pPr marL="0" indent="0">
              <a:buNone/>
            </a:pPr>
            <a:r>
              <a:rPr lang="pt-BR" altLang="fr-FR" sz="2400" dirty="0">
                <a:solidFill>
                  <a:srgbClr val="0070C0"/>
                </a:solidFill>
                <a:latin typeface="Times" panose="02020603050405020304" pitchFamily="18" charset="0"/>
                <a:cs typeface="Times" panose="02020603050405020304" pitchFamily="18" charset="0"/>
              </a:rPr>
              <a:t>B=[0 0;0.1 0;0 1];</a:t>
            </a:r>
          </a:p>
          <a:p>
            <a:pPr marL="0" indent="0">
              <a:buNone/>
            </a:pPr>
            <a:r>
              <a:rPr lang="pt-BR" altLang="fr-FR" sz="2400" dirty="0">
                <a:solidFill>
                  <a:srgbClr val="0070C0"/>
                </a:solidFill>
                <a:latin typeface="Times" panose="02020603050405020304" pitchFamily="18" charset="0"/>
                <a:cs typeface="Times" panose="02020603050405020304" pitchFamily="18" charset="0"/>
              </a:rPr>
              <a:t>C=[1 0 0;0 0 1];</a:t>
            </a:r>
          </a:p>
          <a:p>
            <a:pPr marL="0" indent="0">
              <a:buNone/>
            </a:pPr>
            <a:r>
              <a:rPr lang="pt-BR" altLang="fr-FR" sz="2400" dirty="0">
                <a:solidFill>
                  <a:srgbClr val="0070C0"/>
                </a:solidFill>
                <a:latin typeface="Times" panose="02020603050405020304" pitchFamily="18" charset="0"/>
                <a:cs typeface="Times" panose="02020603050405020304" pitchFamily="18" charset="0"/>
              </a:rPr>
              <a:t>D=[0 0;0 0];</a:t>
            </a:r>
          </a:p>
          <a:p>
            <a:pPr marL="0" indent="0">
              <a:buNone/>
            </a:pPr>
            <a:endParaRPr lang="fr-FR" altLang="fr-FR" sz="2400" dirty="0">
              <a:solidFill>
                <a:srgbClr val="0070C0"/>
              </a:solidFill>
              <a:latin typeface="Times" panose="02020603050405020304" pitchFamily="18" charset="0"/>
              <a:cs typeface="Times" panose="02020603050405020304" pitchFamily="18" charset="0"/>
            </a:endParaRPr>
          </a:p>
          <a:p>
            <a:pPr marL="0" indent="0">
              <a:buNone/>
            </a:pPr>
          </a:p>
          <a:p>
            <a:pPr marL="0" indent="0">
              <a:buNone/>
            </a:pPr>
            <a:r>
              <a:rPr lang="fr-CH" altLang="fr-FR" sz="2400" dirty="0">
                <a:solidFill>
                  <a:schemeClr val="accent2">
                    <a:lumMod val="75000"/>
                  </a:schemeClr>
                </a:solidFill>
                <a:latin typeface="Times" panose="02020603050405020304" pitchFamily="18" charset="0"/>
                <a:cs typeface="Times" panose="02020603050405020304" pitchFamily="18" charset="0"/>
              </a:rPr>
              <a:t>K=place(A,B,</a:t>
            </a:r>
            <a:r>
              <a:rPr lang="fr-CH" altLang="fr-FR" sz="2400" dirty="0" err="1">
                <a:solidFill>
                  <a:schemeClr val="accent2">
                    <a:lumMod val="75000"/>
                  </a:schemeClr>
                </a:solidFill>
                <a:latin typeface="Times" panose="02020603050405020304" pitchFamily="18" charset="0"/>
                <a:cs typeface="Times" panose="02020603050405020304" pitchFamily="18" charset="0"/>
              </a:rPr>
              <a:t>gewünschte_Pole_geschlossener_Regelkreis</a:t>
            </a:r>
            <a:r>
              <a:rPr lang="fr-CH" altLang="fr-FR" sz="2400" dirty="0">
                <a:solidFill>
                  <a:schemeClr val="accent2">
                    <a:lumMod val="75000"/>
                  </a:schemeClr>
                </a:solidFill>
                <a:latin typeface="Times" panose="02020603050405020304" pitchFamily="18" charset="0"/>
                <a:cs typeface="Times" panose="02020603050405020304" pitchFamily="18" charset="0"/>
              </a:rPr>
              <a:t>)</a:t>
            </a:r>
          </a:p>
          <a:p>
            <a:pPr marL="0" indent="0">
              <a:buNone/>
            </a:pPr>
            <a:r>
              <a:rPr lang="pt-BR" altLang="fr-FR" sz="2400" dirty="0">
                <a:solidFill>
                  <a:schemeClr val="accent2">
                    <a:lumMod val="75000"/>
                  </a:schemeClr>
                </a:solidFill>
                <a:latin typeface="Times" panose="02020603050405020304" pitchFamily="18" charset="0"/>
                <a:cs typeface="Times" panose="02020603050405020304" pitchFamily="18" charset="0"/>
              </a:rPr>
              <a:t>L=inv(C*inv(B*K-A)*B)</a:t>
            </a:r>
            <a:endParaRPr lang="fr-FR" altLang="fr-FR" sz="2400" dirty="0">
              <a:solidFill>
                <a:schemeClr val="accent2">
                  <a:lumMod val="75000"/>
                </a:schemeClr>
              </a:solidFill>
              <a:latin typeface="Times" panose="02020603050405020304" pitchFamily="18" charset="0"/>
              <a:cs typeface="Times" panose="02020603050405020304" pitchFamily="18" charset="0"/>
            </a:endParaRPr>
          </a:p>
        </p:txBody>
      </p:sp>
      <p:sp>
        <p:nvSpPr>
          <p:cNvPr id="2" name="TextBox 1">
            <a:extLst>
              <a:ext uri="{FF2B5EF4-FFF2-40B4-BE49-F238E27FC236}">
                <a16:creationId xmlns:a16="http://schemas.microsoft.com/office/drawing/2014/main" id="{4F2973C7-9079-7AAD-C3F7-7E4E6553D2C5}"/>
              </a:ext>
            </a:extLst>
          </p:cNvPr>
          <p:cNvSpPr txBox="1"/>
          <p:nvPr/>
        </p:nvSpPr>
        <p:spPr>
          <a:xfrm rot="16200000">
            <a:off x="-288302" y="2283733"/>
            <a:ext cx="1555422" cy="369332"/>
          </a:xfrm>
          <a:prstGeom prst="rect">
            <a:avLst/>
          </a:prstGeom>
          <a:noFill/>
        </p:spPr>
        <p:txBody>
          <a:bodyPr wrap="square" rtlCol="0">
            <a:spAutoFit/>
          </a:bodyPr>
          <a:lstStyle/>
          <a:p>
            <a:r>
              <a:rPr lang="fr-CH" dirty="0">
                <a:solidFill>
                  <a:srgbClr val="0070C0"/>
                </a:solidFill>
                <a:latin typeface="Times" panose="02020603050405020304" pitchFamily="18" charset="0"/>
                <a:cs typeface="Times" panose="02020603050405020304" pitchFamily="18" charset="0"/>
              </a:rPr>
              <a:t>Prozess</a:t>
            </a:r>
          </a:p>
        </p:txBody>
      </p:sp>
      <p:sp>
        <p:nvSpPr>
          <p:cNvPr id="3" name="TextBox 2">
            <a:extLst>
              <a:ext uri="{FF2B5EF4-FFF2-40B4-BE49-F238E27FC236}">
                <a16:creationId xmlns:a16="http://schemas.microsoft.com/office/drawing/2014/main" id="{F0E5E3ED-1925-4301-5376-FC0B0CC23585}"/>
              </a:ext>
            </a:extLst>
          </p:cNvPr>
          <p:cNvSpPr txBox="1"/>
          <p:nvPr/>
        </p:nvSpPr>
        <p:spPr>
          <a:xfrm rot="16200000">
            <a:off x="-313322" y="4501472"/>
            <a:ext cx="1555422" cy="369332"/>
          </a:xfrm>
          <a:prstGeom prst="rect">
            <a:avLst/>
          </a:prstGeom>
          <a:noFill/>
        </p:spPr>
        <p:txBody>
          <a:bodyPr wrap="square" rtlCol="0">
            <a:spAutoFit/>
          </a:bodyPr>
          <a:lstStyle/>
          <a:p>
            <a:r>
              <a:rPr lang="fr-CH" dirty="0">
                <a:solidFill>
                  <a:schemeClr val="accent2">
                    <a:lumMod val="75000"/>
                  </a:schemeClr>
                </a:solidFill>
                <a:latin typeface="Times" panose="02020603050405020304" pitchFamily="18" charset="0"/>
                <a:cs typeface="Times" panose="02020603050405020304" pitchFamily="18" charset="0"/>
              </a:rPr>
              <a:t>Regler</a:t>
            </a:r>
          </a:p>
        </p:txBody>
      </p:sp>
      <p:sp>
        <p:nvSpPr>
          <p:cNvPr id="4" name="Left Brace 3">
            <a:extLst>
              <a:ext uri="{FF2B5EF4-FFF2-40B4-BE49-F238E27FC236}">
                <a16:creationId xmlns:a16="http://schemas.microsoft.com/office/drawing/2014/main" id="{C114BAE5-3625-06A0-F369-76566EF0C883}"/>
              </a:ext>
            </a:extLst>
          </p:cNvPr>
          <p:cNvSpPr/>
          <p:nvPr/>
        </p:nvSpPr>
        <p:spPr>
          <a:xfrm>
            <a:off x="674075" y="1875215"/>
            <a:ext cx="302008" cy="1838946"/>
          </a:xfrm>
          <a:prstGeom prst="lef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fr-CH"/>
          </a:p>
        </p:txBody>
      </p:sp>
      <p:sp>
        <p:nvSpPr>
          <p:cNvPr id="5" name="Left Brace 4">
            <a:extLst>
              <a:ext uri="{FF2B5EF4-FFF2-40B4-BE49-F238E27FC236}">
                <a16:creationId xmlns:a16="http://schemas.microsoft.com/office/drawing/2014/main" id="{29685BCC-FBE7-FB85-4020-39A31EBE3A33}"/>
              </a:ext>
            </a:extLst>
          </p:cNvPr>
          <p:cNvSpPr/>
          <p:nvPr/>
        </p:nvSpPr>
        <p:spPr>
          <a:xfrm>
            <a:off x="647659" y="4018961"/>
            <a:ext cx="328424" cy="1555422"/>
          </a:xfrm>
          <a:prstGeom prst="lef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fr-CH"/>
          </a:p>
        </p:txBody>
      </p:sp>
      <p:pic>
        <p:nvPicPr>
          <p:cNvPr id="6" name="Picture 5" descr="HES-SO Valais-Wallis - BioArk">
            <a:extLst>
              <a:ext uri="{FF2B5EF4-FFF2-40B4-BE49-F238E27FC236}">
                <a16:creationId xmlns:a16="http://schemas.microsoft.com/office/drawing/2014/main" id="{D1A838F4-C6F5-85F9-430E-01201608654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F6EC700D-435E-3102-E3FB-3D527402FABE}"/>
                  </a:ext>
                </a:extLst>
              </p:cNvPr>
              <p:cNvSpPr txBox="1"/>
              <p:nvPr/>
            </p:nvSpPr>
            <p:spPr>
              <a:xfrm>
                <a:off x="3931165" y="2314510"/>
                <a:ext cx="5966377" cy="307777"/>
              </a:xfrm>
              <a:prstGeom prst="rect">
                <a:avLst/>
              </a:prstGeom>
              <a:noFill/>
            </p:spPr>
            <p:txBody>
              <a:bodyPr wrap="none" lIns="0" tIns="0" rIns="0" bIns="0" rtlCol="0">
                <a:spAutoFit/>
              </a:bodyPr>
              <a:lstStyle/>
              <a:p>
                <a:r>
                  <a:rPr lang="fr-CH" sz="2000" dirty="0">
                    <a:solidFill>
                      <a:srgbClr val="0070C0"/>
                    </a:solidFill>
                  </a:rPr>
                  <a:t>= </a:t>
                </a:r>
                <a14:m xmlns:a14="http://schemas.microsoft.com/office/drawing/2010/main"/>
                <a:endParaRPr lang="fr-CH" sz="2000" dirty="0">
                  <a:solidFill>
                    <a:srgbClr val="0070C0"/>
                  </a:solidFill>
                  <a:latin typeface="Times" panose="02020603050405020304" pitchFamily="18" charset="0"/>
                  <a:cs typeface="Times" panose="02020603050405020304" pitchFamily="18" charset="0"/>
                </a:endParaRPr>
              </a:p>
            </p:txBody>
          </p:sp>
        </mc:Choice>
        <mc:Fallback>
          <p:sp>
            <p:nvSpPr>
              <p:cNvPr id="9" name="TextBox 8">
                <a:extLst>
                  <a:ext uri="{FF2B5EF4-FFF2-40B4-BE49-F238E27FC236}">
                    <a16:creationId xmlns:a16="http://schemas.microsoft.com/office/drawing/2014/main" id="{F6EC700D-435E-3102-E3FB-3D527402FABE}"/>
                  </a:ext>
                </a:extLst>
              </p:cNvPr>
              <p:cNvSpPr txBox="1">
                <a:spLocks noRot="1" noChangeAspect="1" noMove="1" noResize="1" noEditPoints="1" noAdjustHandles="1" noChangeArrowheads="1" noChangeShapeType="1" noTextEdit="1"/>
              </p:cNvSpPr>
              <p:nvPr/>
            </p:nvSpPr>
            <p:spPr>
              <a:xfrm>
                <a:off x="3931165" y="2314510"/>
                <a:ext cx="5966377" cy="307777"/>
              </a:xfrm>
              <a:prstGeom prst="rect">
                <a:avLst/>
              </a:prstGeom>
              <a:blipFill>
                <a:blip r:embed="rId3"/>
                <a:stretch>
                  <a:fillRect l="-2656" t="-24000" b="-52000"/>
                </a:stretch>
              </a:blipFill>
            </p:spPr>
            <p:txBody>
              <a:bodyPr/>
              <a:lstStyle/>
              <a:p>
                <a:r>
                  <a:rPr lang="fr-CH">
                    <a:noFill/>
                  </a:rPr>
                  <a:t> </a:t>
                </a:r>
              </a:p>
            </p:txBody>
          </p:sp>
        </mc:Fallback>
      </mc:AlternateContent>
      <p:sp>
        <p:nvSpPr>
          <p:cNvPr id="11" name="TextBox 10">
            <a:extLst>
              <a:ext uri="{FF2B5EF4-FFF2-40B4-BE49-F238E27FC236}">
                <a16:creationId xmlns:a16="http://schemas.microsoft.com/office/drawing/2014/main" id="{215C6030-2A20-8216-54BA-59CBA6C5808B}"/>
              </a:ext>
            </a:extLst>
          </p:cNvPr>
          <p:cNvSpPr txBox="1"/>
          <p:nvPr/>
        </p:nvSpPr>
        <p:spPr>
          <a:xfrm>
            <a:off x="5261127" y="1852915"/>
            <a:ext cx="6626130" cy="369332"/>
          </a:xfrm>
          <a:prstGeom prst="rect">
            <a:avLst/>
          </a:prstGeom>
          <a:noFill/>
        </p:spPr>
        <p:txBody>
          <a:bodyPr wrap="square">
            <a:spAutoFit/>
          </a:bodyPr>
          <a:lstStyle/>
          <a:p>
            <a:pPr marL="0" indent="0">
              <a:buNone/>
            </a:pPr>
            <a:r>
              <a:rPr lang="fr-FR" altLang="fr-FR" sz="1800" dirty="0">
                <a:latin typeface="Times" panose="02020603050405020304" pitchFamily="18" charset="0"/>
                <a:cs typeface="Times" panose="02020603050405020304" pitchFamily="18" charset="0"/>
                <a:sym typeface="Symbol" panose="05050102010706020507" pitchFamily="18" charset="2"/>
              </a:rPr>
              <a:t>(</a:t>
            </a:r>
            <a:r>
              <a:rPr lang="fr-FR" altLang="fr-FR" sz="1800" dirty="0">
                <a:latin typeface="Times" panose="02020603050405020304" pitchFamily="18" charset="0"/>
                <a:cs typeface="Times" panose="02020603050405020304" pitchFamily="18" charset="0"/>
                <a:sym typeface="Symbol" panose="05050102010706020507" pitchFamily="18" charset="2"/>
              </a:rPr>
              <a:t>Instabiler oszillierender integrierender</a:t>
            </a:r>
            <a:r>
              <a:rPr lang="fr-FR" altLang="fr-FR" sz="1800" dirty="0">
                <a:latin typeface="Times" panose="02020603050405020304" pitchFamily="18" charset="0"/>
                <a:cs typeface="Times" panose="02020603050405020304" pitchFamily="18" charset="0"/>
                <a:sym typeface="Symbol" panose="05050102010706020507" pitchFamily="18" charset="2"/>
              </a:rPr>
              <a:t> Prozess </a:t>
            </a:r>
            <a:r>
              <a:rPr lang="fr-FR" altLang="fr-FR" sz="1800" dirty="0">
                <a:latin typeface="Times" panose="02020603050405020304" pitchFamily="18" charset="0"/>
                <a:cs typeface="Times" panose="02020603050405020304" pitchFamily="18" charset="0"/>
                <a:sym typeface="Symbol" panose="05050102010706020507" pitchFamily="18" charset="2"/>
              </a:rPr>
              <a:t>mit 2 Eingängen und 2 Ausgängen)</a:t>
            </a:r>
            <a:endParaRPr lang="fr-FR" altLang="fr-FR" sz="1800" b="1" i="1" dirty="0">
              <a:latin typeface="Times" panose="02020603050405020304" pitchFamily="18" charset="0"/>
              <a:cs typeface="Times" panose="02020603050405020304" pitchFamily="18" charset="0"/>
            </a:endParaRPr>
          </a:p>
        </p:txBody>
      </p:sp>
      <p:sp>
        <p:nvSpPr>
          <p:cNvPr id="13" name="TextBox 12">
            <a:extLst>
              <a:ext uri="{FF2B5EF4-FFF2-40B4-BE49-F238E27FC236}">
                <a16:creationId xmlns:a16="http://schemas.microsoft.com/office/drawing/2014/main" id="{BDA03F66-9D5D-C0FC-5058-2542C62A3CEC}"/>
              </a:ext>
            </a:extLst>
          </p:cNvPr>
          <p:cNvSpPr txBox="1"/>
          <p:nvPr/>
        </p:nvSpPr>
        <p:spPr>
          <a:xfrm>
            <a:off x="6320674" y="4078033"/>
            <a:ext cx="3982823" cy="461665"/>
          </a:xfrm>
          <a:prstGeom prst="rect">
            <a:avLst/>
          </a:prstGeom>
          <a:noFill/>
        </p:spPr>
        <p:txBody>
          <a:bodyPr wrap="square">
            <a:spAutoFit/>
          </a:bodyPr>
          <a:lstStyle/>
          <a:p>
            <a:pPr marL="0" indent="0">
              <a:buNone/>
            </a:pPr>
            <a:r>
              <a:rPr lang="fr-FR" altLang="fr-FR" sz="2400" dirty="0">
                <a:solidFill>
                  <a:schemeClr val="accent2">
                    <a:lumMod val="75000"/>
                  </a:schemeClr>
                </a:solidFill>
                <a:latin typeface="Times" panose="02020603050405020304" pitchFamily="18" charset="0"/>
                <a:cs typeface="Times" panose="02020603050405020304" pitchFamily="18" charset="0"/>
              </a:rPr>
              <a:t> (</a:t>
            </a:r>
            <a:r>
              <a:rPr lang="fr-FR" altLang="fr-FR" sz="1800" dirty="0">
                <a:latin typeface="Times" panose="02020603050405020304" pitchFamily="18" charset="0"/>
                <a:cs typeface="Times" panose="02020603050405020304" pitchFamily="18" charset="0"/>
                <a:sym typeface="Symbol" panose="05050102010706020507" pitchFamily="18" charset="2"/>
              </a:rPr>
              <a:t>Stabiler, nicht oszillierender geschlossener Regelkreis)</a:t>
            </a:r>
            <a:endParaRPr lang="fr-FR" altLang="fr-FR" sz="2400" dirty="0">
              <a:solidFill>
                <a:schemeClr val="accent2">
                  <a:lumMod val="75000"/>
                </a:schemeClr>
              </a:solidFill>
              <a:latin typeface="Times" panose="02020603050405020304" pitchFamily="18" charset="0"/>
              <a:cs typeface="Times" panose="02020603050405020304" pitchFamily="18" charset="0"/>
            </a:endParaRPr>
          </a:p>
        </p:txBody>
      </p:sp>
    </p:spTree>
    <p:extLst>
      <p:ext uri="{BB962C8B-B14F-4D97-AF65-F5344CB8AC3E}">
        <p14:creationId xmlns:p14="http://schemas.microsoft.com/office/powerpoint/2010/main" val="930980399"/>
      </p:ext>
    </p:extLst>
  </p:cSld>
  <p:clrMapOvr>
    <a:masterClrMapping/>
  </p:clrMapOvr>
</p:sld>
</file>

<file path=ppt/slides/slide11.xml><?xml version="1.0" encoding="utf-8"?>
<p:sld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Espace réservé du numéro de diapositive 4">
            <a:extLst>
              <a:ext uri="{FF2B5EF4-FFF2-40B4-BE49-F238E27FC236}">
                <a16:creationId xmlns:a16="http://schemas.microsoft.com/office/drawing/2014/main" id="{675663A8-88D5-0846-C6F8-97FA3E31A18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FB6C3F87-E93C-4886-82E7-3F83D2B060CA}" type="slidenum">
              <a:rPr lang="fr-FR" altLang="fr-FR" sz="1200"/>
              <a:t>11</a:t>
            </a:fld>
            <a:endParaRPr lang="fr-FR" altLang="fr-FR" sz="1200"/>
          </a:p>
        </p:txBody>
      </p:sp>
      <p:pic>
        <p:nvPicPr>
          <p:cNvPr id="35844" name="Picture 5">
            <a:extLst>
              <a:ext uri="{FF2B5EF4-FFF2-40B4-BE49-F238E27FC236}">
                <a16:creationId xmlns:a16="http://schemas.microsoft.com/office/drawing/2014/main" id="{024D2941-9965-4029-4E67-C9AF982763F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43100" y="1709739"/>
            <a:ext cx="8509000" cy="301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845" name="Text Box 6">
            <a:extLst>
              <a:ext uri="{FF2B5EF4-FFF2-40B4-BE49-F238E27FC236}">
                <a16:creationId xmlns:a16="http://schemas.microsoft.com/office/drawing/2014/main" id="{92C9AA1A-AB5C-1FCA-2F7F-277565DDFFDC}"/>
              </a:ext>
            </a:extLst>
          </p:cNvPr>
          <p:cNvSpPr txBox="1">
            <a:spLocks noChangeArrowheads="1"/>
          </p:cNvSpPr>
          <p:nvPr/>
        </p:nvSpPr>
        <p:spPr bwMode="auto">
          <a:xfrm>
            <a:off x="2114550" y="4850259"/>
            <a:ext cx="8458200" cy="461665"/>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ClrTx/>
              <a:buFontTx/>
              <a:buNone/>
            </a:pPr>
            <a:r>
              <a:rPr lang="fr-CH" altLang="fr-FR" dirty="0">
                <a:latin typeface="Times New Roman" panose="02020603050405020304" pitchFamily="18" charset="0"/>
              </a:rPr>
              <a:t>Die Rückkopplungsvektoren K und Korrekturvektoren L</a:t>
            </a:r>
            <a:endParaRPr lang="fr-FR" altLang="fr-FR" dirty="0">
              <a:latin typeface="Times New Roman" panose="02020603050405020304" pitchFamily="18" charset="0"/>
            </a:endParaRPr>
          </a:p>
        </p:txBody>
      </p:sp>
      <p:sp>
        <p:nvSpPr>
          <p:cNvPr id="35846" name="Line 7">
            <a:extLst>
              <a:ext uri="{FF2B5EF4-FFF2-40B4-BE49-F238E27FC236}">
                <a16:creationId xmlns:a16="http://schemas.microsoft.com/office/drawing/2014/main" id="{2956F2E6-D22B-6E7F-AFCD-E6AE2955F5E4}"/>
              </a:ext>
            </a:extLst>
          </p:cNvPr>
          <p:cNvSpPr>
            <a:spLocks noChangeShapeType="1"/>
          </p:cNvSpPr>
          <p:nvPr/>
        </p:nvSpPr>
        <p:spPr bwMode="auto">
          <a:xfrm flipV="1">
            <a:off x="5700714" y="4038601"/>
            <a:ext cx="242887" cy="701675"/>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fr-CH"/>
          </a:p>
        </p:txBody>
      </p:sp>
      <p:sp>
        <p:nvSpPr>
          <p:cNvPr id="35847" name="Line 8">
            <a:extLst>
              <a:ext uri="{FF2B5EF4-FFF2-40B4-BE49-F238E27FC236}">
                <a16:creationId xmlns:a16="http://schemas.microsoft.com/office/drawing/2014/main" id="{3CC943BE-6CE4-6F80-3CF2-844E09B10868}"/>
              </a:ext>
            </a:extLst>
          </p:cNvPr>
          <p:cNvSpPr>
            <a:spLocks noChangeShapeType="1"/>
          </p:cNvSpPr>
          <p:nvPr/>
        </p:nvSpPr>
        <p:spPr bwMode="auto">
          <a:xfrm flipH="1" flipV="1">
            <a:off x="4360864" y="3127375"/>
            <a:ext cx="1153816" cy="162084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fr-CH"/>
          </a:p>
        </p:txBody>
      </p:sp>
      <p:sp>
        <p:nvSpPr>
          <p:cNvPr id="4" name="Rectangle 2">
            <a:extLst>
              <a:ext uri="{FF2B5EF4-FFF2-40B4-BE49-F238E27FC236}">
                <a16:creationId xmlns:a16="http://schemas.microsoft.com/office/drawing/2014/main" id="{7F0DFB57-E6B3-3A5D-DD28-E3E617C380E1}"/>
              </a:ext>
            </a:extLst>
          </p:cNvPr>
          <p:cNvSpPr>
            <a:spLocks noGrp="1" noChangeArrowheads="1"/>
          </p:cNvSpPr>
          <p:nvPr>
            <p:ph type="title"/>
          </p:nvPr>
        </p:nvSpPr>
        <p:spPr>
          <a:xfrm>
            <a:off x="838200" y="365125"/>
            <a:ext cx="10515600" cy="1325563"/>
          </a:xfrm>
        </p:spPr>
        <p:txBody>
          <a:bodyPr>
            <a:normAutofit/>
          </a:bodyPr>
          <a:lstStyle/>
          <a:p>
            <a:r>
              <a:rPr lang="fr-CH" altLang="fr-FR" sz="3200" b="1" dirty="0">
                <a:latin typeface="Times" panose="02020603050405020304" pitchFamily="18" charset="0"/>
                <a:cs typeface="Times" panose="02020603050405020304" pitchFamily="18" charset="0"/>
              </a:rPr>
              <a:t>Beispiel 5: Simulation der Zustandsregelung des MIMO-Systems aus Beispiel 4 mit 2 Eingängen und 2 Sollwerten</a:t>
            </a:r>
            <a:endParaRPr lang="fr-FR" altLang="fr-FR" sz="3200" b="1" dirty="0">
              <a:latin typeface="Times" panose="02020603050405020304" pitchFamily="18" charset="0"/>
              <a:cs typeface="Times" panose="02020603050405020304" pitchFamily="18" charset="0"/>
            </a:endParaRPr>
          </a:p>
        </p:txBody>
      </p:sp>
      <p:pic>
        <p:nvPicPr>
          <p:cNvPr id="2" name="Picture 1" descr="HES-SO Valais-Wallis - BioArk">
            <a:extLst>
              <a:ext uri="{FF2B5EF4-FFF2-40B4-BE49-F238E27FC236}">
                <a16:creationId xmlns:a16="http://schemas.microsoft.com/office/drawing/2014/main" id="{1F0F0A33-780C-C8C0-59AA-C09D860C699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2.xml><?xml version="1.0" encoding="utf-8"?>
<p:sld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Espace réservé du numéro de diapositive 4">
            <a:extLst>
              <a:ext uri="{FF2B5EF4-FFF2-40B4-BE49-F238E27FC236}">
                <a16:creationId xmlns:a16="http://schemas.microsoft.com/office/drawing/2014/main" id="{E217B6E3-1063-B975-F3A1-2D7886EE44E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97583F85-EDFF-4790-A242-C8C666AAFC95}" type="slidenum">
              <a:rPr lang="fr-FR" altLang="fr-FR" sz="1200"/>
              <a:t>12</a:t>
            </a:fld>
            <a:endParaRPr lang="fr-FR" altLang="fr-FR" sz="1200"/>
          </a:p>
        </p:txBody>
      </p:sp>
      <p:pic>
        <p:nvPicPr>
          <p:cNvPr id="37892" name="Picture 7">
            <a:extLst>
              <a:ext uri="{FF2B5EF4-FFF2-40B4-BE49-F238E27FC236}">
                <a16:creationId xmlns:a16="http://schemas.microsoft.com/office/drawing/2014/main" id="{14F74807-EDDD-1023-1C76-244D08204C0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1193" y="1487540"/>
            <a:ext cx="5505663" cy="4106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a:extLst>
              <a:ext uri="{FF2B5EF4-FFF2-40B4-BE49-F238E27FC236}">
                <a16:creationId xmlns:a16="http://schemas.microsoft.com/office/drawing/2014/main" id="{B1F231C0-4973-5F74-6391-749430585E7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83108" y="1451518"/>
            <a:ext cx="5505663" cy="4107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9EA787FF-1EEE-AD70-2FB9-EB75B1298CFC}"/>
              </a:ext>
            </a:extLst>
          </p:cNvPr>
          <p:cNvSpPr txBox="1"/>
          <p:nvPr/>
        </p:nvSpPr>
        <p:spPr>
          <a:xfrm>
            <a:off x="748150" y="1109774"/>
            <a:ext cx="3151825" cy="307777"/>
          </a:xfrm>
          <a:prstGeom prst="rect">
            <a:avLst/>
          </a:prstGeom>
          <a:noFill/>
        </p:spPr>
        <p:txBody>
          <a:bodyPr wrap="none" rtlCol="0">
            <a:spAutoFit/>
          </a:bodyPr>
          <a:lstStyle/>
          <a:p>
            <a:r>
              <a:rPr lang="fr-CH" sz="1400" dirty="0">
                <a:latin typeface="Arial" panose="020B0604020202020204" pitchFamily="34" charset="0"/>
                <a:cs typeface="Arial" panose="020B0604020202020204" pitchFamily="34" charset="0"/>
              </a:rPr>
              <a:t>Befehle W1, W2 &amp;amp; Messungen y1, y2</a:t>
            </a:r>
          </a:p>
        </p:txBody>
      </p:sp>
      <p:sp>
        <p:nvSpPr>
          <p:cNvPr id="7" name="TextBox 6">
            <a:extLst>
              <a:ext uri="{FF2B5EF4-FFF2-40B4-BE49-F238E27FC236}">
                <a16:creationId xmlns:a16="http://schemas.microsoft.com/office/drawing/2014/main" id="{1F273F04-C990-2B90-FEC8-BC085329E9DB}"/>
              </a:ext>
            </a:extLst>
          </p:cNvPr>
          <p:cNvSpPr txBox="1"/>
          <p:nvPr/>
        </p:nvSpPr>
        <p:spPr>
          <a:xfrm>
            <a:off x="6746688" y="1130984"/>
            <a:ext cx="1745991" cy="307777"/>
          </a:xfrm>
          <a:prstGeom prst="rect">
            <a:avLst/>
          </a:prstGeom>
          <a:noFill/>
        </p:spPr>
        <p:txBody>
          <a:bodyPr wrap="none" rtlCol="0">
            <a:spAutoFit/>
          </a:bodyPr>
          <a:lstStyle/>
          <a:p>
            <a:r>
              <a:rPr lang="fr-CH" sz="1400" dirty="0">
                <a:latin typeface="Arial" panose="020B0604020202020204" pitchFamily="34" charset="0"/>
                <a:cs typeface="Arial" panose="020B0604020202020204" pitchFamily="34" charset="0"/>
              </a:rPr>
              <a:t>Befehle u1, u2</a:t>
            </a:r>
          </a:p>
        </p:txBody>
      </p:sp>
      <p:pic>
        <p:nvPicPr>
          <p:cNvPr id="2" name="Picture 1" descr="HES-SO Valais-Wallis - BioArk">
            <a:extLst>
              <a:ext uri="{FF2B5EF4-FFF2-40B4-BE49-F238E27FC236}">
                <a16:creationId xmlns:a16="http://schemas.microsoft.com/office/drawing/2014/main" id="{FDC7154C-31AB-98C1-92A0-DC4688F26F8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3.xml><?xml version="1.0" encoding="utf-8"?>
<p:sld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Espace réservé du numéro de diapositive 5">
            <a:extLst>
              <a:ext uri="{FF2B5EF4-FFF2-40B4-BE49-F238E27FC236}">
                <a16:creationId xmlns:a16="http://schemas.microsoft.com/office/drawing/2014/main" id="{DF3E6ADE-9082-F044-2ABF-6E04B1059F1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57B34B3D-2F1E-47E8-A37F-ECBC20A97C0A}" type="slidenum">
              <a:rPr lang="fr-FR" altLang="fr-FR" sz="1200"/>
              <a:t>13</a:t>
            </a:fld>
            <a:endParaRPr lang="fr-FR" altLang="fr-FR" sz="1200"/>
          </a:p>
        </p:txBody>
      </p:sp>
      <p:sp>
        <p:nvSpPr>
          <p:cNvPr id="66563" name="Rectangle 2">
            <a:extLst>
              <a:ext uri="{FF2B5EF4-FFF2-40B4-BE49-F238E27FC236}">
                <a16:creationId xmlns:a16="http://schemas.microsoft.com/office/drawing/2014/main" id="{3C7A0354-28D1-9B72-4BB4-49468F264FC5}"/>
              </a:ext>
            </a:extLst>
          </p:cNvPr>
          <p:cNvSpPr>
            <a:spLocks noGrp="1" noChangeArrowheads="1"/>
          </p:cNvSpPr>
          <p:nvPr>
            <p:ph type="title"/>
          </p:nvPr>
        </p:nvSpPr>
        <p:spPr/>
        <p:txBody>
          <a:bodyPr>
            <a:normAutofit/>
          </a:bodyPr>
          <a:lstStyle/>
          <a:p>
            <a:pPr marL="533400" indent="-533400"/>
            <a:r>
              <a:rPr lang="fr-CH" altLang="fr-FR" sz="3200" b="1">
                <a:latin typeface="Times" panose="02020603050405020304" pitchFamily="18" charset="0"/>
                <a:cs typeface="Times" panose="02020603050405020304" pitchFamily="18" charset="0"/>
              </a:rPr>
              <a:t>Problem der Zustandsmessung</a:t>
            </a:r>
            <a:endParaRPr lang="fr-FR" altLang="fr-FR" sz="3200" b="1">
              <a:latin typeface="Times" panose="02020603050405020304" pitchFamily="18" charset="0"/>
              <a:cs typeface="Times" panose="02020603050405020304" pitchFamily="18" charset="0"/>
            </a:endParaRPr>
          </a:p>
        </p:txBody>
      </p:sp>
      <p:sp>
        <p:nvSpPr>
          <p:cNvPr id="66564" name="Rectangle 3">
            <a:extLst>
              <a:ext uri="{FF2B5EF4-FFF2-40B4-BE49-F238E27FC236}">
                <a16:creationId xmlns:a16="http://schemas.microsoft.com/office/drawing/2014/main" id="{0DDB8A80-A936-B6EE-776C-BE8129E30D7C}"/>
              </a:ext>
            </a:extLst>
          </p:cNvPr>
          <p:cNvSpPr>
            <a:spLocks noGrp="1" noChangeArrowheads="1"/>
          </p:cNvSpPr>
          <p:nvPr>
            <p:ph type="body" idx="1"/>
          </p:nvPr>
        </p:nvSpPr>
        <p:spPr>
          <a:xfrm>
            <a:off x="914401" y="1746250"/>
            <a:ext cx="9542464" cy="4114800"/>
          </a:xfrm>
        </p:spPr>
        <p:txBody>
          <a:bodyPr>
            <a:noAutofit/>
          </a:bodyPr>
          <a:lstStyle/>
          <a:p>
            <a:pPr algn="just">
              <a:lnSpc>
                <a:spcPct val="90000"/>
              </a:lnSpc>
            </a:pPr>
            <a:r>
              <a:rPr lang="fr-CH" altLang="fr-FR" sz="2400" dirty="0">
                <a:latin typeface="Times" panose="02020603050405020304" pitchFamily="18" charset="0"/>
                <a:cs typeface="Times" panose="02020603050405020304" pitchFamily="18" charset="0"/>
              </a:rPr>
              <a:t>Um einen Zustandsregler zu installieren, müssen wir jederzeit den Wert des Zustandsvektors kennen. In der Praxis ist es natürlich nicht möglich, alle Zustandsvariablen zu messen: </a:t>
            </a:r>
            <a:r>
              <a:rPr lang="fr-CH" altLang="fr-FR" sz="2400" dirty="0">
                <a:solidFill>
                  <a:srgbClr val="FF0000"/>
                </a:solidFill>
                <a:latin typeface="Times" panose="02020603050405020304" pitchFamily="18" charset="0"/>
                <a:cs typeface="Times" panose="02020603050405020304" pitchFamily="18" charset="0"/>
              </a:rPr>
              <a:t>Wir verfügen nur über die gemessenen Variablen</a:t>
            </a:r>
            <a:r>
              <a:rPr lang="fr-CH" altLang="fr-FR" sz="2400" dirty="0">
                <a:latin typeface="Times" panose="02020603050405020304" pitchFamily="18" charset="0"/>
                <a:cs typeface="Times" panose="02020603050405020304" pitchFamily="18" charset="0"/>
              </a:rPr>
              <a:t>, d. h. diejenigen, die im Vektor y vorhanden sind.</a:t>
            </a:r>
          </a:p>
          <a:p>
            <a:pPr algn="just">
              <a:lnSpc>
                <a:spcPct val="90000"/>
              </a:lnSpc>
            </a:pPr>
            <a:endParaRPr lang="fr-CH" altLang="fr-FR" sz="2400" dirty="0">
              <a:latin typeface="Times" panose="02020603050405020304" pitchFamily="18" charset="0"/>
              <a:cs typeface="Times" panose="02020603050405020304" pitchFamily="18" charset="0"/>
            </a:endParaRPr>
          </a:p>
          <a:p>
            <a:pPr algn="just">
              <a:lnSpc>
                <a:spcPct val="90000"/>
              </a:lnSpc>
              <a:buFont typeface="Wingdings" panose="05000000000000000000" pitchFamily="2" charset="2"/>
              <a:buChar char="Ø"/>
            </a:pPr>
            <a:r>
              <a:rPr lang="fr-CH" altLang="fr-FR" sz="2400" dirty="0">
                <a:latin typeface="Times" panose="02020603050405020304" pitchFamily="18" charset="0"/>
                <a:cs typeface="Times" panose="02020603050405020304" pitchFamily="18" charset="0"/>
              </a:rPr>
              <a:t> Um einen Zustandsregler anzuwenden, muss daher ein Weg gefunden werden</a:t>
            </a:r>
            <a:r>
              <a:rPr lang="fr-CH" altLang="fr-FR" sz="2400" dirty="0">
                <a:solidFill>
                  <a:srgbClr val="FF0000"/>
                </a:solidFill>
                <a:latin typeface="Times" panose="02020603050405020304" pitchFamily="18" charset="0"/>
                <a:cs typeface="Times" panose="02020603050405020304" pitchFamily="18" charset="0"/>
              </a:rPr>
              <a:t>, die fehlenden Zustandsvariablen </a:t>
            </a:r>
            <a:r>
              <a:rPr lang="fr-CH" altLang="fr-FR" sz="2400" dirty="0">
                <a:latin typeface="Times" panose="02020603050405020304" pitchFamily="18" charset="0"/>
                <a:cs typeface="Times" panose="02020603050405020304" pitchFamily="18" charset="0"/>
              </a:rPr>
              <a:t>anhand dieser Messungen </a:t>
            </a:r>
            <a:r>
              <a:rPr lang="fr-CH" altLang="fr-FR" sz="2400" dirty="0">
                <a:latin typeface="Times" panose="02020603050405020304" pitchFamily="18" charset="0"/>
                <a:cs typeface="Times" panose="02020603050405020304" pitchFamily="18" charset="0"/>
              </a:rPr>
              <a:t>zu </a:t>
            </a:r>
            <a:r>
              <a:rPr lang="fr-CH" altLang="fr-FR" sz="2400" dirty="0">
                <a:solidFill>
                  <a:srgbClr val="FF0000"/>
                </a:solidFill>
                <a:latin typeface="Times" panose="02020603050405020304" pitchFamily="18" charset="0"/>
                <a:cs typeface="Times" panose="02020603050405020304" pitchFamily="18" charset="0"/>
              </a:rPr>
              <a:t>„rekonstruieren</a:t>
            </a:r>
            <a:r>
              <a:rPr lang="fr-CH" altLang="fr-FR" sz="2400" dirty="0">
                <a:latin typeface="Times" panose="02020603050405020304" pitchFamily="18" charset="0"/>
                <a:cs typeface="Times" panose="02020603050405020304" pitchFamily="18" charset="0"/>
              </a:rPr>
              <a:t>”. Dies geschieht durch einen Filter, der als </a:t>
            </a:r>
            <a:r>
              <a:rPr lang="fr-CH" altLang="fr-FR" sz="2400" dirty="0">
                <a:solidFill>
                  <a:srgbClr val="FF0000"/>
                </a:solidFill>
                <a:latin typeface="Times" panose="02020603050405020304" pitchFamily="18" charset="0"/>
                <a:cs typeface="Times" panose="02020603050405020304" pitchFamily="18" charset="0"/>
              </a:rPr>
              <a:t>„Zustandsbeobachter”</a:t>
            </a:r>
            <a:r>
              <a:rPr lang="fr-CH" altLang="fr-FR" sz="2400" dirty="0">
                <a:latin typeface="Times" panose="02020603050405020304" pitchFamily="18" charset="0"/>
                <a:cs typeface="Times" panose="02020603050405020304" pitchFamily="18" charset="0"/>
              </a:rPr>
              <a:t> bezeichnet wird</a:t>
            </a:r>
            <a:r>
              <a:rPr lang="fr-CH" altLang="fr-FR" sz="2400" dirty="0">
                <a:latin typeface="Times" panose="02020603050405020304" pitchFamily="18" charset="0"/>
                <a:cs typeface="Times" panose="02020603050405020304" pitchFamily="18" charset="0"/>
              </a:rPr>
              <a:t>. </a:t>
            </a:r>
            <a:endParaRPr lang="fr-FR" altLang="fr-FR" sz="2400" dirty="0">
              <a:latin typeface="Times" panose="02020603050405020304" pitchFamily="18" charset="0"/>
              <a:cs typeface="Times" panose="02020603050405020304" pitchFamily="18" charset="0"/>
            </a:endParaRPr>
          </a:p>
        </p:txBody>
      </p:sp>
      <p:pic>
        <p:nvPicPr>
          <p:cNvPr id="2" name="Picture 1" descr="HES-SO Valais-Wallis - BioArk">
            <a:extLst>
              <a:ext uri="{FF2B5EF4-FFF2-40B4-BE49-F238E27FC236}">
                <a16:creationId xmlns:a16="http://schemas.microsoft.com/office/drawing/2014/main" id="{B2A99980-2701-36D0-1596-AD5C9CE5BAB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4.xml><?xml version="1.0" encoding="utf-8"?>
<p:sld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Espace réservé du numéro de diapositive 5">
            <a:extLst>
              <a:ext uri="{FF2B5EF4-FFF2-40B4-BE49-F238E27FC236}">
                <a16:creationId xmlns:a16="http://schemas.microsoft.com/office/drawing/2014/main" id="{28522C74-5636-6345-8587-2BB9033CE81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850BAC5E-0382-407F-8DA4-6F6DD29A5680}" type="slidenum">
              <a:rPr lang="fr-FR" altLang="fr-FR" sz="1200"/>
              <a:t>14</a:t>
            </a:fld>
            <a:endParaRPr lang="fr-FR" altLang="fr-FR" sz="1200"/>
          </a:p>
        </p:txBody>
      </p:sp>
      <p:sp>
        <p:nvSpPr>
          <p:cNvPr id="67587" name="Rectangle 2">
            <a:extLst>
              <a:ext uri="{FF2B5EF4-FFF2-40B4-BE49-F238E27FC236}">
                <a16:creationId xmlns:a16="http://schemas.microsoft.com/office/drawing/2014/main" id="{D8BBF8B3-39AC-5625-4635-4F91EB4D6B7C}"/>
              </a:ext>
            </a:extLst>
          </p:cNvPr>
          <p:cNvSpPr>
            <a:spLocks noGrp="1" noChangeArrowheads="1"/>
          </p:cNvSpPr>
          <p:nvPr>
            <p:ph type="title"/>
          </p:nvPr>
        </p:nvSpPr>
        <p:spPr/>
        <p:txBody>
          <a:bodyPr>
            <a:normAutofit/>
          </a:bodyPr>
          <a:lstStyle/>
          <a:p>
            <a:r>
              <a:rPr lang="fr-CH" altLang="fr-FR" sz="3200" b="1" dirty="0">
                <a:latin typeface="Times" panose="02020603050405020304" pitchFamily="18" charset="0"/>
                <a:cs typeface="Times" panose="02020603050405020304" pitchFamily="18" charset="0"/>
              </a:rPr>
              <a:t>Notwendige Voraussetzungen: Beobachtbarkeit und Steuerbarkeit</a:t>
            </a:r>
            <a:endParaRPr lang="fr-FR" altLang="fr-FR" sz="3200" b="1" dirty="0">
              <a:latin typeface="Times" panose="02020603050405020304" pitchFamily="18" charset="0"/>
              <a:cs typeface="Times" panose="02020603050405020304" pitchFamily="18" charset="0"/>
            </a:endParaRPr>
          </a:p>
        </p:txBody>
      </p:sp>
      <p:sp>
        <p:nvSpPr>
          <p:cNvPr id="67588" name="Rectangle 3">
            <a:extLst>
              <a:ext uri="{FF2B5EF4-FFF2-40B4-BE49-F238E27FC236}">
                <a16:creationId xmlns:a16="http://schemas.microsoft.com/office/drawing/2014/main" id="{41822218-7A92-AC2E-82D6-82B035077E61}"/>
              </a:ext>
            </a:extLst>
          </p:cNvPr>
          <p:cNvSpPr>
            <a:spLocks noGrp="1" noChangeArrowheads="1"/>
          </p:cNvSpPr>
          <p:nvPr>
            <p:ph type="body" idx="1"/>
          </p:nvPr>
        </p:nvSpPr>
        <p:spPr/>
        <p:txBody>
          <a:bodyPr/>
          <a:lstStyle/>
          <a:p>
            <a:pPr>
              <a:buFont typeface="Wingdings" panose="05000000000000000000" pitchFamily="2" charset="2"/>
              <a:buChar char="ü"/>
            </a:pPr>
            <a:r>
              <a:rPr lang="fr-CH" altLang="fr-FR" dirty="0">
                <a:latin typeface="Times" panose="02020603050405020304" pitchFamily="18" charset="0"/>
                <a:cs typeface="Times" panose="02020603050405020304" pitchFamily="18" charset="0"/>
              </a:rPr>
              <a:t>Ein Beobachter kann nur dann funktionieren, wenn die gemessenen Variablen „ausreichend” Informationen über das System enthalten: Das System muss </a:t>
            </a:r>
            <a:r>
              <a:rPr lang="fr-CH" altLang="fr-FR" b="1" dirty="0">
                <a:solidFill>
                  <a:srgbClr val="FF0000"/>
                </a:solidFill>
                <a:latin typeface="Times" panose="02020603050405020304" pitchFamily="18" charset="0"/>
                <a:cs typeface="Times" panose="02020603050405020304" pitchFamily="18" charset="0"/>
              </a:rPr>
              <a:t>beobachtbar</a:t>
            </a:r>
            <a:r>
              <a:rPr lang="fr-CH" altLang="fr-FR" dirty="0">
                <a:latin typeface="Times" panose="02020603050405020304" pitchFamily="18" charset="0"/>
                <a:cs typeface="Times" panose="02020603050405020304" pitchFamily="18" charset="0"/>
              </a:rPr>
              <a:t> sein</a:t>
            </a:r>
            <a:r>
              <a:rPr lang="fr-CH" altLang="fr-FR" dirty="0">
                <a:latin typeface="Times" panose="02020603050405020304" pitchFamily="18" charset="0"/>
                <a:cs typeface="Times" panose="02020603050405020304" pitchFamily="18" charset="0"/>
              </a:rPr>
              <a:t>.</a:t>
            </a:r>
          </a:p>
          <a:p>
            <a:pPr>
              <a:buFont typeface="Wingdings" panose="05000000000000000000" pitchFamily="2" charset="2"/>
              <a:buChar char="ü"/>
            </a:pPr>
            <a:endParaRPr lang="fr-CH" altLang="fr-FR" dirty="0">
              <a:latin typeface="Times" panose="02020603050405020304" pitchFamily="18" charset="0"/>
              <a:cs typeface="Times" panose="02020603050405020304" pitchFamily="18" charset="0"/>
            </a:endParaRPr>
          </a:p>
          <a:p>
            <a:pPr>
              <a:buFont typeface="Wingdings" panose="05000000000000000000" pitchFamily="2" charset="2"/>
              <a:buChar char="ü"/>
            </a:pPr>
            <a:r>
              <a:rPr lang="fr-CH" altLang="fr-FR" dirty="0">
                <a:latin typeface="Times" panose="02020603050405020304" pitchFamily="18" charset="0"/>
                <a:cs typeface="Times" panose="02020603050405020304" pitchFamily="18" charset="0"/>
              </a:rPr>
              <a:t>Um das Verhalten jeder einzelnen Zustandsvariablen beeinflussen zu können, müssen die Steuerungen außerdem ausreichend mit diesen gekoppelt sein: Das System muss </a:t>
            </a:r>
            <a:r>
              <a:rPr lang="fr-CH" altLang="fr-FR" b="1" dirty="0">
                <a:solidFill>
                  <a:srgbClr val="FF0000"/>
                </a:solidFill>
                <a:latin typeface="Times" panose="02020603050405020304" pitchFamily="18" charset="0"/>
                <a:cs typeface="Times" panose="02020603050405020304" pitchFamily="18" charset="0"/>
              </a:rPr>
              <a:t>steuerbar</a:t>
            </a:r>
            <a:r>
              <a:rPr lang="fr-CH" altLang="fr-FR" dirty="0">
                <a:latin typeface="Times" panose="02020603050405020304" pitchFamily="18" charset="0"/>
                <a:cs typeface="Times" panose="02020603050405020304" pitchFamily="18" charset="0"/>
              </a:rPr>
              <a:t> sein</a:t>
            </a:r>
            <a:r>
              <a:rPr lang="fr-CH" altLang="fr-FR" dirty="0">
                <a:latin typeface="Times" panose="02020603050405020304" pitchFamily="18" charset="0"/>
                <a:cs typeface="Times" panose="02020603050405020304" pitchFamily="18" charset="0"/>
              </a:rPr>
              <a:t>.</a:t>
            </a:r>
            <a:endParaRPr lang="fr-FR" altLang="fr-FR" dirty="0">
              <a:latin typeface="Times" panose="02020603050405020304" pitchFamily="18" charset="0"/>
              <a:cs typeface="Times" panose="02020603050405020304" pitchFamily="18" charset="0"/>
            </a:endParaRPr>
          </a:p>
        </p:txBody>
      </p:sp>
      <p:pic>
        <p:nvPicPr>
          <p:cNvPr id="2" name="Picture 1" descr="HES-SO Valais-Wallis - BioArk">
            <a:extLst>
              <a:ext uri="{FF2B5EF4-FFF2-40B4-BE49-F238E27FC236}">
                <a16:creationId xmlns:a16="http://schemas.microsoft.com/office/drawing/2014/main" id="{9049A62B-0968-471B-2065-AD53A3F3F7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5.xml><?xml version="1.0" encoding="utf-8"?>
<p:sld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Espace réservé du numéro de diapositive 4">
            <a:extLst>
              <a:ext uri="{FF2B5EF4-FFF2-40B4-BE49-F238E27FC236}">
                <a16:creationId xmlns:a16="http://schemas.microsoft.com/office/drawing/2014/main" id="{7CE0DEC0-6406-2B89-6670-BC9A823A606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039B144C-39BB-4A4A-A80C-97425B29E071}" type="slidenum">
              <a:rPr lang="fr-FR" altLang="fr-FR" sz="1200"/>
              <a:t>15</a:t>
            </a:fld>
            <a:endParaRPr lang="fr-FR" altLang="fr-FR" sz="1200"/>
          </a:p>
        </p:txBody>
      </p:sp>
      <p:pic>
        <p:nvPicPr>
          <p:cNvPr id="72707" name="Picture 4">
            <a:extLst>
              <a:ext uri="{FF2B5EF4-FFF2-40B4-BE49-F238E27FC236}">
                <a16:creationId xmlns:a16="http://schemas.microsoft.com/office/drawing/2014/main" id="{406A2CCE-3A42-6F97-4E35-6F61DB9644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95701" y="1452563"/>
            <a:ext cx="5076825" cy="391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2708" name="Rectangle 5">
            <a:extLst>
              <a:ext uri="{FF2B5EF4-FFF2-40B4-BE49-F238E27FC236}">
                <a16:creationId xmlns:a16="http://schemas.microsoft.com/office/drawing/2014/main" id="{1900401C-4ED2-57BD-4DAA-77B3E671DC8B}"/>
              </a:ext>
            </a:extLst>
          </p:cNvPr>
          <p:cNvSpPr>
            <a:spLocks noGrp="1" noChangeArrowheads="1"/>
          </p:cNvSpPr>
          <p:nvPr>
            <p:ph type="title"/>
          </p:nvPr>
        </p:nvSpPr>
        <p:spPr/>
        <p:txBody>
          <a:bodyPr>
            <a:normAutofit/>
          </a:bodyPr>
          <a:lstStyle/>
          <a:p>
            <a:r>
              <a:rPr lang="fr-CH" altLang="fr-FR" sz="3200" b="1" dirty="0">
                <a:latin typeface="Times" panose="02020603050405020304" pitchFamily="18" charset="0"/>
                <a:cs typeface="Times" panose="02020603050405020304" pitchFamily="18" charset="0"/>
              </a:rPr>
              <a:t>Veranschaulichung der Beobachtbarkeit und Steuerbarkeit</a:t>
            </a:r>
            <a:endParaRPr lang="fr-FR" altLang="fr-FR" sz="3200" b="1" dirty="0">
              <a:latin typeface="Times" panose="02020603050405020304" pitchFamily="18" charset="0"/>
              <a:cs typeface="Times" panose="02020603050405020304" pitchFamily="18" charset="0"/>
            </a:endParaRPr>
          </a:p>
        </p:txBody>
      </p:sp>
      <p:sp>
        <p:nvSpPr>
          <p:cNvPr id="327686" name="Text Box 6">
            <a:extLst>
              <a:ext uri="{FF2B5EF4-FFF2-40B4-BE49-F238E27FC236}">
                <a16:creationId xmlns:a16="http://schemas.microsoft.com/office/drawing/2014/main" id="{8B37341A-4390-FA3D-969A-4B06D2D2CC16}"/>
              </a:ext>
            </a:extLst>
          </p:cNvPr>
          <p:cNvSpPr txBox="1">
            <a:spLocks noChangeArrowheads="1"/>
          </p:cNvSpPr>
          <p:nvPr/>
        </p:nvSpPr>
        <p:spPr bwMode="auto">
          <a:xfrm>
            <a:off x="2092244" y="5768976"/>
            <a:ext cx="742473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ClrTx/>
              <a:buFontTx/>
              <a:buNone/>
            </a:pPr>
            <a:r>
              <a:rPr lang="fr-CH" altLang="fr-FR">
                <a:latin typeface="Times" panose="02020603050405020304" pitchFamily="18" charset="0"/>
                <a:cs typeface="Times" panose="02020603050405020304" pitchFamily="18" charset="0"/>
              </a:rPr>
              <a:t>Eine Regulierung kann natürlich nur auf die Teile eines Systems angewendet werden, die sowohl steuerbar als auch beobachtbar sind!</a:t>
            </a:r>
            <a:endParaRPr lang="fr-FR" altLang="fr-FR">
              <a:latin typeface="Times" panose="02020603050405020304" pitchFamily="18" charset="0"/>
              <a:cs typeface="Times" panose="02020603050405020304" pitchFamily="18" charset="0"/>
            </a:endParaRPr>
          </a:p>
        </p:txBody>
      </p:sp>
      <p:grpSp>
        <p:nvGrpSpPr>
          <p:cNvPr id="2" name="Group 12">
            <a:extLst>
              <a:ext uri="{FF2B5EF4-FFF2-40B4-BE49-F238E27FC236}">
                <a16:creationId xmlns:a16="http://schemas.microsoft.com/office/drawing/2014/main" id="{664CF9E8-62B8-C8F2-56EC-EB9B523D40C5}"/>
              </a:ext>
            </a:extLst>
          </p:cNvPr>
          <p:cNvGrpSpPr>
            <a:grpSpLocks/>
          </p:cNvGrpSpPr>
          <p:nvPr/>
        </p:nvGrpSpPr>
        <p:grpSpPr bwMode="auto">
          <a:xfrm>
            <a:off x="2455864" y="2682875"/>
            <a:ext cx="5519737" cy="852488"/>
            <a:chOff x="587" y="1690"/>
            <a:chExt cx="3477" cy="537"/>
          </a:xfrm>
        </p:grpSpPr>
        <p:sp>
          <p:nvSpPr>
            <p:cNvPr id="72711" name="Rectangle 7">
              <a:extLst>
                <a:ext uri="{FF2B5EF4-FFF2-40B4-BE49-F238E27FC236}">
                  <a16:creationId xmlns:a16="http://schemas.microsoft.com/office/drawing/2014/main" id="{609DE7E0-39C4-5E1B-EA84-F5B7C3E2E67B}"/>
                </a:ext>
              </a:extLst>
            </p:cNvPr>
            <p:cNvSpPr>
              <a:spLocks noChangeArrowheads="1"/>
            </p:cNvSpPr>
            <p:nvPr/>
          </p:nvSpPr>
          <p:spPr bwMode="auto">
            <a:xfrm>
              <a:off x="2592" y="1747"/>
              <a:ext cx="931" cy="480"/>
            </a:xfrm>
            <a:prstGeom prst="rect">
              <a:avLst/>
            </a:prstGeom>
            <a:noFill/>
            <a:ln w="571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72712" name="AutoShape 8">
              <a:extLst>
                <a:ext uri="{FF2B5EF4-FFF2-40B4-BE49-F238E27FC236}">
                  <a16:creationId xmlns:a16="http://schemas.microsoft.com/office/drawing/2014/main" id="{CD0F0A8C-2B3E-1DB6-561D-8C9EB8D0DFEC}"/>
                </a:ext>
              </a:extLst>
            </p:cNvPr>
            <p:cNvSpPr>
              <a:spLocks noChangeArrowheads="1"/>
            </p:cNvSpPr>
            <p:nvPr/>
          </p:nvSpPr>
          <p:spPr bwMode="auto">
            <a:xfrm>
              <a:off x="2054" y="1728"/>
              <a:ext cx="500" cy="462"/>
            </a:xfrm>
            <a:prstGeom prst="rightArrow">
              <a:avLst>
                <a:gd name="adj1" fmla="val 50000"/>
                <a:gd name="adj2" fmla="val 27056"/>
              </a:avLst>
            </a:prstGeom>
            <a:solidFill>
              <a:srgbClr val="FF0000"/>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72713" name="AutoShape 9">
              <a:extLst>
                <a:ext uri="{FF2B5EF4-FFF2-40B4-BE49-F238E27FC236}">
                  <a16:creationId xmlns:a16="http://schemas.microsoft.com/office/drawing/2014/main" id="{AFEA4C5A-CC60-22A2-53C9-077D8FD102E3}"/>
                </a:ext>
              </a:extLst>
            </p:cNvPr>
            <p:cNvSpPr>
              <a:spLocks noChangeArrowheads="1"/>
            </p:cNvSpPr>
            <p:nvPr/>
          </p:nvSpPr>
          <p:spPr bwMode="auto">
            <a:xfrm>
              <a:off x="3564" y="1748"/>
              <a:ext cx="500" cy="462"/>
            </a:xfrm>
            <a:prstGeom prst="rightArrow">
              <a:avLst>
                <a:gd name="adj1" fmla="val 50000"/>
                <a:gd name="adj2" fmla="val 27056"/>
              </a:avLst>
            </a:prstGeom>
            <a:solidFill>
              <a:srgbClr val="FF0000"/>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72714" name="Rectangle 10">
              <a:extLst>
                <a:ext uri="{FF2B5EF4-FFF2-40B4-BE49-F238E27FC236}">
                  <a16:creationId xmlns:a16="http://schemas.microsoft.com/office/drawing/2014/main" id="{BD3E8A3A-0D16-563E-833C-2F95E733B4C4}"/>
                </a:ext>
              </a:extLst>
            </p:cNvPr>
            <p:cNvSpPr>
              <a:spLocks noChangeArrowheads="1"/>
            </p:cNvSpPr>
            <p:nvPr/>
          </p:nvSpPr>
          <p:spPr bwMode="auto">
            <a:xfrm>
              <a:off x="587" y="1690"/>
              <a:ext cx="912" cy="509"/>
            </a:xfrm>
            <a:prstGeom prst="rect">
              <a:avLst/>
            </a:prstGeom>
            <a:solidFill>
              <a:srgbClr val="FF0000"/>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FontTx/>
                <a:buNone/>
              </a:pPr>
              <a:r>
                <a:rPr lang="fr-CH" altLang="fr-FR">
                  <a:latin typeface="Times New Roman" panose="02020603050405020304" pitchFamily="18" charset="0"/>
                </a:rPr>
                <a:t>Regulierungsbehörde</a:t>
              </a:r>
              <a:endParaRPr lang="fr-FR" altLang="fr-FR">
                <a:latin typeface="Times New Roman" panose="02020603050405020304" pitchFamily="18" charset="0"/>
              </a:endParaRPr>
            </a:p>
          </p:txBody>
        </p:sp>
        <p:cxnSp>
          <p:nvCxnSpPr>
            <p:cNvPr id="72715" name="AutoShape 11">
              <a:extLst>
                <a:ext uri="{FF2B5EF4-FFF2-40B4-BE49-F238E27FC236}">
                  <a16:creationId xmlns:a16="http://schemas.microsoft.com/office/drawing/2014/main" id="{1B16AFFE-0A53-F037-FB9F-8B430328CF4F}"/>
                </a:ext>
              </a:extLst>
            </p:cNvPr>
            <p:cNvCxnSpPr>
              <a:cxnSpLocks noChangeShapeType="1"/>
              <a:stCxn id="72713" idx="3"/>
              <a:endCxn id="72714" idx="1"/>
            </p:cNvCxnSpPr>
            <p:nvPr/>
          </p:nvCxnSpPr>
          <p:spPr bwMode="auto">
            <a:xfrm flipH="1" flipV="1">
              <a:off x="587" y="1945"/>
              <a:ext cx="3477" cy="34"/>
            </a:xfrm>
            <a:prstGeom prst="bentConnector5">
              <a:avLst>
                <a:gd name="adj1" fmla="val -17718"/>
                <a:gd name="adj2" fmla="val -4455884"/>
                <a:gd name="adj3" fmla="val 104144"/>
              </a:avLst>
            </a:prstGeom>
            <a:noFill/>
            <a:ln w="76200">
              <a:solidFill>
                <a:srgbClr val="FF0000"/>
              </a:solidFill>
              <a:miter lim="800000"/>
              <a:headEnd/>
              <a:tailEnd type="triangle" w="med" len="med"/>
            </a:ln>
            <a:extLst>
              <a:ext uri="{909E8E84-426E-40DD-AFC4-6F175D3DCCD1}">
                <a14:hiddenFill xmlns:a14="http://schemas.microsoft.com/office/drawing/2010/main">
                  <a:noFill/>
                </a14:hiddenFill>
              </a:ext>
            </a:extLst>
          </p:spPr>
        </p:cxnSp>
      </p:grpSp>
      <p:pic>
        <p:nvPicPr>
          <p:cNvPr id="3" name="Picture 2" descr="HES-SO Valais-Wallis - BioArk">
            <a:extLst>
              <a:ext uri="{FF2B5EF4-FFF2-40B4-BE49-F238E27FC236}">
                <a16:creationId xmlns:a16="http://schemas.microsoft.com/office/drawing/2014/main" id="{39E08503-3C2B-AC02-073A-37EC373DD85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par>
                                <p:cTn id="8" presetID="5" presetClass="entr" presetSubtype="10" fill="hold" nodeType="withEffect">
                                  <p:stCondLst>
                                    <p:cond delay="0"/>
                                  </p:stCondLst>
                                  <p:childTnLst>
                                    <p:set>
                                      <p:cBhvr>
                                        <p:cTn id="9" dur="1" fill="hold">
                                          <p:stCondLst>
                                            <p:cond delay="0"/>
                                          </p:stCondLst>
                                        </p:cTn>
                                        <p:tgtEl>
                                          <p:spTgt spid="327686"/>
                                        </p:tgtEl>
                                        <p:attrNameLst>
                                          <p:attrName>style.visibility</p:attrName>
                                        </p:attrNameLst>
                                      </p:cBhvr>
                                      <p:to>
                                        <p:strVal val="visible"/>
                                      </p:to>
                                    </p:set>
                                    <p:animEffect transition="in" filter="checkerboard(across)">
                                      <p:cBhvr>
                                        <p:cTn id="10" dur="500"/>
                                        <p:tgtEl>
                                          <p:spTgt spid="3276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686" grpId="0"/>
    </p:bldLst>
  </p:timing>
</p:sld>
</file>

<file path=ppt/slides/slide16.xml><?xml version="1.0" encoding="utf-8"?>
<p:sld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Espace réservé du numéro de diapositive 5">
            <a:extLst>
              <a:ext uri="{FF2B5EF4-FFF2-40B4-BE49-F238E27FC236}">
                <a16:creationId xmlns:a16="http://schemas.microsoft.com/office/drawing/2014/main" id="{577623D0-3FAB-9B5E-0F3A-8D18FDBDA6B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70883457-F22C-440C-B444-7C96A4568E77}" type="slidenum">
              <a:rPr lang="fr-FR" altLang="fr-FR" sz="1200"/>
              <a:t>16</a:t>
            </a:fld>
            <a:endParaRPr lang="fr-FR" altLang="fr-FR" sz="1200"/>
          </a:p>
        </p:txBody>
      </p:sp>
      <p:sp>
        <p:nvSpPr>
          <p:cNvPr id="68611" name="Rectangle 2">
            <a:extLst>
              <a:ext uri="{FF2B5EF4-FFF2-40B4-BE49-F238E27FC236}">
                <a16:creationId xmlns:a16="http://schemas.microsoft.com/office/drawing/2014/main" id="{B565D1B8-0F94-5E2B-A06F-EF35A8025593}"/>
              </a:ext>
            </a:extLst>
          </p:cNvPr>
          <p:cNvSpPr>
            <a:spLocks noGrp="1" noChangeArrowheads="1"/>
          </p:cNvSpPr>
          <p:nvPr>
            <p:ph type="title"/>
          </p:nvPr>
        </p:nvSpPr>
        <p:spPr/>
        <p:txBody>
          <a:bodyPr>
            <a:normAutofit/>
          </a:bodyPr>
          <a:lstStyle/>
          <a:p>
            <a:pPr marL="533400" indent="-533400"/>
            <a:r>
              <a:rPr lang="fr-CH" altLang="fr-FR" sz="3200" b="1" dirty="0">
                <a:latin typeface="Times" panose="02020603050405020304" pitchFamily="18" charset="0"/>
                <a:cs typeface="Times" panose="02020603050405020304" pitchFamily="18" charset="0"/>
              </a:rPr>
              <a:t>Steuerbarkeit (</a:t>
            </a:r>
            <a:r>
              <a:rPr lang="en-US" altLang="fr-FR" sz="3200" b="1" dirty="0">
                <a:latin typeface="Times" panose="02020603050405020304" pitchFamily="18" charset="0"/>
                <a:cs typeface="Times" panose="02020603050405020304" pitchFamily="18" charset="0"/>
              </a:rPr>
              <a:t>Controllability</a:t>
            </a:r>
            <a:r>
              <a:rPr lang="fr-CH" altLang="fr-FR" sz="3200" b="1" dirty="0">
                <a:latin typeface="Times" panose="02020603050405020304" pitchFamily="18" charset="0"/>
                <a:cs typeface="Times" panose="02020603050405020304" pitchFamily="18" charset="0"/>
              </a:rPr>
              <a:t>)</a:t>
            </a:r>
            <a:endParaRPr lang="fr-FR" altLang="fr-FR" sz="3200" b="1" dirty="0">
              <a:latin typeface="Times" panose="02020603050405020304" pitchFamily="18" charset="0"/>
              <a:cs typeface="Times" panose="02020603050405020304" pitchFamily="18" charset="0"/>
            </a:endParaRPr>
          </a:p>
        </p:txBody>
      </p:sp>
      <p:sp>
        <p:nvSpPr>
          <p:cNvPr id="68612" name="Rectangle 3">
            <a:extLst>
              <a:ext uri="{FF2B5EF4-FFF2-40B4-BE49-F238E27FC236}">
                <a16:creationId xmlns:a16="http://schemas.microsoft.com/office/drawing/2014/main" id="{A0BC95E8-AE84-4C40-6BCA-D230294DB508}"/>
              </a:ext>
            </a:extLst>
          </p:cNvPr>
          <p:cNvSpPr>
            <a:spLocks noGrp="1" noChangeArrowheads="1"/>
          </p:cNvSpPr>
          <p:nvPr>
            <p:ph type="body" idx="1"/>
          </p:nvPr>
        </p:nvSpPr>
        <p:spPr/>
        <p:txBody>
          <a:bodyPr/>
          <a:lstStyle/>
          <a:p>
            <a:pPr marL="0" indent="0" algn="just">
              <a:buNone/>
            </a:pPr>
            <a:r>
              <a:rPr lang="fr-CH" altLang="fr-FR" dirty="0">
                <a:latin typeface="Times" panose="02020603050405020304" pitchFamily="18" charset="0"/>
                <a:cs typeface="Times" panose="02020603050405020304" pitchFamily="18" charset="0"/>
              </a:rPr>
              <a:t>Die Steuerungen wirken auf den </a:t>
            </a:r>
            <a:r>
              <a:rPr lang="fr-CH" altLang="fr-FR" b="1" dirty="0">
                <a:solidFill>
                  <a:srgbClr val="FF0000"/>
                </a:solidFill>
                <a:latin typeface="Times" panose="02020603050405020304" pitchFamily="18" charset="0"/>
                <a:cs typeface="Times" panose="02020603050405020304" pitchFamily="18" charset="0"/>
              </a:rPr>
              <a:t>regelbaren</a:t>
            </a:r>
            <a:r>
              <a:rPr lang="fr-CH" altLang="fr-FR" dirty="0">
                <a:latin typeface="Times" panose="02020603050405020304" pitchFamily="18" charset="0"/>
                <a:cs typeface="Times" panose="02020603050405020304" pitchFamily="18" charset="0"/>
              </a:rPr>
              <a:t> Teil </a:t>
            </a:r>
            <a:r>
              <a:rPr lang="fr-CH" altLang="fr-FR" dirty="0">
                <a:latin typeface="Times" panose="02020603050405020304" pitchFamily="18" charset="0"/>
                <a:cs typeface="Times" panose="02020603050405020304" pitchFamily="18" charset="0"/>
              </a:rPr>
              <a:t>des Prozesses. </a:t>
            </a:r>
          </a:p>
          <a:p>
            <a:pPr marL="0" indent="0" algn="just">
              <a:buNone/>
            </a:pPr>
            <a:endParaRPr lang="fr-CH" altLang="fr-FR" dirty="0">
              <a:latin typeface="Times" panose="02020603050405020304" pitchFamily="18" charset="0"/>
              <a:cs typeface="Times" panose="02020603050405020304" pitchFamily="18" charset="0"/>
            </a:endParaRPr>
          </a:p>
          <a:p>
            <a:pPr marL="0" indent="0" algn="just">
              <a:buNone/>
            </a:pPr>
            <a:r>
              <a:rPr lang="fr-CH" altLang="fr-FR" dirty="0">
                <a:latin typeface="Times" panose="02020603050405020304" pitchFamily="18" charset="0"/>
                <a:cs typeface="Times" panose="02020603050405020304" pitchFamily="18" charset="0"/>
              </a:rPr>
              <a:t>Wenn Zustandsgrößen weder direkt noch indirekt durch die Steuergröße(en) beeinflusst werden können, spricht man davon, dass diese Zustandsgrößen nicht steuerbar sind.</a:t>
            </a:r>
            <a:endParaRPr lang="fr-FR" altLang="fr-FR" dirty="0">
              <a:latin typeface="Times" panose="02020603050405020304" pitchFamily="18" charset="0"/>
              <a:cs typeface="Times" panose="02020603050405020304" pitchFamily="18" charset="0"/>
            </a:endParaRPr>
          </a:p>
        </p:txBody>
      </p:sp>
      <p:pic>
        <p:nvPicPr>
          <p:cNvPr id="2" name="Picture 1" descr="HES-SO Valais-Wallis - BioArk">
            <a:extLst>
              <a:ext uri="{FF2B5EF4-FFF2-40B4-BE49-F238E27FC236}">
                <a16:creationId xmlns:a16="http://schemas.microsoft.com/office/drawing/2014/main" id="{BE5521F8-C0F8-7FE4-4CC0-A6937C50AD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7.xml><?xml version="1.0" encoding="utf-8"?>
<p:sld xmlns:a16="http://schemas.microsoft.com/office/drawing/2014/main" xmlns:a14="http://schemas.microsoft.com/office/drawing/2010/main" xmlns:mc="http://schemas.openxmlformats.org/markup-compatibility/2006" xmlns:v="urn:schemas-microsoft-com:vml"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Espace réservé du numéro de diapositive 5">
            <a:extLst>
              <a:ext uri="{FF2B5EF4-FFF2-40B4-BE49-F238E27FC236}">
                <a16:creationId xmlns:a16="http://schemas.microsoft.com/office/drawing/2014/main" id="{D8DAFE36-CDC0-16B5-BE02-5BDB8FDE2CD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063DA13C-FC4B-4644-9A11-0A98F875E73B}" type="slidenum">
              <a:rPr lang="fr-FR" altLang="fr-FR" sz="1200"/>
              <a:t>17</a:t>
            </a:fld>
            <a:endParaRPr lang="fr-FR" altLang="fr-FR" sz="1200"/>
          </a:p>
        </p:txBody>
      </p:sp>
      <p:sp>
        <p:nvSpPr>
          <p:cNvPr id="69635" name="Rectangle 4">
            <a:extLst>
              <a:ext uri="{FF2B5EF4-FFF2-40B4-BE49-F238E27FC236}">
                <a16:creationId xmlns:a16="http://schemas.microsoft.com/office/drawing/2014/main" id="{1C4F4688-2945-2F78-A110-7D0A209B7D13}"/>
              </a:ext>
            </a:extLst>
          </p:cNvPr>
          <p:cNvSpPr>
            <a:spLocks noGrp="1" noChangeArrowheads="1"/>
          </p:cNvSpPr>
          <p:nvPr>
            <p:ph type="title"/>
          </p:nvPr>
        </p:nvSpPr>
        <p:spPr/>
        <p:txBody>
          <a:bodyPr>
            <a:normAutofit/>
          </a:bodyPr>
          <a:lstStyle/>
          <a:p>
            <a:r>
              <a:rPr lang="fr-CH" altLang="fr-FR" sz="3200" b="1" dirty="0">
                <a:latin typeface="Times" panose="02020603050405020304" pitchFamily="18" charset="0"/>
                <a:cs typeface="Times" panose="02020603050405020304" pitchFamily="18" charset="0"/>
              </a:rPr>
              <a:t>Beispiel 6: Teilweise steuerbarer Prozess</a:t>
            </a:r>
            <a:endParaRPr lang="fr-FR" altLang="fr-FR" sz="3200" b="1" dirty="0">
              <a:latin typeface="Times" panose="02020603050405020304" pitchFamily="18" charset="0"/>
              <a:cs typeface="Times" panose="02020603050405020304" pitchFamily="18" charset="0"/>
            </a:endParaRPr>
          </a:p>
        </p:txBody>
      </p:sp>
      <p:sp>
        <p:nvSpPr>
          <p:cNvPr id="69636" name="Rectangle 6">
            <a:extLst>
              <a:ext uri="{FF2B5EF4-FFF2-40B4-BE49-F238E27FC236}">
                <a16:creationId xmlns:a16="http://schemas.microsoft.com/office/drawing/2014/main" id="{06AE1084-B58E-4D31-4F90-AD287FF0D2BE}"/>
              </a:ext>
            </a:extLst>
          </p:cNvPr>
          <p:cNvSpPr>
            <a:spLocks noGrp="1" noChangeArrowheads="1"/>
          </p:cNvSpPr>
          <p:nvPr>
            <p:ph type="body" idx="1"/>
          </p:nvPr>
        </p:nvSpPr>
        <p:spPr>
          <a:xfrm>
            <a:off x="875760" y="5320451"/>
            <a:ext cx="10735755" cy="1585912"/>
          </a:xfrm>
        </p:spPr>
        <p:txBody>
          <a:bodyPr/>
          <a:lstStyle/>
          <a:p>
            <a:pPr>
              <a:lnSpc>
                <a:spcPct val="90000"/>
              </a:lnSpc>
            </a:pPr>
            <a:r>
              <a:rPr lang="en-US" altLang="fr-FR" sz="2000" dirty="0">
                <a:latin typeface="Times" panose="02020603050405020304" pitchFamily="18" charset="0"/>
                <a:cs typeface="Times" panose="02020603050405020304" pitchFamily="18" charset="0"/>
              </a:rPr>
              <a:t>Der </a:t>
            </a:r>
            <a:r>
              <a:rPr lang="en-US" altLang="fr-FR" sz="2000" dirty="0" err="1">
                <a:latin typeface="Times" panose="02020603050405020304" pitchFamily="18" charset="0"/>
                <a:cs typeface="Times" panose="02020603050405020304" pitchFamily="18" charset="0"/>
              </a:rPr>
              <a:t>Befehl </a:t>
            </a:r>
            <a:r>
              <a:rPr lang="en-US" altLang="fr-FR" sz="2000" dirty="0">
                <a:latin typeface="Times" panose="02020603050405020304" pitchFamily="18" charset="0"/>
                <a:cs typeface="Times" panose="02020603050405020304" pitchFamily="18" charset="0"/>
              </a:rPr>
              <a:t>u </a:t>
            </a:r>
            <a:r>
              <a:rPr lang="en-US" altLang="fr-FR" sz="2000" dirty="0">
                <a:latin typeface="Times" panose="02020603050405020304" pitchFamily="18" charset="0"/>
                <a:cs typeface="Times" panose="02020603050405020304" pitchFamily="18" charset="0"/>
              </a:rPr>
              <a:t>kann </a:t>
            </a:r>
            <a:r>
              <a:rPr lang="en-US" altLang="fr-FR" sz="2000" dirty="0">
                <a:latin typeface="Times" panose="02020603050405020304" pitchFamily="18" charset="0"/>
                <a:cs typeface="Times" panose="02020603050405020304" pitchFamily="18" charset="0"/>
              </a:rPr>
              <a:t>die Größen  x2 und y </a:t>
            </a:r>
            <a:r>
              <a:rPr lang="en-US" altLang="fr-FR" sz="2000" dirty="0" err="1">
                <a:latin typeface="Times" panose="02020603050405020304" pitchFamily="18" charset="0"/>
                <a:cs typeface="Times" panose="02020603050405020304" pitchFamily="18" charset="0"/>
              </a:rPr>
              <a:t>beeinflussen</a:t>
            </a:r>
            <a:r>
              <a:rPr lang="en-US" altLang="fr-FR" sz="2000" dirty="0">
                <a:latin typeface="Times" panose="02020603050405020304" pitchFamily="18" charset="0"/>
                <a:cs typeface="Times" panose="02020603050405020304" pitchFamily="18" charset="0"/>
              </a:rPr>
              <a:t>, </a:t>
            </a:r>
            <a:r>
              <a:rPr lang="en-US" altLang="fr-FR" sz="2000" dirty="0">
                <a:latin typeface="Times" panose="02020603050405020304" pitchFamily="18" charset="0"/>
                <a:cs typeface="Times" panose="02020603050405020304" pitchFamily="18" charset="0"/>
              </a:rPr>
              <a:t>nicht </a:t>
            </a:r>
            <a:r>
              <a:rPr lang="en-US" altLang="fr-FR" sz="2000" dirty="0" err="1">
                <a:latin typeface="Times" panose="02020603050405020304" pitchFamily="18" charset="0"/>
                <a:cs typeface="Times" panose="02020603050405020304" pitchFamily="18" charset="0"/>
              </a:rPr>
              <a:t>jedoch </a:t>
            </a:r>
            <a:r>
              <a:rPr lang="en-US" altLang="fr-FR" sz="2000" dirty="0">
                <a:latin typeface="Times" panose="02020603050405020304" pitchFamily="18" charset="0"/>
                <a:cs typeface="Times" panose="02020603050405020304" pitchFamily="18" charset="0"/>
              </a:rPr>
              <a:t>die Größe x1 (Größe </a:t>
            </a:r>
            <a:r>
              <a:rPr lang="en-US" altLang="fr-FR" sz="2000" dirty="0">
                <a:latin typeface="Times" panose="02020603050405020304" pitchFamily="18" charset="0"/>
                <a:cs typeface="Times" panose="02020603050405020304" pitchFamily="18" charset="0"/>
              </a:rPr>
              <a:t>vor u)</a:t>
            </a:r>
            <a:endParaRPr lang="fr-FR" altLang="fr-FR" sz="2000" dirty="0">
              <a:latin typeface="Times" panose="02020603050405020304" pitchFamily="18" charset="0"/>
              <a:cs typeface="Times" panose="02020603050405020304" pitchFamily="18" charset="0"/>
            </a:endParaRPr>
          </a:p>
        </p:txBody>
      </p:sp>
      <p:sp>
        <p:nvSpPr>
          <p:cNvPr id="69637" name="Rectangle 8">
            <a:extLst>
              <a:ext uri="{FF2B5EF4-FFF2-40B4-BE49-F238E27FC236}">
                <a16:creationId xmlns:a16="http://schemas.microsoft.com/office/drawing/2014/main" id="{16DE8E98-41AC-4AB9-8807-198FCA7F5586}"/>
              </a:ext>
            </a:extLst>
          </p:cNvPr>
          <p:cNvSpPr>
            <a:spLocks noChangeArrowheads="1"/>
          </p:cNvSpPr>
          <p:nvPr/>
        </p:nvSpPr>
        <p:spPr bwMode="auto">
          <a:xfrm>
            <a:off x="2063750" y="2106614"/>
            <a:ext cx="2376488" cy="2808287"/>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graphicFrame>
        <p:nvGraphicFramePr>
          <p:cNvPr id="69638" name="Object 9">
            <a:extLst>
              <a:ext uri="{FF2B5EF4-FFF2-40B4-BE49-F238E27FC236}">
                <a16:creationId xmlns:a16="http://schemas.microsoft.com/office/drawing/2014/main" id="{0042F465-223A-3C26-51A7-180EA7483AF5}"/>
              </a:ext>
            </a:extLst>
          </p:cNvPr>
          <p:cNvGraphicFramePr>
            <a:graphicFrameLocks noChangeAspect="1"/>
          </p:cNvGraphicFramePr>
          <p:nvPr/>
        </p:nvGraphicFramePr>
        <p:xfrm>
          <a:off x="3216276" y="2322514"/>
          <a:ext cx="627063" cy="936625"/>
        </p:xfrm>
        <a:graphic>
          <a:graphicData uri="http://schemas.openxmlformats.org/presentationml/2006/ole">
            <mc:AlternateContent xmlns:mc="http://schemas.openxmlformats.org/markup-compatibility/2006">
              <mc:Choice xmlns:v="urn:schemas-microsoft-com:vml" Requires="v">
                <p:oleObj name="Equation" r:id="rId2" imgW="177569" imgH="266353" progId="Equation.3">
                  <p:embed/>
                </p:oleObj>
              </mc:Choice>
              <mc:Fallback>
                <p:oleObj name="Equation" r:id="rId2" imgW="177569" imgH="266353" progId="Equation.3">
                  <p:embed/>
                  <p:pic>
                    <p:nvPicPr>
                      <p:cNvPr id="69638" name="Object 9">
                        <a:extLst>
                          <a:ext uri="{FF2B5EF4-FFF2-40B4-BE49-F238E27FC236}">
                            <a16:creationId xmlns:a16="http://schemas.microsoft.com/office/drawing/2014/main" id="{0042F465-223A-3C26-51A7-180EA7483AF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16276" y="2322514"/>
                        <a:ext cx="627063" cy="9366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69639" name="Oval 10">
            <a:extLst>
              <a:ext uri="{FF2B5EF4-FFF2-40B4-BE49-F238E27FC236}">
                <a16:creationId xmlns:a16="http://schemas.microsoft.com/office/drawing/2014/main" id="{4F1B71B1-7415-D502-B630-408A0C72FF45}"/>
              </a:ext>
            </a:extLst>
          </p:cNvPr>
          <p:cNvSpPr>
            <a:spLocks noChangeArrowheads="1"/>
          </p:cNvSpPr>
          <p:nvPr/>
        </p:nvSpPr>
        <p:spPr bwMode="auto">
          <a:xfrm>
            <a:off x="4867275" y="2466975"/>
            <a:ext cx="647700"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graphicFrame>
        <p:nvGraphicFramePr>
          <p:cNvPr id="69640" name="Object 11">
            <a:extLst>
              <a:ext uri="{FF2B5EF4-FFF2-40B4-BE49-F238E27FC236}">
                <a16:creationId xmlns:a16="http://schemas.microsoft.com/office/drawing/2014/main" id="{493C9392-FC82-39F7-CBCB-36F0D5A94B90}"/>
              </a:ext>
            </a:extLst>
          </p:cNvPr>
          <p:cNvGraphicFramePr>
            <a:graphicFrameLocks noChangeAspect="1"/>
          </p:cNvGraphicFramePr>
          <p:nvPr/>
        </p:nvGraphicFramePr>
        <p:xfrm>
          <a:off x="3216275" y="3403601"/>
          <a:ext cx="636588" cy="720725"/>
        </p:xfrm>
        <a:graphic>
          <a:graphicData uri="http://schemas.openxmlformats.org/presentationml/2006/ole">
            <mc:AlternateContent xmlns:mc="http://schemas.openxmlformats.org/markup-compatibility/2006">
              <mc:Choice xmlns:v="urn:schemas-microsoft-com:vml" Requires="v">
                <p:oleObj name="Equation" r:id="rId4" imgW="139639" imgH="190417" progId="Equation.3">
                  <p:embed/>
                </p:oleObj>
              </mc:Choice>
              <mc:Fallback>
                <p:oleObj name="Equation" r:id="rId4" imgW="139639" imgH="190417" progId="Equation.3">
                  <p:embed/>
                  <p:pic>
                    <p:nvPicPr>
                      <p:cNvPr id="69640" name="Object 11">
                        <a:extLst>
                          <a:ext uri="{FF2B5EF4-FFF2-40B4-BE49-F238E27FC236}">
                            <a16:creationId xmlns:a16="http://schemas.microsoft.com/office/drawing/2014/main" id="{493C9392-FC82-39F7-CBCB-36F0D5A94B9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16275" y="3403601"/>
                        <a:ext cx="636588" cy="7207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69641" name="Object 12">
            <a:extLst>
              <a:ext uri="{FF2B5EF4-FFF2-40B4-BE49-F238E27FC236}">
                <a16:creationId xmlns:a16="http://schemas.microsoft.com/office/drawing/2014/main" id="{63C2B45D-B5AF-BDD3-D7FB-6A925545977C}"/>
              </a:ext>
            </a:extLst>
          </p:cNvPr>
          <p:cNvGraphicFramePr>
            <a:graphicFrameLocks noChangeAspect="1"/>
          </p:cNvGraphicFramePr>
          <p:nvPr/>
        </p:nvGraphicFramePr>
        <p:xfrm>
          <a:off x="6221413" y="3403601"/>
          <a:ext cx="595312" cy="720725"/>
        </p:xfrm>
        <a:graphic>
          <a:graphicData uri="http://schemas.openxmlformats.org/presentationml/2006/ole">
            <mc:AlternateContent xmlns:mc="http://schemas.openxmlformats.org/markup-compatibility/2006">
              <mc:Choice xmlns:v="urn:schemas-microsoft-com:vml" Requires="v">
                <p:oleObj name="Equation" r:id="rId6" imgW="164957" imgH="190335" progId="Equation.3">
                  <p:embed/>
                </p:oleObj>
              </mc:Choice>
              <mc:Fallback>
                <p:oleObj name="Equation" r:id="rId6" imgW="164957" imgH="190335" progId="Equation.3">
                  <p:embed/>
                  <p:pic>
                    <p:nvPicPr>
                      <p:cNvPr id="69641" name="Object 12">
                        <a:extLst>
                          <a:ext uri="{FF2B5EF4-FFF2-40B4-BE49-F238E27FC236}">
                            <a16:creationId xmlns:a16="http://schemas.microsoft.com/office/drawing/2014/main" id="{63C2B45D-B5AF-BDD3-D7FB-6A925545977C}"/>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221413" y="3403601"/>
                        <a:ext cx="595312" cy="7207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69642" name="Object 13">
            <a:extLst>
              <a:ext uri="{FF2B5EF4-FFF2-40B4-BE49-F238E27FC236}">
                <a16:creationId xmlns:a16="http://schemas.microsoft.com/office/drawing/2014/main" id="{36FE415A-51A9-B4A6-7AEF-F95436B23CEF}"/>
              </a:ext>
            </a:extLst>
          </p:cNvPr>
          <p:cNvGraphicFramePr>
            <a:graphicFrameLocks noChangeAspect="1"/>
          </p:cNvGraphicFramePr>
          <p:nvPr/>
        </p:nvGraphicFramePr>
        <p:xfrm>
          <a:off x="2279651" y="1433513"/>
          <a:ext cx="284163" cy="481012"/>
        </p:xfrm>
        <a:graphic>
          <a:graphicData uri="http://schemas.openxmlformats.org/presentationml/2006/ole">
            <mc:AlternateContent xmlns:mc="http://schemas.openxmlformats.org/markup-compatibility/2006">
              <mc:Choice xmlns:v="urn:schemas-microsoft-com:vml" Requires="v">
                <p:oleObj name="Equation" r:id="rId8" imgW="114102" imgH="126780" progId="Equation.3">
                  <p:embed/>
                </p:oleObj>
              </mc:Choice>
              <mc:Fallback>
                <p:oleObj name="Equation" r:id="rId8" imgW="114102" imgH="126780" progId="Equation.3">
                  <p:embed/>
                  <p:pic>
                    <p:nvPicPr>
                      <p:cNvPr id="69642" name="Object 13">
                        <a:extLst>
                          <a:ext uri="{FF2B5EF4-FFF2-40B4-BE49-F238E27FC236}">
                            <a16:creationId xmlns:a16="http://schemas.microsoft.com/office/drawing/2014/main" id="{36FE415A-51A9-B4A6-7AEF-F95436B23CEF}"/>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79651" y="1433513"/>
                        <a:ext cx="284163" cy="4810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69643" name="Object 14">
            <a:extLst>
              <a:ext uri="{FF2B5EF4-FFF2-40B4-BE49-F238E27FC236}">
                <a16:creationId xmlns:a16="http://schemas.microsoft.com/office/drawing/2014/main" id="{E38BDFFF-42F0-ED7C-4A95-AA1D79A9E857}"/>
              </a:ext>
            </a:extLst>
          </p:cNvPr>
          <p:cNvGraphicFramePr>
            <a:graphicFrameLocks noChangeAspect="1"/>
          </p:cNvGraphicFramePr>
          <p:nvPr/>
        </p:nvGraphicFramePr>
        <p:xfrm>
          <a:off x="6888163" y="2106613"/>
          <a:ext cx="576262" cy="722312"/>
        </p:xfrm>
        <a:graphic>
          <a:graphicData uri="http://schemas.openxmlformats.org/presentationml/2006/ole">
            <mc:AlternateContent xmlns:mc="http://schemas.openxmlformats.org/markup-compatibility/2006">
              <mc:Choice xmlns:v="urn:schemas-microsoft-com:vml" Requires="v">
                <p:oleObj name="Equation" r:id="rId10" imgW="164957" imgH="190335" progId="Equation.3">
                  <p:embed/>
                </p:oleObj>
              </mc:Choice>
              <mc:Fallback>
                <p:oleObj name="Equation" r:id="rId10" imgW="164957" imgH="190335" progId="Equation.3">
                  <p:embed/>
                  <p:pic>
                    <p:nvPicPr>
                      <p:cNvPr id="69643" name="Object 14">
                        <a:extLst>
                          <a:ext uri="{FF2B5EF4-FFF2-40B4-BE49-F238E27FC236}">
                            <a16:creationId xmlns:a16="http://schemas.microsoft.com/office/drawing/2014/main" id="{E38BDFFF-42F0-ED7C-4A95-AA1D79A9E857}"/>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888163" y="2106613"/>
                        <a:ext cx="576262" cy="7223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69644" name="Object 15">
            <a:extLst>
              <a:ext uri="{FF2B5EF4-FFF2-40B4-BE49-F238E27FC236}">
                <a16:creationId xmlns:a16="http://schemas.microsoft.com/office/drawing/2014/main" id="{59E88378-D1D4-30E2-34B3-3AD66F6896A3}"/>
              </a:ext>
            </a:extLst>
          </p:cNvPr>
          <p:cNvGraphicFramePr>
            <a:graphicFrameLocks noChangeAspect="1"/>
          </p:cNvGraphicFramePr>
          <p:nvPr/>
        </p:nvGraphicFramePr>
        <p:xfrm>
          <a:off x="6167438" y="2322513"/>
          <a:ext cx="627062" cy="938212"/>
        </p:xfrm>
        <a:graphic>
          <a:graphicData uri="http://schemas.openxmlformats.org/presentationml/2006/ole">
            <mc:AlternateContent xmlns:mc="http://schemas.openxmlformats.org/markup-compatibility/2006">
              <mc:Choice xmlns:v="urn:schemas-microsoft-com:vml" Requires="v">
                <p:oleObj name="Equation" r:id="rId12" imgW="177569" imgH="266353" progId="Equation.3">
                  <p:embed/>
                </p:oleObj>
              </mc:Choice>
              <mc:Fallback>
                <p:oleObj name="Equation" r:id="rId12" imgW="177569" imgH="266353" progId="Equation.3">
                  <p:embed/>
                  <p:pic>
                    <p:nvPicPr>
                      <p:cNvPr id="69644" name="Object 15">
                        <a:extLst>
                          <a:ext uri="{FF2B5EF4-FFF2-40B4-BE49-F238E27FC236}">
                            <a16:creationId xmlns:a16="http://schemas.microsoft.com/office/drawing/2014/main" id="{59E88378-D1D4-30E2-34B3-3AD66F6896A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67438" y="2322513"/>
                        <a:ext cx="627062" cy="9382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69645" name="AutoShape 16">
            <a:extLst>
              <a:ext uri="{FF2B5EF4-FFF2-40B4-BE49-F238E27FC236}">
                <a16:creationId xmlns:a16="http://schemas.microsoft.com/office/drawing/2014/main" id="{DEC12753-8575-68F5-E5F4-02E83341BAFB}"/>
              </a:ext>
            </a:extLst>
          </p:cNvPr>
          <p:cNvCxnSpPr>
            <a:cxnSpLocks noChangeShapeType="1"/>
          </p:cNvCxnSpPr>
          <p:nvPr/>
        </p:nvCxnSpPr>
        <p:spPr bwMode="auto">
          <a:xfrm rot="10800000" flipH="1">
            <a:off x="3216275" y="2790825"/>
            <a:ext cx="1588" cy="973138"/>
          </a:xfrm>
          <a:prstGeom prst="bentConnector3">
            <a:avLst>
              <a:gd name="adj1" fmla="val -14400005"/>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69646" name="AutoShape 17">
            <a:extLst>
              <a:ext uri="{FF2B5EF4-FFF2-40B4-BE49-F238E27FC236}">
                <a16:creationId xmlns:a16="http://schemas.microsoft.com/office/drawing/2014/main" id="{B2B678E6-4B04-FC90-1EC5-27E7E5EDE005}"/>
              </a:ext>
            </a:extLst>
          </p:cNvPr>
          <p:cNvCxnSpPr>
            <a:cxnSpLocks noChangeShapeType="1"/>
            <a:endCxn id="69639" idx="2"/>
          </p:cNvCxnSpPr>
          <p:nvPr/>
        </p:nvCxnSpPr>
        <p:spPr bwMode="auto">
          <a:xfrm>
            <a:off x="3843339" y="2790825"/>
            <a:ext cx="1023937"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69647" name="AutoShape 18">
            <a:extLst>
              <a:ext uri="{FF2B5EF4-FFF2-40B4-BE49-F238E27FC236}">
                <a16:creationId xmlns:a16="http://schemas.microsoft.com/office/drawing/2014/main" id="{323EE7E5-954C-77D0-03F3-2CB399C1FB70}"/>
              </a:ext>
            </a:extLst>
          </p:cNvPr>
          <p:cNvCxnSpPr>
            <a:cxnSpLocks noChangeShapeType="1"/>
          </p:cNvCxnSpPr>
          <p:nvPr/>
        </p:nvCxnSpPr>
        <p:spPr bwMode="auto">
          <a:xfrm>
            <a:off x="3843339" y="2790825"/>
            <a:ext cx="9525" cy="973138"/>
          </a:xfrm>
          <a:prstGeom prst="bentConnector3">
            <a:avLst>
              <a:gd name="adj1" fmla="val 2483333"/>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69648" name="AutoShape 19">
            <a:extLst>
              <a:ext uri="{FF2B5EF4-FFF2-40B4-BE49-F238E27FC236}">
                <a16:creationId xmlns:a16="http://schemas.microsoft.com/office/drawing/2014/main" id="{53ADD0C7-3806-512C-BB2B-F3F4A851E7FE}"/>
              </a:ext>
            </a:extLst>
          </p:cNvPr>
          <p:cNvCxnSpPr>
            <a:cxnSpLocks noChangeShapeType="1"/>
            <a:stCxn id="69639" idx="6"/>
          </p:cNvCxnSpPr>
          <p:nvPr/>
        </p:nvCxnSpPr>
        <p:spPr bwMode="auto">
          <a:xfrm>
            <a:off x="5514976" y="2790825"/>
            <a:ext cx="652463" cy="1588"/>
          </a:xfrm>
          <a:prstGeom prst="bentConnector3">
            <a:avLst>
              <a:gd name="adj1" fmla="val 4988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69649" name="AutoShape 20">
            <a:extLst>
              <a:ext uri="{FF2B5EF4-FFF2-40B4-BE49-F238E27FC236}">
                <a16:creationId xmlns:a16="http://schemas.microsoft.com/office/drawing/2014/main" id="{2DFAB941-3FC6-95A0-9BBD-070E0B35D024}"/>
              </a:ext>
            </a:extLst>
          </p:cNvPr>
          <p:cNvCxnSpPr>
            <a:cxnSpLocks noChangeShapeType="1"/>
          </p:cNvCxnSpPr>
          <p:nvPr/>
        </p:nvCxnSpPr>
        <p:spPr bwMode="auto">
          <a:xfrm>
            <a:off x="6794501" y="2792413"/>
            <a:ext cx="741363"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69650" name="AutoShape 21">
            <a:extLst>
              <a:ext uri="{FF2B5EF4-FFF2-40B4-BE49-F238E27FC236}">
                <a16:creationId xmlns:a16="http://schemas.microsoft.com/office/drawing/2014/main" id="{8FB32613-F8D9-6F96-9DC9-AE192FB4282C}"/>
              </a:ext>
            </a:extLst>
          </p:cNvPr>
          <p:cNvCxnSpPr>
            <a:cxnSpLocks noChangeShapeType="1"/>
          </p:cNvCxnSpPr>
          <p:nvPr/>
        </p:nvCxnSpPr>
        <p:spPr bwMode="auto">
          <a:xfrm>
            <a:off x="6794501" y="2792413"/>
            <a:ext cx="22225" cy="971550"/>
          </a:xfrm>
          <a:prstGeom prst="bentConnector3">
            <a:avLst>
              <a:gd name="adj1" fmla="val 1121431"/>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69651" name="AutoShape 22">
            <a:extLst>
              <a:ext uri="{FF2B5EF4-FFF2-40B4-BE49-F238E27FC236}">
                <a16:creationId xmlns:a16="http://schemas.microsoft.com/office/drawing/2014/main" id="{BE01A831-948C-FD29-F09E-75D276A38CD1}"/>
              </a:ext>
            </a:extLst>
          </p:cNvPr>
          <p:cNvCxnSpPr>
            <a:cxnSpLocks noChangeShapeType="1"/>
            <a:endCxn id="69639" idx="4"/>
          </p:cNvCxnSpPr>
          <p:nvPr/>
        </p:nvCxnSpPr>
        <p:spPr bwMode="auto">
          <a:xfrm rot="10800000">
            <a:off x="5191125" y="3114675"/>
            <a:ext cx="1030288" cy="649288"/>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graphicFrame>
        <p:nvGraphicFramePr>
          <p:cNvPr id="69652" name="Object 23">
            <a:extLst>
              <a:ext uri="{FF2B5EF4-FFF2-40B4-BE49-F238E27FC236}">
                <a16:creationId xmlns:a16="http://schemas.microsoft.com/office/drawing/2014/main" id="{9764FDE5-FB45-028B-86C9-95237B2FB6EA}"/>
              </a:ext>
            </a:extLst>
          </p:cNvPr>
          <p:cNvGraphicFramePr>
            <a:graphicFrameLocks noChangeAspect="1"/>
          </p:cNvGraphicFramePr>
          <p:nvPr/>
        </p:nvGraphicFramePr>
        <p:xfrm>
          <a:off x="3273425" y="1362075"/>
          <a:ext cx="520700" cy="623888"/>
        </p:xfrm>
        <a:graphic>
          <a:graphicData uri="http://schemas.openxmlformats.org/presentationml/2006/ole">
            <mc:AlternateContent xmlns:mc="http://schemas.openxmlformats.org/markup-compatibility/2006">
              <mc:Choice xmlns:v="urn:schemas-microsoft-com:vml" Requires="v">
                <p:oleObj name="Equation" r:id="rId13" imgW="114151" imgH="164885" progId="Equation.3">
                  <p:embed/>
                </p:oleObj>
              </mc:Choice>
              <mc:Fallback>
                <p:oleObj name="Equation" r:id="rId13" imgW="114151" imgH="164885" progId="Equation.3">
                  <p:embed/>
                  <p:pic>
                    <p:nvPicPr>
                      <p:cNvPr id="69652" name="Object 23">
                        <a:extLst>
                          <a:ext uri="{FF2B5EF4-FFF2-40B4-BE49-F238E27FC236}">
                            <a16:creationId xmlns:a16="http://schemas.microsoft.com/office/drawing/2014/main" id="{9764FDE5-FB45-028B-86C9-95237B2FB6EA}"/>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273425" y="1362075"/>
                        <a:ext cx="520700" cy="6238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69653" name="AutoShape 24">
            <a:extLst>
              <a:ext uri="{FF2B5EF4-FFF2-40B4-BE49-F238E27FC236}">
                <a16:creationId xmlns:a16="http://schemas.microsoft.com/office/drawing/2014/main" id="{C9877A74-1D06-E656-B361-45A18137E8BE}"/>
              </a:ext>
            </a:extLst>
          </p:cNvPr>
          <p:cNvCxnSpPr>
            <a:cxnSpLocks noChangeShapeType="1"/>
          </p:cNvCxnSpPr>
          <p:nvPr/>
        </p:nvCxnSpPr>
        <p:spPr bwMode="auto">
          <a:xfrm>
            <a:off x="2563813" y="1674813"/>
            <a:ext cx="652462"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69654" name="AutoShape 25">
            <a:extLst>
              <a:ext uri="{FF2B5EF4-FFF2-40B4-BE49-F238E27FC236}">
                <a16:creationId xmlns:a16="http://schemas.microsoft.com/office/drawing/2014/main" id="{725CC894-F788-3A9D-5241-AF25549F858F}"/>
              </a:ext>
            </a:extLst>
          </p:cNvPr>
          <p:cNvCxnSpPr>
            <a:cxnSpLocks noChangeShapeType="1"/>
            <a:endCxn id="69639" idx="0"/>
          </p:cNvCxnSpPr>
          <p:nvPr/>
        </p:nvCxnSpPr>
        <p:spPr bwMode="auto">
          <a:xfrm>
            <a:off x="3852863" y="1674813"/>
            <a:ext cx="1338262" cy="792162"/>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graphicFrame>
        <p:nvGraphicFramePr>
          <p:cNvPr id="69655" name="Object 26">
            <a:extLst>
              <a:ext uri="{FF2B5EF4-FFF2-40B4-BE49-F238E27FC236}">
                <a16:creationId xmlns:a16="http://schemas.microsoft.com/office/drawing/2014/main" id="{673ACC08-B94D-F955-3CB0-92EBC34E8445}"/>
              </a:ext>
            </a:extLst>
          </p:cNvPr>
          <p:cNvGraphicFramePr>
            <a:graphicFrameLocks noChangeAspect="1"/>
          </p:cNvGraphicFramePr>
          <p:nvPr/>
        </p:nvGraphicFramePr>
        <p:xfrm>
          <a:off x="5383214" y="2035176"/>
          <a:ext cx="619125" cy="722313"/>
        </p:xfrm>
        <a:graphic>
          <a:graphicData uri="http://schemas.openxmlformats.org/presentationml/2006/ole">
            <mc:AlternateContent xmlns:mc="http://schemas.openxmlformats.org/markup-compatibility/2006">
              <mc:Choice xmlns:v="urn:schemas-microsoft-com:vml" Requires="v">
                <p:oleObj name="Equation" r:id="rId15" imgW="164957" imgH="190335" progId="Equation.3">
                  <p:embed/>
                </p:oleObj>
              </mc:Choice>
              <mc:Fallback>
                <p:oleObj name="Equation" r:id="rId15" imgW="164957" imgH="190335" progId="Equation.3">
                  <p:embed/>
                  <p:pic>
                    <p:nvPicPr>
                      <p:cNvPr id="69655" name="Object 26">
                        <a:extLst>
                          <a:ext uri="{FF2B5EF4-FFF2-40B4-BE49-F238E27FC236}">
                            <a16:creationId xmlns:a16="http://schemas.microsoft.com/office/drawing/2014/main" id="{673ACC08-B94D-F955-3CB0-92EBC34E8445}"/>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383214" y="2035176"/>
                        <a:ext cx="619125" cy="722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69656" name="Object 27">
            <a:extLst>
              <a:ext uri="{FF2B5EF4-FFF2-40B4-BE49-F238E27FC236}">
                <a16:creationId xmlns:a16="http://schemas.microsoft.com/office/drawing/2014/main" id="{022A1D01-8D94-DE5F-9DC6-4CE492F76864}"/>
              </a:ext>
            </a:extLst>
          </p:cNvPr>
          <p:cNvGraphicFramePr>
            <a:graphicFrameLocks noChangeAspect="1"/>
          </p:cNvGraphicFramePr>
          <p:nvPr/>
        </p:nvGraphicFramePr>
        <p:xfrm>
          <a:off x="2208213" y="2395538"/>
          <a:ext cx="595312" cy="722312"/>
        </p:xfrm>
        <a:graphic>
          <a:graphicData uri="http://schemas.openxmlformats.org/presentationml/2006/ole">
            <mc:AlternateContent xmlns:mc="http://schemas.openxmlformats.org/markup-compatibility/2006">
              <mc:Choice xmlns:v="urn:schemas-microsoft-com:vml" Requires="v">
                <p:oleObj name="Equation" r:id="rId17" imgW="139639" imgH="190417" progId="Equation.3">
                  <p:embed/>
                </p:oleObj>
              </mc:Choice>
              <mc:Fallback>
                <p:oleObj name="Equation" r:id="rId17" imgW="139639" imgH="190417" progId="Equation.3">
                  <p:embed/>
                  <p:pic>
                    <p:nvPicPr>
                      <p:cNvPr id="69656" name="Object 27">
                        <a:extLst>
                          <a:ext uri="{FF2B5EF4-FFF2-40B4-BE49-F238E27FC236}">
                            <a16:creationId xmlns:a16="http://schemas.microsoft.com/office/drawing/2014/main" id="{022A1D01-8D94-DE5F-9DC6-4CE492F76864}"/>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208213" y="2395538"/>
                        <a:ext cx="595312" cy="7223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69657" name="Object 28">
            <a:extLst>
              <a:ext uri="{FF2B5EF4-FFF2-40B4-BE49-F238E27FC236}">
                <a16:creationId xmlns:a16="http://schemas.microsoft.com/office/drawing/2014/main" id="{90846308-D873-7B3D-8142-2F1B269FDADF}"/>
              </a:ext>
            </a:extLst>
          </p:cNvPr>
          <p:cNvGraphicFramePr>
            <a:graphicFrameLocks noChangeAspect="1"/>
          </p:cNvGraphicFramePr>
          <p:nvPr/>
        </p:nvGraphicFramePr>
        <p:xfrm>
          <a:off x="4111626" y="2106613"/>
          <a:ext cx="544513" cy="722312"/>
        </p:xfrm>
        <a:graphic>
          <a:graphicData uri="http://schemas.openxmlformats.org/presentationml/2006/ole">
            <mc:AlternateContent xmlns:mc="http://schemas.openxmlformats.org/markup-compatibility/2006">
              <mc:Choice xmlns:v="urn:schemas-microsoft-com:vml" Requires="v">
                <p:oleObj name="Equation" r:id="rId19" imgW="139639" imgH="190417" progId="Equation.3">
                  <p:embed/>
                </p:oleObj>
              </mc:Choice>
              <mc:Fallback>
                <p:oleObj name="Equation" r:id="rId19" imgW="139639" imgH="190417" progId="Equation.3">
                  <p:embed/>
                  <p:pic>
                    <p:nvPicPr>
                      <p:cNvPr id="69657" name="Object 28">
                        <a:extLst>
                          <a:ext uri="{FF2B5EF4-FFF2-40B4-BE49-F238E27FC236}">
                            <a16:creationId xmlns:a16="http://schemas.microsoft.com/office/drawing/2014/main" id="{90846308-D873-7B3D-8142-2F1B269FDADF}"/>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111626" y="2106613"/>
                        <a:ext cx="544513" cy="7223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69658" name="Object 29">
            <a:extLst>
              <a:ext uri="{FF2B5EF4-FFF2-40B4-BE49-F238E27FC236}">
                <a16:creationId xmlns:a16="http://schemas.microsoft.com/office/drawing/2014/main" id="{A7F2F7CF-979D-BA6F-BBF8-EEA3CBDD9E37}"/>
              </a:ext>
            </a:extLst>
          </p:cNvPr>
          <p:cNvGraphicFramePr>
            <a:graphicFrameLocks noChangeAspect="1"/>
          </p:cNvGraphicFramePr>
          <p:nvPr/>
        </p:nvGraphicFramePr>
        <p:xfrm>
          <a:off x="7620000" y="3908426"/>
          <a:ext cx="636588" cy="720725"/>
        </p:xfrm>
        <a:graphic>
          <a:graphicData uri="http://schemas.openxmlformats.org/presentationml/2006/ole">
            <mc:AlternateContent xmlns:mc="http://schemas.openxmlformats.org/markup-compatibility/2006">
              <mc:Choice xmlns:v="urn:schemas-microsoft-com:vml" Requires="v">
                <p:oleObj name="Equation" r:id="rId21" imgW="139639" imgH="190417" progId="Equation.3">
                  <p:embed/>
                </p:oleObj>
              </mc:Choice>
              <mc:Fallback>
                <p:oleObj name="Equation" r:id="rId21" imgW="139639" imgH="190417" progId="Equation.3">
                  <p:embed/>
                  <p:pic>
                    <p:nvPicPr>
                      <p:cNvPr id="69658" name="Object 29">
                        <a:extLst>
                          <a:ext uri="{FF2B5EF4-FFF2-40B4-BE49-F238E27FC236}">
                            <a16:creationId xmlns:a16="http://schemas.microsoft.com/office/drawing/2014/main" id="{A7F2F7CF-979D-BA6F-BBF8-EEA3CBDD9E37}"/>
                          </a:ext>
                        </a:extLst>
                      </p:cNvPr>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7620000" y="3908426"/>
                        <a:ext cx="636588" cy="7207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69659" name="AutoShape 30">
            <a:extLst>
              <a:ext uri="{FF2B5EF4-FFF2-40B4-BE49-F238E27FC236}">
                <a16:creationId xmlns:a16="http://schemas.microsoft.com/office/drawing/2014/main" id="{E05BCFDC-D230-CB8C-557E-42A8A1666239}"/>
              </a:ext>
            </a:extLst>
          </p:cNvPr>
          <p:cNvCxnSpPr>
            <a:cxnSpLocks noChangeShapeType="1"/>
            <a:stCxn id="69639" idx="2"/>
          </p:cNvCxnSpPr>
          <p:nvPr/>
        </p:nvCxnSpPr>
        <p:spPr bwMode="auto">
          <a:xfrm rot="10800000" flipH="1" flipV="1">
            <a:off x="4867276" y="2790826"/>
            <a:ext cx="2752725" cy="1477963"/>
          </a:xfrm>
          <a:prstGeom prst="bentConnector3">
            <a:avLst>
              <a:gd name="adj1" fmla="val -8306"/>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graphicFrame>
        <p:nvGraphicFramePr>
          <p:cNvPr id="69660" name="Object 31">
            <a:extLst>
              <a:ext uri="{FF2B5EF4-FFF2-40B4-BE49-F238E27FC236}">
                <a16:creationId xmlns:a16="http://schemas.microsoft.com/office/drawing/2014/main" id="{4C2CE157-9F58-B83C-FB53-E1ADFE25AF37}"/>
              </a:ext>
            </a:extLst>
          </p:cNvPr>
          <p:cNvGraphicFramePr>
            <a:graphicFrameLocks noChangeAspect="1"/>
          </p:cNvGraphicFramePr>
          <p:nvPr/>
        </p:nvGraphicFramePr>
        <p:xfrm>
          <a:off x="7535864" y="2432051"/>
          <a:ext cx="695325" cy="720725"/>
        </p:xfrm>
        <a:graphic>
          <a:graphicData uri="http://schemas.openxmlformats.org/presentationml/2006/ole">
            <mc:AlternateContent xmlns:mc="http://schemas.openxmlformats.org/markup-compatibility/2006">
              <mc:Choice xmlns:v="urn:schemas-microsoft-com:vml" Requires="v">
                <p:oleObj name="Equation" r:id="rId23" imgW="152334" imgH="190417" progId="Equation.3">
                  <p:embed/>
                </p:oleObj>
              </mc:Choice>
              <mc:Fallback>
                <p:oleObj name="Equation" r:id="rId23" imgW="152334" imgH="190417" progId="Equation.3">
                  <p:embed/>
                  <p:pic>
                    <p:nvPicPr>
                      <p:cNvPr id="69660" name="Object 31">
                        <a:extLst>
                          <a:ext uri="{FF2B5EF4-FFF2-40B4-BE49-F238E27FC236}">
                            <a16:creationId xmlns:a16="http://schemas.microsoft.com/office/drawing/2014/main" id="{4C2CE157-9F58-B83C-FB53-E1ADFE25AF37}"/>
                          </a:ext>
                        </a:extLst>
                      </p:cNvPr>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7535864" y="2432051"/>
                        <a:ext cx="695325" cy="7207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69661" name="AutoShape 32">
            <a:extLst>
              <a:ext uri="{FF2B5EF4-FFF2-40B4-BE49-F238E27FC236}">
                <a16:creationId xmlns:a16="http://schemas.microsoft.com/office/drawing/2014/main" id="{E50E860D-165C-666E-1AFB-E8761CD6B5C8}"/>
              </a:ext>
            </a:extLst>
          </p:cNvPr>
          <p:cNvCxnSpPr>
            <a:cxnSpLocks noChangeShapeType="1"/>
            <a:endCxn id="69662" idx="2"/>
          </p:cNvCxnSpPr>
          <p:nvPr/>
        </p:nvCxnSpPr>
        <p:spPr bwMode="auto">
          <a:xfrm flipV="1">
            <a:off x="8231188" y="2790825"/>
            <a:ext cx="457200" cy="1588"/>
          </a:xfrm>
          <a:prstGeom prst="bentConnector3">
            <a:avLst>
              <a:gd name="adj1" fmla="val 5000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sp>
        <p:nvSpPr>
          <p:cNvPr id="69662" name="Oval 33">
            <a:extLst>
              <a:ext uri="{FF2B5EF4-FFF2-40B4-BE49-F238E27FC236}">
                <a16:creationId xmlns:a16="http://schemas.microsoft.com/office/drawing/2014/main" id="{58964062-0468-AC00-4142-E0717E7E52F5}"/>
              </a:ext>
            </a:extLst>
          </p:cNvPr>
          <p:cNvSpPr>
            <a:spLocks noChangeArrowheads="1"/>
          </p:cNvSpPr>
          <p:nvPr/>
        </p:nvSpPr>
        <p:spPr bwMode="auto">
          <a:xfrm>
            <a:off x="8688388" y="2466975"/>
            <a:ext cx="647700"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cxnSp>
        <p:nvCxnSpPr>
          <p:cNvPr id="69663" name="AutoShape 34">
            <a:extLst>
              <a:ext uri="{FF2B5EF4-FFF2-40B4-BE49-F238E27FC236}">
                <a16:creationId xmlns:a16="http://schemas.microsoft.com/office/drawing/2014/main" id="{A565717A-5B6D-E141-62CF-A39CF65BBCA5}"/>
              </a:ext>
            </a:extLst>
          </p:cNvPr>
          <p:cNvCxnSpPr>
            <a:cxnSpLocks noChangeShapeType="1"/>
            <a:endCxn id="69662" idx="4"/>
          </p:cNvCxnSpPr>
          <p:nvPr/>
        </p:nvCxnSpPr>
        <p:spPr bwMode="auto">
          <a:xfrm flipV="1">
            <a:off x="8256588" y="3114676"/>
            <a:ext cx="755650" cy="1154113"/>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graphicFrame>
        <p:nvGraphicFramePr>
          <p:cNvPr id="69664" name="Object 35">
            <a:extLst>
              <a:ext uri="{FF2B5EF4-FFF2-40B4-BE49-F238E27FC236}">
                <a16:creationId xmlns:a16="http://schemas.microsoft.com/office/drawing/2014/main" id="{F1CAFEA7-1DD4-7587-0F59-3B919AC8E9D9}"/>
              </a:ext>
            </a:extLst>
          </p:cNvPr>
          <p:cNvGraphicFramePr>
            <a:graphicFrameLocks noChangeAspect="1"/>
          </p:cNvGraphicFramePr>
          <p:nvPr/>
        </p:nvGraphicFramePr>
        <p:xfrm>
          <a:off x="9696451" y="2503488"/>
          <a:ext cx="315913" cy="577850"/>
        </p:xfrm>
        <a:graphic>
          <a:graphicData uri="http://schemas.openxmlformats.org/presentationml/2006/ole">
            <mc:AlternateContent xmlns:mc="http://schemas.openxmlformats.org/markup-compatibility/2006">
              <mc:Choice xmlns:v="urn:schemas-microsoft-com:vml" Requires="v">
                <p:oleObj name="Equation" r:id="rId25" imgW="126835" imgH="152202" progId="Equation.3">
                  <p:embed/>
                </p:oleObj>
              </mc:Choice>
              <mc:Fallback>
                <p:oleObj name="Equation" r:id="rId25" imgW="126835" imgH="152202" progId="Equation.3">
                  <p:embed/>
                  <p:pic>
                    <p:nvPicPr>
                      <p:cNvPr id="69664" name="Object 35">
                        <a:extLst>
                          <a:ext uri="{FF2B5EF4-FFF2-40B4-BE49-F238E27FC236}">
                            <a16:creationId xmlns:a16="http://schemas.microsoft.com/office/drawing/2014/main" id="{F1CAFEA7-1DD4-7587-0F59-3B919AC8E9D9}"/>
                          </a:ext>
                        </a:extLst>
                      </p:cNvPr>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9696451" y="2503488"/>
                        <a:ext cx="315913" cy="577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69665" name="AutoShape 36">
            <a:extLst>
              <a:ext uri="{FF2B5EF4-FFF2-40B4-BE49-F238E27FC236}">
                <a16:creationId xmlns:a16="http://schemas.microsoft.com/office/drawing/2014/main" id="{C7029B0A-6C75-98F9-8476-6D76F2A9B3DA}"/>
              </a:ext>
            </a:extLst>
          </p:cNvPr>
          <p:cNvCxnSpPr>
            <a:cxnSpLocks noChangeShapeType="1"/>
            <a:stCxn id="69662" idx="6"/>
          </p:cNvCxnSpPr>
          <p:nvPr/>
        </p:nvCxnSpPr>
        <p:spPr bwMode="auto">
          <a:xfrm>
            <a:off x="9336088" y="2790825"/>
            <a:ext cx="360362" cy="1588"/>
          </a:xfrm>
          <a:prstGeom prst="bentConnector3">
            <a:avLst>
              <a:gd name="adj1" fmla="val 49778"/>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sp>
        <p:nvSpPr>
          <p:cNvPr id="69666" name="Text Box 37">
            <a:extLst>
              <a:ext uri="{FF2B5EF4-FFF2-40B4-BE49-F238E27FC236}">
                <a16:creationId xmlns:a16="http://schemas.microsoft.com/office/drawing/2014/main" id="{387EC013-3700-394A-2DAA-121D144F877F}"/>
              </a:ext>
            </a:extLst>
          </p:cNvPr>
          <p:cNvSpPr txBox="1">
            <a:spLocks noChangeArrowheads="1"/>
          </p:cNvSpPr>
          <p:nvPr/>
        </p:nvSpPr>
        <p:spPr bwMode="auto">
          <a:xfrm>
            <a:off x="4656138" y="2387601"/>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69667" name="Text Box 38">
            <a:extLst>
              <a:ext uri="{FF2B5EF4-FFF2-40B4-BE49-F238E27FC236}">
                <a16:creationId xmlns:a16="http://schemas.microsoft.com/office/drawing/2014/main" id="{F91D17C8-70AD-1A6E-EAC5-ADC3E0D1AA8D}"/>
              </a:ext>
            </a:extLst>
          </p:cNvPr>
          <p:cNvSpPr txBox="1">
            <a:spLocks noChangeArrowheads="1"/>
          </p:cNvSpPr>
          <p:nvPr/>
        </p:nvSpPr>
        <p:spPr bwMode="auto">
          <a:xfrm>
            <a:off x="4872038" y="2106613"/>
            <a:ext cx="3175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69668" name="Text Box 39">
            <a:extLst>
              <a:ext uri="{FF2B5EF4-FFF2-40B4-BE49-F238E27FC236}">
                <a16:creationId xmlns:a16="http://schemas.microsoft.com/office/drawing/2014/main" id="{22FA5511-DB35-8575-BDD4-06CBBAA3D2A3}"/>
              </a:ext>
            </a:extLst>
          </p:cNvPr>
          <p:cNvSpPr txBox="1">
            <a:spLocks noChangeArrowheads="1"/>
          </p:cNvSpPr>
          <p:nvPr/>
        </p:nvSpPr>
        <p:spPr bwMode="auto">
          <a:xfrm>
            <a:off x="5130800" y="3043238"/>
            <a:ext cx="3175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69669" name="Text Box 40">
            <a:extLst>
              <a:ext uri="{FF2B5EF4-FFF2-40B4-BE49-F238E27FC236}">
                <a16:creationId xmlns:a16="http://schemas.microsoft.com/office/drawing/2014/main" id="{7918583D-B805-75C1-46C7-D6D1A7B83BF6}"/>
              </a:ext>
            </a:extLst>
          </p:cNvPr>
          <p:cNvSpPr txBox="1">
            <a:spLocks noChangeArrowheads="1"/>
          </p:cNvSpPr>
          <p:nvPr/>
        </p:nvSpPr>
        <p:spPr bwMode="auto">
          <a:xfrm>
            <a:off x="8658225" y="3043238"/>
            <a:ext cx="3175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69670" name="Text Box 41">
            <a:extLst>
              <a:ext uri="{FF2B5EF4-FFF2-40B4-BE49-F238E27FC236}">
                <a16:creationId xmlns:a16="http://schemas.microsoft.com/office/drawing/2014/main" id="{2209FF19-2EB5-69A6-D031-D1F8C8559E73}"/>
              </a:ext>
            </a:extLst>
          </p:cNvPr>
          <p:cNvSpPr txBox="1">
            <a:spLocks noChangeArrowheads="1"/>
          </p:cNvSpPr>
          <p:nvPr/>
        </p:nvSpPr>
        <p:spPr bwMode="auto">
          <a:xfrm>
            <a:off x="8442325" y="2466976"/>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69671" name="Text Box 42">
            <a:extLst>
              <a:ext uri="{FF2B5EF4-FFF2-40B4-BE49-F238E27FC236}">
                <a16:creationId xmlns:a16="http://schemas.microsoft.com/office/drawing/2014/main" id="{D724C815-C60F-A76D-08C5-32370E6CAF37}"/>
              </a:ext>
            </a:extLst>
          </p:cNvPr>
          <p:cNvSpPr txBox="1">
            <a:spLocks noChangeArrowheads="1"/>
          </p:cNvSpPr>
          <p:nvPr/>
        </p:nvSpPr>
        <p:spPr bwMode="auto">
          <a:xfrm>
            <a:off x="2351089" y="4067176"/>
            <a:ext cx="2376487" cy="703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ClrTx/>
              <a:buFontTx/>
              <a:buNone/>
            </a:pPr>
            <a:r>
              <a:rPr lang="fr-CH" altLang="fr-FR" sz="1600" dirty="0">
                <a:solidFill>
                  <a:schemeClr val="accent2">
                    <a:lumMod val="75000"/>
                  </a:schemeClr>
                </a:solidFill>
              </a:rPr>
              <a:t>ungehorsam</a:t>
            </a:r>
          </a:p>
          <a:p>
            <a:pPr eaLnBrk="1" hangingPunct="1">
              <a:spcBef>
                <a:spcPct val="50000"/>
              </a:spcBef>
              <a:buClrTx/>
              <a:buFontTx/>
              <a:buNone/>
            </a:pPr>
            <a:r>
              <a:rPr lang="de-DE" altLang="fr-FR" sz="1600" dirty="0">
                <a:solidFill>
                  <a:schemeClr val="accent2">
                    <a:lumMod val="75000"/>
                  </a:schemeClr>
                </a:solidFill>
              </a:rPr>
              <a:t>Nicht Steuerbar</a:t>
            </a:r>
          </a:p>
        </p:txBody>
      </p:sp>
      <p:pic>
        <p:nvPicPr>
          <p:cNvPr id="2" name="Picture 1" descr="HES-SO Valais-Wallis - BioArk">
            <a:extLst>
              <a:ext uri="{FF2B5EF4-FFF2-40B4-BE49-F238E27FC236}">
                <a16:creationId xmlns:a16="http://schemas.microsoft.com/office/drawing/2014/main" id="{63784BE6-3260-1368-CBC2-D04A40A6744E}"/>
              </a:ext>
            </a:extLst>
          </p:cNvPr>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8.xml><?xml version="1.0" encoding="utf-8"?>
<p:sld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Espace réservé du numéro de diapositive 5">
            <a:extLst>
              <a:ext uri="{FF2B5EF4-FFF2-40B4-BE49-F238E27FC236}">
                <a16:creationId xmlns:a16="http://schemas.microsoft.com/office/drawing/2014/main" id="{4A5EC440-A76F-493C-B772-9BB6499F147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537F5859-B0D9-4953-BB60-8450A1EB7E5B}" type="slidenum">
              <a:rPr lang="fr-FR" altLang="fr-FR" sz="1200"/>
              <a:t>18</a:t>
            </a:fld>
            <a:endParaRPr lang="fr-FR" altLang="fr-FR" sz="1200"/>
          </a:p>
        </p:txBody>
      </p:sp>
      <p:sp>
        <p:nvSpPr>
          <p:cNvPr id="70659" name="Rectangle 2">
            <a:extLst>
              <a:ext uri="{FF2B5EF4-FFF2-40B4-BE49-F238E27FC236}">
                <a16:creationId xmlns:a16="http://schemas.microsoft.com/office/drawing/2014/main" id="{22A05F4A-D021-D054-F3E4-71AF56C256F5}"/>
              </a:ext>
            </a:extLst>
          </p:cNvPr>
          <p:cNvSpPr>
            <a:spLocks noGrp="1" noChangeArrowheads="1"/>
          </p:cNvSpPr>
          <p:nvPr>
            <p:ph type="title"/>
          </p:nvPr>
        </p:nvSpPr>
        <p:spPr/>
        <p:txBody>
          <a:bodyPr>
            <a:normAutofit/>
          </a:bodyPr>
          <a:lstStyle/>
          <a:p>
            <a:pPr marL="533400" indent="-533400"/>
            <a:r>
              <a:rPr lang="fr-CH" altLang="fr-FR" sz="3200" b="1" dirty="0">
                <a:latin typeface="Times" panose="02020603050405020304" pitchFamily="18" charset="0"/>
                <a:cs typeface="Times" panose="02020603050405020304" pitchFamily="18" charset="0"/>
              </a:rPr>
              <a:t>Beobachtbarkeit (</a:t>
            </a:r>
            <a:r>
              <a:rPr lang="fr-CH" altLang="fr-FR" sz="3200" b="1" dirty="0" err="1">
                <a:latin typeface="Times" panose="02020603050405020304" pitchFamily="18" charset="0"/>
                <a:cs typeface="Times" panose="02020603050405020304" pitchFamily="18" charset="0"/>
              </a:rPr>
              <a:t>Observability</a:t>
            </a:r>
            <a:r>
              <a:rPr lang="fr-CH" altLang="fr-FR" sz="3200" b="1" dirty="0">
                <a:latin typeface="Times" panose="02020603050405020304" pitchFamily="18" charset="0"/>
                <a:cs typeface="Times" panose="02020603050405020304" pitchFamily="18" charset="0"/>
              </a:rPr>
              <a:t>)</a:t>
            </a:r>
            <a:endParaRPr lang="fr-FR" altLang="fr-FR" sz="3200" b="1" dirty="0">
              <a:latin typeface="Times" panose="02020603050405020304" pitchFamily="18" charset="0"/>
              <a:cs typeface="Times" panose="02020603050405020304" pitchFamily="18" charset="0"/>
            </a:endParaRPr>
          </a:p>
        </p:txBody>
      </p:sp>
      <p:sp>
        <p:nvSpPr>
          <p:cNvPr id="70660" name="Rectangle 3">
            <a:extLst>
              <a:ext uri="{FF2B5EF4-FFF2-40B4-BE49-F238E27FC236}">
                <a16:creationId xmlns:a16="http://schemas.microsoft.com/office/drawing/2014/main" id="{53B40EB6-C856-4C32-F2CB-2046A9AFDB47}"/>
              </a:ext>
            </a:extLst>
          </p:cNvPr>
          <p:cNvSpPr>
            <a:spLocks noGrp="1" noChangeArrowheads="1"/>
          </p:cNvSpPr>
          <p:nvPr>
            <p:ph type="body" idx="1"/>
          </p:nvPr>
        </p:nvSpPr>
        <p:spPr/>
        <p:txBody>
          <a:bodyPr/>
          <a:lstStyle/>
          <a:p>
            <a:pPr>
              <a:buFont typeface="Wingdings" panose="05000000000000000000" pitchFamily="2" charset="2"/>
              <a:buChar char="Ø"/>
            </a:pPr>
            <a:r>
              <a:rPr lang="fr-CH" altLang="fr-FR" dirty="0">
                <a:latin typeface="Times" panose="02020603050405020304" pitchFamily="18" charset="0"/>
                <a:cs typeface="Times" panose="02020603050405020304" pitchFamily="18" charset="0"/>
              </a:rPr>
              <a:t>Die im Prozess installierten Messinstrumente ermöglichen die Erfassung von Informationen zu bestimmten Zustandsgrößen und manchmal auch zu bestimmten Eingangsgrößen. Nur der </a:t>
            </a:r>
            <a:r>
              <a:rPr lang="fr-CH" altLang="fr-FR" b="1" dirty="0">
                <a:solidFill>
                  <a:srgbClr val="FF0000"/>
                </a:solidFill>
                <a:latin typeface="Times" panose="02020603050405020304" pitchFamily="18" charset="0"/>
                <a:cs typeface="Times" panose="02020603050405020304" pitchFamily="18" charset="0"/>
              </a:rPr>
              <a:t>beobachtbare</a:t>
            </a:r>
            <a:r>
              <a:rPr lang="fr-CH" altLang="fr-FR" dirty="0">
                <a:latin typeface="Times" panose="02020603050405020304" pitchFamily="18" charset="0"/>
                <a:cs typeface="Times" panose="02020603050405020304" pitchFamily="18" charset="0"/>
              </a:rPr>
              <a:t> Teil </a:t>
            </a:r>
            <a:r>
              <a:rPr lang="fr-CH" altLang="fr-FR" dirty="0">
                <a:latin typeface="Times" panose="02020603050405020304" pitchFamily="18" charset="0"/>
                <a:cs typeface="Times" panose="02020603050405020304" pitchFamily="18" charset="0"/>
              </a:rPr>
              <a:t>des Prozesses beeinflusst direkt oder indirekt den oder die Sensoren </a:t>
            </a:r>
          </a:p>
          <a:p>
            <a:pPr>
              <a:buFont typeface="Wingdings" panose="05000000000000000000" pitchFamily="2" charset="2"/>
              <a:buChar char="Ø"/>
            </a:pPr>
            <a:r>
              <a:rPr lang="fr-CH" altLang="fr-FR" dirty="0">
                <a:latin typeface="Times" panose="02020603050405020304" pitchFamily="18" charset="0"/>
                <a:cs typeface="Times" panose="02020603050405020304" pitchFamily="18" charset="0"/>
              </a:rPr>
              <a:t>Es kann sein, dass ein Teil der Zustandsgrößen keine Auswirkungen auf die Messinstrumente hat. In diesem Fall sagt man, dass diese Zustandsgrößen nicht beobachtbar sind.</a:t>
            </a:r>
            <a:endParaRPr lang="fr-FR" altLang="fr-FR" dirty="0">
              <a:latin typeface="Times" panose="02020603050405020304" pitchFamily="18" charset="0"/>
              <a:cs typeface="Times" panose="02020603050405020304" pitchFamily="18" charset="0"/>
            </a:endParaRPr>
          </a:p>
        </p:txBody>
      </p:sp>
      <p:pic>
        <p:nvPicPr>
          <p:cNvPr id="2" name="Picture 1" descr="HES-SO Valais-Wallis - BioArk">
            <a:extLst>
              <a:ext uri="{FF2B5EF4-FFF2-40B4-BE49-F238E27FC236}">
                <a16:creationId xmlns:a16="http://schemas.microsoft.com/office/drawing/2014/main" id="{8AB5050C-694A-175B-728F-7D44DF51227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9.xml><?xml version="1.0" encoding="utf-8"?>
<p:sld xmlns:a16="http://schemas.microsoft.com/office/drawing/2014/main" xmlns:a14="http://schemas.microsoft.com/office/drawing/2010/main" xmlns:mc="http://schemas.openxmlformats.org/markup-compatibility/2006" xmlns:v="urn:schemas-microsoft-com:vml"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Espace réservé du numéro de diapositive 5">
            <a:extLst>
              <a:ext uri="{FF2B5EF4-FFF2-40B4-BE49-F238E27FC236}">
                <a16:creationId xmlns:a16="http://schemas.microsoft.com/office/drawing/2014/main" id="{B41C6C57-8DE3-52A9-E864-09DD6E1F243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9F7C97AC-9774-4D8D-8086-697E53EB5C99}" type="slidenum">
              <a:rPr lang="fr-FR" altLang="fr-FR" sz="1200"/>
              <a:t>19</a:t>
            </a:fld>
            <a:endParaRPr lang="fr-FR" altLang="fr-FR" sz="1200"/>
          </a:p>
        </p:txBody>
      </p:sp>
      <p:sp>
        <p:nvSpPr>
          <p:cNvPr id="71683" name="Rectangle 2">
            <a:extLst>
              <a:ext uri="{FF2B5EF4-FFF2-40B4-BE49-F238E27FC236}">
                <a16:creationId xmlns:a16="http://schemas.microsoft.com/office/drawing/2014/main" id="{7EB87F5A-D9E6-2FAE-2287-2E34B897C43E}"/>
              </a:ext>
            </a:extLst>
          </p:cNvPr>
          <p:cNvSpPr>
            <a:spLocks noGrp="1" noChangeArrowheads="1"/>
          </p:cNvSpPr>
          <p:nvPr>
            <p:ph type="title"/>
          </p:nvPr>
        </p:nvSpPr>
        <p:spPr/>
        <p:txBody>
          <a:bodyPr>
            <a:normAutofit/>
          </a:bodyPr>
          <a:lstStyle/>
          <a:p>
            <a:r>
              <a:rPr lang="fr-CH" altLang="fr-FR" sz="3200" b="1" dirty="0">
                <a:latin typeface="Times" panose="02020603050405020304" pitchFamily="18" charset="0"/>
                <a:cs typeface="Times" panose="02020603050405020304" pitchFamily="18" charset="0"/>
              </a:rPr>
              <a:t>Beispiel 7: Teilweise beobachtbarer Prozess</a:t>
            </a:r>
            <a:endParaRPr lang="fr-FR" altLang="fr-FR" sz="3200" b="1" dirty="0">
              <a:latin typeface="Times" panose="02020603050405020304" pitchFamily="18" charset="0"/>
              <a:cs typeface="Times" panose="02020603050405020304" pitchFamily="18" charset="0"/>
            </a:endParaRPr>
          </a:p>
        </p:txBody>
      </p:sp>
      <p:sp>
        <p:nvSpPr>
          <p:cNvPr id="71684" name="Rectangle 3">
            <a:extLst>
              <a:ext uri="{FF2B5EF4-FFF2-40B4-BE49-F238E27FC236}">
                <a16:creationId xmlns:a16="http://schemas.microsoft.com/office/drawing/2014/main" id="{177EF487-5717-77D7-940D-BE9F39684E18}"/>
              </a:ext>
            </a:extLst>
          </p:cNvPr>
          <p:cNvSpPr>
            <a:spLocks noGrp="1" noChangeArrowheads="1"/>
          </p:cNvSpPr>
          <p:nvPr>
            <p:ph type="body" idx="1"/>
          </p:nvPr>
        </p:nvSpPr>
        <p:spPr>
          <a:xfrm>
            <a:off x="801156" y="5287264"/>
            <a:ext cx="10699226" cy="1585912"/>
          </a:xfrm>
        </p:spPr>
        <p:txBody>
          <a:bodyPr>
            <a:normAutofit/>
          </a:bodyPr>
          <a:lstStyle/>
          <a:p>
            <a:pPr>
              <a:buFont typeface="Wingdings" panose="05000000000000000000" pitchFamily="2" charset="2"/>
              <a:buChar char="Ø"/>
            </a:pPr>
            <a:r>
              <a:rPr lang="fr-CH" altLang="fr-FR" sz="2000" dirty="0">
                <a:latin typeface="Times" panose="02020603050405020304" pitchFamily="18" charset="0"/>
                <a:cs typeface="Times" panose="02020603050405020304" pitchFamily="18" charset="0"/>
              </a:rPr>
              <a:t>Im Allgemeinen stehen nur wenige Ausgangsgrößen zur Verfügung, um den beobachtbaren Teil des Prozesses zu messen. Diese müssen in der Regel an einen Filter gesendet werden, um die beobachtbaren Zustandsvariablen zu rekonstruieren. Dieser Filter wird als </a:t>
            </a:r>
            <a:r>
              <a:rPr lang="fr-CH" altLang="fr-FR" sz="2000" b="1" dirty="0">
                <a:solidFill>
                  <a:srgbClr val="FF0000"/>
                </a:solidFill>
                <a:latin typeface="Times" panose="02020603050405020304" pitchFamily="18" charset="0"/>
                <a:cs typeface="Times" panose="02020603050405020304" pitchFamily="18" charset="0"/>
              </a:rPr>
              <a:t>Zustandsbeobachter</a:t>
            </a:r>
            <a:r>
              <a:rPr lang="fr-CH" altLang="fr-FR" sz="2000" dirty="0">
                <a:latin typeface="Times" panose="02020603050405020304" pitchFamily="18" charset="0"/>
                <a:cs typeface="Times" panose="02020603050405020304" pitchFamily="18" charset="0"/>
              </a:rPr>
              <a:t> bezeichnet</a:t>
            </a:r>
            <a:r>
              <a:rPr lang="fr-CH" altLang="fr-FR" sz="2000" dirty="0">
                <a:latin typeface="Times" panose="02020603050405020304" pitchFamily="18" charset="0"/>
                <a:cs typeface="Times" panose="02020603050405020304" pitchFamily="18" charset="0"/>
              </a:rPr>
              <a:t>.</a:t>
            </a:r>
            <a:endParaRPr lang="fr-FR" altLang="fr-FR" sz="2000" dirty="0">
              <a:latin typeface="Times" panose="02020603050405020304" pitchFamily="18" charset="0"/>
              <a:cs typeface="Times" panose="02020603050405020304" pitchFamily="18" charset="0"/>
            </a:endParaRPr>
          </a:p>
        </p:txBody>
      </p:sp>
      <p:sp>
        <p:nvSpPr>
          <p:cNvPr id="71685" name="Rectangle 7">
            <a:extLst>
              <a:ext uri="{FF2B5EF4-FFF2-40B4-BE49-F238E27FC236}">
                <a16:creationId xmlns:a16="http://schemas.microsoft.com/office/drawing/2014/main" id="{3F20CCE5-F4E2-05CB-7405-AF522788AA1B}"/>
              </a:ext>
            </a:extLst>
          </p:cNvPr>
          <p:cNvSpPr>
            <a:spLocks noChangeArrowheads="1"/>
          </p:cNvSpPr>
          <p:nvPr/>
        </p:nvSpPr>
        <p:spPr bwMode="auto">
          <a:xfrm>
            <a:off x="5711826" y="1581150"/>
            <a:ext cx="2462213" cy="3060700"/>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graphicFrame>
        <p:nvGraphicFramePr>
          <p:cNvPr id="71686" name="Object 8">
            <a:extLst>
              <a:ext uri="{FF2B5EF4-FFF2-40B4-BE49-F238E27FC236}">
                <a16:creationId xmlns:a16="http://schemas.microsoft.com/office/drawing/2014/main" id="{3146ED16-9243-01B5-61CB-E4C581482041}"/>
              </a:ext>
            </a:extLst>
          </p:cNvPr>
          <p:cNvGraphicFramePr>
            <a:graphicFrameLocks noChangeAspect="1"/>
          </p:cNvGraphicFramePr>
          <p:nvPr/>
        </p:nvGraphicFramePr>
        <p:xfrm>
          <a:off x="4600575" y="2911475"/>
          <a:ext cx="579438" cy="865188"/>
        </p:xfrm>
        <a:graphic>
          <a:graphicData uri="http://schemas.openxmlformats.org/presentationml/2006/ole">
            <mc:AlternateContent xmlns:mc="http://schemas.openxmlformats.org/markup-compatibility/2006">
              <mc:Choice xmlns:v="urn:schemas-microsoft-com:vml" Requires="v">
                <p:oleObj name="Equation" r:id="rId2" imgW="177569" imgH="266353" progId="Equation.3">
                  <p:embed/>
                </p:oleObj>
              </mc:Choice>
              <mc:Fallback>
                <p:oleObj name="Equation" r:id="rId2" imgW="177569" imgH="266353" progId="Equation.3">
                  <p:embed/>
                  <p:pic>
                    <p:nvPicPr>
                      <p:cNvPr id="71686" name="Object 8">
                        <a:extLst>
                          <a:ext uri="{FF2B5EF4-FFF2-40B4-BE49-F238E27FC236}">
                            <a16:creationId xmlns:a16="http://schemas.microsoft.com/office/drawing/2014/main" id="{3146ED16-9243-01B5-61CB-E4C5814820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00575" y="2911475"/>
                        <a:ext cx="579438" cy="8651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1687" name="Oval 9">
            <a:extLst>
              <a:ext uri="{FF2B5EF4-FFF2-40B4-BE49-F238E27FC236}">
                <a16:creationId xmlns:a16="http://schemas.microsoft.com/office/drawing/2014/main" id="{95558848-55DF-2536-19B4-C2321B233F04}"/>
              </a:ext>
            </a:extLst>
          </p:cNvPr>
          <p:cNvSpPr>
            <a:spLocks noChangeArrowheads="1"/>
          </p:cNvSpPr>
          <p:nvPr/>
        </p:nvSpPr>
        <p:spPr bwMode="auto">
          <a:xfrm>
            <a:off x="5842000" y="3044825"/>
            <a:ext cx="598488" cy="59848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graphicFrame>
        <p:nvGraphicFramePr>
          <p:cNvPr id="71688" name="Object 10">
            <a:extLst>
              <a:ext uri="{FF2B5EF4-FFF2-40B4-BE49-F238E27FC236}">
                <a16:creationId xmlns:a16="http://schemas.microsoft.com/office/drawing/2014/main" id="{6E04BA03-B5D7-C35B-106A-DA1A27344BC2}"/>
              </a:ext>
            </a:extLst>
          </p:cNvPr>
          <p:cNvGraphicFramePr>
            <a:graphicFrameLocks noChangeAspect="1"/>
          </p:cNvGraphicFramePr>
          <p:nvPr/>
        </p:nvGraphicFramePr>
        <p:xfrm>
          <a:off x="4600576" y="3910013"/>
          <a:ext cx="588963" cy="665162"/>
        </p:xfrm>
        <a:graphic>
          <a:graphicData uri="http://schemas.openxmlformats.org/presentationml/2006/ole">
            <mc:AlternateContent xmlns:mc="http://schemas.openxmlformats.org/markup-compatibility/2006">
              <mc:Choice xmlns:v="urn:schemas-microsoft-com:vml" Requires="v">
                <p:oleObj name="Equation" r:id="rId4" imgW="139639" imgH="190417" progId="Equation.3">
                  <p:embed/>
                </p:oleObj>
              </mc:Choice>
              <mc:Fallback>
                <p:oleObj name="Equation" r:id="rId4" imgW="139639" imgH="190417" progId="Equation.3">
                  <p:embed/>
                  <p:pic>
                    <p:nvPicPr>
                      <p:cNvPr id="71688" name="Object 10">
                        <a:extLst>
                          <a:ext uri="{FF2B5EF4-FFF2-40B4-BE49-F238E27FC236}">
                            <a16:creationId xmlns:a16="http://schemas.microsoft.com/office/drawing/2014/main" id="{6E04BA03-B5D7-C35B-106A-DA1A27344BC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00576" y="3910013"/>
                        <a:ext cx="588963" cy="66516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1689" name="Object 11">
            <a:extLst>
              <a:ext uri="{FF2B5EF4-FFF2-40B4-BE49-F238E27FC236}">
                <a16:creationId xmlns:a16="http://schemas.microsoft.com/office/drawing/2014/main" id="{F57D3A65-2369-5FD1-AC15-76CF103B423F}"/>
              </a:ext>
            </a:extLst>
          </p:cNvPr>
          <p:cNvGraphicFramePr>
            <a:graphicFrameLocks noChangeAspect="1"/>
          </p:cNvGraphicFramePr>
          <p:nvPr/>
        </p:nvGraphicFramePr>
        <p:xfrm>
          <a:off x="7092951" y="3910013"/>
          <a:ext cx="549275" cy="665162"/>
        </p:xfrm>
        <a:graphic>
          <a:graphicData uri="http://schemas.openxmlformats.org/presentationml/2006/ole">
            <mc:AlternateContent xmlns:mc="http://schemas.openxmlformats.org/markup-compatibility/2006">
              <mc:Choice xmlns:v="urn:schemas-microsoft-com:vml" Requires="v">
                <p:oleObj name="Equation" r:id="rId6" imgW="164957" imgH="190335" progId="Equation.3">
                  <p:embed/>
                </p:oleObj>
              </mc:Choice>
              <mc:Fallback>
                <p:oleObj name="Equation" r:id="rId6" imgW="164957" imgH="190335" progId="Equation.3">
                  <p:embed/>
                  <p:pic>
                    <p:nvPicPr>
                      <p:cNvPr id="71689" name="Object 11">
                        <a:extLst>
                          <a:ext uri="{FF2B5EF4-FFF2-40B4-BE49-F238E27FC236}">
                            <a16:creationId xmlns:a16="http://schemas.microsoft.com/office/drawing/2014/main" id="{F57D3A65-2369-5FD1-AC15-76CF103B423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092951" y="3910013"/>
                        <a:ext cx="549275" cy="66516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1690" name="Object 12">
            <a:extLst>
              <a:ext uri="{FF2B5EF4-FFF2-40B4-BE49-F238E27FC236}">
                <a16:creationId xmlns:a16="http://schemas.microsoft.com/office/drawing/2014/main" id="{D15E24F9-2623-700D-5295-E8CB86277974}"/>
              </a:ext>
            </a:extLst>
          </p:cNvPr>
          <p:cNvGraphicFramePr>
            <a:graphicFrameLocks noChangeAspect="1"/>
          </p:cNvGraphicFramePr>
          <p:nvPr/>
        </p:nvGraphicFramePr>
        <p:xfrm>
          <a:off x="2719388" y="1447800"/>
          <a:ext cx="328612" cy="444500"/>
        </p:xfrm>
        <a:graphic>
          <a:graphicData uri="http://schemas.openxmlformats.org/presentationml/2006/ole">
            <mc:AlternateContent xmlns:mc="http://schemas.openxmlformats.org/markup-compatibility/2006">
              <mc:Choice xmlns:v="urn:schemas-microsoft-com:vml" Requires="v">
                <p:oleObj name="Equation" r:id="rId8" imgW="114102" imgH="126780" progId="Equation.3">
                  <p:embed/>
                </p:oleObj>
              </mc:Choice>
              <mc:Fallback>
                <p:oleObj name="Equation" r:id="rId8" imgW="114102" imgH="126780" progId="Equation.3">
                  <p:embed/>
                  <p:pic>
                    <p:nvPicPr>
                      <p:cNvPr id="71690" name="Object 12">
                        <a:extLst>
                          <a:ext uri="{FF2B5EF4-FFF2-40B4-BE49-F238E27FC236}">
                            <a16:creationId xmlns:a16="http://schemas.microsoft.com/office/drawing/2014/main" id="{D15E24F9-2623-700D-5295-E8CB86277974}"/>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719388" y="1447800"/>
                        <a:ext cx="328612"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1691" name="Object 13">
            <a:extLst>
              <a:ext uri="{FF2B5EF4-FFF2-40B4-BE49-F238E27FC236}">
                <a16:creationId xmlns:a16="http://schemas.microsoft.com/office/drawing/2014/main" id="{7C6DB558-E7B1-5596-8B0C-B45CB916B3AD}"/>
              </a:ext>
            </a:extLst>
          </p:cNvPr>
          <p:cNvGraphicFramePr>
            <a:graphicFrameLocks noChangeAspect="1"/>
          </p:cNvGraphicFramePr>
          <p:nvPr/>
        </p:nvGraphicFramePr>
        <p:xfrm>
          <a:off x="7708901" y="2711450"/>
          <a:ext cx="531813" cy="668338"/>
        </p:xfrm>
        <a:graphic>
          <a:graphicData uri="http://schemas.openxmlformats.org/presentationml/2006/ole">
            <mc:AlternateContent xmlns:mc="http://schemas.openxmlformats.org/markup-compatibility/2006">
              <mc:Choice xmlns:v="urn:schemas-microsoft-com:vml" Requires="v">
                <p:oleObj name="Equation" r:id="rId10" imgW="164957" imgH="190335" progId="Equation.3">
                  <p:embed/>
                </p:oleObj>
              </mc:Choice>
              <mc:Fallback>
                <p:oleObj name="Equation" r:id="rId10" imgW="164957" imgH="190335" progId="Equation.3">
                  <p:embed/>
                  <p:pic>
                    <p:nvPicPr>
                      <p:cNvPr id="71691" name="Object 13">
                        <a:extLst>
                          <a:ext uri="{FF2B5EF4-FFF2-40B4-BE49-F238E27FC236}">
                            <a16:creationId xmlns:a16="http://schemas.microsoft.com/office/drawing/2014/main" id="{7C6DB558-E7B1-5596-8B0C-B45CB916B3AD}"/>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708901" y="2711450"/>
                        <a:ext cx="531813" cy="668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1692" name="Object 14">
            <a:extLst>
              <a:ext uri="{FF2B5EF4-FFF2-40B4-BE49-F238E27FC236}">
                <a16:creationId xmlns:a16="http://schemas.microsoft.com/office/drawing/2014/main" id="{5BDAD503-8EC1-CF4F-5710-C628768663F7}"/>
              </a:ext>
            </a:extLst>
          </p:cNvPr>
          <p:cNvGraphicFramePr>
            <a:graphicFrameLocks noChangeAspect="1"/>
          </p:cNvGraphicFramePr>
          <p:nvPr/>
        </p:nvGraphicFramePr>
        <p:xfrm>
          <a:off x="7042150" y="2911476"/>
          <a:ext cx="579438" cy="866775"/>
        </p:xfrm>
        <a:graphic>
          <a:graphicData uri="http://schemas.openxmlformats.org/presentationml/2006/ole">
            <mc:AlternateContent xmlns:mc="http://schemas.openxmlformats.org/markup-compatibility/2006">
              <mc:Choice xmlns:v="urn:schemas-microsoft-com:vml" Requires="v">
                <p:oleObj name="Equation" r:id="rId12" imgW="177569" imgH="266353" progId="Equation.3">
                  <p:embed/>
                </p:oleObj>
              </mc:Choice>
              <mc:Fallback>
                <p:oleObj name="Equation" r:id="rId12" imgW="177569" imgH="266353" progId="Equation.3">
                  <p:embed/>
                  <p:pic>
                    <p:nvPicPr>
                      <p:cNvPr id="71692" name="Object 14">
                        <a:extLst>
                          <a:ext uri="{FF2B5EF4-FFF2-40B4-BE49-F238E27FC236}">
                            <a16:creationId xmlns:a16="http://schemas.microsoft.com/office/drawing/2014/main" id="{5BDAD503-8EC1-CF4F-5710-C628768663F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42150" y="2911476"/>
                        <a:ext cx="579438" cy="8667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71693" name="AutoShape 15">
            <a:extLst>
              <a:ext uri="{FF2B5EF4-FFF2-40B4-BE49-F238E27FC236}">
                <a16:creationId xmlns:a16="http://schemas.microsoft.com/office/drawing/2014/main" id="{B182FBC5-569F-9FE5-19AF-A4B76AFB941D}"/>
              </a:ext>
            </a:extLst>
          </p:cNvPr>
          <p:cNvCxnSpPr>
            <a:cxnSpLocks noChangeShapeType="1"/>
            <a:endCxn id="71715" idx="4"/>
          </p:cNvCxnSpPr>
          <p:nvPr/>
        </p:nvCxnSpPr>
        <p:spPr bwMode="auto">
          <a:xfrm rot="10800000">
            <a:off x="3684589" y="3649664"/>
            <a:ext cx="915987" cy="593725"/>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71694" name="AutoShape 16">
            <a:extLst>
              <a:ext uri="{FF2B5EF4-FFF2-40B4-BE49-F238E27FC236}">
                <a16:creationId xmlns:a16="http://schemas.microsoft.com/office/drawing/2014/main" id="{E03AFB9D-A730-574E-81A2-936757B9A659}"/>
              </a:ext>
            </a:extLst>
          </p:cNvPr>
          <p:cNvCxnSpPr>
            <a:cxnSpLocks noChangeShapeType="1"/>
            <a:endCxn id="71687" idx="2"/>
          </p:cNvCxnSpPr>
          <p:nvPr/>
        </p:nvCxnSpPr>
        <p:spPr bwMode="auto">
          <a:xfrm>
            <a:off x="5180014" y="3343275"/>
            <a:ext cx="661987"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71695" name="AutoShape 17">
            <a:extLst>
              <a:ext uri="{FF2B5EF4-FFF2-40B4-BE49-F238E27FC236}">
                <a16:creationId xmlns:a16="http://schemas.microsoft.com/office/drawing/2014/main" id="{1AEBFAF4-552F-7098-CEF4-08E75D0EAFD4}"/>
              </a:ext>
            </a:extLst>
          </p:cNvPr>
          <p:cNvCxnSpPr>
            <a:cxnSpLocks noChangeShapeType="1"/>
          </p:cNvCxnSpPr>
          <p:nvPr/>
        </p:nvCxnSpPr>
        <p:spPr bwMode="auto">
          <a:xfrm>
            <a:off x="5180014" y="3343276"/>
            <a:ext cx="9525" cy="900113"/>
          </a:xfrm>
          <a:prstGeom prst="bentConnector3">
            <a:avLst>
              <a:gd name="adj1" fmla="val 2483333"/>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71696" name="AutoShape 18">
            <a:extLst>
              <a:ext uri="{FF2B5EF4-FFF2-40B4-BE49-F238E27FC236}">
                <a16:creationId xmlns:a16="http://schemas.microsoft.com/office/drawing/2014/main" id="{762267B2-0D37-CFC5-CD14-36F6C213E987}"/>
              </a:ext>
            </a:extLst>
          </p:cNvPr>
          <p:cNvCxnSpPr>
            <a:cxnSpLocks noChangeShapeType="1"/>
            <a:stCxn id="71687" idx="6"/>
          </p:cNvCxnSpPr>
          <p:nvPr/>
        </p:nvCxnSpPr>
        <p:spPr bwMode="auto">
          <a:xfrm>
            <a:off x="6440488" y="3343275"/>
            <a:ext cx="601662" cy="1588"/>
          </a:xfrm>
          <a:prstGeom prst="bentConnector3">
            <a:avLst>
              <a:gd name="adj1" fmla="val 4988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71697" name="AutoShape 19">
            <a:extLst>
              <a:ext uri="{FF2B5EF4-FFF2-40B4-BE49-F238E27FC236}">
                <a16:creationId xmlns:a16="http://schemas.microsoft.com/office/drawing/2014/main" id="{52098205-EB74-1EAA-6091-145281DE0BA3}"/>
              </a:ext>
            </a:extLst>
          </p:cNvPr>
          <p:cNvCxnSpPr>
            <a:cxnSpLocks noChangeShapeType="1"/>
          </p:cNvCxnSpPr>
          <p:nvPr/>
        </p:nvCxnSpPr>
        <p:spPr bwMode="auto">
          <a:xfrm>
            <a:off x="7621589" y="3344864"/>
            <a:ext cx="20637" cy="898525"/>
          </a:xfrm>
          <a:prstGeom prst="bentConnector3">
            <a:avLst>
              <a:gd name="adj1" fmla="val 1121431"/>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71698" name="AutoShape 20">
            <a:extLst>
              <a:ext uri="{FF2B5EF4-FFF2-40B4-BE49-F238E27FC236}">
                <a16:creationId xmlns:a16="http://schemas.microsoft.com/office/drawing/2014/main" id="{60D4B8BE-4936-2132-61E9-BFFED9984056}"/>
              </a:ext>
            </a:extLst>
          </p:cNvPr>
          <p:cNvCxnSpPr>
            <a:cxnSpLocks noChangeShapeType="1"/>
            <a:endCxn id="71687" idx="4"/>
          </p:cNvCxnSpPr>
          <p:nvPr/>
        </p:nvCxnSpPr>
        <p:spPr bwMode="auto">
          <a:xfrm rot="10800000">
            <a:off x="6140450" y="3643314"/>
            <a:ext cx="952500" cy="600075"/>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graphicFrame>
        <p:nvGraphicFramePr>
          <p:cNvPr id="71699" name="Object 21">
            <a:extLst>
              <a:ext uri="{FF2B5EF4-FFF2-40B4-BE49-F238E27FC236}">
                <a16:creationId xmlns:a16="http://schemas.microsoft.com/office/drawing/2014/main" id="{E1AF64B0-9D12-8200-D327-E686A617F2EF}"/>
              </a:ext>
            </a:extLst>
          </p:cNvPr>
          <p:cNvGraphicFramePr>
            <a:graphicFrameLocks noChangeAspect="1"/>
          </p:cNvGraphicFramePr>
          <p:nvPr/>
        </p:nvGraphicFramePr>
        <p:xfrm>
          <a:off x="5829300" y="1979613"/>
          <a:ext cx="642938" cy="666750"/>
        </p:xfrm>
        <a:graphic>
          <a:graphicData uri="http://schemas.openxmlformats.org/presentationml/2006/ole">
            <mc:AlternateContent xmlns:mc="http://schemas.openxmlformats.org/markup-compatibility/2006">
              <mc:Choice xmlns:v="urn:schemas-microsoft-com:vml" Requires="v">
                <p:oleObj name="Equation" r:id="rId13" imgW="152334" imgH="190417" progId="Equation.3">
                  <p:embed/>
                </p:oleObj>
              </mc:Choice>
              <mc:Fallback>
                <p:oleObj name="Equation" r:id="rId13" imgW="152334" imgH="190417" progId="Equation.3">
                  <p:embed/>
                  <p:pic>
                    <p:nvPicPr>
                      <p:cNvPr id="71699" name="Object 21">
                        <a:extLst>
                          <a:ext uri="{FF2B5EF4-FFF2-40B4-BE49-F238E27FC236}">
                            <a16:creationId xmlns:a16="http://schemas.microsoft.com/office/drawing/2014/main" id="{E1AF64B0-9D12-8200-D327-E686A617F2EF}"/>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829300" y="1979613"/>
                        <a:ext cx="642938" cy="666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71700" name="AutoShape 22">
            <a:extLst>
              <a:ext uri="{FF2B5EF4-FFF2-40B4-BE49-F238E27FC236}">
                <a16:creationId xmlns:a16="http://schemas.microsoft.com/office/drawing/2014/main" id="{5E645D50-4CB1-E38B-A87E-E5B14B4F40BD}"/>
              </a:ext>
            </a:extLst>
          </p:cNvPr>
          <p:cNvCxnSpPr>
            <a:cxnSpLocks noChangeShapeType="1"/>
          </p:cNvCxnSpPr>
          <p:nvPr/>
        </p:nvCxnSpPr>
        <p:spPr bwMode="auto">
          <a:xfrm>
            <a:off x="3048001" y="1670051"/>
            <a:ext cx="3103563" cy="309563"/>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71701" name="AutoShape 23">
            <a:extLst>
              <a:ext uri="{FF2B5EF4-FFF2-40B4-BE49-F238E27FC236}">
                <a16:creationId xmlns:a16="http://schemas.microsoft.com/office/drawing/2014/main" id="{26EA4CA2-EB7D-6B56-F959-A62AFE172EC0}"/>
              </a:ext>
            </a:extLst>
          </p:cNvPr>
          <p:cNvCxnSpPr>
            <a:cxnSpLocks noChangeShapeType="1"/>
            <a:endCxn id="71687" idx="0"/>
          </p:cNvCxnSpPr>
          <p:nvPr/>
        </p:nvCxnSpPr>
        <p:spPr bwMode="auto">
          <a:xfrm rot="5400000">
            <a:off x="5946776" y="2840038"/>
            <a:ext cx="398462" cy="11113"/>
          </a:xfrm>
          <a:prstGeom prst="bentConnector3">
            <a:avLst>
              <a:gd name="adj1" fmla="val 5000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graphicFrame>
        <p:nvGraphicFramePr>
          <p:cNvPr id="71702" name="Object 24">
            <a:extLst>
              <a:ext uri="{FF2B5EF4-FFF2-40B4-BE49-F238E27FC236}">
                <a16:creationId xmlns:a16="http://schemas.microsoft.com/office/drawing/2014/main" id="{969D6B08-F9DA-75F7-0BF9-EE1C65AC08D2}"/>
              </a:ext>
            </a:extLst>
          </p:cNvPr>
          <p:cNvGraphicFramePr>
            <a:graphicFrameLocks noChangeAspect="1"/>
          </p:cNvGraphicFramePr>
          <p:nvPr/>
        </p:nvGraphicFramePr>
        <p:xfrm>
          <a:off x="6318250" y="2646363"/>
          <a:ext cx="571500" cy="666750"/>
        </p:xfrm>
        <a:graphic>
          <a:graphicData uri="http://schemas.openxmlformats.org/presentationml/2006/ole">
            <mc:AlternateContent xmlns:mc="http://schemas.openxmlformats.org/markup-compatibility/2006">
              <mc:Choice xmlns:v="urn:schemas-microsoft-com:vml" Requires="v">
                <p:oleObj name="Equation" r:id="rId15" imgW="164957" imgH="190335" progId="Equation.3">
                  <p:embed/>
                </p:oleObj>
              </mc:Choice>
              <mc:Fallback>
                <p:oleObj name="Equation" r:id="rId15" imgW="164957" imgH="190335" progId="Equation.3">
                  <p:embed/>
                  <p:pic>
                    <p:nvPicPr>
                      <p:cNvPr id="71702" name="Object 24">
                        <a:extLst>
                          <a:ext uri="{FF2B5EF4-FFF2-40B4-BE49-F238E27FC236}">
                            <a16:creationId xmlns:a16="http://schemas.microsoft.com/office/drawing/2014/main" id="{969D6B08-F9DA-75F7-0BF9-EE1C65AC08D2}"/>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318250" y="2646363"/>
                        <a:ext cx="571500" cy="666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1703" name="Object 25">
            <a:extLst>
              <a:ext uri="{FF2B5EF4-FFF2-40B4-BE49-F238E27FC236}">
                <a16:creationId xmlns:a16="http://schemas.microsoft.com/office/drawing/2014/main" id="{7215626C-B613-9BF1-F092-ED2C6D619C91}"/>
              </a:ext>
            </a:extLst>
          </p:cNvPr>
          <p:cNvGraphicFramePr>
            <a:graphicFrameLocks noChangeAspect="1"/>
          </p:cNvGraphicFramePr>
          <p:nvPr/>
        </p:nvGraphicFramePr>
        <p:xfrm>
          <a:off x="3963988" y="2646363"/>
          <a:ext cx="550862" cy="666750"/>
        </p:xfrm>
        <a:graphic>
          <a:graphicData uri="http://schemas.openxmlformats.org/presentationml/2006/ole">
            <mc:AlternateContent xmlns:mc="http://schemas.openxmlformats.org/markup-compatibility/2006">
              <mc:Choice xmlns:v="urn:schemas-microsoft-com:vml" Requires="v">
                <p:oleObj name="Equation" r:id="rId17" imgW="139639" imgH="190417" progId="Equation.3">
                  <p:embed/>
                </p:oleObj>
              </mc:Choice>
              <mc:Fallback>
                <p:oleObj name="Equation" r:id="rId17" imgW="139639" imgH="190417" progId="Equation.3">
                  <p:embed/>
                  <p:pic>
                    <p:nvPicPr>
                      <p:cNvPr id="71703" name="Object 25">
                        <a:extLst>
                          <a:ext uri="{FF2B5EF4-FFF2-40B4-BE49-F238E27FC236}">
                            <a16:creationId xmlns:a16="http://schemas.microsoft.com/office/drawing/2014/main" id="{7215626C-B613-9BF1-F092-ED2C6D619C91}"/>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963988" y="2646363"/>
                        <a:ext cx="550862" cy="666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1704" name="Object 26">
            <a:extLst>
              <a:ext uri="{FF2B5EF4-FFF2-40B4-BE49-F238E27FC236}">
                <a16:creationId xmlns:a16="http://schemas.microsoft.com/office/drawing/2014/main" id="{F4C90D61-6026-CB45-9C33-EDD17F2A1642}"/>
              </a:ext>
            </a:extLst>
          </p:cNvPr>
          <p:cNvGraphicFramePr>
            <a:graphicFrameLocks noChangeAspect="1"/>
          </p:cNvGraphicFramePr>
          <p:nvPr/>
        </p:nvGraphicFramePr>
        <p:xfrm>
          <a:off x="5143500" y="2711450"/>
          <a:ext cx="503238" cy="668338"/>
        </p:xfrm>
        <a:graphic>
          <a:graphicData uri="http://schemas.openxmlformats.org/presentationml/2006/ole">
            <mc:AlternateContent xmlns:mc="http://schemas.openxmlformats.org/markup-compatibility/2006">
              <mc:Choice xmlns:v="urn:schemas-microsoft-com:vml" Requires="v">
                <p:oleObj name="Equation" r:id="rId19" imgW="139639" imgH="190417" progId="Equation.3">
                  <p:embed/>
                </p:oleObj>
              </mc:Choice>
              <mc:Fallback>
                <p:oleObj name="Equation" r:id="rId19" imgW="139639" imgH="190417" progId="Equation.3">
                  <p:embed/>
                  <p:pic>
                    <p:nvPicPr>
                      <p:cNvPr id="71704" name="Object 26">
                        <a:extLst>
                          <a:ext uri="{FF2B5EF4-FFF2-40B4-BE49-F238E27FC236}">
                            <a16:creationId xmlns:a16="http://schemas.microsoft.com/office/drawing/2014/main" id="{F4C90D61-6026-CB45-9C33-EDD17F2A1642}"/>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143500" y="2711450"/>
                        <a:ext cx="503238" cy="668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1705" name="Object 27">
            <a:extLst>
              <a:ext uri="{FF2B5EF4-FFF2-40B4-BE49-F238E27FC236}">
                <a16:creationId xmlns:a16="http://schemas.microsoft.com/office/drawing/2014/main" id="{17C0093D-6510-6111-67EE-FC24951CAA43}"/>
              </a:ext>
            </a:extLst>
          </p:cNvPr>
          <p:cNvGraphicFramePr>
            <a:graphicFrameLocks noChangeAspect="1"/>
          </p:cNvGraphicFramePr>
          <p:nvPr/>
        </p:nvGraphicFramePr>
        <p:xfrm>
          <a:off x="8372475" y="4546601"/>
          <a:ext cx="427038" cy="442913"/>
        </p:xfrm>
        <a:graphic>
          <a:graphicData uri="http://schemas.openxmlformats.org/presentationml/2006/ole">
            <mc:AlternateContent xmlns:mc="http://schemas.openxmlformats.org/markup-compatibility/2006">
              <mc:Choice xmlns:v="urn:schemas-microsoft-com:vml" Requires="v">
                <p:oleObj name="Equation" r:id="rId21" imgW="101424" imgH="126780" progId="Equation.3">
                  <p:embed/>
                </p:oleObj>
              </mc:Choice>
              <mc:Fallback>
                <p:oleObj name="Equation" r:id="rId21" imgW="101424" imgH="126780" progId="Equation.3">
                  <p:embed/>
                  <p:pic>
                    <p:nvPicPr>
                      <p:cNvPr id="71705" name="Object 27">
                        <a:extLst>
                          <a:ext uri="{FF2B5EF4-FFF2-40B4-BE49-F238E27FC236}">
                            <a16:creationId xmlns:a16="http://schemas.microsoft.com/office/drawing/2014/main" id="{17C0093D-6510-6111-67EE-FC24951CAA43}"/>
                          </a:ext>
                        </a:extLst>
                      </p:cNvPr>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8372475" y="4546601"/>
                        <a:ext cx="427038" cy="44291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71706" name="AutoShape 28">
            <a:extLst>
              <a:ext uri="{FF2B5EF4-FFF2-40B4-BE49-F238E27FC236}">
                <a16:creationId xmlns:a16="http://schemas.microsoft.com/office/drawing/2014/main" id="{6DA49A3F-030E-10CE-8503-F42A22F07087}"/>
              </a:ext>
            </a:extLst>
          </p:cNvPr>
          <p:cNvCxnSpPr>
            <a:cxnSpLocks noChangeShapeType="1"/>
            <a:stCxn id="71687" idx="2"/>
          </p:cNvCxnSpPr>
          <p:nvPr/>
        </p:nvCxnSpPr>
        <p:spPr bwMode="auto">
          <a:xfrm rot="10800000" flipH="1" flipV="1">
            <a:off x="5842001" y="3343275"/>
            <a:ext cx="2530475" cy="1423988"/>
          </a:xfrm>
          <a:prstGeom prst="bentConnector3">
            <a:avLst>
              <a:gd name="adj1" fmla="val -8343"/>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71707" name="AutoShape 29">
            <a:extLst>
              <a:ext uri="{FF2B5EF4-FFF2-40B4-BE49-F238E27FC236}">
                <a16:creationId xmlns:a16="http://schemas.microsoft.com/office/drawing/2014/main" id="{DED93314-9CEB-7D6A-9E2D-969F7812AF48}"/>
              </a:ext>
            </a:extLst>
          </p:cNvPr>
          <p:cNvCxnSpPr>
            <a:cxnSpLocks noChangeShapeType="1"/>
          </p:cNvCxnSpPr>
          <p:nvPr/>
        </p:nvCxnSpPr>
        <p:spPr bwMode="auto">
          <a:xfrm>
            <a:off x="8799514" y="4767264"/>
            <a:ext cx="479425" cy="7937"/>
          </a:xfrm>
          <a:prstGeom prst="bentConnector3">
            <a:avLst>
              <a:gd name="adj1" fmla="val 49847"/>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graphicFrame>
        <p:nvGraphicFramePr>
          <p:cNvPr id="71708" name="Object 30">
            <a:extLst>
              <a:ext uri="{FF2B5EF4-FFF2-40B4-BE49-F238E27FC236}">
                <a16:creationId xmlns:a16="http://schemas.microsoft.com/office/drawing/2014/main" id="{A65B8339-6ED0-75D9-91AB-A7B94B26EC0E}"/>
              </a:ext>
            </a:extLst>
          </p:cNvPr>
          <p:cNvGraphicFramePr>
            <a:graphicFrameLocks noChangeAspect="1"/>
          </p:cNvGraphicFramePr>
          <p:nvPr/>
        </p:nvGraphicFramePr>
        <p:xfrm>
          <a:off x="9278938" y="4508500"/>
          <a:ext cx="292100" cy="533400"/>
        </p:xfrm>
        <a:graphic>
          <a:graphicData uri="http://schemas.openxmlformats.org/presentationml/2006/ole">
            <mc:AlternateContent xmlns:mc="http://schemas.openxmlformats.org/markup-compatibility/2006">
              <mc:Choice xmlns:v="urn:schemas-microsoft-com:vml" Requires="v">
                <p:oleObj name="Equation" r:id="rId23" imgW="126835" imgH="152202" progId="Equation.3">
                  <p:embed/>
                </p:oleObj>
              </mc:Choice>
              <mc:Fallback>
                <p:oleObj name="Equation" r:id="rId23" imgW="126835" imgH="152202" progId="Equation.3">
                  <p:embed/>
                  <p:pic>
                    <p:nvPicPr>
                      <p:cNvPr id="71708" name="Object 30">
                        <a:extLst>
                          <a:ext uri="{FF2B5EF4-FFF2-40B4-BE49-F238E27FC236}">
                            <a16:creationId xmlns:a16="http://schemas.microsoft.com/office/drawing/2014/main" id="{A65B8339-6ED0-75D9-91AB-A7B94B26EC0E}"/>
                          </a:ext>
                        </a:extLst>
                      </p:cNvPr>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9278938" y="4508500"/>
                        <a:ext cx="292100"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1709" name="Text Box 31">
            <a:extLst>
              <a:ext uri="{FF2B5EF4-FFF2-40B4-BE49-F238E27FC236}">
                <a16:creationId xmlns:a16="http://schemas.microsoft.com/office/drawing/2014/main" id="{55FEE251-E060-B9A2-D16A-BC1CB67B27BC}"/>
              </a:ext>
            </a:extLst>
          </p:cNvPr>
          <p:cNvSpPr txBox="1">
            <a:spLocks noChangeArrowheads="1"/>
          </p:cNvSpPr>
          <p:nvPr/>
        </p:nvSpPr>
        <p:spPr bwMode="auto">
          <a:xfrm>
            <a:off x="5646738" y="2971801"/>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71710" name="Text Box 32">
            <a:extLst>
              <a:ext uri="{FF2B5EF4-FFF2-40B4-BE49-F238E27FC236}">
                <a16:creationId xmlns:a16="http://schemas.microsoft.com/office/drawing/2014/main" id="{87DA652B-0820-FF24-EFAB-E40C305AB158}"/>
              </a:ext>
            </a:extLst>
          </p:cNvPr>
          <p:cNvSpPr txBox="1">
            <a:spLocks noChangeArrowheads="1"/>
          </p:cNvSpPr>
          <p:nvPr/>
        </p:nvSpPr>
        <p:spPr bwMode="auto">
          <a:xfrm>
            <a:off x="5846763" y="2711451"/>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71711" name="Text Box 33">
            <a:extLst>
              <a:ext uri="{FF2B5EF4-FFF2-40B4-BE49-F238E27FC236}">
                <a16:creationId xmlns:a16="http://schemas.microsoft.com/office/drawing/2014/main" id="{2B0EF778-8BCA-3B2D-698F-709A2E07BB53}"/>
              </a:ext>
            </a:extLst>
          </p:cNvPr>
          <p:cNvSpPr txBox="1">
            <a:spLocks noChangeArrowheads="1"/>
          </p:cNvSpPr>
          <p:nvPr/>
        </p:nvSpPr>
        <p:spPr bwMode="auto">
          <a:xfrm>
            <a:off x="6084888" y="3576638"/>
            <a:ext cx="3175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71712" name="Text Box 34">
            <a:extLst>
              <a:ext uri="{FF2B5EF4-FFF2-40B4-BE49-F238E27FC236}">
                <a16:creationId xmlns:a16="http://schemas.microsoft.com/office/drawing/2014/main" id="{248A0FC8-3BB2-2EC0-25D4-0172E9AA9E25}"/>
              </a:ext>
            </a:extLst>
          </p:cNvPr>
          <p:cNvSpPr txBox="1">
            <a:spLocks noChangeArrowheads="1"/>
          </p:cNvSpPr>
          <p:nvPr/>
        </p:nvSpPr>
        <p:spPr bwMode="auto">
          <a:xfrm>
            <a:off x="6510338" y="1995488"/>
            <a:ext cx="2195512" cy="703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ClrTx/>
              <a:buFontTx/>
              <a:buNone/>
            </a:pPr>
            <a:r>
              <a:rPr lang="fr-CH" altLang="fr-FR" sz="1600" dirty="0" err="1">
                <a:solidFill>
                  <a:schemeClr val="accent2">
                    <a:lumMod val="75000"/>
                  </a:schemeClr>
                </a:solidFill>
              </a:rPr>
              <a:t>nicht beobachtbar</a:t>
            </a:r>
            <a:endParaRPr lang="fr-CH" altLang="fr-FR" sz="1600" dirty="0">
              <a:solidFill>
                <a:schemeClr val="accent2">
                  <a:lumMod val="75000"/>
                </a:schemeClr>
              </a:solidFill>
            </a:endParaRPr>
          </a:p>
          <a:p>
            <a:pPr eaLnBrk="1" hangingPunct="1">
              <a:spcBef>
                <a:spcPct val="50000"/>
              </a:spcBef>
              <a:buClrTx/>
              <a:buFontTx/>
              <a:buNone/>
            </a:pPr>
            <a:r>
              <a:rPr lang="de-DE" altLang="fr-FR" sz="1600" dirty="0">
                <a:solidFill>
                  <a:schemeClr val="accent2">
                    <a:lumMod val="75000"/>
                  </a:schemeClr>
                </a:solidFill>
              </a:rPr>
              <a:t>Nicht beobachtbar</a:t>
            </a:r>
          </a:p>
        </p:txBody>
      </p:sp>
      <p:sp>
        <p:nvSpPr>
          <p:cNvPr id="71713" name="Text Box 35">
            <a:extLst>
              <a:ext uri="{FF2B5EF4-FFF2-40B4-BE49-F238E27FC236}">
                <a16:creationId xmlns:a16="http://schemas.microsoft.com/office/drawing/2014/main" id="{EBB9B309-2E9F-0D58-3B9D-D0CE6325557A}"/>
              </a:ext>
            </a:extLst>
          </p:cNvPr>
          <p:cNvSpPr txBox="1">
            <a:spLocks noChangeArrowheads="1"/>
          </p:cNvSpPr>
          <p:nvPr/>
        </p:nvSpPr>
        <p:spPr bwMode="auto">
          <a:xfrm>
            <a:off x="3357563" y="2711451"/>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71714" name="Text Box 36">
            <a:extLst>
              <a:ext uri="{FF2B5EF4-FFF2-40B4-BE49-F238E27FC236}">
                <a16:creationId xmlns:a16="http://schemas.microsoft.com/office/drawing/2014/main" id="{54D71B4D-79C9-8439-392D-459506F9347E}"/>
              </a:ext>
            </a:extLst>
          </p:cNvPr>
          <p:cNvSpPr txBox="1">
            <a:spLocks noChangeArrowheads="1"/>
          </p:cNvSpPr>
          <p:nvPr/>
        </p:nvSpPr>
        <p:spPr bwMode="auto">
          <a:xfrm>
            <a:off x="3624263" y="3584576"/>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71715" name="Oval 37">
            <a:extLst>
              <a:ext uri="{FF2B5EF4-FFF2-40B4-BE49-F238E27FC236}">
                <a16:creationId xmlns:a16="http://schemas.microsoft.com/office/drawing/2014/main" id="{772CE8C1-7125-01BA-CBD2-C2957482D193}"/>
              </a:ext>
            </a:extLst>
          </p:cNvPr>
          <p:cNvSpPr>
            <a:spLocks noChangeArrowheads="1"/>
          </p:cNvSpPr>
          <p:nvPr/>
        </p:nvSpPr>
        <p:spPr bwMode="auto">
          <a:xfrm>
            <a:off x="3384550" y="3052763"/>
            <a:ext cx="598488" cy="5969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cxnSp>
        <p:nvCxnSpPr>
          <p:cNvPr id="71716" name="AutoShape 38">
            <a:extLst>
              <a:ext uri="{FF2B5EF4-FFF2-40B4-BE49-F238E27FC236}">
                <a16:creationId xmlns:a16="http://schemas.microsoft.com/office/drawing/2014/main" id="{FC3C4E03-2040-08FE-6116-6DB93102DF7B}"/>
              </a:ext>
            </a:extLst>
          </p:cNvPr>
          <p:cNvCxnSpPr>
            <a:cxnSpLocks noChangeShapeType="1"/>
            <a:stCxn id="71715" idx="6"/>
          </p:cNvCxnSpPr>
          <p:nvPr/>
        </p:nvCxnSpPr>
        <p:spPr bwMode="auto">
          <a:xfrm flipV="1">
            <a:off x="3983039" y="3343275"/>
            <a:ext cx="617537" cy="7938"/>
          </a:xfrm>
          <a:prstGeom prst="bentConnector3">
            <a:avLst>
              <a:gd name="adj1" fmla="val 4988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graphicFrame>
        <p:nvGraphicFramePr>
          <p:cNvPr id="71717" name="Object 39">
            <a:extLst>
              <a:ext uri="{FF2B5EF4-FFF2-40B4-BE49-F238E27FC236}">
                <a16:creationId xmlns:a16="http://schemas.microsoft.com/office/drawing/2014/main" id="{8D867AE5-A4C7-5255-F747-0E213F59FFCB}"/>
              </a:ext>
            </a:extLst>
          </p:cNvPr>
          <p:cNvGraphicFramePr>
            <a:graphicFrameLocks noChangeAspect="1"/>
          </p:cNvGraphicFramePr>
          <p:nvPr/>
        </p:nvGraphicFramePr>
        <p:xfrm>
          <a:off x="3382963" y="1979613"/>
          <a:ext cx="588962" cy="666750"/>
        </p:xfrm>
        <a:graphic>
          <a:graphicData uri="http://schemas.openxmlformats.org/presentationml/2006/ole">
            <mc:AlternateContent xmlns:mc="http://schemas.openxmlformats.org/markup-compatibility/2006">
              <mc:Choice xmlns:v="urn:schemas-microsoft-com:vml" Requires="v">
                <p:oleObj name="Equation" r:id="rId25" imgW="139639" imgH="190417" progId="Equation.3">
                  <p:embed/>
                </p:oleObj>
              </mc:Choice>
              <mc:Fallback>
                <p:oleObj name="Equation" r:id="rId25" imgW="139639" imgH="190417" progId="Equation.3">
                  <p:embed/>
                  <p:pic>
                    <p:nvPicPr>
                      <p:cNvPr id="71717" name="Object 39">
                        <a:extLst>
                          <a:ext uri="{FF2B5EF4-FFF2-40B4-BE49-F238E27FC236}">
                            <a16:creationId xmlns:a16="http://schemas.microsoft.com/office/drawing/2014/main" id="{8D867AE5-A4C7-5255-F747-0E213F59FFCB}"/>
                          </a:ext>
                        </a:extLst>
                      </p:cNvPr>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3382963" y="1979613"/>
                        <a:ext cx="588962" cy="666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71718" name="AutoShape 40">
            <a:extLst>
              <a:ext uri="{FF2B5EF4-FFF2-40B4-BE49-F238E27FC236}">
                <a16:creationId xmlns:a16="http://schemas.microsoft.com/office/drawing/2014/main" id="{642865E9-13BC-EAA1-F0E3-AE87181BD088}"/>
              </a:ext>
            </a:extLst>
          </p:cNvPr>
          <p:cNvCxnSpPr>
            <a:cxnSpLocks noChangeShapeType="1"/>
          </p:cNvCxnSpPr>
          <p:nvPr/>
        </p:nvCxnSpPr>
        <p:spPr bwMode="auto">
          <a:xfrm>
            <a:off x="3048000" y="1670051"/>
            <a:ext cx="630238" cy="309563"/>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71719" name="AutoShape 41">
            <a:extLst>
              <a:ext uri="{FF2B5EF4-FFF2-40B4-BE49-F238E27FC236}">
                <a16:creationId xmlns:a16="http://schemas.microsoft.com/office/drawing/2014/main" id="{33E28DB8-CF3E-0EA7-1A57-2C6732E82769}"/>
              </a:ext>
            </a:extLst>
          </p:cNvPr>
          <p:cNvCxnSpPr>
            <a:cxnSpLocks noChangeShapeType="1"/>
            <a:endCxn id="71715" idx="0"/>
          </p:cNvCxnSpPr>
          <p:nvPr/>
        </p:nvCxnSpPr>
        <p:spPr bwMode="auto">
          <a:xfrm rot="16200000" flipH="1">
            <a:off x="3478213" y="2846388"/>
            <a:ext cx="406400" cy="6350"/>
          </a:xfrm>
          <a:prstGeom prst="bentConnector3">
            <a:avLst>
              <a:gd name="adj1" fmla="val 49819"/>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sp>
        <p:nvSpPr>
          <p:cNvPr id="2" name="Text Box 34">
            <a:extLst>
              <a:ext uri="{FF2B5EF4-FFF2-40B4-BE49-F238E27FC236}">
                <a16:creationId xmlns:a16="http://schemas.microsoft.com/office/drawing/2014/main" id="{5E299404-AF78-F212-9F95-4D9A731FB260}"/>
              </a:ext>
            </a:extLst>
          </p:cNvPr>
          <p:cNvSpPr txBox="1">
            <a:spLocks noChangeArrowheads="1"/>
          </p:cNvSpPr>
          <p:nvPr/>
        </p:nvSpPr>
        <p:spPr bwMode="auto">
          <a:xfrm>
            <a:off x="9371015" y="3960272"/>
            <a:ext cx="2195512"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ClrTx/>
              <a:buFontTx/>
              <a:buNone/>
            </a:pPr>
            <a:r>
              <a:rPr lang="fr-CH" altLang="fr-FR" sz="1600" dirty="0">
                <a:solidFill>
                  <a:srgbClr val="00B050"/>
                </a:solidFill>
              </a:rPr>
              <a:t>Von einem Sensor gemessene Größe</a:t>
            </a:r>
            <a:endParaRPr lang="de-DE" altLang="fr-FR" sz="1600" dirty="0">
              <a:solidFill>
                <a:srgbClr val="00B050"/>
              </a:solidFill>
            </a:endParaRPr>
          </a:p>
        </p:txBody>
      </p:sp>
    </p:spTree>
  </p:cSld>
  <p:clrMapOvr>
    <a:masterClrMapping/>
  </p:clrMapOvr>
</p:sld>
</file>

<file path=ppt/slides/slide2.xml><?xml version="1.0" encoding="utf-8"?>
<p:sld xmlns:a16="http://schemas.microsoft.com/office/drawing/2014/main" xmlns:a14="http://schemas.microsoft.com/office/drawing/2010/main" xmlns:p14="http://schemas.microsoft.com/office/powerpoint/2010/main" xmlns:mc="http://schemas.openxmlformats.org/markup-compatibility/2006" xmlns:v="urn:schemas-microsoft-com:vml"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Espace réservé du numéro de diapositive 5">
            <a:extLst>
              <a:ext uri="{FF2B5EF4-FFF2-40B4-BE49-F238E27FC236}">
                <a16:creationId xmlns:a16="http://schemas.microsoft.com/office/drawing/2014/main" id="{3BE3BCEF-A8E0-5489-0174-E96FF9462C1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F50F9F21-8D3B-4E6E-9D5F-38DC20736578}" type="slidenum">
              <a:rPr lang="fr-FR" altLang="fr-FR" sz="1200">
                <a:latin typeface="Times" panose="02020603050405020304" pitchFamily="18" charset="0"/>
                <a:cs typeface="Times" panose="02020603050405020304" pitchFamily="18" charset="0"/>
              </a:rPr>
              <a:t>2</a:t>
            </a:fld>
            <a:endParaRPr lang="fr-FR" altLang="fr-FR" sz="1200">
              <a:latin typeface="Times" panose="02020603050405020304" pitchFamily="18" charset="0"/>
              <a:cs typeface="Times" panose="02020603050405020304" pitchFamily="18" charset="0"/>
            </a:endParaRPr>
          </a:p>
        </p:txBody>
      </p:sp>
      <p:sp>
        <p:nvSpPr>
          <p:cNvPr id="27651" name="Rectangle 2">
            <a:extLst>
              <a:ext uri="{FF2B5EF4-FFF2-40B4-BE49-F238E27FC236}">
                <a16:creationId xmlns:a16="http://schemas.microsoft.com/office/drawing/2014/main" id="{232EE6ED-0D0C-0EA5-0968-275BED181E91}"/>
              </a:ext>
            </a:extLst>
          </p:cNvPr>
          <p:cNvSpPr>
            <a:spLocks noGrp="1" noChangeArrowheads="1"/>
          </p:cNvSpPr>
          <p:nvPr>
            <p:ph type="title"/>
          </p:nvPr>
        </p:nvSpPr>
        <p:spPr/>
        <p:txBody>
          <a:bodyPr>
            <a:normAutofit/>
          </a:bodyPr>
          <a:lstStyle/>
          <a:p>
            <a:r>
              <a:rPr lang="fr-CH" altLang="fr-FR" sz="3200" b="1" dirty="0">
                <a:latin typeface="Times" panose="02020603050405020304" pitchFamily="18" charset="0"/>
                <a:cs typeface="Times" panose="02020603050405020304" pitchFamily="18" charset="0"/>
              </a:rPr>
              <a:t>Pr</a:t>
            </a:r>
            <a:r>
              <a:rPr lang="fr-FR" altLang="fr-FR" sz="3200" b="1" dirty="0">
                <a:latin typeface="Times" panose="02020603050405020304" pitchFamily="18" charset="0"/>
                <a:cs typeface="Times" panose="02020603050405020304" pitchFamily="18" charset="0"/>
              </a:rPr>
              <a:t>inzip</a:t>
            </a:r>
            <a:r>
              <a:rPr lang="fr-CH" altLang="fr-FR" sz="3200" b="1" dirty="0">
                <a:latin typeface="Times" panose="02020603050405020304" pitchFamily="18" charset="0"/>
                <a:cs typeface="Times" panose="02020603050405020304" pitchFamily="18" charset="0"/>
              </a:rPr>
              <a:t> der Zustandsrückkopplungsregelung </a:t>
            </a:r>
          </a:p>
        </p:txBody>
      </p:sp>
      <p:sp>
        <p:nvSpPr>
          <p:cNvPr id="27653" name="Rectangle 4">
            <a:extLst>
              <a:ext uri="{FF2B5EF4-FFF2-40B4-BE49-F238E27FC236}">
                <a16:creationId xmlns:a16="http://schemas.microsoft.com/office/drawing/2014/main" id="{5B0C4FF8-E191-31F0-B7F6-893C5951C8E8}"/>
              </a:ext>
            </a:extLst>
          </p:cNvPr>
          <p:cNvSpPr>
            <a:spLocks noChangeArrowheads="1"/>
          </p:cNvSpPr>
          <p:nvPr/>
        </p:nvSpPr>
        <p:spPr bwMode="auto">
          <a:xfrm>
            <a:off x="3692084" y="1458783"/>
            <a:ext cx="5905500" cy="2376487"/>
          </a:xfrm>
          <a:prstGeom prst="rect">
            <a:avLst/>
          </a:prstGeom>
          <a:solidFill>
            <a:schemeClr val="bg1"/>
          </a:solidFill>
          <a:ln w="57150">
            <a:solidFill>
              <a:srgbClr val="00B0F0"/>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solidFill>
                <a:srgbClr val="00B0F0"/>
              </a:solidFill>
              <a:latin typeface="Times" panose="02020603050405020304" pitchFamily="18" charset="0"/>
              <a:cs typeface="Times" panose="02020603050405020304" pitchFamily="18" charset="0"/>
            </a:endParaRPr>
          </a:p>
        </p:txBody>
      </p:sp>
      <p:sp>
        <p:nvSpPr>
          <p:cNvPr id="27654" name="Freeform 5">
            <a:extLst>
              <a:ext uri="{FF2B5EF4-FFF2-40B4-BE49-F238E27FC236}">
                <a16:creationId xmlns:a16="http://schemas.microsoft.com/office/drawing/2014/main" id="{7D1F8864-8DAE-5C8B-A8A2-E22B17619873}"/>
              </a:ext>
            </a:extLst>
          </p:cNvPr>
          <p:cNvSpPr>
            <a:spLocks/>
          </p:cNvSpPr>
          <p:nvPr/>
        </p:nvSpPr>
        <p:spPr bwMode="auto">
          <a:xfrm>
            <a:off x="1785496" y="2208083"/>
            <a:ext cx="3130550" cy="2535237"/>
          </a:xfrm>
          <a:custGeom>
            <a:avLst/>
            <a:gdLst>
              <a:gd name="T0" fmla="*/ 0 w 1972"/>
              <a:gd name="T1" fmla="*/ 2147483646 h 1597"/>
              <a:gd name="T2" fmla="*/ 0 w 1972"/>
              <a:gd name="T3" fmla="*/ 2147483646 h 1597"/>
              <a:gd name="T4" fmla="*/ 2147483646 w 1972"/>
              <a:gd name="T5" fmla="*/ 2147483646 h 1597"/>
              <a:gd name="T6" fmla="*/ 2147483646 w 1972"/>
              <a:gd name="T7" fmla="*/ 2147483646 h 1597"/>
              <a:gd name="T8" fmla="*/ 2147483646 w 1972"/>
              <a:gd name="T9" fmla="*/ 2147483646 h 1597"/>
              <a:gd name="T10" fmla="*/ 2147483646 w 1972"/>
              <a:gd name="T11" fmla="*/ 0 h 1597"/>
              <a:gd name="T12" fmla="*/ 0 w 1972"/>
              <a:gd name="T13" fmla="*/ 2147483646 h 1597"/>
              <a:gd name="T14" fmla="*/ 0 60000 65536"/>
              <a:gd name="T15" fmla="*/ 0 60000 65536"/>
              <a:gd name="T16" fmla="*/ 0 60000 65536"/>
              <a:gd name="T17" fmla="*/ 0 60000 65536"/>
              <a:gd name="T18" fmla="*/ 0 60000 65536"/>
              <a:gd name="T19" fmla="*/ 0 60000 65536"/>
              <a:gd name="T20" fmla="*/ 0 60000 65536"/>
              <a:gd name="T21" fmla="*/ 0 w 1972"/>
              <a:gd name="T22" fmla="*/ 0 h 1597"/>
              <a:gd name="T23" fmla="*/ 1972 w 1972"/>
              <a:gd name="T24" fmla="*/ 1597 h 159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972" h="1597">
                <a:moveTo>
                  <a:pt x="0" y="9"/>
                </a:moveTo>
                <a:lnTo>
                  <a:pt x="0" y="1588"/>
                </a:lnTo>
                <a:lnTo>
                  <a:pt x="1972" y="1597"/>
                </a:lnTo>
                <a:lnTo>
                  <a:pt x="1972" y="1108"/>
                </a:lnTo>
                <a:lnTo>
                  <a:pt x="1134" y="1100"/>
                </a:lnTo>
                <a:lnTo>
                  <a:pt x="1134" y="0"/>
                </a:lnTo>
                <a:lnTo>
                  <a:pt x="0" y="9"/>
                </a:lnTo>
                <a:close/>
              </a:path>
            </a:pathLst>
          </a:custGeom>
          <a:solidFill>
            <a:schemeClr val="accent2">
              <a:lumMod val="20000"/>
              <a:lumOff val="80000"/>
            </a:schemeClr>
          </a:solidFill>
          <a:ln w="9525">
            <a:solidFill>
              <a:schemeClr val="tx1"/>
            </a:solidFill>
            <a:round/>
            <a:headEnd/>
            <a:tailEnd/>
          </a:ln>
        </p:spPr>
        <p:txBody>
          <a:bodyPr/>
          <a:lstStyle/>
          <a:p>
            <a:endParaRPr lang="fr-CH">
              <a:latin typeface="Times" panose="02020603050405020304" pitchFamily="18" charset="0"/>
              <a:cs typeface="Times" panose="02020603050405020304" pitchFamily="18" charset="0"/>
            </a:endParaRPr>
          </a:p>
        </p:txBody>
      </p:sp>
      <p:sp>
        <p:nvSpPr>
          <p:cNvPr id="27655" name="Oval 6">
            <a:extLst>
              <a:ext uri="{FF2B5EF4-FFF2-40B4-BE49-F238E27FC236}">
                <a16:creationId xmlns:a16="http://schemas.microsoft.com/office/drawing/2014/main" id="{C62CA719-257B-6197-0719-87237BAFBEF7}"/>
              </a:ext>
            </a:extLst>
          </p:cNvPr>
          <p:cNvSpPr>
            <a:spLocks noChangeArrowheads="1"/>
          </p:cNvSpPr>
          <p:nvPr/>
        </p:nvSpPr>
        <p:spPr bwMode="auto">
          <a:xfrm>
            <a:off x="9661085" y="2466844"/>
            <a:ext cx="223837" cy="223838"/>
          </a:xfrm>
          <a:prstGeom prst="ellipse">
            <a:avLst/>
          </a:prstGeom>
          <a:noFill/>
          <a:ln w="9525">
            <a:solidFill>
              <a:schemeClr val="bg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sp>
        <p:nvSpPr>
          <p:cNvPr id="27656" name="Oval 7">
            <a:extLst>
              <a:ext uri="{FF2B5EF4-FFF2-40B4-BE49-F238E27FC236}">
                <a16:creationId xmlns:a16="http://schemas.microsoft.com/office/drawing/2014/main" id="{10E85B7D-61B3-5448-6250-31D999BEB7FC}"/>
              </a:ext>
            </a:extLst>
          </p:cNvPr>
          <p:cNvSpPr>
            <a:spLocks noChangeArrowheads="1"/>
          </p:cNvSpPr>
          <p:nvPr/>
        </p:nvSpPr>
        <p:spPr bwMode="auto">
          <a:xfrm>
            <a:off x="3712721" y="2598607"/>
            <a:ext cx="152400" cy="152400"/>
          </a:xfrm>
          <a:prstGeom prst="ellipse">
            <a:avLst/>
          </a:prstGeom>
          <a:noFill/>
          <a:ln w="9525">
            <a:solidFill>
              <a:schemeClr val="bg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sp>
        <p:nvSpPr>
          <p:cNvPr id="27657" name="Oval 8">
            <a:extLst>
              <a:ext uri="{FF2B5EF4-FFF2-40B4-BE49-F238E27FC236}">
                <a16:creationId xmlns:a16="http://schemas.microsoft.com/office/drawing/2014/main" id="{9FB6F13D-9E96-1CB6-1FEC-14500D669A02}"/>
              </a:ext>
            </a:extLst>
          </p:cNvPr>
          <p:cNvSpPr>
            <a:spLocks noChangeArrowheads="1"/>
          </p:cNvSpPr>
          <p:nvPr/>
        </p:nvSpPr>
        <p:spPr bwMode="auto">
          <a:xfrm>
            <a:off x="3468246" y="2484307"/>
            <a:ext cx="152400" cy="152400"/>
          </a:xfrm>
          <a:prstGeom prst="ellipse">
            <a:avLst/>
          </a:prstGeom>
          <a:noFill/>
          <a:ln w="9525">
            <a:solidFill>
              <a:schemeClr val="bg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sp>
        <p:nvSpPr>
          <p:cNvPr id="27658" name="Oval 9">
            <a:extLst>
              <a:ext uri="{FF2B5EF4-FFF2-40B4-BE49-F238E27FC236}">
                <a16:creationId xmlns:a16="http://schemas.microsoft.com/office/drawing/2014/main" id="{A474CA2D-90E7-0218-3A56-31C3802AF89B}"/>
              </a:ext>
            </a:extLst>
          </p:cNvPr>
          <p:cNvSpPr>
            <a:spLocks noChangeArrowheads="1"/>
          </p:cNvSpPr>
          <p:nvPr/>
        </p:nvSpPr>
        <p:spPr bwMode="auto">
          <a:xfrm>
            <a:off x="7510021" y="2446207"/>
            <a:ext cx="152400" cy="152400"/>
          </a:xfrm>
          <a:prstGeom prst="ellipse">
            <a:avLst/>
          </a:prstGeom>
          <a:noFill/>
          <a:ln w="9525">
            <a:solidFill>
              <a:schemeClr val="bg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graphicFrame>
        <p:nvGraphicFramePr>
          <p:cNvPr id="27659" name="Object 10">
            <a:extLst>
              <a:ext uri="{FF2B5EF4-FFF2-40B4-BE49-F238E27FC236}">
                <a16:creationId xmlns:a16="http://schemas.microsoft.com/office/drawing/2014/main" id="{053B880E-AD1B-9E95-BBA4-DD1663547AE8}"/>
              </a:ext>
            </a:extLst>
          </p:cNvPr>
          <p:cNvGraphicFramePr>
            <a:graphicFrameLocks noChangeAspect="1"/>
          </p:cNvGraphicFramePr>
          <p:nvPr>
            <p:extLst>
              <p:ext uri="{D42A27DB-BD31-4B8C-83A1-F6EECF244321}">
                <p14:modId xmlns:p14="http://schemas.microsoft.com/office/powerpoint/2010/main" val="1756684826"/>
              </p:ext>
            </p:extLst>
          </p:nvPr>
        </p:nvGraphicFramePr>
        <p:xfrm>
          <a:off x="6062221" y="2090607"/>
          <a:ext cx="1219200" cy="939800"/>
        </p:xfrm>
        <a:graphic>
          <a:graphicData uri="http://schemas.openxmlformats.org/presentationml/2006/ole">
            <mc:AlternateContent xmlns:mc="http://schemas.openxmlformats.org/markup-compatibility/2006">
              <mc:Choice xmlns:v="urn:schemas-microsoft-com:vml" Requires="v">
                <p:oleObj name="Equation" r:id="rId2" imgW="609600" imgH="469900" progId="Equation.3">
                  <p:embed/>
                </p:oleObj>
              </mc:Choice>
              <mc:Fallback>
                <p:oleObj name="Equation" r:id="rId2" imgW="609600" imgH="469900" progId="Equation.3">
                  <p:embed/>
                  <p:pic>
                    <p:nvPicPr>
                      <p:cNvPr id="27659" name="Object 10">
                        <a:extLst>
                          <a:ext uri="{FF2B5EF4-FFF2-40B4-BE49-F238E27FC236}">
                            <a16:creationId xmlns:a16="http://schemas.microsoft.com/office/drawing/2014/main" id="{053B880E-AD1B-9E95-BBA4-DD1663547AE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62221" y="2090607"/>
                        <a:ext cx="1219200" cy="939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7660" name="Rectangle 11">
            <a:extLst>
              <a:ext uri="{FF2B5EF4-FFF2-40B4-BE49-F238E27FC236}">
                <a16:creationId xmlns:a16="http://schemas.microsoft.com/office/drawing/2014/main" id="{3317C088-1781-AFB1-CC4F-11C3D44E76E5}"/>
              </a:ext>
            </a:extLst>
          </p:cNvPr>
          <p:cNvSpPr>
            <a:spLocks noChangeArrowheads="1"/>
          </p:cNvSpPr>
          <p:nvPr/>
        </p:nvSpPr>
        <p:spPr bwMode="auto">
          <a:xfrm>
            <a:off x="4246121" y="2293807"/>
            <a:ext cx="533400" cy="533400"/>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en-GB" altLang="fr-FR">
                <a:latin typeface="Times" panose="02020603050405020304" pitchFamily="18" charset="0"/>
                <a:cs typeface="Times" panose="02020603050405020304" pitchFamily="18" charset="0"/>
              </a:rPr>
              <a:t>B</a:t>
            </a:r>
          </a:p>
        </p:txBody>
      </p:sp>
      <p:sp>
        <p:nvSpPr>
          <p:cNvPr id="27661" name="Rectangle 12">
            <a:extLst>
              <a:ext uri="{FF2B5EF4-FFF2-40B4-BE49-F238E27FC236}">
                <a16:creationId xmlns:a16="http://schemas.microsoft.com/office/drawing/2014/main" id="{4E9E1568-D5C8-AB48-2F03-244C53283DAF}"/>
              </a:ext>
            </a:extLst>
          </p:cNvPr>
          <p:cNvSpPr>
            <a:spLocks noChangeArrowheads="1"/>
          </p:cNvSpPr>
          <p:nvPr/>
        </p:nvSpPr>
        <p:spPr bwMode="auto">
          <a:xfrm>
            <a:off x="6367021" y="3208207"/>
            <a:ext cx="533400" cy="533400"/>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en-GB" altLang="fr-FR">
                <a:latin typeface="Times" panose="02020603050405020304" pitchFamily="18" charset="0"/>
                <a:cs typeface="Times" panose="02020603050405020304" pitchFamily="18" charset="0"/>
              </a:rPr>
              <a:t>A</a:t>
            </a:r>
          </a:p>
        </p:txBody>
      </p:sp>
      <p:sp>
        <p:nvSpPr>
          <p:cNvPr id="27662" name="Oval 13">
            <a:extLst>
              <a:ext uri="{FF2B5EF4-FFF2-40B4-BE49-F238E27FC236}">
                <a16:creationId xmlns:a16="http://schemas.microsoft.com/office/drawing/2014/main" id="{074CAC78-9180-B1CC-631F-973C1C6D155D}"/>
              </a:ext>
            </a:extLst>
          </p:cNvPr>
          <p:cNvSpPr>
            <a:spLocks noChangeArrowheads="1"/>
          </p:cNvSpPr>
          <p:nvPr/>
        </p:nvSpPr>
        <p:spPr bwMode="auto">
          <a:xfrm>
            <a:off x="5236721" y="2370007"/>
            <a:ext cx="381000" cy="381000"/>
          </a:xfrm>
          <a:prstGeom prst="ellipse">
            <a:avLst/>
          </a:prstGeom>
          <a:solidFill>
            <a:schemeClr val="bg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grpSp>
        <p:nvGrpSpPr>
          <p:cNvPr id="27663" name="Group 14">
            <a:extLst>
              <a:ext uri="{FF2B5EF4-FFF2-40B4-BE49-F238E27FC236}">
                <a16:creationId xmlns:a16="http://schemas.microsoft.com/office/drawing/2014/main" id="{5259A917-3E55-3839-4ABF-014220AF7F9C}"/>
              </a:ext>
            </a:extLst>
          </p:cNvPr>
          <p:cNvGrpSpPr>
            <a:grpSpLocks/>
          </p:cNvGrpSpPr>
          <p:nvPr/>
        </p:nvGrpSpPr>
        <p:grpSpPr bwMode="auto">
          <a:xfrm>
            <a:off x="5189097" y="2352545"/>
            <a:ext cx="404813" cy="474663"/>
            <a:chOff x="1650" y="2365"/>
            <a:chExt cx="255" cy="299"/>
          </a:xfrm>
        </p:grpSpPr>
        <p:sp>
          <p:nvSpPr>
            <p:cNvPr id="27696" name="Text Box 15">
              <a:extLst>
                <a:ext uri="{FF2B5EF4-FFF2-40B4-BE49-F238E27FC236}">
                  <a16:creationId xmlns:a16="http://schemas.microsoft.com/office/drawing/2014/main" id="{D0EF3BCF-9256-E763-F694-F059681C9CEA}"/>
                </a:ext>
              </a:extLst>
            </p:cNvPr>
            <p:cNvSpPr txBox="1">
              <a:spLocks noChangeArrowheads="1"/>
            </p:cNvSpPr>
            <p:nvPr/>
          </p:nvSpPr>
          <p:spPr bwMode="auto">
            <a:xfrm>
              <a:off x="1650" y="2365"/>
              <a:ext cx="18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600">
                  <a:latin typeface="Times" panose="02020603050405020304" pitchFamily="18" charset="0"/>
                  <a:cs typeface="Times" panose="02020603050405020304" pitchFamily="18" charset="0"/>
                </a:rPr>
                <a:t>+</a:t>
              </a:r>
              <a:endParaRPr lang="en-GB" altLang="fr-FR" sz="1600">
                <a:latin typeface="Times" panose="02020603050405020304" pitchFamily="18" charset="0"/>
                <a:cs typeface="Times" panose="02020603050405020304" pitchFamily="18" charset="0"/>
              </a:endParaRPr>
            </a:p>
          </p:txBody>
        </p:sp>
        <p:sp>
          <p:nvSpPr>
            <p:cNvPr id="27697" name="Text Box 16">
              <a:extLst>
                <a:ext uri="{FF2B5EF4-FFF2-40B4-BE49-F238E27FC236}">
                  <a16:creationId xmlns:a16="http://schemas.microsoft.com/office/drawing/2014/main" id="{CDD50056-F598-0BC4-C883-D4FE89405639}"/>
                </a:ext>
              </a:extLst>
            </p:cNvPr>
            <p:cNvSpPr txBox="1">
              <a:spLocks noChangeArrowheads="1"/>
            </p:cNvSpPr>
            <p:nvPr/>
          </p:nvSpPr>
          <p:spPr bwMode="auto">
            <a:xfrm>
              <a:off x="1717" y="2452"/>
              <a:ext cx="18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600">
                  <a:latin typeface="Times" panose="02020603050405020304" pitchFamily="18" charset="0"/>
                  <a:cs typeface="Times" panose="02020603050405020304" pitchFamily="18" charset="0"/>
                </a:rPr>
                <a:t>+</a:t>
              </a:r>
              <a:endParaRPr lang="en-GB" altLang="fr-FR" sz="1600">
                <a:latin typeface="Times" panose="02020603050405020304" pitchFamily="18" charset="0"/>
                <a:cs typeface="Times" panose="02020603050405020304" pitchFamily="18" charset="0"/>
              </a:endParaRPr>
            </a:p>
          </p:txBody>
        </p:sp>
      </p:grpSp>
      <p:graphicFrame>
        <p:nvGraphicFramePr>
          <p:cNvPr id="27664" name="Object 17">
            <a:extLst>
              <a:ext uri="{FF2B5EF4-FFF2-40B4-BE49-F238E27FC236}">
                <a16:creationId xmlns:a16="http://schemas.microsoft.com/office/drawing/2014/main" id="{261A3B5B-FEA9-2E6B-3FBE-19043F841902}"/>
              </a:ext>
            </a:extLst>
          </p:cNvPr>
          <p:cNvGraphicFramePr>
            <a:graphicFrameLocks noChangeAspect="1"/>
          </p:cNvGraphicFramePr>
          <p:nvPr>
            <p:extLst>
              <p:ext uri="{D42A27DB-BD31-4B8C-83A1-F6EECF244321}">
                <p14:modId xmlns:p14="http://schemas.microsoft.com/office/powerpoint/2010/main" val="3920078129"/>
              </p:ext>
            </p:extLst>
          </p:nvPr>
        </p:nvGraphicFramePr>
        <p:xfrm>
          <a:off x="3692084" y="2674807"/>
          <a:ext cx="457200" cy="381000"/>
        </p:xfrm>
        <a:graphic>
          <a:graphicData uri="http://schemas.openxmlformats.org/presentationml/2006/ole">
            <mc:AlternateContent xmlns:mc="http://schemas.openxmlformats.org/markup-compatibility/2006">
              <mc:Choice xmlns:v="urn:schemas-microsoft-com:vml" Requires="v">
                <p:oleObj name="Equation" r:id="rId4" imgW="228600" imgH="190500" progId="Equation.3">
                  <p:embed/>
                </p:oleObj>
              </mc:Choice>
              <mc:Fallback>
                <p:oleObj name="Equation" r:id="rId4" imgW="228600" imgH="190500" progId="Equation.3">
                  <p:embed/>
                  <p:pic>
                    <p:nvPicPr>
                      <p:cNvPr id="27664" name="Object 17">
                        <a:extLst>
                          <a:ext uri="{FF2B5EF4-FFF2-40B4-BE49-F238E27FC236}">
                            <a16:creationId xmlns:a16="http://schemas.microsoft.com/office/drawing/2014/main" id="{261A3B5B-FEA9-2E6B-3FBE-19043F84190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92084" y="2674807"/>
                        <a:ext cx="457200" cy="381000"/>
                      </a:xfrm>
                      <a:prstGeom prst="rect">
                        <a:avLst/>
                      </a:prstGeom>
                      <a:noFill/>
                      <a:ln w="9525">
                        <a:solidFill>
                          <a:schemeClr val="bg1"/>
                        </a:solidFill>
                        <a:miter lim="800000"/>
                        <a:headEnd/>
                        <a:tailEnd/>
                      </a:ln>
                      <a:effectLst/>
                    </p:spPr>
                  </p:pic>
                </p:oleObj>
              </mc:Fallback>
            </mc:AlternateContent>
          </a:graphicData>
        </a:graphic>
      </p:graphicFrame>
      <p:graphicFrame>
        <p:nvGraphicFramePr>
          <p:cNvPr id="27665" name="Object 18">
            <a:extLst>
              <a:ext uri="{FF2B5EF4-FFF2-40B4-BE49-F238E27FC236}">
                <a16:creationId xmlns:a16="http://schemas.microsoft.com/office/drawing/2014/main" id="{C6BBDC24-27A2-FD64-7D0D-8E9EF221CFF9}"/>
              </a:ext>
            </a:extLst>
          </p:cNvPr>
          <p:cNvGraphicFramePr>
            <a:graphicFrameLocks noChangeAspect="1"/>
          </p:cNvGraphicFramePr>
          <p:nvPr>
            <p:extLst>
              <p:ext uri="{D42A27DB-BD31-4B8C-83A1-F6EECF244321}">
                <p14:modId xmlns:p14="http://schemas.microsoft.com/office/powerpoint/2010/main" val="1154239188"/>
              </p:ext>
            </p:extLst>
          </p:nvPr>
        </p:nvGraphicFramePr>
        <p:xfrm>
          <a:off x="7357621" y="2141407"/>
          <a:ext cx="457200" cy="381000"/>
        </p:xfrm>
        <a:graphic>
          <a:graphicData uri="http://schemas.openxmlformats.org/presentationml/2006/ole">
            <mc:AlternateContent xmlns:mc="http://schemas.openxmlformats.org/markup-compatibility/2006">
              <mc:Choice xmlns:v="urn:schemas-microsoft-com:vml" Requires="v">
                <p:oleObj name="Equation" r:id="rId6" imgW="228600" imgH="190500" progId="Equation.3">
                  <p:embed/>
                </p:oleObj>
              </mc:Choice>
              <mc:Fallback>
                <p:oleObj name="Equation" r:id="rId6" imgW="228600" imgH="190500" progId="Equation.3">
                  <p:embed/>
                  <p:pic>
                    <p:nvPicPr>
                      <p:cNvPr id="27665" name="Object 18">
                        <a:extLst>
                          <a:ext uri="{FF2B5EF4-FFF2-40B4-BE49-F238E27FC236}">
                            <a16:creationId xmlns:a16="http://schemas.microsoft.com/office/drawing/2014/main" id="{C6BBDC24-27A2-FD64-7D0D-8E9EF221CFF9}"/>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357621" y="2141407"/>
                        <a:ext cx="457200" cy="381000"/>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27666" name="AutoShape 19">
            <a:extLst>
              <a:ext uri="{FF2B5EF4-FFF2-40B4-BE49-F238E27FC236}">
                <a16:creationId xmlns:a16="http://schemas.microsoft.com/office/drawing/2014/main" id="{F43AC92D-435F-FECB-FC1D-B1F7CB6A388D}"/>
              </a:ext>
            </a:extLst>
          </p:cNvPr>
          <p:cNvCxnSpPr>
            <a:cxnSpLocks noChangeShapeType="1"/>
            <a:stCxn id="27660" idx="3"/>
            <a:endCxn id="27662" idx="2"/>
          </p:cNvCxnSpPr>
          <p:nvPr/>
        </p:nvCxnSpPr>
        <p:spPr bwMode="auto">
          <a:xfrm>
            <a:off x="4779521" y="2560507"/>
            <a:ext cx="457200" cy="0"/>
          </a:xfrm>
          <a:prstGeom prst="straightConnector1">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27667" name="AutoShape 20">
            <a:extLst>
              <a:ext uri="{FF2B5EF4-FFF2-40B4-BE49-F238E27FC236}">
                <a16:creationId xmlns:a16="http://schemas.microsoft.com/office/drawing/2014/main" id="{73821699-F289-41D5-D47E-8400C0644F23}"/>
              </a:ext>
            </a:extLst>
          </p:cNvPr>
          <p:cNvCxnSpPr>
            <a:cxnSpLocks noChangeShapeType="1"/>
            <a:stCxn id="27661" idx="1"/>
            <a:endCxn id="27662" idx="4"/>
          </p:cNvCxnSpPr>
          <p:nvPr/>
        </p:nvCxnSpPr>
        <p:spPr bwMode="auto">
          <a:xfrm rot="10800000">
            <a:off x="5427221" y="2751007"/>
            <a:ext cx="939800" cy="723900"/>
          </a:xfrm>
          <a:prstGeom prst="bentConnector2">
            <a:avLst/>
          </a:prstGeom>
          <a:noFill/>
          <a:ln w="76200">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27668" name="AutoShape 21">
            <a:extLst>
              <a:ext uri="{FF2B5EF4-FFF2-40B4-BE49-F238E27FC236}">
                <a16:creationId xmlns:a16="http://schemas.microsoft.com/office/drawing/2014/main" id="{358D8EAE-47A7-FEB4-1AA1-ABDCF4DCF550}"/>
              </a:ext>
            </a:extLst>
          </p:cNvPr>
          <p:cNvCxnSpPr>
            <a:cxnSpLocks noChangeShapeType="1"/>
            <a:stCxn id="27662" idx="6"/>
          </p:cNvCxnSpPr>
          <p:nvPr/>
        </p:nvCxnSpPr>
        <p:spPr bwMode="auto">
          <a:xfrm>
            <a:off x="5617721" y="2560507"/>
            <a:ext cx="444500" cy="0"/>
          </a:xfrm>
          <a:prstGeom prst="straightConnector1">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27669" name="AutoShape 22">
            <a:extLst>
              <a:ext uri="{FF2B5EF4-FFF2-40B4-BE49-F238E27FC236}">
                <a16:creationId xmlns:a16="http://schemas.microsoft.com/office/drawing/2014/main" id="{BB2461C7-D0A7-DC47-9B74-74C19EB21DDB}"/>
              </a:ext>
            </a:extLst>
          </p:cNvPr>
          <p:cNvCxnSpPr>
            <a:cxnSpLocks noChangeShapeType="1"/>
            <a:stCxn id="27690" idx="6"/>
            <a:endCxn id="27660" idx="1"/>
          </p:cNvCxnSpPr>
          <p:nvPr/>
        </p:nvCxnSpPr>
        <p:spPr bwMode="auto">
          <a:xfrm flipV="1">
            <a:off x="3536509" y="2560507"/>
            <a:ext cx="709612" cy="17462"/>
          </a:xfrm>
          <a:prstGeom prst="straightConnector1">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27670" name="Rectangle 23">
            <a:extLst>
              <a:ext uri="{FF2B5EF4-FFF2-40B4-BE49-F238E27FC236}">
                <a16:creationId xmlns:a16="http://schemas.microsoft.com/office/drawing/2014/main" id="{E364DA50-11F7-EC16-4FF3-507DACF0BFA2}"/>
              </a:ext>
            </a:extLst>
          </p:cNvPr>
          <p:cNvSpPr>
            <a:spLocks noChangeArrowheads="1"/>
          </p:cNvSpPr>
          <p:nvPr/>
        </p:nvSpPr>
        <p:spPr bwMode="auto">
          <a:xfrm>
            <a:off x="8043421" y="2293807"/>
            <a:ext cx="533400" cy="533400"/>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en-GB" altLang="fr-FR">
                <a:latin typeface="Times" panose="02020603050405020304" pitchFamily="18" charset="0"/>
                <a:cs typeface="Times" panose="02020603050405020304" pitchFamily="18" charset="0"/>
              </a:rPr>
              <a:t>C</a:t>
            </a:r>
          </a:p>
        </p:txBody>
      </p:sp>
      <p:sp>
        <p:nvSpPr>
          <p:cNvPr id="27671" name="Rectangle 24">
            <a:extLst>
              <a:ext uri="{FF2B5EF4-FFF2-40B4-BE49-F238E27FC236}">
                <a16:creationId xmlns:a16="http://schemas.microsoft.com/office/drawing/2014/main" id="{ED914A3B-6A47-6D85-5861-49C9180F1A00}"/>
              </a:ext>
            </a:extLst>
          </p:cNvPr>
          <p:cNvSpPr>
            <a:spLocks noChangeArrowheads="1"/>
          </p:cNvSpPr>
          <p:nvPr/>
        </p:nvSpPr>
        <p:spPr bwMode="auto">
          <a:xfrm>
            <a:off x="8043421" y="1531807"/>
            <a:ext cx="533400" cy="533400"/>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en-GB" altLang="fr-FR">
                <a:latin typeface="Times" panose="02020603050405020304" pitchFamily="18" charset="0"/>
                <a:cs typeface="Times" panose="02020603050405020304" pitchFamily="18" charset="0"/>
              </a:rPr>
              <a:t>D</a:t>
            </a:r>
          </a:p>
        </p:txBody>
      </p:sp>
      <p:sp>
        <p:nvSpPr>
          <p:cNvPr id="27672" name="Oval 25">
            <a:extLst>
              <a:ext uri="{FF2B5EF4-FFF2-40B4-BE49-F238E27FC236}">
                <a16:creationId xmlns:a16="http://schemas.microsoft.com/office/drawing/2014/main" id="{D75EAC90-3C88-9C6B-8BFA-C8140D8C6848}"/>
              </a:ext>
            </a:extLst>
          </p:cNvPr>
          <p:cNvSpPr>
            <a:spLocks noChangeArrowheads="1"/>
          </p:cNvSpPr>
          <p:nvPr/>
        </p:nvSpPr>
        <p:spPr bwMode="auto">
          <a:xfrm>
            <a:off x="9034021" y="2370007"/>
            <a:ext cx="381000" cy="381000"/>
          </a:xfrm>
          <a:prstGeom prst="ellipse">
            <a:avLst/>
          </a:prstGeom>
          <a:solidFill>
            <a:schemeClr val="bg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sp>
        <p:nvSpPr>
          <p:cNvPr id="27673" name="Text Box 26">
            <a:extLst>
              <a:ext uri="{FF2B5EF4-FFF2-40B4-BE49-F238E27FC236}">
                <a16:creationId xmlns:a16="http://schemas.microsoft.com/office/drawing/2014/main" id="{EB7BFC00-C164-84CD-6E49-90B01FD7C5D9}"/>
              </a:ext>
            </a:extLst>
          </p:cNvPr>
          <p:cNvSpPr txBox="1">
            <a:spLocks noChangeArrowheads="1"/>
          </p:cNvSpPr>
          <p:nvPr/>
        </p:nvSpPr>
        <p:spPr bwMode="auto">
          <a:xfrm>
            <a:off x="8972109" y="2404932"/>
            <a:ext cx="2984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600">
                <a:latin typeface="Times" panose="02020603050405020304" pitchFamily="18" charset="0"/>
                <a:cs typeface="Times" panose="02020603050405020304" pitchFamily="18" charset="0"/>
              </a:rPr>
              <a:t>+</a:t>
            </a:r>
            <a:endParaRPr lang="en-GB" altLang="fr-FR" sz="1600">
              <a:latin typeface="Times" panose="02020603050405020304" pitchFamily="18" charset="0"/>
              <a:cs typeface="Times" panose="02020603050405020304" pitchFamily="18" charset="0"/>
            </a:endParaRPr>
          </a:p>
        </p:txBody>
      </p:sp>
      <p:sp>
        <p:nvSpPr>
          <p:cNvPr id="27674" name="Text Box 27">
            <a:extLst>
              <a:ext uri="{FF2B5EF4-FFF2-40B4-BE49-F238E27FC236}">
                <a16:creationId xmlns:a16="http://schemas.microsoft.com/office/drawing/2014/main" id="{3F6C68E2-44E3-BA5F-0AF7-40AA75BB7887}"/>
              </a:ext>
            </a:extLst>
          </p:cNvPr>
          <p:cNvSpPr txBox="1">
            <a:spLocks noChangeArrowheads="1"/>
          </p:cNvSpPr>
          <p:nvPr/>
        </p:nvSpPr>
        <p:spPr bwMode="auto">
          <a:xfrm>
            <a:off x="9094346" y="2293807"/>
            <a:ext cx="2984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600">
                <a:latin typeface="Times" panose="02020603050405020304" pitchFamily="18" charset="0"/>
                <a:cs typeface="Times" panose="02020603050405020304" pitchFamily="18" charset="0"/>
              </a:rPr>
              <a:t>+</a:t>
            </a:r>
            <a:endParaRPr lang="en-GB" altLang="fr-FR" sz="1600">
              <a:latin typeface="Times" panose="02020603050405020304" pitchFamily="18" charset="0"/>
              <a:cs typeface="Times" panose="02020603050405020304" pitchFamily="18" charset="0"/>
            </a:endParaRPr>
          </a:p>
        </p:txBody>
      </p:sp>
      <p:cxnSp>
        <p:nvCxnSpPr>
          <p:cNvPr id="27675" name="AutoShape 28">
            <a:extLst>
              <a:ext uri="{FF2B5EF4-FFF2-40B4-BE49-F238E27FC236}">
                <a16:creationId xmlns:a16="http://schemas.microsoft.com/office/drawing/2014/main" id="{BDC96C42-B5EC-6488-025D-4E6929201487}"/>
              </a:ext>
            </a:extLst>
          </p:cNvPr>
          <p:cNvCxnSpPr>
            <a:cxnSpLocks noChangeShapeType="1"/>
            <a:endCxn id="27670" idx="1"/>
          </p:cNvCxnSpPr>
          <p:nvPr/>
        </p:nvCxnSpPr>
        <p:spPr bwMode="auto">
          <a:xfrm>
            <a:off x="7281421" y="2560507"/>
            <a:ext cx="762000" cy="0"/>
          </a:xfrm>
          <a:prstGeom prst="straightConnector1">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27676" name="AutoShape 29">
            <a:extLst>
              <a:ext uri="{FF2B5EF4-FFF2-40B4-BE49-F238E27FC236}">
                <a16:creationId xmlns:a16="http://schemas.microsoft.com/office/drawing/2014/main" id="{1EEC4722-6E49-B9CD-E60D-8D9B7895B0DC}"/>
              </a:ext>
            </a:extLst>
          </p:cNvPr>
          <p:cNvCxnSpPr>
            <a:cxnSpLocks noChangeShapeType="1"/>
            <a:stCxn id="27670" idx="3"/>
            <a:endCxn id="27672" idx="2"/>
          </p:cNvCxnSpPr>
          <p:nvPr/>
        </p:nvCxnSpPr>
        <p:spPr bwMode="auto">
          <a:xfrm>
            <a:off x="8576821" y="2560507"/>
            <a:ext cx="457200" cy="0"/>
          </a:xfrm>
          <a:prstGeom prst="straightConnector1">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27677" name="AutoShape 30">
            <a:extLst>
              <a:ext uri="{FF2B5EF4-FFF2-40B4-BE49-F238E27FC236}">
                <a16:creationId xmlns:a16="http://schemas.microsoft.com/office/drawing/2014/main" id="{A91DF468-AAFA-773A-D921-B2D9BE4395BC}"/>
              </a:ext>
            </a:extLst>
          </p:cNvPr>
          <p:cNvCxnSpPr>
            <a:cxnSpLocks noChangeShapeType="1"/>
            <a:stCxn id="27656" idx="0"/>
            <a:endCxn id="27671" idx="1"/>
          </p:cNvCxnSpPr>
          <p:nvPr/>
        </p:nvCxnSpPr>
        <p:spPr bwMode="auto">
          <a:xfrm rot="16200000">
            <a:off x="5516121" y="71307"/>
            <a:ext cx="800100" cy="4254500"/>
          </a:xfrm>
          <a:prstGeom prst="bentConnector2">
            <a:avLst/>
          </a:prstGeom>
          <a:noFill/>
          <a:ln w="76200">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27678" name="AutoShape 31">
            <a:extLst>
              <a:ext uri="{FF2B5EF4-FFF2-40B4-BE49-F238E27FC236}">
                <a16:creationId xmlns:a16="http://schemas.microsoft.com/office/drawing/2014/main" id="{162DBA2B-78A2-55E8-C0CF-45E5F4BCCC03}"/>
              </a:ext>
            </a:extLst>
          </p:cNvPr>
          <p:cNvCxnSpPr>
            <a:cxnSpLocks noChangeShapeType="1"/>
            <a:stCxn id="27671" idx="3"/>
            <a:endCxn id="27672" idx="0"/>
          </p:cNvCxnSpPr>
          <p:nvPr/>
        </p:nvCxnSpPr>
        <p:spPr bwMode="auto">
          <a:xfrm>
            <a:off x="8576821" y="1798507"/>
            <a:ext cx="647700" cy="571500"/>
          </a:xfrm>
          <a:prstGeom prst="bentConnector2">
            <a:avLst/>
          </a:prstGeom>
          <a:noFill/>
          <a:ln w="76200">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27679" name="AutoShape 32">
            <a:extLst>
              <a:ext uri="{FF2B5EF4-FFF2-40B4-BE49-F238E27FC236}">
                <a16:creationId xmlns:a16="http://schemas.microsoft.com/office/drawing/2014/main" id="{ABF392EA-2F45-300C-EBBA-A25282DA6EDD}"/>
              </a:ext>
            </a:extLst>
          </p:cNvPr>
          <p:cNvCxnSpPr>
            <a:cxnSpLocks noChangeShapeType="1"/>
            <a:endCxn id="27661" idx="3"/>
          </p:cNvCxnSpPr>
          <p:nvPr/>
        </p:nvCxnSpPr>
        <p:spPr bwMode="auto">
          <a:xfrm flipH="1">
            <a:off x="6900421" y="2560507"/>
            <a:ext cx="381000" cy="914400"/>
          </a:xfrm>
          <a:prstGeom prst="bentConnector3">
            <a:avLst>
              <a:gd name="adj1" fmla="val -60000"/>
            </a:avLst>
          </a:prstGeom>
          <a:noFill/>
          <a:ln w="76200">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27680" name="AutoShape 33">
            <a:extLst>
              <a:ext uri="{FF2B5EF4-FFF2-40B4-BE49-F238E27FC236}">
                <a16:creationId xmlns:a16="http://schemas.microsoft.com/office/drawing/2014/main" id="{09A061B0-0933-9521-7D93-A3B6B6039FB1}"/>
              </a:ext>
            </a:extLst>
          </p:cNvPr>
          <p:cNvCxnSpPr>
            <a:cxnSpLocks noChangeShapeType="1"/>
            <a:stCxn id="27672" idx="6"/>
            <a:endCxn id="27655" idx="6"/>
          </p:cNvCxnSpPr>
          <p:nvPr/>
        </p:nvCxnSpPr>
        <p:spPr bwMode="auto">
          <a:xfrm>
            <a:off x="9415021" y="2560507"/>
            <a:ext cx="469900" cy="19050"/>
          </a:xfrm>
          <a:prstGeom prst="straightConnector1">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cxnSp>
      <p:graphicFrame>
        <p:nvGraphicFramePr>
          <p:cNvPr id="27681" name="Object 34">
            <a:extLst>
              <a:ext uri="{FF2B5EF4-FFF2-40B4-BE49-F238E27FC236}">
                <a16:creationId xmlns:a16="http://schemas.microsoft.com/office/drawing/2014/main" id="{D1F98A3A-8927-7F53-5AFD-5C85261B6C1F}"/>
              </a:ext>
            </a:extLst>
          </p:cNvPr>
          <p:cNvGraphicFramePr>
            <a:graphicFrameLocks noChangeAspect="1"/>
          </p:cNvGraphicFramePr>
          <p:nvPr>
            <p:extLst>
              <p:ext uri="{D42A27DB-BD31-4B8C-83A1-F6EECF244321}">
                <p14:modId xmlns:p14="http://schemas.microsoft.com/office/powerpoint/2010/main" val="4087177260"/>
              </p:ext>
            </p:extLst>
          </p:nvPr>
        </p:nvGraphicFramePr>
        <p:xfrm>
          <a:off x="9669021" y="2106482"/>
          <a:ext cx="482600" cy="381000"/>
        </p:xfrm>
        <a:graphic>
          <a:graphicData uri="http://schemas.openxmlformats.org/presentationml/2006/ole">
            <mc:AlternateContent xmlns:mc="http://schemas.openxmlformats.org/markup-compatibility/2006">
              <mc:Choice xmlns:v="urn:schemas-microsoft-com:vml" Requires="v">
                <p:oleObj name="Equation" r:id="rId8" imgW="241195" imgH="190417" progId="Equation.3">
                  <p:embed/>
                </p:oleObj>
              </mc:Choice>
              <mc:Fallback>
                <p:oleObj name="Equation" r:id="rId8" imgW="241195" imgH="190417" progId="Equation.3">
                  <p:embed/>
                  <p:pic>
                    <p:nvPicPr>
                      <p:cNvPr id="27681" name="Object 34">
                        <a:extLst>
                          <a:ext uri="{FF2B5EF4-FFF2-40B4-BE49-F238E27FC236}">
                            <a16:creationId xmlns:a16="http://schemas.microsoft.com/office/drawing/2014/main" id="{D1F98A3A-8927-7F53-5AFD-5C85261B6C1F}"/>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669021" y="2106482"/>
                        <a:ext cx="482600" cy="381000"/>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7682" name="Rectangle 35">
            <a:extLst>
              <a:ext uri="{FF2B5EF4-FFF2-40B4-BE49-F238E27FC236}">
                <a16:creationId xmlns:a16="http://schemas.microsoft.com/office/drawing/2014/main" id="{DE632340-6097-920F-1FF0-2BA752758325}"/>
              </a:ext>
            </a:extLst>
          </p:cNvPr>
          <p:cNvSpPr>
            <a:spLocks noChangeArrowheads="1"/>
          </p:cNvSpPr>
          <p:nvPr/>
        </p:nvSpPr>
        <p:spPr bwMode="auto">
          <a:xfrm>
            <a:off x="2180784" y="2322382"/>
            <a:ext cx="533400" cy="533400"/>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en-GB" altLang="fr-FR">
                <a:latin typeface="Times" panose="02020603050405020304" pitchFamily="18" charset="0"/>
                <a:cs typeface="Times" panose="02020603050405020304" pitchFamily="18" charset="0"/>
              </a:rPr>
              <a:t>L</a:t>
            </a:r>
          </a:p>
        </p:txBody>
      </p:sp>
      <p:cxnSp>
        <p:nvCxnSpPr>
          <p:cNvPr id="27683" name="AutoShape 39">
            <a:extLst>
              <a:ext uri="{FF2B5EF4-FFF2-40B4-BE49-F238E27FC236}">
                <a16:creationId xmlns:a16="http://schemas.microsoft.com/office/drawing/2014/main" id="{D41F1EC5-0595-6571-17AD-C43D09C346D8}"/>
              </a:ext>
            </a:extLst>
          </p:cNvPr>
          <p:cNvCxnSpPr>
            <a:cxnSpLocks noChangeShapeType="1"/>
            <a:endCxn id="27682" idx="1"/>
          </p:cNvCxnSpPr>
          <p:nvPr/>
        </p:nvCxnSpPr>
        <p:spPr bwMode="auto">
          <a:xfrm flipV="1">
            <a:off x="1533084" y="2589083"/>
            <a:ext cx="647700" cy="20637"/>
          </a:xfrm>
          <a:prstGeom prst="straightConnector1">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27684" name="Oval 40">
            <a:extLst>
              <a:ext uri="{FF2B5EF4-FFF2-40B4-BE49-F238E27FC236}">
                <a16:creationId xmlns:a16="http://schemas.microsoft.com/office/drawing/2014/main" id="{3D913E2E-8A38-9665-001D-642D29C2BE70}"/>
              </a:ext>
            </a:extLst>
          </p:cNvPr>
          <p:cNvSpPr>
            <a:spLocks noChangeArrowheads="1"/>
          </p:cNvSpPr>
          <p:nvPr/>
        </p:nvSpPr>
        <p:spPr bwMode="auto">
          <a:xfrm>
            <a:off x="1626746" y="2508119"/>
            <a:ext cx="152400" cy="152400"/>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cxnSp>
        <p:nvCxnSpPr>
          <p:cNvPr id="27685" name="AutoShape 41">
            <a:extLst>
              <a:ext uri="{FF2B5EF4-FFF2-40B4-BE49-F238E27FC236}">
                <a16:creationId xmlns:a16="http://schemas.microsoft.com/office/drawing/2014/main" id="{469F6DB4-19F9-B289-4FAE-4762D83ABF64}"/>
              </a:ext>
            </a:extLst>
          </p:cNvPr>
          <p:cNvCxnSpPr>
            <a:cxnSpLocks noChangeShapeType="1"/>
            <a:stCxn id="27682" idx="3"/>
            <a:endCxn id="27690" idx="2"/>
          </p:cNvCxnSpPr>
          <p:nvPr/>
        </p:nvCxnSpPr>
        <p:spPr bwMode="auto">
          <a:xfrm flipV="1">
            <a:off x="2714185" y="2577970"/>
            <a:ext cx="441325" cy="11113"/>
          </a:xfrm>
          <a:prstGeom prst="straightConnector1">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27686" name="AutoShape 42">
            <a:extLst>
              <a:ext uri="{FF2B5EF4-FFF2-40B4-BE49-F238E27FC236}">
                <a16:creationId xmlns:a16="http://schemas.microsoft.com/office/drawing/2014/main" id="{BAB2EC7B-5392-CEEF-F987-208368903490}"/>
              </a:ext>
            </a:extLst>
          </p:cNvPr>
          <p:cNvCxnSpPr>
            <a:cxnSpLocks noChangeShapeType="1"/>
            <a:endCxn id="27688" idx="3"/>
          </p:cNvCxnSpPr>
          <p:nvPr/>
        </p:nvCxnSpPr>
        <p:spPr bwMode="auto">
          <a:xfrm flipH="1">
            <a:off x="4225485" y="2560508"/>
            <a:ext cx="3055937" cy="1800225"/>
          </a:xfrm>
          <a:prstGeom prst="bentConnector3">
            <a:avLst>
              <a:gd name="adj1" fmla="val -7481"/>
            </a:avLst>
          </a:prstGeom>
          <a:noFill/>
          <a:ln w="76200">
            <a:solidFill>
              <a:schemeClr val="tx1"/>
            </a:solidFill>
            <a:miter lim="800000"/>
            <a:headEnd/>
            <a:tailEnd type="triangle" w="med" len="med"/>
          </a:ln>
          <a:extLst>
            <a:ext uri="{909E8E84-426E-40DD-AFC4-6F175D3DCCD1}">
              <a14:hiddenFill xmlns:a14="http://schemas.microsoft.com/office/drawing/2010/main">
                <a:noFill/>
              </a14:hiddenFill>
            </a:ext>
          </a:extLst>
        </p:spPr>
      </p:cxnSp>
      <p:graphicFrame>
        <p:nvGraphicFramePr>
          <p:cNvPr id="27687" name="Object 43">
            <a:extLst>
              <a:ext uri="{FF2B5EF4-FFF2-40B4-BE49-F238E27FC236}">
                <a16:creationId xmlns:a16="http://schemas.microsoft.com/office/drawing/2014/main" id="{C4A07E17-A1F2-8437-E5DB-284C7092CFED}"/>
              </a:ext>
            </a:extLst>
          </p:cNvPr>
          <p:cNvGraphicFramePr>
            <a:graphicFrameLocks noChangeAspect="1"/>
          </p:cNvGraphicFramePr>
          <p:nvPr>
            <p:extLst>
              <p:ext uri="{D42A27DB-BD31-4B8C-83A1-F6EECF244321}">
                <p14:modId xmlns:p14="http://schemas.microsoft.com/office/powerpoint/2010/main" val="1100146822"/>
              </p:ext>
            </p:extLst>
          </p:nvPr>
        </p:nvGraphicFramePr>
        <p:xfrm>
          <a:off x="1244159" y="2157282"/>
          <a:ext cx="508000" cy="381000"/>
        </p:xfrm>
        <a:graphic>
          <a:graphicData uri="http://schemas.openxmlformats.org/presentationml/2006/ole">
            <mc:AlternateContent xmlns:mc="http://schemas.openxmlformats.org/markup-compatibility/2006">
              <mc:Choice xmlns:v="urn:schemas-microsoft-com:vml" Requires="v">
                <p:oleObj name="Equation" r:id="rId10" imgW="253890" imgH="190417" progId="Equation.3">
                  <p:embed/>
                </p:oleObj>
              </mc:Choice>
              <mc:Fallback>
                <p:oleObj name="Equation" r:id="rId10" imgW="253890" imgH="190417" progId="Equation.3">
                  <p:embed/>
                  <p:pic>
                    <p:nvPicPr>
                      <p:cNvPr id="27687" name="Object 43">
                        <a:extLst>
                          <a:ext uri="{FF2B5EF4-FFF2-40B4-BE49-F238E27FC236}">
                            <a16:creationId xmlns:a16="http://schemas.microsoft.com/office/drawing/2014/main" id="{C4A07E17-A1F2-8437-E5DB-284C7092CFED}"/>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244159" y="2157282"/>
                        <a:ext cx="508000" cy="381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folHlink"/>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7688" name="Rectangle 44">
            <a:extLst>
              <a:ext uri="{FF2B5EF4-FFF2-40B4-BE49-F238E27FC236}">
                <a16:creationId xmlns:a16="http://schemas.microsoft.com/office/drawing/2014/main" id="{D580990A-7919-DDD8-1C98-B19A99FC2D59}"/>
              </a:ext>
            </a:extLst>
          </p:cNvPr>
          <p:cNvSpPr>
            <a:spLocks noChangeArrowheads="1"/>
          </p:cNvSpPr>
          <p:nvPr/>
        </p:nvSpPr>
        <p:spPr bwMode="auto">
          <a:xfrm>
            <a:off x="3692084" y="4094032"/>
            <a:ext cx="533400" cy="533400"/>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en-GB" altLang="fr-FR">
                <a:latin typeface="Times" panose="02020603050405020304" pitchFamily="18" charset="0"/>
                <a:cs typeface="Times" panose="02020603050405020304" pitchFamily="18" charset="0"/>
              </a:rPr>
              <a:t>K</a:t>
            </a:r>
          </a:p>
        </p:txBody>
      </p:sp>
      <p:cxnSp>
        <p:nvCxnSpPr>
          <p:cNvPr id="27689" name="AutoShape 45">
            <a:extLst>
              <a:ext uri="{FF2B5EF4-FFF2-40B4-BE49-F238E27FC236}">
                <a16:creationId xmlns:a16="http://schemas.microsoft.com/office/drawing/2014/main" id="{780A4B5E-67AC-232D-C3A8-CDC62F033856}"/>
              </a:ext>
            </a:extLst>
          </p:cNvPr>
          <p:cNvCxnSpPr>
            <a:cxnSpLocks noChangeShapeType="1"/>
            <a:stCxn id="27688" idx="1"/>
            <a:endCxn id="27690" idx="4"/>
          </p:cNvCxnSpPr>
          <p:nvPr/>
        </p:nvCxnSpPr>
        <p:spPr bwMode="auto">
          <a:xfrm rot="10800000">
            <a:off x="3346010" y="2768470"/>
            <a:ext cx="346075" cy="1592263"/>
          </a:xfrm>
          <a:prstGeom prst="bentConnector2">
            <a:avLst/>
          </a:prstGeom>
          <a:noFill/>
          <a:ln w="76200">
            <a:solidFill>
              <a:schemeClr val="tx1"/>
            </a:solidFill>
            <a:miter lim="800000"/>
            <a:headEnd/>
            <a:tailEnd type="triangle" w="med" len="med"/>
          </a:ln>
          <a:extLst>
            <a:ext uri="{909E8E84-426E-40DD-AFC4-6F175D3DCCD1}">
              <a14:hiddenFill xmlns:a14="http://schemas.microsoft.com/office/drawing/2010/main">
                <a:noFill/>
              </a14:hiddenFill>
            </a:ext>
          </a:extLst>
        </p:spPr>
      </p:cxnSp>
      <p:sp>
        <p:nvSpPr>
          <p:cNvPr id="27690" name="Oval 46">
            <a:extLst>
              <a:ext uri="{FF2B5EF4-FFF2-40B4-BE49-F238E27FC236}">
                <a16:creationId xmlns:a16="http://schemas.microsoft.com/office/drawing/2014/main" id="{58AD9B81-B0E6-4B1F-AE5C-1902F0794D43}"/>
              </a:ext>
            </a:extLst>
          </p:cNvPr>
          <p:cNvSpPr>
            <a:spLocks noChangeArrowheads="1"/>
          </p:cNvSpPr>
          <p:nvPr/>
        </p:nvSpPr>
        <p:spPr bwMode="auto">
          <a:xfrm>
            <a:off x="3155509" y="2387469"/>
            <a:ext cx="381000" cy="381000"/>
          </a:xfrm>
          <a:prstGeom prst="ellipse">
            <a:avLst/>
          </a:prstGeom>
          <a:solidFill>
            <a:schemeClr val="bg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mc:AlternateContent xmlns:mc="http://schemas.openxmlformats.org/markup-compatibility/2006" xmlns:a14="http://schemas.microsoft.com/office/drawing/2010/main">
        <mc:Choice Requires="a14">
          <p:sp>
            <p:nvSpPr>
              <p:cNvPr id="27691" name="Text Box 50">
                <a:extLst>
                  <a:ext uri="{FF2B5EF4-FFF2-40B4-BE49-F238E27FC236}">
                    <a16:creationId xmlns:a16="http://schemas.microsoft.com/office/drawing/2014/main" id="{DA2603A1-ACFB-C66C-D22D-A15D6F199915}"/>
                  </a:ext>
                </a:extLst>
              </p:cNvPr>
              <p:cNvSpPr txBox="1">
                <a:spLocks noChangeArrowheads="1"/>
              </p:cNvSpPr>
              <p:nvPr/>
            </p:nvSpPr>
            <p:spPr bwMode="auto">
              <a:xfrm>
                <a:off x="769071" y="5219005"/>
                <a:ext cx="10700207" cy="154837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342900" indent="-342900">
                  <a:spcBef>
                    <a:spcPct val="50000"/>
                  </a:spcBef>
                  <a:buClrTx/>
                </a:pPr>
                <a:r>
                  <a:rPr lang="fr-CH" altLang="fr-FR" dirty="0">
                    <a:solidFill>
                      <a:schemeClr val="tx1"/>
                    </a:solidFill>
                    <a:latin typeface="Times" panose="02020603050405020304" pitchFamily="18" charset="0"/>
                    <a:cs typeface="Times" panose="02020603050405020304" pitchFamily="18" charset="0"/>
                  </a:rPr>
                  <a:t>L</a:t>
                </a:r>
                <a14:m xmlns:a14="http://schemas.microsoft.com/office/drawing/2010/main"/>
                <a:r>
                  <a:rPr lang="fr-CH" altLang="fr-FR" dirty="0">
                    <a:latin typeface="Times" panose="02020603050405020304" pitchFamily="18" charset="0"/>
                    <a:cs typeface="Times" panose="02020603050405020304" pitchFamily="18" charset="0"/>
                  </a:rPr>
                  <a:t> ist der Rückkopplungsvektor auf den Zustandsvektor</a:t>
                </a:r>
                <a14:m xmlns:a14="http://schemas.microsoft.com/office/drawing/2010/main"/>
                <a:r>
                  <a:rPr lang="fr-CH" altLang="fr-FR" dirty="0">
                    <a:latin typeface="Times" panose="02020603050405020304" pitchFamily="18" charset="0"/>
                    <a:cs typeface="Times" panose="02020603050405020304" pitchFamily="18" charset="0"/>
                  </a:rPr>
                  <a:t> .</a:t>
                </a:r>
              </a:p>
              <a:p>
                <a:pPr marL="342900" indent="-342900">
                  <a:spcBef>
                    <a:spcPct val="50000"/>
                  </a:spcBef>
                  <a:buClrTx/>
                </a:pPr>
                <a:r>
                  <a:rPr lang="fr-CH" altLang="fr-FR" dirty="0">
                    <a:solidFill>
                      <a:schemeClr val="tx1"/>
                    </a:solidFill>
                    <a:latin typeface="Times" panose="02020603050405020304" pitchFamily="18" charset="0"/>
                    <a:cs typeface="Times" panose="02020603050405020304" pitchFamily="18" charset="0"/>
                  </a:rPr>
                  <a:t>L</a:t>
                </a:r>
                <a14:m xmlns:a14="http://schemas.microsoft.com/office/drawing/2010/main"/>
                <a:r>
                  <a:rPr lang="fr-CH" altLang="fr-FR" dirty="0">
                    <a:latin typeface="Times" panose="02020603050405020304" pitchFamily="18" charset="0"/>
                    <a:cs typeface="Times" panose="02020603050405020304" pitchFamily="18" charset="0"/>
                  </a:rPr>
                  <a:t> ermöglicht die Korrektur des Sollwerts</a:t>
                </a:r>
                <a14:m xmlns:a14="http://schemas.microsoft.com/office/drawing/2010/main"/>
                <a:r>
                  <a:rPr lang="fr-CH" altLang="fr-FR" dirty="0">
                    <a:latin typeface="Times" panose="02020603050405020304" pitchFamily="18" charset="0"/>
                    <a:cs typeface="Times" panose="02020603050405020304" pitchFamily="18" charset="0"/>
                  </a:rPr>
                  <a:t> , wenn der Integrator-Term  im Regler fehlt</a:t>
                </a:r>
                <a:r>
                  <a:rPr lang="fr-FR" altLang="fr-FR" dirty="0">
                    <a:latin typeface="Times" panose="02020603050405020304" pitchFamily="18" charset="0"/>
                    <a:cs typeface="Times" panose="02020603050405020304" pitchFamily="18" charset="0"/>
                  </a:rPr>
                  <a:t>. </a:t>
                </a:r>
              </a:p>
            </p:txBody>
          </p:sp>
        </mc:Choice>
        <mc:Fallback>
          <p:sp>
            <p:nvSpPr>
              <p:cNvPr id="27691" name="Text Box 50">
                <a:extLst>
                  <a:ext uri="{FF2B5EF4-FFF2-40B4-BE49-F238E27FC236}">
                    <a16:creationId xmlns:a16="http://schemas.microsoft.com/office/drawing/2014/main" id="{DA2603A1-ACFB-C66C-D22D-A15D6F199915}"/>
                  </a:ext>
                </a:extLst>
              </p:cNvPr>
              <p:cNvSpPr txBox="1">
                <a:spLocks noRot="1" noChangeAspect="1" noMove="1" noResize="1" noEditPoints="1" noAdjustHandles="1" noChangeArrowheads="1" noChangeShapeType="1" noTextEdit="1"/>
              </p:cNvSpPr>
              <p:nvPr/>
            </p:nvSpPr>
            <p:spPr bwMode="auto">
              <a:xfrm>
                <a:off x="769071" y="5219005"/>
                <a:ext cx="10700207" cy="1548373"/>
              </a:xfrm>
              <a:prstGeom prst="rect">
                <a:avLst/>
              </a:prstGeom>
              <a:blipFill>
                <a:blip r:embed="rId12"/>
                <a:stretch>
                  <a:fillRect l="-741" r="-2165" b="-4724"/>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H">
                    <a:noFill/>
                  </a:rPr>
                  <a:t> </a:t>
                </a:r>
              </a:p>
            </p:txBody>
          </p:sp>
        </mc:Fallback>
      </mc:AlternateContent>
      <p:grpSp>
        <p:nvGrpSpPr>
          <p:cNvPr id="27692" name="Group 36">
            <a:extLst>
              <a:ext uri="{FF2B5EF4-FFF2-40B4-BE49-F238E27FC236}">
                <a16:creationId xmlns:a16="http://schemas.microsoft.com/office/drawing/2014/main" id="{D0D5F3F8-6B51-0A46-0D4A-5BB0A69E98D8}"/>
              </a:ext>
            </a:extLst>
          </p:cNvPr>
          <p:cNvGrpSpPr>
            <a:grpSpLocks/>
          </p:cNvGrpSpPr>
          <p:nvPr/>
        </p:nvGrpSpPr>
        <p:grpSpPr bwMode="auto">
          <a:xfrm>
            <a:off x="3106297" y="2352545"/>
            <a:ext cx="358775" cy="474663"/>
            <a:chOff x="1650" y="2365"/>
            <a:chExt cx="226" cy="299"/>
          </a:xfrm>
        </p:grpSpPr>
        <p:sp>
          <p:nvSpPr>
            <p:cNvPr id="27694" name="Text Box 37">
              <a:extLst>
                <a:ext uri="{FF2B5EF4-FFF2-40B4-BE49-F238E27FC236}">
                  <a16:creationId xmlns:a16="http://schemas.microsoft.com/office/drawing/2014/main" id="{D0111E0F-30FE-9004-49E1-44EAF023FCF1}"/>
                </a:ext>
              </a:extLst>
            </p:cNvPr>
            <p:cNvSpPr txBox="1">
              <a:spLocks noChangeArrowheads="1"/>
            </p:cNvSpPr>
            <p:nvPr/>
          </p:nvSpPr>
          <p:spPr bwMode="auto">
            <a:xfrm>
              <a:off x="1650" y="2365"/>
              <a:ext cx="18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600">
                  <a:latin typeface="Times" panose="02020603050405020304" pitchFamily="18" charset="0"/>
                  <a:cs typeface="Times" panose="02020603050405020304" pitchFamily="18" charset="0"/>
                </a:rPr>
                <a:t>+</a:t>
              </a:r>
              <a:endParaRPr lang="en-GB" altLang="fr-FR" sz="1600">
                <a:latin typeface="Times" panose="02020603050405020304" pitchFamily="18" charset="0"/>
                <a:cs typeface="Times" panose="02020603050405020304" pitchFamily="18" charset="0"/>
              </a:endParaRPr>
            </a:p>
          </p:txBody>
        </p:sp>
        <p:sp>
          <p:nvSpPr>
            <p:cNvPr id="27695" name="Text Box 38">
              <a:extLst>
                <a:ext uri="{FF2B5EF4-FFF2-40B4-BE49-F238E27FC236}">
                  <a16:creationId xmlns:a16="http://schemas.microsoft.com/office/drawing/2014/main" id="{87B2C53A-9CB5-A3F0-513C-011709AA1211}"/>
                </a:ext>
              </a:extLst>
            </p:cNvPr>
            <p:cNvSpPr txBox="1">
              <a:spLocks noChangeArrowheads="1"/>
            </p:cNvSpPr>
            <p:nvPr/>
          </p:nvSpPr>
          <p:spPr bwMode="auto">
            <a:xfrm>
              <a:off x="1717" y="2452"/>
              <a:ext cx="159"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600">
                  <a:latin typeface="Times" panose="02020603050405020304" pitchFamily="18" charset="0"/>
                  <a:cs typeface="Times" panose="02020603050405020304" pitchFamily="18" charset="0"/>
                </a:rPr>
                <a:t>-</a:t>
              </a:r>
              <a:endParaRPr lang="en-GB" altLang="fr-FR" sz="1600">
                <a:latin typeface="Times" panose="02020603050405020304" pitchFamily="18" charset="0"/>
                <a:cs typeface="Times" panose="02020603050405020304" pitchFamily="18" charset="0"/>
              </a:endParaRPr>
            </a:p>
          </p:txBody>
        </p:sp>
      </p:grpSp>
      <p:sp>
        <p:nvSpPr>
          <p:cNvPr id="27693" name="Text Box 51">
            <a:extLst>
              <a:ext uri="{FF2B5EF4-FFF2-40B4-BE49-F238E27FC236}">
                <a16:creationId xmlns:a16="http://schemas.microsoft.com/office/drawing/2014/main" id="{323E7309-2B8C-C8B4-4044-AA3F6E646FB7}"/>
              </a:ext>
            </a:extLst>
          </p:cNvPr>
          <p:cNvSpPr txBox="1">
            <a:spLocks noChangeArrowheads="1"/>
          </p:cNvSpPr>
          <p:nvPr/>
        </p:nvSpPr>
        <p:spPr bwMode="auto">
          <a:xfrm>
            <a:off x="1842646" y="4276594"/>
            <a:ext cx="18430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ClrTx/>
              <a:buFontTx/>
              <a:buNone/>
            </a:pPr>
            <a:r>
              <a:rPr lang="fr-CH" altLang="fr-FR" dirty="0">
                <a:solidFill>
                  <a:srgbClr val="FF0000"/>
                </a:solidFill>
                <a:latin typeface="Times" panose="02020603050405020304" pitchFamily="18" charset="0"/>
                <a:cs typeface="Times" panose="02020603050405020304" pitchFamily="18" charset="0"/>
              </a:rPr>
              <a:t>Regler</a:t>
            </a:r>
            <a:endParaRPr lang="fr-FR" altLang="fr-FR" dirty="0">
              <a:solidFill>
                <a:srgbClr val="FF0000"/>
              </a:solidFill>
              <a:latin typeface="Times" panose="02020603050405020304" pitchFamily="18" charset="0"/>
              <a:cs typeface="Times" panose="02020603050405020304" pitchFamily="18" charset="0"/>
            </a:endParaRPr>
          </a:p>
        </p:txBody>
      </p:sp>
      <p:sp>
        <p:nvSpPr>
          <p:cNvPr id="2" name="Text Box 51">
            <a:extLst>
              <a:ext uri="{FF2B5EF4-FFF2-40B4-BE49-F238E27FC236}">
                <a16:creationId xmlns:a16="http://schemas.microsoft.com/office/drawing/2014/main" id="{C99C5F17-373B-100D-DC62-E1FC207EA4E9}"/>
              </a:ext>
            </a:extLst>
          </p:cNvPr>
          <p:cNvSpPr txBox="1">
            <a:spLocks noChangeArrowheads="1"/>
          </p:cNvSpPr>
          <p:nvPr/>
        </p:nvSpPr>
        <p:spPr bwMode="auto">
          <a:xfrm>
            <a:off x="7953328" y="3324128"/>
            <a:ext cx="18430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ClrTx/>
              <a:buFontTx/>
              <a:buNone/>
            </a:pPr>
            <a:r>
              <a:rPr lang="fr-CH" altLang="fr-FR" dirty="0">
                <a:solidFill>
                  <a:srgbClr val="0070C0"/>
                </a:solidFill>
                <a:latin typeface="Times" panose="02020603050405020304" pitchFamily="18" charset="0"/>
                <a:cs typeface="Times" panose="02020603050405020304" pitchFamily="18" charset="0"/>
              </a:rPr>
              <a:t>Prozess</a:t>
            </a:r>
            <a:endParaRPr lang="fr-FR" altLang="fr-FR" dirty="0">
              <a:solidFill>
                <a:srgbClr val="0070C0"/>
              </a:solidFill>
              <a:latin typeface="Times" panose="02020603050405020304" pitchFamily="18" charset="0"/>
              <a:cs typeface="Times" panose="02020603050405020304" pitchFamily="18" charset="0"/>
            </a:endParaRPr>
          </a:p>
        </p:txBody>
      </p:sp>
      <p:pic>
        <p:nvPicPr>
          <p:cNvPr id="3" name="Picture 2" descr="HES-SO Valais-Wallis - BioArk">
            <a:extLst>
              <a:ext uri="{FF2B5EF4-FFF2-40B4-BE49-F238E27FC236}">
                <a16:creationId xmlns:a16="http://schemas.microsoft.com/office/drawing/2014/main" id="{41EE540E-EA0F-04A6-AB56-2414E882A2D6}"/>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0843983" y="9427"/>
            <a:ext cx="1250590" cy="6165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6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91" grpId="0"/>
    </p:bldLst>
  </p:timing>
</p:sld>
</file>

<file path=ppt/slides/slide20.xml><?xml version="1.0" encoding="utf-8"?>
<p:sld xmlns:a16="http://schemas.microsoft.com/office/drawing/2014/main" xmlns:a14="http://schemas.microsoft.com/office/drawing/2010/main" xmlns:p14="http://schemas.microsoft.com/office/powerpoint/2010/main" xmlns:mc="http://schemas.openxmlformats.org/markup-compatibility/2006" xmlns:v="urn:schemas-microsoft-com:vml"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Espace réservé du numéro de diapositive 5">
            <a:extLst>
              <a:ext uri="{FF2B5EF4-FFF2-40B4-BE49-F238E27FC236}">
                <a16:creationId xmlns:a16="http://schemas.microsoft.com/office/drawing/2014/main" id="{D62E146B-8385-F7B8-1A97-4322DDC82D5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AEE3787C-E7FC-4B03-ABFB-9BDB9A89EADA}" type="slidenum">
              <a:rPr lang="fr-FR" altLang="fr-FR" sz="1200"/>
              <a:t>20</a:t>
            </a:fld>
            <a:endParaRPr lang="fr-FR" altLang="fr-FR" sz="1200"/>
          </a:p>
        </p:txBody>
      </p:sp>
      <p:sp>
        <p:nvSpPr>
          <p:cNvPr id="73731" name="Rectangle 2">
            <a:extLst>
              <a:ext uri="{FF2B5EF4-FFF2-40B4-BE49-F238E27FC236}">
                <a16:creationId xmlns:a16="http://schemas.microsoft.com/office/drawing/2014/main" id="{9CC08B22-492E-10EB-7D92-4CE5E13F4A8E}"/>
              </a:ext>
            </a:extLst>
          </p:cNvPr>
          <p:cNvSpPr>
            <a:spLocks noGrp="1" noChangeArrowheads="1"/>
          </p:cNvSpPr>
          <p:nvPr>
            <p:ph type="title"/>
          </p:nvPr>
        </p:nvSpPr>
        <p:spPr/>
        <p:txBody>
          <a:bodyPr>
            <a:normAutofit/>
          </a:bodyPr>
          <a:lstStyle/>
          <a:p>
            <a:pPr marL="533400" indent="-533400"/>
            <a:r>
              <a:rPr lang="fr-CH" altLang="fr-FR" sz="3200" b="1" dirty="0">
                <a:latin typeface="Times" panose="02020603050405020304" pitchFamily="18" charset="0"/>
                <a:cs typeface="Times" panose="02020603050405020304" pitchFamily="18" charset="0"/>
              </a:rPr>
              <a:t>Steuerbarkeit</a:t>
            </a:r>
            <a:endParaRPr lang="fr-FR" altLang="fr-FR" sz="3200" b="1" dirty="0">
              <a:latin typeface="Times" panose="02020603050405020304" pitchFamily="18" charset="0"/>
              <a:cs typeface="Times" panose="02020603050405020304" pitchFamily="18" charset="0"/>
            </a:endParaRPr>
          </a:p>
        </p:txBody>
      </p:sp>
      <p:sp>
        <p:nvSpPr>
          <p:cNvPr id="73732" name="Rectangle 3">
            <a:extLst>
              <a:ext uri="{FF2B5EF4-FFF2-40B4-BE49-F238E27FC236}">
                <a16:creationId xmlns:a16="http://schemas.microsoft.com/office/drawing/2014/main" id="{A5C4C183-A0F3-9AB7-5A15-C8D77BEF9F5D}"/>
              </a:ext>
            </a:extLst>
          </p:cNvPr>
          <p:cNvSpPr>
            <a:spLocks noGrp="1" noChangeArrowheads="1"/>
          </p:cNvSpPr>
          <p:nvPr>
            <p:ph type="body" idx="1"/>
          </p:nvPr>
        </p:nvSpPr>
        <p:spPr/>
        <p:txBody>
          <a:bodyPr>
            <a:normAutofit/>
          </a:bodyPr>
          <a:lstStyle/>
          <a:p>
            <a:pPr marL="0" indent="0">
              <a:buNone/>
            </a:pPr>
            <a:r>
              <a:rPr lang="fr-CH" altLang="fr-FR" sz="2400" dirty="0">
                <a:latin typeface="Times" panose="02020603050405020304" pitchFamily="18" charset="0"/>
                <a:cs typeface="Times" panose="02020603050405020304" pitchFamily="18" charset="0"/>
              </a:rPr>
              <a:t>Es ist möglich zu überprüfen, ob ein lineares Zustandsmodell mit konstanten Koeffizienten steuerbar ist oder nicht:</a:t>
            </a:r>
          </a:p>
          <a:p>
            <a:pPr marL="457200" indent="-457200">
              <a:buFont typeface="Wingdings" panose="05000000000000000000" pitchFamily="2" charset="2"/>
              <a:buAutoNum type="arabicPeriod"/>
            </a:pPr>
            <a:r>
              <a:rPr lang="fr-CH" altLang="fr-FR" sz="2400" dirty="0">
                <a:latin typeface="Times" panose="02020603050405020304" pitchFamily="18" charset="0"/>
                <a:cs typeface="Times" panose="02020603050405020304" pitchFamily="18" charset="0"/>
              </a:rPr>
              <a:t>Die Steuerbarkeitsmatrix wird mit folgender Formel erstellt</a:t>
            </a:r>
            <a:r>
              <a:rPr lang="fr-FR" altLang="fr-FR" sz="2400" dirty="0">
                <a:latin typeface="Times" panose="02020603050405020304" pitchFamily="18" charset="0"/>
                <a:cs typeface="Times" panose="02020603050405020304" pitchFamily="18" charset="0"/>
              </a:rPr>
              <a:t>: </a:t>
            </a:r>
            <a:br>
              <a:rPr lang="fr-FR" altLang="fr-FR" sz="2400" dirty="0">
                <a:latin typeface="Times" panose="02020603050405020304" pitchFamily="18" charset="0"/>
                <a:cs typeface="Times" panose="02020603050405020304" pitchFamily="18" charset="0"/>
              </a:rPr>
            </a:br>
            <a:br>
              <a:rPr lang="fr-FR" altLang="fr-FR" sz="2400" dirty="0">
                <a:latin typeface="Times" panose="02020603050405020304" pitchFamily="18" charset="0"/>
                <a:cs typeface="Times" panose="02020603050405020304" pitchFamily="18" charset="0"/>
              </a:rPr>
            </a:br>
            <a:endParaRPr lang="fr-CH" altLang="fr-FR" sz="2400" dirty="0">
              <a:latin typeface="Times" panose="02020603050405020304" pitchFamily="18" charset="0"/>
              <a:cs typeface="Times" panose="02020603050405020304" pitchFamily="18" charset="0"/>
            </a:endParaRPr>
          </a:p>
          <a:p>
            <a:pPr marL="457200" indent="-457200">
              <a:buFont typeface="Wingdings" panose="05000000000000000000" pitchFamily="2" charset="2"/>
              <a:buAutoNum type="arabicPeriod"/>
            </a:pPr>
            <a:endParaRPr lang="fr-CH" altLang="fr-FR" sz="2400" dirty="0">
              <a:latin typeface="Times" panose="02020603050405020304" pitchFamily="18" charset="0"/>
              <a:cs typeface="Times" panose="02020603050405020304" pitchFamily="18" charset="0"/>
            </a:endParaRPr>
          </a:p>
          <a:p>
            <a:pPr marL="457200" indent="-457200">
              <a:buFont typeface="Wingdings" panose="05000000000000000000" pitchFamily="2" charset="2"/>
              <a:buAutoNum type="arabicPeriod"/>
            </a:pPr>
            <a:r>
              <a:rPr lang="fr-CH" altLang="fr-FR" sz="2400" dirty="0">
                <a:latin typeface="Times" panose="02020603050405020304" pitchFamily="18" charset="0"/>
                <a:cs typeface="Times" panose="02020603050405020304" pitchFamily="18" charset="0"/>
              </a:rPr>
              <a:t>Der Rang dieser Matrix wird berechnet </a:t>
            </a:r>
            <a:r>
              <a:rPr lang="fr-CH" altLang="fr-FR" sz="2400" dirty="0">
                <a:solidFill>
                  <a:srgbClr val="0070C0"/>
                </a:solidFill>
                <a:latin typeface="Times" panose="02020603050405020304" pitchFamily="18" charset="0"/>
                <a:cs typeface="Times" panose="02020603050405020304" pitchFamily="18" charset="0"/>
              </a:rPr>
              <a:t>(Matlab-Befehl </a:t>
            </a:r>
            <a:r>
              <a:rPr lang="fr-CH" altLang="fr-FR" sz="2400" dirty="0" err="1">
                <a:solidFill>
                  <a:srgbClr val="0070C0"/>
                </a:solidFill>
                <a:latin typeface="Times" panose="02020603050405020304" pitchFamily="18" charset="0"/>
                <a:cs typeface="Times" panose="02020603050405020304" pitchFamily="18" charset="0"/>
              </a:rPr>
              <a:t>rank </a:t>
            </a:r>
            <a:r>
              <a:rPr lang="fr-CH" altLang="fr-FR" sz="2400" dirty="0">
                <a:solidFill>
                  <a:srgbClr val="0070C0"/>
                </a:solidFill>
                <a:latin typeface="Times" panose="02020603050405020304" pitchFamily="18" charset="0"/>
                <a:cs typeface="Times" panose="02020603050405020304" pitchFamily="18" charset="0"/>
              </a:rPr>
              <a:t>(G))</a:t>
            </a:r>
            <a:r>
              <a:rPr lang="fr-CH" altLang="fr-FR" sz="2400" dirty="0">
                <a:latin typeface="Times" panose="02020603050405020304" pitchFamily="18" charset="0"/>
                <a:cs typeface="Times" panose="02020603050405020304" pitchFamily="18" charset="0"/>
              </a:rPr>
              <a:t>:</a:t>
            </a:r>
          </a:p>
          <a:p>
            <a:pPr marL="914400" lvl="1" indent="-457200"/>
            <a:r>
              <a:rPr lang="fr-CH" altLang="fr-FR" dirty="0">
                <a:latin typeface="Times" panose="02020603050405020304" pitchFamily="18" charset="0"/>
                <a:cs typeface="Times" panose="02020603050405020304" pitchFamily="18" charset="0"/>
              </a:rPr>
              <a:t>Ist er gleich n: Das System ist vollständig steuerbar!</a:t>
            </a:r>
          </a:p>
          <a:p>
            <a:pPr marL="914400" lvl="1" indent="-457200"/>
            <a:r>
              <a:rPr lang="fr-CH" altLang="fr-FR" dirty="0">
                <a:latin typeface="Times" panose="02020603050405020304" pitchFamily="18" charset="0"/>
                <a:cs typeface="Times" panose="02020603050405020304" pitchFamily="18" charset="0"/>
              </a:rPr>
              <a:t>Ist er kleiner als n: Das System ist nicht vollständig steuerbar!</a:t>
            </a:r>
            <a:endParaRPr lang="fr-FR" altLang="fr-FR" dirty="0">
              <a:latin typeface="Times" panose="02020603050405020304" pitchFamily="18" charset="0"/>
              <a:cs typeface="Times" panose="02020603050405020304" pitchFamily="18" charset="0"/>
            </a:endParaRPr>
          </a:p>
        </p:txBody>
      </p:sp>
      <p:sp>
        <p:nvSpPr>
          <p:cNvPr id="73733" name="Rectangle 5">
            <a:extLst>
              <a:ext uri="{FF2B5EF4-FFF2-40B4-BE49-F238E27FC236}">
                <a16:creationId xmlns:a16="http://schemas.microsoft.com/office/drawing/2014/main" id="{C4C63B93-A20C-BFA4-3A09-F82843BC4080}"/>
              </a:ext>
            </a:extLst>
          </p:cNvPr>
          <p:cNvSpPr>
            <a:spLocks noChangeArrowheads="1"/>
          </p:cNvSpPr>
          <p:nvPr/>
        </p:nvSpPr>
        <p:spPr bwMode="auto">
          <a:xfrm>
            <a:off x="1524001" y="3088632"/>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graphicFrame>
        <p:nvGraphicFramePr>
          <p:cNvPr id="73734" name="Object 4">
            <a:extLst>
              <a:ext uri="{FF2B5EF4-FFF2-40B4-BE49-F238E27FC236}">
                <a16:creationId xmlns:a16="http://schemas.microsoft.com/office/drawing/2014/main" id="{4F32E775-84C5-8A40-A510-96E15636915F}"/>
              </a:ext>
            </a:extLst>
          </p:cNvPr>
          <p:cNvGraphicFramePr>
            <a:graphicFrameLocks noChangeAspect="1"/>
          </p:cNvGraphicFramePr>
          <p:nvPr>
            <p:extLst>
              <p:ext uri="{D42A27DB-BD31-4B8C-83A1-F6EECF244321}">
                <p14:modId xmlns:p14="http://schemas.microsoft.com/office/powerpoint/2010/main" val="939548406"/>
              </p:ext>
            </p:extLst>
          </p:nvPr>
        </p:nvGraphicFramePr>
        <p:xfrm>
          <a:off x="4183456" y="3136900"/>
          <a:ext cx="5080000" cy="584200"/>
        </p:xfrm>
        <a:graphic>
          <a:graphicData uri="http://schemas.openxmlformats.org/presentationml/2006/ole">
            <mc:AlternateContent xmlns:mc="http://schemas.openxmlformats.org/markup-compatibility/2006">
              <mc:Choice xmlns:v="urn:schemas-microsoft-com:vml" Requires="v">
                <p:oleObj name="Equation" r:id="rId2" imgW="1904174" imgH="215806" progId="Equation.3">
                  <p:embed/>
                </p:oleObj>
              </mc:Choice>
              <mc:Fallback>
                <p:oleObj name="Equation" r:id="rId2" imgW="1904174" imgH="215806" progId="Equation.3">
                  <p:embed/>
                  <p:pic>
                    <p:nvPicPr>
                      <p:cNvPr id="73734" name="Object 4">
                        <a:extLst>
                          <a:ext uri="{FF2B5EF4-FFF2-40B4-BE49-F238E27FC236}">
                            <a16:creationId xmlns:a16="http://schemas.microsoft.com/office/drawing/2014/main" id="{4F32E775-84C5-8A40-A510-96E15636915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83456" y="3136900"/>
                        <a:ext cx="5080000" cy="584200"/>
                      </a:xfrm>
                      <a:prstGeom prst="rect">
                        <a:avLst/>
                      </a:prstGeom>
                      <a:solidFill>
                        <a:schemeClr val="bg1"/>
                      </a:solidFill>
                      <a:ln w="9525">
                        <a:solidFill>
                          <a:srgbClr val="FF0000"/>
                        </a:solidFill>
                        <a:miter lim="800000"/>
                        <a:headEnd/>
                        <a:tailEnd/>
                      </a:ln>
                    </p:spPr>
                  </p:pic>
                </p:oleObj>
              </mc:Fallback>
            </mc:AlternateContent>
          </a:graphicData>
        </a:graphic>
      </p:graphicFrame>
      <p:sp>
        <p:nvSpPr>
          <p:cNvPr id="7" name="ZoneTexte 6">
            <a:extLst>
              <a:ext uri="{FF2B5EF4-FFF2-40B4-BE49-F238E27FC236}">
                <a16:creationId xmlns:a16="http://schemas.microsoft.com/office/drawing/2014/main" id="{538E4CE4-8793-BF9A-FA9D-4A251008A7CD}"/>
              </a:ext>
            </a:extLst>
          </p:cNvPr>
          <p:cNvSpPr txBox="1"/>
          <p:nvPr/>
        </p:nvSpPr>
        <p:spPr>
          <a:xfrm>
            <a:off x="710858" y="5648513"/>
            <a:ext cx="11110354" cy="923330"/>
          </a:xfrm>
          <a:prstGeom prst="rect">
            <a:avLst/>
          </a:prstGeom>
          <a:noFill/>
        </p:spPr>
        <p:txBody>
          <a:bodyPr wrap="square">
            <a:spAutoFit/>
          </a:bodyPr>
          <a:lstStyle/>
          <a:p>
            <a:pPr>
              <a:defRPr/>
            </a:pPr>
            <a:r>
              <a:rPr lang="fr-CH" dirty="0">
                <a:solidFill>
                  <a:srgbClr val="FF0000"/>
                </a:solidFill>
                <a:latin typeface="Times" panose="02020603050405020304" pitchFamily="18" charset="0"/>
                <a:cs typeface="Times" panose="02020603050405020304" pitchFamily="18" charset="0"/>
              </a:rPr>
              <a:t>Hinweis 1: </a:t>
            </a:r>
            <a:r>
              <a:rPr lang="fr-CH" altLang="fr-FR" sz="1800" dirty="0">
                <a:solidFill>
                  <a:srgbClr val="FF0000"/>
                </a:solidFill>
                <a:latin typeface="Times" panose="02020603050405020304" pitchFamily="18" charset="0"/>
                <a:cs typeface="Times" panose="02020603050405020304" pitchFamily="18" charset="0"/>
              </a:rPr>
              <a:t>Der Rang einer Matrix entspricht </a:t>
            </a:r>
            <a:r>
              <a:rPr lang="fr-CH" altLang="fr-FR" dirty="0">
                <a:solidFill>
                  <a:srgbClr val="FF0000"/>
                </a:solidFill>
                <a:latin typeface="Times" panose="02020603050405020304" pitchFamily="18" charset="0"/>
                <a:cs typeface="Times" panose="02020603050405020304" pitchFamily="18" charset="0"/>
              </a:rPr>
              <a:t>der </a:t>
            </a:r>
            <a:r>
              <a:rPr lang="fr-CH" altLang="fr-FR" sz="1800" dirty="0">
                <a:solidFill>
                  <a:srgbClr val="FF0000"/>
                </a:solidFill>
                <a:latin typeface="Times" panose="02020603050405020304" pitchFamily="18" charset="0"/>
                <a:cs typeface="Times" panose="02020603050405020304" pitchFamily="18" charset="0"/>
              </a:rPr>
              <a:t>Anzahl der unabhängigen Vektoren (Zeilen oder Spalten), die sie enthält.</a:t>
            </a:r>
          </a:p>
          <a:p>
            <a:pPr>
              <a:defRPr/>
            </a:pPr>
            <a:endParaRPr lang="fr-CH" altLang="fr-FR" sz="1800" dirty="0">
              <a:solidFill>
                <a:srgbClr val="FF0000"/>
              </a:solidFill>
              <a:latin typeface="Times" panose="02020603050405020304" pitchFamily="18" charset="0"/>
              <a:cs typeface="Times" panose="02020603050405020304" pitchFamily="18" charset="0"/>
            </a:endParaRPr>
          </a:p>
          <a:p>
            <a:pPr>
              <a:defRPr/>
            </a:pPr>
            <a:r>
              <a:rPr lang="fr-CH" dirty="0">
                <a:solidFill>
                  <a:srgbClr val="FF0000"/>
                </a:solidFill>
                <a:latin typeface="Times" panose="02020603050405020304" pitchFamily="18" charset="0"/>
                <a:cs typeface="Times" panose="02020603050405020304" pitchFamily="18" charset="0"/>
              </a:rPr>
              <a:t>Hinweis 2: „n” ist die Anzahl der Zustandsvariablen.</a:t>
            </a:r>
          </a:p>
        </p:txBody>
      </p:sp>
      <p:pic>
        <p:nvPicPr>
          <p:cNvPr id="2" name="Picture 1" descr="HES-SO Valais-Wallis - BioArk">
            <a:extLst>
              <a:ext uri="{FF2B5EF4-FFF2-40B4-BE49-F238E27FC236}">
                <a16:creationId xmlns:a16="http://schemas.microsoft.com/office/drawing/2014/main" id="{D39D20B5-6AB0-A765-6A40-742DA14540A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1.xml><?xml version="1.0" encoding="utf-8"?>
<p:sld xmlns:a16="http://schemas.microsoft.com/office/drawing/2014/main" xmlns:a14="http://schemas.microsoft.com/office/drawing/2010/main" xmlns:p14="http://schemas.microsoft.com/office/powerpoint/2010/main" xmlns:mc="http://schemas.openxmlformats.org/markup-compatibility/2006" xmlns:v="urn:schemas-microsoft-com:vml"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Espace réservé du numéro de diapositive 5">
            <a:extLst>
              <a:ext uri="{FF2B5EF4-FFF2-40B4-BE49-F238E27FC236}">
                <a16:creationId xmlns:a16="http://schemas.microsoft.com/office/drawing/2014/main" id="{9DBC6377-91C5-662C-B902-B5E66197FCD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B9CF04BC-9677-4FDA-A28C-2FA31F855B28}" type="slidenum">
              <a:rPr lang="fr-FR" altLang="fr-FR" sz="1200"/>
              <a:t>21</a:t>
            </a:fld>
            <a:endParaRPr lang="fr-FR" altLang="fr-FR" sz="1200"/>
          </a:p>
        </p:txBody>
      </p:sp>
      <p:sp>
        <p:nvSpPr>
          <p:cNvPr id="78851" name="Rectangle 2">
            <a:extLst>
              <a:ext uri="{FF2B5EF4-FFF2-40B4-BE49-F238E27FC236}">
                <a16:creationId xmlns:a16="http://schemas.microsoft.com/office/drawing/2014/main" id="{9F739C22-B2C2-5772-A26B-7FB46FF9ACBD}"/>
              </a:ext>
            </a:extLst>
          </p:cNvPr>
          <p:cNvSpPr>
            <a:spLocks noGrp="1" noChangeArrowheads="1"/>
          </p:cNvSpPr>
          <p:nvPr>
            <p:ph type="title"/>
          </p:nvPr>
        </p:nvSpPr>
        <p:spPr/>
        <p:txBody>
          <a:bodyPr>
            <a:normAutofit/>
          </a:bodyPr>
          <a:lstStyle/>
          <a:p>
            <a:pPr marL="533400" indent="-533400"/>
            <a:r>
              <a:rPr lang="fr-CH" altLang="fr-FR" sz="3200" b="1" dirty="0">
                <a:latin typeface="Times" panose="02020603050405020304" pitchFamily="18" charset="0"/>
                <a:cs typeface="Times" panose="02020603050405020304" pitchFamily="18" charset="0"/>
              </a:rPr>
              <a:t>Überprüfung der Beobachtbarkeit</a:t>
            </a:r>
            <a:endParaRPr lang="fr-FR" altLang="fr-FR" sz="3200" b="1" dirty="0">
              <a:latin typeface="Times" panose="02020603050405020304" pitchFamily="18" charset="0"/>
              <a:cs typeface="Times" panose="02020603050405020304" pitchFamily="18" charset="0"/>
            </a:endParaRPr>
          </a:p>
        </p:txBody>
      </p:sp>
      <p:sp>
        <p:nvSpPr>
          <p:cNvPr id="78852" name="Rectangle 3">
            <a:extLst>
              <a:ext uri="{FF2B5EF4-FFF2-40B4-BE49-F238E27FC236}">
                <a16:creationId xmlns:a16="http://schemas.microsoft.com/office/drawing/2014/main" id="{74C77B7B-5224-BFFB-BE68-E2BAB558F463}"/>
              </a:ext>
            </a:extLst>
          </p:cNvPr>
          <p:cNvSpPr>
            <a:spLocks noGrp="1" noChangeArrowheads="1"/>
          </p:cNvSpPr>
          <p:nvPr>
            <p:ph type="body" idx="1"/>
          </p:nvPr>
        </p:nvSpPr>
        <p:spPr>
          <a:xfrm>
            <a:off x="510989" y="1477963"/>
            <a:ext cx="10515600" cy="4906962"/>
          </a:xfrm>
        </p:spPr>
        <p:txBody>
          <a:bodyPr>
            <a:normAutofit/>
          </a:bodyPr>
          <a:lstStyle/>
          <a:p>
            <a:pPr marL="0" indent="0">
              <a:buNone/>
            </a:pPr>
            <a:r>
              <a:rPr lang="fr-CH" altLang="fr-FR" sz="2400" dirty="0">
                <a:latin typeface="Times" panose="02020603050405020304" pitchFamily="18" charset="0"/>
                <a:cs typeface="Times" panose="02020603050405020304" pitchFamily="18" charset="0"/>
              </a:rPr>
              <a:t>Es ist möglich zu überprüfen, ob ein lineares Zustandsmodell mit konstanten Koeffizienten beobachtbar ist oder nicht:</a:t>
            </a:r>
          </a:p>
          <a:p>
            <a:pPr marL="457200" indent="-457200">
              <a:buFont typeface="Wingdings" panose="05000000000000000000" pitchFamily="2" charset="2"/>
              <a:buAutoNum type="arabicPeriod"/>
            </a:pPr>
            <a:r>
              <a:rPr lang="fr-CH" altLang="fr-FR" sz="2400" dirty="0">
                <a:latin typeface="Times" panose="02020603050405020304" pitchFamily="18" charset="0"/>
                <a:cs typeface="Times" panose="02020603050405020304" pitchFamily="18" charset="0"/>
              </a:rPr>
              <a:t>Man erstellt die Beobachtbarkeitsmatrix:</a:t>
            </a:r>
            <a:br>
              <a:rPr lang="fr-FR" altLang="fr-FR" sz="2400" dirty="0">
                <a:latin typeface="Times" panose="02020603050405020304" pitchFamily="18" charset="0"/>
                <a:cs typeface="Times" panose="02020603050405020304" pitchFamily="18" charset="0"/>
              </a:rPr>
            </a:br>
            <a:br>
              <a:rPr lang="fr-FR" altLang="fr-FR" sz="2400" dirty="0">
                <a:latin typeface="Times" panose="02020603050405020304" pitchFamily="18" charset="0"/>
                <a:cs typeface="Times" panose="02020603050405020304" pitchFamily="18" charset="0"/>
              </a:rPr>
            </a:br>
            <a:br>
              <a:rPr lang="fr-FR" altLang="fr-FR" sz="2400" dirty="0">
                <a:latin typeface="Times" panose="02020603050405020304" pitchFamily="18" charset="0"/>
                <a:cs typeface="Times" panose="02020603050405020304" pitchFamily="18" charset="0"/>
              </a:rPr>
            </a:br>
            <a:br>
              <a:rPr lang="fr-FR" altLang="fr-FR" sz="2400" dirty="0">
                <a:latin typeface="Times" panose="02020603050405020304" pitchFamily="18" charset="0"/>
                <a:cs typeface="Times" panose="02020603050405020304" pitchFamily="18" charset="0"/>
              </a:rPr>
            </a:br>
            <a:br>
              <a:rPr lang="fr-FR" altLang="fr-FR" sz="2400" dirty="0">
                <a:latin typeface="Times" panose="02020603050405020304" pitchFamily="18" charset="0"/>
                <a:cs typeface="Times" panose="02020603050405020304" pitchFamily="18" charset="0"/>
              </a:rPr>
            </a:br>
            <a:endParaRPr lang="fr-FR" altLang="fr-FR" sz="2400" dirty="0">
              <a:latin typeface="Times" panose="02020603050405020304" pitchFamily="18" charset="0"/>
              <a:cs typeface="Times" panose="02020603050405020304" pitchFamily="18" charset="0"/>
            </a:endParaRPr>
          </a:p>
          <a:p>
            <a:pPr marL="0" indent="0">
              <a:buNone/>
            </a:pPr>
            <a:endParaRPr lang="fr-CH" altLang="fr-FR" sz="2400" dirty="0">
              <a:latin typeface="Times" panose="02020603050405020304" pitchFamily="18" charset="0"/>
              <a:cs typeface="Times" panose="02020603050405020304" pitchFamily="18" charset="0"/>
            </a:endParaRPr>
          </a:p>
          <a:p>
            <a:pPr marL="457200" indent="-457200">
              <a:buFont typeface="Wingdings" panose="05000000000000000000" pitchFamily="2" charset="2"/>
              <a:buAutoNum type="arabicPeriod"/>
            </a:pPr>
            <a:r>
              <a:rPr lang="fr-CH" altLang="fr-FR" sz="2400" dirty="0">
                <a:latin typeface="Times" panose="02020603050405020304" pitchFamily="18" charset="0"/>
                <a:cs typeface="Times" panose="02020603050405020304" pitchFamily="18" charset="0"/>
              </a:rPr>
              <a:t>Man berechnet den Rang dieser Matrix </a:t>
            </a:r>
            <a:r>
              <a:rPr lang="fr-CH" altLang="fr-FR" sz="2400" dirty="0">
                <a:solidFill>
                  <a:srgbClr val="0070C0"/>
                </a:solidFill>
                <a:latin typeface="Times" panose="02020603050405020304" pitchFamily="18" charset="0"/>
                <a:cs typeface="Times" panose="02020603050405020304" pitchFamily="18" charset="0"/>
              </a:rPr>
              <a:t>(Matlab-Befehl </a:t>
            </a:r>
            <a:r>
              <a:rPr lang="fr-CH" altLang="fr-FR" sz="2400" dirty="0" err="1">
                <a:solidFill>
                  <a:srgbClr val="0070C0"/>
                </a:solidFill>
                <a:latin typeface="Times" panose="02020603050405020304" pitchFamily="18" charset="0"/>
                <a:cs typeface="Times" panose="02020603050405020304" pitchFamily="18" charset="0"/>
              </a:rPr>
              <a:t>rank </a:t>
            </a:r>
            <a:r>
              <a:rPr lang="fr-CH" altLang="fr-FR" sz="2400" dirty="0">
                <a:solidFill>
                  <a:srgbClr val="0070C0"/>
                </a:solidFill>
                <a:latin typeface="Times" panose="02020603050405020304" pitchFamily="18" charset="0"/>
                <a:cs typeface="Times" panose="02020603050405020304" pitchFamily="18" charset="0"/>
              </a:rPr>
              <a:t>(O))</a:t>
            </a:r>
            <a:r>
              <a:rPr lang="fr-CH" altLang="fr-FR" sz="2400" dirty="0">
                <a:latin typeface="Times" panose="02020603050405020304" pitchFamily="18" charset="0"/>
                <a:cs typeface="Times" panose="02020603050405020304" pitchFamily="18" charset="0"/>
              </a:rPr>
              <a:t>:</a:t>
            </a:r>
          </a:p>
          <a:p>
            <a:pPr marL="914400" lvl="1" indent="-457200"/>
            <a:r>
              <a:rPr lang="fr-CH" altLang="fr-FR" dirty="0">
                <a:latin typeface="Times" panose="02020603050405020304" pitchFamily="18" charset="0"/>
                <a:cs typeface="Times" panose="02020603050405020304" pitchFamily="18" charset="0"/>
              </a:rPr>
              <a:t>Ist er gleich n: Das System ist vollständig beobachtbar!</a:t>
            </a:r>
          </a:p>
          <a:p>
            <a:pPr marL="914400" lvl="1" indent="-457200"/>
            <a:r>
              <a:rPr lang="fr-CH" altLang="fr-FR" dirty="0">
                <a:latin typeface="Times" panose="02020603050405020304" pitchFamily="18" charset="0"/>
                <a:cs typeface="Times" panose="02020603050405020304" pitchFamily="18" charset="0"/>
              </a:rPr>
              <a:t>Ist er kleiner als n: Das System ist nicht vollständig beobachtbar!</a:t>
            </a:r>
            <a:endParaRPr lang="fr-FR" altLang="fr-FR" dirty="0">
              <a:latin typeface="Times" panose="02020603050405020304" pitchFamily="18" charset="0"/>
              <a:cs typeface="Times" panose="02020603050405020304" pitchFamily="18" charset="0"/>
            </a:endParaRPr>
          </a:p>
        </p:txBody>
      </p:sp>
      <p:sp>
        <p:nvSpPr>
          <p:cNvPr id="78853" name="Rectangle 7">
            <a:extLst>
              <a:ext uri="{FF2B5EF4-FFF2-40B4-BE49-F238E27FC236}">
                <a16:creationId xmlns:a16="http://schemas.microsoft.com/office/drawing/2014/main" id="{9E40CAB4-BB46-B386-7258-81A64ABA19F4}"/>
              </a:ext>
            </a:extLst>
          </p:cNvPr>
          <p:cNvSpPr>
            <a:spLocks noChangeArrowheads="1"/>
          </p:cNvSpPr>
          <p:nvPr/>
        </p:nvSpPr>
        <p:spPr bwMode="auto">
          <a:xfrm>
            <a:off x="1524001" y="2707632"/>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graphicFrame>
        <p:nvGraphicFramePr>
          <p:cNvPr id="78854" name="Object 6">
            <a:extLst>
              <a:ext uri="{FF2B5EF4-FFF2-40B4-BE49-F238E27FC236}">
                <a16:creationId xmlns:a16="http://schemas.microsoft.com/office/drawing/2014/main" id="{8612C2DE-D8F1-877C-FC74-80BBB06EC3D7}"/>
              </a:ext>
            </a:extLst>
          </p:cNvPr>
          <p:cNvGraphicFramePr>
            <a:graphicFrameLocks noChangeAspect="1"/>
          </p:cNvGraphicFramePr>
          <p:nvPr>
            <p:extLst>
              <p:ext uri="{D42A27DB-BD31-4B8C-83A1-F6EECF244321}">
                <p14:modId xmlns:p14="http://schemas.microsoft.com/office/powerpoint/2010/main" val="3777830434"/>
              </p:ext>
            </p:extLst>
          </p:nvPr>
        </p:nvGraphicFramePr>
        <p:xfrm>
          <a:off x="6751637" y="2016772"/>
          <a:ext cx="1858963" cy="2305050"/>
        </p:xfrm>
        <a:graphic>
          <a:graphicData uri="http://schemas.openxmlformats.org/presentationml/2006/ole">
            <mc:AlternateContent xmlns:mc="http://schemas.openxmlformats.org/markup-compatibility/2006">
              <mc:Choice xmlns:v="urn:schemas-microsoft-com:vml" Requires="v">
                <p:oleObj name="Equation" r:id="rId2" imgW="787400" imgH="977900" progId="Equation.3">
                  <p:embed/>
                </p:oleObj>
              </mc:Choice>
              <mc:Fallback>
                <p:oleObj name="Equation" r:id="rId2" imgW="787400" imgH="977900" progId="Equation.3">
                  <p:embed/>
                  <p:pic>
                    <p:nvPicPr>
                      <p:cNvPr id="78854" name="Object 6">
                        <a:extLst>
                          <a:ext uri="{FF2B5EF4-FFF2-40B4-BE49-F238E27FC236}">
                            <a16:creationId xmlns:a16="http://schemas.microsoft.com/office/drawing/2014/main" id="{8612C2DE-D8F1-877C-FC74-80BBB06EC3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51637" y="2016772"/>
                        <a:ext cx="1858963" cy="2305050"/>
                      </a:xfrm>
                      <a:prstGeom prst="rect">
                        <a:avLst/>
                      </a:prstGeom>
                      <a:noFill/>
                      <a:ln w="9525">
                        <a:solidFill>
                          <a:srgbClr val="FF0000"/>
                        </a:solidFill>
                        <a:miter lim="800000"/>
                        <a:headEnd/>
                        <a:tailEnd/>
                      </a:ln>
                    </p:spPr>
                  </p:pic>
                </p:oleObj>
              </mc:Fallback>
            </mc:AlternateContent>
          </a:graphicData>
        </a:graphic>
      </p:graphicFrame>
      <p:pic>
        <p:nvPicPr>
          <p:cNvPr id="2" name="Picture 1" descr="HES-SO Valais-Wallis - BioArk">
            <a:extLst>
              <a:ext uri="{FF2B5EF4-FFF2-40B4-BE49-F238E27FC236}">
                <a16:creationId xmlns:a16="http://schemas.microsoft.com/office/drawing/2014/main" id="{B292E2C4-2B41-C788-0FD1-5D26164BE2C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2.xml><?xml version="1.0" encoding="utf-8"?>
<p:sld xmlns:a16="http://schemas.microsoft.com/office/drawing/2014/main" xmlns:a14="http://schemas.microsoft.com/office/drawing/2010/main" xmlns:p14="http://schemas.microsoft.com/office/powerpoint/2010/main" xmlns:mc="http://schemas.openxmlformats.org/markup-compatibility/2006" xmlns:v="urn:schemas-microsoft-com:vml"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Espace réservé du numéro de diapositive 5">
            <a:extLst>
              <a:ext uri="{FF2B5EF4-FFF2-40B4-BE49-F238E27FC236}">
                <a16:creationId xmlns:a16="http://schemas.microsoft.com/office/drawing/2014/main" id="{ED8A22E1-2A24-D312-9471-CE83C64BDE7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89FCF42A-4461-4C93-8F44-A3DA3C487446}" type="slidenum">
              <a:rPr lang="fr-FR" altLang="fr-FR" sz="1200"/>
              <a:t>22</a:t>
            </a:fld>
            <a:endParaRPr lang="fr-FR" altLang="fr-FR" sz="1200"/>
          </a:p>
        </p:txBody>
      </p:sp>
      <p:sp>
        <p:nvSpPr>
          <p:cNvPr id="83971" name="Rectangle 2">
            <a:extLst>
              <a:ext uri="{FF2B5EF4-FFF2-40B4-BE49-F238E27FC236}">
                <a16:creationId xmlns:a16="http://schemas.microsoft.com/office/drawing/2014/main" id="{15C41542-D7F6-96D3-CAD5-03F0D8CA8A1C}"/>
              </a:ext>
            </a:extLst>
          </p:cNvPr>
          <p:cNvSpPr>
            <a:spLocks noGrp="1" noChangeArrowheads="1"/>
          </p:cNvSpPr>
          <p:nvPr>
            <p:ph type="title"/>
          </p:nvPr>
        </p:nvSpPr>
        <p:spPr/>
        <p:txBody>
          <a:bodyPr>
            <a:normAutofit/>
          </a:bodyPr>
          <a:lstStyle/>
          <a:p>
            <a:r>
              <a:rPr lang="fr-CH" altLang="fr-FR" sz="3200" b="1" dirty="0">
                <a:latin typeface="Times" panose="02020603050405020304" pitchFamily="18" charset="0"/>
                <a:cs typeface="Times" panose="02020603050405020304" pitchFamily="18" charset="0"/>
              </a:rPr>
              <a:t>Prinzip des Zustandsobservators</a:t>
            </a:r>
            <a:endParaRPr lang="fr-FR" altLang="fr-FR" sz="3200" b="1" dirty="0">
              <a:latin typeface="Times" panose="02020603050405020304" pitchFamily="18" charset="0"/>
              <a:cs typeface="Times" panose="02020603050405020304" pitchFamily="18" charset="0"/>
            </a:endParaRPr>
          </a:p>
        </p:txBody>
      </p:sp>
      <p:sp>
        <p:nvSpPr>
          <p:cNvPr id="83972" name="Rectangle 3">
            <a:extLst>
              <a:ext uri="{FF2B5EF4-FFF2-40B4-BE49-F238E27FC236}">
                <a16:creationId xmlns:a16="http://schemas.microsoft.com/office/drawing/2014/main" id="{CE128209-9025-E756-AB9B-FEE19AE34199}"/>
              </a:ext>
            </a:extLst>
          </p:cNvPr>
          <p:cNvSpPr>
            <a:spLocks noGrp="1" noChangeArrowheads="1"/>
          </p:cNvSpPr>
          <p:nvPr>
            <p:ph type="body" idx="1"/>
          </p:nvPr>
        </p:nvSpPr>
        <p:spPr/>
        <p:txBody>
          <a:bodyPr/>
          <a:lstStyle/>
          <a:p>
            <a:pPr>
              <a:buFont typeface="Wingdings" panose="05000000000000000000" pitchFamily="2" charset="2"/>
              <a:buChar char="Ø"/>
            </a:pPr>
            <a:r>
              <a:rPr lang="fr-CH" altLang="fr-FR" dirty="0">
                <a:latin typeface="Times" panose="02020603050405020304" pitchFamily="18" charset="0"/>
                <a:cs typeface="Times" panose="02020603050405020304" pitchFamily="18" charset="0"/>
              </a:rPr>
              <a:t> Selten lassen sich alle Zustandsvariablen  in einem physikalischen System messen. Daher müssen die Zustände mithilfe eines Beobachters geschätzt werden. Der Zustandsregler verwendet dann die geschätzten Zustände, um die Befehle zu generieren, die im Eingabevektor gesendet werden.</a:t>
            </a:r>
          </a:p>
          <a:p>
            <a:pPr>
              <a:buFont typeface="Wingdings" panose="05000000000000000000" pitchFamily="2" charset="2"/>
              <a:buChar char="Ø"/>
            </a:pPr>
            <a:r>
              <a:rPr lang="fr-CH" altLang="fr-FR" dirty="0">
                <a:latin typeface="Times" panose="02020603050405020304" pitchFamily="18" charset="0"/>
                <a:cs typeface="Times" panose="02020603050405020304" pitchFamily="18" charset="0"/>
              </a:rPr>
              <a:t> Notation:</a:t>
            </a:r>
          </a:p>
          <a:p>
            <a:endParaRPr lang="fr-CH" altLang="fr-FR" dirty="0">
              <a:latin typeface="Times" panose="02020603050405020304" pitchFamily="18" charset="0"/>
              <a:cs typeface="Times" panose="02020603050405020304" pitchFamily="18" charset="0"/>
            </a:endParaRPr>
          </a:p>
          <a:p>
            <a:pPr lvl="1"/>
            <a:r>
              <a:rPr lang="fr-CH" altLang="fr-FR" dirty="0">
                <a:latin typeface="Times" panose="02020603050405020304" pitchFamily="18" charset="0"/>
                <a:cs typeface="Times" panose="02020603050405020304" pitchFamily="18" charset="0"/>
              </a:rPr>
              <a:t>Tatsächlicher Zustand (im Prozess):</a:t>
            </a:r>
          </a:p>
          <a:p>
            <a:pPr marL="457200" lvl="1" indent="0">
              <a:buNone/>
            </a:pPr>
            <a:endParaRPr lang="fr-CH" altLang="fr-FR" dirty="0">
              <a:latin typeface="Times" panose="02020603050405020304" pitchFamily="18" charset="0"/>
              <a:cs typeface="Times" panose="02020603050405020304" pitchFamily="18" charset="0"/>
            </a:endParaRPr>
          </a:p>
          <a:p>
            <a:pPr lvl="1"/>
            <a:r>
              <a:rPr lang="fr-CH" altLang="fr-FR" dirty="0">
                <a:latin typeface="Times" panose="02020603050405020304" pitchFamily="18" charset="0"/>
                <a:cs typeface="Times" panose="02020603050405020304" pitchFamily="18" charset="0"/>
              </a:rPr>
              <a:t>Geschätzter Zustand (im Beobachter):</a:t>
            </a:r>
            <a:endParaRPr lang="fr-FR" altLang="fr-FR" dirty="0">
              <a:latin typeface="Times" panose="02020603050405020304" pitchFamily="18" charset="0"/>
              <a:cs typeface="Times" panose="02020603050405020304" pitchFamily="18" charset="0"/>
            </a:endParaRPr>
          </a:p>
        </p:txBody>
      </p:sp>
      <p:sp>
        <p:nvSpPr>
          <p:cNvPr id="83973" name="Rectangle 5">
            <a:extLst>
              <a:ext uri="{FF2B5EF4-FFF2-40B4-BE49-F238E27FC236}">
                <a16:creationId xmlns:a16="http://schemas.microsoft.com/office/drawing/2014/main" id="{8D000A82-C93B-4AF7-BFE0-1E4B67B63EA5}"/>
              </a:ext>
            </a:extLst>
          </p:cNvPr>
          <p:cNvSpPr>
            <a:spLocks noChangeArrowheads="1"/>
          </p:cNvSpPr>
          <p:nvPr/>
        </p:nvSpPr>
        <p:spPr bwMode="auto">
          <a:xfrm>
            <a:off x="1524001" y="3102919"/>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graphicFrame>
        <p:nvGraphicFramePr>
          <p:cNvPr id="83974" name="Object 4">
            <a:extLst>
              <a:ext uri="{FF2B5EF4-FFF2-40B4-BE49-F238E27FC236}">
                <a16:creationId xmlns:a16="http://schemas.microsoft.com/office/drawing/2014/main" id="{37118604-E426-C3A1-AB8F-07818EEB0089}"/>
              </a:ext>
            </a:extLst>
          </p:cNvPr>
          <p:cNvGraphicFramePr>
            <a:graphicFrameLocks noChangeAspect="1"/>
          </p:cNvGraphicFramePr>
          <p:nvPr>
            <p:extLst>
              <p:ext uri="{D42A27DB-BD31-4B8C-83A1-F6EECF244321}">
                <p14:modId xmlns:p14="http://schemas.microsoft.com/office/powerpoint/2010/main" val="3915966929"/>
              </p:ext>
            </p:extLst>
          </p:nvPr>
        </p:nvGraphicFramePr>
        <p:xfrm>
          <a:off x="5506757" y="4418386"/>
          <a:ext cx="365125" cy="487362"/>
        </p:xfrm>
        <a:graphic>
          <a:graphicData uri="http://schemas.openxmlformats.org/presentationml/2006/ole">
            <mc:AlternateContent xmlns:mc="http://schemas.openxmlformats.org/markup-compatibility/2006">
              <mc:Choice xmlns:v="urn:schemas-microsoft-com:vml" Requires="v">
                <p:oleObj name="Equation" r:id="rId2" imgW="139639" imgH="190417" progId="Equation.3">
                  <p:embed/>
                </p:oleObj>
              </mc:Choice>
              <mc:Fallback>
                <p:oleObj name="Equation" r:id="rId2" imgW="139639" imgH="190417" progId="Equation.3">
                  <p:embed/>
                  <p:pic>
                    <p:nvPicPr>
                      <p:cNvPr id="83974" name="Object 4">
                        <a:extLst>
                          <a:ext uri="{FF2B5EF4-FFF2-40B4-BE49-F238E27FC236}">
                            <a16:creationId xmlns:a16="http://schemas.microsoft.com/office/drawing/2014/main" id="{37118604-E426-C3A1-AB8F-07818EEB008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06757" y="4418386"/>
                        <a:ext cx="365125" cy="487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3975" name="Rectangle 7">
            <a:extLst>
              <a:ext uri="{FF2B5EF4-FFF2-40B4-BE49-F238E27FC236}">
                <a16:creationId xmlns:a16="http://schemas.microsoft.com/office/drawing/2014/main" id="{BF28F02B-2D36-D5B5-7FE4-3B7D499FEAE1}"/>
              </a:ext>
            </a:extLst>
          </p:cNvPr>
          <p:cNvSpPr>
            <a:spLocks noChangeArrowheads="1"/>
          </p:cNvSpPr>
          <p:nvPr/>
        </p:nvSpPr>
        <p:spPr bwMode="auto">
          <a:xfrm>
            <a:off x="1524001" y="-230832"/>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graphicFrame>
        <p:nvGraphicFramePr>
          <p:cNvPr id="83976" name="Object 6">
            <a:extLst>
              <a:ext uri="{FF2B5EF4-FFF2-40B4-BE49-F238E27FC236}">
                <a16:creationId xmlns:a16="http://schemas.microsoft.com/office/drawing/2014/main" id="{C4C6F11E-0670-4312-14E6-F5681CF982CB}"/>
              </a:ext>
            </a:extLst>
          </p:cNvPr>
          <p:cNvGraphicFramePr>
            <a:graphicFrameLocks noChangeAspect="1"/>
          </p:cNvGraphicFramePr>
          <p:nvPr/>
        </p:nvGraphicFramePr>
        <p:xfrm>
          <a:off x="1524001" y="0"/>
          <a:ext cx="142875" cy="190500"/>
        </p:xfrm>
        <a:graphic>
          <a:graphicData uri="http://schemas.openxmlformats.org/presentationml/2006/ole">
            <mc:AlternateContent xmlns:mc="http://schemas.openxmlformats.org/markup-compatibility/2006">
              <mc:Choice xmlns:v="urn:schemas-microsoft-com:vml" Requires="v">
                <p:oleObj name="Equation" r:id="rId4" imgW="139639" imgH="190417" progId="Equation.3">
                  <p:embed/>
                </p:oleObj>
              </mc:Choice>
              <mc:Fallback>
                <p:oleObj name="Equation" r:id="rId4" imgW="139639" imgH="190417" progId="Equation.3">
                  <p:embed/>
                  <p:pic>
                    <p:nvPicPr>
                      <p:cNvPr id="83976" name="Object 6">
                        <a:extLst>
                          <a:ext uri="{FF2B5EF4-FFF2-40B4-BE49-F238E27FC236}">
                            <a16:creationId xmlns:a16="http://schemas.microsoft.com/office/drawing/2014/main" id="{C4C6F11E-0670-4312-14E6-F5681CF982C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1" y="0"/>
                        <a:ext cx="142875"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3977" name="Rectangle 9">
            <a:extLst>
              <a:ext uri="{FF2B5EF4-FFF2-40B4-BE49-F238E27FC236}">
                <a16:creationId xmlns:a16="http://schemas.microsoft.com/office/drawing/2014/main" id="{C7EC9B41-D6DE-43EC-27ED-AFED0600C3AF}"/>
              </a:ext>
            </a:extLst>
          </p:cNvPr>
          <p:cNvSpPr>
            <a:spLocks noChangeArrowheads="1"/>
          </p:cNvSpPr>
          <p:nvPr/>
        </p:nvSpPr>
        <p:spPr bwMode="auto">
          <a:xfrm>
            <a:off x="1524001" y="3102919"/>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graphicFrame>
        <p:nvGraphicFramePr>
          <p:cNvPr id="83978" name="Object 8">
            <a:extLst>
              <a:ext uri="{FF2B5EF4-FFF2-40B4-BE49-F238E27FC236}">
                <a16:creationId xmlns:a16="http://schemas.microsoft.com/office/drawing/2014/main" id="{19461396-A89F-A134-F55A-E58DCA79DDC9}"/>
              </a:ext>
            </a:extLst>
          </p:cNvPr>
          <p:cNvGraphicFramePr>
            <a:graphicFrameLocks noChangeAspect="1"/>
          </p:cNvGraphicFramePr>
          <p:nvPr>
            <p:extLst>
              <p:ext uri="{D42A27DB-BD31-4B8C-83A1-F6EECF244321}">
                <p14:modId xmlns:p14="http://schemas.microsoft.com/office/powerpoint/2010/main" val="4005713255"/>
              </p:ext>
            </p:extLst>
          </p:nvPr>
        </p:nvGraphicFramePr>
        <p:xfrm>
          <a:off x="6016718" y="5192619"/>
          <a:ext cx="409575" cy="546100"/>
        </p:xfrm>
        <a:graphic>
          <a:graphicData uri="http://schemas.openxmlformats.org/presentationml/2006/ole">
            <mc:AlternateContent xmlns:mc="http://schemas.openxmlformats.org/markup-compatibility/2006">
              <mc:Choice xmlns:v="urn:schemas-microsoft-com:vml" Requires="v">
                <p:oleObj name="Equation" r:id="rId6" imgW="139639" imgH="190417" progId="Equation.3">
                  <p:embed/>
                </p:oleObj>
              </mc:Choice>
              <mc:Fallback>
                <p:oleObj name="Equation" r:id="rId6" imgW="139639" imgH="190417" progId="Equation.3">
                  <p:embed/>
                  <p:pic>
                    <p:nvPicPr>
                      <p:cNvPr id="83978" name="Object 8">
                        <a:extLst>
                          <a:ext uri="{FF2B5EF4-FFF2-40B4-BE49-F238E27FC236}">
                            <a16:creationId xmlns:a16="http://schemas.microsoft.com/office/drawing/2014/main" id="{19461396-A89F-A134-F55A-E58DCA79DDC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16718" y="5192619"/>
                        <a:ext cx="409575" cy="54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2" name="Picture 1" descr="HES-SO Valais-Wallis - BioArk">
            <a:extLst>
              <a:ext uri="{FF2B5EF4-FFF2-40B4-BE49-F238E27FC236}">
                <a16:creationId xmlns:a16="http://schemas.microsoft.com/office/drawing/2014/main" id="{FCA92F71-6593-9380-A658-88AA3FE6295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3.xml><?xml version="1.0" encoding="utf-8"?>
<p:sld xmlns:a16="http://schemas.microsoft.com/office/drawing/2014/main" xmlns:a14="http://schemas.microsoft.com/office/drawing/2010/main" xmlns:p14="http://schemas.microsoft.com/office/powerpoint/2010/main" xmlns:mc="http://schemas.openxmlformats.org/markup-compatibility/2006" xmlns:v="urn:schemas-microsoft-com:vml"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Espace réservé du numéro de diapositive 4">
            <a:extLst>
              <a:ext uri="{FF2B5EF4-FFF2-40B4-BE49-F238E27FC236}">
                <a16:creationId xmlns:a16="http://schemas.microsoft.com/office/drawing/2014/main" id="{FC2A94DF-655B-76DE-74AF-067DB2A5135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55B8957C-AA62-4A3B-B3FA-ED746CB02C4C}" type="slidenum">
              <a:rPr lang="fr-FR" altLang="fr-FR" sz="1200"/>
              <a:t>23</a:t>
            </a:fld>
            <a:endParaRPr lang="fr-FR" altLang="fr-FR" sz="1200"/>
          </a:p>
        </p:txBody>
      </p:sp>
      <p:sp>
        <p:nvSpPr>
          <p:cNvPr id="86019" name="Rectangle 2">
            <a:extLst>
              <a:ext uri="{FF2B5EF4-FFF2-40B4-BE49-F238E27FC236}">
                <a16:creationId xmlns:a16="http://schemas.microsoft.com/office/drawing/2014/main" id="{9A5FAA99-1E87-6E5A-64F1-71759915B40E}"/>
              </a:ext>
            </a:extLst>
          </p:cNvPr>
          <p:cNvSpPr>
            <a:spLocks noGrp="1" noChangeArrowheads="1"/>
          </p:cNvSpPr>
          <p:nvPr>
            <p:ph type="title"/>
          </p:nvPr>
        </p:nvSpPr>
        <p:spPr>
          <a:xfrm>
            <a:off x="871055" y="177800"/>
            <a:ext cx="10803903" cy="1325563"/>
          </a:xfrm>
        </p:spPr>
        <p:txBody>
          <a:bodyPr>
            <a:normAutofit/>
          </a:bodyPr>
          <a:lstStyle/>
          <a:p>
            <a:pPr marL="533400" indent="-533400"/>
            <a:r>
              <a:rPr lang="fr-CH" altLang="fr-FR" sz="3200" b="1" dirty="0">
                <a:latin typeface="Times" panose="02020603050405020304" pitchFamily="18" charset="0"/>
                <a:cs typeface="Times" panose="02020603050405020304" pitchFamily="18" charset="0"/>
              </a:rPr>
              <a:t>Blockdiagramm eines geregelten Systems mit einem Zustandsbeobachter</a:t>
            </a:r>
            <a:endParaRPr lang="fr-FR" altLang="fr-FR" sz="3200" b="1" dirty="0">
              <a:latin typeface="Times" panose="02020603050405020304" pitchFamily="18" charset="0"/>
              <a:cs typeface="Times" panose="02020603050405020304" pitchFamily="18" charset="0"/>
            </a:endParaRPr>
          </a:p>
        </p:txBody>
      </p:sp>
      <p:sp>
        <p:nvSpPr>
          <p:cNvPr id="86020" name="Rectangle 3" descr="Diagonales larges vers le haut">
            <a:extLst>
              <a:ext uri="{FF2B5EF4-FFF2-40B4-BE49-F238E27FC236}">
                <a16:creationId xmlns:a16="http://schemas.microsoft.com/office/drawing/2014/main" id="{C6D6D7F0-6428-C053-9AA0-81D18B77FC89}"/>
              </a:ext>
            </a:extLst>
          </p:cNvPr>
          <p:cNvSpPr>
            <a:spLocks noChangeArrowheads="1"/>
          </p:cNvSpPr>
          <p:nvPr/>
        </p:nvSpPr>
        <p:spPr bwMode="auto">
          <a:xfrm>
            <a:off x="4379914" y="3314700"/>
            <a:ext cx="4465637" cy="2736850"/>
          </a:xfrm>
          <a:prstGeom prst="rect">
            <a:avLst/>
          </a:prstGeom>
          <a:blipFill dpi="0" rotWithShape="0">
            <a:blip r:embed="rId2"/>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sp>
        <p:nvSpPr>
          <p:cNvPr id="86021" name="Freeform 4">
            <a:extLst>
              <a:ext uri="{FF2B5EF4-FFF2-40B4-BE49-F238E27FC236}">
                <a16:creationId xmlns:a16="http://schemas.microsoft.com/office/drawing/2014/main" id="{15AAE63A-078C-5FDA-88C9-492B369989F5}"/>
              </a:ext>
            </a:extLst>
          </p:cNvPr>
          <p:cNvSpPr>
            <a:spLocks/>
          </p:cNvSpPr>
          <p:nvPr/>
        </p:nvSpPr>
        <p:spPr bwMode="auto">
          <a:xfrm>
            <a:off x="2652713" y="1866900"/>
            <a:ext cx="4248150" cy="4832350"/>
          </a:xfrm>
          <a:custGeom>
            <a:avLst/>
            <a:gdLst>
              <a:gd name="T0" fmla="*/ 0 w 2676"/>
              <a:gd name="T1" fmla="*/ 2147483646 h 3044"/>
              <a:gd name="T2" fmla="*/ 0 w 2676"/>
              <a:gd name="T3" fmla="*/ 2147483646 h 3044"/>
              <a:gd name="T4" fmla="*/ 2147483646 w 2676"/>
              <a:gd name="T5" fmla="*/ 2147483646 h 3044"/>
              <a:gd name="T6" fmla="*/ 2147483646 w 2676"/>
              <a:gd name="T7" fmla="*/ 2147483646 h 3044"/>
              <a:gd name="T8" fmla="*/ 2147483646 w 2676"/>
              <a:gd name="T9" fmla="*/ 2147483646 h 3044"/>
              <a:gd name="T10" fmla="*/ 2147483646 w 2676"/>
              <a:gd name="T11" fmla="*/ 0 h 3044"/>
              <a:gd name="T12" fmla="*/ 0 w 2676"/>
              <a:gd name="T13" fmla="*/ 2147483646 h 3044"/>
              <a:gd name="T14" fmla="*/ 0 60000 65536"/>
              <a:gd name="T15" fmla="*/ 0 60000 65536"/>
              <a:gd name="T16" fmla="*/ 0 60000 65536"/>
              <a:gd name="T17" fmla="*/ 0 60000 65536"/>
              <a:gd name="T18" fmla="*/ 0 60000 65536"/>
              <a:gd name="T19" fmla="*/ 0 60000 65536"/>
              <a:gd name="T20" fmla="*/ 0 60000 65536"/>
              <a:gd name="T21" fmla="*/ 0 w 2676"/>
              <a:gd name="T22" fmla="*/ 0 h 3044"/>
              <a:gd name="T23" fmla="*/ 2676 w 2676"/>
              <a:gd name="T24" fmla="*/ 3044 h 304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676" h="3044">
                <a:moveTo>
                  <a:pt x="0" y="5"/>
                </a:moveTo>
                <a:lnTo>
                  <a:pt x="0" y="3044"/>
                </a:lnTo>
                <a:lnTo>
                  <a:pt x="2676" y="3044"/>
                </a:lnTo>
                <a:lnTo>
                  <a:pt x="2676" y="2681"/>
                </a:lnTo>
                <a:lnTo>
                  <a:pt x="905" y="2676"/>
                </a:lnTo>
                <a:lnTo>
                  <a:pt x="917" y="0"/>
                </a:lnTo>
                <a:lnTo>
                  <a:pt x="0" y="5"/>
                </a:lnTo>
                <a:close/>
              </a:path>
            </a:pathLst>
          </a:custGeom>
          <a:solidFill>
            <a:schemeClr val="accent2">
              <a:lumMod val="20000"/>
              <a:lumOff val="80000"/>
            </a:schemeClr>
          </a:solidFill>
          <a:ln>
            <a:noFill/>
          </a:ln>
        </p:spPr>
        <p:txBody>
          <a:bodyPr/>
          <a:lstStyle/>
          <a:p>
            <a:endParaRPr lang="fr-CH">
              <a:latin typeface="Times" panose="02020603050405020304" pitchFamily="18" charset="0"/>
              <a:cs typeface="Times" panose="02020603050405020304" pitchFamily="18" charset="0"/>
            </a:endParaRPr>
          </a:p>
        </p:txBody>
      </p:sp>
      <p:sp>
        <p:nvSpPr>
          <p:cNvPr id="86022" name="Rectangle 5">
            <a:extLst>
              <a:ext uri="{FF2B5EF4-FFF2-40B4-BE49-F238E27FC236}">
                <a16:creationId xmlns:a16="http://schemas.microsoft.com/office/drawing/2014/main" id="{693B8693-437C-1DD6-4C9A-40EED3980FCE}"/>
              </a:ext>
            </a:extLst>
          </p:cNvPr>
          <p:cNvSpPr>
            <a:spLocks noChangeArrowheads="1"/>
          </p:cNvSpPr>
          <p:nvPr/>
        </p:nvSpPr>
        <p:spPr bwMode="auto">
          <a:xfrm>
            <a:off x="4379914" y="3314701"/>
            <a:ext cx="4465637" cy="720725"/>
          </a:xfrm>
          <a:prstGeom prst="rect">
            <a:avLst/>
          </a:prstGeom>
          <a:solidFill>
            <a:srgbClr val="FF99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sp>
        <p:nvSpPr>
          <p:cNvPr id="86023" name="Rectangle 6">
            <a:extLst>
              <a:ext uri="{FF2B5EF4-FFF2-40B4-BE49-F238E27FC236}">
                <a16:creationId xmlns:a16="http://schemas.microsoft.com/office/drawing/2014/main" id="{2C624BFC-9C9A-9B09-617A-CED3AC24F2A4}"/>
              </a:ext>
            </a:extLst>
          </p:cNvPr>
          <p:cNvSpPr>
            <a:spLocks noChangeArrowheads="1"/>
          </p:cNvSpPr>
          <p:nvPr/>
        </p:nvSpPr>
        <p:spPr bwMode="auto">
          <a:xfrm>
            <a:off x="4381501" y="1298575"/>
            <a:ext cx="3959225" cy="1944688"/>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6024" name="Rectangle 7">
            <a:extLst>
              <a:ext uri="{FF2B5EF4-FFF2-40B4-BE49-F238E27FC236}">
                <a16:creationId xmlns:a16="http://schemas.microsoft.com/office/drawing/2014/main" id="{1D990BBD-57AF-73D1-901C-6C03EAC91E44}"/>
              </a:ext>
            </a:extLst>
          </p:cNvPr>
          <p:cNvSpPr>
            <a:spLocks noChangeArrowheads="1"/>
          </p:cNvSpPr>
          <p:nvPr/>
        </p:nvSpPr>
        <p:spPr bwMode="auto">
          <a:xfrm>
            <a:off x="4381501" y="4105275"/>
            <a:ext cx="3959225" cy="1944688"/>
          </a:xfrm>
          <a:prstGeom prst="rect">
            <a:avLst/>
          </a:prstGeom>
          <a:solidFill>
            <a:srgbClr val="FF99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sp>
        <p:nvSpPr>
          <p:cNvPr id="86025" name="Rectangle 8">
            <a:extLst>
              <a:ext uri="{FF2B5EF4-FFF2-40B4-BE49-F238E27FC236}">
                <a16:creationId xmlns:a16="http://schemas.microsoft.com/office/drawing/2014/main" id="{B5B4B0F4-8242-630C-EC86-8DAF2946DB98}"/>
              </a:ext>
            </a:extLst>
          </p:cNvPr>
          <p:cNvSpPr>
            <a:spLocks noChangeArrowheads="1"/>
          </p:cNvSpPr>
          <p:nvPr/>
        </p:nvSpPr>
        <p:spPr bwMode="auto">
          <a:xfrm>
            <a:off x="2749550" y="2060575"/>
            <a:ext cx="433388" cy="431800"/>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a:latin typeface="Times" panose="02020603050405020304" pitchFamily="18" charset="0"/>
                <a:cs typeface="Times" panose="02020603050405020304" pitchFamily="18" charset="0"/>
              </a:rPr>
              <a:t>L</a:t>
            </a:r>
            <a:endParaRPr lang="fr-FR" altLang="fr-FR" sz="1800">
              <a:latin typeface="Times" panose="02020603050405020304" pitchFamily="18" charset="0"/>
              <a:cs typeface="Times" panose="02020603050405020304" pitchFamily="18" charset="0"/>
            </a:endParaRPr>
          </a:p>
        </p:txBody>
      </p:sp>
      <p:sp>
        <p:nvSpPr>
          <p:cNvPr id="86026" name="Rectangle 9">
            <a:extLst>
              <a:ext uri="{FF2B5EF4-FFF2-40B4-BE49-F238E27FC236}">
                <a16:creationId xmlns:a16="http://schemas.microsoft.com/office/drawing/2014/main" id="{A2F09B93-63D1-0C3F-EBF5-F39C1B98E975}"/>
              </a:ext>
            </a:extLst>
          </p:cNvPr>
          <p:cNvSpPr>
            <a:spLocks noChangeArrowheads="1"/>
          </p:cNvSpPr>
          <p:nvPr/>
        </p:nvSpPr>
        <p:spPr bwMode="auto">
          <a:xfrm>
            <a:off x="4665664" y="2060575"/>
            <a:ext cx="433387" cy="431800"/>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a:latin typeface="Times" panose="02020603050405020304" pitchFamily="18" charset="0"/>
                <a:cs typeface="Times" panose="02020603050405020304" pitchFamily="18" charset="0"/>
              </a:rPr>
              <a:t>B</a:t>
            </a:r>
            <a:endParaRPr lang="fr-FR" altLang="fr-FR" sz="1800">
              <a:latin typeface="Times" panose="02020603050405020304" pitchFamily="18" charset="0"/>
              <a:cs typeface="Times" panose="02020603050405020304" pitchFamily="18" charset="0"/>
            </a:endParaRPr>
          </a:p>
        </p:txBody>
      </p:sp>
      <p:sp>
        <p:nvSpPr>
          <p:cNvPr id="86027" name="Rectangle 10">
            <a:extLst>
              <a:ext uri="{FF2B5EF4-FFF2-40B4-BE49-F238E27FC236}">
                <a16:creationId xmlns:a16="http://schemas.microsoft.com/office/drawing/2014/main" id="{65AA3F86-2C0F-A4F4-0A82-DC27C5DCC80D}"/>
              </a:ext>
            </a:extLst>
          </p:cNvPr>
          <p:cNvSpPr>
            <a:spLocks noChangeArrowheads="1"/>
          </p:cNvSpPr>
          <p:nvPr/>
        </p:nvSpPr>
        <p:spPr bwMode="auto">
          <a:xfrm>
            <a:off x="6056314" y="2601913"/>
            <a:ext cx="433387" cy="431800"/>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a:latin typeface="Times" panose="02020603050405020304" pitchFamily="18" charset="0"/>
                <a:cs typeface="Times" panose="02020603050405020304" pitchFamily="18" charset="0"/>
              </a:rPr>
              <a:t>A</a:t>
            </a:r>
            <a:endParaRPr lang="fr-FR" altLang="fr-FR" sz="1800">
              <a:latin typeface="Times" panose="02020603050405020304" pitchFamily="18" charset="0"/>
              <a:cs typeface="Times" panose="02020603050405020304" pitchFamily="18" charset="0"/>
            </a:endParaRPr>
          </a:p>
        </p:txBody>
      </p:sp>
      <p:sp>
        <p:nvSpPr>
          <p:cNvPr id="86028" name="Rectangle 11">
            <a:extLst>
              <a:ext uri="{FF2B5EF4-FFF2-40B4-BE49-F238E27FC236}">
                <a16:creationId xmlns:a16="http://schemas.microsoft.com/office/drawing/2014/main" id="{D6F7F94C-79D7-19AF-B681-8FA2CA812C10}"/>
              </a:ext>
            </a:extLst>
          </p:cNvPr>
          <p:cNvSpPr>
            <a:spLocks noChangeArrowheads="1"/>
          </p:cNvSpPr>
          <p:nvPr/>
        </p:nvSpPr>
        <p:spPr bwMode="auto">
          <a:xfrm>
            <a:off x="7042150" y="2060575"/>
            <a:ext cx="433388" cy="431800"/>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a:latin typeface="Times" panose="02020603050405020304" pitchFamily="18" charset="0"/>
                <a:cs typeface="Times" panose="02020603050405020304" pitchFamily="18" charset="0"/>
              </a:rPr>
              <a:t>C</a:t>
            </a:r>
            <a:endParaRPr lang="fr-FR" altLang="fr-FR" sz="1800">
              <a:latin typeface="Times" panose="02020603050405020304" pitchFamily="18" charset="0"/>
              <a:cs typeface="Times" panose="02020603050405020304" pitchFamily="18" charset="0"/>
            </a:endParaRPr>
          </a:p>
        </p:txBody>
      </p:sp>
      <p:sp>
        <p:nvSpPr>
          <p:cNvPr id="86029" name="Rectangle 12">
            <a:extLst>
              <a:ext uri="{FF2B5EF4-FFF2-40B4-BE49-F238E27FC236}">
                <a16:creationId xmlns:a16="http://schemas.microsoft.com/office/drawing/2014/main" id="{754C17B8-1C6C-44CE-510F-82FDB7CFDD12}"/>
              </a:ext>
            </a:extLst>
          </p:cNvPr>
          <p:cNvSpPr>
            <a:spLocks noChangeArrowheads="1"/>
          </p:cNvSpPr>
          <p:nvPr/>
        </p:nvSpPr>
        <p:spPr bwMode="auto">
          <a:xfrm>
            <a:off x="6108700" y="5553075"/>
            <a:ext cx="433388" cy="431800"/>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a:latin typeface="Times" panose="02020603050405020304" pitchFamily="18" charset="0"/>
                <a:cs typeface="Times" panose="02020603050405020304" pitchFamily="18" charset="0"/>
              </a:rPr>
              <a:t>A</a:t>
            </a:r>
            <a:r>
              <a:rPr lang="fr-CH" altLang="fr-FR" sz="1800" baseline="-25000">
                <a:latin typeface="Times" panose="02020603050405020304" pitchFamily="18" charset="0"/>
                <a:cs typeface="Times" panose="02020603050405020304" pitchFamily="18" charset="0"/>
              </a:rPr>
              <a:t>o</a:t>
            </a:r>
            <a:endParaRPr lang="fr-FR" altLang="fr-FR" sz="1800" baseline="-25000">
              <a:latin typeface="Times" panose="02020603050405020304" pitchFamily="18" charset="0"/>
              <a:cs typeface="Times" panose="02020603050405020304" pitchFamily="18" charset="0"/>
            </a:endParaRPr>
          </a:p>
        </p:txBody>
      </p:sp>
      <p:sp>
        <p:nvSpPr>
          <p:cNvPr id="86030" name="Rectangle 13">
            <a:extLst>
              <a:ext uri="{FF2B5EF4-FFF2-40B4-BE49-F238E27FC236}">
                <a16:creationId xmlns:a16="http://schemas.microsoft.com/office/drawing/2014/main" id="{6B04D360-F046-B4BF-DDFB-4D48822E4927}"/>
              </a:ext>
            </a:extLst>
          </p:cNvPr>
          <p:cNvSpPr>
            <a:spLocks noChangeArrowheads="1"/>
          </p:cNvSpPr>
          <p:nvPr/>
        </p:nvSpPr>
        <p:spPr bwMode="auto">
          <a:xfrm>
            <a:off x="4667250" y="4911725"/>
            <a:ext cx="433388" cy="431800"/>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a:latin typeface="Times" panose="02020603050405020304" pitchFamily="18" charset="0"/>
                <a:cs typeface="Times" panose="02020603050405020304" pitchFamily="18" charset="0"/>
              </a:rPr>
              <a:t>B</a:t>
            </a:r>
            <a:r>
              <a:rPr lang="fr-CH" altLang="fr-FR" sz="1800" baseline="-25000">
                <a:latin typeface="Times" panose="02020603050405020304" pitchFamily="18" charset="0"/>
                <a:cs typeface="Times" panose="02020603050405020304" pitchFamily="18" charset="0"/>
              </a:rPr>
              <a:t>o</a:t>
            </a:r>
            <a:endParaRPr lang="fr-FR" altLang="fr-FR" sz="1800" baseline="-25000">
              <a:latin typeface="Times" panose="02020603050405020304" pitchFamily="18" charset="0"/>
              <a:cs typeface="Times" panose="02020603050405020304" pitchFamily="18" charset="0"/>
            </a:endParaRPr>
          </a:p>
        </p:txBody>
      </p:sp>
      <p:sp>
        <p:nvSpPr>
          <p:cNvPr id="86031" name="Rectangle 14">
            <a:extLst>
              <a:ext uri="{FF2B5EF4-FFF2-40B4-BE49-F238E27FC236}">
                <a16:creationId xmlns:a16="http://schemas.microsoft.com/office/drawing/2014/main" id="{BD93E789-B2BD-FC84-F0E3-7E5BDF75AAD9}"/>
              </a:ext>
            </a:extLst>
          </p:cNvPr>
          <p:cNvSpPr>
            <a:spLocks noChangeArrowheads="1"/>
          </p:cNvSpPr>
          <p:nvPr/>
        </p:nvSpPr>
        <p:spPr bwMode="auto">
          <a:xfrm>
            <a:off x="6108700" y="6196013"/>
            <a:ext cx="433388" cy="431800"/>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a:latin typeface="Times" panose="02020603050405020304" pitchFamily="18" charset="0"/>
                <a:cs typeface="Times" panose="02020603050405020304" pitchFamily="18" charset="0"/>
              </a:rPr>
              <a:t>K</a:t>
            </a:r>
            <a:endParaRPr lang="fr-FR" altLang="fr-FR" sz="1800">
              <a:latin typeface="Times" panose="02020603050405020304" pitchFamily="18" charset="0"/>
              <a:cs typeface="Times" panose="02020603050405020304" pitchFamily="18" charset="0"/>
            </a:endParaRPr>
          </a:p>
        </p:txBody>
      </p:sp>
      <p:sp>
        <p:nvSpPr>
          <p:cNvPr id="86032" name="Rectangle 15">
            <a:extLst>
              <a:ext uri="{FF2B5EF4-FFF2-40B4-BE49-F238E27FC236}">
                <a16:creationId xmlns:a16="http://schemas.microsoft.com/office/drawing/2014/main" id="{AAA239F6-0E3A-1D75-C880-F0221CF624ED}"/>
              </a:ext>
            </a:extLst>
          </p:cNvPr>
          <p:cNvSpPr>
            <a:spLocks noChangeArrowheads="1"/>
          </p:cNvSpPr>
          <p:nvPr/>
        </p:nvSpPr>
        <p:spPr bwMode="auto">
          <a:xfrm>
            <a:off x="7043739" y="4911725"/>
            <a:ext cx="433387" cy="431800"/>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a:latin typeface="Times" panose="02020603050405020304" pitchFamily="18" charset="0"/>
                <a:cs typeface="Times" panose="02020603050405020304" pitchFamily="18" charset="0"/>
              </a:rPr>
              <a:t>C</a:t>
            </a:r>
            <a:r>
              <a:rPr lang="fr-CH" altLang="fr-FR" sz="1800" baseline="-25000">
                <a:latin typeface="Times" panose="02020603050405020304" pitchFamily="18" charset="0"/>
                <a:cs typeface="Times" panose="02020603050405020304" pitchFamily="18" charset="0"/>
              </a:rPr>
              <a:t>o</a:t>
            </a:r>
            <a:endParaRPr lang="fr-FR" altLang="fr-FR" sz="1800" baseline="-25000">
              <a:latin typeface="Times" panose="02020603050405020304" pitchFamily="18" charset="0"/>
              <a:cs typeface="Times" panose="02020603050405020304" pitchFamily="18" charset="0"/>
            </a:endParaRPr>
          </a:p>
        </p:txBody>
      </p:sp>
      <p:sp>
        <p:nvSpPr>
          <p:cNvPr id="86033" name="Oval 16">
            <a:extLst>
              <a:ext uri="{FF2B5EF4-FFF2-40B4-BE49-F238E27FC236}">
                <a16:creationId xmlns:a16="http://schemas.microsoft.com/office/drawing/2014/main" id="{707F7B9C-3D5D-3AB6-EAEA-17E488FE73CF}"/>
              </a:ext>
            </a:extLst>
          </p:cNvPr>
          <p:cNvSpPr>
            <a:spLocks noChangeArrowheads="1"/>
          </p:cNvSpPr>
          <p:nvPr/>
        </p:nvSpPr>
        <p:spPr bwMode="auto">
          <a:xfrm>
            <a:off x="3398838" y="2060575"/>
            <a:ext cx="431800" cy="431800"/>
          </a:xfrm>
          <a:prstGeom prst="ellipse">
            <a:avLst/>
          </a:prstGeom>
          <a:solidFill>
            <a:schemeClr val="bg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sp>
        <p:nvSpPr>
          <p:cNvPr id="86034" name="Oval 17">
            <a:extLst>
              <a:ext uri="{FF2B5EF4-FFF2-40B4-BE49-F238E27FC236}">
                <a16:creationId xmlns:a16="http://schemas.microsoft.com/office/drawing/2014/main" id="{0D3C127E-6D45-6BB7-B533-770CE70B41AC}"/>
              </a:ext>
            </a:extLst>
          </p:cNvPr>
          <p:cNvSpPr>
            <a:spLocks noChangeArrowheads="1"/>
          </p:cNvSpPr>
          <p:nvPr/>
        </p:nvSpPr>
        <p:spPr bwMode="auto">
          <a:xfrm>
            <a:off x="5353050" y="2060575"/>
            <a:ext cx="431800" cy="431800"/>
          </a:xfrm>
          <a:prstGeom prst="ellipse">
            <a:avLst/>
          </a:prstGeom>
          <a:solidFill>
            <a:schemeClr val="bg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sp>
        <p:nvSpPr>
          <p:cNvPr id="86035" name="Oval 18">
            <a:extLst>
              <a:ext uri="{FF2B5EF4-FFF2-40B4-BE49-F238E27FC236}">
                <a16:creationId xmlns:a16="http://schemas.microsoft.com/office/drawing/2014/main" id="{3E13F137-EA05-BFFD-D629-922E3CF2092A}"/>
              </a:ext>
            </a:extLst>
          </p:cNvPr>
          <p:cNvSpPr>
            <a:spLocks noChangeArrowheads="1"/>
          </p:cNvSpPr>
          <p:nvPr/>
        </p:nvSpPr>
        <p:spPr bwMode="auto">
          <a:xfrm>
            <a:off x="8291513" y="3441700"/>
            <a:ext cx="431800" cy="431800"/>
          </a:xfrm>
          <a:prstGeom prst="ellipse">
            <a:avLst/>
          </a:prstGeom>
          <a:solidFill>
            <a:schemeClr val="bg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sp>
        <p:nvSpPr>
          <p:cNvPr id="86036" name="Oval 19">
            <a:extLst>
              <a:ext uri="{FF2B5EF4-FFF2-40B4-BE49-F238E27FC236}">
                <a16:creationId xmlns:a16="http://schemas.microsoft.com/office/drawing/2014/main" id="{CC7FC997-6BE5-C042-8014-719864A697ED}"/>
              </a:ext>
            </a:extLst>
          </p:cNvPr>
          <p:cNvSpPr>
            <a:spLocks noChangeArrowheads="1"/>
          </p:cNvSpPr>
          <p:nvPr/>
        </p:nvSpPr>
        <p:spPr bwMode="auto">
          <a:xfrm>
            <a:off x="7715250" y="2060575"/>
            <a:ext cx="431800" cy="431800"/>
          </a:xfrm>
          <a:prstGeom prst="ellipse">
            <a:avLst/>
          </a:prstGeom>
          <a:solidFill>
            <a:schemeClr val="bg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sp>
        <p:nvSpPr>
          <p:cNvPr id="86037" name="Rectangle 20">
            <a:extLst>
              <a:ext uri="{FF2B5EF4-FFF2-40B4-BE49-F238E27FC236}">
                <a16:creationId xmlns:a16="http://schemas.microsoft.com/office/drawing/2014/main" id="{4F34A773-AB01-EC6A-45C7-BC2078081693}"/>
              </a:ext>
            </a:extLst>
          </p:cNvPr>
          <p:cNvSpPr>
            <a:spLocks noChangeArrowheads="1"/>
          </p:cNvSpPr>
          <p:nvPr/>
        </p:nvSpPr>
        <p:spPr bwMode="auto">
          <a:xfrm>
            <a:off x="7043739" y="1443038"/>
            <a:ext cx="433387" cy="431800"/>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a:t>D</a:t>
            </a:r>
            <a:endParaRPr lang="fr-FR" altLang="fr-FR" sz="1800"/>
          </a:p>
        </p:txBody>
      </p:sp>
      <p:graphicFrame>
        <p:nvGraphicFramePr>
          <p:cNvPr id="86038" name="Object 21">
            <a:extLst>
              <a:ext uri="{FF2B5EF4-FFF2-40B4-BE49-F238E27FC236}">
                <a16:creationId xmlns:a16="http://schemas.microsoft.com/office/drawing/2014/main" id="{E7E0175E-F91A-7E0C-5EDF-C6C5CAE8847C}"/>
              </a:ext>
            </a:extLst>
          </p:cNvPr>
          <p:cNvGraphicFramePr>
            <a:graphicFrameLocks noChangeAspect="1"/>
          </p:cNvGraphicFramePr>
          <p:nvPr>
            <p:extLst>
              <p:ext uri="{D42A27DB-BD31-4B8C-83A1-F6EECF244321}">
                <p14:modId xmlns:p14="http://schemas.microsoft.com/office/powerpoint/2010/main" val="2976602187"/>
              </p:ext>
            </p:extLst>
          </p:nvPr>
        </p:nvGraphicFramePr>
        <p:xfrm>
          <a:off x="6051550" y="2084388"/>
          <a:ext cx="520700" cy="400050"/>
        </p:xfrm>
        <a:graphic>
          <a:graphicData uri="http://schemas.openxmlformats.org/presentationml/2006/ole">
            <mc:AlternateContent xmlns:mc="http://schemas.openxmlformats.org/markup-compatibility/2006">
              <mc:Choice xmlns:v="urn:schemas-microsoft-com:vml" Requires="v">
                <p:oleObj name="Equation" r:id="rId3" imgW="215619" imgH="266353" progId="Equation.3">
                  <p:embed/>
                </p:oleObj>
              </mc:Choice>
              <mc:Fallback>
                <p:oleObj name="Equation" r:id="rId3" imgW="215619" imgH="266353" progId="Equation.3">
                  <p:embed/>
                  <p:pic>
                    <p:nvPicPr>
                      <p:cNvPr id="86038" name="Object 21">
                        <a:extLst>
                          <a:ext uri="{FF2B5EF4-FFF2-40B4-BE49-F238E27FC236}">
                            <a16:creationId xmlns:a16="http://schemas.microsoft.com/office/drawing/2014/main" id="{E7E0175E-F91A-7E0C-5EDF-C6C5CAE8847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51550" y="2084388"/>
                        <a:ext cx="520700" cy="40005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6039" name="Object 22">
            <a:extLst>
              <a:ext uri="{FF2B5EF4-FFF2-40B4-BE49-F238E27FC236}">
                <a16:creationId xmlns:a16="http://schemas.microsoft.com/office/drawing/2014/main" id="{146F6776-BD46-81C2-BA17-C202ABCF1C1F}"/>
              </a:ext>
            </a:extLst>
          </p:cNvPr>
          <p:cNvGraphicFramePr>
            <a:graphicFrameLocks noChangeAspect="1"/>
          </p:cNvGraphicFramePr>
          <p:nvPr>
            <p:extLst>
              <p:ext uri="{D42A27DB-BD31-4B8C-83A1-F6EECF244321}">
                <p14:modId xmlns:p14="http://schemas.microsoft.com/office/powerpoint/2010/main" val="3693445785"/>
              </p:ext>
            </p:extLst>
          </p:nvPr>
        </p:nvGraphicFramePr>
        <p:xfrm>
          <a:off x="6092825" y="4927600"/>
          <a:ext cx="520700" cy="400050"/>
        </p:xfrm>
        <a:graphic>
          <a:graphicData uri="http://schemas.openxmlformats.org/presentationml/2006/ole">
            <mc:AlternateContent xmlns:mc="http://schemas.openxmlformats.org/markup-compatibility/2006">
              <mc:Choice xmlns:v="urn:schemas-microsoft-com:vml" Requires="v">
                <p:oleObj name="Equation" r:id="rId5" imgW="215619" imgH="266353" progId="Equation.3">
                  <p:embed/>
                </p:oleObj>
              </mc:Choice>
              <mc:Fallback>
                <p:oleObj name="Equation" r:id="rId5" imgW="215619" imgH="266353" progId="Equation.3">
                  <p:embed/>
                  <p:pic>
                    <p:nvPicPr>
                      <p:cNvPr id="86039" name="Object 22">
                        <a:extLst>
                          <a:ext uri="{FF2B5EF4-FFF2-40B4-BE49-F238E27FC236}">
                            <a16:creationId xmlns:a16="http://schemas.microsoft.com/office/drawing/2014/main" id="{146F6776-BD46-81C2-BA17-C202ABCF1C1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2825" y="4927600"/>
                        <a:ext cx="520700" cy="40005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6040" name="Rectangle 23">
            <a:extLst>
              <a:ext uri="{FF2B5EF4-FFF2-40B4-BE49-F238E27FC236}">
                <a16:creationId xmlns:a16="http://schemas.microsoft.com/office/drawing/2014/main" id="{60442539-DD85-1DD7-2F9E-3980BB5A0710}"/>
              </a:ext>
            </a:extLst>
          </p:cNvPr>
          <p:cNvSpPr>
            <a:spLocks noChangeArrowheads="1"/>
          </p:cNvSpPr>
          <p:nvPr/>
        </p:nvSpPr>
        <p:spPr bwMode="auto">
          <a:xfrm>
            <a:off x="6056314" y="3441700"/>
            <a:ext cx="433387" cy="431800"/>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a:latin typeface="Times" panose="02020603050405020304" pitchFamily="18" charset="0"/>
                <a:cs typeface="Times" panose="02020603050405020304" pitchFamily="18" charset="0"/>
              </a:rPr>
              <a:t>F</a:t>
            </a:r>
            <a:endParaRPr lang="fr-FR" altLang="fr-FR" sz="1800">
              <a:latin typeface="Times" panose="02020603050405020304" pitchFamily="18" charset="0"/>
              <a:cs typeface="Times" panose="02020603050405020304" pitchFamily="18" charset="0"/>
            </a:endParaRPr>
          </a:p>
        </p:txBody>
      </p:sp>
      <p:cxnSp>
        <p:nvCxnSpPr>
          <p:cNvPr id="86041" name="AutoShape 24">
            <a:extLst>
              <a:ext uri="{FF2B5EF4-FFF2-40B4-BE49-F238E27FC236}">
                <a16:creationId xmlns:a16="http://schemas.microsoft.com/office/drawing/2014/main" id="{239282A8-3159-F975-4A73-BE31A7039E47}"/>
              </a:ext>
            </a:extLst>
          </p:cNvPr>
          <p:cNvCxnSpPr>
            <a:cxnSpLocks noChangeShapeType="1"/>
            <a:stCxn id="86037" idx="3"/>
            <a:endCxn id="86036" idx="0"/>
          </p:cNvCxnSpPr>
          <p:nvPr/>
        </p:nvCxnSpPr>
        <p:spPr bwMode="auto">
          <a:xfrm>
            <a:off x="7477126" y="1658939"/>
            <a:ext cx="454025" cy="401637"/>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6042" name="AutoShape 25">
            <a:extLst>
              <a:ext uri="{FF2B5EF4-FFF2-40B4-BE49-F238E27FC236}">
                <a16:creationId xmlns:a16="http://schemas.microsoft.com/office/drawing/2014/main" id="{A8704D48-19C5-78C7-9125-40BD8F71A0B2}"/>
              </a:ext>
            </a:extLst>
          </p:cNvPr>
          <p:cNvCxnSpPr>
            <a:cxnSpLocks noChangeShapeType="1"/>
            <a:stCxn id="86026" idx="3"/>
            <a:endCxn id="86034" idx="2"/>
          </p:cNvCxnSpPr>
          <p:nvPr/>
        </p:nvCxnSpPr>
        <p:spPr bwMode="auto">
          <a:xfrm>
            <a:off x="5099050" y="2276475"/>
            <a:ext cx="254000"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86043" name="AutoShape 26">
            <a:extLst>
              <a:ext uri="{FF2B5EF4-FFF2-40B4-BE49-F238E27FC236}">
                <a16:creationId xmlns:a16="http://schemas.microsoft.com/office/drawing/2014/main" id="{69BCA083-2E21-08FA-70AA-5BEE14C9712E}"/>
              </a:ext>
            </a:extLst>
          </p:cNvPr>
          <p:cNvCxnSpPr>
            <a:cxnSpLocks noChangeShapeType="1"/>
            <a:stCxn id="86025" idx="3"/>
            <a:endCxn id="86033" idx="2"/>
          </p:cNvCxnSpPr>
          <p:nvPr/>
        </p:nvCxnSpPr>
        <p:spPr bwMode="auto">
          <a:xfrm>
            <a:off x="3182938" y="2276475"/>
            <a:ext cx="215900"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aphicFrame>
        <p:nvGraphicFramePr>
          <p:cNvPr id="86044" name="Object 27">
            <a:extLst>
              <a:ext uri="{FF2B5EF4-FFF2-40B4-BE49-F238E27FC236}">
                <a16:creationId xmlns:a16="http://schemas.microsoft.com/office/drawing/2014/main" id="{8A723D56-E0F1-A8DB-5C82-04B7B43471E2}"/>
              </a:ext>
            </a:extLst>
          </p:cNvPr>
          <p:cNvGraphicFramePr>
            <a:graphicFrameLocks noChangeAspect="1"/>
          </p:cNvGraphicFramePr>
          <p:nvPr>
            <p:extLst>
              <p:ext uri="{D42A27DB-BD31-4B8C-83A1-F6EECF244321}">
                <p14:modId xmlns:p14="http://schemas.microsoft.com/office/powerpoint/2010/main" val="2658941802"/>
              </p:ext>
            </p:extLst>
          </p:nvPr>
        </p:nvGraphicFramePr>
        <p:xfrm>
          <a:off x="2005013" y="2085975"/>
          <a:ext cx="508000" cy="381000"/>
        </p:xfrm>
        <a:graphic>
          <a:graphicData uri="http://schemas.openxmlformats.org/presentationml/2006/ole">
            <mc:AlternateContent xmlns:mc="http://schemas.openxmlformats.org/markup-compatibility/2006">
              <mc:Choice xmlns:v="urn:schemas-microsoft-com:vml" Requires="v">
                <p:oleObj name="Equation" r:id="rId6" imgW="253890" imgH="190417" progId="Equation.3">
                  <p:embed/>
                </p:oleObj>
              </mc:Choice>
              <mc:Fallback>
                <p:oleObj name="Equation" r:id="rId6" imgW="253890" imgH="190417" progId="Equation.3">
                  <p:embed/>
                  <p:pic>
                    <p:nvPicPr>
                      <p:cNvPr id="86044" name="Object 27">
                        <a:extLst>
                          <a:ext uri="{FF2B5EF4-FFF2-40B4-BE49-F238E27FC236}">
                            <a16:creationId xmlns:a16="http://schemas.microsoft.com/office/drawing/2014/main" id="{8A723D56-E0F1-A8DB-5C82-04B7B43471E2}"/>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05013" y="2085975"/>
                        <a:ext cx="508000" cy="381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86045" name="AutoShape 28">
            <a:extLst>
              <a:ext uri="{FF2B5EF4-FFF2-40B4-BE49-F238E27FC236}">
                <a16:creationId xmlns:a16="http://schemas.microsoft.com/office/drawing/2014/main" id="{42B548C7-1D32-329C-4C47-0F48C55F24EB}"/>
              </a:ext>
            </a:extLst>
          </p:cNvPr>
          <p:cNvCxnSpPr>
            <a:cxnSpLocks noChangeShapeType="1"/>
            <a:endCxn id="86025" idx="1"/>
          </p:cNvCxnSpPr>
          <p:nvPr/>
        </p:nvCxnSpPr>
        <p:spPr bwMode="auto">
          <a:xfrm>
            <a:off x="2513014" y="2276475"/>
            <a:ext cx="236537"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86046" name="AutoShape 29">
            <a:extLst>
              <a:ext uri="{FF2B5EF4-FFF2-40B4-BE49-F238E27FC236}">
                <a16:creationId xmlns:a16="http://schemas.microsoft.com/office/drawing/2014/main" id="{C8CD9580-CA09-1D70-9115-C5B619F8FD65}"/>
              </a:ext>
            </a:extLst>
          </p:cNvPr>
          <p:cNvCxnSpPr>
            <a:cxnSpLocks noChangeShapeType="1"/>
            <a:stCxn id="86033" idx="6"/>
            <a:endCxn id="86026" idx="1"/>
          </p:cNvCxnSpPr>
          <p:nvPr/>
        </p:nvCxnSpPr>
        <p:spPr bwMode="auto">
          <a:xfrm>
            <a:off x="3830639" y="2276475"/>
            <a:ext cx="835025"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86047" name="AutoShape 30">
            <a:extLst>
              <a:ext uri="{FF2B5EF4-FFF2-40B4-BE49-F238E27FC236}">
                <a16:creationId xmlns:a16="http://schemas.microsoft.com/office/drawing/2014/main" id="{9ABC6A17-417E-0F84-6CFC-F31D7ED89033}"/>
              </a:ext>
            </a:extLst>
          </p:cNvPr>
          <p:cNvCxnSpPr>
            <a:cxnSpLocks noChangeShapeType="1"/>
            <a:stCxn id="86034" idx="6"/>
          </p:cNvCxnSpPr>
          <p:nvPr/>
        </p:nvCxnSpPr>
        <p:spPr bwMode="auto">
          <a:xfrm>
            <a:off x="5784850" y="2276475"/>
            <a:ext cx="266700" cy="7938"/>
          </a:xfrm>
          <a:prstGeom prst="bentConnector3">
            <a:avLst>
              <a:gd name="adj1" fmla="val 5000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6048" name="AutoShape 31">
            <a:extLst>
              <a:ext uri="{FF2B5EF4-FFF2-40B4-BE49-F238E27FC236}">
                <a16:creationId xmlns:a16="http://schemas.microsoft.com/office/drawing/2014/main" id="{CCB239FB-58FE-7A10-95F9-882AC378A4F6}"/>
              </a:ext>
            </a:extLst>
          </p:cNvPr>
          <p:cNvCxnSpPr>
            <a:cxnSpLocks noChangeShapeType="1"/>
            <a:endCxn id="86028" idx="1"/>
          </p:cNvCxnSpPr>
          <p:nvPr/>
        </p:nvCxnSpPr>
        <p:spPr bwMode="auto">
          <a:xfrm flipV="1">
            <a:off x="6572250" y="2276475"/>
            <a:ext cx="469900" cy="7938"/>
          </a:xfrm>
          <a:prstGeom prst="bentConnector3">
            <a:avLst>
              <a:gd name="adj1" fmla="val 5000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6049" name="AutoShape 32">
            <a:extLst>
              <a:ext uri="{FF2B5EF4-FFF2-40B4-BE49-F238E27FC236}">
                <a16:creationId xmlns:a16="http://schemas.microsoft.com/office/drawing/2014/main" id="{0C2948FE-C382-1681-89E2-593899EBE17A}"/>
              </a:ext>
            </a:extLst>
          </p:cNvPr>
          <p:cNvCxnSpPr>
            <a:cxnSpLocks noChangeShapeType="1"/>
            <a:endCxn id="86027" idx="3"/>
          </p:cNvCxnSpPr>
          <p:nvPr/>
        </p:nvCxnSpPr>
        <p:spPr bwMode="auto">
          <a:xfrm flipH="1">
            <a:off x="6489700" y="2284413"/>
            <a:ext cx="82550" cy="533400"/>
          </a:xfrm>
          <a:prstGeom prst="bentConnector3">
            <a:avLst>
              <a:gd name="adj1" fmla="val -276921"/>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6050" name="AutoShape 33">
            <a:extLst>
              <a:ext uri="{FF2B5EF4-FFF2-40B4-BE49-F238E27FC236}">
                <a16:creationId xmlns:a16="http://schemas.microsoft.com/office/drawing/2014/main" id="{18C58E9D-BF24-BFD7-F6B3-C9B1CDE57776}"/>
              </a:ext>
            </a:extLst>
          </p:cNvPr>
          <p:cNvCxnSpPr>
            <a:cxnSpLocks noChangeShapeType="1"/>
            <a:stCxn id="86027" idx="1"/>
            <a:endCxn id="86034" idx="4"/>
          </p:cNvCxnSpPr>
          <p:nvPr/>
        </p:nvCxnSpPr>
        <p:spPr bwMode="auto">
          <a:xfrm rot="10800000">
            <a:off x="5568951" y="2492375"/>
            <a:ext cx="487363" cy="325438"/>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6051" name="AutoShape 34">
            <a:extLst>
              <a:ext uri="{FF2B5EF4-FFF2-40B4-BE49-F238E27FC236}">
                <a16:creationId xmlns:a16="http://schemas.microsoft.com/office/drawing/2014/main" id="{22DB6D4D-AEFA-546C-6EF4-88810E18D733}"/>
              </a:ext>
            </a:extLst>
          </p:cNvPr>
          <p:cNvCxnSpPr>
            <a:cxnSpLocks noChangeShapeType="1"/>
            <a:stCxn id="86028" idx="3"/>
            <a:endCxn id="86036" idx="2"/>
          </p:cNvCxnSpPr>
          <p:nvPr/>
        </p:nvCxnSpPr>
        <p:spPr bwMode="auto">
          <a:xfrm>
            <a:off x="7475538" y="2276475"/>
            <a:ext cx="239712"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86052" name="AutoShape 35">
            <a:extLst>
              <a:ext uri="{FF2B5EF4-FFF2-40B4-BE49-F238E27FC236}">
                <a16:creationId xmlns:a16="http://schemas.microsoft.com/office/drawing/2014/main" id="{CE458556-23AF-D62A-82DF-4C3AA65AAA52}"/>
              </a:ext>
            </a:extLst>
          </p:cNvPr>
          <p:cNvCxnSpPr>
            <a:cxnSpLocks noChangeShapeType="1"/>
            <a:stCxn id="86026" idx="1"/>
            <a:endCxn id="86037" idx="1"/>
          </p:cNvCxnSpPr>
          <p:nvPr/>
        </p:nvCxnSpPr>
        <p:spPr bwMode="auto">
          <a:xfrm rot="10800000" flipH="1">
            <a:off x="4665664" y="1658939"/>
            <a:ext cx="2378075" cy="617537"/>
          </a:xfrm>
          <a:prstGeom prst="bentConnector3">
            <a:avLst>
              <a:gd name="adj1" fmla="val -9611"/>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6053" name="AutoShape 36">
            <a:extLst>
              <a:ext uri="{FF2B5EF4-FFF2-40B4-BE49-F238E27FC236}">
                <a16:creationId xmlns:a16="http://schemas.microsoft.com/office/drawing/2014/main" id="{3E3B5F4B-F128-676C-BE45-A604FDEDC53C}"/>
              </a:ext>
            </a:extLst>
          </p:cNvPr>
          <p:cNvCxnSpPr>
            <a:cxnSpLocks noChangeShapeType="1"/>
            <a:stCxn id="86036" idx="6"/>
            <a:endCxn id="86035" idx="0"/>
          </p:cNvCxnSpPr>
          <p:nvPr/>
        </p:nvCxnSpPr>
        <p:spPr bwMode="auto">
          <a:xfrm>
            <a:off x="8147051" y="2276476"/>
            <a:ext cx="360363" cy="1165225"/>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6054" name="AutoShape 37">
            <a:extLst>
              <a:ext uri="{FF2B5EF4-FFF2-40B4-BE49-F238E27FC236}">
                <a16:creationId xmlns:a16="http://schemas.microsoft.com/office/drawing/2014/main" id="{7F748B70-D233-C2B1-EC4E-3FC47BCFAF51}"/>
              </a:ext>
            </a:extLst>
          </p:cNvPr>
          <p:cNvCxnSpPr>
            <a:cxnSpLocks noChangeShapeType="1"/>
            <a:stCxn id="86035" idx="2"/>
            <a:endCxn id="86040" idx="3"/>
          </p:cNvCxnSpPr>
          <p:nvPr/>
        </p:nvCxnSpPr>
        <p:spPr bwMode="auto">
          <a:xfrm rot="10800000">
            <a:off x="6489701" y="3657600"/>
            <a:ext cx="1801813"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86055" name="AutoShape 38">
            <a:extLst>
              <a:ext uri="{FF2B5EF4-FFF2-40B4-BE49-F238E27FC236}">
                <a16:creationId xmlns:a16="http://schemas.microsoft.com/office/drawing/2014/main" id="{03869EBB-713B-2C2C-C02F-6344A74C2B5E}"/>
              </a:ext>
            </a:extLst>
          </p:cNvPr>
          <p:cNvCxnSpPr>
            <a:cxnSpLocks noChangeShapeType="1"/>
            <a:stCxn id="86040" idx="1"/>
            <a:endCxn id="86056" idx="0"/>
          </p:cNvCxnSpPr>
          <p:nvPr/>
        </p:nvCxnSpPr>
        <p:spPr bwMode="auto">
          <a:xfrm rot="10800000" flipV="1">
            <a:off x="5705475" y="3657601"/>
            <a:ext cx="350838" cy="1254125"/>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sp>
        <p:nvSpPr>
          <p:cNvPr id="86056" name="Oval 39">
            <a:extLst>
              <a:ext uri="{FF2B5EF4-FFF2-40B4-BE49-F238E27FC236}">
                <a16:creationId xmlns:a16="http://schemas.microsoft.com/office/drawing/2014/main" id="{3AE40DAF-C210-431B-9272-033D11A132AF}"/>
              </a:ext>
            </a:extLst>
          </p:cNvPr>
          <p:cNvSpPr>
            <a:spLocks noChangeArrowheads="1"/>
          </p:cNvSpPr>
          <p:nvPr/>
        </p:nvSpPr>
        <p:spPr bwMode="auto">
          <a:xfrm>
            <a:off x="5489575" y="4911725"/>
            <a:ext cx="431800" cy="431800"/>
          </a:xfrm>
          <a:prstGeom prst="ellipse">
            <a:avLst/>
          </a:prstGeom>
          <a:solidFill>
            <a:schemeClr val="bg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cxnSp>
        <p:nvCxnSpPr>
          <p:cNvPr id="86057" name="AutoShape 40">
            <a:extLst>
              <a:ext uri="{FF2B5EF4-FFF2-40B4-BE49-F238E27FC236}">
                <a16:creationId xmlns:a16="http://schemas.microsoft.com/office/drawing/2014/main" id="{708022B0-7112-3A5B-C290-841BA85F687E}"/>
              </a:ext>
            </a:extLst>
          </p:cNvPr>
          <p:cNvCxnSpPr>
            <a:cxnSpLocks noChangeShapeType="1"/>
            <a:stCxn id="86033" idx="6"/>
            <a:endCxn id="86030" idx="1"/>
          </p:cNvCxnSpPr>
          <p:nvPr/>
        </p:nvCxnSpPr>
        <p:spPr bwMode="auto">
          <a:xfrm>
            <a:off x="3830638" y="2276475"/>
            <a:ext cx="836612" cy="2851150"/>
          </a:xfrm>
          <a:prstGeom prst="bentConnector3">
            <a:avLst>
              <a:gd name="adj1" fmla="val 49907"/>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6058" name="AutoShape 41">
            <a:extLst>
              <a:ext uri="{FF2B5EF4-FFF2-40B4-BE49-F238E27FC236}">
                <a16:creationId xmlns:a16="http://schemas.microsoft.com/office/drawing/2014/main" id="{3BF3E6E9-6827-73E4-135A-B20D53A5C6DD}"/>
              </a:ext>
            </a:extLst>
          </p:cNvPr>
          <p:cNvCxnSpPr>
            <a:cxnSpLocks noChangeShapeType="1"/>
            <a:stCxn id="86056" idx="6"/>
          </p:cNvCxnSpPr>
          <p:nvPr/>
        </p:nvCxnSpPr>
        <p:spPr bwMode="auto">
          <a:xfrm>
            <a:off x="5921375" y="5127625"/>
            <a:ext cx="171450"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86059" name="AutoShape 42">
            <a:extLst>
              <a:ext uri="{FF2B5EF4-FFF2-40B4-BE49-F238E27FC236}">
                <a16:creationId xmlns:a16="http://schemas.microsoft.com/office/drawing/2014/main" id="{31E89CFF-605A-03FA-00EA-8F5258C1ECEE}"/>
              </a:ext>
            </a:extLst>
          </p:cNvPr>
          <p:cNvCxnSpPr>
            <a:cxnSpLocks noChangeShapeType="1"/>
            <a:endCxn id="86032" idx="1"/>
          </p:cNvCxnSpPr>
          <p:nvPr/>
        </p:nvCxnSpPr>
        <p:spPr bwMode="auto">
          <a:xfrm>
            <a:off x="6613526" y="5127625"/>
            <a:ext cx="430213"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86060" name="AutoShape 43">
            <a:extLst>
              <a:ext uri="{FF2B5EF4-FFF2-40B4-BE49-F238E27FC236}">
                <a16:creationId xmlns:a16="http://schemas.microsoft.com/office/drawing/2014/main" id="{A3AC707F-C626-EE6F-8BDF-E2CEEB52EC39}"/>
              </a:ext>
            </a:extLst>
          </p:cNvPr>
          <p:cNvCxnSpPr>
            <a:cxnSpLocks noChangeShapeType="1"/>
            <a:stCxn id="86065" idx="6"/>
            <a:endCxn id="86035" idx="4"/>
          </p:cNvCxnSpPr>
          <p:nvPr/>
        </p:nvCxnSpPr>
        <p:spPr bwMode="auto">
          <a:xfrm flipV="1">
            <a:off x="8147051" y="3873501"/>
            <a:ext cx="360363" cy="1254125"/>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6061" name="AutoShape 44">
            <a:extLst>
              <a:ext uri="{FF2B5EF4-FFF2-40B4-BE49-F238E27FC236}">
                <a16:creationId xmlns:a16="http://schemas.microsoft.com/office/drawing/2014/main" id="{BB2310D5-CDDC-FE23-6241-AA79A55E0003}"/>
              </a:ext>
            </a:extLst>
          </p:cNvPr>
          <p:cNvCxnSpPr>
            <a:cxnSpLocks noChangeShapeType="1"/>
            <a:stCxn id="86029" idx="1"/>
            <a:endCxn id="86056" idx="4"/>
          </p:cNvCxnSpPr>
          <p:nvPr/>
        </p:nvCxnSpPr>
        <p:spPr bwMode="auto">
          <a:xfrm rot="10800000">
            <a:off x="5705476" y="5343525"/>
            <a:ext cx="403225" cy="425450"/>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6062" name="AutoShape 45">
            <a:extLst>
              <a:ext uri="{FF2B5EF4-FFF2-40B4-BE49-F238E27FC236}">
                <a16:creationId xmlns:a16="http://schemas.microsoft.com/office/drawing/2014/main" id="{A1E7D91A-1797-80E3-0F7C-8ADE81BFC2E8}"/>
              </a:ext>
            </a:extLst>
          </p:cNvPr>
          <p:cNvCxnSpPr>
            <a:cxnSpLocks noChangeShapeType="1"/>
            <a:endCxn id="86029" idx="3"/>
          </p:cNvCxnSpPr>
          <p:nvPr/>
        </p:nvCxnSpPr>
        <p:spPr bwMode="auto">
          <a:xfrm flipH="1">
            <a:off x="6542089" y="5127625"/>
            <a:ext cx="71437" cy="641350"/>
          </a:xfrm>
          <a:prstGeom prst="bentConnector3">
            <a:avLst>
              <a:gd name="adj1" fmla="val -32000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6063" name="AutoShape 46">
            <a:extLst>
              <a:ext uri="{FF2B5EF4-FFF2-40B4-BE49-F238E27FC236}">
                <a16:creationId xmlns:a16="http://schemas.microsoft.com/office/drawing/2014/main" id="{41FBA8D8-CC87-E988-105E-B1B03A93044B}"/>
              </a:ext>
            </a:extLst>
          </p:cNvPr>
          <p:cNvCxnSpPr>
            <a:cxnSpLocks noChangeShapeType="1"/>
            <a:endCxn id="86031" idx="3"/>
          </p:cNvCxnSpPr>
          <p:nvPr/>
        </p:nvCxnSpPr>
        <p:spPr bwMode="auto">
          <a:xfrm flipH="1">
            <a:off x="6542089" y="5127625"/>
            <a:ext cx="71437" cy="1284288"/>
          </a:xfrm>
          <a:prstGeom prst="bentConnector3">
            <a:avLst>
              <a:gd name="adj1" fmla="val -32000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6064" name="AutoShape 47">
            <a:extLst>
              <a:ext uri="{FF2B5EF4-FFF2-40B4-BE49-F238E27FC236}">
                <a16:creationId xmlns:a16="http://schemas.microsoft.com/office/drawing/2014/main" id="{60DC3FB8-D6FB-9B66-CB02-4CE131D47A40}"/>
              </a:ext>
            </a:extLst>
          </p:cNvPr>
          <p:cNvCxnSpPr>
            <a:cxnSpLocks noChangeShapeType="1"/>
            <a:stCxn id="86031" idx="1"/>
            <a:endCxn id="86033" idx="4"/>
          </p:cNvCxnSpPr>
          <p:nvPr/>
        </p:nvCxnSpPr>
        <p:spPr bwMode="auto">
          <a:xfrm rot="10800000">
            <a:off x="3614738" y="2492375"/>
            <a:ext cx="2493962" cy="3919538"/>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sp>
        <p:nvSpPr>
          <p:cNvPr id="86065" name="Oval 48">
            <a:extLst>
              <a:ext uri="{FF2B5EF4-FFF2-40B4-BE49-F238E27FC236}">
                <a16:creationId xmlns:a16="http://schemas.microsoft.com/office/drawing/2014/main" id="{2CAF558E-E773-0AF1-11CD-7084EA08941A}"/>
              </a:ext>
            </a:extLst>
          </p:cNvPr>
          <p:cNvSpPr>
            <a:spLocks noChangeArrowheads="1"/>
          </p:cNvSpPr>
          <p:nvPr/>
        </p:nvSpPr>
        <p:spPr bwMode="auto">
          <a:xfrm>
            <a:off x="7715250" y="4911725"/>
            <a:ext cx="431800" cy="431800"/>
          </a:xfrm>
          <a:prstGeom prst="ellipse">
            <a:avLst/>
          </a:prstGeom>
          <a:solidFill>
            <a:schemeClr val="bg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cxnSp>
        <p:nvCxnSpPr>
          <p:cNvPr id="86066" name="AutoShape 49">
            <a:extLst>
              <a:ext uri="{FF2B5EF4-FFF2-40B4-BE49-F238E27FC236}">
                <a16:creationId xmlns:a16="http://schemas.microsoft.com/office/drawing/2014/main" id="{BD9B89E1-7C35-D86B-3123-A78798DA68D5}"/>
              </a:ext>
            </a:extLst>
          </p:cNvPr>
          <p:cNvCxnSpPr>
            <a:cxnSpLocks noChangeShapeType="1"/>
            <a:stCxn id="86032" idx="3"/>
            <a:endCxn id="86065" idx="2"/>
          </p:cNvCxnSpPr>
          <p:nvPr/>
        </p:nvCxnSpPr>
        <p:spPr bwMode="auto">
          <a:xfrm>
            <a:off x="7477126" y="5127625"/>
            <a:ext cx="238125"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86067" name="Rectangle 50">
            <a:extLst>
              <a:ext uri="{FF2B5EF4-FFF2-40B4-BE49-F238E27FC236}">
                <a16:creationId xmlns:a16="http://schemas.microsoft.com/office/drawing/2014/main" id="{392A1AFB-BCD8-D124-53EB-D85BCFE5D031}"/>
              </a:ext>
            </a:extLst>
          </p:cNvPr>
          <p:cNvSpPr>
            <a:spLocks noChangeArrowheads="1"/>
          </p:cNvSpPr>
          <p:nvPr/>
        </p:nvSpPr>
        <p:spPr bwMode="auto">
          <a:xfrm>
            <a:off x="7043739" y="4322763"/>
            <a:ext cx="433387" cy="431800"/>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a:latin typeface="Times" panose="02020603050405020304" pitchFamily="18" charset="0"/>
                <a:cs typeface="Times" panose="02020603050405020304" pitchFamily="18" charset="0"/>
              </a:rPr>
              <a:t>D</a:t>
            </a:r>
            <a:r>
              <a:rPr lang="fr-CH" altLang="fr-FR" sz="1800" baseline="-25000">
                <a:latin typeface="Times" panose="02020603050405020304" pitchFamily="18" charset="0"/>
                <a:cs typeface="Times" panose="02020603050405020304" pitchFamily="18" charset="0"/>
              </a:rPr>
              <a:t>o</a:t>
            </a:r>
            <a:endParaRPr lang="fr-FR" altLang="fr-FR" sz="1800" baseline="-25000">
              <a:latin typeface="Times" panose="02020603050405020304" pitchFamily="18" charset="0"/>
              <a:cs typeface="Times" panose="02020603050405020304" pitchFamily="18" charset="0"/>
            </a:endParaRPr>
          </a:p>
        </p:txBody>
      </p:sp>
      <p:cxnSp>
        <p:nvCxnSpPr>
          <p:cNvPr id="86068" name="AutoShape 51">
            <a:extLst>
              <a:ext uri="{FF2B5EF4-FFF2-40B4-BE49-F238E27FC236}">
                <a16:creationId xmlns:a16="http://schemas.microsoft.com/office/drawing/2014/main" id="{383122BB-13D7-C58A-9234-A63B90F9DC38}"/>
              </a:ext>
            </a:extLst>
          </p:cNvPr>
          <p:cNvCxnSpPr>
            <a:cxnSpLocks noChangeShapeType="1"/>
            <a:stCxn id="86067" idx="3"/>
            <a:endCxn id="86065" idx="0"/>
          </p:cNvCxnSpPr>
          <p:nvPr/>
        </p:nvCxnSpPr>
        <p:spPr bwMode="auto">
          <a:xfrm>
            <a:off x="7477126" y="4538663"/>
            <a:ext cx="454025" cy="373062"/>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6069" name="AutoShape 52">
            <a:extLst>
              <a:ext uri="{FF2B5EF4-FFF2-40B4-BE49-F238E27FC236}">
                <a16:creationId xmlns:a16="http://schemas.microsoft.com/office/drawing/2014/main" id="{D38C3D38-6159-D9E7-20F3-D4EB61E61A3F}"/>
              </a:ext>
            </a:extLst>
          </p:cNvPr>
          <p:cNvCxnSpPr>
            <a:cxnSpLocks noChangeShapeType="1"/>
            <a:stCxn id="86030" idx="1"/>
            <a:endCxn id="86067" idx="1"/>
          </p:cNvCxnSpPr>
          <p:nvPr/>
        </p:nvCxnSpPr>
        <p:spPr bwMode="auto">
          <a:xfrm rot="10800000" flipH="1">
            <a:off x="4667250" y="4538663"/>
            <a:ext cx="2376488" cy="588962"/>
          </a:xfrm>
          <a:prstGeom prst="bentConnector3">
            <a:avLst>
              <a:gd name="adj1" fmla="val -962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6070" name="AutoShape 53">
            <a:extLst>
              <a:ext uri="{FF2B5EF4-FFF2-40B4-BE49-F238E27FC236}">
                <a16:creationId xmlns:a16="http://schemas.microsoft.com/office/drawing/2014/main" id="{79C61A63-8787-C96F-B62D-6024AA9A5FBC}"/>
              </a:ext>
            </a:extLst>
          </p:cNvPr>
          <p:cNvCxnSpPr>
            <a:cxnSpLocks noChangeShapeType="1"/>
            <a:stCxn id="86030" idx="3"/>
            <a:endCxn id="86056" idx="2"/>
          </p:cNvCxnSpPr>
          <p:nvPr/>
        </p:nvCxnSpPr>
        <p:spPr bwMode="auto">
          <a:xfrm>
            <a:off x="5100639" y="5127625"/>
            <a:ext cx="388937"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aphicFrame>
        <p:nvGraphicFramePr>
          <p:cNvPr id="86071" name="Object 54">
            <a:extLst>
              <a:ext uri="{FF2B5EF4-FFF2-40B4-BE49-F238E27FC236}">
                <a16:creationId xmlns:a16="http://schemas.microsoft.com/office/drawing/2014/main" id="{E949DE3C-B44C-CE39-866D-F39A19EA56C3}"/>
              </a:ext>
            </a:extLst>
          </p:cNvPr>
          <p:cNvGraphicFramePr>
            <a:graphicFrameLocks noChangeAspect="1"/>
          </p:cNvGraphicFramePr>
          <p:nvPr>
            <p:extLst>
              <p:ext uri="{D42A27DB-BD31-4B8C-83A1-F6EECF244321}">
                <p14:modId xmlns:p14="http://schemas.microsoft.com/office/powerpoint/2010/main" val="282793409"/>
              </p:ext>
            </p:extLst>
          </p:nvPr>
        </p:nvGraphicFramePr>
        <p:xfrm>
          <a:off x="8794750" y="2085975"/>
          <a:ext cx="482600" cy="381000"/>
        </p:xfrm>
        <a:graphic>
          <a:graphicData uri="http://schemas.openxmlformats.org/presentationml/2006/ole">
            <mc:AlternateContent xmlns:mc="http://schemas.openxmlformats.org/markup-compatibility/2006">
              <mc:Choice xmlns:v="urn:schemas-microsoft-com:vml" Requires="v">
                <p:oleObj name="Equation" r:id="rId8" imgW="241195" imgH="190417" progId="Equation.3">
                  <p:embed/>
                </p:oleObj>
              </mc:Choice>
              <mc:Fallback>
                <p:oleObj name="Equation" r:id="rId8" imgW="241195" imgH="190417" progId="Equation.3">
                  <p:embed/>
                  <p:pic>
                    <p:nvPicPr>
                      <p:cNvPr id="86071" name="Object 54">
                        <a:extLst>
                          <a:ext uri="{FF2B5EF4-FFF2-40B4-BE49-F238E27FC236}">
                            <a16:creationId xmlns:a16="http://schemas.microsoft.com/office/drawing/2014/main" id="{E949DE3C-B44C-CE39-866D-F39A19EA56C3}"/>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794750" y="2085975"/>
                        <a:ext cx="482600" cy="381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86072" name="AutoShape 55">
            <a:extLst>
              <a:ext uri="{FF2B5EF4-FFF2-40B4-BE49-F238E27FC236}">
                <a16:creationId xmlns:a16="http://schemas.microsoft.com/office/drawing/2014/main" id="{86309616-3F4E-19A0-F7D7-5CFE73AC9745}"/>
              </a:ext>
            </a:extLst>
          </p:cNvPr>
          <p:cNvCxnSpPr>
            <a:cxnSpLocks noChangeShapeType="1"/>
            <a:stCxn id="86036" idx="6"/>
          </p:cNvCxnSpPr>
          <p:nvPr/>
        </p:nvCxnSpPr>
        <p:spPr bwMode="auto">
          <a:xfrm>
            <a:off x="8147050" y="2276475"/>
            <a:ext cx="647700"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aphicFrame>
        <p:nvGraphicFramePr>
          <p:cNvPr id="86073" name="Object 56">
            <a:extLst>
              <a:ext uri="{FF2B5EF4-FFF2-40B4-BE49-F238E27FC236}">
                <a16:creationId xmlns:a16="http://schemas.microsoft.com/office/drawing/2014/main" id="{78C0AE15-F78B-BCBA-994B-D328478F80A2}"/>
              </a:ext>
            </a:extLst>
          </p:cNvPr>
          <p:cNvGraphicFramePr>
            <a:graphicFrameLocks noChangeAspect="1"/>
          </p:cNvGraphicFramePr>
          <p:nvPr>
            <p:extLst>
              <p:ext uri="{D42A27DB-BD31-4B8C-83A1-F6EECF244321}">
                <p14:modId xmlns:p14="http://schemas.microsoft.com/office/powerpoint/2010/main" val="1882637134"/>
              </p:ext>
            </p:extLst>
          </p:nvPr>
        </p:nvGraphicFramePr>
        <p:xfrm>
          <a:off x="5654675" y="1730375"/>
          <a:ext cx="457200" cy="431800"/>
        </p:xfrm>
        <a:graphic>
          <a:graphicData uri="http://schemas.openxmlformats.org/presentationml/2006/ole">
            <mc:AlternateContent xmlns:mc="http://schemas.openxmlformats.org/markup-compatibility/2006">
              <mc:Choice xmlns:v="urn:schemas-microsoft-com:vml" Requires="v">
                <p:oleObj name="Equation" r:id="rId10" imgW="228501" imgH="215806" progId="Equation.3">
                  <p:embed/>
                </p:oleObj>
              </mc:Choice>
              <mc:Fallback>
                <p:oleObj name="Equation" r:id="rId10" imgW="228501" imgH="215806" progId="Equation.3">
                  <p:embed/>
                  <p:pic>
                    <p:nvPicPr>
                      <p:cNvPr id="86073" name="Object 56">
                        <a:extLst>
                          <a:ext uri="{FF2B5EF4-FFF2-40B4-BE49-F238E27FC236}">
                            <a16:creationId xmlns:a16="http://schemas.microsoft.com/office/drawing/2014/main" id="{78C0AE15-F78B-BCBA-994B-D328478F80A2}"/>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654675" y="1730375"/>
                        <a:ext cx="457200" cy="431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6074" name="Object 57">
            <a:extLst>
              <a:ext uri="{FF2B5EF4-FFF2-40B4-BE49-F238E27FC236}">
                <a16:creationId xmlns:a16="http://schemas.microsoft.com/office/drawing/2014/main" id="{5F7436D2-B150-C05A-5BFE-3C53385272D6}"/>
              </a:ext>
            </a:extLst>
          </p:cNvPr>
          <p:cNvGraphicFramePr>
            <a:graphicFrameLocks noChangeAspect="1"/>
          </p:cNvGraphicFramePr>
          <p:nvPr>
            <p:extLst>
              <p:ext uri="{D42A27DB-BD31-4B8C-83A1-F6EECF244321}">
                <p14:modId xmlns:p14="http://schemas.microsoft.com/office/powerpoint/2010/main" val="1410312154"/>
              </p:ext>
            </p:extLst>
          </p:nvPr>
        </p:nvGraphicFramePr>
        <p:xfrm>
          <a:off x="6562725" y="1925638"/>
          <a:ext cx="457200" cy="381000"/>
        </p:xfrm>
        <a:graphic>
          <a:graphicData uri="http://schemas.openxmlformats.org/presentationml/2006/ole">
            <mc:AlternateContent xmlns:mc="http://schemas.openxmlformats.org/markup-compatibility/2006">
              <mc:Choice xmlns:v="urn:schemas-microsoft-com:vml" Requires="v">
                <p:oleObj name="Equation" r:id="rId12" imgW="228600" imgH="190500" progId="Equation.3">
                  <p:embed/>
                </p:oleObj>
              </mc:Choice>
              <mc:Fallback>
                <p:oleObj name="Equation" r:id="rId12" imgW="228600" imgH="190500" progId="Equation.3">
                  <p:embed/>
                  <p:pic>
                    <p:nvPicPr>
                      <p:cNvPr id="86074" name="Object 57">
                        <a:extLst>
                          <a:ext uri="{FF2B5EF4-FFF2-40B4-BE49-F238E27FC236}">
                            <a16:creationId xmlns:a16="http://schemas.microsoft.com/office/drawing/2014/main" id="{5F7436D2-B150-C05A-5BFE-3C53385272D6}"/>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562725" y="1925638"/>
                        <a:ext cx="457200" cy="381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6075" name="Object 58">
            <a:extLst>
              <a:ext uri="{FF2B5EF4-FFF2-40B4-BE49-F238E27FC236}">
                <a16:creationId xmlns:a16="http://schemas.microsoft.com/office/drawing/2014/main" id="{DA3CC3EB-FB12-CF8F-F52C-1823D3AC60A6}"/>
              </a:ext>
            </a:extLst>
          </p:cNvPr>
          <p:cNvGraphicFramePr>
            <a:graphicFrameLocks noChangeAspect="1"/>
          </p:cNvGraphicFramePr>
          <p:nvPr>
            <p:extLst>
              <p:ext uri="{D42A27DB-BD31-4B8C-83A1-F6EECF244321}">
                <p14:modId xmlns:p14="http://schemas.microsoft.com/office/powerpoint/2010/main" val="794432298"/>
              </p:ext>
            </p:extLst>
          </p:nvPr>
        </p:nvGraphicFramePr>
        <p:xfrm>
          <a:off x="6632575" y="4681538"/>
          <a:ext cx="457200" cy="457200"/>
        </p:xfrm>
        <a:graphic>
          <a:graphicData uri="http://schemas.openxmlformats.org/presentationml/2006/ole">
            <mc:AlternateContent xmlns:mc="http://schemas.openxmlformats.org/markup-compatibility/2006">
              <mc:Choice xmlns:v="urn:schemas-microsoft-com:vml" Requires="v">
                <p:oleObj name="Equation" r:id="rId14" imgW="228600" imgH="228600" progId="Equation.3">
                  <p:embed/>
                </p:oleObj>
              </mc:Choice>
              <mc:Fallback>
                <p:oleObj name="Equation" r:id="rId14" imgW="228600" imgH="228600" progId="Equation.3">
                  <p:embed/>
                  <p:pic>
                    <p:nvPicPr>
                      <p:cNvPr id="86075" name="Object 58">
                        <a:extLst>
                          <a:ext uri="{FF2B5EF4-FFF2-40B4-BE49-F238E27FC236}">
                            <a16:creationId xmlns:a16="http://schemas.microsoft.com/office/drawing/2014/main" id="{DA3CC3EB-FB12-CF8F-F52C-1823D3AC60A6}"/>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632575" y="4681538"/>
                        <a:ext cx="4572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6076" name="Object 59">
            <a:extLst>
              <a:ext uri="{FF2B5EF4-FFF2-40B4-BE49-F238E27FC236}">
                <a16:creationId xmlns:a16="http://schemas.microsoft.com/office/drawing/2014/main" id="{524A0452-D280-167A-156C-D032C02C7EA7}"/>
              </a:ext>
            </a:extLst>
          </p:cNvPr>
          <p:cNvGraphicFramePr>
            <a:graphicFrameLocks noChangeAspect="1"/>
          </p:cNvGraphicFramePr>
          <p:nvPr>
            <p:extLst>
              <p:ext uri="{D42A27DB-BD31-4B8C-83A1-F6EECF244321}">
                <p14:modId xmlns:p14="http://schemas.microsoft.com/office/powerpoint/2010/main" val="2351969661"/>
              </p:ext>
            </p:extLst>
          </p:nvPr>
        </p:nvGraphicFramePr>
        <p:xfrm>
          <a:off x="8794750" y="4899025"/>
          <a:ext cx="482600" cy="457200"/>
        </p:xfrm>
        <a:graphic>
          <a:graphicData uri="http://schemas.openxmlformats.org/presentationml/2006/ole">
            <mc:AlternateContent xmlns:mc="http://schemas.openxmlformats.org/markup-compatibility/2006">
              <mc:Choice xmlns:v="urn:schemas-microsoft-com:vml" Requires="v">
                <p:oleObj name="Equation" r:id="rId16" imgW="241300" imgH="228600" progId="Equation.3">
                  <p:embed/>
                </p:oleObj>
              </mc:Choice>
              <mc:Fallback>
                <p:oleObj name="Equation" r:id="rId16" imgW="241300" imgH="228600" progId="Equation.3">
                  <p:embed/>
                  <p:pic>
                    <p:nvPicPr>
                      <p:cNvPr id="86076" name="Object 59">
                        <a:extLst>
                          <a:ext uri="{FF2B5EF4-FFF2-40B4-BE49-F238E27FC236}">
                            <a16:creationId xmlns:a16="http://schemas.microsoft.com/office/drawing/2014/main" id="{524A0452-D280-167A-156C-D032C02C7EA7}"/>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8794750" y="4899025"/>
                        <a:ext cx="4826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86077" name="AutoShape 60">
            <a:extLst>
              <a:ext uri="{FF2B5EF4-FFF2-40B4-BE49-F238E27FC236}">
                <a16:creationId xmlns:a16="http://schemas.microsoft.com/office/drawing/2014/main" id="{B4EF905D-1FC9-72A2-B754-17B411E4E167}"/>
              </a:ext>
            </a:extLst>
          </p:cNvPr>
          <p:cNvCxnSpPr>
            <a:cxnSpLocks noChangeShapeType="1"/>
            <a:stCxn id="86065" idx="6"/>
          </p:cNvCxnSpPr>
          <p:nvPr/>
        </p:nvCxnSpPr>
        <p:spPr bwMode="auto">
          <a:xfrm>
            <a:off x="8147050" y="5127625"/>
            <a:ext cx="647700"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aphicFrame>
        <p:nvGraphicFramePr>
          <p:cNvPr id="86078" name="Object 61">
            <a:extLst>
              <a:ext uri="{FF2B5EF4-FFF2-40B4-BE49-F238E27FC236}">
                <a16:creationId xmlns:a16="http://schemas.microsoft.com/office/drawing/2014/main" id="{01361690-E107-D50D-CE24-78E73DD91AD5}"/>
              </a:ext>
            </a:extLst>
          </p:cNvPr>
          <p:cNvGraphicFramePr>
            <a:graphicFrameLocks noChangeAspect="1"/>
          </p:cNvGraphicFramePr>
          <p:nvPr>
            <p:extLst>
              <p:ext uri="{D42A27DB-BD31-4B8C-83A1-F6EECF244321}">
                <p14:modId xmlns:p14="http://schemas.microsoft.com/office/powerpoint/2010/main" val="3868535997"/>
              </p:ext>
            </p:extLst>
          </p:nvPr>
        </p:nvGraphicFramePr>
        <p:xfrm>
          <a:off x="3779838" y="1946275"/>
          <a:ext cx="457200" cy="381000"/>
        </p:xfrm>
        <a:graphic>
          <a:graphicData uri="http://schemas.openxmlformats.org/presentationml/2006/ole">
            <mc:AlternateContent xmlns:mc="http://schemas.openxmlformats.org/markup-compatibility/2006">
              <mc:Choice xmlns:v="urn:schemas-microsoft-com:vml" Requires="v">
                <p:oleObj name="Equation" r:id="rId18" imgW="228600" imgH="190500" progId="Equation.3">
                  <p:embed/>
                </p:oleObj>
              </mc:Choice>
              <mc:Fallback>
                <p:oleObj name="Equation" r:id="rId18" imgW="228600" imgH="190500" progId="Equation.3">
                  <p:embed/>
                  <p:pic>
                    <p:nvPicPr>
                      <p:cNvPr id="86078" name="Object 61">
                        <a:extLst>
                          <a:ext uri="{FF2B5EF4-FFF2-40B4-BE49-F238E27FC236}">
                            <a16:creationId xmlns:a16="http://schemas.microsoft.com/office/drawing/2014/main" id="{01361690-E107-D50D-CE24-78E73DD91AD5}"/>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779838" y="1946275"/>
                        <a:ext cx="457200" cy="381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6079" name="Text Box 62">
            <a:extLst>
              <a:ext uri="{FF2B5EF4-FFF2-40B4-BE49-F238E27FC236}">
                <a16:creationId xmlns:a16="http://schemas.microsoft.com/office/drawing/2014/main" id="{CEAA2E1F-B1FB-D3DD-A04E-4AA01B0B9350}"/>
              </a:ext>
            </a:extLst>
          </p:cNvPr>
          <p:cNvSpPr txBox="1">
            <a:spLocks noChangeArrowheads="1"/>
          </p:cNvSpPr>
          <p:nvPr/>
        </p:nvSpPr>
        <p:spPr bwMode="auto">
          <a:xfrm>
            <a:off x="8486775" y="3170238"/>
            <a:ext cx="3175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latin typeface="Times" panose="02020603050405020304" pitchFamily="18" charset="0"/>
                <a:cs typeface="Times" panose="02020603050405020304" pitchFamily="18" charset="0"/>
              </a:rPr>
              <a:t>+</a:t>
            </a:r>
            <a:endParaRPr lang="fr-FR" altLang="fr-FR" sz="1800">
              <a:latin typeface="Times" panose="02020603050405020304" pitchFamily="18" charset="0"/>
              <a:cs typeface="Times" panose="02020603050405020304" pitchFamily="18" charset="0"/>
            </a:endParaRPr>
          </a:p>
        </p:txBody>
      </p:sp>
      <p:sp>
        <p:nvSpPr>
          <p:cNvPr id="86080" name="Text Box 63">
            <a:extLst>
              <a:ext uri="{FF2B5EF4-FFF2-40B4-BE49-F238E27FC236}">
                <a16:creationId xmlns:a16="http://schemas.microsoft.com/office/drawing/2014/main" id="{6AECFFC0-FCCA-6A9E-A003-26B1C16A0D54}"/>
              </a:ext>
            </a:extLst>
          </p:cNvPr>
          <p:cNvSpPr txBox="1">
            <a:spLocks noChangeArrowheads="1"/>
          </p:cNvSpPr>
          <p:nvPr/>
        </p:nvSpPr>
        <p:spPr bwMode="auto">
          <a:xfrm>
            <a:off x="8505825" y="3792538"/>
            <a:ext cx="2603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latin typeface="Times" panose="02020603050405020304" pitchFamily="18" charset="0"/>
                <a:cs typeface="Times" panose="02020603050405020304" pitchFamily="18" charset="0"/>
              </a:rPr>
              <a:t>-</a:t>
            </a:r>
            <a:endParaRPr lang="fr-FR" altLang="fr-FR" sz="1800">
              <a:latin typeface="Times" panose="02020603050405020304" pitchFamily="18" charset="0"/>
              <a:cs typeface="Times" panose="02020603050405020304" pitchFamily="18" charset="0"/>
            </a:endParaRPr>
          </a:p>
        </p:txBody>
      </p:sp>
      <p:sp>
        <p:nvSpPr>
          <p:cNvPr id="86081" name="Text Box 64">
            <a:extLst>
              <a:ext uri="{FF2B5EF4-FFF2-40B4-BE49-F238E27FC236}">
                <a16:creationId xmlns:a16="http://schemas.microsoft.com/office/drawing/2014/main" id="{793C3E71-7175-B905-9CDD-69C5873DA956}"/>
              </a:ext>
            </a:extLst>
          </p:cNvPr>
          <p:cNvSpPr txBox="1">
            <a:spLocks noChangeArrowheads="1"/>
          </p:cNvSpPr>
          <p:nvPr/>
        </p:nvSpPr>
        <p:spPr bwMode="auto">
          <a:xfrm>
            <a:off x="5245100" y="4819651"/>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latin typeface="Times" panose="02020603050405020304" pitchFamily="18" charset="0"/>
                <a:cs typeface="Times" panose="02020603050405020304" pitchFamily="18" charset="0"/>
              </a:rPr>
              <a:t>+</a:t>
            </a:r>
            <a:endParaRPr lang="fr-FR" altLang="fr-FR" sz="1800">
              <a:latin typeface="Times" panose="02020603050405020304" pitchFamily="18" charset="0"/>
              <a:cs typeface="Times" panose="02020603050405020304" pitchFamily="18" charset="0"/>
            </a:endParaRPr>
          </a:p>
        </p:txBody>
      </p:sp>
      <p:sp>
        <p:nvSpPr>
          <p:cNvPr id="86082" name="Text Box 65">
            <a:extLst>
              <a:ext uri="{FF2B5EF4-FFF2-40B4-BE49-F238E27FC236}">
                <a16:creationId xmlns:a16="http://schemas.microsoft.com/office/drawing/2014/main" id="{5415784F-3202-F8B4-3AEB-D02A2DC9D0AE}"/>
              </a:ext>
            </a:extLst>
          </p:cNvPr>
          <p:cNvSpPr txBox="1">
            <a:spLocks noChangeArrowheads="1"/>
          </p:cNvSpPr>
          <p:nvPr/>
        </p:nvSpPr>
        <p:spPr bwMode="auto">
          <a:xfrm>
            <a:off x="5676900" y="5251451"/>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latin typeface="Times" panose="02020603050405020304" pitchFamily="18" charset="0"/>
                <a:cs typeface="Times" panose="02020603050405020304" pitchFamily="18" charset="0"/>
              </a:rPr>
              <a:t>+</a:t>
            </a:r>
            <a:endParaRPr lang="fr-FR" altLang="fr-FR" sz="1800">
              <a:latin typeface="Times" panose="02020603050405020304" pitchFamily="18" charset="0"/>
              <a:cs typeface="Times" panose="02020603050405020304" pitchFamily="18" charset="0"/>
            </a:endParaRPr>
          </a:p>
        </p:txBody>
      </p:sp>
      <p:sp>
        <p:nvSpPr>
          <p:cNvPr id="86083" name="Text Box 66">
            <a:extLst>
              <a:ext uri="{FF2B5EF4-FFF2-40B4-BE49-F238E27FC236}">
                <a16:creationId xmlns:a16="http://schemas.microsoft.com/office/drawing/2014/main" id="{B34D8B70-D81A-352D-09B2-95C397E7DF76}"/>
              </a:ext>
            </a:extLst>
          </p:cNvPr>
          <p:cNvSpPr txBox="1">
            <a:spLocks noChangeArrowheads="1"/>
          </p:cNvSpPr>
          <p:nvPr/>
        </p:nvSpPr>
        <p:spPr bwMode="auto">
          <a:xfrm>
            <a:off x="5705475" y="4610101"/>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latin typeface="Times" panose="02020603050405020304" pitchFamily="18" charset="0"/>
                <a:cs typeface="Times" panose="02020603050405020304" pitchFamily="18" charset="0"/>
              </a:rPr>
              <a:t>+</a:t>
            </a:r>
            <a:endParaRPr lang="fr-FR" altLang="fr-FR" sz="1800">
              <a:latin typeface="Times" panose="02020603050405020304" pitchFamily="18" charset="0"/>
              <a:cs typeface="Times" panose="02020603050405020304" pitchFamily="18" charset="0"/>
            </a:endParaRPr>
          </a:p>
        </p:txBody>
      </p:sp>
      <p:sp>
        <p:nvSpPr>
          <p:cNvPr id="86084" name="Text Box 67">
            <a:extLst>
              <a:ext uri="{FF2B5EF4-FFF2-40B4-BE49-F238E27FC236}">
                <a16:creationId xmlns:a16="http://schemas.microsoft.com/office/drawing/2014/main" id="{D34B4D17-6EC3-B5D1-CFD3-3043716835E7}"/>
              </a:ext>
            </a:extLst>
          </p:cNvPr>
          <p:cNvSpPr txBox="1">
            <a:spLocks noChangeArrowheads="1"/>
          </p:cNvSpPr>
          <p:nvPr/>
        </p:nvSpPr>
        <p:spPr bwMode="auto">
          <a:xfrm>
            <a:off x="7497763" y="4819651"/>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latin typeface="Times" panose="02020603050405020304" pitchFamily="18" charset="0"/>
                <a:cs typeface="Times" panose="02020603050405020304" pitchFamily="18" charset="0"/>
              </a:rPr>
              <a:t>+</a:t>
            </a:r>
            <a:endParaRPr lang="fr-FR" altLang="fr-FR" sz="1800">
              <a:latin typeface="Times" panose="02020603050405020304" pitchFamily="18" charset="0"/>
              <a:cs typeface="Times" panose="02020603050405020304" pitchFamily="18" charset="0"/>
            </a:endParaRPr>
          </a:p>
        </p:txBody>
      </p:sp>
      <p:sp>
        <p:nvSpPr>
          <p:cNvPr id="86085" name="Text Box 68">
            <a:extLst>
              <a:ext uri="{FF2B5EF4-FFF2-40B4-BE49-F238E27FC236}">
                <a16:creationId xmlns:a16="http://schemas.microsoft.com/office/drawing/2014/main" id="{A6465778-6242-C10A-8AA2-2DD6B32722D9}"/>
              </a:ext>
            </a:extLst>
          </p:cNvPr>
          <p:cNvSpPr txBox="1">
            <a:spLocks noChangeArrowheads="1"/>
          </p:cNvSpPr>
          <p:nvPr/>
        </p:nvSpPr>
        <p:spPr bwMode="auto">
          <a:xfrm>
            <a:off x="7900988" y="4675188"/>
            <a:ext cx="3175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latin typeface="Times" panose="02020603050405020304" pitchFamily="18" charset="0"/>
                <a:cs typeface="Times" panose="02020603050405020304" pitchFamily="18" charset="0"/>
              </a:rPr>
              <a:t>+</a:t>
            </a:r>
            <a:endParaRPr lang="fr-FR" altLang="fr-FR" sz="1800">
              <a:latin typeface="Times" panose="02020603050405020304" pitchFamily="18" charset="0"/>
              <a:cs typeface="Times" panose="02020603050405020304" pitchFamily="18" charset="0"/>
            </a:endParaRPr>
          </a:p>
        </p:txBody>
      </p:sp>
      <p:sp>
        <p:nvSpPr>
          <p:cNvPr id="86086" name="Text Box 69">
            <a:extLst>
              <a:ext uri="{FF2B5EF4-FFF2-40B4-BE49-F238E27FC236}">
                <a16:creationId xmlns:a16="http://schemas.microsoft.com/office/drawing/2014/main" id="{4B969ED9-9A70-8BAF-6CE2-E9CDC782EFAE}"/>
              </a:ext>
            </a:extLst>
          </p:cNvPr>
          <p:cNvSpPr txBox="1">
            <a:spLocks noChangeArrowheads="1"/>
          </p:cNvSpPr>
          <p:nvPr/>
        </p:nvSpPr>
        <p:spPr bwMode="auto">
          <a:xfrm>
            <a:off x="7900988" y="1730376"/>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latin typeface="Times" panose="02020603050405020304" pitchFamily="18" charset="0"/>
                <a:cs typeface="Times" panose="02020603050405020304" pitchFamily="18" charset="0"/>
              </a:rPr>
              <a:t>+</a:t>
            </a:r>
            <a:endParaRPr lang="fr-FR" altLang="fr-FR" sz="1800">
              <a:latin typeface="Times" panose="02020603050405020304" pitchFamily="18" charset="0"/>
              <a:cs typeface="Times" panose="02020603050405020304" pitchFamily="18" charset="0"/>
            </a:endParaRPr>
          </a:p>
        </p:txBody>
      </p:sp>
      <p:sp>
        <p:nvSpPr>
          <p:cNvPr id="86087" name="Text Box 70">
            <a:extLst>
              <a:ext uri="{FF2B5EF4-FFF2-40B4-BE49-F238E27FC236}">
                <a16:creationId xmlns:a16="http://schemas.microsoft.com/office/drawing/2014/main" id="{93727C21-A0CA-A367-58B9-65C5B919BCA0}"/>
              </a:ext>
            </a:extLst>
          </p:cNvPr>
          <p:cNvSpPr txBox="1">
            <a:spLocks noChangeArrowheads="1"/>
          </p:cNvSpPr>
          <p:nvPr/>
        </p:nvSpPr>
        <p:spPr bwMode="auto">
          <a:xfrm>
            <a:off x="7497763" y="1939926"/>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latin typeface="Times" panose="02020603050405020304" pitchFamily="18" charset="0"/>
                <a:cs typeface="Times" panose="02020603050405020304" pitchFamily="18" charset="0"/>
              </a:rPr>
              <a:t>+</a:t>
            </a:r>
            <a:endParaRPr lang="fr-FR" altLang="fr-FR" sz="1800">
              <a:latin typeface="Times" panose="02020603050405020304" pitchFamily="18" charset="0"/>
              <a:cs typeface="Times" panose="02020603050405020304" pitchFamily="18" charset="0"/>
            </a:endParaRPr>
          </a:p>
        </p:txBody>
      </p:sp>
      <p:sp>
        <p:nvSpPr>
          <p:cNvPr id="86088" name="Text Box 71">
            <a:extLst>
              <a:ext uri="{FF2B5EF4-FFF2-40B4-BE49-F238E27FC236}">
                <a16:creationId xmlns:a16="http://schemas.microsoft.com/office/drawing/2014/main" id="{02BAEAE1-C29C-A7B2-BD7C-A1510FA59C2A}"/>
              </a:ext>
            </a:extLst>
          </p:cNvPr>
          <p:cNvSpPr txBox="1">
            <a:spLocks noChangeArrowheads="1"/>
          </p:cNvSpPr>
          <p:nvPr/>
        </p:nvSpPr>
        <p:spPr bwMode="auto">
          <a:xfrm>
            <a:off x="5137150" y="1946276"/>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latin typeface="Times" panose="02020603050405020304" pitchFamily="18" charset="0"/>
                <a:cs typeface="Times" panose="02020603050405020304" pitchFamily="18" charset="0"/>
              </a:rPr>
              <a:t>+</a:t>
            </a:r>
            <a:endParaRPr lang="fr-FR" altLang="fr-FR" sz="1800">
              <a:latin typeface="Times" panose="02020603050405020304" pitchFamily="18" charset="0"/>
              <a:cs typeface="Times" panose="02020603050405020304" pitchFamily="18" charset="0"/>
            </a:endParaRPr>
          </a:p>
        </p:txBody>
      </p:sp>
      <p:sp>
        <p:nvSpPr>
          <p:cNvPr id="86089" name="Text Box 72">
            <a:extLst>
              <a:ext uri="{FF2B5EF4-FFF2-40B4-BE49-F238E27FC236}">
                <a16:creationId xmlns:a16="http://schemas.microsoft.com/office/drawing/2014/main" id="{C960CA8E-F197-D6E6-F9CC-551E1EB949DF}"/>
              </a:ext>
            </a:extLst>
          </p:cNvPr>
          <p:cNvSpPr txBox="1">
            <a:spLocks noChangeArrowheads="1"/>
          </p:cNvSpPr>
          <p:nvPr/>
        </p:nvSpPr>
        <p:spPr bwMode="auto">
          <a:xfrm>
            <a:off x="5540375" y="2379663"/>
            <a:ext cx="3175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latin typeface="Times" panose="02020603050405020304" pitchFamily="18" charset="0"/>
                <a:cs typeface="Times" panose="02020603050405020304" pitchFamily="18" charset="0"/>
              </a:rPr>
              <a:t>+</a:t>
            </a:r>
            <a:endParaRPr lang="fr-FR" altLang="fr-FR" sz="1800">
              <a:latin typeface="Times" panose="02020603050405020304" pitchFamily="18" charset="0"/>
              <a:cs typeface="Times" panose="02020603050405020304" pitchFamily="18" charset="0"/>
            </a:endParaRPr>
          </a:p>
        </p:txBody>
      </p:sp>
      <p:sp>
        <p:nvSpPr>
          <p:cNvPr id="86090" name="Text Box 73">
            <a:extLst>
              <a:ext uri="{FF2B5EF4-FFF2-40B4-BE49-F238E27FC236}">
                <a16:creationId xmlns:a16="http://schemas.microsoft.com/office/drawing/2014/main" id="{703FE954-FE9F-CE19-9818-A568807655C2}"/>
              </a:ext>
            </a:extLst>
          </p:cNvPr>
          <p:cNvSpPr txBox="1">
            <a:spLocks noChangeArrowheads="1"/>
          </p:cNvSpPr>
          <p:nvPr/>
        </p:nvSpPr>
        <p:spPr bwMode="auto">
          <a:xfrm>
            <a:off x="4379914" y="3314700"/>
            <a:ext cx="158432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ClrTx/>
              <a:buFontTx/>
              <a:buNone/>
            </a:pPr>
            <a:r>
              <a:rPr lang="fr-CH" altLang="fr-FR" sz="1800">
                <a:latin typeface="Times" panose="02020603050405020304" pitchFamily="18" charset="0"/>
                <a:cs typeface="Times" panose="02020603050405020304" pitchFamily="18" charset="0"/>
              </a:rPr>
              <a:t>Beobachter</a:t>
            </a:r>
            <a:br>
              <a:rPr lang="fr-CH" altLang="fr-FR" sz="1800">
                <a:latin typeface="Times" panose="02020603050405020304" pitchFamily="18" charset="0"/>
                <a:cs typeface="Times" panose="02020603050405020304" pitchFamily="18" charset="0"/>
              </a:rPr>
            </a:br>
            <a:r>
              <a:rPr lang="fr-CH" altLang="fr-FR" sz="1800">
                <a:latin typeface="Times" panose="02020603050405020304" pitchFamily="18" charset="0"/>
                <a:cs typeface="Times" panose="02020603050405020304" pitchFamily="18" charset="0"/>
              </a:rPr>
              <a:t>Beobachter</a:t>
            </a:r>
            <a:endParaRPr lang="fr-FR" altLang="fr-FR" sz="1800">
              <a:latin typeface="Times" panose="02020603050405020304" pitchFamily="18" charset="0"/>
              <a:cs typeface="Times" panose="02020603050405020304" pitchFamily="18" charset="0"/>
            </a:endParaRPr>
          </a:p>
        </p:txBody>
      </p:sp>
      <p:sp>
        <p:nvSpPr>
          <p:cNvPr id="86091" name="Text Box 74">
            <a:extLst>
              <a:ext uri="{FF2B5EF4-FFF2-40B4-BE49-F238E27FC236}">
                <a16:creationId xmlns:a16="http://schemas.microsoft.com/office/drawing/2014/main" id="{2CE5B088-15CB-123B-4AEF-886EA28B7033}"/>
              </a:ext>
            </a:extLst>
          </p:cNvPr>
          <p:cNvSpPr txBox="1">
            <a:spLocks noChangeArrowheads="1"/>
          </p:cNvSpPr>
          <p:nvPr/>
        </p:nvSpPr>
        <p:spPr bwMode="auto">
          <a:xfrm>
            <a:off x="6972301" y="5403850"/>
            <a:ext cx="158432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ClrTx/>
              <a:buFontTx/>
              <a:buNone/>
            </a:pPr>
            <a:r>
              <a:rPr lang="fr-CH" altLang="fr-FR" sz="1800">
                <a:latin typeface="Times" panose="02020603050405020304" pitchFamily="18" charset="0"/>
                <a:cs typeface="Times" panose="02020603050405020304" pitchFamily="18" charset="0"/>
              </a:rPr>
              <a:t>Modell</a:t>
            </a:r>
            <a:br>
              <a:rPr lang="fr-CH" altLang="fr-FR" sz="1800">
                <a:latin typeface="Times" panose="02020603050405020304" pitchFamily="18" charset="0"/>
                <a:cs typeface="Times" panose="02020603050405020304" pitchFamily="18" charset="0"/>
              </a:rPr>
            </a:br>
            <a:r>
              <a:rPr lang="fr-CH" altLang="fr-FR" sz="1800">
                <a:latin typeface="Times" panose="02020603050405020304" pitchFamily="18" charset="0"/>
                <a:cs typeface="Times" panose="02020603050405020304" pitchFamily="18" charset="0"/>
              </a:rPr>
              <a:t>Model</a:t>
            </a:r>
            <a:endParaRPr lang="fr-FR" altLang="fr-FR" sz="1800">
              <a:latin typeface="Times" panose="02020603050405020304" pitchFamily="18" charset="0"/>
              <a:cs typeface="Times" panose="02020603050405020304" pitchFamily="18" charset="0"/>
            </a:endParaRPr>
          </a:p>
        </p:txBody>
      </p:sp>
      <p:sp>
        <p:nvSpPr>
          <p:cNvPr id="86092" name="Text Box 75">
            <a:extLst>
              <a:ext uri="{FF2B5EF4-FFF2-40B4-BE49-F238E27FC236}">
                <a16:creationId xmlns:a16="http://schemas.microsoft.com/office/drawing/2014/main" id="{50A86996-55F9-601E-F617-4653F72A0718}"/>
              </a:ext>
            </a:extLst>
          </p:cNvPr>
          <p:cNvSpPr txBox="1">
            <a:spLocks noChangeArrowheads="1"/>
          </p:cNvSpPr>
          <p:nvPr/>
        </p:nvSpPr>
        <p:spPr bwMode="auto">
          <a:xfrm>
            <a:off x="7045326" y="2595563"/>
            <a:ext cx="158432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ClrTx/>
              <a:buFontTx/>
              <a:buNone/>
            </a:pPr>
            <a:r>
              <a:rPr lang="fr-CH" altLang="fr-FR" sz="1800">
                <a:latin typeface="Times" panose="02020603050405020304" pitchFamily="18" charset="0"/>
                <a:cs typeface="Times" panose="02020603050405020304" pitchFamily="18" charset="0"/>
              </a:rPr>
              <a:t>Prozess</a:t>
            </a:r>
            <a:br>
              <a:rPr lang="fr-CH" altLang="fr-FR" sz="1800">
                <a:latin typeface="Times" panose="02020603050405020304" pitchFamily="18" charset="0"/>
                <a:cs typeface="Times" panose="02020603050405020304" pitchFamily="18" charset="0"/>
              </a:rPr>
            </a:br>
            <a:r>
              <a:rPr lang="fr-CH" altLang="fr-FR" sz="1800">
                <a:latin typeface="Times" panose="02020603050405020304" pitchFamily="18" charset="0"/>
                <a:cs typeface="Times" panose="02020603050405020304" pitchFamily="18" charset="0"/>
              </a:rPr>
              <a:t>Prozess</a:t>
            </a:r>
            <a:endParaRPr lang="fr-FR" altLang="fr-FR" sz="1800">
              <a:latin typeface="Times" panose="02020603050405020304" pitchFamily="18" charset="0"/>
              <a:cs typeface="Times" panose="02020603050405020304" pitchFamily="18" charset="0"/>
            </a:endParaRPr>
          </a:p>
        </p:txBody>
      </p:sp>
      <p:sp>
        <p:nvSpPr>
          <p:cNvPr id="86093" name="Text Box 76">
            <a:extLst>
              <a:ext uri="{FF2B5EF4-FFF2-40B4-BE49-F238E27FC236}">
                <a16:creationId xmlns:a16="http://schemas.microsoft.com/office/drawing/2014/main" id="{64923EDD-97A2-280F-17B1-F714606B51E6}"/>
              </a:ext>
            </a:extLst>
          </p:cNvPr>
          <p:cNvSpPr txBox="1">
            <a:spLocks noChangeArrowheads="1"/>
          </p:cNvSpPr>
          <p:nvPr/>
        </p:nvSpPr>
        <p:spPr bwMode="auto">
          <a:xfrm>
            <a:off x="3587751" y="6080125"/>
            <a:ext cx="158432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ClrTx/>
              <a:buFontTx/>
              <a:buNone/>
            </a:pPr>
            <a:r>
              <a:rPr lang="fr-CH" altLang="fr-FR" sz="1800">
                <a:latin typeface="Times" panose="02020603050405020304" pitchFamily="18" charset="0"/>
                <a:cs typeface="Times" panose="02020603050405020304" pitchFamily="18" charset="0"/>
              </a:rPr>
              <a:t>Regler</a:t>
            </a:r>
            <a:br>
              <a:rPr lang="fr-CH" altLang="fr-FR" sz="1800">
                <a:latin typeface="Times" panose="02020603050405020304" pitchFamily="18" charset="0"/>
                <a:cs typeface="Times" panose="02020603050405020304" pitchFamily="18" charset="0"/>
              </a:rPr>
            </a:br>
            <a:r>
              <a:rPr lang="fr-CH" altLang="fr-FR" sz="1800">
                <a:latin typeface="Times" panose="02020603050405020304" pitchFamily="18" charset="0"/>
                <a:cs typeface="Times" panose="02020603050405020304" pitchFamily="18" charset="0"/>
              </a:rPr>
              <a:t>Regler</a:t>
            </a:r>
            <a:endParaRPr lang="fr-FR" altLang="fr-FR" sz="1800">
              <a:latin typeface="Times" panose="02020603050405020304" pitchFamily="18" charset="0"/>
              <a:cs typeface="Times" panose="02020603050405020304" pitchFamily="18" charset="0"/>
            </a:endParaRPr>
          </a:p>
        </p:txBody>
      </p:sp>
      <p:sp>
        <p:nvSpPr>
          <p:cNvPr id="86094" name="Oval 77">
            <a:extLst>
              <a:ext uri="{FF2B5EF4-FFF2-40B4-BE49-F238E27FC236}">
                <a16:creationId xmlns:a16="http://schemas.microsoft.com/office/drawing/2014/main" id="{E331253D-424F-FE6F-0ED2-494CADAD7492}"/>
              </a:ext>
            </a:extLst>
          </p:cNvPr>
          <p:cNvSpPr>
            <a:spLocks noChangeArrowheads="1"/>
          </p:cNvSpPr>
          <p:nvPr/>
        </p:nvSpPr>
        <p:spPr bwMode="auto">
          <a:xfrm>
            <a:off x="4408489" y="5091114"/>
            <a:ext cx="71437" cy="71437"/>
          </a:xfrm>
          <a:prstGeom prst="ellipse">
            <a:avLst/>
          </a:prstGeom>
          <a:solidFill>
            <a:schemeClr val="tx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sp>
        <p:nvSpPr>
          <p:cNvPr id="86095" name="Oval 78">
            <a:extLst>
              <a:ext uri="{FF2B5EF4-FFF2-40B4-BE49-F238E27FC236}">
                <a16:creationId xmlns:a16="http://schemas.microsoft.com/office/drawing/2014/main" id="{A89D31A3-214B-621F-6407-65809D6157C9}"/>
              </a:ext>
            </a:extLst>
          </p:cNvPr>
          <p:cNvSpPr>
            <a:spLocks noChangeArrowheads="1"/>
          </p:cNvSpPr>
          <p:nvPr/>
        </p:nvSpPr>
        <p:spPr bwMode="auto">
          <a:xfrm>
            <a:off x="4217989" y="2244725"/>
            <a:ext cx="71437" cy="71438"/>
          </a:xfrm>
          <a:prstGeom prst="ellipse">
            <a:avLst/>
          </a:prstGeom>
          <a:solidFill>
            <a:schemeClr val="tx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sp>
        <p:nvSpPr>
          <p:cNvPr id="86096" name="Oval 79">
            <a:extLst>
              <a:ext uri="{FF2B5EF4-FFF2-40B4-BE49-F238E27FC236}">
                <a16:creationId xmlns:a16="http://schemas.microsoft.com/office/drawing/2014/main" id="{E238C6D9-69B7-FCB5-4CAC-CE2BA60C01A7}"/>
              </a:ext>
            </a:extLst>
          </p:cNvPr>
          <p:cNvSpPr>
            <a:spLocks noChangeArrowheads="1"/>
          </p:cNvSpPr>
          <p:nvPr/>
        </p:nvSpPr>
        <p:spPr bwMode="auto">
          <a:xfrm>
            <a:off x="4408489" y="2235200"/>
            <a:ext cx="71437" cy="71438"/>
          </a:xfrm>
          <a:prstGeom prst="ellipse">
            <a:avLst/>
          </a:prstGeom>
          <a:solidFill>
            <a:schemeClr val="tx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sp>
        <p:nvSpPr>
          <p:cNvPr id="86097" name="Oval 80">
            <a:extLst>
              <a:ext uri="{FF2B5EF4-FFF2-40B4-BE49-F238E27FC236}">
                <a16:creationId xmlns:a16="http://schemas.microsoft.com/office/drawing/2014/main" id="{161C3656-1641-16A0-0E77-B35CA9D74F46}"/>
              </a:ext>
            </a:extLst>
          </p:cNvPr>
          <p:cNvSpPr>
            <a:spLocks noChangeArrowheads="1"/>
          </p:cNvSpPr>
          <p:nvPr/>
        </p:nvSpPr>
        <p:spPr bwMode="auto">
          <a:xfrm>
            <a:off x="6757989" y="2244725"/>
            <a:ext cx="71437" cy="71438"/>
          </a:xfrm>
          <a:prstGeom prst="ellipse">
            <a:avLst/>
          </a:prstGeom>
          <a:solidFill>
            <a:schemeClr val="tx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sp>
        <p:nvSpPr>
          <p:cNvPr id="86098" name="Oval 81">
            <a:extLst>
              <a:ext uri="{FF2B5EF4-FFF2-40B4-BE49-F238E27FC236}">
                <a16:creationId xmlns:a16="http://schemas.microsoft.com/office/drawing/2014/main" id="{ED6BE3C0-9764-BF92-4705-5821C60482BF}"/>
              </a:ext>
            </a:extLst>
          </p:cNvPr>
          <p:cNvSpPr>
            <a:spLocks noChangeArrowheads="1"/>
          </p:cNvSpPr>
          <p:nvPr/>
        </p:nvSpPr>
        <p:spPr bwMode="auto">
          <a:xfrm>
            <a:off x="8466139" y="2244725"/>
            <a:ext cx="71437" cy="71438"/>
          </a:xfrm>
          <a:prstGeom prst="ellipse">
            <a:avLst/>
          </a:prstGeom>
          <a:solidFill>
            <a:schemeClr val="tx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sp>
        <p:nvSpPr>
          <p:cNvPr id="86099" name="Oval 82">
            <a:extLst>
              <a:ext uri="{FF2B5EF4-FFF2-40B4-BE49-F238E27FC236}">
                <a16:creationId xmlns:a16="http://schemas.microsoft.com/office/drawing/2014/main" id="{D3E7325D-2F8E-7614-F4AC-68FA540FCD90}"/>
              </a:ext>
            </a:extLst>
          </p:cNvPr>
          <p:cNvSpPr>
            <a:spLocks noChangeArrowheads="1"/>
          </p:cNvSpPr>
          <p:nvPr/>
        </p:nvSpPr>
        <p:spPr bwMode="auto">
          <a:xfrm>
            <a:off x="8475664" y="5097464"/>
            <a:ext cx="71437" cy="71437"/>
          </a:xfrm>
          <a:prstGeom prst="ellipse">
            <a:avLst/>
          </a:prstGeom>
          <a:solidFill>
            <a:schemeClr val="tx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sp>
        <p:nvSpPr>
          <p:cNvPr id="86100" name="Oval 83">
            <a:extLst>
              <a:ext uri="{FF2B5EF4-FFF2-40B4-BE49-F238E27FC236}">
                <a16:creationId xmlns:a16="http://schemas.microsoft.com/office/drawing/2014/main" id="{2C9635B7-0754-2837-F75C-444A6DBB209B}"/>
              </a:ext>
            </a:extLst>
          </p:cNvPr>
          <p:cNvSpPr>
            <a:spLocks noChangeArrowheads="1"/>
          </p:cNvSpPr>
          <p:nvPr/>
        </p:nvSpPr>
        <p:spPr bwMode="auto">
          <a:xfrm>
            <a:off x="6800850" y="5734050"/>
            <a:ext cx="71438" cy="71438"/>
          </a:xfrm>
          <a:prstGeom prst="ellipse">
            <a:avLst/>
          </a:prstGeom>
          <a:solidFill>
            <a:schemeClr val="tx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sp>
        <p:nvSpPr>
          <p:cNvPr id="86101" name="Oval 84">
            <a:extLst>
              <a:ext uri="{FF2B5EF4-FFF2-40B4-BE49-F238E27FC236}">
                <a16:creationId xmlns:a16="http://schemas.microsoft.com/office/drawing/2014/main" id="{01A82844-3E60-C76E-89F6-B31E5F82A8AD}"/>
              </a:ext>
            </a:extLst>
          </p:cNvPr>
          <p:cNvSpPr>
            <a:spLocks noChangeArrowheads="1"/>
          </p:cNvSpPr>
          <p:nvPr/>
        </p:nvSpPr>
        <p:spPr bwMode="auto">
          <a:xfrm>
            <a:off x="6810375" y="5097464"/>
            <a:ext cx="71438" cy="71437"/>
          </a:xfrm>
          <a:prstGeom prst="ellipse">
            <a:avLst/>
          </a:prstGeom>
          <a:solidFill>
            <a:schemeClr val="tx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sp>
        <p:nvSpPr>
          <p:cNvPr id="86102" name="Text Box 85">
            <a:extLst>
              <a:ext uri="{FF2B5EF4-FFF2-40B4-BE49-F238E27FC236}">
                <a16:creationId xmlns:a16="http://schemas.microsoft.com/office/drawing/2014/main" id="{5F0AEA3F-3D42-173A-3C9C-3F7DD437A14B}"/>
              </a:ext>
            </a:extLst>
          </p:cNvPr>
          <p:cNvSpPr txBox="1">
            <a:spLocks noChangeArrowheads="1"/>
          </p:cNvSpPr>
          <p:nvPr/>
        </p:nvSpPr>
        <p:spPr bwMode="auto">
          <a:xfrm>
            <a:off x="3155950" y="1946276"/>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latin typeface="Times" panose="02020603050405020304" pitchFamily="18" charset="0"/>
                <a:cs typeface="Times" panose="02020603050405020304" pitchFamily="18" charset="0"/>
              </a:rPr>
              <a:t>+</a:t>
            </a:r>
            <a:endParaRPr lang="fr-FR" altLang="fr-FR" sz="1800">
              <a:latin typeface="Times" panose="02020603050405020304" pitchFamily="18" charset="0"/>
              <a:cs typeface="Times" panose="02020603050405020304" pitchFamily="18" charset="0"/>
            </a:endParaRPr>
          </a:p>
        </p:txBody>
      </p:sp>
      <p:sp>
        <p:nvSpPr>
          <p:cNvPr id="86103" name="Text Box 86">
            <a:extLst>
              <a:ext uri="{FF2B5EF4-FFF2-40B4-BE49-F238E27FC236}">
                <a16:creationId xmlns:a16="http://schemas.microsoft.com/office/drawing/2014/main" id="{7D2DCD51-78CD-3506-A55C-9C7D2A645B3E}"/>
              </a:ext>
            </a:extLst>
          </p:cNvPr>
          <p:cNvSpPr txBox="1">
            <a:spLocks noChangeArrowheads="1"/>
          </p:cNvSpPr>
          <p:nvPr/>
        </p:nvSpPr>
        <p:spPr bwMode="auto">
          <a:xfrm>
            <a:off x="3559175" y="2379663"/>
            <a:ext cx="2603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latin typeface="Times" panose="02020603050405020304" pitchFamily="18" charset="0"/>
                <a:cs typeface="Times" panose="02020603050405020304" pitchFamily="18" charset="0"/>
              </a:rPr>
              <a:t>-</a:t>
            </a:r>
            <a:endParaRPr lang="fr-FR" altLang="fr-FR" sz="1800">
              <a:latin typeface="Times" panose="02020603050405020304" pitchFamily="18" charset="0"/>
              <a:cs typeface="Times" panose="02020603050405020304" pitchFamily="18" charset="0"/>
            </a:endParaRPr>
          </a:p>
        </p:txBody>
      </p:sp>
      <p:graphicFrame>
        <p:nvGraphicFramePr>
          <p:cNvPr id="86104" name="Object 87">
            <a:extLst>
              <a:ext uri="{FF2B5EF4-FFF2-40B4-BE49-F238E27FC236}">
                <a16:creationId xmlns:a16="http://schemas.microsoft.com/office/drawing/2014/main" id="{4F17A572-832C-61F8-72EE-B9CC8EB1E3A7}"/>
              </a:ext>
            </a:extLst>
          </p:cNvPr>
          <p:cNvGraphicFramePr>
            <a:graphicFrameLocks noChangeAspect="1"/>
          </p:cNvGraphicFramePr>
          <p:nvPr>
            <p:extLst>
              <p:ext uri="{D42A27DB-BD31-4B8C-83A1-F6EECF244321}">
                <p14:modId xmlns:p14="http://schemas.microsoft.com/office/powerpoint/2010/main" val="752487155"/>
              </p:ext>
            </p:extLst>
          </p:nvPr>
        </p:nvGraphicFramePr>
        <p:xfrm>
          <a:off x="7764463" y="3603625"/>
          <a:ext cx="584200" cy="431800"/>
        </p:xfrm>
        <a:graphic>
          <a:graphicData uri="http://schemas.openxmlformats.org/presentationml/2006/ole">
            <mc:AlternateContent xmlns:mc="http://schemas.openxmlformats.org/markup-compatibility/2006">
              <mc:Choice xmlns:v="urn:schemas-microsoft-com:vml" Requires="v">
                <p:oleObj name="Equation" r:id="rId20" imgW="291847" imgH="215713" progId="Equation.3">
                  <p:embed/>
                </p:oleObj>
              </mc:Choice>
              <mc:Fallback>
                <p:oleObj name="Equation" r:id="rId20" imgW="291847" imgH="215713" progId="Equation.3">
                  <p:embed/>
                  <p:pic>
                    <p:nvPicPr>
                      <p:cNvPr id="86104" name="Object 87">
                        <a:extLst>
                          <a:ext uri="{FF2B5EF4-FFF2-40B4-BE49-F238E27FC236}">
                            <a16:creationId xmlns:a16="http://schemas.microsoft.com/office/drawing/2014/main" id="{4F17A572-832C-61F8-72EE-B9CC8EB1E3A7}"/>
                          </a:ext>
                        </a:extLst>
                      </p:cNvPr>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7764463" y="3603625"/>
                        <a:ext cx="584200" cy="431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2" name="Group 88">
            <a:extLst>
              <a:ext uri="{FF2B5EF4-FFF2-40B4-BE49-F238E27FC236}">
                <a16:creationId xmlns:a16="http://schemas.microsoft.com/office/drawing/2014/main" id="{BFB418A5-0DC3-6C5C-C37D-1BE57ED7F14B}"/>
              </a:ext>
            </a:extLst>
          </p:cNvPr>
          <p:cNvGrpSpPr>
            <a:grpSpLocks/>
          </p:cNvGrpSpPr>
          <p:nvPr/>
        </p:nvGrpSpPr>
        <p:grpSpPr bwMode="auto">
          <a:xfrm>
            <a:off x="5611814" y="4773614"/>
            <a:ext cx="1774825" cy="835025"/>
            <a:chOff x="4642" y="2379"/>
            <a:chExt cx="1118" cy="526"/>
          </a:xfrm>
        </p:grpSpPr>
        <p:sp>
          <p:nvSpPr>
            <p:cNvPr id="86110" name="Text Box 89">
              <a:extLst>
                <a:ext uri="{FF2B5EF4-FFF2-40B4-BE49-F238E27FC236}">
                  <a16:creationId xmlns:a16="http://schemas.microsoft.com/office/drawing/2014/main" id="{EE688167-12C5-3230-7E82-3082A7FC2463}"/>
                </a:ext>
              </a:extLst>
            </p:cNvPr>
            <p:cNvSpPr txBox="1">
              <a:spLocks noChangeArrowheads="1"/>
            </p:cNvSpPr>
            <p:nvPr/>
          </p:nvSpPr>
          <p:spPr bwMode="auto">
            <a:xfrm>
              <a:off x="4642" y="2379"/>
              <a:ext cx="1118" cy="526"/>
            </a:xfrm>
            <a:prstGeom prst="rect">
              <a:avLst/>
            </a:prstGeom>
            <a:solidFill>
              <a:schemeClr val="accent4">
                <a:lumMod val="20000"/>
                <a:lumOff val="80000"/>
              </a:schemeClr>
            </a:solidFill>
            <a:ln w="9525">
              <a:solidFill>
                <a:srgbClr val="FF0000"/>
              </a:solidFill>
              <a:miter lim="800000"/>
              <a:headEnd/>
              <a:tailEnd/>
            </a:ln>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50000"/>
                </a:spcBef>
                <a:buClrTx/>
                <a:buFontTx/>
                <a:buNone/>
              </a:pPr>
              <a:r>
                <a:rPr lang="fr-CH" altLang="fr-FR" sz="1600" dirty="0">
                  <a:latin typeface="Times" panose="02020603050405020304" pitchFamily="18" charset="0"/>
                  <a:cs typeface="Times" panose="02020603050405020304" pitchFamily="18" charset="0"/>
                </a:rPr>
                <a:t>„Geschätztes” Modell</a:t>
              </a:r>
              <a:br>
                <a:rPr lang="fr-CH" altLang="fr-FR" sz="1600" dirty="0">
                  <a:latin typeface="Times" panose="02020603050405020304" pitchFamily="18" charset="0"/>
                  <a:cs typeface="Times" panose="02020603050405020304" pitchFamily="18" charset="0"/>
                </a:rPr>
              </a:br>
              <a:br>
                <a:rPr lang="fr-CH" altLang="fr-FR" sz="1600" dirty="0">
                  <a:latin typeface="Times" panose="02020603050405020304" pitchFamily="18" charset="0"/>
                  <a:cs typeface="Times" panose="02020603050405020304" pitchFamily="18" charset="0"/>
                </a:rPr>
              </a:br>
              <a:endParaRPr lang="fr-FR" altLang="fr-FR" sz="1600" dirty="0">
                <a:latin typeface="Times" panose="02020603050405020304" pitchFamily="18" charset="0"/>
                <a:cs typeface="Times" panose="02020603050405020304" pitchFamily="18" charset="0"/>
              </a:endParaRPr>
            </a:p>
          </p:txBody>
        </p:sp>
        <p:graphicFrame>
          <p:nvGraphicFramePr>
            <p:cNvPr id="86111" name="Object 90">
              <a:extLst>
                <a:ext uri="{FF2B5EF4-FFF2-40B4-BE49-F238E27FC236}">
                  <a16:creationId xmlns:a16="http://schemas.microsoft.com/office/drawing/2014/main" id="{BB5CAD5F-8C9E-0EE4-278F-5F4AA1FE682C}"/>
                </a:ext>
              </a:extLst>
            </p:cNvPr>
            <p:cNvGraphicFramePr>
              <a:graphicFrameLocks noChangeAspect="1"/>
            </p:cNvGraphicFramePr>
            <p:nvPr/>
          </p:nvGraphicFramePr>
          <p:xfrm>
            <a:off x="4719" y="2616"/>
            <a:ext cx="962" cy="229"/>
          </p:xfrm>
          <a:graphic>
            <a:graphicData uri="http://schemas.openxmlformats.org/presentationml/2006/ole">
              <mc:AlternateContent xmlns:mc="http://schemas.openxmlformats.org/markup-compatibility/2006">
                <mc:Choice xmlns:v="urn:schemas-microsoft-com:vml" Requires="v">
                  <p:oleObj name="Equation" r:id="rId22" imgW="799753" imgH="190417" progId="Equation.3">
                    <p:embed/>
                  </p:oleObj>
                </mc:Choice>
                <mc:Fallback>
                  <p:oleObj name="Equation" r:id="rId22" imgW="799753" imgH="190417" progId="Equation.3">
                    <p:embed/>
                    <p:pic>
                      <p:nvPicPr>
                        <p:cNvPr id="86111" name="Object 90">
                          <a:extLst>
                            <a:ext uri="{FF2B5EF4-FFF2-40B4-BE49-F238E27FC236}">
                              <a16:creationId xmlns:a16="http://schemas.microsoft.com/office/drawing/2014/main" id="{BB5CAD5F-8C9E-0EE4-278F-5F4AA1FE682C}"/>
                            </a:ext>
                          </a:extLst>
                        </p:cNvPr>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4719" y="2616"/>
                          <a:ext cx="962"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pSp>
        <p:nvGrpSpPr>
          <p:cNvPr id="3" name="Group 91">
            <a:extLst>
              <a:ext uri="{FF2B5EF4-FFF2-40B4-BE49-F238E27FC236}">
                <a16:creationId xmlns:a16="http://schemas.microsoft.com/office/drawing/2014/main" id="{09FEAEEF-2213-876B-61DF-22EDE5FD50DA}"/>
              </a:ext>
            </a:extLst>
          </p:cNvPr>
          <p:cNvGrpSpPr>
            <a:grpSpLocks/>
          </p:cNvGrpSpPr>
          <p:nvPr/>
        </p:nvGrpSpPr>
        <p:grpSpPr bwMode="auto">
          <a:xfrm>
            <a:off x="5527676" y="1887539"/>
            <a:ext cx="1774825" cy="835025"/>
            <a:chOff x="4645" y="1675"/>
            <a:chExt cx="1118" cy="526"/>
          </a:xfrm>
        </p:grpSpPr>
        <p:sp>
          <p:nvSpPr>
            <p:cNvPr id="86108" name="Text Box 92">
              <a:extLst>
                <a:ext uri="{FF2B5EF4-FFF2-40B4-BE49-F238E27FC236}">
                  <a16:creationId xmlns:a16="http://schemas.microsoft.com/office/drawing/2014/main" id="{51C9477F-39EA-279C-9F05-777411FE280B}"/>
                </a:ext>
              </a:extLst>
            </p:cNvPr>
            <p:cNvSpPr txBox="1">
              <a:spLocks noChangeArrowheads="1"/>
            </p:cNvSpPr>
            <p:nvPr/>
          </p:nvSpPr>
          <p:spPr bwMode="auto">
            <a:xfrm>
              <a:off x="4645" y="1675"/>
              <a:ext cx="1118" cy="526"/>
            </a:xfrm>
            <a:prstGeom prst="rect">
              <a:avLst/>
            </a:prstGeom>
            <a:solidFill>
              <a:schemeClr val="accent4">
                <a:lumMod val="20000"/>
                <a:lumOff val="80000"/>
              </a:schemeClr>
            </a:solidFill>
            <a:ln w="9525">
              <a:solidFill>
                <a:srgbClr val="FF0000"/>
              </a:solidFill>
              <a:miter lim="800000"/>
              <a:headEnd/>
              <a:tailEnd/>
            </a:ln>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50000"/>
                </a:spcBef>
                <a:buClrTx/>
                <a:buFontTx/>
                <a:buNone/>
              </a:pPr>
              <a:r>
                <a:rPr lang="fr-CH" altLang="fr-FR" sz="1600" dirty="0">
                  <a:latin typeface="Times" panose="02020603050405020304" pitchFamily="18" charset="0"/>
                  <a:cs typeface="Times" panose="02020603050405020304" pitchFamily="18" charset="0"/>
                </a:rPr>
                <a:t>„Reales“ System</a:t>
              </a:r>
              <a:br>
                <a:rPr lang="fr-CH" altLang="fr-FR" sz="1600" dirty="0">
                  <a:latin typeface="Times" panose="02020603050405020304" pitchFamily="18" charset="0"/>
                  <a:cs typeface="Times" panose="02020603050405020304" pitchFamily="18" charset="0"/>
                </a:rPr>
              </a:br>
              <a:br>
                <a:rPr lang="fr-CH" altLang="fr-FR" sz="1600" dirty="0">
                  <a:latin typeface="Times" panose="02020603050405020304" pitchFamily="18" charset="0"/>
                  <a:cs typeface="Times" panose="02020603050405020304" pitchFamily="18" charset="0"/>
                </a:rPr>
              </a:br>
              <a:endParaRPr lang="fr-FR" altLang="fr-FR" sz="1600" dirty="0">
                <a:latin typeface="Times" panose="02020603050405020304" pitchFamily="18" charset="0"/>
                <a:cs typeface="Times" panose="02020603050405020304" pitchFamily="18" charset="0"/>
              </a:endParaRPr>
            </a:p>
          </p:txBody>
        </p:sp>
        <p:graphicFrame>
          <p:nvGraphicFramePr>
            <p:cNvPr id="86109" name="Object 93">
              <a:extLst>
                <a:ext uri="{FF2B5EF4-FFF2-40B4-BE49-F238E27FC236}">
                  <a16:creationId xmlns:a16="http://schemas.microsoft.com/office/drawing/2014/main" id="{2F9F0D0E-B46C-A972-30A5-FFFE3F08E2A3}"/>
                </a:ext>
              </a:extLst>
            </p:cNvPr>
            <p:cNvGraphicFramePr>
              <a:graphicFrameLocks noChangeAspect="1"/>
            </p:cNvGraphicFramePr>
            <p:nvPr/>
          </p:nvGraphicFramePr>
          <p:xfrm>
            <a:off x="4777" y="1926"/>
            <a:ext cx="700" cy="202"/>
          </p:xfrm>
          <a:graphic>
            <a:graphicData uri="http://schemas.openxmlformats.org/presentationml/2006/ole">
              <mc:AlternateContent xmlns:mc="http://schemas.openxmlformats.org/markup-compatibility/2006">
                <mc:Choice xmlns:v="urn:schemas-microsoft-com:vml" Requires="v">
                  <p:oleObj name="Equation" r:id="rId24" imgW="558558" imgH="165028" progId="Equation.3">
                    <p:embed/>
                  </p:oleObj>
                </mc:Choice>
                <mc:Fallback>
                  <p:oleObj name="Equation" r:id="rId24" imgW="558558" imgH="165028" progId="Equation.3">
                    <p:embed/>
                    <p:pic>
                      <p:nvPicPr>
                        <p:cNvPr id="86109" name="Object 93">
                          <a:extLst>
                            <a:ext uri="{FF2B5EF4-FFF2-40B4-BE49-F238E27FC236}">
                              <a16:creationId xmlns:a16="http://schemas.microsoft.com/office/drawing/2014/main" id="{2F9F0D0E-B46C-A972-30A5-FFFE3F08E2A3}"/>
                            </a:ext>
                          </a:extLst>
                        </p:cNvPr>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4777" y="1926"/>
                          <a:ext cx="700"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pic>
        <p:nvPicPr>
          <p:cNvPr id="4" name="Picture 3" descr="HES-SO Valais-Wallis - BioArk">
            <a:extLst>
              <a:ext uri="{FF2B5EF4-FFF2-40B4-BE49-F238E27FC236}">
                <a16:creationId xmlns:a16="http://schemas.microsoft.com/office/drawing/2014/main" id="{B2E1EACB-009F-570D-058A-6AD5F387EEBB}"/>
              </a:ext>
            </a:extLst>
          </p:cNvPr>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mc:Choice xmlns:a14="http://schemas.microsoft.com/office/drawing/2010/main" Requires="a14">
          <p:sp>
            <p:nvSpPr>
              <p:cNvPr id="5" name="TextBox 4">
                <a:extLst>
                  <a:ext uri="{FF2B5EF4-FFF2-40B4-BE49-F238E27FC236}">
                    <a16:creationId xmlns:a16="http://schemas.microsoft.com/office/drawing/2014/main" id="{19FFF0C9-6D1D-9D85-5A6D-F2288EF90906}"/>
                  </a:ext>
                </a:extLst>
              </p:cNvPr>
              <p:cNvSpPr txBox="1"/>
              <p:nvPr/>
            </p:nvSpPr>
            <p:spPr>
              <a:xfrm>
                <a:off x="9355140" y="2655093"/>
                <a:ext cx="1888897" cy="404663"/>
              </a:xfrm>
              <a:prstGeom prst="rect">
                <a:avLst/>
              </a:prstGeom>
              <a:noFill/>
            </p:spPr>
            <p:txBody>
              <a:bodyPr wrap="square">
                <a:spAutoFit/>
              </a:bodyPr>
              <a:lstStyle/>
              <a:p>
                <a:r>
                  <a:rPr lang="fr-CH" sz="1800" b="1" dirty="0">
                    <a:solidFill>
                      <a:srgbClr val="FF0000"/>
                    </a:solidFill>
                  </a:rPr>
                  <a:t>Ziel: </a:t>
                </a:r>
                <a14:m xmlns:a14="http://schemas.microsoft.com/office/drawing/2010/main"/>
                <a:endParaRPr lang="fr-CH" b="1" dirty="0">
                  <a:solidFill>
                    <a:srgbClr val="FF0000"/>
                  </a:solidFill>
                </a:endParaRPr>
              </a:p>
            </p:txBody>
          </p:sp>
        </mc:Choice>
        <mc:Fallback>
          <p:sp>
            <p:nvSpPr>
              <p:cNvPr id="5" name="TextBox 4">
                <a:extLst>
                  <a:ext uri="{FF2B5EF4-FFF2-40B4-BE49-F238E27FC236}">
                    <a16:creationId xmlns:a16="http://schemas.microsoft.com/office/drawing/2014/main" id="{19FFF0C9-6D1D-9D85-5A6D-F2288EF90906}"/>
                  </a:ext>
                </a:extLst>
              </p:cNvPr>
              <p:cNvSpPr txBox="1">
                <a:spLocks noRot="1" noChangeAspect="1" noMove="1" noResize="1" noEditPoints="1" noAdjustHandles="1" noChangeArrowheads="1" noChangeShapeType="1" noTextEdit="1"/>
              </p:cNvSpPr>
              <p:nvPr/>
            </p:nvSpPr>
            <p:spPr>
              <a:xfrm>
                <a:off x="9355140" y="2655093"/>
                <a:ext cx="1888897" cy="404663"/>
              </a:xfrm>
              <a:prstGeom prst="rect">
                <a:avLst/>
              </a:prstGeom>
              <a:blipFill>
                <a:blip r:embed="rId27"/>
                <a:stretch>
                  <a:fillRect l="-2913" t="-3030" r="-14239" b="-25758"/>
                </a:stretch>
              </a:blipFill>
            </p:spPr>
            <p:txBody>
              <a:bodyPr/>
              <a:lstStyle/>
              <a:p>
                <a:r>
                  <a:rPr lang="fr-CH">
                    <a:noFill/>
                  </a:rPr>
                  <a:t> </a:t>
                </a:r>
              </a:p>
            </p:txBody>
          </p:sp>
        </mc:Fallback>
      </mc:AlternateContent>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par>
                                <p:cTn id="9" presetID="23" presetClass="entr" presetSubtype="16"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p:cTn id="11" dur="500" fill="hold"/>
                                        <p:tgtEl>
                                          <p:spTgt spid="3"/>
                                        </p:tgtEl>
                                        <p:attrNameLst>
                                          <p:attrName>ppt_w</p:attrName>
                                        </p:attrNameLst>
                                      </p:cBhvr>
                                      <p:tavLst>
                                        <p:tav tm="0">
                                          <p:val>
                                            <p:fltVal val="0"/>
                                          </p:val>
                                        </p:tav>
                                        <p:tav tm="100000">
                                          <p:val>
                                            <p:strVal val="#ppt_w"/>
                                          </p:val>
                                        </p:tav>
                                      </p:tavLst>
                                    </p:anim>
                                    <p:anim calcmode="lin" valueType="num">
                                      <p:cBhvr>
                                        <p:cTn id="12" dur="500" fill="hold"/>
                                        <p:tgtEl>
                                          <p:spTgt spid="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16="http://schemas.microsoft.com/office/drawing/2014/main" xmlns:a14="http://schemas.microsoft.com/office/drawing/2010/main" xmlns:mc="http://schemas.openxmlformats.org/markup-compatibility/2006" xmlns:v="urn:schemas-microsoft-com:vml"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Espace réservé du numéro de diapositive 5">
            <a:extLst>
              <a:ext uri="{FF2B5EF4-FFF2-40B4-BE49-F238E27FC236}">
                <a16:creationId xmlns:a16="http://schemas.microsoft.com/office/drawing/2014/main" id="{454E741E-64F1-BC2C-2AED-256928AAB11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1B8DB08F-8DD1-497A-ABE2-883AB434524F}" type="slidenum">
              <a:rPr lang="fr-FR" altLang="fr-FR" sz="1200"/>
              <a:t>24</a:t>
            </a:fld>
            <a:endParaRPr lang="fr-FR" altLang="fr-FR" sz="1200"/>
          </a:p>
        </p:txBody>
      </p:sp>
      <p:sp>
        <p:nvSpPr>
          <p:cNvPr id="89091" name="Rectangle 2">
            <a:extLst>
              <a:ext uri="{FF2B5EF4-FFF2-40B4-BE49-F238E27FC236}">
                <a16:creationId xmlns:a16="http://schemas.microsoft.com/office/drawing/2014/main" id="{E9DC82A4-0EA9-D8DD-52C1-DCAE722907D0}"/>
              </a:ext>
            </a:extLst>
          </p:cNvPr>
          <p:cNvSpPr>
            <a:spLocks noGrp="1" noChangeArrowheads="1"/>
          </p:cNvSpPr>
          <p:nvPr>
            <p:ph type="title"/>
          </p:nvPr>
        </p:nvSpPr>
        <p:spPr/>
        <p:txBody>
          <a:bodyPr>
            <a:normAutofit/>
          </a:bodyPr>
          <a:lstStyle/>
          <a:p>
            <a:pPr marL="533400" indent="-533400"/>
            <a:r>
              <a:rPr lang="fr-CH" altLang="fr-FR" sz="3200" b="1" dirty="0">
                <a:latin typeface="Times" panose="02020603050405020304" pitchFamily="18" charset="0"/>
                <a:cs typeface="Times" panose="02020603050405020304" pitchFamily="18" charset="0"/>
              </a:rPr>
              <a:t>Die Gleichungen des Zustandsobservators</a:t>
            </a:r>
            <a:endParaRPr lang="fr-FR" altLang="fr-FR" sz="3200" b="1" dirty="0">
              <a:latin typeface="Times" panose="02020603050405020304" pitchFamily="18" charset="0"/>
              <a:cs typeface="Times" panose="02020603050405020304" pitchFamily="18" charset="0"/>
            </a:endParaRPr>
          </a:p>
        </p:txBody>
      </p:sp>
      <p:sp>
        <p:nvSpPr>
          <p:cNvPr id="89093" name="Rectangle 7">
            <a:extLst>
              <a:ext uri="{FF2B5EF4-FFF2-40B4-BE49-F238E27FC236}">
                <a16:creationId xmlns:a16="http://schemas.microsoft.com/office/drawing/2014/main" id="{571FE2A1-D852-CD8C-17CB-B82A261C1584}"/>
              </a:ext>
            </a:extLst>
          </p:cNvPr>
          <p:cNvSpPr>
            <a:spLocks noChangeArrowheads="1"/>
          </p:cNvSpPr>
          <p:nvPr/>
        </p:nvSpPr>
        <p:spPr bwMode="auto">
          <a:xfrm>
            <a:off x="2054226" y="1362076"/>
            <a:ext cx="4551363" cy="733425"/>
          </a:xfrm>
          <a:prstGeom prst="rect">
            <a:avLst/>
          </a:prstGeom>
          <a:solidFill>
            <a:srgbClr val="FF7C80"/>
          </a:solidFill>
          <a:ln>
            <a:noFill/>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9094" name="Rectangle 8">
            <a:extLst>
              <a:ext uri="{FF2B5EF4-FFF2-40B4-BE49-F238E27FC236}">
                <a16:creationId xmlns:a16="http://schemas.microsoft.com/office/drawing/2014/main" id="{21A6C018-4C64-058A-1BD6-8C5BA1551BE3}"/>
              </a:ext>
            </a:extLst>
          </p:cNvPr>
          <p:cNvSpPr>
            <a:spLocks noChangeArrowheads="1"/>
          </p:cNvSpPr>
          <p:nvPr/>
        </p:nvSpPr>
        <p:spPr bwMode="auto">
          <a:xfrm>
            <a:off x="2055814" y="2168525"/>
            <a:ext cx="4035425" cy="1981200"/>
          </a:xfrm>
          <a:prstGeom prst="rect">
            <a:avLst/>
          </a:prstGeom>
          <a:solidFill>
            <a:srgbClr val="FF7C80"/>
          </a:solidFill>
          <a:ln>
            <a:noFill/>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9095" name="Rectangle 9">
            <a:extLst>
              <a:ext uri="{FF2B5EF4-FFF2-40B4-BE49-F238E27FC236}">
                <a16:creationId xmlns:a16="http://schemas.microsoft.com/office/drawing/2014/main" id="{FEA91FD3-1B9D-EF83-1489-2431CF441BCB}"/>
              </a:ext>
            </a:extLst>
          </p:cNvPr>
          <p:cNvSpPr>
            <a:spLocks noChangeArrowheads="1"/>
          </p:cNvSpPr>
          <p:nvPr/>
        </p:nvSpPr>
        <p:spPr bwMode="auto">
          <a:xfrm>
            <a:off x="3817939" y="3643314"/>
            <a:ext cx="439737" cy="441325"/>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a:t>A</a:t>
            </a:r>
            <a:r>
              <a:rPr lang="fr-CH" altLang="fr-FR" sz="1800" baseline="-25000"/>
              <a:t>o</a:t>
            </a:r>
            <a:endParaRPr lang="fr-FR" altLang="fr-FR" sz="1800" baseline="-25000"/>
          </a:p>
        </p:txBody>
      </p:sp>
      <p:sp>
        <p:nvSpPr>
          <p:cNvPr id="89096" name="Rectangle 10">
            <a:extLst>
              <a:ext uri="{FF2B5EF4-FFF2-40B4-BE49-F238E27FC236}">
                <a16:creationId xmlns:a16="http://schemas.microsoft.com/office/drawing/2014/main" id="{4F225D55-797E-D8E9-B699-3099ED5793D7}"/>
              </a:ext>
            </a:extLst>
          </p:cNvPr>
          <p:cNvSpPr>
            <a:spLocks noChangeArrowheads="1"/>
          </p:cNvSpPr>
          <p:nvPr/>
        </p:nvSpPr>
        <p:spPr bwMode="auto">
          <a:xfrm>
            <a:off x="2347914" y="2989264"/>
            <a:ext cx="441325" cy="441325"/>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dirty="0"/>
              <a:t>B</a:t>
            </a:r>
            <a:r>
              <a:rPr lang="fr-CH" altLang="fr-FR" sz="1800" baseline="-25000" dirty="0"/>
              <a:t>o</a:t>
            </a:r>
            <a:endParaRPr lang="fr-FR" altLang="fr-FR" sz="1800" baseline="-25000" dirty="0"/>
          </a:p>
        </p:txBody>
      </p:sp>
      <p:sp>
        <p:nvSpPr>
          <p:cNvPr id="89097" name="Rectangle 11">
            <a:extLst>
              <a:ext uri="{FF2B5EF4-FFF2-40B4-BE49-F238E27FC236}">
                <a16:creationId xmlns:a16="http://schemas.microsoft.com/office/drawing/2014/main" id="{86F5522E-2576-8F06-7888-326158AB7259}"/>
              </a:ext>
            </a:extLst>
          </p:cNvPr>
          <p:cNvSpPr>
            <a:spLocks noChangeArrowheads="1"/>
          </p:cNvSpPr>
          <p:nvPr/>
        </p:nvSpPr>
        <p:spPr bwMode="auto">
          <a:xfrm>
            <a:off x="4770439" y="2989264"/>
            <a:ext cx="441325" cy="441325"/>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a:t>C</a:t>
            </a:r>
            <a:r>
              <a:rPr lang="fr-CH" altLang="fr-FR" sz="1800" baseline="-25000"/>
              <a:t>o</a:t>
            </a:r>
            <a:endParaRPr lang="fr-FR" altLang="fr-FR" sz="1800" baseline="-25000"/>
          </a:p>
        </p:txBody>
      </p:sp>
      <p:sp>
        <p:nvSpPr>
          <p:cNvPr id="89098" name="Oval 12">
            <a:extLst>
              <a:ext uri="{FF2B5EF4-FFF2-40B4-BE49-F238E27FC236}">
                <a16:creationId xmlns:a16="http://schemas.microsoft.com/office/drawing/2014/main" id="{C23B0EEB-8805-47A2-86B8-0B174DA35EDA}"/>
              </a:ext>
            </a:extLst>
          </p:cNvPr>
          <p:cNvSpPr>
            <a:spLocks noChangeArrowheads="1"/>
          </p:cNvSpPr>
          <p:nvPr/>
        </p:nvSpPr>
        <p:spPr bwMode="auto">
          <a:xfrm>
            <a:off x="6042025" y="1490664"/>
            <a:ext cx="439738" cy="441325"/>
          </a:xfrm>
          <a:prstGeom prst="ellipse">
            <a:avLst/>
          </a:prstGeom>
          <a:solidFill>
            <a:schemeClr val="bg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graphicFrame>
        <p:nvGraphicFramePr>
          <p:cNvPr id="89099" name="Object 13">
            <a:extLst>
              <a:ext uri="{FF2B5EF4-FFF2-40B4-BE49-F238E27FC236}">
                <a16:creationId xmlns:a16="http://schemas.microsoft.com/office/drawing/2014/main" id="{F5B9B733-5934-BE79-EE8A-2252A229DD46}"/>
              </a:ext>
            </a:extLst>
          </p:cNvPr>
          <p:cNvGraphicFramePr>
            <a:graphicFrameLocks noChangeAspect="1"/>
          </p:cNvGraphicFramePr>
          <p:nvPr/>
        </p:nvGraphicFramePr>
        <p:xfrm>
          <a:off x="3800476" y="3005139"/>
          <a:ext cx="531813" cy="407987"/>
        </p:xfrm>
        <a:graphic>
          <a:graphicData uri="http://schemas.openxmlformats.org/presentationml/2006/ole">
            <mc:AlternateContent xmlns:mc="http://schemas.openxmlformats.org/markup-compatibility/2006">
              <mc:Choice xmlns:v="urn:schemas-microsoft-com:vml" Requires="v">
                <p:oleObj name="Equation" r:id="rId2" imgW="215619" imgH="266353" progId="Equation.3">
                  <p:embed/>
                </p:oleObj>
              </mc:Choice>
              <mc:Fallback>
                <p:oleObj name="Equation" r:id="rId2" imgW="215619" imgH="266353" progId="Equation.3">
                  <p:embed/>
                  <p:pic>
                    <p:nvPicPr>
                      <p:cNvPr id="89099" name="Object 13">
                        <a:extLst>
                          <a:ext uri="{FF2B5EF4-FFF2-40B4-BE49-F238E27FC236}">
                            <a16:creationId xmlns:a16="http://schemas.microsoft.com/office/drawing/2014/main" id="{F5B9B733-5934-BE79-EE8A-2252A229DD4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00476" y="3005139"/>
                        <a:ext cx="531813" cy="40798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9100" name="Rectangle 14">
            <a:extLst>
              <a:ext uri="{FF2B5EF4-FFF2-40B4-BE49-F238E27FC236}">
                <a16:creationId xmlns:a16="http://schemas.microsoft.com/office/drawing/2014/main" id="{64DDE923-AE16-F7C7-F212-CD5C12D83123}"/>
              </a:ext>
            </a:extLst>
          </p:cNvPr>
          <p:cNvSpPr>
            <a:spLocks noChangeArrowheads="1"/>
          </p:cNvSpPr>
          <p:nvPr/>
        </p:nvSpPr>
        <p:spPr bwMode="auto">
          <a:xfrm>
            <a:off x="3763964" y="1490664"/>
            <a:ext cx="441325" cy="441325"/>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a:t>F</a:t>
            </a:r>
            <a:endParaRPr lang="fr-FR" altLang="fr-FR" sz="1800"/>
          </a:p>
        </p:txBody>
      </p:sp>
      <p:cxnSp>
        <p:nvCxnSpPr>
          <p:cNvPr id="89101" name="AutoShape 15">
            <a:extLst>
              <a:ext uri="{FF2B5EF4-FFF2-40B4-BE49-F238E27FC236}">
                <a16:creationId xmlns:a16="http://schemas.microsoft.com/office/drawing/2014/main" id="{29D6A7EA-280C-D92E-B92D-A5CBBE43E48F}"/>
              </a:ext>
            </a:extLst>
          </p:cNvPr>
          <p:cNvCxnSpPr>
            <a:cxnSpLocks noChangeShapeType="1"/>
            <a:stCxn id="89137" idx="4"/>
            <a:endCxn id="89098" idx="0"/>
          </p:cNvCxnSpPr>
          <p:nvPr/>
        </p:nvCxnSpPr>
        <p:spPr bwMode="auto">
          <a:xfrm rot="16200000" flipH="1">
            <a:off x="6120607" y="1350170"/>
            <a:ext cx="277813" cy="3175"/>
          </a:xfrm>
          <a:prstGeom prst="bentConnector3">
            <a:avLst>
              <a:gd name="adj1" fmla="val 50000"/>
            </a:avLst>
          </a:prstGeom>
          <a:noFill/>
          <a:ln w="9525">
            <a:solidFill>
              <a:schemeClr val="tx1"/>
            </a:solidFill>
            <a:prstDash val="dash"/>
            <a:miter lim="800000"/>
            <a:headEnd/>
            <a:tailEnd type="triangle" w="med" len="med"/>
          </a:ln>
          <a:extLst>
            <a:ext uri="{909E8E84-426E-40DD-AFC4-6F175D3DCCD1}">
              <a14:hiddenFill xmlns:a14="http://schemas.microsoft.com/office/drawing/2010/main">
                <a:noFill/>
              </a14:hiddenFill>
            </a:ext>
          </a:extLst>
        </p:spPr>
      </p:cxnSp>
      <p:cxnSp>
        <p:nvCxnSpPr>
          <p:cNvPr id="89102" name="AutoShape 16">
            <a:extLst>
              <a:ext uri="{FF2B5EF4-FFF2-40B4-BE49-F238E27FC236}">
                <a16:creationId xmlns:a16="http://schemas.microsoft.com/office/drawing/2014/main" id="{94129C88-B53D-420B-0CF6-8B4473287EFF}"/>
              </a:ext>
            </a:extLst>
          </p:cNvPr>
          <p:cNvCxnSpPr>
            <a:cxnSpLocks noChangeShapeType="1"/>
            <a:stCxn id="89098" idx="2"/>
            <a:endCxn id="89100" idx="3"/>
          </p:cNvCxnSpPr>
          <p:nvPr/>
        </p:nvCxnSpPr>
        <p:spPr bwMode="auto">
          <a:xfrm rot="10800000">
            <a:off x="4205289" y="1711325"/>
            <a:ext cx="1836737"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89103" name="AutoShape 17">
            <a:extLst>
              <a:ext uri="{FF2B5EF4-FFF2-40B4-BE49-F238E27FC236}">
                <a16:creationId xmlns:a16="http://schemas.microsoft.com/office/drawing/2014/main" id="{148C5A76-C3BF-5959-B8D6-EA3D67733698}"/>
              </a:ext>
            </a:extLst>
          </p:cNvPr>
          <p:cNvCxnSpPr>
            <a:cxnSpLocks noChangeShapeType="1"/>
            <a:stCxn id="89100" idx="1"/>
            <a:endCxn id="89104" idx="0"/>
          </p:cNvCxnSpPr>
          <p:nvPr/>
        </p:nvCxnSpPr>
        <p:spPr bwMode="auto">
          <a:xfrm rot="10800000" flipV="1">
            <a:off x="3406775" y="1711325"/>
            <a:ext cx="357188" cy="1277938"/>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sp>
        <p:nvSpPr>
          <p:cNvPr id="89104" name="Oval 18">
            <a:extLst>
              <a:ext uri="{FF2B5EF4-FFF2-40B4-BE49-F238E27FC236}">
                <a16:creationId xmlns:a16="http://schemas.microsoft.com/office/drawing/2014/main" id="{FA402157-EDB0-7ACD-0AE8-1A19DD4A37E7}"/>
              </a:ext>
            </a:extLst>
          </p:cNvPr>
          <p:cNvSpPr>
            <a:spLocks noChangeArrowheads="1"/>
          </p:cNvSpPr>
          <p:nvPr/>
        </p:nvSpPr>
        <p:spPr bwMode="auto">
          <a:xfrm>
            <a:off x="3186114" y="2989264"/>
            <a:ext cx="439737" cy="441325"/>
          </a:xfrm>
          <a:prstGeom prst="ellipse">
            <a:avLst/>
          </a:prstGeom>
          <a:solidFill>
            <a:schemeClr val="bg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cxnSp>
        <p:nvCxnSpPr>
          <p:cNvPr id="89105" name="AutoShape 19">
            <a:extLst>
              <a:ext uri="{FF2B5EF4-FFF2-40B4-BE49-F238E27FC236}">
                <a16:creationId xmlns:a16="http://schemas.microsoft.com/office/drawing/2014/main" id="{3095F23B-CB84-1692-0815-47930F3C8322}"/>
              </a:ext>
            </a:extLst>
          </p:cNvPr>
          <p:cNvCxnSpPr>
            <a:cxnSpLocks noChangeShapeType="1"/>
            <a:stCxn id="89136" idx="6"/>
            <a:endCxn id="89096" idx="1"/>
          </p:cNvCxnSpPr>
          <p:nvPr/>
        </p:nvCxnSpPr>
        <p:spPr bwMode="auto">
          <a:xfrm>
            <a:off x="1908175" y="3203575"/>
            <a:ext cx="439738" cy="6350"/>
          </a:xfrm>
          <a:prstGeom prst="bentConnector3">
            <a:avLst>
              <a:gd name="adj1" fmla="val 50000"/>
            </a:avLst>
          </a:prstGeom>
          <a:noFill/>
          <a:ln w="9525">
            <a:solidFill>
              <a:schemeClr val="tx1"/>
            </a:solidFill>
            <a:prstDash val="dash"/>
            <a:miter lim="800000"/>
            <a:headEnd/>
            <a:tailEnd type="triangle" w="med" len="med"/>
          </a:ln>
          <a:extLst>
            <a:ext uri="{909E8E84-426E-40DD-AFC4-6F175D3DCCD1}">
              <a14:hiddenFill xmlns:a14="http://schemas.microsoft.com/office/drawing/2010/main">
                <a:noFill/>
              </a14:hiddenFill>
            </a:ext>
          </a:extLst>
        </p:spPr>
      </p:cxnSp>
      <p:cxnSp>
        <p:nvCxnSpPr>
          <p:cNvPr id="89106" name="AutoShape 20">
            <a:extLst>
              <a:ext uri="{FF2B5EF4-FFF2-40B4-BE49-F238E27FC236}">
                <a16:creationId xmlns:a16="http://schemas.microsoft.com/office/drawing/2014/main" id="{837EFEC5-5D5D-A43E-1D35-7C6C322199F4}"/>
              </a:ext>
            </a:extLst>
          </p:cNvPr>
          <p:cNvCxnSpPr>
            <a:cxnSpLocks noChangeShapeType="1"/>
            <a:stCxn id="89104" idx="6"/>
          </p:cNvCxnSpPr>
          <p:nvPr/>
        </p:nvCxnSpPr>
        <p:spPr bwMode="auto">
          <a:xfrm>
            <a:off x="3625851" y="3209925"/>
            <a:ext cx="174625"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89107" name="AutoShape 21">
            <a:extLst>
              <a:ext uri="{FF2B5EF4-FFF2-40B4-BE49-F238E27FC236}">
                <a16:creationId xmlns:a16="http://schemas.microsoft.com/office/drawing/2014/main" id="{647A0A4A-E613-ACAF-603F-541098BFAD54}"/>
              </a:ext>
            </a:extLst>
          </p:cNvPr>
          <p:cNvCxnSpPr>
            <a:cxnSpLocks noChangeShapeType="1"/>
            <a:endCxn id="89097" idx="1"/>
          </p:cNvCxnSpPr>
          <p:nvPr/>
        </p:nvCxnSpPr>
        <p:spPr bwMode="auto">
          <a:xfrm>
            <a:off x="4332288" y="3209925"/>
            <a:ext cx="438150"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89108" name="AutoShape 22">
            <a:extLst>
              <a:ext uri="{FF2B5EF4-FFF2-40B4-BE49-F238E27FC236}">
                <a16:creationId xmlns:a16="http://schemas.microsoft.com/office/drawing/2014/main" id="{467FF3EB-BD46-820B-D5DA-C2572FBBBA92}"/>
              </a:ext>
            </a:extLst>
          </p:cNvPr>
          <p:cNvCxnSpPr>
            <a:cxnSpLocks noChangeShapeType="1"/>
            <a:stCxn id="89112" idx="6"/>
            <a:endCxn id="89098" idx="4"/>
          </p:cNvCxnSpPr>
          <p:nvPr/>
        </p:nvCxnSpPr>
        <p:spPr bwMode="auto">
          <a:xfrm flipV="1">
            <a:off x="5894388" y="1931989"/>
            <a:ext cx="366712" cy="1277937"/>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9109" name="AutoShape 23">
            <a:extLst>
              <a:ext uri="{FF2B5EF4-FFF2-40B4-BE49-F238E27FC236}">
                <a16:creationId xmlns:a16="http://schemas.microsoft.com/office/drawing/2014/main" id="{E01764F1-EDDD-BABD-768B-D58020AE62D7}"/>
              </a:ext>
            </a:extLst>
          </p:cNvPr>
          <p:cNvCxnSpPr>
            <a:cxnSpLocks noChangeShapeType="1"/>
            <a:stCxn id="89095" idx="1"/>
            <a:endCxn id="89104" idx="4"/>
          </p:cNvCxnSpPr>
          <p:nvPr/>
        </p:nvCxnSpPr>
        <p:spPr bwMode="auto">
          <a:xfrm rot="10800000">
            <a:off x="3406776" y="3430589"/>
            <a:ext cx="411163" cy="433387"/>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9110" name="AutoShape 24">
            <a:extLst>
              <a:ext uri="{FF2B5EF4-FFF2-40B4-BE49-F238E27FC236}">
                <a16:creationId xmlns:a16="http://schemas.microsoft.com/office/drawing/2014/main" id="{68BB4916-22A4-A15C-360B-1E25B7CDAA00}"/>
              </a:ext>
            </a:extLst>
          </p:cNvPr>
          <p:cNvCxnSpPr>
            <a:cxnSpLocks noChangeShapeType="1"/>
            <a:endCxn id="89095" idx="3"/>
          </p:cNvCxnSpPr>
          <p:nvPr/>
        </p:nvCxnSpPr>
        <p:spPr bwMode="auto">
          <a:xfrm flipH="1">
            <a:off x="4257676" y="3209925"/>
            <a:ext cx="74613" cy="654050"/>
          </a:xfrm>
          <a:prstGeom prst="bentConnector3">
            <a:avLst>
              <a:gd name="adj1" fmla="val -32000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9111" name="AutoShape 25">
            <a:extLst>
              <a:ext uri="{FF2B5EF4-FFF2-40B4-BE49-F238E27FC236}">
                <a16:creationId xmlns:a16="http://schemas.microsoft.com/office/drawing/2014/main" id="{B15152E1-5D7E-85DD-49A4-81F00BE5414D}"/>
              </a:ext>
            </a:extLst>
          </p:cNvPr>
          <p:cNvCxnSpPr>
            <a:cxnSpLocks noChangeShapeType="1"/>
            <a:endCxn id="89135" idx="0"/>
          </p:cNvCxnSpPr>
          <p:nvPr/>
        </p:nvCxnSpPr>
        <p:spPr bwMode="auto">
          <a:xfrm>
            <a:off x="4332288" y="3209926"/>
            <a:ext cx="233362" cy="936625"/>
          </a:xfrm>
          <a:prstGeom prst="bentConnector2">
            <a:avLst/>
          </a:prstGeom>
          <a:noFill/>
          <a:ln w="9525">
            <a:solidFill>
              <a:schemeClr val="tx1"/>
            </a:solidFill>
            <a:prstDash val="dash"/>
            <a:miter lim="800000"/>
            <a:headEnd/>
            <a:tailEnd type="triangle" w="med" len="med"/>
          </a:ln>
          <a:extLst>
            <a:ext uri="{909E8E84-426E-40DD-AFC4-6F175D3DCCD1}">
              <a14:hiddenFill xmlns:a14="http://schemas.microsoft.com/office/drawing/2010/main">
                <a:noFill/>
              </a14:hiddenFill>
            </a:ext>
          </a:extLst>
        </p:spPr>
      </p:cxnSp>
      <p:sp>
        <p:nvSpPr>
          <p:cNvPr id="89112" name="Oval 26">
            <a:extLst>
              <a:ext uri="{FF2B5EF4-FFF2-40B4-BE49-F238E27FC236}">
                <a16:creationId xmlns:a16="http://schemas.microsoft.com/office/drawing/2014/main" id="{61BAD6D3-2F6A-20CD-749F-23AF017D2BAD}"/>
              </a:ext>
            </a:extLst>
          </p:cNvPr>
          <p:cNvSpPr>
            <a:spLocks noChangeArrowheads="1"/>
          </p:cNvSpPr>
          <p:nvPr/>
        </p:nvSpPr>
        <p:spPr bwMode="auto">
          <a:xfrm>
            <a:off x="5454650" y="2989264"/>
            <a:ext cx="439738" cy="441325"/>
          </a:xfrm>
          <a:prstGeom prst="ellipse">
            <a:avLst/>
          </a:prstGeom>
          <a:solidFill>
            <a:schemeClr val="bg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cxnSp>
        <p:nvCxnSpPr>
          <p:cNvPr id="89113" name="AutoShape 27">
            <a:extLst>
              <a:ext uri="{FF2B5EF4-FFF2-40B4-BE49-F238E27FC236}">
                <a16:creationId xmlns:a16="http://schemas.microsoft.com/office/drawing/2014/main" id="{48BFB3D9-91DA-0618-8693-498BFE912206}"/>
              </a:ext>
            </a:extLst>
          </p:cNvPr>
          <p:cNvCxnSpPr>
            <a:cxnSpLocks noChangeShapeType="1"/>
            <a:stCxn id="89097" idx="3"/>
            <a:endCxn id="89112" idx="2"/>
          </p:cNvCxnSpPr>
          <p:nvPr/>
        </p:nvCxnSpPr>
        <p:spPr bwMode="auto">
          <a:xfrm>
            <a:off x="5211764" y="3209925"/>
            <a:ext cx="242887"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89114" name="Rectangle 28">
            <a:extLst>
              <a:ext uri="{FF2B5EF4-FFF2-40B4-BE49-F238E27FC236}">
                <a16:creationId xmlns:a16="http://schemas.microsoft.com/office/drawing/2014/main" id="{6B235A64-4CAE-B56A-8A26-21A4CDD39BA4}"/>
              </a:ext>
            </a:extLst>
          </p:cNvPr>
          <p:cNvSpPr>
            <a:spLocks noChangeArrowheads="1"/>
          </p:cNvSpPr>
          <p:nvPr/>
        </p:nvSpPr>
        <p:spPr bwMode="auto">
          <a:xfrm>
            <a:off x="4770439" y="2389189"/>
            <a:ext cx="441325" cy="439737"/>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a:t>D</a:t>
            </a:r>
            <a:r>
              <a:rPr lang="fr-CH" altLang="fr-FR" sz="1800" baseline="-25000"/>
              <a:t>o</a:t>
            </a:r>
            <a:endParaRPr lang="fr-FR" altLang="fr-FR" sz="1800" baseline="-25000"/>
          </a:p>
        </p:txBody>
      </p:sp>
      <p:cxnSp>
        <p:nvCxnSpPr>
          <p:cNvPr id="89115" name="AutoShape 29">
            <a:extLst>
              <a:ext uri="{FF2B5EF4-FFF2-40B4-BE49-F238E27FC236}">
                <a16:creationId xmlns:a16="http://schemas.microsoft.com/office/drawing/2014/main" id="{8B8A61AA-2468-3B76-B2E8-CC5D9396D835}"/>
              </a:ext>
            </a:extLst>
          </p:cNvPr>
          <p:cNvCxnSpPr>
            <a:cxnSpLocks noChangeShapeType="1"/>
            <a:stCxn id="89114" idx="3"/>
            <a:endCxn id="89112" idx="0"/>
          </p:cNvCxnSpPr>
          <p:nvPr/>
        </p:nvCxnSpPr>
        <p:spPr bwMode="auto">
          <a:xfrm>
            <a:off x="5211763" y="2608263"/>
            <a:ext cx="461962" cy="381000"/>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9116" name="AutoShape 30">
            <a:extLst>
              <a:ext uri="{FF2B5EF4-FFF2-40B4-BE49-F238E27FC236}">
                <a16:creationId xmlns:a16="http://schemas.microsoft.com/office/drawing/2014/main" id="{F256AC67-C429-7678-0088-27A1ECDAD309}"/>
              </a:ext>
            </a:extLst>
          </p:cNvPr>
          <p:cNvCxnSpPr>
            <a:cxnSpLocks noChangeShapeType="1"/>
            <a:stCxn id="89096" idx="1"/>
            <a:endCxn id="89114" idx="1"/>
          </p:cNvCxnSpPr>
          <p:nvPr/>
        </p:nvCxnSpPr>
        <p:spPr bwMode="auto">
          <a:xfrm rot="10800000" flipH="1">
            <a:off x="2347914" y="2608263"/>
            <a:ext cx="2422525" cy="601662"/>
          </a:xfrm>
          <a:prstGeom prst="bentConnector3">
            <a:avLst>
              <a:gd name="adj1" fmla="val -962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9117" name="AutoShape 31">
            <a:extLst>
              <a:ext uri="{FF2B5EF4-FFF2-40B4-BE49-F238E27FC236}">
                <a16:creationId xmlns:a16="http://schemas.microsoft.com/office/drawing/2014/main" id="{CA140FED-1688-45F8-6023-0F546909F254}"/>
              </a:ext>
            </a:extLst>
          </p:cNvPr>
          <p:cNvCxnSpPr>
            <a:cxnSpLocks noChangeShapeType="1"/>
            <a:stCxn id="89096" idx="3"/>
            <a:endCxn id="89104" idx="2"/>
          </p:cNvCxnSpPr>
          <p:nvPr/>
        </p:nvCxnSpPr>
        <p:spPr bwMode="auto">
          <a:xfrm>
            <a:off x="2789239" y="3209925"/>
            <a:ext cx="396875"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aphicFrame>
        <p:nvGraphicFramePr>
          <p:cNvPr id="89118" name="Object 32">
            <a:extLst>
              <a:ext uri="{FF2B5EF4-FFF2-40B4-BE49-F238E27FC236}">
                <a16:creationId xmlns:a16="http://schemas.microsoft.com/office/drawing/2014/main" id="{836DBC69-004F-D13A-A519-6D8C6AD00FF7}"/>
              </a:ext>
            </a:extLst>
          </p:cNvPr>
          <p:cNvGraphicFramePr>
            <a:graphicFrameLocks noChangeAspect="1"/>
          </p:cNvGraphicFramePr>
          <p:nvPr/>
        </p:nvGraphicFramePr>
        <p:xfrm>
          <a:off x="4360864" y="2757489"/>
          <a:ext cx="466725" cy="465137"/>
        </p:xfrm>
        <a:graphic>
          <a:graphicData uri="http://schemas.openxmlformats.org/presentationml/2006/ole">
            <mc:AlternateContent xmlns:mc="http://schemas.openxmlformats.org/markup-compatibility/2006">
              <mc:Choice xmlns:v="urn:schemas-microsoft-com:vml" Requires="v">
                <p:oleObj name="Equation" r:id="rId4" imgW="228600" imgH="228600" progId="Equation.3">
                  <p:embed/>
                </p:oleObj>
              </mc:Choice>
              <mc:Fallback>
                <p:oleObj name="Equation" r:id="rId4" imgW="228600" imgH="228600" progId="Equation.3">
                  <p:embed/>
                  <p:pic>
                    <p:nvPicPr>
                      <p:cNvPr id="89118" name="Object 32">
                        <a:extLst>
                          <a:ext uri="{FF2B5EF4-FFF2-40B4-BE49-F238E27FC236}">
                            <a16:creationId xmlns:a16="http://schemas.microsoft.com/office/drawing/2014/main" id="{836DBC69-004F-D13A-A519-6D8C6AD00FF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60864" y="2757489"/>
                        <a:ext cx="466725" cy="4651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9119" name="Object 33">
            <a:extLst>
              <a:ext uri="{FF2B5EF4-FFF2-40B4-BE49-F238E27FC236}">
                <a16:creationId xmlns:a16="http://schemas.microsoft.com/office/drawing/2014/main" id="{442A2DEA-4E86-52EC-AAFE-020B5FA88A45}"/>
              </a:ext>
            </a:extLst>
          </p:cNvPr>
          <p:cNvGraphicFramePr>
            <a:graphicFrameLocks noChangeAspect="1"/>
          </p:cNvGraphicFramePr>
          <p:nvPr/>
        </p:nvGraphicFramePr>
        <p:xfrm>
          <a:off x="6554789" y="2976564"/>
          <a:ext cx="490537" cy="465137"/>
        </p:xfrm>
        <a:graphic>
          <a:graphicData uri="http://schemas.openxmlformats.org/presentationml/2006/ole">
            <mc:AlternateContent xmlns:mc="http://schemas.openxmlformats.org/markup-compatibility/2006">
              <mc:Choice xmlns:v="urn:schemas-microsoft-com:vml" Requires="v">
                <p:oleObj name="Equation" r:id="rId6" imgW="241300" imgH="228600" progId="Equation.3">
                  <p:embed/>
                </p:oleObj>
              </mc:Choice>
              <mc:Fallback>
                <p:oleObj name="Equation" r:id="rId6" imgW="241300" imgH="228600" progId="Equation.3">
                  <p:embed/>
                  <p:pic>
                    <p:nvPicPr>
                      <p:cNvPr id="89119" name="Object 33">
                        <a:extLst>
                          <a:ext uri="{FF2B5EF4-FFF2-40B4-BE49-F238E27FC236}">
                            <a16:creationId xmlns:a16="http://schemas.microsoft.com/office/drawing/2014/main" id="{442A2DEA-4E86-52EC-AAFE-020B5FA88A45}"/>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554789" y="2976564"/>
                        <a:ext cx="490537" cy="4651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89120" name="AutoShape 34">
            <a:extLst>
              <a:ext uri="{FF2B5EF4-FFF2-40B4-BE49-F238E27FC236}">
                <a16:creationId xmlns:a16="http://schemas.microsoft.com/office/drawing/2014/main" id="{A97A0161-5B17-BAD4-9A32-D3015144EEFE}"/>
              </a:ext>
            </a:extLst>
          </p:cNvPr>
          <p:cNvCxnSpPr>
            <a:cxnSpLocks noChangeShapeType="1"/>
            <a:stCxn id="89112" idx="6"/>
          </p:cNvCxnSpPr>
          <p:nvPr/>
        </p:nvCxnSpPr>
        <p:spPr bwMode="auto">
          <a:xfrm>
            <a:off x="5894388" y="3209925"/>
            <a:ext cx="660400"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89121" name="Text Box 35">
            <a:extLst>
              <a:ext uri="{FF2B5EF4-FFF2-40B4-BE49-F238E27FC236}">
                <a16:creationId xmlns:a16="http://schemas.microsoft.com/office/drawing/2014/main" id="{C724D88D-2878-CCBD-1FA2-863DE8EF7878}"/>
              </a:ext>
            </a:extLst>
          </p:cNvPr>
          <p:cNvSpPr txBox="1">
            <a:spLocks noChangeArrowheads="1"/>
          </p:cNvSpPr>
          <p:nvPr/>
        </p:nvSpPr>
        <p:spPr bwMode="auto">
          <a:xfrm>
            <a:off x="6240463" y="1212851"/>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89122" name="Text Box 36">
            <a:extLst>
              <a:ext uri="{FF2B5EF4-FFF2-40B4-BE49-F238E27FC236}">
                <a16:creationId xmlns:a16="http://schemas.microsoft.com/office/drawing/2014/main" id="{254D959C-883C-AC26-D0A3-CADAB251A6A9}"/>
              </a:ext>
            </a:extLst>
          </p:cNvPr>
          <p:cNvSpPr txBox="1">
            <a:spLocks noChangeArrowheads="1"/>
          </p:cNvSpPr>
          <p:nvPr/>
        </p:nvSpPr>
        <p:spPr bwMode="auto">
          <a:xfrm>
            <a:off x="6259513" y="1849438"/>
            <a:ext cx="2603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89123" name="Text Box 37">
            <a:extLst>
              <a:ext uri="{FF2B5EF4-FFF2-40B4-BE49-F238E27FC236}">
                <a16:creationId xmlns:a16="http://schemas.microsoft.com/office/drawing/2014/main" id="{47B08F3E-E1C5-EB74-EEB7-B61C017D6A03}"/>
              </a:ext>
            </a:extLst>
          </p:cNvPr>
          <p:cNvSpPr txBox="1">
            <a:spLocks noChangeArrowheads="1"/>
          </p:cNvSpPr>
          <p:nvPr/>
        </p:nvSpPr>
        <p:spPr bwMode="auto">
          <a:xfrm>
            <a:off x="2936875" y="2895601"/>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89124" name="Text Box 38">
            <a:extLst>
              <a:ext uri="{FF2B5EF4-FFF2-40B4-BE49-F238E27FC236}">
                <a16:creationId xmlns:a16="http://schemas.microsoft.com/office/drawing/2014/main" id="{7EA5E78A-79D3-AF5E-76FF-4B1E6AF04A33}"/>
              </a:ext>
            </a:extLst>
          </p:cNvPr>
          <p:cNvSpPr txBox="1">
            <a:spLocks noChangeArrowheads="1"/>
          </p:cNvSpPr>
          <p:nvPr/>
        </p:nvSpPr>
        <p:spPr bwMode="auto">
          <a:xfrm>
            <a:off x="3376613" y="3335338"/>
            <a:ext cx="3175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89125" name="Text Box 39">
            <a:extLst>
              <a:ext uri="{FF2B5EF4-FFF2-40B4-BE49-F238E27FC236}">
                <a16:creationId xmlns:a16="http://schemas.microsoft.com/office/drawing/2014/main" id="{A1CC8BEB-F481-F4AE-2885-73507D05C73B}"/>
              </a:ext>
            </a:extLst>
          </p:cNvPr>
          <p:cNvSpPr txBox="1">
            <a:spLocks noChangeArrowheads="1"/>
          </p:cNvSpPr>
          <p:nvPr/>
        </p:nvSpPr>
        <p:spPr bwMode="auto">
          <a:xfrm>
            <a:off x="3406775" y="2682876"/>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89126" name="Text Box 40">
            <a:extLst>
              <a:ext uri="{FF2B5EF4-FFF2-40B4-BE49-F238E27FC236}">
                <a16:creationId xmlns:a16="http://schemas.microsoft.com/office/drawing/2014/main" id="{A756AAB9-83DA-89FA-A82B-F7ABB2C90755}"/>
              </a:ext>
            </a:extLst>
          </p:cNvPr>
          <p:cNvSpPr txBox="1">
            <a:spLocks noChangeArrowheads="1"/>
          </p:cNvSpPr>
          <p:nvPr/>
        </p:nvSpPr>
        <p:spPr bwMode="auto">
          <a:xfrm>
            <a:off x="5232400" y="2895601"/>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89127" name="Text Box 41">
            <a:extLst>
              <a:ext uri="{FF2B5EF4-FFF2-40B4-BE49-F238E27FC236}">
                <a16:creationId xmlns:a16="http://schemas.microsoft.com/office/drawing/2014/main" id="{D8DC86D8-BC4E-4A9D-D119-2AAE6BE416B3}"/>
              </a:ext>
            </a:extLst>
          </p:cNvPr>
          <p:cNvSpPr txBox="1">
            <a:spLocks noChangeArrowheads="1"/>
          </p:cNvSpPr>
          <p:nvPr/>
        </p:nvSpPr>
        <p:spPr bwMode="auto">
          <a:xfrm>
            <a:off x="5643563" y="2747963"/>
            <a:ext cx="3175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89128" name="Text Box 42">
            <a:extLst>
              <a:ext uri="{FF2B5EF4-FFF2-40B4-BE49-F238E27FC236}">
                <a16:creationId xmlns:a16="http://schemas.microsoft.com/office/drawing/2014/main" id="{399F0792-3711-A79F-7DF4-22ADBCB0C434}"/>
              </a:ext>
            </a:extLst>
          </p:cNvPr>
          <p:cNvSpPr txBox="1">
            <a:spLocks noChangeArrowheads="1"/>
          </p:cNvSpPr>
          <p:nvPr/>
        </p:nvSpPr>
        <p:spPr bwMode="auto">
          <a:xfrm>
            <a:off x="2054225" y="1362075"/>
            <a:ext cx="1614488"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ClrTx/>
              <a:buFontTx/>
              <a:buNone/>
            </a:pPr>
            <a:r>
              <a:rPr lang="fr-CH" altLang="fr-FR" sz="1800"/>
              <a:t>Beobachter</a:t>
            </a:r>
            <a:br>
              <a:rPr lang="fr-CH" altLang="fr-FR" sz="1800"/>
            </a:br>
            <a:r>
              <a:rPr lang="fr-CH" altLang="fr-FR" sz="1800"/>
              <a:t>Beobachter</a:t>
            </a:r>
            <a:endParaRPr lang="fr-FR" altLang="fr-FR" sz="1800"/>
          </a:p>
        </p:txBody>
      </p:sp>
      <p:sp>
        <p:nvSpPr>
          <p:cNvPr id="89129" name="Text Box 43">
            <a:extLst>
              <a:ext uri="{FF2B5EF4-FFF2-40B4-BE49-F238E27FC236}">
                <a16:creationId xmlns:a16="http://schemas.microsoft.com/office/drawing/2014/main" id="{A8DE28A7-3C29-DA02-148C-912F1F81D7C5}"/>
              </a:ext>
            </a:extLst>
          </p:cNvPr>
          <p:cNvSpPr txBox="1">
            <a:spLocks noChangeArrowheads="1"/>
          </p:cNvSpPr>
          <p:nvPr/>
        </p:nvSpPr>
        <p:spPr bwMode="auto">
          <a:xfrm>
            <a:off x="4697414" y="3490913"/>
            <a:ext cx="1614487"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ClrTx/>
              <a:buFontTx/>
              <a:buNone/>
            </a:pPr>
            <a:r>
              <a:rPr lang="fr-CH" altLang="fr-FR" sz="1800"/>
              <a:t>Modell</a:t>
            </a:r>
            <a:br>
              <a:rPr lang="fr-CH" altLang="fr-FR" sz="1800"/>
            </a:br>
            <a:r>
              <a:rPr lang="fr-CH" altLang="fr-FR" sz="1800"/>
              <a:t>Model</a:t>
            </a:r>
            <a:endParaRPr lang="fr-FR" altLang="fr-FR" sz="1800"/>
          </a:p>
        </p:txBody>
      </p:sp>
      <p:sp>
        <p:nvSpPr>
          <p:cNvPr id="89130" name="Oval 44">
            <a:extLst>
              <a:ext uri="{FF2B5EF4-FFF2-40B4-BE49-F238E27FC236}">
                <a16:creationId xmlns:a16="http://schemas.microsoft.com/office/drawing/2014/main" id="{FEFDD5BC-8F53-5B9F-32DE-58931720A670}"/>
              </a:ext>
            </a:extLst>
          </p:cNvPr>
          <p:cNvSpPr>
            <a:spLocks noChangeArrowheads="1"/>
          </p:cNvSpPr>
          <p:nvPr/>
        </p:nvSpPr>
        <p:spPr bwMode="auto">
          <a:xfrm>
            <a:off x="2084389" y="3171826"/>
            <a:ext cx="73025" cy="73025"/>
          </a:xfrm>
          <a:prstGeom prst="ellipse">
            <a:avLst/>
          </a:prstGeom>
          <a:solidFill>
            <a:schemeClr val="tx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9131" name="Oval 45">
            <a:extLst>
              <a:ext uri="{FF2B5EF4-FFF2-40B4-BE49-F238E27FC236}">
                <a16:creationId xmlns:a16="http://schemas.microsoft.com/office/drawing/2014/main" id="{DD3F5055-73EF-E41F-BF07-20CA1F01DA16}"/>
              </a:ext>
            </a:extLst>
          </p:cNvPr>
          <p:cNvSpPr>
            <a:spLocks noChangeArrowheads="1"/>
          </p:cNvSpPr>
          <p:nvPr/>
        </p:nvSpPr>
        <p:spPr bwMode="auto">
          <a:xfrm>
            <a:off x="6229351" y="3178176"/>
            <a:ext cx="73025" cy="73025"/>
          </a:xfrm>
          <a:prstGeom prst="ellipse">
            <a:avLst/>
          </a:prstGeom>
          <a:solidFill>
            <a:schemeClr val="tx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9132" name="Oval 46">
            <a:extLst>
              <a:ext uri="{FF2B5EF4-FFF2-40B4-BE49-F238E27FC236}">
                <a16:creationId xmlns:a16="http://schemas.microsoft.com/office/drawing/2014/main" id="{B07B7A89-E0D8-38CD-DF4D-832056896181}"/>
              </a:ext>
            </a:extLst>
          </p:cNvPr>
          <p:cNvSpPr>
            <a:spLocks noChangeArrowheads="1"/>
          </p:cNvSpPr>
          <p:nvPr/>
        </p:nvSpPr>
        <p:spPr bwMode="auto">
          <a:xfrm>
            <a:off x="4522789" y="3827464"/>
            <a:ext cx="73025" cy="73025"/>
          </a:xfrm>
          <a:prstGeom prst="ellipse">
            <a:avLst/>
          </a:prstGeom>
          <a:solidFill>
            <a:schemeClr val="tx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9133" name="Oval 47">
            <a:extLst>
              <a:ext uri="{FF2B5EF4-FFF2-40B4-BE49-F238E27FC236}">
                <a16:creationId xmlns:a16="http://schemas.microsoft.com/office/drawing/2014/main" id="{826457AF-B517-5A54-BA25-2EE451C15D22}"/>
              </a:ext>
            </a:extLst>
          </p:cNvPr>
          <p:cNvSpPr>
            <a:spLocks noChangeArrowheads="1"/>
          </p:cNvSpPr>
          <p:nvPr/>
        </p:nvSpPr>
        <p:spPr bwMode="auto">
          <a:xfrm>
            <a:off x="4532314" y="3178176"/>
            <a:ext cx="73025" cy="73025"/>
          </a:xfrm>
          <a:prstGeom prst="ellipse">
            <a:avLst/>
          </a:prstGeom>
          <a:solidFill>
            <a:schemeClr val="tx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9134" name="Text Box 48">
            <a:extLst>
              <a:ext uri="{FF2B5EF4-FFF2-40B4-BE49-F238E27FC236}">
                <a16:creationId xmlns:a16="http://schemas.microsoft.com/office/drawing/2014/main" id="{646EEEF1-DD60-607C-2C43-74CA07CFF653}"/>
              </a:ext>
            </a:extLst>
          </p:cNvPr>
          <p:cNvSpPr txBox="1">
            <a:spLocks noChangeArrowheads="1"/>
          </p:cNvSpPr>
          <p:nvPr/>
        </p:nvSpPr>
        <p:spPr bwMode="auto">
          <a:xfrm>
            <a:off x="6311900" y="2022476"/>
            <a:ext cx="1100138" cy="779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ClrTx/>
              <a:buFontTx/>
              <a:buNone/>
            </a:pPr>
            <a:r>
              <a:rPr lang="fr-CH" altLang="fr-FR" sz="1800"/>
              <a:t>Schlaufe</a:t>
            </a:r>
          </a:p>
          <a:p>
            <a:pPr eaLnBrk="1" hangingPunct="1">
              <a:spcBef>
                <a:spcPct val="50000"/>
              </a:spcBef>
              <a:buClrTx/>
              <a:buFontTx/>
              <a:buNone/>
            </a:pPr>
            <a:r>
              <a:rPr lang="fr-CH" altLang="fr-FR" sz="1800"/>
              <a:t>Schlaufe</a:t>
            </a:r>
            <a:endParaRPr lang="fr-FR" altLang="fr-FR" sz="1800"/>
          </a:p>
        </p:txBody>
      </p:sp>
      <p:sp>
        <p:nvSpPr>
          <p:cNvPr id="89135" name="Oval 49">
            <a:extLst>
              <a:ext uri="{FF2B5EF4-FFF2-40B4-BE49-F238E27FC236}">
                <a16:creationId xmlns:a16="http://schemas.microsoft.com/office/drawing/2014/main" id="{9CA4100D-73F7-5FDE-47A4-79F1A136D211}"/>
              </a:ext>
            </a:extLst>
          </p:cNvPr>
          <p:cNvSpPr>
            <a:spLocks noChangeArrowheads="1"/>
          </p:cNvSpPr>
          <p:nvPr/>
        </p:nvSpPr>
        <p:spPr bwMode="auto">
          <a:xfrm>
            <a:off x="4492625" y="4146550"/>
            <a:ext cx="146050" cy="71438"/>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9136" name="Oval 50">
            <a:extLst>
              <a:ext uri="{FF2B5EF4-FFF2-40B4-BE49-F238E27FC236}">
                <a16:creationId xmlns:a16="http://schemas.microsoft.com/office/drawing/2014/main" id="{1AE5523B-1695-742F-A434-27E159EEB1C6}"/>
              </a:ext>
            </a:extLst>
          </p:cNvPr>
          <p:cNvSpPr>
            <a:spLocks noChangeArrowheads="1"/>
          </p:cNvSpPr>
          <p:nvPr/>
        </p:nvSpPr>
        <p:spPr bwMode="auto">
          <a:xfrm>
            <a:off x="1762125" y="3168650"/>
            <a:ext cx="146050" cy="69850"/>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9137" name="Oval 51">
            <a:extLst>
              <a:ext uri="{FF2B5EF4-FFF2-40B4-BE49-F238E27FC236}">
                <a16:creationId xmlns:a16="http://schemas.microsoft.com/office/drawing/2014/main" id="{4297582C-417D-2B65-09C2-1B385BD69558}"/>
              </a:ext>
            </a:extLst>
          </p:cNvPr>
          <p:cNvSpPr>
            <a:spLocks noChangeArrowheads="1"/>
          </p:cNvSpPr>
          <p:nvPr/>
        </p:nvSpPr>
        <p:spPr bwMode="auto">
          <a:xfrm>
            <a:off x="6186488" y="1141414"/>
            <a:ext cx="144462" cy="71437"/>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graphicFrame>
        <p:nvGraphicFramePr>
          <p:cNvPr id="89138" name="Object 52">
            <a:extLst>
              <a:ext uri="{FF2B5EF4-FFF2-40B4-BE49-F238E27FC236}">
                <a16:creationId xmlns:a16="http://schemas.microsoft.com/office/drawing/2014/main" id="{464D5F60-FB1A-7025-7282-90262FD46A11}"/>
              </a:ext>
            </a:extLst>
          </p:cNvPr>
          <p:cNvGraphicFramePr>
            <a:graphicFrameLocks noChangeAspect="1"/>
          </p:cNvGraphicFramePr>
          <p:nvPr/>
        </p:nvGraphicFramePr>
        <p:xfrm>
          <a:off x="5505451" y="1362075"/>
          <a:ext cx="593725" cy="439738"/>
        </p:xfrm>
        <a:graphic>
          <a:graphicData uri="http://schemas.openxmlformats.org/presentationml/2006/ole">
            <mc:AlternateContent xmlns:mc="http://schemas.openxmlformats.org/markup-compatibility/2006">
              <mc:Choice xmlns:v="urn:schemas-microsoft-com:vml" Requires="v">
                <p:oleObj name="Equation" r:id="rId8" imgW="291847" imgH="215713" progId="Equation.3">
                  <p:embed/>
                </p:oleObj>
              </mc:Choice>
              <mc:Fallback>
                <p:oleObj name="Equation" r:id="rId8" imgW="291847" imgH="215713" progId="Equation.3">
                  <p:embed/>
                  <p:pic>
                    <p:nvPicPr>
                      <p:cNvPr id="89138" name="Object 52">
                        <a:extLst>
                          <a:ext uri="{FF2B5EF4-FFF2-40B4-BE49-F238E27FC236}">
                            <a16:creationId xmlns:a16="http://schemas.microsoft.com/office/drawing/2014/main" id="{464D5F60-FB1A-7025-7282-90262FD46A11}"/>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505451" y="1362075"/>
                        <a:ext cx="593725" cy="4397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mc:AlternateContent xmlns:mc="http://schemas.openxmlformats.org/markup-compatibility/2006" xmlns:a14="http://schemas.microsoft.com/office/drawing/2010/main">
        <mc:Choice Requires="a14">
          <p:sp>
            <p:nvSpPr>
              <p:cNvPr id="89139" name="Object 54">
                <a:extLst>
                  <a:ext uri="{FF2B5EF4-FFF2-40B4-BE49-F238E27FC236}">
                    <a16:creationId xmlns:a16="http://schemas.microsoft.com/office/drawing/2014/main" id="{4CDE836A-022C-83F6-2819-2CF182C79F69}"/>
                  </a:ext>
                </a:extLst>
              </p:cNvPr>
              <p:cNvSpPr txBox="1">
                <a:spLocks noGrp="1"/>
              </p:cNvSpPr>
              <p:nvPr>
                <p:ph idx="1"/>
              </p:nvPr>
            </p:nvSpPr>
            <p:spPr bwMode="auto">
              <a:xfrm>
                <a:off x="1563688" y="4333876"/>
                <a:ext cx="9466262" cy="1765301"/>
              </a:xfrm>
              <a:prstGeom prst="rect">
                <a:avLst/>
              </a:prstGeom>
              <a:solidFill>
                <a:schemeClr val="bg1"/>
              </a:solidFill>
              <a:ln w="9525">
                <a:solidFill>
                  <a:srgbClr val="FF0000"/>
                </a:solidFill>
                <a:miter lim="800000"/>
                <a:headEnd/>
                <a:tailEnd/>
              </a:ln>
              <a:effectLst/>
            </p:spPr>
            <p:txBody>
              <a:bodyPr>
                <a:noAutofit/>
              </a:bodyPr>
              <a:lstStyle/>
              <a:p>
                <a:pPr algn="ctr">
                  <a:buNone/>
                </a:pPr>
                <a14:m>
                  <m:oMathPara xmlns:m="http://schemas.openxmlformats.org/officeDocument/2006/math">
                    <m:oMathParaPr>
                      <m:jc m:val="left"/>
                    </m:oMathParaPr>
                    <m:oMath xmlns:m="http://schemas.openxmlformats.org/officeDocument/2006/math">
                      <m:acc>
                        <m:accPr>
                          <m:chr m:val="̇"/>
                          <m:ctrlPr>
                            <a:rPr xmlns:a="http://schemas.openxmlformats.org/drawingml/2006/main" lang="fr-CH" sz="2400" i="1" smtClean="0">
                              <a:solidFill>
                                <a:srgbClr val="000000"/>
                              </a:solidFill>
                              <a:latin typeface="Cambria Math" panose="02040503050406030204" pitchFamily="18" charset="0"/>
                            </a:rPr>
                          </m:ctrlPr>
                        </m:accPr>
                        <m:e>
                          <m:acc>
                            <m:accPr>
                              <m:chr m:val="̂"/>
                              <m:ctrlPr>
                                <a:rPr xmlns:a="http://schemas.openxmlformats.org/drawingml/2006/main" lang="fr-CH" sz="2400" i="1">
                                  <a:solidFill>
                                    <a:srgbClr val="000000"/>
                                  </a:solidFill>
                                  <a:latin typeface="Cambria Math" panose="02040503050406030204" pitchFamily="18" charset="0"/>
                                </a:rPr>
                              </m:ctrlPr>
                            </m:accPr>
                            <m:e>
                              <m:acc>
                                <m:accPr>
                                  <m:chr m:val="⃗"/>
                                  <m:ctrlPr>
                                    <a:rPr xmlns:a="http://schemas.openxmlformats.org/drawingml/2006/main" lang="fr-CH" sz="2400" i="1">
                                      <a:solidFill>
                                        <a:srgbClr val="000000"/>
                                      </a:solidFill>
                                      <a:latin typeface="Cambria Math" panose="02040503050406030204" pitchFamily="18" charset="0"/>
                                    </a:rPr>
                                  </m:ctrlPr>
                                </m:accPr>
                                <m:e>
                                  <m:r>
                                    <a:rPr xmlns:a="http://schemas.openxmlformats.org/drawingml/2006/main" lang="fr-CH" sz="2400" i="1">
                                      <a:solidFill>
                                        <a:srgbClr val="000000"/>
                                      </a:solidFill>
                                      <a:latin typeface="Cambria Math" panose="02040503050406030204" pitchFamily="18" charset="0"/>
                                    </a:rPr>
                                    <m:t>𝑥</m:t>
                                  </m:r>
                                </m:e>
                              </m:acc>
                            </m:e>
                          </m:acc>
                        </m:e>
                      </m:acc>
                      <m:r>
                        <a:rPr xmlns:a="http://schemas.openxmlformats.org/drawingml/2006/main" lang="fr-CH" sz="2400" i="1">
                          <a:solidFill>
                            <a:srgbClr val="000000"/>
                          </a:solidFill>
                          <a:latin typeface="Cambria Math" panose="02040503050406030204" pitchFamily="18" charset="0"/>
                        </a:rPr>
                        <m:t>=</m:t>
                      </m:r>
                      <m:sSub>
                        <m:sSubPr>
                          <m:ctrlPr>
                            <a:rPr xmlns:a="http://schemas.openxmlformats.org/drawingml/2006/main" lang="fr-CH" sz="2400" i="1">
                              <a:solidFill>
                                <a:srgbClr val="000000"/>
                              </a:solidFill>
                              <a:latin typeface="Cambria Math" panose="02040503050406030204" pitchFamily="18" charset="0"/>
                            </a:rPr>
                          </m:ctrlPr>
                        </m:sSubPr>
                        <m:e>
                          <m:r>
                            <a:rPr xmlns:a="http://schemas.openxmlformats.org/drawingml/2006/main" lang="fr-CH" sz="2400" i="1">
                              <a:solidFill>
                                <a:srgbClr val="000000"/>
                              </a:solidFill>
                              <a:latin typeface="Cambria Math" panose="02040503050406030204" pitchFamily="18" charset="0"/>
                            </a:rPr>
                            <m:t>𝐴</m:t>
                          </m:r>
                        </m:e>
                        <m:sub>
                          <m:r>
                            <a:rPr xmlns:a="http://schemas.openxmlformats.org/drawingml/2006/main" lang="fr-CH" sz="2400" i="1">
                              <a:solidFill>
                                <a:srgbClr val="000000"/>
                              </a:solidFill>
                              <a:latin typeface="Cambria Math" panose="02040503050406030204" pitchFamily="18" charset="0"/>
                            </a:rPr>
                            <m:t>0</m:t>
                          </m:r>
                        </m:sub>
                      </m:sSub>
                      <m:r>
                        <a:rPr xmlns:a="http://schemas.openxmlformats.org/drawingml/2006/main" lang="fr-CH" sz="2400" i="1">
                          <a:solidFill>
                            <a:srgbClr val="000000"/>
                          </a:solidFill>
                          <a:latin typeface="Cambria Math" panose="02040503050406030204" pitchFamily="18" charset="0"/>
                        </a:rPr>
                        <m:t>⋅</m:t>
                      </m:r>
                      <m:acc>
                        <m:accPr>
                          <m:chr m:val="̂"/>
                          <m:ctrlPr>
                            <a:rPr xmlns:a="http://schemas.openxmlformats.org/drawingml/2006/main" lang="fr-CH" sz="2400" i="1">
                              <a:solidFill>
                                <a:srgbClr val="000000"/>
                              </a:solidFill>
                              <a:latin typeface="Cambria Math" panose="02040503050406030204" pitchFamily="18" charset="0"/>
                            </a:rPr>
                          </m:ctrlPr>
                        </m:accPr>
                        <m:e>
                          <m:acc>
                            <m:accPr>
                              <m:chr m:val="⃗"/>
                              <m:ctrlPr>
                                <a:rPr xmlns:a="http://schemas.openxmlformats.org/drawingml/2006/main" lang="fr-CH" sz="2400" i="1">
                                  <a:solidFill>
                                    <a:srgbClr val="000000"/>
                                  </a:solidFill>
                                  <a:latin typeface="Cambria Math" panose="02040503050406030204" pitchFamily="18" charset="0"/>
                                </a:rPr>
                              </m:ctrlPr>
                            </m:accPr>
                            <m:e>
                              <m:r>
                                <a:rPr xmlns:a="http://schemas.openxmlformats.org/drawingml/2006/main" lang="fr-CH" sz="2400" i="1">
                                  <a:solidFill>
                                    <a:srgbClr val="000000"/>
                                  </a:solidFill>
                                  <a:latin typeface="Cambria Math" panose="02040503050406030204" pitchFamily="18" charset="0"/>
                                </a:rPr>
                                <m:t>𝑥</m:t>
                              </m:r>
                            </m:e>
                          </m:acc>
                        </m:e>
                      </m:acc>
                      <m:r>
                        <a:rPr xmlns:a="http://schemas.openxmlformats.org/drawingml/2006/main" lang="fr-CH" sz="2400" i="1">
                          <a:solidFill>
                            <a:srgbClr val="000000"/>
                          </a:solidFill>
                          <a:latin typeface="Cambria Math" panose="02040503050406030204" pitchFamily="18" charset="0"/>
                        </a:rPr>
                        <m:t>+</m:t>
                      </m:r>
                      <m:sSub>
                        <m:sSubPr>
                          <m:ctrlPr>
                            <a:rPr xmlns:a="http://schemas.openxmlformats.org/drawingml/2006/main" lang="fr-CH" sz="2400" i="1">
                              <a:solidFill>
                                <a:srgbClr val="000000"/>
                              </a:solidFill>
                              <a:latin typeface="Cambria Math" panose="02040503050406030204" pitchFamily="18" charset="0"/>
                            </a:rPr>
                          </m:ctrlPr>
                        </m:sSubPr>
                        <m:e>
                          <m:r>
                            <a:rPr xmlns:a="http://schemas.openxmlformats.org/drawingml/2006/main" lang="fr-CH" sz="2400" i="1">
                              <a:solidFill>
                                <a:srgbClr val="000000"/>
                              </a:solidFill>
                              <a:latin typeface="Cambria Math" panose="02040503050406030204" pitchFamily="18" charset="0"/>
                            </a:rPr>
                            <m:t>𝐵</m:t>
                          </m:r>
                        </m:e>
                        <m:sub>
                          <m:r>
                            <a:rPr xmlns:a="http://schemas.openxmlformats.org/drawingml/2006/main" lang="fr-CH" sz="2400" i="1">
                              <a:solidFill>
                                <a:srgbClr val="000000"/>
                              </a:solidFill>
                              <a:latin typeface="Cambria Math" panose="02040503050406030204" pitchFamily="18" charset="0"/>
                            </a:rPr>
                            <m:t>0</m:t>
                          </m:r>
                        </m:sub>
                      </m:sSub>
                      <m:r>
                        <a:rPr xmlns:a="http://schemas.openxmlformats.org/drawingml/2006/main" lang="fr-CH" sz="2400" i="1">
                          <a:solidFill>
                            <a:srgbClr val="000000"/>
                          </a:solidFill>
                          <a:latin typeface="Cambria Math" panose="02040503050406030204" pitchFamily="18" charset="0"/>
                        </a:rPr>
                        <m:t>⋅</m:t>
                      </m:r>
                      <m:acc>
                        <m:accPr>
                          <m:chr m:val="⃗"/>
                          <m:ctrlPr>
                            <a:rPr xmlns:a="http://schemas.openxmlformats.org/drawingml/2006/main" lang="fr-CH" sz="2400" i="1">
                              <a:solidFill>
                                <a:srgbClr val="000000"/>
                              </a:solidFill>
                              <a:latin typeface="Cambria Math" panose="02040503050406030204" pitchFamily="18" charset="0"/>
                            </a:rPr>
                          </m:ctrlPr>
                        </m:accPr>
                        <m:e>
                          <m:r>
                            <a:rPr xmlns:a="http://schemas.openxmlformats.org/drawingml/2006/main" lang="fr-CH" sz="2400" i="1">
                              <a:solidFill>
                                <a:srgbClr val="000000"/>
                              </a:solidFill>
                              <a:latin typeface="Cambria Math" panose="02040503050406030204" pitchFamily="18" charset="0"/>
                            </a:rPr>
                            <m:t>𝑢</m:t>
                          </m:r>
                        </m:e>
                      </m:acc>
                      <m:r>
                        <a:rPr xmlns:a="http://schemas.openxmlformats.org/drawingml/2006/main" lang="fr-CH" sz="2400" i="1" smtClean="0">
                          <a:solidFill>
                            <a:srgbClr val="FF0000"/>
                          </a:solidFill>
                          <a:latin typeface="Cambria Math" panose="02040503050406030204" pitchFamily="18" charset="0"/>
                        </a:rPr>
                        <m:t>+</m:t>
                      </m:r>
                      <m:r>
                        <a:rPr xmlns:a="http://schemas.openxmlformats.org/drawingml/2006/main" lang="fr-CH" sz="2400" i="1" smtClean="0">
                          <a:solidFill>
                            <a:srgbClr val="FF0000"/>
                          </a:solidFill>
                          <a:latin typeface="Cambria Math" panose="02040503050406030204" pitchFamily="18" charset="0"/>
                        </a:rPr>
                        <m:t>𝐹</m:t>
                      </m:r>
                      <m:r>
                        <a:rPr xmlns:a="http://schemas.openxmlformats.org/drawingml/2006/main" lang="fr-CH" sz="2400" i="1" smtClean="0">
                          <a:solidFill>
                            <a:srgbClr val="FF0000"/>
                          </a:solidFill>
                          <a:latin typeface="Cambria Math" panose="02040503050406030204" pitchFamily="18" charset="0"/>
                        </a:rPr>
                        <m:t>⋅</m:t>
                      </m:r>
                      <m:sSub>
                        <m:sSubPr>
                          <m:ctrlPr>
                            <a:rPr xmlns:a="http://schemas.openxmlformats.org/drawingml/2006/main" lang="fr-CH" sz="2400" i="1">
                              <a:solidFill>
                                <a:srgbClr val="FF0000"/>
                              </a:solidFill>
                              <a:latin typeface="Cambria Math" panose="02040503050406030204" pitchFamily="18" charset="0"/>
                            </a:rPr>
                          </m:ctrlPr>
                        </m:sSubPr>
                        <m:e>
                          <m:acc>
                            <m:accPr>
                              <m:chr m:val="⃗"/>
                              <m:ctrlPr>
                                <a:rPr xmlns:a="http://schemas.openxmlformats.org/drawingml/2006/main" lang="fr-CH" sz="2400" i="1">
                                  <a:solidFill>
                                    <a:srgbClr val="FF0000"/>
                                  </a:solidFill>
                                  <a:latin typeface="Cambria Math" panose="02040503050406030204" pitchFamily="18" charset="0"/>
                                </a:rPr>
                              </m:ctrlPr>
                            </m:accPr>
                            <m:e>
                              <m:r>
                                <a:rPr xmlns:a="http://schemas.openxmlformats.org/drawingml/2006/main" lang="fr-CH" sz="2400" i="1">
                                  <a:solidFill>
                                    <a:srgbClr val="FF0000"/>
                                  </a:solidFill>
                                  <a:latin typeface="Cambria Math" panose="02040503050406030204" pitchFamily="18" charset="0"/>
                                </a:rPr>
                                <m:t>𝑒</m:t>
                              </m:r>
                            </m:e>
                          </m:acc>
                        </m:e>
                        <m:sub>
                          <m:r>
                            <a:rPr xmlns:a="http://schemas.openxmlformats.org/drawingml/2006/main" lang="fr-CH" sz="2400" i="1">
                              <a:solidFill>
                                <a:srgbClr val="FF0000"/>
                              </a:solidFill>
                              <a:latin typeface="Cambria Math" panose="02040503050406030204" pitchFamily="18" charset="0"/>
                            </a:rPr>
                            <m:t>𝑦</m:t>
                          </m:r>
                        </m:sub>
                      </m:sSub>
                      <m:r>
                        <a:rPr xmlns:a="http://schemas.openxmlformats.org/drawingml/2006/main" lang="fr-CH" sz="2400" i="1">
                          <a:solidFill>
                            <a:srgbClr val="000000"/>
                          </a:solidFill>
                          <a:latin typeface="Cambria Math" panose="02040503050406030204" pitchFamily="18" charset="0"/>
                        </a:rPr>
                        <m:t>=</m:t>
                      </m:r>
                      <m:sSub>
                        <m:sSubPr>
                          <m:ctrlPr>
                            <a:rPr xmlns:a="http://schemas.openxmlformats.org/drawingml/2006/main" lang="fr-CH" sz="2400" i="1">
                              <a:solidFill>
                                <a:srgbClr val="000000"/>
                              </a:solidFill>
                              <a:latin typeface="Cambria Math" panose="02040503050406030204" pitchFamily="18" charset="0"/>
                            </a:rPr>
                          </m:ctrlPr>
                        </m:sSubPr>
                        <m:e>
                          <m:r>
                            <a:rPr xmlns:a="http://schemas.openxmlformats.org/drawingml/2006/main" lang="fr-CH" sz="2400" i="1">
                              <a:solidFill>
                                <a:srgbClr val="000000"/>
                              </a:solidFill>
                              <a:latin typeface="Cambria Math" panose="02040503050406030204" pitchFamily="18" charset="0"/>
                            </a:rPr>
                            <m:t>𝐴</m:t>
                          </m:r>
                        </m:e>
                        <m:sub>
                          <m:r>
                            <a:rPr xmlns:a="http://schemas.openxmlformats.org/drawingml/2006/main" lang="fr-CH" sz="2400" i="1">
                              <a:solidFill>
                                <a:srgbClr val="000000"/>
                              </a:solidFill>
                              <a:latin typeface="Cambria Math" panose="02040503050406030204" pitchFamily="18" charset="0"/>
                            </a:rPr>
                            <m:t>0</m:t>
                          </m:r>
                        </m:sub>
                      </m:sSub>
                      <m:r>
                        <a:rPr xmlns:a="http://schemas.openxmlformats.org/drawingml/2006/main" lang="fr-CH" sz="2400" i="1">
                          <a:solidFill>
                            <a:srgbClr val="000000"/>
                          </a:solidFill>
                          <a:latin typeface="Cambria Math" panose="02040503050406030204" pitchFamily="18" charset="0"/>
                        </a:rPr>
                        <m:t>⋅</m:t>
                      </m:r>
                      <m:acc>
                        <m:accPr>
                          <m:chr m:val="̂"/>
                          <m:ctrlPr>
                            <a:rPr xmlns:a="http://schemas.openxmlformats.org/drawingml/2006/main" lang="fr-CH" sz="2400" i="1">
                              <a:solidFill>
                                <a:srgbClr val="000000"/>
                              </a:solidFill>
                              <a:latin typeface="Cambria Math" panose="02040503050406030204" pitchFamily="18" charset="0"/>
                            </a:rPr>
                          </m:ctrlPr>
                        </m:accPr>
                        <m:e>
                          <m:acc>
                            <m:accPr>
                              <m:chr m:val="⃗"/>
                              <m:ctrlPr>
                                <a:rPr xmlns:a="http://schemas.openxmlformats.org/drawingml/2006/main" lang="fr-CH" sz="2400" i="1">
                                  <a:solidFill>
                                    <a:srgbClr val="000000"/>
                                  </a:solidFill>
                                  <a:latin typeface="Cambria Math" panose="02040503050406030204" pitchFamily="18" charset="0"/>
                                </a:rPr>
                              </m:ctrlPr>
                            </m:accPr>
                            <m:e>
                              <m:r>
                                <a:rPr xmlns:a="http://schemas.openxmlformats.org/drawingml/2006/main" lang="fr-CH" sz="2400" i="1">
                                  <a:solidFill>
                                    <a:srgbClr val="000000"/>
                                  </a:solidFill>
                                  <a:latin typeface="Cambria Math" panose="02040503050406030204" pitchFamily="18" charset="0"/>
                                </a:rPr>
                                <m:t>𝑥</m:t>
                              </m:r>
                            </m:e>
                          </m:acc>
                        </m:e>
                      </m:acc>
                      <m:r>
                        <a:rPr xmlns:a="http://schemas.openxmlformats.org/drawingml/2006/main" lang="fr-CH" sz="2400" i="1">
                          <a:solidFill>
                            <a:srgbClr val="000000"/>
                          </a:solidFill>
                          <a:latin typeface="Cambria Math" panose="02040503050406030204" pitchFamily="18" charset="0"/>
                        </a:rPr>
                        <m:t>+</m:t>
                      </m:r>
                      <m:sSub>
                        <m:sSubPr>
                          <m:ctrlPr>
                            <a:rPr xmlns:a="http://schemas.openxmlformats.org/drawingml/2006/main" lang="fr-CH" sz="2400" i="1">
                              <a:solidFill>
                                <a:srgbClr val="000000"/>
                              </a:solidFill>
                              <a:latin typeface="Cambria Math" panose="02040503050406030204" pitchFamily="18" charset="0"/>
                            </a:rPr>
                          </m:ctrlPr>
                        </m:sSubPr>
                        <m:e>
                          <m:r>
                            <a:rPr xmlns:a="http://schemas.openxmlformats.org/drawingml/2006/main" lang="fr-CH" sz="2400" i="1">
                              <a:solidFill>
                                <a:srgbClr val="000000"/>
                              </a:solidFill>
                              <a:latin typeface="Cambria Math" panose="02040503050406030204" pitchFamily="18" charset="0"/>
                            </a:rPr>
                            <m:t>𝐵</m:t>
                          </m:r>
                        </m:e>
                        <m:sub>
                          <m:r>
                            <a:rPr xmlns:a="http://schemas.openxmlformats.org/drawingml/2006/main" lang="fr-CH" sz="2400" i="1">
                              <a:solidFill>
                                <a:srgbClr val="000000"/>
                              </a:solidFill>
                              <a:latin typeface="Cambria Math" panose="02040503050406030204" pitchFamily="18" charset="0"/>
                            </a:rPr>
                            <m:t>0</m:t>
                          </m:r>
                        </m:sub>
                      </m:sSub>
                      <m:r>
                        <a:rPr xmlns:a="http://schemas.openxmlformats.org/drawingml/2006/main" lang="fr-CH" sz="2400" i="1">
                          <a:solidFill>
                            <a:srgbClr val="000000"/>
                          </a:solidFill>
                          <a:latin typeface="Cambria Math" panose="02040503050406030204" pitchFamily="18" charset="0"/>
                        </a:rPr>
                        <m:t>⋅</m:t>
                      </m:r>
                      <m:acc>
                        <m:accPr>
                          <m:chr m:val="⃗"/>
                          <m:ctrlPr>
                            <a:rPr xmlns:a="http://schemas.openxmlformats.org/drawingml/2006/main" lang="fr-CH" sz="2400" i="1">
                              <a:solidFill>
                                <a:srgbClr val="000000"/>
                              </a:solidFill>
                              <a:latin typeface="Cambria Math" panose="02040503050406030204" pitchFamily="18" charset="0"/>
                            </a:rPr>
                          </m:ctrlPr>
                        </m:accPr>
                        <m:e>
                          <m:r>
                            <a:rPr xmlns:a="http://schemas.openxmlformats.org/drawingml/2006/main" lang="fr-CH" sz="2400" i="1">
                              <a:solidFill>
                                <a:srgbClr val="000000"/>
                              </a:solidFill>
                              <a:latin typeface="Cambria Math" panose="02040503050406030204" pitchFamily="18" charset="0"/>
                            </a:rPr>
                            <m:t>𝑢</m:t>
                          </m:r>
                        </m:e>
                      </m:acc>
                      <m:r>
                        <a:rPr xmlns:a="http://schemas.openxmlformats.org/drawingml/2006/main" lang="fr-CH" sz="2400" i="1" smtClean="0">
                          <a:solidFill>
                            <a:srgbClr val="FF0000"/>
                          </a:solidFill>
                          <a:latin typeface="Cambria Math" panose="02040503050406030204" pitchFamily="18" charset="0"/>
                        </a:rPr>
                        <m:t>+</m:t>
                      </m:r>
                      <m:r>
                        <a:rPr xmlns:a="http://schemas.openxmlformats.org/drawingml/2006/main" lang="fr-CH" sz="2400" i="1" smtClean="0">
                          <a:solidFill>
                            <a:srgbClr val="FF0000"/>
                          </a:solidFill>
                          <a:latin typeface="Cambria Math" panose="02040503050406030204" pitchFamily="18" charset="0"/>
                        </a:rPr>
                        <m:t>𝐹</m:t>
                      </m:r>
                      <m:r>
                        <a:rPr xmlns:a="http://schemas.openxmlformats.org/drawingml/2006/main" lang="fr-CH" sz="2400" i="1" smtClean="0">
                          <a:solidFill>
                            <a:srgbClr val="FF0000"/>
                          </a:solidFill>
                          <a:latin typeface="Cambria Math" panose="02040503050406030204" pitchFamily="18" charset="0"/>
                        </a:rPr>
                        <m:t>⋅</m:t>
                      </m:r>
                      <m:d>
                        <m:dPr>
                          <m:ctrlPr>
                            <a:rPr xmlns:a="http://schemas.openxmlformats.org/drawingml/2006/main" lang="fr-CH" sz="2400" i="1">
                              <a:solidFill>
                                <a:srgbClr val="FF0000"/>
                              </a:solidFill>
                              <a:latin typeface="Cambria Math" panose="02040503050406030204" pitchFamily="18" charset="0"/>
                            </a:rPr>
                          </m:ctrlPr>
                        </m:dPr>
                        <m:e>
                          <m:acc>
                            <m:accPr>
                              <m:chr m:val="⃗"/>
                              <m:ctrlPr>
                                <a:rPr xmlns:a="http://schemas.openxmlformats.org/drawingml/2006/main" lang="fr-CH" sz="2400" i="1">
                                  <a:solidFill>
                                    <a:srgbClr val="FF0000"/>
                                  </a:solidFill>
                                  <a:latin typeface="Cambria Math" panose="02040503050406030204" pitchFamily="18" charset="0"/>
                                </a:rPr>
                              </m:ctrlPr>
                            </m:accPr>
                            <m:e>
                              <m:r>
                                <a:rPr xmlns:a="http://schemas.openxmlformats.org/drawingml/2006/main" lang="fr-CH" sz="2400" i="1">
                                  <a:solidFill>
                                    <a:srgbClr val="FF0000"/>
                                  </a:solidFill>
                                  <a:latin typeface="Cambria Math" panose="02040503050406030204" pitchFamily="18" charset="0"/>
                                </a:rPr>
                                <m:t>𝑦</m:t>
                              </m:r>
                            </m:e>
                          </m:acc>
                          <m:r>
                            <a:rPr xmlns:a="http://schemas.openxmlformats.org/drawingml/2006/main" lang="fr-CH" sz="2400" i="1">
                              <a:solidFill>
                                <a:srgbClr val="FF0000"/>
                              </a:solidFill>
                              <a:latin typeface="Cambria Math" panose="02040503050406030204" pitchFamily="18" charset="0"/>
                            </a:rPr>
                            <m:t>−</m:t>
                          </m:r>
                          <m:acc>
                            <m:accPr>
                              <m:chr m:val="̂"/>
                              <m:ctrlPr>
                                <a:rPr xmlns:a="http://schemas.openxmlformats.org/drawingml/2006/main" lang="fr-CH" sz="2400" i="1">
                                  <a:solidFill>
                                    <a:srgbClr val="FF0000"/>
                                  </a:solidFill>
                                  <a:latin typeface="Cambria Math" panose="02040503050406030204" pitchFamily="18" charset="0"/>
                                </a:rPr>
                              </m:ctrlPr>
                            </m:accPr>
                            <m:e>
                              <m:acc>
                                <m:accPr>
                                  <m:chr m:val="⃗"/>
                                  <m:ctrlPr>
                                    <a:rPr xmlns:a="http://schemas.openxmlformats.org/drawingml/2006/main" lang="fr-CH" sz="2400" i="1">
                                      <a:solidFill>
                                        <a:srgbClr val="FF0000"/>
                                      </a:solidFill>
                                      <a:latin typeface="Cambria Math" panose="02040503050406030204" pitchFamily="18" charset="0"/>
                                    </a:rPr>
                                  </m:ctrlPr>
                                </m:accPr>
                                <m:e>
                                  <m:r>
                                    <a:rPr xmlns:a="http://schemas.openxmlformats.org/drawingml/2006/main" lang="fr-CH" sz="2400" i="1">
                                      <a:solidFill>
                                        <a:srgbClr val="FF0000"/>
                                      </a:solidFill>
                                      <a:latin typeface="Cambria Math" panose="02040503050406030204" pitchFamily="18" charset="0"/>
                                    </a:rPr>
                                    <m:t>𝑦</m:t>
                                  </m:r>
                                </m:e>
                              </m:acc>
                            </m:e>
                          </m:acc>
                        </m:e>
                      </m:d>
                    </m:oMath>
                  </m:oMathPara>
                </a14:m>
                <a:endParaRPr lang="fr-CH" sz="2400" i="1" dirty="0">
                  <a:solidFill>
                    <a:srgbClr val="000000"/>
                  </a:solidFill>
                  <a:latin typeface="Cambria Math" panose="02040503050406030204" pitchFamily="18" charset="0"/>
                </a:endParaRPr>
              </a:p>
              <a:p>
                <a:pPr algn="ctr">
                  <a:buNone/>
                </a:pPr>
                <a:endParaRPr lang="fr-CH" sz="2400" i="1" dirty="0">
                  <a:solidFill>
                    <a:srgbClr val="000000"/>
                  </a:solidFill>
                  <a:latin typeface="Cambria Math" panose="02040503050406030204" pitchFamily="18" charset="0"/>
                </a:endParaRPr>
              </a:p>
              <a:p>
                <a:pPr algn="ctr">
                  <a:buNone/>
                </a:pPr>
                <a14:m>
                  <m:oMathPara xmlns:m="http://schemas.openxmlformats.org/officeDocument/2006/math">
                    <m:oMathParaPr>
                      <m:jc m:val="left"/>
                    </m:oMathParaPr>
                    <m:oMath xmlns:m="http://schemas.openxmlformats.org/officeDocument/2006/math">
                      <m:acc>
                        <m:accPr>
                          <m:chr m:val="̂"/>
                          <m:ctrlPr>
                            <a:rPr xmlns:a="http://schemas.openxmlformats.org/drawingml/2006/main" lang="fr-CH" sz="2400" i="1" smtClean="0">
                              <a:solidFill>
                                <a:srgbClr val="000000"/>
                              </a:solidFill>
                              <a:latin typeface="Cambria Math" panose="02040503050406030204" pitchFamily="18" charset="0"/>
                            </a:rPr>
                          </m:ctrlPr>
                        </m:accPr>
                        <m:e>
                          <m:acc>
                            <m:accPr>
                              <m:chr m:val="⃗"/>
                              <m:ctrlPr>
                                <a:rPr xmlns:a="http://schemas.openxmlformats.org/drawingml/2006/main" lang="fr-CH" sz="2400" i="1" smtClean="0">
                                  <a:solidFill>
                                    <a:srgbClr val="000000"/>
                                  </a:solidFill>
                                  <a:latin typeface="Cambria Math" panose="02040503050406030204" pitchFamily="18" charset="0"/>
                                </a:rPr>
                              </m:ctrlPr>
                            </m:accPr>
                            <m:e>
                              <m:r>
                                <a:rPr xmlns:a="http://schemas.openxmlformats.org/drawingml/2006/main" lang="fr-CH" sz="2400" i="1">
                                  <a:solidFill>
                                    <a:srgbClr val="000000"/>
                                  </a:solidFill>
                                  <a:latin typeface="Cambria Math" panose="02040503050406030204" pitchFamily="18" charset="0"/>
                                </a:rPr>
                                <m:t>𝑦</m:t>
                              </m:r>
                            </m:e>
                          </m:acc>
                        </m:e>
                      </m:acc>
                      <m:r>
                        <a:rPr xmlns:a="http://schemas.openxmlformats.org/drawingml/2006/main" lang="fr-CH" sz="2400" i="1">
                          <a:solidFill>
                            <a:srgbClr val="000000"/>
                          </a:solidFill>
                          <a:latin typeface="Cambria Math" panose="02040503050406030204" pitchFamily="18" charset="0"/>
                        </a:rPr>
                        <m:t>=</m:t>
                      </m:r>
                      <m:sSub>
                        <m:sSubPr>
                          <m:ctrlPr>
                            <a:rPr xmlns:a="http://schemas.openxmlformats.org/drawingml/2006/main" lang="fr-CH" sz="2400" i="1">
                              <a:solidFill>
                                <a:srgbClr val="000000"/>
                              </a:solidFill>
                              <a:latin typeface="Cambria Math" panose="02040503050406030204" pitchFamily="18" charset="0"/>
                            </a:rPr>
                          </m:ctrlPr>
                        </m:sSubPr>
                        <m:e>
                          <m:r>
                            <a:rPr xmlns:a="http://schemas.openxmlformats.org/drawingml/2006/main" lang="fr-CH" sz="2400" i="1">
                              <a:solidFill>
                                <a:srgbClr val="000000"/>
                              </a:solidFill>
                              <a:latin typeface="Cambria Math" panose="02040503050406030204" pitchFamily="18" charset="0"/>
                            </a:rPr>
                            <m:t>𝐶</m:t>
                          </m:r>
                        </m:e>
                        <m:sub>
                          <m:r>
                            <a:rPr xmlns:a="http://schemas.openxmlformats.org/drawingml/2006/main" lang="fr-CH" sz="2400" i="1">
                              <a:solidFill>
                                <a:srgbClr val="000000"/>
                              </a:solidFill>
                              <a:latin typeface="Cambria Math" panose="02040503050406030204" pitchFamily="18" charset="0"/>
                            </a:rPr>
                            <m:t>0</m:t>
                          </m:r>
                        </m:sub>
                      </m:sSub>
                      <m:r>
                        <a:rPr xmlns:a="http://schemas.openxmlformats.org/drawingml/2006/main" lang="fr-CH" sz="2400" i="1">
                          <a:solidFill>
                            <a:srgbClr val="000000"/>
                          </a:solidFill>
                          <a:latin typeface="Cambria Math" panose="02040503050406030204" pitchFamily="18" charset="0"/>
                        </a:rPr>
                        <m:t>⋅</m:t>
                      </m:r>
                      <m:acc>
                        <m:accPr>
                          <m:chr m:val="̂"/>
                          <m:ctrlPr>
                            <a:rPr xmlns:a="http://schemas.openxmlformats.org/drawingml/2006/main" lang="fr-CH" sz="2400" i="1">
                              <a:solidFill>
                                <a:srgbClr val="000000"/>
                              </a:solidFill>
                              <a:latin typeface="Cambria Math" panose="02040503050406030204" pitchFamily="18" charset="0"/>
                            </a:rPr>
                          </m:ctrlPr>
                        </m:accPr>
                        <m:e>
                          <m:acc>
                            <m:accPr>
                              <m:chr m:val="⃗"/>
                              <m:ctrlPr>
                                <a:rPr xmlns:a="http://schemas.openxmlformats.org/drawingml/2006/main" lang="fr-CH" sz="2400" i="1">
                                  <a:solidFill>
                                    <a:srgbClr val="000000"/>
                                  </a:solidFill>
                                  <a:latin typeface="Cambria Math" panose="02040503050406030204" pitchFamily="18" charset="0"/>
                                </a:rPr>
                              </m:ctrlPr>
                            </m:accPr>
                            <m:e>
                              <m:r>
                                <a:rPr xmlns:a="http://schemas.openxmlformats.org/drawingml/2006/main" lang="fr-CH" sz="2400" i="1">
                                  <a:solidFill>
                                    <a:srgbClr val="000000"/>
                                  </a:solidFill>
                                  <a:latin typeface="Cambria Math" panose="02040503050406030204" pitchFamily="18" charset="0"/>
                                </a:rPr>
                                <m:t>𝑥</m:t>
                              </m:r>
                            </m:e>
                          </m:acc>
                        </m:e>
                      </m:acc>
                      <m:r>
                        <a:rPr xmlns:a="http://schemas.openxmlformats.org/drawingml/2006/main" lang="fr-CH" sz="2400" i="1">
                          <a:solidFill>
                            <a:srgbClr val="000000"/>
                          </a:solidFill>
                          <a:latin typeface="Cambria Math" panose="02040503050406030204" pitchFamily="18" charset="0"/>
                        </a:rPr>
                        <m:t>+</m:t>
                      </m:r>
                      <m:sSub>
                        <m:sSubPr>
                          <m:ctrlPr>
                            <a:rPr xmlns:a="http://schemas.openxmlformats.org/drawingml/2006/main" lang="fr-CH" sz="2400" i="1">
                              <a:solidFill>
                                <a:srgbClr val="000000"/>
                              </a:solidFill>
                              <a:latin typeface="Cambria Math" panose="02040503050406030204" pitchFamily="18" charset="0"/>
                            </a:rPr>
                          </m:ctrlPr>
                        </m:sSubPr>
                        <m:e>
                          <m:r>
                            <a:rPr xmlns:a="http://schemas.openxmlformats.org/drawingml/2006/main" lang="fr-CH" sz="2400" i="1">
                              <a:solidFill>
                                <a:srgbClr val="000000"/>
                              </a:solidFill>
                              <a:latin typeface="Cambria Math" panose="02040503050406030204" pitchFamily="18" charset="0"/>
                            </a:rPr>
                            <m:t>𝐷</m:t>
                          </m:r>
                        </m:e>
                        <m:sub>
                          <m:r>
                            <a:rPr xmlns:a="http://schemas.openxmlformats.org/drawingml/2006/main" lang="fr-CH" sz="2400" i="1">
                              <a:solidFill>
                                <a:srgbClr val="000000"/>
                              </a:solidFill>
                              <a:latin typeface="Cambria Math" panose="02040503050406030204" pitchFamily="18" charset="0"/>
                            </a:rPr>
                            <m:t>0</m:t>
                          </m:r>
                        </m:sub>
                      </m:sSub>
                      <m:r>
                        <a:rPr xmlns:a="http://schemas.openxmlformats.org/drawingml/2006/main" lang="fr-CH" sz="2400" i="1">
                          <a:solidFill>
                            <a:srgbClr val="000000"/>
                          </a:solidFill>
                          <a:latin typeface="Cambria Math" panose="02040503050406030204" pitchFamily="18" charset="0"/>
                        </a:rPr>
                        <m:t>⋅</m:t>
                      </m:r>
                      <m:acc>
                        <m:accPr>
                          <m:chr m:val="⃗"/>
                          <m:ctrlPr>
                            <a:rPr xmlns:a="http://schemas.openxmlformats.org/drawingml/2006/main" lang="fr-CH" sz="2400" i="1">
                              <a:solidFill>
                                <a:srgbClr val="000000"/>
                              </a:solidFill>
                              <a:latin typeface="Cambria Math" panose="02040503050406030204" pitchFamily="18" charset="0"/>
                            </a:rPr>
                          </m:ctrlPr>
                        </m:accPr>
                        <m:e>
                          <m:r>
                            <a:rPr xmlns:a="http://schemas.openxmlformats.org/drawingml/2006/main" lang="fr-CH" sz="2400" i="1">
                              <a:solidFill>
                                <a:srgbClr val="000000"/>
                              </a:solidFill>
                              <a:latin typeface="Cambria Math" panose="02040503050406030204" pitchFamily="18" charset="0"/>
                            </a:rPr>
                            <m:t>𝑢</m:t>
                          </m:r>
                        </m:e>
                      </m:acc>
                    </m:oMath>
                  </m:oMathPara>
                </a14:m>
                <a:br>
                  <a:rPr lang="fr-CH" sz="2400" i="1" dirty="0">
                    <a:solidFill>
                      <a:srgbClr val="000000"/>
                    </a:solidFill>
                    <a:latin typeface="Cambria Math" panose="02040503050406030204" pitchFamily="18" charset="0"/>
                  </a:rPr>
                </a:br>
                <a:br>
                  <a:rPr lang="fr-CH" sz="2400" i="1" dirty="0">
                    <a:solidFill>
                      <a:srgbClr val="000000"/>
                    </a:solidFill>
                    <a:latin typeface="Cambria Math" panose="02040503050406030204" pitchFamily="18" charset="0"/>
                  </a:rPr>
                </a:br>
                <a:endParaRPr lang="fr-CH" sz="2400" dirty="0"/>
              </a:p>
            </p:txBody>
          </p:sp>
        </mc:Choice>
        <mc:Fallback>
          <p:sp>
            <p:nvSpPr>
              <p:cNvPr id="89139" name="Object 54">
                <a:extLst>
                  <a:ext uri="{FF2B5EF4-FFF2-40B4-BE49-F238E27FC236}">
                    <a16:creationId xmlns:a16="http://schemas.microsoft.com/office/drawing/2014/main" id="{4CDE836A-022C-83F6-2819-2CF182C79F69}"/>
                  </a:ext>
                </a:extLst>
              </p:cNvPr>
              <p:cNvSpPr txBox="1">
                <a:spLocks noRot="1" noChangeAspect="1" noMove="1" noResize="1" noEditPoints="1" noAdjustHandles="1" noChangeArrowheads="1" noChangeShapeType="1" noTextEdit="1"/>
              </p:cNvSpPr>
              <p:nvPr>
                <p:ph idx="1"/>
              </p:nvPr>
            </p:nvSpPr>
            <p:spPr bwMode="auto">
              <a:xfrm>
                <a:off x="1563688" y="4333876"/>
                <a:ext cx="9466262" cy="1765301"/>
              </a:xfrm>
              <a:prstGeom prst="rect">
                <a:avLst/>
              </a:prstGeom>
              <a:blipFill>
                <a:blip r:embed="rId10"/>
                <a:stretch>
                  <a:fillRect/>
                </a:stretch>
              </a:blipFill>
              <a:ln w="9525">
                <a:solidFill>
                  <a:srgbClr val="FF0000"/>
                </a:solidFill>
                <a:miter lim="800000"/>
                <a:headEnd/>
                <a:tailEnd/>
              </a:ln>
              <a:effectLst/>
            </p:spPr>
            <p:txBody>
              <a:bodyPr/>
              <a:lstStyle/>
              <a:p>
                <a:r>
                  <a:rPr lang="fr-CH">
                    <a:noFill/>
                  </a:rPr>
                  <a:t> </a:t>
                </a:r>
              </a:p>
            </p:txBody>
          </p:sp>
        </mc:Fallback>
      </mc:AlternateContent>
      <p:pic>
        <p:nvPicPr>
          <p:cNvPr id="3" name="Picture 2" descr="HES-SO Valais-Wallis - BioArk">
            <a:extLst>
              <a:ext uri="{FF2B5EF4-FFF2-40B4-BE49-F238E27FC236}">
                <a16:creationId xmlns:a16="http://schemas.microsoft.com/office/drawing/2014/main" id="{83DE704D-2359-322E-ABD1-D5B9B9C01BA0}"/>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mc:Choice xmlns:a14="http://schemas.microsoft.com/office/drawing/2010/main" Requires="a14">
          <p:sp>
            <p:nvSpPr>
              <p:cNvPr id="4" name="TextBox 3">
                <a:extLst>
                  <a:ext uri="{FF2B5EF4-FFF2-40B4-BE49-F238E27FC236}">
                    <a16:creationId xmlns:a16="http://schemas.microsoft.com/office/drawing/2014/main" id="{9C47D9B9-E4D0-42FA-D493-0D3BA6DBD398}"/>
                  </a:ext>
                </a:extLst>
              </p:cNvPr>
              <p:cNvSpPr txBox="1"/>
              <p:nvPr/>
            </p:nvSpPr>
            <p:spPr>
              <a:xfrm>
                <a:off x="8093303" y="2840188"/>
                <a:ext cx="1888897" cy="404663"/>
              </a:xfrm>
              <a:prstGeom prst="rect">
                <a:avLst/>
              </a:prstGeom>
              <a:noFill/>
            </p:spPr>
            <p:txBody>
              <a:bodyPr wrap="square">
                <a:spAutoFit/>
              </a:bodyPr>
              <a:lstStyle/>
              <a:p>
                <a:r>
                  <a:rPr lang="fr-CH" sz="1800" b="1" dirty="0">
                    <a:solidFill>
                      <a:srgbClr val="FF0000"/>
                    </a:solidFill>
                  </a:rPr>
                  <a:t>Ziel: </a:t>
                </a:r>
                <a14:m xmlns:a14="http://schemas.microsoft.com/office/drawing/2010/main"/>
                <a:endParaRPr lang="fr-CH" b="1" dirty="0">
                  <a:solidFill>
                    <a:srgbClr val="FF0000"/>
                  </a:solidFill>
                </a:endParaRPr>
              </a:p>
            </p:txBody>
          </p:sp>
        </mc:Choice>
        <mc:Fallback>
          <p:sp>
            <p:nvSpPr>
              <p:cNvPr id="4" name="TextBox 3">
                <a:extLst>
                  <a:ext uri="{FF2B5EF4-FFF2-40B4-BE49-F238E27FC236}">
                    <a16:creationId xmlns:a16="http://schemas.microsoft.com/office/drawing/2014/main" id="{9C47D9B9-E4D0-42FA-D493-0D3BA6DBD398}"/>
                  </a:ext>
                </a:extLst>
              </p:cNvPr>
              <p:cNvSpPr txBox="1">
                <a:spLocks noRot="1" noChangeAspect="1" noMove="1" noResize="1" noEditPoints="1" noAdjustHandles="1" noChangeArrowheads="1" noChangeShapeType="1" noTextEdit="1"/>
              </p:cNvSpPr>
              <p:nvPr/>
            </p:nvSpPr>
            <p:spPr>
              <a:xfrm>
                <a:off x="8093303" y="2840188"/>
                <a:ext cx="1888897" cy="404663"/>
              </a:xfrm>
              <a:prstGeom prst="rect">
                <a:avLst/>
              </a:prstGeom>
              <a:blipFill>
                <a:blip r:embed="rId12"/>
                <a:stretch>
                  <a:fillRect l="-2903" t="-3030" r="-13871" b="-25758"/>
                </a:stretch>
              </a:blipFill>
            </p:spPr>
            <p:txBody>
              <a:bodyPr/>
              <a:lstStyle/>
              <a:p>
                <a:r>
                  <a:rPr lang="fr-CH">
                    <a:noFill/>
                  </a:rPr>
                  <a:t> </a:t>
                </a:r>
              </a:p>
            </p:txBody>
          </p:sp>
        </mc:Fallback>
      </mc:AlternateContent>
    </p:spTree>
    <p:extLst>
      <p:ext uri="{BB962C8B-B14F-4D97-AF65-F5344CB8AC3E}">
        <p14:creationId xmlns:p14="http://schemas.microsoft.com/office/powerpoint/2010/main" val="3614473791"/>
      </p:ext>
    </p:extLst>
  </p:cSld>
  <p:clrMapOvr>
    <a:masterClrMapping/>
  </p:clrMapOvr>
</p:sld>
</file>

<file path=ppt/slides/slide25.xml><?xml version="1.0" encoding="utf-8"?>
<p:sld xmlns:a16="http://schemas.microsoft.com/office/drawing/2014/main" xmlns:a14="http://schemas.microsoft.com/office/drawing/2010/main" xmlns:mc="http://schemas.openxmlformats.org/markup-compatibility/2006" xmlns:v="urn:schemas-microsoft-com:vml"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Espace réservé du numéro de diapositive 5">
            <a:extLst>
              <a:ext uri="{FF2B5EF4-FFF2-40B4-BE49-F238E27FC236}">
                <a16:creationId xmlns:a16="http://schemas.microsoft.com/office/drawing/2014/main" id="{C4CA89BA-C2A6-0C43-EF7D-7890A106B13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80CB2718-6696-4FE4-90DE-E740563C241B}" type="slidenum">
              <a:rPr lang="fr-FR" altLang="fr-FR" sz="1200"/>
              <a:t>25</a:t>
            </a:fld>
            <a:endParaRPr lang="fr-FR" altLang="fr-FR" sz="1200"/>
          </a:p>
        </p:txBody>
      </p:sp>
      <p:sp>
        <p:nvSpPr>
          <p:cNvPr id="87043" name="Rectangle 3">
            <a:extLst>
              <a:ext uri="{FF2B5EF4-FFF2-40B4-BE49-F238E27FC236}">
                <a16:creationId xmlns:a16="http://schemas.microsoft.com/office/drawing/2014/main" id="{D907D785-520C-7FDB-4EAA-B733914B961B}"/>
              </a:ext>
            </a:extLst>
          </p:cNvPr>
          <p:cNvSpPr>
            <a:spLocks noGrp="1" noChangeArrowheads="1"/>
          </p:cNvSpPr>
          <p:nvPr>
            <p:ph type="body" idx="1"/>
          </p:nvPr>
        </p:nvSpPr>
        <p:spPr>
          <a:xfrm>
            <a:off x="1603375" y="1743870"/>
            <a:ext cx="8283575" cy="4910137"/>
          </a:xfrm>
        </p:spPr>
        <p:txBody>
          <a:bodyPr/>
          <a:lstStyle/>
          <a:p>
            <a:pPr marL="0" indent="0">
              <a:buNone/>
            </a:pPr>
            <a:r>
              <a:rPr lang="fr-CH" altLang="fr-FR" sz="2000" dirty="0">
                <a:latin typeface="Times" panose="02020603050405020304" pitchFamily="18" charset="0"/>
                <a:cs typeface="Times" panose="02020603050405020304" pitchFamily="18" charset="0"/>
              </a:rPr>
              <a:t>Die Matrix F des Beobachters bewirkt eine Rückkopplung auf das Modell:</a:t>
            </a:r>
            <a:endParaRPr lang="fr-FR" altLang="fr-FR" sz="2000" dirty="0">
              <a:latin typeface="Times" panose="02020603050405020304" pitchFamily="18" charset="0"/>
              <a:cs typeface="Times" panose="02020603050405020304" pitchFamily="18" charset="0"/>
            </a:endParaRPr>
          </a:p>
          <a:p>
            <a:endParaRPr lang="fr-CH" altLang="fr-FR" sz="2000" dirty="0">
              <a:latin typeface="Times" panose="02020603050405020304" pitchFamily="18" charset="0"/>
              <a:cs typeface="Times" panose="02020603050405020304" pitchFamily="18" charset="0"/>
            </a:endParaRPr>
          </a:p>
          <a:p>
            <a:endParaRPr lang="fr-CH" altLang="fr-FR" sz="2000" dirty="0">
              <a:latin typeface="Times" panose="02020603050405020304" pitchFamily="18" charset="0"/>
              <a:cs typeface="Times" panose="02020603050405020304" pitchFamily="18" charset="0"/>
            </a:endParaRPr>
          </a:p>
          <a:p>
            <a:endParaRPr lang="fr-CH" altLang="fr-FR" sz="2000" dirty="0">
              <a:latin typeface="Times" panose="02020603050405020304" pitchFamily="18" charset="0"/>
              <a:cs typeface="Times" panose="02020603050405020304" pitchFamily="18" charset="0"/>
            </a:endParaRPr>
          </a:p>
          <a:p>
            <a:endParaRPr lang="fr-CH" altLang="fr-FR" sz="2000" dirty="0">
              <a:latin typeface="Times" panose="02020603050405020304" pitchFamily="18" charset="0"/>
              <a:cs typeface="Times" panose="02020603050405020304" pitchFamily="18" charset="0"/>
            </a:endParaRPr>
          </a:p>
          <a:p>
            <a:endParaRPr lang="fr-CH" altLang="fr-FR" sz="2000" dirty="0">
              <a:latin typeface="Times" panose="02020603050405020304" pitchFamily="18" charset="0"/>
              <a:cs typeface="Times" panose="02020603050405020304" pitchFamily="18" charset="0"/>
            </a:endParaRPr>
          </a:p>
          <a:p>
            <a:endParaRPr lang="fr-CH" altLang="fr-FR" sz="2000" dirty="0">
              <a:latin typeface="Times" panose="02020603050405020304" pitchFamily="18" charset="0"/>
              <a:cs typeface="Times" panose="02020603050405020304" pitchFamily="18" charset="0"/>
            </a:endParaRPr>
          </a:p>
          <a:p>
            <a:endParaRPr lang="fr-CH" altLang="fr-FR" sz="2000" dirty="0">
              <a:latin typeface="Times" panose="02020603050405020304" pitchFamily="18" charset="0"/>
              <a:cs typeface="Times" panose="02020603050405020304" pitchFamily="18" charset="0"/>
            </a:endParaRPr>
          </a:p>
          <a:p>
            <a:endParaRPr lang="fr-CH" altLang="fr-FR" sz="2000" dirty="0">
              <a:latin typeface="Times" panose="02020603050405020304" pitchFamily="18" charset="0"/>
              <a:cs typeface="Times" panose="02020603050405020304" pitchFamily="18" charset="0"/>
            </a:endParaRPr>
          </a:p>
          <a:p>
            <a:endParaRPr lang="fr-CH" altLang="fr-FR" sz="2000" dirty="0">
              <a:latin typeface="Times" panose="02020603050405020304" pitchFamily="18" charset="0"/>
              <a:cs typeface="Times" panose="02020603050405020304" pitchFamily="18" charset="0"/>
            </a:endParaRPr>
          </a:p>
          <a:p>
            <a:endParaRPr lang="fr-CH" altLang="fr-FR" sz="2000" dirty="0">
              <a:latin typeface="Times" panose="02020603050405020304" pitchFamily="18" charset="0"/>
              <a:cs typeface="Times" panose="02020603050405020304" pitchFamily="18" charset="0"/>
            </a:endParaRPr>
          </a:p>
          <a:p>
            <a:pPr>
              <a:buFont typeface="Wingdings" panose="05000000000000000000" pitchFamily="2" charset="2"/>
              <a:buChar char="Ø"/>
            </a:pPr>
            <a:r>
              <a:rPr lang="fr-CH" altLang="fr-FR" sz="2000" dirty="0">
                <a:latin typeface="Times" panose="02020603050405020304" pitchFamily="18" charset="0"/>
                <a:cs typeface="Times" panose="02020603050405020304" pitchFamily="18" charset="0"/>
              </a:rPr>
              <a:t>Die Stabilität und Konvergenz dieser Schleife müssen festgelegt werden.</a:t>
            </a:r>
            <a:endParaRPr lang="fr-FR" altLang="fr-FR" sz="2000" dirty="0">
              <a:latin typeface="Times" panose="02020603050405020304" pitchFamily="18" charset="0"/>
              <a:cs typeface="Times" panose="02020603050405020304" pitchFamily="18" charset="0"/>
            </a:endParaRPr>
          </a:p>
        </p:txBody>
      </p:sp>
      <p:sp>
        <p:nvSpPr>
          <p:cNvPr id="87044" name="Rectangle 2">
            <a:extLst>
              <a:ext uri="{FF2B5EF4-FFF2-40B4-BE49-F238E27FC236}">
                <a16:creationId xmlns:a16="http://schemas.microsoft.com/office/drawing/2014/main" id="{5341A3D2-D94F-3800-A065-702E01D41AA8}"/>
              </a:ext>
            </a:extLst>
          </p:cNvPr>
          <p:cNvSpPr>
            <a:spLocks noGrp="1" noChangeArrowheads="1"/>
          </p:cNvSpPr>
          <p:nvPr>
            <p:ph type="title"/>
          </p:nvPr>
        </p:nvSpPr>
        <p:spPr/>
        <p:txBody>
          <a:bodyPr>
            <a:normAutofit/>
          </a:bodyPr>
          <a:lstStyle/>
          <a:p>
            <a:r>
              <a:rPr lang="fr-CH" altLang="fr-FR" sz="3200" b="1" dirty="0">
                <a:latin typeface="Times" panose="02020603050405020304" pitchFamily="18" charset="0"/>
                <a:cs typeface="Times" panose="02020603050405020304" pitchFamily="18" charset="0"/>
              </a:rPr>
              <a:t>Stabilität und Konvergenzgeschwindigkeit des Beobachters</a:t>
            </a:r>
            <a:endParaRPr lang="fr-FR" altLang="fr-FR" sz="3200" b="1" dirty="0">
              <a:latin typeface="Times" panose="02020603050405020304" pitchFamily="18" charset="0"/>
              <a:cs typeface="Times" panose="02020603050405020304" pitchFamily="18" charset="0"/>
            </a:endParaRPr>
          </a:p>
        </p:txBody>
      </p:sp>
      <p:sp>
        <p:nvSpPr>
          <p:cNvPr id="87046" name="Rectangle 7">
            <a:extLst>
              <a:ext uri="{FF2B5EF4-FFF2-40B4-BE49-F238E27FC236}">
                <a16:creationId xmlns:a16="http://schemas.microsoft.com/office/drawing/2014/main" id="{581E20A5-A804-0932-0F4B-D5B8EED3FA8B}"/>
              </a:ext>
            </a:extLst>
          </p:cNvPr>
          <p:cNvSpPr>
            <a:spLocks noChangeArrowheads="1"/>
          </p:cNvSpPr>
          <p:nvPr/>
        </p:nvSpPr>
        <p:spPr bwMode="auto">
          <a:xfrm>
            <a:off x="3143250" y="2327276"/>
            <a:ext cx="5505450" cy="887413"/>
          </a:xfrm>
          <a:prstGeom prst="rect">
            <a:avLst/>
          </a:prstGeom>
          <a:solidFill>
            <a:srgbClr val="FF7C80"/>
          </a:solidFill>
          <a:ln>
            <a:noFill/>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7047" name="Rectangle 8">
            <a:extLst>
              <a:ext uri="{FF2B5EF4-FFF2-40B4-BE49-F238E27FC236}">
                <a16:creationId xmlns:a16="http://schemas.microsoft.com/office/drawing/2014/main" id="{86FD0273-597E-5D53-F27F-6C085782D396}"/>
              </a:ext>
            </a:extLst>
          </p:cNvPr>
          <p:cNvSpPr>
            <a:spLocks noChangeArrowheads="1"/>
          </p:cNvSpPr>
          <p:nvPr/>
        </p:nvSpPr>
        <p:spPr bwMode="auto">
          <a:xfrm>
            <a:off x="3144838" y="3302001"/>
            <a:ext cx="4881562" cy="2397125"/>
          </a:xfrm>
          <a:prstGeom prst="rect">
            <a:avLst/>
          </a:prstGeom>
          <a:solidFill>
            <a:srgbClr val="FF7C80"/>
          </a:solidFill>
          <a:ln>
            <a:noFill/>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7048" name="Rectangle 9">
            <a:extLst>
              <a:ext uri="{FF2B5EF4-FFF2-40B4-BE49-F238E27FC236}">
                <a16:creationId xmlns:a16="http://schemas.microsoft.com/office/drawing/2014/main" id="{522B9FA4-CBA7-C6B2-1EAA-B57750BC9482}"/>
              </a:ext>
            </a:extLst>
          </p:cNvPr>
          <p:cNvSpPr>
            <a:spLocks noChangeArrowheads="1"/>
          </p:cNvSpPr>
          <p:nvPr/>
        </p:nvSpPr>
        <p:spPr bwMode="auto">
          <a:xfrm>
            <a:off x="5275263" y="5086350"/>
            <a:ext cx="533400" cy="533400"/>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a:t>A</a:t>
            </a:r>
            <a:r>
              <a:rPr lang="fr-CH" altLang="fr-FR" sz="1800" baseline="-25000"/>
              <a:t>o</a:t>
            </a:r>
            <a:endParaRPr lang="fr-FR" altLang="fr-FR" sz="1800" baseline="-25000"/>
          </a:p>
        </p:txBody>
      </p:sp>
      <p:sp>
        <p:nvSpPr>
          <p:cNvPr id="87049" name="Rectangle 10">
            <a:extLst>
              <a:ext uri="{FF2B5EF4-FFF2-40B4-BE49-F238E27FC236}">
                <a16:creationId xmlns:a16="http://schemas.microsoft.com/office/drawing/2014/main" id="{DFF21AC4-8673-943B-98D3-BABEAD5DCE6A}"/>
              </a:ext>
            </a:extLst>
          </p:cNvPr>
          <p:cNvSpPr>
            <a:spLocks noChangeArrowheads="1"/>
          </p:cNvSpPr>
          <p:nvPr/>
        </p:nvSpPr>
        <p:spPr bwMode="auto">
          <a:xfrm>
            <a:off x="3497264" y="4295775"/>
            <a:ext cx="534987" cy="533400"/>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a:t>B</a:t>
            </a:r>
            <a:r>
              <a:rPr lang="fr-CH" altLang="fr-FR" sz="1800" baseline="-25000"/>
              <a:t>o</a:t>
            </a:r>
            <a:endParaRPr lang="fr-FR" altLang="fr-FR" sz="1800" baseline="-25000"/>
          </a:p>
        </p:txBody>
      </p:sp>
      <p:sp>
        <p:nvSpPr>
          <p:cNvPr id="87050" name="Rectangle 11">
            <a:extLst>
              <a:ext uri="{FF2B5EF4-FFF2-40B4-BE49-F238E27FC236}">
                <a16:creationId xmlns:a16="http://schemas.microsoft.com/office/drawing/2014/main" id="{32D0C593-04B8-6D19-4005-6981FC235ECB}"/>
              </a:ext>
            </a:extLst>
          </p:cNvPr>
          <p:cNvSpPr>
            <a:spLocks noChangeArrowheads="1"/>
          </p:cNvSpPr>
          <p:nvPr/>
        </p:nvSpPr>
        <p:spPr bwMode="auto">
          <a:xfrm>
            <a:off x="6427788" y="4295775"/>
            <a:ext cx="533400" cy="533400"/>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a:t>C</a:t>
            </a:r>
            <a:r>
              <a:rPr lang="fr-CH" altLang="fr-FR" sz="1800" baseline="-25000"/>
              <a:t>o</a:t>
            </a:r>
            <a:endParaRPr lang="fr-FR" altLang="fr-FR" sz="1800" baseline="-25000"/>
          </a:p>
        </p:txBody>
      </p:sp>
      <p:sp>
        <p:nvSpPr>
          <p:cNvPr id="87051" name="Oval 12">
            <a:extLst>
              <a:ext uri="{FF2B5EF4-FFF2-40B4-BE49-F238E27FC236}">
                <a16:creationId xmlns:a16="http://schemas.microsoft.com/office/drawing/2014/main" id="{1CCCD91B-4751-221D-5DED-52716FF8F769}"/>
              </a:ext>
            </a:extLst>
          </p:cNvPr>
          <p:cNvSpPr>
            <a:spLocks noChangeArrowheads="1"/>
          </p:cNvSpPr>
          <p:nvPr/>
        </p:nvSpPr>
        <p:spPr bwMode="auto">
          <a:xfrm>
            <a:off x="7966076" y="2482850"/>
            <a:ext cx="531813" cy="533400"/>
          </a:xfrm>
          <a:prstGeom prst="ellipse">
            <a:avLst/>
          </a:prstGeom>
          <a:solidFill>
            <a:schemeClr val="bg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graphicFrame>
        <p:nvGraphicFramePr>
          <p:cNvPr id="87052" name="Object 13">
            <a:extLst>
              <a:ext uri="{FF2B5EF4-FFF2-40B4-BE49-F238E27FC236}">
                <a16:creationId xmlns:a16="http://schemas.microsoft.com/office/drawing/2014/main" id="{5961B11F-E306-59C4-85CD-595128877D0D}"/>
              </a:ext>
            </a:extLst>
          </p:cNvPr>
          <p:cNvGraphicFramePr>
            <a:graphicFrameLocks noChangeAspect="1"/>
          </p:cNvGraphicFramePr>
          <p:nvPr/>
        </p:nvGraphicFramePr>
        <p:xfrm>
          <a:off x="5254625" y="4314826"/>
          <a:ext cx="642938" cy="493713"/>
        </p:xfrm>
        <a:graphic>
          <a:graphicData uri="http://schemas.openxmlformats.org/presentationml/2006/ole">
            <mc:AlternateContent xmlns:mc="http://schemas.openxmlformats.org/markup-compatibility/2006">
              <mc:Choice xmlns:v="urn:schemas-microsoft-com:vml" Requires="v">
                <p:oleObj name="Equation" r:id="rId2" imgW="215619" imgH="266353" progId="Equation.3">
                  <p:embed/>
                </p:oleObj>
              </mc:Choice>
              <mc:Fallback>
                <p:oleObj name="Equation" r:id="rId2" imgW="215619" imgH="266353" progId="Equation.3">
                  <p:embed/>
                  <p:pic>
                    <p:nvPicPr>
                      <p:cNvPr id="87052" name="Object 13">
                        <a:extLst>
                          <a:ext uri="{FF2B5EF4-FFF2-40B4-BE49-F238E27FC236}">
                            <a16:creationId xmlns:a16="http://schemas.microsoft.com/office/drawing/2014/main" id="{5961B11F-E306-59C4-85CD-595128877D0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54625" y="4314826"/>
                        <a:ext cx="642938" cy="49371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7053" name="Rectangle 14">
            <a:extLst>
              <a:ext uri="{FF2B5EF4-FFF2-40B4-BE49-F238E27FC236}">
                <a16:creationId xmlns:a16="http://schemas.microsoft.com/office/drawing/2014/main" id="{EDC13D74-D43D-E285-E534-3622741B9885}"/>
              </a:ext>
            </a:extLst>
          </p:cNvPr>
          <p:cNvSpPr>
            <a:spLocks noChangeArrowheads="1"/>
          </p:cNvSpPr>
          <p:nvPr/>
        </p:nvSpPr>
        <p:spPr bwMode="auto">
          <a:xfrm>
            <a:off x="5210175" y="2482850"/>
            <a:ext cx="534988" cy="533400"/>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a:t>F</a:t>
            </a:r>
            <a:endParaRPr lang="fr-FR" altLang="fr-FR" sz="1800"/>
          </a:p>
        </p:txBody>
      </p:sp>
      <p:cxnSp>
        <p:nvCxnSpPr>
          <p:cNvPr id="87054" name="AutoShape 15">
            <a:extLst>
              <a:ext uri="{FF2B5EF4-FFF2-40B4-BE49-F238E27FC236}">
                <a16:creationId xmlns:a16="http://schemas.microsoft.com/office/drawing/2014/main" id="{6DB5CCF8-1ECE-1827-73A1-92667CD1A220}"/>
              </a:ext>
            </a:extLst>
          </p:cNvPr>
          <p:cNvCxnSpPr>
            <a:cxnSpLocks noChangeShapeType="1"/>
            <a:stCxn id="87084" idx="4"/>
            <a:endCxn id="87051" idx="0"/>
          </p:cNvCxnSpPr>
          <p:nvPr/>
        </p:nvCxnSpPr>
        <p:spPr bwMode="auto">
          <a:xfrm rot="16200000" flipH="1">
            <a:off x="8061326" y="2312988"/>
            <a:ext cx="336550" cy="3175"/>
          </a:xfrm>
          <a:prstGeom prst="bentConnector3">
            <a:avLst>
              <a:gd name="adj1" fmla="val 50000"/>
            </a:avLst>
          </a:prstGeom>
          <a:noFill/>
          <a:ln w="9525">
            <a:solidFill>
              <a:schemeClr val="tx1"/>
            </a:solidFill>
            <a:prstDash val="dash"/>
            <a:miter lim="800000"/>
            <a:headEnd/>
            <a:tailEnd type="triangle" w="med" len="med"/>
          </a:ln>
          <a:extLst>
            <a:ext uri="{909E8E84-426E-40DD-AFC4-6F175D3DCCD1}">
              <a14:hiddenFill xmlns:a14="http://schemas.microsoft.com/office/drawing/2010/main">
                <a:noFill/>
              </a14:hiddenFill>
            </a:ext>
          </a:extLst>
        </p:spPr>
      </p:cxnSp>
      <p:sp>
        <p:nvSpPr>
          <p:cNvPr id="87055" name="Oval 18">
            <a:extLst>
              <a:ext uri="{FF2B5EF4-FFF2-40B4-BE49-F238E27FC236}">
                <a16:creationId xmlns:a16="http://schemas.microsoft.com/office/drawing/2014/main" id="{ED155590-E822-1C34-BEEE-510E394C27FE}"/>
              </a:ext>
            </a:extLst>
          </p:cNvPr>
          <p:cNvSpPr>
            <a:spLocks noChangeArrowheads="1"/>
          </p:cNvSpPr>
          <p:nvPr/>
        </p:nvSpPr>
        <p:spPr bwMode="auto">
          <a:xfrm>
            <a:off x="4511676" y="4295775"/>
            <a:ext cx="531813" cy="533400"/>
          </a:xfrm>
          <a:prstGeom prst="ellipse">
            <a:avLst/>
          </a:prstGeom>
          <a:solidFill>
            <a:schemeClr val="bg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cxnSp>
        <p:nvCxnSpPr>
          <p:cNvPr id="87056" name="AutoShape 19">
            <a:extLst>
              <a:ext uri="{FF2B5EF4-FFF2-40B4-BE49-F238E27FC236}">
                <a16:creationId xmlns:a16="http://schemas.microsoft.com/office/drawing/2014/main" id="{F9DFF7A6-3608-026C-FA61-A563EF38153C}"/>
              </a:ext>
            </a:extLst>
          </p:cNvPr>
          <p:cNvCxnSpPr>
            <a:cxnSpLocks noChangeShapeType="1"/>
            <a:stCxn id="87083" idx="6"/>
            <a:endCxn id="87049" idx="1"/>
          </p:cNvCxnSpPr>
          <p:nvPr/>
        </p:nvCxnSpPr>
        <p:spPr bwMode="auto">
          <a:xfrm>
            <a:off x="2965451" y="4554539"/>
            <a:ext cx="531813" cy="7937"/>
          </a:xfrm>
          <a:prstGeom prst="bentConnector3">
            <a:avLst>
              <a:gd name="adj1" fmla="val 50000"/>
            </a:avLst>
          </a:prstGeom>
          <a:noFill/>
          <a:ln w="9525">
            <a:solidFill>
              <a:schemeClr val="tx1"/>
            </a:solidFill>
            <a:prstDash val="dash"/>
            <a:miter lim="800000"/>
            <a:headEnd/>
            <a:tailEnd type="triangle" w="med" len="med"/>
          </a:ln>
          <a:extLst>
            <a:ext uri="{909E8E84-426E-40DD-AFC4-6F175D3DCCD1}">
              <a14:hiddenFill xmlns:a14="http://schemas.microsoft.com/office/drawing/2010/main">
                <a:noFill/>
              </a14:hiddenFill>
            </a:ext>
          </a:extLst>
        </p:spPr>
      </p:cxnSp>
      <p:cxnSp>
        <p:nvCxnSpPr>
          <p:cNvPr id="87057" name="AutoShape 23">
            <a:extLst>
              <a:ext uri="{FF2B5EF4-FFF2-40B4-BE49-F238E27FC236}">
                <a16:creationId xmlns:a16="http://schemas.microsoft.com/office/drawing/2014/main" id="{D52D3125-555C-10A0-4543-66DDD2A82104}"/>
              </a:ext>
            </a:extLst>
          </p:cNvPr>
          <p:cNvCxnSpPr>
            <a:cxnSpLocks noChangeShapeType="1"/>
            <a:stCxn id="87048" idx="1"/>
            <a:endCxn id="87055" idx="4"/>
          </p:cNvCxnSpPr>
          <p:nvPr/>
        </p:nvCxnSpPr>
        <p:spPr bwMode="auto">
          <a:xfrm rot="10800000">
            <a:off x="4778375" y="4829176"/>
            <a:ext cx="496888" cy="523875"/>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7058" name="AutoShape 24">
            <a:extLst>
              <a:ext uri="{FF2B5EF4-FFF2-40B4-BE49-F238E27FC236}">
                <a16:creationId xmlns:a16="http://schemas.microsoft.com/office/drawing/2014/main" id="{C0592F65-00FD-A1D4-A8F8-8829AA3A968B}"/>
              </a:ext>
            </a:extLst>
          </p:cNvPr>
          <p:cNvCxnSpPr>
            <a:cxnSpLocks noChangeShapeType="1"/>
            <a:endCxn id="87048" idx="3"/>
          </p:cNvCxnSpPr>
          <p:nvPr/>
        </p:nvCxnSpPr>
        <p:spPr bwMode="auto">
          <a:xfrm flipH="1">
            <a:off x="5808663" y="4562476"/>
            <a:ext cx="88900" cy="790575"/>
          </a:xfrm>
          <a:prstGeom prst="bentConnector3">
            <a:avLst>
              <a:gd name="adj1" fmla="val -32000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7059" name="AutoShape 25">
            <a:extLst>
              <a:ext uri="{FF2B5EF4-FFF2-40B4-BE49-F238E27FC236}">
                <a16:creationId xmlns:a16="http://schemas.microsoft.com/office/drawing/2014/main" id="{DF3967CA-6D88-5611-6FA2-535C63B53648}"/>
              </a:ext>
            </a:extLst>
          </p:cNvPr>
          <p:cNvCxnSpPr>
            <a:cxnSpLocks noChangeShapeType="1"/>
            <a:endCxn id="87082" idx="0"/>
          </p:cNvCxnSpPr>
          <p:nvPr/>
        </p:nvCxnSpPr>
        <p:spPr bwMode="auto">
          <a:xfrm>
            <a:off x="5897564" y="4562476"/>
            <a:ext cx="282575" cy="1133475"/>
          </a:xfrm>
          <a:prstGeom prst="bentConnector2">
            <a:avLst/>
          </a:prstGeom>
          <a:noFill/>
          <a:ln w="9525">
            <a:solidFill>
              <a:schemeClr val="tx1"/>
            </a:solidFill>
            <a:prstDash val="dash"/>
            <a:miter lim="800000"/>
            <a:headEnd/>
            <a:tailEnd type="triangle" w="med" len="med"/>
          </a:ln>
          <a:extLst>
            <a:ext uri="{909E8E84-426E-40DD-AFC4-6F175D3DCCD1}">
              <a14:hiddenFill xmlns:a14="http://schemas.microsoft.com/office/drawing/2010/main">
                <a:noFill/>
              </a14:hiddenFill>
            </a:ext>
          </a:extLst>
        </p:spPr>
      </p:cxnSp>
      <p:sp>
        <p:nvSpPr>
          <p:cNvPr id="87060" name="Oval 26">
            <a:extLst>
              <a:ext uri="{FF2B5EF4-FFF2-40B4-BE49-F238E27FC236}">
                <a16:creationId xmlns:a16="http://schemas.microsoft.com/office/drawing/2014/main" id="{A81B8C21-72BA-278D-11E4-789B3BFAB3CE}"/>
              </a:ext>
            </a:extLst>
          </p:cNvPr>
          <p:cNvSpPr>
            <a:spLocks noChangeArrowheads="1"/>
          </p:cNvSpPr>
          <p:nvPr/>
        </p:nvSpPr>
        <p:spPr bwMode="auto">
          <a:xfrm>
            <a:off x="7254875" y="4295775"/>
            <a:ext cx="533400" cy="533400"/>
          </a:xfrm>
          <a:prstGeom prst="ellipse">
            <a:avLst/>
          </a:prstGeom>
          <a:solidFill>
            <a:schemeClr val="bg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7061" name="Rectangle 28">
            <a:extLst>
              <a:ext uri="{FF2B5EF4-FFF2-40B4-BE49-F238E27FC236}">
                <a16:creationId xmlns:a16="http://schemas.microsoft.com/office/drawing/2014/main" id="{EC5E1E8E-40F4-D00B-110B-C640825FECAF}"/>
              </a:ext>
            </a:extLst>
          </p:cNvPr>
          <p:cNvSpPr>
            <a:spLocks noChangeArrowheads="1"/>
          </p:cNvSpPr>
          <p:nvPr/>
        </p:nvSpPr>
        <p:spPr bwMode="auto">
          <a:xfrm>
            <a:off x="6427788" y="3570288"/>
            <a:ext cx="533400" cy="531812"/>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a:t>D</a:t>
            </a:r>
            <a:r>
              <a:rPr lang="fr-CH" altLang="fr-FR" sz="1800" baseline="-25000"/>
              <a:t>o</a:t>
            </a:r>
            <a:endParaRPr lang="fr-FR" altLang="fr-FR" sz="1800" baseline="-25000"/>
          </a:p>
        </p:txBody>
      </p:sp>
      <p:cxnSp>
        <p:nvCxnSpPr>
          <p:cNvPr id="87062" name="AutoShape 29">
            <a:extLst>
              <a:ext uri="{FF2B5EF4-FFF2-40B4-BE49-F238E27FC236}">
                <a16:creationId xmlns:a16="http://schemas.microsoft.com/office/drawing/2014/main" id="{6EFC80CA-328E-7A79-097C-91A0A0DC3A85}"/>
              </a:ext>
            </a:extLst>
          </p:cNvPr>
          <p:cNvCxnSpPr>
            <a:cxnSpLocks noChangeShapeType="1"/>
            <a:stCxn id="87061" idx="3"/>
            <a:endCxn id="87060" idx="0"/>
          </p:cNvCxnSpPr>
          <p:nvPr/>
        </p:nvCxnSpPr>
        <p:spPr bwMode="auto">
          <a:xfrm>
            <a:off x="6961189" y="3835401"/>
            <a:ext cx="560387" cy="460375"/>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7063" name="AutoShape 30">
            <a:extLst>
              <a:ext uri="{FF2B5EF4-FFF2-40B4-BE49-F238E27FC236}">
                <a16:creationId xmlns:a16="http://schemas.microsoft.com/office/drawing/2014/main" id="{036BBE7E-E338-EA79-E242-DA2A877C2170}"/>
              </a:ext>
            </a:extLst>
          </p:cNvPr>
          <p:cNvCxnSpPr>
            <a:cxnSpLocks noChangeShapeType="1"/>
            <a:stCxn id="87049" idx="1"/>
            <a:endCxn id="87061" idx="1"/>
          </p:cNvCxnSpPr>
          <p:nvPr/>
        </p:nvCxnSpPr>
        <p:spPr bwMode="auto">
          <a:xfrm rot="10800000" flipH="1">
            <a:off x="3497264" y="3835401"/>
            <a:ext cx="2930525" cy="727075"/>
          </a:xfrm>
          <a:prstGeom prst="bentConnector3">
            <a:avLst>
              <a:gd name="adj1" fmla="val -962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7064" name="AutoShape 31">
            <a:extLst>
              <a:ext uri="{FF2B5EF4-FFF2-40B4-BE49-F238E27FC236}">
                <a16:creationId xmlns:a16="http://schemas.microsoft.com/office/drawing/2014/main" id="{FD4976D1-B516-01C9-D67A-45FB7649C989}"/>
              </a:ext>
            </a:extLst>
          </p:cNvPr>
          <p:cNvCxnSpPr>
            <a:cxnSpLocks noChangeShapeType="1"/>
            <a:stCxn id="87049" idx="3"/>
            <a:endCxn id="87055" idx="2"/>
          </p:cNvCxnSpPr>
          <p:nvPr/>
        </p:nvCxnSpPr>
        <p:spPr bwMode="auto">
          <a:xfrm>
            <a:off x="4032251" y="4562475"/>
            <a:ext cx="479425"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aphicFrame>
        <p:nvGraphicFramePr>
          <p:cNvPr id="87065" name="Object 32">
            <a:extLst>
              <a:ext uri="{FF2B5EF4-FFF2-40B4-BE49-F238E27FC236}">
                <a16:creationId xmlns:a16="http://schemas.microsoft.com/office/drawing/2014/main" id="{824F9F5F-DC26-5075-582D-9C111C475228}"/>
              </a:ext>
            </a:extLst>
          </p:cNvPr>
          <p:cNvGraphicFramePr>
            <a:graphicFrameLocks noChangeAspect="1"/>
          </p:cNvGraphicFramePr>
          <p:nvPr/>
        </p:nvGraphicFramePr>
        <p:xfrm>
          <a:off x="5884863" y="4014788"/>
          <a:ext cx="563562" cy="563562"/>
        </p:xfrm>
        <a:graphic>
          <a:graphicData uri="http://schemas.openxmlformats.org/presentationml/2006/ole">
            <mc:AlternateContent xmlns:mc="http://schemas.openxmlformats.org/markup-compatibility/2006">
              <mc:Choice xmlns:v="urn:schemas-microsoft-com:vml" Requires="v">
                <p:oleObj name="Equation" r:id="rId4" imgW="228600" imgH="228600" progId="Equation.3">
                  <p:embed/>
                </p:oleObj>
              </mc:Choice>
              <mc:Fallback>
                <p:oleObj name="Equation" r:id="rId4" imgW="228600" imgH="228600" progId="Equation.3">
                  <p:embed/>
                  <p:pic>
                    <p:nvPicPr>
                      <p:cNvPr id="87065" name="Object 32">
                        <a:extLst>
                          <a:ext uri="{FF2B5EF4-FFF2-40B4-BE49-F238E27FC236}">
                            <a16:creationId xmlns:a16="http://schemas.microsoft.com/office/drawing/2014/main" id="{824F9F5F-DC26-5075-582D-9C111C47522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884863" y="4014788"/>
                        <a:ext cx="563562" cy="5635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7066" name="Object 33">
            <a:extLst>
              <a:ext uri="{FF2B5EF4-FFF2-40B4-BE49-F238E27FC236}">
                <a16:creationId xmlns:a16="http://schemas.microsoft.com/office/drawing/2014/main" id="{87517E1B-D2AF-43A9-3B86-E4B83FEF22F6}"/>
              </a:ext>
            </a:extLst>
          </p:cNvPr>
          <p:cNvGraphicFramePr>
            <a:graphicFrameLocks noChangeAspect="1"/>
          </p:cNvGraphicFramePr>
          <p:nvPr/>
        </p:nvGraphicFramePr>
        <p:xfrm>
          <a:off x="8586789" y="4279901"/>
          <a:ext cx="593725" cy="563563"/>
        </p:xfrm>
        <a:graphic>
          <a:graphicData uri="http://schemas.openxmlformats.org/presentationml/2006/ole">
            <mc:AlternateContent xmlns:mc="http://schemas.openxmlformats.org/markup-compatibility/2006">
              <mc:Choice xmlns:v="urn:schemas-microsoft-com:vml" Requires="v">
                <p:oleObj name="Equation" r:id="rId6" imgW="241300" imgH="228600" progId="Equation.3">
                  <p:embed/>
                </p:oleObj>
              </mc:Choice>
              <mc:Fallback>
                <p:oleObj name="Equation" r:id="rId6" imgW="241300" imgH="228600" progId="Equation.3">
                  <p:embed/>
                  <p:pic>
                    <p:nvPicPr>
                      <p:cNvPr id="87066" name="Object 33">
                        <a:extLst>
                          <a:ext uri="{FF2B5EF4-FFF2-40B4-BE49-F238E27FC236}">
                            <a16:creationId xmlns:a16="http://schemas.microsoft.com/office/drawing/2014/main" id="{87517E1B-D2AF-43A9-3B86-E4B83FEF22F6}"/>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586789" y="4279901"/>
                        <a:ext cx="593725" cy="563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87067" name="AutoShape 34">
            <a:extLst>
              <a:ext uri="{FF2B5EF4-FFF2-40B4-BE49-F238E27FC236}">
                <a16:creationId xmlns:a16="http://schemas.microsoft.com/office/drawing/2014/main" id="{2D02EF76-C085-712C-73A5-07E0BB4D9625}"/>
              </a:ext>
            </a:extLst>
          </p:cNvPr>
          <p:cNvCxnSpPr>
            <a:cxnSpLocks noChangeShapeType="1"/>
            <a:stCxn id="87060" idx="6"/>
          </p:cNvCxnSpPr>
          <p:nvPr/>
        </p:nvCxnSpPr>
        <p:spPr bwMode="auto">
          <a:xfrm>
            <a:off x="7788276" y="4562475"/>
            <a:ext cx="798513"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87068" name="Text Box 35">
            <a:extLst>
              <a:ext uri="{FF2B5EF4-FFF2-40B4-BE49-F238E27FC236}">
                <a16:creationId xmlns:a16="http://schemas.microsoft.com/office/drawing/2014/main" id="{EC55AE51-7120-148E-5F94-0A674BFC57C1}"/>
              </a:ext>
            </a:extLst>
          </p:cNvPr>
          <p:cNvSpPr txBox="1">
            <a:spLocks noChangeArrowheads="1"/>
          </p:cNvSpPr>
          <p:nvPr/>
        </p:nvSpPr>
        <p:spPr bwMode="auto">
          <a:xfrm>
            <a:off x="8205788" y="2147888"/>
            <a:ext cx="3175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87069" name="Text Box 36">
            <a:extLst>
              <a:ext uri="{FF2B5EF4-FFF2-40B4-BE49-F238E27FC236}">
                <a16:creationId xmlns:a16="http://schemas.microsoft.com/office/drawing/2014/main" id="{B606F5EC-6CC9-1FFF-AF9E-8B219BD5AFF7}"/>
              </a:ext>
            </a:extLst>
          </p:cNvPr>
          <p:cNvSpPr txBox="1">
            <a:spLocks noChangeArrowheads="1"/>
          </p:cNvSpPr>
          <p:nvPr/>
        </p:nvSpPr>
        <p:spPr bwMode="auto">
          <a:xfrm>
            <a:off x="8229600" y="2916238"/>
            <a:ext cx="26161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87070" name="Text Box 37">
            <a:extLst>
              <a:ext uri="{FF2B5EF4-FFF2-40B4-BE49-F238E27FC236}">
                <a16:creationId xmlns:a16="http://schemas.microsoft.com/office/drawing/2014/main" id="{CCF96E2D-3E3C-7493-4E0E-538FBD50EE22}"/>
              </a:ext>
            </a:extLst>
          </p:cNvPr>
          <p:cNvSpPr txBox="1">
            <a:spLocks noChangeArrowheads="1"/>
          </p:cNvSpPr>
          <p:nvPr/>
        </p:nvSpPr>
        <p:spPr bwMode="auto">
          <a:xfrm>
            <a:off x="4210050" y="4183063"/>
            <a:ext cx="3175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87071" name="Text Box 38">
            <a:extLst>
              <a:ext uri="{FF2B5EF4-FFF2-40B4-BE49-F238E27FC236}">
                <a16:creationId xmlns:a16="http://schemas.microsoft.com/office/drawing/2014/main" id="{1AA46416-DA06-E3BA-1F89-80C553B9B138}"/>
              </a:ext>
            </a:extLst>
          </p:cNvPr>
          <p:cNvSpPr txBox="1">
            <a:spLocks noChangeArrowheads="1"/>
          </p:cNvSpPr>
          <p:nvPr/>
        </p:nvSpPr>
        <p:spPr bwMode="auto">
          <a:xfrm>
            <a:off x="4741863" y="4714876"/>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87072" name="Text Box 39">
            <a:extLst>
              <a:ext uri="{FF2B5EF4-FFF2-40B4-BE49-F238E27FC236}">
                <a16:creationId xmlns:a16="http://schemas.microsoft.com/office/drawing/2014/main" id="{6A69E058-1A0E-8077-FB7B-F4B48AAC6C4F}"/>
              </a:ext>
            </a:extLst>
          </p:cNvPr>
          <p:cNvSpPr txBox="1">
            <a:spLocks noChangeArrowheads="1"/>
          </p:cNvSpPr>
          <p:nvPr/>
        </p:nvSpPr>
        <p:spPr bwMode="auto">
          <a:xfrm>
            <a:off x="4778375" y="3924300"/>
            <a:ext cx="31931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87073" name="Text Box 40">
            <a:extLst>
              <a:ext uri="{FF2B5EF4-FFF2-40B4-BE49-F238E27FC236}">
                <a16:creationId xmlns:a16="http://schemas.microsoft.com/office/drawing/2014/main" id="{6CAED615-C651-7772-8806-BD5B29717D58}"/>
              </a:ext>
            </a:extLst>
          </p:cNvPr>
          <p:cNvSpPr txBox="1">
            <a:spLocks noChangeArrowheads="1"/>
          </p:cNvSpPr>
          <p:nvPr/>
        </p:nvSpPr>
        <p:spPr bwMode="auto">
          <a:xfrm>
            <a:off x="6986588" y="4183063"/>
            <a:ext cx="3175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87074" name="Text Box 41">
            <a:extLst>
              <a:ext uri="{FF2B5EF4-FFF2-40B4-BE49-F238E27FC236}">
                <a16:creationId xmlns:a16="http://schemas.microsoft.com/office/drawing/2014/main" id="{91002E6A-0CB0-E307-89A2-D5F1CB2FA343}"/>
              </a:ext>
            </a:extLst>
          </p:cNvPr>
          <p:cNvSpPr txBox="1">
            <a:spLocks noChangeArrowheads="1"/>
          </p:cNvSpPr>
          <p:nvPr/>
        </p:nvSpPr>
        <p:spPr bwMode="auto">
          <a:xfrm>
            <a:off x="7485063" y="4003676"/>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87075" name="Text Box 42">
            <a:extLst>
              <a:ext uri="{FF2B5EF4-FFF2-40B4-BE49-F238E27FC236}">
                <a16:creationId xmlns:a16="http://schemas.microsoft.com/office/drawing/2014/main" id="{0F56B43C-934F-ADD9-C199-54E69FDBE2B4}"/>
              </a:ext>
            </a:extLst>
          </p:cNvPr>
          <p:cNvSpPr txBox="1">
            <a:spLocks noChangeArrowheads="1"/>
          </p:cNvSpPr>
          <p:nvPr/>
        </p:nvSpPr>
        <p:spPr bwMode="auto">
          <a:xfrm>
            <a:off x="3143251" y="2327275"/>
            <a:ext cx="195262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ClrTx/>
              <a:buFontTx/>
              <a:buNone/>
            </a:pPr>
            <a:r>
              <a:rPr lang="fr-CH" altLang="fr-FR" sz="1800"/>
              <a:t>Beobachter</a:t>
            </a:r>
            <a:br>
              <a:rPr lang="fr-CH" altLang="fr-FR" sz="1800"/>
            </a:br>
            <a:r>
              <a:rPr lang="fr-CH" altLang="fr-FR" sz="1800"/>
              <a:t>Beobachter</a:t>
            </a:r>
            <a:endParaRPr lang="fr-FR" altLang="fr-FR" sz="1800"/>
          </a:p>
        </p:txBody>
      </p:sp>
      <p:sp>
        <p:nvSpPr>
          <p:cNvPr id="87076" name="Text Box 43">
            <a:extLst>
              <a:ext uri="{FF2B5EF4-FFF2-40B4-BE49-F238E27FC236}">
                <a16:creationId xmlns:a16="http://schemas.microsoft.com/office/drawing/2014/main" id="{7AED075E-D77C-EA00-73A2-217893F9BD20}"/>
              </a:ext>
            </a:extLst>
          </p:cNvPr>
          <p:cNvSpPr txBox="1">
            <a:spLocks noChangeArrowheads="1"/>
          </p:cNvSpPr>
          <p:nvPr/>
        </p:nvSpPr>
        <p:spPr bwMode="auto">
          <a:xfrm>
            <a:off x="6338888" y="4902200"/>
            <a:ext cx="1954212"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ClrTx/>
              <a:buFontTx/>
              <a:buNone/>
            </a:pPr>
            <a:r>
              <a:rPr lang="fr-CH" altLang="fr-FR" sz="1800"/>
              <a:t>Modell</a:t>
            </a:r>
            <a:br>
              <a:rPr lang="fr-CH" altLang="fr-FR" sz="1800"/>
            </a:br>
            <a:r>
              <a:rPr lang="fr-CH" altLang="fr-FR" sz="1800"/>
              <a:t>Model</a:t>
            </a:r>
            <a:endParaRPr lang="fr-FR" altLang="fr-FR" sz="1800"/>
          </a:p>
        </p:txBody>
      </p:sp>
      <p:sp>
        <p:nvSpPr>
          <p:cNvPr id="87077" name="Oval 44">
            <a:extLst>
              <a:ext uri="{FF2B5EF4-FFF2-40B4-BE49-F238E27FC236}">
                <a16:creationId xmlns:a16="http://schemas.microsoft.com/office/drawing/2014/main" id="{FAFEBAB6-F87B-E1D6-A4C5-9BCC45157B7D}"/>
              </a:ext>
            </a:extLst>
          </p:cNvPr>
          <p:cNvSpPr>
            <a:spLocks noChangeArrowheads="1"/>
          </p:cNvSpPr>
          <p:nvPr/>
        </p:nvSpPr>
        <p:spPr bwMode="auto">
          <a:xfrm>
            <a:off x="3178175" y="4516438"/>
            <a:ext cx="88900" cy="88900"/>
          </a:xfrm>
          <a:prstGeom prst="ellipse">
            <a:avLst/>
          </a:prstGeom>
          <a:solidFill>
            <a:schemeClr val="tx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7078" name="Oval 45">
            <a:extLst>
              <a:ext uri="{FF2B5EF4-FFF2-40B4-BE49-F238E27FC236}">
                <a16:creationId xmlns:a16="http://schemas.microsoft.com/office/drawing/2014/main" id="{C15CC589-7FD7-D0CD-EA58-8B3996EDB1A8}"/>
              </a:ext>
            </a:extLst>
          </p:cNvPr>
          <p:cNvSpPr>
            <a:spLocks noChangeArrowheads="1"/>
          </p:cNvSpPr>
          <p:nvPr/>
        </p:nvSpPr>
        <p:spPr bwMode="auto">
          <a:xfrm>
            <a:off x="8193088" y="4524375"/>
            <a:ext cx="87312" cy="88900"/>
          </a:xfrm>
          <a:prstGeom prst="ellipse">
            <a:avLst/>
          </a:prstGeom>
          <a:solidFill>
            <a:schemeClr val="tx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7079" name="Oval 46">
            <a:extLst>
              <a:ext uri="{FF2B5EF4-FFF2-40B4-BE49-F238E27FC236}">
                <a16:creationId xmlns:a16="http://schemas.microsoft.com/office/drawing/2014/main" id="{B3B73277-9638-E8C4-652E-D29B25A8D7B9}"/>
              </a:ext>
            </a:extLst>
          </p:cNvPr>
          <p:cNvSpPr>
            <a:spLocks noChangeArrowheads="1"/>
          </p:cNvSpPr>
          <p:nvPr/>
        </p:nvSpPr>
        <p:spPr bwMode="auto">
          <a:xfrm>
            <a:off x="6127750" y="5310188"/>
            <a:ext cx="88900" cy="87312"/>
          </a:xfrm>
          <a:prstGeom prst="ellipse">
            <a:avLst/>
          </a:prstGeom>
          <a:solidFill>
            <a:schemeClr val="tx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7080" name="Oval 47">
            <a:extLst>
              <a:ext uri="{FF2B5EF4-FFF2-40B4-BE49-F238E27FC236}">
                <a16:creationId xmlns:a16="http://schemas.microsoft.com/office/drawing/2014/main" id="{56DA71FD-A08F-1095-5ADE-03CF29138076}"/>
              </a:ext>
            </a:extLst>
          </p:cNvPr>
          <p:cNvSpPr>
            <a:spLocks noChangeArrowheads="1"/>
          </p:cNvSpPr>
          <p:nvPr/>
        </p:nvSpPr>
        <p:spPr bwMode="auto">
          <a:xfrm>
            <a:off x="6140451" y="4524375"/>
            <a:ext cx="87313" cy="88900"/>
          </a:xfrm>
          <a:prstGeom prst="ellipse">
            <a:avLst/>
          </a:prstGeom>
          <a:solidFill>
            <a:schemeClr val="tx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7081" name="Text Box 49">
            <a:extLst>
              <a:ext uri="{FF2B5EF4-FFF2-40B4-BE49-F238E27FC236}">
                <a16:creationId xmlns:a16="http://schemas.microsoft.com/office/drawing/2014/main" id="{2617FB8B-6312-BD61-E4BB-C3FCB0D4C1F7}"/>
              </a:ext>
            </a:extLst>
          </p:cNvPr>
          <p:cNvSpPr txBox="1">
            <a:spLocks noChangeArrowheads="1"/>
          </p:cNvSpPr>
          <p:nvPr/>
        </p:nvSpPr>
        <p:spPr bwMode="auto">
          <a:xfrm>
            <a:off x="8293101" y="3125788"/>
            <a:ext cx="1330325"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ClrTx/>
              <a:buFontTx/>
              <a:buNone/>
            </a:pPr>
            <a:r>
              <a:rPr lang="fr-CH" altLang="fr-FR" sz="1800"/>
              <a:t>Schlaufe</a:t>
            </a:r>
          </a:p>
          <a:p>
            <a:pPr eaLnBrk="1" hangingPunct="1">
              <a:spcBef>
                <a:spcPct val="50000"/>
              </a:spcBef>
              <a:buClrTx/>
              <a:buFontTx/>
              <a:buNone/>
            </a:pPr>
            <a:r>
              <a:rPr lang="fr-CH" altLang="fr-FR" sz="1800"/>
              <a:t>Schlaufe</a:t>
            </a:r>
            <a:endParaRPr lang="fr-FR" altLang="fr-FR" sz="1800"/>
          </a:p>
        </p:txBody>
      </p:sp>
      <p:sp>
        <p:nvSpPr>
          <p:cNvPr id="87082" name="Oval 50">
            <a:extLst>
              <a:ext uri="{FF2B5EF4-FFF2-40B4-BE49-F238E27FC236}">
                <a16:creationId xmlns:a16="http://schemas.microsoft.com/office/drawing/2014/main" id="{C810CBB9-43DE-20B8-EE90-71A60CE586E5}"/>
              </a:ext>
            </a:extLst>
          </p:cNvPr>
          <p:cNvSpPr>
            <a:spLocks noChangeArrowheads="1"/>
          </p:cNvSpPr>
          <p:nvPr/>
        </p:nvSpPr>
        <p:spPr bwMode="auto">
          <a:xfrm>
            <a:off x="6092826" y="5695951"/>
            <a:ext cx="176213" cy="85725"/>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7083" name="Oval 51">
            <a:extLst>
              <a:ext uri="{FF2B5EF4-FFF2-40B4-BE49-F238E27FC236}">
                <a16:creationId xmlns:a16="http://schemas.microsoft.com/office/drawing/2014/main" id="{D9CBD0AD-1E40-3E68-44D9-B2E5EF7D70D7}"/>
              </a:ext>
            </a:extLst>
          </p:cNvPr>
          <p:cNvSpPr>
            <a:spLocks noChangeArrowheads="1"/>
          </p:cNvSpPr>
          <p:nvPr/>
        </p:nvSpPr>
        <p:spPr bwMode="auto">
          <a:xfrm>
            <a:off x="2789238" y="4511676"/>
            <a:ext cx="176212" cy="85725"/>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7084" name="Oval 52">
            <a:extLst>
              <a:ext uri="{FF2B5EF4-FFF2-40B4-BE49-F238E27FC236}">
                <a16:creationId xmlns:a16="http://schemas.microsoft.com/office/drawing/2014/main" id="{C69DB324-BA77-A308-33F7-E03837890F72}"/>
              </a:ext>
            </a:extLst>
          </p:cNvPr>
          <p:cNvSpPr>
            <a:spLocks noChangeArrowheads="1"/>
          </p:cNvSpPr>
          <p:nvPr/>
        </p:nvSpPr>
        <p:spPr bwMode="auto">
          <a:xfrm>
            <a:off x="8140701" y="2060576"/>
            <a:ext cx="174625" cy="85725"/>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graphicFrame>
        <p:nvGraphicFramePr>
          <p:cNvPr id="87085" name="Object 53">
            <a:extLst>
              <a:ext uri="{FF2B5EF4-FFF2-40B4-BE49-F238E27FC236}">
                <a16:creationId xmlns:a16="http://schemas.microsoft.com/office/drawing/2014/main" id="{1C6F5C0D-F83C-8D19-D110-8AC069F69895}"/>
              </a:ext>
            </a:extLst>
          </p:cNvPr>
          <p:cNvGraphicFramePr>
            <a:graphicFrameLocks noChangeAspect="1"/>
          </p:cNvGraphicFramePr>
          <p:nvPr/>
        </p:nvGraphicFramePr>
        <p:xfrm>
          <a:off x="7316789" y="2327276"/>
          <a:ext cx="719137" cy="531813"/>
        </p:xfrm>
        <a:graphic>
          <a:graphicData uri="http://schemas.openxmlformats.org/presentationml/2006/ole">
            <mc:AlternateContent xmlns:mc="http://schemas.openxmlformats.org/markup-compatibility/2006">
              <mc:Choice xmlns:v="urn:schemas-microsoft-com:vml" Requires="v">
                <p:oleObj name="Equation" r:id="rId8" imgW="291847" imgH="215713" progId="Equation.3">
                  <p:embed/>
                </p:oleObj>
              </mc:Choice>
              <mc:Fallback>
                <p:oleObj name="Equation" r:id="rId8" imgW="291847" imgH="215713" progId="Equation.3">
                  <p:embed/>
                  <p:pic>
                    <p:nvPicPr>
                      <p:cNvPr id="87085" name="Object 53">
                        <a:extLst>
                          <a:ext uri="{FF2B5EF4-FFF2-40B4-BE49-F238E27FC236}">
                            <a16:creationId xmlns:a16="http://schemas.microsoft.com/office/drawing/2014/main" id="{1C6F5C0D-F83C-8D19-D110-8AC069F69895}"/>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316789" y="2327276"/>
                        <a:ext cx="719137" cy="5318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87086" name="AutoShape 16">
            <a:extLst>
              <a:ext uri="{FF2B5EF4-FFF2-40B4-BE49-F238E27FC236}">
                <a16:creationId xmlns:a16="http://schemas.microsoft.com/office/drawing/2014/main" id="{86180F38-1689-E5AE-E63A-6B9BC2261FB5}"/>
              </a:ext>
            </a:extLst>
          </p:cNvPr>
          <p:cNvCxnSpPr>
            <a:cxnSpLocks noChangeShapeType="1"/>
            <a:stCxn id="87051" idx="2"/>
            <a:endCxn id="87053" idx="3"/>
          </p:cNvCxnSpPr>
          <p:nvPr/>
        </p:nvCxnSpPr>
        <p:spPr bwMode="auto">
          <a:xfrm rot="10800000">
            <a:off x="5745163" y="2749550"/>
            <a:ext cx="2220912" cy="0"/>
          </a:xfrm>
          <a:prstGeom prst="straightConnector1">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cxnSp>
      <p:cxnSp>
        <p:nvCxnSpPr>
          <p:cNvPr id="87087" name="AutoShape 17">
            <a:extLst>
              <a:ext uri="{FF2B5EF4-FFF2-40B4-BE49-F238E27FC236}">
                <a16:creationId xmlns:a16="http://schemas.microsoft.com/office/drawing/2014/main" id="{26D10E5F-5960-65D6-8C3E-B9AF29D32A50}"/>
              </a:ext>
            </a:extLst>
          </p:cNvPr>
          <p:cNvCxnSpPr>
            <a:cxnSpLocks noChangeShapeType="1"/>
            <a:stCxn id="87053" idx="1"/>
            <a:endCxn id="87055" idx="0"/>
          </p:cNvCxnSpPr>
          <p:nvPr/>
        </p:nvCxnSpPr>
        <p:spPr bwMode="auto">
          <a:xfrm rot="10800000" flipV="1">
            <a:off x="4778375" y="2749551"/>
            <a:ext cx="431800" cy="1546225"/>
          </a:xfrm>
          <a:prstGeom prst="bentConnector2">
            <a:avLst/>
          </a:prstGeom>
          <a:noFill/>
          <a:ln w="28575">
            <a:solidFill>
              <a:srgbClr val="FF0000"/>
            </a:solidFill>
            <a:miter lim="800000"/>
            <a:headEnd/>
            <a:tailEnd type="triangle" w="med" len="med"/>
          </a:ln>
          <a:extLst>
            <a:ext uri="{909E8E84-426E-40DD-AFC4-6F175D3DCCD1}">
              <a14:hiddenFill xmlns:a14="http://schemas.microsoft.com/office/drawing/2010/main">
                <a:noFill/>
              </a14:hiddenFill>
            </a:ext>
          </a:extLst>
        </p:spPr>
      </p:cxnSp>
      <p:cxnSp>
        <p:nvCxnSpPr>
          <p:cNvPr id="87088" name="AutoShape 20">
            <a:extLst>
              <a:ext uri="{FF2B5EF4-FFF2-40B4-BE49-F238E27FC236}">
                <a16:creationId xmlns:a16="http://schemas.microsoft.com/office/drawing/2014/main" id="{A6351D24-7FCF-D9AF-3F33-C4C8B5A11BBC}"/>
              </a:ext>
            </a:extLst>
          </p:cNvPr>
          <p:cNvCxnSpPr>
            <a:cxnSpLocks noChangeShapeType="1"/>
            <a:stCxn id="87055" idx="6"/>
          </p:cNvCxnSpPr>
          <p:nvPr/>
        </p:nvCxnSpPr>
        <p:spPr bwMode="auto">
          <a:xfrm>
            <a:off x="5043489" y="4562475"/>
            <a:ext cx="211137" cy="0"/>
          </a:xfrm>
          <a:prstGeom prst="straightConnector1">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cxnSp>
      <p:cxnSp>
        <p:nvCxnSpPr>
          <p:cNvPr id="87089" name="AutoShape 21">
            <a:extLst>
              <a:ext uri="{FF2B5EF4-FFF2-40B4-BE49-F238E27FC236}">
                <a16:creationId xmlns:a16="http://schemas.microsoft.com/office/drawing/2014/main" id="{1EFCDAC6-412C-8E9C-A3E1-2784B0A05374}"/>
              </a:ext>
            </a:extLst>
          </p:cNvPr>
          <p:cNvCxnSpPr>
            <a:cxnSpLocks noChangeShapeType="1"/>
            <a:endCxn id="87050" idx="1"/>
          </p:cNvCxnSpPr>
          <p:nvPr/>
        </p:nvCxnSpPr>
        <p:spPr bwMode="auto">
          <a:xfrm>
            <a:off x="5897564" y="4562475"/>
            <a:ext cx="530225" cy="0"/>
          </a:xfrm>
          <a:prstGeom prst="straightConnector1">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cxnSp>
      <p:cxnSp>
        <p:nvCxnSpPr>
          <p:cNvPr id="87090" name="AutoShape 22">
            <a:extLst>
              <a:ext uri="{FF2B5EF4-FFF2-40B4-BE49-F238E27FC236}">
                <a16:creationId xmlns:a16="http://schemas.microsoft.com/office/drawing/2014/main" id="{04E7C5DE-B68C-135C-7673-0B748B6CC139}"/>
              </a:ext>
            </a:extLst>
          </p:cNvPr>
          <p:cNvCxnSpPr>
            <a:cxnSpLocks noChangeShapeType="1"/>
            <a:stCxn id="87060" idx="6"/>
            <a:endCxn id="87051" idx="4"/>
          </p:cNvCxnSpPr>
          <p:nvPr/>
        </p:nvCxnSpPr>
        <p:spPr bwMode="auto">
          <a:xfrm flipV="1">
            <a:off x="7788276" y="3016251"/>
            <a:ext cx="442913" cy="1546225"/>
          </a:xfrm>
          <a:prstGeom prst="bentConnector2">
            <a:avLst/>
          </a:prstGeom>
          <a:noFill/>
          <a:ln w="28575">
            <a:solidFill>
              <a:srgbClr val="FF0000"/>
            </a:solidFill>
            <a:miter lim="800000"/>
            <a:headEnd/>
            <a:tailEnd type="triangle" w="med" len="med"/>
          </a:ln>
          <a:extLst>
            <a:ext uri="{909E8E84-426E-40DD-AFC4-6F175D3DCCD1}">
              <a14:hiddenFill xmlns:a14="http://schemas.microsoft.com/office/drawing/2010/main">
                <a:noFill/>
              </a14:hiddenFill>
            </a:ext>
          </a:extLst>
        </p:spPr>
      </p:cxnSp>
      <p:cxnSp>
        <p:nvCxnSpPr>
          <p:cNvPr id="87091" name="AutoShape 27">
            <a:extLst>
              <a:ext uri="{FF2B5EF4-FFF2-40B4-BE49-F238E27FC236}">
                <a16:creationId xmlns:a16="http://schemas.microsoft.com/office/drawing/2014/main" id="{E96BFA46-6FA7-B2E0-9379-68E05742D03A}"/>
              </a:ext>
            </a:extLst>
          </p:cNvPr>
          <p:cNvCxnSpPr>
            <a:cxnSpLocks noChangeShapeType="1"/>
            <a:stCxn id="87050" idx="3"/>
            <a:endCxn id="87060" idx="2"/>
          </p:cNvCxnSpPr>
          <p:nvPr/>
        </p:nvCxnSpPr>
        <p:spPr bwMode="auto">
          <a:xfrm>
            <a:off x="6961189" y="4562475"/>
            <a:ext cx="293687" cy="0"/>
          </a:xfrm>
          <a:prstGeom prst="straightConnector1">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cxnSp>
      <p:sp>
        <p:nvSpPr>
          <p:cNvPr id="341048" name="Arc 56">
            <a:extLst>
              <a:ext uri="{FF2B5EF4-FFF2-40B4-BE49-F238E27FC236}">
                <a16:creationId xmlns:a16="http://schemas.microsoft.com/office/drawing/2014/main" id="{D552051E-A1DF-F211-DE37-8B3CCF1EE7C3}"/>
              </a:ext>
            </a:extLst>
          </p:cNvPr>
          <p:cNvSpPr>
            <a:spLocks/>
          </p:cNvSpPr>
          <p:nvPr/>
        </p:nvSpPr>
        <p:spPr bwMode="auto">
          <a:xfrm>
            <a:off x="5768975" y="2828925"/>
            <a:ext cx="1612900" cy="1612900"/>
          </a:xfrm>
          <a:custGeom>
            <a:avLst/>
            <a:gdLst>
              <a:gd name="T0" fmla="*/ 2147483646 w 43200"/>
              <a:gd name="T1" fmla="*/ 0 h 43200"/>
              <a:gd name="T2" fmla="*/ 2147483646 w 43200"/>
              <a:gd name="T3" fmla="*/ 2147483646 h 43200"/>
              <a:gd name="T4" fmla="*/ 2147483646 w 43200"/>
              <a:gd name="T5" fmla="*/ 2147483646 h 43200"/>
              <a:gd name="T6" fmla="*/ 0 60000 65536"/>
              <a:gd name="T7" fmla="*/ 0 60000 65536"/>
              <a:gd name="T8" fmla="*/ 0 60000 65536"/>
              <a:gd name="T9" fmla="*/ 0 w 43200"/>
              <a:gd name="T10" fmla="*/ 0 h 43200"/>
              <a:gd name="T11" fmla="*/ 43200 w 43200"/>
              <a:gd name="T12" fmla="*/ 43200 h 43200"/>
            </a:gdLst>
            <a:ahLst/>
            <a:cxnLst>
              <a:cxn ang="T6">
                <a:pos x="T0" y="T1"/>
              </a:cxn>
              <a:cxn ang="T7">
                <a:pos x="T2" y="T3"/>
              </a:cxn>
              <a:cxn ang="T8">
                <a:pos x="T4" y="T5"/>
              </a:cxn>
            </a:cxnLst>
            <a:rect l="T9" t="T10" r="T11" b="T12"/>
            <a:pathLst>
              <a:path w="43200" h="43200" fill="none" extrusionOk="0">
                <a:moveTo>
                  <a:pt x="21599" y="0"/>
                </a:moveTo>
                <a:cubicBezTo>
                  <a:pt x="33529" y="0"/>
                  <a:pt x="43200" y="9670"/>
                  <a:pt x="43200" y="21600"/>
                </a:cubicBezTo>
                <a:cubicBezTo>
                  <a:pt x="43200" y="33529"/>
                  <a:pt x="33529" y="43200"/>
                  <a:pt x="21600" y="43200"/>
                </a:cubicBezTo>
                <a:cubicBezTo>
                  <a:pt x="9670" y="43200"/>
                  <a:pt x="0" y="33529"/>
                  <a:pt x="0" y="21600"/>
                </a:cubicBezTo>
                <a:cubicBezTo>
                  <a:pt x="-1" y="13201"/>
                  <a:pt x="4868" y="5564"/>
                  <a:pt x="12481" y="2018"/>
                </a:cubicBezTo>
              </a:path>
              <a:path w="43200" h="43200" stroke="0" extrusionOk="0">
                <a:moveTo>
                  <a:pt x="21599" y="0"/>
                </a:moveTo>
                <a:cubicBezTo>
                  <a:pt x="33529" y="0"/>
                  <a:pt x="43200" y="9670"/>
                  <a:pt x="43200" y="21600"/>
                </a:cubicBezTo>
                <a:cubicBezTo>
                  <a:pt x="43200" y="33529"/>
                  <a:pt x="33529" y="43200"/>
                  <a:pt x="21600" y="43200"/>
                </a:cubicBezTo>
                <a:cubicBezTo>
                  <a:pt x="9670" y="43200"/>
                  <a:pt x="0" y="33529"/>
                  <a:pt x="0" y="21600"/>
                </a:cubicBezTo>
                <a:cubicBezTo>
                  <a:pt x="-1" y="13201"/>
                  <a:pt x="4868" y="5564"/>
                  <a:pt x="12481" y="2018"/>
                </a:cubicBezTo>
                <a:lnTo>
                  <a:pt x="21600" y="21600"/>
                </a:lnTo>
                <a:lnTo>
                  <a:pt x="21599" y="0"/>
                </a:lnTo>
                <a:close/>
              </a:path>
            </a:pathLst>
          </a:custGeom>
          <a:noFill/>
          <a:ln w="76200">
            <a:solidFill>
              <a:srgbClr val="FF0000"/>
            </a:solidFill>
            <a:round/>
            <a:headEnd type="triangle" w="med" len="med"/>
            <a:tailEnd/>
          </a:ln>
          <a:extLst>
            <a:ext uri="{909E8E84-426E-40DD-AFC4-6F175D3DCCD1}">
              <a14:hiddenFill xmlns:a14="http://schemas.microsoft.com/office/drawing/2010/main">
                <a:solidFill>
                  <a:srgbClr val="FFFFFF"/>
                </a:solidFill>
              </a14:hiddenFill>
            </a:ext>
          </a:extLst>
        </p:spPr>
        <p:txBody>
          <a:bodyPr wrap="none" anchor="ctr"/>
          <a:lstStyle/>
          <a:p>
            <a:endParaRPr lang="fr-CH"/>
          </a:p>
        </p:txBody>
      </p:sp>
      <p:pic>
        <p:nvPicPr>
          <p:cNvPr id="2" name="Picture 1" descr="HES-SO Valais-Wallis - BioArk">
            <a:extLst>
              <a:ext uri="{FF2B5EF4-FFF2-40B4-BE49-F238E27FC236}">
                <a16:creationId xmlns:a16="http://schemas.microsoft.com/office/drawing/2014/main" id="{8437A564-CDC4-7C76-9249-4DD6301827D1}"/>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mc:Choice xmlns:a14="http://schemas.microsoft.com/office/drawing/2010/main" Requires="a14">
          <p:sp>
            <p:nvSpPr>
              <p:cNvPr id="3" name="TextBox 2">
                <a:extLst>
                  <a:ext uri="{FF2B5EF4-FFF2-40B4-BE49-F238E27FC236}">
                    <a16:creationId xmlns:a16="http://schemas.microsoft.com/office/drawing/2014/main" id="{ED340E51-FA1D-AFAE-B65C-E07C85977F04}"/>
                  </a:ext>
                </a:extLst>
              </p:cNvPr>
              <p:cNvSpPr txBox="1"/>
              <p:nvPr/>
            </p:nvSpPr>
            <p:spPr>
              <a:xfrm>
                <a:off x="9505272" y="3443116"/>
                <a:ext cx="2015214" cy="404663"/>
              </a:xfrm>
              <a:prstGeom prst="rect">
                <a:avLst/>
              </a:prstGeom>
              <a:noFill/>
            </p:spPr>
            <p:txBody>
              <a:bodyPr wrap="square">
                <a:spAutoFit/>
              </a:bodyPr>
              <a:lstStyle/>
              <a:p>
                <a:r>
                  <a:rPr lang="fr-CH" b="1" dirty="0">
                    <a:solidFill>
                      <a:srgbClr val="FF0000"/>
                    </a:solidFill>
                  </a:rPr>
                  <a:t>Ziel</a:t>
                </a:r>
                <a:r>
                  <a:rPr lang="fr-CH" sz="1800" b="1" dirty="0">
                    <a:solidFill>
                      <a:srgbClr val="FF0000"/>
                    </a:solidFill>
                  </a:rPr>
                  <a:t>: </a:t>
                </a:r>
                <a14:m xmlns:a14="http://schemas.microsoft.com/office/drawing/2010/main"/>
                <a:endParaRPr lang="fr-CH" b="1" dirty="0">
                  <a:solidFill>
                    <a:srgbClr val="FF0000"/>
                  </a:solidFill>
                </a:endParaRPr>
              </a:p>
            </p:txBody>
          </p:sp>
        </mc:Choice>
        <mc:Fallback>
          <p:sp>
            <p:nvSpPr>
              <p:cNvPr id="3" name="TextBox 2">
                <a:extLst>
                  <a:ext uri="{FF2B5EF4-FFF2-40B4-BE49-F238E27FC236}">
                    <a16:creationId xmlns:a16="http://schemas.microsoft.com/office/drawing/2014/main" id="{ED340E51-FA1D-AFAE-B65C-E07C85977F04}"/>
                  </a:ext>
                </a:extLst>
              </p:cNvPr>
              <p:cNvSpPr txBox="1">
                <a:spLocks noRot="1" noChangeAspect="1" noMove="1" noResize="1" noEditPoints="1" noAdjustHandles="1" noChangeArrowheads="1" noChangeShapeType="1" noTextEdit="1"/>
              </p:cNvSpPr>
              <p:nvPr/>
            </p:nvSpPr>
            <p:spPr>
              <a:xfrm>
                <a:off x="9505272" y="3443116"/>
                <a:ext cx="2015214" cy="404663"/>
              </a:xfrm>
              <a:prstGeom prst="rect">
                <a:avLst/>
              </a:prstGeom>
              <a:blipFill>
                <a:blip r:embed="rId11"/>
                <a:stretch>
                  <a:fillRect l="-2417" t="-3030" r="-6949" b="-25758"/>
                </a:stretch>
              </a:blipFill>
            </p:spPr>
            <p:txBody>
              <a:bodyPr/>
              <a:lstStyle/>
              <a:p>
                <a:r>
                  <a:rPr lang="fr-CH">
                    <a:noFill/>
                  </a:rPr>
                  <a:t> </a:t>
                </a:r>
              </a:p>
            </p:txBody>
          </p:sp>
        </mc:Fallback>
      </mc:AlternateContent>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mph" presetSubtype="0" fill="hold" nodeType="afterEffect">
                                  <p:stCondLst>
                                    <p:cond delay="1000"/>
                                  </p:stCondLst>
                                  <p:childTnLst>
                                    <p:animRot by="-43200000">
                                      <p:cBhvr>
                                        <p:cTn id="6" dur="5000" fill="hold"/>
                                        <p:tgtEl>
                                          <p:spTgt spid="341048"/>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Espace réservé du numéro de diapositive 5">
            <a:extLst>
              <a:ext uri="{FF2B5EF4-FFF2-40B4-BE49-F238E27FC236}">
                <a16:creationId xmlns:a16="http://schemas.microsoft.com/office/drawing/2014/main" id="{45E2F722-3061-7C0F-B6B9-1FFCF2553D7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C75D41F5-D434-4EE0-AD08-2CD360EC85C2}" type="slidenum">
              <a:rPr lang="fr-FR" altLang="fr-FR" sz="1200"/>
              <a:t>26</a:t>
            </a:fld>
            <a:endParaRPr lang="fr-FR" altLang="fr-FR" sz="1200"/>
          </a:p>
        </p:txBody>
      </p:sp>
      <p:sp>
        <p:nvSpPr>
          <p:cNvPr id="88067" name="Rectangle 2">
            <a:extLst>
              <a:ext uri="{FF2B5EF4-FFF2-40B4-BE49-F238E27FC236}">
                <a16:creationId xmlns:a16="http://schemas.microsoft.com/office/drawing/2014/main" id="{7AC572E7-9186-633D-2059-F1C28BB4CE01}"/>
              </a:ext>
            </a:extLst>
          </p:cNvPr>
          <p:cNvSpPr>
            <a:spLocks noGrp="1" noChangeArrowheads="1"/>
          </p:cNvSpPr>
          <p:nvPr>
            <p:ph type="title"/>
          </p:nvPr>
        </p:nvSpPr>
        <p:spPr/>
        <p:txBody>
          <a:bodyPr>
            <a:normAutofit/>
          </a:bodyPr>
          <a:lstStyle/>
          <a:p>
            <a:r>
              <a:rPr lang="fr-CH" altLang="fr-FR" sz="3200" b="1" dirty="0">
                <a:latin typeface="Times" panose="02020603050405020304" pitchFamily="18" charset="0"/>
                <a:cs typeface="Times" panose="02020603050405020304" pitchFamily="18" charset="0"/>
              </a:rPr>
              <a:t>Anforderungen an die Dynamik des Beobachters</a:t>
            </a:r>
            <a:endParaRPr lang="fr-FR" altLang="fr-FR" sz="3200" b="1" dirty="0">
              <a:latin typeface="Times" panose="02020603050405020304" pitchFamily="18" charset="0"/>
              <a:cs typeface="Times" panose="02020603050405020304" pitchFamily="18" charset="0"/>
            </a:endParaRPr>
          </a:p>
        </p:txBody>
      </p:sp>
      <p:sp>
        <p:nvSpPr>
          <p:cNvPr id="88068" name="Rectangle 3">
            <a:extLst>
              <a:ext uri="{FF2B5EF4-FFF2-40B4-BE49-F238E27FC236}">
                <a16:creationId xmlns:a16="http://schemas.microsoft.com/office/drawing/2014/main" id="{7806597D-5E08-CC0F-5E70-C568E4F949DD}"/>
              </a:ext>
            </a:extLst>
          </p:cNvPr>
          <p:cNvSpPr>
            <a:spLocks noGrp="1" noChangeArrowheads="1"/>
          </p:cNvSpPr>
          <p:nvPr>
            <p:ph type="body" idx="1"/>
          </p:nvPr>
        </p:nvSpPr>
        <p:spPr/>
        <p:txBody>
          <a:bodyPr/>
          <a:lstStyle/>
          <a:p>
            <a:pPr>
              <a:lnSpc>
                <a:spcPct val="90000"/>
              </a:lnSpc>
            </a:pPr>
            <a:r>
              <a:rPr lang="fr-CH" altLang="fr-FR" sz="2000" b="1" dirty="0">
                <a:solidFill>
                  <a:srgbClr val="0070C0"/>
                </a:solidFill>
                <a:latin typeface="Times" panose="02020603050405020304" pitchFamily="18" charset="0"/>
                <a:cs typeface="Times" panose="02020603050405020304" pitchFamily="18" charset="0"/>
              </a:rPr>
              <a:t>Erste Bedingung</a:t>
            </a:r>
            <a:r>
              <a:rPr lang="fr-CH" altLang="fr-FR" sz="2000" dirty="0">
                <a:solidFill>
                  <a:srgbClr val="0070C0"/>
                </a:solidFill>
                <a:latin typeface="Times" panose="02020603050405020304" pitchFamily="18" charset="0"/>
                <a:cs typeface="Times" panose="02020603050405020304" pitchFamily="18" charset="0"/>
              </a:rPr>
              <a:t>: </a:t>
            </a:r>
            <a:r>
              <a:rPr lang="fr-CH" altLang="fr-FR" sz="2000" dirty="0">
                <a:latin typeface="Times" panose="02020603050405020304" pitchFamily="18" charset="0"/>
                <a:cs typeface="Times" panose="02020603050405020304" pitchFamily="18" charset="0"/>
              </a:rPr>
              <a:t>Die Schleife des Beobachters muss natürlich stabil sein!</a:t>
            </a:r>
          </a:p>
          <a:p>
            <a:pPr marL="0" indent="0">
              <a:lnSpc>
                <a:spcPct val="90000"/>
              </a:lnSpc>
              <a:buNone/>
            </a:pPr>
            <a:endParaRPr lang="fr-CH" altLang="fr-FR" sz="2000" dirty="0">
              <a:latin typeface="Times" panose="02020603050405020304" pitchFamily="18" charset="0"/>
              <a:cs typeface="Times" panose="02020603050405020304" pitchFamily="18" charset="0"/>
            </a:endParaRPr>
          </a:p>
          <a:p>
            <a:pPr>
              <a:lnSpc>
                <a:spcPct val="90000"/>
              </a:lnSpc>
            </a:pPr>
            <a:r>
              <a:rPr lang="fr-CH" altLang="fr-FR" sz="2000" b="1" dirty="0">
                <a:solidFill>
                  <a:srgbClr val="0070C0"/>
                </a:solidFill>
                <a:latin typeface="Times" panose="02020603050405020304" pitchFamily="18" charset="0"/>
                <a:cs typeface="Times" panose="02020603050405020304" pitchFamily="18" charset="0"/>
              </a:rPr>
              <a:t>Zweite Bedingung: </a:t>
            </a:r>
            <a:r>
              <a:rPr lang="fr-CH" altLang="fr-FR" sz="2000" dirty="0">
                <a:latin typeface="Times" panose="02020603050405020304" pitchFamily="18" charset="0"/>
                <a:cs typeface="Times" panose="02020603050405020304" pitchFamily="18" charset="0"/>
              </a:rPr>
              <a:t>Die Schleife des Beobachters muss „schnell” konvergieren, wenn man die vom Modell geschätzten Zustandsvariablen verwenden will, um die Gegenreaktion zu erzeugen, die auf den realen Prozess angewendet wird:</a:t>
            </a:r>
          </a:p>
          <a:p>
            <a:pPr marL="0" indent="0">
              <a:lnSpc>
                <a:spcPct val="90000"/>
              </a:lnSpc>
              <a:buNone/>
            </a:pPr>
            <a:endParaRPr lang="fr-CH" altLang="fr-FR" sz="2000" dirty="0">
              <a:latin typeface="Times" panose="02020603050405020304" pitchFamily="18" charset="0"/>
              <a:cs typeface="Times" panose="02020603050405020304" pitchFamily="18" charset="0"/>
            </a:endParaRPr>
          </a:p>
          <a:p>
            <a:pPr lvl="1">
              <a:lnSpc>
                <a:spcPct val="90000"/>
              </a:lnSpc>
              <a:buFont typeface="Wingdings" panose="05000000000000000000" pitchFamily="2" charset="2"/>
              <a:buChar char="ü"/>
            </a:pPr>
            <a:r>
              <a:rPr lang="fr-CH" altLang="fr-FR" sz="2000" b="1" dirty="0">
                <a:latin typeface="Times" panose="02020603050405020304" pitchFamily="18" charset="0"/>
                <a:cs typeface="Times" panose="02020603050405020304" pitchFamily="18" charset="0"/>
              </a:rPr>
              <a:t>Die Dynamik des Beobachters muss also </a:t>
            </a:r>
            <a:r>
              <a:rPr lang="fr-CH" altLang="fr-FR" sz="2000" b="1" dirty="0">
                <a:solidFill>
                  <a:srgbClr val="FF0000"/>
                </a:solidFill>
                <a:latin typeface="Times" panose="02020603050405020304" pitchFamily="18" charset="0"/>
                <a:cs typeface="Times" panose="02020603050405020304" pitchFamily="18" charset="0"/>
              </a:rPr>
              <a:t>„schneller” </a:t>
            </a:r>
            <a:r>
              <a:rPr lang="fr-CH" altLang="fr-FR" sz="2000" b="1" dirty="0">
                <a:latin typeface="Times" panose="02020603050405020304" pitchFamily="18" charset="0"/>
                <a:cs typeface="Times" panose="02020603050405020304" pitchFamily="18" charset="0"/>
              </a:rPr>
              <a:t>sein </a:t>
            </a:r>
            <a:r>
              <a:rPr lang="fr-CH" altLang="fr-FR" sz="2000" b="1" dirty="0">
                <a:latin typeface="Times" panose="02020603050405020304" pitchFamily="18" charset="0"/>
                <a:cs typeface="Times" panose="02020603050405020304" pitchFamily="18" charset="0"/>
              </a:rPr>
              <a:t>als die des offenen Regelkreises!</a:t>
            </a:r>
          </a:p>
          <a:p>
            <a:pPr marL="457200" lvl="1" indent="0">
              <a:lnSpc>
                <a:spcPct val="90000"/>
              </a:lnSpc>
              <a:buNone/>
            </a:pPr>
            <a:endParaRPr lang="fr-CH" altLang="fr-FR" sz="2000" b="1" dirty="0">
              <a:latin typeface="Times" panose="02020603050405020304" pitchFamily="18" charset="0"/>
              <a:cs typeface="Times" panose="02020603050405020304" pitchFamily="18" charset="0"/>
            </a:endParaRPr>
          </a:p>
          <a:p>
            <a:pPr lvl="1">
              <a:lnSpc>
                <a:spcPct val="90000"/>
              </a:lnSpc>
              <a:buFont typeface="Wingdings" panose="05000000000000000000" pitchFamily="2" charset="2"/>
              <a:buChar char="ü"/>
            </a:pPr>
            <a:r>
              <a:rPr lang="fr-CH" altLang="fr-FR" sz="2000" b="1" dirty="0">
                <a:latin typeface="Times" panose="02020603050405020304" pitchFamily="18" charset="0"/>
                <a:cs typeface="Times" panose="02020603050405020304" pitchFamily="18" charset="0"/>
              </a:rPr>
              <a:t>Im Prinzip muss sie auch schneller sein als die des Systems im geschlossenen Regelkreis. </a:t>
            </a:r>
            <a:endParaRPr lang="fr-CH" altLang="fr-FR" sz="2000" b="1" i="1" dirty="0">
              <a:latin typeface="Times" panose="02020603050405020304" pitchFamily="18" charset="0"/>
              <a:cs typeface="Times" panose="02020603050405020304" pitchFamily="18" charset="0"/>
            </a:endParaRPr>
          </a:p>
        </p:txBody>
      </p:sp>
      <p:pic>
        <p:nvPicPr>
          <p:cNvPr id="2" name="Picture 1" descr="HES-SO Valais-Wallis - BioArk">
            <a:extLst>
              <a:ext uri="{FF2B5EF4-FFF2-40B4-BE49-F238E27FC236}">
                <a16:creationId xmlns:a16="http://schemas.microsoft.com/office/drawing/2014/main" id="{003D8614-1DCC-4678-5764-A1AB321836D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8068">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8068">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806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16="http://schemas.microsoft.com/office/drawing/2014/main" xmlns:a14="http://schemas.microsoft.com/office/drawing/2010/main" xmlns:mc="http://schemas.openxmlformats.org/markup-compatibility/2006" xmlns:v="urn:schemas-microsoft-com:vml"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Espace réservé du numéro de diapositive 5">
            <a:extLst>
              <a:ext uri="{FF2B5EF4-FFF2-40B4-BE49-F238E27FC236}">
                <a16:creationId xmlns:a16="http://schemas.microsoft.com/office/drawing/2014/main" id="{454E741E-64F1-BC2C-2AED-256928AAB11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1B8DB08F-8DD1-497A-ABE2-883AB434524F}" type="slidenum">
              <a:rPr lang="fr-FR" altLang="fr-FR" sz="1200"/>
              <a:t>27</a:t>
            </a:fld>
            <a:endParaRPr lang="fr-FR" altLang="fr-FR" sz="1200"/>
          </a:p>
        </p:txBody>
      </p:sp>
      <p:sp>
        <p:nvSpPr>
          <p:cNvPr id="89091" name="Rectangle 2">
            <a:extLst>
              <a:ext uri="{FF2B5EF4-FFF2-40B4-BE49-F238E27FC236}">
                <a16:creationId xmlns:a16="http://schemas.microsoft.com/office/drawing/2014/main" id="{E9DC82A4-0EA9-D8DD-52C1-DCAE722907D0}"/>
              </a:ext>
            </a:extLst>
          </p:cNvPr>
          <p:cNvSpPr>
            <a:spLocks noGrp="1" noChangeArrowheads="1"/>
          </p:cNvSpPr>
          <p:nvPr>
            <p:ph type="title"/>
          </p:nvPr>
        </p:nvSpPr>
        <p:spPr/>
        <p:txBody>
          <a:bodyPr>
            <a:normAutofit/>
          </a:bodyPr>
          <a:lstStyle/>
          <a:p>
            <a:pPr marL="533400" indent="-533400"/>
            <a:r>
              <a:rPr lang="fr-CH" altLang="fr-FR" sz="3200" b="1" dirty="0">
                <a:latin typeface="Times" panose="02020603050405020304" pitchFamily="18" charset="0"/>
                <a:cs typeface="Times" panose="02020603050405020304" pitchFamily="18" charset="0"/>
              </a:rPr>
              <a:t>Berechnung der F-Beobachtermatrix</a:t>
            </a:r>
            <a:endParaRPr lang="fr-FR" altLang="fr-FR" sz="3200" b="1" dirty="0">
              <a:latin typeface="Times" panose="02020603050405020304" pitchFamily="18" charset="0"/>
              <a:cs typeface="Times" panose="02020603050405020304" pitchFamily="18" charset="0"/>
            </a:endParaRPr>
          </a:p>
        </p:txBody>
      </p:sp>
      <p:sp>
        <p:nvSpPr>
          <p:cNvPr id="89093" name="Rectangle 7">
            <a:extLst>
              <a:ext uri="{FF2B5EF4-FFF2-40B4-BE49-F238E27FC236}">
                <a16:creationId xmlns:a16="http://schemas.microsoft.com/office/drawing/2014/main" id="{571FE2A1-D852-CD8C-17CB-B82A261C1584}"/>
              </a:ext>
            </a:extLst>
          </p:cNvPr>
          <p:cNvSpPr>
            <a:spLocks noChangeArrowheads="1"/>
          </p:cNvSpPr>
          <p:nvPr/>
        </p:nvSpPr>
        <p:spPr bwMode="auto">
          <a:xfrm>
            <a:off x="2054226" y="1362076"/>
            <a:ext cx="4551363" cy="733425"/>
          </a:xfrm>
          <a:prstGeom prst="rect">
            <a:avLst/>
          </a:prstGeom>
          <a:solidFill>
            <a:srgbClr val="FF7C80"/>
          </a:solidFill>
          <a:ln>
            <a:noFill/>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9094" name="Rectangle 8">
            <a:extLst>
              <a:ext uri="{FF2B5EF4-FFF2-40B4-BE49-F238E27FC236}">
                <a16:creationId xmlns:a16="http://schemas.microsoft.com/office/drawing/2014/main" id="{21A6C018-4C64-058A-1BD6-8C5BA1551BE3}"/>
              </a:ext>
            </a:extLst>
          </p:cNvPr>
          <p:cNvSpPr>
            <a:spLocks noChangeArrowheads="1"/>
          </p:cNvSpPr>
          <p:nvPr/>
        </p:nvSpPr>
        <p:spPr bwMode="auto">
          <a:xfrm>
            <a:off x="2055814" y="2168525"/>
            <a:ext cx="4035425" cy="1981200"/>
          </a:xfrm>
          <a:prstGeom prst="rect">
            <a:avLst/>
          </a:prstGeom>
          <a:solidFill>
            <a:srgbClr val="FF7C80"/>
          </a:solidFill>
          <a:ln>
            <a:noFill/>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9095" name="Rectangle 9">
            <a:extLst>
              <a:ext uri="{FF2B5EF4-FFF2-40B4-BE49-F238E27FC236}">
                <a16:creationId xmlns:a16="http://schemas.microsoft.com/office/drawing/2014/main" id="{FEA91FD3-1B9D-EF83-1489-2431CF441BCB}"/>
              </a:ext>
            </a:extLst>
          </p:cNvPr>
          <p:cNvSpPr>
            <a:spLocks noChangeArrowheads="1"/>
          </p:cNvSpPr>
          <p:nvPr/>
        </p:nvSpPr>
        <p:spPr bwMode="auto">
          <a:xfrm>
            <a:off x="3817939" y="3643314"/>
            <a:ext cx="439737" cy="441325"/>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a:t>A</a:t>
            </a:r>
            <a:r>
              <a:rPr lang="fr-CH" altLang="fr-FR" sz="1800" baseline="-25000"/>
              <a:t>o</a:t>
            </a:r>
            <a:endParaRPr lang="fr-FR" altLang="fr-FR" sz="1800" baseline="-25000"/>
          </a:p>
        </p:txBody>
      </p:sp>
      <p:sp>
        <p:nvSpPr>
          <p:cNvPr id="89096" name="Rectangle 10">
            <a:extLst>
              <a:ext uri="{FF2B5EF4-FFF2-40B4-BE49-F238E27FC236}">
                <a16:creationId xmlns:a16="http://schemas.microsoft.com/office/drawing/2014/main" id="{4F225D55-797E-D8E9-B699-3099ED5793D7}"/>
              </a:ext>
            </a:extLst>
          </p:cNvPr>
          <p:cNvSpPr>
            <a:spLocks noChangeArrowheads="1"/>
          </p:cNvSpPr>
          <p:nvPr/>
        </p:nvSpPr>
        <p:spPr bwMode="auto">
          <a:xfrm>
            <a:off x="2347914" y="2989264"/>
            <a:ext cx="441325" cy="441325"/>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dirty="0"/>
              <a:t>B</a:t>
            </a:r>
            <a:r>
              <a:rPr lang="fr-CH" altLang="fr-FR" sz="1800" baseline="-25000" dirty="0"/>
              <a:t>o</a:t>
            </a:r>
            <a:endParaRPr lang="fr-FR" altLang="fr-FR" sz="1800" baseline="-25000" dirty="0"/>
          </a:p>
        </p:txBody>
      </p:sp>
      <p:sp>
        <p:nvSpPr>
          <p:cNvPr id="89097" name="Rectangle 11">
            <a:extLst>
              <a:ext uri="{FF2B5EF4-FFF2-40B4-BE49-F238E27FC236}">
                <a16:creationId xmlns:a16="http://schemas.microsoft.com/office/drawing/2014/main" id="{86F5522E-2576-8F06-7888-326158AB7259}"/>
              </a:ext>
            </a:extLst>
          </p:cNvPr>
          <p:cNvSpPr>
            <a:spLocks noChangeArrowheads="1"/>
          </p:cNvSpPr>
          <p:nvPr/>
        </p:nvSpPr>
        <p:spPr bwMode="auto">
          <a:xfrm>
            <a:off x="4770439" y="2989264"/>
            <a:ext cx="441325" cy="441325"/>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a:t>C</a:t>
            </a:r>
            <a:r>
              <a:rPr lang="fr-CH" altLang="fr-FR" sz="1800" baseline="-25000"/>
              <a:t>o</a:t>
            </a:r>
            <a:endParaRPr lang="fr-FR" altLang="fr-FR" sz="1800" baseline="-25000"/>
          </a:p>
        </p:txBody>
      </p:sp>
      <p:sp>
        <p:nvSpPr>
          <p:cNvPr id="89098" name="Oval 12">
            <a:extLst>
              <a:ext uri="{FF2B5EF4-FFF2-40B4-BE49-F238E27FC236}">
                <a16:creationId xmlns:a16="http://schemas.microsoft.com/office/drawing/2014/main" id="{C23B0EEB-8805-47A2-86B8-0B174DA35EDA}"/>
              </a:ext>
            </a:extLst>
          </p:cNvPr>
          <p:cNvSpPr>
            <a:spLocks noChangeArrowheads="1"/>
          </p:cNvSpPr>
          <p:nvPr/>
        </p:nvSpPr>
        <p:spPr bwMode="auto">
          <a:xfrm>
            <a:off x="6042025" y="1490664"/>
            <a:ext cx="439738" cy="441325"/>
          </a:xfrm>
          <a:prstGeom prst="ellipse">
            <a:avLst/>
          </a:prstGeom>
          <a:solidFill>
            <a:schemeClr val="bg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graphicFrame>
        <p:nvGraphicFramePr>
          <p:cNvPr id="89099" name="Object 13">
            <a:extLst>
              <a:ext uri="{FF2B5EF4-FFF2-40B4-BE49-F238E27FC236}">
                <a16:creationId xmlns:a16="http://schemas.microsoft.com/office/drawing/2014/main" id="{F5B9B733-5934-BE79-EE8A-2252A229DD46}"/>
              </a:ext>
            </a:extLst>
          </p:cNvPr>
          <p:cNvGraphicFramePr>
            <a:graphicFrameLocks noChangeAspect="1"/>
          </p:cNvGraphicFramePr>
          <p:nvPr/>
        </p:nvGraphicFramePr>
        <p:xfrm>
          <a:off x="3800476" y="3005139"/>
          <a:ext cx="531813" cy="407987"/>
        </p:xfrm>
        <a:graphic>
          <a:graphicData uri="http://schemas.openxmlformats.org/presentationml/2006/ole">
            <mc:AlternateContent xmlns:mc="http://schemas.openxmlformats.org/markup-compatibility/2006">
              <mc:Choice xmlns:v="urn:schemas-microsoft-com:vml" Requires="v">
                <p:oleObj name="Equation" r:id="rId2" imgW="215619" imgH="266353" progId="Equation.3">
                  <p:embed/>
                </p:oleObj>
              </mc:Choice>
              <mc:Fallback>
                <p:oleObj name="Equation" r:id="rId2" imgW="215619" imgH="266353" progId="Equation.3">
                  <p:embed/>
                  <p:pic>
                    <p:nvPicPr>
                      <p:cNvPr id="89099" name="Object 13">
                        <a:extLst>
                          <a:ext uri="{FF2B5EF4-FFF2-40B4-BE49-F238E27FC236}">
                            <a16:creationId xmlns:a16="http://schemas.microsoft.com/office/drawing/2014/main" id="{F5B9B733-5934-BE79-EE8A-2252A229DD4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00476" y="3005139"/>
                        <a:ext cx="531813" cy="40798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9100" name="Rectangle 14">
            <a:extLst>
              <a:ext uri="{FF2B5EF4-FFF2-40B4-BE49-F238E27FC236}">
                <a16:creationId xmlns:a16="http://schemas.microsoft.com/office/drawing/2014/main" id="{64DDE923-AE16-F7C7-F212-CD5C12D83123}"/>
              </a:ext>
            </a:extLst>
          </p:cNvPr>
          <p:cNvSpPr>
            <a:spLocks noChangeArrowheads="1"/>
          </p:cNvSpPr>
          <p:nvPr/>
        </p:nvSpPr>
        <p:spPr bwMode="auto">
          <a:xfrm>
            <a:off x="3763964" y="1490664"/>
            <a:ext cx="441325" cy="441325"/>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a:t>F</a:t>
            </a:r>
            <a:endParaRPr lang="fr-FR" altLang="fr-FR" sz="1800"/>
          </a:p>
        </p:txBody>
      </p:sp>
      <p:cxnSp>
        <p:nvCxnSpPr>
          <p:cNvPr id="89101" name="AutoShape 15">
            <a:extLst>
              <a:ext uri="{FF2B5EF4-FFF2-40B4-BE49-F238E27FC236}">
                <a16:creationId xmlns:a16="http://schemas.microsoft.com/office/drawing/2014/main" id="{29D6A7EA-280C-D92E-B92D-A5CBBE43E48F}"/>
              </a:ext>
            </a:extLst>
          </p:cNvPr>
          <p:cNvCxnSpPr>
            <a:cxnSpLocks noChangeShapeType="1"/>
            <a:stCxn id="89137" idx="4"/>
            <a:endCxn id="89098" idx="0"/>
          </p:cNvCxnSpPr>
          <p:nvPr/>
        </p:nvCxnSpPr>
        <p:spPr bwMode="auto">
          <a:xfrm rot="16200000" flipH="1">
            <a:off x="6120607" y="1350170"/>
            <a:ext cx="277813" cy="3175"/>
          </a:xfrm>
          <a:prstGeom prst="bentConnector3">
            <a:avLst>
              <a:gd name="adj1" fmla="val 50000"/>
            </a:avLst>
          </a:prstGeom>
          <a:noFill/>
          <a:ln w="9525">
            <a:solidFill>
              <a:schemeClr val="tx1"/>
            </a:solidFill>
            <a:prstDash val="dash"/>
            <a:miter lim="800000"/>
            <a:headEnd/>
            <a:tailEnd type="triangle" w="med" len="med"/>
          </a:ln>
          <a:extLst>
            <a:ext uri="{909E8E84-426E-40DD-AFC4-6F175D3DCCD1}">
              <a14:hiddenFill xmlns:a14="http://schemas.microsoft.com/office/drawing/2010/main">
                <a:noFill/>
              </a14:hiddenFill>
            </a:ext>
          </a:extLst>
        </p:spPr>
      </p:cxnSp>
      <p:cxnSp>
        <p:nvCxnSpPr>
          <p:cNvPr id="89102" name="AutoShape 16">
            <a:extLst>
              <a:ext uri="{FF2B5EF4-FFF2-40B4-BE49-F238E27FC236}">
                <a16:creationId xmlns:a16="http://schemas.microsoft.com/office/drawing/2014/main" id="{94129C88-B53D-420B-0CF6-8B4473287EFF}"/>
              </a:ext>
            </a:extLst>
          </p:cNvPr>
          <p:cNvCxnSpPr>
            <a:cxnSpLocks noChangeShapeType="1"/>
            <a:stCxn id="89098" idx="2"/>
            <a:endCxn id="89100" idx="3"/>
          </p:cNvCxnSpPr>
          <p:nvPr/>
        </p:nvCxnSpPr>
        <p:spPr bwMode="auto">
          <a:xfrm rot="10800000">
            <a:off x="4205289" y="1711325"/>
            <a:ext cx="1836737"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89103" name="AutoShape 17">
            <a:extLst>
              <a:ext uri="{FF2B5EF4-FFF2-40B4-BE49-F238E27FC236}">
                <a16:creationId xmlns:a16="http://schemas.microsoft.com/office/drawing/2014/main" id="{148C5A76-C3BF-5959-B8D6-EA3D67733698}"/>
              </a:ext>
            </a:extLst>
          </p:cNvPr>
          <p:cNvCxnSpPr>
            <a:cxnSpLocks noChangeShapeType="1"/>
            <a:stCxn id="89100" idx="1"/>
            <a:endCxn id="89104" idx="0"/>
          </p:cNvCxnSpPr>
          <p:nvPr/>
        </p:nvCxnSpPr>
        <p:spPr bwMode="auto">
          <a:xfrm rot="10800000" flipV="1">
            <a:off x="3406775" y="1711325"/>
            <a:ext cx="357188" cy="1277938"/>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sp>
        <p:nvSpPr>
          <p:cNvPr id="89104" name="Oval 18">
            <a:extLst>
              <a:ext uri="{FF2B5EF4-FFF2-40B4-BE49-F238E27FC236}">
                <a16:creationId xmlns:a16="http://schemas.microsoft.com/office/drawing/2014/main" id="{FA402157-EDB0-7ACD-0AE8-1A19DD4A37E7}"/>
              </a:ext>
            </a:extLst>
          </p:cNvPr>
          <p:cNvSpPr>
            <a:spLocks noChangeArrowheads="1"/>
          </p:cNvSpPr>
          <p:nvPr/>
        </p:nvSpPr>
        <p:spPr bwMode="auto">
          <a:xfrm>
            <a:off x="3186114" y="2989264"/>
            <a:ext cx="439737" cy="441325"/>
          </a:xfrm>
          <a:prstGeom prst="ellipse">
            <a:avLst/>
          </a:prstGeom>
          <a:solidFill>
            <a:schemeClr val="bg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cxnSp>
        <p:nvCxnSpPr>
          <p:cNvPr id="89105" name="AutoShape 19">
            <a:extLst>
              <a:ext uri="{FF2B5EF4-FFF2-40B4-BE49-F238E27FC236}">
                <a16:creationId xmlns:a16="http://schemas.microsoft.com/office/drawing/2014/main" id="{3095F23B-CB84-1692-0815-47930F3C8322}"/>
              </a:ext>
            </a:extLst>
          </p:cNvPr>
          <p:cNvCxnSpPr>
            <a:cxnSpLocks noChangeShapeType="1"/>
            <a:stCxn id="89136" idx="6"/>
            <a:endCxn id="89096" idx="1"/>
          </p:cNvCxnSpPr>
          <p:nvPr/>
        </p:nvCxnSpPr>
        <p:spPr bwMode="auto">
          <a:xfrm>
            <a:off x="1908175" y="3203575"/>
            <a:ext cx="439738" cy="6350"/>
          </a:xfrm>
          <a:prstGeom prst="bentConnector3">
            <a:avLst>
              <a:gd name="adj1" fmla="val 50000"/>
            </a:avLst>
          </a:prstGeom>
          <a:noFill/>
          <a:ln w="9525">
            <a:solidFill>
              <a:schemeClr val="tx1"/>
            </a:solidFill>
            <a:prstDash val="dash"/>
            <a:miter lim="800000"/>
            <a:headEnd/>
            <a:tailEnd type="triangle" w="med" len="med"/>
          </a:ln>
          <a:extLst>
            <a:ext uri="{909E8E84-426E-40DD-AFC4-6F175D3DCCD1}">
              <a14:hiddenFill xmlns:a14="http://schemas.microsoft.com/office/drawing/2010/main">
                <a:noFill/>
              </a14:hiddenFill>
            </a:ext>
          </a:extLst>
        </p:spPr>
      </p:cxnSp>
      <p:cxnSp>
        <p:nvCxnSpPr>
          <p:cNvPr id="89106" name="AutoShape 20">
            <a:extLst>
              <a:ext uri="{FF2B5EF4-FFF2-40B4-BE49-F238E27FC236}">
                <a16:creationId xmlns:a16="http://schemas.microsoft.com/office/drawing/2014/main" id="{837EFEC5-5D5D-A43E-1D35-7C6C322199F4}"/>
              </a:ext>
            </a:extLst>
          </p:cNvPr>
          <p:cNvCxnSpPr>
            <a:cxnSpLocks noChangeShapeType="1"/>
            <a:stCxn id="89104" idx="6"/>
          </p:cNvCxnSpPr>
          <p:nvPr/>
        </p:nvCxnSpPr>
        <p:spPr bwMode="auto">
          <a:xfrm>
            <a:off x="3625851" y="3209925"/>
            <a:ext cx="174625"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89107" name="AutoShape 21">
            <a:extLst>
              <a:ext uri="{FF2B5EF4-FFF2-40B4-BE49-F238E27FC236}">
                <a16:creationId xmlns:a16="http://schemas.microsoft.com/office/drawing/2014/main" id="{647A0A4A-E613-ACAF-603F-541098BFAD54}"/>
              </a:ext>
            </a:extLst>
          </p:cNvPr>
          <p:cNvCxnSpPr>
            <a:cxnSpLocks noChangeShapeType="1"/>
            <a:endCxn id="89097" idx="1"/>
          </p:cNvCxnSpPr>
          <p:nvPr/>
        </p:nvCxnSpPr>
        <p:spPr bwMode="auto">
          <a:xfrm>
            <a:off x="4332288" y="3209925"/>
            <a:ext cx="438150"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89108" name="AutoShape 22">
            <a:extLst>
              <a:ext uri="{FF2B5EF4-FFF2-40B4-BE49-F238E27FC236}">
                <a16:creationId xmlns:a16="http://schemas.microsoft.com/office/drawing/2014/main" id="{467FF3EB-BD46-820B-D5DA-C2572FBBBA92}"/>
              </a:ext>
            </a:extLst>
          </p:cNvPr>
          <p:cNvCxnSpPr>
            <a:cxnSpLocks noChangeShapeType="1"/>
            <a:stCxn id="89112" idx="6"/>
            <a:endCxn id="89098" idx="4"/>
          </p:cNvCxnSpPr>
          <p:nvPr/>
        </p:nvCxnSpPr>
        <p:spPr bwMode="auto">
          <a:xfrm flipV="1">
            <a:off x="5894388" y="1931989"/>
            <a:ext cx="366712" cy="1277937"/>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9109" name="AutoShape 23">
            <a:extLst>
              <a:ext uri="{FF2B5EF4-FFF2-40B4-BE49-F238E27FC236}">
                <a16:creationId xmlns:a16="http://schemas.microsoft.com/office/drawing/2014/main" id="{E01764F1-EDDD-BABD-768B-D58020AE62D7}"/>
              </a:ext>
            </a:extLst>
          </p:cNvPr>
          <p:cNvCxnSpPr>
            <a:cxnSpLocks noChangeShapeType="1"/>
            <a:stCxn id="89095" idx="1"/>
            <a:endCxn id="89104" idx="4"/>
          </p:cNvCxnSpPr>
          <p:nvPr/>
        </p:nvCxnSpPr>
        <p:spPr bwMode="auto">
          <a:xfrm rot="10800000">
            <a:off x="3406776" y="3430589"/>
            <a:ext cx="411163" cy="433387"/>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9110" name="AutoShape 24">
            <a:extLst>
              <a:ext uri="{FF2B5EF4-FFF2-40B4-BE49-F238E27FC236}">
                <a16:creationId xmlns:a16="http://schemas.microsoft.com/office/drawing/2014/main" id="{68BB4916-22A4-A15C-360B-1E25B7CDAA00}"/>
              </a:ext>
            </a:extLst>
          </p:cNvPr>
          <p:cNvCxnSpPr>
            <a:cxnSpLocks noChangeShapeType="1"/>
            <a:endCxn id="89095" idx="3"/>
          </p:cNvCxnSpPr>
          <p:nvPr/>
        </p:nvCxnSpPr>
        <p:spPr bwMode="auto">
          <a:xfrm flipH="1">
            <a:off x="4257676" y="3209925"/>
            <a:ext cx="74613" cy="654050"/>
          </a:xfrm>
          <a:prstGeom prst="bentConnector3">
            <a:avLst>
              <a:gd name="adj1" fmla="val -32000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9111" name="AutoShape 25">
            <a:extLst>
              <a:ext uri="{FF2B5EF4-FFF2-40B4-BE49-F238E27FC236}">
                <a16:creationId xmlns:a16="http://schemas.microsoft.com/office/drawing/2014/main" id="{B15152E1-5D7E-85DD-49A4-81F00BE5414D}"/>
              </a:ext>
            </a:extLst>
          </p:cNvPr>
          <p:cNvCxnSpPr>
            <a:cxnSpLocks noChangeShapeType="1"/>
            <a:endCxn id="89135" idx="0"/>
          </p:cNvCxnSpPr>
          <p:nvPr/>
        </p:nvCxnSpPr>
        <p:spPr bwMode="auto">
          <a:xfrm>
            <a:off x="4332288" y="3209926"/>
            <a:ext cx="233362" cy="936625"/>
          </a:xfrm>
          <a:prstGeom prst="bentConnector2">
            <a:avLst/>
          </a:prstGeom>
          <a:noFill/>
          <a:ln w="9525">
            <a:solidFill>
              <a:schemeClr val="tx1"/>
            </a:solidFill>
            <a:prstDash val="dash"/>
            <a:miter lim="800000"/>
            <a:headEnd/>
            <a:tailEnd type="triangle" w="med" len="med"/>
          </a:ln>
          <a:extLst>
            <a:ext uri="{909E8E84-426E-40DD-AFC4-6F175D3DCCD1}">
              <a14:hiddenFill xmlns:a14="http://schemas.microsoft.com/office/drawing/2010/main">
                <a:noFill/>
              </a14:hiddenFill>
            </a:ext>
          </a:extLst>
        </p:spPr>
      </p:cxnSp>
      <p:sp>
        <p:nvSpPr>
          <p:cNvPr id="89112" name="Oval 26">
            <a:extLst>
              <a:ext uri="{FF2B5EF4-FFF2-40B4-BE49-F238E27FC236}">
                <a16:creationId xmlns:a16="http://schemas.microsoft.com/office/drawing/2014/main" id="{61BAD6D3-2F6A-20CD-749F-23AF017D2BAD}"/>
              </a:ext>
            </a:extLst>
          </p:cNvPr>
          <p:cNvSpPr>
            <a:spLocks noChangeArrowheads="1"/>
          </p:cNvSpPr>
          <p:nvPr/>
        </p:nvSpPr>
        <p:spPr bwMode="auto">
          <a:xfrm>
            <a:off x="5454650" y="2989264"/>
            <a:ext cx="439738" cy="441325"/>
          </a:xfrm>
          <a:prstGeom prst="ellipse">
            <a:avLst/>
          </a:prstGeom>
          <a:solidFill>
            <a:schemeClr val="bg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cxnSp>
        <p:nvCxnSpPr>
          <p:cNvPr id="89113" name="AutoShape 27">
            <a:extLst>
              <a:ext uri="{FF2B5EF4-FFF2-40B4-BE49-F238E27FC236}">
                <a16:creationId xmlns:a16="http://schemas.microsoft.com/office/drawing/2014/main" id="{48BFB3D9-91DA-0618-8693-498BFE912206}"/>
              </a:ext>
            </a:extLst>
          </p:cNvPr>
          <p:cNvCxnSpPr>
            <a:cxnSpLocks noChangeShapeType="1"/>
            <a:stCxn id="89097" idx="3"/>
            <a:endCxn id="89112" idx="2"/>
          </p:cNvCxnSpPr>
          <p:nvPr/>
        </p:nvCxnSpPr>
        <p:spPr bwMode="auto">
          <a:xfrm>
            <a:off x="5211764" y="3209925"/>
            <a:ext cx="242887"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89114" name="Rectangle 28">
            <a:extLst>
              <a:ext uri="{FF2B5EF4-FFF2-40B4-BE49-F238E27FC236}">
                <a16:creationId xmlns:a16="http://schemas.microsoft.com/office/drawing/2014/main" id="{6B235A64-4CAE-B56A-8A26-21A4CDD39BA4}"/>
              </a:ext>
            </a:extLst>
          </p:cNvPr>
          <p:cNvSpPr>
            <a:spLocks noChangeArrowheads="1"/>
          </p:cNvSpPr>
          <p:nvPr/>
        </p:nvSpPr>
        <p:spPr bwMode="auto">
          <a:xfrm>
            <a:off x="4770439" y="2389189"/>
            <a:ext cx="441325" cy="439737"/>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a:t>D</a:t>
            </a:r>
            <a:r>
              <a:rPr lang="fr-CH" altLang="fr-FR" sz="1800" baseline="-25000"/>
              <a:t>o</a:t>
            </a:r>
            <a:endParaRPr lang="fr-FR" altLang="fr-FR" sz="1800" baseline="-25000"/>
          </a:p>
        </p:txBody>
      </p:sp>
      <p:cxnSp>
        <p:nvCxnSpPr>
          <p:cNvPr id="89115" name="AutoShape 29">
            <a:extLst>
              <a:ext uri="{FF2B5EF4-FFF2-40B4-BE49-F238E27FC236}">
                <a16:creationId xmlns:a16="http://schemas.microsoft.com/office/drawing/2014/main" id="{8B8A61AA-2468-3B76-B2E8-CC5D9396D835}"/>
              </a:ext>
            </a:extLst>
          </p:cNvPr>
          <p:cNvCxnSpPr>
            <a:cxnSpLocks noChangeShapeType="1"/>
            <a:stCxn id="89114" idx="3"/>
            <a:endCxn id="89112" idx="0"/>
          </p:cNvCxnSpPr>
          <p:nvPr/>
        </p:nvCxnSpPr>
        <p:spPr bwMode="auto">
          <a:xfrm>
            <a:off x="5211763" y="2608263"/>
            <a:ext cx="461962" cy="381000"/>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9116" name="AutoShape 30">
            <a:extLst>
              <a:ext uri="{FF2B5EF4-FFF2-40B4-BE49-F238E27FC236}">
                <a16:creationId xmlns:a16="http://schemas.microsoft.com/office/drawing/2014/main" id="{F256AC67-C429-7678-0088-27A1ECDAD309}"/>
              </a:ext>
            </a:extLst>
          </p:cNvPr>
          <p:cNvCxnSpPr>
            <a:cxnSpLocks noChangeShapeType="1"/>
            <a:stCxn id="89096" idx="1"/>
            <a:endCxn id="89114" idx="1"/>
          </p:cNvCxnSpPr>
          <p:nvPr/>
        </p:nvCxnSpPr>
        <p:spPr bwMode="auto">
          <a:xfrm rot="10800000" flipH="1">
            <a:off x="2347914" y="2608263"/>
            <a:ext cx="2422525" cy="601662"/>
          </a:xfrm>
          <a:prstGeom prst="bentConnector3">
            <a:avLst>
              <a:gd name="adj1" fmla="val -962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9117" name="AutoShape 31">
            <a:extLst>
              <a:ext uri="{FF2B5EF4-FFF2-40B4-BE49-F238E27FC236}">
                <a16:creationId xmlns:a16="http://schemas.microsoft.com/office/drawing/2014/main" id="{CA140FED-1688-45F8-6023-0F546909F254}"/>
              </a:ext>
            </a:extLst>
          </p:cNvPr>
          <p:cNvCxnSpPr>
            <a:cxnSpLocks noChangeShapeType="1"/>
            <a:stCxn id="89096" idx="3"/>
            <a:endCxn id="89104" idx="2"/>
          </p:cNvCxnSpPr>
          <p:nvPr/>
        </p:nvCxnSpPr>
        <p:spPr bwMode="auto">
          <a:xfrm>
            <a:off x="2789239" y="3209925"/>
            <a:ext cx="396875"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aphicFrame>
        <p:nvGraphicFramePr>
          <p:cNvPr id="89118" name="Object 32">
            <a:extLst>
              <a:ext uri="{FF2B5EF4-FFF2-40B4-BE49-F238E27FC236}">
                <a16:creationId xmlns:a16="http://schemas.microsoft.com/office/drawing/2014/main" id="{836DBC69-004F-D13A-A519-6D8C6AD00FF7}"/>
              </a:ext>
            </a:extLst>
          </p:cNvPr>
          <p:cNvGraphicFramePr>
            <a:graphicFrameLocks noChangeAspect="1"/>
          </p:cNvGraphicFramePr>
          <p:nvPr/>
        </p:nvGraphicFramePr>
        <p:xfrm>
          <a:off x="4360864" y="2757489"/>
          <a:ext cx="466725" cy="465137"/>
        </p:xfrm>
        <a:graphic>
          <a:graphicData uri="http://schemas.openxmlformats.org/presentationml/2006/ole">
            <mc:AlternateContent xmlns:mc="http://schemas.openxmlformats.org/markup-compatibility/2006">
              <mc:Choice xmlns:v="urn:schemas-microsoft-com:vml" Requires="v">
                <p:oleObj name="Equation" r:id="rId4" imgW="228600" imgH="228600" progId="Equation.3">
                  <p:embed/>
                </p:oleObj>
              </mc:Choice>
              <mc:Fallback>
                <p:oleObj name="Equation" r:id="rId4" imgW="228600" imgH="228600" progId="Equation.3">
                  <p:embed/>
                  <p:pic>
                    <p:nvPicPr>
                      <p:cNvPr id="89118" name="Object 32">
                        <a:extLst>
                          <a:ext uri="{FF2B5EF4-FFF2-40B4-BE49-F238E27FC236}">
                            <a16:creationId xmlns:a16="http://schemas.microsoft.com/office/drawing/2014/main" id="{836DBC69-004F-D13A-A519-6D8C6AD00FF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60864" y="2757489"/>
                        <a:ext cx="466725" cy="4651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9119" name="Object 33">
            <a:extLst>
              <a:ext uri="{FF2B5EF4-FFF2-40B4-BE49-F238E27FC236}">
                <a16:creationId xmlns:a16="http://schemas.microsoft.com/office/drawing/2014/main" id="{442A2DEA-4E86-52EC-AAFE-020B5FA88A45}"/>
              </a:ext>
            </a:extLst>
          </p:cNvPr>
          <p:cNvGraphicFramePr>
            <a:graphicFrameLocks noChangeAspect="1"/>
          </p:cNvGraphicFramePr>
          <p:nvPr/>
        </p:nvGraphicFramePr>
        <p:xfrm>
          <a:off x="6554789" y="2976564"/>
          <a:ext cx="490537" cy="465137"/>
        </p:xfrm>
        <a:graphic>
          <a:graphicData uri="http://schemas.openxmlformats.org/presentationml/2006/ole">
            <mc:AlternateContent xmlns:mc="http://schemas.openxmlformats.org/markup-compatibility/2006">
              <mc:Choice xmlns:v="urn:schemas-microsoft-com:vml" Requires="v">
                <p:oleObj name="Equation" r:id="rId6" imgW="241300" imgH="228600" progId="Equation.3">
                  <p:embed/>
                </p:oleObj>
              </mc:Choice>
              <mc:Fallback>
                <p:oleObj name="Equation" r:id="rId6" imgW="241300" imgH="228600" progId="Equation.3">
                  <p:embed/>
                  <p:pic>
                    <p:nvPicPr>
                      <p:cNvPr id="89119" name="Object 33">
                        <a:extLst>
                          <a:ext uri="{FF2B5EF4-FFF2-40B4-BE49-F238E27FC236}">
                            <a16:creationId xmlns:a16="http://schemas.microsoft.com/office/drawing/2014/main" id="{442A2DEA-4E86-52EC-AAFE-020B5FA88A45}"/>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554789" y="2976564"/>
                        <a:ext cx="490537" cy="4651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89120" name="AutoShape 34">
            <a:extLst>
              <a:ext uri="{FF2B5EF4-FFF2-40B4-BE49-F238E27FC236}">
                <a16:creationId xmlns:a16="http://schemas.microsoft.com/office/drawing/2014/main" id="{A97A0161-5B17-BAD4-9A32-D3015144EEFE}"/>
              </a:ext>
            </a:extLst>
          </p:cNvPr>
          <p:cNvCxnSpPr>
            <a:cxnSpLocks noChangeShapeType="1"/>
            <a:stCxn id="89112" idx="6"/>
          </p:cNvCxnSpPr>
          <p:nvPr/>
        </p:nvCxnSpPr>
        <p:spPr bwMode="auto">
          <a:xfrm>
            <a:off x="5894388" y="3209925"/>
            <a:ext cx="660400"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89121" name="Text Box 35">
            <a:extLst>
              <a:ext uri="{FF2B5EF4-FFF2-40B4-BE49-F238E27FC236}">
                <a16:creationId xmlns:a16="http://schemas.microsoft.com/office/drawing/2014/main" id="{C724D88D-2878-CCBD-1FA2-863DE8EF7878}"/>
              </a:ext>
            </a:extLst>
          </p:cNvPr>
          <p:cNvSpPr txBox="1">
            <a:spLocks noChangeArrowheads="1"/>
          </p:cNvSpPr>
          <p:nvPr/>
        </p:nvSpPr>
        <p:spPr bwMode="auto">
          <a:xfrm>
            <a:off x="6240463" y="1212851"/>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89122" name="Text Box 36">
            <a:extLst>
              <a:ext uri="{FF2B5EF4-FFF2-40B4-BE49-F238E27FC236}">
                <a16:creationId xmlns:a16="http://schemas.microsoft.com/office/drawing/2014/main" id="{254D959C-883C-AC26-D0A3-CADAB251A6A9}"/>
              </a:ext>
            </a:extLst>
          </p:cNvPr>
          <p:cNvSpPr txBox="1">
            <a:spLocks noChangeArrowheads="1"/>
          </p:cNvSpPr>
          <p:nvPr/>
        </p:nvSpPr>
        <p:spPr bwMode="auto">
          <a:xfrm>
            <a:off x="6259513" y="1849438"/>
            <a:ext cx="2603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89123" name="Text Box 37">
            <a:extLst>
              <a:ext uri="{FF2B5EF4-FFF2-40B4-BE49-F238E27FC236}">
                <a16:creationId xmlns:a16="http://schemas.microsoft.com/office/drawing/2014/main" id="{47B08F3E-E1C5-EB74-EEB7-B61C017D6A03}"/>
              </a:ext>
            </a:extLst>
          </p:cNvPr>
          <p:cNvSpPr txBox="1">
            <a:spLocks noChangeArrowheads="1"/>
          </p:cNvSpPr>
          <p:nvPr/>
        </p:nvSpPr>
        <p:spPr bwMode="auto">
          <a:xfrm>
            <a:off x="2936875" y="2895601"/>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89124" name="Text Box 38">
            <a:extLst>
              <a:ext uri="{FF2B5EF4-FFF2-40B4-BE49-F238E27FC236}">
                <a16:creationId xmlns:a16="http://schemas.microsoft.com/office/drawing/2014/main" id="{7EA5E78A-79D3-AF5E-76FF-4B1E6AF04A33}"/>
              </a:ext>
            </a:extLst>
          </p:cNvPr>
          <p:cNvSpPr txBox="1">
            <a:spLocks noChangeArrowheads="1"/>
          </p:cNvSpPr>
          <p:nvPr/>
        </p:nvSpPr>
        <p:spPr bwMode="auto">
          <a:xfrm>
            <a:off x="3376613" y="3335338"/>
            <a:ext cx="3175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89125" name="Text Box 39">
            <a:extLst>
              <a:ext uri="{FF2B5EF4-FFF2-40B4-BE49-F238E27FC236}">
                <a16:creationId xmlns:a16="http://schemas.microsoft.com/office/drawing/2014/main" id="{A1CC8BEB-F481-F4AE-2885-73507D05C73B}"/>
              </a:ext>
            </a:extLst>
          </p:cNvPr>
          <p:cNvSpPr txBox="1">
            <a:spLocks noChangeArrowheads="1"/>
          </p:cNvSpPr>
          <p:nvPr/>
        </p:nvSpPr>
        <p:spPr bwMode="auto">
          <a:xfrm>
            <a:off x="3406775" y="2682876"/>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89126" name="Text Box 40">
            <a:extLst>
              <a:ext uri="{FF2B5EF4-FFF2-40B4-BE49-F238E27FC236}">
                <a16:creationId xmlns:a16="http://schemas.microsoft.com/office/drawing/2014/main" id="{A756AAB9-83DA-89FA-A82B-F7ABB2C90755}"/>
              </a:ext>
            </a:extLst>
          </p:cNvPr>
          <p:cNvSpPr txBox="1">
            <a:spLocks noChangeArrowheads="1"/>
          </p:cNvSpPr>
          <p:nvPr/>
        </p:nvSpPr>
        <p:spPr bwMode="auto">
          <a:xfrm>
            <a:off x="5232400" y="2895601"/>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89127" name="Text Box 41">
            <a:extLst>
              <a:ext uri="{FF2B5EF4-FFF2-40B4-BE49-F238E27FC236}">
                <a16:creationId xmlns:a16="http://schemas.microsoft.com/office/drawing/2014/main" id="{D8DC86D8-BC4E-4A9D-D119-2AAE6BE416B3}"/>
              </a:ext>
            </a:extLst>
          </p:cNvPr>
          <p:cNvSpPr txBox="1">
            <a:spLocks noChangeArrowheads="1"/>
          </p:cNvSpPr>
          <p:nvPr/>
        </p:nvSpPr>
        <p:spPr bwMode="auto">
          <a:xfrm>
            <a:off x="5643563" y="2747963"/>
            <a:ext cx="3175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89128" name="Text Box 42">
            <a:extLst>
              <a:ext uri="{FF2B5EF4-FFF2-40B4-BE49-F238E27FC236}">
                <a16:creationId xmlns:a16="http://schemas.microsoft.com/office/drawing/2014/main" id="{399F0792-3711-A79F-7DF4-22ADBCB0C434}"/>
              </a:ext>
            </a:extLst>
          </p:cNvPr>
          <p:cNvSpPr txBox="1">
            <a:spLocks noChangeArrowheads="1"/>
          </p:cNvSpPr>
          <p:nvPr/>
        </p:nvSpPr>
        <p:spPr bwMode="auto">
          <a:xfrm>
            <a:off x="2054225" y="1362075"/>
            <a:ext cx="1614488"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ClrTx/>
              <a:buFontTx/>
              <a:buNone/>
            </a:pPr>
            <a:r>
              <a:rPr lang="fr-CH" altLang="fr-FR" sz="1800"/>
              <a:t>Beobachter</a:t>
            </a:r>
            <a:br>
              <a:rPr lang="fr-CH" altLang="fr-FR" sz="1800"/>
            </a:br>
            <a:r>
              <a:rPr lang="fr-CH" altLang="fr-FR" sz="1800"/>
              <a:t>Beobachter</a:t>
            </a:r>
            <a:endParaRPr lang="fr-FR" altLang="fr-FR" sz="1800"/>
          </a:p>
        </p:txBody>
      </p:sp>
      <p:sp>
        <p:nvSpPr>
          <p:cNvPr id="89129" name="Text Box 43">
            <a:extLst>
              <a:ext uri="{FF2B5EF4-FFF2-40B4-BE49-F238E27FC236}">
                <a16:creationId xmlns:a16="http://schemas.microsoft.com/office/drawing/2014/main" id="{A8DE28A7-3C29-DA02-148C-912F1F81D7C5}"/>
              </a:ext>
            </a:extLst>
          </p:cNvPr>
          <p:cNvSpPr txBox="1">
            <a:spLocks noChangeArrowheads="1"/>
          </p:cNvSpPr>
          <p:nvPr/>
        </p:nvSpPr>
        <p:spPr bwMode="auto">
          <a:xfrm>
            <a:off x="4697414" y="3490913"/>
            <a:ext cx="1614487"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ClrTx/>
              <a:buFontTx/>
              <a:buNone/>
            </a:pPr>
            <a:r>
              <a:rPr lang="fr-CH" altLang="fr-FR" sz="1800"/>
              <a:t>Modell</a:t>
            </a:r>
            <a:br>
              <a:rPr lang="fr-CH" altLang="fr-FR" sz="1800"/>
            </a:br>
            <a:r>
              <a:rPr lang="fr-CH" altLang="fr-FR" sz="1800"/>
              <a:t>Model</a:t>
            </a:r>
            <a:endParaRPr lang="fr-FR" altLang="fr-FR" sz="1800"/>
          </a:p>
        </p:txBody>
      </p:sp>
      <p:sp>
        <p:nvSpPr>
          <p:cNvPr id="89130" name="Oval 44">
            <a:extLst>
              <a:ext uri="{FF2B5EF4-FFF2-40B4-BE49-F238E27FC236}">
                <a16:creationId xmlns:a16="http://schemas.microsoft.com/office/drawing/2014/main" id="{FEFDD5BC-8F53-5B9F-32DE-58931720A670}"/>
              </a:ext>
            </a:extLst>
          </p:cNvPr>
          <p:cNvSpPr>
            <a:spLocks noChangeArrowheads="1"/>
          </p:cNvSpPr>
          <p:nvPr/>
        </p:nvSpPr>
        <p:spPr bwMode="auto">
          <a:xfrm>
            <a:off x="2084389" y="3171826"/>
            <a:ext cx="73025" cy="73025"/>
          </a:xfrm>
          <a:prstGeom prst="ellipse">
            <a:avLst/>
          </a:prstGeom>
          <a:solidFill>
            <a:schemeClr val="tx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9131" name="Oval 45">
            <a:extLst>
              <a:ext uri="{FF2B5EF4-FFF2-40B4-BE49-F238E27FC236}">
                <a16:creationId xmlns:a16="http://schemas.microsoft.com/office/drawing/2014/main" id="{DD3F5055-73EF-E41F-BF07-20CA1F01DA16}"/>
              </a:ext>
            </a:extLst>
          </p:cNvPr>
          <p:cNvSpPr>
            <a:spLocks noChangeArrowheads="1"/>
          </p:cNvSpPr>
          <p:nvPr/>
        </p:nvSpPr>
        <p:spPr bwMode="auto">
          <a:xfrm>
            <a:off x="6229351" y="3178176"/>
            <a:ext cx="73025" cy="73025"/>
          </a:xfrm>
          <a:prstGeom prst="ellipse">
            <a:avLst/>
          </a:prstGeom>
          <a:solidFill>
            <a:schemeClr val="tx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9132" name="Oval 46">
            <a:extLst>
              <a:ext uri="{FF2B5EF4-FFF2-40B4-BE49-F238E27FC236}">
                <a16:creationId xmlns:a16="http://schemas.microsoft.com/office/drawing/2014/main" id="{B07B7A89-E0D8-38CD-DF4D-832056896181}"/>
              </a:ext>
            </a:extLst>
          </p:cNvPr>
          <p:cNvSpPr>
            <a:spLocks noChangeArrowheads="1"/>
          </p:cNvSpPr>
          <p:nvPr/>
        </p:nvSpPr>
        <p:spPr bwMode="auto">
          <a:xfrm>
            <a:off x="4522789" y="3827464"/>
            <a:ext cx="73025" cy="73025"/>
          </a:xfrm>
          <a:prstGeom prst="ellipse">
            <a:avLst/>
          </a:prstGeom>
          <a:solidFill>
            <a:schemeClr val="tx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9133" name="Oval 47">
            <a:extLst>
              <a:ext uri="{FF2B5EF4-FFF2-40B4-BE49-F238E27FC236}">
                <a16:creationId xmlns:a16="http://schemas.microsoft.com/office/drawing/2014/main" id="{826457AF-B517-5A54-BA25-2EE451C15D22}"/>
              </a:ext>
            </a:extLst>
          </p:cNvPr>
          <p:cNvSpPr>
            <a:spLocks noChangeArrowheads="1"/>
          </p:cNvSpPr>
          <p:nvPr/>
        </p:nvSpPr>
        <p:spPr bwMode="auto">
          <a:xfrm>
            <a:off x="4532314" y="3178176"/>
            <a:ext cx="73025" cy="73025"/>
          </a:xfrm>
          <a:prstGeom prst="ellipse">
            <a:avLst/>
          </a:prstGeom>
          <a:solidFill>
            <a:schemeClr val="tx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9134" name="Text Box 48">
            <a:extLst>
              <a:ext uri="{FF2B5EF4-FFF2-40B4-BE49-F238E27FC236}">
                <a16:creationId xmlns:a16="http://schemas.microsoft.com/office/drawing/2014/main" id="{646EEEF1-DD60-607C-2C43-74CA07CFF653}"/>
              </a:ext>
            </a:extLst>
          </p:cNvPr>
          <p:cNvSpPr txBox="1">
            <a:spLocks noChangeArrowheads="1"/>
          </p:cNvSpPr>
          <p:nvPr/>
        </p:nvSpPr>
        <p:spPr bwMode="auto">
          <a:xfrm>
            <a:off x="6311900" y="2022476"/>
            <a:ext cx="1100138" cy="779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ClrTx/>
              <a:buFontTx/>
              <a:buNone/>
            </a:pPr>
            <a:r>
              <a:rPr lang="fr-CH" altLang="fr-FR" sz="1800"/>
              <a:t>Schlaufe</a:t>
            </a:r>
          </a:p>
          <a:p>
            <a:pPr eaLnBrk="1" hangingPunct="1">
              <a:spcBef>
                <a:spcPct val="50000"/>
              </a:spcBef>
              <a:buClrTx/>
              <a:buFontTx/>
              <a:buNone/>
            </a:pPr>
            <a:r>
              <a:rPr lang="fr-CH" altLang="fr-FR" sz="1800"/>
              <a:t>Schlaufe</a:t>
            </a:r>
            <a:endParaRPr lang="fr-FR" altLang="fr-FR" sz="1800"/>
          </a:p>
        </p:txBody>
      </p:sp>
      <p:sp>
        <p:nvSpPr>
          <p:cNvPr id="89135" name="Oval 49">
            <a:extLst>
              <a:ext uri="{FF2B5EF4-FFF2-40B4-BE49-F238E27FC236}">
                <a16:creationId xmlns:a16="http://schemas.microsoft.com/office/drawing/2014/main" id="{9CA4100D-73F7-5FDE-47A4-79F1A136D211}"/>
              </a:ext>
            </a:extLst>
          </p:cNvPr>
          <p:cNvSpPr>
            <a:spLocks noChangeArrowheads="1"/>
          </p:cNvSpPr>
          <p:nvPr/>
        </p:nvSpPr>
        <p:spPr bwMode="auto">
          <a:xfrm>
            <a:off x="4492625" y="4146550"/>
            <a:ext cx="146050" cy="71438"/>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9136" name="Oval 50">
            <a:extLst>
              <a:ext uri="{FF2B5EF4-FFF2-40B4-BE49-F238E27FC236}">
                <a16:creationId xmlns:a16="http://schemas.microsoft.com/office/drawing/2014/main" id="{1AE5523B-1695-742F-A434-27E159EEB1C6}"/>
              </a:ext>
            </a:extLst>
          </p:cNvPr>
          <p:cNvSpPr>
            <a:spLocks noChangeArrowheads="1"/>
          </p:cNvSpPr>
          <p:nvPr/>
        </p:nvSpPr>
        <p:spPr bwMode="auto">
          <a:xfrm>
            <a:off x="1762125" y="3168650"/>
            <a:ext cx="146050" cy="69850"/>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9137" name="Oval 51">
            <a:extLst>
              <a:ext uri="{FF2B5EF4-FFF2-40B4-BE49-F238E27FC236}">
                <a16:creationId xmlns:a16="http://schemas.microsoft.com/office/drawing/2014/main" id="{4297582C-417D-2B65-09C2-1B385BD69558}"/>
              </a:ext>
            </a:extLst>
          </p:cNvPr>
          <p:cNvSpPr>
            <a:spLocks noChangeArrowheads="1"/>
          </p:cNvSpPr>
          <p:nvPr/>
        </p:nvSpPr>
        <p:spPr bwMode="auto">
          <a:xfrm>
            <a:off x="6186488" y="1141414"/>
            <a:ext cx="144462" cy="71437"/>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graphicFrame>
        <p:nvGraphicFramePr>
          <p:cNvPr id="89138" name="Object 52">
            <a:extLst>
              <a:ext uri="{FF2B5EF4-FFF2-40B4-BE49-F238E27FC236}">
                <a16:creationId xmlns:a16="http://schemas.microsoft.com/office/drawing/2014/main" id="{464D5F60-FB1A-7025-7282-90262FD46A11}"/>
              </a:ext>
            </a:extLst>
          </p:cNvPr>
          <p:cNvGraphicFramePr>
            <a:graphicFrameLocks noChangeAspect="1"/>
          </p:cNvGraphicFramePr>
          <p:nvPr/>
        </p:nvGraphicFramePr>
        <p:xfrm>
          <a:off x="5505451" y="1362075"/>
          <a:ext cx="593725" cy="439738"/>
        </p:xfrm>
        <a:graphic>
          <a:graphicData uri="http://schemas.openxmlformats.org/presentationml/2006/ole">
            <mc:AlternateContent xmlns:mc="http://schemas.openxmlformats.org/markup-compatibility/2006">
              <mc:Choice xmlns:v="urn:schemas-microsoft-com:vml" Requires="v">
                <p:oleObj name="Equation" r:id="rId8" imgW="291847" imgH="215713" progId="Equation.3">
                  <p:embed/>
                </p:oleObj>
              </mc:Choice>
              <mc:Fallback>
                <p:oleObj name="Equation" r:id="rId8" imgW="291847" imgH="215713" progId="Equation.3">
                  <p:embed/>
                  <p:pic>
                    <p:nvPicPr>
                      <p:cNvPr id="89138" name="Object 52">
                        <a:extLst>
                          <a:ext uri="{FF2B5EF4-FFF2-40B4-BE49-F238E27FC236}">
                            <a16:creationId xmlns:a16="http://schemas.microsoft.com/office/drawing/2014/main" id="{464D5F60-FB1A-7025-7282-90262FD46A11}"/>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505451" y="1362075"/>
                        <a:ext cx="593725" cy="4397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9139" name="Object 54">
            <a:extLst>
              <a:ext uri="{FF2B5EF4-FFF2-40B4-BE49-F238E27FC236}">
                <a16:creationId xmlns:a16="http://schemas.microsoft.com/office/drawing/2014/main" id="{4CDE836A-022C-83F6-2819-2CF182C79F69}"/>
              </a:ext>
            </a:extLst>
          </p:cNvPr>
          <p:cNvGraphicFramePr>
            <a:graphicFrameLocks noGrp="1" noChangeAspect="1"/>
          </p:cNvGraphicFramePr>
          <p:nvPr>
            <p:ph idx="1"/>
            <p:extLst>
              <p:ext uri="{D42A27DB-BD31-4B8C-83A1-F6EECF244321}">
                <p14:modId xmlns:p14="http://schemas.microsoft.com/office/powerpoint/2010/main" val="1346362309"/>
              </p:ext>
            </p:extLst>
          </p:nvPr>
        </p:nvGraphicFramePr>
        <p:xfrm>
          <a:off x="2428875" y="4260850"/>
          <a:ext cx="4319588" cy="2378075"/>
        </p:xfrm>
        <a:graphic>
          <a:graphicData uri="http://schemas.openxmlformats.org/presentationml/2006/ole">
            <mc:AlternateContent xmlns:mc="http://schemas.openxmlformats.org/markup-compatibility/2006">
              <mc:Choice xmlns:v="urn:schemas-microsoft-com:vml" Requires="v">
                <p:oleObj name="Equation" r:id="rId10" imgW="2260600" imgH="1244600" progId="Equation.3">
                  <p:embed/>
                </p:oleObj>
              </mc:Choice>
              <mc:Fallback>
                <p:oleObj name="Equation" r:id="rId10" imgW="2260600" imgH="1244600" progId="Equation.3">
                  <p:embed/>
                  <p:pic>
                    <p:nvPicPr>
                      <p:cNvPr id="89139" name="Object 54">
                        <a:extLst>
                          <a:ext uri="{FF2B5EF4-FFF2-40B4-BE49-F238E27FC236}">
                            <a16:creationId xmlns:a16="http://schemas.microsoft.com/office/drawing/2014/main" id="{4CDE836A-022C-83F6-2819-2CF182C79F69}"/>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428875" y="4260850"/>
                        <a:ext cx="4319588" cy="2378075"/>
                      </a:xfrm>
                      <a:prstGeom prst="rect">
                        <a:avLst/>
                      </a:prstGeom>
                      <a:solidFill>
                        <a:schemeClr val="bg1"/>
                      </a:solidFill>
                      <a:ln w="9525">
                        <a:solidFill>
                          <a:srgbClr val="FF0000"/>
                        </a:solidFill>
                        <a:miter lim="800000"/>
                        <a:headEnd/>
                        <a:tailEnd/>
                      </a:ln>
                      <a:effectLst/>
                    </p:spPr>
                  </p:pic>
                </p:oleObj>
              </mc:Fallback>
            </mc:AlternateContent>
          </a:graphicData>
        </a:graphic>
      </p:graphicFrame>
      <p:grpSp>
        <p:nvGrpSpPr>
          <p:cNvPr id="2" name="Group 65">
            <a:extLst>
              <a:ext uri="{FF2B5EF4-FFF2-40B4-BE49-F238E27FC236}">
                <a16:creationId xmlns:a16="http://schemas.microsoft.com/office/drawing/2014/main" id="{48EC6A6B-384A-75A2-3963-68065A5DE205}"/>
              </a:ext>
            </a:extLst>
          </p:cNvPr>
          <p:cNvGrpSpPr>
            <a:grpSpLocks/>
          </p:cNvGrpSpPr>
          <p:nvPr/>
        </p:nvGrpSpPr>
        <p:grpSpPr bwMode="auto">
          <a:xfrm>
            <a:off x="2533650" y="4319588"/>
            <a:ext cx="7685088" cy="2368550"/>
            <a:chOff x="636" y="2721"/>
            <a:chExt cx="4841" cy="1492"/>
          </a:xfrm>
        </p:grpSpPr>
        <p:graphicFrame>
          <p:nvGraphicFramePr>
            <p:cNvPr id="89147" name="Object 56">
              <a:extLst>
                <a:ext uri="{FF2B5EF4-FFF2-40B4-BE49-F238E27FC236}">
                  <a16:creationId xmlns:a16="http://schemas.microsoft.com/office/drawing/2014/main" id="{92CC4C67-184A-AFFD-FB36-8E479F5365CD}"/>
                </a:ext>
              </a:extLst>
            </p:cNvPr>
            <p:cNvGraphicFramePr>
              <a:graphicFrameLocks noChangeAspect="1"/>
            </p:cNvGraphicFramePr>
            <p:nvPr>
              <p:extLst>
                <p:ext uri="{D42A27DB-BD31-4B8C-83A1-F6EECF244321}">
                  <p14:modId xmlns:p14="http://schemas.microsoft.com/office/powerpoint/2010/main" val="815657861"/>
                </p:ext>
              </p:extLst>
            </p:nvPr>
          </p:nvGraphicFramePr>
          <p:xfrm>
            <a:off x="3704" y="3379"/>
            <a:ext cx="1682" cy="260"/>
          </p:xfrm>
          <a:graphic>
            <a:graphicData uri="http://schemas.openxmlformats.org/presentationml/2006/ole">
              <mc:AlternateContent xmlns:mc="http://schemas.openxmlformats.org/markup-compatibility/2006">
                <mc:Choice xmlns:v="urn:schemas-microsoft-com:vml" Requires="v">
                  <p:oleObj name="Equation" r:id="rId12" imgW="1396394" imgH="215806" progId="Equation.3">
                    <p:embed/>
                  </p:oleObj>
                </mc:Choice>
                <mc:Fallback>
                  <p:oleObj name="Equation" r:id="rId12" imgW="1396394" imgH="215806" progId="Equation.3">
                    <p:embed/>
                    <p:pic>
                      <p:nvPicPr>
                        <p:cNvPr id="89147" name="Object 56">
                          <a:extLst>
                            <a:ext uri="{FF2B5EF4-FFF2-40B4-BE49-F238E27FC236}">
                              <a16:creationId xmlns:a16="http://schemas.microsoft.com/office/drawing/2014/main" id="{92CC4C67-184A-AFFD-FB36-8E479F5365CD}"/>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704" y="3379"/>
                          <a:ext cx="1682" cy="260"/>
                        </a:xfrm>
                        <a:prstGeom prst="rect">
                          <a:avLst/>
                        </a:prstGeom>
                        <a:solidFill>
                          <a:schemeClr val="bg1"/>
                        </a:solidFill>
                        <a:ln w="9525">
                          <a:solidFill>
                            <a:srgbClr val="FF0000"/>
                          </a:solidFill>
                          <a:miter lim="800000"/>
                          <a:headEnd/>
                          <a:tailEnd/>
                        </a:ln>
                        <a:effectLst/>
                      </p:spPr>
                    </p:pic>
                  </p:oleObj>
                </mc:Fallback>
              </mc:AlternateContent>
            </a:graphicData>
          </a:graphic>
        </p:graphicFrame>
        <p:sp>
          <p:nvSpPr>
            <p:cNvPr id="89148" name="Text Box 57">
              <a:extLst>
                <a:ext uri="{FF2B5EF4-FFF2-40B4-BE49-F238E27FC236}">
                  <a16:creationId xmlns:a16="http://schemas.microsoft.com/office/drawing/2014/main" id="{BC4C56B5-5BE7-F669-BF8B-68E14384D23E}"/>
                </a:ext>
              </a:extLst>
            </p:cNvPr>
            <p:cNvSpPr txBox="1">
              <a:spLocks noChangeArrowheads="1"/>
            </p:cNvSpPr>
            <p:nvPr/>
          </p:nvSpPr>
          <p:spPr bwMode="auto">
            <a:xfrm>
              <a:off x="3674" y="2721"/>
              <a:ext cx="1803"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ClrTx/>
                <a:buFontTx/>
                <a:buNone/>
              </a:pPr>
              <a:r>
                <a:rPr lang="fr-CH" altLang="fr-FR">
                  <a:latin typeface="Times New Roman" panose="02020603050405020304" pitchFamily="18" charset="0"/>
                </a:rPr>
                <a:t>Zu vergleichen mit dem Zustandsregler:</a:t>
              </a:r>
              <a:endParaRPr lang="fr-FR" altLang="fr-FR">
                <a:latin typeface="Times New Roman" panose="02020603050405020304" pitchFamily="18" charset="0"/>
              </a:endParaRPr>
            </a:p>
          </p:txBody>
        </p:sp>
        <p:grpSp>
          <p:nvGrpSpPr>
            <p:cNvPr id="89149" name="Group 64">
              <a:extLst>
                <a:ext uri="{FF2B5EF4-FFF2-40B4-BE49-F238E27FC236}">
                  <a16:creationId xmlns:a16="http://schemas.microsoft.com/office/drawing/2014/main" id="{EADD1D18-2F32-1D13-9246-FABC7774ED74}"/>
                </a:ext>
              </a:extLst>
            </p:cNvPr>
            <p:cNvGrpSpPr>
              <a:grpSpLocks/>
            </p:cNvGrpSpPr>
            <p:nvPr/>
          </p:nvGrpSpPr>
          <p:grpSpPr bwMode="auto">
            <a:xfrm>
              <a:off x="636" y="3308"/>
              <a:ext cx="4168" cy="905"/>
              <a:chOff x="636" y="3308"/>
              <a:chExt cx="4168" cy="905"/>
            </a:xfrm>
          </p:grpSpPr>
          <p:sp>
            <p:nvSpPr>
              <p:cNvPr id="89150" name="Oval 59">
                <a:extLst>
                  <a:ext uri="{FF2B5EF4-FFF2-40B4-BE49-F238E27FC236}">
                    <a16:creationId xmlns:a16="http://schemas.microsoft.com/office/drawing/2014/main" id="{B7359C6D-BB42-E5C1-5BCD-282B3D81FBD9}"/>
                  </a:ext>
                </a:extLst>
              </p:cNvPr>
              <p:cNvSpPr>
                <a:spLocks noChangeArrowheads="1"/>
              </p:cNvSpPr>
              <p:nvPr/>
            </p:nvSpPr>
            <p:spPr bwMode="auto">
              <a:xfrm>
                <a:off x="636" y="3834"/>
                <a:ext cx="1126" cy="379"/>
              </a:xfrm>
              <a:prstGeom prst="ellipse">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9151" name="Oval 60">
                <a:extLst>
                  <a:ext uri="{FF2B5EF4-FFF2-40B4-BE49-F238E27FC236}">
                    <a16:creationId xmlns:a16="http://schemas.microsoft.com/office/drawing/2014/main" id="{43B91794-5D7A-2DD2-DEBC-F7F6CDC6FD8F}"/>
                  </a:ext>
                </a:extLst>
              </p:cNvPr>
              <p:cNvSpPr>
                <a:spLocks noChangeArrowheads="1"/>
              </p:cNvSpPr>
              <p:nvPr/>
            </p:nvSpPr>
            <p:spPr bwMode="auto">
              <a:xfrm>
                <a:off x="3678" y="3308"/>
                <a:ext cx="1126" cy="379"/>
              </a:xfrm>
              <a:prstGeom prst="ellipse">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cxnSp>
            <p:nvCxnSpPr>
              <p:cNvPr id="89152" name="AutoShape 61">
                <a:extLst>
                  <a:ext uri="{FF2B5EF4-FFF2-40B4-BE49-F238E27FC236}">
                    <a16:creationId xmlns:a16="http://schemas.microsoft.com/office/drawing/2014/main" id="{4D5C6699-13DE-E91F-FC13-7F49974FFAA1}"/>
                  </a:ext>
                </a:extLst>
              </p:cNvPr>
              <p:cNvCxnSpPr>
                <a:cxnSpLocks noChangeShapeType="1"/>
                <a:stCxn id="89150" idx="7"/>
                <a:endCxn id="89151" idx="1"/>
              </p:cNvCxnSpPr>
              <p:nvPr/>
            </p:nvCxnSpPr>
            <p:spPr bwMode="auto">
              <a:xfrm rot="-5400000">
                <a:off x="2457" y="2491"/>
                <a:ext cx="526" cy="2246"/>
              </a:xfrm>
              <a:prstGeom prst="curvedConnector3">
                <a:avLst>
                  <a:gd name="adj1" fmla="val 135551"/>
                </a:avLst>
              </a:prstGeom>
              <a:noFill/>
              <a:ln w="381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cxnSp>
        </p:grpSp>
      </p:grpSp>
      <p:sp>
        <p:nvSpPr>
          <p:cNvPr id="59" name="ZoneTexte 58">
            <a:extLst>
              <a:ext uri="{FF2B5EF4-FFF2-40B4-BE49-F238E27FC236}">
                <a16:creationId xmlns:a16="http://schemas.microsoft.com/office/drawing/2014/main" id="{5B457BE3-FF3E-ACBF-44D7-A6914CBBEC81}"/>
              </a:ext>
            </a:extLst>
          </p:cNvPr>
          <p:cNvSpPr txBox="1">
            <a:spLocks noChangeArrowheads="1"/>
          </p:cNvSpPr>
          <p:nvPr/>
        </p:nvSpPr>
        <p:spPr bwMode="auto">
          <a:xfrm>
            <a:off x="6915150" y="5943601"/>
            <a:ext cx="375285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r>
              <a:rPr lang="fr-CH" altLang="fr-FR" sz="2000" dirty="0">
                <a:solidFill>
                  <a:srgbClr val="FF0000"/>
                </a:solidFill>
                <a:latin typeface="Times New Roman" panose="02020603050405020304" pitchFamily="18" charset="0"/>
              </a:rPr>
              <a:t>Die Struktur ist etwas anders, aber vergleichbar!</a:t>
            </a:r>
          </a:p>
        </p:txBody>
      </p:sp>
      <p:grpSp>
        <p:nvGrpSpPr>
          <p:cNvPr id="4" name="Groupe 63">
            <a:extLst>
              <a:ext uri="{FF2B5EF4-FFF2-40B4-BE49-F238E27FC236}">
                <a16:creationId xmlns:a16="http://schemas.microsoft.com/office/drawing/2014/main" id="{4889EF5F-A810-1D23-61E2-3CFCCE1243A8}"/>
              </a:ext>
            </a:extLst>
          </p:cNvPr>
          <p:cNvGrpSpPr>
            <a:grpSpLocks/>
          </p:cNvGrpSpPr>
          <p:nvPr/>
        </p:nvGrpSpPr>
        <p:grpSpPr bwMode="auto">
          <a:xfrm>
            <a:off x="3206750" y="5178425"/>
            <a:ext cx="5657850" cy="1481138"/>
            <a:chOff x="1683356" y="5178057"/>
            <a:chExt cx="5656717" cy="1481469"/>
          </a:xfrm>
        </p:grpSpPr>
        <p:sp>
          <p:nvSpPr>
            <p:cNvPr id="89143" name="Ellipse 59">
              <a:extLst>
                <a:ext uri="{FF2B5EF4-FFF2-40B4-BE49-F238E27FC236}">
                  <a16:creationId xmlns:a16="http://schemas.microsoft.com/office/drawing/2014/main" id="{9714EE41-0765-29B9-4561-13DC9B2B5D79}"/>
                </a:ext>
              </a:extLst>
            </p:cNvPr>
            <p:cNvSpPr>
              <a:spLocks noChangeArrowheads="1"/>
            </p:cNvSpPr>
            <p:nvPr/>
          </p:nvSpPr>
          <p:spPr bwMode="auto">
            <a:xfrm>
              <a:off x="6964325" y="5178057"/>
              <a:ext cx="372139" cy="606056"/>
            </a:xfrm>
            <a:prstGeom prst="ellipse">
              <a:avLst/>
            </a:prstGeom>
            <a:noFill/>
            <a:ln w="9525"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9144" name="Ellipse 60">
              <a:extLst>
                <a:ext uri="{FF2B5EF4-FFF2-40B4-BE49-F238E27FC236}">
                  <a16:creationId xmlns:a16="http://schemas.microsoft.com/office/drawing/2014/main" id="{07543BCC-431A-0B57-02A2-BBD42B2335E0}"/>
                </a:ext>
              </a:extLst>
            </p:cNvPr>
            <p:cNvSpPr>
              <a:spLocks noChangeArrowheads="1"/>
            </p:cNvSpPr>
            <p:nvPr/>
          </p:nvSpPr>
          <p:spPr bwMode="auto">
            <a:xfrm>
              <a:off x="1683356" y="6124353"/>
              <a:ext cx="347464" cy="535173"/>
            </a:xfrm>
            <a:prstGeom prst="ellipse">
              <a:avLst/>
            </a:prstGeom>
            <a:noFill/>
            <a:ln w="9525"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9145" name="ZoneTexte 61">
              <a:extLst>
                <a:ext uri="{FF2B5EF4-FFF2-40B4-BE49-F238E27FC236}">
                  <a16:creationId xmlns:a16="http://schemas.microsoft.com/office/drawing/2014/main" id="{B6335AF3-58FC-291A-A3CA-F110B84F58F8}"/>
                </a:ext>
              </a:extLst>
            </p:cNvPr>
            <p:cNvSpPr txBox="1">
              <a:spLocks noChangeArrowheads="1"/>
            </p:cNvSpPr>
            <p:nvPr/>
          </p:nvSpPr>
          <p:spPr bwMode="auto">
            <a:xfrm>
              <a:off x="1701208" y="6060575"/>
              <a:ext cx="35087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r>
                <a:rPr lang="fr-CH" altLang="fr-FR" sz="1800">
                  <a:solidFill>
                    <a:srgbClr val="FF0000"/>
                  </a:solidFill>
                  <a:latin typeface="Times New Roman" panose="02020603050405020304" pitchFamily="18" charset="0"/>
                </a:rPr>
                <a:t>?</a:t>
              </a:r>
            </a:p>
          </p:txBody>
        </p:sp>
        <p:sp>
          <p:nvSpPr>
            <p:cNvPr id="89146" name="ZoneTexte 62">
              <a:extLst>
                <a:ext uri="{FF2B5EF4-FFF2-40B4-BE49-F238E27FC236}">
                  <a16:creationId xmlns:a16="http://schemas.microsoft.com/office/drawing/2014/main" id="{75816938-2065-00CC-40A4-DE4572DC57D9}"/>
                </a:ext>
              </a:extLst>
            </p:cNvPr>
            <p:cNvSpPr txBox="1">
              <a:spLocks noChangeArrowheads="1"/>
            </p:cNvSpPr>
            <p:nvPr/>
          </p:nvSpPr>
          <p:spPr bwMode="auto">
            <a:xfrm>
              <a:off x="6989198" y="5181616"/>
              <a:ext cx="35087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r>
                <a:rPr lang="fr-CH" altLang="fr-FR" sz="1800">
                  <a:solidFill>
                    <a:srgbClr val="FF0000"/>
                  </a:solidFill>
                  <a:latin typeface="Times New Roman" panose="02020603050405020304" pitchFamily="18" charset="0"/>
                </a:rPr>
                <a:t>?</a:t>
              </a:r>
            </a:p>
          </p:txBody>
        </p:sp>
      </p:grpSp>
      <p:pic>
        <p:nvPicPr>
          <p:cNvPr id="3" name="Picture 2" descr="HES-SO Valais-Wallis - BioArk">
            <a:extLst>
              <a:ext uri="{FF2B5EF4-FFF2-40B4-BE49-F238E27FC236}">
                <a16:creationId xmlns:a16="http://schemas.microsoft.com/office/drawing/2014/main" id="{83DE704D-2359-322E-ABD1-D5B9B9C01BA0}"/>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
        <p:nvSpPr>
          <p:cNvPr id="5" name="Left Brace 4">
            <a:extLst>
              <a:ext uri="{FF2B5EF4-FFF2-40B4-BE49-F238E27FC236}">
                <a16:creationId xmlns:a16="http://schemas.microsoft.com/office/drawing/2014/main" id="{2C929A82-13B9-C0A6-BED8-2D305CE770EE}"/>
              </a:ext>
            </a:extLst>
          </p:cNvPr>
          <p:cNvSpPr/>
          <p:nvPr/>
        </p:nvSpPr>
        <p:spPr>
          <a:xfrm>
            <a:off x="2157414" y="4319588"/>
            <a:ext cx="267852" cy="1343024"/>
          </a:xfrm>
          <a:prstGeom prst="lef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fr-CH"/>
          </a:p>
        </p:txBody>
      </p:sp>
      <p:cxnSp>
        <p:nvCxnSpPr>
          <p:cNvPr id="10" name="Connector: Elbow 9">
            <a:extLst>
              <a:ext uri="{FF2B5EF4-FFF2-40B4-BE49-F238E27FC236}">
                <a16:creationId xmlns:a16="http://schemas.microsoft.com/office/drawing/2014/main" id="{BC5AE02E-0E17-C104-A112-769B7B937F83}"/>
              </a:ext>
            </a:extLst>
          </p:cNvPr>
          <p:cNvCxnSpPr/>
          <p:nvPr/>
        </p:nvCxnSpPr>
        <p:spPr>
          <a:xfrm flipV="1">
            <a:off x="4241800" y="5343525"/>
            <a:ext cx="793750" cy="187069"/>
          </a:xfrm>
          <a:prstGeom prst="bentConnector3">
            <a:avLst>
              <a:gd name="adj1" fmla="val 99200"/>
            </a:avLst>
          </a:prstGeom>
          <a:ln>
            <a:tailEnd type="triangle"/>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32"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strVal val="4*#ppt_w"/>
                                          </p:val>
                                        </p:tav>
                                        <p:tav tm="100000">
                                          <p:val>
                                            <p:strVal val="#ppt_w"/>
                                          </p:val>
                                        </p:tav>
                                      </p:tavLst>
                                    </p:anim>
                                    <p:anim calcmode="lin" valueType="num">
                                      <p:cBhvr>
                                        <p:cTn id="8" dur="500" fill="hold"/>
                                        <p:tgtEl>
                                          <p:spTgt spid="2"/>
                                        </p:tgtEl>
                                        <p:attrNameLst>
                                          <p:attrName>ppt_h</p:attrName>
                                        </p:attrNameLst>
                                      </p:cBhvr>
                                      <p:tavLst>
                                        <p:tav tm="0">
                                          <p:val>
                                            <p:strVal val="4*#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nodeType="clickEffect">
                                  <p:stCondLst>
                                    <p:cond delay="0"/>
                                  </p:stCondLst>
                                  <p:childTnLst>
                                    <p:set>
                                      <p:cBhvr>
                                        <p:cTn id="12" dur="1" fill="hold">
                                          <p:stCondLst>
                                            <p:cond delay="0"/>
                                          </p:stCondLst>
                                        </p:cTn>
                                        <p:tgtEl>
                                          <p:spTgt spid="59"/>
                                        </p:tgtEl>
                                        <p:attrNameLst>
                                          <p:attrName>style.visibility</p:attrName>
                                        </p:attrNameLst>
                                      </p:cBhvr>
                                      <p:to>
                                        <p:strVal val="visible"/>
                                      </p:to>
                                    </p:set>
                                    <p:anim calcmode="lin" valueType="num">
                                      <p:cBhvr>
                                        <p:cTn id="13" dur="500" fill="hold"/>
                                        <p:tgtEl>
                                          <p:spTgt spid="59"/>
                                        </p:tgtEl>
                                        <p:attrNameLst>
                                          <p:attrName>ppt_w</p:attrName>
                                        </p:attrNameLst>
                                      </p:cBhvr>
                                      <p:tavLst>
                                        <p:tav tm="0">
                                          <p:val>
                                            <p:fltVal val="0"/>
                                          </p:val>
                                        </p:tav>
                                        <p:tav tm="100000">
                                          <p:val>
                                            <p:strVal val="#ppt_w"/>
                                          </p:val>
                                        </p:tav>
                                      </p:tavLst>
                                    </p:anim>
                                    <p:anim calcmode="lin" valueType="num">
                                      <p:cBhvr>
                                        <p:cTn id="14" dur="500" fill="hold"/>
                                        <p:tgtEl>
                                          <p:spTgt spid="59"/>
                                        </p:tgtEl>
                                        <p:attrNameLst>
                                          <p:attrName>ppt_h</p:attrName>
                                        </p:attrNameLst>
                                      </p:cBhvr>
                                      <p:tavLst>
                                        <p:tav tm="0">
                                          <p:val>
                                            <p:fltVal val="0"/>
                                          </p:val>
                                        </p:tav>
                                        <p:tav tm="100000">
                                          <p:val>
                                            <p:strVal val="#ppt_h"/>
                                          </p:val>
                                        </p:tav>
                                      </p:tavLst>
                                    </p:anim>
                                  </p:childTnLst>
                                </p:cTn>
                              </p:par>
                              <p:par>
                                <p:cTn id="15" presetID="23" presetClass="entr" presetSubtype="16" fill="hold" nodeType="with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p:cTn id="17" dur="500" fill="hold"/>
                                        <p:tgtEl>
                                          <p:spTgt spid="4"/>
                                        </p:tgtEl>
                                        <p:attrNameLst>
                                          <p:attrName>ppt_w</p:attrName>
                                        </p:attrNameLst>
                                      </p:cBhvr>
                                      <p:tavLst>
                                        <p:tav tm="0">
                                          <p:val>
                                            <p:fltVal val="0"/>
                                          </p:val>
                                        </p:tav>
                                        <p:tav tm="100000">
                                          <p:val>
                                            <p:strVal val="#ppt_w"/>
                                          </p:val>
                                        </p:tav>
                                      </p:tavLst>
                                    </p:anim>
                                    <p:anim calcmode="lin" valueType="num">
                                      <p:cBhvr>
                                        <p:cTn id="18" dur="500" fill="hold"/>
                                        <p:tgtEl>
                                          <p:spTgt spid="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p:bldLst>
  </p:timing>
</p:sld>
</file>

<file path=ppt/slides/slide28.xml><?xml version="1.0" encoding="utf-8"?>
<p:sld xmlns:a16="http://schemas.microsoft.com/office/drawing/2014/main" xmlns:a14="http://schemas.microsoft.com/office/drawing/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Espace réservé du numéro de diapositive 5">
            <a:extLst>
              <a:ext uri="{FF2B5EF4-FFF2-40B4-BE49-F238E27FC236}">
                <a16:creationId xmlns:a16="http://schemas.microsoft.com/office/drawing/2014/main" id="{AECA7975-5AE5-7324-90D7-E521284626E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2FF9B193-A2B3-495E-BFA0-9D6759DD2306}" type="slidenum">
              <a:rPr lang="fr-FR" altLang="fr-FR" sz="1200"/>
              <a:t>28</a:t>
            </a:fld>
            <a:endParaRPr lang="fr-FR" altLang="fr-FR" sz="1200"/>
          </a:p>
        </p:txBody>
      </p:sp>
      <p:sp>
        <p:nvSpPr>
          <p:cNvPr id="92163" name="Rectangle 2">
            <a:extLst>
              <a:ext uri="{FF2B5EF4-FFF2-40B4-BE49-F238E27FC236}">
                <a16:creationId xmlns:a16="http://schemas.microsoft.com/office/drawing/2014/main" id="{E9B8E6A1-FC2B-4F28-ECA4-BB043671D7D0}"/>
              </a:ext>
            </a:extLst>
          </p:cNvPr>
          <p:cNvSpPr>
            <a:spLocks noGrp="1" noChangeArrowheads="1"/>
          </p:cNvSpPr>
          <p:nvPr>
            <p:ph type="title"/>
          </p:nvPr>
        </p:nvSpPr>
        <p:spPr/>
        <p:txBody>
          <a:bodyPr>
            <a:normAutofit/>
          </a:bodyPr>
          <a:lstStyle/>
          <a:p>
            <a:r>
              <a:rPr lang="fr-CH" altLang="fr-FR" sz="3200" b="1" dirty="0">
                <a:latin typeface="Times" panose="02020603050405020304" pitchFamily="18" charset="0"/>
                <a:cs typeface="Times" panose="02020603050405020304" pitchFamily="18" charset="0"/>
              </a:rPr>
              <a:t>Berechnung der Beobachtermatrix F</a:t>
            </a:r>
            <a:endParaRPr lang="fr-FR" altLang="fr-FR" sz="3200" b="1" dirty="0">
              <a:latin typeface="Times" panose="02020603050405020304" pitchFamily="18" charset="0"/>
              <a:cs typeface="Times" panose="02020603050405020304" pitchFamily="18" charset="0"/>
            </a:endParaRPr>
          </a:p>
        </p:txBody>
      </p:sp>
      <p:sp>
        <p:nvSpPr>
          <p:cNvPr id="92164" name="Rectangle 3">
            <a:extLst>
              <a:ext uri="{FF2B5EF4-FFF2-40B4-BE49-F238E27FC236}">
                <a16:creationId xmlns:a16="http://schemas.microsoft.com/office/drawing/2014/main" id="{C64C02A5-3AE8-2F62-E3A9-F2D750FD6659}"/>
              </a:ext>
            </a:extLst>
          </p:cNvPr>
          <p:cNvSpPr>
            <a:spLocks noGrp="1" noChangeArrowheads="1"/>
          </p:cNvSpPr>
          <p:nvPr>
            <p:ph type="body" idx="1"/>
          </p:nvPr>
        </p:nvSpPr>
        <p:spPr>
          <a:xfrm>
            <a:off x="663389" y="1477964"/>
            <a:ext cx="10820400" cy="4968875"/>
          </a:xfrm>
        </p:spPr>
        <p:txBody>
          <a:bodyPr>
            <a:normAutofit/>
          </a:bodyPr>
          <a:lstStyle/>
          <a:p>
            <a:pPr>
              <a:lnSpc>
                <a:spcPct val="90000"/>
              </a:lnSpc>
              <a:buFont typeface="Wingdings" panose="05000000000000000000" pitchFamily="2" charset="2"/>
              <a:buChar char="Ø"/>
            </a:pPr>
            <a:r>
              <a:rPr lang="fr-CH" altLang="fr-FR" sz="2000" dirty="0">
                <a:latin typeface="Times" panose="02020603050405020304" pitchFamily="18" charset="0"/>
                <a:cs typeface="Times" panose="02020603050405020304" pitchFamily="18" charset="0"/>
              </a:rPr>
              <a:t>Die Konzeption erfolgt analog zur Konzeption eines Zustandsreglers.</a:t>
            </a:r>
          </a:p>
          <a:p>
            <a:pPr>
              <a:lnSpc>
                <a:spcPct val="90000"/>
              </a:lnSpc>
              <a:buFont typeface="Wingdings" panose="05000000000000000000" pitchFamily="2" charset="2"/>
              <a:buChar char="Ø"/>
            </a:pPr>
            <a:r>
              <a:rPr lang="fr-CH" altLang="fr-FR" sz="2000" dirty="0">
                <a:latin typeface="Times" panose="02020603050405020304" pitchFamily="18" charset="0"/>
                <a:cs typeface="Times" panose="02020603050405020304" pitchFamily="18" charset="0"/>
              </a:rPr>
              <a:t>Für einen Regler berechneten wir K(A,B): Die Koeffizienten des Reglers waren eine Funktion der Systemmatrix A und ihrer Eingangsmatrix B.</a:t>
            </a:r>
          </a:p>
          <a:p>
            <a:pPr>
              <a:lnSpc>
                <a:spcPct val="90000"/>
              </a:lnSpc>
              <a:buFont typeface="Wingdings" panose="05000000000000000000" pitchFamily="2" charset="2"/>
              <a:buChar char="Ø"/>
            </a:pPr>
            <a:endParaRPr lang="fr-CH" altLang="fr-FR" sz="2000" dirty="0">
              <a:latin typeface="Times" panose="02020603050405020304" pitchFamily="18" charset="0"/>
              <a:cs typeface="Times" panose="02020603050405020304" pitchFamily="18" charset="0"/>
            </a:endParaRPr>
          </a:p>
          <a:p>
            <a:pPr>
              <a:lnSpc>
                <a:spcPct val="90000"/>
              </a:lnSpc>
              <a:buFont typeface="Wingdings" panose="05000000000000000000" pitchFamily="2" charset="2"/>
              <a:buChar char="Ø"/>
            </a:pPr>
            <a:r>
              <a:rPr lang="fr-CH" altLang="fr-FR" sz="2000" dirty="0">
                <a:latin typeface="Times" panose="02020603050405020304" pitchFamily="18" charset="0"/>
                <a:cs typeface="Times" panose="02020603050405020304" pitchFamily="18" charset="0"/>
              </a:rPr>
              <a:t>Für den Beobachter berechnen wir die Matrix F in Abhängigkeit von der transponierten Systemmatrix A und der transponierten Ausgangsmatrix C: </a:t>
            </a:r>
            <a:r>
              <a:rPr lang="fr-CH" altLang="fr-FR" sz="2000" dirty="0">
                <a:latin typeface="Times" panose="02020603050405020304" pitchFamily="18" charset="0"/>
                <a:cs typeface="Times" panose="02020603050405020304" pitchFamily="18" charset="0"/>
              </a:rPr>
              <a:t>F</a:t>
            </a:r>
            <a:r>
              <a:rPr lang="fr-CH" altLang="fr-FR" sz="2000" baseline="30000" dirty="0">
                <a:latin typeface="Times" panose="02020603050405020304" pitchFamily="18" charset="0"/>
                <a:cs typeface="Times" panose="02020603050405020304" pitchFamily="18" charset="0"/>
              </a:rPr>
              <a:t>T </a:t>
            </a:r>
            <a:r>
              <a:rPr lang="fr-CH" altLang="fr-FR" sz="2000" dirty="0">
                <a:latin typeface="Times" panose="02020603050405020304" pitchFamily="18" charset="0"/>
                <a:cs typeface="Times" panose="02020603050405020304" pitchFamily="18" charset="0"/>
              </a:rPr>
              <a:t> (</a:t>
            </a:r>
            <a:r>
              <a:rPr lang="fr-CH" altLang="fr-FR" sz="2000" dirty="0">
                <a:latin typeface="Times" panose="02020603050405020304" pitchFamily="18" charset="0"/>
                <a:cs typeface="Times" panose="02020603050405020304" pitchFamily="18" charset="0"/>
              </a:rPr>
              <a:t>A</a:t>
            </a:r>
            <a:r>
              <a:rPr lang="fr-CH" altLang="fr-FR" sz="2000" baseline="30000" dirty="0">
                <a:latin typeface="Times" panose="02020603050405020304" pitchFamily="18" charset="0"/>
                <a:cs typeface="Times" panose="02020603050405020304" pitchFamily="18" charset="0"/>
              </a:rPr>
              <a:t>T</a:t>
            </a:r>
            <a:r>
              <a:rPr lang="fr-CH" altLang="fr-FR" sz="2000" dirty="0">
                <a:latin typeface="Times" panose="02020603050405020304" pitchFamily="18" charset="0"/>
                <a:cs typeface="Times" panose="02020603050405020304" pitchFamily="18" charset="0"/>
              </a:rPr>
              <a:t> , </a:t>
            </a:r>
            <a:r>
              <a:rPr lang="fr-CH" altLang="fr-FR" sz="2000" dirty="0">
                <a:latin typeface="Times" panose="02020603050405020304" pitchFamily="18" charset="0"/>
                <a:cs typeface="Times" panose="02020603050405020304" pitchFamily="18" charset="0"/>
              </a:rPr>
              <a:t>C</a:t>
            </a:r>
            <a:r>
              <a:rPr lang="fr-CH" altLang="fr-FR" sz="2000" baseline="30000" dirty="0">
                <a:latin typeface="Times" panose="02020603050405020304" pitchFamily="18" charset="0"/>
                <a:cs typeface="Times" panose="02020603050405020304" pitchFamily="18" charset="0"/>
              </a:rPr>
              <a:t>T</a:t>
            </a:r>
            <a:r>
              <a:rPr lang="fr-CH" altLang="fr-FR" sz="2000" dirty="0">
                <a:latin typeface="Times" panose="02020603050405020304" pitchFamily="18" charset="0"/>
                <a:cs typeface="Times" panose="02020603050405020304" pitchFamily="18" charset="0"/>
              </a:rPr>
              <a:t> )</a:t>
            </a:r>
          </a:p>
          <a:p>
            <a:pPr>
              <a:lnSpc>
                <a:spcPct val="90000"/>
              </a:lnSpc>
              <a:buFont typeface="Wingdings" panose="05000000000000000000" pitchFamily="2" charset="2"/>
              <a:buChar char="Ø"/>
            </a:pPr>
            <a:endParaRPr lang="fr-CH" altLang="fr-FR" sz="2000" dirty="0">
              <a:latin typeface="Times" panose="02020603050405020304" pitchFamily="18" charset="0"/>
              <a:cs typeface="Times" panose="02020603050405020304" pitchFamily="18" charset="0"/>
            </a:endParaRPr>
          </a:p>
          <a:p>
            <a:pPr>
              <a:lnSpc>
                <a:spcPct val="90000"/>
              </a:lnSpc>
              <a:buFont typeface="Wingdings" panose="05000000000000000000" pitchFamily="2" charset="2"/>
              <a:buChar char="Ø"/>
            </a:pPr>
            <a:endParaRPr lang="fr-CH" altLang="fr-FR" sz="2000" dirty="0">
              <a:latin typeface="Times" panose="02020603050405020304" pitchFamily="18" charset="0"/>
              <a:cs typeface="Times" panose="02020603050405020304" pitchFamily="18" charset="0"/>
            </a:endParaRPr>
          </a:p>
          <a:p>
            <a:pPr>
              <a:lnSpc>
                <a:spcPct val="90000"/>
              </a:lnSpc>
              <a:buFont typeface="Wingdings" panose="05000000000000000000" pitchFamily="2" charset="2"/>
              <a:buChar char="Ø"/>
            </a:pPr>
            <a:r>
              <a:rPr lang="fr-CH" altLang="fr-FR" sz="2000" dirty="0">
                <a:latin typeface="Times" panose="02020603050405020304" pitchFamily="18" charset="0"/>
                <a:cs typeface="Times" panose="02020603050405020304" pitchFamily="18" charset="0"/>
              </a:rPr>
              <a:t>In </a:t>
            </a:r>
            <a:r>
              <a:rPr lang="fr-CH" altLang="fr-FR" sz="2000" i="1" dirty="0">
                <a:latin typeface="Times" panose="02020603050405020304" pitchFamily="18" charset="0"/>
                <a:cs typeface="Times" panose="02020603050405020304" pitchFamily="18" charset="0"/>
              </a:rPr>
              <a:t>Matlab </a:t>
            </a:r>
            <a:r>
              <a:rPr lang="fr-CH" altLang="fr-FR" sz="2000" dirty="0">
                <a:latin typeface="Times" panose="02020603050405020304" pitchFamily="18" charset="0"/>
                <a:cs typeface="Times" panose="02020603050405020304" pitchFamily="18" charset="0"/>
              </a:rPr>
              <a:t>erfolgt diese Berechnung wiederum mit Hilfe der Funktion </a:t>
            </a:r>
            <a:r>
              <a:rPr lang="fr-CH" altLang="fr-FR" sz="2000" dirty="0">
                <a:solidFill>
                  <a:srgbClr val="00B0F0"/>
                </a:solidFill>
                <a:latin typeface="Times" panose="02020603050405020304" pitchFamily="18" charset="0"/>
                <a:cs typeface="Times" panose="02020603050405020304" pitchFamily="18" charset="0"/>
              </a:rPr>
              <a:t>„place</a:t>
            </a:r>
            <a:r>
              <a:rPr lang="fr-CH" altLang="fr-FR" sz="2000" dirty="0">
                <a:latin typeface="Times" panose="02020603050405020304" pitchFamily="18" charset="0"/>
                <a:cs typeface="Times" panose="02020603050405020304" pitchFamily="18" charset="0"/>
              </a:rPr>
              <a:t>”.</a:t>
            </a:r>
            <a:endParaRPr lang="fr-CH" altLang="fr-FR" sz="2000" i="1" dirty="0">
              <a:latin typeface="Times" panose="02020603050405020304" pitchFamily="18" charset="0"/>
              <a:cs typeface="Times" panose="02020603050405020304" pitchFamily="18" charset="0"/>
            </a:endParaRPr>
          </a:p>
        </p:txBody>
      </p:sp>
      <mc:AlternateContent xmlns:mc="http://schemas.openxmlformats.org/markup-compatibility/2006" xmlns:a14="http://schemas.microsoft.com/office/drawing/2010/main">
        <mc:Choice Requires="a14">
          <p:sp>
            <p:nvSpPr>
              <p:cNvPr id="92165" name="Object 6">
                <a:extLst>
                  <a:ext uri="{FF2B5EF4-FFF2-40B4-BE49-F238E27FC236}">
                    <a16:creationId xmlns:a16="http://schemas.microsoft.com/office/drawing/2014/main" id="{1FE9BA7A-BF25-B7C3-1AB3-BEFD32BB4D1D}"/>
                  </a:ext>
                </a:extLst>
              </p:cNvPr>
              <p:cNvSpPr txBox="1"/>
              <p:nvPr/>
            </p:nvSpPr>
            <p:spPr bwMode="auto">
              <a:xfrm>
                <a:off x="6218238" y="2332037"/>
                <a:ext cx="3340541" cy="503237"/>
              </a:xfrm>
              <a:prstGeom prst="rect">
                <a:avLst/>
              </a:prstGeom>
              <a:solidFill>
                <a:srgbClr val="FFFF99"/>
              </a:solidFill>
              <a:ln w="9525">
                <a:solidFill>
                  <a:srgbClr val="FF0000"/>
                </a:solidFill>
                <a:miter lim="800000"/>
                <a:headEnd/>
                <a:tailEnd/>
              </a:ln>
              <a:effectLst/>
            </p:spPr>
            <p:txBody>
              <a:bodyPr>
                <a:noAutofit/>
              </a:bodyPr>
              <a:lstStyle/>
              <a:p>
                <a:pPr/>
                <a14:m>
                  <m:oMathPara xmlns:m="http://schemas.openxmlformats.org/officeDocument/2006/math">
                    <m:oMathParaPr>
                      <m:jc m:val="left"/>
                    </m:oMathParaPr>
                    <m:oMath xmlns:m="http://schemas.openxmlformats.org/officeDocument/2006/math">
                      <m:acc>
                        <m:accPr>
                          <m:chr m:val="̇"/>
                          <m:ctrlPr>
                            <a:rPr xmlns:a="http://schemas.openxmlformats.org/drawingml/2006/main" lang="fr-CH" i="1">
                              <a:solidFill>
                                <a:srgbClr val="000000"/>
                              </a:solidFill>
                              <a:latin typeface="Cambria Math" panose="02040503050406030204" pitchFamily="18" charset="0"/>
                            </a:rPr>
                          </m:ctrlPr>
                        </m:accPr>
                        <m:e>
                          <m:acc>
                            <m:accPr>
                              <m:chr m:val="⃗"/>
                              <m:ctrlPr>
                                <a:rPr xmlns:a="http://schemas.openxmlformats.org/drawingml/2006/main" lang="fr-CH" i="1">
                                  <a:solidFill>
                                    <a:srgbClr val="000000"/>
                                  </a:solidFill>
                                  <a:latin typeface="Cambria Math" panose="02040503050406030204" pitchFamily="18" charset="0"/>
                                </a:rPr>
                              </m:ctrlPr>
                            </m:accPr>
                            <m:e>
                              <m:r>
                                <a:rPr xmlns:a="http://schemas.openxmlformats.org/drawingml/2006/main" lang="fr-CH" i="1">
                                  <a:solidFill>
                                    <a:srgbClr val="000000"/>
                                  </a:solidFill>
                                  <a:latin typeface="Cambria Math" panose="02040503050406030204" pitchFamily="18" charset="0"/>
                                </a:rPr>
                                <m:t>𝑥</m:t>
                              </m:r>
                            </m:e>
                          </m:acc>
                        </m:e>
                      </m:acc>
                      <m:r>
                        <a:rPr xmlns:a="http://schemas.openxmlformats.org/drawingml/2006/main" lang="fr-CH" i="1">
                          <a:solidFill>
                            <a:srgbClr val="000000"/>
                          </a:solidFill>
                          <a:latin typeface="Cambria Math" panose="02040503050406030204" pitchFamily="18" charset="0"/>
                        </a:rPr>
                        <m:t>=</m:t>
                      </m:r>
                      <m:d>
                        <m:dPr>
                          <m:ctrlPr>
                            <a:rPr xmlns:a="http://schemas.openxmlformats.org/drawingml/2006/main" lang="fr-CH" i="1" smtClean="0">
                              <a:solidFill>
                                <a:srgbClr val="FF0000"/>
                              </a:solidFill>
                              <a:latin typeface="Cambria Math" panose="02040503050406030204" pitchFamily="18" charset="0"/>
                            </a:rPr>
                          </m:ctrlPr>
                        </m:dPr>
                        <m:e>
                          <m:r>
                            <a:rPr xmlns:a="http://schemas.openxmlformats.org/drawingml/2006/main" lang="fr-CH" i="1">
                              <a:solidFill>
                                <a:srgbClr val="FF0000"/>
                              </a:solidFill>
                              <a:latin typeface="Cambria Math" panose="02040503050406030204" pitchFamily="18" charset="0"/>
                            </a:rPr>
                            <m:t>𝐴</m:t>
                          </m:r>
                          <m:r>
                            <a:rPr xmlns:a="http://schemas.openxmlformats.org/drawingml/2006/main" lang="fr-CH" i="1">
                              <a:solidFill>
                                <a:srgbClr val="FF0000"/>
                              </a:solidFill>
                              <a:latin typeface="Cambria Math" panose="02040503050406030204" pitchFamily="18" charset="0"/>
                            </a:rPr>
                            <m:t>−</m:t>
                          </m:r>
                          <m:r>
                            <a:rPr xmlns:a="http://schemas.openxmlformats.org/drawingml/2006/main" lang="fr-CH" i="1">
                              <a:solidFill>
                                <a:srgbClr val="FF0000"/>
                              </a:solidFill>
                              <a:latin typeface="Cambria Math" panose="02040503050406030204" pitchFamily="18" charset="0"/>
                            </a:rPr>
                            <m:t>𝐵</m:t>
                          </m:r>
                          <m:r>
                            <a:rPr xmlns:a="http://schemas.openxmlformats.org/drawingml/2006/main" lang="fr-CH" i="1">
                              <a:solidFill>
                                <a:srgbClr val="FF0000"/>
                              </a:solidFill>
                              <a:latin typeface="Cambria Math" panose="02040503050406030204" pitchFamily="18" charset="0"/>
                            </a:rPr>
                            <m:t>⋅</m:t>
                          </m:r>
                          <m:r>
                            <a:rPr xmlns:a="http://schemas.openxmlformats.org/drawingml/2006/main" lang="fr-CH" i="1">
                              <a:solidFill>
                                <a:srgbClr val="FF0000"/>
                              </a:solidFill>
                              <a:latin typeface="Cambria Math" panose="02040503050406030204" pitchFamily="18" charset="0"/>
                            </a:rPr>
                            <m:t>𝐾</m:t>
                          </m:r>
                        </m:e>
                      </m:d>
                      <m:r>
                        <a:rPr xmlns:a="http://schemas.openxmlformats.org/drawingml/2006/main" lang="fr-CH" i="1">
                          <a:solidFill>
                            <a:srgbClr val="FF0000"/>
                          </a:solidFill>
                          <a:latin typeface="Cambria Math" panose="02040503050406030204" pitchFamily="18" charset="0"/>
                        </a:rPr>
                        <m:t>⋅</m:t>
                      </m:r>
                      <m:acc>
                        <m:accPr>
                          <m:chr m:val="⃗"/>
                          <m:ctrlPr>
                            <a:rPr xmlns:a="http://schemas.openxmlformats.org/drawingml/2006/main" lang="fr-CH" i="1">
                              <a:solidFill>
                                <a:srgbClr val="000000"/>
                              </a:solidFill>
                              <a:latin typeface="Cambria Math" panose="02040503050406030204" pitchFamily="18" charset="0"/>
                            </a:rPr>
                          </m:ctrlPr>
                        </m:accPr>
                        <m:e>
                          <m:r>
                            <a:rPr xmlns:a="http://schemas.openxmlformats.org/drawingml/2006/main" lang="fr-CH" i="1">
                              <a:solidFill>
                                <a:srgbClr val="000000"/>
                              </a:solidFill>
                              <a:latin typeface="Cambria Math" panose="02040503050406030204" pitchFamily="18" charset="0"/>
                            </a:rPr>
                            <m:t>𝑥</m:t>
                          </m:r>
                        </m:e>
                      </m:acc>
                      <m:r>
                        <a:rPr xmlns:a="http://schemas.openxmlformats.org/drawingml/2006/main" lang="fr-CH" i="1">
                          <a:solidFill>
                            <a:srgbClr val="000000"/>
                          </a:solidFill>
                          <a:latin typeface="Cambria Math" panose="02040503050406030204" pitchFamily="18" charset="0"/>
                        </a:rPr>
                        <m:t>+</m:t>
                      </m:r>
                      <m:r>
                        <a:rPr xmlns:a="http://schemas.openxmlformats.org/drawingml/2006/main" lang="fr-CH" i="1">
                          <a:solidFill>
                            <a:srgbClr val="000000"/>
                          </a:solidFill>
                          <a:latin typeface="Cambria Math" panose="02040503050406030204" pitchFamily="18" charset="0"/>
                        </a:rPr>
                        <m:t>𝐿</m:t>
                      </m:r>
                      <m:r>
                        <a:rPr xmlns:a="http://schemas.openxmlformats.org/drawingml/2006/main" lang="fr-CH" i="1">
                          <a:solidFill>
                            <a:srgbClr val="000000"/>
                          </a:solidFill>
                          <a:latin typeface="Cambria Math" panose="02040503050406030204" pitchFamily="18" charset="0"/>
                        </a:rPr>
                        <m:t>⋅</m:t>
                      </m:r>
                      <m:r>
                        <a:rPr xmlns:a="http://schemas.openxmlformats.org/drawingml/2006/main" lang="fr-CH" i="1">
                          <a:solidFill>
                            <a:srgbClr val="000000"/>
                          </a:solidFill>
                          <a:latin typeface="Cambria Math" panose="02040503050406030204" pitchFamily="18" charset="0"/>
                        </a:rPr>
                        <m:t>𝐵</m:t>
                      </m:r>
                      <m:r>
                        <a:rPr xmlns:a="http://schemas.openxmlformats.org/drawingml/2006/main" lang="fr-CH" i="1">
                          <a:solidFill>
                            <a:srgbClr val="000000"/>
                          </a:solidFill>
                          <a:latin typeface="Cambria Math" panose="02040503050406030204" pitchFamily="18" charset="0"/>
                        </a:rPr>
                        <m:t>⋅</m:t>
                      </m:r>
                      <m:acc>
                        <m:accPr>
                          <m:chr m:val="⃗"/>
                          <m:ctrlPr>
                            <a:rPr xmlns:a="http://schemas.openxmlformats.org/drawingml/2006/main" lang="fr-CH" i="1">
                              <a:solidFill>
                                <a:srgbClr val="000000"/>
                              </a:solidFill>
                              <a:latin typeface="Cambria Math" panose="02040503050406030204" pitchFamily="18" charset="0"/>
                            </a:rPr>
                          </m:ctrlPr>
                        </m:accPr>
                        <m:e>
                          <m:r>
                            <a:rPr xmlns:a="http://schemas.openxmlformats.org/drawingml/2006/main" lang="fr-CH" i="1">
                              <a:solidFill>
                                <a:srgbClr val="000000"/>
                              </a:solidFill>
                              <a:latin typeface="Cambria Math" panose="02040503050406030204" pitchFamily="18" charset="0"/>
                            </a:rPr>
                            <m:t>𝑤</m:t>
                          </m:r>
                        </m:e>
                      </m:acc>
                    </m:oMath>
                  </m:oMathPara>
                </a14:m>
                <a:endParaRPr lang="fr-CH" sz="1400" dirty="0"/>
              </a:p>
            </p:txBody>
          </p:sp>
        </mc:Choice>
        <mc:Fallback>
          <p:sp>
            <p:nvSpPr>
              <p:cNvPr id="92165" name="Object 6">
                <a:extLst>
                  <a:ext uri="{FF2B5EF4-FFF2-40B4-BE49-F238E27FC236}">
                    <a16:creationId xmlns:a16="http://schemas.microsoft.com/office/drawing/2014/main" id="{1FE9BA7A-BF25-B7C3-1AB3-BEFD32BB4D1D}"/>
                  </a:ext>
                </a:extLst>
              </p:cNvPr>
              <p:cNvSpPr txBox="1">
                <a:spLocks noRot="1" noChangeAspect="1" noMove="1" noResize="1" noEditPoints="1" noAdjustHandles="1" noChangeArrowheads="1" noChangeShapeType="1" noTextEdit="1"/>
              </p:cNvSpPr>
              <p:nvPr/>
            </p:nvSpPr>
            <p:spPr bwMode="auto">
              <a:xfrm>
                <a:off x="6218238" y="2332037"/>
                <a:ext cx="3340541" cy="503237"/>
              </a:xfrm>
              <a:prstGeom prst="rect">
                <a:avLst/>
              </a:prstGeom>
              <a:blipFill>
                <a:blip r:embed="rId2"/>
                <a:stretch>
                  <a:fillRect t="-8333"/>
                </a:stretch>
              </a:blipFill>
              <a:ln w="9525">
                <a:solidFill>
                  <a:srgbClr val="FF0000"/>
                </a:solidFill>
                <a:miter lim="800000"/>
                <a:headEnd/>
                <a:tailEnd/>
              </a:ln>
              <a:effectLst/>
            </p:spPr>
            <p:txBody>
              <a:bodyPr/>
              <a:lstStyle/>
              <a:p>
                <a:r>
                  <a:rPr lang="fr-CH">
                    <a:noFill/>
                  </a:rPr>
                  <a:t> </a:t>
                </a:r>
              </a:p>
            </p:txBody>
          </p:sp>
        </mc:Fallback>
      </mc:AlternateContent>
      <mc:AlternateContent xmlns:mc="http://schemas.openxmlformats.org/markup-compatibility/2006" xmlns:a14="http://schemas.microsoft.com/office/drawing/2010/main">
        <mc:Choice Requires="a14">
          <p:sp>
            <p:nvSpPr>
              <p:cNvPr id="92166" name="Object 153">
                <a:extLst>
                  <a:ext uri="{FF2B5EF4-FFF2-40B4-BE49-F238E27FC236}">
                    <a16:creationId xmlns:a16="http://schemas.microsoft.com/office/drawing/2014/main" id="{8EA2497B-3E0C-19F4-0011-CCE19DCE6CC8}"/>
                  </a:ext>
                </a:extLst>
              </p:cNvPr>
              <p:cNvSpPr txBox="1">
                <a:spLocks noGrp="1"/>
              </p:cNvSpPr>
              <p:nvPr>
                <p:ph sz="half" idx="4294967295"/>
              </p:nvPr>
            </p:nvSpPr>
            <p:spPr bwMode="auto">
              <a:xfrm>
                <a:off x="6064250" y="3565525"/>
                <a:ext cx="4974538" cy="503238"/>
              </a:xfrm>
              <a:prstGeom prst="rect">
                <a:avLst/>
              </a:prstGeom>
              <a:solidFill>
                <a:schemeClr val="bg1"/>
              </a:solidFill>
              <a:ln>
                <a:noFill/>
              </a:ln>
              <a:effectLst/>
            </p:spPr>
            <p:txBody>
              <a:bodyPr>
                <a:normAutofit/>
              </a:bodyPr>
              <a:lstStyle/>
              <a:p>
                <a:pPr>
                  <a:buNone/>
                </a:pPr>
                <a14:m>
                  <m:oMathPara xmlns:m="http://schemas.openxmlformats.org/officeDocument/2006/math">
                    <m:oMathParaPr>
                      <m:jc m:val="left"/>
                    </m:oMathParaPr>
                    <m:oMath xmlns:m="http://schemas.openxmlformats.org/officeDocument/2006/math">
                      <m:acc>
                        <m:accPr>
                          <m:chr m:val="̇"/>
                          <m:ctrlPr>
                            <a:rPr xmlns:a="http://schemas.openxmlformats.org/drawingml/2006/main" lang="fr-CH" sz="1800" i="1">
                              <a:solidFill>
                                <a:srgbClr val="000000"/>
                              </a:solidFill>
                              <a:latin typeface="Cambria Math" panose="02040503050406030204" pitchFamily="18" charset="0"/>
                            </a:rPr>
                          </m:ctrlPr>
                        </m:accPr>
                        <m:e>
                          <m:acc>
                            <m:accPr>
                              <m:chr m:val="̂"/>
                              <m:ctrlPr>
                                <a:rPr xmlns:a="http://schemas.openxmlformats.org/drawingml/2006/main" lang="fr-CH" sz="1800" i="1">
                                  <a:solidFill>
                                    <a:srgbClr val="000000"/>
                                  </a:solidFill>
                                  <a:latin typeface="Cambria Math" panose="02040503050406030204" pitchFamily="18" charset="0"/>
                                </a:rPr>
                              </m:ctrlPr>
                            </m:accPr>
                            <m:e>
                              <m:acc>
                                <m:accPr>
                                  <m:chr m:val="⃗"/>
                                  <m:ctrlPr>
                                    <a:rPr xmlns:a="http://schemas.openxmlformats.org/drawingml/2006/main" lang="fr-CH" sz="1800" i="1">
                                      <a:solidFill>
                                        <a:srgbClr val="000000"/>
                                      </a:solidFill>
                                      <a:latin typeface="Cambria Math" panose="02040503050406030204" pitchFamily="18" charset="0"/>
                                    </a:rPr>
                                  </m:ctrlPr>
                                </m:accPr>
                                <m:e>
                                  <m:r>
                                    <a:rPr xmlns:a="http://schemas.openxmlformats.org/drawingml/2006/main" lang="fr-CH" sz="1800" i="1">
                                      <a:solidFill>
                                        <a:srgbClr val="000000"/>
                                      </a:solidFill>
                                      <a:latin typeface="Cambria Math" panose="02040503050406030204" pitchFamily="18" charset="0"/>
                                    </a:rPr>
                                    <m:t>𝑥</m:t>
                                  </m:r>
                                </m:e>
                              </m:acc>
                            </m:e>
                          </m:acc>
                        </m:e>
                      </m:acc>
                      <m:r>
                        <a:rPr xmlns:a="http://schemas.openxmlformats.org/drawingml/2006/main" lang="fr-CH" sz="1800" i="1">
                          <a:solidFill>
                            <a:srgbClr val="000000"/>
                          </a:solidFill>
                          <a:latin typeface="Cambria Math" panose="02040503050406030204" pitchFamily="18" charset="0"/>
                        </a:rPr>
                        <m:t>=</m:t>
                      </m:r>
                      <m:d>
                        <m:dPr>
                          <m:ctrlPr>
                            <a:rPr xmlns:a="http://schemas.openxmlformats.org/drawingml/2006/main" lang="fr-CH" sz="1800" i="1" smtClean="0">
                              <a:solidFill>
                                <a:srgbClr val="FF0000"/>
                              </a:solidFill>
                              <a:latin typeface="Cambria Math" panose="02040503050406030204" pitchFamily="18" charset="0"/>
                            </a:rPr>
                          </m:ctrlPr>
                        </m:dPr>
                        <m:e>
                          <m:sSub>
                            <m:sSubPr>
                              <m:ctrlPr>
                                <a:rPr xmlns:a="http://schemas.openxmlformats.org/drawingml/2006/main" lang="fr-CH" sz="1800" i="1">
                                  <a:solidFill>
                                    <a:srgbClr val="FF0000"/>
                                  </a:solidFill>
                                  <a:latin typeface="Cambria Math" panose="02040503050406030204" pitchFamily="18" charset="0"/>
                                </a:rPr>
                              </m:ctrlPr>
                            </m:sSubPr>
                            <m:e>
                              <m:r>
                                <a:rPr xmlns:a="http://schemas.openxmlformats.org/drawingml/2006/main" lang="fr-CH" sz="1800" i="1">
                                  <a:solidFill>
                                    <a:srgbClr val="FF0000"/>
                                  </a:solidFill>
                                  <a:latin typeface="Cambria Math" panose="02040503050406030204" pitchFamily="18" charset="0"/>
                                </a:rPr>
                                <m:t>𝐴</m:t>
                              </m:r>
                            </m:e>
                            <m:sub>
                              <m:r>
                                <a:rPr xmlns:a="http://schemas.openxmlformats.org/drawingml/2006/main" lang="fr-CH" sz="1800" i="1">
                                  <a:solidFill>
                                    <a:srgbClr val="FF0000"/>
                                  </a:solidFill>
                                  <a:latin typeface="Cambria Math" panose="02040503050406030204" pitchFamily="18" charset="0"/>
                                </a:rPr>
                                <m:t>0</m:t>
                              </m:r>
                            </m:sub>
                          </m:sSub>
                          <m:r>
                            <a:rPr xmlns:a="http://schemas.openxmlformats.org/drawingml/2006/main" lang="fr-CH" sz="1800" i="1">
                              <a:solidFill>
                                <a:srgbClr val="FF0000"/>
                              </a:solidFill>
                              <a:latin typeface="Cambria Math" panose="02040503050406030204" pitchFamily="18" charset="0"/>
                            </a:rPr>
                            <m:t>−</m:t>
                          </m:r>
                          <m:r>
                            <a:rPr xmlns:a="http://schemas.openxmlformats.org/drawingml/2006/main" lang="fr-CH" sz="1800" i="1">
                              <a:solidFill>
                                <a:srgbClr val="FF0000"/>
                              </a:solidFill>
                              <a:latin typeface="Cambria Math" panose="02040503050406030204" pitchFamily="18" charset="0"/>
                            </a:rPr>
                            <m:t>𝐹</m:t>
                          </m:r>
                          <m:r>
                            <a:rPr xmlns:a="http://schemas.openxmlformats.org/drawingml/2006/main" lang="fr-CH" sz="1800" i="1">
                              <a:solidFill>
                                <a:srgbClr val="FF0000"/>
                              </a:solidFill>
                              <a:latin typeface="Cambria Math" panose="02040503050406030204" pitchFamily="18" charset="0"/>
                            </a:rPr>
                            <m:t>⋅</m:t>
                          </m:r>
                          <m:sSub>
                            <m:sSubPr>
                              <m:ctrlPr>
                                <a:rPr xmlns:a="http://schemas.openxmlformats.org/drawingml/2006/main" lang="fr-CH" sz="1800" i="1">
                                  <a:solidFill>
                                    <a:srgbClr val="FF0000"/>
                                  </a:solidFill>
                                  <a:latin typeface="Cambria Math" panose="02040503050406030204" pitchFamily="18" charset="0"/>
                                </a:rPr>
                              </m:ctrlPr>
                            </m:sSubPr>
                            <m:e>
                              <m:r>
                                <a:rPr xmlns:a="http://schemas.openxmlformats.org/drawingml/2006/main" lang="fr-CH" sz="1800" i="1">
                                  <a:solidFill>
                                    <a:srgbClr val="FF0000"/>
                                  </a:solidFill>
                                  <a:latin typeface="Cambria Math" panose="02040503050406030204" pitchFamily="18" charset="0"/>
                                </a:rPr>
                                <m:t>𝐶</m:t>
                              </m:r>
                            </m:e>
                            <m:sub>
                              <m:r>
                                <a:rPr xmlns:a="http://schemas.openxmlformats.org/drawingml/2006/main" lang="fr-CH" sz="1800" i="1">
                                  <a:solidFill>
                                    <a:srgbClr val="FF0000"/>
                                  </a:solidFill>
                                  <a:latin typeface="Cambria Math" panose="02040503050406030204" pitchFamily="18" charset="0"/>
                                </a:rPr>
                                <m:t>0</m:t>
                              </m:r>
                            </m:sub>
                          </m:sSub>
                        </m:e>
                      </m:d>
                      <m:r>
                        <a:rPr xmlns:a="http://schemas.openxmlformats.org/drawingml/2006/main" lang="fr-CH" sz="1800" i="1">
                          <a:solidFill>
                            <a:srgbClr val="000000"/>
                          </a:solidFill>
                          <a:latin typeface="Cambria Math" panose="02040503050406030204" pitchFamily="18" charset="0"/>
                        </a:rPr>
                        <m:t>⋅</m:t>
                      </m:r>
                      <m:acc>
                        <m:accPr>
                          <m:chr m:val="̂"/>
                          <m:ctrlPr>
                            <a:rPr xmlns:a="http://schemas.openxmlformats.org/drawingml/2006/main" lang="fr-CH" sz="1800" i="1">
                              <a:solidFill>
                                <a:srgbClr val="000000"/>
                              </a:solidFill>
                              <a:latin typeface="Cambria Math" panose="02040503050406030204" pitchFamily="18" charset="0"/>
                            </a:rPr>
                          </m:ctrlPr>
                        </m:accPr>
                        <m:e>
                          <m:acc>
                            <m:accPr>
                              <m:chr m:val="⃗"/>
                              <m:ctrlPr>
                                <a:rPr xmlns:a="http://schemas.openxmlformats.org/drawingml/2006/main" lang="fr-CH" sz="1800" i="1">
                                  <a:solidFill>
                                    <a:srgbClr val="000000"/>
                                  </a:solidFill>
                                  <a:latin typeface="Cambria Math" panose="02040503050406030204" pitchFamily="18" charset="0"/>
                                </a:rPr>
                              </m:ctrlPr>
                            </m:accPr>
                            <m:e>
                              <m:r>
                                <a:rPr xmlns:a="http://schemas.openxmlformats.org/drawingml/2006/main" lang="fr-CH" sz="1800" i="1">
                                  <a:solidFill>
                                    <a:srgbClr val="000000"/>
                                  </a:solidFill>
                                  <a:latin typeface="Cambria Math" panose="02040503050406030204" pitchFamily="18" charset="0"/>
                                </a:rPr>
                                <m:t>𝑥</m:t>
                              </m:r>
                            </m:e>
                          </m:acc>
                        </m:e>
                      </m:acc>
                      <m:r>
                        <a:rPr xmlns:a="http://schemas.openxmlformats.org/drawingml/2006/main" lang="fr-CH" sz="1800" i="1">
                          <a:solidFill>
                            <a:srgbClr val="000000"/>
                          </a:solidFill>
                          <a:latin typeface="Cambria Math" panose="02040503050406030204" pitchFamily="18" charset="0"/>
                        </a:rPr>
                        <m:t>+</m:t>
                      </m:r>
                      <m:d>
                        <m:dPr>
                          <m:ctrlPr>
                            <a:rPr xmlns:a="http://schemas.openxmlformats.org/drawingml/2006/main" lang="fr-CH" sz="1800" i="1">
                              <a:solidFill>
                                <a:srgbClr val="000000"/>
                              </a:solidFill>
                              <a:latin typeface="Cambria Math" panose="02040503050406030204" pitchFamily="18" charset="0"/>
                            </a:rPr>
                          </m:ctrlPr>
                        </m:dPr>
                        <m:e>
                          <m:sSub>
                            <m:sSubPr>
                              <m:ctrlPr>
                                <a:rPr xmlns:a="http://schemas.openxmlformats.org/drawingml/2006/main" lang="fr-CH" sz="1800" i="1">
                                  <a:solidFill>
                                    <a:srgbClr val="000000"/>
                                  </a:solidFill>
                                  <a:latin typeface="Cambria Math" panose="02040503050406030204" pitchFamily="18" charset="0"/>
                                </a:rPr>
                              </m:ctrlPr>
                            </m:sSubPr>
                            <m:e>
                              <m:r>
                                <a:rPr xmlns:a="http://schemas.openxmlformats.org/drawingml/2006/main" lang="fr-CH" sz="1800" i="1">
                                  <a:solidFill>
                                    <a:srgbClr val="000000"/>
                                  </a:solidFill>
                                  <a:latin typeface="Cambria Math" panose="02040503050406030204" pitchFamily="18" charset="0"/>
                                </a:rPr>
                                <m:t>𝐵</m:t>
                              </m:r>
                            </m:e>
                            <m:sub>
                              <m:r>
                                <a:rPr xmlns:a="http://schemas.openxmlformats.org/drawingml/2006/main" lang="fr-CH" sz="1800" i="1">
                                  <a:solidFill>
                                    <a:srgbClr val="000000"/>
                                  </a:solidFill>
                                  <a:latin typeface="Cambria Math" panose="02040503050406030204" pitchFamily="18" charset="0"/>
                                </a:rPr>
                                <m:t>0</m:t>
                              </m:r>
                            </m:sub>
                          </m:sSub>
                          <m:r>
                            <a:rPr xmlns:a="http://schemas.openxmlformats.org/drawingml/2006/main" lang="fr-CH" sz="1800" i="1">
                              <a:solidFill>
                                <a:srgbClr val="000000"/>
                              </a:solidFill>
                              <a:latin typeface="Cambria Math" panose="02040503050406030204" pitchFamily="18" charset="0"/>
                            </a:rPr>
                            <m:t>−</m:t>
                          </m:r>
                          <m:r>
                            <a:rPr xmlns:a="http://schemas.openxmlformats.org/drawingml/2006/main" lang="fr-CH" sz="1800" i="1">
                              <a:solidFill>
                                <a:srgbClr val="000000"/>
                              </a:solidFill>
                              <a:latin typeface="Cambria Math" panose="02040503050406030204" pitchFamily="18" charset="0"/>
                            </a:rPr>
                            <m:t>𝐹</m:t>
                          </m:r>
                          <m:r>
                            <a:rPr xmlns:a="http://schemas.openxmlformats.org/drawingml/2006/main" lang="fr-CH" sz="1800" i="1">
                              <a:solidFill>
                                <a:srgbClr val="000000"/>
                              </a:solidFill>
                              <a:latin typeface="Cambria Math" panose="02040503050406030204" pitchFamily="18" charset="0"/>
                            </a:rPr>
                            <m:t>⋅</m:t>
                          </m:r>
                          <m:sSub>
                            <m:sSubPr>
                              <m:ctrlPr>
                                <a:rPr xmlns:a="http://schemas.openxmlformats.org/drawingml/2006/main" lang="fr-CH" sz="1800" i="1">
                                  <a:solidFill>
                                    <a:srgbClr val="000000"/>
                                  </a:solidFill>
                                  <a:latin typeface="Cambria Math" panose="02040503050406030204" pitchFamily="18" charset="0"/>
                                </a:rPr>
                              </m:ctrlPr>
                            </m:sSubPr>
                            <m:e>
                              <m:r>
                                <a:rPr xmlns:a="http://schemas.openxmlformats.org/drawingml/2006/main" lang="fr-CH" sz="1800" i="1">
                                  <a:solidFill>
                                    <a:srgbClr val="000000"/>
                                  </a:solidFill>
                                  <a:latin typeface="Cambria Math" panose="02040503050406030204" pitchFamily="18" charset="0"/>
                                </a:rPr>
                                <m:t>𝐷</m:t>
                              </m:r>
                            </m:e>
                            <m:sub>
                              <m:r>
                                <a:rPr xmlns:a="http://schemas.openxmlformats.org/drawingml/2006/main" lang="fr-CH" sz="1800" i="1">
                                  <a:solidFill>
                                    <a:srgbClr val="000000"/>
                                  </a:solidFill>
                                  <a:latin typeface="Cambria Math" panose="02040503050406030204" pitchFamily="18" charset="0"/>
                                </a:rPr>
                                <m:t>0</m:t>
                              </m:r>
                            </m:sub>
                          </m:sSub>
                        </m:e>
                      </m:d>
                      <m:r>
                        <a:rPr xmlns:a="http://schemas.openxmlformats.org/drawingml/2006/main" lang="fr-CH" sz="1800" i="1">
                          <a:solidFill>
                            <a:srgbClr val="000000"/>
                          </a:solidFill>
                          <a:latin typeface="Cambria Math" panose="02040503050406030204" pitchFamily="18" charset="0"/>
                        </a:rPr>
                        <m:t>⋅</m:t>
                      </m:r>
                      <m:acc>
                        <m:accPr>
                          <m:chr m:val="⃗"/>
                          <m:ctrlPr>
                            <a:rPr xmlns:a="http://schemas.openxmlformats.org/drawingml/2006/main" lang="fr-CH" sz="1800" i="1">
                              <a:solidFill>
                                <a:srgbClr val="000000"/>
                              </a:solidFill>
                              <a:latin typeface="Cambria Math" panose="02040503050406030204" pitchFamily="18" charset="0"/>
                            </a:rPr>
                          </m:ctrlPr>
                        </m:accPr>
                        <m:e>
                          <m:r>
                            <a:rPr xmlns:a="http://schemas.openxmlformats.org/drawingml/2006/main" lang="fr-CH" sz="1800" i="1">
                              <a:solidFill>
                                <a:srgbClr val="000000"/>
                              </a:solidFill>
                              <a:latin typeface="Cambria Math" panose="02040503050406030204" pitchFamily="18" charset="0"/>
                            </a:rPr>
                            <m:t>𝑢</m:t>
                          </m:r>
                        </m:e>
                      </m:acc>
                      <m:r>
                        <a:rPr xmlns:a="http://schemas.openxmlformats.org/drawingml/2006/main" lang="fr-CH" sz="1800" i="1">
                          <a:solidFill>
                            <a:srgbClr val="000000"/>
                          </a:solidFill>
                          <a:latin typeface="Cambria Math" panose="02040503050406030204" pitchFamily="18" charset="0"/>
                        </a:rPr>
                        <m:t>+</m:t>
                      </m:r>
                      <m:r>
                        <a:rPr xmlns:a="http://schemas.openxmlformats.org/drawingml/2006/main" lang="fr-CH" sz="1800" i="1">
                          <a:solidFill>
                            <a:srgbClr val="000000"/>
                          </a:solidFill>
                          <a:latin typeface="Cambria Math" panose="02040503050406030204" pitchFamily="18" charset="0"/>
                        </a:rPr>
                        <m:t>𝐹</m:t>
                      </m:r>
                      <m:r>
                        <a:rPr xmlns:a="http://schemas.openxmlformats.org/drawingml/2006/main" lang="fr-CH" sz="1800" i="1">
                          <a:solidFill>
                            <a:srgbClr val="000000"/>
                          </a:solidFill>
                          <a:latin typeface="Cambria Math" panose="02040503050406030204" pitchFamily="18" charset="0"/>
                        </a:rPr>
                        <m:t>⋅</m:t>
                      </m:r>
                      <m:acc>
                        <m:accPr>
                          <m:chr m:val="⃗"/>
                          <m:ctrlPr>
                            <a:rPr xmlns:a="http://schemas.openxmlformats.org/drawingml/2006/main" lang="fr-CH" sz="1800" i="1">
                              <a:solidFill>
                                <a:srgbClr val="000000"/>
                              </a:solidFill>
                              <a:latin typeface="Cambria Math" panose="02040503050406030204" pitchFamily="18" charset="0"/>
                            </a:rPr>
                          </m:ctrlPr>
                        </m:accPr>
                        <m:e>
                          <m:r>
                            <a:rPr xmlns:a="http://schemas.openxmlformats.org/drawingml/2006/main" lang="fr-CH" sz="1800" i="1">
                              <a:solidFill>
                                <a:srgbClr val="000000"/>
                              </a:solidFill>
                              <a:latin typeface="Cambria Math" panose="02040503050406030204" pitchFamily="18" charset="0"/>
                            </a:rPr>
                            <m:t>𝑦</m:t>
                          </m:r>
                        </m:e>
                      </m:acc>
                    </m:oMath>
                  </m:oMathPara>
                </a14:m>
                <a:endParaRPr lang="fr-CH" sz="1400" dirty="0"/>
              </a:p>
            </p:txBody>
          </p:sp>
        </mc:Choice>
        <mc:Fallback>
          <p:sp>
            <p:nvSpPr>
              <p:cNvPr id="92166" name="Object 153">
                <a:extLst>
                  <a:ext uri="{FF2B5EF4-FFF2-40B4-BE49-F238E27FC236}">
                    <a16:creationId xmlns:a16="http://schemas.microsoft.com/office/drawing/2014/main" id="{8EA2497B-3E0C-19F4-0011-CCE19DCE6CC8}"/>
                  </a:ext>
                </a:extLst>
              </p:cNvPr>
              <p:cNvSpPr txBox="1">
                <a:spLocks noRot="1" noChangeAspect="1" noMove="1" noResize="1" noEditPoints="1" noAdjustHandles="1" noChangeArrowheads="1" noChangeShapeType="1" noTextEdit="1"/>
              </p:cNvSpPr>
              <p:nvPr>
                <p:ph sz="half" idx="4294967295"/>
              </p:nvPr>
            </p:nvSpPr>
            <p:spPr bwMode="auto">
              <a:xfrm>
                <a:off x="6064250" y="3565525"/>
                <a:ext cx="4974538" cy="503238"/>
              </a:xfrm>
              <a:prstGeom prst="rect">
                <a:avLst/>
              </a:prstGeom>
              <a:blipFill>
                <a:blip r:embed="rId3"/>
                <a:stretch>
                  <a:fillRect t="-8537" r="-980"/>
                </a:stretch>
              </a:blipFill>
              <a:ln>
                <a:noFill/>
              </a:ln>
              <a:effectLst/>
            </p:spPr>
            <p:txBody>
              <a:bodyPr/>
              <a:lstStyle/>
              <a:p>
                <a:r>
                  <a:rPr lang="fr-CH">
                    <a:noFill/>
                  </a:rPr>
                  <a:t> </a:t>
                </a:r>
              </a:p>
            </p:txBody>
          </p:sp>
        </mc:Fallback>
      </mc:AlternateContent>
      <p:pic>
        <p:nvPicPr>
          <p:cNvPr id="2" name="Picture 1" descr="HES-SO Valais-Wallis - BioArk">
            <a:extLst>
              <a:ext uri="{FF2B5EF4-FFF2-40B4-BE49-F238E27FC236}">
                <a16:creationId xmlns:a16="http://schemas.microsoft.com/office/drawing/2014/main" id="{2DAC31C6-CF69-4E55-7BA6-1FB2CD6AC21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5FA9AE30-AA94-308F-DCD2-F3D18E139D2B}"/>
              </a:ext>
            </a:extLst>
          </p:cNvPr>
          <p:cNvSpPr txBox="1"/>
          <p:nvPr/>
        </p:nvSpPr>
        <p:spPr>
          <a:xfrm>
            <a:off x="4667250" y="5087941"/>
            <a:ext cx="3771900" cy="377823"/>
          </a:xfrm>
          <a:prstGeom prst="rect">
            <a:avLst/>
          </a:prstGeom>
          <a:noFill/>
        </p:spPr>
        <p:txBody>
          <a:bodyPr wrap="square">
            <a:spAutoFit/>
          </a:bodyPr>
          <a:lstStyle/>
          <a:p>
            <a:r>
              <a:rPr lang="fr-FR" altLang="fr-FR" sz="1800" dirty="0">
                <a:solidFill>
                  <a:srgbClr val="00B0F0"/>
                </a:solidFill>
                <a:latin typeface="Times" panose="02020603050405020304" pitchFamily="18" charset="0"/>
                <a:cs typeface="Times" panose="02020603050405020304" pitchFamily="18" charset="0"/>
              </a:rPr>
              <a:t>F= place(</a:t>
            </a:r>
            <a:r>
              <a:rPr lang="fr-FR" altLang="fr-FR" sz="1800" dirty="0" err="1">
                <a:solidFill>
                  <a:srgbClr val="00B0F0"/>
                </a:solidFill>
                <a:latin typeface="Times" panose="02020603050405020304" pitchFamily="18" charset="0"/>
                <a:cs typeface="Times" panose="02020603050405020304" pitchFamily="18" charset="0"/>
              </a:rPr>
              <a:t>Ao’,</a:t>
            </a:r>
            <a:r>
              <a:rPr lang="fr-FR" altLang="fr-FR" sz="1800" dirty="0">
                <a:solidFill>
                  <a:srgbClr val="00B0F0"/>
                </a:solidFill>
                <a:latin typeface="Times" panose="02020603050405020304" pitchFamily="18" charset="0"/>
                <a:cs typeface="Times" panose="02020603050405020304" pitchFamily="18" charset="0"/>
              </a:rPr>
              <a:t>Co’, </a:t>
            </a:r>
            <a:r>
              <a:rPr lang="fr-FR" altLang="fr-FR" sz="1800" dirty="0" err="1">
                <a:solidFill>
                  <a:srgbClr val="00B0F0"/>
                </a:solidFill>
                <a:latin typeface="Times" panose="02020603050405020304" pitchFamily="18" charset="0"/>
                <a:cs typeface="Times" panose="02020603050405020304" pitchFamily="18" charset="0"/>
              </a:rPr>
              <a:t>poles_observateur</a:t>
            </a:r>
            <a:r>
              <a:rPr lang="fr-FR" altLang="fr-FR" sz="1800" dirty="0">
                <a:solidFill>
                  <a:srgbClr val="00B0F0"/>
                </a:solidFill>
                <a:latin typeface="Times" panose="02020603050405020304" pitchFamily="18" charset="0"/>
                <a:cs typeface="Times" panose="02020603050405020304" pitchFamily="18" charset="0"/>
              </a:rPr>
              <a:t>)</a:t>
            </a:r>
            <a:endParaRPr lang="fr-CH" dirty="0">
              <a:solidFill>
                <a:srgbClr val="00B0F0"/>
              </a:solidFill>
            </a:endParaRPr>
          </a:p>
        </p:txBody>
      </p:sp>
    </p:spTree>
  </p:cSld>
  <p:clrMapOvr>
    <a:masterClrMapping/>
  </p:clrMapOvr>
</p:sld>
</file>

<file path=ppt/slides/slide29.xml><?xml version="1.0" encoding="utf-8"?>
<p:sld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Espace réservé du numéro de diapositive 5">
            <a:extLst>
              <a:ext uri="{FF2B5EF4-FFF2-40B4-BE49-F238E27FC236}">
                <a16:creationId xmlns:a16="http://schemas.microsoft.com/office/drawing/2014/main" id="{530E7FE2-3932-289D-E197-730F306BB78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6DCBB3F8-07B5-40ED-AE73-E1D291432B45}" type="slidenum">
              <a:rPr lang="fr-FR" altLang="fr-FR" sz="1200"/>
              <a:t>29</a:t>
            </a:fld>
            <a:endParaRPr lang="fr-FR" altLang="fr-FR" sz="1200"/>
          </a:p>
        </p:txBody>
      </p:sp>
      <p:sp>
        <p:nvSpPr>
          <p:cNvPr id="90115" name="Rectangle 2">
            <a:extLst>
              <a:ext uri="{FF2B5EF4-FFF2-40B4-BE49-F238E27FC236}">
                <a16:creationId xmlns:a16="http://schemas.microsoft.com/office/drawing/2014/main" id="{061A3F16-B4AE-CF21-1A73-928EFA164EC3}"/>
              </a:ext>
            </a:extLst>
          </p:cNvPr>
          <p:cNvSpPr>
            <a:spLocks noGrp="1" noChangeArrowheads="1"/>
          </p:cNvSpPr>
          <p:nvPr>
            <p:ph type="title"/>
          </p:nvPr>
        </p:nvSpPr>
        <p:spPr/>
        <p:txBody>
          <a:bodyPr>
            <a:normAutofit/>
          </a:bodyPr>
          <a:lstStyle/>
          <a:p>
            <a:r>
              <a:rPr lang="fr-CH" altLang="fr-FR" sz="3200" b="1" dirty="0">
                <a:latin typeface="Times" panose="02020603050405020304" pitchFamily="18" charset="0"/>
                <a:cs typeface="Times" panose="02020603050405020304" pitchFamily="18" charset="0"/>
              </a:rPr>
              <a:t>Dimensionierung des </a:t>
            </a:r>
            <a:r>
              <a:rPr lang="fr-FR" altLang="fr-FR" sz="3200" b="1" dirty="0">
                <a:latin typeface="Times" panose="02020603050405020304" pitchFamily="18" charset="0"/>
                <a:cs typeface="Times" panose="02020603050405020304" pitchFamily="18" charset="0"/>
              </a:rPr>
              <a:t>Beobachters</a:t>
            </a:r>
          </a:p>
        </p:txBody>
      </p:sp>
      <p:sp>
        <p:nvSpPr>
          <p:cNvPr id="90116" name="Rectangle 3">
            <a:extLst>
              <a:ext uri="{FF2B5EF4-FFF2-40B4-BE49-F238E27FC236}">
                <a16:creationId xmlns:a16="http://schemas.microsoft.com/office/drawing/2014/main" id="{2CEA61E3-D7A1-1657-599F-A1E40FAE0AA4}"/>
              </a:ext>
            </a:extLst>
          </p:cNvPr>
          <p:cNvSpPr>
            <a:spLocks noGrp="1" noChangeArrowheads="1"/>
          </p:cNvSpPr>
          <p:nvPr>
            <p:ph type="body" idx="1"/>
          </p:nvPr>
        </p:nvSpPr>
        <p:spPr>
          <a:xfrm>
            <a:off x="838200" y="1847290"/>
            <a:ext cx="11084859" cy="4114800"/>
          </a:xfrm>
        </p:spPr>
        <p:txBody>
          <a:bodyPr/>
          <a:lstStyle/>
          <a:p>
            <a:pPr marL="0" indent="0">
              <a:buNone/>
            </a:pPr>
            <a:r>
              <a:rPr lang="fr-CH" altLang="fr-FR" dirty="0">
                <a:latin typeface="Times" panose="02020603050405020304" pitchFamily="18" charset="0"/>
                <a:cs typeface="Times" panose="02020603050405020304" pitchFamily="18" charset="0"/>
              </a:rPr>
              <a:t>Zur Dimensionierung der Zustandsregler werden die bereits vorgestellten Methoden verwendet:</a:t>
            </a:r>
          </a:p>
          <a:p>
            <a:pPr marL="0" indent="0">
              <a:buNone/>
            </a:pPr>
            <a:endParaRPr lang="fr-CH" altLang="fr-FR" dirty="0">
              <a:latin typeface="Times" panose="02020603050405020304" pitchFamily="18" charset="0"/>
              <a:cs typeface="Times" panose="02020603050405020304" pitchFamily="18" charset="0"/>
            </a:endParaRPr>
          </a:p>
          <a:p>
            <a:pPr lvl="1">
              <a:buFont typeface="Wingdings" panose="05000000000000000000" pitchFamily="2" charset="2"/>
              <a:buChar char="ü"/>
            </a:pPr>
            <a:r>
              <a:rPr lang="fr-CH" altLang="fr-FR" b="1" dirty="0">
                <a:solidFill>
                  <a:srgbClr val="00B050"/>
                </a:solidFill>
                <a:latin typeface="Times" panose="02020603050405020304" pitchFamily="18" charset="0"/>
                <a:cs typeface="Times" panose="02020603050405020304" pitchFamily="18" charset="0"/>
              </a:rPr>
              <a:t>Die Platzierung der </a:t>
            </a:r>
            <a:r>
              <a:rPr lang="fr-CH" altLang="fr-FR" b="1" dirty="0">
                <a:latin typeface="Times" panose="02020603050405020304" pitchFamily="18" charset="0"/>
                <a:cs typeface="Times" panose="02020603050405020304" pitchFamily="18" charset="0"/>
              </a:rPr>
              <a:t>Pole</a:t>
            </a:r>
          </a:p>
          <a:p>
            <a:pPr lvl="1"/>
            <a:endParaRPr lang="fr-CH" altLang="fr-FR" dirty="0">
              <a:latin typeface="Times" panose="02020603050405020304" pitchFamily="18" charset="0"/>
              <a:cs typeface="Times" panose="02020603050405020304" pitchFamily="18" charset="0"/>
            </a:endParaRPr>
          </a:p>
          <a:p>
            <a:pPr lvl="1"/>
            <a:r>
              <a:rPr lang="fr-CH" altLang="fr-FR" dirty="0">
                <a:latin typeface="Times" panose="02020603050405020304" pitchFamily="18" charset="0"/>
                <a:cs typeface="Times" panose="02020603050405020304" pitchFamily="18" charset="0"/>
              </a:rPr>
              <a:t>Verwendung eines Qualitätskriteriums =&amp;gt; </a:t>
            </a:r>
            <a:r>
              <a:rPr lang="fr-CH" altLang="fr-FR" b="1" i="1" dirty="0" err="1">
                <a:latin typeface="Times" panose="02020603050405020304" pitchFamily="18" charset="0"/>
                <a:cs typeface="Times" panose="02020603050405020304" pitchFamily="18" charset="0"/>
              </a:rPr>
              <a:t>Kalman</a:t>
            </a:r>
            <a:r>
              <a:rPr lang="fr-CH" altLang="fr-FR" dirty="0">
                <a:latin typeface="Times" panose="02020603050405020304" pitchFamily="18" charset="0"/>
                <a:cs typeface="Times" panose="02020603050405020304" pitchFamily="18" charset="0"/>
              </a:rPr>
              <a:t>-Filter </a:t>
            </a:r>
            <a:r>
              <a:rPr lang="fr-CH" altLang="fr-FR" dirty="0">
                <a:latin typeface="Times" panose="02020603050405020304" pitchFamily="18" charset="0"/>
                <a:cs typeface="Times" panose="02020603050405020304" pitchFamily="18" charset="0"/>
              </a:rPr>
              <a:t> (geht über den Rahmen dieses Kurses hinaus)</a:t>
            </a:r>
            <a:endParaRPr lang="fr-FR" altLang="fr-FR" dirty="0">
              <a:latin typeface="Times" panose="02020603050405020304" pitchFamily="18" charset="0"/>
              <a:cs typeface="Times" panose="02020603050405020304" pitchFamily="18" charset="0"/>
            </a:endParaRPr>
          </a:p>
        </p:txBody>
      </p:sp>
      <p:pic>
        <p:nvPicPr>
          <p:cNvPr id="2" name="Picture 1" descr="HES-SO Valais-Wallis - BioArk">
            <a:extLst>
              <a:ext uri="{FF2B5EF4-FFF2-40B4-BE49-F238E27FC236}">
                <a16:creationId xmlns:a16="http://schemas.microsoft.com/office/drawing/2014/main" id="{D57DED38-AA26-6D13-0366-306856ED3BA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16="http://schemas.microsoft.com/office/drawing/2014/main" xmlns:a14="http://schemas.microsoft.com/office/drawing/2010/main" xmlns:mc="http://schemas.openxmlformats.org/markup-compatibility/2006" xmlns:p14="http://schemas.microsoft.com/office/powerpoint/2010/main" xmlns:v="urn:schemas-microsoft-com:vml"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Espace réservé du numéro de diapositive 5">
            <a:extLst>
              <a:ext uri="{FF2B5EF4-FFF2-40B4-BE49-F238E27FC236}">
                <a16:creationId xmlns:a16="http://schemas.microsoft.com/office/drawing/2014/main" id="{C6FDB0B9-5D8E-D7AD-063C-A711C7A8E01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F1267F7C-81DC-48A0-974F-9DF3F09995ED}" type="slidenum">
              <a:rPr lang="fr-FR" altLang="fr-FR" sz="1200"/>
              <a:t>3</a:t>
            </a:fld>
            <a:endParaRPr lang="fr-FR" altLang="fr-FR" sz="1200"/>
          </a:p>
        </p:txBody>
      </p:sp>
      <p:sp>
        <p:nvSpPr>
          <p:cNvPr id="28675" name="Rectangle 2">
            <a:extLst>
              <a:ext uri="{FF2B5EF4-FFF2-40B4-BE49-F238E27FC236}">
                <a16:creationId xmlns:a16="http://schemas.microsoft.com/office/drawing/2014/main" id="{E5CB2CE1-BA15-0153-1810-2876BAE270F7}"/>
              </a:ext>
            </a:extLst>
          </p:cNvPr>
          <p:cNvSpPr>
            <a:spLocks noGrp="1" noChangeArrowheads="1"/>
          </p:cNvSpPr>
          <p:nvPr>
            <p:ph type="title"/>
          </p:nvPr>
        </p:nvSpPr>
        <p:spPr/>
        <p:txBody>
          <a:bodyPr>
            <a:normAutofit/>
          </a:bodyPr>
          <a:lstStyle/>
          <a:p>
            <a:r>
              <a:rPr lang="fr-CH" altLang="fr-FR" sz="3200" b="1" dirty="0">
                <a:latin typeface="Times" panose="02020603050405020304" pitchFamily="18" charset="0"/>
                <a:cs typeface="Times" panose="02020603050405020304" pitchFamily="18" charset="0"/>
              </a:rPr>
              <a:t>Modell mit geschlossener Rückkopplung</a:t>
            </a:r>
            <a:endParaRPr lang="fr-FR" altLang="fr-FR" sz="3200" b="1" dirty="0">
              <a:latin typeface="Times" panose="02020603050405020304" pitchFamily="18" charset="0"/>
              <a:cs typeface="Times" panose="02020603050405020304" pitchFamily="18" charset="0"/>
            </a:endParaRPr>
          </a:p>
        </p:txBody>
      </p:sp>
      <p:sp>
        <p:nvSpPr>
          <p:cNvPr id="28676" name="Rectangle 5">
            <a:extLst>
              <a:ext uri="{FF2B5EF4-FFF2-40B4-BE49-F238E27FC236}">
                <a16:creationId xmlns:a16="http://schemas.microsoft.com/office/drawing/2014/main" id="{2EFD2F00-96B4-454B-58CE-7DADB686C849}"/>
              </a:ext>
            </a:extLst>
          </p:cNvPr>
          <p:cNvSpPr>
            <a:spLocks noChangeArrowheads="1"/>
          </p:cNvSpPr>
          <p:nvPr/>
        </p:nvSpPr>
        <p:spPr bwMode="auto">
          <a:xfrm>
            <a:off x="1524001" y="3102919"/>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mc:AlternateContent xmlns:mc="http://schemas.openxmlformats.org/markup-compatibility/2006" xmlns:a14="http://schemas.microsoft.com/office/drawing/2010/main">
        <mc:Choice Requires="a14">
          <p:sp>
            <p:nvSpPr>
              <p:cNvPr id="28677" name="Object 4">
                <a:extLst>
                  <a:ext uri="{FF2B5EF4-FFF2-40B4-BE49-F238E27FC236}">
                    <a16:creationId xmlns:a16="http://schemas.microsoft.com/office/drawing/2014/main" id="{0D005EBE-8D61-CA58-5EC7-A6712F48DC02}"/>
                  </a:ext>
                </a:extLst>
              </p:cNvPr>
              <p:cNvSpPr txBox="1"/>
              <p:nvPr/>
            </p:nvSpPr>
            <p:spPr bwMode="auto">
              <a:xfrm>
                <a:off x="2055044" y="1620838"/>
                <a:ext cx="2437581" cy="525462"/>
              </a:xfrm>
              <a:prstGeom prst="rect">
                <a:avLst/>
              </a:prstGeom>
              <a:solidFill>
                <a:schemeClr val="accent1">
                  <a:lumMod val="20000"/>
                  <a:lumOff val="80000"/>
                </a:schemeClr>
              </a:solidFill>
              <a:ln w="9525">
                <a:solidFill>
                  <a:srgbClr val="FF0000"/>
                </a:solidFill>
                <a:miter lim="800000"/>
                <a:headEnd/>
                <a:tailEnd/>
              </a:ln>
            </p:spPr>
            <p:txBody>
              <a:bodyPr>
                <a:noAutofit/>
              </a:bodyPr>
              <a:lstStyle/>
              <a:p>
                <a:pPr/>
                <a14:m>
                  <m:oMathPara xmlns:m="http://schemas.openxmlformats.org/officeDocument/2006/math">
                    <m:oMathParaPr>
                      <m:jc m:val="left"/>
                    </m:oMathParaPr>
                    <m:oMath xmlns:m="http://schemas.openxmlformats.org/officeDocument/2006/math">
                      <m:acc>
                        <m:accPr>
                          <m:chr m:val="̇"/>
                          <m:ctrlPr>
                            <a:rPr xmlns:a="http://schemas.openxmlformats.org/drawingml/2006/main" lang="fr-CH" sz="2400" i="1">
                              <a:solidFill>
                                <a:srgbClr val="000000"/>
                              </a:solidFill>
                              <a:latin typeface="Cambria Math" panose="02040503050406030204" pitchFamily="18" charset="0"/>
                            </a:rPr>
                          </m:ctrlPr>
                        </m:accPr>
                        <m:e>
                          <m:acc>
                            <m:accPr>
                              <m:chr m:val="⃗"/>
                              <m:ctrlPr>
                                <a:rPr xmlns:a="http://schemas.openxmlformats.org/drawingml/2006/main" lang="fr-CH" sz="2400" i="1">
                                  <a:solidFill>
                                    <a:srgbClr val="000000"/>
                                  </a:solidFill>
                                  <a:latin typeface="Cambria Math" panose="02040503050406030204" pitchFamily="18" charset="0"/>
                                </a:rPr>
                              </m:ctrlPr>
                            </m:accPr>
                            <m:e>
                              <m:r>
                                <a:rPr xmlns:a="http://schemas.openxmlformats.org/drawingml/2006/main" lang="fr-CH" sz="2400" i="1">
                                  <a:solidFill>
                                    <a:srgbClr val="000000"/>
                                  </a:solidFill>
                                  <a:latin typeface="Cambria Math" panose="02040503050406030204" pitchFamily="18" charset="0"/>
                                </a:rPr>
                                <m:t>𝑥</m:t>
                              </m:r>
                            </m:e>
                          </m:acc>
                        </m:e>
                      </m:acc>
                      <m:r>
                        <a:rPr xmlns:a="http://schemas.openxmlformats.org/drawingml/2006/main" lang="fr-CH" sz="2400" i="1">
                          <a:solidFill>
                            <a:srgbClr val="000000"/>
                          </a:solidFill>
                          <a:latin typeface="Cambria Math" panose="02040503050406030204" pitchFamily="18" charset="0"/>
                        </a:rPr>
                        <m:t>=</m:t>
                      </m:r>
                      <m:r>
                        <a:rPr xmlns:a="http://schemas.openxmlformats.org/drawingml/2006/main" lang="fr-CH" sz="2400" i="1" smtClean="0">
                          <a:solidFill>
                            <a:srgbClr val="FF0000"/>
                          </a:solidFill>
                          <a:latin typeface="Cambria Math" panose="02040503050406030204" pitchFamily="18" charset="0"/>
                        </a:rPr>
                        <m:t>𝐴</m:t>
                      </m:r>
                      <m:r>
                        <a:rPr xmlns:a="http://schemas.openxmlformats.org/drawingml/2006/main" lang="fr-CH" sz="2400" i="1">
                          <a:solidFill>
                            <a:srgbClr val="000000"/>
                          </a:solidFill>
                          <a:latin typeface="Cambria Math" panose="02040503050406030204" pitchFamily="18" charset="0"/>
                        </a:rPr>
                        <m:t>⋅</m:t>
                      </m:r>
                      <m:acc>
                        <m:accPr>
                          <m:chr m:val="⃗"/>
                          <m:ctrlPr>
                            <a:rPr xmlns:a="http://schemas.openxmlformats.org/drawingml/2006/main" lang="fr-CH" sz="2400" i="1">
                              <a:solidFill>
                                <a:srgbClr val="000000"/>
                              </a:solidFill>
                              <a:latin typeface="Cambria Math" panose="02040503050406030204" pitchFamily="18" charset="0"/>
                            </a:rPr>
                          </m:ctrlPr>
                        </m:accPr>
                        <m:e>
                          <m:r>
                            <a:rPr xmlns:a="http://schemas.openxmlformats.org/drawingml/2006/main" lang="fr-CH" sz="2400" i="1">
                              <a:solidFill>
                                <a:srgbClr val="000000"/>
                              </a:solidFill>
                              <a:latin typeface="Cambria Math" panose="02040503050406030204" pitchFamily="18" charset="0"/>
                            </a:rPr>
                            <m:t>𝑥</m:t>
                          </m:r>
                        </m:e>
                      </m:acc>
                      <m:r>
                        <a:rPr xmlns:a="http://schemas.openxmlformats.org/drawingml/2006/main" lang="fr-CH" sz="2400" i="1">
                          <a:solidFill>
                            <a:srgbClr val="000000"/>
                          </a:solidFill>
                          <a:latin typeface="Cambria Math" panose="02040503050406030204" pitchFamily="18" charset="0"/>
                        </a:rPr>
                        <m:t>+</m:t>
                      </m:r>
                      <m:r>
                        <a:rPr xmlns:a="http://schemas.openxmlformats.org/drawingml/2006/main" lang="fr-CH" sz="2400" i="1">
                          <a:solidFill>
                            <a:srgbClr val="000000"/>
                          </a:solidFill>
                          <a:latin typeface="Cambria Math" panose="02040503050406030204" pitchFamily="18" charset="0"/>
                        </a:rPr>
                        <m:t>𝐵</m:t>
                      </m:r>
                      <m:r>
                        <a:rPr xmlns:a="http://schemas.openxmlformats.org/drawingml/2006/main" lang="fr-CH" sz="2400" i="1">
                          <a:solidFill>
                            <a:srgbClr val="000000"/>
                          </a:solidFill>
                          <a:latin typeface="Cambria Math" panose="02040503050406030204" pitchFamily="18" charset="0"/>
                        </a:rPr>
                        <m:t>⋅</m:t>
                      </m:r>
                      <m:acc>
                        <m:accPr>
                          <m:chr m:val="⃗"/>
                          <m:ctrlPr>
                            <a:rPr xmlns:a="http://schemas.openxmlformats.org/drawingml/2006/main" lang="fr-CH" sz="2400" i="1">
                              <a:solidFill>
                                <a:srgbClr val="000000"/>
                              </a:solidFill>
                              <a:latin typeface="Cambria Math" panose="02040503050406030204" pitchFamily="18" charset="0"/>
                            </a:rPr>
                          </m:ctrlPr>
                        </m:accPr>
                        <m:e>
                          <m:r>
                            <a:rPr xmlns:a="http://schemas.openxmlformats.org/drawingml/2006/main" lang="fr-CH" sz="2400" i="1">
                              <a:solidFill>
                                <a:srgbClr val="000000"/>
                              </a:solidFill>
                              <a:latin typeface="Cambria Math" panose="02040503050406030204" pitchFamily="18" charset="0"/>
                            </a:rPr>
                            <m:t>𝑢</m:t>
                          </m:r>
                        </m:e>
                      </m:acc>
                    </m:oMath>
                  </m:oMathPara>
                </a14:m>
                <a:endParaRPr lang="fr-CH" sz="2400" dirty="0"/>
              </a:p>
            </p:txBody>
          </p:sp>
        </mc:Choice>
        <mc:Fallback>
          <p:sp>
            <p:nvSpPr>
              <p:cNvPr id="28677" name="Object 4">
                <a:extLst>
                  <a:ext uri="{FF2B5EF4-FFF2-40B4-BE49-F238E27FC236}">
                    <a16:creationId xmlns:a16="http://schemas.microsoft.com/office/drawing/2014/main" id="{0D005EBE-8D61-CA58-5EC7-A6712F48DC02}"/>
                  </a:ext>
                </a:extLst>
              </p:cNvPr>
              <p:cNvSpPr txBox="1">
                <a:spLocks noRot="1" noChangeAspect="1" noMove="1" noResize="1" noEditPoints="1" noAdjustHandles="1" noChangeArrowheads="1" noChangeShapeType="1" noTextEdit="1"/>
              </p:cNvSpPr>
              <p:nvPr/>
            </p:nvSpPr>
            <p:spPr bwMode="auto">
              <a:xfrm>
                <a:off x="2055044" y="1620838"/>
                <a:ext cx="2437581" cy="525462"/>
              </a:xfrm>
              <a:prstGeom prst="rect">
                <a:avLst/>
              </a:prstGeom>
              <a:blipFill>
                <a:blip r:embed="rId2"/>
                <a:stretch>
                  <a:fillRect/>
                </a:stretch>
              </a:blipFill>
              <a:ln w="9525">
                <a:solidFill>
                  <a:srgbClr val="FF0000"/>
                </a:solidFill>
                <a:miter lim="800000"/>
                <a:headEnd/>
                <a:tailEnd/>
              </a:ln>
            </p:spPr>
            <p:txBody>
              <a:bodyPr/>
              <a:lstStyle/>
              <a:p>
                <a:r>
                  <a:rPr lang="fr-CH">
                    <a:noFill/>
                  </a:rPr>
                  <a:t> </a:t>
                </a:r>
              </a:p>
            </p:txBody>
          </p:sp>
        </mc:Fallback>
      </mc:AlternateContent>
      <p:sp>
        <p:nvSpPr>
          <p:cNvPr id="28678" name="Rectangle 7">
            <a:extLst>
              <a:ext uri="{FF2B5EF4-FFF2-40B4-BE49-F238E27FC236}">
                <a16:creationId xmlns:a16="http://schemas.microsoft.com/office/drawing/2014/main" id="{C926168C-A934-5328-E8B8-C012B1765D60}"/>
              </a:ext>
            </a:extLst>
          </p:cNvPr>
          <p:cNvSpPr>
            <a:spLocks noChangeArrowheads="1"/>
          </p:cNvSpPr>
          <p:nvPr/>
        </p:nvSpPr>
        <p:spPr bwMode="auto">
          <a:xfrm>
            <a:off x="3505201" y="2645719"/>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mc:AlternateContent xmlns:mc="http://schemas.openxmlformats.org/markup-compatibility/2006" xmlns:a14="http://schemas.microsoft.com/office/drawing/2010/main">
        <mc:Choice Requires="a14">
          <p:sp>
            <p:nvSpPr>
              <p:cNvPr id="28679" name="Object 6">
                <a:extLst>
                  <a:ext uri="{FF2B5EF4-FFF2-40B4-BE49-F238E27FC236}">
                    <a16:creationId xmlns:a16="http://schemas.microsoft.com/office/drawing/2014/main" id="{D7653AD6-C220-A4DB-2F57-519ADC67C9E7}"/>
                  </a:ext>
                </a:extLst>
              </p:cNvPr>
              <p:cNvSpPr txBox="1"/>
              <p:nvPr/>
            </p:nvSpPr>
            <p:spPr bwMode="auto">
              <a:xfrm>
                <a:off x="2055044" y="2952750"/>
                <a:ext cx="2431232" cy="506413"/>
              </a:xfrm>
              <a:prstGeom prst="rect">
                <a:avLst/>
              </a:prstGeom>
              <a:solidFill>
                <a:schemeClr val="accent1">
                  <a:lumMod val="20000"/>
                  <a:lumOff val="80000"/>
                </a:schemeClr>
              </a:solidFill>
              <a:ln w="9525">
                <a:solidFill>
                  <a:srgbClr val="FF0000"/>
                </a:solidFill>
                <a:miter lim="800000"/>
                <a:headEnd/>
                <a:tailEnd/>
              </a:ln>
            </p:spPr>
            <p:txBody>
              <a:bodyPr>
                <a:noAutofit/>
              </a:bodyPr>
              <a:lstStyle/>
              <a:p>
                <a:pPr/>
                <a14:m>
                  <m:oMathPara xmlns:m="http://schemas.openxmlformats.org/officeDocument/2006/math">
                    <m:oMathParaPr>
                      <m:jc m:val="left"/>
                    </m:oMathParaPr>
                    <m:oMath xmlns:m="http://schemas.openxmlformats.org/officeDocument/2006/math">
                      <m:acc>
                        <m:accPr>
                          <m:chr m:val="⃗"/>
                          <m:ctrlPr>
                            <a:rPr xmlns:a="http://schemas.openxmlformats.org/drawingml/2006/main" lang="fr-CH" sz="2400" i="1">
                              <a:solidFill>
                                <a:srgbClr val="000000"/>
                              </a:solidFill>
                              <a:latin typeface="Cambria Math" panose="02040503050406030204" pitchFamily="18" charset="0"/>
                            </a:rPr>
                          </m:ctrlPr>
                        </m:accPr>
                        <m:e>
                          <m:r>
                            <a:rPr xmlns:a="http://schemas.openxmlformats.org/drawingml/2006/main" lang="fr-CH" sz="2400" i="1">
                              <a:solidFill>
                                <a:srgbClr val="000000"/>
                              </a:solidFill>
                              <a:latin typeface="Cambria Math" panose="02040503050406030204" pitchFamily="18" charset="0"/>
                            </a:rPr>
                            <m:t>𝑦</m:t>
                          </m:r>
                        </m:e>
                      </m:acc>
                      <m:r>
                        <a:rPr xmlns:a="http://schemas.openxmlformats.org/drawingml/2006/main" lang="fr-CH" sz="2400" i="1">
                          <a:solidFill>
                            <a:srgbClr val="000000"/>
                          </a:solidFill>
                          <a:latin typeface="Cambria Math" panose="02040503050406030204" pitchFamily="18" charset="0"/>
                        </a:rPr>
                        <m:t>=</m:t>
                      </m:r>
                      <m:r>
                        <a:rPr xmlns:a="http://schemas.openxmlformats.org/drawingml/2006/main" lang="fr-CH" sz="2400" i="1">
                          <a:solidFill>
                            <a:srgbClr val="000000"/>
                          </a:solidFill>
                          <a:latin typeface="Cambria Math" panose="02040503050406030204" pitchFamily="18" charset="0"/>
                        </a:rPr>
                        <m:t>𝐶</m:t>
                      </m:r>
                      <m:r>
                        <a:rPr xmlns:a="http://schemas.openxmlformats.org/drawingml/2006/main" lang="fr-CH" sz="2400" i="1">
                          <a:solidFill>
                            <a:srgbClr val="000000"/>
                          </a:solidFill>
                          <a:latin typeface="Cambria Math" panose="02040503050406030204" pitchFamily="18" charset="0"/>
                        </a:rPr>
                        <m:t>⋅</m:t>
                      </m:r>
                      <m:acc>
                        <m:accPr>
                          <m:chr m:val="⃗"/>
                          <m:ctrlPr>
                            <a:rPr xmlns:a="http://schemas.openxmlformats.org/drawingml/2006/main" lang="fr-CH" sz="2400" i="1">
                              <a:solidFill>
                                <a:srgbClr val="000000"/>
                              </a:solidFill>
                              <a:latin typeface="Cambria Math" panose="02040503050406030204" pitchFamily="18" charset="0"/>
                            </a:rPr>
                          </m:ctrlPr>
                        </m:accPr>
                        <m:e>
                          <m:r>
                            <a:rPr xmlns:a="http://schemas.openxmlformats.org/drawingml/2006/main" lang="fr-CH" sz="2400" i="1">
                              <a:solidFill>
                                <a:srgbClr val="000000"/>
                              </a:solidFill>
                              <a:latin typeface="Cambria Math" panose="02040503050406030204" pitchFamily="18" charset="0"/>
                            </a:rPr>
                            <m:t>𝑥</m:t>
                          </m:r>
                        </m:e>
                      </m:acc>
                      <m:r>
                        <a:rPr xmlns:a="http://schemas.openxmlformats.org/drawingml/2006/main" lang="fr-CH" sz="2400" i="1">
                          <a:solidFill>
                            <a:srgbClr val="000000"/>
                          </a:solidFill>
                          <a:latin typeface="Cambria Math" panose="02040503050406030204" pitchFamily="18" charset="0"/>
                        </a:rPr>
                        <m:t>+</m:t>
                      </m:r>
                      <m:r>
                        <a:rPr xmlns:a="http://schemas.openxmlformats.org/drawingml/2006/main" lang="fr-CH" sz="2400" i="1">
                          <a:solidFill>
                            <a:srgbClr val="000000"/>
                          </a:solidFill>
                          <a:latin typeface="Cambria Math" panose="02040503050406030204" pitchFamily="18" charset="0"/>
                        </a:rPr>
                        <m:t>𝐷</m:t>
                      </m:r>
                      <m:r>
                        <a:rPr xmlns:a="http://schemas.openxmlformats.org/drawingml/2006/main" lang="fr-CH" sz="2400" i="1">
                          <a:solidFill>
                            <a:srgbClr val="000000"/>
                          </a:solidFill>
                          <a:latin typeface="Cambria Math" panose="02040503050406030204" pitchFamily="18" charset="0"/>
                        </a:rPr>
                        <m:t>⋅</m:t>
                      </m:r>
                      <m:acc>
                        <m:accPr>
                          <m:chr m:val="⃗"/>
                          <m:ctrlPr>
                            <a:rPr xmlns:a="http://schemas.openxmlformats.org/drawingml/2006/main" lang="fr-CH" sz="2400" i="1">
                              <a:solidFill>
                                <a:srgbClr val="000000"/>
                              </a:solidFill>
                              <a:latin typeface="Cambria Math" panose="02040503050406030204" pitchFamily="18" charset="0"/>
                            </a:rPr>
                          </m:ctrlPr>
                        </m:accPr>
                        <m:e>
                          <m:r>
                            <a:rPr xmlns:a="http://schemas.openxmlformats.org/drawingml/2006/main" lang="fr-CH" sz="2400" i="1">
                              <a:solidFill>
                                <a:srgbClr val="000000"/>
                              </a:solidFill>
                              <a:latin typeface="Cambria Math" panose="02040503050406030204" pitchFamily="18" charset="0"/>
                            </a:rPr>
                            <m:t>𝑢</m:t>
                          </m:r>
                        </m:e>
                      </m:acc>
                    </m:oMath>
                  </m:oMathPara>
                </a14:m>
                <a:endParaRPr lang="fr-CH" sz="2400" dirty="0"/>
              </a:p>
            </p:txBody>
          </p:sp>
        </mc:Choice>
        <mc:Fallback>
          <p:sp>
            <p:nvSpPr>
              <p:cNvPr id="28679" name="Object 6">
                <a:extLst>
                  <a:ext uri="{FF2B5EF4-FFF2-40B4-BE49-F238E27FC236}">
                    <a16:creationId xmlns:a16="http://schemas.microsoft.com/office/drawing/2014/main" id="{D7653AD6-C220-A4DB-2F57-519ADC67C9E7}"/>
                  </a:ext>
                </a:extLst>
              </p:cNvPr>
              <p:cNvSpPr txBox="1">
                <a:spLocks noRot="1" noChangeAspect="1" noMove="1" noResize="1" noEditPoints="1" noAdjustHandles="1" noChangeArrowheads="1" noChangeShapeType="1" noTextEdit="1"/>
              </p:cNvSpPr>
              <p:nvPr/>
            </p:nvSpPr>
            <p:spPr bwMode="auto">
              <a:xfrm>
                <a:off x="2055044" y="2952750"/>
                <a:ext cx="2431232" cy="506413"/>
              </a:xfrm>
              <a:prstGeom prst="rect">
                <a:avLst/>
              </a:prstGeom>
              <a:blipFill>
                <a:blip r:embed="rId3"/>
                <a:stretch>
                  <a:fillRect l="-499" t="-17647"/>
                </a:stretch>
              </a:blipFill>
              <a:ln w="9525">
                <a:solidFill>
                  <a:srgbClr val="FF0000"/>
                </a:solidFill>
                <a:miter lim="800000"/>
                <a:headEnd/>
                <a:tailEnd/>
              </a:ln>
            </p:spPr>
            <p:txBody>
              <a:bodyPr/>
              <a:lstStyle/>
              <a:p>
                <a:r>
                  <a:rPr lang="fr-CH">
                    <a:noFill/>
                  </a:rPr>
                  <a:t> </a:t>
                </a:r>
              </a:p>
            </p:txBody>
          </p:sp>
        </mc:Fallback>
      </mc:AlternateContent>
      <p:sp>
        <p:nvSpPr>
          <p:cNvPr id="28680" name="Rectangle 9">
            <a:extLst>
              <a:ext uri="{FF2B5EF4-FFF2-40B4-BE49-F238E27FC236}">
                <a16:creationId xmlns:a16="http://schemas.microsoft.com/office/drawing/2014/main" id="{2F368059-C9D3-BF04-F959-861CB80D0295}"/>
              </a:ext>
            </a:extLst>
          </p:cNvPr>
          <p:cNvSpPr>
            <a:spLocks noChangeArrowheads="1"/>
          </p:cNvSpPr>
          <p:nvPr/>
        </p:nvSpPr>
        <p:spPr bwMode="auto">
          <a:xfrm>
            <a:off x="1524001" y="3088632"/>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sp>
        <p:nvSpPr>
          <p:cNvPr id="28681" name="Rectangle 11">
            <a:extLst>
              <a:ext uri="{FF2B5EF4-FFF2-40B4-BE49-F238E27FC236}">
                <a16:creationId xmlns:a16="http://schemas.microsoft.com/office/drawing/2014/main" id="{8F44FC58-AB07-80CC-2031-6B49B5B4FB1F}"/>
              </a:ext>
            </a:extLst>
          </p:cNvPr>
          <p:cNvSpPr>
            <a:spLocks noChangeArrowheads="1"/>
          </p:cNvSpPr>
          <p:nvPr/>
        </p:nvSpPr>
        <p:spPr bwMode="auto">
          <a:xfrm>
            <a:off x="1524001" y="3117207"/>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graphicFrame>
        <p:nvGraphicFramePr>
          <p:cNvPr id="269322" name="Object 10">
            <a:extLst>
              <a:ext uri="{FF2B5EF4-FFF2-40B4-BE49-F238E27FC236}">
                <a16:creationId xmlns:a16="http://schemas.microsoft.com/office/drawing/2014/main" id="{E5FDF37A-0C18-B017-50C3-8F393AF3E0F0}"/>
              </a:ext>
            </a:extLst>
          </p:cNvPr>
          <p:cNvGraphicFramePr>
            <a:graphicFrameLocks noChangeAspect="1"/>
          </p:cNvGraphicFramePr>
          <p:nvPr>
            <p:extLst>
              <p:ext uri="{D42A27DB-BD31-4B8C-83A1-F6EECF244321}">
                <p14:modId xmlns:p14="http://schemas.microsoft.com/office/powerpoint/2010/main" val="681043183"/>
              </p:ext>
            </p:extLst>
          </p:nvPr>
        </p:nvGraphicFramePr>
        <p:xfrm>
          <a:off x="4160838" y="2360614"/>
          <a:ext cx="2559050" cy="422275"/>
        </p:xfrm>
        <a:graphic>
          <a:graphicData uri="http://schemas.openxmlformats.org/presentationml/2006/ole">
            <mc:AlternateContent xmlns:mc="http://schemas.openxmlformats.org/markup-compatibility/2006">
              <mc:Choice xmlns:v="urn:schemas-microsoft-com:vml" Requires="v">
                <p:oleObj name="Equation" r:id="rId4" imgW="977476" imgH="165028" progId="Equation.3">
                  <p:embed/>
                </p:oleObj>
              </mc:Choice>
              <mc:Fallback>
                <p:oleObj name="Equation" r:id="rId4" imgW="977476" imgH="165028" progId="Equation.3">
                  <p:embed/>
                  <p:pic>
                    <p:nvPicPr>
                      <p:cNvPr id="269322" name="Object 10">
                        <a:extLst>
                          <a:ext uri="{FF2B5EF4-FFF2-40B4-BE49-F238E27FC236}">
                            <a16:creationId xmlns:a16="http://schemas.microsoft.com/office/drawing/2014/main" id="{E5FDF37A-0C18-B017-50C3-8F393AF3E0F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60838" y="2360614"/>
                        <a:ext cx="2559050" cy="422275"/>
                      </a:xfrm>
                      <a:prstGeom prst="rect">
                        <a:avLst/>
                      </a:prstGeom>
                      <a:solidFill>
                        <a:schemeClr val="accent2">
                          <a:lumMod val="20000"/>
                          <a:lumOff val="80000"/>
                        </a:schemeClr>
                      </a:solidFill>
                      <a:ln w="9525">
                        <a:solidFill>
                          <a:srgbClr val="FF0000"/>
                        </a:solidFill>
                        <a:miter lim="800000"/>
                        <a:headEnd/>
                        <a:tailEnd/>
                      </a:ln>
                    </p:spPr>
                  </p:pic>
                </p:oleObj>
              </mc:Fallback>
            </mc:AlternateContent>
          </a:graphicData>
        </a:graphic>
      </p:graphicFrame>
      <p:sp>
        <p:nvSpPr>
          <p:cNvPr id="28683" name="Rectangle 13">
            <a:extLst>
              <a:ext uri="{FF2B5EF4-FFF2-40B4-BE49-F238E27FC236}">
                <a16:creationId xmlns:a16="http://schemas.microsoft.com/office/drawing/2014/main" id="{DF1A7039-C80C-FA36-2028-76051BCC9ED7}"/>
              </a:ext>
            </a:extLst>
          </p:cNvPr>
          <p:cNvSpPr>
            <a:spLocks noChangeArrowheads="1"/>
          </p:cNvSpPr>
          <p:nvPr/>
        </p:nvSpPr>
        <p:spPr bwMode="auto">
          <a:xfrm>
            <a:off x="1524001" y="3102919"/>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grpSp>
        <p:nvGrpSpPr>
          <p:cNvPr id="2" name="Group 21">
            <a:extLst>
              <a:ext uri="{FF2B5EF4-FFF2-40B4-BE49-F238E27FC236}">
                <a16:creationId xmlns:a16="http://schemas.microsoft.com/office/drawing/2014/main" id="{EAF4FEB1-3D45-A408-EA7B-D9A0B4E81256}"/>
              </a:ext>
            </a:extLst>
          </p:cNvPr>
          <p:cNvGrpSpPr>
            <a:grpSpLocks/>
          </p:cNvGrpSpPr>
          <p:nvPr/>
        </p:nvGrpSpPr>
        <p:grpSpPr bwMode="auto">
          <a:xfrm>
            <a:off x="5959475" y="1595439"/>
            <a:ext cx="4332774" cy="2099868"/>
            <a:chOff x="2794" y="1005"/>
            <a:chExt cx="2379" cy="1170"/>
          </a:xfrm>
        </p:grpSpPr>
        <mc:AlternateContent xmlns:mc="http://schemas.openxmlformats.org/markup-compatibility/2006" xmlns:a14="http://schemas.microsoft.com/office/drawing/2010/main">
          <mc:Choice Requires="a14">
            <p:sp>
              <p:nvSpPr>
                <p:cNvPr id="28692" name="Object 8">
                  <a:extLst>
                    <a:ext uri="{FF2B5EF4-FFF2-40B4-BE49-F238E27FC236}">
                      <a16:creationId xmlns:a16="http://schemas.microsoft.com/office/drawing/2014/main" id="{273838B4-AEC8-E028-EBED-770190435823}"/>
                    </a:ext>
                  </a:extLst>
                </p:cNvPr>
                <p:cNvSpPr txBox="1"/>
                <p:nvPr/>
              </p:nvSpPr>
              <p:spPr bwMode="auto">
                <a:xfrm>
                  <a:off x="2794" y="1005"/>
                  <a:ext cx="2335" cy="365"/>
                </a:xfrm>
                <a:prstGeom prst="rect">
                  <a:avLst/>
                </a:prstGeom>
                <a:solidFill>
                  <a:schemeClr val="bg1"/>
                </a:solidFill>
                <a:ln w="9525">
                  <a:solidFill>
                    <a:srgbClr val="FF0000"/>
                  </a:solidFill>
                  <a:miter lim="800000"/>
                  <a:headEnd/>
                  <a:tailEnd/>
                </a:ln>
              </p:spPr>
              <p:txBody>
                <a:bodyPr>
                  <a:normAutofit fontScale="85000" lnSpcReduction="10000"/>
                </a:bodyPr>
                <a:lstStyle/>
                <a:p>
                  <a:pPr/>
                  <a14:m>
                    <m:oMathPara xmlns:m="http://schemas.openxmlformats.org/officeDocument/2006/math">
                      <m:oMathParaPr>
                        <m:jc m:val="left"/>
                      </m:oMathParaPr>
                      <m:oMath xmlns:m="http://schemas.openxmlformats.org/officeDocument/2006/math">
                        <m:acc>
                          <m:accPr>
                            <m:chr m:val="̇"/>
                            <m:ctrlPr>
                              <a:rPr xmlns:a="http://schemas.openxmlformats.org/drawingml/2006/main" lang="fr-CH" sz="2800" i="1">
                                <a:solidFill>
                                  <a:srgbClr val="000000"/>
                                </a:solidFill>
                                <a:latin typeface="Cambria Math" panose="02040503050406030204" pitchFamily="18" charset="0"/>
                              </a:rPr>
                            </m:ctrlPr>
                          </m:accPr>
                          <m:e>
                            <m:acc>
                              <m:accPr>
                                <m:chr m:val="⃗"/>
                                <m:ctrlPr>
                                  <a:rPr xmlns:a="http://schemas.openxmlformats.org/drawingml/2006/main" lang="fr-CH" sz="2800" i="1">
                                    <a:solidFill>
                                      <a:srgbClr val="000000"/>
                                    </a:solidFill>
                                    <a:latin typeface="Cambria Math" panose="02040503050406030204" pitchFamily="18" charset="0"/>
                                  </a:rPr>
                                </m:ctrlPr>
                              </m:accPr>
                              <m:e>
                                <m:r>
                                  <a:rPr xmlns:a="http://schemas.openxmlformats.org/drawingml/2006/main" lang="fr-CH" sz="2800" i="1">
                                    <a:solidFill>
                                      <a:srgbClr val="000000"/>
                                    </a:solidFill>
                                    <a:latin typeface="Cambria Math" panose="02040503050406030204" pitchFamily="18" charset="0"/>
                                  </a:rPr>
                                  <m:t>𝑥</m:t>
                                </m:r>
                              </m:e>
                            </m:acc>
                          </m:e>
                        </m:acc>
                        <m:r>
                          <a:rPr xmlns:a="http://schemas.openxmlformats.org/drawingml/2006/main" lang="fr-CH" sz="2800" i="1">
                            <a:solidFill>
                              <a:srgbClr val="000000"/>
                            </a:solidFill>
                            <a:latin typeface="Cambria Math" panose="02040503050406030204" pitchFamily="18" charset="0"/>
                          </a:rPr>
                          <m:t>=</m:t>
                        </m:r>
                        <m:d>
                          <m:dPr>
                            <m:ctrlPr>
                              <a:rPr xmlns:a="http://schemas.openxmlformats.org/drawingml/2006/main" lang="fr-CH" sz="2800" i="1" smtClean="0">
                                <a:solidFill>
                                  <a:srgbClr val="FF0000"/>
                                </a:solidFill>
                                <a:latin typeface="Cambria Math" panose="02040503050406030204" pitchFamily="18" charset="0"/>
                              </a:rPr>
                            </m:ctrlPr>
                          </m:dPr>
                          <m:e>
                            <m:r>
                              <a:rPr xmlns:a="http://schemas.openxmlformats.org/drawingml/2006/main" lang="fr-CH" sz="2800" i="1">
                                <a:solidFill>
                                  <a:srgbClr val="FF0000"/>
                                </a:solidFill>
                                <a:latin typeface="Cambria Math" panose="02040503050406030204" pitchFamily="18" charset="0"/>
                              </a:rPr>
                              <m:t>𝐴</m:t>
                            </m:r>
                            <m:r>
                              <a:rPr xmlns:a="http://schemas.openxmlformats.org/drawingml/2006/main" lang="fr-CH" sz="2800" i="1">
                                <a:solidFill>
                                  <a:srgbClr val="FF0000"/>
                                </a:solidFill>
                                <a:latin typeface="Cambria Math" panose="02040503050406030204" pitchFamily="18" charset="0"/>
                              </a:rPr>
                              <m:t>−</m:t>
                            </m:r>
                            <m:r>
                              <a:rPr xmlns:a="http://schemas.openxmlformats.org/drawingml/2006/main" lang="fr-CH" sz="2800" i="1">
                                <a:solidFill>
                                  <a:srgbClr val="FF0000"/>
                                </a:solidFill>
                                <a:latin typeface="Cambria Math" panose="02040503050406030204" pitchFamily="18" charset="0"/>
                              </a:rPr>
                              <m:t>𝐵</m:t>
                            </m:r>
                            <m:r>
                              <a:rPr xmlns:a="http://schemas.openxmlformats.org/drawingml/2006/main" lang="fr-CH" sz="2800" i="1">
                                <a:solidFill>
                                  <a:srgbClr val="FF0000"/>
                                </a:solidFill>
                                <a:latin typeface="Cambria Math" panose="02040503050406030204" pitchFamily="18" charset="0"/>
                              </a:rPr>
                              <m:t>⋅</m:t>
                            </m:r>
                            <m:r>
                              <a:rPr xmlns:a="http://schemas.openxmlformats.org/drawingml/2006/main" lang="fr-CH" sz="2800" i="1">
                                <a:solidFill>
                                  <a:srgbClr val="FF0000"/>
                                </a:solidFill>
                                <a:latin typeface="Cambria Math" panose="02040503050406030204" pitchFamily="18" charset="0"/>
                              </a:rPr>
                              <m:t>𝐾</m:t>
                            </m:r>
                          </m:e>
                        </m:d>
                        <m:r>
                          <a:rPr xmlns:a="http://schemas.openxmlformats.org/drawingml/2006/main" lang="fr-CH" sz="2800" i="1">
                            <a:solidFill>
                              <a:srgbClr val="FF0000"/>
                            </a:solidFill>
                            <a:latin typeface="Cambria Math" panose="02040503050406030204" pitchFamily="18" charset="0"/>
                          </a:rPr>
                          <m:t>⋅</m:t>
                        </m:r>
                        <m:acc>
                          <m:accPr>
                            <m:chr m:val="⃗"/>
                            <m:ctrlPr>
                              <a:rPr xmlns:a="http://schemas.openxmlformats.org/drawingml/2006/main" lang="fr-CH" sz="2800" i="1">
                                <a:solidFill>
                                  <a:srgbClr val="000000"/>
                                </a:solidFill>
                                <a:latin typeface="Cambria Math" panose="02040503050406030204" pitchFamily="18" charset="0"/>
                              </a:rPr>
                            </m:ctrlPr>
                          </m:accPr>
                          <m:e>
                            <m:r>
                              <a:rPr xmlns:a="http://schemas.openxmlformats.org/drawingml/2006/main" lang="fr-CH" sz="2800" i="1">
                                <a:solidFill>
                                  <a:srgbClr val="000000"/>
                                </a:solidFill>
                                <a:latin typeface="Cambria Math" panose="02040503050406030204" pitchFamily="18" charset="0"/>
                              </a:rPr>
                              <m:t>𝑥</m:t>
                            </m:r>
                          </m:e>
                        </m:acc>
                        <m:r>
                          <a:rPr xmlns:a="http://schemas.openxmlformats.org/drawingml/2006/main" lang="fr-CH" sz="2800" i="1">
                            <a:solidFill>
                              <a:srgbClr val="000000"/>
                            </a:solidFill>
                            <a:latin typeface="Cambria Math" panose="02040503050406030204" pitchFamily="18" charset="0"/>
                          </a:rPr>
                          <m:t>+</m:t>
                        </m:r>
                        <m:r>
                          <a:rPr xmlns:a="http://schemas.openxmlformats.org/drawingml/2006/main" lang="fr-CH" sz="2800" i="1">
                            <a:solidFill>
                              <a:srgbClr val="000000"/>
                            </a:solidFill>
                            <a:latin typeface="Cambria Math" panose="02040503050406030204" pitchFamily="18" charset="0"/>
                          </a:rPr>
                          <m:t>𝐵</m:t>
                        </m:r>
                        <m:r>
                          <a:rPr xmlns:a="http://schemas.openxmlformats.org/drawingml/2006/main" lang="fr-CH" sz="2800" i="1">
                            <a:solidFill>
                              <a:srgbClr val="000000"/>
                            </a:solidFill>
                            <a:latin typeface="Cambria Math" panose="02040503050406030204" pitchFamily="18" charset="0"/>
                          </a:rPr>
                          <m:t>⋅</m:t>
                        </m:r>
                        <m:r>
                          <a:rPr xmlns:a="http://schemas.openxmlformats.org/drawingml/2006/main" lang="fr-CH" sz="2800" i="1">
                            <a:solidFill>
                              <a:srgbClr val="000000"/>
                            </a:solidFill>
                            <a:latin typeface="Cambria Math" panose="02040503050406030204" pitchFamily="18" charset="0"/>
                          </a:rPr>
                          <m:t>𝐿</m:t>
                        </m:r>
                        <m:r>
                          <a:rPr xmlns:a="http://schemas.openxmlformats.org/drawingml/2006/main" lang="fr-CH" sz="2800" i="1">
                            <a:solidFill>
                              <a:srgbClr val="000000"/>
                            </a:solidFill>
                            <a:latin typeface="Cambria Math" panose="02040503050406030204" pitchFamily="18" charset="0"/>
                          </a:rPr>
                          <m:t>⋅</m:t>
                        </m:r>
                        <m:acc>
                          <m:accPr>
                            <m:chr m:val="⃗"/>
                            <m:ctrlPr>
                              <a:rPr xmlns:a="http://schemas.openxmlformats.org/drawingml/2006/main" lang="fr-CH" sz="2800" i="1">
                                <a:solidFill>
                                  <a:srgbClr val="000000"/>
                                </a:solidFill>
                                <a:latin typeface="Cambria Math" panose="02040503050406030204" pitchFamily="18" charset="0"/>
                              </a:rPr>
                            </m:ctrlPr>
                          </m:accPr>
                          <m:e>
                            <m:r>
                              <a:rPr xmlns:a="http://schemas.openxmlformats.org/drawingml/2006/main" lang="fr-CH" sz="2800" i="1">
                                <a:solidFill>
                                  <a:srgbClr val="000000"/>
                                </a:solidFill>
                                <a:latin typeface="Cambria Math" panose="02040503050406030204" pitchFamily="18" charset="0"/>
                              </a:rPr>
                              <m:t>𝑤</m:t>
                            </m:r>
                          </m:e>
                        </m:acc>
                      </m:oMath>
                    </m:oMathPara>
                  </a14:m>
                  <a:endParaRPr lang="fr-CH" dirty="0"/>
                </a:p>
              </p:txBody>
            </p:sp>
          </mc:Choice>
          <mc:Fallback>
            <p:sp>
              <p:nvSpPr>
                <p:cNvPr id="28692" name="Object 8">
                  <a:extLst>
                    <a:ext uri="{FF2B5EF4-FFF2-40B4-BE49-F238E27FC236}">
                      <a16:creationId xmlns:a16="http://schemas.microsoft.com/office/drawing/2014/main" id="{273838B4-AEC8-E028-EBED-770190435823}"/>
                    </a:ext>
                  </a:extLst>
                </p:cNvPr>
                <p:cNvSpPr txBox="1">
                  <a:spLocks noRot="1" noChangeAspect="1" noMove="1" noResize="1" noEditPoints="1" noAdjustHandles="1" noChangeArrowheads="1" noChangeShapeType="1" noTextEdit="1"/>
                </p:cNvSpPr>
                <p:nvPr/>
              </p:nvSpPr>
              <p:spPr bwMode="auto">
                <a:xfrm>
                  <a:off x="2794" y="1005"/>
                  <a:ext cx="2335" cy="365"/>
                </a:xfrm>
                <a:prstGeom prst="rect">
                  <a:avLst/>
                </a:prstGeom>
                <a:blipFill>
                  <a:blip r:embed="rId6"/>
                  <a:stretch>
                    <a:fillRect/>
                  </a:stretch>
                </a:blipFill>
                <a:ln w="9525">
                  <a:solidFill>
                    <a:srgbClr val="FF0000"/>
                  </a:solidFill>
                  <a:miter lim="800000"/>
                  <a:headEnd/>
                  <a:tailEnd/>
                </a:ln>
              </p:spPr>
              <p:txBody>
                <a:bodyPr/>
                <a:lstStyle/>
                <a:p>
                  <a:r>
                    <a:rPr lang="fr-CH">
                      <a:noFill/>
                    </a:rPr>
                    <a:t> </a:t>
                  </a:r>
                </a:p>
              </p:txBody>
            </p:sp>
          </mc:Fallback>
        </mc:AlternateContent>
        <mc:AlternateContent xmlns:mc="http://schemas.openxmlformats.org/markup-compatibility/2006" xmlns:a14="http://schemas.microsoft.com/office/drawing/2010/main">
          <mc:Choice Requires="a14">
            <p:sp>
              <p:nvSpPr>
                <p:cNvPr id="28693" name="Object 12">
                  <a:extLst>
                    <a:ext uri="{FF2B5EF4-FFF2-40B4-BE49-F238E27FC236}">
                      <a16:creationId xmlns:a16="http://schemas.microsoft.com/office/drawing/2014/main" id="{AA53BFEB-C11D-944E-E28C-DBABE5F1B3D7}"/>
                    </a:ext>
                  </a:extLst>
                </p:cNvPr>
                <p:cNvSpPr txBox="1"/>
                <p:nvPr/>
              </p:nvSpPr>
              <p:spPr bwMode="auto">
                <a:xfrm>
                  <a:off x="2819" y="1863"/>
                  <a:ext cx="2354" cy="312"/>
                </a:xfrm>
                <a:prstGeom prst="rect">
                  <a:avLst/>
                </a:prstGeom>
                <a:solidFill>
                  <a:schemeClr val="bg1"/>
                </a:solidFill>
                <a:ln w="9525">
                  <a:solidFill>
                    <a:srgbClr val="FF0000"/>
                  </a:solidFill>
                  <a:miter lim="800000"/>
                  <a:headEnd/>
                  <a:tailEnd/>
                </a:ln>
              </p:spPr>
              <p:txBody>
                <a:bodyPr>
                  <a:normAutofit/>
                </a:bodyPr>
                <a:lstStyle/>
                <a:p>
                  <a:pPr/>
                  <a14:m>
                    <m:oMathPara xmlns:m="http://schemas.openxmlformats.org/officeDocument/2006/math">
                      <m:oMathParaPr>
                        <m:jc m:val="left"/>
                      </m:oMathParaPr>
                      <m:oMath xmlns:m="http://schemas.openxmlformats.org/officeDocument/2006/math">
                        <m:acc>
                          <m:accPr>
                            <m:chr m:val="⃗"/>
                            <m:ctrlPr>
                              <a:rPr xmlns:a="http://schemas.openxmlformats.org/drawingml/2006/main" lang="fr-CH" sz="2400" i="1">
                                <a:solidFill>
                                  <a:srgbClr val="000000"/>
                                </a:solidFill>
                                <a:latin typeface="Cambria Math" panose="02040503050406030204" pitchFamily="18" charset="0"/>
                              </a:rPr>
                            </m:ctrlPr>
                          </m:accPr>
                          <m:e>
                            <m:r>
                              <a:rPr xmlns:a="http://schemas.openxmlformats.org/drawingml/2006/main" lang="fr-CH" sz="2400" i="1">
                                <a:solidFill>
                                  <a:srgbClr val="000000"/>
                                </a:solidFill>
                                <a:latin typeface="Cambria Math" panose="02040503050406030204" pitchFamily="18" charset="0"/>
                              </a:rPr>
                              <m:t>𝑦</m:t>
                            </m:r>
                          </m:e>
                        </m:acc>
                        <m:r>
                          <a:rPr xmlns:a="http://schemas.openxmlformats.org/drawingml/2006/main" lang="fr-CH" sz="2400" i="1">
                            <a:solidFill>
                              <a:srgbClr val="000000"/>
                            </a:solidFill>
                            <a:latin typeface="Cambria Math" panose="02040503050406030204" pitchFamily="18" charset="0"/>
                          </a:rPr>
                          <m:t>=</m:t>
                        </m:r>
                        <m:d>
                          <m:dPr>
                            <m:ctrlPr>
                              <a:rPr xmlns:a="http://schemas.openxmlformats.org/drawingml/2006/main" lang="fr-CH" sz="2400" i="1">
                                <a:solidFill>
                                  <a:srgbClr val="000000"/>
                                </a:solidFill>
                                <a:latin typeface="Cambria Math" panose="02040503050406030204" pitchFamily="18" charset="0"/>
                              </a:rPr>
                            </m:ctrlPr>
                          </m:dPr>
                          <m:e>
                            <m:r>
                              <a:rPr xmlns:a="http://schemas.openxmlformats.org/drawingml/2006/main" lang="fr-CH" sz="2400" i="1">
                                <a:solidFill>
                                  <a:srgbClr val="000000"/>
                                </a:solidFill>
                                <a:latin typeface="Cambria Math" panose="02040503050406030204" pitchFamily="18" charset="0"/>
                              </a:rPr>
                              <m:t>𝐶</m:t>
                            </m:r>
                            <m:r>
                              <a:rPr xmlns:a="http://schemas.openxmlformats.org/drawingml/2006/main" lang="fr-CH" sz="2400" i="1">
                                <a:solidFill>
                                  <a:srgbClr val="000000"/>
                                </a:solidFill>
                                <a:latin typeface="Cambria Math" panose="02040503050406030204" pitchFamily="18" charset="0"/>
                              </a:rPr>
                              <m:t>−</m:t>
                            </m:r>
                            <m:r>
                              <a:rPr xmlns:a="http://schemas.openxmlformats.org/drawingml/2006/main" lang="fr-CH" sz="2400" i="1">
                                <a:solidFill>
                                  <a:srgbClr val="000000"/>
                                </a:solidFill>
                                <a:latin typeface="Cambria Math" panose="02040503050406030204" pitchFamily="18" charset="0"/>
                              </a:rPr>
                              <m:t>𝐷</m:t>
                            </m:r>
                            <m:r>
                              <a:rPr xmlns:a="http://schemas.openxmlformats.org/drawingml/2006/main" lang="fr-CH" sz="2400" i="1">
                                <a:solidFill>
                                  <a:srgbClr val="000000"/>
                                </a:solidFill>
                                <a:latin typeface="Cambria Math" panose="02040503050406030204" pitchFamily="18" charset="0"/>
                              </a:rPr>
                              <m:t>⋅</m:t>
                            </m:r>
                            <m:r>
                              <a:rPr xmlns:a="http://schemas.openxmlformats.org/drawingml/2006/main" lang="fr-CH" sz="2400" i="1">
                                <a:solidFill>
                                  <a:srgbClr val="000000"/>
                                </a:solidFill>
                                <a:latin typeface="Cambria Math" panose="02040503050406030204" pitchFamily="18" charset="0"/>
                              </a:rPr>
                              <m:t>𝐾</m:t>
                            </m:r>
                          </m:e>
                        </m:d>
                        <m:r>
                          <a:rPr xmlns:a="http://schemas.openxmlformats.org/drawingml/2006/main" lang="fr-CH" sz="2400" i="1">
                            <a:solidFill>
                              <a:srgbClr val="000000"/>
                            </a:solidFill>
                            <a:latin typeface="Cambria Math" panose="02040503050406030204" pitchFamily="18" charset="0"/>
                          </a:rPr>
                          <m:t>⋅</m:t>
                        </m:r>
                        <m:acc>
                          <m:accPr>
                            <m:chr m:val="⃗"/>
                            <m:ctrlPr>
                              <a:rPr xmlns:a="http://schemas.openxmlformats.org/drawingml/2006/main" lang="fr-CH" sz="2400" i="1">
                                <a:solidFill>
                                  <a:srgbClr val="000000"/>
                                </a:solidFill>
                                <a:latin typeface="Cambria Math" panose="02040503050406030204" pitchFamily="18" charset="0"/>
                              </a:rPr>
                            </m:ctrlPr>
                          </m:accPr>
                          <m:e>
                            <m:r>
                              <a:rPr xmlns:a="http://schemas.openxmlformats.org/drawingml/2006/main" lang="fr-CH" sz="2400" i="1">
                                <a:solidFill>
                                  <a:srgbClr val="000000"/>
                                </a:solidFill>
                                <a:latin typeface="Cambria Math" panose="02040503050406030204" pitchFamily="18" charset="0"/>
                              </a:rPr>
                              <m:t>𝑥</m:t>
                            </m:r>
                          </m:e>
                        </m:acc>
                        <m:r>
                          <a:rPr xmlns:a="http://schemas.openxmlformats.org/drawingml/2006/main" lang="fr-CH" sz="2400" i="1">
                            <a:solidFill>
                              <a:srgbClr val="000000"/>
                            </a:solidFill>
                            <a:latin typeface="Cambria Math" panose="02040503050406030204" pitchFamily="18" charset="0"/>
                          </a:rPr>
                          <m:t>+</m:t>
                        </m:r>
                        <m:r>
                          <a:rPr xmlns:a="http://schemas.openxmlformats.org/drawingml/2006/main" lang="fr-CH" sz="2400" i="1">
                            <a:solidFill>
                              <a:srgbClr val="000000"/>
                            </a:solidFill>
                            <a:latin typeface="Cambria Math" panose="02040503050406030204" pitchFamily="18" charset="0"/>
                          </a:rPr>
                          <m:t>𝐷</m:t>
                        </m:r>
                        <m:r>
                          <a:rPr xmlns:a="http://schemas.openxmlformats.org/drawingml/2006/main" lang="fr-CH" sz="2400" i="1">
                            <a:solidFill>
                              <a:srgbClr val="000000"/>
                            </a:solidFill>
                            <a:latin typeface="Cambria Math" panose="02040503050406030204" pitchFamily="18" charset="0"/>
                          </a:rPr>
                          <m:t>⋅</m:t>
                        </m:r>
                        <m:r>
                          <a:rPr xmlns:a="http://schemas.openxmlformats.org/drawingml/2006/main" lang="fr-CH" sz="2400" i="1">
                            <a:solidFill>
                              <a:srgbClr val="000000"/>
                            </a:solidFill>
                            <a:latin typeface="Cambria Math" panose="02040503050406030204" pitchFamily="18" charset="0"/>
                          </a:rPr>
                          <m:t>𝐿</m:t>
                        </m:r>
                        <m:r>
                          <a:rPr xmlns:a="http://schemas.openxmlformats.org/drawingml/2006/main" lang="fr-CH" sz="2400" i="1">
                            <a:solidFill>
                              <a:srgbClr val="000000"/>
                            </a:solidFill>
                            <a:latin typeface="Cambria Math" panose="02040503050406030204" pitchFamily="18" charset="0"/>
                          </a:rPr>
                          <m:t>⋅</m:t>
                        </m:r>
                        <m:acc>
                          <m:accPr>
                            <m:chr m:val="⃗"/>
                            <m:ctrlPr>
                              <a:rPr xmlns:a="http://schemas.openxmlformats.org/drawingml/2006/main" lang="fr-CH" sz="2400" i="1">
                                <a:solidFill>
                                  <a:srgbClr val="000000"/>
                                </a:solidFill>
                                <a:latin typeface="Cambria Math" panose="02040503050406030204" pitchFamily="18" charset="0"/>
                              </a:rPr>
                            </m:ctrlPr>
                          </m:accPr>
                          <m:e>
                            <m:r>
                              <a:rPr xmlns:a="http://schemas.openxmlformats.org/drawingml/2006/main" lang="fr-CH" sz="2400" i="1">
                                <a:solidFill>
                                  <a:srgbClr val="000000"/>
                                </a:solidFill>
                                <a:latin typeface="Cambria Math" panose="02040503050406030204" pitchFamily="18" charset="0"/>
                              </a:rPr>
                              <m:t>𝑤</m:t>
                            </m:r>
                          </m:e>
                        </m:acc>
                      </m:oMath>
                    </m:oMathPara>
                  </a14:m>
                  <a:endParaRPr lang="fr-CH" sz="2400" dirty="0"/>
                </a:p>
              </p:txBody>
            </p:sp>
          </mc:Choice>
          <mc:Fallback>
            <p:sp>
              <p:nvSpPr>
                <p:cNvPr id="28693" name="Object 12">
                  <a:extLst>
                    <a:ext uri="{FF2B5EF4-FFF2-40B4-BE49-F238E27FC236}">
                      <a16:creationId xmlns:a16="http://schemas.microsoft.com/office/drawing/2014/main" id="{AA53BFEB-C11D-944E-E28C-DBABE5F1B3D7}"/>
                    </a:ext>
                  </a:extLst>
                </p:cNvPr>
                <p:cNvSpPr txBox="1">
                  <a:spLocks noRot="1" noChangeAspect="1" noMove="1" noResize="1" noEditPoints="1" noAdjustHandles="1" noChangeArrowheads="1" noChangeShapeType="1" noTextEdit="1"/>
                </p:cNvSpPr>
                <p:nvPr/>
              </p:nvSpPr>
              <p:spPr bwMode="auto">
                <a:xfrm>
                  <a:off x="2819" y="1863"/>
                  <a:ext cx="2354" cy="312"/>
                </a:xfrm>
                <a:prstGeom prst="rect">
                  <a:avLst/>
                </a:prstGeom>
                <a:blipFill>
                  <a:blip r:embed="rId7"/>
                  <a:stretch>
                    <a:fillRect l="-284" t="-15957"/>
                  </a:stretch>
                </a:blipFill>
                <a:ln w="9525">
                  <a:solidFill>
                    <a:srgbClr val="FF0000"/>
                  </a:solidFill>
                  <a:miter lim="800000"/>
                  <a:headEnd/>
                  <a:tailEnd/>
                </a:ln>
              </p:spPr>
              <p:txBody>
                <a:bodyPr/>
                <a:lstStyle/>
                <a:p>
                  <a:r>
                    <a:rPr lang="fr-CH">
                      <a:noFill/>
                    </a:rPr>
                    <a:t> </a:t>
                  </a:r>
                </a:p>
              </p:txBody>
            </p:sp>
          </mc:Fallback>
        </mc:AlternateContent>
      </p:grpSp>
      <p:sp>
        <p:nvSpPr>
          <p:cNvPr id="269326" name="Text Box 14">
            <a:extLst>
              <a:ext uri="{FF2B5EF4-FFF2-40B4-BE49-F238E27FC236}">
                <a16:creationId xmlns:a16="http://schemas.microsoft.com/office/drawing/2014/main" id="{A329AC5B-B29A-5075-AD0F-1730CF2B76F4}"/>
              </a:ext>
            </a:extLst>
          </p:cNvPr>
          <p:cNvSpPr txBox="1">
            <a:spLocks noChangeArrowheads="1"/>
          </p:cNvSpPr>
          <p:nvPr/>
        </p:nvSpPr>
        <p:spPr bwMode="auto">
          <a:xfrm>
            <a:off x="678729" y="4047003"/>
            <a:ext cx="10605155" cy="2308324"/>
          </a:xfrm>
          <a:prstGeom prst="rect">
            <a:avLst/>
          </a:prstGeom>
          <a:solidFill>
            <a:schemeClr val="bg1"/>
          </a:solidFill>
          <a:ln w="9525">
            <a:noFill/>
            <a:miter lim="800000"/>
            <a:headEnd/>
            <a:tailEnd/>
          </a:ln>
        </p:spPr>
        <p:txBody>
          <a:bodyPr wrap="square">
            <a:spAutoFit/>
          </a:bodyPr>
          <a:lstStyle>
            <a:lvl1pPr marL="274638" indent="-274638">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 typeface="Wingdings" panose="05000000000000000000" pitchFamily="2" charset="2"/>
              <a:buChar char="Ø"/>
            </a:pPr>
            <a:r>
              <a:rPr lang="fr-CH" altLang="fr-FR" dirty="0">
                <a:latin typeface="Times" panose="02020603050405020304" pitchFamily="18" charset="0"/>
                <a:cs typeface="Times" panose="02020603050405020304" pitchFamily="18" charset="0"/>
              </a:rPr>
              <a:t>Die Zustandsrückkopplung über K beeinflusst direkt die Dynamik des Systems: </a:t>
            </a:r>
            <a:r>
              <a:rPr lang="fr-CH" altLang="fr-FR" b="1" dirty="0">
                <a:latin typeface="Times" panose="02020603050405020304" pitchFamily="18" charset="0"/>
                <a:cs typeface="Times" panose="02020603050405020304" pitchFamily="18" charset="0"/>
              </a:rPr>
              <a:t>(Die Matrix </a:t>
            </a:r>
            <a:r>
              <a:rPr lang="fr-CH" altLang="fr-FR" b="1" dirty="0">
                <a:solidFill>
                  <a:srgbClr val="FF0000"/>
                </a:solidFill>
                <a:latin typeface="Times" panose="02020603050405020304" pitchFamily="18" charset="0"/>
                <a:cs typeface="Times" panose="02020603050405020304" pitchFamily="18" charset="0"/>
              </a:rPr>
              <a:t>A </a:t>
            </a:r>
            <a:r>
              <a:rPr lang="fr-CH" altLang="fr-FR" b="1" dirty="0">
                <a:latin typeface="Times" panose="02020603050405020304" pitchFamily="18" charset="0"/>
                <a:cs typeface="Times" panose="02020603050405020304" pitchFamily="18" charset="0"/>
              </a:rPr>
              <a:t>des Systems  wird durch </a:t>
            </a:r>
            <a:r>
              <a:rPr lang="fr-CH" altLang="fr-FR" b="1" dirty="0">
                <a:solidFill>
                  <a:srgbClr val="FF0000"/>
                </a:solidFill>
                <a:latin typeface="Times" panose="02020603050405020304" pitchFamily="18" charset="0"/>
                <a:cs typeface="Times" panose="02020603050405020304" pitchFamily="18" charset="0"/>
              </a:rPr>
              <a:t>A-BK</a:t>
            </a:r>
            <a:r>
              <a:rPr lang="fr-CH" altLang="fr-FR" b="1" dirty="0">
                <a:latin typeface="Times" panose="02020603050405020304" pitchFamily="18" charset="0"/>
                <a:cs typeface="Times" panose="02020603050405020304" pitchFamily="18" charset="0"/>
              </a:rPr>
              <a:t> ersetzt</a:t>
            </a:r>
            <a:r>
              <a:rPr lang="fr-CH" altLang="fr-FR" b="1" dirty="0">
                <a:latin typeface="Times" panose="02020603050405020304" pitchFamily="18" charset="0"/>
                <a:cs typeface="Times" panose="02020603050405020304" pitchFamily="18" charset="0"/>
              </a:rPr>
              <a:t>)</a:t>
            </a:r>
          </a:p>
          <a:p>
            <a:pPr>
              <a:spcBef>
                <a:spcPct val="0"/>
              </a:spcBef>
              <a:buClrTx/>
              <a:buFont typeface="Wingdings" panose="05000000000000000000" pitchFamily="2" charset="2"/>
              <a:buChar char="Ø"/>
            </a:pPr>
            <a:endParaRPr lang="fr-CH" altLang="fr-FR" dirty="0">
              <a:latin typeface="Times" panose="02020603050405020304" pitchFamily="18" charset="0"/>
              <a:cs typeface="Times" panose="02020603050405020304" pitchFamily="18" charset="0"/>
            </a:endParaRPr>
          </a:p>
          <a:p>
            <a:pPr>
              <a:spcBef>
                <a:spcPct val="0"/>
              </a:spcBef>
              <a:buClrTx/>
              <a:buFont typeface="Wingdings" panose="05000000000000000000" pitchFamily="2" charset="2"/>
              <a:buChar char="Ø"/>
            </a:pPr>
            <a:r>
              <a:rPr lang="fr-CH" altLang="fr-FR" dirty="0">
                <a:latin typeface="Times" panose="02020603050405020304" pitchFamily="18" charset="0"/>
                <a:cs typeface="Times" panose="02020603050405020304" pitchFamily="18" charset="0"/>
              </a:rPr>
              <a:t>Die Zustandsrückkopplung beeinflusst die Dynamik des Systems.</a:t>
            </a:r>
          </a:p>
          <a:p>
            <a:pPr marL="0" indent="0">
              <a:spcBef>
                <a:spcPct val="0"/>
              </a:spcBef>
              <a:buClrTx/>
              <a:buNone/>
            </a:pPr>
            <a:endParaRPr lang="fr-CH" altLang="fr-FR" dirty="0">
              <a:latin typeface="Times" panose="02020603050405020304" pitchFamily="18" charset="0"/>
              <a:cs typeface="Times" panose="02020603050405020304" pitchFamily="18" charset="0"/>
            </a:endParaRPr>
          </a:p>
          <a:p>
            <a:pPr>
              <a:spcBef>
                <a:spcPct val="0"/>
              </a:spcBef>
              <a:buClrTx/>
              <a:buFont typeface="Wingdings" panose="05000000000000000000" pitchFamily="2" charset="2"/>
              <a:buChar char="Ø"/>
            </a:pPr>
            <a:r>
              <a:rPr lang="fr-CH" altLang="fr-FR" dirty="0">
                <a:latin typeface="Times" panose="02020603050405020304" pitchFamily="18" charset="0"/>
                <a:cs typeface="Times" panose="02020603050405020304" pitchFamily="18" charset="0"/>
              </a:rPr>
              <a:t>Die Anzahl der Prozesseingänge (m) = Anzahl der Sollwerte.</a:t>
            </a:r>
          </a:p>
        </p:txBody>
      </p:sp>
      <p:grpSp>
        <p:nvGrpSpPr>
          <p:cNvPr id="3" name="Group 20">
            <a:extLst>
              <a:ext uri="{FF2B5EF4-FFF2-40B4-BE49-F238E27FC236}">
                <a16:creationId xmlns:a16="http://schemas.microsoft.com/office/drawing/2014/main" id="{F921A2D8-B7EE-A411-2F41-D573F50ED18D}"/>
              </a:ext>
            </a:extLst>
          </p:cNvPr>
          <p:cNvGrpSpPr>
            <a:grpSpLocks/>
          </p:cNvGrpSpPr>
          <p:nvPr/>
        </p:nvGrpSpPr>
        <p:grpSpPr bwMode="auto">
          <a:xfrm>
            <a:off x="4581526" y="1655763"/>
            <a:ext cx="1285875" cy="1778000"/>
            <a:chOff x="1926" y="1043"/>
            <a:chExt cx="810" cy="1120"/>
          </a:xfrm>
        </p:grpSpPr>
        <p:sp>
          <p:nvSpPr>
            <p:cNvPr id="28690" name="AutoShape 15">
              <a:extLst>
                <a:ext uri="{FF2B5EF4-FFF2-40B4-BE49-F238E27FC236}">
                  <a16:creationId xmlns:a16="http://schemas.microsoft.com/office/drawing/2014/main" id="{67B78653-F136-A932-A2B9-C21425C63571}"/>
                </a:ext>
              </a:extLst>
            </p:cNvPr>
            <p:cNvSpPr>
              <a:spLocks noChangeArrowheads="1"/>
            </p:cNvSpPr>
            <p:nvPr/>
          </p:nvSpPr>
          <p:spPr bwMode="auto">
            <a:xfrm>
              <a:off x="1926" y="1043"/>
              <a:ext cx="810" cy="288"/>
            </a:xfrm>
            <a:prstGeom prst="rightArrow">
              <a:avLst>
                <a:gd name="adj1" fmla="val 50000"/>
                <a:gd name="adj2" fmla="val 70313"/>
              </a:avLst>
            </a:prstGeom>
            <a:solidFill>
              <a:srgbClr val="FF0000"/>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sp>
          <p:nvSpPr>
            <p:cNvPr id="28691" name="AutoShape 16">
              <a:extLst>
                <a:ext uri="{FF2B5EF4-FFF2-40B4-BE49-F238E27FC236}">
                  <a16:creationId xmlns:a16="http://schemas.microsoft.com/office/drawing/2014/main" id="{4AD5D04C-B2A8-CD96-74C6-C7FF80D4BC56}"/>
                </a:ext>
              </a:extLst>
            </p:cNvPr>
            <p:cNvSpPr>
              <a:spLocks noChangeArrowheads="1"/>
            </p:cNvSpPr>
            <p:nvPr/>
          </p:nvSpPr>
          <p:spPr bwMode="auto">
            <a:xfrm>
              <a:off x="1926" y="1875"/>
              <a:ext cx="810" cy="288"/>
            </a:xfrm>
            <a:prstGeom prst="rightArrow">
              <a:avLst>
                <a:gd name="adj1" fmla="val 50000"/>
                <a:gd name="adj2" fmla="val 70313"/>
              </a:avLst>
            </a:prstGeom>
            <a:solidFill>
              <a:srgbClr val="FF0000"/>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grpSp>
      <p:grpSp>
        <p:nvGrpSpPr>
          <p:cNvPr id="4" name="Group 19">
            <a:extLst>
              <a:ext uri="{FF2B5EF4-FFF2-40B4-BE49-F238E27FC236}">
                <a16:creationId xmlns:a16="http://schemas.microsoft.com/office/drawing/2014/main" id="{1EEEF18C-5235-5150-C51A-357A9252ADB1}"/>
              </a:ext>
            </a:extLst>
          </p:cNvPr>
          <p:cNvGrpSpPr>
            <a:grpSpLocks/>
          </p:cNvGrpSpPr>
          <p:nvPr/>
        </p:nvGrpSpPr>
        <p:grpSpPr bwMode="auto">
          <a:xfrm>
            <a:off x="4181475" y="2157414"/>
            <a:ext cx="273050" cy="815975"/>
            <a:chOff x="1674" y="1359"/>
            <a:chExt cx="172" cy="514"/>
          </a:xfrm>
        </p:grpSpPr>
        <p:sp>
          <p:nvSpPr>
            <p:cNvPr id="28688" name="AutoShape 17">
              <a:extLst>
                <a:ext uri="{FF2B5EF4-FFF2-40B4-BE49-F238E27FC236}">
                  <a16:creationId xmlns:a16="http://schemas.microsoft.com/office/drawing/2014/main" id="{1AE4DED1-3BF8-BB76-2854-499E4E7F5538}"/>
                </a:ext>
              </a:extLst>
            </p:cNvPr>
            <p:cNvSpPr>
              <a:spLocks noChangeArrowheads="1"/>
            </p:cNvSpPr>
            <p:nvPr/>
          </p:nvSpPr>
          <p:spPr bwMode="auto">
            <a:xfrm>
              <a:off x="1674" y="1359"/>
              <a:ext cx="171" cy="108"/>
            </a:xfrm>
            <a:prstGeom prst="upArrow">
              <a:avLst>
                <a:gd name="adj1" fmla="val 50000"/>
                <a:gd name="adj2" fmla="val 25000"/>
              </a:avLst>
            </a:prstGeom>
            <a:solidFill>
              <a:schemeClr val="accent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sp>
          <p:nvSpPr>
            <p:cNvPr id="28689" name="AutoShape 18">
              <a:extLst>
                <a:ext uri="{FF2B5EF4-FFF2-40B4-BE49-F238E27FC236}">
                  <a16:creationId xmlns:a16="http://schemas.microsoft.com/office/drawing/2014/main" id="{94140489-F2B6-F8AC-375B-2501CF5909C7}"/>
                </a:ext>
              </a:extLst>
            </p:cNvPr>
            <p:cNvSpPr>
              <a:spLocks noChangeArrowheads="1"/>
            </p:cNvSpPr>
            <p:nvPr/>
          </p:nvSpPr>
          <p:spPr bwMode="auto">
            <a:xfrm flipV="1">
              <a:off x="1675" y="1765"/>
              <a:ext cx="171" cy="108"/>
            </a:xfrm>
            <a:prstGeom prst="upArrow">
              <a:avLst>
                <a:gd name="adj1" fmla="val 50000"/>
                <a:gd name="adj2" fmla="val 25000"/>
              </a:avLst>
            </a:prstGeom>
            <a:solidFill>
              <a:schemeClr val="accent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grpSp>
      <p:pic>
        <p:nvPicPr>
          <p:cNvPr id="5" name="Picture 4" descr="HES-SO Valais-Wallis - BioArk">
            <a:extLst>
              <a:ext uri="{FF2B5EF4-FFF2-40B4-BE49-F238E27FC236}">
                <a16:creationId xmlns:a16="http://schemas.microsoft.com/office/drawing/2014/main" id="{CD3A08B3-31C9-6DFE-E390-A9D9297E3588}"/>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nodeType="clickEffect">
                                  <p:stCondLst>
                                    <p:cond delay="0"/>
                                  </p:stCondLst>
                                  <p:childTnLst>
                                    <p:set>
                                      <p:cBhvr>
                                        <p:cTn id="6" dur="1" fill="hold">
                                          <p:stCondLst>
                                            <p:cond delay="0"/>
                                          </p:stCondLst>
                                        </p:cTn>
                                        <p:tgtEl>
                                          <p:spTgt spid="269322"/>
                                        </p:tgtEl>
                                        <p:attrNameLst>
                                          <p:attrName>style.visibility</p:attrName>
                                        </p:attrNameLst>
                                      </p:cBhvr>
                                      <p:to>
                                        <p:strVal val="visible"/>
                                      </p:to>
                                    </p:set>
                                    <p:anim calcmode="lin" valueType="num">
                                      <p:cBhvr>
                                        <p:cTn id="7" dur="500" fill="hold"/>
                                        <p:tgtEl>
                                          <p:spTgt spid="269322"/>
                                        </p:tgtEl>
                                        <p:attrNameLst>
                                          <p:attrName>ppt_w</p:attrName>
                                        </p:attrNameLst>
                                      </p:cBhvr>
                                      <p:tavLst>
                                        <p:tav tm="0">
                                          <p:val>
                                            <p:fltVal val="0"/>
                                          </p:val>
                                        </p:tav>
                                        <p:tav tm="100000">
                                          <p:val>
                                            <p:strVal val="#ppt_w"/>
                                          </p:val>
                                        </p:tav>
                                      </p:tavLst>
                                    </p:anim>
                                    <p:anim calcmode="lin" valueType="num">
                                      <p:cBhvr>
                                        <p:cTn id="8" dur="500" fill="hold"/>
                                        <p:tgtEl>
                                          <p:spTgt spid="269322"/>
                                        </p:tgtEl>
                                        <p:attrNameLst>
                                          <p:attrName>ppt_h</p:attrName>
                                        </p:attrNameLst>
                                      </p:cBhvr>
                                      <p:tavLst>
                                        <p:tav tm="0">
                                          <p:val>
                                            <p:fltVal val="0"/>
                                          </p:val>
                                        </p:tav>
                                        <p:tav tm="100000">
                                          <p:val>
                                            <p:strVal val="#ppt_h"/>
                                          </p:val>
                                        </p:tav>
                                      </p:tavLst>
                                    </p:anim>
                                  </p:childTnLst>
                                </p:cTn>
                              </p:par>
                            </p:childTnLst>
                          </p:cTn>
                        </p:par>
                        <p:par>
                          <p:cTn id="9" fill="hold" nodeType="afterGroup">
                            <p:stCondLst>
                              <p:cond delay="500"/>
                            </p:stCondLst>
                            <p:childTnLst>
                              <p:par>
                                <p:cTn id="10" presetID="5" presetClass="entr" presetSubtype="10" fill="hold" nodeType="afterEffect">
                                  <p:stCondLst>
                                    <p:cond delay="2000"/>
                                  </p:stCondLst>
                                  <p:childTnLst>
                                    <p:set>
                                      <p:cBhvr>
                                        <p:cTn id="11" dur="1" fill="hold">
                                          <p:stCondLst>
                                            <p:cond delay="0"/>
                                          </p:stCondLst>
                                        </p:cTn>
                                        <p:tgtEl>
                                          <p:spTgt spid="4"/>
                                        </p:tgtEl>
                                        <p:attrNameLst>
                                          <p:attrName>style.visibility</p:attrName>
                                        </p:attrNameLst>
                                      </p:cBhvr>
                                      <p:to>
                                        <p:strVal val="visible"/>
                                      </p:to>
                                    </p:set>
                                    <p:animEffect transition="in" filter="checkerboard(across)">
                                      <p:cBhvr>
                                        <p:cTn id="12" dur="5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checkerboard(across)">
                                      <p:cBhvr>
                                        <p:cTn id="17" dur="500"/>
                                        <p:tgtEl>
                                          <p:spTgt spid="3"/>
                                        </p:tgtEl>
                                      </p:cBhvr>
                                    </p:animEffect>
                                  </p:childTnLst>
                                </p:cTn>
                              </p:par>
                            </p:childTnLst>
                          </p:cTn>
                        </p:par>
                        <p:par>
                          <p:cTn id="18" fill="hold" nodeType="afterGroup">
                            <p:stCondLst>
                              <p:cond delay="500"/>
                            </p:stCondLst>
                            <p:childTnLst>
                              <p:par>
                                <p:cTn id="19" presetID="5" presetClass="entr" presetSubtype="10" fill="hold" nodeType="afterEffect">
                                  <p:stCondLst>
                                    <p:cond delay="2000"/>
                                  </p:stCondLst>
                                  <p:childTnLst>
                                    <p:set>
                                      <p:cBhvr>
                                        <p:cTn id="20" dur="1" fill="hold">
                                          <p:stCondLst>
                                            <p:cond delay="0"/>
                                          </p:stCondLst>
                                        </p:cTn>
                                        <p:tgtEl>
                                          <p:spTgt spid="2"/>
                                        </p:tgtEl>
                                        <p:attrNameLst>
                                          <p:attrName>style.visibility</p:attrName>
                                        </p:attrNameLst>
                                      </p:cBhvr>
                                      <p:to>
                                        <p:strVal val="visible"/>
                                      </p:to>
                                    </p:set>
                                    <p:animEffect transition="in" filter="checkerboard(across)">
                                      <p:cBhvr>
                                        <p:cTn id="21" dur="500"/>
                                        <p:tgtEl>
                                          <p:spTgt spid="2"/>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3" presetClass="entr" presetSubtype="16" fill="hold" nodeType="clickEffect">
                                  <p:stCondLst>
                                    <p:cond delay="0"/>
                                  </p:stCondLst>
                                  <p:childTnLst>
                                    <p:set>
                                      <p:cBhvr>
                                        <p:cTn id="25" dur="1" fill="hold">
                                          <p:stCondLst>
                                            <p:cond delay="0"/>
                                          </p:stCondLst>
                                        </p:cTn>
                                        <p:tgtEl>
                                          <p:spTgt spid="269326"/>
                                        </p:tgtEl>
                                        <p:attrNameLst>
                                          <p:attrName>style.visibility</p:attrName>
                                        </p:attrNameLst>
                                      </p:cBhvr>
                                      <p:to>
                                        <p:strVal val="visible"/>
                                      </p:to>
                                    </p:set>
                                    <p:anim calcmode="lin" valueType="num">
                                      <p:cBhvr>
                                        <p:cTn id="26" dur="500" fill="hold"/>
                                        <p:tgtEl>
                                          <p:spTgt spid="269326"/>
                                        </p:tgtEl>
                                        <p:attrNameLst>
                                          <p:attrName>ppt_w</p:attrName>
                                        </p:attrNameLst>
                                      </p:cBhvr>
                                      <p:tavLst>
                                        <p:tav tm="0">
                                          <p:val>
                                            <p:fltVal val="0"/>
                                          </p:val>
                                        </p:tav>
                                        <p:tav tm="100000">
                                          <p:val>
                                            <p:strVal val="#ppt_w"/>
                                          </p:val>
                                        </p:tav>
                                      </p:tavLst>
                                    </p:anim>
                                    <p:anim calcmode="lin" valueType="num">
                                      <p:cBhvr>
                                        <p:cTn id="27" dur="500" fill="hold"/>
                                        <p:tgtEl>
                                          <p:spTgt spid="26932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9326" grpId="0" animBg="1"/>
    </p:bldLst>
  </p:timing>
</p:sld>
</file>

<file path=ppt/slides/slide30.xml><?xml version="1.0" encoding="utf-8"?>
<p:sld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Espace réservé du numéro de diapositive 5">
            <a:extLst>
              <a:ext uri="{FF2B5EF4-FFF2-40B4-BE49-F238E27FC236}">
                <a16:creationId xmlns:a16="http://schemas.microsoft.com/office/drawing/2014/main" id="{25A85384-DF1B-9241-1D78-B72C971A3E2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46E57701-509A-4C44-82FF-7C253DADD1AD}" type="slidenum">
              <a:rPr lang="fr-FR" altLang="fr-FR" sz="1200"/>
              <a:t>30</a:t>
            </a:fld>
            <a:endParaRPr lang="fr-FR" altLang="fr-FR" sz="1200"/>
          </a:p>
        </p:txBody>
      </p:sp>
      <p:sp>
        <p:nvSpPr>
          <p:cNvPr id="91139" name="Rectangle 2">
            <a:extLst>
              <a:ext uri="{FF2B5EF4-FFF2-40B4-BE49-F238E27FC236}">
                <a16:creationId xmlns:a16="http://schemas.microsoft.com/office/drawing/2014/main" id="{1E63B80B-149E-FBCE-B8E9-86C7DDDAE0BA}"/>
              </a:ext>
            </a:extLst>
          </p:cNvPr>
          <p:cNvSpPr>
            <a:spLocks noGrp="1" noChangeArrowheads="1"/>
          </p:cNvSpPr>
          <p:nvPr>
            <p:ph type="title"/>
          </p:nvPr>
        </p:nvSpPr>
        <p:spPr/>
        <p:txBody>
          <a:bodyPr>
            <a:normAutofit/>
          </a:bodyPr>
          <a:lstStyle/>
          <a:p>
            <a:r>
              <a:rPr lang="fr-CH" altLang="fr-FR" sz="3200" b="1" dirty="0">
                <a:latin typeface="Times" panose="02020603050405020304" pitchFamily="18" charset="0"/>
                <a:cs typeface="Times" panose="02020603050405020304" pitchFamily="18" charset="0"/>
              </a:rPr>
              <a:t>Entwurf eines Zustandsbeobachters durch Polplatzierung</a:t>
            </a:r>
            <a:endParaRPr lang="fr-FR" altLang="fr-FR" sz="3200" b="1" dirty="0">
              <a:latin typeface="Times" panose="02020603050405020304" pitchFamily="18" charset="0"/>
              <a:cs typeface="Times" panose="02020603050405020304" pitchFamily="18" charset="0"/>
            </a:endParaRPr>
          </a:p>
        </p:txBody>
      </p:sp>
      <p:sp>
        <p:nvSpPr>
          <p:cNvPr id="91140" name="Rectangle 3">
            <a:extLst>
              <a:ext uri="{FF2B5EF4-FFF2-40B4-BE49-F238E27FC236}">
                <a16:creationId xmlns:a16="http://schemas.microsoft.com/office/drawing/2014/main" id="{CDC1186C-F922-15A7-7E5C-6D7C32EF3A5E}"/>
              </a:ext>
            </a:extLst>
          </p:cNvPr>
          <p:cNvSpPr>
            <a:spLocks noGrp="1" noChangeArrowheads="1"/>
          </p:cNvSpPr>
          <p:nvPr>
            <p:ph type="body" idx="1"/>
          </p:nvPr>
        </p:nvSpPr>
        <p:spPr>
          <a:xfrm>
            <a:off x="838199" y="2005012"/>
            <a:ext cx="10887635" cy="4351338"/>
          </a:xfrm>
        </p:spPr>
        <p:txBody>
          <a:bodyPr>
            <a:normAutofit/>
          </a:bodyPr>
          <a:lstStyle/>
          <a:p>
            <a:pPr>
              <a:buFont typeface="Wingdings" panose="05000000000000000000" pitchFamily="2" charset="2"/>
              <a:buChar char="Ø"/>
            </a:pPr>
            <a:r>
              <a:rPr lang="fr-CH" altLang="fr-FR" sz="2400" dirty="0">
                <a:latin typeface="Times" panose="02020603050405020304" pitchFamily="18" charset="0"/>
                <a:cs typeface="Times" panose="02020603050405020304" pitchFamily="18" charset="0"/>
              </a:rPr>
              <a:t>Wenn man eine Polplatzierung zur Dimensionierung des Zustandsreglers verwendet, ist es sinnvoll, dieselbe Methode zur Dimensionierung des Beobachters zu verwenden. </a:t>
            </a:r>
          </a:p>
          <a:p>
            <a:pPr marL="0" indent="0">
              <a:buNone/>
            </a:pPr>
            <a:endParaRPr lang="fr-CH" altLang="fr-FR" sz="2400" dirty="0">
              <a:latin typeface="Times" panose="02020603050405020304" pitchFamily="18" charset="0"/>
              <a:cs typeface="Times" panose="02020603050405020304" pitchFamily="18" charset="0"/>
            </a:endParaRPr>
          </a:p>
          <a:p>
            <a:pPr>
              <a:buFont typeface="Wingdings" panose="05000000000000000000" pitchFamily="2" charset="2"/>
              <a:buChar char="Ø"/>
            </a:pPr>
            <a:r>
              <a:rPr lang="fr-CH" altLang="fr-FR" sz="2400" dirty="0">
                <a:latin typeface="Times" panose="02020603050405020304" pitchFamily="18" charset="0"/>
                <a:cs typeface="Times" panose="02020603050405020304" pitchFamily="18" charset="0"/>
              </a:rPr>
              <a:t>Wählt man für den Beobachter Pole, die links von den für die Regelung gewählten Polen liegen, erhält man automatisch </a:t>
            </a:r>
            <a:r>
              <a:rPr lang="fr-CH" altLang="fr-FR" sz="2400" b="1" dirty="0">
                <a:solidFill>
                  <a:srgbClr val="0070C0"/>
                </a:solidFill>
                <a:latin typeface="Times" panose="02020603050405020304" pitchFamily="18" charset="0"/>
                <a:cs typeface="Times" panose="02020603050405020304" pitchFamily="18" charset="0"/>
              </a:rPr>
              <a:t>eine schnellere Dynamik des Beobachters als die des geschlossenen Systems</a:t>
            </a:r>
            <a:r>
              <a:rPr lang="fr-FR" altLang="fr-FR" sz="2400" dirty="0">
                <a:latin typeface="Times" panose="02020603050405020304" pitchFamily="18" charset="0"/>
                <a:cs typeface="Times" panose="02020603050405020304" pitchFamily="18" charset="0"/>
              </a:rPr>
              <a:t>! </a:t>
            </a:r>
          </a:p>
        </p:txBody>
      </p:sp>
      <p:pic>
        <p:nvPicPr>
          <p:cNvPr id="2" name="Picture 1" descr="HES-SO Valais-Wallis - BioArk">
            <a:extLst>
              <a:ext uri="{FF2B5EF4-FFF2-40B4-BE49-F238E27FC236}">
                <a16:creationId xmlns:a16="http://schemas.microsoft.com/office/drawing/2014/main" id="{429E6698-CC62-7F46-4D78-EBF5A15353B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1.xml><?xml version="1.0" encoding="utf-8"?>
<p:sld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Espace réservé du numéro de diapositive 5">
            <a:extLst>
              <a:ext uri="{FF2B5EF4-FFF2-40B4-BE49-F238E27FC236}">
                <a16:creationId xmlns:a16="http://schemas.microsoft.com/office/drawing/2014/main" id="{24154488-4161-017F-8D95-8B59A85F619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16D40265-2D40-4900-ADC2-5DA97F0FA654}" type="slidenum">
              <a:rPr lang="fr-FR" altLang="fr-FR" sz="1200"/>
              <a:t>31</a:t>
            </a:fld>
            <a:endParaRPr lang="fr-FR" altLang="fr-FR" sz="1200"/>
          </a:p>
        </p:txBody>
      </p:sp>
      <p:sp>
        <p:nvSpPr>
          <p:cNvPr id="93187" name="Rectangle 2">
            <a:extLst>
              <a:ext uri="{FF2B5EF4-FFF2-40B4-BE49-F238E27FC236}">
                <a16:creationId xmlns:a16="http://schemas.microsoft.com/office/drawing/2014/main" id="{D280E9CB-E7ED-576E-8D39-606789CEAE3C}"/>
              </a:ext>
            </a:extLst>
          </p:cNvPr>
          <p:cNvSpPr>
            <a:spLocks noGrp="1" noChangeArrowheads="1"/>
          </p:cNvSpPr>
          <p:nvPr>
            <p:ph type="title"/>
          </p:nvPr>
        </p:nvSpPr>
        <p:spPr/>
        <p:txBody>
          <a:bodyPr>
            <a:normAutofit/>
          </a:bodyPr>
          <a:lstStyle/>
          <a:p>
            <a:r>
              <a:rPr lang="fr-CH" altLang="fr-FR" sz="3200" b="1" dirty="0">
                <a:latin typeface="Times" panose="02020603050405020304" pitchFamily="18" charset="0"/>
                <a:cs typeface="Times" panose="02020603050405020304" pitchFamily="18" charset="0"/>
              </a:rPr>
              <a:t>Beispiel 8: Entwurf eines Beobachters für das  MIMO-System aus Beispiel 4</a:t>
            </a:r>
            <a:endParaRPr lang="fr-FR" altLang="fr-FR" sz="3200" b="1" dirty="0">
              <a:latin typeface="Times" panose="02020603050405020304" pitchFamily="18" charset="0"/>
              <a:cs typeface="Times" panose="02020603050405020304" pitchFamily="18" charset="0"/>
            </a:endParaRPr>
          </a:p>
        </p:txBody>
      </p:sp>
      <p:sp>
        <p:nvSpPr>
          <p:cNvPr id="93188" name="Rectangle 3">
            <a:extLst>
              <a:ext uri="{FF2B5EF4-FFF2-40B4-BE49-F238E27FC236}">
                <a16:creationId xmlns:a16="http://schemas.microsoft.com/office/drawing/2014/main" id="{25105571-8CFC-09F9-4A2B-F0EE83C38F34}"/>
              </a:ext>
            </a:extLst>
          </p:cNvPr>
          <p:cNvSpPr>
            <a:spLocks noGrp="1" noChangeArrowheads="1"/>
          </p:cNvSpPr>
          <p:nvPr>
            <p:ph type="body" idx="1"/>
          </p:nvPr>
        </p:nvSpPr>
        <p:spPr>
          <a:xfrm>
            <a:off x="926594" y="1641476"/>
            <a:ext cx="10309342" cy="4851399"/>
          </a:xfrm>
        </p:spPr>
        <p:txBody>
          <a:bodyPr>
            <a:normAutofit fontScale="92500" lnSpcReduction="10000"/>
          </a:bodyPr>
          <a:lstStyle/>
          <a:p>
            <a:pPr lvl="1">
              <a:lnSpc>
                <a:spcPct val="80000"/>
              </a:lnSpc>
              <a:buFont typeface="Wingdings 3" panose="05040102010807070707" pitchFamily="18" charset="2"/>
              <a:buNone/>
            </a:pPr>
            <a:endParaRPr lang="fr-FR" altLang="fr-FR" sz="1900" dirty="0">
              <a:latin typeface="Courier New" panose="02070309020205020404" pitchFamily="49" charset="0"/>
            </a:endParaRPr>
          </a:p>
          <a:p>
            <a:pPr lvl="1">
              <a:lnSpc>
                <a:spcPct val="80000"/>
              </a:lnSpc>
              <a:buFont typeface="Wingdings 3" panose="05040102010807070707" pitchFamily="18" charset="2"/>
              <a:buNone/>
            </a:pPr>
            <a:r>
              <a:rPr lang="fr-FR" altLang="fr-FR" sz="2200" dirty="0">
                <a:solidFill>
                  <a:srgbClr val="00B0F0"/>
                </a:solidFill>
                <a:latin typeface="Times" panose="02020603050405020304" pitchFamily="18" charset="0"/>
                <a:cs typeface="Times" panose="02020603050405020304" pitchFamily="18" charset="0"/>
              </a:rPr>
              <a:t>A=[0 1 0;0 0 1;0 -4 0,1];</a:t>
            </a:r>
          </a:p>
          <a:p>
            <a:pPr lvl="1">
              <a:lnSpc>
                <a:spcPct val="80000"/>
              </a:lnSpc>
              <a:buFont typeface="Wingdings 3" panose="05040102010807070707" pitchFamily="18" charset="2"/>
              <a:buNone/>
            </a:pPr>
            <a:r>
              <a:rPr lang="fr-FR" altLang="fr-FR" sz="2200" dirty="0">
                <a:solidFill>
                  <a:srgbClr val="00B0F0"/>
                </a:solidFill>
                <a:latin typeface="Times" panose="02020603050405020304" pitchFamily="18" charset="0"/>
                <a:cs typeface="Times" panose="02020603050405020304" pitchFamily="18" charset="0"/>
              </a:rPr>
              <a:t>B=[0 0;0,1 0;0 1];</a:t>
            </a:r>
          </a:p>
          <a:p>
            <a:pPr lvl="1">
              <a:lnSpc>
                <a:spcPct val="80000"/>
              </a:lnSpc>
              <a:buFont typeface="Wingdings 3" panose="05040102010807070707" pitchFamily="18" charset="2"/>
              <a:buNone/>
            </a:pPr>
            <a:r>
              <a:rPr lang="fr-FR" altLang="fr-FR" sz="2200" dirty="0">
                <a:solidFill>
                  <a:srgbClr val="00B0F0"/>
                </a:solidFill>
                <a:latin typeface="Times" panose="02020603050405020304" pitchFamily="18" charset="0"/>
                <a:cs typeface="Times" panose="02020603050405020304" pitchFamily="18" charset="0"/>
              </a:rPr>
              <a:t>C=[1 0 0;0 0 1];</a:t>
            </a:r>
          </a:p>
          <a:p>
            <a:pPr lvl="1">
              <a:lnSpc>
                <a:spcPct val="80000"/>
              </a:lnSpc>
              <a:buFont typeface="Wingdings 3" panose="05040102010807070707" pitchFamily="18" charset="2"/>
              <a:buNone/>
            </a:pPr>
            <a:r>
              <a:rPr lang="fr-FR" altLang="fr-FR" sz="2200" dirty="0">
                <a:solidFill>
                  <a:srgbClr val="00B0F0"/>
                </a:solidFill>
                <a:latin typeface="Times" panose="02020603050405020304" pitchFamily="18" charset="0"/>
                <a:cs typeface="Times" panose="02020603050405020304" pitchFamily="18" charset="0"/>
              </a:rPr>
              <a:t>D=[0 0;0 0];</a:t>
            </a:r>
          </a:p>
          <a:p>
            <a:pPr lvl="1">
              <a:lnSpc>
                <a:spcPct val="80000"/>
              </a:lnSpc>
              <a:buFont typeface="Wingdings 3" panose="05040102010807070707" pitchFamily="18" charset="2"/>
              <a:buNone/>
            </a:pPr>
            <a:r>
              <a:rPr lang="fr-FR" altLang="fr-FR" sz="2200" dirty="0">
                <a:solidFill>
                  <a:srgbClr val="00B0F0"/>
                </a:solidFill>
                <a:latin typeface="Times" panose="02020603050405020304" pitchFamily="18" charset="0"/>
                <a:cs typeface="Times" panose="02020603050405020304" pitchFamily="18" charset="0"/>
              </a:rPr>
              <a:t>Ao=A;</a:t>
            </a:r>
          </a:p>
          <a:p>
            <a:pPr lvl="1">
              <a:lnSpc>
                <a:spcPct val="80000"/>
              </a:lnSpc>
              <a:buFont typeface="Wingdings 3" panose="05040102010807070707" pitchFamily="18" charset="2"/>
              <a:buNone/>
            </a:pPr>
            <a:r>
              <a:rPr lang="fr-FR" altLang="fr-FR" sz="2200" dirty="0">
                <a:solidFill>
                  <a:srgbClr val="00B0F0"/>
                </a:solidFill>
                <a:latin typeface="Times" panose="02020603050405020304" pitchFamily="18" charset="0"/>
                <a:cs typeface="Times" panose="02020603050405020304" pitchFamily="18" charset="0"/>
              </a:rPr>
              <a:t>Bo=B;</a:t>
            </a:r>
          </a:p>
          <a:p>
            <a:pPr lvl="1">
              <a:lnSpc>
                <a:spcPct val="80000"/>
              </a:lnSpc>
              <a:buFont typeface="Wingdings 3" panose="05040102010807070707" pitchFamily="18" charset="2"/>
              <a:buNone/>
            </a:pPr>
            <a:r>
              <a:rPr lang="fr-FR" altLang="fr-FR" sz="2200" dirty="0">
                <a:solidFill>
                  <a:srgbClr val="00B0F0"/>
                </a:solidFill>
                <a:latin typeface="Times" panose="02020603050405020304" pitchFamily="18" charset="0"/>
                <a:cs typeface="Times" panose="02020603050405020304" pitchFamily="18" charset="0"/>
              </a:rPr>
              <a:t>Co=C;</a:t>
            </a:r>
          </a:p>
          <a:p>
            <a:pPr lvl="1">
              <a:lnSpc>
                <a:spcPct val="80000"/>
              </a:lnSpc>
              <a:buFont typeface="Wingdings 3" panose="05040102010807070707" pitchFamily="18" charset="2"/>
              <a:buNone/>
            </a:pPr>
            <a:r>
              <a:rPr lang="fr-FR" altLang="fr-FR" sz="2200" dirty="0">
                <a:solidFill>
                  <a:srgbClr val="00B0F0"/>
                </a:solidFill>
                <a:latin typeface="Times" panose="02020603050405020304" pitchFamily="18" charset="0"/>
                <a:cs typeface="Times" panose="02020603050405020304" pitchFamily="18" charset="0"/>
              </a:rPr>
              <a:t>Do=D;</a:t>
            </a:r>
          </a:p>
          <a:p>
            <a:pPr lvl="1">
              <a:lnSpc>
                <a:spcPct val="80000"/>
              </a:lnSpc>
              <a:buFont typeface="Wingdings 3" panose="05040102010807070707" pitchFamily="18" charset="2"/>
              <a:buNone/>
            </a:pPr>
            <a:endParaRPr lang="fr-FR" altLang="fr-FR" sz="2200" dirty="0">
              <a:solidFill>
                <a:srgbClr val="FF7C80"/>
              </a:solidFill>
              <a:latin typeface="Times" panose="02020603050405020304" pitchFamily="18" charset="0"/>
              <a:cs typeface="Times" panose="02020603050405020304" pitchFamily="18" charset="0"/>
            </a:endParaRPr>
          </a:p>
          <a:p>
            <a:pPr lvl="1">
              <a:lnSpc>
                <a:spcPct val="80000"/>
              </a:lnSpc>
              <a:buFont typeface="Wingdings 3" panose="05040102010807070707" pitchFamily="18" charset="2"/>
              <a:buNone/>
            </a:pPr>
          </a:p>
          <a:p>
            <a:pPr lvl="1">
              <a:lnSpc>
                <a:spcPct val="80000"/>
              </a:lnSpc>
              <a:buFont typeface="Wingdings 3" panose="05040102010807070707" pitchFamily="18" charset="2"/>
              <a:buNone/>
            </a:pPr>
            <a:r>
              <a:rPr lang="fr-FR" altLang="fr-FR" sz="2200" dirty="0">
                <a:solidFill>
                  <a:srgbClr val="C00000"/>
                </a:solidFill>
                <a:latin typeface="Times" panose="02020603050405020304" pitchFamily="18" charset="0"/>
                <a:cs typeface="Times" panose="02020603050405020304" pitchFamily="18" charset="0"/>
              </a:rPr>
              <a:t>FT=place(Ao’,Co’,</a:t>
            </a:r>
            <a:r>
              <a:rPr lang="fr-FR" altLang="fr-FR" sz="2200" dirty="0" err="1">
                <a:solidFill>
                  <a:srgbClr val="C00000"/>
                </a:solidFill>
                <a:latin typeface="Times" panose="02020603050405020304" pitchFamily="18" charset="0"/>
                <a:cs typeface="Times" panose="02020603050405020304" pitchFamily="18" charset="0"/>
              </a:rPr>
              <a:t>Beobachterpole</a:t>
            </a:r>
            <a:r>
              <a:rPr lang="fr-FR" altLang="fr-FR" sz="2200" dirty="0">
                <a:solidFill>
                  <a:srgbClr val="C00000"/>
                </a:solidFill>
                <a:latin typeface="Times" panose="02020603050405020304" pitchFamily="18" charset="0"/>
                <a:cs typeface="Times" panose="02020603050405020304" pitchFamily="18" charset="0"/>
              </a:rPr>
              <a:t>);</a:t>
            </a:r>
          </a:p>
          <a:p>
            <a:pPr lvl="1">
              <a:lnSpc>
                <a:spcPct val="80000"/>
              </a:lnSpc>
              <a:buFont typeface="Wingdings 3" panose="05040102010807070707" pitchFamily="18" charset="2"/>
              <a:buNone/>
            </a:pPr>
            <a:r>
              <a:rPr lang="fr-FR" altLang="fr-FR" sz="2200" dirty="0">
                <a:solidFill>
                  <a:srgbClr val="C00000"/>
                </a:solidFill>
                <a:latin typeface="Times" panose="02020603050405020304" pitchFamily="18" charset="0"/>
                <a:cs typeface="Times" panose="02020603050405020304" pitchFamily="18" charset="0"/>
              </a:rPr>
              <a:t>F=FT’</a:t>
            </a:r>
          </a:p>
          <a:p>
            <a:pPr lvl="1">
              <a:lnSpc>
                <a:spcPct val="80000"/>
              </a:lnSpc>
              <a:buFont typeface="Wingdings 3" panose="05040102010807070707" pitchFamily="18" charset="2"/>
              <a:buNone/>
            </a:pPr>
            <a:endParaRPr lang="fr-FR" altLang="fr-FR" sz="1600" dirty="0">
              <a:latin typeface="Times" panose="02020603050405020304" pitchFamily="18" charset="0"/>
              <a:cs typeface="Times" panose="02020603050405020304" pitchFamily="18" charset="0"/>
            </a:endParaRPr>
          </a:p>
          <a:p>
            <a:pPr lvl="1" indent="0">
              <a:lnSpc>
                <a:spcPct val="80000"/>
              </a:lnSpc>
              <a:buFont typeface="Wingdings 3" panose="05040102010807070707" pitchFamily="18" charset="2"/>
              <a:buNone/>
            </a:pPr>
            <a:endParaRPr lang="fr-FR" altLang="fr-FR" sz="1600" dirty="0">
              <a:latin typeface="Times" panose="02020603050405020304" pitchFamily="18" charset="0"/>
              <a:cs typeface="Times" panose="02020603050405020304" pitchFamily="18" charset="0"/>
            </a:endParaRPr>
          </a:p>
          <a:p>
            <a:pPr marL="1028700" lvl="1" indent="-342900" algn="just">
              <a:lnSpc>
                <a:spcPct val="80000"/>
              </a:lnSpc>
              <a:buFont typeface="Wingdings" panose="05000000000000000000" pitchFamily="2" charset="2"/>
              <a:buChar char="Ø"/>
            </a:pPr>
            <a:r>
              <a:rPr lang="fr-FR" altLang="fr-FR" sz="1900" dirty="0">
                <a:latin typeface="Times" panose="02020603050405020304" pitchFamily="18" charset="0"/>
                <a:cs typeface="Times" panose="02020603050405020304" pitchFamily="18" charset="0"/>
              </a:rPr>
              <a:t>Es ist zu beachten, dass die für den Beobachter gewählten Pole links von denen liegen, die für die Regelschleife in Beispiel 4 festgelegt wurden: (</a:t>
            </a:r>
            <a:r>
              <a:rPr lang="fr-FR" altLang="fr-FR" sz="1900" dirty="0" err="1">
                <a:latin typeface="Times" panose="02020603050405020304" pitchFamily="18" charset="0"/>
                <a:cs typeface="Times" panose="02020603050405020304" pitchFamily="18" charset="0"/>
              </a:rPr>
              <a:t>Reglerpole </a:t>
            </a:r>
            <a:r>
              <a:rPr lang="fr-FR" altLang="fr-FR" sz="1900" dirty="0">
                <a:latin typeface="Times" panose="02020603050405020304" pitchFamily="18" charset="0"/>
                <a:cs typeface="Times" panose="02020603050405020304" pitchFamily="18" charset="0"/>
              </a:rPr>
              <a:t>= -1,-1,1,-1,2)</a:t>
            </a:r>
            <a:r>
              <a:rPr lang="fr-FR" altLang="fr-FR" sz="1700" dirty="0">
                <a:latin typeface="Courier New" panose="02070309020205020404" pitchFamily="49" charset="0"/>
                <a:cs typeface="Times" panose="02020603050405020304" pitchFamily="18" charset="0"/>
              </a:rPr>
              <a:t>.</a:t>
            </a:r>
            <a:endParaRPr lang="fr-FR" altLang="fr-FR" sz="1700" dirty="0">
              <a:latin typeface="Courier New" panose="02070309020205020404" pitchFamily="49" charset="0"/>
            </a:endParaRPr>
          </a:p>
        </p:txBody>
      </p:sp>
      <p:sp>
        <p:nvSpPr>
          <p:cNvPr id="4" name="TextBox 3">
            <a:extLst>
              <a:ext uri="{FF2B5EF4-FFF2-40B4-BE49-F238E27FC236}">
                <a16:creationId xmlns:a16="http://schemas.microsoft.com/office/drawing/2014/main" id="{3DA7C7F7-055A-253E-CFDD-ED7B7D8B8623}"/>
              </a:ext>
            </a:extLst>
          </p:cNvPr>
          <p:cNvSpPr txBox="1"/>
          <p:nvPr/>
        </p:nvSpPr>
        <p:spPr>
          <a:xfrm rot="16200000">
            <a:off x="-6313" y="2283733"/>
            <a:ext cx="1555422" cy="369332"/>
          </a:xfrm>
          <a:prstGeom prst="rect">
            <a:avLst/>
          </a:prstGeom>
          <a:noFill/>
        </p:spPr>
        <p:txBody>
          <a:bodyPr wrap="square" rtlCol="0">
            <a:spAutoFit/>
          </a:bodyPr>
          <a:lstStyle/>
          <a:p>
            <a:r>
              <a:rPr lang="fr-CH" dirty="0">
                <a:solidFill>
                  <a:srgbClr val="0070C0"/>
                </a:solidFill>
                <a:latin typeface="Times" panose="02020603050405020304" pitchFamily="18" charset="0"/>
                <a:cs typeface="Times" panose="02020603050405020304" pitchFamily="18" charset="0"/>
              </a:rPr>
              <a:t>Prozess</a:t>
            </a:r>
          </a:p>
        </p:txBody>
      </p:sp>
      <p:sp>
        <p:nvSpPr>
          <p:cNvPr id="5" name="TextBox 4">
            <a:extLst>
              <a:ext uri="{FF2B5EF4-FFF2-40B4-BE49-F238E27FC236}">
                <a16:creationId xmlns:a16="http://schemas.microsoft.com/office/drawing/2014/main" id="{EB2F0247-E34B-DC89-BB8A-D4C9BF172757}"/>
              </a:ext>
            </a:extLst>
          </p:cNvPr>
          <p:cNvSpPr txBox="1"/>
          <p:nvPr/>
        </p:nvSpPr>
        <p:spPr>
          <a:xfrm rot="16200000">
            <a:off x="-6313" y="4521751"/>
            <a:ext cx="1555422" cy="369332"/>
          </a:xfrm>
          <a:prstGeom prst="rect">
            <a:avLst/>
          </a:prstGeom>
          <a:noFill/>
        </p:spPr>
        <p:txBody>
          <a:bodyPr wrap="square" rtlCol="0">
            <a:spAutoFit/>
          </a:bodyPr>
          <a:lstStyle/>
          <a:p>
            <a:r>
              <a:rPr lang="fr-CH" dirty="0">
                <a:solidFill>
                  <a:srgbClr val="C00000"/>
                </a:solidFill>
                <a:latin typeface="Times" panose="02020603050405020304" pitchFamily="18" charset="0"/>
                <a:cs typeface="Times" panose="02020603050405020304" pitchFamily="18" charset="0"/>
              </a:rPr>
              <a:t>Beobachter</a:t>
            </a:r>
          </a:p>
        </p:txBody>
      </p:sp>
      <p:sp>
        <p:nvSpPr>
          <p:cNvPr id="6" name="Left Brace 5">
            <a:extLst>
              <a:ext uri="{FF2B5EF4-FFF2-40B4-BE49-F238E27FC236}">
                <a16:creationId xmlns:a16="http://schemas.microsoft.com/office/drawing/2014/main" id="{475C853D-EAF9-CA5E-6C47-DDA3B8D56A17}"/>
              </a:ext>
            </a:extLst>
          </p:cNvPr>
          <p:cNvSpPr/>
          <p:nvPr/>
        </p:nvSpPr>
        <p:spPr>
          <a:xfrm>
            <a:off x="956064" y="1875215"/>
            <a:ext cx="302008" cy="2033212"/>
          </a:xfrm>
          <a:prstGeom prst="lef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fr-CH"/>
          </a:p>
        </p:txBody>
      </p:sp>
      <p:sp>
        <p:nvSpPr>
          <p:cNvPr id="7" name="Left Brace 6">
            <a:extLst>
              <a:ext uri="{FF2B5EF4-FFF2-40B4-BE49-F238E27FC236}">
                <a16:creationId xmlns:a16="http://schemas.microsoft.com/office/drawing/2014/main" id="{467107A1-C769-6C92-8026-B143AB89A62E}"/>
              </a:ext>
            </a:extLst>
          </p:cNvPr>
          <p:cNvSpPr/>
          <p:nvPr/>
        </p:nvSpPr>
        <p:spPr>
          <a:xfrm>
            <a:off x="1019437" y="4389601"/>
            <a:ext cx="369332" cy="1002531"/>
          </a:xfrm>
          <a:prstGeom prst="lef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fr-CH"/>
          </a:p>
        </p:txBody>
      </p:sp>
      <p:pic>
        <p:nvPicPr>
          <p:cNvPr id="2" name="Picture 1" descr="HES-SO Valais-Wallis - BioArk">
            <a:extLst>
              <a:ext uri="{FF2B5EF4-FFF2-40B4-BE49-F238E27FC236}">
                <a16:creationId xmlns:a16="http://schemas.microsoft.com/office/drawing/2014/main" id="{8EA48221-FA78-9838-3171-DB4EED77D74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333C7403-26CF-603C-46E7-926C66B1A79B}"/>
              </a:ext>
            </a:extLst>
          </p:cNvPr>
          <p:cNvSpPr txBox="1"/>
          <p:nvPr/>
        </p:nvSpPr>
        <p:spPr>
          <a:xfrm>
            <a:off x="6619973" y="2116814"/>
            <a:ext cx="6094428" cy="923330"/>
          </a:xfrm>
          <a:prstGeom prst="rect">
            <a:avLst/>
          </a:prstGeom>
          <a:noFill/>
        </p:spPr>
        <p:txBody>
          <a:bodyPr wrap="square">
            <a:spAutoFit/>
          </a:bodyPr>
          <a:lstStyle/>
          <a:p>
            <a:pPr marL="0" indent="0">
              <a:buNone/>
            </a:pPr>
          </a:p>
          <a:p>
            <a:pPr marL="0" indent="0">
              <a:buNone/>
            </a:pPr>
            <a:r>
              <a:rPr lang="fr-CH" altLang="fr-FR" sz="1800" dirty="0">
                <a:solidFill>
                  <a:schemeClr val="accent2">
                    <a:lumMod val="75000"/>
                  </a:schemeClr>
                </a:solidFill>
                <a:latin typeface="Times" panose="02020603050405020304" pitchFamily="18" charset="0"/>
                <a:cs typeface="Times" panose="02020603050405020304" pitchFamily="18" charset="0"/>
              </a:rPr>
              <a:t>K=place(A,B,</a:t>
            </a:r>
            <a:r>
              <a:rPr lang="fr-CH" altLang="fr-FR" sz="1800" dirty="0" err="1">
                <a:solidFill>
                  <a:schemeClr val="accent2">
                    <a:lumMod val="75000"/>
                  </a:schemeClr>
                </a:solidFill>
                <a:latin typeface="Times" panose="02020603050405020304" pitchFamily="18" charset="0"/>
                <a:cs typeface="Times" panose="02020603050405020304" pitchFamily="18" charset="0"/>
              </a:rPr>
              <a:t>poles__closed_loop_souhaites</a:t>
            </a:r>
            <a:r>
              <a:rPr lang="fr-CH" altLang="fr-FR" sz="1800" dirty="0">
                <a:solidFill>
                  <a:schemeClr val="accent2">
                    <a:lumMod val="75000"/>
                  </a:schemeClr>
                </a:solidFill>
                <a:latin typeface="Times" panose="02020603050405020304" pitchFamily="18" charset="0"/>
                <a:cs typeface="Times" panose="02020603050405020304" pitchFamily="18" charset="0"/>
              </a:rPr>
              <a:t>)</a:t>
            </a:r>
          </a:p>
          <a:p>
            <a:pPr marL="0" indent="0">
              <a:buNone/>
            </a:pPr>
            <a:r>
              <a:rPr lang="pt-BR" altLang="fr-FR" sz="1800" dirty="0">
                <a:solidFill>
                  <a:schemeClr val="accent2">
                    <a:lumMod val="75000"/>
                  </a:schemeClr>
                </a:solidFill>
                <a:latin typeface="Times" panose="02020603050405020304" pitchFamily="18" charset="0"/>
                <a:cs typeface="Times" panose="02020603050405020304" pitchFamily="18" charset="0"/>
              </a:rPr>
              <a:t>L=inv(C*inv(B*K-A)*B)</a:t>
            </a:r>
            <a:endParaRPr lang="fr-CH" dirty="0"/>
          </a:p>
        </p:txBody>
      </p:sp>
      <p:sp>
        <p:nvSpPr>
          <p:cNvPr id="9" name="TextBox 8">
            <a:extLst>
              <a:ext uri="{FF2B5EF4-FFF2-40B4-BE49-F238E27FC236}">
                <a16:creationId xmlns:a16="http://schemas.microsoft.com/office/drawing/2014/main" id="{A50F7555-C594-DAF6-A15E-8E1ECFF3B0F7}"/>
              </a:ext>
            </a:extLst>
          </p:cNvPr>
          <p:cNvSpPr txBox="1"/>
          <p:nvPr/>
        </p:nvSpPr>
        <p:spPr>
          <a:xfrm rot="16200000">
            <a:off x="5228326" y="2077767"/>
            <a:ext cx="1555422" cy="369332"/>
          </a:xfrm>
          <a:prstGeom prst="rect">
            <a:avLst/>
          </a:prstGeom>
          <a:noFill/>
        </p:spPr>
        <p:txBody>
          <a:bodyPr wrap="square" rtlCol="0">
            <a:spAutoFit/>
          </a:bodyPr>
          <a:lstStyle/>
          <a:p>
            <a:r>
              <a:rPr lang="fr-CH" dirty="0">
                <a:solidFill>
                  <a:schemeClr val="accent2">
                    <a:lumMod val="75000"/>
                  </a:schemeClr>
                </a:solidFill>
                <a:latin typeface="Times" panose="02020603050405020304" pitchFamily="18" charset="0"/>
                <a:cs typeface="Times" panose="02020603050405020304" pitchFamily="18" charset="0"/>
              </a:rPr>
              <a:t>Regler</a:t>
            </a:r>
          </a:p>
        </p:txBody>
      </p:sp>
      <p:sp>
        <p:nvSpPr>
          <p:cNvPr id="10" name="Left Brace 9">
            <a:extLst>
              <a:ext uri="{FF2B5EF4-FFF2-40B4-BE49-F238E27FC236}">
                <a16:creationId xmlns:a16="http://schemas.microsoft.com/office/drawing/2014/main" id="{6B3D6054-54F8-E8DA-855B-9C86F3BF97EF}"/>
              </a:ext>
            </a:extLst>
          </p:cNvPr>
          <p:cNvSpPr/>
          <p:nvPr/>
        </p:nvSpPr>
        <p:spPr>
          <a:xfrm>
            <a:off x="6279269" y="1907995"/>
            <a:ext cx="369331" cy="1132149"/>
          </a:xfrm>
          <a:prstGeom prst="lef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fr-CH"/>
          </a:p>
        </p:txBody>
      </p:sp>
    </p:spTree>
  </p:cSld>
  <p:clrMapOvr>
    <a:masterClrMapping/>
  </p:clrMapOvr>
</p:sld>
</file>

<file path=ppt/slides/slide32.xml><?xml version="1.0" encoding="utf-8"?>
<p:sld xmlns:a16="http://schemas.microsoft.com/office/drawing/2014/main" xmlns:a14="http://schemas.microsoft.com/office/drawing/2010/main" xmlns:mc="http://schemas.openxmlformats.org/markup-compatibility/2006" xmlns:v="urn:schemas-microsoft-com:vml"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Espace réservé du numéro de diapositive 3">
            <a:extLst>
              <a:ext uri="{FF2B5EF4-FFF2-40B4-BE49-F238E27FC236}">
                <a16:creationId xmlns:a16="http://schemas.microsoft.com/office/drawing/2014/main" id="{92B75628-AE0B-2A52-695A-511192912FE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8C85AC77-1A96-4716-B736-590830B66780}" type="slidenum">
              <a:rPr lang="fr-FR" altLang="fr-FR" sz="1200"/>
              <a:t>32</a:t>
            </a:fld>
            <a:endParaRPr lang="fr-FR" altLang="fr-FR" sz="1200"/>
          </a:p>
        </p:txBody>
      </p:sp>
      <p:grpSp>
        <p:nvGrpSpPr>
          <p:cNvPr id="96259" name="Group 13">
            <a:extLst>
              <a:ext uri="{FF2B5EF4-FFF2-40B4-BE49-F238E27FC236}">
                <a16:creationId xmlns:a16="http://schemas.microsoft.com/office/drawing/2014/main" id="{A25D5BA4-F529-00CE-4591-2EE73C134EC6}"/>
              </a:ext>
            </a:extLst>
          </p:cNvPr>
          <p:cNvGrpSpPr>
            <a:grpSpLocks/>
          </p:cNvGrpSpPr>
          <p:nvPr/>
        </p:nvGrpSpPr>
        <p:grpSpPr bwMode="auto">
          <a:xfrm>
            <a:off x="2164139" y="256145"/>
            <a:ext cx="7486650" cy="5629275"/>
            <a:chOff x="522" y="387"/>
            <a:chExt cx="4716" cy="3546"/>
          </a:xfrm>
        </p:grpSpPr>
        <p:pic>
          <p:nvPicPr>
            <p:cNvPr id="96260" name="Picture 14">
              <a:extLst>
                <a:ext uri="{FF2B5EF4-FFF2-40B4-BE49-F238E27FC236}">
                  <a16:creationId xmlns:a16="http://schemas.microsoft.com/office/drawing/2014/main" id="{239D23AE-22BF-034B-635E-F815A380856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2" y="387"/>
              <a:ext cx="4716" cy="3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96261" name="Object 15">
              <a:extLst>
                <a:ext uri="{FF2B5EF4-FFF2-40B4-BE49-F238E27FC236}">
                  <a16:creationId xmlns:a16="http://schemas.microsoft.com/office/drawing/2014/main" id="{BD89DF04-CE06-0BFB-002D-A0B8766180A0}"/>
                </a:ext>
              </a:extLst>
            </p:cNvPr>
            <p:cNvGraphicFramePr>
              <a:graphicFrameLocks noChangeAspect="1"/>
            </p:cNvGraphicFramePr>
            <p:nvPr/>
          </p:nvGraphicFramePr>
          <p:xfrm>
            <a:off x="4377" y="1797"/>
            <a:ext cx="230" cy="287"/>
          </p:xfrm>
          <a:graphic>
            <a:graphicData uri="http://schemas.openxmlformats.org/presentationml/2006/ole">
              <mc:AlternateContent xmlns:mc="http://schemas.openxmlformats.org/markup-compatibility/2006">
                <mc:Choice xmlns:v="urn:schemas-microsoft-com:vml" Requires="v">
                  <p:oleObj name="Equation" r:id="rId3" imgW="152334" imgH="190417" progId="Equation.3">
                    <p:embed/>
                  </p:oleObj>
                </mc:Choice>
                <mc:Fallback>
                  <p:oleObj name="Equation" r:id="rId3" imgW="152334" imgH="190417" progId="Equation.3">
                    <p:embed/>
                    <p:pic>
                      <p:nvPicPr>
                        <p:cNvPr id="96261" name="Object 15">
                          <a:extLst>
                            <a:ext uri="{FF2B5EF4-FFF2-40B4-BE49-F238E27FC236}">
                              <a16:creationId xmlns:a16="http://schemas.microsoft.com/office/drawing/2014/main" id="{BD89DF04-CE06-0BFB-002D-A0B8766180A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77" y="1797"/>
                          <a:ext cx="230" cy="287"/>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6262" name="Object 16">
              <a:extLst>
                <a:ext uri="{FF2B5EF4-FFF2-40B4-BE49-F238E27FC236}">
                  <a16:creationId xmlns:a16="http://schemas.microsoft.com/office/drawing/2014/main" id="{C1EF0097-E846-E49D-5FCE-32578D44A047}"/>
                </a:ext>
              </a:extLst>
            </p:cNvPr>
            <p:cNvGraphicFramePr>
              <a:graphicFrameLocks noChangeAspect="1"/>
            </p:cNvGraphicFramePr>
            <p:nvPr/>
          </p:nvGraphicFramePr>
          <p:xfrm>
            <a:off x="3833" y="1570"/>
            <a:ext cx="249" cy="287"/>
          </p:xfrm>
          <a:graphic>
            <a:graphicData uri="http://schemas.openxmlformats.org/presentationml/2006/ole">
              <mc:AlternateContent xmlns:mc="http://schemas.openxmlformats.org/markup-compatibility/2006">
                <mc:Choice xmlns:v="urn:schemas-microsoft-com:vml" Requires="v">
                  <p:oleObj name="Equation" r:id="rId5" imgW="164957" imgH="190335" progId="Equation.3">
                    <p:embed/>
                  </p:oleObj>
                </mc:Choice>
                <mc:Fallback>
                  <p:oleObj name="Equation" r:id="rId5" imgW="164957" imgH="190335" progId="Equation.3">
                    <p:embed/>
                    <p:pic>
                      <p:nvPicPr>
                        <p:cNvPr id="96262" name="Object 16">
                          <a:extLst>
                            <a:ext uri="{FF2B5EF4-FFF2-40B4-BE49-F238E27FC236}">
                              <a16:creationId xmlns:a16="http://schemas.microsoft.com/office/drawing/2014/main" id="{C1EF0097-E846-E49D-5FCE-32578D44A04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33" y="1570"/>
                          <a:ext cx="249" cy="287"/>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6263" name="Object 17">
              <a:extLst>
                <a:ext uri="{FF2B5EF4-FFF2-40B4-BE49-F238E27FC236}">
                  <a16:creationId xmlns:a16="http://schemas.microsoft.com/office/drawing/2014/main" id="{DCD1C5D7-140B-557A-DED1-F1C51630D207}"/>
                </a:ext>
              </a:extLst>
            </p:cNvPr>
            <p:cNvGraphicFramePr>
              <a:graphicFrameLocks noChangeAspect="1"/>
            </p:cNvGraphicFramePr>
            <p:nvPr/>
          </p:nvGraphicFramePr>
          <p:xfrm>
            <a:off x="3878" y="1071"/>
            <a:ext cx="249" cy="287"/>
          </p:xfrm>
          <a:graphic>
            <a:graphicData uri="http://schemas.openxmlformats.org/presentationml/2006/ole">
              <mc:AlternateContent xmlns:mc="http://schemas.openxmlformats.org/markup-compatibility/2006">
                <mc:Choice xmlns:v="urn:schemas-microsoft-com:vml" Requires="v">
                  <p:oleObj name="Equation" r:id="rId7" imgW="164957" imgH="190335" progId="Equation.3">
                    <p:embed/>
                  </p:oleObj>
                </mc:Choice>
                <mc:Fallback>
                  <p:oleObj name="Equation" r:id="rId7" imgW="164957" imgH="190335" progId="Equation.3">
                    <p:embed/>
                    <p:pic>
                      <p:nvPicPr>
                        <p:cNvPr id="96263" name="Object 17">
                          <a:extLst>
                            <a:ext uri="{FF2B5EF4-FFF2-40B4-BE49-F238E27FC236}">
                              <a16:creationId xmlns:a16="http://schemas.microsoft.com/office/drawing/2014/main" id="{DCD1C5D7-140B-557A-DED1-F1C51630D207}"/>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78" y="1071"/>
                          <a:ext cx="249" cy="287"/>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6264" name="Object 18">
              <a:extLst>
                <a:ext uri="{FF2B5EF4-FFF2-40B4-BE49-F238E27FC236}">
                  <a16:creationId xmlns:a16="http://schemas.microsoft.com/office/drawing/2014/main" id="{E51F43B2-1C2F-B38F-C5F8-31804918D3CA}"/>
                </a:ext>
              </a:extLst>
            </p:cNvPr>
            <p:cNvGraphicFramePr>
              <a:graphicFrameLocks noChangeAspect="1"/>
            </p:cNvGraphicFramePr>
            <p:nvPr/>
          </p:nvGraphicFramePr>
          <p:xfrm>
            <a:off x="4377" y="2251"/>
            <a:ext cx="230" cy="287"/>
          </p:xfrm>
          <a:graphic>
            <a:graphicData uri="http://schemas.openxmlformats.org/presentationml/2006/ole">
              <mc:AlternateContent xmlns:mc="http://schemas.openxmlformats.org/markup-compatibility/2006">
                <mc:Choice xmlns:v="urn:schemas-microsoft-com:vml" Requires="v">
                  <p:oleObj name="Equation" r:id="rId9" imgW="152334" imgH="190417" progId="Equation.3">
                    <p:embed/>
                  </p:oleObj>
                </mc:Choice>
                <mc:Fallback>
                  <p:oleObj name="Equation" r:id="rId9" imgW="152334" imgH="190417" progId="Equation.3">
                    <p:embed/>
                    <p:pic>
                      <p:nvPicPr>
                        <p:cNvPr id="96264" name="Object 18">
                          <a:extLst>
                            <a:ext uri="{FF2B5EF4-FFF2-40B4-BE49-F238E27FC236}">
                              <a16:creationId xmlns:a16="http://schemas.microsoft.com/office/drawing/2014/main" id="{E51F43B2-1C2F-B38F-C5F8-31804918D3CA}"/>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77" y="2251"/>
                          <a:ext cx="230" cy="287"/>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6265" name="Object 19">
              <a:extLst>
                <a:ext uri="{FF2B5EF4-FFF2-40B4-BE49-F238E27FC236}">
                  <a16:creationId xmlns:a16="http://schemas.microsoft.com/office/drawing/2014/main" id="{4E3AD71E-F8C2-22B5-AB51-535405248A74}"/>
                </a:ext>
              </a:extLst>
            </p:cNvPr>
            <p:cNvGraphicFramePr>
              <a:graphicFrameLocks noChangeAspect="1"/>
            </p:cNvGraphicFramePr>
            <p:nvPr/>
          </p:nvGraphicFramePr>
          <p:xfrm>
            <a:off x="2690" y="754"/>
            <a:ext cx="268" cy="287"/>
          </p:xfrm>
          <a:graphic>
            <a:graphicData uri="http://schemas.openxmlformats.org/presentationml/2006/ole">
              <mc:AlternateContent xmlns:mc="http://schemas.openxmlformats.org/markup-compatibility/2006">
                <mc:Choice xmlns:v="urn:schemas-microsoft-com:vml" Requires="v">
                  <p:oleObj name="Equation" r:id="rId11" imgW="177646" imgH="190335" progId="Equation.3">
                    <p:embed/>
                  </p:oleObj>
                </mc:Choice>
                <mc:Fallback>
                  <p:oleObj name="Equation" r:id="rId11" imgW="177646" imgH="190335" progId="Equation.3">
                    <p:embed/>
                    <p:pic>
                      <p:nvPicPr>
                        <p:cNvPr id="96265" name="Object 19">
                          <a:extLst>
                            <a:ext uri="{FF2B5EF4-FFF2-40B4-BE49-F238E27FC236}">
                              <a16:creationId xmlns:a16="http://schemas.microsoft.com/office/drawing/2014/main" id="{4E3AD71E-F8C2-22B5-AB51-535405248A74}"/>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690" y="754"/>
                          <a:ext cx="268" cy="287"/>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6266" name="Object 20">
              <a:extLst>
                <a:ext uri="{FF2B5EF4-FFF2-40B4-BE49-F238E27FC236}">
                  <a16:creationId xmlns:a16="http://schemas.microsoft.com/office/drawing/2014/main" id="{D20DF080-6B38-B581-A019-E053D2679FA8}"/>
                </a:ext>
              </a:extLst>
            </p:cNvPr>
            <p:cNvGraphicFramePr>
              <a:graphicFrameLocks noChangeAspect="1"/>
            </p:cNvGraphicFramePr>
            <p:nvPr/>
          </p:nvGraphicFramePr>
          <p:xfrm>
            <a:off x="3026" y="2478"/>
            <a:ext cx="248" cy="287"/>
          </p:xfrm>
          <a:graphic>
            <a:graphicData uri="http://schemas.openxmlformats.org/presentationml/2006/ole">
              <mc:AlternateContent xmlns:mc="http://schemas.openxmlformats.org/markup-compatibility/2006">
                <mc:Choice xmlns:v="urn:schemas-microsoft-com:vml" Requires="v">
                  <p:oleObj name="Equation" r:id="rId13" imgW="164957" imgH="190335" progId="Equation.3">
                    <p:embed/>
                  </p:oleObj>
                </mc:Choice>
                <mc:Fallback>
                  <p:oleObj name="Equation" r:id="rId13" imgW="164957" imgH="190335" progId="Equation.3">
                    <p:embed/>
                    <p:pic>
                      <p:nvPicPr>
                        <p:cNvPr id="96266" name="Object 20">
                          <a:extLst>
                            <a:ext uri="{FF2B5EF4-FFF2-40B4-BE49-F238E27FC236}">
                              <a16:creationId xmlns:a16="http://schemas.microsoft.com/office/drawing/2014/main" id="{D20DF080-6B38-B581-A019-E053D2679FA8}"/>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026" y="2478"/>
                          <a:ext cx="248" cy="287"/>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AFF581A5-775C-BD32-8F15-24679D9C552B}"/>
                  </a:ext>
                </a:extLst>
              </p:cNvPr>
              <p:cNvSpPr txBox="1"/>
              <p:nvPr/>
            </p:nvSpPr>
            <p:spPr>
              <a:xfrm>
                <a:off x="1245909" y="6027598"/>
                <a:ext cx="9598074" cy="369332"/>
              </a:xfrm>
              <a:prstGeom prst="rect">
                <a:avLst/>
              </a:prstGeom>
              <a:noFill/>
            </p:spPr>
            <p:txBody>
              <a:bodyPr wrap="square">
                <a:spAutoFit/>
              </a:bodyPr>
              <a:lstStyle/>
              <a:p>
                <a:pPr marL="285750" indent="-285750">
                  <a:buFont typeface="Wingdings" panose="05000000000000000000" pitchFamily="2" charset="2"/>
                  <a:buChar char="ü"/>
                </a:pPr>
                <a:r>
                  <a:rPr lang="fr-FR" altLang="fr-FR" sz="1800" dirty="0">
                    <a:latin typeface="Times" panose="02020603050405020304" pitchFamily="18" charset="0"/>
                    <a:cs typeface="Times" panose="02020603050405020304" pitchFamily="18" charset="0"/>
                  </a:rPr>
                  <a:t>Die tatsächlichen Werte (y1,y2) und die beobachteten Werte (</a:t>
                </a:r>
                <a14:m xmlns:a14="http://schemas.microsoft.com/office/drawing/2010/main"/>
                <a:r>
                  <a:rPr lang="fr-FR" altLang="fr-FR" sz="1800" dirty="0">
                    <a:latin typeface="Times" panose="02020603050405020304" pitchFamily="18" charset="0"/>
                    <a:cs typeface="Times" panose="02020603050405020304" pitchFamily="18" charset="0"/>
                  </a:rPr>
                  <a:t> ,</a:t>
                </a:r>
                <a14:m xmlns:a14="http://schemas.microsoft.com/office/drawing/2010/main"/>
                <a:r>
                  <a:rPr lang="fr-FR" altLang="fr-FR" sz="1800" dirty="0">
                    <a:latin typeface="Times" panose="02020603050405020304" pitchFamily="18" charset="0"/>
                    <a:cs typeface="Times" panose="02020603050405020304" pitchFamily="18" charset="0"/>
                  </a:rPr>
                  <a:t> ), wenn der Beobachter schneller ist als der Regler. </a:t>
                </a:r>
                <a:endParaRPr lang="fr-CH" dirty="0"/>
              </a:p>
            </p:txBody>
          </p:sp>
        </mc:Choice>
        <mc:Fallback>
          <p:sp>
            <p:nvSpPr>
              <p:cNvPr id="3" name="TextBox 2">
                <a:extLst>
                  <a:ext uri="{FF2B5EF4-FFF2-40B4-BE49-F238E27FC236}">
                    <a16:creationId xmlns:a16="http://schemas.microsoft.com/office/drawing/2014/main" id="{AFF581A5-775C-BD32-8F15-24679D9C552B}"/>
                  </a:ext>
                </a:extLst>
              </p:cNvPr>
              <p:cNvSpPr txBox="1">
                <a:spLocks noRot="1" noChangeAspect="1" noMove="1" noResize="1" noEditPoints="1" noAdjustHandles="1" noChangeArrowheads="1" noChangeShapeType="1" noTextEdit="1"/>
              </p:cNvSpPr>
              <p:nvPr/>
            </p:nvSpPr>
            <p:spPr>
              <a:xfrm>
                <a:off x="1245909" y="6027598"/>
                <a:ext cx="9598074" cy="369332"/>
              </a:xfrm>
              <a:prstGeom prst="rect">
                <a:avLst/>
              </a:prstGeom>
              <a:blipFill>
                <a:blip r:embed="rId15"/>
                <a:stretch>
                  <a:fillRect l="-381" t="-11667" b="-25000"/>
                </a:stretch>
              </a:blipFill>
            </p:spPr>
            <p:txBody>
              <a:bodyPr/>
              <a:lstStyle/>
              <a:p>
                <a:r>
                  <a:rPr lang="fr-CH">
                    <a:noFill/>
                  </a:rPr>
                  <a:t> </a:t>
                </a:r>
              </a:p>
            </p:txBody>
          </p:sp>
        </mc:Fallback>
      </mc:AlternateContent>
      <p:pic>
        <p:nvPicPr>
          <p:cNvPr id="2" name="Picture 1" descr="HES-SO Valais-Wallis - BioArk">
            <a:extLst>
              <a:ext uri="{FF2B5EF4-FFF2-40B4-BE49-F238E27FC236}">
                <a16:creationId xmlns:a16="http://schemas.microsoft.com/office/drawing/2014/main" id="{2CED504C-41AC-92C8-56CB-C8F2B15AF65E}"/>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3.xml><?xml version="1.0" encoding="utf-8"?>
<p:sld xmlns:a16="http://schemas.microsoft.com/office/drawing/2014/main" xmlns:a14="http://schemas.microsoft.com/office/drawing/2010/main" xmlns:mc="http://schemas.openxmlformats.org/markup-compatibility/2006" xmlns:v="urn:schemas-microsoft-com:vml"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Espace réservé du numéro de diapositive 3">
            <a:extLst>
              <a:ext uri="{FF2B5EF4-FFF2-40B4-BE49-F238E27FC236}">
                <a16:creationId xmlns:a16="http://schemas.microsoft.com/office/drawing/2014/main" id="{9465F772-57AE-0037-4264-DF8B2BF550B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7B41E9CC-B6F2-466F-875A-B1B4DB656EC6}" type="slidenum">
              <a:rPr lang="fr-FR" altLang="fr-FR" sz="1200"/>
              <a:t>33</a:t>
            </a:fld>
            <a:endParaRPr lang="fr-FR" altLang="fr-FR" sz="1200"/>
          </a:p>
        </p:txBody>
      </p:sp>
      <p:grpSp>
        <p:nvGrpSpPr>
          <p:cNvPr id="99331" name="Group 13">
            <a:extLst>
              <a:ext uri="{FF2B5EF4-FFF2-40B4-BE49-F238E27FC236}">
                <a16:creationId xmlns:a16="http://schemas.microsoft.com/office/drawing/2014/main" id="{D0B1FE20-4A82-5238-383E-B649BD5A06A7}"/>
              </a:ext>
            </a:extLst>
          </p:cNvPr>
          <p:cNvGrpSpPr>
            <a:grpSpLocks/>
          </p:cNvGrpSpPr>
          <p:nvPr/>
        </p:nvGrpSpPr>
        <p:grpSpPr bwMode="auto">
          <a:xfrm>
            <a:off x="2254135" y="398323"/>
            <a:ext cx="7486650" cy="5629275"/>
            <a:chOff x="522" y="387"/>
            <a:chExt cx="4716" cy="3546"/>
          </a:xfrm>
        </p:grpSpPr>
        <p:pic>
          <p:nvPicPr>
            <p:cNvPr id="99332" name="Picture 14">
              <a:extLst>
                <a:ext uri="{FF2B5EF4-FFF2-40B4-BE49-F238E27FC236}">
                  <a16:creationId xmlns:a16="http://schemas.microsoft.com/office/drawing/2014/main" id="{65A03163-B630-8C69-48D3-BBB601D067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2" y="387"/>
              <a:ext cx="4716" cy="3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99333" name="Object 15">
              <a:extLst>
                <a:ext uri="{FF2B5EF4-FFF2-40B4-BE49-F238E27FC236}">
                  <a16:creationId xmlns:a16="http://schemas.microsoft.com/office/drawing/2014/main" id="{3226EE9F-62FD-0B28-56B8-3A436B0BB813}"/>
                </a:ext>
              </a:extLst>
            </p:cNvPr>
            <p:cNvGraphicFramePr>
              <a:graphicFrameLocks noChangeAspect="1"/>
            </p:cNvGraphicFramePr>
            <p:nvPr/>
          </p:nvGraphicFramePr>
          <p:xfrm>
            <a:off x="3288" y="1873"/>
            <a:ext cx="230" cy="287"/>
          </p:xfrm>
          <a:graphic>
            <a:graphicData uri="http://schemas.openxmlformats.org/presentationml/2006/ole">
              <mc:AlternateContent xmlns:mc="http://schemas.openxmlformats.org/markup-compatibility/2006">
                <mc:Choice xmlns:v="urn:schemas-microsoft-com:vml" Requires="v">
                  <p:oleObj name="Equation" r:id="rId3" imgW="152334" imgH="190417" progId="Equation.3">
                    <p:embed/>
                  </p:oleObj>
                </mc:Choice>
                <mc:Fallback>
                  <p:oleObj name="Equation" r:id="rId3" imgW="152334" imgH="190417" progId="Equation.3">
                    <p:embed/>
                    <p:pic>
                      <p:nvPicPr>
                        <p:cNvPr id="99333" name="Object 15">
                          <a:extLst>
                            <a:ext uri="{FF2B5EF4-FFF2-40B4-BE49-F238E27FC236}">
                              <a16:creationId xmlns:a16="http://schemas.microsoft.com/office/drawing/2014/main" id="{3226EE9F-62FD-0B28-56B8-3A436B0BB81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88" y="1873"/>
                          <a:ext cx="230" cy="287"/>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9334" name="Object 16">
              <a:extLst>
                <a:ext uri="{FF2B5EF4-FFF2-40B4-BE49-F238E27FC236}">
                  <a16:creationId xmlns:a16="http://schemas.microsoft.com/office/drawing/2014/main" id="{F7EA69BC-A178-3DC3-4AD1-A5C3C0D47D25}"/>
                </a:ext>
              </a:extLst>
            </p:cNvPr>
            <p:cNvGraphicFramePr>
              <a:graphicFrameLocks noChangeAspect="1"/>
            </p:cNvGraphicFramePr>
            <p:nvPr/>
          </p:nvGraphicFramePr>
          <p:xfrm>
            <a:off x="2562" y="1525"/>
            <a:ext cx="249" cy="287"/>
          </p:xfrm>
          <a:graphic>
            <a:graphicData uri="http://schemas.openxmlformats.org/presentationml/2006/ole">
              <mc:AlternateContent xmlns:mc="http://schemas.openxmlformats.org/markup-compatibility/2006">
                <mc:Choice xmlns:v="urn:schemas-microsoft-com:vml" Requires="v">
                  <p:oleObj name="Equation" r:id="rId5" imgW="164957" imgH="190335" progId="Equation.3">
                    <p:embed/>
                  </p:oleObj>
                </mc:Choice>
                <mc:Fallback>
                  <p:oleObj name="Equation" r:id="rId5" imgW="164957" imgH="190335" progId="Equation.3">
                    <p:embed/>
                    <p:pic>
                      <p:nvPicPr>
                        <p:cNvPr id="99334" name="Object 16">
                          <a:extLst>
                            <a:ext uri="{FF2B5EF4-FFF2-40B4-BE49-F238E27FC236}">
                              <a16:creationId xmlns:a16="http://schemas.microsoft.com/office/drawing/2014/main" id="{F7EA69BC-A178-3DC3-4AD1-A5C3C0D47D2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62" y="1525"/>
                          <a:ext cx="249" cy="287"/>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9335" name="Object 17">
              <a:extLst>
                <a:ext uri="{FF2B5EF4-FFF2-40B4-BE49-F238E27FC236}">
                  <a16:creationId xmlns:a16="http://schemas.microsoft.com/office/drawing/2014/main" id="{B313908B-0EF0-5729-46F2-558353FC4100}"/>
                </a:ext>
              </a:extLst>
            </p:cNvPr>
            <p:cNvGraphicFramePr>
              <a:graphicFrameLocks noChangeAspect="1"/>
            </p:cNvGraphicFramePr>
            <p:nvPr/>
          </p:nvGraphicFramePr>
          <p:xfrm>
            <a:off x="4581" y="1525"/>
            <a:ext cx="249" cy="287"/>
          </p:xfrm>
          <a:graphic>
            <a:graphicData uri="http://schemas.openxmlformats.org/presentationml/2006/ole">
              <mc:AlternateContent xmlns:mc="http://schemas.openxmlformats.org/markup-compatibility/2006">
                <mc:Choice xmlns:v="urn:schemas-microsoft-com:vml" Requires="v">
                  <p:oleObj name="Equation" r:id="rId7" imgW="164957" imgH="190335" progId="Equation.3">
                    <p:embed/>
                  </p:oleObj>
                </mc:Choice>
                <mc:Fallback>
                  <p:oleObj name="Equation" r:id="rId7" imgW="164957" imgH="190335" progId="Equation.3">
                    <p:embed/>
                    <p:pic>
                      <p:nvPicPr>
                        <p:cNvPr id="99335" name="Object 17">
                          <a:extLst>
                            <a:ext uri="{FF2B5EF4-FFF2-40B4-BE49-F238E27FC236}">
                              <a16:creationId xmlns:a16="http://schemas.microsoft.com/office/drawing/2014/main" id="{B313908B-0EF0-5729-46F2-558353FC4100}"/>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81" y="1525"/>
                          <a:ext cx="249" cy="287"/>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9336" name="Object 18">
              <a:extLst>
                <a:ext uri="{FF2B5EF4-FFF2-40B4-BE49-F238E27FC236}">
                  <a16:creationId xmlns:a16="http://schemas.microsoft.com/office/drawing/2014/main" id="{582363B2-ACBE-2244-90D9-6C6379B453B4}"/>
                </a:ext>
              </a:extLst>
            </p:cNvPr>
            <p:cNvGraphicFramePr>
              <a:graphicFrameLocks noChangeAspect="1"/>
            </p:cNvGraphicFramePr>
            <p:nvPr/>
          </p:nvGraphicFramePr>
          <p:xfrm>
            <a:off x="4286" y="2704"/>
            <a:ext cx="230" cy="287"/>
          </p:xfrm>
          <a:graphic>
            <a:graphicData uri="http://schemas.openxmlformats.org/presentationml/2006/ole">
              <mc:AlternateContent xmlns:mc="http://schemas.openxmlformats.org/markup-compatibility/2006">
                <mc:Choice xmlns:v="urn:schemas-microsoft-com:vml" Requires="v">
                  <p:oleObj name="Equation" r:id="rId9" imgW="152334" imgH="190417" progId="Equation.3">
                    <p:embed/>
                  </p:oleObj>
                </mc:Choice>
                <mc:Fallback>
                  <p:oleObj name="Equation" r:id="rId9" imgW="152334" imgH="190417" progId="Equation.3">
                    <p:embed/>
                    <p:pic>
                      <p:nvPicPr>
                        <p:cNvPr id="99336" name="Object 18">
                          <a:extLst>
                            <a:ext uri="{FF2B5EF4-FFF2-40B4-BE49-F238E27FC236}">
                              <a16:creationId xmlns:a16="http://schemas.microsoft.com/office/drawing/2014/main" id="{582363B2-ACBE-2244-90D9-6C6379B453B4}"/>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286" y="2704"/>
                          <a:ext cx="230" cy="287"/>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9337" name="Object 19">
              <a:extLst>
                <a:ext uri="{FF2B5EF4-FFF2-40B4-BE49-F238E27FC236}">
                  <a16:creationId xmlns:a16="http://schemas.microsoft.com/office/drawing/2014/main" id="{2206D0E9-D71F-C350-33A0-5996FDDBC87E}"/>
                </a:ext>
              </a:extLst>
            </p:cNvPr>
            <p:cNvGraphicFramePr>
              <a:graphicFrameLocks noChangeAspect="1"/>
            </p:cNvGraphicFramePr>
            <p:nvPr/>
          </p:nvGraphicFramePr>
          <p:xfrm>
            <a:off x="2690" y="754"/>
            <a:ext cx="268" cy="287"/>
          </p:xfrm>
          <a:graphic>
            <a:graphicData uri="http://schemas.openxmlformats.org/presentationml/2006/ole">
              <mc:AlternateContent xmlns:mc="http://schemas.openxmlformats.org/markup-compatibility/2006">
                <mc:Choice xmlns:v="urn:schemas-microsoft-com:vml" Requires="v">
                  <p:oleObj name="Equation" r:id="rId11" imgW="177646" imgH="190335" progId="Equation.3">
                    <p:embed/>
                  </p:oleObj>
                </mc:Choice>
                <mc:Fallback>
                  <p:oleObj name="Equation" r:id="rId11" imgW="177646" imgH="190335" progId="Equation.3">
                    <p:embed/>
                    <p:pic>
                      <p:nvPicPr>
                        <p:cNvPr id="99337" name="Object 19">
                          <a:extLst>
                            <a:ext uri="{FF2B5EF4-FFF2-40B4-BE49-F238E27FC236}">
                              <a16:creationId xmlns:a16="http://schemas.microsoft.com/office/drawing/2014/main" id="{2206D0E9-D71F-C350-33A0-5996FDDBC87E}"/>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690" y="754"/>
                          <a:ext cx="268" cy="287"/>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9338" name="Object 20">
              <a:extLst>
                <a:ext uri="{FF2B5EF4-FFF2-40B4-BE49-F238E27FC236}">
                  <a16:creationId xmlns:a16="http://schemas.microsoft.com/office/drawing/2014/main" id="{5EEFC657-EBA0-99A7-5817-1CABBCEB87A7}"/>
                </a:ext>
              </a:extLst>
            </p:cNvPr>
            <p:cNvGraphicFramePr>
              <a:graphicFrameLocks noChangeAspect="1"/>
            </p:cNvGraphicFramePr>
            <p:nvPr/>
          </p:nvGraphicFramePr>
          <p:xfrm>
            <a:off x="1111" y="1933"/>
            <a:ext cx="248" cy="287"/>
          </p:xfrm>
          <a:graphic>
            <a:graphicData uri="http://schemas.openxmlformats.org/presentationml/2006/ole">
              <mc:AlternateContent xmlns:mc="http://schemas.openxmlformats.org/markup-compatibility/2006">
                <mc:Choice xmlns:v="urn:schemas-microsoft-com:vml" Requires="v">
                  <p:oleObj name="Equation" r:id="rId13" imgW="164957" imgH="190335" progId="Equation.3">
                    <p:embed/>
                  </p:oleObj>
                </mc:Choice>
                <mc:Fallback>
                  <p:oleObj name="Equation" r:id="rId13" imgW="164957" imgH="190335" progId="Equation.3">
                    <p:embed/>
                    <p:pic>
                      <p:nvPicPr>
                        <p:cNvPr id="99338" name="Object 20">
                          <a:extLst>
                            <a:ext uri="{FF2B5EF4-FFF2-40B4-BE49-F238E27FC236}">
                              <a16:creationId xmlns:a16="http://schemas.microsoft.com/office/drawing/2014/main" id="{5EEFC657-EBA0-99A7-5817-1CABBCEB87A7}"/>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111" y="1933"/>
                          <a:ext cx="248" cy="287"/>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D77A377D-AC72-758A-B610-7C2DCA3091EE}"/>
                  </a:ext>
                </a:extLst>
              </p:cNvPr>
              <p:cNvSpPr txBox="1"/>
              <p:nvPr/>
            </p:nvSpPr>
            <p:spPr>
              <a:xfrm>
                <a:off x="1142214" y="6090345"/>
                <a:ext cx="9323109" cy="369332"/>
              </a:xfrm>
              <a:prstGeom prst="rect">
                <a:avLst/>
              </a:prstGeom>
              <a:noFill/>
            </p:spPr>
            <p:txBody>
              <a:bodyPr wrap="square">
                <a:spAutoFit/>
              </a:bodyPr>
              <a:lstStyle/>
              <a:p>
                <a:pPr marL="285750" indent="-285750">
                  <a:buFontTx/>
                  <a:buChar char="−"/>
                </a:pPr>
                <a:r>
                  <a:rPr lang="fr-FR" altLang="fr-FR" sz="1800" dirty="0">
                    <a:latin typeface="Times" panose="02020603050405020304" pitchFamily="18" charset="0"/>
                    <a:cs typeface="Times" panose="02020603050405020304" pitchFamily="18" charset="0"/>
                  </a:rPr>
                  <a:t>Die tatsächlichen Werte (y1,y2) und die beobachteten Werte (</a:t>
                </a:r>
                <a14:m xmlns:a14="http://schemas.microsoft.com/office/drawing/2010/main"/>
                <a:r>
                  <a:rPr lang="fr-FR" altLang="fr-FR" sz="1800" dirty="0">
                    <a:latin typeface="Times" panose="02020603050405020304" pitchFamily="18" charset="0"/>
                    <a:cs typeface="Times" panose="02020603050405020304" pitchFamily="18" charset="0"/>
                  </a:rPr>
                  <a:t> ,</a:t>
                </a:r>
                <a14:m xmlns:a14="http://schemas.microsoft.com/office/drawing/2010/main"/>
                <a:r>
                  <a:rPr lang="fr-FR" altLang="fr-FR" sz="1800" dirty="0">
                    <a:latin typeface="Times" panose="02020603050405020304" pitchFamily="18" charset="0"/>
                    <a:cs typeface="Times" panose="02020603050405020304" pitchFamily="18" charset="0"/>
                  </a:rPr>
                  <a:t> ), wenn der Beobachter langsamer ist als der Regler. </a:t>
                </a:r>
                <a:endParaRPr lang="fr-CH" dirty="0"/>
              </a:p>
            </p:txBody>
          </p:sp>
        </mc:Choice>
        <mc:Fallback>
          <p:sp>
            <p:nvSpPr>
              <p:cNvPr id="2" name="TextBox 1">
                <a:extLst>
                  <a:ext uri="{FF2B5EF4-FFF2-40B4-BE49-F238E27FC236}">
                    <a16:creationId xmlns:a16="http://schemas.microsoft.com/office/drawing/2014/main" id="{D77A377D-AC72-758A-B610-7C2DCA3091EE}"/>
                  </a:ext>
                </a:extLst>
              </p:cNvPr>
              <p:cNvSpPr txBox="1">
                <a:spLocks noRot="1" noChangeAspect="1" noMove="1" noResize="1" noEditPoints="1" noAdjustHandles="1" noChangeArrowheads="1" noChangeShapeType="1" noTextEdit="1"/>
              </p:cNvSpPr>
              <p:nvPr/>
            </p:nvSpPr>
            <p:spPr>
              <a:xfrm>
                <a:off x="1142214" y="6090345"/>
                <a:ext cx="9323109" cy="369332"/>
              </a:xfrm>
              <a:prstGeom prst="rect">
                <a:avLst/>
              </a:prstGeom>
              <a:blipFill>
                <a:blip r:embed="rId15"/>
                <a:stretch>
                  <a:fillRect l="-392" t="-9836" b="-22951"/>
                </a:stretch>
              </a:blipFill>
            </p:spPr>
            <p:txBody>
              <a:bodyPr/>
              <a:lstStyle/>
              <a:p>
                <a:r>
                  <a:rPr lang="fr-CH">
                    <a:noFill/>
                  </a:rPr>
                  <a:t> </a:t>
                </a:r>
              </a:p>
            </p:txBody>
          </p:sp>
        </mc:Fallback>
      </mc:AlternateContent>
      <p:pic>
        <p:nvPicPr>
          <p:cNvPr id="3" name="Picture 2" descr="HES-SO Valais-Wallis - BioArk">
            <a:extLst>
              <a:ext uri="{FF2B5EF4-FFF2-40B4-BE49-F238E27FC236}">
                <a16:creationId xmlns:a16="http://schemas.microsoft.com/office/drawing/2014/main" id="{AC2E725E-94D1-1FCB-477F-BDF44A2ED19D}"/>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4.xml><?xml version="1.0" encoding="utf-8"?>
<p:sld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5714" name="Picture 10">
            <a:extLst>
              <a:ext uri="{FF2B5EF4-FFF2-40B4-BE49-F238E27FC236}">
                <a16:creationId xmlns:a16="http://schemas.microsoft.com/office/drawing/2014/main" id="{1083B73E-37AC-60BC-AFB0-58E2C4E149E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6887" y="1374956"/>
            <a:ext cx="8442325"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5715" name="Espace réservé du numéro de diapositive 5">
            <a:extLst>
              <a:ext uri="{FF2B5EF4-FFF2-40B4-BE49-F238E27FC236}">
                <a16:creationId xmlns:a16="http://schemas.microsoft.com/office/drawing/2014/main" id="{B25F5467-CB42-DA91-EF94-62B9F52A4B7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93DEFA26-A831-4B03-A56F-1B2B13E79D43}" type="slidenum">
              <a:rPr lang="fr-FR" altLang="fr-FR" sz="1200"/>
              <a:t>34</a:t>
            </a:fld>
            <a:endParaRPr lang="fr-FR" altLang="fr-FR" sz="1200"/>
          </a:p>
        </p:txBody>
      </p:sp>
      <p:sp>
        <p:nvSpPr>
          <p:cNvPr id="115716" name="Rectangle 2">
            <a:extLst>
              <a:ext uri="{FF2B5EF4-FFF2-40B4-BE49-F238E27FC236}">
                <a16:creationId xmlns:a16="http://schemas.microsoft.com/office/drawing/2014/main" id="{0C4C31F0-D132-77D2-AFF1-DC310A5F4860}"/>
              </a:ext>
            </a:extLst>
          </p:cNvPr>
          <p:cNvSpPr>
            <a:spLocks noGrp="1" noChangeArrowheads="1"/>
          </p:cNvSpPr>
          <p:nvPr>
            <p:ph type="title"/>
          </p:nvPr>
        </p:nvSpPr>
        <p:spPr/>
        <p:txBody>
          <a:bodyPr>
            <a:normAutofit/>
          </a:bodyPr>
          <a:lstStyle/>
          <a:p>
            <a:r>
              <a:rPr lang="fr-CH" altLang="fr-FR" sz="3200" b="1" dirty="0">
                <a:latin typeface="Times" panose="02020603050405020304" pitchFamily="18" charset="0"/>
                <a:cs typeface="Times" panose="02020603050405020304" pitchFamily="18" charset="0"/>
              </a:rPr>
              <a:t>Blockdiagramm des Zustandsreglers mit Integrator</a:t>
            </a:r>
            <a:endParaRPr lang="fr-FR" altLang="fr-FR" sz="3200" b="1" dirty="0">
              <a:latin typeface="Times" panose="02020603050405020304" pitchFamily="18" charset="0"/>
              <a:cs typeface="Times" panose="02020603050405020304" pitchFamily="18" charset="0"/>
            </a:endParaRPr>
          </a:p>
        </p:txBody>
      </p:sp>
      <p:sp>
        <p:nvSpPr>
          <p:cNvPr id="115718" name="Text Box 98">
            <a:extLst>
              <a:ext uri="{FF2B5EF4-FFF2-40B4-BE49-F238E27FC236}">
                <a16:creationId xmlns:a16="http://schemas.microsoft.com/office/drawing/2014/main" id="{04BFBB86-E11B-1A14-C272-364BED4E0ADB}"/>
              </a:ext>
            </a:extLst>
          </p:cNvPr>
          <p:cNvSpPr txBox="1">
            <a:spLocks noChangeArrowheads="1"/>
          </p:cNvSpPr>
          <p:nvPr/>
        </p:nvSpPr>
        <p:spPr bwMode="auto">
          <a:xfrm>
            <a:off x="4437062" y="2293047"/>
            <a:ext cx="3190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dirty="0"/>
              <a:t>+</a:t>
            </a:r>
            <a:endParaRPr lang="fr-FR" altLang="fr-FR" sz="1800" dirty="0"/>
          </a:p>
        </p:txBody>
      </p:sp>
      <p:sp>
        <p:nvSpPr>
          <p:cNvPr id="2" name="Multiply 1">
            <a:extLst>
              <a:ext uri="{FF2B5EF4-FFF2-40B4-BE49-F238E27FC236}">
                <a16:creationId xmlns:a16="http://schemas.microsoft.com/office/drawing/2014/main" id="{436B9B50-5207-68A9-50B4-6FC1CDD097A1}"/>
              </a:ext>
            </a:extLst>
          </p:cNvPr>
          <p:cNvSpPr/>
          <p:nvPr/>
        </p:nvSpPr>
        <p:spPr bwMode="auto">
          <a:xfrm>
            <a:off x="2058860" y="1949354"/>
            <a:ext cx="1376363" cy="1427162"/>
          </a:xfrm>
          <a:prstGeom prst="mathMultiply">
            <a:avLst>
              <a:gd name="adj1" fmla="val 3986"/>
            </a:avLst>
          </a:prstGeom>
          <a:solidFill>
            <a:srgbClr val="FF0000"/>
          </a:solidFill>
          <a:ln w="9525" cap="flat" cmpd="sng" algn="ctr">
            <a:solidFill>
              <a:schemeClr val="tx1"/>
            </a:solidFill>
            <a:prstDash val="solid"/>
            <a:round/>
            <a:headEnd type="none" w="med" len="med"/>
            <a:tailEnd type="none" w="med" len="med"/>
          </a:ln>
          <a:effectLst/>
        </p:spPr>
        <p:txBody>
          <a:bodyPr wrap="none"/>
          <a:lstStyle/>
          <a:p>
            <a:pPr>
              <a:defRPr/>
            </a:pPr>
            <a:endParaRPr lang="fr-CH">
              <a:solidFill>
                <a:srgbClr val="FF0000"/>
              </a:solidFill>
            </a:endParaRPr>
          </a:p>
        </p:txBody>
      </p:sp>
      <p:pic>
        <p:nvPicPr>
          <p:cNvPr id="3" name="Picture 2" descr="HES-SO Valais-Wallis - BioArk">
            <a:extLst>
              <a:ext uri="{FF2B5EF4-FFF2-40B4-BE49-F238E27FC236}">
                <a16:creationId xmlns:a16="http://schemas.microsoft.com/office/drawing/2014/main" id="{A88161A9-B407-692E-8E51-16EC4000BE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54A007F3-CB61-C8C7-5A14-1B4DE4AF6BF5}"/>
              </a:ext>
            </a:extLst>
          </p:cNvPr>
          <p:cNvSpPr/>
          <p:nvPr/>
        </p:nvSpPr>
        <p:spPr>
          <a:xfrm>
            <a:off x="5263376" y="1949354"/>
            <a:ext cx="3062744" cy="1479646"/>
          </a:xfrm>
          <a:prstGeom prst="rect">
            <a:avLst/>
          </a:prstGeom>
          <a:noFill/>
          <a:ln w="41275">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5" name="Rectangle 4">
            <a:extLst>
              <a:ext uri="{FF2B5EF4-FFF2-40B4-BE49-F238E27FC236}">
                <a16:creationId xmlns:a16="http://schemas.microsoft.com/office/drawing/2014/main" id="{7E7102C4-3BF1-D05F-3D30-3F6F75767341}"/>
              </a:ext>
            </a:extLst>
          </p:cNvPr>
          <p:cNvSpPr/>
          <p:nvPr/>
        </p:nvSpPr>
        <p:spPr>
          <a:xfrm>
            <a:off x="2535044" y="2293046"/>
            <a:ext cx="2483005" cy="3475851"/>
          </a:xfrm>
          <a:prstGeom prst="rect">
            <a:avLst/>
          </a:prstGeom>
          <a:noFill/>
          <a:ln w="41275">
            <a:solidFill>
              <a:schemeClr val="accent2">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6" name="Rectangle 5">
            <a:extLst>
              <a:ext uri="{FF2B5EF4-FFF2-40B4-BE49-F238E27FC236}">
                <a16:creationId xmlns:a16="http://schemas.microsoft.com/office/drawing/2014/main" id="{75572D50-4DAB-FA75-0AFD-E5978AA462C2}"/>
              </a:ext>
            </a:extLst>
          </p:cNvPr>
          <p:cNvSpPr/>
          <p:nvPr/>
        </p:nvSpPr>
        <p:spPr>
          <a:xfrm>
            <a:off x="5263375" y="3481484"/>
            <a:ext cx="3456879" cy="2123861"/>
          </a:xfrm>
          <a:prstGeom prst="rect">
            <a:avLst/>
          </a:prstGeom>
          <a:noFill/>
          <a:ln w="412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spTree>
  </p:cSld>
  <p:clrMapOvr>
    <a:masterClrMapping/>
  </p:clrMapOvr>
</p:sld>
</file>

<file path=ppt/slides/slide35.xml><?xml version="1.0" encoding="utf-8"?>
<p:sld xmlns:a16="http://schemas.microsoft.com/office/drawing/2014/main" xmlns:a14="http://schemas.microsoft.com/office/drawing/2010/main" xmlns:p14="http://schemas.microsoft.com/office/powerpoint/2010/main" xmlns:mc="http://schemas.openxmlformats.org/markup-compatibility/2006" xmlns:v="urn:schemas-microsoft-com:vml"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Espace réservé du numéro de diapositive 5">
            <a:extLst>
              <a:ext uri="{FF2B5EF4-FFF2-40B4-BE49-F238E27FC236}">
                <a16:creationId xmlns:a16="http://schemas.microsoft.com/office/drawing/2014/main" id="{593083F3-9EF8-9037-2253-2B3F762BDF0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08F64A04-0CDA-464E-B42A-9283E9E05188}" type="slidenum">
              <a:rPr lang="fr-FR" altLang="fr-FR" sz="1200"/>
              <a:t>35</a:t>
            </a:fld>
            <a:endParaRPr lang="fr-FR" altLang="fr-FR" sz="1200"/>
          </a:p>
        </p:txBody>
      </p:sp>
      <p:sp>
        <p:nvSpPr>
          <p:cNvPr id="112643" name="Rectangle 2">
            <a:extLst>
              <a:ext uri="{FF2B5EF4-FFF2-40B4-BE49-F238E27FC236}">
                <a16:creationId xmlns:a16="http://schemas.microsoft.com/office/drawing/2014/main" id="{2E750C2C-BED8-D275-134F-6BC247D58BAC}"/>
              </a:ext>
            </a:extLst>
          </p:cNvPr>
          <p:cNvSpPr>
            <a:spLocks noGrp="1" noChangeArrowheads="1"/>
          </p:cNvSpPr>
          <p:nvPr>
            <p:ph type="title"/>
          </p:nvPr>
        </p:nvSpPr>
        <p:spPr>
          <a:xfrm>
            <a:off x="706225" y="136525"/>
            <a:ext cx="10515600" cy="1325563"/>
          </a:xfrm>
        </p:spPr>
        <p:txBody>
          <a:bodyPr>
            <a:normAutofit/>
          </a:bodyPr>
          <a:lstStyle/>
          <a:p>
            <a:r>
              <a:rPr lang="fr-CH" altLang="fr-FR" sz="3200" b="1" dirty="0">
                <a:latin typeface="Times" panose="02020603050405020304" pitchFamily="18" charset="0"/>
                <a:cs typeface="Times" panose="02020603050405020304" pitchFamily="18" charset="0"/>
              </a:rPr>
              <a:t>Hinzufügen </a:t>
            </a:r>
            <a:r>
              <a:rPr lang="fr-CH" altLang="fr-FR" sz="3200" b="1" dirty="0">
                <a:solidFill>
                  <a:srgbClr val="C00000"/>
                </a:solidFill>
                <a:latin typeface="Times" panose="02020603050405020304" pitchFamily="18" charset="0"/>
                <a:cs typeface="Times" panose="02020603050405020304" pitchFamily="18" charset="0"/>
              </a:rPr>
              <a:t>eines Integrators </a:t>
            </a:r>
            <a:r>
              <a:rPr lang="fr-CH" altLang="fr-FR" sz="3200" b="1" dirty="0">
                <a:latin typeface="Times" panose="02020603050405020304" pitchFamily="18" charset="0"/>
                <a:cs typeface="Times" panose="02020603050405020304" pitchFamily="18" charset="0"/>
              </a:rPr>
              <a:t>zu einem Zustandsregler mit </a:t>
            </a:r>
            <a:r>
              <a:rPr lang="fr-FR" altLang="fr-FR" sz="3200" b="1" dirty="0">
                <a:latin typeface="Times" panose="02020603050405020304" pitchFamily="18" charset="0"/>
                <a:cs typeface="Times" panose="02020603050405020304" pitchFamily="18" charset="0"/>
              </a:rPr>
              <a:t>Beobachter </a:t>
            </a:r>
          </a:p>
        </p:txBody>
      </p:sp>
      <p:sp>
        <p:nvSpPr>
          <p:cNvPr id="112644" name="Rectangle 3">
            <a:extLst>
              <a:ext uri="{FF2B5EF4-FFF2-40B4-BE49-F238E27FC236}">
                <a16:creationId xmlns:a16="http://schemas.microsoft.com/office/drawing/2014/main" id="{597AA083-89CC-E8EF-BE7D-636413A70BE6}"/>
              </a:ext>
            </a:extLst>
          </p:cNvPr>
          <p:cNvSpPr>
            <a:spLocks noGrp="1" noChangeArrowheads="1"/>
          </p:cNvSpPr>
          <p:nvPr>
            <p:ph type="body" idx="1"/>
          </p:nvPr>
        </p:nvSpPr>
        <p:spPr>
          <a:xfrm>
            <a:off x="838986" y="1492251"/>
            <a:ext cx="9538503" cy="4602163"/>
          </a:xfrm>
        </p:spPr>
        <p:txBody>
          <a:bodyPr>
            <a:normAutofit/>
          </a:bodyPr>
          <a:lstStyle/>
          <a:p>
            <a:pPr marL="0" indent="0">
              <a:buNone/>
            </a:pPr>
            <a:r>
              <a:rPr lang="fr-CH" altLang="fr-FR" sz="2400" dirty="0">
                <a:latin typeface="Times" panose="02020603050405020304" pitchFamily="18" charset="0"/>
                <a:cs typeface="Times" panose="02020603050405020304" pitchFamily="18" charset="0"/>
              </a:rPr>
              <a:t>Um den permanenten Fehler zu beseitigen, kann dem Zustandsregler eine I-Komponente hinzugefügt werden. </a:t>
            </a:r>
          </a:p>
          <a:p>
            <a:endParaRPr lang="fr-CH" altLang="fr-FR" sz="2400" dirty="0">
              <a:latin typeface="Times" panose="02020603050405020304" pitchFamily="18" charset="0"/>
              <a:cs typeface="Times" panose="02020603050405020304" pitchFamily="18" charset="0"/>
            </a:endParaRPr>
          </a:p>
          <a:p>
            <a:endParaRPr lang="fr-CH" altLang="fr-FR" sz="2400" dirty="0">
              <a:latin typeface="Times" panose="02020603050405020304" pitchFamily="18" charset="0"/>
              <a:cs typeface="Times" panose="02020603050405020304" pitchFamily="18" charset="0"/>
            </a:endParaRPr>
          </a:p>
          <a:p>
            <a:endParaRPr lang="fr-CH" altLang="fr-FR" sz="2400" dirty="0">
              <a:latin typeface="Times" panose="02020603050405020304" pitchFamily="18" charset="0"/>
              <a:cs typeface="Times" panose="02020603050405020304" pitchFamily="18" charset="0"/>
            </a:endParaRPr>
          </a:p>
          <a:p>
            <a:pPr marL="0" indent="0">
              <a:buNone/>
            </a:pPr>
            <a:endParaRPr lang="fr-CH" altLang="fr-FR" sz="2400" dirty="0">
              <a:latin typeface="Times" panose="02020603050405020304" pitchFamily="18" charset="0"/>
              <a:cs typeface="Times" panose="02020603050405020304" pitchFamily="18" charset="0"/>
            </a:endParaRPr>
          </a:p>
          <a:p>
            <a:pPr marL="0" indent="0">
              <a:buNone/>
            </a:pPr>
            <a:r>
              <a:rPr lang="fr-CH" altLang="fr-FR" sz="2400" dirty="0">
                <a:latin typeface="Times" panose="02020603050405020304" pitchFamily="18" charset="0"/>
                <a:cs typeface="Times" panose="02020603050405020304" pitchFamily="18" charset="0"/>
              </a:rPr>
              <a:t>Durch Ableiten dieser Gleichung erhält man:</a:t>
            </a:r>
            <a:endParaRPr lang="fr-FR" altLang="fr-FR" sz="2400" dirty="0">
              <a:latin typeface="Times" panose="02020603050405020304" pitchFamily="18" charset="0"/>
              <a:cs typeface="Times" panose="02020603050405020304" pitchFamily="18" charset="0"/>
            </a:endParaRPr>
          </a:p>
        </p:txBody>
      </p:sp>
      <p:sp>
        <p:nvSpPr>
          <p:cNvPr id="112645" name="Rectangle 5">
            <a:extLst>
              <a:ext uri="{FF2B5EF4-FFF2-40B4-BE49-F238E27FC236}">
                <a16:creationId xmlns:a16="http://schemas.microsoft.com/office/drawing/2014/main" id="{98B11F37-092A-8130-8A6B-492C2F978623}"/>
              </a:ext>
            </a:extLst>
          </p:cNvPr>
          <p:cNvSpPr>
            <a:spLocks noChangeArrowheads="1"/>
          </p:cNvSpPr>
          <p:nvPr/>
        </p:nvSpPr>
        <p:spPr bwMode="auto">
          <a:xfrm>
            <a:off x="1524001" y="2964807"/>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graphicFrame>
        <p:nvGraphicFramePr>
          <p:cNvPr id="112646" name="Object 4">
            <a:extLst>
              <a:ext uri="{FF2B5EF4-FFF2-40B4-BE49-F238E27FC236}">
                <a16:creationId xmlns:a16="http://schemas.microsoft.com/office/drawing/2014/main" id="{2F1C5572-3EEA-AB71-877F-12B71579DD54}"/>
              </a:ext>
            </a:extLst>
          </p:cNvPr>
          <p:cNvGraphicFramePr>
            <a:graphicFrameLocks noChangeAspect="1"/>
          </p:cNvGraphicFramePr>
          <p:nvPr>
            <p:extLst>
              <p:ext uri="{D42A27DB-BD31-4B8C-83A1-F6EECF244321}">
                <p14:modId xmlns:p14="http://schemas.microsoft.com/office/powerpoint/2010/main" val="1728882275"/>
              </p:ext>
            </p:extLst>
          </p:nvPr>
        </p:nvGraphicFramePr>
        <p:xfrm>
          <a:off x="1616366" y="2492376"/>
          <a:ext cx="7926388" cy="1106488"/>
        </p:xfrm>
        <a:graphic>
          <a:graphicData uri="http://schemas.openxmlformats.org/presentationml/2006/ole">
            <mc:AlternateContent xmlns:mc="http://schemas.openxmlformats.org/markup-compatibility/2006">
              <mc:Choice xmlns:v="urn:schemas-microsoft-com:vml" Requires="v">
                <p:oleObj name="Equation" r:id="rId2" imgW="3340100" imgH="469900" progId="Equation.3">
                  <p:embed/>
                </p:oleObj>
              </mc:Choice>
              <mc:Fallback>
                <p:oleObj name="Equation" r:id="rId2" imgW="3340100" imgH="469900" progId="Equation.3">
                  <p:embed/>
                  <p:pic>
                    <p:nvPicPr>
                      <p:cNvPr id="112646" name="Object 4">
                        <a:extLst>
                          <a:ext uri="{FF2B5EF4-FFF2-40B4-BE49-F238E27FC236}">
                            <a16:creationId xmlns:a16="http://schemas.microsoft.com/office/drawing/2014/main" id="{2F1C5572-3EEA-AB71-877F-12B71579DD5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16366" y="2492376"/>
                        <a:ext cx="7926388" cy="1106488"/>
                      </a:xfrm>
                      <a:prstGeom prst="rect">
                        <a:avLst/>
                      </a:prstGeom>
                      <a:solidFill>
                        <a:schemeClr val="bg1"/>
                      </a:solidFill>
                      <a:ln w="9525">
                        <a:solidFill>
                          <a:srgbClr val="FF0000"/>
                        </a:solidFill>
                        <a:miter lim="800000"/>
                        <a:headEnd/>
                        <a:tailEnd/>
                      </a:ln>
                    </p:spPr>
                  </p:pic>
                </p:oleObj>
              </mc:Fallback>
            </mc:AlternateContent>
          </a:graphicData>
        </a:graphic>
      </p:graphicFrame>
      <p:sp>
        <p:nvSpPr>
          <p:cNvPr id="112647" name="Rectangle 7">
            <a:extLst>
              <a:ext uri="{FF2B5EF4-FFF2-40B4-BE49-F238E27FC236}">
                <a16:creationId xmlns:a16="http://schemas.microsoft.com/office/drawing/2014/main" id="{0A1D7545-2B5B-7CE7-C5C7-BD85ADD48C7A}"/>
              </a:ext>
            </a:extLst>
          </p:cNvPr>
          <p:cNvSpPr>
            <a:spLocks noChangeArrowheads="1"/>
          </p:cNvSpPr>
          <p:nvPr/>
        </p:nvSpPr>
        <p:spPr bwMode="auto">
          <a:xfrm>
            <a:off x="1524001" y="2974332"/>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graphicFrame>
        <p:nvGraphicFramePr>
          <p:cNvPr id="112648" name="Object 6">
            <a:extLst>
              <a:ext uri="{FF2B5EF4-FFF2-40B4-BE49-F238E27FC236}">
                <a16:creationId xmlns:a16="http://schemas.microsoft.com/office/drawing/2014/main" id="{26A586A8-62C9-C9EA-66D0-156C741D9039}"/>
              </a:ext>
            </a:extLst>
          </p:cNvPr>
          <p:cNvGraphicFramePr>
            <a:graphicFrameLocks noChangeAspect="1"/>
          </p:cNvGraphicFramePr>
          <p:nvPr>
            <p:extLst>
              <p:ext uri="{D42A27DB-BD31-4B8C-83A1-F6EECF244321}">
                <p14:modId xmlns:p14="http://schemas.microsoft.com/office/powerpoint/2010/main" val="437268542"/>
              </p:ext>
            </p:extLst>
          </p:nvPr>
        </p:nvGraphicFramePr>
        <p:xfrm>
          <a:off x="3211727" y="4868070"/>
          <a:ext cx="5332413" cy="904875"/>
        </p:xfrm>
        <a:graphic>
          <a:graphicData uri="http://schemas.openxmlformats.org/presentationml/2006/ole">
            <mc:AlternateContent xmlns:mc="http://schemas.openxmlformats.org/markup-compatibility/2006">
              <mc:Choice xmlns:v="urn:schemas-microsoft-com:vml" Requires="v">
                <p:oleObj name="Equation" r:id="rId4" imgW="2641600" imgH="444500" progId="Equation.3">
                  <p:embed/>
                </p:oleObj>
              </mc:Choice>
              <mc:Fallback>
                <p:oleObj name="Equation" r:id="rId4" imgW="2641600" imgH="444500" progId="Equation.3">
                  <p:embed/>
                  <p:pic>
                    <p:nvPicPr>
                      <p:cNvPr id="112648" name="Object 6">
                        <a:extLst>
                          <a:ext uri="{FF2B5EF4-FFF2-40B4-BE49-F238E27FC236}">
                            <a16:creationId xmlns:a16="http://schemas.microsoft.com/office/drawing/2014/main" id="{26A586A8-62C9-C9EA-66D0-156C741D903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11727" y="4868070"/>
                        <a:ext cx="5332413" cy="904875"/>
                      </a:xfrm>
                      <a:prstGeom prst="rect">
                        <a:avLst/>
                      </a:prstGeom>
                      <a:solidFill>
                        <a:schemeClr val="bg1"/>
                      </a:solidFill>
                      <a:ln w="9525">
                        <a:solidFill>
                          <a:srgbClr val="FF0000"/>
                        </a:solidFill>
                        <a:miter lim="800000"/>
                        <a:headEnd/>
                        <a:tailEnd/>
                      </a:ln>
                    </p:spPr>
                  </p:pic>
                </p:oleObj>
              </mc:Fallback>
            </mc:AlternateContent>
          </a:graphicData>
        </a:graphic>
      </p:graphicFrame>
      <p:pic>
        <p:nvPicPr>
          <p:cNvPr id="2" name="Picture 1" descr="HES-SO Valais-Wallis - BioArk">
            <a:extLst>
              <a:ext uri="{FF2B5EF4-FFF2-40B4-BE49-F238E27FC236}">
                <a16:creationId xmlns:a16="http://schemas.microsoft.com/office/drawing/2014/main" id="{2F15009E-311A-E164-CB9D-8CF06020C6B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6.xml><?xml version="1.0" encoding="utf-8"?>
<p:sld xmlns:a16="http://schemas.microsoft.com/office/drawing/2014/main" xmlns:a14="http://schemas.microsoft.com/office/drawing/2010/main" xmlns:p14="http://schemas.microsoft.com/office/powerpoint/2010/main" xmlns:mc="http://schemas.openxmlformats.org/markup-compatibility/2006" xmlns:v="urn:schemas-microsoft-com:vml"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Espace réservé du numéro de diapositive 5">
            <a:extLst>
              <a:ext uri="{FF2B5EF4-FFF2-40B4-BE49-F238E27FC236}">
                <a16:creationId xmlns:a16="http://schemas.microsoft.com/office/drawing/2014/main" id="{4F991B1F-E9B6-6469-0205-A5AB6BFB3C7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A4F1C2E2-86D2-460A-BEE5-C9FEA41F7FD8}" type="slidenum">
              <a:rPr lang="fr-FR" altLang="fr-FR" sz="1200"/>
              <a:t>36</a:t>
            </a:fld>
            <a:endParaRPr lang="fr-FR" altLang="fr-FR" sz="1200"/>
          </a:p>
        </p:txBody>
      </p:sp>
      <p:sp>
        <p:nvSpPr>
          <p:cNvPr id="113668" name="Rectangle 3">
            <a:extLst>
              <a:ext uri="{FF2B5EF4-FFF2-40B4-BE49-F238E27FC236}">
                <a16:creationId xmlns:a16="http://schemas.microsoft.com/office/drawing/2014/main" id="{6D41601C-391F-4802-EE02-D8BF394D6743}"/>
              </a:ext>
            </a:extLst>
          </p:cNvPr>
          <p:cNvSpPr>
            <a:spLocks noGrp="1" noChangeArrowheads="1"/>
          </p:cNvSpPr>
          <p:nvPr>
            <p:ph type="body" idx="1"/>
          </p:nvPr>
        </p:nvSpPr>
        <p:spPr>
          <a:xfrm>
            <a:off x="999241" y="965201"/>
            <a:ext cx="10354559" cy="4498974"/>
          </a:xfrm>
        </p:spPr>
        <p:txBody>
          <a:bodyPr/>
          <a:lstStyle/>
          <a:p>
            <a:pPr marL="0" indent="0">
              <a:buNone/>
            </a:pPr>
            <a:r>
              <a:rPr lang="fr-CH" altLang="fr-FR" dirty="0">
                <a:latin typeface="Times" panose="02020603050405020304" pitchFamily="18" charset="0"/>
                <a:cs typeface="Times" panose="02020603050405020304" pitchFamily="18" charset="0"/>
              </a:rPr>
              <a:t>Der Fehler kann als neue Zustandsvariable betrachtet werden:</a:t>
            </a:r>
          </a:p>
          <a:p>
            <a:endParaRPr lang="fr-CH" altLang="fr-FR" dirty="0">
              <a:latin typeface="Times" panose="02020603050405020304" pitchFamily="18" charset="0"/>
              <a:cs typeface="Times" panose="02020603050405020304" pitchFamily="18" charset="0"/>
            </a:endParaRPr>
          </a:p>
          <a:p>
            <a:endParaRPr lang="fr-CH" altLang="fr-FR" dirty="0">
              <a:latin typeface="Times" panose="02020603050405020304" pitchFamily="18" charset="0"/>
              <a:cs typeface="Times" panose="02020603050405020304" pitchFamily="18" charset="0"/>
            </a:endParaRPr>
          </a:p>
          <a:p>
            <a:endParaRPr lang="fr-CH" altLang="fr-FR" dirty="0">
              <a:latin typeface="Times" panose="02020603050405020304" pitchFamily="18" charset="0"/>
              <a:cs typeface="Times" panose="02020603050405020304" pitchFamily="18" charset="0"/>
            </a:endParaRPr>
          </a:p>
          <a:p>
            <a:pPr marL="0" indent="0">
              <a:buNone/>
            </a:pPr>
            <a:endParaRPr lang="fr-CH" altLang="fr-FR" dirty="0">
              <a:latin typeface="Times" panose="02020603050405020304" pitchFamily="18" charset="0"/>
              <a:cs typeface="Times" panose="02020603050405020304" pitchFamily="18" charset="0"/>
            </a:endParaRPr>
          </a:p>
          <a:p>
            <a:pPr marL="0" indent="0">
              <a:buNone/>
            </a:pPr>
            <a:r>
              <a:rPr lang="fr-CH" altLang="fr-FR" dirty="0">
                <a:latin typeface="Times" panose="02020603050405020304" pitchFamily="18" charset="0"/>
                <a:cs typeface="Times" panose="02020603050405020304" pitchFamily="18" charset="0"/>
              </a:rPr>
              <a:t>Das Zustandsmodell ist somit vervollständigt:</a:t>
            </a:r>
            <a:endParaRPr lang="fr-FR" altLang="fr-FR" dirty="0">
              <a:latin typeface="Times" panose="02020603050405020304" pitchFamily="18" charset="0"/>
              <a:cs typeface="Times" panose="02020603050405020304" pitchFamily="18" charset="0"/>
            </a:endParaRPr>
          </a:p>
        </p:txBody>
      </p:sp>
      <p:sp>
        <p:nvSpPr>
          <p:cNvPr id="113669" name="Rectangle 5">
            <a:extLst>
              <a:ext uri="{FF2B5EF4-FFF2-40B4-BE49-F238E27FC236}">
                <a16:creationId xmlns:a16="http://schemas.microsoft.com/office/drawing/2014/main" id="{93AAE3C6-8B91-4DB4-346F-FA09916CE2AD}"/>
              </a:ext>
            </a:extLst>
          </p:cNvPr>
          <p:cNvSpPr>
            <a:spLocks noChangeArrowheads="1"/>
          </p:cNvSpPr>
          <p:nvPr/>
        </p:nvSpPr>
        <p:spPr bwMode="auto">
          <a:xfrm>
            <a:off x="1486294" y="2559200"/>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graphicFrame>
        <p:nvGraphicFramePr>
          <p:cNvPr id="113670" name="Object 4">
            <a:extLst>
              <a:ext uri="{FF2B5EF4-FFF2-40B4-BE49-F238E27FC236}">
                <a16:creationId xmlns:a16="http://schemas.microsoft.com/office/drawing/2014/main" id="{4F0B1B09-B90E-8BA0-C3D9-E7FA02F7911E}"/>
              </a:ext>
            </a:extLst>
          </p:cNvPr>
          <p:cNvGraphicFramePr>
            <a:graphicFrameLocks noChangeAspect="1"/>
          </p:cNvGraphicFramePr>
          <p:nvPr>
            <p:extLst>
              <p:ext uri="{D42A27DB-BD31-4B8C-83A1-F6EECF244321}">
                <p14:modId xmlns:p14="http://schemas.microsoft.com/office/powerpoint/2010/main" val="2276533412"/>
              </p:ext>
            </p:extLst>
          </p:nvPr>
        </p:nvGraphicFramePr>
        <p:xfrm>
          <a:off x="1884757" y="2399506"/>
          <a:ext cx="1825625" cy="555625"/>
        </p:xfrm>
        <a:graphic>
          <a:graphicData uri="http://schemas.openxmlformats.org/presentationml/2006/ole">
            <mc:AlternateContent xmlns:mc="http://schemas.openxmlformats.org/markup-compatibility/2006">
              <mc:Choice xmlns:v="urn:schemas-microsoft-com:vml" Requires="v">
                <p:oleObj name="Equation" r:id="rId2" imgW="875920" imgH="266584" progId="Equation.3">
                  <p:embed/>
                </p:oleObj>
              </mc:Choice>
              <mc:Fallback>
                <p:oleObj name="Equation" r:id="rId2" imgW="875920" imgH="266584" progId="Equation.3">
                  <p:embed/>
                  <p:pic>
                    <p:nvPicPr>
                      <p:cNvPr id="113670" name="Object 4">
                        <a:extLst>
                          <a:ext uri="{FF2B5EF4-FFF2-40B4-BE49-F238E27FC236}">
                            <a16:creationId xmlns:a16="http://schemas.microsoft.com/office/drawing/2014/main" id="{4F0B1B09-B90E-8BA0-C3D9-E7FA02F791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84757" y="2399506"/>
                        <a:ext cx="1825625" cy="555625"/>
                      </a:xfrm>
                      <a:prstGeom prst="rect">
                        <a:avLst/>
                      </a:prstGeom>
                      <a:solidFill>
                        <a:schemeClr val="bg1"/>
                      </a:solidFill>
                      <a:ln w="9525">
                        <a:solidFill>
                          <a:srgbClr val="FF0000"/>
                        </a:solidFill>
                        <a:miter lim="800000"/>
                        <a:headEnd/>
                        <a:tailEnd/>
                      </a:ln>
                    </p:spPr>
                  </p:pic>
                </p:oleObj>
              </mc:Fallback>
            </mc:AlternateContent>
          </a:graphicData>
        </a:graphic>
      </p:graphicFrame>
      <p:sp>
        <p:nvSpPr>
          <p:cNvPr id="113671" name="Rectangle 7">
            <a:extLst>
              <a:ext uri="{FF2B5EF4-FFF2-40B4-BE49-F238E27FC236}">
                <a16:creationId xmlns:a16="http://schemas.microsoft.com/office/drawing/2014/main" id="{47345916-5D1A-8D8D-1341-58F3D46380ED}"/>
              </a:ext>
            </a:extLst>
          </p:cNvPr>
          <p:cNvSpPr>
            <a:spLocks noChangeArrowheads="1"/>
          </p:cNvSpPr>
          <p:nvPr/>
        </p:nvSpPr>
        <p:spPr bwMode="auto">
          <a:xfrm>
            <a:off x="1486294" y="2468713"/>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graphicFrame>
        <p:nvGraphicFramePr>
          <p:cNvPr id="113672" name="Object 6">
            <a:extLst>
              <a:ext uri="{FF2B5EF4-FFF2-40B4-BE49-F238E27FC236}">
                <a16:creationId xmlns:a16="http://schemas.microsoft.com/office/drawing/2014/main" id="{424264B7-F9BD-E971-1E70-F60C7FA66324}"/>
              </a:ext>
            </a:extLst>
          </p:cNvPr>
          <p:cNvGraphicFramePr>
            <a:graphicFrameLocks noChangeAspect="1"/>
          </p:cNvGraphicFramePr>
          <p:nvPr>
            <p:extLst>
              <p:ext uri="{D42A27DB-BD31-4B8C-83A1-F6EECF244321}">
                <p14:modId xmlns:p14="http://schemas.microsoft.com/office/powerpoint/2010/main" val="2133169942"/>
              </p:ext>
            </p:extLst>
          </p:nvPr>
        </p:nvGraphicFramePr>
        <p:xfrm>
          <a:off x="4496194" y="2262981"/>
          <a:ext cx="3636963" cy="858838"/>
        </p:xfrm>
        <a:graphic>
          <a:graphicData uri="http://schemas.openxmlformats.org/presentationml/2006/ole">
            <mc:AlternateContent xmlns:mc="http://schemas.openxmlformats.org/markup-compatibility/2006">
              <mc:Choice xmlns:v="urn:schemas-microsoft-com:vml" Requires="v">
                <p:oleObj name="Equation" r:id="rId4" imgW="1892300" imgH="444500" progId="Equation.3">
                  <p:embed/>
                </p:oleObj>
              </mc:Choice>
              <mc:Fallback>
                <p:oleObj name="Equation" r:id="rId4" imgW="1892300" imgH="444500" progId="Equation.3">
                  <p:embed/>
                  <p:pic>
                    <p:nvPicPr>
                      <p:cNvPr id="113672" name="Object 6">
                        <a:extLst>
                          <a:ext uri="{FF2B5EF4-FFF2-40B4-BE49-F238E27FC236}">
                            <a16:creationId xmlns:a16="http://schemas.microsoft.com/office/drawing/2014/main" id="{424264B7-F9BD-E971-1E70-F60C7FA6632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96194" y="2262981"/>
                        <a:ext cx="3636963" cy="858838"/>
                      </a:xfrm>
                      <a:prstGeom prst="rect">
                        <a:avLst/>
                      </a:prstGeom>
                      <a:solidFill>
                        <a:schemeClr val="bg1"/>
                      </a:solidFill>
                      <a:ln w="9525">
                        <a:solidFill>
                          <a:srgbClr val="FF0000"/>
                        </a:solidFill>
                        <a:miter lim="800000"/>
                        <a:headEnd/>
                        <a:tailEnd/>
                      </a:ln>
                    </p:spPr>
                  </p:pic>
                </p:oleObj>
              </mc:Fallback>
            </mc:AlternateContent>
          </a:graphicData>
        </a:graphic>
      </p:graphicFrame>
      <p:sp>
        <p:nvSpPr>
          <p:cNvPr id="113673" name="AutoShape 8">
            <a:extLst>
              <a:ext uri="{FF2B5EF4-FFF2-40B4-BE49-F238E27FC236}">
                <a16:creationId xmlns:a16="http://schemas.microsoft.com/office/drawing/2014/main" id="{62234CAE-BAA7-1C60-A508-F5AC218BF13C}"/>
              </a:ext>
            </a:extLst>
          </p:cNvPr>
          <p:cNvSpPr>
            <a:spLocks noChangeArrowheads="1"/>
          </p:cNvSpPr>
          <p:nvPr/>
        </p:nvSpPr>
        <p:spPr bwMode="auto">
          <a:xfrm>
            <a:off x="3937394" y="2516981"/>
            <a:ext cx="517525" cy="381000"/>
          </a:xfrm>
          <a:prstGeom prst="rightArrow">
            <a:avLst>
              <a:gd name="adj1" fmla="val 50000"/>
              <a:gd name="adj2" fmla="val 33958"/>
            </a:avLst>
          </a:prstGeom>
          <a:solidFill>
            <a:schemeClr val="accent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113674" name="Rectangle 10">
            <a:extLst>
              <a:ext uri="{FF2B5EF4-FFF2-40B4-BE49-F238E27FC236}">
                <a16:creationId xmlns:a16="http://schemas.microsoft.com/office/drawing/2014/main" id="{B14A1522-E720-C95D-6CFB-2B2B3A64D9AB}"/>
              </a:ext>
            </a:extLst>
          </p:cNvPr>
          <p:cNvSpPr>
            <a:spLocks noChangeArrowheads="1"/>
          </p:cNvSpPr>
          <p:nvPr/>
        </p:nvSpPr>
        <p:spPr bwMode="auto">
          <a:xfrm>
            <a:off x="1486294" y="2202013"/>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graphicFrame>
        <p:nvGraphicFramePr>
          <p:cNvPr id="113675" name="Object 9">
            <a:extLst>
              <a:ext uri="{FF2B5EF4-FFF2-40B4-BE49-F238E27FC236}">
                <a16:creationId xmlns:a16="http://schemas.microsoft.com/office/drawing/2014/main" id="{5A65C289-FF79-F301-3B32-49E111C12F6A}"/>
              </a:ext>
            </a:extLst>
          </p:cNvPr>
          <p:cNvGraphicFramePr>
            <a:graphicFrameLocks noChangeAspect="1"/>
          </p:cNvGraphicFramePr>
          <p:nvPr>
            <p:extLst>
              <p:ext uri="{D42A27DB-BD31-4B8C-83A1-F6EECF244321}">
                <p14:modId xmlns:p14="http://schemas.microsoft.com/office/powerpoint/2010/main" val="2551702425"/>
              </p:ext>
            </p:extLst>
          </p:nvPr>
        </p:nvGraphicFramePr>
        <p:xfrm>
          <a:off x="8469707" y="1931195"/>
          <a:ext cx="1652587" cy="1455737"/>
        </p:xfrm>
        <a:graphic>
          <a:graphicData uri="http://schemas.openxmlformats.org/presentationml/2006/ole">
            <mc:AlternateContent xmlns:mc="http://schemas.openxmlformats.org/markup-compatibility/2006">
              <mc:Choice xmlns:v="urn:schemas-microsoft-com:vml" Requires="v">
                <p:oleObj name="Equation" r:id="rId6" imgW="1117600" imgH="977900" progId="Equation.3">
                  <p:embed/>
                </p:oleObj>
              </mc:Choice>
              <mc:Fallback>
                <p:oleObj name="Equation" r:id="rId6" imgW="1117600" imgH="977900" progId="Equation.3">
                  <p:embed/>
                  <p:pic>
                    <p:nvPicPr>
                      <p:cNvPr id="113675" name="Object 9">
                        <a:extLst>
                          <a:ext uri="{FF2B5EF4-FFF2-40B4-BE49-F238E27FC236}">
                            <a16:creationId xmlns:a16="http://schemas.microsoft.com/office/drawing/2014/main" id="{5A65C289-FF79-F301-3B32-49E111C12F6A}"/>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469707" y="1931195"/>
                        <a:ext cx="1652587" cy="1455737"/>
                      </a:xfrm>
                      <a:prstGeom prst="rect">
                        <a:avLst/>
                      </a:prstGeom>
                      <a:solidFill>
                        <a:schemeClr val="bg1"/>
                      </a:solidFill>
                      <a:ln w="9525">
                        <a:solidFill>
                          <a:srgbClr val="FF0000"/>
                        </a:solidFill>
                        <a:miter lim="800000"/>
                        <a:headEnd/>
                        <a:tailEnd/>
                      </a:ln>
                    </p:spPr>
                  </p:pic>
                </p:oleObj>
              </mc:Fallback>
            </mc:AlternateContent>
          </a:graphicData>
        </a:graphic>
      </p:graphicFrame>
      <p:sp>
        <p:nvSpPr>
          <p:cNvPr id="113676" name="Rectangle 14">
            <a:extLst>
              <a:ext uri="{FF2B5EF4-FFF2-40B4-BE49-F238E27FC236}">
                <a16:creationId xmlns:a16="http://schemas.microsoft.com/office/drawing/2014/main" id="{83CF6CF2-B0E3-9101-FC1C-83B0EE7FAE4A}"/>
              </a:ext>
            </a:extLst>
          </p:cNvPr>
          <p:cNvSpPr>
            <a:spLocks noChangeArrowheads="1"/>
          </p:cNvSpPr>
          <p:nvPr/>
        </p:nvSpPr>
        <p:spPr bwMode="auto">
          <a:xfrm>
            <a:off x="1486294" y="2392513"/>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mc:AlternateContent xmlns:mc="http://schemas.openxmlformats.org/markup-compatibility/2006" xmlns:a14="http://schemas.microsoft.com/office/drawing/2010/main">
        <mc:Choice Requires="a14">
          <p:sp>
            <p:nvSpPr>
              <p:cNvPr id="113677" name="Object 13">
                <a:extLst>
                  <a:ext uri="{FF2B5EF4-FFF2-40B4-BE49-F238E27FC236}">
                    <a16:creationId xmlns:a16="http://schemas.microsoft.com/office/drawing/2014/main" id="{1531E47A-8949-6E46-6B4D-FE4100D277CB}"/>
                  </a:ext>
                </a:extLst>
              </p:cNvPr>
              <p:cNvSpPr txBox="1"/>
              <p:nvPr/>
            </p:nvSpPr>
            <p:spPr bwMode="auto">
              <a:xfrm>
                <a:off x="1757363" y="4437063"/>
                <a:ext cx="8225623" cy="1455735"/>
              </a:xfrm>
              <a:prstGeom prst="rect">
                <a:avLst/>
              </a:prstGeom>
              <a:solidFill>
                <a:schemeClr val="bg1"/>
              </a:solidFill>
              <a:ln w="9525">
                <a:solidFill>
                  <a:srgbClr val="FF0000"/>
                </a:solidFill>
                <a:miter lim="800000"/>
                <a:headEnd/>
                <a:tailEnd/>
              </a:ln>
            </p:spPr>
            <p:txBody>
              <a:bodyPr>
                <a:normAutofit/>
              </a:bodyPr>
              <a:lstStyle/>
              <a:p>
                <a:pPr algn="ctr"/>
                <a14:m>
                  <m:oMathPara xmlns:m="http://schemas.openxmlformats.org/officeDocument/2006/math">
                    <m:oMathParaPr>
                      <m:jc m:val="left"/>
                    </m:oMathParaPr>
                    <m:oMath xmlns:m="http://schemas.openxmlformats.org/officeDocument/2006/math">
                      <m:sSub>
                        <m:sSubPr>
                          <m:ctrlPr>
                            <a:rPr xmlns:a="http://schemas.openxmlformats.org/drawingml/2006/main" lang="fr-CH" sz="2000" i="1" smtClean="0">
                              <a:solidFill>
                                <a:srgbClr val="000000"/>
                              </a:solidFill>
                              <a:latin typeface="Cambria Math" panose="02040503050406030204" pitchFamily="18" charset="0"/>
                            </a:rPr>
                          </m:ctrlPr>
                        </m:sSubPr>
                        <m:e>
                          <m:acc>
                            <m:accPr>
                              <m:chr m:val="̇"/>
                              <m:ctrlPr>
                                <a:rPr xmlns:a="http://schemas.openxmlformats.org/drawingml/2006/main" lang="fr-CH" sz="2000" i="1">
                                  <a:solidFill>
                                    <a:srgbClr val="000000"/>
                                  </a:solidFill>
                                  <a:latin typeface="Cambria Math" panose="02040503050406030204" pitchFamily="18" charset="0"/>
                                </a:rPr>
                              </m:ctrlPr>
                            </m:accPr>
                            <m:e>
                              <m:acc>
                                <m:accPr>
                                  <m:chr m:val="⃗"/>
                                  <m:ctrlPr>
                                    <a:rPr xmlns:a="http://schemas.openxmlformats.org/drawingml/2006/main" lang="fr-CH" sz="2000" i="1">
                                      <a:solidFill>
                                        <a:srgbClr val="000000"/>
                                      </a:solidFill>
                                      <a:latin typeface="Cambria Math" panose="02040503050406030204" pitchFamily="18" charset="0"/>
                                    </a:rPr>
                                  </m:ctrlPr>
                                </m:accPr>
                                <m:e>
                                  <m:r>
                                    <a:rPr xmlns:a="http://schemas.openxmlformats.org/drawingml/2006/main" lang="fr-CH" sz="2000" i="1">
                                      <a:solidFill>
                                        <a:srgbClr val="000000"/>
                                      </a:solidFill>
                                      <a:latin typeface="Cambria Math" panose="02040503050406030204" pitchFamily="18" charset="0"/>
                                    </a:rPr>
                                    <m:t>𝑥</m:t>
                                  </m:r>
                                </m:e>
                              </m:acc>
                            </m:e>
                          </m:acc>
                        </m:e>
                        <m:sub>
                          <m:r>
                            <a:rPr xmlns:a="http://schemas.openxmlformats.org/drawingml/2006/main" lang="fr-CH" sz="2000" i="1">
                              <a:solidFill>
                                <a:srgbClr val="000000"/>
                              </a:solidFill>
                              <a:latin typeface="Cambria Math" panose="02040503050406030204" pitchFamily="18" charset="0"/>
                            </a:rPr>
                            <m:t>+</m:t>
                          </m:r>
                        </m:sub>
                      </m:sSub>
                      <m:r>
                        <a:rPr xmlns:a="http://schemas.openxmlformats.org/drawingml/2006/main" lang="fr-CH" sz="2000" i="1">
                          <a:solidFill>
                            <a:srgbClr val="000000"/>
                          </a:solidFill>
                          <a:latin typeface="Cambria Math" panose="02040503050406030204" pitchFamily="18" charset="0"/>
                        </a:rPr>
                        <m:t>=</m:t>
                      </m:r>
                      <m:d>
                        <m:dPr>
                          <m:begChr m:val="["/>
                          <m:endChr m:val="]"/>
                          <m:ctrlPr>
                            <a:rPr xmlns:a="http://schemas.openxmlformats.org/drawingml/2006/main" lang="fr-CH" sz="2000" i="1">
                              <a:solidFill>
                                <a:srgbClr val="000000"/>
                              </a:solidFill>
                              <a:latin typeface="Cambria Math" panose="02040503050406030204" pitchFamily="18" charset="0"/>
                            </a:rPr>
                          </m:ctrlPr>
                        </m:dPr>
                        <m:e>
                          <m:m>
                            <m:mPr>
                              <m:plcHide m:val="on"/>
                              <m:mcs>
                                <m:mc>
                                  <m:mcPr>
                                    <m:count m:val="2"/>
                                    <m:mcJc m:val="center"/>
                                  </m:mcPr>
                                </m:mc>
                              </m:mcs>
                              <m:ctrlPr>
                                <a:rPr xmlns:a="http://schemas.openxmlformats.org/drawingml/2006/main" lang="fr-CH" sz="2000" i="1" smtClean="0">
                                  <a:solidFill>
                                    <a:srgbClr val="C00000"/>
                                  </a:solidFill>
                                  <a:latin typeface="Cambria Math" panose="02040503050406030204" pitchFamily="18" charset="0"/>
                                </a:rPr>
                              </m:ctrlPr>
                            </m:mPr>
                            <m:mr>
                              <m:e>
                                <m:d>
                                  <m:dPr>
                                    <m:begChr m:val="["/>
                                    <m:endChr m:val="]"/>
                                    <m:ctrlPr>
                                      <a:rPr xmlns:a="http://schemas.openxmlformats.org/drawingml/2006/main" lang="fr-CH" sz="2000" i="1">
                                        <a:solidFill>
                                          <a:srgbClr val="C00000"/>
                                        </a:solidFill>
                                        <a:latin typeface="Cambria Math" panose="02040503050406030204" pitchFamily="18" charset="0"/>
                                      </a:rPr>
                                    </m:ctrlPr>
                                  </m:dPr>
                                  <m:e>
                                    <m:r>
                                      <a:rPr xmlns:a="http://schemas.openxmlformats.org/drawingml/2006/main" lang="fr-CH" sz="2000" i="1">
                                        <a:solidFill>
                                          <a:srgbClr val="C00000"/>
                                        </a:solidFill>
                                        <a:latin typeface="Cambria Math" panose="02040503050406030204" pitchFamily="18" charset="0"/>
                                      </a:rPr>
                                      <m:t>𝐴</m:t>
                                    </m:r>
                                  </m:e>
                                </m:d>
                              </m:e>
                              <m:e>
                                <m:r>
                                  <a:rPr xmlns:a="http://schemas.openxmlformats.org/drawingml/2006/main" lang="fr-CH" sz="2000" i="1">
                                    <a:solidFill>
                                      <a:srgbClr val="C00000"/>
                                    </a:solidFill>
                                    <a:latin typeface="Cambria Math" panose="02040503050406030204" pitchFamily="18" charset="0"/>
                                  </a:rPr>
                                  <m:t>0</m:t>
                                </m:r>
                              </m:e>
                            </m:mr>
                            <m:mr>
                              <m:e>
                                <m:d>
                                  <m:dPr>
                                    <m:begChr m:val="["/>
                                    <m:endChr m:val="]"/>
                                    <m:ctrlPr>
                                      <a:rPr xmlns:a="http://schemas.openxmlformats.org/drawingml/2006/main" lang="fr-CH" sz="2000" i="1">
                                        <a:solidFill>
                                          <a:srgbClr val="C00000"/>
                                        </a:solidFill>
                                        <a:latin typeface="Cambria Math" panose="02040503050406030204" pitchFamily="18" charset="0"/>
                                      </a:rPr>
                                    </m:ctrlPr>
                                  </m:dPr>
                                  <m:e>
                                    <m:r>
                                      <a:rPr xmlns:a="http://schemas.openxmlformats.org/drawingml/2006/main" lang="fr-CH" sz="2000" i="1">
                                        <a:solidFill>
                                          <a:srgbClr val="C00000"/>
                                        </a:solidFill>
                                        <a:latin typeface="Cambria Math" panose="02040503050406030204" pitchFamily="18" charset="0"/>
                                      </a:rPr>
                                      <m:t>−</m:t>
                                    </m:r>
                                    <m:sSub>
                                      <m:sSubPr>
                                        <m:ctrlPr>
                                          <a:rPr xmlns:a="http://schemas.openxmlformats.org/drawingml/2006/main" lang="fr-CH" sz="2000" i="1">
                                            <a:solidFill>
                                              <a:srgbClr val="C00000"/>
                                            </a:solidFill>
                                            <a:latin typeface="Cambria Math" panose="02040503050406030204" pitchFamily="18" charset="0"/>
                                          </a:rPr>
                                        </m:ctrlPr>
                                      </m:sSubPr>
                                      <m:e>
                                        <m:r>
                                          <a:rPr xmlns:a="http://schemas.openxmlformats.org/drawingml/2006/main" lang="fr-CH" sz="2000" i="1">
                                            <a:solidFill>
                                              <a:srgbClr val="C00000"/>
                                            </a:solidFill>
                                            <a:latin typeface="Cambria Math" panose="02040503050406030204" pitchFamily="18" charset="0"/>
                                          </a:rPr>
                                          <m:t>𝐶</m:t>
                                        </m:r>
                                      </m:e>
                                      <m:sub>
                                        <m:r>
                                          <a:rPr xmlns:a="http://schemas.openxmlformats.org/drawingml/2006/main" lang="fr-CH" sz="2000" i="1">
                                            <a:solidFill>
                                              <a:srgbClr val="C00000"/>
                                            </a:solidFill>
                                            <a:latin typeface="Cambria Math" panose="02040503050406030204" pitchFamily="18" charset="0"/>
                                          </a:rPr>
                                          <m:t>𝑖</m:t>
                                        </m:r>
                                      </m:sub>
                                    </m:sSub>
                                  </m:e>
                                </m:d>
                              </m:e>
                              <m:e>
                                <m:r>
                                  <a:rPr xmlns:a="http://schemas.openxmlformats.org/drawingml/2006/main" lang="fr-CH" sz="2000" i="1">
                                    <a:solidFill>
                                      <a:srgbClr val="C00000"/>
                                    </a:solidFill>
                                    <a:latin typeface="Cambria Math" panose="02040503050406030204" pitchFamily="18" charset="0"/>
                                  </a:rPr>
                                  <m:t>0</m:t>
                                </m:r>
                              </m:e>
                            </m:mr>
                          </m:m>
                        </m:e>
                      </m:d>
                      <m:r>
                        <a:rPr xmlns:a="http://schemas.openxmlformats.org/drawingml/2006/main" lang="fr-CH" sz="2000" i="1">
                          <a:solidFill>
                            <a:srgbClr val="000000"/>
                          </a:solidFill>
                          <a:latin typeface="Cambria Math" panose="02040503050406030204" pitchFamily="18" charset="0"/>
                        </a:rPr>
                        <m:t>⋅</m:t>
                      </m:r>
                      <m:sSub>
                        <m:sSubPr>
                          <m:ctrlPr>
                            <a:rPr xmlns:a="http://schemas.openxmlformats.org/drawingml/2006/main" lang="fr-CH" sz="2000" i="1">
                              <a:solidFill>
                                <a:srgbClr val="000000"/>
                              </a:solidFill>
                              <a:latin typeface="Cambria Math" panose="02040503050406030204" pitchFamily="18" charset="0"/>
                            </a:rPr>
                          </m:ctrlPr>
                        </m:sSubPr>
                        <m:e>
                          <m:acc>
                            <m:accPr>
                              <m:chr m:val="⃗"/>
                              <m:ctrlPr>
                                <a:rPr xmlns:a="http://schemas.openxmlformats.org/drawingml/2006/main" lang="fr-CH" sz="2000" i="1">
                                  <a:solidFill>
                                    <a:srgbClr val="000000"/>
                                  </a:solidFill>
                                  <a:latin typeface="Cambria Math" panose="02040503050406030204" pitchFamily="18" charset="0"/>
                                </a:rPr>
                              </m:ctrlPr>
                            </m:accPr>
                            <m:e>
                              <m:r>
                                <a:rPr xmlns:a="http://schemas.openxmlformats.org/drawingml/2006/main" lang="fr-CH" sz="2000" i="1">
                                  <a:solidFill>
                                    <a:srgbClr val="000000"/>
                                  </a:solidFill>
                                  <a:latin typeface="Cambria Math" panose="02040503050406030204" pitchFamily="18" charset="0"/>
                                </a:rPr>
                                <m:t>𝑥</m:t>
                              </m:r>
                            </m:e>
                          </m:acc>
                        </m:e>
                        <m:sub>
                          <m:r>
                            <a:rPr xmlns:a="http://schemas.openxmlformats.org/drawingml/2006/main" lang="fr-CH" sz="2000" i="1">
                              <a:solidFill>
                                <a:srgbClr val="000000"/>
                              </a:solidFill>
                              <a:latin typeface="Cambria Math" panose="02040503050406030204" pitchFamily="18" charset="0"/>
                            </a:rPr>
                            <m:t>+</m:t>
                          </m:r>
                        </m:sub>
                      </m:sSub>
                      <m:r>
                        <a:rPr xmlns:a="http://schemas.openxmlformats.org/drawingml/2006/main" lang="fr-CH" sz="2000" i="1">
                          <a:solidFill>
                            <a:srgbClr val="000000"/>
                          </a:solidFill>
                          <a:latin typeface="Cambria Math" panose="02040503050406030204" pitchFamily="18" charset="0"/>
                        </a:rPr>
                        <m:t>+</m:t>
                      </m:r>
                      <m:d>
                        <m:dPr>
                          <m:begChr m:val="["/>
                          <m:endChr m:val="]"/>
                          <m:ctrlPr>
                            <a:rPr xmlns:a="http://schemas.openxmlformats.org/drawingml/2006/main" lang="fr-CH" sz="2000" i="1" smtClean="0">
                              <a:solidFill>
                                <a:srgbClr val="C00000"/>
                              </a:solidFill>
                              <a:latin typeface="Cambria Math" panose="02040503050406030204" pitchFamily="18" charset="0"/>
                            </a:rPr>
                          </m:ctrlPr>
                        </m:dPr>
                        <m:e>
                          <m:m>
                            <m:mPr>
                              <m:plcHide m:val="on"/>
                              <m:mcs>
                                <m:mc>
                                  <m:mcPr>
                                    <m:count m:val="1"/>
                                    <m:mcJc m:val="center"/>
                                  </m:mcPr>
                                </m:mc>
                              </m:mcs>
                              <m:ctrlPr>
                                <a:rPr xmlns:a="http://schemas.openxmlformats.org/drawingml/2006/main" lang="fr-CH" sz="2000" i="1">
                                  <a:solidFill>
                                    <a:srgbClr val="C00000"/>
                                  </a:solidFill>
                                  <a:latin typeface="Cambria Math" panose="02040503050406030204" pitchFamily="18" charset="0"/>
                                </a:rPr>
                              </m:ctrlPr>
                            </m:mPr>
                            <m:mr>
                              <m:e>
                                <m:d>
                                  <m:dPr>
                                    <m:begChr m:val="["/>
                                    <m:endChr m:val="]"/>
                                    <m:ctrlPr>
                                      <a:rPr xmlns:a="http://schemas.openxmlformats.org/drawingml/2006/main" lang="fr-CH" sz="2000" i="1">
                                        <a:solidFill>
                                          <a:srgbClr val="C00000"/>
                                        </a:solidFill>
                                        <a:latin typeface="Cambria Math" panose="02040503050406030204" pitchFamily="18" charset="0"/>
                                      </a:rPr>
                                    </m:ctrlPr>
                                  </m:dPr>
                                  <m:e>
                                    <m:r>
                                      <a:rPr xmlns:a="http://schemas.openxmlformats.org/drawingml/2006/main" lang="fr-CH" sz="2000" i="1">
                                        <a:solidFill>
                                          <a:srgbClr val="C00000"/>
                                        </a:solidFill>
                                        <a:latin typeface="Cambria Math" panose="02040503050406030204" pitchFamily="18" charset="0"/>
                                      </a:rPr>
                                      <m:t>𝐵</m:t>
                                    </m:r>
                                  </m:e>
                                </m:d>
                              </m:e>
                            </m:mr>
                            <m:mr>
                              <m:e>
                                <m:d>
                                  <m:dPr>
                                    <m:begChr m:val="["/>
                                    <m:endChr m:val="]"/>
                                    <m:ctrlPr>
                                      <a:rPr xmlns:a="http://schemas.openxmlformats.org/drawingml/2006/main" lang="fr-CH" sz="2000" i="1">
                                        <a:solidFill>
                                          <a:srgbClr val="C00000"/>
                                        </a:solidFill>
                                        <a:latin typeface="Cambria Math" panose="02040503050406030204" pitchFamily="18" charset="0"/>
                                      </a:rPr>
                                    </m:ctrlPr>
                                  </m:dPr>
                                  <m:e>
                                    <m:r>
                                      <a:rPr xmlns:a="http://schemas.openxmlformats.org/drawingml/2006/main" lang="fr-CH" sz="2000" i="1">
                                        <a:solidFill>
                                          <a:srgbClr val="C00000"/>
                                        </a:solidFill>
                                        <a:latin typeface="Cambria Math" panose="02040503050406030204" pitchFamily="18" charset="0"/>
                                      </a:rPr>
                                      <m:t>−</m:t>
                                    </m:r>
                                    <m:sSub>
                                      <m:sSubPr>
                                        <m:ctrlPr>
                                          <a:rPr xmlns:a="http://schemas.openxmlformats.org/drawingml/2006/main" lang="fr-CH" sz="2000" i="1">
                                            <a:solidFill>
                                              <a:srgbClr val="C00000"/>
                                            </a:solidFill>
                                            <a:latin typeface="Cambria Math" panose="02040503050406030204" pitchFamily="18" charset="0"/>
                                          </a:rPr>
                                        </m:ctrlPr>
                                      </m:sSubPr>
                                      <m:e>
                                        <m:r>
                                          <a:rPr xmlns:a="http://schemas.openxmlformats.org/drawingml/2006/main" lang="fr-CH" sz="2000" i="1">
                                            <a:solidFill>
                                              <a:srgbClr val="C00000"/>
                                            </a:solidFill>
                                            <a:latin typeface="Cambria Math" panose="02040503050406030204" pitchFamily="18" charset="0"/>
                                          </a:rPr>
                                          <m:t>𝐷</m:t>
                                        </m:r>
                                      </m:e>
                                      <m:sub>
                                        <m:r>
                                          <a:rPr xmlns:a="http://schemas.openxmlformats.org/drawingml/2006/main" lang="fr-CH" sz="2000" i="1">
                                            <a:solidFill>
                                              <a:srgbClr val="C00000"/>
                                            </a:solidFill>
                                            <a:latin typeface="Cambria Math" panose="02040503050406030204" pitchFamily="18" charset="0"/>
                                          </a:rPr>
                                          <m:t>𝑖</m:t>
                                        </m:r>
                                      </m:sub>
                                    </m:sSub>
                                  </m:e>
                                </m:d>
                              </m:e>
                            </m:mr>
                          </m:m>
                        </m:e>
                      </m:d>
                      <m:r>
                        <a:rPr xmlns:a="http://schemas.openxmlformats.org/drawingml/2006/main" lang="fr-CH" sz="2000" i="1">
                          <a:solidFill>
                            <a:srgbClr val="000000"/>
                          </a:solidFill>
                          <a:latin typeface="Cambria Math" panose="02040503050406030204" pitchFamily="18" charset="0"/>
                        </a:rPr>
                        <m:t>⋅</m:t>
                      </m:r>
                      <m:acc>
                        <m:accPr>
                          <m:chr m:val="⃗"/>
                          <m:ctrlPr>
                            <a:rPr xmlns:a="http://schemas.openxmlformats.org/drawingml/2006/main" lang="fr-CH" sz="2000" i="1">
                              <a:solidFill>
                                <a:srgbClr val="000000"/>
                              </a:solidFill>
                              <a:latin typeface="Cambria Math" panose="02040503050406030204" pitchFamily="18" charset="0"/>
                            </a:rPr>
                          </m:ctrlPr>
                        </m:accPr>
                        <m:e>
                          <m:r>
                            <a:rPr xmlns:a="http://schemas.openxmlformats.org/drawingml/2006/main" lang="fr-CH" sz="2000" i="1">
                              <a:solidFill>
                                <a:srgbClr val="000000"/>
                              </a:solidFill>
                              <a:latin typeface="Cambria Math" panose="02040503050406030204" pitchFamily="18" charset="0"/>
                            </a:rPr>
                            <m:t>𝑢</m:t>
                          </m:r>
                        </m:e>
                      </m:acc>
                      <m:r>
                        <a:rPr xmlns:a="http://schemas.openxmlformats.org/drawingml/2006/main" lang="fr-CH" sz="2000" i="1">
                          <a:solidFill>
                            <a:srgbClr val="000000"/>
                          </a:solidFill>
                          <a:latin typeface="Cambria Math" panose="02040503050406030204" pitchFamily="18" charset="0"/>
                        </a:rPr>
                        <m:t>+</m:t>
                      </m:r>
                      <m:d>
                        <m:dPr>
                          <m:begChr m:val="["/>
                          <m:endChr m:val="]"/>
                          <m:ctrlPr>
                            <a:rPr xmlns:a="http://schemas.openxmlformats.org/drawingml/2006/main" lang="fr-CH" sz="2000" i="1">
                              <a:solidFill>
                                <a:srgbClr val="000000"/>
                              </a:solidFill>
                              <a:latin typeface="Cambria Math" panose="02040503050406030204" pitchFamily="18" charset="0"/>
                            </a:rPr>
                          </m:ctrlPr>
                        </m:dPr>
                        <m:e>
                          <m:m>
                            <m:mPr>
                              <m:plcHide m:val="on"/>
                              <m:mcs>
                                <m:mc>
                                  <m:mcPr>
                                    <m:count m:val="1"/>
                                    <m:mcJc m:val="center"/>
                                  </m:mcPr>
                                </m:mc>
                              </m:mcs>
                              <m:ctrlPr>
                                <a:rPr xmlns:a="http://schemas.openxmlformats.org/drawingml/2006/main" lang="fr-CH" sz="2000" i="1">
                                  <a:solidFill>
                                    <a:srgbClr val="000000"/>
                                  </a:solidFill>
                                  <a:latin typeface="Cambria Math" panose="02040503050406030204" pitchFamily="18" charset="0"/>
                                </a:rPr>
                              </m:ctrlPr>
                            </m:mPr>
                            <m:mr>
                              <m:e>
                                <m:d>
                                  <m:dPr>
                                    <m:begChr m:val="["/>
                                    <m:endChr m:val="]"/>
                                    <m:ctrlPr>
                                      <a:rPr xmlns:a="http://schemas.openxmlformats.org/drawingml/2006/main" lang="fr-CH" sz="2000" i="1">
                                        <a:solidFill>
                                          <a:srgbClr val="000000"/>
                                        </a:solidFill>
                                        <a:latin typeface="Cambria Math" panose="02040503050406030204" pitchFamily="18" charset="0"/>
                                      </a:rPr>
                                    </m:ctrlPr>
                                  </m:dPr>
                                  <m:e>
                                    <m:r>
                                      <a:rPr xmlns:a="http://schemas.openxmlformats.org/drawingml/2006/main" lang="fr-CH" sz="2000" i="1">
                                        <a:solidFill>
                                          <a:srgbClr val="000000"/>
                                        </a:solidFill>
                                        <a:latin typeface="Cambria Math" panose="02040503050406030204" pitchFamily="18" charset="0"/>
                                      </a:rPr>
                                      <m:t>0</m:t>
                                    </m:r>
                                  </m:e>
                                </m:d>
                              </m:e>
                            </m:mr>
                            <m:mr>
                              <m:e>
                                <m:r>
                                  <a:rPr xmlns:a="http://schemas.openxmlformats.org/drawingml/2006/main" lang="fr-CH" sz="2000" i="1">
                                    <a:solidFill>
                                      <a:srgbClr val="000000"/>
                                    </a:solidFill>
                                    <a:latin typeface="Cambria Math" panose="02040503050406030204" pitchFamily="18" charset="0"/>
                                  </a:rPr>
                                  <m:t>1</m:t>
                                </m:r>
                              </m:e>
                            </m:mr>
                          </m:m>
                        </m:e>
                      </m:d>
                      <m:r>
                        <a:rPr xmlns:a="http://schemas.openxmlformats.org/drawingml/2006/main" lang="fr-CH" sz="2000" i="1">
                          <a:solidFill>
                            <a:srgbClr val="000000"/>
                          </a:solidFill>
                          <a:latin typeface="Cambria Math" panose="02040503050406030204" pitchFamily="18" charset="0"/>
                        </a:rPr>
                        <m:t>⋅</m:t>
                      </m:r>
                      <m:acc>
                        <m:accPr>
                          <m:chr m:val="⃗"/>
                          <m:ctrlPr>
                            <a:rPr xmlns:a="http://schemas.openxmlformats.org/drawingml/2006/main" lang="fr-CH" sz="2000" i="1">
                              <a:solidFill>
                                <a:srgbClr val="000000"/>
                              </a:solidFill>
                              <a:latin typeface="Cambria Math" panose="02040503050406030204" pitchFamily="18" charset="0"/>
                            </a:rPr>
                          </m:ctrlPr>
                        </m:accPr>
                        <m:e>
                          <m:r>
                            <a:rPr xmlns:a="http://schemas.openxmlformats.org/drawingml/2006/main" lang="fr-CH" sz="2000" i="1">
                              <a:solidFill>
                                <a:srgbClr val="000000"/>
                              </a:solidFill>
                              <a:latin typeface="Cambria Math" panose="02040503050406030204" pitchFamily="18" charset="0"/>
                            </a:rPr>
                            <m:t>𝑤</m:t>
                          </m:r>
                        </m:e>
                      </m:acc>
                      <m:r>
                        <a:rPr xmlns:a="http://schemas.openxmlformats.org/drawingml/2006/main" lang="fr-CH" sz="2000" i="1">
                          <a:solidFill>
                            <a:srgbClr val="000000"/>
                          </a:solidFill>
                          <a:latin typeface="Cambria Math" panose="02040503050406030204" pitchFamily="18" charset="0"/>
                        </a:rPr>
                        <m:t>=</m:t>
                      </m:r>
                      <m:sSub>
                        <m:sSubPr>
                          <m:ctrlPr>
                            <a:rPr xmlns:a="http://schemas.openxmlformats.org/drawingml/2006/main" lang="fr-CH" sz="2000" i="1" smtClean="0">
                              <a:solidFill>
                                <a:srgbClr val="C00000"/>
                              </a:solidFill>
                              <a:latin typeface="Cambria Math" panose="02040503050406030204" pitchFamily="18" charset="0"/>
                            </a:rPr>
                          </m:ctrlPr>
                        </m:sSubPr>
                        <m:e>
                          <m:r>
                            <a:rPr xmlns:a="http://schemas.openxmlformats.org/drawingml/2006/main" lang="fr-CH" sz="2000" i="1">
                              <a:solidFill>
                                <a:srgbClr val="C00000"/>
                              </a:solidFill>
                              <a:latin typeface="Cambria Math" panose="02040503050406030204" pitchFamily="18" charset="0"/>
                            </a:rPr>
                            <m:t>𝐴</m:t>
                          </m:r>
                        </m:e>
                        <m:sub>
                          <m:r>
                            <a:rPr xmlns:a="http://schemas.openxmlformats.org/drawingml/2006/main" lang="fr-CH" sz="2000" i="1">
                              <a:solidFill>
                                <a:srgbClr val="C00000"/>
                              </a:solidFill>
                              <a:latin typeface="Cambria Math" panose="02040503050406030204" pitchFamily="18" charset="0"/>
                            </a:rPr>
                            <m:t>+</m:t>
                          </m:r>
                        </m:sub>
                      </m:sSub>
                      <m:r>
                        <a:rPr xmlns:a="http://schemas.openxmlformats.org/drawingml/2006/main" lang="fr-CH" sz="2000" i="1">
                          <a:solidFill>
                            <a:srgbClr val="000000"/>
                          </a:solidFill>
                          <a:latin typeface="Cambria Math" panose="02040503050406030204" pitchFamily="18" charset="0"/>
                        </a:rPr>
                        <m:t>⋅</m:t>
                      </m:r>
                      <m:sSub>
                        <m:sSubPr>
                          <m:ctrlPr>
                            <a:rPr xmlns:a="http://schemas.openxmlformats.org/drawingml/2006/main" lang="fr-CH" sz="2000" i="1">
                              <a:solidFill>
                                <a:srgbClr val="000000"/>
                              </a:solidFill>
                              <a:latin typeface="Cambria Math" panose="02040503050406030204" pitchFamily="18" charset="0"/>
                            </a:rPr>
                          </m:ctrlPr>
                        </m:sSubPr>
                        <m:e>
                          <m:acc>
                            <m:accPr>
                              <m:chr m:val="⃗"/>
                              <m:ctrlPr>
                                <a:rPr xmlns:a="http://schemas.openxmlformats.org/drawingml/2006/main" lang="fr-CH" sz="2000" i="1">
                                  <a:solidFill>
                                    <a:srgbClr val="000000"/>
                                  </a:solidFill>
                                  <a:latin typeface="Cambria Math" panose="02040503050406030204" pitchFamily="18" charset="0"/>
                                </a:rPr>
                              </m:ctrlPr>
                            </m:accPr>
                            <m:e>
                              <m:r>
                                <a:rPr xmlns:a="http://schemas.openxmlformats.org/drawingml/2006/main" lang="fr-CH" sz="2000" i="1">
                                  <a:solidFill>
                                    <a:srgbClr val="000000"/>
                                  </a:solidFill>
                                  <a:latin typeface="Cambria Math" panose="02040503050406030204" pitchFamily="18" charset="0"/>
                                </a:rPr>
                                <m:t>𝑥</m:t>
                              </m:r>
                            </m:e>
                          </m:acc>
                        </m:e>
                        <m:sub>
                          <m:r>
                            <a:rPr xmlns:a="http://schemas.openxmlformats.org/drawingml/2006/main" lang="fr-CH" sz="2000" i="1">
                              <a:solidFill>
                                <a:srgbClr val="000000"/>
                              </a:solidFill>
                              <a:latin typeface="Cambria Math" panose="02040503050406030204" pitchFamily="18" charset="0"/>
                            </a:rPr>
                            <m:t>+</m:t>
                          </m:r>
                        </m:sub>
                      </m:sSub>
                      <m:r>
                        <a:rPr xmlns:a="http://schemas.openxmlformats.org/drawingml/2006/main" lang="fr-CH" sz="2000" i="1">
                          <a:solidFill>
                            <a:srgbClr val="000000"/>
                          </a:solidFill>
                          <a:latin typeface="Cambria Math" panose="02040503050406030204" pitchFamily="18" charset="0"/>
                        </a:rPr>
                        <m:t>+</m:t>
                      </m:r>
                      <m:sSub>
                        <m:sSubPr>
                          <m:ctrlPr>
                            <a:rPr xmlns:a="http://schemas.openxmlformats.org/drawingml/2006/main" lang="fr-CH" sz="2000" i="1" smtClean="0">
                              <a:solidFill>
                                <a:srgbClr val="C00000"/>
                              </a:solidFill>
                              <a:latin typeface="Cambria Math" panose="02040503050406030204" pitchFamily="18" charset="0"/>
                            </a:rPr>
                          </m:ctrlPr>
                        </m:sSubPr>
                        <m:e>
                          <m:r>
                            <a:rPr xmlns:a="http://schemas.openxmlformats.org/drawingml/2006/main" lang="fr-CH" sz="2000" i="1">
                              <a:solidFill>
                                <a:srgbClr val="C00000"/>
                              </a:solidFill>
                              <a:latin typeface="Cambria Math" panose="02040503050406030204" pitchFamily="18" charset="0"/>
                            </a:rPr>
                            <m:t>𝐵</m:t>
                          </m:r>
                        </m:e>
                        <m:sub>
                          <m:r>
                            <a:rPr xmlns:a="http://schemas.openxmlformats.org/drawingml/2006/main" lang="fr-CH" sz="2000" i="1">
                              <a:solidFill>
                                <a:srgbClr val="C00000"/>
                              </a:solidFill>
                              <a:latin typeface="Cambria Math" panose="02040503050406030204" pitchFamily="18" charset="0"/>
                            </a:rPr>
                            <m:t>+</m:t>
                          </m:r>
                        </m:sub>
                      </m:sSub>
                      <m:r>
                        <a:rPr xmlns:a="http://schemas.openxmlformats.org/drawingml/2006/main" lang="fr-CH" sz="2000" i="1">
                          <a:solidFill>
                            <a:srgbClr val="000000"/>
                          </a:solidFill>
                          <a:latin typeface="Cambria Math" panose="02040503050406030204" pitchFamily="18" charset="0"/>
                        </a:rPr>
                        <m:t>⋅</m:t>
                      </m:r>
                      <m:acc>
                        <m:accPr>
                          <m:chr m:val="⃗"/>
                          <m:ctrlPr>
                            <a:rPr xmlns:a="http://schemas.openxmlformats.org/drawingml/2006/main" lang="fr-CH" sz="2000" i="1">
                              <a:solidFill>
                                <a:srgbClr val="000000"/>
                              </a:solidFill>
                              <a:latin typeface="Cambria Math" panose="02040503050406030204" pitchFamily="18" charset="0"/>
                            </a:rPr>
                          </m:ctrlPr>
                        </m:accPr>
                        <m:e>
                          <m:r>
                            <a:rPr xmlns:a="http://schemas.openxmlformats.org/drawingml/2006/main" lang="fr-CH" sz="2000" i="1">
                              <a:solidFill>
                                <a:srgbClr val="000000"/>
                              </a:solidFill>
                              <a:latin typeface="Cambria Math" panose="02040503050406030204" pitchFamily="18" charset="0"/>
                            </a:rPr>
                            <m:t>𝑢</m:t>
                          </m:r>
                        </m:e>
                      </m:acc>
                      <m:r>
                        <a:rPr xmlns:a="http://schemas.openxmlformats.org/drawingml/2006/main" lang="fr-CH" sz="2000" i="1">
                          <a:solidFill>
                            <a:srgbClr val="000000"/>
                          </a:solidFill>
                          <a:latin typeface="Cambria Math" panose="02040503050406030204" pitchFamily="18" charset="0"/>
                        </a:rPr>
                        <m:t>+</m:t>
                      </m:r>
                      <m:r>
                        <a:rPr xmlns:a="http://schemas.openxmlformats.org/drawingml/2006/main" lang="fr-CH" sz="2000" i="1">
                          <a:solidFill>
                            <a:srgbClr val="000000"/>
                          </a:solidFill>
                          <a:latin typeface="Cambria Math" panose="02040503050406030204" pitchFamily="18" charset="0"/>
                        </a:rPr>
                        <m:t>𝐿</m:t>
                      </m:r>
                      <m:r>
                        <a:rPr xmlns:a="http://schemas.openxmlformats.org/drawingml/2006/main" lang="fr-CH" sz="2000" i="1">
                          <a:solidFill>
                            <a:srgbClr val="000000"/>
                          </a:solidFill>
                          <a:latin typeface="Cambria Math" panose="02040503050406030204" pitchFamily="18" charset="0"/>
                        </a:rPr>
                        <m:t>⋅</m:t>
                      </m:r>
                      <m:acc>
                        <m:accPr>
                          <m:chr m:val="⃗"/>
                          <m:ctrlPr>
                            <a:rPr xmlns:a="http://schemas.openxmlformats.org/drawingml/2006/main" lang="fr-CH" sz="2000" i="1">
                              <a:solidFill>
                                <a:srgbClr val="000000"/>
                              </a:solidFill>
                              <a:latin typeface="Cambria Math" panose="02040503050406030204" pitchFamily="18" charset="0"/>
                            </a:rPr>
                          </m:ctrlPr>
                        </m:accPr>
                        <m:e>
                          <m:r>
                            <a:rPr xmlns:a="http://schemas.openxmlformats.org/drawingml/2006/main" lang="fr-CH" sz="2000" i="1">
                              <a:solidFill>
                                <a:srgbClr val="000000"/>
                              </a:solidFill>
                              <a:latin typeface="Cambria Math" panose="02040503050406030204" pitchFamily="18" charset="0"/>
                            </a:rPr>
                            <m:t>𝑤</m:t>
                          </m:r>
                        </m:e>
                      </m:acc>
                    </m:oMath>
                  </m:oMathPara>
                </a14:m>
                <a:endParaRPr lang="fr-CH" sz="2000" i="1" dirty="0">
                  <a:solidFill>
                    <a:srgbClr val="000000"/>
                  </a:solidFill>
                  <a:latin typeface="Cambria Math" panose="02040503050406030204" pitchFamily="18" charset="0"/>
                </a:endParaRPr>
              </a:p>
              <a:p>
                <a:pPr algn="ctr"/>
                <a:br>
                  <a:rPr lang="fr-CH" sz="2000" i="1" dirty="0">
                    <a:solidFill>
                      <a:srgbClr val="000000"/>
                    </a:solidFill>
                    <a:latin typeface="Cambria Math" panose="02040503050406030204" pitchFamily="18" charset="0"/>
                  </a:rPr>
                </a:br>
                <a14:m>
                  <m:oMathPara xmlns:m="http://schemas.openxmlformats.org/officeDocument/2006/math">
                    <m:oMathParaPr>
                      <m:jc m:val="left"/>
                    </m:oMathParaPr>
                    <m:oMath xmlns:m="http://schemas.openxmlformats.org/officeDocument/2006/math">
                      <m:acc>
                        <m:accPr>
                          <m:chr m:val="⃗"/>
                          <m:ctrlPr>
                            <a:rPr xmlns:a="http://schemas.openxmlformats.org/drawingml/2006/main" lang="fr-CH" sz="2000" i="1">
                              <a:solidFill>
                                <a:srgbClr val="000000"/>
                              </a:solidFill>
                              <a:latin typeface="Cambria Math" panose="02040503050406030204" pitchFamily="18" charset="0"/>
                            </a:rPr>
                          </m:ctrlPr>
                        </m:accPr>
                        <m:e>
                          <m:r>
                            <a:rPr xmlns:a="http://schemas.openxmlformats.org/drawingml/2006/main" lang="fr-CH" sz="2000" i="1">
                              <a:solidFill>
                                <a:srgbClr val="000000"/>
                              </a:solidFill>
                              <a:latin typeface="Cambria Math" panose="02040503050406030204" pitchFamily="18" charset="0"/>
                            </a:rPr>
                            <m:t>𝑦</m:t>
                          </m:r>
                        </m:e>
                      </m:acc>
                      <m:r>
                        <a:rPr xmlns:a="http://schemas.openxmlformats.org/drawingml/2006/main" lang="fr-CH" sz="2000" i="1">
                          <a:solidFill>
                            <a:srgbClr val="000000"/>
                          </a:solidFill>
                          <a:latin typeface="Cambria Math" panose="02040503050406030204" pitchFamily="18" charset="0"/>
                        </a:rPr>
                        <m:t>=</m:t>
                      </m:r>
                      <m:d>
                        <m:dPr>
                          <m:begChr m:val="["/>
                          <m:endChr m:val="]"/>
                          <m:ctrlPr>
                            <a:rPr xmlns:a="http://schemas.openxmlformats.org/drawingml/2006/main" lang="fr-CH" sz="2000" i="1">
                              <a:solidFill>
                                <a:srgbClr val="000000"/>
                              </a:solidFill>
                              <a:latin typeface="Cambria Math" panose="02040503050406030204" pitchFamily="18" charset="0"/>
                            </a:rPr>
                          </m:ctrlPr>
                        </m:dPr>
                        <m:e>
                          <m:m>
                            <m:mPr>
                              <m:plcHide m:val="on"/>
                              <m:mcs>
                                <m:mc>
                                  <m:mcPr>
                                    <m:count m:val="2"/>
                                    <m:mcJc m:val="center"/>
                                  </m:mcPr>
                                </m:mc>
                              </m:mcs>
                              <m:ctrlPr>
                                <a:rPr xmlns:a="http://schemas.openxmlformats.org/drawingml/2006/main" lang="fr-CH" sz="2000" i="1" smtClean="0">
                                  <a:solidFill>
                                    <a:srgbClr val="C00000"/>
                                  </a:solidFill>
                                  <a:latin typeface="Cambria Math" panose="02040503050406030204" pitchFamily="18" charset="0"/>
                                </a:rPr>
                              </m:ctrlPr>
                            </m:mPr>
                            <m:mr>
                              <m:e>
                                <m:r>
                                  <a:rPr xmlns:a="http://schemas.openxmlformats.org/drawingml/2006/main" lang="fr-CH" sz="2000" i="1">
                                    <a:solidFill>
                                      <a:srgbClr val="C00000"/>
                                    </a:solidFill>
                                    <a:latin typeface="Cambria Math" panose="02040503050406030204" pitchFamily="18" charset="0"/>
                                  </a:rPr>
                                  <m:t>𝐶</m:t>
                                </m:r>
                              </m:e>
                              <m:e>
                                <m:r>
                                  <a:rPr xmlns:a="http://schemas.openxmlformats.org/drawingml/2006/main" lang="fr-CH" sz="2000" i="1">
                                    <a:solidFill>
                                      <a:srgbClr val="C00000"/>
                                    </a:solidFill>
                                    <a:latin typeface="Cambria Math" panose="02040503050406030204" pitchFamily="18" charset="0"/>
                                  </a:rPr>
                                  <m:t>0</m:t>
                                </m:r>
                              </m:e>
                            </m:mr>
                          </m:m>
                        </m:e>
                      </m:d>
                      <m:r>
                        <a:rPr xmlns:a="http://schemas.openxmlformats.org/drawingml/2006/main" lang="fr-CH" sz="2000" i="1">
                          <a:solidFill>
                            <a:srgbClr val="000000"/>
                          </a:solidFill>
                          <a:latin typeface="Cambria Math" panose="02040503050406030204" pitchFamily="18" charset="0"/>
                        </a:rPr>
                        <m:t>⋅</m:t>
                      </m:r>
                      <m:sSub>
                        <m:sSubPr>
                          <m:ctrlPr>
                            <a:rPr xmlns:a="http://schemas.openxmlformats.org/drawingml/2006/main" lang="fr-CH" sz="2000" i="1">
                              <a:solidFill>
                                <a:srgbClr val="000000"/>
                              </a:solidFill>
                              <a:latin typeface="Cambria Math" panose="02040503050406030204" pitchFamily="18" charset="0"/>
                            </a:rPr>
                          </m:ctrlPr>
                        </m:sSubPr>
                        <m:e>
                          <m:acc>
                            <m:accPr>
                              <m:chr m:val="⃗"/>
                              <m:ctrlPr>
                                <a:rPr xmlns:a="http://schemas.openxmlformats.org/drawingml/2006/main" lang="fr-CH" sz="2000" i="1">
                                  <a:solidFill>
                                    <a:srgbClr val="000000"/>
                                  </a:solidFill>
                                  <a:latin typeface="Cambria Math" panose="02040503050406030204" pitchFamily="18" charset="0"/>
                                </a:rPr>
                              </m:ctrlPr>
                            </m:accPr>
                            <m:e>
                              <m:r>
                                <a:rPr xmlns:a="http://schemas.openxmlformats.org/drawingml/2006/main" lang="fr-CH" sz="2000" i="1">
                                  <a:solidFill>
                                    <a:srgbClr val="000000"/>
                                  </a:solidFill>
                                  <a:latin typeface="Cambria Math" panose="02040503050406030204" pitchFamily="18" charset="0"/>
                                </a:rPr>
                                <m:t>𝑥</m:t>
                              </m:r>
                            </m:e>
                          </m:acc>
                        </m:e>
                        <m:sub>
                          <m:r>
                            <a:rPr xmlns:a="http://schemas.openxmlformats.org/drawingml/2006/main" lang="fr-CH" sz="2000" i="1">
                              <a:solidFill>
                                <a:srgbClr val="000000"/>
                              </a:solidFill>
                              <a:latin typeface="Cambria Math" panose="02040503050406030204" pitchFamily="18" charset="0"/>
                            </a:rPr>
                            <m:t>+</m:t>
                          </m:r>
                        </m:sub>
                      </m:sSub>
                      <m:r>
                        <a:rPr xmlns:a="http://schemas.openxmlformats.org/drawingml/2006/main" lang="fr-CH" sz="2000" i="1">
                          <a:solidFill>
                            <a:srgbClr val="000000"/>
                          </a:solidFill>
                          <a:latin typeface="Cambria Math" panose="02040503050406030204" pitchFamily="18" charset="0"/>
                        </a:rPr>
                        <m:t>+</m:t>
                      </m:r>
                      <m:r>
                        <a:rPr xmlns:a="http://schemas.openxmlformats.org/drawingml/2006/main" lang="fr-CH" sz="2000" i="1">
                          <a:solidFill>
                            <a:srgbClr val="000000"/>
                          </a:solidFill>
                          <a:latin typeface="Cambria Math" panose="02040503050406030204" pitchFamily="18" charset="0"/>
                        </a:rPr>
                        <m:t>𝐷</m:t>
                      </m:r>
                      <m:r>
                        <a:rPr xmlns:a="http://schemas.openxmlformats.org/drawingml/2006/main" lang="fr-CH" sz="2000" i="1">
                          <a:solidFill>
                            <a:srgbClr val="000000"/>
                          </a:solidFill>
                          <a:latin typeface="Cambria Math" panose="02040503050406030204" pitchFamily="18" charset="0"/>
                        </a:rPr>
                        <m:t>⋅</m:t>
                      </m:r>
                      <m:acc>
                        <m:accPr>
                          <m:chr m:val="⃗"/>
                          <m:ctrlPr>
                            <a:rPr xmlns:a="http://schemas.openxmlformats.org/drawingml/2006/main" lang="fr-CH" sz="2000" i="1">
                              <a:solidFill>
                                <a:srgbClr val="000000"/>
                              </a:solidFill>
                              <a:latin typeface="Cambria Math" panose="02040503050406030204" pitchFamily="18" charset="0"/>
                            </a:rPr>
                          </m:ctrlPr>
                        </m:accPr>
                        <m:e>
                          <m:r>
                            <a:rPr xmlns:a="http://schemas.openxmlformats.org/drawingml/2006/main" lang="fr-CH" sz="2000" i="1">
                              <a:solidFill>
                                <a:srgbClr val="000000"/>
                              </a:solidFill>
                              <a:latin typeface="Cambria Math" panose="02040503050406030204" pitchFamily="18" charset="0"/>
                            </a:rPr>
                            <m:t>𝑢</m:t>
                          </m:r>
                        </m:e>
                      </m:acc>
                      <m:r>
                        <a:rPr xmlns:a="http://schemas.openxmlformats.org/drawingml/2006/main" lang="fr-CH" sz="2000" i="1">
                          <a:solidFill>
                            <a:srgbClr val="000000"/>
                          </a:solidFill>
                          <a:latin typeface="Cambria Math" panose="02040503050406030204" pitchFamily="18" charset="0"/>
                        </a:rPr>
                        <m:t>=</m:t>
                      </m:r>
                      <m:sSub>
                        <m:sSubPr>
                          <m:ctrlPr>
                            <a:rPr xmlns:a="http://schemas.openxmlformats.org/drawingml/2006/main" lang="fr-CH" sz="2000" i="1" smtClean="0">
                              <a:solidFill>
                                <a:srgbClr val="C00000"/>
                              </a:solidFill>
                              <a:latin typeface="Cambria Math" panose="02040503050406030204" pitchFamily="18" charset="0"/>
                            </a:rPr>
                          </m:ctrlPr>
                        </m:sSubPr>
                        <m:e>
                          <m:r>
                            <a:rPr xmlns:a="http://schemas.openxmlformats.org/drawingml/2006/main" lang="fr-CH" sz="2000" i="1">
                              <a:solidFill>
                                <a:srgbClr val="C00000"/>
                              </a:solidFill>
                              <a:latin typeface="Cambria Math" panose="02040503050406030204" pitchFamily="18" charset="0"/>
                            </a:rPr>
                            <m:t>𝐶</m:t>
                          </m:r>
                        </m:e>
                        <m:sub>
                          <m:r>
                            <a:rPr xmlns:a="http://schemas.openxmlformats.org/drawingml/2006/main" lang="fr-CH" sz="2000" i="1">
                              <a:solidFill>
                                <a:srgbClr val="C00000"/>
                              </a:solidFill>
                              <a:latin typeface="Cambria Math" panose="02040503050406030204" pitchFamily="18" charset="0"/>
                            </a:rPr>
                            <m:t>+</m:t>
                          </m:r>
                        </m:sub>
                      </m:sSub>
                      <m:r>
                        <a:rPr xmlns:a="http://schemas.openxmlformats.org/drawingml/2006/main" lang="fr-CH" sz="2000" i="1">
                          <a:solidFill>
                            <a:srgbClr val="000000"/>
                          </a:solidFill>
                          <a:latin typeface="Cambria Math" panose="02040503050406030204" pitchFamily="18" charset="0"/>
                        </a:rPr>
                        <m:t>⋅</m:t>
                      </m:r>
                      <m:sSub>
                        <m:sSubPr>
                          <m:ctrlPr>
                            <a:rPr xmlns:a="http://schemas.openxmlformats.org/drawingml/2006/main" lang="fr-CH" sz="2000" i="1">
                              <a:solidFill>
                                <a:srgbClr val="000000"/>
                              </a:solidFill>
                              <a:latin typeface="Cambria Math" panose="02040503050406030204" pitchFamily="18" charset="0"/>
                            </a:rPr>
                          </m:ctrlPr>
                        </m:sSubPr>
                        <m:e>
                          <m:acc>
                            <m:accPr>
                              <m:chr m:val="⃗"/>
                              <m:ctrlPr>
                                <a:rPr xmlns:a="http://schemas.openxmlformats.org/drawingml/2006/main" lang="fr-CH" sz="2000" i="1">
                                  <a:solidFill>
                                    <a:srgbClr val="000000"/>
                                  </a:solidFill>
                                  <a:latin typeface="Cambria Math" panose="02040503050406030204" pitchFamily="18" charset="0"/>
                                </a:rPr>
                              </m:ctrlPr>
                            </m:accPr>
                            <m:e>
                              <m:r>
                                <a:rPr xmlns:a="http://schemas.openxmlformats.org/drawingml/2006/main" lang="fr-CH" sz="2000" i="1">
                                  <a:solidFill>
                                    <a:srgbClr val="000000"/>
                                  </a:solidFill>
                                  <a:latin typeface="Cambria Math" panose="02040503050406030204" pitchFamily="18" charset="0"/>
                                </a:rPr>
                                <m:t>𝑥</m:t>
                              </m:r>
                            </m:e>
                          </m:acc>
                        </m:e>
                        <m:sub>
                          <m:r>
                            <a:rPr xmlns:a="http://schemas.openxmlformats.org/drawingml/2006/main" lang="fr-CH" sz="2000" i="1">
                              <a:solidFill>
                                <a:srgbClr val="000000"/>
                              </a:solidFill>
                              <a:latin typeface="Cambria Math" panose="02040503050406030204" pitchFamily="18" charset="0"/>
                            </a:rPr>
                            <m:t>+</m:t>
                          </m:r>
                        </m:sub>
                      </m:sSub>
                      <m:r>
                        <a:rPr xmlns:a="http://schemas.openxmlformats.org/drawingml/2006/main" lang="fr-CH" sz="2000" i="1">
                          <a:solidFill>
                            <a:srgbClr val="000000"/>
                          </a:solidFill>
                          <a:latin typeface="Cambria Math" panose="02040503050406030204" pitchFamily="18" charset="0"/>
                        </a:rPr>
                        <m:t>+</m:t>
                      </m:r>
                      <m:r>
                        <a:rPr xmlns:a="http://schemas.openxmlformats.org/drawingml/2006/main" lang="fr-CH" sz="2000" i="1">
                          <a:solidFill>
                            <a:srgbClr val="000000"/>
                          </a:solidFill>
                          <a:latin typeface="Cambria Math" panose="02040503050406030204" pitchFamily="18" charset="0"/>
                        </a:rPr>
                        <m:t>𝐷</m:t>
                      </m:r>
                      <m:r>
                        <a:rPr xmlns:a="http://schemas.openxmlformats.org/drawingml/2006/main" lang="fr-CH" sz="2000" i="1">
                          <a:solidFill>
                            <a:srgbClr val="000000"/>
                          </a:solidFill>
                          <a:latin typeface="Cambria Math" panose="02040503050406030204" pitchFamily="18" charset="0"/>
                        </a:rPr>
                        <m:t>⋅</m:t>
                      </m:r>
                      <m:acc>
                        <m:accPr>
                          <m:chr m:val="⃗"/>
                          <m:ctrlPr>
                            <a:rPr xmlns:a="http://schemas.openxmlformats.org/drawingml/2006/main" lang="fr-CH" sz="2000" i="1">
                              <a:solidFill>
                                <a:srgbClr val="000000"/>
                              </a:solidFill>
                              <a:latin typeface="Cambria Math" panose="02040503050406030204" pitchFamily="18" charset="0"/>
                            </a:rPr>
                          </m:ctrlPr>
                        </m:accPr>
                        <m:e>
                          <m:r>
                            <a:rPr xmlns:a="http://schemas.openxmlformats.org/drawingml/2006/main" lang="fr-CH" sz="2000" i="1">
                              <a:solidFill>
                                <a:srgbClr val="000000"/>
                              </a:solidFill>
                              <a:latin typeface="Cambria Math" panose="02040503050406030204" pitchFamily="18" charset="0"/>
                            </a:rPr>
                            <m:t>𝑢</m:t>
                          </m:r>
                        </m:e>
                      </m:acc>
                    </m:oMath>
                  </m:oMathPara>
                </a14:m>
                <a:endParaRPr lang="fr-CH" sz="2000" dirty="0"/>
              </a:p>
            </p:txBody>
          </p:sp>
        </mc:Choice>
        <mc:Fallback>
          <p:sp>
            <p:nvSpPr>
              <p:cNvPr id="113677" name="Object 13">
                <a:extLst>
                  <a:ext uri="{FF2B5EF4-FFF2-40B4-BE49-F238E27FC236}">
                    <a16:creationId xmlns:a16="http://schemas.microsoft.com/office/drawing/2014/main" id="{1531E47A-8949-6E46-6B4D-FE4100D277CB}"/>
                  </a:ext>
                </a:extLst>
              </p:cNvPr>
              <p:cNvSpPr txBox="1">
                <a:spLocks noRot="1" noChangeAspect="1" noMove="1" noResize="1" noEditPoints="1" noAdjustHandles="1" noChangeArrowheads="1" noChangeShapeType="1" noTextEdit="1"/>
              </p:cNvSpPr>
              <p:nvPr/>
            </p:nvSpPr>
            <p:spPr bwMode="auto">
              <a:xfrm>
                <a:off x="1757363" y="4437063"/>
                <a:ext cx="8225623" cy="1455735"/>
              </a:xfrm>
              <a:prstGeom prst="rect">
                <a:avLst/>
              </a:prstGeom>
              <a:blipFill>
                <a:blip r:embed="rId8"/>
                <a:stretch>
                  <a:fillRect/>
                </a:stretch>
              </a:blipFill>
              <a:ln w="9525">
                <a:solidFill>
                  <a:srgbClr val="FF0000"/>
                </a:solidFill>
                <a:miter lim="800000"/>
                <a:headEnd/>
                <a:tailEnd/>
              </a:ln>
            </p:spPr>
            <p:txBody>
              <a:bodyPr/>
              <a:lstStyle/>
              <a:p>
                <a:r>
                  <a:rPr lang="fr-CH">
                    <a:noFill/>
                  </a:rPr>
                  <a:t> </a:t>
                </a:r>
              </a:p>
            </p:txBody>
          </p:sp>
        </mc:Fallback>
      </mc:AlternateContent>
      <p:pic>
        <p:nvPicPr>
          <p:cNvPr id="2" name="Picture 1" descr="HES-SO Valais-Wallis - BioArk">
            <a:extLst>
              <a:ext uri="{FF2B5EF4-FFF2-40B4-BE49-F238E27FC236}">
                <a16:creationId xmlns:a16="http://schemas.microsoft.com/office/drawing/2014/main" id="{77B30AB3-F96A-859D-DA2E-B0688984D3E1}"/>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7.xml><?xml version="1.0" encoding="utf-8"?>
<p:sld xmlns:a16="http://schemas.microsoft.com/office/drawing/2014/main" xmlns:a14="http://schemas.microsoft.com/office/drawing/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Espace réservé du numéro de diapositive 5">
            <a:extLst>
              <a:ext uri="{FF2B5EF4-FFF2-40B4-BE49-F238E27FC236}">
                <a16:creationId xmlns:a16="http://schemas.microsoft.com/office/drawing/2014/main" id="{B52DDC1B-8B0D-EEE5-5769-55358CF85CE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74089E67-AABA-4487-AA9F-05602488C953}" type="slidenum">
              <a:rPr lang="fr-FR" altLang="fr-FR" sz="1200"/>
              <a:t>37</a:t>
            </a:fld>
            <a:endParaRPr lang="fr-FR" altLang="fr-FR" sz="1200"/>
          </a:p>
        </p:txBody>
      </p:sp>
      <p:sp>
        <p:nvSpPr>
          <p:cNvPr id="114692" name="Rectangle 3">
            <a:extLst>
              <a:ext uri="{FF2B5EF4-FFF2-40B4-BE49-F238E27FC236}">
                <a16:creationId xmlns:a16="http://schemas.microsoft.com/office/drawing/2014/main" id="{610CD603-1385-B8BE-D402-68A624EB35F8}"/>
              </a:ext>
            </a:extLst>
          </p:cNvPr>
          <p:cNvSpPr>
            <a:spLocks noGrp="1" noChangeArrowheads="1"/>
          </p:cNvSpPr>
          <p:nvPr>
            <p:ph type="body" idx="1"/>
          </p:nvPr>
        </p:nvSpPr>
        <p:spPr>
          <a:xfrm>
            <a:off x="499620" y="800100"/>
            <a:ext cx="10953946" cy="5257800"/>
          </a:xfrm>
        </p:spPr>
        <p:txBody>
          <a:bodyPr>
            <a:normAutofit lnSpcReduction="10000"/>
          </a:bodyPr>
          <a:lstStyle/>
          <a:p>
            <a:pPr marL="0" indent="0" algn="just">
              <a:lnSpc>
                <a:spcPct val="90000"/>
              </a:lnSpc>
              <a:buNone/>
            </a:pPr>
            <a:r>
              <a:rPr lang="fr-CH" altLang="fr-FR" dirty="0">
                <a:latin typeface="Times" panose="02020603050405020304" pitchFamily="18" charset="0"/>
                <a:cs typeface="Times" panose="02020603050405020304" pitchFamily="18" charset="0"/>
              </a:rPr>
              <a:t>Mit einem integrierenden Zustandsregler wird dieses System zu:</a:t>
            </a:r>
          </a:p>
          <a:p>
            <a:pPr marL="0" indent="0" algn="just">
              <a:lnSpc>
                <a:spcPct val="90000"/>
              </a:lnSpc>
              <a:buNone/>
            </a:pPr>
            <a:endParaRPr lang="fr-CH" altLang="fr-FR" dirty="0">
              <a:latin typeface="Times" panose="02020603050405020304" pitchFamily="18" charset="0"/>
              <a:cs typeface="Times" panose="02020603050405020304" pitchFamily="18" charset="0"/>
            </a:endParaRPr>
          </a:p>
          <a:p>
            <a:pPr marL="0" indent="0" algn="just">
              <a:lnSpc>
                <a:spcPct val="90000"/>
              </a:lnSpc>
              <a:buNone/>
            </a:pPr>
            <a:endParaRPr lang="fr-CH" altLang="fr-FR" dirty="0">
              <a:latin typeface="Times" panose="02020603050405020304" pitchFamily="18" charset="0"/>
              <a:cs typeface="Times" panose="02020603050405020304" pitchFamily="18" charset="0"/>
            </a:endParaRPr>
          </a:p>
          <a:p>
            <a:pPr marL="0" indent="0" algn="just">
              <a:lnSpc>
                <a:spcPct val="90000"/>
              </a:lnSpc>
              <a:buNone/>
            </a:pPr>
            <a:endParaRPr lang="fr-CH" altLang="fr-FR" dirty="0">
              <a:latin typeface="Times" panose="02020603050405020304" pitchFamily="18" charset="0"/>
              <a:cs typeface="Times" panose="02020603050405020304" pitchFamily="18" charset="0"/>
            </a:endParaRPr>
          </a:p>
          <a:p>
            <a:pPr marL="0" indent="0" algn="just">
              <a:lnSpc>
                <a:spcPct val="90000"/>
              </a:lnSpc>
              <a:buNone/>
            </a:pPr>
            <a:endParaRPr lang="fr-CH" altLang="fr-FR" dirty="0">
              <a:latin typeface="Times" panose="02020603050405020304" pitchFamily="18" charset="0"/>
              <a:cs typeface="Times" panose="02020603050405020304" pitchFamily="18" charset="0"/>
            </a:endParaRPr>
          </a:p>
          <a:p>
            <a:pPr marL="0" indent="0" algn="just">
              <a:lnSpc>
                <a:spcPct val="90000"/>
              </a:lnSpc>
              <a:buNone/>
            </a:pPr>
            <a:endParaRPr lang="fr-CH" altLang="fr-FR" dirty="0">
              <a:latin typeface="Times" panose="02020603050405020304" pitchFamily="18" charset="0"/>
              <a:cs typeface="Times" panose="02020603050405020304" pitchFamily="18" charset="0"/>
            </a:endParaRPr>
          </a:p>
          <a:p>
            <a:pPr marL="0" indent="0" algn="just">
              <a:lnSpc>
                <a:spcPct val="90000"/>
              </a:lnSpc>
              <a:buNone/>
            </a:pPr>
            <a:endParaRPr lang="fr-CH" altLang="fr-FR" dirty="0">
              <a:latin typeface="Times" panose="02020603050405020304" pitchFamily="18" charset="0"/>
              <a:cs typeface="Times" panose="02020603050405020304" pitchFamily="18" charset="0"/>
            </a:endParaRPr>
          </a:p>
          <a:p>
            <a:pPr>
              <a:lnSpc>
                <a:spcPct val="90000"/>
              </a:lnSpc>
              <a:buFont typeface="Wingdings" panose="05000000000000000000" pitchFamily="2" charset="2"/>
              <a:buChar char="Ø"/>
            </a:pPr>
            <a:r>
              <a:rPr lang="fr-CH" altLang="fr-FR" sz="2400" dirty="0">
                <a:latin typeface="Times" panose="02020603050405020304" pitchFamily="18" charset="0"/>
                <a:cs typeface="Times" panose="02020603050405020304" pitchFamily="18" charset="0"/>
              </a:rPr>
              <a:t> Die Matrix K</a:t>
            </a:r>
            <a:r>
              <a:rPr lang="fr-CH" altLang="fr-FR" sz="2400" baseline="-25000" dirty="0">
                <a:latin typeface="Times" panose="02020603050405020304" pitchFamily="18" charset="0"/>
                <a:cs typeface="Times" panose="02020603050405020304" pitchFamily="18" charset="0"/>
              </a:rPr>
              <a:t>+</a:t>
            </a:r>
            <a:r>
              <a:rPr lang="fr-CH" altLang="fr-FR" sz="2400" dirty="0">
                <a:latin typeface="Times" panose="02020603050405020304" pitchFamily="18" charset="0"/>
                <a:cs typeface="Times" panose="02020603050405020304" pitchFamily="18" charset="0"/>
              </a:rPr>
              <a:t> ermöglicht es, das Integral des Fehlers in der Rückkopplung zu berücksichtigen =&amp;gt; so kann der permanente Fehler beseitigt werden! </a:t>
            </a:r>
          </a:p>
          <a:p>
            <a:pPr>
              <a:lnSpc>
                <a:spcPct val="90000"/>
              </a:lnSpc>
              <a:buFont typeface="Wingdings" panose="05000000000000000000" pitchFamily="2" charset="2"/>
              <a:buChar char="Ø"/>
            </a:pPr>
            <a:r>
              <a:rPr lang="fr-CH" altLang="fr-FR" sz="2400" dirty="0">
                <a:latin typeface="Times" panose="02020603050405020304" pitchFamily="18" charset="0"/>
                <a:cs typeface="Times" panose="02020603050405020304" pitchFamily="18" charset="0"/>
              </a:rPr>
              <a:t> Die Dimensionierung von K</a:t>
            </a:r>
            <a:r>
              <a:rPr lang="fr-CH" altLang="fr-FR" sz="2400" baseline="-25000" dirty="0">
                <a:latin typeface="Times" panose="02020603050405020304" pitchFamily="18" charset="0"/>
                <a:cs typeface="Times" panose="02020603050405020304" pitchFamily="18" charset="0"/>
              </a:rPr>
              <a:t>+</a:t>
            </a:r>
            <a:r>
              <a:rPr lang="fr-CH" altLang="fr-FR" sz="2400" dirty="0">
                <a:latin typeface="Times" panose="02020603050405020304" pitchFamily="18" charset="0"/>
                <a:cs typeface="Times" panose="02020603050405020304" pitchFamily="18" charset="0"/>
              </a:rPr>
              <a:t> erfolgt wie zuvor, jedoch mit den Matrizen A</a:t>
            </a:r>
            <a:r>
              <a:rPr lang="fr-CH" altLang="fr-FR" sz="2400" baseline="-25000" dirty="0">
                <a:latin typeface="Times" panose="02020603050405020304" pitchFamily="18" charset="0"/>
                <a:cs typeface="Times" panose="02020603050405020304" pitchFamily="18" charset="0"/>
              </a:rPr>
              <a:t>0+</a:t>
            </a:r>
            <a:r>
              <a:rPr lang="fr-CH" altLang="fr-FR" sz="2400" dirty="0">
                <a:latin typeface="Times" panose="02020603050405020304" pitchFamily="18" charset="0"/>
                <a:cs typeface="Times" panose="02020603050405020304" pitchFamily="18" charset="0"/>
              </a:rPr>
              <a:t> B</a:t>
            </a:r>
            <a:r>
              <a:rPr lang="fr-CH" altLang="fr-FR" sz="2400" baseline="-25000" dirty="0">
                <a:latin typeface="Times" panose="02020603050405020304" pitchFamily="18" charset="0"/>
                <a:cs typeface="Times" panose="02020603050405020304" pitchFamily="18" charset="0"/>
              </a:rPr>
              <a:t>0+</a:t>
            </a:r>
            <a:r>
              <a:rPr lang="fr-CH" altLang="fr-FR" sz="2400" dirty="0">
                <a:latin typeface="Times" panose="02020603050405020304" pitchFamily="18" charset="0"/>
                <a:cs typeface="Times" panose="02020603050405020304" pitchFamily="18" charset="0"/>
              </a:rPr>
              <a:t> C</a:t>
            </a:r>
            <a:r>
              <a:rPr lang="fr-CH" altLang="fr-FR" sz="2400" baseline="-25000" dirty="0">
                <a:latin typeface="Times" panose="02020603050405020304" pitchFamily="18" charset="0"/>
                <a:cs typeface="Times" panose="02020603050405020304" pitchFamily="18" charset="0"/>
              </a:rPr>
              <a:t>0+</a:t>
            </a:r>
            <a:r>
              <a:rPr lang="fr-CH" altLang="fr-FR" sz="2400" dirty="0">
                <a:latin typeface="Times" panose="02020603050405020304" pitchFamily="18" charset="0"/>
                <a:cs typeface="Times" panose="02020603050405020304" pitchFamily="18" charset="0"/>
              </a:rPr>
              <a:t> und D</a:t>
            </a:r>
            <a:r>
              <a:rPr lang="fr-CH" altLang="fr-FR" sz="2400" baseline="-25000" dirty="0">
                <a:latin typeface="Times" panose="02020603050405020304" pitchFamily="18" charset="0"/>
                <a:cs typeface="Times" panose="02020603050405020304" pitchFamily="18" charset="0"/>
              </a:rPr>
              <a:t>0</a:t>
            </a:r>
            <a:r>
              <a:rPr lang="fr-CH" altLang="fr-FR" sz="2400" dirty="0">
                <a:latin typeface="Times" panose="02020603050405020304" pitchFamily="18" charset="0"/>
                <a:cs typeface="Times" panose="02020603050405020304" pitchFamily="18" charset="0"/>
              </a:rPr>
              <a:t> .</a:t>
            </a:r>
          </a:p>
          <a:p>
            <a:pPr>
              <a:lnSpc>
                <a:spcPct val="90000"/>
              </a:lnSpc>
              <a:buFont typeface="Wingdings" panose="05000000000000000000" pitchFamily="2" charset="2"/>
              <a:buChar char="Ø"/>
            </a:pPr>
            <a:r>
              <a:rPr lang="fr-CH" altLang="fr-FR" sz="2400" dirty="0">
                <a:solidFill>
                  <a:srgbClr val="FF0000"/>
                </a:solidFill>
                <a:latin typeface="Times" panose="02020603050405020304" pitchFamily="18" charset="0"/>
                <a:cs typeface="Times" panose="02020603050405020304" pitchFamily="18" charset="0"/>
              </a:rPr>
              <a:t> Nun kann die Korrekturmatrix  L entfernt werden.</a:t>
            </a:r>
            <a:endParaRPr lang="fr-FR" altLang="fr-FR" sz="2400" dirty="0">
              <a:solidFill>
                <a:srgbClr val="FF0000"/>
              </a:solidFill>
              <a:latin typeface="Times" panose="02020603050405020304" pitchFamily="18" charset="0"/>
              <a:cs typeface="Times" panose="02020603050405020304" pitchFamily="18" charset="0"/>
            </a:endParaRPr>
          </a:p>
        </p:txBody>
      </p:sp>
      <p:sp>
        <p:nvSpPr>
          <p:cNvPr id="114693" name="Rectangle 13">
            <a:extLst>
              <a:ext uri="{FF2B5EF4-FFF2-40B4-BE49-F238E27FC236}">
                <a16:creationId xmlns:a16="http://schemas.microsoft.com/office/drawing/2014/main" id="{7AB2FE63-F18C-8F76-4606-09C2EE932587}"/>
              </a:ext>
            </a:extLst>
          </p:cNvPr>
          <p:cNvSpPr>
            <a:spLocks noChangeArrowheads="1"/>
          </p:cNvSpPr>
          <p:nvPr/>
        </p:nvSpPr>
        <p:spPr bwMode="auto">
          <a:xfrm>
            <a:off x="1524001" y="2893369"/>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mc:AlternateContent xmlns:mc="http://schemas.openxmlformats.org/markup-compatibility/2006" xmlns:a14="http://schemas.microsoft.com/office/drawing/2010/main">
        <mc:Choice Requires="a14">
          <p:sp>
            <p:nvSpPr>
              <p:cNvPr id="114694" name="Object 12">
                <a:extLst>
                  <a:ext uri="{FF2B5EF4-FFF2-40B4-BE49-F238E27FC236}">
                    <a16:creationId xmlns:a16="http://schemas.microsoft.com/office/drawing/2014/main" id="{5878E12F-5435-69DE-2EF8-A8C8339AE65D}"/>
                  </a:ext>
                </a:extLst>
              </p:cNvPr>
              <p:cNvSpPr txBox="1"/>
              <p:nvPr/>
            </p:nvSpPr>
            <p:spPr bwMode="auto">
              <a:xfrm>
                <a:off x="2219325" y="1520825"/>
                <a:ext cx="8096250" cy="1372544"/>
              </a:xfrm>
              <a:prstGeom prst="rect">
                <a:avLst/>
              </a:prstGeom>
              <a:solidFill>
                <a:schemeClr val="bg1"/>
              </a:solidFill>
              <a:ln w="9525">
                <a:solidFill>
                  <a:srgbClr val="FF0000"/>
                </a:solidFill>
                <a:miter lim="800000"/>
                <a:headEnd/>
                <a:tailEnd/>
              </a:ln>
            </p:spPr>
            <p:txBody>
              <a:bodyPr>
                <a:noAutofit/>
              </a:bodyPr>
              <a:lstStyle/>
              <a:p>
                <a:pPr/>
                <a14:m>
                  <m:oMathPara xmlns:m="http://schemas.openxmlformats.org/officeDocument/2006/math">
                    <m:oMathParaPr>
                      <m:jc m:val="left"/>
                    </m:oMathParaPr>
                    <m:oMath xmlns:m="http://schemas.openxmlformats.org/officeDocument/2006/math">
                      <m:acc>
                        <m:accPr>
                          <m:chr m:val="⃗"/>
                          <m:ctrlPr>
                            <a:rPr xmlns:a="http://schemas.openxmlformats.org/drawingml/2006/main" lang="fr-CH" sz="2200" i="1">
                              <a:solidFill>
                                <a:srgbClr val="000000"/>
                              </a:solidFill>
                              <a:latin typeface="Cambria Math" panose="02040503050406030204" pitchFamily="18" charset="0"/>
                            </a:rPr>
                          </m:ctrlPr>
                        </m:accPr>
                        <m:e>
                          <m:r>
                            <a:rPr xmlns:a="http://schemas.openxmlformats.org/drawingml/2006/main" lang="fr-CH" sz="2200" i="1">
                              <a:solidFill>
                                <a:srgbClr val="000000"/>
                              </a:solidFill>
                              <a:latin typeface="Cambria Math" panose="02040503050406030204" pitchFamily="18" charset="0"/>
                            </a:rPr>
                            <m:t>𝑢</m:t>
                          </m:r>
                        </m:e>
                      </m:acc>
                      <m:r>
                        <a:rPr xmlns:a="http://schemas.openxmlformats.org/drawingml/2006/main" lang="fr-CH" sz="2200" i="1">
                          <a:solidFill>
                            <a:srgbClr val="000000"/>
                          </a:solidFill>
                          <a:latin typeface="Cambria Math" panose="02040503050406030204" pitchFamily="18" charset="0"/>
                        </a:rPr>
                        <m:t>=−</m:t>
                      </m:r>
                      <m:sSub>
                        <m:sSubPr>
                          <m:ctrlPr>
                            <a:rPr xmlns:a="http://schemas.openxmlformats.org/drawingml/2006/main" lang="fr-CH" sz="2200" i="1">
                              <a:solidFill>
                                <a:srgbClr val="000000"/>
                              </a:solidFill>
                              <a:latin typeface="Cambria Math" panose="02040503050406030204" pitchFamily="18" charset="0"/>
                            </a:rPr>
                          </m:ctrlPr>
                        </m:sSubPr>
                        <m:e>
                          <m:r>
                            <a:rPr xmlns:a="http://schemas.openxmlformats.org/drawingml/2006/main" lang="fr-CH" sz="2200" i="1">
                              <a:solidFill>
                                <a:srgbClr val="000000"/>
                              </a:solidFill>
                              <a:latin typeface="Cambria Math" panose="02040503050406030204" pitchFamily="18" charset="0"/>
                            </a:rPr>
                            <m:t>𝐾</m:t>
                          </m:r>
                        </m:e>
                        <m:sub>
                          <m:r>
                            <a:rPr xmlns:a="http://schemas.openxmlformats.org/drawingml/2006/main" lang="fr-CH" sz="2200" i="1">
                              <a:solidFill>
                                <a:srgbClr val="000000"/>
                              </a:solidFill>
                              <a:latin typeface="Cambria Math" panose="02040503050406030204" pitchFamily="18" charset="0"/>
                            </a:rPr>
                            <m:t>+</m:t>
                          </m:r>
                        </m:sub>
                      </m:sSub>
                      <m:r>
                        <a:rPr xmlns:a="http://schemas.openxmlformats.org/drawingml/2006/main" lang="fr-CH" sz="2200" i="1">
                          <a:solidFill>
                            <a:srgbClr val="000000"/>
                          </a:solidFill>
                          <a:latin typeface="Cambria Math" panose="02040503050406030204" pitchFamily="18" charset="0"/>
                        </a:rPr>
                        <m:t>⋅</m:t>
                      </m:r>
                      <m:sSub>
                        <m:sSubPr>
                          <m:ctrlPr>
                            <a:rPr xmlns:a="http://schemas.openxmlformats.org/drawingml/2006/main" lang="fr-CH" sz="2200" i="1">
                              <a:solidFill>
                                <a:srgbClr val="000000"/>
                              </a:solidFill>
                              <a:latin typeface="Cambria Math" panose="02040503050406030204" pitchFamily="18" charset="0"/>
                            </a:rPr>
                          </m:ctrlPr>
                        </m:sSubPr>
                        <m:e>
                          <m:acc>
                            <m:accPr>
                              <m:chr m:val="⃗"/>
                              <m:ctrlPr>
                                <a:rPr xmlns:a="http://schemas.openxmlformats.org/drawingml/2006/main" lang="fr-CH" sz="2200" i="1">
                                  <a:solidFill>
                                    <a:srgbClr val="000000"/>
                                  </a:solidFill>
                                  <a:latin typeface="Cambria Math" panose="02040503050406030204" pitchFamily="18" charset="0"/>
                                </a:rPr>
                              </m:ctrlPr>
                            </m:accPr>
                            <m:e>
                              <m:r>
                                <a:rPr xmlns:a="http://schemas.openxmlformats.org/drawingml/2006/main" lang="fr-CH" sz="2200" i="1">
                                  <a:solidFill>
                                    <a:srgbClr val="000000"/>
                                  </a:solidFill>
                                  <a:latin typeface="Cambria Math" panose="02040503050406030204" pitchFamily="18" charset="0"/>
                                </a:rPr>
                                <m:t>𝑥</m:t>
                              </m:r>
                            </m:e>
                          </m:acc>
                        </m:e>
                        <m:sub>
                          <m:r>
                            <a:rPr xmlns:a="http://schemas.openxmlformats.org/drawingml/2006/main" lang="fr-CH" sz="2200" i="1">
                              <a:solidFill>
                                <a:srgbClr val="000000"/>
                              </a:solidFill>
                              <a:latin typeface="Cambria Math" panose="02040503050406030204" pitchFamily="18" charset="0"/>
                            </a:rPr>
                            <m:t>+</m:t>
                          </m:r>
                        </m:sub>
                      </m:sSub>
                      <m:r>
                        <a:rPr xmlns:a="http://schemas.openxmlformats.org/drawingml/2006/main" lang="fr-CH" sz="2200" i="1">
                          <a:solidFill>
                            <a:srgbClr val="000000"/>
                          </a:solidFill>
                          <a:latin typeface="Cambria Math" panose="02040503050406030204" pitchFamily="18" charset="0"/>
                        </a:rPr>
                        <m:t>⇒</m:t>
                      </m:r>
                    </m:oMath>
                    <m:oMath xmlns:m="http://schemas.openxmlformats.org/officeDocument/2006/math">
                      <m:sSub>
                        <m:sSubPr>
                          <m:ctrlPr>
                            <a:rPr xmlns:a="http://schemas.openxmlformats.org/drawingml/2006/main" lang="fr-CH" sz="2200" i="1">
                              <a:solidFill>
                                <a:srgbClr val="000000"/>
                              </a:solidFill>
                              <a:latin typeface="Cambria Math" panose="02040503050406030204" pitchFamily="18" charset="0"/>
                            </a:rPr>
                          </m:ctrlPr>
                        </m:sSubPr>
                        <m:e>
                          <m:acc>
                            <m:accPr>
                              <m:chr m:val="̇"/>
                              <m:ctrlPr>
                                <a:rPr xmlns:a="http://schemas.openxmlformats.org/drawingml/2006/main" lang="fr-CH" sz="2200" i="1">
                                  <a:solidFill>
                                    <a:srgbClr val="000000"/>
                                  </a:solidFill>
                                  <a:latin typeface="Cambria Math" panose="02040503050406030204" pitchFamily="18" charset="0"/>
                                </a:rPr>
                              </m:ctrlPr>
                            </m:accPr>
                            <m:e>
                              <m:acc>
                                <m:accPr>
                                  <m:chr m:val="⃗"/>
                                  <m:ctrlPr>
                                    <a:rPr xmlns:a="http://schemas.openxmlformats.org/drawingml/2006/main" lang="fr-CH" sz="2200" i="1">
                                      <a:solidFill>
                                        <a:srgbClr val="000000"/>
                                      </a:solidFill>
                                      <a:latin typeface="Cambria Math" panose="02040503050406030204" pitchFamily="18" charset="0"/>
                                    </a:rPr>
                                  </m:ctrlPr>
                                </m:accPr>
                                <m:e>
                                  <m:r>
                                    <a:rPr xmlns:a="http://schemas.openxmlformats.org/drawingml/2006/main" lang="fr-CH" sz="2200" i="1">
                                      <a:solidFill>
                                        <a:srgbClr val="000000"/>
                                      </a:solidFill>
                                      <a:latin typeface="Cambria Math" panose="02040503050406030204" pitchFamily="18" charset="0"/>
                                    </a:rPr>
                                    <m:t>𝑥</m:t>
                                  </m:r>
                                </m:e>
                              </m:acc>
                            </m:e>
                          </m:acc>
                        </m:e>
                        <m:sub>
                          <m:r>
                            <a:rPr xmlns:a="http://schemas.openxmlformats.org/drawingml/2006/main" lang="fr-CH" sz="2200" i="1">
                              <a:solidFill>
                                <a:srgbClr val="000000"/>
                              </a:solidFill>
                              <a:latin typeface="Cambria Math" panose="02040503050406030204" pitchFamily="18" charset="0"/>
                            </a:rPr>
                            <m:t>+</m:t>
                          </m:r>
                        </m:sub>
                      </m:sSub>
                      <m:r>
                        <a:rPr xmlns:a="http://schemas.openxmlformats.org/drawingml/2006/main" lang="fr-CH" sz="2200" i="1">
                          <a:solidFill>
                            <a:srgbClr val="000000"/>
                          </a:solidFill>
                          <a:latin typeface="Cambria Math" panose="02040503050406030204" pitchFamily="18" charset="0"/>
                        </a:rPr>
                        <m:t>=</m:t>
                      </m:r>
                      <m:sSub>
                        <m:sSubPr>
                          <m:ctrlPr>
                            <a:rPr xmlns:a="http://schemas.openxmlformats.org/drawingml/2006/main" lang="fr-CH" sz="2200" i="1">
                              <a:solidFill>
                                <a:srgbClr val="000000"/>
                              </a:solidFill>
                              <a:latin typeface="Cambria Math" panose="02040503050406030204" pitchFamily="18" charset="0"/>
                            </a:rPr>
                          </m:ctrlPr>
                        </m:sSubPr>
                        <m:e>
                          <m:r>
                            <a:rPr xmlns:a="http://schemas.openxmlformats.org/drawingml/2006/main" lang="fr-CH" sz="2200" i="1">
                              <a:solidFill>
                                <a:srgbClr val="000000"/>
                              </a:solidFill>
                              <a:latin typeface="Cambria Math" panose="02040503050406030204" pitchFamily="18" charset="0"/>
                            </a:rPr>
                            <m:t>𝐴</m:t>
                          </m:r>
                        </m:e>
                        <m:sub>
                          <m:r>
                            <a:rPr xmlns:a="http://schemas.openxmlformats.org/drawingml/2006/main" lang="fr-CH" sz="2200" i="1">
                              <a:solidFill>
                                <a:srgbClr val="000000"/>
                              </a:solidFill>
                              <a:latin typeface="Cambria Math" panose="02040503050406030204" pitchFamily="18" charset="0"/>
                            </a:rPr>
                            <m:t>+</m:t>
                          </m:r>
                        </m:sub>
                      </m:sSub>
                      <m:r>
                        <a:rPr xmlns:a="http://schemas.openxmlformats.org/drawingml/2006/main" lang="fr-CH" sz="2200" i="1">
                          <a:solidFill>
                            <a:srgbClr val="000000"/>
                          </a:solidFill>
                          <a:latin typeface="Cambria Math" panose="02040503050406030204" pitchFamily="18" charset="0"/>
                        </a:rPr>
                        <m:t>⋅</m:t>
                      </m:r>
                      <m:sSub>
                        <m:sSubPr>
                          <m:ctrlPr>
                            <a:rPr xmlns:a="http://schemas.openxmlformats.org/drawingml/2006/main" lang="fr-CH" sz="2200" i="1">
                              <a:solidFill>
                                <a:srgbClr val="000000"/>
                              </a:solidFill>
                              <a:latin typeface="Cambria Math" panose="02040503050406030204" pitchFamily="18" charset="0"/>
                            </a:rPr>
                          </m:ctrlPr>
                        </m:sSubPr>
                        <m:e>
                          <m:acc>
                            <m:accPr>
                              <m:chr m:val="⃗"/>
                              <m:ctrlPr>
                                <a:rPr xmlns:a="http://schemas.openxmlformats.org/drawingml/2006/main" lang="fr-CH" sz="2200" i="1">
                                  <a:solidFill>
                                    <a:srgbClr val="000000"/>
                                  </a:solidFill>
                                  <a:latin typeface="Cambria Math" panose="02040503050406030204" pitchFamily="18" charset="0"/>
                                </a:rPr>
                              </m:ctrlPr>
                            </m:accPr>
                            <m:e>
                              <m:r>
                                <a:rPr xmlns:a="http://schemas.openxmlformats.org/drawingml/2006/main" lang="fr-CH" sz="2200" i="1">
                                  <a:solidFill>
                                    <a:srgbClr val="000000"/>
                                  </a:solidFill>
                                  <a:latin typeface="Cambria Math" panose="02040503050406030204" pitchFamily="18" charset="0"/>
                                </a:rPr>
                                <m:t>𝑥</m:t>
                              </m:r>
                            </m:e>
                          </m:acc>
                        </m:e>
                        <m:sub>
                          <m:r>
                            <a:rPr xmlns:a="http://schemas.openxmlformats.org/drawingml/2006/main" lang="fr-CH" sz="2200" i="1">
                              <a:solidFill>
                                <a:srgbClr val="000000"/>
                              </a:solidFill>
                              <a:latin typeface="Cambria Math" panose="02040503050406030204" pitchFamily="18" charset="0"/>
                            </a:rPr>
                            <m:t>+</m:t>
                          </m:r>
                        </m:sub>
                      </m:sSub>
                      <m:r>
                        <a:rPr xmlns:a="http://schemas.openxmlformats.org/drawingml/2006/main" lang="fr-CH" sz="2200" i="1">
                          <a:solidFill>
                            <a:srgbClr val="000000"/>
                          </a:solidFill>
                          <a:latin typeface="Cambria Math" panose="02040503050406030204" pitchFamily="18" charset="0"/>
                        </a:rPr>
                        <m:t>+</m:t>
                      </m:r>
                      <m:sSub>
                        <m:sSubPr>
                          <m:ctrlPr>
                            <a:rPr xmlns:a="http://schemas.openxmlformats.org/drawingml/2006/main" lang="fr-CH" sz="2200" i="1">
                              <a:solidFill>
                                <a:srgbClr val="000000"/>
                              </a:solidFill>
                              <a:latin typeface="Cambria Math" panose="02040503050406030204" pitchFamily="18" charset="0"/>
                            </a:rPr>
                          </m:ctrlPr>
                        </m:sSubPr>
                        <m:e>
                          <m:r>
                            <a:rPr xmlns:a="http://schemas.openxmlformats.org/drawingml/2006/main" lang="fr-CH" sz="2200" i="1">
                              <a:solidFill>
                                <a:srgbClr val="000000"/>
                              </a:solidFill>
                              <a:latin typeface="Cambria Math" panose="02040503050406030204" pitchFamily="18" charset="0"/>
                            </a:rPr>
                            <m:t>𝐵</m:t>
                          </m:r>
                        </m:e>
                        <m:sub>
                          <m:r>
                            <a:rPr xmlns:a="http://schemas.openxmlformats.org/drawingml/2006/main" lang="fr-CH" sz="2200" i="1">
                              <a:solidFill>
                                <a:srgbClr val="000000"/>
                              </a:solidFill>
                              <a:latin typeface="Cambria Math" panose="02040503050406030204" pitchFamily="18" charset="0"/>
                            </a:rPr>
                            <m:t>+</m:t>
                          </m:r>
                        </m:sub>
                      </m:sSub>
                      <m:r>
                        <a:rPr xmlns:a="http://schemas.openxmlformats.org/drawingml/2006/main" lang="fr-CH" sz="2200" i="1">
                          <a:solidFill>
                            <a:srgbClr val="000000"/>
                          </a:solidFill>
                          <a:latin typeface="Cambria Math" panose="02040503050406030204" pitchFamily="18" charset="0"/>
                        </a:rPr>
                        <m:t>⋅−</m:t>
                      </m:r>
                      <m:sSub>
                        <m:sSubPr>
                          <m:ctrlPr>
                            <a:rPr xmlns:a="http://schemas.openxmlformats.org/drawingml/2006/main" lang="fr-CH" sz="2200" i="1">
                              <a:solidFill>
                                <a:srgbClr val="000000"/>
                              </a:solidFill>
                              <a:latin typeface="Cambria Math" panose="02040503050406030204" pitchFamily="18" charset="0"/>
                            </a:rPr>
                          </m:ctrlPr>
                        </m:sSubPr>
                        <m:e>
                          <m:r>
                            <a:rPr xmlns:a="http://schemas.openxmlformats.org/drawingml/2006/main" lang="fr-CH" sz="2200" i="1">
                              <a:solidFill>
                                <a:srgbClr val="000000"/>
                              </a:solidFill>
                              <a:latin typeface="Cambria Math" panose="02040503050406030204" pitchFamily="18" charset="0"/>
                            </a:rPr>
                            <m:t>𝐾</m:t>
                          </m:r>
                        </m:e>
                        <m:sub>
                          <m:r>
                            <a:rPr xmlns:a="http://schemas.openxmlformats.org/drawingml/2006/main" lang="fr-CH" sz="2200" i="1">
                              <a:solidFill>
                                <a:srgbClr val="000000"/>
                              </a:solidFill>
                              <a:latin typeface="Cambria Math" panose="02040503050406030204" pitchFamily="18" charset="0"/>
                            </a:rPr>
                            <m:t>+</m:t>
                          </m:r>
                        </m:sub>
                      </m:sSub>
                      <m:r>
                        <a:rPr xmlns:a="http://schemas.openxmlformats.org/drawingml/2006/main" lang="fr-CH" sz="2200" i="1">
                          <a:solidFill>
                            <a:srgbClr val="000000"/>
                          </a:solidFill>
                          <a:latin typeface="Cambria Math" panose="02040503050406030204" pitchFamily="18" charset="0"/>
                        </a:rPr>
                        <m:t>⋅</m:t>
                      </m:r>
                      <m:sSub>
                        <m:sSubPr>
                          <m:ctrlPr>
                            <a:rPr xmlns:a="http://schemas.openxmlformats.org/drawingml/2006/main" lang="fr-CH" sz="2200" i="1">
                              <a:solidFill>
                                <a:srgbClr val="000000"/>
                              </a:solidFill>
                              <a:latin typeface="Cambria Math" panose="02040503050406030204" pitchFamily="18" charset="0"/>
                            </a:rPr>
                          </m:ctrlPr>
                        </m:sSubPr>
                        <m:e>
                          <m:acc>
                            <m:accPr>
                              <m:chr m:val="⃗"/>
                              <m:ctrlPr>
                                <a:rPr xmlns:a="http://schemas.openxmlformats.org/drawingml/2006/main" lang="fr-CH" sz="2200" i="1">
                                  <a:solidFill>
                                    <a:srgbClr val="000000"/>
                                  </a:solidFill>
                                  <a:latin typeface="Cambria Math" panose="02040503050406030204" pitchFamily="18" charset="0"/>
                                </a:rPr>
                              </m:ctrlPr>
                            </m:accPr>
                            <m:e>
                              <m:r>
                                <a:rPr xmlns:a="http://schemas.openxmlformats.org/drawingml/2006/main" lang="fr-CH" sz="2200" i="1">
                                  <a:solidFill>
                                    <a:srgbClr val="000000"/>
                                  </a:solidFill>
                                  <a:latin typeface="Cambria Math" panose="02040503050406030204" pitchFamily="18" charset="0"/>
                                </a:rPr>
                                <m:t>𝑥</m:t>
                              </m:r>
                            </m:e>
                          </m:acc>
                        </m:e>
                        <m:sub>
                          <m:r>
                            <a:rPr xmlns:a="http://schemas.openxmlformats.org/drawingml/2006/main" lang="fr-CH" sz="2200" i="1">
                              <a:solidFill>
                                <a:srgbClr val="000000"/>
                              </a:solidFill>
                              <a:latin typeface="Cambria Math" panose="02040503050406030204" pitchFamily="18" charset="0"/>
                            </a:rPr>
                            <m:t>+</m:t>
                          </m:r>
                        </m:sub>
                      </m:sSub>
                      <m:r>
                        <a:rPr xmlns:a="http://schemas.openxmlformats.org/drawingml/2006/main" lang="fr-CH" sz="2200" i="1">
                          <a:solidFill>
                            <a:srgbClr val="000000"/>
                          </a:solidFill>
                          <a:latin typeface="Cambria Math" panose="02040503050406030204" pitchFamily="18" charset="0"/>
                        </a:rPr>
                        <m:t>+</m:t>
                      </m:r>
                      <m:r>
                        <a:rPr xmlns:a="http://schemas.openxmlformats.org/drawingml/2006/main" lang="fr-CH" sz="2200" i="1">
                          <a:solidFill>
                            <a:srgbClr val="000000"/>
                          </a:solidFill>
                          <a:latin typeface="Cambria Math" panose="02040503050406030204" pitchFamily="18" charset="0"/>
                        </a:rPr>
                        <m:t>𝐿</m:t>
                      </m:r>
                      <m:r>
                        <a:rPr xmlns:a="http://schemas.openxmlformats.org/drawingml/2006/main" lang="fr-CH" sz="2200" i="1">
                          <a:solidFill>
                            <a:srgbClr val="000000"/>
                          </a:solidFill>
                          <a:latin typeface="Cambria Math" panose="02040503050406030204" pitchFamily="18" charset="0"/>
                        </a:rPr>
                        <m:t>⋅</m:t>
                      </m:r>
                      <m:acc>
                        <m:accPr>
                          <m:chr m:val="⃗"/>
                          <m:ctrlPr>
                            <a:rPr xmlns:a="http://schemas.openxmlformats.org/drawingml/2006/main" lang="fr-CH" sz="2200" i="1">
                              <a:solidFill>
                                <a:srgbClr val="000000"/>
                              </a:solidFill>
                              <a:latin typeface="Cambria Math" panose="02040503050406030204" pitchFamily="18" charset="0"/>
                            </a:rPr>
                          </m:ctrlPr>
                        </m:accPr>
                        <m:e>
                          <m:r>
                            <a:rPr xmlns:a="http://schemas.openxmlformats.org/drawingml/2006/main" lang="fr-CH" sz="2200" i="1">
                              <a:solidFill>
                                <a:srgbClr val="000000"/>
                              </a:solidFill>
                              <a:latin typeface="Cambria Math" panose="02040503050406030204" pitchFamily="18" charset="0"/>
                            </a:rPr>
                            <m:t>𝑤</m:t>
                          </m:r>
                        </m:e>
                      </m:acc>
                      <m:r>
                        <a:rPr xmlns:a="http://schemas.openxmlformats.org/drawingml/2006/main" lang="fr-CH" sz="2200" i="1">
                          <a:solidFill>
                            <a:srgbClr val="000000"/>
                          </a:solidFill>
                          <a:latin typeface="Cambria Math" panose="02040503050406030204" pitchFamily="18" charset="0"/>
                        </a:rPr>
                        <m:t>=</m:t>
                      </m:r>
                      <m:d>
                        <m:dPr>
                          <m:ctrlPr>
                            <a:rPr xmlns:a="http://schemas.openxmlformats.org/drawingml/2006/main" lang="fr-CH" sz="2200" i="1" smtClean="0">
                              <a:solidFill>
                                <a:srgbClr val="FF0000"/>
                              </a:solidFill>
                              <a:latin typeface="Cambria Math" panose="02040503050406030204" pitchFamily="18" charset="0"/>
                            </a:rPr>
                          </m:ctrlPr>
                        </m:dPr>
                        <m:e>
                          <m:sSub>
                            <m:sSubPr>
                              <m:ctrlPr>
                                <a:rPr xmlns:a="http://schemas.openxmlformats.org/drawingml/2006/main" lang="fr-CH" sz="2200" i="1">
                                  <a:solidFill>
                                    <a:srgbClr val="FF0000"/>
                                  </a:solidFill>
                                  <a:latin typeface="Cambria Math" panose="02040503050406030204" pitchFamily="18" charset="0"/>
                                </a:rPr>
                              </m:ctrlPr>
                            </m:sSubPr>
                            <m:e>
                              <m:r>
                                <a:rPr xmlns:a="http://schemas.openxmlformats.org/drawingml/2006/main" lang="fr-CH" sz="2200" i="1">
                                  <a:solidFill>
                                    <a:srgbClr val="FF0000"/>
                                  </a:solidFill>
                                  <a:latin typeface="Cambria Math" panose="02040503050406030204" pitchFamily="18" charset="0"/>
                                </a:rPr>
                                <m:t>𝐴</m:t>
                              </m:r>
                            </m:e>
                            <m:sub>
                              <m:r>
                                <a:rPr xmlns:a="http://schemas.openxmlformats.org/drawingml/2006/main" lang="fr-CH" sz="2200" i="1">
                                  <a:solidFill>
                                    <a:srgbClr val="FF0000"/>
                                  </a:solidFill>
                                  <a:latin typeface="Cambria Math" panose="02040503050406030204" pitchFamily="18" charset="0"/>
                                </a:rPr>
                                <m:t>+</m:t>
                              </m:r>
                            </m:sub>
                          </m:sSub>
                          <m:r>
                            <a:rPr xmlns:a="http://schemas.openxmlformats.org/drawingml/2006/main" lang="fr-CH" sz="2200" i="1">
                              <a:solidFill>
                                <a:srgbClr val="FF0000"/>
                              </a:solidFill>
                              <a:latin typeface="Cambria Math" panose="02040503050406030204" pitchFamily="18" charset="0"/>
                            </a:rPr>
                            <m:t>−</m:t>
                          </m:r>
                          <m:sSub>
                            <m:sSubPr>
                              <m:ctrlPr>
                                <a:rPr xmlns:a="http://schemas.openxmlformats.org/drawingml/2006/main" lang="fr-CH" sz="2200" i="1">
                                  <a:solidFill>
                                    <a:srgbClr val="FF0000"/>
                                  </a:solidFill>
                                  <a:latin typeface="Cambria Math" panose="02040503050406030204" pitchFamily="18" charset="0"/>
                                </a:rPr>
                              </m:ctrlPr>
                            </m:sSubPr>
                            <m:e>
                              <m:r>
                                <a:rPr xmlns:a="http://schemas.openxmlformats.org/drawingml/2006/main" lang="fr-CH" sz="2200" i="1">
                                  <a:solidFill>
                                    <a:srgbClr val="FF0000"/>
                                  </a:solidFill>
                                  <a:latin typeface="Cambria Math" panose="02040503050406030204" pitchFamily="18" charset="0"/>
                                </a:rPr>
                                <m:t>𝐵</m:t>
                              </m:r>
                            </m:e>
                            <m:sub>
                              <m:r>
                                <a:rPr xmlns:a="http://schemas.openxmlformats.org/drawingml/2006/main" lang="fr-CH" sz="2200" i="1">
                                  <a:solidFill>
                                    <a:srgbClr val="FF0000"/>
                                  </a:solidFill>
                                  <a:latin typeface="Cambria Math" panose="02040503050406030204" pitchFamily="18" charset="0"/>
                                </a:rPr>
                                <m:t>+</m:t>
                              </m:r>
                            </m:sub>
                          </m:sSub>
                          <m:r>
                            <a:rPr xmlns:a="http://schemas.openxmlformats.org/drawingml/2006/main" lang="fr-CH" sz="2200" i="1">
                              <a:solidFill>
                                <a:srgbClr val="FF0000"/>
                              </a:solidFill>
                              <a:latin typeface="Cambria Math" panose="02040503050406030204" pitchFamily="18" charset="0"/>
                            </a:rPr>
                            <m:t>⋅</m:t>
                          </m:r>
                          <m:sSub>
                            <m:sSubPr>
                              <m:ctrlPr>
                                <a:rPr xmlns:a="http://schemas.openxmlformats.org/drawingml/2006/main" lang="fr-CH" sz="2200" i="1">
                                  <a:solidFill>
                                    <a:srgbClr val="FF0000"/>
                                  </a:solidFill>
                                  <a:latin typeface="Cambria Math" panose="02040503050406030204" pitchFamily="18" charset="0"/>
                                </a:rPr>
                              </m:ctrlPr>
                            </m:sSubPr>
                            <m:e>
                              <m:r>
                                <a:rPr xmlns:a="http://schemas.openxmlformats.org/drawingml/2006/main" lang="fr-CH" sz="2200" i="1">
                                  <a:solidFill>
                                    <a:srgbClr val="FF0000"/>
                                  </a:solidFill>
                                  <a:latin typeface="Cambria Math" panose="02040503050406030204" pitchFamily="18" charset="0"/>
                                </a:rPr>
                                <m:t>𝐾</m:t>
                              </m:r>
                            </m:e>
                            <m:sub>
                              <m:r>
                                <a:rPr xmlns:a="http://schemas.openxmlformats.org/drawingml/2006/main" lang="fr-CH" sz="2200" i="1">
                                  <a:solidFill>
                                    <a:srgbClr val="FF0000"/>
                                  </a:solidFill>
                                  <a:latin typeface="Cambria Math" panose="02040503050406030204" pitchFamily="18" charset="0"/>
                                </a:rPr>
                                <m:t>+</m:t>
                              </m:r>
                            </m:sub>
                          </m:sSub>
                        </m:e>
                      </m:d>
                      <m:r>
                        <a:rPr xmlns:a="http://schemas.openxmlformats.org/drawingml/2006/main" lang="fr-CH" sz="2200" i="1">
                          <a:solidFill>
                            <a:srgbClr val="000000"/>
                          </a:solidFill>
                          <a:latin typeface="Cambria Math" panose="02040503050406030204" pitchFamily="18" charset="0"/>
                        </a:rPr>
                        <m:t>⋅</m:t>
                      </m:r>
                      <m:sSub>
                        <m:sSubPr>
                          <m:ctrlPr>
                            <a:rPr xmlns:a="http://schemas.openxmlformats.org/drawingml/2006/main" lang="fr-CH" sz="2200" i="1">
                              <a:solidFill>
                                <a:srgbClr val="000000"/>
                              </a:solidFill>
                              <a:latin typeface="Cambria Math" panose="02040503050406030204" pitchFamily="18" charset="0"/>
                            </a:rPr>
                          </m:ctrlPr>
                        </m:sSubPr>
                        <m:e>
                          <m:acc>
                            <m:accPr>
                              <m:chr m:val="⃗"/>
                              <m:ctrlPr>
                                <a:rPr xmlns:a="http://schemas.openxmlformats.org/drawingml/2006/main" lang="fr-CH" sz="2200" i="1">
                                  <a:solidFill>
                                    <a:srgbClr val="000000"/>
                                  </a:solidFill>
                                  <a:latin typeface="Cambria Math" panose="02040503050406030204" pitchFamily="18" charset="0"/>
                                </a:rPr>
                              </m:ctrlPr>
                            </m:accPr>
                            <m:e>
                              <m:r>
                                <a:rPr xmlns:a="http://schemas.openxmlformats.org/drawingml/2006/main" lang="fr-CH" sz="2200" i="1">
                                  <a:solidFill>
                                    <a:srgbClr val="000000"/>
                                  </a:solidFill>
                                  <a:latin typeface="Cambria Math" panose="02040503050406030204" pitchFamily="18" charset="0"/>
                                </a:rPr>
                                <m:t>𝑥</m:t>
                              </m:r>
                            </m:e>
                          </m:acc>
                        </m:e>
                        <m:sub>
                          <m:r>
                            <a:rPr xmlns:a="http://schemas.openxmlformats.org/drawingml/2006/main" lang="fr-CH" sz="2200" i="1">
                              <a:solidFill>
                                <a:srgbClr val="000000"/>
                              </a:solidFill>
                              <a:latin typeface="Cambria Math" panose="02040503050406030204" pitchFamily="18" charset="0"/>
                            </a:rPr>
                            <m:t>+</m:t>
                          </m:r>
                        </m:sub>
                      </m:sSub>
                      <m:r>
                        <a:rPr xmlns:a="http://schemas.openxmlformats.org/drawingml/2006/main" lang="fr-CH" sz="2200" i="1">
                          <a:solidFill>
                            <a:srgbClr val="000000"/>
                          </a:solidFill>
                          <a:latin typeface="Cambria Math" panose="02040503050406030204" pitchFamily="18" charset="0"/>
                        </a:rPr>
                        <m:t>+</m:t>
                      </m:r>
                      <m:r>
                        <a:rPr xmlns:a="http://schemas.openxmlformats.org/drawingml/2006/main" lang="fr-CH" sz="2200" i="1">
                          <a:solidFill>
                            <a:srgbClr val="000000"/>
                          </a:solidFill>
                          <a:latin typeface="Cambria Math" panose="02040503050406030204" pitchFamily="18" charset="0"/>
                        </a:rPr>
                        <m:t>𝐿</m:t>
                      </m:r>
                      <m:r>
                        <a:rPr xmlns:a="http://schemas.openxmlformats.org/drawingml/2006/main" lang="fr-CH" sz="2200" i="1">
                          <a:solidFill>
                            <a:srgbClr val="000000"/>
                          </a:solidFill>
                          <a:latin typeface="Cambria Math" panose="02040503050406030204" pitchFamily="18" charset="0"/>
                        </a:rPr>
                        <m:t>⋅</m:t>
                      </m:r>
                      <m:acc>
                        <m:accPr>
                          <m:chr m:val="⃗"/>
                          <m:ctrlPr>
                            <a:rPr xmlns:a="http://schemas.openxmlformats.org/drawingml/2006/main" lang="fr-CH" sz="2200" i="1">
                              <a:solidFill>
                                <a:srgbClr val="000000"/>
                              </a:solidFill>
                              <a:latin typeface="Cambria Math" panose="02040503050406030204" pitchFamily="18" charset="0"/>
                            </a:rPr>
                          </m:ctrlPr>
                        </m:accPr>
                        <m:e>
                          <m:r>
                            <a:rPr xmlns:a="http://schemas.openxmlformats.org/drawingml/2006/main" lang="fr-CH" sz="2200" i="1">
                              <a:solidFill>
                                <a:srgbClr val="000000"/>
                              </a:solidFill>
                              <a:latin typeface="Cambria Math" panose="02040503050406030204" pitchFamily="18" charset="0"/>
                            </a:rPr>
                            <m:t>𝑤</m:t>
                          </m:r>
                        </m:e>
                      </m:acc>
                    </m:oMath>
                    <m:oMath xmlns:m="http://schemas.openxmlformats.org/officeDocument/2006/math">
                      <m:acc>
                        <m:accPr>
                          <m:chr m:val="⃗"/>
                          <m:ctrlPr>
                            <a:rPr xmlns:a="http://schemas.openxmlformats.org/drawingml/2006/main" lang="fr-CH" sz="2200" i="1">
                              <a:solidFill>
                                <a:srgbClr val="000000"/>
                              </a:solidFill>
                              <a:latin typeface="Cambria Math" panose="02040503050406030204" pitchFamily="18" charset="0"/>
                            </a:rPr>
                          </m:ctrlPr>
                        </m:accPr>
                        <m:e>
                          <m:r>
                            <a:rPr xmlns:a="http://schemas.openxmlformats.org/drawingml/2006/main" lang="fr-CH" sz="2200" i="1">
                              <a:solidFill>
                                <a:srgbClr val="000000"/>
                              </a:solidFill>
                              <a:latin typeface="Cambria Math" panose="02040503050406030204" pitchFamily="18" charset="0"/>
                            </a:rPr>
                            <m:t>𝑦</m:t>
                          </m:r>
                        </m:e>
                      </m:acc>
                      <m:r>
                        <a:rPr xmlns:a="http://schemas.openxmlformats.org/drawingml/2006/main" lang="fr-CH" sz="2200" i="1">
                          <a:solidFill>
                            <a:srgbClr val="000000"/>
                          </a:solidFill>
                          <a:latin typeface="Cambria Math" panose="02040503050406030204" pitchFamily="18" charset="0"/>
                        </a:rPr>
                        <m:t>=</m:t>
                      </m:r>
                      <m:sSub>
                        <m:sSubPr>
                          <m:ctrlPr>
                            <a:rPr xmlns:a="http://schemas.openxmlformats.org/drawingml/2006/main" lang="fr-CH" sz="2200" i="1">
                              <a:solidFill>
                                <a:srgbClr val="000000"/>
                              </a:solidFill>
                              <a:latin typeface="Cambria Math" panose="02040503050406030204" pitchFamily="18" charset="0"/>
                            </a:rPr>
                          </m:ctrlPr>
                        </m:sSubPr>
                        <m:e>
                          <m:r>
                            <a:rPr xmlns:a="http://schemas.openxmlformats.org/drawingml/2006/main" lang="fr-CH" sz="2200" i="1">
                              <a:solidFill>
                                <a:srgbClr val="000000"/>
                              </a:solidFill>
                              <a:latin typeface="Cambria Math" panose="02040503050406030204" pitchFamily="18" charset="0"/>
                            </a:rPr>
                            <m:t>𝐶</m:t>
                          </m:r>
                        </m:e>
                        <m:sub>
                          <m:r>
                            <a:rPr xmlns:a="http://schemas.openxmlformats.org/drawingml/2006/main" lang="fr-CH" sz="2200" i="1">
                              <a:solidFill>
                                <a:srgbClr val="000000"/>
                              </a:solidFill>
                              <a:latin typeface="Cambria Math" panose="02040503050406030204" pitchFamily="18" charset="0"/>
                            </a:rPr>
                            <m:t>+</m:t>
                          </m:r>
                        </m:sub>
                      </m:sSub>
                      <m:r>
                        <a:rPr xmlns:a="http://schemas.openxmlformats.org/drawingml/2006/main" lang="fr-CH" sz="2200" i="1">
                          <a:solidFill>
                            <a:srgbClr val="000000"/>
                          </a:solidFill>
                          <a:latin typeface="Cambria Math" panose="02040503050406030204" pitchFamily="18" charset="0"/>
                        </a:rPr>
                        <m:t>⋅</m:t>
                      </m:r>
                      <m:sSub>
                        <m:sSubPr>
                          <m:ctrlPr>
                            <a:rPr xmlns:a="http://schemas.openxmlformats.org/drawingml/2006/main" lang="fr-CH" sz="2200" i="1">
                              <a:solidFill>
                                <a:srgbClr val="000000"/>
                              </a:solidFill>
                              <a:latin typeface="Cambria Math" panose="02040503050406030204" pitchFamily="18" charset="0"/>
                            </a:rPr>
                          </m:ctrlPr>
                        </m:sSubPr>
                        <m:e>
                          <m:acc>
                            <m:accPr>
                              <m:chr m:val="⃗"/>
                              <m:ctrlPr>
                                <a:rPr xmlns:a="http://schemas.openxmlformats.org/drawingml/2006/main" lang="fr-CH" sz="2200" i="1">
                                  <a:solidFill>
                                    <a:srgbClr val="000000"/>
                                  </a:solidFill>
                                  <a:latin typeface="Cambria Math" panose="02040503050406030204" pitchFamily="18" charset="0"/>
                                </a:rPr>
                              </m:ctrlPr>
                            </m:accPr>
                            <m:e>
                              <m:r>
                                <a:rPr xmlns:a="http://schemas.openxmlformats.org/drawingml/2006/main" lang="fr-CH" sz="2200" i="1">
                                  <a:solidFill>
                                    <a:srgbClr val="000000"/>
                                  </a:solidFill>
                                  <a:latin typeface="Cambria Math" panose="02040503050406030204" pitchFamily="18" charset="0"/>
                                </a:rPr>
                                <m:t>𝑥</m:t>
                              </m:r>
                            </m:e>
                          </m:acc>
                        </m:e>
                        <m:sub>
                          <m:r>
                            <a:rPr xmlns:a="http://schemas.openxmlformats.org/drawingml/2006/main" lang="fr-CH" sz="2200" i="1">
                              <a:solidFill>
                                <a:srgbClr val="000000"/>
                              </a:solidFill>
                              <a:latin typeface="Cambria Math" panose="02040503050406030204" pitchFamily="18" charset="0"/>
                            </a:rPr>
                            <m:t>+</m:t>
                          </m:r>
                        </m:sub>
                      </m:sSub>
                      <m:r>
                        <a:rPr xmlns:a="http://schemas.openxmlformats.org/drawingml/2006/main" lang="fr-CH" sz="2200" i="1">
                          <a:solidFill>
                            <a:srgbClr val="000000"/>
                          </a:solidFill>
                          <a:latin typeface="Cambria Math" panose="02040503050406030204" pitchFamily="18" charset="0"/>
                        </a:rPr>
                        <m:t>+</m:t>
                      </m:r>
                      <m:r>
                        <a:rPr xmlns:a="http://schemas.openxmlformats.org/drawingml/2006/main" lang="fr-CH" sz="2200" i="1">
                          <a:solidFill>
                            <a:srgbClr val="000000"/>
                          </a:solidFill>
                          <a:latin typeface="Cambria Math" panose="02040503050406030204" pitchFamily="18" charset="0"/>
                        </a:rPr>
                        <m:t>𝐷</m:t>
                      </m:r>
                      <m:r>
                        <a:rPr xmlns:a="http://schemas.openxmlformats.org/drawingml/2006/main" lang="fr-CH" sz="2200" i="1">
                          <a:solidFill>
                            <a:srgbClr val="000000"/>
                          </a:solidFill>
                          <a:latin typeface="Cambria Math" panose="02040503050406030204" pitchFamily="18" charset="0"/>
                        </a:rPr>
                        <m:t>⋅−</m:t>
                      </m:r>
                      <m:sSub>
                        <m:sSubPr>
                          <m:ctrlPr>
                            <a:rPr xmlns:a="http://schemas.openxmlformats.org/drawingml/2006/main" lang="fr-CH" sz="2200" i="1">
                              <a:solidFill>
                                <a:srgbClr val="000000"/>
                              </a:solidFill>
                              <a:latin typeface="Cambria Math" panose="02040503050406030204" pitchFamily="18" charset="0"/>
                            </a:rPr>
                          </m:ctrlPr>
                        </m:sSubPr>
                        <m:e>
                          <m:r>
                            <a:rPr xmlns:a="http://schemas.openxmlformats.org/drawingml/2006/main" lang="fr-CH" sz="2200" i="1">
                              <a:solidFill>
                                <a:srgbClr val="000000"/>
                              </a:solidFill>
                              <a:latin typeface="Cambria Math" panose="02040503050406030204" pitchFamily="18" charset="0"/>
                            </a:rPr>
                            <m:t>𝐾</m:t>
                          </m:r>
                        </m:e>
                        <m:sub>
                          <m:r>
                            <a:rPr xmlns:a="http://schemas.openxmlformats.org/drawingml/2006/main" lang="fr-CH" sz="2200" i="1">
                              <a:solidFill>
                                <a:srgbClr val="000000"/>
                              </a:solidFill>
                              <a:latin typeface="Cambria Math" panose="02040503050406030204" pitchFamily="18" charset="0"/>
                            </a:rPr>
                            <m:t>+</m:t>
                          </m:r>
                        </m:sub>
                      </m:sSub>
                      <m:r>
                        <a:rPr xmlns:a="http://schemas.openxmlformats.org/drawingml/2006/main" lang="fr-CH" sz="2200" i="1">
                          <a:solidFill>
                            <a:srgbClr val="000000"/>
                          </a:solidFill>
                          <a:latin typeface="Cambria Math" panose="02040503050406030204" pitchFamily="18" charset="0"/>
                        </a:rPr>
                        <m:t>⋅</m:t>
                      </m:r>
                      <m:sSub>
                        <m:sSubPr>
                          <m:ctrlPr>
                            <a:rPr xmlns:a="http://schemas.openxmlformats.org/drawingml/2006/main" lang="fr-CH" sz="2200" i="1">
                              <a:solidFill>
                                <a:srgbClr val="000000"/>
                              </a:solidFill>
                              <a:latin typeface="Cambria Math" panose="02040503050406030204" pitchFamily="18" charset="0"/>
                            </a:rPr>
                          </m:ctrlPr>
                        </m:sSubPr>
                        <m:e>
                          <m:acc>
                            <m:accPr>
                              <m:chr m:val="⃗"/>
                              <m:ctrlPr>
                                <a:rPr xmlns:a="http://schemas.openxmlformats.org/drawingml/2006/main" lang="fr-CH" sz="2200" i="1">
                                  <a:solidFill>
                                    <a:srgbClr val="000000"/>
                                  </a:solidFill>
                                  <a:latin typeface="Cambria Math" panose="02040503050406030204" pitchFamily="18" charset="0"/>
                                </a:rPr>
                              </m:ctrlPr>
                            </m:accPr>
                            <m:e>
                              <m:r>
                                <a:rPr xmlns:a="http://schemas.openxmlformats.org/drawingml/2006/main" lang="fr-CH" sz="2200" i="1">
                                  <a:solidFill>
                                    <a:srgbClr val="000000"/>
                                  </a:solidFill>
                                  <a:latin typeface="Cambria Math" panose="02040503050406030204" pitchFamily="18" charset="0"/>
                                </a:rPr>
                                <m:t>𝑥</m:t>
                              </m:r>
                            </m:e>
                          </m:acc>
                        </m:e>
                        <m:sub>
                          <m:r>
                            <a:rPr xmlns:a="http://schemas.openxmlformats.org/drawingml/2006/main" lang="fr-CH" sz="2200" i="1">
                              <a:solidFill>
                                <a:srgbClr val="000000"/>
                              </a:solidFill>
                              <a:latin typeface="Cambria Math" panose="02040503050406030204" pitchFamily="18" charset="0"/>
                            </a:rPr>
                            <m:t>+</m:t>
                          </m:r>
                        </m:sub>
                      </m:sSub>
                      <m:r>
                        <a:rPr xmlns:a="http://schemas.openxmlformats.org/drawingml/2006/main" lang="fr-CH" sz="2200" i="1">
                          <a:solidFill>
                            <a:srgbClr val="000000"/>
                          </a:solidFill>
                          <a:latin typeface="Cambria Math" panose="02040503050406030204" pitchFamily="18" charset="0"/>
                        </a:rPr>
                        <m:t>=</m:t>
                      </m:r>
                      <m:d>
                        <m:dPr>
                          <m:ctrlPr>
                            <a:rPr xmlns:a="http://schemas.openxmlformats.org/drawingml/2006/main" lang="fr-CH" sz="2200" i="1">
                              <a:solidFill>
                                <a:srgbClr val="000000"/>
                              </a:solidFill>
                              <a:latin typeface="Cambria Math" panose="02040503050406030204" pitchFamily="18" charset="0"/>
                            </a:rPr>
                          </m:ctrlPr>
                        </m:dPr>
                        <m:e>
                          <m:sSub>
                            <m:sSubPr>
                              <m:ctrlPr>
                                <a:rPr xmlns:a="http://schemas.openxmlformats.org/drawingml/2006/main" lang="fr-CH" sz="2200" i="1">
                                  <a:solidFill>
                                    <a:srgbClr val="000000"/>
                                  </a:solidFill>
                                  <a:latin typeface="Cambria Math" panose="02040503050406030204" pitchFamily="18" charset="0"/>
                                </a:rPr>
                              </m:ctrlPr>
                            </m:sSubPr>
                            <m:e>
                              <m:r>
                                <a:rPr xmlns:a="http://schemas.openxmlformats.org/drawingml/2006/main" lang="fr-CH" sz="2200" i="1">
                                  <a:solidFill>
                                    <a:srgbClr val="000000"/>
                                  </a:solidFill>
                                  <a:latin typeface="Cambria Math" panose="02040503050406030204" pitchFamily="18" charset="0"/>
                                </a:rPr>
                                <m:t>𝐶</m:t>
                              </m:r>
                            </m:e>
                            <m:sub>
                              <m:r>
                                <a:rPr xmlns:a="http://schemas.openxmlformats.org/drawingml/2006/main" lang="fr-CH" sz="2200" i="1">
                                  <a:solidFill>
                                    <a:srgbClr val="000000"/>
                                  </a:solidFill>
                                  <a:latin typeface="Cambria Math" panose="02040503050406030204" pitchFamily="18" charset="0"/>
                                </a:rPr>
                                <m:t>+</m:t>
                              </m:r>
                            </m:sub>
                          </m:sSub>
                          <m:r>
                            <a:rPr xmlns:a="http://schemas.openxmlformats.org/drawingml/2006/main" lang="fr-CH" sz="2200" i="1">
                              <a:solidFill>
                                <a:srgbClr val="000000"/>
                              </a:solidFill>
                              <a:latin typeface="Cambria Math" panose="02040503050406030204" pitchFamily="18" charset="0"/>
                            </a:rPr>
                            <m:t>−</m:t>
                          </m:r>
                          <m:r>
                            <a:rPr xmlns:a="http://schemas.openxmlformats.org/drawingml/2006/main" lang="fr-CH" sz="2200" i="1">
                              <a:solidFill>
                                <a:srgbClr val="000000"/>
                              </a:solidFill>
                              <a:latin typeface="Cambria Math" panose="02040503050406030204" pitchFamily="18" charset="0"/>
                            </a:rPr>
                            <m:t>𝐷</m:t>
                          </m:r>
                          <m:r>
                            <a:rPr xmlns:a="http://schemas.openxmlformats.org/drawingml/2006/main" lang="fr-CH" sz="2200" i="1">
                              <a:solidFill>
                                <a:srgbClr val="000000"/>
                              </a:solidFill>
                              <a:latin typeface="Cambria Math" panose="02040503050406030204" pitchFamily="18" charset="0"/>
                            </a:rPr>
                            <m:t>⋅</m:t>
                          </m:r>
                          <m:sSub>
                            <m:sSubPr>
                              <m:ctrlPr>
                                <a:rPr xmlns:a="http://schemas.openxmlformats.org/drawingml/2006/main" lang="fr-CH" sz="2200" i="1">
                                  <a:solidFill>
                                    <a:srgbClr val="000000"/>
                                  </a:solidFill>
                                  <a:latin typeface="Cambria Math" panose="02040503050406030204" pitchFamily="18" charset="0"/>
                                </a:rPr>
                              </m:ctrlPr>
                            </m:sSubPr>
                            <m:e>
                              <m:r>
                                <a:rPr xmlns:a="http://schemas.openxmlformats.org/drawingml/2006/main" lang="fr-CH" sz="2200" i="1">
                                  <a:solidFill>
                                    <a:srgbClr val="000000"/>
                                  </a:solidFill>
                                  <a:latin typeface="Cambria Math" panose="02040503050406030204" pitchFamily="18" charset="0"/>
                                </a:rPr>
                                <m:t>𝐾</m:t>
                              </m:r>
                            </m:e>
                            <m:sub>
                              <m:r>
                                <a:rPr xmlns:a="http://schemas.openxmlformats.org/drawingml/2006/main" lang="fr-CH" sz="2200" i="1">
                                  <a:solidFill>
                                    <a:srgbClr val="000000"/>
                                  </a:solidFill>
                                  <a:latin typeface="Cambria Math" panose="02040503050406030204" pitchFamily="18" charset="0"/>
                                </a:rPr>
                                <m:t>+</m:t>
                              </m:r>
                            </m:sub>
                          </m:sSub>
                        </m:e>
                      </m:d>
                      <m:r>
                        <a:rPr xmlns:a="http://schemas.openxmlformats.org/drawingml/2006/main" lang="fr-CH" sz="2200" i="1">
                          <a:solidFill>
                            <a:srgbClr val="000000"/>
                          </a:solidFill>
                          <a:latin typeface="Cambria Math" panose="02040503050406030204" pitchFamily="18" charset="0"/>
                        </a:rPr>
                        <m:t>⋅</m:t>
                      </m:r>
                      <m:sSub>
                        <m:sSubPr>
                          <m:ctrlPr>
                            <a:rPr xmlns:a="http://schemas.openxmlformats.org/drawingml/2006/main" lang="fr-CH" sz="2200" i="1">
                              <a:solidFill>
                                <a:srgbClr val="000000"/>
                              </a:solidFill>
                              <a:latin typeface="Cambria Math" panose="02040503050406030204" pitchFamily="18" charset="0"/>
                            </a:rPr>
                          </m:ctrlPr>
                        </m:sSubPr>
                        <m:e>
                          <m:acc>
                            <m:accPr>
                              <m:chr m:val="⃗"/>
                              <m:ctrlPr>
                                <a:rPr xmlns:a="http://schemas.openxmlformats.org/drawingml/2006/main" lang="fr-CH" sz="2200" i="1">
                                  <a:solidFill>
                                    <a:srgbClr val="000000"/>
                                  </a:solidFill>
                                  <a:latin typeface="Cambria Math" panose="02040503050406030204" pitchFamily="18" charset="0"/>
                                </a:rPr>
                              </m:ctrlPr>
                            </m:accPr>
                            <m:e>
                              <m:r>
                                <a:rPr xmlns:a="http://schemas.openxmlformats.org/drawingml/2006/main" lang="fr-CH" sz="2200" i="1">
                                  <a:solidFill>
                                    <a:srgbClr val="000000"/>
                                  </a:solidFill>
                                  <a:latin typeface="Cambria Math" panose="02040503050406030204" pitchFamily="18" charset="0"/>
                                </a:rPr>
                                <m:t>𝑥</m:t>
                              </m:r>
                            </m:e>
                          </m:acc>
                        </m:e>
                        <m:sub>
                          <m:r>
                            <a:rPr xmlns:a="http://schemas.openxmlformats.org/drawingml/2006/main" lang="fr-CH" sz="2200" i="1">
                              <a:solidFill>
                                <a:srgbClr val="000000"/>
                              </a:solidFill>
                              <a:latin typeface="Cambria Math" panose="02040503050406030204" pitchFamily="18" charset="0"/>
                            </a:rPr>
                            <m:t>+</m:t>
                          </m:r>
                        </m:sub>
                      </m:sSub>
                    </m:oMath>
                  </m:oMathPara>
                </a14:m>
                <a:endParaRPr lang="fr-CH" sz="2200" dirty="0"/>
              </a:p>
            </p:txBody>
          </p:sp>
        </mc:Choice>
        <mc:Fallback>
          <p:sp>
            <p:nvSpPr>
              <p:cNvPr id="114694" name="Object 12">
                <a:extLst>
                  <a:ext uri="{FF2B5EF4-FFF2-40B4-BE49-F238E27FC236}">
                    <a16:creationId xmlns:a16="http://schemas.microsoft.com/office/drawing/2014/main" id="{5878E12F-5435-69DE-2EF8-A8C8339AE65D}"/>
                  </a:ext>
                </a:extLst>
              </p:cNvPr>
              <p:cNvSpPr txBox="1">
                <a:spLocks noRot="1" noChangeAspect="1" noMove="1" noResize="1" noEditPoints="1" noAdjustHandles="1" noChangeArrowheads="1" noChangeShapeType="1" noTextEdit="1"/>
              </p:cNvSpPr>
              <p:nvPr/>
            </p:nvSpPr>
            <p:spPr bwMode="auto">
              <a:xfrm>
                <a:off x="2219325" y="1520825"/>
                <a:ext cx="8096250" cy="1372544"/>
              </a:xfrm>
              <a:prstGeom prst="rect">
                <a:avLst/>
              </a:prstGeom>
              <a:blipFill>
                <a:blip r:embed="rId2"/>
                <a:stretch>
                  <a:fillRect t="-3509"/>
                </a:stretch>
              </a:blipFill>
              <a:ln w="9525">
                <a:solidFill>
                  <a:srgbClr val="FF0000"/>
                </a:solidFill>
                <a:miter lim="800000"/>
                <a:headEnd/>
                <a:tailEnd/>
              </a:ln>
            </p:spPr>
            <p:txBody>
              <a:bodyPr/>
              <a:lstStyle/>
              <a:p>
                <a:r>
                  <a:rPr lang="fr-CH">
                    <a:noFill/>
                  </a:rPr>
                  <a:t> </a:t>
                </a:r>
              </a:p>
            </p:txBody>
          </p:sp>
        </mc:Fallback>
      </mc:AlternateContent>
      <p:pic>
        <p:nvPicPr>
          <p:cNvPr id="2" name="Picture 1" descr="HES-SO Valais-Wallis - BioArk">
            <a:extLst>
              <a:ext uri="{FF2B5EF4-FFF2-40B4-BE49-F238E27FC236}">
                <a16:creationId xmlns:a16="http://schemas.microsoft.com/office/drawing/2014/main" id="{B35E8E22-5DD7-A14B-B261-F2A6DA208A8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5A4919FA-DB1E-52D8-E3ED-A4A9B8CDD261}"/>
              </a:ext>
            </a:extLst>
          </p:cNvPr>
          <p:cNvSpPr txBox="1"/>
          <p:nvPr/>
        </p:nvSpPr>
        <p:spPr>
          <a:xfrm>
            <a:off x="3609975" y="3124201"/>
            <a:ext cx="6096000" cy="369332"/>
          </a:xfrm>
          <a:prstGeom prst="rect">
            <a:avLst/>
          </a:prstGeom>
          <a:noFill/>
        </p:spPr>
        <p:txBody>
          <a:bodyPr wrap="square">
            <a:spAutoFit/>
          </a:bodyPr>
          <a:lstStyle/>
          <a:p>
            <a:pPr marL="0" indent="0">
              <a:buNone/>
            </a:pPr>
            <a:r>
              <a:rPr lang="fr-FR" altLang="fr-FR" sz="1800" dirty="0">
                <a:solidFill>
                  <a:srgbClr val="0070C0"/>
                </a:solidFill>
                <a:latin typeface="Times" panose="02020603050405020304" pitchFamily="18" charset="0"/>
                <a:cs typeface="Times" panose="02020603050405020304" pitchFamily="18" charset="0"/>
              </a:rPr>
              <a:t>Kplus=place(</a:t>
            </a:r>
            <a:r>
              <a:rPr lang="fr-FR" altLang="fr-FR" sz="1800" dirty="0" err="1">
                <a:solidFill>
                  <a:srgbClr val="0070C0"/>
                </a:solidFill>
                <a:latin typeface="Times" panose="02020603050405020304" pitchFamily="18" charset="0"/>
                <a:cs typeface="Times" panose="02020603050405020304" pitchFamily="18" charset="0"/>
              </a:rPr>
              <a:t>Aplus,Bplus,poles_closed_loop_souhaités</a:t>
            </a:r>
            <a:r>
              <a:rPr lang="fr-FR" altLang="fr-FR" sz="1800" dirty="0">
                <a:solidFill>
                  <a:srgbClr val="0070C0"/>
                </a:solidFill>
                <a:latin typeface="Times" panose="02020603050405020304" pitchFamily="18" charset="0"/>
                <a:cs typeface="Times" panose="02020603050405020304" pitchFamily="18" charset="0"/>
              </a:rPr>
              <a:t>)</a:t>
            </a:r>
          </a:p>
        </p:txBody>
      </p:sp>
    </p:spTree>
  </p:cSld>
  <p:clrMapOvr>
    <a:masterClrMapping/>
  </p:clrMapOvr>
</p:sld>
</file>

<file path=ppt/slides/slide38.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Espace réservé du numéro de diapositive 5">
            <a:extLst>
              <a:ext uri="{FF2B5EF4-FFF2-40B4-BE49-F238E27FC236}">
                <a16:creationId xmlns:a16="http://schemas.microsoft.com/office/drawing/2014/main" id="{24154488-4161-017F-8D95-8B59A85F619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16D40265-2D40-4900-ADC2-5DA97F0FA654}" type="slidenum">
              <a:rPr lang="fr-FR" altLang="fr-FR" sz="1200"/>
              <a:t>38</a:t>
            </a:fld>
            <a:endParaRPr lang="fr-FR" altLang="fr-FR" sz="1200"/>
          </a:p>
        </p:txBody>
      </p:sp>
      <p:sp>
        <p:nvSpPr>
          <p:cNvPr id="93187" name="Rectangle 2">
            <a:extLst>
              <a:ext uri="{FF2B5EF4-FFF2-40B4-BE49-F238E27FC236}">
                <a16:creationId xmlns:a16="http://schemas.microsoft.com/office/drawing/2014/main" id="{D280E9CB-E7ED-576E-8D39-606789CEAE3C}"/>
              </a:ext>
            </a:extLst>
          </p:cNvPr>
          <p:cNvSpPr>
            <a:spLocks noGrp="1" noChangeArrowheads="1"/>
          </p:cNvSpPr>
          <p:nvPr>
            <p:ph type="title"/>
          </p:nvPr>
        </p:nvSpPr>
        <p:spPr/>
        <p:txBody>
          <a:bodyPr>
            <a:normAutofit/>
          </a:bodyPr>
          <a:lstStyle/>
          <a:p>
            <a:r>
              <a:rPr lang="fr-CH" altLang="fr-FR" sz="3200" b="1" dirty="0">
                <a:latin typeface="Times" panose="02020603050405020304" pitchFamily="18" charset="0"/>
                <a:cs typeface="Times" panose="02020603050405020304" pitchFamily="18" charset="0"/>
              </a:rPr>
              <a:t>Beispiel 9: Blockschaltbild zur Drehzahlregelung eines Gleichstrommotors mit Integrator und Strombeobachter</a:t>
            </a:r>
            <a:endParaRPr lang="fr-FR" altLang="fr-FR" sz="3200" b="1" dirty="0">
              <a:latin typeface="Times" panose="02020603050405020304" pitchFamily="18" charset="0"/>
              <a:cs typeface="Times" panose="02020603050405020304" pitchFamily="18" charset="0"/>
            </a:endParaRPr>
          </a:p>
        </p:txBody>
      </p:sp>
      <p:pic>
        <p:nvPicPr>
          <p:cNvPr id="2" name="Picture 1" descr="HES-SO Valais-Wallis - BioArk">
            <a:extLst>
              <a:ext uri="{FF2B5EF4-FFF2-40B4-BE49-F238E27FC236}">
                <a16:creationId xmlns:a16="http://schemas.microsoft.com/office/drawing/2014/main" id="{8EA48221-FA78-9838-3171-DB4EED77D74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341D26D6-7032-B326-1BDE-BA0197ABF0A1}"/>
              </a:ext>
            </a:extLst>
          </p:cNvPr>
          <p:cNvPicPr>
            <a:picLocks noChangeAspect="1"/>
          </p:cNvPicPr>
          <p:nvPr/>
        </p:nvPicPr>
        <p:blipFill>
          <a:blip r:embed="rId3"/>
          <a:stretch>
            <a:fillRect/>
          </a:stretch>
        </p:blipFill>
        <p:spPr>
          <a:xfrm>
            <a:off x="202610" y="1819276"/>
            <a:ext cx="11891964" cy="4098754"/>
          </a:xfrm>
          <a:prstGeom prst="rect">
            <a:avLst/>
          </a:prstGeom>
        </p:spPr>
      </p:pic>
    </p:spTree>
    <p:extLst>
      <p:ext uri="{BB962C8B-B14F-4D97-AF65-F5344CB8AC3E}">
        <p14:creationId xmlns:p14="http://schemas.microsoft.com/office/powerpoint/2010/main" val="2795388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Espace réservé du numéro de diapositive 5">
            <a:extLst>
              <a:ext uri="{FF2B5EF4-FFF2-40B4-BE49-F238E27FC236}">
                <a16:creationId xmlns:a16="http://schemas.microsoft.com/office/drawing/2014/main" id="{78EED995-4C88-A74C-CF28-49A11129F55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4E82AB52-FD6B-49FA-9C51-DEE4FAF233B5}" type="slidenum">
              <a:rPr lang="fr-FR" altLang="fr-FR" sz="1200"/>
              <a:t>39</a:t>
            </a:fld>
            <a:endParaRPr lang="fr-FR" altLang="fr-FR" sz="1200"/>
          </a:p>
        </p:txBody>
      </p:sp>
      <p:sp>
        <p:nvSpPr>
          <p:cNvPr id="117763" name="Rectangle 2">
            <a:extLst>
              <a:ext uri="{FF2B5EF4-FFF2-40B4-BE49-F238E27FC236}">
                <a16:creationId xmlns:a16="http://schemas.microsoft.com/office/drawing/2014/main" id="{356271AE-BE4F-4FBD-F8C4-86760CE8854B}"/>
              </a:ext>
            </a:extLst>
          </p:cNvPr>
          <p:cNvSpPr>
            <a:spLocks noGrp="1" noChangeArrowheads="1"/>
          </p:cNvSpPr>
          <p:nvPr>
            <p:ph type="title"/>
          </p:nvPr>
        </p:nvSpPr>
        <p:spPr>
          <a:xfrm>
            <a:off x="454152" y="310261"/>
            <a:ext cx="10515600" cy="1325563"/>
          </a:xfrm>
        </p:spPr>
        <p:txBody>
          <a:bodyPr>
            <a:normAutofit/>
          </a:bodyPr>
          <a:lstStyle/>
          <a:p>
            <a:pPr marL="533400"/>
            <a:r>
              <a:rPr lang="fr-CH" altLang="fr-FR" sz="3200" b="1" dirty="0">
                <a:latin typeface="Times" panose="02020603050405020304" pitchFamily="18" charset="0"/>
                <a:cs typeface="Times" panose="02020603050405020304" pitchFamily="18" charset="0"/>
              </a:rPr>
              <a:t>Vorgehensweise bei der Konzeption eines Reglers mit Beobachter</a:t>
            </a:r>
            <a:endParaRPr lang="fr-FR" altLang="fr-FR" sz="3200" b="1" dirty="0">
              <a:latin typeface="Times" panose="02020603050405020304" pitchFamily="18" charset="0"/>
              <a:cs typeface="Times" panose="02020603050405020304" pitchFamily="18" charset="0"/>
            </a:endParaRPr>
          </a:p>
        </p:txBody>
      </p:sp>
      <p:sp>
        <p:nvSpPr>
          <p:cNvPr id="117764" name="Rectangle 3">
            <a:extLst>
              <a:ext uri="{FF2B5EF4-FFF2-40B4-BE49-F238E27FC236}">
                <a16:creationId xmlns:a16="http://schemas.microsoft.com/office/drawing/2014/main" id="{0B0F2B58-2BBE-8835-CDC4-EDE3F696158B}"/>
              </a:ext>
            </a:extLst>
          </p:cNvPr>
          <p:cNvSpPr>
            <a:spLocks noGrp="1" noChangeArrowheads="1"/>
          </p:cNvSpPr>
          <p:nvPr>
            <p:ph type="body" idx="1"/>
          </p:nvPr>
        </p:nvSpPr>
        <p:spPr>
          <a:xfrm>
            <a:off x="585216" y="1635824"/>
            <a:ext cx="10768583" cy="4298632"/>
          </a:xfrm>
        </p:spPr>
        <p:txBody>
          <a:bodyPr/>
          <a:lstStyle/>
          <a:p>
            <a:pPr marL="914400" lvl="1" indent="-457200">
              <a:spcAft>
                <a:spcPts val="600"/>
              </a:spcAft>
              <a:buFont typeface="Wingdings 3" panose="05040102010807070707" pitchFamily="18" charset="2"/>
              <a:buAutoNum type="arabicPeriod"/>
            </a:pPr>
            <a:r>
              <a:rPr lang="fr-CH" altLang="fr-FR" dirty="0">
                <a:latin typeface="Times" panose="02020603050405020304" pitchFamily="18" charset="0"/>
                <a:cs typeface="Times" panose="02020603050405020304" pitchFamily="18" charset="0"/>
              </a:rPr>
              <a:t>Wenn es sich um ein multivariables System handelt,  überprüfen Sie, ob das System steuerbar und beobachtbar ist. Ist dies nicht der Fall, kann nur ein „Teil” des Systems geregelt werden, nicht jedoch das gesamte System.</a:t>
            </a:r>
          </a:p>
          <a:p>
            <a:pPr marL="914400" lvl="1" indent="-457200">
              <a:spcAft>
                <a:spcPts val="600"/>
              </a:spcAft>
              <a:buFont typeface="Wingdings 3" panose="05040102010807070707" pitchFamily="18" charset="2"/>
              <a:buAutoNum type="arabicPeriod"/>
            </a:pPr>
            <a:r>
              <a:rPr lang="fr-CH" altLang="fr-FR" dirty="0">
                <a:latin typeface="Times" panose="02020603050405020304" pitchFamily="18" charset="0"/>
                <a:cs typeface="Times" panose="02020603050405020304" pitchFamily="18" charset="0"/>
              </a:rPr>
              <a:t>Entwurf und Synthese des Reglers.</a:t>
            </a:r>
          </a:p>
          <a:p>
            <a:pPr marL="914400" lvl="1" indent="-457200">
              <a:spcAft>
                <a:spcPts val="600"/>
              </a:spcAft>
              <a:buFont typeface="Wingdings 3" panose="05040102010807070707" pitchFamily="18" charset="2"/>
              <a:buAutoNum type="arabicPeriod"/>
            </a:pPr>
            <a:r>
              <a:rPr lang="fr-CH" altLang="fr-FR" dirty="0">
                <a:latin typeface="Times" panose="02020603050405020304" pitchFamily="18" charset="0"/>
                <a:cs typeface="Times" panose="02020603050405020304" pitchFamily="18" charset="0"/>
              </a:rPr>
              <a:t>Entwurf und Synthese des Beobachters (schneller als der Regler).</a:t>
            </a:r>
          </a:p>
          <a:p>
            <a:pPr marL="914400" lvl="1" indent="-457200">
              <a:spcAft>
                <a:spcPts val="600"/>
              </a:spcAft>
              <a:buFont typeface="Wingdings 3" panose="05040102010807070707" pitchFamily="18" charset="2"/>
              <a:buAutoNum type="arabicPeriod"/>
            </a:pPr>
            <a:r>
              <a:rPr lang="fr-CH" altLang="fr-FR" dirty="0">
                <a:latin typeface="Times" panose="02020603050405020304" pitchFamily="18" charset="0"/>
                <a:cs typeface="Times" panose="02020603050405020304" pitchFamily="18" charset="0"/>
              </a:rPr>
              <a:t>Analyse des Systems einschließlich Regler und Beobachter durch Simulation. Überprüfen Sie die Robustheit, indem Sie die Prozessparameter variieren.</a:t>
            </a:r>
          </a:p>
          <a:p>
            <a:pPr marL="914400" lvl="1" indent="-457200">
              <a:spcAft>
                <a:spcPts val="600"/>
              </a:spcAft>
              <a:buFont typeface="Wingdings 3" panose="05040102010807070707" pitchFamily="18" charset="2"/>
              <a:buAutoNum type="arabicPeriod"/>
            </a:pPr>
            <a:r>
              <a:rPr lang="fr-CH" altLang="fr-FR" dirty="0">
                <a:latin typeface="Times" panose="02020603050405020304" pitchFamily="18" charset="0"/>
                <a:cs typeface="Times" panose="02020603050405020304" pitchFamily="18" charset="0"/>
              </a:rPr>
              <a:t>Wenn es funktioniert =&amp;gt; Umsetzung!  Wenn nicht, wiederholen Sie die Schritte 2 und 3.</a:t>
            </a:r>
            <a:endParaRPr lang="fr-FR" altLang="fr-FR" dirty="0">
              <a:latin typeface="Times" panose="02020603050405020304" pitchFamily="18" charset="0"/>
              <a:cs typeface="Times" panose="02020603050405020304" pitchFamily="18" charset="0"/>
            </a:endParaRPr>
          </a:p>
        </p:txBody>
      </p:sp>
      <p:pic>
        <p:nvPicPr>
          <p:cNvPr id="2" name="Picture 1" descr="HES-SO Valais-Wallis - BioArk">
            <a:extLst>
              <a:ext uri="{FF2B5EF4-FFF2-40B4-BE49-F238E27FC236}">
                <a16:creationId xmlns:a16="http://schemas.microsoft.com/office/drawing/2014/main" id="{B24C858F-2CA7-42C7-ABAD-384486DDE71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776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776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776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776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776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Espace réservé du numéro de diapositive 5">
            <a:extLst>
              <a:ext uri="{FF2B5EF4-FFF2-40B4-BE49-F238E27FC236}">
                <a16:creationId xmlns:a16="http://schemas.microsoft.com/office/drawing/2014/main" id="{71443FFE-CBA5-B2EE-81B5-56E272743FA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FD294771-A1E7-40D1-A676-3A31412B0777}" type="slidenum">
              <a:rPr lang="fr-FR" altLang="fr-FR" sz="1200"/>
              <a:t>4</a:t>
            </a:fld>
            <a:endParaRPr lang="fr-FR" altLang="fr-FR" sz="1200"/>
          </a:p>
        </p:txBody>
      </p:sp>
      <p:sp>
        <p:nvSpPr>
          <p:cNvPr id="29699" name="Rectangle 2">
            <a:extLst>
              <a:ext uri="{FF2B5EF4-FFF2-40B4-BE49-F238E27FC236}">
                <a16:creationId xmlns:a16="http://schemas.microsoft.com/office/drawing/2014/main" id="{B7A28072-D901-60DB-B486-F96909E23747}"/>
              </a:ext>
            </a:extLst>
          </p:cNvPr>
          <p:cNvSpPr>
            <a:spLocks noGrp="1" noChangeArrowheads="1"/>
          </p:cNvSpPr>
          <p:nvPr>
            <p:ph type="title"/>
          </p:nvPr>
        </p:nvSpPr>
        <p:spPr/>
        <p:txBody>
          <a:bodyPr>
            <a:normAutofit/>
          </a:bodyPr>
          <a:lstStyle/>
          <a:p>
            <a:r>
              <a:rPr lang="fr-CH" altLang="fr-FR" sz="3200" b="1" dirty="0">
                <a:latin typeface="Times" panose="02020603050405020304" pitchFamily="18" charset="0"/>
                <a:cs typeface="Times" panose="02020603050405020304" pitchFamily="18" charset="0"/>
              </a:rPr>
              <a:t>Dimensionierung der Rückkopplung K</a:t>
            </a:r>
            <a:endParaRPr lang="fr-FR" altLang="fr-FR" sz="3200" b="1" dirty="0">
              <a:latin typeface="Times" panose="02020603050405020304" pitchFamily="18" charset="0"/>
              <a:cs typeface="Times" panose="02020603050405020304" pitchFamily="18" charset="0"/>
            </a:endParaRPr>
          </a:p>
        </p:txBody>
      </p:sp>
      <p:sp>
        <p:nvSpPr>
          <p:cNvPr id="270340" name="Text Box 4">
            <a:extLst>
              <a:ext uri="{FF2B5EF4-FFF2-40B4-BE49-F238E27FC236}">
                <a16:creationId xmlns:a16="http://schemas.microsoft.com/office/drawing/2014/main" id="{7410A4FD-DBCE-CE84-E9EB-DE4F2FC41BB4}"/>
              </a:ext>
            </a:extLst>
          </p:cNvPr>
          <p:cNvSpPr>
            <a:spLocks noGrp="1" noChangeArrowheads="1"/>
          </p:cNvSpPr>
          <p:nvPr>
            <p:ph type="body" idx="1"/>
          </p:nvPr>
        </p:nvSpPr>
        <p:spPr>
          <a:xfrm>
            <a:off x="838200" y="1928796"/>
            <a:ext cx="11248157" cy="3246438"/>
          </a:xfrm>
          <a:solidFill>
            <a:schemeClr val="bg1"/>
          </a:solidFill>
          <a:ln>
            <a:noFill/>
            <a:miter lim="800000"/>
            <a:headEnd/>
            <a:tailEnd/>
          </a:ln>
        </p:spPr>
        <p:txBody>
          <a:bodyPr>
            <a:normAutofit/>
          </a:bodyPr>
          <a:lstStyle/>
          <a:p>
            <a:pPr marL="0" indent="0">
              <a:buNone/>
            </a:pPr>
            <a:r>
              <a:rPr lang="fr-CH" altLang="fr-FR" sz="2400" dirty="0">
                <a:latin typeface="Times" panose="02020603050405020304" pitchFamily="18" charset="0"/>
                <a:cs typeface="Times" panose="02020603050405020304" pitchFamily="18" charset="0"/>
              </a:rPr>
              <a:t>Die Parameter des Reglers (K-Matrix) können mit zwei Methoden bestimmt werden:</a:t>
            </a:r>
          </a:p>
          <a:p>
            <a:pPr marL="0" indent="0">
              <a:buNone/>
            </a:pPr>
            <a:endParaRPr lang="fr-CH" altLang="fr-FR" sz="2400" dirty="0">
              <a:latin typeface="Times" panose="02020603050405020304" pitchFamily="18" charset="0"/>
              <a:cs typeface="Times" panose="02020603050405020304" pitchFamily="18" charset="0"/>
            </a:endParaRPr>
          </a:p>
          <a:p>
            <a:pPr lvl="1">
              <a:buFont typeface="Wingdings" panose="05000000000000000000" pitchFamily="2" charset="2"/>
              <a:buChar char="ü"/>
            </a:pPr>
            <a:r>
              <a:rPr lang="fr-CH" altLang="fr-FR" b="1" dirty="0">
                <a:solidFill>
                  <a:srgbClr val="00B050"/>
                </a:solidFill>
                <a:latin typeface="Times" panose="02020603050405020304" pitchFamily="18" charset="0"/>
                <a:cs typeface="Times" panose="02020603050405020304" pitchFamily="18" charset="0"/>
              </a:rPr>
              <a:t>Platzierung der Pole oder Eigenwerte</a:t>
            </a:r>
            <a:br>
              <a:rPr lang="fr-CH" altLang="fr-FR" dirty="0">
                <a:latin typeface="Times" panose="02020603050405020304" pitchFamily="18" charset="0"/>
                <a:cs typeface="Times" panose="02020603050405020304" pitchFamily="18" charset="0"/>
              </a:rPr>
            </a:br>
            <a:endParaRPr lang="fr-CH" altLang="fr-FR" dirty="0">
              <a:latin typeface="Times" panose="02020603050405020304" pitchFamily="18" charset="0"/>
              <a:cs typeface="Times" panose="02020603050405020304" pitchFamily="18" charset="0"/>
            </a:endParaRPr>
          </a:p>
          <a:p>
            <a:pPr marL="715963" lvl="1" indent="-258763"/>
            <a:r>
              <a:rPr lang="fr-CH" altLang="fr-FR" dirty="0">
                <a:latin typeface="Times" panose="02020603050405020304" pitchFamily="18" charset="0"/>
                <a:cs typeface="Times" panose="02020603050405020304" pitchFamily="18" charset="0"/>
              </a:rPr>
              <a:t>Minimierung eines Qualitätskriteriums J (geht über den Rahmen dieses Kurses hinaus)</a:t>
            </a:r>
            <a:br>
              <a:rPr lang="fr-CH" altLang="fr-FR" dirty="0">
                <a:latin typeface="Times" panose="02020603050405020304" pitchFamily="18" charset="0"/>
                <a:cs typeface="Times" panose="02020603050405020304" pitchFamily="18" charset="0"/>
              </a:rPr>
            </a:br>
            <a:endParaRPr lang="fr-FR" altLang="fr-FR" dirty="0">
              <a:latin typeface="Times" panose="02020603050405020304" pitchFamily="18" charset="0"/>
              <a:cs typeface="Times" panose="02020603050405020304" pitchFamily="18" charset="0"/>
            </a:endParaRPr>
          </a:p>
        </p:txBody>
      </p:sp>
      <p:pic>
        <p:nvPicPr>
          <p:cNvPr id="2" name="Picture 1" descr="HES-SO Valais-Wallis - BioArk">
            <a:extLst>
              <a:ext uri="{FF2B5EF4-FFF2-40B4-BE49-F238E27FC236}">
                <a16:creationId xmlns:a16="http://schemas.microsoft.com/office/drawing/2014/main" id="{45D45D25-55D5-4955-9D34-B3216D05FC3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nodeType="clickEffect">
                                  <p:stCondLst>
                                    <p:cond delay="0"/>
                                  </p:stCondLst>
                                  <p:childTnLst>
                                    <p:set>
                                      <p:cBhvr>
                                        <p:cTn id="6" dur="1" fill="hold">
                                          <p:stCondLst>
                                            <p:cond delay="0"/>
                                          </p:stCondLst>
                                        </p:cTn>
                                        <p:tgtEl>
                                          <p:spTgt spid="270340"/>
                                        </p:tgtEl>
                                        <p:attrNameLst>
                                          <p:attrName>style.visibility</p:attrName>
                                        </p:attrNameLst>
                                      </p:cBhvr>
                                      <p:to>
                                        <p:strVal val="visible"/>
                                      </p:to>
                                    </p:set>
                                    <p:anim calcmode="lin" valueType="num">
                                      <p:cBhvr>
                                        <p:cTn id="7" dur="500" fill="hold"/>
                                        <p:tgtEl>
                                          <p:spTgt spid="270340"/>
                                        </p:tgtEl>
                                        <p:attrNameLst>
                                          <p:attrName>ppt_w</p:attrName>
                                        </p:attrNameLst>
                                      </p:cBhvr>
                                      <p:tavLst>
                                        <p:tav tm="0">
                                          <p:val>
                                            <p:fltVal val="0"/>
                                          </p:val>
                                        </p:tav>
                                        <p:tav tm="100000">
                                          <p:val>
                                            <p:strVal val="#ppt_w"/>
                                          </p:val>
                                        </p:tav>
                                      </p:tavLst>
                                    </p:anim>
                                    <p:anim calcmode="lin" valueType="num">
                                      <p:cBhvr>
                                        <p:cTn id="8" dur="500" fill="hold"/>
                                        <p:tgtEl>
                                          <p:spTgt spid="27034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0340" grpId="0" animBg="1"/>
    </p:bldLst>
  </p:timing>
</p:sld>
</file>

<file path=ppt/slides/slide5.xml><?xml version="1.0" encoding="utf-8"?>
<p:sld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Espace réservé du numéro de diapositive 5">
            <a:extLst>
              <a:ext uri="{FF2B5EF4-FFF2-40B4-BE49-F238E27FC236}">
                <a16:creationId xmlns:a16="http://schemas.microsoft.com/office/drawing/2014/main" id="{F3232740-8399-1AAE-749C-2D1814F9F0D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AAF469A0-A2BB-427A-8882-6FE5BBF133F2}" type="slidenum">
              <a:rPr lang="fr-FR" altLang="fr-FR" sz="1200"/>
              <a:t>5</a:t>
            </a:fld>
            <a:endParaRPr lang="fr-FR" altLang="fr-FR" sz="1200"/>
          </a:p>
        </p:txBody>
      </p:sp>
      <p:sp>
        <p:nvSpPr>
          <p:cNvPr id="30723" name="Rectangle 2">
            <a:extLst>
              <a:ext uri="{FF2B5EF4-FFF2-40B4-BE49-F238E27FC236}">
                <a16:creationId xmlns:a16="http://schemas.microsoft.com/office/drawing/2014/main" id="{D39660C0-A7EA-7A5F-29C8-6CB648C14FFD}"/>
              </a:ext>
            </a:extLst>
          </p:cNvPr>
          <p:cNvSpPr>
            <a:spLocks noGrp="1" noChangeArrowheads="1"/>
          </p:cNvSpPr>
          <p:nvPr>
            <p:ph type="title"/>
          </p:nvPr>
        </p:nvSpPr>
        <p:spPr/>
        <p:txBody>
          <a:bodyPr>
            <a:normAutofit/>
          </a:bodyPr>
          <a:lstStyle/>
          <a:p>
            <a:r>
              <a:rPr lang="fr-FR" altLang="fr-FR" sz="3200" b="1">
                <a:latin typeface="Times" panose="02020603050405020304" pitchFamily="18" charset="0"/>
                <a:cs typeface="Times" panose="02020603050405020304" pitchFamily="18" charset="0"/>
              </a:rPr>
              <a:t>Ent</a:t>
            </a:r>
            <a:r>
              <a:rPr lang="fr-CH" altLang="fr-FR" sz="3200" b="1">
                <a:latin typeface="Times" panose="02020603050405020304" pitchFamily="18" charset="0"/>
                <a:cs typeface="Times" panose="02020603050405020304" pitchFamily="18" charset="0"/>
              </a:rPr>
              <a:t>wurf eines Zustandsreglers durch Polplatzierung </a:t>
            </a:r>
          </a:p>
        </p:txBody>
      </p:sp>
      <p:sp>
        <p:nvSpPr>
          <p:cNvPr id="30724" name="Rectangle 3">
            <a:extLst>
              <a:ext uri="{FF2B5EF4-FFF2-40B4-BE49-F238E27FC236}">
                <a16:creationId xmlns:a16="http://schemas.microsoft.com/office/drawing/2014/main" id="{91E34FD1-D761-1E2C-4343-F79640BC6E5E}"/>
              </a:ext>
            </a:extLst>
          </p:cNvPr>
          <p:cNvSpPr>
            <a:spLocks noGrp="1" noChangeArrowheads="1"/>
          </p:cNvSpPr>
          <p:nvPr>
            <p:ph type="body" idx="1"/>
          </p:nvPr>
        </p:nvSpPr>
        <p:spPr>
          <a:xfrm>
            <a:off x="838200" y="1825625"/>
            <a:ext cx="10860464" cy="4667250"/>
          </a:xfrm>
        </p:spPr>
        <p:txBody>
          <a:bodyPr>
            <a:normAutofit fontScale="92500" lnSpcReduction="10000"/>
          </a:bodyPr>
          <a:lstStyle/>
          <a:p>
            <a:pPr marL="457200" indent="-457200" algn="just">
              <a:buNone/>
            </a:pPr>
            <a:r>
              <a:rPr lang="fr-CH" altLang="fr-FR" sz="2400" b="1" dirty="0">
                <a:latin typeface="Times" panose="02020603050405020304" pitchFamily="18" charset="0"/>
                <a:cs typeface="Times" panose="02020603050405020304" pitchFamily="18" charset="0"/>
              </a:rPr>
              <a:t>Berechnung der Rückkopplungsmatrix K</a:t>
            </a:r>
            <a:endParaRPr lang="fr-CH" altLang="fr-FR" b="1" u="sng" dirty="0">
              <a:latin typeface="Times" panose="02020603050405020304" pitchFamily="18" charset="0"/>
              <a:cs typeface="Times" panose="02020603050405020304" pitchFamily="18" charset="0"/>
            </a:endParaRPr>
          </a:p>
          <a:p>
            <a:pPr marL="457200" indent="-457200" algn="just">
              <a:lnSpc>
                <a:spcPct val="150000"/>
              </a:lnSpc>
              <a:buFont typeface="Wingdings 3" panose="05040102010807070707" pitchFamily="18" charset="2"/>
              <a:buChar char="ê"/>
            </a:pPr>
            <a:r>
              <a:rPr lang="fr-CH" altLang="fr-FR" sz="2400" dirty="0">
                <a:latin typeface="Times" panose="02020603050405020304" pitchFamily="18" charset="0"/>
                <a:cs typeface="Times" panose="02020603050405020304" pitchFamily="18" charset="0"/>
              </a:rPr>
              <a:t>Die Pole des geregelten Systems sind die Eigenwerte der Matrix </a:t>
            </a:r>
            <a:r>
              <a:rPr lang="fr-CH" altLang="fr-FR" sz="2400" b="1" dirty="0">
                <a:solidFill>
                  <a:srgbClr val="FF0000"/>
                </a:solidFill>
                <a:latin typeface="Times" panose="02020603050405020304" pitchFamily="18" charset="0"/>
                <a:cs typeface="Times" panose="02020603050405020304" pitchFamily="18" charset="0"/>
              </a:rPr>
              <a:t>A-BK</a:t>
            </a:r>
          </a:p>
          <a:p>
            <a:pPr marL="457200" indent="-457200" algn="just">
              <a:lnSpc>
                <a:spcPct val="150000"/>
              </a:lnSpc>
              <a:buFont typeface="Wingdings 3" panose="05040102010807070707" pitchFamily="18" charset="2"/>
              <a:buChar char="ê"/>
            </a:pPr>
            <a:r>
              <a:rPr lang="fr-CH" altLang="fr-FR" sz="2400" dirty="0">
                <a:latin typeface="Times" panose="02020603050405020304" pitchFamily="18" charset="0"/>
                <a:cs typeface="Times" panose="02020603050405020304" pitchFamily="18" charset="0"/>
              </a:rPr>
              <a:t>Durch die Platzierung der Pole von </a:t>
            </a:r>
            <a:r>
              <a:rPr lang="fr-CH" altLang="fr-FR" sz="2400" b="1" dirty="0">
                <a:solidFill>
                  <a:srgbClr val="FF0000"/>
                </a:solidFill>
                <a:latin typeface="Times" panose="02020603050405020304" pitchFamily="18" charset="0"/>
                <a:cs typeface="Times" panose="02020603050405020304" pitchFamily="18" charset="0"/>
              </a:rPr>
              <a:t>A-BK </a:t>
            </a:r>
            <a:r>
              <a:rPr lang="fr-CH" altLang="fr-FR" sz="2400" dirty="0">
                <a:latin typeface="Times" panose="02020603050405020304" pitchFamily="18" charset="0"/>
                <a:cs typeface="Times" panose="02020603050405020304" pitchFamily="18" charset="0"/>
              </a:rPr>
              <a:t>werden dem Regler Parameter auferlegt.</a:t>
            </a:r>
          </a:p>
          <a:p>
            <a:pPr marL="457200" indent="-457200" algn="just">
              <a:lnSpc>
                <a:spcPct val="150000"/>
              </a:lnSpc>
              <a:buFont typeface="Wingdings 3" panose="05040102010807070707" pitchFamily="18" charset="2"/>
              <a:buChar char="ê"/>
            </a:pPr>
            <a:r>
              <a:rPr lang="fr-CH" altLang="fr-FR" sz="2400" dirty="0">
                <a:latin typeface="Times" panose="02020603050405020304" pitchFamily="18" charset="0"/>
                <a:cs typeface="Times" panose="02020603050405020304" pitchFamily="18" charset="0"/>
              </a:rPr>
              <a:t>Die Software </a:t>
            </a:r>
            <a:r>
              <a:rPr lang="fr-CH" altLang="fr-FR" sz="2400" i="1" dirty="0">
                <a:latin typeface="Times" panose="02020603050405020304" pitchFamily="18" charset="0"/>
                <a:cs typeface="Times" panose="02020603050405020304" pitchFamily="18" charset="0"/>
              </a:rPr>
              <a:t>„Matlab” </a:t>
            </a:r>
            <a:r>
              <a:rPr lang="fr-CH" altLang="fr-FR" sz="2400" dirty="0">
                <a:latin typeface="Times" panose="02020603050405020304" pitchFamily="18" charset="0"/>
                <a:cs typeface="Times" panose="02020603050405020304" pitchFamily="18" charset="0"/>
              </a:rPr>
              <a:t>erleichtert uns diese Arbeit mit Hilfe des Befehls </a:t>
            </a:r>
            <a:r>
              <a:rPr lang="fr-CH" altLang="fr-FR" sz="2400" b="1" dirty="0">
                <a:solidFill>
                  <a:srgbClr val="00B0F0"/>
                </a:solidFill>
                <a:latin typeface="Times" panose="02020603050405020304" pitchFamily="18" charset="0"/>
                <a:cs typeface="Times" panose="02020603050405020304" pitchFamily="18" charset="0"/>
              </a:rPr>
              <a:t>„place”</a:t>
            </a:r>
            <a:r>
              <a:rPr lang="fr-CH" altLang="fr-FR" sz="2400" dirty="0">
                <a:latin typeface="Times" panose="02020603050405020304" pitchFamily="18" charset="0"/>
                <a:cs typeface="Times" panose="02020603050405020304" pitchFamily="18" charset="0"/>
              </a:rPr>
              <a:t> erheblich</a:t>
            </a:r>
            <a:r>
              <a:rPr lang="fr-CH" altLang="fr-FR" sz="2400" dirty="0">
                <a:latin typeface="Times" panose="02020603050405020304" pitchFamily="18" charset="0"/>
                <a:cs typeface="Times" panose="02020603050405020304" pitchFamily="18" charset="0"/>
              </a:rPr>
              <a:t>.</a:t>
            </a:r>
            <a:endParaRPr lang="en-US" altLang="fr-FR" sz="2400" dirty="0">
              <a:latin typeface="Times" panose="02020603050405020304" pitchFamily="18" charset="0"/>
              <a:cs typeface="Times" panose="02020603050405020304" pitchFamily="18" charset="0"/>
            </a:endParaRPr>
          </a:p>
          <a:p>
            <a:pPr marL="457200" indent="-457200"/>
            <a:endParaRPr lang="fr-FR" altLang="fr-FR" sz="2000" dirty="0">
              <a:latin typeface="Times" panose="02020603050405020304" pitchFamily="18" charset="0"/>
              <a:cs typeface="Times" panose="02020603050405020304" pitchFamily="18" charset="0"/>
            </a:endParaRPr>
          </a:p>
          <a:p>
            <a:pPr marL="0" indent="0">
              <a:buNone/>
            </a:pPr>
            <a:r>
              <a:rPr lang="fr-CH" altLang="fr-FR" sz="2200" dirty="0">
                <a:latin typeface="Times" panose="02020603050405020304" pitchFamily="18" charset="0"/>
                <a:cs typeface="Times" panose="02020603050405020304" pitchFamily="18" charset="0"/>
              </a:rPr>
              <a:t>Dieser Reglerentwurf bietet folgende Vorteile:</a:t>
            </a:r>
          </a:p>
          <a:p>
            <a:pPr lvl="1">
              <a:buFont typeface="Wingdings" panose="05000000000000000000" pitchFamily="2" charset="2"/>
              <a:buChar char="ü"/>
            </a:pPr>
            <a:r>
              <a:rPr lang="fr-CH" altLang="fr-FR" sz="2200" dirty="0">
                <a:latin typeface="Times" panose="02020603050405020304" pitchFamily="18" charset="0"/>
                <a:cs typeface="Times" panose="02020603050405020304" pitchFamily="18" charset="0"/>
              </a:rPr>
              <a:t>Einfache Berechnung </a:t>
            </a:r>
            <a:r>
              <a:rPr lang="fr-CH" altLang="fr-FR" sz="2200" i="1" dirty="0">
                <a:latin typeface="Times" panose="02020603050405020304" pitchFamily="18" charset="0"/>
                <a:cs typeface="Times" panose="02020603050405020304" pitchFamily="18" charset="0"/>
              </a:rPr>
              <a:t>(mit Matlab…) </a:t>
            </a:r>
            <a:r>
              <a:rPr lang="fr-CH" altLang="fr-FR" sz="2200" dirty="0">
                <a:latin typeface="Times" panose="02020603050405020304" pitchFamily="18" charset="0"/>
                <a:cs typeface="Times" panose="02020603050405020304" pitchFamily="18" charset="0"/>
              </a:rPr>
              <a:t>der Matrix K.</a:t>
            </a:r>
          </a:p>
          <a:p>
            <a:pPr lvl="1">
              <a:buFont typeface="Wingdings" panose="05000000000000000000" pitchFamily="2" charset="2"/>
              <a:buChar char="ü"/>
            </a:pPr>
            <a:r>
              <a:rPr lang="fr-CH" altLang="fr-FR" sz="2200" dirty="0">
                <a:latin typeface="Times" panose="02020603050405020304" pitchFamily="18" charset="0"/>
                <a:cs typeface="Times" panose="02020603050405020304" pitchFamily="18" charset="0"/>
              </a:rPr>
              <a:t>Die Pole können auf einen genauen Wert festgelegt werden.</a:t>
            </a:r>
          </a:p>
          <a:p>
            <a:pPr marL="0" indent="0">
              <a:buNone/>
            </a:pPr>
            <a:endParaRPr lang="fr-CH" altLang="fr-FR" sz="2200" dirty="0">
              <a:latin typeface="Times" panose="02020603050405020304" pitchFamily="18" charset="0"/>
              <a:cs typeface="Times" panose="02020603050405020304" pitchFamily="18" charset="0"/>
            </a:endParaRPr>
          </a:p>
          <a:p>
            <a:pPr marL="0" indent="0">
              <a:buNone/>
            </a:pPr>
            <a:r>
              <a:rPr lang="fr-CH" altLang="fr-FR" sz="2200" dirty="0">
                <a:latin typeface="Times" panose="02020603050405020304" pitchFamily="18" charset="0"/>
                <a:cs typeface="Times" panose="02020603050405020304" pitchFamily="18" charset="0"/>
              </a:rPr>
              <a:t>Die Nachteile dieser Methode sind:</a:t>
            </a:r>
          </a:p>
          <a:p>
            <a:pPr lvl="1">
              <a:buFont typeface="Times" panose="02020603050405020304" pitchFamily="18" charset="0"/>
              <a:buChar char="−"/>
            </a:pPr>
            <a:r>
              <a:rPr lang="fr-CH" altLang="fr-FR" sz="2200" dirty="0">
                <a:latin typeface="Times" panose="02020603050405020304" pitchFamily="18" charset="0"/>
                <a:cs typeface="Times" panose="02020603050405020304" pitchFamily="18" charset="0"/>
              </a:rPr>
              <a:t>Man muss wissen, wie man </a:t>
            </a:r>
            <a:r>
              <a:rPr lang="fr-CH" altLang="fr-FR" sz="2200" b="1" dirty="0">
                <a:solidFill>
                  <a:srgbClr val="0070C0"/>
                </a:solidFill>
                <a:latin typeface="Times" panose="02020603050405020304" pitchFamily="18" charset="0"/>
                <a:cs typeface="Times" panose="02020603050405020304" pitchFamily="18" charset="0"/>
              </a:rPr>
              <a:t>die „richtigen” Pole </a:t>
            </a:r>
            <a:r>
              <a:rPr lang="fr-CH" altLang="fr-FR" sz="2200" dirty="0">
                <a:latin typeface="Times" panose="02020603050405020304" pitchFamily="18" charset="0"/>
                <a:cs typeface="Times" panose="02020603050405020304" pitchFamily="18" charset="0"/>
              </a:rPr>
              <a:t>definiert.</a:t>
            </a:r>
          </a:p>
          <a:p>
            <a:pPr marL="457200" indent="-457200"/>
            <a:endParaRPr lang="fr-FR" altLang="fr-FR" sz="2000" dirty="0">
              <a:latin typeface="Times" panose="02020603050405020304" pitchFamily="18" charset="0"/>
              <a:cs typeface="Times" panose="02020603050405020304" pitchFamily="18" charset="0"/>
            </a:endParaRPr>
          </a:p>
        </p:txBody>
      </p:sp>
      <p:pic>
        <p:nvPicPr>
          <p:cNvPr id="2" name="Picture 1" descr="HES-SO Valais-Wallis - BioArk">
            <a:extLst>
              <a:ext uri="{FF2B5EF4-FFF2-40B4-BE49-F238E27FC236}">
                <a16:creationId xmlns:a16="http://schemas.microsoft.com/office/drawing/2014/main" id="{1E5A0C8D-5C3F-B7F7-638B-90EDF278551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C25C8C92-D6FF-BC46-3968-B1620305A2F2}"/>
              </a:ext>
            </a:extLst>
          </p:cNvPr>
          <p:cNvSpPr txBox="1"/>
          <p:nvPr/>
        </p:nvSpPr>
        <p:spPr>
          <a:xfrm>
            <a:off x="7372350" y="4079359"/>
            <a:ext cx="4392989" cy="369332"/>
          </a:xfrm>
          <a:prstGeom prst="rect">
            <a:avLst/>
          </a:prstGeom>
          <a:noFill/>
        </p:spPr>
        <p:txBody>
          <a:bodyPr wrap="square">
            <a:spAutoFit/>
          </a:bodyPr>
          <a:lstStyle/>
          <a:p>
            <a:r>
              <a:rPr lang="fr-FR" altLang="fr-FR" sz="1800" dirty="0">
                <a:solidFill>
                  <a:srgbClr val="00B0F0"/>
                </a:solidFill>
                <a:latin typeface="Times" panose="02020603050405020304" pitchFamily="18" charset="0"/>
                <a:cs typeface="Times" panose="02020603050405020304" pitchFamily="18" charset="0"/>
              </a:rPr>
              <a:t>K= place(A, B, </a:t>
            </a:r>
            <a:r>
              <a:rPr lang="fr-FR" altLang="fr-FR" sz="1800" dirty="0" err="1">
                <a:solidFill>
                  <a:srgbClr val="00B0F0"/>
                </a:solidFill>
                <a:latin typeface="Times" panose="02020603050405020304" pitchFamily="18" charset="0"/>
                <a:cs typeface="Times" panose="02020603050405020304" pitchFamily="18" charset="0"/>
              </a:rPr>
              <a:t>gewünschte Pole im geschlossenen Regelkreis</a:t>
            </a:r>
            <a:r>
              <a:rPr lang="fr-FR" altLang="fr-FR" sz="1800" dirty="0">
                <a:solidFill>
                  <a:srgbClr val="00B0F0"/>
                </a:solidFill>
                <a:latin typeface="Times" panose="02020603050405020304" pitchFamily="18" charset="0"/>
                <a:cs typeface="Times" panose="02020603050405020304" pitchFamily="18" charset="0"/>
              </a:rPr>
              <a:t>) </a:t>
            </a:r>
            <a:endParaRPr lang="fr-CH" dirty="0">
              <a:solidFill>
                <a:srgbClr val="00B0F0"/>
              </a:solidFill>
            </a:endParaRPr>
          </a:p>
        </p:txBody>
      </p:sp>
      <p:cxnSp>
        <p:nvCxnSpPr>
          <p:cNvPr id="6" name="Connector: Elbow 5">
            <a:extLst>
              <a:ext uri="{FF2B5EF4-FFF2-40B4-BE49-F238E27FC236}">
                <a16:creationId xmlns:a16="http://schemas.microsoft.com/office/drawing/2014/main" id="{7AE1616C-F03B-E6C3-DF47-24BA268D6ECC}"/>
              </a:ext>
            </a:extLst>
          </p:cNvPr>
          <p:cNvCxnSpPr/>
          <p:nvPr/>
        </p:nvCxnSpPr>
        <p:spPr>
          <a:xfrm rot="10800000" flipV="1">
            <a:off x="6817102" y="4539178"/>
            <a:ext cx="3276600" cy="1657350"/>
          </a:xfrm>
          <a:prstGeom prst="bentConnector3">
            <a:avLst>
              <a:gd name="adj1" fmla="val 0"/>
            </a:avLst>
          </a:prstGeom>
          <a:ln>
            <a:tailEnd type="triangle"/>
          </a:ln>
        </p:spPr>
        <p:style>
          <a:lnRef idx="3">
            <a:schemeClr val="accent1"/>
          </a:lnRef>
          <a:fillRef idx="0">
            <a:schemeClr val="accent1"/>
          </a:fillRef>
          <a:effectRef idx="2">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24">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724">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0724">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0724">
                                            <p:txEl>
                                              <p:pRg st="9" end="9"/>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0724">
                                            <p:txEl>
                                              <p:pRg st="10" end="1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16="http://schemas.microsoft.com/office/drawing/2014/main" xmlns:a14="http://schemas.microsoft.com/office/drawing/2010/main" xmlns:p14="http://schemas.microsoft.com/office/powerpoint/2010/main" xmlns:mc="http://schemas.openxmlformats.org/markup-compatibility/2006" xmlns:v="urn:schemas-microsoft-com:vml"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u numéro de diapositive 5">
            <a:extLst>
              <a:ext uri="{FF2B5EF4-FFF2-40B4-BE49-F238E27FC236}">
                <a16:creationId xmlns:a16="http://schemas.microsoft.com/office/drawing/2014/main" id="{DAEFC115-3DFF-593F-2E1E-46E3EDF549B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2BEEC032-0BE2-437C-850B-C3C94FBB2AF3}" type="slidenum">
              <a:rPr lang="fr-FR" altLang="fr-FR" sz="1200"/>
              <a:t>6</a:t>
            </a:fld>
            <a:endParaRPr lang="fr-FR" altLang="fr-FR" sz="1200"/>
          </a:p>
        </p:txBody>
      </p:sp>
      <p:sp>
        <p:nvSpPr>
          <p:cNvPr id="33795" name="Rectangle 2">
            <a:extLst>
              <a:ext uri="{FF2B5EF4-FFF2-40B4-BE49-F238E27FC236}">
                <a16:creationId xmlns:a16="http://schemas.microsoft.com/office/drawing/2014/main" id="{13C97D54-FAAB-F86F-F66C-538B069D56C1}"/>
              </a:ext>
            </a:extLst>
          </p:cNvPr>
          <p:cNvSpPr>
            <a:spLocks noGrp="1" noChangeArrowheads="1"/>
          </p:cNvSpPr>
          <p:nvPr>
            <p:ph type="title"/>
          </p:nvPr>
        </p:nvSpPr>
        <p:spPr/>
        <p:txBody>
          <a:bodyPr>
            <a:normAutofit/>
          </a:bodyPr>
          <a:lstStyle/>
          <a:p>
            <a:pPr marL="533400" indent="-533400"/>
            <a:r>
              <a:rPr lang="fr-CH" altLang="fr-FR" sz="3200" b="1" dirty="0">
                <a:latin typeface="Times" panose="02020603050405020304" pitchFamily="18" charset="0"/>
                <a:cs typeface="Times" panose="02020603050405020304" pitchFamily="18" charset="0"/>
              </a:rPr>
              <a:t>Berechnung der Sollwertkorrekturmatrix L</a:t>
            </a:r>
            <a:br>
              <a:rPr lang="en-US" altLang="fr-FR" sz="3200" b="1" dirty="0">
                <a:latin typeface="Times" panose="02020603050405020304" pitchFamily="18" charset="0"/>
                <a:cs typeface="Times" panose="02020603050405020304" pitchFamily="18" charset="0"/>
              </a:rPr>
            </a:br>
            <a:endParaRPr lang="fr-FR" altLang="fr-FR" sz="3200" b="1" dirty="0">
              <a:latin typeface="Times" panose="02020603050405020304" pitchFamily="18" charset="0"/>
              <a:cs typeface="Times" panose="02020603050405020304" pitchFamily="18" charset="0"/>
            </a:endParaRPr>
          </a:p>
        </p:txBody>
      </p:sp>
      <p:sp>
        <p:nvSpPr>
          <p:cNvPr id="33796" name="Rectangle 3">
            <a:extLst>
              <a:ext uri="{FF2B5EF4-FFF2-40B4-BE49-F238E27FC236}">
                <a16:creationId xmlns:a16="http://schemas.microsoft.com/office/drawing/2014/main" id="{9151731E-6E6C-2264-A6E7-F1C5F3E1474E}"/>
              </a:ext>
            </a:extLst>
          </p:cNvPr>
          <p:cNvSpPr>
            <a:spLocks noGrp="1" noChangeArrowheads="1"/>
          </p:cNvSpPr>
          <p:nvPr>
            <p:ph type="body" idx="1"/>
          </p:nvPr>
        </p:nvSpPr>
        <p:spPr>
          <a:xfrm>
            <a:off x="936983" y="1473847"/>
            <a:ext cx="11204742" cy="4114800"/>
          </a:xfrm>
        </p:spPr>
        <p:txBody>
          <a:bodyPr>
            <a:normAutofit/>
          </a:bodyPr>
          <a:lstStyle/>
          <a:p>
            <a:pPr marL="0" indent="0">
              <a:buNone/>
            </a:pPr>
            <a:r>
              <a:rPr lang="fr-CH" altLang="fr-FR" sz="2400" dirty="0">
                <a:latin typeface="Times" panose="02020603050405020304" pitchFamily="18" charset="0"/>
                <a:cs typeface="Times" panose="02020603050405020304" pitchFamily="18" charset="0"/>
              </a:rPr>
              <a:t>Sobald die Rückkopplungsmatrix K bekannt ist, kann die Matrix L mit der folgenden Gleichung berechnet werden:</a:t>
            </a:r>
            <a:endParaRPr lang="fr-FR" altLang="fr-FR" sz="2400" dirty="0">
              <a:latin typeface="Times" panose="02020603050405020304" pitchFamily="18" charset="0"/>
              <a:cs typeface="Times" panose="02020603050405020304" pitchFamily="18" charset="0"/>
            </a:endParaRPr>
          </a:p>
        </p:txBody>
      </p:sp>
      <p:sp>
        <p:nvSpPr>
          <p:cNvPr id="33797" name="Rectangle 5">
            <a:extLst>
              <a:ext uri="{FF2B5EF4-FFF2-40B4-BE49-F238E27FC236}">
                <a16:creationId xmlns:a16="http://schemas.microsoft.com/office/drawing/2014/main" id="{D070EF3A-C733-169E-F44D-1EF60335B5FF}"/>
              </a:ext>
            </a:extLst>
          </p:cNvPr>
          <p:cNvSpPr>
            <a:spLocks noChangeArrowheads="1"/>
          </p:cNvSpPr>
          <p:nvPr/>
        </p:nvSpPr>
        <p:spPr bwMode="auto">
          <a:xfrm>
            <a:off x="1524001" y="3069582"/>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graphicFrame>
        <p:nvGraphicFramePr>
          <p:cNvPr id="33798" name="Object 4">
            <a:extLst>
              <a:ext uri="{FF2B5EF4-FFF2-40B4-BE49-F238E27FC236}">
                <a16:creationId xmlns:a16="http://schemas.microsoft.com/office/drawing/2014/main" id="{0AB51475-0A1C-2205-6B25-38E24761598B}"/>
              </a:ext>
            </a:extLst>
          </p:cNvPr>
          <p:cNvGraphicFramePr>
            <a:graphicFrameLocks noChangeAspect="1"/>
          </p:cNvGraphicFramePr>
          <p:nvPr>
            <p:extLst>
              <p:ext uri="{D42A27DB-BD31-4B8C-83A1-F6EECF244321}">
                <p14:modId xmlns:p14="http://schemas.microsoft.com/office/powerpoint/2010/main" val="2195493754"/>
              </p:ext>
            </p:extLst>
          </p:nvPr>
        </p:nvGraphicFramePr>
        <p:xfrm>
          <a:off x="3824796" y="5384153"/>
          <a:ext cx="4926013" cy="942975"/>
        </p:xfrm>
        <a:graphic>
          <a:graphicData uri="http://schemas.openxmlformats.org/presentationml/2006/ole">
            <mc:AlternateContent xmlns:mc="http://schemas.openxmlformats.org/markup-compatibility/2006">
              <mc:Choice xmlns:v="urn:schemas-microsoft-com:vml" Requires="v">
                <p:oleObj name="Equation" r:id="rId2" imgW="1345616" imgH="253890" progId="Equation.3">
                  <p:embed/>
                </p:oleObj>
              </mc:Choice>
              <mc:Fallback>
                <p:oleObj name="Equation" r:id="rId2" imgW="1345616" imgH="253890" progId="Equation.3">
                  <p:embed/>
                  <p:pic>
                    <p:nvPicPr>
                      <p:cNvPr id="33798" name="Object 4">
                        <a:extLst>
                          <a:ext uri="{FF2B5EF4-FFF2-40B4-BE49-F238E27FC236}">
                            <a16:creationId xmlns:a16="http://schemas.microsoft.com/office/drawing/2014/main" id="{0AB51475-0A1C-2205-6B25-38E24761598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24796" y="5384153"/>
                        <a:ext cx="4926013" cy="942975"/>
                      </a:xfrm>
                      <a:prstGeom prst="rect">
                        <a:avLst/>
                      </a:prstGeom>
                      <a:solidFill>
                        <a:schemeClr val="bg1"/>
                      </a:solidFill>
                      <a:ln w="31750">
                        <a:solidFill>
                          <a:srgbClr val="FF0000"/>
                        </a:solidFill>
                        <a:miter lim="800000"/>
                        <a:headEnd/>
                        <a:tailEnd/>
                      </a:ln>
                    </p:spPr>
                  </p:pic>
                </p:oleObj>
              </mc:Fallback>
            </mc:AlternateContent>
          </a:graphicData>
        </a:graphic>
      </p:graphicFrame>
      <p:graphicFrame>
        <p:nvGraphicFramePr>
          <p:cNvPr id="33799" name="Object 7">
            <a:extLst>
              <a:ext uri="{FF2B5EF4-FFF2-40B4-BE49-F238E27FC236}">
                <a16:creationId xmlns:a16="http://schemas.microsoft.com/office/drawing/2014/main" id="{F6DFD8AC-767B-A065-692B-CDB1A4CA498D}"/>
              </a:ext>
            </a:extLst>
          </p:cNvPr>
          <p:cNvGraphicFramePr>
            <a:graphicFrameLocks noChangeAspect="1"/>
          </p:cNvGraphicFramePr>
          <p:nvPr>
            <p:extLst>
              <p:ext uri="{D42A27DB-BD31-4B8C-83A1-F6EECF244321}">
                <p14:modId xmlns:p14="http://schemas.microsoft.com/office/powerpoint/2010/main" val="1312487353"/>
              </p:ext>
            </p:extLst>
          </p:nvPr>
        </p:nvGraphicFramePr>
        <p:xfrm>
          <a:off x="3479800" y="2276475"/>
          <a:ext cx="5051425" cy="1827213"/>
        </p:xfrm>
        <a:graphic>
          <a:graphicData uri="http://schemas.openxmlformats.org/presentationml/2006/ole">
            <mc:AlternateContent xmlns:mc="http://schemas.openxmlformats.org/markup-compatibility/2006">
              <mc:Choice xmlns:v="urn:schemas-microsoft-com:vml" Requires="v">
                <p:oleObj name="Equation" r:id="rId4" imgW="1739900" imgH="622300" progId="Equation.3">
                  <p:embed/>
                </p:oleObj>
              </mc:Choice>
              <mc:Fallback>
                <p:oleObj name="Equation" r:id="rId4" imgW="1739900" imgH="622300" progId="Equation.3">
                  <p:embed/>
                  <p:pic>
                    <p:nvPicPr>
                      <p:cNvPr id="33799" name="Object 7">
                        <a:extLst>
                          <a:ext uri="{FF2B5EF4-FFF2-40B4-BE49-F238E27FC236}">
                            <a16:creationId xmlns:a16="http://schemas.microsoft.com/office/drawing/2014/main" id="{F6DFD8AC-767B-A065-692B-CDB1A4CA498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79800" y="2276475"/>
                        <a:ext cx="5051425" cy="1827213"/>
                      </a:xfrm>
                      <a:prstGeom prst="rect">
                        <a:avLst/>
                      </a:prstGeom>
                      <a:solidFill>
                        <a:schemeClr val="bg1"/>
                      </a:solidFill>
                      <a:ln w="9525">
                        <a:solidFill>
                          <a:srgbClr val="FF0000"/>
                        </a:solidFill>
                        <a:miter lim="800000"/>
                        <a:headEnd/>
                        <a:tailEnd/>
                      </a:ln>
                    </p:spPr>
                  </p:pic>
                </p:oleObj>
              </mc:Fallback>
            </mc:AlternateContent>
          </a:graphicData>
        </a:graphic>
      </p:graphicFrame>
      <p:graphicFrame>
        <p:nvGraphicFramePr>
          <p:cNvPr id="33800" name="Object 8">
            <a:extLst>
              <a:ext uri="{FF2B5EF4-FFF2-40B4-BE49-F238E27FC236}">
                <a16:creationId xmlns:a16="http://schemas.microsoft.com/office/drawing/2014/main" id="{D8A63228-666B-6455-664F-40C5BC5320DA}"/>
              </a:ext>
            </a:extLst>
          </p:cNvPr>
          <p:cNvGraphicFramePr>
            <a:graphicFrameLocks noChangeAspect="1"/>
          </p:cNvGraphicFramePr>
          <p:nvPr>
            <p:extLst>
              <p:ext uri="{D42A27DB-BD31-4B8C-83A1-F6EECF244321}">
                <p14:modId xmlns:p14="http://schemas.microsoft.com/office/powerpoint/2010/main" val="1116636745"/>
              </p:ext>
            </p:extLst>
          </p:nvPr>
        </p:nvGraphicFramePr>
        <p:xfrm>
          <a:off x="2728914" y="4321175"/>
          <a:ext cx="6738937" cy="801688"/>
        </p:xfrm>
        <a:graphic>
          <a:graphicData uri="http://schemas.openxmlformats.org/presentationml/2006/ole">
            <mc:AlternateContent xmlns:mc="http://schemas.openxmlformats.org/markup-compatibility/2006">
              <mc:Choice xmlns:v="urn:schemas-microsoft-com:vml" Requires="v">
                <p:oleObj name="Equation" r:id="rId6" imgW="2374900" imgH="419100" progId="Equation.3">
                  <p:embed/>
                </p:oleObj>
              </mc:Choice>
              <mc:Fallback>
                <p:oleObj name="Equation" r:id="rId6" imgW="2374900" imgH="419100" progId="Equation.3">
                  <p:embed/>
                  <p:pic>
                    <p:nvPicPr>
                      <p:cNvPr id="33800" name="Object 8">
                        <a:extLst>
                          <a:ext uri="{FF2B5EF4-FFF2-40B4-BE49-F238E27FC236}">
                            <a16:creationId xmlns:a16="http://schemas.microsoft.com/office/drawing/2014/main" id="{D8A63228-666B-6455-664F-40C5BC5320DA}"/>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28914" y="4321175"/>
                        <a:ext cx="6738937" cy="801688"/>
                      </a:xfrm>
                      <a:prstGeom prst="rect">
                        <a:avLst/>
                      </a:prstGeom>
                      <a:solidFill>
                        <a:schemeClr val="bg1"/>
                      </a:solidFill>
                      <a:ln w="9525">
                        <a:solidFill>
                          <a:srgbClr val="FF0000"/>
                        </a:solidFill>
                        <a:miter lim="800000"/>
                        <a:headEnd/>
                        <a:tailEnd/>
                      </a:ln>
                    </p:spPr>
                  </p:pic>
                </p:oleObj>
              </mc:Fallback>
            </mc:AlternateContent>
          </a:graphicData>
        </a:graphic>
      </p:graphicFrame>
      <p:sp>
        <p:nvSpPr>
          <p:cNvPr id="33801" name="Text Box 9">
            <a:extLst>
              <a:ext uri="{FF2B5EF4-FFF2-40B4-BE49-F238E27FC236}">
                <a16:creationId xmlns:a16="http://schemas.microsoft.com/office/drawing/2014/main" id="{632C1596-83F0-93A4-0DC7-F076F2C9A118}"/>
              </a:ext>
            </a:extLst>
          </p:cNvPr>
          <p:cNvSpPr txBox="1">
            <a:spLocks noChangeArrowheads="1"/>
          </p:cNvSpPr>
          <p:nvPr/>
        </p:nvSpPr>
        <p:spPr bwMode="auto">
          <a:xfrm>
            <a:off x="1436327" y="5627040"/>
            <a:ext cx="18891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ClrTx/>
              <a:buFontTx/>
              <a:buNone/>
            </a:pPr>
            <a:r>
              <a:rPr lang="fr-CH" altLang="fr-FR" dirty="0">
                <a:latin typeface="Times" panose="02020603050405020304" pitchFamily="18" charset="0"/>
                <a:cs typeface="Times" panose="02020603050405020304" pitchFamily="18" charset="0"/>
              </a:rPr>
              <a:t>mit D=0 =&amp;gt;</a:t>
            </a:r>
            <a:endParaRPr lang="fr-FR" altLang="fr-FR" dirty="0">
              <a:latin typeface="Times" panose="02020603050405020304" pitchFamily="18" charset="0"/>
              <a:cs typeface="Times" panose="02020603050405020304" pitchFamily="18" charset="0"/>
            </a:endParaRPr>
          </a:p>
        </p:txBody>
      </p:sp>
      <p:sp>
        <p:nvSpPr>
          <p:cNvPr id="3" name="TextBox 2">
            <a:extLst>
              <a:ext uri="{FF2B5EF4-FFF2-40B4-BE49-F238E27FC236}">
                <a16:creationId xmlns:a16="http://schemas.microsoft.com/office/drawing/2014/main" id="{99A3C8D5-42F3-AEC8-DAE5-D79C83510445}"/>
              </a:ext>
            </a:extLst>
          </p:cNvPr>
          <p:cNvSpPr txBox="1"/>
          <p:nvPr/>
        </p:nvSpPr>
        <p:spPr>
          <a:xfrm>
            <a:off x="8902129" y="5627040"/>
            <a:ext cx="3041631" cy="400110"/>
          </a:xfrm>
          <a:prstGeom prst="rect">
            <a:avLst/>
          </a:prstGeom>
          <a:noFill/>
        </p:spPr>
        <p:txBody>
          <a:bodyPr wrap="square">
            <a:spAutoFit/>
          </a:bodyPr>
          <a:lstStyle/>
          <a:p>
            <a:pPr marL="285750" indent="-285750">
              <a:buFont typeface="Wingdings" panose="05000000000000000000" pitchFamily="2" charset="2"/>
              <a:buChar char="Ø"/>
            </a:pPr>
            <a:r>
              <a:rPr lang="fr-CH" altLang="fr-FR" sz="2000" dirty="0">
                <a:latin typeface="Times" panose="02020603050405020304" pitchFamily="18" charset="0"/>
                <a:cs typeface="Times" panose="02020603050405020304" pitchFamily="18" charset="0"/>
              </a:rPr>
              <a:t>L ist eine quadratische Matrix</a:t>
            </a:r>
            <a:endParaRPr lang="fr-CH" sz="2000" dirty="0">
              <a:latin typeface="Times" panose="02020603050405020304" pitchFamily="18" charset="0"/>
              <a:cs typeface="Times" panose="02020603050405020304" pitchFamily="18" charset="0"/>
            </a:endParaRPr>
          </a:p>
        </p:txBody>
      </p:sp>
      <p:pic>
        <p:nvPicPr>
          <p:cNvPr id="2" name="Picture 1" descr="HES-SO Valais-Wallis - BioArk">
            <a:extLst>
              <a:ext uri="{FF2B5EF4-FFF2-40B4-BE49-F238E27FC236}">
                <a16:creationId xmlns:a16="http://schemas.microsoft.com/office/drawing/2014/main" id="{41BE945C-9349-A6AC-D7CC-7AE15D31469B}"/>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79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380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801" grpId="0"/>
      <p:bldP spid="3" grpId="0"/>
    </p:bldLst>
  </p:timing>
</p:sld>
</file>

<file path=ppt/slides/slide7.xml><?xml version="1.0" encoding="utf-8"?>
<p:sld xmlns:a16="http://schemas.microsoft.com/office/drawing/2014/main" xmlns:a14="http://schemas.microsoft.com/office/drawing/2010/main" xmlns:p14="http://schemas.microsoft.com/office/powerpoint/2010/main" xmlns:mc="http://schemas.openxmlformats.org/markup-compatibility/2006" xmlns:v="urn:schemas-microsoft-com:vml"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Espace réservé du numéro de diapositive 5">
            <a:extLst>
              <a:ext uri="{FF2B5EF4-FFF2-40B4-BE49-F238E27FC236}">
                <a16:creationId xmlns:a16="http://schemas.microsoft.com/office/drawing/2014/main" id="{7C6DF014-A70F-9936-10D4-67A813D62B8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BB6ACCDB-93EF-479E-B3DE-B228815C9639}" type="slidenum">
              <a:rPr lang="fr-FR" altLang="fr-FR" sz="1200"/>
              <a:t>7</a:t>
            </a:fld>
            <a:endParaRPr lang="fr-FR" altLang="fr-FR" sz="1200" dirty="0"/>
          </a:p>
        </p:txBody>
      </p:sp>
      <p:sp>
        <p:nvSpPr>
          <p:cNvPr id="31747" name="Rectangle 2">
            <a:extLst>
              <a:ext uri="{FF2B5EF4-FFF2-40B4-BE49-F238E27FC236}">
                <a16:creationId xmlns:a16="http://schemas.microsoft.com/office/drawing/2014/main" id="{3EF3B21E-1687-45E9-98B6-B062E62E7CDF}"/>
              </a:ext>
            </a:extLst>
          </p:cNvPr>
          <p:cNvSpPr>
            <a:spLocks noGrp="1" noChangeArrowheads="1"/>
          </p:cNvSpPr>
          <p:nvPr>
            <p:ph type="title"/>
          </p:nvPr>
        </p:nvSpPr>
        <p:spPr>
          <a:xfrm>
            <a:off x="715651" y="554097"/>
            <a:ext cx="10515600" cy="1325563"/>
          </a:xfrm>
        </p:spPr>
        <p:txBody>
          <a:bodyPr>
            <a:normAutofit fontScale="90000"/>
          </a:bodyPr>
          <a:lstStyle/>
          <a:p>
            <a:r>
              <a:rPr lang="fr-CH" altLang="fr-FR" sz="3200" b="1" dirty="0">
                <a:latin typeface="Times" panose="02020603050405020304" pitchFamily="18" charset="0"/>
                <a:cs typeface="Times" panose="02020603050405020304" pitchFamily="18" charset="0"/>
              </a:rPr>
              <a:t>Beispiel 1:  Dimensionierung durch Polplatzierung</a:t>
            </a:r>
            <a:br>
              <a:rPr lang="fr-CH" altLang="fr-FR" sz="3200" b="1" dirty="0">
                <a:latin typeface="Times" panose="02020603050405020304" pitchFamily="18" charset="0"/>
                <a:cs typeface="Times" panose="02020603050405020304" pitchFamily="18" charset="0"/>
              </a:rPr>
            </a:br>
            <a:br>
              <a:rPr lang="fr-CH" altLang="fr-FR" sz="3200" b="1" dirty="0">
                <a:latin typeface="Times" panose="02020603050405020304" pitchFamily="18" charset="0"/>
                <a:cs typeface="Times" panose="02020603050405020304" pitchFamily="18" charset="0"/>
              </a:rPr>
            </a:br>
            <a:endParaRPr lang="fr-FR" altLang="fr-FR" sz="3200" b="1" dirty="0">
              <a:latin typeface="Times" panose="02020603050405020304" pitchFamily="18" charset="0"/>
              <a:cs typeface="Times" panose="02020603050405020304" pitchFamily="18" charset="0"/>
            </a:endParaRPr>
          </a:p>
        </p:txBody>
      </p:sp>
      <p:graphicFrame>
        <p:nvGraphicFramePr>
          <p:cNvPr id="31749" name="Object 31748">
            <a:extLst>
              <a:ext uri="{FF2B5EF4-FFF2-40B4-BE49-F238E27FC236}">
                <a16:creationId xmlns:a16="http://schemas.microsoft.com/office/drawing/2014/main" id="{3EE88287-043B-C35F-0FA1-72DE202C7080}"/>
              </a:ext>
            </a:extLst>
          </p:cNvPr>
          <p:cNvGraphicFramePr>
            <a:graphicFrameLocks noChangeAspect="1"/>
          </p:cNvGraphicFramePr>
          <p:nvPr>
            <p:extLst>
              <p:ext uri="{D42A27DB-BD31-4B8C-83A1-F6EECF244321}">
                <p14:modId xmlns:p14="http://schemas.microsoft.com/office/powerpoint/2010/main" val="171376083"/>
              </p:ext>
            </p:extLst>
          </p:nvPr>
        </p:nvGraphicFramePr>
        <p:xfrm>
          <a:off x="4372094" y="2050339"/>
          <a:ext cx="2952872" cy="987338"/>
        </p:xfrm>
        <a:graphic>
          <a:graphicData uri="http://schemas.openxmlformats.org/presentationml/2006/ole">
            <mc:AlternateContent xmlns:mc="http://schemas.openxmlformats.org/markup-compatibility/2006">
              <mc:Choice xmlns:v="urn:schemas-microsoft-com:vml" Requires="v">
                <p:oleObj r:id="rId2" imgW="2057400" imgH="685800" progId="Equation.3">
                  <p:embed/>
                </p:oleObj>
              </mc:Choice>
              <mc:Fallback>
                <p:oleObj r:id="rId2" imgW="2057400" imgH="685800" progId="Equation.3">
                  <p:embed/>
                  <p:pic>
                    <p:nvPicPr>
                      <p:cNvPr id="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72094" y="2050339"/>
                        <a:ext cx="2952872" cy="987338"/>
                      </a:xfrm>
                      <a:prstGeom prst="rect">
                        <a:avLst/>
                      </a:prstGeom>
                      <a:noFill/>
                    </p:spPr>
                  </p:pic>
                </p:oleObj>
              </mc:Fallback>
            </mc:AlternateContent>
          </a:graphicData>
        </a:graphic>
      </p:graphicFrame>
      <p:sp>
        <p:nvSpPr>
          <p:cNvPr id="31751" name="Rectangle 3">
            <a:extLst>
              <a:ext uri="{FF2B5EF4-FFF2-40B4-BE49-F238E27FC236}">
                <a16:creationId xmlns:a16="http://schemas.microsoft.com/office/drawing/2014/main" id="{B4EC779E-667B-3237-DA89-918C625196E0}"/>
              </a:ext>
            </a:extLst>
          </p:cNvPr>
          <p:cNvSpPr>
            <a:spLocks noChangeArrowheads="1"/>
          </p:cNvSpPr>
          <p:nvPr/>
        </p:nvSpPr>
        <p:spPr bwMode="auto">
          <a:xfrm>
            <a:off x="838986" y="1370114"/>
            <a:ext cx="10148932"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CH" altLang="fr-FR" sz="2000" b="0" i="0" u="none" strike="noStrike" cap="none" normalizeH="0" baseline="0" dirty="0">
                <a:ln>
                  <a:noFill/>
                </a:ln>
                <a:solidFill>
                  <a:schemeClr val="tx1"/>
                </a:solidFill>
                <a:effectLst/>
                <a:latin typeface="Times" panose="02020603050405020304" pitchFamily="18" charset="0"/>
                <a:ea typeface="Times New Roman" panose="02020603050405020304" pitchFamily="18" charset="0"/>
                <a:cs typeface="Times" panose="02020603050405020304" pitchFamily="18" charset="0"/>
              </a:rPr>
              <a:t>Betrachten wir einen Prozess (1 Eingang, 1 Ausgang und</a:t>
            </a:r>
            <a:r>
              <a:rPr kumimoji="0" lang="fr-CH" altLang="fr-FR" sz="2000" b="1" i="0" u="none" strike="noStrike" cap="none" normalizeH="0" baseline="0" dirty="0">
                <a:ln>
                  <a:noFill/>
                </a:ln>
                <a:solidFill>
                  <a:schemeClr val="tx1"/>
                </a:solidFill>
                <a:effectLst/>
                <a:latin typeface="Times" panose="02020603050405020304" pitchFamily="18" charset="0"/>
                <a:ea typeface="Times New Roman" panose="02020603050405020304" pitchFamily="18" charset="0"/>
                <a:cs typeface="Times" panose="02020603050405020304" pitchFamily="18" charset="0"/>
              </a:rPr>
              <a:t> 2 Zustandsvariablen</a:t>
            </a:r>
            <a:r>
              <a:rPr kumimoji="0" lang="fr-CH" altLang="fr-FR" sz="2000" b="0" i="0" u="none" strike="noStrike" cap="none" normalizeH="0" baseline="0" dirty="0">
                <a:ln>
                  <a:noFill/>
                </a:ln>
                <a:solidFill>
                  <a:schemeClr val="tx1"/>
                </a:solidFill>
                <a:effectLst/>
                <a:latin typeface="Times" panose="02020603050405020304" pitchFamily="18" charset="0"/>
                <a:ea typeface="Times New Roman" panose="02020603050405020304" pitchFamily="18" charset="0"/>
                <a:cs typeface="Times" panose="02020603050405020304" pitchFamily="18" charset="0"/>
              </a:rPr>
              <a:t>), der durch das folgende Zustandsmodell modelliert wird:</a:t>
            </a:r>
            <a:endParaRPr kumimoji="0" lang="fr-CH" altLang="fr-FR" sz="2000" b="0" i="0" u="none" strike="noStrike" cap="none" normalizeH="0" baseline="0" dirty="0">
              <a:ln>
                <a:noFill/>
              </a:ln>
              <a:solidFill>
                <a:schemeClr val="tx1"/>
              </a:solidFill>
              <a:effectLst/>
              <a:latin typeface="Times" panose="02020603050405020304" pitchFamily="18" charset="0"/>
              <a:cs typeface="Times"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CH" altLang="fr-FR" sz="2000" b="0" i="0" u="none" strike="noStrike" cap="none" normalizeH="0" baseline="0" dirty="0">
                <a:ln>
                  <a:noFill/>
                </a:ln>
                <a:solidFill>
                  <a:schemeClr val="tx1"/>
                </a:solidFill>
                <a:effectLst/>
                <a:latin typeface="Times" panose="02020603050405020304" pitchFamily="18" charset="0"/>
                <a:ea typeface="Times New Roman" panose="02020603050405020304" pitchFamily="18" charset="0"/>
                <a:cs typeface="Times" panose="02020603050405020304" pitchFamily="18" charset="0"/>
              </a:rPr>
              <a:t>	</a:t>
            </a:r>
            <a:endParaRPr kumimoji="0" lang="fr-CH" altLang="fr-FR" sz="2000" b="0" i="0" u="none" strike="noStrike" cap="none" normalizeH="0" baseline="0" dirty="0">
              <a:ln>
                <a:noFill/>
              </a:ln>
              <a:solidFill>
                <a:schemeClr val="tx1"/>
              </a:solidFill>
              <a:effectLst/>
              <a:latin typeface="Times" panose="02020603050405020304" pitchFamily="18" charset="0"/>
              <a:cs typeface="Times" panose="02020603050405020304" pitchFamily="18" charset="0"/>
            </a:endParaRPr>
          </a:p>
        </p:txBody>
      </p:sp>
      <p:sp>
        <p:nvSpPr>
          <p:cNvPr id="31752" name="Rectangle 4">
            <a:extLst>
              <a:ext uri="{FF2B5EF4-FFF2-40B4-BE49-F238E27FC236}">
                <a16:creationId xmlns:a16="http://schemas.microsoft.com/office/drawing/2014/main" id="{72EBD8D4-1629-5A8A-F811-85CF0D53C66F}"/>
              </a:ext>
            </a:extLst>
          </p:cNvPr>
          <p:cNvSpPr>
            <a:spLocks noChangeArrowheads="1"/>
          </p:cNvSpPr>
          <p:nvPr/>
        </p:nvSpPr>
        <p:spPr bwMode="auto">
          <a:xfrm>
            <a:off x="330640" y="3604164"/>
            <a:ext cx="11179487"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457200" marR="0" lvl="1" indent="0" algn="l" defTabSz="914400" rtl="0" eaLnBrk="0" fontAlgn="base" latinLnBrk="0" hangingPunct="0">
              <a:lnSpc>
                <a:spcPct val="100000"/>
              </a:lnSpc>
              <a:spcBef>
                <a:spcPct val="0"/>
              </a:spcBef>
              <a:spcAft>
                <a:spcPct val="0"/>
              </a:spcAft>
              <a:buClrTx/>
              <a:buSzTx/>
              <a:tabLst/>
            </a:pPr>
            <a:r>
              <a:rPr kumimoji="0" lang="fr-CH" altLang="fr-FR" sz="2000" b="0" i="0" u="none" strike="noStrike" cap="none" normalizeH="0" baseline="0" dirty="0">
                <a:ln>
                  <a:noFill/>
                </a:ln>
                <a:solidFill>
                  <a:schemeClr val="tx1"/>
                </a:solidFill>
                <a:effectLst/>
                <a:latin typeface="Times" panose="02020603050405020304" pitchFamily="18" charset="0"/>
                <a:ea typeface="Times New Roman" panose="02020603050405020304" pitchFamily="18" charset="0"/>
                <a:cs typeface="Times" panose="02020603050405020304" pitchFamily="18" charset="0"/>
              </a:rPr>
              <a:t>Bestimmen Sie einen Zustandsregler (Koeffizienten K und L ), damit das </a:t>
            </a:r>
            <a:r>
              <a:rPr kumimoji="0" lang="fr-CH" altLang="fr-FR" sz="2000" b="0" i="0" u="none" strike="noStrike" cap="none" normalizeH="0" baseline="0" dirty="0" err="1">
                <a:ln>
                  <a:noFill/>
                </a:ln>
                <a:solidFill>
                  <a:schemeClr val="tx1"/>
                </a:solidFill>
                <a:effectLst/>
                <a:latin typeface="Times" panose="02020603050405020304" pitchFamily="18" charset="0"/>
                <a:ea typeface="Times New Roman" panose="02020603050405020304" pitchFamily="18" charset="0"/>
                <a:cs typeface="Times" panose="02020603050405020304" pitchFamily="18" charset="0"/>
              </a:rPr>
              <a:t>Closed-Loop-</a:t>
            </a:r>
            <a:r>
              <a:rPr kumimoji="0" lang="fr-CH" altLang="fr-FR" sz="2000" b="0" i="0" u="none" strike="noStrike" cap="none" normalizeH="0" baseline="0" dirty="0">
                <a:ln>
                  <a:noFill/>
                </a:ln>
                <a:solidFill>
                  <a:schemeClr val="tx1"/>
                </a:solidFill>
                <a:effectLst/>
                <a:latin typeface="Times" panose="02020603050405020304" pitchFamily="18" charset="0"/>
                <a:ea typeface="Times New Roman" panose="02020603050405020304" pitchFamily="18" charset="0"/>
                <a:cs typeface="Times" panose="02020603050405020304" pitchFamily="18" charset="0"/>
              </a:rPr>
              <a:t>System</a:t>
            </a:r>
            <a:r>
              <a:rPr kumimoji="0" lang="fr-CH" altLang="fr-FR" sz="2000" b="0" i="0" u="none" strike="noStrike" cap="none" normalizeH="0" baseline="0" dirty="0">
                <a:ln>
                  <a:noFill/>
                </a:ln>
                <a:solidFill>
                  <a:schemeClr val="tx1"/>
                </a:solidFill>
                <a:effectLst/>
                <a:latin typeface="Times" panose="02020603050405020304" pitchFamily="18" charset="0"/>
                <a:ea typeface="Times New Roman" panose="02020603050405020304" pitchFamily="18" charset="0"/>
                <a:cs typeface="Times" panose="02020603050405020304" pitchFamily="18" charset="0"/>
              </a:rPr>
              <a:t> </a:t>
            </a:r>
          </a:p>
          <a:p>
            <a:pPr marL="457200" marR="0" lvl="1" indent="0" algn="l" defTabSz="914400" rtl="0" eaLnBrk="0" fontAlgn="base" latinLnBrk="0" hangingPunct="0">
              <a:lnSpc>
                <a:spcPct val="100000"/>
              </a:lnSpc>
              <a:spcBef>
                <a:spcPct val="0"/>
              </a:spcBef>
              <a:spcAft>
                <a:spcPct val="0"/>
              </a:spcAft>
              <a:buClrTx/>
              <a:buSzTx/>
              <a:tabLst/>
            </a:pPr>
            <a:r>
              <a:rPr kumimoji="0" lang="fr-CH" altLang="fr-FR" sz="2000" b="0" i="0" u="none" strike="noStrike" cap="none" normalizeH="0" baseline="0" dirty="0">
                <a:ln>
                  <a:noFill/>
                </a:ln>
                <a:solidFill>
                  <a:schemeClr val="tx1"/>
                </a:solidFill>
                <a:effectLst/>
                <a:latin typeface="Times" panose="02020603050405020304" pitchFamily="18" charset="0"/>
                <a:ea typeface="Times New Roman" panose="02020603050405020304" pitchFamily="18" charset="0"/>
                <a:cs typeface="Times" panose="02020603050405020304" pitchFamily="18" charset="0"/>
              </a:rPr>
              <a:t>zwei identische reale Pole bei -1000 rad/s aufweist.</a:t>
            </a:r>
            <a:endParaRPr kumimoji="0" lang="fr-CH" altLang="fr-FR" sz="2000" b="0" i="0" u="none" strike="noStrike" cap="none" normalizeH="0" baseline="0" dirty="0">
              <a:ln>
                <a:noFill/>
              </a:ln>
              <a:solidFill>
                <a:schemeClr val="tx1"/>
              </a:solidFill>
              <a:effectLst/>
              <a:latin typeface="Times" panose="02020603050405020304" pitchFamily="18" charset="0"/>
              <a:cs typeface="Times"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CH" altLang="fr-FR" sz="2000" b="0" i="0" u="none" strike="noStrike" cap="none" normalizeH="0" baseline="0" dirty="0">
              <a:ln>
                <a:noFill/>
              </a:ln>
              <a:solidFill>
                <a:schemeClr val="tx1"/>
              </a:solidFill>
              <a:effectLst/>
              <a:latin typeface="Times" panose="02020603050405020304" pitchFamily="18" charset="0"/>
              <a:cs typeface="Times" panose="02020603050405020304" pitchFamily="18" charset="0"/>
            </a:endParaRPr>
          </a:p>
        </p:txBody>
      </p:sp>
      <mc:AlternateContent xmlns:mc="http://schemas.openxmlformats.org/markup-compatibility/2006">
        <mc:Choice xmlns:a14="http://schemas.microsoft.com/office/drawing/2010/main" Requires="a14">
          <p:sp>
            <p:nvSpPr>
              <p:cNvPr id="31754" name="TextBox 31753">
                <a:extLst>
                  <a:ext uri="{FF2B5EF4-FFF2-40B4-BE49-F238E27FC236}">
                    <a16:creationId xmlns:a16="http://schemas.microsoft.com/office/drawing/2014/main" id="{3B07575E-2C21-8479-0E94-879380472DFE}"/>
                  </a:ext>
                </a:extLst>
              </p:cNvPr>
              <p:cNvSpPr txBox="1"/>
              <p:nvPr/>
            </p:nvSpPr>
            <p:spPr>
              <a:xfrm>
                <a:off x="838986" y="5017539"/>
                <a:ext cx="6094428" cy="369332"/>
              </a:xfrm>
              <a:prstGeom prst="rect">
                <a:avLst/>
              </a:prstGeom>
              <a:noFill/>
            </p:spPr>
            <p:txBody>
              <a:bodyPr wrap="square">
                <a:spAutoFit/>
              </a:bodyPr>
              <a:lstStyle/>
              <a:p>
                <a:r>
                  <a:rPr lang="fr-CH" altLang="fr-FR" sz="1800" dirty="0" err="1">
                    <a:solidFill>
                      <a:srgbClr val="C00000"/>
                    </a:solidFill>
                    <a:latin typeface="Times" panose="02020603050405020304" pitchFamily="18" charset="0"/>
                    <a:cs typeface="Times" panose="02020603050405020304" pitchFamily="18" charset="0"/>
                  </a:rPr>
                  <a:t>det </a:t>
                </a:r>
                <a:r>
                  <a:rPr lang="fr-CH" altLang="fr-FR" sz="1800" dirty="0">
                    <a:solidFill>
                      <a:srgbClr val="C00000"/>
                    </a:solidFill>
                    <a:latin typeface="Times" panose="02020603050405020304" pitchFamily="18" charset="0"/>
                    <a:cs typeface="Times" panose="02020603050405020304" pitchFamily="18" charset="0"/>
                  </a:rPr>
                  <a:t>( </a:t>
                </a:r>
                <a:r>
                  <a:rPr lang="fr-CH" altLang="fr-FR" sz="1800" dirty="0">
                    <a:solidFill>
                      <a:srgbClr val="C00000"/>
                    </a:solidFill>
                    <a:latin typeface="Times" panose="02020603050405020304" pitchFamily="18" charset="0"/>
                    <a:cs typeface="Times" panose="02020603050405020304" pitchFamily="18" charset="0"/>
                  </a:rPr>
                  <a:t>sI- (A-BK)) = </a:t>
                </a:r>
                <a14:m xmlns:a14="http://schemas.microsoft.com/office/drawing/2010/main"/>
                <a:endParaRPr lang="fr-CH" dirty="0">
                  <a:solidFill>
                    <a:srgbClr val="C00000"/>
                  </a:solidFill>
                </a:endParaRPr>
              </a:p>
            </p:txBody>
          </p:sp>
        </mc:Choice>
        <mc:Fallback>
          <p:sp>
            <p:nvSpPr>
              <p:cNvPr id="31754" name="TextBox 31753">
                <a:extLst>
                  <a:ext uri="{FF2B5EF4-FFF2-40B4-BE49-F238E27FC236}">
                    <a16:creationId xmlns:a16="http://schemas.microsoft.com/office/drawing/2014/main" id="{3B07575E-2C21-8479-0E94-879380472DFE}"/>
                  </a:ext>
                </a:extLst>
              </p:cNvPr>
              <p:cNvSpPr txBox="1">
                <a:spLocks noRot="1" noChangeAspect="1" noMove="1" noResize="1" noEditPoints="1" noAdjustHandles="1" noChangeArrowheads="1" noChangeShapeType="1" noTextEdit="1"/>
              </p:cNvSpPr>
              <p:nvPr/>
            </p:nvSpPr>
            <p:spPr>
              <a:xfrm>
                <a:off x="838986" y="5017539"/>
                <a:ext cx="6094428" cy="369332"/>
              </a:xfrm>
              <a:prstGeom prst="rect">
                <a:avLst/>
              </a:prstGeom>
              <a:blipFill>
                <a:blip r:embed="rId4"/>
                <a:stretch>
                  <a:fillRect l="-901" t="-9836" b="-22951"/>
                </a:stretch>
              </a:blipFill>
            </p:spPr>
            <p:txBody>
              <a:bodyPr/>
              <a:lstStyle/>
              <a:p>
                <a:r>
                  <a:rPr lang="fr-CH">
                    <a:noFill/>
                  </a:rPr>
                  <a:t> </a:t>
                </a:r>
              </a:p>
            </p:txBody>
          </p:sp>
        </mc:Fallback>
      </mc:AlternateContent>
      <mc:AlternateContent xmlns:mc="http://schemas.openxmlformats.org/markup-compatibility/2006">
        <mc:Choice xmlns:a14="http://schemas.microsoft.com/office/drawing/2010/main" Requires="a14">
          <p:sp>
            <p:nvSpPr>
              <p:cNvPr id="31755" name="Object 4">
                <a:extLst>
                  <a:ext uri="{FF2B5EF4-FFF2-40B4-BE49-F238E27FC236}">
                    <a16:creationId xmlns:a16="http://schemas.microsoft.com/office/drawing/2014/main" id="{A46EDDC0-ED46-FB7C-4052-E2BB0DDA6000}"/>
                  </a:ext>
                </a:extLst>
              </p:cNvPr>
              <p:cNvSpPr txBox="1"/>
              <p:nvPr/>
            </p:nvSpPr>
            <p:spPr bwMode="auto">
              <a:xfrm>
                <a:off x="817403" y="6402534"/>
                <a:ext cx="3554691" cy="479539"/>
              </a:xfrm>
              <a:prstGeom prst="rect">
                <a:avLst/>
              </a:prstGeom>
              <a:solidFill>
                <a:schemeClr val="bg1"/>
              </a:solidFill>
              <a:ln w="9525">
                <a:noFill/>
                <a:miter lim="800000"/>
                <a:headEnd/>
                <a:tailEnd/>
              </a:ln>
            </p:spPr>
            <p:txBody>
              <a:bodyPr>
                <a:normAutofit/>
              </a:bodyPr>
              <a:lstStyle/>
              <a:p>
                <a14:m xmlns:a14="http://schemas.microsoft.com/office/drawing/2010/main"/>
                <a:r>
                  <a:rPr lang="fr-CH" dirty="0">
                    <a:solidFill>
                      <a:srgbClr val="C00000"/>
                    </a:solidFill>
                    <a:latin typeface="Times" panose="02020603050405020304" pitchFamily="18" charset="0"/>
                    <a:cs typeface="Times" panose="02020603050405020304" pitchFamily="18" charset="0"/>
                  </a:rPr>
                  <a:t> =10</a:t>
                </a:r>
              </a:p>
            </p:txBody>
          </p:sp>
        </mc:Choice>
        <mc:Fallback>
          <p:sp>
            <p:nvSpPr>
              <p:cNvPr id="31755" name="Object 4">
                <a:extLst>
                  <a:ext uri="{FF2B5EF4-FFF2-40B4-BE49-F238E27FC236}">
                    <a16:creationId xmlns:a16="http://schemas.microsoft.com/office/drawing/2014/main" id="{A46EDDC0-ED46-FB7C-4052-E2BB0DDA6000}"/>
                  </a:ext>
                </a:extLst>
              </p:cNvPr>
              <p:cNvSpPr txBox="1">
                <a:spLocks noRot="1" noChangeAspect="1" noMove="1" noResize="1" noEditPoints="1" noAdjustHandles="1" noChangeArrowheads="1" noChangeShapeType="1" noTextEdit="1"/>
              </p:cNvSpPr>
              <p:nvPr/>
            </p:nvSpPr>
            <p:spPr bwMode="auto">
              <a:xfrm>
                <a:off x="817403" y="6402534"/>
                <a:ext cx="3554691" cy="479539"/>
              </a:xfrm>
              <a:prstGeom prst="rect">
                <a:avLst/>
              </a:prstGeom>
              <a:blipFill>
                <a:blip r:embed="rId5"/>
                <a:stretch>
                  <a:fillRect t="-6329"/>
                </a:stretch>
              </a:blipFill>
              <a:ln w="9525">
                <a:noFill/>
                <a:miter lim="800000"/>
                <a:headEnd/>
                <a:tailEnd/>
              </a:ln>
            </p:spPr>
            <p:txBody>
              <a:bodyPr/>
              <a:lstStyle/>
              <a:p>
                <a:r>
                  <a:rPr lang="fr-CH">
                    <a:noFill/>
                  </a:rPr>
                  <a:t> </a:t>
                </a:r>
              </a:p>
            </p:txBody>
          </p:sp>
        </mc:Fallback>
      </mc:AlternateContent>
      <mc:AlternateContent xmlns:mc="http://schemas.openxmlformats.org/markup-compatibility/2006">
        <mc:Choice xmlns:a14="http://schemas.microsoft.com/office/drawing/2010/main" Requires="a14">
          <p:sp>
            <p:nvSpPr>
              <p:cNvPr id="31758" name="TextBox 31757">
                <a:extLst>
                  <a:ext uri="{FF2B5EF4-FFF2-40B4-BE49-F238E27FC236}">
                    <a16:creationId xmlns:a16="http://schemas.microsoft.com/office/drawing/2014/main" id="{A7B97CC3-F72F-1219-FD28-6B9B980B810E}"/>
                  </a:ext>
                </a:extLst>
              </p:cNvPr>
              <p:cNvSpPr txBox="1"/>
              <p:nvPr/>
            </p:nvSpPr>
            <p:spPr>
              <a:xfrm>
                <a:off x="4795295" y="4932317"/>
                <a:ext cx="5350183" cy="492955"/>
              </a:xfrm>
              <a:prstGeom prst="rect">
                <a:avLst/>
              </a:prstGeom>
              <a:noFill/>
            </p:spPr>
            <p:txBody>
              <a:bodyPr wrap="none" lIns="0" tIns="0" rIns="0" bIns="0" rtlCol="0">
                <a:spAutoFit/>
              </a:bodyPr>
              <a:lstStyle/>
              <a:p>
                <a:r>
                  <a:rPr lang="fr-CH" dirty="0" err="1">
                    <a:solidFill>
                      <a:srgbClr val="C00000"/>
                    </a:solidFill>
                    <a:latin typeface="Times" panose="02020603050405020304" pitchFamily="18" charset="0"/>
                    <a:cs typeface="Times" panose="02020603050405020304" pitchFamily="18" charset="0"/>
                  </a:rPr>
                  <a:t>det</a:t>
                </a:r>
                <a:r>
                  <a:rPr lang="fr-CH" dirty="0">
                    <a:solidFill>
                      <a:srgbClr val="C00000"/>
                    </a:solidFill>
                  </a:rPr>
                  <a:t> </a:t>
                </a:r>
                <a14:m xmlns:a14="http://schemas.microsoft.com/office/drawing/2010/main"/>
                <a:endParaRPr lang="fr-CH" dirty="0">
                  <a:solidFill>
                    <a:srgbClr val="C00000"/>
                  </a:solidFill>
                </a:endParaRPr>
              </a:p>
            </p:txBody>
          </p:sp>
        </mc:Choice>
        <mc:Fallback>
          <p:sp>
            <p:nvSpPr>
              <p:cNvPr id="31758" name="TextBox 31757">
                <a:extLst>
                  <a:ext uri="{FF2B5EF4-FFF2-40B4-BE49-F238E27FC236}">
                    <a16:creationId xmlns:a16="http://schemas.microsoft.com/office/drawing/2014/main" id="{A7B97CC3-F72F-1219-FD28-6B9B980B810E}"/>
                  </a:ext>
                </a:extLst>
              </p:cNvPr>
              <p:cNvSpPr txBox="1">
                <a:spLocks noRot="1" noChangeAspect="1" noMove="1" noResize="1" noEditPoints="1" noAdjustHandles="1" noChangeArrowheads="1" noChangeShapeType="1" noTextEdit="1"/>
              </p:cNvSpPr>
              <p:nvPr/>
            </p:nvSpPr>
            <p:spPr>
              <a:xfrm>
                <a:off x="4795295" y="4932317"/>
                <a:ext cx="5350183" cy="492955"/>
              </a:xfrm>
              <a:prstGeom prst="rect">
                <a:avLst/>
              </a:prstGeom>
              <a:blipFill>
                <a:blip r:embed="rId6"/>
                <a:stretch>
                  <a:fillRect l="-2737" b="-6173"/>
                </a:stretch>
              </a:blipFill>
            </p:spPr>
            <p:txBody>
              <a:bodyPr/>
              <a:lstStyle/>
              <a:p>
                <a:r>
                  <a:rPr lang="fr-CH">
                    <a:noFill/>
                  </a:rPr>
                  <a:t> </a:t>
                </a:r>
              </a:p>
            </p:txBody>
          </p:sp>
        </mc:Fallback>
      </mc:AlternateContent>
      <mc:AlternateContent xmlns:mc="http://schemas.openxmlformats.org/markup-compatibility/2006">
        <mc:Choice xmlns:a14="http://schemas.microsoft.com/office/drawing/2010/main" Requires="a14">
          <p:sp>
            <p:nvSpPr>
              <p:cNvPr id="31759" name="TextBox 31758">
                <a:extLst>
                  <a:ext uri="{FF2B5EF4-FFF2-40B4-BE49-F238E27FC236}">
                    <a16:creationId xmlns:a16="http://schemas.microsoft.com/office/drawing/2014/main" id="{781A3E07-055A-A01C-175E-59E896BD9B23}"/>
                  </a:ext>
                </a:extLst>
              </p:cNvPr>
              <p:cNvSpPr txBox="1"/>
              <p:nvPr/>
            </p:nvSpPr>
            <p:spPr>
              <a:xfrm>
                <a:off x="6474151" y="5706439"/>
                <a:ext cx="1992469" cy="276999"/>
              </a:xfrm>
              <a:prstGeom prst="rect">
                <a:avLst/>
              </a:prstGeom>
              <a:noFill/>
            </p:spPr>
            <p:txBody>
              <a:bodyPr wrap="none" lIns="0" tIns="0" rIns="0" bIns="0" rtlCol="0">
                <a:spAutoFit/>
              </a:bodyPr>
              <a:lstStyle/>
              <a:p>
                <a14:m xmlns:a14="http://schemas.microsoft.com/office/drawing/2010/main"/>
                <a:r>
                  <a:rPr lang="fr-CH" dirty="0">
                    <a:solidFill>
                      <a:srgbClr val="C00000"/>
                    </a:solidFill>
                    <a:latin typeface="Times" panose="02020603050405020304" pitchFamily="18" charset="0"/>
                    <a:cs typeface="Times" panose="02020603050405020304" pitchFamily="18" charset="0"/>
                  </a:rPr>
                  <a:t>=[10  9]</a:t>
                </a:r>
              </a:p>
            </p:txBody>
          </p:sp>
        </mc:Choice>
        <mc:Fallback>
          <p:sp>
            <p:nvSpPr>
              <p:cNvPr id="31759" name="TextBox 31758">
                <a:extLst>
                  <a:ext uri="{FF2B5EF4-FFF2-40B4-BE49-F238E27FC236}">
                    <a16:creationId xmlns:a16="http://schemas.microsoft.com/office/drawing/2014/main" id="{781A3E07-055A-A01C-175E-59E896BD9B23}"/>
                  </a:ext>
                </a:extLst>
              </p:cNvPr>
              <p:cNvSpPr txBox="1">
                <a:spLocks noRot="1" noChangeAspect="1" noMove="1" noResize="1" noEditPoints="1" noAdjustHandles="1" noChangeArrowheads="1" noChangeShapeType="1" noTextEdit="1"/>
              </p:cNvSpPr>
              <p:nvPr/>
            </p:nvSpPr>
            <p:spPr>
              <a:xfrm>
                <a:off x="6474151" y="5706439"/>
                <a:ext cx="1992469" cy="276999"/>
              </a:xfrm>
              <a:prstGeom prst="rect">
                <a:avLst/>
              </a:prstGeom>
              <a:blipFill>
                <a:blip r:embed="rId7"/>
                <a:stretch>
                  <a:fillRect l="-3976" t="-28261" r="-6422" b="-50000"/>
                </a:stretch>
              </a:blipFill>
            </p:spPr>
            <p:txBody>
              <a:bodyPr/>
              <a:lstStyle/>
              <a:p>
                <a:r>
                  <a:rPr lang="fr-CH">
                    <a:noFill/>
                  </a:rPr>
                  <a:t> </a:t>
                </a:r>
              </a:p>
            </p:txBody>
          </p:sp>
        </mc:Fallback>
      </mc:AlternateContent>
      <p:sp>
        <p:nvSpPr>
          <p:cNvPr id="31761" name="TextBox 31760">
            <a:extLst>
              <a:ext uri="{FF2B5EF4-FFF2-40B4-BE49-F238E27FC236}">
                <a16:creationId xmlns:a16="http://schemas.microsoft.com/office/drawing/2014/main" id="{42F9747A-23AF-CFE8-E5B3-BF2B6682A783}"/>
              </a:ext>
            </a:extLst>
          </p:cNvPr>
          <p:cNvSpPr txBox="1"/>
          <p:nvPr/>
        </p:nvSpPr>
        <p:spPr>
          <a:xfrm>
            <a:off x="715651" y="5704259"/>
            <a:ext cx="6094428" cy="369332"/>
          </a:xfrm>
          <a:prstGeom prst="rect">
            <a:avLst/>
          </a:prstGeom>
          <a:noFill/>
        </p:spPr>
        <p:txBody>
          <a:bodyPr wrap="square">
            <a:spAutoFit/>
          </a:bodyPr>
          <a:lstStyle/>
          <a:p>
            <a:r>
              <a:rPr kumimoji="0" lang="fr-CH" altLang="fr-FR" sz="1800" b="0" i="0" u="none" strike="noStrike" cap="none" normalizeH="0" baseline="0" dirty="0">
                <a:ln>
                  <a:noFill/>
                </a:ln>
                <a:solidFill>
                  <a:srgbClr val="C00000"/>
                </a:solidFill>
                <a:effectLst/>
                <a:latin typeface="Times" panose="02020603050405020304" pitchFamily="18" charset="0"/>
                <a:ea typeface="Times New Roman" panose="02020603050405020304" pitchFamily="18" charset="0"/>
                <a:cs typeface="Times" panose="02020603050405020304" pitchFamily="18" charset="0"/>
              </a:rPr>
              <a:t>Rückkopplungsvektor mit den beiden Zustandsvariablen:</a:t>
            </a:r>
            <a:endParaRPr lang="fr-CH" dirty="0">
              <a:solidFill>
                <a:srgbClr val="C00000"/>
              </a:solidFill>
            </a:endParaRPr>
          </a:p>
        </p:txBody>
      </p:sp>
      <p:pic>
        <p:nvPicPr>
          <p:cNvPr id="2" name="Picture 1" descr="HES-SO Valais-Wallis - BioArk">
            <a:extLst>
              <a:ext uri="{FF2B5EF4-FFF2-40B4-BE49-F238E27FC236}">
                <a16:creationId xmlns:a16="http://schemas.microsoft.com/office/drawing/2014/main" id="{EC4DEE46-CFBE-7B1B-D99C-105E57BB4542}"/>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E1BDA7B0-FEDD-3F27-664E-AFCAEF0B089A}"/>
              </a:ext>
            </a:extLst>
          </p:cNvPr>
          <p:cNvSpPr txBox="1"/>
          <p:nvPr/>
        </p:nvSpPr>
        <p:spPr>
          <a:xfrm>
            <a:off x="817403" y="4412904"/>
            <a:ext cx="6094428" cy="369332"/>
          </a:xfrm>
          <a:prstGeom prst="rect">
            <a:avLst/>
          </a:prstGeom>
          <a:noFill/>
        </p:spPr>
        <p:txBody>
          <a:bodyPr wrap="square">
            <a:spAutoFit/>
          </a:bodyPr>
          <a:lstStyle/>
          <a:p>
            <a:r>
              <a:rPr lang="fr-CH" altLang="fr-FR" sz="1800" dirty="0" err="1">
                <a:solidFill>
                  <a:srgbClr val="0070C0"/>
                </a:solidFill>
                <a:latin typeface="Times" panose="02020603050405020304" pitchFamily="18" charset="0"/>
                <a:cs typeface="Times" panose="02020603050405020304" pitchFamily="18" charset="0"/>
              </a:rPr>
              <a:t>det </a:t>
            </a:r>
            <a:r>
              <a:rPr lang="fr-CH" altLang="fr-FR" sz="1800" dirty="0">
                <a:solidFill>
                  <a:srgbClr val="0070C0"/>
                </a:solidFill>
                <a:latin typeface="Times" panose="02020603050405020304" pitchFamily="18" charset="0"/>
                <a:cs typeface="Times" panose="02020603050405020304" pitchFamily="18" charset="0"/>
              </a:rPr>
              <a:t>( </a:t>
            </a:r>
            <a:r>
              <a:rPr lang="fr-CH" altLang="fr-FR" sz="1800" dirty="0">
                <a:solidFill>
                  <a:srgbClr val="0070C0"/>
                </a:solidFill>
                <a:latin typeface="Times" panose="02020603050405020304" pitchFamily="18" charset="0"/>
                <a:cs typeface="Times" panose="02020603050405020304" pitchFamily="18" charset="0"/>
              </a:rPr>
              <a:t>sI- </a:t>
            </a:r>
            <a:r>
              <a:rPr lang="fr-CH" altLang="fr-FR" dirty="0">
                <a:solidFill>
                  <a:srgbClr val="0070C0"/>
                </a:solidFill>
                <a:latin typeface="Times" panose="02020603050405020304" pitchFamily="18" charset="0"/>
                <a:cs typeface="Times" panose="02020603050405020304" pitchFamily="18" charset="0"/>
              </a:rPr>
              <a:t>A</a:t>
            </a:r>
            <a:r>
              <a:rPr lang="fr-CH" altLang="fr-FR" sz="1800" dirty="0">
                <a:solidFill>
                  <a:srgbClr val="0070C0"/>
                </a:solidFill>
                <a:latin typeface="Times" panose="02020603050405020304" pitchFamily="18" charset="0"/>
                <a:cs typeface="Times" panose="02020603050405020304" pitchFamily="18" charset="0"/>
              </a:rPr>
              <a:t>) = 0  &amp;gt;&amp;gt;  Open-Loop-Pole = -112 rad/s , -887 rad/s</a:t>
            </a:r>
            <a:endParaRPr lang="fr-CH" dirty="0">
              <a:solidFill>
                <a:srgbClr val="0070C0"/>
              </a:solidFill>
            </a:endParaRPr>
          </a:p>
        </p:txBody>
      </p:sp>
    </p:spTree>
    <p:extLst>
      <p:ext uri="{BB962C8B-B14F-4D97-AF65-F5344CB8AC3E}">
        <p14:creationId xmlns:p14="http://schemas.microsoft.com/office/powerpoint/2010/main" val="409831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175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175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175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176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17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54" grpId="0"/>
      <p:bldP spid="31755" grpId="0" animBg="1"/>
      <p:bldP spid="31758" grpId="0"/>
      <p:bldP spid="31759" grpId="0"/>
      <p:bldP spid="31761" grpId="0"/>
      <p:bldP spid="3" grpId="0"/>
    </p:bldLst>
  </p:timing>
</p:sld>
</file>

<file path=ppt/slides/slide8.xml><?xml version="1.0" encoding="utf-8"?>
<p:sld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Espace réservé du numéro de diapositive 5">
            <a:extLst>
              <a:ext uri="{FF2B5EF4-FFF2-40B4-BE49-F238E27FC236}">
                <a16:creationId xmlns:a16="http://schemas.microsoft.com/office/drawing/2014/main" id="{7C6DF014-A70F-9936-10D4-67A813D62B8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BB6ACCDB-93EF-479E-B3DE-B228815C9639}" type="slidenum">
              <a:rPr lang="fr-FR" altLang="fr-FR" sz="1200"/>
              <a:t>8</a:t>
            </a:fld>
            <a:endParaRPr lang="fr-FR" altLang="fr-FR" sz="1200"/>
          </a:p>
        </p:txBody>
      </p:sp>
      <p:sp>
        <p:nvSpPr>
          <p:cNvPr id="31747" name="Rectangle 2">
            <a:extLst>
              <a:ext uri="{FF2B5EF4-FFF2-40B4-BE49-F238E27FC236}">
                <a16:creationId xmlns:a16="http://schemas.microsoft.com/office/drawing/2014/main" id="{3EF3B21E-1687-45E9-98B6-B062E62E7CDF}"/>
              </a:ext>
            </a:extLst>
          </p:cNvPr>
          <p:cNvSpPr>
            <a:spLocks noGrp="1" noChangeArrowheads="1"/>
          </p:cNvSpPr>
          <p:nvPr>
            <p:ph type="title"/>
          </p:nvPr>
        </p:nvSpPr>
        <p:spPr/>
        <p:txBody>
          <a:bodyPr>
            <a:normAutofit/>
          </a:bodyPr>
          <a:lstStyle/>
          <a:p>
            <a:r>
              <a:rPr lang="fr-CH" altLang="fr-FR" sz="3200" b="1" dirty="0">
                <a:latin typeface="Times" panose="02020603050405020304" pitchFamily="18" charset="0"/>
                <a:cs typeface="Times" panose="02020603050405020304" pitchFamily="18" charset="0"/>
              </a:rPr>
              <a:t>Beispiel 2: Dimensionierung durch Polplatzierung eines SISO-Systems mit Matlab</a:t>
            </a:r>
            <a:endParaRPr lang="fr-FR" altLang="fr-FR" sz="3200" b="1" dirty="0">
              <a:latin typeface="Times" panose="02020603050405020304" pitchFamily="18" charset="0"/>
              <a:cs typeface="Times" panose="02020603050405020304" pitchFamily="18" charset="0"/>
            </a:endParaRPr>
          </a:p>
        </p:txBody>
      </p:sp>
      <p:sp>
        <p:nvSpPr>
          <p:cNvPr id="31748" name="Rectangle 3">
            <a:extLst>
              <a:ext uri="{FF2B5EF4-FFF2-40B4-BE49-F238E27FC236}">
                <a16:creationId xmlns:a16="http://schemas.microsoft.com/office/drawing/2014/main" id="{BC80AD1E-2F41-2588-C34E-891F911FB8E0}"/>
              </a:ext>
            </a:extLst>
          </p:cNvPr>
          <p:cNvSpPr>
            <a:spLocks noGrp="1" noChangeArrowheads="1"/>
          </p:cNvSpPr>
          <p:nvPr>
            <p:ph type="body" idx="1"/>
          </p:nvPr>
        </p:nvSpPr>
        <p:spPr>
          <a:xfrm>
            <a:off x="838200" y="1875215"/>
            <a:ext cx="11727730" cy="3673475"/>
          </a:xfrm>
        </p:spPr>
        <p:txBody>
          <a:bodyPr>
            <a:normAutofit/>
          </a:bodyPr>
          <a:lstStyle/>
          <a:p>
            <a:pPr marL="0" indent="0">
              <a:buNone/>
            </a:pPr>
            <a:r>
              <a:rPr lang="fr-FR" altLang="fr-FR" sz="2000" dirty="0">
                <a:solidFill>
                  <a:srgbClr val="0070C0"/>
                </a:solidFill>
                <a:latin typeface="Times" panose="02020603050405020304" pitchFamily="18" charset="0"/>
                <a:cs typeface="Times" panose="02020603050405020304" pitchFamily="18" charset="0"/>
              </a:rPr>
              <a:t>A=[-1000, -100; 1000, 0];</a:t>
            </a:r>
          </a:p>
          <a:p>
            <a:pPr marL="0" indent="0">
              <a:buNone/>
            </a:pPr>
            <a:r>
              <a:rPr lang="fr-FR" altLang="fr-FR" sz="2000" dirty="0" err="1">
                <a:solidFill>
                  <a:srgbClr val="0070C0"/>
                </a:solidFill>
                <a:latin typeface="Times" panose="02020603050405020304" pitchFamily="18" charset="0"/>
                <a:cs typeface="Times" panose="02020603050405020304" pitchFamily="18" charset="0"/>
              </a:rPr>
              <a:t>poles_processus </a:t>
            </a:r>
            <a:r>
              <a:rPr lang="fr-FR" altLang="fr-FR" sz="2000" dirty="0">
                <a:solidFill>
                  <a:srgbClr val="0070C0"/>
                </a:solidFill>
                <a:latin typeface="Times" panose="02020603050405020304" pitchFamily="18" charset="0"/>
                <a:cs typeface="Times" panose="02020603050405020304" pitchFamily="18" charset="0"/>
              </a:rPr>
              <a:t>= </a:t>
            </a:r>
            <a:r>
              <a:rPr lang="fr-FR" altLang="fr-FR" sz="2000" dirty="0" err="1">
                <a:solidFill>
                  <a:srgbClr val="0070C0"/>
                </a:solidFill>
                <a:latin typeface="Times" panose="02020603050405020304" pitchFamily="18" charset="0"/>
                <a:cs typeface="Times" panose="02020603050405020304" pitchFamily="18" charset="0"/>
              </a:rPr>
              <a:t>eig</a:t>
            </a:r>
            <a:r>
              <a:rPr lang="fr-FR" altLang="fr-FR" sz="2000" dirty="0">
                <a:solidFill>
                  <a:srgbClr val="0070C0"/>
                </a:solidFill>
                <a:latin typeface="Times" panose="02020603050405020304" pitchFamily="18" charset="0"/>
                <a:cs typeface="Times" panose="02020603050405020304" pitchFamily="18" charset="0"/>
              </a:rPr>
              <a:t>(A) = [ </a:t>
            </a:r>
            <a:r>
              <a:rPr lang="fr-FR" altLang="fr-FR" sz="2000" dirty="0">
                <a:solidFill>
                  <a:srgbClr val="0070C0"/>
                </a:solidFill>
                <a:latin typeface="Times" panose="02020603050405020304" pitchFamily="18" charset="0"/>
                <a:cs typeface="Times" panose="02020603050405020304" pitchFamily="18" charset="0"/>
                <a:sym typeface="Symbol" panose="05050102010706020507" pitchFamily="18" charset="2"/>
              </a:rPr>
              <a:t>-887.3  , -112.7] </a:t>
            </a:r>
            <a:r>
              <a:rPr lang="fr-FR" altLang="fr-FR" sz="1600" dirty="0">
                <a:latin typeface="Times" panose="02020603050405020304" pitchFamily="18" charset="0"/>
                <a:cs typeface="Times" panose="02020603050405020304" pitchFamily="18" charset="0"/>
                <a:sym typeface="Symbol" panose="05050102010706020507" pitchFamily="18" charset="2"/>
              </a:rPr>
              <a:t> (Stabiler, nicht oszillierender Prozess)</a:t>
            </a:r>
            <a:endParaRPr lang="fr-FR" altLang="fr-FR" sz="1600" b="1" i="1" dirty="0">
              <a:latin typeface="Times" panose="02020603050405020304" pitchFamily="18" charset="0"/>
              <a:cs typeface="Times" panose="02020603050405020304" pitchFamily="18" charset="0"/>
            </a:endParaRPr>
          </a:p>
          <a:p>
            <a:pPr marL="0" indent="0">
              <a:buNone/>
            </a:pPr>
            <a:r>
              <a:rPr lang="fr-FR" altLang="fr-FR" sz="2000" dirty="0">
                <a:solidFill>
                  <a:srgbClr val="0070C0"/>
                </a:solidFill>
                <a:latin typeface="Times" panose="02020603050405020304" pitchFamily="18" charset="0"/>
                <a:cs typeface="Times" panose="02020603050405020304" pitchFamily="18" charset="0"/>
              </a:rPr>
              <a:t>B=[100, 0];</a:t>
            </a:r>
          </a:p>
          <a:p>
            <a:pPr marL="0" indent="0">
              <a:buNone/>
            </a:pPr>
            <a:r>
              <a:rPr lang="fr-FR" altLang="fr-FR" sz="2000" dirty="0">
                <a:solidFill>
                  <a:srgbClr val="0070C0"/>
                </a:solidFill>
                <a:latin typeface="Times" panose="02020603050405020304" pitchFamily="18" charset="0"/>
                <a:cs typeface="Times" panose="02020603050405020304" pitchFamily="18" charset="0"/>
              </a:rPr>
              <a:t>C=[0, 1];</a:t>
            </a:r>
          </a:p>
          <a:p>
            <a:pPr marL="0" indent="0">
              <a:buNone/>
            </a:pPr>
            <a:r>
              <a:rPr lang="fr-FR" altLang="fr-FR" sz="2000" dirty="0">
                <a:solidFill>
                  <a:srgbClr val="0070C0"/>
                </a:solidFill>
                <a:latin typeface="Times" panose="02020603050405020304" pitchFamily="18" charset="0"/>
                <a:cs typeface="Times" panose="02020603050405020304" pitchFamily="18" charset="0"/>
              </a:rPr>
              <a:t>D=[0];</a:t>
            </a:r>
          </a:p>
          <a:p>
            <a:pPr marL="0" indent="0">
              <a:buNone/>
            </a:pPr>
            <a:endParaRPr lang="fr-FR" altLang="fr-FR" sz="2000" dirty="0">
              <a:solidFill>
                <a:srgbClr val="0070C0"/>
              </a:solidFill>
              <a:latin typeface="Times" panose="02020603050405020304" pitchFamily="18" charset="0"/>
              <a:cs typeface="Times" panose="02020603050405020304" pitchFamily="18" charset="0"/>
            </a:endParaRPr>
          </a:p>
          <a:p>
            <a:pPr marL="0" indent="0">
              <a:buNone/>
            </a:pPr>
            <a:r>
              <a:rPr lang="fr-FR" altLang="fr-FR" sz="2000" dirty="0" err="1">
                <a:solidFill>
                  <a:schemeClr val="accent2">
                    <a:lumMod val="75000"/>
                  </a:schemeClr>
                </a:solidFill>
                <a:latin typeface="Times" panose="02020603050405020304" pitchFamily="18" charset="0"/>
                <a:cs typeface="Times" panose="02020603050405020304" pitchFamily="18" charset="0"/>
              </a:rPr>
              <a:t>poles_closed_loop_souhaités </a:t>
            </a:r>
            <a:r>
              <a:rPr lang="fr-FR" altLang="fr-FR" sz="2000" dirty="0">
                <a:solidFill>
                  <a:schemeClr val="accent2">
                    <a:lumMod val="75000"/>
                  </a:schemeClr>
                </a:solidFill>
                <a:latin typeface="Times" panose="02020603050405020304" pitchFamily="18" charset="0"/>
                <a:cs typeface="Times" panose="02020603050405020304" pitchFamily="18" charset="0"/>
              </a:rPr>
              <a:t>= [-1000; -1000,01]; </a:t>
            </a:r>
            <a:r>
              <a:rPr lang="fr-FR" altLang="fr-FR" sz="1600" dirty="0">
                <a:latin typeface="Times" panose="02020603050405020304" pitchFamily="18" charset="0"/>
                <a:cs typeface="Times" panose="02020603050405020304" pitchFamily="18" charset="0"/>
                <a:sym typeface="Symbol" panose="05050102010706020507" pitchFamily="18" charset="2"/>
              </a:rPr>
              <a:t>   (</a:t>
            </a:r>
            <a:r>
              <a:rPr lang="fr-FR" altLang="fr-FR" sz="1600" dirty="0">
                <a:latin typeface="Times" panose="02020603050405020304" pitchFamily="18" charset="0"/>
                <a:cs typeface="Times" panose="02020603050405020304" pitchFamily="18" charset="0"/>
                <a:sym typeface="Symbol" panose="05050102010706020507" pitchFamily="18" charset="2"/>
              </a:rPr>
              <a:t>Stabiler, nicht oszillierender Closed-Loop, schneller als der Prozess)</a:t>
            </a:r>
            <a:endParaRPr lang="fr-FR" altLang="fr-FR" sz="2000" dirty="0">
              <a:solidFill>
                <a:schemeClr val="accent2">
                  <a:lumMod val="75000"/>
                </a:schemeClr>
              </a:solidFill>
              <a:latin typeface="Times" panose="02020603050405020304" pitchFamily="18" charset="0"/>
              <a:cs typeface="Times" panose="02020603050405020304" pitchFamily="18" charset="0"/>
            </a:endParaRPr>
          </a:p>
          <a:p>
            <a:pPr marL="0" indent="0">
              <a:buNone/>
            </a:pPr>
            <a:r>
              <a:rPr lang="fr-FR" altLang="fr-FR" sz="2000" dirty="0">
                <a:solidFill>
                  <a:schemeClr val="accent2">
                    <a:lumMod val="75000"/>
                  </a:schemeClr>
                </a:solidFill>
                <a:latin typeface="Times" panose="02020603050405020304" pitchFamily="18" charset="0"/>
                <a:cs typeface="Times" panose="02020603050405020304" pitchFamily="18" charset="0"/>
              </a:rPr>
              <a:t>K=place(</a:t>
            </a:r>
            <a:r>
              <a:rPr lang="fr-FR" altLang="fr-FR" sz="2000" dirty="0" err="1">
                <a:solidFill>
                  <a:schemeClr val="accent2">
                    <a:lumMod val="75000"/>
                  </a:schemeClr>
                </a:solidFill>
                <a:latin typeface="Times" panose="02020603050405020304" pitchFamily="18" charset="0"/>
                <a:cs typeface="Times" panose="02020603050405020304" pitchFamily="18" charset="0"/>
              </a:rPr>
              <a:t>A,B,gewünschte_Pole_geschlossener_Regelkreis</a:t>
            </a:r>
            <a:r>
              <a:rPr lang="fr-FR" altLang="fr-FR" sz="2000" dirty="0">
                <a:solidFill>
                  <a:schemeClr val="accent2">
                    <a:lumMod val="75000"/>
                  </a:schemeClr>
                </a:solidFill>
                <a:latin typeface="Times" panose="02020603050405020304" pitchFamily="18" charset="0"/>
                <a:cs typeface="Times" panose="02020603050405020304" pitchFamily="18" charset="0"/>
              </a:rPr>
              <a:t>) = [10, 9]</a:t>
            </a:r>
          </a:p>
          <a:p>
            <a:pPr marL="0" indent="0">
              <a:buNone/>
            </a:pPr>
            <a:r>
              <a:rPr lang="pt-BR" altLang="fr-FR" sz="2000" dirty="0">
                <a:solidFill>
                  <a:schemeClr val="accent2">
                    <a:lumMod val="75000"/>
                  </a:schemeClr>
                </a:solidFill>
                <a:latin typeface="Times" panose="02020603050405020304" pitchFamily="18" charset="0"/>
                <a:cs typeface="Times" panose="02020603050405020304" pitchFamily="18" charset="0"/>
              </a:rPr>
              <a:t>L=inv(C*inv(B*K-A)*B) = [10]</a:t>
            </a:r>
            <a:endParaRPr lang="fr-FR" altLang="fr-FR" sz="2000" dirty="0">
              <a:solidFill>
                <a:schemeClr val="accent2">
                  <a:lumMod val="75000"/>
                </a:schemeClr>
              </a:solidFill>
              <a:latin typeface="Times" panose="02020603050405020304" pitchFamily="18" charset="0"/>
              <a:cs typeface="Times" panose="02020603050405020304" pitchFamily="18" charset="0"/>
            </a:endParaRPr>
          </a:p>
        </p:txBody>
      </p:sp>
      <p:sp>
        <p:nvSpPr>
          <p:cNvPr id="2" name="TextBox 1">
            <a:extLst>
              <a:ext uri="{FF2B5EF4-FFF2-40B4-BE49-F238E27FC236}">
                <a16:creationId xmlns:a16="http://schemas.microsoft.com/office/drawing/2014/main" id="{4F2973C7-9079-7AAD-C3F7-7E4E6553D2C5}"/>
              </a:ext>
            </a:extLst>
          </p:cNvPr>
          <p:cNvSpPr txBox="1"/>
          <p:nvPr/>
        </p:nvSpPr>
        <p:spPr>
          <a:xfrm rot="16200000">
            <a:off x="-288302" y="2283733"/>
            <a:ext cx="1555422" cy="369332"/>
          </a:xfrm>
          <a:prstGeom prst="rect">
            <a:avLst/>
          </a:prstGeom>
          <a:noFill/>
        </p:spPr>
        <p:txBody>
          <a:bodyPr wrap="square" rtlCol="0">
            <a:spAutoFit/>
          </a:bodyPr>
          <a:lstStyle/>
          <a:p>
            <a:r>
              <a:rPr lang="fr-CH" dirty="0">
                <a:solidFill>
                  <a:srgbClr val="0070C0"/>
                </a:solidFill>
                <a:latin typeface="Times" panose="02020603050405020304" pitchFamily="18" charset="0"/>
                <a:cs typeface="Times" panose="02020603050405020304" pitchFamily="18" charset="0"/>
              </a:rPr>
              <a:t>Prozess</a:t>
            </a:r>
          </a:p>
        </p:txBody>
      </p:sp>
      <p:sp>
        <p:nvSpPr>
          <p:cNvPr id="3" name="TextBox 2">
            <a:extLst>
              <a:ext uri="{FF2B5EF4-FFF2-40B4-BE49-F238E27FC236}">
                <a16:creationId xmlns:a16="http://schemas.microsoft.com/office/drawing/2014/main" id="{F0E5E3ED-1925-4301-5376-FC0B0CC23585}"/>
              </a:ext>
            </a:extLst>
          </p:cNvPr>
          <p:cNvSpPr txBox="1"/>
          <p:nvPr/>
        </p:nvSpPr>
        <p:spPr>
          <a:xfrm rot="16200000">
            <a:off x="-313322" y="4501472"/>
            <a:ext cx="1555422" cy="369332"/>
          </a:xfrm>
          <a:prstGeom prst="rect">
            <a:avLst/>
          </a:prstGeom>
          <a:noFill/>
        </p:spPr>
        <p:txBody>
          <a:bodyPr wrap="square" rtlCol="0">
            <a:spAutoFit/>
          </a:bodyPr>
          <a:lstStyle/>
          <a:p>
            <a:r>
              <a:rPr lang="fr-CH" dirty="0">
                <a:solidFill>
                  <a:schemeClr val="accent2">
                    <a:lumMod val="75000"/>
                  </a:schemeClr>
                </a:solidFill>
                <a:latin typeface="Times" panose="02020603050405020304" pitchFamily="18" charset="0"/>
                <a:cs typeface="Times" panose="02020603050405020304" pitchFamily="18" charset="0"/>
              </a:rPr>
              <a:t>Regler</a:t>
            </a:r>
          </a:p>
        </p:txBody>
      </p:sp>
      <p:sp>
        <p:nvSpPr>
          <p:cNvPr id="4" name="Left Brace 3">
            <a:extLst>
              <a:ext uri="{FF2B5EF4-FFF2-40B4-BE49-F238E27FC236}">
                <a16:creationId xmlns:a16="http://schemas.microsoft.com/office/drawing/2014/main" id="{C114BAE5-3625-06A0-F369-76566EF0C883}"/>
              </a:ext>
            </a:extLst>
          </p:cNvPr>
          <p:cNvSpPr/>
          <p:nvPr/>
        </p:nvSpPr>
        <p:spPr>
          <a:xfrm>
            <a:off x="674075" y="1875215"/>
            <a:ext cx="302008" cy="1838946"/>
          </a:xfrm>
          <a:prstGeom prst="lef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fr-CH"/>
          </a:p>
        </p:txBody>
      </p:sp>
      <p:sp>
        <p:nvSpPr>
          <p:cNvPr id="5" name="Left Brace 4">
            <a:extLst>
              <a:ext uri="{FF2B5EF4-FFF2-40B4-BE49-F238E27FC236}">
                <a16:creationId xmlns:a16="http://schemas.microsoft.com/office/drawing/2014/main" id="{29685BCC-FBE7-FB85-4020-39A31EBE3A33}"/>
              </a:ext>
            </a:extLst>
          </p:cNvPr>
          <p:cNvSpPr/>
          <p:nvPr/>
        </p:nvSpPr>
        <p:spPr>
          <a:xfrm>
            <a:off x="647659" y="4018961"/>
            <a:ext cx="328424" cy="1555422"/>
          </a:xfrm>
          <a:prstGeom prst="lef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fr-CH"/>
          </a:p>
        </p:txBody>
      </p:sp>
      <p:pic>
        <p:nvPicPr>
          <p:cNvPr id="6" name="Picture 5" descr="HES-SO Valais-Wallis - BioArk">
            <a:extLst>
              <a:ext uri="{FF2B5EF4-FFF2-40B4-BE49-F238E27FC236}">
                <a16:creationId xmlns:a16="http://schemas.microsoft.com/office/drawing/2014/main" id="{62D82474-FAA5-2C0D-2CB1-13F9CFA161B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9.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27C08A3B-4971-1F97-F0E9-2E139896FFC3}"/>
              </a:ext>
            </a:extLst>
          </p:cNvPr>
          <p:cNvPicPr>
            <a:picLocks noChangeAspect="1"/>
          </p:cNvPicPr>
          <p:nvPr/>
        </p:nvPicPr>
        <p:blipFill>
          <a:blip r:embed="rId2"/>
          <a:stretch>
            <a:fillRect/>
          </a:stretch>
        </p:blipFill>
        <p:spPr>
          <a:xfrm>
            <a:off x="1937406" y="570332"/>
            <a:ext cx="7321926" cy="3733992"/>
          </a:xfrm>
          <a:prstGeom prst="rect">
            <a:avLst/>
          </a:prstGeom>
        </p:spPr>
      </p:pic>
      <p:sp>
        <p:nvSpPr>
          <p:cNvPr id="31746" name="Espace réservé du numéro de diapositive 5">
            <a:extLst>
              <a:ext uri="{FF2B5EF4-FFF2-40B4-BE49-F238E27FC236}">
                <a16:creationId xmlns:a16="http://schemas.microsoft.com/office/drawing/2014/main" id="{7C6DF014-A70F-9936-10D4-67A813D62B8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BB6ACCDB-93EF-479E-B3DE-B228815C9639}" type="slidenum">
              <a:rPr lang="fr-FR" altLang="fr-FR" sz="1200"/>
              <a:t>9</a:t>
            </a:fld>
            <a:endParaRPr lang="fr-FR" altLang="fr-FR" sz="1200"/>
          </a:p>
        </p:txBody>
      </p:sp>
      <p:sp>
        <p:nvSpPr>
          <p:cNvPr id="31747" name="Rectangle 2">
            <a:extLst>
              <a:ext uri="{FF2B5EF4-FFF2-40B4-BE49-F238E27FC236}">
                <a16:creationId xmlns:a16="http://schemas.microsoft.com/office/drawing/2014/main" id="{3EF3B21E-1687-45E9-98B6-B062E62E7CDF}"/>
              </a:ext>
            </a:extLst>
          </p:cNvPr>
          <p:cNvSpPr>
            <a:spLocks noGrp="1" noChangeArrowheads="1"/>
          </p:cNvSpPr>
          <p:nvPr>
            <p:ph type="title"/>
          </p:nvPr>
        </p:nvSpPr>
        <p:spPr/>
        <p:txBody>
          <a:bodyPr>
            <a:normAutofit/>
          </a:bodyPr>
          <a:lstStyle/>
          <a:p>
            <a:r>
              <a:rPr lang="fr-CH" altLang="fr-FR" sz="3200" b="1" dirty="0">
                <a:latin typeface="Times" panose="02020603050405020304" pitchFamily="18" charset="0"/>
                <a:cs typeface="Times" panose="02020603050405020304" pitchFamily="18" charset="0"/>
              </a:rPr>
              <a:t>Beispiel 3: Simulation des SISO-Systems aus Beispiel 1</a:t>
            </a:r>
            <a:endParaRPr lang="fr-FR" altLang="fr-FR" sz="3200" b="1" dirty="0">
              <a:latin typeface="Times" panose="02020603050405020304" pitchFamily="18" charset="0"/>
              <a:cs typeface="Times" panose="02020603050405020304" pitchFamily="18" charset="0"/>
            </a:endParaRPr>
          </a:p>
        </p:txBody>
      </p:sp>
      <p:pic>
        <p:nvPicPr>
          <p:cNvPr id="19" name="Picture 18">
            <a:extLst>
              <a:ext uri="{FF2B5EF4-FFF2-40B4-BE49-F238E27FC236}">
                <a16:creationId xmlns:a16="http://schemas.microsoft.com/office/drawing/2014/main" id="{B50969D7-DEA1-D2F3-104D-29A9A6D6A482}"/>
              </a:ext>
            </a:extLst>
          </p:cNvPr>
          <p:cNvPicPr>
            <a:picLocks noChangeAspect="1"/>
          </p:cNvPicPr>
          <p:nvPr/>
        </p:nvPicPr>
        <p:blipFill>
          <a:blip r:embed="rId3"/>
          <a:stretch>
            <a:fillRect/>
          </a:stretch>
        </p:blipFill>
        <p:spPr>
          <a:xfrm>
            <a:off x="6053849" y="4164002"/>
            <a:ext cx="6138151" cy="2183411"/>
          </a:xfrm>
          <a:prstGeom prst="rect">
            <a:avLst/>
          </a:prstGeom>
        </p:spPr>
      </p:pic>
      <p:pic>
        <p:nvPicPr>
          <p:cNvPr id="21" name="Picture 20">
            <a:extLst>
              <a:ext uri="{FF2B5EF4-FFF2-40B4-BE49-F238E27FC236}">
                <a16:creationId xmlns:a16="http://schemas.microsoft.com/office/drawing/2014/main" id="{38A7DB18-BB70-BEC7-B249-0F61AA0BAF7F}"/>
              </a:ext>
            </a:extLst>
          </p:cNvPr>
          <p:cNvPicPr>
            <a:picLocks noChangeAspect="1"/>
          </p:cNvPicPr>
          <p:nvPr/>
        </p:nvPicPr>
        <p:blipFill>
          <a:blip r:embed="rId4"/>
          <a:stretch>
            <a:fillRect/>
          </a:stretch>
        </p:blipFill>
        <p:spPr>
          <a:xfrm>
            <a:off x="62109" y="4172939"/>
            <a:ext cx="6033891" cy="2146325"/>
          </a:xfrm>
          <a:prstGeom prst="rect">
            <a:avLst/>
          </a:prstGeom>
        </p:spPr>
      </p:pic>
      <p:sp>
        <p:nvSpPr>
          <p:cNvPr id="26" name="TextBox 25">
            <a:extLst>
              <a:ext uri="{FF2B5EF4-FFF2-40B4-BE49-F238E27FC236}">
                <a16:creationId xmlns:a16="http://schemas.microsoft.com/office/drawing/2014/main" id="{8AB98B7B-CD9F-38C7-DA09-BC47EAB20BBC}"/>
              </a:ext>
            </a:extLst>
          </p:cNvPr>
          <p:cNvSpPr txBox="1"/>
          <p:nvPr/>
        </p:nvSpPr>
        <p:spPr>
          <a:xfrm>
            <a:off x="263518" y="3843952"/>
            <a:ext cx="1757212" cy="307777"/>
          </a:xfrm>
          <a:prstGeom prst="rect">
            <a:avLst/>
          </a:prstGeom>
          <a:noFill/>
        </p:spPr>
        <p:txBody>
          <a:bodyPr wrap="none" rtlCol="0">
            <a:spAutoFit/>
          </a:bodyPr>
          <a:lstStyle/>
          <a:p>
            <a:r>
              <a:rPr lang="fr-CH" sz="1400" dirty="0">
                <a:latin typeface="Arial" panose="020B0604020202020204" pitchFamily="34" charset="0"/>
                <a:cs typeface="Arial" panose="020B0604020202020204" pitchFamily="34" charset="0"/>
              </a:rPr>
              <a:t>Sollwert &amp;amp; Messwert</a:t>
            </a:r>
          </a:p>
        </p:txBody>
      </p:sp>
      <p:sp>
        <p:nvSpPr>
          <p:cNvPr id="27" name="TextBox 26">
            <a:extLst>
              <a:ext uri="{FF2B5EF4-FFF2-40B4-BE49-F238E27FC236}">
                <a16:creationId xmlns:a16="http://schemas.microsoft.com/office/drawing/2014/main" id="{1C8402BD-53D3-480F-A291-D4530F5AB7E9}"/>
              </a:ext>
            </a:extLst>
          </p:cNvPr>
          <p:cNvSpPr txBox="1"/>
          <p:nvPr/>
        </p:nvSpPr>
        <p:spPr>
          <a:xfrm>
            <a:off x="6262056" y="3865162"/>
            <a:ext cx="1258678" cy="307777"/>
          </a:xfrm>
          <a:prstGeom prst="rect">
            <a:avLst/>
          </a:prstGeom>
          <a:noFill/>
        </p:spPr>
        <p:txBody>
          <a:bodyPr wrap="none" rtlCol="0">
            <a:spAutoFit/>
          </a:bodyPr>
          <a:lstStyle/>
          <a:p>
            <a:r>
              <a:rPr lang="fr-CH" sz="1400" dirty="0">
                <a:latin typeface="Arial" panose="020B0604020202020204" pitchFamily="34" charset="0"/>
                <a:cs typeface="Arial" panose="020B0604020202020204" pitchFamily="34" charset="0"/>
              </a:rPr>
              <a:t>Regelung u</a:t>
            </a:r>
          </a:p>
        </p:txBody>
      </p:sp>
      <p:pic>
        <p:nvPicPr>
          <p:cNvPr id="2" name="Picture 1" descr="HES-SO Valais-Wallis - BioArk">
            <a:extLst>
              <a:ext uri="{FF2B5EF4-FFF2-40B4-BE49-F238E27FC236}">
                <a16:creationId xmlns:a16="http://schemas.microsoft.com/office/drawing/2014/main" id="{B7C2096B-73C2-88A0-A7E3-5A69A22CC2D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329126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5FF3513656F7041B59E667E19173942" ma:contentTypeVersion="3" ma:contentTypeDescription="Crée un document." ma:contentTypeScope="" ma:versionID="c874a679b31bb13d9939563a803b2108">
  <xsd:schema xmlns:xsd="http://www.w3.org/2001/XMLSchema" xmlns:xs="http://www.w3.org/2001/XMLSchema" xmlns:p="http://schemas.microsoft.com/office/2006/metadata/properties" xmlns:ns2="6b2662fe-1100-4049-b315-619699f6744f" targetNamespace="http://schemas.microsoft.com/office/2006/metadata/properties" ma:root="true" ma:fieldsID="a5262e95bcd0fc6f0e004f4ef975a803" ns2:_="">
    <xsd:import namespace="6b2662fe-1100-4049-b315-619699f6744f"/>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b2662fe-1100-4049-b315-619699f6744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3A77500-2AC5-442D-8F62-D575446179D3}"/>
</file>

<file path=customXml/itemProps2.xml><?xml version="1.0" encoding="utf-8"?>
<ds:datastoreItem xmlns:ds="http://schemas.openxmlformats.org/officeDocument/2006/customXml" ds:itemID="{A99FB402-0C65-4A93-9DB6-9D7987F3BE3E}"/>
</file>

<file path=customXml/itemProps3.xml><?xml version="1.0" encoding="utf-8"?>
<ds:datastoreItem xmlns:ds="http://schemas.openxmlformats.org/officeDocument/2006/customXml" ds:itemID="{24E703E7-E1FA-471E-B26B-8F9C6DFC7C1C}"/>
</file>

<file path=docProps/app.xml><?xml version="1.0" encoding="utf-8"?>
<Properties xmlns="http://schemas.openxmlformats.org/officeDocument/2006/extended-properties" xmlns:vt="http://schemas.openxmlformats.org/officeDocument/2006/docPropsVTypes">
  <TotalTime>0</TotalTime>
  <Words>2605</Words>
  <Application>Microsoft Office PowerPoint</Application>
  <PresentationFormat>Widescreen</PresentationFormat>
  <Paragraphs>388</Paragraphs>
  <Slides>39</Slides>
  <Notes>0</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2</vt:i4>
      </vt:variant>
      <vt:variant>
        <vt:lpstr>Slide Titles</vt:lpstr>
      </vt:variant>
      <vt:variant>
        <vt:i4>39</vt:i4>
      </vt:variant>
    </vt:vector>
  </HeadingPairs>
  <TitlesOfParts>
    <vt:vector size="51" baseType="lpstr">
      <vt:lpstr>Aptos</vt:lpstr>
      <vt:lpstr>Aptos Display</vt:lpstr>
      <vt:lpstr>Arial</vt:lpstr>
      <vt:lpstr>Cambria Math</vt:lpstr>
      <vt:lpstr>Courier New</vt:lpstr>
      <vt:lpstr>Times</vt:lpstr>
      <vt:lpstr>Times New Roman</vt:lpstr>
      <vt:lpstr>Wingdings</vt:lpstr>
      <vt:lpstr>Wingdings 3</vt:lpstr>
      <vt:lpstr>Office Theme</vt:lpstr>
      <vt:lpstr>Equation</vt:lpstr>
      <vt:lpstr>Equation.3</vt:lpstr>
      <vt:lpstr>Systèmes Multivariables Réglage d’état</vt:lpstr>
      <vt:lpstr>Principe du réglage par contre-réaction d’état </vt:lpstr>
      <vt:lpstr>Modèle d’état bouclé</vt:lpstr>
      <vt:lpstr>Dimensionnement de contre-réaction K</vt:lpstr>
      <vt:lpstr>Conception d’un régulateur d’état par placement des pôles </vt:lpstr>
      <vt:lpstr>Calcul de la matrice de correction de consigne, L </vt:lpstr>
      <vt:lpstr>Exemple 1:  Dimensionnement par placement des pôles  </vt:lpstr>
      <vt:lpstr>Exemple 2 : Dimensionnement par placement des pôles d’un système SISO avec Matlab</vt:lpstr>
      <vt:lpstr>Exemple 3 : Simulation du système SISO de l’exemple 1</vt:lpstr>
      <vt:lpstr>Exemple 4 : Dimensionnement par placement des pôles d’un système MIMO avec Matlab</vt:lpstr>
      <vt:lpstr>Exemple 5 : Simulation du réglage d’état du système MIMO de l’exemple 4, avec 2 entrées et 2 consignes</vt:lpstr>
      <vt:lpstr>PowerPoint Presentation</vt:lpstr>
      <vt:lpstr>Problème de la mesure de l’état</vt:lpstr>
      <vt:lpstr>Conditions nécessaires : Observabilité et Gouvernabilité</vt:lpstr>
      <vt:lpstr>Illustration de l’observabilité et de la gouvernabilité</vt:lpstr>
      <vt:lpstr>Gouvernabilité (Controllability)</vt:lpstr>
      <vt:lpstr>Exemple 6 : Processus partiellement gouvernable</vt:lpstr>
      <vt:lpstr>Observabilité (Observability)</vt:lpstr>
      <vt:lpstr>Exemple 7 : Processus partiellement observable</vt:lpstr>
      <vt:lpstr>Contrôle de la gouvernabilité</vt:lpstr>
      <vt:lpstr>Contrôle de l’observabilité</vt:lpstr>
      <vt:lpstr>Principe de l’observateur d'état</vt:lpstr>
      <vt:lpstr>Schéma bloc d'un système asservi avec un observateur d’état</vt:lpstr>
      <vt:lpstr>Les équations de l’observateur d’état</vt:lpstr>
      <vt:lpstr>Stabilité et rapidité de convergence de l’observateur</vt:lpstr>
      <vt:lpstr>Exigences pour la dynamique de l’observateur</vt:lpstr>
      <vt:lpstr>Calcul de matrice d’observateur F</vt:lpstr>
      <vt:lpstr>Calcul de la matrice d’observateur F</vt:lpstr>
      <vt:lpstr>Dimensionnement de l’observateur</vt:lpstr>
      <vt:lpstr>Conception d'un observateur d’état par placement des pôles</vt:lpstr>
      <vt:lpstr>Exemple 8 : Conception d’un observateur pour le  système MIMO de l’exemple 4</vt:lpstr>
      <vt:lpstr>PowerPoint Presentation</vt:lpstr>
      <vt:lpstr>PowerPoint Presentation</vt:lpstr>
      <vt:lpstr>Le schéma bloc du régulateur d’état avec intégrateur</vt:lpstr>
      <vt:lpstr>Adjonction d’un intégrateur à un régulateur d’état avec observateur </vt:lpstr>
      <vt:lpstr>PowerPoint Presentation</vt:lpstr>
      <vt:lpstr>PowerPoint Presentation</vt:lpstr>
      <vt:lpstr>Exemple 9 : Schéma bloc de réglage d’état de vitesse d’un moteur DC, avec intégrateur et l’observateur de courant</vt:lpstr>
      <vt:lpstr>Marche à suivre pour la conception d'un régulateur avec observateur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Moghaddam Fariba</dc:creator>
  <cp:keywords>, docId:F23D5784CC3DCD8F1B11EB0DAA7B04D6</cp:keywords>
  <cp:lastModifiedBy>Moghaddam Fariba</cp:lastModifiedBy>
  <cp:revision>120</cp:revision>
  <dcterms:created xsi:type="dcterms:W3CDTF">2024-07-31T13:47:49Z</dcterms:created>
  <dcterms:modified xsi:type="dcterms:W3CDTF">2024-11-29T07:51:35Z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0x01010085FF3513656F7041B59E667E19173942</vt:lpwstr>
  </property>
</Properties>
</file>