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808" r:id="rId2"/>
    <p:sldId id="272" r:id="rId3"/>
    <p:sldId id="446" r:id="rId4"/>
    <p:sldId id="403" r:id="rId5"/>
    <p:sldId id="2856" r:id="rId6"/>
    <p:sldId id="2825" r:id="rId7"/>
    <p:sldId id="390" r:id="rId8"/>
    <p:sldId id="392" r:id="rId9"/>
    <p:sldId id="286" r:id="rId10"/>
    <p:sldId id="400" r:id="rId11"/>
    <p:sldId id="2870" r:id="rId12"/>
    <p:sldId id="450" r:id="rId13"/>
    <p:sldId id="452" r:id="rId14"/>
    <p:sldId id="449" r:id="rId15"/>
    <p:sldId id="2871" r:id="rId16"/>
    <p:sldId id="348" r:id="rId17"/>
    <p:sldId id="542" r:id="rId18"/>
    <p:sldId id="2873" r:id="rId19"/>
    <p:sldId id="2869" r:id="rId20"/>
    <p:sldId id="2872" r:id="rId21"/>
    <p:sldId id="2876" r:id="rId22"/>
    <p:sldId id="535" r:id="rId23"/>
    <p:sldId id="281" r:id="rId24"/>
    <p:sldId id="453" r:id="rId25"/>
    <p:sldId id="526" r:id="rId26"/>
    <p:sldId id="529" r:id="rId27"/>
    <p:sldId id="544" r:id="rId28"/>
    <p:sldId id="2877" r:id="rId29"/>
    <p:sldId id="547" r:id="rId30"/>
    <p:sldId id="543" r:id="rId31"/>
    <p:sldId id="2874" r:id="rId32"/>
    <p:sldId id="548" r:id="rId33"/>
    <p:sldId id="454" r:id="rId34"/>
    <p:sldId id="455" r:id="rId35"/>
    <p:sldId id="549" r:id="rId36"/>
    <p:sldId id="2875" r:id="rId37"/>
    <p:sldId id="2860" r:id="rId38"/>
    <p:sldId id="530" r:id="rId39"/>
    <p:sldId id="417" r:id="rId40"/>
    <p:sldId id="413" r:id="rId41"/>
    <p:sldId id="550" r:id="rId42"/>
    <p:sldId id="2862" r:id="rId43"/>
    <p:sldId id="2863" r:id="rId44"/>
    <p:sldId id="2806" r:id="rId45"/>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42" autoAdjust="0"/>
    <p:restoredTop sz="60192" autoAdjust="0"/>
  </p:normalViewPr>
  <p:slideViewPr>
    <p:cSldViewPr snapToGrid="0" snapToObjects="1">
      <p:cViewPr>
        <p:scale>
          <a:sx n="33" d="100"/>
          <a:sy n="33" d="100"/>
        </p:scale>
        <p:origin x="1524" y="256"/>
      </p:cViewPr>
      <p:guideLst>
        <p:guide orient="horz" pos="2160"/>
        <p:guide pos="3840"/>
      </p:guideLst>
    </p:cSldViewPr>
  </p:slideViewPr>
  <p:notesTextViewPr>
    <p:cViewPr>
      <p:scale>
        <a:sx n="100" d="100"/>
        <a:sy n="100" d="100"/>
      </p:scale>
      <p:origin x="0" y="0"/>
    </p:cViewPr>
  </p:notesTextViewPr>
  <p:sorterViewPr>
    <p:cViewPr>
      <p:scale>
        <a:sx n="84" d="100"/>
        <a:sy n="8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rein Daniel" userId="fb2ebe50-183a-4607-afde-6e30c2f01ab2" providerId="ADAL" clId="{D9F52F05-3A52-4D34-A184-C126E5DE4256}"/>
    <pc:docChg chg="modSld">
      <pc:chgData name="Amrein Daniel" userId="fb2ebe50-183a-4607-afde-6e30c2f01ab2" providerId="ADAL" clId="{D9F52F05-3A52-4D34-A184-C126E5DE4256}" dt="2025-09-17T12:53:12.556" v="4" actId="6549"/>
      <pc:docMkLst>
        <pc:docMk/>
      </pc:docMkLst>
      <pc:sldChg chg="modNotesTx">
        <pc:chgData name="Amrein Daniel" userId="fb2ebe50-183a-4607-afde-6e30c2f01ab2" providerId="ADAL" clId="{D9F52F05-3A52-4D34-A184-C126E5DE4256}" dt="2025-09-17T12:52:46.956" v="1" actId="6549"/>
        <pc:sldMkLst>
          <pc:docMk/>
          <pc:sldMk cId="0" sldId="281"/>
        </pc:sldMkLst>
      </pc:sldChg>
      <pc:sldChg chg="modNotesTx">
        <pc:chgData name="Amrein Daniel" userId="fb2ebe50-183a-4607-afde-6e30c2f01ab2" providerId="ADAL" clId="{D9F52F05-3A52-4D34-A184-C126E5DE4256}" dt="2025-09-17T12:53:12.556" v="4" actId="6549"/>
        <pc:sldMkLst>
          <pc:docMk/>
          <pc:sldMk cId="1621786781" sldId="417"/>
        </pc:sldMkLst>
      </pc:sldChg>
      <pc:sldChg chg="modNotesTx">
        <pc:chgData name="Amrein Daniel" userId="fb2ebe50-183a-4607-afde-6e30c2f01ab2" providerId="ADAL" clId="{D9F52F05-3A52-4D34-A184-C126E5DE4256}" dt="2025-09-17T12:52:36.137" v="0" actId="6549"/>
        <pc:sldMkLst>
          <pc:docMk/>
          <pc:sldMk cId="3375720940" sldId="2869"/>
        </pc:sldMkLst>
      </pc:sldChg>
      <pc:sldChg chg="modNotesTx">
        <pc:chgData name="Amrein Daniel" userId="fb2ebe50-183a-4607-afde-6e30c2f01ab2" providerId="ADAL" clId="{D9F52F05-3A52-4D34-A184-C126E5DE4256}" dt="2025-09-17T12:52:56.483" v="2" actId="6549"/>
        <pc:sldMkLst>
          <pc:docMk/>
          <pc:sldMk cId="629449828" sldId="2874"/>
        </pc:sldMkLst>
      </pc:sldChg>
      <pc:sldChg chg="modNotesTx">
        <pc:chgData name="Amrein Daniel" userId="fb2ebe50-183a-4607-afde-6e30c2f01ab2" providerId="ADAL" clId="{D9F52F05-3A52-4D34-A184-C126E5DE4256}" dt="2025-09-17T12:53:05.655" v="3" actId="6549"/>
        <pc:sldMkLst>
          <pc:docMk/>
          <pc:sldMk cId="3307700029" sldId="28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7AEAEB-58E2-F14E-A4E4-6A26841C3A2B}" type="datetimeFigureOut">
              <a:rPr lang="fr-FR" smtClean="0"/>
              <a:pPr/>
              <a:t>17/09/2025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3A819B-6324-5043-83DF-3823F0FED59E}" type="slidenum">
              <a:rPr lang="fr-FR" smtClean="0"/>
              <a:pPr/>
              <a:t>‹N°›</a:t>
            </a:fld>
            <a:endParaRPr lang="fr-FR"/>
          </a:p>
        </p:txBody>
      </p:sp>
    </p:spTree>
    <p:extLst>
      <p:ext uri="{BB962C8B-B14F-4D97-AF65-F5344CB8AC3E}">
        <p14:creationId xmlns:p14="http://schemas.microsoft.com/office/powerpoint/2010/main" val="23420208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Bonjour,</a:t>
            </a:r>
          </a:p>
          <a:p>
            <a:r>
              <a:rPr lang="fr-CH" dirty="0"/>
              <a:t>Navré pour ce démarrage en retard.</a:t>
            </a:r>
          </a:p>
          <a:p>
            <a:r>
              <a:rPr lang="fr-CH" dirty="0"/>
              <a:t>Merci de lire les slides et les commentaires jusqu’au N° 10. </a:t>
            </a:r>
          </a:p>
          <a:p>
            <a:r>
              <a:rPr lang="fr-CH" dirty="0"/>
              <a:t>On démarrera la semaine prochaine avec l’analyse de contexte</a:t>
            </a:r>
          </a:p>
          <a:p>
            <a:r>
              <a:rPr lang="fr-CH" dirty="0"/>
              <a:t>A tout à l’heure.</a:t>
            </a:r>
          </a:p>
          <a:p>
            <a:r>
              <a:rPr lang="fr-CH" dirty="0"/>
              <a:t>Daniel Amrein</a:t>
            </a:r>
          </a:p>
        </p:txBody>
      </p:sp>
      <p:sp>
        <p:nvSpPr>
          <p:cNvPr id="4" name="Espace réservé du numéro de diapositive 3"/>
          <p:cNvSpPr>
            <a:spLocks noGrp="1"/>
          </p:cNvSpPr>
          <p:nvPr>
            <p:ph type="sldNum" sz="quarter" idx="5"/>
          </p:nvPr>
        </p:nvSpPr>
        <p:spPr/>
        <p:txBody>
          <a:bodyPr/>
          <a:lstStyle/>
          <a:p>
            <a:fld id="{883A819B-6324-5043-83DF-3823F0FED59E}" type="slidenum">
              <a:rPr lang="fr-FR" smtClean="0"/>
              <a:pPr/>
              <a:t>1</a:t>
            </a:fld>
            <a:endParaRPr lang="fr-FR"/>
          </a:p>
        </p:txBody>
      </p:sp>
    </p:spTree>
    <p:extLst>
      <p:ext uri="{BB962C8B-B14F-4D97-AF65-F5344CB8AC3E}">
        <p14:creationId xmlns:p14="http://schemas.microsoft.com/office/powerpoint/2010/main" val="2756719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a:t>Donc dans une organisation voilà une représentation de ce contexte (bleu foncé) et en blanc, une stratégie de RSE interne. L’ensemble des deux (contexte et stratégie) constitue la démarche de RSE.</a:t>
            </a:r>
          </a:p>
          <a:p>
            <a:endParaRPr lang="fr-CH" dirty="0"/>
          </a:p>
          <a:p>
            <a:r>
              <a:rPr lang="fr-CH" dirty="0"/>
              <a:t>La partie en bleu, c’est bien sûr tout ce qui l’impacte, extérieurement. Des concepts, des lois et des cultures qui diffèrent selon les pays et des acteurs qui ont forcément un impact sur vous.</a:t>
            </a:r>
          </a:p>
          <a:p>
            <a:endParaRPr lang="fr-CH" dirty="0"/>
          </a:p>
          <a:p>
            <a:r>
              <a:rPr lang="fr-CH" dirty="0"/>
              <a:t>La partie en blanc, c’est ce que nous allons faire dans le cadre de notre mandat. </a:t>
            </a:r>
          </a:p>
          <a:p>
            <a:pPr marL="171450" indent="-171450">
              <a:buFontTx/>
              <a:buChar char="-"/>
            </a:pPr>
            <a:r>
              <a:rPr lang="fr-CH" dirty="0"/>
              <a:t>Tout d’abord, nous déterminons ce que l’entreprise doit ou veut traiter (engagements)</a:t>
            </a:r>
          </a:p>
          <a:p>
            <a:pPr marL="171450" indent="-171450">
              <a:buFontTx/>
              <a:buChar char="-"/>
            </a:pPr>
            <a:r>
              <a:rPr lang="fr-CH" dirty="0"/>
              <a:t>Deuxièmement, c’est s’assurer que les compétences, les moyens financiers sont bien disponibles</a:t>
            </a:r>
          </a:p>
          <a:p>
            <a:pPr marL="171450" indent="-171450">
              <a:buFontTx/>
              <a:buChar char="-"/>
            </a:pPr>
            <a:r>
              <a:rPr lang="fr-CH" dirty="0"/>
              <a:t>Troisièmement, on propose des actions d’amélioration</a:t>
            </a:r>
          </a:p>
          <a:p>
            <a:pPr marL="171450" indent="-171450">
              <a:buFontTx/>
              <a:buChar char="-"/>
            </a:pPr>
            <a:r>
              <a:rPr lang="fr-CH" dirty="0"/>
              <a:t>Enfin, on communique sur les résultats obtenus</a:t>
            </a:r>
          </a:p>
          <a:p>
            <a:pPr marL="171450" indent="-171450">
              <a:buFontTx/>
              <a:buChar char="-"/>
            </a:pPr>
            <a:r>
              <a:rPr lang="fr-CH" dirty="0"/>
              <a:t>… et on recommence</a:t>
            </a:r>
          </a:p>
          <a:p>
            <a:pPr marL="171450" indent="-171450">
              <a:buFontTx/>
              <a:buChar char="-"/>
            </a:pPr>
            <a:endParaRPr lang="fr-CH" dirty="0"/>
          </a:p>
          <a:p>
            <a:pPr marL="0" indent="0">
              <a:buFontTx/>
              <a:buNone/>
            </a:pPr>
            <a:r>
              <a:rPr lang="fr-CH" dirty="0"/>
              <a:t>Dans le cadre du cours, rassurerez vous, cette démarche est implicite par le plan et les activités du cours.</a:t>
            </a:r>
          </a:p>
        </p:txBody>
      </p:sp>
      <p:sp>
        <p:nvSpPr>
          <p:cNvPr id="4" name="Espace réservé du numéro de diapositive 3"/>
          <p:cNvSpPr>
            <a:spLocks noGrp="1"/>
          </p:cNvSpPr>
          <p:nvPr>
            <p:ph type="sldNum" sz="quarter" idx="10"/>
          </p:nvPr>
        </p:nvSpPr>
        <p:spPr/>
        <p:txBody>
          <a:bodyPr/>
          <a:lstStyle/>
          <a:p>
            <a:fld id="{32B7984B-155F-43AF-925F-D505D8CE52E4}" type="slidenum">
              <a:rPr lang="fr-CH" smtClean="0"/>
              <a:pPr/>
              <a:t>10</a:t>
            </a:fld>
            <a:endParaRPr lang="fr-CH"/>
          </a:p>
        </p:txBody>
      </p:sp>
    </p:spTree>
    <p:extLst>
      <p:ext uri="{BB962C8B-B14F-4D97-AF65-F5344CB8AC3E}">
        <p14:creationId xmlns:p14="http://schemas.microsoft.com/office/powerpoint/2010/main" val="181841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53B7B464-3F84-4801-A6CB-01E77672B591}" type="slidenum">
              <a:rPr lang="fr-CH" smtClean="0"/>
              <a:pPr/>
              <a:t>11</a:t>
            </a:fld>
            <a:endParaRPr lang="fr-CH"/>
          </a:p>
        </p:txBody>
      </p:sp>
    </p:spTree>
    <p:extLst>
      <p:ext uri="{BB962C8B-B14F-4D97-AF65-F5344CB8AC3E}">
        <p14:creationId xmlns:p14="http://schemas.microsoft.com/office/powerpoint/2010/main" val="3898752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947EBDF-DF86-4E70-808B-0E804188FBFD}" type="slidenum">
              <a:rPr lang="de-DE" smtClean="0"/>
              <a:pPr>
                <a:defRPr/>
              </a:pPr>
              <a:t>12</a:t>
            </a:fld>
            <a:endParaRPr lang="de-DE"/>
          </a:p>
        </p:txBody>
      </p:sp>
    </p:spTree>
    <p:extLst>
      <p:ext uri="{BB962C8B-B14F-4D97-AF65-F5344CB8AC3E}">
        <p14:creationId xmlns:p14="http://schemas.microsoft.com/office/powerpoint/2010/main" val="1652744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947EBDF-DF86-4E70-808B-0E804188FBFD}" type="slidenum">
              <a:rPr lang="de-DE" smtClean="0"/>
              <a:pPr>
                <a:defRPr/>
              </a:pPr>
              <a:t>14</a:t>
            </a:fld>
            <a:endParaRPr lang="de-DE"/>
          </a:p>
        </p:txBody>
      </p:sp>
    </p:spTree>
    <p:extLst>
      <p:ext uri="{BB962C8B-B14F-4D97-AF65-F5344CB8AC3E}">
        <p14:creationId xmlns:p14="http://schemas.microsoft.com/office/powerpoint/2010/main" val="1585686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ln/>
        </p:spPr>
      </p:sp>
      <p:sp>
        <p:nvSpPr>
          <p:cNvPr id="38915" name="Espace réservé des commentaires 2"/>
          <p:cNvSpPr>
            <a:spLocks noGrp="1"/>
          </p:cNvSpPr>
          <p:nvPr>
            <p:ph type="body" idx="1"/>
          </p:nvPr>
        </p:nvSpPr>
        <p:spPr>
          <a:noFill/>
          <a:ln/>
        </p:spPr>
        <p:txBody>
          <a:bodyPr/>
          <a:lstStyle/>
          <a:p>
            <a:endParaRPr lang="fr-CH">
              <a:latin typeface="Arial" pitchFamily="34" charset="0"/>
            </a:endParaRPr>
          </a:p>
        </p:txBody>
      </p:sp>
      <p:sp>
        <p:nvSpPr>
          <p:cNvPr id="2" name="Espace réservé du pied de page 1"/>
          <p:cNvSpPr>
            <a:spLocks noGrp="1"/>
          </p:cNvSpPr>
          <p:nvPr>
            <p:ph type="ftr" sz="quarter" idx="10"/>
          </p:nvPr>
        </p:nvSpPr>
        <p:spPr/>
        <p:txBody>
          <a:bodyPr/>
          <a:lstStyle/>
          <a:p>
            <a:endParaRPr lang="fr-FR"/>
          </a:p>
        </p:txBody>
      </p:sp>
    </p:spTree>
    <p:extLst>
      <p:ext uri="{BB962C8B-B14F-4D97-AF65-F5344CB8AC3E}">
        <p14:creationId xmlns:p14="http://schemas.microsoft.com/office/powerpoint/2010/main" val="1038920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53B7B464-3F84-4801-A6CB-01E77672B591}" type="slidenum">
              <a:rPr lang="fr-CH" smtClean="0"/>
              <a:pPr/>
              <a:t>19</a:t>
            </a:fld>
            <a:endParaRPr lang="fr-CH"/>
          </a:p>
        </p:txBody>
      </p:sp>
    </p:spTree>
    <p:extLst>
      <p:ext uri="{BB962C8B-B14F-4D97-AF65-F5344CB8AC3E}">
        <p14:creationId xmlns:p14="http://schemas.microsoft.com/office/powerpoint/2010/main" val="162009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947EBDF-DF86-4E70-808B-0E804188FBFD}" type="slidenum">
              <a:rPr lang="de-DE" smtClean="0"/>
              <a:pPr>
                <a:defRPr/>
              </a:pPr>
              <a:t>21</a:t>
            </a:fld>
            <a:endParaRPr lang="de-DE"/>
          </a:p>
        </p:txBody>
      </p:sp>
    </p:spTree>
    <p:extLst>
      <p:ext uri="{BB962C8B-B14F-4D97-AF65-F5344CB8AC3E}">
        <p14:creationId xmlns:p14="http://schemas.microsoft.com/office/powerpoint/2010/main" val="3623446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6_TeBkZBMAAAAlAAAAZAAAAC0AAAAAkAAAAEgAAACQAAAASAAAAAAAAAAB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BTU1M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MAAAABQAAAAAAAAAAAD//wAAAQAAAP//AAABAA=="/>
              </a:ext>
            </a:extLst>
          </p:cNvSpPr>
          <p:nvPr>
            <p:ph type="sldImg"/>
          </p:nvPr>
        </p:nvSpPr>
        <p:spPr>
          <a:xfrm>
            <a:off x="685800" y="1143000"/>
            <a:ext cx="5486400" cy="3086100"/>
          </a:xfrm>
        </p:spPr>
      </p:sp>
      <p:sp>
        <p:nvSpPr>
          <p:cNvPr id="3" name="Notes Placeholder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6_TeBkZBMAAAAlAAAAZAAAAA0AAAAAkAAAAEgAAACQAAAASAAAAAAAAAAA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BTU1M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MAAAABQAAAAAAAAAAAD//wAAAQAAAP//AAABAA=="/>
              </a:ext>
            </a:extLst>
          </p:cNvSpPr>
          <p:nvPr>
            <p:ph type="body" idx="1"/>
          </p:nvPr>
        </p:nvSpPr>
        <p:spPr>
          <a:xfrm>
            <a:off x="685800" y="4400550"/>
            <a:ext cx="5486400" cy="3600450"/>
          </a:xfrm>
        </p:spPr>
        <p:txBody>
          <a:bodyPr/>
          <a:lstStyle/>
          <a:p>
            <a:br>
              <a:rPr dirty="0"/>
            </a:br>
            <a:endParaRPr lang="en-us" cap="none" dirty="0"/>
          </a:p>
        </p:txBody>
      </p:sp>
      <p:sp>
        <p:nvSpPr>
          <p:cNvPr id="4" name="Slide Number Placeholder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6_TeBkZBMAAAAlAAAAZAAAAA0AAAAAkAAAAEgAAACQAAAASAAAAAAAAAAC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BTU1M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MAAAABQAAAAAAAAAAAD//wAAAQAAAP//AAABAA=="/>
              </a:ext>
            </a:extLst>
          </p:cNvSpPr>
          <p:nvPr>
            <p:ph type="sldNum" sz="quarter" idx="10"/>
          </p:nvPr>
        </p:nvSpPr>
        <p:spPr>
          <a:xfrm>
            <a:off x="3884930" y="8685530"/>
            <a:ext cx="2971800" cy="458470"/>
          </a:xfrm>
        </p:spPr>
        <p:txBody>
          <a:bodyPr/>
          <a:lstStyle/>
          <a:p>
            <a:fld id="{3C23EB98-D6D1-761D-9F9B-2048A5D56975}" type="slidenum">
              <a:rPr lang="en-us" cap="none"/>
              <a:t>23</a:t>
            </a:fld>
            <a:endParaRPr lang="en-us" cap="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947EBDF-DF86-4E70-808B-0E804188FBFD}" type="slidenum">
              <a:rPr lang="de-DE" smtClean="0"/>
              <a:pPr>
                <a:defRPr/>
              </a:pPr>
              <a:t>24</a:t>
            </a:fld>
            <a:endParaRPr lang="de-DE"/>
          </a:p>
        </p:txBody>
      </p:sp>
    </p:spTree>
    <p:extLst>
      <p:ext uri="{BB962C8B-B14F-4D97-AF65-F5344CB8AC3E}">
        <p14:creationId xmlns:p14="http://schemas.microsoft.com/office/powerpoint/2010/main" val="758544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883A819B-6324-5043-83DF-3823F0FED59E}" type="slidenum">
              <a:rPr lang="fr-FR" smtClean="0"/>
              <a:pPr/>
              <a:t>28</a:t>
            </a:fld>
            <a:endParaRPr lang="fr-FR"/>
          </a:p>
        </p:txBody>
      </p:sp>
    </p:spTree>
    <p:extLst>
      <p:ext uri="{BB962C8B-B14F-4D97-AF65-F5344CB8AC3E}">
        <p14:creationId xmlns:p14="http://schemas.microsoft.com/office/powerpoint/2010/main" val="598643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a:t>Quand vous démarrer une démarche de management, qu’elle soit durable ou non, il est nécessaire de comprendre dans quel contexte vous évoluez. On connaît le Politique, Economique, Social, Technique, Environnemental et Légal de Porter. Ce sont des axes de réflexion qui simplement vous guident dans votre analyse. </a:t>
            </a:r>
          </a:p>
          <a:p>
            <a:endParaRPr lang="fr-CH" dirty="0"/>
          </a:p>
          <a:p>
            <a:r>
              <a:rPr lang="fr-CH" dirty="0"/>
              <a:t>Sans la prise en compte de ce contexte, il est fort probable que vous ayez une vision biaisée, tronquée voire même fausse de votre organisation.</a:t>
            </a:r>
          </a:p>
        </p:txBody>
      </p:sp>
      <p:sp>
        <p:nvSpPr>
          <p:cNvPr id="4" name="Espace réservé du numéro de diapositive 3"/>
          <p:cNvSpPr>
            <a:spLocks noGrp="1"/>
          </p:cNvSpPr>
          <p:nvPr>
            <p:ph type="sldNum" sz="quarter" idx="10"/>
          </p:nvPr>
        </p:nvSpPr>
        <p:spPr/>
        <p:txBody>
          <a:bodyPr/>
          <a:lstStyle/>
          <a:p>
            <a:fld id="{53B7B464-3F84-4801-A6CB-01E77672B591}" type="slidenum">
              <a:rPr lang="fr-CH" smtClean="0"/>
              <a:pPr/>
              <a:t>2</a:t>
            </a:fld>
            <a:endParaRPr lang="fr-CH"/>
          </a:p>
        </p:txBody>
      </p:sp>
    </p:spTree>
    <p:extLst>
      <p:ext uri="{BB962C8B-B14F-4D97-AF65-F5344CB8AC3E}">
        <p14:creationId xmlns:p14="http://schemas.microsoft.com/office/powerpoint/2010/main" val="1461967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53B7B464-3F84-4801-A6CB-01E77672B591}" type="slidenum">
              <a:rPr lang="fr-CH" smtClean="0"/>
              <a:pPr/>
              <a:t>31</a:t>
            </a:fld>
            <a:endParaRPr lang="fr-CH"/>
          </a:p>
        </p:txBody>
      </p:sp>
    </p:spTree>
    <p:extLst>
      <p:ext uri="{BB962C8B-B14F-4D97-AF65-F5344CB8AC3E}">
        <p14:creationId xmlns:p14="http://schemas.microsoft.com/office/powerpoint/2010/main" val="2446770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947EBDF-DF86-4E70-808B-0E804188FBFD}" type="slidenum">
              <a:rPr lang="de-DE" smtClean="0"/>
              <a:pPr>
                <a:defRPr/>
              </a:pPr>
              <a:t>32</a:t>
            </a:fld>
            <a:endParaRPr lang="de-DE"/>
          </a:p>
        </p:txBody>
      </p:sp>
    </p:spTree>
    <p:extLst>
      <p:ext uri="{BB962C8B-B14F-4D97-AF65-F5344CB8AC3E}">
        <p14:creationId xmlns:p14="http://schemas.microsoft.com/office/powerpoint/2010/main" val="348594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defRPr/>
            </a:pPr>
            <a:fld id="{A10A2FEB-B29F-4728-BAD2-241C018D5488}" type="slidenum">
              <a:rPr lang="fr-CH" altLang="fr-FR" smtClean="0"/>
              <a:pPr>
                <a:defRPr/>
              </a:pPr>
              <a:t>33</a:t>
            </a:fld>
            <a:endParaRPr lang="fr-CH" altLang="fr-FR"/>
          </a:p>
        </p:txBody>
      </p:sp>
    </p:spTree>
    <p:extLst>
      <p:ext uri="{BB962C8B-B14F-4D97-AF65-F5344CB8AC3E}">
        <p14:creationId xmlns:p14="http://schemas.microsoft.com/office/powerpoint/2010/main" val="215938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fld id="{53B7B464-3F84-4801-A6CB-01E77672B591}" type="slidenum">
              <a:rPr lang="fr-CH" smtClean="0"/>
              <a:pPr/>
              <a:t>36</a:t>
            </a:fld>
            <a:endParaRPr lang="fr-CH"/>
          </a:p>
        </p:txBody>
      </p:sp>
    </p:spTree>
    <p:extLst>
      <p:ext uri="{BB962C8B-B14F-4D97-AF65-F5344CB8AC3E}">
        <p14:creationId xmlns:p14="http://schemas.microsoft.com/office/powerpoint/2010/main" val="1259152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947EBDF-DF86-4E70-808B-0E804188FBFD}" type="slidenum">
              <a:rPr lang="de-DE" smtClean="0"/>
              <a:pPr>
                <a:defRPr/>
              </a:pPr>
              <a:t>37</a:t>
            </a:fld>
            <a:endParaRPr lang="de-DE"/>
          </a:p>
        </p:txBody>
      </p:sp>
    </p:spTree>
    <p:extLst>
      <p:ext uri="{BB962C8B-B14F-4D97-AF65-F5344CB8AC3E}">
        <p14:creationId xmlns:p14="http://schemas.microsoft.com/office/powerpoint/2010/main" val="24833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H" dirty="0"/>
          </a:p>
        </p:txBody>
      </p:sp>
    </p:spTree>
    <p:extLst>
      <p:ext uri="{BB962C8B-B14F-4D97-AF65-F5344CB8AC3E}">
        <p14:creationId xmlns:p14="http://schemas.microsoft.com/office/powerpoint/2010/main" val="1507980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19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CH" dirty="0"/>
          </a:p>
        </p:txBody>
      </p:sp>
      <p:sp>
        <p:nvSpPr>
          <p:cNvPr id="819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5953CE-400B-466A-89DE-114BD06AAC95}" type="slidenum">
              <a:rPr lang="fr-CH"/>
              <a:pPr fontAlgn="base">
                <a:spcBef>
                  <a:spcPct val="0"/>
                </a:spcBef>
                <a:spcAft>
                  <a:spcPct val="0"/>
                </a:spcAft>
              </a:pPr>
              <a:t>44</a:t>
            </a:fld>
            <a:endParaRPr lang="fr-CH"/>
          </a:p>
        </p:txBody>
      </p:sp>
    </p:spTree>
    <p:extLst>
      <p:ext uri="{BB962C8B-B14F-4D97-AF65-F5344CB8AC3E}">
        <p14:creationId xmlns:p14="http://schemas.microsoft.com/office/powerpoint/2010/main" val="4053098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a:t>Donc, pour que vous puissiez conseiller votre mandant de la meilleure des manières qui soit, il est nécessaire que vous passiez par cette étape.</a:t>
            </a:r>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47EBDF-DF86-4E70-808B-0E804188FBFD}" type="slidenum">
              <a:rPr kumimoji="0" lang="de-DE" sz="13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de-DE" sz="13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4897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47EBDF-DF86-4E70-808B-0E804188FBFD}" type="slidenum">
              <a:rPr kumimoji="0" lang="de-DE" sz="13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de-DE" sz="13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445134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a:t>Avant de démarrer le cours, veuillez trouver dans les slides suivants quelques brefs rappels des concepts de base.</a:t>
            </a:r>
          </a:p>
          <a:p>
            <a:r>
              <a:rPr lang="fr-CH" dirty="0"/>
              <a:t>Avec ces explications, je pars du principe que c’est acquis.</a:t>
            </a:r>
          </a:p>
        </p:txBody>
      </p:sp>
      <p:sp>
        <p:nvSpPr>
          <p:cNvPr id="4" name="Espace réservé du numéro de diapositive 3"/>
          <p:cNvSpPr>
            <a:spLocks noGrp="1"/>
          </p:cNvSpPr>
          <p:nvPr>
            <p:ph type="sldNum" sz="quarter" idx="10"/>
          </p:nvPr>
        </p:nvSpPr>
        <p:spPr/>
        <p:txBody>
          <a:bodyPr/>
          <a:lstStyle/>
          <a:p>
            <a:fld id="{53B7B464-3F84-4801-A6CB-01E77672B591}" type="slidenum">
              <a:rPr lang="fr-CH" smtClean="0"/>
              <a:pPr/>
              <a:t>5</a:t>
            </a:fld>
            <a:endParaRPr lang="fr-CH"/>
          </a:p>
        </p:txBody>
      </p:sp>
    </p:spTree>
    <p:extLst>
      <p:ext uri="{BB962C8B-B14F-4D97-AF65-F5344CB8AC3E}">
        <p14:creationId xmlns:p14="http://schemas.microsoft.com/office/powerpoint/2010/main" val="2156624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La responsabilité sociétale d’entreprise, RSE, c’est la traduction, dans le monde des organisation, d’une démarche de développement durable.</a:t>
            </a:r>
          </a:p>
          <a:p>
            <a:endParaRPr lang="fr-CH" dirty="0"/>
          </a:p>
          <a:p>
            <a:r>
              <a:rPr lang="fr-CH" dirty="0"/>
              <a:t>Deux notions principales. La première, c’est celle bien sûr de responsable. Nous verrons un peu plus loin que faire de la durabilité, c’est aller plus loin que simplement respecter la loi. Dès lors, on dit que l’entreprise prend ses responsabilités…</a:t>
            </a:r>
          </a:p>
          <a:p>
            <a:endParaRPr lang="fr-CH" dirty="0"/>
          </a:p>
          <a:p>
            <a:r>
              <a:rPr lang="fr-CH" dirty="0"/>
              <a:t>… envers qui ou quoi…</a:t>
            </a:r>
          </a:p>
          <a:p>
            <a:endParaRPr lang="fr-CH" dirty="0"/>
          </a:p>
          <a:p>
            <a:r>
              <a:rPr lang="fr-CH" dirty="0"/>
              <a:t>C’est la notion de sociétal qui veut dire écosystème dans lequel l’entreprise évolue et vous le connaissez ce terme par la notion de parties prenantes.</a:t>
            </a:r>
          </a:p>
          <a:p>
            <a:endParaRPr lang="fr-CH" dirty="0"/>
          </a:p>
          <a:p>
            <a:r>
              <a:rPr lang="fr-CH" dirty="0"/>
              <a:t>La RSE, c’est donc prendre ses responsabilités et veiller à ce que nous soyons responsables des impacts causés par nos activités.</a:t>
            </a:r>
          </a:p>
          <a:p>
            <a:endParaRPr lang="fr-CH" dirty="0"/>
          </a:p>
          <a:p>
            <a:r>
              <a:rPr lang="fr-CH" dirty="0"/>
              <a:t>Vous trouvez ci-dessus diverses définitions qui … disent à peu près toutes ce que je viens de vous écrire.</a:t>
            </a:r>
          </a:p>
        </p:txBody>
      </p:sp>
      <p:sp>
        <p:nvSpPr>
          <p:cNvPr id="4" name="Espace réservé du numéro de diapositive 3"/>
          <p:cNvSpPr>
            <a:spLocks noGrp="1"/>
          </p:cNvSpPr>
          <p:nvPr>
            <p:ph type="sldNum" sz="quarter" idx="5"/>
          </p:nvPr>
        </p:nvSpPr>
        <p:spPr/>
        <p:txBody>
          <a:bodyPr/>
          <a:lstStyle/>
          <a:p>
            <a:fld id="{883A819B-6324-5043-83DF-3823F0FED59E}" type="slidenum">
              <a:rPr lang="fr-FR" smtClean="0"/>
              <a:pPr/>
              <a:t>6</a:t>
            </a:fld>
            <a:endParaRPr lang="fr-FR"/>
          </a:p>
        </p:txBody>
      </p:sp>
    </p:spTree>
    <p:extLst>
      <p:ext uri="{BB962C8B-B14F-4D97-AF65-F5344CB8AC3E}">
        <p14:creationId xmlns:p14="http://schemas.microsoft.com/office/powerpoint/2010/main" val="1452058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0" dirty="0"/>
              <a:t>On symbolise souvent par ce graphique la notion de RSE. Transposer les trois piliers dans les attentes des parties prenantes.</a:t>
            </a:r>
          </a:p>
        </p:txBody>
      </p:sp>
      <p:sp>
        <p:nvSpPr>
          <p:cNvPr id="4" name="Espace réservé du numéro de diapositive 3"/>
          <p:cNvSpPr>
            <a:spLocks noGrp="1"/>
          </p:cNvSpPr>
          <p:nvPr>
            <p:ph type="sldNum" sz="quarter" idx="10"/>
          </p:nvPr>
        </p:nvSpPr>
        <p:spPr/>
        <p:txBody>
          <a:bodyPr/>
          <a:lstStyle/>
          <a:p>
            <a:fld id="{6CC42D0B-7544-4030-A160-1F626EB34A1F}" type="slidenum">
              <a:rPr lang="fr-CH" smtClean="0"/>
              <a:pPr/>
              <a:t>7</a:t>
            </a:fld>
            <a:endParaRPr lang="fr-CH"/>
          </a:p>
        </p:txBody>
      </p:sp>
    </p:spTree>
    <p:extLst>
      <p:ext uri="{BB962C8B-B14F-4D97-AF65-F5344CB8AC3E}">
        <p14:creationId xmlns:p14="http://schemas.microsoft.com/office/powerpoint/2010/main" val="35647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b="0" dirty="0"/>
              <a:t>La RSE, implique que les trois notions soient développées.</a:t>
            </a:r>
          </a:p>
          <a:p>
            <a:endParaRPr lang="fr-CH" b="0" dirty="0"/>
          </a:p>
          <a:p>
            <a:r>
              <a:rPr lang="fr-CH" b="0" dirty="0"/>
              <a:t>La responsabilité, c’est donc vouloir aller plus loin qu’un simple respect de la loi</a:t>
            </a:r>
          </a:p>
          <a:p>
            <a:endParaRPr lang="fr-CH" b="0" dirty="0"/>
          </a:p>
          <a:p>
            <a:r>
              <a:rPr lang="fr-CH" b="0" dirty="0"/>
              <a:t>Les parties prenantes, c’est s’assurer et pas uniquement sur son site, des conséquences de ses activités. La démarche de RSE doit comprendre une véritable écoute des parties prenantes afin de comprendre leurs attentes bien sûr mais aussi, surtout, s’assurer des impacts de nos activités.</a:t>
            </a:r>
          </a:p>
          <a:p>
            <a:r>
              <a:rPr lang="fr-CH" b="0" dirty="0"/>
              <a:t>Ex- Quand j’achète de cacao dans un pays d’Afrique, je suis responsable de la manière dont celui-ci a été cultivé. Je dis bien responsable et pas simplement au courant.</a:t>
            </a:r>
          </a:p>
          <a:p>
            <a:endParaRPr lang="fr-CH" b="0" dirty="0"/>
          </a:p>
          <a:p>
            <a:r>
              <a:rPr lang="fr-CH" b="0" dirty="0"/>
              <a:t>Enfin, et c’est le concept aujourd’hui le moins développé, c’est de mesurer une performance pas uniquement sur des aspects financiers. C’est très difficile à faire car à la fin, la performance serait la combinaison d’indicateurs très différents tels que le montant investit dans la formation, le kg de déchets produits et le chiffre d’affaires réalisé. Le minimum, serait de publier régulièrement des indicateurs sur les 3 piliers de la durabilité.</a:t>
            </a:r>
          </a:p>
        </p:txBody>
      </p:sp>
      <p:sp>
        <p:nvSpPr>
          <p:cNvPr id="4" name="Espace réservé du numéro de diapositive 3"/>
          <p:cNvSpPr>
            <a:spLocks noGrp="1"/>
          </p:cNvSpPr>
          <p:nvPr>
            <p:ph type="sldNum" sz="quarter" idx="10"/>
          </p:nvPr>
        </p:nvSpPr>
        <p:spPr/>
        <p:txBody>
          <a:bodyPr/>
          <a:lstStyle/>
          <a:p>
            <a:fld id="{6CC42D0B-7544-4030-A160-1F626EB34A1F}" type="slidenum">
              <a:rPr lang="fr-CH" smtClean="0"/>
              <a:pPr/>
              <a:t>8</a:t>
            </a:fld>
            <a:endParaRPr lang="fr-CH"/>
          </a:p>
        </p:txBody>
      </p:sp>
    </p:spTree>
    <p:extLst>
      <p:ext uri="{BB962C8B-B14F-4D97-AF65-F5344CB8AC3E}">
        <p14:creationId xmlns:p14="http://schemas.microsoft.com/office/powerpoint/2010/main" val="1822977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6_MFocZBMAAAAlAAAAZAAAAC0AAAAAkAAAAEgAAACQAAAASAAAAAAAAAAB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BTU1M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MAAAABQAAAAAAAAAAAD//wAAAQAAAP//AAABAA=="/>
              </a:ext>
            </a:extLst>
          </p:cNvSpPr>
          <p:nvPr>
            <p:ph type="sldImg"/>
          </p:nvPr>
        </p:nvSpPr>
        <p:spPr>
          <a:xfrm>
            <a:off x="685800" y="1143000"/>
            <a:ext cx="5486400" cy="3086100"/>
          </a:xfrm>
        </p:spPr>
      </p:sp>
      <p:sp>
        <p:nvSpPr>
          <p:cNvPr id="3" name="Notes Placeholder 2"/>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6_MFocZBMAAAAlAAAAZAAAAA0AAAAAkAAAAEgAAACQAAAASAAAAAAAAAAA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BTU1M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MAAAABQAAAAAAAAAAAD//wAAAQAAAP//AAABAA=="/>
              </a:ext>
            </a:extLst>
          </p:cNvSpPr>
          <p:nvPr>
            <p:ph type="body" idx="1"/>
          </p:nvPr>
        </p:nvSpPr>
        <p:spPr>
          <a:xfrm>
            <a:off x="685800" y="4400550"/>
            <a:ext cx="5486400" cy="3600450"/>
          </a:xfrm>
        </p:spPr>
        <p:txBody>
          <a:bodyPr/>
          <a:lstStyle/>
          <a:p>
            <a:pPr>
              <a:defRPr lang="en-us"/>
            </a:pPr>
            <a:r>
              <a:rPr dirty="0"/>
              <a:t>A </a:t>
            </a:r>
            <a:r>
              <a:rPr dirty="0" err="1"/>
              <a:t>l'image</a:t>
            </a:r>
            <a:r>
              <a:rPr dirty="0"/>
              <a:t>, </a:t>
            </a:r>
            <a:r>
              <a:rPr dirty="0" err="1"/>
              <a:t>vous</a:t>
            </a:r>
            <a:r>
              <a:rPr dirty="0"/>
              <a:t> </a:t>
            </a:r>
            <a:r>
              <a:rPr dirty="0" err="1"/>
              <a:t>avez</a:t>
            </a:r>
            <a:r>
              <a:rPr dirty="0"/>
              <a:t> le guru du management, Michael Porter.</a:t>
            </a:r>
          </a:p>
          <a:p>
            <a:pPr>
              <a:defRPr lang="en-us"/>
            </a:pPr>
            <a:endParaRPr lang="en-US" dirty="0"/>
          </a:p>
          <a:p>
            <a:pPr>
              <a:defRPr lang="en-us"/>
            </a:pPr>
            <a:r>
              <a:rPr lang="en-US" dirty="0" err="1"/>
              <a:t>Dès</a:t>
            </a:r>
            <a:r>
              <a:rPr lang="en-US" dirty="0"/>
              <a:t> 2012, de manière très </a:t>
            </a:r>
            <a:r>
              <a:rPr lang="en-US" dirty="0" err="1"/>
              <a:t>pragmatique</a:t>
            </a:r>
            <a:r>
              <a:rPr lang="en-US" dirty="0"/>
              <a:t>, il a </a:t>
            </a:r>
            <a:r>
              <a:rPr lang="en-US" dirty="0" err="1"/>
              <a:t>démontré</a:t>
            </a:r>
            <a:r>
              <a:rPr lang="en-US" dirty="0"/>
              <a:t> que pour </a:t>
            </a:r>
            <a:r>
              <a:rPr lang="en-US" dirty="0" err="1"/>
              <a:t>régler</a:t>
            </a:r>
            <a:r>
              <a:rPr lang="en-US" dirty="0"/>
              <a:t> </a:t>
            </a:r>
            <a:r>
              <a:rPr lang="en-US" dirty="0" err="1"/>
              <a:t>ces</a:t>
            </a:r>
            <a:r>
              <a:rPr lang="en-US" dirty="0"/>
              <a:t> questions </a:t>
            </a:r>
            <a:r>
              <a:rPr lang="en-US" dirty="0" err="1"/>
              <a:t>d’inégalités</a:t>
            </a:r>
            <a:r>
              <a:rPr lang="en-US" dirty="0"/>
              <a:t>, de pollution </a:t>
            </a:r>
            <a:r>
              <a:rPr lang="en-US" dirty="0" err="1"/>
              <a:t>bref</a:t>
            </a:r>
            <a:r>
              <a:rPr lang="en-US" dirty="0"/>
              <a:t> pour transformer les Mauvais </a:t>
            </a:r>
            <a:r>
              <a:rPr lang="en-US" dirty="0" err="1"/>
              <a:t>comportements</a:t>
            </a:r>
            <a:r>
              <a:rPr lang="en-US" dirty="0"/>
              <a:t> des </a:t>
            </a:r>
            <a:r>
              <a:rPr lang="en-US" dirty="0" err="1"/>
              <a:t>organisations</a:t>
            </a:r>
            <a:r>
              <a:rPr lang="en-US" dirty="0"/>
              <a:t>, il </a:t>
            </a:r>
            <a:r>
              <a:rPr lang="en-US" dirty="0" err="1"/>
              <a:t>fallait</a:t>
            </a:r>
            <a:r>
              <a:rPr lang="en-US" dirty="0"/>
              <a:t> </a:t>
            </a:r>
            <a:r>
              <a:rPr lang="en-US" dirty="0" err="1"/>
              <a:t>trouver</a:t>
            </a:r>
            <a:r>
              <a:rPr lang="en-US" dirty="0"/>
              <a:t> un moyen </a:t>
            </a:r>
            <a:r>
              <a:rPr lang="en-US" dirty="0" err="1"/>
              <a:t>d’intéresser</a:t>
            </a:r>
            <a:r>
              <a:rPr lang="en-US" dirty="0"/>
              <a:t> les </a:t>
            </a:r>
            <a:r>
              <a:rPr lang="en-US" dirty="0" err="1"/>
              <a:t>organisations</a:t>
            </a:r>
            <a:r>
              <a:rPr lang="en-US" dirty="0"/>
              <a:t> à faire de la durabilite. </a:t>
            </a:r>
            <a:r>
              <a:rPr lang="en-US" dirty="0" err="1"/>
              <a:t>Pourquoi</a:t>
            </a:r>
            <a:r>
              <a:rPr lang="en-US" dirty="0"/>
              <a:t> </a:t>
            </a:r>
            <a:r>
              <a:rPr lang="en-US" dirty="0" err="1"/>
              <a:t>dit</a:t>
            </a:r>
            <a:r>
              <a:rPr lang="en-US" dirty="0"/>
              <a:t>-il </a:t>
            </a:r>
            <a:r>
              <a:rPr lang="en-US" dirty="0" err="1"/>
              <a:t>cela</a:t>
            </a:r>
            <a:r>
              <a:rPr lang="en-US" dirty="0"/>
              <a:t>, </a:t>
            </a:r>
            <a:r>
              <a:rPr lang="en-US" dirty="0" err="1"/>
              <a:t>parce</a:t>
            </a:r>
            <a:r>
              <a:rPr lang="en-US" dirty="0"/>
              <a:t> que </a:t>
            </a:r>
            <a:r>
              <a:rPr lang="en-US" dirty="0" err="1"/>
              <a:t>comme</a:t>
            </a:r>
            <a:r>
              <a:rPr lang="en-US" dirty="0"/>
              <a:t> le montre le </a:t>
            </a:r>
            <a:r>
              <a:rPr lang="en-US" dirty="0" err="1"/>
              <a:t>graphique</a:t>
            </a:r>
            <a:r>
              <a:rPr lang="en-US" dirty="0"/>
              <a:t>, la production de richesse, </a:t>
            </a:r>
            <a:r>
              <a:rPr lang="en-US" dirty="0" err="1"/>
              <a:t>là</a:t>
            </a:r>
            <a:r>
              <a:rPr lang="en-US" dirty="0"/>
              <a:t> </a:t>
            </a:r>
            <a:r>
              <a:rPr lang="en-US" dirty="0" err="1"/>
              <a:t>où</a:t>
            </a:r>
            <a:r>
              <a:rPr lang="en-US" dirty="0"/>
              <a:t> se </a:t>
            </a:r>
            <a:r>
              <a:rPr lang="en-US" dirty="0" err="1"/>
              <a:t>trouvent</a:t>
            </a:r>
            <a:r>
              <a:rPr lang="en-US" dirty="0"/>
              <a:t> les moyens </a:t>
            </a:r>
            <a:r>
              <a:rPr lang="en-US" dirty="0" err="1"/>
              <a:t>d’agir</a:t>
            </a:r>
            <a:r>
              <a:rPr lang="en-US" dirty="0"/>
              <a:t>, </a:t>
            </a:r>
            <a:r>
              <a:rPr lang="en-US" dirty="0" err="1"/>
              <a:t>c’est</a:t>
            </a:r>
            <a:r>
              <a:rPr lang="en-US" dirty="0"/>
              <a:t> bien chez les </a:t>
            </a:r>
            <a:r>
              <a:rPr lang="en-US" dirty="0" err="1"/>
              <a:t>entreprises</a:t>
            </a:r>
            <a:r>
              <a:rPr lang="en-US" dirty="0"/>
              <a:t>. Pas à </a:t>
            </a:r>
            <a:r>
              <a:rPr lang="en-US" dirty="0" err="1"/>
              <a:t>l’Etat</a:t>
            </a:r>
            <a:r>
              <a:rPr lang="en-US" dirty="0"/>
              <a:t>, pas dans les ONG… très </a:t>
            </a:r>
            <a:r>
              <a:rPr lang="en-US" dirty="0" err="1"/>
              <a:t>majoritairement</a:t>
            </a:r>
            <a:r>
              <a:rPr lang="en-US" dirty="0"/>
              <a:t> les </a:t>
            </a:r>
            <a:r>
              <a:rPr lang="en-US" dirty="0" err="1"/>
              <a:t>entreprises</a:t>
            </a:r>
            <a:r>
              <a:rPr lang="en-US" dirty="0"/>
              <a:t> (bleu).</a:t>
            </a:r>
          </a:p>
          <a:p>
            <a:pPr>
              <a:defRPr lang="en-us"/>
            </a:pPr>
            <a:endParaRPr lang="en-US" dirty="0"/>
          </a:p>
          <a:p>
            <a:pPr>
              <a:defRPr lang="en-us"/>
            </a:pPr>
            <a:r>
              <a:rPr lang="en-US" dirty="0"/>
              <a:t>Si les </a:t>
            </a:r>
            <a:r>
              <a:rPr lang="en-US" dirty="0" err="1"/>
              <a:t>entreprises</a:t>
            </a:r>
            <a:r>
              <a:rPr lang="en-US" dirty="0"/>
              <a:t> y </a:t>
            </a:r>
            <a:r>
              <a:rPr lang="en-US" dirty="0" err="1"/>
              <a:t>trouvent</a:t>
            </a:r>
            <a:r>
              <a:rPr lang="en-US" dirty="0"/>
              <a:t> un </a:t>
            </a:r>
            <a:r>
              <a:rPr lang="en-US" dirty="0" err="1"/>
              <a:t>intérêt</a:t>
            </a:r>
            <a:r>
              <a:rPr lang="en-US" dirty="0"/>
              <a:t>, les leviers pour </a:t>
            </a:r>
            <a:r>
              <a:rPr lang="en-US" dirty="0" err="1"/>
              <a:t>réaliser</a:t>
            </a:r>
            <a:r>
              <a:rPr lang="en-US" dirty="0"/>
              <a:t> la transition </a:t>
            </a:r>
            <a:r>
              <a:rPr lang="en-US" dirty="0" err="1"/>
              <a:t>vers</a:t>
            </a:r>
            <a:r>
              <a:rPr lang="en-US" dirty="0"/>
              <a:t> </a:t>
            </a:r>
            <a:r>
              <a:rPr lang="en-US" dirty="0" err="1"/>
              <a:t>une</a:t>
            </a:r>
            <a:r>
              <a:rPr lang="en-US" dirty="0"/>
              <a:t> </a:t>
            </a:r>
            <a:r>
              <a:rPr lang="en-US" dirty="0" err="1"/>
              <a:t>économie</a:t>
            </a:r>
            <a:r>
              <a:rPr lang="en-US" dirty="0"/>
              <a:t> </a:t>
            </a:r>
            <a:r>
              <a:rPr lang="en-US" dirty="0" err="1"/>
              <a:t>responsable</a:t>
            </a:r>
            <a:r>
              <a:rPr lang="en-US" dirty="0"/>
              <a:t> </a:t>
            </a:r>
            <a:r>
              <a:rPr lang="en-US" dirty="0" err="1"/>
              <a:t>seront</a:t>
            </a:r>
            <a:r>
              <a:rPr lang="en-US" dirty="0"/>
              <a:t> massifs…</a:t>
            </a:r>
            <a:endParaRPr dirty="0"/>
          </a:p>
        </p:txBody>
      </p:sp>
      <p:sp>
        <p:nvSpPr>
          <p:cNvPr id="4" name="Slide Number Placeholder 3"/>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6_MFocZBMAAAAlAAAAZAAAAA0AAAAAkAAAAEgAAACQAAAASAAAAAAAAAAC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BTU1M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MAAAABQAAAAAAAAAAAD//wAAAQAAAP//AAABAA=="/>
              </a:ext>
            </a:extLst>
          </p:cNvSpPr>
          <p:nvPr>
            <p:ph type="sldNum" sz="quarter" idx="10"/>
          </p:nvPr>
        </p:nvSpPr>
        <p:spPr>
          <a:xfrm>
            <a:off x="3884930" y="8685530"/>
            <a:ext cx="2971800" cy="458470"/>
          </a:xfrm>
        </p:spPr>
        <p:txBody>
          <a:bodyPr/>
          <a:lstStyle/>
          <a:p>
            <a:pPr>
              <a:defRPr lang="en-us"/>
            </a:pPr>
            <a:fld id="{0C1CC48D-C3E1-4932-AFA4-35678AEA5960}" type="slidenum">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CH"/>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Cliquez pour modifier le style des sous-titres du masque</a:t>
            </a:r>
            <a:endParaRPr lang="fr-FR"/>
          </a:p>
        </p:txBody>
      </p:sp>
      <p:sp>
        <p:nvSpPr>
          <p:cNvPr id="4" name="Espace réservé de la date 3"/>
          <p:cNvSpPr>
            <a:spLocks noGrp="1"/>
          </p:cNvSpPr>
          <p:nvPr>
            <p:ph type="dt" sz="half" idx="10"/>
          </p:nvPr>
        </p:nvSpPr>
        <p:spPr>
          <a:xfrm>
            <a:off x="819355" y="5693570"/>
            <a:ext cx="2844800" cy="365125"/>
          </a:xfrm>
          <a:prstGeom prst="rect">
            <a:avLst/>
          </a:prstGeom>
        </p:spPr>
        <p:txBody>
          <a:bodyPr/>
          <a:lstStyle/>
          <a:p>
            <a:fld id="{4C16CCDA-3AF6-9843-8543-EDE8AD1BCB9A}" type="datetimeFigureOut">
              <a:rPr lang="fr-FR" smtClean="0"/>
              <a:pPr/>
              <a:t>17/09/2025</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0E89F6A1-4083-1E43-9523-A3E3FFD67FD1}" type="slidenum">
              <a:rPr lang="fr-FR" smtClean="0"/>
              <a:pPr/>
              <a:t>‹N°›</a:t>
            </a:fld>
            <a:endParaRPr lang="fr-FR"/>
          </a:p>
        </p:txBody>
      </p:sp>
    </p:spTree>
    <p:extLst>
      <p:ext uri="{BB962C8B-B14F-4D97-AF65-F5344CB8AC3E}">
        <p14:creationId xmlns:p14="http://schemas.microsoft.com/office/powerpoint/2010/main" val="2705132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e la date 3"/>
          <p:cNvSpPr>
            <a:spLocks noGrp="1"/>
          </p:cNvSpPr>
          <p:nvPr>
            <p:ph type="dt" sz="half" idx="10"/>
          </p:nvPr>
        </p:nvSpPr>
        <p:spPr>
          <a:xfrm>
            <a:off x="819355" y="5693570"/>
            <a:ext cx="2844800" cy="365125"/>
          </a:xfrm>
          <a:prstGeom prst="rect">
            <a:avLst/>
          </a:prstGeom>
        </p:spPr>
        <p:txBody>
          <a:bodyPr/>
          <a:lstStyle/>
          <a:p>
            <a:fld id="{4C16CCDA-3AF6-9843-8543-EDE8AD1BCB9A}" type="datetimeFigureOut">
              <a:rPr lang="fr-FR" smtClean="0"/>
              <a:pPr/>
              <a:t>17/09/2025</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0E89F6A1-4083-1E43-9523-A3E3FFD67FD1}" type="slidenum">
              <a:rPr lang="fr-FR" smtClean="0"/>
              <a:pPr/>
              <a:t>‹N°›</a:t>
            </a:fld>
            <a:endParaRPr lang="fr-FR"/>
          </a:p>
        </p:txBody>
      </p:sp>
    </p:spTree>
    <p:extLst>
      <p:ext uri="{BB962C8B-B14F-4D97-AF65-F5344CB8AC3E}">
        <p14:creationId xmlns:p14="http://schemas.microsoft.com/office/powerpoint/2010/main" val="2162912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CH"/>
              <a:t>Cliquez et modifiez le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e la date 3"/>
          <p:cNvSpPr>
            <a:spLocks noGrp="1"/>
          </p:cNvSpPr>
          <p:nvPr>
            <p:ph type="dt" sz="half" idx="10"/>
          </p:nvPr>
        </p:nvSpPr>
        <p:spPr>
          <a:xfrm>
            <a:off x="819355" y="5693570"/>
            <a:ext cx="2844800" cy="365125"/>
          </a:xfrm>
          <a:prstGeom prst="rect">
            <a:avLst/>
          </a:prstGeom>
        </p:spPr>
        <p:txBody>
          <a:bodyPr/>
          <a:lstStyle/>
          <a:p>
            <a:fld id="{4C16CCDA-3AF6-9843-8543-EDE8AD1BCB9A}" type="datetimeFigureOut">
              <a:rPr lang="fr-FR" smtClean="0"/>
              <a:pPr/>
              <a:t>17/09/2025</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0E89F6A1-4083-1E43-9523-A3E3FFD67FD1}" type="slidenum">
              <a:rPr lang="fr-FR" smtClean="0"/>
              <a:pPr/>
              <a:t>‹N°›</a:t>
            </a:fld>
            <a:endParaRPr lang="fr-FR"/>
          </a:p>
        </p:txBody>
      </p:sp>
    </p:spTree>
    <p:extLst>
      <p:ext uri="{BB962C8B-B14F-4D97-AF65-F5344CB8AC3E}">
        <p14:creationId xmlns:p14="http://schemas.microsoft.com/office/powerpoint/2010/main" val="15883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11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contenu 2"/>
          <p:cNvSpPr>
            <a:spLocks noGrp="1"/>
          </p:cNvSpPr>
          <p:nvPr>
            <p:ph idx="1"/>
          </p:nvPr>
        </p:nvSpPr>
        <p:spPr/>
        <p:txBody>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e la date 3"/>
          <p:cNvSpPr>
            <a:spLocks noGrp="1"/>
          </p:cNvSpPr>
          <p:nvPr>
            <p:ph type="dt" sz="half" idx="10"/>
          </p:nvPr>
        </p:nvSpPr>
        <p:spPr>
          <a:xfrm>
            <a:off x="819355" y="5693570"/>
            <a:ext cx="2844800" cy="365125"/>
          </a:xfrm>
          <a:prstGeom prst="rect">
            <a:avLst/>
          </a:prstGeom>
        </p:spPr>
        <p:txBody>
          <a:bodyPr/>
          <a:lstStyle/>
          <a:p>
            <a:fld id="{4C16CCDA-3AF6-9843-8543-EDE8AD1BCB9A}" type="datetimeFigureOut">
              <a:rPr lang="fr-FR" smtClean="0"/>
              <a:pPr/>
              <a:t>17/09/2025</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0E89F6A1-4083-1E43-9523-A3E3FFD67FD1}" type="slidenum">
              <a:rPr lang="fr-FR" smtClean="0"/>
              <a:pPr/>
              <a:t>‹N°›</a:t>
            </a:fld>
            <a:endParaRPr lang="fr-FR"/>
          </a:p>
        </p:txBody>
      </p:sp>
    </p:spTree>
    <p:extLst>
      <p:ext uri="{BB962C8B-B14F-4D97-AF65-F5344CB8AC3E}">
        <p14:creationId xmlns:p14="http://schemas.microsoft.com/office/powerpoint/2010/main" val="121590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CH"/>
              <a:t>Cliquez et modifiez le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a:t>Cliquez pour modifier les styles du texte du masque</a:t>
            </a:r>
          </a:p>
        </p:txBody>
      </p:sp>
      <p:sp>
        <p:nvSpPr>
          <p:cNvPr id="4" name="Espace réservé de la date 3"/>
          <p:cNvSpPr>
            <a:spLocks noGrp="1"/>
          </p:cNvSpPr>
          <p:nvPr>
            <p:ph type="dt" sz="half" idx="10"/>
          </p:nvPr>
        </p:nvSpPr>
        <p:spPr>
          <a:xfrm>
            <a:off x="819355" y="5693570"/>
            <a:ext cx="2844800" cy="365125"/>
          </a:xfrm>
          <a:prstGeom prst="rect">
            <a:avLst/>
          </a:prstGeom>
        </p:spPr>
        <p:txBody>
          <a:bodyPr/>
          <a:lstStyle/>
          <a:p>
            <a:fld id="{4C16CCDA-3AF6-9843-8543-EDE8AD1BCB9A}" type="datetimeFigureOut">
              <a:rPr lang="fr-FR" smtClean="0"/>
              <a:pPr/>
              <a:t>17/09/2025</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4810586"/>
            <a:ext cx="2844800" cy="365125"/>
          </a:xfrm>
        </p:spPr>
        <p:txBody>
          <a:bodyPr/>
          <a:lstStyle/>
          <a:p>
            <a:fld id="{0E89F6A1-4083-1E43-9523-A3E3FFD67FD1}" type="slidenum">
              <a:rPr lang="fr-FR" smtClean="0"/>
              <a:pPr/>
              <a:t>‹N°›</a:t>
            </a:fld>
            <a:endParaRPr lang="fr-FR"/>
          </a:p>
        </p:txBody>
      </p:sp>
    </p:spTree>
    <p:extLst>
      <p:ext uri="{BB962C8B-B14F-4D97-AF65-F5344CB8AC3E}">
        <p14:creationId xmlns:p14="http://schemas.microsoft.com/office/powerpoint/2010/main" val="1110325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e la date 4"/>
          <p:cNvSpPr>
            <a:spLocks noGrp="1"/>
          </p:cNvSpPr>
          <p:nvPr>
            <p:ph type="dt" sz="half" idx="10"/>
          </p:nvPr>
        </p:nvSpPr>
        <p:spPr>
          <a:xfrm>
            <a:off x="819355" y="5693570"/>
            <a:ext cx="2844800" cy="365125"/>
          </a:xfrm>
          <a:prstGeom prst="rect">
            <a:avLst/>
          </a:prstGeom>
        </p:spPr>
        <p:txBody>
          <a:bodyPr/>
          <a:lstStyle/>
          <a:p>
            <a:fld id="{4C16CCDA-3AF6-9843-8543-EDE8AD1BCB9A}" type="datetimeFigureOut">
              <a:rPr lang="fr-FR" smtClean="0"/>
              <a:pPr/>
              <a:t>17/09/2025</a:t>
            </a:fld>
            <a:endParaRPr lang="fr-FR"/>
          </a:p>
        </p:txBody>
      </p:sp>
      <p:sp>
        <p:nvSpPr>
          <p:cNvPr id="6" name="Espace réservé du pied de page 5"/>
          <p:cNvSpPr>
            <a:spLocks noGrp="1"/>
          </p:cNvSpPr>
          <p:nvPr>
            <p:ph type="ftr" sz="quarter" idx="11"/>
          </p:nvPr>
        </p:nvSpPr>
        <p:spPr>
          <a:xfrm>
            <a:off x="4165600" y="6356351"/>
            <a:ext cx="3860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p>
            <a:fld id="{0E89F6A1-4083-1E43-9523-A3E3FFD67FD1}" type="slidenum">
              <a:rPr lang="fr-FR" smtClean="0"/>
              <a:pPr/>
              <a:t>‹N°›</a:t>
            </a:fld>
            <a:endParaRPr lang="fr-FR"/>
          </a:p>
        </p:txBody>
      </p:sp>
    </p:spTree>
    <p:extLst>
      <p:ext uri="{BB962C8B-B14F-4D97-AF65-F5344CB8AC3E}">
        <p14:creationId xmlns:p14="http://schemas.microsoft.com/office/powerpoint/2010/main" val="114592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H"/>
              <a:t>Cliquez et modifiez le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7" name="Espace réservé de la date 6"/>
          <p:cNvSpPr>
            <a:spLocks noGrp="1"/>
          </p:cNvSpPr>
          <p:nvPr>
            <p:ph type="dt" sz="half" idx="10"/>
          </p:nvPr>
        </p:nvSpPr>
        <p:spPr>
          <a:xfrm>
            <a:off x="819355" y="5693570"/>
            <a:ext cx="2844800" cy="365125"/>
          </a:xfrm>
          <a:prstGeom prst="rect">
            <a:avLst/>
          </a:prstGeom>
        </p:spPr>
        <p:txBody>
          <a:bodyPr/>
          <a:lstStyle/>
          <a:p>
            <a:fld id="{4C16CCDA-3AF6-9843-8543-EDE8AD1BCB9A}" type="datetimeFigureOut">
              <a:rPr lang="fr-FR" smtClean="0"/>
              <a:pPr/>
              <a:t>17/09/2025</a:t>
            </a:fld>
            <a:endParaRPr lang="fr-FR"/>
          </a:p>
        </p:txBody>
      </p:sp>
      <p:sp>
        <p:nvSpPr>
          <p:cNvPr id="8" name="Espace réservé du pied de page 7"/>
          <p:cNvSpPr>
            <a:spLocks noGrp="1"/>
          </p:cNvSpPr>
          <p:nvPr>
            <p:ph type="ftr" sz="quarter" idx="11"/>
          </p:nvPr>
        </p:nvSpPr>
        <p:spPr>
          <a:xfrm>
            <a:off x="4165600" y="6356351"/>
            <a:ext cx="38608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p:txBody>
          <a:bodyPr/>
          <a:lstStyle/>
          <a:p>
            <a:fld id="{0E89F6A1-4083-1E43-9523-A3E3FFD67FD1}" type="slidenum">
              <a:rPr lang="fr-FR" smtClean="0"/>
              <a:pPr/>
              <a:t>‹N°›</a:t>
            </a:fld>
            <a:endParaRPr lang="fr-FR"/>
          </a:p>
        </p:txBody>
      </p:sp>
    </p:spTree>
    <p:extLst>
      <p:ext uri="{BB962C8B-B14F-4D97-AF65-F5344CB8AC3E}">
        <p14:creationId xmlns:p14="http://schemas.microsoft.com/office/powerpoint/2010/main" val="4270806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e la date 2"/>
          <p:cNvSpPr>
            <a:spLocks noGrp="1"/>
          </p:cNvSpPr>
          <p:nvPr>
            <p:ph type="dt" sz="half" idx="10"/>
          </p:nvPr>
        </p:nvSpPr>
        <p:spPr>
          <a:xfrm>
            <a:off x="819355" y="5693570"/>
            <a:ext cx="2844800" cy="365125"/>
          </a:xfrm>
          <a:prstGeom prst="rect">
            <a:avLst/>
          </a:prstGeom>
        </p:spPr>
        <p:txBody>
          <a:bodyPr/>
          <a:lstStyle/>
          <a:p>
            <a:fld id="{4C16CCDA-3AF6-9843-8543-EDE8AD1BCB9A}" type="datetimeFigureOut">
              <a:rPr lang="fr-FR" smtClean="0"/>
              <a:pPr/>
              <a:t>17/09/2025</a:t>
            </a:fld>
            <a:endParaRPr lang="fr-FR"/>
          </a:p>
        </p:txBody>
      </p:sp>
      <p:sp>
        <p:nvSpPr>
          <p:cNvPr id="4" name="Espace réservé du pied de page 3"/>
          <p:cNvSpPr>
            <a:spLocks noGrp="1"/>
          </p:cNvSpPr>
          <p:nvPr>
            <p:ph type="ftr" sz="quarter" idx="11"/>
          </p:nvPr>
        </p:nvSpPr>
        <p:spPr>
          <a:xfrm>
            <a:off x="4165600" y="6356351"/>
            <a:ext cx="3860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p:txBody>
          <a:bodyPr/>
          <a:lstStyle/>
          <a:p>
            <a:fld id="{0E89F6A1-4083-1E43-9523-A3E3FFD67FD1}" type="slidenum">
              <a:rPr lang="fr-FR" smtClean="0"/>
              <a:pPr/>
              <a:t>‹N°›</a:t>
            </a:fld>
            <a:endParaRPr lang="fr-FR"/>
          </a:p>
        </p:txBody>
      </p:sp>
    </p:spTree>
    <p:extLst>
      <p:ext uri="{BB962C8B-B14F-4D97-AF65-F5344CB8AC3E}">
        <p14:creationId xmlns:p14="http://schemas.microsoft.com/office/powerpoint/2010/main" val="211469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19355" y="5693570"/>
            <a:ext cx="2844800" cy="365125"/>
          </a:xfrm>
          <a:prstGeom prst="rect">
            <a:avLst/>
          </a:prstGeom>
        </p:spPr>
        <p:txBody>
          <a:bodyPr/>
          <a:lstStyle/>
          <a:p>
            <a:fld id="{4C16CCDA-3AF6-9843-8543-EDE8AD1BCB9A}" type="datetimeFigureOut">
              <a:rPr lang="fr-FR" smtClean="0"/>
              <a:pPr/>
              <a:t>17/09/2025</a:t>
            </a:fld>
            <a:endParaRPr lang="fr-FR"/>
          </a:p>
        </p:txBody>
      </p:sp>
      <p:sp>
        <p:nvSpPr>
          <p:cNvPr id="3" name="Espace réservé du pied de page 2"/>
          <p:cNvSpPr>
            <a:spLocks noGrp="1"/>
          </p:cNvSpPr>
          <p:nvPr>
            <p:ph type="ftr" sz="quarter" idx="11"/>
          </p:nvPr>
        </p:nvSpPr>
        <p:spPr>
          <a:xfrm>
            <a:off x="4165600" y="6356351"/>
            <a:ext cx="38608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p:txBody>
          <a:bodyPr/>
          <a:lstStyle/>
          <a:p>
            <a:fld id="{0E89F6A1-4083-1E43-9523-A3E3FFD67FD1}" type="slidenum">
              <a:rPr lang="fr-FR" smtClean="0"/>
              <a:pPr/>
              <a:t>‹N°›</a:t>
            </a:fld>
            <a:endParaRPr lang="fr-FR"/>
          </a:p>
        </p:txBody>
      </p:sp>
    </p:spTree>
    <p:extLst>
      <p:ext uri="{BB962C8B-B14F-4D97-AF65-F5344CB8AC3E}">
        <p14:creationId xmlns:p14="http://schemas.microsoft.com/office/powerpoint/2010/main" val="290825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CH"/>
              <a:t>Cliquez et modifiez le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5" name="Espace réservé de la date 4"/>
          <p:cNvSpPr>
            <a:spLocks noGrp="1"/>
          </p:cNvSpPr>
          <p:nvPr>
            <p:ph type="dt" sz="half" idx="10"/>
          </p:nvPr>
        </p:nvSpPr>
        <p:spPr>
          <a:xfrm>
            <a:off x="819355" y="5693570"/>
            <a:ext cx="2844800" cy="365125"/>
          </a:xfrm>
          <a:prstGeom prst="rect">
            <a:avLst/>
          </a:prstGeom>
        </p:spPr>
        <p:txBody>
          <a:bodyPr/>
          <a:lstStyle/>
          <a:p>
            <a:fld id="{4C16CCDA-3AF6-9843-8543-EDE8AD1BCB9A}" type="datetimeFigureOut">
              <a:rPr lang="fr-FR" smtClean="0"/>
              <a:pPr/>
              <a:t>17/09/2025</a:t>
            </a:fld>
            <a:endParaRPr lang="fr-FR"/>
          </a:p>
        </p:txBody>
      </p:sp>
      <p:sp>
        <p:nvSpPr>
          <p:cNvPr id="6" name="Espace réservé du pied de page 5"/>
          <p:cNvSpPr>
            <a:spLocks noGrp="1"/>
          </p:cNvSpPr>
          <p:nvPr>
            <p:ph type="ftr" sz="quarter" idx="11"/>
          </p:nvPr>
        </p:nvSpPr>
        <p:spPr>
          <a:xfrm>
            <a:off x="4165600" y="6356351"/>
            <a:ext cx="3860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p>
            <a:fld id="{0E89F6A1-4083-1E43-9523-A3E3FFD67FD1}" type="slidenum">
              <a:rPr lang="fr-FR" smtClean="0"/>
              <a:pPr/>
              <a:t>‹N°›</a:t>
            </a:fld>
            <a:endParaRPr lang="fr-FR"/>
          </a:p>
        </p:txBody>
      </p:sp>
    </p:spTree>
    <p:extLst>
      <p:ext uri="{BB962C8B-B14F-4D97-AF65-F5344CB8AC3E}">
        <p14:creationId xmlns:p14="http://schemas.microsoft.com/office/powerpoint/2010/main" val="1360991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CH"/>
              <a:t>Cliquez et modifiez le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5" name="Espace réservé de la date 4"/>
          <p:cNvSpPr>
            <a:spLocks noGrp="1"/>
          </p:cNvSpPr>
          <p:nvPr>
            <p:ph type="dt" sz="half" idx="10"/>
          </p:nvPr>
        </p:nvSpPr>
        <p:spPr>
          <a:xfrm>
            <a:off x="819355" y="5693570"/>
            <a:ext cx="2844800" cy="365125"/>
          </a:xfrm>
          <a:prstGeom prst="rect">
            <a:avLst/>
          </a:prstGeom>
        </p:spPr>
        <p:txBody>
          <a:bodyPr/>
          <a:lstStyle/>
          <a:p>
            <a:fld id="{4C16CCDA-3AF6-9843-8543-EDE8AD1BCB9A}" type="datetimeFigureOut">
              <a:rPr lang="fr-FR" smtClean="0"/>
              <a:pPr/>
              <a:t>17/09/2025</a:t>
            </a:fld>
            <a:endParaRPr lang="fr-FR"/>
          </a:p>
        </p:txBody>
      </p:sp>
      <p:sp>
        <p:nvSpPr>
          <p:cNvPr id="6" name="Espace réservé du pied de page 5"/>
          <p:cNvSpPr>
            <a:spLocks noGrp="1"/>
          </p:cNvSpPr>
          <p:nvPr>
            <p:ph type="ftr" sz="quarter" idx="11"/>
          </p:nvPr>
        </p:nvSpPr>
        <p:spPr>
          <a:xfrm>
            <a:off x="4165600" y="6356351"/>
            <a:ext cx="3860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p:txBody>
          <a:bodyPr/>
          <a:lstStyle/>
          <a:p>
            <a:fld id="{0E89F6A1-4083-1E43-9523-A3E3FFD67FD1}" type="slidenum">
              <a:rPr lang="fr-FR" smtClean="0"/>
              <a:pPr/>
              <a:t>‹N°›</a:t>
            </a:fld>
            <a:endParaRPr lang="fr-FR"/>
          </a:p>
        </p:txBody>
      </p:sp>
    </p:spTree>
    <p:extLst>
      <p:ext uri="{BB962C8B-B14F-4D97-AF65-F5344CB8AC3E}">
        <p14:creationId xmlns:p14="http://schemas.microsoft.com/office/powerpoint/2010/main" val="3506839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CH"/>
              <a:t>Cliquez et modifiez le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6" name="Espace réservé du numéro de diapositive 5"/>
          <p:cNvSpPr>
            <a:spLocks noGrp="1"/>
          </p:cNvSpPr>
          <p:nvPr>
            <p:ph type="sldNum" sz="quarter" idx="4"/>
          </p:nvPr>
        </p:nvSpPr>
        <p:spPr>
          <a:xfrm>
            <a:off x="8649716" y="557688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89F6A1-4083-1E43-9523-A3E3FFD67FD1}" type="slidenum">
              <a:rPr lang="fr-FR" smtClean="0"/>
              <a:pPr/>
              <a:t>‹N°›</a:t>
            </a:fld>
            <a:endParaRPr lang="fr-FR"/>
          </a:p>
        </p:txBody>
      </p:sp>
      <p:sp>
        <p:nvSpPr>
          <p:cNvPr id="9" name="Espace réservé du numéro de diapositive 5"/>
          <p:cNvSpPr txBox="1">
            <a:spLocks/>
          </p:cNvSpPr>
          <p:nvPr userDrawn="1"/>
        </p:nvSpPr>
        <p:spPr>
          <a:xfrm>
            <a:off x="-1033664" y="6454508"/>
            <a:ext cx="3661836" cy="364281"/>
          </a:xfrm>
          <a:prstGeom prst="rect">
            <a:avLst/>
          </a:prstGeom>
        </p:spPr>
        <p:txBody>
          <a:bodyPr vert="horz" wrap="square" lIns="87272" tIns="43637" rIns="87272" bIns="43637" numCol="1" anchor="ctr" anchorCtr="0" compatLnSpc="1">
            <a:prstTxWarp prst="textNoShape">
              <a:avLst/>
            </a:prstTxWarp>
          </a:bodyPr>
          <a:lstStyle>
            <a:defPPr>
              <a:defRPr lang="fr-FR"/>
            </a:defPPr>
            <a:lvl1pPr marL="0" algn="r" defTabSz="457200" rtl="0" eaLnBrk="1" latinLnBrk="0" hangingPunct="1">
              <a:defRPr sz="1100" kern="1200" smtClean="0">
                <a:solidFill>
                  <a:srgbClr val="898989"/>
                </a:solidFill>
                <a:latin typeface="+mn-lt"/>
                <a:ea typeface="+mn-ea"/>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72436">
              <a:defRPr/>
            </a:pPr>
            <a:r>
              <a:rPr lang="fr-CH" sz="1100" baseline="0" dirty="0">
                <a:solidFill>
                  <a:schemeClr val="bg1">
                    <a:lumMod val="65000"/>
                  </a:schemeClr>
                </a:solidFill>
                <a:latin typeface="Helvetica Light" panose="020B0403020202020204"/>
                <a:ea typeface="ＭＳ Ｐゴシック" charset="0"/>
              </a:rPr>
              <a:t>© Prof. Daniel Amrein – </a:t>
            </a:r>
            <a:fld id="{B407C892-BD99-47D4-BA92-D50B0D7E5FDC}" type="datetime6">
              <a:rPr lang="fr-CH" sz="1100" baseline="0" smtClean="0">
                <a:solidFill>
                  <a:schemeClr val="bg1">
                    <a:lumMod val="65000"/>
                  </a:schemeClr>
                </a:solidFill>
                <a:latin typeface="Helvetica Light" panose="020B0403020202020204"/>
                <a:ea typeface="ＭＳ Ｐゴシック" charset="0"/>
              </a:rPr>
              <a:t>septembre 25</a:t>
            </a:fld>
            <a:endParaRPr lang="fr-CH" sz="1100" baseline="0" dirty="0">
              <a:solidFill>
                <a:schemeClr val="bg1">
                  <a:lumMod val="65000"/>
                </a:schemeClr>
              </a:solidFill>
              <a:latin typeface="Helvetica Light" panose="020B0403020202020204"/>
              <a:ea typeface="ＭＳ Ｐゴシック" charset="0"/>
            </a:endParaRPr>
          </a:p>
        </p:txBody>
      </p:sp>
      <p:pic>
        <p:nvPicPr>
          <p:cNvPr id="15" name="Graphique 9">
            <a:extLst>
              <a:ext uri="{FF2B5EF4-FFF2-40B4-BE49-F238E27FC236}">
                <a16:creationId xmlns:a16="http://schemas.microsoft.com/office/drawing/2014/main" id="{12D941AE-C6A2-2C3E-C3C2-7921937713E8}"/>
              </a:ext>
            </a:extLst>
          </p:cNvPr>
          <p:cNvPicPr>
            <a:picLocks noChangeAspect="1"/>
          </p:cNvPicPr>
          <p:nvPr userDrawn="1"/>
        </p:nvPicPr>
        <p:blipFill>
          <a:blip r:embed="rId14"/>
          <a:stretch/>
        </p:blipFill>
        <p:spPr>
          <a:xfrm>
            <a:off x="10810098" y="153516"/>
            <a:ext cx="1152000" cy="392838"/>
          </a:xfrm>
          <a:prstGeom prst="rect">
            <a:avLst/>
          </a:prstGeom>
        </p:spPr>
      </p:pic>
      <p:sp>
        <p:nvSpPr>
          <p:cNvPr id="17" name="Espace réservé du pied de page 10">
            <a:extLst>
              <a:ext uri="{FF2B5EF4-FFF2-40B4-BE49-F238E27FC236}">
                <a16:creationId xmlns:a16="http://schemas.microsoft.com/office/drawing/2014/main" id="{2DC811A5-37B6-4419-C746-D7C9FFFD0177}"/>
              </a:ext>
            </a:extLst>
          </p:cNvPr>
          <p:cNvSpPr txBox="1">
            <a:spLocks noChangeAspect="1"/>
          </p:cNvSpPr>
          <p:nvPr userDrawn="1"/>
        </p:nvSpPr>
        <p:spPr>
          <a:xfrm>
            <a:off x="7652235" y="6583362"/>
            <a:ext cx="3007819" cy="182142"/>
          </a:xfrm>
          <a:prstGeom prst="rect">
            <a:avLst/>
          </a:prstGeom>
        </p:spPr>
        <p:txBody>
          <a:bodyPr vert="horz" lIns="91440" tIns="45720" rIns="91440" bIns="45720" rtlCol="0" anchor="ctr"/>
          <a:lstStyle>
            <a:defPPr>
              <a:defRPr lang="fr-FR"/>
            </a:defPPr>
            <a:lvl1pPr marL="0" marR="0" indent="0" algn="l" defTabSz="914400" rtl="0" eaLnBrk="1" fontAlgn="auto" latinLnBrk="0" hangingPunct="1">
              <a:lnSpc>
                <a:spcPts val="700"/>
              </a:lnSpc>
              <a:spcBef>
                <a:spcPts val="0"/>
              </a:spcBef>
              <a:spcAft>
                <a:spcPts val="0"/>
              </a:spcAft>
              <a:buClrTx/>
              <a:buSzTx/>
              <a:buFontTx/>
              <a:buNone/>
              <a:tabLst/>
              <a:defRPr sz="7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defRPr/>
            </a:pPr>
            <a:r>
              <a:rPr lang="fr-CH" sz="1100" b="0" i="0" dirty="0">
                <a:solidFill>
                  <a:srgbClr val="B5AEA7"/>
                </a:solidFill>
                <a:latin typeface="Helvetica Light" panose="020B0403020202020204" pitchFamily="34" charset="0"/>
                <a:ea typeface="Lato Light" panose="020F0502020204030203" pitchFamily="34" charset="0"/>
                <a:cs typeface="Lato Light" panose="020F0502020204030203" pitchFamily="34" charset="0"/>
              </a:rPr>
              <a:t>Haute Ecole de Gestion   </a:t>
            </a:r>
            <a:r>
              <a:rPr lang="de-CH" sz="1100" b="0" i="0" dirty="0">
                <a:solidFill>
                  <a:srgbClr val="B5AEA7"/>
                </a:solidFill>
                <a:latin typeface="Helvetica Light" panose="020B0403020202020204" pitchFamily="34" charset="0"/>
                <a:ea typeface="Lato Medium" panose="020F0502020204030203" pitchFamily="34" charset="0"/>
                <a:cs typeface="Lato Medium" panose="020F0502020204030203" pitchFamily="34" charset="0"/>
              </a:rPr>
              <a:t>|  </a:t>
            </a:r>
            <a:fld id="{442AD375-037F-43D0-B059-5172DA06796A}" type="slidenum">
              <a:rPr lang="de-CH" sz="1100" b="0" i="0" smtClean="0">
                <a:solidFill>
                  <a:srgbClr val="B5AEA7"/>
                </a:solidFill>
                <a:latin typeface="Helvetica Light" panose="020B0403020202020204" pitchFamily="34" charset="0"/>
                <a:ea typeface="Lato Medium" panose="020F0502020204030203" pitchFamily="34" charset="0"/>
                <a:cs typeface="Lato Medium" panose="020F0502020204030203" pitchFamily="34" charset="0"/>
              </a:rPr>
              <a:pPr algn="r">
                <a:defRPr/>
              </a:pPr>
              <a:t>‹N°›</a:t>
            </a:fld>
            <a:endParaRPr lang="de-CH" sz="1100" b="0" i="0" dirty="0">
              <a:solidFill>
                <a:srgbClr val="B5AEA7"/>
              </a:solidFill>
              <a:latin typeface="Helvetica Light" panose="020B0403020202020204" pitchFamily="34" charset="0"/>
              <a:ea typeface="Lato Light" panose="020F0502020204030203" pitchFamily="34" charset="0"/>
              <a:cs typeface="Lato Light" panose="020F0502020204030203" pitchFamily="34" charset="0"/>
            </a:endParaRPr>
          </a:p>
        </p:txBody>
      </p:sp>
      <p:pic>
        <p:nvPicPr>
          <p:cNvPr id="19" name="Image 18">
            <a:extLst>
              <a:ext uri="{FF2B5EF4-FFF2-40B4-BE49-F238E27FC236}">
                <a16:creationId xmlns:a16="http://schemas.microsoft.com/office/drawing/2014/main" id="{11EA0AD5-BD7B-B534-E57B-CF80C0D3C5C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p:blipFill>
        <p:spPr>
          <a:xfrm>
            <a:off x="10990098" y="6546649"/>
            <a:ext cx="972000" cy="180000"/>
          </a:xfrm>
          <a:prstGeom prst="rect">
            <a:avLst/>
          </a:prstGeom>
        </p:spPr>
      </p:pic>
    </p:spTree>
    <p:extLst>
      <p:ext uri="{BB962C8B-B14F-4D97-AF65-F5344CB8AC3E}">
        <p14:creationId xmlns:p14="http://schemas.microsoft.com/office/powerpoint/2010/main" val="2031811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6.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jpe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hyperlink" Target="https://www.legrandgroup.com/fr/notre-responsabilite/strategie-rse/parties-prenantes-et-materialit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8.png"/><Relationship Id="rId7" Type="http://schemas.openxmlformats.org/officeDocument/2006/relationships/image" Target="../media/image5.png"/><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hyperlink" Target="http://www.hevs.ch/het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41.sv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hyperlink" Target="https://archive.org/details/MichaelPorter_2013G" TargetMode="External"/><Relationship Id="rId7"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txBox="1">
            <a:spLocks/>
          </p:cNvSpPr>
          <p:nvPr/>
        </p:nvSpPr>
        <p:spPr bwMode="auto">
          <a:xfrm>
            <a:off x="4085021" y="4459071"/>
            <a:ext cx="3816424" cy="979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995363"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995363"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995363"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995363" eaLnBrk="0" fontAlgn="base" hangingPunct="0">
              <a:spcBef>
                <a:spcPct val="0"/>
              </a:spcBef>
              <a:spcAft>
                <a:spcPct val="0"/>
              </a:spcAft>
              <a:defRPr sz="2000">
                <a:solidFill>
                  <a:schemeClr val="tx1"/>
                </a:solidFill>
                <a:latin typeface="Arial" charset="0"/>
                <a:ea typeface="ＭＳ Ｐゴシック" charset="0"/>
              </a:defRPr>
            </a:lvl9pPr>
          </a:lstStyle>
          <a:p>
            <a:pPr algn="ctr" defTabSz="872282" eaLnBrk="1" hangingPunct="1"/>
            <a:endParaRPr lang="fr-CH" sz="2500" b="1" dirty="0">
              <a:solidFill>
                <a:prstClr val="black"/>
              </a:solidFill>
            </a:endParaRPr>
          </a:p>
          <a:p>
            <a:pPr algn="ctr" defTabSz="872282" eaLnBrk="1" hangingPunct="1"/>
            <a:r>
              <a:rPr lang="fr-CH" sz="3600" dirty="0">
                <a:latin typeface="Helvetica Light" panose="020B0403020202020204"/>
                <a:cs typeface="Calibri"/>
              </a:rPr>
              <a:t>Option Manager 21</a:t>
            </a:r>
            <a:endParaRPr lang="fr-CH" sz="3200" dirty="0">
              <a:latin typeface="Helvetica Light" panose="020B0403020202020204"/>
              <a:cs typeface="Calibri"/>
            </a:endParaRPr>
          </a:p>
        </p:txBody>
      </p:sp>
      <p:sp>
        <p:nvSpPr>
          <p:cNvPr id="4" name="Titre 1"/>
          <p:cNvSpPr>
            <a:spLocks noGrp="1"/>
          </p:cNvSpPr>
          <p:nvPr>
            <p:ph type="ctrTitle"/>
          </p:nvPr>
        </p:nvSpPr>
        <p:spPr>
          <a:xfrm>
            <a:off x="1857556" y="5240545"/>
            <a:ext cx="8558925" cy="655131"/>
          </a:xfrm>
        </p:spPr>
        <p:txBody>
          <a:bodyPr>
            <a:normAutofit/>
          </a:bodyPr>
          <a:lstStyle/>
          <a:p>
            <a:pPr>
              <a:defRPr/>
            </a:pPr>
            <a:r>
              <a:rPr lang="fr-CH" sz="2400" dirty="0">
                <a:solidFill>
                  <a:schemeClr val="accent1">
                    <a:lumMod val="50000"/>
                  </a:schemeClr>
                </a:solidFill>
                <a:latin typeface="Helvetica Light" panose="020B0403020202020204"/>
              </a:rPr>
              <a:t>« Enjeux et outils du </a:t>
            </a:r>
            <a:r>
              <a:rPr lang="fr-CH" sz="2400" dirty="0">
                <a:solidFill>
                  <a:schemeClr val="accent1">
                    <a:lumMod val="50000"/>
                  </a:schemeClr>
                </a:solidFill>
                <a:latin typeface="Helvetica Light" panose="020B0403020202020204"/>
                <a:cs typeface="Calibri"/>
              </a:rPr>
              <a:t>management</a:t>
            </a:r>
            <a:r>
              <a:rPr lang="fr-CH" sz="2400" dirty="0">
                <a:solidFill>
                  <a:schemeClr val="accent1">
                    <a:lumMod val="50000"/>
                  </a:schemeClr>
                </a:solidFill>
                <a:latin typeface="Helvetica Light" panose="020B0403020202020204"/>
              </a:rPr>
              <a:t> pour le 21</a:t>
            </a:r>
            <a:r>
              <a:rPr lang="fr-CH" sz="2400" baseline="30000" dirty="0">
                <a:solidFill>
                  <a:schemeClr val="accent1">
                    <a:lumMod val="50000"/>
                  </a:schemeClr>
                </a:solidFill>
                <a:latin typeface="Helvetica Light" panose="020B0403020202020204"/>
              </a:rPr>
              <a:t>ème</a:t>
            </a:r>
            <a:r>
              <a:rPr lang="fr-CH" sz="2400" dirty="0">
                <a:solidFill>
                  <a:schemeClr val="accent1">
                    <a:lumMod val="50000"/>
                  </a:schemeClr>
                </a:solidFill>
                <a:latin typeface="Helvetica Light" panose="020B0403020202020204"/>
              </a:rPr>
              <a:t> siècle »</a:t>
            </a:r>
          </a:p>
        </p:txBody>
      </p:sp>
      <p:sp>
        <p:nvSpPr>
          <p:cNvPr id="6" name="Rectangle 3"/>
          <p:cNvSpPr>
            <a:spLocks noGrp="1" noChangeArrowheads="1"/>
          </p:cNvSpPr>
          <p:nvPr>
            <p:ph type="subTitle" idx="1"/>
          </p:nvPr>
        </p:nvSpPr>
        <p:spPr>
          <a:xfrm>
            <a:off x="2392833" y="5845360"/>
            <a:ext cx="7200800" cy="842042"/>
          </a:xfrm>
        </p:spPr>
        <p:txBody>
          <a:bodyPr>
            <a:normAutofit/>
          </a:bodyPr>
          <a:lstStyle/>
          <a:p>
            <a:pPr algn="ctr"/>
            <a:r>
              <a:rPr lang="fr-FR" sz="2000" dirty="0">
                <a:latin typeface="Helvetica Light" panose="020B0403020202020204"/>
              </a:rPr>
              <a:t>Daniel Amrein </a:t>
            </a:r>
          </a:p>
        </p:txBody>
      </p:sp>
      <p:pic>
        <p:nvPicPr>
          <p:cNvPr id="1026" name="Picture 2" descr="The SDGs wedding cake - Stockholm Resilience Centre">
            <a:extLst>
              <a:ext uri="{FF2B5EF4-FFF2-40B4-BE49-F238E27FC236}">
                <a16:creationId xmlns:a16="http://schemas.microsoft.com/office/drawing/2014/main" id="{9A01AF38-00B9-CE3F-E32B-36FD768EAD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93" r="22675"/>
          <a:stretch/>
        </p:blipFill>
        <p:spPr bwMode="auto">
          <a:xfrm>
            <a:off x="3037285" y="331603"/>
            <a:ext cx="5911896" cy="451820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9">
            <a:extLst>
              <a:ext uri="{FF2B5EF4-FFF2-40B4-BE49-F238E27FC236}">
                <a16:creationId xmlns:a16="http://schemas.microsoft.com/office/drawing/2014/main" id="{9270A5F8-EE80-6C83-BBCD-CAE18CAF79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061" y="158182"/>
            <a:ext cx="1095577" cy="12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022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A1DB30B-F1AA-7446-9EC8-770639CE6006}"/>
              </a:ext>
            </a:extLst>
          </p:cNvPr>
          <p:cNvPicPr>
            <a:picLocks noChangeAspect="1"/>
          </p:cNvPicPr>
          <p:nvPr/>
        </p:nvPicPr>
        <p:blipFill>
          <a:blip r:embed="rId3"/>
          <a:stretch>
            <a:fillRect/>
          </a:stretch>
        </p:blipFill>
        <p:spPr>
          <a:xfrm>
            <a:off x="1998417" y="1001902"/>
            <a:ext cx="8129170" cy="5567234"/>
          </a:xfrm>
          <a:prstGeom prst="rect">
            <a:avLst/>
          </a:prstGeom>
        </p:spPr>
      </p:pic>
      <p:sp>
        <p:nvSpPr>
          <p:cNvPr id="5" name="Espace réservé du contenu 2">
            <a:extLst>
              <a:ext uri="{FF2B5EF4-FFF2-40B4-BE49-F238E27FC236}">
                <a16:creationId xmlns:a16="http://schemas.microsoft.com/office/drawing/2014/main" id="{1F83DC8E-F9C4-8942-868D-B0D805F8C81F}"/>
              </a:ext>
            </a:extLst>
          </p:cNvPr>
          <p:cNvSpPr txBox="1">
            <a:spLocks/>
          </p:cNvSpPr>
          <p:nvPr/>
        </p:nvSpPr>
        <p:spPr>
          <a:xfrm>
            <a:off x="593240" y="1048501"/>
            <a:ext cx="7677724" cy="584119"/>
          </a:xfrm>
          <a:prstGeom prst="rect">
            <a:avLst/>
          </a:prstGeom>
        </p:spPr>
        <p:txBody>
          <a:bodyPr>
            <a:normAutofit/>
          </a:bodyPr>
          <a:lst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icrosoft YaHei" panose="020B0503020204020204" pitchFamily="34" charset="-122"/>
                <a:cs typeface="+mn-cs"/>
              </a:defRPr>
            </a:lvl2pPr>
            <a:lvl3pPr marL="1143000" indent="-228600" algn="l" defTabSz="449263" rtl="0" eaLnBrk="0" fontAlgn="base" hangingPunct="0">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icrosoft YaHei" panose="020B0503020204020204" pitchFamily="34" charset="-122"/>
                <a:cs typeface="+mn-cs"/>
              </a:defRPr>
            </a:lvl3pPr>
            <a:lvl4pPr marL="1600200" indent="-228600" algn="l" defTabSz="449263" rtl="0" eaLnBrk="0" fontAlgn="base" hangingPunct="0">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icrosoft YaHei" panose="020B0503020204020204" pitchFamily="34" charset="-122"/>
                <a:cs typeface="+mn-cs"/>
              </a:defRPr>
            </a:lvl4pPr>
            <a:lvl5pPr marL="2057400" indent="-228600" algn="l" defTabSz="449263" rtl="0" eaLnBrk="0" fontAlgn="base" hangingPunct="0">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fr-FR" sz="2400" b="1" i="1" dirty="0" err="1">
                <a:solidFill>
                  <a:schemeClr val="accent1">
                    <a:lumMod val="75000"/>
                  </a:schemeClr>
                </a:solidFill>
              </a:rPr>
              <a:t>Ze</a:t>
            </a:r>
            <a:r>
              <a:rPr lang="fr-FR" sz="2400" b="1" i="1" dirty="0">
                <a:solidFill>
                  <a:schemeClr val="accent1">
                    <a:lumMod val="75000"/>
                  </a:schemeClr>
                </a:solidFill>
              </a:rPr>
              <a:t> big </a:t>
            </a:r>
            <a:r>
              <a:rPr lang="fr-FR" sz="2400" b="1" i="1" dirty="0" err="1">
                <a:solidFill>
                  <a:schemeClr val="accent1">
                    <a:lumMod val="75000"/>
                  </a:schemeClr>
                </a:solidFill>
              </a:rPr>
              <a:t>picture</a:t>
            </a:r>
            <a:endParaRPr lang="fr-FR" sz="2400" b="1" i="1" dirty="0">
              <a:solidFill>
                <a:schemeClr val="accent1">
                  <a:lumMod val="75000"/>
                </a:schemeClr>
              </a:solidFill>
            </a:endParaRPr>
          </a:p>
        </p:txBody>
      </p:sp>
      <p:sp>
        <p:nvSpPr>
          <p:cNvPr id="3" name="Titre 1">
            <a:extLst>
              <a:ext uri="{FF2B5EF4-FFF2-40B4-BE49-F238E27FC236}">
                <a16:creationId xmlns:a16="http://schemas.microsoft.com/office/drawing/2014/main" id="{A5A80B1C-7572-1D55-18CF-045E6207B49C}"/>
              </a:ext>
            </a:extLst>
          </p:cNvPr>
          <p:cNvSpPr txBox="1">
            <a:spLocks/>
          </p:cNvSpPr>
          <p:nvPr/>
        </p:nvSpPr>
        <p:spPr>
          <a:xfrm>
            <a:off x="628650" y="204976"/>
            <a:ext cx="6609807" cy="584119"/>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Une</a:t>
            </a:r>
            <a:r>
              <a:rPr lang="de-CH" sz="2800" b="1" dirty="0"/>
              <a:t> </a:t>
            </a:r>
            <a:r>
              <a:rPr lang="de-CH" sz="2800" b="1" dirty="0" err="1"/>
              <a:t>démarche</a:t>
            </a:r>
            <a:r>
              <a:rPr lang="de-CH" sz="2800" b="1" dirty="0"/>
              <a:t> RSE </a:t>
            </a:r>
            <a:r>
              <a:rPr lang="de-CH" sz="2800" b="1" dirty="0" err="1"/>
              <a:t>comment</a:t>
            </a:r>
            <a:r>
              <a:rPr lang="de-CH" sz="2800" b="1" dirty="0"/>
              <a:t> </a:t>
            </a:r>
            <a:r>
              <a:rPr lang="de-CH" sz="2800" b="1" dirty="0" err="1"/>
              <a:t>ça</a:t>
            </a:r>
            <a:r>
              <a:rPr lang="de-CH" sz="2800" b="1" dirty="0"/>
              <a:t> marche ?</a:t>
            </a:r>
            <a:endParaRPr lang="fr-CH" sz="2800" b="1" dirty="0"/>
          </a:p>
        </p:txBody>
      </p:sp>
      <p:pic>
        <p:nvPicPr>
          <p:cNvPr id="6" name="Graphique 5">
            <a:extLst>
              <a:ext uri="{FF2B5EF4-FFF2-40B4-BE49-F238E27FC236}">
                <a16:creationId xmlns:a16="http://schemas.microsoft.com/office/drawing/2014/main" id="{82FCF0E5-C76E-A2FB-BA20-EFCF5612759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1699" y="366074"/>
            <a:ext cx="221541" cy="237364"/>
          </a:xfrm>
          <a:prstGeom prst="rect">
            <a:avLst/>
          </a:prstGeom>
        </p:spPr>
      </p:pic>
    </p:spTree>
    <p:extLst>
      <p:ext uri="{BB962C8B-B14F-4D97-AF65-F5344CB8AC3E}">
        <p14:creationId xmlns:p14="http://schemas.microsoft.com/office/powerpoint/2010/main" val="2582342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591" y="4406901"/>
            <a:ext cx="9067890" cy="1362075"/>
          </a:xfrm>
        </p:spPr>
        <p:txBody>
          <a:bodyPr>
            <a:normAutofit fontScale="90000"/>
          </a:bodyPr>
          <a:lstStyle/>
          <a:p>
            <a:r>
              <a:rPr lang="fr-CH" dirty="0"/>
              <a:t> </a:t>
            </a:r>
            <a:r>
              <a:rPr lang="fr-CH" sz="3600" dirty="0"/>
              <a:t>2. Analyse du contexte</a:t>
            </a:r>
            <a:br>
              <a:rPr lang="fr-CH" sz="3600" dirty="0"/>
            </a:br>
            <a:r>
              <a:rPr lang="fr-CH" sz="3600" dirty="0"/>
              <a:t>     </a:t>
            </a:r>
            <a:r>
              <a:rPr lang="fr-CH" sz="4000" dirty="0">
                <a:solidFill>
                  <a:srgbClr val="00B050"/>
                </a:solidFill>
              </a:rPr>
              <a:t>Etape 1 : Dans quel monde j’</a:t>
            </a:r>
            <a:r>
              <a:rPr lang="fr-CH" sz="4000" dirty="0" err="1">
                <a:solidFill>
                  <a:srgbClr val="00B050"/>
                </a:solidFill>
              </a:rPr>
              <a:t>evolue</a:t>
            </a:r>
            <a:r>
              <a:rPr lang="fr-CH" sz="4000" dirty="0">
                <a:solidFill>
                  <a:srgbClr val="00B050"/>
                </a:solidFill>
              </a:rPr>
              <a:t> ?</a:t>
            </a:r>
            <a:endParaRPr lang="fr-CH" dirty="0"/>
          </a:p>
        </p:txBody>
      </p:sp>
      <p:sp>
        <p:nvSpPr>
          <p:cNvPr id="5" name="Espace réservé du texte 4">
            <a:extLst>
              <a:ext uri="{FF2B5EF4-FFF2-40B4-BE49-F238E27FC236}">
                <a16:creationId xmlns:a16="http://schemas.microsoft.com/office/drawing/2014/main" id="{8FFF8CFF-F3E9-4FC3-8856-7F18125D6C8F}"/>
              </a:ext>
            </a:extLst>
          </p:cNvPr>
          <p:cNvSpPr>
            <a:spLocks noGrp="1"/>
          </p:cNvSpPr>
          <p:nvPr>
            <p:ph type="body" idx="1"/>
          </p:nvPr>
        </p:nvSpPr>
        <p:spPr>
          <a:xfrm>
            <a:off x="470337" y="2906714"/>
            <a:ext cx="7772400" cy="1500187"/>
          </a:xfrm>
        </p:spPr>
        <p:txBody>
          <a:bodyPr>
            <a:normAutofit/>
          </a:bodyPr>
          <a:lstStyle/>
          <a:p>
            <a:r>
              <a:rPr lang="de-CH" sz="2400" dirty="0">
                <a:latin typeface="Helvetica Light" panose="020B0403020202020204"/>
              </a:rPr>
              <a:t>MANAGER 21 -  Cours N°1 – </a:t>
            </a:r>
            <a:r>
              <a:rPr lang="de-CH" sz="2400" dirty="0" err="1">
                <a:latin typeface="Helvetica Light" panose="020B0403020202020204"/>
              </a:rPr>
              <a:t>Contexte</a:t>
            </a:r>
            <a:r>
              <a:rPr lang="de-CH" sz="2400" dirty="0">
                <a:latin typeface="Helvetica Light" panose="020B0403020202020204"/>
              </a:rPr>
              <a:t> et </a:t>
            </a:r>
            <a:r>
              <a:rPr lang="de-CH" sz="2400" dirty="0" err="1">
                <a:latin typeface="Helvetica Light" panose="020B0403020202020204"/>
              </a:rPr>
              <a:t>démarche</a:t>
            </a:r>
            <a:r>
              <a:rPr lang="de-CH" sz="2400" dirty="0">
                <a:latin typeface="Helvetica Light" panose="020B0403020202020204"/>
              </a:rPr>
              <a:t> RSE</a:t>
            </a:r>
            <a:endParaRPr lang="fr-CH" sz="2400" dirty="0">
              <a:latin typeface="Helvetica Light" panose="020B0403020202020204"/>
            </a:endParaRPr>
          </a:p>
        </p:txBody>
      </p:sp>
    </p:spTree>
    <p:extLst>
      <p:ext uri="{BB962C8B-B14F-4D97-AF65-F5344CB8AC3E}">
        <p14:creationId xmlns:p14="http://schemas.microsoft.com/office/powerpoint/2010/main" val="345149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C1CCE2-A7F3-2944-AC7A-603328C83EA5}"/>
              </a:ext>
            </a:extLst>
          </p:cNvPr>
          <p:cNvSpPr/>
          <p:nvPr/>
        </p:nvSpPr>
        <p:spPr>
          <a:xfrm>
            <a:off x="817798" y="1148565"/>
            <a:ext cx="11069401" cy="3897670"/>
          </a:xfrm>
          <a:prstGeom prst="rect">
            <a:avLst/>
          </a:prstGeom>
        </p:spPr>
        <p:txBody>
          <a:bodyPr wrap="square">
            <a:spAutoFit/>
          </a:bodyPr>
          <a:lstStyle/>
          <a:p>
            <a:r>
              <a:rPr lang="fr-CH" sz="2400" b="1" dirty="0">
                <a:latin typeface="Calibri" panose="020F0502020204030204" pitchFamily="34" charset="0"/>
                <a:ea typeface="メイリオ" panose="020B0604030504040204" pitchFamily="34" charset="-128"/>
                <a:cs typeface="Calibri" panose="020F0502020204030204" pitchFamily="34" charset="0"/>
              </a:rPr>
              <a:t>Définition : </a:t>
            </a:r>
          </a:p>
          <a:p>
            <a:endParaRPr lang="fr-CH" sz="1100" i="1" dirty="0">
              <a:latin typeface="Calibri" panose="020F0502020204030204" pitchFamily="34" charset="0"/>
              <a:ea typeface="メイリオ" panose="020B0604030504040204" pitchFamily="34" charset="-128"/>
              <a:cs typeface="Calibri" panose="020F0502020204030204" pitchFamily="34" charset="0"/>
            </a:endParaRPr>
          </a:p>
          <a:p>
            <a:r>
              <a:rPr lang="fr-CH" sz="2215" i="1" dirty="0">
                <a:latin typeface="Calibri" panose="020F0502020204030204" pitchFamily="34" charset="0"/>
                <a:ea typeface="メイリオ" panose="020B0604030504040204" pitchFamily="34" charset="-128"/>
                <a:cs typeface="Calibri" panose="020F0502020204030204" pitchFamily="34" charset="0"/>
              </a:rPr>
              <a:t>L’organisme doit comprendre quelles sont les pressions, quelles sont les attentes auxquelles           elle va devoir répondre. Quelles sont les obligations et les tendances qui vont influencer                 son business.</a:t>
            </a:r>
          </a:p>
          <a:p>
            <a:endParaRPr lang="fr-CH" sz="2215" i="1" dirty="0">
              <a:latin typeface="Calibri" panose="020F0502020204030204" pitchFamily="34" charset="0"/>
              <a:ea typeface="メイリオ" panose="020B0604030504040204" pitchFamily="34" charset="-128"/>
              <a:cs typeface="Calibri" panose="020F0502020204030204" pitchFamily="34" charset="0"/>
            </a:endParaRPr>
          </a:p>
          <a:p>
            <a:endParaRPr lang="fr-CH" sz="2215" i="1" dirty="0">
              <a:latin typeface="Calibri" panose="020F0502020204030204" pitchFamily="34" charset="0"/>
              <a:ea typeface="メイリオ" panose="020B0604030504040204" pitchFamily="34" charset="-128"/>
              <a:cs typeface="Calibri" panose="020F0502020204030204" pitchFamily="34" charset="0"/>
            </a:endParaRPr>
          </a:p>
          <a:p>
            <a:endParaRPr lang="fr-CH" sz="2215" i="1" dirty="0">
              <a:latin typeface="Calibri" panose="020F0502020204030204" pitchFamily="34" charset="0"/>
              <a:ea typeface="メイリオ" panose="020B0604030504040204" pitchFamily="34" charset="-128"/>
              <a:cs typeface="Calibri" panose="020F0502020204030204" pitchFamily="34" charset="0"/>
            </a:endParaRPr>
          </a:p>
          <a:p>
            <a:r>
              <a:rPr lang="fr-CH" sz="2400" b="1" dirty="0">
                <a:latin typeface="Calibri" panose="020F0502020204030204" pitchFamily="34" charset="0"/>
                <a:ea typeface="メイリオ" panose="020B0604030504040204" pitchFamily="34" charset="-128"/>
                <a:cs typeface="Calibri" panose="020F0502020204030204" pitchFamily="34" charset="0"/>
              </a:rPr>
              <a:t>Votre objectif :</a:t>
            </a:r>
          </a:p>
          <a:p>
            <a:endParaRPr lang="fr-CH" sz="1108" b="1" dirty="0">
              <a:latin typeface="Calibri" panose="020F0502020204030204" pitchFamily="34" charset="0"/>
              <a:ea typeface="メイリオ" panose="020B0604030504040204" pitchFamily="34" charset="-128"/>
              <a:cs typeface="Calibri" panose="020F0502020204030204" pitchFamily="34" charset="0"/>
            </a:endParaRPr>
          </a:p>
          <a:p>
            <a:pPr marL="422041" indent="-422041">
              <a:buFont typeface="Wingdings" pitchFamily="2" charset="2"/>
              <a:buChar char="ü"/>
            </a:pPr>
            <a:r>
              <a:rPr lang="fr-CH" sz="2215" b="1" dirty="0">
                <a:solidFill>
                  <a:srgbClr val="00B050"/>
                </a:solidFill>
                <a:latin typeface="Calibri" panose="020F0502020204030204" pitchFamily="34" charset="0"/>
                <a:ea typeface="メイリオ" panose="020B0604030504040204" pitchFamily="34" charset="-128"/>
                <a:cs typeface="Calibri" panose="020F0502020204030204" pitchFamily="34" charset="0"/>
              </a:rPr>
              <a:t>Faire comprendre dans quel contexte de durabilité le mandant évolue</a:t>
            </a:r>
          </a:p>
          <a:p>
            <a:endParaRPr lang="fr-FR" sz="2215" b="1" dirty="0"/>
          </a:p>
        </p:txBody>
      </p:sp>
      <p:sp>
        <p:nvSpPr>
          <p:cNvPr id="4" name="Titre 1">
            <a:extLst>
              <a:ext uri="{FF2B5EF4-FFF2-40B4-BE49-F238E27FC236}">
                <a16:creationId xmlns:a16="http://schemas.microsoft.com/office/drawing/2014/main" id="{B24BED86-2FC0-2015-ED1B-D4B630E2C34D}"/>
              </a:ext>
            </a:extLst>
          </p:cNvPr>
          <p:cNvSpPr txBox="1">
            <a:spLocks/>
          </p:cNvSpPr>
          <p:nvPr/>
        </p:nvSpPr>
        <p:spPr>
          <a:xfrm>
            <a:off x="628650" y="204976"/>
            <a:ext cx="6877050" cy="7475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Une</a:t>
            </a:r>
            <a:r>
              <a:rPr lang="de-CH" sz="2800" b="1" dirty="0"/>
              <a:t> </a:t>
            </a:r>
            <a:r>
              <a:rPr lang="de-CH" sz="2800" b="1" dirty="0" err="1"/>
              <a:t>analyse</a:t>
            </a:r>
            <a:r>
              <a:rPr lang="de-CH" sz="2800" b="1" dirty="0"/>
              <a:t> de </a:t>
            </a:r>
            <a:r>
              <a:rPr lang="de-CH" sz="2800" b="1" dirty="0" err="1"/>
              <a:t>contexte</a:t>
            </a:r>
            <a:r>
              <a:rPr lang="de-CH" sz="2800" b="1" dirty="0"/>
              <a:t> à </a:t>
            </a:r>
            <a:r>
              <a:rPr lang="de-CH" sz="2800" b="1" dirty="0" err="1"/>
              <a:t>quoi</a:t>
            </a:r>
            <a:r>
              <a:rPr lang="de-CH" sz="2800" b="1" dirty="0"/>
              <a:t> </a:t>
            </a:r>
            <a:r>
              <a:rPr lang="de-CH" sz="2800" b="1" dirty="0" err="1"/>
              <a:t>ça</a:t>
            </a:r>
            <a:r>
              <a:rPr lang="de-CH" sz="2800" b="1" dirty="0"/>
              <a:t> </a:t>
            </a:r>
            <a:r>
              <a:rPr lang="de-CH" sz="2800" b="1" dirty="0" err="1"/>
              <a:t>sert</a:t>
            </a:r>
            <a:r>
              <a:rPr lang="de-CH" sz="2800" b="1" dirty="0"/>
              <a:t> ?</a:t>
            </a:r>
            <a:endParaRPr lang="fr-CH" sz="2800" b="1" dirty="0"/>
          </a:p>
        </p:txBody>
      </p:sp>
      <p:pic>
        <p:nvPicPr>
          <p:cNvPr id="6" name="Graphique 5">
            <a:extLst>
              <a:ext uri="{FF2B5EF4-FFF2-40B4-BE49-F238E27FC236}">
                <a16:creationId xmlns:a16="http://schemas.microsoft.com/office/drawing/2014/main" id="{4C92C5D1-8BC2-AC05-B10B-B4638C270CD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699" y="366074"/>
            <a:ext cx="221541" cy="237364"/>
          </a:xfrm>
          <a:prstGeom prst="rect">
            <a:avLst/>
          </a:prstGeom>
        </p:spPr>
      </p:pic>
    </p:spTree>
    <p:extLst>
      <p:ext uri="{BB962C8B-B14F-4D97-AF65-F5344CB8AC3E}">
        <p14:creationId xmlns:p14="http://schemas.microsoft.com/office/powerpoint/2010/main" val="3672077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C735C72-EA35-654D-A4A0-28F85B5DFD30}"/>
              </a:ext>
            </a:extLst>
          </p:cNvPr>
          <p:cNvSpPr>
            <a:spLocks noGrp="1"/>
          </p:cNvSpPr>
          <p:nvPr>
            <p:ph idx="1"/>
          </p:nvPr>
        </p:nvSpPr>
        <p:spPr>
          <a:xfrm>
            <a:off x="628650" y="1220182"/>
            <a:ext cx="11364677" cy="4719294"/>
          </a:xfrm>
        </p:spPr>
        <p:txBody>
          <a:bodyPr>
            <a:normAutofit/>
          </a:bodyPr>
          <a:lstStyle/>
          <a:p>
            <a:pPr marL="474796" indent="-474796">
              <a:lnSpc>
                <a:spcPct val="150000"/>
              </a:lnSpc>
              <a:buFont typeface="+mj-lt"/>
              <a:buAutoNum type="arabicPeriod"/>
            </a:pPr>
            <a:r>
              <a:rPr lang="fr-FR" sz="2215" b="1" dirty="0">
                <a:solidFill>
                  <a:srgbClr val="0070C0"/>
                </a:solidFill>
              </a:rPr>
              <a:t>Quels sont les outils possibles pour atteindre les objectifs  ?</a:t>
            </a:r>
          </a:p>
          <a:p>
            <a:pPr marL="474796" indent="-474796">
              <a:lnSpc>
                <a:spcPct val="150000"/>
              </a:lnSpc>
              <a:buFont typeface="+mj-lt"/>
              <a:buAutoNum type="arabicPeriod"/>
            </a:pPr>
            <a:r>
              <a:rPr lang="fr-FR" sz="2215" b="1" dirty="0">
                <a:solidFill>
                  <a:srgbClr val="0070C0"/>
                </a:solidFill>
              </a:rPr>
              <a:t>Quelle(s) méthodologie(s) allez-vous suivre (fil rouge)  ?</a:t>
            </a:r>
          </a:p>
          <a:p>
            <a:pPr marL="474796" indent="-474796">
              <a:lnSpc>
                <a:spcPct val="150000"/>
              </a:lnSpc>
              <a:buFont typeface="+mj-lt"/>
              <a:buAutoNum type="arabicPeriod"/>
            </a:pPr>
            <a:r>
              <a:rPr lang="fr-FR" sz="2215" b="1" dirty="0">
                <a:solidFill>
                  <a:srgbClr val="0070C0"/>
                </a:solidFill>
              </a:rPr>
              <a:t>Quels livrables allez-vous proposer  ?</a:t>
            </a:r>
          </a:p>
          <a:p>
            <a:pPr marL="474796" indent="-474796">
              <a:buFont typeface="+mj-lt"/>
              <a:buAutoNum type="arabicPeriod"/>
            </a:pPr>
            <a:endParaRPr lang="fr-FR" sz="2215" b="1" dirty="0">
              <a:solidFill>
                <a:srgbClr val="0070C0"/>
              </a:solidFill>
            </a:endParaRPr>
          </a:p>
          <a:p>
            <a:pPr marL="474796" indent="-474796">
              <a:buFont typeface="+mj-lt"/>
              <a:buAutoNum type="arabicPeriod"/>
            </a:pPr>
            <a:endParaRPr lang="fr-FR" sz="2215" b="1" dirty="0">
              <a:solidFill>
                <a:srgbClr val="0070C0"/>
              </a:solidFill>
            </a:endParaRPr>
          </a:p>
          <a:p>
            <a:pPr marL="474796" indent="-474796">
              <a:buFont typeface="+mj-lt"/>
              <a:buAutoNum type="arabicPeriod"/>
            </a:pPr>
            <a:endParaRPr lang="fr-FR" sz="2215" b="1" dirty="0">
              <a:solidFill>
                <a:srgbClr val="0070C0"/>
              </a:solidFill>
            </a:endParaRPr>
          </a:p>
          <a:p>
            <a:pPr>
              <a:buFont typeface="Wingdings" panose="05000000000000000000" pitchFamily="2" charset="2"/>
              <a:buChar char="Ø"/>
            </a:pPr>
            <a:r>
              <a:rPr lang="fr-FR" sz="2215" dirty="0">
                <a:solidFill>
                  <a:srgbClr val="0070C0"/>
                </a:solidFill>
              </a:rPr>
              <a:t>Je vous laisse </a:t>
            </a:r>
            <a:r>
              <a:rPr lang="fr-FR" sz="2400" b="1" i="1" dirty="0">
                <a:solidFill>
                  <a:srgbClr val="0070C0"/>
                </a:solidFill>
              </a:rPr>
              <a:t>10 minutes </a:t>
            </a:r>
            <a:r>
              <a:rPr lang="fr-FR" sz="2215" dirty="0">
                <a:solidFill>
                  <a:srgbClr val="0070C0"/>
                </a:solidFill>
              </a:rPr>
              <a:t>de réflexion pour me proposer des réponses sur ces trois questions.</a:t>
            </a:r>
          </a:p>
          <a:p>
            <a:pPr marL="0" indent="0"/>
            <a:endParaRPr lang="fr-FR" sz="2585" b="1" dirty="0"/>
          </a:p>
        </p:txBody>
      </p:sp>
      <p:sp>
        <p:nvSpPr>
          <p:cNvPr id="5" name="Titre 1">
            <a:extLst>
              <a:ext uri="{FF2B5EF4-FFF2-40B4-BE49-F238E27FC236}">
                <a16:creationId xmlns:a16="http://schemas.microsoft.com/office/drawing/2014/main" id="{6E58059B-6640-82C5-7D8E-0575101926E9}"/>
              </a:ext>
            </a:extLst>
          </p:cNvPr>
          <p:cNvSpPr txBox="1">
            <a:spLocks/>
          </p:cNvSpPr>
          <p:nvPr/>
        </p:nvSpPr>
        <p:spPr>
          <a:xfrm>
            <a:off x="628650" y="204976"/>
            <a:ext cx="6877050" cy="7475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Une</a:t>
            </a:r>
            <a:r>
              <a:rPr lang="de-CH" sz="2800" b="1" dirty="0"/>
              <a:t> </a:t>
            </a:r>
            <a:r>
              <a:rPr lang="de-CH" sz="2800" b="1" dirty="0" err="1"/>
              <a:t>analyse</a:t>
            </a:r>
            <a:r>
              <a:rPr lang="de-CH" sz="2800" b="1" dirty="0"/>
              <a:t> de </a:t>
            </a:r>
            <a:r>
              <a:rPr lang="de-CH" sz="2800" b="1" dirty="0" err="1"/>
              <a:t>contexte</a:t>
            </a:r>
            <a:r>
              <a:rPr lang="de-CH" sz="2800" b="1" dirty="0"/>
              <a:t> – </a:t>
            </a:r>
            <a:r>
              <a:rPr lang="de-CH" sz="2800" b="1" dirty="0" err="1"/>
              <a:t>Réflexion</a:t>
            </a:r>
            <a:r>
              <a:rPr lang="de-CH" sz="2800" b="1" dirty="0"/>
              <a:t> N°1</a:t>
            </a:r>
            <a:endParaRPr lang="fr-CH" sz="2800" b="1" dirty="0"/>
          </a:p>
        </p:txBody>
      </p:sp>
      <p:pic>
        <p:nvPicPr>
          <p:cNvPr id="6" name="Graphique 5">
            <a:extLst>
              <a:ext uri="{FF2B5EF4-FFF2-40B4-BE49-F238E27FC236}">
                <a16:creationId xmlns:a16="http://schemas.microsoft.com/office/drawing/2014/main" id="{CD365A04-983D-6B15-886A-586305885D3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699" y="366074"/>
            <a:ext cx="221541" cy="237364"/>
          </a:xfrm>
          <a:prstGeom prst="rect">
            <a:avLst/>
          </a:prstGeom>
        </p:spPr>
      </p:pic>
    </p:spTree>
    <p:extLst>
      <p:ext uri="{BB962C8B-B14F-4D97-AF65-F5344CB8AC3E}">
        <p14:creationId xmlns:p14="http://schemas.microsoft.com/office/powerpoint/2010/main" val="119456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DF436D-27E5-5045-9C1F-8E483E44ACDB}"/>
              </a:ext>
            </a:extLst>
          </p:cNvPr>
          <p:cNvSpPr txBox="1"/>
          <p:nvPr/>
        </p:nvSpPr>
        <p:spPr>
          <a:xfrm>
            <a:off x="628650" y="1047328"/>
            <a:ext cx="10782300" cy="3435428"/>
          </a:xfrm>
          <a:prstGeom prst="rect">
            <a:avLst/>
          </a:prstGeom>
          <a:noFill/>
        </p:spPr>
        <p:txBody>
          <a:bodyPr wrap="square" rtlCol="0">
            <a:spAutoFit/>
          </a:bodyPr>
          <a:lstStyle/>
          <a:p>
            <a:r>
              <a:rPr lang="fr-FR" sz="2400" b="1" dirty="0"/>
              <a:t>Méthodologie et outils principaux en matière de durabilité :</a:t>
            </a:r>
          </a:p>
          <a:p>
            <a:endParaRPr lang="fr-FR" sz="1662" b="1" dirty="0"/>
          </a:p>
          <a:p>
            <a:pPr marL="844083" lvl="1" indent="-422041">
              <a:buFont typeface="+mj-lt"/>
              <a:buAutoNum type="arabicPeriod"/>
            </a:pPr>
            <a:r>
              <a:rPr lang="fr-FR" sz="2000" b="1" dirty="0"/>
              <a:t>Lois, cadre légal, grandes tendances du moment… 				</a:t>
            </a:r>
            <a:r>
              <a:rPr lang="fr-FR" sz="2000" b="1" i="1" dirty="0"/>
              <a:t>Macro environnement</a:t>
            </a:r>
          </a:p>
          <a:p>
            <a:pPr marL="844083" lvl="1" indent="-422041">
              <a:buFont typeface="+mj-lt"/>
              <a:buAutoNum type="arabicPeriod"/>
            </a:pPr>
            <a:r>
              <a:rPr lang="fr-FR" sz="2000" b="1" dirty="0"/>
              <a:t>Analyse des parties prenantes									</a:t>
            </a:r>
            <a:r>
              <a:rPr lang="fr-FR" sz="2000" b="1" i="1" dirty="0" err="1"/>
              <a:t>Meso</a:t>
            </a:r>
            <a:r>
              <a:rPr lang="fr-FR" sz="2000" b="1" i="1" dirty="0"/>
              <a:t> environnement</a:t>
            </a:r>
          </a:p>
          <a:p>
            <a:pPr marL="844083" lvl="1" indent="-422041">
              <a:buFont typeface="+mj-lt"/>
              <a:buAutoNum type="arabicPeriod"/>
            </a:pPr>
            <a:r>
              <a:rPr lang="fr-FR" sz="2000" b="1" dirty="0"/>
              <a:t>Benchmark													</a:t>
            </a:r>
            <a:r>
              <a:rPr lang="fr-FR" sz="2000" b="1" i="1" dirty="0" err="1"/>
              <a:t>Meso</a:t>
            </a:r>
            <a:r>
              <a:rPr lang="fr-FR" sz="2000" b="1" i="1" dirty="0"/>
              <a:t> environnement</a:t>
            </a:r>
          </a:p>
          <a:p>
            <a:pPr marL="422042" lvl="1"/>
            <a:endParaRPr lang="fr-FR" sz="2000" b="1" i="1" dirty="0"/>
          </a:p>
          <a:p>
            <a:pPr marL="422042" lvl="1"/>
            <a:endParaRPr lang="fr-FR" sz="2000" b="1" i="1" dirty="0"/>
          </a:p>
          <a:p>
            <a:pPr marL="764942" lvl="1" indent="-342900">
              <a:buFont typeface="Wingdings" panose="05000000000000000000" pitchFamily="2" charset="2"/>
              <a:buChar char="Ø"/>
            </a:pPr>
            <a:r>
              <a:rPr lang="fr-FR" sz="2000" b="1" i="1" dirty="0">
                <a:solidFill>
                  <a:schemeClr val="accent1"/>
                </a:solidFill>
              </a:rPr>
              <a:t>		Quel outil de management fait la synthèse entre le contexte et son entreprise ?</a:t>
            </a:r>
          </a:p>
          <a:p>
            <a:pPr lvl="2"/>
            <a:endParaRPr lang="fr-FR" sz="2000" b="1" dirty="0"/>
          </a:p>
          <a:p>
            <a:pPr lvl="2"/>
            <a:endParaRPr lang="fr-FR" sz="2000" b="1" dirty="0"/>
          </a:p>
          <a:p>
            <a:endParaRPr lang="fr-FR" sz="1662" b="1" dirty="0"/>
          </a:p>
        </p:txBody>
      </p:sp>
      <p:sp>
        <p:nvSpPr>
          <p:cNvPr id="4" name="Titre 1">
            <a:extLst>
              <a:ext uri="{FF2B5EF4-FFF2-40B4-BE49-F238E27FC236}">
                <a16:creationId xmlns:a16="http://schemas.microsoft.com/office/drawing/2014/main" id="{E148B49D-4A36-E2AC-D171-2D41CA30459A}"/>
              </a:ext>
            </a:extLst>
          </p:cNvPr>
          <p:cNvSpPr txBox="1">
            <a:spLocks/>
          </p:cNvSpPr>
          <p:nvPr/>
        </p:nvSpPr>
        <p:spPr>
          <a:xfrm>
            <a:off x="628650" y="274549"/>
            <a:ext cx="7848600" cy="490764"/>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Une</a:t>
            </a:r>
            <a:r>
              <a:rPr lang="de-CH" sz="2800" b="1" dirty="0"/>
              <a:t> </a:t>
            </a:r>
            <a:r>
              <a:rPr lang="de-CH" sz="2800" b="1" dirty="0" err="1"/>
              <a:t>analyse</a:t>
            </a:r>
            <a:r>
              <a:rPr lang="de-CH" sz="2800" b="1" dirty="0"/>
              <a:t> de </a:t>
            </a:r>
            <a:r>
              <a:rPr lang="de-CH" sz="2800" b="1" dirty="0" err="1"/>
              <a:t>contexte</a:t>
            </a:r>
            <a:r>
              <a:rPr lang="de-CH" sz="2800" b="1" dirty="0"/>
              <a:t>  -  </a:t>
            </a:r>
            <a:r>
              <a:rPr lang="de-CH" sz="2800" b="1" dirty="0" err="1"/>
              <a:t>comment</a:t>
            </a:r>
            <a:r>
              <a:rPr lang="de-CH" sz="2800" b="1" dirty="0"/>
              <a:t> </a:t>
            </a:r>
            <a:r>
              <a:rPr lang="de-CH" sz="2800" b="1" dirty="0" err="1"/>
              <a:t>ça</a:t>
            </a:r>
            <a:r>
              <a:rPr lang="de-CH" sz="2800" b="1" dirty="0"/>
              <a:t> marche ?</a:t>
            </a:r>
            <a:endParaRPr lang="fr-CH" sz="2800" b="1" dirty="0"/>
          </a:p>
        </p:txBody>
      </p:sp>
      <p:pic>
        <p:nvPicPr>
          <p:cNvPr id="6" name="Graphique 5">
            <a:extLst>
              <a:ext uri="{FF2B5EF4-FFF2-40B4-BE49-F238E27FC236}">
                <a16:creationId xmlns:a16="http://schemas.microsoft.com/office/drawing/2014/main" id="{446B822C-376D-4BDE-5205-A53B6A440E5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699" y="366074"/>
            <a:ext cx="221541" cy="237364"/>
          </a:xfrm>
          <a:prstGeom prst="rect">
            <a:avLst/>
          </a:prstGeom>
        </p:spPr>
      </p:pic>
    </p:spTree>
    <p:extLst>
      <p:ext uri="{BB962C8B-B14F-4D97-AF65-F5344CB8AC3E}">
        <p14:creationId xmlns:p14="http://schemas.microsoft.com/office/powerpoint/2010/main" val="2312582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7">
            <a:extLst>
              <a:ext uri="{FF2B5EF4-FFF2-40B4-BE49-F238E27FC236}">
                <a16:creationId xmlns:a16="http://schemas.microsoft.com/office/drawing/2014/main" id="{93F3DE14-C6B6-9DC0-07B7-4D97E5C79983}"/>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35110" y="925380"/>
            <a:ext cx="5902208" cy="5925630"/>
          </a:xfrm>
          <a:prstGeom prst="rect">
            <a:avLst/>
          </a:prstGeom>
          <a:noFill/>
          <a:ln w="9525">
            <a:noFill/>
            <a:miter lim="800000"/>
            <a:headEnd/>
            <a:tailEnd/>
          </a:ln>
        </p:spPr>
      </p:pic>
      <p:sp>
        <p:nvSpPr>
          <p:cNvPr id="5" name="Titre 1">
            <a:extLst>
              <a:ext uri="{FF2B5EF4-FFF2-40B4-BE49-F238E27FC236}">
                <a16:creationId xmlns:a16="http://schemas.microsoft.com/office/drawing/2014/main" id="{99889DD4-D77A-3A84-AEB3-8473B4D5543D}"/>
              </a:ext>
            </a:extLst>
          </p:cNvPr>
          <p:cNvSpPr txBox="1">
            <a:spLocks/>
          </p:cNvSpPr>
          <p:nvPr/>
        </p:nvSpPr>
        <p:spPr>
          <a:xfrm>
            <a:off x="628650" y="274549"/>
            <a:ext cx="7848600" cy="490764"/>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Les</a:t>
            </a:r>
            <a:r>
              <a:rPr lang="de-CH" sz="2800" b="1" dirty="0"/>
              <a:t> </a:t>
            </a:r>
            <a:r>
              <a:rPr lang="de-CH" sz="2800" b="1" dirty="0" err="1"/>
              <a:t>parties</a:t>
            </a:r>
            <a:r>
              <a:rPr lang="de-CH" sz="2800" b="1" dirty="0"/>
              <a:t> </a:t>
            </a:r>
            <a:r>
              <a:rPr lang="de-CH" sz="2800" b="1" dirty="0" err="1"/>
              <a:t>prenantes</a:t>
            </a:r>
            <a:r>
              <a:rPr lang="de-CH" sz="2800" b="1" dirty="0"/>
              <a:t> – </a:t>
            </a:r>
            <a:r>
              <a:rPr lang="de-CH" sz="2800" b="1" dirty="0" err="1"/>
              <a:t>L’incontournable</a:t>
            </a:r>
            <a:endParaRPr lang="fr-CH" sz="2800" b="1" dirty="0"/>
          </a:p>
        </p:txBody>
      </p:sp>
      <p:pic>
        <p:nvPicPr>
          <p:cNvPr id="6" name="Graphique 5">
            <a:extLst>
              <a:ext uri="{FF2B5EF4-FFF2-40B4-BE49-F238E27FC236}">
                <a16:creationId xmlns:a16="http://schemas.microsoft.com/office/drawing/2014/main" id="{2495E87B-F92D-6B6E-2BB7-88D3F36547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699" y="366074"/>
            <a:ext cx="221541" cy="237364"/>
          </a:xfrm>
          <a:prstGeom prst="rect">
            <a:avLst/>
          </a:prstGeom>
        </p:spPr>
      </p:pic>
      <p:sp>
        <p:nvSpPr>
          <p:cNvPr id="7" name="ZoneTexte 6">
            <a:extLst>
              <a:ext uri="{FF2B5EF4-FFF2-40B4-BE49-F238E27FC236}">
                <a16:creationId xmlns:a16="http://schemas.microsoft.com/office/drawing/2014/main" id="{E4004745-6DBC-E6B1-6446-C030EB08E6BC}"/>
              </a:ext>
            </a:extLst>
          </p:cNvPr>
          <p:cNvSpPr txBox="1"/>
          <p:nvPr/>
        </p:nvSpPr>
        <p:spPr>
          <a:xfrm>
            <a:off x="7851085" y="1540564"/>
            <a:ext cx="4178990" cy="3693319"/>
          </a:xfrm>
          <a:prstGeom prst="rect">
            <a:avLst/>
          </a:prstGeom>
          <a:noFill/>
        </p:spPr>
        <p:txBody>
          <a:bodyPr wrap="square" rtlCol="0">
            <a:spAutoFit/>
          </a:bodyPr>
          <a:lstStyle/>
          <a:p>
            <a:endParaRPr lang="fr-CH" sz="2400" b="1" dirty="0"/>
          </a:p>
          <a:p>
            <a:r>
              <a:rPr lang="fr-CH" sz="2400" b="1" i="1" dirty="0">
                <a:solidFill>
                  <a:schemeClr val="tx2"/>
                </a:solidFill>
              </a:rPr>
              <a:t>? Définition </a:t>
            </a:r>
          </a:p>
          <a:p>
            <a:r>
              <a:rPr lang="fr-CH" sz="2400" b="1" i="1" dirty="0">
                <a:solidFill>
                  <a:schemeClr val="tx2"/>
                </a:solidFill>
              </a:rPr>
              <a:t>? Philosophie</a:t>
            </a:r>
          </a:p>
          <a:p>
            <a:endParaRPr lang="fr-CH" sz="2400" b="1" dirty="0"/>
          </a:p>
          <a:p>
            <a:endParaRPr lang="fr-CH" sz="2400" b="1" dirty="0"/>
          </a:p>
          <a:p>
            <a:r>
              <a:rPr lang="fr-CH" sz="2400" b="1" dirty="0"/>
              <a:t>Une aide pour les identifier</a:t>
            </a:r>
          </a:p>
          <a:p>
            <a:endParaRPr lang="fr-CH" dirty="0"/>
          </a:p>
          <a:p>
            <a:pPr marL="342900" indent="-342900">
              <a:buFont typeface="Wingdings" panose="05000000000000000000" pitchFamily="2" charset="2"/>
              <a:buChar char="Ø"/>
            </a:pPr>
            <a:r>
              <a:rPr lang="fr-CH" sz="2400" dirty="0"/>
              <a:t>Interne, externe, extérieur</a:t>
            </a:r>
          </a:p>
          <a:p>
            <a:endParaRPr lang="fr-CH" sz="2400" dirty="0"/>
          </a:p>
          <a:p>
            <a:pPr marL="342900" indent="-342900">
              <a:buFont typeface="Wingdings" panose="05000000000000000000" pitchFamily="2" charset="2"/>
              <a:buChar char="Ø"/>
            </a:pPr>
            <a:r>
              <a:rPr lang="fr-CH" sz="2400" dirty="0"/>
              <a:t>Chaîne de valeur</a:t>
            </a:r>
          </a:p>
        </p:txBody>
      </p:sp>
    </p:spTree>
    <p:extLst>
      <p:ext uri="{BB962C8B-B14F-4D97-AF65-F5344CB8AC3E}">
        <p14:creationId xmlns:p14="http://schemas.microsoft.com/office/powerpoint/2010/main" val="2967916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2137093" y="1132368"/>
            <a:ext cx="1195754" cy="7620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391" y="561703"/>
            <a:ext cx="2616711" cy="6032529"/>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3371" y="3197848"/>
            <a:ext cx="3975615" cy="3168067"/>
          </a:xfrm>
          <a:prstGeom prst="rect">
            <a:avLst/>
          </a:prstGeom>
        </p:spPr>
      </p:pic>
      <p:sp>
        <p:nvSpPr>
          <p:cNvPr id="6" name="Rectangle 5"/>
          <p:cNvSpPr/>
          <p:nvPr/>
        </p:nvSpPr>
        <p:spPr>
          <a:xfrm>
            <a:off x="2308677" y="1685816"/>
            <a:ext cx="4220308" cy="774251"/>
          </a:xfrm>
          <a:prstGeom prst="rect">
            <a:avLst/>
          </a:prstGeom>
        </p:spPr>
        <p:txBody>
          <a:bodyPr>
            <a:spAutoFit/>
          </a:bodyPr>
          <a:lstStyle/>
          <a:p>
            <a:r>
              <a:rPr lang="fr-FR" sz="1477" b="1" dirty="0">
                <a:solidFill>
                  <a:prstClr val="black"/>
                </a:solidFill>
                <a:latin typeface="ArialMT" charset="0"/>
              </a:rPr>
              <a:t>LEGRAND EST LE SPÉCIALISTE MONDIAL DES INFRASTRUCTURES ÉLECTRIQUES ET NUMÉRIQUES DU BÂTIMENT</a:t>
            </a:r>
            <a:endParaRPr lang="fr-FR" sz="1477" dirty="0"/>
          </a:p>
        </p:txBody>
      </p:sp>
      <p:sp>
        <p:nvSpPr>
          <p:cNvPr id="7" name="Titre 1">
            <a:extLst>
              <a:ext uri="{FF2B5EF4-FFF2-40B4-BE49-F238E27FC236}">
                <a16:creationId xmlns:a16="http://schemas.microsoft.com/office/drawing/2014/main" id="{1434E23B-2FF7-1D1D-72B2-C06B4D4AAA56}"/>
              </a:ext>
            </a:extLst>
          </p:cNvPr>
          <p:cNvSpPr txBox="1">
            <a:spLocks/>
          </p:cNvSpPr>
          <p:nvPr/>
        </p:nvSpPr>
        <p:spPr>
          <a:xfrm>
            <a:off x="628650" y="274549"/>
            <a:ext cx="7848600" cy="490764"/>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a:t>Exemple </a:t>
            </a:r>
            <a:r>
              <a:rPr lang="de-CH" sz="2800" b="1" dirty="0" err="1"/>
              <a:t>d’analyse</a:t>
            </a:r>
            <a:r>
              <a:rPr lang="de-CH" sz="2800" b="1" dirty="0"/>
              <a:t> des </a:t>
            </a:r>
            <a:r>
              <a:rPr lang="de-CH" sz="2800" b="1" dirty="0" err="1"/>
              <a:t>Parties</a:t>
            </a:r>
            <a:r>
              <a:rPr lang="de-CH" sz="2800" b="1" dirty="0"/>
              <a:t> </a:t>
            </a:r>
            <a:r>
              <a:rPr lang="de-CH" sz="2800" b="1" dirty="0" err="1"/>
              <a:t>Prenantes</a:t>
            </a:r>
            <a:endParaRPr lang="fr-CH" sz="2800" b="1" dirty="0"/>
          </a:p>
        </p:txBody>
      </p:sp>
      <p:pic>
        <p:nvPicPr>
          <p:cNvPr id="9" name="Graphique 8">
            <a:extLst>
              <a:ext uri="{FF2B5EF4-FFF2-40B4-BE49-F238E27FC236}">
                <a16:creationId xmlns:a16="http://schemas.microsoft.com/office/drawing/2014/main" id="{34C8DE93-ECFA-BDF4-5911-B7FFEFE8741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1699" y="366074"/>
            <a:ext cx="221541" cy="237364"/>
          </a:xfrm>
          <a:prstGeom prst="rect">
            <a:avLst/>
          </a:prstGeom>
        </p:spPr>
      </p:pic>
    </p:spTree>
    <p:extLst>
      <p:ext uri="{BB962C8B-B14F-4D97-AF65-F5344CB8AC3E}">
        <p14:creationId xmlns:p14="http://schemas.microsoft.com/office/powerpoint/2010/main" val="1453353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C735C72-EA35-654D-A4A0-28F85B5DFD30}"/>
              </a:ext>
            </a:extLst>
          </p:cNvPr>
          <p:cNvSpPr>
            <a:spLocks noGrp="1"/>
          </p:cNvSpPr>
          <p:nvPr>
            <p:ph idx="1"/>
          </p:nvPr>
        </p:nvSpPr>
        <p:spPr>
          <a:xfrm>
            <a:off x="726590" y="865287"/>
            <a:ext cx="10560535" cy="4719294"/>
          </a:xfrm>
        </p:spPr>
        <p:txBody>
          <a:bodyPr>
            <a:normAutofit/>
          </a:bodyPr>
          <a:lstStyle/>
          <a:p>
            <a:pPr marL="0" indent="0">
              <a:buNone/>
            </a:pPr>
            <a:endParaRPr lang="fr-FR" sz="2585" b="1" dirty="0">
              <a:solidFill>
                <a:srgbClr val="0070C0"/>
              </a:solidFill>
            </a:endParaRPr>
          </a:p>
          <a:p>
            <a:pPr marL="0" indent="0">
              <a:buNone/>
            </a:pPr>
            <a:endParaRPr lang="fr-FR" sz="2585" b="1" dirty="0">
              <a:solidFill>
                <a:srgbClr val="0070C0"/>
              </a:solidFill>
            </a:endParaRPr>
          </a:p>
          <a:p>
            <a:pPr marL="474796" indent="-474796">
              <a:lnSpc>
                <a:spcPct val="150000"/>
              </a:lnSpc>
              <a:buFont typeface="+mj-lt"/>
              <a:buAutoNum type="arabicPeriod"/>
            </a:pPr>
            <a:r>
              <a:rPr lang="fr-FR" sz="2400" b="1" dirty="0">
                <a:solidFill>
                  <a:srgbClr val="0070C0"/>
                </a:solidFill>
              </a:rPr>
              <a:t>Quelles sont les principales parties prenantes de votre mandant ?</a:t>
            </a:r>
          </a:p>
          <a:p>
            <a:pPr marL="474796" indent="-474796">
              <a:lnSpc>
                <a:spcPct val="150000"/>
              </a:lnSpc>
              <a:buFont typeface="+mj-lt"/>
              <a:buAutoNum type="arabicPeriod"/>
            </a:pPr>
            <a:r>
              <a:rPr lang="fr-FR" sz="2400" b="1" dirty="0">
                <a:solidFill>
                  <a:srgbClr val="0070C0"/>
                </a:solidFill>
              </a:rPr>
              <a:t>Pensez chaîne de valeur                                                                                        </a:t>
            </a:r>
            <a:r>
              <a:rPr lang="fr-FR" sz="2400" i="1" dirty="0">
                <a:solidFill>
                  <a:srgbClr val="0070C0"/>
                </a:solidFill>
              </a:rPr>
              <a:t>(Amont – Production – Produit – Distribution – Usage du produit – Fin de vie)</a:t>
            </a:r>
          </a:p>
          <a:p>
            <a:pPr marL="474796" indent="-474796">
              <a:buFont typeface="+mj-lt"/>
              <a:buAutoNum type="arabicPeriod"/>
            </a:pPr>
            <a:endParaRPr lang="fr-FR" sz="2215" b="1" dirty="0">
              <a:solidFill>
                <a:srgbClr val="0070C0"/>
              </a:solidFill>
            </a:endParaRPr>
          </a:p>
          <a:p>
            <a:pPr marL="474796" indent="-474796">
              <a:buFont typeface="+mj-lt"/>
              <a:buAutoNum type="arabicPeriod"/>
            </a:pPr>
            <a:endParaRPr lang="fr-FR" sz="2215" b="1" dirty="0">
              <a:solidFill>
                <a:srgbClr val="0070C0"/>
              </a:solidFill>
            </a:endParaRPr>
          </a:p>
          <a:p>
            <a:pPr marL="0" indent="0">
              <a:buNone/>
            </a:pPr>
            <a:r>
              <a:rPr lang="fr-FR" sz="2400" dirty="0">
                <a:solidFill>
                  <a:srgbClr val="0070C0"/>
                </a:solidFill>
              </a:rPr>
              <a:t>Je vous laisse </a:t>
            </a:r>
            <a:r>
              <a:rPr lang="fr-FR" sz="2400" b="1" dirty="0">
                <a:solidFill>
                  <a:srgbClr val="0070C0"/>
                </a:solidFill>
              </a:rPr>
              <a:t>15 minutes </a:t>
            </a:r>
            <a:r>
              <a:rPr lang="fr-FR" sz="2400" dirty="0">
                <a:solidFill>
                  <a:srgbClr val="0070C0"/>
                </a:solidFill>
              </a:rPr>
              <a:t>de réflexion pour me proposer des réponses sur ces deux questions.</a:t>
            </a:r>
          </a:p>
          <a:p>
            <a:pPr marL="0" indent="0"/>
            <a:endParaRPr lang="fr-FR" sz="2585" b="1" dirty="0"/>
          </a:p>
        </p:txBody>
      </p:sp>
      <p:sp>
        <p:nvSpPr>
          <p:cNvPr id="2" name="Titre 1">
            <a:extLst>
              <a:ext uri="{FF2B5EF4-FFF2-40B4-BE49-F238E27FC236}">
                <a16:creationId xmlns:a16="http://schemas.microsoft.com/office/drawing/2014/main" id="{EF0D8671-3B14-DC80-C257-4E101256AC3D}"/>
              </a:ext>
            </a:extLst>
          </p:cNvPr>
          <p:cNvSpPr txBox="1">
            <a:spLocks/>
          </p:cNvSpPr>
          <p:nvPr/>
        </p:nvSpPr>
        <p:spPr>
          <a:xfrm>
            <a:off x="762000" y="204976"/>
            <a:ext cx="6035040" cy="528449"/>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a:t>Analyse de </a:t>
            </a:r>
            <a:r>
              <a:rPr lang="de-CH" sz="2800" b="1" dirty="0" err="1"/>
              <a:t>contexte</a:t>
            </a:r>
            <a:r>
              <a:rPr lang="de-CH" sz="2800" b="1" dirty="0"/>
              <a:t> – </a:t>
            </a:r>
            <a:r>
              <a:rPr lang="de-CH" sz="2800" b="1" dirty="0" err="1"/>
              <a:t>Réflexion</a:t>
            </a:r>
            <a:r>
              <a:rPr lang="de-CH" sz="2800" b="1" dirty="0"/>
              <a:t> N°2</a:t>
            </a:r>
            <a:endParaRPr lang="fr-CH" sz="2800" b="1" dirty="0"/>
          </a:p>
        </p:txBody>
      </p:sp>
      <p:pic>
        <p:nvPicPr>
          <p:cNvPr id="3" name="Graphique 2">
            <a:extLst>
              <a:ext uri="{FF2B5EF4-FFF2-40B4-BE49-F238E27FC236}">
                <a16:creationId xmlns:a16="http://schemas.microsoft.com/office/drawing/2014/main" id="{E6B29278-2539-EF24-EDC4-FE1E70A89A7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1743635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CD9B504-9625-4B35-804D-3F2FF5EA0CA5}"/>
              </a:ext>
            </a:extLst>
          </p:cNvPr>
          <p:cNvSpPr txBox="1"/>
          <p:nvPr/>
        </p:nvSpPr>
        <p:spPr>
          <a:xfrm>
            <a:off x="505049" y="876823"/>
            <a:ext cx="11125200" cy="4154663"/>
          </a:xfrm>
          <a:prstGeom prst="rect">
            <a:avLst/>
          </a:prstGeom>
          <a:noFill/>
        </p:spPr>
        <p:txBody>
          <a:bodyPr wrap="square" rtlCol="0">
            <a:spAutoFit/>
          </a:bodyPr>
          <a:lstStyle/>
          <a:p>
            <a:endParaRPr lang="fr-CH" sz="2585" b="1" dirty="0">
              <a:solidFill>
                <a:srgbClr val="000000"/>
              </a:solidFill>
              <a:latin typeface="Calibri" pitchFamily="34" charset="0"/>
            </a:endParaRPr>
          </a:p>
          <a:p>
            <a:r>
              <a:rPr lang="fr-CH" sz="2400" dirty="0">
                <a:solidFill>
                  <a:srgbClr val="000000"/>
                </a:solidFill>
                <a:latin typeface="Calibri" pitchFamily="34" charset="0"/>
              </a:rPr>
              <a:t>Vous devez être à même de bien comprendre et bien faire comprendre à votre mandant comment, dans son contexte particulier, le développement durable s’inscrit, quelles sont les attentes envers son organisation.</a:t>
            </a:r>
          </a:p>
          <a:p>
            <a:endParaRPr lang="fr-CH" sz="2215" dirty="0">
              <a:solidFill>
                <a:srgbClr val="000000"/>
              </a:solidFill>
              <a:latin typeface="Calibri" pitchFamily="34" charset="0"/>
            </a:endParaRPr>
          </a:p>
          <a:p>
            <a:endParaRPr lang="fr-CH" sz="2215" dirty="0">
              <a:solidFill>
                <a:srgbClr val="000000"/>
              </a:solidFill>
              <a:latin typeface="Calibri" pitchFamily="34" charset="0"/>
            </a:endParaRPr>
          </a:p>
          <a:p>
            <a:pPr lvl="1"/>
            <a:r>
              <a:rPr lang="fr-CH" sz="2215" b="1" dirty="0">
                <a:solidFill>
                  <a:srgbClr val="00B050"/>
                </a:solidFill>
                <a:latin typeface="Calibri" pitchFamily="34" charset="0"/>
              </a:rPr>
              <a:t>Les livrables doivent être :</a:t>
            </a:r>
          </a:p>
          <a:p>
            <a:pPr lvl="1"/>
            <a:endParaRPr lang="fr-CH" sz="2215" b="1" dirty="0">
              <a:solidFill>
                <a:srgbClr val="00B050"/>
              </a:solidFill>
              <a:latin typeface="Calibri" pitchFamily="34" charset="0"/>
            </a:endParaRPr>
          </a:p>
          <a:p>
            <a:pPr marL="1028717" lvl="1" indent="-342900">
              <a:buFont typeface="Wingdings" panose="05000000000000000000" pitchFamily="2" charset="2"/>
              <a:buChar char="ü"/>
            </a:pPr>
            <a:r>
              <a:rPr lang="fr-CH" sz="2215" b="1" dirty="0">
                <a:solidFill>
                  <a:srgbClr val="00B050"/>
                </a:solidFill>
                <a:latin typeface="Calibri" pitchFamily="34" charset="0"/>
              </a:rPr>
              <a:t>Liste des parties prenantes</a:t>
            </a:r>
          </a:p>
          <a:p>
            <a:pPr marL="1028717" lvl="1" indent="-342900">
              <a:buFont typeface="Wingdings" panose="05000000000000000000" pitchFamily="2" charset="2"/>
              <a:buChar char="ü"/>
            </a:pPr>
            <a:r>
              <a:rPr lang="fr-CH" sz="2215" b="1" dirty="0">
                <a:solidFill>
                  <a:srgbClr val="00B050"/>
                </a:solidFill>
                <a:latin typeface="Calibri" pitchFamily="34" charset="0"/>
              </a:rPr>
              <a:t>Un bref benchmark </a:t>
            </a:r>
          </a:p>
          <a:p>
            <a:endParaRPr lang="fr-CH" sz="3323" b="1" dirty="0">
              <a:solidFill>
                <a:schemeClr val="tx2"/>
              </a:solidFill>
            </a:endParaRPr>
          </a:p>
        </p:txBody>
      </p:sp>
      <p:sp>
        <p:nvSpPr>
          <p:cNvPr id="5" name="Titre 1">
            <a:extLst>
              <a:ext uri="{FF2B5EF4-FFF2-40B4-BE49-F238E27FC236}">
                <a16:creationId xmlns:a16="http://schemas.microsoft.com/office/drawing/2014/main" id="{14F06B14-454C-0E29-3067-B74ADEFEB9ED}"/>
              </a:ext>
            </a:extLst>
          </p:cNvPr>
          <p:cNvSpPr txBox="1">
            <a:spLocks/>
          </p:cNvSpPr>
          <p:nvPr/>
        </p:nvSpPr>
        <p:spPr>
          <a:xfrm>
            <a:off x="761999" y="204977"/>
            <a:ext cx="10636686"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Conclusion</a:t>
            </a:r>
            <a:r>
              <a:rPr lang="de-CH" sz="2800" b="1" dirty="0"/>
              <a:t> de </a:t>
            </a:r>
            <a:r>
              <a:rPr lang="de-CH" sz="2800" b="1" dirty="0" err="1"/>
              <a:t>cette</a:t>
            </a:r>
            <a:r>
              <a:rPr lang="de-CH" sz="2800" b="1" dirty="0"/>
              <a:t> </a:t>
            </a:r>
            <a:r>
              <a:rPr lang="de-CH" sz="2800" b="1" dirty="0" err="1"/>
              <a:t>étape</a:t>
            </a:r>
            <a:r>
              <a:rPr lang="de-CH" sz="2800" b="1" dirty="0"/>
              <a:t> </a:t>
            </a:r>
            <a:r>
              <a:rPr lang="de-CH" sz="2800" b="1" dirty="0" err="1"/>
              <a:t>d’analyse</a:t>
            </a:r>
            <a:r>
              <a:rPr lang="de-CH" sz="2800" b="1" dirty="0"/>
              <a:t> de </a:t>
            </a:r>
            <a:r>
              <a:rPr lang="de-CH" sz="2800" b="1" dirty="0" err="1"/>
              <a:t>contexte</a:t>
            </a:r>
            <a:endParaRPr lang="fr-CH" sz="2800" b="1" dirty="0"/>
          </a:p>
        </p:txBody>
      </p:sp>
      <p:pic>
        <p:nvPicPr>
          <p:cNvPr id="6" name="Graphique 5">
            <a:extLst>
              <a:ext uri="{FF2B5EF4-FFF2-40B4-BE49-F238E27FC236}">
                <a16:creationId xmlns:a16="http://schemas.microsoft.com/office/drawing/2014/main" id="{C13EA514-29E2-A728-3A12-EBFD8B19AF4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1200839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591" y="4406901"/>
            <a:ext cx="12044384" cy="1362075"/>
          </a:xfrm>
        </p:spPr>
        <p:txBody>
          <a:bodyPr/>
          <a:lstStyle/>
          <a:p>
            <a:r>
              <a:rPr lang="fr-CH" dirty="0"/>
              <a:t> </a:t>
            </a:r>
            <a:r>
              <a:rPr lang="fr-CH" sz="3600" dirty="0"/>
              <a:t>3. Analyse de l’entreprise </a:t>
            </a:r>
            <a:br>
              <a:rPr lang="fr-CH" sz="3600" dirty="0"/>
            </a:br>
            <a:r>
              <a:rPr lang="fr-CH" sz="3600" dirty="0"/>
              <a:t>     </a:t>
            </a:r>
            <a:r>
              <a:rPr lang="fr-CH" sz="3600" dirty="0">
                <a:solidFill>
                  <a:srgbClr val="00B050"/>
                </a:solidFill>
              </a:rPr>
              <a:t>Etape 2 : Quels enjeux ?</a:t>
            </a:r>
            <a:endParaRPr lang="fr-CH" dirty="0">
              <a:solidFill>
                <a:srgbClr val="00B050"/>
              </a:solidFill>
            </a:endParaRPr>
          </a:p>
        </p:txBody>
      </p:sp>
      <p:sp>
        <p:nvSpPr>
          <p:cNvPr id="5" name="Espace réservé du texte 4">
            <a:extLst>
              <a:ext uri="{FF2B5EF4-FFF2-40B4-BE49-F238E27FC236}">
                <a16:creationId xmlns:a16="http://schemas.microsoft.com/office/drawing/2014/main" id="{8FFF8CFF-F3E9-4FC3-8856-7F18125D6C8F}"/>
              </a:ext>
            </a:extLst>
          </p:cNvPr>
          <p:cNvSpPr>
            <a:spLocks noGrp="1"/>
          </p:cNvSpPr>
          <p:nvPr>
            <p:ph type="body" idx="1"/>
          </p:nvPr>
        </p:nvSpPr>
        <p:spPr>
          <a:xfrm>
            <a:off x="470337" y="2906714"/>
            <a:ext cx="7772400" cy="1500187"/>
          </a:xfrm>
        </p:spPr>
        <p:txBody>
          <a:bodyPr>
            <a:normAutofit/>
          </a:bodyPr>
          <a:lstStyle/>
          <a:p>
            <a:r>
              <a:rPr lang="de-CH" sz="2400" dirty="0">
                <a:latin typeface="Helvetica Light" panose="020B0403020202020204"/>
              </a:rPr>
              <a:t>MANAGER 21 -  Cours N°1 – </a:t>
            </a:r>
            <a:r>
              <a:rPr lang="de-CH" sz="2400" dirty="0" err="1">
                <a:latin typeface="Helvetica Light" panose="020B0403020202020204"/>
              </a:rPr>
              <a:t>Contexte</a:t>
            </a:r>
            <a:r>
              <a:rPr lang="de-CH" sz="2400" dirty="0">
                <a:latin typeface="Helvetica Light" panose="020B0403020202020204"/>
              </a:rPr>
              <a:t> et </a:t>
            </a:r>
            <a:r>
              <a:rPr lang="de-CH" sz="2400" dirty="0" err="1">
                <a:latin typeface="Helvetica Light" panose="020B0403020202020204"/>
              </a:rPr>
              <a:t>démarche</a:t>
            </a:r>
            <a:r>
              <a:rPr lang="de-CH" sz="2400" dirty="0">
                <a:latin typeface="Helvetica Light" panose="020B0403020202020204"/>
              </a:rPr>
              <a:t> RSE</a:t>
            </a:r>
            <a:endParaRPr lang="fr-CH" sz="2400" dirty="0">
              <a:latin typeface="Helvetica Light" panose="020B0403020202020204"/>
            </a:endParaRPr>
          </a:p>
        </p:txBody>
      </p:sp>
    </p:spTree>
    <p:extLst>
      <p:ext uri="{BB962C8B-B14F-4D97-AF65-F5344CB8AC3E}">
        <p14:creationId xmlns:p14="http://schemas.microsoft.com/office/powerpoint/2010/main" val="3375720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6994" y="4577631"/>
            <a:ext cx="9067890" cy="1362075"/>
          </a:xfrm>
        </p:spPr>
        <p:txBody>
          <a:bodyPr/>
          <a:lstStyle/>
          <a:p>
            <a:r>
              <a:rPr lang="fr-CH" sz="3600" dirty="0"/>
              <a:t>Cours N°1 </a:t>
            </a:r>
            <a:br>
              <a:rPr lang="fr-CH" sz="3600" dirty="0"/>
            </a:br>
            <a:r>
              <a:rPr lang="fr-CH" sz="3600" dirty="0"/>
              <a:t>Analyse de contexte &amp; stratégie RSE</a:t>
            </a:r>
            <a:endParaRPr lang="fr-CH" dirty="0"/>
          </a:p>
        </p:txBody>
      </p:sp>
      <p:sp>
        <p:nvSpPr>
          <p:cNvPr id="5" name="Espace réservé du texte 4">
            <a:extLst>
              <a:ext uri="{FF2B5EF4-FFF2-40B4-BE49-F238E27FC236}">
                <a16:creationId xmlns:a16="http://schemas.microsoft.com/office/drawing/2014/main" id="{8FFF8CFF-F3E9-4FC3-8856-7F18125D6C8F}"/>
              </a:ext>
            </a:extLst>
          </p:cNvPr>
          <p:cNvSpPr>
            <a:spLocks noGrp="1"/>
          </p:cNvSpPr>
          <p:nvPr>
            <p:ph type="body" idx="1"/>
          </p:nvPr>
        </p:nvSpPr>
        <p:spPr>
          <a:xfrm>
            <a:off x="514144" y="3932644"/>
            <a:ext cx="7772400" cy="644987"/>
          </a:xfrm>
        </p:spPr>
        <p:txBody>
          <a:bodyPr>
            <a:normAutofit/>
          </a:bodyPr>
          <a:lstStyle/>
          <a:p>
            <a:r>
              <a:rPr lang="de-CH" sz="2400" dirty="0">
                <a:latin typeface="Helvetica Light" panose="020B0403020202020204"/>
              </a:rPr>
              <a:t>MANAGER 21 – </a:t>
            </a:r>
            <a:r>
              <a:rPr lang="de-CH" sz="2400" dirty="0" err="1">
                <a:latin typeface="Helvetica Light" panose="020B0403020202020204"/>
              </a:rPr>
              <a:t>Automne</a:t>
            </a:r>
            <a:r>
              <a:rPr lang="de-CH" sz="2400" dirty="0">
                <a:latin typeface="Helvetica Light" panose="020B0403020202020204"/>
              </a:rPr>
              <a:t> 2025</a:t>
            </a:r>
            <a:endParaRPr lang="fr-CH" sz="2400" dirty="0">
              <a:latin typeface="Helvetica Light" panose="020B0403020202020204"/>
            </a:endParaRPr>
          </a:p>
        </p:txBody>
      </p:sp>
    </p:spTree>
    <p:extLst>
      <p:ext uri="{BB962C8B-B14F-4D97-AF65-F5344CB8AC3E}">
        <p14:creationId xmlns:p14="http://schemas.microsoft.com/office/powerpoint/2010/main" val="3219963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16A302-68B3-E54F-A354-A347234534A1}"/>
              </a:ext>
            </a:extLst>
          </p:cNvPr>
          <p:cNvSpPr/>
          <p:nvPr/>
        </p:nvSpPr>
        <p:spPr>
          <a:xfrm>
            <a:off x="505049" y="3751248"/>
            <a:ext cx="11358995" cy="2970044"/>
          </a:xfrm>
          <a:prstGeom prst="rect">
            <a:avLst/>
          </a:prstGeom>
        </p:spPr>
        <p:txBody>
          <a:bodyPr wrap="square">
            <a:spAutoFit/>
          </a:bodyPr>
          <a:lstStyle/>
          <a:p>
            <a:pPr marL="457200" indent="-457200">
              <a:buFont typeface="Wingdings" panose="05000000000000000000" pitchFamily="2" charset="2"/>
              <a:buChar char="Ø"/>
            </a:pPr>
            <a:r>
              <a:rPr lang="fr-CH" sz="2800" b="1" dirty="0">
                <a:solidFill>
                  <a:srgbClr val="444A4D"/>
                </a:solidFill>
                <a:latin typeface="FiraSans Regular"/>
              </a:rPr>
              <a:t>Définition </a:t>
            </a:r>
            <a:r>
              <a:rPr lang="fr-CH" sz="2400" b="1" dirty="0">
                <a:solidFill>
                  <a:srgbClr val="444A4D"/>
                </a:solidFill>
                <a:latin typeface="FiraSans Regular"/>
              </a:rPr>
              <a:t>:</a:t>
            </a:r>
          </a:p>
          <a:p>
            <a:endParaRPr lang="fr-CH" sz="1000" b="1" dirty="0">
              <a:solidFill>
                <a:srgbClr val="444A4D"/>
              </a:solidFill>
              <a:latin typeface="FiraSans Regular"/>
            </a:endParaRPr>
          </a:p>
          <a:p>
            <a:r>
              <a:rPr lang="fr-CH" sz="2400" b="1" i="1" dirty="0">
                <a:solidFill>
                  <a:srgbClr val="444A4D"/>
                </a:solidFill>
                <a:latin typeface="FiraSans Regular"/>
              </a:rPr>
              <a:t>	Ce qui compte… ce qui est prioritaire dans une situation… ce qui est incontournable</a:t>
            </a:r>
          </a:p>
          <a:p>
            <a:endParaRPr lang="fr-CH" sz="2400" b="1" dirty="0">
              <a:solidFill>
                <a:srgbClr val="444A4D"/>
              </a:solidFill>
              <a:latin typeface="FiraSans Regular"/>
            </a:endParaRPr>
          </a:p>
          <a:p>
            <a:endParaRPr lang="fr-CH" sz="1000" b="1" dirty="0">
              <a:solidFill>
                <a:srgbClr val="444A4D"/>
              </a:solidFill>
              <a:latin typeface="FiraSans Regular"/>
            </a:endParaRPr>
          </a:p>
          <a:p>
            <a:pPr marL="457200" indent="-457200">
              <a:buFont typeface="Wingdings" panose="05000000000000000000" pitchFamily="2" charset="2"/>
              <a:buChar char="Ø"/>
            </a:pPr>
            <a:r>
              <a:rPr lang="fr-CH" sz="2800" b="1" dirty="0">
                <a:solidFill>
                  <a:srgbClr val="444A4D"/>
                </a:solidFill>
                <a:latin typeface="FiraSans Regular"/>
              </a:rPr>
              <a:t>Enjeux de durabilité dans une organisation</a:t>
            </a:r>
          </a:p>
          <a:p>
            <a:endParaRPr lang="fr-CH" sz="900" b="1" dirty="0">
              <a:solidFill>
                <a:srgbClr val="444A4D"/>
              </a:solidFill>
              <a:latin typeface="FiraSans Regular"/>
            </a:endParaRPr>
          </a:p>
          <a:p>
            <a:r>
              <a:rPr lang="fr-CH" sz="2400" b="1" dirty="0">
                <a:solidFill>
                  <a:srgbClr val="444A4D"/>
                </a:solidFill>
                <a:latin typeface="FiraSans Regular"/>
              </a:rPr>
              <a:t>	</a:t>
            </a:r>
            <a:r>
              <a:rPr lang="fr-CH" sz="2400" b="1" i="1" dirty="0">
                <a:solidFill>
                  <a:srgbClr val="444A4D"/>
                </a:solidFill>
                <a:latin typeface="FiraSans Regular"/>
              </a:rPr>
              <a:t>Parmi tous les thèmes de la durabilité, quels sont ceux qui me concernent </a:t>
            </a:r>
          </a:p>
          <a:p>
            <a:endParaRPr lang="fr-FR" sz="2400" b="1" dirty="0"/>
          </a:p>
        </p:txBody>
      </p:sp>
      <p:pic>
        <p:nvPicPr>
          <p:cNvPr id="3" name="Picture 2" descr="http://ethiclean.fr/media/shema.gif">
            <a:extLst>
              <a:ext uri="{FF2B5EF4-FFF2-40B4-BE49-F238E27FC236}">
                <a16:creationId xmlns:a16="http://schemas.microsoft.com/office/drawing/2014/main" id="{3123A95C-A3FD-EE4D-953F-27F16DAD2D6E}"/>
              </a:ext>
            </a:extLst>
          </p:cNvPr>
          <p:cNvPicPr>
            <a:picLocks noChangeAspect="1" noChangeArrowheads="1"/>
          </p:cNvPicPr>
          <p:nvPr/>
        </p:nvPicPr>
        <p:blipFill>
          <a:blip r:embed="rId2" cstate="print"/>
          <a:srcRect/>
          <a:stretch>
            <a:fillRect/>
          </a:stretch>
        </p:blipFill>
        <p:spPr bwMode="auto">
          <a:xfrm>
            <a:off x="838200" y="956216"/>
            <a:ext cx="1943101" cy="2015217"/>
          </a:xfrm>
          <a:prstGeom prst="rect">
            <a:avLst/>
          </a:prstGeom>
          <a:noFill/>
        </p:spPr>
      </p:pic>
      <p:sp>
        <p:nvSpPr>
          <p:cNvPr id="5" name="Titre 1">
            <a:extLst>
              <a:ext uri="{FF2B5EF4-FFF2-40B4-BE49-F238E27FC236}">
                <a16:creationId xmlns:a16="http://schemas.microsoft.com/office/drawing/2014/main" id="{8A8C0357-E388-833B-CAFA-57BE8F05EACA}"/>
              </a:ext>
            </a:extLst>
          </p:cNvPr>
          <p:cNvSpPr txBox="1">
            <a:spLocks/>
          </p:cNvSpPr>
          <p:nvPr/>
        </p:nvSpPr>
        <p:spPr>
          <a:xfrm>
            <a:off x="761999" y="204976"/>
            <a:ext cx="7800975" cy="95552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Les</a:t>
            </a:r>
            <a:r>
              <a:rPr lang="de-CH" sz="2800" b="1" dirty="0"/>
              <a:t> </a:t>
            </a:r>
            <a:r>
              <a:rPr lang="de-CH" sz="2800" b="1" dirty="0" err="1"/>
              <a:t>enjeux</a:t>
            </a:r>
            <a:r>
              <a:rPr lang="de-CH" sz="2800" b="1" dirty="0"/>
              <a:t> de </a:t>
            </a:r>
            <a:r>
              <a:rPr lang="de-CH" sz="2800" b="1" dirty="0" err="1"/>
              <a:t>durabilité</a:t>
            </a:r>
            <a:r>
              <a:rPr lang="de-CH" sz="2800" b="1" dirty="0"/>
              <a:t> </a:t>
            </a:r>
            <a:r>
              <a:rPr lang="de-CH" sz="2800" b="1" dirty="0" err="1"/>
              <a:t>pour</a:t>
            </a:r>
            <a:r>
              <a:rPr lang="de-CH" sz="2800" b="1" dirty="0"/>
              <a:t> </a:t>
            </a:r>
            <a:r>
              <a:rPr lang="de-CH" sz="2800" b="1" dirty="0" err="1"/>
              <a:t>une</a:t>
            </a:r>
            <a:r>
              <a:rPr lang="de-CH" sz="2800" b="1" dirty="0"/>
              <a:t> </a:t>
            </a:r>
            <a:r>
              <a:rPr lang="de-CH" sz="2800" b="1" dirty="0" err="1"/>
              <a:t>organisation</a:t>
            </a:r>
            <a:endParaRPr lang="fr-CH" sz="2800" b="1" dirty="0"/>
          </a:p>
        </p:txBody>
      </p:sp>
      <p:pic>
        <p:nvPicPr>
          <p:cNvPr id="6" name="Graphique 5">
            <a:extLst>
              <a:ext uri="{FF2B5EF4-FFF2-40B4-BE49-F238E27FC236}">
                <a16:creationId xmlns:a16="http://schemas.microsoft.com/office/drawing/2014/main" id="{D61A2B8F-26B9-8224-ED20-106C9A13102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049" y="366074"/>
            <a:ext cx="221541" cy="237364"/>
          </a:xfrm>
          <a:prstGeom prst="rect">
            <a:avLst/>
          </a:prstGeom>
        </p:spPr>
      </p:pic>
      <p:pic>
        <p:nvPicPr>
          <p:cNvPr id="7" name="Picture 2" descr="The SDGs wedding cake - Stockholm Resilience Centre">
            <a:extLst>
              <a:ext uri="{FF2B5EF4-FFF2-40B4-BE49-F238E27FC236}">
                <a16:creationId xmlns:a16="http://schemas.microsoft.com/office/drawing/2014/main" id="{F3511766-3903-7B62-5B59-4349D42568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93" r="22675"/>
          <a:stretch/>
        </p:blipFill>
        <p:spPr bwMode="auto">
          <a:xfrm>
            <a:off x="8604042" y="869912"/>
            <a:ext cx="2749758" cy="21015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7E2334F-4996-7E92-C0B9-B3DDBBDD73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3177" y="603438"/>
            <a:ext cx="3317921" cy="256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9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C1CCE2-A7F3-2944-AC7A-603328C83EA5}"/>
              </a:ext>
            </a:extLst>
          </p:cNvPr>
          <p:cNvSpPr/>
          <p:nvPr/>
        </p:nvSpPr>
        <p:spPr>
          <a:xfrm>
            <a:off x="817798" y="1148565"/>
            <a:ext cx="11069401" cy="4749762"/>
          </a:xfrm>
          <a:prstGeom prst="rect">
            <a:avLst/>
          </a:prstGeom>
        </p:spPr>
        <p:txBody>
          <a:bodyPr wrap="square">
            <a:spAutoFit/>
          </a:bodyPr>
          <a:lstStyle/>
          <a:p>
            <a:r>
              <a:rPr lang="fr-CH" sz="2400" b="1" dirty="0">
                <a:latin typeface="Calibri" panose="020F0502020204030204" pitchFamily="34" charset="0"/>
                <a:ea typeface="メイリオ" panose="020B0604030504040204" pitchFamily="34" charset="-128"/>
                <a:cs typeface="Calibri" panose="020F0502020204030204" pitchFamily="34" charset="0"/>
              </a:rPr>
              <a:t>Définition : </a:t>
            </a:r>
          </a:p>
          <a:p>
            <a:endParaRPr lang="fr-CH" sz="1100" i="1" dirty="0">
              <a:latin typeface="Calibri" panose="020F0502020204030204" pitchFamily="34" charset="0"/>
              <a:ea typeface="メイリオ" panose="020B0604030504040204" pitchFamily="34" charset="-128"/>
              <a:cs typeface="Calibri" panose="020F0502020204030204" pitchFamily="34" charset="0"/>
            </a:endParaRPr>
          </a:p>
          <a:p>
            <a:r>
              <a:rPr lang="fr-CH" sz="2215" i="1" dirty="0">
                <a:latin typeface="Calibri" panose="020F0502020204030204" pitchFamily="34" charset="0"/>
                <a:ea typeface="メイリオ" panose="020B0604030504040204" pitchFamily="34" charset="-128"/>
                <a:cs typeface="Calibri" panose="020F0502020204030204" pitchFamily="34" charset="0"/>
              </a:rPr>
              <a:t>L’organisme doit déterminer les enjeux externes et internes pertinents par rapport à sa finalité. Autrement dit, il s’agit de connaître et gérer ce qui influe sur sa capacité à atteindre                          le ou les résultats attendus. </a:t>
            </a:r>
          </a:p>
          <a:p>
            <a:r>
              <a:rPr lang="fr-CH" sz="2215" i="1" dirty="0">
                <a:latin typeface="Calibri" panose="020F0502020204030204" pitchFamily="34" charset="0"/>
                <a:ea typeface="メイリオ" panose="020B0604030504040204" pitchFamily="34" charset="-128"/>
                <a:cs typeface="Calibri" panose="020F0502020204030204" pitchFamily="34" charset="0"/>
              </a:rPr>
              <a:t>On est au cœur du management dont la mission est d’atteindre un résultat avec une quantité donnée de ressources.</a:t>
            </a:r>
          </a:p>
          <a:p>
            <a:endParaRPr lang="fr-CH" sz="2215" i="1" dirty="0">
              <a:latin typeface="Calibri" panose="020F0502020204030204" pitchFamily="34" charset="0"/>
              <a:ea typeface="メイリオ" panose="020B0604030504040204" pitchFamily="34" charset="-128"/>
              <a:cs typeface="Calibri" panose="020F0502020204030204" pitchFamily="34" charset="0"/>
            </a:endParaRPr>
          </a:p>
          <a:p>
            <a:endParaRPr lang="fr-CH" sz="2215" i="1" dirty="0">
              <a:latin typeface="Calibri" panose="020F0502020204030204" pitchFamily="34" charset="0"/>
              <a:ea typeface="メイリオ" panose="020B0604030504040204" pitchFamily="34" charset="-128"/>
              <a:cs typeface="Calibri" panose="020F0502020204030204" pitchFamily="34" charset="0"/>
            </a:endParaRPr>
          </a:p>
          <a:p>
            <a:endParaRPr lang="fr-CH" sz="2215" i="1" dirty="0">
              <a:latin typeface="Calibri" panose="020F0502020204030204" pitchFamily="34" charset="0"/>
              <a:ea typeface="メイリオ" panose="020B0604030504040204" pitchFamily="34" charset="-128"/>
              <a:cs typeface="Calibri" panose="020F0502020204030204" pitchFamily="34" charset="0"/>
            </a:endParaRPr>
          </a:p>
          <a:p>
            <a:r>
              <a:rPr lang="fr-CH" sz="2400" b="1" dirty="0">
                <a:latin typeface="Calibri" panose="020F0502020204030204" pitchFamily="34" charset="0"/>
                <a:ea typeface="メイリオ" panose="020B0604030504040204" pitchFamily="34" charset="-128"/>
                <a:cs typeface="Calibri" panose="020F0502020204030204" pitchFamily="34" charset="0"/>
              </a:rPr>
              <a:t>Votre objectif :</a:t>
            </a:r>
          </a:p>
          <a:p>
            <a:endParaRPr lang="fr-CH" sz="2215" b="1" dirty="0">
              <a:solidFill>
                <a:srgbClr val="00B050"/>
              </a:solidFill>
              <a:latin typeface="Calibri" panose="020F0502020204030204" pitchFamily="34" charset="0"/>
              <a:ea typeface="メイリオ" panose="020B0604030504040204" pitchFamily="34" charset="-128"/>
              <a:cs typeface="Calibri" panose="020F0502020204030204" pitchFamily="34" charset="0"/>
            </a:endParaRPr>
          </a:p>
          <a:p>
            <a:pPr marL="422041" indent="-422041">
              <a:buFont typeface="Wingdings" pitchFamily="2" charset="2"/>
              <a:buChar char="ü"/>
            </a:pPr>
            <a:r>
              <a:rPr lang="fr-CH" sz="2215" b="1" dirty="0">
                <a:solidFill>
                  <a:srgbClr val="00B050"/>
                </a:solidFill>
                <a:latin typeface="Calibri" panose="020F0502020204030204" pitchFamily="34" charset="0"/>
                <a:ea typeface="メイリオ" panose="020B0604030504040204" pitchFamily="34" charset="-128"/>
                <a:cs typeface="Calibri" panose="020F0502020204030204" pitchFamily="34" charset="0"/>
              </a:rPr>
              <a:t>Définir les thèmes incontournables de durabilité que l’entreprise va devoir gérer</a:t>
            </a:r>
          </a:p>
          <a:p>
            <a:endParaRPr lang="fr-FR" sz="2215" b="1" dirty="0"/>
          </a:p>
        </p:txBody>
      </p:sp>
      <p:sp>
        <p:nvSpPr>
          <p:cNvPr id="4" name="Titre 1">
            <a:extLst>
              <a:ext uri="{FF2B5EF4-FFF2-40B4-BE49-F238E27FC236}">
                <a16:creationId xmlns:a16="http://schemas.microsoft.com/office/drawing/2014/main" id="{B24BED86-2FC0-2015-ED1B-D4B630E2C34D}"/>
              </a:ext>
            </a:extLst>
          </p:cNvPr>
          <p:cNvSpPr txBox="1">
            <a:spLocks/>
          </p:cNvSpPr>
          <p:nvPr/>
        </p:nvSpPr>
        <p:spPr>
          <a:xfrm>
            <a:off x="628650" y="204976"/>
            <a:ext cx="6877050" cy="7475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Pourquoi</a:t>
            </a:r>
            <a:r>
              <a:rPr lang="de-CH" sz="2800" b="1" dirty="0"/>
              <a:t> </a:t>
            </a:r>
            <a:r>
              <a:rPr lang="de-CH" sz="2800" b="1" dirty="0" err="1"/>
              <a:t>définir</a:t>
            </a:r>
            <a:r>
              <a:rPr lang="de-CH" sz="2800" b="1" dirty="0"/>
              <a:t> </a:t>
            </a:r>
            <a:r>
              <a:rPr lang="de-CH" sz="2800" b="1" dirty="0" err="1"/>
              <a:t>ses</a:t>
            </a:r>
            <a:r>
              <a:rPr lang="de-CH" sz="2800" b="1" dirty="0"/>
              <a:t> </a:t>
            </a:r>
            <a:r>
              <a:rPr lang="de-CH" sz="2800" b="1" dirty="0" err="1"/>
              <a:t>enjeux</a:t>
            </a:r>
            <a:r>
              <a:rPr lang="de-CH" sz="2800" b="1" dirty="0"/>
              <a:t> ?</a:t>
            </a:r>
            <a:endParaRPr lang="fr-CH" sz="2800" b="1" dirty="0"/>
          </a:p>
        </p:txBody>
      </p:sp>
      <p:pic>
        <p:nvPicPr>
          <p:cNvPr id="6" name="Graphique 5">
            <a:extLst>
              <a:ext uri="{FF2B5EF4-FFF2-40B4-BE49-F238E27FC236}">
                <a16:creationId xmlns:a16="http://schemas.microsoft.com/office/drawing/2014/main" id="{4C92C5D1-8BC2-AC05-B10B-B4638C270CD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699" y="366074"/>
            <a:ext cx="221541" cy="237364"/>
          </a:xfrm>
          <a:prstGeom prst="rect">
            <a:avLst/>
          </a:prstGeom>
        </p:spPr>
      </p:pic>
    </p:spTree>
    <p:extLst>
      <p:ext uri="{BB962C8B-B14F-4D97-AF65-F5344CB8AC3E}">
        <p14:creationId xmlns:p14="http://schemas.microsoft.com/office/powerpoint/2010/main" val="1557733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descr="Une image contenant texte, capture d’écran, Police, nombre&#10;&#10;Description générée automatiquement">
            <a:extLst>
              <a:ext uri="{FF2B5EF4-FFF2-40B4-BE49-F238E27FC236}">
                <a16:creationId xmlns:a16="http://schemas.microsoft.com/office/drawing/2014/main" id="{CB8A135E-1FF0-456C-6901-3912D9F77E81}"/>
              </a:ext>
            </a:extLst>
          </p:cNvPr>
          <p:cNvPicPr>
            <a:picLocks noChangeAspect="1"/>
          </p:cNvPicPr>
          <p:nvPr/>
        </p:nvPicPr>
        <p:blipFill>
          <a:blip r:embed="rId2"/>
          <a:srcRect r="19526"/>
          <a:stretch>
            <a:fillRect/>
          </a:stretch>
        </p:blipFill>
        <p:spPr bwMode="auto">
          <a:xfrm>
            <a:off x="2015217" y="1005775"/>
            <a:ext cx="7161439" cy="5204356"/>
          </a:xfrm>
          <a:prstGeom prst="rect">
            <a:avLst/>
          </a:prstGeom>
        </p:spPr>
      </p:pic>
      <p:sp>
        <p:nvSpPr>
          <p:cNvPr id="7" name="Titre 1">
            <a:extLst>
              <a:ext uri="{FF2B5EF4-FFF2-40B4-BE49-F238E27FC236}">
                <a16:creationId xmlns:a16="http://schemas.microsoft.com/office/drawing/2014/main" id="{625B7C03-AB9D-5F7E-E65D-04511271E7A9}"/>
              </a:ext>
            </a:extLst>
          </p:cNvPr>
          <p:cNvSpPr txBox="1">
            <a:spLocks/>
          </p:cNvSpPr>
          <p:nvPr/>
        </p:nvSpPr>
        <p:spPr>
          <a:xfrm>
            <a:off x="761999" y="204976"/>
            <a:ext cx="7800975" cy="95552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solidFill>
                  <a:srgbClr val="FFC000"/>
                </a:solidFill>
              </a:rPr>
              <a:t>Définir</a:t>
            </a:r>
            <a:r>
              <a:rPr lang="de-CH" sz="2800" b="1" dirty="0">
                <a:solidFill>
                  <a:srgbClr val="FFC000"/>
                </a:solidFill>
              </a:rPr>
              <a:t> </a:t>
            </a:r>
            <a:r>
              <a:rPr lang="de-CH" sz="2800" b="1" dirty="0" err="1">
                <a:solidFill>
                  <a:srgbClr val="FFC000"/>
                </a:solidFill>
              </a:rPr>
              <a:t>ses</a:t>
            </a:r>
            <a:r>
              <a:rPr lang="de-CH" sz="2800" b="1" dirty="0">
                <a:solidFill>
                  <a:srgbClr val="FFC000"/>
                </a:solidFill>
              </a:rPr>
              <a:t> </a:t>
            </a:r>
            <a:r>
              <a:rPr lang="de-CH" sz="2800" b="1" dirty="0" err="1">
                <a:solidFill>
                  <a:srgbClr val="FFC000"/>
                </a:solidFill>
              </a:rPr>
              <a:t>enjeux</a:t>
            </a:r>
            <a:r>
              <a:rPr lang="de-CH" sz="2800" b="1" dirty="0">
                <a:solidFill>
                  <a:srgbClr val="FFC000"/>
                </a:solidFill>
              </a:rPr>
              <a:t> par la </a:t>
            </a:r>
            <a:r>
              <a:rPr lang="de-CH" sz="2800" b="1" dirty="0" err="1">
                <a:solidFill>
                  <a:srgbClr val="FFC000"/>
                </a:solidFill>
              </a:rPr>
              <a:t>voie</a:t>
            </a:r>
            <a:r>
              <a:rPr lang="de-CH" sz="2800" b="1" dirty="0">
                <a:solidFill>
                  <a:srgbClr val="FFC000"/>
                </a:solidFill>
              </a:rPr>
              <a:t> de la </a:t>
            </a:r>
            <a:r>
              <a:rPr lang="de-CH" sz="2800" b="1" dirty="0" err="1">
                <a:solidFill>
                  <a:srgbClr val="FFC000"/>
                </a:solidFill>
              </a:rPr>
              <a:t>matérialité</a:t>
            </a:r>
            <a:endParaRPr lang="fr-CH" sz="2800" b="1" dirty="0">
              <a:solidFill>
                <a:srgbClr val="FFC000"/>
              </a:solidFill>
            </a:endParaRPr>
          </a:p>
        </p:txBody>
      </p:sp>
      <p:pic>
        <p:nvPicPr>
          <p:cNvPr id="8" name="Graphique 7">
            <a:extLst>
              <a:ext uri="{FF2B5EF4-FFF2-40B4-BE49-F238E27FC236}">
                <a16:creationId xmlns:a16="http://schemas.microsoft.com/office/drawing/2014/main" id="{3646995B-7009-D755-D542-DA39CF098CE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52078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1" descr="/tmp/beautiful_ai_exports/9f995389-cc4f-4ee0-bf9d-e2f281d17613.jpg"/>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8_TeBkZBMAAAAlAAAAEQAAAC0AAAAAkAAAAEgAAACQAAAASAAAAAAAAAAA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BTU1M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AAAAAAAAAAAQDgAAKQfAAAQAAAAJgAAAAgAAAD//////////zAAAAAUAAAAAAAAAAAA//8AAAEAAAD//wAAAQA="/>
              </a:ext>
            </a:extLst>
          </p:cNvPicPr>
          <p:nvPr/>
        </p:nvPicPr>
        <p:blipFill>
          <a:blip r:embed="rId3"/>
          <a:stretch>
            <a:fillRect/>
          </a:stretch>
        </p:blipFill>
        <p:spPr>
          <a:xfrm>
            <a:off x="1229256" y="1333500"/>
            <a:ext cx="9110131" cy="5124449"/>
          </a:xfrm>
          <a:prstGeom prst="rect">
            <a:avLst/>
          </a:prstGeom>
          <a:noFill/>
          <a:ln>
            <a:noFill/>
          </a:ln>
          <a:effectLst/>
        </p:spPr>
      </p:pic>
      <p:sp>
        <p:nvSpPr>
          <p:cNvPr id="3" name="Titre 1">
            <a:extLst>
              <a:ext uri="{FF2B5EF4-FFF2-40B4-BE49-F238E27FC236}">
                <a16:creationId xmlns:a16="http://schemas.microsoft.com/office/drawing/2014/main" id="{9D8F10A7-F954-BB41-59E8-BB6A49B68C20}"/>
              </a:ext>
            </a:extLst>
          </p:cNvPr>
          <p:cNvSpPr txBox="1">
            <a:spLocks/>
          </p:cNvSpPr>
          <p:nvPr/>
        </p:nvSpPr>
        <p:spPr>
          <a:xfrm>
            <a:off x="761999" y="204976"/>
            <a:ext cx="6400801" cy="659609"/>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solidFill>
                  <a:srgbClr val="FFC000"/>
                </a:solidFill>
              </a:rPr>
              <a:t>Définir</a:t>
            </a:r>
            <a:r>
              <a:rPr lang="de-CH" sz="2800" b="1" dirty="0">
                <a:solidFill>
                  <a:srgbClr val="FFC000"/>
                </a:solidFill>
              </a:rPr>
              <a:t> </a:t>
            </a:r>
            <a:r>
              <a:rPr lang="de-CH" sz="2800" b="1" dirty="0" err="1">
                <a:solidFill>
                  <a:srgbClr val="FFC000"/>
                </a:solidFill>
              </a:rPr>
              <a:t>ses</a:t>
            </a:r>
            <a:r>
              <a:rPr lang="de-CH" sz="2800" b="1" dirty="0">
                <a:solidFill>
                  <a:srgbClr val="FFC000"/>
                </a:solidFill>
              </a:rPr>
              <a:t> </a:t>
            </a:r>
            <a:r>
              <a:rPr lang="de-CH" sz="2800" b="1" dirty="0" err="1">
                <a:solidFill>
                  <a:srgbClr val="FFC000"/>
                </a:solidFill>
              </a:rPr>
              <a:t>enjeux</a:t>
            </a:r>
            <a:r>
              <a:rPr lang="de-CH" sz="2800" b="1" dirty="0">
                <a:solidFill>
                  <a:srgbClr val="FFC000"/>
                </a:solidFill>
              </a:rPr>
              <a:t> par la </a:t>
            </a:r>
            <a:r>
              <a:rPr lang="de-CH" sz="2800" b="1" dirty="0" err="1">
                <a:solidFill>
                  <a:srgbClr val="FFC000"/>
                </a:solidFill>
              </a:rPr>
              <a:t>voie</a:t>
            </a:r>
            <a:r>
              <a:rPr lang="de-CH" sz="2800" b="1" dirty="0">
                <a:solidFill>
                  <a:srgbClr val="FFC000"/>
                </a:solidFill>
              </a:rPr>
              <a:t> des 17 ODD</a:t>
            </a:r>
            <a:endParaRPr lang="fr-CH" sz="2800" b="1" dirty="0">
              <a:solidFill>
                <a:srgbClr val="FFC000"/>
              </a:solidFill>
            </a:endParaRPr>
          </a:p>
        </p:txBody>
      </p:sp>
      <p:pic>
        <p:nvPicPr>
          <p:cNvPr id="4" name="Graphique 3">
            <a:extLst>
              <a:ext uri="{FF2B5EF4-FFF2-40B4-BE49-F238E27FC236}">
                <a16:creationId xmlns:a16="http://schemas.microsoft.com/office/drawing/2014/main" id="{59DA2849-088D-6711-0B1D-C5A02F986D8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5049" y="366074"/>
            <a:ext cx="221541" cy="23736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8C434A2-6A84-5A4D-B5E4-E3CD19D895C7}"/>
              </a:ext>
            </a:extLst>
          </p:cNvPr>
          <p:cNvSpPr txBox="1"/>
          <p:nvPr/>
        </p:nvSpPr>
        <p:spPr>
          <a:xfrm>
            <a:off x="1974927" y="1435328"/>
            <a:ext cx="8508022" cy="603883"/>
          </a:xfrm>
          <a:prstGeom prst="rect">
            <a:avLst/>
          </a:prstGeom>
          <a:noFill/>
        </p:spPr>
        <p:txBody>
          <a:bodyPr wrap="square" rtlCol="0">
            <a:spAutoFit/>
          </a:bodyPr>
          <a:lstStyle/>
          <a:p>
            <a:endParaRPr lang="fr-FR" sz="1662" dirty="0"/>
          </a:p>
          <a:p>
            <a:endParaRPr lang="fr-FR" sz="1662" dirty="0"/>
          </a:p>
        </p:txBody>
      </p:sp>
      <p:sp>
        <p:nvSpPr>
          <p:cNvPr id="3" name="Rectangle 2">
            <a:extLst>
              <a:ext uri="{FF2B5EF4-FFF2-40B4-BE49-F238E27FC236}">
                <a16:creationId xmlns:a16="http://schemas.microsoft.com/office/drawing/2014/main" id="{BCED92E1-CA31-D04E-979B-0920CFDEA87B}"/>
              </a:ext>
            </a:extLst>
          </p:cNvPr>
          <p:cNvSpPr/>
          <p:nvPr/>
        </p:nvSpPr>
        <p:spPr>
          <a:xfrm>
            <a:off x="2892464" y="6021290"/>
            <a:ext cx="6672949" cy="262829"/>
          </a:xfrm>
          <a:prstGeom prst="rect">
            <a:avLst/>
          </a:prstGeom>
        </p:spPr>
        <p:txBody>
          <a:bodyPr wrap="square">
            <a:spAutoFit/>
          </a:bodyPr>
          <a:lstStyle/>
          <a:p>
            <a:r>
              <a:rPr lang="fr-FR" sz="1108" dirty="0">
                <a:hlinkClick r:id="rId3"/>
              </a:rPr>
              <a:t>https://www.legrandgroup.com/fr/notre-responsabilite/strategie-rse/parties-prenantes-et-materialite</a:t>
            </a:r>
            <a:endParaRPr lang="fr-FR" sz="1108" dirty="0"/>
          </a:p>
        </p:txBody>
      </p:sp>
      <p:pic>
        <p:nvPicPr>
          <p:cNvPr id="8" name="Image 7">
            <a:extLst>
              <a:ext uri="{FF2B5EF4-FFF2-40B4-BE49-F238E27FC236}">
                <a16:creationId xmlns:a16="http://schemas.microsoft.com/office/drawing/2014/main" id="{8D355079-104E-9843-BBD7-E3057347C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686" y="1042517"/>
            <a:ext cx="6672949" cy="4950898"/>
          </a:xfrm>
          <a:prstGeom prst="rect">
            <a:avLst/>
          </a:prstGeom>
        </p:spPr>
      </p:pic>
      <p:sp>
        <p:nvSpPr>
          <p:cNvPr id="6" name="Titre 1">
            <a:extLst>
              <a:ext uri="{FF2B5EF4-FFF2-40B4-BE49-F238E27FC236}">
                <a16:creationId xmlns:a16="http://schemas.microsoft.com/office/drawing/2014/main" id="{C5A81180-383F-BF61-75DE-919B3B26AD78}"/>
              </a:ext>
            </a:extLst>
          </p:cNvPr>
          <p:cNvSpPr txBox="1">
            <a:spLocks/>
          </p:cNvSpPr>
          <p:nvPr/>
        </p:nvSpPr>
        <p:spPr>
          <a:xfrm>
            <a:off x="761999" y="204976"/>
            <a:ext cx="6400801" cy="659609"/>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solidFill>
                  <a:srgbClr val="FFC000"/>
                </a:solidFill>
              </a:rPr>
              <a:t>Définir</a:t>
            </a:r>
            <a:r>
              <a:rPr lang="de-CH" sz="2800" b="1" dirty="0">
                <a:solidFill>
                  <a:srgbClr val="FFC000"/>
                </a:solidFill>
              </a:rPr>
              <a:t> </a:t>
            </a:r>
            <a:r>
              <a:rPr lang="de-CH" sz="2800" b="1" dirty="0" err="1">
                <a:solidFill>
                  <a:srgbClr val="FFC000"/>
                </a:solidFill>
              </a:rPr>
              <a:t>ses</a:t>
            </a:r>
            <a:r>
              <a:rPr lang="de-CH" sz="2800" b="1" dirty="0">
                <a:solidFill>
                  <a:srgbClr val="FFC000"/>
                </a:solidFill>
              </a:rPr>
              <a:t> </a:t>
            </a:r>
            <a:r>
              <a:rPr lang="de-CH" sz="2800" b="1" dirty="0" err="1">
                <a:solidFill>
                  <a:srgbClr val="FFC000"/>
                </a:solidFill>
              </a:rPr>
              <a:t>enjeux</a:t>
            </a:r>
            <a:r>
              <a:rPr lang="de-CH" sz="2800" b="1" dirty="0">
                <a:solidFill>
                  <a:srgbClr val="FFC000"/>
                </a:solidFill>
              </a:rPr>
              <a:t> par la </a:t>
            </a:r>
            <a:r>
              <a:rPr lang="de-CH" sz="2800" b="1" dirty="0" err="1">
                <a:solidFill>
                  <a:srgbClr val="FFC000"/>
                </a:solidFill>
              </a:rPr>
              <a:t>voie</a:t>
            </a:r>
            <a:r>
              <a:rPr lang="de-CH" sz="2800" b="1" dirty="0">
                <a:solidFill>
                  <a:srgbClr val="FFC000"/>
                </a:solidFill>
              </a:rPr>
              <a:t> des 17 ODD</a:t>
            </a:r>
            <a:endParaRPr lang="fr-CH" sz="2800" b="1" dirty="0">
              <a:solidFill>
                <a:srgbClr val="FFC000"/>
              </a:solidFill>
            </a:endParaRPr>
          </a:p>
        </p:txBody>
      </p:sp>
      <p:pic>
        <p:nvPicPr>
          <p:cNvPr id="7" name="Graphique 6">
            <a:extLst>
              <a:ext uri="{FF2B5EF4-FFF2-40B4-BE49-F238E27FC236}">
                <a16:creationId xmlns:a16="http://schemas.microsoft.com/office/drawing/2014/main" id="{AFE0FE95-C3B5-C64C-49DF-CF35005574A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297903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1FC368F-6328-4946-8AA6-2B871670597A}"/>
              </a:ext>
            </a:extLst>
          </p:cNvPr>
          <p:cNvPicPr>
            <a:picLocks noChangeAspect="1"/>
          </p:cNvPicPr>
          <p:nvPr/>
        </p:nvPicPr>
        <p:blipFill>
          <a:blip r:embed="rId2"/>
          <a:stretch>
            <a:fillRect/>
          </a:stretch>
        </p:blipFill>
        <p:spPr>
          <a:xfrm>
            <a:off x="1730522" y="1173570"/>
            <a:ext cx="7424670" cy="4486687"/>
          </a:xfrm>
          <a:prstGeom prst="rect">
            <a:avLst/>
          </a:prstGeom>
          <a:noFill/>
        </p:spPr>
      </p:pic>
      <p:sp>
        <p:nvSpPr>
          <p:cNvPr id="6" name="ZoneTexte 5">
            <a:extLst>
              <a:ext uri="{FF2B5EF4-FFF2-40B4-BE49-F238E27FC236}">
                <a16:creationId xmlns:a16="http://schemas.microsoft.com/office/drawing/2014/main" id="{D1492E2A-1B5D-424E-87E0-5EE1C353E28E}"/>
              </a:ext>
            </a:extLst>
          </p:cNvPr>
          <p:cNvSpPr txBox="1"/>
          <p:nvPr/>
        </p:nvSpPr>
        <p:spPr>
          <a:xfrm>
            <a:off x="465180" y="6230389"/>
            <a:ext cx="1747851" cy="248530"/>
          </a:xfrm>
          <a:prstGeom prst="rect">
            <a:avLst/>
          </a:prstGeom>
          <a:noFill/>
        </p:spPr>
        <p:txBody>
          <a:bodyPr wrap="square" rtlCol="0">
            <a:spAutoFit/>
          </a:bodyPr>
          <a:lstStyle/>
          <a:p>
            <a:r>
              <a:rPr lang="fr-CH" sz="1015" dirty="0"/>
              <a:t>Source : Atelier STI, 2021</a:t>
            </a:r>
          </a:p>
        </p:txBody>
      </p:sp>
      <p:sp>
        <p:nvSpPr>
          <p:cNvPr id="4" name="Titre 1">
            <a:extLst>
              <a:ext uri="{FF2B5EF4-FFF2-40B4-BE49-F238E27FC236}">
                <a16:creationId xmlns:a16="http://schemas.microsoft.com/office/drawing/2014/main" id="{3BD8E5B0-05A6-36BC-E565-AA89F5884B02}"/>
              </a:ext>
            </a:extLst>
          </p:cNvPr>
          <p:cNvSpPr txBox="1">
            <a:spLocks/>
          </p:cNvSpPr>
          <p:nvPr/>
        </p:nvSpPr>
        <p:spPr>
          <a:xfrm>
            <a:off x="761999" y="204976"/>
            <a:ext cx="6400801" cy="659609"/>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solidFill>
                  <a:srgbClr val="FFC000"/>
                </a:solidFill>
              </a:rPr>
              <a:t>Définir</a:t>
            </a:r>
            <a:r>
              <a:rPr lang="de-CH" sz="2800" b="1" dirty="0">
                <a:solidFill>
                  <a:srgbClr val="FFC000"/>
                </a:solidFill>
              </a:rPr>
              <a:t> </a:t>
            </a:r>
            <a:r>
              <a:rPr lang="de-CH" sz="2800" b="1" dirty="0" err="1">
                <a:solidFill>
                  <a:srgbClr val="FFC000"/>
                </a:solidFill>
              </a:rPr>
              <a:t>ses</a:t>
            </a:r>
            <a:r>
              <a:rPr lang="de-CH" sz="2800" b="1" dirty="0">
                <a:solidFill>
                  <a:srgbClr val="FFC000"/>
                </a:solidFill>
              </a:rPr>
              <a:t> </a:t>
            </a:r>
            <a:r>
              <a:rPr lang="de-CH" sz="2800" b="1" dirty="0" err="1">
                <a:solidFill>
                  <a:srgbClr val="FFC000"/>
                </a:solidFill>
              </a:rPr>
              <a:t>enjeux</a:t>
            </a:r>
            <a:r>
              <a:rPr lang="de-CH" sz="2800" b="1" dirty="0">
                <a:solidFill>
                  <a:srgbClr val="FFC000"/>
                </a:solidFill>
              </a:rPr>
              <a:t> par la </a:t>
            </a:r>
            <a:r>
              <a:rPr lang="de-CH" sz="2800" b="1" dirty="0" err="1">
                <a:solidFill>
                  <a:srgbClr val="FFC000"/>
                </a:solidFill>
              </a:rPr>
              <a:t>voie</a:t>
            </a:r>
            <a:r>
              <a:rPr lang="de-CH" sz="2800" b="1" dirty="0">
                <a:solidFill>
                  <a:srgbClr val="FFC000"/>
                </a:solidFill>
              </a:rPr>
              <a:t> des 17 ODD</a:t>
            </a:r>
            <a:endParaRPr lang="fr-CH" sz="2800" b="1" dirty="0">
              <a:solidFill>
                <a:srgbClr val="FFC000"/>
              </a:solidFill>
            </a:endParaRPr>
          </a:p>
        </p:txBody>
      </p:sp>
      <p:pic>
        <p:nvPicPr>
          <p:cNvPr id="7" name="Graphique 6">
            <a:extLst>
              <a:ext uri="{FF2B5EF4-FFF2-40B4-BE49-F238E27FC236}">
                <a16:creationId xmlns:a16="http://schemas.microsoft.com/office/drawing/2014/main" id="{247B25EF-F74B-D1C5-32D2-93F2B379F09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2232410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00B682-74D2-4EBA-B5DA-9CA80C209D3F}"/>
              </a:ext>
            </a:extLst>
          </p:cNvPr>
          <p:cNvPicPr>
            <a:picLocks noChangeAspect="1"/>
          </p:cNvPicPr>
          <p:nvPr/>
        </p:nvPicPr>
        <p:blipFill>
          <a:blip r:embed="rId2"/>
          <a:stretch>
            <a:fillRect/>
          </a:stretch>
        </p:blipFill>
        <p:spPr>
          <a:xfrm>
            <a:off x="1614218" y="1099457"/>
            <a:ext cx="10089540" cy="5430134"/>
          </a:xfrm>
          <a:prstGeom prst="rect">
            <a:avLst/>
          </a:prstGeom>
          <a:noFill/>
        </p:spPr>
      </p:pic>
      <p:sp>
        <p:nvSpPr>
          <p:cNvPr id="3" name="Titre 1">
            <a:extLst>
              <a:ext uri="{FF2B5EF4-FFF2-40B4-BE49-F238E27FC236}">
                <a16:creationId xmlns:a16="http://schemas.microsoft.com/office/drawing/2014/main" id="{60210179-9C77-9464-2426-FB8E27F3F03F}"/>
              </a:ext>
            </a:extLst>
          </p:cNvPr>
          <p:cNvSpPr txBox="1">
            <a:spLocks/>
          </p:cNvSpPr>
          <p:nvPr/>
        </p:nvSpPr>
        <p:spPr>
          <a:xfrm>
            <a:off x="761999" y="204977"/>
            <a:ext cx="10636686"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Définir</a:t>
            </a:r>
            <a:r>
              <a:rPr lang="de-CH" sz="2800" b="1" dirty="0"/>
              <a:t> </a:t>
            </a:r>
            <a:r>
              <a:rPr lang="de-CH" sz="2800" b="1" dirty="0" err="1"/>
              <a:t>ses</a:t>
            </a:r>
            <a:r>
              <a:rPr lang="de-CH" sz="2800" b="1" dirty="0"/>
              <a:t> </a:t>
            </a:r>
            <a:r>
              <a:rPr lang="de-CH" sz="2800" b="1" dirty="0" err="1"/>
              <a:t>enjeux</a:t>
            </a:r>
            <a:r>
              <a:rPr lang="de-CH" sz="2800" b="1" dirty="0"/>
              <a:t> par la </a:t>
            </a:r>
            <a:r>
              <a:rPr lang="de-CH" sz="2800" b="1" dirty="0" err="1"/>
              <a:t>chaîne</a:t>
            </a:r>
            <a:r>
              <a:rPr lang="de-CH" sz="2800" b="1" dirty="0"/>
              <a:t> de </a:t>
            </a:r>
            <a:r>
              <a:rPr lang="de-CH" sz="2800" b="1" dirty="0" err="1"/>
              <a:t>valeur</a:t>
            </a:r>
            <a:r>
              <a:rPr lang="de-CH" sz="2800" b="1" dirty="0"/>
              <a:t> &amp; des 17 ODD</a:t>
            </a:r>
            <a:endParaRPr lang="fr-CH" sz="2800" b="1" dirty="0"/>
          </a:p>
        </p:txBody>
      </p:sp>
      <p:pic>
        <p:nvPicPr>
          <p:cNvPr id="6" name="Graphique 5">
            <a:extLst>
              <a:ext uri="{FF2B5EF4-FFF2-40B4-BE49-F238E27FC236}">
                <a16:creationId xmlns:a16="http://schemas.microsoft.com/office/drawing/2014/main" id="{9B68C7F0-BB3E-DB2A-BB27-8BC11DDF9D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1163701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7B123B-39D1-4BCB-A469-220A5FD8AE12}"/>
              </a:ext>
            </a:extLst>
          </p:cNvPr>
          <p:cNvPicPr>
            <a:picLocks noChangeAspect="1"/>
          </p:cNvPicPr>
          <p:nvPr/>
        </p:nvPicPr>
        <p:blipFill>
          <a:blip r:embed="rId2"/>
          <a:stretch>
            <a:fillRect/>
          </a:stretch>
        </p:blipFill>
        <p:spPr>
          <a:xfrm>
            <a:off x="1136693" y="1253510"/>
            <a:ext cx="9585586" cy="4754603"/>
          </a:xfrm>
          <a:prstGeom prst="rect">
            <a:avLst/>
          </a:prstGeom>
          <a:noFill/>
        </p:spPr>
      </p:pic>
      <p:sp>
        <p:nvSpPr>
          <p:cNvPr id="8" name="ZoneTexte 7">
            <a:extLst>
              <a:ext uri="{FF2B5EF4-FFF2-40B4-BE49-F238E27FC236}">
                <a16:creationId xmlns:a16="http://schemas.microsoft.com/office/drawing/2014/main" id="{D6AADBCC-3160-45DB-96A5-F71A04A6B661}"/>
              </a:ext>
            </a:extLst>
          </p:cNvPr>
          <p:cNvSpPr txBox="1"/>
          <p:nvPr/>
        </p:nvSpPr>
        <p:spPr>
          <a:xfrm>
            <a:off x="1642584" y="5979601"/>
            <a:ext cx="1747851" cy="248530"/>
          </a:xfrm>
          <a:prstGeom prst="rect">
            <a:avLst/>
          </a:prstGeom>
          <a:noFill/>
        </p:spPr>
        <p:txBody>
          <a:bodyPr wrap="square" rtlCol="0">
            <a:spAutoFit/>
          </a:bodyPr>
          <a:lstStyle/>
          <a:p>
            <a:r>
              <a:rPr lang="fr-CH" sz="1015" dirty="0"/>
              <a:t>Source : Atelier STI, 2021</a:t>
            </a:r>
          </a:p>
        </p:txBody>
      </p:sp>
      <p:sp>
        <p:nvSpPr>
          <p:cNvPr id="2" name="Titre 1">
            <a:extLst>
              <a:ext uri="{FF2B5EF4-FFF2-40B4-BE49-F238E27FC236}">
                <a16:creationId xmlns:a16="http://schemas.microsoft.com/office/drawing/2014/main" id="{41E5D4D7-0690-AD09-14D1-242E909A1847}"/>
              </a:ext>
            </a:extLst>
          </p:cNvPr>
          <p:cNvSpPr txBox="1">
            <a:spLocks/>
          </p:cNvSpPr>
          <p:nvPr/>
        </p:nvSpPr>
        <p:spPr>
          <a:xfrm>
            <a:off x="761999" y="204977"/>
            <a:ext cx="10636686"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Définir</a:t>
            </a:r>
            <a:r>
              <a:rPr lang="de-CH" sz="2800" b="1" dirty="0"/>
              <a:t> </a:t>
            </a:r>
            <a:r>
              <a:rPr lang="de-CH" sz="2800" b="1" dirty="0" err="1"/>
              <a:t>ses</a:t>
            </a:r>
            <a:r>
              <a:rPr lang="de-CH" sz="2800" b="1" dirty="0"/>
              <a:t> </a:t>
            </a:r>
            <a:r>
              <a:rPr lang="de-CH" sz="2800" b="1" dirty="0" err="1"/>
              <a:t>enjeux</a:t>
            </a:r>
            <a:r>
              <a:rPr lang="de-CH" sz="2800" b="1" dirty="0"/>
              <a:t> par la </a:t>
            </a:r>
            <a:r>
              <a:rPr lang="de-CH" sz="2800" b="1" dirty="0" err="1"/>
              <a:t>chaîne</a:t>
            </a:r>
            <a:r>
              <a:rPr lang="de-CH" sz="2800" b="1" dirty="0"/>
              <a:t> de </a:t>
            </a:r>
            <a:r>
              <a:rPr lang="de-CH" sz="2800" b="1" dirty="0" err="1"/>
              <a:t>valeur</a:t>
            </a:r>
            <a:r>
              <a:rPr lang="de-CH" sz="2800" b="1" dirty="0"/>
              <a:t> &amp; des 17 ODD</a:t>
            </a:r>
            <a:endParaRPr lang="fr-CH" sz="2800" b="1" dirty="0"/>
          </a:p>
        </p:txBody>
      </p:sp>
      <p:pic>
        <p:nvPicPr>
          <p:cNvPr id="3" name="Graphique 2">
            <a:extLst>
              <a:ext uri="{FF2B5EF4-FFF2-40B4-BE49-F238E27FC236}">
                <a16:creationId xmlns:a16="http://schemas.microsoft.com/office/drawing/2014/main" id="{60355A56-2145-2B25-0FAF-F3EBB98234D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2878610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868C5-F750-B024-523F-40689C8D34E6}"/>
              </a:ext>
            </a:extLst>
          </p:cNvPr>
          <p:cNvSpPr txBox="1">
            <a:spLocks/>
          </p:cNvSpPr>
          <p:nvPr/>
        </p:nvSpPr>
        <p:spPr>
          <a:xfrm>
            <a:off x="761999" y="204977"/>
            <a:ext cx="10636686"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Définir</a:t>
            </a:r>
            <a:r>
              <a:rPr lang="de-CH" sz="2800" b="1" dirty="0"/>
              <a:t> </a:t>
            </a:r>
            <a:r>
              <a:rPr lang="de-CH" sz="2800" b="1" dirty="0" err="1"/>
              <a:t>ses</a:t>
            </a:r>
            <a:r>
              <a:rPr lang="de-CH" sz="2800" b="1" dirty="0"/>
              <a:t> </a:t>
            </a:r>
            <a:r>
              <a:rPr lang="de-CH" sz="2800" b="1" dirty="0" err="1"/>
              <a:t>enjeux</a:t>
            </a:r>
            <a:r>
              <a:rPr lang="de-CH" sz="2800" b="1" dirty="0"/>
              <a:t> par la </a:t>
            </a:r>
            <a:r>
              <a:rPr lang="de-CH" sz="2800" b="1" dirty="0" err="1"/>
              <a:t>chaîne</a:t>
            </a:r>
            <a:r>
              <a:rPr lang="de-CH" sz="2800" b="1" dirty="0"/>
              <a:t> de </a:t>
            </a:r>
            <a:r>
              <a:rPr lang="de-CH" sz="2800" b="1" dirty="0" err="1"/>
              <a:t>valeur</a:t>
            </a:r>
            <a:r>
              <a:rPr lang="de-CH" sz="2800" b="1" dirty="0"/>
              <a:t> &amp; des 17 ODD</a:t>
            </a:r>
            <a:endParaRPr lang="fr-CH" sz="2800" b="1" dirty="0"/>
          </a:p>
        </p:txBody>
      </p:sp>
      <p:pic>
        <p:nvPicPr>
          <p:cNvPr id="3" name="Graphique 2">
            <a:extLst>
              <a:ext uri="{FF2B5EF4-FFF2-40B4-BE49-F238E27FC236}">
                <a16:creationId xmlns:a16="http://schemas.microsoft.com/office/drawing/2014/main" id="{3B6B2697-B033-CDAC-25D9-C1EA680C6A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049" y="366074"/>
            <a:ext cx="221541" cy="237364"/>
          </a:xfrm>
          <a:prstGeom prst="rect">
            <a:avLst/>
          </a:prstGeom>
        </p:spPr>
      </p:pic>
      <p:pic>
        <p:nvPicPr>
          <p:cNvPr id="5" name="Image 4">
            <a:extLst>
              <a:ext uri="{FF2B5EF4-FFF2-40B4-BE49-F238E27FC236}">
                <a16:creationId xmlns:a16="http://schemas.microsoft.com/office/drawing/2014/main" id="{2B5DC442-7E09-7221-9561-F55998B91989}"/>
              </a:ext>
            </a:extLst>
          </p:cNvPr>
          <p:cNvPicPr>
            <a:picLocks noChangeAspect="1"/>
          </p:cNvPicPr>
          <p:nvPr/>
        </p:nvPicPr>
        <p:blipFill>
          <a:blip r:embed="rId5"/>
          <a:srcRect l="1853" t="35397" r="20749" b="12698"/>
          <a:stretch/>
        </p:blipFill>
        <p:spPr>
          <a:xfrm>
            <a:off x="367961" y="1153886"/>
            <a:ext cx="11608929" cy="5236028"/>
          </a:xfrm>
          <a:prstGeom prst="rect">
            <a:avLst/>
          </a:prstGeom>
        </p:spPr>
      </p:pic>
    </p:spTree>
    <p:extLst>
      <p:ext uri="{BB962C8B-B14F-4D97-AF65-F5344CB8AC3E}">
        <p14:creationId xmlns:p14="http://schemas.microsoft.com/office/powerpoint/2010/main" val="2183605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C735C72-EA35-654D-A4A0-28F85B5DFD30}"/>
              </a:ext>
            </a:extLst>
          </p:cNvPr>
          <p:cNvSpPr>
            <a:spLocks noGrp="1"/>
          </p:cNvSpPr>
          <p:nvPr>
            <p:ph idx="1"/>
          </p:nvPr>
        </p:nvSpPr>
        <p:spPr>
          <a:xfrm>
            <a:off x="1112582" y="1458539"/>
            <a:ext cx="10937456" cy="4719294"/>
          </a:xfrm>
        </p:spPr>
        <p:txBody>
          <a:bodyPr>
            <a:normAutofit/>
          </a:bodyPr>
          <a:lstStyle/>
          <a:p>
            <a:pPr marL="0" indent="0">
              <a:lnSpc>
                <a:spcPct val="150000"/>
              </a:lnSpc>
              <a:buNone/>
            </a:pPr>
            <a:r>
              <a:rPr lang="fr-FR" sz="2800" b="1" dirty="0">
                <a:solidFill>
                  <a:srgbClr val="0070C0"/>
                </a:solidFill>
              </a:rPr>
              <a:t>Réflexion N° 3</a:t>
            </a:r>
          </a:p>
          <a:p>
            <a:pPr marL="0" indent="0">
              <a:lnSpc>
                <a:spcPct val="150000"/>
              </a:lnSpc>
              <a:buNone/>
            </a:pPr>
            <a:endParaRPr lang="fr-FR" sz="2400" b="1" dirty="0">
              <a:solidFill>
                <a:srgbClr val="0070C0"/>
              </a:solidFill>
            </a:endParaRPr>
          </a:p>
          <a:p>
            <a:pPr marL="474796" indent="-474796">
              <a:lnSpc>
                <a:spcPct val="150000"/>
              </a:lnSpc>
              <a:buFont typeface="+mj-lt"/>
              <a:buAutoNum type="arabicPeriod"/>
            </a:pPr>
            <a:r>
              <a:rPr lang="fr-FR" sz="2400" b="1" dirty="0">
                <a:solidFill>
                  <a:srgbClr val="0070C0"/>
                </a:solidFill>
              </a:rPr>
              <a:t>Notez quelques ODD évidents dans chaque étape</a:t>
            </a:r>
          </a:p>
          <a:p>
            <a:pPr marL="474796" indent="-474796">
              <a:lnSpc>
                <a:spcPct val="150000"/>
              </a:lnSpc>
              <a:buFont typeface="+mj-lt"/>
              <a:buAutoNum type="arabicPeriod"/>
            </a:pPr>
            <a:r>
              <a:rPr lang="fr-FR" sz="2400" b="1" dirty="0">
                <a:solidFill>
                  <a:srgbClr val="0070C0"/>
                </a:solidFill>
              </a:rPr>
              <a:t>Prendre la production et notez quelques impacts négatifs et positifs</a:t>
            </a:r>
          </a:p>
          <a:p>
            <a:pPr marL="0" indent="0">
              <a:buNone/>
            </a:pPr>
            <a:endParaRPr lang="fr-FR" sz="2215" b="1" dirty="0">
              <a:solidFill>
                <a:srgbClr val="0070C0"/>
              </a:solidFill>
            </a:endParaRPr>
          </a:p>
          <a:p>
            <a:pPr marL="474796" indent="-474796">
              <a:buFont typeface="+mj-lt"/>
              <a:buAutoNum type="arabicPeriod"/>
            </a:pPr>
            <a:endParaRPr lang="fr-FR" sz="2215" b="1" dirty="0">
              <a:solidFill>
                <a:srgbClr val="0070C0"/>
              </a:solidFill>
            </a:endParaRPr>
          </a:p>
          <a:p>
            <a:pPr marL="0" indent="0">
              <a:buNone/>
            </a:pPr>
            <a:r>
              <a:rPr lang="fr-FR" sz="2400" dirty="0">
                <a:solidFill>
                  <a:srgbClr val="0070C0"/>
                </a:solidFill>
              </a:rPr>
              <a:t>Je vous laisse </a:t>
            </a:r>
            <a:r>
              <a:rPr lang="fr-FR" sz="2400" b="1" dirty="0">
                <a:solidFill>
                  <a:srgbClr val="0070C0"/>
                </a:solidFill>
              </a:rPr>
              <a:t>15 minutes </a:t>
            </a:r>
            <a:r>
              <a:rPr lang="fr-FR" sz="2400" dirty="0">
                <a:solidFill>
                  <a:srgbClr val="0070C0"/>
                </a:solidFill>
              </a:rPr>
              <a:t>de réflexion pour me proposer des réponses </a:t>
            </a:r>
          </a:p>
          <a:p>
            <a:pPr marL="0" indent="0">
              <a:buNone/>
            </a:pPr>
            <a:r>
              <a:rPr lang="fr-FR" sz="2400" dirty="0">
                <a:solidFill>
                  <a:srgbClr val="0070C0"/>
                </a:solidFill>
              </a:rPr>
              <a:t>sur ces deux questions. Feuille Excel à disposition sur Moodle</a:t>
            </a:r>
          </a:p>
          <a:p>
            <a:pPr marL="0" indent="0"/>
            <a:endParaRPr lang="fr-FR" sz="2585" b="1" dirty="0"/>
          </a:p>
        </p:txBody>
      </p:sp>
      <p:sp>
        <p:nvSpPr>
          <p:cNvPr id="5" name="Titre 1">
            <a:extLst>
              <a:ext uri="{FF2B5EF4-FFF2-40B4-BE49-F238E27FC236}">
                <a16:creationId xmlns:a16="http://schemas.microsoft.com/office/drawing/2014/main" id="{832DFE41-638D-574D-4C8F-4BE52A5C07FD}"/>
              </a:ext>
            </a:extLst>
          </p:cNvPr>
          <p:cNvSpPr txBox="1">
            <a:spLocks/>
          </p:cNvSpPr>
          <p:nvPr/>
        </p:nvSpPr>
        <p:spPr>
          <a:xfrm>
            <a:off x="761999" y="204977"/>
            <a:ext cx="10636686"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Définir</a:t>
            </a:r>
            <a:r>
              <a:rPr lang="de-CH" sz="2800" b="1" dirty="0"/>
              <a:t> </a:t>
            </a:r>
            <a:r>
              <a:rPr lang="de-CH" sz="2800" b="1" dirty="0" err="1"/>
              <a:t>ses</a:t>
            </a:r>
            <a:r>
              <a:rPr lang="de-CH" sz="2800" b="1" dirty="0"/>
              <a:t> </a:t>
            </a:r>
            <a:r>
              <a:rPr lang="de-CH" sz="2800" b="1" dirty="0" err="1"/>
              <a:t>enjeux</a:t>
            </a:r>
            <a:r>
              <a:rPr lang="de-CH" sz="2800" b="1" dirty="0"/>
              <a:t> par la </a:t>
            </a:r>
            <a:r>
              <a:rPr lang="de-CH" sz="2800" b="1" dirty="0" err="1"/>
              <a:t>voie</a:t>
            </a:r>
            <a:r>
              <a:rPr lang="de-CH" sz="2800" b="1" dirty="0"/>
              <a:t> de la </a:t>
            </a:r>
            <a:r>
              <a:rPr lang="de-CH" sz="2800" b="1" dirty="0" err="1"/>
              <a:t>chaîne</a:t>
            </a:r>
            <a:r>
              <a:rPr lang="de-CH" sz="2800" b="1" dirty="0"/>
              <a:t> de </a:t>
            </a:r>
            <a:r>
              <a:rPr lang="de-CH" sz="2800" b="1" dirty="0" err="1"/>
              <a:t>valeur</a:t>
            </a:r>
            <a:r>
              <a:rPr lang="de-CH" sz="2800" b="1" dirty="0"/>
              <a:t> &amp; des 17 ODD</a:t>
            </a:r>
            <a:endParaRPr lang="fr-CH" sz="2800" b="1" dirty="0"/>
          </a:p>
        </p:txBody>
      </p:sp>
      <p:pic>
        <p:nvPicPr>
          <p:cNvPr id="6" name="Graphique 5">
            <a:extLst>
              <a:ext uri="{FF2B5EF4-FFF2-40B4-BE49-F238E27FC236}">
                <a16:creationId xmlns:a16="http://schemas.microsoft.com/office/drawing/2014/main" id="{18B5633F-61A1-1212-5BA0-0DCF0F00C23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1201577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2AF6B61-EF9D-1941-B8A7-591E0A7B26B3}"/>
              </a:ext>
            </a:extLst>
          </p:cNvPr>
          <p:cNvSpPr txBox="1"/>
          <p:nvPr/>
        </p:nvSpPr>
        <p:spPr>
          <a:xfrm>
            <a:off x="578592" y="2365497"/>
            <a:ext cx="11034816" cy="2762936"/>
          </a:xfrm>
          <a:prstGeom prst="rect">
            <a:avLst/>
          </a:prstGeom>
          <a:noFill/>
        </p:spPr>
        <p:txBody>
          <a:bodyPr wrap="none" rtlCol="0">
            <a:spAutoFit/>
          </a:bodyPr>
          <a:lstStyle/>
          <a:p>
            <a:pPr defTabSz="844083"/>
            <a:r>
              <a:rPr lang="fr-CH" sz="2954" b="1" dirty="0">
                <a:solidFill>
                  <a:prstClr val="black"/>
                </a:solidFill>
                <a:ea typeface="ＭＳ Ｐゴシック" pitchFamily="1" charset="-128"/>
              </a:rPr>
              <a:t>Objectif du cours :</a:t>
            </a:r>
            <a:endParaRPr lang="fr-CH" sz="2215" dirty="0">
              <a:solidFill>
                <a:prstClr val="black"/>
              </a:solidFill>
              <a:ea typeface="ＭＳ Ｐゴシック" pitchFamily="1" charset="-128"/>
            </a:endParaRPr>
          </a:p>
          <a:p>
            <a:pPr defTabSz="844083"/>
            <a:endParaRPr lang="fr-CH" sz="2215" dirty="0">
              <a:solidFill>
                <a:prstClr val="black"/>
              </a:solidFill>
              <a:ea typeface="ＭＳ Ｐゴシック" pitchFamily="1" charset="-128"/>
            </a:endParaRPr>
          </a:p>
          <a:p>
            <a:pPr marL="1107858" lvl="1" indent="-422041" defTabSz="844083">
              <a:lnSpc>
                <a:spcPct val="150000"/>
              </a:lnSpc>
              <a:buFont typeface="Wingdings" charset="2"/>
              <a:buChar char="ü"/>
            </a:pPr>
            <a:r>
              <a:rPr lang="fr-CH" sz="2585" b="1" dirty="0">
                <a:solidFill>
                  <a:prstClr val="black"/>
                </a:solidFill>
                <a:ea typeface="ＭＳ Ｐゴシック" pitchFamily="1" charset="-128"/>
              </a:rPr>
              <a:t>Que vous sachiez structurer une stratégie de RSE</a:t>
            </a:r>
          </a:p>
          <a:p>
            <a:pPr marL="1107858" lvl="1" indent="-422041" defTabSz="844083">
              <a:lnSpc>
                <a:spcPct val="150000"/>
              </a:lnSpc>
              <a:buFont typeface="Wingdings" charset="2"/>
              <a:buChar char="ü"/>
            </a:pPr>
            <a:r>
              <a:rPr lang="fr-CH" sz="2585" b="1" dirty="0">
                <a:solidFill>
                  <a:prstClr val="black"/>
                </a:solidFill>
                <a:ea typeface="ＭＳ Ｐゴシック" pitchFamily="1" charset="-128"/>
              </a:rPr>
              <a:t>Vous donner les clés pour produire les livrables promis à vos mandants</a:t>
            </a:r>
          </a:p>
          <a:p>
            <a:pPr defTabSz="844083"/>
            <a:endParaRPr lang="fr-CH" sz="2215" dirty="0">
              <a:solidFill>
                <a:prstClr val="black"/>
              </a:solidFill>
              <a:latin typeface="Arial" charset="0"/>
              <a:ea typeface="ＭＳ Ｐゴシック" pitchFamily="1" charset="-128"/>
            </a:endParaRPr>
          </a:p>
          <a:p>
            <a:pPr defTabSz="844083"/>
            <a:endParaRPr lang="fr-CH" sz="2215" dirty="0">
              <a:solidFill>
                <a:prstClr val="black"/>
              </a:solidFill>
              <a:latin typeface="Arial" charset="0"/>
              <a:ea typeface="ＭＳ Ｐゴシック" pitchFamily="1" charset="-128"/>
            </a:endParaRPr>
          </a:p>
        </p:txBody>
      </p:sp>
    </p:spTree>
    <p:extLst>
      <p:ext uri="{BB962C8B-B14F-4D97-AF65-F5344CB8AC3E}">
        <p14:creationId xmlns:p14="http://schemas.microsoft.com/office/powerpoint/2010/main" val="1358459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CD9B504-9625-4B35-804D-3F2FF5EA0CA5}"/>
              </a:ext>
            </a:extLst>
          </p:cNvPr>
          <p:cNvSpPr txBox="1"/>
          <p:nvPr/>
        </p:nvSpPr>
        <p:spPr>
          <a:xfrm>
            <a:off x="726590" y="876823"/>
            <a:ext cx="11125200" cy="3785332"/>
          </a:xfrm>
          <a:prstGeom prst="rect">
            <a:avLst/>
          </a:prstGeom>
          <a:noFill/>
        </p:spPr>
        <p:txBody>
          <a:bodyPr wrap="square" rtlCol="0">
            <a:spAutoFit/>
          </a:bodyPr>
          <a:lstStyle/>
          <a:p>
            <a:endParaRPr lang="fr-CH" sz="2585" b="1" dirty="0">
              <a:solidFill>
                <a:srgbClr val="000000"/>
              </a:solidFill>
              <a:latin typeface="Calibri" pitchFamily="34" charset="0"/>
            </a:endParaRPr>
          </a:p>
          <a:p>
            <a:r>
              <a:rPr lang="fr-CH" sz="2400" dirty="0">
                <a:solidFill>
                  <a:srgbClr val="000000"/>
                </a:solidFill>
                <a:latin typeface="Calibri" pitchFamily="34" charset="0"/>
              </a:rPr>
              <a:t>Vous devez avoir démontré à votre mandant quels sont les thématiques de durabilité prioritaires pour son entreprise/organisation.</a:t>
            </a:r>
          </a:p>
          <a:p>
            <a:endParaRPr lang="fr-CH" sz="2215" dirty="0">
              <a:solidFill>
                <a:srgbClr val="000000"/>
              </a:solidFill>
              <a:latin typeface="Calibri" pitchFamily="34" charset="0"/>
            </a:endParaRPr>
          </a:p>
          <a:p>
            <a:endParaRPr lang="fr-CH" sz="2215" dirty="0">
              <a:solidFill>
                <a:srgbClr val="000000"/>
              </a:solidFill>
              <a:latin typeface="Calibri" pitchFamily="34" charset="0"/>
            </a:endParaRPr>
          </a:p>
          <a:p>
            <a:pPr lvl="1"/>
            <a:r>
              <a:rPr lang="fr-CH" sz="2215" b="1" dirty="0">
                <a:solidFill>
                  <a:srgbClr val="00B050"/>
                </a:solidFill>
                <a:latin typeface="Calibri" pitchFamily="34" charset="0"/>
              </a:rPr>
              <a:t>Les livrables doivent être :</a:t>
            </a:r>
          </a:p>
          <a:p>
            <a:pPr lvl="1"/>
            <a:endParaRPr lang="fr-CH" sz="2215" b="1" dirty="0">
              <a:solidFill>
                <a:srgbClr val="00B050"/>
              </a:solidFill>
              <a:latin typeface="Calibri" pitchFamily="34" charset="0"/>
            </a:endParaRPr>
          </a:p>
          <a:p>
            <a:pPr marL="1028717" lvl="1" indent="-342900">
              <a:buFont typeface="Wingdings" panose="05000000000000000000" pitchFamily="2" charset="2"/>
              <a:buChar char="ü"/>
            </a:pPr>
            <a:r>
              <a:rPr lang="fr-CH" sz="2215" b="1" dirty="0">
                <a:solidFill>
                  <a:srgbClr val="00B050"/>
                </a:solidFill>
                <a:latin typeface="Calibri" pitchFamily="34" charset="0"/>
              </a:rPr>
              <a:t>une série d’axes prioritaires (enjeux) à travailler</a:t>
            </a:r>
          </a:p>
          <a:p>
            <a:pPr marL="1028717" lvl="1" indent="-342900">
              <a:buFont typeface="Wingdings" panose="05000000000000000000" pitchFamily="2" charset="2"/>
              <a:buChar char="ü"/>
            </a:pPr>
            <a:r>
              <a:rPr lang="fr-CH" sz="2215" b="1" dirty="0">
                <a:solidFill>
                  <a:srgbClr val="00B050"/>
                </a:solidFill>
                <a:latin typeface="Calibri" pitchFamily="34" charset="0"/>
              </a:rPr>
              <a:t>Le lien vers les ODD pertinents pour l’organisation</a:t>
            </a:r>
          </a:p>
          <a:p>
            <a:endParaRPr lang="fr-CH" sz="3323" b="1" dirty="0">
              <a:solidFill>
                <a:schemeClr val="tx2"/>
              </a:solidFill>
            </a:endParaRPr>
          </a:p>
        </p:txBody>
      </p:sp>
      <p:sp>
        <p:nvSpPr>
          <p:cNvPr id="5" name="Titre 1">
            <a:extLst>
              <a:ext uri="{FF2B5EF4-FFF2-40B4-BE49-F238E27FC236}">
                <a16:creationId xmlns:a16="http://schemas.microsoft.com/office/drawing/2014/main" id="{14F06B14-454C-0E29-3067-B74ADEFEB9ED}"/>
              </a:ext>
            </a:extLst>
          </p:cNvPr>
          <p:cNvSpPr txBox="1">
            <a:spLocks/>
          </p:cNvSpPr>
          <p:nvPr/>
        </p:nvSpPr>
        <p:spPr>
          <a:xfrm>
            <a:off x="761999" y="204977"/>
            <a:ext cx="7179502"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Conclusion</a:t>
            </a:r>
            <a:r>
              <a:rPr lang="de-CH" sz="2800" b="1" dirty="0"/>
              <a:t> de </a:t>
            </a:r>
            <a:r>
              <a:rPr lang="de-CH" sz="2800" b="1" dirty="0" err="1"/>
              <a:t>cette</a:t>
            </a:r>
            <a:r>
              <a:rPr lang="de-CH" sz="2800" b="1" dirty="0"/>
              <a:t> </a:t>
            </a:r>
            <a:r>
              <a:rPr lang="de-CH" sz="2800" b="1" dirty="0" err="1"/>
              <a:t>étape</a:t>
            </a:r>
            <a:r>
              <a:rPr lang="de-CH" sz="2800" b="1" dirty="0"/>
              <a:t> </a:t>
            </a:r>
            <a:r>
              <a:rPr lang="de-CH" sz="2800" b="1" dirty="0" err="1"/>
              <a:t>définition</a:t>
            </a:r>
            <a:r>
              <a:rPr lang="de-CH" sz="2800" b="1" dirty="0"/>
              <a:t> des </a:t>
            </a:r>
            <a:r>
              <a:rPr lang="de-CH" sz="2800" b="1" dirty="0" err="1"/>
              <a:t>enjeux</a:t>
            </a:r>
            <a:endParaRPr lang="fr-CH" sz="2800" b="1" dirty="0"/>
          </a:p>
        </p:txBody>
      </p:sp>
      <p:pic>
        <p:nvPicPr>
          <p:cNvPr id="6" name="Graphique 5">
            <a:extLst>
              <a:ext uri="{FF2B5EF4-FFF2-40B4-BE49-F238E27FC236}">
                <a16:creationId xmlns:a16="http://schemas.microsoft.com/office/drawing/2014/main" id="{C13EA514-29E2-A728-3A12-EBFD8B19AF4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1494166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591" y="4406901"/>
            <a:ext cx="12044384" cy="1362075"/>
          </a:xfrm>
        </p:spPr>
        <p:txBody>
          <a:bodyPr/>
          <a:lstStyle/>
          <a:p>
            <a:r>
              <a:rPr lang="fr-CH" dirty="0"/>
              <a:t> </a:t>
            </a:r>
            <a:r>
              <a:rPr lang="fr-CH" sz="3600" dirty="0"/>
              <a:t>4. Modèle d’affaires responsable    </a:t>
            </a:r>
            <a:br>
              <a:rPr lang="fr-CH" sz="3600" dirty="0"/>
            </a:br>
            <a:r>
              <a:rPr lang="fr-CH" sz="3600" dirty="0"/>
              <a:t>     </a:t>
            </a:r>
            <a:r>
              <a:rPr lang="fr-CH" sz="3600" dirty="0">
                <a:solidFill>
                  <a:srgbClr val="00B050"/>
                </a:solidFill>
              </a:rPr>
              <a:t>Etape 3 : Intégration dans le business</a:t>
            </a:r>
            <a:endParaRPr lang="fr-CH" dirty="0">
              <a:solidFill>
                <a:srgbClr val="00B050"/>
              </a:solidFill>
            </a:endParaRPr>
          </a:p>
        </p:txBody>
      </p:sp>
      <p:sp>
        <p:nvSpPr>
          <p:cNvPr id="5" name="Espace réservé du texte 4">
            <a:extLst>
              <a:ext uri="{FF2B5EF4-FFF2-40B4-BE49-F238E27FC236}">
                <a16:creationId xmlns:a16="http://schemas.microsoft.com/office/drawing/2014/main" id="{8FFF8CFF-F3E9-4FC3-8856-7F18125D6C8F}"/>
              </a:ext>
            </a:extLst>
          </p:cNvPr>
          <p:cNvSpPr>
            <a:spLocks noGrp="1"/>
          </p:cNvSpPr>
          <p:nvPr>
            <p:ph type="body" idx="1"/>
          </p:nvPr>
        </p:nvSpPr>
        <p:spPr>
          <a:xfrm>
            <a:off x="470337" y="2906714"/>
            <a:ext cx="7772400" cy="1500187"/>
          </a:xfrm>
        </p:spPr>
        <p:txBody>
          <a:bodyPr>
            <a:normAutofit/>
          </a:bodyPr>
          <a:lstStyle/>
          <a:p>
            <a:r>
              <a:rPr lang="de-CH" sz="2400" dirty="0">
                <a:latin typeface="Helvetica Light" panose="020B0403020202020204"/>
              </a:rPr>
              <a:t>MANAGER 21 -  Cours N°1 – </a:t>
            </a:r>
            <a:r>
              <a:rPr lang="de-CH" sz="2400" dirty="0" err="1">
                <a:latin typeface="Helvetica Light" panose="020B0403020202020204"/>
              </a:rPr>
              <a:t>Contexte</a:t>
            </a:r>
            <a:r>
              <a:rPr lang="de-CH" sz="2400" dirty="0">
                <a:latin typeface="Helvetica Light" panose="020B0403020202020204"/>
              </a:rPr>
              <a:t> et </a:t>
            </a:r>
            <a:r>
              <a:rPr lang="de-CH" sz="2400" dirty="0" err="1">
                <a:latin typeface="Helvetica Light" panose="020B0403020202020204"/>
              </a:rPr>
              <a:t>démarche</a:t>
            </a:r>
            <a:r>
              <a:rPr lang="de-CH" sz="2400" dirty="0">
                <a:latin typeface="Helvetica Light" panose="020B0403020202020204"/>
              </a:rPr>
              <a:t> RSE</a:t>
            </a:r>
            <a:endParaRPr lang="fr-CH" sz="2400" dirty="0">
              <a:latin typeface="Helvetica Light" panose="020B0403020202020204"/>
            </a:endParaRPr>
          </a:p>
        </p:txBody>
      </p:sp>
    </p:spTree>
    <p:extLst>
      <p:ext uri="{BB962C8B-B14F-4D97-AF65-F5344CB8AC3E}">
        <p14:creationId xmlns:p14="http://schemas.microsoft.com/office/powerpoint/2010/main" val="629449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C1CCE2-A7F3-2944-AC7A-603328C83EA5}"/>
              </a:ext>
            </a:extLst>
          </p:cNvPr>
          <p:cNvSpPr/>
          <p:nvPr/>
        </p:nvSpPr>
        <p:spPr>
          <a:xfrm>
            <a:off x="615819" y="876823"/>
            <a:ext cx="11308959" cy="5245731"/>
          </a:xfrm>
          <a:prstGeom prst="rect">
            <a:avLst/>
          </a:prstGeom>
        </p:spPr>
        <p:txBody>
          <a:bodyPr wrap="square">
            <a:spAutoFit/>
          </a:bodyPr>
          <a:lstStyle/>
          <a:p>
            <a:r>
              <a:rPr lang="fr-CH" sz="2400" b="1" dirty="0">
                <a:solidFill>
                  <a:srgbClr val="414141"/>
                </a:solidFill>
                <a:latin typeface="Calibri" panose="020F0502020204030204" pitchFamily="34" charset="0"/>
                <a:cs typeface="Calibri" panose="020F0502020204030204" pitchFamily="34" charset="0"/>
              </a:rPr>
              <a:t>Définition</a:t>
            </a:r>
            <a:r>
              <a:rPr lang="fr-CH" sz="2215" i="1" dirty="0">
                <a:solidFill>
                  <a:srgbClr val="414141"/>
                </a:solidFill>
                <a:latin typeface="Calibri" panose="020F0502020204030204" pitchFamily="34" charset="0"/>
                <a:cs typeface="Calibri" panose="020F0502020204030204" pitchFamily="34" charset="0"/>
              </a:rPr>
              <a:t> </a:t>
            </a:r>
          </a:p>
          <a:p>
            <a:endParaRPr lang="fr-CH" sz="2215" i="1" dirty="0">
              <a:solidFill>
                <a:srgbClr val="414141"/>
              </a:solidFill>
              <a:latin typeface="Calibri" panose="020F0502020204030204" pitchFamily="34" charset="0"/>
              <a:cs typeface="Calibri" panose="020F0502020204030204" pitchFamily="34" charset="0"/>
            </a:endParaRPr>
          </a:p>
          <a:p>
            <a:r>
              <a:rPr lang="fr-CH" sz="2215" i="1" dirty="0">
                <a:solidFill>
                  <a:srgbClr val="414141"/>
                </a:solidFill>
                <a:latin typeface="Calibri" panose="020F0502020204030204" pitchFamily="34" charset="0"/>
                <a:cs typeface="Calibri" panose="020F0502020204030204" pitchFamily="34" charset="0"/>
              </a:rPr>
              <a:t>Un modèle d’affaires est la représentation de comment une organisation  va générer de la valeur et donc générer des revenus. </a:t>
            </a:r>
          </a:p>
          <a:p>
            <a:endParaRPr lang="fr-CH" sz="1000" i="1" dirty="0">
              <a:solidFill>
                <a:srgbClr val="414141"/>
              </a:solidFill>
              <a:latin typeface="Calibri" panose="020F0502020204030204" pitchFamily="34" charset="0"/>
              <a:cs typeface="Calibri" panose="020F0502020204030204" pitchFamily="34" charset="0"/>
            </a:endParaRPr>
          </a:p>
          <a:p>
            <a:r>
              <a:rPr lang="fr-CH" sz="2215" b="1" i="1" dirty="0">
                <a:solidFill>
                  <a:srgbClr val="414141"/>
                </a:solidFill>
                <a:latin typeface="Calibri" panose="020F0502020204030204" pitchFamily="34" charset="0"/>
                <a:cs typeface="Calibri" panose="020F0502020204030204" pitchFamily="34" charset="0"/>
              </a:rPr>
              <a:t>Le modèle d’affaires responsable</a:t>
            </a:r>
            <a:r>
              <a:rPr lang="fr-CH" sz="2215" i="1" dirty="0">
                <a:solidFill>
                  <a:srgbClr val="414141"/>
                </a:solidFill>
                <a:latin typeface="Calibri" panose="020F0502020204030204" pitchFamily="34" charset="0"/>
                <a:cs typeface="Calibri" panose="020F0502020204030204" pitchFamily="34" charset="0"/>
              </a:rPr>
              <a:t>, c’est celui qui va intégrer dans cette représentation                      une réflexion approfondie sur les défis du développement durable, comment                                            les questions/impacts sociétaux et environnementaux complètent les réflexions économiques.</a:t>
            </a:r>
            <a:endParaRPr lang="fr-CH" sz="2215" i="1" dirty="0">
              <a:latin typeface="Calibri" panose="020F0502020204030204" pitchFamily="34" charset="0"/>
              <a:ea typeface="メイリオ" panose="020B0604030504040204" pitchFamily="34" charset="-128"/>
              <a:cs typeface="Calibri" panose="020F0502020204030204" pitchFamily="34" charset="0"/>
            </a:endParaRPr>
          </a:p>
          <a:p>
            <a:endParaRPr lang="fr-CH" sz="2215" i="1" dirty="0">
              <a:latin typeface="Calibri" panose="020F0502020204030204" pitchFamily="34" charset="0"/>
              <a:ea typeface="メイリオ" panose="020B0604030504040204" pitchFamily="34" charset="-128"/>
              <a:cs typeface="Calibri" panose="020F0502020204030204" pitchFamily="34" charset="0"/>
            </a:endParaRPr>
          </a:p>
          <a:p>
            <a:endParaRPr lang="fr-CH" sz="2215" i="1" dirty="0">
              <a:latin typeface="Calibri" panose="020F0502020204030204" pitchFamily="34" charset="0"/>
              <a:ea typeface="メイリオ" panose="020B0604030504040204" pitchFamily="34" charset="-128"/>
              <a:cs typeface="Calibri" panose="020F0502020204030204" pitchFamily="34" charset="0"/>
            </a:endParaRPr>
          </a:p>
          <a:p>
            <a:r>
              <a:rPr lang="fr-CH" sz="2400" b="1" dirty="0">
                <a:latin typeface="Calibri" panose="020F0502020204030204" pitchFamily="34" charset="0"/>
                <a:ea typeface="メイリオ" panose="020B0604030504040204" pitchFamily="34" charset="-128"/>
                <a:cs typeface="Calibri" panose="020F0502020204030204" pitchFamily="34" charset="0"/>
              </a:rPr>
              <a:t>Votre objectif :</a:t>
            </a:r>
          </a:p>
          <a:p>
            <a:endParaRPr lang="fr-CH" sz="1108" b="1" dirty="0">
              <a:latin typeface="Calibri" panose="020F0502020204030204" pitchFamily="34" charset="0"/>
              <a:ea typeface="メイリオ" panose="020B0604030504040204" pitchFamily="34" charset="-128"/>
              <a:cs typeface="Calibri" panose="020F0502020204030204" pitchFamily="34" charset="0"/>
            </a:endParaRPr>
          </a:p>
          <a:p>
            <a:pPr marL="422041" indent="-422041">
              <a:buFont typeface="Wingdings" pitchFamily="2" charset="2"/>
              <a:buChar char="ü"/>
            </a:pPr>
            <a:r>
              <a:rPr lang="fr-CH" sz="2215" b="1" dirty="0">
                <a:solidFill>
                  <a:srgbClr val="00B050"/>
                </a:solidFill>
                <a:latin typeface="Calibri" panose="020F0502020204030204" pitchFamily="34" charset="0"/>
                <a:ea typeface="メイリオ" panose="020B0604030504040204" pitchFamily="34" charset="-128"/>
                <a:cs typeface="Calibri" panose="020F0502020204030204" pitchFamily="34" charset="0"/>
              </a:rPr>
              <a:t>Comprendre comment l’organisation fonctionne</a:t>
            </a:r>
          </a:p>
          <a:p>
            <a:pPr marL="422041" indent="-422041">
              <a:buFont typeface="Wingdings" pitchFamily="2" charset="2"/>
              <a:buChar char="ü"/>
            </a:pPr>
            <a:r>
              <a:rPr lang="fr-CH" sz="2215" b="1" dirty="0">
                <a:solidFill>
                  <a:srgbClr val="00B050"/>
                </a:solidFill>
                <a:latin typeface="Calibri" panose="020F0502020204030204" pitchFamily="34" charset="0"/>
                <a:ea typeface="メイリオ" panose="020B0604030504040204" pitchFamily="34" charset="-128"/>
                <a:cs typeface="Calibri" panose="020F0502020204030204" pitchFamily="34" charset="0"/>
              </a:rPr>
              <a:t>Définir comment la durabilité va s’inscrire dans les activités …                                                          … et </a:t>
            </a:r>
            <a:r>
              <a:rPr lang="fr-CH" sz="2215" b="1" u="sng" dirty="0">
                <a:solidFill>
                  <a:srgbClr val="00B050"/>
                </a:solidFill>
                <a:latin typeface="Calibri" panose="020F0502020204030204" pitchFamily="34" charset="0"/>
                <a:ea typeface="メイリオ" panose="020B0604030504040204" pitchFamily="34" charset="-128"/>
                <a:cs typeface="Calibri" panose="020F0502020204030204" pitchFamily="34" charset="0"/>
              </a:rPr>
              <a:t>surtout dans la proposition de valeur</a:t>
            </a:r>
          </a:p>
          <a:p>
            <a:endParaRPr lang="fr-FR" sz="2215" b="1" dirty="0"/>
          </a:p>
        </p:txBody>
      </p:sp>
      <p:sp>
        <p:nvSpPr>
          <p:cNvPr id="5" name="Titre 1">
            <a:extLst>
              <a:ext uri="{FF2B5EF4-FFF2-40B4-BE49-F238E27FC236}">
                <a16:creationId xmlns:a16="http://schemas.microsoft.com/office/drawing/2014/main" id="{65488F90-1565-FA03-7008-38CB295AF858}"/>
              </a:ext>
            </a:extLst>
          </p:cNvPr>
          <p:cNvSpPr txBox="1">
            <a:spLocks/>
          </p:cNvSpPr>
          <p:nvPr/>
        </p:nvSpPr>
        <p:spPr>
          <a:xfrm>
            <a:off x="761999" y="204977"/>
            <a:ext cx="7179502"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a:t>Le </a:t>
            </a:r>
            <a:r>
              <a:rPr lang="de-CH" sz="2800" b="1" dirty="0" err="1"/>
              <a:t>modèle</a:t>
            </a:r>
            <a:r>
              <a:rPr lang="de-CH" sz="2800" b="1" dirty="0"/>
              <a:t> </a:t>
            </a:r>
            <a:r>
              <a:rPr lang="de-CH" sz="2800" b="1" dirty="0" err="1"/>
              <a:t>d’affaires</a:t>
            </a:r>
            <a:r>
              <a:rPr lang="de-CH" sz="2800" b="1" dirty="0"/>
              <a:t> responsable</a:t>
            </a:r>
            <a:endParaRPr lang="fr-CH" sz="2800" b="1" dirty="0"/>
          </a:p>
        </p:txBody>
      </p:sp>
      <p:pic>
        <p:nvPicPr>
          <p:cNvPr id="8" name="Graphique 7">
            <a:extLst>
              <a:ext uri="{FF2B5EF4-FFF2-40B4-BE49-F238E27FC236}">
                <a16:creationId xmlns:a16="http://schemas.microsoft.com/office/drawing/2014/main" id="{1188AA7B-EBA2-D9A0-C772-470D6901F1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58502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98667FE-ADFE-A045-9D6C-961227F7741E}"/>
              </a:ext>
            </a:extLst>
          </p:cNvPr>
          <p:cNvPicPr>
            <a:picLocks noChangeAspect="1"/>
          </p:cNvPicPr>
          <p:nvPr/>
        </p:nvPicPr>
        <p:blipFill rotWithShape="1">
          <a:blip r:embed="rId3">
            <a:extLst>
              <a:ext uri="{28A0092B-C50C-407E-A947-70E740481C1C}">
                <a14:useLocalDpi xmlns:a14="http://schemas.microsoft.com/office/drawing/2010/main" val="0"/>
              </a:ext>
            </a:extLst>
          </a:blip>
          <a:srcRect b="8647"/>
          <a:stretch/>
        </p:blipFill>
        <p:spPr>
          <a:xfrm>
            <a:off x="1282872" y="776613"/>
            <a:ext cx="9047746" cy="5654257"/>
          </a:xfrm>
          <a:prstGeom prst="rect">
            <a:avLst/>
          </a:prstGeom>
        </p:spPr>
      </p:pic>
      <p:sp>
        <p:nvSpPr>
          <p:cNvPr id="4" name="Titre 1">
            <a:extLst>
              <a:ext uri="{FF2B5EF4-FFF2-40B4-BE49-F238E27FC236}">
                <a16:creationId xmlns:a16="http://schemas.microsoft.com/office/drawing/2014/main" id="{BDAC427D-9A10-AB2D-44E4-D29CC3ED862B}"/>
              </a:ext>
            </a:extLst>
          </p:cNvPr>
          <p:cNvSpPr txBox="1">
            <a:spLocks/>
          </p:cNvSpPr>
          <p:nvPr/>
        </p:nvSpPr>
        <p:spPr>
          <a:xfrm>
            <a:off x="761999" y="204977"/>
            <a:ext cx="7179502"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a:t>Le </a:t>
            </a:r>
            <a:r>
              <a:rPr lang="de-CH" sz="2800" b="1" dirty="0" err="1"/>
              <a:t>modèle</a:t>
            </a:r>
            <a:r>
              <a:rPr lang="de-CH" sz="2800" b="1" dirty="0"/>
              <a:t> </a:t>
            </a:r>
            <a:r>
              <a:rPr lang="de-CH" sz="2800" b="1" dirty="0" err="1"/>
              <a:t>d’affaires</a:t>
            </a:r>
            <a:r>
              <a:rPr lang="de-CH" sz="2800" b="1" dirty="0"/>
              <a:t> responsable</a:t>
            </a:r>
            <a:endParaRPr lang="fr-CH" sz="2800" b="1" dirty="0"/>
          </a:p>
        </p:txBody>
      </p:sp>
      <p:pic>
        <p:nvPicPr>
          <p:cNvPr id="6" name="Graphique 5">
            <a:extLst>
              <a:ext uri="{FF2B5EF4-FFF2-40B4-BE49-F238E27FC236}">
                <a16:creationId xmlns:a16="http://schemas.microsoft.com/office/drawing/2014/main" id="{303033CA-3CCD-F7B8-7109-A9D963A693A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2544417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CD082824-C376-314F-82F8-8012E3A1EEA8}"/>
              </a:ext>
            </a:extLst>
          </p:cNvPr>
          <p:cNvSpPr>
            <a:spLocks noGrp="1"/>
          </p:cNvSpPr>
          <p:nvPr>
            <p:ph idx="1"/>
          </p:nvPr>
        </p:nvSpPr>
        <p:spPr>
          <a:xfrm>
            <a:off x="864901" y="1225018"/>
            <a:ext cx="8926277" cy="4719294"/>
          </a:xfrm>
        </p:spPr>
        <p:txBody>
          <a:bodyPr>
            <a:normAutofit/>
          </a:bodyPr>
          <a:lstStyle/>
          <a:p>
            <a:pPr marL="0" indent="0">
              <a:buNone/>
            </a:pPr>
            <a:endParaRPr lang="fr-FR" sz="2585" b="1" dirty="0">
              <a:solidFill>
                <a:srgbClr val="0070C0"/>
              </a:solidFill>
            </a:endParaRPr>
          </a:p>
          <a:p>
            <a:pPr marL="474796" indent="-474796">
              <a:lnSpc>
                <a:spcPct val="150000"/>
              </a:lnSpc>
              <a:buFont typeface="+mj-lt"/>
              <a:buAutoNum type="arabicPeriod"/>
            </a:pPr>
            <a:r>
              <a:rPr lang="fr-FR" sz="2215" b="1" dirty="0">
                <a:solidFill>
                  <a:srgbClr val="0070C0"/>
                </a:solidFill>
              </a:rPr>
              <a:t>Passez dans les blocs et vérifiez que tout est bien compris</a:t>
            </a:r>
          </a:p>
          <a:p>
            <a:pPr marL="474796" indent="-474796">
              <a:lnSpc>
                <a:spcPct val="150000"/>
              </a:lnSpc>
              <a:buFont typeface="+mj-lt"/>
              <a:buAutoNum type="arabicPeriod"/>
            </a:pPr>
            <a:r>
              <a:rPr lang="fr-FR" sz="2215" b="1" dirty="0">
                <a:solidFill>
                  <a:srgbClr val="0070C0"/>
                </a:solidFill>
              </a:rPr>
              <a:t>A chaud… quels seraient les retombées positives et négatives</a:t>
            </a:r>
          </a:p>
          <a:p>
            <a:pPr marL="474796" indent="-474796">
              <a:lnSpc>
                <a:spcPct val="150000"/>
              </a:lnSpc>
              <a:buFont typeface="+mj-lt"/>
              <a:buAutoNum type="arabicPeriod"/>
            </a:pPr>
            <a:r>
              <a:rPr lang="fr-FR" sz="2215" b="1" dirty="0">
                <a:solidFill>
                  <a:srgbClr val="0070C0"/>
                </a:solidFill>
              </a:rPr>
              <a:t>Qu’allez-vous devoir faire une fois les blocs remplis ?</a:t>
            </a:r>
          </a:p>
          <a:p>
            <a:pPr marL="474796" indent="-474796">
              <a:buFont typeface="+mj-lt"/>
              <a:buAutoNum type="arabicPeriod"/>
            </a:pPr>
            <a:endParaRPr lang="fr-FR" sz="2215" b="1" dirty="0">
              <a:solidFill>
                <a:srgbClr val="0070C0"/>
              </a:solidFill>
            </a:endParaRPr>
          </a:p>
          <a:p>
            <a:pPr marL="474796" indent="-474796">
              <a:buFont typeface="+mj-lt"/>
              <a:buAutoNum type="arabicPeriod"/>
            </a:pPr>
            <a:endParaRPr lang="fr-FR" sz="2215" b="1" dirty="0">
              <a:solidFill>
                <a:srgbClr val="0070C0"/>
              </a:solidFill>
            </a:endParaRPr>
          </a:p>
          <a:p>
            <a:pPr marL="0" indent="0">
              <a:buNone/>
            </a:pPr>
            <a:r>
              <a:rPr lang="fr-FR" sz="2400" dirty="0">
                <a:solidFill>
                  <a:srgbClr val="0070C0"/>
                </a:solidFill>
              </a:rPr>
              <a:t>Je vous laisse </a:t>
            </a:r>
            <a:r>
              <a:rPr lang="fr-FR" sz="2400" b="1" dirty="0">
                <a:solidFill>
                  <a:srgbClr val="0070C0"/>
                </a:solidFill>
              </a:rPr>
              <a:t>20 minutes </a:t>
            </a:r>
            <a:r>
              <a:rPr lang="fr-FR" sz="2400" dirty="0">
                <a:solidFill>
                  <a:srgbClr val="0070C0"/>
                </a:solidFill>
              </a:rPr>
              <a:t>de réflexion pour me proposer des réponses sur ces trois questions.</a:t>
            </a:r>
          </a:p>
          <a:p>
            <a:pPr marL="0" indent="0"/>
            <a:endParaRPr lang="fr-FR" sz="2585" b="1" dirty="0"/>
          </a:p>
        </p:txBody>
      </p:sp>
      <p:sp>
        <p:nvSpPr>
          <p:cNvPr id="5" name="Titre 1">
            <a:extLst>
              <a:ext uri="{FF2B5EF4-FFF2-40B4-BE49-F238E27FC236}">
                <a16:creationId xmlns:a16="http://schemas.microsoft.com/office/drawing/2014/main" id="{B9C0DC4D-EAE0-70CE-8603-0880A96A0C52}"/>
              </a:ext>
            </a:extLst>
          </p:cNvPr>
          <p:cNvSpPr txBox="1">
            <a:spLocks/>
          </p:cNvSpPr>
          <p:nvPr/>
        </p:nvSpPr>
        <p:spPr>
          <a:xfrm>
            <a:off x="761999" y="204977"/>
            <a:ext cx="9688278"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a:t>Le </a:t>
            </a:r>
            <a:r>
              <a:rPr lang="de-CH" sz="2800" b="1" dirty="0" err="1"/>
              <a:t>modèle</a:t>
            </a:r>
            <a:r>
              <a:rPr lang="de-CH" sz="2800" b="1" dirty="0"/>
              <a:t> </a:t>
            </a:r>
            <a:r>
              <a:rPr lang="de-CH" sz="2800" b="1" dirty="0" err="1"/>
              <a:t>d’affaires</a:t>
            </a:r>
            <a:r>
              <a:rPr lang="de-CH" sz="2800" b="1" dirty="0"/>
              <a:t> responsable – </a:t>
            </a:r>
            <a:r>
              <a:rPr lang="de-CH" sz="2800" b="1" dirty="0" err="1"/>
              <a:t>Réflexion</a:t>
            </a:r>
            <a:r>
              <a:rPr lang="de-CH" sz="2800" b="1" dirty="0"/>
              <a:t> N° 4 </a:t>
            </a:r>
            <a:endParaRPr lang="fr-CH" sz="2800" b="1" dirty="0"/>
          </a:p>
        </p:txBody>
      </p:sp>
      <p:pic>
        <p:nvPicPr>
          <p:cNvPr id="6" name="Graphique 5">
            <a:extLst>
              <a:ext uri="{FF2B5EF4-FFF2-40B4-BE49-F238E27FC236}">
                <a16:creationId xmlns:a16="http://schemas.microsoft.com/office/drawing/2014/main" id="{00B6DF32-F0D5-C7AA-88DE-FE12AF0A46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3143880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CD9B504-9625-4B35-804D-3F2FF5EA0CA5}"/>
              </a:ext>
            </a:extLst>
          </p:cNvPr>
          <p:cNvSpPr txBox="1"/>
          <p:nvPr/>
        </p:nvSpPr>
        <p:spPr>
          <a:xfrm>
            <a:off x="757154" y="1124812"/>
            <a:ext cx="11434846" cy="3813801"/>
          </a:xfrm>
          <a:prstGeom prst="rect">
            <a:avLst/>
          </a:prstGeom>
          <a:noFill/>
        </p:spPr>
        <p:txBody>
          <a:bodyPr wrap="square" rtlCol="0">
            <a:spAutoFit/>
          </a:bodyPr>
          <a:lstStyle/>
          <a:p>
            <a:endParaRPr lang="fr-CH" sz="2585" b="1" dirty="0">
              <a:solidFill>
                <a:srgbClr val="000000"/>
              </a:solidFill>
              <a:latin typeface="Calibri" pitchFamily="34" charset="0"/>
            </a:endParaRPr>
          </a:p>
          <a:p>
            <a:r>
              <a:rPr lang="fr-CH" sz="2400" dirty="0">
                <a:solidFill>
                  <a:srgbClr val="000000"/>
                </a:solidFill>
                <a:latin typeface="Calibri" pitchFamily="34" charset="0"/>
              </a:rPr>
              <a:t>Vous devez être à même de bien comprendre et bien faire comprendre à votre mandant comment son organisation AUJOURD’HUI intègre le développement durable </a:t>
            </a:r>
          </a:p>
          <a:p>
            <a:r>
              <a:rPr lang="fr-CH" sz="2400" dirty="0">
                <a:solidFill>
                  <a:srgbClr val="000000"/>
                </a:solidFill>
                <a:latin typeface="Calibri" pitchFamily="34" charset="0"/>
              </a:rPr>
              <a:t>dans ses activités</a:t>
            </a:r>
          </a:p>
          <a:p>
            <a:endParaRPr lang="fr-CH" sz="2215" dirty="0">
              <a:solidFill>
                <a:srgbClr val="000000"/>
              </a:solidFill>
              <a:latin typeface="Calibri" pitchFamily="34" charset="0"/>
            </a:endParaRPr>
          </a:p>
          <a:p>
            <a:endParaRPr lang="fr-CH" sz="2215" dirty="0">
              <a:solidFill>
                <a:srgbClr val="000000"/>
              </a:solidFill>
              <a:latin typeface="Calibri" pitchFamily="34" charset="0"/>
            </a:endParaRPr>
          </a:p>
          <a:p>
            <a:pPr lvl="1"/>
            <a:r>
              <a:rPr lang="fr-CH" sz="2215" b="1" dirty="0">
                <a:solidFill>
                  <a:srgbClr val="00B050"/>
                </a:solidFill>
                <a:latin typeface="Calibri" pitchFamily="34" charset="0"/>
              </a:rPr>
              <a:t>Le livrable doit être :</a:t>
            </a:r>
          </a:p>
          <a:p>
            <a:pPr lvl="1"/>
            <a:endParaRPr lang="fr-CH" sz="2215" b="1" dirty="0">
              <a:solidFill>
                <a:srgbClr val="00B050"/>
              </a:solidFill>
              <a:latin typeface="Calibri" pitchFamily="34" charset="0"/>
            </a:endParaRPr>
          </a:p>
          <a:p>
            <a:pPr marL="1028717" lvl="1" indent="-342900">
              <a:buFont typeface="Wingdings" panose="05000000000000000000" pitchFamily="2" charset="2"/>
              <a:buChar char="ü"/>
            </a:pPr>
            <a:r>
              <a:rPr lang="fr-CH" sz="2215" b="1" dirty="0">
                <a:solidFill>
                  <a:srgbClr val="00B050"/>
                </a:solidFill>
                <a:latin typeface="Calibri" pitchFamily="34" charset="0"/>
              </a:rPr>
              <a:t>Un business model </a:t>
            </a:r>
            <a:r>
              <a:rPr lang="fr-CH" sz="2215" b="1" dirty="0" err="1">
                <a:solidFill>
                  <a:srgbClr val="00B050"/>
                </a:solidFill>
                <a:latin typeface="Calibri" pitchFamily="34" charset="0"/>
              </a:rPr>
              <a:t>canvas</a:t>
            </a:r>
            <a:r>
              <a:rPr lang="fr-CH" sz="2215" b="1" dirty="0">
                <a:solidFill>
                  <a:srgbClr val="00B050"/>
                </a:solidFill>
                <a:latin typeface="Calibri" pitchFamily="34" charset="0"/>
              </a:rPr>
              <a:t> responsable de Laval</a:t>
            </a:r>
          </a:p>
          <a:p>
            <a:pPr lvl="1"/>
            <a:endParaRPr lang="fr-CH" sz="3323" b="1" dirty="0">
              <a:solidFill>
                <a:schemeClr val="tx2"/>
              </a:solidFill>
            </a:endParaRPr>
          </a:p>
        </p:txBody>
      </p:sp>
      <p:sp>
        <p:nvSpPr>
          <p:cNvPr id="5" name="Titre 1">
            <a:extLst>
              <a:ext uri="{FF2B5EF4-FFF2-40B4-BE49-F238E27FC236}">
                <a16:creationId xmlns:a16="http://schemas.microsoft.com/office/drawing/2014/main" id="{72070B2E-E0BA-E5BA-39B7-D904B2897538}"/>
              </a:ext>
            </a:extLst>
          </p:cNvPr>
          <p:cNvSpPr txBox="1">
            <a:spLocks/>
          </p:cNvSpPr>
          <p:nvPr/>
        </p:nvSpPr>
        <p:spPr>
          <a:xfrm>
            <a:off x="761999" y="204977"/>
            <a:ext cx="9910176"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Conclusions</a:t>
            </a:r>
            <a:r>
              <a:rPr lang="de-CH" sz="2800" b="1" dirty="0"/>
              <a:t> </a:t>
            </a:r>
            <a:r>
              <a:rPr lang="de-CH" sz="2800" b="1" dirty="0" err="1"/>
              <a:t>sur</a:t>
            </a:r>
            <a:r>
              <a:rPr lang="de-CH" sz="2800" b="1" dirty="0"/>
              <a:t> </a:t>
            </a:r>
            <a:r>
              <a:rPr lang="de-CH" sz="2800" b="1" dirty="0" err="1"/>
              <a:t>cette</a:t>
            </a:r>
            <a:r>
              <a:rPr lang="de-CH" sz="2800" b="1" dirty="0"/>
              <a:t> </a:t>
            </a:r>
            <a:r>
              <a:rPr lang="de-CH" sz="2800" b="1" dirty="0" err="1"/>
              <a:t>étape</a:t>
            </a:r>
            <a:r>
              <a:rPr lang="de-CH" sz="2800" b="1" dirty="0"/>
              <a:t> de </a:t>
            </a:r>
            <a:r>
              <a:rPr lang="de-CH" sz="2800" b="1" dirty="0" err="1"/>
              <a:t>l’intégration</a:t>
            </a:r>
            <a:r>
              <a:rPr lang="de-CH" sz="2800" b="1" dirty="0"/>
              <a:t> </a:t>
            </a:r>
            <a:r>
              <a:rPr lang="de-CH" sz="2800" b="1" dirty="0" err="1"/>
              <a:t>dans</a:t>
            </a:r>
            <a:r>
              <a:rPr lang="de-CH" sz="2800" b="1" dirty="0"/>
              <a:t> le </a:t>
            </a:r>
            <a:r>
              <a:rPr lang="de-CH" sz="2800" b="1" dirty="0" err="1"/>
              <a:t>business</a:t>
            </a:r>
            <a:endParaRPr lang="fr-CH" sz="2800" b="1" dirty="0"/>
          </a:p>
        </p:txBody>
      </p:sp>
      <p:pic>
        <p:nvPicPr>
          <p:cNvPr id="6" name="Graphique 5">
            <a:extLst>
              <a:ext uri="{FF2B5EF4-FFF2-40B4-BE49-F238E27FC236}">
                <a16:creationId xmlns:a16="http://schemas.microsoft.com/office/drawing/2014/main" id="{AB0EE47B-8CA0-3647-0851-7163E2D698D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3629217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591" y="4406901"/>
            <a:ext cx="12044384" cy="1362075"/>
          </a:xfrm>
        </p:spPr>
        <p:txBody>
          <a:bodyPr/>
          <a:lstStyle/>
          <a:p>
            <a:r>
              <a:rPr lang="fr-CH" dirty="0"/>
              <a:t> </a:t>
            </a:r>
            <a:r>
              <a:rPr lang="fr-CH" sz="3600" dirty="0"/>
              <a:t>5. Le positionnement et la feuille de route </a:t>
            </a:r>
            <a:br>
              <a:rPr lang="fr-CH" sz="3600" dirty="0"/>
            </a:br>
            <a:r>
              <a:rPr lang="fr-CH" sz="3600" dirty="0"/>
              <a:t>     </a:t>
            </a:r>
            <a:r>
              <a:rPr lang="fr-CH" sz="3600" dirty="0">
                <a:solidFill>
                  <a:srgbClr val="00B050"/>
                </a:solidFill>
              </a:rPr>
              <a:t>Etape 4 : Planifier la transition</a:t>
            </a:r>
            <a:endParaRPr lang="fr-CH" dirty="0">
              <a:solidFill>
                <a:srgbClr val="00B050"/>
              </a:solidFill>
            </a:endParaRPr>
          </a:p>
        </p:txBody>
      </p:sp>
      <p:sp>
        <p:nvSpPr>
          <p:cNvPr id="5" name="Espace réservé du texte 4">
            <a:extLst>
              <a:ext uri="{FF2B5EF4-FFF2-40B4-BE49-F238E27FC236}">
                <a16:creationId xmlns:a16="http://schemas.microsoft.com/office/drawing/2014/main" id="{8FFF8CFF-F3E9-4FC3-8856-7F18125D6C8F}"/>
              </a:ext>
            </a:extLst>
          </p:cNvPr>
          <p:cNvSpPr>
            <a:spLocks noGrp="1"/>
          </p:cNvSpPr>
          <p:nvPr>
            <p:ph type="body" idx="1"/>
          </p:nvPr>
        </p:nvSpPr>
        <p:spPr>
          <a:xfrm>
            <a:off x="470337" y="2906714"/>
            <a:ext cx="7772400" cy="1500187"/>
          </a:xfrm>
        </p:spPr>
        <p:txBody>
          <a:bodyPr>
            <a:normAutofit/>
          </a:bodyPr>
          <a:lstStyle/>
          <a:p>
            <a:r>
              <a:rPr lang="de-CH" sz="2400" dirty="0">
                <a:latin typeface="Helvetica Light" panose="020B0403020202020204"/>
              </a:rPr>
              <a:t>MANAGER 21 -  Cours N°1 – </a:t>
            </a:r>
            <a:r>
              <a:rPr lang="de-CH" sz="2400" dirty="0" err="1">
                <a:latin typeface="Helvetica Light" panose="020B0403020202020204"/>
              </a:rPr>
              <a:t>Contexte</a:t>
            </a:r>
            <a:r>
              <a:rPr lang="de-CH" sz="2400" dirty="0">
                <a:latin typeface="Helvetica Light" panose="020B0403020202020204"/>
              </a:rPr>
              <a:t> et </a:t>
            </a:r>
            <a:r>
              <a:rPr lang="de-CH" sz="2400" dirty="0" err="1">
                <a:latin typeface="Helvetica Light" panose="020B0403020202020204"/>
              </a:rPr>
              <a:t>démarche</a:t>
            </a:r>
            <a:r>
              <a:rPr lang="de-CH" sz="2400" dirty="0">
                <a:latin typeface="Helvetica Light" panose="020B0403020202020204"/>
              </a:rPr>
              <a:t> RSE</a:t>
            </a:r>
            <a:endParaRPr lang="fr-CH" sz="2400" dirty="0">
              <a:latin typeface="Helvetica Light" panose="020B0403020202020204"/>
            </a:endParaRPr>
          </a:p>
        </p:txBody>
      </p:sp>
      <p:sp>
        <p:nvSpPr>
          <p:cNvPr id="3" name="ZoneTexte 2">
            <a:extLst>
              <a:ext uri="{FF2B5EF4-FFF2-40B4-BE49-F238E27FC236}">
                <a16:creationId xmlns:a16="http://schemas.microsoft.com/office/drawing/2014/main" id="{17C4D051-0E05-811E-1B5A-65EE0BA96875}"/>
              </a:ext>
            </a:extLst>
          </p:cNvPr>
          <p:cNvSpPr txBox="1"/>
          <p:nvPr/>
        </p:nvSpPr>
        <p:spPr>
          <a:xfrm>
            <a:off x="1826078" y="5907087"/>
            <a:ext cx="8539843" cy="369332"/>
          </a:xfrm>
          <a:prstGeom prst="rect">
            <a:avLst/>
          </a:prstGeom>
          <a:noFill/>
        </p:spPr>
        <p:txBody>
          <a:bodyPr wrap="square">
            <a:spAutoFit/>
          </a:bodyPr>
          <a:lstStyle/>
          <a:p>
            <a:r>
              <a:rPr lang="fr-FR" b="1" dirty="0">
                <a:solidFill>
                  <a:srgbClr val="FF0000"/>
                </a:solidFill>
              </a:rPr>
              <a:t>	On se rappelle qu’au milieu	… vous aurez votre diagnostic</a:t>
            </a:r>
          </a:p>
        </p:txBody>
      </p:sp>
    </p:spTree>
    <p:extLst>
      <p:ext uri="{BB962C8B-B14F-4D97-AF65-F5344CB8AC3E}">
        <p14:creationId xmlns:p14="http://schemas.microsoft.com/office/powerpoint/2010/main" val="330770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C1CCE2-A7F3-2944-AC7A-603328C83EA5}"/>
              </a:ext>
            </a:extLst>
          </p:cNvPr>
          <p:cNvSpPr/>
          <p:nvPr/>
        </p:nvSpPr>
        <p:spPr>
          <a:xfrm>
            <a:off x="505049" y="926928"/>
            <a:ext cx="11407203" cy="5464253"/>
          </a:xfrm>
          <a:prstGeom prst="rect">
            <a:avLst/>
          </a:prstGeom>
        </p:spPr>
        <p:txBody>
          <a:bodyPr wrap="square">
            <a:spAutoFit/>
          </a:bodyPr>
          <a:lstStyle/>
          <a:p>
            <a:r>
              <a:rPr lang="fr-CH" sz="2400" b="1" dirty="0">
                <a:solidFill>
                  <a:srgbClr val="414141"/>
                </a:solidFill>
                <a:latin typeface="Calibri" panose="020F0502020204030204" pitchFamily="34" charset="0"/>
                <a:cs typeface="Calibri" panose="020F0502020204030204" pitchFamily="34" charset="0"/>
              </a:rPr>
              <a:t>Définition</a:t>
            </a:r>
            <a:r>
              <a:rPr lang="fr-CH" sz="2215" i="1" dirty="0">
                <a:solidFill>
                  <a:srgbClr val="414141"/>
                </a:solidFill>
                <a:latin typeface="Calibri" panose="020F0502020204030204" pitchFamily="34" charset="0"/>
                <a:cs typeface="Calibri" panose="020F0502020204030204" pitchFamily="34" charset="0"/>
              </a:rPr>
              <a:t> </a:t>
            </a:r>
          </a:p>
          <a:p>
            <a:endParaRPr lang="fr-CH" sz="2215" i="1" dirty="0">
              <a:solidFill>
                <a:srgbClr val="414141"/>
              </a:solidFill>
              <a:latin typeface="Calibri" panose="020F0502020204030204" pitchFamily="34" charset="0"/>
              <a:cs typeface="Calibri" panose="020F0502020204030204" pitchFamily="34" charset="0"/>
            </a:endParaRPr>
          </a:p>
          <a:p>
            <a:r>
              <a:rPr lang="fr-CH" sz="2215" i="1" dirty="0">
                <a:solidFill>
                  <a:srgbClr val="414141"/>
                </a:solidFill>
                <a:latin typeface="Calibri" panose="020F0502020204030204" pitchFamily="34" charset="0"/>
                <a:cs typeface="Calibri" panose="020F0502020204030204" pitchFamily="34" charset="0"/>
              </a:rPr>
              <a:t>La vision doit être une projection dans l’avenir de l’organisation.</a:t>
            </a:r>
          </a:p>
          <a:p>
            <a:r>
              <a:rPr lang="fr-CH" sz="2215" i="1" dirty="0">
                <a:solidFill>
                  <a:srgbClr val="414141"/>
                </a:solidFill>
                <a:latin typeface="Calibri" panose="020F0502020204030204" pitchFamily="34" charset="0"/>
                <a:cs typeface="Calibri" panose="020F0502020204030204" pitchFamily="34" charset="0"/>
              </a:rPr>
              <a:t>C’est un idéal que l’on cherche à atteindre, un territoire pas forcément très précis mais qui va inspirer, guider, cadrer la stratégie et les opérations.</a:t>
            </a:r>
          </a:p>
          <a:p>
            <a:endParaRPr lang="fr-CH" sz="1000" i="1" dirty="0">
              <a:solidFill>
                <a:srgbClr val="414141"/>
              </a:solidFill>
              <a:latin typeface="Calibri" panose="020F0502020204030204" pitchFamily="34" charset="0"/>
              <a:cs typeface="Calibri" panose="020F0502020204030204" pitchFamily="34" charset="0"/>
            </a:endParaRPr>
          </a:p>
          <a:p>
            <a:r>
              <a:rPr lang="fr-CH" sz="2215" b="1" i="1" dirty="0">
                <a:solidFill>
                  <a:srgbClr val="414141"/>
                </a:solidFill>
                <a:latin typeface="Calibri" panose="020F0502020204030204" pitchFamily="34" charset="0"/>
                <a:cs typeface="Calibri" panose="020F0502020204030204" pitchFamily="34" charset="0"/>
              </a:rPr>
              <a:t>Techniquement</a:t>
            </a:r>
            <a:r>
              <a:rPr lang="fr-CH" sz="2215" i="1" dirty="0">
                <a:solidFill>
                  <a:srgbClr val="414141"/>
                </a:solidFill>
                <a:latin typeface="Calibri" panose="020F0502020204030204" pitchFamily="34" charset="0"/>
                <a:cs typeface="Calibri" panose="020F0502020204030204" pitchFamily="34" charset="0"/>
              </a:rPr>
              <a:t>, deux éléments doivent vous guider dans la rédaction  d’une vision. </a:t>
            </a:r>
          </a:p>
          <a:p>
            <a:r>
              <a:rPr lang="fr-CH" sz="2215" i="1" dirty="0">
                <a:solidFill>
                  <a:srgbClr val="414141"/>
                </a:solidFill>
                <a:latin typeface="Calibri" panose="020F0502020204030204" pitchFamily="34" charset="0"/>
                <a:cs typeface="Calibri" panose="020F0502020204030204" pitchFamily="34" charset="0"/>
              </a:rPr>
              <a:t>Premièrement, vous pouvez/devez utiliser le verbe </a:t>
            </a:r>
            <a:r>
              <a:rPr lang="fr-CH" sz="2400" b="1" dirty="0">
                <a:solidFill>
                  <a:srgbClr val="414141"/>
                </a:solidFill>
                <a:latin typeface="Calibri" panose="020F0502020204030204" pitchFamily="34" charset="0"/>
                <a:cs typeface="Calibri" panose="020F0502020204030204" pitchFamily="34" charset="0"/>
              </a:rPr>
              <a:t>être</a:t>
            </a:r>
            <a:r>
              <a:rPr lang="fr-CH" sz="2215" i="1" dirty="0">
                <a:solidFill>
                  <a:srgbClr val="414141"/>
                </a:solidFill>
                <a:latin typeface="Calibri" panose="020F0502020204030204" pitchFamily="34" charset="0"/>
                <a:cs typeface="Calibri" panose="020F0502020204030204" pitchFamily="34" charset="0"/>
              </a:rPr>
              <a:t> qui va indiquer un état, un aboutissement. Deuxièmement, une notion </a:t>
            </a:r>
            <a:r>
              <a:rPr lang="fr-CH" sz="2400" b="1" dirty="0">
                <a:solidFill>
                  <a:srgbClr val="414141"/>
                </a:solidFill>
                <a:latin typeface="Calibri" panose="020F0502020204030204" pitchFamily="34" charset="0"/>
                <a:cs typeface="Calibri" panose="020F0502020204030204" pitchFamily="34" charset="0"/>
              </a:rPr>
              <a:t>d’ambition</a:t>
            </a:r>
            <a:r>
              <a:rPr lang="fr-CH" sz="2215" i="1" dirty="0">
                <a:solidFill>
                  <a:srgbClr val="414141"/>
                </a:solidFill>
                <a:latin typeface="Calibri" panose="020F0502020204030204" pitchFamily="34" charset="0"/>
                <a:cs typeface="Calibri" panose="020F0502020204030204" pitchFamily="34" charset="0"/>
              </a:rPr>
              <a:t> doit être exprimée afin de motiver à l’action.</a:t>
            </a:r>
            <a:endParaRPr lang="fr-CH" sz="2215" i="1" dirty="0">
              <a:latin typeface="Calibri" panose="020F0502020204030204" pitchFamily="34" charset="0"/>
              <a:ea typeface="メイリオ" panose="020B0604030504040204" pitchFamily="34" charset="-128"/>
              <a:cs typeface="Calibri" panose="020F0502020204030204" pitchFamily="34" charset="0"/>
            </a:endParaRPr>
          </a:p>
          <a:p>
            <a:endParaRPr lang="fr-CH" sz="1050" i="1" dirty="0">
              <a:latin typeface="Calibri" panose="020F0502020204030204" pitchFamily="34" charset="0"/>
              <a:ea typeface="メイリオ" panose="020B0604030504040204" pitchFamily="34" charset="-128"/>
              <a:cs typeface="Calibri" panose="020F0502020204030204" pitchFamily="34" charset="0"/>
            </a:endParaRPr>
          </a:p>
          <a:p>
            <a:endParaRPr lang="fr-CH" sz="2215" i="1" dirty="0">
              <a:latin typeface="Calibri" panose="020F0502020204030204" pitchFamily="34" charset="0"/>
              <a:ea typeface="メイリオ" panose="020B0604030504040204" pitchFamily="34" charset="-128"/>
              <a:cs typeface="Calibri" panose="020F0502020204030204" pitchFamily="34" charset="0"/>
            </a:endParaRPr>
          </a:p>
          <a:p>
            <a:r>
              <a:rPr lang="fr-CH" sz="2400" b="1" dirty="0">
                <a:latin typeface="Calibri" panose="020F0502020204030204" pitchFamily="34" charset="0"/>
                <a:ea typeface="メイリオ" panose="020B0604030504040204" pitchFamily="34" charset="-128"/>
                <a:cs typeface="Calibri" panose="020F0502020204030204" pitchFamily="34" charset="0"/>
              </a:rPr>
              <a:t>Votre objectif :</a:t>
            </a:r>
          </a:p>
          <a:p>
            <a:endParaRPr lang="fr-CH" sz="1108" b="1" dirty="0">
              <a:latin typeface="Calibri" panose="020F0502020204030204" pitchFamily="34" charset="0"/>
              <a:ea typeface="メイリオ" panose="020B0604030504040204" pitchFamily="34" charset="-128"/>
              <a:cs typeface="Calibri" panose="020F0502020204030204" pitchFamily="34" charset="0"/>
            </a:endParaRPr>
          </a:p>
          <a:p>
            <a:pPr marL="422041" indent="-422041">
              <a:buFont typeface="Wingdings" pitchFamily="2" charset="2"/>
              <a:buChar char="ü"/>
            </a:pPr>
            <a:r>
              <a:rPr lang="fr-CH" sz="2215" b="1" dirty="0">
                <a:solidFill>
                  <a:srgbClr val="00B050"/>
                </a:solidFill>
                <a:latin typeface="Calibri" panose="020F0502020204030204" pitchFamily="34" charset="0"/>
                <a:ea typeface="メイリオ" panose="020B0604030504040204" pitchFamily="34" charset="-128"/>
                <a:cs typeface="Calibri" panose="020F0502020204030204" pitchFamily="34" charset="0"/>
              </a:rPr>
              <a:t>Proposer une vision durable de l’organisation</a:t>
            </a:r>
          </a:p>
          <a:p>
            <a:pPr marL="422041" indent="-422041">
              <a:buFont typeface="Wingdings" pitchFamily="2" charset="2"/>
              <a:buChar char="ü"/>
            </a:pPr>
            <a:r>
              <a:rPr lang="fr-CH" sz="2215" b="1" dirty="0">
                <a:solidFill>
                  <a:srgbClr val="00B050"/>
                </a:solidFill>
                <a:latin typeface="Calibri" panose="020F0502020204030204" pitchFamily="34" charset="0"/>
                <a:ea typeface="メイリオ" panose="020B0604030504040204" pitchFamily="34" charset="-128"/>
                <a:cs typeface="Calibri" panose="020F0502020204030204" pitchFamily="34" charset="0"/>
              </a:rPr>
              <a:t>Définir le plan de transition pour atteindre cette vision</a:t>
            </a:r>
          </a:p>
          <a:p>
            <a:pPr marL="422041" indent="-422041">
              <a:buFont typeface="Wingdings" pitchFamily="2" charset="2"/>
              <a:buChar char="ü"/>
            </a:pPr>
            <a:r>
              <a:rPr lang="fr-CH" sz="2215" b="1" dirty="0">
                <a:solidFill>
                  <a:srgbClr val="00B050"/>
                </a:solidFill>
                <a:latin typeface="Calibri" panose="020F0502020204030204" pitchFamily="34" charset="0"/>
                <a:ea typeface="メイリオ" panose="020B0604030504040204" pitchFamily="34" charset="-128"/>
                <a:cs typeface="Calibri" panose="020F0502020204030204" pitchFamily="34" charset="0"/>
              </a:rPr>
              <a:t>Engager l’organisation dans la transformation</a:t>
            </a:r>
          </a:p>
          <a:p>
            <a:endParaRPr lang="fr-FR" sz="2215" b="1" dirty="0"/>
          </a:p>
        </p:txBody>
      </p:sp>
      <p:sp>
        <p:nvSpPr>
          <p:cNvPr id="3" name="Titre 1">
            <a:extLst>
              <a:ext uri="{FF2B5EF4-FFF2-40B4-BE49-F238E27FC236}">
                <a16:creationId xmlns:a16="http://schemas.microsoft.com/office/drawing/2014/main" id="{F15F31F7-C414-5998-32ED-A92F8DD36BD8}"/>
              </a:ext>
            </a:extLst>
          </p:cNvPr>
          <p:cNvSpPr txBox="1">
            <a:spLocks/>
          </p:cNvSpPr>
          <p:nvPr/>
        </p:nvSpPr>
        <p:spPr>
          <a:xfrm>
            <a:off x="761999" y="204977"/>
            <a:ext cx="9688278"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Positionnement</a:t>
            </a:r>
            <a:r>
              <a:rPr lang="de-CH" sz="2800" b="1" dirty="0"/>
              <a:t> et </a:t>
            </a:r>
            <a:r>
              <a:rPr lang="de-CH" sz="2800" b="1" dirty="0" err="1"/>
              <a:t>feuille</a:t>
            </a:r>
            <a:r>
              <a:rPr lang="de-CH" sz="2800" b="1" dirty="0"/>
              <a:t> de route </a:t>
            </a:r>
            <a:endParaRPr lang="fr-CH" sz="2800" b="1" dirty="0"/>
          </a:p>
        </p:txBody>
      </p:sp>
      <p:pic>
        <p:nvPicPr>
          <p:cNvPr id="4" name="Graphique 3">
            <a:extLst>
              <a:ext uri="{FF2B5EF4-FFF2-40B4-BE49-F238E27FC236}">
                <a16:creationId xmlns:a16="http://schemas.microsoft.com/office/drawing/2014/main" id="{058B6379-B978-1AF8-A611-F715EC726F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1422890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942664C-AC3A-4E34-A53E-B7C737058E7C}"/>
              </a:ext>
            </a:extLst>
          </p:cNvPr>
          <p:cNvPicPr>
            <a:picLocks noChangeAspect="1"/>
          </p:cNvPicPr>
          <p:nvPr/>
        </p:nvPicPr>
        <p:blipFill rotWithShape="1">
          <a:blip r:embed="rId2"/>
          <a:srcRect b="62889"/>
          <a:stretch/>
        </p:blipFill>
        <p:spPr>
          <a:xfrm>
            <a:off x="850765" y="1171939"/>
            <a:ext cx="10800775" cy="1784203"/>
          </a:xfrm>
          <a:prstGeom prst="rect">
            <a:avLst/>
          </a:prstGeom>
          <a:noFill/>
        </p:spPr>
      </p:pic>
      <p:sp>
        <p:nvSpPr>
          <p:cNvPr id="6" name="ZoneTexte 5">
            <a:extLst>
              <a:ext uri="{FF2B5EF4-FFF2-40B4-BE49-F238E27FC236}">
                <a16:creationId xmlns:a16="http://schemas.microsoft.com/office/drawing/2014/main" id="{10EFEC02-55AC-4F3A-9101-47CA5D900B0A}"/>
              </a:ext>
            </a:extLst>
          </p:cNvPr>
          <p:cNvSpPr txBox="1"/>
          <p:nvPr/>
        </p:nvSpPr>
        <p:spPr>
          <a:xfrm>
            <a:off x="1642584" y="5979601"/>
            <a:ext cx="1747851" cy="248530"/>
          </a:xfrm>
          <a:prstGeom prst="rect">
            <a:avLst/>
          </a:prstGeom>
          <a:noFill/>
        </p:spPr>
        <p:txBody>
          <a:bodyPr wrap="square" rtlCol="0">
            <a:spAutoFit/>
          </a:bodyPr>
          <a:lstStyle/>
          <a:p>
            <a:r>
              <a:rPr lang="fr-CH" sz="1015" dirty="0"/>
              <a:t>Source : Atelier STI, 2021</a:t>
            </a:r>
          </a:p>
        </p:txBody>
      </p:sp>
      <p:pic>
        <p:nvPicPr>
          <p:cNvPr id="7" name="Image 6">
            <a:extLst>
              <a:ext uri="{FF2B5EF4-FFF2-40B4-BE49-F238E27FC236}">
                <a16:creationId xmlns:a16="http://schemas.microsoft.com/office/drawing/2014/main" id="{0AAF8EE3-1ABE-20C9-5D43-C01B1553732C}"/>
              </a:ext>
            </a:extLst>
          </p:cNvPr>
          <p:cNvPicPr>
            <a:picLocks noChangeAspect="1"/>
          </p:cNvPicPr>
          <p:nvPr/>
        </p:nvPicPr>
        <p:blipFill rotWithShape="1">
          <a:blip r:embed="rId3"/>
          <a:srcRect t="54429" r="64916" b="11233"/>
          <a:stretch/>
        </p:blipFill>
        <p:spPr>
          <a:xfrm>
            <a:off x="2727071" y="3524644"/>
            <a:ext cx="3693313" cy="2259250"/>
          </a:xfrm>
          <a:prstGeom prst="rect">
            <a:avLst/>
          </a:prstGeom>
        </p:spPr>
      </p:pic>
      <p:pic>
        <p:nvPicPr>
          <p:cNvPr id="2050" name="Picture 2" descr="The North Face Logo PNG vector in SVG, PDF, AI, CDR format">
            <a:extLst>
              <a:ext uri="{FF2B5EF4-FFF2-40B4-BE49-F238E27FC236}">
                <a16:creationId xmlns:a16="http://schemas.microsoft.com/office/drawing/2014/main" id="{8D1503AB-0567-8681-D140-1E76F25CBF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166"/>
          <a:stretch/>
        </p:blipFill>
        <p:spPr bwMode="auto">
          <a:xfrm>
            <a:off x="15186" y="4084859"/>
            <a:ext cx="2711885" cy="22866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tagonia Logo et symbole, sens, histoire, PNG, marque">
            <a:extLst>
              <a:ext uri="{FF2B5EF4-FFF2-40B4-BE49-F238E27FC236}">
                <a16:creationId xmlns:a16="http://schemas.microsoft.com/office/drawing/2014/main" id="{82E61152-E9F2-2161-F70E-7006278137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3140" y="3126180"/>
            <a:ext cx="3207446" cy="179617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C8104E45-8033-B8B6-61DD-73C74C8B8AFE}"/>
              </a:ext>
            </a:extLst>
          </p:cNvPr>
          <p:cNvPicPr>
            <a:picLocks noChangeAspect="1"/>
          </p:cNvPicPr>
          <p:nvPr/>
        </p:nvPicPr>
        <p:blipFill rotWithShape="1">
          <a:blip r:embed="rId6"/>
          <a:srcRect l="5175" t="35434" r="6812" b="27854"/>
          <a:stretch/>
        </p:blipFill>
        <p:spPr>
          <a:xfrm>
            <a:off x="7903140" y="4922349"/>
            <a:ext cx="4055422" cy="1057251"/>
          </a:xfrm>
          <a:prstGeom prst="rect">
            <a:avLst/>
          </a:prstGeom>
        </p:spPr>
      </p:pic>
      <p:sp>
        <p:nvSpPr>
          <p:cNvPr id="4" name="Titre 1">
            <a:extLst>
              <a:ext uri="{FF2B5EF4-FFF2-40B4-BE49-F238E27FC236}">
                <a16:creationId xmlns:a16="http://schemas.microsoft.com/office/drawing/2014/main" id="{3375C614-395A-84C3-C49B-E591EA40F67A}"/>
              </a:ext>
            </a:extLst>
          </p:cNvPr>
          <p:cNvSpPr txBox="1">
            <a:spLocks/>
          </p:cNvSpPr>
          <p:nvPr/>
        </p:nvSpPr>
        <p:spPr>
          <a:xfrm>
            <a:off x="761999" y="204977"/>
            <a:ext cx="9688278"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Une</a:t>
            </a:r>
            <a:r>
              <a:rPr lang="de-CH" sz="2800" b="1" dirty="0"/>
              <a:t> </a:t>
            </a:r>
            <a:r>
              <a:rPr lang="de-CH" sz="2800" b="1" dirty="0" err="1"/>
              <a:t>vision</a:t>
            </a:r>
            <a:r>
              <a:rPr lang="de-CH" sz="2800" b="1" dirty="0"/>
              <a:t> </a:t>
            </a:r>
            <a:r>
              <a:rPr lang="de-CH" sz="2800" b="1" dirty="0" err="1"/>
              <a:t>pour</a:t>
            </a:r>
            <a:r>
              <a:rPr lang="de-CH" sz="2800" b="1" dirty="0"/>
              <a:t> </a:t>
            </a:r>
            <a:r>
              <a:rPr lang="de-CH" sz="2800" b="1" dirty="0" err="1"/>
              <a:t>l’avenir</a:t>
            </a:r>
            <a:r>
              <a:rPr lang="de-CH" sz="2800" b="1" dirty="0"/>
              <a:t> </a:t>
            </a:r>
            <a:endParaRPr lang="fr-CH" sz="2800" b="1" dirty="0"/>
          </a:p>
        </p:txBody>
      </p:sp>
      <p:pic>
        <p:nvPicPr>
          <p:cNvPr id="8" name="Graphique 7">
            <a:extLst>
              <a:ext uri="{FF2B5EF4-FFF2-40B4-BE49-F238E27FC236}">
                <a16:creationId xmlns:a16="http://schemas.microsoft.com/office/drawing/2014/main" id="{0367F099-DE25-C9B3-2A29-94691728E2A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1821620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74927" y="1146574"/>
            <a:ext cx="997034" cy="4386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fr-CH" sz="1662" b="1" u="sng" dirty="0">
                <a:solidFill>
                  <a:schemeClr val="tx1"/>
                </a:solidFill>
                <a:latin typeface="Calibri" pitchFamily="34" charset="0"/>
              </a:rPr>
              <a:t>Enjeux</a:t>
            </a:r>
          </a:p>
          <a:p>
            <a:pPr algn="ctr"/>
            <a:endParaRPr lang="fr-CH" sz="1662" b="1" dirty="0">
              <a:solidFill>
                <a:schemeClr val="tx1"/>
              </a:solidFill>
            </a:endParaRPr>
          </a:p>
          <a:p>
            <a:pPr algn="ctr"/>
            <a:endParaRPr lang="fr-CH" sz="1662" b="1" dirty="0">
              <a:solidFill>
                <a:schemeClr val="tx1"/>
              </a:solidFill>
            </a:endParaRPr>
          </a:p>
          <a:p>
            <a:pPr algn="ctr"/>
            <a:endParaRPr lang="fr-CH" sz="1662" b="1" dirty="0">
              <a:solidFill>
                <a:schemeClr val="tx1"/>
              </a:solidFill>
            </a:endParaRPr>
          </a:p>
          <a:p>
            <a:pPr algn="ctr"/>
            <a:r>
              <a:rPr lang="fr-CH" sz="1662" b="1" dirty="0">
                <a:solidFill>
                  <a:schemeClr val="tx1"/>
                </a:solidFill>
              </a:rPr>
              <a:t>1.</a:t>
            </a:r>
          </a:p>
          <a:p>
            <a:pPr algn="ctr"/>
            <a:endParaRPr lang="fr-CH" sz="1662" b="1" dirty="0">
              <a:solidFill>
                <a:schemeClr val="tx1"/>
              </a:solidFill>
            </a:endParaRPr>
          </a:p>
          <a:p>
            <a:pPr algn="ctr"/>
            <a:r>
              <a:rPr lang="fr-CH" sz="1662" b="1" dirty="0">
                <a:solidFill>
                  <a:schemeClr val="tx1"/>
                </a:solidFill>
              </a:rPr>
              <a:t>2.</a:t>
            </a:r>
          </a:p>
          <a:p>
            <a:pPr algn="ctr"/>
            <a:endParaRPr lang="fr-CH" sz="1662" b="1" dirty="0">
              <a:solidFill>
                <a:schemeClr val="tx1"/>
              </a:solidFill>
            </a:endParaRPr>
          </a:p>
          <a:p>
            <a:pPr algn="ctr"/>
            <a:r>
              <a:rPr lang="fr-CH" sz="1662" b="1" dirty="0">
                <a:solidFill>
                  <a:schemeClr val="tx1"/>
                </a:solidFill>
              </a:rPr>
              <a:t>3.</a:t>
            </a:r>
          </a:p>
          <a:p>
            <a:pPr algn="ctr"/>
            <a:endParaRPr lang="fr-CH" sz="1662" b="1" dirty="0">
              <a:solidFill>
                <a:schemeClr val="tx1"/>
              </a:solidFill>
            </a:endParaRPr>
          </a:p>
          <a:p>
            <a:pPr algn="ctr"/>
            <a:r>
              <a:rPr lang="fr-CH" sz="1662" b="1" dirty="0">
                <a:solidFill>
                  <a:schemeClr val="tx1"/>
                </a:solidFill>
              </a:rPr>
              <a:t>4.</a:t>
            </a:r>
          </a:p>
          <a:p>
            <a:pPr algn="ctr"/>
            <a:endParaRPr lang="fr-CH" sz="1662" b="1" dirty="0">
              <a:solidFill>
                <a:schemeClr val="tx1"/>
              </a:solidFill>
            </a:endParaRPr>
          </a:p>
          <a:p>
            <a:pPr algn="ctr"/>
            <a:r>
              <a:rPr lang="fr-CH" sz="1662" b="1" dirty="0">
                <a:solidFill>
                  <a:schemeClr val="tx1"/>
                </a:solidFill>
              </a:rPr>
              <a:t>5.</a:t>
            </a:r>
          </a:p>
          <a:p>
            <a:pPr algn="ctr"/>
            <a:endParaRPr lang="fr-CH" sz="1662" b="1" dirty="0">
              <a:solidFill>
                <a:schemeClr val="tx1"/>
              </a:solidFill>
            </a:endParaRPr>
          </a:p>
        </p:txBody>
      </p:sp>
      <p:sp>
        <p:nvSpPr>
          <p:cNvPr id="11" name="Rectangle 10"/>
          <p:cNvSpPr/>
          <p:nvPr/>
        </p:nvSpPr>
        <p:spPr>
          <a:xfrm>
            <a:off x="1177301" y="1146574"/>
            <a:ext cx="664689" cy="4386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CH" sz="1662" b="1" dirty="0">
                <a:solidFill>
                  <a:schemeClr val="tx1"/>
                </a:solidFill>
              </a:rPr>
              <a:t>Analyse des parties prenantes</a:t>
            </a:r>
          </a:p>
        </p:txBody>
      </p:sp>
      <p:sp>
        <p:nvSpPr>
          <p:cNvPr id="12" name="Rectangle 11"/>
          <p:cNvSpPr/>
          <p:nvPr/>
        </p:nvSpPr>
        <p:spPr>
          <a:xfrm>
            <a:off x="3104899" y="1146574"/>
            <a:ext cx="1462316" cy="4386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33231" rIns="33231" rtlCol="0" anchor="t"/>
          <a:lstStyle/>
          <a:p>
            <a:r>
              <a:rPr lang="fr-CH" sz="1662" b="1" u="sng" dirty="0">
                <a:solidFill>
                  <a:schemeClr val="tx1"/>
                </a:solidFill>
                <a:latin typeface="Calibri" pitchFamily="34" charset="0"/>
              </a:rPr>
              <a:t>Engagements</a:t>
            </a:r>
          </a:p>
          <a:p>
            <a:endParaRPr lang="fr-CH" sz="1662" b="1" dirty="0">
              <a:solidFill>
                <a:schemeClr val="tx1"/>
              </a:solidFill>
            </a:endParaRPr>
          </a:p>
          <a:p>
            <a:r>
              <a:rPr lang="fr-CH" sz="1477" b="1" dirty="0">
                <a:solidFill>
                  <a:schemeClr val="tx1"/>
                </a:solidFill>
              </a:rPr>
              <a:t>1.</a:t>
            </a:r>
          </a:p>
          <a:p>
            <a:endParaRPr lang="fr-CH" sz="923" b="1" dirty="0">
              <a:solidFill>
                <a:schemeClr val="tx1"/>
              </a:solidFill>
            </a:endParaRPr>
          </a:p>
          <a:p>
            <a:r>
              <a:rPr lang="fr-CH" sz="1477" b="1" dirty="0">
                <a:solidFill>
                  <a:schemeClr val="tx1"/>
                </a:solidFill>
              </a:rPr>
              <a:t>2.</a:t>
            </a:r>
          </a:p>
          <a:p>
            <a:endParaRPr lang="fr-CH" sz="923" b="1" dirty="0">
              <a:solidFill>
                <a:schemeClr val="tx1"/>
              </a:solidFill>
            </a:endParaRPr>
          </a:p>
          <a:p>
            <a:r>
              <a:rPr lang="fr-CH" sz="1477" b="1" dirty="0">
                <a:solidFill>
                  <a:schemeClr val="tx1"/>
                </a:solidFill>
              </a:rPr>
              <a:t>3.</a:t>
            </a:r>
          </a:p>
          <a:p>
            <a:endParaRPr lang="fr-CH" sz="923" b="1" dirty="0">
              <a:solidFill>
                <a:schemeClr val="tx1"/>
              </a:solidFill>
            </a:endParaRPr>
          </a:p>
          <a:p>
            <a:r>
              <a:rPr lang="fr-CH" sz="1477" b="1" dirty="0">
                <a:solidFill>
                  <a:schemeClr val="tx1"/>
                </a:solidFill>
              </a:rPr>
              <a:t>4.</a:t>
            </a:r>
          </a:p>
          <a:p>
            <a:endParaRPr lang="fr-CH" sz="923" b="1" dirty="0">
              <a:solidFill>
                <a:schemeClr val="tx1"/>
              </a:solidFill>
            </a:endParaRPr>
          </a:p>
          <a:p>
            <a:r>
              <a:rPr lang="fr-CH" sz="1477" b="1" dirty="0">
                <a:solidFill>
                  <a:schemeClr val="tx1"/>
                </a:solidFill>
              </a:rPr>
              <a:t>5.</a:t>
            </a:r>
          </a:p>
          <a:p>
            <a:endParaRPr lang="fr-CH" sz="923" b="1" dirty="0">
              <a:solidFill>
                <a:schemeClr val="tx1"/>
              </a:solidFill>
            </a:endParaRPr>
          </a:p>
          <a:p>
            <a:r>
              <a:rPr lang="fr-CH" sz="1477" b="1" dirty="0">
                <a:solidFill>
                  <a:schemeClr val="tx1"/>
                </a:solidFill>
              </a:rPr>
              <a:t>6.</a:t>
            </a:r>
          </a:p>
          <a:p>
            <a:endParaRPr lang="fr-CH" sz="923" b="1" dirty="0">
              <a:solidFill>
                <a:schemeClr val="tx1"/>
              </a:solidFill>
            </a:endParaRPr>
          </a:p>
          <a:p>
            <a:r>
              <a:rPr lang="fr-CH" sz="1477" b="1" dirty="0">
                <a:solidFill>
                  <a:schemeClr val="tx1"/>
                </a:solidFill>
              </a:rPr>
              <a:t>7.</a:t>
            </a:r>
          </a:p>
          <a:p>
            <a:endParaRPr lang="fr-CH" sz="923" b="1" dirty="0">
              <a:solidFill>
                <a:schemeClr val="tx1"/>
              </a:solidFill>
            </a:endParaRPr>
          </a:p>
          <a:p>
            <a:r>
              <a:rPr lang="fr-CH" sz="1477" b="1" dirty="0">
                <a:solidFill>
                  <a:schemeClr val="tx1"/>
                </a:solidFill>
              </a:rPr>
              <a:t>8.</a:t>
            </a:r>
          </a:p>
          <a:p>
            <a:endParaRPr lang="fr-CH" sz="923" b="1" dirty="0">
              <a:solidFill>
                <a:schemeClr val="tx1"/>
              </a:solidFill>
            </a:endParaRPr>
          </a:p>
          <a:p>
            <a:r>
              <a:rPr lang="fr-CH" sz="1477" b="1" dirty="0">
                <a:solidFill>
                  <a:schemeClr val="tx1"/>
                </a:solidFill>
              </a:rPr>
              <a:t>9.</a:t>
            </a:r>
          </a:p>
          <a:p>
            <a:endParaRPr lang="fr-CH" sz="923" b="1" dirty="0">
              <a:solidFill>
                <a:schemeClr val="tx1"/>
              </a:solidFill>
            </a:endParaRPr>
          </a:p>
          <a:p>
            <a:r>
              <a:rPr lang="fr-CH" sz="1477" b="1" dirty="0">
                <a:solidFill>
                  <a:schemeClr val="tx1"/>
                </a:solidFill>
              </a:rPr>
              <a:t>10.</a:t>
            </a:r>
          </a:p>
        </p:txBody>
      </p:sp>
      <p:sp>
        <p:nvSpPr>
          <p:cNvPr id="13" name="Rectangle 12"/>
          <p:cNvSpPr/>
          <p:nvPr/>
        </p:nvSpPr>
        <p:spPr>
          <a:xfrm>
            <a:off x="4766621" y="1146574"/>
            <a:ext cx="5204097" cy="4386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endParaRPr lang="fr-CH" sz="1662" b="1" dirty="0">
              <a:solidFill>
                <a:schemeClr val="tx1"/>
              </a:solidFill>
            </a:endParaRPr>
          </a:p>
          <a:p>
            <a:pPr marL="316531" indent="-316531"/>
            <a:endParaRPr lang="fr-CH" sz="1477" b="1" dirty="0">
              <a:solidFill>
                <a:schemeClr val="tx1"/>
              </a:solidFill>
              <a:latin typeface="Calibri" pitchFamily="34" charset="0"/>
            </a:endParaRPr>
          </a:p>
          <a:p>
            <a:pPr marL="316531" indent="-316531"/>
            <a:endParaRPr lang="fr-CH" sz="1477" b="1" dirty="0">
              <a:solidFill>
                <a:schemeClr val="tx1"/>
              </a:solidFill>
              <a:latin typeface="Calibri" pitchFamily="34" charset="0"/>
            </a:endParaRPr>
          </a:p>
          <a:p>
            <a:pPr marL="316531" indent="-316531"/>
            <a:endParaRPr lang="fr-CH" sz="1477" b="1" dirty="0">
              <a:solidFill>
                <a:schemeClr val="tx1"/>
              </a:solidFill>
              <a:latin typeface="Calibri" pitchFamily="34" charset="0"/>
            </a:endParaRPr>
          </a:p>
          <a:p>
            <a:pPr marL="316531" indent="-316531"/>
            <a:endParaRPr lang="fr-CH" sz="1477" b="1" dirty="0">
              <a:solidFill>
                <a:schemeClr val="tx1"/>
              </a:solidFill>
              <a:latin typeface="Calibri" pitchFamily="34" charset="0"/>
            </a:endParaRPr>
          </a:p>
          <a:p>
            <a:pPr marL="316531" indent="-316531"/>
            <a:r>
              <a:rPr lang="fr-CH" sz="1477" b="1" dirty="0">
                <a:solidFill>
                  <a:schemeClr val="tx1"/>
                </a:solidFill>
                <a:latin typeface="Calibri" pitchFamily="34" charset="0"/>
              </a:rPr>
              <a:t>1.	a)_________    ___________</a:t>
            </a:r>
          </a:p>
          <a:p>
            <a:pPr marL="316531" indent="-316531"/>
            <a:r>
              <a:rPr lang="fr-CH" sz="1477" b="1" dirty="0">
                <a:solidFill>
                  <a:schemeClr val="tx1"/>
                </a:solidFill>
                <a:latin typeface="Calibri" pitchFamily="34" charset="0"/>
              </a:rPr>
              <a:t>	b)_________    ___________</a:t>
            </a:r>
          </a:p>
          <a:p>
            <a:pPr marL="316531" indent="-316531"/>
            <a:r>
              <a:rPr lang="fr-CH" sz="1477" b="1" dirty="0">
                <a:solidFill>
                  <a:schemeClr val="tx1"/>
                </a:solidFill>
                <a:latin typeface="Calibri" pitchFamily="34" charset="0"/>
              </a:rPr>
              <a:t>	c)_________     ___________</a:t>
            </a:r>
          </a:p>
          <a:p>
            <a:pPr marL="316531" indent="-316531"/>
            <a:endParaRPr lang="fr-CH" sz="1477" b="1" dirty="0">
              <a:solidFill>
                <a:schemeClr val="tx1"/>
              </a:solidFill>
              <a:latin typeface="Calibri" pitchFamily="34" charset="0"/>
            </a:endParaRPr>
          </a:p>
          <a:p>
            <a:pPr marL="316531" indent="-316531">
              <a:buAutoNum type="arabicPeriod" startAt="2"/>
            </a:pPr>
            <a:r>
              <a:rPr lang="fr-CH" sz="1477" b="1" dirty="0">
                <a:solidFill>
                  <a:schemeClr val="tx1"/>
                </a:solidFill>
                <a:latin typeface="Calibri" pitchFamily="34" charset="0"/>
              </a:rPr>
              <a:t>a)_________    ___________</a:t>
            </a:r>
          </a:p>
          <a:p>
            <a:pPr marL="316531" indent="-316531"/>
            <a:r>
              <a:rPr lang="fr-CH" sz="1477" b="1" dirty="0">
                <a:solidFill>
                  <a:schemeClr val="tx1"/>
                </a:solidFill>
                <a:latin typeface="Calibri" pitchFamily="34" charset="0"/>
              </a:rPr>
              <a:t>	b)_________    ___________</a:t>
            </a:r>
          </a:p>
          <a:p>
            <a:pPr marL="316531" indent="-316531"/>
            <a:endParaRPr lang="fr-CH" sz="1477" b="1" dirty="0">
              <a:solidFill>
                <a:schemeClr val="tx1"/>
              </a:solidFill>
              <a:latin typeface="Calibri" pitchFamily="34" charset="0"/>
            </a:endParaRPr>
          </a:p>
          <a:p>
            <a:pPr marL="316531" indent="-316531">
              <a:buAutoNum type="arabicPeriod" startAt="3"/>
            </a:pPr>
            <a:r>
              <a:rPr lang="fr-CH" sz="1477" b="1" dirty="0">
                <a:solidFill>
                  <a:schemeClr val="tx1"/>
                </a:solidFill>
                <a:latin typeface="Calibri" pitchFamily="34" charset="0"/>
              </a:rPr>
              <a:t>a)_________    ___________</a:t>
            </a:r>
          </a:p>
          <a:p>
            <a:pPr marL="316531" indent="-316531"/>
            <a:r>
              <a:rPr lang="fr-CH" sz="1477" b="1" dirty="0">
                <a:solidFill>
                  <a:schemeClr val="tx1"/>
                </a:solidFill>
                <a:latin typeface="Calibri" pitchFamily="34" charset="0"/>
              </a:rPr>
              <a:t>	b)_________    ___________</a:t>
            </a:r>
          </a:p>
          <a:p>
            <a:pPr marL="316531" indent="-316531"/>
            <a:r>
              <a:rPr lang="fr-CH" sz="1477" b="1" dirty="0">
                <a:solidFill>
                  <a:schemeClr val="tx1"/>
                </a:solidFill>
                <a:latin typeface="Calibri" pitchFamily="34" charset="0"/>
              </a:rPr>
              <a:t>	c)_________     ___________</a:t>
            </a:r>
          </a:p>
          <a:p>
            <a:pPr marL="316531" indent="-316531"/>
            <a:r>
              <a:rPr lang="fr-CH" sz="1477" b="1" dirty="0">
                <a:solidFill>
                  <a:schemeClr val="tx1"/>
                </a:solidFill>
                <a:latin typeface="Calibri" pitchFamily="34" charset="0"/>
              </a:rPr>
              <a:t>       d)_________     ___________</a:t>
            </a:r>
          </a:p>
          <a:p>
            <a:pPr marL="316531" indent="-316531"/>
            <a:endParaRPr lang="fr-CH" sz="1477" b="1" dirty="0">
              <a:solidFill>
                <a:schemeClr val="tx1"/>
              </a:solidFill>
              <a:latin typeface="Calibri" pitchFamily="34" charset="0"/>
            </a:endParaRPr>
          </a:p>
        </p:txBody>
      </p:sp>
      <p:cxnSp>
        <p:nvCxnSpPr>
          <p:cNvPr id="18" name="Connecteur droit 17"/>
          <p:cNvCxnSpPr>
            <a:cxnSpLocks/>
          </p:cNvCxnSpPr>
          <p:nvPr/>
        </p:nvCxnSpPr>
        <p:spPr>
          <a:xfrm>
            <a:off x="3370774" y="1944200"/>
            <a:ext cx="1462316" cy="5982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cxnSpLocks/>
          </p:cNvCxnSpPr>
          <p:nvPr/>
        </p:nvCxnSpPr>
        <p:spPr>
          <a:xfrm>
            <a:off x="3370774" y="2276545"/>
            <a:ext cx="1462316" cy="11299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a:cxnSpLocks/>
          </p:cNvCxnSpPr>
          <p:nvPr/>
        </p:nvCxnSpPr>
        <p:spPr>
          <a:xfrm>
            <a:off x="3370774" y="2608890"/>
            <a:ext cx="1462316" cy="146231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4766620" y="1146573"/>
            <a:ext cx="5450447" cy="902106"/>
          </a:xfrm>
          <a:prstGeom prst="rect">
            <a:avLst/>
          </a:prstGeom>
          <a:noFill/>
        </p:spPr>
        <p:txBody>
          <a:bodyPr wrap="square" rtlCol="0">
            <a:spAutoFit/>
          </a:bodyPr>
          <a:lstStyle/>
          <a:p>
            <a:r>
              <a:rPr lang="fr-CH" sz="1662" b="1" u="sng" dirty="0">
                <a:latin typeface="Calibri" pitchFamily="34" charset="0"/>
              </a:rPr>
              <a:t>Programme d’actions </a:t>
            </a:r>
            <a:r>
              <a:rPr lang="fr-CH" sz="1662" b="1" dirty="0">
                <a:latin typeface="Calibri" pitchFamily="34" charset="0"/>
              </a:rPr>
              <a:t>:</a:t>
            </a:r>
          </a:p>
          <a:p>
            <a:endParaRPr lang="fr-CH" sz="646" b="1" dirty="0">
              <a:latin typeface="Calibri" pitchFamily="34" charset="0"/>
            </a:endParaRPr>
          </a:p>
          <a:p>
            <a:r>
              <a:rPr lang="fr-CH" sz="1477" b="1" dirty="0">
                <a:latin typeface="Calibri" pitchFamily="34" charset="0"/>
              </a:rPr>
              <a:t>        Objectifs               Actions              Réalisé    Objectifs Année N</a:t>
            </a:r>
          </a:p>
          <a:p>
            <a:r>
              <a:rPr lang="fr-CH" sz="1477" b="1" dirty="0">
                <a:latin typeface="Calibri" pitchFamily="34" charset="0"/>
              </a:rPr>
              <a:t>          à 5 ans                Année N              N-1	     </a:t>
            </a:r>
          </a:p>
        </p:txBody>
      </p:sp>
      <p:cxnSp>
        <p:nvCxnSpPr>
          <p:cNvPr id="27" name="Connecteur droit 26"/>
          <p:cNvCxnSpPr>
            <a:cxnSpLocks/>
          </p:cNvCxnSpPr>
          <p:nvPr/>
        </p:nvCxnSpPr>
        <p:spPr>
          <a:xfrm>
            <a:off x="6295407" y="1545387"/>
            <a:ext cx="0" cy="392166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a:cxnSpLocks/>
          </p:cNvCxnSpPr>
          <p:nvPr/>
        </p:nvCxnSpPr>
        <p:spPr>
          <a:xfrm>
            <a:off x="8355943" y="1545387"/>
            <a:ext cx="0" cy="392166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a:cxnSpLocks/>
          </p:cNvCxnSpPr>
          <p:nvPr/>
        </p:nvCxnSpPr>
        <p:spPr>
          <a:xfrm>
            <a:off x="7491847" y="1545387"/>
            <a:ext cx="0" cy="392166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cxnSpLocks/>
          </p:cNvCxnSpPr>
          <p:nvPr/>
        </p:nvCxnSpPr>
        <p:spPr>
          <a:xfrm flipV="1">
            <a:off x="2639616" y="1944200"/>
            <a:ext cx="465282" cy="398814"/>
          </a:xfrm>
          <a:prstGeom prst="line">
            <a:avLst/>
          </a:prstGeom>
        </p:spPr>
        <p:style>
          <a:lnRef idx="1">
            <a:schemeClr val="dk1"/>
          </a:lnRef>
          <a:fillRef idx="0">
            <a:schemeClr val="dk1"/>
          </a:fillRef>
          <a:effectRef idx="0">
            <a:schemeClr val="dk1"/>
          </a:effectRef>
          <a:fontRef idx="minor">
            <a:schemeClr val="tx1"/>
          </a:fontRef>
        </p:style>
      </p:cxnSp>
      <p:cxnSp>
        <p:nvCxnSpPr>
          <p:cNvPr id="16" name="Connecteur droit 15"/>
          <p:cNvCxnSpPr>
            <a:cxnSpLocks/>
          </p:cNvCxnSpPr>
          <p:nvPr/>
        </p:nvCxnSpPr>
        <p:spPr>
          <a:xfrm flipV="1">
            <a:off x="2573147" y="2608891"/>
            <a:ext cx="498462" cy="299077"/>
          </a:xfrm>
          <a:prstGeom prst="line">
            <a:avLst/>
          </a:prstGeom>
        </p:spPr>
        <p:style>
          <a:lnRef idx="1">
            <a:schemeClr val="dk1"/>
          </a:lnRef>
          <a:fillRef idx="0">
            <a:schemeClr val="dk1"/>
          </a:fillRef>
          <a:effectRef idx="0">
            <a:schemeClr val="dk1"/>
          </a:effectRef>
          <a:fontRef idx="minor">
            <a:schemeClr val="tx1"/>
          </a:fontRef>
        </p:style>
      </p:cxnSp>
      <p:cxnSp>
        <p:nvCxnSpPr>
          <p:cNvPr id="22" name="Connecteur droit 21"/>
          <p:cNvCxnSpPr>
            <a:cxnSpLocks/>
          </p:cNvCxnSpPr>
          <p:nvPr/>
        </p:nvCxnSpPr>
        <p:spPr>
          <a:xfrm flipV="1">
            <a:off x="2639616" y="2210076"/>
            <a:ext cx="398814" cy="132938"/>
          </a:xfrm>
          <a:prstGeom prst="line">
            <a:avLst/>
          </a:prstGeom>
        </p:spPr>
        <p:style>
          <a:lnRef idx="1">
            <a:schemeClr val="dk1"/>
          </a:lnRef>
          <a:fillRef idx="0">
            <a:schemeClr val="dk1"/>
          </a:fillRef>
          <a:effectRef idx="0">
            <a:schemeClr val="dk1"/>
          </a:effectRef>
          <a:fontRef idx="minor">
            <a:schemeClr val="tx1"/>
          </a:fontRef>
        </p:style>
      </p:cxnSp>
      <p:cxnSp>
        <p:nvCxnSpPr>
          <p:cNvPr id="24" name="Connecteur droit 23"/>
          <p:cNvCxnSpPr>
            <a:cxnSpLocks/>
          </p:cNvCxnSpPr>
          <p:nvPr/>
        </p:nvCxnSpPr>
        <p:spPr>
          <a:xfrm>
            <a:off x="2573148" y="2941235"/>
            <a:ext cx="531751" cy="66469"/>
          </a:xfrm>
          <a:prstGeom prst="line">
            <a:avLst/>
          </a:prstGeom>
        </p:spPr>
        <p:style>
          <a:lnRef idx="1">
            <a:schemeClr val="dk1"/>
          </a:lnRef>
          <a:fillRef idx="0">
            <a:schemeClr val="dk1"/>
          </a:fillRef>
          <a:effectRef idx="0">
            <a:schemeClr val="dk1"/>
          </a:effectRef>
          <a:fontRef idx="minor">
            <a:schemeClr val="tx1"/>
          </a:fontRef>
        </p:style>
      </p:cxnSp>
      <p:sp>
        <p:nvSpPr>
          <p:cNvPr id="2" name="Titre 1">
            <a:extLst>
              <a:ext uri="{FF2B5EF4-FFF2-40B4-BE49-F238E27FC236}">
                <a16:creationId xmlns:a16="http://schemas.microsoft.com/office/drawing/2014/main" id="{74738C94-E1EA-F3EF-5487-25547FF36E12}"/>
              </a:ext>
            </a:extLst>
          </p:cNvPr>
          <p:cNvSpPr txBox="1">
            <a:spLocks/>
          </p:cNvSpPr>
          <p:nvPr/>
        </p:nvSpPr>
        <p:spPr>
          <a:xfrm>
            <a:off x="761999" y="204977"/>
            <a:ext cx="9688278"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a:t>La </a:t>
            </a:r>
            <a:r>
              <a:rPr lang="de-CH" sz="2800" b="1" dirty="0" err="1"/>
              <a:t>feuille</a:t>
            </a:r>
            <a:r>
              <a:rPr lang="de-CH" sz="2800" b="1" dirty="0"/>
              <a:t> de route – </a:t>
            </a:r>
            <a:r>
              <a:rPr lang="de-CH" sz="2800" b="1" dirty="0" err="1"/>
              <a:t>l’outil</a:t>
            </a:r>
            <a:r>
              <a:rPr lang="de-CH" sz="2800" b="1" dirty="0"/>
              <a:t> </a:t>
            </a:r>
            <a:endParaRPr lang="fr-CH" sz="2800" b="1" dirty="0"/>
          </a:p>
        </p:txBody>
      </p:sp>
      <p:pic>
        <p:nvPicPr>
          <p:cNvPr id="3" name="Graphique 2">
            <a:extLst>
              <a:ext uri="{FF2B5EF4-FFF2-40B4-BE49-F238E27FC236}">
                <a16:creationId xmlns:a16="http://schemas.microsoft.com/office/drawing/2014/main" id="{7E2E50A7-6DEA-6477-CCEE-082C82941D2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1621786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05452" y="1309093"/>
            <a:ext cx="11147242" cy="4955844"/>
          </a:xfrm>
          <a:prstGeom prst="rect">
            <a:avLst/>
          </a:prstGeom>
          <a:noFill/>
        </p:spPr>
        <p:txBody>
          <a:bodyPr wrap="square" rtlCol="0">
            <a:spAutoFit/>
          </a:bodyPr>
          <a:lstStyle/>
          <a:p>
            <a:pPr defTabSz="844083"/>
            <a:r>
              <a:rPr lang="fr-FR" sz="2954" b="1" dirty="0">
                <a:solidFill>
                  <a:prstClr val="black"/>
                </a:solidFill>
                <a:ea typeface="ＭＳ Ｐゴシック" pitchFamily="1" charset="-128"/>
              </a:rPr>
              <a:t>Agenda du cours :</a:t>
            </a:r>
          </a:p>
          <a:p>
            <a:pPr defTabSz="844083"/>
            <a:endParaRPr lang="fr-FR" sz="2800" b="1" dirty="0">
              <a:solidFill>
                <a:prstClr val="black"/>
              </a:solidFill>
              <a:ea typeface="ＭＳ Ｐゴシック" pitchFamily="1" charset="-128"/>
            </a:endParaRPr>
          </a:p>
          <a:p>
            <a:pPr marL="896838" lvl="1" indent="-474796" defTabSz="844083">
              <a:lnSpc>
                <a:spcPct val="150000"/>
              </a:lnSpc>
              <a:buFont typeface="+mj-lt"/>
              <a:buAutoNum type="arabicPeriod"/>
            </a:pPr>
            <a:r>
              <a:rPr lang="fr-FR" sz="2585" b="1" dirty="0">
                <a:solidFill>
                  <a:prstClr val="black"/>
                </a:solidFill>
                <a:ea typeface="ＭＳ Ｐゴシック" pitchFamily="1" charset="-128"/>
              </a:rPr>
              <a:t>Bref rappel sur la RSE</a:t>
            </a:r>
          </a:p>
          <a:p>
            <a:pPr marL="896838" lvl="1" indent="-474796" defTabSz="844083">
              <a:lnSpc>
                <a:spcPct val="150000"/>
              </a:lnSpc>
              <a:buFont typeface="+mj-lt"/>
              <a:buAutoNum type="arabicPeriod"/>
            </a:pPr>
            <a:r>
              <a:rPr lang="fr-FR" sz="2585" b="1" dirty="0">
                <a:solidFill>
                  <a:prstClr val="black"/>
                </a:solidFill>
                <a:ea typeface="ＭＳ Ｐゴシック" pitchFamily="1" charset="-128"/>
              </a:rPr>
              <a:t>Analyse de contexte sous l’angle DD</a:t>
            </a:r>
          </a:p>
          <a:p>
            <a:pPr marL="896838" lvl="1" indent="-474796" defTabSz="844083">
              <a:lnSpc>
                <a:spcPct val="150000"/>
              </a:lnSpc>
              <a:buFont typeface="+mj-lt"/>
              <a:buAutoNum type="arabicPeriod"/>
            </a:pPr>
            <a:r>
              <a:rPr lang="fr-FR" sz="2585" b="1" dirty="0">
                <a:solidFill>
                  <a:prstClr val="black"/>
                </a:solidFill>
                <a:ea typeface="ＭＳ Ｐゴシック" pitchFamily="1" charset="-128"/>
              </a:rPr>
              <a:t>Analyse de l’entreprise : 	Quelles priorités pour mon organisation ?</a:t>
            </a:r>
          </a:p>
          <a:p>
            <a:pPr marL="896838" lvl="1" indent="-474796" defTabSz="844083">
              <a:lnSpc>
                <a:spcPct val="150000"/>
              </a:lnSpc>
              <a:buFont typeface="+mj-lt"/>
              <a:buAutoNum type="arabicPeriod"/>
            </a:pPr>
            <a:r>
              <a:rPr lang="fr-FR" sz="2585" b="1" dirty="0">
                <a:solidFill>
                  <a:prstClr val="black"/>
                </a:solidFill>
                <a:ea typeface="ＭＳ Ｐゴシック" pitchFamily="1" charset="-128"/>
              </a:rPr>
              <a:t>Analyse de l’entreprise : 	Business model responsable</a:t>
            </a:r>
          </a:p>
          <a:p>
            <a:pPr marL="896838" lvl="1" indent="-474796" defTabSz="844083">
              <a:lnSpc>
                <a:spcPct val="150000"/>
              </a:lnSpc>
              <a:buFont typeface="+mj-lt"/>
              <a:buAutoNum type="arabicPeriod"/>
            </a:pPr>
            <a:r>
              <a:rPr lang="fr-FR" sz="2585" b="1" dirty="0">
                <a:solidFill>
                  <a:prstClr val="black"/>
                </a:solidFill>
                <a:ea typeface="ＭＳ Ｐゴシック" pitchFamily="1" charset="-128"/>
              </a:rPr>
              <a:t>Transition de l’entreprise :  	Le positionnement &amp; la feuille de route </a:t>
            </a:r>
          </a:p>
          <a:p>
            <a:pPr marL="896838" lvl="1" indent="-474796" defTabSz="844083">
              <a:lnSpc>
                <a:spcPct val="150000"/>
              </a:lnSpc>
              <a:buFont typeface="+mj-lt"/>
              <a:buAutoNum type="arabicPeriod"/>
            </a:pPr>
            <a:endParaRPr lang="fr-FR" sz="2585" b="1" dirty="0">
              <a:solidFill>
                <a:prstClr val="black"/>
              </a:solidFill>
              <a:ea typeface="ＭＳ Ｐゴシック" pitchFamily="1" charset="-128"/>
            </a:endParaRPr>
          </a:p>
          <a:p>
            <a:pPr marL="474796" indent="-474796" defTabSz="844083">
              <a:buFont typeface="+mj-lt"/>
              <a:buAutoNum type="arabicPeriod"/>
            </a:pPr>
            <a:endParaRPr lang="fr-FR" sz="2585" dirty="0">
              <a:solidFill>
                <a:prstClr val="black"/>
              </a:solidFill>
              <a:latin typeface="Arial" charset="0"/>
              <a:ea typeface="ＭＳ Ｐゴシック" pitchFamily="1" charset="-128"/>
            </a:endParaRPr>
          </a:p>
        </p:txBody>
      </p:sp>
    </p:spTree>
    <p:extLst>
      <p:ext uri="{BB962C8B-B14F-4D97-AF65-F5344CB8AC3E}">
        <p14:creationId xmlns:p14="http://schemas.microsoft.com/office/powerpoint/2010/main" val="1358246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385830" y="876823"/>
            <a:ext cx="9596104" cy="4609577"/>
          </a:xfrm>
          <a:prstGeom prst="rect">
            <a:avLst/>
          </a:prstGeom>
        </p:spPr>
      </p:pic>
      <p:sp>
        <p:nvSpPr>
          <p:cNvPr id="9" name="ZoneTexte 8">
            <a:extLst>
              <a:ext uri="{FF2B5EF4-FFF2-40B4-BE49-F238E27FC236}">
                <a16:creationId xmlns:a16="http://schemas.microsoft.com/office/drawing/2014/main" id="{83354018-525E-4797-A018-9A751ECF3F3C}"/>
              </a:ext>
            </a:extLst>
          </p:cNvPr>
          <p:cNvSpPr txBox="1"/>
          <p:nvPr/>
        </p:nvSpPr>
        <p:spPr>
          <a:xfrm>
            <a:off x="1642583" y="5979601"/>
            <a:ext cx="2259943" cy="248530"/>
          </a:xfrm>
          <a:prstGeom prst="rect">
            <a:avLst/>
          </a:prstGeom>
          <a:noFill/>
        </p:spPr>
        <p:txBody>
          <a:bodyPr wrap="square" rtlCol="0">
            <a:spAutoFit/>
          </a:bodyPr>
          <a:lstStyle/>
          <a:p>
            <a:r>
              <a:rPr lang="fr-CH" sz="1015" dirty="0"/>
              <a:t>Source : rapport annuel Legrand</a:t>
            </a:r>
          </a:p>
        </p:txBody>
      </p:sp>
      <p:sp>
        <p:nvSpPr>
          <p:cNvPr id="6" name="Titre 1">
            <a:extLst>
              <a:ext uri="{FF2B5EF4-FFF2-40B4-BE49-F238E27FC236}">
                <a16:creationId xmlns:a16="http://schemas.microsoft.com/office/drawing/2014/main" id="{0F3820BA-72BA-5CAD-DD2E-4DA7138E7609}"/>
              </a:ext>
            </a:extLst>
          </p:cNvPr>
          <p:cNvSpPr txBox="1">
            <a:spLocks/>
          </p:cNvSpPr>
          <p:nvPr/>
        </p:nvSpPr>
        <p:spPr>
          <a:xfrm>
            <a:off x="761999" y="204977"/>
            <a:ext cx="9688278"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a:t>La </a:t>
            </a:r>
            <a:r>
              <a:rPr lang="de-CH" sz="2800" b="1" dirty="0" err="1"/>
              <a:t>feuille</a:t>
            </a:r>
            <a:r>
              <a:rPr lang="de-CH" sz="2800" b="1" dirty="0"/>
              <a:t> de route – </a:t>
            </a:r>
            <a:r>
              <a:rPr lang="de-CH" sz="2800" b="1" dirty="0" err="1"/>
              <a:t>l’outil</a:t>
            </a:r>
            <a:r>
              <a:rPr lang="de-CH" sz="2800" b="1" dirty="0"/>
              <a:t> </a:t>
            </a:r>
            <a:endParaRPr lang="fr-CH" sz="2800" b="1" dirty="0"/>
          </a:p>
        </p:txBody>
      </p:sp>
      <p:pic>
        <p:nvPicPr>
          <p:cNvPr id="7" name="Graphique 6">
            <a:extLst>
              <a:ext uri="{FF2B5EF4-FFF2-40B4-BE49-F238E27FC236}">
                <a16:creationId xmlns:a16="http://schemas.microsoft.com/office/drawing/2014/main" id="{1FD70391-67C6-5DA2-6CA4-B47A822D9B6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1636439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CD9B504-9625-4B35-804D-3F2FF5EA0CA5}"/>
              </a:ext>
            </a:extLst>
          </p:cNvPr>
          <p:cNvSpPr txBox="1"/>
          <p:nvPr/>
        </p:nvSpPr>
        <p:spPr>
          <a:xfrm>
            <a:off x="726590" y="930655"/>
            <a:ext cx="11465410" cy="5091843"/>
          </a:xfrm>
          <a:prstGeom prst="rect">
            <a:avLst/>
          </a:prstGeom>
          <a:noFill/>
        </p:spPr>
        <p:txBody>
          <a:bodyPr wrap="square" rtlCol="0">
            <a:spAutoFit/>
          </a:bodyPr>
          <a:lstStyle/>
          <a:p>
            <a:endParaRPr lang="fr-CH" sz="2585" b="1" dirty="0">
              <a:solidFill>
                <a:srgbClr val="000000"/>
              </a:solidFill>
              <a:latin typeface="Calibri" pitchFamily="34" charset="0"/>
            </a:endParaRPr>
          </a:p>
          <a:p>
            <a:r>
              <a:rPr lang="fr-CH" sz="2215" dirty="0">
                <a:solidFill>
                  <a:srgbClr val="000000"/>
                </a:solidFill>
                <a:latin typeface="Calibri" pitchFamily="34" charset="0"/>
              </a:rPr>
              <a:t>Vous devez être à même de bien comprendre     - et bien faire comprendre à votre mandant  -     vers où et comment vous lui proposez d’évoluer en matière de durabilité ou d’émissions de CO2.</a:t>
            </a:r>
          </a:p>
          <a:p>
            <a:endParaRPr lang="fr-CH" sz="2215" dirty="0">
              <a:solidFill>
                <a:srgbClr val="000000"/>
              </a:solidFill>
              <a:latin typeface="Calibri" pitchFamily="34" charset="0"/>
            </a:endParaRPr>
          </a:p>
          <a:p>
            <a:endParaRPr lang="fr-CH" sz="2215" dirty="0">
              <a:solidFill>
                <a:srgbClr val="000000"/>
              </a:solidFill>
              <a:latin typeface="Calibri" pitchFamily="34" charset="0"/>
            </a:endParaRPr>
          </a:p>
          <a:p>
            <a:pPr lvl="1"/>
            <a:r>
              <a:rPr lang="fr-CH" sz="2215" b="1" dirty="0">
                <a:solidFill>
                  <a:srgbClr val="00B050"/>
                </a:solidFill>
                <a:latin typeface="Calibri" pitchFamily="34" charset="0"/>
              </a:rPr>
              <a:t>Les livrables doivent être :</a:t>
            </a:r>
          </a:p>
          <a:p>
            <a:pPr lvl="1"/>
            <a:endParaRPr lang="fr-CH" sz="2215" b="1" dirty="0">
              <a:solidFill>
                <a:srgbClr val="00B050"/>
              </a:solidFill>
              <a:latin typeface="Calibri" pitchFamily="34" charset="0"/>
            </a:endParaRPr>
          </a:p>
          <a:p>
            <a:pPr marL="1028717" lvl="1" indent="-342900">
              <a:buFont typeface="Wingdings" panose="05000000000000000000" pitchFamily="2" charset="2"/>
              <a:buChar char="ü"/>
            </a:pPr>
            <a:r>
              <a:rPr lang="fr-CH" sz="2215" b="1" dirty="0">
                <a:solidFill>
                  <a:srgbClr val="00B050"/>
                </a:solidFill>
                <a:latin typeface="Calibri" pitchFamily="34" charset="0"/>
              </a:rPr>
              <a:t>Un positionnement stratégique durable pour l’avenir (une vision)</a:t>
            </a:r>
          </a:p>
          <a:p>
            <a:pPr marL="1028717" lvl="1" indent="-342900">
              <a:buFont typeface="Wingdings" panose="05000000000000000000" pitchFamily="2" charset="2"/>
              <a:buChar char="ü"/>
            </a:pPr>
            <a:endParaRPr lang="fr-CH" sz="2215" b="1" dirty="0">
              <a:solidFill>
                <a:srgbClr val="00B050"/>
              </a:solidFill>
              <a:latin typeface="Calibri" pitchFamily="34" charset="0"/>
            </a:endParaRPr>
          </a:p>
          <a:p>
            <a:pPr marL="1028717" lvl="1" indent="-342900">
              <a:buFont typeface="Wingdings" panose="05000000000000000000" pitchFamily="2" charset="2"/>
              <a:buChar char="ü"/>
            </a:pPr>
            <a:r>
              <a:rPr lang="fr-CH" sz="2215" b="1" dirty="0">
                <a:solidFill>
                  <a:srgbClr val="00B050"/>
                </a:solidFill>
                <a:latin typeface="Calibri" pitchFamily="34" charset="0"/>
              </a:rPr>
              <a:t>Une feuille de route :</a:t>
            </a:r>
          </a:p>
          <a:p>
            <a:pPr marL="1485917" lvl="2" indent="-342900">
              <a:buFont typeface="Wingdings" panose="05000000000000000000" pitchFamily="2" charset="2"/>
              <a:buChar char="ü"/>
            </a:pPr>
            <a:r>
              <a:rPr lang="fr-CH" sz="2215" b="1" dirty="0">
                <a:solidFill>
                  <a:srgbClr val="00B050"/>
                </a:solidFill>
                <a:latin typeface="Calibri" pitchFamily="34" charset="0"/>
              </a:rPr>
              <a:t>Axes principaux de travail, objectifs…</a:t>
            </a:r>
          </a:p>
          <a:p>
            <a:pPr marL="1485917" lvl="2" indent="-342900">
              <a:buFont typeface="Wingdings" panose="05000000000000000000" pitchFamily="2" charset="2"/>
              <a:buChar char="ü"/>
            </a:pPr>
            <a:r>
              <a:rPr lang="fr-CH" sz="2215" b="1" dirty="0">
                <a:solidFill>
                  <a:srgbClr val="00B050"/>
                </a:solidFill>
                <a:latin typeface="Calibri" pitchFamily="34" charset="0"/>
              </a:rPr>
              <a:t>…Un plan d’actions lié à votre diagnostic (une liste d’actions priorisées)</a:t>
            </a:r>
          </a:p>
          <a:p>
            <a:pPr marL="1028717" lvl="1" indent="-342900">
              <a:buFont typeface="Wingdings" panose="05000000000000000000" pitchFamily="2" charset="2"/>
              <a:buChar char="ü"/>
            </a:pPr>
            <a:r>
              <a:rPr lang="fr-CH" sz="2215" b="1" dirty="0">
                <a:solidFill>
                  <a:srgbClr val="00B050"/>
                </a:solidFill>
                <a:latin typeface="Calibri" pitchFamily="34" charset="0"/>
              </a:rPr>
              <a:t>Une réalisation détaillée</a:t>
            </a:r>
          </a:p>
          <a:p>
            <a:pPr lvl="1"/>
            <a:endParaRPr lang="fr-CH" sz="3323" b="1" dirty="0">
              <a:solidFill>
                <a:schemeClr val="tx2"/>
              </a:solidFill>
            </a:endParaRPr>
          </a:p>
        </p:txBody>
      </p:sp>
      <p:sp>
        <p:nvSpPr>
          <p:cNvPr id="5" name="Titre 1">
            <a:extLst>
              <a:ext uri="{FF2B5EF4-FFF2-40B4-BE49-F238E27FC236}">
                <a16:creationId xmlns:a16="http://schemas.microsoft.com/office/drawing/2014/main" id="{F37360DC-7157-9ACF-34A7-D629ABCD3EF2}"/>
              </a:ext>
            </a:extLst>
          </p:cNvPr>
          <p:cNvSpPr txBox="1">
            <a:spLocks/>
          </p:cNvSpPr>
          <p:nvPr/>
        </p:nvSpPr>
        <p:spPr>
          <a:xfrm>
            <a:off x="761999" y="204977"/>
            <a:ext cx="9688278"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err="1"/>
              <a:t>Conclusion</a:t>
            </a:r>
            <a:r>
              <a:rPr lang="de-CH" sz="2800" b="1" dirty="0"/>
              <a:t> </a:t>
            </a:r>
            <a:r>
              <a:rPr lang="de-CH" sz="2800" b="1" dirty="0" err="1"/>
              <a:t>sur</a:t>
            </a:r>
            <a:r>
              <a:rPr lang="de-CH" sz="2800" b="1" dirty="0"/>
              <a:t> </a:t>
            </a:r>
            <a:r>
              <a:rPr lang="de-CH" sz="2800" b="1" dirty="0" err="1"/>
              <a:t>cette</a:t>
            </a:r>
            <a:r>
              <a:rPr lang="de-CH" sz="2800" b="1" dirty="0"/>
              <a:t> </a:t>
            </a:r>
            <a:r>
              <a:rPr lang="de-CH" sz="2800" b="1" dirty="0" err="1"/>
              <a:t>étape</a:t>
            </a:r>
            <a:r>
              <a:rPr lang="de-CH" sz="2800" b="1" dirty="0"/>
              <a:t> de la </a:t>
            </a:r>
            <a:r>
              <a:rPr lang="de-CH" sz="2800" b="1" dirty="0" err="1"/>
              <a:t>transition</a:t>
            </a:r>
            <a:r>
              <a:rPr lang="de-CH" sz="2800" b="1" dirty="0"/>
              <a:t> </a:t>
            </a:r>
            <a:endParaRPr lang="fr-CH" sz="2800" b="1" dirty="0"/>
          </a:p>
        </p:txBody>
      </p:sp>
      <p:pic>
        <p:nvPicPr>
          <p:cNvPr id="6" name="Graphique 5">
            <a:extLst>
              <a:ext uri="{FF2B5EF4-FFF2-40B4-BE49-F238E27FC236}">
                <a16:creationId xmlns:a16="http://schemas.microsoft.com/office/drawing/2014/main" id="{2F4D2275-F556-120C-54BC-F922CC036E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259147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CD9B504-9625-4B35-804D-3F2FF5EA0CA5}"/>
              </a:ext>
            </a:extLst>
          </p:cNvPr>
          <p:cNvSpPr txBox="1"/>
          <p:nvPr/>
        </p:nvSpPr>
        <p:spPr>
          <a:xfrm>
            <a:off x="1110642" y="876823"/>
            <a:ext cx="10613720" cy="5716630"/>
          </a:xfrm>
          <a:prstGeom prst="rect">
            <a:avLst/>
          </a:prstGeom>
          <a:noFill/>
        </p:spPr>
        <p:txBody>
          <a:bodyPr wrap="square" rtlCol="0">
            <a:spAutoFit/>
          </a:bodyPr>
          <a:lstStyle/>
          <a:p>
            <a:pPr lvl="1"/>
            <a:r>
              <a:rPr lang="fr-CH" sz="2215" b="1" dirty="0">
                <a:solidFill>
                  <a:srgbClr val="00B050"/>
                </a:solidFill>
                <a:latin typeface="Calibri" pitchFamily="34" charset="0"/>
              </a:rPr>
              <a:t>Les livrables sont :</a:t>
            </a:r>
          </a:p>
          <a:p>
            <a:pPr lvl="1"/>
            <a:endParaRPr lang="fr-CH" sz="2215" b="1" dirty="0">
              <a:solidFill>
                <a:srgbClr val="00B050"/>
              </a:solidFill>
              <a:latin typeface="Calibri" pitchFamily="34" charset="0"/>
            </a:endParaRPr>
          </a:p>
          <a:p>
            <a:pPr marL="1028717" lvl="1" indent="-342900">
              <a:buFont typeface="Wingdings" panose="05000000000000000000" pitchFamily="2" charset="2"/>
              <a:buChar char="ü"/>
            </a:pPr>
            <a:r>
              <a:rPr lang="fr-CH" sz="2215" b="1" dirty="0">
                <a:solidFill>
                  <a:srgbClr val="00B050"/>
                </a:solidFill>
                <a:latin typeface="Calibri" pitchFamily="34" charset="0"/>
              </a:rPr>
              <a:t>une analyse des parties prenantes</a:t>
            </a:r>
          </a:p>
          <a:p>
            <a:pPr marL="1028717" lvl="1" indent="-342900">
              <a:buFont typeface="Wingdings" panose="05000000000000000000" pitchFamily="2" charset="2"/>
              <a:buChar char="ü"/>
            </a:pPr>
            <a:r>
              <a:rPr lang="fr-CH" sz="2215" b="1" dirty="0">
                <a:solidFill>
                  <a:srgbClr val="00B050"/>
                </a:solidFill>
                <a:latin typeface="Calibri" pitchFamily="34" charset="0"/>
              </a:rPr>
              <a:t>Un bref benchmark</a:t>
            </a:r>
          </a:p>
          <a:p>
            <a:pPr marL="1028717" lvl="1" indent="-342900">
              <a:buFont typeface="Wingdings" panose="05000000000000000000" pitchFamily="2" charset="2"/>
              <a:buChar char="ü"/>
            </a:pPr>
            <a:r>
              <a:rPr lang="fr-CH" sz="2215" b="1" dirty="0">
                <a:solidFill>
                  <a:srgbClr val="00B050"/>
                </a:solidFill>
                <a:latin typeface="Calibri" pitchFamily="34" charset="0"/>
              </a:rPr>
              <a:t>une série d’axes prioritaires (enjeux) à travailler</a:t>
            </a:r>
          </a:p>
          <a:p>
            <a:pPr marL="1028717" lvl="1" indent="-342900">
              <a:buFont typeface="Wingdings" panose="05000000000000000000" pitchFamily="2" charset="2"/>
              <a:buChar char="ü"/>
            </a:pPr>
            <a:r>
              <a:rPr lang="fr-CH" sz="2215" b="1" dirty="0">
                <a:solidFill>
                  <a:srgbClr val="00B050"/>
                </a:solidFill>
                <a:latin typeface="Calibri" pitchFamily="34" charset="0"/>
              </a:rPr>
              <a:t>Le lien vers les ODD pertinents pour l’organisation</a:t>
            </a:r>
          </a:p>
          <a:p>
            <a:pPr marL="1028717" lvl="1" indent="-342900">
              <a:buFont typeface="Wingdings" panose="05000000000000000000" pitchFamily="2" charset="2"/>
              <a:buChar char="ü"/>
            </a:pPr>
            <a:r>
              <a:rPr lang="fr-CH" sz="2215" b="1" dirty="0">
                <a:solidFill>
                  <a:srgbClr val="00B050"/>
                </a:solidFill>
                <a:latin typeface="Calibri" pitchFamily="34" charset="0"/>
              </a:rPr>
              <a:t>Un business model </a:t>
            </a:r>
            <a:r>
              <a:rPr lang="fr-CH" sz="2215" b="1" dirty="0" err="1">
                <a:solidFill>
                  <a:srgbClr val="00B050"/>
                </a:solidFill>
                <a:latin typeface="Calibri" pitchFamily="34" charset="0"/>
              </a:rPr>
              <a:t>canvas</a:t>
            </a:r>
            <a:r>
              <a:rPr lang="fr-CH" sz="2215" b="1" dirty="0">
                <a:solidFill>
                  <a:srgbClr val="00B050"/>
                </a:solidFill>
                <a:latin typeface="Calibri" pitchFamily="34" charset="0"/>
              </a:rPr>
              <a:t> de Laval AVANT propositions</a:t>
            </a:r>
          </a:p>
          <a:p>
            <a:pPr marL="1028717" lvl="1" indent="-342900">
              <a:buFont typeface="Wingdings" panose="05000000000000000000" pitchFamily="2" charset="2"/>
              <a:buChar char="ü"/>
            </a:pPr>
            <a:endParaRPr lang="fr-CH" sz="2215" b="1" dirty="0">
              <a:solidFill>
                <a:srgbClr val="00B050"/>
              </a:solidFill>
              <a:latin typeface="Calibri" pitchFamily="34" charset="0"/>
            </a:endParaRPr>
          </a:p>
          <a:p>
            <a:pPr marL="1028717" lvl="1" indent="-342900">
              <a:buFont typeface="Wingdings" panose="05000000000000000000" pitchFamily="2" charset="2"/>
              <a:buChar char="ü"/>
            </a:pPr>
            <a:r>
              <a:rPr lang="fr-CH" sz="2215" b="1" dirty="0">
                <a:solidFill>
                  <a:srgbClr val="00B050"/>
                </a:solidFill>
                <a:latin typeface="Calibri" pitchFamily="34" charset="0"/>
              </a:rPr>
              <a:t>Un diagnostic (Marque Valais Entreprise ou Bilan Carbone)</a:t>
            </a:r>
          </a:p>
          <a:p>
            <a:pPr marL="685817" lvl="1"/>
            <a:endParaRPr lang="fr-CH" sz="2215" b="1" dirty="0">
              <a:solidFill>
                <a:srgbClr val="00B050"/>
              </a:solidFill>
              <a:latin typeface="Calibri" pitchFamily="34" charset="0"/>
            </a:endParaRPr>
          </a:p>
          <a:p>
            <a:pPr marL="1028717" lvl="1" indent="-342900">
              <a:buFont typeface="Wingdings" panose="05000000000000000000" pitchFamily="2" charset="2"/>
              <a:buChar char="ü"/>
            </a:pPr>
            <a:r>
              <a:rPr lang="fr-CH" sz="2215" b="1" dirty="0">
                <a:solidFill>
                  <a:srgbClr val="00B050"/>
                </a:solidFill>
                <a:latin typeface="Calibri" pitchFamily="34" charset="0"/>
              </a:rPr>
              <a:t>Un positionnement stratégique durable pour l’avenir (Société ou Carbone)</a:t>
            </a:r>
          </a:p>
          <a:p>
            <a:pPr marL="1028717" lvl="1" indent="-342900">
              <a:buFont typeface="Wingdings" panose="05000000000000000000" pitchFamily="2" charset="2"/>
              <a:buChar char="ü"/>
            </a:pPr>
            <a:r>
              <a:rPr lang="fr-CH" sz="2215" b="1" dirty="0">
                <a:solidFill>
                  <a:srgbClr val="00B050"/>
                </a:solidFill>
                <a:latin typeface="Calibri" pitchFamily="34" charset="0"/>
              </a:rPr>
              <a:t>Une feuille de route :</a:t>
            </a:r>
          </a:p>
          <a:p>
            <a:pPr marL="1485917" lvl="2" indent="-342900">
              <a:buFont typeface="Wingdings" panose="05000000000000000000" pitchFamily="2" charset="2"/>
              <a:buChar char="ü"/>
            </a:pPr>
            <a:r>
              <a:rPr lang="fr-CH" sz="2215" b="1" dirty="0">
                <a:solidFill>
                  <a:srgbClr val="00B050"/>
                </a:solidFill>
                <a:latin typeface="Calibri" pitchFamily="34" charset="0"/>
              </a:rPr>
              <a:t>axes de travail principaux, des objectifs…</a:t>
            </a:r>
          </a:p>
          <a:p>
            <a:pPr marL="1485917" lvl="2" indent="-342900">
              <a:buFont typeface="Wingdings" panose="05000000000000000000" pitchFamily="2" charset="2"/>
              <a:buChar char="ü"/>
            </a:pPr>
            <a:r>
              <a:rPr lang="fr-CH" sz="2215" b="1" dirty="0">
                <a:solidFill>
                  <a:srgbClr val="00B050"/>
                </a:solidFill>
                <a:latin typeface="Calibri" pitchFamily="34" charset="0"/>
              </a:rPr>
              <a:t>…Un plan d’actions lié à votre diagnostic  (une liste d’actions priorisée)</a:t>
            </a:r>
          </a:p>
          <a:p>
            <a:pPr marL="1028717" lvl="1" indent="-342900">
              <a:buFont typeface="Wingdings" panose="05000000000000000000" pitchFamily="2" charset="2"/>
              <a:buChar char="ü"/>
            </a:pPr>
            <a:r>
              <a:rPr lang="fr-CH" sz="2215" b="1" dirty="0">
                <a:solidFill>
                  <a:srgbClr val="00B050"/>
                </a:solidFill>
                <a:latin typeface="Calibri" pitchFamily="34" charset="0"/>
              </a:rPr>
              <a:t>Une réalisation détaillée liée à votre diagnostic</a:t>
            </a:r>
          </a:p>
          <a:p>
            <a:pPr lvl="1"/>
            <a:endParaRPr lang="fr-CH" sz="3323" b="1" dirty="0">
              <a:solidFill>
                <a:schemeClr val="tx2"/>
              </a:solidFill>
            </a:endParaRPr>
          </a:p>
        </p:txBody>
      </p:sp>
      <p:sp>
        <p:nvSpPr>
          <p:cNvPr id="5" name="Titre 1">
            <a:extLst>
              <a:ext uri="{FF2B5EF4-FFF2-40B4-BE49-F238E27FC236}">
                <a16:creationId xmlns:a16="http://schemas.microsoft.com/office/drawing/2014/main" id="{60D76FA3-379B-E4E6-5674-C7395B73FFBB}"/>
              </a:ext>
            </a:extLst>
          </p:cNvPr>
          <p:cNvSpPr txBox="1">
            <a:spLocks/>
          </p:cNvSpPr>
          <p:nvPr/>
        </p:nvSpPr>
        <p:spPr>
          <a:xfrm>
            <a:off x="761999" y="204977"/>
            <a:ext cx="9688278" cy="67184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a:t>Résumé des </a:t>
            </a:r>
            <a:r>
              <a:rPr lang="de-CH" sz="2800" b="1" dirty="0" err="1"/>
              <a:t>attentes</a:t>
            </a:r>
            <a:r>
              <a:rPr lang="de-CH" sz="2800" b="1" dirty="0"/>
              <a:t> </a:t>
            </a:r>
            <a:r>
              <a:rPr lang="de-CH" sz="2800" b="1" dirty="0" err="1"/>
              <a:t>pour</a:t>
            </a:r>
            <a:r>
              <a:rPr lang="de-CH" sz="2800" b="1" dirty="0"/>
              <a:t> Manager 21 </a:t>
            </a:r>
            <a:endParaRPr lang="fr-CH" sz="2800" b="1" dirty="0"/>
          </a:p>
        </p:txBody>
      </p:sp>
      <p:pic>
        <p:nvPicPr>
          <p:cNvPr id="6" name="Graphique 5">
            <a:extLst>
              <a:ext uri="{FF2B5EF4-FFF2-40B4-BE49-F238E27FC236}">
                <a16:creationId xmlns:a16="http://schemas.microsoft.com/office/drawing/2014/main" id="{34DA8CB2-12CB-EE0B-8D42-4BAF40DB976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5049" y="366074"/>
            <a:ext cx="221541" cy="237364"/>
          </a:xfrm>
          <a:prstGeom prst="rect">
            <a:avLst/>
          </a:prstGeom>
        </p:spPr>
      </p:pic>
    </p:spTree>
    <p:extLst>
      <p:ext uri="{BB962C8B-B14F-4D97-AF65-F5344CB8AC3E}">
        <p14:creationId xmlns:p14="http://schemas.microsoft.com/office/powerpoint/2010/main" val="1070801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0EA539-883C-75F1-2D77-5F1112D14A01}"/>
              </a:ext>
            </a:extLst>
          </p:cNvPr>
          <p:cNvSpPr txBox="1">
            <a:spLocks/>
          </p:cNvSpPr>
          <p:nvPr/>
        </p:nvSpPr>
        <p:spPr>
          <a:xfrm>
            <a:off x="684549" y="210255"/>
            <a:ext cx="7001691" cy="79692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2800" b="1" dirty="0"/>
              <a:t>Rappel des </a:t>
            </a:r>
            <a:r>
              <a:rPr lang="de-CH" sz="2800" b="1" dirty="0" err="1"/>
              <a:t>dates</a:t>
            </a:r>
            <a:r>
              <a:rPr lang="de-CH" sz="2800" b="1" dirty="0"/>
              <a:t> </a:t>
            </a:r>
            <a:r>
              <a:rPr lang="de-CH" sz="2800" b="1" dirty="0" err="1"/>
              <a:t>importantes</a:t>
            </a:r>
            <a:endParaRPr lang="de-CH" sz="2800" b="1" dirty="0"/>
          </a:p>
        </p:txBody>
      </p:sp>
      <p:pic>
        <p:nvPicPr>
          <p:cNvPr id="3" name="Graphique 2">
            <a:extLst>
              <a:ext uri="{FF2B5EF4-FFF2-40B4-BE49-F238E27FC236}">
                <a16:creationId xmlns:a16="http://schemas.microsoft.com/office/drawing/2014/main" id="{81848C2A-5A37-D89E-38AC-EA6FD35E8A6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3008" y="366074"/>
            <a:ext cx="221541" cy="237364"/>
          </a:xfrm>
          <a:prstGeom prst="rect">
            <a:avLst/>
          </a:prstGeom>
        </p:spPr>
      </p:pic>
      <p:pic>
        <p:nvPicPr>
          <p:cNvPr id="6" name="Image 5">
            <a:extLst>
              <a:ext uri="{FF2B5EF4-FFF2-40B4-BE49-F238E27FC236}">
                <a16:creationId xmlns:a16="http://schemas.microsoft.com/office/drawing/2014/main" id="{C983FB4D-B7AE-3BD9-4925-39367CA963EA}"/>
              </a:ext>
            </a:extLst>
          </p:cNvPr>
          <p:cNvPicPr>
            <a:picLocks noChangeAspect="1"/>
          </p:cNvPicPr>
          <p:nvPr/>
        </p:nvPicPr>
        <p:blipFill>
          <a:blip r:embed="rId4"/>
          <a:srcRect l="28502" t="25120" r="26812" b="8407"/>
          <a:stretch>
            <a:fillRect/>
          </a:stretch>
        </p:blipFill>
        <p:spPr>
          <a:xfrm>
            <a:off x="2372139" y="715617"/>
            <a:ext cx="6202018" cy="5766201"/>
          </a:xfrm>
          <a:prstGeom prst="rect">
            <a:avLst/>
          </a:prstGeom>
        </p:spPr>
      </p:pic>
    </p:spTree>
    <p:extLst>
      <p:ext uri="{BB962C8B-B14F-4D97-AF65-F5344CB8AC3E}">
        <p14:creationId xmlns:p14="http://schemas.microsoft.com/office/powerpoint/2010/main" val="1885736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4">
            <a:extLst>
              <a:ext uri="{FF2B5EF4-FFF2-40B4-BE49-F238E27FC236}">
                <a16:creationId xmlns:a16="http://schemas.microsoft.com/office/drawing/2014/main" id="{B89C0C91-3D14-7212-2A47-8DD2CD90945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4232" y="3813952"/>
            <a:ext cx="949294" cy="1202746"/>
          </a:xfrm>
          <a:prstGeom prst="rect">
            <a:avLst/>
          </a:prstGeom>
        </p:spPr>
      </p:pic>
      <p:sp>
        <p:nvSpPr>
          <p:cNvPr id="7" name="Espace réservé du contenu 2">
            <a:extLst>
              <a:ext uri="{FF2B5EF4-FFF2-40B4-BE49-F238E27FC236}">
                <a16:creationId xmlns:a16="http://schemas.microsoft.com/office/drawing/2014/main" id="{B9DC7BDA-4462-6CDD-953D-E194C4C2C022}"/>
              </a:ext>
            </a:extLst>
          </p:cNvPr>
          <p:cNvSpPr txBox="1">
            <a:spLocks/>
          </p:cNvSpPr>
          <p:nvPr/>
        </p:nvSpPr>
        <p:spPr>
          <a:xfrm>
            <a:off x="516355" y="5351550"/>
            <a:ext cx="3894644" cy="686577"/>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400" b="0" i="0" kern="1200">
                <a:solidFill>
                  <a:srgbClr val="7C7772"/>
                </a:solidFill>
                <a:latin typeface="Helvetica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667"/>
              </a:lnSpc>
              <a:buNone/>
            </a:pPr>
            <a:r>
              <a:rPr lang="fr-CH" sz="1067" dirty="0">
                <a:solidFill>
                  <a:srgbClr val="000000"/>
                </a:solidFill>
                <a:latin typeface="Arial" panose="020B0604020202020204" pitchFamily="34" charset="0"/>
                <a:cs typeface="Arial" panose="020B0604020202020204" pitchFamily="34" charset="0"/>
              </a:rPr>
              <a:t>Haute Ecole de Gestion</a:t>
            </a:r>
          </a:p>
          <a:p>
            <a:pPr marL="0" indent="0">
              <a:lnSpc>
                <a:spcPts val="667"/>
              </a:lnSpc>
              <a:buNone/>
            </a:pPr>
            <a:r>
              <a:rPr lang="fr-CH" sz="1067" dirty="0">
                <a:solidFill>
                  <a:srgbClr val="000000"/>
                </a:solidFill>
                <a:latin typeface="Arial" panose="020B0604020202020204" pitchFamily="34" charset="0"/>
                <a:cs typeface="Arial" panose="020B0604020202020204" pitchFamily="34" charset="0"/>
              </a:rPr>
              <a:t>Route de la Plaine 2</a:t>
            </a:r>
          </a:p>
          <a:p>
            <a:pPr marL="0" indent="0">
              <a:lnSpc>
                <a:spcPts val="667"/>
              </a:lnSpc>
              <a:buNone/>
            </a:pPr>
            <a:r>
              <a:rPr lang="fr-CH" sz="1067" dirty="0">
                <a:solidFill>
                  <a:srgbClr val="000000"/>
                </a:solidFill>
                <a:latin typeface="Arial" panose="020B0604020202020204" pitchFamily="34" charset="0"/>
                <a:cs typeface="Arial" panose="020B0604020202020204" pitchFamily="34" charset="0"/>
              </a:rPr>
              <a:t>3960 Sierre</a:t>
            </a:r>
          </a:p>
        </p:txBody>
      </p:sp>
      <p:pic>
        <p:nvPicPr>
          <p:cNvPr id="8" name="Image 7">
            <a:extLst>
              <a:ext uri="{FF2B5EF4-FFF2-40B4-BE49-F238E27FC236}">
                <a16:creationId xmlns:a16="http://schemas.microsoft.com/office/drawing/2014/main" id="{D3CCF250-8376-3A17-F3AA-116E039201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8665" y="6030587"/>
            <a:ext cx="1197984" cy="633716"/>
          </a:xfrm>
          <a:prstGeom prst="rect">
            <a:avLst/>
          </a:prstGeom>
        </p:spPr>
      </p:pic>
      <p:pic>
        <p:nvPicPr>
          <p:cNvPr id="9" name="Graphique 8">
            <a:extLst>
              <a:ext uri="{FF2B5EF4-FFF2-40B4-BE49-F238E27FC236}">
                <a16:creationId xmlns:a16="http://schemas.microsoft.com/office/drawing/2014/main" id="{A8DD93EC-A6BE-C235-E622-A58C3FA26C9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10800" y="6138513"/>
            <a:ext cx="417865" cy="417865"/>
          </a:xfrm>
          <a:prstGeom prst="rect">
            <a:avLst/>
          </a:prstGeom>
        </p:spPr>
      </p:pic>
      <p:sp>
        <p:nvSpPr>
          <p:cNvPr id="10" name="Espace réservé du contenu 2">
            <a:hlinkClick r:id="rId7"/>
            <a:extLst>
              <a:ext uri="{FF2B5EF4-FFF2-40B4-BE49-F238E27FC236}">
                <a16:creationId xmlns:a16="http://schemas.microsoft.com/office/drawing/2014/main" id="{4F24F274-284A-38DF-756B-7DFDA25AFE36}"/>
              </a:ext>
            </a:extLst>
          </p:cNvPr>
          <p:cNvSpPr txBox="1">
            <a:spLocks/>
          </p:cNvSpPr>
          <p:nvPr/>
        </p:nvSpPr>
        <p:spPr>
          <a:xfrm>
            <a:off x="516355" y="6275673"/>
            <a:ext cx="1350380" cy="261864"/>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400" b="0" i="0" kern="1200">
                <a:solidFill>
                  <a:srgbClr val="7C7772"/>
                </a:solidFill>
                <a:latin typeface="Helvetica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667"/>
              </a:lnSpc>
              <a:buNone/>
            </a:pPr>
            <a:r>
              <a:rPr lang="fr-CH" sz="1067"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hevs.ch/</a:t>
            </a:r>
            <a:r>
              <a:rPr lang="fr-CH" sz="1067" b="1"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heg</a:t>
            </a:r>
            <a:endParaRPr lang="fr-CH" sz="1067"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Graphique 10">
            <a:extLst>
              <a:ext uri="{FF2B5EF4-FFF2-40B4-BE49-F238E27FC236}">
                <a16:creationId xmlns:a16="http://schemas.microsoft.com/office/drawing/2014/main" id="{51383895-F362-A696-D1C9-A72FB888EBC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41913" y="6260241"/>
            <a:ext cx="1074707" cy="180320"/>
          </a:xfrm>
          <a:prstGeom prst="rect">
            <a:avLst/>
          </a:prstGeom>
        </p:spPr>
      </p:pic>
      <p:pic>
        <p:nvPicPr>
          <p:cNvPr id="13" name="Graphique 12">
            <a:extLst>
              <a:ext uri="{FF2B5EF4-FFF2-40B4-BE49-F238E27FC236}">
                <a16:creationId xmlns:a16="http://schemas.microsoft.com/office/drawing/2014/main" id="{04814FAE-DD10-93C1-8FFE-B3C1E3F6931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266875" y="6245846"/>
            <a:ext cx="1794933" cy="203200"/>
          </a:xfrm>
          <a:prstGeom prst="rect">
            <a:avLst/>
          </a:prstGeom>
        </p:spPr>
      </p:pic>
      <p:sp>
        <p:nvSpPr>
          <p:cNvPr id="14" name="Titre 1">
            <a:extLst>
              <a:ext uri="{FF2B5EF4-FFF2-40B4-BE49-F238E27FC236}">
                <a16:creationId xmlns:a16="http://schemas.microsoft.com/office/drawing/2014/main" id="{266B8BF5-467E-579D-9101-29830D9AD0B8}"/>
              </a:ext>
            </a:extLst>
          </p:cNvPr>
          <p:cNvSpPr txBox="1">
            <a:spLocks/>
          </p:cNvSpPr>
          <p:nvPr/>
        </p:nvSpPr>
        <p:spPr>
          <a:xfrm>
            <a:off x="1191545" y="2557428"/>
            <a:ext cx="10381728" cy="1256524"/>
          </a:xfrm>
          <a:prstGeom prst="rect">
            <a:avLst/>
          </a:prstGeom>
          <a:ln w="12700"/>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latin typeface="Raleway Thin" pitchFamily="2" charset="0"/>
              </a:rPr>
              <a:t>“We cannot solve our problems with the same kind of thinking we used when we created them.”</a:t>
            </a:r>
            <a:br>
              <a:rPr lang="en-US" sz="2800" b="1" dirty="0">
                <a:latin typeface="Raleway Thin" pitchFamily="2" charset="0"/>
              </a:rPr>
            </a:br>
            <a:r>
              <a:rPr lang="en-US" sz="1600" b="1" dirty="0">
                <a:latin typeface="Raleway Thin" pitchFamily="2" charset="0"/>
              </a:rPr>
              <a:t>Albert Einstein</a:t>
            </a:r>
            <a:endParaRPr lang="fr-CH" sz="2800" b="1" dirty="0">
              <a:latin typeface="Raleway Thin" pitchFamily="2" charset="0"/>
            </a:endParaRPr>
          </a:p>
        </p:txBody>
      </p:sp>
    </p:spTree>
    <p:extLst>
      <p:ext uri="{BB962C8B-B14F-4D97-AF65-F5344CB8AC3E}">
        <p14:creationId xmlns:p14="http://schemas.microsoft.com/office/powerpoint/2010/main" val="1064013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591" y="4406901"/>
            <a:ext cx="9067890" cy="1362075"/>
          </a:xfrm>
        </p:spPr>
        <p:txBody>
          <a:bodyPr/>
          <a:lstStyle/>
          <a:p>
            <a:r>
              <a:rPr lang="fr-CH" dirty="0"/>
              <a:t> </a:t>
            </a:r>
            <a:r>
              <a:rPr lang="fr-CH" sz="3600" dirty="0"/>
              <a:t>1. RSE – Définition</a:t>
            </a:r>
            <a:endParaRPr lang="fr-CH" dirty="0"/>
          </a:p>
        </p:txBody>
      </p:sp>
      <p:sp>
        <p:nvSpPr>
          <p:cNvPr id="5" name="Espace réservé du texte 4">
            <a:extLst>
              <a:ext uri="{FF2B5EF4-FFF2-40B4-BE49-F238E27FC236}">
                <a16:creationId xmlns:a16="http://schemas.microsoft.com/office/drawing/2014/main" id="{8FFF8CFF-F3E9-4FC3-8856-7F18125D6C8F}"/>
              </a:ext>
            </a:extLst>
          </p:cNvPr>
          <p:cNvSpPr>
            <a:spLocks noGrp="1"/>
          </p:cNvSpPr>
          <p:nvPr>
            <p:ph type="body" idx="1"/>
          </p:nvPr>
        </p:nvSpPr>
        <p:spPr>
          <a:xfrm>
            <a:off x="470337" y="2906714"/>
            <a:ext cx="7772400" cy="1500187"/>
          </a:xfrm>
        </p:spPr>
        <p:txBody>
          <a:bodyPr>
            <a:normAutofit/>
          </a:bodyPr>
          <a:lstStyle/>
          <a:p>
            <a:r>
              <a:rPr lang="de-CH" sz="2400" dirty="0">
                <a:latin typeface="Helvetica Light" panose="020B0403020202020204"/>
              </a:rPr>
              <a:t>MANAGER 21 -  Cours N°1 – </a:t>
            </a:r>
            <a:r>
              <a:rPr lang="de-CH" sz="2400" dirty="0" err="1">
                <a:latin typeface="Helvetica Light" panose="020B0403020202020204"/>
              </a:rPr>
              <a:t>Contexte</a:t>
            </a:r>
            <a:r>
              <a:rPr lang="de-CH" sz="2400" dirty="0">
                <a:latin typeface="Helvetica Light" panose="020B0403020202020204"/>
              </a:rPr>
              <a:t> et </a:t>
            </a:r>
            <a:r>
              <a:rPr lang="de-CH" sz="2400" dirty="0" err="1">
                <a:latin typeface="Helvetica Light" panose="020B0403020202020204"/>
              </a:rPr>
              <a:t>démarche</a:t>
            </a:r>
            <a:r>
              <a:rPr lang="de-CH" sz="2400" dirty="0">
                <a:latin typeface="Helvetica Light" panose="020B0403020202020204"/>
              </a:rPr>
              <a:t> RSE</a:t>
            </a:r>
            <a:endParaRPr lang="fr-CH" sz="2400" dirty="0">
              <a:latin typeface="Helvetica Light" panose="020B0403020202020204"/>
            </a:endParaRPr>
          </a:p>
        </p:txBody>
      </p:sp>
    </p:spTree>
    <p:extLst>
      <p:ext uri="{BB962C8B-B14F-4D97-AF65-F5344CB8AC3E}">
        <p14:creationId xmlns:p14="http://schemas.microsoft.com/office/powerpoint/2010/main" val="577085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E7F809C-231E-1454-2F50-41E19A945883}"/>
              </a:ext>
            </a:extLst>
          </p:cNvPr>
          <p:cNvSpPr txBox="1"/>
          <p:nvPr/>
        </p:nvSpPr>
        <p:spPr>
          <a:xfrm>
            <a:off x="452845" y="1090919"/>
            <a:ext cx="11660778" cy="5539978"/>
          </a:xfrm>
          <a:prstGeom prst="rect">
            <a:avLst/>
          </a:prstGeom>
          <a:noFill/>
        </p:spPr>
        <p:txBody>
          <a:bodyPr wrap="square">
            <a:spAutoFit/>
          </a:bodyPr>
          <a:lstStyle/>
          <a:p>
            <a:r>
              <a:rPr lang="fr-CH" sz="1600" dirty="0">
                <a:solidFill>
                  <a:schemeClr val="bg1">
                    <a:lumMod val="75000"/>
                  </a:schemeClr>
                </a:solidFill>
              </a:rPr>
              <a:t>L'intégration volontaire par les entreprises de préoccupations sociales et environnementales à leurs activités commerciales et leurs relations avec leurs parties prenantes. </a:t>
            </a:r>
            <a:r>
              <a:rPr lang="fr-CH" sz="1400" b="1" i="1" dirty="0"/>
              <a:t>Livre vert de la commission européenne</a:t>
            </a:r>
          </a:p>
          <a:p>
            <a:endParaRPr lang="fr-CH" sz="1600" dirty="0">
              <a:solidFill>
                <a:schemeClr val="bg1">
                  <a:lumMod val="75000"/>
                </a:schemeClr>
              </a:solidFill>
            </a:endParaRPr>
          </a:p>
          <a:p>
            <a:r>
              <a:rPr lang="fr-CH" sz="1600" dirty="0">
                <a:solidFill>
                  <a:schemeClr val="bg1">
                    <a:lumMod val="75000"/>
                  </a:schemeClr>
                </a:solidFill>
              </a:rPr>
              <a:t>Des pratiques d’affaires qui « renforcent la responsabilisation et respectent les valeurs sur le plan de l’éthique dans l’intérêt de tous            les intervenants</a:t>
            </a:r>
            <a:r>
              <a:rPr lang="fr-CH" sz="1600" b="1" dirty="0"/>
              <a:t>. </a:t>
            </a:r>
            <a:r>
              <a:rPr lang="fr-CH" sz="1400" b="1" i="1" dirty="0"/>
              <a:t>BSR, business for Social </a:t>
            </a:r>
            <a:r>
              <a:rPr lang="fr-CH" sz="1400" b="1" i="1" dirty="0" err="1"/>
              <a:t>responsability</a:t>
            </a:r>
            <a:endParaRPr lang="fr-CH" sz="1400" b="1" i="1" dirty="0"/>
          </a:p>
          <a:p>
            <a:endParaRPr lang="fr-CH" sz="1600" dirty="0">
              <a:solidFill>
                <a:schemeClr val="bg1">
                  <a:lumMod val="75000"/>
                </a:schemeClr>
              </a:solidFill>
            </a:endParaRPr>
          </a:p>
          <a:p>
            <a:r>
              <a:rPr lang="fr-CH" sz="1600" dirty="0">
                <a:solidFill>
                  <a:schemeClr val="bg1">
                    <a:lumMod val="75000"/>
                  </a:schemeClr>
                </a:solidFill>
              </a:rPr>
              <a:t>L’engagement continu des entreprises à agir correctement sur le plan de l’éthique et de contribuer au développement économique,           tout en améliorant la qualité de vie de ses employés et de leurs familles, de la collectivité locale et de l’ensemble de la société. </a:t>
            </a:r>
            <a:r>
              <a:rPr lang="fr-CH" sz="1400" b="1" i="1" dirty="0"/>
              <a:t>WBCSD</a:t>
            </a:r>
          </a:p>
          <a:p>
            <a:endParaRPr lang="fr-CH" sz="1600" dirty="0">
              <a:solidFill>
                <a:schemeClr val="bg1">
                  <a:lumMod val="75000"/>
                </a:schemeClr>
              </a:solidFill>
            </a:endParaRPr>
          </a:p>
          <a:p>
            <a:r>
              <a:rPr lang="fr-CH" sz="1600" dirty="0">
                <a:solidFill>
                  <a:schemeClr val="bg1">
                    <a:lumMod val="75000"/>
                  </a:schemeClr>
                </a:solidFill>
              </a:rPr>
              <a:t>Le</a:t>
            </a:r>
            <a:r>
              <a:rPr lang="fr-CH" sz="1400" b="1" i="1" dirty="0"/>
              <a:t> CBSR </a:t>
            </a:r>
            <a:r>
              <a:rPr lang="fr-CH" sz="1600" dirty="0">
                <a:solidFill>
                  <a:schemeClr val="bg1">
                    <a:lumMod val="75000"/>
                  </a:schemeClr>
                </a:solidFill>
              </a:rPr>
              <a:t>précise que la «RSE va au-delà des bonnes œuvres telles que le bénévolat et la charité.</a:t>
            </a:r>
          </a:p>
          <a:p>
            <a:endParaRPr lang="fr-CH" sz="1600" dirty="0">
              <a:solidFill>
                <a:schemeClr val="bg1">
                  <a:lumMod val="75000"/>
                </a:schemeClr>
              </a:solidFill>
            </a:endParaRPr>
          </a:p>
          <a:p>
            <a:r>
              <a:rPr lang="fr-CH" sz="1400" i="1" dirty="0">
                <a:solidFill>
                  <a:schemeClr val="bg1">
                    <a:lumMod val="75000"/>
                  </a:schemeClr>
                </a:solidFill>
              </a:rPr>
              <a:t>Selon </a:t>
            </a:r>
            <a:r>
              <a:rPr lang="fr-CH" sz="1400" b="1" i="1" dirty="0"/>
              <a:t>Caroll</a:t>
            </a:r>
            <a:r>
              <a:rPr lang="fr-CH" sz="1600" b="1" dirty="0"/>
              <a:t>, </a:t>
            </a:r>
            <a:r>
              <a:rPr lang="fr-CH" sz="1600" dirty="0">
                <a:solidFill>
                  <a:schemeClr val="bg1">
                    <a:lumMod val="75000"/>
                  </a:schemeClr>
                </a:solidFill>
              </a:rPr>
              <a:t>la responsabilité sociale du business englobe tout aussi bien des attentes économiques, légales, éthiques, que d'autres attentes discrétionnaires de la société par rapport à une compagnie dans un temps donné. </a:t>
            </a:r>
          </a:p>
          <a:p>
            <a:endParaRPr lang="fr-CH" sz="1600" dirty="0">
              <a:solidFill>
                <a:schemeClr val="bg1">
                  <a:lumMod val="75000"/>
                </a:schemeClr>
              </a:solidFill>
            </a:endParaRPr>
          </a:p>
          <a:p>
            <a:r>
              <a:rPr lang="fr-CH" sz="1400" i="1" dirty="0">
                <a:solidFill>
                  <a:schemeClr val="bg1">
                    <a:lumMod val="75000"/>
                  </a:schemeClr>
                </a:solidFill>
              </a:rPr>
              <a:t>Selon </a:t>
            </a:r>
            <a:r>
              <a:rPr lang="fr-CH" sz="1400" b="1" i="1" dirty="0" err="1"/>
              <a:t>Rodié</a:t>
            </a:r>
            <a:r>
              <a:rPr lang="fr-CH" sz="1600" dirty="0">
                <a:solidFill>
                  <a:schemeClr val="bg1">
                    <a:lumMod val="75000"/>
                  </a:schemeClr>
                </a:solidFill>
              </a:rPr>
              <a:t>, le concept Triple Bottom Line est la transposition de la notion de développement durable en entreprise par l’évaluation               de la performance de l’entreprise sous trois angles : social : conséquences sociales de l’activité de l’entreprise pour l’ensemble de ses parties prenantes (People) ; environnemental : compatibilité entre l’activité de l’entreprise et le maintien des écosystèmes (Planet) et économique (Profit).</a:t>
            </a:r>
          </a:p>
          <a:p>
            <a:endParaRPr lang="fr-CH" sz="1600" dirty="0">
              <a:solidFill>
                <a:schemeClr val="bg1">
                  <a:lumMod val="75000"/>
                </a:schemeClr>
              </a:solidFill>
            </a:endParaRPr>
          </a:p>
          <a:p>
            <a:r>
              <a:rPr lang="fr-CH" sz="1400" i="1" dirty="0">
                <a:solidFill>
                  <a:schemeClr val="bg1">
                    <a:lumMod val="75000"/>
                  </a:schemeClr>
                </a:solidFill>
              </a:rPr>
              <a:t>Selon</a:t>
            </a:r>
            <a:r>
              <a:rPr lang="fr-CH" sz="1400" b="1" i="1" dirty="0"/>
              <a:t> ISO26000</a:t>
            </a:r>
            <a:r>
              <a:rPr lang="fr-CH" sz="1600" dirty="0">
                <a:solidFill>
                  <a:schemeClr val="bg1">
                    <a:lumMod val="75000"/>
                  </a:schemeClr>
                </a:solidFill>
              </a:rPr>
              <a:t>,</a:t>
            </a:r>
            <a:r>
              <a:rPr lang="fr-CH" sz="1600" b="0" i="0" dirty="0">
                <a:solidFill>
                  <a:schemeClr val="bg1">
                    <a:lumMod val="75000"/>
                  </a:schemeClr>
                </a:solidFill>
                <a:effectLst/>
              </a:rPr>
              <a:t> </a:t>
            </a:r>
            <a:r>
              <a:rPr lang="fr-CH" sz="1600" i="0" dirty="0">
                <a:solidFill>
                  <a:schemeClr val="bg1">
                    <a:lumMod val="75000"/>
                  </a:schemeClr>
                </a:solidFill>
                <a:effectLst/>
              </a:rPr>
              <a:t>la responsabilité d’une organisation vis-à-vis des impacts de ses décisions et activités sur la société et sur l’environnement se traduisant par un comportement éthique et transparent.</a:t>
            </a:r>
            <a:endParaRPr lang="fr-CH" sz="1600" dirty="0">
              <a:solidFill>
                <a:schemeClr val="bg1">
                  <a:lumMod val="75000"/>
                </a:schemeClr>
              </a:solidFill>
            </a:endParaRPr>
          </a:p>
          <a:p>
            <a:endParaRPr lang="fr-CH" dirty="0"/>
          </a:p>
        </p:txBody>
      </p:sp>
      <p:sp>
        <p:nvSpPr>
          <p:cNvPr id="4" name="Titre 1">
            <a:extLst>
              <a:ext uri="{FF2B5EF4-FFF2-40B4-BE49-F238E27FC236}">
                <a16:creationId xmlns:a16="http://schemas.microsoft.com/office/drawing/2014/main" id="{B0888815-EA91-F657-5FA2-40898A7C543F}"/>
              </a:ext>
            </a:extLst>
          </p:cNvPr>
          <p:cNvSpPr txBox="1">
            <a:spLocks/>
          </p:cNvSpPr>
          <p:nvPr/>
        </p:nvSpPr>
        <p:spPr>
          <a:xfrm>
            <a:off x="723705" y="238853"/>
            <a:ext cx="9552409" cy="64649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3200" b="1" dirty="0"/>
              <a:t>La RSE -  La </a:t>
            </a:r>
            <a:r>
              <a:rPr lang="de-CH" sz="3200" b="1" dirty="0" err="1"/>
              <a:t>responsabilité</a:t>
            </a:r>
            <a:r>
              <a:rPr lang="de-CH" sz="3200" b="1" dirty="0"/>
              <a:t> </a:t>
            </a:r>
            <a:r>
              <a:rPr lang="de-CH" sz="3200" b="1" dirty="0" err="1"/>
              <a:t>Sociétale</a:t>
            </a:r>
            <a:r>
              <a:rPr lang="de-CH" sz="3200" b="1" dirty="0"/>
              <a:t> des </a:t>
            </a:r>
            <a:r>
              <a:rPr lang="de-CH" sz="3200" b="1" dirty="0" err="1"/>
              <a:t>entreprises</a:t>
            </a:r>
            <a:endParaRPr lang="fr-CH" sz="3200" b="1" dirty="0"/>
          </a:p>
        </p:txBody>
      </p:sp>
      <p:pic>
        <p:nvPicPr>
          <p:cNvPr id="5" name="Graphique 4">
            <a:extLst>
              <a:ext uri="{FF2B5EF4-FFF2-40B4-BE49-F238E27FC236}">
                <a16:creationId xmlns:a16="http://schemas.microsoft.com/office/drawing/2014/main" id="{CB7A0C85-F28E-8851-12D3-A3896DDC0FD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2166" y="428066"/>
            <a:ext cx="221541" cy="237364"/>
          </a:xfrm>
          <a:prstGeom prst="rect">
            <a:avLst/>
          </a:prstGeom>
        </p:spPr>
      </p:pic>
    </p:spTree>
    <p:extLst>
      <p:ext uri="{BB962C8B-B14F-4D97-AF65-F5344CB8AC3E}">
        <p14:creationId xmlns:p14="http://schemas.microsoft.com/office/powerpoint/2010/main" val="3159319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744072" y="1425236"/>
            <a:ext cx="3709616" cy="3724337"/>
          </a:xfrm>
          <a:prstGeom prst="rect">
            <a:avLst/>
          </a:prstGeom>
          <a:noFill/>
          <a:ln w="9525">
            <a:noFill/>
            <a:miter lim="800000"/>
            <a:headEnd/>
            <a:tailEnd/>
          </a:ln>
        </p:spPr>
      </p:pic>
      <p:pic>
        <p:nvPicPr>
          <p:cNvPr id="90114" name="Picture 2" descr="http://ethiclean.fr/media/shema.gif"/>
          <p:cNvPicPr>
            <a:picLocks noChangeAspect="1" noChangeArrowheads="1"/>
          </p:cNvPicPr>
          <p:nvPr/>
        </p:nvPicPr>
        <p:blipFill>
          <a:blip r:embed="rId4" cstate="print"/>
          <a:srcRect/>
          <a:stretch>
            <a:fillRect/>
          </a:stretch>
        </p:blipFill>
        <p:spPr bwMode="auto">
          <a:xfrm>
            <a:off x="1524001" y="1427578"/>
            <a:ext cx="3771362" cy="3649986"/>
          </a:xfrm>
          <a:prstGeom prst="rect">
            <a:avLst/>
          </a:prstGeom>
          <a:noFill/>
        </p:spPr>
      </p:pic>
      <p:sp>
        <p:nvSpPr>
          <p:cNvPr id="9" name="Flèche droite 8"/>
          <p:cNvSpPr/>
          <p:nvPr/>
        </p:nvSpPr>
        <p:spPr>
          <a:xfrm>
            <a:off x="5375920" y="2701300"/>
            <a:ext cx="1440160" cy="10081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ZoneTexte 6"/>
          <p:cNvSpPr txBox="1"/>
          <p:nvPr/>
        </p:nvSpPr>
        <p:spPr>
          <a:xfrm>
            <a:off x="409303" y="5298651"/>
            <a:ext cx="11564983" cy="707886"/>
          </a:xfrm>
          <a:prstGeom prst="rect">
            <a:avLst/>
          </a:prstGeom>
          <a:noFill/>
        </p:spPr>
        <p:txBody>
          <a:bodyPr wrap="square" rtlCol="0">
            <a:spAutoFit/>
          </a:bodyPr>
          <a:lstStyle/>
          <a:p>
            <a:r>
              <a:rPr lang="fr-CH" sz="2000" dirty="0">
                <a:latin typeface="Calibri" pitchFamily="34" charset="0"/>
              </a:rPr>
              <a:t>La RSE – Responsabilité Sociétale d’Entreprise est la démarche qui consiste à </a:t>
            </a:r>
            <a:r>
              <a:rPr lang="fr-CH" sz="2000" b="1" dirty="0">
                <a:latin typeface="Calibri" pitchFamily="34" charset="0"/>
              </a:rPr>
              <a:t>transposer</a:t>
            </a:r>
            <a:r>
              <a:rPr lang="fr-CH" sz="2000" dirty="0">
                <a:latin typeface="Calibri" pitchFamily="34" charset="0"/>
              </a:rPr>
              <a:t> le concept                    de développement durable dans les organisations publiques et privées.</a:t>
            </a:r>
          </a:p>
        </p:txBody>
      </p:sp>
      <p:sp>
        <p:nvSpPr>
          <p:cNvPr id="2" name="Titre 1">
            <a:extLst>
              <a:ext uri="{FF2B5EF4-FFF2-40B4-BE49-F238E27FC236}">
                <a16:creationId xmlns:a16="http://schemas.microsoft.com/office/drawing/2014/main" id="{1C990111-1B88-9B87-E71E-AAC965EB773D}"/>
              </a:ext>
            </a:extLst>
          </p:cNvPr>
          <p:cNvSpPr txBox="1">
            <a:spLocks/>
          </p:cNvSpPr>
          <p:nvPr/>
        </p:nvSpPr>
        <p:spPr>
          <a:xfrm>
            <a:off x="723705" y="238853"/>
            <a:ext cx="9552409" cy="64649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3200" b="1" dirty="0"/>
              <a:t>La RSE -  La </a:t>
            </a:r>
            <a:r>
              <a:rPr lang="de-CH" sz="3200" b="1" dirty="0" err="1"/>
              <a:t>responsabilité</a:t>
            </a:r>
            <a:r>
              <a:rPr lang="de-CH" sz="3200" b="1" dirty="0"/>
              <a:t> </a:t>
            </a:r>
            <a:r>
              <a:rPr lang="de-CH" sz="3200" b="1" dirty="0" err="1"/>
              <a:t>Sociétale</a:t>
            </a:r>
            <a:r>
              <a:rPr lang="de-CH" sz="3200" b="1" dirty="0"/>
              <a:t> des </a:t>
            </a:r>
            <a:r>
              <a:rPr lang="de-CH" sz="3200" b="1" dirty="0" err="1"/>
              <a:t>entreprises</a:t>
            </a:r>
            <a:endParaRPr lang="fr-CH" sz="3200" b="1" dirty="0"/>
          </a:p>
        </p:txBody>
      </p:sp>
      <p:pic>
        <p:nvPicPr>
          <p:cNvPr id="3" name="Graphique 2">
            <a:extLst>
              <a:ext uri="{FF2B5EF4-FFF2-40B4-BE49-F238E27FC236}">
                <a16:creationId xmlns:a16="http://schemas.microsoft.com/office/drawing/2014/main" id="{5318A9CA-DB31-EAD6-1AE3-F61BDD6DEBE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2166" y="428066"/>
            <a:ext cx="221541" cy="237364"/>
          </a:xfrm>
          <a:prstGeom prst="rect">
            <a:avLst/>
          </a:prstGeom>
        </p:spPr>
      </p:pic>
    </p:spTree>
    <p:extLst>
      <p:ext uri="{BB962C8B-B14F-4D97-AF65-F5344CB8AC3E}">
        <p14:creationId xmlns:p14="http://schemas.microsoft.com/office/powerpoint/2010/main" val="1599485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32655" y="2656118"/>
            <a:ext cx="10767162" cy="2851230"/>
          </a:xfrm>
          <a:prstGeom prst="rect">
            <a:avLst/>
          </a:prstGeom>
          <a:noFill/>
        </p:spPr>
        <p:txBody>
          <a:bodyPr wrap="square" rtlCol="0">
            <a:spAutoFit/>
          </a:bodyPr>
          <a:lstStyle/>
          <a:p>
            <a:pPr>
              <a:lnSpc>
                <a:spcPct val="150000"/>
              </a:lnSpc>
              <a:buFont typeface="Wingdings" pitchFamily="2" charset="2"/>
              <a:buChar char="Ø"/>
            </a:pPr>
            <a:r>
              <a:rPr lang="fr-CH" sz="2400" b="1" dirty="0">
                <a:latin typeface="Calibri" pitchFamily="34" charset="0"/>
              </a:rPr>
              <a:t> Responsabilité :	       	- </a:t>
            </a:r>
            <a:r>
              <a:rPr lang="fr-CH" sz="2400" dirty="0">
                <a:latin typeface="Calibri" pitchFamily="34" charset="0"/>
              </a:rPr>
              <a:t>Un engagement et une démarche </a:t>
            </a:r>
            <a:r>
              <a:rPr lang="fr-CH" sz="2400" dirty="0">
                <a:solidFill>
                  <a:srgbClr val="FF0000"/>
                </a:solidFill>
                <a:latin typeface="Calibri" pitchFamily="34" charset="0"/>
              </a:rPr>
              <a:t>volontaires</a:t>
            </a:r>
          </a:p>
          <a:p>
            <a:pPr>
              <a:lnSpc>
                <a:spcPct val="150000"/>
              </a:lnSpc>
              <a:buFont typeface="Wingdings" pitchFamily="2" charset="2"/>
              <a:buChar char="Ø"/>
            </a:pPr>
            <a:endParaRPr lang="fr-CH" sz="1000" b="1" dirty="0">
              <a:latin typeface="Calibri" pitchFamily="34" charset="0"/>
            </a:endParaRPr>
          </a:p>
          <a:p>
            <a:pPr>
              <a:lnSpc>
                <a:spcPct val="200000"/>
              </a:lnSpc>
              <a:buFont typeface="Wingdings" pitchFamily="2" charset="2"/>
              <a:buChar char="Ø"/>
            </a:pPr>
            <a:r>
              <a:rPr lang="fr-CH" sz="2400" b="1" dirty="0">
                <a:latin typeface="Calibri" pitchFamily="34" charset="0"/>
              </a:rPr>
              <a:t> Parties Prenantes :			</a:t>
            </a:r>
            <a:r>
              <a:rPr lang="fr-CH" sz="2400" dirty="0">
                <a:latin typeface="Calibri" pitchFamily="34" charset="0"/>
              </a:rPr>
              <a:t>- Une vision étendue du périmètre de l’entreprise                          </a:t>
            </a:r>
          </a:p>
          <a:p>
            <a:r>
              <a:rPr lang="fr-CH" sz="2400" b="1" dirty="0">
                <a:latin typeface="Calibri" pitchFamily="34" charset="0"/>
              </a:rPr>
              <a:t>								</a:t>
            </a:r>
            <a:r>
              <a:rPr lang="fr-CH" sz="2400" dirty="0">
                <a:latin typeface="Calibri" pitchFamily="34" charset="0"/>
              </a:rPr>
              <a:t>- Une approche </a:t>
            </a:r>
            <a:r>
              <a:rPr lang="fr-CH" sz="2400" dirty="0">
                <a:solidFill>
                  <a:srgbClr val="FF0000"/>
                </a:solidFill>
                <a:latin typeface="Calibri" pitchFamily="34" charset="0"/>
              </a:rPr>
              <a:t>participative</a:t>
            </a:r>
          </a:p>
          <a:p>
            <a:pPr>
              <a:lnSpc>
                <a:spcPct val="150000"/>
              </a:lnSpc>
              <a:buFont typeface="Wingdings" pitchFamily="2" charset="2"/>
              <a:buChar char="Ø"/>
            </a:pPr>
            <a:endParaRPr lang="fr-CH" sz="1000" b="1" dirty="0">
              <a:latin typeface="Calibri" pitchFamily="34" charset="0"/>
            </a:endParaRPr>
          </a:p>
          <a:p>
            <a:pPr>
              <a:lnSpc>
                <a:spcPct val="200000"/>
              </a:lnSpc>
              <a:buFont typeface="Wingdings" pitchFamily="2" charset="2"/>
              <a:buChar char="Ø"/>
            </a:pPr>
            <a:r>
              <a:rPr lang="fr-CH" sz="2400" b="1" dirty="0">
                <a:latin typeface="Calibri" pitchFamily="34" charset="0"/>
              </a:rPr>
              <a:t> Triple Bottom Line :  		</a:t>
            </a:r>
            <a:r>
              <a:rPr lang="fr-CH" sz="2400" dirty="0">
                <a:latin typeface="Calibri" pitchFamily="34" charset="0"/>
              </a:rPr>
              <a:t>- Une mesure de la </a:t>
            </a:r>
            <a:r>
              <a:rPr lang="fr-CH" sz="2400" dirty="0">
                <a:solidFill>
                  <a:srgbClr val="FF0000"/>
                </a:solidFill>
                <a:latin typeface="Calibri" pitchFamily="34" charset="0"/>
              </a:rPr>
              <a:t>performance</a:t>
            </a:r>
            <a:r>
              <a:rPr lang="fr-CH" sz="2400" dirty="0">
                <a:latin typeface="Calibri" pitchFamily="34" charset="0"/>
              </a:rPr>
              <a:t> plus globale</a:t>
            </a:r>
            <a:endParaRPr lang="fr-CH" sz="2400" b="1" dirty="0">
              <a:latin typeface="Calibri" pitchFamily="34" charset="0"/>
            </a:endParaRPr>
          </a:p>
        </p:txBody>
      </p:sp>
      <p:sp>
        <p:nvSpPr>
          <p:cNvPr id="6" name="ZoneTexte 5"/>
          <p:cNvSpPr txBox="1"/>
          <p:nvPr/>
        </p:nvSpPr>
        <p:spPr>
          <a:xfrm>
            <a:off x="400593" y="1258319"/>
            <a:ext cx="11286309" cy="830997"/>
          </a:xfrm>
          <a:prstGeom prst="rect">
            <a:avLst/>
          </a:prstGeom>
          <a:noFill/>
        </p:spPr>
        <p:txBody>
          <a:bodyPr wrap="square" rtlCol="0">
            <a:spAutoFit/>
          </a:bodyPr>
          <a:lstStyle/>
          <a:p>
            <a:r>
              <a:rPr lang="fr-CH" sz="2400" dirty="0">
                <a:latin typeface="Calibri" pitchFamily="34" charset="0"/>
              </a:rPr>
              <a:t>Fondée sur le respect de valeurs éthiques et morales, la RSE implique de facto les notions suivantes :</a:t>
            </a:r>
          </a:p>
        </p:txBody>
      </p:sp>
      <p:sp>
        <p:nvSpPr>
          <p:cNvPr id="2" name="Titre 1">
            <a:extLst>
              <a:ext uri="{FF2B5EF4-FFF2-40B4-BE49-F238E27FC236}">
                <a16:creationId xmlns:a16="http://schemas.microsoft.com/office/drawing/2014/main" id="{3C198BA5-4FA2-174A-AA50-323E736B522A}"/>
              </a:ext>
            </a:extLst>
          </p:cNvPr>
          <p:cNvSpPr txBox="1">
            <a:spLocks/>
          </p:cNvSpPr>
          <p:nvPr/>
        </p:nvSpPr>
        <p:spPr>
          <a:xfrm>
            <a:off x="723705" y="238853"/>
            <a:ext cx="9552409" cy="64649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3200" b="1" dirty="0"/>
              <a:t>La RSE -  La </a:t>
            </a:r>
            <a:r>
              <a:rPr lang="de-CH" sz="3200" b="1" dirty="0" err="1"/>
              <a:t>responsabilité</a:t>
            </a:r>
            <a:r>
              <a:rPr lang="de-CH" sz="3200" b="1" dirty="0"/>
              <a:t> </a:t>
            </a:r>
            <a:r>
              <a:rPr lang="de-CH" sz="3200" b="1" dirty="0" err="1"/>
              <a:t>Sociétale</a:t>
            </a:r>
            <a:r>
              <a:rPr lang="de-CH" sz="3200" b="1" dirty="0"/>
              <a:t> des </a:t>
            </a:r>
            <a:r>
              <a:rPr lang="de-CH" sz="3200" b="1" dirty="0" err="1"/>
              <a:t>entreprises</a:t>
            </a:r>
            <a:endParaRPr lang="fr-CH" sz="3200" b="1" dirty="0"/>
          </a:p>
        </p:txBody>
      </p:sp>
      <p:pic>
        <p:nvPicPr>
          <p:cNvPr id="3" name="Graphique 2">
            <a:extLst>
              <a:ext uri="{FF2B5EF4-FFF2-40B4-BE49-F238E27FC236}">
                <a16:creationId xmlns:a16="http://schemas.microsoft.com/office/drawing/2014/main" id="{0791A368-3AAC-66E7-2939-7945D57C6E2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2166" y="428066"/>
            <a:ext cx="221541" cy="237364"/>
          </a:xfrm>
          <a:prstGeom prst="rect">
            <a:avLst/>
          </a:prstGeom>
        </p:spPr>
      </p:pic>
    </p:spTree>
    <p:extLst>
      <p:ext uri="{BB962C8B-B14F-4D97-AF65-F5344CB8AC3E}">
        <p14:creationId xmlns:p14="http://schemas.microsoft.com/office/powerpoint/2010/main" val="1773983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a:extLst>
              <a:ext uri="smNativeData">
                <pr:smNativeData xmlns:mc="http://schemas.openxmlformats.org/markup-compatibility/2006" xmlns:p14="http://schemas.microsoft.com/office/powerpoint/2010/main" xmlns:p15="http://schemas.microsoft.com/office/powerpoint/2012/main" xmlns:pr="smNativeData" xmlns="smNativeData" val="SMDATA_16_MFocZBMAAAAlAAAAZAAAAA0AAAAAAAAAAAAAAAAAAAAAAAAAAAAAAAAB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BTU1MKAAAAACgAAAAoAAAAZAAAAGQAAAAAAAAAzMzMAAAAAABQAAAAUAAAAGQAAABkAAAAAAAAABcAAAAUAAAAAAAAAAAAAAD/fwAA/38AAAAAAAAJAAAABAAAAP////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3AUAAJYGAABTTQAAogcAABAAAAAmAAAACAAAAP//////////MAAAABQAAAAAAAAAAAD//wAAAQAAAP//AAABAA=="/>
              </a:ext>
            </a:extLst>
          </p:cNvSpPr>
          <p:nvPr/>
        </p:nvSpPr>
        <p:spPr>
          <a:xfrm>
            <a:off x="7305944" y="6040619"/>
            <a:ext cx="4484733" cy="45719"/>
          </a:xfrm>
          <a:prstGeom prst="rect">
            <a:avLst/>
          </a:prstGeom>
          <a:noFill/>
          <a:ln>
            <a:noFill/>
          </a:ln>
          <a:effectLst/>
        </p:spPr>
        <p:txBody>
          <a:bodyPr vert="horz" wrap="square" lIns="0" tIns="0" rIns="0" bIns="0" numCol="1" spcCol="215900" anchor="ctr"/>
          <a:lstStyle/>
          <a:p>
            <a:pPr algn="l">
              <a:spcAft>
                <a:spcPts val="600"/>
              </a:spcAft>
              <a:buNone/>
              <a:defRPr lang="en-us"/>
            </a:pPr>
            <a:r>
              <a:rPr lang="en-us" sz="1600" cap="none" spc="10" dirty="0">
                <a:solidFill>
                  <a:srgbClr val="181818"/>
                </a:solidFill>
                <a:latin typeface="Roboto" charset="0"/>
                <a:ea typeface="Roboto" charset="0"/>
                <a:cs typeface="Roboto" charset="0"/>
                <a:hlinkClick r:id="rId3"/>
              </a:rPr>
              <a:t>https://archive.org/details/MichaelPorter_2013G</a:t>
            </a:r>
            <a:endParaRPr lang="en-us" sz="1600" cap="none" spc="10" dirty="0">
              <a:solidFill>
                <a:srgbClr val="181818"/>
              </a:solidFill>
              <a:latin typeface="Roboto" charset="0"/>
              <a:ea typeface="Roboto" charset="0"/>
              <a:cs typeface="Roboto" charset="0"/>
            </a:endParaRPr>
          </a:p>
          <a:p>
            <a:pPr algn="l">
              <a:spcAft>
                <a:spcPts val="600"/>
              </a:spcAft>
              <a:buNone/>
              <a:defRPr lang="en-us"/>
            </a:pPr>
            <a:endParaRPr lang="en-us" sz="1600" cap="none" spc="10" dirty="0">
              <a:solidFill>
                <a:srgbClr val="181818"/>
              </a:solidFill>
              <a:latin typeface="Roboto" charset="0"/>
              <a:ea typeface="Roboto" charset="0"/>
              <a:cs typeface="Roboto" charset="0"/>
            </a:endParaRPr>
          </a:p>
        </p:txBody>
      </p:sp>
      <p:sp>
        <p:nvSpPr>
          <p:cNvPr id="6" name="ZoneTexte 5">
            <a:extLst>
              <a:ext uri="{FF2B5EF4-FFF2-40B4-BE49-F238E27FC236}">
                <a16:creationId xmlns:a16="http://schemas.microsoft.com/office/drawing/2014/main" id="{20993960-E43B-0953-B6DA-DD25D52CEA01}"/>
              </a:ext>
            </a:extLst>
          </p:cNvPr>
          <p:cNvSpPr txBox="1"/>
          <p:nvPr/>
        </p:nvSpPr>
        <p:spPr>
          <a:xfrm>
            <a:off x="-1260648" y="620688"/>
            <a:ext cx="184731" cy="369332"/>
          </a:xfrm>
          <a:prstGeom prst="rect">
            <a:avLst/>
          </a:prstGeom>
          <a:noFill/>
        </p:spPr>
        <p:txBody>
          <a:bodyPr wrap="none" rtlCol="0">
            <a:spAutoFit/>
          </a:bodyPr>
          <a:lstStyle/>
          <a:p>
            <a:endParaRPr lang="fr-CH" dirty="0"/>
          </a:p>
        </p:txBody>
      </p:sp>
      <p:sp>
        <p:nvSpPr>
          <p:cNvPr id="7" name="Titre 1">
            <a:extLst>
              <a:ext uri="{FF2B5EF4-FFF2-40B4-BE49-F238E27FC236}">
                <a16:creationId xmlns:a16="http://schemas.microsoft.com/office/drawing/2014/main" id="{60020202-DBDD-A154-C98B-1FBA53AF29E3}"/>
              </a:ext>
            </a:extLst>
          </p:cNvPr>
          <p:cNvSpPr txBox="1">
            <a:spLocks/>
          </p:cNvSpPr>
          <p:nvPr/>
        </p:nvSpPr>
        <p:spPr>
          <a:xfrm>
            <a:off x="723706" y="238853"/>
            <a:ext cx="5002692" cy="64649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CH" sz="3200" b="1" dirty="0"/>
              <a:t>Le </a:t>
            </a:r>
            <a:r>
              <a:rPr lang="de-CH" sz="3200" b="1" dirty="0" err="1"/>
              <a:t>pouvoir</a:t>
            </a:r>
            <a:r>
              <a:rPr lang="de-CH" sz="3200" b="1" dirty="0"/>
              <a:t> des </a:t>
            </a:r>
            <a:r>
              <a:rPr lang="de-CH" sz="3200" b="1" dirty="0" err="1"/>
              <a:t>entreprises</a:t>
            </a:r>
            <a:endParaRPr lang="fr-CH" sz="3200" b="1" dirty="0"/>
          </a:p>
        </p:txBody>
      </p:sp>
      <p:pic>
        <p:nvPicPr>
          <p:cNvPr id="8" name="Graphique 7">
            <a:extLst>
              <a:ext uri="{FF2B5EF4-FFF2-40B4-BE49-F238E27FC236}">
                <a16:creationId xmlns:a16="http://schemas.microsoft.com/office/drawing/2014/main" id="{63EB4494-C229-866C-F946-153695E7D62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2166" y="428066"/>
            <a:ext cx="221541" cy="237364"/>
          </a:xfrm>
          <a:prstGeom prst="rect">
            <a:avLst/>
          </a:prstGeom>
        </p:spPr>
      </p:pic>
      <p:pic>
        <p:nvPicPr>
          <p:cNvPr id="9" name="Object 3" descr="preencoded.png">
            <a:extLst>
              <a:ext uri="{FF2B5EF4-FFF2-40B4-BE49-F238E27FC236}">
                <a16:creationId xmlns:a16="http://schemas.microsoft.com/office/drawing/2014/main" id="{EA3BA8F2-CB0E-C1E1-B013-63B34C0F7770}"/>
              </a:ext>
            </a:extLst>
          </p:cNvPr>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8_MFocZBMAAAAlAAAAEQAAAC0AAAAAkAAAAEgAAACQAAAASAAAAAAAAAAA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BTU1M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AAAAUAAAABAAAAAAAAAAAAAAAAAAAAAAAAAAAAAAAAAAAAAAAAAAAAAAACf39/AAAAAAPMzMwAwMD/AH9/fwAAAAAAAAAAAAAAAAD///8AAAAAACEAAAAYAAAAFAAAANAQAAAmBwAAAUUAAFYoAAAQAAAAJgAAAAgAAAD//////////zAAAAAUAAAAAAAAAAAA//8AAAEAAAD//wAAAQA="/>
              </a:ext>
            </a:extLst>
          </p:cNvPicPr>
          <p:nvPr/>
        </p:nvPicPr>
        <p:blipFill rotWithShape="1">
          <a:blip r:embed="rId6"/>
          <a:srcRect l="4099" t="18566" r="3693" b="11729"/>
          <a:stretch/>
        </p:blipFill>
        <p:spPr>
          <a:xfrm>
            <a:off x="7305944" y="3576282"/>
            <a:ext cx="4804307" cy="2219810"/>
          </a:xfrm>
          <a:prstGeom prst="rect">
            <a:avLst/>
          </a:prstGeom>
          <a:noFill/>
          <a:ln>
            <a:noFill/>
          </a:ln>
          <a:effectLst/>
        </p:spPr>
      </p:pic>
      <p:sp>
        <p:nvSpPr>
          <p:cNvPr id="10" name="ZoneTexte 9">
            <a:extLst>
              <a:ext uri="{FF2B5EF4-FFF2-40B4-BE49-F238E27FC236}">
                <a16:creationId xmlns:a16="http://schemas.microsoft.com/office/drawing/2014/main" id="{CC9357AF-4E08-5E4A-DCE3-91575EE6E235}"/>
              </a:ext>
            </a:extLst>
          </p:cNvPr>
          <p:cNvSpPr txBox="1"/>
          <p:nvPr/>
        </p:nvSpPr>
        <p:spPr>
          <a:xfrm>
            <a:off x="312685" y="1443841"/>
            <a:ext cx="6670766" cy="3970318"/>
          </a:xfrm>
          <a:prstGeom prst="rect">
            <a:avLst/>
          </a:prstGeom>
          <a:noFill/>
        </p:spPr>
        <p:txBody>
          <a:bodyPr wrap="square" rtlCol="0">
            <a:spAutoFit/>
          </a:bodyPr>
          <a:lstStyle/>
          <a:p>
            <a:r>
              <a:rPr lang="fr-CH" sz="2400" b="1" dirty="0"/>
              <a:t>Leviers d’action pour les entreprises :</a:t>
            </a:r>
          </a:p>
          <a:p>
            <a:endParaRPr lang="fr-CH" sz="2400" b="1" dirty="0"/>
          </a:p>
          <a:p>
            <a:pPr marL="285750" indent="-285750">
              <a:buFont typeface="Wingdings" panose="05000000000000000000" pitchFamily="2" charset="2"/>
              <a:buChar char="ü"/>
            </a:pPr>
            <a:r>
              <a:rPr lang="fr-CH" sz="2000" dirty="0"/>
              <a:t>Management durable par une démarche RSE</a:t>
            </a:r>
          </a:p>
          <a:p>
            <a:pPr marL="285750" indent="-285750">
              <a:buFont typeface="Wingdings" panose="05000000000000000000" pitchFamily="2" charset="2"/>
              <a:buChar char="ü"/>
            </a:pPr>
            <a:r>
              <a:rPr lang="fr-CH" sz="2000" dirty="0"/>
              <a:t>Améliorer son fonctionnement</a:t>
            </a:r>
          </a:p>
          <a:p>
            <a:pPr marL="285750" indent="-285750">
              <a:buFont typeface="Wingdings" panose="05000000000000000000" pitchFamily="2" charset="2"/>
              <a:buChar char="ü"/>
            </a:pPr>
            <a:r>
              <a:rPr lang="fr-CH" sz="2000" dirty="0"/>
              <a:t>Démarche Qualité</a:t>
            </a:r>
          </a:p>
          <a:p>
            <a:pPr marL="285750" indent="-285750">
              <a:buFont typeface="Wingdings" panose="05000000000000000000" pitchFamily="2" charset="2"/>
              <a:buChar char="ü"/>
            </a:pPr>
            <a:r>
              <a:rPr lang="fr-CH" sz="2000" dirty="0"/>
              <a:t>Certifications</a:t>
            </a:r>
          </a:p>
          <a:p>
            <a:pPr marL="285750" indent="-285750">
              <a:buFont typeface="Wingdings" panose="05000000000000000000" pitchFamily="2" charset="2"/>
              <a:buChar char="ü"/>
            </a:pPr>
            <a:r>
              <a:rPr lang="fr-CH" sz="2000" dirty="0"/>
              <a:t>Modèle d’affaires responsables</a:t>
            </a:r>
          </a:p>
          <a:p>
            <a:pPr marL="285750" indent="-285750">
              <a:buFont typeface="Wingdings" panose="05000000000000000000" pitchFamily="2" charset="2"/>
              <a:buChar char="ü"/>
            </a:pPr>
            <a:r>
              <a:rPr lang="fr-CH" sz="2000" dirty="0"/>
              <a:t>….</a:t>
            </a:r>
          </a:p>
          <a:p>
            <a:pPr marL="285750" indent="-285750">
              <a:buFont typeface="Wingdings" panose="05000000000000000000" pitchFamily="2" charset="2"/>
              <a:buChar char="ü"/>
            </a:pPr>
            <a:endParaRPr lang="fr-CH" dirty="0"/>
          </a:p>
          <a:p>
            <a:pPr marL="285750" indent="-285750">
              <a:buFont typeface="Wingdings" panose="05000000000000000000" pitchFamily="2" charset="2"/>
              <a:buChar char="ü"/>
            </a:pPr>
            <a:endParaRPr lang="fr-CH" dirty="0"/>
          </a:p>
          <a:p>
            <a:pPr marL="285750" indent="-285750">
              <a:buFont typeface="Wingdings" panose="05000000000000000000" pitchFamily="2" charset="2"/>
              <a:buChar char="Ø"/>
            </a:pPr>
            <a:r>
              <a:rPr lang="fr-CH" sz="2400" b="1" dirty="0">
                <a:solidFill>
                  <a:srgbClr val="FF0000"/>
                </a:solidFill>
              </a:rPr>
              <a:t>Prendre ses responsabilités et aller plus loin          que le simple respect des lois</a:t>
            </a:r>
          </a:p>
        </p:txBody>
      </p:sp>
      <p:pic>
        <p:nvPicPr>
          <p:cNvPr id="2050" name="Picture 2" descr="Michael Porter: Pourquoi les entreprises peuvent réussir à résoudre les  problèmes sociaux | TED Talk">
            <a:extLst>
              <a:ext uri="{FF2B5EF4-FFF2-40B4-BE49-F238E27FC236}">
                <a16:creationId xmlns:a16="http://schemas.microsoft.com/office/drawing/2014/main" id="{D6313147-1AB3-40DD-09F8-D74791E9D3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721" t="4557" r="6070" b="12448"/>
          <a:stretch/>
        </p:blipFill>
        <p:spPr bwMode="auto">
          <a:xfrm>
            <a:off x="7261460" y="89743"/>
            <a:ext cx="4826549" cy="3405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2859</Words>
  <Application>Microsoft Office PowerPoint</Application>
  <PresentationFormat>Grand écran</PresentationFormat>
  <Paragraphs>387</Paragraphs>
  <Slides>44</Slides>
  <Notes>26</Notes>
  <HiddenSlides>4</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44</vt:i4>
      </vt:variant>
    </vt:vector>
  </HeadingPairs>
  <TitlesOfParts>
    <vt:vector size="55" baseType="lpstr">
      <vt:lpstr>ＭＳ Ｐゴシック</vt:lpstr>
      <vt:lpstr>Arial</vt:lpstr>
      <vt:lpstr>ArialMT</vt:lpstr>
      <vt:lpstr>Calibri</vt:lpstr>
      <vt:lpstr>FiraSans Regular</vt:lpstr>
      <vt:lpstr>Helvetica Light</vt:lpstr>
      <vt:lpstr>Raleway Thin</vt:lpstr>
      <vt:lpstr>Roboto</vt:lpstr>
      <vt:lpstr>Verdana</vt:lpstr>
      <vt:lpstr>Wingdings</vt:lpstr>
      <vt:lpstr>Thème Office</vt:lpstr>
      <vt:lpstr>« Enjeux et outils du management pour le 21ème siècle »</vt:lpstr>
      <vt:lpstr>Cours N°1  Analyse de contexte &amp; stratégie RSE</vt:lpstr>
      <vt:lpstr>Présentation PowerPoint</vt:lpstr>
      <vt:lpstr>Présentation PowerPoint</vt:lpstr>
      <vt:lpstr> 1. RSE – Définition</vt:lpstr>
      <vt:lpstr>Présentation PowerPoint</vt:lpstr>
      <vt:lpstr>Présentation PowerPoint</vt:lpstr>
      <vt:lpstr>Présentation PowerPoint</vt:lpstr>
      <vt:lpstr>Présentation PowerPoint</vt:lpstr>
      <vt:lpstr>Présentation PowerPoint</vt:lpstr>
      <vt:lpstr> 2. Analyse du contexte      Etape 1 : Dans quel monde j’evolue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3. Analyse de l’entreprise       Etape 2 : Quels enjeux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4. Modèle d’affaires responsable          Etape 3 : Intégration dans le business</vt:lpstr>
      <vt:lpstr>Présentation PowerPoint</vt:lpstr>
      <vt:lpstr>Présentation PowerPoint</vt:lpstr>
      <vt:lpstr>Présentation PowerPoint</vt:lpstr>
      <vt:lpstr>Présentation PowerPoint</vt:lpstr>
      <vt:lpstr> 5. Le positionnement et la feuille de route       Etape 4 : Planifier la transition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Daniel Amrein</dc:creator>
  <cp:lastModifiedBy>Amrein Daniel</cp:lastModifiedBy>
  <cp:revision>374</cp:revision>
  <dcterms:created xsi:type="dcterms:W3CDTF">2013-09-10T12:03:21Z</dcterms:created>
  <dcterms:modified xsi:type="dcterms:W3CDTF">2025-09-17T12:53:14Z</dcterms:modified>
</cp:coreProperties>
</file>