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799" r:id="rId2"/>
  </p:sldMasterIdLst>
  <p:notesMasterIdLst>
    <p:notesMasterId r:id="rId15"/>
  </p:notesMasterIdLst>
  <p:handoutMasterIdLst>
    <p:handoutMasterId r:id="rId16"/>
  </p:handoutMasterIdLst>
  <p:sldIdLst>
    <p:sldId id="260" r:id="rId3"/>
    <p:sldId id="438" r:id="rId4"/>
    <p:sldId id="395" r:id="rId5"/>
    <p:sldId id="450" r:id="rId6"/>
    <p:sldId id="451" r:id="rId7"/>
    <p:sldId id="452" r:id="rId8"/>
    <p:sldId id="453" r:id="rId9"/>
    <p:sldId id="443" r:id="rId10"/>
    <p:sldId id="400" r:id="rId11"/>
    <p:sldId id="454" r:id="rId12"/>
    <p:sldId id="455" r:id="rId13"/>
    <p:sldId id="342" r:id="rId14"/>
  </p:sldIdLst>
  <p:sldSz cx="9144000" cy="6858000" type="screen4x3"/>
  <p:notesSz cx="6797675" cy="9926638"/>
  <p:custShowLst>
    <p:custShow name="Diaporama personnalisé 1" id="0">
      <p:sldLst/>
    </p:custShow>
  </p:custShowLst>
  <p:defaultTextStyle>
    <a:defPPr>
      <a:defRPr lang="fr-FR"/>
    </a:defPPr>
    <a:lvl1pPr algn="l" rtl="0" fontAlgn="base">
      <a:spcBef>
        <a:spcPct val="20000"/>
      </a:spcBef>
      <a:spcAft>
        <a:spcPct val="0"/>
      </a:spcAft>
      <a:defRPr sz="5400" b="1" kern="1200">
        <a:solidFill>
          <a:schemeClr val="tx2"/>
        </a:solidFill>
        <a:latin typeface="Verdana" pitchFamily="1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5400" b="1" kern="1200">
        <a:solidFill>
          <a:schemeClr val="tx2"/>
        </a:solidFill>
        <a:latin typeface="Verdana" pitchFamily="1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5400" b="1" kern="1200">
        <a:solidFill>
          <a:schemeClr val="tx2"/>
        </a:solidFill>
        <a:latin typeface="Verdana" pitchFamily="1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5400" b="1" kern="1200">
        <a:solidFill>
          <a:schemeClr val="tx2"/>
        </a:solidFill>
        <a:latin typeface="Verdana" pitchFamily="1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5400" b="1" kern="1200">
        <a:solidFill>
          <a:schemeClr val="tx2"/>
        </a:solidFill>
        <a:latin typeface="Verdana" pitchFamily="1" charset="0"/>
        <a:ea typeface="+mn-ea"/>
        <a:cs typeface="+mn-cs"/>
      </a:defRPr>
    </a:lvl5pPr>
    <a:lvl6pPr marL="2286000" algn="l" defTabSz="914400" rtl="0" eaLnBrk="1" latinLnBrk="0" hangingPunct="1">
      <a:defRPr sz="5400" b="1" kern="1200">
        <a:solidFill>
          <a:schemeClr val="tx2"/>
        </a:solidFill>
        <a:latin typeface="Verdana" pitchFamily="1" charset="0"/>
        <a:ea typeface="+mn-ea"/>
        <a:cs typeface="+mn-cs"/>
      </a:defRPr>
    </a:lvl6pPr>
    <a:lvl7pPr marL="2743200" algn="l" defTabSz="914400" rtl="0" eaLnBrk="1" latinLnBrk="0" hangingPunct="1">
      <a:defRPr sz="5400" b="1" kern="1200">
        <a:solidFill>
          <a:schemeClr val="tx2"/>
        </a:solidFill>
        <a:latin typeface="Verdana" pitchFamily="1" charset="0"/>
        <a:ea typeface="+mn-ea"/>
        <a:cs typeface="+mn-cs"/>
      </a:defRPr>
    </a:lvl7pPr>
    <a:lvl8pPr marL="3200400" algn="l" defTabSz="914400" rtl="0" eaLnBrk="1" latinLnBrk="0" hangingPunct="1">
      <a:defRPr sz="5400" b="1" kern="1200">
        <a:solidFill>
          <a:schemeClr val="tx2"/>
        </a:solidFill>
        <a:latin typeface="Verdana" pitchFamily="1" charset="0"/>
        <a:ea typeface="+mn-ea"/>
        <a:cs typeface="+mn-cs"/>
      </a:defRPr>
    </a:lvl8pPr>
    <a:lvl9pPr marL="3657600" algn="l" defTabSz="914400" rtl="0" eaLnBrk="1" latinLnBrk="0" hangingPunct="1">
      <a:defRPr sz="5400" b="1" kern="1200">
        <a:solidFill>
          <a:schemeClr val="tx2"/>
        </a:solidFill>
        <a:latin typeface="Verdana" pitchFamily="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udolf Scheurer" initials="SCH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FF00"/>
    <a:srgbClr val="FF66FF"/>
    <a:srgbClr val="000000"/>
    <a:srgbClr val="FF9900"/>
    <a:srgbClr val="FF66CC"/>
    <a:srgbClr val="CC99FF"/>
    <a:srgbClr val="9999FF"/>
    <a:srgbClr val="FF66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90" autoAdjust="0"/>
    <p:restoredTop sz="95501" autoAdjust="0"/>
  </p:normalViewPr>
  <p:slideViewPr>
    <p:cSldViewPr>
      <p:cViewPr varScale="1">
        <p:scale>
          <a:sx n="99" d="100"/>
          <a:sy n="99" d="100"/>
        </p:scale>
        <p:origin x="136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9" d="100"/>
          <a:sy n="69" d="100"/>
        </p:scale>
        <p:origin x="3276" y="-18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1794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34988" y="350838"/>
            <a:ext cx="5799137" cy="4348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97040" y="4820145"/>
            <a:ext cx="6003596" cy="4796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 dirty="0" smtClean="0"/>
              <a:t>Cliquez pour modifier les styles du texte du masque</a:t>
            </a:r>
          </a:p>
          <a:p>
            <a:pPr lvl="1"/>
            <a:r>
              <a:rPr lang="fr-FR" altLang="fr-FR" noProof="0" dirty="0" smtClean="0"/>
              <a:t>Deuxième niveau</a:t>
            </a:r>
          </a:p>
          <a:p>
            <a:pPr lvl="2"/>
            <a:r>
              <a:rPr lang="fr-FR" altLang="fr-FR" noProof="0" dirty="0" smtClean="0"/>
              <a:t>Troisième niveau</a:t>
            </a:r>
          </a:p>
          <a:p>
            <a:pPr lvl="3"/>
            <a:r>
              <a:rPr lang="fr-FR" altLang="fr-FR" noProof="0" dirty="0" smtClean="0"/>
              <a:t>Quatrième niveau</a:t>
            </a:r>
          </a:p>
          <a:p>
            <a:pPr lvl="4"/>
            <a:r>
              <a:rPr lang="fr-FR" altLang="fr-FR" noProof="0" dirty="0" smtClean="0"/>
              <a:t>Cinquième niveau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5828865" y="9473290"/>
            <a:ext cx="895751" cy="38017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60D4CAA8-00E0-4FF6-8470-EBA911B6784B}" type="slidenum">
              <a:rPr lang="de-CH" smtClean="0"/>
              <a:pPr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18372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82563" indent="-182563" algn="l" rtl="0" eaLnBrk="0" fontAlgn="base" hangingPunct="0">
      <a:spcBef>
        <a:spcPct val="30000"/>
      </a:spcBef>
      <a:spcAft>
        <a:spcPct val="0"/>
      </a:spcAft>
      <a:buFont typeface="Arial" pitchFamily="34" charset="0"/>
      <a:buChar char="•"/>
      <a:tabLst>
        <a:tab pos="182563" algn="l"/>
      </a:tabLs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indent="-190500" algn="l" rtl="0" eaLnBrk="0" fontAlgn="base" hangingPunct="0">
      <a:spcBef>
        <a:spcPct val="30000"/>
      </a:spcBef>
      <a:spcAft>
        <a:spcPct val="0"/>
      </a:spcAft>
      <a:buFont typeface="Arial" pitchFamily="34" charset="0"/>
      <a:buChar char="•"/>
      <a:tabLst>
        <a:tab pos="449263" algn="l"/>
      </a:tabLs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715963" indent="-106363" algn="l" rtl="0" eaLnBrk="0" fontAlgn="base" hangingPunct="0">
      <a:spcBef>
        <a:spcPct val="30000"/>
      </a:spcBef>
      <a:spcAft>
        <a:spcPct val="0"/>
      </a:spcAft>
      <a:buFont typeface="Arial" pitchFamily="34" charset="0"/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982663" indent="-114300" algn="l" rtl="0" eaLnBrk="0" fontAlgn="base" hangingPunct="0">
      <a:spcBef>
        <a:spcPct val="30000"/>
      </a:spcBef>
      <a:spcAft>
        <a:spcPct val="0"/>
      </a:spcAft>
      <a:buFont typeface="Symbol" pitchFamily="18" charset="2"/>
      <a:buChar char="-"/>
      <a:tabLst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257300" indent="-84138" algn="l" rtl="0" eaLnBrk="0" fontAlgn="base" hangingPunct="0">
      <a:spcBef>
        <a:spcPct val="30000"/>
      </a:spcBef>
      <a:spcAft>
        <a:spcPct val="0"/>
      </a:spcAft>
      <a:buFont typeface="Arial" pitchFamily="34" charset="0"/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4988" y="349250"/>
            <a:ext cx="5799137" cy="4349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44463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err="1" smtClean="0"/>
              <a:t>Core</a:t>
            </a:r>
            <a:r>
              <a:rPr lang="fr-CH" dirty="0" smtClean="0"/>
              <a:t> avec les gros nœuds, le grand trafic</a:t>
            </a:r>
          </a:p>
          <a:p>
            <a:r>
              <a:rPr lang="fr-CH" dirty="0" smtClean="0"/>
              <a:t>Le métro, interconnexion avec 1 ou 2 nœuds</a:t>
            </a:r>
          </a:p>
          <a:p>
            <a:r>
              <a:rPr lang="fr-CH" dirty="0" smtClean="0"/>
              <a:t>L’accès depuis un seul central</a:t>
            </a:r>
            <a:r>
              <a:rPr lang="fr-CH" dirty="0"/>
              <a:t> </a:t>
            </a:r>
            <a:r>
              <a:rPr lang="fr-CH" dirty="0" smtClean="0"/>
              <a:t>….</a:t>
            </a:r>
          </a:p>
          <a:p>
            <a:r>
              <a:rPr lang="fr-CH" dirty="0" smtClean="0"/>
              <a:t>…… jusqu’aux client terminal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AA8-00E0-4FF6-8470-EBA911B6784B}" type="slidenum">
              <a:rPr lang="de-CH" smtClean="0"/>
              <a:pPr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38565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AA8-00E0-4FF6-8470-EBA911B6784B}" type="slidenum">
              <a:rPr lang="de-CH" smtClean="0"/>
              <a:pPr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27381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AA8-00E0-4FF6-8470-EBA911B6784B}" type="slidenum">
              <a:rPr lang="de-CH" smtClean="0"/>
              <a:pPr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8776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8" y="0"/>
            <a:ext cx="9134105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060"/>
          <p:cNvSpPr>
            <a:spLocks noGrp="1" noChangeArrowheads="1"/>
          </p:cNvSpPr>
          <p:nvPr>
            <p:ph type="ctrTitle" sz="quarter"/>
          </p:nvPr>
        </p:nvSpPr>
        <p:spPr>
          <a:xfrm>
            <a:off x="3500430" y="3572722"/>
            <a:ext cx="5643570" cy="1785104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lnSpc>
                <a:spcPts val="4400"/>
              </a:lnSpc>
              <a:defRPr sz="40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fr-FR" altLang="fr-FR" dirty="0"/>
              <a:t>Cliquez pour modifier le style du titre du masque</a:t>
            </a:r>
          </a:p>
        </p:txBody>
      </p:sp>
      <p:sp>
        <p:nvSpPr>
          <p:cNvPr id="5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760594" y="184152"/>
            <a:ext cx="3312000" cy="365125"/>
          </a:xfrm>
        </p:spPr>
        <p:txBody>
          <a:bodyPr/>
          <a:lstStyle>
            <a:lvl1pPr algn="r">
              <a:defRPr sz="2000" b="1">
                <a:solidFill>
                  <a:srgbClr val="4A667E"/>
                </a:solidFill>
              </a:defRPr>
            </a:lvl1pPr>
          </a:lstStyle>
          <a:p>
            <a:pPr>
              <a:defRPr/>
            </a:pPr>
            <a:r>
              <a:rPr lang="fr-FR" dirty="0" smtClean="0"/>
              <a:t>2014/2015</a:t>
            </a:r>
            <a:endParaRPr lang="fr-FR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16632"/>
            <a:ext cx="8031266" cy="1014378"/>
          </a:xfrm>
          <a:prstGeom prst="rect">
            <a:avLst/>
          </a:prstGeom>
        </p:spPr>
        <p:txBody>
          <a:bodyPr/>
          <a:lstStyle/>
          <a:p>
            <a:r>
              <a:rPr lang="fr-CH" noProof="0" smtClean="0"/>
              <a:t>Cliquez pour modifier le style du titre</a:t>
            </a:r>
            <a:endParaRPr lang="fr-CH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357159" y="1571612"/>
            <a:ext cx="4000528" cy="4371988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85000"/>
                  <a:lumOff val="15000"/>
                </a:schemeClr>
              </a:buCl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noProof="0" dirty="0" smtClean="0"/>
              <a:t>Cliquez pour modifier les styles du texte du masque</a:t>
            </a:r>
          </a:p>
          <a:p>
            <a:pPr lvl="1"/>
            <a:r>
              <a:rPr lang="fr-CH" noProof="0" dirty="0" smtClean="0"/>
              <a:t>Deuxième niveau</a:t>
            </a:r>
          </a:p>
          <a:p>
            <a:pPr lvl="2"/>
            <a:r>
              <a:rPr lang="fr-CH" noProof="0" dirty="0" smtClean="0"/>
              <a:t>Troisième niveau</a:t>
            </a:r>
          </a:p>
          <a:p>
            <a:pPr lvl="3"/>
            <a:r>
              <a:rPr lang="fr-CH" noProof="0" dirty="0" smtClean="0"/>
              <a:t>Quatrième niveau</a:t>
            </a:r>
          </a:p>
          <a:p>
            <a:pPr lvl="4"/>
            <a:r>
              <a:rPr lang="fr-CH" noProof="0" dirty="0" smtClean="0"/>
              <a:t>Cinquième niveau</a:t>
            </a:r>
            <a:endParaRPr lang="fr-CH" noProof="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43439" y="1571612"/>
            <a:ext cx="4000528" cy="43719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noProof="0" dirty="0" smtClean="0"/>
              <a:t>Cliquez pour modifier les styles du texte du masque</a:t>
            </a:r>
          </a:p>
          <a:p>
            <a:pPr lvl="1"/>
            <a:r>
              <a:rPr lang="fr-CH" noProof="0" dirty="0" smtClean="0"/>
              <a:t>Deuxième niveau</a:t>
            </a:r>
          </a:p>
          <a:p>
            <a:pPr lvl="2"/>
            <a:r>
              <a:rPr lang="fr-CH" noProof="0" dirty="0" smtClean="0"/>
              <a:t>Troisième niveau</a:t>
            </a:r>
          </a:p>
          <a:p>
            <a:pPr lvl="3"/>
            <a:r>
              <a:rPr lang="fr-CH" noProof="0" dirty="0" smtClean="0"/>
              <a:t>Quatrième niveau</a:t>
            </a:r>
          </a:p>
          <a:p>
            <a:pPr lvl="4"/>
            <a:r>
              <a:rPr lang="fr-CH" noProof="0" dirty="0" smtClean="0"/>
              <a:t>Cinquième niveau</a:t>
            </a:r>
            <a:endParaRPr lang="fr-CH" noProof="0" dirty="0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ftr" sz="quarter" idx="10"/>
          </p:nvPr>
        </p:nvSpPr>
        <p:spPr>
          <a:xfrm>
            <a:off x="6948264" y="6572274"/>
            <a:ext cx="1296144" cy="28572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 dirty="0" smtClean="0"/>
              <a:t>Dr. J. Robadey</a:t>
            </a:r>
            <a:endParaRPr lang="fr-FR" altLang="fr-FR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28384" cy="1014378"/>
          </a:xfrm>
          <a:prstGeom prst="rect">
            <a:avLst/>
          </a:prstGeom>
        </p:spPr>
        <p:txBody>
          <a:bodyPr/>
          <a:lstStyle/>
          <a:p>
            <a:r>
              <a:rPr lang="fr-CH" noProof="0" smtClean="0"/>
              <a:t>Cliquez pour modifier le style du titre</a:t>
            </a:r>
            <a:endParaRPr lang="fr-CH" noProof="0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ftr" sz="quarter" idx="10"/>
          </p:nvPr>
        </p:nvSpPr>
        <p:spPr>
          <a:xfrm>
            <a:off x="4283968" y="6572274"/>
            <a:ext cx="1728192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 dirty="0" smtClean="0"/>
              <a:t>Dr. J. Robadey</a:t>
            </a:r>
            <a:endParaRPr lang="fr-FR" altLang="fr-FR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574" y="0"/>
            <a:ext cx="7189818" cy="101437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de-CH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4"/>
          </p:nvPr>
        </p:nvSpPr>
        <p:spPr>
          <a:xfrm>
            <a:off x="4572000" y="6572274"/>
            <a:ext cx="1152128" cy="24447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>
              <a:defRPr/>
            </a:pPr>
            <a:r>
              <a:rPr lang="de-CH" dirty="0" smtClean="0"/>
              <a:t>Dr. J. Robadey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2403626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7"/>
          <p:cNvSpPr>
            <a:spLocks noGrp="1"/>
          </p:cNvSpPr>
          <p:nvPr>
            <p:ph type="dt" sz="half" idx="12"/>
          </p:nvPr>
        </p:nvSpPr>
        <p:spPr>
          <a:xfrm>
            <a:off x="7715272" y="6572272"/>
            <a:ext cx="1428728" cy="285728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7529929" y="687283"/>
            <a:ext cx="1572974" cy="44287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Verdana" pitchFamily="1" charset="0"/>
            </a:endParaRPr>
          </a:p>
        </p:txBody>
      </p:sp>
      <p:sp>
        <p:nvSpPr>
          <p:cNvPr id="6" name="Rectangle 72"/>
          <p:cNvSpPr>
            <a:spLocks noGrp="1" noChangeArrowheads="1"/>
          </p:cNvSpPr>
          <p:nvPr>
            <p:ph type="title"/>
          </p:nvPr>
        </p:nvSpPr>
        <p:spPr bwMode="auto">
          <a:xfrm>
            <a:off x="611560" y="31159"/>
            <a:ext cx="7189818" cy="1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 altLang="fr-FR" noProof="0" dirty="0" smtClean="0"/>
              <a:t>Cliquez pour modifier le style du titre du masque</a:t>
            </a:r>
          </a:p>
        </p:txBody>
      </p:sp>
      <p:sp>
        <p:nvSpPr>
          <p:cNvPr id="8" name="Rectangle 71" descr="../"/>
          <p:cNvSpPr>
            <a:spLocks noGrp="1" noChangeArrowheads="1"/>
          </p:cNvSpPr>
          <p:nvPr>
            <p:ph idx="1"/>
          </p:nvPr>
        </p:nvSpPr>
        <p:spPr bwMode="auto">
          <a:xfrm>
            <a:off x="611560" y="1432705"/>
            <a:ext cx="8101042" cy="485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 noProof="0" dirty="0" smtClean="0"/>
              <a:t>Cliquez pour modifier les styles du texte du masque</a:t>
            </a:r>
          </a:p>
          <a:p>
            <a:pPr lvl="1"/>
            <a:r>
              <a:rPr lang="fr-CH" noProof="0" dirty="0" smtClean="0"/>
              <a:t>Deuxième niveau</a:t>
            </a:r>
          </a:p>
          <a:p>
            <a:pPr lvl="2"/>
            <a:r>
              <a:rPr lang="fr-CH" noProof="0" dirty="0" smtClean="0"/>
              <a:t>Troisième niveau</a:t>
            </a:r>
          </a:p>
          <a:p>
            <a:pPr lvl="3"/>
            <a:r>
              <a:rPr lang="fr-CH" noProof="0" dirty="0" smtClean="0"/>
              <a:t>Quatrième niveau</a:t>
            </a:r>
          </a:p>
          <a:p>
            <a:pPr lvl="4"/>
            <a:r>
              <a:rPr lang="fr-CH" noProof="0" dirty="0" smtClean="0"/>
              <a:t>Cinquième niveau</a:t>
            </a:r>
            <a:endParaRPr lang="fr-CH" noProof="0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4139952" y="6450034"/>
            <a:ext cx="1152128" cy="24447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>
              <a:defRPr/>
            </a:pPr>
            <a:r>
              <a:rPr lang="de-CH" dirty="0" smtClean="0"/>
              <a:t>Dr. </a:t>
            </a:r>
            <a:r>
              <a:rPr lang="de-CH" dirty="0" err="1" smtClean="0"/>
              <a:t>J.Robadey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9431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38138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rgbClr val="185B8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412776"/>
            <a:ext cx="8229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32440" y="6503572"/>
            <a:ext cx="576064" cy="28803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ACA39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3EEC6B3-74A9-44EB-9690-B604ED3EF10A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06353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8" y="0"/>
            <a:ext cx="9134105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060"/>
          <p:cNvSpPr>
            <a:spLocks noGrp="1" noChangeArrowheads="1"/>
          </p:cNvSpPr>
          <p:nvPr>
            <p:ph type="ctrTitle" sz="quarter"/>
          </p:nvPr>
        </p:nvSpPr>
        <p:spPr>
          <a:xfrm>
            <a:off x="3500430" y="3572722"/>
            <a:ext cx="5643570" cy="1785104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r">
              <a:lnSpc>
                <a:spcPts val="4400"/>
              </a:lnSpc>
              <a:defRPr sz="400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fr-FR" altLang="fr-FR" dirty="0"/>
              <a:t>Cliquez pour modifier le style du titre du masque</a:t>
            </a:r>
          </a:p>
        </p:txBody>
      </p:sp>
      <p:sp>
        <p:nvSpPr>
          <p:cNvPr id="5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760594" y="184152"/>
            <a:ext cx="3312000" cy="365125"/>
          </a:xfrm>
        </p:spPr>
        <p:txBody>
          <a:bodyPr/>
          <a:lstStyle>
            <a:lvl1pPr algn="r">
              <a:defRPr sz="2000" b="1">
                <a:solidFill>
                  <a:srgbClr val="4A667E"/>
                </a:solidFill>
              </a:defRPr>
            </a:lvl1pPr>
          </a:lstStyle>
          <a:p>
            <a:pPr>
              <a:defRPr/>
            </a:pPr>
            <a:r>
              <a:rPr lang="fr-FR" dirty="0" smtClean="0"/>
              <a:t>2014/2015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211008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16632"/>
            <a:ext cx="8031266" cy="1014378"/>
          </a:xfrm>
          <a:prstGeom prst="rect">
            <a:avLst/>
          </a:prstGeom>
        </p:spPr>
        <p:txBody>
          <a:bodyPr/>
          <a:lstStyle/>
          <a:p>
            <a:r>
              <a:rPr lang="fr-CH" noProof="0" smtClean="0"/>
              <a:t>Cliquez pour modifier le style du titre</a:t>
            </a:r>
            <a:endParaRPr lang="fr-CH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357159" y="1571612"/>
            <a:ext cx="4000528" cy="4371988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85000"/>
                  <a:lumOff val="15000"/>
                </a:schemeClr>
              </a:buCl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noProof="0" dirty="0" smtClean="0"/>
              <a:t>Cliquez pour modifier les styles du texte du masque</a:t>
            </a:r>
          </a:p>
          <a:p>
            <a:pPr lvl="1"/>
            <a:r>
              <a:rPr lang="fr-CH" noProof="0" dirty="0" smtClean="0"/>
              <a:t>Deuxième niveau</a:t>
            </a:r>
          </a:p>
          <a:p>
            <a:pPr lvl="2"/>
            <a:r>
              <a:rPr lang="fr-CH" noProof="0" dirty="0" smtClean="0"/>
              <a:t>Troisième niveau</a:t>
            </a:r>
          </a:p>
          <a:p>
            <a:pPr lvl="3"/>
            <a:r>
              <a:rPr lang="fr-CH" noProof="0" dirty="0" smtClean="0"/>
              <a:t>Quatrième niveau</a:t>
            </a:r>
          </a:p>
          <a:p>
            <a:pPr lvl="4"/>
            <a:r>
              <a:rPr lang="fr-CH" noProof="0" dirty="0" smtClean="0"/>
              <a:t>Cinquième niveau</a:t>
            </a:r>
            <a:endParaRPr lang="fr-CH" noProof="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43439" y="1571612"/>
            <a:ext cx="4000528" cy="43719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noProof="0" dirty="0" smtClean="0"/>
              <a:t>Cliquez pour modifier les styles du texte du masque</a:t>
            </a:r>
          </a:p>
          <a:p>
            <a:pPr lvl="1"/>
            <a:r>
              <a:rPr lang="fr-CH" noProof="0" dirty="0" smtClean="0"/>
              <a:t>Deuxième niveau</a:t>
            </a:r>
          </a:p>
          <a:p>
            <a:pPr lvl="2"/>
            <a:r>
              <a:rPr lang="fr-CH" noProof="0" dirty="0" smtClean="0"/>
              <a:t>Troisième niveau</a:t>
            </a:r>
          </a:p>
          <a:p>
            <a:pPr lvl="3"/>
            <a:r>
              <a:rPr lang="fr-CH" noProof="0" dirty="0" smtClean="0"/>
              <a:t>Quatrième niveau</a:t>
            </a:r>
          </a:p>
          <a:p>
            <a:pPr lvl="4"/>
            <a:r>
              <a:rPr lang="fr-CH" noProof="0" dirty="0" smtClean="0"/>
              <a:t>Cinquième niveau</a:t>
            </a:r>
            <a:endParaRPr lang="fr-CH" noProof="0" dirty="0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ftr" sz="quarter" idx="10"/>
          </p:nvPr>
        </p:nvSpPr>
        <p:spPr>
          <a:xfrm>
            <a:off x="6948264" y="6572274"/>
            <a:ext cx="1296144" cy="28572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 dirty="0" smtClean="0"/>
              <a:t>Dr. J. Robadey</a:t>
            </a:r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5426708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28384" cy="1014378"/>
          </a:xfrm>
          <a:prstGeom prst="rect">
            <a:avLst/>
          </a:prstGeom>
        </p:spPr>
        <p:txBody>
          <a:bodyPr/>
          <a:lstStyle/>
          <a:p>
            <a:r>
              <a:rPr lang="fr-CH" noProof="0" smtClean="0"/>
              <a:t>Cliquez pour modifier le style du titre</a:t>
            </a:r>
            <a:endParaRPr lang="fr-CH" noProof="0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ftr" sz="quarter" idx="10"/>
          </p:nvPr>
        </p:nvSpPr>
        <p:spPr>
          <a:xfrm>
            <a:off x="4283968" y="6572274"/>
            <a:ext cx="1728192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fr-FR" dirty="0" smtClean="0"/>
              <a:t>Dr. J. Robadey</a:t>
            </a:r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67347484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574" y="0"/>
            <a:ext cx="7189818" cy="101437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de-CH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4"/>
          </p:nvPr>
        </p:nvSpPr>
        <p:spPr>
          <a:xfrm>
            <a:off x="4572000" y="6572274"/>
            <a:ext cx="1152128" cy="24447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>
              <a:defRPr/>
            </a:pPr>
            <a:r>
              <a:rPr lang="de-CH" dirty="0" smtClean="0"/>
              <a:t>Dr. J. Robadey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6715622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7"/>
          <p:cNvSpPr>
            <a:spLocks noGrp="1"/>
          </p:cNvSpPr>
          <p:nvPr>
            <p:ph type="dt" sz="half" idx="12"/>
          </p:nvPr>
        </p:nvSpPr>
        <p:spPr>
          <a:xfrm>
            <a:off x="7715272" y="6572272"/>
            <a:ext cx="1428728" cy="285728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7529929" y="687283"/>
            <a:ext cx="1572974" cy="44287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Verdana" pitchFamily="1" charset="0"/>
            </a:endParaRPr>
          </a:p>
        </p:txBody>
      </p:sp>
      <p:sp>
        <p:nvSpPr>
          <p:cNvPr id="6" name="Rectangle 72"/>
          <p:cNvSpPr>
            <a:spLocks noGrp="1" noChangeArrowheads="1"/>
          </p:cNvSpPr>
          <p:nvPr>
            <p:ph type="title"/>
          </p:nvPr>
        </p:nvSpPr>
        <p:spPr bwMode="auto">
          <a:xfrm>
            <a:off x="611560" y="31159"/>
            <a:ext cx="7189818" cy="11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 altLang="fr-FR" noProof="0" dirty="0" smtClean="0"/>
              <a:t>Cliquez pour modifier le style du titre du masque</a:t>
            </a:r>
          </a:p>
        </p:txBody>
      </p:sp>
      <p:sp>
        <p:nvSpPr>
          <p:cNvPr id="8" name="Rectangle 71" descr="../"/>
          <p:cNvSpPr>
            <a:spLocks noGrp="1" noChangeArrowheads="1"/>
          </p:cNvSpPr>
          <p:nvPr>
            <p:ph idx="1"/>
          </p:nvPr>
        </p:nvSpPr>
        <p:spPr bwMode="auto">
          <a:xfrm>
            <a:off x="611560" y="1432705"/>
            <a:ext cx="8101042" cy="485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 noProof="0" dirty="0" smtClean="0"/>
              <a:t>Cliquez pour modifier les styles du texte du masque</a:t>
            </a:r>
          </a:p>
          <a:p>
            <a:pPr lvl="1"/>
            <a:r>
              <a:rPr lang="fr-CH" noProof="0" dirty="0" smtClean="0"/>
              <a:t>Deuxième niveau</a:t>
            </a:r>
          </a:p>
          <a:p>
            <a:pPr lvl="2"/>
            <a:r>
              <a:rPr lang="fr-CH" noProof="0" dirty="0" smtClean="0"/>
              <a:t>Troisième niveau</a:t>
            </a:r>
          </a:p>
          <a:p>
            <a:pPr lvl="3"/>
            <a:r>
              <a:rPr lang="fr-CH" noProof="0" dirty="0" smtClean="0"/>
              <a:t>Quatrième niveau</a:t>
            </a:r>
          </a:p>
          <a:p>
            <a:pPr lvl="4"/>
            <a:r>
              <a:rPr lang="fr-CH" noProof="0" dirty="0" smtClean="0"/>
              <a:t>Cinquième niveau</a:t>
            </a:r>
            <a:endParaRPr lang="fr-CH" noProof="0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4139952" y="6450034"/>
            <a:ext cx="1152128" cy="24447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pPr>
              <a:defRPr/>
            </a:pPr>
            <a:r>
              <a:rPr lang="de-CH" dirty="0" smtClean="0"/>
              <a:t>Dr. </a:t>
            </a:r>
            <a:r>
              <a:rPr lang="de-CH" dirty="0" err="1" smtClean="0"/>
              <a:t>J.Robadey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3465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38138"/>
          </a:xfrm>
          <a:prstGeom prst="rect">
            <a:avLst/>
          </a:prstGeom>
        </p:spPr>
        <p:txBody>
          <a:bodyPr anchor="ctr"/>
          <a:lstStyle>
            <a:lvl1pPr algn="l">
              <a:defRPr sz="3200" b="1">
                <a:solidFill>
                  <a:srgbClr val="185B8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412776"/>
            <a:ext cx="8229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32440" y="6503572"/>
            <a:ext cx="576064" cy="28803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ACA39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3EEC6B3-74A9-44EB-9690-B604ED3EF10A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80339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3" y="0"/>
            <a:ext cx="9142571" cy="6858000"/>
          </a:xfrm>
          <a:prstGeom prst="rect">
            <a:avLst/>
          </a:prstGeom>
        </p:spPr>
      </p:pic>
      <p:sp>
        <p:nvSpPr>
          <p:cNvPr id="1075" name="Rectangle 5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79912" y="6572275"/>
            <a:ext cx="3068960" cy="21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000" b="0">
                <a:solidFill>
                  <a:srgbClr val="336699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fr-FR" altLang="fr-FR" dirty="0" smtClean="0"/>
              <a:t>Dr. J. Robadey</a:t>
            </a:r>
            <a:endParaRPr lang="fr-FR" altLang="fr-FR" dirty="0"/>
          </a:p>
        </p:txBody>
      </p:sp>
      <p:sp>
        <p:nvSpPr>
          <p:cNvPr id="9" name="Espace réservé de la date 7"/>
          <p:cNvSpPr>
            <a:spLocks noGrp="1"/>
          </p:cNvSpPr>
          <p:nvPr>
            <p:ph type="dt" sz="half" idx="2"/>
          </p:nvPr>
        </p:nvSpPr>
        <p:spPr>
          <a:xfrm>
            <a:off x="7215207" y="6572272"/>
            <a:ext cx="1928794" cy="28572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r-FR" dirty="0"/>
          </a:p>
        </p:txBody>
      </p:sp>
      <p:pic>
        <p:nvPicPr>
          <p:cNvPr id="8" name="Image 7" descr="Vignettes_eia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85117" y="857232"/>
            <a:ext cx="1408113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Espace réservé du numéro de diapositive 5"/>
          <p:cNvSpPr txBox="1">
            <a:spLocks/>
          </p:cNvSpPr>
          <p:nvPr/>
        </p:nvSpPr>
        <p:spPr>
          <a:xfrm>
            <a:off x="8532441" y="6503572"/>
            <a:ext cx="576064" cy="288032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ctr" rtl="0" fontAlgn="base">
              <a:spcBef>
                <a:spcPct val="20000"/>
              </a:spcBef>
              <a:spcAft>
                <a:spcPct val="0"/>
              </a:spcAft>
              <a:defRPr sz="1000" b="1" kern="1200">
                <a:solidFill>
                  <a:srgbClr val="ACA39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EC6B3-74A9-44EB-9690-B604ED3EF10A}" type="slidenum">
              <a:rPr kumimoji="0" lang="fr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ACA39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CH" sz="1000" b="0" i="0" u="none" strike="noStrike" kern="1200" cap="none" spc="0" normalizeH="0" baseline="0" noProof="0">
              <a:ln>
                <a:noFill/>
              </a:ln>
              <a:solidFill>
                <a:srgbClr val="ACA39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7685117" y="714356"/>
            <a:ext cx="1408113" cy="30002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Verdana" pitchFamily="1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30" r:id="rId2"/>
    <p:sldLayoutId id="2147483731" r:id="rId3"/>
    <p:sldLayoutId id="2147483734" r:id="rId4"/>
    <p:sldLayoutId id="2147483791" r:id="rId5"/>
    <p:sldLayoutId id="2147483792" r:id="rId6"/>
  </p:sldLayoutIdLst>
  <p:transition>
    <p:wip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fr-FR" altLang="fr-FR" sz="3200" b="1" baseline="0" dirty="0" smtClean="0">
          <a:solidFill>
            <a:srgbClr val="336699"/>
          </a:solidFill>
          <a:effectLst/>
          <a:latin typeface="Arial" panose="020B0604020202020204" pitchFamily="34" charset="0"/>
          <a:ea typeface="Tahoma" pitchFamily="34" charset="0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1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1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1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1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B Eurostile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B Eurostile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B Eurostile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B Eurostile Bold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Tx/>
        <a:buFont typeface="Arial" pitchFamily="34" charset="0"/>
        <a:buChar char="•"/>
        <a:defRPr lang="fr-FR" altLang="fr-FR" sz="2400" dirty="0" smtClean="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–"/>
        <a:defRPr lang="fr-FR" altLang="fr-FR" sz="18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Tx/>
        <a:buFont typeface="Arial" pitchFamily="34" charset="0"/>
        <a:buChar char="−"/>
        <a:defRPr lang="fr-FR" altLang="fr-FR" sz="16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lrTx/>
        <a:buFont typeface="Arial" pitchFamily="34" charset="0"/>
        <a:buChar char="•"/>
        <a:defRPr lang="fr-FR" altLang="fr-FR" sz="14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lrTx/>
        <a:buFont typeface="Symbol" pitchFamily="18" charset="2"/>
        <a:buChar char="-"/>
        <a:defRPr lang="fr-FR" altLang="fr-FR" sz="14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3" y="0"/>
            <a:ext cx="9142571" cy="6858000"/>
          </a:xfrm>
          <a:prstGeom prst="rect">
            <a:avLst/>
          </a:prstGeom>
        </p:spPr>
      </p:pic>
      <p:sp>
        <p:nvSpPr>
          <p:cNvPr id="1075" name="Rectangle 5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79912" y="6572275"/>
            <a:ext cx="3068960" cy="21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000" b="0">
                <a:solidFill>
                  <a:srgbClr val="336699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fr-FR" altLang="fr-FR" dirty="0" smtClean="0"/>
              <a:t>Dr. J. Robadey</a:t>
            </a:r>
            <a:endParaRPr lang="fr-FR" altLang="fr-FR" dirty="0"/>
          </a:p>
        </p:txBody>
      </p:sp>
      <p:sp>
        <p:nvSpPr>
          <p:cNvPr id="9" name="Espace réservé de la date 7"/>
          <p:cNvSpPr>
            <a:spLocks noGrp="1"/>
          </p:cNvSpPr>
          <p:nvPr>
            <p:ph type="dt" sz="half" idx="2"/>
          </p:nvPr>
        </p:nvSpPr>
        <p:spPr>
          <a:xfrm>
            <a:off x="7215207" y="6572272"/>
            <a:ext cx="1928794" cy="285728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r-FR" dirty="0"/>
          </a:p>
        </p:txBody>
      </p:sp>
      <p:pic>
        <p:nvPicPr>
          <p:cNvPr id="8" name="Image 7" descr="Vignettes_eia.JPG"/>
          <p:cNvPicPr>
            <a:picLocks noChangeAspect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85117" y="857232"/>
            <a:ext cx="1408113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Espace réservé du numéro de diapositive 5"/>
          <p:cNvSpPr txBox="1">
            <a:spLocks/>
          </p:cNvSpPr>
          <p:nvPr userDrawn="1"/>
        </p:nvSpPr>
        <p:spPr>
          <a:xfrm>
            <a:off x="8532441" y="6503572"/>
            <a:ext cx="576064" cy="288032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ctr" rtl="0" fontAlgn="base">
              <a:spcBef>
                <a:spcPct val="20000"/>
              </a:spcBef>
              <a:spcAft>
                <a:spcPct val="0"/>
              </a:spcAft>
              <a:defRPr sz="1000" b="1" kern="1200">
                <a:solidFill>
                  <a:srgbClr val="ACA39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5400" b="1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EC6B3-74A9-44EB-9690-B604ED3EF10A}" type="slidenum">
              <a:rPr kumimoji="0" lang="fr-CH" sz="1000" b="0" i="0" u="none" strike="noStrike" kern="1200" cap="none" spc="0" normalizeH="0" baseline="0" noProof="0" smtClean="0">
                <a:ln>
                  <a:noFill/>
                </a:ln>
                <a:solidFill>
                  <a:srgbClr val="ACA39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CH" sz="1000" b="0" i="0" u="none" strike="noStrike" kern="1200" cap="none" spc="0" normalizeH="0" baseline="0" noProof="0">
              <a:ln>
                <a:noFill/>
              </a:ln>
              <a:solidFill>
                <a:srgbClr val="ACA39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7685117" y="714356"/>
            <a:ext cx="1408113" cy="30002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Verdana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983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</p:sldLayoutIdLst>
  <p:transition>
    <p:wip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fr-FR" altLang="fr-FR" sz="3200" b="1" baseline="0" dirty="0" smtClean="0">
          <a:solidFill>
            <a:srgbClr val="336699"/>
          </a:solidFill>
          <a:effectLst/>
          <a:latin typeface="Arial" panose="020B0604020202020204" pitchFamily="34" charset="0"/>
          <a:ea typeface="Tahoma" pitchFamily="34" charset="0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1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1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1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1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B Eurostile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B Eurostile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B Eurostile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B Eurostile Bold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Tx/>
        <a:buFont typeface="Arial" pitchFamily="34" charset="0"/>
        <a:buChar char="•"/>
        <a:defRPr lang="fr-FR" altLang="fr-FR" sz="2400" dirty="0" smtClean="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–"/>
        <a:defRPr lang="fr-FR" altLang="fr-FR" sz="18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Tx/>
        <a:buFont typeface="Arial" pitchFamily="34" charset="0"/>
        <a:buChar char="−"/>
        <a:defRPr lang="fr-FR" altLang="fr-FR" sz="16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lrTx/>
        <a:buFont typeface="Arial" pitchFamily="34" charset="0"/>
        <a:buChar char="•"/>
        <a:defRPr lang="fr-FR" altLang="fr-FR" sz="14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lrTx/>
        <a:buFont typeface="Symbol" pitchFamily="18" charset="2"/>
        <a:buChar char="-"/>
        <a:defRPr lang="fr-FR" altLang="fr-FR" sz="14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commverge.com/Solutions/BroadbandAccessNetworks/GPONFTTH/tabid/163/Default.aspx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fs.admin.ch/bfs/portal/fr/index/regionen/11/geo/raeumliche_typologien/00.parsys.0624.PhotogalleryDownloadFile1.tmp/kcb00.52.pdf" TargetMode="Externa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4394288" y="4365104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24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CH" sz="2400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onfiguration </a:t>
            </a:r>
            <a:r>
              <a:rPr lang="fr-CH" sz="24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&amp;</a:t>
            </a:r>
            <a:r>
              <a:rPr lang="fr-CH" sz="2400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CH" sz="24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fr-CH" sz="2400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pération</a:t>
            </a:r>
            <a:r>
              <a:rPr lang="fr-CH" sz="24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2400" dirty="0" err="1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Core</a:t>
            </a:r>
            <a:r>
              <a:rPr lang="fr-CH" sz="24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 – Metro - Accès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394288" y="6487099"/>
            <a:ext cx="34754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1000" b="0" dirty="0">
                <a:solidFill>
                  <a:srgbClr val="ACA39A"/>
                </a:solidFill>
                <a:latin typeface="Arial" pitchFamily="34" charset="0"/>
                <a:cs typeface="Arial" pitchFamily="34" charset="0"/>
              </a:rPr>
              <a:t>2014/15 | </a:t>
            </a:r>
            <a:r>
              <a:rPr lang="fr-CH" sz="1000" b="0" dirty="0" smtClean="0">
                <a:solidFill>
                  <a:srgbClr val="ACA39A"/>
                </a:solidFill>
                <a:latin typeface="Arial" pitchFamily="34" charset="0"/>
                <a:cs typeface="Arial" pitchFamily="34" charset="0"/>
              </a:rPr>
              <a:t>Dr. J</a:t>
            </a:r>
            <a:r>
              <a:rPr lang="fr-CH" sz="1000" b="0" dirty="0">
                <a:solidFill>
                  <a:srgbClr val="ACA39A"/>
                </a:solidFill>
                <a:latin typeface="Arial" pitchFamily="34" charset="0"/>
                <a:cs typeface="Arial" pitchFamily="34" charset="0"/>
              </a:rPr>
              <a:t>. Robadey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296" y="3573016"/>
            <a:ext cx="4608512" cy="180020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26549" y="116632"/>
            <a:ext cx="87174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4800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TP03 </a:t>
            </a:r>
            <a:r>
              <a:rPr lang="fr-CH" sz="48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conception de </a:t>
            </a:r>
            <a:r>
              <a:rPr lang="fr-CH" sz="4800" dirty="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réseaux</a:t>
            </a:r>
            <a:r>
              <a:rPr lang="fr-CH" sz="48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b="1" dirty="0" smtClean="0"/>
              <a:t>Segments du réseau global.</a:t>
            </a:r>
            <a:endParaRPr lang="fr-CH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2444436"/>
            <a:ext cx="8930208" cy="3732527"/>
          </a:xfrm>
        </p:spPr>
        <p:txBody>
          <a:bodyPr/>
          <a:lstStyle/>
          <a:p>
            <a:r>
              <a:rPr lang="fr-CH" b="1" dirty="0" err="1" smtClean="0"/>
              <a:t>Core</a:t>
            </a:r>
            <a:endParaRPr lang="fr-CH" b="1" dirty="0" smtClean="0"/>
          </a:p>
          <a:p>
            <a:r>
              <a:rPr lang="fr-CH" b="1" dirty="0" smtClean="0"/>
              <a:t>«Métro»</a:t>
            </a:r>
          </a:p>
          <a:p>
            <a:r>
              <a:rPr lang="fr-CH" b="1" dirty="0" smtClean="0"/>
              <a:t>Accès</a:t>
            </a:r>
            <a:endParaRPr lang="fr-CH" b="1" dirty="0"/>
          </a:p>
        </p:txBody>
      </p:sp>
      <p:sp>
        <p:nvSpPr>
          <p:cNvPr id="4" name="Accolade fermante 3"/>
          <p:cNvSpPr/>
          <p:nvPr/>
        </p:nvSpPr>
        <p:spPr>
          <a:xfrm>
            <a:off x="2843808" y="2457990"/>
            <a:ext cx="801332" cy="145206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H" dirty="0"/>
          </a:p>
        </p:txBody>
      </p:sp>
      <p:sp>
        <p:nvSpPr>
          <p:cNvPr id="5" name="ZoneTexte 4"/>
          <p:cNvSpPr txBox="1"/>
          <p:nvPr/>
        </p:nvSpPr>
        <p:spPr>
          <a:xfrm>
            <a:off x="3898268" y="2953188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/>
              <a:t>ce TP</a:t>
            </a:r>
          </a:p>
        </p:txBody>
      </p:sp>
    </p:spTree>
    <p:extLst>
      <p:ext uri="{BB962C8B-B14F-4D97-AF65-F5344CB8AC3E}">
        <p14:creationId xmlns:p14="http://schemas.microsoft.com/office/powerpoint/2010/main" val="407013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9571" y="5379039"/>
            <a:ext cx="826997" cy="936486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47" y="3193495"/>
            <a:ext cx="1380780" cy="1138006"/>
          </a:xfrm>
          <a:prstGeom prst="rect">
            <a:avLst/>
          </a:prstGeom>
        </p:spPr>
      </p:pic>
      <p:grpSp>
        <p:nvGrpSpPr>
          <p:cNvPr id="50" name="Groupe 49"/>
          <p:cNvGrpSpPr/>
          <p:nvPr/>
        </p:nvGrpSpPr>
        <p:grpSpPr>
          <a:xfrm>
            <a:off x="2663788" y="2715125"/>
            <a:ext cx="4104456" cy="2664296"/>
            <a:chOff x="2663788" y="2715125"/>
            <a:chExt cx="4104456" cy="2664296"/>
          </a:xfrm>
        </p:grpSpPr>
        <p:sp>
          <p:nvSpPr>
            <p:cNvPr id="5" name="Nuage 4"/>
            <p:cNvSpPr/>
            <p:nvPr/>
          </p:nvSpPr>
          <p:spPr bwMode="auto">
            <a:xfrm>
              <a:off x="2663788" y="2715125"/>
              <a:ext cx="4104456" cy="2664296"/>
            </a:xfrm>
            <a:prstGeom prst="cloud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32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CH" sz="3200" dirty="0"/>
                <a:t> </a:t>
              </a:r>
              <a:r>
                <a:rPr lang="fr-CH" sz="3200" dirty="0" smtClean="0"/>
                <a:t>    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H" sz="3200" b="1" i="0" u="none" strike="noStrike" cap="none" normalizeH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 </a:t>
              </a:r>
              <a:r>
                <a:rPr kumimoji="0" lang="fr-CH" sz="3200" b="1" i="0" u="none" strike="noStrike" cap="none" normalizeH="0" dirty="0" smtClean="0">
                  <a:ln>
                    <a:noFill/>
                  </a:ln>
                  <a:solidFill>
                    <a:schemeClr val="tx2"/>
                  </a:solidFill>
                  <a:effectLst/>
                </a:rPr>
                <a:t>     </a:t>
              </a:r>
              <a:r>
                <a:rPr kumimoji="0" lang="fr-CH" sz="28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1" charset="0"/>
                </a:rPr>
                <a:t>Core</a:t>
              </a:r>
              <a:endParaRPr kumimoji="0" lang="fr-CH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5371029" y="4227293"/>
              <a:ext cx="307975" cy="29316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3521058" y="3914877"/>
              <a:ext cx="307975" cy="29316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6129855" y="2855641"/>
              <a:ext cx="307975" cy="29316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3827365" y="2855641"/>
              <a:ext cx="307975" cy="29316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4351837" y="3588610"/>
              <a:ext cx="307975" cy="29316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Vision segmentaire.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268760"/>
            <a:ext cx="8424936" cy="1564247"/>
          </a:xfrm>
        </p:spPr>
        <p:txBody>
          <a:bodyPr/>
          <a:lstStyle/>
          <a:p>
            <a:r>
              <a:rPr lang="fr-CH" sz="2000" dirty="0" smtClean="0"/>
              <a:t>Les rôles et le fonctionnement des 3 segments: </a:t>
            </a:r>
            <a:r>
              <a:rPr lang="fr-CH" sz="2000" dirty="0" err="1" smtClean="0"/>
              <a:t>Core</a:t>
            </a:r>
            <a:r>
              <a:rPr lang="fr-CH" sz="2000" dirty="0" smtClean="0"/>
              <a:t>-Métro-Accès ont </a:t>
            </a:r>
            <a:r>
              <a:rPr lang="fr-CH" sz="2000" dirty="0"/>
              <a:t>été définis préalablement et </a:t>
            </a:r>
            <a:r>
              <a:rPr lang="fr-CH" sz="2000" dirty="0" smtClean="0"/>
              <a:t>sont </a:t>
            </a:r>
            <a:r>
              <a:rPr lang="fr-CH" sz="2000" dirty="0"/>
              <a:t>actuellement testés</a:t>
            </a:r>
            <a:r>
              <a:rPr lang="fr-CH" sz="2000" dirty="0" smtClean="0"/>
              <a:t>.</a:t>
            </a:r>
          </a:p>
          <a:p>
            <a:r>
              <a:rPr lang="fr-CH" sz="2000" b="1" dirty="0" smtClean="0">
                <a:solidFill>
                  <a:schemeClr val="tx1"/>
                </a:solidFill>
              </a:rPr>
              <a:t>Buts: </a:t>
            </a:r>
            <a:r>
              <a:rPr lang="fr-CH" sz="2000" dirty="0" smtClean="0">
                <a:solidFill>
                  <a:schemeClr val="tx1"/>
                </a:solidFill>
              </a:rPr>
              <a:t>configuration, </a:t>
            </a:r>
            <a:r>
              <a:rPr lang="fr-CH" sz="2000" dirty="0">
                <a:solidFill>
                  <a:srgbClr val="FF0000"/>
                </a:solidFill>
              </a:rPr>
              <a:t>tests e2e </a:t>
            </a:r>
            <a:r>
              <a:rPr lang="fr-CH" sz="2000" dirty="0" smtClean="0">
                <a:solidFill>
                  <a:schemeClr val="tx1"/>
                </a:solidFill>
              </a:rPr>
              <a:t>de </a:t>
            </a:r>
            <a:r>
              <a:rPr lang="fr-CH" sz="2000" dirty="0" smtClean="0"/>
              <a:t>connectivité, capacité et robustesse.</a:t>
            </a:r>
            <a:endParaRPr lang="fr-CH" sz="2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CH" smtClean="0"/>
              <a:t>Dr. J.Robadey</a:t>
            </a:r>
            <a:endParaRPr lang="de-CH" dirty="0"/>
          </a:p>
        </p:txBody>
      </p:sp>
      <p:grpSp>
        <p:nvGrpSpPr>
          <p:cNvPr id="47" name="Groupe 46"/>
          <p:cNvGrpSpPr/>
          <p:nvPr/>
        </p:nvGrpSpPr>
        <p:grpSpPr>
          <a:xfrm>
            <a:off x="1115616" y="4111678"/>
            <a:ext cx="7056784" cy="1843807"/>
            <a:chOff x="1115616" y="4111678"/>
            <a:chExt cx="7056784" cy="1843807"/>
          </a:xfrm>
        </p:grpSpPr>
        <p:sp>
          <p:nvSpPr>
            <p:cNvPr id="6" name="Nuage 5"/>
            <p:cNvSpPr/>
            <p:nvPr/>
          </p:nvSpPr>
          <p:spPr bwMode="auto">
            <a:xfrm>
              <a:off x="5940152" y="4227293"/>
              <a:ext cx="2232248" cy="1728192"/>
            </a:xfrm>
            <a:prstGeom prst="cloud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7" name="Nuage 6"/>
            <p:cNvSpPr/>
            <p:nvPr/>
          </p:nvSpPr>
          <p:spPr bwMode="auto">
            <a:xfrm>
              <a:off x="1115616" y="4222165"/>
              <a:ext cx="2232248" cy="1728192"/>
            </a:xfrm>
            <a:prstGeom prst="cloud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H" sz="2800" b="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rPr>
                <a:t>Métro</a:t>
              </a: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6411634" y="4258792"/>
              <a:ext cx="307975" cy="29316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5878896" y="4785635"/>
              <a:ext cx="321661" cy="293161"/>
            </a:xfrm>
            <a:prstGeom prst="rect">
              <a:avLst/>
            </a:prstGeom>
            <a:solidFill>
              <a:srgbClr val="FF66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H" sz="2000" b="1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rPr>
                <a:t>?</a:t>
              </a: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3111897" y="4689947"/>
              <a:ext cx="307975" cy="29316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2702343" y="4111678"/>
              <a:ext cx="321661" cy="293161"/>
            </a:xfrm>
            <a:prstGeom prst="rect">
              <a:avLst/>
            </a:prstGeom>
            <a:solidFill>
              <a:srgbClr val="FF66FF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CH" sz="2000" b="1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rPr>
                <a:t>?</a:t>
              </a: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1007769" y="3860622"/>
            <a:ext cx="7518998" cy="2232674"/>
            <a:chOff x="1007769" y="3860622"/>
            <a:chExt cx="7518998" cy="2232674"/>
          </a:xfrm>
        </p:grpSpPr>
        <p:sp>
          <p:nvSpPr>
            <p:cNvPr id="8" name="Nuage 7"/>
            <p:cNvSpPr/>
            <p:nvPr/>
          </p:nvSpPr>
          <p:spPr bwMode="auto">
            <a:xfrm>
              <a:off x="8003345" y="4767083"/>
              <a:ext cx="523422" cy="432048"/>
            </a:xfrm>
            <a:prstGeom prst="cloud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9" name="Nuage 8"/>
            <p:cNvSpPr/>
            <p:nvPr/>
          </p:nvSpPr>
          <p:spPr bwMode="auto">
            <a:xfrm>
              <a:off x="7277956" y="5608708"/>
              <a:ext cx="523422" cy="432048"/>
            </a:xfrm>
            <a:prstGeom prst="cloud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0" name="Nuage 9"/>
            <p:cNvSpPr/>
            <p:nvPr/>
          </p:nvSpPr>
          <p:spPr bwMode="auto">
            <a:xfrm>
              <a:off x="5868144" y="5593794"/>
              <a:ext cx="523422" cy="432048"/>
            </a:xfrm>
            <a:prstGeom prst="cloud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1" name="Nuage 10"/>
            <p:cNvSpPr/>
            <p:nvPr/>
          </p:nvSpPr>
          <p:spPr bwMode="auto">
            <a:xfrm>
              <a:off x="1007769" y="5490054"/>
              <a:ext cx="523422" cy="432048"/>
            </a:xfrm>
            <a:prstGeom prst="cloud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2" name="Nuage 11"/>
            <p:cNvSpPr/>
            <p:nvPr/>
          </p:nvSpPr>
          <p:spPr bwMode="auto">
            <a:xfrm>
              <a:off x="2339752" y="5661248"/>
              <a:ext cx="523422" cy="432048"/>
            </a:xfrm>
            <a:prstGeom prst="cloud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3" name="Nuage 12"/>
            <p:cNvSpPr/>
            <p:nvPr/>
          </p:nvSpPr>
          <p:spPr bwMode="auto">
            <a:xfrm>
              <a:off x="2976842" y="5275002"/>
              <a:ext cx="523422" cy="432048"/>
            </a:xfrm>
            <a:prstGeom prst="cloud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CH" sz="800" dirty="0"/>
                <a:t> </a:t>
              </a:r>
              <a:r>
                <a:rPr lang="fr-CH" sz="800" dirty="0" smtClean="0"/>
                <a:t> </a:t>
              </a:r>
              <a:r>
                <a:rPr kumimoji="0" lang="fr-CH" sz="2800" b="0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rPr>
                <a:t>Accès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7916025" y="4850146"/>
              <a:ext cx="174639" cy="19445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6064510" y="5539900"/>
              <a:ext cx="174639" cy="19445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409526" y="5563226"/>
              <a:ext cx="174639" cy="19445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27" name="Nuage 26"/>
            <p:cNvSpPr/>
            <p:nvPr/>
          </p:nvSpPr>
          <p:spPr bwMode="auto">
            <a:xfrm>
              <a:off x="6516216" y="5013176"/>
              <a:ext cx="523422" cy="432048"/>
            </a:xfrm>
            <a:prstGeom prst="cloud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6547913" y="5034747"/>
              <a:ext cx="174639" cy="19445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29" name="Nuage 28"/>
            <p:cNvSpPr/>
            <p:nvPr/>
          </p:nvSpPr>
          <p:spPr bwMode="auto">
            <a:xfrm>
              <a:off x="7292312" y="4587333"/>
              <a:ext cx="523422" cy="432048"/>
            </a:xfrm>
            <a:prstGeom prst="cloud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235134" y="4631627"/>
              <a:ext cx="174639" cy="19445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31" name="Nuage 30"/>
            <p:cNvSpPr/>
            <p:nvPr/>
          </p:nvSpPr>
          <p:spPr bwMode="auto">
            <a:xfrm>
              <a:off x="7060743" y="3860622"/>
              <a:ext cx="523422" cy="432048"/>
            </a:xfrm>
            <a:prstGeom prst="cloud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7073976" y="4190489"/>
              <a:ext cx="174639" cy="19445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41" name="Nuage 40"/>
            <p:cNvSpPr/>
            <p:nvPr/>
          </p:nvSpPr>
          <p:spPr bwMode="auto">
            <a:xfrm>
              <a:off x="1066981" y="4218271"/>
              <a:ext cx="523422" cy="432048"/>
            </a:xfrm>
            <a:prstGeom prst="cloud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1331864" y="4511520"/>
              <a:ext cx="174639" cy="19445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982693" y="5263068"/>
              <a:ext cx="174639" cy="19445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514143" y="5606000"/>
              <a:ext cx="174639" cy="19445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328692" y="5399341"/>
              <a:ext cx="174639" cy="19445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48" name="Nuage 47"/>
            <p:cNvSpPr/>
            <p:nvPr/>
          </p:nvSpPr>
          <p:spPr bwMode="auto">
            <a:xfrm>
              <a:off x="2114840" y="4684363"/>
              <a:ext cx="523422" cy="432048"/>
            </a:xfrm>
            <a:prstGeom prst="cloud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311206" y="4630469"/>
              <a:ext cx="174639" cy="194453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</p:grpSp>
      <p:pic>
        <p:nvPicPr>
          <p:cNvPr id="53" name="Picture 2" descr="spac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503" y="43788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Connecteur droit 16"/>
          <p:cNvCxnSpPr/>
          <p:nvPr/>
        </p:nvCxnSpPr>
        <p:spPr bwMode="auto">
          <a:xfrm flipH="1" flipV="1">
            <a:off x="7584165" y="5757679"/>
            <a:ext cx="331860" cy="33561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5" name="Connecteur droit 54"/>
          <p:cNvCxnSpPr>
            <a:stCxn id="26" idx="0"/>
            <a:endCxn id="30" idx="2"/>
          </p:cNvCxnSpPr>
          <p:nvPr/>
        </p:nvCxnSpPr>
        <p:spPr bwMode="auto">
          <a:xfrm flipH="1" flipV="1">
            <a:off x="7322454" y="4826080"/>
            <a:ext cx="174392" cy="73714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6" name="Connecteur droit 55"/>
          <p:cNvCxnSpPr>
            <a:endCxn id="45" idx="3"/>
          </p:cNvCxnSpPr>
          <p:nvPr/>
        </p:nvCxnSpPr>
        <p:spPr bwMode="auto">
          <a:xfrm flipH="1" flipV="1">
            <a:off x="4659812" y="3735190"/>
            <a:ext cx="1758144" cy="53908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7" name="Connecteur droit 56"/>
          <p:cNvCxnSpPr>
            <a:stCxn id="16" idx="3"/>
            <a:endCxn id="30" idx="1"/>
          </p:cNvCxnSpPr>
          <p:nvPr/>
        </p:nvCxnSpPr>
        <p:spPr bwMode="auto">
          <a:xfrm>
            <a:off x="6719609" y="4405372"/>
            <a:ext cx="515525" cy="32348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8" name="Connecteur droit 57"/>
          <p:cNvCxnSpPr/>
          <p:nvPr/>
        </p:nvCxnSpPr>
        <p:spPr bwMode="auto">
          <a:xfrm flipV="1">
            <a:off x="3827365" y="3735190"/>
            <a:ext cx="524472" cy="26987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9" name="Connecteur droit 58"/>
          <p:cNvCxnSpPr>
            <a:endCxn id="40" idx="3"/>
          </p:cNvCxnSpPr>
          <p:nvPr/>
        </p:nvCxnSpPr>
        <p:spPr bwMode="auto">
          <a:xfrm flipH="1">
            <a:off x="3024004" y="4111678"/>
            <a:ext cx="476260" cy="146581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60" name="Connecteur droit 59"/>
          <p:cNvCxnSpPr>
            <a:stCxn id="40" idx="1"/>
            <a:endCxn id="42" idx="3"/>
          </p:cNvCxnSpPr>
          <p:nvPr/>
        </p:nvCxnSpPr>
        <p:spPr bwMode="auto">
          <a:xfrm flipH="1">
            <a:off x="1506503" y="4258259"/>
            <a:ext cx="1195840" cy="3504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0615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Accès (1</a:t>
            </a:r>
            <a:r>
              <a:rPr lang="fr-CH" dirty="0"/>
              <a:t>)</a:t>
            </a:r>
            <a:r>
              <a:rPr lang="fr-CH" dirty="0" smtClean="0"/>
              <a:t> GPON. </a:t>
            </a:r>
            <a:r>
              <a:rPr lang="fr-CH" sz="2400" dirty="0"/>
              <a:t>s</a:t>
            </a:r>
            <a:r>
              <a:rPr lang="fr-CH" sz="2400" dirty="0" smtClean="0"/>
              <a:t>olution préférée dans le monde.</a:t>
            </a:r>
            <a:endParaRPr lang="fr-CH" sz="2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CH" dirty="0" smtClean="0"/>
              <a:t>Dr. </a:t>
            </a:r>
            <a:r>
              <a:rPr lang="de-CH" dirty="0" err="1" smtClean="0"/>
              <a:t>J.Robadey</a:t>
            </a:r>
            <a:endParaRPr lang="de-CH" dirty="0"/>
          </a:p>
        </p:txBody>
      </p:sp>
      <p:pic>
        <p:nvPicPr>
          <p:cNvPr id="1028" name="Picture 4" descr="http://www.commverge.com/LinkClick.aspx?link=images%2Fa.+broadband+solutions+-+gpon+v3.jpg&amp;tabid=163&amp;mid=109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654" y="1064666"/>
            <a:ext cx="7610475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665494" y="4860946"/>
            <a:ext cx="8298993" cy="872310"/>
          </a:xfrm>
        </p:spPr>
        <p:txBody>
          <a:bodyPr/>
          <a:lstStyle/>
          <a:p>
            <a:r>
              <a:rPr lang="fr-CH" sz="1800" dirty="0" smtClean="0"/>
              <a:t>Une fibre est splitté pour n clients:</a:t>
            </a:r>
            <a:br>
              <a:rPr lang="fr-CH" sz="1800" dirty="0" smtClean="0"/>
            </a:br>
            <a:r>
              <a:rPr lang="fr-CH" sz="1800" dirty="0" smtClean="0"/>
              <a:t>1 </a:t>
            </a:r>
            <a:r>
              <a:rPr lang="fr-CH" sz="1800" dirty="0" err="1" smtClean="0"/>
              <a:t>transceiver</a:t>
            </a:r>
            <a:r>
              <a:rPr lang="fr-CH" sz="1800" dirty="0" smtClean="0"/>
              <a:t> au CO </a:t>
            </a:r>
            <a:r>
              <a:rPr lang="fr-CH" sz="1800" dirty="0" smtClean="0">
                <a:sym typeface="Wingdings" panose="05000000000000000000" pitchFamily="2" charset="2"/>
              </a:rPr>
              <a:t> n </a:t>
            </a:r>
            <a:r>
              <a:rPr lang="fr-CH" sz="1800" dirty="0" err="1" smtClean="0">
                <a:sym typeface="Wingdings" panose="05000000000000000000" pitchFamily="2" charset="2"/>
              </a:rPr>
              <a:t>transceivers</a:t>
            </a:r>
            <a:r>
              <a:rPr lang="fr-CH" sz="1800" dirty="0" smtClean="0">
                <a:sym typeface="Wingdings" panose="05000000000000000000" pitchFamily="2" charset="2"/>
              </a:rPr>
              <a:t> chez les clients</a:t>
            </a:r>
          </a:p>
          <a:p>
            <a:r>
              <a:rPr lang="fr-CH" sz="1800" dirty="0" smtClean="0">
                <a:sym typeface="Wingdings" panose="05000000000000000000" pitchFamily="2" charset="2"/>
              </a:rPr>
              <a:t>Economie en coûts pour l’opérateur.</a:t>
            </a:r>
            <a:endParaRPr lang="fr-CH" sz="1800" dirty="0"/>
          </a:p>
        </p:txBody>
      </p:sp>
      <p:sp>
        <p:nvSpPr>
          <p:cNvPr id="10" name="Rectangle 9"/>
          <p:cNvSpPr/>
          <p:nvPr/>
        </p:nvSpPr>
        <p:spPr>
          <a:xfrm>
            <a:off x="6660232" y="4645502"/>
            <a:ext cx="21419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800" b="0" dirty="0" smtClean="0"/>
              <a:t>Source: Broadband Access Networks</a:t>
            </a:r>
            <a:endParaRPr lang="fr-CH" sz="800" b="0" dirty="0"/>
          </a:p>
        </p:txBody>
      </p:sp>
      <p:grpSp>
        <p:nvGrpSpPr>
          <p:cNvPr id="13" name="Groupe 12"/>
          <p:cNvGrpSpPr/>
          <p:nvPr/>
        </p:nvGrpSpPr>
        <p:grpSpPr>
          <a:xfrm>
            <a:off x="5672733" y="5841952"/>
            <a:ext cx="3280296" cy="595653"/>
            <a:chOff x="5672733" y="5841952"/>
            <a:chExt cx="3280296" cy="595653"/>
          </a:xfrm>
        </p:grpSpPr>
        <p:pic>
          <p:nvPicPr>
            <p:cNvPr id="1030" name="Picture 6" descr="http://www.portal-21.de/wp-content/uploads/2014/01/keymile-logo-14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2872" y="5841952"/>
              <a:ext cx="1880157" cy="595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/>
            <p:cNvSpPr txBox="1"/>
            <p:nvPr/>
          </p:nvSpPr>
          <p:spPr>
            <a:xfrm>
              <a:off x="5672733" y="5948700"/>
              <a:ext cx="1398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8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Pour ce TP:</a:t>
              </a:r>
              <a:endParaRPr lang="fr-CH" sz="18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794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31159"/>
            <a:ext cx="8532440" cy="1144883"/>
          </a:xfrm>
        </p:spPr>
        <p:txBody>
          <a:bodyPr/>
          <a:lstStyle/>
          <a:p>
            <a:r>
              <a:rPr lang="fr-CH" dirty="0" smtClean="0"/>
              <a:t>Accès (2) FTTH p2p.</a:t>
            </a:r>
            <a:br>
              <a:rPr lang="fr-CH" dirty="0" smtClean="0"/>
            </a:br>
            <a:r>
              <a:rPr lang="fr-CH" sz="2000" dirty="0" smtClean="0"/>
              <a:t>ce qui ce fait en Suisse, et dans le monde pour les entreprises.</a:t>
            </a:r>
            <a:endParaRPr lang="fr-CH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3933056"/>
            <a:ext cx="8101042" cy="2353486"/>
          </a:xfrm>
        </p:spPr>
        <p:txBody>
          <a:bodyPr/>
          <a:lstStyle/>
          <a:p>
            <a:r>
              <a:rPr lang="fr-CH" sz="1800" dirty="0"/>
              <a:t>n</a:t>
            </a:r>
            <a:r>
              <a:rPr lang="fr-CH" sz="1800" dirty="0" smtClean="0"/>
              <a:t> fibres pour n clients:</a:t>
            </a:r>
            <a:br>
              <a:rPr lang="fr-CH" sz="1800" dirty="0" smtClean="0"/>
            </a:br>
            <a:r>
              <a:rPr lang="fr-CH" sz="1800" dirty="0" smtClean="0"/>
              <a:t>n </a:t>
            </a:r>
            <a:r>
              <a:rPr lang="fr-CH" sz="1800" dirty="0" err="1" smtClean="0"/>
              <a:t>transceivers</a:t>
            </a:r>
            <a:r>
              <a:rPr lang="fr-CH" sz="1800" dirty="0" smtClean="0"/>
              <a:t> dans le CO pour n </a:t>
            </a:r>
            <a:r>
              <a:rPr lang="fr-CH" sz="1800" dirty="0" err="1" smtClean="0"/>
              <a:t>transceivers</a:t>
            </a:r>
            <a:r>
              <a:rPr lang="fr-CH" sz="1800" dirty="0" smtClean="0"/>
              <a:t> chez les clients</a:t>
            </a:r>
          </a:p>
          <a:p>
            <a:r>
              <a:rPr lang="fr-CH" sz="1800" dirty="0" smtClean="0"/>
              <a:t>Dans le TP, nous considérons la </a:t>
            </a:r>
            <a:r>
              <a:rPr lang="fr-CH" sz="1800" b="1" dirty="0" smtClean="0">
                <a:solidFill>
                  <a:srgbClr val="FF0000"/>
                </a:solidFill>
              </a:rPr>
              <a:t>connexion p2p d’une entreprise</a:t>
            </a:r>
            <a:r>
              <a:rPr lang="fr-CH" sz="1800" dirty="0" smtClean="0"/>
              <a:t>, redistribuée par routeurs IP dans les salles d’une entreprise.</a:t>
            </a:r>
            <a:endParaRPr lang="fr-CH" sz="18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CH" smtClean="0"/>
              <a:t>Dr. J.Robadey</a:t>
            </a:r>
            <a:endParaRPr lang="de-CH" dirty="0"/>
          </a:p>
        </p:txBody>
      </p:sp>
      <p:pic>
        <p:nvPicPr>
          <p:cNvPr id="2050" name="Picture 2" descr="http://jm.telecoms.free.fr/QCM_Fibre/PON_P2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90" y="1339534"/>
            <a:ext cx="8416369" cy="208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5677469" y="5793632"/>
            <a:ext cx="2837652" cy="809365"/>
            <a:chOff x="5768062" y="5558923"/>
            <a:chExt cx="2837652" cy="809365"/>
          </a:xfrm>
        </p:grpSpPr>
        <p:pic>
          <p:nvPicPr>
            <p:cNvPr id="2052" name="Picture 4" descr="https://upload.wikimedia.org/wikipedia/commons/thumb/6/64/Cisco_logo.svg/1280px-Cisco_logo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6843" y="5558923"/>
              <a:ext cx="1438871" cy="8093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/>
            <p:cNvSpPr txBox="1"/>
            <p:nvPr/>
          </p:nvSpPr>
          <p:spPr>
            <a:xfrm>
              <a:off x="5768062" y="5870895"/>
              <a:ext cx="1398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8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Pour ce TP:</a:t>
              </a:r>
              <a:endParaRPr lang="fr-CH" sz="18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395536" y="4776543"/>
            <a:ext cx="8581904" cy="1028721"/>
            <a:chOff x="395536" y="4776543"/>
            <a:chExt cx="8581904" cy="1028721"/>
          </a:xfrm>
        </p:grpSpPr>
        <p:cxnSp>
          <p:nvCxnSpPr>
            <p:cNvPr id="8" name="Connecteur droit 7"/>
            <p:cNvCxnSpPr>
              <a:stCxn id="9" idx="1"/>
            </p:cNvCxnSpPr>
            <p:nvPr/>
          </p:nvCxnSpPr>
          <p:spPr bwMode="auto">
            <a:xfrm flipH="1">
              <a:off x="1333101" y="5512878"/>
              <a:ext cx="539568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3" name="ZoneTexte 12"/>
            <p:cNvSpPr txBox="1"/>
            <p:nvPr/>
          </p:nvSpPr>
          <p:spPr>
            <a:xfrm>
              <a:off x="395536" y="5220489"/>
              <a:ext cx="83067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3200" dirty="0" smtClean="0"/>
                <a:t>CO</a:t>
              </a:r>
              <a:endParaRPr lang="fr-CH" sz="3200" dirty="0"/>
            </a:p>
          </p:txBody>
        </p:sp>
        <p:cxnSp>
          <p:nvCxnSpPr>
            <p:cNvPr id="15" name="Connecteur droit 14"/>
            <p:cNvCxnSpPr/>
            <p:nvPr/>
          </p:nvCxnSpPr>
          <p:spPr bwMode="auto">
            <a:xfrm flipV="1">
              <a:off x="7381773" y="5015199"/>
              <a:ext cx="792088" cy="3405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Connecteur droit 17"/>
            <p:cNvCxnSpPr/>
            <p:nvPr/>
          </p:nvCxnSpPr>
          <p:spPr bwMode="auto">
            <a:xfrm flipV="1">
              <a:off x="7300408" y="5167599"/>
              <a:ext cx="1025853" cy="2865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Connecteur droit 18"/>
            <p:cNvCxnSpPr/>
            <p:nvPr/>
          </p:nvCxnSpPr>
          <p:spPr bwMode="auto">
            <a:xfrm flipV="1">
              <a:off x="7300408" y="5320000"/>
              <a:ext cx="1178253" cy="18732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Connecteur droit 19"/>
            <p:cNvCxnSpPr/>
            <p:nvPr/>
          </p:nvCxnSpPr>
          <p:spPr bwMode="auto">
            <a:xfrm>
              <a:off x="7096295" y="5517639"/>
              <a:ext cx="1382366" cy="889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pic>
          <p:nvPicPr>
            <p:cNvPr id="9" name="Picture 4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8789" y="5355715"/>
              <a:ext cx="735013" cy="314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4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4320" y="4776543"/>
              <a:ext cx="563881" cy="241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" name="Picture 4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6720" y="5028001"/>
              <a:ext cx="563881" cy="241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4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0114" y="5244747"/>
              <a:ext cx="563881" cy="241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4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13559" y="5539152"/>
              <a:ext cx="563881" cy="241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774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Metro – </a:t>
            </a:r>
            <a:r>
              <a:rPr lang="fr-CH" dirty="0" err="1" smtClean="0"/>
              <a:t>Core</a:t>
            </a:r>
            <a:r>
              <a:rPr lang="fr-CH" dirty="0" smtClean="0"/>
              <a:t> (1).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5180589"/>
            <a:ext cx="8352928" cy="625294"/>
          </a:xfrm>
        </p:spPr>
        <p:txBody>
          <a:bodyPr/>
          <a:lstStyle/>
          <a:p>
            <a:r>
              <a:rPr lang="fr-CH" dirty="0" smtClean="0"/>
              <a:t>Une seule plateforme peut faire les 2 réseaux</a:t>
            </a:r>
          </a:p>
          <a:p>
            <a:r>
              <a:rPr lang="fr-CH" dirty="0" smtClean="0"/>
              <a:t>Grâce à une interface </a:t>
            </a:r>
            <a:r>
              <a:rPr lang="fr-CH" dirty="0" err="1"/>
              <a:t>c</a:t>
            </a:r>
            <a:r>
              <a:rPr lang="fr-CH" dirty="0" err="1" smtClean="0"/>
              <a:t>ore</a:t>
            </a:r>
            <a:r>
              <a:rPr lang="fr-CH" dirty="0" smtClean="0"/>
              <a:t> + une interface clients (Métro)</a:t>
            </a:r>
            <a:endParaRPr lang="fr-CH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CH" smtClean="0"/>
              <a:t>Dr. J.Robadey</a:t>
            </a:r>
            <a:endParaRPr lang="de-CH" dirty="0"/>
          </a:p>
        </p:txBody>
      </p:sp>
      <p:cxnSp>
        <p:nvCxnSpPr>
          <p:cNvPr id="50" name="Connecteur droit 49"/>
          <p:cNvCxnSpPr>
            <a:stCxn id="12" idx="2"/>
            <a:endCxn id="13" idx="0"/>
          </p:cNvCxnSpPr>
          <p:nvPr/>
        </p:nvCxnSpPr>
        <p:spPr bwMode="auto">
          <a:xfrm>
            <a:off x="3981353" y="1558420"/>
            <a:ext cx="524472" cy="439809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62" name="Groupe 61"/>
          <p:cNvGrpSpPr/>
          <p:nvPr/>
        </p:nvGrpSpPr>
        <p:grpSpPr>
          <a:xfrm>
            <a:off x="2663788" y="1124744"/>
            <a:ext cx="4104456" cy="3093779"/>
            <a:chOff x="2663788" y="1124744"/>
            <a:chExt cx="4104456" cy="3093779"/>
          </a:xfrm>
        </p:grpSpPr>
        <p:grpSp>
          <p:nvGrpSpPr>
            <p:cNvPr id="61" name="Groupe 60"/>
            <p:cNvGrpSpPr/>
            <p:nvPr/>
          </p:nvGrpSpPr>
          <p:grpSpPr>
            <a:xfrm>
              <a:off x="2663788" y="1124744"/>
              <a:ext cx="4104456" cy="3093779"/>
              <a:chOff x="2663788" y="1124744"/>
              <a:chExt cx="4104456" cy="3093779"/>
            </a:xfrm>
          </p:grpSpPr>
          <p:grpSp>
            <p:nvGrpSpPr>
              <p:cNvPr id="59" name="Groupe 58"/>
              <p:cNvGrpSpPr/>
              <p:nvPr/>
            </p:nvGrpSpPr>
            <p:grpSpPr>
              <a:xfrm>
                <a:off x="2663788" y="1124744"/>
                <a:ext cx="4104456" cy="3093779"/>
                <a:chOff x="2663788" y="1124744"/>
                <a:chExt cx="4104456" cy="3093779"/>
              </a:xfrm>
            </p:grpSpPr>
            <p:grpSp>
              <p:nvGrpSpPr>
                <p:cNvPr id="7" name="Groupe 6"/>
                <p:cNvGrpSpPr/>
                <p:nvPr/>
              </p:nvGrpSpPr>
              <p:grpSpPr>
                <a:xfrm>
                  <a:off x="2663788" y="1124744"/>
                  <a:ext cx="4104456" cy="2664296"/>
                  <a:chOff x="2663788" y="2715125"/>
                  <a:chExt cx="4104456" cy="2664296"/>
                </a:xfrm>
              </p:grpSpPr>
              <p:sp>
                <p:nvSpPr>
                  <p:cNvPr id="8" name="Nuage 7"/>
                  <p:cNvSpPr/>
                  <p:nvPr/>
                </p:nvSpPr>
                <p:spPr bwMode="auto">
                  <a:xfrm>
                    <a:off x="2663788" y="2715125"/>
                    <a:ext cx="4104456" cy="2664296"/>
                  </a:xfrm>
                  <a:prstGeom prst="cloud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CH" sz="32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</a:endParaRPr>
                  </a:p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fr-CH" sz="3200" dirty="0"/>
                      <a:t> </a:t>
                    </a:r>
                    <a:r>
                      <a:rPr lang="fr-CH" sz="3200" dirty="0" smtClean="0"/>
                      <a:t>    </a:t>
                    </a:r>
                  </a:p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fr-CH" sz="3200" b="1" i="0" u="none" strike="noStrike" cap="none" normalizeH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</a:rPr>
                      <a:t> </a:t>
                    </a:r>
                    <a:r>
                      <a:rPr kumimoji="0" lang="fr-CH" sz="3200" b="1" i="0" u="none" strike="noStrike" cap="none" normalizeH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</a:rPr>
                      <a:t>     </a:t>
                    </a:r>
                    <a:r>
                      <a:rPr kumimoji="0" lang="fr-CH" sz="2800" i="0" u="none" strike="noStrike" cap="none" normalizeH="0" baseline="0" dirty="0" err="1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1" charset="0"/>
                      </a:rPr>
                      <a:t>Core</a:t>
                    </a:r>
                    <a:endParaRPr kumimoji="0" lang="fr-CH" sz="280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Verdana" pitchFamily="1" charset="0"/>
                    </a:endParaRPr>
                  </a:p>
                </p:txBody>
              </p:sp>
              <p:sp>
                <p:nvSpPr>
                  <p:cNvPr id="9" name="Rectangle 8"/>
                  <p:cNvSpPr/>
                  <p:nvPr/>
                </p:nvSpPr>
                <p:spPr bwMode="auto">
                  <a:xfrm>
                    <a:off x="5371029" y="4227293"/>
                    <a:ext cx="307975" cy="293160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CH" sz="5400" b="1" i="0" u="none" strike="noStrike" cap="none" normalizeH="0" baseline="0" smtClean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Verdana" pitchFamily="1" charset="0"/>
                    </a:endParaRPr>
                  </a:p>
                </p:txBody>
              </p:sp>
              <p:sp>
                <p:nvSpPr>
                  <p:cNvPr id="10" name="Rectangle 9"/>
                  <p:cNvSpPr/>
                  <p:nvPr/>
                </p:nvSpPr>
                <p:spPr bwMode="auto">
                  <a:xfrm>
                    <a:off x="3521058" y="3914877"/>
                    <a:ext cx="307975" cy="293160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CH" sz="5400" b="1" i="0" u="none" strike="noStrike" cap="none" normalizeH="0" baseline="0" smtClean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Verdana" pitchFamily="1" charset="0"/>
                    </a:endParaRPr>
                  </a:p>
                </p:txBody>
              </p:sp>
              <p:sp>
                <p:nvSpPr>
                  <p:cNvPr id="11" name="Rectangle 10"/>
                  <p:cNvSpPr/>
                  <p:nvPr/>
                </p:nvSpPr>
                <p:spPr bwMode="auto">
                  <a:xfrm>
                    <a:off x="6129855" y="2855641"/>
                    <a:ext cx="307975" cy="293160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CH" sz="5400" b="1" i="0" u="none" strike="noStrike" cap="none" normalizeH="0" baseline="0" smtClean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Verdana" pitchFamily="1" charset="0"/>
                    </a:endParaRPr>
                  </a:p>
                </p:txBody>
              </p:sp>
              <p:sp>
                <p:nvSpPr>
                  <p:cNvPr id="12" name="Rectangle 11"/>
                  <p:cNvSpPr/>
                  <p:nvPr/>
                </p:nvSpPr>
                <p:spPr bwMode="auto">
                  <a:xfrm>
                    <a:off x="3827365" y="2855641"/>
                    <a:ext cx="307975" cy="293160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CH" sz="5400" b="1" i="0" u="none" strike="noStrike" cap="none" normalizeH="0" baseline="0" smtClean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Verdana" pitchFamily="1" charset="0"/>
                    </a:endParaRPr>
                  </a:p>
                </p:txBody>
              </p:sp>
              <p:sp>
                <p:nvSpPr>
                  <p:cNvPr id="13" name="Rectangle 12"/>
                  <p:cNvSpPr/>
                  <p:nvPr/>
                </p:nvSpPr>
                <p:spPr bwMode="auto">
                  <a:xfrm>
                    <a:off x="4351837" y="3588610"/>
                    <a:ext cx="307975" cy="293160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fr-CH" sz="5400" b="1" i="0" u="none" strike="noStrike" cap="none" normalizeH="0" baseline="0" smtClean="0">
                      <a:ln>
                        <a:noFill/>
                      </a:ln>
                      <a:solidFill>
                        <a:schemeClr val="tx2"/>
                      </a:solidFill>
                      <a:effectLst/>
                      <a:latin typeface="Verdana" pitchFamily="1" charset="0"/>
                    </a:endParaRPr>
                  </a:p>
                </p:txBody>
              </p:sp>
            </p:grpSp>
            <p:sp>
              <p:nvSpPr>
                <p:cNvPr id="51" name="ZoneTexte 50"/>
                <p:cNvSpPr txBox="1"/>
                <p:nvPr/>
              </p:nvSpPr>
              <p:spPr>
                <a:xfrm>
                  <a:off x="3246907" y="3756858"/>
                  <a:ext cx="272863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fr-CH" sz="2400" b="0" dirty="0" smtClean="0"/>
                    <a:t>centaines de km</a:t>
                  </a:r>
                  <a:endParaRPr lang="fr-CH" sz="2400" b="0" dirty="0"/>
                </a:p>
              </p:txBody>
            </p:sp>
          </p:grpSp>
          <p:cxnSp>
            <p:nvCxnSpPr>
              <p:cNvPr id="48" name="Connecteur droit 47"/>
              <p:cNvCxnSpPr>
                <a:endCxn id="13" idx="3"/>
              </p:cNvCxnSpPr>
              <p:nvPr/>
            </p:nvCxnSpPr>
            <p:spPr bwMode="auto">
              <a:xfrm flipH="1" flipV="1">
                <a:off x="4659812" y="2144809"/>
                <a:ext cx="1758144" cy="539084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8" name="Rectangle 17"/>
            <p:cNvSpPr/>
            <p:nvPr/>
          </p:nvSpPr>
          <p:spPr bwMode="auto">
            <a:xfrm>
              <a:off x="6411634" y="2668411"/>
              <a:ext cx="307975" cy="29316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3111897" y="3099566"/>
              <a:ext cx="307975" cy="29316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</p:grpSp>
      <p:grpSp>
        <p:nvGrpSpPr>
          <p:cNvPr id="67" name="Groupe 66"/>
          <p:cNvGrpSpPr/>
          <p:nvPr/>
        </p:nvGrpSpPr>
        <p:grpSpPr>
          <a:xfrm>
            <a:off x="659807" y="2521297"/>
            <a:ext cx="7512593" cy="2355721"/>
            <a:chOff x="659807" y="2521297"/>
            <a:chExt cx="7512593" cy="2355721"/>
          </a:xfrm>
        </p:grpSpPr>
        <p:grpSp>
          <p:nvGrpSpPr>
            <p:cNvPr id="63" name="Groupe 62"/>
            <p:cNvGrpSpPr/>
            <p:nvPr/>
          </p:nvGrpSpPr>
          <p:grpSpPr>
            <a:xfrm>
              <a:off x="659807" y="2521297"/>
              <a:ext cx="7512593" cy="2355721"/>
              <a:chOff x="659807" y="2521297"/>
              <a:chExt cx="7512593" cy="2355721"/>
            </a:xfrm>
          </p:grpSpPr>
          <p:sp>
            <p:nvSpPr>
              <p:cNvPr id="16" name="Nuage 15"/>
              <p:cNvSpPr/>
              <p:nvPr/>
            </p:nvSpPr>
            <p:spPr bwMode="auto">
              <a:xfrm>
                <a:off x="5940152" y="2636912"/>
                <a:ext cx="2232248" cy="1728192"/>
              </a:xfrm>
              <a:prstGeom prst="cloud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5400" b="1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17" name="Nuage 16"/>
              <p:cNvSpPr/>
              <p:nvPr/>
            </p:nvSpPr>
            <p:spPr bwMode="auto">
              <a:xfrm>
                <a:off x="1115616" y="2631784"/>
                <a:ext cx="2232248" cy="1728192"/>
              </a:xfrm>
              <a:prstGeom prst="cloud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fr-CH" sz="2800" dirty="0"/>
              </a:p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CH" sz="2800" b="0" i="0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Verdana" pitchFamily="1" charset="0"/>
                  </a:rPr>
                  <a:t>Métro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 bwMode="auto">
              <a:xfrm>
                <a:off x="5878896" y="3195254"/>
                <a:ext cx="321661" cy="293161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000" b="1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 bwMode="auto">
              <a:xfrm>
                <a:off x="2702343" y="2521297"/>
                <a:ext cx="321661" cy="293161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2000" b="1" i="0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 bwMode="auto">
              <a:xfrm>
                <a:off x="7916025" y="3259765"/>
                <a:ext cx="174639" cy="194453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5400" b="1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 bwMode="auto">
              <a:xfrm>
                <a:off x="6064510" y="3949519"/>
                <a:ext cx="174639" cy="194453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5400" b="1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 bwMode="auto">
              <a:xfrm>
                <a:off x="7409526" y="3972845"/>
                <a:ext cx="174639" cy="194453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5400" b="1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6547913" y="3444366"/>
                <a:ext cx="174639" cy="194453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5400" b="1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 bwMode="auto">
              <a:xfrm>
                <a:off x="7235134" y="3041246"/>
                <a:ext cx="174639" cy="194453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5400" b="1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 bwMode="auto">
              <a:xfrm>
                <a:off x="7073976" y="2600108"/>
                <a:ext cx="174639" cy="194453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5400" b="1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 bwMode="auto">
              <a:xfrm>
                <a:off x="1331864" y="2921139"/>
                <a:ext cx="174639" cy="194453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5400" b="1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 bwMode="auto">
              <a:xfrm>
                <a:off x="2982693" y="3672687"/>
                <a:ext cx="174639" cy="194453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5400" b="1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 bwMode="auto">
              <a:xfrm>
                <a:off x="2514143" y="4015619"/>
                <a:ext cx="174639" cy="194453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5400" b="1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 bwMode="auto">
              <a:xfrm>
                <a:off x="1328692" y="3808960"/>
                <a:ext cx="174639" cy="194453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5400" b="1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 bwMode="auto">
              <a:xfrm>
                <a:off x="2311206" y="3040088"/>
                <a:ext cx="174639" cy="194453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CH" sz="5400" b="1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Verdana" pitchFamily="1" charset="0"/>
                </a:endParaRPr>
              </a:p>
            </p:txBody>
          </p:sp>
          <p:pic>
            <p:nvPicPr>
              <p:cNvPr id="45" name="Picture 2" descr="spacer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3503" y="2788457"/>
                <a:ext cx="9525" cy="9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6" name="Connecteur droit 45"/>
              <p:cNvCxnSpPr>
                <a:endCxn id="44" idx="3"/>
              </p:cNvCxnSpPr>
              <p:nvPr/>
            </p:nvCxnSpPr>
            <p:spPr bwMode="auto">
              <a:xfrm flipH="1" flipV="1">
                <a:off x="2485845" y="3137315"/>
                <a:ext cx="639159" cy="130420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rgbClr val="0070C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Connecteur droit 46"/>
              <p:cNvCxnSpPr>
                <a:stCxn id="31" idx="0"/>
                <a:endCxn id="64" idx="2"/>
              </p:cNvCxnSpPr>
              <p:nvPr/>
            </p:nvCxnSpPr>
            <p:spPr bwMode="auto">
              <a:xfrm flipH="1" flipV="1">
                <a:off x="6564501" y="2943158"/>
                <a:ext cx="932345" cy="1029687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rgbClr val="0070C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" name="Connecteur droit 48"/>
              <p:cNvCxnSpPr>
                <a:stCxn id="18" idx="3"/>
                <a:endCxn id="35" idx="1"/>
              </p:cNvCxnSpPr>
              <p:nvPr/>
            </p:nvCxnSpPr>
            <p:spPr bwMode="auto">
              <a:xfrm>
                <a:off x="6719609" y="2814991"/>
                <a:ext cx="515525" cy="323482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rgbClr val="0070C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2" name="ZoneTexte 51"/>
              <p:cNvSpPr txBox="1"/>
              <p:nvPr/>
            </p:nvSpPr>
            <p:spPr>
              <a:xfrm>
                <a:off x="659807" y="4415353"/>
                <a:ext cx="25074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H" sz="2400" b="0" dirty="0" smtClean="0">
                    <a:solidFill>
                      <a:srgbClr val="0070C0"/>
                    </a:solidFill>
                  </a:rPr>
                  <a:t>dizaines de km</a:t>
                </a:r>
                <a:endParaRPr lang="fr-CH" sz="2400" b="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55" name="Connecteur droit 54"/>
              <p:cNvCxnSpPr>
                <a:stCxn id="41" idx="0"/>
                <a:endCxn id="20" idx="2"/>
              </p:cNvCxnSpPr>
              <p:nvPr/>
            </p:nvCxnSpPr>
            <p:spPr bwMode="auto">
              <a:xfrm flipV="1">
                <a:off x="2601463" y="3392726"/>
                <a:ext cx="664422" cy="622893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rgbClr val="0070C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4" name="Rectangle 63"/>
            <p:cNvSpPr/>
            <p:nvPr/>
          </p:nvSpPr>
          <p:spPr bwMode="auto">
            <a:xfrm>
              <a:off x="6410513" y="2649998"/>
              <a:ext cx="307975" cy="29316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3135853" y="3099566"/>
              <a:ext cx="307975" cy="293160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981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Metro – </a:t>
            </a:r>
            <a:r>
              <a:rPr lang="fr-CH" dirty="0" err="1" smtClean="0"/>
              <a:t>Core</a:t>
            </a:r>
            <a:r>
              <a:rPr lang="fr-CH" dirty="0" smtClean="0"/>
              <a:t> (2):</a:t>
            </a:r>
            <a:br>
              <a:rPr lang="fr-CH" dirty="0" smtClean="0"/>
            </a:br>
            <a:r>
              <a:rPr lang="fr-CH" dirty="0" smtClean="0"/>
              <a:t>OM5200 fait les 2 réseaux. </a:t>
            </a:r>
            <a:endParaRPr lang="fr-CH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CH" smtClean="0"/>
              <a:t>Dr. J.Robadey</a:t>
            </a:r>
            <a:endParaRPr lang="de-CH" dirty="0"/>
          </a:p>
        </p:txBody>
      </p:sp>
      <p:sp>
        <p:nvSpPr>
          <p:cNvPr id="6" name="Nuage 5"/>
          <p:cNvSpPr/>
          <p:nvPr/>
        </p:nvSpPr>
        <p:spPr bwMode="auto">
          <a:xfrm>
            <a:off x="5940152" y="2636912"/>
            <a:ext cx="2232248" cy="1728192"/>
          </a:xfrm>
          <a:prstGeom prst="cloud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Verdana" pitchFamily="1" charset="0"/>
            </a:endParaRPr>
          </a:p>
        </p:txBody>
      </p:sp>
      <p:grpSp>
        <p:nvGrpSpPr>
          <p:cNvPr id="54" name="Groupe 53"/>
          <p:cNvGrpSpPr/>
          <p:nvPr/>
        </p:nvGrpSpPr>
        <p:grpSpPr>
          <a:xfrm>
            <a:off x="6038809" y="4522874"/>
            <a:ext cx="2741927" cy="429859"/>
            <a:chOff x="5294528" y="5452088"/>
            <a:chExt cx="2741927" cy="429859"/>
          </a:xfrm>
        </p:grpSpPr>
        <p:pic>
          <p:nvPicPr>
            <p:cNvPr id="3074" name="Picture 2" descr="https://upload.wikimedia.org/wikipedia/en/d/d8/Ciena_Logo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3090" y="5452088"/>
              <a:ext cx="1253365" cy="397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ZoneTexte 54"/>
            <p:cNvSpPr txBox="1"/>
            <p:nvPr/>
          </p:nvSpPr>
          <p:spPr>
            <a:xfrm>
              <a:off x="5294528" y="5512615"/>
              <a:ext cx="1398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800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Pour ce TP:</a:t>
              </a:r>
              <a:endParaRPr lang="fr-CH" sz="18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6" name="ZoneTexte 55"/>
          <p:cNvSpPr txBox="1"/>
          <p:nvPr/>
        </p:nvSpPr>
        <p:spPr>
          <a:xfrm>
            <a:off x="659127" y="4916584"/>
            <a:ext cx="45035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000" b="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CH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e TP teste ainsi:  a) le </a:t>
            </a:r>
            <a:r>
              <a:rPr lang="fr-CH" sz="20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multisegment</a:t>
            </a:r>
            <a:endParaRPr lang="fr-CH" sz="20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CH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		     b) le </a:t>
            </a:r>
            <a:r>
              <a:rPr lang="fr-CH" sz="20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multivendeur</a:t>
            </a:r>
            <a:endParaRPr lang="fr-CH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623926" y="1675593"/>
            <a:ext cx="6537369" cy="1139398"/>
            <a:chOff x="623926" y="1675593"/>
            <a:chExt cx="6537369" cy="1139398"/>
          </a:xfrm>
        </p:grpSpPr>
        <p:cxnSp>
          <p:nvCxnSpPr>
            <p:cNvPr id="17" name="Connecteur droit 16"/>
            <p:cNvCxnSpPr/>
            <p:nvPr/>
          </p:nvCxnSpPr>
          <p:spPr bwMode="auto">
            <a:xfrm flipV="1">
              <a:off x="6565621" y="1772818"/>
              <a:ext cx="595674" cy="102174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Connecteur droit avec flèche 21"/>
            <p:cNvCxnSpPr/>
            <p:nvPr/>
          </p:nvCxnSpPr>
          <p:spPr bwMode="auto">
            <a:xfrm>
              <a:off x="4139952" y="2348880"/>
              <a:ext cx="2156730" cy="37659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triangle"/>
            </a:ln>
            <a:effectLst/>
          </p:spPr>
        </p:cxnSp>
        <p:cxnSp>
          <p:nvCxnSpPr>
            <p:cNvPr id="28" name="Connecteur droit 27"/>
            <p:cNvCxnSpPr/>
            <p:nvPr/>
          </p:nvCxnSpPr>
          <p:spPr bwMode="auto">
            <a:xfrm flipH="1" flipV="1">
              <a:off x="5580092" y="1675593"/>
              <a:ext cx="967821" cy="1139398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23" name="Espace réservé du contenu 2"/>
            <p:cNvSpPr txBox="1">
              <a:spLocks/>
            </p:cNvSpPr>
            <p:nvPr/>
          </p:nvSpPr>
          <p:spPr bwMode="auto">
            <a:xfrm>
              <a:off x="623926" y="2110432"/>
              <a:ext cx="4069795" cy="512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Tx/>
                <a:buFont typeface="Arial" pitchFamily="34" charset="0"/>
                <a:buChar char="•"/>
                <a:defRPr lang="fr-FR" altLang="fr-FR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Tx/>
                <a:buFont typeface="Arial" panose="020B0604020202020204" pitchFamily="34" charset="0"/>
                <a:buChar char="–"/>
                <a:defRPr lang="fr-FR" altLang="fr-FR" sz="1800" dirty="0" smtClean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Tx/>
                <a:buFont typeface="Arial" pitchFamily="34" charset="0"/>
                <a:buChar char="−"/>
                <a:defRPr lang="fr-FR" altLang="fr-FR" sz="1600" dirty="0" smtClean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5621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Tx/>
                <a:buFont typeface="Arial" pitchFamily="34" charset="0"/>
                <a:buChar char="•"/>
                <a:defRPr lang="fr-FR" altLang="fr-FR" sz="1400" dirty="0" smtClean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981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Tx/>
                <a:buFont typeface="Symbol" pitchFamily="18" charset="2"/>
                <a:buChar char="-"/>
                <a:defRPr lang="fr-FR" altLang="fr-FR" sz="1400" dirty="0" smtClean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4384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</a:defRPr>
              </a:lvl6pPr>
              <a:lvl7pPr marL="2895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</a:defRPr>
              </a:lvl7pPr>
              <a:lvl8pPr marL="3352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</a:defRPr>
              </a:lvl8pPr>
              <a:lvl9pPr marL="3810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fr-CH" b="0" kern="0" dirty="0" smtClean="0"/>
                <a:t>Interfaces </a:t>
              </a:r>
              <a:r>
                <a:rPr lang="fr-CH" b="0" kern="0" dirty="0" err="1" smtClean="0"/>
                <a:t>core</a:t>
              </a:r>
              <a:r>
                <a:rPr lang="fr-CH" b="0" kern="0" dirty="0" smtClean="0"/>
                <a:t> à 10Gb/s</a:t>
              </a:r>
              <a:br>
                <a:rPr lang="fr-CH" b="0" kern="0" dirty="0" smtClean="0"/>
              </a:br>
              <a:endParaRPr lang="fr-CH" b="0" kern="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93828" y="2697335"/>
            <a:ext cx="6903265" cy="1225555"/>
            <a:chOff x="593828" y="2697335"/>
            <a:chExt cx="6903265" cy="1225555"/>
          </a:xfrm>
        </p:grpSpPr>
        <p:grpSp>
          <p:nvGrpSpPr>
            <p:cNvPr id="11" name="Groupe 10"/>
            <p:cNvGrpSpPr/>
            <p:nvPr/>
          </p:nvGrpSpPr>
          <p:grpSpPr>
            <a:xfrm>
              <a:off x="5162668" y="2697335"/>
              <a:ext cx="2334425" cy="1225555"/>
              <a:chOff x="5162668" y="2697335"/>
              <a:chExt cx="2334425" cy="1225555"/>
            </a:xfrm>
          </p:grpSpPr>
          <p:cxnSp>
            <p:nvCxnSpPr>
              <p:cNvPr id="16" name="Connecteur droit 15"/>
              <p:cNvCxnSpPr>
                <a:stCxn id="12" idx="0"/>
              </p:cNvCxnSpPr>
              <p:nvPr/>
            </p:nvCxnSpPr>
            <p:spPr bwMode="auto">
              <a:xfrm flipH="1" flipV="1">
                <a:off x="6544970" y="2854984"/>
                <a:ext cx="952123" cy="1067906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rgbClr val="0070C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Connecteur droit 17"/>
              <p:cNvCxnSpPr>
                <a:stCxn id="8" idx="3"/>
                <a:endCxn id="15" idx="1"/>
              </p:cNvCxnSpPr>
              <p:nvPr/>
            </p:nvCxnSpPr>
            <p:spPr bwMode="auto">
              <a:xfrm flipV="1">
                <a:off x="6719609" y="2697335"/>
                <a:ext cx="354367" cy="159050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rgbClr val="0070C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Connecteur droit 36"/>
              <p:cNvCxnSpPr>
                <a:stCxn id="8" idx="1"/>
                <a:endCxn id="14" idx="3"/>
              </p:cNvCxnSpPr>
              <p:nvPr/>
            </p:nvCxnSpPr>
            <p:spPr bwMode="auto">
              <a:xfrm>
                <a:off x="6411634" y="2856385"/>
                <a:ext cx="998139" cy="282088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rgbClr val="0070C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Connecteur droit 38"/>
              <p:cNvCxnSpPr>
                <a:endCxn id="13" idx="2"/>
              </p:cNvCxnSpPr>
              <p:nvPr/>
            </p:nvCxnSpPr>
            <p:spPr bwMode="auto">
              <a:xfrm>
                <a:off x="6544970" y="2863389"/>
                <a:ext cx="87320" cy="809870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rgbClr val="0070C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Connecteur droit avec flèche 49"/>
              <p:cNvCxnSpPr>
                <a:stCxn id="29" idx="3"/>
              </p:cNvCxnSpPr>
              <p:nvPr/>
            </p:nvCxnSpPr>
            <p:spPr bwMode="auto">
              <a:xfrm flipV="1">
                <a:off x="5162668" y="3060072"/>
                <a:ext cx="1318869" cy="3752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0070C0"/>
                </a:solidFill>
                <a:prstDash val="solid"/>
                <a:miter lim="800000"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29" name="Espace réservé du contenu 2"/>
            <p:cNvSpPr txBox="1">
              <a:spLocks/>
            </p:cNvSpPr>
            <p:nvPr/>
          </p:nvSpPr>
          <p:spPr bwMode="auto">
            <a:xfrm>
              <a:off x="593828" y="3149119"/>
              <a:ext cx="4568840" cy="572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Tx/>
                <a:buFont typeface="Arial" pitchFamily="34" charset="0"/>
                <a:buChar char="•"/>
                <a:defRPr lang="fr-FR" altLang="fr-FR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Tx/>
                <a:buFont typeface="Arial" panose="020B0604020202020204" pitchFamily="34" charset="0"/>
                <a:buChar char="–"/>
                <a:defRPr lang="fr-FR" altLang="fr-FR" sz="1800" dirty="0" smtClean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Tx/>
                <a:buFont typeface="Arial" pitchFamily="34" charset="0"/>
                <a:buChar char="−"/>
                <a:defRPr lang="fr-FR" altLang="fr-FR" sz="1600" dirty="0" smtClean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5621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Tx/>
                <a:buFont typeface="Arial" pitchFamily="34" charset="0"/>
                <a:buChar char="•"/>
                <a:defRPr lang="fr-FR" altLang="fr-FR" sz="1400" dirty="0" smtClean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981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Tx/>
                <a:buFont typeface="Symbol" pitchFamily="18" charset="2"/>
                <a:buChar char="-"/>
                <a:defRPr lang="fr-FR" altLang="fr-FR" sz="1400" dirty="0" smtClean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4384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</a:defRPr>
              </a:lvl6pPr>
              <a:lvl7pPr marL="2895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</a:defRPr>
              </a:lvl7pPr>
              <a:lvl8pPr marL="3352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</a:defRPr>
              </a:lvl8pPr>
              <a:lvl9pPr marL="3810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fr-CH" b="0" kern="0" dirty="0" smtClean="0">
                  <a:solidFill>
                    <a:srgbClr val="0070C0"/>
                  </a:solidFill>
                </a:rPr>
                <a:t>Interfaces client (métro à 1Gb/s)</a:t>
              </a:r>
              <a:endParaRPr lang="fr-CH" b="0" kern="0" dirty="0">
                <a:solidFill>
                  <a:srgbClr val="0070C0"/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 bwMode="auto">
          <a:xfrm>
            <a:off x="7409773" y="3922890"/>
            <a:ext cx="174639" cy="19445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Verdana" pitchFamily="1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235134" y="3041246"/>
            <a:ext cx="174639" cy="19445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Verdana" pitchFamily="1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7073976" y="2600108"/>
            <a:ext cx="174639" cy="19445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Verdana" pitchFamily="1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544970" y="3478806"/>
            <a:ext cx="174639" cy="19445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Verdana" pitchFamily="1" charset="0"/>
            </a:endParaRPr>
          </a:p>
        </p:txBody>
      </p:sp>
      <p:grpSp>
        <p:nvGrpSpPr>
          <p:cNvPr id="97" name="Groupe 96"/>
          <p:cNvGrpSpPr/>
          <p:nvPr/>
        </p:nvGrpSpPr>
        <p:grpSpPr>
          <a:xfrm>
            <a:off x="6213594" y="2126593"/>
            <a:ext cx="602682" cy="760449"/>
            <a:chOff x="6213594" y="2126593"/>
            <a:chExt cx="602682" cy="760449"/>
          </a:xfrm>
        </p:grpSpPr>
        <p:sp>
          <p:nvSpPr>
            <p:cNvPr id="3103" name="Rectangle 3102"/>
            <p:cNvSpPr/>
            <p:nvPr/>
          </p:nvSpPr>
          <p:spPr bwMode="auto">
            <a:xfrm rot="2940927">
              <a:off x="5920489" y="2419698"/>
              <a:ext cx="760449" cy="17423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 rot="18091555">
              <a:off x="6417282" y="2428545"/>
              <a:ext cx="659751" cy="13823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</p:grpSp>
      <p:grpSp>
        <p:nvGrpSpPr>
          <p:cNvPr id="103" name="Groupe 102"/>
          <p:cNvGrpSpPr/>
          <p:nvPr/>
        </p:nvGrpSpPr>
        <p:grpSpPr>
          <a:xfrm>
            <a:off x="630354" y="1412289"/>
            <a:ext cx="6730550" cy="1590676"/>
            <a:chOff x="630354" y="1412289"/>
            <a:chExt cx="6730550" cy="1590676"/>
          </a:xfrm>
        </p:grpSpPr>
        <p:grpSp>
          <p:nvGrpSpPr>
            <p:cNvPr id="3102" name="Groupe 3101"/>
            <p:cNvGrpSpPr/>
            <p:nvPr/>
          </p:nvGrpSpPr>
          <p:grpSpPr>
            <a:xfrm>
              <a:off x="5594170" y="2006561"/>
              <a:ext cx="1766734" cy="996404"/>
              <a:chOff x="5594170" y="2006561"/>
              <a:chExt cx="1766734" cy="996404"/>
            </a:xfrm>
          </p:grpSpPr>
          <p:cxnSp>
            <p:nvCxnSpPr>
              <p:cNvPr id="9" name="Connecteur droit 8"/>
              <p:cNvCxnSpPr>
                <a:stCxn id="8" idx="2"/>
              </p:cNvCxnSpPr>
              <p:nvPr/>
            </p:nvCxnSpPr>
            <p:spPr bwMode="auto">
              <a:xfrm flipV="1">
                <a:off x="6565622" y="2071968"/>
                <a:ext cx="124986" cy="930997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FF66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Connecteur droit 33"/>
              <p:cNvCxnSpPr/>
              <p:nvPr/>
            </p:nvCxnSpPr>
            <p:spPr bwMode="auto">
              <a:xfrm flipV="1">
                <a:off x="6566833" y="2136398"/>
                <a:ext cx="233491" cy="718587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9999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Connecteur droit 34"/>
              <p:cNvCxnSpPr/>
              <p:nvPr/>
            </p:nvCxnSpPr>
            <p:spPr bwMode="auto">
              <a:xfrm flipV="1">
                <a:off x="6567968" y="2222077"/>
                <a:ext cx="451427" cy="63850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92D05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Connecteur droit 35"/>
              <p:cNvCxnSpPr/>
              <p:nvPr/>
            </p:nvCxnSpPr>
            <p:spPr bwMode="auto">
              <a:xfrm flipV="1">
                <a:off x="6563890" y="2347739"/>
                <a:ext cx="558898" cy="515651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FF66CC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8" name="Connecteur droit 57"/>
              <p:cNvCxnSpPr/>
              <p:nvPr/>
            </p:nvCxnSpPr>
            <p:spPr bwMode="auto">
              <a:xfrm flipH="1" flipV="1">
                <a:off x="5835386" y="2393027"/>
                <a:ext cx="719112" cy="448748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FF66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9" name="Connecteur droit 58"/>
              <p:cNvCxnSpPr/>
              <p:nvPr/>
            </p:nvCxnSpPr>
            <p:spPr bwMode="auto">
              <a:xfrm flipH="1" flipV="1">
                <a:off x="5952698" y="2285929"/>
                <a:ext cx="588654" cy="53488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9999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Connecteur droit 59"/>
              <p:cNvCxnSpPr/>
              <p:nvPr/>
            </p:nvCxnSpPr>
            <p:spPr bwMode="auto">
              <a:xfrm flipH="1" flipV="1">
                <a:off x="6111848" y="2196900"/>
                <a:ext cx="456579" cy="623915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92D05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Connecteur droit 60"/>
              <p:cNvCxnSpPr/>
              <p:nvPr/>
            </p:nvCxnSpPr>
            <p:spPr bwMode="auto">
              <a:xfrm flipH="1" flipV="1">
                <a:off x="6204650" y="2070567"/>
                <a:ext cx="349848" cy="771209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FF66CC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0" name="Trapèze 29"/>
              <p:cNvSpPr/>
              <p:nvPr/>
            </p:nvSpPr>
            <p:spPr bwMode="auto">
              <a:xfrm rot="1928214">
                <a:off x="6561896" y="2006561"/>
                <a:ext cx="799008" cy="293781"/>
              </a:xfrm>
              <a:prstGeom prst="trapezoid">
                <a:avLst/>
              </a:prstGeom>
              <a:solidFill>
                <a:srgbClr val="00FF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CH" sz="1200" b="0" i="0" u="none" strike="noStrike" cap="none" normalizeH="0" baseline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Verdana" pitchFamily="1" charset="0"/>
                  </a:rPr>
                  <a:t> WDM</a:t>
                </a:r>
              </a:p>
            </p:txBody>
          </p:sp>
          <p:sp>
            <p:nvSpPr>
              <p:cNvPr id="3" name="Trapèze 2"/>
              <p:cNvSpPr/>
              <p:nvPr/>
            </p:nvSpPr>
            <p:spPr bwMode="auto">
              <a:xfrm rot="19241982">
                <a:off x="5594170" y="2101458"/>
                <a:ext cx="806692" cy="241239"/>
              </a:xfrm>
              <a:prstGeom prst="trapezoid">
                <a:avLst/>
              </a:prstGeom>
              <a:solidFill>
                <a:srgbClr val="00FF00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CH" sz="1200" b="0" i="0" u="none" strike="noStrike" cap="none" normalizeH="0" baseline="0" dirty="0" smtClean="0">
                    <a:ln>
                      <a:noFill/>
                    </a:ln>
                    <a:solidFill>
                      <a:schemeClr val="tx2"/>
                    </a:solidFill>
                    <a:effectLst/>
                    <a:latin typeface="Verdana" pitchFamily="1" charset="0"/>
                  </a:rPr>
                  <a:t> WDM</a:t>
                </a:r>
              </a:p>
            </p:txBody>
          </p:sp>
        </p:grpSp>
        <p:grpSp>
          <p:nvGrpSpPr>
            <p:cNvPr id="102" name="Groupe 101"/>
            <p:cNvGrpSpPr/>
            <p:nvPr/>
          </p:nvGrpSpPr>
          <p:grpSpPr>
            <a:xfrm>
              <a:off x="630354" y="1412289"/>
              <a:ext cx="5034673" cy="698143"/>
              <a:chOff x="630354" y="1412289"/>
              <a:chExt cx="5034673" cy="698143"/>
            </a:xfrm>
          </p:grpSpPr>
          <p:sp>
            <p:nvSpPr>
              <p:cNvPr id="99" name="Espace réservé du contenu 2"/>
              <p:cNvSpPr txBox="1">
                <a:spLocks/>
              </p:cNvSpPr>
              <p:nvPr/>
            </p:nvSpPr>
            <p:spPr bwMode="auto">
              <a:xfrm>
                <a:off x="630354" y="1412289"/>
                <a:ext cx="4069795" cy="5129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Tx/>
                  <a:buFont typeface="Arial" pitchFamily="34" charset="0"/>
                  <a:buChar char="•"/>
                  <a:defRPr lang="fr-FR" altLang="fr-FR" sz="2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Tx/>
                  <a:buFont typeface="Arial" panose="020B0604020202020204" pitchFamily="34" charset="0"/>
                  <a:buChar char="–"/>
                  <a:defRPr lang="fr-FR" altLang="fr-FR" sz="1800" dirty="0" smtClean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Tx/>
                  <a:buFont typeface="Arial" pitchFamily="34" charset="0"/>
                  <a:buChar char="−"/>
                  <a:defRPr lang="fr-FR" altLang="fr-FR" sz="1600" dirty="0" smtClean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5621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Tx/>
                  <a:buFont typeface="Arial" pitchFamily="34" charset="0"/>
                  <a:buChar char="•"/>
                  <a:defRPr lang="fr-FR" altLang="fr-FR" sz="1400" dirty="0" smtClean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981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Tx/>
                  <a:buFont typeface="Symbol" pitchFamily="18" charset="2"/>
                  <a:buChar char="-"/>
                  <a:defRPr lang="fr-FR" altLang="fr-FR" sz="1400" dirty="0" smtClean="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438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895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352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10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fr-CH" b="0" kern="0" dirty="0" smtClean="0">
                    <a:solidFill>
                      <a:srgbClr val="FF0000"/>
                    </a:solidFill>
                  </a:rPr>
                  <a:t>W</a:t>
                </a:r>
                <a:r>
                  <a:rPr lang="fr-CH" b="0" kern="0" dirty="0" smtClean="0">
                    <a:solidFill>
                      <a:srgbClr val="CC99FF"/>
                    </a:solidFill>
                  </a:rPr>
                  <a:t>D</a:t>
                </a:r>
                <a:r>
                  <a:rPr lang="fr-CH" b="0" kern="0" dirty="0" smtClean="0">
                    <a:solidFill>
                      <a:srgbClr val="00B050"/>
                    </a:solidFill>
                  </a:rPr>
                  <a:t>M</a:t>
                </a:r>
                <a:r>
                  <a:rPr lang="fr-CH" b="0" kern="0" dirty="0" smtClean="0"/>
                  <a:t>: </a:t>
                </a:r>
                <a:r>
                  <a:rPr lang="fr-CH" b="0" kern="0" dirty="0" smtClean="0">
                    <a:solidFill>
                      <a:schemeClr val="tx1"/>
                    </a:solidFill>
                  </a:rPr>
                  <a:t>n x </a:t>
                </a:r>
                <a:r>
                  <a:rPr lang="fr-CH" b="0" kern="0" dirty="0" smtClean="0">
                    <a:solidFill>
                      <a:srgbClr val="000000"/>
                    </a:solidFill>
                  </a:rPr>
                  <a:t>1</a:t>
                </a:r>
                <a:r>
                  <a:rPr lang="fr-CH" b="0" kern="0" dirty="0" smtClean="0">
                    <a:solidFill>
                      <a:srgbClr val="FF66FF"/>
                    </a:solidFill>
                  </a:rPr>
                  <a:t>0</a:t>
                </a:r>
                <a:r>
                  <a:rPr lang="fr-CH" b="0" kern="0" dirty="0" smtClean="0">
                    <a:solidFill>
                      <a:srgbClr val="00FF00"/>
                    </a:solidFill>
                  </a:rPr>
                  <a:t>G</a:t>
                </a:r>
                <a:r>
                  <a:rPr lang="fr-CH" b="0" kern="0" dirty="0" smtClean="0">
                    <a:solidFill>
                      <a:srgbClr val="FF0066"/>
                    </a:solidFill>
                  </a:rPr>
                  <a:t>b</a:t>
                </a:r>
                <a:r>
                  <a:rPr lang="fr-CH" b="0" kern="0" dirty="0" smtClean="0">
                    <a:solidFill>
                      <a:schemeClr val="tx1"/>
                    </a:solidFill>
                  </a:rPr>
                  <a:t>/</a:t>
                </a:r>
                <a:r>
                  <a:rPr lang="fr-CH" b="0" kern="0" dirty="0" smtClean="0">
                    <a:solidFill>
                      <a:srgbClr val="0070C0"/>
                    </a:solidFill>
                  </a:rPr>
                  <a:t>s</a:t>
                </a:r>
                <a:r>
                  <a:rPr lang="fr-CH" b="0" kern="0" dirty="0" smtClean="0"/>
                  <a:t/>
                </a:r>
                <a:br>
                  <a:rPr lang="fr-CH" b="0" kern="0" dirty="0" smtClean="0"/>
                </a:br>
                <a:endParaRPr lang="fr-CH" b="0" kern="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00" name="Connecteur droit avec flèche 99"/>
              <p:cNvCxnSpPr/>
              <p:nvPr/>
            </p:nvCxnSpPr>
            <p:spPr bwMode="auto">
              <a:xfrm>
                <a:off x="3293332" y="1661450"/>
                <a:ext cx="2371695" cy="44898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triangle"/>
              </a:ln>
              <a:effectLst/>
            </p:spPr>
          </p:cxnSp>
        </p:grpSp>
      </p:grpSp>
      <p:sp>
        <p:nvSpPr>
          <p:cNvPr id="8" name="Rectangle 7"/>
          <p:cNvSpPr/>
          <p:nvPr/>
        </p:nvSpPr>
        <p:spPr bwMode="auto">
          <a:xfrm>
            <a:off x="6411634" y="2709805"/>
            <a:ext cx="307975" cy="29316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CH" sz="5400" b="1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Verdana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46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274508"/>
            <a:ext cx="7886700" cy="1325563"/>
          </a:xfrm>
        </p:spPr>
        <p:txBody>
          <a:bodyPr/>
          <a:lstStyle/>
          <a:p>
            <a:endParaRPr lang="fr-CH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0"/>
            <a:ext cx="9144000" cy="617957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709838" y="-65965"/>
            <a:ext cx="6075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800" dirty="0" smtClean="0">
                <a:solidFill>
                  <a:srgbClr val="FF0000"/>
                </a:solidFill>
              </a:rPr>
              <a:t>Plateforme OM5200 il y a moins d’une année.</a:t>
            </a:r>
            <a:endParaRPr lang="fr-CH" sz="1800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52569" y="6667534"/>
            <a:ext cx="593303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600" b="0" dirty="0">
                <a:hlinkClick r:id="rId3"/>
              </a:rPr>
              <a:t>http://</a:t>
            </a:r>
            <a:r>
              <a:rPr lang="fr-CH" sz="600" b="0" dirty="0" smtClean="0">
                <a:hlinkClick r:id="rId3"/>
              </a:rPr>
              <a:t>www.bfs.admin.ch/bfs/portal/fr/index/regionen/11/geo/raeumliche_typologien/00.parsys.0624.PhotogalleryDownloadFile1.tmp/kcb00.52.pdf</a:t>
            </a:r>
            <a:endParaRPr lang="fr-CH" sz="600" b="0" dirty="0"/>
          </a:p>
        </p:txBody>
      </p:sp>
      <p:grpSp>
        <p:nvGrpSpPr>
          <p:cNvPr id="149" name="Groupe 148"/>
          <p:cNvGrpSpPr/>
          <p:nvPr/>
        </p:nvGrpSpPr>
        <p:grpSpPr>
          <a:xfrm>
            <a:off x="673260" y="1332781"/>
            <a:ext cx="5703986" cy="4215441"/>
            <a:chOff x="673260" y="1332781"/>
            <a:chExt cx="5703986" cy="4215441"/>
          </a:xfrm>
        </p:grpSpPr>
        <p:sp>
          <p:nvSpPr>
            <p:cNvPr id="11" name="Triangle isocèle 10"/>
            <p:cNvSpPr/>
            <p:nvPr/>
          </p:nvSpPr>
          <p:spPr bwMode="auto">
            <a:xfrm rot="3067917">
              <a:off x="4170614" y="1836389"/>
              <a:ext cx="333728" cy="289539"/>
            </a:xfrm>
            <a:prstGeom prst="triangl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cxnSp>
          <p:nvCxnSpPr>
            <p:cNvPr id="22" name="Connecteur droit 21"/>
            <p:cNvCxnSpPr>
              <a:endCxn id="17" idx="1"/>
            </p:cNvCxnSpPr>
            <p:nvPr/>
          </p:nvCxnSpPr>
          <p:spPr bwMode="auto">
            <a:xfrm flipH="1" flipV="1">
              <a:off x="2305691" y="3733049"/>
              <a:ext cx="516783" cy="1148588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Connecteur droit 23"/>
            <p:cNvCxnSpPr>
              <a:stCxn id="17" idx="1"/>
              <a:endCxn id="19" idx="0"/>
            </p:cNvCxnSpPr>
            <p:nvPr/>
          </p:nvCxnSpPr>
          <p:spPr bwMode="auto">
            <a:xfrm flipH="1" flipV="1">
              <a:off x="1765092" y="3332617"/>
              <a:ext cx="540599" cy="400432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7" name="Triangle isocèle 16"/>
            <p:cNvSpPr/>
            <p:nvPr/>
          </p:nvSpPr>
          <p:spPr bwMode="auto">
            <a:xfrm rot="11880663">
              <a:off x="2059483" y="3562483"/>
              <a:ext cx="333728" cy="289539"/>
            </a:xfrm>
            <a:prstGeom prst="triangl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cxnSp>
          <p:nvCxnSpPr>
            <p:cNvPr id="33" name="Connecteur droit 32"/>
            <p:cNvCxnSpPr>
              <a:stCxn id="20" idx="0"/>
              <a:endCxn id="19" idx="0"/>
            </p:cNvCxnSpPr>
            <p:nvPr/>
          </p:nvCxnSpPr>
          <p:spPr bwMode="auto">
            <a:xfrm flipV="1">
              <a:off x="1207470" y="3332617"/>
              <a:ext cx="557622" cy="555682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Connecteur droit 37"/>
            <p:cNvCxnSpPr>
              <a:stCxn id="18" idx="0"/>
              <a:endCxn id="20" idx="0"/>
            </p:cNvCxnSpPr>
            <p:nvPr/>
          </p:nvCxnSpPr>
          <p:spPr bwMode="auto">
            <a:xfrm flipV="1">
              <a:off x="801090" y="3888299"/>
              <a:ext cx="406380" cy="85253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36" name="Organigramme : Disque magnétique 35"/>
            <p:cNvSpPr/>
            <p:nvPr/>
          </p:nvSpPr>
          <p:spPr bwMode="auto">
            <a:xfrm>
              <a:off x="815496" y="4216896"/>
              <a:ext cx="255660" cy="267290"/>
            </a:xfrm>
            <a:prstGeom prst="flowChartMagneticDisk">
              <a:avLst/>
            </a:prstGeom>
            <a:solidFill>
              <a:srgbClr val="00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20" name="Organigramme : Disque magnétique 19"/>
            <p:cNvSpPr/>
            <p:nvPr/>
          </p:nvSpPr>
          <p:spPr bwMode="auto">
            <a:xfrm>
              <a:off x="1079640" y="3799202"/>
              <a:ext cx="255660" cy="267290"/>
            </a:xfrm>
            <a:prstGeom prst="flowChartMagneticDisk">
              <a:avLst/>
            </a:prstGeom>
            <a:solidFill>
              <a:srgbClr val="00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9" name="Organigramme : Disque magnétique 18"/>
            <p:cNvSpPr/>
            <p:nvPr/>
          </p:nvSpPr>
          <p:spPr bwMode="auto">
            <a:xfrm>
              <a:off x="1637262" y="3243520"/>
              <a:ext cx="255660" cy="267290"/>
            </a:xfrm>
            <a:prstGeom prst="flowChartMagneticDisk">
              <a:avLst/>
            </a:prstGeom>
            <a:solidFill>
              <a:srgbClr val="00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cxnSp>
          <p:nvCxnSpPr>
            <p:cNvPr id="47" name="Connecteur droit 46"/>
            <p:cNvCxnSpPr>
              <a:stCxn id="18" idx="0"/>
              <a:endCxn id="46" idx="3"/>
            </p:cNvCxnSpPr>
            <p:nvPr/>
          </p:nvCxnSpPr>
          <p:spPr bwMode="auto">
            <a:xfrm flipV="1">
              <a:off x="801090" y="3965104"/>
              <a:ext cx="947864" cy="775731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8" name="Organigramme : Disque magnétique 17"/>
            <p:cNvSpPr/>
            <p:nvPr/>
          </p:nvSpPr>
          <p:spPr bwMode="auto">
            <a:xfrm>
              <a:off x="673260" y="4651738"/>
              <a:ext cx="255660" cy="267290"/>
            </a:xfrm>
            <a:prstGeom prst="flowChartMagneticDisk">
              <a:avLst/>
            </a:prstGeom>
            <a:solidFill>
              <a:srgbClr val="00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cxnSp>
          <p:nvCxnSpPr>
            <p:cNvPr id="52" name="Connecteur droit 51"/>
            <p:cNvCxnSpPr>
              <a:stCxn id="15" idx="0"/>
              <a:endCxn id="46" idx="1"/>
            </p:cNvCxnSpPr>
            <p:nvPr/>
          </p:nvCxnSpPr>
          <p:spPr bwMode="auto">
            <a:xfrm flipH="1" flipV="1">
              <a:off x="1882949" y="3865282"/>
              <a:ext cx="535748" cy="741908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46" name="Triangle isocèle 45"/>
            <p:cNvSpPr/>
            <p:nvPr/>
          </p:nvSpPr>
          <p:spPr bwMode="auto">
            <a:xfrm rot="4996234">
              <a:off x="1725862" y="3803370"/>
              <a:ext cx="333728" cy="289539"/>
            </a:xfrm>
            <a:prstGeom prst="triangl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cxnSp>
          <p:nvCxnSpPr>
            <p:cNvPr id="57" name="Connecteur droit 56"/>
            <p:cNvCxnSpPr>
              <a:stCxn id="16" idx="0"/>
              <a:endCxn id="15" idx="0"/>
            </p:cNvCxnSpPr>
            <p:nvPr/>
          </p:nvCxnSpPr>
          <p:spPr bwMode="auto">
            <a:xfrm flipH="1" flipV="1">
              <a:off x="2418697" y="4607190"/>
              <a:ext cx="433027" cy="36354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Connecteur droit 65"/>
            <p:cNvCxnSpPr>
              <a:stCxn id="16" idx="0"/>
              <a:endCxn id="4" idx="3"/>
            </p:cNvCxnSpPr>
            <p:nvPr/>
          </p:nvCxnSpPr>
          <p:spPr bwMode="auto">
            <a:xfrm flipV="1">
              <a:off x="2851724" y="3997640"/>
              <a:ext cx="73015" cy="97309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Connecteur droit 69"/>
            <p:cNvCxnSpPr>
              <a:stCxn id="15" idx="0"/>
              <a:endCxn id="4" idx="0"/>
            </p:cNvCxnSpPr>
            <p:nvPr/>
          </p:nvCxnSpPr>
          <p:spPr bwMode="auto">
            <a:xfrm flipV="1">
              <a:off x="2418697" y="3819447"/>
              <a:ext cx="506042" cy="78774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Connecteur droit 77"/>
            <p:cNvCxnSpPr>
              <a:stCxn id="4" idx="0"/>
              <a:endCxn id="8" idx="3"/>
            </p:cNvCxnSpPr>
            <p:nvPr/>
          </p:nvCxnSpPr>
          <p:spPr bwMode="auto">
            <a:xfrm flipV="1">
              <a:off x="2924739" y="3512602"/>
              <a:ext cx="127830" cy="30684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Connecteur droit 80"/>
            <p:cNvCxnSpPr>
              <a:stCxn id="8" idx="0"/>
              <a:endCxn id="11" idx="3"/>
            </p:cNvCxnSpPr>
            <p:nvPr/>
          </p:nvCxnSpPr>
          <p:spPr bwMode="auto">
            <a:xfrm flipV="1">
              <a:off x="3052569" y="2072006"/>
              <a:ext cx="1172192" cy="126240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Connecteur droit 83"/>
            <p:cNvCxnSpPr>
              <a:stCxn id="11" idx="0"/>
              <a:endCxn id="9" idx="0"/>
            </p:cNvCxnSpPr>
            <p:nvPr/>
          </p:nvCxnSpPr>
          <p:spPr bwMode="auto">
            <a:xfrm flipV="1">
              <a:off x="4450195" y="1421878"/>
              <a:ext cx="1234204" cy="46843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Connecteur droit 87"/>
            <p:cNvCxnSpPr>
              <a:stCxn id="9" idx="0"/>
              <a:endCxn id="13" idx="3"/>
            </p:cNvCxnSpPr>
            <p:nvPr/>
          </p:nvCxnSpPr>
          <p:spPr bwMode="auto">
            <a:xfrm>
              <a:off x="5684399" y="1421878"/>
              <a:ext cx="407982" cy="75492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Connecteur droit 90"/>
            <p:cNvCxnSpPr>
              <a:stCxn id="13" idx="3"/>
              <a:endCxn id="12" idx="3"/>
            </p:cNvCxnSpPr>
            <p:nvPr/>
          </p:nvCxnSpPr>
          <p:spPr bwMode="auto">
            <a:xfrm>
              <a:off x="6092381" y="2176804"/>
              <a:ext cx="118001" cy="169646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Connecteur droit 93"/>
            <p:cNvCxnSpPr>
              <a:stCxn id="12" idx="3"/>
              <a:endCxn id="14" idx="3"/>
            </p:cNvCxnSpPr>
            <p:nvPr/>
          </p:nvCxnSpPr>
          <p:spPr bwMode="auto">
            <a:xfrm flipH="1">
              <a:off x="5556570" y="3873269"/>
              <a:ext cx="653812" cy="87472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Connecteur droit 96"/>
            <p:cNvCxnSpPr>
              <a:stCxn id="10" idx="0"/>
              <a:endCxn id="14" idx="3"/>
            </p:cNvCxnSpPr>
            <p:nvPr/>
          </p:nvCxnSpPr>
          <p:spPr bwMode="auto">
            <a:xfrm flipV="1">
              <a:off x="4219581" y="4747992"/>
              <a:ext cx="1336989" cy="4319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Connecteur droit 99"/>
            <p:cNvCxnSpPr>
              <a:stCxn id="16" idx="3"/>
              <a:endCxn id="10" idx="0"/>
            </p:cNvCxnSpPr>
            <p:nvPr/>
          </p:nvCxnSpPr>
          <p:spPr bwMode="auto">
            <a:xfrm flipV="1">
              <a:off x="2851724" y="4791188"/>
              <a:ext cx="1367857" cy="357738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Connecteur droit 114"/>
            <p:cNvCxnSpPr>
              <a:stCxn id="105" idx="0"/>
              <a:endCxn id="16" idx="0"/>
            </p:cNvCxnSpPr>
            <p:nvPr/>
          </p:nvCxnSpPr>
          <p:spPr bwMode="auto">
            <a:xfrm flipH="1" flipV="1">
              <a:off x="2851724" y="4970733"/>
              <a:ext cx="101725" cy="399296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Connecteur droit 122"/>
            <p:cNvCxnSpPr>
              <a:stCxn id="105" idx="0"/>
              <a:endCxn id="104" idx="0"/>
            </p:cNvCxnSpPr>
            <p:nvPr/>
          </p:nvCxnSpPr>
          <p:spPr bwMode="auto">
            <a:xfrm flipV="1">
              <a:off x="2953449" y="4709854"/>
              <a:ext cx="494443" cy="66017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Connecteur droit 127"/>
            <p:cNvCxnSpPr>
              <a:stCxn id="104" idx="0"/>
            </p:cNvCxnSpPr>
            <p:nvPr/>
          </p:nvCxnSpPr>
          <p:spPr bwMode="auto">
            <a:xfrm flipV="1">
              <a:off x="3447892" y="4455519"/>
              <a:ext cx="298506" cy="25433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Connecteur droit 129"/>
            <p:cNvCxnSpPr>
              <a:stCxn id="15" idx="0"/>
              <a:endCxn id="103" idx="2"/>
            </p:cNvCxnSpPr>
            <p:nvPr/>
          </p:nvCxnSpPr>
          <p:spPr bwMode="auto">
            <a:xfrm flipV="1">
              <a:off x="2418697" y="4287432"/>
              <a:ext cx="987639" cy="319758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8" name="Organigramme : Disque magnétique 7"/>
            <p:cNvSpPr/>
            <p:nvPr/>
          </p:nvSpPr>
          <p:spPr bwMode="auto">
            <a:xfrm>
              <a:off x="2924739" y="3245312"/>
              <a:ext cx="255660" cy="267290"/>
            </a:xfrm>
            <a:prstGeom prst="flowChartMagneticDisk">
              <a:avLst/>
            </a:prstGeom>
            <a:solidFill>
              <a:srgbClr val="00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9" name="Organigramme : Disque magnétique 8"/>
            <p:cNvSpPr/>
            <p:nvPr/>
          </p:nvSpPr>
          <p:spPr bwMode="auto">
            <a:xfrm>
              <a:off x="5556569" y="1332781"/>
              <a:ext cx="255660" cy="267290"/>
            </a:xfrm>
            <a:prstGeom prst="flowChartMagneticDisk">
              <a:avLst/>
            </a:prstGeom>
            <a:solidFill>
              <a:srgbClr val="00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0" name="Organigramme : Disque magnétique 9"/>
            <p:cNvSpPr/>
            <p:nvPr/>
          </p:nvSpPr>
          <p:spPr bwMode="auto">
            <a:xfrm>
              <a:off x="4091751" y="4702091"/>
              <a:ext cx="255660" cy="267290"/>
            </a:xfrm>
            <a:prstGeom prst="flowChartMagneticDisk">
              <a:avLst/>
            </a:prstGeom>
            <a:solidFill>
              <a:srgbClr val="00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2" name="Triangle isocèle 11"/>
            <p:cNvSpPr/>
            <p:nvPr/>
          </p:nvSpPr>
          <p:spPr bwMode="auto">
            <a:xfrm rot="10800000">
              <a:off x="6043518" y="3873269"/>
              <a:ext cx="333728" cy="289539"/>
            </a:xfrm>
            <a:prstGeom prst="triangl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3" name="Triangle isocèle 12"/>
            <p:cNvSpPr/>
            <p:nvPr/>
          </p:nvSpPr>
          <p:spPr bwMode="auto">
            <a:xfrm rot="10800000">
              <a:off x="5925517" y="2176804"/>
              <a:ext cx="333728" cy="289539"/>
            </a:xfrm>
            <a:prstGeom prst="triangl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4" name="Triangle isocèle 13"/>
            <p:cNvSpPr/>
            <p:nvPr/>
          </p:nvSpPr>
          <p:spPr bwMode="auto">
            <a:xfrm rot="16200000">
              <a:off x="5244936" y="4603222"/>
              <a:ext cx="333728" cy="289539"/>
            </a:xfrm>
            <a:prstGeom prst="triangl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6" name="Organigramme : Disque magnétique 15"/>
            <p:cNvSpPr/>
            <p:nvPr/>
          </p:nvSpPr>
          <p:spPr bwMode="auto">
            <a:xfrm>
              <a:off x="2723894" y="4881636"/>
              <a:ext cx="255660" cy="267290"/>
            </a:xfrm>
            <a:prstGeom prst="flowChartMagneticDisk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5" name="Organigramme : Disque magnétique 14"/>
            <p:cNvSpPr/>
            <p:nvPr/>
          </p:nvSpPr>
          <p:spPr bwMode="auto">
            <a:xfrm>
              <a:off x="2290867" y="4518093"/>
              <a:ext cx="255660" cy="267290"/>
            </a:xfrm>
            <a:prstGeom prst="flowChartMagneticDisk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4" name="Organigramme : Disque magnétique 3"/>
            <p:cNvSpPr/>
            <p:nvPr/>
          </p:nvSpPr>
          <p:spPr bwMode="auto">
            <a:xfrm>
              <a:off x="2796909" y="3730350"/>
              <a:ext cx="255660" cy="267290"/>
            </a:xfrm>
            <a:prstGeom prst="flowChartMagneticDisk">
              <a:avLst/>
            </a:prstGeom>
            <a:solidFill>
              <a:srgbClr val="00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04" name="Organigramme : Disque magnétique 103"/>
            <p:cNvSpPr/>
            <p:nvPr/>
          </p:nvSpPr>
          <p:spPr bwMode="auto">
            <a:xfrm>
              <a:off x="3320062" y="4620757"/>
              <a:ext cx="255660" cy="267290"/>
            </a:xfrm>
            <a:prstGeom prst="flowChartMagneticDisk">
              <a:avLst/>
            </a:prstGeom>
            <a:solidFill>
              <a:srgbClr val="00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05" name="Organigramme : Disque magnétique 104"/>
            <p:cNvSpPr/>
            <p:nvPr/>
          </p:nvSpPr>
          <p:spPr bwMode="auto">
            <a:xfrm>
              <a:off x="2825619" y="5280932"/>
              <a:ext cx="255660" cy="267290"/>
            </a:xfrm>
            <a:prstGeom prst="flowChartMagneticDisk">
              <a:avLst/>
            </a:prstGeom>
            <a:solidFill>
              <a:srgbClr val="00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cxnSp>
          <p:nvCxnSpPr>
            <p:cNvPr id="144" name="Connecteur droit 143"/>
            <p:cNvCxnSpPr/>
            <p:nvPr/>
          </p:nvCxnSpPr>
          <p:spPr bwMode="auto">
            <a:xfrm>
              <a:off x="3559049" y="4275146"/>
              <a:ext cx="264930" cy="137223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03" name="Organigramme : Disque magnétique 102"/>
            <p:cNvSpPr/>
            <p:nvPr/>
          </p:nvSpPr>
          <p:spPr bwMode="auto">
            <a:xfrm>
              <a:off x="3406336" y="4153787"/>
              <a:ext cx="255660" cy="267290"/>
            </a:xfrm>
            <a:prstGeom prst="flowChartMagneticDisk">
              <a:avLst/>
            </a:prstGeom>
            <a:solidFill>
              <a:srgbClr val="00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  <p:sp>
          <p:nvSpPr>
            <p:cNvPr id="141" name="Organigramme : Disque magnétique 140"/>
            <p:cNvSpPr/>
            <p:nvPr/>
          </p:nvSpPr>
          <p:spPr bwMode="auto">
            <a:xfrm>
              <a:off x="3705315" y="4350541"/>
              <a:ext cx="255660" cy="267290"/>
            </a:xfrm>
            <a:prstGeom prst="flowChartMagneticDisk">
              <a:avLst/>
            </a:prstGeom>
            <a:solidFill>
              <a:srgbClr val="00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CH" sz="5400" b="1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Verdana" pitchFamily="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981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fr-CH" dirty="0">
                <a:solidFill>
                  <a:srgbClr val="ACA39A"/>
                </a:solidFill>
                <a:latin typeface="Arial" pitchFamily="34" charset="0"/>
                <a:cs typeface="Arial" pitchFamily="34" charset="0"/>
              </a:rPr>
              <a:t>2014/15 | </a:t>
            </a:r>
            <a:r>
              <a:rPr lang="de-CH" dirty="0">
                <a:solidFill>
                  <a:srgbClr val="ACA39A"/>
                </a:solidFill>
                <a:latin typeface="Arial" pitchFamily="34" charset="0"/>
                <a:cs typeface="Arial" pitchFamily="34" charset="0"/>
              </a:rPr>
              <a:t>Dr. </a:t>
            </a:r>
            <a:r>
              <a:rPr lang="de-CH" dirty="0" err="1">
                <a:solidFill>
                  <a:srgbClr val="ACA39A"/>
                </a:solidFill>
                <a:latin typeface="Arial" pitchFamily="34" charset="0"/>
                <a:cs typeface="Arial" pitchFamily="34" charset="0"/>
              </a:rPr>
              <a:t>J.Robadey</a:t>
            </a:r>
            <a:endParaRPr lang="de-CH" dirty="0">
              <a:solidFill>
                <a:srgbClr val="ACA39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46700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23528" y="-20171"/>
            <a:ext cx="2754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400" b="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Comparaison avec</a:t>
            </a:r>
            <a:endParaRPr lang="fr-CH" sz="2400" b="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03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Les 3 plateformes du labo.</a:t>
            </a:r>
            <a:endParaRPr lang="fr-CH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CH" smtClean="0"/>
              <a:t>Dr. J.Robadey</a:t>
            </a:r>
            <a:endParaRPr lang="de-CH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1160218"/>
            <a:ext cx="8166822" cy="551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4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Le réseau </a:t>
            </a:r>
            <a:r>
              <a:rPr lang="fr-CH" dirty="0" err="1" smtClean="0"/>
              <a:t>core</a:t>
            </a:r>
            <a:r>
              <a:rPr lang="fr-CH" dirty="0"/>
              <a:t> </a:t>
            </a:r>
            <a:r>
              <a:rPr lang="fr-CH" dirty="0" smtClean="0"/>
              <a:t>en détail.</a:t>
            </a:r>
            <a:endParaRPr lang="fr-CH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CH" smtClean="0"/>
              <a:t>Dr. J.Robadey</a:t>
            </a:r>
            <a:endParaRPr lang="de-CH" dirty="0"/>
          </a:p>
        </p:txBody>
      </p:sp>
      <p:pic>
        <p:nvPicPr>
          <p:cNvPr id="5" name="Imag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62" y="939800"/>
            <a:ext cx="7153275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4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EEC6B3-74A9-44EB-9690-B604ED3EF10A}" type="slidenum">
              <a:rPr lang="fr-CH" smtClean="0"/>
              <a:pPr/>
              <a:t>12</a:t>
            </a:fld>
            <a:endParaRPr lang="fr-CH"/>
          </a:p>
        </p:txBody>
      </p:sp>
      <p:sp>
        <p:nvSpPr>
          <p:cNvPr id="6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0" y="1828800"/>
            <a:ext cx="9144000" cy="3810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spcBef>
                <a:spcPct val="0"/>
              </a:spcBef>
              <a:buFont typeface="Monotype Sorts" charset="0"/>
              <a:buNone/>
              <a:tabLst>
                <a:tab pos="857250" algn="l"/>
              </a:tabLst>
            </a:pPr>
            <a:r>
              <a:rPr lang="fr-FR" sz="3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Veuillez lire la donnée.</a:t>
            </a:r>
          </a:p>
          <a:p>
            <a:pPr marL="0" indent="0" algn="ctr" eaLnBrk="1" hangingPunct="1">
              <a:spcBef>
                <a:spcPct val="0"/>
              </a:spcBef>
              <a:buFont typeface="Monotype Sorts" charset="0"/>
              <a:buNone/>
              <a:tabLst>
                <a:tab pos="857250" algn="l"/>
              </a:tabLst>
            </a:pPr>
            <a:endParaRPr lang="fr-FR" sz="3200" b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0" indent="0" algn="ctr" eaLnBrk="1" hangingPunct="1">
              <a:spcBef>
                <a:spcPct val="0"/>
              </a:spcBef>
              <a:buFont typeface="Monotype Sorts" charset="0"/>
              <a:buNone/>
              <a:tabLst>
                <a:tab pos="857250" algn="l"/>
              </a:tabLst>
            </a:pPr>
            <a:r>
              <a:rPr lang="fr-FR" sz="3200" b="1" dirty="0">
                <a:solidFill>
                  <a:schemeClr val="accent2"/>
                </a:solidFill>
                <a:latin typeface="Arial" charset="0"/>
                <a:cs typeface="Arial" charset="0"/>
              </a:rPr>
              <a:t>Merci </a:t>
            </a:r>
            <a:r>
              <a:rPr lang="fr-FR" sz="3200" b="1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de votre attention !</a:t>
            </a:r>
            <a:endParaRPr lang="fr-FR" sz="3200" b="1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0" indent="0" algn="ctr" eaLnBrk="1" hangingPunct="1">
              <a:spcBef>
                <a:spcPct val="0"/>
              </a:spcBef>
              <a:buFont typeface="Monotype Sorts" charset="0"/>
              <a:buNone/>
              <a:tabLst>
                <a:tab pos="857250" algn="l"/>
              </a:tabLst>
            </a:pPr>
            <a:endParaRPr lang="fr-FR" sz="1800" b="1" dirty="0">
              <a:solidFill>
                <a:srgbClr val="185B80"/>
              </a:solidFill>
              <a:latin typeface="Arial" charset="0"/>
              <a:cs typeface="Arial" charset="0"/>
            </a:endParaRPr>
          </a:p>
          <a:p>
            <a:pPr marL="0" indent="0" algn="ctr" eaLnBrk="1" hangingPunct="1">
              <a:spcBef>
                <a:spcPct val="0"/>
              </a:spcBef>
              <a:buFont typeface="Monotype Sorts" charset="0"/>
              <a:buNone/>
              <a:tabLst>
                <a:tab pos="857250" algn="l"/>
              </a:tabLst>
            </a:pPr>
            <a:endParaRPr lang="fr-FR" sz="1800" b="1" dirty="0">
              <a:solidFill>
                <a:srgbClr val="185B80"/>
              </a:solidFill>
              <a:latin typeface="Arial" charset="0"/>
              <a:cs typeface="Arial" charset="0"/>
            </a:endParaRPr>
          </a:p>
          <a:p>
            <a:pPr marL="0" indent="0" algn="ctr" eaLnBrk="1" hangingPunct="1">
              <a:spcBef>
                <a:spcPct val="0"/>
              </a:spcBef>
              <a:buFont typeface="Monotype Sorts" charset="0"/>
              <a:buNone/>
              <a:tabLst>
                <a:tab pos="857250" algn="l"/>
              </a:tabLst>
            </a:pPr>
            <a:endParaRPr lang="fr-FR" sz="1400" b="1" dirty="0">
              <a:solidFill>
                <a:srgbClr val="185B80"/>
              </a:solidFill>
              <a:latin typeface="Arial" charset="0"/>
              <a:cs typeface="Arial" charset="0"/>
            </a:endParaRPr>
          </a:p>
          <a:p>
            <a:pPr marL="0" indent="0" algn="ctr" eaLnBrk="1" hangingPunct="1">
              <a:spcBef>
                <a:spcPct val="0"/>
              </a:spcBef>
              <a:buFont typeface="Monotype Sorts" charset="0"/>
              <a:buNone/>
              <a:tabLst>
                <a:tab pos="857250" algn="l"/>
              </a:tabLst>
            </a:pPr>
            <a:r>
              <a:rPr lang="fr-FR" sz="1400" b="1" dirty="0" smtClean="0">
                <a:solidFill>
                  <a:srgbClr val="185B80"/>
                </a:solidFill>
                <a:latin typeface="Arial" charset="0"/>
                <a:cs typeface="Arial" charset="0"/>
              </a:rPr>
              <a:t>jacques.robadey@hefr.ch</a:t>
            </a:r>
            <a:endParaRPr lang="fr-FR" sz="1400" b="1" dirty="0">
              <a:solidFill>
                <a:srgbClr val="185B80"/>
              </a:solidFill>
              <a:latin typeface="Arial" charset="0"/>
              <a:cs typeface="Arial" charset="0"/>
            </a:endParaRPr>
          </a:p>
          <a:p>
            <a:pPr marL="0" indent="0" algn="ctr" eaLnBrk="1" hangingPunct="1">
              <a:spcBef>
                <a:spcPct val="0"/>
              </a:spcBef>
              <a:buFont typeface="Monotype Sorts" charset="0"/>
              <a:buNone/>
              <a:tabLst>
                <a:tab pos="857250" algn="l"/>
              </a:tabLst>
            </a:pPr>
            <a:r>
              <a:rPr lang="fr-FR" sz="1400" b="1" dirty="0">
                <a:solidFill>
                  <a:srgbClr val="185B80"/>
                </a:solidFill>
                <a:latin typeface="Arial" charset="0"/>
                <a:cs typeface="Arial" charset="0"/>
              </a:rPr>
              <a:t>HES-</a:t>
            </a:r>
            <a:r>
              <a:rPr lang="fr-FR" sz="1400" b="1" dirty="0" smtClean="0">
                <a:solidFill>
                  <a:srgbClr val="185B80"/>
                </a:solidFill>
                <a:latin typeface="Arial" charset="0"/>
                <a:cs typeface="Arial" charset="0"/>
              </a:rPr>
              <a:t>SO//Fribourg - </a:t>
            </a:r>
            <a:r>
              <a:rPr lang="fr-FR" sz="1400" b="1" dirty="0">
                <a:solidFill>
                  <a:srgbClr val="185B80"/>
                </a:solidFill>
                <a:latin typeface="Arial" charset="0"/>
                <a:cs typeface="Arial" charset="0"/>
              </a:rPr>
              <a:t>EIA-FR</a:t>
            </a:r>
          </a:p>
        </p:txBody>
      </p:sp>
    </p:spTree>
    <p:extLst>
      <p:ext uri="{BB962C8B-B14F-4D97-AF65-F5344CB8AC3E}">
        <p14:creationId xmlns:p14="http://schemas.microsoft.com/office/powerpoint/2010/main" val="396295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0 Teleinfo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336699"/>
      </a:accent1>
      <a:accent2>
        <a:srgbClr val="003967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6699"/>
      </a:hlink>
      <a:folHlink>
        <a:srgbClr val="B2B2B2"/>
      </a:folHlink>
    </a:clrScheme>
    <a:fontScheme name="000000406">
      <a:majorFont>
        <a:latin typeface="B Eurostile Bold"/>
        <a:ea typeface=""/>
        <a:cs typeface=""/>
      </a:majorFont>
      <a:minorFont>
        <a:latin typeface="D Eurostile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fr-FR" sz="5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fr-FR" sz="5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1" charset="0"/>
          </a:defRPr>
        </a:defPPr>
      </a:lstStyle>
    </a:lnDef>
  </a:objectDefaults>
  <a:extraClrSchemeLst>
    <a:extraClrScheme>
      <a:clrScheme name="000000406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00406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0000406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0000406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0000406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0000406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0000406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2010 Teleinfo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336699"/>
      </a:accent1>
      <a:accent2>
        <a:srgbClr val="003967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6699"/>
      </a:hlink>
      <a:folHlink>
        <a:srgbClr val="B2B2B2"/>
      </a:folHlink>
    </a:clrScheme>
    <a:fontScheme name="000000406">
      <a:majorFont>
        <a:latin typeface="B Eurostile Bold"/>
        <a:ea typeface=""/>
        <a:cs typeface=""/>
      </a:majorFont>
      <a:minorFont>
        <a:latin typeface="D Eurostile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fr-FR" sz="5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fr-FR" sz="5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1" charset="0"/>
          </a:defRPr>
        </a:defPPr>
      </a:lstStyle>
    </a:lnDef>
  </a:objectDefaults>
  <a:extraClrSchemeLst>
    <a:extraClrScheme>
      <a:clrScheme name="000000406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00406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0000406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0000406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0000406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0000406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0000406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</Template>
  <TotalTime>10212</TotalTime>
  <Words>298</Words>
  <Application>Microsoft Office PowerPoint</Application>
  <PresentationFormat>Affichage à l'écran (4:3)</PresentationFormat>
  <Paragraphs>78</Paragraphs>
  <Slides>12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  <vt:variant>
        <vt:lpstr>Diaporamas personnalisés</vt:lpstr>
      </vt:variant>
      <vt:variant>
        <vt:i4>1</vt:i4>
      </vt:variant>
    </vt:vector>
  </HeadingPairs>
  <TitlesOfParts>
    <vt:vector size="24" baseType="lpstr">
      <vt:lpstr>Arial</vt:lpstr>
      <vt:lpstr>B Eurostile Bold</vt:lpstr>
      <vt:lpstr>D Eurostile Demi</vt:lpstr>
      <vt:lpstr>Monotype Sorts</vt:lpstr>
      <vt:lpstr>Symbol</vt:lpstr>
      <vt:lpstr>Tahoma</vt:lpstr>
      <vt:lpstr>Times New Roman</vt:lpstr>
      <vt:lpstr>Verdana</vt:lpstr>
      <vt:lpstr>Wingdings</vt:lpstr>
      <vt:lpstr>2010 Teleinfo</vt:lpstr>
      <vt:lpstr>1_2010 Teleinfo</vt:lpstr>
      <vt:lpstr>Présentation PowerPoint</vt:lpstr>
      <vt:lpstr>Segments du réseau global.</vt:lpstr>
      <vt:lpstr>Vision segmentaire.</vt:lpstr>
      <vt:lpstr>Accès (1) GPON. solution préférée dans le monde.</vt:lpstr>
      <vt:lpstr>Accès (2) FTTH p2p. ce qui ce fait en Suisse, et dans le monde pour les entreprises.</vt:lpstr>
      <vt:lpstr>Metro – Core (1).</vt:lpstr>
      <vt:lpstr>Metro – Core (2): OM5200 fait les 2 réseaux. </vt:lpstr>
      <vt:lpstr>Présentation PowerPoint</vt:lpstr>
      <vt:lpstr>Présentation PowerPoint</vt:lpstr>
      <vt:lpstr>Les 3 plateformes du labo.</vt:lpstr>
      <vt:lpstr>Le réseau core en détail.</vt:lpstr>
      <vt:lpstr>Présentation PowerPoint</vt:lpstr>
      <vt:lpstr>Diaporama personnalisé 1</vt:lpstr>
    </vt:vector>
  </TitlesOfParts>
  <Company>HEFR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Téléinformatique</dc:title>
  <dc:subject>Théorie d'information</dc:subject>
  <dc:creator>R. Scheurer (EIA-FR)</dc:creator>
  <cp:lastModifiedBy>Robadey Jacques</cp:lastModifiedBy>
  <cp:revision>1177</cp:revision>
  <cp:lastPrinted>2015-03-19T15:36:00Z</cp:lastPrinted>
  <dcterms:created xsi:type="dcterms:W3CDTF">2007-04-25T08:32:15Z</dcterms:created>
  <dcterms:modified xsi:type="dcterms:W3CDTF">2016-04-02T10:38:12Z</dcterms:modified>
</cp:coreProperties>
</file>