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362" r:id="rId3"/>
    <p:sldId id="267" r:id="rId4"/>
    <p:sldId id="270" r:id="rId5"/>
    <p:sldId id="268" r:id="rId6"/>
    <p:sldId id="269" r:id="rId7"/>
    <p:sldId id="275" r:id="rId8"/>
    <p:sldId id="271" r:id="rId9"/>
    <p:sldId id="257" r:id="rId10"/>
    <p:sldId id="272" r:id="rId11"/>
    <p:sldId id="274" r:id="rId12"/>
    <p:sldId id="273" r:id="rId13"/>
    <p:sldId id="263" r:id="rId14"/>
    <p:sldId id="259" r:id="rId15"/>
    <p:sldId id="276" r:id="rId16"/>
    <p:sldId id="363" r:id="rId17"/>
    <p:sldId id="364" r:id="rId18"/>
    <p:sldId id="365" r:id="rId19"/>
  </p:sldIdLst>
  <p:sldSz cx="12192000" cy="6858000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339966"/>
    <a:srgbClr val="33CC33"/>
    <a:srgbClr val="FFFF00"/>
    <a:srgbClr val="CC0099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2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2237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acques.robadey\Dropbox\conception%20r&#233;seaux\TP01\calculs%20dimensionnement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DE"/>
              <a:t>Tracé</a:t>
            </a:r>
            <a:r>
              <a:rPr lang="de-DE" baseline="0"/>
              <a:t> "fully-meshed</a:t>
            </a:r>
          </a:p>
          <a:p>
            <a:pPr>
              <a:defRPr/>
            </a:pPr>
            <a:r>
              <a:rPr lang="de-DE" baseline="0"/>
              <a:t>"</a:t>
            </a:r>
            <a:endParaRPr lang="de-DE"/>
          </a:p>
        </c:rich>
      </c:tx>
      <c:layout>
        <c:manualLayout>
          <c:xMode val="edge"/>
          <c:yMode val="edge"/>
          <c:x val="0.43163217196502973"/>
          <c:y val="2.0196829934686E-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7.3917687920013034E-2"/>
          <c:y val="0.15755092148491462"/>
          <c:w val="0.87080244745387436"/>
          <c:h val="0.72137072063744834"/>
        </c:manualLayout>
      </c:layout>
      <c:scatterChart>
        <c:scatterStyle val="line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'Tracé Core'!$X$88:$X$146</c:f>
              <c:numCache>
                <c:formatCode>General</c:formatCode>
                <c:ptCount val="59"/>
                <c:pt idx="0">
                  <c:v>10</c:v>
                </c:pt>
                <c:pt idx="1">
                  <c:v>47.536045584216417</c:v>
                </c:pt>
                <c:pt idx="2">
                  <c:v>10</c:v>
                </c:pt>
                <c:pt idx="3">
                  <c:v>121.53784708078388</c:v>
                </c:pt>
                <c:pt idx="4">
                  <c:v>10</c:v>
                </c:pt>
                <c:pt idx="5">
                  <c:v>108.74750596664745</c:v>
                </c:pt>
                <c:pt idx="6">
                  <c:v>10</c:v>
                </c:pt>
                <c:pt idx="7">
                  <c:v>191.5924809931669</c:v>
                </c:pt>
                <c:pt idx="8">
                  <c:v>10</c:v>
                </c:pt>
                <c:pt idx="9">
                  <c:v>206.66762488199473</c:v>
                </c:pt>
                <c:pt idx="10">
                  <c:v>10</c:v>
                </c:pt>
                <c:pt idx="11">
                  <c:v>255.26333040882056</c:v>
                </c:pt>
                <c:pt idx="12">
                  <c:v>10</c:v>
                </c:pt>
                <c:pt idx="13">
                  <c:v>173.26851455427942</c:v>
                </c:pt>
                <c:pt idx="14">
                  <c:v>10</c:v>
                </c:pt>
                <c:pt idx="15">
                  <c:v>223.83021316630484</c:v>
                </c:pt>
                <c:pt idx="16">
                  <c:v>47.536045584216417</c:v>
                </c:pt>
                <c:pt idx="17">
                  <c:v>121.53784708078388</c:v>
                </c:pt>
                <c:pt idx="18">
                  <c:v>47.536045584216417</c:v>
                </c:pt>
                <c:pt idx="19">
                  <c:v>108.74750596664745</c:v>
                </c:pt>
                <c:pt idx="20">
                  <c:v>47.536045584216417</c:v>
                </c:pt>
                <c:pt idx="21">
                  <c:v>191.5924809931669</c:v>
                </c:pt>
                <c:pt idx="22">
                  <c:v>47.536045584216417</c:v>
                </c:pt>
                <c:pt idx="23">
                  <c:v>206.66762488199473</c:v>
                </c:pt>
                <c:pt idx="24">
                  <c:v>47.536045584216417</c:v>
                </c:pt>
                <c:pt idx="25">
                  <c:v>255.26333040882056</c:v>
                </c:pt>
                <c:pt idx="26">
                  <c:v>47.536045584216417</c:v>
                </c:pt>
                <c:pt idx="27">
                  <c:v>173.26851455427942</c:v>
                </c:pt>
                <c:pt idx="28">
                  <c:v>121.53784708078388</c:v>
                </c:pt>
                <c:pt idx="29">
                  <c:v>108.74750596664745</c:v>
                </c:pt>
                <c:pt idx="30">
                  <c:v>121.53784708078388</c:v>
                </c:pt>
                <c:pt idx="31">
                  <c:v>191.5924809931669</c:v>
                </c:pt>
                <c:pt idx="32">
                  <c:v>121.53784708078388</c:v>
                </c:pt>
                <c:pt idx="33">
                  <c:v>206.66762488199473</c:v>
                </c:pt>
                <c:pt idx="34">
                  <c:v>121.53784708078388</c:v>
                </c:pt>
                <c:pt idx="35">
                  <c:v>255.26333040882056</c:v>
                </c:pt>
                <c:pt idx="36">
                  <c:v>121.53784708078388</c:v>
                </c:pt>
                <c:pt idx="37">
                  <c:v>223.83021316630484</c:v>
                </c:pt>
                <c:pt idx="38">
                  <c:v>108.74750596664745</c:v>
                </c:pt>
                <c:pt idx="39">
                  <c:v>191.5924809931669</c:v>
                </c:pt>
                <c:pt idx="40">
                  <c:v>108.74750596664745</c:v>
                </c:pt>
                <c:pt idx="41">
                  <c:v>206.66762488199473</c:v>
                </c:pt>
                <c:pt idx="42">
                  <c:v>108.74750596664745</c:v>
                </c:pt>
                <c:pt idx="43">
                  <c:v>255.26333040882056</c:v>
                </c:pt>
                <c:pt idx="44">
                  <c:v>108.74750596664745</c:v>
                </c:pt>
                <c:pt idx="45">
                  <c:v>173.26851455427942</c:v>
                </c:pt>
                <c:pt idx="46">
                  <c:v>191.5924809931669</c:v>
                </c:pt>
                <c:pt idx="47">
                  <c:v>206.66762488199473</c:v>
                </c:pt>
                <c:pt idx="48">
                  <c:v>191.5924809931669</c:v>
                </c:pt>
                <c:pt idx="49">
                  <c:v>255.26333040882056</c:v>
                </c:pt>
                <c:pt idx="50">
                  <c:v>191.5924809931669</c:v>
                </c:pt>
                <c:pt idx="51">
                  <c:v>223.83021316630484</c:v>
                </c:pt>
                <c:pt idx="52">
                  <c:v>206.66762488199473</c:v>
                </c:pt>
                <c:pt idx="53">
                  <c:v>255.26333040882056</c:v>
                </c:pt>
                <c:pt idx="54">
                  <c:v>206.66762488199473</c:v>
                </c:pt>
                <c:pt idx="55">
                  <c:v>173.26851455427942</c:v>
                </c:pt>
                <c:pt idx="56">
                  <c:v>255.26333040882056</c:v>
                </c:pt>
                <c:pt idx="57">
                  <c:v>223.83021316630484</c:v>
                </c:pt>
                <c:pt idx="58">
                  <c:v>173.26851455427942</c:v>
                </c:pt>
              </c:numCache>
            </c:numRef>
          </c:xVal>
          <c:yVal>
            <c:numRef>
              <c:f>'Tracé Core'!$Y$88:$Y$146</c:f>
              <c:numCache>
                <c:formatCode>General</c:formatCode>
                <c:ptCount val="59"/>
                <c:pt idx="0">
                  <c:v>31.705155555555535</c:v>
                </c:pt>
                <c:pt idx="1">
                  <c:v>67.109466666666293</c:v>
                </c:pt>
                <c:pt idx="2">
                  <c:v>31.705155555555535</c:v>
                </c:pt>
                <c:pt idx="3">
                  <c:v>183.49669166666644</c:v>
                </c:pt>
                <c:pt idx="4">
                  <c:v>31.705155555555535</c:v>
                </c:pt>
                <c:pt idx="5">
                  <c:v>114.58949444444404</c:v>
                </c:pt>
                <c:pt idx="6">
                  <c:v>31.705155555555535</c:v>
                </c:pt>
                <c:pt idx="7">
                  <c:v>161.1688472222219</c:v>
                </c:pt>
                <c:pt idx="8">
                  <c:v>31.705155555555535</c:v>
                </c:pt>
                <c:pt idx="9">
                  <c:v>175.9577083333333</c:v>
                </c:pt>
                <c:pt idx="10">
                  <c:v>31.705155555555535</c:v>
                </c:pt>
                <c:pt idx="11">
                  <c:v>167.36237777777762</c:v>
                </c:pt>
                <c:pt idx="12">
                  <c:v>31.705155555555535</c:v>
                </c:pt>
                <c:pt idx="13">
                  <c:v>125.86461111111049</c:v>
                </c:pt>
                <c:pt idx="14">
                  <c:v>31.705155555555535</c:v>
                </c:pt>
                <c:pt idx="15">
                  <c:v>10</c:v>
                </c:pt>
                <c:pt idx="16">
                  <c:v>67.109466666666293</c:v>
                </c:pt>
                <c:pt idx="17">
                  <c:v>183.49669166666644</c:v>
                </c:pt>
                <c:pt idx="18">
                  <c:v>67.109466666666293</c:v>
                </c:pt>
                <c:pt idx="19">
                  <c:v>114.58949444444404</c:v>
                </c:pt>
                <c:pt idx="20">
                  <c:v>67.109466666666293</c:v>
                </c:pt>
                <c:pt idx="21">
                  <c:v>161.1688472222219</c:v>
                </c:pt>
                <c:pt idx="22">
                  <c:v>67.109466666666293</c:v>
                </c:pt>
                <c:pt idx="23">
                  <c:v>175.9577083333333</c:v>
                </c:pt>
                <c:pt idx="24">
                  <c:v>67.109466666666293</c:v>
                </c:pt>
                <c:pt idx="25">
                  <c:v>167.36237777777762</c:v>
                </c:pt>
                <c:pt idx="26">
                  <c:v>67.109466666666293</c:v>
                </c:pt>
                <c:pt idx="27">
                  <c:v>125.86461111111049</c:v>
                </c:pt>
                <c:pt idx="28">
                  <c:v>183.49669166666644</c:v>
                </c:pt>
                <c:pt idx="29">
                  <c:v>114.58949444444404</c:v>
                </c:pt>
                <c:pt idx="30">
                  <c:v>183.49669166666644</c:v>
                </c:pt>
                <c:pt idx="31">
                  <c:v>161.1688472222219</c:v>
                </c:pt>
                <c:pt idx="32">
                  <c:v>183.49669166666644</c:v>
                </c:pt>
                <c:pt idx="33">
                  <c:v>175.9577083333333</c:v>
                </c:pt>
                <c:pt idx="34">
                  <c:v>183.49669166666644</c:v>
                </c:pt>
                <c:pt idx="35">
                  <c:v>167.36237777777762</c:v>
                </c:pt>
                <c:pt idx="36">
                  <c:v>183.49669166666644</c:v>
                </c:pt>
                <c:pt idx="37">
                  <c:v>10</c:v>
                </c:pt>
                <c:pt idx="38">
                  <c:v>114.58949444444404</c:v>
                </c:pt>
                <c:pt idx="39">
                  <c:v>161.1688472222219</c:v>
                </c:pt>
                <c:pt idx="40">
                  <c:v>114.58949444444404</c:v>
                </c:pt>
                <c:pt idx="41">
                  <c:v>175.9577083333333</c:v>
                </c:pt>
                <c:pt idx="42">
                  <c:v>114.58949444444404</c:v>
                </c:pt>
                <c:pt idx="43">
                  <c:v>167.36237777777762</c:v>
                </c:pt>
                <c:pt idx="44">
                  <c:v>114.58949444444404</c:v>
                </c:pt>
                <c:pt idx="45">
                  <c:v>125.86461111111049</c:v>
                </c:pt>
                <c:pt idx="46">
                  <c:v>161.1688472222219</c:v>
                </c:pt>
                <c:pt idx="47">
                  <c:v>175.9577083333333</c:v>
                </c:pt>
                <c:pt idx="48">
                  <c:v>161.1688472222219</c:v>
                </c:pt>
                <c:pt idx="49">
                  <c:v>167.36237777777762</c:v>
                </c:pt>
                <c:pt idx="50">
                  <c:v>161.1688472222219</c:v>
                </c:pt>
                <c:pt idx="51">
                  <c:v>10</c:v>
                </c:pt>
                <c:pt idx="52">
                  <c:v>175.9577083333333</c:v>
                </c:pt>
                <c:pt idx="53">
                  <c:v>167.36237777777762</c:v>
                </c:pt>
                <c:pt idx="54">
                  <c:v>175.9577083333333</c:v>
                </c:pt>
                <c:pt idx="55">
                  <c:v>125.86461111111049</c:v>
                </c:pt>
                <c:pt idx="56">
                  <c:v>167.36237777777762</c:v>
                </c:pt>
                <c:pt idx="57">
                  <c:v>10</c:v>
                </c:pt>
                <c:pt idx="58">
                  <c:v>125.86461111111049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6A13-4A38-BC94-78ECE24807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65644600"/>
        <c:axId val="465644992"/>
      </c:scatterChart>
      <c:valAx>
        <c:axId val="465644600"/>
        <c:scaling>
          <c:orientation val="minMax"/>
          <c:max val="3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5644992"/>
        <c:crosses val="autoZero"/>
        <c:crossBetween val="midCat"/>
      </c:valAx>
      <c:valAx>
        <c:axId val="465644992"/>
        <c:scaling>
          <c:orientation val="minMax"/>
          <c:max val="2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5644600"/>
        <c:crosses val="autoZero"/>
        <c:crossBetween val="midCat"/>
        <c:majorUnit val="50"/>
        <c:minorUnit val="1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26A33-AE0E-4964-A9E5-5763049851B9}" type="datetimeFigureOut">
              <a:rPr lang="de-DE" smtClean="0"/>
              <a:t>06.10.2025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3A305-F1F8-4A02-A33C-8283223E18C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0075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26A33-AE0E-4964-A9E5-5763049851B9}" type="datetimeFigureOut">
              <a:rPr lang="de-DE" smtClean="0"/>
              <a:t>06.10.2025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3A305-F1F8-4A02-A33C-8283223E18C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7675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26A33-AE0E-4964-A9E5-5763049851B9}" type="datetimeFigureOut">
              <a:rPr lang="de-DE" smtClean="0"/>
              <a:t>06.10.2025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3A305-F1F8-4A02-A33C-8283223E18C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75955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26A33-AE0E-4964-A9E5-5763049851B9}" type="datetimeFigureOut">
              <a:rPr lang="de-DE" smtClean="0"/>
              <a:t>06.10.2025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3A305-F1F8-4A02-A33C-8283223E18C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73666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26A33-AE0E-4964-A9E5-5763049851B9}" type="datetimeFigureOut">
              <a:rPr lang="de-DE" smtClean="0"/>
              <a:t>06.10.2025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3A305-F1F8-4A02-A33C-8283223E18C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82407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26A33-AE0E-4964-A9E5-5763049851B9}" type="datetimeFigureOut">
              <a:rPr lang="de-DE" smtClean="0"/>
              <a:t>06.10.2025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3A305-F1F8-4A02-A33C-8283223E18C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12328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26A33-AE0E-4964-A9E5-5763049851B9}" type="datetimeFigureOut">
              <a:rPr lang="de-DE" smtClean="0"/>
              <a:t>06.10.2025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3A305-F1F8-4A02-A33C-8283223E18C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6402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26A33-AE0E-4964-A9E5-5763049851B9}" type="datetimeFigureOut">
              <a:rPr lang="de-DE" smtClean="0"/>
              <a:t>06.10.2025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3A305-F1F8-4A02-A33C-8283223E18C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742589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26A33-AE0E-4964-A9E5-5763049851B9}" type="datetimeFigureOut">
              <a:rPr lang="de-DE" smtClean="0"/>
              <a:t>06.10.2025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3A305-F1F8-4A02-A33C-8283223E18C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767518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26A33-AE0E-4964-A9E5-5763049851B9}" type="datetimeFigureOut">
              <a:rPr lang="de-DE" smtClean="0"/>
              <a:t>06.10.2025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3A305-F1F8-4A02-A33C-8283223E18C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6681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26A33-AE0E-4964-A9E5-5763049851B9}" type="datetimeFigureOut">
              <a:rPr lang="de-DE" smtClean="0"/>
              <a:t>06.10.2025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3A305-F1F8-4A02-A33C-8283223E18C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886606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27381" y="0"/>
            <a:ext cx="10972800" cy="1138138"/>
          </a:xfrm>
          <a:prstGeom prst="rect">
            <a:avLst/>
          </a:prstGeom>
        </p:spPr>
        <p:txBody>
          <a:bodyPr anchor="ctr"/>
          <a:lstStyle>
            <a:lvl1pPr algn="l">
              <a:defRPr sz="3200" b="1">
                <a:solidFill>
                  <a:srgbClr val="185B8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fr-CH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09600" y="1412777"/>
            <a:ext cx="10972800" cy="442535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1">
                    <a:lumMod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000">
                <a:solidFill>
                  <a:schemeClr val="tx1">
                    <a:lumMod val="75000"/>
                  </a:schemeClr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>
                    <a:lumMod val="75000"/>
                  </a:schemeClr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>
                    <a:lumMod val="75000"/>
                  </a:schemeClr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>
                    <a:lumMod val="75000"/>
                  </a:schemeClr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1376587" y="6503572"/>
            <a:ext cx="768085" cy="288032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rgbClr val="ACA39A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43EEC6B3-74A9-44EB-9690-B604ED3EF10A}" type="slidenum">
              <a:rPr lang="fr-CH" smtClean="0"/>
              <a:pPr/>
              <a:t>‹#›</a:t>
            </a:fld>
            <a:endParaRPr lang="fr-CH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367808" y="6421284"/>
            <a:ext cx="6816331" cy="28800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r>
              <a:rPr lang="fr-FR" dirty="0"/>
              <a:t>Téléinformatique 1 (2017/18) - Couche physique</a:t>
            </a:r>
            <a:endParaRPr lang="fr-CH" dirty="0"/>
          </a:p>
          <a:p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584440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126A33-AE0E-4964-A9E5-5763049851B9}" type="datetimeFigureOut">
              <a:rPr lang="de-DE" smtClean="0"/>
              <a:t>06.10.2025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63A305-F1F8-4A02-A33C-8283223E18C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1410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hyperlink" Target="https://www.fs.com/products/50556.html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fs.admin.ch/bfs/fr/home/statistiques/catalogues-banques-donnees/cartes.assetdetail.434655.html" TargetMode="External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CH" b="1" dirty="0"/>
              <a:t>TP 01: Conception de réseaux.</a:t>
            </a:r>
            <a:br>
              <a:rPr lang="fr-CH" dirty="0"/>
            </a:br>
            <a:endParaRPr lang="fr-CH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CH" dirty="0"/>
              <a:t>Bases de planification:</a:t>
            </a:r>
          </a:p>
          <a:p>
            <a:r>
              <a:rPr lang="fr-CH" dirty="0"/>
              <a:t>Topologie physique et logique.</a:t>
            </a:r>
          </a:p>
        </p:txBody>
      </p:sp>
    </p:spTree>
    <p:extLst>
      <p:ext uri="{BB962C8B-B14F-4D97-AF65-F5344CB8AC3E}">
        <p14:creationId xmlns:p14="http://schemas.microsoft.com/office/powerpoint/2010/main" val="13028360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Introduction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23378" y="1060764"/>
            <a:ext cx="8795320" cy="2736304"/>
          </a:xfrm>
        </p:spPr>
        <p:txBody>
          <a:bodyPr/>
          <a:lstStyle/>
          <a:p>
            <a:pPr marL="0" indent="0">
              <a:buNone/>
            </a:pPr>
            <a:r>
              <a:rPr lang="fr-CH" sz="2200" dirty="0"/>
              <a:t>La Suisse a 3 réseaux de communication:</a:t>
            </a:r>
          </a:p>
          <a:p>
            <a:r>
              <a:rPr lang="fr-CH" sz="2200" b="1" dirty="0">
                <a:solidFill>
                  <a:schemeClr val="tx2">
                    <a:lumMod val="75000"/>
                  </a:schemeClr>
                </a:solidFill>
              </a:rPr>
              <a:t>Réseau national </a:t>
            </a:r>
            <a:r>
              <a:rPr lang="fr-CH" sz="2200" dirty="0"/>
              <a:t>entre les principales ville</a:t>
            </a:r>
          </a:p>
          <a:p>
            <a:r>
              <a:rPr lang="fr-CH" sz="2200" b="1" dirty="0">
                <a:solidFill>
                  <a:srgbClr val="339933"/>
                </a:solidFill>
              </a:rPr>
              <a:t>Réseau métro </a:t>
            </a:r>
            <a:r>
              <a:rPr lang="fr-CH" sz="2200" dirty="0"/>
              <a:t>entre le réseau national et les centraux</a:t>
            </a:r>
          </a:p>
          <a:p>
            <a:r>
              <a:rPr lang="fr-CH" sz="2200" b="1" dirty="0">
                <a:solidFill>
                  <a:srgbClr val="FF3300"/>
                </a:solidFill>
              </a:rPr>
              <a:t>Réseau d’accès </a:t>
            </a:r>
            <a:r>
              <a:rPr lang="fr-CH" sz="2200" dirty="0"/>
              <a:t>du central à la maison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3EEC6B3-74A9-44EB-9690-B604ED3EF10A}" type="slidenum">
              <a:rPr lang="fr-CH" smtClean="0"/>
              <a:pPr/>
              <a:t>2</a:t>
            </a:fld>
            <a:endParaRPr lang="fr-CH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799856" y="6421284"/>
            <a:ext cx="5112248" cy="288000"/>
          </a:xfrm>
        </p:spPr>
        <p:txBody>
          <a:bodyPr/>
          <a:lstStyle/>
          <a:p>
            <a:r>
              <a:rPr lang="fr-FR" dirty="0"/>
              <a:t>Téléinformatique 1 (2019/) -20 Couche physique</a:t>
            </a:r>
            <a:endParaRPr lang="fr-CH" dirty="0"/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17795C74-6CCF-40BE-A6DB-A23057782D3F}"/>
              </a:ext>
            </a:extLst>
          </p:cNvPr>
          <p:cNvGrpSpPr/>
          <p:nvPr/>
        </p:nvGrpSpPr>
        <p:grpSpPr>
          <a:xfrm>
            <a:off x="1929985" y="2967991"/>
            <a:ext cx="4807295" cy="2292358"/>
            <a:chOff x="388480" y="3247486"/>
            <a:chExt cx="4807295" cy="2292358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BFC636EF-C9B1-4EEC-892E-C88682854355}"/>
                </a:ext>
              </a:extLst>
            </p:cNvPr>
            <p:cNvGrpSpPr/>
            <p:nvPr/>
          </p:nvGrpSpPr>
          <p:grpSpPr>
            <a:xfrm>
              <a:off x="388480" y="3247486"/>
              <a:ext cx="4807295" cy="2292358"/>
              <a:chOff x="388480" y="3247486"/>
              <a:chExt cx="4807295" cy="2292358"/>
            </a:xfrm>
          </p:grpSpPr>
          <p:sp>
            <p:nvSpPr>
              <p:cNvPr id="6" name="Cloud 5">
                <a:extLst>
                  <a:ext uri="{FF2B5EF4-FFF2-40B4-BE49-F238E27FC236}">
                    <a16:creationId xmlns:a16="http://schemas.microsoft.com/office/drawing/2014/main" id="{A2064569-1931-44E1-8B12-E87F17836667}"/>
                  </a:ext>
                </a:extLst>
              </p:cNvPr>
              <p:cNvSpPr/>
              <p:nvPr/>
            </p:nvSpPr>
            <p:spPr>
              <a:xfrm>
                <a:off x="405985" y="3307596"/>
                <a:ext cx="4752528" cy="2232248"/>
              </a:xfrm>
              <a:prstGeom prst="cloud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FR" sz="3200" b="1" dirty="0"/>
                  <a:t>national</a:t>
                </a: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35CF2568-4C2D-43C1-9B34-201899B3E027}"/>
                  </a:ext>
                </a:extLst>
              </p:cNvPr>
              <p:cNvSpPr/>
              <p:nvPr/>
            </p:nvSpPr>
            <p:spPr>
              <a:xfrm>
                <a:off x="3346845" y="3281291"/>
                <a:ext cx="353040" cy="288032"/>
              </a:xfrm>
              <a:prstGeom prst="rect">
                <a:avLst/>
              </a:prstGeom>
              <a:solidFill>
                <a:srgbClr val="000000"/>
              </a:solidFill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FR" sz="800" dirty="0"/>
                  <a:t>ZH</a:t>
                </a: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F6BB9440-9866-4848-938C-B8D0EF81DF83}"/>
                  </a:ext>
                </a:extLst>
              </p:cNvPr>
              <p:cNvSpPr/>
              <p:nvPr/>
            </p:nvSpPr>
            <p:spPr>
              <a:xfrm>
                <a:off x="1604924" y="3426304"/>
                <a:ext cx="288032" cy="288032"/>
              </a:xfrm>
              <a:prstGeom prst="rect">
                <a:avLst/>
              </a:prstGeom>
              <a:solidFill>
                <a:srgbClr val="000000"/>
              </a:solidFill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FR" sz="800" dirty="0"/>
                  <a:t>BS</a:t>
                </a: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6AFE3221-AE3A-4243-8721-D1C6358C164E}"/>
                  </a:ext>
                </a:extLst>
              </p:cNvPr>
              <p:cNvSpPr/>
              <p:nvPr/>
            </p:nvSpPr>
            <p:spPr>
              <a:xfrm>
                <a:off x="744723" y="3691022"/>
                <a:ext cx="336242" cy="288032"/>
              </a:xfrm>
              <a:prstGeom prst="rect">
                <a:avLst/>
              </a:prstGeom>
              <a:solidFill>
                <a:srgbClr val="000000"/>
              </a:solidFill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FR" sz="800" dirty="0"/>
                  <a:t>NE</a:t>
                </a:r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41C9C6FE-7960-4F97-A831-45C5AEB4EC80}"/>
                  </a:ext>
                </a:extLst>
              </p:cNvPr>
              <p:cNvSpPr/>
              <p:nvPr/>
            </p:nvSpPr>
            <p:spPr>
              <a:xfrm>
                <a:off x="2864531" y="3929521"/>
                <a:ext cx="336243" cy="288032"/>
              </a:xfrm>
              <a:prstGeom prst="rect">
                <a:avLst/>
              </a:prstGeom>
              <a:solidFill>
                <a:srgbClr val="000000"/>
              </a:solidFill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FR" sz="800" dirty="0"/>
                  <a:t>LU</a:t>
                </a: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38B7D0C1-5C8C-454D-AD72-98D9B7EAA949}"/>
                  </a:ext>
                </a:extLst>
              </p:cNvPr>
              <p:cNvSpPr/>
              <p:nvPr/>
            </p:nvSpPr>
            <p:spPr>
              <a:xfrm>
                <a:off x="388480" y="4737479"/>
                <a:ext cx="349591" cy="288032"/>
              </a:xfrm>
              <a:prstGeom prst="rect">
                <a:avLst/>
              </a:prstGeom>
              <a:solidFill>
                <a:srgbClr val="000000"/>
              </a:solidFill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FR" sz="800" dirty="0"/>
                  <a:t>GE</a:t>
                </a: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17F4CBA3-05E6-4967-B3FD-1C34B38C03C0}"/>
                  </a:ext>
                </a:extLst>
              </p:cNvPr>
              <p:cNvSpPr/>
              <p:nvPr/>
            </p:nvSpPr>
            <p:spPr>
              <a:xfrm>
                <a:off x="4907743" y="4077074"/>
                <a:ext cx="288032" cy="288032"/>
              </a:xfrm>
              <a:prstGeom prst="rect">
                <a:avLst/>
              </a:prstGeom>
              <a:solidFill>
                <a:srgbClr val="000000"/>
              </a:solidFill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FR" sz="800" dirty="0"/>
                  <a:t>FR</a:t>
                </a:r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7F0E7C38-DE49-40C5-9B6D-C5D19D7BD85E}"/>
                  </a:ext>
                </a:extLst>
              </p:cNvPr>
              <p:cNvSpPr/>
              <p:nvPr/>
            </p:nvSpPr>
            <p:spPr>
              <a:xfrm>
                <a:off x="3707904" y="5013175"/>
                <a:ext cx="336243" cy="288032"/>
              </a:xfrm>
              <a:prstGeom prst="rect">
                <a:avLst/>
              </a:prstGeom>
              <a:solidFill>
                <a:srgbClr val="000000"/>
              </a:solidFill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FR" sz="800" dirty="0"/>
                  <a:t>LO</a:t>
                </a: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5D65C9C1-C98A-4AFF-A4F3-57B93FCE5DD6}"/>
                  </a:ext>
                </a:extLst>
              </p:cNvPr>
              <p:cNvSpPr/>
              <p:nvPr/>
            </p:nvSpPr>
            <p:spPr>
              <a:xfrm>
                <a:off x="4379061" y="3247486"/>
                <a:ext cx="288032" cy="288032"/>
              </a:xfrm>
              <a:prstGeom prst="rect">
                <a:avLst/>
              </a:prstGeom>
              <a:solidFill>
                <a:srgbClr val="000000"/>
              </a:solidFill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fr-FR" sz="800" dirty="0"/>
                  <a:t>BE</a:t>
                </a:r>
              </a:p>
            </p:txBody>
          </p:sp>
        </p:grp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124BC775-EA14-4705-ADA6-0B94C51FF55E}"/>
                </a:ext>
              </a:extLst>
            </p:cNvPr>
            <p:cNvSpPr/>
            <p:nvPr/>
          </p:nvSpPr>
          <p:spPr>
            <a:xfrm>
              <a:off x="1604924" y="5157191"/>
              <a:ext cx="288032" cy="288032"/>
            </a:xfrm>
            <a:prstGeom prst="rect">
              <a:avLst/>
            </a:prstGeom>
            <a:solidFill>
              <a:srgbClr val="000000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800" dirty="0"/>
                <a:t>LS</a:t>
              </a:r>
            </a:p>
          </p:txBody>
        </p:sp>
      </p:grpSp>
      <p:sp>
        <p:nvSpPr>
          <p:cNvPr id="24" name="Cloud 23">
            <a:extLst>
              <a:ext uri="{FF2B5EF4-FFF2-40B4-BE49-F238E27FC236}">
                <a16:creationId xmlns:a16="http://schemas.microsoft.com/office/drawing/2014/main" id="{EDCF4D32-624A-4236-9AB1-D657C52F3387}"/>
              </a:ext>
            </a:extLst>
          </p:cNvPr>
          <p:cNvSpPr/>
          <p:nvPr/>
        </p:nvSpPr>
        <p:spPr>
          <a:xfrm>
            <a:off x="6068024" y="2781050"/>
            <a:ext cx="1495235" cy="1098961"/>
          </a:xfrm>
          <a:prstGeom prst="cloud">
            <a:avLst/>
          </a:prstGeom>
          <a:solidFill>
            <a:srgbClr val="CC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2400" b="1" dirty="0" err="1">
                <a:solidFill>
                  <a:srgbClr val="006600"/>
                </a:solidFill>
              </a:rPr>
              <a:t>metro</a:t>
            </a:r>
            <a:endParaRPr lang="fr-FR" sz="2400" b="1" dirty="0">
              <a:solidFill>
                <a:srgbClr val="006600"/>
              </a:solidFill>
            </a:endParaRPr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2AE5A621-6BCA-45DF-B315-976A457E6AF8}"/>
              </a:ext>
            </a:extLst>
          </p:cNvPr>
          <p:cNvGrpSpPr/>
          <p:nvPr/>
        </p:nvGrpSpPr>
        <p:grpSpPr>
          <a:xfrm>
            <a:off x="7408917" y="1951415"/>
            <a:ext cx="3703682" cy="3108903"/>
            <a:chOff x="5721262" y="1923337"/>
            <a:chExt cx="3703682" cy="3108903"/>
          </a:xfrm>
        </p:grpSpPr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004D5F12-BD8C-4E98-B2DC-02CF4FCC5AF5}"/>
                </a:ext>
              </a:extLst>
            </p:cNvPr>
            <p:cNvGrpSpPr/>
            <p:nvPr/>
          </p:nvGrpSpPr>
          <p:grpSpPr>
            <a:xfrm>
              <a:off x="5721262" y="1923337"/>
              <a:ext cx="3047863" cy="3108903"/>
              <a:chOff x="5721262" y="1923337"/>
              <a:chExt cx="3047863" cy="3108903"/>
            </a:xfrm>
          </p:grpSpPr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485AEEF6-F657-4F1F-9BA9-9E37C239FD04}"/>
                  </a:ext>
                </a:extLst>
              </p:cNvPr>
              <p:cNvCxnSpPr>
                <a:cxnSpLocks/>
                <a:stCxn id="26" idx="1"/>
              </p:cNvCxnSpPr>
              <p:nvPr/>
            </p:nvCxnSpPr>
            <p:spPr>
              <a:xfrm flipV="1">
                <a:off x="5721262" y="2225936"/>
                <a:ext cx="1762278" cy="1207017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9C1E52BB-EF98-4F2E-9DFB-6A29DBF2D62F}"/>
                  </a:ext>
                </a:extLst>
              </p:cNvPr>
              <p:cNvCxnSpPr>
                <a:cxnSpLocks/>
                <a:stCxn id="26" idx="1"/>
              </p:cNvCxnSpPr>
              <p:nvPr/>
            </p:nvCxnSpPr>
            <p:spPr>
              <a:xfrm flipV="1">
                <a:off x="5721262" y="2670029"/>
                <a:ext cx="2197445" cy="762924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184895C5-EE25-4AA0-A05E-676304A42BF9}"/>
                  </a:ext>
                </a:extLst>
              </p:cNvPr>
              <p:cNvCxnSpPr>
                <a:cxnSpLocks/>
                <a:stCxn id="26" idx="1"/>
              </p:cNvCxnSpPr>
              <p:nvPr/>
            </p:nvCxnSpPr>
            <p:spPr>
              <a:xfrm flipV="1">
                <a:off x="5721262" y="3152211"/>
                <a:ext cx="2787905" cy="280742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4738013B-04CE-4B39-9C81-D9BB24825A6E}"/>
                  </a:ext>
                </a:extLst>
              </p:cNvPr>
              <p:cNvCxnSpPr>
                <a:cxnSpLocks/>
                <a:stCxn id="26" idx="1"/>
              </p:cNvCxnSpPr>
              <p:nvPr/>
            </p:nvCxnSpPr>
            <p:spPr>
              <a:xfrm>
                <a:off x="5721262" y="3432953"/>
                <a:ext cx="2736415" cy="216123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D784357B-B3AD-4AE9-A5E9-EEB0E436F92E}"/>
                  </a:ext>
                </a:extLst>
              </p:cNvPr>
              <p:cNvCxnSpPr>
                <a:cxnSpLocks/>
                <a:stCxn id="26" idx="1"/>
              </p:cNvCxnSpPr>
              <p:nvPr/>
            </p:nvCxnSpPr>
            <p:spPr>
              <a:xfrm>
                <a:off x="5721262" y="3432953"/>
                <a:ext cx="1813515" cy="336111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2046A928-1F6F-4AD8-89B2-10104F5242C4}"/>
                  </a:ext>
                </a:extLst>
              </p:cNvPr>
              <p:cNvCxnSpPr>
                <a:cxnSpLocks/>
                <a:stCxn id="26" idx="1"/>
              </p:cNvCxnSpPr>
              <p:nvPr/>
            </p:nvCxnSpPr>
            <p:spPr>
              <a:xfrm>
                <a:off x="5721262" y="3432953"/>
                <a:ext cx="2248519" cy="818219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0BBBA515-4CA7-4E31-AE3C-0D7E8602574A}"/>
                  </a:ext>
                </a:extLst>
              </p:cNvPr>
              <p:cNvSpPr/>
              <p:nvPr/>
            </p:nvSpPr>
            <p:spPr>
              <a:xfrm>
                <a:off x="5721262" y="3288937"/>
                <a:ext cx="288032" cy="288032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fr-FR"/>
              </a:p>
            </p:txBody>
          </p:sp>
          <p:pic>
            <p:nvPicPr>
              <p:cNvPr id="53" name="Graphic 52" descr="House">
                <a:extLst>
                  <a:ext uri="{FF2B5EF4-FFF2-40B4-BE49-F238E27FC236}">
                    <a16:creationId xmlns:a16="http://schemas.microsoft.com/office/drawing/2014/main" id="{3753B413-5BB6-4FD3-BD8B-5C1D648D6E7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7367830" y="1923337"/>
                <a:ext cx="397487" cy="397487"/>
              </a:xfrm>
              <a:prstGeom prst="rect">
                <a:avLst/>
              </a:prstGeom>
            </p:spPr>
          </p:pic>
          <p:pic>
            <p:nvPicPr>
              <p:cNvPr id="54" name="Graphic 53" descr="House">
                <a:extLst>
                  <a:ext uri="{FF2B5EF4-FFF2-40B4-BE49-F238E27FC236}">
                    <a16:creationId xmlns:a16="http://schemas.microsoft.com/office/drawing/2014/main" id="{AC84ECBF-11F8-45D9-8227-2EFE72AF50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8305895" y="3434705"/>
                <a:ext cx="397487" cy="397487"/>
              </a:xfrm>
              <a:prstGeom prst="rect">
                <a:avLst/>
              </a:prstGeom>
            </p:spPr>
          </p:pic>
          <p:pic>
            <p:nvPicPr>
              <p:cNvPr id="55" name="Graphic 54" descr="House">
                <a:extLst>
                  <a:ext uri="{FF2B5EF4-FFF2-40B4-BE49-F238E27FC236}">
                    <a16:creationId xmlns:a16="http://schemas.microsoft.com/office/drawing/2014/main" id="{7011F5C6-79D9-4487-9FB1-5C95F882E5F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7728389" y="2438312"/>
                <a:ext cx="397487" cy="397487"/>
              </a:xfrm>
              <a:prstGeom prst="rect">
                <a:avLst/>
              </a:prstGeom>
            </p:spPr>
          </p:pic>
          <p:pic>
            <p:nvPicPr>
              <p:cNvPr id="56" name="Graphic 55" descr="House">
                <a:extLst>
                  <a:ext uri="{FF2B5EF4-FFF2-40B4-BE49-F238E27FC236}">
                    <a16:creationId xmlns:a16="http://schemas.microsoft.com/office/drawing/2014/main" id="{99C1FB59-C096-4ADC-B555-B75BB7B017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8371638" y="2973431"/>
                <a:ext cx="397487" cy="397487"/>
              </a:xfrm>
              <a:prstGeom prst="rect">
                <a:avLst/>
              </a:prstGeom>
            </p:spPr>
          </p:pic>
          <p:pic>
            <p:nvPicPr>
              <p:cNvPr id="57" name="Graphic 56" descr="House">
                <a:extLst>
                  <a:ext uri="{FF2B5EF4-FFF2-40B4-BE49-F238E27FC236}">
                    <a16:creationId xmlns:a16="http://schemas.microsoft.com/office/drawing/2014/main" id="{F71E05CE-1F67-4863-BB80-8A30E510C6E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7469600" y="3570320"/>
                <a:ext cx="397487" cy="397487"/>
              </a:xfrm>
              <a:prstGeom prst="rect">
                <a:avLst/>
              </a:prstGeom>
            </p:spPr>
          </p:pic>
          <p:pic>
            <p:nvPicPr>
              <p:cNvPr id="58" name="Graphic 57" descr="House">
                <a:extLst>
                  <a:ext uri="{FF2B5EF4-FFF2-40B4-BE49-F238E27FC236}">
                    <a16:creationId xmlns:a16="http://schemas.microsoft.com/office/drawing/2014/main" id="{E4A5380A-0837-4D95-A7DA-F8315B58CC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7896914" y="3953390"/>
                <a:ext cx="397487" cy="397487"/>
              </a:xfrm>
              <a:prstGeom prst="rect">
                <a:avLst/>
              </a:prstGeom>
            </p:spPr>
          </p:pic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EB9BF433-A3F5-4B6F-879A-5125495A249D}"/>
                  </a:ext>
                </a:extLst>
              </p:cNvPr>
              <p:cNvSpPr txBox="1"/>
              <p:nvPr/>
            </p:nvSpPr>
            <p:spPr>
              <a:xfrm>
                <a:off x="6719925" y="4662908"/>
                <a:ext cx="1176989" cy="369332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fr-FR" dirty="0">
                    <a:solidFill>
                      <a:srgbClr val="FF3300"/>
                    </a:solidFill>
                  </a:rPr>
                  <a:t>Schönberg</a:t>
                </a:r>
              </a:p>
            </p:txBody>
          </p:sp>
          <p:cxnSp>
            <p:nvCxnSpPr>
              <p:cNvPr id="66" name="Straight Arrow Connector 65">
                <a:extLst>
                  <a:ext uri="{FF2B5EF4-FFF2-40B4-BE49-F238E27FC236}">
                    <a16:creationId xmlns:a16="http://schemas.microsoft.com/office/drawing/2014/main" id="{EC970C95-5E3B-4ABC-9EAE-22CC74B22C7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845660" y="3453355"/>
                <a:ext cx="1096590" cy="1209553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0D7EBDBC-A94A-477E-BA92-E97D8D2B22C3}"/>
                </a:ext>
              </a:extLst>
            </p:cNvPr>
            <p:cNvSpPr txBox="1"/>
            <p:nvPr/>
          </p:nvSpPr>
          <p:spPr>
            <a:xfrm>
              <a:off x="8518927" y="2400838"/>
              <a:ext cx="90601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>
                  <a:solidFill>
                    <a:srgbClr val="FF3300"/>
                  </a:solidFill>
                </a:rPr>
                <a:t>Accès</a:t>
              </a:r>
            </a:p>
          </p:txBody>
        </p:sp>
      </p:grpSp>
      <p:sp>
        <p:nvSpPr>
          <p:cNvPr id="76" name="TextBox 75">
            <a:extLst>
              <a:ext uri="{FF2B5EF4-FFF2-40B4-BE49-F238E27FC236}">
                <a16:creationId xmlns:a16="http://schemas.microsoft.com/office/drawing/2014/main" id="{35E2314E-838E-4A66-AB3E-4563D4E6F925}"/>
              </a:ext>
            </a:extLst>
          </p:cNvPr>
          <p:cNvSpPr txBox="1"/>
          <p:nvPr/>
        </p:nvSpPr>
        <p:spPr>
          <a:xfrm>
            <a:off x="4402496" y="5974051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Ce TP</a:t>
            </a:r>
          </a:p>
        </p:txBody>
      </p:sp>
      <p:sp>
        <p:nvSpPr>
          <p:cNvPr id="8" name="Right Brace 7">
            <a:extLst>
              <a:ext uri="{FF2B5EF4-FFF2-40B4-BE49-F238E27FC236}">
                <a16:creationId xmlns:a16="http://schemas.microsoft.com/office/drawing/2014/main" id="{6701A584-F57F-4E4C-9166-ED493AEBB02F}"/>
              </a:ext>
            </a:extLst>
          </p:cNvPr>
          <p:cNvSpPr/>
          <p:nvPr/>
        </p:nvSpPr>
        <p:spPr>
          <a:xfrm rot="5400000">
            <a:off x="4502867" y="2387032"/>
            <a:ext cx="679628" cy="5985272"/>
          </a:xfrm>
          <a:prstGeom prst="rightBrace">
            <a:avLst>
              <a:gd name="adj1" fmla="val 128065"/>
              <a:gd name="adj2" fmla="val 50000"/>
            </a:avLst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4862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4" grpId="0" uiExpand="1" animBg="1"/>
      <p:bldP spid="76" grpId="0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sz="3200" b="1" dirty="0">
                <a:latin typeface="Arial" panose="020B0604020202020204" pitchFamily="34" charset="0"/>
                <a:cs typeface="Arial" panose="020B0604020202020204" pitchFamily="34" charset="0"/>
              </a:rPr>
              <a:t>Network architecture.</a:t>
            </a: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9987454"/>
              </p:ext>
            </p:extLst>
          </p:nvPr>
        </p:nvGraphicFramePr>
        <p:xfrm>
          <a:off x="3069125" y="2919658"/>
          <a:ext cx="7088861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74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83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530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CH" dirty="0" err="1"/>
                        <a:t>Core</a:t>
                      </a:r>
                      <a:endParaRPr lang="fr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dirty="0"/>
                        <a:t>Metro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dirty="0"/>
                        <a:t>Access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H" dirty="0">
                          <a:solidFill>
                            <a:srgbClr val="FF0000"/>
                          </a:solidFill>
                        </a:rPr>
                        <a:t>Layer 3: 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i="1" dirty="0"/>
                        <a:t>Layer 3:</a:t>
                      </a:r>
                      <a:r>
                        <a:rPr lang="fr-CH" i="1" baseline="0" dirty="0"/>
                        <a:t> selon </a:t>
                      </a:r>
                      <a:r>
                        <a:rPr lang="fr-CH" i="1" baseline="0" dirty="0" err="1"/>
                        <a:t>implém</a:t>
                      </a:r>
                      <a:r>
                        <a:rPr lang="fr-CH" i="1" baseline="0" dirty="0"/>
                        <a:t>.</a:t>
                      </a:r>
                      <a:endParaRPr lang="fr-CH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C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H" dirty="0"/>
                        <a:t>Layer</a:t>
                      </a:r>
                      <a:r>
                        <a:rPr lang="fr-CH" baseline="0" dirty="0"/>
                        <a:t> 2: Ethernet</a:t>
                      </a:r>
                      <a:endParaRPr lang="fr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dirty="0"/>
                        <a:t>Layer 2: (Metro)Ethernet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dirty="0"/>
                        <a:t>Layer 2: Ethernet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H" b="1" dirty="0">
                          <a:solidFill>
                            <a:srgbClr val="FF0000"/>
                          </a:solidFill>
                        </a:rPr>
                        <a:t>Layer 1:</a:t>
                      </a:r>
                      <a:r>
                        <a:rPr lang="fr-CH" b="1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fr-CH" b="1" baseline="0" dirty="0" err="1">
                          <a:solidFill>
                            <a:srgbClr val="FF0000"/>
                          </a:solidFill>
                        </a:rPr>
                        <a:t>optic</a:t>
                      </a:r>
                      <a:endParaRPr lang="fr-CH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dirty="0"/>
                        <a:t>Layer</a:t>
                      </a:r>
                      <a:r>
                        <a:rPr lang="fr-CH" baseline="0" dirty="0"/>
                        <a:t> 1: </a:t>
                      </a:r>
                      <a:r>
                        <a:rPr lang="fr-CH" baseline="0" dirty="0" err="1"/>
                        <a:t>optic</a:t>
                      </a:r>
                      <a:endParaRPr lang="fr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dirty="0"/>
                        <a:t>Layer</a:t>
                      </a:r>
                      <a:r>
                        <a:rPr lang="fr-CH" baseline="0" dirty="0"/>
                        <a:t> 1: </a:t>
                      </a:r>
                      <a:r>
                        <a:rPr lang="fr-CH" baseline="0" dirty="0" err="1"/>
                        <a:t>optic</a:t>
                      </a:r>
                      <a:r>
                        <a:rPr lang="fr-CH" baseline="0" dirty="0"/>
                        <a:t> and </a:t>
                      </a:r>
                      <a:r>
                        <a:rPr lang="fr-CH" baseline="0" dirty="0" err="1"/>
                        <a:t>copper</a:t>
                      </a:r>
                      <a:endParaRPr lang="fr-C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3014804" y="2362956"/>
            <a:ext cx="1132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dirty="0" err="1"/>
              <a:t>Tendancy</a:t>
            </a:r>
            <a:r>
              <a:rPr lang="fr-CH" dirty="0"/>
              <a:t>:</a:t>
            </a:r>
          </a:p>
        </p:txBody>
      </p:sp>
      <p:cxnSp>
        <p:nvCxnSpPr>
          <p:cNvPr id="7" name="Connecteur droit avec flèche 6"/>
          <p:cNvCxnSpPr/>
          <p:nvPr/>
        </p:nvCxnSpPr>
        <p:spPr>
          <a:xfrm flipH="1">
            <a:off x="9279803" y="2610933"/>
            <a:ext cx="1421393" cy="82033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/>
          <p:cNvSpPr txBox="1"/>
          <p:nvPr/>
        </p:nvSpPr>
        <p:spPr>
          <a:xfrm>
            <a:off x="9913545" y="1964602"/>
            <a:ext cx="19022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i="1" dirty="0">
                <a:solidFill>
                  <a:srgbClr val="FF0000"/>
                </a:solidFill>
              </a:rPr>
              <a:t>Layer 3 at home,</a:t>
            </a:r>
            <a:br>
              <a:rPr lang="fr-CH" i="1" dirty="0">
                <a:solidFill>
                  <a:srgbClr val="FF0000"/>
                </a:solidFill>
              </a:rPr>
            </a:br>
            <a:r>
              <a:rPr lang="fr-CH" i="1" dirty="0">
                <a:solidFill>
                  <a:srgbClr val="FF0000"/>
                </a:solidFill>
              </a:rPr>
              <a:t>if a router </a:t>
            </a:r>
            <a:r>
              <a:rPr lang="fr-CH" i="1" dirty="0" err="1">
                <a:solidFill>
                  <a:srgbClr val="FF0000"/>
                </a:solidFill>
              </a:rPr>
              <a:t>is</a:t>
            </a:r>
            <a:r>
              <a:rPr lang="fr-CH" i="1" dirty="0">
                <a:solidFill>
                  <a:srgbClr val="FF0000"/>
                </a:solidFill>
              </a:rPr>
              <a:t> </a:t>
            </a:r>
            <a:r>
              <a:rPr lang="fr-CH" i="1" dirty="0" err="1">
                <a:solidFill>
                  <a:srgbClr val="FF0000"/>
                </a:solidFill>
              </a:rPr>
              <a:t>used</a:t>
            </a:r>
            <a:r>
              <a:rPr lang="fr-CH" i="1" dirty="0">
                <a:solidFill>
                  <a:srgbClr val="FF0000"/>
                </a:solidFill>
              </a:rPr>
              <a:t>.</a:t>
            </a:r>
          </a:p>
        </p:txBody>
      </p:sp>
      <p:cxnSp>
        <p:nvCxnSpPr>
          <p:cNvPr id="11" name="Connecteur droit avec flèche 10"/>
          <p:cNvCxnSpPr/>
          <p:nvPr/>
        </p:nvCxnSpPr>
        <p:spPr>
          <a:xfrm>
            <a:off x="2819400" y="3377394"/>
            <a:ext cx="0" cy="1004106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/>
          <p:cNvSpPr txBox="1"/>
          <p:nvPr/>
        </p:nvSpPr>
        <p:spPr>
          <a:xfrm>
            <a:off x="818344" y="3377394"/>
            <a:ext cx="17565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 err="1"/>
              <a:t>Some</a:t>
            </a:r>
            <a:r>
              <a:rPr lang="fr-CH" dirty="0"/>
              <a:t> </a:t>
            </a:r>
            <a:r>
              <a:rPr lang="fr-CH" dirty="0" err="1"/>
              <a:t>nodes</a:t>
            </a:r>
            <a:endParaRPr lang="fr-CH" dirty="0"/>
          </a:p>
          <a:p>
            <a:r>
              <a:rPr lang="fr-CH" dirty="0" err="1"/>
              <a:t>could</a:t>
            </a:r>
            <a:r>
              <a:rPr lang="fr-CH" dirty="0"/>
              <a:t> use layer 1 for transit trafic</a:t>
            </a:r>
          </a:p>
        </p:txBody>
      </p:sp>
    </p:spTree>
    <p:extLst>
      <p:ext uri="{BB962C8B-B14F-4D97-AF65-F5344CB8AC3E}">
        <p14:creationId xmlns:p14="http://schemas.microsoft.com/office/powerpoint/2010/main" val="382670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sz="3200" b="1" dirty="0">
                <a:latin typeface="Arial" panose="020B0604020202020204" pitchFamily="34" charset="0"/>
                <a:cs typeface="Arial" panose="020B0604020202020204" pitchFamily="34" charset="0"/>
              </a:rPr>
              <a:t>full layer 3.</a:t>
            </a:r>
          </a:p>
        </p:txBody>
      </p:sp>
      <p:sp>
        <p:nvSpPr>
          <p:cNvPr id="4" name="Rectangle 3"/>
          <p:cNvSpPr/>
          <p:nvPr/>
        </p:nvSpPr>
        <p:spPr>
          <a:xfrm>
            <a:off x="1313111" y="5785164"/>
            <a:ext cx="1040810" cy="43456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dirty="0"/>
              <a:t>Layer 1</a:t>
            </a:r>
          </a:p>
        </p:txBody>
      </p:sp>
      <p:sp>
        <p:nvSpPr>
          <p:cNvPr id="5" name="Rectangle 4"/>
          <p:cNvSpPr/>
          <p:nvPr/>
        </p:nvSpPr>
        <p:spPr>
          <a:xfrm>
            <a:off x="1313111" y="5276661"/>
            <a:ext cx="1040810" cy="4345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dirty="0"/>
              <a:t>Layer 2</a:t>
            </a:r>
          </a:p>
        </p:txBody>
      </p:sp>
      <p:sp>
        <p:nvSpPr>
          <p:cNvPr id="6" name="Rectangle 5"/>
          <p:cNvSpPr/>
          <p:nvPr/>
        </p:nvSpPr>
        <p:spPr>
          <a:xfrm>
            <a:off x="1313111" y="4768158"/>
            <a:ext cx="1040810" cy="43456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dirty="0"/>
              <a:t>Layer 3</a:t>
            </a:r>
          </a:p>
        </p:txBody>
      </p:sp>
      <p:sp>
        <p:nvSpPr>
          <p:cNvPr id="7" name="Rectangle 6"/>
          <p:cNvSpPr/>
          <p:nvPr/>
        </p:nvSpPr>
        <p:spPr>
          <a:xfrm>
            <a:off x="3855606" y="5785164"/>
            <a:ext cx="1040810" cy="43456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dirty="0"/>
              <a:t>Layer 1</a:t>
            </a:r>
          </a:p>
        </p:txBody>
      </p:sp>
      <p:sp>
        <p:nvSpPr>
          <p:cNvPr id="10" name="Rectangle 9"/>
          <p:cNvSpPr/>
          <p:nvPr/>
        </p:nvSpPr>
        <p:spPr>
          <a:xfrm>
            <a:off x="6743662" y="5777618"/>
            <a:ext cx="1040810" cy="43456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dirty="0"/>
              <a:t>Layer 1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992347" y="5777618"/>
            <a:ext cx="1040810" cy="43456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dirty="0"/>
              <a:t>Layer 1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992347" y="5269115"/>
            <a:ext cx="1040810" cy="4345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dirty="0"/>
              <a:t>Layer 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9992347" y="4760612"/>
            <a:ext cx="1040810" cy="43456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dirty="0"/>
              <a:t>Layer 3</a:t>
            </a:r>
          </a:p>
        </p:txBody>
      </p:sp>
      <p:cxnSp>
        <p:nvCxnSpPr>
          <p:cNvPr id="19" name="Connecteur droit 18"/>
          <p:cNvCxnSpPr/>
          <p:nvPr/>
        </p:nvCxnSpPr>
        <p:spPr>
          <a:xfrm>
            <a:off x="4904130" y="6002447"/>
            <a:ext cx="1847246" cy="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/>
          <p:cNvCxnSpPr/>
          <p:nvPr/>
        </p:nvCxnSpPr>
        <p:spPr>
          <a:xfrm>
            <a:off x="7784472" y="5994901"/>
            <a:ext cx="220787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/>
          <p:cNvCxnSpPr/>
          <p:nvPr/>
        </p:nvCxnSpPr>
        <p:spPr>
          <a:xfrm>
            <a:off x="2353920" y="6017567"/>
            <a:ext cx="150168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7264067" y="3021101"/>
            <a:ext cx="1040810" cy="43456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dirty="0"/>
              <a:t>Layer 1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0833395" y="2672943"/>
            <a:ext cx="1040810" cy="43456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dirty="0"/>
              <a:t>Layer 1</a:t>
            </a:r>
          </a:p>
        </p:txBody>
      </p:sp>
      <p:sp>
        <p:nvSpPr>
          <p:cNvPr id="33" name="Rectangle 32"/>
          <p:cNvSpPr/>
          <p:nvPr/>
        </p:nvSpPr>
        <p:spPr>
          <a:xfrm>
            <a:off x="10833395" y="2133862"/>
            <a:ext cx="1040810" cy="4345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dirty="0"/>
              <a:t>Layer 2</a:t>
            </a:r>
          </a:p>
        </p:txBody>
      </p:sp>
      <p:sp>
        <p:nvSpPr>
          <p:cNvPr id="34" name="Rectangle 33"/>
          <p:cNvSpPr/>
          <p:nvPr/>
        </p:nvSpPr>
        <p:spPr>
          <a:xfrm>
            <a:off x="10833395" y="1625359"/>
            <a:ext cx="1040810" cy="43456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dirty="0"/>
              <a:t>Layer 3</a:t>
            </a:r>
          </a:p>
        </p:txBody>
      </p:sp>
      <p:cxnSp>
        <p:nvCxnSpPr>
          <p:cNvPr id="35" name="Connecteur droit 34"/>
          <p:cNvCxnSpPr>
            <a:stCxn id="31" idx="3"/>
            <a:endCxn id="32" idx="1"/>
          </p:cNvCxnSpPr>
          <p:nvPr/>
        </p:nvCxnSpPr>
        <p:spPr>
          <a:xfrm flipV="1">
            <a:off x="8304877" y="2890227"/>
            <a:ext cx="2528518" cy="34815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3145003" y="2653803"/>
            <a:ext cx="1040810" cy="43456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dirty="0"/>
              <a:t>Layer 1</a:t>
            </a:r>
          </a:p>
        </p:txBody>
      </p:sp>
      <p:cxnSp>
        <p:nvCxnSpPr>
          <p:cNvPr id="39" name="Connecteur droit 38"/>
          <p:cNvCxnSpPr>
            <a:endCxn id="31" idx="2"/>
          </p:cNvCxnSpPr>
          <p:nvPr/>
        </p:nvCxnSpPr>
        <p:spPr>
          <a:xfrm flipV="1">
            <a:off x="4896416" y="3455668"/>
            <a:ext cx="2888056" cy="240841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/>
          <p:cNvCxnSpPr>
            <a:stCxn id="37" idx="3"/>
            <a:endCxn id="31" idx="1"/>
          </p:cNvCxnSpPr>
          <p:nvPr/>
        </p:nvCxnSpPr>
        <p:spPr>
          <a:xfrm>
            <a:off x="4185813" y="2871087"/>
            <a:ext cx="3078254" cy="36729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3145003" y="2147277"/>
            <a:ext cx="1040810" cy="4345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dirty="0"/>
              <a:t>Layer 2</a:t>
            </a:r>
          </a:p>
        </p:txBody>
      </p:sp>
      <p:sp>
        <p:nvSpPr>
          <p:cNvPr id="47" name="Rectangle 46"/>
          <p:cNvSpPr/>
          <p:nvPr/>
        </p:nvSpPr>
        <p:spPr>
          <a:xfrm>
            <a:off x="3145003" y="1638774"/>
            <a:ext cx="1040810" cy="43456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dirty="0"/>
              <a:t>Layer 3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264067" y="2528322"/>
            <a:ext cx="1040810" cy="4345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dirty="0"/>
              <a:t>Layer 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264067" y="2019819"/>
            <a:ext cx="1040810" cy="43456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dirty="0"/>
              <a:t>Layer 3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743662" y="5274714"/>
            <a:ext cx="1040810" cy="4345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dirty="0"/>
              <a:t>Layer 2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743662" y="4766211"/>
            <a:ext cx="1040810" cy="43456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dirty="0"/>
              <a:t>Layer 3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863320" y="5287207"/>
            <a:ext cx="1040810" cy="4345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dirty="0"/>
              <a:t>Layer 2</a:t>
            </a:r>
          </a:p>
        </p:txBody>
      </p:sp>
      <p:sp>
        <p:nvSpPr>
          <p:cNvPr id="41" name="Rectangle 40"/>
          <p:cNvSpPr/>
          <p:nvPr/>
        </p:nvSpPr>
        <p:spPr>
          <a:xfrm>
            <a:off x="3863320" y="4778704"/>
            <a:ext cx="1040810" cy="43456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dirty="0"/>
              <a:t>Layer 3</a:t>
            </a:r>
          </a:p>
        </p:txBody>
      </p:sp>
      <p:cxnSp>
        <p:nvCxnSpPr>
          <p:cNvPr id="11" name="Connecteur droit avec flèche 10"/>
          <p:cNvCxnSpPr/>
          <p:nvPr/>
        </p:nvCxnSpPr>
        <p:spPr>
          <a:xfrm flipV="1">
            <a:off x="3970296" y="4995990"/>
            <a:ext cx="0" cy="100645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avec flèche 41"/>
          <p:cNvCxnSpPr/>
          <p:nvPr/>
        </p:nvCxnSpPr>
        <p:spPr>
          <a:xfrm flipH="1" flipV="1">
            <a:off x="6841417" y="4967774"/>
            <a:ext cx="1" cy="102712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avec flèche 43"/>
          <p:cNvCxnSpPr/>
          <p:nvPr/>
        </p:nvCxnSpPr>
        <p:spPr>
          <a:xfrm flipV="1">
            <a:off x="8197805" y="2237102"/>
            <a:ext cx="0" cy="995065"/>
          </a:xfrm>
          <a:prstGeom prst="straightConnector1">
            <a:avLst/>
          </a:prstGeom>
          <a:ln w="190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avec flèche 44"/>
          <p:cNvCxnSpPr/>
          <p:nvPr/>
        </p:nvCxnSpPr>
        <p:spPr>
          <a:xfrm flipH="1" flipV="1">
            <a:off x="7692306" y="4994488"/>
            <a:ext cx="58" cy="1009460"/>
          </a:xfrm>
          <a:prstGeom prst="straightConnector1">
            <a:avLst/>
          </a:prstGeom>
          <a:ln w="190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avec flèche 47"/>
          <p:cNvCxnSpPr/>
          <p:nvPr/>
        </p:nvCxnSpPr>
        <p:spPr>
          <a:xfrm flipV="1">
            <a:off x="11770466" y="1883766"/>
            <a:ext cx="7714" cy="1006460"/>
          </a:xfrm>
          <a:prstGeom prst="straightConnector1">
            <a:avLst/>
          </a:prstGeom>
          <a:ln w="190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avec flèche 48"/>
          <p:cNvCxnSpPr/>
          <p:nvPr/>
        </p:nvCxnSpPr>
        <p:spPr>
          <a:xfrm flipV="1">
            <a:off x="4792187" y="4995988"/>
            <a:ext cx="7714" cy="1006460"/>
          </a:xfrm>
          <a:prstGeom prst="straightConnector1">
            <a:avLst/>
          </a:prstGeom>
          <a:ln w="190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avec flèche 49"/>
          <p:cNvCxnSpPr/>
          <p:nvPr/>
        </p:nvCxnSpPr>
        <p:spPr>
          <a:xfrm flipV="1">
            <a:off x="10933277" y="5003535"/>
            <a:ext cx="0" cy="998912"/>
          </a:xfrm>
          <a:prstGeom prst="straightConnector1">
            <a:avLst/>
          </a:prstGeom>
          <a:ln w="190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avec flèche 50"/>
          <p:cNvCxnSpPr/>
          <p:nvPr/>
        </p:nvCxnSpPr>
        <p:spPr>
          <a:xfrm flipV="1">
            <a:off x="4090486" y="1832012"/>
            <a:ext cx="0" cy="1015029"/>
          </a:xfrm>
          <a:prstGeom prst="straightConnector1">
            <a:avLst/>
          </a:prstGeom>
          <a:ln w="190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avec flèche 51"/>
          <p:cNvCxnSpPr/>
          <p:nvPr/>
        </p:nvCxnSpPr>
        <p:spPr>
          <a:xfrm flipV="1">
            <a:off x="2275774" y="4967774"/>
            <a:ext cx="7714" cy="1006460"/>
          </a:xfrm>
          <a:prstGeom prst="straightConnector1">
            <a:avLst/>
          </a:prstGeom>
          <a:ln w="190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avec flèche 52"/>
          <p:cNvCxnSpPr/>
          <p:nvPr/>
        </p:nvCxnSpPr>
        <p:spPr>
          <a:xfrm flipV="1">
            <a:off x="1424006" y="4967774"/>
            <a:ext cx="7714" cy="100646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avec flèche 53"/>
          <p:cNvCxnSpPr/>
          <p:nvPr/>
        </p:nvCxnSpPr>
        <p:spPr>
          <a:xfrm flipH="1" flipV="1">
            <a:off x="3261010" y="1832011"/>
            <a:ext cx="1" cy="101503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avec flèche 54"/>
          <p:cNvCxnSpPr/>
          <p:nvPr/>
        </p:nvCxnSpPr>
        <p:spPr>
          <a:xfrm flipV="1">
            <a:off x="7363949" y="2183027"/>
            <a:ext cx="0" cy="99677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necteur droit avec flèche 55"/>
          <p:cNvCxnSpPr/>
          <p:nvPr/>
        </p:nvCxnSpPr>
        <p:spPr>
          <a:xfrm flipV="1">
            <a:off x="10091992" y="4995989"/>
            <a:ext cx="0" cy="99891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necteur droit avec flèche 56"/>
          <p:cNvCxnSpPr/>
          <p:nvPr/>
        </p:nvCxnSpPr>
        <p:spPr>
          <a:xfrm flipV="1">
            <a:off x="10933277" y="1883766"/>
            <a:ext cx="7714" cy="100646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53700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fr-CH" sz="3200" b="1" dirty="0">
                <a:latin typeface="Arial" panose="020B0604020202020204" pitchFamily="34" charset="0"/>
                <a:cs typeface="Arial" panose="020B0604020202020204" pitchFamily="34" charset="0"/>
              </a:rPr>
              <a:t>Mix of layer 1 and 3.</a:t>
            </a:r>
          </a:p>
        </p:txBody>
      </p:sp>
      <p:sp>
        <p:nvSpPr>
          <p:cNvPr id="4" name="Rectangle 3"/>
          <p:cNvSpPr/>
          <p:nvPr/>
        </p:nvSpPr>
        <p:spPr>
          <a:xfrm>
            <a:off x="1313111" y="5785164"/>
            <a:ext cx="1040810" cy="43456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dirty="0"/>
              <a:t>Layer 1</a:t>
            </a:r>
          </a:p>
        </p:txBody>
      </p:sp>
      <p:sp>
        <p:nvSpPr>
          <p:cNvPr id="5" name="Rectangle 4"/>
          <p:cNvSpPr/>
          <p:nvPr/>
        </p:nvSpPr>
        <p:spPr>
          <a:xfrm>
            <a:off x="1313111" y="5276661"/>
            <a:ext cx="1040810" cy="4345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dirty="0"/>
              <a:t>Layer 2</a:t>
            </a:r>
          </a:p>
        </p:txBody>
      </p:sp>
      <p:sp>
        <p:nvSpPr>
          <p:cNvPr id="6" name="Rectangle 5"/>
          <p:cNvSpPr/>
          <p:nvPr/>
        </p:nvSpPr>
        <p:spPr>
          <a:xfrm>
            <a:off x="1313111" y="4768158"/>
            <a:ext cx="1040810" cy="43456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dirty="0"/>
              <a:t>Layer 3</a:t>
            </a:r>
          </a:p>
        </p:txBody>
      </p:sp>
      <p:sp>
        <p:nvSpPr>
          <p:cNvPr id="7" name="Rectangle 6"/>
          <p:cNvSpPr/>
          <p:nvPr/>
        </p:nvSpPr>
        <p:spPr>
          <a:xfrm>
            <a:off x="3855606" y="5785164"/>
            <a:ext cx="1040810" cy="43456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dirty="0"/>
              <a:t>Layer 1</a:t>
            </a:r>
          </a:p>
        </p:txBody>
      </p:sp>
      <p:sp>
        <p:nvSpPr>
          <p:cNvPr id="10" name="Rectangle 9"/>
          <p:cNvSpPr/>
          <p:nvPr/>
        </p:nvSpPr>
        <p:spPr>
          <a:xfrm>
            <a:off x="6743662" y="5777618"/>
            <a:ext cx="1040810" cy="43456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dirty="0"/>
              <a:t>Layer 1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992347" y="5777618"/>
            <a:ext cx="1040810" cy="43456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dirty="0"/>
              <a:t>Layer 1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992347" y="5269115"/>
            <a:ext cx="1040810" cy="4345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dirty="0"/>
              <a:t>Layer 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9992347" y="4760612"/>
            <a:ext cx="1040810" cy="43456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dirty="0"/>
              <a:t>Layer 3</a:t>
            </a:r>
          </a:p>
        </p:txBody>
      </p:sp>
      <p:cxnSp>
        <p:nvCxnSpPr>
          <p:cNvPr id="18" name="Connecteur droit 17"/>
          <p:cNvCxnSpPr/>
          <p:nvPr/>
        </p:nvCxnSpPr>
        <p:spPr>
          <a:xfrm>
            <a:off x="2353920" y="6074876"/>
            <a:ext cx="150168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/>
          <p:cNvCxnSpPr/>
          <p:nvPr/>
        </p:nvCxnSpPr>
        <p:spPr>
          <a:xfrm>
            <a:off x="4904130" y="6002447"/>
            <a:ext cx="1847246" cy="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/>
          <p:cNvCxnSpPr/>
          <p:nvPr/>
        </p:nvCxnSpPr>
        <p:spPr>
          <a:xfrm>
            <a:off x="7784472" y="5994901"/>
            <a:ext cx="220787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/>
          <p:cNvCxnSpPr/>
          <p:nvPr/>
        </p:nvCxnSpPr>
        <p:spPr>
          <a:xfrm>
            <a:off x="2353920" y="6017567"/>
            <a:ext cx="1501685" cy="0"/>
          </a:xfrm>
          <a:prstGeom prst="line">
            <a:avLst/>
          </a:prstGeom>
          <a:ln w="28575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/>
          <p:cNvCxnSpPr/>
          <p:nvPr/>
        </p:nvCxnSpPr>
        <p:spPr>
          <a:xfrm flipV="1">
            <a:off x="4494415" y="3460612"/>
            <a:ext cx="3386050" cy="2324551"/>
          </a:xfrm>
          <a:prstGeom prst="line">
            <a:avLst/>
          </a:prstGeom>
          <a:ln w="28575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7264067" y="3021101"/>
            <a:ext cx="1040810" cy="43456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dirty="0"/>
              <a:t>Layer 1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0833395" y="2672943"/>
            <a:ext cx="1040810" cy="43456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dirty="0"/>
              <a:t>Layer 1</a:t>
            </a:r>
          </a:p>
        </p:txBody>
      </p:sp>
      <p:sp>
        <p:nvSpPr>
          <p:cNvPr id="33" name="Rectangle 32"/>
          <p:cNvSpPr/>
          <p:nvPr/>
        </p:nvSpPr>
        <p:spPr>
          <a:xfrm>
            <a:off x="10833395" y="2133862"/>
            <a:ext cx="1040810" cy="4345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dirty="0"/>
              <a:t>Layer 2</a:t>
            </a:r>
          </a:p>
        </p:txBody>
      </p:sp>
      <p:sp>
        <p:nvSpPr>
          <p:cNvPr id="34" name="Rectangle 33"/>
          <p:cNvSpPr/>
          <p:nvPr/>
        </p:nvSpPr>
        <p:spPr>
          <a:xfrm>
            <a:off x="10833395" y="1625359"/>
            <a:ext cx="1040810" cy="43456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dirty="0"/>
              <a:t>Layer 3</a:t>
            </a:r>
          </a:p>
        </p:txBody>
      </p:sp>
      <p:cxnSp>
        <p:nvCxnSpPr>
          <p:cNvPr id="35" name="Connecteur droit 34"/>
          <p:cNvCxnSpPr>
            <a:stCxn id="31" idx="3"/>
            <a:endCxn id="32" idx="1"/>
          </p:cNvCxnSpPr>
          <p:nvPr/>
        </p:nvCxnSpPr>
        <p:spPr>
          <a:xfrm flipV="1">
            <a:off x="8304877" y="2890227"/>
            <a:ext cx="2528518" cy="348158"/>
          </a:xfrm>
          <a:prstGeom prst="line">
            <a:avLst/>
          </a:prstGeom>
          <a:ln w="28575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3145003" y="2653803"/>
            <a:ext cx="1040810" cy="43456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dirty="0"/>
              <a:t>Layer 1</a:t>
            </a:r>
          </a:p>
        </p:txBody>
      </p:sp>
      <p:cxnSp>
        <p:nvCxnSpPr>
          <p:cNvPr id="38" name="Connecteur droit 37"/>
          <p:cNvCxnSpPr/>
          <p:nvPr/>
        </p:nvCxnSpPr>
        <p:spPr>
          <a:xfrm>
            <a:off x="2353919" y="5950534"/>
            <a:ext cx="150168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/>
          <p:cNvCxnSpPr>
            <a:stCxn id="7" idx="0"/>
            <a:endCxn id="31" idx="2"/>
          </p:cNvCxnSpPr>
          <p:nvPr/>
        </p:nvCxnSpPr>
        <p:spPr>
          <a:xfrm flipV="1">
            <a:off x="4376011" y="3455668"/>
            <a:ext cx="3408461" cy="2329496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/>
          <p:cNvCxnSpPr>
            <a:stCxn id="37" idx="3"/>
            <a:endCxn id="31" idx="1"/>
          </p:cNvCxnSpPr>
          <p:nvPr/>
        </p:nvCxnSpPr>
        <p:spPr>
          <a:xfrm>
            <a:off x="4185813" y="2871087"/>
            <a:ext cx="3078254" cy="367298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3145003" y="2147277"/>
            <a:ext cx="1040810" cy="4345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dirty="0"/>
              <a:t>Layer 2</a:t>
            </a:r>
          </a:p>
        </p:txBody>
      </p:sp>
      <p:sp>
        <p:nvSpPr>
          <p:cNvPr id="47" name="Rectangle 46"/>
          <p:cNvSpPr/>
          <p:nvPr/>
        </p:nvSpPr>
        <p:spPr>
          <a:xfrm>
            <a:off x="3145003" y="1638774"/>
            <a:ext cx="1040810" cy="43456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dirty="0"/>
              <a:t>Layer 3</a:t>
            </a:r>
          </a:p>
        </p:txBody>
      </p:sp>
      <p:cxnSp>
        <p:nvCxnSpPr>
          <p:cNvPr id="58" name="Connecteur droit avec flèche 57"/>
          <p:cNvCxnSpPr/>
          <p:nvPr/>
        </p:nvCxnSpPr>
        <p:spPr>
          <a:xfrm flipV="1">
            <a:off x="11770466" y="1883766"/>
            <a:ext cx="7714" cy="1006460"/>
          </a:xfrm>
          <a:prstGeom prst="straightConnector1">
            <a:avLst/>
          </a:prstGeom>
          <a:ln w="190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necteur droit avec flèche 58"/>
          <p:cNvCxnSpPr/>
          <p:nvPr/>
        </p:nvCxnSpPr>
        <p:spPr>
          <a:xfrm flipV="1">
            <a:off x="10933277" y="5003535"/>
            <a:ext cx="0" cy="998912"/>
          </a:xfrm>
          <a:prstGeom prst="straightConnector1">
            <a:avLst/>
          </a:prstGeom>
          <a:ln w="190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necteur droit avec flèche 59"/>
          <p:cNvCxnSpPr/>
          <p:nvPr/>
        </p:nvCxnSpPr>
        <p:spPr>
          <a:xfrm flipV="1">
            <a:off x="4090486" y="1832012"/>
            <a:ext cx="0" cy="1015029"/>
          </a:xfrm>
          <a:prstGeom prst="straightConnector1">
            <a:avLst/>
          </a:prstGeom>
          <a:ln w="190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necteur droit avec flèche 60"/>
          <p:cNvCxnSpPr/>
          <p:nvPr/>
        </p:nvCxnSpPr>
        <p:spPr>
          <a:xfrm flipV="1">
            <a:off x="2247958" y="4967774"/>
            <a:ext cx="7714" cy="1006460"/>
          </a:xfrm>
          <a:prstGeom prst="straightConnector1">
            <a:avLst/>
          </a:prstGeom>
          <a:ln w="190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onnecteur droit avec flèche 61"/>
          <p:cNvCxnSpPr/>
          <p:nvPr/>
        </p:nvCxnSpPr>
        <p:spPr>
          <a:xfrm flipV="1">
            <a:off x="1406986" y="4933528"/>
            <a:ext cx="0" cy="101700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Connecteur droit avec flèche 62"/>
          <p:cNvCxnSpPr/>
          <p:nvPr/>
        </p:nvCxnSpPr>
        <p:spPr>
          <a:xfrm flipH="1" flipV="1">
            <a:off x="3261010" y="1832011"/>
            <a:ext cx="1" cy="101503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Connecteur droit avec flèche 63"/>
          <p:cNvCxnSpPr/>
          <p:nvPr/>
        </p:nvCxnSpPr>
        <p:spPr>
          <a:xfrm flipV="1">
            <a:off x="10091992" y="4995989"/>
            <a:ext cx="0" cy="99891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avec flèche 64"/>
          <p:cNvCxnSpPr/>
          <p:nvPr/>
        </p:nvCxnSpPr>
        <p:spPr>
          <a:xfrm flipV="1">
            <a:off x="10933277" y="1883766"/>
            <a:ext cx="7714" cy="100646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necteur droit 70"/>
          <p:cNvCxnSpPr/>
          <p:nvPr/>
        </p:nvCxnSpPr>
        <p:spPr>
          <a:xfrm flipV="1">
            <a:off x="1313111" y="1638774"/>
            <a:ext cx="1831892" cy="3121838"/>
          </a:xfrm>
          <a:prstGeom prst="line">
            <a:avLst/>
          </a:prstGeom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72"/>
          <p:cNvCxnSpPr/>
          <p:nvPr/>
        </p:nvCxnSpPr>
        <p:spPr>
          <a:xfrm flipV="1">
            <a:off x="1313111" y="1638774"/>
            <a:ext cx="9520284" cy="3121838"/>
          </a:xfrm>
          <a:prstGeom prst="line">
            <a:avLst/>
          </a:prstGeom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necteur droit 74"/>
          <p:cNvCxnSpPr/>
          <p:nvPr/>
        </p:nvCxnSpPr>
        <p:spPr>
          <a:xfrm>
            <a:off x="2353919" y="4768158"/>
            <a:ext cx="7638428" cy="0"/>
          </a:xfrm>
          <a:prstGeom prst="line">
            <a:avLst/>
          </a:prstGeom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15659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fr-CH" sz="3200" b="1" dirty="0">
                <a:latin typeface="Arial" panose="020B0604020202020204" pitchFamily="34" charset="0"/>
                <a:cs typeface="Arial" panose="020B0604020202020204" pitchFamily="34" charset="0"/>
              </a:rPr>
              <a:t>OADM: Optical </a:t>
            </a:r>
            <a:r>
              <a:rPr lang="fr-CH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Add</a:t>
            </a:r>
            <a:r>
              <a:rPr lang="fr-CH" sz="3200" b="1" dirty="0">
                <a:latin typeface="Arial" panose="020B0604020202020204" pitchFamily="34" charset="0"/>
                <a:cs typeface="Arial" panose="020B0604020202020204" pitchFamily="34" charset="0"/>
              </a:rPr>
              <a:t>-Drop Multiplexer.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772720"/>
          </a:xfrm>
        </p:spPr>
        <p:txBody>
          <a:bodyPr>
            <a:normAutofit fontScale="85000" lnSpcReduction="20000"/>
          </a:bodyPr>
          <a:lstStyle/>
          <a:p>
            <a:r>
              <a:rPr lang="fr-CH" dirty="0"/>
              <a:t>One single </a:t>
            </a:r>
            <a:r>
              <a:rPr lang="fr-CH" dirty="0" err="1"/>
              <a:t>wavelength</a:t>
            </a:r>
            <a:r>
              <a:rPr lang="fr-CH" dirty="0"/>
              <a:t> </a:t>
            </a:r>
            <a:r>
              <a:rPr lang="fr-CH" dirty="0" err="1"/>
              <a:t>channel</a:t>
            </a:r>
            <a:r>
              <a:rPr lang="fr-CH" dirty="0"/>
              <a:t> </a:t>
            </a:r>
            <a:r>
              <a:rPr lang="fr-CH" dirty="0" err="1"/>
              <a:t>is</a:t>
            </a:r>
            <a:r>
              <a:rPr lang="fr-CH" dirty="0"/>
              <a:t> </a:t>
            </a:r>
            <a:r>
              <a:rPr lang="fr-CH" dirty="0" err="1"/>
              <a:t>taken</a:t>
            </a:r>
            <a:r>
              <a:rPr lang="fr-CH" dirty="0"/>
              <a:t> out of the </a:t>
            </a:r>
            <a:r>
              <a:rPr lang="fr-CH" dirty="0" err="1"/>
              <a:t>fiber</a:t>
            </a:r>
            <a:r>
              <a:rPr lang="fr-CH" dirty="0"/>
              <a:t>.</a:t>
            </a:r>
          </a:p>
          <a:p>
            <a:r>
              <a:rPr lang="fr-CH" dirty="0"/>
              <a:t>The </a:t>
            </a:r>
            <a:r>
              <a:rPr lang="fr-CH" dirty="0" err="1"/>
              <a:t>other</a:t>
            </a:r>
            <a:r>
              <a:rPr lang="fr-CH" dirty="0"/>
              <a:t> </a:t>
            </a:r>
            <a:r>
              <a:rPr lang="fr-CH" dirty="0" err="1"/>
              <a:t>channels</a:t>
            </a:r>
            <a:r>
              <a:rPr lang="fr-CH" dirty="0"/>
              <a:t> continue to </a:t>
            </a:r>
            <a:r>
              <a:rPr lang="fr-CH" dirty="0" err="1"/>
              <a:t>propagate</a:t>
            </a:r>
            <a:r>
              <a:rPr lang="fr-CH" dirty="0"/>
              <a:t> in the </a:t>
            </a:r>
            <a:r>
              <a:rPr lang="fr-CH" dirty="0" err="1"/>
              <a:t>fiber</a:t>
            </a:r>
            <a:r>
              <a:rPr lang="fr-CH" dirty="0"/>
              <a:t>.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871" y="2981627"/>
            <a:ext cx="2639520" cy="1297440"/>
          </a:xfrm>
          <a:prstGeom prst="rect">
            <a:avLst/>
          </a:prstGeom>
        </p:spPr>
      </p:pic>
      <p:cxnSp>
        <p:nvCxnSpPr>
          <p:cNvPr id="7" name="Connecteur droit avec flèche 6"/>
          <p:cNvCxnSpPr/>
          <p:nvPr/>
        </p:nvCxnSpPr>
        <p:spPr>
          <a:xfrm>
            <a:off x="1198975" y="3831787"/>
            <a:ext cx="543207" cy="5341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/>
          <p:cNvCxnSpPr/>
          <p:nvPr/>
        </p:nvCxnSpPr>
        <p:spPr>
          <a:xfrm flipH="1" flipV="1">
            <a:off x="1198975" y="3967588"/>
            <a:ext cx="543207" cy="5272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/>
          <p:cNvCxnSpPr/>
          <p:nvPr/>
        </p:nvCxnSpPr>
        <p:spPr>
          <a:xfrm>
            <a:off x="3103776" y="3591381"/>
            <a:ext cx="1147863" cy="0"/>
          </a:xfrm>
          <a:prstGeom prst="straightConnector1">
            <a:avLst/>
          </a:prstGeom>
          <a:ln>
            <a:solidFill>
              <a:srgbClr val="FF6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/>
          <p:cNvCxnSpPr/>
          <p:nvPr/>
        </p:nvCxnSpPr>
        <p:spPr>
          <a:xfrm>
            <a:off x="3103776" y="3533279"/>
            <a:ext cx="1147863" cy="0"/>
          </a:xfrm>
          <a:prstGeom prst="straightConnector1">
            <a:avLst/>
          </a:prstGeom>
          <a:ln>
            <a:solidFill>
              <a:srgbClr val="CC00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/>
          <p:nvPr/>
        </p:nvCxnSpPr>
        <p:spPr>
          <a:xfrm>
            <a:off x="3103776" y="3332887"/>
            <a:ext cx="1147863" cy="0"/>
          </a:xfrm>
          <a:prstGeom prst="straightConnector1">
            <a:avLst/>
          </a:prstGeom>
          <a:ln>
            <a:solidFill>
              <a:srgbClr val="33996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/>
          <p:nvPr/>
        </p:nvCxnSpPr>
        <p:spPr>
          <a:xfrm>
            <a:off x="3103776" y="3400980"/>
            <a:ext cx="1147863" cy="0"/>
          </a:xfrm>
          <a:prstGeom prst="straightConnector1">
            <a:avLst/>
          </a:prstGeom>
          <a:ln>
            <a:solidFill>
              <a:srgbClr val="33CC3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/>
          <p:cNvCxnSpPr/>
          <p:nvPr/>
        </p:nvCxnSpPr>
        <p:spPr>
          <a:xfrm>
            <a:off x="3103776" y="3662785"/>
            <a:ext cx="1147863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/>
          <p:cNvCxnSpPr/>
          <p:nvPr/>
        </p:nvCxnSpPr>
        <p:spPr>
          <a:xfrm>
            <a:off x="3110259" y="3464988"/>
            <a:ext cx="1147863" cy="0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/>
          <p:cNvCxnSpPr/>
          <p:nvPr/>
        </p:nvCxnSpPr>
        <p:spPr>
          <a:xfrm>
            <a:off x="3081076" y="3996702"/>
            <a:ext cx="1147863" cy="0"/>
          </a:xfrm>
          <a:prstGeom prst="straightConnector1">
            <a:avLst/>
          </a:prstGeom>
          <a:ln>
            <a:solidFill>
              <a:srgbClr val="FF66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/>
          <p:cNvCxnSpPr/>
          <p:nvPr/>
        </p:nvCxnSpPr>
        <p:spPr>
          <a:xfrm>
            <a:off x="3081076" y="3938600"/>
            <a:ext cx="1147863" cy="0"/>
          </a:xfrm>
          <a:prstGeom prst="straightConnector1">
            <a:avLst/>
          </a:prstGeom>
          <a:ln>
            <a:solidFill>
              <a:srgbClr val="CC0099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/>
          <p:cNvCxnSpPr/>
          <p:nvPr/>
        </p:nvCxnSpPr>
        <p:spPr>
          <a:xfrm>
            <a:off x="3081076" y="3738208"/>
            <a:ext cx="1147863" cy="0"/>
          </a:xfrm>
          <a:prstGeom prst="straightConnector1">
            <a:avLst/>
          </a:prstGeom>
          <a:ln>
            <a:solidFill>
              <a:srgbClr val="339966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/>
          <p:cNvCxnSpPr/>
          <p:nvPr/>
        </p:nvCxnSpPr>
        <p:spPr>
          <a:xfrm>
            <a:off x="3081076" y="3806301"/>
            <a:ext cx="1147863" cy="0"/>
          </a:xfrm>
          <a:prstGeom prst="straightConnector1">
            <a:avLst/>
          </a:prstGeom>
          <a:ln>
            <a:solidFill>
              <a:srgbClr val="33CC33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/>
          <p:cNvCxnSpPr/>
          <p:nvPr/>
        </p:nvCxnSpPr>
        <p:spPr>
          <a:xfrm>
            <a:off x="3081076" y="4068106"/>
            <a:ext cx="1147863" cy="0"/>
          </a:xfrm>
          <a:prstGeom prst="straightConnector1">
            <a:avLst/>
          </a:prstGeom>
          <a:ln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/>
          <p:cNvCxnSpPr/>
          <p:nvPr/>
        </p:nvCxnSpPr>
        <p:spPr>
          <a:xfrm>
            <a:off x="3087559" y="3870309"/>
            <a:ext cx="1147863" cy="0"/>
          </a:xfrm>
          <a:prstGeom prst="straightConnector1">
            <a:avLst/>
          </a:prstGeom>
          <a:ln>
            <a:solidFill>
              <a:srgbClr val="7030A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/>
          <p:cNvCxnSpPr/>
          <p:nvPr/>
        </p:nvCxnSpPr>
        <p:spPr>
          <a:xfrm flipV="1">
            <a:off x="2067882" y="3874256"/>
            <a:ext cx="543207" cy="527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avec flèche 32"/>
          <p:cNvCxnSpPr/>
          <p:nvPr/>
        </p:nvCxnSpPr>
        <p:spPr>
          <a:xfrm flipV="1">
            <a:off x="2067883" y="3996702"/>
            <a:ext cx="543207" cy="527257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avec flèche 33"/>
          <p:cNvCxnSpPr/>
          <p:nvPr/>
        </p:nvCxnSpPr>
        <p:spPr>
          <a:xfrm flipV="1">
            <a:off x="3081075" y="4140088"/>
            <a:ext cx="1147864" cy="813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avec flèche 37"/>
          <p:cNvCxnSpPr/>
          <p:nvPr/>
        </p:nvCxnSpPr>
        <p:spPr>
          <a:xfrm flipV="1">
            <a:off x="3103776" y="3256652"/>
            <a:ext cx="1147864" cy="813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Image 3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525" y="3356390"/>
            <a:ext cx="4781550" cy="2257425"/>
          </a:xfrm>
          <a:prstGeom prst="rect">
            <a:avLst/>
          </a:prstGeom>
        </p:spPr>
      </p:pic>
      <p:sp>
        <p:nvSpPr>
          <p:cNvPr id="41" name="ZoneTexte 40"/>
          <p:cNvSpPr txBox="1"/>
          <p:nvPr/>
        </p:nvSpPr>
        <p:spPr>
          <a:xfrm>
            <a:off x="6096000" y="2802217"/>
            <a:ext cx="3944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b="1" dirty="0"/>
              <a:t>4 </a:t>
            </a:r>
            <a:r>
              <a:rPr lang="fr-CH" b="1" dirty="0" err="1"/>
              <a:t>ch</a:t>
            </a:r>
            <a:r>
              <a:rPr lang="fr-CH" b="1" dirty="0"/>
              <a:t> dual </a:t>
            </a:r>
            <a:r>
              <a:rPr lang="fr-CH" b="1" dirty="0" err="1"/>
              <a:t>fiber</a:t>
            </a:r>
            <a:r>
              <a:rPr lang="fr-CH" b="1" dirty="0"/>
              <a:t> </a:t>
            </a:r>
            <a:r>
              <a:rPr lang="fr-CH" b="1" dirty="0" err="1"/>
              <a:t>east&amp;west</a:t>
            </a:r>
            <a:r>
              <a:rPr lang="fr-CH" b="1" dirty="0"/>
              <a:t> OADM:  330$</a:t>
            </a:r>
          </a:p>
        </p:txBody>
      </p:sp>
      <p:sp>
        <p:nvSpPr>
          <p:cNvPr id="47" name="ZoneTexte 46"/>
          <p:cNvSpPr txBox="1"/>
          <p:nvPr/>
        </p:nvSpPr>
        <p:spPr>
          <a:xfrm>
            <a:off x="6503746" y="3108787"/>
            <a:ext cx="282551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sz="1200" dirty="0">
                <a:hlinkClick r:id="rId4"/>
              </a:rPr>
              <a:t>https://www.fs.com/products/50556.html</a:t>
            </a:r>
            <a:endParaRPr lang="fr-CH" sz="1200" dirty="0"/>
          </a:p>
          <a:p>
            <a:endParaRPr lang="fr-CH" dirty="0"/>
          </a:p>
        </p:txBody>
      </p:sp>
      <p:grpSp>
        <p:nvGrpSpPr>
          <p:cNvPr id="78" name="Groupe 77"/>
          <p:cNvGrpSpPr/>
          <p:nvPr/>
        </p:nvGrpSpPr>
        <p:grpSpPr>
          <a:xfrm>
            <a:off x="4408948" y="4890894"/>
            <a:ext cx="4033050" cy="1573096"/>
            <a:chOff x="4408948" y="4890894"/>
            <a:chExt cx="4033050" cy="1573096"/>
          </a:xfrm>
        </p:grpSpPr>
        <p:sp>
          <p:nvSpPr>
            <p:cNvPr id="42" name="ZoneTexte 41"/>
            <p:cNvSpPr txBox="1"/>
            <p:nvPr/>
          </p:nvSpPr>
          <p:spPr>
            <a:xfrm>
              <a:off x="4408948" y="4890894"/>
              <a:ext cx="6609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CH" dirty="0"/>
                <a:t>West</a:t>
              </a:r>
            </a:p>
          </p:txBody>
        </p:sp>
        <p:cxnSp>
          <p:nvCxnSpPr>
            <p:cNvPr id="44" name="Connecteur droit 43"/>
            <p:cNvCxnSpPr/>
            <p:nvPr/>
          </p:nvCxnSpPr>
          <p:spPr>
            <a:xfrm flipH="1" flipV="1">
              <a:off x="5134508" y="5026126"/>
              <a:ext cx="1427018" cy="0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necteur droit 44"/>
            <p:cNvCxnSpPr/>
            <p:nvPr/>
          </p:nvCxnSpPr>
          <p:spPr>
            <a:xfrm flipH="1" flipV="1">
              <a:off x="5165936" y="5178526"/>
              <a:ext cx="1427018" cy="0"/>
            </a:xfrm>
            <a:prstGeom prst="line">
              <a:avLst/>
            </a:prstGeom>
            <a:ln w="28575"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4" name="Groupe 53"/>
            <p:cNvGrpSpPr/>
            <p:nvPr/>
          </p:nvGrpSpPr>
          <p:grpSpPr>
            <a:xfrm>
              <a:off x="7017613" y="5012691"/>
              <a:ext cx="467800" cy="1437864"/>
              <a:chOff x="6680132" y="5026126"/>
              <a:chExt cx="467800" cy="1437864"/>
            </a:xfrm>
          </p:grpSpPr>
          <p:cxnSp>
            <p:nvCxnSpPr>
              <p:cNvPr id="52" name="Connecteur droit avec flèche 51"/>
              <p:cNvCxnSpPr/>
              <p:nvPr/>
            </p:nvCxnSpPr>
            <p:spPr>
              <a:xfrm>
                <a:off x="6713034" y="5026126"/>
                <a:ext cx="434898" cy="1285464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Connecteur droit avec flèche 52"/>
              <p:cNvCxnSpPr/>
              <p:nvPr/>
            </p:nvCxnSpPr>
            <p:spPr>
              <a:xfrm>
                <a:off x="6680132" y="5178526"/>
                <a:ext cx="434898" cy="1285464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8" name="Groupe 57"/>
            <p:cNvGrpSpPr/>
            <p:nvPr/>
          </p:nvGrpSpPr>
          <p:grpSpPr>
            <a:xfrm>
              <a:off x="7324220" y="5026126"/>
              <a:ext cx="467800" cy="1437864"/>
              <a:chOff x="6680132" y="5026126"/>
              <a:chExt cx="467800" cy="1437864"/>
            </a:xfrm>
          </p:grpSpPr>
          <p:cxnSp>
            <p:nvCxnSpPr>
              <p:cNvPr id="59" name="Connecteur droit avec flèche 58"/>
              <p:cNvCxnSpPr/>
              <p:nvPr/>
            </p:nvCxnSpPr>
            <p:spPr>
              <a:xfrm>
                <a:off x="6713034" y="5026126"/>
                <a:ext cx="434898" cy="1285464"/>
              </a:xfrm>
              <a:prstGeom prst="straightConnector1">
                <a:avLst/>
              </a:prstGeom>
              <a:ln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Connecteur droit avec flèche 59"/>
              <p:cNvCxnSpPr/>
              <p:nvPr/>
            </p:nvCxnSpPr>
            <p:spPr>
              <a:xfrm>
                <a:off x="6680132" y="5178526"/>
                <a:ext cx="434898" cy="1285464"/>
              </a:xfrm>
              <a:prstGeom prst="straightConnector1">
                <a:avLst/>
              </a:prstGeom>
              <a:ln>
                <a:solidFill>
                  <a:srgbClr val="0070C0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4" name="Groupe 63"/>
            <p:cNvGrpSpPr/>
            <p:nvPr/>
          </p:nvGrpSpPr>
          <p:grpSpPr>
            <a:xfrm>
              <a:off x="7632006" y="5012691"/>
              <a:ext cx="467800" cy="1437864"/>
              <a:chOff x="6680132" y="5026126"/>
              <a:chExt cx="467800" cy="1437864"/>
            </a:xfrm>
          </p:grpSpPr>
          <p:cxnSp>
            <p:nvCxnSpPr>
              <p:cNvPr id="65" name="Connecteur droit avec flèche 64"/>
              <p:cNvCxnSpPr/>
              <p:nvPr/>
            </p:nvCxnSpPr>
            <p:spPr>
              <a:xfrm>
                <a:off x="6713034" y="5026126"/>
                <a:ext cx="434898" cy="1285464"/>
              </a:xfrm>
              <a:prstGeom prst="straightConnector1">
                <a:avLst/>
              </a:prstGeom>
              <a:ln>
                <a:solidFill>
                  <a:srgbClr val="33996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Connecteur droit avec flèche 65"/>
              <p:cNvCxnSpPr/>
              <p:nvPr/>
            </p:nvCxnSpPr>
            <p:spPr>
              <a:xfrm>
                <a:off x="6680132" y="5178526"/>
                <a:ext cx="434898" cy="1285464"/>
              </a:xfrm>
              <a:prstGeom prst="straightConnector1">
                <a:avLst/>
              </a:prstGeom>
              <a:ln>
                <a:solidFill>
                  <a:srgbClr val="339966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0" name="Groupe 69"/>
            <p:cNvGrpSpPr/>
            <p:nvPr/>
          </p:nvGrpSpPr>
          <p:grpSpPr>
            <a:xfrm>
              <a:off x="7974198" y="4990710"/>
              <a:ext cx="467800" cy="1437864"/>
              <a:chOff x="6680132" y="5026126"/>
              <a:chExt cx="467800" cy="1437864"/>
            </a:xfrm>
          </p:grpSpPr>
          <p:cxnSp>
            <p:nvCxnSpPr>
              <p:cNvPr id="71" name="Connecteur droit avec flèche 70"/>
              <p:cNvCxnSpPr/>
              <p:nvPr/>
            </p:nvCxnSpPr>
            <p:spPr>
              <a:xfrm>
                <a:off x="6713034" y="5026126"/>
                <a:ext cx="434898" cy="1285464"/>
              </a:xfrm>
              <a:prstGeom prst="straightConnector1">
                <a:avLst/>
              </a:prstGeom>
              <a:ln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Connecteur droit avec flèche 71"/>
              <p:cNvCxnSpPr/>
              <p:nvPr/>
            </p:nvCxnSpPr>
            <p:spPr>
              <a:xfrm>
                <a:off x="6680132" y="5178526"/>
                <a:ext cx="434898" cy="1285464"/>
              </a:xfrm>
              <a:prstGeom prst="straightConnector1">
                <a:avLst/>
              </a:prstGeom>
              <a:ln>
                <a:solidFill>
                  <a:srgbClr val="FFC000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9" name="Groupe 78"/>
          <p:cNvGrpSpPr/>
          <p:nvPr/>
        </p:nvGrpSpPr>
        <p:grpSpPr>
          <a:xfrm>
            <a:off x="8277387" y="4897554"/>
            <a:ext cx="3483850" cy="1566436"/>
            <a:chOff x="8277387" y="4897554"/>
            <a:chExt cx="3483850" cy="1566436"/>
          </a:xfrm>
        </p:grpSpPr>
        <p:sp>
          <p:nvSpPr>
            <p:cNvPr id="48" name="ZoneTexte 47"/>
            <p:cNvSpPr txBox="1"/>
            <p:nvPr/>
          </p:nvSpPr>
          <p:spPr>
            <a:xfrm>
              <a:off x="11193453" y="4897554"/>
              <a:ext cx="5677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CH" dirty="0"/>
                <a:t>East</a:t>
              </a:r>
            </a:p>
          </p:txBody>
        </p:sp>
        <p:cxnSp>
          <p:nvCxnSpPr>
            <p:cNvPr id="49" name="Connecteur droit 48"/>
            <p:cNvCxnSpPr/>
            <p:nvPr/>
          </p:nvCxnSpPr>
          <p:spPr>
            <a:xfrm flipH="1" flipV="1">
              <a:off x="9648797" y="5026126"/>
              <a:ext cx="1427018" cy="0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Connecteur droit 49"/>
            <p:cNvCxnSpPr/>
            <p:nvPr/>
          </p:nvCxnSpPr>
          <p:spPr>
            <a:xfrm flipH="1" flipV="1">
              <a:off x="9680225" y="5178526"/>
              <a:ext cx="1427018" cy="0"/>
            </a:xfrm>
            <a:prstGeom prst="line">
              <a:avLst/>
            </a:prstGeom>
            <a:ln w="28575"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5" name="Groupe 54"/>
            <p:cNvGrpSpPr/>
            <p:nvPr/>
          </p:nvGrpSpPr>
          <p:grpSpPr>
            <a:xfrm>
              <a:off x="8277387" y="5026126"/>
              <a:ext cx="467800" cy="1437864"/>
              <a:chOff x="6680132" y="5026126"/>
              <a:chExt cx="467800" cy="1437864"/>
            </a:xfrm>
          </p:grpSpPr>
          <p:cxnSp>
            <p:nvCxnSpPr>
              <p:cNvPr id="56" name="Connecteur droit avec flèche 55"/>
              <p:cNvCxnSpPr/>
              <p:nvPr/>
            </p:nvCxnSpPr>
            <p:spPr>
              <a:xfrm>
                <a:off x="6713034" y="5026126"/>
                <a:ext cx="434898" cy="1285464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Connecteur droit avec flèche 56"/>
              <p:cNvCxnSpPr/>
              <p:nvPr/>
            </p:nvCxnSpPr>
            <p:spPr>
              <a:xfrm>
                <a:off x="6680132" y="5178526"/>
                <a:ext cx="434898" cy="1285464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1" name="Groupe 60"/>
            <p:cNvGrpSpPr/>
            <p:nvPr/>
          </p:nvGrpSpPr>
          <p:grpSpPr>
            <a:xfrm>
              <a:off x="8606608" y="5012691"/>
              <a:ext cx="467800" cy="1437864"/>
              <a:chOff x="6680132" y="5026126"/>
              <a:chExt cx="467800" cy="1437864"/>
            </a:xfrm>
          </p:grpSpPr>
          <p:cxnSp>
            <p:nvCxnSpPr>
              <p:cNvPr id="62" name="Connecteur droit avec flèche 61"/>
              <p:cNvCxnSpPr/>
              <p:nvPr/>
            </p:nvCxnSpPr>
            <p:spPr>
              <a:xfrm>
                <a:off x="6713034" y="5026126"/>
                <a:ext cx="434898" cy="1285464"/>
              </a:xfrm>
              <a:prstGeom prst="straightConnector1">
                <a:avLst/>
              </a:prstGeom>
              <a:ln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Connecteur droit avec flèche 62"/>
              <p:cNvCxnSpPr/>
              <p:nvPr/>
            </p:nvCxnSpPr>
            <p:spPr>
              <a:xfrm>
                <a:off x="6680132" y="5178526"/>
                <a:ext cx="434898" cy="1285464"/>
              </a:xfrm>
              <a:prstGeom prst="straightConnector1">
                <a:avLst/>
              </a:prstGeom>
              <a:ln>
                <a:solidFill>
                  <a:srgbClr val="0070C0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7" name="Groupe 66"/>
            <p:cNvGrpSpPr/>
            <p:nvPr/>
          </p:nvGrpSpPr>
          <p:grpSpPr>
            <a:xfrm>
              <a:off x="8931863" y="5026126"/>
              <a:ext cx="467800" cy="1437864"/>
              <a:chOff x="6680132" y="5026126"/>
              <a:chExt cx="467800" cy="1437864"/>
            </a:xfrm>
          </p:grpSpPr>
          <p:cxnSp>
            <p:nvCxnSpPr>
              <p:cNvPr id="68" name="Connecteur droit avec flèche 67"/>
              <p:cNvCxnSpPr/>
              <p:nvPr/>
            </p:nvCxnSpPr>
            <p:spPr>
              <a:xfrm>
                <a:off x="6713034" y="5026126"/>
                <a:ext cx="434898" cy="1285464"/>
              </a:xfrm>
              <a:prstGeom prst="straightConnector1">
                <a:avLst/>
              </a:prstGeom>
              <a:ln>
                <a:solidFill>
                  <a:srgbClr val="33996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Connecteur droit avec flèche 68"/>
              <p:cNvCxnSpPr/>
              <p:nvPr/>
            </p:nvCxnSpPr>
            <p:spPr>
              <a:xfrm>
                <a:off x="6680132" y="5178526"/>
                <a:ext cx="434898" cy="1285464"/>
              </a:xfrm>
              <a:prstGeom prst="straightConnector1">
                <a:avLst/>
              </a:prstGeom>
              <a:ln>
                <a:solidFill>
                  <a:srgbClr val="339966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3" name="Groupe 72"/>
            <p:cNvGrpSpPr/>
            <p:nvPr/>
          </p:nvGrpSpPr>
          <p:grpSpPr>
            <a:xfrm>
              <a:off x="9232004" y="5006053"/>
              <a:ext cx="467800" cy="1437864"/>
              <a:chOff x="6680132" y="5026126"/>
              <a:chExt cx="467800" cy="1437864"/>
            </a:xfrm>
          </p:grpSpPr>
          <p:cxnSp>
            <p:nvCxnSpPr>
              <p:cNvPr id="74" name="Connecteur droit avec flèche 73"/>
              <p:cNvCxnSpPr/>
              <p:nvPr/>
            </p:nvCxnSpPr>
            <p:spPr>
              <a:xfrm>
                <a:off x="6713034" y="5026126"/>
                <a:ext cx="434898" cy="1285464"/>
              </a:xfrm>
              <a:prstGeom prst="straightConnector1">
                <a:avLst/>
              </a:prstGeom>
              <a:ln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Connecteur droit avec flèche 74"/>
              <p:cNvCxnSpPr/>
              <p:nvPr/>
            </p:nvCxnSpPr>
            <p:spPr>
              <a:xfrm>
                <a:off x="6680132" y="5178526"/>
                <a:ext cx="434898" cy="1285464"/>
              </a:xfrm>
              <a:prstGeom prst="straightConnector1">
                <a:avLst/>
              </a:prstGeom>
              <a:ln>
                <a:solidFill>
                  <a:srgbClr val="FFC000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77" name="Connecteur droit 76"/>
          <p:cNvCxnSpPr/>
          <p:nvPr/>
        </p:nvCxnSpPr>
        <p:spPr>
          <a:xfrm>
            <a:off x="8110802" y="4532196"/>
            <a:ext cx="0" cy="1080000"/>
          </a:xfrm>
          <a:prstGeom prst="line">
            <a:avLst/>
          </a:prstGeom>
          <a:ln w="38100">
            <a:solidFill>
              <a:srgbClr val="FFFF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0" name="Image 7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046" y="4806882"/>
            <a:ext cx="3343275" cy="1838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04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z="3200" b="1" dirty="0">
                <a:latin typeface="Arial" panose="020B0604020202020204" pitchFamily="34" charset="0"/>
                <a:cs typeface="Arial" panose="020B0604020202020204" pitchFamily="34" charset="0"/>
              </a:rPr>
              <a:t>(Double) étoile sur (double) anneau: question P3</a:t>
            </a: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6195393"/>
              </p:ext>
            </p:extLst>
          </p:nvPr>
        </p:nvGraphicFramePr>
        <p:xfrm>
          <a:off x="3374792" y="1773039"/>
          <a:ext cx="5631437" cy="474580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34247">
                  <a:extLst>
                    <a:ext uri="{9D8B030D-6E8A-4147-A177-3AD203B41FA5}">
                      <a16:colId xmlns:a16="http://schemas.microsoft.com/office/drawing/2014/main" val="29119959"/>
                    </a:ext>
                  </a:extLst>
                </a:gridCol>
                <a:gridCol w="1634247">
                  <a:extLst>
                    <a:ext uri="{9D8B030D-6E8A-4147-A177-3AD203B41FA5}">
                      <a16:colId xmlns:a16="http://schemas.microsoft.com/office/drawing/2014/main" val="3180161963"/>
                    </a:ext>
                  </a:extLst>
                </a:gridCol>
                <a:gridCol w="2362943">
                  <a:extLst>
                    <a:ext uri="{9D8B030D-6E8A-4147-A177-3AD203B41FA5}">
                      <a16:colId xmlns:a16="http://schemas.microsoft.com/office/drawing/2014/main" val="3059957264"/>
                    </a:ext>
                  </a:extLst>
                </a:gridCol>
              </a:tblGrid>
              <a:tr h="200025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H" sz="1800" dirty="0">
                          <a:effectLst/>
                        </a:rPr>
                        <a:t>Facteur de coût</a:t>
                      </a:r>
                      <a:endParaRPr lang="fr-CH" sz="1800" dirty="0">
                        <a:effectLst/>
                        <a:latin typeface="Helvetica Neue Ligh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fr-C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CH" sz="1800" dirty="0">
                          <a:effectLst/>
                        </a:rPr>
                        <a:t>Coûts effectifs liés à une topologie (CHF)</a:t>
                      </a:r>
                      <a:endParaRPr lang="fr-CH" sz="1800" dirty="0">
                        <a:effectLst/>
                        <a:latin typeface="Helvetica Neue Ligh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4115149109"/>
                  </a:ext>
                </a:extLst>
              </a:tr>
              <a:tr h="684883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H" sz="1800" dirty="0">
                          <a:effectLst/>
                        </a:rPr>
                        <a:t>fibre/km</a:t>
                      </a:r>
                      <a:endParaRPr lang="fr-CH" sz="1800" dirty="0">
                        <a:effectLst/>
                        <a:latin typeface="Helvetica Neue Ligh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fr-C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fr-CH" sz="1800" dirty="0">
                          <a:effectLst/>
                        </a:rPr>
                        <a:t>anneau</a:t>
                      </a:r>
                      <a:endParaRPr lang="fr-CH" sz="1800" dirty="0">
                        <a:effectLst/>
                        <a:latin typeface="Helvetica Neue Ligh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520349274"/>
                  </a:ext>
                </a:extLst>
              </a:tr>
              <a:tr h="700861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H" sz="1800" dirty="0">
                          <a:effectLst/>
                        </a:rPr>
                        <a:t>nœud </a:t>
                      </a:r>
                      <a:r>
                        <a:rPr lang="fr-CH" sz="1800" dirty="0" err="1">
                          <a:effectLst/>
                        </a:rPr>
                        <a:t>core</a:t>
                      </a:r>
                      <a:endParaRPr lang="fr-CH" sz="1800" dirty="0">
                        <a:effectLst/>
                        <a:latin typeface="Helvetica Neue Ligh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CH" sz="1800" dirty="0">
                          <a:effectLst/>
                        </a:rPr>
                        <a:t>infrastructure de base</a:t>
                      </a:r>
                      <a:endParaRPr lang="fr-CH" sz="1800" dirty="0">
                        <a:effectLst/>
                        <a:latin typeface="Helvetica Neue Ligh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fr-CH" sz="1800" dirty="0">
                          <a:effectLst/>
                        </a:rPr>
                        <a:t>anneau</a:t>
                      </a:r>
                      <a:endParaRPr lang="fr-CH" sz="1800" dirty="0">
                        <a:effectLst/>
                        <a:latin typeface="Helvetica Neue Ligh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621285334"/>
                  </a:ext>
                </a:extLst>
              </a:tr>
              <a:tr h="820077">
                <a:tc vMerge="1">
                  <a:txBody>
                    <a:bodyPr/>
                    <a:lstStyle/>
                    <a:p>
                      <a:endParaRPr lang="fr-C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CH" sz="1800" dirty="0">
                          <a:effectLst/>
                        </a:rPr>
                        <a:t>interface 100Gb avec IP pour un lien</a:t>
                      </a:r>
                      <a:endParaRPr lang="fr-CH" sz="1800" dirty="0">
                        <a:effectLst/>
                        <a:latin typeface="Helvetica Neue Ligh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fr-CH" sz="1800" dirty="0">
                          <a:effectLst/>
                        </a:rPr>
                        <a:t>étoile</a:t>
                      </a:r>
                      <a:endParaRPr lang="fr-CH" sz="1800" dirty="0">
                        <a:effectLst/>
                        <a:latin typeface="Helvetica Neue Ligh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155840724"/>
                  </a:ext>
                </a:extLst>
              </a:tr>
              <a:tr h="824010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H" sz="1800" dirty="0">
                          <a:effectLst/>
                        </a:rPr>
                        <a:t>Amplificateur optique</a:t>
                      </a:r>
                      <a:endParaRPr lang="fr-CH" sz="1800" dirty="0">
                        <a:effectLst/>
                        <a:latin typeface="Helvetica Neue Ligh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fr-C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fr-CH" sz="1800" dirty="0">
                          <a:effectLst/>
                        </a:rPr>
                        <a:t>Anneau + quelques nouveaux amplis</a:t>
                      </a:r>
                      <a:endParaRPr lang="fr-CH" sz="1800" dirty="0">
                        <a:effectLst/>
                        <a:latin typeface="Helvetica Neue Ligh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547902878"/>
                  </a:ext>
                </a:extLst>
              </a:tr>
              <a:tr h="1164452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H" sz="1800" dirty="0">
                          <a:effectLst/>
                        </a:rPr>
                        <a:t>OADM (1 à 4 lambda)</a:t>
                      </a:r>
                      <a:endParaRPr lang="fr-CH" sz="1800" dirty="0">
                        <a:effectLst/>
                        <a:latin typeface="Helvetica Neue Ligh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fr-C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fr-CH" sz="1800" dirty="0">
                          <a:effectLst/>
                        </a:rPr>
                        <a:t>À</a:t>
                      </a:r>
                      <a:r>
                        <a:rPr lang="fr-CH" sz="1800" baseline="0" dirty="0">
                          <a:effectLst/>
                        </a:rPr>
                        <a:t> </a:t>
                      </a:r>
                      <a:r>
                        <a:rPr lang="fr-CH" sz="1800" dirty="0">
                          <a:effectLst/>
                        </a:rPr>
                        <a:t>calculer</a:t>
                      </a:r>
                      <a:endParaRPr lang="fr-CH" sz="1800" dirty="0">
                        <a:effectLst/>
                        <a:latin typeface="Helvetica Neue Ligh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6790543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16958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H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0"/>
            <a:ext cx="10147874" cy="6858000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7372783" y="-59962"/>
            <a:ext cx="36738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dirty="0"/>
              <a:t>Source: office fédéral des statistiques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6048314" y="6642408"/>
            <a:ext cx="496802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sz="800" dirty="0">
                <a:hlinkClick r:id="rId3"/>
              </a:rPr>
              <a:t>https://www.bfs.admin.ch/bfs/fr/home/statistiques/catalogues-banques-donnees/cartes.assetdetail.434655.html</a:t>
            </a:r>
            <a:endParaRPr lang="fr-CH" sz="800" dirty="0"/>
          </a:p>
          <a:p>
            <a:endParaRPr lang="fr-CH" sz="800" dirty="0"/>
          </a:p>
          <a:p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24245271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/>
          <p:cNvGrpSpPr/>
          <p:nvPr/>
        </p:nvGrpSpPr>
        <p:grpSpPr>
          <a:xfrm>
            <a:off x="406988" y="-195735"/>
            <a:ext cx="11360291" cy="7200000"/>
            <a:chOff x="406988" y="-179882"/>
            <a:chExt cx="11360291" cy="7200000"/>
          </a:xfrm>
        </p:grpSpPr>
        <p:sp>
          <p:nvSpPr>
            <p:cNvPr id="4" name="Rechteck 3"/>
            <p:cNvSpPr/>
            <p:nvPr/>
          </p:nvSpPr>
          <p:spPr>
            <a:xfrm>
              <a:off x="406988" y="-179882"/>
              <a:ext cx="11360291" cy="7200000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5" name="Rechteck 4"/>
            <p:cNvSpPr/>
            <p:nvPr/>
          </p:nvSpPr>
          <p:spPr>
            <a:xfrm>
              <a:off x="7949643" y="207712"/>
              <a:ext cx="720000" cy="720000"/>
            </a:xfrm>
            <a:prstGeom prst="rect">
              <a:avLst/>
            </a:prstGeom>
            <a:pattFill prst="smGrid">
              <a:fgClr>
                <a:schemeClr val="accent1"/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" name="Rechteck 5"/>
            <p:cNvSpPr/>
            <p:nvPr/>
          </p:nvSpPr>
          <p:spPr>
            <a:xfrm>
              <a:off x="7194392" y="807040"/>
              <a:ext cx="900000" cy="900000"/>
            </a:xfrm>
            <a:prstGeom prst="rect">
              <a:avLst/>
            </a:prstGeom>
            <a:pattFill prst="smGrid">
              <a:fgClr>
                <a:schemeClr val="accent1"/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" name="Rechteck 6"/>
            <p:cNvSpPr/>
            <p:nvPr/>
          </p:nvSpPr>
          <p:spPr>
            <a:xfrm>
              <a:off x="4097463" y="2487596"/>
              <a:ext cx="720000" cy="720000"/>
            </a:xfrm>
            <a:prstGeom prst="rect">
              <a:avLst/>
            </a:prstGeom>
            <a:pattFill prst="smGrid">
              <a:fgClr>
                <a:schemeClr val="accent1"/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" name="Rechteck 7"/>
            <p:cNvSpPr/>
            <p:nvPr/>
          </p:nvSpPr>
          <p:spPr>
            <a:xfrm>
              <a:off x="6631990" y="2127596"/>
              <a:ext cx="720000" cy="720000"/>
            </a:xfrm>
            <a:prstGeom prst="rect">
              <a:avLst/>
            </a:prstGeom>
            <a:pattFill prst="smGrid">
              <a:fgClr>
                <a:schemeClr val="accent1"/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" name="Rechteck 8"/>
            <p:cNvSpPr/>
            <p:nvPr/>
          </p:nvSpPr>
          <p:spPr>
            <a:xfrm>
              <a:off x="9600801" y="580568"/>
              <a:ext cx="720000" cy="720000"/>
            </a:xfrm>
            <a:prstGeom prst="rect">
              <a:avLst/>
            </a:prstGeom>
            <a:pattFill prst="smGrid">
              <a:fgClr>
                <a:schemeClr val="accent1"/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" name="Rechteck 9"/>
            <p:cNvSpPr/>
            <p:nvPr/>
          </p:nvSpPr>
          <p:spPr>
            <a:xfrm>
              <a:off x="8472434" y="6270675"/>
              <a:ext cx="720000" cy="720000"/>
            </a:xfrm>
            <a:prstGeom prst="rect">
              <a:avLst/>
            </a:prstGeom>
            <a:pattFill prst="smGrid">
              <a:fgClr>
                <a:schemeClr val="accent1"/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" name="Rechteck 10"/>
            <p:cNvSpPr/>
            <p:nvPr/>
          </p:nvSpPr>
          <p:spPr>
            <a:xfrm>
              <a:off x="1885599" y="4239182"/>
              <a:ext cx="720000" cy="720000"/>
            </a:xfrm>
            <a:prstGeom prst="rect">
              <a:avLst/>
            </a:prstGeom>
            <a:pattFill prst="smGrid">
              <a:fgClr>
                <a:schemeClr val="accent1"/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" name="Rechteck 11"/>
            <p:cNvSpPr/>
            <p:nvPr/>
          </p:nvSpPr>
          <p:spPr>
            <a:xfrm>
              <a:off x="409480" y="5550675"/>
              <a:ext cx="720000" cy="720000"/>
            </a:xfrm>
            <a:prstGeom prst="rect">
              <a:avLst/>
            </a:prstGeom>
            <a:pattFill prst="smGrid">
              <a:fgClr>
                <a:schemeClr val="accent1"/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" name="Rechteck 12"/>
            <p:cNvSpPr/>
            <p:nvPr/>
          </p:nvSpPr>
          <p:spPr>
            <a:xfrm>
              <a:off x="4631679" y="22263"/>
              <a:ext cx="720000" cy="720000"/>
            </a:xfrm>
            <a:prstGeom prst="rect">
              <a:avLst/>
            </a:prstGeom>
            <a:pattFill prst="smGrid">
              <a:fgClr>
                <a:schemeClr val="accent1"/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F8E022C6-AFF4-4206-803F-9D31A5EDC896}"/>
              </a:ext>
            </a:extLst>
          </p:cNvPr>
          <p:cNvSpPr txBox="1"/>
          <p:nvPr/>
        </p:nvSpPr>
        <p:spPr>
          <a:xfrm>
            <a:off x="459104" y="5186002"/>
            <a:ext cx="670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1. GE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A627018-7A1F-424A-B545-5E79A7A67F6C}"/>
              </a:ext>
            </a:extLst>
          </p:cNvPr>
          <p:cNvSpPr txBox="1"/>
          <p:nvPr/>
        </p:nvSpPr>
        <p:spPr>
          <a:xfrm>
            <a:off x="6681614" y="1784908"/>
            <a:ext cx="65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8. LU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73C77B1-0CFB-487F-9FC6-1F9A9C9AB243}"/>
              </a:ext>
            </a:extLst>
          </p:cNvPr>
          <p:cNvSpPr txBox="1"/>
          <p:nvPr/>
        </p:nvSpPr>
        <p:spPr>
          <a:xfrm>
            <a:off x="9625613" y="255694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7. SG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141E15A-C50A-4363-BA55-CFF7054E77D0}"/>
              </a:ext>
            </a:extLst>
          </p:cNvPr>
          <p:cNvSpPr txBox="1"/>
          <p:nvPr/>
        </p:nvSpPr>
        <p:spPr>
          <a:xfrm>
            <a:off x="7249436" y="463872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5. ZH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E38E4E1-22E3-4653-B140-14D84A29219D}"/>
              </a:ext>
            </a:extLst>
          </p:cNvPr>
          <p:cNvSpPr txBox="1"/>
          <p:nvPr/>
        </p:nvSpPr>
        <p:spPr>
          <a:xfrm>
            <a:off x="3900206" y="2127184"/>
            <a:ext cx="963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4. BE-FR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4F22831-E1BA-4A4F-8640-6CBB20A040FF}"/>
              </a:ext>
            </a:extLst>
          </p:cNvPr>
          <p:cNvSpPr txBox="1"/>
          <p:nvPr/>
        </p:nvSpPr>
        <p:spPr>
          <a:xfrm>
            <a:off x="3961303" y="195383"/>
            <a:ext cx="65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3. BS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A09F167-6582-4993-A21F-E01ED2DFFEF6}"/>
              </a:ext>
            </a:extLst>
          </p:cNvPr>
          <p:cNvSpPr txBox="1"/>
          <p:nvPr/>
        </p:nvSpPr>
        <p:spPr>
          <a:xfrm>
            <a:off x="1885599" y="3886263"/>
            <a:ext cx="622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2. LS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FC63222-620B-41E5-87BB-71F0F4AE1ACC}"/>
              </a:ext>
            </a:extLst>
          </p:cNvPr>
          <p:cNvSpPr txBox="1"/>
          <p:nvPr/>
        </p:nvSpPr>
        <p:spPr>
          <a:xfrm>
            <a:off x="7921415" y="-99257"/>
            <a:ext cx="686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6. WI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E247471-B182-4974-9F83-547A5D32A48A}"/>
              </a:ext>
            </a:extLst>
          </p:cNvPr>
          <p:cNvSpPr txBox="1"/>
          <p:nvPr/>
        </p:nvSpPr>
        <p:spPr>
          <a:xfrm>
            <a:off x="8380643" y="5894822"/>
            <a:ext cx="9035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9. LU-TI</a:t>
            </a:r>
          </a:p>
        </p:txBody>
      </p:sp>
      <p:sp>
        <p:nvSpPr>
          <p:cNvPr id="25" name="Titre 1">
            <a:extLst>
              <a:ext uri="{FF2B5EF4-FFF2-40B4-BE49-F238E27FC236}">
                <a16:creationId xmlns:a16="http://schemas.microsoft.com/office/drawing/2014/main" id="{1FBF6626-834A-4EF3-A8FE-554CD46D4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920"/>
            <a:ext cx="10515600" cy="1325563"/>
          </a:xfrm>
        </p:spPr>
        <p:txBody>
          <a:bodyPr>
            <a:normAutofit/>
          </a:bodyPr>
          <a:lstStyle/>
          <a:p>
            <a:r>
              <a:rPr lang="fr-CH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Swiss</a:t>
            </a:r>
            <a:r>
              <a:rPr lang="fr-CH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H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Core</a:t>
            </a:r>
            <a:r>
              <a:rPr lang="fr-CH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H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Agglomerations</a:t>
            </a:r>
            <a:r>
              <a:rPr lang="fr-CH" sz="36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002890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/>
          <p:cNvGrpSpPr/>
          <p:nvPr/>
        </p:nvGrpSpPr>
        <p:grpSpPr>
          <a:xfrm>
            <a:off x="406988" y="-179882"/>
            <a:ext cx="11360291" cy="7200000"/>
            <a:chOff x="406988" y="-179882"/>
            <a:chExt cx="11360291" cy="7200000"/>
          </a:xfrm>
        </p:grpSpPr>
        <p:sp>
          <p:nvSpPr>
            <p:cNvPr id="4" name="Rechteck 3"/>
            <p:cNvSpPr/>
            <p:nvPr/>
          </p:nvSpPr>
          <p:spPr>
            <a:xfrm>
              <a:off x="406988" y="-179882"/>
              <a:ext cx="11360291" cy="7200000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" name="Rechteck 4"/>
            <p:cNvSpPr/>
            <p:nvPr/>
          </p:nvSpPr>
          <p:spPr>
            <a:xfrm>
              <a:off x="7949643" y="207712"/>
              <a:ext cx="720000" cy="720000"/>
            </a:xfrm>
            <a:prstGeom prst="rect">
              <a:avLst/>
            </a:prstGeom>
            <a:pattFill prst="smGrid">
              <a:fgClr>
                <a:schemeClr val="accent1"/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" name="Rechteck 5"/>
            <p:cNvSpPr/>
            <p:nvPr/>
          </p:nvSpPr>
          <p:spPr>
            <a:xfrm>
              <a:off x="7194392" y="807040"/>
              <a:ext cx="900000" cy="900000"/>
            </a:xfrm>
            <a:prstGeom prst="rect">
              <a:avLst/>
            </a:prstGeom>
            <a:pattFill prst="smGrid">
              <a:fgClr>
                <a:schemeClr val="accent1"/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" name="Rechteck 6"/>
            <p:cNvSpPr/>
            <p:nvPr/>
          </p:nvSpPr>
          <p:spPr>
            <a:xfrm>
              <a:off x="4097463" y="2487596"/>
              <a:ext cx="720000" cy="720000"/>
            </a:xfrm>
            <a:prstGeom prst="rect">
              <a:avLst/>
            </a:prstGeom>
            <a:pattFill prst="smGrid">
              <a:fgClr>
                <a:schemeClr val="accent1"/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" name="Rechteck 7"/>
            <p:cNvSpPr/>
            <p:nvPr/>
          </p:nvSpPr>
          <p:spPr>
            <a:xfrm>
              <a:off x="6631990" y="2127596"/>
              <a:ext cx="720000" cy="720000"/>
            </a:xfrm>
            <a:prstGeom prst="rect">
              <a:avLst/>
            </a:prstGeom>
            <a:pattFill prst="smGrid">
              <a:fgClr>
                <a:schemeClr val="accent1"/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" name="Rechteck 8"/>
            <p:cNvSpPr/>
            <p:nvPr/>
          </p:nvSpPr>
          <p:spPr>
            <a:xfrm>
              <a:off x="9600801" y="580568"/>
              <a:ext cx="720000" cy="720000"/>
            </a:xfrm>
            <a:prstGeom prst="rect">
              <a:avLst/>
            </a:prstGeom>
            <a:pattFill prst="smGrid">
              <a:fgClr>
                <a:schemeClr val="accent1"/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" name="Rechteck 9"/>
            <p:cNvSpPr/>
            <p:nvPr/>
          </p:nvSpPr>
          <p:spPr>
            <a:xfrm>
              <a:off x="8472434" y="6270675"/>
              <a:ext cx="720000" cy="720000"/>
            </a:xfrm>
            <a:prstGeom prst="rect">
              <a:avLst/>
            </a:prstGeom>
            <a:pattFill prst="smGrid">
              <a:fgClr>
                <a:schemeClr val="accent1"/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" name="Rechteck 10"/>
            <p:cNvSpPr/>
            <p:nvPr/>
          </p:nvSpPr>
          <p:spPr>
            <a:xfrm>
              <a:off x="1885599" y="4239182"/>
              <a:ext cx="720000" cy="720000"/>
            </a:xfrm>
            <a:prstGeom prst="rect">
              <a:avLst/>
            </a:prstGeom>
            <a:pattFill prst="smGrid">
              <a:fgClr>
                <a:schemeClr val="accent1"/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" name="Rechteck 11"/>
            <p:cNvSpPr/>
            <p:nvPr/>
          </p:nvSpPr>
          <p:spPr>
            <a:xfrm>
              <a:off x="409480" y="5550675"/>
              <a:ext cx="720000" cy="720000"/>
            </a:xfrm>
            <a:prstGeom prst="rect">
              <a:avLst/>
            </a:prstGeom>
            <a:pattFill prst="smGrid">
              <a:fgClr>
                <a:schemeClr val="accent1"/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" name="Rechteck 12"/>
            <p:cNvSpPr/>
            <p:nvPr/>
          </p:nvSpPr>
          <p:spPr>
            <a:xfrm>
              <a:off x="4631679" y="22263"/>
              <a:ext cx="720000" cy="720000"/>
            </a:xfrm>
            <a:prstGeom prst="rect">
              <a:avLst/>
            </a:prstGeom>
            <a:pattFill prst="smGrid">
              <a:fgClr>
                <a:schemeClr val="accent1"/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14" name="Titre 1"/>
          <p:cNvSpPr>
            <a:spLocks noGrp="1"/>
          </p:cNvSpPr>
          <p:nvPr>
            <p:ph type="title"/>
          </p:nvPr>
        </p:nvSpPr>
        <p:spPr>
          <a:xfrm>
            <a:off x="838200" y="500920"/>
            <a:ext cx="10515600" cy="1325563"/>
          </a:xfrm>
        </p:spPr>
        <p:txBody>
          <a:bodyPr>
            <a:normAutofit/>
          </a:bodyPr>
          <a:lstStyle/>
          <a:p>
            <a:r>
              <a:rPr lang="fr-CH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Swiss</a:t>
            </a:r>
            <a:r>
              <a:rPr lang="fr-CH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H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Core</a:t>
            </a:r>
            <a:r>
              <a:rPr lang="fr-CH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H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Agglomerations</a:t>
            </a:r>
            <a:r>
              <a:rPr lang="fr-CH" sz="36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graphicFrame>
        <p:nvGraphicFramePr>
          <p:cNvPr id="16" name="Diagramm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53957640"/>
              </p:ext>
            </p:extLst>
          </p:nvPr>
        </p:nvGraphicFramePr>
        <p:xfrm>
          <a:off x="-539645" y="-1758813"/>
          <a:ext cx="13026452" cy="9923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95C2CF76-DD32-4D88-B31E-A5BEA989CC8E}"/>
              </a:ext>
            </a:extLst>
          </p:cNvPr>
          <p:cNvSpPr txBox="1"/>
          <p:nvPr/>
        </p:nvSpPr>
        <p:spPr>
          <a:xfrm>
            <a:off x="459104" y="5186002"/>
            <a:ext cx="670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1. GE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6C3A9C5-CDF4-4E5A-8D17-962ECC1FA53C}"/>
              </a:ext>
            </a:extLst>
          </p:cNvPr>
          <p:cNvSpPr txBox="1"/>
          <p:nvPr/>
        </p:nvSpPr>
        <p:spPr>
          <a:xfrm>
            <a:off x="6681614" y="1784908"/>
            <a:ext cx="65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8. LU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0D612A3-62B3-4287-BA02-D9910195BDE7}"/>
              </a:ext>
            </a:extLst>
          </p:cNvPr>
          <p:cNvSpPr txBox="1"/>
          <p:nvPr/>
        </p:nvSpPr>
        <p:spPr>
          <a:xfrm>
            <a:off x="9625613" y="255694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7. SG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4D3A04A-BF22-4BCD-B74E-06E195DF64AE}"/>
              </a:ext>
            </a:extLst>
          </p:cNvPr>
          <p:cNvSpPr txBox="1"/>
          <p:nvPr/>
        </p:nvSpPr>
        <p:spPr>
          <a:xfrm>
            <a:off x="7249436" y="463872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5. ZH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19BEAF4-D9F2-4CEC-BE39-6A1DC9710686}"/>
              </a:ext>
            </a:extLst>
          </p:cNvPr>
          <p:cNvSpPr txBox="1"/>
          <p:nvPr/>
        </p:nvSpPr>
        <p:spPr>
          <a:xfrm>
            <a:off x="3900206" y="2127184"/>
            <a:ext cx="963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4. BE-FR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3269DD5-F677-45CB-A516-29DF8CA4FC44}"/>
              </a:ext>
            </a:extLst>
          </p:cNvPr>
          <p:cNvSpPr txBox="1"/>
          <p:nvPr/>
        </p:nvSpPr>
        <p:spPr>
          <a:xfrm>
            <a:off x="3961303" y="195383"/>
            <a:ext cx="65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3. BS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7305CED-988B-441C-B5E5-0CBC3F7BB023}"/>
              </a:ext>
            </a:extLst>
          </p:cNvPr>
          <p:cNvSpPr txBox="1"/>
          <p:nvPr/>
        </p:nvSpPr>
        <p:spPr>
          <a:xfrm>
            <a:off x="1885599" y="3886263"/>
            <a:ext cx="622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2. LS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41C613B-0E71-450A-9101-F274C8E0A721}"/>
              </a:ext>
            </a:extLst>
          </p:cNvPr>
          <p:cNvSpPr txBox="1"/>
          <p:nvPr/>
        </p:nvSpPr>
        <p:spPr>
          <a:xfrm>
            <a:off x="7921415" y="-99257"/>
            <a:ext cx="686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6. WI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519B561-9BC6-498F-B6B8-578089CC31D8}"/>
              </a:ext>
            </a:extLst>
          </p:cNvPr>
          <p:cNvSpPr txBox="1"/>
          <p:nvPr/>
        </p:nvSpPr>
        <p:spPr>
          <a:xfrm>
            <a:off x="8380643" y="5894822"/>
            <a:ext cx="9035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9. LU-TI</a:t>
            </a:r>
          </a:p>
        </p:txBody>
      </p:sp>
    </p:spTree>
    <p:extLst>
      <p:ext uri="{BB962C8B-B14F-4D97-AF65-F5344CB8AC3E}">
        <p14:creationId xmlns:p14="http://schemas.microsoft.com/office/powerpoint/2010/main" val="33113292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/>
          <p:cNvGrpSpPr/>
          <p:nvPr/>
        </p:nvGrpSpPr>
        <p:grpSpPr>
          <a:xfrm>
            <a:off x="406988" y="-179882"/>
            <a:ext cx="11360291" cy="7200000"/>
            <a:chOff x="406988" y="-179882"/>
            <a:chExt cx="11360291" cy="7200000"/>
          </a:xfrm>
        </p:grpSpPr>
        <p:sp>
          <p:nvSpPr>
            <p:cNvPr id="4" name="Rechteck 3"/>
            <p:cNvSpPr/>
            <p:nvPr/>
          </p:nvSpPr>
          <p:spPr>
            <a:xfrm>
              <a:off x="406988" y="-179882"/>
              <a:ext cx="11360291" cy="7200000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" name="Rechteck 4"/>
            <p:cNvSpPr/>
            <p:nvPr/>
          </p:nvSpPr>
          <p:spPr>
            <a:xfrm>
              <a:off x="7949643" y="207712"/>
              <a:ext cx="720000" cy="720000"/>
            </a:xfrm>
            <a:prstGeom prst="rect">
              <a:avLst/>
            </a:prstGeom>
            <a:pattFill prst="smGrid">
              <a:fgClr>
                <a:schemeClr val="accent1"/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" name="Rechteck 5"/>
            <p:cNvSpPr/>
            <p:nvPr/>
          </p:nvSpPr>
          <p:spPr>
            <a:xfrm>
              <a:off x="7194392" y="807040"/>
              <a:ext cx="900000" cy="900000"/>
            </a:xfrm>
            <a:prstGeom prst="rect">
              <a:avLst/>
            </a:prstGeom>
            <a:pattFill prst="smGrid">
              <a:fgClr>
                <a:schemeClr val="accent1"/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" name="Rechteck 6"/>
            <p:cNvSpPr/>
            <p:nvPr/>
          </p:nvSpPr>
          <p:spPr>
            <a:xfrm>
              <a:off x="4097463" y="2487596"/>
              <a:ext cx="720000" cy="720000"/>
            </a:xfrm>
            <a:prstGeom prst="rect">
              <a:avLst/>
            </a:prstGeom>
            <a:pattFill prst="smGrid">
              <a:fgClr>
                <a:schemeClr val="accent1"/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" name="Rechteck 7"/>
            <p:cNvSpPr/>
            <p:nvPr/>
          </p:nvSpPr>
          <p:spPr>
            <a:xfrm>
              <a:off x="6631990" y="2127596"/>
              <a:ext cx="720000" cy="720000"/>
            </a:xfrm>
            <a:prstGeom prst="rect">
              <a:avLst/>
            </a:prstGeom>
            <a:pattFill prst="smGrid">
              <a:fgClr>
                <a:schemeClr val="accent1"/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" name="Rechteck 8"/>
            <p:cNvSpPr/>
            <p:nvPr/>
          </p:nvSpPr>
          <p:spPr>
            <a:xfrm>
              <a:off x="9600801" y="580568"/>
              <a:ext cx="720000" cy="720000"/>
            </a:xfrm>
            <a:prstGeom prst="rect">
              <a:avLst/>
            </a:prstGeom>
            <a:pattFill prst="smGrid">
              <a:fgClr>
                <a:schemeClr val="accent1"/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" name="Rechteck 9"/>
            <p:cNvSpPr/>
            <p:nvPr/>
          </p:nvSpPr>
          <p:spPr>
            <a:xfrm>
              <a:off x="8472434" y="6270675"/>
              <a:ext cx="720000" cy="720000"/>
            </a:xfrm>
            <a:prstGeom prst="rect">
              <a:avLst/>
            </a:prstGeom>
            <a:pattFill prst="smGrid">
              <a:fgClr>
                <a:schemeClr val="accent1"/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" name="Rechteck 10"/>
            <p:cNvSpPr/>
            <p:nvPr/>
          </p:nvSpPr>
          <p:spPr>
            <a:xfrm>
              <a:off x="1885599" y="4239182"/>
              <a:ext cx="720000" cy="720000"/>
            </a:xfrm>
            <a:prstGeom prst="rect">
              <a:avLst/>
            </a:prstGeom>
            <a:pattFill prst="smGrid">
              <a:fgClr>
                <a:schemeClr val="accent1"/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" name="Rechteck 11"/>
            <p:cNvSpPr/>
            <p:nvPr/>
          </p:nvSpPr>
          <p:spPr>
            <a:xfrm>
              <a:off x="409480" y="5550675"/>
              <a:ext cx="720000" cy="720000"/>
            </a:xfrm>
            <a:prstGeom prst="rect">
              <a:avLst/>
            </a:prstGeom>
            <a:pattFill prst="smGrid">
              <a:fgClr>
                <a:schemeClr val="accent1"/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" name="Rechteck 12"/>
            <p:cNvSpPr/>
            <p:nvPr/>
          </p:nvSpPr>
          <p:spPr>
            <a:xfrm>
              <a:off x="4631679" y="22263"/>
              <a:ext cx="720000" cy="720000"/>
            </a:xfrm>
            <a:prstGeom prst="rect">
              <a:avLst/>
            </a:prstGeom>
            <a:pattFill prst="smGrid">
              <a:fgClr>
                <a:schemeClr val="accent1"/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14" name="Titre 1"/>
          <p:cNvSpPr>
            <a:spLocks noGrp="1"/>
          </p:cNvSpPr>
          <p:nvPr>
            <p:ph type="title"/>
          </p:nvPr>
        </p:nvSpPr>
        <p:spPr>
          <a:xfrm>
            <a:off x="838200" y="500920"/>
            <a:ext cx="10515600" cy="1325563"/>
          </a:xfrm>
        </p:spPr>
        <p:txBody>
          <a:bodyPr>
            <a:normAutofit/>
          </a:bodyPr>
          <a:lstStyle/>
          <a:p>
            <a:r>
              <a:rPr lang="fr-CH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Swiss</a:t>
            </a:r>
            <a:r>
              <a:rPr lang="fr-CH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H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Core</a:t>
            </a:r>
            <a:r>
              <a:rPr lang="fr-CH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H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Agglomerations</a:t>
            </a:r>
            <a:r>
              <a:rPr lang="fr-CH" sz="36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5" name="Ellipse 14"/>
          <p:cNvSpPr/>
          <p:nvPr/>
        </p:nvSpPr>
        <p:spPr>
          <a:xfrm>
            <a:off x="715480" y="5856675"/>
            <a:ext cx="108000" cy="108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6" name="Ellipse 15"/>
          <p:cNvSpPr/>
          <p:nvPr/>
        </p:nvSpPr>
        <p:spPr>
          <a:xfrm>
            <a:off x="2191599" y="4545182"/>
            <a:ext cx="108000" cy="108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7" name="Ellipse 16"/>
          <p:cNvSpPr/>
          <p:nvPr/>
        </p:nvSpPr>
        <p:spPr>
          <a:xfrm>
            <a:off x="4403463" y="2793596"/>
            <a:ext cx="108000" cy="108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8" name="Ellipse 17"/>
          <p:cNvSpPr/>
          <p:nvPr/>
        </p:nvSpPr>
        <p:spPr>
          <a:xfrm>
            <a:off x="4937679" y="318468"/>
            <a:ext cx="108000" cy="108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9" name="Ellipse 18"/>
          <p:cNvSpPr/>
          <p:nvPr/>
        </p:nvSpPr>
        <p:spPr>
          <a:xfrm>
            <a:off x="6937990" y="2433596"/>
            <a:ext cx="108000" cy="108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0" name="Ellipse 19"/>
          <p:cNvSpPr/>
          <p:nvPr/>
        </p:nvSpPr>
        <p:spPr>
          <a:xfrm>
            <a:off x="7590392" y="1206435"/>
            <a:ext cx="108000" cy="108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1" name="Ellipse 20"/>
          <p:cNvSpPr/>
          <p:nvPr/>
        </p:nvSpPr>
        <p:spPr>
          <a:xfrm>
            <a:off x="8255643" y="513712"/>
            <a:ext cx="108000" cy="108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2" name="Ellipse 21"/>
          <p:cNvSpPr/>
          <p:nvPr/>
        </p:nvSpPr>
        <p:spPr>
          <a:xfrm>
            <a:off x="9903721" y="873712"/>
            <a:ext cx="108000" cy="108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3" name="Ellipse 22"/>
          <p:cNvSpPr/>
          <p:nvPr/>
        </p:nvSpPr>
        <p:spPr>
          <a:xfrm>
            <a:off x="8778434" y="6576675"/>
            <a:ext cx="108000" cy="108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8289AA9-82D5-4D4D-B936-18549DF9582F}"/>
              </a:ext>
            </a:extLst>
          </p:cNvPr>
          <p:cNvSpPr txBox="1"/>
          <p:nvPr/>
        </p:nvSpPr>
        <p:spPr>
          <a:xfrm>
            <a:off x="459104" y="5186002"/>
            <a:ext cx="670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1. GE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4A9160E-2007-4B7D-A91A-7A1C952B2809}"/>
              </a:ext>
            </a:extLst>
          </p:cNvPr>
          <p:cNvSpPr txBox="1"/>
          <p:nvPr/>
        </p:nvSpPr>
        <p:spPr>
          <a:xfrm>
            <a:off x="6681614" y="1784908"/>
            <a:ext cx="65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8. LU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2E39123-F649-4003-B9B5-1B57E17D221E}"/>
              </a:ext>
            </a:extLst>
          </p:cNvPr>
          <p:cNvSpPr txBox="1"/>
          <p:nvPr/>
        </p:nvSpPr>
        <p:spPr>
          <a:xfrm>
            <a:off x="9625613" y="255694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7. SG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6D27ED9-6303-4B74-AC8A-283F95C3B80D}"/>
              </a:ext>
            </a:extLst>
          </p:cNvPr>
          <p:cNvSpPr txBox="1"/>
          <p:nvPr/>
        </p:nvSpPr>
        <p:spPr>
          <a:xfrm>
            <a:off x="7249436" y="463872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5. ZH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DE339B9-1A0F-41BE-BECF-2E3797EB3973}"/>
              </a:ext>
            </a:extLst>
          </p:cNvPr>
          <p:cNvSpPr txBox="1"/>
          <p:nvPr/>
        </p:nvSpPr>
        <p:spPr>
          <a:xfrm>
            <a:off x="3900206" y="2127184"/>
            <a:ext cx="963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4. BE-FR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0F491C7-0824-4F06-95B3-EF96ED07BF8D}"/>
              </a:ext>
            </a:extLst>
          </p:cNvPr>
          <p:cNvSpPr txBox="1"/>
          <p:nvPr/>
        </p:nvSpPr>
        <p:spPr>
          <a:xfrm>
            <a:off x="3961303" y="195383"/>
            <a:ext cx="65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3. BS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59C46D8-F90B-46A7-AAED-85992DDEE609}"/>
              </a:ext>
            </a:extLst>
          </p:cNvPr>
          <p:cNvSpPr txBox="1"/>
          <p:nvPr/>
        </p:nvSpPr>
        <p:spPr>
          <a:xfrm>
            <a:off x="1885599" y="3886263"/>
            <a:ext cx="622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2. LS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81EB942-34F1-4144-903A-E8C639DAFFF6}"/>
              </a:ext>
            </a:extLst>
          </p:cNvPr>
          <p:cNvSpPr txBox="1"/>
          <p:nvPr/>
        </p:nvSpPr>
        <p:spPr>
          <a:xfrm>
            <a:off x="7921415" y="-99257"/>
            <a:ext cx="686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6. WI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90FA596-101E-4EC6-B1D1-3DE39F84F715}"/>
              </a:ext>
            </a:extLst>
          </p:cNvPr>
          <p:cNvSpPr txBox="1"/>
          <p:nvPr/>
        </p:nvSpPr>
        <p:spPr>
          <a:xfrm>
            <a:off x="8380643" y="5894822"/>
            <a:ext cx="9035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9. LU-TI</a:t>
            </a:r>
          </a:p>
        </p:txBody>
      </p:sp>
    </p:spTree>
    <p:extLst>
      <p:ext uri="{BB962C8B-B14F-4D97-AF65-F5344CB8AC3E}">
        <p14:creationId xmlns:p14="http://schemas.microsoft.com/office/powerpoint/2010/main" val="22209185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/>
          <p:cNvGrpSpPr/>
          <p:nvPr/>
        </p:nvGrpSpPr>
        <p:grpSpPr>
          <a:xfrm>
            <a:off x="406988" y="-179882"/>
            <a:ext cx="11360291" cy="7200000"/>
            <a:chOff x="406988" y="-179882"/>
            <a:chExt cx="11360291" cy="7200000"/>
          </a:xfrm>
        </p:grpSpPr>
        <p:sp>
          <p:nvSpPr>
            <p:cNvPr id="4" name="Rechteck 3"/>
            <p:cNvSpPr/>
            <p:nvPr/>
          </p:nvSpPr>
          <p:spPr>
            <a:xfrm>
              <a:off x="406988" y="-179882"/>
              <a:ext cx="11360291" cy="7200000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" name="Rechteck 4"/>
            <p:cNvSpPr/>
            <p:nvPr/>
          </p:nvSpPr>
          <p:spPr>
            <a:xfrm>
              <a:off x="7949643" y="207712"/>
              <a:ext cx="720000" cy="720000"/>
            </a:xfrm>
            <a:prstGeom prst="rect">
              <a:avLst/>
            </a:prstGeom>
            <a:pattFill prst="smGrid">
              <a:fgClr>
                <a:schemeClr val="accent1"/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" name="Rechteck 5"/>
            <p:cNvSpPr/>
            <p:nvPr/>
          </p:nvSpPr>
          <p:spPr>
            <a:xfrm>
              <a:off x="7194392" y="807040"/>
              <a:ext cx="900000" cy="900000"/>
            </a:xfrm>
            <a:prstGeom prst="rect">
              <a:avLst/>
            </a:prstGeom>
            <a:pattFill prst="smGrid">
              <a:fgClr>
                <a:schemeClr val="accent1"/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" name="Rechteck 6"/>
            <p:cNvSpPr/>
            <p:nvPr/>
          </p:nvSpPr>
          <p:spPr>
            <a:xfrm>
              <a:off x="4097463" y="2487596"/>
              <a:ext cx="720000" cy="720000"/>
            </a:xfrm>
            <a:prstGeom prst="rect">
              <a:avLst/>
            </a:prstGeom>
            <a:pattFill prst="smGrid">
              <a:fgClr>
                <a:schemeClr val="accent1"/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" name="Rechteck 7"/>
            <p:cNvSpPr/>
            <p:nvPr/>
          </p:nvSpPr>
          <p:spPr>
            <a:xfrm>
              <a:off x="6631990" y="2127596"/>
              <a:ext cx="720000" cy="720000"/>
            </a:xfrm>
            <a:prstGeom prst="rect">
              <a:avLst/>
            </a:prstGeom>
            <a:pattFill prst="smGrid">
              <a:fgClr>
                <a:schemeClr val="accent1"/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" name="Rechteck 8"/>
            <p:cNvSpPr/>
            <p:nvPr/>
          </p:nvSpPr>
          <p:spPr>
            <a:xfrm>
              <a:off x="9600801" y="580568"/>
              <a:ext cx="720000" cy="720000"/>
            </a:xfrm>
            <a:prstGeom prst="rect">
              <a:avLst/>
            </a:prstGeom>
            <a:pattFill prst="smGrid">
              <a:fgClr>
                <a:schemeClr val="accent1"/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" name="Rechteck 9"/>
            <p:cNvSpPr/>
            <p:nvPr/>
          </p:nvSpPr>
          <p:spPr>
            <a:xfrm>
              <a:off x="8472434" y="6270675"/>
              <a:ext cx="720000" cy="720000"/>
            </a:xfrm>
            <a:prstGeom prst="rect">
              <a:avLst/>
            </a:prstGeom>
            <a:pattFill prst="smGrid">
              <a:fgClr>
                <a:schemeClr val="accent1"/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" name="Rechteck 10"/>
            <p:cNvSpPr/>
            <p:nvPr/>
          </p:nvSpPr>
          <p:spPr>
            <a:xfrm>
              <a:off x="1885599" y="4239182"/>
              <a:ext cx="720000" cy="720000"/>
            </a:xfrm>
            <a:prstGeom prst="rect">
              <a:avLst/>
            </a:prstGeom>
            <a:pattFill prst="smGrid">
              <a:fgClr>
                <a:schemeClr val="accent1"/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" name="Rechteck 11"/>
            <p:cNvSpPr/>
            <p:nvPr/>
          </p:nvSpPr>
          <p:spPr>
            <a:xfrm>
              <a:off x="409480" y="5550675"/>
              <a:ext cx="720000" cy="720000"/>
            </a:xfrm>
            <a:prstGeom prst="rect">
              <a:avLst/>
            </a:prstGeom>
            <a:pattFill prst="smGrid">
              <a:fgClr>
                <a:schemeClr val="accent1"/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" name="Rechteck 12"/>
            <p:cNvSpPr/>
            <p:nvPr/>
          </p:nvSpPr>
          <p:spPr>
            <a:xfrm>
              <a:off x="4631679" y="22263"/>
              <a:ext cx="720000" cy="720000"/>
            </a:xfrm>
            <a:prstGeom prst="rect">
              <a:avLst/>
            </a:prstGeom>
            <a:pattFill prst="smGrid">
              <a:fgClr>
                <a:schemeClr val="accent1"/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14" name="Titre 1"/>
          <p:cNvSpPr>
            <a:spLocks noGrp="1"/>
          </p:cNvSpPr>
          <p:nvPr>
            <p:ph type="title"/>
          </p:nvPr>
        </p:nvSpPr>
        <p:spPr>
          <a:xfrm>
            <a:off x="838200" y="500920"/>
            <a:ext cx="10515600" cy="1325563"/>
          </a:xfrm>
        </p:spPr>
        <p:txBody>
          <a:bodyPr>
            <a:normAutofit/>
          </a:bodyPr>
          <a:lstStyle/>
          <a:p>
            <a:r>
              <a:rPr lang="fr-CH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Swiss</a:t>
            </a:r>
            <a:r>
              <a:rPr lang="fr-CH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H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Core</a:t>
            </a:r>
            <a:r>
              <a:rPr lang="fr-CH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H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Agglomerations</a:t>
            </a:r>
            <a:r>
              <a:rPr lang="fr-CH" sz="36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5" name="Ellipse 14"/>
          <p:cNvSpPr/>
          <p:nvPr/>
        </p:nvSpPr>
        <p:spPr>
          <a:xfrm>
            <a:off x="715480" y="5856675"/>
            <a:ext cx="108000" cy="108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6" name="Ellipse 15"/>
          <p:cNvSpPr/>
          <p:nvPr/>
        </p:nvSpPr>
        <p:spPr>
          <a:xfrm>
            <a:off x="2191599" y="4545182"/>
            <a:ext cx="108000" cy="108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7" name="Ellipse 16"/>
          <p:cNvSpPr/>
          <p:nvPr/>
        </p:nvSpPr>
        <p:spPr>
          <a:xfrm>
            <a:off x="4403463" y="2793596"/>
            <a:ext cx="108000" cy="108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8" name="Ellipse 17"/>
          <p:cNvSpPr/>
          <p:nvPr/>
        </p:nvSpPr>
        <p:spPr>
          <a:xfrm>
            <a:off x="4937679" y="318468"/>
            <a:ext cx="108000" cy="108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9" name="Ellipse 18"/>
          <p:cNvSpPr/>
          <p:nvPr/>
        </p:nvSpPr>
        <p:spPr>
          <a:xfrm>
            <a:off x="6937990" y="2433596"/>
            <a:ext cx="108000" cy="108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0" name="Ellipse 19"/>
          <p:cNvSpPr/>
          <p:nvPr/>
        </p:nvSpPr>
        <p:spPr>
          <a:xfrm>
            <a:off x="7590392" y="1206435"/>
            <a:ext cx="108000" cy="108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1" name="Ellipse 20"/>
          <p:cNvSpPr/>
          <p:nvPr/>
        </p:nvSpPr>
        <p:spPr>
          <a:xfrm>
            <a:off x="8255643" y="513712"/>
            <a:ext cx="108000" cy="108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2" name="Ellipse 21"/>
          <p:cNvSpPr/>
          <p:nvPr/>
        </p:nvSpPr>
        <p:spPr>
          <a:xfrm>
            <a:off x="9903721" y="873712"/>
            <a:ext cx="108000" cy="108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3" name="Ellipse 22"/>
          <p:cNvSpPr/>
          <p:nvPr/>
        </p:nvSpPr>
        <p:spPr>
          <a:xfrm>
            <a:off x="8778434" y="6576675"/>
            <a:ext cx="108000" cy="108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4" name="Ellipse 23"/>
          <p:cNvSpPr/>
          <p:nvPr/>
        </p:nvSpPr>
        <p:spPr>
          <a:xfrm>
            <a:off x="1075480" y="5856675"/>
            <a:ext cx="108000" cy="108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5" name="Ellipse 24"/>
          <p:cNvSpPr/>
          <p:nvPr/>
        </p:nvSpPr>
        <p:spPr>
          <a:xfrm>
            <a:off x="2497599" y="4545182"/>
            <a:ext cx="108000" cy="108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6" name="Ellipse 25"/>
          <p:cNvSpPr/>
          <p:nvPr/>
        </p:nvSpPr>
        <p:spPr>
          <a:xfrm>
            <a:off x="4763463" y="2792484"/>
            <a:ext cx="108000" cy="108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7" name="Ellipse 26"/>
          <p:cNvSpPr/>
          <p:nvPr/>
        </p:nvSpPr>
        <p:spPr>
          <a:xfrm>
            <a:off x="5297679" y="318468"/>
            <a:ext cx="108000" cy="108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8" name="Ellipse 27"/>
          <p:cNvSpPr/>
          <p:nvPr/>
        </p:nvSpPr>
        <p:spPr>
          <a:xfrm>
            <a:off x="7297990" y="2433596"/>
            <a:ext cx="108000" cy="108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9" name="Ellipse 28"/>
          <p:cNvSpPr/>
          <p:nvPr/>
        </p:nvSpPr>
        <p:spPr>
          <a:xfrm>
            <a:off x="8021604" y="1203040"/>
            <a:ext cx="108000" cy="108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30" name="Ellipse 29"/>
          <p:cNvSpPr/>
          <p:nvPr/>
        </p:nvSpPr>
        <p:spPr>
          <a:xfrm>
            <a:off x="8615643" y="513712"/>
            <a:ext cx="108000" cy="108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31" name="Ellipse 30"/>
          <p:cNvSpPr/>
          <p:nvPr/>
        </p:nvSpPr>
        <p:spPr>
          <a:xfrm>
            <a:off x="10260641" y="873712"/>
            <a:ext cx="108000" cy="108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32" name="Ellipse 31"/>
          <p:cNvSpPr/>
          <p:nvPr/>
        </p:nvSpPr>
        <p:spPr>
          <a:xfrm>
            <a:off x="9138434" y="6576675"/>
            <a:ext cx="108000" cy="108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74D9556-3C42-4A84-B9F0-1FA39538CFD2}"/>
              </a:ext>
            </a:extLst>
          </p:cNvPr>
          <p:cNvSpPr txBox="1"/>
          <p:nvPr/>
        </p:nvSpPr>
        <p:spPr>
          <a:xfrm>
            <a:off x="459104" y="5186002"/>
            <a:ext cx="670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1. GE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A1A49AB-2447-4BC0-A727-5726A8445118}"/>
              </a:ext>
            </a:extLst>
          </p:cNvPr>
          <p:cNvSpPr txBox="1"/>
          <p:nvPr/>
        </p:nvSpPr>
        <p:spPr>
          <a:xfrm>
            <a:off x="6681614" y="1784908"/>
            <a:ext cx="65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8. LU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7FD3CDF-6C74-4B43-9A44-F5306574ACEC}"/>
              </a:ext>
            </a:extLst>
          </p:cNvPr>
          <p:cNvSpPr txBox="1"/>
          <p:nvPr/>
        </p:nvSpPr>
        <p:spPr>
          <a:xfrm>
            <a:off x="9625613" y="255694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7. SG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1F5884C-2FE8-4CD6-9A5C-81163AD79FDF}"/>
              </a:ext>
            </a:extLst>
          </p:cNvPr>
          <p:cNvSpPr txBox="1"/>
          <p:nvPr/>
        </p:nvSpPr>
        <p:spPr>
          <a:xfrm>
            <a:off x="7249436" y="463872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5. ZH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4D6070C-E6B1-4646-9E99-C2C7CB9B8A8F}"/>
              </a:ext>
            </a:extLst>
          </p:cNvPr>
          <p:cNvSpPr txBox="1"/>
          <p:nvPr/>
        </p:nvSpPr>
        <p:spPr>
          <a:xfrm>
            <a:off x="3900206" y="2127184"/>
            <a:ext cx="963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4. BE-FR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3F8BDF6-828E-4155-9DED-F29927246F64}"/>
              </a:ext>
            </a:extLst>
          </p:cNvPr>
          <p:cNvSpPr txBox="1"/>
          <p:nvPr/>
        </p:nvSpPr>
        <p:spPr>
          <a:xfrm>
            <a:off x="3961303" y="195383"/>
            <a:ext cx="65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3. BS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09DE947-490B-48A7-AE16-51C297B8B4F8}"/>
              </a:ext>
            </a:extLst>
          </p:cNvPr>
          <p:cNvSpPr txBox="1"/>
          <p:nvPr/>
        </p:nvSpPr>
        <p:spPr>
          <a:xfrm>
            <a:off x="1885599" y="3886263"/>
            <a:ext cx="622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2. LS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1DC28AE-7A7F-4E9A-9985-BAF364B641E4}"/>
              </a:ext>
            </a:extLst>
          </p:cNvPr>
          <p:cNvSpPr txBox="1"/>
          <p:nvPr/>
        </p:nvSpPr>
        <p:spPr>
          <a:xfrm>
            <a:off x="7921415" y="-99257"/>
            <a:ext cx="686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6. WI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83777A4-F94F-4A51-8281-6F555BBCB529}"/>
              </a:ext>
            </a:extLst>
          </p:cNvPr>
          <p:cNvSpPr txBox="1"/>
          <p:nvPr/>
        </p:nvSpPr>
        <p:spPr>
          <a:xfrm>
            <a:off x="8380643" y="5894822"/>
            <a:ext cx="9035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9. LU-TI</a:t>
            </a:r>
          </a:p>
        </p:txBody>
      </p:sp>
    </p:spTree>
    <p:extLst>
      <p:ext uri="{BB962C8B-B14F-4D97-AF65-F5344CB8AC3E}">
        <p14:creationId xmlns:p14="http://schemas.microsoft.com/office/powerpoint/2010/main" val="21997545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fr-CH" sz="3200" b="1" dirty="0">
                <a:latin typeface="Arial" panose="020B0604020202020204" pitchFamily="34" charset="0"/>
                <a:cs typeface="Arial" panose="020B0604020202020204" pitchFamily="34" charset="0"/>
              </a:rPr>
              <a:t>P5: Metro </a:t>
            </a:r>
            <a:r>
              <a:rPr lang="fr-CH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example</a:t>
            </a:r>
            <a:r>
              <a:rPr lang="fr-CH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H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fr-CH" sz="3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H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two</a:t>
            </a:r>
            <a:r>
              <a:rPr lang="fr-CH" sz="3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H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core</a:t>
            </a:r>
            <a:r>
              <a:rPr lang="fr-CH" sz="3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H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nodes</a:t>
            </a:r>
            <a:r>
              <a:rPr lang="fr-CH" sz="3600" b="1" dirty="0">
                <a:latin typeface="Arial" panose="020B0604020202020204" pitchFamily="34" charset="0"/>
                <a:cs typeface="Arial" panose="020B0604020202020204" pitchFamily="34" charset="0"/>
              </a:rPr>
              <a:t> per agglo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1103086" y="1690688"/>
            <a:ext cx="626306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CH" dirty="0"/>
              <a:t>3 agglos</a:t>
            </a:r>
          </a:p>
          <a:p>
            <a:pPr marL="285750" indent="-285750">
              <a:buFontTx/>
              <a:buChar char="-"/>
            </a:pPr>
            <a:r>
              <a:rPr lang="fr-CH" dirty="0"/>
              <a:t>One full agglo and </a:t>
            </a:r>
            <a:r>
              <a:rPr lang="fr-CH" dirty="0" err="1"/>
              <a:t>two</a:t>
            </a:r>
            <a:r>
              <a:rPr lang="fr-CH" dirty="0"/>
              <a:t> </a:t>
            </a:r>
            <a:r>
              <a:rPr lang="fr-CH" dirty="0" err="1"/>
              <a:t>half</a:t>
            </a:r>
            <a:r>
              <a:rPr lang="fr-CH" dirty="0"/>
              <a:t> agglos =  2 agglos for </a:t>
            </a:r>
            <a:r>
              <a:rPr lang="fr-CH" dirty="0" err="1"/>
              <a:t>calculation</a:t>
            </a:r>
            <a:endParaRPr lang="fr-CH" dirty="0"/>
          </a:p>
          <a:p>
            <a:pPr marL="285750" indent="-285750">
              <a:buFontTx/>
              <a:buChar char="-"/>
            </a:pPr>
            <a:r>
              <a:rPr lang="fr-CH" dirty="0"/>
              <a:t>Metro = city rings </a:t>
            </a:r>
            <a:r>
              <a:rPr lang="fr-CH" dirty="0" err="1"/>
              <a:t>with</a:t>
            </a:r>
            <a:r>
              <a:rPr lang="fr-CH" dirty="0"/>
              <a:t> the </a:t>
            </a:r>
            <a:r>
              <a:rPr lang="fr-CH" dirty="0" err="1"/>
              <a:t>two</a:t>
            </a:r>
            <a:r>
              <a:rPr lang="fr-CH" dirty="0"/>
              <a:t> city </a:t>
            </a:r>
            <a:r>
              <a:rPr lang="fr-CH" dirty="0" err="1"/>
              <a:t>core</a:t>
            </a:r>
            <a:r>
              <a:rPr lang="fr-CH" dirty="0"/>
              <a:t> </a:t>
            </a:r>
            <a:r>
              <a:rPr lang="fr-CH" dirty="0" err="1"/>
              <a:t>nodes</a:t>
            </a:r>
            <a:endParaRPr lang="fr-CH" dirty="0"/>
          </a:p>
        </p:txBody>
      </p:sp>
      <p:cxnSp>
        <p:nvCxnSpPr>
          <p:cNvPr id="57" name="Connecteur droit avec flèche 56"/>
          <p:cNvCxnSpPr/>
          <p:nvPr/>
        </p:nvCxnSpPr>
        <p:spPr>
          <a:xfrm>
            <a:off x="2041587" y="6162642"/>
            <a:ext cx="3180324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ZoneTexte 58"/>
          <p:cNvSpPr txBox="1"/>
          <p:nvPr/>
        </p:nvSpPr>
        <p:spPr>
          <a:xfrm>
            <a:off x="3459244" y="6233801"/>
            <a:ext cx="760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dirty="0"/>
              <a:t>88 km</a:t>
            </a:r>
          </a:p>
        </p:txBody>
      </p:sp>
      <p:sp>
        <p:nvSpPr>
          <p:cNvPr id="60" name="ZoneTexte 59"/>
          <p:cNvSpPr txBox="1"/>
          <p:nvPr/>
        </p:nvSpPr>
        <p:spPr>
          <a:xfrm>
            <a:off x="6259594" y="6233801"/>
            <a:ext cx="760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dirty="0"/>
              <a:t>88 km</a:t>
            </a:r>
          </a:p>
        </p:txBody>
      </p:sp>
      <p:sp>
        <p:nvSpPr>
          <p:cNvPr id="61" name="Ellipse 60"/>
          <p:cNvSpPr/>
          <p:nvPr/>
        </p:nvSpPr>
        <p:spPr>
          <a:xfrm>
            <a:off x="3543884" y="2646799"/>
            <a:ext cx="3426207" cy="3515844"/>
          </a:xfrm>
          <a:prstGeom prst="ellipse">
            <a:avLst/>
          </a:prstGeom>
          <a:noFill/>
          <a:ln w="57150">
            <a:solidFill>
              <a:srgbClr val="33996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cxnSp>
        <p:nvCxnSpPr>
          <p:cNvPr id="58" name="Connecteur droit avec flèche 57"/>
          <p:cNvCxnSpPr/>
          <p:nvPr/>
        </p:nvCxnSpPr>
        <p:spPr>
          <a:xfrm>
            <a:off x="5214651" y="6162642"/>
            <a:ext cx="3180324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2BE2476-D610-59DC-98DB-4E0C5429D8AD}"/>
              </a:ext>
            </a:extLst>
          </p:cNvPr>
          <p:cNvGrpSpPr/>
          <p:nvPr/>
        </p:nvGrpSpPr>
        <p:grpSpPr>
          <a:xfrm>
            <a:off x="1331591" y="2952672"/>
            <a:ext cx="9223735" cy="2671580"/>
            <a:chOff x="1331591" y="2952672"/>
            <a:chExt cx="9223735" cy="2671580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67F9BC84-EEA2-99A0-27C2-9429971C05B1}"/>
                </a:ext>
              </a:extLst>
            </p:cNvPr>
            <p:cNvGrpSpPr/>
            <p:nvPr/>
          </p:nvGrpSpPr>
          <p:grpSpPr>
            <a:xfrm>
              <a:off x="1331591" y="2952672"/>
              <a:ext cx="9223735" cy="2669954"/>
              <a:chOff x="1331591" y="2952672"/>
              <a:chExt cx="9223735" cy="2669954"/>
            </a:xfrm>
          </p:grpSpPr>
          <p:sp>
            <p:nvSpPr>
              <p:cNvPr id="12" name="Rechteck 11"/>
              <p:cNvSpPr/>
              <p:nvPr/>
            </p:nvSpPr>
            <p:spPr>
              <a:xfrm>
                <a:off x="1669448" y="4052226"/>
                <a:ext cx="720000" cy="720000"/>
              </a:xfrm>
              <a:prstGeom prst="rect">
                <a:avLst/>
              </a:prstGeom>
              <a:pattFill prst="smGrid">
                <a:fgClr>
                  <a:schemeClr val="accent1"/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3" name="Rechteck 12"/>
              <p:cNvSpPr/>
              <p:nvPr/>
            </p:nvSpPr>
            <p:spPr>
              <a:xfrm>
                <a:off x="4849772" y="4052226"/>
                <a:ext cx="720000" cy="720000"/>
              </a:xfrm>
              <a:prstGeom prst="rect">
                <a:avLst/>
              </a:prstGeom>
              <a:pattFill prst="smGrid">
                <a:fgClr>
                  <a:schemeClr val="accent1"/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" name="Rechteck 8"/>
              <p:cNvSpPr/>
              <p:nvPr/>
            </p:nvSpPr>
            <p:spPr>
              <a:xfrm>
                <a:off x="8356750" y="4052226"/>
                <a:ext cx="720000" cy="720000"/>
              </a:xfrm>
              <a:prstGeom prst="rect">
                <a:avLst/>
              </a:prstGeom>
              <a:pattFill prst="smGrid">
                <a:fgClr>
                  <a:schemeClr val="accent1"/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cxnSp>
            <p:nvCxnSpPr>
              <p:cNvPr id="67" name="Connecteur droit 66"/>
              <p:cNvCxnSpPr/>
              <p:nvPr/>
            </p:nvCxnSpPr>
            <p:spPr>
              <a:xfrm>
                <a:off x="1331591" y="4410038"/>
                <a:ext cx="9223735" cy="11399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Ellipse 35"/>
              <p:cNvSpPr/>
              <p:nvPr/>
            </p:nvSpPr>
            <p:spPr>
              <a:xfrm>
                <a:off x="2335448" y="4358226"/>
                <a:ext cx="108000" cy="1080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H"/>
              </a:p>
            </p:txBody>
          </p:sp>
          <p:sp>
            <p:nvSpPr>
              <p:cNvPr id="37" name="Ellipse 36"/>
              <p:cNvSpPr/>
              <p:nvPr/>
            </p:nvSpPr>
            <p:spPr>
              <a:xfrm>
                <a:off x="1975448" y="4358226"/>
                <a:ext cx="108000" cy="1080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H"/>
              </a:p>
            </p:txBody>
          </p:sp>
          <p:sp>
            <p:nvSpPr>
              <p:cNvPr id="38" name="Ellipse 37"/>
              <p:cNvSpPr/>
              <p:nvPr/>
            </p:nvSpPr>
            <p:spPr>
              <a:xfrm>
                <a:off x="5155772" y="4358226"/>
                <a:ext cx="108000" cy="1080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H"/>
              </a:p>
            </p:txBody>
          </p:sp>
          <p:sp>
            <p:nvSpPr>
              <p:cNvPr id="39" name="Ellipse 38"/>
              <p:cNvSpPr/>
              <p:nvPr/>
            </p:nvSpPr>
            <p:spPr>
              <a:xfrm>
                <a:off x="8662750" y="4358226"/>
                <a:ext cx="108000" cy="1080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H"/>
              </a:p>
            </p:txBody>
          </p:sp>
          <p:sp>
            <p:nvSpPr>
              <p:cNvPr id="40" name="Ellipse 39"/>
              <p:cNvSpPr/>
              <p:nvPr/>
            </p:nvSpPr>
            <p:spPr>
              <a:xfrm>
                <a:off x="2335448" y="4718226"/>
                <a:ext cx="108000" cy="108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H"/>
              </a:p>
            </p:txBody>
          </p:sp>
          <p:sp>
            <p:nvSpPr>
              <p:cNvPr id="41" name="Ellipse 40"/>
              <p:cNvSpPr/>
              <p:nvPr/>
            </p:nvSpPr>
            <p:spPr>
              <a:xfrm>
                <a:off x="2335448" y="3998226"/>
                <a:ext cx="108000" cy="108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H"/>
              </a:p>
            </p:txBody>
          </p:sp>
          <p:sp>
            <p:nvSpPr>
              <p:cNvPr id="42" name="Ellipse 41"/>
              <p:cNvSpPr/>
              <p:nvPr/>
            </p:nvSpPr>
            <p:spPr>
              <a:xfrm>
                <a:off x="1615448" y="3998226"/>
                <a:ext cx="108000" cy="108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H"/>
              </a:p>
            </p:txBody>
          </p:sp>
          <p:sp>
            <p:nvSpPr>
              <p:cNvPr id="43" name="Ellipse 42"/>
              <p:cNvSpPr/>
              <p:nvPr/>
            </p:nvSpPr>
            <p:spPr>
              <a:xfrm>
                <a:off x="1615448" y="4718226"/>
                <a:ext cx="108000" cy="108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H"/>
              </a:p>
            </p:txBody>
          </p:sp>
          <p:sp>
            <p:nvSpPr>
              <p:cNvPr id="44" name="Ellipse 43"/>
              <p:cNvSpPr/>
              <p:nvPr/>
            </p:nvSpPr>
            <p:spPr>
              <a:xfrm>
                <a:off x="5515772" y="4699748"/>
                <a:ext cx="108000" cy="108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H"/>
              </a:p>
            </p:txBody>
          </p:sp>
          <p:sp>
            <p:nvSpPr>
              <p:cNvPr id="45" name="Ellipse 44"/>
              <p:cNvSpPr/>
              <p:nvPr/>
            </p:nvSpPr>
            <p:spPr>
              <a:xfrm>
                <a:off x="5515772" y="4358226"/>
                <a:ext cx="108000" cy="1080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H"/>
              </a:p>
            </p:txBody>
          </p:sp>
          <p:sp>
            <p:nvSpPr>
              <p:cNvPr id="46" name="Ellipse 45"/>
              <p:cNvSpPr/>
              <p:nvPr/>
            </p:nvSpPr>
            <p:spPr>
              <a:xfrm>
                <a:off x="5515772" y="3996038"/>
                <a:ext cx="108000" cy="108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H"/>
              </a:p>
            </p:txBody>
          </p:sp>
          <p:sp>
            <p:nvSpPr>
              <p:cNvPr id="47" name="Ellipse 46"/>
              <p:cNvSpPr/>
              <p:nvPr/>
            </p:nvSpPr>
            <p:spPr>
              <a:xfrm>
                <a:off x="4793367" y="3996038"/>
                <a:ext cx="108000" cy="108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H"/>
              </a:p>
            </p:txBody>
          </p:sp>
          <p:sp>
            <p:nvSpPr>
              <p:cNvPr id="48" name="Ellipse 47"/>
              <p:cNvSpPr/>
              <p:nvPr/>
            </p:nvSpPr>
            <p:spPr>
              <a:xfrm>
                <a:off x="4793367" y="4718226"/>
                <a:ext cx="108000" cy="108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H"/>
              </a:p>
            </p:txBody>
          </p:sp>
          <p:sp>
            <p:nvSpPr>
              <p:cNvPr id="49" name="Ellipse 48"/>
              <p:cNvSpPr/>
              <p:nvPr/>
            </p:nvSpPr>
            <p:spPr>
              <a:xfrm>
                <a:off x="9009904" y="3996038"/>
                <a:ext cx="108000" cy="108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H"/>
              </a:p>
            </p:txBody>
          </p:sp>
          <p:sp>
            <p:nvSpPr>
              <p:cNvPr id="50" name="Ellipse 49"/>
              <p:cNvSpPr/>
              <p:nvPr/>
            </p:nvSpPr>
            <p:spPr>
              <a:xfrm>
                <a:off x="9009250" y="4358226"/>
                <a:ext cx="108000" cy="1080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H"/>
              </a:p>
            </p:txBody>
          </p:sp>
          <p:sp>
            <p:nvSpPr>
              <p:cNvPr id="51" name="Ellipse 50"/>
              <p:cNvSpPr/>
              <p:nvPr/>
            </p:nvSpPr>
            <p:spPr>
              <a:xfrm>
                <a:off x="9009250" y="4699748"/>
                <a:ext cx="108000" cy="108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H"/>
              </a:p>
            </p:txBody>
          </p:sp>
          <p:sp>
            <p:nvSpPr>
              <p:cNvPr id="52" name="Ellipse 51"/>
              <p:cNvSpPr/>
              <p:nvPr/>
            </p:nvSpPr>
            <p:spPr>
              <a:xfrm>
                <a:off x="8302750" y="3996038"/>
                <a:ext cx="108000" cy="108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H"/>
              </a:p>
            </p:txBody>
          </p:sp>
          <p:sp>
            <p:nvSpPr>
              <p:cNvPr id="53" name="Ellipse 52"/>
              <p:cNvSpPr/>
              <p:nvPr/>
            </p:nvSpPr>
            <p:spPr>
              <a:xfrm>
                <a:off x="8286845" y="4718226"/>
                <a:ext cx="108000" cy="108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H"/>
              </a:p>
            </p:txBody>
          </p:sp>
          <p:sp>
            <p:nvSpPr>
              <p:cNvPr id="71" name="ZoneTexte 70"/>
              <p:cNvSpPr txBox="1"/>
              <p:nvPr/>
            </p:nvSpPr>
            <p:spPr>
              <a:xfrm>
                <a:off x="9664015" y="4045371"/>
                <a:ext cx="6224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CH" b="1" dirty="0" err="1">
                    <a:solidFill>
                      <a:srgbClr val="FF0000"/>
                    </a:solidFill>
                  </a:rPr>
                  <a:t>Core</a:t>
                </a:r>
                <a:endParaRPr lang="fr-CH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72" name="Ellipse 71"/>
              <p:cNvSpPr/>
              <p:nvPr/>
            </p:nvSpPr>
            <p:spPr>
              <a:xfrm>
                <a:off x="4042850" y="4363157"/>
                <a:ext cx="108000" cy="108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H"/>
              </a:p>
            </p:txBody>
          </p:sp>
          <p:sp>
            <p:nvSpPr>
              <p:cNvPr id="73" name="Ellipse 72"/>
              <p:cNvSpPr/>
              <p:nvPr/>
            </p:nvSpPr>
            <p:spPr>
              <a:xfrm>
                <a:off x="4125058" y="5514626"/>
                <a:ext cx="108000" cy="108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H"/>
              </a:p>
            </p:txBody>
          </p:sp>
          <p:sp>
            <p:nvSpPr>
              <p:cNvPr id="74" name="Ellipse 73"/>
              <p:cNvSpPr/>
              <p:nvPr/>
            </p:nvSpPr>
            <p:spPr>
              <a:xfrm>
                <a:off x="3236310" y="5150978"/>
                <a:ext cx="108000" cy="108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H"/>
              </a:p>
            </p:txBody>
          </p:sp>
          <p:sp>
            <p:nvSpPr>
              <p:cNvPr id="75" name="Ellipse 74"/>
              <p:cNvSpPr/>
              <p:nvPr/>
            </p:nvSpPr>
            <p:spPr>
              <a:xfrm>
                <a:off x="7642887" y="4356038"/>
                <a:ext cx="108000" cy="108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H"/>
              </a:p>
            </p:txBody>
          </p:sp>
          <p:sp>
            <p:nvSpPr>
              <p:cNvPr id="76" name="Ellipse 75"/>
              <p:cNvSpPr/>
              <p:nvPr/>
            </p:nvSpPr>
            <p:spPr>
              <a:xfrm>
                <a:off x="6403529" y="4673601"/>
                <a:ext cx="108000" cy="108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H"/>
              </a:p>
            </p:txBody>
          </p:sp>
          <p:sp>
            <p:nvSpPr>
              <p:cNvPr id="77" name="Ellipse 76"/>
              <p:cNvSpPr/>
              <p:nvPr/>
            </p:nvSpPr>
            <p:spPr>
              <a:xfrm>
                <a:off x="6909912" y="3295123"/>
                <a:ext cx="108000" cy="108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H"/>
              </a:p>
            </p:txBody>
          </p:sp>
          <p:sp>
            <p:nvSpPr>
              <p:cNvPr id="79" name="ZoneTexte 78"/>
              <p:cNvSpPr txBox="1"/>
              <p:nvPr/>
            </p:nvSpPr>
            <p:spPr>
              <a:xfrm>
                <a:off x="1869529" y="4038227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CH" dirty="0">
                    <a:solidFill>
                      <a:srgbClr val="FF0000"/>
                    </a:solidFill>
                  </a:rPr>
                  <a:t>1</a:t>
                </a:r>
              </a:p>
            </p:txBody>
          </p:sp>
          <p:sp>
            <p:nvSpPr>
              <p:cNvPr id="80" name="ZoneTexte 79"/>
              <p:cNvSpPr txBox="1"/>
              <p:nvPr/>
            </p:nvSpPr>
            <p:spPr>
              <a:xfrm>
                <a:off x="5007680" y="4030282"/>
                <a:ext cx="4187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CH" dirty="0">
                    <a:solidFill>
                      <a:srgbClr val="FF0000"/>
                    </a:solidFill>
                  </a:rPr>
                  <a:t>11</a:t>
                </a:r>
              </a:p>
            </p:txBody>
          </p:sp>
          <p:sp>
            <p:nvSpPr>
              <p:cNvPr id="81" name="ZoneTexte 80"/>
              <p:cNvSpPr txBox="1"/>
              <p:nvPr/>
            </p:nvSpPr>
            <p:spPr>
              <a:xfrm>
                <a:off x="8503190" y="4033255"/>
                <a:ext cx="4187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CH" dirty="0">
                    <a:solidFill>
                      <a:srgbClr val="FF0000"/>
                    </a:solidFill>
                  </a:rPr>
                  <a:t>21</a:t>
                </a:r>
              </a:p>
            </p:txBody>
          </p:sp>
          <p:sp>
            <p:nvSpPr>
              <p:cNvPr id="82" name="ZoneTexte 81"/>
              <p:cNvSpPr txBox="1"/>
              <p:nvPr/>
            </p:nvSpPr>
            <p:spPr>
              <a:xfrm>
                <a:off x="2325834" y="3698481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CH" dirty="0">
                    <a:solidFill>
                      <a:schemeClr val="tx2"/>
                    </a:solidFill>
                  </a:rPr>
                  <a:t>3</a:t>
                </a:r>
              </a:p>
            </p:txBody>
          </p:sp>
          <p:sp>
            <p:nvSpPr>
              <p:cNvPr id="83" name="ZoneTexte 82"/>
              <p:cNvSpPr txBox="1"/>
              <p:nvPr/>
            </p:nvSpPr>
            <p:spPr>
              <a:xfrm>
                <a:off x="2377460" y="4094706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CH" dirty="0">
                    <a:solidFill>
                      <a:srgbClr val="FF0000"/>
                    </a:solidFill>
                  </a:rPr>
                  <a:t>2</a:t>
                </a:r>
              </a:p>
            </p:txBody>
          </p:sp>
          <p:sp>
            <p:nvSpPr>
              <p:cNvPr id="84" name="ZoneTexte 83"/>
              <p:cNvSpPr txBox="1"/>
              <p:nvPr/>
            </p:nvSpPr>
            <p:spPr>
              <a:xfrm>
                <a:off x="2297886" y="4763476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CH" dirty="0">
                    <a:solidFill>
                      <a:schemeClr val="tx2"/>
                    </a:solidFill>
                  </a:rPr>
                  <a:t>4</a:t>
                </a:r>
              </a:p>
            </p:txBody>
          </p:sp>
          <p:sp>
            <p:nvSpPr>
              <p:cNvPr id="85" name="ZoneTexte 84"/>
              <p:cNvSpPr txBox="1"/>
              <p:nvPr/>
            </p:nvSpPr>
            <p:spPr>
              <a:xfrm>
                <a:off x="4504457" y="3700877"/>
                <a:ext cx="4187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CH" dirty="0">
                    <a:solidFill>
                      <a:schemeClr val="tx2"/>
                    </a:solidFill>
                  </a:rPr>
                  <a:t>15</a:t>
                </a:r>
              </a:p>
            </p:txBody>
          </p:sp>
          <p:sp>
            <p:nvSpPr>
              <p:cNvPr id="86" name="ZoneTexte 85"/>
              <p:cNvSpPr txBox="1"/>
              <p:nvPr/>
            </p:nvSpPr>
            <p:spPr>
              <a:xfrm>
                <a:off x="3225140" y="4878504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CH" dirty="0">
                    <a:solidFill>
                      <a:schemeClr val="tx2"/>
                    </a:solidFill>
                  </a:rPr>
                  <a:t>5</a:t>
                </a:r>
              </a:p>
            </p:txBody>
          </p:sp>
          <p:sp>
            <p:nvSpPr>
              <p:cNvPr id="87" name="ZoneTexte 86"/>
              <p:cNvSpPr txBox="1"/>
              <p:nvPr/>
            </p:nvSpPr>
            <p:spPr>
              <a:xfrm>
                <a:off x="4179058" y="5234473"/>
                <a:ext cx="4187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CH" dirty="0">
                    <a:solidFill>
                      <a:schemeClr val="tx2"/>
                    </a:solidFill>
                  </a:rPr>
                  <a:t>18</a:t>
                </a:r>
              </a:p>
            </p:txBody>
          </p:sp>
          <p:sp>
            <p:nvSpPr>
              <p:cNvPr id="88" name="ZoneTexte 87"/>
              <p:cNvSpPr txBox="1"/>
              <p:nvPr/>
            </p:nvSpPr>
            <p:spPr>
              <a:xfrm>
                <a:off x="3897400" y="4038227"/>
                <a:ext cx="4187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CH" dirty="0">
                    <a:solidFill>
                      <a:schemeClr val="tx2"/>
                    </a:solidFill>
                  </a:rPr>
                  <a:t>17</a:t>
                </a:r>
              </a:p>
            </p:txBody>
          </p:sp>
          <p:sp>
            <p:nvSpPr>
              <p:cNvPr id="90" name="ZoneTexte 89"/>
              <p:cNvSpPr txBox="1"/>
              <p:nvPr/>
            </p:nvSpPr>
            <p:spPr>
              <a:xfrm>
                <a:off x="4498671" y="4752053"/>
                <a:ext cx="4187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CH" dirty="0">
                    <a:solidFill>
                      <a:schemeClr val="tx2"/>
                    </a:solidFill>
                  </a:rPr>
                  <a:t>16</a:t>
                </a:r>
              </a:p>
            </p:txBody>
          </p:sp>
          <p:sp>
            <p:nvSpPr>
              <p:cNvPr id="91" name="ZoneTexte 90"/>
              <p:cNvSpPr txBox="1"/>
              <p:nvPr/>
            </p:nvSpPr>
            <p:spPr>
              <a:xfrm>
                <a:off x="6909912" y="2952672"/>
                <a:ext cx="4187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CH" dirty="0">
                    <a:solidFill>
                      <a:schemeClr val="tx2"/>
                    </a:solidFill>
                  </a:rPr>
                  <a:t>25</a:t>
                </a:r>
              </a:p>
            </p:txBody>
          </p:sp>
          <p:sp>
            <p:nvSpPr>
              <p:cNvPr id="92" name="ZoneTexte 91"/>
              <p:cNvSpPr txBox="1"/>
              <p:nvPr/>
            </p:nvSpPr>
            <p:spPr>
              <a:xfrm>
                <a:off x="6421217" y="4419264"/>
                <a:ext cx="4187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CH" dirty="0">
                    <a:solidFill>
                      <a:schemeClr val="tx2"/>
                    </a:solidFill>
                  </a:rPr>
                  <a:t>19</a:t>
                </a:r>
              </a:p>
            </p:txBody>
          </p:sp>
          <p:sp>
            <p:nvSpPr>
              <p:cNvPr id="93" name="ZoneTexte 92"/>
              <p:cNvSpPr txBox="1"/>
              <p:nvPr/>
            </p:nvSpPr>
            <p:spPr>
              <a:xfrm>
                <a:off x="5526169" y="4719809"/>
                <a:ext cx="4187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CH" dirty="0">
                    <a:solidFill>
                      <a:schemeClr val="tx2"/>
                    </a:solidFill>
                  </a:rPr>
                  <a:t>14</a:t>
                </a:r>
              </a:p>
            </p:txBody>
          </p:sp>
          <p:sp>
            <p:nvSpPr>
              <p:cNvPr id="94" name="ZoneTexte 93"/>
              <p:cNvSpPr txBox="1"/>
              <p:nvPr/>
            </p:nvSpPr>
            <p:spPr>
              <a:xfrm>
                <a:off x="5542164" y="4094468"/>
                <a:ext cx="4187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CH" dirty="0">
                    <a:solidFill>
                      <a:srgbClr val="FF0000"/>
                    </a:solidFill>
                  </a:rPr>
                  <a:t>12</a:t>
                </a:r>
              </a:p>
            </p:txBody>
          </p:sp>
          <p:sp>
            <p:nvSpPr>
              <p:cNvPr id="95" name="ZoneTexte 94"/>
              <p:cNvSpPr txBox="1"/>
              <p:nvPr/>
            </p:nvSpPr>
            <p:spPr>
              <a:xfrm>
                <a:off x="5540950" y="3709608"/>
                <a:ext cx="4187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CH" dirty="0">
                    <a:solidFill>
                      <a:schemeClr val="tx2"/>
                    </a:solidFill>
                  </a:rPr>
                  <a:t>13</a:t>
                </a:r>
              </a:p>
            </p:txBody>
          </p:sp>
          <p:sp>
            <p:nvSpPr>
              <p:cNvPr id="96" name="ZoneTexte 95"/>
              <p:cNvSpPr txBox="1"/>
              <p:nvPr/>
            </p:nvSpPr>
            <p:spPr>
              <a:xfrm>
                <a:off x="7625829" y="4079051"/>
                <a:ext cx="4187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CH" dirty="0">
                    <a:solidFill>
                      <a:schemeClr val="tx2"/>
                    </a:solidFill>
                  </a:rPr>
                  <a:t>24</a:t>
                </a:r>
              </a:p>
            </p:txBody>
          </p:sp>
          <p:sp>
            <p:nvSpPr>
              <p:cNvPr id="97" name="ZoneTexte 96"/>
              <p:cNvSpPr txBox="1"/>
              <p:nvPr/>
            </p:nvSpPr>
            <p:spPr>
              <a:xfrm>
                <a:off x="7990852" y="3668895"/>
                <a:ext cx="4187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CH" dirty="0">
                    <a:solidFill>
                      <a:schemeClr val="tx2"/>
                    </a:solidFill>
                  </a:rPr>
                  <a:t>22</a:t>
                </a:r>
              </a:p>
            </p:txBody>
          </p:sp>
          <p:sp>
            <p:nvSpPr>
              <p:cNvPr id="101" name="ZoneTexte 100"/>
              <p:cNvSpPr txBox="1"/>
              <p:nvPr/>
            </p:nvSpPr>
            <p:spPr>
              <a:xfrm>
                <a:off x="8019004" y="4789984"/>
                <a:ext cx="4187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CH" dirty="0">
                    <a:solidFill>
                      <a:schemeClr val="tx2"/>
                    </a:solidFill>
                  </a:rPr>
                  <a:t>23</a:t>
                </a:r>
              </a:p>
            </p:txBody>
          </p:sp>
          <p:sp>
            <p:nvSpPr>
              <p:cNvPr id="56" name="ZoneTexte 55"/>
              <p:cNvSpPr txBox="1"/>
              <p:nvPr/>
            </p:nvSpPr>
            <p:spPr>
              <a:xfrm>
                <a:off x="1376230" y="3052727"/>
                <a:ext cx="229152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CH" dirty="0"/>
                  <a:t>Deux nœuds par agglo</a:t>
                </a:r>
              </a:p>
            </p:txBody>
          </p:sp>
        </p:grpSp>
        <p:sp>
          <p:nvSpPr>
            <p:cNvPr id="4" name="ZoneTexte 80">
              <a:extLst>
                <a:ext uri="{FF2B5EF4-FFF2-40B4-BE49-F238E27FC236}">
                  <a16:creationId xmlns:a16="http://schemas.microsoft.com/office/drawing/2014/main" id="{CBAE1AE0-E3BC-DC08-6C51-24F74A7E6A0E}"/>
                </a:ext>
              </a:extLst>
            </p:cNvPr>
            <p:cNvSpPr txBox="1"/>
            <p:nvPr/>
          </p:nvSpPr>
          <p:spPr>
            <a:xfrm>
              <a:off x="9042315" y="4036981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CH" dirty="0">
                  <a:solidFill>
                    <a:srgbClr val="FF0000"/>
                  </a:solidFill>
                </a:rPr>
                <a:t>26</a:t>
              </a:r>
            </a:p>
          </p:txBody>
        </p:sp>
        <p:cxnSp>
          <p:nvCxnSpPr>
            <p:cNvPr id="5" name="Connecteur droit 54">
              <a:extLst>
                <a:ext uri="{FF2B5EF4-FFF2-40B4-BE49-F238E27FC236}">
                  <a16:creationId xmlns:a16="http://schemas.microsoft.com/office/drawing/2014/main" id="{18465491-0962-E00E-4F32-95705EAF6821}"/>
                </a:ext>
              </a:extLst>
            </p:cNvPr>
            <p:cNvCxnSpPr/>
            <p:nvPr/>
          </p:nvCxnSpPr>
          <p:spPr>
            <a:xfrm flipH="1">
              <a:off x="3675585" y="3323630"/>
              <a:ext cx="0" cy="228180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onnecteur droit 54">
              <a:extLst>
                <a:ext uri="{FF2B5EF4-FFF2-40B4-BE49-F238E27FC236}">
                  <a16:creationId xmlns:a16="http://schemas.microsoft.com/office/drawing/2014/main" id="{CE497208-3B48-5213-813C-B71BC64BCE95}"/>
                </a:ext>
              </a:extLst>
            </p:cNvPr>
            <p:cNvCxnSpPr/>
            <p:nvPr/>
          </p:nvCxnSpPr>
          <p:spPr>
            <a:xfrm flipH="1">
              <a:off x="6847639" y="3342451"/>
              <a:ext cx="0" cy="228180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699B037-C65F-5E0B-7494-6C2FE8E867BB}"/>
                </a:ext>
              </a:extLst>
            </p:cNvPr>
            <p:cNvSpPr txBox="1"/>
            <p:nvPr/>
          </p:nvSpPr>
          <p:spPr>
            <a:xfrm>
              <a:off x="3818175" y="3225827"/>
              <a:ext cx="29143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CH" i="1" noProof="0" dirty="0"/>
                <a:t>ne considérer que ces nœuds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287942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fr-CH" sz="3200" b="1" dirty="0">
                <a:latin typeface="Arial" panose="020B0604020202020204" pitchFamily="34" charset="0"/>
                <a:cs typeface="Arial" panose="020B0604020202020204" pitchFamily="34" charset="0"/>
              </a:rPr>
              <a:t>P6: Metro </a:t>
            </a:r>
            <a:r>
              <a:rPr lang="fr-CH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example</a:t>
            </a:r>
            <a:r>
              <a:rPr lang="fr-CH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H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fr-CH" sz="3200" b="1" dirty="0">
                <a:latin typeface="Arial" panose="020B0604020202020204" pitchFamily="34" charset="0"/>
                <a:cs typeface="Arial" panose="020B0604020202020204" pitchFamily="34" charset="0"/>
              </a:rPr>
              <a:t> one </a:t>
            </a:r>
            <a:r>
              <a:rPr lang="fr-CH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core</a:t>
            </a:r>
            <a:r>
              <a:rPr lang="fr-CH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H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node</a:t>
            </a:r>
            <a:r>
              <a:rPr lang="fr-CH" sz="3200" b="1" dirty="0">
                <a:latin typeface="Arial" panose="020B0604020202020204" pitchFamily="34" charset="0"/>
                <a:cs typeface="Arial" panose="020B0604020202020204" pitchFamily="34" charset="0"/>
              </a:rPr>
              <a:t> per agglo</a:t>
            </a:r>
            <a:endParaRPr lang="fr-CH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1103086" y="1690688"/>
            <a:ext cx="623260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CH" dirty="0"/>
              <a:t>3 agglos.</a:t>
            </a:r>
          </a:p>
          <a:p>
            <a:pPr marL="285750" indent="-285750">
              <a:buFontTx/>
              <a:buChar char="-"/>
            </a:pPr>
            <a:r>
              <a:rPr lang="fr-CH" dirty="0"/>
              <a:t>one full agglo and </a:t>
            </a:r>
            <a:r>
              <a:rPr lang="fr-CH" dirty="0" err="1"/>
              <a:t>two</a:t>
            </a:r>
            <a:r>
              <a:rPr lang="fr-CH" dirty="0"/>
              <a:t> </a:t>
            </a:r>
            <a:r>
              <a:rPr lang="fr-CH" dirty="0" err="1"/>
              <a:t>half</a:t>
            </a:r>
            <a:r>
              <a:rPr lang="fr-CH" dirty="0"/>
              <a:t> agglos =  2 agglos for </a:t>
            </a:r>
            <a:r>
              <a:rPr lang="fr-CH" dirty="0" err="1"/>
              <a:t>calculation</a:t>
            </a:r>
            <a:r>
              <a:rPr lang="fr-CH" dirty="0"/>
              <a:t>.</a:t>
            </a:r>
          </a:p>
          <a:p>
            <a:pPr marL="285750" indent="-285750">
              <a:buFontTx/>
              <a:buChar char="-"/>
            </a:pPr>
            <a:r>
              <a:rPr lang="fr-CH" dirty="0"/>
              <a:t>Metro = </a:t>
            </a:r>
            <a:r>
              <a:rPr lang="fr-CH" dirty="0" err="1"/>
              <a:t>between</a:t>
            </a:r>
            <a:r>
              <a:rPr lang="fr-CH" dirty="0"/>
              <a:t> </a:t>
            </a:r>
            <a:r>
              <a:rPr lang="fr-CH" dirty="0" err="1"/>
              <a:t>two</a:t>
            </a:r>
            <a:r>
              <a:rPr lang="fr-CH" dirty="0"/>
              <a:t> </a:t>
            </a:r>
            <a:r>
              <a:rPr lang="fr-CH" dirty="0" err="1"/>
              <a:t>core</a:t>
            </a:r>
            <a:r>
              <a:rPr lang="fr-CH" dirty="0"/>
              <a:t> </a:t>
            </a:r>
            <a:r>
              <a:rPr lang="fr-CH" dirty="0" err="1"/>
              <a:t>nodes</a:t>
            </a:r>
            <a:r>
              <a:rPr lang="fr-CH" dirty="0"/>
              <a:t> of 2 </a:t>
            </a:r>
            <a:r>
              <a:rPr lang="fr-CH" dirty="0" err="1"/>
              <a:t>neighbouring</a:t>
            </a:r>
            <a:r>
              <a:rPr lang="fr-CH" dirty="0"/>
              <a:t> </a:t>
            </a:r>
            <a:r>
              <a:rPr lang="fr-CH" dirty="0" err="1"/>
              <a:t>cities</a:t>
            </a:r>
            <a:r>
              <a:rPr lang="fr-CH" dirty="0"/>
              <a:t>.</a:t>
            </a:r>
          </a:p>
        </p:txBody>
      </p:sp>
      <p:grpSp>
        <p:nvGrpSpPr>
          <p:cNvPr id="6" name="Groupe 5"/>
          <p:cNvGrpSpPr/>
          <p:nvPr/>
        </p:nvGrpSpPr>
        <p:grpSpPr>
          <a:xfrm>
            <a:off x="1336470" y="2954298"/>
            <a:ext cx="9223735" cy="2669954"/>
            <a:chOff x="1336470" y="2954298"/>
            <a:chExt cx="9223735" cy="2669954"/>
          </a:xfrm>
        </p:grpSpPr>
        <p:grpSp>
          <p:nvGrpSpPr>
            <p:cNvPr id="3" name="Groupe 2"/>
            <p:cNvGrpSpPr/>
            <p:nvPr/>
          </p:nvGrpSpPr>
          <p:grpSpPr>
            <a:xfrm>
              <a:off x="1336470" y="2954298"/>
              <a:ext cx="9223735" cy="2669954"/>
              <a:chOff x="1303016" y="2943147"/>
              <a:chExt cx="9223735" cy="2669954"/>
            </a:xfrm>
          </p:grpSpPr>
          <p:sp>
            <p:nvSpPr>
              <p:cNvPr id="12" name="Rechteck 11"/>
              <p:cNvSpPr/>
              <p:nvPr/>
            </p:nvSpPr>
            <p:spPr>
              <a:xfrm>
                <a:off x="1640873" y="4042701"/>
                <a:ext cx="720000" cy="720000"/>
              </a:xfrm>
              <a:prstGeom prst="rect">
                <a:avLst/>
              </a:prstGeom>
              <a:pattFill prst="smGrid">
                <a:fgClr>
                  <a:schemeClr val="accent1"/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3" name="Rechteck 12"/>
              <p:cNvSpPr/>
              <p:nvPr/>
            </p:nvSpPr>
            <p:spPr>
              <a:xfrm>
                <a:off x="4821197" y="4042701"/>
                <a:ext cx="720000" cy="720000"/>
              </a:xfrm>
              <a:prstGeom prst="rect">
                <a:avLst/>
              </a:prstGeom>
              <a:pattFill prst="smGrid">
                <a:fgClr>
                  <a:schemeClr val="accent1"/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" name="Rechteck 8"/>
              <p:cNvSpPr/>
              <p:nvPr/>
            </p:nvSpPr>
            <p:spPr>
              <a:xfrm>
                <a:off x="8328175" y="4042701"/>
                <a:ext cx="720000" cy="720000"/>
              </a:xfrm>
              <a:prstGeom prst="rect">
                <a:avLst/>
              </a:prstGeom>
              <a:pattFill prst="smGrid">
                <a:fgClr>
                  <a:schemeClr val="accent1"/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6" name="Ellipse 35"/>
              <p:cNvSpPr/>
              <p:nvPr/>
            </p:nvSpPr>
            <p:spPr>
              <a:xfrm>
                <a:off x="2306873" y="4348701"/>
                <a:ext cx="108000" cy="108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H"/>
              </a:p>
            </p:txBody>
          </p:sp>
          <p:sp>
            <p:nvSpPr>
              <p:cNvPr id="37" name="Ellipse 36"/>
              <p:cNvSpPr/>
              <p:nvPr/>
            </p:nvSpPr>
            <p:spPr>
              <a:xfrm>
                <a:off x="1946873" y="4348701"/>
                <a:ext cx="108000" cy="1080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H"/>
              </a:p>
            </p:txBody>
          </p:sp>
          <p:sp>
            <p:nvSpPr>
              <p:cNvPr id="38" name="Ellipse 37"/>
              <p:cNvSpPr/>
              <p:nvPr/>
            </p:nvSpPr>
            <p:spPr>
              <a:xfrm>
                <a:off x="5127197" y="4348701"/>
                <a:ext cx="108000" cy="1080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H"/>
              </a:p>
            </p:txBody>
          </p:sp>
          <p:sp>
            <p:nvSpPr>
              <p:cNvPr id="39" name="Ellipse 38"/>
              <p:cNvSpPr/>
              <p:nvPr/>
            </p:nvSpPr>
            <p:spPr>
              <a:xfrm>
                <a:off x="8634175" y="4348701"/>
                <a:ext cx="108000" cy="1080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H"/>
              </a:p>
            </p:txBody>
          </p:sp>
          <p:sp>
            <p:nvSpPr>
              <p:cNvPr id="40" name="Ellipse 39"/>
              <p:cNvSpPr/>
              <p:nvPr/>
            </p:nvSpPr>
            <p:spPr>
              <a:xfrm>
                <a:off x="2306873" y="4708701"/>
                <a:ext cx="108000" cy="108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H"/>
              </a:p>
            </p:txBody>
          </p:sp>
          <p:sp>
            <p:nvSpPr>
              <p:cNvPr id="41" name="Ellipse 40"/>
              <p:cNvSpPr/>
              <p:nvPr/>
            </p:nvSpPr>
            <p:spPr>
              <a:xfrm>
                <a:off x="2306873" y="3988701"/>
                <a:ext cx="108000" cy="108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H"/>
              </a:p>
            </p:txBody>
          </p:sp>
          <p:sp>
            <p:nvSpPr>
              <p:cNvPr id="42" name="Ellipse 41"/>
              <p:cNvSpPr/>
              <p:nvPr/>
            </p:nvSpPr>
            <p:spPr>
              <a:xfrm>
                <a:off x="1586873" y="3988701"/>
                <a:ext cx="108000" cy="108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H"/>
              </a:p>
            </p:txBody>
          </p:sp>
          <p:sp>
            <p:nvSpPr>
              <p:cNvPr id="43" name="Ellipse 42"/>
              <p:cNvSpPr/>
              <p:nvPr/>
            </p:nvSpPr>
            <p:spPr>
              <a:xfrm>
                <a:off x="1586873" y="4708701"/>
                <a:ext cx="108000" cy="108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H"/>
              </a:p>
            </p:txBody>
          </p:sp>
          <p:sp>
            <p:nvSpPr>
              <p:cNvPr id="44" name="Ellipse 43"/>
              <p:cNvSpPr/>
              <p:nvPr/>
            </p:nvSpPr>
            <p:spPr>
              <a:xfrm>
                <a:off x="5487197" y="4690223"/>
                <a:ext cx="108000" cy="108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H"/>
              </a:p>
            </p:txBody>
          </p:sp>
          <p:sp>
            <p:nvSpPr>
              <p:cNvPr id="45" name="Ellipse 44"/>
              <p:cNvSpPr/>
              <p:nvPr/>
            </p:nvSpPr>
            <p:spPr>
              <a:xfrm>
                <a:off x="5487197" y="4348701"/>
                <a:ext cx="108000" cy="108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H"/>
              </a:p>
            </p:txBody>
          </p:sp>
          <p:sp>
            <p:nvSpPr>
              <p:cNvPr id="46" name="Ellipse 45"/>
              <p:cNvSpPr/>
              <p:nvPr/>
            </p:nvSpPr>
            <p:spPr>
              <a:xfrm>
                <a:off x="5487197" y="3986513"/>
                <a:ext cx="108000" cy="108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H"/>
              </a:p>
            </p:txBody>
          </p:sp>
          <p:sp>
            <p:nvSpPr>
              <p:cNvPr id="47" name="Ellipse 46"/>
              <p:cNvSpPr/>
              <p:nvPr/>
            </p:nvSpPr>
            <p:spPr>
              <a:xfrm>
                <a:off x="4764792" y="3986513"/>
                <a:ext cx="108000" cy="108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H"/>
              </a:p>
            </p:txBody>
          </p:sp>
          <p:sp>
            <p:nvSpPr>
              <p:cNvPr id="48" name="Ellipse 47"/>
              <p:cNvSpPr/>
              <p:nvPr/>
            </p:nvSpPr>
            <p:spPr>
              <a:xfrm>
                <a:off x="4764792" y="4708701"/>
                <a:ext cx="108000" cy="108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H"/>
              </a:p>
            </p:txBody>
          </p:sp>
          <p:sp>
            <p:nvSpPr>
              <p:cNvPr id="49" name="Ellipse 48"/>
              <p:cNvSpPr/>
              <p:nvPr/>
            </p:nvSpPr>
            <p:spPr>
              <a:xfrm>
                <a:off x="8981329" y="3986513"/>
                <a:ext cx="108000" cy="108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H"/>
              </a:p>
            </p:txBody>
          </p:sp>
          <p:sp>
            <p:nvSpPr>
              <p:cNvPr id="50" name="Ellipse 49"/>
              <p:cNvSpPr/>
              <p:nvPr/>
            </p:nvSpPr>
            <p:spPr>
              <a:xfrm>
                <a:off x="8980675" y="4348701"/>
                <a:ext cx="108000" cy="108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H"/>
              </a:p>
            </p:txBody>
          </p:sp>
          <p:sp>
            <p:nvSpPr>
              <p:cNvPr id="51" name="Ellipse 50"/>
              <p:cNvSpPr/>
              <p:nvPr/>
            </p:nvSpPr>
            <p:spPr>
              <a:xfrm>
                <a:off x="8980675" y="4690223"/>
                <a:ext cx="108000" cy="108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H"/>
              </a:p>
            </p:txBody>
          </p:sp>
          <p:sp>
            <p:nvSpPr>
              <p:cNvPr id="52" name="Ellipse 51"/>
              <p:cNvSpPr/>
              <p:nvPr/>
            </p:nvSpPr>
            <p:spPr>
              <a:xfrm>
                <a:off x="8274175" y="3986513"/>
                <a:ext cx="108000" cy="108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H"/>
              </a:p>
            </p:txBody>
          </p:sp>
          <p:sp>
            <p:nvSpPr>
              <p:cNvPr id="53" name="Ellipse 52"/>
              <p:cNvSpPr/>
              <p:nvPr/>
            </p:nvSpPr>
            <p:spPr>
              <a:xfrm>
                <a:off x="8258270" y="4708701"/>
                <a:ext cx="108000" cy="108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H"/>
              </a:p>
            </p:txBody>
          </p:sp>
          <p:cxnSp>
            <p:nvCxnSpPr>
              <p:cNvPr id="55" name="Connecteur droit 54"/>
              <p:cNvCxnSpPr/>
              <p:nvPr/>
            </p:nvCxnSpPr>
            <p:spPr>
              <a:xfrm flipH="1">
                <a:off x="8689735" y="3331300"/>
                <a:ext cx="0" cy="2281801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1" name="ZoneTexte 70"/>
              <p:cNvSpPr txBox="1"/>
              <p:nvPr/>
            </p:nvSpPr>
            <p:spPr>
              <a:xfrm>
                <a:off x="9635440" y="4035846"/>
                <a:ext cx="6224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CH" b="1" dirty="0" err="1">
                    <a:solidFill>
                      <a:srgbClr val="FF0000"/>
                    </a:solidFill>
                  </a:rPr>
                  <a:t>Core</a:t>
                </a:r>
                <a:endParaRPr lang="fr-CH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72" name="Ellipse 71"/>
              <p:cNvSpPr/>
              <p:nvPr/>
            </p:nvSpPr>
            <p:spPr>
              <a:xfrm>
                <a:off x="4014275" y="4353632"/>
                <a:ext cx="108000" cy="108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H"/>
              </a:p>
            </p:txBody>
          </p:sp>
          <p:sp>
            <p:nvSpPr>
              <p:cNvPr id="73" name="Ellipse 72"/>
              <p:cNvSpPr/>
              <p:nvPr/>
            </p:nvSpPr>
            <p:spPr>
              <a:xfrm>
                <a:off x="4096483" y="5505101"/>
                <a:ext cx="108000" cy="108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H"/>
              </a:p>
            </p:txBody>
          </p:sp>
          <p:sp>
            <p:nvSpPr>
              <p:cNvPr id="74" name="Ellipse 73"/>
              <p:cNvSpPr/>
              <p:nvPr/>
            </p:nvSpPr>
            <p:spPr>
              <a:xfrm>
                <a:off x="3207735" y="5141453"/>
                <a:ext cx="108000" cy="108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H"/>
              </a:p>
            </p:txBody>
          </p:sp>
          <p:sp>
            <p:nvSpPr>
              <p:cNvPr id="75" name="Ellipse 74"/>
              <p:cNvSpPr/>
              <p:nvPr/>
            </p:nvSpPr>
            <p:spPr>
              <a:xfrm>
                <a:off x="7614312" y="4346513"/>
                <a:ext cx="108000" cy="108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H"/>
              </a:p>
            </p:txBody>
          </p:sp>
          <p:sp>
            <p:nvSpPr>
              <p:cNvPr id="76" name="Ellipse 75"/>
              <p:cNvSpPr/>
              <p:nvPr/>
            </p:nvSpPr>
            <p:spPr>
              <a:xfrm>
                <a:off x="6374954" y="4664076"/>
                <a:ext cx="108000" cy="108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H"/>
              </a:p>
            </p:txBody>
          </p:sp>
          <p:sp>
            <p:nvSpPr>
              <p:cNvPr id="77" name="Ellipse 76"/>
              <p:cNvSpPr/>
              <p:nvPr/>
            </p:nvSpPr>
            <p:spPr>
              <a:xfrm>
                <a:off x="6881337" y="3285598"/>
                <a:ext cx="108000" cy="108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H"/>
              </a:p>
            </p:txBody>
          </p:sp>
          <p:sp>
            <p:nvSpPr>
              <p:cNvPr id="79" name="ZoneTexte 78"/>
              <p:cNvSpPr txBox="1"/>
              <p:nvPr/>
            </p:nvSpPr>
            <p:spPr>
              <a:xfrm>
                <a:off x="1718415" y="4373196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CH" dirty="0">
                    <a:solidFill>
                      <a:srgbClr val="FF0000"/>
                    </a:solidFill>
                  </a:rPr>
                  <a:t>1</a:t>
                </a:r>
              </a:p>
            </p:txBody>
          </p:sp>
          <p:sp>
            <p:nvSpPr>
              <p:cNvPr id="80" name="ZoneTexte 79"/>
              <p:cNvSpPr txBox="1"/>
              <p:nvPr/>
            </p:nvSpPr>
            <p:spPr>
              <a:xfrm>
                <a:off x="4770119" y="4346698"/>
                <a:ext cx="4187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CH" dirty="0">
                    <a:solidFill>
                      <a:srgbClr val="FF0000"/>
                    </a:solidFill>
                  </a:rPr>
                  <a:t>11</a:t>
                </a:r>
              </a:p>
            </p:txBody>
          </p:sp>
          <p:sp>
            <p:nvSpPr>
              <p:cNvPr id="81" name="ZoneTexte 80"/>
              <p:cNvSpPr txBox="1"/>
              <p:nvPr/>
            </p:nvSpPr>
            <p:spPr>
              <a:xfrm>
                <a:off x="8308740" y="4348097"/>
                <a:ext cx="4187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CH" dirty="0">
                    <a:solidFill>
                      <a:srgbClr val="FF0000"/>
                    </a:solidFill>
                  </a:rPr>
                  <a:t>21</a:t>
                </a:r>
              </a:p>
            </p:txBody>
          </p:sp>
          <p:sp>
            <p:nvSpPr>
              <p:cNvPr id="82" name="ZoneTexte 81"/>
              <p:cNvSpPr txBox="1"/>
              <p:nvPr/>
            </p:nvSpPr>
            <p:spPr>
              <a:xfrm>
                <a:off x="2297259" y="3688956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CH" dirty="0">
                    <a:solidFill>
                      <a:schemeClr val="tx2"/>
                    </a:solidFill>
                  </a:rPr>
                  <a:t>3</a:t>
                </a:r>
              </a:p>
            </p:txBody>
          </p:sp>
          <p:sp>
            <p:nvSpPr>
              <p:cNvPr id="83" name="ZoneTexte 82"/>
              <p:cNvSpPr txBox="1"/>
              <p:nvPr/>
            </p:nvSpPr>
            <p:spPr>
              <a:xfrm>
                <a:off x="2348885" y="4085181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CH" dirty="0">
                    <a:solidFill>
                      <a:schemeClr val="tx2"/>
                    </a:solidFill>
                  </a:rPr>
                  <a:t>2</a:t>
                </a:r>
              </a:p>
            </p:txBody>
          </p:sp>
          <p:sp>
            <p:nvSpPr>
              <p:cNvPr id="84" name="ZoneTexte 83"/>
              <p:cNvSpPr txBox="1"/>
              <p:nvPr/>
            </p:nvSpPr>
            <p:spPr>
              <a:xfrm>
                <a:off x="2269311" y="4753951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CH" dirty="0">
                    <a:solidFill>
                      <a:schemeClr val="tx2"/>
                    </a:solidFill>
                  </a:rPr>
                  <a:t>4</a:t>
                </a:r>
              </a:p>
            </p:txBody>
          </p:sp>
          <p:sp>
            <p:nvSpPr>
              <p:cNvPr id="85" name="ZoneTexte 84"/>
              <p:cNvSpPr txBox="1"/>
              <p:nvPr/>
            </p:nvSpPr>
            <p:spPr>
              <a:xfrm>
                <a:off x="4475882" y="3691352"/>
                <a:ext cx="4187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CH" dirty="0">
                    <a:solidFill>
                      <a:schemeClr val="tx2"/>
                    </a:solidFill>
                  </a:rPr>
                  <a:t>15</a:t>
                </a:r>
              </a:p>
            </p:txBody>
          </p:sp>
          <p:sp>
            <p:nvSpPr>
              <p:cNvPr id="86" name="ZoneTexte 85"/>
              <p:cNvSpPr txBox="1"/>
              <p:nvPr/>
            </p:nvSpPr>
            <p:spPr>
              <a:xfrm>
                <a:off x="3196565" y="4868979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CH" dirty="0">
                    <a:solidFill>
                      <a:schemeClr val="tx2"/>
                    </a:solidFill>
                  </a:rPr>
                  <a:t>5</a:t>
                </a:r>
              </a:p>
            </p:txBody>
          </p:sp>
          <p:sp>
            <p:nvSpPr>
              <p:cNvPr id="87" name="ZoneTexte 86"/>
              <p:cNvSpPr txBox="1"/>
              <p:nvPr/>
            </p:nvSpPr>
            <p:spPr>
              <a:xfrm>
                <a:off x="4150483" y="5224948"/>
                <a:ext cx="4187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CH" dirty="0">
                    <a:solidFill>
                      <a:schemeClr val="tx2"/>
                    </a:solidFill>
                  </a:rPr>
                  <a:t>18</a:t>
                </a:r>
              </a:p>
            </p:txBody>
          </p:sp>
          <p:sp>
            <p:nvSpPr>
              <p:cNvPr id="88" name="ZoneTexte 87"/>
              <p:cNvSpPr txBox="1"/>
              <p:nvPr/>
            </p:nvSpPr>
            <p:spPr>
              <a:xfrm>
                <a:off x="3868825" y="4028702"/>
                <a:ext cx="4187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CH" dirty="0">
                    <a:solidFill>
                      <a:schemeClr val="tx2"/>
                    </a:solidFill>
                  </a:rPr>
                  <a:t>17</a:t>
                </a:r>
              </a:p>
            </p:txBody>
          </p:sp>
          <p:sp>
            <p:nvSpPr>
              <p:cNvPr id="90" name="ZoneTexte 89"/>
              <p:cNvSpPr txBox="1"/>
              <p:nvPr/>
            </p:nvSpPr>
            <p:spPr>
              <a:xfrm>
                <a:off x="4470096" y="4742528"/>
                <a:ext cx="4187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CH" dirty="0">
                    <a:solidFill>
                      <a:schemeClr val="tx2"/>
                    </a:solidFill>
                  </a:rPr>
                  <a:t>16</a:t>
                </a:r>
              </a:p>
            </p:txBody>
          </p:sp>
          <p:sp>
            <p:nvSpPr>
              <p:cNvPr id="91" name="ZoneTexte 90"/>
              <p:cNvSpPr txBox="1"/>
              <p:nvPr/>
            </p:nvSpPr>
            <p:spPr>
              <a:xfrm>
                <a:off x="6881337" y="2943147"/>
                <a:ext cx="4187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CH" dirty="0">
                    <a:solidFill>
                      <a:schemeClr val="tx2"/>
                    </a:solidFill>
                  </a:rPr>
                  <a:t>25</a:t>
                </a:r>
              </a:p>
            </p:txBody>
          </p:sp>
          <p:sp>
            <p:nvSpPr>
              <p:cNvPr id="92" name="ZoneTexte 91"/>
              <p:cNvSpPr txBox="1"/>
              <p:nvPr/>
            </p:nvSpPr>
            <p:spPr>
              <a:xfrm>
                <a:off x="6392642" y="4409739"/>
                <a:ext cx="4187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CH" dirty="0">
                    <a:solidFill>
                      <a:schemeClr val="tx2"/>
                    </a:solidFill>
                  </a:rPr>
                  <a:t>19</a:t>
                </a:r>
              </a:p>
            </p:txBody>
          </p:sp>
          <p:sp>
            <p:nvSpPr>
              <p:cNvPr id="93" name="ZoneTexte 92"/>
              <p:cNvSpPr txBox="1"/>
              <p:nvPr/>
            </p:nvSpPr>
            <p:spPr>
              <a:xfrm>
                <a:off x="5497594" y="4710284"/>
                <a:ext cx="4187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CH" dirty="0">
                    <a:solidFill>
                      <a:schemeClr val="tx2"/>
                    </a:solidFill>
                  </a:rPr>
                  <a:t>14</a:t>
                </a:r>
              </a:p>
            </p:txBody>
          </p:sp>
          <p:sp>
            <p:nvSpPr>
              <p:cNvPr id="94" name="ZoneTexte 93"/>
              <p:cNvSpPr txBox="1"/>
              <p:nvPr/>
            </p:nvSpPr>
            <p:spPr>
              <a:xfrm>
                <a:off x="5513589" y="4084943"/>
                <a:ext cx="4187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CH" dirty="0">
                    <a:solidFill>
                      <a:schemeClr val="tx2"/>
                    </a:solidFill>
                  </a:rPr>
                  <a:t>12</a:t>
                </a:r>
              </a:p>
            </p:txBody>
          </p:sp>
          <p:sp>
            <p:nvSpPr>
              <p:cNvPr id="95" name="ZoneTexte 94"/>
              <p:cNvSpPr txBox="1"/>
              <p:nvPr/>
            </p:nvSpPr>
            <p:spPr>
              <a:xfrm>
                <a:off x="5512375" y="3700083"/>
                <a:ext cx="4187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CH" dirty="0">
                    <a:solidFill>
                      <a:schemeClr val="tx2"/>
                    </a:solidFill>
                  </a:rPr>
                  <a:t>13</a:t>
                </a:r>
              </a:p>
            </p:txBody>
          </p:sp>
          <p:sp>
            <p:nvSpPr>
              <p:cNvPr id="96" name="ZoneTexte 95"/>
              <p:cNvSpPr txBox="1"/>
              <p:nvPr/>
            </p:nvSpPr>
            <p:spPr>
              <a:xfrm>
                <a:off x="7597254" y="4069526"/>
                <a:ext cx="4187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CH" dirty="0">
                    <a:solidFill>
                      <a:schemeClr val="tx2"/>
                    </a:solidFill>
                  </a:rPr>
                  <a:t>24</a:t>
                </a:r>
              </a:p>
            </p:txBody>
          </p:sp>
          <p:sp>
            <p:nvSpPr>
              <p:cNvPr id="97" name="ZoneTexte 96"/>
              <p:cNvSpPr txBox="1"/>
              <p:nvPr/>
            </p:nvSpPr>
            <p:spPr>
              <a:xfrm>
                <a:off x="7962277" y="3659370"/>
                <a:ext cx="4187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CH" dirty="0">
                    <a:solidFill>
                      <a:schemeClr val="tx2"/>
                    </a:solidFill>
                  </a:rPr>
                  <a:t>22</a:t>
                </a:r>
              </a:p>
            </p:txBody>
          </p:sp>
          <p:sp>
            <p:nvSpPr>
              <p:cNvPr id="101" name="ZoneTexte 100"/>
              <p:cNvSpPr txBox="1"/>
              <p:nvPr/>
            </p:nvSpPr>
            <p:spPr>
              <a:xfrm>
                <a:off x="7990429" y="4780459"/>
                <a:ext cx="4187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CH" dirty="0">
                    <a:solidFill>
                      <a:schemeClr val="tx2"/>
                    </a:solidFill>
                  </a:rPr>
                  <a:t>23</a:t>
                </a:r>
              </a:p>
            </p:txBody>
          </p:sp>
          <p:cxnSp>
            <p:nvCxnSpPr>
              <p:cNvPr id="67" name="Connecteur droit 66"/>
              <p:cNvCxnSpPr/>
              <p:nvPr/>
            </p:nvCxnSpPr>
            <p:spPr>
              <a:xfrm>
                <a:off x="1303016" y="4400513"/>
                <a:ext cx="9223735" cy="11399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" name="ZoneTexte 3"/>
            <p:cNvSpPr txBox="1"/>
            <p:nvPr/>
          </p:nvSpPr>
          <p:spPr>
            <a:xfrm>
              <a:off x="1357592" y="2965357"/>
              <a:ext cx="19661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CH" dirty="0"/>
                <a:t>un nœud par agglo</a:t>
              </a:r>
            </a:p>
          </p:txBody>
        </p:sp>
      </p:grpSp>
      <p:cxnSp>
        <p:nvCxnSpPr>
          <p:cNvPr id="7" name="Connecteur droit avec flèche 6"/>
          <p:cNvCxnSpPr/>
          <p:nvPr/>
        </p:nvCxnSpPr>
        <p:spPr>
          <a:xfrm>
            <a:off x="2041587" y="6162642"/>
            <a:ext cx="3180324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onnecteur droit avec flèche 61"/>
          <p:cNvCxnSpPr/>
          <p:nvPr/>
        </p:nvCxnSpPr>
        <p:spPr>
          <a:xfrm>
            <a:off x="5214651" y="6162642"/>
            <a:ext cx="3180324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3459244" y="6233801"/>
            <a:ext cx="760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dirty="0"/>
              <a:t>88 km</a:t>
            </a:r>
          </a:p>
        </p:txBody>
      </p:sp>
      <p:sp>
        <p:nvSpPr>
          <p:cNvPr id="64" name="ZoneTexte 63"/>
          <p:cNvSpPr txBox="1"/>
          <p:nvPr/>
        </p:nvSpPr>
        <p:spPr>
          <a:xfrm>
            <a:off x="6259594" y="6233801"/>
            <a:ext cx="760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dirty="0"/>
              <a:t>88 km</a:t>
            </a:r>
          </a:p>
        </p:txBody>
      </p:sp>
      <p:sp>
        <p:nvSpPr>
          <p:cNvPr id="5" name="Ellipse 4"/>
          <p:cNvSpPr/>
          <p:nvPr/>
        </p:nvSpPr>
        <p:spPr>
          <a:xfrm>
            <a:off x="5216951" y="2614018"/>
            <a:ext cx="3506238" cy="3575123"/>
          </a:xfrm>
          <a:prstGeom prst="ellipse">
            <a:avLst/>
          </a:prstGeom>
          <a:noFill/>
          <a:ln w="57150">
            <a:solidFill>
              <a:srgbClr val="33996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cxnSp>
        <p:nvCxnSpPr>
          <p:cNvPr id="68" name="Connecteur droit 54"/>
          <p:cNvCxnSpPr/>
          <p:nvPr/>
        </p:nvCxnSpPr>
        <p:spPr>
          <a:xfrm flipH="1">
            <a:off x="2042282" y="3323630"/>
            <a:ext cx="0" cy="228180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54"/>
          <p:cNvCxnSpPr/>
          <p:nvPr/>
        </p:nvCxnSpPr>
        <p:spPr>
          <a:xfrm flipH="1">
            <a:off x="5214336" y="3342451"/>
            <a:ext cx="0" cy="228180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31143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1075894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H" sz="3200" b="1" dirty="0">
                <a:latin typeface="Arial" panose="020B0604020202020204" pitchFamily="34" charset="0"/>
                <a:cs typeface="Arial" panose="020B0604020202020204" pitchFamily="34" charset="0"/>
              </a:rPr>
              <a:t>Simples nœuds – Doubles nœuds dans une même ville</a:t>
            </a:r>
          </a:p>
        </p:txBody>
      </p:sp>
      <p:sp>
        <p:nvSpPr>
          <p:cNvPr id="9" name="Rectangle 8"/>
          <p:cNvSpPr/>
          <p:nvPr/>
        </p:nvSpPr>
        <p:spPr>
          <a:xfrm>
            <a:off x="4322029" y="2863091"/>
            <a:ext cx="791736" cy="739697"/>
          </a:xfrm>
          <a:prstGeom prst="rect">
            <a:avLst/>
          </a:prstGeom>
          <a:solidFill>
            <a:srgbClr val="33CC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dirty="0"/>
              <a:t>Infra Base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5431194" y="2653020"/>
            <a:ext cx="18030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b="1" dirty="0">
                <a:solidFill>
                  <a:srgbClr val="FF0000"/>
                </a:solidFill>
              </a:rPr>
              <a:t>Interfaces 100Gb</a:t>
            </a:r>
          </a:p>
        </p:txBody>
      </p:sp>
      <p:cxnSp>
        <p:nvCxnSpPr>
          <p:cNvPr id="14" name="Connecteur droit 13"/>
          <p:cNvCxnSpPr/>
          <p:nvPr/>
        </p:nvCxnSpPr>
        <p:spPr>
          <a:xfrm flipV="1">
            <a:off x="5037031" y="1931063"/>
            <a:ext cx="26725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 flipV="1">
            <a:off x="2141027" y="1931063"/>
            <a:ext cx="2189356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ZoneTexte 35"/>
          <p:cNvSpPr txBox="1"/>
          <p:nvPr/>
        </p:nvSpPr>
        <p:spPr>
          <a:xfrm>
            <a:off x="6556980" y="5601751"/>
            <a:ext cx="3542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b="1" dirty="0">
                <a:solidFill>
                  <a:srgbClr val="FF0000"/>
                </a:solidFill>
              </a:rPr>
              <a:t>Demi-Interfaces 100Gb dédoublées</a:t>
            </a:r>
          </a:p>
        </p:txBody>
      </p:sp>
      <p:cxnSp>
        <p:nvCxnSpPr>
          <p:cNvPr id="37" name="Connecteur droit 36"/>
          <p:cNvCxnSpPr/>
          <p:nvPr/>
        </p:nvCxnSpPr>
        <p:spPr>
          <a:xfrm flipV="1">
            <a:off x="6225910" y="4963725"/>
            <a:ext cx="29673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/>
          <p:cNvCxnSpPr/>
          <p:nvPr/>
        </p:nvCxnSpPr>
        <p:spPr>
          <a:xfrm flipV="1">
            <a:off x="1133709" y="4993308"/>
            <a:ext cx="2189356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/>
          <p:cNvCxnSpPr>
            <a:cxnSpLocks/>
          </p:cNvCxnSpPr>
          <p:nvPr/>
        </p:nvCxnSpPr>
        <p:spPr>
          <a:xfrm>
            <a:off x="3351077" y="5134836"/>
            <a:ext cx="0" cy="5684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/>
          <p:cNvCxnSpPr/>
          <p:nvPr/>
        </p:nvCxnSpPr>
        <p:spPr>
          <a:xfrm flipV="1">
            <a:off x="3362092" y="4955892"/>
            <a:ext cx="2667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3097938" y="5842049"/>
            <a:ext cx="791736" cy="739697"/>
          </a:xfrm>
          <a:prstGeom prst="rect">
            <a:avLst/>
          </a:prstGeom>
          <a:solidFill>
            <a:srgbClr val="33CC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dirty="0"/>
              <a:t>Infra Base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381644" y="5903892"/>
            <a:ext cx="791736" cy="739697"/>
          </a:xfrm>
          <a:prstGeom prst="rect">
            <a:avLst/>
          </a:prstGeom>
          <a:solidFill>
            <a:srgbClr val="33CC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dirty="0"/>
              <a:t>Infra Base</a:t>
            </a:r>
          </a:p>
        </p:txBody>
      </p:sp>
      <p:sp>
        <p:nvSpPr>
          <p:cNvPr id="54" name="ZoneTexte 53"/>
          <p:cNvSpPr txBox="1"/>
          <p:nvPr/>
        </p:nvSpPr>
        <p:spPr>
          <a:xfrm>
            <a:off x="3603682" y="3811096"/>
            <a:ext cx="25109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CH" b="1" dirty="0"/>
              <a:t>L’unique différence:</a:t>
            </a:r>
          </a:p>
          <a:p>
            <a:pPr algn="ctr"/>
            <a:r>
              <a:rPr lang="fr-CH" b="1" dirty="0"/>
              <a:t>Infra Base et l’OADM x 2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283291" y="5547053"/>
            <a:ext cx="157602" cy="356839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32" name="Trapèze 31"/>
          <p:cNvSpPr/>
          <p:nvPr/>
        </p:nvSpPr>
        <p:spPr>
          <a:xfrm>
            <a:off x="5329114" y="4740701"/>
            <a:ext cx="1003609" cy="446049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dirty="0"/>
              <a:t>OADM</a:t>
            </a:r>
          </a:p>
        </p:txBody>
      </p:sp>
      <p:sp>
        <p:nvSpPr>
          <p:cNvPr id="31" name="Trapèze 30"/>
          <p:cNvSpPr/>
          <p:nvPr/>
        </p:nvSpPr>
        <p:spPr>
          <a:xfrm>
            <a:off x="2951359" y="4770285"/>
            <a:ext cx="1003609" cy="446049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dirty="0"/>
              <a:t>OADM</a:t>
            </a:r>
          </a:p>
        </p:txBody>
      </p:sp>
      <p:cxnSp>
        <p:nvCxnSpPr>
          <p:cNvPr id="40" name="Connecteur droit 39"/>
          <p:cNvCxnSpPr/>
          <p:nvPr/>
        </p:nvCxnSpPr>
        <p:spPr>
          <a:xfrm>
            <a:off x="5792256" y="5058351"/>
            <a:ext cx="0" cy="6849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rapèze 6"/>
          <p:cNvSpPr/>
          <p:nvPr/>
        </p:nvSpPr>
        <p:spPr>
          <a:xfrm>
            <a:off x="4211442" y="1809847"/>
            <a:ext cx="1003609" cy="446049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dirty="0"/>
              <a:t>OADM</a:t>
            </a:r>
          </a:p>
        </p:txBody>
      </p:sp>
      <p:cxnSp>
        <p:nvCxnSpPr>
          <p:cNvPr id="49" name="Connecteur droit 48"/>
          <p:cNvCxnSpPr/>
          <p:nvPr/>
        </p:nvCxnSpPr>
        <p:spPr>
          <a:xfrm>
            <a:off x="4474600" y="2130338"/>
            <a:ext cx="0" cy="5684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51"/>
          <p:cNvCxnSpPr/>
          <p:nvPr/>
        </p:nvCxnSpPr>
        <p:spPr>
          <a:xfrm>
            <a:off x="4906725" y="2125675"/>
            <a:ext cx="0" cy="6849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4840887" y="2602513"/>
            <a:ext cx="131675" cy="35683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1" name="Rectangle 10"/>
          <p:cNvSpPr/>
          <p:nvPr/>
        </p:nvSpPr>
        <p:spPr>
          <a:xfrm>
            <a:off x="4430213" y="2632232"/>
            <a:ext cx="126066" cy="356839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C1B72DA-9AD3-413D-801A-72BBC05DE875}"/>
              </a:ext>
            </a:extLst>
          </p:cNvPr>
          <p:cNvSpPr/>
          <p:nvPr/>
        </p:nvSpPr>
        <p:spPr>
          <a:xfrm>
            <a:off x="5706409" y="5564225"/>
            <a:ext cx="171694" cy="35683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A05E0D28-9B59-42E1-A799-67BB3BA8CCDF}"/>
              </a:ext>
            </a:extLst>
          </p:cNvPr>
          <p:cNvCxnSpPr/>
          <p:nvPr/>
        </p:nvCxnSpPr>
        <p:spPr>
          <a:xfrm>
            <a:off x="6556980" y="1809847"/>
            <a:ext cx="64148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4F6539FA-1193-4688-AD32-F904BAF189A9}"/>
              </a:ext>
            </a:extLst>
          </p:cNvPr>
          <p:cNvCxnSpPr>
            <a:cxnSpLocks/>
          </p:cNvCxnSpPr>
          <p:nvPr/>
        </p:nvCxnSpPr>
        <p:spPr>
          <a:xfrm flipH="1">
            <a:off x="6556980" y="1690688"/>
            <a:ext cx="64148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C502A1F2-DB64-4C2D-A323-B75406AD33ED}"/>
              </a:ext>
            </a:extLst>
          </p:cNvPr>
          <p:cNvCxnSpPr/>
          <p:nvPr/>
        </p:nvCxnSpPr>
        <p:spPr>
          <a:xfrm>
            <a:off x="2991312" y="1853298"/>
            <a:ext cx="641488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A471767C-C45C-40CC-8610-D9D603080EA0}"/>
              </a:ext>
            </a:extLst>
          </p:cNvPr>
          <p:cNvCxnSpPr>
            <a:cxnSpLocks/>
          </p:cNvCxnSpPr>
          <p:nvPr/>
        </p:nvCxnSpPr>
        <p:spPr>
          <a:xfrm flipH="1">
            <a:off x="2991312" y="1734139"/>
            <a:ext cx="641488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FD9BBB3D-516F-415F-8A88-C9D91442D5D7}"/>
              </a:ext>
            </a:extLst>
          </p:cNvPr>
          <p:cNvCxnSpPr/>
          <p:nvPr/>
        </p:nvCxnSpPr>
        <p:spPr>
          <a:xfrm>
            <a:off x="6526500" y="4872762"/>
            <a:ext cx="64148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53817935-A64D-4CA6-8BAD-B7184E3AFAC6}"/>
              </a:ext>
            </a:extLst>
          </p:cNvPr>
          <p:cNvCxnSpPr>
            <a:cxnSpLocks/>
          </p:cNvCxnSpPr>
          <p:nvPr/>
        </p:nvCxnSpPr>
        <p:spPr>
          <a:xfrm flipH="1">
            <a:off x="6526500" y="4753603"/>
            <a:ext cx="64148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D910704D-38BE-43CD-8007-1ED9E9B7192C}"/>
              </a:ext>
            </a:extLst>
          </p:cNvPr>
          <p:cNvCxnSpPr/>
          <p:nvPr/>
        </p:nvCxnSpPr>
        <p:spPr>
          <a:xfrm>
            <a:off x="1937483" y="4870671"/>
            <a:ext cx="641488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39EA3EB1-0469-4E18-ACEF-286300B9E45A}"/>
              </a:ext>
            </a:extLst>
          </p:cNvPr>
          <p:cNvCxnSpPr>
            <a:cxnSpLocks/>
          </p:cNvCxnSpPr>
          <p:nvPr/>
        </p:nvCxnSpPr>
        <p:spPr>
          <a:xfrm flipH="1">
            <a:off x="1937483" y="4751512"/>
            <a:ext cx="641488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51309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/>
          <p:cNvGrpSpPr/>
          <p:nvPr/>
        </p:nvGrpSpPr>
        <p:grpSpPr>
          <a:xfrm>
            <a:off x="415854" y="-171000"/>
            <a:ext cx="11360291" cy="7200000"/>
            <a:chOff x="406988" y="-179882"/>
            <a:chExt cx="11360291" cy="7200000"/>
          </a:xfrm>
        </p:grpSpPr>
        <p:sp>
          <p:nvSpPr>
            <p:cNvPr id="4" name="Rechteck 3"/>
            <p:cNvSpPr/>
            <p:nvPr/>
          </p:nvSpPr>
          <p:spPr>
            <a:xfrm>
              <a:off x="406988" y="-179882"/>
              <a:ext cx="11360291" cy="72000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5" name="Rechteck 4"/>
            <p:cNvSpPr/>
            <p:nvPr/>
          </p:nvSpPr>
          <p:spPr>
            <a:xfrm>
              <a:off x="7949643" y="207712"/>
              <a:ext cx="720000" cy="720000"/>
            </a:xfrm>
            <a:prstGeom prst="rect">
              <a:avLst/>
            </a:prstGeom>
            <a:pattFill prst="smGrid">
              <a:fgClr>
                <a:schemeClr val="accent1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" name="Rechteck 5"/>
            <p:cNvSpPr/>
            <p:nvPr/>
          </p:nvSpPr>
          <p:spPr>
            <a:xfrm>
              <a:off x="7194392" y="807040"/>
              <a:ext cx="900000" cy="9000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" name="Rechteck 6"/>
            <p:cNvSpPr/>
            <p:nvPr/>
          </p:nvSpPr>
          <p:spPr>
            <a:xfrm>
              <a:off x="4097463" y="2487596"/>
              <a:ext cx="720000" cy="720000"/>
            </a:xfrm>
            <a:prstGeom prst="rect">
              <a:avLst/>
            </a:prstGeom>
            <a:pattFill prst="smGrid">
              <a:fgClr>
                <a:schemeClr val="accent1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" name="Rechteck 7"/>
            <p:cNvSpPr/>
            <p:nvPr/>
          </p:nvSpPr>
          <p:spPr>
            <a:xfrm>
              <a:off x="6631990" y="2127596"/>
              <a:ext cx="720000" cy="720000"/>
            </a:xfrm>
            <a:prstGeom prst="rect">
              <a:avLst/>
            </a:prstGeom>
            <a:pattFill prst="smGrid">
              <a:fgClr>
                <a:schemeClr val="accent1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" name="Rechteck 8"/>
            <p:cNvSpPr/>
            <p:nvPr/>
          </p:nvSpPr>
          <p:spPr>
            <a:xfrm>
              <a:off x="9600801" y="580568"/>
              <a:ext cx="720000" cy="720000"/>
            </a:xfrm>
            <a:prstGeom prst="rect">
              <a:avLst/>
            </a:prstGeom>
            <a:pattFill prst="smGrid">
              <a:fgClr>
                <a:schemeClr val="accent1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" name="Rechteck 9"/>
            <p:cNvSpPr/>
            <p:nvPr/>
          </p:nvSpPr>
          <p:spPr>
            <a:xfrm>
              <a:off x="8472434" y="6270675"/>
              <a:ext cx="720000" cy="720000"/>
            </a:xfrm>
            <a:prstGeom prst="rect">
              <a:avLst/>
            </a:prstGeom>
            <a:pattFill prst="smGrid">
              <a:fgClr>
                <a:schemeClr val="accent1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" name="Rechteck 10"/>
            <p:cNvSpPr/>
            <p:nvPr/>
          </p:nvSpPr>
          <p:spPr>
            <a:xfrm>
              <a:off x="1885599" y="4239182"/>
              <a:ext cx="720000" cy="7200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>
                <a:solidFill>
                  <a:srgbClr val="FF0000"/>
                </a:solidFill>
                <a:highlight>
                  <a:srgbClr val="FFFF00"/>
                </a:highlight>
              </a:endParaRPr>
            </a:p>
          </p:txBody>
        </p:sp>
        <p:sp>
          <p:nvSpPr>
            <p:cNvPr id="12" name="Rechteck 11"/>
            <p:cNvSpPr/>
            <p:nvPr/>
          </p:nvSpPr>
          <p:spPr>
            <a:xfrm>
              <a:off x="409480" y="5550675"/>
              <a:ext cx="720000" cy="720000"/>
            </a:xfrm>
            <a:prstGeom prst="rect">
              <a:avLst/>
            </a:prstGeom>
            <a:pattFill prst="smGrid">
              <a:fgClr>
                <a:schemeClr val="accent1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" name="Rechteck 12"/>
            <p:cNvSpPr/>
            <p:nvPr/>
          </p:nvSpPr>
          <p:spPr>
            <a:xfrm>
              <a:off x="4631679" y="22263"/>
              <a:ext cx="720000" cy="720000"/>
            </a:xfrm>
            <a:prstGeom prst="rect">
              <a:avLst/>
            </a:prstGeom>
            <a:pattFill prst="smGrid">
              <a:fgClr>
                <a:schemeClr val="accent1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F8E022C6-AFF4-4206-803F-9D31A5EDC896}"/>
              </a:ext>
            </a:extLst>
          </p:cNvPr>
          <p:cNvSpPr txBox="1"/>
          <p:nvPr/>
        </p:nvSpPr>
        <p:spPr>
          <a:xfrm>
            <a:off x="459104" y="5186002"/>
            <a:ext cx="670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1. GE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A627018-7A1F-424A-B545-5E79A7A67F6C}"/>
              </a:ext>
            </a:extLst>
          </p:cNvPr>
          <p:cNvSpPr txBox="1"/>
          <p:nvPr/>
        </p:nvSpPr>
        <p:spPr>
          <a:xfrm>
            <a:off x="6681614" y="1784908"/>
            <a:ext cx="65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8. LU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73C77B1-0CFB-487F-9FC6-1F9A9C9AB243}"/>
              </a:ext>
            </a:extLst>
          </p:cNvPr>
          <p:cNvSpPr txBox="1"/>
          <p:nvPr/>
        </p:nvSpPr>
        <p:spPr>
          <a:xfrm>
            <a:off x="9625613" y="255694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7. SG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141E15A-C50A-4363-BA55-CFF7054E77D0}"/>
              </a:ext>
            </a:extLst>
          </p:cNvPr>
          <p:cNvSpPr txBox="1"/>
          <p:nvPr/>
        </p:nvSpPr>
        <p:spPr>
          <a:xfrm>
            <a:off x="7249436" y="463872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5. ZH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E38E4E1-22E3-4653-B140-14D84A29219D}"/>
              </a:ext>
            </a:extLst>
          </p:cNvPr>
          <p:cNvSpPr txBox="1"/>
          <p:nvPr/>
        </p:nvSpPr>
        <p:spPr>
          <a:xfrm>
            <a:off x="3900206" y="2127184"/>
            <a:ext cx="963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4. BE-FR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4F22831-E1BA-4A4F-8640-6CBB20A040FF}"/>
              </a:ext>
            </a:extLst>
          </p:cNvPr>
          <p:cNvSpPr txBox="1"/>
          <p:nvPr/>
        </p:nvSpPr>
        <p:spPr>
          <a:xfrm>
            <a:off x="3961303" y="195383"/>
            <a:ext cx="65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3. BS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A09F167-6582-4993-A21F-E01ED2DFFEF6}"/>
              </a:ext>
            </a:extLst>
          </p:cNvPr>
          <p:cNvSpPr txBox="1"/>
          <p:nvPr/>
        </p:nvSpPr>
        <p:spPr>
          <a:xfrm>
            <a:off x="1885599" y="3886263"/>
            <a:ext cx="622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2. LS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FC63222-620B-41E5-87BB-71F0F4AE1ACC}"/>
              </a:ext>
            </a:extLst>
          </p:cNvPr>
          <p:cNvSpPr txBox="1"/>
          <p:nvPr/>
        </p:nvSpPr>
        <p:spPr>
          <a:xfrm>
            <a:off x="7921415" y="-99257"/>
            <a:ext cx="686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6. WI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E247471-B182-4974-9F83-547A5D32A48A}"/>
              </a:ext>
            </a:extLst>
          </p:cNvPr>
          <p:cNvSpPr txBox="1"/>
          <p:nvPr/>
        </p:nvSpPr>
        <p:spPr>
          <a:xfrm>
            <a:off x="8380643" y="5894822"/>
            <a:ext cx="9035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9. LU-TI</a:t>
            </a:r>
          </a:p>
        </p:txBody>
      </p:sp>
      <p:sp>
        <p:nvSpPr>
          <p:cNvPr id="25" name="Titre 1">
            <a:extLst>
              <a:ext uri="{FF2B5EF4-FFF2-40B4-BE49-F238E27FC236}">
                <a16:creationId xmlns:a16="http://schemas.microsoft.com/office/drawing/2014/main" id="{1FBF6626-834A-4EF3-A8FE-554CD46D4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57255" y="-974752"/>
            <a:ext cx="10515600" cy="415470"/>
          </a:xfrm>
        </p:spPr>
        <p:txBody>
          <a:bodyPr>
            <a:normAutofit fontScale="90000"/>
          </a:bodyPr>
          <a:lstStyle/>
          <a:p>
            <a:r>
              <a:rPr lang="fr-CH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Swiss</a:t>
            </a:r>
            <a:r>
              <a:rPr lang="fr-CH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H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Core</a:t>
            </a:r>
            <a:r>
              <a:rPr lang="fr-CH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H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Agglomerations</a:t>
            </a:r>
            <a:br>
              <a:rPr lang="fr-CH" sz="3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fr-CH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CCDB0A0-4FD1-4225-B50A-62B6B9B134A4}"/>
              </a:ext>
            </a:extLst>
          </p:cNvPr>
          <p:cNvCxnSpPr/>
          <p:nvPr/>
        </p:nvCxnSpPr>
        <p:spPr>
          <a:xfrm flipH="1">
            <a:off x="1129480" y="4943329"/>
            <a:ext cx="1139010" cy="80766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D685D622-E094-41CD-AB92-6F07E89A96DE}"/>
              </a:ext>
            </a:extLst>
          </p:cNvPr>
          <p:cNvCxnSpPr>
            <a:cxnSpLocks/>
            <a:stCxn id="10" idx="1"/>
            <a:endCxn id="12" idx="3"/>
          </p:cNvCxnSpPr>
          <p:nvPr/>
        </p:nvCxnSpPr>
        <p:spPr>
          <a:xfrm flipH="1" flipV="1">
            <a:off x="1138346" y="5919557"/>
            <a:ext cx="7342954" cy="720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9E7E7BDB-82A9-40D0-AC94-2A5FF40D2440}"/>
              </a:ext>
            </a:extLst>
          </p:cNvPr>
          <p:cNvCxnSpPr>
            <a:cxnSpLocks/>
          </p:cNvCxnSpPr>
          <p:nvPr/>
        </p:nvCxnSpPr>
        <p:spPr>
          <a:xfrm flipH="1">
            <a:off x="8866035" y="1309450"/>
            <a:ext cx="1057534" cy="49535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F6A6B7C6-BA53-4CFB-9592-FEAEED6CB457}"/>
              </a:ext>
            </a:extLst>
          </p:cNvPr>
          <p:cNvCxnSpPr>
            <a:cxnSpLocks/>
          </p:cNvCxnSpPr>
          <p:nvPr/>
        </p:nvCxnSpPr>
        <p:spPr>
          <a:xfrm flipH="1">
            <a:off x="7818553" y="535639"/>
            <a:ext cx="491090" cy="58985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6C5CFCCA-454B-4CA9-8781-FBF22CA2D52A}"/>
              </a:ext>
            </a:extLst>
          </p:cNvPr>
          <p:cNvCxnSpPr>
            <a:cxnSpLocks/>
            <a:endCxn id="6" idx="2"/>
          </p:cNvCxnSpPr>
          <p:nvPr/>
        </p:nvCxnSpPr>
        <p:spPr>
          <a:xfrm flipV="1">
            <a:off x="7339936" y="1715922"/>
            <a:ext cx="313322" cy="43831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13D530D5-C3C7-40C2-A687-BDA65D49946F}"/>
              </a:ext>
            </a:extLst>
          </p:cNvPr>
          <p:cNvCxnSpPr>
            <a:cxnSpLocks/>
            <a:stCxn id="13" idx="3"/>
          </p:cNvCxnSpPr>
          <p:nvPr/>
        </p:nvCxnSpPr>
        <p:spPr>
          <a:xfrm>
            <a:off x="5360545" y="391145"/>
            <a:ext cx="2630988" cy="2549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4E323D55-4806-41FA-82A9-F721D244A332}"/>
              </a:ext>
            </a:extLst>
          </p:cNvPr>
          <p:cNvCxnSpPr>
            <a:cxnSpLocks/>
          </p:cNvCxnSpPr>
          <p:nvPr/>
        </p:nvCxnSpPr>
        <p:spPr>
          <a:xfrm flipH="1">
            <a:off x="4826329" y="2576456"/>
            <a:ext cx="185528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6AED632F-3934-47CC-ACBB-E25C60FA1D08}"/>
              </a:ext>
            </a:extLst>
          </p:cNvPr>
          <p:cNvCxnSpPr>
            <a:cxnSpLocks/>
            <a:stCxn id="7" idx="1"/>
            <a:endCxn id="11" idx="3"/>
          </p:cNvCxnSpPr>
          <p:nvPr/>
        </p:nvCxnSpPr>
        <p:spPr>
          <a:xfrm flipH="1">
            <a:off x="2614465" y="2856478"/>
            <a:ext cx="1491864" cy="175158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85FD8AE0-47DA-466E-B0FC-BACB6E0667E9}"/>
              </a:ext>
            </a:extLst>
          </p:cNvPr>
          <p:cNvCxnSpPr>
            <a:cxnSpLocks/>
            <a:stCxn id="9" idx="1"/>
            <a:endCxn id="6" idx="3"/>
          </p:cNvCxnSpPr>
          <p:nvPr/>
        </p:nvCxnSpPr>
        <p:spPr>
          <a:xfrm flipH="1">
            <a:off x="8103258" y="949450"/>
            <a:ext cx="1506409" cy="31647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21492079-88E4-467B-B604-B34FDF06DC5E}"/>
              </a:ext>
            </a:extLst>
          </p:cNvPr>
          <p:cNvCxnSpPr>
            <a:cxnSpLocks/>
          </p:cNvCxnSpPr>
          <p:nvPr/>
        </p:nvCxnSpPr>
        <p:spPr>
          <a:xfrm flipH="1">
            <a:off x="2406464" y="709548"/>
            <a:ext cx="2234081" cy="353851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929942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B59312-104B-A3A8-D615-B3A94DB77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9" name="Straight Connector 308">
            <a:extLst>
              <a:ext uri="{FF2B5EF4-FFF2-40B4-BE49-F238E27FC236}">
                <a16:creationId xmlns:a16="http://schemas.microsoft.com/office/drawing/2014/main" id="{EC2BA62B-B57B-90B8-6ACB-A72ADB351FB3}"/>
              </a:ext>
            </a:extLst>
          </p:cNvPr>
          <p:cNvCxnSpPr>
            <a:cxnSpLocks/>
          </p:cNvCxnSpPr>
          <p:nvPr/>
        </p:nvCxnSpPr>
        <p:spPr>
          <a:xfrm flipH="1" flipV="1">
            <a:off x="5038408" y="680936"/>
            <a:ext cx="249884" cy="26831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0" name="Straight Connector 309">
            <a:extLst>
              <a:ext uri="{FF2B5EF4-FFF2-40B4-BE49-F238E27FC236}">
                <a16:creationId xmlns:a16="http://schemas.microsoft.com/office/drawing/2014/main" id="{267D9E41-91E4-E7AF-3858-057CB63BD89D}"/>
              </a:ext>
            </a:extLst>
          </p:cNvPr>
          <p:cNvCxnSpPr>
            <a:cxnSpLocks/>
          </p:cNvCxnSpPr>
          <p:nvPr/>
        </p:nvCxnSpPr>
        <p:spPr>
          <a:xfrm flipH="1" flipV="1">
            <a:off x="5318253" y="397190"/>
            <a:ext cx="305081" cy="30745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1" name="Straight Connector 320">
            <a:extLst>
              <a:ext uri="{FF2B5EF4-FFF2-40B4-BE49-F238E27FC236}">
                <a16:creationId xmlns:a16="http://schemas.microsoft.com/office/drawing/2014/main" id="{89349847-F986-672E-7E48-C6F7DD7A4A4D}"/>
              </a:ext>
            </a:extLst>
          </p:cNvPr>
          <p:cNvCxnSpPr>
            <a:cxnSpLocks/>
          </p:cNvCxnSpPr>
          <p:nvPr/>
        </p:nvCxnSpPr>
        <p:spPr>
          <a:xfrm flipH="1" flipV="1">
            <a:off x="7810500" y="533400"/>
            <a:ext cx="149211" cy="17519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0" name="Straight Connector 319">
            <a:extLst>
              <a:ext uri="{FF2B5EF4-FFF2-40B4-BE49-F238E27FC236}">
                <a16:creationId xmlns:a16="http://schemas.microsoft.com/office/drawing/2014/main" id="{AA2FE2D8-7B20-46C2-1FBF-362B10C24339}"/>
              </a:ext>
            </a:extLst>
          </p:cNvPr>
          <p:cNvCxnSpPr>
            <a:cxnSpLocks/>
          </p:cNvCxnSpPr>
          <p:nvPr/>
        </p:nvCxnSpPr>
        <p:spPr>
          <a:xfrm flipH="1" flipV="1">
            <a:off x="7739029" y="13246"/>
            <a:ext cx="273795" cy="228391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e 2">
            <a:extLst>
              <a:ext uri="{FF2B5EF4-FFF2-40B4-BE49-F238E27FC236}">
                <a16:creationId xmlns:a16="http://schemas.microsoft.com/office/drawing/2014/main" id="{931D6205-5387-D701-9D91-DC2C2E2B1AC0}"/>
              </a:ext>
            </a:extLst>
          </p:cNvPr>
          <p:cNvGrpSpPr/>
          <p:nvPr/>
        </p:nvGrpSpPr>
        <p:grpSpPr>
          <a:xfrm>
            <a:off x="409480" y="6410"/>
            <a:ext cx="9911321" cy="6968412"/>
            <a:chOff x="409480" y="22263"/>
            <a:chExt cx="9911321" cy="6968412"/>
          </a:xfrm>
        </p:grpSpPr>
        <p:sp>
          <p:nvSpPr>
            <p:cNvPr id="6" name="Rechteck 5">
              <a:extLst>
                <a:ext uri="{FF2B5EF4-FFF2-40B4-BE49-F238E27FC236}">
                  <a16:creationId xmlns:a16="http://schemas.microsoft.com/office/drawing/2014/main" id="{01DF0D69-6E74-57FB-59BF-A7173E450508}"/>
                </a:ext>
              </a:extLst>
            </p:cNvPr>
            <p:cNvSpPr/>
            <p:nvPr/>
          </p:nvSpPr>
          <p:spPr>
            <a:xfrm>
              <a:off x="7194392" y="807040"/>
              <a:ext cx="900000" cy="900000"/>
            </a:xfrm>
            <a:prstGeom prst="rect">
              <a:avLst/>
            </a:prstGeom>
            <a:pattFill prst="smGrid">
              <a:fgClr>
                <a:schemeClr val="accent1"/>
              </a:fgClr>
              <a:bgClr>
                <a:schemeClr val="bg1"/>
              </a:bgClr>
            </a:patt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" name="Rechteck 6">
              <a:extLst>
                <a:ext uri="{FF2B5EF4-FFF2-40B4-BE49-F238E27FC236}">
                  <a16:creationId xmlns:a16="http://schemas.microsoft.com/office/drawing/2014/main" id="{BC1EEF94-6B22-90D0-5733-7F37C49017DF}"/>
                </a:ext>
              </a:extLst>
            </p:cNvPr>
            <p:cNvSpPr/>
            <p:nvPr/>
          </p:nvSpPr>
          <p:spPr>
            <a:xfrm>
              <a:off x="4097463" y="2487596"/>
              <a:ext cx="720000" cy="720000"/>
            </a:xfrm>
            <a:prstGeom prst="rect">
              <a:avLst/>
            </a:prstGeom>
            <a:pattFill prst="smGrid">
              <a:fgClr>
                <a:schemeClr val="accent1"/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" name="Rechteck 7">
              <a:extLst>
                <a:ext uri="{FF2B5EF4-FFF2-40B4-BE49-F238E27FC236}">
                  <a16:creationId xmlns:a16="http://schemas.microsoft.com/office/drawing/2014/main" id="{FC669EAD-D499-B527-A5AA-1B3216FF5FBE}"/>
                </a:ext>
              </a:extLst>
            </p:cNvPr>
            <p:cNvSpPr/>
            <p:nvPr/>
          </p:nvSpPr>
          <p:spPr>
            <a:xfrm>
              <a:off x="6631990" y="2127596"/>
              <a:ext cx="720000" cy="720000"/>
            </a:xfrm>
            <a:prstGeom prst="rect">
              <a:avLst/>
            </a:prstGeom>
            <a:pattFill prst="smGrid">
              <a:fgClr>
                <a:schemeClr val="accent1"/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" name="Rechteck 8">
              <a:extLst>
                <a:ext uri="{FF2B5EF4-FFF2-40B4-BE49-F238E27FC236}">
                  <a16:creationId xmlns:a16="http://schemas.microsoft.com/office/drawing/2014/main" id="{960024E8-C91A-F3DD-A722-3B342B8609FE}"/>
                </a:ext>
              </a:extLst>
            </p:cNvPr>
            <p:cNvSpPr/>
            <p:nvPr/>
          </p:nvSpPr>
          <p:spPr>
            <a:xfrm>
              <a:off x="9600801" y="580568"/>
              <a:ext cx="720000" cy="720000"/>
            </a:xfrm>
            <a:prstGeom prst="rect">
              <a:avLst/>
            </a:prstGeom>
            <a:pattFill prst="smGrid">
              <a:fgClr>
                <a:schemeClr val="accent1"/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" name="Rechteck 9">
              <a:extLst>
                <a:ext uri="{FF2B5EF4-FFF2-40B4-BE49-F238E27FC236}">
                  <a16:creationId xmlns:a16="http://schemas.microsoft.com/office/drawing/2014/main" id="{D62233CB-061D-1C1B-2CCD-FD0AB8FF971D}"/>
                </a:ext>
              </a:extLst>
            </p:cNvPr>
            <p:cNvSpPr/>
            <p:nvPr/>
          </p:nvSpPr>
          <p:spPr>
            <a:xfrm>
              <a:off x="8472434" y="6270675"/>
              <a:ext cx="720000" cy="720000"/>
            </a:xfrm>
            <a:prstGeom prst="rect">
              <a:avLst/>
            </a:prstGeom>
            <a:pattFill prst="smGrid">
              <a:fgClr>
                <a:schemeClr val="accent1"/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" name="Rechteck 10">
              <a:extLst>
                <a:ext uri="{FF2B5EF4-FFF2-40B4-BE49-F238E27FC236}">
                  <a16:creationId xmlns:a16="http://schemas.microsoft.com/office/drawing/2014/main" id="{AD0640D9-254F-05D4-7459-26D81AE65C78}"/>
                </a:ext>
              </a:extLst>
            </p:cNvPr>
            <p:cNvSpPr/>
            <p:nvPr/>
          </p:nvSpPr>
          <p:spPr>
            <a:xfrm>
              <a:off x="1885599" y="4239182"/>
              <a:ext cx="720000" cy="720000"/>
            </a:xfrm>
            <a:prstGeom prst="rect">
              <a:avLst/>
            </a:prstGeom>
            <a:pattFill prst="smGrid">
              <a:fgClr>
                <a:schemeClr val="accent1"/>
              </a:fgClr>
              <a:bgClr>
                <a:schemeClr val="bg1"/>
              </a:bgClr>
            </a:patt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557CD6C5-5E22-A20A-3579-97651A9AA047}"/>
                </a:ext>
              </a:extLst>
            </p:cNvPr>
            <p:cNvSpPr/>
            <p:nvPr/>
          </p:nvSpPr>
          <p:spPr>
            <a:xfrm>
              <a:off x="409480" y="5550675"/>
              <a:ext cx="720000" cy="720000"/>
            </a:xfrm>
            <a:prstGeom prst="rect">
              <a:avLst/>
            </a:prstGeom>
            <a:pattFill prst="smGrid">
              <a:fgClr>
                <a:schemeClr val="accent1"/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" name="Rechteck 12">
              <a:extLst>
                <a:ext uri="{FF2B5EF4-FFF2-40B4-BE49-F238E27FC236}">
                  <a16:creationId xmlns:a16="http://schemas.microsoft.com/office/drawing/2014/main" id="{69E3CE84-BBEB-1031-5082-980AE23C9203}"/>
                </a:ext>
              </a:extLst>
            </p:cNvPr>
            <p:cNvSpPr/>
            <p:nvPr/>
          </p:nvSpPr>
          <p:spPr>
            <a:xfrm>
              <a:off x="4631679" y="22263"/>
              <a:ext cx="720000" cy="720000"/>
            </a:xfrm>
            <a:prstGeom prst="rect">
              <a:avLst/>
            </a:prstGeom>
            <a:pattFill prst="smGrid">
              <a:fgClr>
                <a:schemeClr val="accent1"/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" name="Rechteck 4">
              <a:extLst>
                <a:ext uri="{FF2B5EF4-FFF2-40B4-BE49-F238E27FC236}">
                  <a16:creationId xmlns:a16="http://schemas.microsoft.com/office/drawing/2014/main" id="{89C98893-6CDE-8366-7DCA-28BEEBA310D3}"/>
                </a:ext>
              </a:extLst>
            </p:cNvPr>
            <p:cNvSpPr/>
            <p:nvPr/>
          </p:nvSpPr>
          <p:spPr>
            <a:xfrm>
              <a:off x="7949643" y="207712"/>
              <a:ext cx="720000" cy="720000"/>
            </a:xfrm>
            <a:prstGeom prst="rect">
              <a:avLst/>
            </a:prstGeom>
            <a:pattFill prst="smGrid">
              <a:fgClr>
                <a:schemeClr val="accent1"/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34078E28-E53A-9584-205A-698EF32FF254}"/>
              </a:ext>
            </a:extLst>
          </p:cNvPr>
          <p:cNvSpPr txBox="1"/>
          <p:nvPr/>
        </p:nvSpPr>
        <p:spPr>
          <a:xfrm>
            <a:off x="444279" y="5709403"/>
            <a:ext cx="614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1 GE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DC84D6A-D468-6BD0-826C-47EF2BE00CBB}"/>
              </a:ext>
            </a:extLst>
          </p:cNvPr>
          <p:cNvSpPr txBox="1"/>
          <p:nvPr/>
        </p:nvSpPr>
        <p:spPr>
          <a:xfrm>
            <a:off x="6624409" y="2287130"/>
            <a:ext cx="708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8 LUZ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6E26A5E-944A-9D82-10A3-0501B68E86A8}"/>
              </a:ext>
            </a:extLst>
          </p:cNvPr>
          <p:cNvSpPr txBox="1"/>
          <p:nvPr/>
        </p:nvSpPr>
        <p:spPr>
          <a:xfrm>
            <a:off x="9651175" y="738289"/>
            <a:ext cx="6110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7 SG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3D54775-E0B8-EA61-AC80-2EC04547C2F4}"/>
              </a:ext>
            </a:extLst>
          </p:cNvPr>
          <p:cNvSpPr txBox="1"/>
          <p:nvPr/>
        </p:nvSpPr>
        <p:spPr>
          <a:xfrm>
            <a:off x="7326064" y="1044610"/>
            <a:ext cx="6110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5 ZH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C1280D-FCE9-1FF2-308F-0316D95DA949}"/>
              </a:ext>
            </a:extLst>
          </p:cNvPr>
          <p:cNvSpPr txBox="1"/>
          <p:nvPr/>
        </p:nvSpPr>
        <p:spPr>
          <a:xfrm>
            <a:off x="4084570" y="2469762"/>
            <a:ext cx="7328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4 </a:t>
            </a:r>
            <a:br>
              <a:rPr lang="en-US" b="1" dirty="0"/>
            </a:br>
            <a:r>
              <a:rPr lang="en-US" b="1" dirty="0"/>
              <a:t>BE-FR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2D1015F-780D-9D7B-02C3-A1EEC9CBEB19}"/>
              </a:ext>
            </a:extLst>
          </p:cNvPr>
          <p:cNvSpPr txBox="1"/>
          <p:nvPr/>
        </p:nvSpPr>
        <p:spPr>
          <a:xfrm>
            <a:off x="4694963" y="153841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3 BS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596BDFD-91F6-8F71-339A-08C6C3C4C0B7}"/>
              </a:ext>
            </a:extLst>
          </p:cNvPr>
          <p:cNvSpPr txBox="1"/>
          <p:nvPr/>
        </p:nvSpPr>
        <p:spPr>
          <a:xfrm>
            <a:off x="1964913" y="4398663"/>
            <a:ext cx="5613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2 LS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10D7CCA-E499-F07C-2836-82D3980D2EDC}"/>
              </a:ext>
            </a:extLst>
          </p:cNvPr>
          <p:cNvSpPr txBox="1"/>
          <p:nvPr/>
        </p:nvSpPr>
        <p:spPr>
          <a:xfrm>
            <a:off x="7989569" y="407103"/>
            <a:ext cx="625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6 WI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69190B0-A607-0538-1895-96EBB2728352}"/>
              </a:ext>
            </a:extLst>
          </p:cNvPr>
          <p:cNvSpPr txBox="1"/>
          <p:nvPr/>
        </p:nvSpPr>
        <p:spPr>
          <a:xfrm>
            <a:off x="8541896" y="6179333"/>
            <a:ext cx="5749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9</a:t>
            </a:r>
          </a:p>
          <a:p>
            <a:pPr algn="ctr"/>
            <a:r>
              <a:rPr lang="en-US" b="1" dirty="0"/>
              <a:t>LUG</a:t>
            </a:r>
          </a:p>
        </p:txBody>
      </p:sp>
      <p:sp>
        <p:nvSpPr>
          <p:cNvPr id="25" name="Titre 1">
            <a:extLst>
              <a:ext uri="{FF2B5EF4-FFF2-40B4-BE49-F238E27FC236}">
                <a16:creationId xmlns:a16="http://schemas.microsoft.com/office/drawing/2014/main" id="{8934FCE8-B268-A53E-44D5-7B3EF2EDD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279" y="-188550"/>
            <a:ext cx="4554728" cy="1325563"/>
          </a:xfrm>
        </p:spPr>
        <p:txBody>
          <a:bodyPr>
            <a:normAutofit/>
          </a:bodyPr>
          <a:lstStyle/>
          <a:p>
            <a:r>
              <a:rPr lang="fr-CH" sz="3200" dirty="0">
                <a:latin typeface="Arial" panose="020B0604020202020204" pitchFamily="34" charset="0"/>
                <a:cs typeface="Arial" panose="020B0604020202020204" pitchFamily="34" charset="0"/>
              </a:rPr>
              <a:t>double étoile logique</a:t>
            </a:r>
            <a:br>
              <a:rPr lang="fr-CH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CH" sz="3200" dirty="0">
                <a:latin typeface="Arial" panose="020B0604020202020204" pitchFamily="34" charset="0"/>
                <a:cs typeface="Arial" panose="020B0604020202020204" pitchFamily="34" charset="0"/>
              </a:rPr>
              <a:t>sur double anneau</a:t>
            </a:r>
            <a:endParaRPr lang="fr-CH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rapezoid 14">
            <a:extLst>
              <a:ext uri="{FF2B5EF4-FFF2-40B4-BE49-F238E27FC236}">
                <a16:creationId xmlns:a16="http://schemas.microsoft.com/office/drawing/2014/main" id="{4F01CE10-7DF8-ECD2-F831-26162EA76EE2}"/>
              </a:ext>
            </a:extLst>
          </p:cNvPr>
          <p:cNvSpPr/>
          <p:nvPr/>
        </p:nvSpPr>
        <p:spPr>
          <a:xfrm rot="19239814">
            <a:off x="1424974" y="3922377"/>
            <a:ext cx="563617" cy="137949"/>
          </a:xfrm>
          <a:prstGeom prst="trapezoi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/>
              <a:t>OADM</a:t>
            </a:r>
            <a:endParaRPr lang="fr-CH" sz="800" dirty="0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27A1B70C-0009-7D57-AFAF-BA3B22FC78B9}"/>
              </a:ext>
            </a:extLst>
          </p:cNvPr>
          <p:cNvCxnSpPr>
            <a:cxnSpLocks/>
          </p:cNvCxnSpPr>
          <p:nvPr/>
        </p:nvCxnSpPr>
        <p:spPr>
          <a:xfrm flipV="1">
            <a:off x="1110916" y="5474368"/>
            <a:ext cx="328863" cy="78206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39373C02-D27B-FC54-74A2-3FA8C2B6A104}"/>
              </a:ext>
            </a:extLst>
          </p:cNvPr>
          <p:cNvCxnSpPr>
            <a:cxnSpLocks/>
            <a:stCxn id="30" idx="1"/>
          </p:cNvCxnSpPr>
          <p:nvPr/>
        </p:nvCxnSpPr>
        <p:spPr>
          <a:xfrm>
            <a:off x="8105019" y="6290818"/>
            <a:ext cx="375168" cy="16007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7DF9B430-842E-35CB-4195-996565AE25F8}"/>
              </a:ext>
            </a:extLst>
          </p:cNvPr>
          <p:cNvCxnSpPr>
            <a:cxnSpLocks/>
            <a:stCxn id="30" idx="3"/>
          </p:cNvCxnSpPr>
          <p:nvPr/>
        </p:nvCxnSpPr>
        <p:spPr>
          <a:xfrm>
            <a:off x="8514267" y="5955418"/>
            <a:ext cx="84301" cy="29940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EC5C720B-040A-5D65-5B11-A6FB2627791E}"/>
              </a:ext>
            </a:extLst>
          </p:cNvPr>
          <p:cNvCxnSpPr>
            <a:cxnSpLocks/>
          </p:cNvCxnSpPr>
          <p:nvPr/>
        </p:nvCxnSpPr>
        <p:spPr>
          <a:xfrm>
            <a:off x="8092130" y="1498035"/>
            <a:ext cx="238553" cy="23600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0A7C5280-B2CD-2CAA-2750-3AFE0AF96F2E}"/>
              </a:ext>
            </a:extLst>
          </p:cNvPr>
          <p:cNvCxnSpPr>
            <a:cxnSpLocks/>
          </p:cNvCxnSpPr>
          <p:nvPr/>
        </p:nvCxnSpPr>
        <p:spPr>
          <a:xfrm flipV="1">
            <a:off x="6900582" y="528918"/>
            <a:ext cx="905436" cy="309282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50523FE2-E3BF-0A8E-464A-EDFDCE4C6AB3}"/>
              </a:ext>
            </a:extLst>
          </p:cNvPr>
          <p:cNvCxnSpPr>
            <a:cxnSpLocks/>
          </p:cNvCxnSpPr>
          <p:nvPr/>
        </p:nvCxnSpPr>
        <p:spPr>
          <a:xfrm flipV="1">
            <a:off x="8340852" y="1241425"/>
            <a:ext cx="917448" cy="53098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7D2989E7-383B-A480-2C5A-B5B01230402D}"/>
              </a:ext>
            </a:extLst>
          </p:cNvPr>
          <p:cNvCxnSpPr>
            <a:cxnSpLocks/>
            <a:stCxn id="29" idx="1"/>
            <a:endCxn id="30" idx="3"/>
          </p:cNvCxnSpPr>
          <p:nvPr/>
        </p:nvCxnSpPr>
        <p:spPr>
          <a:xfrm flipH="1">
            <a:off x="8514267" y="1584540"/>
            <a:ext cx="1130985" cy="437087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10AEC203-85EE-A5EE-FFE9-9EA7254FAC8D}"/>
              </a:ext>
            </a:extLst>
          </p:cNvPr>
          <p:cNvCxnSpPr>
            <a:cxnSpLocks/>
            <a:endCxn id="30" idx="1"/>
          </p:cNvCxnSpPr>
          <p:nvPr/>
        </p:nvCxnSpPr>
        <p:spPr>
          <a:xfrm>
            <a:off x="1554480" y="5882640"/>
            <a:ext cx="6550539" cy="40817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0B4D85C9-57B6-BBDA-18F0-B5BD0784AF4C}"/>
              </a:ext>
            </a:extLst>
          </p:cNvPr>
          <p:cNvCxnSpPr>
            <a:cxnSpLocks/>
            <a:stCxn id="97" idx="1"/>
          </p:cNvCxnSpPr>
          <p:nvPr/>
        </p:nvCxnSpPr>
        <p:spPr>
          <a:xfrm flipV="1">
            <a:off x="5655503" y="-4482"/>
            <a:ext cx="2119138" cy="669612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FDD034DE-0499-2E71-A737-CAEE8712248D}"/>
              </a:ext>
            </a:extLst>
          </p:cNvPr>
          <p:cNvCxnSpPr>
            <a:cxnSpLocks/>
            <a:stCxn id="15" idx="3"/>
            <a:endCxn id="97" idx="3"/>
          </p:cNvCxnSpPr>
          <p:nvPr/>
        </p:nvCxnSpPr>
        <p:spPr>
          <a:xfrm flipV="1">
            <a:off x="1911407" y="994723"/>
            <a:ext cx="3330156" cy="2828929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B6A639DB-06E6-F10E-2848-0FC484D88464}"/>
              </a:ext>
            </a:extLst>
          </p:cNvPr>
          <p:cNvCxnSpPr>
            <a:cxnSpLocks/>
          </p:cNvCxnSpPr>
          <p:nvPr/>
        </p:nvCxnSpPr>
        <p:spPr>
          <a:xfrm flipH="1">
            <a:off x="1541859" y="5220722"/>
            <a:ext cx="967849" cy="17519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422B8570-BB4C-448E-FB64-D993D1600AF3}"/>
              </a:ext>
            </a:extLst>
          </p:cNvPr>
          <p:cNvCxnSpPr>
            <a:cxnSpLocks/>
            <a:stCxn id="22" idx="3"/>
            <a:endCxn id="116" idx="1"/>
          </p:cNvCxnSpPr>
          <p:nvPr/>
        </p:nvCxnSpPr>
        <p:spPr>
          <a:xfrm flipH="1">
            <a:off x="2919829" y="3540726"/>
            <a:ext cx="1812490" cy="134971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Trapezoid 115">
            <a:extLst>
              <a:ext uri="{FF2B5EF4-FFF2-40B4-BE49-F238E27FC236}">
                <a16:creationId xmlns:a16="http://schemas.microsoft.com/office/drawing/2014/main" id="{6A42AC48-A3D9-ECB2-5E3B-A0980C416141}"/>
              </a:ext>
            </a:extLst>
          </p:cNvPr>
          <p:cNvSpPr/>
          <p:nvPr/>
        </p:nvSpPr>
        <p:spPr>
          <a:xfrm rot="8482484">
            <a:off x="2431331" y="4986618"/>
            <a:ext cx="563617" cy="137949"/>
          </a:xfrm>
          <a:prstGeom prst="trapezoi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/>
              <a:t>OADM</a:t>
            </a:r>
            <a:endParaRPr lang="fr-CH" sz="800" dirty="0"/>
          </a:p>
        </p:txBody>
      </p: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549C7FA2-1DB7-BECF-86B6-6C1867CCAA84}"/>
              </a:ext>
            </a:extLst>
          </p:cNvPr>
          <p:cNvCxnSpPr>
            <a:cxnSpLocks/>
            <a:endCxn id="9" idx="2"/>
          </p:cNvCxnSpPr>
          <p:nvPr/>
        </p:nvCxnSpPr>
        <p:spPr>
          <a:xfrm flipV="1">
            <a:off x="9705474" y="1284715"/>
            <a:ext cx="255327" cy="263348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7E496F76-9513-C134-1C48-678272FAC0C1}"/>
              </a:ext>
            </a:extLst>
          </p:cNvPr>
          <p:cNvCxnSpPr>
            <a:cxnSpLocks/>
          </p:cNvCxnSpPr>
          <p:nvPr/>
        </p:nvCxnSpPr>
        <p:spPr>
          <a:xfrm flipV="1">
            <a:off x="9284368" y="925006"/>
            <a:ext cx="322200" cy="236041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95CD3B82-CE89-43DF-0729-71AD41CF17DA}"/>
              </a:ext>
            </a:extLst>
          </p:cNvPr>
          <p:cNvCxnSpPr>
            <a:cxnSpLocks/>
          </p:cNvCxnSpPr>
          <p:nvPr/>
        </p:nvCxnSpPr>
        <p:spPr>
          <a:xfrm flipH="1">
            <a:off x="8369618" y="1153308"/>
            <a:ext cx="929448" cy="516425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D1E2178C-A516-7319-3C01-9AE1F64E5A5B}"/>
              </a:ext>
            </a:extLst>
          </p:cNvPr>
          <p:cNvCxnSpPr>
            <a:cxnSpLocks/>
          </p:cNvCxnSpPr>
          <p:nvPr/>
        </p:nvCxnSpPr>
        <p:spPr>
          <a:xfrm flipH="1">
            <a:off x="8563276" y="1533525"/>
            <a:ext cx="1159844" cy="4472639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Connector 163">
            <a:extLst>
              <a:ext uri="{FF2B5EF4-FFF2-40B4-BE49-F238E27FC236}">
                <a16:creationId xmlns:a16="http://schemas.microsoft.com/office/drawing/2014/main" id="{7A62675E-25DF-CBC4-8D84-34E05980E631}"/>
              </a:ext>
            </a:extLst>
          </p:cNvPr>
          <p:cNvCxnSpPr>
            <a:cxnSpLocks/>
          </p:cNvCxnSpPr>
          <p:nvPr/>
        </p:nvCxnSpPr>
        <p:spPr>
          <a:xfrm>
            <a:off x="1446998" y="5938787"/>
            <a:ext cx="6679933" cy="410678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Straight Connector 170">
            <a:extLst>
              <a:ext uri="{FF2B5EF4-FFF2-40B4-BE49-F238E27FC236}">
                <a16:creationId xmlns:a16="http://schemas.microsoft.com/office/drawing/2014/main" id="{0F39EF28-DF0C-CAF9-83D5-E818944EE29A}"/>
              </a:ext>
            </a:extLst>
          </p:cNvPr>
          <p:cNvCxnSpPr>
            <a:cxnSpLocks/>
          </p:cNvCxnSpPr>
          <p:nvPr/>
        </p:nvCxnSpPr>
        <p:spPr>
          <a:xfrm>
            <a:off x="1541929" y="5827059"/>
            <a:ext cx="6549709" cy="410112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Straight Connector 178">
            <a:extLst>
              <a:ext uri="{FF2B5EF4-FFF2-40B4-BE49-F238E27FC236}">
                <a16:creationId xmlns:a16="http://schemas.microsoft.com/office/drawing/2014/main" id="{1817EF04-CBE4-47AC-7E19-CB305F68D9D0}"/>
              </a:ext>
            </a:extLst>
          </p:cNvPr>
          <p:cNvCxnSpPr>
            <a:cxnSpLocks/>
          </p:cNvCxnSpPr>
          <p:nvPr/>
        </p:nvCxnSpPr>
        <p:spPr>
          <a:xfrm flipV="1">
            <a:off x="8442434" y="1588376"/>
            <a:ext cx="1135118" cy="4347341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Straight Connector 182">
            <a:extLst>
              <a:ext uri="{FF2B5EF4-FFF2-40B4-BE49-F238E27FC236}">
                <a16:creationId xmlns:a16="http://schemas.microsoft.com/office/drawing/2014/main" id="{CDC4F2F1-CEF9-E1FC-B868-161B5E6EECF8}"/>
              </a:ext>
            </a:extLst>
          </p:cNvPr>
          <p:cNvCxnSpPr>
            <a:cxnSpLocks/>
          </p:cNvCxnSpPr>
          <p:nvPr/>
        </p:nvCxnSpPr>
        <p:spPr>
          <a:xfrm flipV="1">
            <a:off x="8342376" y="1317625"/>
            <a:ext cx="931799" cy="515747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Straight Connector 185">
            <a:extLst>
              <a:ext uri="{FF2B5EF4-FFF2-40B4-BE49-F238E27FC236}">
                <a16:creationId xmlns:a16="http://schemas.microsoft.com/office/drawing/2014/main" id="{596C1B4D-0650-6B88-5611-5F6E9E6CF55D}"/>
              </a:ext>
            </a:extLst>
          </p:cNvPr>
          <p:cNvCxnSpPr>
            <a:cxnSpLocks/>
          </p:cNvCxnSpPr>
          <p:nvPr/>
        </p:nvCxnSpPr>
        <p:spPr>
          <a:xfrm flipH="1" flipV="1">
            <a:off x="8082434" y="1397559"/>
            <a:ext cx="302194" cy="281469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Straight Connector 191">
            <a:extLst>
              <a:ext uri="{FF2B5EF4-FFF2-40B4-BE49-F238E27FC236}">
                <a16:creationId xmlns:a16="http://schemas.microsoft.com/office/drawing/2014/main" id="{198923CD-AA16-18CD-F774-0FA64C95ECC6}"/>
              </a:ext>
            </a:extLst>
          </p:cNvPr>
          <p:cNvCxnSpPr>
            <a:cxnSpLocks/>
          </p:cNvCxnSpPr>
          <p:nvPr/>
        </p:nvCxnSpPr>
        <p:spPr>
          <a:xfrm>
            <a:off x="8097958" y="1588335"/>
            <a:ext cx="250514" cy="252657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C746F1D7-DBC5-9788-4CE4-B8EA13A5B6EA}"/>
              </a:ext>
            </a:extLst>
          </p:cNvPr>
          <p:cNvCxnSpPr>
            <a:cxnSpLocks/>
            <a:stCxn id="12" idx="3"/>
          </p:cNvCxnSpPr>
          <p:nvPr/>
        </p:nvCxnSpPr>
        <p:spPr>
          <a:xfrm flipV="1">
            <a:off x="1129480" y="5873416"/>
            <a:ext cx="454678" cy="21406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Straight Connector 209">
            <a:extLst>
              <a:ext uri="{FF2B5EF4-FFF2-40B4-BE49-F238E27FC236}">
                <a16:creationId xmlns:a16="http://schemas.microsoft.com/office/drawing/2014/main" id="{8C281F8B-F64C-7C0E-01E7-0B849A464B7B}"/>
              </a:ext>
            </a:extLst>
          </p:cNvPr>
          <p:cNvCxnSpPr>
            <a:cxnSpLocks/>
          </p:cNvCxnSpPr>
          <p:nvPr/>
        </p:nvCxnSpPr>
        <p:spPr>
          <a:xfrm flipV="1">
            <a:off x="1433763" y="5261811"/>
            <a:ext cx="1132974" cy="208547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0" name="Straight Connector 229">
            <a:extLst>
              <a:ext uri="{FF2B5EF4-FFF2-40B4-BE49-F238E27FC236}">
                <a16:creationId xmlns:a16="http://schemas.microsoft.com/office/drawing/2014/main" id="{18708B58-E253-9578-E258-8CA5E218E1CB}"/>
              </a:ext>
            </a:extLst>
          </p:cNvPr>
          <p:cNvCxnSpPr>
            <a:cxnSpLocks/>
          </p:cNvCxnSpPr>
          <p:nvPr/>
        </p:nvCxnSpPr>
        <p:spPr>
          <a:xfrm flipV="1">
            <a:off x="1443789" y="5179595"/>
            <a:ext cx="1008648" cy="186489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4" name="Straight Connector 233">
            <a:extLst>
              <a:ext uri="{FF2B5EF4-FFF2-40B4-BE49-F238E27FC236}">
                <a16:creationId xmlns:a16="http://schemas.microsoft.com/office/drawing/2014/main" id="{F8DD5D9E-2435-DAE5-5F35-4CCDF9565E0C}"/>
              </a:ext>
            </a:extLst>
          </p:cNvPr>
          <p:cNvCxnSpPr>
            <a:cxnSpLocks/>
          </p:cNvCxnSpPr>
          <p:nvPr/>
        </p:nvCxnSpPr>
        <p:spPr>
          <a:xfrm>
            <a:off x="2030647" y="4940984"/>
            <a:ext cx="441462" cy="224319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6" name="Straight Connector 235">
            <a:extLst>
              <a:ext uri="{FF2B5EF4-FFF2-40B4-BE49-F238E27FC236}">
                <a16:creationId xmlns:a16="http://schemas.microsoft.com/office/drawing/2014/main" id="{C3149524-FE3A-ACD5-5AC4-B51DE9664389}"/>
              </a:ext>
            </a:extLst>
          </p:cNvPr>
          <p:cNvCxnSpPr>
            <a:cxnSpLocks/>
          </p:cNvCxnSpPr>
          <p:nvPr/>
        </p:nvCxnSpPr>
        <p:spPr>
          <a:xfrm flipH="1" flipV="1">
            <a:off x="2125579" y="4942974"/>
            <a:ext cx="374984" cy="180473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3" name="Straight Connector 242">
            <a:extLst>
              <a:ext uri="{FF2B5EF4-FFF2-40B4-BE49-F238E27FC236}">
                <a16:creationId xmlns:a16="http://schemas.microsoft.com/office/drawing/2014/main" id="{96449B64-2DE0-8EF2-F916-F3ECA717DFC9}"/>
              </a:ext>
            </a:extLst>
          </p:cNvPr>
          <p:cNvCxnSpPr>
            <a:cxnSpLocks/>
            <a:stCxn id="11" idx="2"/>
          </p:cNvCxnSpPr>
          <p:nvPr/>
        </p:nvCxnSpPr>
        <p:spPr>
          <a:xfrm>
            <a:off x="2245599" y="4943329"/>
            <a:ext cx="301149" cy="14314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6" name="Straight Connector 245">
            <a:extLst>
              <a:ext uri="{FF2B5EF4-FFF2-40B4-BE49-F238E27FC236}">
                <a16:creationId xmlns:a16="http://schemas.microsoft.com/office/drawing/2014/main" id="{7E5B95D5-AD2B-A55A-587F-FDCE02F22C89}"/>
              </a:ext>
            </a:extLst>
          </p:cNvPr>
          <p:cNvCxnSpPr>
            <a:cxnSpLocks/>
          </p:cNvCxnSpPr>
          <p:nvPr/>
        </p:nvCxnSpPr>
        <p:spPr>
          <a:xfrm>
            <a:off x="2605599" y="4838700"/>
            <a:ext cx="165010" cy="7810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9" name="Straight Connector 258">
            <a:extLst>
              <a:ext uri="{FF2B5EF4-FFF2-40B4-BE49-F238E27FC236}">
                <a16:creationId xmlns:a16="http://schemas.microsoft.com/office/drawing/2014/main" id="{9935C4C1-454E-5A30-1910-2081EE8B5E70}"/>
              </a:ext>
            </a:extLst>
          </p:cNvPr>
          <p:cNvCxnSpPr>
            <a:cxnSpLocks/>
          </p:cNvCxnSpPr>
          <p:nvPr/>
        </p:nvCxnSpPr>
        <p:spPr>
          <a:xfrm>
            <a:off x="2605599" y="4741065"/>
            <a:ext cx="321711" cy="150794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5" name="Straight Connector 264">
            <a:extLst>
              <a:ext uri="{FF2B5EF4-FFF2-40B4-BE49-F238E27FC236}">
                <a16:creationId xmlns:a16="http://schemas.microsoft.com/office/drawing/2014/main" id="{B041CBC4-54F5-D75E-6E2E-614DC4947A8D}"/>
              </a:ext>
            </a:extLst>
          </p:cNvPr>
          <p:cNvCxnSpPr>
            <a:cxnSpLocks/>
          </p:cNvCxnSpPr>
          <p:nvPr/>
        </p:nvCxnSpPr>
        <p:spPr>
          <a:xfrm flipH="1">
            <a:off x="2877081" y="3497775"/>
            <a:ext cx="1812490" cy="1349719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" name="Straight Connector 265">
            <a:extLst>
              <a:ext uri="{FF2B5EF4-FFF2-40B4-BE49-F238E27FC236}">
                <a16:creationId xmlns:a16="http://schemas.microsoft.com/office/drawing/2014/main" id="{8AEC1822-C094-62DE-F1A6-F3F423A633D2}"/>
              </a:ext>
            </a:extLst>
          </p:cNvPr>
          <p:cNvCxnSpPr>
            <a:cxnSpLocks/>
            <a:stCxn id="7" idx="2"/>
          </p:cNvCxnSpPr>
          <p:nvPr/>
        </p:nvCxnSpPr>
        <p:spPr>
          <a:xfrm>
            <a:off x="4457463" y="3191743"/>
            <a:ext cx="218136" cy="318485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8" name="Straight Connector 267">
            <a:extLst>
              <a:ext uri="{FF2B5EF4-FFF2-40B4-BE49-F238E27FC236}">
                <a16:creationId xmlns:a16="http://schemas.microsoft.com/office/drawing/2014/main" id="{738B371A-DF8E-715D-A91C-7A85F998AEC7}"/>
              </a:ext>
            </a:extLst>
          </p:cNvPr>
          <p:cNvCxnSpPr>
            <a:cxnSpLocks/>
          </p:cNvCxnSpPr>
          <p:nvPr/>
        </p:nvCxnSpPr>
        <p:spPr>
          <a:xfrm flipH="1" flipV="1">
            <a:off x="5071378" y="3121537"/>
            <a:ext cx="2114774" cy="46908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5" name="Straight Connector 274">
            <a:extLst>
              <a:ext uri="{FF2B5EF4-FFF2-40B4-BE49-F238E27FC236}">
                <a16:creationId xmlns:a16="http://schemas.microsoft.com/office/drawing/2014/main" id="{0202F309-4AF1-B055-0ED0-AB847AF43899}"/>
              </a:ext>
            </a:extLst>
          </p:cNvPr>
          <p:cNvCxnSpPr>
            <a:cxnSpLocks/>
          </p:cNvCxnSpPr>
          <p:nvPr/>
        </p:nvCxnSpPr>
        <p:spPr>
          <a:xfrm>
            <a:off x="4821495" y="2800637"/>
            <a:ext cx="263011" cy="322334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8" name="Straight Connector 287">
            <a:extLst>
              <a:ext uri="{FF2B5EF4-FFF2-40B4-BE49-F238E27FC236}">
                <a16:creationId xmlns:a16="http://schemas.microsoft.com/office/drawing/2014/main" id="{5D508DCE-8E18-9EB7-D3A6-1535F1FB3B17}"/>
              </a:ext>
            </a:extLst>
          </p:cNvPr>
          <p:cNvCxnSpPr>
            <a:cxnSpLocks/>
          </p:cNvCxnSpPr>
          <p:nvPr/>
        </p:nvCxnSpPr>
        <p:spPr>
          <a:xfrm flipV="1">
            <a:off x="7621229" y="2014384"/>
            <a:ext cx="322006" cy="817306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2" name="Straight Connector 291">
            <a:extLst>
              <a:ext uri="{FF2B5EF4-FFF2-40B4-BE49-F238E27FC236}">
                <a16:creationId xmlns:a16="http://schemas.microsoft.com/office/drawing/2014/main" id="{4896FEE1-C1CD-7FAE-EDE2-586A869D9490}"/>
              </a:ext>
            </a:extLst>
          </p:cNvPr>
          <p:cNvCxnSpPr>
            <a:cxnSpLocks/>
          </p:cNvCxnSpPr>
          <p:nvPr/>
        </p:nvCxnSpPr>
        <p:spPr>
          <a:xfrm flipH="1" flipV="1">
            <a:off x="7633666" y="1694804"/>
            <a:ext cx="318173" cy="320809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5" name="Straight Connector 294">
            <a:extLst>
              <a:ext uri="{FF2B5EF4-FFF2-40B4-BE49-F238E27FC236}">
                <a16:creationId xmlns:a16="http://schemas.microsoft.com/office/drawing/2014/main" id="{B2ECE337-A563-9A97-0BD8-83D825AFA5BD}"/>
              </a:ext>
            </a:extLst>
          </p:cNvPr>
          <p:cNvCxnSpPr>
            <a:cxnSpLocks/>
          </p:cNvCxnSpPr>
          <p:nvPr/>
        </p:nvCxnSpPr>
        <p:spPr>
          <a:xfrm>
            <a:off x="7742903" y="1691148"/>
            <a:ext cx="288577" cy="28243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9" name="Straight Connector 298">
            <a:extLst>
              <a:ext uri="{FF2B5EF4-FFF2-40B4-BE49-F238E27FC236}">
                <a16:creationId xmlns:a16="http://schemas.microsoft.com/office/drawing/2014/main" id="{3FACF3C4-A7D4-3891-6907-98E501CE5245}"/>
              </a:ext>
            </a:extLst>
          </p:cNvPr>
          <p:cNvCxnSpPr>
            <a:cxnSpLocks/>
            <a:endCxn id="11" idx="0"/>
          </p:cNvCxnSpPr>
          <p:nvPr/>
        </p:nvCxnSpPr>
        <p:spPr>
          <a:xfrm>
            <a:off x="1959142" y="3874168"/>
            <a:ext cx="286457" cy="34916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1" name="Straight Connector 300">
            <a:extLst>
              <a:ext uri="{FF2B5EF4-FFF2-40B4-BE49-F238E27FC236}">
                <a16:creationId xmlns:a16="http://schemas.microsoft.com/office/drawing/2014/main" id="{D435F95D-AB0C-3408-BE3A-F140AA822624}"/>
              </a:ext>
            </a:extLst>
          </p:cNvPr>
          <p:cNvCxnSpPr>
            <a:cxnSpLocks/>
          </p:cNvCxnSpPr>
          <p:nvPr/>
        </p:nvCxnSpPr>
        <p:spPr>
          <a:xfrm>
            <a:off x="1875701" y="3951761"/>
            <a:ext cx="234409" cy="27936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4" name="Straight Connector 303">
            <a:extLst>
              <a:ext uri="{FF2B5EF4-FFF2-40B4-BE49-F238E27FC236}">
                <a16:creationId xmlns:a16="http://schemas.microsoft.com/office/drawing/2014/main" id="{64C3EBB8-9E64-3592-30F2-0094BEF6EC9B}"/>
              </a:ext>
            </a:extLst>
          </p:cNvPr>
          <p:cNvCxnSpPr>
            <a:cxnSpLocks/>
          </p:cNvCxnSpPr>
          <p:nvPr/>
        </p:nvCxnSpPr>
        <p:spPr>
          <a:xfrm flipV="1">
            <a:off x="1969447" y="1020817"/>
            <a:ext cx="3335650" cy="284454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2" name="Straight Connector 311">
            <a:extLst>
              <a:ext uri="{FF2B5EF4-FFF2-40B4-BE49-F238E27FC236}">
                <a16:creationId xmlns:a16="http://schemas.microsoft.com/office/drawing/2014/main" id="{46CEA195-592F-C81D-A9FB-019B9F115FA9}"/>
              </a:ext>
            </a:extLst>
          </p:cNvPr>
          <p:cNvCxnSpPr>
            <a:cxnSpLocks/>
          </p:cNvCxnSpPr>
          <p:nvPr/>
        </p:nvCxnSpPr>
        <p:spPr>
          <a:xfrm flipV="1">
            <a:off x="5657193" y="114300"/>
            <a:ext cx="2018836" cy="61091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6" name="Straight Connector 325">
            <a:extLst>
              <a:ext uri="{FF2B5EF4-FFF2-40B4-BE49-F238E27FC236}">
                <a16:creationId xmlns:a16="http://schemas.microsoft.com/office/drawing/2014/main" id="{3F16808F-A4CD-E194-69C0-8A4087053FF7}"/>
              </a:ext>
            </a:extLst>
          </p:cNvPr>
          <p:cNvCxnSpPr>
            <a:cxnSpLocks/>
          </p:cNvCxnSpPr>
          <p:nvPr/>
        </p:nvCxnSpPr>
        <p:spPr>
          <a:xfrm flipV="1">
            <a:off x="6777789" y="515471"/>
            <a:ext cx="913929" cy="31270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3" name="Straight Connector 332">
            <a:extLst>
              <a:ext uri="{FF2B5EF4-FFF2-40B4-BE49-F238E27FC236}">
                <a16:creationId xmlns:a16="http://schemas.microsoft.com/office/drawing/2014/main" id="{344E6359-8847-7EE1-4923-1B30174F61E2}"/>
              </a:ext>
            </a:extLst>
          </p:cNvPr>
          <p:cNvCxnSpPr>
            <a:cxnSpLocks/>
          </p:cNvCxnSpPr>
          <p:nvPr/>
        </p:nvCxnSpPr>
        <p:spPr>
          <a:xfrm>
            <a:off x="6915081" y="850705"/>
            <a:ext cx="264607" cy="125135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5" name="Straight Connector 334">
            <a:extLst>
              <a:ext uri="{FF2B5EF4-FFF2-40B4-BE49-F238E27FC236}">
                <a16:creationId xmlns:a16="http://schemas.microsoft.com/office/drawing/2014/main" id="{C1B36A7F-A5BF-690F-6FDB-4A581F10B7C6}"/>
              </a:ext>
            </a:extLst>
          </p:cNvPr>
          <p:cNvCxnSpPr>
            <a:cxnSpLocks/>
          </p:cNvCxnSpPr>
          <p:nvPr/>
        </p:nvCxnSpPr>
        <p:spPr>
          <a:xfrm flipH="1" flipV="1">
            <a:off x="6811547" y="880171"/>
            <a:ext cx="374605" cy="19242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7" name="TextBox 336">
            <a:extLst>
              <a:ext uri="{FF2B5EF4-FFF2-40B4-BE49-F238E27FC236}">
                <a16:creationId xmlns:a16="http://schemas.microsoft.com/office/drawing/2014/main" id="{4BDA77DF-B536-86F3-54C5-C7261DB9ED34}"/>
              </a:ext>
            </a:extLst>
          </p:cNvPr>
          <p:cNvSpPr txBox="1"/>
          <p:nvPr/>
        </p:nvSpPr>
        <p:spPr>
          <a:xfrm rot="163758">
            <a:off x="4727510" y="5709403"/>
            <a:ext cx="886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215 km</a:t>
            </a:r>
            <a:endParaRPr lang="fr-CH" b="1" dirty="0"/>
          </a:p>
        </p:txBody>
      </p:sp>
      <p:sp>
        <p:nvSpPr>
          <p:cNvPr id="338" name="TextBox 337">
            <a:extLst>
              <a:ext uri="{FF2B5EF4-FFF2-40B4-BE49-F238E27FC236}">
                <a16:creationId xmlns:a16="http://schemas.microsoft.com/office/drawing/2014/main" id="{C1C060B4-BFBA-ACC0-E862-EFF9EB6EB150}"/>
              </a:ext>
            </a:extLst>
          </p:cNvPr>
          <p:cNvSpPr txBox="1"/>
          <p:nvPr/>
        </p:nvSpPr>
        <p:spPr>
          <a:xfrm rot="20808066">
            <a:off x="1027508" y="4952991"/>
            <a:ext cx="7697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52 km</a:t>
            </a:r>
            <a:endParaRPr lang="fr-CH" b="1" dirty="0"/>
          </a:p>
        </p:txBody>
      </p:sp>
      <p:sp>
        <p:nvSpPr>
          <p:cNvPr id="339" name="TextBox 338">
            <a:extLst>
              <a:ext uri="{FF2B5EF4-FFF2-40B4-BE49-F238E27FC236}">
                <a16:creationId xmlns:a16="http://schemas.microsoft.com/office/drawing/2014/main" id="{519420DC-6CC9-86E5-FD76-AEFAAA42C033}"/>
              </a:ext>
            </a:extLst>
          </p:cNvPr>
          <p:cNvSpPr txBox="1"/>
          <p:nvPr/>
        </p:nvSpPr>
        <p:spPr>
          <a:xfrm rot="19452278">
            <a:off x="3528430" y="3663481"/>
            <a:ext cx="7697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77 km</a:t>
            </a:r>
            <a:endParaRPr lang="fr-CH" b="1" dirty="0"/>
          </a:p>
        </p:txBody>
      </p:sp>
      <p:sp>
        <p:nvSpPr>
          <p:cNvPr id="340" name="TextBox 339">
            <a:extLst>
              <a:ext uri="{FF2B5EF4-FFF2-40B4-BE49-F238E27FC236}">
                <a16:creationId xmlns:a16="http://schemas.microsoft.com/office/drawing/2014/main" id="{E041C10E-C4D6-558B-775D-AB77F12D4504}"/>
              </a:ext>
            </a:extLst>
          </p:cNvPr>
          <p:cNvSpPr txBox="1"/>
          <p:nvPr/>
        </p:nvSpPr>
        <p:spPr>
          <a:xfrm rot="19146468">
            <a:off x="2919357" y="2148952"/>
            <a:ext cx="886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138 km</a:t>
            </a:r>
            <a:endParaRPr lang="fr-CH" b="1" dirty="0"/>
          </a:p>
        </p:txBody>
      </p:sp>
      <p:sp>
        <p:nvSpPr>
          <p:cNvPr id="341" name="TextBox 340">
            <a:extLst>
              <a:ext uri="{FF2B5EF4-FFF2-40B4-BE49-F238E27FC236}">
                <a16:creationId xmlns:a16="http://schemas.microsoft.com/office/drawing/2014/main" id="{41207F30-08E2-C3C0-95CF-464AEF4C6488}"/>
              </a:ext>
            </a:extLst>
          </p:cNvPr>
          <p:cNvSpPr txBox="1"/>
          <p:nvPr/>
        </p:nvSpPr>
        <p:spPr>
          <a:xfrm>
            <a:off x="5591273" y="2592472"/>
            <a:ext cx="7697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65 km</a:t>
            </a:r>
            <a:endParaRPr lang="fr-CH" b="1" dirty="0"/>
          </a:p>
        </p:txBody>
      </p:sp>
      <p:sp>
        <p:nvSpPr>
          <p:cNvPr id="342" name="TextBox 341">
            <a:extLst>
              <a:ext uri="{FF2B5EF4-FFF2-40B4-BE49-F238E27FC236}">
                <a16:creationId xmlns:a16="http://schemas.microsoft.com/office/drawing/2014/main" id="{EF20BB04-4F9A-4D74-28A4-B6EEF4C00BCF}"/>
              </a:ext>
            </a:extLst>
          </p:cNvPr>
          <p:cNvSpPr txBox="1"/>
          <p:nvPr/>
        </p:nvSpPr>
        <p:spPr>
          <a:xfrm rot="17452477">
            <a:off x="7276796" y="2181522"/>
            <a:ext cx="7697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40 km</a:t>
            </a:r>
            <a:endParaRPr lang="fr-CH" b="1" dirty="0"/>
          </a:p>
        </p:txBody>
      </p:sp>
      <p:sp>
        <p:nvSpPr>
          <p:cNvPr id="343" name="TextBox 342">
            <a:extLst>
              <a:ext uri="{FF2B5EF4-FFF2-40B4-BE49-F238E27FC236}">
                <a16:creationId xmlns:a16="http://schemas.microsoft.com/office/drawing/2014/main" id="{E60B1B74-DE3F-EB96-176D-D602CAB68364}"/>
              </a:ext>
            </a:extLst>
          </p:cNvPr>
          <p:cNvSpPr txBox="1"/>
          <p:nvPr/>
        </p:nvSpPr>
        <p:spPr>
          <a:xfrm rot="20525999">
            <a:off x="6864769" y="351614"/>
            <a:ext cx="7697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21 km</a:t>
            </a:r>
            <a:endParaRPr lang="fr-CH" b="1" dirty="0"/>
          </a:p>
        </p:txBody>
      </p:sp>
      <p:sp>
        <p:nvSpPr>
          <p:cNvPr id="344" name="TextBox 343">
            <a:extLst>
              <a:ext uri="{FF2B5EF4-FFF2-40B4-BE49-F238E27FC236}">
                <a16:creationId xmlns:a16="http://schemas.microsoft.com/office/drawing/2014/main" id="{748B023C-35D5-E696-1530-6C1DA7B29C56}"/>
              </a:ext>
            </a:extLst>
          </p:cNvPr>
          <p:cNvSpPr txBox="1"/>
          <p:nvPr/>
        </p:nvSpPr>
        <p:spPr>
          <a:xfrm rot="21076248">
            <a:off x="6350861" y="-9231"/>
            <a:ext cx="7697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85 km</a:t>
            </a:r>
            <a:endParaRPr lang="fr-CH" b="1" dirty="0"/>
          </a:p>
        </p:txBody>
      </p:sp>
      <p:sp>
        <p:nvSpPr>
          <p:cNvPr id="345" name="TextBox 344">
            <a:extLst>
              <a:ext uri="{FF2B5EF4-FFF2-40B4-BE49-F238E27FC236}">
                <a16:creationId xmlns:a16="http://schemas.microsoft.com/office/drawing/2014/main" id="{97F63E30-56CD-4D49-311A-2464887C3265}"/>
              </a:ext>
            </a:extLst>
          </p:cNvPr>
          <p:cNvSpPr txBox="1"/>
          <p:nvPr/>
        </p:nvSpPr>
        <p:spPr>
          <a:xfrm>
            <a:off x="9256190" y="3423335"/>
            <a:ext cx="886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160 km</a:t>
            </a:r>
            <a:endParaRPr lang="fr-CH" b="1" dirty="0"/>
          </a:p>
        </p:txBody>
      </p:sp>
      <p:sp>
        <p:nvSpPr>
          <p:cNvPr id="347" name="TextBox 346">
            <a:extLst>
              <a:ext uri="{FF2B5EF4-FFF2-40B4-BE49-F238E27FC236}">
                <a16:creationId xmlns:a16="http://schemas.microsoft.com/office/drawing/2014/main" id="{E259A96B-941C-723D-792A-712BB8945ADA}"/>
              </a:ext>
            </a:extLst>
          </p:cNvPr>
          <p:cNvSpPr txBox="1"/>
          <p:nvPr/>
        </p:nvSpPr>
        <p:spPr>
          <a:xfrm>
            <a:off x="19307" y="1103106"/>
            <a:ext cx="33449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BS-WI: 708’000 h, BS-WI-ZH: 106 km</a:t>
            </a:r>
          </a:p>
          <a:p>
            <a:r>
              <a:rPr lang="en-US" sz="1600" dirty="0"/>
              <a:t>BE-LUZ: 677’000 h, LS-BE-LUZ: 143 km</a:t>
            </a:r>
          </a:p>
          <a:p>
            <a:r>
              <a:rPr lang="en-US" sz="1600" dirty="0"/>
              <a:t>GE-LUG-SG: 937’000 h, 491 km</a:t>
            </a:r>
            <a:endParaRPr lang="fr-CH" sz="1600" dirty="0"/>
          </a:p>
        </p:txBody>
      </p:sp>
      <p:sp>
        <p:nvSpPr>
          <p:cNvPr id="348" name="Isosceles Triangle 347">
            <a:extLst>
              <a:ext uri="{FF2B5EF4-FFF2-40B4-BE49-F238E27FC236}">
                <a16:creationId xmlns:a16="http://schemas.microsoft.com/office/drawing/2014/main" id="{CF373D13-31A5-F6D3-56E2-E4535CF270A0}"/>
              </a:ext>
            </a:extLst>
          </p:cNvPr>
          <p:cNvSpPr/>
          <p:nvPr/>
        </p:nvSpPr>
        <p:spPr>
          <a:xfrm rot="5575273">
            <a:off x="1827713" y="5655170"/>
            <a:ext cx="507572" cy="563617"/>
          </a:xfrm>
          <a:prstGeom prst="triangle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350" name="Isosceles Triangle 349">
            <a:extLst>
              <a:ext uri="{FF2B5EF4-FFF2-40B4-BE49-F238E27FC236}">
                <a16:creationId xmlns:a16="http://schemas.microsoft.com/office/drawing/2014/main" id="{D287EB6B-840A-E248-2351-0750DA9D1C8D}"/>
              </a:ext>
            </a:extLst>
          </p:cNvPr>
          <p:cNvSpPr/>
          <p:nvPr/>
        </p:nvSpPr>
        <p:spPr>
          <a:xfrm rot="5575273">
            <a:off x="3631384" y="5741191"/>
            <a:ext cx="507572" cy="563617"/>
          </a:xfrm>
          <a:prstGeom prst="triangl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351" name="Isosceles Triangle 350">
            <a:extLst>
              <a:ext uri="{FF2B5EF4-FFF2-40B4-BE49-F238E27FC236}">
                <a16:creationId xmlns:a16="http://schemas.microsoft.com/office/drawing/2014/main" id="{79AC9DE1-BD4A-8E48-51EB-BAA054A3C4BE}"/>
              </a:ext>
            </a:extLst>
          </p:cNvPr>
          <p:cNvSpPr/>
          <p:nvPr/>
        </p:nvSpPr>
        <p:spPr>
          <a:xfrm rot="5575273">
            <a:off x="5597762" y="5841307"/>
            <a:ext cx="507572" cy="563617"/>
          </a:xfrm>
          <a:prstGeom prst="triangl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352" name="Isosceles Triangle 351">
            <a:extLst>
              <a:ext uri="{FF2B5EF4-FFF2-40B4-BE49-F238E27FC236}">
                <a16:creationId xmlns:a16="http://schemas.microsoft.com/office/drawing/2014/main" id="{3B00D91D-0B62-0E87-FA32-13F0D66DA4C7}"/>
              </a:ext>
            </a:extLst>
          </p:cNvPr>
          <p:cNvSpPr/>
          <p:nvPr/>
        </p:nvSpPr>
        <p:spPr>
          <a:xfrm rot="934710">
            <a:off x="8598268" y="4332113"/>
            <a:ext cx="507572" cy="563617"/>
          </a:xfrm>
          <a:prstGeom prst="triangl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353" name="Isosceles Triangle 352">
            <a:extLst>
              <a:ext uri="{FF2B5EF4-FFF2-40B4-BE49-F238E27FC236}">
                <a16:creationId xmlns:a16="http://schemas.microsoft.com/office/drawing/2014/main" id="{7FFD8738-D1D6-5F8D-1E37-C5FA631C2348}"/>
              </a:ext>
            </a:extLst>
          </p:cNvPr>
          <p:cNvSpPr/>
          <p:nvPr/>
        </p:nvSpPr>
        <p:spPr>
          <a:xfrm rot="934710">
            <a:off x="9110256" y="2449102"/>
            <a:ext cx="507572" cy="563617"/>
          </a:xfrm>
          <a:prstGeom prst="triangl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355" name="Isosceles Triangle 354">
            <a:extLst>
              <a:ext uri="{FF2B5EF4-FFF2-40B4-BE49-F238E27FC236}">
                <a16:creationId xmlns:a16="http://schemas.microsoft.com/office/drawing/2014/main" id="{A75CDC80-8E82-E3E0-0BD2-63AB1D3E98FF}"/>
              </a:ext>
            </a:extLst>
          </p:cNvPr>
          <p:cNvSpPr/>
          <p:nvPr/>
        </p:nvSpPr>
        <p:spPr>
          <a:xfrm rot="5575273">
            <a:off x="6888962" y="5884502"/>
            <a:ext cx="507572" cy="563617"/>
          </a:xfrm>
          <a:prstGeom prst="triangl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356" name="Isosceles Triangle 355">
            <a:extLst>
              <a:ext uri="{FF2B5EF4-FFF2-40B4-BE49-F238E27FC236}">
                <a16:creationId xmlns:a16="http://schemas.microsoft.com/office/drawing/2014/main" id="{EB9550DE-DB6B-7A51-19A7-0784A252343C}"/>
              </a:ext>
            </a:extLst>
          </p:cNvPr>
          <p:cNvSpPr/>
          <p:nvPr/>
        </p:nvSpPr>
        <p:spPr>
          <a:xfrm rot="14302218">
            <a:off x="8579707" y="1191527"/>
            <a:ext cx="507572" cy="563617"/>
          </a:xfrm>
          <a:prstGeom prst="triangle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346" name="TextBox 345">
            <a:extLst>
              <a:ext uri="{FF2B5EF4-FFF2-40B4-BE49-F238E27FC236}">
                <a16:creationId xmlns:a16="http://schemas.microsoft.com/office/drawing/2014/main" id="{C36179B1-13FE-B7A9-29BF-C52C2960B8BB}"/>
              </a:ext>
            </a:extLst>
          </p:cNvPr>
          <p:cNvSpPr txBox="1"/>
          <p:nvPr/>
        </p:nvSpPr>
        <p:spPr>
          <a:xfrm rot="18951502">
            <a:off x="8222951" y="1139650"/>
            <a:ext cx="7697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64 km</a:t>
            </a:r>
            <a:endParaRPr lang="fr-CH" b="1" dirty="0"/>
          </a:p>
        </p:txBody>
      </p:sp>
      <p:sp>
        <p:nvSpPr>
          <p:cNvPr id="357" name="Isosceles Triangle 356">
            <a:extLst>
              <a:ext uri="{FF2B5EF4-FFF2-40B4-BE49-F238E27FC236}">
                <a16:creationId xmlns:a16="http://schemas.microsoft.com/office/drawing/2014/main" id="{0F7D1AEB-67F2-910F-C4C9-D2091E4A7F13}"/>
              </a:ext>
            </a:extLst>
          </p:cNvPr>
          <p:cNvSpPr/>
          <p:nvPr/>
        </p:nvSpPr>
        <p:spPr>
          <a:xfrm rot="3084792">
            <a:off x="3514794" y="3938089"/>
            <a:ext cx="507572" cy="563617"/>
          </a:xfrm>
          <a:prstGeom prst="triangl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359" name="Isosceles Triangle 358">
            <a:extLst>
              <a:ext uri="{FF2B5EF4-FFF2-40B4-BE49-F238E27FC236}">
                <a16:creationId xmlns:a16="http://schemas.microsoft.com/office/drawing/2014/main" id="{DA1F2EC9-382E-9B65-6333-DB585F108F4B}"/>
              </a:ext>
            </a:extLst>
          </p:cNvPr>
          <p:cNvSpPr/>
          <p:nvPr/>
        </p:nvSpPr>
        <p:spPr>
          <a:xfrm rot="3019399">
            <a:off x="2698236" y="2687699"/>
            <a:ext cx="507572" cy="563617"/>
          </a:xfrm>
          <a:prstGeom prst="triangl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360" name="Isosceles Triangle 359">
            <a:extLst>
              <a:ext uri="{FF2B5EF4-FFF2-40B4-BE49-F238E27FC236}">
                <a16:creationId xmlns:a16="http://schemas.microsoft.com/office/drawing/2014/main" id="{53FF4EAC-E3E7-B998-7A13-AE7E976831D2}"/>
              </a:ext>
            </a:extLst>
          </p:cNvPr>
          <p:cNvSpPr/>
          <p:nvPr/>
        </p:nvSpPr>
        <p:spPr>
          <a:xfrm rot="4150035">
            <a:off x="6253507" y="168204"/>
            <a:ext cx="507572" cy="563617"/>
          </a:xfrm>
          <a:prstGeom prst="triangl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361" name="Isosceles Triangle 360">
            <a:extLst>
              <a:ext uri="{FF2B5EF4-FFF2-40B4-BE49-F238E27FC236}">
                <a16:creationId xmlns:a16="http://schemas.microsoft.com/office/drawing/2014/main" id="{E54372B7-E71C-856D-DAF9-F3F6B6B35AFF}"/>
              </a:ext>
            </a:extLst>
          </p:cNvPr>
          <p:cNvSpPr/>
          <p:nvPr/>
        </p:nvSpPr>
        <p:spPr>
          <a:xfrm rot="3019399">
            <a:off x="4039782" y="1550379"/>
            <a:ext cx="507572" cy="563617"/>
          </a:xfrm>
          <a:prstGeom prst="triangl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362" name="Isosceles Triangle 361">
            <a:extLst>
              <a:ext uri="{FF2B5EF4-FFF2-40B4-BE49-F238E27FC236}">
                <a16:creationId xmlns:a16="http://schemas.microsoft.com/office/drawing/2014/main" id="{309B505E-44CD-1DB0-B384-A3D8C1CDDCBC}"/>
              </a:ext>
            </a:extLst>
          </p:cNvPr>
          <p:cNvSpPr/>
          <p:nvPr/>
        </p:nvSpPr>
        <p:spPr>
          <a:xfrm rot="15523416">
            <a:off x="1770228" y="5042652"/>
            <a:ext cx="507572" cy="563617"/>
          </a:xfrm>
          <a:prstGeom prst="triangle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2" name="Trapezoid 21">
            <a:extLst>
              <a:ext uri="{FF2B5EF4-FFF2-40B4-BE49-F238E27FC236}">
                <a16:creationId xmlns:a16="http://schemas.microsoft.com/office/drawing/2014/main" id="{88C67E14-F710-F7A7-E3FB-0052DA8097F1}"/>
              </a:ext>
            </a:extLst>
          </p:cNvPr>
          <p:cNvSpPr/>
          <p:nvPr/>
        </p:nvSpPr>
        <p:spPr>
          <a:xfrm rot="8204706">
            <a:off x="4643196" y="3290460"/>
            <a:ext cx="563617" cy="137949"/>
          </a:xfrm>
          <a:prstGeom prst="trapezoi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/>
              <a:t>OADM</a:t>
            </a:r>
            <a:endParaRPr lang="fr-CH" sz="800" dirty="0"/>
          </a:p>
        </p:txBody>
      </p:sp>
      <p:cxnSp>
        <p:nvCxnSpPr>
          <p:cNvPr id="284" name="Straight Connector 283">
            <a:extLst>
              <a:ext uri="{FF2B5EF4-FFF2-40B4-BE49-F238E27FC236}">
                <a16:creationId xmlns:a16="http://schemas.microsoft.com/office/drawing/2014/main" id="{33A477C8-3289-91E5-50C0-CD31ED72F505}"/>
              </a:ext>
            </a:extLst>
          </p:cNvPr>
          <p:cNvCxnSpPr>
            <a:cxnSpLocks/>
            <a:endCxn id="26" idx="1"/>
          </p:cNvCxnSpPr>
          <p:nvPr/>
        </p:nvCxnSpPr>
        <p:spPr>
          <a:xfrm>
            <a:off x="7351990" y="2730910"/>
            <a:ext cx="305138" cy="16404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4728C0D6-0B99-2A84-ED3F-EA63F2D187D7}"/>
              </a:ext>
            </a:extLst>
          </p:cNvPr>
          <p:cNvCxnSpPr>
            <a:cxnSpLocks/>
            <a:endCxn id="26" idx="1"/>
          </p:cNvCxnSpPr>
          <p:nvPr/>
        </p:nvCxnSpPr>
        <p:spPr>
          <a:xfrm flipH="1">
            <a:off x="7657128" y="1962912"/>
            <a:ext cx="378924" cy="93204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2" name="Straight Connector 281">
            <a:extLst>
              <a:ext uri="{FF2B5EF4-FFF2-40B4-BE49-F238E27FC236}">
                <a16:creationId xmlns:a16="http://schemas.microsoft.com/office/drawing/2014/main" id="{264D8BBA-9237-F0E0-A377-DEFF294AF641}"/>
              </a:ext>
            </a:extLst>
          </p:cNvPr>
          <p:cNvCxnSpPr>
            <a:cxnSpLocks/>
            <a:stCxn id="8" idx="2"/>
          </p:cNvCxnSpPr>
          <p:nvPr/>
        </p:nvCxnSpPr>
        <p:spPr>
          <a:xfrm>
            <a:off x="6991990" y="2831743"/>
            <a:ext cx="258659" cy="38502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rapezoid 27">
            <a:extLst>
              <a:ext uri="{FF2B5EF4-FFF2-40B4-BE49-F238E27FC236}">
                <a16:creationId xmlns:a16="http://schemas.microsoft.com/office/drawing/2014/main" id="{5B2F0B34-7DE0-4B56-F30F-F42A2248B1FD}"/>
              </a:ext>
            </a:extLst>
          </p:cNvPr>
          <p:cNvSpPr/>
          <p:nvPr/>
        </p:nvSpPr>
        <p:spPr>
          <a:xfrm rot="15940899">
            <a:off x="7444176" y="200241"/>
            <a:ext cx="563617" cy="137949"/>
          </a:xfrm>
          <a:prstGeom prst="trapezoi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/>
              <a:t>OADM</a:t>
            </a:r>
            <a:endParaRPr lang="fr-CH" sz="800" dirty="0"/>
          </a:p>
        </p:txBody>
      </p:sp>
      <p:sp>
        <p:nvSpPr>
          <p:cNvPr id="26" name="Trapezoid 25">
            <a:extLst>
              <a:ext uri="{FF2B5EF4-FFF2-40B4-BE49-F238E27FC236}">
                <a16:creationId xmlns:a16="http://schemas.microsoft.com/office/drawing/2014/main" id="{880A9676-EFDA-EBCC-8264-E86F5FFADE64}"/>
              </a:ext>
            </a:extLst>
          </p:cNvPr>
          <p:cNvSpPr/>
          <p:nvPr/>
        </p:nvSpPr>
        <p:spPr>
          <a:xfrm rot="8574703">
            <a:off x="7164275" y="2985523"/>
            <a:ext cx="563617" cy="137949"/>
          </a:xfrm>
          <a:prstGeom prst="trapezoi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/>
              <a:t>OADM</a:t>
            </a:r>
            <a:endParaRPr lang="fr-CH" sz="800" dirty="0"/>
          </a:p>
        </p:txBody>
      </p:sp>
      <p:sp>
        <p:nvSpPr>
          <p:cNvPr id="27" name="Trapezoid 26">
            <a:extLst>
              <a:ext uri="{FF2B5EF4-FFF2-40B4-BE49-F238E27FC236}">
                <a16:creationId xmlns:a16="http://schemas.microsoft.com/office/drawing/2014/main" id="{74E4F2EE-0BF6-C39A-8BB2-8BE02F9BD7ED}"/>
              </a:ext>
            </a:extLst>
          </p:cNvPr>
          <p:cNvSpPr/>
          <p:nvPr/>
        </p:nvSpPr>
        <p:spPr>
          <a:xfrm rot="8478775">
            <a:off x="7918406" y="1828380"/>
            <a:ext cx="563617" cy="137949"/>
          </a:xfrm>
          <a:prstGeom prst="trapezoi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/>
              <a:t>OADM</a:t>
            </a:r>
            <a:endParaRPr lang="fr-CH" sz="800" dirty="0"/>
          </a:p>
        </p:txBody>
      </p:sp>
      <p:sp>
        <p:nvSpPr>
          <p:cNvPr id="29" name="Trapezoid 28">
            <a:extLst>
              <a:ext uri="{FF2B5EF4-FFF2-40B4-BE49-F238E27FC236}">
                <a16:creationId xmlns:a16="http://schemas.microsoft.com/office/drawing/2014/main" id="{E916E9FD-1654-2D0F-9CF6-F275961C8390}"/>
              </a:ext>
            </a:extLst>
          </p:cNvPr>
          <p:cNvSpPr/>
          <p:nvPr/>
        </p:nvSpPr>
        <p:spPr>
          <a:xfrm rot="13460731">
            <a:off x="9174243" y="1330640"/>
            <a:ext cx="563617" cy="137949"/>
          </a:xfrm>
          <a:prstGeom prst="trapezoi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/>
              <a:t>OADM</a:t>
            </a:r>
            <a:endParaRPr lang="fr-CH" sz="800" dirty="0"/>
          </a:p>
        </p:txBody>
      </p:sp>
      <p:sp>
        <p:nvSpPr>
          <p:cNvPr id="61" name="Trapezoid 60">
            <a:extLst>
              <a:ext uri="{FF2B5EF4-FFF2-40B4-BE49-F238E27FC236}">
                <a16:creationId xmlns:a16="http://schemas.microsoft.com/office/drawing/2014/main" id="{BEF64358-0400-1334-2044-3D2E2384CCDE}"/>
              </a:ext>
            </a:extLst>
          </p:cNvPr>
          <p:cNvSpPr/>
          <p:nvPr/>
        </p:nvSpPr>
        <p:spPr>
          <a:xfrm rot="16200000">
            <a:off x="6566564" y="1010290"/>
            <a:ext cx="563617" cy="137949"/>
          </a:xfrm>
          <a:prstGeom prst="trapezoi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/>
              <a:t>OADM</a:t>
            </a:r>
            <a:endParaRPr lang="fr-CH" sz="800" dirty="0"/>
          </a:p>
        </p:txBody>
      </p:sp>
      <p:sp>
        <p:nvSpPr>
          <p:cNvPr id="97" name="Trapezoid 96">
            <a:extLst>
              <a:ext uri="{FF2B5EF4-FFF2-40B4-BE49-F238E27FC236}">
                <a16:creationId xmlns:a16="http://schemas.microsoft.com/office/drawing/2014/main" id="{B79801E2-0722-2BA8-BC9F-D7F0BDC881F9}"/>
              </a:ext>
            </a:extLst>
          </p:cNvPr>
          <p:cNvSpPr/>
          <p:nvPr/>
        </p:nvSpPr>
        <p:spPr>
          <a:xfrm rot="8488319">
            <a:off x="5166725" y="760952"/>
            <a:ext cx="563617" cy="137949"/>
          </a:xfrm>
          <a:prstGeom prst="trapezoi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/>
              <a:t>OADM</a:t>
            </a:r>
            <a:endParaRPr lang="fr-CH" sz="800" dirty="0"/>
          </a:p>
        </p:txBody>
      </p:sp>
      <p:sp>
        <p:nvSpPr>
          <p:cNvPr id="30" name="Trapezoid 29">
            <a:extLst>
              <a:ext uri="{FF2B5EF4-FFF2-40B4-BE49-F238E27FC236}">
                <a16:creationId xmlns:a16="http://schemas.microsoft.com/office/drawing/2014/main" id="{E4612E8C-4210-53B2-6D32-8C8567AF3EE4}"/>
              </a:ext>
            </a:extLst>
          </p:cNvPr>
          <p:cNvSpPr/>
          <p:nvPr/>
        </p:nvSpPr>
        <p:spPr>
          <a:xfrm rot="19239814">
            <a:off x="8027834" y="6054143"/>
            <a:ext cx="563617" cy="137949"/>
          </a:xfrm>
          <a:prstGeom prst="trapezoi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/>
              <a:t>OADM</a:t>
            </a:r>
            <a:endParaRPr lang="fr-CH" sz="800" dirty="0"/>
          </a:p>
        </p:txBody>
      </p:sp>
      <p:sp>
        <p:nvSpPr>
          <p:cNvPr id="14" name="Trapezoid 13">
            <a:extLst>
              <a:ext uri="{FF2B5EF4-FFF2-40B4-BE49-F238E27FC236}">
                <a16:creationId xmlns:a16="http://schemas.microsoft.com/office/drawing/2014/main" id="{BCF3A842-9EF0-0A1E-4F59-6E44CEC8416A}"/>
              </a:ext>
            </a:extLst>
          </p:cNvPr>
          <p:cNvSpPr/>
          <p:nvPr/>
        </p:nvSpPr>
        <p:spPr>
          <a:xfrm rot="5400000">
            <a:off x="1230861" y="5584369"/>
            <a:ext cx="563617" cy="137949"/>
          </a:xfrm>
          <a:prstGeom prst="trapezoi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/>
              <a:t>OADM</a:t>
            </a:r>
            <a:endParaRPr lang="fr-CH" sz="800" dirty="0"/>
          </a:p>
        </p:txBody>
      </p: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5FACD21D-D2E0-C97E-CC20-4DF74381FCFF}"/>
              </a:ext>
            </a:extLst>
          </p:cNvPr>
          <p:cNvCxnSpPr>
            <a:cxnSpLocks/>
            <a:stCxn id="26" idx="3"/>
            <a:endCxn id="22" idx="1"/>
          </p:cNvCxnSpPr>
          <p:nvPr/>
        </p:nvCxnSpPr>
        <p:spPr>
          <a:xfrm flipH="1" flipV="1">
            <a:off x="5117690" y="3178143"/>
            <a:ext cx="2117348" cy="3589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8" name="Isosceles Triangle 357">
            <a:extLst>
              <a:ext uri="{FF2B5EF4-FFF2-40B4-BE49-F238E27FC236}">
                <a16:creationId xmlns:a16="http://schemas.microsoft.com/office/drawing/2014/main" id="{D894748F-666D-2EFB-84C4-6D2C427201B5}"/>
              </a:ext>
            </a:extLst>
          </p:cNvPr>
          <p:cNvSpPr/>
          <p:nvPr/>
        </p:nvSpPr>
        <p:spPr>
          <a:xfrm rot="5400000">
            <a:off x="5922311" y="2893406"/>
            <a:ext cx="507572" cy="563617"/>
          </a:xfrm>
          <a:prstGeom prst="triangl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261F15-E400-C835-8A77-C40B448B4740}"/>
              </a:ext>
            </a:extLst>
          </p:cNvPr>
          <p:cNvSpPr txBox="1"/>
          <p:nvPr/>
        </p:nvSpPr>
        <p:spPr>
          <a:xfrm>
            <a:off x="5945276" y="6528153"/>
            <a:ext cx="2497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267 km to LS </a:t>
            </a:r>
            <a:r>
              <a:rPr lang="en-US" dirty="0">
                <a:sym typeface="Wingdings" panose="05000000000000000000" pitchFamily="2" charset="2"/>
              </a:rPr>
              <a:t> 4 </a:t>
            </a:r>
            <a:r>
              <a:rPr lang="en-US" dirty="0" err="1">
                <a:sym typeface="Wingdings" panose="05000000000000000000" pitchFamily="2" charset="2"/>
              </a:rPr>
              <a:t>amplis</a:t>
            </a:r>
            <a:endParaRPr lang="fr-CH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7C5BE6C-EF14-BCC1-48EB-43A8D0E49EBC}"/>
              </a:ext>
            </a:extLst>
          </p:cNvPr>
          <p:cNvSpPr txBox="1"/>
          <p:nvPr/>
        </p:nvSpPr>
        <p:spPr>
          <a:xfrm>
            <a:off x="9284368" y="6533541"/>
            <a:ext cx="2545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224 km to ZH </a:t>
            </a:r>
            <a:r>
              <a:rPr lang="en-US" dirty="0">
                <a:sym typeface="Wingdings" panose="05000000000000000000" pitchFamily="2" charset="2"/>
              </a:rPr>
              <a:t> 3 </a:t>
            </a:r>
            <a:r>
              <a:rPr lang="en-US" dirty="0" err="1">
                <a:sym typeface="Wingdings" panose="05000000000000000000" pitchFamily="2" charset="2"/>
              </a:rPr>
              <a:t>amplis</a:t>
            </a:r>
            <a:endParaRPr lang="fr-CH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4637FF0-9A63-5A8F-0E57-051B2F1B8AED}"/>
              </a:ext>
            </a:extLst>
          </p:cNvPr>
          <p:cNvSpPr txBox="1"/>
          <p:nvPr/>
        </p:nvSpPr>
        <p:spPr>
          <a:xfrm>
            <a:off x="10055239" y="1288669"/>
            <a:ext cx="13830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427 km to LS</a:t>
            </a:r>
          </a:p>
          <a:p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b="1" dirty="0">
                <a:solidFill>
                  <a:srgbClr val="FF0000"/>
                </a:solidFill>
                <a:sym typeface="Wingdings" panose="05000000000000000000" pitchFamily="2" charset="2"/>
              </a:rPr>
              <a:t>7 </a:t>
            </a:r>
            <a:r>
              <a:rPr lang="en-US" b="1" dirty="0" err="1">
                <a:solidFill>
                  <a:srgbClr val="FF0000"/>
                </a:solidFill>
                <a:sym typeface="Wingdings" panose="05000000000000000000" pitchFamily="2" charset="2"/>
              </a:rPr>
              <a:t>amplis</a:t>
            </a:r>
            <a:endParaRPr lang="fr-CH" b="1" dirty="0">
              <a:solidFill>
                <a:srgbClr val="FF0000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6D7506C-25A0-725E-8797-2CAC88B0230C}"/>
              </a:ext>
            </a:extLst>
          </p:cNvPr>
          <p:cNvSpPr txBox="1"/>
          <p:nvPr/>
        </p:nvSpPr>
        <p:spPr>
          <a:xfrm>
            <a:off x="7999596" y="-109328"/>
            <a:ext cx="2513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223 km to LS </a:t>
            </a:r>
            <a:r>
              <a:rPr lang="en-US" dirty="0">
                <a:sym typeface="Wingdings" panose="05000000000000000000" pitchFamily="2" charset="2"/>
              </a:rPr>
              <a:t> 3 </a:t>
            </a:r>
            <a:r>
              <a:rPr lang="en-US" dirty="0" err="1">
                <a:sym typeface="Wingdings" panose="05000000000000000000" pitchFamily="2" charset="2"/>
              </a:rPr>
              <a:t>amplis</a:t>
            </a:r>
            <a:endParaRPr lang="fr-CH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5205B6A-1391-A908-056D-B895E2E4F2DD}"/>
              </a:ext>
            </a:extLst>
          </p:cNvPr>
          <p:cNvSpPr txBox="1"/>
          <p:nvPr/>
        </p:nvSpPr>
        <p:spPr>
          <a:xfrm>
            <a:off x="361431" y="6397988"/>
            <a:ext cx="2545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439 km to ZH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b="1" dirty="0">
                <a:solidFill>
                  <a:srgbClr val="FF0000"/>
                </a:solidFill>
                <a:sym typeface="Wingdings" panose="05000000000000000000" pitchFamily="2" charset="2"/>
              </a:rPr>
              <a:t>7 </a:t>
            </a:r>
            <a:r>
              <a:rPr lang="en-US" b="1" dirty="0" err="1">
                <a:solidFill>
                  <a:srgbClr val="FF0000"/>
                </a:solidFill>
                <a:sym typeface="Wingdings" panose="05000000000000000000" pitchFamily="2" charset="2"/>
              </a:rPr>
              <a:t>amplis</a:t>
            </a:r>
            <a:endParaRPr lang="fr-CH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21410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CFC9A-65D1-5693-28EE-2BD777966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697" y="2766218"/>
            <a:ext cx="2166257" cy="1325563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logique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/>
              <a:t>physique</a:t>
            </a:r>
            <a:br>
              <a:rPr lang="en-US" dirty="0"/>
            </a:br>
            <a:endParaRPr lang="fr-CH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8D5E37E-CD83-0CE5-ACF6-F48DADB84443}"/>
              </a:ext>
            </a:extLst>
          </p:cNvPr>
          <p:cNvGrpSpPr>
            <a:grpSpLocks noChangeAspect="1"/>
          </p:cNvGrpSpPr>
          <p:nvPr/>
        </p:nvGrpSpPr>
        <p:grpSpPr>
          <a:xfrm>
            <a:off x="4777786" y="404949"/>
            <a:ext cx="3527082" cy="2479807"/>
            <a:chOff x="418346" y="31145"/>
            <a:chExt cx="9911321" cy="6968412"/>
          </a:xfrm>
        </p:grpSpPr>
        <p:sp>
          <p:nvSpPr>
            <p:cNvPr id="9" name="Rechteck 4">
              <a:extLst>
                <a:ext uri="{FF2B5EF4-FFF2-40B4-BE49-F238E27FC236}">
                  <a16:creationId xmlns:a16="http://schemas.microsoft.com/office/drawing/2014/main" id="{A0C2C73E-E321-CD61-4FC4-881C216C1462}"/>
                </a:ext>
              </a:extLst>
            </p:cNvPr>
            <p:cNvSpPr/>
            <p:nvPr/>
          </p:nvSpPr>
          <p:spPr>
            <a:xfrm>
              <a:off x="7958509" y="216594"/>
              <a:ext cx="720000" cy="720000"/>
            </a:xfrm>
            <a:prstGeom prst="rect">
              <a:avLst/>
            </a:prstGeom>
            <a:pattFill prst="smGrid">
              <a:fgClr>
                <a:schemeClr val="accent1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" name="Rechteck 5">
              <a:extLst>
                <a:ext uri="{FF2B5EF4-FFF2-40B4-BE49-F238E27FC236}">
                  <a16:creationId xmlns:a16="http://schemas.microsoft.com/office/drawing/2014/main" id="{202BB726-52C9-C329-0B9F-42F3DEE6F86F}"/>
                </a:ext>
              </a:extLst>
            </p:cNvPr>
            <p:cNvSpPr/>
            <p:nvPr/>
          </p:nvSpPr>
          <p:spPr>
            <a:xfrm>
              <a:off x="7203258" y="815922"/>
              <a:ext cx="900000" cy="9000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" name="Rechteck 6">
              <a:extLst>
                <a:ext uri="{FF2B5EF4-FFF2-40B4-BE49-F238E27FC236}">
                  <a16:creationId xmlns:a16="http://schemas.microsoft.com/office/drawing/2014/main" id="{A1720F03-D623-FF71-8E91-36954E5F7A76}"/>
                </a:ext>
              </a:extLst>
            </p:cNvPr>
            <p:cNvSpPr/>
            <p:nvPr/>
          </p:nvSpPr>
          <p:spPr>
            <a:xfrm>
              <a:off x="4106329" y="2496478"/>
              <a:ext cx="720000" cy="720000"/>
            </a:xfrm>
            <a:prstGeom prst="rect">
              <a:avLst/>
            </a:prstGeom>
            <a:pattFill prst="smGrid">
              <a:fgClr>
                <a:schemeClr val="accent1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" name="Rechteck 7">
              <a:extLst>
                <a:ext uri="{FF2B5EF4-FFF2-40B4-BE49-F238E27FC236}">
                  <a16:creationId xmlns:a16="http://schemas.microsoft.com/office/drawing/2014/main" id="{0CD6CA0A-C313-6BC0-12E6-D6182035A01E}"/>
                </a:ext>
              </a:extLst>
            </p:cNvPr>
            <p:cNvSpPr/>
            <p:nvPr/>
          </p:nvSpPr>
          <p:spPr>
            <a:xfrm>
              <a:off x="6640856" y="2136478"/>
              <a:ext cx="720000" cy="720000"/>
            </a:xfrm>
            <a:prstGeom prst="rect">
              <a:avLst/>
            </a:prstGeom>
            <a:pattFill prst="smGrid">
              <a:fgClr>
                <a:schemeClr val="accent1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" name="Rechteck 8">
              <a:extLst>
                <a:ext uri="{FF2B5EF4-FFF2-40B4-BE49-F238E27FC236}">
                  <a16:creationId xmlns:a16="http://schemas.microsoft.com/office/drawing/2014/main" id="{685FC950-6D1C-6933-9011-C7E7EA7303DF}"/>
                </a:ext>
              </a:extLst>
            </p:cNvPr>
            <p:cNvSpPr/>
            <p:nvPr/>
          </p:nvSpPr>
          <p:spPr>
            <a:xfrm>
              <a:off x="9609667" y="589450"/>
              <a:ext cx="720000" cy="720000"/>
            </a:xfrm>
            <a:prstGeom prst="rect">
              <a:avLst/>
            </a:prstGeom>
            <a:pattFill prst="smGrid">
              <a:fgClr>
                <a:schemeClr val="accent1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" name="Rechteck 9">
              <a:extLst>
                <a:ext uri="{FF2B5EF4-FFF2-40B4-BE49-F238E27FC236}">
                  <a16:creationId xmlns:a16="http://schemas.microsoft.com/office/drawing/2014/main" id="{FB366C32-0A1D-7507-BE60-B2BB5629A70C}"/>
                </a:ext>
              </a:extLst>
            </p:cNvPr>
            <p:cNvSpPr/>
            <p:nvPr/>
          </p:nvSpPr>
          <p:spPr>
            <a:xfrm>
              <a:off x="8481300" y="6279557"/>
              <a:ext cx="720000" cy="720000"/>
            </a:xfrm>
            <a:prstGeom prst="rect">
              <a:avLst/>
            </a:prstGeom>
            <a:pattFill prst="smGrid">
              <a:fgClr>
                <a:schemeClr val="accent1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5" name="Rechteck 10">
              <a:extLst>
                <a:ext uri="{FF2B5EF4-FFF2-40B4-BE49-F238E27FC236}">
                  <a16:creationId xmlns:a16="http://schemas.microsoft.com/office/drawing/2014/main" id="{DB8F42F5-0347-79A5-ABCC-98FE77C296DF}"/>
                </a:ext>
              </a:extLst>
            </p:cNvPr>
            <p:cNvSpPr/>
            <p:nvPr/>
          </p:nvSpPr>
          <p:spPr>
            <a:xfrm>
              <a:off x="1894465" y="4248064"/>
              <a:ext cx="720000" cy="7200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>
                <a:solidFill>
                  <a:srgbClr val="FF0000"/>
                </a:solidFill>
                <a:highlight>
                  <a:srgbClr val="FFFF00"/>
                </a:highlight>
              </a:endParaRPr>
            </a:p>
          </p:txBody>
        </p:sp>
        <p:sp>
          <p:nvSpPr>
            <p:cNvPr id="16" name="Rechteck 11">
              <a:extLst>
                <a:ext uri="{FF2B5EF4-FFF2-40B4-BE49-F238E27FC236}">
                  <a16:creationId xmlns:a16="http://schemas.microsoft.com/office/drawing/2014/main" id="{BD939DDE-2593-BE54-C5E4-5DC0B2C2C9EE}"/>
                </a:ext>
              </a:extLst>
            </p:cNvPr>
            <p:cNvSpPr/>
            <p:nvPr/>
          </p:nvSpPr>
          <p:spPr>
            <a:xfrm>
              <a:off x="418346" y="5559557"/>
              <a:ext cx="720000" cy="720000"/>
            </a:xfrm>
            <a:prstGeom prst="rect">
              <a:avLst/>
            </a:prstGeom>
            <a:pattFill prst="smGrid">
              <a:fgClr>
                <a:schemeClr val="accent1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7" name="Rechteck 12">
              <a:extLst>
                <a:ext uri="{FF2B5EF4-FFF2-40B4-BE49-F238E27FC236}">
                  <a16:creationId xmlns:a16="http://schemas.microsoft.com/office/drawing/2014/main" id="{0EB1DC44-0B1F-5561-6705-B71047AFBF90}"/>
                </a:ext>
              </a:extLst>
            </p:cNvPr>
            <p:cNvSpPr/>
            <p:nvPr/>
          </p:nvSpPr>
          <p:spPr>
            <a:xfrm>
              <a:off x="4640545" y="31145"/>
              <a:ext cx="720000" cy="720000"/>
            </a:xfrm>
            <a:prstGeom prst="rect">
              <a:avLst/>
            </a:prstGeom>
            <a:pattFill prst="smGrid">
              <a:fgClr>
                <a:schemeClr val="accent1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BD23FCF-F3E3-853E-9241-3FC867490431}"/>
              </a:ext>
            </a:extLst>
          </p:cNvPr>
          <p:cNvCxnSpPr>
            <a:cxnSpLocks/>
          </p:cNvCxnSpPr>
          <p:nvPr/>
        </p:nvCxnSpPr>
        <p:spPr>
          <a:xfrm flipV="1">
            <a:off x="5553148" y="1535906"/>
            <a:ext cx="624745" cy="443388"/>
          </a:xfrm>
          <a:prstGeom prst="line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209F986-1291-56D4-19E6-02A897EB45B1}"/>
              </a:ext>
            </a:extLst>
          </p:cNvPr>
          <p:cNvCxnSpPr>
            <a:cxnSpLocks/>
            <a:stCxn id="11" idx="3"/>
            <a:endCxn id="10" idx="1"/>
          </p:cNvCxnSpPr>
          <p:nvPr/>
        </p:nvCxnSpPr>
        <p:spPr>
          <a:xfrm flipV="1">
            <a:off x="6346428" y="844362"/>
            <a:ext cx="845864" cy="566021"/>
          </a:xfrm>
          <a:prstGeom prst="line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0C5D3AF0-A90F-8659-F476-61628A5E7911}"/>
              </a:ext>
            </a:extLst>
          </p:cNvPr>
          <p:cNvCxnSpPr>
            <a:cxnSpLocks/>
            <a:stCxn id="15" idx="3"/>
          </p:cNvCxnSpPr>
          <p:nvPr/>
        </p:nvCxnSpPr>
        <p:spPr>
          <a:xfrm flipV="1">
            <a:off x="5559306" y="1188720"/>
            <a:ext cx="1457177" cy="84499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6C0443C2-F1E1-0894-A29B-7F5B9E7418D3}"/>
              </a:ext>
            </a:extLst>
          </p:cNvPr>
          <p:cNvCxnSpPr>
            <a:cxnSpLocks/>
          </p:cNvCxnSpPr>
          <p:nvPr/>
        </p:nvCxnSpPr>
        <p:spPr>
          <a:xfrm flipV="1">
            <a:off x="7087919" y="976949"/>
            <a:ext cx="108141" cy="178193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B94D528F-A8E1-5206-67B0-247BDAEE9556}"/>
              </a:ext>
            </a:extLst>
          </p:cNvPr>
          <p:cNvCxnSpPr>
            <a:cxnSpLocks/>
            <a:stCxn id="16" idx="0"/>
            <a:endCxn id="15" idx="1"/>
          </p:cNvCxnSpPr>
          <p:nvPr/>
        </p:nvCxnSpPr>
        <p:spPr>
          <a:xfrm flipV="1">
            <a:off x="4905897" y="2033710"/>
            <a:ext cx="397187" cy="338602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54D8A915-DD85-4326-9C9E-0DEA2F60E93A}"/>
              </a:ext>
            </a:extLst>
          </p:cNvPr>
          <p:cNvCxnSpPr>
            <a:cxnSpLocks/>
          </p:cNvCxnSpPr>
          <p:nvPr/>
        </p:nvCxnSpPr>
        <p:spPr>
          <a:xfrm flipV="1">
            <a:off x="5032188" y="990021"/>
            <a:ext cx="2428870" cy="1621697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1C56B639-7FAB-FC54-D643-4A1670F46A04}"/>
              </a:ext>
            </a:extLst>
          </p:cNvPr>
          <p:cNvCxnSpPr>
            <a:cxnSpLocks/>
          </p:cNvCxnSpPr>
          <p:nvPr/>
        </p:nvCxnSpPr>
        <p:spPr>
          <a:xfrm>
            <a:off x="5546034" y="2154803"/>
            <a:ext cx="2095168" cy="53273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AA34C0C6-697C-B72D-1295-D1C7A330DA2E}"/>
              </a:ext>
            </a:extLst>
          </p:cNvPr>
          <p:cNvCxnSpPr>
            <a:cxnSpLocks/>
          </p:cNvCxnSpPr>
          <p:nvPr/>
        </p:nvCxnSpPr>
        <p:spPr>
          <a:xfrm flipH="1" flipV="1">
            <a:off x="7504932" y="990021"/>
            <a:ext cx="327102" cy="1641861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D13468A3-1FD1-C910-7321-E08CE79B6770}"/>
              </a:ext>
            </a:extLst>
          </p:cNvPr>
          <p:cNvCxnSpPr>
            <a:cxnSpLocks/>
            <a:endCxn id="13" idx="2"/>
          </p:cNvCxnSpPr>
          <p:nvPr/>
        </p:nvCxnSpPr>
        <p:spPr>
          <a:xfrm flipV="1">
            <a:off x="5553443" y="859852"/>
            <a:ext cx="2623314" cy="1247424"/>
          </a:xfrm>
          <a:prstGeom prst="line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C81D16B3-60D0-2746-FF95-BC59DF177516}"/>
              </a:ext>
            </a:extLst>
          </p:cNvPr>
          <p:cNvCxnSpPr>
            <a:cxnSpLocks/>
          </p:cNvCxnSpPr>
          <p:nvPr/>
        </p:nvCxnSpPr>
        <p:spPr>
          <a:xfrm flipH="1">
            <a:off x="7494465" y="748145"/>
            <a:ext cx="552796" cy="182880"/>
          </a:xfrm>
          <a:prstGeom prst="line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0A2E0368-2A6C-16AD-CB55-FE5E62CFC976}"/>
              </a:ext>
            </a:extLst>
          </p:cNvPr>
          <p:cNvCxnSpPr>
            <a:cxnSpLocks/>
            <a:stCxn id="17" idx="3"/>
          </p:cNvCxnSpPr>
          <p:nvPr/>
        </p:nvCxnSpPr>
        <p:spPr>
          <a:xfrm>
            <a:off x="6536536" y="533060"/>
            <a:ext cx="671088" cy="236112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901CF203-9956-AABB-FC24-007723DF10F5}"/>
              </a:ext>
            </a:extLst>
          </p:cNvPr>
          <p:cNvCxnSpPr>
            <a:cxnSpLocks/>
            <a:stCxn id="15" idx="0"/>
          </p:cNvCxnSpPr>
          <p:nvPr/>
        </p:nvCxnSpPr>
        <p:spPr>
          <a:xfrm flipV="1">
            <a:off x="5431195" y="482517"/>
            <a:ext cx="2037980" cy="1423082"/>
          </a:xfrm>
          <a:prstGeom prst="line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09A09B0D-166E-FD12-0E71-8C56CF5AB9ED}"/>
              </a:ext>
            </a:extLst>
          </p:cNvPr>
          <p:cNvCxnSpPr>
            <a:cxnSpLocks/>
          </p:cNvCxnSpPr>
          <p:nvPr/>
        </p:nvCxnSpPr>
        <p:spPr>
          <a:xfrm flipV="1">
            <a:off x="5334766" y="556367"/>
            <a:ext cx="947211" cy="1368927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Straight Connector 166">
            <a:extLst>
              <a:ext uri="{FF2B5EF4-FFF2-40B4-BE49-F238E27FC236}">
                <a16:creationId xmlns:a16="http://schemas.microsoft.com/office/drawing/2014/main" id="{E52EA081-D2A4-7B21-ED14-220F1DE806DB}"/>
              </a:ext>
            </a:extLst>
          </p:cNvPr>
          <p:cNvCxnSpPr>
            <a:stCxn id="16" idx="2"/>
          </p:cNvCxnSpPr>
          <p:nvPr/>
        </p:nvCxnSpPr>
        <p:spPr>
          <a:xfrm flipH="1">
            <a:off x="4901978" y="2628534"/>
            <a:ext cx="3919" cy="3379159"/>
          </a:xfrm>
          <a:prstGeom prst="line">
            <a:avLst/>
          </a:prstGeom>
          <a:ln w="3175">
            <a:solidFill>
              <a:schemeClr val="bg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Straight Connector 167">
            <a:extLst>
              <a:ext uri="{FF2B5EF4-FFF2-40B4-BE49-F238E27FC236}">
                <a16:creationId xmlns:a16="http://schemas.microsoft.com/office/drawing/2014/main" id="{6A937B81-4D26-CE8C-584F-109AAE5EF653}"/>
              </a:ext>
            </a:extLst>
          </p:cNvPr>
          <p:cNvCxnSpPr/>
          <p:nvPr/>
        </p:nvCxnSpPr>
        <p:spPr>
          <a:xfrm flipH="1">
            <a:off x="5342471" y="2171945"/>
            <a:ext cx="3919" cy="3379159"/>
          </a:xfrm>
          <a:prstGeom prst="line">
            <a:avLst/>
          </a:prstGeom>
          <a:ln w="3175">
            <a:solidFill>
              <a:schemeClr val="bg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Connector 168">
            <a:extLst>
              <a:ext uri="{FF2B5EF4-FFF2-40B4-BE49-F238E27FC236}">
                <a16:creationId xmlns:a16="http://schemas.microsoft.com/office/drawing/2014/main" id="{0278A3D4-4F5A-2533-596E-E130B7B26A41}"/>
              </a:ext>
            </a:extLst>
          </p:cNvPr>
          <p:cNvCxnSpPr/>
          <p:nvPr/>
        </p:nvCxnSpPr>
        <p:spPr>
          <a:xfrm flipH="1">
            <a:off x="6206578" y="1564534"/>
            <a:ext cx="3919" cy="3379159"/>
          </a:xfrm>
          <a:prstGeom prst="line">
            <a:avLst/>
          </a:prstGeom>
          <a:ln w="3175">
            <a:solidFill>
              <a:schemeClr val="bg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Straight Connector 169">
            <a:extLst>
              <a:ext uri="{FF2B5EF4-FFF2-40B4-BE49-F238E27FC236}">
                <a16:creationId xmlns:a16="http://schemas.microsoft.com/office/drawing/2014/main" id="{11698C0D-07B5-DB38-60B0-CF1F5E4BFBF4}"/>
              </a:ext>
            </a:extLst>
          </p:cNvPr>
          <p:cNvCxnSpPr>
            <a:cxnSpLocks/>
            <a:stCxn id="17" idx="2"/>
          </p:cNvCxnSpPr>
          <p:nvPr/>
        </p:nvCxnSpPr>
        <p:spPr>
          <a:xfrm>
            <a:off x="6408425" y="661171"/>
            <a:ext cx="21301" cy="3430610"/>
          </a:xfrm>
          <a:prstGeom prst="line">
            <a:avLst/>
          </a:prstGeom>
          <a:ln w="3175">
            <a:solidFill>
              <a:schemeClr val="bg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Straight Connector 170">
            <a:extLst>
              <a:ext uri="{FF2B5EF4-FFF2-40B4-BE49-F238E27FC236}">
                <a16:creationId xmlns:a16="http://schemas.microsoft.com/office/drawing/2014/main" id="{BD871837-298C-D499-1308-B2C6456D2BA6}"/>
              </a:ext>
            </a:extLst>
          </p:cNvPr>
          <p:cNvCxnSpPr/>
          <p:nvPr/>
        </p:nvCxnSpPr>
        <p:spPr>
          <a:xfrm flipH="1">
            <a:off x="7040804" y="1341605"/>
            <a:ext cx="3919" cy="3379159"/>
          </a:xfrm>
          <a:prstGeom prst="line">
            <a:avLst/>
          </a:prstGeom>
          <a:ln w="3175">
            <a:solidFill>
              <a:schemeClr val="bg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Straight Connector 173">
            <a:extLst>
              <a:ext uri="{FF2B5EF4-FFF2-40B4-BE49-F238E27FC236}">
                <a16:creationId xmlns:a16="http://schemas.microsoft.com/office/drawing/2014/main" id="{759519E8-A52B-E658-41A6-401C4A7CB030}"/>
              </a:ext>
            </a:extLst>
          </p:cNvPr>
          <p:cNvCxnSpPr>
            <a:cxnSpLocks/>
          </p:cNvCxnSpPr>
          <p:nvPr/>
        </p:nvCxnSpPr>
        <p:spPr>
          <a:xfrm flipH="1">
            <a:off x="7337419" y="999186"/>
            <a:ext cx="0" cy="3415514"/>
          </a:xfrm>
          <a:prstGeom prst="line">
            <a:avLst/>
          </a:prstGeom>
          <a:ln w="3175">
            <a:solidFill>
              <a:schemeClr val="bg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Straight Connector 174">
            <a:extLst>
              <a:ext uri="{FF2B5EF4-FFF2-40B4-BE49-F238E27FC236}">
                <a16:creationId xmlns:a16="http://schemas.microsoft.com/office/drawing/2014/main" id="{F925E501-9715-9580-2CBA-AC778FD9AD90}"/>
              </a:ext>
            </a:extLst>
          </p:cNvPr>
          <p:cNvCxnSpPr/>
          <p:nvPr/>
        </p:nvCxnSpPr>
        <p:spPr>
          <a:xfrm flipH="1">
            <a:off x="7568989" y="718527"/>
            <a:ext cx="3919" cy="3379159"/>
          </a:xfrm>
          <a:prstGeom prst="line">
            <a:avLst/>
          </a:prstGeom>
          <a:ln w="3175">
            <a:solidFill>
              <a:schemeClr val="bg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Straight Connector 175">
            <a:extLst>
              <a:ext uri="{FF2B5EF4-FFF2-40B4-BE49-F238E27FC236}">
                <a16:creationId xmlns:a16="http://schemas.microsoft.com/office/drawing/2014/main" id="{04423A41-EB0D-4B5D-B867-1344D0C0E4CE}"/>
              </a:ext>
            </a:extLst>
          </p:cNvPr>
          <p:cNvCxnSpPr/>
          <p:nvPr/>
        </p:nvCxnSpPr>
        <p:spPr>
          <a:xfrm flipH="1">
            <a:off x="8181962" y="859852"/>
            <a:ext cx="3919" cy="3379159"/>
          </a:xfrm>
          <a:prstGeom prst="line">
            <a:avLst/>
          </a:prstGeom>
          <a:ln w="3175">
            <a:solidFill>
              <a:schemeClr val="bg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Straight Connector 176">
            <a:extLst>
              <a:ext uri="{FF2B5EF4-FFF2-40B4-BE49-F238E27FC236}">
                <a16:creationId xmlns:a16="http://schemas.microsoft.com/office/drawing/2014/main" id="{FD7186DD-2CFC-9FDA-FE5E-50EFCA41E93F}"/>
              </a:ext>
            </a:extLst>
          </p:cNvPr>
          <p:cNvCxnSpPr/>
          <p:nvPr/>
        </p:nvCxnSpPr>
        <p:spPr>
          <a:xfrm flipH="1">
            <a:off x="7769191" y="2884756"/>
            <a:ext cx="3919" cy="3379159"/>
          </a:xfrm>
          <a:prstGeom prst="line">
            <a:avLst/>
          </a:prstGeom>
          <a:ln w="3175">
            <a:solidFill>
              <a:schemeClr val="bg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74C4C5A6-F0EA-6D80-A612-8743614928F3}"/>
              </a:ext>
            </a:extLst>
          </p:cNvPr>
          <p:cNvGrpSpPr>
            <a:grpSpLocks noChangeAspect="1"/>
          </p:cNvGrpSpPr>
          <p:nvPr/>
        </p:nvGrpSpPr>
        <p:grpSpPr>
          <a:xfrm>
            <a:off x="4762774" y="3882348"/>
            <a:ext cx="3527082" cy="2479807"/>
            <a:chOff x="418346" y="31145"/>
            <a:chExt cx="9911321" cy="6968412"/>
          </a:xfrm>
        </p:grpSpPr>
        <p:sp>
          <p:nvSpPr>
            <p:cNvPr id="179" name="Rechteck 4">
              <a:extLst>
                <a:ext uri="{FF2B5EF4-FFF2-40B4-BE49-F238E27FC236}">
                  <a16:creationId xmlns:a16="http://schemas.microsoft.com/office/drawing/2014/main" id="{C46F6729-C3F7-A073-FD66-A98C7C09654B}"/>
                </a:ext>
              </a:extLst>
            </p:cNvPr>
            <p:cNvSpPr/>
            <p:nvPr/>
          </p:nvSpPr>
          <p:spPr>
            <a:xfrm>
              <a:off x="7958509" y="216594"/>
              <a:ext cx="720000" cy="720000"/>
            </a:xfrm>
            <a:prstGeom prst="rect">
              <a:avLst/>
            </a:prstGeom>
            <a:pattFill prst="smGrid">
              <a:fgClr>
                <a:schemeClr val="accent1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80" name="Rechteck 5">
              <a:extLst>
                <a:ext uri="{FF2B5EF4-FFF2-40B4-BE49-F238E27FC236}">
                  <a16:creationId xmlns:a16="http://schemas.microsoft.com/office/drawing/2014/main" id="{80374093-E196-BDCB-87B8-A7B5EE99CA04}"/>
                </a:ext>
              </a:extLst>
            </p:cNvPr>
            <p:cNvSpPr/>
            <p:nvPr/>
          </p:nvSpPr>
          <p:spPr>
            <a:xfrm>
              <a:off x="7203258" y="815922"/>
              <a:ext cx="900000" cy="9000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81" name="Rechteck 6">
              <a:extLst>
                <a:ext uri="{FF2B5EF4-FFF2-40B4-BE49-F238E27FC236}">
                  <a16:creationId xmlns:a16="http://schemas.microsoft.com/office/drawing/2014/main" id="{7A3E0088-7EC3-EF8E-1F27-995D456AE28B}"/>
                </a:ext>
              </a:extLst>
            </p:cNvPr>
            <p:cNvSpPr/>
            <p:nvPr/>
          </p:nvSpPr>
          <p:spPr>
            <a:xfrm>
              <a:off x="4106329" y="2496478"/>
              <a:ext cx="720000" cy="720000"/>
            </a:xfrm>
            <a:prstGeom prst="rect">
              <a:avLst/>
            </a:prstGeom>
            <a:pattFill prst="smGrid">
              <a:fgClr>
                <a:schemeClr val="accent1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82" name="Rechteck 7">
              <a:extLst>
                <a:ext uri="{FF2B5EF4-FFF2-40B4-BE49-F238E27FC236}">
                  <a16:creationId xmlns:a16="http://schemas.microsoft.com/office/drawing/2014/main" id="{C96B892F-4BD5-E602-3FE8-33BADE19B791}"/>
                </a:ext>
              </a:extLst>
            </p:cNvPr>
            <p:cNvSpPr/>
            <p:nvPr/>
          </p:nvSpPr>
          <p:spPr>
            <a:xfrm>
              <a:off x="6640856" y="2136478"/>
              <a:ext cx="720000" cy="720000"/>
            </a:xfrm>
            <a:prstGeom prst="rect">
              <a:avLst/>
            </a:prstGeom>
            <a:pattFill prst="smGrid">
              <a:fgClr>
                <a:schemeClr val="accent1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83" name="Rechteck 8">
              <a:extLst>
                <a:ext uri="{FF2B5EF4-FFF2-40B4-BE49-F238E27FC236}">
                  <a16:creationId xmlns:a16="http://schemas.microsoft.com/office/drawing/2014/main" id="{A7280405-9AE6-2DC7-058F-BCF2FBA01870}"/>
                </a:ext>
              </a:extLst>
            </p:cNvPr>
            <p:cNvSpPr/>
            <p:nvPr/>
          </p:nvSpPr>
          <p:spPr>
            <a:xfrm>
              <a:off x="9609667" y="589450"/>
              <a:ext cx="720000" cy="720000"/>
            </a:xfrm>
            <a:prstGeom prst="rect">
              <a:avLst/>
            </a:prstGeom>
            <a:pattFill prst="smGrid">
              <a:fgClr>
                <a:schemeClr val="accent1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84" name="Rechteck 9">
              <a:extLst>
                <a:ext uri="{FF2B5EF4-FFF2-40B4-BE49-F238E27FC236}">
                  <a16:creationId xmlns:a16="http://schemas.microsoft.com/office/drawing/2014/main" id="{8F4D6EAA-CC37-E68B-61EF-7E52A1874E61}"/>
                </a:ext>
              </a:extLst>
            </p:cNvPr>
            <p:cNvSpPr/>
            <p:nvPr/>
          </p:nvSpPr>
          <p:spPr>
            <a:xfrm>
              <a:off x="8481300" y="6279557"/>
              <a:ext cx="720000" cy="720000"/>
            </a:xfrm>
            <a:prstGeom prst="rect">
              <a:avLst/>
            </a:prstGeom>
            <a:pattFill prst="smGrid">
              <a:fgClr>
                <a:schemeClr val="accent1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85" name="Rechteck 10">
              <a:extLst>
                <a:ext uri="{FF2B5EF4-FFF2-40B4-BE49-F238E27FC236}">
                  <a16:creationId xmlns:a16="http://schemas.microsoft.com/office/drawing/2014/main" id="{F0A19455-A291-BEAB-F660-879C739C3D67}"/>
                </a:ext>
              </a:extLst>
            </p:cNvPr>
            <p:cNvSpPr/>
            <p:nvPr/>
          </p:nvSpPr>
          <p:spPr>
            <a:xfrm>
              <a:off x="1894465" y="4248064"/>
              <a:ext cx="720000" cy="7200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>
                <a:solidFill>
                  <a:srgbClr val="FF0000"/>
                </a:solidFill>
                <a:highlight>
                  <a:srgbClr val="FFFF00"/>
                </a:highlight>
              </a:endParaRPr>
            </a:p>
          </p:txBody>
        </p:sp>
        <p:sp>
          <p:nvSpPr>
            <p:cNvPr id="186" name="Rechteck 11">
              <a:extLst>
                <a:ext uri="{FF2B5EF4-FFF2-40B4-BE49-F238E27FC236}">
                  <a16:creationId xmlns:a16="http://schemas.microsoft.com/office/drawing/2014/main" id="{32835BE8-0EB8-6318-441E-AB80763B3B80}"/>
                </a:ext>
              </a:extLst>
            </p:cNvPr>
            <p:cNvSpPr/>
            <p:nvPr/>
          </p:nvSpPr>
          <p:spPr>
            <a:xfrm>
              <a:off x="418346" y="5559557"/>
              <a:ext cx="720000" cy="720000"/>
            </a:xfrm>
            <a:prstGeom prst="rect">
              <a:avLst/>
            </a:prstGeom>
            <a:pattFill prst="smGrid">
              <a:fgClr>
                <a:schemeClr val="accent1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87" name="Rechteck 12">
              <a:extLst>
                <a:ext uri="{FF2B5EF4-FFF2-40B4-BE49-F238E27FC236}">
                  <a16:creationId xmlns:a16="http://schemas.microsoft.com/office/drawing/2014/main" id="{FDD5D970-EAA8-7275-F7C4-533B7A2D7BA5}"/>
                </a:ext>
              </a:extLst>
            </p:cNvPr>
            <p:cNvSpPr/>
            <p:nvPr/>
          </p:nvSpPr>
          <p:spPr>
            <a:xfrm>
              <a:off x="4640545" y="31145"/>
              <a:ext cx="720000" cy="720000"/>
            </a:xfrm>
            <a:prstGeom prst="rect">
              <a:avLst/>
            </a:prstGeom>
            <a:pattFill prst="smGrid">
              <a:fgClr>
                <a:schemeClr val="accent1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cxnSp>
        <p:nvCxnSpPr>
          <p:cNvPr id="188" name="Straight Connector 187">
            <a:extLst>
              <a:ext uri="{FF2B5EF4-FFF2-40B4-BE49-F238E27FC236}">
                <a16:creationId xmlns:a16="http://schemas.microsoft.com/office/drawing/2014/main" id="{F17CBA35-A93E-3B7C-BC49-46124EE1DBB6}"/>
              </a:ext>
            </a:extLst>
          </p:cNvPr>
          <p:cNvCxnSpPr>
            <a:cxnSpLocks/>
          </p:cNvCxnSpPr>
          <p:nvPr/>
        </p:nvCxnSpPr>
        <p:spPr>
          <a:xfrm flipV="1">
            <a:off x="5538136" y="5013305"/>
            <a:ext cx="624745" cy="443388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Straight Connector 188">
            <a:extLst>
              <a:ext uri="{FF2B5EF4-FFF2-40B4-BE49-F238E27FC236}">
                <a16:creationId xmlns:a16="http://schemas.microsoft.com/office/drawing/2014/main" id="{00F4D3DD-0F71-B98F-1525-808A484A528F}"/>
              </a:ext>
            </a:extLst>
          </p:cNvPr>
          <p:cNvCxnSpPr>
            <a:cxnSpLocks/>
            <a:stCxn id="181" idx="3"/>
            <a:endCxn id="182" idx="1"/>
          </p:cNvCxnSpPr>
          <p:nvPr/>
        </p:nvCxnSpPr>
        <p:spPr>
          <a:xfrm flipV="1">
            <a:off x="6331416" y="4759671"/>
            <a:ext cx="645725" cy="128111"/>
          </a:xfrm>
          <a:prstGeom prst="line">
            <a:avLst/>
          </a:prstGeom>
          <a:ln w="12700">
            <a:solidFill>
              <a:srgbClr val="3399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Straight Connector 189">
            <a:extLst>
              <a:ext uri="{FF2B5EF4-FFF2-40B4-BE49-F238E27FC236}">
                <a16:creationId xmlns:a16="http://schemas.microsoft.com/office/drawing/2014/main" id="{75145E07-04E0-F773-0420-B25AD91EC954}"/>
              </a:ext>
            </a:extLst>
          </p:cNvPr>
          <p:cNvCxnSpPr>
            <a:cxnSpLocks/>
            <a:stCxn id="182" idx="1"/>
            <a:endCxn id="180" idx="2"/>
          </p:cNvCxnSpPr>
          <p:nvPr/>
        </p:nvCxnSpPr>
        <p:spPr>
          <a:xfrm flipV="1">
            <a:off x="6977141" y="4481900"/>
            <a:ext cx="360278" cy="277771"/>
          </a:xfrm>
          <a:prstGeom prst="line">
            <a:avLst/>
          </a:prstGeom>
          <a:ln w="12700">
            <a:solidFill>
              <a:srgbClr val="3399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Straight Connector 190">
            <a:extLst>
              <a:ext uri="{FF2B5EF4-FFF2-40B4-BE49-F238E27FC236}">
                <a16:creationId xmlns:a16="http://schemas.microsoft.com/office/drawing/2014/main" id="{33F7D750-0710-B2B4-A249-60856F44CBC5}"/>
              </a:ext>
            </a:extLst>
          </p:cNvPr>
          <p:cNvCxnSpPr>
            <a:cxnSpLocks/>
            <a:stCxn id="185" idx="3"/>
          </p:cNvCxnSpPr>
          <p:nvPr/>
        </p:nvCxnSpPr>
        <p:spPr>
          <a:xfrm flipV="1">
            <a:off x="5544294" y="4957064"/>
            <a:ext cx="788002" cy="554045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Straight Connector 191">
            <a:extLst>
              <a:ext uri="{FF2B5EF4-FFF2-40B4-BE49-F238E27FC236}">
                <a16:creationId xmlns:a16="http://schemas.microsoft.com/office/drawing/2014/main" id="{187C0F8B-1E30-C65B-2F91-2CE4C977BA85}"/>
              </a:ext>
            </a:extLst>
          </p:cNvPr>
          <p:cNvCxnSpPr>
            <a:cxnSpLocks/>
          </p:cNvCxnSpPr>
          <p:nvPr/>
        </p:nvCxnSpPr>
        <p:spPr>
          <a:xfrm flipV="1">
            <a:off x="6328140" y="4819904"/>
            <a:ext cx="660862" cy="133004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" name="Straight Connector 192">
            <a:extLst>
              <a:ext uri="{FF2B5EF4-FFF2-40B4-BE49-F238E27FC236}">
                <a16:creationId xmlns:a16="http://schemas.microsoft.com/office/drawing/2014/main" id="{EBD8B944-43A6-E05A-439A-0F343B9C5C03}"/>
              </a:ext>
            </a:extLst>
          </p:cNvPr>
          <p:cNvCxnSpPr>
            <a:cxnSpLocks/>
          </p:cNvCxnSpPr>
          <p:nvPr/>
        </p:nvCxnSpPr>
        <p:spPr>
          <a:xfrm flipV="1">
            <a:off x="7233363" y="4483239"/>
            <a:ext cx="192057" cy="148321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Straight Connector 193">
            <a:extLst>
              <a:ext uri="{FF2B5EF4-FFF2-40B4-BE49-F238E27FC236}">
                <a16:creationId xmlns:a16="http://schemas.microsoft.com/office/drawing/2014/main" id="{0437D194-A858-69AF-31A3-338FE1F456B7}"/>
              </a:ext>
            </a:extLst>
          </p:cNvPr>
          <p:cNvCxnSpPr>
            <a:cxnSpLocks/>
            <a:endCxn id="185" idx="2"/>
          </p:cNvCxnSpPr>
          <p:nvPr/>
        </p:nvCxnSpPr>
        <p:spPr>
          <a:xfrm flipV="1">
            <a:off x="5018996" y="5639220"/>
            <a:ext cx="397187" cy="210491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" name="Straight Connector 194">
            <a:extLst>
              <a:ext uri="{FF2B5EF4-FFF2-40B4-BE49-F238E27FC236}">
                <a16:creationId xmlns:a16="http://schemas.microsoft.com/office/drawing/2014/main" id="{E118B949-26D4-8DF0-B28F-E4373310AC12}"/>
              </a:ext>
            </a:extLst>
          </p:cNvPr>
          <p:cNvCxnSpPr>
            <a:cxnSpLocks/>
            <a:stCxn id="186" idx="3"/>
            <a:endCxn id="184" idx="0"/>
          </p:cNvCxnSpPr>
          <p:nvPr/>
        </p:nvCxnSpPr>
        <p:spPr>
          <a:xfrm>
            <a:off x="5018996" y="5977822"/>
            <a:ext cx="2741204" cy="128111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Straight Connector 195">
            <a:extLst>
              <a:ext uri="{FF2B5EF4-FFF2-40B4-BE49-F238E27FC236}">
                <a16:creationId xmlns:a16="http://schemas.microsoft.com/office/drawing/2014/main" id="{5EA5CC87-EAF6-8ADA-A46A-6676366C20B5}"/>
              </a:ext>
            </a:extLst>
          </p:cNvPr>
          <p:cNvCxnSpPr>
            <a:cxnSpLocks/>
            <a:stCxn id="184" idx="0"/>
          </p:cNvCxnSpPr>
          <p:nvPr/>
        </p:nvCxnSpPr>
        <p:spPr>
          <a:xfrm flipV="1">
            <a:off x="7760200" y="4293870"/>
            <a:ext cx="290330" cy="1812063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Straight Connector 196">
            <a:extLst>
              <a:ext uri="{FF2B5EF4-FFF2-40B4-BE49-F238E27FC236}">
                <a16:creationId xmlns:a16="http://schemas.microsoft.com/office/drawing/2014/main" id="{9CD5A89F-E009-C69F-8D9F-1AC3EC26A9AB}"/>
              </a:ext>
            </a:extLst>
          </p:cNvPr>
          <p:cNvCxnSpPr>
            <a:cxnSpLocks/>
          </p:cNvCxnSpPr>
          <p:nvPr/>
        </p:nvCxnSpPr>
        <p:spPr>
          <a:xfrm flipV="1">
            <a:off x="7497558" y="4295775"/>
            <a:ext cx="548686" cy="163757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Straight Connector 197">
            <a:extLst>
              <a:ext uri="{FF2B5EF4-FFF2-40B4-BE49-F238E27FC236}">
                <a16:creationId xmlns:a16="http://schemas.microsoft.com/office/drawing/2014/main" id="{0E1DB7A7-8DEB-E047-C66D-3EA36F925C11}"/>
              </a:ext>
            </a:extLst>
          </p:cNvPr>
          <p:cNvCxnSpPr>
            <a:cxnSpLocks/>
          </p:cNvCxnSpPr>
          <p:nvPr/>
        </p:nvCxnSpPr>
        <p:spPr>
          <a:xfrm>
            <a:off x="4890942" y="6041695"/>
            <a:ext cx="2735248" cy="123245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9" name="Straight Connector 198">
            <a:extLst>
              <a:ext uri="{FF2B5EF4-FFF2-40B4-BE49-F238E27FC236}">
                <a16:creationId xmlns:a16="http://schemas.microsoft.com/office/drawing/2014/main" id="{A8EC25E6-31D1-34A4-5DD3-9B07446A9FE0}"/>
              </a:ext>
            </a:extLst>
          </p:cNvPr>
          <p:cNvCxnSpPr>
            <a:cxnSpLocks/>
            <a:endCxn id="186" idx="0"/>
          </p:cNvCxnSpPr>
          <p:nvPr/>
        </p:nvCxnSpPr>
        <p:spPr>
          <a:xfrm flipV="1">
            <a:off x="4886966" y="5849711"/>
            <a:ext cx="3919" cy="191984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0" name="Straight Connector 199">
            <a:extLst>
              <a:ext uri="{FF2B5EF4-FFF2-40B4-BE49-F238E27FC236}">
                <a16:creationId xmlns:a16="http://schemas.microsoft.com/office/drawing/2014/main" id="{7842D25A-B057-B1D3-FEBF-BE1C54C72108}"/>
              </a:ext>
            </a:extLst>
          </p:cNvPr>
          <p:cNvCxnSpPr>
            <a:cxnSpLocks/>
            <a:stCxn id="186" idx="0"/>
          </p:cNvCxnSpPr>
          <p:nvPr/>
        </p:nvCxnSpPr>
        <p:spPr>
          <a:xfrm flipV="1">
            <a:off x="4890885" y="5639220"/>
            <a:ext cx="405427" cy="210491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Straight Connector 200">
            <a:extLst>
              <a:ext uri="{FF2B5EF4-FFF2-40B4-BE49-F238E27FC236}">
                <a16:creationId xmlns:a16="http://schemas.microsoft.com/office/drawing/2014/main" id="{C51F2B4C-E659-C701-AE0B-62A59CBE97FE}"/>
              </a:ext>
            </a:extLst>
          </p:cNvPr>
          <p:cNvCxnSpPr>
            <a:cxnSpLocks/>
          </p:cNvCxnSpPr>
          <p:nvPr/>
        </p:nvCxnSpPr>
        <p:spPr>
          <a:xfrm flipV="1">
            <a:off x="7817022" y="4222466"/>
            <a:ext cx="289272" cy="1886815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2" name="Straight Connector 201">
            <a:extLst>
              <a:ext uri="{FF2B5EF4-FFF2-40B4-BE49-F238E27FC236}">
                <a16:creationId xmlns:a16="http://schemas.microsoft.com/office/drawing/2014/main" id="{D725A418-927B-15ED-08B7-8F5BA0D4AB29}"/>
              </a:ext>
            </a:extLst>
          </p:cNvPr>
          <p:cNvCxnSpPr>
            <a:cxnSpLocks/>
          </p:cNvCxnSpPr>
          <p:nvPr/>
        </p:nvCxnSpPr>
        <p:spPr>
          <a:xfrm flipV="1">
            <a:off x="7493615" y="4219387"/>
            <a:ext cx="618837" cy="184727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Straight Connector 202">
            <a:extLst>
              <a:ext uri="{FF2B5EF4-FFF2-40B4-BE49-F238E27FC236}">
                <a16:creationId xmlns:a16="http://schemas.microsoft.com/office/drawing/2014/main" id="{E0B5F8EF-4DD6-32E5-9676-76D073492B13}"/>
              </a:ext>
            </a:extLst>
          </p:cNvPr>
          <p:cNvCxnSpPr>
            <a:cxnSpLocks/>
            <a:stCxn id="179" idx="1"/>
          </p:cNvCxnSpPr>
          <p:nvPr/>
        </p:nvCxnSpPr>
        <p:spPr>
          <a:xfrm flipH="1">
            <a:off x="7244861" y="4076454"/>
            <a:ext cx="201185" cy="128111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" name="Straight Connector 203">
            <a:extLst>
              <a:ext uri="{FF2B5EF4-FFF2-40B4-BE49-F238E27FC236}">
                <a16:creationId xmlns:a16="http://schemas.microsoft.com/office/drawing/2014/main" id="{45E0544A-3459-836F-AF31-9C7A90ADF91D}"/>
              </a:ext>
            </a:extLst>
          </p:cNvPr>
          <p:cNvCxnSpPr>
            <a:cxnSpLocks/>
          </p:cNvCxnSpPr>
          <p:nvPr/>
        </p:nvCxnSpPr>
        <p:spPr>
          <a:xfrm flipV="1">
            <a:off x="4800960" y="5575914"/>
            <a:ext cx="486803" cy="276294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" name="Straight Connector 204">
            <a:extLst>
              <a:ext uri="{FF2B5EF4-FFF2-40B4-BE49-F238E27FC236}">
                <a16:creationId xmlns:a16="http://schemas.microsoft.com/office/drawing/2014/main" id="{5DB11600-30E7-3C53-D2F7-4DDE09E468EA}"/>
              </a:ext>
            </a:extLst>
          </p:cNvPr>
          <p:cNvCxnSpPr>
            <a:cxnSpLocks/>
            <a:endCxn id="184" idx="3"/>
          </p:cNvCxnSpPr>
          <p:nvPr/>
        </p:nvCxnSpPr>
        <p:spPr>
          <a:xfrm>
            <a:off x="4810828" y="6095609"/>
            <a:ext cx="3077483" cy="138435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" name="Straight Connector 205">
            <a:extLst>
              <a:ext uri="{FF2B5EF4-FFF2-40B4-BE49-F238E27FC236}">
                <a16:creationId xmlns:a16="http://schemas.microsoft.com/office/drawing/2014/main" id="{346B4659-4CCF-6DE9-A363-0AB95949BA29}"/>
              </a:ext>
            </a:extLst>
          </p:cNvPr>
          <p:cNvCxnSpPr>
            <a:cxnSpLocks/>
          </p:cNvCxnSpPr>
          <p:nvPr/>
        </p:nvCxnSpPr>
        <p:spPr>
          <a:xfrm flipH="1" flipV="1">
            <a:off x="4810828" y="5848918"/>
            <a:ext cx="16446" cy="240113"/>
          </a:xfrm>
          <a:prstGeom prst="line">
            <a:avLst/>
          </a:prstGeom>
          <a:ln w="12700">
            <a:solidFill>
              <a:srgbClr val="3399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" name="Straight Connector 206">
            <a:extLst>
              <a:ext uri="{FF2B5EF4-FFF2-40B4-BE49-F238E27FC236}">
                <a16:creationId xmlns:a16="http://schemas.microsoft.com/office/drawing/2014/main" id="{521C0DE6-D0F4-9585-FAF5-4034907C62BA}"/>
              </a:ext>
            </a:extLst>
          </p:cNvPr>
          <p:cNvCxnSpPr>
            <a:cxnSpLocks/>
            <a:stCxn id="184" idx="3"/>
            <a:endCxn id="183" idx="2"/>
          </p:cNvCxnSpPr>
          <p:nvPr/>
        </p:nvCxnSpPr>
        <p:spPr>
          <a:xfrm flipV="1">
            <a:off x="7888311" y="4337251"/>
            <a:ext cx="273434" cy="1896793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Straight Connector 207">
            <a:extLst>
              <a:ext uri="{FF2B5EF4-FFF2-40B4-BE49-F238E27FC236}">
                <a16:creationId xmlns:a16="http://schemas.microsoft.com/office/drawing/2014/main" id="{8B653E46-C96F-9ADE-A036-9424A3D528AC}"/>
              </a:ext>
            </a:extLst>
          </p:cNvPr>
          <p:cNvCxnSpPr>
            <a:cxnSpLocks/>
          </p:cNvCxnSpPr>
          <p:nvPr/>
        </p:nvCxnSpPr>
        <p:spPr>
          <a:xfrm flipH="1">
            <a:off x="7499773" y="4167962"/>
            <a:ext cx="537152" cy="159182"/>
          </a:xfrm>
          <a:prstGeom prst="line">
            <a:avLst/>
          </a:prstGeom>
          <a:ln w="12700">
            <a:solidFill>
              <a:srgbClr val="3399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Straight Connector 208">
            <a:extLst>
              <a:ext uri="{FF2B5EF4-FFF2-40B4-BE49-F238E27FC236}">
                <a16:creationId xmlns:a16="http://schemas.microsoft.com/office/drawing/2014/main" id="{5C1F49D4-EEED-DFB8-0E6F-F4C086F09F9E}"/>
              </a:ext>
            </a:extLst>
          </p:cNvPr>
          <p:cNvCxnSpPr>
            <a:cxnSpLocks/>
          </p:cNvCxnSpPr>
          <p:nvPr/>
        </p:nvCxnSpPr>
        <p:spPr>
          <a:xfrm flipV="1">
            <a:off x="7382081" y="4113193"/>
            <a:ext cx="64294" cy="45244"/>
          </a:xfrm>
          <a:prstGeom prst="line">
            <a:avLst/>
          </a:prstGeom>
          <a:ln w="12700">
            <a:solidFill>
              <a:srgbClr val="3399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Straight Connector 209">
            <a:extLst>
              <a:ext uri="{FF2B5EF4-FFF2-40B4-BE49-F238E27FC236}">
                <a16:creationId xmlns:a16="http://schemas.microsoft.com/office/drawing/2014/main" id="{05E1D0C0-A860-39FA-4416-7D29747D7C3B}"/>
              </a:ext>
            </a:extLst>
          </p:cNvPr>
          <p:cNvCxnSpPr>
            <a:cxnSpLocks/>
            <a:stCxn id="187" idx="3"/>
            <a:endCxn id="179" idx="1"/>
          </p:cNvCxnSpPr>
          <p:nvPr/>
        </p:nvCxnSpPr>
        <p:spPr>
          <a:xfrm>
            <a:off x="6521524" y="4010459"/>
            <a:ext cx="924522" cy="65995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Straight Connector 210">
            <a:extLst>
              <a:ext uri="{FF2B5EF4-FFF2-40B4-BE49-F238E27FC236}">
                <a16:creationId xmlns:a16="http://schemas.microsoft.com/office/drawing/2014/main" id="{35F964BD-0FCF-91E4-62C4-6CCE2BA69538}"/>
              </a:ext>
            </a:extLst>
          </p:cNvPr>
          <p:cNvCxnSpPr>
            <a:cxnSpLocks/>
          </p:cNvCxnSpPr>
          <p:nvPr/>
        </p:nvCxnSpPr>
        <p:spPr>
          <a:xfrm>
            <a:off x="6267073" y="3950585"/>
            <a:ext cx="1178973" cy="73905"/>
          </a:xfrm>
          <a:prstGeom prst="line">
            <a:avLst/>
          </a:prstGeom>
          <a:ln w="12700">
            <a:solidFill>
              <a:srgbClr val="3399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Straight Connector 211">
            <a:extLst>
              <a:ext uri="{FF2B5EF4-FFF2-40B4-BE49-F238E27FC236}">
                <a16:creationId xmlns:a16="http://schemas.microsoft.com/office/drawing/2014/main" id="{668AF046-E968-B1A7-410B-DAFCA995C848}"/>
              </a:ext>
            </a:extLst>
          </p:cNvPr>
          <p:cNvCxnSpPr>
            <a:cxnSpLocks/>
            <a:stCxn id="185" idx="0"/>
          </p:cNvCxnSpPr>
          <p:nvPr/>
        </p:nvCxnSpPr>
        <p:spPr>
          <a:xfrm flipV="1">
            <a:off x="5416183" y="4033766"/>
            <a:ext cx="850782" cy="1349232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" name="Straight Connector 212">
            <a:extLst>
              <a:ext uri="{FF2B5EF4-FFF2-40B4-BE49-F238E27FC236}">
                <a16:creationId xmlns:a16="http://schemas.microsoft.com/office/drawing/2014/main" id="{940DA734-5CE6-4FC7-8543-75E01D3E6515}"/>
              </a:ext>
            </a:extLst>
          </p:cNvPr>
          <p:cNvCxnSpPr>
            <a:cxnSpLocks/>
          </p:cNvCxnSpPr>
          <p:nvPr/>
        </p:nvCxnSpPr>
        <p:spPr>
          <a:xfrm flipV="1">
            <a:off x="5367544" y="3948766"/>
            <a:ext cx="904573" cy="1424108"/>
          </a:xfrm>
          <a:prstGeom prst="line">
            <a:avLst/>
          </a:prstGeom>
          <a:ln w="12700">
            <a:solidFill>
              <a:srgbClr val="3399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Straight Connector 225">
            <a:extLst>
              <a:ext uri="{FF2B5EF4-FFF2-40B4-BE49-F238E27FC236}">
                <a16:creationId xmlns:a16="http://schemas.microsoft.com/office/drawing/2014/main" id="{FD2B0B90-2645-BC15-1DB8-8D38EED69B29}"/>
              </a:ext>
            </a:extLst>
          </p:cNvPr>
          <p:cNvCxnSpPr>
            <a:cxnSpLocks/>
            <a:stCxn id="10" idx="3"/>
          </p:cNvCxnSpPr>
          <p:nvPr/>
        </p:nvCxnSpPr>
        <p:spPr>
          <a:xfrm flipV="1">
            <a:off x="7512570" y="728985"/>
            <a:ext cx="199031" cy="115377"/>
          </a:xfrm>
          <a:prstGeom prst="line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2" name="Oval 241">
            <a:extLst>
              <a:ext uri="{FF2B5EF4-FFF2-40B4-BE49-F238E27FC236}">
                <a16:creationId xmlns:a16="http://schemas.microsoft.com/office/drawing/2014/main" id="{F3F16B58-FF54-42EA-F423-48CD94C06FB6}"/>
              </a:ext>
            </a:extLst>
          </p:cNvPr>
          <p:cNvSpPr/>
          <p:nvPr/>
        </p:nvSpPr>
        <p:spPr>
          <a:xfrm>
            <a:off x="8141990" y="4298073"/>
            <a:ext cx="43200" cy="43200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43" name="Oval 242">
            <a:extLst>
              <a:ext uri="{FF2B5EF4-FFF2-40B4-BE49-F238E27FC236}">
                <a16:creationId xmlns:a16="http://schemas.microsoft.com/office/drawing/2014/main" id="{31342FA7-3A2B-E00F-D70E-3D6F20622BC6}"/>
              </a:ext>
            </a:extLst>
          </p:cNvPr>
          <p:cNvSpPr/>
          <p:nvPr/>
        </p:nvSpPr>
        <p:spPr>
          <a:xfrm>
            <a:off x="8003160" y="4143130"/>
            <a:ext cx="43200" cy="43200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44" name="Oval 243">
            <a:extLst>
              <a:ext uri="{FF2B5EF4-FFF2-40B4-BE49-F238E27FC236}">
                <a16:creationId xmlns:a16="http://schemas.microsoft.com/office/drawing/2014/main" id="{BB893C8E-3B2C-E6DD-EC29-CFF3A6705939}"/>
              </a:ext>
            </a:extLst>
          </p:cNvPr>
          <p:cNvSpPr/>
          <p:nvPr/>
        </p:nvSpPr>
        <p:spPr>
          <a:xfrm>
            <a:off x="7462591" y="4298395"/>
            <a:ext cx="43200" cy="43200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45" name="Oval 244">
            <a:extLst>
              <a:ext uri="{FF2B5EF4-FFF2-40B4-BE49-F238E27FC236}">
                <a16:creationId xmlns:a16="http://schemas.microsoft.com/office/drawing/2014/main" id="{A0C9FE4E-AFC3-8C5C-5F80-C9C2104947DF}"/>
              </a:ext>
            </a:extLst>
          </p:cNvPr>
          <p:cNvSpPr/>
          <p:nvPr/>
        </p:nvSpPr>
        <p:spPr>
          <a:xfrm>
            <a:off x="7473309" y="4371500"/>
            <a:ext cx="43200" cy="43200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46" name="Oval 245">
            <a:extLst>
              <a:ext uri="{FF2B5EF4-FFF2-40B4-BE49-F238E27FC236}">
                <a16:creationId xmlns:a16="http://schemas.microsoft.com/office/drawing/2014/main" id="{829DB9F2-6A65-01EB-5299-554742071012}"/>
              </a:ext>
            </a:extLst>
          </p:cNvPr>
          <p:cNvSpPr/>
          <p:nvPr/>
        </p:nvSpPr>
        <p:spPr>
          <a:xfrm>
            <a:off x="7459509" y="4448907"/>
            <a:ext cx="43200" cy="43200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47" name="Oval 246">
            <a:extLst>
              <a:ext uri="{FF2B5EF4-FFF2-40B4-BE49-F238E27FC236}">
                <a16:creationId xmlns:a16="http://schemas.microsoft.com/office/drawing/2014/main" id="{A8549E3C-17FD-7129-09EC-51B9955DD373}"/>
              </a:ext>
            </a:extLst>
          </p:cNvPr>
          <p:cNvSpPr/>
          <p:nvPr/>
        </p:nvSpPr>
        <p:spPr>
          <a:xfrm>
            <a:off x="7298049" y="4456325"/>
            <a:ext cx="43200" cy="43200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48" name="Oval 247">
            <a:extLst>
              <a:ext uri="{FF2B5EF4-FFF2-40B4-BE49-F238E27FC236}">
                <a16:creationId xmlns:a16="http://schemas.microsoft.com/office/drawing/2014/main" id="{94E88AA0-E62D-96BF-E07F-4583086909F8}"/>
              </a:ext>
            </a:extLst>
          </p:cNvPr>
          <p:cNvSpPr/>
          <p:nvPr/>
        </p:nvSpPr>
        <p:spPr>
          <a:xfrm>
            <a:off x="7386163" y="4460300"/>
            <a:ext cx="43200" cy="43200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49" name="Oval 248">
            <a:extLst>
              <a:ext uri="{FF2B5EF4-FFF2-40B4-BE49-F238E27FC236}">
                <a16:creationId xmlns:a16="http://schemas.microsoft.com/office/drawing/2014/main" id="{539A6880-634E-D9EE-4C71-796B10202175}"/>
              </a:ext>
            </a:extLst>
          </p:cNvPr>
          <p:cNvSpPr/>
          <p:nvPr/>
        </p:nvSpPr>
        <p:spPr>
          <a:xfrm>
            <a:off x="7362444" y="4148068"/>
            <a:ext cx="43200" cy="43200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50" name="Oval 249">
            <a:extLst>
              <a:ext uri="{FF2B5EF4-FFF2-40B4-BE49-F238E27FC236}">
                <a16:creationId xmlns:a16="http://schemas.microsoft.com/office/drawing/2014/main" id="{46F684D0-F7BA-81ED-B0EB-FA4025956F03}"/>
              </a:ext>
            </a:extLst>
          </p:cNvPr>
          <p:cNvSpPr/>
          <p:nvPr/>
        </p:nvSpPr>
        <p:spPr>
          <a:xfrm>
            <a:off x="7283893" y="4148068"/>
            <a:ext cx="43200" cy="43200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51" name="Oval 250">
            <a:extLst>
              <a:ext uri="{FF2B5EF4-FFF2-40B4-BE49-F238E27FC236}">
                <a16:creationId xmlns:a16="http://schemas.microsoft.com/office/drawing/2014/main" id="{326B98CD-DDA3-10FC-C98B-B7EE22463D67}"/>
              </a:ext>
            </a:extLst>
          </p:cNvPr>
          <p:cNvSpPr/>
          <p:nvPr/>
        </p:nvSpPr>
        <p:spPr>
          <a:xfrm>
            <a:off x="7449865" y="4084006"/>
            <a:ext cx="43200" cy="43200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52" name="Oval 251">
            <a:extLst>
              <a:ext uri="{FF2B5EF4-FFF2-40B4-BE49-F238E27FC236}">
                <a16:creationId xmlns:a16="http://schemas.microsoft.com/office/drawing/2014/main" id="{53F122DA-DBC7-0878-C76C-0D12C66614B2}"/>
              </a:ext>
            </a:extLst>
          </p:cNvPr>
          <p:cNvSpPr/>
          <p:nvPr/>
        </p:nvSpPr>
        <p:spPr>
          <a:xfrm>
            <a:off x="7437945" y="3985117"/>
            <a:ext cx="43200" cy="43200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53" name="Oval 252">
            <a:extLst>
              <a:ext uri="{FF2B5EF4-FFF2-40B4-BE49-F238E27FC236}">
                <a16:creationId xmlns:a16="http://schemas.microsoft.com/office/drawing/2014/main" id="{42AD66EC-2E2F-C9F3-C3F1-814D010B382A}"/>
              </a:ext>
            </a:extLst>
          </p:cNvPr>
          <p:cNvSpPr/>
          <p:nvPr/>
        </p:nvSpPr>
        <p:spPr>
          <a:xfrm>
            <a:off x="6487535" y="3991981"/>
            <a:ext cx="43200" cy="43200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54" name="Oval 253">
            <a:extLst>
              <a:ext uri="{FF2B5EF4-FFF2-40B4-BE49-F238E27FC236}">
                <a16:creationId xmlns:a16="http://schemas.microsoft.com/office/drawing/2014/main" id="{9286EEC4-60C3-C3DF-3D89-62D97A0F8E00}"/>
              </a:ext>
            </a:extLst>
          </p:cNvPr>
          <p:cNvSpPr/>
          <p:nvPr/>
        </p:nvSpPr>
        <p:spPr>
          <a:xfrm>
            <a:off x="6245630" y="4006766"/>
            <a:ext cx="43200" cy="43200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55" name="Oval 254">
            <a:extLst>
              <a:ext uri="{FF2B5EF4-FFF2-40B4-BE49-F238E27FC236}">
                <a16:creationId xmlns:a16="http://schemas.microsoft.com/office/drawing/2014/main" id="{2F27B40C-A0A2-CE33-E80D-C04318D36A1E}"/>
              </a:ext>
            </a:extLst>
          </p:cNvPr>
          <p:cNvSpPr/>
          <p:nvPr/>
        </p:nvSpPr>
        <p:spPr>
          <a:xfrm>
            <a:off x="6303861" y="4851692"/>
            <a:ext cx="43200" cy="43200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56" name="Oval 255">
            <a:extLst>
              <a:ext uri="{FF2B5EF4-FFF2-40B4-BE49-F238E27FC236}">
                <a16:creationId xmlns:a16="http://schemas.microsoft.com/office/drawing/2014/main" id="{F5FB99F7-7042-0270-D016-8D780E7441A4}"/>
              </a:ext>
            </a:extLst>
          </p:cNvPr>
          <p:cNvSpPr/>
          <p:nvPr/>
        </p:nvSpPr>
        <p:spPr>
          <a:xfrm>
            <a:off x="6144581" y="4982341"/>
            <a:ext cx="43200" cy="43200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57" name="Oval 256">
            <a:extLst>
              <a:ext uri="{FF2B5EF4-FFF2-40B4-BE49-F238E27FC236}">
                <a16:creationId xmlns:a16="http://schemas.microsoft.com/office/drawing/2014/main" id="{AB75315B-FE21-FD0F-A9F6-0129712B0E74}"/>
              </a:ext>
            </a:extLst>
          </p:cNvPr>
          <p:cNvSpPr/>
          <p:nvPr/>
        </p:nvSpPr>
        <p:spPr>
          <a:xfrm>
            <a:off x="7202113" y="4618465"/>
            <a:ext cx="43200" cy="43200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58" name="Oval 257">
            <a:extLst>
              <a:ext uri="{FF2B5EF4-FFF2-40B4-BE49-F238E27FC236}">
                <a16:creationId xmlns:a16="http://schemas.microsoft.com/office/drawing/2014/main" id="{801BF255-57FD-30CF-5BEF-36EBF8402DC8}"/>
              </a:ext>
            </a:extLst>
          </p:cNvPr>
          <p:cNvSpPr/>
          <p:nvPr/>
        </p:nvSpPr>
        <p:spPr>
          <a:xfrm>
            <a:off x="6967933" y="4789615"/>
            <a:ext cx="43200" cy="43200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59" name="Oval 258">
            <a:extLst>
              <a:ext uri="{FF2B5EF4-FFF2-40B4-BE49-F238E27FC236}">
                <a16:creationId xmlns:a16="http://schemas.microsoft.com/office/drawing/2014/main" id="{7947E313-D88B-FF0E-563F-DBB1B23E35EB}"/>
              </a:ext>
            </a:extLst>
          </p:cNvPr>
          <p:cNvSpPr/>
          <p:nvPr/>
        </p:nvSpPr>
        <p:spPr>
          <a:xfrm>
            <a:off x="7785355" y="6086145"/>
            <a:ext cx="43200" cy="43200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60" name="Oval 259">
            <a:extLst>
              <a:ext uri="{FF2B5EF4-FFF2-40B4-BE49-F238E27FC236}">
                <a16:creationId xmlns:a16="http://schemas.microsoft.com/office/drawing/2014/main" id="{7F33C624-524B-EB98-2762-5DFD59DC9462}"/>
              </a:ext>
            </a:extLst>
          </p:cNvPr>
          <p:cNvSpPr/>
          <p:nvPr/>
        </p:nvSpPr>
        <p:spPr>
          <a:xfrm>
            <a:off x="7605313" y="6132847"/>
            <a:ext cx="43200" cy="43200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61" name="Oval 260">
            <a:extLst>
              <a:ext uri="{FF2B5EF4-FFF2-40B4-BE49-F238E27FC236}">
                <a16:creationId xmlns:a16="http://schemas.microsoft.com/office/drawing/2014/main" id="{F9987E7A-52BB-2EEC-CEB1-131C4FC0FBD7}"/>
              </a:ext>
            </a:extLst>
          </p:cNvPr>
          <p:cNvSpPr/>
          <p:nvPr/>
        </p:nvSpPr>
        <p:spPr>
          <a:xfrm>
            <a:off x="4979886" y="5943694"/>
            <a:ext cx="43200" cy="43200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62" name="Oval 261">
            <a:extLst>
              <a:ext uri="{FF2B5EF4-FFF2-40B4-BE49-F238E27FC236}">
                <a16:creationId xmlns:a16="http://schemas.microsoft.com/office/drawing/2014/main" id="{2603A387-1D95-B395-9DBC-C205F8CE7A00}"/>
              </a:ext>
            </a:extLst>
          </p:cNvPr>
          <p:cNvSpPr/>
          <p:nvPr/>
        </p:nvSpPr>
        <p:spPr>
          <a:xfrm>
            <a:off x="4983804" y="5836162"/>
            <a:ext cx="43200" cy="43200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63" name="Oval 262">
            <a:extLst>
              <a:ext uri="{FF2B5EF4-FFF2-40B4-BE49-F238E27FC236}">
                <a16:creationId xmlns:a16="http://schemas.microsoft.com/office/drawing/2014/main" id="{DC3F0814-0973-B961-2E62-4C35E42584F1}"/>
              </a:ext>
            </a:extLst>
          </p:cNvPr>
          <p:cNvSpPr/>
          <p:nvPr/>
        </p:nvSpPr>
        <p:spPr>
          <a:xfrm>
            <a:off x="5392262" y="5618531"/>
            <a:ext cx="43200" cy="43200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64" name="Oval 263">
            <a:extLst>
              <a:ext uri="{FF2B5EF4-FFF2-40B4-BE49-F238E27FC236}">
                <a16:creationId xmlns:a16="http://schemas.microsoft.com/office/drawing/2014/main" id="{EC3C5D98-E148-56DF-F17C-622B1B6B49B3}"/>
              </a:ext>
            </a:extLst>
          </p:cNvPr>
          <p:cNvSpPr/>
          <p:nvPr/>
        </p:nvSpPr>
        <p:spPr>
          <a:xfrm>
            <a:off x="5279934" y="5610467"/>
            <a:ext cx="43200" cy="43200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65" name="Oval 264">
            <a:extLst>
              <a:ext uri="{FF2B5EF4-FFF2-40B4-BE49-F238E27FC236}">
                <a16:creationId xmlns:a16="http://schemas.microsoft.com/office/drawing/2014/main" id="{A4EF2F91-CF68-A658-3B0B-2C3E85A54980}"/>
              </a:ext>
            </a:extLst>
          </p:cNvPr>
          <p:cNvSpPr/>
          <p:nvPr/>
        </p:nvSpPr>
        <p:spPr>
          <a:xfrm>
            <a:off x="5264217" y="5529553"/>
            <a:ext cx="43200" cy="43200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66" name="Oval 265">
            <a:extLst>
              <a:ext uri="{FF2B5EF4-FFF2-40B4-BE49-F238E27FC236}">
                <a16:creationId xmlns:a16="http://schemas.microsoft.com/office/drawing/2014/main" id="{4278ED26-A4E6-96A4-DFD9-B04F7783207E}"/>
              </a:ext>
            </a:extLst>
          </p:cNvPr>
          <p:cNvSpPr/>
          <p:nvPr/>
        </p:nvSpPr>
        <p:spPr>
          <a:xfrm>
            <a:off x="5325843" y="5356828"/>
            <a:ext cx="43200" cy="43200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67" name="Oval 266">
            <a:extLst>
              <a:ext uri="{FF2B5EF4-FFF2-40B4-BE49-F238E27FC236}">
                <a16:creationId xmlns:a16="http://schemas.microsoft.com/office/drawing/2014/main" id="{B34D13BE-7795-9C58-165C-F4E4BF2E7600}"/>
              </a:ext>
            </a:extLst>
          </p:cNvPr>
          <p:cNvSpPr/>
          <p:nvPr/>
        </p:nvSpPr>
        <p:spPr>
          <a:xfrm>
            <a:off x="5403938" y="5357833"/>
            <a:ext cx="43200" cy="43200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68" name="Oval 267">
            <a:extLst>
              <a:ext uri="{FF2B5EF4-FFF2-40B4-BE49-F238E27FC236}">
                <a16:creationId xmlns:a16="http://schemas.microsoft.com/office/drawing/2014/main" id="{95D8DB43-30C9-5339-D54D-EFABACD24BCB}"/>
              </a:ext>
            </a:extLst>
          </p:cNvPr>
          <p:cNvSpPr/>
          <p:nvPr/>
        </p:nvSpPr>
        <p:spPr>
          <a:xfrm>
            <a:off x="5512799" y="5497407"/>
            <a:ext cx="43200" cy="43200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69" name="Oval 268">
            <a:extLst>
              <a:ext uri="{FF2B5EF4-FFF2-40B4-BE49-F238E27FC236}">
                <a16:creationId xmlns:a16="http://schemas.microsoft.com/office/drawing/2014/main" id="{1AC8A5AE-C13C-F2FA-8835-73F9CB9F32E6}"/>
              </a:ext>
            </a:extLst>
          </p:cNvPr>
          <p:cNvSpPr/>
          <p:nvPr/>
        </p:nvSpPr>
        <p:spPr>
          <a:xfrm>
            <a:off x="5508845" y="5410662"/>
            <a:ext cx="43200" cy="43200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70" name="Oval 269">
            <a:extLst>
              <a:ext uri="{FF2B5EF4-FFF2-40B4-BE49-F238E27FC236}">
                <a16:creationId xmlns:a16="http://schemas.microsoft.com/office/drawing/2014/main" id="{6D97508D-F0BC-ACEB-5760-FDC2EB653AFC}"/>
              </a:ext>
            </a:extLst>
          </p:cNvPr>
          <p:cNvSpPr/>
          <p:nvPr/>
        </p:nvSpPr>
        <p:spPr>
          <a:xfrm>
            <a:off x="8170407" y="824580"/>
            <a:ext cx="43200" cy="43200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71" name="Oval 270">
            <a:extLst>
              <a:ext uri="{FF2B5EF4-FFF2-40B4-BE49-F238E27FC236}">
                <a16:creationId xmlns:a16="http://schemas.microsoft.com/office/drawing/2014/main" id="{64EFA967-84A9-0EAB-C8DA-BFA299DA3EB9}"/>
              </a:ext>
            </a:extLst>
          </p:cNvPr>
          <p:cNvSpPr/>
          <p:nvPr/>
        </p:nvSpPr>
        <p:spPr>
          <a:xfrm>
            <a:off x="8029914" y="724733"/>
            <a:ext cx="43200" cy="43200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72" name="Oval 271">
            <a:extLst>
              <a:ext uri="{FF2B5EF4-FFF2-40B4-BE49-F238E27FC236}">
                <a16:creationId xmlns:a16="http://schemas.microsoft.com/office/drawing/2014/main" id="{9E2AEE18-25E6-780C-41BD-462B2EFE6BF8}"/>
              </a:ext>
            </a:extLst>
          </p:cNvPr>
          <p:cNvSpPr/>
          <p:nvPr/>
        </p:nvSpPr>
        <p:spPr>
          <a:xfrm>
            <a:off x="7484191" y="897591"/>
            <a:ext cx="43200" cy="43200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73" name="Oval 272">
            <a:extLst>
              <a:ext uri="{FF2B5EF4-FFF2-40B4-BE49-F238E27FC236}">
                <a16:creationId xmlns:a16="http://schemas.microsoft.com/office/drawing/2014/main" id="{31342EE7-D5B4-4568-78EA-66C7F260514B}"/>
              </a:ext>
            </a:extLst>
          </p:cNvPr>
          <p:cNvSpPr/>
          <p:nvPr/>
        </p:nvSpPr>
        <p:spPr>
          <a:xfrm>
            <a:off x="7481109" y="965350"/>
            <a:ext cx="43200" cy="43200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74" name="Oval 273">
            <a:extLst>
              <a:ext uri="{FF2B5EF4-FFF2-40B4-BE49-F238E27FC236}">
                <a16:creationId xmlns:a16="http://schemas.microsoft.com/office/drawing/2014/main" id="{41B0D00C-DA49-1ED4-4F4C-C3AF02516772}"/>
              </a:ext>
            </a:extLst>
          </p:cNvPr>
          <p:cNvSpPr/>
          <p:nvPr/>
        </p:nvSpPr>
        <p:spPr>
          <a:xfrm>
            <a:off x="7173919" y="965132"/>
            <a:ext cx="43200" cy="43200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75" name="Oval 274">
            <a:extLst>
              <a:ext uri="{FF2B5EF4-FFF2-40B4-BE49-F238E27FC236}">
                <a16:creationId xmlns:a16="http://schemas.microsoft.com/office/drawing/2014/main" id="{0AB281C6-1B9F-1A88-F400-76ED8762EF80}"/>
              </a:ext>
            </a:extLst>
          </p:cNvPr>
          <p:cNvSpPr/>
          <p:nvPr/>
        </p:nvSpPr>
        <p:spPr>
          <a:xfrm>
            <a:off x="7421917" y="976949"/>
            <a:ext cx="43200" cy="43200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76" name="Oval 275">
            <a:extLst>
              <a:ext uri="{FF2B5EF4-FFF2-40B4-BE49-F238E27FC236}">
                <a16:creationId xmlns:a16="http://schemas.microsoft.com/office/drawing/2014/main" id="{C61B5D7E-8D13-C34F-B3CB-5C09B8670E61}"/>
              </a:ext>
            </a:extLst>
          </p:cNvPr>
          <p:cNvSpPr/>
          <p:nvPr/>
        </p:nvSpPr>
        <p:spPr>
          <a:xfrm>
            <a:off x="7490409" y="816098"/>
            <a:ext cx="43200" cy="43200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77" name="Oval 276">
            <a:extLst>
              <a:ext uri="{FF2B5EF4-FFF2-40B4-BE49-F238E27FC236}">
                <a16:creationId xmlns:a16="http://schemas.microsoft.com/office/drawing/2014/main" id="{CB0A1421-3FC7-786D-673C-1C85E8B02BCC}"/>
              </a:ext>
            </a:extLst>
          </p:cNvPr>
          <p:cNvSpPr/>
          <p:nvPr/>
        </p:nvSpPr>
        <p:spPr>
          <a:xfrm>
            <a:off x="7164424" y="745907"/>
            <a:ext cx="43200" cy="43200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78" name="Oval 277">
            <a:extLst>
              <a:ext uri="{FF2B5EF4-FFF2-40B4-BE49-F238E27FC236}">
                <a16:creationId xmlns:a16="http://schemas.microsoft.com/office/drawing/2014/main" id="{CE890E28-F1FF-47B7-3767-36D23423E6B4}"/>
              </a:ext>
            </a:extLst>
          </p:cNvPr>
          <p:cNvSpPr/>
          <p:nvPr/>
        </p:nvSpPr>
        <p:spPr>
          <a:xfrm>
            <a:off x="7678107" y="705494"/>
            <a:ext cx="43200" cy="43200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79" name="Oval 278">
            <a:extLst>
              <a:ext uri="{FF2B5EF4-FFF2-40B4-BE49-F238E27FC236}">
                <a16:creationId xmlns:a16="http://schemas.microsoft.com/office/drawing/2014/main" id="{224103AA-E644-BB98-1564-F0C4604DB4AB}"/>
              </a:ext>
            </a:extLst>
          </p:cNvPr>
          <p:cNvSpPr/>
          <p:nvPr/>
        </p:nvSpPr>
        <p:spPr>
          <a:xfrm>
            <a:off x="7446046" y="459640"/>
            <a:ext cx="43200" cy="43200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80" name="Oval 279">
            <a:extLst>
              <a:ext uri="{FF2B5EF4-FFF2-40B4-BE49-F238E27FC236}">
                <a16:creationId xmlns:a16="http://schemas.microsoft.com/office/drawing/2014/main" id="{0056CF34-7CB6-C9DD-09D0-6958DAD4F4A3}"/>
              </a:ext>
            </a:extLst>
          </p:cNvPr>
          <p:cNvSpPr/>
          <p:nvPr/>
        </p:nvSpPr>
        <p:spPr>
          <a:xfrm>
            <a:off x="6509135" y="508424"/>
            <a:ext cx="43200" cy="43200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81" name="Oval 280">
            <a:extLst>
              <a:ext uri="{FF2B5EF4-FFF2-40B4-BE49-F238E27FC236}">
                <a16:creationId xmlns:a16="http://schemas.microsoft.com/office/drawing/2014/main" id="{56FC11F1-0F64-7E8A-D385-18A1E46B9514}"/>
              </a:ext>
            </a:extLst>
          </p:cNvPr>
          <p:cNvSpPr/>
          <p:nvPr/>
        </p:nvSpPr>
        <p:spPr>
          <a:xfrm>
            <a:off x="6267230" y="523209"/>
            <a:ext cx="43200" cy="43200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82" name="Oval 281">
            <a:extLst>
              <a:ext uri="{FF2B5EF4-FFF2-40B4-BE49-F238E27FC236}">
                <a16:creationId xmlns:a16="http://schemas.microsoft.com/office/drawing/2014/main" id="{41C573E8-1CB7-4911-8E0B-CED5301BC35F}"/>
              </a:ext>
            </a:extLst>
          </p:cNvPr>
          <p:cNvSpPr/>
          <p:nvPr/>
        </p:nvSpPr>
        <p:spPr>
          <a:xfrm>
            <a:off x="6322003" y="1388783"/>
            <a:ext cx="43200" cy="43200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83" name="Oval 282">
            <a:extLst>
              <a:ext uri="{FF2B5EF4-FFF2-40B4-BE49-F238E27FC236}">
                <a16:creationId xmlns:a16="http://schemas.microsoft.com/office/drawing/2014/main" id="{29BE7676-75C5-864E-E182-88A1D0B4353A}"/>
              </a:ext>
            </a:extLst>
          </p:cNvPr>
          <p:cNvSpPr/>
          <p:nvPr/>
        </p:nvSpPr>
        <p:spPr>
          <a:xfrm>
            <a:off x="6166181" y="1498784"/>
            <a:ext cx="43200" cy="43200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84" name="Oval 283">
            <a:extLst>
              <a:ext uri="{FF2B5EF4-FFF2-40B4-BE49-F238E27FC236}">
                <a16:creationId xmlns:a16="http://schemas.microsoft.com/office/drawing/2014/main" id="{B41571A6-65E6-420D-69FC-733B3E246A70}"/>
              </a:ext>
            </a:extLst>
          </p:cNvPr>
          <p:cNvSpPr/>
          <p:nvPr/>
        </p:nvSpPr>
        <p:spPr>
          <a:xfrm>
            <a:off x="7070566" y="1131638"/>
            <a:ext cx="43200" cy="43200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85" name="Oval 284">
            <a:extLst>
              <a:ext uri="{FF2B5EF4-FFF2-40B4-BE49-F238E27FC236}">
                <a16:creationId xmlns:a16="http://schemas.microsoft.com/office/drawing/2014/main" id="{2348B0A3-4488-41D6-7F00-329519E0F856}"/>
              </a:ext>
            </a:extLst>
          </p:cNvPr>
          <p:cNvSpPr/>
          <p:nvPr/>
        </p:nvSpPr>
        <p:spPr>
          <a:xfrm>
            <a:off x="6975886" y="1177269"/>
            <a:ext cx="43200" cy="43200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86" name="Oval 285">
            <a:extLst>
              <a:ext uri="{FF2B5EF4-FFF2-40B4-BE49-F238E27FC236}">
                <a16:creationId xmlns:a16="http://schemas.microsoft.com/office/drawing/2014/main" id="{A646B9BF-8982-C87C-8EF2-45686CEEC039}"/>
              </a:ext>
            </a:extLst>
          </p:cNvPr>
          <p:cNvSpPr/>
          <p:nvPr/>
        </p:nvSpPr>
        <p:spPr>
          <a:xfrm>
            <a:off x="7806955" y="2602588"/>
            <a:ext cx="43200" cy="43200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87" name="Oval 286">
            <a:extLst>
              <a:ext uri="{FF2B5EF4-FFF2-40B4-BE49-F238E27FC236}">
                <a16:creationId xmlns:a16="http://schemas.microsoft.com/office/drawing/2014/main" id="{1A299D7D-3522-19D0-1E33-1BA2CE4D9C9F}"/>
              </a:ext>
            </a:extLst>
          </p:cNvPr>
          <p:cNvSpPr/>
          <p:nvPr/>
        </p:nvSpPr>
        <p:spPr>
          <a:xfrm>
            <a:off x="7626913" y="2649290"/>
            <a:ext cx="43200" cy="43200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88" name="Oval 287">
            <a:extLst>
              <a:ext uri="{FF2B5EF4-FFF2-40B4-BE49-F238E27FC236}">
                <a16:creationId xmlns:a16="http://schemas.microsoft.com/office/drawing/2014/main" id="{037C4810-6006-9A3F-B9D7-650FE753E348}"/>
              </a:ext>
            </a:extLst>
          </p:cNvPr>
          <p:cNvSpPr/>
          <p:nvPr/>
        </p:nvSpPr>
        <p:spPr>
          <a:xfrm>
            <a:off x="5003668" y="2595458"/>
            <a:ext cx="43200" cy="43200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89" name="Oval 288">
            <a:extLst>
              <a:ext uri="{FF2B5EF4-FFF2-40B4-BE49-F238E27FC236}">
                <a16:creationId xmlns:a16="http://schemas.microsoft.com/office/drawing/2014/main" id="{2F18F924-F46C-1274-58FA-85D4FBAFC6C5}"/>
              </a:ext>
            </a:extLst>
          </p:cNvPr>
          <p:cNvSpPr/>
          <p:nvPr/>
        </p:nvSpPr>
        <p:spPr>
          <a:xfrm>
            <a:off x="4884687" y="2357290"/>
            <a:ext cx="43200" cy="43200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90" name="Oval 289">
            <a:extLst>
              <a:ext uri="{FF2B5EF4-FFF2-40B4-BE49-F238E27FC236}">
                <a16:creationId xmlns:a16="http://schemas.microsoft.com/office/drawing/2014/main" id="{1EC14847-AFA2-4713-4838-574C0A3B4485}"/>
              </a:ext>
            </a:extLst>
          </p:cNvPr>
          <p:cNvSpPr/>
          <p:nvPr/>
        </p:nvSpPr>
        <p:spPr>
          <a:xfrm>
            <a:off x="5524434" y="2130775"/>
            <a:ext cx="43200" cy="43200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91" name="Oval 290">
            <a:extLst>
              <a:ext uri="{FF2B5EF4-FFF2-40B4-BE49-F238E27FC236}">
                <a16:creationId xmlns:a16="http://schemas.microsoft.com/office/drawing/2014/main" id="{A18A2498-BDCD-6802-6550-9BE926ECEFC6}"/>
              </a:ext>
            </a:extLst>
          </p:cNvPr>
          <p:cNvSpPr/>
          <p:nvPr/>
        </p:nvSpPr>
        <p:spPr>
          <a:xfrm>
            <a:off x="5273774" y="2022603"/>
            <a:ext cx="43200" cy="43200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92" name="Oval 291">
            <a:extLst>
              <a:ext uri="{FF2B5EF4-FFF2-40B4-BE49-F238E27FC236}">
                <a16:creationId xmlns:a16="http://schemas.microsoft.com/office/drawing/2014/main" id="{3A7232B9-EFFE-0EF9-2AF2-6DB5CA1DA631}"/>
              </a:ext>
            </a:extLst>
          </p:cNvPr>
          <p:cNvSpPr/>
          <p:nvPr/>
        </p:nvSpPr>
        <p:spPr>
          <a:xfrm>
            <a:off x="5331957" y="1873789"/>
            <a:ext cx="43200" cy="43200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93" name="Oval 292">
            <a:extLst>
              <a:ext uri="{FF2B5EF4-FFF2-40B4-BE49-F238E27FC236}">
                <a16:creationId xmlns:a16="http://schemas.microsoft.com/office/drawing/2014/main" id="{804C5ED1-AE7C-C562-846D-8038AFF8AB73}"/>
              </a:ext>
            </a:extLst>
          </p:cNvPr>
          <p:cNvSpPr/>
          <p:nvPr/>
        </p:nvSpPr>
        <p:spPr>
          <a:xfrm>
            <a:off x="5418655" y="1882094"/>
            <a:ext cx="43200" cy="43200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94" name="Oval 293">
            <a:extLst>
              <a:ext uri="{FF2B5EF4-FFF2-40B4-BE49-F238E27FC236}">
                <a16:creationId xmlns:a16="http://schemas.microsoft.com/office/drawing/2014/main" id="{E9FA457F-F454-47E4-F874-B49A7EB0E3A0}"/>
              </a:ext>
            </a:extLst>
          </p:cNvPr>
          <p:cNvSpPr/>
          <p:nvPr/>
        </p:nvSpPr>
        <p:spPr>
          <a:xfrm>
            <a:off x="5531495" y="1952701"/>
            <a:ext cx="43200" cy="43200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95" name="Oval 294">
            <a:extLst>
              <a:ext uri="{FF2B5EF4-FFF2-40B4-BE49-F238E27FC236}">
                <a16:creationId xmlns:a16="http://schemas.microsoft.com/office/drawing/2014/main" id="{7E063ACD-A25D-19EA-F5ED-70AA310E6CA8}"/>
              </a:ext>
            </a:extLst>
          </p:cNvPr>
          <p:cNvSpPr/>
          <p:nvPr/>
        </p:nvSpPr>
        <p:spPr>
          <a:xfrm>
            <a:off x="5529241" y="2073094"/>
            <a:ext cx="43200" cy="43200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96" name="Oval 295">
            <a:extLst>
              <a:ext uri="{FF2B5EF4-FFF2-40B4-BE49-F238E27FC236}">
                <a16:creationId xmlns:a16="http://schemas.microsoft.com/office/drawing/2014/main" id="{9D9E668B-152C-C177-8F6D-9FB14DB7E0FB}"/>
              </a:ext>
            </a:extLst>
          </p:cNvPr>
          <p:cNvSpPr/>
          <p:nvPr/>
        </p:nvSpPr>
        <p:spPr>
          <a:xfrm>
            <a:off x="5538783" y="2005092"/>
            <a:ext cx="43200" cy="43200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304" name="Oval 303">
            <a:extLst>
              <a:ext uri="{FF2B5EF4-FFF2-40B4-BE49-F238E27FC236}">
                <a16:creationId xmlns:a16="http://schemas.microsoft.com/office/drawing/2014/main" id="{285CF68B-A259-DE2B-25D6-F94C21175DD0}"/>
              </a:ext>
            </a:extLst>
          </p:cNvPr>
          <p:cNvSpPr/>
          <p:nvPr/>
        </p:nvSpPr>
        <p:spPr>
          <a:xfrm>
            <a:off x="7164424" y="830983"/>
            <a:ext cx="43200" cy="43200"/>
          </a:xfrm>
          <a:prstGeom prst="ellipse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870385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 TP01 planif de base</Template>
  <TotalTime>0</TotalTime>
  <Words>819</Words>
  <Application>Microsoft Office PowerPoint</Application>
  <PresentationFormat>Widescreen</PresentationFormat>
  <Paragraphs>262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Helvetica Neue Light</vt:lpstr>
      <vt:lpstr>Wingdings</vt:lpstr>
      <vt:lpstr>Office Theme</vt:lpstr>
      <vt:lpstr>TP 01: Conception de réseaux. </vt:lpstr>
      <vt:lpstr>Introduction</vt:lpstr>
      <vt:lpstr>Network architecture.</vt:lpstr>
      <vt:lpstr>full layer 3.</vt:lpstr>
      <vt:lpstr>Mix of layer 1 and 3.</vt:lpstr>
      <vt:lpstr>OADM: Optical Add-Drop Multiplexer.</vt:lpstr>
      <vt:lpstr>(Double) étoile sur (double) anneau: question P3</vt:lpstr>
      <vt:lpstr>PowerPoint Presentation</vt:lpstr>
      <vt:lpstr>Swiss Core Agglomerations.</vt:lpstr>
      <vt:lpstr>Swiss Core Agglomerations.</vt:lpstr>
      <vt:lpstr>Swiss Core Agglomerations.</vt:lpstr>
      <vt:lpstr>Swiss Core Agglomerations.</vt:lpstr>
      <vt:lpstr>P5: Metro example with two core nodes per agglo</vt:lpstr>
      <vt:lpstr>P6: Metro example with one core node per agglo</vt:lpstr>
      <vt:lpstr>Simples nœuds – Doubles nœuds dans une même ville</vt:lpstr>
      <vt:lpstr>Swiss Core Agglomerations </vt:lpstr>
      <vt:lpstr>double étoile logique sur double anneau</vt:lpstr>
      <vt:lpstr>logique       physique </vt:lpstr>
    </vt:vector>
  </TitlesOfParts>
  <Company>HEFR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TP 01: Conception de réseaux.</dc:title>
  <dc:creator>Robadey Jacques</dc:creator>
  <cp:lastModifiedBy>Robadey Jacques</cp:lastModifiedBy>
  <cp:revision>23</cp:revision>
  <cp:lastPrinted>2023-09-27T13:48:46Z</cp:lastPrinted>
  <dcterms:created xsi:type="dcterms:W3CDTF">2018-04-06T12:07:22Z</dcterms:created>
  <dcterms:modified xsi:type="dcterms:W3CDTF">2025-10-06T09:23:52Z</dcterms:modified>
</cp:coreProperties>
</file>