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4.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49" r:id="rId1"/>
  </p:sldMasterIdLst>
  <p:notesMasterIdLst>
    <p:notesMasterId r:id="rId30"/>
  </p:notesMasterIdLst>
  <p:handoutMasterIdLst>
    <p:handoutMasterId r:id="rId31"/>
  </p:handoutMasterIdLst>
  <p:sldIdLst>
    <p:sldId id="409" r:id="rId2"/>
    <p:sldId id="411" r:id="rId3"/>
    <p:sldId id="269" r:id="rId4"/>
    <p:sldId id="375" r:id="rId5"/>
    <p:sldId id="276" r:id="rId6"/>
    <p:sldId id="277" r:id="rId7"/>
    <p:sldId id="374" r:id="rId8"/>
    <p:sldId id="376" r:id="rId9"/>
    <p:sldId id="406" r:id="rId10"/>
    <p:sldId id="408" r:id="rId11"/>
    <p:sldId id="405" r:id="rId12"/>
    <p:sldId id="361" r:id="rId13"/>
    <p:sldId id="270" r:id="rId14"/>
    <p:sldId id="272" r:id="rId15"/>
    <p:sldId id="400" r:id="rId16"/>
    <p:sldId id="380" r:id="rId17"/>
    <p:sldId id="392" r:id="rId18"/>
    <p:sldId id="393" r:id="rId19"/>
    <p:sldId id="394" r:id="rId20"/>
    <p:sldId id="382" r:id="rId21"/>
    <p:sldId id="407" r:id="rId22"/>
    <p:sldId id="389" r:id="rId23"/>
    <p:sldId id="395" r:id="rId24"/>
    <p:sldId id="363" r:id="rId25"/>
    <p:sldId id="365" r:id="rId26"/>
    <p:sldId id="307" r:id="rId27"/>
    <p:sldId id="410" r:id="rId28"/>
    <p:sldId id="280" r:id="rId29"/>
  </p:sldIdLst>
  <p:sldSz cx="12192000" cy="6858000"/>
  <p:notesSz cx="6735763" cy="9866313"/>
  <p:defaultTextStyle>
    <a:defPPr>
      <a:defRPr lang="fr-F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00"/>
    <a:srgbClr val="FFFFCC"/>
    <a:srgbClr val="FF3300"/>
    <a:srgbClr val="00CC00"/>
    <a:srgbClr val="FF6699"/>
    <a:srgbClr val="FF3399"/>
    <a:srgbClr val="66FF66"/>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B7F477-7B15-486A-A050-38B71C942CBD}" v="10" dt="2025-11-06T11:41:39.20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750" autoAdjust="0"/>
    <p:restoredTop sz="74871" autoAdjust="0"/>
  </p:normalViewPr>
  <p:slideViewPr>
    <p:cSldViewPr>
      <p:cViewPr varScale="1">
        <p:scale>
          <a:sx n="58" d="100"/>
          <a:sy n="58" d="100"/>
        </p:scale>
        <p:origin x="605" y="5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1" d="100"/>
          <a:sy n="61" d="100"/>
        </p:scale>
        <p:origin x="3206" y="62"/>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 Gaspari Eline" userId="fe0b7726-9820-4c0a-95b4-3fcbfd2d2912" providerId="ADAL" clId="{7643595C-2D51-4DB3-856B-7E9DAA280945}"/>
    <pc:docChg chg="undo custSel addSld delSld modSld modMainMaster">
      <pc:chgData name="De Gaspari Eline" userId="fe0b7726-9820-4c0a-95b4-3fcbfd2d2912" providerId="ADAL" clId="{7643595C-2D51-4DB3-856B-7E9DAA280945}" dt="2025-11-06T11:41:39.186" v="319"/>
      <pc:docMkLst>
        <pc:docMk/>
      </pc:docMkLst>
      <pc:sldChg chg="addSp delSp del mod">
        <pc:chgData name="De Gaspari Eline" userId="fe0b7726-9820-4c0a-95b4-3fcbfd2d2912" providerId="ADAL" clId="{7643595C-2D51-4DB3-856B-7E9DAA280945}" dt="2025-11-06T11:33:40.957" v="9" actId="47"/>
        <pc:sldMkLst>
          <pc:docMk/>
          <pc:sldMk cId="3499749650" sldId="257"/>
        </pc:sldMkLst>
        <pc:spChg chg="add del">
          <ac:chgData name="De Gaspari Eline" userId="fe0b7726-9820-4c0a-95b4-3fcbfd2d2912" providerId="ADAL" clId="{7643595C-2D51-4DB3-856B-7E9DAA280945}" dt="2025-11-06T11:33:34.854" v="7" actId="22"/>
          <ac:spMkLst>
            <pc:docMk/>
            <pc:sldMk cId="3499749650" sldId="257"/>
            <ac:spMk id="3" creationId="{C2B2D485-0A39-A604-BE5E-C0AB3FCEAC70}"/>
          </ac:spMkLst>
        </pc:spChg>
      </pc:sldChg>
      <pc:sldChg chg="del">
        <pc:chgData name="De Gaspari Eline" userId="fe0b7726-9820-4c0a-95b4-3fcbfd2d2912" providerId="ADAL" clId="{7643595C-2D51-4DB3-856B-7E9DAA280945}" dt="2025-11-06T11:37:59.490" v="23" actId="47"/>
        <pc:sldMkLst>
          <pc:docMk/>
          <pc:sldMk cId="3886872524" sldId="259"/>
        </pc:sldMkLst>
      </pc:sldChg>
      <pc:sldChg chg="add">
        <pc:chgData name="De Gaspari Eline" userId="fe0b7726-9820-4c0a-95b4-3fcbfd2d2912" providerId="ADAL" clId="{7643595C-2D51-4DB3-856B-7E9DAA280945}" dt="2025-11-06T11:41:39.186" v="319"/>
        <pc:sldMkLst>
          <pc:docMk/>
          <pc:sldMk cId="2090751143" sldId="269"/>
        </pc:sldMkLst>
      </pc:sldChg>
      <pc:sldChg chg="modSp">
        <pc:chgData name="De Gaspari Eline" userId="fe0b7726-9820-4c0a-95b4-3fcbfd2d2912" providerId="ADAL" clId="{7643595C-2D51-4DB3-856B-7E9DAA280945}" dt="2025-11-06T11:37:21.824" v="19" actId="255"/>
        <pc:sldMkLst>
          <pc:docMk/>
          <pc:sldMk cId="0" sldId="270"/>
        </pc:sldMkLst>
        <pc:spChg chg="mod">
          <ac:chgData name="De Gaspari Eline" userId="fe0b7726-9820-4c0a-95b4-3fcbfd2d2912" providerId="ADAL" clId="{7643595C-2D51-4DB3-856B-7E9DAA280945}" dt="2025-11-06T11:37:21.824" v="19" actId="255"/>
          <ac:spMkLst>
            <pc:docMk/>
            <pc:sldMk cId="0" sldId="270"/>
            <ac:spMk id="35843" creationId="{00000000-0000-0000-0000-000000000000}"/>
          </ac:spMkLst>
        </pc:spChg>
      </pc:sldChg>
      <pc:sldChg chg="modSp mod">
        <pc:chgData name="De Gaspari Eline" userId="fe0b7726-9820-4c0a-95b4-3fcbfd2d2912" providerId="ADAL" clId="{7643595C-2D51-4DB3-856B-7E9DAA280945}" dt="2025-11-06T11:37:29.273" v="20" actId="2711"/>
        <pc:sldMkLst>
          <pc:docMk/>
          <pc:sldMk cId="0" sldId="272"/>
        </pc:sldMkLst>
        <pc:spChg chg="mod">
          <ac:chgData name="De Gaspari Eline" userId="fe0b7726-9820-4c0a-95b4-3fcbfd2d2912" providerId="ADAL" clId="{7643595C-2D51-4DB3-856B-7E9DAA280945}" dt="2025-11-06T11:37:29.273" v="20" actId="2711"/>
          <ac:spMkLst>
            <pc:docMk/>
            <pc:sldMk cId="0" sldId="272"/>
            <ac:spMk id="4" creationId="{00000000-0000-0000-0000-000000000000}"/>
          </ac:spMkLst>
        </pc:spChg>
      </pc:sldChg>
      <pc:sldChg chg="modSp">
        <pc:chgData name="De Gaspari Eline" userId="fe0b7726-9820-4c0a-95b4-3fcbfd2d2912" providerId="ADAL" clId="{7643595C-2D51-4DB3-856B-7E9DAA280945}" dt="2025-11-06T11:36:18.182" v="13" actId="2711"/>
        <pc:sldMkLst>
          <pc:docMk/>
          <pc:sldMk cId="2545754079" sldId="276"/>
        </pc:sldMkLst>
        <pc:spChg chg="mod">
          <ac:chgData name="De Gaspari Eline" userId="fe0b7726-9820-4c0a-95b4-3fcbfd2d2912" providerId="ADAL" clId="{7643595C-2D51-4DB3-856B-7E9DAA280945}" dt="2025-11-06T11:36:18.182" v="13" actId="2711"/>
          <ac:spMkLst>
            <pc:docMk/>
            <pc:sldMk cId="2545754079" sldId="276"/>
            <ac:spMk id="122883" creationId="{00000000-0000-0000-0000-000000000000}"/>
          </ac:spMkLst>
        </pc:spChg>
      </pc:sldChg>
      <pc:sldChg chg="modSp">
        <pc:chgData name="De Gaspari Eline" userId="fe0b7726-9820-4c0a-95b4-3fcbfd2d2912" providerId="ADAL" clId="{7643595C-2D51-4DB3-856B-7E9DAA280945}" dt="2025-11-06T11:36:23.642" v="14" actId="2711"/>
        <pc:sldMkLst>
          <pc:docMk/>
          <pc:sldMk cId="167012785" sldId="277"/>
        </pc:sldMkLst>
        <pc:spChg chg="mod">
          <ac:chgData name="De Gaspari Eline" userId="fe0b7726-9820-4c0a-95b4-3fcbfd2d2912" providerId="ADAL" clId="{7643595C-2D51-4DB3-856B-7E9DAA280945}" dt="2025-11-06T11:36:23.642" v="14" actId="2711"/>
          <ac:spMkLst>
            <pc:docMk/>
            <pc:sldMk cId="167012785" sldId="277"/>
            <ac:spMk id="122883" creationId="{00000000-0000-0000-0000-000000000000}"/>
          </ac:spMkLst>
        </pc:spChg>
      </pc:sldChg>
      <pc:sldChg chg="modSp mod">
        <pc:chgData name="De Gaspari Eline" userId="fe0b7726-9820-4c0a-95b4-3fcbfd2d2912" providerId="ADAL" clId="{7643595C-2D51-4DB3-856B-7E9DAA280945}" dt="2025-10-24T06:32:10.549" v="1" actId="27636"/>
        <pc:sldMkLst>
          <pc:docMk/>
          <pc:sldMk cId="0" sldId="361"/>
        </pc:sldMkLst>
        <pc:spChg chg="mod">
          <ac:chgData name="De Gaspari Eline" userId="fe0b7726-9820-4c0a-95b4-3fcbfd2d2912" providerId="ADAL" clId="{7643595C-2D51-4DB3-856B-7E9DAA280945}" dt="2025-10-24T06:32:10.549" v="1" actId="27636"/>
          <ac:spMkLst>
            <pc:docMk/>
            <pc:sldMk cId="0" sldId="361"/>
            <ac:spMk id="32770" creationId="{00000000-0000-0000-0000-000000000000}"/>
          </ac:spMkLst>
        </pc:spChg>
      </pc:sldChg>
      <pc:sldChg chg="modSp">
        <pc:chgData name="De Gaspari Eline" userId="fe0b7726-9820-4c0a-95b4-3fcbfd2d2912" providerId="ADAL" clId="{7643595C-2D51-4DB3-856B-7E9DAA280945}" dt="2025-11-06T11:38:23.650" v="28" actId="2711"/>
        <pc:sldMkLst>
          <pc:docMk/>
          <pc:sldMk cId="0" sldId="363"/>
        </pc:sldMkLst>
        <pc:spChg chg="mod">
          <ac:chgData name="De Gaspari Eline" userId="fe0b7726-9820-4c0a-95b4-3fcbfd2d2912" providerId="ADAL" clId="{7643595C-2D51-4DB3-856B-7E9DAA280945}" dt="2025-11-06T11:38:23.650" v="28" actId="2711"/>
          <ac:spMkLst>
            <pc:docMk/>
            <pc:sldMk cId="0" sldId="363"/>
            <ac:spMk id="172034" creationId="{00000000-0000-0000-0000-000000000000}"/>
          </ac:spMkLst>
        </pc:spChg>
        <pc:spChg chg="mod">
          <ac:chgData name="De Gaspari Eline" userId="fe0b7726-9820-4c0a-95b4-3fcbfd2d2912" providerId="ADAL" clId="{7643595C-2D51-4DB3-856B-7E9DAA280945}" dt="2025-11-06T11:38:23.650" v="28" actId="2711"/>
          <ac:spMkLst>
            <pc:docMk/>
            <pc:sldMk cId="0" sldId="363"/>
            <ac:spMk id="172035" creationId="{00000000-0000-0000-0000-000000000000}"/>
          </ac:spMkLst>
        </pc:spChg>
        <pc:spChg chg="mod">
          <ac:chgData name="De Gaspari Eline" userId="fe0b7726-9820-4c0a-95b4-3fcbfd2d2912" providerId="ADAL" clId="{7643595C-2D51-4DB3-856B-7E9DAA280945}" dt="2025-11-06T11:38:23.650" v="28" actId="2711"/>
          <ac:spMkLst>
            <pc:docMk/>
            <pc:sldMk cId="0" sldId="363"/>
            <ac:spMk id="172036" creationId="{00000000-0000-0000-0000-000000000000}"/>
          </ac:spMkLst>
        </pc:spChg>
      </pc:sldChg>
      <pc:sldChg chg="modSp mod">
        <pc:chgData name="De Gaspari Eline" userId="fe0b7726-9820-4c0a-95b4-3fcbfd2d2912" providerId="ADAL" clId="{7643595C-2D51-4DB3-856B-7E9DAA280945}" dt="2025-11-06T11:36:30.869" v="16" actId="113"/>
        <pc:sldMkLst>
          <pc:docMk/>
          <pc:sldMk cId="3866010538" sldId="374"/>
        </pc:sldMkLst>
        <pc:spChg chg="mod">
          <ac:chgData name="De Gaspari Eline" userId="fe0b7726-9820-4c0a-95b4-3fcbfd2d2912" providerId="ADAL" clId="{7643595C-2D51-4DB3-856B-7E9DAA280945}" dt="2025-11-06T11:36:30.869" v="16" actId="113"/>
          <ac:spMkLst>
            <pc:docMk/>
            <pc:sldMk cId="3866010538" sldId="374"/>
            <ac:spMk id="2" creationId="{00000000-0000-0000-0000-000000000000}"/>
          </ac:spMkLst>
        </pc:spChg>
      </pc:sldChg>
      <pc:sldChg chg="modSp mod">
        <pc:chgData name="De Gaspari Eline" userId="fe0b7726-9820-4c0a-95b4-3fcbfd2d2912" providerId="ADAL" clId="{7643595C-2D51-4DB3-856B-7E9DAA280945}" dt="2025-11-06T11:36:08.467" v="12" actId="1076"/>
        <pc:sldMkLst>
          <pc:docMk/>
          <pc:sldMk cId="2176814954" sldId="375"/>
        </pc:sldMkLst>
        <pc:spChg chg="mod">
          <ac:chgData name="De Gaspari Eline" userId="fe0b7726-9820-4c0a-95b4-3fcbfd2d2912" providerId="ADAL" clId="{7643595C-2D51-4DB3-856B-7E9DAA280945}" dt="2025-11-06T11:34:03.095" v="10" actId="1076"/>
          <ac:spMkLst>
            <pc:docMk/>
            <pc:sldMk cId="2176814954" sldId="375"/>
            <ac:spMk id="2" creationId="{01ACC72F-FE9E-7391-D862-7BAE8B2626AC}"/>
          </ac:spMkLst>
        </pc:spChg>
        <pc:spChg chg="mod">
          <ac:chgData name="De Gaspari Eline" userId="fe0b7726-9820-4c0a-95b4-3fcbfd2d2912" providerId="ADAL" clId="{7643595C-2D51-4DB3-856B-7E9DAA280945}" dt="2025-11-06T11:36:08.467" v="12" actId="1076"/>
          <ac:spMkLst>
            <pc:docMk/>
            <pc:sldMk cId="2176814954" sldId="375"/>
            <ac:spMk id="3" creationId="{39D7D0FD-371A-A255-B19D-7C0BE731C8E3}"/>
          </ac:spMkLst>
        </pc:spChg>
      </pc:sldChg>
      <pc:sldChg chg="modSp mod">
        <pc:chgData name="De Gaspari Eline" userId="fe0b7726-9820-4c0a-95b4-3fcbfd2d2912" providerId="ADAL" clId="{7643595C-2D51-4DB3-856B-7E9DAA280945}" dt="2025-10-24T06:32:13.513" v="4" actId="27636"/>
        <pc:sldMkLst>
          <pc:docMk/>
          <pc:sldMk cId="0" sldId="380"/>
        </pc:sldMkLst>
        <pc:spChg chg="mod">
          <ac:chgData name="De Gaspari Eline" userId="fe0b7726-9820-4c0a-95b4-3fcbfd2d2912" providerId="ADAL" clId="{7643595C-2D51-4DB3-856B-7E9DAA280945}" dt="2025-10-24T06:32:13.513" v="4" actId="27636"/>
          <ac:spMkLst>
            <pc:docMk/>
            <pc:sldMk cId="0" sldId="380"/>
            <ac:spMk id="36866" creationId="{00000000-0000-0000-0000-000000000000}"/>
          </ac:spMkLst>
        </pc:spChg>
      </pc:sldChg>
      <pc:sldChg chg="modSp">
        <pc:chgData name="De Gaspari Eline" userId="fe0b7726-9820-4c0a-95b4-3fcbfd2d2912" providerId="ADAL" clId="{7643595C-2D51-4DB3-856B-7E9DAA280945}" dt="2025-11-06T11:37:53.193" v="22" actId="2711"/>
        <pc:sldMkLst>
          <pc:docMk/>
          <pc:sldMk cId="1348932885" sldId="392"/>
        </pc:sldMkLst>
        <pc:spChg chg="mod">
          <ac:chgData name="De Gaspari Eline" userId="fe0b7726-9820-4c0a-95b4-3fcbfd2d2912" providerId="ADAL" clId="{7643595C-2D51-4DB3-856B-7E9DAA280945}" dt="2025-11-06T11:37:53.193" v="22" actId="2711"/>
          <ac:spMkLst>
            <pc:docMk/>
            <pc:sldMk cId="1348932885" sldId="392"/>
            <ac:spMk id="37891" creationId="{00000000-0000-0000-0000-000000000000}"/>
          </ac:spMkLst>
        </pc:spChg>
      </pc:sldChg>
      <pc:sldChg chg="modSp mod">
        <pc:chgData name="De Gaspari Eline" userId="fe0b7726-9820-4c0a-95b4-3fcbfd2d2912" providerId="ADAL" clId="{7643595C-2D51-4DB3-856B-7E9DAA280945}" dt="2025-11-06T11:38:18.151" v="27" actId="2711"/>
        <pc:sldMkLst>
          <pc:docMk/>
          <pc:sldMk cId="4196623818" sldId="395"/>
        </pc:sldMkLst>
        <pc:spChg chg="mod">
          <ac:chgData name="De Gaspari Eline" userId="fe0b7726-9820-4c0a-95b4-3fcbfd2d2912" providerId="ADAL" clId="{7643595C-2D51-4DB3-856B-7E9DAA280945}" dt="2025-11-06T11:38:18.151" v="27" actId="2711"/>
          <ac:spMkLst>
            <pc:docMk/>
            <pc:sldMk cId="4196623818" sldId="395"/>
            <ac:spMk id="6" creationId="{00000000-0000-0000-0000-000000000000}"/>
          </ac:spMkLst>
        </pc:spChg>
        <pc:spChg chg="mod">
          <ac:chgData name="De Gaspari Eline" userId="fe0b7726-9820-4c0a-95b4-3fcbfd2d2912" providerId="ADAL" clId="{7643595C-2D51-4DB3-856B-7E9DAA280945}" dt="2025-11-06T11:38:18.151" v="27" actId="2711"/>
          <ac:spMkLst>
            <pc:docMk/>
            <pc:sldMk cId="4196623818" sldId="395"/>
            <ac:spMk id="9" creationId="{00000000-0000-0000-0000-000000000000}"/>
          </ac:spMkLst>
        </pc:spChg>
      </pc:sldChg>
      <pc:sldChg chg="modSp mod">
        <pc:chgData name="De Gaspari Eline" userId="fe0b7726-9820-4c0a-95b4-3fcbfd2d2912" providerId="ADAL" clId="{7643595C-2D51-4DB3-856B-7E9DAA280945}" dt="2025-11-06T11:37:42.632" v="21" actId="2711"/>
        <pc:sldMkLst>
          <pc:docMk/>
          <pc:sldMk cId="1564311497" sldId="400"/>
        </pc:sldMkLst>
        <pc:spChg chg="mod">
          <ac:chgData name="De Gaspari Eline" userId="fe0b7726-9820-4c0a-95b4-3fcbfd2d2912" providerId="ADAL" clId="{7643595C-2D51-4DB3-856B-7E9DAA280945}" dt="2025-11-06T11:37:42.632" v="21" actId="2711"/>
          <ac:spMkLst>
            <pc:docMk/>
            <pc:sldMk cId="1564311497" sldId="400"/>
            <ac:spMk id="2" creationId="{CF25C70D-D233-2C98-D14C-9AAF78C7D781}"/>
          </ac:spMkLst>
        </pc:spChg>
        <pc:spChg chg="mod">
          <ac:chgData name="De Gaspari Eline" userId="fe0b7726-9820-4c0a-95b4-3fcbfd2d2912" providerId="ADAL" clId="{7643595C-2D51-4DB3-856B-7E9DAA280945}" dt="2025-11-06T11:37:42.632" v="21" actId="2711"/>
          <ac:spMkLst>
            <pc:docMk/>
            <pc:sldMk cId="1564311497" sldId="400"/>
            <ac:spMk id="3" creationId="{328DD012-EE30-B6C8-68AB-CBA77ED3D54F}"/>
          </ac:spMkLst>
        </pc:spChg>
        <pc:spChg chg="mod">
          <ac:chgData name="De Gaspari Eline" userId="fe0b7726-9820-4c0a-95b4-3fcbfd2d2912" providerId="ADAL" clId="{7643595C-2D51-4DB3-856B-7E9DAA280945}" dt="2025-11-06T11:37:42.632" v="21" actId="2711"/>
          <ac:spMkLst>
            <pc:docMk/>
            <pc:sldMk cId="1564311497" sldId="400"/>
            <ac:spMk id="5" creationId="{E7D04EDD-5BC8-C1F0-198D-9D25C9ED825C}"/>
          </ac:spMkLst>
        </pc:spChg>
        <pc:spChg chg="mod">
          <ac:chgData name="De Gaspari Eline" userId="fe0b7726-9820-4c0a-95b4-3fcbfd2d2912" providerId="ADAL" clId="{7643595C-2D51-4DB3-856B-7E9DAA280945}" dt="2025-11-06T11:37:42.632" v="21" actId="2711"/>
          <ac:spMkLst>
            <pc:docMk/>
            <pc:sldMk cId="1564311497" sldId="400"/>
            <ac:spMk id="6" creationId="{9CFA1E46-0FBE-FDAF-18A6-21E4CEC7DBBE}"/>
          </ac:spMkLst>
        </pc:spChg>
        <pc:spChg chg="mod">
          <ac:chgData name="De Gaspari Eline" userId="fe0b7726-9820-4c0a-95b4-3fcbfd2d2912" providerId="ADAL" clId="{7643595C-2D51-4DB3-856B-7E9DAA280945}" dt="2025-11-06T11:37:42.632" v="21" actId="2711"/>
          <ac:spMkLst>
            <pc:docMk/>
            <pc:sldMk cId="1564311497" sldId="400"/>
            <ac:spMk id="7" creationId="{00000000-0000-0000-0000-000000000000}"/>
          </ac:spMkLst>
        </pc:spChg>
        <pc:spChg chg="mod">
          <ac:chgData name="De Gaspari Eline" userId="fe0b7726-9820-4c0a-95b4-3fcbfd2d2912" providerId="ADAL" clId="{7643595C-2D51-4DB3-856B-7E9DAA280945}" dt="2025-11-06T11:37:42.632" v="21" actId="2711"/>
          <ac:spMkLst>
            <pc:docMk/>
            <pc:sldMk cId="1564311497" sldId="400"/>
            <ac:spMk id="8" creationId="{9E03CCA8-7650-57FA-6D95-3EBED925CF5F}"/>
          </ac:spMkLst>
        </pc:spChg>
      </pc:sldChg>
      <pc:sldChg chg="modSp mod">
        <pc:chgData name="De Gaspari Eline" userId="fe0b7726-9820-4c0a-95b4-3fcbfd2d2912" providerId="ADAL" clId="{7643595C-2D51-4DB3-856B-7E9DAA280945}" dt="2025-11-06T11:36:45.660" v="17" actId="2711"/>
        <pc:sldMkLst>
          <pc:docMk/>
          <pc:sldMk cId="60306553" sldId="406"/>
        </pc:sldMkLst>
        <pc:spChg chg="mod">
          <ac:chgData name="De Gaspari Eline" userId="fe0b7726-9820-4c0a-95b4-3fcbfd2d2912" providerId="ADAL" clId="{7643595C-2D51-4DB3-856B-7E9DAA280945}" dt="2025-11-06T11:36:45.660" v="17" actId="2711"/>
          <ac:spMkLst>
            <pc:docMk/>
            <pc:sldMk cId="60306553" sldId="406"/>
            <ac:spMk id="3" creationId="{94B92DFA-ADE5-D67B-9D41-21D5088A88C9}"/>
          </ac:spMkLst>
        </pc:spChg>
      </pc:sldChg>
      <pc:sldChg chg="modSp mod">
        <pc:chgData name="De Gaspari Eline" userId="fe0b7726-9820-4c0a-95b4-3fcbfd2d2912" providerId="ADAL" clId="{7643595C-2D51-4DB3-856B-7E9DAA280945}" dt="2025-11-06T11:38:08.770" v="26" actId="113"/>
        <pc:sldMkLst>
          <pc:docMk/>
          <pc:sldMk cId="1768533181" sldId="407"/>
        </pc:sldMkLst>
        <pc:spChg chg="mod">
          <ac:chgData name="De Gaspari Eline" userId="fe0b7726-9820-4c0a-95b4-3fcbfd2d2912" providerId="ADAL" clId="{7643595C-2D51-4DB3-856B-7E9DAA280945}" dt="2025-11-06T11:38:08.770" v="26" actId="113"/>
          <ac:spMkLst>
            <pc:docMk/>
            <pc:sldMk cId="1768533181" sldId="407"/>
            <ac:spMk id="2" creationId="{00000000-0000-0000-0000-000000000000}"/>
          </ac:spMkLst>
        </pc:spChg>
      </pc:sldChg>
      <pc:sldChg chg="modSp mod">
        <pc:chgData name="De Gaspari Eline" userId="fe0b7726-9820-4c0a-95b4-3fcbfd2d2912" providerId="ADAL" clId="{7643595C-2D51-4DB3-856B-7E9DAA280945}" dt="2025-11-06T11:36:51.187" v="18" actId="14100"/>
        <pc:sldMkLst>
          <pc:docMk/>
          <pc:sldMk cId="3881538519" sldId="408"/>
        </pc:sldMkLst>
        <pc:spChg chg="mod">
          <ac:chgData name="De Gaspari Eline" userId="fe0b7726-9820-4c0a-95b4-3fcbfd2d2912" providerId="ADAL" clId="{7643595C-2D51-4DB3-856B-7E9DAA280945}" dt="2025-11-06T11:36:51.187" v="18" actId="14100"/>
          <ac:spMkLst>
            <pc:docMk/>
            <pc:sldMk cId="3881538519" sldId="408"/>
            <ac:spMk id="5" creationId="{2E044F74-7208-1D0B-B133-38E1E0792921}"/>
          </ac:spMkLst>
        </pc:spChg>
      </pc:sldChg>
      <pc:sldChg chg="add">
        <pc:chgData name="De Gaspari Eline" userId="fe0b7726-9820-4c0a-95b4-3fcbfd2d2912" providerId="ADAL" clId="{7643595C-2D51-4DB3-856B-7E9DAA280945}" dt="2025-11-06T11:33:39.454" v="8"/>
        <pc:sldMkLst>
          <pc:docMk/>
          <pc:sldMk cId="1773070130" sldId="409"/>
        </pc:sldMkLst>
      </pc:sldChg>
      <pc:sldChg chg="modSp new mod">
        <pc:chgData name="De Gaspari Eline" userId="fe0b7726-9820-4c0a-95b4-3fcbfd2d2912" providerId="ADAL" clId="{7643595C-2D51-4DB3-856B-7E9DAA280945}" dt="2025-11-06T11:40:11.675" v="317" actId="20577"/>
        <pc:sldMkLst>
          <pc:docMk/>
          <pc:sldMk cId="2332047168" sldId="410"/>
        </pc:sldMkLst>
        <pc:spChg chg="mod">
          <ac:chgData name="De Gaspari Eline" userId="fe0b7726-9820-4c0a-95b4-3fcbfd2d2912" providerId="ADAL" clId="{7643595C-2D51-4DB3-856B-7E9DAA280945}" dt="2025-11-06T11:38:55.406" v="37" actId="20577"/>
          <ac:spMkLst>
            <pc:docMk/>
            <pc:sldMk cId="2332047168" sldId="410"/>
            <ac:spMk id="2" creationId="{45BCA8B5-8FC9-84DE-646A-CAA38FFB89E3}"/>
          </ac:spMkLst>
        </pc:spChg>
        <pc:spChg chg="mod">
          <ac:chgData name="De Gaspari Eline" userId="fe0b7726-9820-4c0a-95b4-3fcbfd2d2912" providerId="ADAL" clId="{7643595C-2D51-4DB3-856B-7E9DAA280945}" dt="2025-11-06T11:40:11.675" v="317" actId="20577"/>
          <ac:spMkLst>
            <pc:docMk/>
            <pc:sldMk cId="2332047168" sldId="410"/>
            <ac:spMk id="3" creationId="{8870DD55-5B9F-C3FC-7AE0-32E1D5F3718B}"/>
          </ac:spMkLst>
        </pc:spChg>
      </pc:sldChg>
      <pc:sldChg chg="add">
        <pc:chgData name="De Gaspari Eline" userId="fe0b7726-9820-4c0a-95b4-3fcbfd2d2912" providerId="ADAL" clId="{7643595C-2D51-4DB3-856B-7E9DAA280945}" dt="2025-11-06T11:41:28.109" v="318"/>
        <pc:sldMkLst>
          <pc:docMk/>
          <pc:sldMk cId="742464587" sldId="411"/>
        </pc:sldMkLst>
      </pc:sldChg>
      <pc:sldMasterChg chg="modSp delSldLayout">
        <pc:chgData name="De Gaspari Eline" userId="fe0b7726-9820-4c0a-95b4-3fcbfd2d2912" providerId="ADAL" clId="{7643595C-2D51-4DB3-856B-7E9DAA280945}" dt="2025-11-06T11:37:59.490" v="23" actId="47"/>
        <pc:sldMasterMkLst>
          <pc:docMk/>
          <pc:sldMasterMk cId="2537840891" sldId="2147484949"/>
        </pc:sldMasterMkLst>
        <pc:spChg chg="mod">
          <ac:chgData name="De Gaspari Eline" userId="fe0b7726-9820-4c0a-95b4-3fcbfd2d2912" providerId="ADAL" clId="{7643595C-2D51-4DB3-856B-7E9DAA280945}" dt="2025-10-24T06:32:15.599" v="5" actId="2711"/>
          <ac:spMkLst>
            <pc:docMk/>
            <pc:sldMasterMk cId="2537840891" sldId="2147484949"/>
            <ac:spMk id="3" creationId="{00000000-0000-0000-0000-000000000000}"/>
          </ac:spMkLst>
        </pc:spChg>
        <pc:spChg chg="mod">
          <ac:chgData name="De Gaspari Eline" userId="fe0b7726-9820-4c0a-95b4-3fcbfd2d2912" providerId="ADAL" clId="{7643595C-2D51-4DB3-856B-7E9DAA280945}" dt="2025-10-24T06:32:10.526" v="0" actId="2711"/>
          <ac:spMkLst>
            <pc:docMk/>
            <pc:sldMasterMk cId="2537840891" sldId="2147484949"/>
            <ac:spMk id="8" creationId="{D436AE0C-78A0-324F-82B6-B96A5B36F8B7}"/>
          </ac:spMkLst>
        </pc:spChg>
        <pc:sldLayoutChg chg="del">
          <pc:chgData name="De Gaspari Eline" userId="fe0b7726-9820-4c0a-95b4-3fcbfd2d2912" providerId="ADAL" clId="{7643595C-2D51-4DB3-856B-7E9DAA280945}" dt="2025-11-06T11:37:59.490" v="23" actId="47"/>
          <pc:sldLayoutMkLst>
            <pc:docMk/>
            <pc:sldMasterMk cId="2537840891" sldId="2147484949"/>
            <pc:sldLayoutMk cId="313798657" sldId="2147484965"/>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7F4116-3746-4627-B848-D3F84594397A}" type="doc">
      <dgm:prSet loTypeId="urn:microsoft.com/office/officeart/2005/8/layout/pyramid4" loCatId="pyramid" qsTypeId="urn:microsoft.com/office/officeart/2005/8/quickstyle/3d4" qsCatId="3D" csTypeId="urn:microsoft.com/office/officeart/2005/8/colors/accent2_2" csCatId="accent2" phldr="1"/>
      <dgm:spPr/>
      <dgm:t>
        <a:bodyPr/>
        <a:lstStyle/>
        <a:p>
          <a:endParaRPr lang="fr-CH"/>
        </a:p>
      </dgm:t>
    </dgm:pt>
    <dgm:pt modelId="{88C7F9DC-BED4-48CF-BF8E-CB6C56CAC498}">
      <dgm:prSet phldrT="[Texte]" custT="1"/>
      <dgm:spPr/>
      <dgm:t>
        <a:bodyPr/>
        <a:lstStyle/>
        <a:p>
          <a:r>
            <a:rPr lang="fr-CH" sz="2000" b="1" dirty="0">
              <a:latin typeface="Calibri" panose="020F0502020204030204" pitchFamily="34" charset="0"/>
              <a:cs typeface="Calibri" panose="020F0502020204030204" pitchFamily="34" charset="0"/>
            </a:rPr>
            <a:t>Observateur ou observatrice</a:t>
          </a:r>
        </a:p>
      </dgm:t>
    </dgm:pt>
    <dgm:pt modelId="{4689703B-6FAF-47D4-9F12-AA6422B7B219}" type="parTrans" cxnId="{2D7711ED-4145-4F89-ACE3-892029C875C3}">
      <dgm:prSet/>
      <dgm:spPr/>
      <dgm:t>
        <a:bodyPr/>
        <a:lstStyle/>
        <a:p>
          <a:endParaRPr lang="fr-CH" sz="2400" b="1">
            <a:latin typeface="Calibri" panose="020F0502020204030204" pitchFamily="34" charset="0"/>
            <a:cs typeface="Calibri" panose="020F0502020204030204" pitchFamily="34" charset="0"/>
          </a:endParaRPr>
        </a:p>
      </dgm:t>
    </dgm:pt>
    <dgm:pt modelId="{304318C7-A5EE-4E0A-9752-202F18D95AE2}" type="sibTrans" cxnId="{2D7711ED-4145-4F89-ACE3-892029C875C3}">
      <dgm:prSet/>
      <dgm:spPr/>
      <dgm:t>
        <a:bodyPr/>
        <a:lstStyle/>
        <a:p>
          <a:endParaRPr lang="fr-CH" sz="2400" b="1">
            <a:latin typeface="Calibri" panose="020F0502020204030204" pitchFamily="34" charset="0"/>
            <a:cs typeface="Calibri" panose="020F0502020204030204" pitchFamily="34" charset="0"/>
          </a:endParaRPr>
        </a:p>
      </dgm:t>
    </dgm:pt>
    <dgm:pt modelId="{3DA424E1-F1C5-4974-BFF0-9B89E21EA5E9}">
      <dgm:prSet phldrT="[Texte]" custT="1"/>
      <dgm:spPr/>
      <dgm:t>
        <a:bodyPr/>
        <a:lstStyle/>
        <a:p>
          <a:r>
            <a:rPr lang="fr-CH" sz="2000" b="1" dirty="0" err="1">
              <a:latin typeface="Calibri" panose="020F0502020204030204" pitchFamily="34" charset="0"/>
              <a:cs typeface="Calibri" panose="020F0502020204030204" pitchFamily="34" charset="0"/>
            </a:rPr>
            <a:t>Observé·e</a:t>
          </a:r>
          <a:endParaRPr lang="fr-CH" sz="2000" b="1" dirty="0">
            <a:latin typeface="Calibri" panose="020F0502020204030204" pitchFamily="34" charset="0"/>
            <a:cs typeface="Calibri" panose="020F0502020204030204" pitchFamily="34" charset="0"/>
          </a:endParaRPr>
        </a:p>
      </dgm:t>
    </dgm:pt>
    <dgm:pt modelId="{05795B12-9384-4049-951A-C209BF9E7877}" type="parTrans" cxnId="{623AEEE7-1513-4113-9A6C-5428112D4A2F}">
      <dgm:prSet/>
      <dgm:spPr/>
      <dgm:t>
        <a:bodyPr/>
        <a:lstStyle/>
        <a:p>
          <a:endParaRPr lang="fr-CH" sz="2400" b="1">
            <a:latin typeface="Calibri" panose="020F0502020204030204" pitchFamily="34" charset="0"/>
            <a:cs typeface="Calibri" panose="020F0502020204030204" pitchFamily="34" charset="0"/>
          </a:endParaRPr>
        </a:p>
      </dgm:t>
    </dgm:pt>
    <dgm:pt modelId="{CAF9DA00-8D27-4C60-B7D0-EEF47886E09D}" type="sibTrans" cxnId="{623AEEE7-1513-4113-9A6C-5428112D4A2F}">
      <dgm:prSet/>
      <dgm:spPr/>
      <dgm:t>
        <a:bodyPr/>
        <a:lstStyle/>
        <a:p>
          <a:endParaRPr lang="fr-CH" sz="2400" b="1">
            <a:latin typeface="Calibri" panose="020F0502020204030204" pitchFamily="34" charset="0"/>
            <a:cs typeface="Calibri" panose="020F0502020204030204" pitchFamily="34" charset="0"/>
          </a:endParaRPr>
        </a:p>
      </dgm:t>
    </dgm:pt>
    <dgm:pt modelId="{8467A970-9CD8-4C15-912C-C3BEE1FC1AFE}">
      <dgm:prSet phldrT="[Texte]" custT="1"/>
      <dgm:spPr/>
      <dgm:t>
        <a:bodyPr/>
        <a:lstStyle/>
        <a:p>
          <a:r>
            <a:rPr lang="fr-CH" sz="2400" b="1" dirty="0">
              <a:latin typeface="Calibri" panose="020F0502020204030204" pitchFamily="34" charset="0"/>
              <a:cs typeface="Calibri" panose="020F0502020204030204" pitchFamily="34" charset="0"/>
            </a:rPr>
            <a:t>Biais</a:t>
          </a:r>
        </a:p>
      </dgm:t>
    </dgm:pt>
    <dgm:pt modelId="{A1822AF3-B521-449A-8395-DC58AF79ECC2}" type="parTrans" cxnId="{92BCA533-75F0-4C7F-AA57-C4DD431E4838}">
      <dgm:prSet/>
      <dgm:spPr/>
      <dgm:t>
        <a:bodyPr/>
        <a:lstStyle/>
        <a:p>
          <a:endParaRPr lang="fr-CH" sz="2400" b="1">
            <a:latin typeface="Calibri" panose="020F0502020204030204" pitchFamily="34" charset="0"/>
            <a:cs typeface="Calibri" panose="020F0502020204030204" pitchFamily="34" charset="0"/>
          </a:endParaRPr>
        </a:p>
      </dgm:t>
    </dgm:pt>
    <dgm:pt modelId="{215CA55E-2491-4BD2-90FB-7AB99FBA8D62}" type="sibTrans" cxnId="{92BCA533-75F0-4C7F-AA57-C4DD431E4838}">
      <dgm:prSet/>
      <dgm:spPr/>
      <dgm:t>
        <a:bodyPr/>
        <a:lstStyle/>
        <a:p>
          <a:endParaRPr lang="fr-CH" sz="2400" b="1">
            <a:latin typeface="Calibri" panose="020F0502020204030204" pitchFamily="34" charset="0"/>
            <a:cs typeface="Calibri" panose="020F0502020204030204" pitchFamily="34" charset="0"/>
          </a:endParaRPr>
        </a:p>
      </dgm:t>
    </dgm:pt>
    <dgm:pt modelId="{474A932B-3E1B-4221-ABF6-F0FF7C669838}">
      <dgm:prSet custT="1"/>
      <dgm:spPr/>
      <dgm:t>
        <a:bodyPr/>
        <a:lstStyle/>
        <a:p>
          <a:r>
            <a:rPr lang="fr-CH" sz="2000" b="1" dirty="0">
              <a:latin typeface="Calibri" panose="020F0502020204030204" pitchFamily="34" charset="0"/>
              <a:cs typeface="Calibri" panose="020F0502020204030204" pitchFamily="34" charset="0"/>
            </a:rPr>
            <a:t>Contexte</a:t>
          </a:r>
        </a:p>
      </dgm:t>
    </dgm:pt>
    <dgm:pt modelId="{BC24D8A2-FCD6-4BD9-83D9-70FE693F34C9}" type="parTrans" cxnId="{8B7C533F-8BA0-4302-93AD-91172BD59359}">
      <dgm:prSet/>
      <dgm:spPr/>
      <dgm:t>
        <a:bodyPr/>
        <a:lstStyle/>
        <a:p>
          <a:endParaRPr lang="fr-CH" sz="2400" b="1">
            <a:latin typeface="Calibri" panose="020F0502020204030204" pitchFamily="34" charset="0"/>
            <a:cs typeface="Calibri" panose="020F0502020204030204" pitchFamily="34" charset="0"/>
          </a:endParaRPr>
        </a:p>
      </dgm:t>
    </dgm:pt>
    <dgm:pt modelId="{BC230DAD-2348-4A65-AB09-86A6EE172328}" type="sibTrans" cxnId="{8B7C533F-8BA0-4302-93AD-91172BD59359}">
      <dgm:prSet/>
      <dgm:spPr/>
      <dgm:t>
        <a:bodyPr/>
        <a:lstStyle/>
        <a:p>
          <a:endParaRPr lang="fr-CH" sz="2400" b="1">
            <a:latin typeface="Calibri" panose="020F0502020204030204" pitchFamily="34" charset="0"/>
            <a:cs typeface="Calibri" panose="020F0502020204030204" pitchFamily="34" charset="0"/>
          </a:endParaRPr>
        </a:p>
      </dgm:t>
    </dgm:pt>
    <dgm:pt modelId="{DB0455C4-B6E2-4D0C-9F85-F8AE092CA65C}" type="pres">
      <dgm:prSet presAssocID="{957F4116-3746-4627-B848-D3F84594397A}" presName="compositeShape" presStyleCnt="0">
        <dgm:presLayoutVars>
          <dgm:chMax val="9"/>
          <dgm:dir/>
          <dgm:resizeHandles val="exact"/>
        </dgm:presLayoutVars>
      </dgm:prSet>
      <dgm:spPr/>
    </dgm:pt>
    <dgm:pt modelId="{5EF29005-5173-48B4-81EB-2A4E7B39ED9D}" type="pres">
      <dgm:prSet presAssocID="{957F4116-3746-4627-B848-D3F84594397A}" presName="triangle1" presStyleLbl="node1" presStyleIdx="0" presStyleCnt="4" custScaleX="198246">
        <dgm:presLayoutVars>
          <dgm:bulletEnabled val="1"/>
        </dgm:presLayoutVars>
      </dgm:prSet>
      <dgm:spPr/>
    </dgm:pt>
    <dgm:pt modelId="{305C77E5-B778-44F2-B22B-8ECF9E8DCE56}" type="pres">
      <dgm:prSet presAssocID="{957F4116-3746-4627-B848-D3F84594397A}" presName="triangle2" presStyleLbl="node1" presStyleIdx="1" presStyleCnt="4" custScaleX="198246" custLinFactNeighborX="-49123" custLinFactNeighborY="-1754">
        <dgm:presLayoutVars>
          <dgm:bulletEnabled val="1"/>
        </dgm:presLayoutVars>
      </dgm:prSet>
      <dgm:spPr/>
    </dgm:pt>
    <dgm:pt modelId="{1B808A60-2E66-411B-A07E-D047228DF5DB}" type="pres">
      <dgm:prSet presAssocID="{957F4116-3746-4627-B848-D3F84594397A}" presName="triangle3" presStyleLbl="node1" presStyleIdx="2" presStyleCnt="4" custAng="0" custScaleX="198246">
        <dgm:presLayoutVars>
          <dgm:bulletEnabled val="1"/>
        </dgm:presLayoutVars>
      </dgm:prSet>
      <dgm:spPr/>
    </dgm:pt>
    <dgm:pt modelId="{8EF2BA72-0ED8-4E91-80AD-22109BEC1106}" type="pres">
      <dgm:prSet presAssocID="{957F4116-3746-4627-B848-D3F84594397A}" presName="triangle4" presStyleLbl="node1" presStyleIdx="3" presStyleCnt="4" custScaleX="198246" custLinFactNeighborX="47369" custLinFactNeighborY="-1754">
        <dgm:presLayoutVars>
          <dgm:bulletEnabled val="1"/>
        </dgm:presLayoutVars>
      </dgm:prSet>
      <dgm:spPr/>
    </dgm:pt>
  </dgm:ptLst>
  <dgm:cxnLst>
    <dgm:cxn modelId="{92BCA533-75F0-4C7F-AA57-C4DD431E4838}" srcId="{957F4116-3746-4627-B848-D3F84594397A}" destId="{8467A970-9CD8-4C15-912C-C3BEE1FC1AFE}" srcOrd="2" destOrd="0" parTransId="{A1822AF3-B521-449A-8395-DC58AF79ECC2}" sibTransId="{215CA55E-2491-4BD2-90FB-7AB99FBA8D62}"/>
    <dgm:cxn modelId="{8B7C533F-8BA0-4302-93AD-91172BD59359}" srcId="{957F4116-3746-4627-B848-D3F84594397A}" destId="{474A932B-3E1B-4221-ABF6-F0FF7C669838}" srcOrd="3" destOrd="0" parTransId="{BC24D8A2-FCD6-4BD9-83D9-70FE693F34C9}" sibTransId="{BC230DAD-2348-4A65-AB09-86A6EE172328}"/>
    <dgm:cxn modelId="{D15F679D-44C7-47E4-A99D-7652F9C04CA2}" type="presOf" srcId="{957F4116-3746-4627-B848-D3F84594397A}" destId="{DB0455C4-B6E2-4D0C-9F85-F8AE092CA65C}" srcOrd="0" destOrd="0" presId="urn:microsoft.com/office/officeart/2005/8/layout/pyramid4"/>
    <dgm:cxn modelId="{BFEA63B7-8C18-460D-9F26-96EC35B966D8}" type="presOf" srcId="{3DA424E1-F1C5-4974-BFF0-9B89E21EA5E9}" destId="{305C77E5-B778-44F2-B22B-8ECF9E8DCE56}" srcOrd="0" destOrd="0" presId="urn:microsoft.com/office/officeart/2005/8/layout/pyramid4"/>
    <dgm:cxn modelId="{8A2000C5-8471-4A26-9F2B-130099B7CE47}" type="presOf" srcId="{474A932B-3E1B-4221-ABF6-F0FF7C669838}" destId="{8EF2BA72-0ED8-4E91-80AD-22109BEC1106}" srcOrd="0" destOrd="0" presId="urn:microsoft.com/office/officeart/2005/8/layout/pyramid4"/>
    <dgm:cxn modelId="{D32F88D4-4575-453D-8448-5F4164BDD5CE}" type="presOf" srcId="{8467A970-9CD8-4C15-912C-C3BEE1FC1AFE}" destId="{1B808A60-2E66-411B-A07E-D047228DF5DB}" srcOrd="0" destOrd="0" presId="urn:microsoft.com/office/officeart/2005/8/layout/pyramid4"/>
    <dgm:cxn modelId="{623AEEE7-1513-4113-9A6C-5428112D4A2F}" srcId="{957F4116-3746-4627-B848-D3F84594397A}" destId="{3DA424E1-F1C5-4974-BFF0-9B89E21EA5E9}" srcOrd="1" destOrd="0" parTransId="{05795B12-9384-4049-951A-C209BF9E7877}" sibTransId="{CAF9DA00-8D27-4C60-B7D0-EEF47886E09D}"/>
    <dgm:cxn modelId="{2D7711ED-4145-4F89-ACE3-892029C875C3}" srcId="{957F4116-3746-4627-B848-D3F84594397A}" destId="{88C7F9DC-BED4-48CF-BF8E-CB6C56CAC498}" srcOrd="0" destOrd="0" parTransId="{4689703B-6FAF-47D4-9F12-AA6422B7B219}" sibTransId="{304318C7-A5EE-4E0A-9752-202F18D95AE2}"/>
    <dgm:cxn modelId="{FA7DB9F2-D7D1-4E2D-BA60-A87BE4F8C993}" type="presOf" srcId="{88C7F9DC-BED4-48CF-BF8E-CB6C56CAC498}" destId="{5EF29005-5173-48B4-81EB-2A4E7B39ED9D}" srcOrd="0" destOrd="0" presId="urn:microsoft.com/office/officeart/2005/8/layout/pyramid4"/>
    <dgm:cxn modelId="{22A1A27E-0811-4780-9534-A2C3BBBA520E}" type="presParOf" srcId="{DB0455C4-B6E2-4D0C-9F85-F8AE092CA65C}" destId="{5EF29005-5173-48B4-81EB-2A4E7B39ED9D}" srcOrd="0" destOrd="0" presId="urn:microsoft.com/office/officeart/2005/8/layout/pyramid4"/>
    <dgm:cxn modelId="{D8B67DB5-F82D-4B2D-ACCA-91C3BC640747}" type="presParOf" srcId="{DB0455C4-B6E2-4D0C-9F85-F8AE092CA65C}" destId="{305C77E5-B778-44F2-B22B-8ECF9E8DCE56}" srcOrd="1" destOrd="0" presId="urn:microsoft.com/office/officeart/2005/8/layout/pyramid4"/>
    <dgm:cxn modelId="{C56899B4-55FE-49A1-AD7C-4AE606A2F828}" type="presParOf" srcId="{DB0455C4-B6E2-4D0C-9F85-F8AE092CA65C}" destId="{1B808A60-2E66-411B-A07E-D047228DF5DB}" srcOrd="2" destOrd="0" presId="urn:microsoft.com/office/officeart/2005/8/layout/pyramid4"/>
    <dgm:cxn modelId="{7BA8325F-E078-4E05-9903-D7DA2FA0F916}" type="presParOf" srcId="{DB0455C4-B6E2-4D0C-9F85-F8AE092CA65C}" destId="{8EF2BA72-0ED8-4E91-80AD-22109BEC1106}"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F29005-5173-48B4-81EB-2A4E7B39ED9D}">
      <dsp:nvSpPr>
        <dsp:cNvPr id="0" name=""/>
        <dsp:cNvSpPr/>
      </dsp:nvSpPr>
      <dsp:spPr>
        <a:xfrm>
          <a:off x="2228845" y="0"/>
          <a:ext cx="4305308" cy="2171700"/>
        </a:xfrm>
        <a:prstGeom prst="triangle">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CH" sz="2000" b="1" kern="1200" dirty="0">
              <a:latin typeface="Calibri" panose="020F0502020204030204" pitchFamily="34" charset="0"/>
              <a:cs typeface="Calibri" panose="020F0502020204030204" pitchFamily="34" charset="0"/>
            </a:rPr>
            <a:t>Observateur ou observatrice</a:t>
          </a:r>
        </a:p>
      </dsp:txBody>
      <dsp:txXfrm>
        <a:off x="3305172" y="1085850"/>
        <a:ext cx="2152654" cy="1085850"/>
      </dsp:txXfrm>
    </dsp:sp>
    <dsp:sp modelId="{305C77E5-B778-44F2-B22B-8ECF9E8DCE56}">
      <dsp:nvSpPr>
        <dsp:cNvPr id="0" name=""/>
        <dsp:cNvSpPr/>
      </dsp:nvSpPr>
      <dsp:spPr>
        <a:xfrm>
          <a:off x="76191" y="2133608"/>
          <a:ext cx="4305308" cy="2171700"/>
        </a:xfrm>
        <a:prstGeom prst="triangle">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CH" sz="2000" b="1" kern="1200" dirty="0" err="1">
              <a:latin typeface="Calibri" panose="020F0502020204030204" pitchFamily="34" charset="0"/>
              <a:cs typeface="Calibri" panose="020F0502020204030204" pitchFamily="34" charset="0"/>
            </a:rPr>
            <a:t>Observé·e</a:t>
          </a:r>
          <a:endParaRPr lang="fr-CH" sz="2000" b="1" kern="1200" dirty="0">
            <a:latin typeface="Calibri" panose="020F0502020204030204" pitchFamily="34" charset="0"/>
            <a:cs typeface="Calibri" panose="020F0502020204030204" pitchFamily="34" charset="0"/>
          </a:endParaRPr>
        </a:p>
      </dsp:txBody>
      <dsp:txXfrm>
        <a:off x="1152518" y="3219458"/>
        <a:ext cx="2152654" cy="1085850"/>
      </dsp:txXfrm>
    </dsp:sp>
    <dsp:sp modelId="{1B808A60-2E66-411B-A07E-D047228DF5DB}">
      <dsp:nvSpPr>
        <dsp:cNvPr id="0" name=""/>
        <dsp:cNvSpPr/>
      </dsp:nvSpPr>
      <dsp:spPr>
        <a:xfrm rot="10800000">
          <a:off x="2228845" y="2171700"/>
          <a:ext cx="4305308" cy="2171700"/>
        </a:xfrm>
        <a:prstGeom prst="triangle">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CH" sz="2400" b="1" kern="1200" dirty="0">
              <a:latin typeface="Calibri" panose="020F0502020204030204" pitchFamily="34" charset="0"/>
              <a:cs typeface="Calibri" panose="020F0502020204030204" pitchFamily="34" charset="0"/>
            </a:rPr>
            <a:t>Biais</a:t>
          </a:r>
        </a:p>
      </dsp:txBody>
      <dsp:txXfrm rot="10800000">
        <a:off x="3305172" y="2171700"/>
        <a:ext cx="2152654" cy="1085850"/>
      </dsp:txXfrm>
    </dsp:sp>
    <dsp:sp modelId="{8EF2BA72-0ED8-4E91-80AD-22109BEC1106}">
      <dsp:nvSpPr>
        <dsp:cNvPr id="0" name=""/>
        <dsp:cNvSpPr/>
      </dsp:nvSpPr>
      <dsp:spPr>
        <a:xfrm>
          <a:off x="4343408" y="2133608"/>
          <a:ext cx="4305308" cy="2171700"/>
        </a:xfrm>
        <a:prstGeom prst="triangle">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CH" sz="2000" b="1" kern="1200" dirty="0">
              <a:latin typeface="Calibri" panose="020F0502020204030204" pitchFamily="34" charset="0"/>
              <a:cs typeface="Calibri" panose="020F0502020204030204" pitchFamily="34" charset="0"/>
            </a:rPr>
            <a:t>Contexte</a:t>
          </a:r>
        </a:p>
      </dsp:txBody>
      <dsp:txXfrm>
        <a:off x="5419735" y="3219458"/>
        <a:ext cx="2152654" cy="1085850"/>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17992" cy="494902"/>
          </a:xfrm>
          <a:prstGeom prst="rect">
            <a:avLst/>
          </a:prstGeom>
          <a:noFill/>
          <a:ln w="9525">
            <a:noFill/>
            <a:miter lim="800000"/>
            <a:headEnd/>
            <a:tailEnd/>
          </a:ln>
          <a:effectLst/>
        </p:spPr>
        <p:txBody>
          <a:bodyPr vert="horz" wrap="square" lIns="91843" tIns="45921" rIns="91843" bIns="45921" numCol="1" anchor="t" anchorCtr="0" compatLnSpc="1">
            <a:prstTxWarp prst="textNoShape">
              <a:avLst/>
            </a:prstTxWarp>
          </a:bodyPr>
          <a:lstStyle>
            <a:lvl1pPr>
              <a:defRPr sz="1300">
                <a:latin typeface="Arial" charset="0"/>
              </a:defRPr>
            </a:lvl1pPr>
          </a:lstStyle>
          <a:p>
            <a:pPr>
              <a:defRPr/>
            </a:pPr>
            <a:r>
              <a:rPr lang="fr-FR" dirty="0"/>
              <a:t>M B6 – Méthodologie d’intervention</a:t>
            </a:r>
          </a:p>
          <a:p>
            <a:pPr>
              <a:defRPr/>
            </a:pPr>
            <a:r>
              <a:rPr lang="fr-FR" dirty="0"/>
              <a:t>Observation</a:t>
            </a:r>
          </a:p>
        </p:txBody>
      </p:sp>
      <p:sp>
        <p:nvSpPr>
          <p:cNvPr id="57347" name="Rectangle 3"/>
          <p:cNvSpPr>
            <a:spLocks noGrp="1" noChangeArrowheads="1"/>
          </p:cNvSpPr>
          <p:nvPr>
            <p:ph type="dt" sz="quarter" idx="1"/>
          </p:nvPr>
        </p:nvSpPr>
        <p:spPr bwMode="auto">
          <a:xfrm>
            <a:off x="3816199" y="0"/>
            <a:ext cx="2917992" cy="494902"/>
          </a:xfrm>
          <a:prstGeom prst="rect">
            <a:avLst/>
          </a:prstGeom>
          <a:noFill/>
          <a:ln w="9525">
            <a:noFill/>
            <a:miter lim="800000"/>
            <a:headEnd/>
            <a:tailEnd/>
          </a:ln>
          <a:effectLst/>
        </p:spPr>
        <p:txBody>
          <a:bodyPr vert="horz" wrap="square" lIns="91843" tIns="45921" rIns="91843" bIns="45921" numCol="1" anchor="t" anchorCtr="0" compatLnSpc="1">
            <a:prstTxWarp prst="textNoShape">
              <a:avLst/>
            </a:prstTxWarp>
          </a:bodyPr>
          <a:lstStyle>
            <a:lvl1pPr algn="r">
              <a:defRPr sz="1300">
                <a:latin typeface="Arial" charset="0"/>
              </a:defRPr>
            </a:lvl1pPr>
          </a:lstStyle>
          <a:p>
            <a:pPr>
              <a:defRPr/>
            </a:pPr>
            <a:r>
              <a:rPr lang="fr-FR" dirty="0"/>
              <a:t>Fév. 2015</a:t>
            </a:r>
          </a:p>
        </p:txBody>
      </p:sp>
      <p:sp>
        <p:nvSpPr>
          <p:cNvPr id="57348" name="Rectangle 4"/>
          <p:cNvSpPr>
            <a:spLocks noGrp="1" noChangeArrowheads="1"/>
          </p:cNvSpPr>
          <p:nvPr>
            <p:ph type="ftr" sz="quarter" idx="2"/>
          </p:nvPr>
        </p:nvSpPr>
        <p:spPr bwMode="auto">
          <a:xfrm>
            <a:off x="0" y="9369826"/>
            <a:ext cx="2917992" cy="494902"/>
          </a:xfrm>
          <a:prstGeom prst="rect">
            <a:avLst/>
          </a:prstGeom>
          <a:noFill/>
          <a:ln w="9525">
            <a:noFill/>
            <a:miter lim="800000"/>
            <a:headEnd/>
            <a:tailEnd/>
          </a:ln>
          <a:effectLst/>
        </p:spPr>
        <p:txBody>
          <a:bodyPr vert="horz" wrap="square" lIns="91843" tIns="45921" rIns="91843" bIns="45921" numCol="1" anchor="b" anchorCtr="0" compatLnSpc="1">
            <a:prstTxWarp prst="textNoShape">
              <a:avLst/>
            </a:prstTxWarp>
          </a:bodyPr>
          <a:lstStyle>
            <a:lvl1pPr>
              <a:defRPr sz="1300">
                <a:latin typeface="Arial" charset="0"/>
              </a:defRPr>
            </a:lvl1pPr>
          </a:lstStyle>
          <a:p>
            <a:pPr>
              <a:defRPr/>
            </a:pPr>
            <a:r>
              <a:rPr lang="fr-FR" dirty="0"/>
              <a:t>hets valais-wallis</a:t>
            </a:r>
          </a:p>
        </p:txBody>
      </p:sp>
      <p:sp>
        <p:nvSpPr>
          <p:cNvPr id="57349" name="Rectangle 5"/>
          <p:cNvSpPr>
            <a:spLocks noGrp="1" noChangeArrowheads="1"/>
          </p:cNvSpPr>
          <p:nvPr>
            <p:ph type="sldNum" sz="quarter" idx="3"/>
          </p:nvPr>
        </p:nvSpPr>
        <p:spPr bwMode="auto">
          <a:xfrm>
            <a:off x="3816199" y="9369826"/>
            <a:ext cx="2917992" cy="494902"/>
          </a:xfrm>
          <a:prstGeom prst="rect">
            <a:avLst/>
          </a:prstGeom>
          <a:noFill/>
          <a:ln w="9525">
            <a:noFill/>
            <a:miter lim="800000"/>
            <a:headEnd/>
            <a:tailEnd/>
          </a:ln>
          <a:effectLst/>
        </p:spPr>
        <p:txBody>
          <a:bodyPr vert="horz" wrap="square" lIns="91843" tIns="45921" rIns="91843" bIns="45921" numCol="1" anchor="b" anchorCtr="0" compatLnSpc="1">
            <a:prstTxWarp prst="textNoShape">
              <a:avLst/>
            </a:prstTxWarp>
          </a:bodyPr>
          <a:lstStyle>
            <a:lvl1pPr algn="r">
              <a:defRPr sz="1300">
                <a:latin typeface="Arial" charset="0"/>
              </a:defRPr>
            </a:lvl1pPr>
          </a:lstStyle>
          <a:p>
            <a:pPr>
              <a:defRPr/>
            </a:pPr>
            <a:fld id="{8603DCF7-CAC3-45E5-8F14-EC462139C7F6}" type="slidenum">
              <a:rPr lang="fr-FR"/>
              <a:pPr>
                <a:defRPr/>
              </a:pPr>
              <a:t>‹N°›</a:t>
            </a:fld>
            <a:endParaRPr lang="fr-FR" dirty="0"/>
          </a:p>
        </p:txBody>
      </p:sp>
    </p:spTree>
    <p:extLst>
      <p:ext uri="{BB962C8B-B14F-4D97-AF65-F5344CB8AC3E}">
        <p14:creationId xmlns:p14="http://schemas.microsoft.com/office/powerpoint/2010/main" val="362790534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17992" cy="494902"/>
          </a:xfrm>
          <a:prstGeom prst="rect">
            <a:avLst/>
          </a:prstGeom>
          <a:noFill/>
          <a:ln w="9525">
            <a:noFill/>
            <a:miter lim="800000"/>
            <a:headEnd/>
            <a:tailEnd/>
          </a:ln>
          <a:effectLst/>
        </p:spPr>
        <p:txBody>
          <a:bodyPr vert="horz" wrap="square" lIns="91843" tIns="45921" rIns="91843" bIns="45921" numCol="1" anchor="t" anchorCtr="0" compatLnSpc="1">
            <a:prstTxWarp prst="textNoShape">
              <a:avLst/>
            </a:prstTxWarp>
          </a:bodyPr>
          <a:lstStyle>
            <a:lvl1pPr>
              <a:defRPr sz="1300">
                <a:latin typeface="Arial" charset="0"/>
              </a:defRPr>
            </a:lvl1pPr>
          </a:lstStyle>
          <a:p>
            <a:pPr>
              <a:defRPr/>
            </a:pPr>
            <a:r>
              <a:rPr lang="fr-FR" dirty="0"/>
              <a:t>M B6 - Observation</a:t>
            </a:r>
          </a:p>
        </p:txBody>
      </p:sp>
      <p:sp>
        <p:nvSpPr>
          <p:cNvPr id="25603" name="Rectangle 3"/>
          <p:cNvSpPr>
            <a:spLocks noGrp="1" noChangeArrowheads="1"/>
          </p:cNvSpPr>
          <p:nvPr>
            <p:ph type="dt" idx="1"/>
          </p:nvPr>
        </p:nvSpPr>
        <p:spPr bwMode="auto">
          <a:xfrm>
            <a:off x="3816199" y="0"/>
            <a:ext cx="2917992" cy="494902"/>
          </a:xfrm>
          <a:prstGeom prst="rect">
            <a:avLst/>
          </a:prstGeom>
          <a:noFill/>
          <a:ln w="9525">
            <a:noFill/>
            <a:miter lim="800000"/>
            <a:headEnd/>
            <a:tailEnd/>
          </a:ln>
          <a:effectLst/>
        </p:spPr>
        <p:txBody>
          <a:bodyPr vert="horz" wrap="square" lIns="91843" tIns="45921" rIns="91843" bIns="45921" numCol="1" anchor="t" anchorCtr="0" compatLnSpc="1">
            <a:prstTxWarp prst="textNoShape">
              <a:avLst/>
            </a:prstTxWarp>
          </a:bodyPr>
          <a:lstStyle>
            <a:lvl1pPr algn="r">
              <a:defRPr sz="1300">
                <a:latin typeface="Arial" charset="0"/>
              </a:defRPr>
            </a:lvl1pPr>
          </a:lstStyle>
          <a:p>
            <a:pPr>
              <a:defRPr/>
            </a:pPr>
            <a:r>
              <a:rPr lang="fr-FR" dirty="0"/>
              <a:t>Fév. 2013</a:t>
            </a:r>
          </a:p>
        </p:txBody>
      </p:sp>
      <p:sp>
        <p:nvSpPr>
          <p:cNvPr id="55300" name="Rectangle 4"/>
          <p:cNvSpPr>
            <a:spLocks noGrp="1" noRot="1" noChangeAspect="1" noChangeArrowheads="1" noTextEdit="1"/>
          </p:cNvSpPr>
          <p:nvPr>
            <p:ph type="sldImg" idx="2"/>
          </p:nvPr>
        </p:nvSpPr>
        <p:spPr bwMode="auto">
          <a:xfrm>
            <a:off x="77788" y="738188"/>
            <a:ext cx="6580187" cy="37020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673263" y="4687292"/>
            <a:ext cx="5389239" cy="4439841"/>
          </a:xfrm>
          <a:prstGeom prst="rect">
            <a:avLst/>
          </a:prstGeom>
          <a:noFill/>
          <a:ln w="9525">
            <a:noFill/>
            <a:miter lim="800000"/>
            <a:headEnd/>
            <a:tailEnd/>
          </a:ln>
          <a:effectLst/>
        </p:spPr>
        <p:txBody>
          <a:bodyPr vert="horz" wrap="square" lIns="91843" tIns="45921" rIns="91843" bIns="45921"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25606" name="Rectangle 6"/>
          <p:cNvSpPr>
            <a:spLocks noGrp="1" noChangeArrowheads="1"/>
          </p:cNvSpPr>
          <p:nvPr>
            <p:ph type="ftr" sz="quarter" idx="4"/>
          </p:nvPr>
        </p:nvSpPr>
        <p:spPr bwMode="auto">
          <a:xfrm>
            <a:off x="0" y="9369826"/>
            <a:ext cx="2917992" cy="494902"/>
          </a:xfrm>
          <a:prstGeom prst="rect">
            <a:avLst/>
          </a:prstGeom>
          <a:noFill/>
          <a:ln w="9525">
            <a:noFill/>
            <a:miter lim="800000"/>
            <a:headEnd/>
            <a:tailEnd/>
          </a:ln>
          <a:effectLst/>
        </p:spPr>
        <p:txBody>
          <a:bodyPr vert="horz" wrap="square" lIns="91843" tIns="45921" rIns="91843" bIns="45921" numCol="1" anchor="b" anchorCtr="0" compatLnSpc="1">
            <a:prstTxWarp prst="textNoShape">
              <a:avLst/>
            </a:prstTxWarp>
          </a:bodyPr>
          <a:lstStyle>
            <a:lvl1pPr>
              <a:defRPr sz="1300">
                <a:latin typeface="Arial" charset="0"/>
              </a:defRPr>
            </a:lvl1pPr>
          </a:lstStyle>
          <a:p>
            <a:pPr>
              <a:defRPr/>
            </a:pPr>
            <a:r>
              <a:rPr lang="fr-FR" dirty="0"/>
              <a:t>hes-so vs fts </a:t>
            </a:r>
          </a:p>
        </p:txBody>
      </p:sp>
      <p:sp>
        <p:nvSpPr>
          <p:cNvPr id="25607" name="Rectangle 7"/>
          <p:cNvSpPr>
            <a:spLocks noGrp="1" noChangeArrowheads="1"/>
          </p:cNvSpPr>
          <p:nvPr>
            <p:ph type="sldNum" sz="quarter" idx="5"/>
          </p:nvPr>
        </p:nvSpPr>
        <p:spPr bwMode="auto">
          <a:xfrm>
            <a:off x="3816199" y="9369826"/>
            <a:ext cx="2917992" cy="494902"/>
          </a:xfrm>
          <a:prstGeom prst="rect">
            <a:avLst/>
          </a:prstGeom>
          <a:noFill/>
          <a:ln w="9525">
            <a:noFill/>
            <a:miter lim="800000"/>
            <a:headEnd/>
            <a:tailEnd/>
          </a:ln>
          <a:effectLst/>
        </p:spPr>
        <p:txBody>
          <a:bodyPr vert="horz" wrap="square" lIns="91843" tIns="45921" rIns="91843" bIns="45921" numCol="1" anchor="b" anchorCtr="0" compatLnSpc="1">
            <a:prstTxWarp prst="textNoShape">
              <a:avLst/>
            </a:prstTxWarp>
          </a:bodyPr>
          <a:lstStyle>
            <a:lvl1pPr algn="r">
              <a:defRPr sz="1300">
                <a:latin typeface="Arial" charset="0"/>
              </a:defRPr>
            </a:lvl1pPr>
          </a:lstStyle>
          <a:p>
            <a:pPr>
              <a:defRPr/>
            </a:pPr>
            <a:fld id="{23BB9F96-8AA5-4782-84F3-63553EB412C1}" type="slidenum">
              <a:rPr lang="fr-FR"/>
              <a:pPr>
                <a:defRPr/>
              </a:pPr>
              <a:t>‹N°›</a:t>
            </a:fld>
            <a:endParaRPr lang="fr-FR" dirty="0"/>
          </a:p>
        </p:txBody>
      </p:sp>
    </p:spTree>
    <p:extLst>
      <p:ext uri="{BB962C8B-B14F-4D97-AF65-F5344CB8AC3E}">
        <p14:creationId xmlns:p14="http://schemas.microsoft.com/office/powerpoint/2010/main" val="419501179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a:xfrm>
            <a:off x="685800" y="1143000"/>
            <a:ext cx="5486400" cy="3086100"/>
          </a:xfrm>
          <a:ln/>
        </p:spPr>
      </p:sp>
      <p:sp>
        <p:nvSpPr>
          <p:cNvPr id="30723" name="Espace réservé des commentaires 2"/>
          <p:cNvSpPr>
            <a:spLocks noGrp="1"/>
          </p:cNvSpPr>
          <p:nvPr>
            <p:ph type="body" idx="1"/>
          </p:nvPr>
        </p:nvSpPr>
        <p:spPr>
          <a:noFill/>
          <a:ln/>
        </p:spPr>
        <p:txBody>
          <a:bodyPr/>
          <a:lstStyle/>
          <a:p>
            <a:endParaRPr lang="fr-CH" sz="1100"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4" name="Espace réservé du numéro de diapositive 3"/>
          <p:cNvSpPr>
            <a:spLocks noGrp="1"/>
          </p:cNvSpPr>
          <p:nvPr>
            <p:ph type="sldNum" sz="quarter" idx="12"/>
          </p:nvPr>
        </p:nvSpPr>
        <p:spPr/>
        <p:txBody>
          <a:bodyPr/>
          <a:lstStyle/>
          <a:p>
            <a:pPr>
              <a:defRPr/>
            </a:pPr>
            <a:fld id="{E1ACC3D8-2D78-41D2-AAD7-854672CFBAB8}" type="slidenum">
              <a:rPr lang="fr-FR" smtClean="0"/>
              <a:pPr>
                <a:defRPr/>
              </a:pPr>
              <a:t>3</a:t>
            </a:fld>
            <a:endParaRPr lang="fr-FR" dirty="0"/>
          </a:p>
        </p:txBody>
      </p:sp>
      <p:sp>
        <p:nvSpPr>
          <p:cNvPr id="5" name="Espace réservé de l'en-tête 4"/>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2232235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Espace réservé de l'image des diapositives 1"/>
          <p:cNvSpPr>
            <a:spLocks noGrp="1" noRot="1" noChangeAspect="1" noTextEdit="1"/>
          </p:cNvSpPr>
          <p:nvPr>
            <p:ph type="sldImg"/>
          </p:nvPr>
        </p:nvSpPr>
        <p:spPr>
          <a:xfrm>
            <a:off x="77788" y="738188"/>
            <a:ext cx="6580187" cy="3702050"/>
          </a:xfrm>
          <a:ln/>
        </p:spPr>
      </p:sp>
      <p:sp>
        <p:nvSpPr>
          <p:cNvPr id="76803" name="Espace réservé des commentair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CH" sz="1100" dirty="0"/>
          </a:p>
        </p:txBody>
      </p:sp>
    </p:spTree>
    <p:extLst>
      <p:ext uri="{BB962C8B-B14F-4D97-AF65-F5344CB8AC3E}">
        <p14:creationId xmlns:p14="http://schemas.microsoft.com/office/powerpoint/2010/main" val="248350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Espace réservé de l'image des diapositives 1"/>
          <p:cNvSpPr>
            <a:spLocks noGrp="1" noRot="1" noChangeAspect="1" noTextEdit="1"/>
          </p:cNvSpPr>
          <p:nvPr>
            <p:ph type="sldImg"/>
          </p:nvPr>
        </p:nvSpPr>
        <p:spPr>
          <a:xfrm>
            <a:off x="77788" y="738188"/>
            <a:ext cx="6580187" cy="3702050"/>
          </a:xfrm>
          <a:ln/>
        </p:spPr>
      </p:sp>
      <p:sp>
        <p:nvSpPr>
          <p:cNvPr id="80899" name="Espace réservé des commentaires 2"/>
          <p:cNvSpPr>
            <a:spLocks noGrp="1"/>
          </p:cNvSpPr>
          <p:nvPr>
            <p:ph type="body" idx="1"/>
          </p:nvPr>
        </p:nvSpPr>
        <p:spPr>
          <a:noFill/>
          <a:ln/>
        </p:spPr>
        <p:txBody>
          <a:bodyPr/>
          <a:lstStyle/>
          <a:p>
            <a:pPr marL="0" lvl="1"/>
            <a:endParaRPr lang="fr-CH" sz="1700" b="1" i="1" dirty="0">
              <a:solidFill>
                <a:srgbClr val="0033CC"/>
              </a:solidFill>
            </a:endParaRPr>
          </a:p>
        </p:txBody>
      </p:sp>
    </p:spTree>
    <p:extLst>
      <p:ext uri="{BB962C8B-B14F-4D97-AF65-F5344CB8AC3E}">
        <p14:creationId xmlns:p14="http://schemas.microsoft.com/office/powerpoint/2010/main" val="1915040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Espace réservé de l'image des diapositives 1"/>
          <p:cNvSpPr>
            <a:spLocks noGrp="1" noRot="1" noChangeAspect="1" noTextEdit="1"/>
          </p:cNvSpPr>
          <p:nvPr>
            <p:ph type="sldImg"/>
          </p:nvPr>
        </p:nvSpPr>
        <p:spPr>
          <a:xfrm>
            <a:off x="77788" y="738188"/>
            <a:ext cx="6580187" cy="3702050"/>
          </a:xfrm>
          <a:ln/>
        </p:spPr>
      </p:sp>
      <p:sp>
        <p:nvSpPr>
          <p:cNvPr id="76803" name="Espace réservé des commentaires 2"/>
          <p:cNvSpPr>
            <a:spLocks noGrp="1"/>
          </p:cNvSpPr>
          <p:nvPr>
            <p:ph type="body" idx="1"/>
          </p:nvPr>
        </p:nvSpPr>
        <p:spPr>
          <a:noFill/>
          <a:ln/>
        </p:spPr>
        <p:txBody>
          <a:bodyPr/>
          <a:lstStyle/>
          <a:p>
            <a:pPr defTabSz="921167">
              <a:defRPr/>
            </a:pPr>
            <a:endParaRPr lang="fr-CH" sz="1100" dirty="0"/>
          </a:p>
        </p:txBody>
      </p:sp>
      <p:sp>
        <p:nvSpPr>
          <p:cNvPr id="2" name="Espace réservé de la date 1"/>
          <p:cNvSpPr>
            <a:spLocks noGrp="1"/>
          </p:cNvSpPr>
          <p:nvPr>
            <p:ph type="dt" idx="10"/>
          </p:nvPr>
        </p:nvSpPr>
        <p:spPr/>
        <p:txBody>
          <a:bodyPr/>
          <a:lstStyle/>
          <a:p>
            <a:pPr>
              <a:defRPr/>
            </a:pPr>
            <a:r>
              <a:rPr lang="fr-FR"/>
              <a:t>Octobre 2018</a:t>
            </a:r>
            <a:endParaRPr lang="fr-FR" dirty="0"/>
          </a:p>
        </p:txBody>
      </p:sp>
      <p:sp>
        <p:nvSpPr>
          <p:cNvPr id="3" name="Espace réservé du pied de page 2"/>
          <p:cNvSpPr>
            <a:spLocks noGrp="1"/>
          </p:cNvSpPr>
          <p:nvPr>
            <p:ph type="ftr" sz="quarter" idx="11"/>
          </p:nvPr>
        </p:nvSpPr>
        <p:spPr/>
        <p:txBody>
          <a:bodyPr/>
          <a:lstStyle/>
          <a:p>
            <a:pPr>
              <a:defRPr/>
            </a:pPr>
            <a:r>
              <a:rPr lang="fr-FR" dirty="0"/>
              <a:t>hes-so vs fts - jpi</a:t>
            </a:r>
          </a:p>
        </p:txBody>
      </p:sp>
      <p:sp>
        <p:nvSpPr>
          <p:cNvPr id="4" name="Espace réservé de l'en-tête 3"/>
          <p:cNvSpPr>
            <a:spLocks noGrp="1"/>
          </p:cNvSpPr>
          <p:nvPr>
            <p:ph type="hdr" sz="quarter" idx="12"/>
          </p:nvPr>
        </p:nvSpPr>
        <p:spPr/>
        <p:txBody>
          <a:bodyPr/>
          <a:lstStyle/>
          <a:p>
            <a:pPr>
              <a:defRPr/>
            </a:pPr>
            <a:r>
              <a:rPr lang="fr-CH" dirty="0"/>
              <a:t>M A2 - Observation : biais et objectivité</a:t>
            </a:r>
            <a:endParaRPr lang="fr-FR" dirty="0"/>
          </a:p>
        </p:txBody>
      </p:sp>
    </p:spTree>
    <p:extLst>
      <p:ext uri="{BB962C8B-B14F-4D97-AF65-F5344CB8AC3E}">
        <p14:creationId xmlns:p14="http://schemas.microsoft.com/office/powerpoint/2010/main" val="40504900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Espace réservé de l'image des diapositives 1"/>
          <p:cNvSpPr>
            <a:spLocks noGrp="1" noRot="1" noChangeAspect="1" noTextEdit="1"/>
          </p:cNvSpPr>
          <p:nvPr>
            <p:ph type="sldImg"/>
          </p:nvPr>
        </p:nvSpPr>
        <p:spPr>
          <a:xfrm>
            <a:off x="77788" y="738188"/>
            <a:ext cx="6580187" cy="3702050"/>
          </a:xfrm>
          <a:ln/>
        </p:spPr>
      </p:sp>
      <p:sp>
        <p:nvSpPr>
          <p:cNvPr id="77827"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1976917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Espace réservé de l'image des diapositives 1"/>
          <p:cNvSpPr>
            <a:spLocks noGrp="1" noRot="1" noChangeAspect="1" noTextEdit="1"/>
          </p:cNvSpPr>
          <p:nvPr>
            <p:ph type="sldImg"/>
          </p:nvPr>
        </p:nvSpPr>
        <p:spPr>
          <a:xfrm>
            <a:off x="77788" y="738188"/>
            <a:ext cx="6580187" cy="3702050"/>
          </a:xfrm>
          <a:ln/>
        </p:spPr>
      </p:sp>
      <p:sp>
        <p:nvSpPr>
          <p:cNvPr id="80899" name="Espace réservé des commentaires 2"/>
          <p:cNvSpPr>
            <a:spLocks noGrp="1"/>
          </p:cNvSpPr>
          <p:nvPr>
            <p:ph type="body" idx="1"/>
          </p:nvPr>
        </p:nvSpPr>
        <p:spPr>
          <a:noFill/>
          <a:ln/>
        </p:spPr>
        <p:txBody>
          <a:bodyPr/>
          <a:lstStyle/>
          <a:p>
            <a:pPr marL="0" lvl="1"/>
            <a:endParaRPr lang="fr-CH" sz="1700" b="1" i="1" dirty="0">
              <a:solidFill>
                <a:srgbClr val="0033CC"/>
              </a:solidFill>
            </a:endParaRPr>
          </a:p>
        </p:txBody>
      </p:sp>
    </p:spTree>
    <p:extLst>
      <p:ext uri="{BB962C8B-B14F-4D97-AF65-F5344CB8AC3E}">
        <p14:creationId xmlns:p14="http://schemas.microsoft.com/office/powerpoint/2010/main" val="6181057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Espace réservé de l'image des diapositives 1"/>
          <p:cNvSpPr>
            <a:spLocks noGrp="1" noRot="1" noChangeAspect="1" noTextEdit="1"/>
          </p:cNvSpPr>
          <p:nvPr>
            <p:ph type="sldImg"/>
          </p:nvPr>
        </p:nvSpPr>
        <p:spPr>
          <a:xfrm>
            <a:off x="77788" y="738188"/>
            <a:ext cx="6580187" cy="3702050"/>
          </a:xfrm>
          <a:ln/>
        </p:spPr>
      </p:sp>
      <p:sp>
        <p:nvSpPr>
          <p:cNvPr id="77827"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41713224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Espace réservé de l'image des diapositives 1"/>
          <p:cNvSpPr>
            <a:spLocks noGrp="1" noRot="1" noChangeAspect="1" noTextEdit="1"/>
          </p:cNvSpPr>
          <p:nvPr>
            <p:ph type="sldImg"/>
          </p:nvPr>
        </p:nvSpPr>
        <p:spPr>
          <a:xfrm>
            <a:off x="77788" y="738188"/>
            <a:ext cx="6580187" cy="3702050"/>
          </a:xfrm>
          <a:ln/>
        </p:spPr>
      </p:sp>
      <p:sp>
        <p:nvSpPr>
          <p:cNvPr id="77827"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2136308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788" y="738188"/>
            <a:ext cx="6580187" cy="3702050"/>
          </a:xfrm>
        </p:spPr>
      </p:sp>
      <p:sp>
        <p:nvSpPr>
          <p:cNvPr id="3" name="Espace réservé des commentaires 2"/>
          <p:cNvSpPr>
            <a:spLocks noGrp="1"/>
          </p:cNvSpPr>
          <p:nvPr>
            <p:ph type="body" idx="1"/>
          </p:nvPr>
        </p:nvSpPr>
        <p:spPr/>
        <p:txBody>
          <a:bodyPr/>
          <a:lstStyle/>
          <a:p>
            <a:endParaRPr lang="fr-CH" dirty="0"/>
          </a:p>
        </p:txBody>
      </p:sp>
    </p:spTree>
    <p:extLst>
      <p:ext uri="{BB962C8B-B14F-4D97-AF65-F5344CB8AC3E}">
        <p14:creationId xmlns:p14="http://schemas.microsoft.com/office/powerpoint/2010/main" val="10474907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788" y="738188"/>
            <a:ext cx="6580187" cy="3702050"/>
          </a:xfrm>
        </p:spPr>
      </p:sp>
      <p:sp>
        <p:nvSpPr>
          <p:cNvPr id="3" name="Espace réservé des commentaires 2"/>
          <p:cNvSpPr>
            <a:spLocks noGrp="1"/>
          </p:cNvSpPr>
          <p:nvPr>
            <p:ph type="body" idx="1"/>
          </p:nvPr>
        </p:nvSpPr>
        <p:spPr/>
        <p:txBody>
          <a:bodyPr/>
          <a:lstStyle/>
          <a:p>
            <a:endParaRPr lang="fr-CH" b="1" dirty="0"/>
          </a:p>
        </p:txBody>
      </p:sp>
    </p:spTree>
    <p:extLst>
      <p:ext uri="{BB962C8B-B14F-4D97-AF65-F5344CB8AC3E}">
        <p14:creationId xmlns:p14="http://schemas.microsoft.com/office/powerpoint/2010/main" val="39999077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788" y="738188"/>
            <a:ext cx="6580187" cy="3702050"/>
          </a:xfrm>
        </p:spPr>
      </p:sp>
      <p:sp>
        <p:nvSpPr>
          <p:cNvPr id="3" name="Espace réservé des commentaires 2"/>
          <p:cNvSpPr>
            <a:spLocks noGrp="1"/>
          </p:cNvSpPr>
          <p:nvPr>
            <p:ph type="body" idx="1"/>
          </p:nvPr>
        </p:nvSpPr>
        <p:spPr/>
        <p:txBody>
          <a:bodyPr/>
          <a:lstStyle/>
          <a:p>
            <a:endParaRPr lang="fr-CH" b="1" dirty="0"/>
          </a:p>
        </p:txBody>
      </p:sp>
    </p:spTree>
    <p:extLst>
      <p:ext uri="{BB962C8B-B14F-4D97-AF65-F5344CB8AC3E}">
        <p14:creationId xmlns:p14="http://schemas.microsoft.com/office/powerpoint/2010/main" val="2731661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3B06BEC5-77E5-4891-9B52-5B02ED187A7C}" type="slidenum">
              <a:rPr lang="fr-CH" smtClean="0"/>
              <a:t>4</a:t>
            </a:fld>
            <a:endParaRPr lang="fr-CH"/>
          </a:p>
        </p:txBody>
      </p:sp>
    </p:spTree>
    <p:extLst>
      <p:ext uri="{BB962C8B-B14F-4D97-AF65-F5344CB8AC3E}">
        <p14:creationId xmlns:p14="http://schemas.microsoft.com/office/powerpoint/2010/main" val="39878729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Espace réservé de l'image des diapositives 1"/>
          <p:cNvSpPr>
            <a:spLocks noGrp="1" noRot="1" noChangeAspect="1" noTextEdit="1"/>
          </p:cNvSpPr>
          <p:nvPr>
            <p:ph type="sldImg"/>
          </p:nvPr>
        </p:nvSpPr>
        <p:spPr>
          <a:xfrm>
            <a:off x="77788" y="738188"/>
            <a:ext cx="6580187" cy="3702050"/>
          </a:xfrm>
          <a:ln/>
        </p:spPr>
      </p:sp>
      <p:sp>
        <p:nvSpPr>
          <p:cNvPr id="90115" name="Espace réservé des commentaires 2"/>
          <p:cNvSpPr>
            <a:spLocks noGrp="1"/>
          </p:cNvSpPr>
          <p:nvPr>
            <p:ph type="body" idx="1"/>
          </p:nvPr>
        </p:nvSpPr>
        <p:spPr>
          <a:noFill/>
          <a:ln/>
        </p:spPr>
        <p:txBody>
          <a:bodyPr/>
          <a:lstStyle/>
          <a:p>
            <a:pPr>
              <a:buFont typeface="Wingdings" pitchFamily="2" charset="2"/>
              <a:buNone/>
            </a:pPr>
            <a:endParaRPr lang="fr-CH" dirty="0"/>
          </a:p>
        </p:txBody>
      </p:sp>
    </p:spTree>
    <p:extLst>
      <p:ext uri="{BB962C8B-B14F-4D97-AF65-F5344CB8AC3E}">
        <p14:creationId xmlns:p14="http://schemas.microsoft.com/office/powerpoint/2010/main" val="2670534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Espace réservé de l'image des diapositives 1"/>
          <p:cNvSpPr>
            <a:spLocks noGrp="1" noRot="1" noChangeAspect="1" noTextEdit="1"/>
          </p:cNvSpPr>
          <p:nvPr>
            <p:ph type="sldImg"/>
          </p:nvPr>
        </p:nvSpPr>
        <p:spPr>
          <a:xfrm>
            <a:off x="77788" y="738188"/>
            <a:ext cx="6580187" cy="3702050"/>
          </a:xfrm>
          <a:ln/>
        </p:spPr>
      </p:sp>
      <p:sp>
        <p:nvSpPr>
          <p:cNvPr id="92163"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35721914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Espace réservé de l'image des diapositives 1"/>
          <p:cNvSpPr>
            <a:spLocks noGrp="1" noRot="1" noChangeAspect="1" noTextEdit="1"/>
          </p:cNvSpPr>
          <p:nvPr>
            <p:ph type="sldImg"/>
          </p:nvPr>
        </p:nvSpPr>
        <p:spPr>
          <a:xfrm>
            <a:off x="77788" y="738188"/>
            <a:ext cx="6580187" cy="3702050"/>
          </a:xfrm>
          <a:ln/>
        </p:spPr>
      </p:sp>
      <p:sp>
        <p:nvSpPr>
          <p:cNvPr id="96259"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1980341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788" y="738188"/>
            <a:ext cx="6580187" cy="3702050"/>
          </a:xfrm>
        </p:spPr>
      </p:sp>
      <p:sp>
        <p:nvSpPr>
          <p:cNvPr id="3" name="Espace réservé des commentaires 2"/>
          <p:cNvSpPr>
            <a:spLocks noGrp="1"/>
          </p:cNvSpPr>
          <p:nvPr>
            <p:ph type="body" idx="1"/>
          </p:nvPr>
        </p:nvSpPr>
        <p:spPr/>
        <p:txBody>
          <a:bodyPr>
            <a:normAutofit/>
          </a:bodyPr>
          <a:lstStyle/>
          <a:p>
            <a:endParaRPr lang="fr-CH" dirty="0"/>
          </a:p>
        </p:txBody>
      </p:sp>
    </p:spTree>
    <p:extLst>
      <p:ext uri="{BB962C8B-B14F-4D97-AF65-F5344CB8AC3E}">
        <p14:creationId xmlns:p14="http://schemas.microsoft.com/office/powerpoint/2010/main" val="3773969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xfrm>
            <a:off x="685800" y="1143000"/>
            <a:ext cx="5486400" cy="3086100"/>
          </a:xfrm>
          <a:ln/>
        </p:spPr>
      </p:sp>
      <p:sp>
        <p:nvSpPr>
          <p:cNvPr id="38915" name="Espace réservé des commentaires 2"/>
          <p:cNvSpPr>
            <a:spLocks noGrp="1"/>
          </p:cNvSpPr>
          <p:nvPr>
            <p:ph type="body" idx="1"/>
          </p:nvPr>
        </p:nvSpPr>
        <p:spPr>
          <a:noFill/>
          <a:ln/>
        </p:spPr>
        <p:txBody>
          <a:bodyPr/>
          <a:lstStyle/>
          <a:p>
            <a:pPr marL="0" lvl="1" defTabSz="881925">
              <a:defRPr/>
            </a:pPr>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4" name="Espace réservé du numéro de diapositive 3"/>
          <p:cNvSpPr>
            <a:spLocks noGrp="1"/>
          </p:cNvSpPr>
          <p:nvPr>
            <p:ph type="sldNum" sz="quarter" idx="12"/>
          </p:nvPr>
        </p:nvSpPr>
        <p:spPr/>
        <p:txBody>
          <a:bodyPr/>
          <a:lstStyle/>
          <a:p>
            <a:pPr>
              <a:defRPr/>
            </a:pPr>
            <a:fld id="{E1ACC3D8-2D78-41D2-AAD7-854672CFBAB8}" type="slidenum">
              <a:rPr lang="fr-FR" smtClean="0"/>
              <a:pPr>
                <a:defRPr/>
              </a:pPr>
              <a:t>5</a:t>
            </a:fld>
            <a:endParaRPr lang="fr-FR" dirty="0"/>
          </a:p>
        </p:txBody>
      </p:sp>
      <p:sp>
        <p:nvSpPr>
          <p:cNvPr id="5" name="Espace réservé de l'en-tête 4"/>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421880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xfrm>
            <a:off x="685800" y="1143000"/>
            <a:ext cx="5486400" cy="3086100"/>
          </a:xfrm>
          <a:ln/>
        </p:spPr>
      </p:sp>
      <p:sp>
        <p:nvSpPr>
          <p:cNvPr id="38915" name="Espace réservé des commentaires 2"/>
          <p:cNvSpPr>
            <a:spLocks noGrp="1"/>
          </p:cNvSpPr>
          <p:nvPr>
            <p:ph type="body" idx="1"/>
          </p:nvPr>
        </p:nvSpPr>
        <p:spPr>
          <a:noFill/>
          <a:ln/>
        </p:spPr>
        <p:txBody>
          <a:bodyPr/>
          <a:lstStyle/>
          <a:p>
            <a:pPr marL="0" lvl="1" defTabSz="881925">
              <a:defRPr/>
            </a:pPr>
            <a:endParaRPr lang="fr-CH" dirty="0"/>
          </a:p>
        </p:txBody>
      </p:sp>
      <p:sp>
        <p:nvSpPr>
          <p:cNvPr id="2" name="Espace réservé de la date 1"/>
          <p:cNvSpPr>
            <a:spLocks noGrp="1"/>
          </p:cNvSpPr>
          <p:nvPr>
            <p:ph type="dt" idx="10"/>
          </p:nvPr>
        </p:nvSpPr>
        <p:spPr/>
        <p:txBody>
          <a:bodyPr/>
          <a:lstStyle/>
          <a:p>
            <a:pPr>
              <a:defRPr/>
            </a:pPr>
            <a:r>
              <a:rPr lang="fr-FR" dirty="0"/>
              <a:t>Févr.-14</a:t>
            </a:r>
          </a:p>
        </p:txBody>
      </p:sp>
      <p:sp>
        <p:nvSpPr>
          <p:cNvPr id="3" name="Espace réservé du pied de page 2"/>
          <p:cNvSpPr>
            <a:spLocks noGrp="1"/>
          </p:cNvSpPr>
          <p:nvPr>
            <p:ph type="ftr" sz="quarter" idx="11"/>
          </p:nvPr>
        </p:nvSpPr>
        <p:spPr/>
        <p:txBody>
          <a:bodyPr/>
          <a:lstStyle/>
          <a:p>
            <a:pPr>
              <a:defRPr/>
            </a:pPr>
            <a:r>
              <a:rPr lang="de-DE" dirty="0"/>
              <a:t>hets valais-wallis / ppt1 intro.</a:t>
            </a:r>
            <a:endParaRPr lang="fr-FR" dirty="0"/>
          </a:p>
        </p:txBody>
      </p:sp>
      <p:sp>
        <p:nvSpPr>
          <p:cNvPr id="4" name="Espace réservé du numéro de diapositive 3"/>
          <p:cNvSpPr>
            <a:spLocks noGrp="1"/>
          </p:cNvSpPr>
          <p:nvPr>
            <p:ph type="sldNum" sz="quarter" idx="12"/>
          </p:nvPr>
        </p:nvSpPr>
        <p:spPr/>
        <p:txBody>
          <a:bodyPr/>
          <a:lstStyle/>
          <a:p>
            <a:pPr>
              <a:defRPr/>
            </a:pPr>
            <a:fld id="{E1ACC3D8-2D78-41D2-AAD7-854672CFBAB8}" type="slidenum">
              <a:rPr lang="fr-FR" smtClean="0"/>
              <a:pPr>
                <a:defRPr/>
              </a:pPr>
              <a:t>6</a:t>
            </a:fld>
            <a:endParaRPr lang="fr-FR" dirty="0"/>
          </a:p>
        </p:txBody>
      </p:sp>
      <p:sp>
        <p:nvSpPr>
          <p:cNvPr id="5" name="Espace réservé de l'en-tête 4"/>
          <p:cNvSpPr>
            <a:spLocks noGrp="1"/>
          </p:cNvSpPr>
          <p:nvPr>
            <p:ph type="hdr" sz="quarter" idx="13"/>
          </p:nvPr>
        </p:nvSpPr>
        <p:spPr/>
        <p:txBody>
          <a:bodyPr/>
          <a:lstStyle/>
          <a:p>
            <a:pPr>
              <a:defRPr/>
            </a:pPr>
            <a:r>
              <a:rPr lang="fr-FR" dirty="0"/>
              <a:t>M B6 - Observation</a:t>
            </a:r>
          </a:p>
        </p:txBody>
      </p:sp>
    </p:spTree>
    <p:extLst>
      <p:ext uri="{BB962C8B-B14F-4D97-AF65-F5344CB8AC3E}">
        <p14:creationId xmlns:p14="http://schemas.microsoft.com/office/powerpoint/2010/main" val="923693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788" y="738188"/>
            <a:ext cx="6580187" cy="3702050"/>
          </a:xfrm>
        </p:spPr>
      </p:sp>
      <p:sp>
        <p:nvSpPr>
          <p:cNvPr id="3" name="Espace réservé des commentaires 2"/>
          <p:cNvSpPr>
            <a:spLocks noGrp="1"/>
          </p:cNvSpPr>
          <p:nvPr>
            <p:ph type="body" idx="1"/>
          </p:nvPr>
        </p:nvSpPr>
        <p:spPr/>
        <p:txBody>
          <a:bodyPr>
            <a:normAutofit/>
          </a:bodyPr>
          <a:lstStyle/>
          <a:p>
            <a:endParaRPr lang="fr-CH" dirty="0"/>
          </a:p>
        </p:txBody>
      </p:sp>
    </p:spTree>
    <p:extLst>
      <p:ext uri="{BB962C8B-B14F-4D97-AF65-F5344CB8AC3E}">
        <p14:creationId xmlns:p14="http://schemas.microsoft.com/office/powerpoint/2010/main" val="164176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e l'image des diapositives 1"/>
          <p:cNvSpPr>
            <a:spLocks noGrp="1" noRot="1" noChangeAspect="1" noTextEdit="1"/>
          </p:cNvSpPr>
          <p:nvPr>
            <p:ph type="sldImg"/>
          </p:nvPr>
        </p:nvSpPr>
        <p:spPr>
          <a:xfrm>
            <a:off x="77788" y="738188"/>
            <a:ext cx="6580187" cy="3702050"/>
          </a:xfrm>
          <a:ln/>
        </p:spPr>
      </p:sp>
      <p:sp>
        <p:nvSpPr>
          <p:cNvPr id="67587"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1319589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Tree>
    <p:extLst>
      <p:ext uri="{BB962C8B-B14F-4D97-AF65-F5344CB8AC3E}">
        <p14:creationId xmlns:p14="http://schemas.microsoft.com/office/powerpoint/2010/main" val="3553350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e l'image des diapositives 1"/>
          <p:cNvSpPr>
            <a:spLocks noGrp="1" noRot="1" noChangeAspect="1" noTextEdit="1"/>
          </p:cNvSpPr>
          <p:nvPr>
            <p:ph type="sldImg"/>
          </p:nvPr>
        </p:nvSpPr>
        <p:spPr>
          <a:xfrm>
            <a:off x="77788" y="738188"/>
            <a:ext cx="6580187" cy="3702050"/>
          </a:xfrm>
          <a:ln/>
        </p:spPr>
      </p:sp>
      <p:sp>
        <p:nvSpPr>
          <p:cNvPr id="67587"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1460284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Espace réservé de l'image des diapositives 1"/>
          <p:cNvSpPr>
            <a:spLocks noGrp="1" noRot="1" noChangeAspect="1" noTextEdit="1"/>
          </p:cNvSpPr>
          <p:nvPr>
            <p:ph type="sldImg"/>
          </p:nvPr>
        </p:nvSpPr>
        <p:spPr>
          <a:xfrm>
            <a:off x="77788" y="738188"/>
            <a:ext cx="6580187" cy="3702050"/>
          </a:xfrm>
          <a:ln/>
        </p:spPr>
      </p:sp>
      <p:sp>
        <p:nvSpPr>
          <p:cNvPr id="74755" name="Espace réservé des commentaires 2"/>
          <p:cNvSpPr>
            <a:spLocks noGrp="1"/>
          </p:cNvSpPr>
          <p:nvPr>
            <p:ph type="body" idx="1"/>
          </p:nvPr>
        </p:nvSpPr>
        <p:spPr>
          <a:noFill/>
          <a:ln/>
        </p:spPr>
        <p:txBody>
          <a:bodyPr/>
          <a:lstStyle/>
          <a:p>
            <a:endParaRPr lang="fr-CH" dirty="0"/>
          </a:p>
        </p:txBody>
      </p:sp>
    </p:spTree>
    <p:extLst>
      <p:ext uri="{BB962C8B-B14F-4D97-AF65-F5344CB8AC3E}">
        <p14:creationId xmlns:p14="http://schemas.microsoft.com/office/powerpoint/2010/main" val="3107978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5666" y="4937721"/>
            <a:ext cx="3530335" cy="762688"/>
          </a:xfrm>
          <a:prstGeom prst="rect">
            <a:avLst/>
          </a:prstGeom>
        </p:spPr>
        <p:txBody>
          <a:bodyPr anchor="t">
            <a:normAutofit/>
          </a:bodyPr>
          <a:lstStyle>
            <a:lvl1pPr>
              <a:lnSpc>
                <a:spcPct val="100000"/>
              </a:lnSpc>
              <a:defRPr sz="2133" b="1" i="0" spc="0">
                <a:solidFill>
                  <a:schemeClr val="bg1"/>
                </a:solidFill>
                <a:latin typeface="Helvetica" pitchFamily="2" charset="0"/>
              </a:defRPr>
            </a:lvl1pPr>
          </a:lstStyle>
          <a:p>
            <a:r>
              <a:rPr lang="fr-FR"/>
              <a:t>Modifiez le style du titre</a:t>
            </a:r>
            <a:endParaRPr lang="en-US" dirty="0"/>
          </a:p>
        </p:txBody>
      </p:sp>
      <p:pic>
        <p:nvPicPr>
          <p:cNvPr id="5" name="Graphique 13">
            <a:extLst>
              <a:ext uri="{FF2B5EF4-FFF2-40B4-BE49-F238E27FC236}">
                <a16:creationId xmlns:a16="http://schemas.microsoft.com/office/drawing/2014/main" id="{5CA23B23-049F-4631-9517-82068454CD26}"/>
              </a:ext>
            </a:extLst>
          </p:cNvPr>
          <p:cNvPicPr>
            <a:picLocks noChangeAspect="1"/>
          </p:cNvPicPr>
          <p:nvPr/>
        </p:nvPicPr>
        <p:blipFill>
          <a:blip r:embed="rId2"/>
          <a:stretch>
            <a:fillRect/>
          </a:stretch>
        </p:blipFill>
        <p:spPr>
          <a:xfrm>
            <a:off x="1698758" y="1256576"/>
            <a:ext cx="3119589" cy="2294227"/>
          </a:xfrm>
          <a:prstGeom prst="rect">
            <a:avLst/>
          </a:prstGeom>
        </p:spPr>
      </p:pic>
    </p:spTree>
    <p:extLst>
      <p:ext uri="{BB962C8B-B14F-4D97-AF65-F5344CB8AC3E}">
        <p14:creationId xmlns:p14="http://schemas.microsoft.com/office/powerpoint/2010/main" val="4188275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AC7518-7145-6944-9CF3-76DBB1FBBFE8}"/>
              </a:ext>
            </a:extLst>
          </p:cNvPr>
          <p:cNvSpPr>
            <a:spLocks noGrp="1"/>
          </p:cNvSpPr>
          <p:nvPr>
            <p:ph type="title"/>
          </p:nvPr>
        </p:nvSpPr>
        <p:spPr>
          <a:xfrm>
            <a:off x="1631952" y="980017"/>
            <a:ext cx="9721849" cy="960967"/>
          </a:xfrm>
          <a:prstGeom prst="rect">
            <a:avLst/>
          </a:prstGeom>
        </p:spPr>
        <p:txBody>
          <a:bodyPr/>
          <a:lstStyle/>
          <a:p>
            <a:r>
              <a:rPr lang="fr-FR" dirty="0"/>
              <a:t>Modifiez le style du titre</a:t>
            </a:r>
          </a:p>
        </p:txBody>
      </p:sp>
      <p:pic>
        <p:nvPicPr>
          <p:cNvPr id="3" name="Graphique 2">
            <a:extLst>
              <a:ext uri="{FF2B5EF4-FFF2-40B4-BE49-F238E27FC236}">
                <a16:creationId xmlns:a16="http://schemas.microsoft.com/office/drawing/2014/main" id="{AF92DC14-A0B7-B849-A3CD-F07B951D867B}"/>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1079278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Disposition personnalisé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0E9E38-DDEA-2948-A4D5-A621A0D68145}"/>
              </a:ext>
            </a:extLst>
          </p:cNvPr>
          <p:cNvSpPr/>
          <p:nvPr/>
        </p:nvSpPr>
        <p:spPr>
          <a:xfrm>
            <a:off x="0" y="1"/>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11399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631950" y="980017"/>
            <a:ext cx="9745135" cy="960968"/>
          </a:xfrm>
          <a:prstGeom prst="rect">
            <a:avLst/>
          </a:prstGeom>
        </p:spPr>
        <p:txBody>
          <a:bodyPr anchor="t">
            <a:normAutofit/>
          </a:bodyPr>
          <a:lstStyle>
            <a:lvl1pPr>
              <a:lnSpc>
                <a:spcPct val="100000"/>
              </a:lnSpc>
              <a:defRPr sz="2933"/>
            </a:lvl1pPr>
          </a:lstStyle>
          <a:p>
            <a:r>
              <a:rPr lang="fr-FR"/>
              <a:t>Modifiez le style du titre</a:t>
            </a:r>
            <a:endParaRPr lang="en-US" dirty="0"/>
          </a:p>
        </p:txBody>
      </p:sp>
      <p:sp>
        <p:nvSpPr>
          <p:cNvPr id="3" name="Text Placeholder 2"/>
          <p:cNvSpPr>
            <a:spLocks noGrp="1"/>
          </p:cNvSpPr>
          <p:nvPr>
            <p:ph type="body" idx="1"/>
          </p:nvPr>
        </p:nvSpPr>
        <p:spPr>
          <a:xfrm>
            <a:off x="1631949" y="2372783"/>
            <a:ext cx="9745135" cy="3888316"/>
          </a:xfrm>
        </p:spPr>
        <p:txBody>
          <a:bodyPr>
            <a:noAutofit/>
          </a:bodyPr>
          <a:lstStyle>
            <a:lvl1pPr marL="0" indent="0">
              <a:lnSpc>
                <a:spcPct val="100000"/>
              </a:lnSpc>
              <a:buNone/>
              <a:defRPr sz="2000">
                <a:solidFill>
                  <a:schemeClr val="tx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fr-FR"/>
              <a:t>Cliquez pour modifier les styles du texte du masque</a:t>
            </a:r>
          </a:p>
        </p:txBody>
      </p:sp>
      <p:pic>
        <p:nvPicPr>
          <p:cNvPr id="4" name="Graphique 3">
            <a:extLst>
              <a:ext uri="{FF2B5EF4-FFF2-40B4-BE49-F238E27FC236}">
                <a16:creationId xmlns:a16="http://schemas.microsoft.com/office/drawing/2014/main" id="{248F0A98-85BD-AC46-9EE9-8C6670BCEE86}"/>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
        <p:nvSpPr>
          <p:cNvPr id="11" name="Content Placeholder 2">
            <a:extLst>
              <a:ext uri="{FF2B5EF4-FFF2-40B4-BE49-F238E27FC236}">
                <a16:creationId xmlns:a16="http://schemas.microsoft.com/office/drawing/2014/main" id="{AF5436DF-1FD0-8B42-8D18-503DFF365130}"/>
              </a:ext>
            </a:extLst>
          </p:cNvPr>
          <p:cNvSpPr>
            <a:spLocks noGrp="1"/>
          </p:cNvSpPr>
          <p:nvPr>
            <p:ph idx="10" hasCustomPrompt="1"/>
          </p:nvPr>
        </p:nvSpPr>
        <p:spPr>
          <a:xfrm>
            <a:off x="1631952" y="590862"/>
            <a:ext cx="7030040" cy="317325"/>
          </a:xfrm>
        </p:spPr>
        <p:txBody>
          <a:bodyPr>
            <a:normAutofit/>
          </a:bodyPr>
          <a:lstStyle>
            <a:lvl1pPr marL="0" indent="0">
              <a:buNone/>
              <a:defRPr sz="800" spc="800"/>
            </a:lvl1pPr>
          </a:lstStyle>
          <a:p>
            <a:pPr lvl="0"/>
            <a:r>
              <a:rPr lang="fr-FR" dirty="0"/>
              <a:t>TITRE OPTIONNEL</a:t>
            </a:r>
            <a:endParaRPr lang="en-US" dirty="0"/>
          </a:p>
        </p:txBody>
      </p:sp>
    </p:spTree>
    <p:extLst>
      <p:ext uri="{BB962C8B-B14F-4D97-AF65-F5344CB8AC3E}">
        <p14:creationId xmlns:p14="http://schemas.microsoft.com/office/powerpoint/2010/main" val="3534343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2924944"/>
            <a:ext cx="10363200" cy="2448272"/>
          </a:xfrm>
          <a:prstGeom prst="rect">
            <a:avLst/>
          </a:prstGeom>
        </p:spPr>
        <p:txBody>
          <a:bodyPr anchor="t"/>
          <a:lstStyle>
            <a:lvl1pPr algn="l">
              <a:defRPr sz="2251" b="1" cap="all">
                <a:latin typeface="Segoe UI Light" panose="020B0502040204020203" pitchFamily="34" charset="0"/>
                <a:cs typeface="Segoe UI Light" panose="020B0502040204020203" pitchFamily="34" charset="0"/>
              </a:defRPr>
            </a:lvl1pPr>
          </a:lstStyle>
          <a:p>
            <a:r>
              <a:rPr lang="fr-FR" dirty="0"/>
              <a:t>Modifiez le style du titre</a:t>
            </a:r>
            <a:endParaRPr lang="fr-CH" dirty="0"/>
          </a:p>
        </p:txBody>
      </p:sp>
      <p:sp>
        <p:nvSpPr>
          <p:cNvPr id="4" name="Espace réservé de la date 3"/>
          <p:cNvSpPr>
            <a:spLocks noGrp="1"/>
          </p:cNvSpPr>
          <p:nvPr>
            <p:ph type="dt" sz="half" idx="10"/>
          </p:nvPr>
        </p:nvSpPr>
        <p:spPr>
          <a:xfrm>
            <a:off x="914400" y="6248400"/>
            <a:ext cx="2540000" cy="457200"/>
          </a:xfrm>
          <a:prstGeom prst="rect">
            <a:avLst/>
          </a:prstGeom>
        </p:spPr>
        <p:txBody>
          <a:bodyPr/>
          <a:lstStyle>
            <a:lvl1pPr>
              <a:defRPr/>
            </a:lvl1pPr>
          </a:lstStyle>
          <a:p>
            <a:pPr fontAlgn="base">
              <a:spcBef>
                <a:spcPct val="0"/>
              </a:spcBef>
              <a:spcAft>
                <a:spcPct val="0"/>
              </a:spcAft>
            </a:pPr>
            <a:endParaRPr lang="fr-CH" sz="1351">
              <a:solidFill>
                <a:srgbClr val="000000"/>
              </a:solidFill>
              <a:latin typeface="Times New Roman" pitchFamily="18" charset="0"/>
            </a:endParaRPr>
          </a:p>
        </p:txBody>
      </p:sp>
      <p:sp>
        <p:nvSpPr>
          <p:cNvPr id="5" name="Espace réservé du pied de page 4"/>
          <p:cNvSpPr>
            <a:spLocks noGrp="1"/>
          </p:cNvSpPr>
          <p:nvPr>
            <p:ph type="ftr" sz="quarter" idx="11"/>
          </p:nvPr>
        </p:nvSpPr>
        <p:spPr>
          <a:xfrm>
            <a:off x="4165600" y="6248400"/>
            <a:ext cx="3860800" cy="457200"/>
          </a:xfrm>
          <a:prstGeom prst="rect">
            <a:avLst/>
          </a:prstGeom>
        </p:spPr>
        <p:txBody>
          <a:bodyPr/>
          <a:lstStyle>
            <a:lvl1pPr>
              <a:defRPr/>
            </a:lvl1pPr>
          </a:lstStyle>
          <a:p>
            <a:pPr fontAlgn="base">
              <a:spcBef>
                <a:spcPct val="0"/>
              </a:spcBef>
              <a:spcAft>
                <a:spcPct val="0"/>
              </a:spcAft>
            </a:pPr>
            <a:endParaRPr lang="fr-CH" sz="1351">
              <a:solidFill>
                <a:srgbClr val="000000"/>
              </a:solidFill>
              <a:latin typeface="Times New Roman" pitchFamily="18" charset="0"/>
            </a:endParaRPr>
          </a:p>
        </p:txBody>
      </p:sp>
      <p:sp>
        <p:nvSpPr>
          <p:cNvPr id="6" name="Espace réservé du numéro de diapositive 5"/>
          <p:cNvSpPr>
            <a:spLocks noGrp="1"/>
          </p:cNvSpPr>
          <p:nvPr>
            <p:ph type="sldNum" sz="quarter" idx="12"/>
          </p:nvPr>
        </p:nvSpPr>
        <p:spPr>
          <a:xfrm>
            <a:off x="8737600" y="6248400"/>
            <a:ext cx="2540000" cy="457200"/>
          </a:xfrm>
          <a:prstGeom prst="rect">
            <a:avLst/>
          </a:prstGeom>
        </p:spPr>
        <p:txBody>
          <a:bodyPr/>
          <a:lstStyle>
            <a:lvl1pPr>
              <a:defRPr/>
            </a:lvl1pPr>
          </a:lstStyle>
          <a:p>
            <a:pPr fontAlgn="base">
              <a:spcBef>
                <a:spcPct val="0"/>
              </a:spcBef>
              <a:spcAft>
                <a:spcPct val="0"/>
              </a:spcAft>
            </a:pPr>
            <a:fld id="{7D6F1127-21E5-44A4-A86D-114F48364970}" type="slidenum">
              <a:rPr lang="fr-CH" sz="1351" smtClean="0">
                <a:solidFill>
                  <a:srgbClr val="000000"/>
                </a:solidFill>
                <a:latin typeface="Times New Roman" pitchFamily="18" charset="0"/>
              </a:rPr>
              <a:pPr fontAlgn="base">
                <a:spcBef>
                  <a:spcPct val="0"/>
                </a:spcBef>
                <a:spcAft>
                  <a:spcPct val="0"/>
                </a:spcAft>
              </a:pPr>
              <a:t>‹N°›</a:t>
            </a:fld>
            <a:endParaRPr lang="fr-CH" sz="1351">
              <a:solidFill>
                <a:srgbClr val="000000"/>
              </a:solidFill>
              <a:latin typeface="Times New Roman" pitchFamily="18" charset="0"/>
            </a:endParaRPr>
          </a:p>
        </p:txBody>
      </p:sp>
    </p:spTree>
    <p:extLst>
      <p:ext uri="{BB962C8B-B14F-4D97-AF65-F5344CB8AC3E}">
        <p14:creationId xmlns:p14="http://schemas.microsoft.com/office/powerpoint/2010/main" val="1016083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631951" y="986689"/>
            <a:ext cx="9742397" cy="954295"/>
          </a:xfrm>
          <a:prstGeom prst="rect">
            <a:avLst/>
          </a:prstGeom>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p:txBody>
      </p:sp>
      <p:pic>
        <p:nvPicPr>
          <p:cNvPr id="4" name="Graphique 3">
            <a:extLst>
              <a:ext uri="{FF2B5EF4-FFF2-40B4-BE49-F238E27FC236}">
                <a16:creationId xmlns:a16="http://schemas.microsoft.com/office/drawing/2014/main" id="{6CB22531-5A83-BD4B-B6A9-D036565F636F}"/>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3979122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631950" y="980017"/>
            <a:ext cx="9745135" cy="960968"/>
          </a:xfrm>
          <a:prstGeom prst="rect">
            <a:avLst/>
          </a:prstGeom>
        </p:spPr>
        <p:txBody>
          <a:bodyPr anchor="t">
            <a:normAutofit/>
          </a:bodyPr>
          <a:lstStyle>
            <a:lvl1pPr>
              <a:lnSpc>
                <a:spcPct val="100000"/>
              </a:lnSpc>
              <a:defRPr sz="2933"/>
            </a:lvl1pPr>
          </a:lstStyle>
          <a:p>
            <a:r>
              <a:rPr lang="fr-FR"/>
              <a:t>Modifiez le style du titre</a:t>
            </a:r>
            <a:endParaRPr lang="en-US" dirty="0"/>
          </a:p>
        </p:txBody>
      </p:sp>
      <p:sp>
        <p:nvSpPr>
          <p:cNvPr id="3" name="Text Placeholder 2"/>
          <p:cNvSpPr>
            <a:spLocks noGrp="1"/>
          </p:cNvSpPr>
          <p:nvPr>
            <p:ph type="body" idx="1"/>
          </p:nvPr>
        </p:nvSpPr>
        <p:spPr>
          <a:xfrm>
            <a:off x="1631949" y="2372783"/>
            <a:ext cx="9745135" cy="3888316"/>
          </a:xfrm>
        </p:spPr>
        <p:txBody>
          <a:bodyPr>
            <a:noAutofit/>
          </a:bodyPr>
          <a:lstStyle>
            <a:lvl1pPr marL="0" indent="0">
              <a:buNone/>
              <a:defRPr sz="1867">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fr-FR"/>
              <a:t>Cliquez pour modifier les styles du texte du masque</a:t>
            </a:r>
          </a:p>
        </p:txBody>
      </p:sp>
      <p:pic>
        <p:nvPicPr>
          <p:cNvPr id="4" name="Graphique 3">
            <a:extLst>
              <a:ext uri="{FF2B5EF4-FFF2-40B4-BE49-F238E27FC236}">
                <a16:creationId xmlns:a16="http://schemas.microsoft.com/office/drawing/2014/main" id="{248F0A98-85BD-AC46-9EE9-8C6670BCEE86}"/>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1818347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631951" y="986689"/>
            <a:ext cx="9742397" cy="954295"/>
          </a:xfrm>
          <a:prstGeom prst="rect">
            <a:avLst/>
          </a:prstGeom>
        </p:spPr>
        <p:txBody>
          <a:bodyPr/>
          <a:lstStyle/>
          <a:p>
            <a:r>
              <a:rPr lang="fr-FR"/>
              <a:t>Modifiez le style du titre</a:t>
            </a:r>
            <a:endParaRPr lang="en-US" dirty="0"/>
          </a:p>
        </p:txBody>
      </p:sp>
      <p:sp>
        <p:nvSpPr>
          <p:cNvPr id="3" name="Content Placeholder 2"/>
          <p:cNvSpPr>
            <a:spLocks noGrp="1"/>
          </p:cNvSpPr>
          <p:nvPr>
            <p:ph sz="half" idx="1"/>
          </p:nvPr>
        </p:nvSpPr>
        <p:spPr>
          <a:xfrm>
            <a:off x="1631950" y="2372783"/>
            <a:ext cx="4387849" cy="3804180"/>
          </a:xfrm>
        </p:spPr>
        <p:txBody>
          <a:bodyPr/>
          <a:lstStyle/>
          <a:p>
            <a:pPr lvl="0"/>
            <a:r>
              <a:rPr lang="fr-FR"/>
              <a:t>Cliquez pour modifier les styles du texte du masque</a:t>
            </a:r>
          </a:p>
        </p:txBody>
      </p:sp>
      <p:sp>
        <p:nvSpPr>
          <p:cNvPr id="4" name="Content Placeholder 3"/>
          <p:cNvSpPr>
            <a:spLocks noGrp="1"/>
          </p:cNvSpPr>
          <p:nvPr>
            <p:ph sz="half" idx="2"/>
          </p:nvPr>
        </p:nvSpPr>
        <p:spPr>
          <a:xfrm>
            <a:off x="6172199" y="2372783"/>
            <a:ext cx="5204884" cy="3804181"/>
          </a:xfrm>
        </p:spPr>
        <p:txBody>
          <a:bodyPr/>
          <a:lstStyle/>
          <a:p>
            <a:pPr lvl="0"/>
            <a:r>
              <a:rPr lang="fr-FR"/>
              <a:t>Cliquez pour modifier les styles du texte du masque</a:t>
            </a:r>
          </a:p>
        </p:txBody>
      </p:sp>
      <p:pic>
        <p:nvPicPr>
          <p:cNvPr id="5" name="Graphique 4">
            <a:extLst>
              <a:ext uri="{FF2B5EF4-FFF2-40B4-BE49-F238E27FC236}">
                <a16:creationId xmlns:a16="http://schemas.microsoft.com/office/drawing/2014/main" id="{F9EB151A-AD34-6A44-8A84-46F6DD6B4322}"/>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1492967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631951" y="980017"/>
            <a:ext cx="9745133" cy="960967"/>
          </a:xfrm>
          <a:prstGeom prst="rect">
            <a:avLst/>
          </a:prstGeom>
        </p:spPr>
        <p:txBody>
          <a:bodyPr/>
          <a:lstStyle/>
          <a:p>
            <a:r>
              <a:rPr lang="fr-FR"/>
              <a:t>Modifiez le style du titre</a:t>
            </a:r>
            <a:endParaRPr lang="en-US" dirty="0"/>
          </a:p>
        </p:txBody>
      </p:sp>
      <p:sp>
        <p:nvSpPr>
          <p:cNvPr id="3" name="Text Placeholder 2"/>
          <p:cNvSpPr>
            <a:spLocks noGrp="1"/>
          </p:cNvSpPr>
          <p:nvPr>
            <p:ph type="body" idx="1"/>
          </p:nvPr>
        </p:nvSpPr>
        <p:spPr>
          <a:xfrm>
            <a:off x="1631950" y="2372784"/>
            <a:ext cx="4464051" cy="1880128"/>
          </a:xfrm>
        </p:spPr>
        <p:txBody>
          <a:bodyPr anchor="t">
            <a:noAutofit/>
          </a:bodyPr>
          <a:lstStyle>
            <a:lvl1pPr marL="0" indent="0">
              <a:buNone/>
              <a:defRPr sz="16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631950" y="4178158"/>
            <a:ext cx="4365625" cy="2082943"/>
          </a:xfrm>
        </p:spPr>
        <p:txBody>
          <a:bodyPr>
            <a:normAutofit/>
          </a:bodyPr>
          <a:lstStyle>
            <a:lvl1pPr>
              <a:defRPr sz="1600"/>
            </a:lvl1pPr>
          </a:lstStyle>
          <a:p>
            <a:pPr lvl="0"/>
            <a:r>
              <a:rPr lang="fr-FR"/>
              <a:t>Cliquez pour modifier les styles du texte du masque</a:t>
            </a:r>
          </a:p>
        </p:txBody>
      </p:sp>
      <p:sp>
        <p:nvSpPr>
          <p:cNvPr id="5" name="Text Placeholder 4"/>
          <p:cNvSpPr>
            <a:spLocks noGrp="1"/>
          </p:cNvSpPr>
          <p:nvPr>
            <p:ph type="body" sz="quarter" idx="3"/>
          </p:nvPr>
        </p:nvSpPr>
        <p:spPr>
          <a:xfrm>
            <a:off x="6172201" y="2372784"/>
            <a:ext cx="5183188" cy="1524547"/>
          </a:xfrm>
        </p:spPr>
        <p:txBody>
          <a:bodyPr anchor="t">
            <a:noAutofit/>
          </a:bodyPr>
          <a:lstStyle>
            <a:lvl1pPr marL="0" indent="0">
              <a:buNone/>
              <a:defRPr sz="16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1" y="4178158"/>
            <a:ext cx="5204884" cy="2082943"/>
          </a:xfrm>
        </p:spPr>
        <p:txBody>
          <a:bodyPr>
            <a:normAutofit/>
          </a:bodyPr>
          <a:lstStyle>
            <a:lvl1pPr>
              <a:defRPr sz="1600"/>
            </a:lvl1pPr>
          </a:lstStyle>
          <a:p>
            <a:pPr lvl="0"/>
            <a:r>
              <a:rPr lang="fr-FR"/>
              <a:t>Cliquez pour modifier les styles du texte du masque</a:t>
            </a:r>
          </a:p>
        </p:txBody>
      </p:sp>
      <p:pic>
        <p:nvPicPr>
          <p:cNvPr id="7" name="Graphique 6">
            <a:extLst>
              <a:ext uri="{FF2B5EF4-FFF2-40B4-BE49-F238E27FC236}">
                <a16:creationId xmlns:a16="http://schemas.microsoft.com/office/drawing/2014/main" id="{AC9AE83D-C698-EE44-8FF5-9DE04CEECA32}"/>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57781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631951" y="986689"/>
            <a:ext cx="9742397" cy="954295"/>
          </a:xfrm>
          <a:prstGeom prst="rect">
            <a:avLst/>
          </a:prstGeom>
        </p:spPr>
        <p:txBody>
          <a:bodyPr/>
          <a:lstStyle/>
          <a:p>
            <a:r>
              <a:rPr lang="fr-FR"/>
              <a:t>Modifiez le style du titre</a:t>
            </a:r>
            <a:endParaRPr lang="en-US" dirty="0"/>
          </a:p>
        </p:txBody>
      </p:sp>
      <p:pic>
        <p:nvPicPr>
          <p:cNvPr id="3" name="Graphique 2">
            <a:extLst>
              <a:ext uri="{FF2B5EF4-FFF2-40B4-BE49-F238E27FC236}">
                <a16:creationId xmlns:a16="http://schemas.microsoft.com/office/drawing/2014/main" id="{18ADFC6A-40CE-DA4E-8805-E7BA720BB035}"/>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2342739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7663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31951" y="980018"/>
            <a:ext cx="9723436" cy="960967"/>
          </a:xfrm>
          <a:prstGeom prst="rect">
            <a:avLst/>
          </a:prstGeom>
        </p:spPr>
        <p:txBody>
          <a:bodyPr anchor="t">
            <a:normAutofit/>
          </a:bodyPr>
          <a:lstStyle>
            <a:lvl1pPr>
              <a:defRPr sz="2933"/>
            </a:lvl1pPr>
          </a:lstStyle>
          <a:p>
            <a:r>
              <a:rPr lang="fr-FR"/>
              <a:t>Modifiez le style du titre</a:t>
            </a:r>
            <a:endParaRPr lang="en-US" dirty="0"/>
          </a:p>
        </p:txBody>
      </p:sp>
      <p:sp>
        <p:nvSpPr>
          <p:cNvPr id="3" name="Content Placeholder 2"/>
          <p:cNvSpPr>
            <a:spLocks noGrp="1"/>
          </p:cNvSpPr>
          <p:nvPr>
            <p:ph idx="1"/>
          </p:nvPr>
        </p:nvSpPr>
        <p:spPr>
          <a:xfrm>
            <a:off x="6329463" y="2372783"/>
            <a:ext cx="5047620" cy="3888316"/>
          </a:xfrm>
        </p:spPr>
        <p:txBody>
          <a:bodyPr>
            <a:normAutofit/>
          </a:bodyPr>
          <a:lstStyle>
            <a:lvl1pPr>
              <a:defRPr sz="16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p:txBody>
      </p:sp>
      <p:sp>
        <p:nvSpPr>
          <p:cNvPr id="4" name="Text Placeholder 3"/>
          <p:cNvSpPr>
            <a:spLocks noGrp="1"/>
          </p:cNvSpPr>
          <p:nvPr>
            <p:ph type="body" sz="half" idx="2"/>
          </p:nvPr>
        </p:nvSpPr>
        <p:spPr>
          <a:xfrm>
            <a:off x="1631951" y="2372785"/>
            <a:ext cx="4237069" cy="3888316"/>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pic>
        <p:nvPicPr>
          <p:cNvPr id="5" name="Graphique 4">
            <a:extLst>
              <a:ext uri="{FF2B5EF4-FFF2-40B4-BE49-F238E27FC236}">
                <a16:creationId xmlns:a16="http://schemas.microsoft.com/office/drawing/2014/main" id="{EB89C26C-FE0D-8849-80F3-95E1894BCFAA}"/>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881892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31951" y="980017"/>
            <a:ext cx="9745133" cy="960968"/>
          </a:xfrm>
          <a:prstGeom prst="rect">
            <a:avLst/>
          </a:prstGeom>
        </p:spPr>
        <p:txBody>
          <a:bodyPr anchor="t">
            <a:normAutofit/>
          </a:bodyPr>
          <a:lstStyle>
            <a:lvl1pPr>
              <a:defRPr sz="2933"/>
            </a:lvl1pPr>
          </a:lstStyle>
          <a:p>
            <a:r>
              <a:rPr lang="fr-FR"/>
              <a:t>Modifiez le style du titre</a:t>
            </a:r>
            <a:endParaRPr lang="en-US" dirty="0"/>
          </a:p>
        </p:txBody>
      </p:sp>
      <p:sp>
        <p:nvSpPr>
          <p:cNvPr id="3" name="Picture Placeholder 2"/>
          <p:cNvSpPr>
            <a:spLocks noGrp="1" noChangeAspect="1"/>
          </p:cNvSpPr>
          <p:nvPr>
            <p:ph type="pic" idx="1"/>
          </p:nvPr>
        </p:nvSpPr>
        <p:spPr>
          <a:xfrm>
            <a:off x="6096000" y="2372785"/>
            <a:ext cx="6096001" cy="3888316"/>
          </a:xfrm>
        </p:spPr>
        <p:txBody>
          <a:bodyPr anchor="t">
            <a:normAutofit/>
          </a:bodyPr>
          <a:lstStyle>
            <a:lvl1pPr marL="0" indent="0">
              <a:buNone/>
              <a:defRPr sz="16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631951" y="2372785"/>
            <a:ext cx="4275981" cy="3888316"/>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pic>
        <p:nvPicPr>
          <p:cNvPr id="5" name="Graphique 4">
            <a:extLst>
              <a:ext uri="{FF2B5EF4-FFF2-40B4-BE49-F238E27FC236}">
                <a16:creationId xmlns:a16="http://schemas.microsoft.com/office/drawing/2014/main" id="{8628FCB1-BB5E-8942-A33A-BF7D52B9AEDF}"/>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14237" y="1147350"/>
            <a:ext cx="295388" cy="316485"/>
          </a:xfrm>
          <a:prstGeom prst="rect">
            <a:avLst/>
          </a:prstGeom>
        </p:spPr>
      </p:pic>
    </p:spTree>
    <p:extLst>
      <p:ext uri="{BB962C8B-B14F-4D97-AF65-F5344CB8AC3E}">
        <p14:creationId xmlns:p14="http://schemas.microsoft.com/office/powerpoint/2010/main" val="3781820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31951" y="2372785"/>
            <a:ext cx="9742397" cy="3888316"/>
          </a:xfrm>
          <a:prstGeom prst="rect">
            <a:avLst/>
          </a:prstGeom>
        </p:spPr>
        <p:txBody>
          <a:bodyPr vert="horz" lIns="91440" tIns="45720" rIns="91440" bIns="45720" rtlCol="0">
            <a:normAutofit/>
          </a:bodyPr>
          <a:lstStyle/>
          <a:p>
            <a:pPr lvl="0"/>
            <a:r>
              <a:rPr lang="fr-FR" dirty="0"/>
              <a:t>Modifier les styles du texte du masque
Deuxième niveau
Troisième niveau
Quatrième niveau
Cinquième niveau </a:t>
            </a:r>
            <a:endParaRPr lang="en-US" dirty="0"/>
          </a:p>
        </p:txBody>
      </p:sp>
      <p:sp>
        <p:nvSpPr>
          <p:cNvPr id="12" name="Espace réservé du pied de page 10">
            <a:extLst>
              <a:ext uri="{FF2B5EF4-FFF2-40B4-BE49-F238E27FC236}">
                <a16:creationId xmlns:a16="http://schemas.microsoft.com/office/drawing/2014/main" id="{1DAB87DA-F33B-FF4C-AB3F-F86A0E1DBB40}"/>
              </a:ext>
            </a:extLst>
          </p:cNvPr>
          <p:cNvSpPr txBox="1">
            <a:spLocks noChangeAspect="1"/>
          </p:cNvSpPr>
          <p:nvPr/>
        </p:nvSpPr>
        <p:spPr>
          <a:xfrm>
            <a:off x="7719653" y="6488489"/>
            <a:ext cx="3007819" cy="127840"/>
          </a:xfrm>
          <a:prstGeom prst="rect">
            <a:avLst/>
          </a:prstGeom>
        </p:spPr>
        <p:txBody>
          <a:bodyPr vert="horz" lIns="121920" tIns="60960" rIns="121920" bIns="60960" rtlCol="0" anchor="ctr"/>
          <a:lstStyle>
            <a:defPPr>
              <a:defRPr lang="fr-FR"/>
            </a:defPPr>
            <a:lvl1pPr marL="0" marR="0" indent="0" algn="l" defTabSz="914400" rtl="0" eaLnBrk="1" fontAlgn="auto" latinLnBrk="0" hangingPunct="1">
              <a:lnSpc>
                <a:spcPts val="700"/>
              </a:lnSpc>
              <a:spcBef>
                <a:spcPts val="0"/>
              </a:spcBef>
              <a:spcAft>
                <a:spcPts val="0"/>
              </a:spcAft>
              <a:buClrTx/>
              <a:buSzTx/>
              <a:buFontTx/>
              <a:buNone/>
              <a:tabLst/>
              <a:defRPr sz="700" kern="1200">
                <a:solidFill>
                  <a:schemeClr val="tx1">
                    <a:tint val="75000"/>
                  </a:schemeClr>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r">
              <a:defRPr/>
            </a:pPr>
            <a:r>
              <a:rPr lang="fr-CH" sz="667" b="0" i="0" dirty="0">
                <a:solidFill>
                  <a:srgbClr val="B5AEA7"/>
                </a:solidFill>
                <a:latin typeface="Helvetica Light" panose="020B0403020202020204" pitchFamily="34" charset="0"/>
                <a:ea typeface="Lato Light" panose="020F0502020204030203" pitchFamily="34" charset="0"/>
                <a:cs typeface="Lato Light" panose="020F0502020204030203" pitchFamily="34" charset="0"/>
              </a:rPr>
              <a:t>Haute Ecole et Ecole Supérieure de Travail Social </a:t>
            </a:r>
            <a:r>
              <a:rPr lang="de-CH" sz="667" b="0" i="0" dirty="0">
                <a:solidFill>
                  <a:srgbClr val="B5AEA7"/>
                </a:solidFill>
                <a:latin typeface="Helvetica Light" panose="020B0403020202020204" pitchFamily="34" charset="0"/>
                <a:ea typeface="Lato Medium" panose="020F0502020204030203" pitchFamily="34" charset="0"/>
                <a:cs typeface="Lato Medium" panose="020F0502020204030203" pitchFamily="34" charset="0"/>
              </a:rPr>
              <a:t>|  </a:t>
            </a:r>
            <a:fld id="{442AD375-037F-43D0-B059-5172DA06796A}" type="slidenum">
              <a:rPr lang="de-CH" sz="667" b="0" i="0" smtClean="0">
                <a:solidFill>
                  <a:srgbClr val="B5AEA7"/>
                </a:solidFill>
                <a:latin typeface="Helvetica Light" panose="020B0403020202020204" pitchFamily="34" charset="0"/>
                <a:ea typeface="Lato Medium" panose="020F0502020204030203" pitchFamily="34" charset="0"/>
                <a:cs typeface="Lato Medium" panose="020F0502020204030203" pitchFamily="34" charset="0"/>
              </a:rPr>
              <a:pPr algn="r">
                <a:defRPr/>
              </a:pPr>
              <a:t>‹N°›</a:t>
            </a:fld>
            <a:endParaRPr lang="de-CH" sz="667" b="0" i="0" dirty="0">
              <a:solidFill>
                <a:srgbClr val="B5AEA7"/>
              </a:solidFill>
              <a:latin typeface="Helvetica Light" panose="020B0403020202020204" pitchFamily="34" charset="0"/>
              <a:ea typeface="Lato Light" panose="020F0502020204030203" pitchFamily="34" charset="0"/>
              <a:cs typeface="Lato Light" panose="020F0502020204030203" pitchFamily="34" charset="0"/>
            </a:endParaRPr>
          </a:p>
        </p:txBody>
      </p:sp>
      <p:sp>
        <p:nvSpPr>
          <p:cNvPr id="8" name="Espace réservé du titre 7">
            <a:extLst>
              <a:ext uri="{FF2B5EF4-FFF2-40B4-BE49-F238E27FC236}">
                <a16:creationId xmlns:a16="http://schemas.microsoft.com/office/drawing/2014/main" id="{D436AE0C-78A0-324F-82B6-B96A5B36F8B7}"/>
              </a:ext>
            </a:extLst>
          </p:cNvPr>
          <p:cNvSpPr>
            <a:spLocks noGrp="1"/>
          </p:cNvSpPr>
          <p:nvPr>
            <p:ph type="title"/>
          </p:nvPr>
        </p:nvSpPr>
        <p:spPr>
          <a:xfrm>
            <a:off x="1631950" y="980017"/>
            <a:ext cx="9745135" cy="960967"/>
          </a:xfrm>
          <a:prstGeom prst="rect">
            <a:avLst/>
          </a:prstGeom>
        </p:spPr>
        <p:txBody>
          <a:bodyPr vert="horz" lIns="91440" tIns="45720" rIns="91440" bIns="45720" rtlCol="0" anchor="t">
            <a:normAutofit/>
          </a:bodyPr>
          <a:lstStyle/>
          <a:p>
            <a:r>
              <a:rPr lang="fr-FR"/>
              <a:t>Modifiez le style du titre</a:t>
            </a:r>
          </a:p>
        </p:txBody>
      </p:sp>
      <p:pic>
        <p:nvPicPr>
          <p:cNvPr id="4" name="Image 3">
            <a:extLst>
              <a:ext uri="{FF2B5EF4-FFF2-40B4-BE49-F238E27FC236}">
                <a16:creationId xmlns:a16="http://schemas.microsoft.com/office/drawing/2014/main" id="{7CD223A8-E6CC-455D-AE27-C5AA09C29556}"/>
              </a:ext>
            </a:extLst>
          </p:cNvPr>
          <p:cNvPicPr>
            <a:picLocks noChangeAspect="1"/>
          </p:cNvPicPr>
          <p:nvPr/>
        </p:nvPicPr>
        <p:blipFill>
          <a:blip r:embed="rId15" cstate="screen">
            <a:extLst>
              <a:ext uri="{28A0092B-C50C-407E-A947-70E740481C1C}">
                <a14:useLocalDpi xmlns:a14="http://schemas.microsoft.com/office/drawing/2010/main"/>
              </a:ext>
            </a:extLst>
          </a:blip>
          <a:srcRect/>
          <a:stretch/>
        </p:blipFill>
        <p:spPr>
          <a:xfrm>
            <a:off x="10727476" y="6497124"/>
            <a:ext cx="658949" cy="119203"/>
          </a:xfrm>
          <a:prstGeom prst="rect">
            <a:avLst/>
          </a:prstGeom>
        </p:spPr>
      </p:pic>
      <p:pic>
        <p:nvPicPr>
          <p:cNvPr id="9" name="Graphique 9">
            <a:extLst>
              <a:ext uri="{FF2B5EF4-FFF2-40B4-BE49-F238E27FC236}">
                <a16:creationId xmlns:a16="http://schemas.microsoft.com/office/drawing/2014/main" id="{E1927DEC-81B0-43F4-B6AC-B8A79A19FD9C}"/>
              </a:ext>
            </a:extLst>
          </p:cNvPr>
          <p:cNvPicPr>
            <a:picLocks noChangeAspect="1"/>
          </p:cNvPicPr>
          <p:nvPr/>
        </p:nvPicPr>
        <p:blipFill>
          <a:blip r:embed="rId16"/>
          <a:srcRect/>
          <a:stretch/>
        </p:blipFill>
        <p:spPr>
          <a:xfrm>
            <a:off x="9755873" y="373321"/>
            <a:ext cx="1433081" cy="488683"/>
          </a:xfrm>
          <a:prstGeom prst="rect">
            <a:avLst/>
          </a:prstGeom>
        </p:spPr>
      </p:pic>
    </p:spTree>
    <p:extLst>
      <p:ext uri="{BB962C8B-B14F-4D97-AF65-F5344CB8AC3E}">
        <p14:creationId xmlns:p14="http://schemas.microsoft.com/office/powerpoint/2010/main" val="2537840891"/>
      </p:ext>
    </p:extLst>
  </p:cSld>
  <p:clrMap bg1="lt1" tx1="dk1" bg2="lt2" tx2="dk2" accent1="accent1" accent2="accent2" accent3="accent3" accent4="accent4" accent5="accent5" accent6="accent6" hlink="hlink" folHlink="folHlink"/>
  <p:sldLayoutIdLst>
    <p:sldLayoutId id="2147484950" r:id="rId1"/>
    <p:sldLayoutId id="2147484951" r:id="rId2"/>
    <p:sldLayoutId id="2147484952" r:id="rId3"/>
    <p:sldLayoutId id="2147484953" r:id="rId4"/>
    <p:sldLayoutId id="2147484954" r:id="rId5"/>
    <p:sldLayoutId id="2147484955" r:id="rId6"/>
    <p:sldLayoutId id="2147484956" r:id="rId7"/>
    <p:sldLayoutId id="2147484957" r:id="rId8"/>
    <p:sldLayoutId id="2147484958" r:id="rId9"/>
    <p:sldLayoutId id="2147484959" r:id="rId10"/>
    <p:sldLayoutId id="2147484960" r:id="rId11"/>
    <p:sldLayoutId id="2147484961" r:id="rId12"/>
    <p:sldLayoutId id="2147484964" r:id="rId13"/>
  </p:sldLayoutIdLst>
  <p:hf sldNum="0" hdr="0" ftr="0" dt="0"/>
  <p:txStyles>
    <p:titleStyle>
      <a:lvl1pPr algn="l" defTabSz="914377" rtl="0" eaLnBrk="1" latinLnBrk="0" hangingPunct="1">
        <a:lnSpc>
          <a:spcPct val="100000"/>
        </a:lnSpc>
        <a:spcBef>
          <a:spcPct val="0"/>
        </a:spcBef>
        <a:buNone/>
        <a:defRPr sz="2933" b="1" i="0" kern="1200" spc="-133" baseline="0">
          <a:solidFill>
            <a:schemeClr val="tx1"/>
          </a:solidFill>
          <a:latin typeface="Aptos" panose="020B0004020202020204" pitchFamily="34" charset="0"/>
          <a:ea typeface="Verdana" panose="020B0604030504040204" pitchFamily="34" charset="0"/>
          <a:cs typeface="Aptos" panose="020B00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000" b="0" i="0" kern="1200">
          <a:solidFill>
            <a:schemeClr val="tx1"/>
          </a:solidFill>
          <a:latin typeface="Aptos" panose="020B00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375">
          <p15:clr>
            <a:srgbClr val="F26B43"/>
          </p15:clr>
        </p15:guide>
        <p15:guide id="2" pos="2880">
          <p15:clr>
            <a:srgbClr val="F26B43"/>
          </p15:clr>
        </p15:guide>
        <p15:guide id="3" pos="385">
          <p15:clr>
            <a:srgbClr val="F26B43"/>
          </p15:clr>
        </p15:guide>
        <p15:guide id="4" pos="771">
          <p15:clr>
            <a:srgbClr val="F26B43"/>
          </p15:clr>
        </p15:guide>
        <p15:guide id="5" orient="horz" pos="191">
          <p15:clr>
            <a:srgbClr val="F26B43"/>
          </p15:clr>
        </p15:guide>
        <p15:guide id="6" orient="horz" pos="2958">
          <p15:clr>
            <a:srgbClr val="F26B43"/>
          </p15:clr>
        </p15:guide>
        <p15:guide id="7" orient="horz" pos="1620">
          <p15:clr>
            <a:srgbClr val="F26B43"/>
          </p15:clr>
        </p15:guide>
        <p15:guide id="8" orient="horz" pos="463">
          <p15:clr>
            <a:srgbClr val="F26B43"/>
          </p15:clr>
        </p15:guide>
        <p15:guide id="9" orient="horz" pos="917">
          <p15:clr>
            <a:srgbClr val="F26B43"/>
          </p15:clr>
        </p15:guide>
        <p15:guide id="10" orient="horz" pos="112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ccmit.mit.edu/observation/"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hyperlink" Target="https://youtu.be/i0Lv2NqpgJs"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custDataLst>
              <p:tags r:id="rId1"/>
            </p:custDataLst>
          </p:nvPr>
        </p:nvSpPr>
        <p:spPr>
          <a:xfrm>
            <a:off x="810816" y="2037920"/>
            <a:ext cx="9883311" cy="2782160"/>
          </a:xfrm>
          <a:prstGeom prst="rect">
            <a:avLst/>
          </a:prstGeom>
        </p:spPr>
        <p:txBody>
          <a:bodyPr anchor="t"/>
          <a:lstStyle>
            <a:lvl1pPr algn="l" rtl="0" eaLnBrk="0" fontAlgn="base" hangingPunct="0">
              <a:spcBef>
                <a:spcPct val="0"/>
              </a:spcBef>
              <a:spcAft>
                <a:spcPct val="0"/>
              </a:spcAft>
              <a:defRPr sz="4000" b="1" cap="all">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Arial" charset="0"/>
                <a:cs typeface="Times New Roman" pitchFamily="18" charset="0"/>
              </a:defRPr>
            </a:lvl2pPr>
            <a:lvl3pPr algn="l" rtl="0" eaLnBrk="0" fontAlgn="base" hangingPunct="0">
              <a:spcBef>
                <a:spcPct val="0"/>
              </a:spcBef>
              <a:spcAft>
                <a:spcPct val="0"/>
              </a:spcAft>
              <a:defRPr sz="3000" b="1">
                <a:solidFill>
                  <a:schemeClr val="tx2"/>
                </a:solidFill>
                <a:latin typeface="Arial" charset="0"/>
                <a:cs typeface="Times New Roman" pitchFamily="18" charset="0"/>
              </a:defRPr>
            </a:lvl3pPr>
            <a:lvl4pPr algn="l" rtl="0" eaLnBrk="0" fontAlgn="base" hangingPunct="0">
              <a:spcBef>
                <a:spcPct val="0"/>
              </a:spcBef>
              <a:spcAft>
                <a:spcPct val="0"/>
              </a:spcAft>
              <a:defRPr sz="3000" b="1">
                <a:solidFill>
                  <a:schemeClr val="tx2"/>
                </a:solidFill>
                <a:latin typeface="Arial" charset="0"/>
                <a:cs typeface="Times New Roman" pitchFamily="18" charset="0"/>
              </a:defRPr>
            </a:lvl4pPr>
            <a:lvl5pPr algn="l" rtl="0" eaLnBrk="0" fontAlgn="base" hangingPunct="0">
              <a:spcBef>
                <a:spcPct val="0"/>
              </a:spcBef>
              <a:spcAft>
                <a:spcPct val="0"/>
              </a:spcAft>
              <a:defRPr sz="3000" b="1">
                <a:solidFill>
                  <a:schemeClr val="tx2"/>
                </a:solidFill>
                <a:latin typeface="Arial" charset="0"/>
                <a:cs typeface="Times New Roman" pitchFamily="18" charset="0"/>
              </a:defRPr>
            </a:lvl5pPr>
            <a:lvl6pPr marL="457200" algn="l" rtl="0" fontAlgn="base">
              <a:spcBef>
                <a:spcPct val="0"/>
              </a:spcBef>
              <a:spcAft>
                <a:spcPct val="0"/>
              </a:spcAft>
              <a:defRPr sz="3000" b="1">
                <a:solidFill>
                  <a:schemeClr val="tx2"/>
                </a:solidFill>
                <a:latin typeface="Arial" charset="0"/>
                <a:cs typeface="Times New Roman" pitchFamily="18" charset="0"/>
              </a:defRPr>
            </a:lvl6pPr>
            <a:lvl7pPr marL="914400" algn="l" rtl="0" fontAlgn="base">
              <a:spcBef>
                <a:spcPct val="0"/>
              </a:spcBef>
              <a:spcAft>
                <a:spcPct val="0"/>
              </a:spcAft>
              <a:defRPr sz="3000" b="1">
                <a:solidFill>
                  <a:schemeClr val="tx2"/>
                </a:solidFill>
                <a:latin typeface="Arial" charset="0"/>
                <a:cs typeface="Times New Roman" pitchFamily="18" charset="0"/>
              </a:defRPr>
            </a:lvl7pPr>
            <a:lvl8pPr marL="1371600" algn="l" rtl="0" fontAlgn="base">
              <a:spcBef>
                <a:spcPct val="0"/>
              </a:spcBef>
              <a:spcAft>
                <a:spcPct val="0"/>
              </a:spcAft>
              <a:defRPr sz="3000" b="1">
                <a:solidFill>
                  <a:schemeClr val="tx2"/>
                </a:solidFill>
                <a:latin typeface="Arial" charset="0"/>
                <a:cs typeface="Times New Roman" pitchFamily="18" charset="0"/>
              </a:defRPr>
            </a:lvl8pPr>
            <a:lvl9pPr marL="1828800" algn="l" rtl="0" fontAlgn="base">
              <a:spcBef>
                <a:spcPct val="0"/>
              </a:spcBef>
              <a:spcAft>
                <a:spcPct val="0"/>
              </a:spcAft>
              <a:defRPr sz="3000" b="1">
                <a:solidFill>
                  <a:schemeClr val="tx2"/>
                </a:solidFill>
                <a:latin typeface="Arial" charset="0"/>
                <a:cs typeface="Times New Roman" pitchFamily="18" charset="0"/>
              </a:defRPr>
            </a:lvl9pPr>
          </a:lstStyle>
          <a:p>
            <a:r>
              <a:rPr lang="fr-CH" sz="3200" spc="-133" dirty="0">
                <a:solidFill>
                  <a:schemeClr val="accent2"/>
                </a:solidFill>
                <a:latin typeface="Aptos" panose="020B0004020202020204" pitchFamily="34" charset="0"/>
                <a:ea typeface="Verdana" panose="020B0604030504040204" pitchFamily="34" charset="0"/>
              </a:rPr>
              <a:t>F3 - Modèles et méthodes d'intervention</a:t>
            </a:r>
          </a:p>
          <a:p>
            <a:endParaRPr lang="fr-CH" sz="3200" spc="-133" dirty="0">
              <a:solidFill>
                <a:schemeClr val="accent2"/>
              </a:solidFill>
              <a:latin typeface="Aptos" panose="020B0004020202020204" pitchFamily="34" charset="0"/>
              <a:ea typeface="Verdana" panose="020B0604030504040204" pitchFamily="34" charset="0"/>
            </a:endParaRPr>
          </a:p>
          <a:p>
            <a:r>
              <a:rPr lang="fr-CH" sz="3200" spc="-133" dirty="0">
                <a:solidFill>
                  <a:schemeClr val="accent2"/>
                </a:solidFill>
                <a:latin typeface="Aptos" panose="020B0004020202020204" pitchFamily="34" charset="0"/>
                <a:ea typeface="Verdana" panose="020B0604030504040204" pitchFamily="34" charset="0"/>
              </a:rPr>
              <a:t>Méthodologie d'intervention</a:t>
            </a:r>
          </a:p>
          <a:p>
            <a:r>
              <a:rPr lang="fr-CH" sz="3200" spc="-133" dirty="0">
                <a:solidFill>
                  <a:schemeClr val="accent2"/>
                </a:solidFill>
                <a:latin typeface="Aptos" panose="020B0004020202020204" pitchFamily="34" charset="0"/>
                <a:ea typeface="Verdana" panose="020B0604030504040204" pitchFamily="34" charset="0"/>
              </a:rPr>
              <a:t>L'Observation</a:t>
            </a:r>
          </a:p>
          <a:p>
            <a:endParaRPr lang="fr-CH" sz="3200" b="0" spc="-133" dirty="0">
              <a:solidFill>
                <a:schemeClr val="accent2"/>
              </a:solidFill>
              <a:latin typeface="Aptos" panose="020B0004020202020204" pitchFamily="34" charset="0"/>
              <a:ea typeface="Verdana" panose="020B0604030504040204" pitchFamily="34" charset="0"/>
            </a:endParaRPr>
          </a:p>
          <a:p>
            <a:pPr algn="r"/>
            <a:r>
              <a:rPr lang="fr-CH" sz="3200" b="0" cap="none" spc="-133" dirty="0">
                <a:solidFill>
                  <a:schemeClr val="tx1"/>
                </a:solidFill>
                <a:latin typeface="Aptos" panose="020B0004020202020204" pitchFamily="34" charset="0"/>
                <a:ea typeface="Verdana" panose="020B0604030504040204" pitchFamily="34" charset="0"/>
              </a:rPr>
              <a:t>Groupe</a:t>
            </a:r>
            <a:r>
              <a:rPr lang="fr-CH" sz="3200" b="0" spc="-133" dirty="0">
                <a:solidFill>
                  <a:schemeClr val="tx1"/>
                </a:solidFill>
                <a:latin typeface="Aptos" panose="020B0004020202020204" pitchFamily="34" charset="0"/>
                <a:ea typeface="Verdana" panose="020B0604030504040204" pitchFamily="34" charset="0"/>
              </a:rPr>
              <a:t> </a:t>
            </a:r>
          </a:p>
          <a:p>
            <a:pPr algn="r"/>
            <a:r>
              <a:rPr lang="fr-CH" sz="3200" b="0" cap="none" spc="-133" dirty="0">
                <a:solidFill>
                  <a:schemeClr val="tx1"/>
                </a:solidFill>
                <a:latin typeface="Aptos" panose="020B0004020202020204" pitchFamily="34" charset="0"/>
                <a:ea typeface="Verdana" panose="020B0604030504040204" pitchFamily="34" charset="0"/>
              </a:rPr>
              <a:t>Eline De Gaspari</a:t>
            </a:r>
          </a:p>
        </p:txBody>
      </p:sp>
      <p:sp>
        <p:nvSpPr>
          <p:cNvPr id="6" name="Sous-titre 2"/>
          <p:cNvSpPr txBox="1">
            <a:spLocks/>
          </p:cNvSpPr>
          <p:nvPr>
            <p:custDataLst>
              <p:tags r:id="rId2"/>
            </p:custDataLst>
          </p:nvPr>
        </p:nvSpPr>
        <p:spPr>
          <a:xfrm>
            <a:off x="6096001" y="4254329"/>
            <a:ext cx="4598127" cy="1924639"/>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6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2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None/>
            </a:pPr>
            <a:endParaRPr lang="fr-CH" sz="1575" kern="0" dirty="0">
              <a:solidFill>
                <a:srgbClr val="000000"/>
              </a:solidFill>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1773070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46FA12-B662-9BAE-1BAA-BBAEB37BD0CF}"/>
              </a:ext>
            </a:extLst>
          </p:cNvPr>
          <p:cNvSpPr>
            <a:spLocks noGrp="1"/>
          </p:cNvSpPr>
          <p:nvPr>
            <p:ph type="title"/>
          </p:nvPr>
        </p:nvSpPr>
        <p:spPr/>
        <p:txBody>
          <a:bodyPr/>
          <a:lstStyle/>
          <a:p>
            <a:r>
              <a:rPr lang="fr-CH" dirty="0"/>
              <a:t>Percevoir … prêter attention … observer</a:t>
            </a:r>
          </a:p>
        </p:txBody>
      </p:sp>
      <p:sp>
        <p:nvSpPr>
          <p:cNvPr id="5" name="Espace réservé du texte 4">
            <a:extLst>
              <a:ext uri="{FF2B5EF4-FFF2-40B4-BE49-F238E27FC236}">
                <a16:creationId xmlns:a16="http://schemas.microsoft.com/office/drawing/2014/main" id="{2E044F74-7208-1D0B-B133-38E1E0792921}"/>
              </a:ext>
            </a:extLst>
          </p:cNvPr>
          <p:cNvSpPr>
            <a:spLocks noGrp="1"/>
          </p:cNvSpPr>
          <p:nvPr>
            <p:ph type="body" idx="1"/>
          </p:nvPr>
        </p:nvSpPr>
        <p:spPr>
          <a:xfrm>
            <a:off x="1631949" y="2372783"/>
            <a:ext cx="8807451" cy="3888316"/>
          </a:xfrm>
        </p:spPr>
        <p:txBody>
          <a:bodyPr/>
          <a:lstStyle/>
          <a:p>
            <a:pPr algn="ctr"/>
            <a:endParaRPr lang="fr-CH" sz="2500" b="1" dirty="0">
              <a:solidFill>
                <a:schemeClr val="accent2">
                  <a:lumMod val="75000"/>
                </a:schemeClr>
              </a:solidFill>
            </a:endParaRPr>
          </a:p>
          <a:p>
            <a:pPr algn="ctr"/>
            <a:endParaRPr lang="fr-CH" sz="2500" b="1" dirty="0">
              <a:solidFill>
                <a:schemeClr val="accent2">
                  <a:lumMod val="75000"/>
                </a:schemeClr>
              </a:solidFill>
            </a:endParaRPr>
          </a:p>
          <a:p>
            <a:pPr algn="ctr"/>
            <a:r>
              <a:rPr lang="fr-CH" sz="2500" b="1" dirty="0">
                <a:solidFill>
                  <a:schemeClr val="accent2">
                    <a:lumMod val="75000"/>
                  </a:schemeClr>
                </a:solidFill>
              </a:rPr>
              <a:t>Lecture de Fontaine p° 23 </a:t>
            </a:r>
          </a:p>
        </p:txBody>
      </p:sp>
    </p:spTree>
    <p:extLst>
      <p:ext uri="{BB962C8B-B14F-4D97-AF65-F5344CB8AC3E}">
        <p14:creationId xmlns:p14="http://schemas.microsoft.com/office/powerpoint/2010/main" val="3881538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Rectangle 3"/>
          <p:cNvSpPr>
            <a:spLocks noGrp="1" noChangeArrowheads="1"/>
          </p:cNvSpPr>
          <p:nvPr>
            <p:ph sz="half" idx="2"/>
          </p:nvPr>
        </p:nvSpPr>
        <p:spPr>
          <a:xfrm>
            <a:off x="1581150" y="1048586"/>
            <a:ext cx="5867400" cy="609605"/>
          </a:xfrm>
        </p:spPr>
        <p:txBody>
          <a:bodyPr>
            <a:normAutofit/>
          </a:bodyPr>
          <a:lstStyle/>
          <a:p>
            <a:pPr marL="0" indent="0">
              <a:lnSpc>
                <a:spcPct val="90000"/>
              </a:lnSpc>
              <a:buNone/>
            </a:pPr>
            <a:r>
              <a:rPr lang="fr-CH" b="1" dirty="0">
                <a:latin typeface="Verdana" panose="020B0604030504040204" pitchFamily="34" charset="0"/>
                <a:ea typeface="Verdana" panose="020B0604030504040204" pitchFamily="34" charset="0"/>
                <a:cs typeface="Calibri" panose="020F0502020204030204" pitchFamily="34" charset="0"/>
              </a:rPr>
              <a:t>L’observation passe par la perception</a:t>
            </a:r>
          </a:p>
        </p:txBody>
      </p:sp>
      <p:pic>
        <p:nvPicPr>
          <p:cNvPr id="4" name="Picture 2" descr="How Information is Processed in the Brain">
            <a:extLst>
              <a:ext uri="{FF2B5EF4-FFF2-40B4-BE49-F238E27FC236}">
                <a16:creationId xmlns:a16="http://schemas.microsoft.com/office/drawing/2014/main" id="{83CA2283-37CD-2714-96F5-61709571DD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956585"/>
            <a:ext cx="9633385" cy="3320257"/>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a:extLst>
              <a:ext uri="{FF2B5EF4-FFF2-40B4-BE49-F238E27FC236}">
                <a16:creationId xmlns:a16="http://schemas.microsoft.com/office/drawing/2014/main" id="{6B7FC6CD-05C2-31A6-4B58-2AFCAEDA5B9A}"/>
              </a:ext>
            </a:extLst>
          </p:cNvPr>
          <p:cNvSpPr txBox="1"/>
          <p:nvPr/>
        </p:nvSpPr>
        <p:spPr>
          <a:xfrm>
            <a:off x="8305800" y="5440082"/>
            <a:ext cx="4419600" cy="276999"/>
          </a:xfrm>
          <a:prstGeom prst="rect">
            <a:avLst/>
          </a:prstGeom>
          <a:noFill/>
        </p:spPr>
        <p:txBody>
          <a:bodyPr wrap="square">
            <a:spAutoFit/>
          </a:bodyPr>
          <a:lstStyle/>
          <a:p>
            <a:r>
              <a:rPr lang="fr-CH" sz="1200" dirty="0" err="1">
                <a:latin typeface="Arial" panose="020B0604020202020204" pitchFamily="34" charset="0"/>
                <a:cs typeface="Arial" panose="020B0604020202020204" pitchFamily="34" charset="0"/>
                <a:hlinkClick r:id="rId4"/>
              </a:rPr>
              <a:t>Improving</a:t>
            </a:r>
            <a:r>
              <a:rPr lang="fr-CH" sz="1200" dirty="0">
                <a:latin typeface="Arial" panose="020B0604020202020204" pitchFamily="34" charset="0"/>
                <a:cs typeface="Arial" panose="020B0604020202020204" pitchFamily="34" charset="0"/>
                <a:hlinkClick r:id="rId4"/>
              </a:rPr>
              <a:t> Observation </a:t>
            </a:r>
            <a:r>
              <a:rPr lang="fr-CH" sz="1200" dirty="0" err="1">
                <a:latin typeface="Arial" panose="020B0604020202020204" pitchFamily="34" charset="0"/>
                <a:cs typeface="Arial" panose="020B0604020202020204" pitchFamily="34" charset="0"/>
                <a:hlinkClick r:id="rId4"/>
              </a:rPr>
              <a:t>Skills</a:t>
            </a:r>
            <a:r>
              <a:rPr lang="fr-CH" sz="1200" dirty="0">
                <a:latin typeface="Arial" panose="020B0604020202020204" pitchFamily="34" charset="0"/>
                <a:cs typeface="Arial" panose="020B0604020202020204" pitchFamily="34" charset="0"/>
                <a:hlinkClick r:id="rId4"/>
              </a:rPr>
              <a:t> | CCMIT</a:t>
            </a:r>
            <a:endParaRPr lang="fr-CH"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8755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left)">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solidFill>
          <a:srgbClr val="FFFFFF"/>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600200" y="838200"/>
            <a:ext cx="5867400" cy="838200"/>
          </a:xfrm>
        </p:spPr>
        <p:txBody>
          <a:bodyPr>
            <a:normAutofit/>
          </a:bodyPr>
          <a:lstStyle/>
          <a:p>
            <a:pPr algn="l" eaLnBrk="1" hangingPunct="1"/>
            <a:r>
              <a:rPr lang="fr-CH" sz="2800" b="1" dirty="0">
                <a:cs typeface="Calibri" panose="020F0502020204030204" pitchFamily="34" charset="0"/>
              </a:rPr>
              <a:t>La perception : des limites physiques</a:t>
            </a:r>
            <a:br>
              <a:rPr lang="fr-CH" sz="2800" b="1" dirty="0">
                <a:cs typeface="Calibri" panose="020F0502020204030204" pitchFamily="34" charset="0"/>
              </a:rPr>
            </a:br>
            <a:r>
              <a:rPr lang="fr-CH" sz="2100" b="1" dirty="0">
                <a:cs typeface="Calibri" panose="020F0502020204030204" pitchFamily="34" charset="0"/>
              </a:rPr>
              <a:t>(Observateurs et observatrices)</a:t>
            </a:r>
            <a:endParaRPr lang="fr-FR" sz="2100" b="1" dirty="0">
              <a:cs typeface="Calibri" panose="020F0502020204030204" pitchFamily="34" charset="0"/>
            </a:endParaRPr>
          </a:p>
        </p:txBody>
      </p:sp>
      <p:sp>
        <p:nvSpPr>
          <p:cNvPr id="32772" name="Rectangle 4"/>
          <p:cNvSpPr>
            <a:spLocks noGrp="1" noChangeArrowheads="1"/>
          </p:cNvSpPr>
          <p:nvPr>
            <p:ph sz="half" idx="1"/>
          </p:nvPr>
        </p:nvSpPr>
        <p:spPr>
          <a:xfrm>
            <a:off x="1752600" y="2286000"/>
            <a:ext cx="8839200" cy="3348037"/>
          </a:xfrm>
        </p:spPr>
        <p:txBody>
          <a:bodyPr/>
          <a:lstStyle/>
          <a:p>
            <a:pPr eaLnBrk="1" hangingPunct="1">
              <a:buFont typeface="Arial" panose="020B0604020202020204" pitchFamily="34" charset="0"/>
              <a:buChar char="•"/>
            </a:pPr>
            <a:r>
              <a:rPr lang="fr-CH" sz="2400" dirty="0"/>
              <a:t>Localisation de l’observateur ou observatrice dans l’espace et dans le temps</a:t>
            </a:r>
          </a:p>
          <a:p>
            <a:pPr eaLnBrk="1" hangingPunct="1">
              <a:buFont typeface="Arial" panose="020B0604020202020204" pitchFamily="34" charset="0"/>
              <a:buChar char="•"/>
            </a:pPr>
            <a:endParaRPr lang="fr-CH" sz="1600" dirty="0"/>
          </a:p>
          <a:p>
            <a:pPr eaLnBrk="1" hangingPunct="1">
              <a:buFont typeface="Arial" panose="020B0604020202020204" pitchFamily="34" charset="0"/>
              <a:buChar char="•"/>
            </a:pPr>
            <a:r>
              <a:rPr lang="fr-CH" sz="2400" dirty="0"/>
              <a:t>Imprécision des moyens sensoriels</a:t>
            </a:r>
          </a:p>
          <a:p>
            <a:pPr eaLnBrk="1" hangingPunct="1">
              <a:buFont typeface="Arial" panose="020B0604020202020204" pitchFamily="34" charset="0"/>
              <a:buChar char="•"/>
            </a:pPr>
            <a:endParaRPr lang="fr-CH" sz="1600" dirty="0"/>
          </a:p>
          <a:p>
            <a:pPr eaLnBrk="1" hangingPunct="1">
              <a:buFont typeface="Arial" panose="020B0604020202020204" pitchFamily="34" charset="0"/>
              <a:buChar char="•"/>
            </a:pPr>
            <a:r>
              <a:rPr lang="fr-CH" sz="2400" dirty="0"/>
              <a:t>Sélectivité de l’attention </a:t>
            </a:r>
          </a:p>
          <a:p>
            <a:pPr eaLnBrk="1" hangingPunct="1">
              <a:buFont typeface="Arial" panose="020B0604020202020204" pitchFamily="34" charset="0"/>
              <a:buChar char="•"/>
            </a:pPr>
            <a:endParaRPr lang="fr-CH" sz="1600" dirty="0"/>
          </a:p>
          <a:p>
            <a:pPr eaLnBrk="1" hangingPunct="1">
              <a:buFont typeface="Arial" panose="020B0604020202020204" pitchFamily="34" charset="0"/>
              <a:buChar char="•"/>
            </a:pPr>
            <a:r>
              <a:rPr lang="fr-CH" sz="2400" dirty="0"/>
              <a:t>Sélectivité de la mémoire</a:t>
            </a:r>
          </a:p>
          <a:p>
            <a:pPr eaLnBrk="1" hangingPunct="1">
              <a:buFont typeface="Arial" panose="020B0604020202020204" pitchFamily="34" charset="0"/>
              <a:buChar char="•"/>
            </a:pPr>
            <a:endParaRPr lang="fr-CH" sz="2400" dirty="0"/>
          </a:p>
          <a:p>
            <a:pPr eaLnBrk="1" hangingPunct="1">
              <a:buFont typeface="Arial" panose="020B0604020202020204" pitchFamily="34" charset="0"/>
              <a:buChar char="•"/>
            </a:pPr>
            <a:endParaRPr lang="fr-CH" sz="2400" dirty="0"/>
          </a:p>
          <a:p>
            <a:pPr eaLnBrk="1" hangingPunct="1">
              <a:buFont typeface="Arial" panose="020B0604020202020204" pitchFamily="34" charset="0"/>
              <a:buChar char="•"/>
            </a:pPr>
            <a:endParaRPr lang="fr-CH" sz="2400" dirty="0"/>
          </a:p>
          <a:p>
            <a:pPr eaLnBrk="1" hangingPunct="1">
              <a:buFont typeface="Arial" panose="020B0604020202020204" pitchFamily="34" charset="0"/>
              <a:buChar char="•"/>
            </a:pPr>
            <a:endParaRPr lang="fr-CH" sz="2400" dirty="0"/>
          </a:p>
        </p:txBody>
      </p:sp>
    </p:spTree>
  </p:cSld>
  <p:clrMapOvr>
    <a:overrideClrMapping bg1="lt1" tx1="dk1" bg2="lt2" tx2="dk2" accent1="accent1" accent2="accent2" accent3="accent3" accent4="accent4" accent5="accent5" accent6="accent6" hlink="hlink" folHlink="folHlink"/>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p:cTn id="7" dur="1000" fill="hold"/>
                                        <p:tgtEl>
                                          <p:spTgt spid="32770"/>
                                        </p:tgtEl>
                                        <p:attrNameLst>
                                          <p:attrName>ppt_w</p:attrName>
                                        </p:attrNameLst>
                                      </p:cBhvr>
                                      <p:tavLst>
                                        <p:tav tm="0">
                                          <p:val>
                                            <p:strVal val="#ppt_w+.3"/>
                                          </p:val>
                                        </p:tav>
                                        <p:tav tm="100000">
                                          <p:val>
                                            <p:strVal val="#ppt_w"/>
                                          </p:val>
                                        </p:tav>
                                      </p:tavLst>
                                    </p:anim>
                                    <p:anim calcmode="lin" valueType="num">
                                      <p:cBhvr>
                                        <p:cTn id="8" dur="1000" fill="hold"/>
                                        <p:tgtEl>
                                          <p:spTgt spid="32770"/>
                                        </p:tgtEl>
                                        <p:attrNameLst>
                                          <p:attrName>ppt_h</p:attrName>
                                        </p:attrNameLst>
                                      </p:cBhvr>
                                      <p:tavLst>
                                        <p:tav tm="0">
                                          <p:val>
                                            <p:strVal val="#ppt_h"/>
                                          </p:val>
                                        </p:tav>
                                        <p:tav tm="100000">
                                          <p:val>
                                            <p:strVal val="#ppt_h"/>
                                          </p:val>
                                        </p:tav>
                                      </p:tavLst>
                                    </p:anim>
                                    <p:animEffect transition="in" filter="fade">
                                      <p:cBhvr>
                                        <p:cTn id="9" dur="1000"/>
                                        <p:tgtEl>
                                          <p:spTgt spid="32770"/>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2772">
                                            <p:txEl>
                                              <p:pRg st="0" end="0"/>
                                            </p:txEl>
                                          </p:spTgt>
                                        </p:tgtEl>
                                        <p:attrNameLst>
                                          <p:attrName>style.visibility</p:attrName>
                                        </p:attrNameLst>
                                      </p:cBhvr>
                                      <p:to>
                                        <p:strVal val="visible"/>
                                      </p:to>
                                    </p:set>
                                    <p:anim calcmode="lin" valueType="num">
                                      <p:cBhvr>
                                        <p:cTn id="14" dur="1000" fill="hold"/>
                                        <p:tgtEl>
                                          <p:spTgt spid="32772">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2772">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277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2772">
                                            <p:txEl>
                                              <p:pRg st="2" end="2"/>
                                            </p:txEl>
                                          </p:spTgt>
                                        </p:tgtEl>
                                        <p:attrNameLst>
                                          <p:attrName>style.visibility</p:attrName>
                                        </p:attrNameLst>
                                      </p:cBhvr>
                                      <p:to>
                                        <p:strVal val="visible"/>
                                      </p:to>
                                    </p:set>
                                    <p:anim calcmode="lin" valueType="num">
                                      <p:cBhvr>
                                        <p:cTn id="21" dur="1000" fill="hold"/>
                                        <p:tgtEl>
                                          <p:spTgt spid="32772">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2772">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277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2772">
                                            <p:txEl>
                                              <p:pRg st="4" end="4"/>
                                            </p:txEl>
                                          </p:spTgt>
                                        </p:tgtEl>
                                        <p:attrNameLst>
                                          <p:attrName>style.visibility</p:attrName>
                                        </p:attrNameLst>
                                      </p:cBhvr>
                                      <p:to>
                                        <p:strVal val="visible"/>
                                      </p:to>
                                    </p:set>
                                    <p:anim calcmode="lin" valueType="num">
                                      <p:cBhvr>
                                        <p:cTn id="28" dur="1000" fill="hold"/>
                                        <p:tgtEl>
                                          <p:spTgt spid="32772">
                                            <p:txEl>
                                              <p:pRg st="4" end="4"/>
                                            </p:txEl>
                                          </p:spTgt>
                                        </p:tgtEl>
                                        <p:attrNameLst>
                                          <p:attrName>ppt_w</p:attrName>
                                        </p:attrNameLst>
                                      </p:cBhvr>
                                      <p:tavLst>
                                        <p:tav tm="0">
                                          <p:val>
                                            <p:strVal val="#ppt_w+.3"/>
                                          </p:val>
                                        </p:tav>
                                        <p:tav tm="100000">
                                          <p:val>
                                            <p:strVal val="#ppt_w"/>
                                          </p:val>
                                        </p:tav>
                                      </p:tavLst>
                                    </p:anim>
                                    <p:anim calcmode="lin" valueType="num">
                                      <p:cBhvr>
                                        <p:cTn id="29" dur="1000" fill="hold"/>
                                        <p:tgtEl>
                                          <p:spTgt spid="32772">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3277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2772">
                                            <p:txEl>
                                              <p:pRg st="6" end="6"/>
                                            </p:txEl>
                                          </p:spTgt>
                                        </p:tgtEl>
                                        <p:attrNameLst>
                                          <p:attrName>style.visibility</p:attrName>
                                        </p:attrNameLst>
                                      </p:cBhvr>
                                      <p:to>
                                        <p:strVal val="visible"/>
                                      </p:to>
                                    </p:set>
                                    <p:anim calcmode="lin" valueType="num">
                                      <p:cBhvr>
                                        <p:cTn id="35" dur="1000" fill="hold"/>
                                        <p:tgtEl>
                                          <p:spTgt spid="32772">
                                            <p:txEl>
                                              <p:pRg st="6" end="6"/>
                                            </p:txEl>
                                          </p:spTgt>
                                        </p:tgtEl>
                                        <p:attrNameLst>
                                          <p:attrName>ppt_w</p:attrName>
                                        </p:attrNameLst>
                                      </p:cBhvr>
                                      <p:tavLst>
                                        <p:tav tm="0">
                                          <p:val>
                                            <p:strVal val="#ppt_w+.3"/>
                                          </p:val>
                                        </p:tav>
                                        <p:tav tm="100000">
                                          <p:val>
                                            <p:strVal val="#ppt_w"/>
                                          </p:val>
                                        </p:tav>
                                      </p:tavLst>
                                    </p:anim>
                                    <p:anim calcmode="lin" valueType="num">
                                      <p:cBhvr>
                                        <p:cTn id="36" dur="1000" fill="hold"/>
                                        <p:tgtEl>
                                          <p:spTgt spid="32772">
                                            <p:txEl>
                                              <p:pRg st="6" end="6"/>
                                            </p:txEl>
                                          </p:spTgt>
                                        </p:tgtEl>
                                        <p:attrNameLst>
                                          <p:attrName>ppt_h</p:attrName>
                                        </p:attrNameLst>
                                      </p:cBhvr>
                                      <p:tavLst>
                                        <p:tav tm="0">
                                          <p:val>
                                            <p:strVal val="#ppt_h"/>
                                          </p:val>
                                        </p:tav>
                                        <p:tav tm="100000">
                                          <p:val>
                                            <p:strVal val="#ppt_h"/>
                                          </p:val>
                                        </p:tav>
                                      </p:tavLst>
                                    </p:anim>
                                    <p:animEffect transition="in" filter="fade">
                                      <p:cBhvr>
                                        <p:cTn id="37" dur="1000"/>
                                        <p:tgtEl>
                                          <p:spTgt spid="3277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2"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3"/>
          <p:cNvSpPr>
            <a:spLocks noGrp="1" noChangeArrowheads="1"/>
          </p:cNvSpPr>
          <p:nvPr>
            <p:ph sz="half" idx="1"/>
          </p:nvPr>
        </p:nvSpPr>
        <p:spPr>
          <a:xfrm>
            <a:off x="1633958" y="2171700"/>
            <a:ext cx="9415042" cy="3810000"/>
          </a:xfrm>
        </p:spPr>
        <p:txBody>
          <a:bodyPr>
            <a:normAutofit/>
          </a:bodyPr>
          <a:lstStyle/>
          <a:p>
            <a:pPr>
              <a:spcBef>
                <a:spcPts val="1200"/>
              </a:spcBef>
              <a:spcAft>
                <a:spcPts val="1800"/>
              </a:spcAft>
              <a:buFont typeface="Arial" panose="020B0604020202020204" pitchFamily="34" charset="0"/>
              <a:buChar char="•"/>
            </a:pPr>
            <a:r>
              <a:rPr lang="fr-CH" sz="2400" dirty="0">
                <a:ea typeface="Verdana" panose="020B0604030504040204" pitchFamily="34" charset="0"/>
              </a:rPr>
              <a:t>Effet de </a:t>
            </a:r>
            <a:r>
              <a:rPr lang="fr-CH" sz="2400" b="1" dirty="0">
                <a:solidFill>
                  <a:schemeClr val="accent2">
                    <a:lumMod val="75000"/>
                  </a:schemeClr>
                </a:solidFill>
                <a:ea typeface="Verdana" panose="020B0604030504040204" pitchFamily="34" charset="0"/>
              </a:rPr>
              <a:t>centration</a:t>
            </a:r>
            <a:r>
              <a:rPr lang="fr-FR" sz="2400" dirty="0">
                <a:ea typeface="Verdana" panose="020B0604030504040204" pitchFamily="34" charset="0"/>
              </a:rPr>
              <a:t> : se focaliser sur un élément plutôt qu’un autre.</a:t>
            </a:r>
          </a:p>
          <a:p>
            <a:pPr>
              <a:spcBef>
                <a:spcPts val="1200"/>
              </a:spcBef>
              <a:spcAft>
                <a:spcPts val="1800"/>
              </a:spcAft>
              <a:buFont typeface="Arial" panose="020B0604020202020204" pitchFamily="34" charset="0"/>
              <a:buChar char="•"/>
            </a:pPr>
            <a:r>
              <a:rPr lang="fr-CH" sz="2400" dirty="0">
                <a:ea typeface="Verdana" panose="020B0604030504040204" pitchFamily="34" charset="0"/>
              </a:rPr>
              <a:t>Effet de </a:t>
            </a:r>
            <a:r>
              <a:rPr lang="fr-CH" sz="2400" b="1" dirty="0">
                <a:solidFill>
                  <a:schemeClr val="accent2">
                    <a:lumMod val="75000"/>
                  </a:schemeClr>
                </a:solidFill>
                <a:ea typeface="Verdana" panose="020B0604030504040204" pitchFamily="34" charset="0"/>
              </a:rPr>
              <a:t>contraste</a:t>
            </a:r>
            <a:r>
              <a:rPr lang="fr-CH" sz="2400" dirty="0">
                <a:ea typeface="Verdana" panose="020B0604030504040204" pitchFamily="34" charset="0"/>
              </a:rPr>
              <a:t> : exagération de différences parfois minimes.</a:t>
            </a:r>
          </a:p>
          <a:p>
            <a:pPr>
              <a:spcBef>
                <a:spcPts val="1200"/>
              </a:spcBef>
              <a:spcAft>
                <a:spcPts val="1800"/>
              </a:spcAft>
              <a:buFont typeface="Arial" panose="020B0604020202020204" pitchFamily="34" charset="0"/>
              <a:buChar char="•"/>
            </a:pPr>
            <a:r>
              <a:rPr lang="fr-CH" sz="2400" dirty="0">
                <a:ea typeface="Verdana" panose="020B0604030504040204" pitchFamily="34" charset="0"/>
              </a:rPr>
              <a:t>Effet </a:t>
            </a:r>
            <a:r>
              <a:rPr lang="fr-CH" sz="2400" b="1" dirty="0">
                <a:solidFill>
                  <a:schemeClr val="accent2">
                    <a:lumMod val="75000"/>
                  </a:schemeClr>
                </a:solidFill>
                <a:ea typeface="Verdana" panose="020B0604030504040204" pitchFamily="34" charset="0"/>
              </a:rPr>
              <a:t>d’assimilation</a:t>
            </a:r>
            <a:r>
              <a:rPr lang="fr-CH" sz="2400" dirty="0">
                <a:ea typeface="Verdana" panose="020B0604030504040204" pitchFamily="34" charset="0"/>
              </a:rPr>
              <a:t> : différences atténuées. </a:t>
            </a:r>
          </a:p>
          <a:p>
            <a:pPr>
              <a:spcBef>
                <a:spcPts val="1200"/>
              </a:spcBef>
              <a:spcAft>
                <a:spcPts val="1800"/>
              </a:spcAft>
              <a:buFont typeface="Arial" panose="020B0604020202020204" pitchFamily="34" charset="0"/>
              <a:buChar char="•"/>
            </a:pPr>
            <a:r>
              <a:rPr lang="fr-CH" sz="2400" dirty="0">
                <a:ea typeface="Verdana" panose="020B0604030504040204" pitchFamily="34" charset="0"/>
              </a:rPr>
              <a:t>Effet de </a:t>
            </a:r>
            <a:r>
              <a:rPr lang="fr-CH" sz="2400" b="1" dirty="0">
                <a:solidFill>
                  <a:schemeClr val="accent2">
                    <a:lumMod val="75000"/>
                  </a:schemeClr>
                </a:solidFill>
                <a:ea typeface="Verdana" panose="020B0604030504040204" pitchFamily="34" charset="0"/>
              </a:rPr>
              <a:t>halo</a:t>
            </a:r>
            <a:r>
              <a:rPr lang="fr-CH" sz="2400" dirty="0">
                <a:ea typeface="Verdana" panose="020B0604030504040204" pitchFamily="34" charset="0"/>
              </a:rPr>
              <a:t> (Thorndike) : tendance à être </a:t>
            </a:r>
            <a:r>
              <a:rPr lang="fr-CH" sz="2400" dirty="0" err="1">
                <a:ea typeface="Verdana" panose="020B0604030504040204" pitchFamily="34" charset="0"/>
              </a:rPr>
              <a:t>influencé-e</a:t>
            </a:r>
            <a:r>
              <a:rPr lang="fr-CH" sz="2400" dirty="0">
                <a:ea typeface="Verdana" panose="020B0604030504040204" pitchFamily="34" charset="0"/>
              </a:rPr>
              <a:t> par une autre caractéristique.</a:t>
            </a:r>
          </a:p>
          <a:p>
            <a:pPr>
              <a:spcBef>
                <a:spcPts val="1200"/>
              </a:spcBef>
              <a:spcAft>
                <a:spcPts val="1800"/>
              </a:spcAft>
              <a:buFont typeface="Arial" panose="020B0604020202020204" pitchFamily="34" charset="0"/>
              <a:buChar char="•"/>
            </a:pPr>
            <a:endParaRPr lang="fr-CH" sz="2400" dirty="0">
              <a:ea typeface="Verdana" panose="020B0604030504040204" pitchFamily="34" charset="0"/>
            </a:endParaRPr>
          </a:p>
          <a:p>
            <a:pPr>
              <a:spcBef>
                <a:spcPts val="1200"/>
              </a:spcBef>
              <a:spcAft>
                <a:spcPts val="1800"/>
              </a:spcAft>
              <a:buFont typeface="Arial" panose="020B0604020202020204" pitchFamily="34" charset="0"/>
              <a:buChar char="•"/>
            </a:pPr>
            <a:endParaRPr lang="fr-CH" sz="2400" dirty="0">
              <a:ea typeface="Verdana" panose="020B0604030504040204" pitchFamily="34" charset="0"/>
            </a:endParaRPr>
          </a:p>
        </p:txBody>
      </p:sp>
      <p:sp>
        <p:nvSpPr>
          <p:cNvPr id="7" name="Rectangle 2">
            <a:extLst>
              <a:ext uri="{FF2B5EF4-FFF2-40B4-BE49-F238E27FC236}">
                <a16:creationId xmlns:a16="http://schemas.microsoft.com/office/drawing/2014/main" id="{BB298D0C-3A18-4D5A-8876-EA6C71CB5EA8}"/>
              </a:ext>
            </a:extLst>
          </p:cNvPr>
          <p:cNvSpPr txBox="1">
            <a:spLocks noChangeArrowheads="1"/>
          </p:cNvSpPr>
          <p:nvPr/>
        </p:nvSpPr>
        <p:spPr bwMode="auto">
          <a:xfrm>
            <a:off x="1600200" y="876300"/>
            <a:ext cx="78486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449263" rtl="0" eaLnBrk="1" fontAlgn="base" hangingPunct="1">
              <a:lnSpc>
                <a:spcPct val="93000"/>
              </a:lnSpc>
              <a:spcBef>
                <a:spcPct val="0"/>
              </a:spcBef>
              <a:spcAft>
                <a:spcPct val="0"/>
              </a:spcAft>
              <a:buClr>
                <a:srgbClr val="000000"/>
              </a:buClr>
              <a:buSzPct val="100000"/>
              <a:buFont typeface="Times New Roman" pitchFamily="16" charset="0"/>
              <a:defRPr sz="4400" kern="1200">
                <a:solidFill>
                  <a:srgbClr val="000000"/>
                </a:solidFill>
                <a:latin typeface="+mj-lt"/>
                <a:ea typeface="+mj-ea"/>
                <a:cs typeface="+mj-cs"/>
              </a:defRPr>
            </a:lvl1pPr>
            <a:lvl2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2pPr>
            <a:lvl3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3pPr>
            <a:lvl4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4pPr>
            <a:lvl5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5pPr>
            <a:lvl6pPr marL="25146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6pPr>
            <a:lvl7pPr marL="29718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7pPr>
            <a:lvl8pPr marL="34290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8pPr>
            <a:lvl9pPr marL="38862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9pPr>
          </a:lstStyle>
          <a:p>
            <a:pPr algn="l"/>
            <a:r>
              <a:rPr lang="fr-CH" sz="2800" b="1" dirty="0">
                <a:solidFill>
                  <a:schemeClr val="tx1"/>
                </a:solidFill>
                <a:latin typeface="Verdana" panose="020B0604030504040204" pitchFamily="34" charset="0"/>
                <a:ea typeface="Verdana" panose="020B0604030504040204" pitchFamily="34" charset="0"/>
                <a:cs typeface="Calibri" panose="020F0502020204030204" pitchFamily="34" charset="0"/>
              </a:rPr>
              <a:t>La perception : des limites physiques</a:t>
            </a:r>
          </a:p>
          <a:p>
            <a:pPr algn="l"/>
            <a:r>
              <a:rPr lang="fr-CH" sz="2200" b="1" dirty="0">
                <a:solidFill>
                  <a:schemeClr val="tx1"/>
                </a:solidFill>
                <a:latin typeface="Verdana" panose="020B0604030504040204" pitchFamily="34" charset="0"/>
                <a:ea typeface="Verdana" panose="020B0604030504040204" pitchFamily="34" charset="0"/>
                <a:cs typeface="Calibri" panose="020F0502020204030204" pitchFamily="34" charset="0"/>
              </a:rPr>
              <a:t>(Observateurs et observatrices)</a:t>
            </a:r>
            <a:endParaRPr lang="fr-FR" sz="2200" b="1" dirty="0">
              <a:solidFill>
                <a:schemeClr val="tx1"/>
              </a:solidFill>
              <a:latin typeface="Verdana" panose="020B0604030504040204" pitchFamily="34" charset="0"/>
              <a:ea typeface="Verdana" panose="020B060403050404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wipe(left)">
                                      <p:cBhvr>
                                        <p:cTn id="7" dur="5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wipe(left)">
                                      <p:cBhvr>
                                        <p:cTn id="12" dur="500"/>
                                        <p:tgtEl>
                                          <p:spTgt spid="358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5843">
                                            <p:txEl>
                                              <p:pRg st="2" end="2"/>
                                            </p:txEl>
                                          </p:spTgt>
                                        </p:tgtEl>
                                        <p:attrNameLst>
                                          <p:attrName>style.visibility</p:attrName>
                                        </p:attrNameLst>
                                      </p:cBhvr>
                                      <p:to>
                                        <p:strVal val="visible"/>
                                      </p:to>
                                    </p:set>
                                    <p:animEffect transition="in" filter="wipe(left)">
                                      <p:cBhvr>
                                        <p:cTn id="17" dur="500"/>
                                        <p:tgtEl>
                                          <p:spTgt spid="358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5843">
                                            <p:txEl>
                                              <p:pRg st="3" end="3"/>
                                            </p:txEl>
                                          </p:spTgt>
                                        </p:tgtEl>
                                        <p:attrNameLst>
                                          <p:attrName>style.visibility</p:attrName>
                                        </p:attrNameLst>
                                      </p:cBhvr>
                                      <p:to>
                                        <p:strVal val="visible"/>
                                      </p:to>
                                    </p:set>
                                    <p:animEffect transition="in" filter="wipe(left)">
                                      <p:cBhvr>
                                        <p:cTn id="22" dur="500"/>
                                        <p:tgtEl>
                                          <p:spTgt spid="35843">
                                            <p:txEl>
                                              <p:pRg st="3" end="3"/>
                                            </p:txEl>
                                          </p:spTgt>
                                        </p:tgtEl>
                                      </p:cBhvr>
                                    </p:animEffect>
                                  </p:childTnLst>
                                </p:cTn>
                              </p:par>
                              <p:par>
                                <p:cTn id="23" presetID="50" presetClass="entr" presetSubtype="0" decel="10000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1000" fill="hold"/>
                                        <p:tgtEl>
                                          <p:spTgt spid="7"/>
                                        </p:tgtEl>
                                        <p:attrNameLst>
                                          <p:attrName>ppt_w</p:attrName>
                                        </p:attrNameLst>
                                      </p:cBhvr>
                                      <p:tavLst>
                                        <p:tav tm="0">
                                          <p:val>
                                            <p:strVal val="#ppt_w+.3"/>
                                          </p:val>
                                        </p:tav>
                                        <p:tav tm="100000">
                                          <p:val>
                                            <p:strVal val="#ppt_w"/>
                                          </p:val>
                                        </p:tav>
                                      </p:tavLst>
                                    </p:anim>
                                    <p:anim calcmode="lin" valueType="num">
                                      <p:cBhvr>
                                        <p:cTn id="26" dur="1000" fill="hold"/>
                                        <p:tgtEl>
                                          <p:spTgt spid="7"/>
                                        </p:tgtEl>
                                        <p:attrNameLst>
                                          <p:attrName>ppt_h</p:attrName>
                                        </p:attrNameLst>
                                      </p:cBhvr>
                                      <p:tavLst>
                                        <p:tav tm="0">
                                          <p:val>
                                            <p:strVal val="#ppt_h"/>
                                          </p:val>
                                        </p:tav>
                                        <p:tav tm="100000">
                                          <p:val>
                                            <p:strVal val="#ppt_h"/>
                                          </p:val>
                                        </p:tav>
                                      </p:tavLst>
                                    </p:anim>
                                    <p:animEffect transition="in" filter="fade">
                                      <p:cBhvr>
                                        <p:cTn id="2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676400" y="881062"/>
            <a:ext cx="7162800" cy="835025"/>
          </a:xfrm>
        </p:spPr>
        <p:txBody>
          <a:bodyPr>
            <a:normAutofit fontScale="90000"/>
          </a:bodyPr>
          <a:lstStyle/>
          <a:p>
            <a:pPr algn="l"/>
            <a:r>
              <a:rPr lang="fr-CH" sz="2800" b="1" dirty="0">
                <a:cs typeface="Calibri" panose="020F0502020204030204" pitchFamily="34" charset="0"/>
              </a:rPr>
              <a:t>La perception : des facteurs sociaux</a:t>
            </a:r>
            <a:br>
              <a:rPr lang="fr-CH" sz="2800" b="1" dirty="0">
                <a:cs typeface="Calibri" panose="020F0502020204030204" pitchFamily="34" charset="0"/>
              </a:rPr>
            </a:br>
            <a:r>
              <a:rPr lang="fr-CH" sz="2200" b="1" dirty="0">
                <a:cs typeface="Calibri" panose="020F0502020204030204" pitchFamily="34" charset="0"/>
              </a:rPr>
              <a:t>(Observateurs et observatrices)</a:t>
            </a:r>
            <a:endParaRPr lang="fr-FR" sz="2200" b="1" dirty="0">
              <a:cs typeface="Calibri" panose="020F0502020204030204" pitchFamily="34" charset="0"/>
            </a:endParaRPr>
          </a:p>
        </p:txBody>
      </p:sp>
      <p:sp>
        <p:nvSpPr>
          <p:cNvPr id="37891" name="Rectangle 3"/>
          <p:cNvSpPr>
            <a:spLocks noGrp="1" noChangeArrowheads="1"/>
          </p:cNvSpPr>
          <p:nvPr>
            <p:ph sz="half" idx="1"/>
          </p:nvPr>
        </p:nvSpPr>
        <p:spPr>
          <a:xfrm>
            <a:off x="1656144" y="2092325"/>
            <a:ext cx="6172200" cy="3276600"/>
          </a:xfrm>
        </p:spPr>
        <p:txBody>
          <a:bodyPr>
            <a:normAutofit/>
          </a:bodyPr>
          <a:lstStyle/>
          <a:p>
            <a:pPr marL="457200" indent="-457200">
              <a:buFont typeface="Arial" panose="020B0604020202020204" pitchFamily="34" charset="0"/>
              <a:buChar char="•"/>
            </a:pPr>
            <a:endParaRPr lang="fr-CH" sz="2500" dirty="0"/>
          </a:p>
          <a:p>
            <a:pPr marL="457200" indent="-457200">
              <a:buFont typeface="Arial" panose="020B0604020202020204" pitchFamily="34" charset="0"/>
              <a:buChar char="•"/>
            </a:pPr>
            <a:r>
              <a:rPr lang="fr-CH" sz="2500" dirty="0"/>
              <a:t>L’appartenance sociale originelle de l’observateur ou observatrice</a:t>
            </a:r>
          </a:p>
          <a:p>
            <a:pPr marL="457200" indent="-457200">
              <a:buFont typeface="Arial" panose="020B0604020202020204" pitchFamily="34" charset="0"/>
              <a:buChar char="•"/>
            </a:pPr>
            <a:endParaRPr lang="fr-CH" sz="2500" dirty="0"/>
          </a:p>
          <a:p>
            <a:pPr marL="457200" indent="-457200">
              <a:buFont typeface="Arial" panose="020B0604020202020204" pitchFamily="34" charset="0"/>
              <a:buChar char="•"/>
            </a:pPr>
            <a:r>
              <a:rPr lang="fr-CH" sz="2500" dirty="0"/>
              <a:t>L’appartenance groupale actuelle de l’observateur ou observatrice</a:t>
            </a:r>
          </a:p>
          <a:p>
            <a:pPr marL="457200" indent="-457200">
              <a:buFont typeface="Arial" panose="020B0604020202020204" pitchFamily="34" charset="0"/>
              <a:buChar char="•"/>
            </a:pPr>
            <a:endParaRPr lang="fr-CH" sz="2500" dirty="0"/>
          </a:p>
          <a:p>
            <a:pPr marL="457200" indent="-457200">
              <a:buFont typeface="Arial" panose="020B0604020202020204" pitchFamily="34" charset="0"/>
              <a:buChar char="•"/>
            </a:pPr>
            <a:endParaRPr lang="fr-FR" sz="2500" dirty="0"/>
          </a:p>
        </p:txBody>
      </p:sp>
      <p:sp>
        <p:nvSpPr>
          <p:cNvPr id="3" name="Accolade fermante 2"/>
          <p:cNvSpPr/>
          <p:nvPr/>
        </p:nvSpPr>
        <p:spPr bwMode="auto">
          <a:xfrm>
            <a:off x="8229600" y="1901825"/>
            <a:ext cx="457200" cy="3657600"/>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449263" eaLnBrk="0" hangingPunct="0">
              <a:buClr>
                <a:srgbClr val="000000"/>
              </a:buClr>
              <a:buSzPct val="100000"/>
            </a:pPr>
            <a:endParaRPr lang="fr-CH" sz="2000">
              <a:solidFill>
                <a:schemeClr val="bg1"/>
              </a:solidFill>
              <a:latin typeface="Arial" panose="020B0604020202020204" pitchFamily="34" charset="0"/>
              <a:ea typeface="Microsoft YaHei" panose="020B0503020204020204" pitchFamily="34" charset="-122"/>
            </a:endParaRPr>
          </a:p>
        </p:txBody>
      </p:sp>
      <p:sp>
        <p:nvSpPr>
          <p:cNvPr id="4" name="ZoneTexte 3"/>
          <p:cNvSpPr txBox="1"/>
          <p:nvPr/>
        </p:nvSpPr>
        <p:spPr>
          <a:xfrm>
            <a:off x="8915400" y="3331868"/>
            <a:ext cx="2438400" cy="646331"/>
          </a:xfrm>
          <a:prstGeom prst="rect">
            <a:avLst/>
          </a:prstGeom>
          <a:noFill/>
        </p:spPr>
        <p:txBody>
          <a:bodyPr wrap="square" rtlCol="0">
            <a:spAutoFit/>
          </a:bodyPr>
          <a:lstStyle/>
          <a:p>
            <a:r>
              <a:rPr lang="fr-CH" dirty="0">
                <a:latin typeface="Aptos" panose="020B0004020202020204" pitchFamily="34" charset="0"/>
                <a:cs typeface="Arial" panose="020B0604020202020204" pitchFamily="34" charset="0"/>
              </a:rPr>
              <a:t>Risque d’ethnocentrisme</a:t>
            </a:r>
          </a:p>
        </p:txBody>
      </p:sp>
      <p:sp>
        <p:nvSpPr>
          <p:cNvPr id="5" name="Rectangle 4"/>
          <p:cNvSpPr/>
          <p:nvPr/>
        </p:nvSpPr>
        <p:spPr>
          <a:xfrm>
            <a:off x="4530436" y="5683677"/>
            <a:ext cx="7356764" cy="830997"/>
          </a:xfrm>
          <a:prstGeom prst="rect">
            <a:avLst/>
          </a:prstGeom>
        </p:spPr>
        <p:txBody>
          <a:bodyPr wrap="square">
            <a:spAutoFit/>
          </a:bodyPr>
          <a:lstStyle/>
          <a:p>
            <a:endParaRPr lang="fr-CH" sz="1200" dirty="0">
              <a:latin typeface="Arial" panose="020B0604020202020204" pitchFamily="34" charset="0"/>
              <a:cs typeface="Arial" panose="020B0604020202020204" pitchFamily="34" charset="0"/>
            </a:endParaRPr>
          </a:p>
          <a:p>
            <a:r>
              <a:rPr lang="fr-CH" sz="1200" dirty="0" err="1">
                <a:latin typeface="Arial" panose="020B0604020202020204" pitchFamily="34" charset="0"/>
                <a:cs typeface="Arial" panose="020B0604020202020204" pitchFamily="34" charset="0"/>
              </a:rPr>
              <a:t>Laperrière</a:t>
            </a:r>
            <a:r>
              <a:rPr lang="fr-CH" sz="1200" dirty="0">
                <a:latin typeface="Arial" panose="020B0604020202020204" pitchFamily="34" charset="0"/>
                <a:cs typeface="Arial" panose="020B0604020202020204" pitchFamily="34" charset="0"/>
              </a:rPr>
              <a:t>, A., 2009. L'observation directe. In B. Gauthier (Ed.), Recherche sociale de la problématique à la collecte des données (5 </a:t>
            </a:r>
            <a:r>
              <a:rPr lang="fr-CH" sz="1200" dirty="0" err="1">
                <a:latin typeface="Arial" panose="020B0604020202020204" pitchFamily="34" charset="0"/>
                <a:cs typeface="Arial" panose="020B0604020202020204" pitchFamily="34" charset="0"/>
              </a:rPr>
              <a:t>ed</a:t>
            </a:r>
            <a:r>
              <a:rPr lang="fr-CH" sz="1200" dirty="0">
                <a:latin typeface="Arial" panose="020B0604020202020204" pitchFamily="34" charset="0"/>
                <a:cs typeface="Arial" panose="020B0604020202020204" pitchFamily="34" charset="0"/>
              </a:rPr>
              <a:t>., 311-336). Presse de l'Université du Québec.</a:t>
            </a:r>
          </a:p>
          <a:p>
            <a:endParaRPr lang="fr-CH" sz="1200" dirty="0">
              <a:latin typeface="Arial" panose="020B0604020202020204" pitchFamily="34" charset="0"/>
              <a:cs typeface="Arial" panose="020B0604020202020204"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fade">
                                      <p:cBhvr>
                                        <p:cTn id="7" dur="800" decel="100000"/>
                                        <p:tgtEl>
                                          <p:spTgt spid="37890"/>
                                        </p:tgtEl>
                                      </p:cBhvr>
                                    </p:animEffect>
                                    <p:anim calcmode="lin" valueType="num">
                                      <p:cBhvr>
                                        <p:cTn id="8" dur="800" decel="100000" fill="hold"/>
                                        <p:tgtEl>
                                          <p:spTgt spid="37890"/>
                                        </p:tgtEl>
                                        <p:attrNameLst>
                                          <p:attrName>style.rotation</p:attrName>
                                        </p:attrNameLst>
                                      </p:cBhvr>
                                      <p:tavLst>
                                        <p:tav tm="0">
                                          <p:val>
                                            <p:fltVal val="-90"/>
                                          </p:val>
                                        </p:tav>
                                        <p:tav tm="100000">
                                          <p:val>
                                            <p:fltVal val="0"/>
                                          </p:val>
                                        </p:tav>
                                      </p:tavLst>
                                    </p:anim>
                                    <p:anim calcmode="lin" valueType="num">
                                      <p:cBhvr>
                                        <p:cTn id="9" dur="800" decel="100000" fill="hold"/>
                                        <p:tgtEl>
                                          <p:spTgt spid="37890"/>
                                        </p:tgtEl>
                                        <p:attrNameLst>
                                          <p:attrName>ppt_x</p:attrName>
                                        </p:attrNameLst>
                                      </p:cBhvr>
                                      <p:tavLst>
                                        <p:tav tm="0">
                                          <p:val>
                                            <p:strVal val="#ppt_x+0.4"/>
                                          </p:val>
                                        </p:tav>
                                        <p:tav tm="100000">
                                          <p:val>
                                            <p:strVal val="#ppt_x-0.05"/>
                                          </p:val>
                                        </p:tav>
                                      </p:tavLst>
                                    </p:anim>
                                    <p:anim calcmode="lin" valueType="num">
                                      <p:cBhvr>
                                        <p:cTn id="10" dur="800" decel="100000" fill="hold"/>
                                        <p:tgtEl>
                                          <p:spTgt spid="3789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789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789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7891">
                                            <p:txEl>
                                              <p:pRg st="1" end="1"/>
                                            </p:txEl>
                                          </p:spTgt>
                                        </p:tgtEl>
                                        <p:attrNameLst>
                                          <p:attrName>style.visibility</p:attrName>
                                        </p:attrNameLst>
                                      </p:cBhvr>
                                      <p:to>
                                        <p:strVal val="visible"/>
                                      </p:to>
                                    </p:set>
                                    <p:animEffect transition="in" filter="fade">
                                      <p:cBhvr>
                                        <p:cTn id="17" dur="1000"/>
                                        <p:tgtEl>
                                          <p:spTgt spid="37891">
                                            <p:txEl>
                                              <p:pRg st="1" end="1"/>
                                            </p:txEl>
                                          </p:spTgt>
                                        </p:tgtEl>
                                      </p:cBhvr>
                                    </p:animEffect>
                                    <p:anim calcmode="lin" valueType="num">
                                      <p:cBhvr>
                                        <p:cTn id="18" dur="10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78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37891">
                                            <p:txEl>
                                              <p:pRg st="3" end="3"/>
                                            </p:txEl>
                                          </p:spTgt>
                                        </p:tgtEl>
                                        <p:attrNameLst>
                                          <p:attrName>style.visibility</p:attrName>
                                        </p:attrNameLst>
                                      </p:cBhvr>
                                      <p:to>
                                        <p:strVal val="visible"/>
                                      </p:to>
                                    </p:set>
                                    <p:animEffect transition="in" filter="fade">
                                      <p:cBhvr>
                                        <p:cTn id="24" dur="1000"/>
                                        <p:tgtEl>
                                          <p:spTgt spid="37891">
                                            <p:txEl>
                                              <p:pRg st="3" end="3"/>
                                            </p:txEl>
                                          </p:spTgt>
                                        </p:tgtEl>
                                      </p:cBhvr>
                                    </p:animEffect>
                                    <p:anim calcmode="lin" valueType="num">
                                      <p:cBhvr>
                                        <p:cTn id="25" dur="10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789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1676400" y="914400"/>
            <a:ext cx="7696200" cy="685800"/>
          </a:xfrm>
        </p:spPr>
        <p:txBody>
          <a:bodyPr>
            <a:normAutofit fontScale="90000"/>
          </a:bodyPr>
          <a:lstStyle/>
          <a:p>
            <a:pPr algn="l"/>
            <a:r>
              <a:rPr lang="fr-CH" sz="2400" b="1" dirty="0">
                <a:cs typeface="Calibri" panose="020F0502020204030204" pitchFamily="34" charset="0"/>
              </a:rPr>
              <a:t>La perception : des données traitées différemment</a:t>
            </a:r>
            <a:br>
              <a:rPr lang="fr-CH" sz="1800" b="1" dirty="0">
                <a:cs typeface="Calibri" panose="020F0502020204030204" pitchFamily="34" charset="0"/>
              </a:rPr>
            </a:br>
            <a:r>
              <a:rPr lang="fr-CH" sz="1800" b="1" dirty="0">
                <a:cs typeface="Calibri" panose="020F0502020204030204" pitchFamily="34" charset="0"/>
              </a:rPr>
              <a:t>(Observateurs et observatrices)</a:t>
            </a:r>
            <a:endParaRPr lang="fr-FR" sz="1800" b="1" dirty="0">
              <a:cs typeface="Calibri" panose="020F0502020204030204" pitchFamily="34" charset="0"/>
            </a:endParaRPr>
          </a:p>
        </p:txBody>
      </p:sp>
      <p:sp>
        <p:nvSpPr>
          <p:cNvPr id="2" name="ZoneTexte 1">
            <a:extLst>
              <a:ext uri="{FF2B5EF4-FFF2-40B4-BE49-F238E27FC236}">
                <a16:creationId xmlns:a16="http://schemas.microsoft.com/office/drawing/2014/main" id="{CF25C70D-D233-2C98-D14C-9AAF78C7D781}"/>
              </a:ext>
            </a:extLst>
          </p:cNvPr>
          <p:cNvSpPr txBox="1"/>
          <p:nvPr/>
        </p:nvSpPr>
        <p:spPr>
          <a:xfrm>
            <a:off x="1447800" y="2366664"/>
            <a:ext cx="3048000" cy="646331"/>
          </a:xfrm>
          <a:prstGeom prst="rect">
            <a:avLst/>
          </a:prstGeom>
          <a:noFill/>
        </p:spPr>
        <p:txBody>
          <a:bodyPr wrap="square" rtlCol="0">
            <a:spAutoFit/>
          </a:bodyPr>
          <a:lstStyle/>
          <a:p>
            <a:r>
              <a:rPr lang="fr-CH" dirty="0">
                <a:latin typeface="Aptos" panose="020B0004020202020204" pitchFamily="34" charset="0"/>
                <a:cs typeface="Arial" panose="020B0604020202020204" pitchFamily="34" charset="0"/>
              </a:rPr>
              <a:t>L’observateur ou observatrice qui écrit tout.</a:t>
            </a:r>
          </a:p>
        </p:txBody>
      </p:sp>
      <p:sp>
        <p:nvSpPr>
          <p:cNvPr id="3" name="ZoneTexte 2">
            <a:extLst>
              <a:ext uri="{FF2B5EF4-FFF2-40B4-BE49-F238E27FC236}">
                <a16:creationId xmlns:a16="http://schemas.microsoft.com/office/drawing/2014/main" id="{328DD012-EE30-B6C8-68AB-CBA77ED3D54F}"/>
              </a:ext>
            </a:extLst>
          </p:cNvPr>
          <p:cNvSpPr txBox="1"/>
          <p:nvPr/>
        </p:nvSpPr>
        <p:spPr>
          <a:xfrm>
            <a:off x="899932" y="4306670"/>
            <a:ext cx="3048000" cy="646331"/>
          </a:xfrm>
          <a:prstGeom prst="rect">
            <a:avLst/>
          </a:prstGeom>
          <a:noFill/>
        </p:spPr>
        <p:txBody>
          <a:bodyPr wrap="square" rtlCol="0">
            <a:spAutoFit/>
          </a:bodyPr>
          <a:lstStyle/>
          <a:p>
            <a:r>
              <a:rPr lang="fr-CH" dirty="0">
                <a:latin typeface="Aptos" panose="020B0004020202020204" pitchFamily="34" charset="0"/>
                <a:cs typeface="Arial" panose="020B0604020202020204" pitchFamily="34" charset="0"/>
              </a:rPr>
              <a:t>L’observateur ou observatrice qui interprète. </a:t>
            </a:r>
          </a:p>
        </p:txBody>
      </p:sp>
      <p:sp>
        <p:nvSpPr>
          <p:cNvPr id="5" name="ZoneTexte 4">
            <a:extLst>
              <a:ext uri="{FF2B5EF4-FFF2-40B4-BE49-F238E27FC236}">
                <a16:creationId xmlns:a16="http://schemas.microsoft.com/office/drawing/2014/main" id="{E7D04EDD-5BC8-C1F0-198D-9D25C9ED825C}"/>
              </a:ext>
            </a:extLst>
          </p:cNvPr>
          <p:cNvSpPr txBox="1"/>
          <p:nvPr/>
        </p:nvSpPr>
        <p:spPr>
          <a:xfrm>
            <a:off x="5029200" y="5020270"/>
            <a:ext cx="3048000" cy="923330"/>
          </a:xfrm>
          <a:prstGeom prst="rect">
            <a:avLst/>
          </a:prstGeom>
          <a:noFill/>
        </p:spPr>
        <p:txBody>
          <a:bodyPr wrap="square" rtlCol="0">
            <a:spAutoFit/>
          </a:bodyPr>
          <a:lstStyle/>
          <a:p>
            <a:r>
              <a:rPr lang="fr-CH" dirty="0">
                <a:latin typeface="Aptos" panose="020B0004020202020204" pitchFamily="34" charset="0"/>
                <a:cs typeface="Arial" panose="020B0604020202020204" pitchFamily="34" charset="0"/>
              </a:rPr>
              <a:t>L’observateur ou observatrice qui expose ses connaissances.</a:t>
            </a:r>
          </a:p>
        </p:txBody>
      </p:sp>
      <p:sp>
        <p:nvSpPr>
          <p:cNvPr id="6" name="ZoneTexte 5">
            <a:extLst>
              <a:ext uri="{FF2B5EF4-FFF2-40B4-BE49-F238E27FC236}">
                <a16:creationId xmlns:a16="http://schemas.microsoft.com/office/drawing/2014/main" id="{9CFA1E46-0FBE-FDAF-18A6-21E4CEC7DBBE}"/>
              </a:ext>
            </a:extLst>
          </p:cNvPr>
          <p:cNvSpPr txBox="1"/>
          <p:nvPr/>
        </p:nvSpPr>
        <p:spPr>
          <a:xfrm>
            <a:off x="6858000" y="1766500"/>
            <a:ext cx="3048000" cy="923330"/>
          </a:xfrm>
          <a:prstGeom prst="rect">
            <a:avLst/>
          </a:prstGeom>
          <a:noFill/>
        </p:spPr>
        <p:txBody>
          <a:bodyPr wrap="square" rtlCol="0">
            <a:spAutoFit/>
          </a:bodyPr>
          <a:lstStyle/>
          <a:p>
            <a:r>
              <a:rPr lang="fr-CH" dirty="0">
                <a:latin typeface="Aptos" panose="020B0004020202020204" pitchFamily="34" charset="0"/>
                <a:cs typeface="Arial" panose="020B0604020202020204" pitchFamily="34" charset="0"/>
              </a:rPr>
              <a:t>L’observateur ou observatrice qui donne ses impressions.</a:t>
            </a:r>
          </a:p>
        </p:txBody>
      </p:sp>
      <p:sp>
        <p:nvSpPr>
          <p:cNvPr id="8" name="ZoneTexte 7">
            <a:extLst>
              <a:ext uri="{FF2B5EF4-FFF2-40B4-BE49-F238E27FC236}">
                <a16:creationId xmlns:a16="http://schemas.microsoft.com/office/drawing/2014/main" id="{9E03CCA8-7650-57FA-6D95-3EBED925CF5F}"/>
              </a:ext>
            </a:extLst>
          </p:cNvPr>
          <p:cNvSpPr txBox="1"/>
          <p:nvPr/>
        </p:nvSpPr>
        <p:spPr>
          <a:xfrm>
            <a:off x="9181618" y="3525176"/>
            <a:ext cx="3048000" cy="923330"/>
          </a:xfrm>
          <a:prstGeom prst="rect">
            <a:avLst/>
          </a:prstGeom>
          <a:noFill/>
        </p:spPr>
        <p:txBody>
          <a:bodyPr wrap="square" rtlCol="0">
            <a:spAutoFit/>
          </a:bodyPr>
          <a:lstStyle/>
          <a:p>
            <a:r>
              <a:rPr lang="fr-CH" dirty="0">
                <a:latin typeface="Aptos" panose="020B0004020202020204" pitchFamily="34" charset="0"/>
                <a:cs typeface="Arial" panose="020B0604020202020204" pitchFamily="34" charset="0"/>
              </a:rPr>
              <a:t>L’observateur ou observatrice qui décrit de manière froide. </a:t>
            </a:r>
          </a:p>
        </p:txBody>
      </p:sp>
      <p:pic>
        <p:nvPicPr>
          <p:cNvPr id="10" name="Graphique 9" descr="Coche avec un remplissage uni">
            <a:extLst>
              <a:ext uri="{FF2B5EF4-FFF2-40B4-BE49-F238E27FC236}">
                <a16:creationId xmlns:a16="http://schemas.microsoft.com/office/drawing/2014/main" id="{0A7C1306-A040-0EEE-878F-BBA7302442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64766" y="3276600"/>
            <a:ext cx="914400" cy="914400"/>
          </a:xfrm>
          <a:prstGeom prst="rect">
            <a:avLst/>
          </a:prstGeom>
        </p:spPr>
      </p:pic>
      <p:pic>
        <p:nvPicPr>
          <p:cNvPr id="12" name="Graphique 11" descr="Fermer avec un remplissage uni">
            <a:extLst>
              <a:ext uri="{FF2B5EF4-FFF2-40B4-BE49-F238E27FC236}">
                <a16:creationId xmlns:a16="http://schemas.microsoft.com/office/drawing/2014/main" id="{874A5B6B-81E1-BED5-2227-C99853300FC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89830" y="3276600"/>
            <a:ext cx="914400" cy="914400"/>
          </a:xfrm>
          <a:prstGeom prst="rect">
            <a:avLst/>
          </a:prstGeom>
        </p:spPr>
      </p:pic>
    </p:spTree>
    <p:extLst>
      <p:ext uri="{BB962C8B-B14F-4D97-AF65-F5344CB8AC3E}">
        <p14:creationId xmlns:p14="http://schemas.microsoft.com/office/powerpoint/2010/main" val="15643114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600200" y="990600"/>
            <a:ext cx="7620000" cy="838200"/>
          </a:xfrm>
        </p:spPr>
        <p:txBody>
          <a:bodyPr>
            <a:normAutofit/>
          </a:bodyPr>
          <a:lstStyle/>
          <a:p>
            <a:pPr algn="l" eaLnBrk="1" hangingPunct="1"/>
            <a:r>
              <a:rPr lang="fr-CH" sz="2800" b="1" dirty="0">
                <a:cs typeface="Calibri" panose="020F0502020204030204" pitchFamily="34" charset="0"/>
              </a:rPr>
              <a:t>La perception : le traitement des données</a:t>
            </a:r>
            <a:br>
              <a:rPr lang="fr-CH" sz="2800" b="1" dirty="0">
                <a:cs typeface="Calibri" panose="020F0502020204030204" pitchFamily="34" charset="0"/>
              </a:rPr>
            </a:br>
            <a:r>
              <a:rPr lang="fr-CH" sz="1800" b="1" dirty="0">
                <a:cs typeface="Calibri" panose="020F0502020204030204" pitchFamily="34" charset="0"/>
              </a:rPr>
              <a:t>(Observateurs ou observatrices)</a:t>
            </a:r>
            <a:endParaRPr lang="fr-FR" sz="1800" b="1" dirty="0">
              <a:cs typeface="Calibri" panose="020F0502020204030204" pitchFamily="34" charset="0"/>
            </a:endParaRPr>
          </a:p>
        </p:txBody>
      </p:sp>
      <p:sp>
        <p:nvSpPr>
          <p:cNvPr id="36867" name="Rectangle 3"/>
          <p:cNvSpPr>
            <a:spLocks noGrp="1" noChangeArrowheads="1"/>
          </p:cNvSpPr>
          <p:nvPr>
            <p:ph sz="half" idx="1"/>
          </p:nvPr>
        </p:nvSpPr>
        <p:spPr>
          <a:xfrm>
            <a:off x="1598270" y="1981200"/>
            <a:ext cx="8002929" cy="3657600"/>
          </a:xfrm>
        </p:spPr>
        <p:txBody>
          <a:bodyPr/>
          <a:lstStyle/>
          <a:p>
            <a:pPr eaLnBrk="1" hangingPunct="1">
              <a:buFont typeface="Arial" panose="020B0604020202020204" pitchFamily="34" charset="0"/>
              <a:buChar char="•"/>
            </a:pPr>
            <a:endParaRPr lang="fr-CH" sz="2400" dirty="0"/>
          </a:p>
          <a:p>
            <a:pPr eaLnBrk="1" hangingPunct="1">
              <a:buFont typeface="Arial" panose="020B0604020202020204" pitchFamily="34" charset="0"/>
              <a:buChar char="•"/>
            </a:pPr>
            <a:r>
              <a:rPr lang="fr-CH" sz="2400" dirty="0"/>
              <a:t>Catégorisation spontanée</a:t>
            </a:r>
          </a:p>
          <a:p>
            <a:pPr>
              <a:buFont typeface="Arial" panose="020B0604020202020204" pitchFamily="34" charset="0"/>
              <a:buChar char="•"/>
            </a:pPr>
            <a:r>
              <a:rPr lang="fr-CH" sz="2400" dirty="0"/>
              <a:t>Processus d’identification</a:t>
            </a:r>
          </a:p>
          <a:p>
            <a:pPr>
              <a:buFont typeface="Arial" panose="020B0604020202020204" pitchFamily="34" charset="0"/>
              <a:buChar char="•"/>
            </a:pPr>
            <a:r>
              <a:rPr lang="fr-CH" sz="2400" dirty="0"/>
              <a:t>La projection des défenses personnelles</a:t>
            </a:r>
          </a:p>
          <a:p>
            <a:pPr>
              <a:buFont typeface="Arial" panose="020B0604020202020204" pitchFamily="34" charset="0"/>
              <a:buChar char="•"/>
            </a:pPr>
            <a:r>
              <a:rPr lang="fr-CH" sz="2400" dirty="0"/>
              <a:t>Mobilisation de cadres de référence théoriques</a:t>
            </a:r>
          </a:p>
          <a:p>
            <a:pPr>
              <a:buFont typeface="Arial" panose="020B0604020202020204" pitchFamily="34" charset="0"/>
              <a:buChar char="•"/>
            </a:pPr>
            <a:r>
              <a:rPr lang="fr-CH" sz="2400" dirty="0"/>
              <a:t>Les attentes de l’observateur ou observatrice</a:t>
            </a:r>
          </a:p>
          <a:p>
            <a:pPr>
              <a:buFont typeface="Arial" panose="020B0604020202020204" pitchFamily="34" charset="0"/>
              <a:buChar char="•"/>
            </a:pPr>
            <a:r>
              <a:rPr lang="fr-CH" sz="2400" dirty="0"/>
              <a:t>Interprétations personnelles</a:t>
            </a:r>
            <a:endParaRPr lang="fr-FR" sz="2400" dirty="0"/>
          </a:p>
          <a:p>
            <a:pPr>
              <a:buFont typeface="Arial" panose="020B0604020202020204" pitchFamily="34" charset="0"/>
              <a:buChar char="•"/>
            </a:pPr>
            <a:endParaRPr lang="fr-CH" sz="2400" dirty="0"/>
          </a:p>
          <a:p>
            <a:pPr>
              <a:buFont typeface="Arial" panose="020B0604020202020204" pitchFamily="34" charset="0"/>
              <a:buChar char="•"/>
            </a:pPr>
            <a:endParaRPr lang="fr-CH" sz="2400" dirty="0"/>
          </a:p>
          <a:p>
            <a:pPr>
              <a:buFont typeface="Arial" panose="020B0604020202020204" pitchFamily="34" charset="0"/>
              <a:buChar char="•"/>
            </a:pPr>
            <a:endParaRPr lang="fr-CH" sz="2400" dirty="0"/>
          </a:p>
          <a:p>
            <a:pPr marL="0" indent="0"/>
            <a:endParaRPr lang="fr-CH" sz="2400" dirty="0"/>
          </a:p>
          <a:p>
            <a:pPr>
              <a:buFont typeface="Arial" panose="020B0604020202020204" pitchFamily="34" charset="0"/>
              <a:buChar char="•"/>
            </a:pPr>
            <a:endParaRPr lang="fr-CH" sz="2400" dirty="0"/>
          </a:p>
          <a:p>
            <a:pPr>
              <a:buFont typeface="Arial" panose="020B0604020202020204" pitchFamily="34" charset="0"/>
              <a:buChar char="•"/>
            </a:pPr>
            <a:endParaRPr lang="fr-CH" sz="2400" dirty="0"/>
          </a:p>
          <a:p>
            <a:pPr>
              <a:buFont typeface="Arial" panose="020B0604020202020204" pitchFamily="34" charset="0"/>
              <a:buChar char="•"/>
            </a:pPr>
            <a:endParaRPr lang="fr-FR" sz="2400" dirty="0"/>
          </a:p>
          <a:p>
            <a:pPr eaLnBrk="1" hangingPunct="1">
              <a:buFont typeface="Arial" panose="020B0604020202020204" pitchFamily="34" charset="0"/>
              <a:buChar char="•"/>
            </a:pPr>
            <a:endParaRPr lang="fr-CH" sz="2500" dirty="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p:cTn id="7" dur="1000" fill="hold"/>
                                        <p:tgtEl>
                                          <p:spTgt spid="36866"/>
                                        </p:tgtEl>
                                        <p:attrNameLst>
                                          <p:attrName>ppt_w</p:attrName>
                                        </p:attrNameLst>
                                      </p:cBhvr>
                                      <p:tavLst>
                                        <p:tav tm="0">
                                          <p:val>
                                            <p:strVal val="#ppt_w+.3"/>
                                          </p:val>
                                        </p:tav>
                                        <p:tav tm="100000">
                                          <p:val>
                                            <p:strVal val="#ppt_w"/>
                                          </p:val>
                                        </p:tav>
                                      </p:tavLst>
                                    </p:anim>
                                    <p:anim calcmode="lin" valueType="num">
                                      <p:cBhvr>
                                        <p:cTn id="8" dur="1000" fill="hold"/>
                                        <p:tgtEl>
                                          <p:spTgt spid="36866"/>
                                        </p:tgtEl>
                                        <p:attrNameLst>
                                          <p:attrName>ppt_h</p:attrName>
                                        </p:attrNameLst>
                                      </p:cBhvr>
                                      <p:tavLst>
                                        <p:tav tm="0">
                                          <p:val>
                                            <p:strVal val="#ppt_h"/>
                                          </p:val>
                                        </p:tav>
                                        <p:tav tm="100000">
                                          <p:val>
                                            <p:strVal val="#ppt_h"/>
                                          </p:val>
                                        </p:tav>
                                      </p:tavLst>
                                    </p:anim>
                                    <p:animEffect transition="in" filter="fade">
                                      <p:cBhvr>
                                        <p:cTn id="9" dur="1000"/>
                                        <p:tgtEl>
                                          <p:spTgt spid="3686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6867">
                                            <p:txEl>
                                              <p:pRg st="1" end="1"/>
                                            </p:txEl>
                                          </p:spTgt>
                                        </p:tgtEl>
                                        <p:attrNameLst>
                                          <p:attrName>style.visibility</p:attrName>
                                        </p:attrNameLst>
                                      </p:cBhvr>
                                      <p:to>
                                        <p:strVal val="visible"/>
                                      </p:to>
                                    </p:set>
                                    <p:anim calcmode="lin" valueType="num">
                                      <p:cBhvr>
                                        <p:cTn id="14" dur="1000" fill="hold"/>
                                        <p:tgtEl>
                                          <p:spTgt spid="36867">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686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686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6867">
                                            <p:txEl>
                                              <p:pRg st="2" end="2"/>
                                            </p:txEl>
                                          </p:spTgt>
                                        </p:tgtEl>
                                        <p:attrNameLst>
                                          <p:attrName>style.visibility</p:attrName>
                                        </p:attrNameLst>
                                      </p:cBhvr>
                                      <p:to>
                                        <p:strVal val="visible"/>
                                      </p:to>
                                    </p:set>
                                    <p:anim calcmode="lin" valueType="num">
                                      <p:cBhvr>
                                        <p:cTn id="21" dur="1000" fill="hold"/>
                                        <p:tgtEl>
                                          <p:spTgt spid="36867">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686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68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6867">
                                            <p:txEl>
                                              <p:pRg st="3" end="3"/>
                                            </p:txEl>
                                          </p:spTgt>
                                        </p:tgtEl>
                                        <p:attrNameLst>
                                          <p:attrName>style.visibility</p:attrName>
                                        </p:attrNameLst>
                                      </p:cBhvr>
                                      <p:to>
                                        <p:strVal val="visible"/>
                                      </p:to>
                                    </p:set>
                                    <p:anim calcmode="lin" valueType="num">
                                      <p:cBhvr>
                                        <p:cTn id="28" dur="1000" fill="hold"/>
                                        <p:tgtEl>
                                          <p:spTgt spid="36867">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6867">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686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6867">
                                            <p:txEl>
                                              <p:pRg st="4" end="4"/>
                                            </p:txEl>
                                          </p:spTgt>
                                        </p:tgtEl>
                                        <p:attrNameLst>
                                          <p:attrName>style.visibility</p:attrName>
                                        </p:attrNameLst>
                                      </p:cBhvr>
                                      <p:to>
                                        <p:strVal val="visible"/>
                                      </p:to>
                                    </p:set>
                                    <p:anim calcmode="lin" valueType="num">
                                      <p:cBhvr>
                                        <p:cTn id="35" dur="1000" fill="hold"/>
                                        <p:tgtEl>
                                          <p:spTgt spid="36867">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36867">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686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36867">
                                            <p:txEl>
                                              <p:pRg st="5" end="5"/>
                                            </p:txEl>
                                          </p:spTgt>
                                        </p:tgtEl>
                                        <p:attrNameLst>
                                          <p:attrName>style.visibility</p:attrName>
                                        </p:attrNameLst>
                                      </p:cBhvr>
                                      <p:to>
                                        <p:strVal val="visible"/>
                                      </p:to>
                                    </p:set>
                                    <p:anim calcmode="lin" valueType="num">
                                      <p:cBhvr>
                                        <p:cTn id="42" dur="1000" fill="hold"/>
                                        <p:tgtEl>
                                          <p:spTgt spid="36867">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36867">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6867">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36867">
                                            <p:txEl>
                                              <p:pRg st="6" end="6"/>
                                            </p:txEl>
                                          </p:spTgt>
                                        </p:tgtEl>
                                        <p:attrNameLst>
                                          <p:attrName>style.visibility</p:attrName>
                                        </p:attrNameLst>
                                      </p:cBhvr>
                                      <p:to>
                                        <p:strVal val="visible"/>
                                      </p:to>
                                    </p:set>
                                    <p:anim calcmode="lin" valueType="num">
                                      <p:cBhvr>
                                        <p:cTn id="49" dur="1000" fill="hold"/>
                                        <p:tgtEl>
                                          <p:spTgt spid="36867">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36867">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68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828800" y="864876"/>
            <a:ext cx="7162800" cy="835025"/>
          </a:xfrm>
        </p:spPr>
        <p:txBody>
          <a:bodyPr>
            <a:normAutofit fontScale="90000"/>
          </a:bodyPr>
          <a:lstStyle/>
          <a:p>
            <a:pPr algn="l" eaLnBrk="1" hangingPunct="1"/>
            <a:r>
              <a:rPr lang="fr-CH" sz="2800" b="1" dirty="0">
                <a:cs typeface="Calibri" panose="020F0502020204030204" pitchFamily="34" charset="0"/>
              </a:rPr>
              <a:t>L’organisation de l’observation</a:t>
            </a:r>
            <a:br>
              <a:rPr lang="fr-CH" sz="2800" b="1" dirty="0">
                <a:cs typeface="Calibri" panose="020F0502020204030204" pitchFamily="34" charset="0"/>
              </a:rPr>
            </a:br>
            <a:r>
              <a:rPr lang="fr-CH" sz="2200" b="1" dirty="0">
                <a:cs typeface="Calibri" panose="020F0502020204030204" pitchFamily="34" charset="0"/>
              </a:rPr>
              <a:t>(Observateurs et observatrices)</a:t>
            </a:r>
            <a:endParaRPr lang="fr-FR" sz="2200" b="1" dirty="0">
              <a:cs typeface="Calibri" panose="020F0502020204030204" pitchFamily="34" charset="0"/>
            </a:endParaRPr>
          </a:p>
        </p:txBody>
      </p:sp>
      <p:sp>
        <p:nvSpPr>
          <p:cNvPr id="37891" name="Rectangle 3"/>
          <p:cNvSpPr>
            <a:spLocks noGrp="1" noChangeArrowheads="1"/>
          </p:cNvSpPr>
          <p:nvPr>
            <p:ph sz="half" idx="1"/>
          </p:nvPr>
        </p:nvSpPr>
        <p:spPr>
          <a:xfrm>
            <a:off x="2057400" y="2053489"/>
            <a:ext cx="7848600" cy="3276600"/>
          </a:xfrm>
        </p:spPr>
        <p:txBody>
          <a:bodyPr>
            <a:normAutofit/>
          </a:bodyPr>
          <a:lstStyle/>
          <a:p>
            <a:pPr marL="457200" indent="-457200">
              <a:buFont typeface="Arial" panose="020B0604020202020204" pitchFamily="34" charset="0"/>
              <a:buChar char="•"/>
            </a:pPr>
            <a:r>
              <a:rPr lang="fr-FR" sz="2300" dirty="0"/>
              <a:t>Orienter les observations</a:t>
            </a:r>
          </a:p>
          <a:p>
            <a:pPr marL="857250" lvl="1" indent="-457200">
              <a:buFont typeface="Arial" panose="020B0604020202020204" pitchFamily="34" charset="0"/>
              <a:buChar char="•"/>
            </a:pPr>
            <a:r>
              <a:rPr lang="fr-FR" sz="2300" dirty="0">
                <a:latin typeface="Aptos" panose="020B0004020202020204" pitchFamily="34" charset="0"/>
                <a:cs typeface="Arial" panose="020B0604020202020204" pitchFamily="34" charset="0"/>
              </a:rPr>
              <a:t>Où, quand, comment, etc. </a:t>
            </a:r>
          </a:p>
          <a:p>
            <a:pPr marL="857250" lvl="1" indent="-457200">
              <a:buFont typeface="Arial" panose="020B0604020202020204" pitchFamily="34" charset="0"/>
              <a:buChar char="•"/>
            </a:pPr>
            <a:endParaRPr lang="fr-FR" sz="2300" dirty="0">
              <a:latin typeface="Aptos" panose="020B0004020202020204" pitchFamily="34" charset="0"/>
              <a:cs typeface="Arial" panose="020B0604020202020204" pitchFamily="34" charset="0"/>
            </a:endParaRPr>
          </a:p>
          <a:p>
            <a:pPr marL="457200" lvl="1" indent="-457200">
              <a:buFont typeface="Arial" panose="020B0604020202020204" pitchFamily="34" charset="0"/>
              <a:buChar char="•"/>
            </a:pPr>
            <a:r>
              <a:rPr lang="fr-FR" sz="2300" dirty="0">
                <a:latin typeface="Aptos" panose="020B0004020202020204" pitchFamily="34" charset="0"/>
                <a:cs typeface="Arial" panose="020B0604020202020204" pitchFamily="34" charset="0"/>
              </a:rPr>
              <a:t>Orienter les axes d’analyses </a:t>
            </a:r>
          </a:p>
          <a:p>
            <a:pPr marL="457200" lvl="1" indent="-457200">
              <a:buFont typeface="Arial" panose="020B0604020202020204" pitchFamily="34" charset="0"/>
              <a:buChar char="•"/>
            </a:pPr>
            <a:endParaRPr lang="fr-FR" sz="2300" dirty="0">
              <a:latin typeface="Aptos" panose="020B0004020202020204" pitchFamily="34" charset="0"/>
              <a:cs typeface="Arial" panose="020B0604020202020204" pitchFamily="34" charset="0"/>
            </a:endParaRPr>
          </a:p>
          <a:p>
            <a:pPr marL="457200" lvl="1" indent="-457200">
              <a:buFont typeface="Arial" panose="020B0604020202020204" pitchFamily="34" charset="0"/>
              <a:buChar char="•"/>
            </a:pPr>
            <a:r>
              <a:rPr lang="fr-FR" sz="2300" dirty="0">
                <a:latin typeface="Aptos" panose="020B0004020202020204" pitchFamily="34" charset="0"/>
                <a:cs typeface="Arial" panose="020B0604020202020204" pitchFamily="34" charset="0"/>
              </a:rPr>
              <a:t>Uniquement </a:t>
            </a:r>
            <a:r>
              <a:rPr lang="fr-FR" sz="2300" dirty="0" err="1">
                <a:latin typeface="Aptos" panose="020B0004020202020204" pitchFamily="34" charset="0"/>
                <a:cs typeface="Arial" panose="020B0604020202020204" pitchFamily="34" charset="0"/>
              </a:rPr>
              <a:t>un·e</a:t>
            </a:r>
            <a:r>
              <a:rPr lang="fr-FR" sz="2300" dirty="0">
                <a:latin typeface="Aptos" panose="020B0004020202020204" pitchFamily="34" charset="0"/>
                <a:cs typeface="Arial" panose="020B0604020202020204" pitchFamily="34" charset="0"/>
              </a:rPr>
              <a:t> </a:t>
            </a:r>
            <a:r>
              <a:rPr lang="fr-FR" sz="2300" dirty="0" err="1">
                <a:latin typeface="Aptos" panose="020B0004020202020204" pitchFamily="34" charset="0"/>
                <a:cs typeface="Arial" panose="020B0604020202020204" pitchFamily="34" charset="0"/>
              </a:rPr>
              <a:t>chercheur·e</a:t>
            </a:r>
            <a:endParaRPr lang="fr-FR" sz="2300" dirty="0">
              <a:latin typeface="Aptos" panose="020B0004020202020204" pitchFamily="34" charset="0"/>
              <a:cs typeface="Arial" panose="020B0604020202020204" pitchFamily="34" charset="0"/>
            </a:endParaRPr>
          </a:p>
        </p:txBody>
      </p:sp>
      <p:sp>
        <p:nvSpPr>
          <p:cNvPr id="5" name="Rectangle 4"/>
          <p:cNvSpPr/>
          <p:nvPr/>
        </p:nvSpPr>
        <p:spPr>
          <a:xfrm>
            <a:off x="4648200" y="5562600"/>
            <a:ext cx="7128164" cy="1169551"/>
          </a:xfrm>
          <a:prstGeom prst="rect">
            <a:avLst/>
          </a:prstGeom>
        </p:spPr>
        <p:txBody>
          <a:bodyPr wrap="square">
            <a:spAutoFit/>
          </a:bodyPr>
          <a:lstStyle/>
          <a:p>
            <a:endParaRPr lang="fr-CH" sz="1400" dirty="0">
              <a:latin typeface="Arial" panose="020B0604020202020204" pitchFamily="34" charset="0"/>
              <a:cs typeface="Arial" panose="020B0604020202020204" pitchFamily="34" charset="0"/>
            </a:endParaRPr>
          </a:p>
          <a:p>
            <a:r>
              <a:rPr lang="fr-CH" sz="1400" dirty="0" err="1">
                <a:latin typeface="Arial" panose="020B0604020202020204" pitchFamily="34" charset="0"/>
                <a:cs typeface="Arial" panose="020B0604020202020204" pitchFamily="34" charset="0"/>
              </a:rPr>
              <a:t>Laperrière</a:t>
            </a:r>
            <a:r>
              <a:rPr lang="fr-CH" sz="1400" dirty="0">
                <a:latin typeface="Arial" panose="020B0604020202020204" pitchFamily="34" charset="0"/>
                <a:cs typeface="Arial" panose="020B0604020202020204" pitchFamily="34" charset="0"/>
              </a:rPr>
              <a:t>, A., 2009. L'observation directe. In B. Gauthier (Ed.), </a:t>
            </a:r>
            <a:r>
              <a:rPr lang="fr-CH" sz="1400" dirty="0" err="1">
                <a:latin typeface="Arial" panose="020B0604020202020204" pitchFamily="34" charset="0"/>
                <a:cs typeface="Arial" panose="020B0604020202020204" pitchFamily="34" charset="0"/>
              </a:rPr>
              <a:t>Rercherche</a:t>
            </a:r>
            <a:r>
              <a:rPr lang="fr-CH" sz="1400" dirty="0">
                <a:latin typeface="Arial" panose="020B0604020202020204" pitchFamily="34" charset="0"/>
                <a:cs typeface="Arial" panose="020B0604020202020204" pitchFamily="34" charset="0"/>
              </a:rPr>
              <a:t> sociale de la problématique à la collecte des données (5 </a:t>
            </a:r>
            <a:r>
              <a:rPr lang="fr-CH" sz="1400" dirty="0" err="1">
                <a:latin typeface="Arial" panose="020B0604020202020204" pitchFamily="34" charset="0"/>
                <a:cs typeface="Arial" panose="020B0604020202020204" pitchFamily="34" charset="0"/>
              </a:rPr>
              <a:t>ed</a:t>
            </a:r>
            <a:r>
              <a:rPr lang="fr-CH" sz="1400" dirty="0">
                <a:latin typeface="Arial" panose="020B0604020202020204" pitchFamily="34" charset="0"/>
                <a:cs typeface="Arial" panose="020B0604020202020204" pitchFamily="34" charset="0"/>
              </a:rPr>
              <a:t>., 311-336). Presse de l'Université du Québec.</a:t>
            </a:r>
          </a:p>
          <a:p>
            <a:endParaRPr lang="fr-CH"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8932885"/>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fade">
                                      <p:cBhvr>
                                        <p:cTn id="7" dur="800" decel="100000"/>
                                        <p:tgtEl>
                                          <p:spTgt spid="37890"/>
                                        </p:tgtEl>
                                      </p:cBhvr>
                                    </p:animEffect>
                                    <p:anim calcmode="lin" valueType="num">
                                      <p:cBhvr>
                                        <p:cTn id="8" dur="800" decel="100000" fill="hold"/>
                                        <p:tgtEl>
                                          <p:spTgt spid="37890"/>
                                        </p:tgtEl>
                                        <p:attrNameLst>
                                          <p:attrName>style.rotation</p:attrName>
                                        </p:attrNameLst>
                                      </p:cBhvr>
                                      <p:tavLst>
                                        <p:tav tm="0">
                                          <p:val>
                                            <p:fltVal val="-90"/>
                                          </p:val>
                                        </p:tav>
                                        <p:tav tm="100000">
                                          <p:val>
                                            <p:fltVal val="0"/>
                                          </p:val>
                                        </p:tav>
                                      </p:tavLst>
                                    </p:anim>
                                    <p:anim calcmode="lin" valueType="num">
                                      <p:cBhvr>
                                        <p:cTn id="9" dur="800" decel="100000" fill="hold"/>
                                        <p:tgtEl>
                                          <p:spTgt spid="37890"/>
                                        </p:tgtEl>
                                        <p:attrNameLst>
                                          <p:attrName>ppt_x</p:attrName>
                                        </p:attrNameLst>
                                      </p:cBhvr>
                                      <p:tavLst>
                                        <p:tav tm="0">
                                          <p:val>
                                            <p:strVal val="#ppt_x+0.4"/>
                                          </p:val>
                                        </p:tav>
                                        <p:tav tm="100000">
                                          <p:val>
                                            <p:strVal val="#ppt_x-0.05"/>
                                          </p:val>
                                        </p:tav>
                                      </p:tavLst>
                                    </p:anim>
                                    <p:anim calcmode="lin" valueType="num">
                                      <p:cBhvr>
                                        <p:cTn id="10" dur="800" decel="100000" fill="hold"/>
                                        <p:tgtEl>
                                          <p:spTgt spid="3789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789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789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7891">
                                            <p:txEl>
                                              <p:pRg st="0" end="0"/>
                                            </p:txEl>
                                          </p:spTgt>
                                        </p:tgtEl>
                                        <p:attrNameLst>
                                          <p:attrName>style.visibility</p:attrName>
                                        </p:attrNameLst>
                                      </p:cBhvr>
                                      <p:to>
                                        <p:strVal val="visible"/>
                                      </p:to>
                                    </p:set>
                                    <p:animEffect transition="in" filter="fade">
                                      <p:cBhvr>
                                        <p:cTn id="17" dur="1000"/>
                                        <p:tgtEl>
                                          <p:spTgt spid="37891">
                                            <p:txEl>
                                              <p:pRg st="0" end="0"/>
                                            </p:txEl>
                                          </p:spTgt>
                                        </p:tgtEl>
                                      </p:cBhvr>
                                    </p:animEffect>
                                    <p:anim calcmode="lin" valueType="num">
                                      <p:cBhvr>
                                        <p:cTn id="18" dur="10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7891">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7891">
                                            <p:txEl>
                                              <p:pRg st="1" end="1"/>
                                            </p:txEl>
                                          </p:spTgt>
                                        </p:tgtEl>
                                        <p:attrNameLst>
                                          <p:attrName>style.visibility</p:attrName>
                                        </p:attrNameLst>
                                      </p:cBhvr>
                                      <p:to>
                                        <p:strVal val="visible"/>
                                      </p:to>
                                    </p:set>
                                    <p:animEffect transition="in" filter="fade">
                                      <p:cBhvr>
                                        <p:cTn id="22" dur="1000"/>
                                        <p:tgtEl>
                                          <p:spTgt spid="37891">
                                            <p:txEl>
                                              <p:pRg st="1" end="1"/>
                                            </p:txEl>
                                          </p:spTgt>
                                        </p:tgtEl>
                                      </p:cBhvr>
                                    </p:animEffect>
                                    <p:anim calcmode="lin" valueType="num">
                                      <p:cBhvr>
                                        <p:cTn id="23" dur="10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7891">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7891">
                                            <p:txEl>
                                              <p:pRg st="3" end="3"/>
                                            </p:txEl>
                                          </p:spTgt>
                                        </p:tgtEl>
                                        <p:attrNameLst>
                                          <p:attrName>style.visibility</p:attrName>
                                        </p:attrNameLst>
                                      </p:cBhvr>
                                      <p:to>
                                        <p:strVal val="visible"/>
                                      </p:to>
                                    </p:set>
                                    <p:animEffect transition="in" filter="fade">
                                      <p:cBhvr>
                                        <p:cTn id="27" dur="1000"/>
                                        <p:tgtEl>
                                          <p:spTgt spid="37891">
                                            <p:txEl>
                                              <p:pRg st="3" end="3"/>
                                            </p:txEl>
                                          </p:spTgt>
                                        </p:tgtEl>
                                      </p:cBhvr>
                                    </p:animEffect>
                                    <p:anim calcmode="lin" valueType="num">
                                      <p:cBhvr>
                                        <p:cTn id="28" dur="10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7891">
                                            <p:txEl>
                                              <p:pRg st="3" end="3"/>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7891">
                                            <p:txEl>
                                              <p:pRg st="5" end="5"/>
                                            </p:txEl>
                                          </p:spTgt>
                                        </p:tgtEl>
                                        <p:attrNameLst>
                                          <p:attrName>style.visibility</p:attrName>
                                        </p:attrNameLst>
                                      </p:cBhvr>
                                      <p:to>
                                        <p:strVal val="visible"/>
                                      </p:to>
                                    </p:set>
                                    <p:animEffect transition="in" filter="fade">
                                      <p:cBhvr>
                                        <p:cTn id="32" dur="1000"/>
                                        <p:tgtEl>
                                          <p:spTgt spid="37891">
                                            <p:txEl>
                                              <p:pRg st="5" end="5"/>
                                            </p:txEl>
                                          </p:spTgt>
                                        </p:tgtEl>
                                      </p:cBhvr>
                                    </p:animEffect>
                                    <p:anim calcmode="lin" valueType="num">
                                      <p:cBhvr>
                                        <p:cTn id="33" dur="1000" fill="hold"/>
                                        <p:tgtEl>
                                          <p:spTgt spid="37891">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789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3"/>
          <p:cNvSpPr>
            <a:spLocks noGrp="1" noChangeArrowheads="1"/>
          </p:cNvSpPr>
          <p:nvPr>
            <p:ph sz="half" idx="1"/>
          </p:nvPr>
        </p:nvSpPr>
        <p:spPr>
          <a:xfrm>
            <a:off x="2052095" y="2269120"/>
            <a:ext cx="7391400" cy="3657600"/>
          </a:xfrm>
        </p:spPr>
        <p:txBody>
          <a:bodyPr/>
          <a:lstStyle/>
          <a:p>
            <a:pPr>
              <a:buFont typeface="Arial" panose="020B0604020202020204" pitchFamily="34" charset="0"/>
              <a:buChar char="•"/>
            </a:pPr>
            <a:endParaRPr lang="fr-CH" sz="2400" dirty="0"/>
          </a:p>
          <a:p>
            <a:pPr>
              <a:buFont typeface="Arial" panose="020B0604020202020204" pitchFamily="34" charset="0"/>
              <a:buChar char="•"/>
            </a:pPr>
            <a:r>
              <a:rPr lang="fr-CH" sz="2400" dirty="0"/>
              <a:t>Chaque réaction</a:t>
            </a:r>
          </a:p>
          <a:p>
            <a:pPr>
              <a:buFont typeface="Arial" panose="020B0604020202020204" pitchFamily="34" charset="0"/>
              <a:buChar char="•"/>
            </a:pPr>
            <a:r>
              <a:rPr lang="fr-CH" sz="2400" dirty="0"/>
              <a:t>Chaque geste</a:t>
            </a:r>
          </a:p>
          <a:p>
            <a:pPr>
              <a:buFont typeface="Arial" panose="020B0604020202020204" pitchFamily="34" charset="0"/>
              <a:buChar char="•"/>
            </a:pPr>
            <a:r>
              <a:rPr lang="fr-CH" sz="2400" dirty="0"/>
              <a:t>Chaque perception … </a:t>
            </a:r>
          </a:p>
          <a:p>
            <a:pPr>
              <a:buFont typeface="Arial" panose="020B0604020202020204" pitchFamily="34" charset="0"/>
              <a:buChar char="•"/>
            </a:pPr>
            <a:endParaRPr lang="fr-FR" sz="2400" dirty="0"/>
          </a:p>
          <a:p>
            <a:pPr eaLnBrk="1" hangingPunct="1">
              <a:buFont typeface="Arial" panose="020B0604020202020204" pitchFamily="34" charset="0"/>
              <a:buChar char="•"/>
            </a:pPr>
            <a:endParaRPr lang="fr-CH" sz="2500" dirty="0"/>
          </a:p>
        </p:txBody>
      </p:sp>
      <p:sp>
        <p:nvSpPr>
          <p:cNvPr id="2" name="Accolade fermante 1"/>
          <p:cNvSpPr/>
          <p:nvPr/>
        </p:nvSpPr>
        <p:spPr bwMode="auto">
          <a:xfrm>
            <a:off x="6324600" y="2209800"/>
            <a:ext cx="609600" cy="3352800"/>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449263" eaLnBrk="0" hangingPunct="0">
              <a:buClr>
                <a:srgbClr val="000000"/>
              </a:buClr>
              <a:buSzPct val="100000"/>
            </a:pPr>
            <a:endParaRPr lang="fr-CH" sz="2000">
              <a:solidFill>
                <a:schemeClr val="bg1"/>
              </a:solidFill>
              <a:latin typeface="Arial" panose="020B0604020202020204" pitchFamily="34" charset="0"/>
              <a:ea typeface="Microsoft YaHei" panose="020B0503020204020204" pitchFamily="34" charset="-122"/>
              <a:cs typeface="Arial" panose="020B0604020202020204" pitchFamily="34" charset="0"/>
            </a:endParaRPr>
          </a:p>
        </p:txBody>
      </p:sp>
      <p:sp>
        <p:nvSpPr>
          <p:cNvPr id="3" name="ZoneTexte 2"/>
          <p:cNvSpPr txBox="1"/>
          <p:nvPr/>
        </p:nvSpPr>
        <p:spPr>
          <a:xfrm>
            <a:off x="7467600" y="3149907"/>
            <a:ext cx="2743200" cy="646331"/>
          </a:xfrm>
          <a:prstGeom prst="rect">
            <a:avLst/>
          </a:prstGeom>
          <a:noFill/>
        </p:spPr>
        <p:txBody>
          <a:bodyPr wrap="square" rtlCol="0">
            <a:spAutoFit/>
          </a:bodyPr>
          <a:lstStyle/>
          <a:p>
            <a:r>
              <a:rPr lang="fr-CH" dirty="0">
                <a:latin typeface="Arial" panose="020B0604020202020204" pitchFamily="34" charset="0"/>
                <a:cs typeface="Arial" panose="020B0604020202020204" pitchFamily="34" charset="0"/>
              </a:rPr>
              <a:t>Modifie le comportement de l’autre</a:t>
            </a:r>
          </a:p>
        </p:txBody>
      </p:sp>
      <p:sp>
        <p:nvSpPr>
          <p:cNvPr id="4" name="Rectangle 3"/>
          <p:cNvSpPr/>
          <p:nvPr/>
        </p:nvSpPr>
        <p:spPr>
          <a:xfrm>
            <a:off x="5181600" y="5867401"/>
            <a:ext cx="6705600" cy="646331"/>
          </a:xfrm>
          <a:prstGeom prst="rect">
            <a:avLst/>
          </a:prstGeom>
        </p:spPr>
        <p:txBody>
          <a:bodyPr wrap="square">
            <a:spAutoFit/>
          </a:bodyPr>
          <a:lstStyle/>
          <a:p>
            <a:r>
              <a:rPr lang="fr-CH" sz="1200" dirty="0" err="1">
                <a:latin typeface="Arial" panose="020B0604020202020204" pitchFamily="34" charset="0"/>
                <a:cs typeface="Arial" panose="020B0604020202020204" pitchFamily="34" charset="0"/>
              </a:rPr>
              <a:t>Arborio</a:t>
            </a:r>
            <a:r>
              <a:rPr lang="fr-CH" sz="1200" dirty="0">
                <a:latin typeface="Arial" panose="020B0604020202020204" pitchFamily="34" charset="0"/>
                <a:cs typeface="Arial" panose="020B0604020202020204" pitchFamily="34" charset="0"/>
              </a:rPr>
              <a:t>, A.-M., 2007. L'observation directe en sociologie : quelques réflexions méthodologiques à propos de travaux de recherches sur le terrain hospitalier. Recherche en soins infirmiers, 90(3), 26-34. doi:10.3917/rsi.090.0026</a:t>
            </a:r>
          </a:p>
        </p:txBody>
      </p:sp>
      <p:sp>
        <p:nvSpPr>
          <p:cNvPr id="7" name="Rectangle 2">
            <a:extLst>
              <a:ext uri="{FF2B5EF4-FFF2-40B4-BE49-F238E27FC236}">
                <a16:creationId xmlns:a16="http://schemas.microsoft.com/office/drawing/2014/main" id="{4866B06A-4DDD-41D8-9136-50BED9AB3808}"/>
              </a:ext>
            </a:extLst>
          </p:cNvPr>
          <p:cNvSpPr txBox="1">
            <a:spLocks noChangeArrowheads="1"/>
          </p:cNvSpPr>
          <p:nvPr/>
        </p:nvSpPr>
        <p:spPr bwMode="auto">
          <a:xfrm>
            <a:off x="1752600" y="930315"/>
            <a:ext cx="72390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449263" rtl="0" eaLnBrk="1" fontAlgn="base" hangingPunct="1">
              <a:lnSpc>
                <a:spcPct val="93000"/>
              </a:lnSpc>
              <a:spcBef>
                <a:spcPct val="0"/>
              </a:spcBef>
              <a:spcAft>
                <a:spcPct val="0"/>
              </a:spcAft>
              <a:buClr>
                <a:srgbClr val="000000"/>
              </a:buClr>
              <a:buSzPct val="100000"/>
              <a:buFont typeface="Times New Roman" pitchFamily="16" charset="0"/>
              <a:defRPr sz="4400" kern="1200">
                <a:solidFill>
                  <a:srgbClr val="000000"/>
                </a:solidFill>
                <a:latin typeface="+mj-lt"/>
                <a:ea typeface="+mj-ea"/>
                <a:cs typeface="+mj-cs"/>
              </a:defRPr>
            </a:lvl1pPr>
            <a:lvl2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2pPr>
            <a:lvl3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3pPr>
            <a:lvl4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4pPr>
            <a:lvl5pPr algn="ctr" defTabSz="449263"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SimSun" panose="02010600030101010101" pitchFamily="2" charset="-122"/>
              </a:defRPr>
            </a:lvl5pPr>
            <a:lvl6pPr marL="25146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6pPr>
            <a:lvl7pPr marL="29718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7pPr>
            <a:lvl8pPr marL="34290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8pPr>
            <a:lvl9pPr marL="3886200" indent="-228600" algn="ctr" defTabSz="449263" rtl="0" eaLnBrk="1" fontAlgn="base" hangingPunct="1">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SimSun" panose="02010600030101010101" pitchFamily="2" charset="-122"/>
              </a:defRPr>
            </a:lvl9pPr>
          </a:lstStyle>
          <a:p>
            <a:pPr algn="l"/>
            <a:r>
              <a:rPr lang="fr-CH" sz="2500" b="1" dirty="0">
                <a:solidFill>
                  <a:schemeClr val="tx1"/>
                </a:solidFill>
                <a:latin typeface="Verdana" panose="020B0604030504040204" pitchFamily="34" charset="0"/>
                <a:ea typeface="Verdana" panose="020B0604030504040204" pitchFamily="34" charset="0"/>
                <a:cs typeface="Calibri" panose="020F0502020204030204" pitchFamily="34" charset="0"/>
              </a:rPr>
              <a:t>L’interdépendance</a:t>
            </a:r>
            <a:br>
              <a:rPr lang="fr-CH" sz="2800" b="1" dirty="0">
                <a:solidFill>
                  <a:schemeClr val="tx1"/>
                </a:solidFill>
                <a:latin typeface="Verdana" panose="020B0604030504040204" pitchFamily="34" charset="0"/>
                <a:ea typeface="Verdana" panose="020B0604030504040204" pitchFamily="34" charset="0"/>
                <a:cs typeface="Calibri" panose="020F0502020204030204" pitchFamily="34" charset="0"/>
              </a:rPr>
            </a:br>
            <a:r>
              <a:rPr lang="fr-CH" sz="1800" b="1" dirty="0">
                <a:solidFill>
                  <a:schemeClr val="tx1"/>
                </a:solidFill>
                <a:latin typeface="Verdana" panose="020B0604030504040204" pitchFamily="34" charset="0"/>
                <a:ea typeface="Verdana" panose="020B0604030504040204" pitchFamily="34" charset="0"/>
                <a:cs typeface="Calibri" panose="020F0502020204030204" pitchFamily="34" charset="0"/>
              </a:rPr>
              <a:t>(Observateurs et observatrices / </a:t>
            </a:r>
            <a:r>
              <a:rPr lang="fr-CH" sz="1800" b="1" dirty="0" err="1">
                <a:solidFill>
                  <a:schemeClr val="tx1"/>
                </a:solidFill>
                <a:latin typeface="Verdana" panose="020B0604030504040204" pitchFamily="34" charset="0"/>
                <a:ea typeface="Verdana" panose="020B0604030504040204" pitchFamily="34" charset="0"/>
                <a:cs typeface="Calibri" panose="020F0502020204030204" pitchFamily="34" charset="0"/>
              </a:rPr>
              <a:t>Observé·e·s</a:t>
            </a:r>
            <a:r>
              <a:rPr lang="fr-CH" sz="1800" b="1" dirty="0">
                <a:solidFill>
                  <a:schemeClr val="tx1"/>
                </a:solidFill>
                <a:latin typeface="Verdana" panose="020B0604030504040204" pitchFamily="34" charset="0"/>
                <a:ea typeface="Verdana" panose="020B0604030504040204" pitchFamily="34" charset="0"/>
                <a:cs typeface="Calibri" panose="020F0502020204030204" pitchFamily="34" charset="0"/>
              </a:rPr>
              <a:t>)</a:t>
            </a:r>
            <a:endParaRPr lang="fr-FR" sz="1800" b="1" dirty="0">
              <a:solidFill>
                <a:schemeClr val="tx1"/>
              </a:solidFill>
              <a:latin typeface="Verdana" panose="020B0604030504040204" pitchFamily="34" charset="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3258519810"/>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676400" y="838200"/>
            <a:ext cx="7239000" cy="838200"/>
          </a:xfrm>
        </p:spPr>
        <p:txBody>
          <a:bodyPr/>
          <a:lstStyle/>
          <a:p>
            <a:pPr algn="l"/>
            <a:r>
              <a:rPr lang="fr-CH" sz="2500" b="1" dirty="0">
                <a:cs typeface="Calibri" panose="020F0502020204030204" pitchFamily="34" charset="0"/>
              </a:rPr>
              <a:t>L’interdépendance</a:t>
            </a:r>
            <a:br>
              <a:rPr lang="fr-CH" sz="2800" b="1" dirty="0">
                <a:cs typeface="Calibri" panose="020F0502020204030204" pitchFamily="34" charset="0"/>
              </a:rPr>
            </a:br>
            <a:r>
              <a:rPr lang="fr-CH" sz="1800" b="1" dirty="0">
                <a:cs typeface="Calibri" panose="020F0502020204030204" pitchFamily="34" charset="0"/>
              </a:rPr>
              <a:t>(</a:t>
            </a:r>
            <a:r>
              <a:rPr lang="fr-CH" sz="1800" b="1" dirty="0" err="1">
                <a:cs typeface="Calibri" panose="020F0502020204030204" pitchFamily="34" charset="0"/>
              </a:rPr>
              <a:t>Observé·e·s</a:t>
            </a:r>
            <a:r>
              <a:rPr lang="fr-CH" sz="1800" b="1" dirty="0">
                <a:cs typeface="Calibri" panose="020F0502020204030204" pitchFamily="34" charset="0"/>
              </a:rPr>
              <a:t>)</a:t>
            </a:r>
            <a:endParaRPr lang="fr-FR" sz="1800" b="1" dirty="0">
              <a:cs typeface="Calibri" panose="020F0502020204030204" pitchFamily="34" charset="0"/>
            </a:endParaRPr>
          </a:p>
        </p:txBody>
      </p:sp>
      <p:sp>
        <p:nvSpPr>
          <p:cNvPr id="36867" name="Rectangle 3"/>
          <p:cNvSpPr>
            <a:spLocks noGrp="1" noChangeArrowheads="1"/>
          </p:cNvSpPr>
          <p:nvPr>
            <p:ph sz="half" idx="1"/>
          </p:nvPr>
        </p:nvSpPr>
        <p:spPr>
          <a:xfrm>
            <a:off x="1676400" y="2209800"/>
            <a:ext cx="9220200" cy="3657600"/>
          </a:xfrm>
        </p:spPr>
        <p:txBody>
          <a:bodyPr/>
          <a:lstStyle/>
          <a:p>
            <a:pPr eaLnBrk="1" hangingPunct="1">
              <a:buFont typeface="Arial" panose="020B0604020202020204" pitchFamily="34" charset="0"/>
              <a:buChar char="•"/>
            </a:pPr>
            <a:r>
              <a:rPr lang="fr-CH" sz="2400" dirty="0"/>
              <a:t>Cherche à dissimuler quelque chose</a:t>
            </a:r>
          </a:p>
          <a:p>
            <a:pPr>
              <a:buFont typeface="Arial" panose="020B0604020202020204" pitchFamily="34" charset="0"/>
              <a:buChar char="•"/>
            </a:pPr>
            <a:endParaRPr lang="fr-CH" sz="2400" dirty="0"/>
          </a:p>
          <a:p>
            <a:pPr>
              <a:buFont typeface="Arial" panose="020B0604020202020204" pitchFamily="34" charset="0"/>
              <a:buChar char="•"/>
            </a:pPr>
            <a:r>
              <a:rPr lang="fr-CH" sz="2400" dirty="0"/>
              <a:t>Contrôle son image</a:t>
            </a:r>
          </a:p>
          <a:p>
            <a:pPr>
              <a:buFont typeface="Arial" panose="020B0604020202020204" pitchFamily="34" charset="0"/>
              <a:buChar char="•"/>
            </a:pPr>
            <a:endParaRPr lang="fr-CH" sz="2400" dirty="0"/>
          </a:p>
          <a:p>
            <a:pPr>
              <a:buFont typeface="Arial" panose="020B0604020202020204" pitchFamily="34" charset="0"/>
              <a:buChar char="•"/>
            </a:pPr>
            <a:r>
              <a:rPr lang="fr-CH" sz="2400" dirty="0"/>
              <a:t>Veut faire plaisir à l’observateur ou l’observatrice</a:t>
            </a:r>
          </a:p>
          <a:p>
            <a:pPr>
              <a:buFont typeface="Arial" panose="020B0604020202020204" pitchFamily="34" charset="0"/>
              <a:buChar char="•"/>
            </a:pPr>
            <a:endParaRPr lang="fr-CH" sz="2400" dirty="0"/>
          </a:p>
          <a:p>
            <a:pPr>
              <a:buFont typeface="Arial" panose="020B0604020202020204" pitchFamily="34" charset="0"/>
              <a:buChar char="•"/>
            </a:pPr>
            <a:endParaRPr lang="fr-CH" sz="2400" dirty="0"/>
          </a:p>
          <a:p>
            <a:pPr>
              <a:buFont typeface="Arial" panose="020B0604020202020204" pitchFamily="34" charset="0"/>
              <a:buChar char="•"/>
            </a:pPr>
            <a:endParaRPr lang="fr-FR" sz="2400" dirty="0"/>
          </a:p>
          <a:p>
            <a:pPr eaLnBrk="1" hangingPunct="1">
              <a:buFont typeface="Arial" panose="020B0604020202020204" pitchFamily="34" charset="0"/>
              <a:buChar char="•"/>
            </a:pPr>
            <a:endParaRPr lang="fr-CH" sz="2500" dirty="0"/>
          </a:p>
        </p:txBody>
      </p:sp>
    </p:spTree>
    <p:extLst>
      <p:ext uri="{BB962C8B-B14F-4D97-AF65-F5344CB8AC3E}">
        <p14:creationId xmlns:p14="http://schemas.microsoft.com/office/powerpoint/2010/main" val="1013193309"/>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p:cTn id="7" dur="1000" fill="hold"/>
                                        <p:tgtEl>
                                          <p:spTgt spid="36866"/>
                                        </p:tgtEl>
                                        <p:attrNameLst>
                                          <p:attrName>ppt_w</p:attrName>
                                        </p:attrNameLst>
                                      </p:cBhvr>
                                      <p:tavLst>
                                        <p:tav tm="0">
                                          <p:val>
                                            <p:strVal val="#ppt_w+.3"/>
                                          </p:val>
                                        </p:tav>
                                        <p:tav tm="100000">
                                          <p:val>
                                            <p:strVal val="#ppt_w"/>
                                          </p:val>
                                        </p:tav>
                                      </p:tavLst>
                                    </p:anim>
                                    <p:anim calcmode="lin" valueType="num">
                                      <p:cBhvr>
                                        <p:cTn id="8" dur="1000" fill="hold"/>
                                        <p:tgtEl>
                                          <p:spTgt spid="36866"/>
                                        </p:tgtEl>
                                        <p:attrNameLst>
                                          <p:attrName>ppt_h</p:attrName>
                                        </p:attrNameLst>
                                      </p:cBhvr>
                                      <p:tavLst>
                                        <p:tav tm="0">
                                          <p:val>
                                            <p:strVal val="#ppt_h"/>
                                          </p:val>
                                        </p:tav>
                                        <p:tav tm="100000">
                                          <p:val>
                                            <p:strVal val="#ppt_h"/>
                                          </p:val>
                                        </p:tav>
                                      </p:tavLst>
                                    </p:anim>
                                    <p:animEffect transition="in" filter="fade">
                                      <p:cBhvr>
                                        <p:cTn id="9" dur="1000"/>
                                        <p:tgtEl>
                                          <p:spTgt spid="3686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6867">
                                            <p:txEl>
                                              <p:pRg st="0" end="0"/>
                                            </p:txEl>
                                          </p:spTgt>
                                        </p:tgtEl>
                                        <p:attrNameLst>
                                          <p:attrName>style.visibility</p:attrName>
                                        </p:attrNameLst>
                                      </p:cBhvr>
                                      <p:to>
                                        <p:strVal val="visible"/>
                                      </p:to>
                                    </p:set>
                                    <p:anim calcmode="lin" valueType="num">
                                      <p:cBhvr>
                                        <p:cTn id="14" dur="1000" fill="hold"/>
                                        <p:tgtEl>
                                          <p:spTgt spid="3686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686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686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6867">
                                            <p:txEl>
                                              <p:pRg st="2" end="2"/>
                                            </p:txEl>
                                          </p:spTgt>
                                        </p:tgtEl>
                                        <p:attrNameLst>
                                          <p:attrName>style.visibility</p:attrName>
                                        </p:attrNameLst>
                                      </p:cBhvr>
                                      <p:to>
                                        <p:strVal val="visible"/>
                                      </p:to>
                                    </p:set>
                                    <p:anim calcmode="lin" valueType="num">
                                      <p:cBhvr>
                                        <p:cTn id="21" dur="1000" fill="hold"/>
                                        <p:tgtEl>
                                          <p:spTgt spid="36867">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686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68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6867">
                                            <p:txEl>
                                              <p:pRg st="4" end="4"/>
                                            </p:txEl>
                                          </p:spTgt>
                                        </p:tgtEl>
                                        <p:attrNameLst>
                                          <p:attrName>style.visibility</p:attrName>
                                        </p:attrNameLst>
                                      </p:cBhvr>
                                      <p:to>
                                        <p:strVal val="visible"/>
                                      </p:to>
                                    </p:set>
                                    <p:anim calcmode="lin" valueType="num">
                                      <p:cBhvr>
                                        <p:cTn id="28" dur="1000" fill="hold"/>
                                        <p:tgtEl>
                                          <p:spTgt spid="36867">
                                            <p:txEl>
                                              <p:pRg st="4" end="4"/>
                                            </p:txEl>
                                          </p:spTgt>
                                        </p:tgtEl>
                                        <p:attrNameLst>
                                          <p:attrName>ppt_w</p:attrName>
                                        </p:attrNameLst>
                                      </p:cBhvr>
                                      <p:tavLst>
                                        <p:tav tm="0">
                                          <p:val>
                                            <p:strVal val="#ppt_w+.3"/>
                                          </p:val>
                                        </p:tav>
                                        <p:tav tm="100000">
                                          <p:val>
                                            <p:strVal val="#ppt_w"/>
                                          </p:val>
                                        </p:tav>
                                      </p:tavLst>
                                    </p:anim>
                                    <p:anim calcmode="lin" valueType="num">
                                      <p:cBhvr>
                                        <p:cTn id="29" dur="1000" fill="hold"/>
                                        <p:tgtEl>
                                          <p:spTgt spid="36867">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368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AAF0E12F-5F29-1039-A94E-1C242230F8B8}"/>
              </a:ext>
            </a:extLst>
          </p:cNvPr>
          <p:cNvSpPr>
            <a:spLocks noGrp="1"/>
          </p:cNvSpPr>
          <p:nvPr>
            <p:ph type="title" idx="4294967295"/>
          </p:nvPr>
        </p:nvSpPr>
        <p:spPr>
          <a:xfrm>
            <a:off x="296214" y="407876"/>
            <a:ext cx="3209925" cy="954088"/>
          </a:xfrm>
        </p:spPr>
        <p:txBody>
          <a:bodyPr>
            <a:normAutofit fontScale="90000"/>
          </a:bodyPr>
          <a:lstStyle/>
          <a:p>
            <a:r>
              <a:rPr lang="de-CH" sz="4000" dirty="0">
                <a:cs typeface="Arial" panose="020B0604020202020204" pitchFamily="34" charset="0"/>
              </a:rPr>
              <a:t>Le </a:t>
            </a:r>
            <a:r>
              <a:rPr lang="de-CH" sz="4000" dirty="0" err="1">
                <a:cs typeface="Arial" panose="020B0604020202020204" pitchFamily="34" charset="0"/>
              </a:rPr>
              <a:t>processus</a:t>
            </a:r>
            <a:r>
              <a:rPr lang="de-CH" sz="4000" dirty="0">
                <a:cs typeface="Arial" panose="020B0604020202020204" pitchFamily="34" charset="0"/>
              </a:rPr>
              <a:t>   </a:t>
            </a:r>
            <a:r>
              <a:rPr lang="de-CH" sz="4000" dirty="0" err="1">
                <a:cs typeface="Arial" panose="020B0604020202020204" pitchFamily="34" charset="0"/>
              </a:rPr>
              <a:t>d'intervention</a:t>
            </a:r>
            <a:r>
              <a:rPr lang="de-CH" sz="4000" dirty="0">
                <a:cs typeface="Arial" panose="020B0604020202020204" pitchFamily="34" charset="0"/>
              </a:rPr>
              <a:t>   en   TS</a:t>
            </a:r>
            <a:br>
              <a:rPr lang="de-CH" sz="4400" dirty="0">
                <a:cs typeface="Arial" panose="020B0604020202020204" pitchFamily="34" charset="0"/>
              </a:rPr>
            </a:br>
            <a:r>
              <a:rPr lang="de-CH" sz="2000" dirty="0">
                <a:cs typeface="Arial" panose="020B0604020202020204" pitchFamily="34" charset="0"/>
              </a:rPr>
              <a:t>De </a:t>
            </a:r>
            <a:r>
              <a:rPr lang="de-CH" sz="2000" dirty="0" err="1">
                <a:cs typeface="Arial" panose="020B0604020202020204" pitchFamily="34" charset="0"/>
              </a:rPr>
              <a:t>Robertis</a:t>
            </a:r>
            <a:r>
              <a:rPr lang="de-CH" sz="2000" dirty="0">
                <a:cs typeface="Arial" panose="020B0604020202020204" pitchFamily="34" charset="0"/>
              </a:rPr>
              <a:t> ,   2007  ;   Gillet  ,   1995</a:t>
            </a:r>
            <a:endParaRPr lang="en-US" sz="2000" dirty="0"/>
          </a:p>
        </p:txBody>
      </p:sp>
      <p:pic>
        <p:nvPicPr>
          <p:cNvPr id="5" name="Image 4" descr="Une image contenant texte, Police, diagramme, conception&#10;&#10;Le contenu généré par l’IA peut être incorrect.">
            <a:extLst>
              <a:ext uri="{FF2B5EF4-FFF2-40B4-BE49-F238E27FC236}">
                <a16:creationId xmlns:a16="http://schemas.microsoft.com/office/drawing/2014/main" id="{C06E96A3-BA4D-B8F4-C1EA-F8192572C5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1591" y="-489396"/>
            <a:ext cx="9083896" cy="6812923"/>
          </a:xfrm>
          <a:prstGeom prst="rect">
            <a:avLst/>
          </a:prstGeom>
          <a:noFill/>
        </p:spPr>
      </p:pic>
    </p:spTree>
    <p:extLst>
      <p:ext uri="{BB962C8B-B14F-4D97-AF65-F5344CB8AC3E}">
        <p14:creationId xmlns:p14="http://schemas.microsoft.com/office/powerpoint/2010/main" val="7424645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Titre 7"/>
          <p:cNvSpPr>
            <a:spLocks noGrp="1"/>
          </p:cNvSpPr>
          <p:nvPr>
            <p:ph type="title"/>
          </p:nvPr>
        </p:nvSpPr>
        <p:spPr>
          <a:xfrm>
            <a:off x="1687974" y="1066800"/>
            <a:ext cx="7772400" cy="1143000"/>
          </a:xfrm>
        </p:spPr>
        <p:txBody>
          <a:bodyPr>
            <a:normAutofit/>
          </a:bodyPr>
          <a:lstStyle/>
          <a:p>
            <a:pPr algn="l"/>
            <a:r>
              <a:rPr lang="fr-CH" sz="2500" b="1" dirty="0">
                <a:cs typeface="Arial" panose="020B0604020202020204" pitchFamily="34" charset="0"/>
              </a:rPr>
              <a:t>En résumé les biais sont … </a:t>
            </a:r>
          </a:p>
        </p:txBody>
      </p:sp>
      <p:sp>
        <p:nvSpPr>
          <p:cNvPr id="9" name="Espace réservé du contenu 8"/>
          <p:cNvSpPr>
            <a:spLocks noGrp="1"/>
          </p:cNvSpPr>
          <p:nvPr>
            <p:ph idx="1"/>
          </p:nvPr>
        </p:nvSpPr>
        <p:spPr>
          <a:xfrm>
            <a:off x="1687974" y="2113827"/>
            <a:ext cx="8675225" cy="3429000"/>
          </a:xfrm>
        </p:spPr>
        <p:txBody>
          <a:bodyPr>
            <a:normAutofit/>
          </a:bodyPr>
          <a:lstStyle/>
          <a:p>
            <a:pPr>
              <a:spcAft>
                <a:spcPts val="2400"/>
              </a:spcAft>
              <a:buFont typeface="Arial" panose="020B0604020202020204" pitchFamily="34" charset="0"/>
              <a:buChar char="•"/>
            </a:pPr>
            <a:r>
              <a:rPr lang="fr-CH" sz="2400" dirty="0"/>
              <a:t>Nombreux</a:t>
            </a:r>
          </a:p>
          <a:p>
            <a:pPr>
              <a:buFont typeface="Arial" panose="020B0604020202020204" pitchFamily="34" charset="0"/>
              <a:buChar char="•"/>
            </a:pPr>
            <a:r>
              <a:rPr lang="fr-CH" sz="2400" dirty="0"/>
              <a:t>De sources multiples :</a:t>
            </a:r>
          </a:p>
          <a:p>
            <a:pPr marL="800100" lvl="1" indent="-342900">
              <a:spcAft>
                <a:spcPts val="2400"/>
              </a:spcAft>
              <a:buFont typeface="Arial" panose="020B0604020202020204" pitchFamily="34" charset="0"/>
              <a:buChar char="•"/>
            </a:pPr>
            <a:r>
              <a:rPr lang="fr-CH" dirty="0">
                <a:latin typeface="Arial" panose="020B0604020202020204" pitchFamily="34" charset="0"/>
                <a:cs typeface="Arial" panose="020B0604020202020204" pitchFamily="34" charset="0"/>
              </a:rPr>
              <a:t>Observateur ou observatrice – </a:t>
            </a:r>
            <a:r>
              <a:rPr lang="fr-CH" dirty="0" err="1">
                <a:latin typeface="Arial" panose="020B0604020202020204" pitchFamily="34" charset="0"/>
                <a:cs typeface="Arial" panose="020B0604020202020204" pitchFamily="34" charset="0"/>
              </a:rPr>
              <a:t>observé·e</a:t>
            </a:r>
            <a:r>
              <a:rPr lang="fr-CH" dirty="0">
                <a:latin typeface="Arial" panose="020B0604020202020204" pitchFamily="34" charset="0"/>
                <a:cs typeface="Arial" panose="020B0604020202020204" pitchFamily="34" charset="0"/>
              </a:rPr>
              <a:t> – contexte</a:t>
            </a:r>
          </a:p>
          <a:p>
            <a:pPr>
              <a:buFont typeface="Arial" panose="020B0604020202020204" pitchFamily="34" charset="0"/>
              <a:buChar char="•"/>
            </a:pPr>
            <a:r>
              <a:rPr lang="fr-CH" sz="2400" dirty="0"/>
              <a:t>Inévitables </a:t>
            </a:r>
          </a:p>
          <a:p>
            <a:pPr>
              <a:buFont typeface="Arial" panose="020B0604020202020204" pitchFamily="34" charset="0"/>
              <a:buChar char="•"/>
            </a:pPr>
            <a:endParaRPr lang="fr-CH"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898" decel="100000" fill="hold"/>
                                        <p:tgtEl>
                                          <p:spTgt spid="8"/>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1000"/>
                                        <p:tgtEl>
                                          <p:spTgt spid="9">
                                            <p:txEl>
                                              <p:pRg st="0" end="0"/>
                                            </p:txEl>
                                          </p:spTgt>
                                        </p:tgtEl>
                                      </p:cBhvr>
                                    </p:animEffect>
                                    <p:anim calcmode="lin" valueType="num">
                                      <p:cBhvr>
                                        <p:cTn id="16"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9">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fade">
                                      <p:cBhvr>
                                        <p:cTn id="23" dur="1000"/>
                                        <p:tgtEl>
                                          <p:spTgt spid="9">
                                            <p:txEl>
                                              <p:pRg st="1" end="1"/>
                                            </p:txEl>
                                          </p:spTgt>
                                        </p:tgtEl>
                                      </p:cBhvr>
                                    </p:animEffect>
                                    <p:anim calcmode="lin" valueType="num">
                                      <p:cBhvr>
                                        <p:cTn id="2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9">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9">
                                            <p:txEl>
                                              <p:pRg st="1" end="1"/>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Effect transition="in" filter="fade">
                                      <p:cBhvr>
                                        <p:cTn id="29" dur="1000"/>
                                        <p:tgtEl>
                                          <p:spTgt spid="9">
                                            <p:txEl>
                                              <p:pRg st="2" end="2"/>
                                            </p:txEl>
                                          </p:spTgt>
                                        </p:tgtEl>
                                      </p:cBhvr>
                                    </p:animEffect>
                                    <p:anim calcmode="lin" valueType="num">
                                      <p:cBhvr>
                                        <p:cTn id="3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31" dur="898" decel="100000" fill="hold"/>
                                        <p:tgtEl>
                                          <p:spTgt spid="9">
                                            <p:txEl>
                                              <p:pRg st="2" end="2"/>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898"/>
                                          </p:stCondLst>
                                        </p:cTn>
                                        <p:tgtEl>
                                          <p:spTgt spid="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9">
                                            <p:txEl>
                                              <p:pRg st="3" end="3"/>
                                            </p:txEl>
                                          </p:spTgt>
                                        </p:tgtEl>
                                        <p:attrNameLst>
                                          <p:attrName>style.visibility</p:attrName>
                                        </p:attrNameLst>
                                      </p:cBhvr>
                                      <p:to>
                                        <p:strVal val="visible"/>
                                      </p:to>
                                    </p:set>
                                    <p:animEffect transition="in" filter="fade">
                                      <p:cBhvr>
                                        <p:cTn id="37" dur="1000"/>
                                        <p:tgtEl>
                                          <p:spTgt spid="9">
                                            <p:txEl>
                                              <p:pRg st="3" end="3"/>
                                            </p:txEl>
                                          </p:spTgt>
                                        </p:tgtEl>
                                      </p:cBhvr>
                                    </p:animEffect>
                                    <p:anim calcmode="lin" valueType="num">
                                      <p:cBhvr>
                                        <p:cTn id="38"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9" dur="898" decel="100000" fill="hold"/>
                                        <p:tgtEl>
                                          <p:spTgt spid="9">
                                            <p:txEl>
                                              <p:pRg st="3" end="3"/>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898"/>
                                          </p:stCondLst>
                                        </p:cTn>
                                        <p:tgtEl>
                                          <p:spTgt spid="9">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custDataLst>
              <p:tags r:id="rId1"/>
            </p:custDataLst>
          </p:nvPr>
        </p:nvSpPr>
        <p:spPr>
          <a:xfrm>
            <a:off x="1307574" y="2762215"/>
            <a:ext cx="5671104" cy="666786"/>
          </a:xfrm>
          <a:prstGeom prst="rect">
            <a:avLst/>
          </a:prstGeom>
        </p:spPr>
        <p:txBody>
          <a:bodyPr wrap="none">
            <a:spAutoFit/>
          </a:bodyPr>
          <a:lstStyle/>
          <a:p>
            <a:r>
              <a:rPr lang="fr-CH" sz="3733" b="1" spc="-133" dirty="0">
                <a:solidFill>
                  <a:schemeClr val="accent2"/>
                </a:solidFill>
                <a:latin typeface="Aptos" panose="020B0004020202020204" pitchFamily="34" charset="0"/>
                <a:ea typeface="Verdana" panose="020B0604030504040204" pitchFamily="34" charset="0"/>
              </a:rPr>
              <a:t>L’objectivité en observation</a:t>
            </a:r>
          </a:p>
        </p:txBody>
      </p:sp>
    </p:spTree>
    <p:extLst>
      <p:ext uri="{BB962C8B-B14F-4D97-AF65-F5344CB8AC3E}">
        <p14:creationId xmlns:p14="http://schemas.microsoft.com/office/powerpoint/2010/main" val="1768533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1600200" y="1013749"/>
            <a:ext cx="7772400" cy="838200"/>
          </a:xfrm>
        </p:spPr>
        <p:txBody>
          <a:bodyPr/>
          <a:lstStyle/>
          <a:p>
            <a:pPr algn="l"/>
            <a:r>
              <a:rPr lang="fr-CH" sz="2400" b="1" dirty="0">
                <a:cs typeface="Calibri" panose="020F0502020204030204" pitchFamily="34" charset="0"/>
              </a:rPr>
              <a:t>Subjectif – Objectif </a:t>
            </a:r>
            <a:r>
              <a:rPr lang="fr-CH" sz="1800" b="1" dirty="0">
                <a:cs typeface="Calibri" panose="020F0502020204030204" pitchFamily="34" charset="0"/>
              </a:rPr>
              <a:t>(Kohn &amp; Nègre, 2003, p.35-38)</a:t>
            </a:r>
          </a:p>
        </p:txBody>
      </p:sp>
      <p:sp>
        <p:nvSpPr>
          <p:cNvPr id="9" name="Espace réservé du contenu 8"/>
          <p:cNvSpPr>
            <a:spLocks noGrp="1"/>
          </p:cNvSpPr>
          <p:nvPr>
            <p:ph idx="1"/>
          </p:nvPr>
        </p:nvSpPr>
        <p:spPr>
          <a:xfrm>
            <a:off x="1752600" y="1981200"/>
            <a:ext cx="7772400" cy="3886200"/>
          </a:xfrm>
        </p:spPr>
        <p:txBody>
          <a:bodyPr/>
          <a:lstStyle/>
          <a:p>
            <a:pPr>
              <a:buFont typeface="Arial" panose="020B0604020202020204" pitchFamily="34" charset="0"/>
              <a:buChar char="•"/>
            </a:pPr>
            <a:r>
              <a:rPr lang="fr-CH" sz="2400" b="1" dirty="0">
                <a:solidFill>
                  <a:schemeClr val="accent2">
                    <a:lumMod val="75000"/>
                  </a:schemeClr>
                </a:solidFill>
              </a:rPr>
              <a:t>Subjectif : ce qui tient du sujet </a:t>
            </a:r>
          </a:p>
          <a:p>
            <a:pPr marL="800100" lvl="1" indent="-342900">
              <a:buFont typeface="Arial" panose="020B0604020202020204" pitchFamily="34" charset="0"/>
              <a:buChar char="•"/>
            </a:pPr>
            <a:r>
              <a:rPr lang="fr-CH" sz="2200" dirty="0">
                <a:latin typeface="Arial" panose="020B0604020202020204" pitchFamily="34" charset="0"/>
                <a:cs typeface="Arial" panose="020B0604020202020204" pitchFamily="34" charset="0"/>
              </a:rPr>
              <a:t>Placé derrière, hors de la vue d’autrui, caché, voilé</a:t>
            </a:r>
          </a:p>
          <a:p>
            <a:pPr marL="800100" lvl="1" indent="-342900">
              <a:buFont typeface="Arial" panose="020B0604020202020204" pitchFamily="34" charset="0"/>
              <a:buChar char="•"/>
            </a:pPr>
            <a:r>
              <a:rPr lang="fr-CH" sz="2200" dirty="0">
                <a:latin typeface="Arial" panose="020B0604020202020204" pitchFamily="34" charset="0"/>
                <a:cs typeface="Arial" panose="020B0604020202020204" pitchFamily="34" charset="0"/>
              </a:rPr>
              <a:t>Qui ne correspond pas à un objet extérieur, apparent, illusoire </a:t>
            </a:r>
          </a:p>
          <a:p>
            <a:pPr marL="800100" lvl="1" indent="-342900">
              <a:buFont typeface="Arial" panose="020B0604020202020204" pitchFamily="34" charset="0"/>
              <a:buChar char="•"/>
            </a:pPr>
            <a:endParaRPr lang="fr-CH" sz="14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endParaRPr lang="fr-CH" sz="1400" dirty="0">
              <a:latin typeface="Arial" panose="020B0604020202020204" pitchFamily="34" charset="0"/>
              <a:cs typeface="Arial" panose="020B0604020202020204" pitchFamily="34" charset="0"/>
            </a:endParaRPr>
          </a:p>
          <a:p>
            <a:pPr>
              <a:buFont typeface="Arial" panose="020B0604020202020204" pitchFamily="34" charset="0"/>
              <a:buChar char="•"/>
            </a:pPr>
            <a:r>
              <a:rPr lang="fr-CH" sz="2400" b="1" dirty="0">
                <a:solidFill>
                  <a:schemeClr val="accent2">
                    <a:lumMod val="75000"/>
                  </a:schemeClr>
                </a:solidFill>
              </a:rPr>
              <a:t>Objectif : ce qui se réfère à l’objet </a:t>
            </a:r>
          </a:p>
          <a:p>
            <a:pPr marL="800100" lvl="1" indent="-342900">
              <a:buFont typeface="Arial" panose="020B0604020202020204" pitchFamily="34" charset="0"/>
              <a:buChar char="•"/>
            </a:pPr>
            <a:r>
              <a:rPr lang="fr-CH" sz="2200" dirty="0">
                <a:latin typeface="Arial" panose="020B0604020202020204" pitchFamily="34" charset="0"/>
                <a:cs typeface="Arial" panose="020B0604020202020204" pitchFamily="34" charset="0"/>
              </a:rPr>
              <a:t>Jeté devant, public, accessible et observable par tous</a:t>
            </a:r>
          </a:p>
          <a:p>
            <a:pPr marL="800100" lvl="1" indent="-342900">
              <a:buFont typeface="Arial" panose="020B0604020202020204" pitchFamily="34" charset="0"/>
              <a:buChar char="•"/>
            </a:pPr>
            <a:r>
              <a:rPr lang="fr-CH" sz="2200" dirty="0">
                <a:latin typeface="Arial" panose="020B0604020202020204" pitchFamily="34" charset="0"/>
                <a:cs typeface="Arial" panose="020B0604020202020204" pitchFamily="34" charset="0"/>
              </a:rPr>
              <a:t>Existant indépendamment du point de vue de l’observateur ou observatrice, de ses émotions</a:t>
            </a:r>
          </a:p>
        </p:txBody>
      </p:sp>
    </p:spTree>
    <p:extLst>
      <p:ext uri="{BB962C8B-B14F-4D97-AF65-F5344CB8AC3E}">
        <p14:creationId xmlns:p14="http://schemas.microsoft.com/office/powerpoint/2010/main" val="565699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p:cNvSpPr>
            <a:spLocks noGrp="1"/>
          </p:cNvSpPr>
          <p:nvPr>
            <p:ph idx="4294967295"/>
          </p:nvPr>
        </p:nvSpPr>
        <p:spPr>
          <a:xfrm>
            <a:off x="1790701" y="1154906"/>
            <a:ext cx="2362200" cy="5017293"/>
          </a:xfrm>
        </p:spPr>
        <p:txBody>
          <a:bodyPr>
            <a:normAutofit/>
          </a:bodyPr>
          <a:lstStyle/>
          <a:p>
            <a:pPr marL="0" indent="0">
              <a:buNone/>
            </a:pPr>
            <a:r>
              <a:rPr lang="fr-CH" sz="2200" b="1" dirty="0">
                <a:solidFill>
                  <a:schemeClr val="accent2">
                    <a:lumMod val="75000"/>
                  </a:schemeClr>
                </a:solidFill>
              </a:rPr>
              <a:t>Subjectif</a:t>
            </a:r>
            <a:endParaRPr lang="fr-CH" sz="2200" dirty="0">
              <a:solidFill>
                <a:schemeClr val="accent2">
                  <a:lumMod val="75000"/>
                </a:schemeClr>
              </a:solidFill>
            </a:endParaRPr>
          </a:p>
          <a:p>
            <a:pPr>
              <a:buFont typeface="Arial" panose="020B0604020202020204" pitchFamily="34" charset="0"/>
              <a:buChar char="•"/>
            </a:pPr>
            <a:endParaRPr lang="fr-CH" sz="2200" b="1" dirty="0">
              <a:solidFill>
                <a:schemeClr val="accent2">
                  <a:lumMod val="75000"/>
                </a:schemeClr>
              </a:solidFill>
            </a:endParaRPr>
          </a:p>
          <a:p>
            <a:pPr>
              <a:buFont typeface="Arial" panose="020B0604020202020204" pitchFamily="34" charset="0"/>
              <a:buChar char="•"/>
            </a:pPr>
            <a:endParaRPr lang="fr-CH" sz="2200" b="1" dirty="0">
              <a:solidFill>
                <a:schemeClr val="accent2">
                  <a:lumMod val="75000"/>
                </a:schemeClr>
              </a:solidFill>
            </a:endParaRPr>
          </a:p>
          <a:p>
            <a:pPr>
              <a:buFont typeface="Arial" panose="020B0604020202020204" pitchFamily="34" charset="0"/>
              <a:buChar char="•"/>
            </a:pPr>
            <a:endParaRPr lang="fr-CH" sz="2200" b="1" dirty="0">
              <a:solidFill>
                <a:schemeClr val="accent2">
                  <a:lumMod val="75000"/>
                </a:schemeClr>
              </a:solidFill>
            </a:endParaRPr>
          </a:p>
          <a:p>
            <a:pPr>
              <a:buFont typeface="Arial" panose="020B0604020202020204" pitchFamily="34" charset="0"/>
              <a:buChar char="•"/>
            </a:pPr>
            <a:endParaRPr lang="fr-CH" sz="2200" b="1" dirty="0">
              <a:solidFill>
                <a:schemeClr val="accent2">
                  <a:lumMod val="75000"/>
                </a:schemeClr>
              </a:solidFill>
            </a:endParaRPr>
          </a:p>
          <a:p>
            <a:pPr>
              <a:buFont typeface="Arial" panose="020B0604020202020204" pitchFamily="34" charset="0"/>
              <a:buChar char="•"/>
            </a:pPr>
            <a:endParaRPr lang="fr-CH" sz="2200" b="1" dirty="0">
              <a:solidFill>
                <a:schemeClr val="accent2">
                  <a:lumMod val="75000"/>
                </a:schemeClr>
              </a:solidFill>
            </a:endParaRPr>
          </a:p>
          <a:p>
            <a:pPr>
              <a:buFont typeface="Arial" panose="020B0604020202020204" pitchFamily="34" charset="0"/>
              <a:buChar char="•"/>
            </a:pPr>
            <a:endParaRPr lang="fr-CH" sz="2200" b="1" dirty="0">
              <a:solidFill>
                <a:schemeClr val="accent2">
                  <a:lumMod val="75000"/>
                </a:schemeClr>
              </a:solidFill>
            </a:endParaRPr>
          </a:p>
          <a:p>
            <a:pPr marL="0" indent="0"/>
            <a:endParaRPr lang="fr-CH" sz="2200" b="1" dirty="0">
              <a:solidFill>
                <a:schemeClr val="accent2">
                  <a:lumMod val="75000"/>
                </a:schemeClr>
              </a:solidFill>
            </a:endParaRPr>
          </a:p>
          <a:p>
            <a:pPr marL="0" indent="0">
              <a:buNone/>
            </a:pPr>
            <a:endParaRPr lang="fr-CH" sz="2200" b="1" dirty="0">
              <a:solidFill>
                <a:schemeClr val="accent2">
                  <a:lumMod val="75000"/>
                </a:schemeClr>
              </a:solidFill>
            </a:endParaRPr>
          </a:p>
          <a:p>
            <a:pPr marL="0" indent="0">
              <a:buNone/>
            </a:pPr>
            <a:r>
              <a:rPr lang="fr-CH" sz="2200" b="1" dirty="0">
                <a:solidFill>
                  <a:schemeClr val="accent2">
                    <a:lumMod val="75000"/>
                  </a:schemeClr>
                </a:solidFill>
              </a:rPr>
              <a:t>Objectif</a:t>
            </a:r>
          </a:p>
        </p:txBody>
      </p:sp>
      <p:cxnSp>
        <p:nvCxnSpPr>
          <p:cNvPr id="5" name="Connecteur droit avec flèche 4"/>
          <p:cNvCxnSpPr/>
          <p:nvPr/>
        </p:nvCxnSpPr>
        <p:spPr bwMode="auto">
          <a:xfrm>
            <a:off x="2438400" y="1759145"/>
            <a:ext cx="0" cy="2871694"/>
          </a:xfrm>
          <a:prstGeom prst="straightConnector1">
            <a:avLst/>
          </a:prstGeom>
          <a:solidFill>
            <a:srgbClr val="00B8FF"/>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ZoneTexte 5"/>
          <p:cNvSpPr txBox="1"/>
          <p:nvPr/>
        </p:nvSpPr>
        <p:spPr>
          <a:xfrm>
            <a:off x="4152901" y="1759145"/>
            <a:ext cx="4000500" cy="2462213"/>
          </a:xfrm>
          <a:prstGeom prst="rect">
            <a:avLst/>
          </a:prstGeom>
          <a:noFill/>
        </p:spPr>
        <p:txBody>
          <a:bodyPr wrap="square" rtlCol="0">
            <a:spAutoFit/>
          </a:bodyPr>
          <a:lstStyle/>
          <a:p>
            <a:pPr algn="ctr"/>
            <a:r>
              <a:rPr lang="fr-CH" sz="2200" dirty="0">
                <a:latin typeface="Aptos" panose="020B0004020202020204" pitchFamily="34" charset="0"/>
                <a:cs typeface="Arial" panose="020B0604020202020204" pitchFamily="34" charset="0"/>
              </a:rPr>
              <a:t>Outils</a:t>
            </a:r>
          </a:p>
          <a:p>
            <a:pPr algn="ctr"/>
            <a:r>
              <a:rPr lang="fr-CH" sz="2200" dirty="0">
                <a:latin typeface="Aptos" panose="020B0004020202020204" pitchFamily="34" charset="0"/>
                <a:cs typeface="Arial" panose="020B0604020202020204" pitchFamily="34" charset="0"/>
              </a:rPr>
              <a:t>Problématique</a:t>
            </a:r>
          </a:p>
          <a:p>
            <a:pPr algn="ctr"/>
            <a:r>
              <a:rPr lang="fr-CH" sz="2200" dirty="0">
                <a:latin typeface="Aptos" panose="020B0004020202020204" pitchFamily="34" charset="0"/>
                <a:cs typeface="Arial" panose="020B0604020202020204" pitchFamily="34" charset="0"/>
              </a:rPr>
              <a:t>Croisement des regards</a:t>
            </a:r>
          </a:p>
          <a:p>
            <a:pPr algn="ctr"/>
            <a:endParaRPr lang="fr-CH" sz="2200" dirty="0">
              <a:latin typeface="Aptos" panose="020B0004020202020204" pitchFamily="34" charset="0"/>
              <a:cs typeface="Arial" panose="020B0604020202020204" pitchFamily="34" charset="0"/>
            </a:endParaRPr>
          </a:p>
          <a:p>
            <a:pPr algn="ctr"/>
            <a:r>
              <a:rPr lang="fr-CH" sz="2200" dirty="0">
                <a:latin typeface="Aptos" panose="020B0004020202020204" pitchFamily="34" charset="0"/>
                <a:cs typeface="Arial" panose="020B0604020202020204" pitchFamily="34" charset="0"/>
              </a:rPr>
              <a:t>….</a:t>
            </a:r>
          </a:p>
          <a:p>
            <a:pPr algn="ctr"/>
            <a:endParaRPr lang="fr-CH" sz="2200" dirty="0">
              <a:latin typeface="Aptos" panose="020B0004020202020204" pitchFamily="34" charset="0"/>
              <a:cs typeface="Arial" panose="020B0604020202020204" pitchFamily="34" charset="0"/>
            </a:endParaRPr>
          </a:p>
          <a:p>
            <a:pPr algn="ctr"/>
            <a:r>
              <a:rPr lang="fr-CH" sz="2200" dirty="0">
                <a:latin typeface="Aptos" panose="020B0004020202020204" pitchFamily="34" charset="0"/>
                <a:cs typeface="Arial" panose="020B0604020202020204" pitchFamily="34" charset="0"/>
              </a:rPr>
              <a:t>Reconnaître sa subjectivité</a:t>
            </a:r>
          </a:p>
        </p:txBody>
      </p:sp>
    </p:spTree>
    <p:extLst>
      <p:ext uri="{BB962C8B-B14F-4D97-AF65-F5344CB8AC3E}">
        <p14:creationId xmlns:p14="http://schemas.microsoft.com/office/powerpoint/2010/main" val="4196623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1600200" y="864243"/>
            <a:ext cx="7313613" cy="841375"/>
          </a:xfrm>
        </p:spPr>
        <p:txBody>
          <a:bodyPr/>
          <a:lstStyle/>
          <a:p>
            <a:pPr algn="l" eaLnBrk="1" hangingPunct="1"/>
            <a:r>
              <a:rPr lang="fr-CH" sz="2400" b="1" dirty="0">
                <a:solidFill>
                  <a:schemeClr val="accent2">
                    <a:lumMod val="75000"/>
                  </a:schemeClr>
                </a:solidFill>
                <a:cs typeface="Calibri" panose="020F0502020204030204" pitchFamily="34" charset="0"/>
              </a:rPr>
              <a:t>L’objectivité en observation sociale </a:t>
            </a:r>
            <a:br>
              <a:rPr lang="fr-CH" sz="2400" b="1" dirty="0">
                <a:solidFill>
                  <a:schemeClr val="accent2">
                    <a:lumMod val="75000"/>
                  </a:schemeClr>
                </a:solidFill>
                <a:cs typeface="Calibri" panose="020F0502020204030204" pitchFamily="34" charset="0"/>
              </a:rPr>
            </a:br>
            <a:r>
              <a:rPr lang="fr-CH" sz="1800" dirty="0">
                <a:solidFill>
                  <a:schemeClr val="accent2">
                    <a:lumMod val="75000"/>
                  </a:schemeClr>
                </a:solidFill>
                <a:cs typeface="Calibri" panose="020F0502020204030204" pitchFamily="34" charset="0"/>
              </a:rPr>
              <a:t>(Salomé, 1981)</a:t>
            </a:r>
            <a:endParaRPr lang="fr-FR" sz="1800" dirty="0">
              <a:solidFill>
                <a:schemeClr val="accent2">
                  <a:lumMod val="75000"/>
                </a:schemeClr>
              </a:solidFill>
              <a:cs typeface="Calibri" panose="020F0502020204030204" pitchFamily="34" charset="0"/>
            </a:endParaRPr>
          </a:p>
        </p:txBody>
      </p:sp>
      <p:sp>
        <p:nvSpPr>
          <p:cNvPr id="172035" name="Rectangle 3"/>
          <p:cNvSpPr>
            <a:spLocks noGrp="1" noChangeArrowheads="1"/>
          </p:cNvSpPr>
          <p:nvPr>
            <p:ph sz="half" idx="1"/>
          </p:nvPr>
        </p:nvSpPr>
        <p:spPr>
          <a:xfrm>
            <a:off x="1879922" y="2133600"/>
            <a:ext cx="4495800" cy="4114800"/>
          </a:xfrm>
        </p:spPr>
        <p:txBody>
          <a:bodyPr>
            <a:normAutofit lnSpcReduction="10000"/>
          </a:bodyPr>
          <a:lstStyle/>
          <a:p>
            <a:pPr algn="ctr" eaLnBrk="1" hangingPunct="1">
              <a:lnSpc>
                <a:spcPct val="90000"/>
              </a:lnSpc>
              <a:buFont typeface="Wingdings" pitchFamily="2" charset="2"/>
              <a:buNone/>
            </a:pPr>
            <a:r>
              <a:rPr lang="fr-CH" sz="2200" dirty="0">
                <a:solidFill>
                  <a:schemeClr val="tx1"/>
                </a:solidFill>
              </a:rPr>
              <a:t>	« …Être objectif en observation sera </a:t>
            </a:r>
            <a:r>
              <a:rPr lang="fr-CH" sz="2200" b="1" dirty="0">
                <a:solidFill>
                  <a:schemeClr val="tx1"/>
                </a:solidFill>
              </a:rPr>
              <a:t>d’être conscient qu’on est subjectif </a:t>
            </a:r>
            <a:r>
              <a:rPr lang="fr-CH" sz="2200" dirty="0">
                <a:solidFill>
                  <a:schemeClr val="tx1"/>
                </a:solidFill>
              </a:rPr>
              <a:t>et avoir une connaissance suffisante de soi pour savoir que certaines situations, certaines « résonances » émotionnelles augmentent considérablement notre subjectivité et risquent de « voiler », « d’aveugler » certaines de nos perceptions. »</a:t>
            </a:r>
          </a:p>
        </p:txBody>
      </p:sp>
      <p:sp>
        <p:nvSpPr>
          <p:cNvPr id="172036" name="Rectangle 4"/>
          <p:cNvSpPr>
            <a:spLocks noGrp="1" noChangeArrowheads="1"/>
          </p:cNvSpPr>
          <p:nvPr>
            <p:ph sz="half" idx="2"/>
          </p:nvPr>
        </p:nvSpPr>
        <p:spPr>
          <a:xfrm>
            <a:off x="6858000" y="2362200"/>
            <a:ext cx="3429000" cy="2971800"/>
          </a:xfrm>
        </p:spPr>
        <p:txBody>
          <a:bodyPr>
            <a:normAutofit lnSpcReduction="10000"/>
          </a:bodyPr>
          <a:lstStyle/>
          <a:p>
            <a:pPr marL="442913" indent="-442913">
              <a:buFont typeface="Arial" panose="020B0604020202020204" pitchFamily="34" charset="0"/>
              <a:buChar char="•"/>
            </a:pPr>
            <a:r>
              <a:rPr lang="fr-CH" sz="2200" dirty="0"/>
              <a:t>Par définition, l’observateur ou observatrice est subjectif.</a:t>
            </a:r>
          </a:p>
          <a:p>
            <a:pPr marL="442913" indent="-442913">
              <a:buFont typeface="Arial" panose="020B0604020202020204" pitchFamily="34" charset="0"/>
              <a:buChar char="•"/>
            </a:pPr>
            <a:endParaRPr lang="fr-CH" sz="2200" dirty="0"/>
          </a:p>
          <a:p>
            <a:pPr marL="442913" indent="-442913">
              <a:buFont typeface="Arial" panose="020B0604020202020204" pitchFamily="34" charset="0"/>
              <a:buChar char="•"/>
            </a:pPr>
            <a:endParaRPr lang="fr-CH" sz="2200" dirty="0"/>
          </a:p>
          <a:p>
            <a:pPr marL="442913" indent="-442913">
              <a:buFont typeface="Arial" panose="020B0604020202020204" pitchFamily="34" charset="0"/>
              <a:buChar char="•"/>
            </a:pPr>
            <a:r>
              <a:rPr lang="fr-CH" sz="2200" dirty="0"/>
              <a:t>Objectivité et subjectivité sont interdépendantes</a:t>
            </a:r>
          </a:p>
          <a:p>
            <a:pPr marL="442913" indent="-442913">
              <a:buFont typeface="Arial" panose="020B0604020202020204" pitchFamily="34" charset="0"/>
              <a:buChar char="•"/>
            </a:pPr>
            <a:endParaRPr lang="fr-CH" sz="2200" dirty="0"/>
          </a:p>
          <a:p>
            <a:pPr marL="442913" indent="-442913">
              <a:buFont typeface="Arial" panose="020B0604020202020204" pitchFamily="34" charset="0"/>
              <a:buChar char="•"/>
            </a:pPr>
            <a:endParaRPr lang="fr-FR" sz="2200" dirty="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72034"/>
                                        </p:tgtEl>
                                        <p:attrNameLst>
                                          <p:attrName>style.visibility</p:attrName>
                                        </p:attrNameLst>
                                      </p:cBhvr>
                                      <p:to>
                                        <p:strVal val="visible"/>
                                      </p:to>
                                    </p:set>
                                    <p:anim calcmode="lin" valueType="num">
                                      <p:cBhvr>
                                        <p:cTn id="7" dur="1000" fill="hold"/>
                                        <p:tgtEl>
                                          <p:spTgt spid="172034"/>
                                        </p:tgtEl>
                                        <p:attrNameLst>
                                          <p:attrName>ppt_w</p:attrName>
                                        </p:attrNameLst>
                                      </p:cBhvr>
                                      <p:tavLst>
                                        <p:tav tm="0">
                                          <p:val>
                                            <p:strVal val="#ppt_w+.3"/>
                                          </p:val>
                                        </p:tav>
                                        <p:tav tm="100000">
                                          <p:val>
                                            <p:strVal val="#ppt_w"/>
                                          </p:val>
                                        </p:tav>
                                      </p:tavLst>
                                    </p:anim>
                                    <p:anim calcmode="lin" valueType="num">
                                      <p:cBhvr>
                                        <p:cTn id="8" dur="1000" fill="hold"/>
                                        <p:tgtEl>
                                          <p:spTgt spid="172034"/>
                                        </p:tgtEl>
                                        <p:attrNameLst>
                                          <p:attrName>ppt_h</p:attrName>
                                        </p:attrNameLst>
                                      </p:cBhvr>
                                      <p:tavLst>
                                        <p:tav tm="0">
                                          <p:val>
                                            <p:strVal val="#ppt_h"/>
                                          </p:val>
                                        </p:tav>
                                        <p:tav tm="100000">
                                          <p:val>
                                            <p:strVal val="#ppt_h"/>
                                          </p:val>
                                        </p:tav>
                                      </p:tavLst>
                                    </p:anim>
                                    <p:animEffect transition="in" filter="fade">
                                      <p:cBhvr>
                                        <p:cTn id="9" dur="1000"/>
                                        <p:tgtEl>
                                          <p:spTgt spid="172034"/>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72035">
                                            <p:txEl>
                                              <p:pRg st="0" end="0"/>
                                            </p:txEl>
                                          </p:spTgt>
                                        </p:tgtEl>
                                        <p:attrNameLst>
                                          <p:attrName>style.visibility</p:attrName>
                                        </p:attrNameLst>
                                      </p:cBhvr>
                                      <p:to>
                                        <p:strVal val="visible"/>
                                      </p:to>
                                    </p:set>
                                    <p:anim calcmode="lin" valueType="num">
                                      <p:cBhvr>
                                        <p:cTn id="14" dur="1000" fill="hold"/>
                                        <p:tgtEl>
                                          <p:spTgt spid="17203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7203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7203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72036">
                                            <p:txEl>
                                              <p:pRg st="0" end="0"/>
                                            </p:txEl>
                                          </p:spTgt>
                                        </p:tgtEl>
                                        <p:attrNameLst>
                                          <p:attrName>style.visibility</p:attrName>
                                        </p:attrNameLst>
                                      </p:cBhvr>
                                      <p:to>
                                        <p:strVal val="visible"/>
                                      </p:to>
                                    </p:set>
                                    <p:anim calcmode="lin" valueType="num">
                                      <p:cBhvr>
                                        <p:cTn id="21" dur="1000" fill="hold"/>
                                        <p:tgtEl>
                                          <p:spTgt spid="172036">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172036">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17203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172036">
                                            <p:txEl>
                                              <p:pRg st="3" end="3"/>
                                            </p:txEl>
                                          </p:spTgt>
                                        </p:tgtEl>
                                        <p:attrNameLst>
                                          <p:attrName>style.visibility</p:attrName>
                                        </p:attrNameLst>
                                      </p:cBhvr>
                                      <p:to>
                                        <p:strVal val="visible"/>
                                      </p:to>
                                    </p:set>
                                    <p:anim calcmode="lin" valueType="num">
                                      <p:cBhvr>
                                        <p:cTn id="28" dur="1000" fill="hold"/>
                                        <p:tgtEl>
                                          <p:spTgt spid="172036">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172036">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17203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4" grpId="0"/>
      <p:bldP spid="172035" grpId="0" build="p"/>
      <p:bldP spid="172036"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A004436A-9D31-413D-9C8A-DAD28E143F48}"/>
              </a:ext>
            </a:extLst>
          </p:cNvPr>
          <p:cNvSpPr>
            <a:spLocks noGrp="1" noChangeArrowheads="1"/>
          </p:cNvSpPr>
          <p:nvPr>
            <p:ph type="title"/>
          </p:nvPr>
        </p:nvSpPr>
        <p:spPr>
          <a:xfrm>
            <a:off x="1600200" y="960417"/>
            <a:ext cx="7313613" cy="841375"/>
          </a:xfrm>
        </p:spPr>
        <p:txBody>
          <a:bodyPr/>
          <a:lstStyle/>
          <a:p>
            <a:pPr algn="l" eaLnBrk="1" hangingPunct="1"/>
            <a:r>
              <a:rPr lang="fr-CH" sz="2400" b="1" dirty="0">
                <a:solidFill>
                  <a:schemeClr val="accent6"/>
                </a:solidFill>
                <a:cs typeface="Calibri" panose="020F0502020204030204" pitchFamily="34" charset="0"/>
              </a:rPr>
              <a:t>L’objectivité en observation sociale </a:t>
            </a:r>
            <a:br>
              <a:rPr lang="fr-CH" sz="2400" b="1" dirty="0">
                <a:solidFill>
                  <a:schemeClr val="accent6"/>
                </a:solidFill>
                <a:cs typeface="Calibri" panose="020F0502020204030204" pitchFamily="34" charset="0"/>
              </a:rPr>
            </a:br>
            <a:r>
              <a:rPr lang="fr-CH" sz="1800" dirty="0">
                <a:solidFill>
                  <a:schemeClr val="accent6"/>
                </a:solidFill>
                <a:cs typeface="Calibri" panose="020F0502020204030204" pitchFamily="34" charset="0"/>
              </a:rPr>
              <a:t>(Salomé, 1981)</a:t>
            </a:r>
            <a:endParaRPr lang="fr-FR" sz="1800" dirty="0">
              <a:solidFill>
                <a:schemeClr val="accent6"/>
              </a:solidFill>
              <a:cs typeface="Calibri" panose="020F0502020204030204" pitchFamily="34" charset="0"/>
            </a:endParaRPr>
          </a:p>
        </p:txBody>
      </p:sp>
      <p:sp>
        <p:nvSpPr>
          <p:cNvPr id="3" name="Rectangle 3"/>
          <p:cNvSpPr>
            <a:spLocks noGrp="1" noChangeArrowheads="1"/>
          </p:cNvSpPr>
          <p:nvPr>
            <p:ph sz="half" idx="1"/>
          </p:nvPr>
        </p:nvSpPr>
        <p:spPr>
          <a:xfrm>
            <a:off x="1828800" y="1981200"/>
            <a:ext cx="4191000" cy="3276600"/>
          </a:xfrm>
        </p:spPr>
        <p:txBody>
          <a:bodyPr/>
          <a:lstStyle/>
          <a:p>
            <a:pPr algn="ctr" eaLnBrk="1" hangingPunct="1">
              <a:buFont typeface="Wingdings" pitchFamily="2" charset="2"/>
              <a:buNone/>
            </a:pPr>
            <a:r>
              <a:rPr lang="fr-CH" sz="2200" dirty="0">
                <a:solidFill>
                  <a:schemeClr val="tx1"/>
                </a:solidFill>
              </a:rPr>
              <a:t>	« Dans le travail social du travailleur social, une action efficace suppose une approche la plus objective possible ! Dans ce cas (…) </a:t>
            </a:r>
            <a:r>
              <a:rPr lang="fr-CH" sz="2200" b="1" dirty="0">
                <a:solidFill>
                  <a:schemeClr val="tx1"/>
                </a:solidFill>
              </a:rPr>
              <a:t>force nous est d’agir sur nous-mêmes</a:t>
            </a:r>
            <a:r>
              <a:rPr lang="fr-CH" sz="2200" dirty="0">
                <a:solidFill>
                  <a:schemeClr val="tx1"/>
                </a:solidFill>
              </a:rPr>
              <a:t>, en prenant conscience de notre propre subjectivité à l’égard des faits et des gens. »</a:t>
            </a:r>
          </a:p>
        </p:txBody>
      </p:sp>
      <p:sp>
        <p:nvSpPr>
          <p:cNvPr id="53252" name="Rectangle 4"/>
          <p:cNvSpPr>
            <a:spLocks noGrp="1" noChangeArrowheads="1"/>
          </p:cNvSpPr>
          <p:nvPr>
            <p:ph sz="half" idx="2"/>
          </p:nvPr>
        </p:nvSpPr>
        <p:spPr>
          <a:xfrm>
            <a:off x="6400800" y="1828800"/>
            <a:ext cx="4038600" cy="3886200"/>
          </a:xfrm>
        </p:spPr>
        <p:txBody>
          <a:bodyPr>
            <a:normAutofit/>
          </a:bodyPr>
          <a:lstStyle/>
          <a:p>
            <a:pPr marL="442913" indent="-442913">
              <a:spcAft>
                <a:spcPts val="1800"/>
              </a:spcAft>
              <a:buFont typeface="Arial" panose="020B0604020202020204" pitchFamily="34" charset="0"/>
              <a:buChar char="•"/>
            </a:pPr>
            <a:r>
              <a:rPr lang="fr-CH" dirty="0"/>
              <a:t>Prendre conscience et accepter notre part de subjectivité.</a:t>
            </a:r>
          </a:p>
          <a:p>
            <a:pPr marL="442913" indent="-442913">
              <a:spcAft>
                <a:spcPts val="1800"/>
              </a:spcAft>
              <a:buFont typeface="Arial" panose="020B0604020202020204" pitchFamily="34" charset="0"/>
              <a:buChar char="•"/>
            </a:pPr>
            <a:r>
              <a:rPr lang="fr-CH" dirty="0"/>
              <a:t>Repérer et contrer, dans la mesure du possible, ses propres biais à l’observation.</a:t>
            </a:r>
          </a:p>
          <a:p>
            <a:pPr marL="442913" indent="-442913">
              <a:buFont typeface="Arial" panose="020B0604020202020204" pitchFamily="34" charset="0"/>
              <a:buChar char="•"/>
            </a:pPr>
            <a:r>
              <a:rPr lang="fr-CH" dirty="0"/>
              <a:t>Développer des outils, des techniques d’observation</a:t>
            </a:r>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252">
                                            <p:txEl>
                                              <p:pRg st="0" end="0"/>
                                            </p:txEl>
                                          </p:spTgt>
                                        </p:tgtEl>
                                        <p:attrNameLst>
                                          <p:attrName>style.visibility</p:attrName>
                                        </p:attrNameLst>
                                      </p:cBhvr>
                                      <p:to>
                                        <p:strVal val="visible"/>
                                      </p:to>
                                    </p:set>
                                    <p:animEffect transition="in" filter="wipe(left)">
                                      <p:cBhvr>
                                        <p:cTn id="12" dur="500"/>
                                        <p:tgtEl>
                                          <p:spTgt spid="5325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252">
                                            <p:txEl>
                                              <p:pRg st="1" end="1"/>
                                            </p:txEl>
                                          </p:spTgt>
                                        </p:tgtEl>
                                        <p:attrNameLst>
                                          <p:attrName>style.visibility</p:attrName>
                                        </p:attrNameLst>
                                      </p:cBhvr>
                                      <p:to>
                                        <p:strVal val="visible"/>
                                      </p:to>
                                    </p:set>
                                    <p:animEffect transition="in" filter="wipe(left)">
                                      <p:cBhvr>
                                        <p:cTn id="17" dur="500"/>
                                        <p:tgtEl>
                                          <p:spTgt spid="5325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3252">
                                            <p:txEl>
                                              <p:pRg st="2" end="2"/>
                                            </p:txEl>
                                          </p:spTgt>
                                        </p:tgtEl>
                                        <p:attrNameLst>
                                          <p:attrName>style.visibility</p:attrName>
                                        </p:attrNameLst>
                                      </p:cBhvr>
                                      <p:to>
                                        <p:strVal val="visible"/>
                                      </p:to>
                                    </p:set>
                                    <p:animEffect transition="in" filter="wipe(left)">
                                      <p:cBhvr>
                                        <p:cTn id="22" dur="500"/>
                                        <p:tgtEl>
                                          <p:spTgt spid="53252">
                                            <p:txEl>
                                              <p:pRg st="2" end="2"/>
                                            </p:txEl>
                                          </p:spTgt>
                                        </p:tgtEl>
                                      </p:cBhvr>
                                    </p:animEffect>
                                  </p:childTnLst>
                                </p:cTn>
                              </p:par>
                              <p:par>
                                <p:cTn id="23" presetID="50" presetClass="entr" presetSubtype="0" decel="10000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1000" fill="hold"/>
                                        <p:tgtEl>
                                          <p:spTgt spid="6"/>
                                        </p:tgtEl>
                                        <p:attrNameLst>
                                          <p:attrName>ppt_w</p:attrName>
                                        </p:attrNameLst>
                                      </p:cBhvr>
                                      <p:tavLst>
                                        <p:tav tm="0">
                                          <p:val>
                                            <p:strVal val="#ppt_w+.3"/>
                                          </p:val>
                                        </p:tav>
                                        <p:tav tm="100000">
                                          <p:val>
                                            <p:strVal val="#ppt_w"/>
                                          </p:val>
                                        </p:tav>
                                      </p:tavLst>
                                    </p:anim>
                                    <p:anim calcmode="lin" valueType="num">
                                      <p:cBhvr>
                                        <p:cTn id="26" dur="1000" fill="hold"/>
                                        <p:tgtEl>
                                          <p:spTgt spid="6"/>
                                        </p:tgtEl>
                                        <p:attrNameLst>
                                          <p:attrName>ppt_h</p:attrName>
                                        </p:attrNameLst>
                                      </p:cBhvr>
                                      <p:tavLst>
                                        <p:tav tm="0">
                                          <p:val>
                                            <p:strVal val="#ppt_h"/>
                                          </p:val>
                                        </p:tav>
                                        <p:tav tm="100000">
                                          <p:val>
                                            <p:strVal val="#ppt_h"/>
                                          </p:val>
                                        </p:tav>
                                      </p:tavLst>
                                    </p:anim>
                                    <p:animEffect transition="in" filter="fade">
                                      <p:cBhvr>
                                        <p:cTn id="2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build="p"/>
      <p:bldP spid="53252"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1524000" y="990600"/>
            <a:ext cx="5486400" cy="914400"/>
          </a:xfrm>
        </p:spPr>
        <p:txBody>
          <a:bodyPr/>
          <a:lstStyle/>
          <a:p>
            <a:pPr algn="l" eaLnBrk="1" hangingPunct="1"/>
            <a:r>
              <a:rPr lang="fr-FR" sz="2800" b="1" dirty="0">
                <a:solidFill>
                  <a:schemeClr val="accent6"/>
                </a:solidFill>
                <a:cs typeface="Calibri" panose="020F0502020204030204" pitchFamily="34" charset="0"/>
              </a:rPr>
              <a:t>Pour conclure</a:t>
            </a:r>
            <a:endParaRPr lang="fr-FR" sz="4800" b="1" dirty="0">
              <a:solidFill>
                <a:schemeClr val="accent6"/>
              </a:solidFill>
              <a:cs typeface="Calibri" panose="020F0502020204030204" pitchFamily="34" charset="0"/>
            </a:endParaRPr>
          </a:p>
        </p:txBody>
      </p:sp>
      <p:sp>
        <p:nvSpPr>
          <p:cNvPr id="121859" name="Rectangle 3"/>
          <p:cNvSpPr>
            <a:spLocks noGrp="1" noChangeArrowheads="1"/>
          </p:cNvSpPr>
          <p:nvPr>
            <p:ph idx="1"/>
          </p:nvPr>
        </p:nvSpPr>
        <p:spPr>
          <a:xfrm>
            <a:off x="2514600" y="2133600"/>
            <a:ext cx="6705600" cy="3505200"/>
          </a:xfrm>
        </p:spPr>
        <p:txBody>
          <a:bodyPr/>
          <a:lstStyle/>
          <a:p>
            <a:pPr marL="542925" indent="-457200">
              <a:lnSpc>
                <a:spcPct val="100000"/>
              </a:lnSpc>
              <a:spcBef>
                <a:spcPts val="600"/>
              </a:spcBef>
              <a:buFont typeface="Arial" panose="020B0604020202020204" pitchFamily="34" charset="0"/>
              <a:buChar char="•"/>
              <a:defRPr/>
            </a:pPr>
            <a:r>
              <a:rPr lang="en-GB" sz="2200" dirty="0"/>
              <a:t>Observer le comportment </a:t>
            </a:r>
            <a:r>
              <a:rPr lang="en-GB" sz="2200" dirty="0">
                <a:solidFill>
                  <a:schemeClr val="accent2">
                    <a:lumMod val="75000"/>
                  </a:schemeClr>
                </a:solidFill>
              </a:rPr>
              <a:t>n’est pas imaginer les raisons</a:t>
            </a:r>
            <a:r>
              <a:rPr lang="en-GB" sz="2200" dirty="0">
                <a:solidFill>
                  <a:srgbClr val="0033CC"/>
                </a:solidFill>
              </a:rPr>
              <a:t> </a:t>
            </a:r>
            <a:r>
              <a:rPr lang="en-GB" sz="2200" dirty="0"/>
              <a:t>du </a:t>
            </a:r>
            <a:r>
              <a:rPr lang="en-GB" sz="2200" dirty="0" err="1"/>
              <a:t>comportement</a:t>
            </a:r>
            <a:r>
              <a:rPr lang="en-GB" sz="2200" dirty="0"/>
              <a:t> </a:t>
            </a:r>
          </a:p>
          <a:p>
            <a:pPr marL="542925" indent="-457200">
              <a:lnSpc>
                <a:spcPct val="100000"/>
              </a:lnSpc>
              <a:spcBef>
                <a:spcPts val="600"/>
              </a:spcBef>
              <a:buFont typeface="Arial" panose="020B0604020202020204" pitchFamily="34" charset="0"/>
              <a:buChar char="•"/>
              <a:defRPr/>
            </a:pPr>
            <a:r>
              <a:rPr lang="en-GB" sz="2200" dirty="0"/>
              <a:t>Il faut </a:t>
            </a:r>
            <a:r>
              <a:rPr lang="en-GB" sz="2200" dirty="0">
                <a:solidFill>
                  <a:schemeClr val="accent2">
                    <a:lumMod val="75000"/>
                  </a:schemeClr>
                </a:solidFill>
              </a:rPr>
              <a:t>séparer</a:t>
            </a:r>
            <a:r>
              <a:rPr lang="en-GB" sz="2200" dirty="0"/>
              <a:t> les étapes d’observation, d’analyse et d’évaluation </a:t>
            </a:r>
            <a:r>
              <a:rPr lang="en-GB" sz="2200" dirty="0">
                <a:sym typeface="Wingdings" pitchFamily="2" charset="2"/>
              </a:rPr>
              <a:t> </a:t>
            </a:r>
            <a:r>
              <a:rPr lang="en-GB" sz="2200" dirty="0">
                <a:solidFill>
                  <a:schemeClr val="accent2">
                    <a:lumMod val="75000"/>
                  </a:schemeClr>
                </a:solidFill>
                <a:sym typeface="Wingdings" pitchFamily="2" charset="2"/>
              </a:rPr>
              <a:t>démarche</a:t>
            </a:r>
            <a:r>
              <a:rPr lang="en-GB" sz="2200" dirty="0">
                <a:solidFill>
                  <a:srgbClr val="0033CC"/>
                </a:solidFill>
                <a:sym typeface="Wingdings" pitchFamily="2" charset="2"/>
              </a:rPr>
              <a:t> </a:t>
            </a:r>
            <a:r>
              <a:rPr lang="en-GB" sz="2200" dirty="0">
                <a:solidFill>
                  <a:schemeClr val="accent2">
                    <a:lumMod val="75000"/>
                  </a:schemeClr>
                </a:solidFill>
                <a:sym typeface="Wingdings" pitchFamily="2" charset="2"/>
              </a:rPr>
              <a:t>d’objectivation</a:t>
            </a:r>
            <a:r>
              <a:rPr lang="en-GB" sz="2200" dirty="0">
                <a:solidFill>
                  <a:srgbClr val="0033CC"/>
                </a:solidFill>
                <a:sym typeface="Wingdings" pitchFamily="2" charset="2"/>
              </a:rPr>
              <a:t> </a:t>
            </a:r>
            <a:endParaRPr lang="en-GB" sz="2200" dirty="0">
              <a:solidFill>
                <a:srgbClr val="0033CC"/>
              </a:solidFill>
            </a:endParaRPr>
          </a:p>
          <a:p>
            <a:pPr marL="542925" indent="-457200">
              <a:lnSpc>
                <a:spcPct val="100000"/>
              </a:lnSpc>
              <a:spcBef>
                <a:spcPts val="600"/>
              </a:spcBef>
              <a:buFont typeface="Arial" panose="020B0604020202020204" pitchFamily="34" charset="0"/>
              <a:buChar char="•"/>
              <a:defRPr/>
            </a:pPr>
            <a:r>
              <a:rPr lang="en-GB" sz="2200" dirty="0"/>
              <a:t>L’observation est nécessaire pour recueillir des informations sur le comportement </a:t>
            </a:r>
            <a:r>
              <a:rPr lang="en-GB" sz="2200" dirty="0">
                <a:solidFill>
                  <a:schemeClr val="accent2">
                    <a:lumMod val="75000"/>
                  </a:schemeClr>
                </a:solidFill>
              </a:rPr>
              <a:t>“réel” </a:t>
            </a:r>
          </a:p>
          <a:p>
            <a:pPr marL="542925" indent="-457200">
              <a:lnSpc>
                <a:spcPct val="100000"/>
              </a:lnSpc>
              <a:spcBef>
                <a:spcPts val="600"/>
              </a:spcBef>
              <a:buFont typeface="Arial" panose="020B0604020202020204" pitchFamily="34" charset="0"/>
              <a:buChar char="•"/>
              <a:defRPr/>
            </a:pPr>
            <a:r>
              <a:rPr lang="en-GB" sz="2200" dirty="0"/>
              <a:t>L’observation exige de la </a:t>
            </a:r>
            <a:r>
              <a:rPr lang="en-GB" sz="2200" dirty="0">
                <a:solidFill>
                  <a:schemeClr val="accent2">
                    <a:lumMod val="75000"/>
                  </a:schemeClr>
                </a:solidFill>
              </a:rPr>
              <a:t>rigueur, des méthodes et des outils</a:t>
            </a:r>
          </a:p>
          <a:p>
            <a:pPr marL="542925" indent="-457200">
              <a:lnSpc>
                <a:spcPct val="100000"/>
              </a:lnSpc>
              <a:buFont typeface="Arial" panose="020B0604020202020204" pitchFamily="34" charset="0"/>
              <a:buChar char="•"/>
              <a:defRPr/>
            </a:pPr>
            <a:endParaRPr lang="en-GB" sz="2200" dirty="0">
              <a:solidFill>
                <a:srgbClr val="0033CC"/>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21858"/>
                                        </p:tgtEl>
                                        <p:attrNameLst>
                                          <p:attrName>style.visibility</p:attrName>
                                        </p:attrNameLst>
                                      </p:cBhvr>
                                      <p:to>
                                        <p:strVal val="visible"/>
                                      </p:to>
                                    </p:set>
                                    <p:animEffect transition="in" filter="fade">
                                      <p:cBhvr>
                                        <p:cTn id="7" dur="800" decel="100000"/>
                                        <p:tgtEl>
                                          <p:spTgt spid="121858"/>
                                        </p:tgtEl>
                                      </p:cBhvr>
                                    </p:animEffect>
                                    <p:anim calcmode="lin" valueType="num">
                                      <p:cBhvr>
                                        <p:cTn id="8" dur="800" decel="100000" fill="hold"/>
                                        <p:tgtEl>
                                          <p:spTgt spid="121858"/>
                                        </p:tgtEl>
                                        <p:attrNameLst>
                                          <p:attrName>style.rotation</p:attrName>
                                        </p:attrNameLst>
                                      </p:cBhvr>
                                      <p:tavLst>
                                        <p:tav tm="0">
                                          <p:val>
                                            <p:fltVal val="-90"/>
                                          </p:val>
                                        </p:tav>
                                        <p:tav tm="100000">
                                          <p:val>
                                            <p:fltVal val="0"/>
                                          </p:val>
                                        </p:tav>
                                      </p:tavLst>
                                    </p:anim>
                                    <p:anim calcmode="lin" valueType="num">
                                      <p:cBhvr>
                                        <p:cTn id="9" dur="800" decel="100000" fill="hold"/>
                                        <p:tgtEl>
                                          <p:spTgt spid="121858"/>
                                        </p:tgtEl>
                                        <p:attrNameLst>
                                          <p:attrName>ppt_x</p:attrName>
                                        </p:attrNameLst>
                                      </p:cBhvr>
                                      <p:tavLst>
                                        <p:tav tm="0">
                                          <p:val>
                                            <p:strVal val="#ppt_x+0.4"/>
                                          </p:val>
                                        </p:tav>
                                        <p:tav tm="100000">
                                          <p:val>
                                            <p:strVal val="#ppt_x-0.05"/>
                                          </p:val>
                                        </p:tav>
                                      </p:tavLst>
                                    </p:anim>
                                    <p:anim calcmode="lin" valueType="num">
                                      <p:cBhvr>
                                        <p:cTn id="10" dur="800" decel="100000" fill="hold"/>
                                        <p:tgtEl>
                                          <p:spTgt spid="12185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2185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21858"/>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21859">
                                            <p:txEl>
                                              <p:pRg st="0" end="0"/>
                                            </p:txEl>
                                          </p:spTgt>
                                        </p:tgtEl>
                                        <p:attrNameLst>
                                          <p:attrName>style.visibility</p:attrName>
                                        </p:attrNameLst>
                                      </p:cBhvr>
                                      <p:to>
                                        <p:strVal val="visible"/>
                                      </p:to>
                                    </p:set>
                                    <p:animEffect transition="in" filter="fade">
                                      <p:cBhvr>
                                        <p:cTn id="17" dur="1000"/>
                                        <p:tgtEl>
                                          <p:spTgt spid="121859">
                                            <p:txEl>
                                              <p:pRg st="0" end="0"/>
                                            </p:txEl>
                                          </p:spTgt>
                                        </p:tgtEl>
                                      </p:cBhvr>
                                    </p:animEffect>
                                    <p:anim calcmode="lin" valueType="num">
                                      <p:cBhvr>
                                        <p:cTn id="18" dur="1000" fill="hold"/>
                                        <p:tgtEl>
                                          <p:spTgt spid="121859">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2185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21859">
                                            <p:txEl>
                                              <p:pRg st="1" end="1"/>
                                            </p:txEl>
                                          </p:spTgt>
                                        </p:tgtEl>
                                        <p:attrNameLst>
                                          <p:attrName>style.visibility</p:attrName>
                                        </p:attrNameLst>
                                      </p:cBhvr>
                                      <p:to>
                                        <p:strVal val="visible"/>
                                      </p:to>
                                    </p:set>
                                    <p:animEffect transition="in" filter="fade">
                                      <p:cBhvr>
                                        <p:cTn id="24" dur="1000"/>
                                        <p:tgtEl>
                                          <p:spTgt spid="121859">
                                            <p:txEl>
                                              <p:pRg st="1" end="1"/>
                                            </p:txEl>
                                          </p:spTgt>
                                        </p:tgtEl>
                                      </p:cBhvr>
                                    </p:animEffect>
                                    <p:anim calcmode="lin" valueType="num">
                                      <p:cBhvr>
                                        <p:cTn id="25" dur="1000" fill="hold"/>
                                        <p:tgtEl>
                                          <p:spTgt spid="121859">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2185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21859">
                                            <p:txEl>
                                              <p:pRg st="2" end="2"/>
                                            </p:txEl>
                                          </p:spTgt>
                                        </p:tgtEl>
                                        <p:attrNameLst>
                                          <p:attrName>style.visibility</p:attrName>
                                        </p:attrNameLst>
                                      </p:cBhvr>
                                      <p:to>
                                        <p:strVal val="visible"/>
                                      </p:to>
                                    </p:set>
                                    <p:animEffect transition="in" filter="fade">
                                      <p:cBhvr>
                                        <p:cTn id="31" dur="1000"/>
                                        <p:tgtEl>
                                          <p:spTgt spid="121859">
                                            <p:txEl>
                                              <p:pRg st="2" end="2"/>
                                            </p:txEl>
                                          </p:spTgt>
                                        </p:tgtEl>
                                      </p:cBhvr>
                                    </p:animEffect>
                                    <p:anim calcmode="lin" valueType="num">
                                      <p:cBhvr>
                                        <p:cTn id="32" dur="1000" fill="hold"/>
                                        <p:tgtEl>
                                          <p:spTgt spid="121859">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2185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121859">
                                            <p:txEl>
                                              <p:pRg st="3" end="3"/>
                                            </p:txEl>
                                          </p:spTgt>
                                        </p:tgtEl>
                                        <p:attrNameLst>
                                          <p:attrName>style.visibility</p:attrName>
                                        </p:attrNameLst>
                                      </p:cBhvr>
                                      <p:to>
                                        <p:strVal val="visible"/>
                                      </p:to>
                                    </p:set>
                                    <p:animEffect transition="in" filter="fade">
                                      <p:cBhvr>
                                        <p:cTn id="38" dur="1000"/>
                                        <p:tgtEl>
                                          <p:spTgt spid="121859">
                                            <p:txEl>
                                              <p:pRg st="3" end="3"/>
                                            </p:txEl>
                                          </p:spTgt>
                                        </p:tgtEl>
                                      </p:cBhvr>
                                    </p:animEffect>
                                    <p:anim calcmode="lin" valueType="num">
                                      <p:cBhvr>
                                        <p:cTn id="39" dur="1000" fill="hold"/>
                                        <p:tgtEl>
                                          <p:spTgt spid="121859">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12185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p:bldP spid="121859"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BCA8B5-8FC9-84DE-646A-CAA38FFB89E3}"/>
              </a:ext>
            </a:extLst>
          </p:cNvPr>
          <p:cNvSpPr>
            <a:spLocks noGrp="1"/>
          </p:cNvSpPr>
          <p:nvPr>
            <p:ph type="title"/>
          </p:nvPr>
        </p:nvSpPr>
        <p:spPr/>
        <p:txBody>
          <a:bodyPr/>
          <a:lstStyle/>
          <a:p>
            <a:r>
              <a:rPr lang="fr-CH" dirty="0"/>
              <a:t>Exercice</a:t>
            </a:r>
          </a:p>
        </p:txBody>
      </p:sp>
      <p:sp>
        <p:nvSpPr>
          <p:cNvPr id="3" name="Espace réservé du contenu 2">
            <a:extLst>
              <a:ext uri="{FF2B5EF4-FFF2-40B4-BE49-F238E27FC236}">
                <a16:creationId xmlns:a16="http://schemas.microsoft.com/office/drawing/2014/main" id="{8870DD55-5B9F-C3FC-7AE0-32E1D5F3718B}"/>
              </a:ext>
            </a:extLst>
          </p:cNvPr>
          <p:cNvSpPr>
            <a:spLocks noGrp="1"/>
          </p:cNvSpPr>
          <p:nvPr>
            <p:ph idx="1"/>
          </p:nvPr>
        </p:nvSpPr>
        <p:spPr/>
        <p:txBody>
          <a:bodyPr>
            <a:normAutofit/>
          </a:bodyPr>
          <a:lstStyle/>
          <a:p>
            <a:pPr marL="0" indent="0" algn="ctr">
              <a:buNone/>
            </a:pPr>
            <a:r>
              <a:rPr lang="fr-CH" sz="2500" dirty="0"/>
              <a:t>Par groupe de 3</a:t>
            </a:r>
          </a:p>
          <a:p>
            <a:pPr marL="0" indent="0" algn="ctr">
              <a:buNone/>
            </a:pPr>
            <a:endParaRPr lang="fr-CH" sz="2500" dirty="0"/>
          </a:p>
          <a:p>
            <a:pPr marL="0" indent="0" algn="ctr">
              <a:buNone/>
            </a:pPr>
            <a:r>
              <a:rPr lang="fr-CH" sz="2500" dirty="0"/>
              <a:t>Rédiger une vignette d’une page sur une situation vécue (ou inventée) pour laquelle vous pensez qu’une intervention (au sens du schéma) est nécessaire et pour laquelle vous auriez besoin d’une observation !</a:t>
            </a:r>
          </a:p>
        </p:txBody>
      </p:sp>
    </p:spTree>
    <p:extLst>
      <p:ext uri="{BB962C8B-B14F-4D97-AF65-F5344CB8AC3E}">
        <p14:creationId xmlns:p14="http://schemas.microsoft.com/office/powerpoint/2010/main" val="23320471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676400" y="1015678"/>
            <a:ext cx="7927848" cy="685800"/>
          </a:xfrm>
        </p:spPr>
        <p:txBody>
          <a:bodyPr/>
          <a:lstStyle/>
          <a:p>
            <a:pPr algn="l" eaLnBrk="1" hangingPunct="1"/>
            <a:r>
              <a:rPr lang="fr-CH" sz="2800" b="1" dirty="0">
                <a:cs typeface="Calibri" panose="020F0502020204030204" pitchFamily="34" charset="0"/>
              </a:rPr>
              <a:t>Fiche de lecture </a:t>
            </a:r>
            <a:endParaRPr lang="fr-FR" sz="2800" b="1" dirty="0">
              <a:cs typeface="Calibri" panose="020F0502020204030204" pitchFamily="34" charset="0"/>
            </a:endParaRPr>
          </a:p>
        </p:txBody>
      </p:sp>
      <p:sp>
        <p:nvSpPr>
          <p:cNvPr id="45059" name="Rectangle 3"/>
          <p:cNvSpPr>
            <a:spLocks noGrp="1" noChangeArrowheads="1"/>
          </p:cNvSpPr>
          <p:nvPr>
            <p:ph sz="half" idx="1"/>
          </p:nvPr>
        </p:nvSpPr>
        <p:spPr>
          <a:xfrm>
            <a:off x="1754124" y="2057400"/>
            <a:ext cx="9371076" cy="3429000"/>
          </a:xfrm>
        </p:spPr>
        <p:txBody>
          <a:bodyPr>
            <a:normAutofit/>
          </a:bodyPr>
          <a:lstStyle/>
          <a:p>
            <a:pPr marL="0" indent="0">
              <a:spcBef>
                <a:spcPts val="0"/>
              </a:spcBef>
              <a:buNone/>
            </a:pPr>
            <a:endParaRPr lang="fr-CH" sz="1800" dirty="0">
              <a:effectLst/>
              <a:ea typeface="Calibri" panose="020F0502020204030204" pitchFamily="34" charset="0"/>
            </a:endParaRPr>
          </a:p>
          <a:p>
            <a:pPr marL="0" indent="0">
              <a:spcBef>
                <a:spcPts val="0"/>
              </a:spcBef>
              <a:buNone/>
            </a:pPr>
            <a:endParaRPr lang="fr-CH" sz="1800" dirty="0">
              <a:ea typeface="Calibri" panose="020F0502020204030204" pitchFamily="34" charset="0"/>
            </a:endParaRPr>
          </a:p>
          <a:p>
            <a:pPr marL="0" indent="0">
              <a:spcBef>
                <a:spcPts val="0"/>
              </a:spcBef>
              <a:buNone/>
            </a:pPr>
            <a:r>
              <a:rPr lang="fr-CH" sz="1800" dirty="0">
                <a:effectLst/>
                <a:ea typeface="Calibri" panose="020F0502020204030204" pitchFamily="34" charset="0"/>
              </a:rPr>
              <a:t>FONTAINE, Anne-Marie : « Questionner les pratiques par l’observation en équipe », in Le journal des professionnels de l’enfance, N°10, Mars-Avril 2001.</a:t>
            </a:r>
          </a:p>
          <a:p>
            <a:pPr marL="0" indent="0">
              <a:spcBef>
                <a:spcPts val="0"/>
              </a:spcBef>
              <a:buNone/>
            </a:pPr>
            <a:endParaRPr lang="fr-CH" sz="1800" b="1" dirty="0"/>
          </a:p>
          <a:p>
            <a:pPr marL="0" indent="0">
              <a:spcBef>
                <a:spcPts val="0"/>
              </a:spcBef>
              <a:buNone/>
            </a:pPr>
            <a:endParaRPr lang="fr-CH" sz="2400" b="1" dirty="0">
              <a:solidFill>
                <a:schemeClr val="tx1"/>
              </a:solidFill>
              <a:latin typeface="Arial" panose="020B0604020202020204" pitchFamily="34" charset="0"/>
              <a:cs typeface="Arial" panose="020B0604020202020204" pitchFamily="34" charset="0"/>
            </a:endParaRPr>
          </a:p>
          <a:p>
            <a:pPr marL="0" indent="0">
              <a:spcBef>
                <a:spcPts val="0"/>
              </a:spcBef>
              <a:buNone/>
            </a:pPr>
            <a:endParaRPr lang="fr-CH" sz="2400" b="1" dirty="0"/>
          </a:p>
          <a:p>
            <a:pPr marL="0" indent="0">
              <a:spcBef>
                <a:spcPts val="0"/>
              </a:spcBef>
              <a:buNone/>
            </a:pPr>
            <a:r>
              <a:rPr lang="fr-CH" sz="2400" b="1" dirty="0">
                <a:solidFill>
                  <a:schemeClr val="tx1"/>
                </a:solidFill>
                <a:latin typeface="Arial" panose="020B0604020202020204" pitchFamily="34" charset="0"/>
                <a:cs typeface="Arial" panose="020B0604020202020204" pitchFamily="34" charset="0"/>
              </a:rPr>
              <a:t>Texte et </a:t>
            </a:r>
            <a:r>
              <a:rPr lang="fr-CH" sz="2400" b="1" dirty="0" err="1">
                <a:solidFill>
                  <a:schemeClr val="tx1"/>
                </a:solidFill>
                <a:latin typeface="Arial" panose="020B0604020202020204" pitchFamily="34" charset="0"/>
                <a:cs typeface="Arial" panose="020B0604020202020204" pitchFamily="34" charset="0"/>
              </a:rPr>
              <a:t>caneva</a:t>
            </a:r>
            <a:r>
              <a:rPr lang="fr-CH" sz="2400" b="1" dirty="0">
                <a:solidFill>
                  <a:schemeClr val="tx1"/>
                </a:solidFill>
                <a:latin typeface="Arial" panose="020B0604020202020204" pitchFamily="34" charset="0"/>
                <a:cs typeface="Arial" panose="020B0604020202020204" pitchFamily="34" charset="0"/>
              </a:rPr>
              <a:t> à disposition sur </a:t>
            </a:r>
            <a:r>
              <a:rPr lang="fr-CH" sz="2400" b="1" dirty="0" err="1">
                <a:solidFill>
                  <a:schemeClr val="tx1"/>
                </a:solidFill>
                <a:latin typeface="Arial" panose="020B0604020202020204" pitchFamily="34" charset="0"/>
                <a:cs typeface="Arial" panose="020B0604020202020204" pitchFamily="34" charset="0"/>
              </a:rPr>
              <a:t>cyberlearn</a:t>
            </a:r>
            <a:endParaRPr lang="fr-CH" sz="2400" b="1" dirty="0">
              <a:solidFill>
                <a:schemeClr val="tx1"/>
              </a:solidFill>
              <a:latin typeface="Arial" panose="020B0604020202020204" pitchFamily="34" charset="0"/>
              <a:cs typeface="Arial" panose="020B0604020202020204" pitchFamily="34" charset="0"/>
            </a:endParaRPr>
          </a:p>
          <a:p>
            <a:pPr marL="0" indent="0">
              <a:spcBef>
                <a:spcPts val="0"/>
              </a:spcBef>
              <a:buNone/>
            </a:pPr>
            <a:endParaRPr lang="fr-CH" sz="2400" b="1" dirty="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50178"/>
                                        </p:tgtEl>
                                        <p:attrNameLst>
                                          <p:attrName>style.visibility</p:attrName>
                                        </p:attrNameLst>
                                      </p:cBhvr>
                                      <p:to>
                                        <p:strVal val="visible"/>
                                      </p:to>
                                    </p:set>
                                    <p:anim calcmode="lin" valueType="num">
                                      <p:cBhvr>
                                        <p:cTn id="7" dur="1000" fill="hold"/>
                                        <p:tgtEl>
                                          <p:spTgt spid="50178"/>
                                        </p:tgtEl>
                                        <p:attrNameLst>
                                          <p:attrName>ppt_w</p:attrName>
                                        </p:attrNameLst>
                                      </p:cBhvr>
                                      <p:tavLst>
                                        <p:tav tm="0">
                                          <p:val>
                                            <p:strVal val="#ppt_w+.3"/>
                                          </p:val>
                                        </p:tav>
                                        <p:tav tm="100000">
                                          <p:val>
                                            <p:strVal val="#ppt_w"/>
                                          </p:val>
                                        </p:tav>
                                      </p:tavLst>
                                    </p:anim>
                                    <p:anim calcmode="lin" valueType="num">
                                      <p:cBhvr>
                                        <p:cTn id="8" dur="1000" fill="hold"/>
                                        <p:tgtEl>
                                          <p:spTgt spid="50178"/>
                                        </p:tgtEl>
                                        <p:attrNameLst>
                                          <p:attrName>ppt_h</p:attrName>
                                        </p:attrNameLst>
                                      </p:cBhvr>
                                      <p:tavLst>
                                        <p:tav tm="0">
                                          <p:val>
                                            <p:strVal val="#ppt_h"/>
                                          </p:val>
                                        </p:tav>
                                        <p:tav tm="100000">
                                          <p:val>
                                            <p:strVal val="#ppt_h"/>
                                          </p:val>
                                        </p:tav>
                                      </p:tavLst>
                                    </p:anim>
                                    <p:animEffect transition="in" filter="fade">
                                      <p:cBhvr>
                                        <p:cTn id="9" dur="1000"/>
                                        <p:tgtEl>
                                          <p:spTgt spid="50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1631951" y="773431"/>
            <a:ext cx="9723436" cy="960967"/>
          </a:xfrm>
        </p:spPr>
        <p:txBody>
          <a:bodyPr anchor="t">
            <a:normAutofit/>
          </a:bodyPr>
          <a:lstStyle/>
          <a:p>
            <a:pPr eaLnBrk="1" hangingPunct="1">
              <a:lnSpc>
                <a:spcPct val="90000"/>
              </a:lnSpc>
            </a:pPr>
            <a:br>
              <a:rPr lang="de-CH" sz="2300" dirty="0"/>
            </a:br>
            <a:r>
              <a:rPr lang="de-CH" sz="2300" dirty="0" err="1"/>
              <a:t>Fonctions</a:t>
            </a:r>
            <a:r>
              <a:rPr lang="de-CH" sz="2300" dirty="0"/>
              <a:t> de </a:t>
            </a:r>
            <a:r>
              <a:rPr lang="de-CH" sz="2300" dirty="0" err="1"/>
              <a:t>l'observation</a:t>
            </a:r>
            <a:r>
              <a:rPr lang="de-CH" sz="2300" dirty="0"/>
              <a:t> </a:t>
            </a:r>
          </a:p>
        </p:txBody>
      </p:sp>
      <p:sp>
        <p:nvSpPr>
          <p:cNvPr id="288771" name="Rectangle 3"/>
          <p:cNvSpPr>
            <a:spLocks noGrp="1" noChangeArrowheads="1"/>
          </p:cNvSpPr>
          <p:nvPr>
            <p:ph idx="1"/>
          </p:nvPr>
        </p:nvSpPr>
        <p:spPr>
          <a:xfrm>
            <a:off x="6493668" y="1734398"/>
            <a:ext cx="5496401" cy="3888316"/>
          </a:xfrm>
        </p:spPr>
        <p:txBody>
          <a:bodyPr>
            <a:noAutofit/>
          </a:bodyPr>
          <a:lstStyle/>
          <a:p>
            <a:pPr marL="457200" lvl="1" indent="0">
              <a:buNone/>
            </a:pPr>
            <a:endParaRPr lang="fr-CH" sz="2000" dirty="0">
              <a:latin typeface="Aptos" panose="020B0004020202020204" pitchFamily="34" charset="0"/>
            </a:endParaRPr>
          </a:p>
          <a:p>
            <a:pPr marL="457200" lvl="1" indent="0">
              <a:buNone/>
            </a:pPr>
            <a:r>
              <a:rPr lang="fr-CH" sz="2000" dirty="0">
                <a:latin typeface="Aptos" panose="020B0004020202020204" pitchFamily="34" charset="0"/>
                <a:cs typeface="Arial" panose="020B0604020202020204" pitchFamily="34" charset="0"/>
              </a:rPr>
              <a:t>Recueillir des données</a:t>
            </a:r>
          </a:p>
          <a:p>
            <a:pPr marL="457200" lvl="1" indent="0">
              <a:buNone/>
            </a:pPr>
            <a:r>
              <a:rPr lang="fr-CH" sz="2000" b="1" dirty="0">
                <a:latin typeface="Aptos" panose="020B0004020202020204" pitchFamily="34" charset="0"/>
                <a:cs typeface="Arial" panose="020B0604020202020204" pitchFamily="34" charset="0"/>
              </a:rPr>
              <a:t>	Fonction de description </a:t>
            </a:r>
          </a:p>
          <a:p>
            <a:pPr marL="0" indent="0">
              <a:buNone/>
            </a:pPr>
            <a:endParaRPr lang="fr-CH" sz="2000" dirty="0"/>
          </a:p>
          <a:p>
            <a:pPr marL="0" indent="0">
              <a:buNone/>
            </a:pPr>
            <a:endParaRPr lang="fr-CH" sz="2000" dirty="0"/>
          </a:p>
          <a:p>
            <a:pPr marL="457200" lvl="1" indent="0">
              <a:buNone/>
            </a:pPr>
            <a:r>
              <a:rPr lang="en-GB" sz="2000" dirty="0">
                <a:latin typeface="Aptos" panose="020B0004020202020204" pitchFamily="34" charset="0"/>
                <a:cs typeface="Arial" panose="020B0604020202020204" pitchFamily="34" charset="0"/>
              </a:rPr>
              <a:t>Analyser et </a:t>
            </a:r>
            <a:r>
              <a:rPr lang="en-GB" sz="2000" dirty="0" err="1">
                <a:latin typeface="Aptos" panose="020B0004020202020204" pitchFamily="34" charset="0"/>
                <a:cs typeface="Arial" panose="020B0604020202020204" pitchFamily="34" charset="0"/>
              </a:rPr>
              <a:t>étayer</a:t>
            </a:r>
            <a:r>
              <a:rPr lang="en-GB" sz="2000" dirty="0">
                <a:latin typeface="Aptos" panose="020B0004020202020204" pitchFamily="34" charset="0"/>
                <a:cs typeface="Arial" panose="020B0604020202020204" pitchFamily="34" charset="0"/>
              </a:rPr>
              <a:t> des hypotheses</a:t>
            </a:r>
          </a:p>
          <a:p>
            <a:pPr marL="457200" lvl="1" indent="0">
              <a:buNone/>
            </a:pPr>
            <a:r>
              <a:rPr lang="en-GB" sz="2000" b="1" dirty="0">
                <a:latin typeface="Aptos" panose="020B0004020202020204" pitchFamily="34" charset="0"/>
                <a:cs typeface="Arial" panose="020B0604020202020204" pitchFamily="34" charset="0"/>
              </a:rPr>
              <a:t>	</a:t>
            </a:r>
            <a:r>
              <a:rPr lang="en-GB" sz="2000" b="1" dirty="0" err="1">
                <a:latin typeface="Aptos" panose="020B0004020202020204" pitchFamily="34" charset="0"/>
                <a:cs typeface="Arial" panose="020B0604020202020204" pitchFamily="34" charset="0"/>
              </a:rPr>
              <a:t>Fonction</a:t>
            </a:r>
            <a:r>
              <a:rPr lang="en-GB" sz="2000" b="1" dirty="0">
                <a:latin typeface="Aptos" panose="020B0004020202020204" pitchFamily="34" charset="0"/>
                <a:cs typeface="Arial" panose="020B0604020202020204" pitchFamily="34" charset="0"/>
              </a:rPr>
              <a:t> </a:t>
            </a:r>
            <a:r>
              <a:rPr lang="en-GB" sz="2000" b="1" dirty="0" err="1">
                <a:latin typeface="Aptos" panose="020B0004020202020204" pitchFamily="34" charset="0"/>
                <a:cs typeface="Arial" panose="020B0604020202020204" pitchFamily="34" charset="0"/>
              </a:rPr>
              <a:t>d'explication</a:t>
            </a:r>
            <a:endParaRPr lang="en-GB" sz="2000" b="1" dirty="0">
              <a:latin typeface="Aptos" panose="020B0004020202020204" pitchFamily="34" charset="0"/>
              <a:cs typeface="Arial" panose="020B0604020202020204" pitchFamily="34" charset="0"/>
            </a:endParaRPr>
          </a:p>
          <a:p>
            <a:pPr marL="0" indent="0">
              <a:buNone/>
            </a:pPr>
            <a:endParaRPr lang="fr-CH" sz="2000" dirty="0"/>
          </a:p>
          <a:p>
            <a:pPr marL="457200" lvl="1" indent="0">
              <a:buNone/>
            </a:pPr>
            <a:endParaRPr lang="fr-CH" sz="2000" dirty="0">
              <a:latin typeface="Aptos" panose="020B0004020202020204" pitchFamily="34" charset="0"/>
            </a:endParaRPr>
          </a:p>
          <a:p>
            <a:pPr marL="457200" lvl="1" indent="0">
              <a:buNone/>
            </a:pPr>
            <a:endParaRPr lang="fr-CH" sz="2000" dirty="0">
              <a:latin typeface="Aptos" panose="020B0004020202020204" pitchFamily="34" charset="0"/>
              <a:cs typeface="Arial" panose="020B0604020202020204" pitchFamily="34" charset="0"/>
            </a:endParaRPr>
          </a:p>
          <a:p>
            <a:pPr marL="457200" lvl="1" indent="0">
              <a:buNone/>
            </a:pPr>
            <a:r>
              <a:rPr lang="en-GB" sz="2000" dirty="0" err="1">
                <a:latin typeface="Aptos" panose="020B0004020202020204" pitchFamily="34" charset="0"/>
                <a:cs typeface="Arial" panose="020B0604020202020204" pitchFamily="34" charset="0"/>
              </a:rPr>
              <a:t>Décider</a:t>
            </a:r>
            <a:r>
              <a:rPr lang="en-GB" sz="2000" dirty="0">
                <a:latin typeface="Aptos" panose="020B0004020202020204" pitchFamily="34" charset="0"/>
                <a:cs typeface="Arial" panose="020B0604020202020204" pitchFamily="34" charset="0"/>
              </a:rPr>
              <a:t> de </a:t>
            </a:r>
            <a:r>
              <a:rPr lang="en-GB" sz="2000" dirty="0" err="1">
                <a:latin typeface="Aptos" panose="020B0004020202020204" pitchFamily="34" charset="0"/>
                <a:cs typeface="Arial" panose="020B0604020202020204" pitchFamily="34" charset="0"/>
              </a:rPr>
              <a:t>l'intervention</a:t>
            </a:r>
            <a:r>
              <a:rPr lang="en-GB" sz="2000" dirty="0">
                <a:latin typeface="Aptos" panose="020B0004020202020204" pitchFamily="34" charset="0"/>
                <a:cs typeface="Arial" panose="020B0604020202020204" pitchFamily="34" charset="0"/>
              </a:rPr>
              <a:t> et </a:t>
            </a:r>
            <a:r>
              <a:rPr lang="en-GB" sz="2000" dirty="0" err="1">
                <a:latin typeface="Aptos" panose="020B0004020202020204" pitchFamily="34" charset="0"/>
                <a:cs typeface="Arial" panose="020B0604020202020204" pitchFamily="34" charset="0"/>
              </a:rPr>
              <a:t>l'évaluer</a:t>
            </a:r>
            <a:endParaRPr lang="en-GB" sz="2000" dirty="0">
              <a:latin typeface="Aptos" panose="020B0004020202020204" pitchFamily="34" charset="0"/>
              <a:cs typeface="Arial" panose="020B0604020202020204" pitchFamily="34" charset="0"/>
            </a:endParaRPr>
          </a:p>
          <a:p>
            <a:pPr marL="0" indent="0">
              <a:buNone/>
            </a:pPr>
            <a:r>
              <a:rPr lang="de-CH" sz="2000" dirty="0"/>
              <a:t>	</a:t>
            </a:r>
            <a:r>
              <a:rPr lang="de-CH" sz="2000" b="1" dirty="0" err="1"/>
              <a:t>Fonction</a:t>
            </a:r>
            <a:r>
              <a:rPr lang="de-CH" sz="2000" b="1" dirty="0"/>
              <a:t> </a:t>
            </a:r>
            <a:r>
              <a:rPr lang="de-CH" sz="2000" b="1" dirty="0" err="1"/>
              <a:t>d'action</a:t>
            </a:r>
            <a:r>
              <a:rPr lang="de-CH" sz="2000" b="1" dirty="0"/>
              <a:t> et </a:t>
            </a:r>
            <a:r>
              <a:rPr lang="de-CH" sz="2000" b="1" dirty="0" err="1"/>
              <a:t>d'évaluation</a:t>
            </a:r>
            <a:r>
              <a:rPr lang="de-CH" sz="2000" dirty="0"/>
              <a:t> </a:t>
            </a:r>
          </a:p>
        </p:txBody>
      </p:sp>
      <p:sp>
        <p:nvSpPr>
          <p:cNvPr id="2" name="Rectangle 3">
            <a:extLst>
              <a:ext uri="{FF2B5EF4-FFF2-40B4-BE49-F238E27FC236}">
                <a16:creationId xmlns:a16="http://schemas.microsoft.com/office/drawing/2014/main" id="{6A750254-A886-014F-544D-ED15D06E3031}"/>
              </a:ext>
            </a:extLst>
          </p:cNvPr>
          <p:cNvSpPr txBox="1">
            <a:spLocks noChangeArrowheads="1"/>
          </p:cNvSpPr>
          <p:nvPr/>
        </p:nvSpPr>
        <p:spPr>
          <a:xfrm>
            <a:off x="1281213" y="1610783"/>
            <a:ext cx="5047620" cy="3888316"/>
          </a:xfrm>
          <a:prstGeom prst="rect">
            <a:avLst/>
          </a:prstGeom>
        </p:spPr>
        <p:txBody>
          <a:bodyPr vert="horz" lIns="91440" tIns="45720" rIns="91440" bIns="45720" rtlCol="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1600" b="0" i="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r>
              <a:rPr lang="fr-CH" sz="2500" b="1" dirty="0">
                <a:solidFill>
                  <a:schemeClr val="accent2">
                    <a:lumMod val="75000"/>
                  </a:schemeClr>
                </a:solidFill>
                <a:latin typeface="Aptos" panose="020B0004020202020204" pitchFamily="34" charset="0"/>
              </a:rPr>
              <a:t>Connaître </a:t>
            </a:r>
          </a:p>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r>
              <a:rPr lang="fr-CH" sz="2500" b="1" dirty="0">
                <a:solidFill>
                  <a:schemeClr val="accent2">
                    <a:lumMod val="75000"/>
                  </a:schemeClr>
                </a:solidFill>
                <a:latin typeface="Aptos" panose="020B0004020202020204" pitchFamily="34" charset="0"/>
              </a:rPr>
              <a:t>Comprendre</a:t>
            </a:r>
          </a:p>
          <a:p>
            <a:pPr marL="0" indent="0">
              <a:buFont typeface="Arial" panose="020B0604020202020204" pitchFamily="34" charset="0"/>
              <a:buNone/>
            </a:pPr>
            <a:endParaRPr lang="en-GB"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endParaRPr lang="en-GB"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endParaRPr lang="en-GB" sz="2500" b="1" dirty="0">
              <a:solidFill>
                <a:schemeClr val="accent2">
                  <a:lumMod val="75000"/>
                </a:schemeClr>
              </a:solidFill>
              <a:latin typeface="Aptos" panose="020B0004020202020204" pitchFamily="34" charset="0"/>
            </a:endParaRPr>
          </a:p>
          <a:p>
            <a:pPr marL="0" indent="0">
              <a:buFont typeface="Arial" panose="020B0604020202020204" pitchFamily="34" charset="0"/>
              <a:buNone/>
            </a:pPr>
            <a:r>
              <a:rPr lang="fr-CH" sz="2500" b="1" dirty="0">
                <a:solidFill>
                  <a:schemeClr val="accent2">
                    <a:lumMod val="75000"/>
                  </a:schemeClr>
                </a:solidFill>
                <a:latin typeface="Aptos" panose="020B0004020202020204" pitchFamily="34" charset="0"/>
              </a:rPr>
              <a:t>Agir</a:t>
            </a:r>
          </a:p>
          <a:p>
            <a:pPr marL="0" indent="0">
              <a:buFont typeface="Arial" panose="020B0604020202020204" pitchFamily="34" charset="0"/>
              <a:buNone/>
            </a:pPr>
            <a:endParaRPr lang="fr-CH" sz="2500" b="1" dirty="0">
              <a:solidFill>
                <a:schemeClr val="accent2">
                  <a:lumMod val="75000"/>
                </a:schemeClr>
              </a:solidFill>
              <a:latin typeface="Aptos" panose="020B0004020202020204" pitchFamily="34" charset="0"/>
            </a:endParaRPr>
          </a:p>
        </p:txBody>
      </p:sp>
      <p:pic>
        <p:nvPicPr>
          <p:cNvPr id="4" name="Graphique 3" descr="Porte-bloc contour">
            <a:extLst>
              <a:ext uri="{FF2B5EF4-FFF2-40B4-BE49-F238E27FC236}">
                <a16:creationId xmlns:a16="http://schemas.microsoft.com/office/drawing/2014/main" id="{E6901F86-9F96-D742-ADC2-220F3DE5CA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83932" y="1862668"/>
            <a:ext cx="914400" cy="914400"/>
          </a:xfrm>
          <a:prstGeom prst="rect">
            <a:avLst/>
          </a:prstGeom>
        </p:spPr>
      </p:pic>
      <p:pic>
        <p:nvPicPr>
          <p:cNvPr id="6" name="Graphique 5" descr="Loupe contour">
            <a:extLst>
              <a:ext uri="{FF2B5EF4-FFF2-40B4-BE49-F238E27FC236}">
                <a16:creationId xmlns:a16="http://schemas.microsoft.com/office/drawing/2014/main" id="{E5B94847-5990-5D72-0D15-42F57771F7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83932" y="3557270"/>
            <a:ext cx="914400" cy="914400"/>
          </a:xfrm>
          <a:prstGeom prst="rect">
            <a:avLst/>
          </a:prstGeom>
        </p:spPr>
      </p:pic>
      <p:pic>
        <p:nvPicPr>
          <p:cNvPr id="8" name="Graphique 7" descr="Évaluation avec un remplissage uni">
            <a:extLst>
              <a:ext uri="{FF2B5EF4-FFF2-40B4-BE49-F238E27FC236}">
                <a16:creationId xmlns:a16="http://schemas.microsoft.com/office/drawing/2014/main" id="{BE8EF93B-769B-A2F5-B0E7-BC8182E233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783932" y="5170169"/>
            <a:ext cx="914400" cy="914400"/>
          </a:xfrm>
          <a:prstGeom prst="rect">
            <a:avLst/>
          </a:prstGeom>
        </p:spPr>
      </p:pic>
    </p:spTree>
    <p:extLst>
      <p:ext uri="{BB962C8B-B14F-4D97-AF65-F5344CB8AC3E}">
        <p14:creationId xmlns:p14="http://schemas.microsoft.com/office/powerpoint/2010/main" val="2090751143"/>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88770"/>
                                        </p:tgtEl>
                                        <p:attrNameLst>
                                          <p:attrName>style.visibility</p:attrName>
                                        </p:attrNameLst>
                                      </p:cBhvr>
                                      <p:to>
                                        <p:strVal val="visible"/>
                                      </p:to>
                                    </p:set>
                                    <p:animEffect transition="in" filter="fade">
                                      <p:cBhvr>
                                        <p:cTn id="7" dur="800" decel="100000"/>
                                        <p:tgtEl>
                                          <p:spTgt spid="288770"/>
                                        </p:tgtEl>
                                      </p:cBhvr>
                                    </p:animEffect>
                                    <p:anim calcmode="lin" valueType="num">
                                      <p:cBhvr>
                                        <p:cTn id="8" dur="800" decel="100000" fill="hold"/>
                                        <p:tgtEl>
                                          <p:spTgt spid="288770"/>
                                        </p:tgtEl>
                                        <p:attrNameLst>
                                          <p:attrName>style.rotation</p:attrName>
                                        </p:attrNameLst>
                                      </p:cBhvr>
                                      <p:tavLst>
                                        <p:tav tm="0">
                                          <p:val>
                                            <p:fltVal val="-90"/>
                                          </p:val>
                                        </p:tav>
                                        <p:tav tm="100000">
                                          <p:val>
                                            <p:fltVal val="0"/>
                                          </p:val>
                                        </p:tav>
                                      </p:tavLst>
                                    </p:anim>
                                    <p:anim calcmode="lin" valueType="num">
                                      <p:cBhvr>
                                        <p:cTn id="9" dur="800" decel="100000" fill="hold"/>
                                        <p:tgtEl>
                                          <p:spTgt spid="288770"/>
                                        </p:tgtEl>
                                        <p:attrNameLst>
                                          <p:attrName>ppt_x</p:attrName>
                                        </p:attrNameLst>
                                      </p:cBhvr>
                                      <p:tavLst>
                                        <p:tav tm="0">
                                          <p:val>
                                            <p:strVal val="#ppt_x+0.4"/>
                                          </p:val>
                                        </p:tav>
                                        <p:tav tm="100000">
                                          <p:val>
                                            <p:strVal val="#ppt_x-0.05"/>
                                          </p:val>
                                        </p:tav>
                                      </p:tavLst>
                                    </p:anim>
                                    <p:anim calcmode="lin" valueType="num">
                                      <p:cBhvr>
                                        <p:cTn id="10" dur="800" decel="100000" fill="hold"/>
                                        <p:tgtEl>
                                          <p:spTgt spid="28877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8877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8877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288771">
                                            <p:txEl>
                                              <p:pRg st="1" end="1"/>
                                            </p:txEl>
                                          </p:spTgt>
                                        </p:tgtEl>
                                        <p:attrNameLst>
                                          <p:attrName>style.visibility</p:attrName>
                                        </p:attrNameLst>
                                      </p:cBhvr>
                                      <p:to>
                                        <p:strVal val="visible"/>
                                      </p:to>
                                    </p:set>
                                    <p:animEffect transition="in" filter="fade">
                                      <p:cBhvr>
                                        <p:cTn id="17" dur="1000"/>
                                        <p:tgtEl>
                                          <p:spTgt spid="288771">
                                            <p:txEl>
                                              <p:pRg st="1" end="1"/>
                                            </p:txEl>
                                          </p:spTgt>
                                        </p:tgtEl>
                                      </p:cBhvr>
                                    </p:animEffect>
                                    <p:anim calcmode="lin" valueType="num">
                                      <p:cBhvr>
                                        <p:cTn id="18" dur="1000" fill="hold"/>
                                        <p:tgtEl>
                                          <p:spTgt spid="288771">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88771">
                                            <p:txEl>
                                              <p:pRg st="1" end="1"/>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288771">
                                            <p:txEl>
                                              <p:pRg st="2" end="2"/>
                                            </p:txEl>
                                          </p:spTgt>
                                        </p:tgtEl>
                                        <p:attrNameLst>
                                          <p:attrName>style.visibility</p:attrName>
                                        </p:attrNameLst>
                                      </p:cBhvr>
                                      <p:to>
                                        <p:strVal val="visible"/>
                                      </p:to>
                                    </p:set>
                                    <p:animEffect transition="in" filter="fade">
                                      <p:cBhvr>
                                        <p:cTn id="22" dur="1000"/>
                                        <p:tgtEl>
                                          <p:spTgt spid="288771">
                                            <p:txEl>
                                              <p:pRg st="2" end="2"/>
                                            </p:txEl>
                                          </p:spTgt>
                                        </p:tgtEl>
                                      </p:cBhvr>
                                    </p:animEffect>
                                    <p:anim calcmode="lin" valueType="num">
                                      <p:cBhvr>
                                        <p:cTn id="23" dur="1000" fill="hold"/>
                                        <p:tgtEl>
                                          <p:spTgt spid="288771">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88771">
                                            <p:txEl>
                                              <p:pRg st="2" end="2"/>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288771">
                                            <p:txEl>
                                              <p:pRg st="5" end="5"/>
                                            </p:txEl>
                                          </p:spTgt>
                                        </p:tgtEl>
                                        <p:attrNameLst>
                                          <p:attrName>style.visibility</p:attrName>
                                        </p:attrNameLst>
                                      </p:cBhvr>
                                      <p:to>
                                        <p:strVal val="visible"/>
                                      </p:to>
                                    </p:set>
                                    <p:animEffect transition="in" filter="fade">
                                      <p:cBhvr>
                                        <p:cTn id="27" dur="1000"/>
                                        <p:tgtEl>
                                          <p:spTgt spid="288771">
                                            <p:txEl>
                                              <p:pRg st="5" end="5"/>
                                            </p:txEl>
                                          </p:spTgt>
                                        </p:tgtEl>
                                      </p:cBhvr>
                                    </p:animEffect>
                                    <p:anim calcmode="lin" valueType="num">
                                      <p:cBhvr>
                                        <p:cTn id="28" dur="1000" fill="hold"/>
                                        <p:tgtEl>
                                          <p:spTgt spid="288771">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88771">
                                            <p:txEl>
                                              <p:pRg st="5" end="5"/>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288771">
                                            <p:txEl>
                                              <p:pRg st="6" end="6"/>
                                            </p:txEl>
                                          </p:spTgt>
                                        </p:tgtEl>
                                        <p:attrNameLst>
                                          <p:attrName>style.visibility</p:attrName>
                                        </p:attrNameLst>
                                      </p:cBhvr>
                                      <p:to>
                                        <p:strVal val="visible"/>
                                      </p:to>
                                    </p:set>
                                    <p:animEffect transition="in" filter="fade">
                                      <p:cBhvr>
                                        <p:cTn id="32" dur="1000"/>
                                        <p:tgtEl>
                                          <p:spTgt spid="288771">
                                            <p:txEl>
                                              <p:pRg st="6" end="6"/>
                                            </p:txEl>
                                          </p:spTgt>
                                        </p:tgtEl>
                                      </p:cBhvr>
                                    </p:animEffect>
                                    <p:anim calcmode="lin" valueType="num">
                                      <p:cBhvr>
                                        <p:cTn id="33" dur="1000" fill="hold"/>
                                        <p:tgtEl>
                                          <p:spTgt spid="288771">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288771">
                                            <p:txEl>
                                              <p:pRg st="6" end="6"/>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288771">
                                            <p:txEl>
                                              <p:pRg st="10" end="10"/>
                                            </p:txEl>
                                          </p:spTgt>
                                        </p:tgtEl>
                                        <p:attrNameLst>
                                          <p:attrName>style.visibility</p:attrName>
                                        </p:attrNameLst>
                                      </p:cBhvr>
                                      <p:to>
                                        <p:strVal val="visible"/>
                                      </p:to>
                                    </p:set>
                                    <p:animEffect transition="in" filter="fade">
                                      <p:cBhvr>
                                        <p:cTn id="37" dur="1000"/>
                                        <p:tgtEl>
                                          <p:spTgt spid="288771">
                                            <p:txEl>
                                              <p:pRg st="10" end="10"/>
                                            </p:txEl>
                                          </p:spTgt>
                                        </p:tgtEl>
                                      </p:cBhvr>
                                    </p:animEffect>
                                    <p:anim calcmode="lin" valueType="num">
                                      <p:cBhvr>
                                        <p:cTn id="38" dur="1000" fill="hold"/>
                                        <p:tgtEl>
                                          <p:spTgt spid="288771">
                                            <p:txEl>
                                              <p:pRg st="10" end="10"/>
                                            </p:txEl>
                                          </p:spTgt>
                                        </p:tgtEl>
                                        <p:attrNameLst>
                                          <p:attrName>ppt_x</p:attrName>
                                        </p:attrNameLst>
                                      </p:cBhvr>
                                      <p:tavLst>
                                        <p:tav tm="0">
                                          <p:val>
                                            <p:strVal val="#ppt_x"/>
                                          </p:val>
                                        </p:tav>
                                        <p:tav tm="100000">
                                          <p:val>
                                            <p:strVal val="#ppt_x"/>
                                          </p:val>
                                        </p:tav>
                                      </p:tavLst>
                                    </p:anim>
                                    <p:anim calcmode="lin" valueType="num">
                                      <p:cBhvr>
                                        <p:cTn id="39" dur="1000" fill="hold"/>
                                        <p:tgtEl>
                                          <p:spTgt spid="28877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288771">
                                            <p:txEl>
                                              <p:pRg st="11" end="11"/>
                                            </p:txEl>
                                          </p:spTgt>
                                        </p:tgtEl>
                                        <p:attrNameLst>
                                          <p:attrName>style.visibility</p:attrName>
                                        </p:attrNameLst>
                                      </p:cBhvr>
                                      <p:to>
                                        <p:strVal val="visible"/>
                                      </p:to>
                                    </p:set>
                                    <p:animEffect transition="in" filter="fade">
                                      <p:cBhvr>
                                        <p:cTn id="44" dur="1000"/>
                                        <p:tgtEl>
                                          <p:spTgt spid="288771">
                                            <p:txEl>
                                              <p:pRg st="11" end="11"/>
                                            </p:txEl>
                                          </p:spTgt>
                                        </p:tgtEl>
                                      </p:cBhvr>
                                    </p:animEffect>
                                    <p:anim calcmode="lin" valueType="num">
                                      <p:cBhvr>
                                        <p:cTn id="45" dur="1000" fill="hold"/>
                                        <p:tgtEl>
                                          <p:spTgt spid="288771">
                                            <p:txEl>
                                              <p:pRg st="11" end="11"/>
                                            </p:txEl>
                                          </p:spTgt>
                                        </p:tgtEl>
                                        <p:attrNameLst>
                                          <p:attrName>ppt_x</p:attrName>
                                        </p:attrNameLst>
                                      </p:cBhvr>
                                      <p:tavLst>
                                        <p:tav tm="0">
                                          <p:val>
                                            <p:strVal val="#ppt_x"/>
                                          </p:val>
                                        </p:tav>
                                        <p:tav tm="100000">
                                          <p:val>
                                            <p:strVal val="#ppt_x"/>
                                          </p:val>
                                        </p:tav>
                                      </p:tavLst>
                                    </p:anim>
                                    <p:anim calcmode="lin" valueType="num">
                                      <p:cBhvr>
                                        <p:cTn id="46" dur="1000" fill="hold"/>
                                        <p:tgtEl>
                                          <p:spTgt spid="288771">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2">
                                            <p:txEl>
                                              <p:pRg st="1" end="1"/>
                                            </p:txEl>
                                          </p:spTgt>
                                        </p:tgtEl>
                                        <p:attrNameLst>
                                          <p:attrName>style.visibility</p:attrName>
                                        </p:attrNameLst>
                                      </p:cBhvr>
                                      <p:to>
                                        <p:strVal val="visible"/>
                                      </p:to>
                                    </p:set>
                                    <p:animEffect transition="in" filter="fade">
                                      <p:cBhvr>
                                        <p:cTn id="51" dur="1000"/>
                                        <p:tgtEl>
                                          <p:spTgt spid="2">
                                            <p:txEl>
                                              <p:pRg st="1" end="1"/>
                                            </p:txEl>
                                          </p:spTgt>
                                        </p:tgtEl>
                                      </p:cBhvr>
                                    </p:animEffect>
                                    <p:anim calcmode="lin" valueType="num">
                                      <p:cBhvr>
                                        <p:cTn id="52"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53"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7" presetClass="entr" presetSubtype="0" fill="hold" grpId="0" nodeType="clickEffect">
                                  <p:stCondLst>
                                    <p:cond delay="0"/>
                                  </p:stCondLst>
                                  <p:childTnLst>
                                    <p:set>
                                      <p:cBhvr>
                                        <p:cTn id="57" dur="1" fill="hold">
                                          <p:stCondLst>
                                            <p:cond delay="0"/>
                                          </p:stCondLst>
                                        </p:cTn>
                                        <p:tgtEl>
                                          <p:spTgt spid="2">
                                            <p:txEl>
                                              <p:pRg st="4" end="4"/>
                                            </p:txEl>
                                          </p:spTgt>
                                        </p:tgtEl>
                                        <p:attrNameLst>
                                          <p:attrName>style.visibility</p:attrName>
                                        </p:attrNameLst>
                                      </p:cBhvr>
                                      <p:to>
                                        <p:strVal val="visible"/>
                                      </p:to>
                                    </p:set>
                                    <p:animEffect transition="in" filter="fade">
                                      <p:cBhvr>
                                        <p:cTn id="58" dur="1000"/>
                                        <p:tgtEl>
                                          <p:spTgt spid="2">
                                            <p:txEl>
                                              <p:pRg st="4" end="4"/>
                                            </p:txEl>
                                          </p:spTgt>
                                        </p:tgtEl>
                                      </p:cBhvr>
                                    </p:animEffect>
                                    <p:anim calcmode="lin" valueType="num">
                                      <p:cBhvr>
                                        <p:cTn id="5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6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2">
                                            <p:txEl>
                                              <p:pRg st="8" end="8"/>
                                            </p:txEl>
                                          </p:spTgt>
                                        </p:tgtEl>
                                        <p:attrNameLst>
                                          <p:attrName>style.visibility</p:attrName>
                                        </p:attrNameLst>
                                      </p:cBhvr>
                                      <p:to>
                                        <p:strVal val="visible"/>
                                      </p:to>
                                    </p:set>
                                    <p:animEffect transition="in" filter="fade">
                                      <p:cBhvr>
                                        <p:cTn id="65" dur="1000"/>
                                        <p:tgtEl>
                                          <p:spTgt spid="2">
                                            <p:txEl>
                                              <p:pRg st="8" end="8"/>
                                            </p:txEl>
                                          </p:spTgt>
                                        </p:tgtEl>
                                      </p:cBhvr>
                                    </p:animEffect>
                                    <p:anim calcmode="lin" valueType="num">
                                      <p:cBhvr>
                                        <p:cTn id="66"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7"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0" grpId="0"/>
      <p:bldP spid="288771" grpId="0" uiExpand="1" build="p"/>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ACC72F-FE9E-7391-D862-7BAE8B2626AC}"/>
              </a:ext>
            </a:extLst>
          </p:cNvPr>
          <p:cNvSpPr>
            <a:spLocks noGrp="1"/>
          </p:cNvSpPr>
          <p:nvPr>
            <p:ph type="title"/>
          </p:nvPr>
        </p:nvSpPr>
        <p:spPr>
          <a:xfrm>
            <a:off x="1631949" y="1066800"/>
            <a:ext cx="9745135" cy="960968"/>
          </a:xfrm>
        </p:spPr>
        <p:txBody>
          <a:bodyPr/>
          <a:lstStyle/>
          <a:p>
            <a:r>
              <a:rPr lang="fr-CH" dirty="0"/>
              <a:t>Petit exercice d’observation</a:t>
            </a:r>
          </a:p>
        </p:txBody>
      </p:sp>
      <p:sp>
        <p:nvSpPr>
          <p:cNvPr id="3" name="Espace réservé du texte 2">
            <a:extLst>
              <a:ext uri="{FF2B5EF4-FFF2-40B4-BE49-F238E27FC236}">
                <a16:creationId xmlns:a16="http://schemas.microsoft.com/office/drawing/2014/main" id="{39D7D0FD-371A-A255-B19D-7C0BE731C8E3}"/>
              </a:ext>
            </a:extLst>
          </p:cNvPr>
          <p:cNvSpPr>
            <a:spLocks noGrp="1"/>
          </p:cNvSpPr>
          <p:nvPr>
            <p:ph type="body" idx="1"/>
          </p:nvPr>
        </p:nvSpPr>
        <p:spPr>
          <a:xfrm>
            <a:off x="4648200" y="2948516"/>
            <a:ext cx="3092451" cy="960968"/>
          </a:xfrm>
        </p:spPr>
        <p:txBody>
          <a:bodyPr/>
          <a:lstStyle/>
          <a:p>
            <a:r>
              <a:rPr lang="fr-CH" dirty="0">
                <a:hlinkClick r:id="rId3"/>
              </a:rPr>
              <a:t>Vidéo « Le recruteur»</a:t>
            </a:r>
            <a:r>
              <a:rPr lang="fr-CH" dirty="0"/>
              <a:t> </a:t>
            </a:r>
          </a:p>
        </p:txBody>
      </p:sp>
    </p:spTree>
    <p:extLst>
      <p:ext uri="{BB962C8B-B14F-4D97-AF65-F5344CB8AC3E}">
        <p14:creationId xmlns:p14="http://schemas.microsoft.com/office/powerpoint/2010/main" val="2176814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631949" y="596901"/>
            <a:ext cx="9745135" cy="960968"/>
          </a:xfrm>
        </p:spPr>
        <p:txBody>
          <a:bodyPr anchor="b"/>
          <a:lstStyle/>
          <a:p>
            <a:pPr algn="l" eaLnBrk="1" hangingPunct="1"/>
            <a:r>
              <a:rPr lang="de-CH" sz="2400" dirty="0"/>
              <a:t>En </a:t>
            </a:r>
            <a:r>
              <a:rPr lang="de-CH" sz="2400" dirty="0" err="1"/>
              <a:t>sciences</a:t>
            </a:r>
            <a:r>
              <a:rPr lang="de-CH" sz="2400" dirty="0"/>
              <a:t> humaines</a:t>
            </a:r>
          </a:p>
        </p:txBody>
      </p:sp>
      <p:sp>
        <p:nvSpPr>
          <p:cNvPr id="122883" name="Rectangle 3"/>
          <p:cNvSpPr>
            <a:spLocks noGrp="1" noChangeArrowheads="1"/>
          </p:cNvSpPr>
          <p:nvPr>
            <p:ph type="body" idx="1"/>
          </p:nvPr>
        </p:nvSpPr>
        <p:spPr>
          <a:xfrm>
            <a:off x="994411" y="2372783"/>
            <a:ext cx="10382674" cy="3888316"/>
          </a:xfrm>
        </p:spPr>
        <p:txBody>
          <a:bodyPr/>
          <a:lstStyle/>
          <a:p>
            <a:pPr marL="442913" indent="-442913"/>
            <a:r>
              <a:rPr lang="fr-CH" sz="2500" dirty="0">
                <a:solidFill>
                  <a:schemeClr val="tx1"/>
                </a:solidFill>
              </a:rPr>
              <a:t>L'observation est une construction et non pas un simple mécanisme :</a:t>
            </a:r>
          </a:p>
          <a:p>
            <a:pPr marL="442913" indent="-442913"/>
            <a:endParaRPr lang="fr-CH" sz="2500" dirty="0">
              <a:solidFill>
                <a:schemeClr val="tx1"/>
              </a:solidFill>
            </a:endParaRPr>
          </a:p>
          <a:p>
            <a:pPr marL="857250" lvl="1" indent="-457200"/>
            <a:r>
              <a:rPr lang="fr-CH" sz="2500" i="1" dirty="0">
                <a:solidFill>
                  <a:schemeClr val="tx1"/>
                </a:solidFill>
                <a:latin typeface="Aptos" panose="020B0004020202020204" pitchFamily="34" charset="0"/>
                <a:cs typeface="Arial" panose="020B0604020202020204" pitchFamily="34" charset="0"/>
              </a:rPr>
              <a:t>« Il s'agit d'un processus et non d'un mécanisme simple d'impression par reproduction » </a:t>
            </a:r>
            <a:r>
              <a:rPr lang="fr-CH" sz="2500" dirty="0">
                <a:solidFill>
                  <a:schemeClr val="tx1"/>
                </a:solidFill>
                <a:latin typeface="Aptos" panose="020B0004020202020204" pitchFamily="34" charset="0"/>
                <a:cs typeface="Arial" panose="020B0604020202020204" pitchFamily="34" charset="0"/>
              </a:rPr>
              <a:t>(De Ketele et Roegiers, 2009, p.15).</a:t>
            </a:r>
          </a:p>
          <a:p>
            <a:pPr marL="857250" lvl="1" indent="-457200"/>
            <a:endParaRPr lang="fr-CH" sz="2500" dirty="0">
              <a:solidFill>
                <a:schemeClr val="tx1"/>
              </a:solidFill>
              <a:latin typeface="Aptos" panose="020B0004020202020204" pitchFamily="34" charset="0"/>
              <a:cs typeface="Arial" panose="020B0604020202020204" pitchFamily="34" charset="0"/>
            </a:endParaRPr>
          </a:p>
          <a:p>
            <a:pPr marL="857250" lvl="1" indent="-457200">
              <a:buFont typeface="Arial" panose="020B0604020202020204" pitchFamily="34" charset="0"/>
              <a:buChar char="•"/>
            </a:pPr>
            <a:r>
              <a:rPr lang="fr-CH" sz="2500" dirty="0">
                <a:solidFill>
                  <a:schemeClr val="tx1"/>
                </a:solidFill>
                <a:latin typeface="Aptos" panose="020B0004020202020204" pitchFamily="34" charset="0"/>
                <a:cs typeface="Arial" panose="020B0604020202020204" pitchFamily="34" charset="0"/>
              </a:rPr>
              <a:t>La perception immédiate n'en est qu'une des étapes.</a:t>
            </a:r>
          </a:p>
          <a:p>
            <a:pPr marL="857250" lvl="1" indent="-457200">
              <a:buFont typeface="Arial" panose="020B0604020202020204" pitchFamily="34" charset="0"/>
              <a:buChar char="•"/>
            </a:pPr>
            <a:r>
              <a:rPr lang="fr-CH" sz="2500" dirty="0">
                <a:solidFill>
                  <a:schemeClr val="tx1"/>
                </a:solidFill>
                <a:latin typeface="Aptos" panose="020B0004020202020204" pitchFamily="34" charset="0"/>
                <a:cs typeface="Arial" panose="020B0604020202020204" pitchFamily="34" charset="0"/>
              </a:rPr>
              <a:t>La subjectivité de l'observateur ou observatrice est engagée.</a:t>
            </a:r>
          </a:p>
          <a:p>
            <a:pPr marL="857250" lvl="1" indent="-457200">
              <a:buFont typeface="Arial" panose="020B0604020202020204" pitchFamily="34" charset="0"/>
              <a:buChar char="•"/>
            </a:pPr>
            <a:r>
              <a:rPr lang="fr-CH" sz="2500" dirty="0">
                <a:solidFill>
                  <a:schemeClr val="tx1"/>
                </a:solidFill>
                <a:latin typeface="Aptos" panose="020B0004020202020204" pitchFamily="34" charset="0"/>
                <a:cs typeface="Arial" panose="020B0604020202020204" pitchFamily="34" charset="0"/>
              </a:rPr>
              <a:t>Un même événement </a:t>
            </a:r>
            <a:r>
              <a:rPr lang="fr-CH" sz="2500" dirty="0">
                <a:solidFill>
                  <a:schemeClr val="tx1"/>
                </a:solidFill>
                <a:latin typeface="Aptos" panose="020B0004020202020204" pitchFamily="34" charset="0"/>
                <a:cs typeface="Arial" panose="020B0604020202020204" pitchFamily="34" charset="0"/>
                <a:sym typeface="Wingdings" pitchFamily="2" charset="2"/>
              </a:rPr>
              <a:t>donne lieu à </a:t>
            </a:r>
            <a:r>
              <a:rPr lang="fr-CH" sz="2500" dirty="0">
                <a:solidFill>
                  <a:schemeClr val="tx1"/>
                </a:solidFill>
                <a:latin typeface="Aptos" panose="020B0004020202020204" pitchFamily="34" charset="0"/>
                <a:cs typeface="Arial" panose="020B0604020202020204" pitchFamily="34" charset="0"/>
              </a:rPr>
              <a:t>plusieurs observations possibles.</a:t>
            </a:r>
            <a:endParaRPr lang="de-CH" sz="2500" dirty="0">
              <a:solidFill>
                <a:schemeClr val="tx1"/>
              </a:solidFill>
              <a:latin typeface="Aptos" panose="020B0004020202020204" pitchFamily="34" charset="0"/>
              <a:cs typeface="Arial" panose="020B0604020202020204" pitchFamily="34" charset="0"/>
            </a:endParaRPr>
          </a:p>
          <a:p>
            <a:pPr marL="442913" indent="-442913">
              <a:buNone/>
            </a:pPr>
            <a:endParaRPr lang="de-CH" sz="2500" dirty="0">
              <a:solidFill>
                <a:schemeClr val="tx1"/>
              </a:solidFill>
            </a:endParaRPr>
          </a:p>
        </p:txBody>
      </p:sp>
    </p:spTree>
    <p:extLst>
      <p:ext uri="{BB962C8B-B14F-4D97-AF65-F5344CB8AC3E}">
        <p14:creationId xmlns:p14="http://schemas.microsoft.com/office/powerpoint/2010/main" val="2545754079"/>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1000" fill="hold"/>
                                        <p:tgtEl>
                                          <p:spTgt spid="122882"/>
                                        </p:tgtEl>
                                        <p:attrNameLst>
                                          <p:attrName>ppt_w</p:attrName>
                                        </p:attrNameLst>
                                      </p:cBhvr>
                                      <p:tavLst>
                                        <p:tav tm="0">
                                          <p:val>
                                            <p:strVal val="#ppt_w+.3"/>
                                          </p:val>
                                        </p:tav>
                                        <p:tav tm="100000">
                                          <p:val>
                                            <p:strVal val="#ppt_w"/>
                                          </p:val>
                                        </p:tav>
                                      </p:tavLst>
                                    </p:anim>
                                    <p:anim calcmode="lin" valueType="num">
                                      <p:cBhvr>
                                        <p:cTn id="8" dur="1000" fill="hold"/>
                                        <p:tgtEl>
                                          <p:spTgt spid="122882"/>
                                        </p:tgtEl>
                                        <p:attrNameLst>
                                          <p:attrName>ppt_h</p:attrName>
                                        </p:attrNameLst>
                                      </p:cBhvr>
                                      <p:tavLst>
                                        <p:tav tm="0">
                                          <p:val>
                                            <p:strVal val="#ppt_h"/>
                                          </p:val>
                                        </p:tav>
                                        <p:tav tm="100000">
                                          <p:val>
                                            <p:strVal val="#ppt_h"/>
                                          </p:val>
                                        </p:tav>
                                      </p:tavLst>
                                    </p:anim>
                                    <p:animEffect transition="in" filter="fade">
                                      <p:cBhvr>
                                        <p:cTn id="9" dur="1000"/>
                                        <p:tgtEl>
                                          <p:spTgt spid="122882"/>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122883">
                                            <p:txEl>
                                              <p:pRg st="0" end="0"/>
                                            </p:txEl>
                                          </p:spTgt>
                                        </p:tgtEl>
                                        <p:attrNameLst>
                                          <p:attrName>style.visibility</p:attrName>
                                        </p:attrNameLst>
                                      </p:cBhvr>
                                      <p:to>
                                        <p:strVal val="visible"/>
                                      </p:to>
                                    </p:set>
                                    <p:anim calcmode="lin" valueType="num">
                                      <p:cBhvr>
                                        <p:cTn id="12" dur="1000" fill="hold"/>
                                        <p:tgtEl>
                                          <p:spTgt spid="122883">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12288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22883">
                                            <p:txEl>
                                              <p:pRg st="0" end="0"/>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122883">
                                            <p:txEl>
                                              <p:pRg st="2" end="2"/>
                                            </p:txEl>
                                          </p:spTgt>
                                        </p:tgtEl>
                                        <p:attrNameLst>
                                          <p:attrName>style.visibility</p:attrName>
                                        </p:attrNameLst>
                                      </p:cBhvr>
                                      <p:to>
                                        <p:strVal val="visible"/>
                                      </p:to>
                                    </p:set>
                                    <p:anim calcmode="lin" valueType="num">
                                      <p:cBhvr>
                                        <p:cTn id="17" dur="1000" fill="hold"/>
                                        <p:tgtEl>
                                          <p:spTgt spid="12288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12288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122883">
                                            <p:txEl>
                                              <p:pRg st="2" end="2"/>
                                            </p:txEl>
                                          </p:spTgt>
                                        </p:tgtEl>
                                      </p:cBhvr>
                                    </p:animEffect>
                                  </p:childTnLst>
                                </p:cTn>
                              </p:par>
                              <p:par>
                                <p:cTn id="20" presetID="50" presetClass="entr" presetSubtype="0" decel="100000" fill="hold" grpId="0" nodeType="withEffect">
                                  <p:stCondLst>
                                    <p:cond delay="0"/>
                                  </p:stCondLst>
                                  <p:childTnLst>
                                    <p:set>
                                      <p:cBhvr>
                                        <p:cTn id="21" dur="1" fill="hold">
                                          <p:stCondLst>
                                            <p:cond delay="0"/>
                                          </p:stCondLst>
                                        </p:cTn>
                                        <p:tgtEl>
                                          <p:spTgt spid="122883">
                                            <p:txEl>
                                              <p:pRg st="4" end="4"/>
                                            </p:txEl>
                                          </p:spTgt>
                                        </p:tgtEl>
                                        <p:attrNameLst>
                                          <p:attrName>style.visibility</p:attrName>
                                        </p:attrNameLst>
                                      </p:cBhvr>
                                      <p:to>
                                        <p:strVal val="visible"/>
                                      </p:to>
                                    </p:set>
                                    <p:anim calcmode="lin" valueType="num">
                                      <p:cBhvr>
                                        <p:cTn id="22" dur="1000" fill="hold"/>
                                        <p:tgtEl>
                                          <p:spTgt spid="122883">
                                            <p:txEl>
                                              <p:pRg st="4" end="4"/>
                                            </p:txEl>
                                          </p:spTgt>
                                        </p:tgtEl>
                                        <p:attrNameLst>
                                          <p:attrName>ppt_w</p:attrName>
                                        </p:attrNameLst>
                                      </p:cBhvr>
                                      <p:tavLst>
                                        <p:tav tm="0">
                                          <p:val>
                                            <p:strVal val="#ppt_w+.3"/>
                                          </p:val>
                                        </p:tav>
                                        <p:tav tm="100000">
                                          <p:val>
                                            <p:strVal val="#ppt_w"/>
                                          </p:val>
                                        </p:tav>
                                      </p:tavLst>
                                    </p:anim>
                                    <p:anim calcmode="lin" valueType="num">
                                      <p:cBhvr>
                                        <p:cTn id="23" dur="1000" fill="hold"/>
                                        <p:tgtEl>
                                          <p:spTgt spid="122883">
                                            <p:txEl>
                                              <p:pRg st="4" end="4"/>
                                            </p:txEl>
                                          </p:spTgt>
                                        </p:tgtEl>
                                        <p:attrNameLst>
                                          <p:attrName>ppt_h</p:attrName>
                                        </p:attrNameLst>
                                      </p:cBhvr>
                                      <p:tavLst>
                                        <p:tav tm="0">
                                          <p:val>
                                            <p:strVal val="#ppt_h"/>
                                          </p:val>
                                        </p:tav>
                                        <p:tav tm="100000">
                                          <p:val>
                                            <p:strVal val="#ppt_h"/>
                                          </p:val>
                                        </p:tav>
                                      </p:tavLst>
                                    </p:anim>
                                    <p:animEffect transition="in" filter="fade">
                                      <p:cBhvr>
                                        <p:cTn id="24" dur="1000"/>
                                        <p:tgtEl>
                                          <p:spTgt spid="122883">
                                            <p:txEl>
                                              <p:pRg st="4" end="4"/>
                                            </p:tx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22883">
                                            <p:txEl>
                                              <p:pRg st="5" end="5"/>
                                            </p:txEl>
                                          </p:spTgt>
                                        </p:tgtEl>
                                        <p:attrNameLst>
                                          <p:attrName>style.visibility</p:attrName>
                                        </p:attrNameLst>
                                      </p:cBhvr>
                                      <p:to>
                                        <p:strVal val="visible"/>
                                      </p:to>
                                    </p:set>
                                    <p:anim calcmode="lin" valueType="num">
                                      <p:cBhvr>
                                        <p:cTn id="27" dur="1000" fill="hold"/>
                                        <p:tgtEl>
                                          <p:spTgt spid="122883">
                                            <p:txEl>
                                              <p:pRg st="5" end="5"/>
                                            </p:txEl>
                                          </p:spTgt>
                                        </p:tgtEl>
                                        <p:attrNameLst>
                                          <p:attrName>ppt_w</p:attrName>
                                        </p:attrNameLst>
                                      </p:cBhvr>
                                      <p:tavLst>
                                        <p:tav tm="0">
                                          <p:val>
                                            <p:strVal val="#ppt_w+.3"/>
                                          </p:val>
                                        </p:tav>
                                        <p:tav tm="100000">
                                          <p:val>
                                            <p:strVal val="#ppt_w"/>
                                          </p:val>
                                        </p:tav>
                                      </p:tavLst>
                                    </p:anim>
                                    <p:anim calcmode="lin" valueType="num">
                                      <p:cBhvr>
                                        <p:cTn id="28" dur="1000" fill="hold"/>
                                        <p:tgtEl>
                                          <p:spTgt spid="122883">
                                            <p:txEl>
                                              <p:pRg st="5" end="5"/>
                                            </p:txEl>
                                          </p:spTgt>
                                        </p:tgtEl>
                                        <p:attrNameLst>
                                          <p:attrName>ppt_h</p:attrName>
                                        </p:attrNameLst>
                                      </p:cBhvr>
                                      <p:tavLst>
                                        <p:tav tm="0">
                                          <p:val>
                                            <p:strVal val="#ppt_h"/>
                                          </p:val>
                                        </p:tav>
                                        <p:tav tm="100000">
                                          <p:val>
                                            <p:strVal val="#ppt_h"/>
                                          </p:val>
                                        </p:tav>
                                      </p:tavLst>
                                    </p:anim>
                                    <p:animEffect transition="in" filter="fade">
                                      <p:cBhvr>
                                        <p:cTn id="29" dur="1000"/>
                                        <p:tgtEl>
                                          <p:spTgt spid="122883">
                                            <p:txEl>
                                              <p:pRg st="5" end="5"/>
                                            </p:txEl>
                                          </p:spTgt>
                                        </p:tgtEl>
                                      </p:cBhvr>
                                    </p:animEffect>
                                  </p:childTnLst>
                                </p:cTn>
                              </p:par>
                              <p:par>
                                <p:cTn id="30" presetID="50" presetClass="entr" presetSubtype="0" decel="100000" fill="hold" grpId="0" nodeType="withEffect">
                                  <p:stCondLst>
                                    <p:cond delay="0"/>
                                  </p:stCondLst>
                                  <p:childTnLst>
                                    <p:set>
                                      <p:cBhvr>
                                        <p:cTn id="31" dur="1" fill="hold">
                                          <p:stCondLst>
                                            <p:cond delay="0"/>
                                          </p:stCondLst>
                                        </p:cTn>
                                        <p:tgtEl>
                                          <p:spTgt spid="122883">
                                            <p:txEl>
                                              <p:pRg st="6" end="6"/>
                                            </p:txEl>
                                          </p:spTgt>
                                        </p:tgtEl>
                                        <p:attrNameLst>
                                          <p:attrName>style.visibility</p:attrName>
                                        </p:attrNameLst>
                                      </p:cBhvr>
                                      <p:to>
                                        <p:strVal val="visible"/>
                                      </p:to>
                                    </p:set>
                                    <p:anim calcmode="lin" valueType="num">
                                      <p:cBhvr>
                                        <p:cTn id="32" dur="1000" fill="hold"/>
                                        <p:tgtEl>
                                          <p:spTgt spid="122883">
                                            <p:txEl>
                                              <p:pRg st="6" end="6"/>
                                            </p:txEl>
                                          </p:spTgt>
                                        </p:tgtEl>
                                        <p:attrNameLst>
                                          <p:attrName>ppt_w</p:attrName>
                                        </p:attrNameLst>
                                      </p:cBhvr>
                                      <p:tavLst>
                                        <p:tav tm="0">
                                          <p:val>
                                            <p:strVal val="#ppt_w+.3"/>
                                          </p:val>
                                        </p:tav>
                                        <p:tav tm="100000">
                                          <p:val>
                                            <p:strVal val="#ppt_w"/>
                                          </p:val>
                                        </p:tav>
                                      </p:tavLst>
                                    </p:anim>
                                    <p:anim calcmode="lin" valueType="num">
                                      <p:cBhvr>
                                        <p:cTn id="33" dur="1000" fill="hold"/>
                                        <p:tgtEl>
                                          <p:spTgt spid="122883">
                                            <p:txEl>
                                              <p:pRg st="6" end="6"/>
                                            </p:txEl>
                                          </p:spTgt>
                                        </p:tgtEl>
                                        <p:attrNameLst>
                                          <p:attrName>ppt_h</p:attrName>
                                        </p:attrNameLst>
                                      </p:cBhvr>
                                      <p:tavLst>
                                        <p:tav tm="0">
                                          <p:val>
                                            <p:strVal val="#ppt_h"/>
                                          </p:val>
                                        </p:tav>
                                        <p:tav tm="100000">
                                          <p:val>
                                            <p:strVal val="#ppt_h"/>
                                          </p:val>
                                        </p:tav>
                                      </p:tavLst>
                                    </p:anim>
                                    <p:animEffect transition="in" filter="fade">
                                      <p:cBhvr>
                                        <p:cTn id="34" dur="1000"/>
                                        <p:tgtEl>
                                          <p:spTgt spid="1228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631948" y="596901"/>
            <a:ext cx="9745135" cy="960968"/>
          </a:xfrm>
        </p:spPr>
        <p:txBody>
          <a:bodyPr anchor="b"/>
          <a:lstStyle/>
          <a:p>
            <a:pPr algn="l" eaLnBrk="1" hangingPunct="1"/>
            <a:r>
              <a:rPr lang="de-CH" sz="2400" dirty="0"/>
              <a:t>En sciences humaines</a:t>
            </a:r>
          </a:p>
        </p:txBody>
      </p:sp>
      <p:sp>
        <p:nvSpPr>
          <p:cNvPr id="122883" name="Rectangle 3"/>
          <p:cNvSpPr>
            <a:spLocks noGrp="1" noChangeArrowheads="1"/>
          </p:cNvSpPr>
          <p:nvPr>
            <p:ph type="body" idx="1"/>
          </p:nvPr>
        </p:nvSpPr>
        <p:spPr/>
        <p:txBody>
          <a:bodyPr/>
          <a:lstStyle/>
          <a:p>
            <a:pPr marL="442913" indent="-442913"/>
            <a:r>
              <a:rPr lang="fr-CH" sz="2400" dirty="0">
                <a:solidFill>
                  <a:schemeClr val="tx1"/>
                </a:solidFill>
              </a:rPr>
              <a:t>L'observation est une construction et non pas un simple mécanisme :</a:t>
            </a:r>
          </a:p>
          <a:p>
            <a:pPr marL="842963" lvl="1" indent="-442913"/>
            <a:endParaRPr lang="fr-CH" sz="2200" dirty="0">
              <a:solidFill>
                <a:schemeClr val="tx1"/>
              </a:solidFill>
              <a:latin typeface="Aptos" panose="020B0004020202020204" pitchFamily="34" charset="0"/>
              <a:cs typeface="Arial" panose="020B0604020202020204" pitchFamily="34" charset="0"/>
            </a:endParaRP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L'objectivité est difficile mais nécessaire !</a:t>
            </a: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Toute observation doit être préparée et planifiée.</a:t>
            </a: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L'observation doit être complétée par d'autres méthodes. </a:t>
            </a:r>
          </a:p>
          <a:p>
            <a:pPr marL="742950" lvl="1" indent="-342900">
              <a:buFont typeface="Arial" panose="020B0604020202020204" pitchFamily="34" charset="0"/>
              <a:buChar char="•"/>
            </a:pPr>
            <a:r>
              <a:rPr lang="fr-CH" sz="2200" dirty="0">
                <a:solidFill>
                  <a:schemeClr val="tx1"/>
                </a:solidFill>
                <a:latin typeface="Aptos" panose="020B0004020202020204" pitchFamily="34" charset="0"/>
                <a:cs typeface="Arial" panose="020B0604020202020204" pitchFamily="34" charset="0"/>
              </a:rPr>
              <a:t>Observer s'apprend !</a:t>
            </a:r>
          </a:p>
          <a:p>
            <a:pPr marL="842963" lvl="1" indent="-442913"/>
            <a:endParaRPr lang="fr-CH" sz="2200" dirty="0">
              <a:solidFill>
                <a:schemeClr val="tx1"/>
              </a:solidFill>
              <a:latin typeface="Aptos" panose="020B0004020202020204" pitchFamily="34" charset="0"/>
              <a:cs typeface="Arial" panose="020B0604020202020204" pitchFamily="34" charset="0"/>
            </a:endParaRPr>
          </a:p>
          <a:p>
            <a:pPr marL="842963" lvl="1" indent="-442913"/>
            <a:endParaRPr lang="fr-CH" sz="2200" dirty="0">
              <a:solidFill>
                <a:schemeClr val="tx1"/>
              </a:solidFill>
              <a:latin typeface="Aptos" panose="020B0004020202020204" pitchFamily="34" charset="0"/>
              <a:cs typeface="Arial" panose="020B0604020202020204" pitchFamily="34" charset="0"/>
            </a:endParaRPr>
          </a:p>
          <a:p>
            <a:pPr marL="842963" lvl="1" indent="-442913"/>
            <a:endParaRPr lang="fr-CH" sz="2200" dirty="0">
              <a:solidFill>
                <a:schemeClr val="tx1"/>
              </a:solidFill>
              <a:latin typeface="Aptos" panose="020B0004020202020204" pitchFamily="34" charset="0"/>
              <a:cs typeface="Arial" panose="020B0604020202020204" pitchFamily="34" charset="0"/>
            </a:endParaRPr>
          </a:p>
          <a:p>
            <a:pPr marL="842963" lvl="1" indent="-442913"/>
            <a:endParaRPr lang="de-CH" sz="2200" dirty="0">
              <a:solidFill>
                <a:schemeClr val="tx1"/>
              </a:solidFill>
              <a:latin typeface="Aptos" panose="020B0004020202020204" pitchFamily="34" charset="0"/>
              <a:cs typeface="Arial" panose="020B0604020202020204" pitchFamily="34" charset="0"/>
            </a:endParaRPr>
          </a:p>
          <a:p>
            <a:pPr marL="442913" indent="-442913"/>
            <a:endParaRPr lang="de-CH" sz="2400" dirty="0">
              <a:solidFill>
                <a:schemeClr val="tx1"/>
              </a:solidFill>
            </a:endParaRPr>
          </a:p>
        </p:txBody>
      </p:sp>
    </p:spTree>
    <p:extLst>
      <p:ext uri="{BB962C8B-B14F-4D97-AF65-F5344CB8AC3E}">
        <p14:creationId xmlns:p14="http://schemas.microsoft.com/office/powerpoint/2010/main" val="167012785"/>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1000" fill="hold"/>
                                        <p:tgtEl>
                                          <p:spTgt spid="122882"/>
                                        </p:tgtEl>
                                        <p:attrNameLst>
                                          <p:attrName>ppt_w</p:attrName>
                                        </p:attrNameLst>
                                      </p:cBhvr>
                                      <p:tavLst>
                                        <p:tav tm="0">
                                          <p:val>
                                            <p:strVal val="#ppt_w+.3"/>
                                          </p:val>
                                        </p:tav>
                                        <p:tav tm="100000">
                                          <p:val>
                                            <p:strVal val="#ppt_w"/>
                                          </p:val>
                                        </p:tav>
                                      </p:tavLst>
                                    </p:anim>
                                    <p:anim calcmode="lin" valueType="num">
                                      <p:cBhvr>
                                        <p:cTn id="8" dur="1000" fill="hold"/>
                                        <p:tgtEl>
                                          <p:spTgt spid="122882"/>
                                        </p:tgtEl>
                                        <p:attrNameLst>
                                          <p:attrName>ppt_h</p:attrName>
                                        </p:attrNameLst>
                                      </p:cBhvr>
                                      <p:tavLst>
                                        <p:tav tm="0">
                                          <p:val>
                                            <p:strVal val="#ppt_h"/>
                                          </p:val>
                                        </p:tav>
                                        <p:tav tm="100000">
                                          <p:val>
                                            <p:strVal val="#ppt_h"/>
                                          </p:val>
                                        </p:tav>
                                      </p:tavLst>
                                    </p:anim>
                                    <p:animEffect transition="in" filter="fade">
                                      <p:cBhvr>
                                        <p:cTn id="9" dur="1000"/>
                                        <p:tgtEl>
                                          <p:spTgt spid="122882"/>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122883">
                                            <p:txEl>
                                              <p:pRg st="0" end="0"/>
                                            </p:txEl>
                                          </p:spTgt>
                                        </p:tgtEl>
                                        <p:attrNameLst>
                                          <p:attrName>style.visibility</p:attrName>
                                        </p:attrNameLst>
                                      </p:cBhvr>
                                      <p:to>
                                        <p:strVal val="visible"/>
                                      </p:to>
                                    </p:set>
                                    <p:anim calcmode="lin" valueType="num">
                                      <p:cBhvr>
                                        <p:cTn id="12" dur="1000" fill="hold"/>
                                        <p:tgtEl>
                                          <p:spTgt spid="122883">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12288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22883">
                                            <p:txEl>
                                              <p:pRg st="0" end="0"/>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122883">
                                            <p:txEl>
                                              <p:pRg st="2" end="2"/>
                                            </p:txEl>
                                          </p:spTgt>
                                        </p:tgtEl>
                                        <p:attrNameLst>
                                          <p:attrName>style.visibility</p:attrName>
                                        </p:attrNameLst>
                                      </p:cBhvr>
                                      <p:to>
                                        <p:strVal val="visible"/>
                                      </p:to>
                                    </p:set>
                                    <p:anim calcmode="lin" valueType="num">
                                      <p:cBhvr>
                                        <p:cTn id="17" dur="1000" fill="hold"/>
                                        <p:tgtEl>
                                          <p:spTgt spid="12288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12288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122883">
                                            <p:txEl>
                                              <p:pRg st="2" end="2"/>
                                            </p:txEl>
                                          </p:spTgt>
                                        </p:tgtEl>
                                      </p:cBhvr>
                                    </p:animEffect>
                                  </p:childTnLst>
                                </p:cTn>
                              </p:par>
                              <p:par>
                                <p:cTn id="20" presetID="50" presetClass="entr" presetSubtype="0" decel="100000" fill="hold" grpId="0" nodeType="withEffect">
                                  <p:stCondLst>
                                    <p:cond delay="0"/>
                                  </p:stCondLst>
                                  <p:childTnLst>
                                    <p:set>
                                      <p:cBhvr>
                                        <p:cTn id="21" dur="1" fill="hold">
                                          <p:stCondLst>
                                            <p:cond delay="0"/>
                                          </p:stCondLst>
                                        </p:cTn>
                                        <p:tgtEl>
                                          <p:spTgt spid="122883">
                                            <p:txEl>
                                              <p:pRg st="3" end="3"/>
                                            </p:txEl>
                                          </p:spTgt>
                                        </p:tgtEl>
                                        <p:attrNameLst>
                                          <p:attrName>style.visibility</p:attrName>
                                        </p:attrNameLst>
                                      </p:cBhvr>
                                      <p:to>
                                        <p:strVal val="visible"/>
                                      </p:to>
                                    </p:set>
                                    <p:anim calcmode="lin" valueType="num">
                                      <p:cBhvr>
                                        <p:cTn id="22" dur="1000" fill="hold"/>
                                        <p:tgtEl>
                                          <p:spTgt spid="122883">
                                            <p:txEl>
                                              <p:pRg st="3" end="3"/>
                                            </p:txEl>
                                          </p:spTgt>
                                        </p:tgtEl>
                                        <p:attrNameLst>
                                          <p:attrName>ppt_w</p:attrName>
                                        </p:attrNameLst>
                                      </p:cBhvr>
                                      <p:tavLst>
                                        <p:tav tm="0">
                                          <p:val>
                                            <p:strVal val="#ppt_w+.3"/>
                                          </p:val>
                                        </p:tav>
                                        <p:tav tm="100000">
                                          <p:val>
                                            <p:strVal val="#ppt_w"/>
                                          </p:val>
                                        </p:tav>
                                      </p:tavLst>
                                    </p:anim>
                                    <p:anim calcmode="lin" valueType="num">
                                      <p:cBhvr>
                                        <p:cTn id="23" dur="1000" fill="hold"/>
                                        <p:tgtEl>
                                          <p:spTgt spid="12288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122883">
                                            <p:txEl>
                                              <p:pRg st="3" end="3"/>
                                            </p:tx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22883">
                                            <p:txEl>
                                              <p:pRg st="4" end="4"/>
                                            </p:txEl>
                                          </p:spTgt>
                                        </p:tgtEl>
                                        <p:attrNameLst>
                                          <p:attrName>style.visibility</p:attrName>
                                        </p:attrNameLst>
                                      </p:cBhvr>
                                      <p:to>
                                        <p:strVal val="visible"/>
                                      </p:to>
                                    </p:set>
                                    <p:anim calcmode="lin" valueType="num">
                                      <p:cBhvr>
                                        <p:cTn id="27" dur="1000" fill="hold"/>
                                        <p:tgtEl>
                                          <p:spTgt spid="122883">
                                            <p:txEl>
                                              <p:pRg st="4" end="4"/>
                                            </p:txEl>
                                          </p:spTgt>
                                        </p:tgtEl>
                                        <p:attrNameLst>
                                          <p:attrName>ppt_w</p:attrName>
                                        </p:attrNameLst>
                                      </p:cBhvr>
                                      <p:tavLst>
                                        <p:tav tm="0">
                                          <p:val>
                                            <p:strVal val="#ppt_w+.3"/>
                                          </p:val>
                                        </p:tav>
                                        <p:tav tm="100000">
                                          <p:val>
                                            <p:strVal val="#ppt_w"/>
                                          </p:val>
                                        </p:tav>
                                      </p:tavLst>
                                    </p:anim>
                                    <p:anim calcmode="lin" valueType="num">
                                      <p:cBhvr>
                                        <p:cTn id="28" dur="1000" fill="hold"/>
                                        <p:tgtEl>
                                          <p:spTgt spid="12288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122883">
                                            <p:txEl>
                                              <p:pRg st="4" end="4"/>
                                            </p:txEl>
                                          </p:spTgt>
                                        </p:tgtEl>
                                      </p:cBhvr>
                                    </p:animEffect>
                                  </p:childTnLst>
                                </p:cTn>
                              </p:par>
                              <p:par>
                                <p:cTn id="30" presetID="50" presetClass="entr" presetSubtype="0" decel="100000" fill="hold" grpId="0" nodeType="withEffect">
                                  <p:stCondLst>
                                    <p:cond delay="0"/>
                                  </p:stCondLst>
                                  <p:childTnLst>
                                    <p:set>
                                      <p:cBhvr>
                                        <p:cTn id="31" dur="1" fill="hold">
                                          <p:stCondLst>
                                            <p:cond delay="0"/>
                                          </p:stCondLst>
                                        </p:cTn>
                                        <p:tgtEl>
                                          <p:spTgt spid="122883">
                                            <p:txEl>
                                              <p:pRg st="5" end="5"/>
                                            </p:txEl>
                                          </p:spTgt>
                                        </p:tgtEl>
                                        <p:attrNameLst>
                                          <p:attrName>style.visibility</p:attrName>
                                        </p:attrNameLst>
                                      </p:cBhvr>
                                      <p:to>
                                        <p:strVal val="visible"/>
                                      </p:to>
                                    </p:set>
                                    <p:anim calcmode="lin" valueType="num">
                                      <p:cBhvr>
                                        <p:cTn id="32" dur="1000" fill="hold"/>
                                        <p:tgtEl>
                                          <p:spTgt spid="122883">
                                            <p:txEl>
                                              <p:pRg st="5" end="5"/>
                                            </p:txEl>
                                          </p:spTgt>
                                        </p:tgtEl>
                                        <p:attrNameLst>
                                          <p:attrName>ppt_w</p:attrName>
                                        </p:attrNameLst>
                                      </p:cBhvr>
                                      <p:tavLst>
                                        <p:tav tm="0">
                                          <p:val>
                                            <p:strVal val="#ppt_w+.3"/>
                                          </p:val>
                                        </p:tav>
                                        <p:tav tm="100000">
                                          <p:val>
                                            <p:strVal val="#ppt_w"/>
                                          </p:val>
                                        </p:tav>
                                      </p:tavLst>
                                    </p:anim>
                                    <p:anim calcmode="lin" valueType="num">
                                      <p:cBhvr>
                                        <p:cTn id="33" dur="1000" fill="hold"/>
                                        <p:tgtEl>
                                          <p:spTgt spid="122883">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1228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custDataLst>
              <p:tags r:id="rId1"/>
            </p:custDataLst>
          </p:nvPr>
        </p:nvSpPr>
        <p:spPr>
          <a:xfrm>
            <a:off x="1307574" y="2762215"/>
            <a:ext cx="6560386" cy="666786"/>
          </a:xfrm>
          <a:prstGeom prst="rect">
            <a:avLst/>
          </a:prstGeom>
        </p:spPr>
        <p:txBody>
          <a:bodyPr wrap="none">
            <a:spAutoFit/>
          </a:bodyPr>
          <a:lstStyle/>
          <a:p>
            <a:r>
              <a:rPr lang="fr-CH" sz="3733" b="1" spc="-133" dirty="0">
                <a:solidFill>
                  <a:schemeClr val="accent2"/>
                </a:solidFill>
                <a:latin typeface="Verdana" panose="020B0604030504040204" pitchFamily="34" charset="0"/>
                <a:ea typeface="Verdana" panose="020B0604030504040204" pitchFamily="34" charset="0"/>
              </a:rPr>
              <a:t>Les biais de l’observation</a:t>
            </a:r>
          </a:p>
        </p:txBody>
      </p:sp>
    </p:spTree>
    <p:extLst>
      <p:ext uri="{BB962C8B-B14F-4D97-AF65-F5344CB8AC3E}">
        <p14:creationId xmlns:p14="http://schemas.microsoft.com/office/powerpoint/2010/main" val="3866010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4294967295"/>
            <p:extLst>
              <p:ext uri="{D42A27DB-BD31-4B8C-83A1-F6EECF244321}">
                <p14:modId xmlns:p14="http://schemas.microsoft.com/office/powerpoint/2010/main" val="1462685374"/>
              </p:ext>
            </p:extLst>
          </p:nvPr>
        </p:nvGraphicFramePr>
        <p:xfrm>
          <a:off x="1714500" y="1257300"/>
          <a:ext cx="87630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ouble flèche horizontale 2"/>
          <p:cNvSpPr/>
          <p:nvPr/>
        </p:nvSpPr>
        <p:spPr bwMode="auto">
          <a:xfrm rot="18908638">
            <a:off x="1503166" y="3183335"/>
            <a:ext cx="4680000" cy="144000"/>
          </a:xfrm>
          <a:prstGeom prst="leftRightArrow">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449263" eaLnBrk="0" hangingPunct="0">
              <a:buClr>
                <a:srgbClr val="000000"/>
              </a:buClr>
              <a:buSzPct val="100000"/>
            </a:pPr>
            <a:endParaRPr lang="fr-CH" sz="2000">
              <a:solidFill>
                <a:schemeClr val="bg1"/>
              </a:solidFill>
              <a:latin typeface="Arial" panose="020B0604020202020204" pitchFamily="34" charset="0"/>
              <a:ea typeface="Microsoft YaHei" panose="020B0503020204020204" pitchFamily="34" charset="-122"/>
            </a:endParaRPr>
          </a:p>
        </p:txBody>
      </p:sp>
      <p:sp>
        <p:nvSpPr>
          <p:cNvPr id="5" name="Double flèche horizontale 4"/>
          <p:cNvSpPr/>
          <p:nvPr/>
        </p:nvSpPr>
        <p:spPr bwMode="auto">
          <a:xfrm rot="2772430">
            <a:off x="5960778" y="3220777"/>
            <a:ext cx="4680000" cy="144000"/>
          </a:xfrm>
          <a:prstGeom prst="leftRightArrow">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449263" eaLnBrk="0" hangingPunct="0">
              <a:buClr>
                <a:srgbClr val="000000"/>
              </a:buClr>
              <a:buSzPct val="100000"/>
            </a:pPr>
            <a:endParaRPr lang="fr-CH" sz="2000">
              <a:solidFill>
                <a:schemeClr val="bg1"/>
              </a:solidFill>
              <a:latin typeface="Arial" panose="020B0604020202020204" pitchFamily="34" charset="0"/>
              <a:ea typeface="Microsoft YaHei" panose="020B0503020204020204" pitchFamily="34" charset="-122"/>
            </a:endParaRPr>
          </a:p>
        </p:txBody>
      </p:sp>
      <p:sp>
        <p:nvSpPr>
          <p:cNvPr id="6" name="Double flèche horizontale 5"/>
          <p:cNvSpPr/>
          <p:nvPr/>
        </p:nvSpPr>
        <p:spPr bwMode="auto">
          <a:xfrm>
            <a:off x="2209801" y="5715000"/>
            <a:ext cx="7776000" cy="144000"/>
          </a:xfrm>
          <a:prstGeom prst="leftRightArrow">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449263" eaLnBrk="0" hangingPunct="0">
              <a:buClr>
                <a:srgbClr val="000000"/>
              </a:buClr>
              <a:buSzPct val="100000"/>
            </a:pPr>
            <a:endParaRPr lang="fr-CH" sz="2000">
              <a:solidFill>
                <a:schemeClr val="bg1"/>
              </a:solidFill>
              <a:latin typeface="Arial" panose="020B0604020202020204" pitchFamily="34" charset="0"/>
              <a:ea typeface="Microsoft YaHe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Rectangle 3"/>
          <p:cNvSpPr>
            <a:spLocks noGrp="1" noChangeArrowheads="1"/>
          </p:cNvSpPr>
          <p:nvPr>
            <p:ph sz="half" idx="2"/>
          </p:nvPr>
        </p:nvSpPr>
        <p:spPr>
          <a:xfrm>
            <a:off x="1600200" y="1076389"/>
            <a:ext cx="8172450" cy="609605"/>
          </a:xfrm>
        </p:spPr>
        <p:txBody>
          <a:bodyPr>
            <a:normAutofit/>
          </a:bodyPr>
          <a:lstStyle/>
          <a:p>
            <a:pPr marL="0" indent="0">
              <a:lnSpc>
                <a:spcPct val="90000"/>
              </a:lnSpc>
              <a:buNone/>
            </a:pPr>
            <a:r>
              <a:rPr lang="fr-CH" b="1" dirty="0">
                <a:latin typeface="Verdana" panose="020B0604030504040204" pitchFamily="34" charset="0"/>
                <a:ea typeface="Verdana" panose="020B0604030504040204" pitchFamily="34" charset="0"/>
                <a:cs typeface="Calibri" panose="020F0502020204030204" pitchFamily="34" charset="0"/>
              </a:rPr>
              <a:t>Un exercice qui demande de l’attention … </a:t>
            </a:r>
          </a:p>
        </p:txBody>
      </p:sp>
      <p:sp>
        <p:nvSpPr>
          <p:cNvPr id="3" name="ZoneTexte 2">
            <a:extLst>
              <a:ext uri="{FF2B5EF4-FFF2-40B4-BE49-F238E27FC236}">
                <a16:creationId xmlns:a16="http://schemas.microsoft.com/office/drawing/2014/main" id="{94B92DFA-ADE5-D67B-9D41-21D5088A88C9}"/>
              </a:ext>
            </a:extLst>
          </p:cNvPr>
          <p:cNvSpPr txBox="1"/>
          <p:nvPr/>
        </p:nvSpPr>
        <p:spPr>
          <a:xfrm>
            <a:off x="1569720" y="2895600"/>
            <a:ext cx="3429000" cy="1631216"/>
          </a:xfrm>
          <a:prstGeom prst="rect">
            <a:avLst/>
          </a:prstGeom>
          <a:noFill/>
        </p:spPr>
        <p:txBody>
          <a:bodyPr wrap="square" rtlCol="0">
            <a:spAutoFit/>
          </a:bodyPr>
          <a:lstStyle/>
          <a:p>
            <a:pPr algn="ctr"/>
            <a:r>
              <a:rPr lang="fr-CH" sz="2500" dirty="0">
                <a:solidFill>
                  <a:schemeClr val="accent2">
                    <a:lumMod val="75000"/>
                  </a:schemeClr>
                </a:solidFill>
                <a:latin typeface="Aptos" panose="020B0004020202020204" pitchFamily="34" charset="0"/>
                <a:cs typeface="Arial" panose="020B0604020202020204" pitchFamily="34" charset="0"/>
              </a:rPr>
              <a:t>Quelles sources de distraction sur une observation professionnelle ?</a:t>
            </a:r>
          </a:p>
        </p:txBody>
      </p:sp>
      <p:pic>
        <p:nvPicPr>
          <p:cNvPr id="2050" name="Picture 2" descr="managing multiple distractions at work">
            <a:extLst>
              <a:ext uri="{FF2B5EF4-FFF2-40B4-BE49-F238E27FC236}">
                <a16:creationId xmlns:a16="http://schemas.microsoft.com/office/drawing/2014/main" id="{9E2A4A74-3988-4BD5-1DFE-DAB2812AC1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685994"/>
            <a:ext cx="5052872"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30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left)">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05_HESTS_HESTS_modèle_FR_light">
  <a:themeElements>
    <a:clrScheme name="hesso TS">
      <a:dk1>
        <a:srgbClr val="000000"/>
      </a:dk1>
      <a:lt1>
        <a:srgbClr val="FFFFFF"/>
      </a:lt1>
      <a:dk2>
        <a:srgbClr val="44546A"/>
      </a:dk2>
      <a:lt2>
        <a:srgbClr val="E7E6E6"/>
      </a:lt2>
      <a:accent1>
        <a:srgbClr val="8AB21D"/>
      </a:accent1>
      <a:accent2>
        <a:srgbClr val="2EA662"/>
      </a:accent2>
      <a:accent3>
        <a:srgbClr val="E1DE00"/>
      </a:accent3>
      <a:accent4>
        <a:srgbClr val="00A099"/>
      </a:accent4>
      <a:accent5>
        <a:srgbClr val="000000"/>
      </a:accent5>
      <a:accent6>
        <a:srgbClr val="000000"/>
      </a:accent6>
      <a:hlink>
        <a:srgbClr val="8AB21D"/>
      </a:hlink>
      <a:folHlink>
        <a:srgbClr val="B9B8B9"/>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STS_modèle_FR_light.potx" id="{9AB7B3E4-C08D-43CE-8E94-0FB94F5A2F89}" vid="{92F8CA98-7094-4991-94C3-93F3FD101BA1}"/>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1090</Words>
  <Application>Microsoft Office PowerPoint</Application>
  <PresentationFormat>Grand écran</PresentationFormat>
  <Paragraphs>207</Paragraphs>
  <Slides>28</Slides>
  <Notes>23</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28</vt:i4>
      </vt:variant>
    </vt:vector>
  </HeadingPairs>
  <TitlesOfParts>
    <vt:vector size="38" baseType="lpstr">
      <vt:lpstr>Aptos</vt:lpstr>
      <vt:lpstr>Arial</vt:lpstr>
      <vt:lpstr>Calibri</vt:lpstr>
      <vt:lpstr>Helvetica</vt:lpstr>
      <vt:lpstr>Helvetica Light</vt:lpstr>
      <vt:lpstr>Segoe UI Light</vt:lpstr>
      <vt:lpstr>Times New Roman</vt:lpstr>
      <vt:lpstr>Verdana</vt:lpstr>
      <vt:lpstr>Wingdings</vt:lpstr>
      <vt:lpstr>05_HESTS_HESTS_modèle_FR_light</vt:lpstr>
      <vt:lpstr>Présentation PowerPoint</vt:lpstr>
      <vt:lpstr>Le processus   d'intervention   en   TS De Robertis ,   2007  ;   Gillet  ,   1995</vt:lpstr>
      <vt:lpstr> Fonctions de l'observation </vt:lpstr>
      <vt:lpstr>Petit exercice d’observation</vt:lpstr>
      <vt:lpstr>En sciences humaines</vt:lpstr>
      <vt:lpstr>En sciences humaines</vt:lpstr>
      <vt:lpstr>Présentation PowerPoint</vt:lpstr>
      <vt:lpstr>Présentation PowerPoint</vt:lpstr>
      <vt:lpstr>Présentation PowerPoint</vt:lpstr>
      <vt:lpstr>Percevoir … prêter attention … observer</vt:lpstr>
      <vt:lpstr>Présentation PowerPoint</vt:lpstr>
      <vt:lpstr>La perception : des limites physiques (Observateurs et observatrices)</vt:lpstr>
      <vt:lpstr>Présentation PowerPoint</vt:lpstr>
      <vt:lpstr>La perception : des facteurs sociaux (Observateurs et observatrices)</vt:lpstr>
      <vt:lpstr>La perception : des données traitées différemment (Observateurs et observatrices)</vt:lpstr>
      <vt:lpstr>La perception : le traitement des données (Observateurs ou observatrices)</vt:lpstr>
      <vt:lpstr>L’organisation de l’observation (Observateurs et observatrices)</vt:lpstr>
      <vt:lpstr>Présentation PowerPoint</vt:lpstr>
      <vt:lpstr>L’interdépendance (Observé·e·s)</vt:lpstr>
      <vt:lpstr>En résumé les biais sont … </vt:lpstr>
      <vt:lpstr>Présentation PowerPoint</vt:lpstr>
      <vt:lpstr>Subjectif – Objectif (Kohn &amp; Nègre, 2003, p.35-38)</vt:lpstr>
      <vt:lpstr>Présentation PowerPoint</vt:lpstr>
      <vt:lpstr>L’objectivité en observation sociale  (Salomé, 1981)</vt:lpstr>
      <vt:lpstr>L’objectivité en observation sociale  (Salomé, 1981)</vt:lpstr>
      <vt:lpstr>Pour conclure</vt:lpstr>
      <vt:lpstr>Exercice</vt:lpstr>
      <vt:lpstr>Fiche de lecture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 Pinho</dc:creator>
  <cp:lastModifiedBy>De Gaspari Eline</cp:lastModifiedBy>
  <cp:revision>351</cp:revision>
  <cp:lastPrinted>2015-02-18T08:01:47Z</cp:lastPrinted>
  <dcterms:created xsi:type="dcterms:W3CDTF">1601-01-01T00:00:00Z</dcterms:created>
  <dcterms:modified xsi:type="dcterms:W3CDTF">2025-11-06T11:41:48Z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_AdHocReviewCycleID">
    <vt:i4>1869169084</vt:i4>
  </property>
  <property fmtid="{D5CDD505-2E9C-101B-9397-08002B2CF9AE}" pid="4" name="_NewReviewCycle">
    <vt:lpwstr/>
  </property>
  <property fmtid="{D5CDD505-2E9C-101B-9397-08002B2CF9AE}" pid="5" name="_EmailSubject">
    <vt:lpwstr>RE : A2 - Observation</vt:lpwstr>
  </property>
  <property fmtid="{D5CDD505-2E9C-101B-9397-08002B2CF9AE}" pid="6" name="_AuthorEmail">
    <vt:lpwstr>emilio.pitarelli@hevs.ch</vt:lpwstr>
  </property>
  <property fmtid="{D5CDD505-2E9C-101B-9397-08002B2CF9AE}" pid="7" name="_AuthorEmailDisplayName">
    <vt:lpwstr>Emilio Pitarelli</vt:lpwstr>
  </property>
</Properties>
</file>