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33"/>
  </p:notesMasterIdLst>
  <p:sldIdLst>
    <p:sldId id="612" r:id="rId5"/>
    <p:sldId id="284" r:id="rId6"/>
    <p:sldId id="357" r:id="rId7"/>
    <p:sldId id="540" r:id="rId8"/>
    <p:sldId id="560" r:id="rId9"/>
    <p:sldId id="412" r:id="rId10"/>
    <p:sldId id="380" r:id="rId11"/>
    <p:sldId id="435" r:id="rId12"/>
    <p:sldId id="604" r:id="rId13"/>
    <p:sldId id="605" r:id="rId14"/>
    <p:sldId id="606" r:id="rId15"/>
    <p:sldId id="607" r:id="rId16"/>
    <p:sldId id="608" r:id="rId17"/>
    <p:sldId id="611" r:id="rId18"/>
    <p:sldId id="562" r:id="rId19"/>
    <p:sldId id="371" r:id="rId20"/>
    <p:sldId id="563" r:id="rId21"/>
    <p:sldId id="569" r:id="rId22"/>
    <p:sldId id="565" r:id="rId23"/>
    <p:sldId id="566" r:id="rId24"/>
    <p:sldId id="571" r:id="rId25"/>
    <p:sldId id="573" r:id="rId26"/>
    <p:sldId id="574" r:id="rId27"/>
    <p:sldId id="575" r:id="rId28"/>
    <p:sldId id="580" r:id="rId29"/>
    <p:sldId id="577" r:id="rId30"/>
    <p:sldId id="610" r:id="rId31"/>
    <p:sldId id="583" r:id="rId32"/>
  </p:sldIdLst>
  <p:sldSz cx="9144000" cy="5143500" type="screen16x9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9F3F"/>
    <a:srgbClr val="FCE747"/>
    <a:srgbClr val="009CC3"/>
    <a:srgbClr val="A0C79B"/>
    <a:srgbClr val="CC5254"/>
    <a:srgbClr val="7C7772"/>
    <a:srgbClr val="792B56"/>
    <a:srgbClr val="268B56"/>
    <a:srgbClr val="B5AE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5828" autoAdjust="0"/>
  </p:normalViewPr>
  <p:slideViewPr>
    <p:cSldViewPr snapToGrid="0" snapToObjects="1">
      <p:cViewPr varScale="1">
        <p:scale>
          <a:sx n="120" d="100"/>
          <a:sy n="120" d="100"/>
        </p:scale>
        <p:origin x="1302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bellay Karine" userId="260e0396-7718-4404-b96e-425ec4e3a87d" providerId="ADAL" clId="{5230855F-4C15-4324-AC8B-62B28D8E4616}"/>
    <pc:docChg chg="modSld">
      <pc:chgData name="Darbellay Karine" userId="260e0396-7718-4404-b96e-425ec4e3a87d" providerId="ADAL" clId="{5230855F-4C15-4324-AC8B-62B28D8E4616}" dt="2025-11-20T10:40:58.945" v="0" actId="20577"/>
      <pc:docMkLst>
        <pc:docMk/>
      </pc:docMkLst>
      <pc:sldChg chg="modSp mod">
        <pc:chgData name="Darbellay Karine" userId="260e0396-7718-4404-b96e-425ec4e3a87d" providerId="ADAL" clId="{5230855F-4C15-4324-AC8B-62B28D8E4616}" dt="2025-11-20T10:40:58.945" v="0" actId="20577"/>
        <pc:sldMkLst>
          <pc:docMk/>
          <pc:sldMk cId="0" sldId="612"/>
        </pc:sldMkLst>
        <pc:spChg chg="mod">
          <ac:chgData name="Darbellay Karine" userId="260e0396-7718-4404-b96e-425ec4e3a87d" providerId="ADAL" clId="{5230855F-4C15-4324-AC8B-62B28D8E4616}" dt="2025-11-20T10:40:58.945" v="0" actId="20577"/>
          <ac:spMkLst>
            <pc:docMk/>
            <pc:sldMk cId="0" sldId="612"/>
            <ac:spMk id="4" creationId="{96B24DEB-6713-460D-9D13-6B4CC6FAA11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4207DD-876B-114D-862D-B2D5AFA258DF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F2BDA-EB5E-8649-B691-BD9BD59A692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412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defTabSz="895486"/>
            <a:r>
              <a:rPr lang="fr-FR" dirty="0">
                <a:latin typeface="Arial" pitchFamily="34" charset="0"/>
              </a:rPr>
              <a:t>B6 - Observation 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895486"/>
            <a:r>
              <a:rPr lang="fr-FR" dirty="0">
                <a:latin typeface="Arial" pitchFamily="34" charset="0"/>
              </a:rPr>
              <a:t>Mars 2014</a:t>
            </a:r>
          </a:p>
        </p:txBody>
      </p:sp>
      <p:sp>
        <p:nvSpPr>
          <p:cNvPr id="9728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895486"/>
            <a:r>
              <a:rPr lang="fr-FR" dirty="0">
                <a:latin typeface="Arial" pitchFamily="34" charset="0"/>
              </a:rPr>
              <a:t>hets valais-wallis</a:t>
            </a:r>
          </a:p>
        </p:txBody>
      </p:sp>
      <p:sp>
        <p:nvSpPr>
          <p:cNvPr id="972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895486"/>
            <a:fld id="{D2D61D43-60D0-471A-8A7A-595F0CA0DA4A}" type="slidenum">
              <a:rPr lang="fr-FR" smtClean="0">
                <a:latin typeface="Arial" pitchFamily="34" charset="0"/>
              </a:rPr>
              <a:pPr defTabSz="895486"/>
              <a:t>1</a:t>
            </a:fld>
            <a:endParaRPr lang="fr-FR" dirty="0">
              <a:latin typeface="Arial" pitchFamily="34" charset="0"/>
            </a:endParaRPr>
          </a:p>
        </p:txBody>
      </p:sp>
      <p:sp>
        <p:nvSpPr>
          <p:cNvPr id="972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2406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B6 - Observation </a:t>
            </a:r>
            <a:endParaRPr lang="fr-FR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Mars 2014</a:t>
            </a:r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hets valais-wallis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80644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B6 - Observation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Mars 2014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hets valais-wallis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87002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B6 - Observation </a:t>
            </a:r>
            <a:endParaRPr lang="fr-FR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Mars 2014</a:t>
            </a:r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hets valais-wallis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1111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B6 - Observation </a:t>
            </a:r>
            <a:endParaRPr lang="fr-FR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Mars 2014</a:t>
            </a:r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hets valais-wallis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53950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02940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10617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16</a:t>
            </a:fld>
            <a:endParaRPr lang="fr-FR" dirty="0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335378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17</a:t>
            </a:fld>
            <a:endParaRPr lang="fr-FR" dirty="0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0713802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18</a:t>
            </a:fld>
            <a:endParaRPr lang="fr-FR" dirty="0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1104704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19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8998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15307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B6 - Observation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Mars 2014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hets valais-wallis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20</a:t>
            </a:fld>
            <a:endParaRPr lang="fr-FR" dirty="0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6391658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8" name="Espace réservé de l'en-tête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defTabSz="903644"/>
            <a:r>
              <a:rPr lang="fr-FR" dirty="0">
                <a:latin typeface="Arial" pitchFamily="34" charset="0"/>
              </a:rPr>
              <a:t>B6 - Observation </a:t>
            </a:r>
          </a:p>
        </p:txBody>
      </p:sp>
      <p:sp>
        <p:nvSpPr>
          <p:cNvPr id="98309" name="Espace réservé de la date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903644"/>
            <a:r>
              <a:rPr lang="fr-FR" dirty="0">
                <a:latin typeface="Arial" pitchFamily="34" charset="0"/>
              </a:rPr>
              <a:t>Mars 2014</a:t>
            </a:r>
          </a:p>
        </p:txBody>
      </p:sp>
      <p:sp>
        <p:nvSpPr>
          <p:cNvPr id="98310" name="Espace réservé du pied de page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03644"/>
            <a:r>
              <a:rPr lang="fr-FR" dirty="0">
                <a:latin typeface="Arial" pitchFamily="34" charset="0"/>
              </a:rPr>
              <a:t>hets valais-wallis</a:t>
            </a:r>
          </a:p>
        </p:txBody>
      </p:sp>
      <p:sp>
        <p:nvSpPr>
          <p:cNvPr id="98311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3644"/>
            <a:fld id="{1A307A52-D88D-4628-9B99-FA255F5B1CAD}" type="slidenum">
              <a:rPr lang="fr-FR" smtClean="0">
                <a:latin typeface="Arial" pitchFamily="34" charset="0"/>
              </a:rPr>
              <a:pPr defTabSz="903644"/>
              <a:t>21</a:t>
            </a:fld>
            <a:endParaRPr lang="fr-FR" dirty="0">
              <a:latin typeface="Arial" pitchFamily="34" charset="0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383663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22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0468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23</a:t>
            </a:fld>
            <a:endParaRPr lang="fr-FR" dirty="0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98184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24</a:t>
            </a:fld>
            <a:endParaRPr lang="fr-FR" dirty="0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008499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25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21157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26</a:t>
            </a:fld>
            <a:endParaRPr lang="fr-FR" dirty="0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854414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B6 - Observation </a:t>
            </a:r>
            <a:endParaRPr lang="fr-FR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Mars 2014</a:t>
            </a:r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hets valais-wallis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27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242214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28</a:t>
            </a:fld>
            <a:endParaRPr lang="fr-FR" dirty="0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90306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25352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830177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6470285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07071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B6 - Observation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Mars 2014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hets valais-wallis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0715247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3200021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B6 - Observation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Mars 2014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hets valais-wallis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911F76-C9FD-46A5-B1BC-D354D10E36A9}" type="slidenum">
              <a:rPr lang="fr-FR" smtClean="0"/>
              <a:pPr>
                <a:defRPr/>
              </a:pPr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2281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249" y="3703291"/>
            <a:ext cx="2647751" cy="57201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1600" b="1" i="0" spc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Graphique 13">
            <a:extLst>
              <a:ext uri="{FF2B5EF4-FFF2-40B4-BE49-F238E27FC236}">
                <a16:creationId xmlns:a16="http://schemas.microsoft.com/office/drawing/2014/main" id="{5CA23B23-049F-4631-9517-82068454CD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74068" y="942432"/>
            <a:ext cx="2339692" cy="1720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95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AC7518-7145-6944-9CF3-76DBB1FBB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35012"/>
            <a:ext cx="7291387" cy="7207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AF92DC14-A0B7-B849-A3CD-F07B951D86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2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0E9E38-DDEA-2948-A4D5-A621A0D68145}"/>
              </a:ext>
            </a:extLst>
          </p:cNvPr>
          <p:cNvSpPr/>
          <p:nvPr userDrawn="1"/>
        </p:nvSpPr>
        <p:spPr>
          <a:xfrm>
            <a:off x="0" y="1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989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57200" y="514350"/>
            <a:ext cx="6858944" cy="472741"/>
          </a:xfrm>
        </p:spPr>
        <p:txBody>
          <a:bodyPr anchor="t"/>
          <a:lstStyle>
            <a:lvl1pPr algn="l">
              <a:defRPr sz="2100" b="1"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2529" y="1371600"/>
            <a:ext cx="6858944" cy="2572339"/>
          </a:xfrm>
        </p:spPr>
        <p:txBody>
          <a:bodyPr/>
          <a:lstStyle>
            <a:lvl1pPr marL="257175" indent="-257175" algn="ctr">
              <a:buFont typeface="Arial" panose="020B0604020202020204" pitchFamily="34" charset="0"/>
              <a:buChar char="•"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625594022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163949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2953942"/>
            <a:ext cx="4038600" cy="164068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hes-so vs fts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32D1D-56FD-4B15-8776-3EFAB49268D6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4433886"/>
      </p:ext>
    </p:extLst>
  </p:cSld>
  <p:clrMapOvr>
    <a:masterClrMapping/>
  </p:clrMapOvr>
  <p:transition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1028700"/>
            <a:ext cx="7772400" cy="85725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85800" y="2000250"/>
            <a:ext cx="7772400" cy="2571750"/>
          </a:xfrm>
        </p:spPr>
        <p:txBody>
          <a:bodyPr/>
          <a:lstStyle/>
          <a:p>
            <a:r>
              <a:rPr lang="fr-FR" dirty="0"/>
              <a:t>Cliquez sur l'icône pour ajouter un tableau</a:t>
            </a:r>
            <a:endParaRPr lang="fr-CH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858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dirty="0"/>
              <a:t>hes-so vs fts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D9C3A-AAF3-4A19-B43F-F7CE9214A53D}" type="slidenum">
              <a:rPr lang="fr-CH" smtClean="0"/>
              <a:pPr>
                <a:defRPr/>
              </a:pPr>
              <a:t>‹#›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520063984"/>
      </p:ext>
    </p:extLst>
  </p:cSld>
  <p:clrMapOvr>
    <a:masterClrMapping/>
  </p:clrMapOvr>
  <p:transition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1028700"/>
            <a:ext cx="7772400" cy="85725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85800" y="2000250"/>
            <a:ext cx="7772400" cy="2571750"/>
          </a:xfrm>
        </p:spPr>
        <p:txBody>
          <a:bodyPr/>
          <a:lstStyle/>
          <a:p>
            <a:r>
              <a:rPr lang="fr-FR" dirty="0"/>
              <a:t>Cliquez sur l'icône pour ajouter un graphique SmartArt</a:t>
            </a:r>
            <a:endParaRPr lang="fr-CH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858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dirty="0"/>
              <a:t>hes-so vs fts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A3FD6-ECF8-4F87-89B7-D8EB23646696}" type="slidenum">
              <a:rPr lang="fr-CH" smtClean="0"/>
              <a:pPr>
                <a:defRPr/>
              </a:pPr>
              <a:t>‹#›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527378319"/>
      </p:ext>
    </p:extLst>
  </p:cSld>
  <p:clrMapOvr>
    <a:masterClrMapping/>
  </p:clrMapOvr>
  <p:transition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hes-so vs fts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E7165-1451-4AB8-A96C-3FCF5CF5D83B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1713377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6CB22531-5A83-BD4B-B6A9-D036565F636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27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2" y="735013"/>
            <a:ext cx="7308851" cy="72072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1" y="1779587"/>
            <a:ext cx="7308851" cy="2916237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248F0A98-85BD-AC46-9EE9-8C6670BCEE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30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3962" y="1779587"/>
            <a:ext cx="3290887" cy="28531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49" y="1779587"/>
            <a:ext cx="3903663" cy="2853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F9EB151A-AD34-6A44-8A84-46F6DD6B43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122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2"/>
            <a:ext cx="7308850" cy="7207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3" y="1779588"/>
            <a:ext cx="3348038" cy="1410096"/>
          </a:xfrm>
        </p:spPr>
        <p:txBody>
          <a:bodyPr anchor="t">
            <a:noAutofit/>
          </a:bodyPr>
          <a:lstStyle>
            <a:lvl1pPr marL="0" indent="0">
              <a:buNone/>
              <a:defRPr sz="12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3962" y="3133618"/>
            <a:ext cx="3274219" cy="156220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779588"/>
            <a:ext cx="3887391" cy="1143410"/>
          </a:xfrm>
        </p:spPr>
        <p:txBody>
          <a:bodyPr anchor="t">
            <a:noAutofit/>
          </a:bodyPr>
          <a:lstStyle>
            <a:lvl1pPr marL="0" indent="0">
              <a:buNone/>
              <a:defRPr sz="12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133618"/>
            <a:ext cx="3903663" cy="156220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AC9AE83D-C698-EE44-8FF5-9DE04CEECA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648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18ADFC6A-40CE-DA4E-8805-E7BA720BB0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0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173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3"/>
            <a:ext cx="7292577" cy="7207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7097" y="1779587"/>
            <a:ext cx="3785715" cy="2916237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3963" y="1779588"/>
            <a:ext cx="3177802" cy="291623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EB89C26C-FE0D-8849-80F3-95E1894BCF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02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3"/>
            <a:ext cx="7308850" cy="72072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9" y="1779588"/>
            <a:ext cx="4572001" cy="291623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3963" y="1779588"/>
            <a:ext cx="3206986" cy="291623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8628FCB1-BB5E-8942-A33A-BF7D52B9AE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52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3" y="1779588"/>
            <a:ext cx="7306798" cy="2916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
Deuxième niveau
Troisième niveau
Quatrième niveau
Cinquième niveau </a:t>
            </a:r>
            <a:endParaRPr lang="en-US" dirty="0"/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1DAB87DA-F33B-FF4C-AB3F-F86A0E1DBB40}"/>
              </a:ext>
            </a:extLst>
          </p:cNvPr>
          <p:cNvSpPr txBox="1">
            <a:spLocks noChangeAspect="1"/>
          </p:cNvSpPr>
          <p:nvPr userDrawn="1"/>
        </p:nvSpPr>
        <p:spPr>
          <a:xfrm>
            <a:off x="5789740" y="4866367"/>
            <a:ext cx="2255864" cy="95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914400" rtl="0" eaLnBrk="1" fontAlgn="auto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fr-CH" sz="500" b="0" i="0" dirty="0">
                <a:solidFill>
                  <a:srgbClr val="B5AEA7"/>
                </a:solidFill>
                <a:latin typeface="Helvetica Light" panose="020B0403020202020204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Haute Ecole et Ecole Supérieure de Travail Social </a:t>
            </a:r>
            <a:r>
              <a:rPr lang="de-CH" sz="500" b="0" i="0" dirty="0">
                <a:solidFill>
                  <a:srgbClr val="B5AEA7"/>
                </a:solidFill>
                <a:latin typeface="Helvetica Light" panose="020B0403020202020204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|  </a:t>
            </a:r>
            <a:fld id="{442AD375-037F-43D0-B059-5172DA06796A}" type="slidenum">
              <a:rPr lang="de-CH" sz="500" b="0" i="0" smtClean="0">
                <a:solidFill>
                  <a:srgbClr val="B5AEA7"/>
                </a:solidFill>
                <a:latin typeface="Helvetica Light" panose="020B0403020202020204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pPr algn="r">
                <a:defRPr/>
              </a:pPr>
              <a:t>‹#›</a:t>
            </a:fld>
            <a:endParaRPr lang="de-CH" sz="500" b="0" i="0" dirty="0">
              <a:solidFill>
                <a:srgbClr val="B5AEA7"/>
              </a:solidFill>
              <a:latin typeface="Helvetica Light" panose="020B0403020202020204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8" name="Espace réservé du titre 7">
            <a:extLst>
              <a:ext uri="{FF2B5EF4-FFF2-40B4-BE49-F238E27FC236}">
                <a16:creationId xmlns:a16="http://schemas.microsoft.com/office/drawing/2014/main" id="{D436AE0C-78A0-324F-82B6-B96A5B36F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2" y="735012"/>
            <a:ext cx="7308851" cy="7207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CD223A8-E6CC-455D-AE27-C5AA09C29556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45607" y="4872843"/>
            <a:ext cx="494212" cy="89402"/>
          </a:xfrm>
          <a:prstGeom prst="rect">
            <a:avLst/>
          </a:prstGeom>
        </p:spPr>
      </p:pic>
      <p:pic>
        <p:nvPicPr>
          <p:cNvPr id="9" name="Graphique 9">
            <a:extLst>
              <a:ext uri="{FF2B5EF4-FFF2-40B4-BE49-F238E27FC236}">
                <a16:creationId xmlns:a16="http://schemas.microsoft.com/office/drawing/2014/main" id="{E1927DEC-81B0-43F4-B6AC-B8A79A19FD9C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rcRect/>
          <a:stretch/>
        </p:blipFill>
        <p:spPr>
          <a:xfrm>
            <a:off x="7316904" y="279991"/>
            <a:ext cx="1074811" cy="36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236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</p:sldLayoutIdLst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200" b="1" i="0" kern="1200" spc="-100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375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385" userDrawn="1">
          <p15:clr>
            <a:srgbClr val="F26B43"/>
          </p15:clr>
        </p15:guide>
        <p15:guide id="4" pos="771" userDrawn="1">
          <p15:clr>
            <a:srgbClr val="F26B43"/>
          </p15:clr>
        </p15:guide>
        <p15:guide id="5" orient="horz" pos="191" userDrawn="1">
          <p15:clr>
            <a:srgbClr val="F26B43"/>
          </p15:clr>
        </p15:guide>
        <p15:guide id="6" orient="horz" pos="2958" userDrawn="1">
          <p15:clr>
            <a:srgbClr val="F26B43"/>
          </p15:clr>
        </p15:guide>
        <p15:guide id="7" orient="horz" pos="1620" userDrawn="1">
          <p15:clr>
            <a:srgbClr val="F26B43"/>
          </p15:clr>
        </p15:guide>
        <p15:guide id="8" orient="horz" pos="463" userDrawn="1">
          <p15:clr>
            <a:srgbClr val="F26B43"/>
          </p15:clr>
        </p15:guide>
        <p15:guide id="9" orient="horz" pos="917" userDrawn="1">
          <p15:clr>
            <a:srgbClr val="F26B43"/>
          </p15:clr>
        </p15:guide>
        <p15:guide id="10" orient="horz" pos="112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49946" y="1828800"/>
            <a:ext cx="5029200" cy="10858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r-CH" sz="2400" b="1" dirty="0"/>
              <a:t>Récolte de données</a:t>
            </a:r>
          </a:p>
          <a:p>
            <a:pPr marL="0" indent="0">
              <a:buNone/>
              <a:defRPr/>
            </a:pPr>
            <a:r>
              <a:rPr lang="fr-CH" sz="2400" b="1" dirty="0"/>
              <a:t>Outils d’observation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B24DEB-6713-460D-9D13-6B4CC6FAA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657600"/>
            <a:ext cx="502920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1168" rIns="0" bIns="0" numCol="1" anchor="t" anchorCtr="0" compatLnSpc="1">
            <a:prstTxWarp prst="textNoShape">
              <a:avLst/>
            </a:prstTxWarp>
          </a:bodyPr>
          <a:lstStyle>
            <a:lvl1pPr marL="342900" indent="-342900"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49263" rtl="0" eaLnBrk="1" fontAlgn="base" hangingPunct="1">
              <a:spcBef>
                <a:spcPct val="0"/>
              </a:spcBef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 sz="2000" kern="1200">
                <a:solidFill>
                  <a:srgbClr val="000000"/>
                </a:solidFill>
                <a:latin typeface="+mn-lt"/>
                <a:ea typeface="Microsoft YaHei" panose="020B0503020204020204" pitchFamily="34" charset="-122"/>
                <a:cs typeface="+mn-cs"/>
              </a:defRPr>
            </a:lvl2pPr>
            <a:lvl3pPr marL="914400" indent="0" algn="ctr" defTabSz="449263" rtl="0" eaLnBrk="1" fontAlgn="base" hangingPunct="1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 sz="1800" kern="1200">
                <a:solidFill>
                  <a:srgbClr val="000000"/>
                </a:solidFill>
                <a:latin typeface="+mn-lt"/>
                <a:ea typeface="Microsoft YaHei" panose="020B0503020204020204" pitchFamily="34" charset="-122"/>
                <a:cs typeface="+mn-cs"/>
              </a:defRPr>
            </a:lvl3pPr>
            <a:lvl4pPr marL="1371600" indent="0" algn="ctr" defTabSz="449263" rtl="0" eaLnBrk="1" fontAlgn="base" hangingPunct="1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 sz="1600" kern="1200">
                <a:solidFill>
                  <a:srgbClr val="000000"/>
                </a:solidFill>
                <a:latin typeface="+mn-lt"/>
                <a:ea typeface="Microsoft YaHei" panose="020B0503020204020204" pitchFamily="34" charset="-122"/>
                <a:cs typeface="+mn-cs"/>
              </a:defRPr>
            </a:lvl4pPr>
            <a:lvl5pPr marL="1828800" indent="0" algn="ctr" defTabSz="449263" rtl="0" eaLnBrk="1" fontAlgn="base" hangingPunct="1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 sz="1600" kern="1200">
                <a:solidFill>
                  <a:srgbClr val="000000"/>
                </a:solidFill>
                <a:latin typeface="+mn-lt"/>
                <a:ea typeface="Microsoft YaHei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  <a:defRPr/>
            </a:pPr>
            <a:r>
              <a:rPr lang="fr-CH" sz="1500"/>
              <a:t>Karine Darbellay</a:t>
            </a:r>
            <a:endParaRPr lang="fr-CH" sz="1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165A4-D948-45FE-ABF1-D2CA44CFC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720329"/>
            <a:ext cx="5129212" cy="856059"/>
          </a:xfrm>
        </p:spPr>
        <p:txBody>
          <a:bodyPr/>
          <a:lstStyle/>
          <a:p>
            <a:pPr algn="l"/>
            <a:r>
              <a:rPr lang="fr-CH" dirty="0"/>
              <a:t>Concept: Harcèlement sexuel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EE98E2CA-D54B-40D0-905B-F55206CFB4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614433"/>
              </p:ext>
            </p:extLst>
          </p:nvPr>
        </p:nvGraphicFramePr>
        <p:xfrm>
          <a:off x="1407319" y="1671637"/>
          <a:ext cx="6229349" cy="3207616"/>
        </p:xfrm>
        <a:graphic>
          <a:graphicData uri="http://schemas.openxmlformats.org/drawingml/2006/table">
            <a:tbl>
              <a:tblPr firstRow="1" firstCol="1" bandRow="1"/>
              <a:tblGrid>
                <a:gridCol w="1543050">
                  <a:extLst>
                    <a:ext uri="{9D8B030D-6E8A-4147-A177-3AD203B41FA5}">
                      <a16:colId xmlns:a16="http://schemas.microsoft.com/office/drawing/2014/main" val="235260043"/>
                    </a:ext>
                  </a:extLst>
                </a:gridCol>
                <a:gridCol w="2610281">
                  <a:extLst>
                    <a:ext uri="{9D8B030D-6E8A-4147-A177-3AD203B41FA5}">
                      <a16:colId xmlns:a16="http://schemas.microsoft.com/office/drawing/2014/main" val="2267514450"/>
                    </a:ext>
                  </a:extLst>
                </a:gridCol>
                <a:gridCol w="2076018">
                  <a:extLst>
                    <a:ext uri="{9D8B030D-6E8A-4147-A177-3AD203B41FA5}">
                      <a16:colId xmlns:a16="http://schemas.microsoft.com/office/drawing/2014/main" val="1819246786"/>
                    </a:ext>
                  </a:extLst>
                </a:gridCol>
              </a:tblGrid>
              <a:tr h="30051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CH" sz="15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Dimensions?</a:t>
                      </a:r>
                      <a:endParaRPr lang="fr-CH" sz="15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CH" sz="15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Sous-dimensions?</a:t>
                      </a:r>
                      <a:endParaRPr lang="fr-CH" sz="15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CH" sz="15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Indicateurs?</a:t>
                      </a:r>
                      <a:endParaRPr lang="fr-CH" sz="15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878026"/>
                  </a:ext>
                </a:extLst>
              </a:tr>
              <a:tr h="207411">
                <a:tc row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8953292"/>
                  </a:ext>
                </a:extLst>
              </a:tr>
              <a:tr h="680741">
                <a:tc v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236723"/>
                  </a:ext>
                </a:extLst>
              </a:tr>
              <a:tr h="444076">
                <a:tc v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4988279"/>
                  </a:ext>
                </a:extLst>
              </a:tr>
              <a:tr h="444076">
                <a:tc row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4945079"/>
                  </a:ext>
                </a:extLst>
              </a:tr>
              <a:tr h="444076">
                <a:tc v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9064436"/>
                  </a:ext>
                </a:extLst>
              </a:tr>
              <a:tr h="680741">
                <a:tc v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9041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9195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7986D7-7E19-47AC-BFE1-A9B735E7B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1582" y="721519"/>
            <a:ext cx="5429249" cy="536972"/>
          </a:xfrm>
        </p:spPr>
        <p:txBody>
          <a:bodyPr>
            <a:normAutofit fontScale="90000"/>
          </a:bodyPr>
          <a:lstStyle/>
          <a:p>
            <a:pPr algn="l"/>
            <a:r>
              <a:rPr lang="fr-CH" sz="2100" dirty="0"/>
              <a:t>Concept: Autonomie de la personne âgée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FB82F7F2-BE9F-41D3-AA95-76AA6B2179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965020"/>
              </p:ext>
            </p:extLst>
          </p:nvPr>
        </p:nvGraphicFramePr>
        <p:xfrm>
          <a:off x="1221582" y="1462609"/>
          <a:ext cx="6343649" cy="3474913"/>
        </p:xfrm>
        <a:graphic>
          <a:graphicData uri="http://schemas.openxmlformats.org/drawingml/2006/table">
            <a:tbl>
              <a:tblPr firstRow="1" firstCol="1" bandRow="1"/>
              <a:tblGrid>
                <a:gridCol w="2248488">
                  <a:extLst>
                    <a:ext uri="{9D8B030D-6E8A-4147-A177-3AD203B41FA5}">
                      <a16:colId xmlns:a16="http://schemas.microsoft.com/office/drawing/2014/main" val="3214776311"/>
                    </a:ext>
                  </a:extLst>
                </a:gridCol>
                <a:gridCol w="4095161">
                  <a:extLst>
                    <a:ext uri="{9D8B030D-6E8A-4147-A177-3AD203B41FA5}">
                      <a16:colId xmlns:a16="http://schemas.microsoft.com/office/drawing/2014/main" val="3599388303"/>
                    </a:ext>
                  </a:extLst>
                </a:gridCol>
              </a:tblGrid>
              <a:tr h="453628"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fr-CH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Concept d’autonomie : </a:t>
                      </a:r>
                      <a:r>
                        <a:rPr lang="fr-CH" sz="14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 pouvoir d'agir ou de ne pas agir, donc de choisir l'orientation de sa conduite selon ses propres règles et celles établies socialement</a:t>
                      </a:r>
                    </a:p>
                  </a:txBody>
                  <a:tcPr marL="48805" marR="488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671128"/>
                  </a:ext>
                </a:extLst>
              </a:tr>
              <a:tr h="36056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CH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Dimensions?</a:t>
                      </a:r>
                      <a:endParaRPr lang="fr-CH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05" marR="488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CH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Indicateurs?</a:t>
                      </a:r>
                      <a:endParaRPr lang="fr-CH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05" marR="488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3183107"/>
                  </a:ext>
                </a:extLst>
              </a:tr>
              <a:tr h="39043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05" marR="488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05" marR="488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382066"/>
                  </a:ext>
                </a:extLst>
              </a:tr>
              <a:tr h="56152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05" marR="488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05" marR="488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120053"/>
                  </a:ext>
                </a:extLst>
              </a:tr>
              <a:tr h="39043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05" marR="488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05" marR="488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862008"/>
                  </a:ext>
                </a:extLst>
              </a:tr>
              <a:tr h="56152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05" marR="488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05" marR="488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5852987"/>
                  </a:ext>
                </a:extLst>
              </a:tr>
              <a:tr h="75674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05" marR="488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05" marR="488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7240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1966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AC091046-126B-42E2-892C-E2EADC62B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450" y="235814"/>
            <a:ext cx="4229100" cy="857250"/>
          </a:xfrm>
        </p:spPr>
        <p:txBody>
          <a:bodyPr/>
          <a:lstStyle/>
          <a:p>
            <a:pPr algn="l"/>
            <a:r>
              <a:rPr lang="en-US" dirty="0"/>
              <a:t>Concept? 1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6741819A-0731-49CF-B0B0-0CB00703F204}"/>
              </a:ext>
            </a:extLst>
          </p:cNvPr>
          <p:cNvGraphicFramePr>
            <a:graphicFrameLocks noGrp="1"/>
          </p:cNvGraphicFramePr>
          <p:nvPr/>
        </p:nvGraphicFramePr>
        <p:xfrm>
          <a:off x="1428750" y="1093064"/>
          <a:ext cx="5829300" cy="380429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971800">
                  <a:extLst>
                    <a:ext uri="{9D8B030D-6E8A-4147-A177-3AD203B41FA5}">
                      <a16:colId xmlns:a16="http://schemas.microsoft.com/office/drawing/2014/main" val="946026108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4095840560"/>
                    </a:ext>
                  </a:extLst>
                </a:gridCol>
              </a:tblGrid>
              <a:tr h="477654">
                <a:tc>
                  <a:txBody>
                    <a:bodyPr/>
                    <a:lstStyle/>
                    <a:p>
                      <a:pPr algn="l" fontAlgn="t">
                        <a:lnSpc>
                          <a:spcPts val="550"/>
                        </a:lnSpc>
                        <a:spcBef>
                          <a:spcPts val="25"/>
                        </a:spcBef>
                        <a:spcAft>
                          <a:spcPts val="1000"/>
                        </a:spcAft>
                      </a:pPr>
                      <a:r>
                        <a:rPr lang="en-US" sz="1800" b="1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45720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Di</a:t>
                      </a:r>
                      <a:r>
                        <a:rPr lang="en-US" sz="1800" b="1" i="0" u="none" strike="noStrike" spc="1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1800" b="1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sz="1800" b="1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800" b="1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1800" b="1" i="0" u="none" strike="noStrike" spc="-1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b="1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ons?</a:t>
                      </a:r>
                      <a:endParaRPr lang="en-US" sz="1800" b="1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786" marR="9786" marT="97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550"/>
                        </a:lnSpc>
                        <a:spcBef>
                          <a:spcPts val="25"/>
                        </a:spcBef>
                        <a:spcAft>
                          <a:spcPts val="1000"/>
                        </a:spcAft>
                      </a:pPr>
                      <a:r>
                        <a:rPr lang="en-US" sz="1800" b="1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740664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i="0" u="none" strike="noStrike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Indi</a:t>
                      </a:r>
                      <a:r>
                        <a:rPr lang="en-US" sz="1800" b="1" i="0" u="none" strike="noStrike" spc="1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800" b="1" i="0" u="none" strike="noStrike" spc="-25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800" b="1" i="0" u="none" strike="noStrike" spc="-1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800" b="1" i="0" u="none" strike="noStrike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eu</a:t>
                      </a:r>
                      <a:r>
                        <a:rPr lang="en-US" sz="1800" b="1" i="0" u="none" strike="noStrike" spc="-15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1800" b="1" i="0" u="none" strike="noStrike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800" b="1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786" marR="9786" marT="97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6845445"/>
                  </a:ext>
                </a:extLst>
              </a:tr>
              <a:tr h="1590936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fr-CH" sz="1500" b="0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786" marR="9786" marT="97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200"/>
                        </a:lnSpc>
                        <a:spcBef>
                          <a:spcPts val="70"/>
                        </a:spcBef>
                        <a:spcAft>
                          <a:spcPts val="1000"/>
                        </a:spcAft>
                      </a:pPr>
                      <a:endParaRPr lang="fr-CH" sz="1500" b="0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Utilise</a:t>
                      </a:r>
                      <a:r>
                        <a:rPr lang="fr-CH" sz="1500" b="0" i="0" u="none" strike="noStrike" spc="2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le</a:t>
                      </a:r>
                      <a:r>
                        <a:rPr lang="fr-CH" sz="1500" b="0" i="0" u="none" strike="noStrike" spc="15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fr-CH" sz="1500" b="0" i="0" u="none" strike="noStrike" spc="-2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on; </a:t>
                      </a: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fr-CH" sz="1500" b="0" i="0" u="none" strike="noStrike" spc="27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500" b="0" i="0" u="none" strike="noStrike" spc="1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av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 </a:t>
                      </a:r>
                      <a:r>
                        <a:rPr lang="fr-CH" sz="1500" b="0" i="0" u="none" strike="noStrike" spc="5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500" b="0" i="0" u="none" strike="noStrike" spc="1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fr-CH" sz="1500" b="0" i="0" u="none" strike="noStrike" spc="13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isage; </a:t>
                      </a: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fr-CH" sz="1500" b="0" i="0" u="none" strike="noStrike" spc="27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bai</a:t>
                      </a:r>
                      <a:r>
                        <a:rPr lang="fr-CH" sz="1500" b="0" i="0" u="none" strike="noStrike" spc="1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fr-CH" sz="1500" b="0" i="0" u="none" strike="noStrike" spc="-1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fr-CH" sz="1500" b="0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0" indent="0" algn="l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fr-CH" sz="1500" b="0" i="0" u="none" strike="noStrike" spc="27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500" b="0" i="0" u="none" strike="noStrike" spc="1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av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 </a:t>
                      </a:r>
                      <a:r>
                        <a:rPr lang="fr-CH" sz="1500" b="0" i="0" u="none" strike="noStrike" spc="5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500" b="0" i="0" u="none" strike="noStrike" spc="1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fr-CH" sz="1500" b="0" i="0" u="none" strike="noStrike" spc="2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ins</a:t>
                      </a:r>
                      <a:r>
                        <a:rPr lang="fr-CH" sz="1500" b="0" i="0" u="none" strike="noStrike" spc="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fr-CH" sz="1500" b="0" i="0" u="none" strike="noStrike" spc="-2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ant de</a:t>
                      </a:r>
                      <a:r>
                        <a:rPr lang="fr-CH" sz="1500" b="0" i="0" u="none" strike="noStrike" spc="27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ng</a:t>
                      </a: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fr-CH" sz="1500" b="0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0" marR="27432" indent="0" algn="l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av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   </a:t>
                      </a:r>
                      <a:r>
                        <a:rPr lang="fr-CH" sz="1500" b="0" i="0" u="none" strike="noStrike" spc="1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les  </a:t>
                      </a:r>
                      <a:r>
                        <a:rPr lang="fr-CH" sz="1500" b="0" i="0" u="none" strike="noStrike" spc="-2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fr-CH" sz="1500" b="0" i="0" u="none" strike="noStrike" spc="-1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fr-CH" sz="1500" b="0" i="0" u="none" strike="noStrike" spc="2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fr-CH" sz="1500" b="0" i="0" u="none" strike="noStrike" spc="-1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fr-CH" sz="1500" b="0" i="0" u="none" strike="noStrike" spc="1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 </a:t>
                      </a:r>
                      <a:r>
                        <a:rPr lang="fr-CH" sz="1500" b="0" i="0" u="none" strike="noStrike" spc="16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fr-CH" sz="1500" b="0" i="0" u="none" strike="noStrike" spc="-2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ant </a:t>
                      </a:r>
                      <a:r>
                        <a:rPr lang="fr-CH" sz="1500" b="0" i="0" u="none" strike="noStrike" spc="2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500" b="0" i="0" u="none" strike="noStrike" spc="-1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  </a:t>
                      </a:r>
                      <a:r>
                        <a:rPr lang="fr-CH" sz="1500" b="0" i="0" u="none" strike="noStrike" spc="23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 </a:t>
                      </a: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on</a:t>
                      </a: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om</a:t>
                      </a:r>
                      <a:r>
                        <a:rPr lang="fr-CH" sz="1500" b="0" i="0" u="none" strike="noStrike" spc="1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fr-CH" sz="1500" b="0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786" marR="9786" marT="97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516698"/>
                  </a:ext>
                </a:extLst>
              </a:tr>
              <a:tr h="1076705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fr-CH" sz="1500" b="0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786" marR="9786" marT="97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008" marR="0" lvl="0" indent="0" algn="l" defTabSz="914400" rtl="0" eaLnBrk="1" fontAlgn="t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sz="1500" b="0" i="0" u="none" strike="noStrike" spc="-5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4008" marR="0" lvl="0" indent="0" algn="l" defTabSz="914400" rtl="0" eaLnBrk="1" fontAlgn="t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fr-CH" sz="1500" b="0" i="0" u="none" strike="noStrike" spc="27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pei</a:t>
                      </a:r>
                      <a:r>
                        <a:rPr lang="fr-CH" sz="1500" b="0" i="0" u="none" strike="noStrike" spc="1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fr-CH" sz="1500" b="0" i="0" u="none" strike="noStrike" spc="-1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fr-CH" sz="1500" b="0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64008" algn="l" fontAlgn="t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fr-CH" sz="1500" b="0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786" marR="9786" marT="97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209823"/>
                  </a:ext>
                </a:extLst>
              </a:tr>
              <a:tr h="53835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sz="1500" b="0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786" marR="9786" marT="97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008" marR="0" lvl="0" indent="0" algn="l" defTabSz="914400" rtl="0" eaLnBrk="1" fontAlgn="t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sz="1500" b="0" i="0" u="none" strike="noStrike" spc="1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4008" marR="0" lvl="0" indent="0" algn="l" defTabSz="914400" rtl="0" eaLnBrk="1" fontAlgn="t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500" b="0" i="0" u="none" strike="noStrike" spc="1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fr-CH" sz="1500" b="0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nge</a:t>
                      </a:r>
                      <a:r>
                        <a:rPr lang="fr-CH" sz="1500" b="0" i="0" u="none" strike="noStrike" spc="2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fr-CH" sz="1500" b="0" i="0" u="none" strike="noStrike" spc="27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500" b="0" i="0" u="none" strike="noStrike" spc="1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fr-CH" sz="1500" b="0" i="0" u="none" strike="noStrike" spc="-2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fr-CH" sz="1500" b="0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786" marR="9786" marT="97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9093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5719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343F67-927B-4A70-9F59-53CB047EC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H" dirty="0"/>
              <a:t>Concept? 2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E4124A3A-5CB8-4083-A13E-752F4030E659}"/>
              </a:ext>
            </a:extLst>
          </p:cNvPr>
          <p:cNvGraphicFramePr>
            <a:graphicFrameLocks noGrp="1"/>
          </p:cNvGraphicFramePr>
          <p:nvPr/>
        </p:nvGraphicFramePr>
        <p:xfrm>
          <a:off x="1428201" y="1257300"/>
          <a:ext cx="6058449" cy="285678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715299">
                  <a:extLst>
                    <a:ext uri="{9D8B030D-6E8A-4147-A177-3AD203B41FA5}">
                      <a16:colId xmlns:a16="http://schemas.microsoft.com/office/drawing/2014/main" val="946026108"/>
                    </a:ext>
                  </a:extLst>
                </a:gridCol>
                <a:gridCol w="2343150">
                  <a:extLst>
                    <a:ext uri="{9D8B030D-6E8A-4147-A177-3AD203B41FA5}">
                      <a16:colId xmlns:a16="http://schemas.microsoft.com/office/drawing/2014/main" val="4095840560"/>
                    </a:ext>
                  </a:extLst>
                </a:gridCol>
              </a:tblGrid>
              <a:tr h="477654">
                <a:tc>
                  <a:txBody>
                    <a:bodyPr/>
                    <a:lstStyle/>
                    <a:p>
                      <a:pPr algn="l" fontAlgn="t">
                        <a:lnSpc>
                          <a:spcPts val="550"/>
                        </a:lnSpc>
                        <a:spcBef>
                          <a:spcPts val="25"/>
                        </a:spcBef>
                        <a:spcAft>
                          <a:spcPts val="1000"/>
                        </a:spcAft>
                      </a:pPr>
                      <a:r>
                        <a:rPr lang="en-US" sz="1800" b="1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45720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Di</a:t>
                      </a:r>
                      <a:r>
                        <a:rPr lang="en-US" sz="1800" b="1" i="0" u="none" strike="noStrike" spc="1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1800" b="1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sz="1800" b="1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800" b="1" i="0" u="none" strike="noStrike" spc="-5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1800" b="1" i="0" u="none" strike="noStrike" spc="-1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b="1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ons?</a:t>
                      </a:r>
                      <a:endParaRPr lang="en-US" sz="1800" b="1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786" marR="9786" marT="97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550"/>
                        </a:lnSpc>
                        <a:spcBef>
                          <a:spcPts val="25"/>
                        </a:spcBef>
                        <a:spcAft>
                          <a:spcPts val="1000"/>
                        </a:spcAft>
                      </a:pPr>
                      <a:r>
                        <a:rPr lang="en-US" sz="1800" b="1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740664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i="0" u="none" strike="noStrike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Indi</a:t>
                      </a:r>
                      <a:r>
                        <a:rPr lang="en-US" sz="1800" b="1" i="0" u="none" strike="noStrike" spc="1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800" b="1" i="0" u="none" strike="noStrike" spc="-25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800" b="1" i="0" u="none" strike="noStrike" spc="-1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800" b="1" i="0" u="none" strike="noStrike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eu</a:t>
                      </a:r>
                      <a:r>
                        <a:rPr lang="en-US" sz="1800" b="1" i="0" u="none" strike="noStrike" spc="-15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1800" b="1" i="0" u="none" strike="noStrike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800" b="1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786" marR="9786" marT="97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6845445"/>
                  </a:ext>
                </a:extLst>
              </a:tr>
              <a:tr h="371736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fr-CH" sz="1500" b="0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786" marR="9786" marT="97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200"/>
                        </a:lnSpc>
                        <a:spcBef>
                          <a:spcPts val="70"/>
                        </a:spcBef>
                        <a:spcAft>
                          <a:spcPts val="1000"/>
                        </a:spcAft>
                      </a:pPr>
                      <a:endParaRPr lang="fr-CH" sz="1500" b="0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>
                        <a:lnSpc>
                          <a:spcPts val="1200"/>
                        </a:lnSpc>
                        <a:spcBef>
                          <a:spcPts val="70"/>
                        </a:spcBef>
                        <a:spcAft>
                          <a:spcPts val="1000"/>
                        </a:spcAft>
                      </a:pP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Sans formation</a:t>
                      </a:r>
                      <a:endParaRPr lang="fr-CH" sz="1500" b="0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786" marR="9786" marT="978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516698"/>
                  </a:ext>
                </a:extLst>
              </a:tr>
              <a:tr h="115941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sz="1500" b="0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786" marR="9786" marT="97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008" marR="0" lvl="0" indent="0" algn="l" defTabSz="914400" rtl="0" eaLnBrk="1" fontAlgn="t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sz="1500" b="0" i="0" u="none" strike="noStrike" spc="-5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4008" algn="l" fontAlgn="t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CFC</a:t>
                      </a:r>
                    </a:p>
                    <a:p>
                      <a:pPr marL="64008" algn="l" fontAlgn="t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Maturité professionnelle</a:t>
                      </a:r>
                    </a:p>
                    <a:p>
                      <a:pPr marL="64008" algn="l" fontAlgn="t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fr-CH" sz="1500" b="0" i="0" u="none" strike="noStrike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Maturité gymnasiale</a:t>
                      </a:r>
                    </a:p>
                  </a:txBody>
                  <a:tcPr marL="9786" marR="9786" marT="97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209823"/>
                  </a:ext>
                </a:extLst>
              </a:tr>
              <a:tr h="69558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sz="1500" b="0" i="0" u="none" strike="noStrike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786" marR="9786" marT="97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H" sz="1500" kern="120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Bachelor</a:t>
                      </a:r>
                      <a:endParaRPr lang="fr-CH" sz="1500" kern="12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r>
                        <a:rPr lang="en-US" sz="15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Master</a:t>
                      </a:r>
                      <a:endParaRPr lang="fr-CH" sz="1500" kern="12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r>
                        <a:rPr lang="en-US" sz="1500" kern="120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Doctorat</a:t>
                      </a:r>
                      <a:endParaRPr lang="fr-CH" sz="1500" b="0" i="0" u="none" strike="noStrike" spc="1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786" marR="9786" marT="97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9093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9407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0" y="228600"/>
            <a:ext cx="4686300" cy="457200"/>
          </a:xfrm>
        </p:spPr>
        <p:txBody>
          <a:bodyPr/>
          <a:lstStyle/>
          <a:p>
            <a:pPr algn="l" eaLnBrk="1" hangingPunct="1"/>
            <a:r>
              <a:rPr lang="fr-CH" sz="2100" dirty="0"/>
              <a:t>Qualités des indicateurs  </a:t>
            </a:r>
            <a:endParaRPr lang="fr-FR" sz="2100" dirty="0"/>
          </a:p>
        </p:txBody>
      </p:sp>
      <p:sp>
        <p:nvSpPr>
          <p:cNvPr id="33587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349923" y="971550"/>
            <a:ext cx="2000250" cy="348615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fr-CH" sz="1800" b="1" dirty="0"/>
              <a:t>Pertinence</a:t>
            </a:r>
            <a:endParaRPr lang="fr-FR" sz="1800" dirty="0"/>
          </a:p>
          <a:p>
            <a:pPr eaLnBrk="1" hangingPunct="1">
              <a:buFont typeface="Arial" panose="020B0604020202020204" pitchFamily="34" charset="0"/>
              <a:buChar char="•"/>
            </a:pPr>
            <a:endParaRPr lang="fr-CH" sz="1800" b="1" dirty="0"/>
          </a:p>
          <a:p>
            <a:pPr eaLnBrk="1" hangingPunct="1">
              <a:buFont typeface="Arial" panose="020B0604020202020204" pitchFamily="34" charset="0"/>
              <a:buChar char="•"/>
            </a:pPr>
            <a:endParaRPr lang="fr-CH" sz="1800" b="1" dirty="0"/>
          </a:p>
          <a:p>
            <a:pPr marL="0" indent="0">
              <a:spcAft>
                <a:spcPts val="1800"/>
              </a:spcAft>
            </a:pPr>
            <a:endParaRPr lang="fr-CH" sz="1800" b="1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r-CH" sz="1800" b="1" dirty="0"/>
              <a:t>Exhaustivité</a:t>
            </a:r>
            <a:endParaRPr lang="fr-FR" sz="1800" dirty="0"/>
          </a:p>
          <a:p>
            <a:pPr eaLnBrk="1" hangingPunct="1">
              <a:buFont typeface="Arial" panose="020B0604020202020204" pitchFamily="34" charset="0"/>
              <a:buChar char="•"/>
            </a:pPr>
            <a:endParaRPr lang="fr-FR" sz="1800" dirty="0"/>
          </a:p>
          <a:p>
            <a:pPr>
              <a:spcAft>
                <a:spcPts val="1800"/>
              </a:spcAft>
            </a:pPr>
            <a:endParaRPr lang="fr-CH" sz="1800" b="1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r-CH" sz="1800" b="1" dirty="0"/>
              <a:t>Exclusivité</a:t>
            </a:r>
            <a:endParaRPr lang="fr-FR" sz="1800" dirty="0"/>
          </a:p>
          <a:p>
            <a:pPr eaLnBrk="1" hangingPunct="1">
              <a:buFont typeface="Arial" panose="020B0604020202020204" pitchFamily="34" charset="0"/>
              <a:buChar char="•"/>
            </a:pPr>
            <a:endParaRPr lang="fr-FR" sz="1800" dirty="0"/>
          </a:p>
        </p:txBody>
      </p:sp>
      <p:sp>
        <p:nvSpPr>
          <p:cNvPr id="335878" name="Rectangle 6"/>
          <p:cNvSpPr>
            <a:spLocks noChangeArrowheads="1"/>
          </p:cNvSpPr>
          <p:nvPr/>
        </p:nvSpPr>
        <p:spPr bwMode="auto">
          <a:xfrm>
            <a:off x="3121573" y="971550"/>
            <a:ext cx="4686300" cy="366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57175" indent="-257175">
              <a:spcBef>
                <a:spcPct val="20000"/>
              </a:spcBef>
              <a:buFontTx/>
              <a:buChar char="•"/>
            </a:pPr>
            <a:r>
              <a:rPr lang="fr-CH" sz="1400" dirty="0">
                <a:latin typeface="Arial" panose="020B0604020202020204" pitchFamily="34" charset="0"/>
                <a:cs typeface="Arial" panose="020B0604020202020204" pitchFamily="34" charset="0"/>
              </a:rPr>
              <a:t>Les indicateurs retenus :</a:t>
            </a:r>
          </a:p>
          <a:p>
            <a:pPr marL="600075" lvl="1" indent="-257175">
              <a:spcBef>
                <a:spcPct val="20000"/>
              </a:spcBef>
              <a:buFont typeface="Arial" pitchFamily="34" charset="0"/>
              <a:buChar char="•"/>
            </a:pPr>
            <a:r>
              <a:rPr lang="fr-CH" sz="1400" dirty="0">
                <a:latin typeface="Arial" panose="020B0604020202020204" pitchFamily="34" charset="0"/>
                <a:cs typeface="Arial" panose="020B0604020202020204" pitchFamily="34" charset="0"/>
              </a:rPr>
              <a:t>Sont  analysés et validés</a:t>
            </a:r>
          </a:p>
          <a:p>
            <a:pPr marL="600075" lvl="1" indent="-257175">
              <a:spcBef>
                <a:spcPct val="20000"/>
              </a:spcBef>
              <a:buFont typeface="Arial" pitchFamily="34" charset="0"/>
              <a:buChar char="•"/>
            </a:pPr>
            <a:r>
              <a:rPr lang="fr-CH" sz="1400" dirty="0">
                <a:latin typeface="Arial" panose="020B0604020202020204" pitchFamily="34" charset="0"/>
                <a:cs typeface="Arial" panose="020B0604020202020204" pitchFamily="34" charset="0"/>
              </a:rPr>
              <a:t>Abordent l’étude de ce qui existe</a:t>
            </a:r>
          </a:p>
          <a:p>
            <a:pPr marL="600075" lvl="1" indent="-257175">
              <a:spcBef>
                <a:spcPct val="20000"/>
              </a:spcBef>
              <a:buFont typeface="Arial" pitchFamily="34" charset="0"/>
              <a:buChar char="•"/>
            </a:pPr>
            <a:r>
              <a:rPr lang="fr-CH" sz="1400" dirty="0">
                <a:latin typeface="Arial" panose="020B0604020202020204" pitchFamily="34" charset="0"/>
                <a:cs typeface="Arial" panose="020B0604020202020204" pitchFamily="34" charset="0"/>
              </a:rPr>
              <a:t>Ont une intention compréhensive, explicative et non pas moralisatrice ou philosophique</a:t>
            </a:r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fr-CH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fr-CH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>
              <a:buFont typeface="Arial" pitchFamily="34" charset="0"/>
              <a:buChar char="•"/>
            </a:pPr>
            <a:r>
              <a:rPr lang="fr-CH" sz="1400" dirty="0">
                <a:latin typeface="Arial" panose="020B0604020202020204" pitchFamily="34" charset="0"/>
                <a:cs typeface="Arial" panose="020B0604020202020204" pitchFamily="34" charset="0"/>
              </a:rPr>
              <a:t>Les indicateurs retenus recouvrent «tout» le champ que l’on veut observer :</a:t>
            </a:r>
          </a:p>
          <a:p>
            <a:pPr marL="600075" lvl="1" indent="-257175">
              <a:buFont typeface="Arial" pitchFamily="34" charset="0"/>
              <a:buChar char="•"/>
            </a:pPr>
            <a:r>
              <a:rPr lang="fr-CH" sz="1400" dirty="0">
                <a:latin typeface="Arial" panose="020B0604020202020204" pitchFamily="34" charset="0"/>
                <a:cs typeface="Arial" panose="020B0604020202020204" pitchFamily="34" charset="0"/>
              </a:rPr>
              <a:t>Les principales dimensions sont prises en compte</a:t>
            </a:r>
          </a:p>
          <a:p>
            <a:pPr lvl="1" eaLnBrk="1" hangingPunct="1"/>
            <a:endParaRPr lang="fr-CH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endParaRPr lang="fr-CH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>
              <a:buFont typeface="Arial" pitchFamily="34" charset="0"/>
              <a:buChar char="•"/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400" dirty="0">
                <a:latin typeface="Arial" panose="020B0604020202020204" pitchFamily="34" charset="0"/>
                <a:cs typeface="Arial" panose="020B0604020202020204" pitchFamily="34" charset="0"/>
              </a:rPr>
              <a:t>Les indicateurs s’excluent mutuellement :</a:t>
            </a:r>
          </a:p>
          <a:p>
            <a:pPr marL="600075" lvl="1" indent="-257175">
              <a:buFont typeface="Arial" pitchFamily="34" charset="0"/>
              <a:buChar char="•"/>
            </a:pPr>
            <a:r>
              <a:rPr lang="fr-CH" sz="1400" dirty="0">
                <a:latin typeface="Arial" panose="020B0604020202020204" pitchFamily="34" charset="0"/>
                <a:cs typeface="Arial" panose="020B0604020202020204" pitchFamily="34" charset="0"/>
              </a:rPr>
              <a:t>Précis, concis et univoques</a:t>
            </a:r>
          </a:p>
          <a:p>
            <a:pPr lvl="1" eaLnBrk="1" hangingPunct="1"/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7213" lvl="1" indent="-214313">
              <a:spcBef>
                <a:spcPct val="20000"/>
              </a:spcBef>
              <a:buFontTx/>
              <a:buChar char="–"/>
            </a:pPr>
            <a:endParaRPr lang="fr-CH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358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358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35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358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358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14450" y="742950"/>
            <a:ext cx="4914900" cy="5143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r-CH" sz="2100" dirty="0"/>
              <a:t>II. Exemples d’outils d’observation</a:t>
            </a:r>
            <a:endParaRPr lang="fr-FR" sz="2100" dirty="0"/>
          </a:p>
        </p:txBody>
      </p:sp>
      <p:sp>
        <p:nvSpPr>
          <p:cNvPr id="167939" name="Rectangle 3"/>
          <p:cNvSpPr>
            <a:spLocks noGrp="1" noChangeArrowheads="1"/>
          </p:cNvSpPr>
          <p:nvPr>
            <p:ph idx="1"/>
          </p:nvPr>
        </p:nvSpPr>
        <p:spPr>
          <a:xfrm>
            <a:off x="2114550" y="1257300"/>
            <a:ext cx="4686300" cy="3429000"/>
          </a:xfrm>
        </p:spPr>
        <p:txBody>
          <a:bodyPr/>
          <a:lstStyle/>
          <a:p>
            <a:pPr marL="539354" lvl="1" indent="-205979">
              <a:lnSpc>
                <a:spcPct val="130000"/>
              </a:lnSpc>
              <a:defRPr/>
            </a:pPr>
            <a:r>
              <a:rPr lang="fr-CH" dirty="0"/>
              <a:t>Carnet de bord, compte rendu</a:t>
            </a:r>
          </a:p>
          <a:p>
            <a:pPr marL="539354" lvl="1" indent="-205979">
              <a:lnSpc>
                <a:spcPct val="130000"/>
              </a:lnSpc>
              <a:defRPr/>
            </a:pPr>
            <a:r>
              <a:rPr lang="fr-CH" dirty="0"/>
              <a:t>Journal</a:t>
            </a:r>
          </a:p>
          <a:p>
            <a:pPr lvl="1" eaLnBrk="1" hangingPunct="1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fr-CH" dirty="0"/>
              <a:t>Anecdote / Observation directe du comportement </a:t>
            </a:r>
          </a:p>
          <a:p>
            <a:pPr lvl="1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fr-CH" dirty="0"/>
              <a:t>Grilles d’observation </a:t>
            </a:r>
          </a:p>
          <a:p>
            <a:pPr lvl="1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fr-CH" dirty="0"/>
              <a:t>Entretien / Interview</a:t>
            </a:r>
          </a:p>
          <a:p>
            <a:pPr lvl="1" eaLnBrk="1" hangingPunct="1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fr-CH" dirty="0"/>
              <a:t>Réseau de communication</a:t>
            </a:r>
          </a:p>
          <a:p>
            <a:pPr lvl="1" eaLnBrk="1" hangingPunct="1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fr-CH" dirty="0"/>
              <a:t>Questionnaire</a:t>
            </a:r>
          </a:p>
        </p:txBody>
      </p:sp>
    </p:spTree>
    <p:extLst>
      <p:ext uri="{BB962C8B-B14F-4D97-AF65-F5344CB8AC3E}">
        <p14:creationId xmlns:p14="http://schemas.microsoft.com/office/powerpoint/2010/main" val="3186234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59" name="Rectangle 27"/>
          <p:cNvSpPr>
            <a:spLocks noGrp="1" noChangeArrowheads="1"/>
          </p:cNvSpPr>
          <p:nvPr>
            <p:ph type="title"/>
          </p:nvPr>
        </p:nvSpPr>
        <p:spPr>
          <a:xfrm>
            <a:off x="1371600" y="114300"/>
            <a:ext cx="5829300" cy="571500"/>
          </a:xfrm>
        </p:spPr>
        <p:txBody>
          <a:bodyPr/>
          <a:lstStyle/>
          <a:p>
            <a:pPr algn="l" eaLnBrk="1" hangingPunct="1"/>
            <a:r>
              <a:rPr lang="fr-CH" sz="2100" dirty="0"/>
              <a:t>Organisation de l’observation</a:t>
            </a:r>
            <a:endParaRPr lang="fr-FR" sz="2100" dirty="0"/>
          </a:p>
        </p:txBody>
      </p:sp>
      <p:graphicFrame>
        <p:nvGraphicFramePr>
          <p:cNvPr id="479274" name="Group 42"/>
          <p:cNvGraphicFramePr>
            <a:graphicFrameLocks noGrp="1"/>
          </p:cNvGraphicFramePr>
          <p:nvPr>
            <p:ph type="tbl" idx="1"/>
          </p:nvPr>
        </p:nvGraphicFramePr>
        <p:xfrm>
          <a:off x="1286692" y="746105"/>
          <a:ext cx="6629400" cy="3841537"/>
        </p:xfrm>
        <a:graphic>
          <a:graphicData uri="http://schemas.openxmlformats.org/drawingml/2006/table">
            <a:tbl>
              <a:tblPr/>
              <a:tblGrid>
                <a:gridCol w="16245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76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89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81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613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Objet de l’observation 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Structuration 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Degré de liberté de l’observateur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Exemples d’outils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Libre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Faible 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Fort 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13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Thématique Dirigée 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Intermédiaire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Moyen 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1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Focalisée 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Forte 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Faible 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6430192" y="3771900"/>
            <a:ext cx="1371600" cy="715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013" dirty="0"/>
              <a:t>Ex. Grille d’observation</a:t>
            </a:r>
          </a:p>
          <a:p>
            <a:pPr algn="ctr"/>
            <a:r>
              <a:rPr lang="fr-CH" sz="1013" dirty="0"/>
              <a:t>Questionnaire</a:t>
            </a:r>
          </a:p>
          <a:p>
            <a:pPr algn="ctr"/>
            <a:r>
              <a:rPr lang="fr-CH" sz="1013" dirty="0"/>
              <a:t>Etc.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6430192" y="2743200"/>
            <a:ext cx="1371600" cy="40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013" dirty="0"/>
              <a:t>Ex. Entretien</a:t>
            </a:r>
          </a:p>
          <a:p>
            <a:pPr algn="ctr"/>
            <a:r>
              <a:rPr lang="fr-CH" sz="1013" dirty="0"/>
              <a:t>Etc.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315892" y="1828801"/>
            <a:ext cx="1600200" cy="40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013" dirty="0"/>
              <a:t>Ex. Journal de bord</a:t>
            </a:r>
          </a:p>
          <a:p>
            <a:pPr algn="ctr"/>
            <a:r>
              <a:rPr lang="fr-CH" sz="1013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039739956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9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9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479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79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7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9259" grpId="0"/>
      <p:bldP spid="2" grpId="0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245870" y="731520"/>
            <a:ext cx="4286250" cy="571500"/>
          </a:xfrm>
        </p:spPr>
        <p:txBody>
          <a:bodyPr/>
          <a:lstStyle/>
          <a:p>
            <a:pPr algn="l" eaLnBrk="1" hangingPunct="1"/>
            <a:r>
              <a:rPr lang="fr-FR" sz="2100" dirty="0"/>
              <a:t>Journal de bord (1)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>
          <a:xfrm>
            <a:off x="1828800" y="1581912"/>
            <a:ext cx="5843016" cy="3214116"/>
          </a:xfrm>
        </p:spPr>
        <p:txBody>
          <a:bodyPr>
            <a:normAutofit/>
          </a:bodyPr>
          <a:lstStyle/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fr-CH" b="1" dirty="0"/>
              <a:t>Définition :</a:t>
            </a:r>
          </a:p>
          <a:p>
            <a:pPr marL="600075" lvl="1" indent="-257175" algn="just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Description, récit d’événements « objectifs » </a:t>
            </a:r>
            <a:endParaRPr lang="fr-CH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fr-CH" b="1" dirty="0"/>
              <a:t>Fonctions :</a:t>
            </a:r>
          </a:p>
          <a:p>
            <a:pPr marL="600075" lvl="1" indent="-257175" algn="just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Transmission régulière d’informations </a:t>
            </a:r>
          </a:p>
          <a:p>
            <a:pPr marL="600075" lvl="1" indent="-257175" algn="just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Informations sur le processus, les résultats de la prise en charge</a:t>
            </a:r>
          </a:p>
          <a:p>
            <a:pPr marL="600075" lvl="1" indent="-257175" algn="just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Mémoire des situations, de l’institution</a:t>
            </a:r>
          </a:p>
          <a:p>
            <a:pPr marL="257175" indent="-257175" algn="just"/>
            <a:r>
              <a:rPr lang="fr-CH" b="1" dirty="0"/>
              <a:t>Caractéristiques :</a:t>
            </a:r>
            <a:endParaRPr lang="fr-CH" dirty="0"/>
          </a:p>
          <a:p>
            <a:pPr marL="600075" lvl="1" indent="-257175" algn="just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Rédaction « après-coup »</a:t>
            </a:r>
          </a:p>
          <a:p>
            <a:pPr marL="600075" lvl="1" indent="-257175" algn="just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En situation d’observation participante</a:t>
            </a:r>
          </a:p>
          <a:p>
            <a:pPr marL="600075" lvl="1" indent="-257175" algn="just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Description généralement peu élaborée, abrégée et synthétisée, plus ou moins structurée </a:t>
            </a:r>
          </a:p>
          <a:p>
            <a:pPr marL="600075" lvl="1" indent="-257175" algn="just"/>
            <a:endParaRPr lang="fr-CH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876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5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98" decel="100000" fill="hold"/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98" decel="100000" fill="hold"/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17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75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5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98" decel="100000" fill="hold"/>
                                        <p:tgtEl>
                                          <p:spTgt spid="175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75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5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98" decel="100000" fill="hold"/>
                                        <p:tgtEl>
                                          <p:spTgt spid="175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75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5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98" decel="100000" fill="hold"/>
                                        <p:tgtEl>
                                          <p:spTgt spid="175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6" grpId="0"/>
      <p:bldP spid="17510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342900"/>
            <a:ext cx="4286250" cy="571500"/>
          </a:xfrm>
        </p:spPr>
        <p:txBody>
          <a:bodyPr/>
          <a:lstStyle/>
          <a:p>
            <a:pPr algn="l" eaLnBrk="1" hangingPunct="1"/>
            <a:r>
              <a:rPr lang="fr-FR" sz="2100" dirty="0"/>
              <a:t> 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581912"/>
            <a:ext cx="6062472" cy="2997154"/>
          </a:xfrm>
        </p:spPr>
        <p:txBody>
          <a:bodyPr>
            <a:normAutofit/>
          </a:bodyPr>
          <a:lstStyle/>
          <a:p>
            <a:pPr algn="just"/>
            <a:r>
              <a:rPr lang="fr-CH" b="1" dirty="0"/>
              <a:t>Types d’informations :</a:t>
            </a:r>
          </a:p>
          <a:p>
            <a:pPr marL="600075" lvl="1" indent="-257175" algn="just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Notes de terrain pour se souvenir des événements (simplicité, clarté)</a:t>
            </a:r>
          </a:p>
          <a:p>
            <a:pPr marL="600075" lvl="1" indent="-257175" algn="just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Notes descriptives centrées sur des observations précises (focalisation)</a:t>
            </a:r>
          </a:p>
          <a:p>
            <a:pPr marL="600075" lvl="1" indent="-257175" algn="just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Notes méthodologiques liées à la conduite de l’intervention : </a:t>
            </a:r>
          </a:p>
          <a:p>
            <a:pPr marL="900113" lvl="2" indent="-257175" algn="just"/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Stratégies, étapes, outils, responsabilités, etc.</a:t>
            </a:r>
          </a:p>
          <a:p>
            <a:pPr marL="600075" lvl="1" indent="-257175" algn="just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Notes théoriques : </a:t>
            </a:r>
          </a:p>
          <a:p>
            <a:pPr marL="900113" lvl="2" indent="-257175" algn="just"/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Hypothèses de compréhension, clés de lecture, réflexivité, etc.</a:t>
            </a:r>
          </a:p>
          <a:p>
            <a:pPr marL="600075" lvl="1" indent="-257175" algn="just"/>
            <a:endParaRPr lang="fr-CH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8D09B5E-17E6-42E9-4A15-F89F53868B6B}"/>
              </a:ext>
            </a:extLst>
          </p:cNvPr>
          <p:cNvSpPr txBox="1">
            <a:spLocks noChangeArrowheads="1"/>
          </p:cNvSpPr>
          <p:nvPr/>
        </p:nvSpPr>
        <p:spPr>
          <a:xfrm>
            <a:off x="1245870" y="731520"/>
            <a:ext cx="4286250" cy="5715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200" b="1" i="0" kern="1200" spc="-1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sz="2100" dirty="0"/>
              <a:t>Journal de bord (2)</a:t>
            </a:r>
          </a:p>
        </p:txBody>
      </p:sp>
    </p:spTree>
    <p:extLst>
      <p:ext uri="{BB962C8B-B14F-4D97-AF65-F5344CB8AC3E}">
        <p14:creationId xmlns:p14="http://schemas.microsoft.com/office/powerpoint/2010/main" val="3637750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5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98" decel="100000" fill="hold"/>
                                        <p:tgtEl>
                                          <p:spTgt spid="17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98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6" grpId="0"/>
      <p:bldP spid="175107" grpId="0" uiExpand="1" build="p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314450" y="800101"/>
            <a:ext cx="3028950" cy="3208775"/>
          </a:xfrm>
          <a:solidFill>
            <a:srgbClr val="FFFF99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fr-CH" sz="1650" b="1" dirty="0"/>
              <a:t>Version non-structurée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fr-CH" sz="1650" dirty="0"/>
          </a:p>
          <a:p>
            <a:pPr marL="600075" lvl="1" indent="-257175"/>
            <a:r>
              <a:rPr lang="fr-CH" sz="1650" dirty="0"/>
              <a:t>Pas de consignes particulières</a:t>
            </a:r>
          </a:p>
          <a:p>
            <a:pPr marL="600075" lvl="1" indent="-257175"/>
            <a:endParaRPr lang="fr-CH" sz="1650" dirty="0"/>
          </a:p>
          <a:p>
            <a:pPr marL="600075" lvl="1" indent="-257175"/>
            <a:r>
              <a:rPr lang="fr-CH" sz="1650" dirty="0"/>
              <a:t>Observation libre</a:t>
            </a:r>
            <a:endParaRPr lang="fr-FR" sz="1650" dirty="0"/>
          </a:p>
        </p:txBody>
      </p:sp>
      <p:sp>
        <p:nvSpPr>
          <p:cNvPr id="176134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400550" y="800101"/>
            <a:ext cx="3371850" cy="3208775"/>
          </a:xfrm>
          <a:solidFill>
            <a:srgbClr val="CCFFFF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fr-CH" sz="1650" b="1" dirty="0"/>
              <a:t>Version structurée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fr-CH" sz="1650" dirty="0"/>
          </a:p>
          <a:p>
            <a:pPr marL="676275" lvl="1" indent="-284560"/>
            <a:r>
              <a:rPr lang="fr-CH" sz="1650" dirty="0"/>
              <a:t>Définition de consignes préalables </a:t>
            </a:r>
          </a:p>
          <a:p>
            <a:pPr marL="1073944" lvl="2" indent="-263129"/>
            <a:r>
              <a:rPr lang="fr-CH" sz="1650" dirty="0"/>
              <a:t>Temps, durée</a:t>
            </a:r>
          </a:p>
          <a:p>
            <a:pPr marL="1073944" lvl="2" indent="-263129"/>
            <a:r>
              <a:rPr lang="fr-CH" sz="1650" dirty="0"/>
              <a:t>Espace, lieu</a:t>
            </a:r>
          </a:p>
          <a:p>
            <a:pPr marL="1073944" lvl="2" indent="-263129"/>
            <a:r>
              <a:rPr lang="fr-CH" sz="1650" dirty="0"/>
              <a:t>Personnes impliquées</a:t>
            </a:r>
          </a:p>
          <a:p>
            <a:pPr marL="1073944" lvl="2" indent="-263129"/>
            <a:r>
              <a:rPr lang="fr-CH" sz="1650" dirty="0"/>
              <a:t>Caractéristiques, dimensions, thèmes</a:t>
            </a:r>
          </a:p>
          <a:p>
            <a:pPr marL="1073944" lvl="2" indent="-263129"/>
            <a:r>
              <a:rPr lang="fr-CH" sz="1650" dirty="0"/>
              <a:t>Etc. </a:t>
            </a:r>
            <a:endParaRPr lang="fr-FR" sz="1650" dirty="0"/>
          </a:p>
        </p:txBody>
      </p:sp>
      <p:sp>
        <p:nvSpPr>
          <p:cNvPr id="176135" name="Line 7"/>
          <p:cNvSpPr>
            <a:spLocks noChangeShapeType="1"/>
          </p:cNvSpPr>
          <p:nvPr/>
        </p:nvSpPr>
        <p:spPr bwMode="auto">
          <a:xfrm>
            <a:off x="1371600" y="4123175"/>
            <a:ext cx="6400800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fr-CH" sz="1013" dirty="0"/>
          </a:p>
        </p:txBody>
      </p:sp>
      <p:sp>
        <p:nvSpPr>
          <p:cNvPr id="176137" name="Text Box 9"/>
          <p:cNvSpPr txBox="1">
            <a:spLocks noChangeArrowheads="1"/>
          </p:cNvSpPr>
          <p:nvPr/>
        </p:nvSpPr>
        <p:spPr bwMode="auto">
          <a:xfrm>
            <a:off x="1519403" y="4147750"/>
            <a:ext cx="4000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CH" sz="3600" b="1" dirty="0">
                <a:solidFill>
                  <a:srgbClr val="FF3300"/>
                </a:solidFill>
              </a:rPr>
              <a:t>+</a:t>
            </a:r>
            <a:endParaRPr lang="fr-FR" sz="3600" b="1" dirty="0">
              <a:solidFill>
                <a:srgbClr val="FF3300"/>
              </a:solidFill>
            </a:endParaRPr>
          </a:p>
        </p:txBody>
      </p:sp>
      <p:sp>
        <p:nvSpPr>
          <p:cNvPr id="176138" name="Text Box 10"/>
          <p:cNvSpPr txBox="1">
            <a:spLocks noChangeArrowheads="1"/>
          </p:cNvSpPr>
          <p:nvPr/>
        </p:nvSpPr>
        <p:spPr bwMode="auto">
          <a:xfrm>
            <a:off x="7358556" y="4069966"/>
            <a:ext cx="2857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CH" sz="3600" b="1" dirty="0">
                <a:solidFill>
                  <a:srgbClr val="FF3300"/>
                </a:solidFill>
              </a:rPr>
              <a:t>-</a:t>
            </a:r>
            <a:endParaRPr lang="fr-FR" sz="3600" b="1" dirty="0">
              <a:solidFill>
                <a:srgbClr val="FF33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908738" y="4286248"/>
            <a:ext cx="326845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CH" sz="1800" dirty="0"/>
              <a:t>Degré de liberté de l’observateur</a:t>
            </a:r>
          </a:p>
        </p:txBody>
      </p:sp>
    </p:spTree>
    <p:extLst>
      <p:ext uri="{BB962C8B-B14F-4D97-AF65-F5344CB8AC3E}">
        <p14:creationId xmlns:p14="http://schemas.microsoft.com/office/powerpoint/2010/main" val="1157667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6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6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76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6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76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6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98" decel="100000" fill="hold"/>
                                        <p:tgtEl>
                                          <p:spTgt spid="176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6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6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6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176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6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6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6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76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6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6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6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176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6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6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6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76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6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6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6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98" decel="100000" fill="hold"/>
                                        <p:tgtEl>
                                          <p:spTgt spid="176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6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6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6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176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6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76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6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98" decel="100000" fill="hold"/>
                                        <p:tgtEl>
                                          <p:spTgt spid="176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6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76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6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176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6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76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6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76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76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76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76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3" grpId="0" build="p"/>
      <p:bldP spid="176134" grpId="0" build="p"/>
      <p:bldP spid="176135" grpId="0" animBg="1"/>
      <p:bldP spid="176137" grpId="0"/>
      <p:bldP spid="176138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728663"/>
            <a:ext cx="4286250" cy="514350"/>
          </a:xfrm>
        </p:spPr>
        <p:txBody>
          <a:bodyPr/>
          <a:lstStyle/>
          <a:p>
            <a:pPr algn="l" eaLnBrk="1" hangingPunct="1"/>
            <a:r>
              <a:rPr lang="fr-CH" sz="2400" dirty="0"/>
              <a:t>Objectifs</a:t>
            </a:r>
            <a:endParaRPr lang="fr-FR" sz="2400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782320" y="1738417"/>
            <a:ext cx="7142480" cy="1943100"/>
          </a:xfrm>
        </p:spPr>
        <p:txBody>
          <a:bodyPr>
            <a:normAutofit fontScale="92500" lnSpcReduction="20000"/>
          </a:bodyPr>
          <a:lstStyle/>
          <a:p>
            <a:pPr marL="428625" indent="-428625">
              <a:buAutoNum type="romanUcPeriod"/>
              <a:defRPr/>
            </a:pPr>
            <a:r>
              <a:rPr lang="fr-CH" sz="2700" dirty="0"/>
              <a:t>Comprendre les notions d’indicateur, dimension et concept et savoir les formuler dans une situation concrète</a:t>
            </a:r>
          </a:p>
          <a:p>
            <a:pPr marL="428625" indent="-428625">
              <a:buAutoNum type="romanUcPeriod"/>
              <a:defRPr/>
            </a:pPr>
            <a:r>
              <a:rPr lang="fr-CH" sz="2700" dirty="0"/>
              <a:t>Connaître les outils d’observation ainsi que leurs propriétés, savoir quel outil utiliser et comment dans une situation concrète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200150" y="400050"/>
          <a:ext cx="6743700" cy="46663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36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37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 gridSpan="2">
                  <a:txBody>
                    <a:bodyPr/>
                    <a:lstStyle/>
                    <a:p>
                      <a:r>
                        <a:rPr lang="fr-CH" sz="1400" dirty="0"/>
                        <a:t>Nom : </a:t>
                      </a:r>
                    </a:p>
                  </a:txBody>
                  <a:tcPr marL="68580" marR="68580" marT="34290" marB="34290" anchor="ctr"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 sz="18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r>
                        <a:rPr lang="fr-CH" sz="1400" dirty="0"/>
                        <a:t>Module : </a:t>
                      </a:r>
                    </a:p>
                  </a:txBody>
                  <a:tcPr marL="68580" marR="68580" marT="34290" marB="3429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 sz="18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CH" sz="18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fr-CH" sz="1400" dirty="0"/>
                        <a:t>Date :  du….….</a:t>
                      </a:r>
                      <a:r>
                        <a:rPr lang="fr-CH" sz="1400" baseline="0" dirty="0"/>
                        <a:t> </a:t>
                      </a:r>
                      <a:r>
                        <a:rPr lang="fr-CH" sz="1400" dirty="0"/>
                        <a:t>au……….</a:t>
                      </a:r>
                    </a:p>
                  </a:txBody>
                  <a:tcPr marL="68580" marR="68580" marT="34290" marB="34290" anchor="ctr"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5850">
                <a:tc>
                  <a:txBody>
                    <a:bodyPr/>
                    <a:lstStyle/>
                    <a:p>
                      <a:endParaRPr lang="fr-CH" sz="1400" dirty="0"/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400" b="1" dirty="0"/>
                        <a:t>Quelles</a:t>
                      </a:r>
                      <a:r>
                        <a:rPr lang="fr-CH" sz="1400" b="1" baseline="0" dirty="0"/>
                        <a:t> </a:t>
                      </a:r>
                      <a:r>
                        <a:rPr lang="fr-CH" sz="1400" b="1" baseline="0" dirty="0" err="1"/>
                        <a:t>connaissan-ces</a:t>
                      </a:r>
                      <a:r>
                        <a:rPr lang="fr-CH" sz="1400" b="1" baseline="0" dirty="0"/>
                        <a:t> ?</a:t>
                      </a:r>
                      <a:endParaRPr lang="fr-CH" sz="1400" b="1" dirty="0"/>
                    </a:p>
                  </a:txBody>
                  <a:tcPr marL="68580" marR="68580" marT="34290" marB="34290" vert="vert270" anchor="ctr"/>
                </a:tc>
                <a:tc>
                  <a:txBody>
                    <a:bodyPr/>
                    <a:lstStyle/>
                    <a:p>
                      <a:r>
                        <a:rPr lang="fr-CH" sz="1400" b="1" dirty="0"/>
                        <a:t>Quelles</a:t>
                      </a:r>
                      <a:r>
                        <a:rPr lang="fr-CH" sz="1400" b="1" baseline="0" dirty="0"/>
                        <a:t> découvertes </a:t>
                      </a:r>
                      <a:r>
                        <a:rPr lang="fr-CH" sz="1400" b="1" dirty="0"/>
                        <a:t>?</a:t>
                      </a:r>
                    </a:p>
                  </a:txBody>
                  <a:tcPr marL="68580" marR="68580" marT="34290" marB="34290" vert="vert270" anchor="ctr"/>
                </a:tc>
                <a:tc>
                  <a:txBody>
                    <a:bodyPr/>
                    <a:lstStyle/>
                    <a:p>
                      <a:r>
                        <a:rPr lang="fr-CH" sz="1400" b="1" dirty="0"/>
                        <a:t>Quels</a:t>
                      </a:r>
                      <a:r>
                        <a:rPr lang="fr-CH" sz="1400" b="1" baseline="0" dirty="0"/>
                        <a:t> nouveaux </a:t>
                      </a:r>
                      <a:r>
                        <a:rPr lang="fr-CH" sz="1400" b="1" baseline="0" dirty="0" err="1"/>
                        <a:t>questionne-ments</a:t>
                      </a:r>
                      <a:r>
                        <a:rPr lang="fr-CH" sz="1400" b="1" baseline="0" dirty="0"/>
                        <a:t> ?</a:t>
                      </a:r>
                      <a:endParaRPr lang="fr-CH" sz="1400" b="1" dirty="0"/>
                    </a:p>
                  </a:txBody>
                  <a:tcPr marL="68580" marR="68580" marT="34290" marB="34290" vert="vert270" anchor="ctr"/>
                </a:tc>
                <a:tc>
                  <a:txBody>
                    <a:bodyPr/>
                    <a:lstStyle/>
                    <a:p>
                      <a:r>
                        <a:rPr lang="fr-CH" sz="1400" b="1" dirty="0"/>
                        <a:t>Quelles pistes, démarches pour y répondre ?</a:t>
                      </a:r>
                    </a:p>
                  </a:txBody>
                  <a:tcPr marL="68580" marR="68580" marT="34290" marB="34290" vert="vert270" anchor="ctr"/>
                </a:tc>
                <a:tc>
                  <a:txBody>
                    <a:bodyPr/>
                    <a:lstStyle/>
                    <a:p>
                      <a:r>
                        <a:rPr lang="fr-CH" sz="1400" b="1" dirty="0"/>
                        <a:t>Qu’ai-je </a:t>
                      </a:r>
                    </a:p>
                    <a:p>
                      <a:r>
                        <a:rPr lang="fr-CH" sz="1400" b="1" dirty="0"/>
                        <a:t>appris ?</a:t>
                      </a:r>
                    </a:p>
                  </a:txBody>
                  <a:tcPr marL="68580" marR="68580" marT="34290" marB="34290" vert="vert270" anchor="ctr"/>
                </a:tc>
                <a:tc>
                  <a:txBody>
                    <a:bodyPr/>
                    <a:lstStyle/>
                    <a:p>
                      <a:r>
                        <a:rPr lang="fr-CH" sz="1400" b="1" dirty="0"/>
                        <a:t>Quels</a:t>
                      </a:r>
                      <a:r>
                        <a:rPr lang="fr-CH" sz="1400" b="1" baseline="0" dirty="0"/>
                        <a:t> liens avec la situation, l’objectif ?</a:t>
                      </a:r>
                      <a:endParaRPr lang="fr-CH" sz="1400" b="1" dirty="0"/>
                    </a:p>
                  </a:txBody>
                  <a:tcPr marL="68580" marR="68580" marT="34290" marB="34290" vert="vert27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189">
                <a:tc>
                  <a:txBody>
                    <a:bodyPr/>
                    <a:lstStyle/>
                    <a:p>
                      <a:r>
                        <a:rPr lang="fr-CH" sz="1000" b="1" dirty="0">
                          <a:solidFill>
                            <a:srgbClr val="0033CC"/>
                          </a:solidFill>
                        </a:rPr>
                        <a:t>Cours</a:t>
                      </a:r>
                      <a:r>
                        <a:rPr lang="fr-CH" sz="1000" b="1" baseline="0" dirty="0">
                          <a:solidFill>
                            <a:srgbClr val="0033CC"/>
                          </a:solidFill>
                        </a:rPr>
                        <a:t> </a:t>
                      </a:r>
                      <a:r>
                        <a:rPr lang="fr-CH" sz="1000" b="1" dirty="0">
                          <a:solidFill>
                            <a:srgbClr val="0033CC"/>
                          </a:solidFill>
                        </a:rPr>
                        <a:t>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189">
                <a:tc>
                  <a:txBody>
                    <a:bodyPr/>
                    <a:lstStyle/>
                    <a:p>
                      <a:r>
                        <a:rPr lang="fr-CH" sz="1000" b="1" dirty="0">
                          <a:solidFill>
                            <a:srgbClr val="0033CC"/>
                          </a:solidFill>
                        </a:rPr>
                        <a:t>Cours 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189">
                <a:tc>
                  <a:txBody>
                    <a:bodyPr/>
                    <a:lstStyle/>
                    <a:p>
                      <a:r>
                        <a:rPr lang="fr-CH" sz="1000" b="1" dirty="0">
                          <a:solidFill>
                            <a:srgbClr val="0033CC"/>
                          </a:solidFill>
                        </a:rPr>
                        <a:t>Approf.1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6189">
                <a:tc>
                  <a:txBody>
                    <a:bodyPr/>
                    <a:lstStyle/>
                    <a:p>
                      <a:r>
                        <a:rPr lang="fr-CH" sz="1000" b="1" dirty="0">
                          <a:solidFill>
                            <a:srgbClr val="0033CC"/>
                          </a:solidFill>
                        </a:rPr>
                        <a:t>Séminaire1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189">
                <a:tc>
                  <a:txBody>
                    <a:bodyPr/>
                    <a:lstStyle/>
                    <a:p>
                      <a:r>
                        <a:rPr lang="fr-CH" sz="1000" b="1" dirty="0">
                          <a:solidFill>
                            <a:srgbClr val="0033CC"/>
                          </a:solidFill>
                        </a:rPr>
                        <a:t>TP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endParaRPr lang="fr-CH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6189">
                <a:tc>
                  <a:txBody>
                    <a:bodyPr/>
                    <a:lstStyle/>
                    <a:p>
                      <a:r>
                        <a:rPr lang="fr-CH" sz="1000" b="1" dirty="0">
                          <a:solidFill>
                            <a:srgbClr val="0033CC"/>
                          </a:solidFill>
                        </a:rPr>
                        <a:t>Laboratoire 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endParaRPr lang="fr-CH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6189">
                <a:tc>
                  <a:txBody>
                    <a:bodyPr/>
                    <a:lstStyle/>
                    <a:p>
                      <a:r>
                        <a:rPr lang="fr-CH" sz="1000" b="1" dirty="0">
                          <a:solidFill>
                            <a:schemeClr val="tx1"/>
                          </a:solidFill>
                        </a:rPr>
                        <a:t>Remarques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lang="fr-CH" sz="1000" dirty="0"/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2971800" y="57150"/>
            <a:ext cx="3829050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013" dirty="0">
                <a:latin typeface="Arial" panose="020B0604020202020204" pitchFamily="34" charset="0"/>
                <a:cs typeface="Arial" panose="020B0604020202020204" pitchFamily="34" charset="0"/>
              </a:rPr>
              <a:t>Journal de bord : processus de formation </a:t>
            </a:r>
          </a:p>
        </p:txBody>
      </p:sp>
    </p:spTree>
    <p:extLst>
      <p:ext uri="{BB962C8B-B14F-4D97-AF65-F5344CB8AC3E}">
        <p14:creationId xmlns:p14="http://schemas.microsoft.com/office/powerpoint/2010/main" val="2005212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230284" y="742950"/>
            <a:ext cx="4629150" cy="457200"/>
          </a:xfrm>
        </p:spPr>
        <p:txBody>
          <a:bodyPr/>
          <a:lstStyle/>
          <a:p>
            <a:pPr algn="l" eaLnBrk="1" hangingPunct="1"/>
            <a:r>
              <a:rPr lang="fr-CH" sz="2100" dirty="0"/>
              <a:t> Les grilles d’observation (1)</a:t>
            </a:r>
            <a:endParaRPr lang="fr-FR" sz="2100" dirty="0"/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>
          <a:xfrm>
            <a:off x="1485900" y="1481328"/>
            <a:ext cx="6286500" cy="2976371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60000"/>
              </a:lnSpc>
              <a:spcBef>
                <a:spcPts val="0"/>
              </a:spcBef>
            </a:pPr>
            <a:r>
              <a:rPr lang="fr-CH" b="1" dirty="0"/>
              <a:t>Fonctions :</a:t>
            </a:r>
          </a:p>
          <a:p>
            <a:pPr marL="615554" lvl="1" indent="-257175">
              <a:spcBef>
                <a:spcPts val="0"/>
              </a:spcBef>
            </a:pPr>
            <a:r>
              <a:rPr lang="fr-CH" sz="1500" b="1" dirty="0">
                <a:latin typeface="Arial" panose="020B0604020202020204" pitchFamily="34" charset="0"/>
                <a:cs typeface="Arial" panose="020B0604020202020204" pitchFamily="34" charset="0"/>
              </a:rPr>
              <a:t>Sélection</a:t>
            </a:r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 (préalable) des indicateurs à observer</a:t>
            </a:r>
          </a:p>
          <a:p>
            <a:pPr marL="615554" lvl="1" indent="-257175">
              <a:spcBef>
                <a:spcPts val="0"/>
              </a:spcBef>
            </a:pPr>
            <a:r>
              <a:rPr lang="fr-CH" sz="1500" b="1" dirty="0">
                <a:latin typeface="Arial" panose="020B0604020202020204" pitchFamily="34" charset="0"/>
                <a:cs typeface="Arial" panose="020B0604020202020204" pitchFamily="34" charset="0"/>
              </a:rPr>
              <a:t>Recueil et stockage </a:t>
            </a:r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des faits observés (et non des représentations)</a:t>
            </a:r>
          </a:p>
          <a:p>
            <a:pPr marL="615554" lvl="1" indent="-257175">
              <a:spcBef>
                <a:spcPts val="0"/>
              </a:spcBef>
            </a:pPr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Répétition et comparaison des observations</a:t>
            </a:r>
          </a:p>
          <a:p>
            <a:pPr marL="615554" lvl="1" indent="-257175">
              <a:spcBef>
                <a:spcPts val="0"/>
              </a:spcBef>
            </a:pPr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Compréhension approfondie des éléments retenus</a:t>
            </a:r>
          </a:p>
          <a:p>
            <a:pPr marL="272654" indent="-257175">
              <a:spcBef>
                <a:spcPts val="0"/>
              </a:spcBef>
            </a:pPr>
            <a:r>
              <a:rPr lang="fr-CH" b="1" dirty="0"/>
              <a:t>Caractéristiques :</a:t>
            </a:r>
          </a:p>
          <a:p>
            <a:pPr marL="615554" lvl="1" indent="-257175">
              <a:spcBef>
                <a:spcPts val="0"/>
              </a:spcBef>
            </a:pPr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Multiples degrés de structuration possibles</a:t>
            </a:r>
          </a:p>
          <a:p>
            <a:pPr marL="615554" lvl="1" indent="-257175">
              <a:spcBef>
                <a:spcPts val="0"/>
              </a:spcBef>
            </a:pPr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Observations plus ou moins focalisées/générales</a:t>
            </a:r>
          </a:p>
          <a:p>
            <a:pPr marL="615554" lvl="1" indent="-257175">
              <a:spcBef>
                <a:spcPts val="0"/>
              </a:spcBef>
            </a:pPr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Procédures rigoureuses de sélection (avant), d’enregistrement (pendant) et de traitement (après) des observations</a:t>
            </a:r>
          </a:p>
          <a:p>
            <a:pPr marL="615554" lvl="1" indent="-257175">
              <a:spcBef>
                <a:spcPts val="0"/>
              </a:spcBef>
            </a:pPr>
            <a:endParaRPr lang="fr-CH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00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59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5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5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98" decel="100000" fill="hold"/>
                                        <p:tgtEl>
                                          <p:spTgt spid="125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5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5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98" decel="100000" fill="hold"/>
                                        <p:tgtEl>
                                          <p:spTgt spid="125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259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59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98" decel="100000" fill="hold"/>
                                        <p:tgtEl>
                                          <p:spTgt spid="1259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4" grpId="0"/>
      <p:bldP spid="12595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re 1"/>
          <p:cNvSpPr>
            <a:spLocks noGrp="1"/>
          </p:cNvSpPr>
          <p:nvPr>
            <p:ph type="title"/>
          </p:nvPr>
        </p:nvSpPr>
        <p:spPr>
          <a:xfrm>
            <a:off x="1485900" y="114300"/>
            <a:ext cx="6172200" cy="400050"/>
          </a:xfrm>
        </p:spPr>
        <p:txBody>
          <a:bodyPr/>
          <a:lstStyle/>
          <a:p>
            <a:pPr algn="l"/>
            <a:r>
              <a:rPr lang="fr-CH" sz="1800" dirty="0"/>
              <a:t>Exemple d’une grille par </a:t>
            </a:r>
            <a:r>
              <a:rPr lang="fr-CH" sz="1800" dirty="0">
                <a:solidFill>
                  <a:srgbClr val="FF0000"/>
                </a:solidFill>
              </a:rPr>
              <a:t>signes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428750" y="571498"/>
          <a:ext cx="6343651" cy="4457701"/>
        </p:xfrm>
        <a:graphic>
          <a:graphicData uri="http://schemas.openxmlformats.org/drawingml/2006/table">
            <a:tbl>
              <a:tblPr/>
              <a:tblGrid>
                <a:gridCol w="1416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42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5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2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4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1269">
                <a:tc>
                  <a:txBody>
                    <a:bodyPr/>
                    <a:lstStyle/>
                    <a:p>
                      <a:pPr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 b="1" cap="none" dirty="0">
                          <a:latin typeface="+mn-lt"/>
                          <a:ea typeface="Times New Roman"/>
                          <a:cs typeface="Times New Roman"/>
                        </a:rPr>
                        <a:t>Observateur</a:t>
                      </a:r>
                      <a:r>
                        <a:rPr lang="fr-FR" sz="1400" b="1" cap="none" baseline="0" dirty="0">
                          <a:latin typeface="+mn-lt"/>
                          <a:ea typeface="Times New Roman"/>
                          <a:cs typeface="Times New Roman"/>
                        </a:rPr>
                        <a:t> :</a:t>
                      </a:r>
                      <a:endParaRPr lang="fr-FR" sz="1400" b="1" cap="none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 b="1" cap="none" dirty="0">
                          <a:latin typeface="+mn-lt"/>
                          <a:ea typeface="Times New Roman"/>
                          <a:cs typeface="Times New Roman"/>
                        </a:rPr>
                        <a:t>Contexte : </a:t>
                      </a:r>
                      <a:r>
                        <a:rPr lang="fr-FR" sz="1400" b="0" cap="none" dirty="0">
                          <a:latin typeface="+mn-lt"/>
                          <a:ea typeface="Times New Roman"/>
                          <a:cs typeface="Times New Roman"/>
                        </a:rPr>
                        <a:t>Séance APP</a:t>
                      </a:r>
                    </a:p>
                  </a:txBody>
                  <a:tcPr marL="46430" marR="464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3140" algn="ctr"/>
                          <a:tab pos="1297940" algn="l"/>
                        </a:tabLst>
                      </a:pPr>
                      <a:r>
                        <a:rPr lang="fr-CH" sz="1400" b="1" cap="none" dirty="0">
                          <a:latin typeface="+mn-lt"/>
                          <a:ea typeface="Times New Roman"/>
                          <a:cs typeface="Times New Roman"/>
                        </a:rPr>
                        <a:t>Date</a:t>
                      </a:r>
                      <a:r>
                        <a:rPr lang="fr-CH" sz="1400" b="1" cap="none" baseline="0" dirty="0">
                          <a:latin typeface="+mn-lt"/>
                          <a:ea typeface="Times New Roman"/>
                          <a:cs typeface="Times New Roman"/>
                        </a:rPr>
                        <a:t> :</a:t>
                      </a:r>
                      <a:endParaRPr lang="fr-CH" sz="1400" b="1" cap="none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87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cap="none" dirty="0">
                          <a:latin typeface="+mn-lt"/>
                          <a:ea typeface="Times New Roman"/>
                          <a:cs typeface="Times New Roman"/>
                        </a:rPr>
                        <a:t>Observation :  </a:t>
                      </a:r>
                      <a:r>
                        <a:rPr lang="fr-FR" sz="1400" b="0" cap="none" dirty="0">
                          <a:latin typeface="+mn-lt"/>
                          <a:ea typeface="Times New Roman"/>
                          <a:cs typeface="Times New Roman"/>
                        </a:rPr>
                        <a:t>Capacité</a:t>
                      </a:r>
                      <a:r>
                        <a:rPr lang="fr-FR" sz="1400" b="0" cap="none" baseline="0" dirty="0">
                          <a:latin typeface="+mn-lt"/>
                          <a:ea typeface="Times New Roman"/>
                          <a:cs typeface="Times New Roman"/>
                        </a:rPr>
                        <a:t> des candidat-e-s à coopérer</a:t>
                      </a:r>
                      <a:endParaRPr lang="en-GB" sz="1400" b="0" cap="none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3140" algn="ctr"/>
                          <a:tab pos="1297940" algn="l"/>
                        </a:tabLst>
                      </a:pPr>
                      <a:r>
                        <a:rPr lang="en-GB" sz="1400" b="1" cap="none" dirty="0">
                          <a:latin typeface="+mn-lt"/>
                          <a:ea typeface="Times New Roman"/>
                          <a:cs typeface="Times New Roman"/>
                        </a:rPr>
                        <a:t>Candidat-e-s</a:t>
                      </a:r>
                      <a:endParaRPr lang="fr-CH" sz="1400" b="1" cap="none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55">
                <a:tc gridSpan="2">
                  <a:txBody>
                    <a:bodyPr/>
                    <a:lstStyle/>
                    <a:p>
                      <a:pPr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b="1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200" b="1" cap="small" dirty="0">
                          <a:latin typeface="+mn-lt"/>
                          <a:ea typeface="Times New Roman"/>
                          <a:cs typeface="Times New Roman"/>
                        </a:rPr>
                        <a:t>A</a:t>
                      </a:r>
                      <a:endParaRPr lang="fr-CH" sz="2100" b="1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200" b="1" cap="small" dirty="0">
                          <a:latin typeface="+mn-lt"/>
                          <a:ea typeface="Times New Roman"/>
                          <a:cs typeface="Times New Roman"/>
                        </a:rPr>
                        <a:t>B</a:t>
                      </a:r>
                      <a:endParaRPr lang="fr-CH" sz="2100" b="1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200" b="1" cap="small" dirty="0"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endParaRPr lang="fr-CH" sz="2100" b="1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369">
                <a:tc gridSpan="2">
                  <a:txBody>
                    <a:bodyPr/>
                    <a:lstStyle/>
                    <a:p>
                      <a:pPr marL="342900" lvl="0" indent="-342900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fr-CH" sz="1400" b="0" i="0" cap="none" baseline="0" dirty="0">
                          <a:latin typeface="+mn-lt"/>
                          <a:cs typeface="Times New Roman"/>
                        </a:rPr>
                        <a:t>Amène des idées</a:t>
                      </a:r>
                    </a:p>
                  </a:txBody>
                  <a:tcPr marL="46430" marR="4643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369">
                <a:tc gridSpan="2">
                  <a:txBody>
                    <a:bodyPr/>
                    <a:lstStyle/>
                    <a:p>
                      <a:pPr marL="342900" lvl="0" indent="-342900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fr-CH" sz="1400" b="0" i="0" cap="none" baseline="0" dirty="0">
                          <a:latin typeface="+mn-lt"/>
                          <a:ea typeface="Times New Roman"/>
                          <a:cs typeface="Times New Roman"/>
                        </a:rPr>
                        <a:t>Propose des solutions </a:t>
                      </a:r>
                      <a:endParaRPr lang="fr-CH" sz="2400" b="0" i="0" cap="none" baseline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2878">
                <a:tc gridSpan="2">
                  <a:txBody>
                    <a:bodyPr/>
                    <a:lstStyle/>
                    <a:p>
                      <a:pPr marL="0" lvl="0" indent="0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fr-CH" sz="1400" b="0" i="0" cap="none" baseline="0" dirty="0">
                          <a:latin typeface="+mn-lt"/>
                          <a:ea typeface="Times New Roman"/>
                          <a:cs typeface="Times New Roman"/>
                        </a:rPr>
                        <a:t>Accepte les propositions des autres membres du groupe</a:t>
                      </a:r>
                      <a:endParaRPr lang="fr-CH" sz="2400" b="0" i="0" cap="none" baseline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2369">
                <a:tc gridSpan="2">
                  <a:txBody>
                    <a:bodyPr/>
                    <a:lstStyle/>
                    <a:p>
                      <a:pPr marL="342900" lvl="0" indent="-342900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fr-CH" sz="1400" b="0" i="0" cap="none" baseline="0" dirty="0">
                          <a:latin typeface="+mn-lt"/>
                          <a:ea typeface="Times New Roman"/>
                          <a:cs typeface="Times New Roman"/>
                        </a:rPr>
                        <a:t>Pose des questions</a:t>
                      </a:r>
                      <a:endParaRPr lang="fr-CH" sz="2400" b="0" i="0" cap="none" baseline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2369">
                <a:tc gridSpan="2">
                  <a:txBody>
                    <a:bodyPr/>
                    <a:lstStyle/>
                    <a:p>
                      <a:pPr marL="342900" lvl="0" indent="-342900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fr-CH" sz="1400" b="0" i="0" cap="none" baseline="0" dirty="0">
                          <a:latin typeface="+mn-lt"/>
                          <a:ea typeface="Times New Roman"/>
                          <a:cs typeface="Times New Roman"/>
                        </a:rPr>
                        <a:t>Collabore à la résolution des problèmes</a:t>
                      </a:r>
                      <a:endParaRPr lang="fr-CH" sz="2400" b="0" i="0" cap="none" baseline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2369">
                <a:tc gridSpan="2">
                  <a:txBody>
                    <a:bodyPr/>
                    <a:lstStyle/>
                    <a:p>
                      <a:pPr marL="342900" lvl="0" indent="-342900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fr-CH" sz="1400" b="0" i="0" cap="none" baseline="0" dirty="0">
                          <a:latin typeface="+mn-lt"/>
                          <a:ea typeface="Times New Roman"/>
                          <a:cs typeface="Times New Roman"/>
                        </a:rPr>
                        <a:t>Montre de l’initiative</a:t>
                      </a:r>
                      <a:endParaRPr lang="fr-CH" sz="2400" b="0" i="0" cap="none" baseline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2369">
                <a:tc gridSpan="2">
                  <a:txBody>
                    <a:bodyPr/>
                    <a:lstStyle/>
                    <a:p>
                      <a:pPr marL="342900" lvl="0" indent="-342900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fr-CH" sz="1400" b="0" i="0" cap="none" baseline="0" dirty="0">
                          <a:latin typeface="+mn-lt"/>
                          <a:ea typeface="Times New Roman"/>
                          <a:cs typeface="Times New Roman"/>
                        </a:rPr>
                        <a:t>Respecte les consignes </a:t>
                      </a:r>
                      <a:endParaRPr lang="fr-CH" sz="2400" b="0" i="0" cap="none" baseline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2369">
                <a:tc gridSpan="2">
                  <a:txBody>
                    <a:bodyPr/>
                    <a:lstStyle/>
                    <a:p>
                      <a:pPr marL="342900" lvl="0" indent="-342900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fr-CH" sz="1400" b="0" i="0" cap="none" baseline="0" dirty="0">
                          <a:latin typeface="+mn-lt"/>
                          <a:ea typeface="Times New Roman"/>
                          <a:cs typeface="Times New Roman"/>
                        </a:rPr>
                        <a:t>Fait sa part du travail </a:t>
                      </a:r>
                      <a:endParaRPr lang="fr-CH" sz="2400" b="0" i="0" cap="none" baseline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2369">
                <a:tc gridSpan="2">
                  <a:txBody>
                    <a:bodyPr/>
                    <a:lstStyle/>
                    <a:p>
                      <a:pPr marL="342900" lvl="0" indent="-342900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fr-CH" sz="1400" b="0" i="0" cap="none" baseline="0" dirty="0">
                          <a:latin typeface="+mn-lt"/>
                          <a:ea typeface="Times New Roman"/>
                          <a:cs typeface="Times New Roman"/>
                        </a:rPr>
                        <a:t>Prend un rôle dans le groupe</a:t>
                      </a:r>
                      <a:endParaRPr lang="fr-CH" sz="2400" b="0" i="0" cap="none" baseline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CH" sz="9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6430" marR="46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1269">
                <a:tc gridSpan="5">
                  <a:txBody>
                    <a:bodyPr/>
                    <a:lstStyle/>
                    <a:p>
                      <a:pPr marL="342900" lvl="0" indent="-342900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fr-CH" sz="1400" b="1" i="0" cap="none" baseline="0" dirty="0">
                          <a:latin typeface="+mn-lt"/>
                          <a:ea typeface="Times New Roman"/>
                          <a:cs typeface="Times New Roman"/>
                        </a:rPr>
                        <a:t>Commentaires : </a:t>
                      </a:r>
                    </a:p>
                  </a:txBody>
                  <a:tcPr marL="46430" marR="4643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endParaRPr lang="fr-CH" sz="12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endParaRPr lang="fr-CH" sz="12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endParaRPr lang="fr-CH" sz="1200" b="0" cap="small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04443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re 1"/>
          <p:cNvSpPr>
            <a:spLocks noGrp="1"/>
          </p:cNvSpPr>
          <p:nvPr>
            <p:ph type="title"/>
          </p:nvPr>
        </p:nvSpPr>
        <p:spPr>
          <a:xfrm>
            <a:off x="1543050" y="114300"/>
            <a:ext cx="6172200" cy="400050"/>
          </a:xfrm>
        </p:spPr>
        <p:txBody>
          <a:bodyPr/>
          <a:lstStyle/>
          <a:p>
            <a:pPr algn="l"/>
            <a:r>
              <a:rPr lang="fr-CH" sz="1800" dirty="0"/>
              <a:t>Exemple d’une grille de type inventaire</a:t>
            </a:r>
            <a:endParaRPr lang="fr-CH" sz="1800" baseline="300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794663"/>
              </p:ext>
            </p:extLst>
          </p:nvPr>
        </p:nvGraphicFramePr>
        <p:xfrm>
          <a:off x="1314450" y="514353"/>
          <a:ext cx="6457950" cy="4535986"/>
        </p:xfrm>
        <a:graphic>
          <a:graphicData uri="http://schemas.openxmlformats.org/drawingml/2006/table">
            <a:tbl>
              <a:tblPr/>
              <a:tblGrid>
                <a:gridCol w="16612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83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83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2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b="1" dirty="0">
                          <a:latin typeface="Calibri"/>
                          <a:ea typeface="Calibri"/>
                          <a:cs typeface="Times New Roman"/>
                        </a:rPr>
                        <a:t>Entreprise:</a:t>
                      </a: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b="1" dirty="0">
                          <a:latin typeface="Calibri"/>
                          <a:ea typeface="Calibri"/>
                          <a:cs typeface="Times New Roman"/>
                        </a:rPr>
                        <a:t>Stagiaire:</a:t>
                      </a: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b="1" dirty="0">
                          <a:latin typeface="Calibri"/>
                          <a:ea typeface="Calibri"/>
                          <a:cs typeface="Times New Roman"/>
                        </a:rPr>
                        <a:t>Date :</a:t>
                      </a: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1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b="1" dirty="0">
                          <a:latin typeface="Calibri"/>
                          <a:ea typeface="Calibri"/>
                          <a:cs typeface="Times New Roman"/>
                        </a:rPr>
                        <a:t>Observateur:</a:t>
                      </a: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400" b="1" dirty="0">
                          <a:latin typeface="Calibri"/>
                          <a:ea typeface="Calibri"/>
                          <a:cs typeface="Times New Roman"/>
                        </a:rPr>
                        <a:t>Observations</a:t>
                      </a:r>
                      <a:r>
                        <a:rPr lang="fr-CH" sz="1400" b="1" baseline="0" dirty="0">
                          <a:latin typeface="Calibri"/>
                          <a:ea typeface="Calibri"/>
                          <a:cs typeface="Times New Roman"/>
                        </a:rPr>
                        <a:t> servant à établir un rapport de stage en entreprise</a:t>
                      </a:r>
                      <a:endParaRPr lang="fr-CH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1" marR="59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2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b="1" i="1" dirty="0">
                          <a:latin typeface="Calibri"/>
                          <a:ea typeface="Calibri"/>
                          <a:cs typeface="Times New Roman"/>
                        </a:rPr>
                        <a:t>Dimensions</a:t>
                      </a:r>
                      <a:r>
                        <a:rPr lang="fr-CH" sz="1400" baseline="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fr-CH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b="1" i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Indicateurs</a:t>
                      </a:r>
                      <a:endParaRPr lang="fr-CH" sz="1400" i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b="1" i="1">
                          <a:latin typeface="Calibri"/>
                          <a:ea typeface="Calibri"/>
                          <a:cs typeface="Times New Roman"/>
                        </a:rPr>
                        <a:t>Observations</a:t>
                      </a:r>
                      <a:endParaRPr lang="fr-CH" sz="14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2106">
                <a:tc row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b="1" i="1" dirty="0">
                          <a:latin typeface="Calibri"/>
                          <a:ea typeface="Calibri"/>
                          <a:cs typeface="Times New Roman"/>
                        </a:rPr>
                        <a:t>Aptitude au travail</a:t>
                      </a:r>
                      <a:endParaRPr lang="fr-CH" sz="14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dirty="0">
                          <a:latin typeface="Calibri"/>
                          <a:ea typeface="Calibri"/>
                          <a:cs typeface="Times New Roman"/>
                        </a:rPr>
                        <a:t>Intérêt-motivation</a:t>
                      </a: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2106">
                <a:tc v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dirty="0">
                          <a:latin typeface="Calibri"/>
                          <a:ea typeface="Calibri"/>
                          <a:cs typeface="Times New Roman"/>
                        </a:rPr>
                        <a:t>Adaptation au milieu</a:t>
                      </a: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2106">
                <a:tc v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dirty="0">
                          <a:latin typeface="Calibri"/>
                          <a:ea typeface="Calibri"/>
                          <a:cs typeface="Times New Roman"/>
                        </a:rPr>
                        <a:t>Sens des responsabilités</a:t>
                      </a: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2106">
                <a:tc v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dirty="0">
                          <a:latin typeface="Calibri"/>
                          <a:ea typeface="Calibri"/>
                          <a:cs typeface="Times New Roman"/>
                        </a:rPr>
                        <a:t>Respect des consignes</a:t>
                      </a: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2106">
                <a:tc v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dirty="0">
                          <a:latin typeface="Calibri"/>
                          <a:ea typeface="Calibri"/>
                          <a:cs typeface="Times New Roman"/>
                        </a:rPr>
                        <a:t>Prise d’initiative</a:t>
                      </a: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2106">
                <a:tc v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dirty="0">
                          <a:latin typeface="Calibri"/>
                          <a:ea typeface="Calibri"/>
                          <a:cs typeface="Times New Roman"/>
                        </a:rPr>
                        <a:t>Respect du matériel</a:t>
                      </a: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2106">
                <a:tc v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dirty="0">
                          <a:latin typeface="Calibri"/>
                          <a:ea typeface="Calibri"/>
                          <a:cs typeface="Times New Roman"/>
                        </a:rPr>
                        <a:t>Qualité du travail</a:t>
                      </a: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2106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b="1" i="1" dirty="0">
                          <a:latin typeface="Calibri"/>
                          <a:ea typeface="Calibri"/>
                          <a:cs typeface="Times New Roman"/>
                        </a:rPr>
                        <a:t>Rythme de travail </a:t>
                      </a:r>
                      <a:endParaRPr lang="fr-CH" sz="14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dirty="0">
                          <a:latin typeface="Calibri"/>
                          <a:ea typeface="Calibri"/>
                          <a:cs typeface="Times New Roman"/>
                        </a:rPr>
                        <a:t>Respect de l’horaire</a:t>
                      </a: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2106">
                <a:tc v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dirty="0">
                          <a:latin typeface="Calibri"/>
                          <a:ea typeface="Calibri"/>
                          <a:cs typeface="Times New Roman"/>
                        </a:rPr>
                        <a:t>Vitesse d’exécution</a:t>
                      </a: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2106">
                <a:tc v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dirty="0">
                          <a:latin typeface="Calibri"/>
                          <a:ea typeface="Calibri"/>
                          <a:cs typeface="Times New Roman"/>
                        </a:rPr>
                        <a:t>Rendement journalier</a:t>
                      </a: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2106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b="1" i="1" dirty="0">
                          <a:latin typeface="Calibri"/>
                          <a:ea typeface="Calibri"/>
                          <a:cs typeface="Times New Roman"/>
                        </a:rPr>
                        <a:t>Qualité des relations</a:t>
                      </a:r>
                      <a:endParaRPr lang="fr-CH" sz="14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dirty="0">
                          <a:latin typeface="Calibri"/>
                          <a:ea typeface="Calibri"/>
                          <a:cs typeface="Times New Roman"/>
                        </a:rPr>
                        <a:t>Relation avec le responsable</a:t>
                      </a: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2106">
                <a:tc v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dirty="0">
                          <a:latin typeface="Calibri"/>
                          <a:ea typeface="Calibri"/>
                          <a:cs typeface="Times New Roman"/>
                        </a:rPr>
                        <a:t>Relation avec les collègues</a:t>
                      </a: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2106">
                <a:tc v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dirty="0">
                          <a:latin typeface="Calibri"/>
                          <a:ea typeface="Calibri"/>
                          <a:cs typeface="Times New Roman"/>
                        </a:rPr>
                        <a:t>Relation avec les clients</a:t>
                      </a: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78082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400" b="1" dirty="0">
                          <a:latin typeface="Calibri"/>
                          <a:ea typeface="Calibri"/>
                          <a:cs typeface="Times New Roman"/>
                        </a:rPr>
                        <a:t>Commentaires : </a:t>
                      </a:r>
                    </a:p>
                  </a:txBody>
                  <a:tcPr marL="44273" marR="4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1" marR="59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1" marR="59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1657350" y="4612481"/>
            <a:ext cx="5163593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endParaRPr lang="fr-CH" sz="1050" i="1" baseline="30000" dirty="0"/>
          </a:p>
          <a:p>
            <a:pPr>
              <a:defRPr/>
            </a:pPr>
            <a:r>
              <a:rPr lang="fr-CH" sz="1050" i="1" baseline="30000" dirty="0"/>
              <a:t>1</a:t>
            </a:r>
            <a:r>
              <a:rPr lang="fr-CH" sz="1050" i="1" dirty="0"/>
              <a:t> Cette grille a été construite sur la base d’un exemple d’évaluation de stages en entreprise. </a:t>
            </a:r>
            <a:endParaRPr lang="fr-CH" sz="1050" dirty="0"/>
          </a:p>
          <a:p>
            <a:pPr>
              <a:defRPr/>
            </a:pPr>
            <a:endParaRPr lang="fr-CH" sz="1050" dirty="0"/>
          </a:p>
        </p:txBody>
      </p:sp>
    </p:spTree>
    <p:extLst>
      <p:ext uri="{BB962C8B-B14F-4D97-AF65-F5344CB8AC3E}">
        <p14:creationId xmlns:p14="http://schemas.microsoft.com/office/powerpoint/2010/main" val="20982817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343545" y="801139"/>
            <a:ext cx="3657600" cy="3429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fr-FR" sz="2100" dirty="0"/>
              <a:t>Questionnaire  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idx="1"/>
          </p:nvPr>
        </p:nvSpPr>
        <p:spPr>
          <a:xfrm>
            <a:off x="1408176" y="1437894"/>
            <a:ext cx="6428232" cy="3086100"/>
          </a:xfrm>
          <a:noFill/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r-CH" b="1" dirty="0"/>
              <a:t>Fonctions</a:t>
            </a:r>
            <a:r>
              <a:rPr lang="fr-CH" dirty="0"/>
              <a:t> :</a:t>
            </a:r>
          </a:p>
          <a:p>
            <a:pPr marL="600075" lvl="1" indent="-257175" algn="just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Connaissance d’un groupe en tant que tel (valeurs, opinions, modes de vie, intérêts…)</a:t>
            </a:r>
          </a:p>
          <a:p>
            <a:pPr marL="600075" lvl="1" indent="-257175" algn="just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Analyse d’un phénomène social </a:t>
            </a:r>
          </a:p>
          <a:p>
            <a:pPr marL="600075" lvl="1" indent="-257175" algn="just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Mise en évidence de conclusions généralisables</a:t>
            </a:r>
          </a:p>
          <a:p>
            <a:pPr>
              <a:lnSpc>
                <a:spcPct val="120000"/>
              </a:lnSpc>
            </a:pPr>
            <a:r>
              <a:rPr lang="fr-CH" b="1" dirty="0"/>
              <a:t>Caractéristiques</a:t>
            </a:r>
            <a:r>
              <a:rPr lang="fr-CH" dirty="0"/>
              <a:t> :</a:t>
            </a:r>
          </a:p>
          <a:p>
            <a:pPr marL="600075" lvl="1" indent="-257175">
              <a:lnSpc>
                <a:spcPct val="120000"/>
              </a:lnSpc>
            </a:pPr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Version questions fermées / questions ouvertes (cf. slide suivante)</a:t>
            </a:r>
          </a:p>
          <a:p>
            <a:pPr marL="600075" lvl="1" indent="-257175">
              <a:lnSpc>
                <a:spcPct val="120000"/>
              </a:lnSpc>
            </a:pPr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Possibilité de quantifier et de croiser les données</a:t>
            </a:r>
          </a:p>
          <a:p>
            <a:pPr marL="600075" lvl="1" indent="-257175">
              <a:lnSpc>
                <a:spcPct val="120000"/>
              </a:lnSpc>
            </a:pPr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Demande une grande rigueur (formulation des questions, représentativité, analyse des données…)</a:t>
            </a:r>
          </a:p>
        </p:txBody>
      </p:sp>
    </p:spTree>
    <p:extLst>
      <p:ext uri="{BB962C8B-B14F-4D97-AF65-F5344CB8AC3E}">
        <p14:creationId xmlns:p14="http://schemas.microsoft.com/office/powerpoint/2010/main" val="3214505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98" decel="100000" fill="hold"/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98" decel="100000" fill="hold"/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60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0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98" decel="100000" fill="hold"/>
                                        <p:tgtEl>
                                          <p:spTgt spid="160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  <p:bldP spid="16077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428750" y="1081278"/>
            <a:ext cx="2914650" cy="2514600"/>
          </a:xfrm>
          <a:solidFill>
            <a:srgbClr val="FFFF99"/>
          </a:solidFill>
        </p:spPr>
        <p:txBody>
          <a:bodyPr/>
          <a:lstStyle/>
          <a:p>
            <a:pPr marL="200025" indent="-200025"/>
            <a:r>
              <a:rPr lang="fr-CH" b="1" dirty="0"/>
              <a:t>Directif : Q. fermées </a:t>
            </a:r>
          </a:p>
          <a:p>
            <a:pPr marL="542925" lvl="1" indent="-208360"/>
            <a:r>
              <a:rPr lang="fr-CH" sz="1350" b="1" dirty="0"/>
              <a:t>Questions imposant  un choix entre </a:t>
            </a:r>
            <a:r>
              <a:rPr lang="fr-CH" sz="1350" b="1" u="sng" dirty="0"/>
              <a:t>deux </a:t>
            </a:r>
            <a:r>
              <a:rPr lang="fr-CH" sz="1350" b="1" dirty="0"/>
              <a:t>réponses prédéfinies</a:t>
            </a:r>
          </a:p>
          <a:p>
            <a:pPr marL="542925" lvl="1" indent="-208360"/>
            <a:r>
              <a:rPr lang="fr-CH" sz="1350" b="1" dirty="0"/>
              <a:t>Système binaire oui/non, d’accord/pas d’accord…</a:t>
            </a:r>
          </a:p>
          <a:p>
            <a:pPr marL="200025" indent="-200025"/>
            <a:endParaRPr lang="fr-CH" b="1" dirty="0"/>
          </a:p>
          <a:p>
            <a:pPr marL="200025" indent="-200025">
              <a:buNone/>
            </a:pPr>
            <a:r>
              <a:rPr lang="fr-CH" b="1" dirty="0">
                <a:sym typeface="Wingdings" pitchFamily="2" charset="2"/>
              </a:rPr>
              <a:t>	</a:t>
            </a:r>
            <a:endParaRPr lang="fr-CH" b="1" dirty="0"/>
          </a:p>
          <a:p>
            <a:pPr marL="200025" indent="-200025"/>
            <a:endParaRPr lang="fr-CH" dirty="0"/>
          </a:p>
          <a:p>
            <a:pPr marL="542925" lvl="1" indent="-208360"/>
            <a:endParaRPr lang="fr-FR" dirty="0"/>
          </a:p>
        </p:txBody>
      </p:sp>
      <p:sp>
        <p:nvSpPr>
          <p:cNvPr id="24883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86300" y="1081278"/>
            <a:ext cx="3257550" cy="2514600"/>
          </a:xfrm>
          <a:solidFill>
            <a:srgbClr val="CCFFFF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fr-CH" b="1" dirty="0"/>
              <a:t>Non directif : Q. ouvertes </a:t>
            </a:r>
          </a:p>
          <a:p>
            <a:pPr lvl="1" eaLnBrk="1" hangingPunct="1">
              <a:lnSpc>
                <a:spcPct val="90000"/>
              </a:lnSpc>
            </a:pPr>
            <a:r>
              <a:rPr lang="fr-CH" sz="1350" b="1" dirty="0"/>
              <a:t>Questions libres, favorisant des réponses inattendues, non prédéfinies</a:t>
            </a:r>
          </a:p>
          <a:p>
            <a:pPr lvl="1" eaLnBrk="1" hangingPunct="1">
              <a:lnSpc>
                <a:spcPct val="90000"/>
              </a:lnSpc>
            </a:pPr>
            <a:r>
              <a:rPr lang="fr-CH" sz="1350" b="1" dirty="0"/>
              <a:t>Recherche d’informations, analyse de contenu</a:t>
            </a:r>
          </a:p>
          <a:p>
            <a:pPr eaLnBrk="1" hangingPunct="1">
              <a:lnSpc>
                <a:spcPct val="90000"/>
              </a:lnSpc>
            </a:pPr>
            <a:endParaRPr lang="fr-CH" b="1" dirty="0"/>
          </a:p>
          <a:p>
            <a:pPr eaLnBrk="1" hangingPunct="1">
              <a:lnSpc>
                <a:spcPct val="90000"/>
              </a:lnSpc>
            </a:pPr>
            <a:endParaRPr lang="fr-CH" dirty="0"/>
          </a:p>
        </p:txBody>
      </p:sp>
      <p:graphicFrame>
        <p:nvGraphicFramePr>
          <p:cNvPr id="248894" name="Group 62"/>
          <p:cNvGraphicFramePr>
            <a:graphicFrameLocks noGrp="1"/>
          </p:cNvGraphicFramePr>
          <p:nvPr/>
        </p:nvGraphicFramePr>
        <p:xfrm>
          <a:off x="1592927" y="2857500"/>
          <a:ext cx="2686051" cy="458724"/>
        </p:xfrm>
        <a:graphic>
          <a:graphicData uri="http://schemas.openxmlformats.org/drawingml/2006/table">
            <a:tbl>
              <a:tblPr/>
              <a:tblGrid>
                <a:gridCol w="1671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4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69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26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Aimez-vous la lecture ?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oui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</a:t>
                      </a:r>
                      <a:endParaRPr kumimoji="0" lang="fr-F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Wingdings" pitchFamily="2" charset="2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non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</a:t>
                      </a:r>
                      <a:endParaRPr kumimoji="0" lang="fr-F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Wingdings" pitchFamily="2" charset="2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48895" name="Group 63"/>
          <p:cNvGraphicFramePr>
            <a:graphicFrameLocks noGrp="1"/>
          </p:cNvGraphicFramePr>
          <p:nvPr/>
        </p:nvGraphicFramePr>
        <p:xfrm>
          <a:off x="4793327" y="2743200"/>
          <a:ext cx="3143250" cy="751332"/>
        </p:xfrm>
        <a:graphic>
          <a:graphicData uri="http://schemas.openxmlformats.org/drawingml/2006/table">
            <a:tbl>
              <a:tblPr/>
              <a:tblGrid>
                <a:gridCol w="3143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Comment se déroule votre journée?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CH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………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683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88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883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883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8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8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8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8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8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8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88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88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88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8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8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48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8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8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488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48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5" grpId="0" build="p" animBg="1"/>
      <p:bldP spid="248836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2629" y="776201"/>
            <a:ext cx="4114800" cy="40005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fr-FR" sz="2100" dirty="0"/>
              <a:t>Entretien / Interview  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idx="1"/>
          </p:nvPr>
        </p:nvSpPr>
        <p:spPr>
          <a:xfrm>
            <a:off x="1428750" y="1401318"/>
            <a:ext cx="7413498" cy="350901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r-CH" b="1" dirty="0"/>
              <a:t>Définition</a:t>
            </a:r>
            <a:r>
              <a:rPr lang="fr-CH" dirty="0"/>
              <a:t> :</a:t>
            </a:r>
          </a:p>
          <a:p>
            <a:pPr marL="600075" lvl="1" indent="-257175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Méthode de recueil d’informations basé sur un échange/contact direct entre observateur et observé; Composé de questions – réponses – approfondissements - précisions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r-CH" b="1" dirty="0"/>
              <a:t>Fonctions</a:t>
            </a:r>
            <a:r>
              <a:rPr lang="fr-CH" dirty="0"/>
              <a:t> :</a:t>
            </a:r>
          </a:p>
          <a:p>
            <a:pPr marL="600075" lvl="1" indent="-257175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Élaboration – vérification d’hypothèses</a:t>
            </a:r>
          </a:p>
          <a:p>
            <a:pPr marL="600075" lvl="1" indent="-257175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Analyse du sens que les acteurs donnent à leurs pratiques</a:t>
            </a:r>
          </a:p>
          <a:p>
            <a:pPr marL="600075" lvl="1" indent="-257175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Analyse d’un problème précis</a:t>
            </a:r>
          </a:p>
          <a:p>
            <a:pPr marL="600075" lvl="1" indent="-257175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Reconstitution d’événements passés</a:t>
            </a:r>
          </a:p>
          <a:p>
            <a:pPr marL="257175" indent="-257175"/>
            <a:r>
              <a:rPr lang="fr-CH" b="1" dirty="0">
                <a:latin typeface="Arial" panose="020B0604020202020204" pitchFamily="34" charset="0"/>
                <a:cs typeface="Arial" panose="020B0604020202020204" pitchFamily="34" charset="0"/>
              </a:rPr>
              <a:t>Caractéristiques :</a:t>
            </a:r>
          </a:p>
          <a:p>
            <a:pPr marL="600075" lvl="1" indent="-257175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Versions directif, semi directif et non directif; Individuel ou de groupe</a:t>
            </a:r>
          </a:p>
          <a:p>
            <a:pPr marL="342900" indent="-342900"/>
            <a:r>
              <a:rPr lang="fr-CH" b="1" dirty="0"/>
              <a:t>Utilisations possibles </a:t>
            </a:r>
          </a:p>
          <a:p>
            <a:pPr marL="642938" lvl="1" indent="-342900"/>
            <a:r>
              <a:rPr lang="fr-CH" sz="1500" dirty="0">
                <a:latin typeface="Arial" panose="020B0604020202020204" pitchFamily="34" charset="0"/>
                <a:cs typeface="Arial" panose="020B0604020202020204" pitchFamily="34" charset="0"/>
              </a:rPr>
              <a:t>Bilan initial; Suivi; Information; Évaluation; Etc.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535509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73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7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27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7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98" decel="100000" fill="hold"/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7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7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98" decel="100000" fill="hold"/>
                                        <p:tgtEl>
                                          <p:spTgt spid="227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27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7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98" decel="100000" fill="hold"/>
                                        <p:tgtEl>
                                          <p:spTgt spid="227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27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7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98" decel="100000" fill="hold"/>
                                        <p:tgtEl>
                                          <p:spTgt spid="227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27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7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98" decel="100000" fill="hold"/>
                                        <p:tgtEl>
                                          <p:spTgt spid="227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27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7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98" decel="100000" fill="hold"/>
                                        <p:tgtEl>
                                          <p:spTgt spid="227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27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27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98" decel="100000" fill="hold"/>
                                        <p:tgtEl>
                                          <p:spTgt spid="227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0" grpId="0"/>
      <p:bldP spid="227331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156416-D686-4F98-8FAB-2511E3309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5019" y="709147"/>
            <a:ext cx="5915131" cy="1289025"/>
          </a:xfrm>
        </p:spPr>
        <p:txBody>
          <a:bodyPr/>
          <a:lstStyle/>
          <a:p>
            <a:r>
              <a:rPr lang="fr-CH" dirty="0"/>
              <a:t>Exercice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ECDA88-7305-44F8-A67B-7A63189F5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9216" y="2372244"/>
            <a:ext cx="5915131" cy="1125220"/>
          </a:xfrm>
        </p:spPr>
        <p:txBody>
          <a:bodyPr/>
          <a:lstStyle/>
          <a:p>
            <a:pPr algn="ctr"/>
            <a:r>
              <a:rPr lang="fr-CH" sz="1800" dirty="0"/>
              <a:t>Créer un instrument d’observation</a:t>
            </a:r>
          </a:p>
          <a:p>
            <a:pPr algn="ctr"/>
            <a:r>
              <a:rPr lang="fr-CH" sz="1800" dirty="0"/>
              <a:t>Cf. document «</a:t>
            </a:r>
            <a:r>
              <a:rPr lang="fr-CH" sz="1800" dirty="0" err="1"/>
              <a:t>Consignes_ex_outils_observation</a:t>
            </a:r>
            <a:r>
              <a:rPr lang="fr-CH" sz="1800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35646316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5881B-DDE3-E153-6F99-59C65E1CC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Conclusion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23961" y="1252728"/>
            <a:ext cx="7308851" cy="3776471"/>
          </a:xfrm>
          <a:noFill/>
        </p:spPr>
        <p:txBody>
          <a:bodyPr>
            <a:noAutofit/>
          </a:bodyPr>
          <a:lstStyle/>
          <a:p>
            <a:pPr marL="468313" lvl="1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 tous les outils, ceux d’observation sont réducteurs et partiels </a:t>
            </a:r>
          </a:p>
          <a:p>
            <a:pPr marL="468313" lvl="1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Ils sont le résultat de multiples choix : objet et finalité de l’observation, contexte, degré de formalisation, etc.</a:t>
            </a:r>
          </a:p>
          <a:p>
            <a:pPr marL="468313" lvl="1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Tout outil d’observation est appelé à évoluer, à être modifié en fonction des situations à observer : il n’est jamais définitif !</a:t>
            </a:r>
          </a:p>
          <a:p>
            <a:pPr marL="468313" lvl="1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facilite la compréhension et l’interprétation des phénomènes sans pour autant garantir une objectivité totale.</a:t>
            </a:r>
          </a:p>
          <a:p>
            <a:pPr marL="468313" lvl="1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Possibilité / nécessité de mobiliser plusieurs outils </a:t>
            </a:r>
          </a:p>
          <a:p>
            <a:pPr marL="468313" lvl="1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Prendre conscience des enjeux de pouvoir à l’œuvre : </a:t>
            </a:r>
          </a:p>
          <a:p>
            <a:pPr marL="811213" lvl="2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Pouvoir de l’observateur sur l’observé et vice versa !</a:t>
            </a:r>
          </a:p>
          <a:p>
            <a:pPr marL="811213" lvl="2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Pouvoir de celui qui utilise les observations (à quelles fins ?)</a:t>
            </a:r>
          </a:p>
          <a:p>
            <a:pPr marL="468313" lvl="1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Précautions :</a:t>
            </a:r>
          </a:p>
          <a:p>
            <a:pPr marL="811213" lvl="2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Enjeux éthiques de l’observation </a:t>
            </a:r>
          </a:p>
          <a:p>
            <a:pPr marL="811213" lvl="2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référer continuellement aux objectifs définis </a:t>
            </a:r>
          </a:p>
          <a:p>
            <a:pPr marL="811213" lvl="2" indent="-285750">
              <a:buFont typeface="Arial" panose="020B0604020202020204" pitchFamily="34" charset="0"/>
              <a:buChar char="•"/>
            </a:pPr>
            <a:r>
              <a:rPr lang="fr-CH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Mettre en place des mécanismes de contrôle et de vérification </a:t>
            </a:r>
          </a:p>
          <a:p>
            <a:pPr marL="468313" lvl="1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179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50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98" decel="100000" fill="hold"/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03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03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98" decel="100000" fill="hold"/>
                                        <p:tgtEl>
                                          <p:spTgt spid="503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03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03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98" decel="100000" fill="hold"/>
                                        <p:tgtEl>
                                          <p:spTgt spid="503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03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03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98" decel="100000" fill="hold"/>
                                        <p:tgtEl>
                                          <p:spTgt spid="503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03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03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98" decel="100000" fill="hold"/>
                                        <p:tgtEl>
                                          <p:spTgt spid="503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03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03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503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03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03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98" decel="100000" fill="hold"/>
                                        <p:tgtEl>
                                          <p:spTgt spid="503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03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03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98" decel="100000" fill="hold"/>
                                        <p:tgtEl>
                                          <p:spTgt spid="503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03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03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98" decel="100000" fill="hold"/>
                                        <p:tgtEl>
                                          <p:spTgt spid="503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81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00150" y="828675"/>
            <a:ext cx="5200650" cy="40005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fr-CH" sz="1800" dirty="0"/>
              <a:t>De la nécessité de «découper» de la réalité</a:t>
            </a:r>
            <a:endParaRPr lang="fr-FR" sz="1800" dirty="0"/>
          </a:p>
        </p:txBody>
      </p:sp>
      <p:sp>
        <p:nvSpPr>
          <p:cNvPr id="285703" name="Rectangle 7"/>
          <p:cNvSpPr>
            <a:spLocks noGrp="1" noChangeArrowheads="1"/>
          </p:cNvSpPr>
          <p:nvPr>
            <p:ph idx="1"/>
          </p:nvPr>
        </p:nvSpPr>
        <p:spPr>
          <a:xfrm>
            <a:off x="1657350" y="1528763"/>
            <a:ext cx="5943600" cy="3200400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fr-CH" sz="1650" dirty="0"/>
              <a:t>Pourquoi «découper» la réalité ?</a:t>
            </a:r>
          </a:p>
          <a:p>
            <a:pPr marL="648891" lvl="1" indent="-257175"/>
            <a:r>
              <a:rPr lang="fr-CH" sz="1650" dirty="0"/>
              <a:t>Parce que…</a:t>
            </a:r>
          </a:p>
          <a:p>
            <a:pPr marL="948929" lvl="2" indent="-257175"/>
            <a:r>
              <a:rPr lang="fr-CH" sz="1650" dirty="0"/>
              <a:t>il est illusoire de pouvoir saisir la réalité dans toute sa complexité</a:t>
            </a:r>
          </a:p>
          <a:p>
            <a:pPr marL="948929" lvl="2" indent="-257175"/>
            <a:r>
              <a:rPr lang="fr-CH" sz="1650" dirty="0">
                <a:solidFill>
                  <a:srgbClr val="FF0000"/>
                </a:solidFill>
              </a:rPr>
              <a:t>observer implique le repérage d’éléments observables, concrets, tangibles car</a:t>
            </a:r>
          </a:p>
          <a:p>
            <a:pPr marL="948929" lvl="2" indent="-257175"/>
            <a:r>
              <a:rPr lang="fr-CH" sz="1650" dirty="0"/>
              <a:t>il est impossible de saisir objectivement des situations générales sous forme de concepts</a:t>
            </a:r>
          </a:p>
          <a:p>
            <a:pPr marL="948929" lvl="2" indent="-257175"/>
            <a:r>
              <a:rPr lang="fr-CH" sz="1650" dirty="0"/>
              <a:t>ce découpage permet de passer des concepts abstraits aux éléments concrets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fr-FR" sz="16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56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5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85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85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85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5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85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85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857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57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2857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857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57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57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2857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857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857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57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2857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857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57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57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857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857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857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857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98" decel="100000" fill="hold"/>
                                        <p:tgtEl>
                                          <p:spTgt spid="2857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857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698" grpId="0"/>
      <p:bldP spid="28570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14450" y="657225"/>
            <a:ext cx="5143500" cy="62865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fr-FR" sz="2100" dirty="0"/>
              <a:t>Nommez les comportements </a:t>
            </a:r>
            <a:br>
              <a:rPr lang="fr-FR" sz="2100" dirty="0"/>
            </a:br>
            <a:r>
              <a:rPr lang="fr-FR" sz="2100" dirty="0"/>
              <a:t>directement observables !</a:t>
            </a:r>
          </a:p>
        </p:txBody>
      </p:sp>
      <p:sp>
        <p:nvSpPr>
          <p:cNvPr id="335878" name="Rectangle 6"/>
          <p:cNvSpPr>
            <a:spLocks noChangeArrowheads="1"/>
          </p:cNvSpPr>
          <p:nvPr/>
        </p:nvSpPr>
        <p:spPr bwMode="auto">
          <a:xfrm>
            <a:off x="1690852" y="1600200"/>
            <a:ext cx="6531604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450"/>
              </a:spcAft>
              <a:defRPr/>
            </a:pPr>
            <a:r>
              <a:rPr lang="fr-FR" sz="1800" dirty="0"/>
              <a:t>1. Comprendre rapidement</a:t>
            </a:r>
            <a:endParaRPr lang="fr-CH" sz="1800" dirty="0"/>
          </a:p>
          <a:p>
            <a:pPr>
              <a:spcAft>
                <a:spcPts val="450"/>
              </a:spcAft>
              <a:defRPr/>
            </a:pPr>
            <a:r>
              <a:rPr lang="fr-FR" sz="1800" dirty="0"/>
              <a:t>2. Laver le lavabo une fois par semaine</a:t>
            </a:r>
            <a:endParaRPr lang="fr-CH" sz="1800" dirty="0"/>
          </a:p>
          <a:p>
            <a:pPr>
              <a:spcAft>
                <a:spcPts val="450"/>
              </a:spcAft>
              <a:defRPr/>
            </a:pPr>
            <a:r>
              <a:rPr lang="fr-FR" sz="1800" dirty="0"/>
              <a:t>3. Marcher une demi-heure par jour</a:t>
            </a:r>
            <a:endParaRPr lang="fr-CH" sz="1800" dirty="0"/>
          </a:p>
          <a:p>
            <a:pPr>
              <a:spcAft>
                <a:spcPts val="450"/>
              </a:spcAft>
              <a:defRPr/>
            </a:pPr>
            <a:r>
              <a:rPr lang="fr-FR" sz="1800" dirty="0"/>
              <a:t>4. Motiver la personne à collaborer avec ses compagnons de travail</a:t>
            </a:r>
            <a:endParaRPr lang="fr-CH" sz="1800" dirty="0"/>
          </a:p>
          <a:p>
            <a:pPr>
              <a:spcAft>
                <a:spcPts val="450"/>
              </a:spcAft>
              <a:defRPr/>
            </a:pPr>
            <a:r>
              <a:rPr lang="fr-FR" sz="1800" dirty="0"/>
              <a:t>5. Communiquer avec son thérapeute</a:t>
            </a:r>
            <a:endParaRPr lang="fr-CH" sz="1800" dirty="0"/>
          </a:p>
          <a:p>
            <a:pPr>
              <a:spcAft>
                <a:spcPts val="450"/>
              </a:spcAft>
              <a:defRPr/>
            </a:pPr>
            <a:r>
              <a:rPr lang="fr-FR" sz="1800" dirty="0"/>
              <a:t>6. Apprendre à multiplier des nombres à 2 chiffres</a:t>
            </a:r>
            <a:endParaRPr lang="fr-CH" sz="1800" dirty="0"/>
          </a:p>
          <a:p>
            <a:pPr>
              <a:spcAft>
                <a:spcPts val="450"/>
              </a:spcAft>
              <a:defRPr/>
            </a:pPr>
            <a:r>
              <a:rPr lang="fr-FR" sz="1800" dirty="0"/>
              <a:t>7. S’adapter à son environnement social</a:t>
            </a:r>
            <a:endParaRPr lang="fr-CH" sz="1800" dirty="0"/>
          </a:p>
          <a:p>
            <a:pPr>
              <a:spcAft>
                <a:spcPts val="450"/>
              </a:spcAft>
              <a:defRPr/>
            </a:pPr>
            <a:r>
              <a:rPr lang="fr-FR" sz="1800" dirty="0"/>
              <a:t>8. Soulever un poids de 10 kilogrammes</a:t>
            </a:r>
            <a:endParaRPr lang="fr-CH" sz="1800" dirty="0"/>
          </a:p>
          <a:p>
            <a:pPr marL="257175" indent="-257175">
              <a:spcAft>
                <a:spcPts val="450"/>
              </a:spcAft>
              <a:defRPr/>
            </a:pPr>
            <a:endParaRPr lang="fr-CH" sz="1013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58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5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35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35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2" y="350962"/>
            <a:ext cx="5286375" cy="474225"/>
          </a:xfrm>
        </p:spPr>
        <p:txBody>
          <a:bodyPr>
            <a:noAutofit/>
          </a:bodyPr>
          <a:lstStyle/>
          <a:p>
            <a:pPr algn="l" eaLnBrk="1" hangingPunct="1"/>
            <a:r>
              <a:rPr lang="fr-CH" sz="1650" dirty="0">
                <a:latin typeface="Arial" panose="020B0604020202020204" pitchFamily="34" charset="0"/>
                <a:cs typeface="Arial" panose="020B0604020202020204" pitchFamily="34" charset="0"/>
              </a:rPr>
              <a:t>Comment découper la réalité?</a:t>
            </a:r>
            <a:endParaRPr lang="fr-FR" sz="16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68395" name="Group 107"/>
          <p:cNvGraphicFramePr>
            <a:graphicFrameLocks noGrp="1"/>
          </p:cNvGraphicFramePr>
          <p:nvPr/>
        </p:nvGraphicFramePr>
        <p:xfrm>
          <a:off x="1569176" y="2714892"/>
          <a:ext cx="1371600" cy="174280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428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68523" name="Group 235"/>
          <p:cNvGraphicFramePr>
            <a:graphicFrameLocks noGrp="1"/>
          </p:cNvGraphicFramePr>
          <p:nvPr/>
        </p:nvGraphicFramePr>
        <p:xfrm>
          <a:off x="3969476" y="2714891"/>
          <a:ext cx="1371600" cy="168565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7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89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6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7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6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7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268617" name="Group 329"/>
          <p:cNvGraphicFramePr>
            <a:graphicFrameLocks noGrp="1"/>
          </p:cNvGraphicFramePr>
          <p:nvPr/>
        </p:nvGraphicFramePr>
        <p:xfrm>
          <a:off x="6286500" y="2721934"/>
          <a:ext cx="1377000" cy="1785620"/>
        </p:xfrm>
        <a:graphic>
          <a:graphicData uri="http://schemas.openxmlformats.org/drawingml/2006/table">
            <a:tbl>
              <a:tblPr/>
              <a:tblGrid>
                <a:gridCol w="137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268621" name="Text Box 333"/>
          <p:cNvSpPr txBox="1">
            <a:spLocks noChangeArrowheads="1"/>
          </p:cNvSpPr>
          <p:nvPr/>
        </p:nvSpPr>
        <p:spPr bwMode="auto">
          <a:xfrm>
            <a:off x="1600200" y="943135"/>
            <a:ext cx="16002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sz="1400" b="1" dirty="0">
                <a:solidFill>
                  <a:srgbClr val="0033CC"/>
                </a:solidFill>
                <a:cs typeface="Utsaah" panose="020B0604020202020204" pitchFamily="34" charset="0"/>
              </a:rPr>
              <a:t>Concept : </a:t>
            </a:r>
            <a:r>
              <a:rPr lang="fr-CH" sz="1400" dirty="0">
                <a:solidFill>
                  <a:srgbClr val="0033CC"/>
                </a:solidFill>
                <a:cs typeface="Utsaah" panose="020B0604020202020204" pitchFamily="34" charset="0"/>
              </a:rPr>
              <a:t>représentation abstraite et éprouvée, avec un certain degré de généralité, de la réalité</a:t>
            </a:r>
            <a:endParaRPr lang="fr-FR" sz="1400" dirty="0">
              <a:solidFill>
                <a:srgbClr val="0033CC"/>
              </a:solidFill>
              <a:cs typeface="Utsaah" panose="020B0604020202020204" pitchFamily="34" charset="0"/>
            </a:endParaRPr>
          </a:p>
        </p:txBody>
      </p:sp>
      <p:sp>
        <p:nvSpPr>
          <p:cNvPr id="268622" name="Text Box 334"/>
          <p:cNvSpPr txBox="1">
            <a:spLocks noChangeArrowheads="1"/>
          </p:cNvSpPr>
          <p:nvPr/>
        </p:nvSpPr>
        <p:spPr bwMode="auto">
          <a:xfrm>
            <a:off x="3982130" y="943135"/>
            <a:ext cx="1540193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sz="1400" b="1" dirty="0">
                <a:solidFill>
                  <a:srgbClr val="FF3300"/>
                </a:solidFill>
              </a:rPr>
              <a:t>Dimension</a:t>
            </a:r>
            <a:r>
              <a:rPr lang="fr-CH" sz="1400" dirty="0">
                <a:solidFill>
                  <a:srgbClr val="FF3300"/>
                </a:solidFill>
              </a:rPr>
              <a:t> : facettes, composantes essentielles, aspects significatifs d’un concept</a:t>
            </a:r>
          </a:p>
        </p:txBody>
      </p:sp>
      <p:sp>
        <p:nvSpPr>
          <p:cNvPr id="268624" name="AutoShape 336"/>
          <p:cNvSpPr>
            <a:spLocks noChangeArrowheads="1"/>
          </p:cNvSpPr>
          <p:nvPr/>
        </p:nvSpPr>
        <p:spPr bwMode="auto">
          <a:xfrm>
            <a:off x="3086100" y="3394355"/>
            <a:ext cx="685800" cy="49305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fr-CH" sz="1013" dirty="0"/>
          </a:p>
        </p:txBody>
      </p:sp>
      <p:sp>
        <p:nvSpPr>
          <p:cNvPr id="268626" name="AutoShape 338"/>
          <p:cNvSpPr>
            <a:spLocks noChangeArrowheads="1"/>
          </p:cNvSpPr>
          <p:nvPr/>
        </p:nvSpPr>
        <p:spPr bwMode="auto">
          <a:xfrm>
            <a:off x="5486400" y="3394355"/>
            <a:ext cx="685800" cy="49305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fr-CH" sz="1013" dirty="0"/>
          </a:p>
        </p:txBody>
      </p:sp>
      <p:sp>
        <p:nvSpPr>
          <p:cNvPr id="25" name="Text Box 334"/>
          <p:cNvSpPr txBox="1">
            <a:spLocks noChangeArrowheads="1"/>
          </p:cNvSpPr>
          <p:nvPr/>
        </p:nvSpPr>
        <p:spPr bwMode="auto">
          <a:xfrm>
            <a:off x="6294257" y="955542"/>
            <a:ext cx="14859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sz="1400" b="1" dirty="0">
                <a:solidFill>
                  <a:srgbClr val="7030A0"/>
                </a:solidFill>
              </a:rPr>
              <a:t>Indicateur </a:t>
            </a:r>
            <a:r>
              <a:rPr lang="fr-CH" sz="1400" dirty="0">
                <a:solidFill>
                  <a:srgbClr val="7030A0"/>
                </a:solidFill>
              </a:rPr>
              <a:t>: manifestations objectivement repérables des dimensions du concept</a:t>
            </a:r>
          </a:p>
        </p:txBody>
      </p:sp>
      <p:sp>
        <p:nvSpPr>
          <p:cNvPr id="26" name="Text Box 341"/>
          <p:cNvSpPr txBox="1">
            <a:spLocks noChangeArrowheads="1"/>
          </p:cNvSpPr>
          <p:nvPr/>
        </p:nvSpPr>
        <p:spPr bwMode="auto">
          <a:xfrm>
            <a:off x="4104084" y="4792538"/>
            <a:ext cx="2764631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sz="1050" dirty="0">
                <a:latin typeface="Arial" panose="020B0604020202020204" pitchFamily="34" charset="0"/>
                <a:cs typeface="Arial" panose="020B0604020202020204" pitchFamily="34" charset="0"/>
              </a:rPr>
              <a:t>D’après Serge Dupuy, 2000</a:t>
            </a:r>
            <a:endParaRPr lang="fr-FR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457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86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8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68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8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8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8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8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8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8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8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8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8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8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8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8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86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86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8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86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86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8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621" grpId="0"/>
      <p:bldP spid="268622" grpId="0"/>
      <p:bldP spid="268624" grpId="0" animBg="1"/>
      <p:bldP spid="268626" grpId="0" animBg="1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>
          <a:xfrm>
            <a:off x="1300162" y="800100"/>
            <a:ext cx="3543300" cy="400050"/>
          </a:xfrm>
        </p:spPr>
        <p:txBody>
          <a:bodyPr/>
          <a:lstStyle/>
          <a:p>
            <a:pPr algn="l" eaLnBrk="1" hangingPunct="1"/>
            <a:r>
              <a:rPr lang="fr-CH" sz="1950" dirty="0"/>
              <a:t>Découpage de la réalité </a:t>
            </a:r>
            <a:endParaRPr lang="fr-FR" sz="1950" dirty="0"/>
          </a:p>
        </p:txBody>
      </p:sp>
      <p:sp>
        <p:nvSpPr>
          <p:cNvPr id="376835" name="Rectangle 3"/>
          <p:cNvSpPr>
            <a:spLocks noGrp="1" noChangeArrowheads="1"/>
          </p:cNvSpPr>
          <p:nvPr>
            <p:ph idx="1"/>
          </p:nvPr>
        </p:nvSpPr>
        <p:spPr>
          <a:xfrm>
            <a:off x="1428750" y="1685924"/>
            <a:ext cx="6000750" cy="277177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spcAft>
                <a:spcPts val="1800"/>
              </a:spcAft>
              <a:buNone/>
            </a:pPr>
            <a:r>
              <a:rPr lang="fr-CH" sz="1650" b="1" dirty="0">
                <a:solidFill>
                  <a:schemeClr val="accent2"/>
                </a:solidFill>
              </a:rPr>
              <a:t>La notion d’INDICATEUR</a:t>
            </a:r>
            <a:r>
              <a:rPr lang="fr-CH" sz="1650" b="1" dirty="0"/>
              <a:t> :</a:t>
            </a:r>
          </a:p>
          <a:p>
            <a:pPr marL="648891" lvl="1" indent="-257175" algn="just"/>
            <a:r>
              <a:rPr lang="fr-CH" sz="1650" dirty="0"/>
              <a:t>Indicateur = signe </a:t>
            </a:r>
          </a:p>
          <a:p>
            <a:pPr marL="1077516" lvl="2" indent="-385763" algn="just"/>
            <a:r>
              <a:rPr lang="fr-CH" sz="1650" dirty="0"/>
              <a:t>Phénomène directement observable et objectivable, considéré comme significatif d’un phénomène plus large.</a:t>
            </a:r>
          </a:p>
          <a:p>
            <a:pPr marL="1077516" lvl="2" indent="-385763" algn="just"/>
            <a:r>
              <a:rPr lang="fr-CH" sz="1650" dirty="0"/>
              <a:t>Traduction empirique d’un phénomène (émotion, sentiment, concept…)</a:t>
            </a:r>
          </a:p>
          <a:p>
            <a:pPr algn="just">
              <a:spcAft>
                <a:spcPts val="450"/>
              </a:spcAft>
            </a:pPr>
            <a:endParaRPr lang="fr-CH" sz="1650" dirty="0"/>
          </a:p>
          <a:p>
            <a:pPr marL="648891" lvl="1" indent="-257175" algn="just"/>
            <a:r>
              <a:rPr lang="fr-CH" sz="1650" i="1" dirty="0"/>
              <a:t>Exemple :</a:t>
            </a:r>
          </a:p>
          <a:p>
            <a:pPr marL="1077516" lvl="2" indent="-385763" algn="just"/>
            <a:r>
              <a:rPr lang="fr-CH" sz="1650" dirty="0"/>
              <a:t>Communication: </a:t>
            </a:r>
          </a:p>
          <a:p>
            <a:pPr marL="1469231" lvl="3" indent="-257175" algn="just"/>
            <a:r>
              <a:rPr lang="fr-CH" sz="1650" dirty="0"/>
              <a:t>Signes verbaux (discours, paroles)</a:t>
            </a:r>
          </a:p>
          <a:p>
            <a:pPr marL="1469231" lvl="3" indent="-257175" algn="just"/>
            <a:r>
              <a:rPr lang="fr-CH" sz="1650" dirty="0"/>
              <a:t>Signes non-verbaux (mimiques, gestes)</a:t>
            </a:r>
          </a:p>
          <a:p>
            <a:pPr marL="648891" lvl="1" indent="-257175" algn="just"/>
            <a:endParaRPr lang="fr-CH" sz="16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68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76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6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376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76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76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376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98" decel="100000" fill="hold"/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76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76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376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76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76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98" decel="100000" fill="hold"/>
                                        <p:tgtEl>
                                          <p:spTgt spid="376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4" grpId="0"/>
      <p:bldP spid="3768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285750"/>
            <a:ext cx="3657600" cy="40005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fr-CH" sz="2100" dirty="0"/>
              <a:t>Exercice </a:t>
            </a:r>
            <a:endParaRPr lang="fr-FR" sz="2100" dirty="0"/>
          </a:p>
        </p:txBody>
      </p:sp>
      <p:graphicFrame>
        <p:nvGraphicFramePr>
          <p:cNvPr id="318483" name="Group 19"/>
          <p:cNvGraphicFramePr>
            <a:graphicFrameLocks noGrp="1"/>
          </p:cNvGraphicFramePr>
          <p:nvPr>
            <p:ph type="tbl" idx="1"/>
          </p:nvPr>
        </p:nvGraphicFramePr>
        <p:xfrm>
          <a:off x="1371600" y="989409"/>
          <a:ext cx="6457951" cy="3525441"/>
        </p:xfrm>
        <a:graphic>
          <a:graphicData uri="http://schemas.openxmlformats.org/drawingml/2006/table">
            <a:tbl>
              <a:tblPr/>
              <a:tblGrid>
                <a:gridCol w="1662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4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0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9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Concepts</a:t>
                      </a:r>
                      <a:endParaRPr kumimoji="0" lang="fr-F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Dimensions </a:t>
                      </a:r>
                      <a:endParaRPr kumimoji="0" lang="fr-F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Indicateurs </a:t>
                      </a:r>
                      <a:endParaRPr kumimoji="0" lang="fr-F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C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C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C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C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C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Motivation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au travail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C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endParaRPr kumimoji="0" lang="fr-CH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CH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C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C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C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C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C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C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C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?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3651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 marL="365125" marR="0" lvl="0" indent="-3651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 marL="365125" marR="0" lvl="0" indent="-3651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 marL="365125" marR="0" lvl="0" indent="-3651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 marL="365125" marR="0" lvl="0" indent="-3651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fr-CH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65125" marR="0" lvl="0" indent="-3651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fr-CH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65125" marR="0" lvl="0" indent="-3651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fr-CH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65125" marR="0" lvl="0" indent="-3651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 marL="365125" marR="0" lvl="0" indent="-3651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 marL="365125" marR="0" lvl="0" indent="-3651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 marL="365125" marR="0" lvl="0" indent="-3651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?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18481" name="AutoShape 17"/>
          <p:cNvSpPr>
            <a:spLocks/>
          </p:cNvSpPr>
          <p:nvPr/>
        </p:nvSpPr>
        <p:spPr bwMode="auto">
          <a:xfrm>
            <a:off x="4686300" y="1986542"/>
            <a:ext cx="171450" cy="286617"/>
          </a:xfrm>
          <a:prstGeom prst="rightBrace">
            <a:avLst>
              <a:gd name="adj1" fmla="val 38889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fr-CH" sz="1013" dirty="0"/>
          </a:p>
        </p:txBody>
      </p:sp>
      <p:sp>
        <p:nvSpPr>
          <p:cNvPr id="318482" name="AutoShape 18"/>
          <p:cNvSpPr>
            <a:spLocks/>
          </p:cNvSpPr>
          <p:nvPr/>
        </p:nvSpPr>
        <p:spPr bwMode="auto">
          <a:xfrm>
            <a:off x="4629150" y="3866227"/>
            <a:ext cx="171450" cy="289018"/>
          </a:xfrm>
          <a:prstGeom prst="rightBrace">
            <a:avLst>
              <a:gd name="adj1" fmla="val 44444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fr-CH" sz="1013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B08273-190D-4364-98D3-929240002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7577" y="705596"/>
            <a:ext cx="5460121" cy="641501"/>
          </a:xfrm>
        </p:spPr>
        <p:txBody>
          <a:bodyPr/>
          <a:lstStyle/>
          <a:p>
            <a:r>
              <a:rPr lang="fr-CH" dirty="0"/>
              <a:t>Travail de groupe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748CEAB-5C21-45EB-AF85-4DC9D34C4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49395" y="2000250"/>
            <a:ext cx="5460121" cy="1310054"/>
          </a:xfrm>
        </p:spPr>
        <p:txBody>
          <a:bodyPr/>
          <a:lstStyle/>
          <a:p>
            <a:pPr algn="ctr"/>
            <a:r>
              <a:rPr lang="fr-CH" sz="1800" dirty="0"/>
              <a:t>Proposer des :</a:t>
            </a:r>
          </a:p>
          <a:p>
            <a:pPr algn="ctr"/>
            <a:r>
              <a:rPr lang="fr-CH" sz="1800" dirty="0"/>
              <a:t>Concepts – Dimensions – Indicateurs à partir des éléments prédéfinis</a:t>
            </a:r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1F8A7499-BCC6-40B6-B162-0F8DAF14A1F3}"/>
              </a:ext>
            </a:extLst>
          </p:cNvPr>
          <p:cNvSpPr txBox="1">
            <a:spLocks/>
          </p:cNvSpPr>
          <p:nvPr/>
        </p:nvSpPr>
        <p:spPr bwMode="auto">
          <a:xfrm>
            <a:off x="1934309" y="3804092"/>
            <a:ext cx="5460121" cy="386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9540" rIns="0" bIns="0" numCol="1" anchor="t" anchorCtr="0" compatLnSpc="1">
            <a:prstTxWarp prst="textNoShape">
              <a:avLst/>
            </a:prstTxWarp>
          </a:bodyPr>
          <a:lstStyle>
            <a:lvl1pPr marL="0" indent="0" algn="l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49263" rtl="0" eaLnBrk="1" fontAlgn="base" hangingPunct="1">
              <a:spcBef>
                <a:spcPct val="0"/>
              </a:spcBef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 sz="2000" kern="1200">
                <a:solidFill>
                  <a:srgbClr val="000000"/>
                </a:solidFill>
                <a:latin typeface="+mn-lt"/>
                <a:ea typeface="Microsoft YaHei" panose="020B0503020204020204" pitchFamily="34" charset="-122"/>
                <a:cs typeface="+mn-cs"/>
              </a:defRPr>
            </a:lvl2pPr>
            <a:lvl3pPr marL="914400" indent="0" algn="l" defTabSz="449263" rtl="0" eaLnBrk="1" fontAlgn="base" hangingPunct="1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 sz="1800" kern="1200">
                <a:solidFill>
                  <a:srgbClr val="000000"/>
                </a:solidFill>
                <a:latin typeface="+mn-lt"/>
                <a:ea typeface="Microsoft YaHei" panose="020B0503020204020204" pitchFamily="34" charset="-122"/>
                <a:cs typeface="+mn-cs"/>
              </a:defRPr>
            </a:lvl3pPr>
            <a:lvl4pPr marL="1371600" indent="0" algn="l" defTabSz="449263" rtl="0" eaLnBrk="1" fontAlgn="base" hangingPunct="1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 sz="1600" kern="1200">
                <a:solidFill>
                  <a:srgbClr val="000000"/>
                </a:solidFill>
                <a:latin typeface="+mn-lt"/>
                <a:ea typeface="Microsoft YaHei" panose="020B0503020204020204" pitchFamily="34" charset="-122"/>
                <a:cs typeface="+mn-cs"/>
              </a:defRPr>
            </a:lvl4pPr>
            <a:lvl5pPr marL="1828800" indent="0" algn="l" defTabSz="449263" rtl="0" eaLnBrk="1" fontAlgn="base" hangingPunct="1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 sz="1600" kern="1200">
                <a:solidFill>
                  <a:srgbClr val="000000"/>
                </a:solidFill>
                <a:latin typeface="+mn-lt"/>
                <a:ea typeface="Microsoft YaHei" panose="020B0503020204020204" pitchFamily="34" charset="-122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1661" dirty="0"/>
              <a:t>Durée: 30’</a:t>
            </a:r>
          </a:p>
        </p:txBody>
      </p:sp>
    </p:spTree>
    <p:extLst>
      <p:ext uri="{BB962C8B-B14F-4D97-AF65-F5344CB8AC3E}">
        <p14:creationId xmlns:p14="http://schemas.microsoft.com/office/powerpoint/2010/main" val="1878040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B8BF35-26BF-4BED-91DD-A74FE3297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163" y="753818"/>
            <a:ext cx="3486150" cy="474908"/>
          </a:xfrm>
        </p:spPr>
        <p:txBody>
          <a:bodyPr/>
          <a:lstStyle/>
          <a:p>
            <a:pPr algn="l"/>
            <a:r>
              <a:rPr lang="fr-CH" dirty="0"/>
              <a:t>Concept: Pauvreté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BBFAE5E8-B363-401F-AC77-2E0F9FE406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131653"/>
              </p:ext>
            </p:extLst>
          </p:nvPr>
        </p:nvGraphicFramePr>
        <p:xfrm>
          <a:off x="1435894" y="1671639"/>
          <a:ext cx="5993296" cy="3047898"/>
        </p:xfrm>
        <a:graphic>
          <a:graphicData uri="http://schemas.openxmlformats.org/drawingml/2006/table">
            <a:tbl>
              <a:tblPr firstRow="1" firstCol="1" bandRow="1"/>
              <a:tblGrid>
                <a:gridCol w="2996648">
                  <a:extLst>
                    <a:ext uri="{9D8B030D-6E8A-4147-A177-3AD203B41FA5}">
                      <a16:colId xmlns:a16="http://schemas.microsoft.com/office/drawing/2014/main" val="4162294595"/>
                    </a:ext>
                  </a:extLst>
                </a:gridCol>
                <a:gridCol w="2996648">
                  <a:extLst>
                    <a:ext uri="{9D8B030D-6E8A-4147-A177-3AD203B41FA5}">
                      <a16:colId xmlns:a16="http://schemas.microsoft.com/office/drawing/2014/main" val="13312746"/>
                    </a:ext>
                  </a:extLst>
                </a:gridCol>
              </a:tblGrid>
              <a:tr h="3605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CH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Dimensions?</a:t>
                      </a:r>
                      <a:endParaRPr lang="fr-CH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CH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Indicateurs?</a:t>
                      </a:r>
                      <a:endParaRPr lang="fr-CH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201759"/>
                  </a:ext>
                </a:extLst>
              </a:tr>
              <a:tr h="55383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5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50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1336601"/>
                  </a:ext>
                </a:extLst>
              </a:tr>
              <a:tr h="53331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5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5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3474123"/>
                  </a:ext>
                </a:extLst>
              </a:tr>
              <a:tr h="53338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5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5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1873223"/>
                  </a:ext>
                </a:extLst>
              </a:tr>
              <a:tr h="53338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5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5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505210"/>
                  </a:ext>
                </a:extLst>
              </a:tr>
              <a:tr h="53338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5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fr-CH" sz="15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7355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05738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hesso T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8AB21D"/>
      </a:accent1>
      <a:accent2>
        <a:srgbClr val="2EA662"/>
      </a:accent2>
      <a:accent3>
        <a:srgbClr val="E1DE00"/>
      </a:accent3>
      <a:accent4>
        <a:srgbClr val="00A099"/>
      </a:accent4>
      <a:accent5>
        <a:srgbClr val="000000"/>
      </a:accent5>
      <a:accent6>
        <a:srgbClr val="000000"/>
      </a:accent6>
      <a:hlink>
        <a:srgbClr val="8AB21D"/>
      </a:hlink>
      <a:folHlink>
        <a:srgbClr val="B9B8B9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STS_modèle_FR_light.potx" id="{9AB7B3E4-C08D-43CE-8E94-0FB94F5A2F89}" vid="{92F8CA98-7094-4991-94C3-93F3FD101BA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AFF94D23AD4F4F85B20EA31AD84E15" ma:contentTypeVersion="14" ma:contentTypeDescription="Crée un document." ma:contentTypeScope="" ma:versionID="5d5f8fa3b6acf1fb165874c8507c24ae">
  <xsd:schema xmlns:xsd="http://www.w3.org/2001/XMLSchema" xmlns:xs="http://www.w3.org/2001/XMLSchema" xmlns:p="http://schemas.microsoft.com/office/2006/metadata/properties" xmlns:ns2="de13721e-2470-4287-96dc-ebe15e11726d" xmlns:ns3="3de9c41c-7260-449f-9838-ce628a3e7435" targetNamespace="http://schemas.microsoft.com/office/2006/metadata/properties" ma:root="true" ma:fieldsID="cd0237738b6ab0097092b3f98c4c72e4" ns2:_="" ns3:_="">
    <xsd:import namespace="de13721e-2470-4287-96dc-ebe15e11726d"/>
    <xsd:import namespace="3de9c41c-7260-449f-9838-ce628a3e74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13721e-2470-4287-96dc-ebe15e1172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e5965820-1b97-4994-ad5a-2b1f2cea3f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e9c41c-7260-449f-9838-ce628a3e743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0d4b19c-1678-45e8-b58b-02e0f8d6b03e}" ma:internalName="TaxCatchAll" ma:showField="CatchAllData" ma:web="3de9c41c-7260-449f-9838-ce628a3e74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13721e-2470-4287-96dc-ebe15e11726d">
      <Terms xmlns="http://schemas.microsoft.com/office/infopath/2007/PartnerControls"/>
    </lcf76f155ced4ddcb4097134ff3c332f>
    <TaxCatchAll xmlns="3de9c41c-7260-449f-9838-ce628a3e7435" xsi:nil="true"/>
  </documentManagement>
</p:properties>
</file>

<file path=customXml/itemProps1.xml><?xml version="1.0" encoding="utf-8"?>
<ds:datastoreItem xmlns:ds="http://schemas.openxmlformats.org/officeDocument/2006/customXml" ds:itemID="{433545C1-FB42-482D-8FB1-DE413FAFE6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2771BF-8D42-46D2-B1BB-7174FDB3CE38}"/>
</file>

<file path=customXml/itemProps3.xml><?xml version="1.0" encoding="utf-8"?>
<ds:datastoreItem xmlns:ds="http://schemas.openxmlformats.org/officeDocument/2006/customXml" ds:itemID="{3AD277D4-66D3-4268-B7A7-09791188B792}">
  <ds:schemaRefs>
    <ds:schemaRef ds:uri="http://schemas.microsoft.com/office/2006/metadata/properties"/>
    <ds:schemaRef ds:uri="http://purl.org/dc/terms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3de9c41c-7260-449f-9838-ce628a3e7435"/>
    <ds:schemaRef ds:uri="http://schemas.microsoft.com/office/infopath/2007/PartnerControls"/>
    <ds:schemaRef ds:uri="de13721e-2470-4287-96dc-ebe15e11726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05_HESTS_HESTS_modèle_FR_light</Template>
  <TotalTime>0</TotalTime>
  <Words>1591</Words>
  <Application>Microsoft Office PowerPoint</Application>
  <PresentationFormat>On-screen Show (16:9)</PresentationFormat>
  <Paragraphs>434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Calibri</vt:lpstr>
      <vt:lpstr>Cambria</vt:lpstr>
      <vt:lpstr>Helvetica</vt:lpstr>
      <vt:lpstr>Helvetica Light</vt:lpstr>
      <vt:lpstr>Utsaah</vt:lpstr>
      <vt:lpstr>Verdana</vt:lpstr>
      <vt:lpstr>Wingdings</vt:lpstr>
      <vt:lpstr>Thème Office</vt:lpstr>
      <vt:lpstr>PowerPoint Presentation</vt:lpstr>
      <vt:lpstr>Objectifs</vt:lpstr>
      <vt:lpstr>De la nécessité de «découper» de la réalité</vt:lpstr>
      <vt:lpstr>Nommez les comportements  directement observables !</vt:lpstr>
      <vt:lpstr>Comment découper la réalité?</vt:lpstr>
      <vt:lpstr>Découpage de la réalité </vt:lpstr>
      <vt:lpstr>Exercice </vt:lpstr>
      <vt:lpstr>Travail de groupe</vt:lpstr>
      <vt:lpstr>Concept: Pauvreté</vt:lpstr>
      <vt:lpstr>Concept: Harcèlement sexuel</vt:lpstr>
      <vt:lpstr>Concept: Autonomie de la personne âgée</vt:lpstr>
      <vt:lpstr>Concept? 1</vt:lpstr>
      <vt:lpstr>Concept? 2</vt:lpstr>
      <vt:lpstr>Qualités des indicateurs  </vt:lpstr>
      <vt:lpstr>II. Exemples d’outils d’observation</vt:lpstr>
      <vt:lpstr>Organisation de l’observation</vt:lpstr>
      <vt:lpstr>Journal de bord (1)</vt:lpstr>
      <vt:lpstr> </vt:lpstr>
      <vt:lpstr>PowerPoint Presentation</vt:lpstr>
      <vt:lpstr>PowerPoint Presentation</vt:lpstr>
      <vt:lpstr> Les grilles d’observation (1)</vt:lpstr>
      <vt:lpstr>Exemple d’une grille par signes</vt:lpstr>
      <vt:lpstr>Exemple d’une grille de type inventaire</vt:lpstr>
      <vt:lpstr>Questionnaire  </vt:lpstr>
      <vt:lpstr>PowerPoint Presentation</vt:lpstr>
      <vt:lpstr>Entretien / Interview  </vt:lpstr>
      <vt:lpstr>Exercice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Haute Ecole et Ecole Supérieure de Travail Social</dc:title>
  <dc:creator>Darbellay Karine</dc:creator>
  <cp:lastModifiedBy>Darbellay Karine</cp:lastModifiedBy>
  <cp:revision>13</cp:revision>
  <dcterms:created xsi:type="dcterms:W3CDTF">2022-04-29T14:38:29Z</dcterms:created>
  <dcterms:modified xsi:type="dcterms:W3CDTF">2025-11-20T10:40:59Z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0x01010019AFF94D23AD4F4F85B20EA31AD84E15</vt:lpwstr>
  </property>
  <property fmtid="{D5CDD505-2E9C-101B-9397-08002B2CF9AE}" pid="3" name="MediaServiceImageTags">
    <vt:lpwstr/>
  </property>
</Properties>
</file>