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9"/>
  </p:notesMasterIdLst>
  <p:sldIdLst>
    <p:sldId id="258" r:id="rId5"/>
    <p:sldId id="378" r:id="rId6"/>
    <p:sldId id="446" r:id="rId7"/>
    <p:sldId id="447" r:id="rId8"/>
    <p:sldId id="296" r:id="rId9"/>
    <p:sldId id="410" r:id="rId10"/>
    <p:sldId id="437" r:id="rId11"/>
    <p:sldId id="452" r:id="rId12"/>
    <p:sldId id="453" r:id="rId13"/>
    <p:sldId id="454" r:id="rId14"/>
    <p:sldId id="444" r:id="rId15"/>
    <p:sldId id="455" r:id="rId16"/>
    <p:sldId id="380" r:id="rId17"/>
    <p:sldId id="456" r:id="rId18"/>
    <p:sldId id="443" r:id="rId19"/>
    <p:sldId id="457" r:id="rId20"/>
    <p:sldId id="417" r:id="rId21"/>
    <p:sldId id="450" r:id="rId22"/>
    <p:sldId id="451" r:id="rId23"/>
    <p:sldId id="448" r:id="rId24"/>
    <p:sldId id="461" r:id="rId25"/>
    <p:sldId id="462" r:id="rId26"/>
    <p:sldId id="458" r:id="rId27"/>
    <p:sldId id="434" r:id="rId28"/>
    <p:sldId id="436" r:id="rId29"/>
    <p:sldId id="449" r:id="rId30"/>
    <p:sldId id="459" r:id="rId31"/>
    <p:sldId id="460" r:id="rId32"/>
    <p:sldId id="382" r:id="rId33"/>
    <p:sldId id="389" r:id="rId34"/>
    <p:sldId id="363" r:id="rId35"/>
    <p:sldId id="365" r:id="rId36"/>
    <p:sldId id="463" r:id="rId37"/>
    <p:sldId id="464" r:id="rId38"/>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9F3F"/>
    <a:srgbClr val="FCE747"/>
    <a:srgbClr val="009CC3"/>
    <a:srgbClr val="A0C79B"/>
    <a:srgbClr val="CC5254"/>
    <a:srgbClr val="7C7772"/>
    <a:srgbClr val="792B56"/>
    <a:srgbClr val="268B56"/>
    <a:srgbClr val="B5AEA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57748" autoAdjust="0"/>
  </p:normalViewPr>
  <p:slideViewPr>
    <p:cSldViewPr snapToGrid="0" snapToObjects="1">
      <p:cViewPr varScale="1">
        <p:scale>
          <a:sx n="44" d="100"/>
          <a:sy n="44" d="100"/>
        </p:scale>
        <p:origin x="1872" y="32"/>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ellay Karine" userId="260e0396-7718-4404-b96e-425ec4e3a87d" providerId="ADAL" clId="{5230855F-4C15-4324-AC8B-62B28D8E4616}"/>
    <pc:docChg chg="modSld">
      <pc:chgData name="Darbellay Karine" userId="260e0396-7718-4404-b96e-425ec4e3a87d" providerId="ADAL" clId="{5230855F-4C15-4324-AC8B-62B28D8E4616}" dt="2025-11-07T08:37:56.638" v="0" actId="20577"/>
      <pc:docMkLst>
        <pc:docMk/>
      </pc:docMkLst>
      <pc:sldChg chg="modSp mod">
        <pc:chgData name="Darbellay Karine" userId="260e0396-7718-4404-b96e-425ec4e3a87d" providerId="ADAL" clId="{5230855F-4C15-4324-AC8B-62B28D8E4616}" dt="2025-11-07T08:37:56.638" v="0" actId="20577"/>
        <pc:sldMkLst>
          <pc:docMk/>
          <pc:sldMk cId="3346739268" sldId="258"/>
        </pc:sldMkLst>
        <pc:spChg chg="mod">
          <ac:chgData name="Darbellay Karine" userId="260e0396-7718-4404-b96e-425ec4e3a87d" providerId="ADAL" clId="{5230855F-4C15-4324-AC8B-62B28D8E4616}" dt="2025-11-07T08:37:56.638" v="0" actId="20577"/>
          <ac:spMkLst>
            <pc:docMk/>
            <pc:sldMk cId="3346739268" sldId="258"/>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F4116-3746-4627-B848-D3F84594397A}"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fr-CH"/>
        </a:p>
      </dgm:t>
    </dgm:pt>
    <dgm:pt modelId="{88C7F9DC-BED4-48CF-BF8E-CB6C56CAC498}">
      <dgm:prSet phldrT="[Texte]" custT="1"/>
      <dgm:spPr>
        <a:solidFill>
          <a:srgbClr val="0070C0"/>
        </a:solidFill>
      </dgm:spPr>
      <dgm:t>
        <a:bodyPr/>
        <a:lstStyle/>
        <a:p>
          <a:r>
            <a:rPr lang="fr-CH" sz="1800" b="1" dirty="0"/>
            <a:t>OBSERVATEUR</a:t>
          </a:r>
        </a:p>
      </dgm:t>
    </dgm:pt>
    <dgm:pt modelId="{4689703B-6FAF-47D4-9F12-AA6422B7B219}" type="parTrans" cxnId="{2D7711ED-4145-4F89-ACE3-892029C875C3}">
      <dgm:prSet/>
      <dgm:spPr/>
      <dgm:t>
        <a:bodyPr/>
        <a:lstStyle/>
        <a:p>
          <a:endParaRPr lang="fr-CH" sz="1800" b="1"/>
        </a:p>
      </dgm:t>
    </dgm:pt>
    <dgm:pt modelId="{304318C7-A5EE-4E0A-9752-202F18D95AE2}" type="sibTrans" cxnId="{2D7711ED-4145-4F89-ACE3-892029C875C3}">
      <dgm:prSet/>
      <dgm:spPr/>
      <dgm:t>
        <a:bodyPr/>
        <a:lstStyle/>
        <a:p>
          <a:endParaRPr lang="fr-CH" sz="1800" b="1"/>
        </a:p>
      </dgm:t>
    </dgm:pt>
    <dgm:pt modelId="{3DA424E1-F1C5-4974-BFF0-9B89E21EA5E9}">
      <dgm:prSet phldrT="[Texte]" custT="1"/>
      <dgm:spPr>
        <a:solidFill>
          <a:srgbClr val="0070C0"/>
        </a:solidFill>
      </dgm:spPr>
      <dgm:t>
        <a:bodyPr/>
        <a:lstStyle/>
        <a:p>
          <a:r>
            <a:rPr lang="fr-CH" sz="1800" b="1" dirty="0"/>
            <a:t>OBSERVE</a:t>
          </a:r>
        </a:p>
      </dgm:t>
    </dgm:pt>
    <dgm:pt modelId="{05795B12-9384-4049-951A-C209BF9E7877}" type="parTrans" cxnId="{623AEEE7-1513-4113-9A6C-5428112D4A2F}">
      <dgm:prSet/>
      <dgm:spPr/>
      <dgm:t>
        <a:bodyPr/>
        <a:lstStyle/>
        <a:p>
          <a:endParaRPr lang="fr-CH" sz="1800" b="1"/>
        </a:p>
      </dgm:t>
    </dgm:pt>
    <dgm:pt modelId="{CAF9DA00-8D27-4C60-B7D0-EEF47886E09D}" type="sibTrans" cxnId="{623AEEE7-1513-4113-9A6C-5428112D4A2F}">
      <dgm:prSet/>
      <dgm:spPr/>
      <dgm:t>
        <a:bodyPr/>
        <a:lstStyle/>
        <a:p>
          <a:endParaRPr lang="fr-CH" sz="1800" b="1"/>
        </a:p>
      </dgm:t>
    </dgm:pt>
    <dgm:pt modelId="{8467A970-9CD8-4C15-912C-C3BEE1FC1AFE}">
      <dgm:prSet phldrT="[Texte]" custT="1"/>
      <dgm:spPr>
        <a:solidFill>
          <a:srgbClr val="FF0000"/>
        </a:solidFill>
      </dgm:spPr>
      <dgm:t>
        <a:bodyPr/>
        <a:lstStyle/>
        <a:p>
          <a:endParaRPr lang="fr-CH" sz="1800" b="1" dirty="0"/>
        </a:p>
        <a:p>
          <a:r>
            <a:rPr lang="fr-CH" sz="1800" b="1" dirty="0"/>
            <a:t>BIAIS</a:t>
          </a:r>
        </a:p>
      </dgm:t>
    </dgm:pt>
    <dgm:pt modelId="{A1822AF3-B521-449A-8395-DC58AF79ECC2}" type="parTrans" cxnId="{92BCA533-75F0-4C7F-AA57-C4DD431E4838}">
      <dgm:prSet/>
      <dgm:spPr/>
      <dgm:t>
        <a:bodyPr/>
        <a:lstStyle/>
        <a:p>
          <a:endParaRPr lang="fr-CH" sz="1800" b="1"/>
        </a:p>
      </dgm:t>
    </dgm:pt>
    <dgm:pt modelId="{215CA55E-2491-4BD2-90FB-7AB99FBA8D62}" type="sibTrans" cxnId="{92BCA533-75F0-4C7F-AA57-C4DD431E4838}">
      <dgm:prSet/>
      <dgm:spPr/>
      <dgm:t>
        <a:bodyPr/>
        <a:lstStyle/>
        <a:p>
          <a:endParaRPr lang="fr-CH" sz="1800" b="1"/>
        </a:p>
      </dgm:t>
    </dgm:pt>
    <dgm:pt modelId="{474A932B-3E1B-4221-ABF6-F0FF7C669838}">
      <dgm:prSet custT="1"/>
      <dgm:spPr>
        <a:solidFill>
          <a:srgbClr val="0070C0"/>
        </a:solidFill>
      </dgm:spPr>
      <dgm:t>
        <a:bodyPr/>
        <a:lstStyle/>
        <a:p>
          <a:r>
            <a:rPr lang="fr-CH" sz="1800" b="1" dirty="0"/>
            <a:t>CONTEXTE</a:t>
          </a:r>
        </a:p>
      </dgm:t>
    </dgm:pt>
    <dgm:pt modelId="{BC24D8A2-FCD6-4BD9-83D9-70FE693F34C9}" type="parTrans" cxnId="{8B7C533F-8BA0-4302-93AD-91172BD59359}">
      <dgm:prSet/>
      <dgm:spPr/>
      <dgm:t>
        <a:bodyPr/>
        <a:lstStyle/>
        <a:p>
          <a:endParaRPr lang="fr-CH" sz="1800" b="1"/>
        </a:p>
      </dgm:t>
    </dgm:pt>
    <dgm:pt modelId="{BC230DAD-2348-4A65-AB09-86A6EE172328}" type="sibTrans" cxnId="{8B7C533F-8BA0-4302-93AD-91172BD59359}">
      <dgm:prSet/>
      <dgm:spPr/>
      <dgm:t>
        <a:bodyPr/>
        <a:lstStyle/>
        <a:p>
          <a:endParaRPr lang="fr-CH" sz="1800" b="1"/>
        </a:p>
      </dgm:t>
    </dgm:pt>
    <dgm:pt modelId="{DB0455C4-B6E2-4D0C-9F85-F8AE092CA65C}" type="pres">
      <dgm:prSet presAssocID="{957F4116-3746-4627-B848-D3F84594397A}" presName="compositeShape" presStyleCnt="0">
        <dgm:presLayoutVars>
          <dgm:chMax val="9"/>
          <dgm:dir/>
          <dgm:resizeHandles val="exact"/>
        </dgm:presLayoutVars>
      </dgm:prSet>
      <dgm:spPr/>
    </dgm:pt>
    <dgm:pt modelId="{5EF29005-5173-48B4-81EB-2A4E7B39ED9D}" type="pres">
      <dgm:prSet presAssocID="{957F4116-3746-4627-B848-D3F84594397A}" presName="triangle1" presStyleLbl="node1" presStyleIdx="0" presStyleCnt="4" custScaleX="198246">
        <dgm:presLayoutVars>
          <dgm:bulletEnabled val="1"/>
        </dgm:presLayoutVars>
      </dgm:prSet>
      <dgm:spPr/>
    </dgm:pt>
    <dgm:pt modelId="{305C77E5-B778-44F2-B22B-8ECF9E8DCE56}" type="pres">
      <dgm:prSet presAssocID="{957F4116-3746-4627-B848-D3F84594397A}" presName="triangle2" presStyleLbl="node1" presStyleIdx="1" presStyleCnt="4" custScaleX="198246" custLinFactNeighborX="-49123" custLinFactNeighborY="-1754">
        <dgm:presLayoutVars>
          <dgm:bulletEnabled val="1"/>
        </dgm:presLayoutVars>
      </dgm:prSet>
      <dgm:spPr/>
    </dgm:pt>
    <dgm:pt modelId="{1B808A60-2E66-411B-A07E-D047228DF5DB}" type="pres">
      <dgm:prSet presAssocID="{957F4116-3746-4627-B848-D3F84594397A}" presName="triangle3" presStyleLbl="node1" presStyleIdx="2" presStyleCnt="4" custAng="0" custScaleX="198246">
        <dgm:presLayoutVars>
          <dgm:bulletEnabled val="1"/>
        </dgm:presLayoutVars>
      </dgm:prSet>
      <dgm:spPr/>
    </dgm:pt>
    <dgm:pt modelId="{8EF2BA72-0ED8-4E91-80AD-22109BEC1106}" type="pres">
      <dgm:prSet presAssocID="{957F4116-3746-4627-B848-D3F84594397A}" presName="triangle4" presStyleLbl="node1" presStyleIdx="3" presStyleCnt="4" custScaleX="198246" custLinFactNeighborX="47369" custLinFactNeighborY="-1754">
        <dgm:presLayoutVars>
          <dgm:bulletEnabled val="1"/>
        </dgm:presLayoutVars>
      </dgm:prSet>
      <dgm:spPr/>
    </dgm:pt>
  </dgm:ptLst>
  <dgm:cxnLst>
    <dgm:cxn modelId="{92BCA533-75F0-4C7F-AA57-C4DD431E4838}" srcId="{957F4116-3746-4627-B848-D3F84594397A}" destId="{8467A970-9CD8-4C15-912C-C3BEE1FC1AFE}" srcOrd="2" destOrd="0" parTransId="{A1822AF3-B521-449A-8395-DC58AF79ECC2}" sibTransId="{215CA55E-2491-4BD2-90FB-7AB99FBA8D62}"/>
    <dgm:cxn modelId="{8B7C533F-8BA0-4302-93AD-91172BD59359}" srcId="{957F4116-3746-4627-B848-D3F84594397A}" destId="{474A932B-3E1B-4221-ABF6-F0FF7C669838}" srcOrd="3" destOrd="0" parTransId="{BC24D8A2-FCD6-4BD9-83D9-70FE693F34C9}" sibTransId="{BC230DAD-2348-4A65-AB09-86A6EE172328}"/>
    <dgm:cxn modelId="{D15F679D-44C7-47E4-A99D-7652F9C04CA2}" type="presOf" srcId="{957F4116-3746-4627-B848-D3F84594397A}" destId="{DB0455C4-B6E2-4D0C-9F85-F8AE092CA65C}" srcOrd="0" destOrd="0" presId="urn:microsoft.com/office/officeart/2005/8/layout/pyramid4"/>
    <dgm:cxn modelId="{BFEA63B7-8C18-460D-9F26-96EC35B966D8}" type="presOf" srcId="{3DA424E1-F1C5-4974-BFF0-9B89E21EA5E9}" destId="{305C77E5-B778-44F2-B22B-8ECF9E8DCE56}" srcOrd="0" destOrd="0" presId="urn:microsoft.com/office/officeart/2005/8/layout/pyramid4"/>
    <dgm:cxn modelId="{8A2000C5-8471-4A26-9F2B-130099B7CE47}" type="presOf" srcId="{474A932B-3E1B-4221-ABF6-F0FF7C669838}" destId="{8EF2BA72-0ED8-4E91-80AD-22109BEC1106}" srcOrd="0" destOrd="0" presId="urn:microsoft.com/office/officeart/2005/8/layout/pyramid4"/>
    <dgm:cxn modelId="{D32F88D4-4575-453D-8448-5F4164BDD5CE}" type="presOf" srcId="{8467A970-9CD8-4C15-912C-C3BEE1FC1AFE}" destId="{1B808A60-2E66-411B-A07E-D047228DF5DB}" srcOrd="0" destOrd="0" presId="urn:microsoft.com/office/officeart/2005/8/layout/pyramid4"/>
    <dgm:cxn modelId="{623AEEE7-1513-4113-9A6C-5428112D4A2F}" srcId="{957F4116-3746-4627-B848-D3F84594397A}" destId="{3DA424E1-F1C5-4974-BFF0-9B89E21EA5E9}" srcOrd="1" destOrd="0" parTransId="{05795B12-9384-4049-951A-C209BF9E7877}" sibTransId="{CAF9DA00-8D27-4C60-B7D0-EEF47886E09D}"/>
    <dgm:cxn modelId="{2D7711ED-4145-4F89-ACE3-892029C875C3}" srcId="{957F4116-3746-4627-B848-D3F84594397A}" destId="{88C7F9DC-BED4-48CF-BF8E-CB6C56CAC498}" srcOrd="0" destOrd="0" parTransId="{4689703B-6FAF-47D4-9F12-AA6422B7B219}" sibTransId="{304318C7-A5EE-4E0A-9752-202F18D95AE2}"/>
    <dgm:cxn modelId="{FA7DB9F2-D7D1-4E2D-BA60-A87BE4F8C993}" type="presOf" srcId="{88C7F9DC-BED4-48CF-BF8E-CB6C56CAC498}" destId="{5EF29005-5173-48B4-81EB-2A4E7B39ED9D}" srcOrd="0" destOrd="0" presId="urn:microsoft.com/office/officeart/2005/8/layout/pyramid4"/>
    <dgm:cxn modelId="{22A1A27E-0811-4780-9534-A2C3BBBA520E}" type="presParOf" srcId="{DB0455C4-B6E2-4D0C-9F85-F8AE092CA65C}" destId="{5EF29005-5173-48B4-81EB-2A4E7B39ED9D}" srcOrd="0" destOrd="0" presId="urn:microsoft.com/office/officeart/2005/8/layout/pyramid4"/>
    <dgm:cxn modelId="{D8B67DB5-F82D-4B2D-ACCA-91C3BC640747}" type="presParOf" srcId="{DB0455C4-B6E2-4D0C-9F85-F8AE092CA65C}" destId="{305C77E5-B778-44F2-B22B-8ECF9E8DCE56}" srcOrd="1" destOrd="0" presId="urn:microsoft.com/office/officeart/2005/8/layout/pyramid4"/>
    <dgm:cxn modelId="{C56899B4-55FE-49A1-AD7C-4AE606A2F828}" type="presParOf" srcId="{DB0455C4-B6E2-4D0C-9F85-F8AE092CA65C}" destId="{1B808A60-2E66-411B-A07E-D047228DF5DB}" srcOrd="2" destOrd="0" presId="urn:microsoft.com/office/officeart/2005/8/layout/pyramid4"/>
    <dgm:cxn modelId="{7BA8325F-E078-4E05-9903-D7DA2FA0F916}" type="presParOf" srcId="{DB0455C4-B6E2-4D0C-9F85-F8AE092CA65C}" destId="{8EF2BA72-0ED8-4E91-80AD-22109BEC1106}"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29005-5173-48B4-81EB-2A4E7B39ED9D}">
      <dsp:nvSpPr>
        <dsp:cNvPr id="0" name=""/>
        <dsp:cNvSpPr/>
      </dsp:nvSpPr>
      <dsp:spPr>
        <a:xfrm>
          <a:off x="1671634" y="0"/>
          <a:ext cx="3228981" cy="1628775"/>
        </a:xfrm>
        <a:prstGeom prst="triangl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t>OBSERVATEUR</a:t>
          </a:r>
        </a:p>
      </dsp:txBody>
      <dsp:txXfrm>
        <a:off x="2478879" y="814388"/>
        <a:ext cx="1614491" cy="814387"/>
      </dsp:txXfrm>
    </dsp:sp>
    <dsp:sp modelId="{305C77E5-B778-44F2-B22B-8ECF9E8DCE56}">
      <dsp:nvSpPr>
        <dsp:cNvPr id="0" name=""/>
        <dsp:cNvSpPr/>
      </dsp:nvSpPr>
      <dsp:spPr>
        <a:xfrm>
          <a:off x="57143" y="1600206"/>
          <a:ext cx="3228981" cy="1628775"/>
        </a:xfrm>
        <a:prstGeom prst="triangl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t>OBSERVE</a:t>
          </a:r>
        </a:p>
      </dsp:txBody>
      <dsp:txXfrm>
        <a:off x="864388" y="2414594"/>
        <a:ext cx="1614491" cy="814387"/>
      </dsp:txXfrm>
    </dsp:sp>
    <dsp:sp modelId="{1B808A60-2E66-411B-A07E-D047228DF5DB}">
      <dsp:nvSpPr>
        <dsp:cNvPr id="0" name=""/>
        <dsp:cNvSpPr/>
      </dsp:nvSpPr>
      <dsp:spPr>
        <a:xfrm rot="10800000">
          <a:off x="1671634" y="1628775"/>
          <a:ext cx="3228981" cy="1628775"/>
        </a:xfrm>
        <a:prstGeom prst="triangl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r-CH" sz="1800" b="1" kern="1200" dirty="0"/>
        </a:p>
        <a:p>
          <a:pPr marL="0" lvl="0" indent="0" algn="ctr" defTabSz="800100">
            <a:lnSpc>
              <a:spcPct val="90000"/>
            </a:lnSpc>
            <a:spcBef>
              <a:spcPct val="0"/>
            </a:spcBef>
            <a:spcAft>
              <a:spcPct val="35000"/>
            </a:spcAft>
            <a:buNone/>
          </a:pPr>
          <a:r>
            <a:rPr lang="fr-CH" sz="1800" b="1" kern="1200" dirty="0"/>
            <a:t>BIAIS</a:t>
          </a:r>
        </a:p>
      </dsp:txBody>
      <dsp:txXfrm rot="10800000">
        <a:off x="2478879" y="1628775"/>
        <a:ext cx="1614491" cy="814387"/>
      </dsp:txXfrm>
    </dsp:sp>
    <dsp:sp modelId="{8EF2BA72-0ED8-4E91-80AD-22109BEC1106}">
      <dsp:nvSpPr>
        <dsp:cNvPr id="0" name=""/>
        <dsp:cNvSpPr/>
      </dsp:nvSpPr>
      <dsp:spPr>
        <a:xfrm>
          <a:off x="3257556" y="1600206"/>
          <a:ext cx="3228981" cy="1628775"/>
        </a:xfrm>
        <a:prstGeom prst="triangl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t>CONTEXTE</a:t>
          </a:r>
        </a:p>
      </dsp:txBody>
      <dsp:txXfrm>
        <a:off x="4064801" y="2414594"/>
        <a:ext cx="1614491" cy="8143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207DD-876B-114D-862D-B2D5AFA258DF}" type="datetimeFigureOut">
              <a:rPr lang="fr-FR" smtClean="0"/>
              <a:t>07/11/2025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F2BDA-EB5E-8649-B691-BD9BD59A692A}" type="slidenum">
              <a:rPr lang="fr-FR" smtClean="0"/>
              <a:t>‹#›</a:t>
            </a:fld>
            <a:endParaRPr lang="fr-FR"/>
          </a:p>
        </p:txBody>
      </p:sp>
    </p:spTree>
    <p:extLst>
      <p:ext uri="{BB962C8B-B14F-4D97-AF65-F5344CB8AC3E}">
        <p14:creationId xmlns:p14="http://schemas.microsoft.com/office/powerpoint/2010/main" val="312441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idx="10"/>
          </p:nvPr>
        </p:nvSpPr>
        <p:spPr/>
        <p:txBody>
          <a:bodyPr/>
          <a:lstStyle/>
          <a:p>
            <a:pPr>
              <a:defRPr/>
            </a:pPr>
            <a:fld id="{00EC035C-F175-409B-A8EC-8689CC83CF50}" type="slidenum">
              <a:rPr lang="fr-CH" altLang="fr-FR" smtClean="0"/>
              <a:pPr>
                <a:defRPr/>
              </a:pPr>
              <a:t>1</a:t>
            </a:fld>
            <a:endParaRPr lang="fr-CH" altLang="fr-FR"/>
          </a:p>
        </p:txBody>
      </p:sp>
    </p:spTree>
    <p:extLst>
      <p:ext uri="{BB962C8B-B14F-4D97-AF65-F5344CB8AC3E}">
        <p14:creationId xmlns:p14="http://schemas.microsoft.com/office/powerpoint/2010/main" val="528979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a:ln/>
        </p:spPr>
      </p:sp>
      <p:sp>
        <p:nvSpPr>
          <p:cNvPr id="86019" name="Espace réservé des commentaires 2"/>
          <p:cNvSpPr>
            <a:spLocks noGrp="1"/>
          </p:cNvSpPr>
          <p:nvPr>
            <p:ph type="body" idx="1"/>
          </p:nvPr>
        </p:nvSpPr>
        <p:spPr>
          <a:noFill/>
          <a:ln/>
        </p:spPr>
        <p:txBody>
          <a:bodyPr/>
          <a:lstStyle/>
          <a:p>
            <a:pPr marL="0" indent="0">
              <a:buFont typeface="Wingdings" panose="05000000000000000000" pitchFamily="2" charset="2"/>
              <a:buNone/>
            </a:pPr>
            <a:endParaRPr lang="fr-CH" dirty="0"/>
          </a:p>
        </p:txBody>
      </p:sp>
    </p:spTree>
    <p:extLst>
      <p:ext uri="{BB962C8B-B14F-4D97-AF65-F5344CB8AC3E}">
        <p14:creationId xmlns:p14="http://schemas.microsoft.com/office/powerpoint/2010/main" val="269928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a:ln/>
        </p:spPr>
      </p:sp>
      <p:sp>
        <p:nvSpPr>
          <p:cNvPr id="86019" name="Espace réservé des commentaires 2"/>
          <p:cNvSpPr>
            <a:spLocks noGrp="1"/>
          </p:cNvSpPr>
          <p:nvPr>
            <p:ph type="body" idx="1"/>
          </p:nvPr>
        </p:nvSpPr>
        <p:spPr>
          <a:noFill/>
          <a:ln/>
        </p:spPr>
        <p:txBody>
          <a:bodyPr/>
          <a:lstStyle/>
          <a:p>
            <a:pPr defTabSz="954789">
              <a:defRPr/>
            </a:pPr>
            <a:endParaRPr lang="fr-CH" dirty="0"/>
          </a:p>
        </p:txBody>
      </p:sp>
    </p:spTree>
    <p:extLst>
      <p:ext uri="{BB962C8B-B14F-4D97-AF65-F5344CB8AC3E}">
        <p14:creationId xmlns:p14="http://schemas.microsoft.com/office/powerpoint/2010/main" val="4132793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342F2BDA-EB5E-8649-B691-BD9BD59A692A}" type="slidenum">
              <a:rPr lang="fr-FR" smtClean="0"/>
              <a:t>12</a:t>
            </a:fld>
            <a:endParaRPr lang="fr-FR"/>
          </a:p>
        </p:txBody>
      </p:sp>
    </p:spTree>
    <p:extLst>
      <p:ext uri="{BB962C8B-B14F-4D97-AF65-F5344CB8AC3E}">
        <p14:creationId xmlns:p14="http://schemas.microsoft.com/office/powerpoint/2010/main" val="758286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p:spPr>
        <p:txBody>
          <a:bodyPr/>
          <a:lstStyle/>
          <a:p>
            <a:endParaRPr lang="fr-CH" dirty="0"/>
          </a:p>
        </p:txBody>
      </p:sp>
    </p:spTree>
    <p:extLst>
      <p:ext uri="{BB962C8B-B14F-4D97-AF65-F5344CB8AC3E}">
        <p14:creationId xmlns:p14="http://schemas.microsoft.com/office/powerpoint/2010/main" val="480887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342F2BDA-EB5E-8649-B691-BD9BD59A692A}" type="slidenum">
              <a:rPr lang="fr-FR" smtClean="0"/>
              <a:t>14</a:t>
            </a:fld>
            <a:endParaRPr lang="fr-FR"/>
          </a:p>
        </p:txBody>
      </p:sp>
    </p:spTree>
    <p:extLst>
      <p:ext uri="{BB962C8B-B14F-4D97-AF65-F5344CB8AC3E}">
        <p14:creationId xmlns:p14="http://schemas.microsoft.com/office/powerpoint/2010/main" val="1852227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a:ln/>
        </p:spPr>
      </p:sp>
      <p:sp>
        <p:nvSpPr>
          <p:cNvPr id="76803" name="Espace réservé des commentaires 2"/>
          <p:cNvSpPr>
            <a:spLocks noGrp="1"/>
          </p:cNvSpPr>
          <p:nvPr>
            <p:ph type="body" idx="1"/>
          </p:nvPr>
        </p:nvSpPr>
        <p:spPr>
          <a:noFill/>
          <a:ln/>
        </p:spPr>
        <p:txBody>
          <a:bodyPr/>
          <a:lstStyle/>
          <a:p>
            <a:pPr defTabSz="954789">
              <a:defRPr/>
            </a:pPr>
            <a:endParaRPr lang="fr-CH" dirty="0">
              <a:sym typeface="Wingdings" pitchFamily="2" charset="2"/>
            </a:endParaRPr>
          </a:p>
        </p:txBody>
      </p:sp>
    </p:spTree>
    <p:extLst>
      <p:ext uri="{BB962C8B-B14F-4D97-AF65-F5344CB8AC3E}">
        <p14:creationId xmlns:p14="http://schemas.microsoft.com/office/powerpoint/2010/main" val="3770989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342F2BDA-EB5E-8649-B691-BD9BD59A692A}" type="slidenum">
              <a:rPr lang="fr-FR" smtClean="0"/>
              <a:t>16</a:t>
            </a:fld>
            <a:endParaRPr lang="fr-FR"/>
          </a:p>
        </p:txBody>
      </p:sp>
    </p:spTree>
    <p:extLst>
      <p:ext uri="{BB962C8B-B14F-4D97-AF65-F5344CB8AC3E}">
        <p14:creationId xmlns:p14="http://schemas.microsoft.com/office/powerpoint/2010/main" val="1387240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3374057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42F2BDA-EB5E-8649-B691-BD9BD59A692A}" type="slidenum">
              <a:rPr lang="fr-FR" smtClean="0"/>
              <a:t>18</a:t>
            </a:fld>
            <a:endParaRPr lang="fr-FR"/>
          </a:p>
        </p:txBody>
      </p:sp>
    </p:spTree>
    <p:extLst>
      <p:ext uri="{BB962C8B-B14F-4D97-AF65-F5344CB8AC3E}">
        <p14:creationId xmlns:p14="http://schemas.microsoft.com/office/powerpoint/2010/main" val="1813978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42F2BDA-EB5E-8649-B691-BD9BD59A692A}" type="slidenum">
              <a:rPr lang="fr-FR" smtClean="0"/>
              <a:t>19</a:t>
            </a:fld>
            <a:endParaRPr lang="fr-FR"/>
          </a:p>
        </p:txBody>
      </p:sp>
    </p:spTree>
    <p:extLst>
      <p:ext uri="{BB962C8B-B14F-4D97-AF65-F5344CB8AC3E}">
        <p14:creationId xmlns:p14="http://schemas.microsoft.com/office/powerpoint/2010/main" val="51963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42F2BDA-EB5E-8649-B691-BD9BD59A692A}" type="slidenum">
              <a:rPr lang="fr-FR" smtClean="0"/>
              <a:t>2</a:t>
            </a:fld>
            <a:endParaRPr lang="fr-FR"/>
          </a:p>
        </p:txBody>
      </p:sp>
    </p:spTree>
    <p:extLst>
      <p:ext uri="{BB962C8B-B14F-4D97-AF65-F5344CB8AC3E}">
        <p14:creationId xmlns:p14="http://schemas.microsoft.com/office/powerpoint/2010/main" val="1118297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307">
              <a:defRPr/>
            </a:pPr>
            <a:endParaRPr lang="fr-CH" dirty="0"/>
          </a:p>
        </p:txBody>
      </p:sp>
      <p:sp>
        <p:nvSpPr>
          <p:cNvPr id="4" name="Slide Number Placeholder 3"/>
          <p:cNvSpPr>
            <a:spLocks noGrp="1"/>
          </p:cNvSpPr>
          <p:nvPr>
            <p:ph type="sldNum" sz="quarter" idx="5"/>
          </p:nvPr>
        </p:nvSpPr>
        <p:spPr/>
        <p:txBody>
          <a:bodyPr/>
          <a:lstStyle/>
          <a:p>
            <a:fld id="{342F2BDA-EB5E-8649-B691-BD9BD59A692A}" type="slidenum">
              <a:rPr lang="fr-FR" smtClean="0"/>
              <a:t>20</a:t>
            </a:fld>
            <a:endParaRPr lang="fr-FR"/>
          </a:p>
        </p:txBody>
      </p:sp>
    </p:spTree>
    <p:extLst>
      <p:ext uri="{BB962C8B-B14F-4D97-AF65-F5344CB8AC3E}">
        <p14:creationId xmlns:p14="http://schemas.microsoft.com/office/powerpoint/2010/main" val="1346107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42F2BDA-EB5E-8649-B691-BD9BD59A692A}" type="slidenum">
              <a:rPr lang="fr-FR" smtClean="0"/>
              <a:t>21</a:t>
            </a:fld>
            <a:endParaRPr lang="fr-FR"/>
          </a:p>
        </p:txBody>
      </p:sp>
    </p:spTree>
    <p:extLst>
      <p:ext uri="{BB962C8B-B14F-4D97-AF65-F5344CB8AC3E}">
        <p14:creationId xmlns:p14="http://schemas.microsoft.com/office/powerpoint/2010/main" val="253084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42F2BDA-EB5E-8649-B691-BD9BD59A692A}" type="slidenum">
              <a:rPr lang="fr-FR" smtClean="0"/>
              <a:t>22</a:t>
            </a:fld>
            <a:endParaRPr lang="fr-FR"/>
          </a:p>
        </p:txBody>
      </p:sp>
    </p:spTree>
    <p:extLst>
      <p:ext uri="{BB962C8B-B14F-4D97-AF65-F5344CB8AC3E}">
        <p14:creationId xmlns:p14="http://schemas.microsoft.com/office/powerpoint/2010/main" val="1796370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342F2BDA-EB5E-8649-B691-BD9BD59A692A}" type="slidenum">
              <a:rPr lang="fr-FR" smtClean="0"/>
              <a:t>23</a:t>
            </a:fld>
            <a:endParaRPr lang="fr-FR"/>
          </a:p>
        </p:txBody>
      </p:sp>
    </p:spTree>
    <p:extLst>
      <p:ext uri="{BB962C8B-B14F-4D97-AF65-F5344CB8AC3E}">
        <p14:creationId xmlns:p14="http://schemas.microsoft.com/office/powerpoint/2010/main" val="1440356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788763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p:nvPr>
        </p:nvSpPr>
        <p:spPr/>
        <p:txBody>
          <a:bodyPr/>
          <a:lstStyle/>
          <a:p>
            <a:pPr>
              <a:defRPr/>
            </a:pPr>
            <a:fld id="{00EC035C-F175-409B-A8EC-8689CC83CF50}" type="slidenum">
              <a:rPr lang="fr-CH" altLang="fr-FR" smtClean="0"/>
              <a:pPr>
                <a:defRPr/>
              </a:pPr>
              <a:t>25</a:t>
            </a:fld>
            <a:endParaRPr lang="fr-CH" altLang="fr-FR"/>
          </a:p>
        </p:txBody>
      </p:sp>
    </p:spTree>
    <p:extLst>
      <p:ext uri="{BB962C8B-B14F-4D97-AF65-F5344CB8AC3E}">
        <p14:creationId xmlns:p14="http://schemas.microsoft.com/office/powerpoint/2010/main" val="1857269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42F2BDA-EB5E-8649-B691-BD9BD59A692A}" type="slidenum">
              <a:rPr lang="fr-FR" smtClean="0"/>
              <a:t>26</a:t>
            </a:fld>
            <a:endParaRPr lang="fr-FR"/>
          </a:p>
        </p:txBody>
      </p:sp>
    </p:spTree>
    <p:extLst>
      <p:ext uri="{BB962C8B-B14F-4D97-AF65-F5344CB8AC3E}">
        <p14:creationId xmlns:p14="http://schemas.microsoft.com/office/powerpoint/2010/main" val="1644927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342F2BDA-EB5E-8649-B691-BD9BD59A692A}" type="slidenum">
              <a:rPr lang="fr-FR" smtClean="0"/>
              <a:t>27</a:t>
            </a:fld>
            <a:endParaRPr lang="fr-FR"/>
          </a:p>
        </p:txBody>
      </p:sp>
    </p:spTree>
    <p:extLst>
      <p:ext uri="{BB962C8B-B14F-4D97-AF65-F5344CB8AC3E}">
        <p14:creationId xmlns:p14="http://schemas.microsoft.com/office/powerpoint/2010/main" val="3773910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42F2BDA-EB5E-8649-B691-BD9BD59A692A}" type="slidenum">
              <a:rPr lang="fr-FR" smtClean="0"/>
              <a:t>28</a:t>
            </a:fld>
            <a:endParaRPr lang="fr-FR"/>
          </a:p>
        </p:txBody>
      </p:sp>
    </p:spTree>
    <p:extLst>
      <p:ext uri="{BB962C8B-B14F-4D97-AF65-F5344CB8AC3E}">
        <p14:creationId xmlns:p14="http://schemas.microsoft.com/office/powerpoint/2010/main" val="1294023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04749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Tree>
    <p:extLst>
      <p:ext uri="{BB962C8B-B14F-4D97-AF65-F5344CB8AC3E}">
        <p14:creationId xmlns:p14="http://schemas.microsoft.com/office/powerpoint/2010/main" val="1740223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3999907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ln/>
        </p:spPr>
      </p:sp>
      <p:sp>
        <p:nvSpPr>
          <p:cNvPr id="90115" name="Espace réservé des commentaires 2"/>
          <p:cNvSpPr>
            <a:spLocks noGrp="1"/>
          </p:cNvSpPr>
          <p:nvPr>
            <p:ph type="body" idx="1"/>
          </p:nvPr>
        </p:nvSpPr>
        <p:spPr>
          <a:noFill/>
          <a:ln/>
        </p:spPr>
        <p:txBody>
          <a:bodyPr/>
          <a:lstStyle/>
          <a:p>
            <a:pPr>
              <a:buFont typeface="Wingdings" pitchFamily="2" charset="2"/>
              <a:buNone/>
            </a:pPr>
            <a:endParaRPr lang="fr-CH" dirty="0"/>
          </a:p>
        </p:txBody>
      </p:sp>
    </p:spTree>
    <p:extLst>
      <p:ext uri="{BB962C8B-B14F-4D97-AF65-F5344CB8AC3E}">
        <p14:creationId xmlns:p14="http://schemas.microsoft.com/office/powerpoint/2010/main" val="2670534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a:ln/>
        </p:spPr>
      </p:sp>
      <p:sp>
        <p:nvSpPr>
          <p:cNvPr id="92163" name="Espace réservé des commentaires 2"/>
          <p:cNvSpPr>
            <a:spLocks noGrp="1"/>
          </p:cNvSpPr>
          <p:nvPr>
            <p:ph type="body" idx="1"/>
          </p:nvPr>
        </p:nvSpPr>
        <p:spPr>
          <a:noFill/>
          <a:ln/>
        </p:spPr>
        <p:txBody>
          <a:bodyPr/>
          <a:lstStyle/>
          <a:p>
            <a:endParaRPr lang="fr-CH" dirty="0"/>
          </a:p>
        </p:txBody>
      </p:sp>
    </p:spTree>
    <p:extLst>
      <p:ext uri="{BB962C8B-B14F-4D97-AF65-F5344CB8AC3E}">
        <p14:creationId xmlns:p14="http://schemas.microsoft.com/office/powerpoint/2010/main" val="3572191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342F2BDA-EB5E-8649-B691-BD9BD59A692A}" type="slidenum">
              <a:rPr lang="fr-FR" smtClean="0"/>
              <a:t>33</a:t>
            </a:fld>
            <a:endParaRPr lang="fr-FR"/>
          </a:p>
        </p:txBody>
      </p:sp>
    </p:spTree>
    <p:extLst>
      <p:ext uri="{BB962C8B-B14F-4D97-AF65-F5344CB8AC3E}">
        <p14:creationId xmlns:p14="http://schemas.microsoft.com/office/powerpoint/2010/main" val="85128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42F2BDA-EB5E-8649-B691-BD9BD59A692A}" type="slidenum">
              <a:rPr lang="fr-FR" smtClean="0"/>
              <a:t>4</a:t>
            </a:fld>
            <a:endParaRPr lang="fr-FR"/>
          </a:p>
        </p:txBody>
      </p:sp>
    </p:spTree>
    <p:extLst>
      <p:ext uri="{BB962C8B-B14F-4D97-AF65-F5344CB8AC3E}">
        <p14:creationId xmlns:p14="http://schemas.microsoft.com/office/powerpoint/2010/main" val="18380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noFill/>
          <a:ln/>
        </p:spPr>
        <p:txBody>
          <a:bodyPr/>
          <a:lstStyle/>
          <a:p>
            <a:endParaRPr lang="fr-CH" dirty="0"/>
          </a:p>
        </p:txBody>
      </p:sp>
    </p:spTree>
    <p:extLst>
      <p:ext uri="{BB962C8B-B14F-4D97-AF65-F5344CB8AC3E}">
        <p14:creationId xmlns:p14="http://schemas.microsoft.com/office/powerpoint/2010/main" val="162253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7722" indent="-177722">
              <a:buFontTx/>
              <a:buChar char="-"/>
            </a:pPr>
            <a:endParaRPr lang="fr-CH" dirty="0"/>
          </a:p>
        </p:txBody>
      </p:sp>
    </p:spTree>
    <p:extLst>
      <p:ext uri="{BB962C8B-B14F-4D97-AF65-F5344CB8AC3E}">
        <p14:creationId xmlns:p14="http://schemas.microsoft.com/office/powerpoint/2010/main" val="74333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p:nvPr>
        </p:nvSpPr>
        <p:spPr/>
        <p:txBody>
          <a:bodyPr/>
          <a:lstStyle/>
          <a:p>
            <a:pPr>
              <a:defRPr/>
            </a:pPr>
            <a:fld id="{00EC035C-F175-409B-A8EC-8689CC83CF50}" type="slidenum">
              <a:rPr lang="fr-CH" altLang="fr-FR" smtClean="0"/>
              <a:pPr>
                <a:defRPr/>
              </a:pPr>
              <a:t>7</a:t>
            </a:fld>
            <a:endParaRPr lang="fr-CH" altLang="fr-FR"/>
          </a:p>
        </p:txBody>
      </p:sp>
    </p:spTree>
    <p:extLst>
      <p:ext uri="{BB962C8B-B14F-4D97-AF65-F5344CB8AC3E}">
        <p14:creationId xmlns:p14="http://schemas.microsoft.com/office/powerpoint/2010/main" val="120070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42F2BDA-EB5E-8649-B691-BD9BD59A692A}" type="slidenum">
              <a:rPr lang="fr-FR" smtClean="0"/>
              <a:t>8</a:t>
            </a:fld>
            <a:endParaRPr lang="fr-FR"/>
          </a:p>
        </p:txBody>
      </p:sp>
    </p:spTree>
    <p:extLst>
      <p:ext uri="{BB962C8B-B14F-4D97-AF65-F5344CB8AC3E}">
        <p14:creationId xmlns:p14="http://schemas.microsoft.com/office/powerpoint/2010/main" val="2621385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342F2BDA-EB5E-8649-B691-BD9BD59A692A}" type="slidenum">
              <a:rPr lang="fr-FR" smtClean="0"/>
              <a:t>9</a:t>
            </a:fld>
            <a:endParaRPr lang="fr-FR"/>
          </a:p>
        </p:txBody>
      </p:sp>
    </p:spTree>
    <p:extLst>
      <p:ext uri="{BB962C8B-B14F-4D97-AF65-F5344CB8AC3E}">
        <p14:creationId xmlns:p14="http://schemas.microsoft.com/office/powerpoint/2010/main" val="2909757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24249" y="3703291"/>
            <a:ext cx="2647751" cy="572016"/>
          </a:xfrm>
          <a:prstGeom prst="rect">
            <a:avLst/>
          </a:prstGeom>
        </p:spPr>
        <p:txBody>
          <a:bodyPr anchor="t">
            <a:normAutofit/>
          </a:bodyPr>
          <a:lstStyle>
            <a:lvl1pPr>
              <a:lnSpc>
                <a:spcPct val="100000"/>
              </a:lnSpc>
              <a:defRPr sz="1600" b="1" i="0" spc="0">
                <a:solidFill>
                  <a:schemeClr val="bg1"/>
                </a:solidFill>
                <a:latin typeface="Helvetica" pitchFamily="2" charset="0"/>
              </a:defRPr>
            </a:lvl1pPr>
          </a:lstStyle>
          <a:p>
            <a:r>
              <a:rPr lang="en-US"/>
              <a:t>Click to edit Master title style</a:t>
            </a:r>
            <a:endParaRPr lang="en-US" dirty="0"/>
          </a:p>
        </p:txBody>
      </p:sp>
      <p:pic>
        <p:nvPicPr>
          <p:cNvPr id="5" name="Graphique 13">
            <a:extLst>
              <a:ext uri="{FF2B5EF4-FFF2-40B4-BE49-F238E27FC236}">
                <a16:creationId xmlns:a16="http://schemas.microsoft.com/office/drawing/2014/main" id="{5CA23B23-049F-4631-9517-82068454CD26}"/>
              </a:ext>
            </a:extLst>
          </p:cNvPr>
          <p:cNvPicPr>
            <a:picLocks noChangeAspect="1"/>
          </p:cNvPicPr>
          <p:nvPr userDrawn="1"/>
        </p:nvPicPr>
        <p:blipFill>
          <a:blip r:embed="rId2"/>
          <a:stretch>
            <a:fillRect/>
          </a:stretch>
        </p:blipFill>
        <p:spPr>
          <a:xfrm>
            <a:off x="1274068" y="942432"/>
            <a:ext cx="2339692" cy="1720670"/>
          </a:xfrm>
          <a:prstGeom prst="rect">
            <a:avLst/>
          </a:prstGeom>
        </p:spPr>
      </p:pic>
    </p:spTree>
    <p:extLst>
      <p:ext uri="{BB962C8B-B14F-4D97-AF65-F5344CB8AC3E}">
        <p14:creationId xmlns:p14="http://schemas.microsoft.com/office/powerpoint/2010/main" val="108795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AC7518-7145-6944-9CF3-76DBB1FBBFE8}"/>
              </a:ext>
            </a:extLst>
          </p:cNvPr>
          <p:cNvSpPr>
            <a:spLocks noGrp="1"/>
          </p:cNvSpPr>
          <p:nvPr>
            <p:ph type="title"/>
          </p:nvPr>
        </p:nvSpPr>
        <p:spPr>
          <a:xfrm>
            <a:off x="1223963" y="735012"/>
            <a:ext cx="7291387" cy="720725"/>
          </a:xfrm>
          <a:prstGeom prst="rect">
            <a:avLst/>
          </a:prstGeom>
        </p:spPr>
        <p:txBody>
          <a:bodyPr/>
          <a:lstStyle/>
          <a:p>
            <a:r>
              <a:rPr lang="en-US"/>
              <a:t>Click to edit Master title style</a:t>
            </a:r>
            <a:endParaRPr lang="fr-FR" dirty="0"/>
          </a:p>
        </p:txBody>
      </p:sp>
      <p:pic>
        <p:nvPicPr>
          <p:cNvPr id="3" name="Graphique 2">
            <a:extLst>
              <a:ext uri="{FF2B5EF4-FFF2-40B4-BE49-F238E27FC236}">
                <a16:creationId xmlns:a16="http://schemas.microsoft.com/office/drawing/2014/main" id="{AF92DC14-A0B7-B849-A3CD-F07B951D8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Tree>
    <p:extLst>
      <p:ext uri="{BB962C8B-B14F-4D97-AF65-F5344CB8AC3E}">
        <p14:creationId xmlns:p14="http://schemas.microsoft.com/office/powerpoint/2010/main" val="83346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0E9E38-DDEA-2948-A4D5-A621A0D68145}"/>
              </a:ext>
            </a:extLst>
          </p:cNvPr>
          <p:cNvSpPr/>
          <p:nvPr userDrawn="1"/>
        </p:nvSpPr>
        <p:spPr>
          <a:xfrm>
            <a:off x="0" y="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598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2529" y="841709"/>
            <a:ext cx="6858944" cy="1790523"/>
          </a:xfrm>
        </p:spPr>
        <p:txBody>
          <a:bodyPr anchor="b"/>
          <a:lstStyle>
            <a:lvl1pPr algn="ctr">
              <a:defRPr sz="4500"/>
            </a:lvl1pPr>
          </a:lstStyle>
          <a:p>
            <a:r>
              <a:rPr lang="fr-FR" dirty="0"/>
              <a:t>Modifiez le style du titre</a:t>
            </a:r>
            <a:endParaRPr lang="fr-CH" dirty="0"/>
          </a:p>
        </p:txBody>
      </p:sp>
      <p:sp>
        <p:nvSpPr>
          <p:cNvPr id="3" name="Sous-titre 2"/>
          <p:cNvSpPr>
            <a:spLocks noGrp="1"/>
          </p:cNvSpPr>
          <p:nvPr>
            <p:ph type="subTitle" idx="1"/>
          </p:nvPr>
        </p:nvSpPr>
        <p:spPr>
          <a:xfrm>
            <a:off x="1142529" y="2701535"/>
            <a:ext cx="6858944" cy="1242404"/>
          </a:xfrm>
        </p:spPr>
        <p:txBody>
          <a:bodyPr/>
          <a:lstStyle>
            <a:lvl1pPr marL="0" indent="0" algn="ctr">
              <a:buNone/>
              <a:defRPr sz="2700">
                <a:solidFill>
                  <a:schemeClr val="bg1">
                    <a:lumMod val="6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H" dirty="0"/>
          </a:p>
        </p:txBody>
      </p:sp>
    </p:spTree>
    <p:extLst>
      <p:ext uri="{BB962C8B-B14F-4D97-AF65-F5344CB8AC3E}">
        <p14:creationId xmlns:p14="http://schemas.microsoft.com/office/powerpoint/2010/main" val="417618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223963" y="740016"/>
            <a:ext cx="7306798" cy="71572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p:txBody>
      </p:sp>
      <p:pic>
        <p:nvPicPr>
          <p:cNvPr id="4" name="Graphique 3">
            <a:extLst>
              <a:ext uri="{FF2B5EF4-FFF2-40B4-BE49-F238E27FC236}">
                <a16:creationId xmlns:a16="http://schemas.microsoft.com/office/drawing/2014/main" id="{6CB22531-5A83-BD4B-B6A9-D036565F636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Tree>
    <p:extLst>
      <p:ext uri="{BB962C8B-B14F-4D97-AF65-F5344CB8AC3E}">
        <p14:creationId xmlns:p14="http://schemas.microsoft.com/office/powerpoint/2010/main" val="303427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3962" y="735013"/>
            <a:ext cx="7308851" cy="720726"/>
          </a:xfrm>
          <a:prstGeom prst="rect">
            <a:avLst/>
          </a:prstGeom>
        </p:spPr>
        <p:txBody>
          <a:bodyPr anchor="t">
            <a:normAutofit/>
          </a:bodyPr>
          <a:lstStyle>
            <a:lvl1pPr>
              <a:lnSpc>
                <a:spcPct val="100000"/>
              </a:lnSpc>
              <a:defRPr sz="2200"/>
            </a:lvl1pPr>
          </a:lstStyle>
          <a:p>
            <a:r>
              <a:rPr lang="en-US"/>
              <a:t>Click to edit Master title style</a:t>
            </a:r>
            <a:endParaRPr lang="en-US" dirty="0"/>
          </a:p>
        </p:txBody>
      </p:sp>
      <p:sp>
        <p:nvSpPr>
          <p:cNvPr id="3" name="Text Placeholder 2"/>
          <p:cNvSpPr>
            <a:spLocks noGrp="1"/>
          </p:cNvSpPr>
          <p:nvPr>
            <p:ph type="body" idx="1"/>
          </p:nvPr>
        </p:nvSpPr>
        <p:spPr>
          <a:xfrm>
            <a:off x="1223961" y="1779587"/>
            <a:ext cx="7308851" cy="2916237"/>
          </a:xfrm>
        </p:spPr>
        <p:txBody>
          <a:bodyPr>
            <a:noAutofit/>
          </a:bodyPr>
          <a:lstStyle>
            <a:lvl1pPr marL="0" indent="0">
              <a:buNone/>
              <a:defRPr sz="1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4" name="Graphique 3">
            <a:extLst>
              <a:ext uri="{FF2B5EF4-FFF2-40B4-BE49-F238E27FC236}">
                <a16:creationId xmlns:a16="http://schemas.microsoft.com/office/drawing/2014/main" id="{248F0A98-85BD-AC46-9EE9-8C6670BCEE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Tree>
    <p:extLst>
      <p:ext uri="{BB962C8B-B14F-4D97-AF65-F5344CB8AC3E}">
        <p14:creationId xmlns:p14="http://schemas.microsoft.com/office/powerpoint/2010/main" val="230330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223963" y="740016"/>
            <a:ext cx="7306798" cy="7157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223962" y="1779587"/>
            <a:ext cx="3290887" cy="2853135"/>
          </a:xfrm>
        </p:spPr>
        <p:txBody>
          <a:bodyPr/>
          <a:lstStyle/>
          <a:p>
            <a:pPr lvl="0"/>
            <a:r>
              <a:rPr lang="en-US"/>
              <a:t>Click to edit Master text styles</a:t>
            </a:r>
          </a:p>
        </p:txBody>
      </p:sp>
      <p:sp>
        <p:nvSpPr>
          <p:cNvPr id="4" name="Content Placeholder 3"/>
          <p:cNvSpPr>
            <a:spLocks noGrp="1"/>
          </p:cNvSpPr>
          <p:nvPr>
            <p:ph sz="half" idx="2"/>
          </p:nvPr>
        </p:nvSpPr>
        <p:spPr>
          <a:xfrm>
            <a:off x="4629149" y="1779587"/>
            <a:ext cx="3903663" cy="2853136"/>
          </a:xfrm>
        </p:spPr>
        <p:txBody>
          <a:bodyPr/>
          <a:lstStyle/>
          <a:p>
            <a:pPr lvl="0"/>
            <a:r>
              <a:rPr lang="en-US"/>
              <a:t>Click to edit Master text styles</a:t>
            </a:r>
          </a:p>
        </p:txBody>
      </p:sp>
      <p:pic>
        <p:nvPicPr>
          <p:cNvPr id="5" name="Graphique 4">
            <a:extLst>
              <a:ext uri="{FF2B5EF4-FFF2-40B4-BE49-F238E27FC236}">
                <a16:creationId xmlns:a16="http://schemas.microsoft.com/office/drawing/2014/main" id="{F9EB151A-AD34-6A44-8A84-46F6DD6B432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Tree>
    <p:extLst>
      <p:ext uri="{BB962C8B-B14F-4D97-AF65-F5344CB8AC3E}">
        <p14:creationId xmlns:p14="http://schemas.microsoft.com/office/powerpoint/2010/main" val="253812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23963" y="735012"/>
            <a:ext cx="7308850" cy="720725"/>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223963" y="1779588"/>
            <a:ext cx="3348038" cy="1410096"/>
          </a:xfrm>
        </p:spPr>
        <p:txBody>
          <a:bodyPr anchor="t">
            <a:noAutofit/>
          </a:bodyPr>
          <a:lstStyle>
            <a:lvl1pPr marL="0" indent="0">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223962" y="3133618"/>
            <a:ext cx="3274219" cy="1562207"/>
          </a:xfrm>
        </p:spPr>
        <p:txBody>
          <a:bodyPr>
            <a:normAutofit/>
          </a:bodyPr>
          <a:lstStyle>
            <a:lvl1pPr>
              <a:defRPr sz="1200"/>
            </a:lvl1pPr>
          </a:lstStyle>
          <a:p>
            <a:pPr lvl="0"/>
            <a:r>
              <a:rPr lang="en-US"/>
              <a:t>Click to edit Master text styles</a:t>
            </a:r>
          </a:p>
        </p:txBody>
      </p:sp>
      <p:sp>
        <p:nvSpPr>
          <p:cNvPr id="5" name="Text Placeholder 4"/>
          <p:cNvSpPr>
            <a:spLocks noGrp="1"/>
          </p:cNvSpPr>
          <p:nvPr>
            <p:ph type="body" sz="quarter" idx="3"/>
          </p:nvPr>
        </p:nvSpPr>
        <p:spPr>
          <a:xfrm>
            <a:off x="4629150" y="1779588"/>
            <a:ext cx="3887391" cy="1143410"/>
          </a:xfrm>
        </p:spPr>
        <p:txBody>
          <a:bodyPr anchor="t">
            <a:noAutofit/>
          </a:bodyPr>
          <a:lstStyle>
            <a:lvl1pPr marL="0" indent="0">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3133618"/>
            <a:ext cx="3903663" cy="1562207"/>
          </a:xfrm>
        </p:spPr>
        <p:txBody>
          <a:bodyPr>
            <a:normAutofit/>
          </a:bodyPr>
          <a:lstStyle>
            <a:lvl1pPr>
              <a:defRPr sz="1200"/>
            </a:lvl1pPr>
          </a:lstStyle>
          <a:p>
            <a:pPr lvl="0"/>
            <a:r>
              <a:rPr lang="en-US"/>
              <a:t>Click to edit Master text styles</a:t>
            </a:r>
          </a:p>
        </p:txBody>
      </p:sp>
      <p:pic>
        <p:nvPicPr>
          <p:cNvPr id="7" name="Graphique 6">
            <a:extLst>
              <a:ext uri="{FF2B5EF4-FFF2-40B4-BE49-F238E27FC236}">
                <a16:creationId xmlns:a16="http://schemas.microsoft.com/office/drawing/2014/main" id="{AC9AE83D-C698-EE44-8FF5-9DE04CEECA3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Tree>
    <p:extLst>
      <p:ext uri="{BB962C8B-B14F-4D97-AF65-F5344CB8AC3E}">
        <p14:creationId xmlns:p14="http://schemas.microsoft.com/office/powerpoint/2010/main" val="113164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223963" y="740016"/>
            <a:ext cx="7306798" cy="715721"/>
          </a:xfrm>
          <a:prstGeom prst="rect">
            <a:avLst/>
          </a:prstGeom>
        </p:spPr>
        <p:txBody>
          <a:bodyPr/>
          <a:lstStyle/>
          <a:p>
            <a:r>
              <a:rPr lang="en-US"/>
              <a:t>Click to edit Master title style</a:t>
            </a:r>
            <a:endParaRPr lang="en-US" dirty="0"/>
          </a:p>
        </p:txBody>
      </p:sp>
      <p:pic>
        <p:nvPicPr>
          <p:cNvPr id="3" name="Graphique 2">
            <a:extLst>
              <a:ext uri="{FF2B5EF4-FFF2-40B4-BE49-F238E27FC236}">
                <a16:creationId xmlns:a16="http://schemas.microsoft.com/office/drawing/2014/main" id="{18ADFC6A-40CE-DA4E-8805-E7BA720BB03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Tree>
    <p:extLst>
      <p:ext uri="{BB962C8B-B14F-4D97-AF65-F5344CB8AC3E}">
        <p14:creationId xmlns:p14="http://schemas.microsoft.com/office/powerpoint/2010/main" val="27410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73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23963" y="735013"/>
            <a:ext cx="7292577" cy="720725"/>
          </a:xfrm>
          <a:prstGeom prst="rect">
            <a:avLst/>
          </a:prstGeom>
        </p:spPr>
        <p:txBody>
          <a:bodyPr anchor="t">
            <a:normAutofit/>
          </a:bodyPr>
          <a:lstStyle>
            <a:lvl1pPr>
              <a:defRPr sz="2200"/>
            </a:lvl1pPr>
          </a:lstStyle>
          <a:p>
            <a:r>
              <a:rPr lang="en-US"/>
              <a:t>Click to edit Master title style</a:t>
            </a:r>
            <a:endParaRPr lang="en-US" dirty="0"/>
          </a:p>
        </p:txBody>
      </p:sp>
      <p:sp>
        <p:nvSpPr>
          <p:cNvPr id="3" name="Content Placeholder 2"/>
          <p:cNvSpPr>
            <a:spLocks noGrp="1"/>
          </p:cNvSpPr>
          <p:nvPr>
            <p:ph idx="1"/>
          </p:nvPr>
        </p:nvSpPr>
        <p:spPr>
          <a:xfrm>
            <a:off x="4747097" y="1779587"/>
            <a:ext cx="3785715" cy="2916237"/>
          </a:xfrm>
        </p:spPr>
        <p:txBody>
          <a:bodyPr>
            <a:normAutofit/>
          </a:bodyPr>
          <a:lstStyle>
            <a:lvl1pPr>
              <a:defRPr sz="12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p:txBody>
      </p:sp>
      <p:sp>
        <p:nvSpPr>
          <p:cNvPr id="4" name="Text Placeholder 3"/>
          <p:cNvSpPr>
            <a:spLocks noGrp="1"/>
          </p:cNvSpPr>
          <p:nvPr>
            <p:ph type="body" sz="half" idx="2"/>
          </p:nvPr>
        </p:nvSpPr>
        <p:spPr>
          <a:xfrm>
            <a:off x="1223963" y="1779588"/>
            <a:ext cx="3177802" cy="291623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5" name="Graphique 4">
            <a:extLst>
              <a:ext uri="{FF2B5EF4-FFF2-40B4-BE49-F238E27FC236}">
                <a16:creationId xmlns:a16="http://schemas.microsoft.com/office/drawing/2014/main" id="{EB89C26C-FE0D-8849-80F3-95E1894BCF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Tree>
    <p:extLst>
      <p:ext uri="{BB962C8B-B14F-4D97-AF65-F5344CB8AC3E}">
        <p14:creationId xmlns:p14="http://schemas.microsoft.com/office/powerpoint/2010/main" val="90202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23963" y="735013"/>
            <a:ext cx="7308850" cy="720726"/>
          </a:xfrm>
          <a:prstGeom prst="rect">
            <a:avLst/>
          </a:prstGeom>
        </p:spPr>
        <p:txBody>
          <a:bodyPr anchor="t">
            <a:normAutofit/>
          </a:bodyPr>
          <a:lstStyle>
            <a:lvl1pPr>
              <a:defRPr sz="2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1999" y="1779588"/>
            <a:ext cx="4572001" cy="2916237"/>
          </a:xfrm>
        </p:spPr>
        <p:txBody>
          <a:bodyPr anchor="t">
            <a:normAutofit/>
          </a:bodyPr>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223963" y="1779588"/>
            <a:ext cx="3206986" cy="291623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5" name="Graphique 4">
            <a:extLst>
              <a:ext uri="{FF2B5EF4-FFF2-40B4-BE49-F238E27FC236}">
                <a16:creationId xmlns:a16="http://schemas.microsoft.com/office/drawing/2014/main" id="{8628FCB1-BB5E-8942-A33A-BF7D52B9AE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677" y="860512"/>
            <a:ext cx="221541" cy="237364"/>
          </a:xfrm>
          <a:prstGeom prst="rect">
            <a:avLst/>
          </a:prstGeom>
        </p:spPr>
      </p:pic>
    </p:spTree>
    <p:extLst>
      <p:ext uri="{BB962C8B-B14F-4D97-AF65-F5344CB8AC3E}">
        <p14:creationId xmlns:p14="http://schemas.microsoft.com/office/powerpoint/2010/main" val="191952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3963" y="1779588"/>
            <a:ext cx="7306798" cy="2916237"/>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 </a:t>
            </a:r>
            <a:endParaRPr lang="en-US" dirty="0"/>
          </a:p>
        </p:txBody>
      </p:sp>
      <p:sp>
        <p:nvSpPr>
          <p:cNvPr id="12" name="Espace réservé du pied de page 10">
            <a:extLst>
              <a:ext uri="{FF2B5EF4-FFF2-40B4-BE49-F238E27FC236}">
                <a16:creationId xmlns:a16="http://schemas.microsoft.com/office/drawing/2014/main" id="{1DAB87DA-F33B-FF4C-AB3F-F86A0E1DBB40}"/>
              </a:ext>
            </a:extLst>
          </p:cNvPr>
          <p:cNvSpPr txBox="1">
            <a:spLocks noChangeAspect="1"/>
          </p:cNvSpPr>
          <p:nvPr userDrawn="1"/>
        </p:nvSpPr>
        <p:spPr>
          <a:xfrm>
            <a:off x="5789740" y="4866367"/>
            <a:ext cx="2255864" cy="95880"/>
          </a:xfrm>
          <a:prstGeom prst="rect">
            <a:avLst/>
          </a:prstGeom>
        </p:spPr>
        <p:txBody>
          <a:bodyPr vert="horz" lIns="91440" tIns="45720" rIns="91440" bIns="45720" rtlCol="0" anchor="ctr"/>
          <a:lstStyle>
            <a:defPPr>
              <a:defRPr lang="fr-FR"/>
            </a:defPPr>
            <a:lvl1pPr marL="0" marR="0" indent="0" algn="l" defTabSz="914400" rtl="0" eaLnBrk="1" fontAlgn="auto" latinLnBrk="0" hangingPunct="1">
              <a:lnSpc>
                <a:spcPts val="700"/>
              </a:lnSpc>
              <a:spcBef>
                <a:spcPts val="0"/>
              </a:spcBef>
              <a:spcAft>
                <a:spcPts val="0"/>
              </a:spcAft>
              <a:buClrTx/>
              <a:buSzTx/>
              <a:buFontTx/>
              <a:buNone/>
              <a:tabLst/>
              <a:defRPr sz="7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defRPr/>
            </a:pPr>
            <a:r>
              <a:rPr lang="fr-CH" sz="500" b="0" i="0" dirty="0">
                <a:solidFill>
                  <a:srgbClr val="B5AEA7"/>
                </a:solidFill>
                <a:latin typeface="Helvetica Light" panose="020B0403020202020204" pitchFamily="34" charset="0"/>
                <a:ea typeface="Lato Light" panose="020F0502020204030203" pitchFamily="34" charset="0"/>
                <a:cs typeface="Lato Light" panose="020F0502020204030203" pitchFamily="34" charset="0"/>
              </a:rPr>
              <a:t>Haute Ecole et Ecole Supérieure de Travail Social </a:t>
            </a:r>
            <a:r>
              <a:rPr lang="de-CH" sz="500" b="0" i="0" dirty="0">
                <a:solidFill>
                  <a:srgbClr val="B5AEA7"/>
                </a:solidFill>
                <a:latin typeface="Helvetica Light" panose="020B0403020202020204" pitchFamily="34" charset="0"/>
                <a:ea typeface="Lato Medium" panose="020F0502020204030203" pitchFamily="34" charset="0"/>
                <a:cs typeface="Lato Medium" panose="020F0502020204030203" pitchFamily="34" charset="0"/>
              </a:rPr>
              <a:t>|  </a:t>
            </a:r>
            <a:fld id="{442AD375-037F-43D0-B059-5172DA06796A}" type="slidenum">
              <a:rPr lang="de-CH" sz="500" b="0" i="0" smtClean="0">
                <a:solidFill>
                  <a:srgbClr val="B5AEA7"/>
                </a:solidFill>
                <a:latin typeface="Helvetica Light" panose="020B0403020202020204" pitchFamily="34" charset="0"/>
                <a:ea typeface="Lato Medium" panose="020F0502020204030203" pitchFamily="34" charset="0"/>
                <a:cs typeface="Lato Medium" panose="020F0502020204030203" pitchFamily="34" charset="0"/>
              </a:rPr>
              <a:pPr algn="r">
                <a:defRPr/>
              </a:pPr>
              <a:t>‹#›</a:t>
            </a:fld>
            <a:endParaRPr lang="de-CH" sz="500" b="0" i="0" dirty="0">
              <a:solidFill>
                <a:srgbClr val="B5AEA7"/>
              </a:solidFill>
              <a:latin typeface="Helvetica Light" panose="020B0403020202020204" pitchFamily="34" charset="0"/>
              <a:ea typeface="Lato Light" panose="020F0502020204030203" pitchFamily="34" charset="0"/>
              <a:cs typeface="Lato Light" panose="020F0502020204030203" pitchFamily="34" charset="0"/>
            </a:endParaRPr>
          </a:p>
        </p:txBody>
      </p:sp>
      <p:sp>
        <p:nvSpPr>
          <p:cNvPr id="8" name="Espace réservé du titre 7">
            <a:extLst>
              <a:ext uri="{FF2B5EF4-FFF2-40B4-BE49-F238E27FC236}">
                <a16:creationId xmlns:a16="http://schemas.microsoft.com/office/drawing/2014/main" id="{D436AE0C-78A0-324F-82B6-B96A5B36F8B7}"/>
              </a:ext>
            </a:extLst>
          </p:cNvPr>
          <p:cNvSpPr>
            <a:spLocks noGrp="1"/>
          </p:cNvSpPr>
          <p:nvPr>
            <p:ph type="title"/>
          </p:nvPr>
        </p:nvSpPr>
        <p:spPr>
          <a:xfrm>
            <a:off x="1223962" y="735012"/>
            <a:ext cx="7308851" cy="720725"/>
          </a:xfrm>
          <a:prstGeom prst="rect">
            <a:avLst/>
          </a:prstGeom>
        </p:spPr>
        <p:txBody>
          <a:bodyPr vert="horz" lIns="91440" tIns="45720" rIns="91440" bIns="45720" rtlCol="0" anchor="t">
            <a:normAutofit/>
          </a:bodyPr>
          <a:lstStyle/>
          <a:p>
            <a:r>
              <a:rPr lang="fr-FR"/>
              <a:t>Modifiez le style du titre</a:t>
            </a:r>
          </a:p>
        </p:txBody>
      </p:sp>
      <p:pic>
        <p:nvPicPr>
          <p:cNvPr id="4" name="Image 3">
            <a:extLst>
              <a:ext uri="{FF2B5EF4-FFF2-40B4-BE49-F238E27FC236}">
                <a16:creationId xmlns:a16="http://schemas.microsoft.com/office/drawing/2014/main" id="{7CD223A8-E6CC-455D-AE27-C5AA09C29556}"/>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8045607" y="4872843"/>
            <a:ext cx="494212" cy="89402"/>
          </a:xfrm>
          <a:prstGeom prst="rect">
            <a:avLst/>
          </a:prstGeom>
        </p:spPr>
      </p:pic>
      <p:pic>
        <p:nvPicPr>
          <p:cNvPr id="9" name="Graphique 9">
            <a:extLst>
              <a:ext uri="{FF2B5EF4-FFF2-40B4-BE49-F238E27FC236}">
                <a16:creationId xmlns:a16="http://schemas.microsoft.com/office/drawing/2014/main" id="{E1927DEC-81B0-43F4-B6AC-B8A79A19FD9C}"/>
              </a:ext>
            </a:extLst>
          </p:cNvPr>
          <p:cNvPicPr>
            <a:picLocks noChangeAspect="1"/>
          </p:cNvPicPr>
          <p:nvPr userDrawn="1"/>
        </p:nvPicPr>
        <p:blipFill>
          <a:blip r:embed="rId15"/>
          <a:srcRect/>
          <a:stretch/>
        </p:blipFill>
        <p:spPr>
          <a:xfrm>
            <a:off x="7316904" y="279991"/>
            <a:ext cx="1074811" cy="366512"/>
          </a:xfrm>
          <a:prstGeom prst="rect">
            <a:avLst/>
          </a:prstGeom>
        </p:spPr>
      </p:pic>
    </p:spTree>
    <p:extLst>
      <p:ext uri="{BB962C8B-B14F-4D97-AF65-F5344CB8AC3E}">
        <p14:creationId xmlns:p14="http://schemas.microsoft.com/office/powerpoint/2010/main" val="2747236366"/>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Lst>
  <p:txStyles>
    <p:titleStyle>
      <a:lvl1pPr algn="l" defTabSz="685800" rtl="0" eaLnBrk="1" latinLnBrk="0" hangingPunct="1">
        <a:lnSpc>
          <a:spcPct val="100000"/>
        </a:lnSpc>
        <a:spcBef>
          <a:spcPct val="0"/>
        </a:spcBef>
        <a:buNone/>
        <a:defRPr sz="2200" b="1" i="0" kern="1200" spc="-1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375" userDrawn="1">
          <p15:clr>
            <a:srgbClr val="F26B43"/>
          </p15:clr>
        </p15:guide>
        <p15:guide id="2" pos="2880" userDrawn="1">
          <p15:clr>
            <a:srgbClr val="F26B43"/>
          </p15:clr>
        </p15:guide>
        <p15:guide id="3" pos="385" userDrawn="1">
          <p15:clr>
            <a:srgbClr val="F26B43"/>
          </p15:clr>
        </p15:guide>
        <p15:guide id="4" pos="771" userDrawn="1">
          <p15:clr>
            <a:srgbClr val="F26B43"/>
          </p15:clr>
        </p15:guide>
        <p15:guide id="5" orient="horz" pos="191" userDrawn="1">
          <p15:clr>
            <a:srgbClr val="F26B43"/>
          </p15:clr>
        </p15:guide>
        <p15:guide id="6" orient="horz" pos="2958" userDrawn="1">
          <p15:clr>
            <a:srgbClr val="F26B43"/>
          </p15:clr>
        </p15:guide>
        <p15:guide id="7" orient="horz" pos="1620" userDrawn="1">
          <p15:clr>
            <a:srgbClr val="F26B43"/>
          </p15:clr>
        </p15:guide>
        <p15:guide id="8" orient="horz" pos="463" userDrawn="1">
          <p15:clr>
            <a:srgbClr val="F26B43"/>
          </p15:clr>
        </p15:guide>
        <p15:guide id="9" orient="horz" pos="917" userDrawn="1">
          <p15:clr>
            <a:srgbClr val="F26B43"/>
          </p15:clr>
        </p15:guide>
        <p15:guide id="10" orient="horz" pos="11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5" y="1464967"/>
            <a:ext cx="5572892" cy="1242138"/>
          </a:xfrm>
        </p:spPr>
        <p:txBody>
          <a:bodyPr/>
          <a:lstStyle/>
          <a:p>
            <a:pPr eaLnBrk="1" hangingPunct="1"/>
            <a:r>
              <a:rPr lang="fr-CH" sz="2700" dirty="0"/>
              <a:t>Les biais de l’observation</a:t>
            </a:r>
            <a:br>
              <a:rPr lang="fr-CH" sz="2700" dirty="0"/>
            </a:br>
            <a:r>
              <a:rPr lang="fr-CH" sz="2700" dirty="0"/>
              <a:t>La question de l’objectivité</a:t>
            </a:r>
          </a:p>
        </p:txBody>
      </p:sp>
      <p:sp>
        <p:nvSpPr>
          <p:cNvPr id="3" name="Subtitle 2"/>
          <p:cNvSpPr>
            <a:spLocks noGrp="1"/>
          </p:cNvSpPr>
          <p:nvPr>
            <p:ph type="subTitle" idx="1"/>
          </p:nvPr>
        </p:nvSpPr>
        <p:spPr>
          <a:xfrm>
            <a:off x="1787918" y="3435846"/>
            <a:ext cx="5572892" cy="1242138"/>
          </a:xfrm>
        </p:spPr>
        <p:txBody>
          <a:bodyPr/>
          <a:lstStyle/>
          <a:p>
            <a:pPr algn="r">
              <a:lnSpc>
                <a:spcPct val="100000"/>
              </a:lnSpc>
            </a:pPr>
            <a:r>
              <a:rPr lang="fr-CH" sz="1800" dirty="0">
                <a:solidFill>
                  <a:schemeClr val="tx1"/>
                </a:solidFill>
              </a:rPr>
              <a:t>Karine Darbellay</a:t>
            </a:r>
          </a:p>
          <a:p>
            <a:pPr algn="r"/>
            <a:endParaRPr lang="fr-CH" sz="1350" dirty="0">
              <a:solidFill>
                <a:schemeClr val="tx1"/>
              </a:solidFill>
            </a:endParaRPr>
          </a:p>
        </p:txBody>
      </p:sp>
    </p:spTree>
    <p:extLst>
      <p:ext uri="{BB962C8B-B14F-4D97-AF65-F5344CB8AC3E}">
        <p14:creationId xmlns:p14="http://schemas.microsoft.com/office/powerpoint/2010/main" val="334673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0608" y="752576"/>
            <a:ext cx="5485210" cy="571500"/>
          </a:xfrm>
        </p:spPr>
        <p:txBody>
          <a:bodyPr>
            <a:normAutofit/>
          </a:bodyPr>
          <a:lstStyle/>
          <a:p>
            <a:pPr marL="357188" indent="-357188">
              <a:lnSpc>
                <a:spcPct val="90000"/>
              </a:lnSpc>
            </a:pPr>
            <a:r>
              <a:rPr lang="fr-CH" sz="2100" dirty="0">
                <a:solidFill>
                  <a:srgbClr val="0033CC"/>
                </a:solidFill>
              </a:rPr>
              <a:t>Les savoirs</a:t>
            </a:r>
          </a:p>
        </p:txBody>
      </p:sp>
      <p:pic>
        <p:nvPicPr>
          <p:cNvPr id="5" name="Picture 4" descr="A child and child fighting with a stuffed animal&#10;&#10;Description automatically generated">
            <a:extLst>
              <a:ext uri="{FF2B5EF4-FFF2-40B4-BE49-F238E27FC236}">
                <a16:creationId xmlns:a16="http://schemas.microsoft.com/office/drawing/2014/main" id="{B79E851D-76E8-F48B-2EF0-3DB07D101D12}"/>
              </a:ext>
            </a:extLst>
          </p:cNvPr>
          <p:cNvPicPr>
            <a:picLocks noChangeAspect="1"/>
          </p:cNvPicPr>
          <p:nvPr/>
        </p:nvPicPr>
        <p:blipFill>
          <a:blip r:embed="rId3"/>
          <a:stretch>
            <a:fillRect/>
          </a:stretch>
        </p:blipFill>
        <p:spPr>
          <a:xfrm>
            <a:off x="2818397" y="1324076"/>
            <a:ext cx="3209424" cy="3209424"/>
          </a:xfrm>
          <a:prstGeom prst="rect">
            <a:avLst/>
          </a:prstGeom>
        </p:spPr>
      </p:pic>
    </p:spTree>
    <p:extLst>
      <p:ext uri="{BB962C8B-B14F-4D97-AF65-F5344CB8AC3E}">
        <p14:creationId xmlns:p14="http://schemas.microsoft.com/office/powerpoint/2010/main" val="3225980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0608" y="752576"/>
            <a:ext cx="5485210" cy="571500"/>
          </a:xfrm>
        </p:spPr>
        <p:txBody>
          <a:bodyPr>
            <a:normAutofit fontScale="90000"/>
          </a:bodyPr>
          <a:lstStyle/>
          <a:p>
            <a:pPr marL="357188" indent="-357188">
              <a:lnSpc>
                <a:spcPct val="90000"/>
              </a:lnSpc>
            </a:pPr>
            <a:r>
              <a:rPr lang="fr-CH" sz="2100" dirty="0">
                <a:solidFill>
                  <a:srgbClr val="0033CC"/>
                </a:solidFill>
              </a:rPr>
              <a:t>Processus d’identification et interprétations personnelles</a:t>
            </a:r>
          </a:p>
        </p:txBody>
      </p:sp>
      <p:sp>
        <p:nvSpPr>
          <p:cNvPr id="46083" name="Rectangle 3"/>
          <p:cNvSpPr>
            <a:spLocks noGrp="1" noChangeArrowheads="1"/>
          </p:cNvSpPr>
          <p:nvPr>
            <p:ph sz="half" idx="1"/>
          </p:nvPr>
        </p:nvSpPr>
        <p:spPr>
          <a:xfrm>
            <a:off x="1223628" y="1533408"/>
            <a:ext cx="6696744" cy="3348372"/>
          </a:xfrm>
        </p:spPr>
        <p:txBody>
          <a:bodyPr/>
          <a:lstStyle/>
          <a:p>
            <a:r>
              <a:rPr lang="fr-CH" sz="1800" dirty="0"/>
              <a:t>Interprétations personnelles</a:t>
            </a:r>
          </a:p>
          <a:p>
            <a:pPr marL="0" indent="0" algn="just">
              <a:buNone/>
            </a:pPr>
            <a:r>
              <a:rPr lang="fr-CH" sz="1800" i="1" dirty="0"/>
              <a:t>La question qui me trotte dans la tête depuis que je suis sortie de là est : </a:t>
            </a:r>
            <a:r>
              <a:rPr lang="fr-CH" sz="1800" i="1" u="sng" dirty="0"/>
              <a:t>« Comment peut-on enfermer un jeune de 12 ans en centre d’accueil sans avoir de remords de conscience? ». </a:t>
            </a:r>
            <a:endParaRPr lang="fr-FR" sz="1800" i="1" u="sng" dirty="0"/>
          </a:p>
          <a:p>
            <a:r>
              <a:rPr lang="fr-CH" sz="1800" dirty="0"/>
              <a:t>Processus d’identification</a:t>
            </a:r>
          </a:p>
          <a:p>
            <a:pPr marL="0" indent="0" algn="just">
              <a:buNone/>
            </a:pPr>
            <a:r>
              <a:rPr lang="fr-CH" sz="1800" i="1" dirty="0"/>
              <a:t>Je viens de voir une femme enceinte de 5 mois, cocaïnomane et vivant de la prostitution et de la danse. Elle voulait que je lui donne des seringues propres et elle s’est injectée devant moi. Et j’ai eu comme flash qu’elle injectait aussi le bébé. </a:t>
            </a:r>
            <a:r>
              <a:rPr lang="fr-CH" sz="1800" i="1" u="sng" dirty="0"/>
              <a:t>Je pense qu’elle ne se sentais pas bien par rapport à cela, en tout cas moi je ne me sentirai pas bien.</a:t>
            </a:r>
          </a:p>
        </p:txBody>
      </p:sp>
    </p:spTree>
    <p:extLst>
      <p:ext uri="{BB962C8B-B14F-4D97-AF65-F5344CB8AC3E}">
        <p14:creationId xmlns:p14="http://schemas.microsoft.com/office/powerpoint/2010/main" val="1814111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wipe(left)">
                                      <p:cBhvr>
                                        <p:cTn id="12" dur="500"/>
                                        <p:tgtEl>
                                          <p:spTgt spid="46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wipe(left)">
                                      <p:cBhvr>
                                        <p:cTn id="17" dur="500"/>
                                        <p:tgtEl>
                                          <p:spTgt spid="460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wipe(left)">
                                      <p:cBhvr>
                                        <p:cTn id="22" dur="500"/>
                                        <p:tgtEl>
                                          <p:spTgt spid="460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083">
                                            <p:txEl>
                                              <p:pRg st="3" end="3"/>
                                            </p:txEl>
                                          </p:spTgt>
                                        </p:tgtEl>
                                        <p:attrNameLst>
                                          <p:attrName>style.visibility</p:attrName>
                                        </p:attrNameLst>
                                      </p:cBhvr>
                                      <p:to>
                                        <p:strVal val="visible"/>
                                      </p:to>
                                    </p:set>
                                    <p:animEffect transition="in" filter="wipe(left)">
                                      <p:cBhvr>
                                        <p:cTn id="27"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à l’observateur/observatrice: 4</a:t>
            </a:r>
          </a:p>
        </p:txBody>
      </p:sp>
      <p:sp>
        <p:nvSpPr>
          <p:cNvPr id="3" name="Text Placeholder 2">
            <a:extLst>
              <a:ext uri="{FF2B5EF4-FFF2-40B4-BE49-F238E27FC236}">
                <a16:creationId xmlns:a16="http://schemas.microsoft.com/office/drawing/2014/main" id="{FB1163FE-DBF3-600D-90B5-C07652ABDE0F}"/>
              </a:ext>
            </a:extLst>
          </p:cNvPr>
          <p:cNvSpPr>
            <a:spLocks noGrp="1"/>
          </p:cNvSpPr>
          <p:nvPr>
            <p:ph type="body" idx="1"/>
          </p:nvPr>
        </p:nvSpPr>
        <p:spPr>
          <a:xfrm>
            <a:off x="1223962" y="1455739"/>
            <a:ext cx="3432260" cy="3240085"/>
          </a:xfrm>
        </p:spPr>
        <p:txBody>
          <a:bodyPr/>
          <a:lstStyle/>
          <a:p>
            <a:pPr marL="285750" indent="-285750">
              <a:buFont typeface="Arial" panose="020B0604020202020204" pitchFamily="34" charset="0"/>
              <a:buChar char="•"/>
            </a:pPr>
            <a:r>
              <a:rPr lang="fr-CH" sz="2000" dirty="0"/>
              <a:t>Appartenance groupale / processus d’identification ou de différenciation / processus de catégorisation</a:t>
            </a:r>
          </a:p>
          <a:p>
            <a:endParaRPr lang="fr-CH" sz="2000" dirty="0"/>
          </a:p>
        </p:txBody>
      </p:sp>
      <p:sp>
        <p:nvSpPr>
          <p:cNvPr id="4" name="Text Placeholder 2">
            <a:extLst>
              <a:ext uri="{FF2B5EF4-FFF2-40B4-BE49-F238E27FC236}">
                <a16:creationId xmlns:a16="http://schemas.microsoft.com/office/drawing/2014/main" id="{F0350C21-E3E3-4503-6E17-5AF2065A6F9A}"/>
              </a:ext>
            </a:extLst>
          </p:cNvPr>
          <p:cNvSpPr txBox="1">
            <a:spLocks/>
          </p:cNvSpPr>
          <p:nvPr/>
        </p:nvSpPr>
        <p:spPr>
          <a:xfrm>
            <a:off x="4878387" y="1475628"/>
            <a:ext cx="3432260" cy="324008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H" sz="2000" dirty="0">
                <a:solidFill>
                  <a:srgbClr val="FF0000"/>
                </a:solidFill>
              </a:rPr>
              <a:t>J’ai tendance à projeter sur des personnes qui me ressemblent ce que je vis dans mon groupe d’appartenance et inversement</a:t>
            </a:r>
          </a:p>
        </p:txBody>
      </p:sp>
    </p:spTree>
    <p:extLst>
      <p:ext uri="{BB962C8B-B14F-4D97-AF65-F5344CB8AC3E}">
        <p14:creationId xmlns:p14="http://schemas.microsoft.com/office/powerpoint/2010/main" val="102245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69622" y="808185"/>
            <a:ext cx="5429250" cy="628650"/>
          </a:xfrm>
        </p:spPr>
        <p:txBody>
          <a:bodyPr>
            <a:normAutofit fontScale="90000"/>
          </a:bodyPr>
          <a:lstStyle/>
          <a:p>
            <a:pPr algn="l" eaLnBrk="1" hangingPunct="1"/>
            <a:r>
              <a:rPr lang="fr-CH" sz="2100" dirty="0">
                <a:solidFill>
                  <a:srgbClr val="0033CC"/>
                </a:solidFill>
              </a:rPr>
              <a:t>Processus de catégorisation</a:t>
            </a:r>
            <a:br>
              <a:rPr lang="fr-CH" sz="2100" dirty="0">
                <a:solidFill>
                  <a:srgbClr val="0033CC"/>
                </a:solidFill>
              </a:rPr>
            </a:br>
            <a:endParaRPr lang="fr-FR" sz="2100" dirty="0">
              <a:solidFill>
                <a:srgbClr val="0033CC"/>
              </a:solidFill>
            </a:endParaRPr>
          </a:p>
        </p:txBody>
      </p:sp>
      <p:pic>
        <p:nvPicPr>
          <p:cNvPr id="2" name="Picture 2" descr="Afficher l'image d'origine">
            <a:extLst>
              <a:ext uri="{FF2B5EF4-FFF2-40B4-BE49-F238E27FC236}">
                <a16:creationId xmlns:a16="http://schemas.microsoft.com/office/drawing/2014/main" id="{791CEFB5-36DB-4717-9AD2-69D104E72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9847" y="2097595"/>
            <a:ext cx="1459095" cy="145909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95F96BB4-8BBD-A75F-7846-E366ABA47374}"/>
              </a:ext>
            </a:extLst>
          </p:cNvPr>
          <p:cNvGrpSpPr/>
          <p:nvPr/>
        </p:nvGrpSpPr>
        <p:grpSpPr>
          <a:xfrm>
            <a:off x="843939" y="1941371"/>
            <a:ext cx="4353315" cy="2126274"/>
            <a:chOff x="757098" y="1833086"/>
            <a:chExt cx="4353315" cy="2126274"/>
          </a:xfrm>
        </p:grpSpPr>
        <p:sp>
          <p:nvSpPr>
            <p:cNvPr id="3" name="ZoneTexte 2">
              <a:extLst>
                <a:ext uri="{FF2B5EF4-FFF2-40B4-BE49-F238E27FC236}">
                  <a16:creationId xmlns:a16="http://schemas.microsoft.com/office/drawing/2014/main" id="{13A63C3E-4297-43CB-A781-3137C99D3739}"/>
                </a:ext>
              </a:extLst>
            </p:cNvPr>
            <p:cNvSpPr txBox="1"/>
            <p:nvPr/>
          </p:nvSpPr>
          <p:spPr>
            <a:xfrm>
              <a:off x="843939" y="1833086"/>
              <a:ext cx="4266474" cy="738664"/>
            </a:xfrm>
            <a:prstGeom prst="rect">
              <a:avLst/>
            </a:prstGeom>
            <a:noFill/>
          </p:spPr>
          <p:txBody>
            <a:bodyPr wrap="square" rtlCol="0">
              <a:spAutoFit/>
            </a:bodyPr>
            <a:lstStyle/>
            <a:p>
              <a:pPr algn="ctr"/>
              <a:r>
                <a:rPr lang="fr-CH" sz="1400" dirty="0">
                  <a:solidFill>
                    <a:srgbClr val="FF0000"/>
                  </a:solidFill>
                </a:rPr>
                <a:t>Visionnement vidéo 1 « Expérimentation de Le </a:t>
              </a:r>
              <a:r>
                <a:rPr lang="fr-CH" sz="1400" dirty="0" err="1">
                  <a:solidFill>
                    <a:srgbClr val="FF0000"/>
                  </a:solidFill>
                </a:rPr>
                <a:t>Poultier</a:t>
              </a:r>
              <a:r>
                <a:rPr lang="fr-CH" sz="1400" dirty="0">
                  <a:solidFill>
                    <a:srgbClr val="FF0000"/>
                  </a:solidFill>
                </a:rPr>
                <a:t> »</a:t>
              </a:r>
            </a:p>
            <a:p>
              <a:pPr algn="ctr"/>
              <a:r>
                <a:rPr lang="fr-CH" sz="1400" dirty="0">
                  <a:solidFill>
                    <a:srgbClr val="FF0000"/>
                  </a:solidFill>
                </a:rPr>
                <a:t>Durée 5’34’’</a:t>
              </a:r>
            </a:p>
          </p:txBody>
        </p:sp>
        <p:sp>
          <p:nvSpPr>
            <p:cNvPr id="5" name="ZoneTexte 4">
              <a:extLst>
                <a:ext uri="{FF2B5EF4-FFF2-40B4-BE49-F238E27FC236}">
                  <a16:creationId xmlns:a16="http://schemas.microsoft.com/office/drawing/2014/main" id="{472F705D-CF36-4DB3-9304-DEE8696450A3}"/>
                </a:ext>
              </a:extLst>
            </p:cNvPr>
            <p:cNvSpPr txBox="1"/>
            <p:nvPr/>
          </p:nvSpPr>
          <p:spPr>
            <a:xfrm>
              <a:off x="843939" y="2814112"/>
              <a:ext cx="4266474" cy="307777"/>
            </a:xfrm>
            <a:prstGeom prst="rect">
              <a:avLst/>
            </a:prstGeom>
            <a:noFill/>
          </p:spPr>
          <p:txBody>
            <a:bodyPr wrap="square" rtlCol="0">
              <a:spAutoFit/>
            </a:bodyPr>
            <a:lstStyle/>
            <a:p>
              <a:pPr algn="ctr"/>
              <a:r>
                <a:rPr lang="fr-CH" sz="1400" dirty="0">
                  <a:solidFill>
                    <a:srgbClr val="FF0000"/>
                  </a:solidFill>
                </a:rPr>
                <a:t>Discussion</a:t>
              </a:r>
            </a:p>
          </p:txBody>
        </p:sp>
        <p:sp>
          <p:nvSpPr>
            <p:cNvPr id="6" name="ZoneTexte 5">
              <a:extLst>
                <a:ext uri="{FF2B5EF4-FFF2-40B4-BE49-F238E27FC236}">
                  <a16:creationId xmlns:a16="http://schemas.microsoft.com/office/drawing/2014/main" id="{4519C3B7-C8D0-400D-8E9D-6B87512EF39B}"/>
                </a:ext>
              </a:extLst>
            </p:cNvPr>
            <p:cNvSpPr txBox="1"/>
            <p:nvPr/>
          </p:nvSpPr>
          <p:spPr>
            <a:xfrm>
              <a:off x="757098" y="3220696"/>
              <a:ext cx="4266474" cy="738664"/>
            </a:xfrm>
            <a:prstGeom prst="rect">
              <a:avLst/>
            </a:prstGeom>
            <a:noFill/>
          </p:spPr>
          <p:txBody>
            <a:bodyPr wrap="square" rtlCol="0">
              <a:spAutoFit/>
            </a:bodyPr>
            <a:lstStyle/>
            <a:p>
              <a:pPr algn="ctr"/>
              <a:r>
                <a:rPr lang="fr-CH" sz="1400" dirty="0">
                  <a:solidFill>
                    <a:srgbClr val="FF0000"/>
                  </a:solidFill>
                </a:rPr>
                <a:t>Visionnement vidéo 2 « Interprétation de l’expérimentation de Le </a:t>
              </a:r>
              <a:r>
                <a:rPr lang="fr-CH" sz="1400" dirty="0" err="1">
                  <a:solidFill>
                    <a:srgbClr val="FF0000"/>
                  </a:solidFill>
                </a:rPr>
                <a:t>Poultier</a:t>
              </a:r>
              <a:r>
                <a:rPr lang="fr-CH" sz="1400" dirty="0">
                  <a:solidFill>
                    <a:srgbClr val="FF0000"/>
                  </a:solidFill>
                </a:rPr>
                <a:t> »</a:t>
              </a:r>
            </a:p>
            <a:p>
              <a:pPr algn="ctr"/>
              <a:r>
                <a:rPr lang="fr-CH" sz="1400" dirty="0">
                  <a:solidFill>
                    <a:srgbClr val="FF0000"/>
                  </a:solidFill>
                </a:rPr>
                <a:t>Durée 4’30’’</a:t>
              </a:r>
            </a:p>
          </p:txBody>
        </p:sp>
      </p:grpSp>
    </p:spTree>
    <p:extLst>
      <p:ext uri="{BB962C8B-B14F-4D97-AF65-F5344CB8AC3E}">
        <p14:creationId xmlns:p14="http://schemas.microsoft.com/office/powerpoint/2010/main" val="288484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strVal val="#ppt_w+.3"/>
                                          </p:val>
                                        </p:tav>
                                        <p:tav tm="100000">
                                          <p:val>
                                            <p:strVal val="#ppt_w"/>
                                          </p:val>
                                        </p:tav>
                                      </p:tavLst>
                                    </p:anim>
                                    <p:anim calcmode="lin" valueType="num">
                                      <p:cBhvr>
                                        <p:cTn id="8" dur="1000" fill="hold"/>
                                        <p:tgtEl>
                                          <p:spTgt spid="36866"/>
                                        </p:tgtEl>
                                        <p:attrNameLst>
                                          <p:attrName>ppt_h</p:attrName>
                                        </p:attrNameLst>
                                      </p:cBhvr>
                                      <p:tavLst>
                                        <p:tav tm="0">
                                          <p:val>
                                            <p:strVal val="#ppt_h"/>
                                          </p:val>
                                        </p:tav>
                                        <p:tav tm="100000">
                                          <p:val>
                                            <p:strVal val="#ppt_h"/>
                                          </p:val>
                                        </p:tav>
                                      </p:tavLst>
                                    </p:anim>
                                    <p:animEffect transition="in" filter="fade">
                                      <p:cBhvr>
                                        <p:cTn id="9" dur="1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à l’observateur/observatrice: 5</a:t>
            </a:r>
          </a:p>
        </p:txBody>
      </p:sp>
      <p:sp>
        <p:nvSpPr>
          <p:cNvPr id="3" name="Text Placeholder 2">
            <a:extLst>
              <a:ext uri="{FF2B5EF4-FFF2-40B4-BE49-F238E27FC236}">
                <a16:creationId xmlns:a16="http://schemas.microsoft.com/office/drawing/2014/main" id="{FB1163FE-DBF3-600D-90B5-C07652ABDE0F}"/>
              </a:ext>
            </a:extLst>
          </p:cNvPr>
          <p:cNvSpPr>
            <a:spLocks noGrp="1"/>
          </p:cNvSpPr>
          <p:nvPr>
            <p:ph type="body" idx="1"/>
          </p:nvPr>
        </p:nvSpPr>
        <p:spPr>
          <a:xfrm>
            <a:off x="1223962" y="1455739"/>
            <a:ext cx="3432260" cy="3240085"/>
          </a:xfrm>
        </p:spPr>
        <p:txBody>
          <a:bodyPr/>
          <a:lstStyle/>
          <a:p>
            <a:pPr marL="285750" indent="-285750">
              <a:buFont typeface="Arial" panose="020B0604020202020204" pitchFamily="34" charset="0"/>
              <a:buChar char="•"/>
            </a:pPr>
            <a:r>
              <a:rPr lang="fr-CH" sz="2400" dirty="0"/>
              <a:t>Contrastes/</a:t>
            </a:r>
          </a:p>
          <a:p>
            <a:r>
              <a:rPr lang="fr-CH" sz="2400" dirty="0"/>
              <a:t>assimilation: accentuer ou amoindrir des différences</a:t>
            </a:r>
          </a:p>
        </p:txBody>
      </p:sp>
      <p:sp>
        <p:nvSpPr>
          <p:cNvPr id="4" name="Text Placeholder 2">
            <a:extLst>
              <a:ext uri="{FF2B5EF4-FFF2-40B4-BE49-F238E27FC236}">
                <a16:creationId xmlns:a16="http://schemas.microsoft.com/office/drawing/2014/main" id="{F0350C21-E3E3-4503-6E17-5AF2065A6F9A}"/>
              </a:ext>
            </a:extLst>
          </p:cNvPr>
          <p:cNvSpPr txBox="1">
            <a:spLocks/>
          </p:cNvSpPr>
          <p:nvPr/>
        </p:nvSpPr>
        <p:spPr>
          <a:xfrm>
            <a:off x="4685883" y="1475628"/>
            <a:ext cx="4181392" cy="352950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H" sz="2400" dirty="0">
                <a:solidFill>
                  <a:srgbClr val="FF0000"/>
                </a:solidFill>
              </a:rPr>
              <a:t>En fonction de ce qui précède, je peux avoir tendance à accentuer ou atténuer les différences constatées</a:t>
            </a:r>
          </a:p>
        </p:txBody>
      </p:sp>
    </p:spTree>
    <p:extLst>
      <p:ext uri="{BB962C8B-B14F-4D97-AF65-F5344CB8AC3E}">
        <p14:creationId xmlns:p14="http://schemas.microsoft.com/office/powerpoint/2010/main" val="66002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37557" y="694178"/>
            <a:ext cx="5329497" cy="514350"/>
          </a:xfrm>
        </p:spPr>
        <p:txBody>
          <a:bodyPr>
            <a:normAutofit/>
          </a:bodyPr>
          <a:lstStyle/>
          <a:p>
            <a:pPr algn="l" eaLnBrk="1" hangingPunct="1"/>
            <a:r>
              <a:rPr lang="fr-CH" dirty="0">
                <a:solidFill>
                  <a:srgbClr val="0033CC"/>
                </a:solidFill>
              </a:rPr>
              <a:t>Effet de contraste et d’assimilation</a:t>
            </a:r>
            <a:endParaRPr lang="fr-FR" dirty="0"/>
          </a:p>
        </p:txBody>
      </p:sp>
      <p:sp>
        <p:nvSpPr>
          <p:cNvPr id="35843" name="Rectangle 3"/>
          <p:cNvSpPr>
            <a:spLocks noGrp="1" noChangeArrowheads="1"/>
          </p:cNvSpPr>
          <p:nvPr>
            <p:ph sz="half" idx="1"/>
          </p:nvPr>
        </p:nvSpPr>
        <p:spPr>
          <a:xfrm>
            <a:off x="1428750" y="1329612"/>
            <a:ext cx="6275598" cy="2991780"/>
          </a:xfrm>
        </p:spPr>
        <p:txBody>
          <a:bodyPr>
            <a:normAutofit lnSpcReduction="10000"/>
          </a:bodyPr>
          <a:lstStyle/>
          <a:p>
            <a:pPr marL="0" indent="0">
              <a:spcAft>
                <a:spcPts val="900"/>
              </a:spcAft>
              <a:buNone/>
            </a:pPr>
            <a:r>
              <a:rPr lang="fr-CH" sz="1800" dirty="0"/>
              <a:t>Cf. </a:t>
            </a:r>
            <a:r>
              <a:rPr lang="fr-CH" sz="1800" dirty="0" err="1"/>
              <a:t>Frachebourg</a:t>
            </a:r>
            <a:r>
              <a:rPr lang="fr-CH" sz="1800" dirty="0"/>
              <a:t> et </a:t>
            </a:r>
            <a:r>
              <a:rPr lang="fr-CH" sz="1800" dirty="0" err="1"/>
              <a:t>Kühni</a:t>
            </a:r>
            <a:r>
              <a:rPr lang="fr-CH" sz="1800" dirty="0"/>
              <a:t> (2014), p.130</a:t>
            </a:r>
          </a:p>
          <a:p>
            <a:pPr marL="0" indent="0">
              <a:spcAft>
                <a:spcPts val="900"/>
              </a:spcAft>
              <a:buNone/>
            </a:pPr>
            <a:r>
              <a:rPr lang="fr-CH" sz="1800" dirty="0"/>
              <a:t>Est souvent lié aux attentes de l’observateur ou de l’observatrice.</a:t>
            </a:r>
          </a:p>
          <a:p>
            <a:pPr marL="0" indent="0" algn="just">
              <a:spcAft>
                <a:spcPts val="900"/>
              </a:spcAft>
              <a:buNone/>
            </a:pPr>
            <a:r>
              <a:rPr lang="fr-CH" sz="1800" i="1" dirty="0"/>
              <a:t>«Si vous vous représentez Jules comme un enfant agressif, vous allez remarquer chaque geste agressif qu’il va avoir, par contre d’autres comportements risquent de vous échapper: parfois, Jules n’est pas agressif».</a:t>
            </a:r>
          </a:p>
          <a:p>
            <a:pPr marL="0" indent="0">
              <a:spcAft>
                <a:spcPts val="900"/>
              </a:spcAft>
              <a:buNone/>
            </a:pPr>
            <a:r>
              <a:rPr lang="fr-CH" sz="1800" dirty="0"/>
              <a:t>Contraste </a:t>
            </a:r>
            <a:r>
              <a:rPr lang="fr-CH" sz="1800" dirty="0">
                <a:sym typeface="Wingdings" panose="05000000000000000000" pitchFamily="2" charset="2"/>
              </a:rPr>
              <a:t> Vous aurez tendance à voir Jules plus agressif que les autres enfants  augmentation des différences</a:t>
            </a:r>
          </a:p>
          <a:p>
            <a:pPr marL="0" indent="0">
              <a:spcAft>
                <a:spcPts val="900"/>
              </a:spcAft>
            </a:pPr>
            <a:endParaRPr lang="fr-CH" sz="1800" dirty="0"/>
          </a:p>
        </p:txBody>
      </p:sp>
    </p:spTree>
    <p:extLst>
      <p:ext uri="{BB962C8B-B14F-4D97-AF65-F5344CB8AC3E}">
        <p14:creationId xmlns:p14="http://schemas.microsoft.com/office/powerpoint/2010/main" val="3882884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wipe(left)">
                                      <p:cBhvr>
                                        <p:cTn id="12" dur="500"/>
                                        <p:tgtEl>
                                          <p:spTgt spid="358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wipe(left)">
                                      <p:cBhvr>
                                        <p:cTn id="17" dur="500"/>
                                        <p:tgtEl>
                                          <p:spTgt spid="358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wipe(left)">
                                      <p:cBhvr>
                                        <p:cTn id="22" dur="500"/>
                                        <p:tgtEl>
                                          <p:spTgt spid="358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wipe(left)">
                                      <p:cBhvr>
                                        <p:cTn id="27"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à l’observateur/observatrice: 6</a:t>
            </a:r>
          </a:p>
        </p:txBody>
      </p:sp>
      <p:sp>
        <p:nvSpPr>
          <p:cNvPr id="3" name="Text Placeholder 2">
            <a:extLst>
              <a:ext uri="{FF2B5EF4-FFF2-40B4-BE49-F238E27FC236}">
                <a16:creationId xmlns:a16="http://schemas.microsoft.com/office/drawing/2014/main" id="{FB1163FE-DBF3-600D-90B5-C07652ABDE0F}"/>
              </a:ext>
            </a:extLst>
          </p:cNvPr>
          <p:cNvSpPr>
            <a:spLocks noGrp="1"/>
          </p:cNvSpPr>
          <p:nvPr>
            <p:ph type="body" idx="1"/>
          </p:nvPr>
        </p:nvSpPr>
        <p:spPr>
          <a:xfrm>
            <a:off x="1223962" y="1455739"/>
            <a:ext cx="3432260" cy="3240085"/>
          </a:xfrm>
        </p:spPr>
        <p:txBody>
          <a:bodyPr/>
          <a:lstStyle/>
          <a:p>
            <a:pPr marL="285750" indent="-285750">
              <a:buFont typeface="Arial" panose="020B0604020202020204" pitchFamily="34" charset="0"/>
              <a:buChar char="•"/>
            </a:pPr>
            <a:r>
              <a:rPr lang="fr-CH" sz="2400" dirty="0"/>
              <a:t>Le type d’observateur / d’observatrice</a:t>
            </a:r>
          </a:p>
        </p:txBody>
      </p:sp>
      <p:sp>
        <p:nvSpPr>
          <p:cNvPr id="4" name="Text Placeholder 2">
            <a:extLst>
              <a:ext uri="{FF2B5EF4-FFF2-40B4-BE49-F238E27FC236}">
                <a16:creationId xmlns:a16="http://schemas.microsoft.com/office/drawing/2014/main" id="{F0350C21-E3E3-4503-6E17-5AF2065A6F9A}"/>
              </a:ext>
            </a:extLst>
          </p:cNvPr>
          <p:cNvSpPr txBox="1">
            <a:spLocks/>
          </p:cNvSpPr>
          <p:nvPr/>
        </p:nvSpPr>
        <p:spPr>
          <a:xfrm>
            <a:off x="4685883" y="1475628"/>
            <a:ext cx="4181392" cy="352950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H" sz="2400" dirty="0">
                <a:solidFill>
                  <a:srgbClr val="FF0000"/>
                </a:solidFill>
              </a:rPr>
              <a:t>Des biais types</a:t>
            </a:r>
          </a:p>
        </p:txBody>
      </p:sp>
    </p:spTree>
    <p:extLst>
      <p:ext uri="{BB962C8B-B14F-4D97-AF65-F5344CB8AC3E}">
        <p14:creationId xmlns:p14="http://schemas.microsoft.com/office/powerpoint/2010/main" val="2507801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632" b="9584"/>
          <a:stretch/>
        </p:blipFill>
        <p:spPr bwMode="auto">
          <a:xfrm>
            <a:off x="1660358" y="1311443"/>
            <a:ext cx="5380824" cy="326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C0AD3678-6AD6-4867-D43E-6BD1F03B785D}"/>
              </a:ext>
            </a:extLst>
          </p:cNvPr>
          <p:cNvSpPr>
            <a:spLocks noGrp="1"/>
          </p:cNvSpPr>
          <p:nvPr>
            <p:ph type="title"/>
          </p:nvPr>
        </p:nvSpPr>
        <p:spPr/>
        <p:txBody>
          <a:bodyPr/>
          <a:lstStyle/>
          <a:p>
            <a:r>
              <a:rPr lang="fr-CH" dirty="0"/>
              <a:t>Liés à l’observateur/observatrice: 7</a:t>
            </a:r>
          </a:p>
        </p:txBody>
      </p:sp>
      <p:sp>
        <p:nvSpPr>
          <p:cNvPr id="3" name="TextBox 2">
            <a:extLst>
              <a:ext uri="{FF2B5EF4-FFF2-40B4-BE49-F238E27FC236}">
                <a16:creationId xmlns:a16="http://schemas.microsoft.com/office/drawing/2014/main" id="{5B18791C-5FF9-0C42-55D0-AE790C04B65E}"/>
              </a:ext>
            </a:extLst>
          </p:cNvPr>
          <p:cNvSpPr txBox="1"/>
          <p:nvPr/>
        </p:nvSpPr>
        <p:spPr>
          <a:xfrm>
            <a:off x="6906126" y="4006516"/>
            <a:ext cx="1888958" cy="507831"/>
          </a:xfrm>
          <a:prstGeom prst="rect">
            <a:avLst/>
          </a:prstGeom>
          <a:noFill/>
        </p:spPr>
        <p:txBody>
          <a:bodyPr wrap="square" rtlCol="0">
            <a:spAutoFit/>
          </a:bodyPr>
          <a:lstStyle/>
          <a:p>
            <a:pPr algn="r"/>
            <a:r>
              <a:rPr lang="fr-CH" b="1" dirty="0"/>
              <a:t>Illustrations slide suivante </a:t>
            </a:r>
            <a:r>
              <a:rPr lang="fr-CH" b="1" dirty="0">
                <a:sym typeface="Wingdings" panose="05000000000000000000" pitchFamily="2" charset="2"/>
              </a:rPr>
              <a:t></a:t>
            </a:r>
            <a:endParaRPr lang="fr-CH" b="1" dirty="0"/>
          </a:p>
        </p:txBody>
      </p:sp>
    </p:spTree>
    <p:extLst>
      <p:ext uri="{BB962C8B-B14F-4D97-AF65-F5344CB8AC3E}">
        <p14:creationId xmlns:p14="http://schemas.microsoft.com/office/powerpoint/2010/main" val="32611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803A-64F0-5D59-55B3-914862410F81}"/>
              </a:ext>
            </a:extLst>
          </p:cNvPr>
          <p:cNvSpPr>
            <a:spLocks noGrp="1"/>
          </p:cNvSpPr>
          <p:nvPr>
            <p:ph type="title"/>
          </p:nvPr>
        </p:nvSpPr>
        <p:spPr>
          <a:xfrm>
            <a:off x="1223962" y="735013"/>
            <a:ext cx="7308851" cy="420019"/>
          </a:xfrm>
        </p:spPr>
        <p:txBody>
          <a:bodyPr>
            <a:normAutofit fontScale="90000"/>
          </a:bodyPr>
          <a:lstStyle/>
          <a:p>
            <a:r>
              <a:rPr lang="fr-CH" dirty="0"/>
              <a:t>Illustrations</a:t>
            </a:r>
          </a:p>
        </p:txBody>
      </p:sp>
      <p:sp>
        <p:nvSpPr>
          <p:cNvPr id="3" name="Text Placeholder 2">
            <a:extLst>
              <a:ext uri="{FF2B5EF4-FFF2-40B4-BE49-F238E27FC236}">
                <a16:creationId xmlns:a16="http://schemas.microsoft.com/office/drawing/2014/main" id="{78384B06-D5EE-816E-6DB1-C569E341448C}"/>
              </a:ext>
            </a:extLst>
          </p:cNvPr>
          <p:cNvSpPr>
            <a:spLocks noGrp="1"/>
          </p:cNvSpPr>
          <p:nvPr>
            <p:ph type="body" idx="1"/>
          </p:nvPr>
        </p:nvSpPr>
        <p:spPr>
          <a:xfrm>
            <a:off x="421105" y="1323474"/>
            <a:ext cx="8458200" cy="3501190"/>
          </a:xfrm>
        </p:spPr>
        <p:txBody>
          <a:bodyPr/>
          <a:lstStyle/>
          <a:p>
            <a:pPr algn="just"/>
            <a:r>
              <a:rPr lang="fr-CH" dirty="0"/>
              <a:t>Dans le local, deux adolescents sont assis sur le sofa avec des ordinateurs. </a:t>
            </a:r>
            <a:r>
              <a:rPr lang="fr-CH" dirty="0" err="1"/>
              <a:t>Un.e</a:t>
            </a:r>
            <a:r>
              <a:rPr lang="fr-CH" dirty="0"/>
              <a:t> </a:t>
            </a:r>
            <a:r>
              <a:rPr lang="fr-CH" dirty="0" err="1"/>
              <a:t>intervenant.e</a:t>
            </a:r>
            <a:r>
              <a:rPr lang="fr-CH" dirty="0"/>
              <a:t> donne des conseils pour rédiger un CV. Les autres enfants jouent à la PlayStation.</a:t>
            </a:r>
          </a:p>
          <a:p>
            <a:pPr algn="just"/>
            <a:r>
              <a:rPr lang="fr-CH" dirty="0"/>
              <a:t>Dans le local, deux adolescents sont assis sur le sofa avec des ordinateurs. </a:t>
            </a:r>
            <a:r>
              <a:rPr lang="fr-CH" dirty="0" err="1"/>
              <a:t>Un.e</a:t>
            </a:r>
            <a:r>
              <a:rPr lang="fr-CH" dirty="0"/>
              <a:t> </a:t>
            </a:r>
            <a:r>
              <a:rPr lang="fr-CH" dirty="0" err="1"/>
              <a:t>intervenant.e</a:t>
            </a:r>
            <a:r>
              <a:rPr lang="fr-CH" dirty="0"/>
              <a:t> donne des conseils pour rédiger un CV. </a:t>
            </a:r>
            <a:r>
              <a:rPr lang="fr-CH" dirty="0">
                <a:solidFill>
                  <a:srgbClr val="FF0000"/>
                </a:solidFill>
              </a:rPr>
              <a:t>Ils n’ont pas l’air très motivés, c’est comme s’ils faisaient une punition. C’est quand même étonnant de ne pas saisir des occasions comme cela, c’est quand même leur avenir qui est en jeu</a:t>
            </a:r>
            <a:r>
              <a:rPr lang="fr-CH" dirty="0"/>
              <a:t>. Les autres enfants jouent à la PlayStation. </a:t>
            </a:r>
            <a:r>
              <a:rPr lang="fr-CH" dirty="0">
                <a:solidFill>
                  <a:srgbClr val="FF0000"/>
                </a:solidFill>
              </a:rPr>
              <a:t>Je peux imaginer que de faire côtoyer les enfants qui s’amusent avec ceux et celles qui doivent faire leur CV n’est pas très motivant pour ces derniers.</a:t>
            </a:r>
          </a:p>
          <a:p>
            <a:pPr algn="just"/>
            <a:r>
              <a:rPr lang="fr-CH" dirty="0"/>
              <a:t>Dans le local, deux adolescents sont assis sur le sofa avec des ordinateurs. </a:t>
            </a:r>
            <a:r>
              <a:rPr lang="fr-CH" dirty="0" err="1"/>
              <a:t>Un.e</a:t>
            </a:r>
            <a:r>
              <a:rPr lang="fr-CH" dirty="0"/>
              <a:t> </a:t>
            </a:r>
            <a:r>
              <a:rPr lang="fr-CH" dirty="0" err="1"/>
              <a:t>intervenant.e</a:t>
            </a:r>
            <a:r>
              <a:rPr lang="fr-CH" dirty="0"/>
              <a:t> donne des conseils pour rédiger un CV. </a:t>
            </a:r>
            <a:r>
              <a:rPr lang="fr-CH" dirty="0">
                <a:solidFill>
                  <a:srgbClr val="FF0000"/>
                </a:solidFill>
              </a:rPr>
              <a:t>Les chiffres de la commune en termes de recherche d’emploi chez les jeunes sont conséquents. C’est vraiment un quartier difficile. D’ailleurs près de 5% d’entre eux et elles vont sortir du système dans les 5 à 10 années.</a:t>
            </a:r>
            <a:r>
              <a:rPr lang="fr-CH" dirty="0"/>
              <a:t> Les autres enfants jouent à la PlayStation.</a:t>
            </a:r>
          </a:p>
          <a:p>
            <a:pPr algn="just"/>
            <a:r>
              <a:rPr lang="fr-CH" dirty="0"/>
              <a:t>Dans le local, deux adolescents sont assis sur le sofa avec des ordinateurs. </a:t>
            </a:r>
            <a:r>
              <a:rPr lang="fr-CH" dirty="0">
                <a:solidFill>
                  <a:srgbClr val="FF0000"/>
                </a:solidFill>
              </a:rPr>
              <a:t>J’ai l’impression qu’il se passe quelque chose entre les deux. Sans doute sont-ils là plus pour flirter qu’effectuer des recherches d’emploi. C’est normal à leur âge.</a:t>
            </a:r>
            <a:r>
              <a:rPr lang="fr-CH" dirty="0"/>
              <a:t> Les autres enfants jouent à la PlayStation.</a:t>
            </a:r>
            <a:endParaRPr lang="fr-CH" dirty="0">
              <a:solidFill>
                <a:srgbClr val="FF0000"/>
              </a:solidFill>
            </a:endParaRPr>
          </a:p>
          <a:p>
            <a:pPr algn="just"/>
            <a:endParaRPr lang="fr-CH" dirty="0"/>
          </a:p>
        </p:txBody>
      </p:sp>
    </p:spTree>
    <p:extLst>
      <p:ext uri="{BB962C8B-B14F-4D97-AF65-F5344CB8AC3E}">
        <p14:creationId xmlns:p14="http://schemas.microsoft.com/office/powerpoint/2010/main" val="33265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à l’observateur/observatrice: en résumé</a:t>
            </a:r>
          </a:p>
        </p:txBody>
      </p:sp>
      <p:sp>
        <p:nvSpPr>
          <p:cNvPr id="3" name="Text Placeholder 2">
            <a:extLst>
              <a:ext uri="{FF2B5EF4-FFF2-40B4-BE49-F238E27FC236}">
                <a16:creationId xmlns:a16="http://schemas.microsoft.com/office/drawing/2014/main" id="{FB1163FE-DBF3-600D-90B5-C07652ABDE0F}"/>
              </a:ext>
            </a:extLst>
          </p:cNvPr>
          <p:cNvSpPr>
            <a:spLocks noGrp="1"/>
          </p:cNvSpPr>
          <p:nvPr>
            <p:ph type="body" idx="1"/>
          </p:nvPr>
        </p:nvSpPr>
        <p:spPr>
          <a:xfrm>
            <a:off x="1223962" y="1146426"/>
            <a:ext cx="3432260" cy="3997074"/>
          </a:xfrm>
        </p:spPr>
        <p:txBody>
          <a:bodyPr/>
          <a:lstStyle/>
          <a:p>
            <a:pPr marL="285750" indent="-285750">
              <a:buFont typeface="Arial" panose="020B0604020202020204" pitchFamily="34" charset="0"/>
              <a:buChar char="•"/>
            </a:pPr>
            <a:r>
              <a:rPr lang="fr-CH" dirty="0"/>
              <a:t>Moyens sensoriels imprécis</a:t>
            </a:r>
          </a:p>
          <a:p>
            <a:pPr marL="628650" lvl="1" indent="-285750">
              <a:buFont typeface="Arial" panose="020B0604020202020204" pitchFamily="34" charset="0"/>
              <a:buChar char="•"/>
            </a:pPr>
            <a:r>
              <a:rPr lang="fr-CH" dirty="0"/>
              <a:t>Sélectivité de l’attention</a:t>
            </a:r>
          </a:p>
          <a:p>
            <a:pPr marL="628650" lvl="1" indent="-285750">
              <a:buFont typeface="Arial" panose="020B0604020202020204" pitchFamily="34" charset="0"/>
              <a:buChar char="•"/>
            </a:pPr>
            <a:r>
              <a:rPr lang="fr-CH" dirty="0"/>
              <a:t>Sélectivité de la mémoire</a:t>
            </a:r>
          </a:p>
          <a:p>
            <a:pPr marL="285750" indent="-285750">
              <a:buFont typeface="Arial" panose="020B0604020202020204" pitchFamily="34" charset="0"/>
              <a:buChar char="•"/>
            </a:pPr>
            <a:r>
              <a:rPr lang="fr-CH" dirty="0"/>
              <a:t>Effet de halo (persistance des premières impressions)</a:t>
            </a:r>
          </a:p>
          <a:p>
            <a:pPr marL="285750" indent="-285750">
              <a:buFont typeface="Arial" panose="020B0604020202020204" pitchFamily="34" charset="0"/>
              <a:buChar char="•"/>
            </a:pPr>
            <a:r>
              <a:rPr lang="fr-CH" sz="1400" dirty="0"/>
              <a:t>Effets par rapport aux savoirs, aux interprétations personnelles et à l’identification</a:t>
            </a:r>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r>
              <a:rPr lang="fr-CH" dirty="0"/>
              <a:t>Appartenance groupale / processus d’identification ou de différenciation / processus de catégorisation</a:t>
            </a:r>
          </a:p>
          <a:p>
            <a:pPr marL="285750" indent="-285750">
              <a:buFont typeface="Arial" panose="020B0604020202020204" pitchFamily="34" charset="0"/>
              <a:buChar char="•"/>
            </a:pPr>
            <a:r>
              <a:rPr lang="fr-CH" dirty="0"/>
              <a:t>Contrastes/assimilation: accentuer ou amoindrir des différences</a:t>
            </a:r>
          </a:p>
          <a:p>
            <a:pPr marL="285750" indent="-285750">
              <a:buFont typeface="Arial" panose="020B0604020202020204" pitchFamily="34" charset="0"/>
              <a:buChar char="•"/>
            </a:pPr>
            <a:r>
              <a:rPr lang="fr-CH" dirty="0"/>
              <a:t>Le type d’observateur/</a:t>
            </a:r>
            <a:r>
              <a:rPr lang="fr-CH" dirty="0" err="1"/>
              <a:t>trice</a:t>
            </a:r>
            <a:endParaRPr lang="fr-CH" dirty="0"/>
          </a:p>
        </p:txBody>
      </p:sp>
      <p:sp>
        <p:nvSpPr>
          <p:cNvPr id="4" name="Text Placeholder 2">
            <a:extLst>
              <a:ext uri="{FF2B5EF4-FFF2-40B4-BE49-F238E27FC236}">
                <a16:creationId xmlns:a16="http://schemas.microsoft.com/office/drawing/2014/main" id="{F0350C21-E3E3-4503-6E17-5AF2065A6F9A}"/>
              </a:ext>
            </a:extLst>
          </p:cNvPr>
          <p:cNvSpPr txBox="1">
            <a:spLocks/>
          </p:cNvSpPr>
          <p:nvPr/>
        </p:nvSpPr>
        <p:spPr>
          <a:xfrm>
            <a:off x="4685883" y="1166315"/>
            <a:ext cx="4181392" cy="38027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H" dirty="0">
                <a:solidFill>
                  <a:srgbClr val="FF0000"/>
                </a:solidFill>
              </a:rPr>
              <a:t>Je ne peux pas…</a:t>
            </a:r>
          </a:p>
          <a:p>
            <a:pPr marL="628650" lvl="1" indent="-285750">
              <a:buFont typeface="Arial" panose="020B0604020202020204" pitchFamily="34" charset="0"/>
              <a:buChar char="•"/>
            </a:pPr>
            <a:r>
              <a:rPr lang="fr-CH" dirty="0">
                <a:solidFill>
                  <a:srgbClr val="FF0000"/>
                </a:solidFill>
              </a:rPr>
              <a:t>Tout voir</a:t>
            </a:r>
          </a:p>
          <a:p>
            <a:pPr marL="628650" lvl="1" indent="-285750">
              <a:buFont typeface="Arial" panose="020B0604020202020204" pitchFamily="34" charset="0"/>
              <a:buChar char="•"/>
            </a:pPr>
            <a:r>
              <a:rPr lang="fr-CH" dirty="0">
                <a:solidFill>
                  <a:srgbClr val="FF0000"/>
                </a:solidFill>
              </a:rPr>
              <a:t>Tout me rappeler</a:t>
            </a:r>
          </a:p>
          <a:p>
            <a:pPr marL="285750" indent="-285750">
              <a:buFont typeface="Arial" panose="020B0604020202020204" pitchFamily="34" charset="0"/>
              <a:buChar char="•"/>
            </a:pPr>
            <a:r>
              <a:rPr lang="fr-CH" dirty="0">
                <a:solidFill>
                  <a:srgbClr val="FF0000"/>
                </a:solidFill>
              </a:rPr>
              <a:t>J’ai conscience que je vais tenter de confirmer mes premières impressions</a:t>
            </a:r>
          </a:p>
          <a:p>
            <a:pPr marL="285750" indent="-285750">
              <a:buFont typeface="Arial" panose="020B0604020202020204" pitchFamily="34" charset="0"/>
              <a:buChar char="•"/>
            </a:pPr>
            <a:r>
              <a:rPr lang="fr-CH" sz="1400" dirty="0">
                <a:solidFill>
                  <a:srgbClr val="FF0000"/>
                </a:solidFill>
              </a:rPr>
              <a:t>J’ai tendance à vouloir confirmer ce que je sais déjà (savoirs); ce que je pense déjà de la situation (interprétations personnelles); ce que je projette de mon expérience sur la situation</a:t>
            </a:r>
          </a:p>
          <a:p>
            <a:pPr marL="285750" indent="-285750">
              <a:buFont typeface="Arial" panose="020B0604020202020204" pitchFamily="34" charset="0"/>
              <a:buChar char="•"/>
            </a:pPr>
            <a:r>
              <a:rPr lang="fr-CH" dirty="0">
                <a:solidFill>
                  <a:srgbClr val="FF0000"/>
                </a:solidFill>
              </a:rPr>
              <a:t>J’ai tendance à projeter sur des personnes qui me ressemblent ce que je vis dans mon groupe d’appartenance et inversement</a:t>
            </a:r>
          </a:p>
          <a:p>
            <a:pPr marL="285750" indent="-285750">
              <a:buFont typeface="Arial" panose="020B0604020202020204" pitchFamily="34" charset="0"/>
              <a:buChar char="•"/>
            </a:pPr>
            <a:r>
              <a:rPr lang="fr-CH" dirty="0">
                <a:solidFill>
                  <a:srgbClr val="FF0000"/>
                </a:solidFill>
              </a:rPr>
              <a:t>En fonction de ce qui précède, je peux avoir tendance à accentuer ou atténuer les différences constatées</a:t>
            </a:r>
          </a:p>
          <a:p>
            <a:pPr marL="285750" indent="-285750">
              <a:buFont typeface="Arial" panose="020B0604020202020204" pitchFamily="34" charset="0"/>
              <a:buChar char="•"/>
            </a:pPr>
            <a:r>
              <a:rPr lang="fr-CH" dirty="0">
                <a:solidFill>
                  <a:srgbClr val="FF0000"/>
                </a:solidFill>
              </a:rPr>
              <a:t>Des biais type</a:t>
            </a:r>
          </a:p>
        </p:txBody>
      </p:sp>
    </p:spTree>
    <p:extLst>
      <p:ext uri="{BB962C8B-B14F-4D97-AF65-F5344CB8AC3E}">
        <p14:creationId xmlns:p14="http://schemas.microsoft.com/office/powerpoint/2010/main" val="30233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B610-A9FD-A08A-F394-39D8C0086A49}"/>
              </a:ext>
            </a:extLst>
          </p:cNvPr>
          <p:cNvSpPr>
            <a:spLocks noGrp="1"/>
          </p:cNvSpPr>
          <p:nvPr>
            <p:ph type="title"/>
          </p:nvPr>
        </p:nvSpPr>
        <p:spPr/>
        <p:txBody>
          <a:bodyPr/>
          <a:lstStyle/>
          <a:p>
            <a:r>
              <a:rPr lang="fr-CH" dirty="0"/>
              <a:t>Objectifs</a:t>
            </a:r>
          </a:p>
        </p:txBody>
      </p:sp>
      <p:sp>
        <p:nvSpPr>
          <p:cNvPr id="3" name="Text Placeholder 2">
            <a:extLst>
              <a:ext uri="{FF2B5EF4-FFF2-40B4-BE49-F238E27FC236}">
                <a16:creationId xmlns:a16="http://schemas.microsoft.com/office/drawing/2014/main" id="{37C4C03B-CCA4-399F-A8BD-AD0181BC6F46}"/>
              </a:ext>
            </a:extLst>
          </p:cNvPr>
          <p:cNvSpPr>
            <a:spLocks noGrp="1"/>
          </p:cNvSpPr>
          <p:nvPr>
            <p:ph type="body" idx="1"/>
          </p:nvPr>
        </p:nvSpPr>
        <p:spPr>
          <a:xfrm>
            <a:off x="1223961" y="1515226"/>
            <a:ext cx="7308851" cy="2916237"/>
          </a:xfrm>
        </p:spPr>
        <p:txBody>
          <a:bodyPr/>
          <a:lstStyle/>
          <a:p>
            <a:pPr marL="285750" indent="-285750">
              <a:buFont typeface="Wingdings" panose="05000000000000000000" pitchFamily="2" charset="2"/>
              <a:buChar char="Ø"/>
            </a:pPr>
            <a:r>
              <a:rPr lang="fr-CH" sz="2000" dirty="0"/>
              <a:t>Pouvoir expliquer le schéma des biais de l’observation</a:t>
            </a:r>
          </a:p>
          <a:p>
            <a:pPr marL="285750" indent="-285750">
              <a:buFont typeface="Wingdings" panose="05000000000000000000" pitchFamily="2" charset="2"/>
              <a:buChar char="Ø"/>
            </a:pPr>
            <a:r>
              <a:rPr lang="fr-CH" sz="2000" dirty="0"/>
              <a:t>Pour chaque pôle du schéma, être capable de donner des exemples de biais, de les expliquer et de les illustrer avec quelques exemples provenant de votre expérience professionnelle</a:t>
            </a:r>
          </a:p>
          <a:p>
            <a:pPr marL="285750" indent="-285750">
              <a:buFont typeface="Wingdings" panose="05000000000000000000" pitchFamily="2" charset="2"/>
              <a:buChar char="Ø"/>
            </a:pPr>
            <a:r>
              <a:rPr lang="fr-CH" sz="2000" dirty="0"/>
              <a:t>Savoir expliquer ce qu’est l’objectivité et comment elle s’articule avec la subjectivité</a:t>
            </a:r>
          </a:p>
          <a:p>
            <a:endParaRPr lang="fr-CH" sz="2000" dirty="0"/>
          </a:p>
        </p:txBody>
      </p:sp>
    </p:spTree>
    <p:extLst>
      <p:ext uri="{BB962C8B-B14F-4D97-AF65-F5344CB8AC3E}">
        <p14:creationId xmlns:p14="http://schemas.microsoft.com/office/powerpoint/2010/main" val="926202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au contexte</a:t>
            </a:r>
          </a:p>
        </p:txBody>
      </p:sp>
      <p:sp>
        <p:nvSpPr>
          <p:cNvPr id="3" name="Text Placeholder 2">
            <a:extLst>
              <a:ext uri="{FF2B5EF4-FFF2-40B4-BE49-F238E27FC236}">
                <a16:creationId xmlns:a16="http://schemas.microsoft.com/office/drawing/2014/main" id="{FB1163FE-DBF3-600D-90B5-C07652ABDE0F}"/>
              </a:ext>
            </a:extLst>
          </p:cNvPr>
          <p:cNvSpPr>
            <a:spLocks noGrp="1"/>
          </p:cNvSpPr>
          <p:nvPr>
            <p:ph type="body" idx="1"/>
          </p:nvPr>
        </p:nvSpPr>
        <p:spPr>
          <a:xfrm>
            <a:off x="1223962" y="1455739"/>
            <a:ext cx="3432260" cy="3240085"/>
          </a:xfrm>
        </p:spPr>
        <p:txBody>
          <a:bodyPr/>
          <a:lstStyle/>
          <a:p>
            <a:pPr marL="285750" indent="-285750">
              <a:buFont typeface="Arial" panose="020B0604020202020204" pitchFamily="34" charset="0"/>
              <a:buChar char="•"/>
            </a:pPr>
            <a:r>
              <a:rPr lang="fr-CH" dirty="0"/>
              <a:t>Caractère construit vs naturel</a:t>
            </a:r>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r>
              <a:rPr lang="fr-CH" dirty="0"/>
              <a:t>Phénomène d’ancrage</a:t>
            </a:r>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r>
              <a:rPr lang="fr-CH" dirty="0"/>
              <a:t>La temporalité et l’espace</a:t>
            </a:r>
          </a:p>
        </p:txBody>
      </p:sp>
      <p:sp>
        <p:nvSpPr>
          <p:cNvPr id="4" name="Text Placeholder 2">
            <a:extLst>
              <a:ext uri="{FF2B5EF4-FFF2-40B4-BE49-F238E27FC236}">
                <a16:creationId xmlns:a16="http://schemas.microsoft.com/office/drawing/2014/main" id="{F0350C21-E3E3-4503-6E17-5AF2065A6F9A}"/>
              </a:ext>
            </a:extLst>
          </p:cNvPr>
          <p:cNvSpPr txBox="1">
            <a:spLocks/>
          </p:cNvSpPr>
          <p:nvPr/>
        </p:nvSpPr>
        <p:spPr>
          <a:xfrm>
            <a:off x="4878387" y="1475628"/>
            <a:ext cx="3432260" cy="324008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H" dirty="0">
                <a:solidFill>
                  <a:srgbClr val="FF0000"/>
                </a:solidFill>
              </a:rPr>
              <a:t>Plus le dispositif d’observation est visible et plus les personnes observées vont être influencée par le dispositif (cf. glaces sans tain, vidéo, observation participante, …)</a:t>
            </a:r>
          </a:p>
          <a:p>
            <a:pPr marL="285750" indent="-285750">
              <a:buFont typeface="Arial" panose="020B0604020202020204" pitchFamily="34" charset="0"/>
              <a:buChar char="•"/>
            </a:pPr>
            <a:r>
              <a:rPr lang="fr-CH" dirty="0">
                <a:solidFill>
                  <a:srgbClr val="FF0000"/>
                </a:solidFill>
              </a:rPr>
              <a:t>Ce qui se passe avant l’observation peut influencer ce qui passe pendant l’observation</a:t>
            </a:r>
          </a:p>
          <a:p>
            <a:pPr marL="285750" indent="-285750">
              <a:buFont typeface="Arial" panose="020B0604020202020204" pitchFamily="34" charset="0"/>
              <a:buChar char="•"/>
            </a:pPr>
            <a:endParaRPr lang="fr-CH" dirty="0">
              <a:solidFill>
                <a:srgbClr val="FF0000"/>
              </a:solidFill>
            </a:endParaRPr>
          </a:p>
          <a:p>
            <a:pPr marL="285750" indent="-285750">
              <a:buFont typeface="Arial" panose="020B0604020202020204" pitchFamily="34" charset="0"/>
              <a:buChar char="•"/>
            </a:pPr>
            <a:r>
              <a:rPr lang="fr-CH" dirty="0">
                <a:solidFill>
                  <a:srgbClr val="FF0000"/>
                </a:solidFill>
              </a:rPr>
              <a:t>Le moment de l’observation peut influencer ce que je vois ainsi que l’endroit d’où j’observe</a:t>
            </a:r>
          </a:p>
        </p:txBody>
      </p:sp>
    </p:spTree>
    <p:extLst>
      <p:ext uri="{BB962C8B-B14F-4D97-AF65-F5344CB8AC3E}">
        <p14:creationId xmlns:p14="http://schemas.microsoft.com/office/powerpoint/2010/main" val="142685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aux personnes observées: en préambule</a:t>
            </a:r>
          </a:p>
        </p:txBody>
      </p:sp>
      <p:sp>
        <p:nvSpPr>
          <p:cNvPr id="6" name="Text Placeholder 5">
            <a:extLst>
              <a:ext uri="{FF2B5EF4-FFF2-40B4-BE49-F238E27FC236}">
                <a16:creationId xmlns:a16="http://schemas.microsoft.com/office/drawing/2014/main" id="{DADD4567-433B-1E0B-4DB0-D5BC3476F160}"/>
              </a:ext>
            </a:extLst>
          </p:cNvPr>
          <p:cNvSpPr>
            <a:spLocks noGrp="1"/>
          </p:cNvSpPr>
          <p:nvPr>
            <p:ph type="body" idx="1"/>
          </p:nvPr>
        </p:nvSpPr>
        <p:spPr>
          <a:xfrm>
            <a:off x="1007393" y="1334417"/>
            <a:ext cx="7308851" cy="3562435"/>
          </a:xfrm>
        </p:spPr>
        <p:txBody>
          <a:bodyPr/>
          <a:lstStyle/>
          <a:p>
            <a:pPr marL="285750" indent="-285750">
              <a:buFont typeface="Wingdings" panose="05000000000000000000" pitchFamily="2" charset="2"/>
              <a:buChar char="Ø"/>
            </a:pPr>
            <a:r>
              <a:rPr lang="fr-CH" sz="1600" b="1" u="sng" dirty="0">
                <a:solidFill>
                  <a:srgbClr val="0000FF"/>
                </a:solidFill>
              </a:rPr>
              <a:t>Observation indirecte </a:t>
            </a:r>
            <a:r>
              <a:rPr lang="fr-CH" sz="1600" b="1" dirty="0"/>
              <a:t>: </a:t>
            </a:r>
          </a:p>
          <a:p>
            <a:r>
              <a:rPr lang="de-CH" sz="1600" dirty="0" err="1"/>
              <a:t>Existence</a:t>
            </a:r>
            <a:r>
              <a:rPr lang="de-CH" sz="1600" dirty="0"/>
              <a:t> </a:t>
            </a:r>
            <a:r>
              <a:rPr lang="de-CH" sz="1600" dirty="0" err="1"/>
              <a:t>d‘intermédiaires</a:t>
            </a:r>
            <a:r>
              <a:rPr lang="de-CH" sz="1600" dirty="0"/>
              <a:t> entre </a:t>
            </a:r>
            <a:r>
              <a:rPr lang="de-CH" sz="1600" dirty="0" err="1"/>
              <a:t>l‘observateur</a:t>
            </a:r>
            <a:r>
              <a:rPr lang="de-CH" sz="1600" dirty="0"/>
              <a:t>/</a:t>
            </a:r>
            <a:r>
              <a:rPr lang="de-CH" sz="1600" dirty="0" err="1"/>
              <a:t>trice</a:t>
            </a:r>
            <a:r>
              <a:rPr lang="de-CH" sz="1600" dirty="0"/>
              <a:t> et </a:t>
            </a:r>
            <a:r>
              <a:rPr lang="de-CH" sz="1600" dirty="0" err="1"/>
              <a:t>l‘observé.e</a:t>
            </a:r>
            <a:endParaRPr lang="de-CH" sz="1600" dirty="0"/>
          </a:p>
          <a:p>
            <a:pPr lvl="1">
              <a:buFont typeface="Wingdings" pitchFamily="2" charset="2"/>
              <a:buChar char="§"/>
            </a:pPr>
            <a:r>
              <a:rPr lang="fr-CH" sz="1600" dirty="0">
                <a:solidFill>
                  <a:schemeClr val="tx1"/>
                </a:solidFill>
                <a:latin typeface="Arial" panose="020B0604020202020204" pitchFamily="34" charset="0"/>
                <a:cs typeface="Arial" panose="020B0604020202020204" pitchFamily="34" charset="0"/>
              </a:rPr>
              <a:t> Avantages :</a:t>
            </a:r>
          </a:p>
          <a:p>
            <a:pPr lvl="1">
              <a:buFont typeface="Wingdings" pitchFamily="2" charset="2"/>
              <a:buChar char="§"/>
            </a:pPr>
            <a:r>
              <a:rPr lang="fr-CH" sz="1600" dirty="0">
                <a:solidFill>
                  <a:schemeClr val="tx1"/>
                </a:solidFill>
                <a:latin typeface="Arial" panose="020B0604020202020204" pitchFamily="34" charset="0"/>
                <a:cs typeface="Arial" panose="020B0604020202020204" pitchFamily="34" charset="0"/>
              </a:rPr>
              <a:t> Inconvénients :</a:t>
            </a:r>
          </a:p>
          <a:p>
            <a:pPr marL="285750" indent="-285750">
              <a:buFont typeface="Wingdings" panose="05000000000000000000" pitchFamily="2" charset="2"/>
              <a:buChar char="Ø"/>
            </a:pPr>
            <a:r>
              <a:rPr lang="fr-CH" sz="1600" b="1" u="sng" dirty="0">
                <a:solidFill>
                  <a:srgbClr val="0000FF"/>
                </a:solidFill>
              </a:rPr>
              <a:t>Observation directe</a:t>
            </a:r>
            <a:r>
              <a:rPr lang="fr-CH" sz="1600" b="1" dirty="0">
                <a:solidFill>
                  <a:srgbClr val="0000FF"/>
                </a:solidFill>
              </a:rPr>
              <a:t>: </a:t>
            </a:r>
          </a:p>
          <a:p>
            <a:r>
              <a:rPr lang="fr-CH" sz="1600" dirty="0"/>
              <a:t>Absence d’intermédiaire, présence conjointe de l’observateur/</a:t>
            </a:r>
            <a:r>
              <a:rPr lang="fr-CH" sz="1600" dirty="0" err="1"/>
              <a:t>trice</a:t>
            </a:r>
            <a:r>
              <a:rPr lang="fr-CH" sz="1600" dirty="0"/>
              <a:t> et de l’</a:t>
            </a:r>
            <a:r>
              <a:rPr lang="fr-CH" sz="1600" dirty="0" err="1"/>
              <a:t>observé.e</a:t>
            </a:r>
            <a:endParaRPr lang="fr-CH" sz="1600" dirty="0"/>
          </a:p>
          <a:p>
            <a:pPr lvl="1">
              <a:buFont typeface="Wingdings" pitchFamily="2" charset="2"/>
              <a:buChar char="§"/>
            </a:pPr>
            <a:r>
              <a:rPr lang="fr-CH" sz="1600" dirty="0">
                <a:solidFill>
                  <a:schemeClr val="tx1"/>
                </a:solidFill>
                <a:latin typeface="Arial" panose="020B0604020202020204" pitchFamily="34" charset="0"/>
                <a:cs typeface="Arial" panose="020B0604020202020204" pitchFamily="34" charset="0"/>
              </a:rPr>
              <a:t> Avantages :</a:t>
            </a:r>
          </a:p>
          <a:p>
            <a:pPr lvl="1">
              <a:buFont typeface="Wingdings" pitchFamily="2" charset="2"/>
              <a:buChar char="§"/>
            </a:pPr>
            <a:r>
              <a:rPr lang="fr-CH" sz="1600" dirty="0">
                <a:solidFill>
                  <a:schemeClr val="tx1"/>
                </a:solidFill>
                <a:latin typeface="Arial" panose="020B0604020202020204" pitchFamily="34" charset="0"/>
                <a:cs typeface="Arial" panose="020B0604020202020204" pitchFamily="34" charset="0"/>
              </a:rPr>
              <a:t> Inconvénients : </a:t>
            </a:r>
          </a:p>
          <a:p>
            <a:pPr marL="628650" lvl="1" indent="-285750">
              <a:buFont typeface="Wingdings" panose="05000000000000000000" pitchFamily="2" charset="2"/>
              <a:buChar char="Ø"/>
            </a:pPr>
            <a:r>
              <a:rPr lang="fr-CH" sz="1600" u="sng" dirty="0">
                <a:solidFill>
                  <a:schemeClr val="tx1"/>
                </a:solidFill>
                <a:latin typeface="Arial" panose="020B0604020202020204" pitchFamily="34" charset="0"/>
                <a:cs typeface="Arial" panose="020B0604020202020204" pitchFamily="34" charset="0"/>
              </a:rPr>
              <a:t>Participante</a:t>
            </a:r>
            <a:r>
              <a:rPr lang="fr-CH" sz="1600" dirty="0">
                <a:solidFill>
                  <a:schemeClr val="tx1"/>
                </a:solidFill>
                <a:latin typeface="Arial" panose="020B0604020202020204" pitchFamily="34" charset="0"/>
                <a:cs typeface="Arial" panose="020B0604020202020204" pitchFamily="34" charset="0"/>
              </a:rPr>
              <a:t>: Intégration au groupe et participation plus ou moins active</a:t>
            </a:r>
          </a:p>
          <a:p>
            <a:pPr marL="628650" lvl="1" indent="-285750">
              <a:buFont typeface="Wingdings" panose="05000000000000000000" pitchFamily="2" charset="2"/>
              <a:buChar char="Ø"/>
            </a:pPr>
            <a:r>
              <a:rPr lang="fr-CH" sz="1600" u="sng" dirty="0">
                <a:solidFill>
                  <a:schemeClr val="tx1"/>
                </a:solidFill>
                <a:latin typeface="Arial" panose="020B0604020202020204" pitchFamily="34" charset="0"/>
                <a:cs typeface="Arial" panose="020B0604020202020204" pitchFamily="34" charset="0"/>
                <a:sym typeface="Wingdings" pitchFamily="2" charset="2"/>
              </a:rPr>
              <a:t>Non participante</a:t>
            </a:r>
            <a:r>
              <a:rPr lang="fr-CH" sz="1600" dirty="0">
                <a:solidFill>
                  <a:schemeClr val="tx1"/>
                </a:solidFill>
                <a:latin typeface="Arial" panose="020B0604020202020204" pitchFamily="34" charset="0"/>
                <a:cs typeface="Arial" panose="020B0604020202020204" pitchFamily="34" charset="0"/>
                <a:sym typeface="Wingdings" pitchFamily="2" charset="2"/>
              </a:rPr>
              <a:t>: </a:t>
            </a:r>
            <a:r>
              <a:rPr lang="fr-CH" sz="1600" dirty="0">
                <a:solidFill>
                  <a:schemeClr val="tx1"/>
                </a:solidFill>
                <a:latin typeface="Arial" panose="020B0604020202020204" pitchFamily="34" charset="0"/>
                <a:cs typeface="Arial" panose="020B0604020202020204" pitchFamily="34" charset="0"/>
              </a:rPr>
              <a:t>L’observateur/</a:t>
            </a:r>
            <a:r>
              <a:rPr lang="fr-CH" sz="1600" dirty="0" err="1">
                <a:solidFill>
                  <a:schemeClr val="tx1"/>
                </a:solidFill>
                <a:latin typeface="Arial" panose="020B0604020202020204" pitchFamily="34" charset="0"/>
                <a:cs typeface="Arial" panose="020B0604020202020204" pitchFamily="34" charset="0"/>
              </a:rPr>
              <a:t>trice</a:t>
            </a:r>
            <a:r>
              <a:rPr lang="fr-CH" sz="1600" dirty="0">
                <a:solidFill>
                  <a:schemeClr val="tx1"/>
                </a:solidFill>
                <a:latin typeface="Arial" panose="020B0604020202020204" pitchFamily="34" charset="0"/>
                <a:cs typeface="Arial" panose="020B0604020202020204" pitchFamily="34" charset="0"/>
              </a:rPr>
              <a:t> n’intervient pas dans la situation </a:t>
            </a:r>
          </a:p>
          <a:p>
            <a:pPr lvl="1" algn="r"/>
            <a:r>
              <a:rPr lang="fr-CH" sz="1600" b="0" dirty="0" err="1">
                <a:solidFill>
                  <a:schemeClr val="tx1"/>
                </a:solidFill>
              </a:rPr>
              <a:t>Norimatsu</a:t>
            </a:r>
            <a:r>
              <a:rPr lang="fr-CH" sz="1600" b="0" dirty="0">
                <a:solidFill>
                  <a:schemeClr val="tx1"/>
                </a:solidFill>
              </a:rPr>
              <a:t> &amp; </a:t>
            </a:r>
            <a:r>
              <a:rPr lang="fr-CH" sz="1600" b="0" dirty="0" err="1">
                <a:solidFill>
                  <a:schemeClr val="tx1"/>
                </a:solidFill>
              </a:rPr>
              <a:t>Pigem</a:t>
            </a:r>
            <a:r>
              <a:rPr lang="fr-CH" sz="1600" b="0" dirty="0">
                <a:solidFill>
                  <a:schemeClr val="tx1"/>
                </a:solidFill>
              </a:rPr>
              <a:t> (2008)</a:t>
            </a:r>
          </a:p>
        </p:txBody>
      </p:sp>
    </p:spTree>
    <p:extLst>
      <p:ext uri="{BB962C8B-B14F-4D97-AF65-F5344CB8AC3E}">
        <p14:creationId xmlns:p14="http://schemas.microsoft.com/office/powerpoint/2010/main" val="391408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aux personnes observées: en préambule</a:t>
            </a:r>
          </a:p>
        </p:txBody>
      </p:sp>
      <p:sp>
        <p:nvSpPr>
          <p:cNvPr id="6" name="Text Placeholder 5">
            <a:extLst>
              <a:ext uri="{FF2B5EF4-FFF2-40B4-BE49-F238E27FC236}">
                <a16:creationId xmlns:a16="http://schemas.microsoft.com/office/drawing/2014/main" id="{DADD4567-433B-1E0B-4DB0-D5BC3476F160}"/>
              </a:ext>
            </a:extLst>
          </p:cNvPr>
          <p:cNvSpPr>
            <a:spLocks noGrp="1"/>
          </p:cNvSpPr>
          <p:nvPr>
            <p:ph type="body" idx="1"/>
          </p:nvPr>
        </p:nvSpPr>
        <p:spPr>
          <a:xfrm>
            <a:off x="1007393" y="1334418"/>
            <a:ext cx="7308851" cy="3406024"/>
          </a:xfrm>
        </p:spPr>
        <p:txBody>
          <a:bodyPr/>
          <a:lstStyle/>
          <a:p>
            <a:pPr marL="285750" indent="-285750">
              <a:buFont typeface="Wingdings" panose="05000000000000000000" pitchFamily="2" charset="2"/>
              <a:buChar char="Ø"/>
            </a:pPr>
            <a:r>
              <a:rPr lang="fr-CH" sz="1600" b="1" u="sng" dirty="0">
                <a:solidFill>
                  <a:srgbClr val="0000FF"/>
                </a:solidFill>
              </a:rPr>
              <a:t>Observation indirecte </a:t>
            </a:r>
            <a:r>
              <a:rPr lang="fr-CH" sz="1600" b="1" dirty="0"/>
              <a:t>: </a:t>
            </a:r>
          </a:p>
          <a:p>
            <a:r>
              <a:rPr lang="de-CH" sz="1600" dirty="0" err="1"/>
              <a:t>Existence</a:t>
            </a:r>
            <a:r>
              <a:rPr lang="de-CH" sz="1600" dirty="0"/>
              <a:t> </a:t>
            </a:r>
            <a:r>
              <a:rPr lang="de-CH" sz="1600" dirty="0" err="1"/>
              <a:t>d‘intermédiaires</a:t>
            </a:r>
            <a:r>
              <a:rPr lang="de-CH" sz="1600" dirty="0"/>
              <a:t> entre </a:t>
            </a:r>
            <a:r>
              <a:rPr lang="de-CH" sz="1600" dirty="0" err="1"/>
              <a:t>l‘observateur</a:t>
            </a:r>
            <a:r>
              <a:rPr lang="de-CH" sz="1600" dirty="0"/>
              <a:t>/</a:t>
            </a:r>
            <a:r>
              <a:rPr lang="de-CH" sz="1600" dirty="0" err="1"/>
              <a:t>trice</a:t>
            </a:r>
            <a:r>
              <a:rPr lang="de-CH" sz="1600" dirty="0"/>
              <a:t> et </a:t>
            </a:r>
            <a:r>
              <a:rPr lang="de-CH" sz="1600" dirty="0" err="1"/>
              <a:t>l‘observé.e</a:t>
            </a:r>
            <a:endParaRPr lang="de-CH" sz="1600" dirty="0"/>
          </a:p>
          <a:p>
            <a:pPr lvl="1">
              <a:buFont typeface="Wingdings" pitchFamily="2" charset="2"/>
              <a:buChar char="§"/>
            </a:pPr>
            <a:r>
              <a:rPr lang="fr-CH" sz="1600" dirty="0">
                <a:solidFill>
                  <a:schemeClr val="tx1"/>
                </a:solidFill>
                <a:latin typeface="Arial" panose="020B0604020202020204" pitchFamily="34" charset="0"/>
                <a:cs typeface="Arial" panose="020B0604020202020204" pitchFamily="34" charset="0"/>
              </a:rPr>
              <a:t> Avantages : extériorité, pas d’influence réciproque</a:t>
            </a:r>
          </a:p>
          <a:p>
            <a:pPr lvl="1">
              <a:buFont typeface="Wingdings" pitchFamily="2" charset="2"/>
              <a:buChar char="§"/>
            </a:pPr>
            <a:r>
              <a:rPr lang="fr-CH" sz="1600" dirty="0">
                <a:solidFill>
                  <a:schemeClr val="tx1"/>
                </a:solidFill>
                <a:latin typeface="Arial" panose="020B0604020202020204" pitchFamily="34" charset="0"/>
                <a:cs typeface="Arial" panose="020B0604020202020204" pitchFamily="34" charset="0"/>
              </a:rPr>
              <a:t> Inconvénients :	fiabilité des observations ? / intermédiaires = filtres potentiels</a:t>
            </a:r>
          </a:p>
          <a:p>
            <a:pPr marL="285750" indent="-285750">
              <a:buFont typeface="Wingdings" panose="05000000000000000000" pitchFamily="2" charset="2"/>
              <a:buChar char="Ø"/>
            </a:pPr>
            <a:r>
              <a:rPr lang="fr-CH" sz="1600" b="1" u="sng" dirty="0">
                <a:solidFill>
                  <a:srgbClr val="0000FF"/>
                </a:solidFill>
              </a:rPr>
              <a:t>Observation directe</a:t>
            </a:r>
            <a:r>
              <a:rPr lang="fr-CH" sz="1600" b="1" dirty="0">
                <a:solidFill>
                  <a:srgbClr val="0000FF"/>
                </a:solidFill>
              </a:rPr>
              <a:t>: </a:t>
            </a:r>
            <a:r>
              <a:rPr lang="fr-CH" sz="1600" dirty="0"/>
              <a:t>Absence d’intermédiaire, présence conjointe de l’observateur/</a:t>
            </a:r>
            <a:r>
              <a:rPr lang="fr-CH" sz="1600" dirty="0" err="1"/>
              <a:t>trice</a:t>
            </a:r>
            <a:r>
              <a:rPr lang="fr-CH" sz="1600" dirty="0"/>
              <a:t> et de l’</a:t>
            </a:r>
            <a:r>
              <a:rPr lang="fr-CH" sz="1600" dirty="0" err="1"/>
              <a:t>observé.e</a:t>
            </a:r>
            <a:endParaRPr lang="fr-CH" sz="1600" dirty="0"/>
          </a:p>
          <a:p>
            <a:pPr lvl="1">
              <a:buFont typeface="Wingdings" pitchFamily="2" charset="2"/>
              <a:buChar char="§"/>
            </a:pPr>
            <a:r>
              <a:rPr lang="fr-CH" sz="1600" dirty="0">
                <a:solidFill>
                  <a:schemeClr val="tx1"/>
                </a:solidFill>
                <a:latin typeface="Arial" panose="020B0604020202020204" pitchFamily="34" charset="0"/>
                <a:cs typeface="Arial" panose="020B0604020202020204" pitchFamily="34" charset="0"/>
              </a:rPr>
              <a:t> Avantages : informations de 1</a:t>
            </a:r>
            <a:r>
              <a:rPr lang="fr-CH" sz="1600" baseline="30000" dirty="0">
                <a:solidFill>
                  <a:schemeClr val="tx1"/>
                </a:solidFill>
                <a:latin typeface="Arial" panose="020B0604020202020204" pitchFamily="34" charset="0"/>
                <a:cs typeface="Arial" panose="020B0604020202020204" pitchFamily="34" charset="0"/>
              </a:rPr>
              <a:t>ère</a:t>
            </a:r>
            <a:r>
              <a:rPr lang="fr-CH" sz="1600" dirty="0">
                <a:solidFill>
                  <a:schemeClr val="tx1"/>
                </a:solidFill>
                <a:latin typeface="Arial" panose="020B0604020202020204" pitchFamily="34" charset="0"/>
                <a:cs typeface="Arial" panose="020B0604020202020204" pitchFamily="34" charset="0"/>
              </a:rPr>
              <a:t> main / directement accessibles</a:t>
            </a:r>
          </a:p>
          <a:p>
            <a:pPr lvl="1">
              <a:buFont typeface="Wingdings" pitchFamily="2" charset="2"/>
              <a:buChar char="§"/>
            </a:pPr>
            <a:r>
              <a:rPr lang="fr-CH" sz="1600" dirty="0">
                <a:solidFill>
                  <a:schemeClr val="tx1"/>
                </a:solidFill>
                <a:latin typeface="Arial" panose="020B0604020202020204" pitchFamily="34" charset="0"/>
                <a:cs typeface="Arial" panose="020B0604020202020204" pitchFamily="34" charset="0"/>
              </a:rPr>
              <a:t> Inconvénients : influence réciproque observateur/</a:t>
            </a:r>
            <a:r>
              <a:rPr lang="fr-CH" sz="1600" dirty="0" err="1">
                <a:solidFill>
                  <a:schemeClr val="tx1"/>
                </a:solidFill>
                <a:latin typeface="Arial" panose="020B0604020202020204" pitchFamily="34" charset="0"/>
                <a:cs typeface="Arial" panose="020B0604020202020204" pitchFamily="34" charset="0"/>
              </a:rPr>
              <a:t>trice-observé.e</a:t>
            </a:r>
            <a:endParaRPr lang="fr-CH" sz="1600" dirty="0">
              <a:solidFill>
                <a:schemeClr val="tx1"/>
              </a:solidFill>
              <a:latin typeface="Arial" panose="020B0604020202020204" pitchFamily="34" charset="0"/>
              <a:cs typeface="Arial" panose="020B0604020202020204" pitchFamily="34" charset="0"/>
            </a:endParaRPr>
          </a:p>
          <a:p>
            <a:pPr marL="628650" lvl="1" indent="-285750">
              <a:buFont typeface="Wingdings" panose="05000000000000000000" pitchFamily="2" charset="2"/>
              <a:buChar char="Ø"/>
            </a:pPr>
            <a:r>
              <a:rPr lang="fr-CH" sz="1600" u="sng" dirty="0">
                <a:solidFill>
                  <a:schemeClr val="tx1"/>
                </a:solidFill>
                <a:latin typeface="Arial" panose="020B0604020202020204" pitchFamily="34" charset="0"/>
                <a:cs typeface="Arial" panose="020B0604020202020204" pitchFamily="34" charset="0"/>
              </a:rPr>
              <a:t>Participante</a:t>
            </a:r>
            <a:r>
              <a:rPr lang="fr-CH" sz="1600" dirty="0">
                <a:solidFill>
                  <a:schemeClr val="tx1"/>
                </a:solidFill>
                <a:latin typeface="Arial" panose="020B0604020202020204" pitchFamily="34" charset="0"/>
                <a:cs typeface="Arial" panose="020B0604020202020204" pitchFamily="34" charset="0"/>
              </a:rPr>
              <a:t>: Intégration au groupe et participation plus ou moins active</a:t>
            </a:r>
          </a:p>
          <a:p>
            <a:pPr marL="628650" lvl="1" indent="-285750">
              <a:buFont typeface="Wingdings" panose="05000000000000000000" pitchFamily="2" charset="2"/>
              <a:buChar char="Ø"/>
            </a:pPr>
            <a:r>
              <a:rPr lang="fr-CH" sz="1600" u="sng" dirty="0">
                <a:solidFill>
                  <a:schemeClr val="tx1"/>
                </a:solidFill>
                <a:latin typeface="Arial" panose="020B0604020202020204" pitchFamily="34" charset="0"/>
                <a:cs typeface="Arial" panose="020B0604020202020204" pitchFamily="34" charset="0"/>
                <a:sym typeface="Wingdings" pitchFamily="2" charset="2"/>
              </a:rPr>
              <a:t>Non participante</a:t>
            </a:r>
            <a:r>
              <a:rPr lang="fr-CH" sz="1600" dirty="0">
                <a:solidFill>
                  <a:schemeClr val="tx1"/>
                </a:solidFill>
                <a:latin typeface="Arial" panose="020B0604020202020204" pitchFamily="34" charset="0"/>
                <a:cs typeface="Arial" panose="020B0604020202020204" pitchFamily="34" charset="0"/>
                <a:sym typeface="Wingdings" pitchFamily="2" charset="2"/>
              </a:rPr>
              <a:t>: </a:t>
            </a:r>
            <a:r>
              <a:rPr lang="fr-CH" sz="1600" dirty="0">
                <a:solidFill>
                  <a:schemeClr val="tx1"/>
                </a:solidFill>
                <a:latin typeface="Arial" panose="020B0604020202020204" pitchFamily="34" charset="0"/>
                <a:cs typeface="Arial" panose="020B0604020202020204" pitchFamily="34" charset="0"/>
              </a:rPr>
              <a:t>L’observateur/</a:t>
            </a:r>
            <a:r>
              <a:rPr lang="fr-CH" sz="1600" dirty="0" err="1">
                <a:solidFill>
                  <a:schemeClr val="tx1"/>
                </a:solidFill>
                <a:latin typeface="Arial" panose="020B0604020202020204" pitchFamily="34" charset="0"/>
                <a:cs typeface="Arial" panose="020B0604020202020204" pitchFamily="34" charset="0"/>
              </a:rPr>
              <a:t>trice</a:t>
            </a:r>
            <a:r>
              <a:rPr lang="fr-CH" sz="1600" dirty="0">
                <a:solidFill>
                  <a:schemeClr val="tx1"/>
                </a:solidFill>
                <a:latin typeface="Arial" panose="020B0604020202020204" pitchFamily="34" charset="0"/>
                <a:cs typeface="Arial" panose="020B0604020202020204" pitchFamily="34" charset="0"/>
              </a:rPr>
              <a:t> n’intervient pas dans la situation </a:t>
            </a:r>
          </a:p>
          <a:p>
            <a:pPr marL="628650" lvl="1" indent="-285750">
              <a:buFont typeface="Wingdings" panose="05000000000000000000" pitchFamily="2" charset="2"/>
              <a:buChar char="Ø"/>
            </a:pPr>
            <a:endParaRPr lang="de-CH"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93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aux personnes observées: 1</a:t>
            </a:r>
          </a:p>
        </p:txBody>
      </p:sp>
      <p:sp>
        <p:nvSpPr>
          <p:cNvPr id="3" name="Text Placeholder 2">
            <a:extLst>
              <a:ext uri="{FF2B5EF4-FFF2-40B4-BE49-F238E27FC236}">
                <a16:creationId xmlns:a16="http://schemas.microsoft.com/office/drawing/2014/main" id="{FB1163FE-DBF3-600D-90B5-C07652ABDE0F}"/>
              </a:ext>
            </a:extLst>
          </p:cNvPr>
          <p:cNvSpPr>
            <a:spLocks noGrp="1"/>
          </p:cNvSpPr>
          <p:nvPr>
            <p:ph type="body" idx="1"/>
          </p:nvPr>
        </p:nvSpPr>
        <p:spPr>
          <a:xfrm>
            <a:off x="1223962" y="1455739"/>
            <a:ext cx="3432260" cy="3240085"/>
          </a:xfrm>
        </p:spPr>
        <p:txBody>
          <a:bodyPr/>
          <a:lstStyle/>
          <a:p>
            <a:pPr marL="285750" indent="-285750">
              <a:buFont typeface="Arial" panose="020B0604020202020204" pitchFamily="34" charset="0"/>
              <a:buChar char="•"/>
            </a:pPr>
            <a:endParaRPr lang="fr-CH" sz="2000" dirty="0"/>
          </a:p>
          <a:p>
            <a:pPr marL="285750" indent="-285750">
              <a:buFont typeface="Arial" panose="020B0604020202020204" pitchFamily="34" charset="0"/>
              <a:buChar char="•"/>
            </a:pPr>
            <a:r>
              <a:rPr lang="fr-CH" sz="2000" dirty="0"/>
              <a:t>Effet Hawthorne (lié au caractère construit vs naturel de l’observation)</a:t>
            </a:r>
          </a:p>
        </p:txBody>
      </p:sp>
      <p:sp>
        <p:nvSpPr>
          <p:cNvPr id="4" name="Text Placeholder 2">
            <a:extLst>
              <a:ext uri="{FF2B5EF4-FFF2-40B4-BE49-F238E27FC236}">
                <a16:creationId xmlns:a16="http://schemas.microsoft.com/office/drawing/2014/main" id="{F0350C21-E3E3-4503-6E17-5AF2065A6F9A}"/>
              </a:ext>
            </a:extLst>
          </p:cNvPr>
          <p:cNvSpPr txBox="1">
            <a:spLocks/>
          </p:cNvSpPr>
          <p:nvPr/>
        </p:nvSpPr>
        <p:spPr>
          <a:xfrm>
            <a:off x="4878387" y="1475628"/>
            <a:ext cx="3432260" cy="324008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628650" lvl="1" indent="-285750">
              <a:buFont typeface="Arial" panose="020B0604020202020204" pitchFamily="34" charset="0"/>
              <a:buChar char="•"/>
            </a:pPr>
            <a:endParaRPr lang="fr-CH" sz="20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sz="2000" dirty="0">
                <a:solidFill>
                  <a:srgbClr val="FF0000"/>
                </a:solidFill>
              </a:rPr>
              <a:t>Cf. lecture et exercice</a:t>
            </a:r>
          </a:p>
        </p:txBody>
      </p:sp>
    </p:spTree>
    <p:extLst>
      <p:ext uri="{BB962C8B-B14F-4D97-AF65-F5344CB8AC3E}">
        <p14:creationId xmlns:p14="http://schemas.microsoft.com/office/powerpoint/2010/main" val="147991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B08273-190D-4364-98D3-929240002001}"/>
              </a:ext>
            </a:extLst>
          </p:cNvPr>
          <p:cNvSpPr>
            <a:spLocks noGrp="1"/>
          </p:cNvSpPr>
          <p:nvPr>
            <p:ph type="title"/>
          </p:nvPr>
        </p:nvSpPr>
        <p:spPr>
          <a:xfrm>
            <a:off x="1218954" y="797671"/>
            <a:ext cx="5915131" cy="482690"/>
          </a:xfrm>
        </p:spPr>
        <p:txBody>
          <a:bodyPr/>
          <a:lstStyle/>
          <a:p>
            <a:r>
              <a:rPr lang="fr-CH" dirty="0"/>
              <a:t>Travail de groupe</a:t>
            </a:r>
          </a:p>
        </p:txBody>
      </p:sp>
      <p:sp>
        <p:nvSpPr>
          <p:cNvPr id="3" name="Espace réservé du texte 2">
            <a:extLst>
              <a:ext uri="{FF2B5EF4-FFF2-40B4-BE49-F238E27FC236}">
                <a16:creationId xmlns:a16="http://schemas.microsoft.com/office/drawing/2014/main" id="{B748CEAB-5C21-45EB-AF85-4DC9D34C4528}"/>
              </a:ext>
            </a:extLst>
          </p:cNvPr>
          <p:cNvSpPr>
            <a:spLocks noGrp="1"/>
          </p:cNvSpPr>
          <p:nvPr>
            <p:ph type="body" idx="1"/>
          </p:nvPr>
        </p:nvSpPr>
        <p:spPr>
          <a:xfrm>
            <a:off x="1466187" y="1822219"/>
            <a:ext cx="5915131" cy="1289025"/>
          </a:xfrm>
        </p:spPr>
        <p:txBody>
          <a:bodyPr/>
          <a:lstStyle/>
          <a:p>
            <a:pPr algn="ctr"/>
            <a:r>
              <a:rPr lang="fr-CH" sz="1800" dirty="0"/>
              <a:t>Exercice sur l’effet Hawthorne</a:t>
            </a:r>
          </a:p>
          <a:p>
            <a:pPr algn="ctr"/>
            <a:r>
              <a:rPr lang="fr-CH" sz="1800" dirty="0"/>
              <a:t>A partir d’un extrait du livre de </a:t>
            </a:r>
            <a:r>
              <a:rPr lang="fr-CH" sz="1800" dirty="0" err="1"/>
              <a:t>Stroobants</a:t>
            </a:r>
            <a:r>
              <a:rPr lang="fr-CH" sz="1800" dirty="0"/>
              <a:t> (2010) Sociologie du travail. Domaines et approche, p.35-37, Armand Colin.</a:t>
            </a:r>
          </a:p>
        </p:txBody>
      </p:sp>
      <p:sp>
        <p:nvSpPr>
          <p:cNvPr id="4" name="Espace réservé du texte 2">
            <a:extLst>
              <a:ext uri="{FF2B5EF4-FFF2-40B4-BE49-F238E27FC236}">
                <a16:creationId xmlns:a16="http://schemas.microsoft.com/office/drawing/2014/main" id="{1F8A7499-BCC6-40B6-B162-0F8DAF14A1F3}"/>
              </a:ext>
            </a:extLst>
          </p:cNvPr>
          <p:cNvSpPr txBox="1">
            <a:spLocks/>
          </p:cNvSpPr>
          <p:nvPr/>
        </p:nvSpPr>
        <p:spPr bwMode="auto">
          <a:xfrm>
            <a:off x="1614435" y="3528548"/>
            <a:ext cx="5915131" cy="418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t" anchorCtr="0" compatLnSpc="1">
            <a:prstTxWarp prst="textNoShape">
              <a:avLst/>
            </a:prstTxWarp>
          </a:bodyPr>
          <a:lstStyle>
            <a:lvl1pPr marL="0" indent="0" algn="l" defTabSz="449263" rtl="0" eaLnBrk="1" fontAlgn="base" hangingPunct="1">
              <a:lnSpc>
                <a:spcPct val="93000"/>
              </a:lnSpc>
              <a:spcBef>
                <a:spcPct val="0"/>
              </a:spcBef>
              <a:spcAft>
                <a:spcPts val="1425"/>
              </a:spcAft>
              <a:buClr>
                <a:srgbClr val="000000"/>
              </a:buClr>
              <a:buSzPct val="100000"/>
              <a:buFont typeface="Times New Roman" pitchFamily="16" charset="0"/>
              <a:buNone/>
              <a:defRPr sz="2400" kern="1200">
                <a:solidFill>
                  <a:srgbClr val="000000"/>
                </a:solidFill>
                <a:latin typeface="+mn-lt"/>
                <a:ea typeface="+mn-ea"/>
                <a:cs typeface="+mn-cs"/>
              </a:defRPr>
            </a:lvl1pPr>
            <a:lvl2pPr marL="457200" indent="0" algn="l" defTabSz="449263" rtl="0" eaLnBrk="1" fontAlgn="base" hangingPunct="1">
              <a:spcBef>
                <a:spcPct val="0"/>
              </a:spcBef>
              <a:spcAft>
                <a:spcPts val="1138"/>
              </a:spcAft>
              <a:buClr>
                <a:srgbClr val="000000"/>
              </a:buClr>
              <a:buSzPct val="100000"/>
              <a:buFont typeface="Times New Roman" pitchFamily="16" charset="0"/>
              <a:buNone/>
              <a:defRPr sz="2000" kern="1200">
                <a:solidFill>
                  <a:srgbClr val="000000"/>
                </a:solidFill>
                <a:latin typeface="+mn-lt"/>
                <a:ea typeface="Microsoft YaHei" panose="020B0503020204020204" pitchFamily="34" charset="-122"/>
                <a:cs typeface="+mn-cs"/>
              </a:defRPr>
            </a:lvl2pPr>
            <a:lvl3pPr marL="914400" indent="0" algn="l" defTabSz="449263" rtl="0" eaLnBrk="1" fontAlgn="base" hangingPunct="1">
              <a:spcBef>
                <a:spcPct val="0"/>
              </a:spcBef>
              <a:spcAft>
                <a:spcPts val="850"/>
              </a:spcAft>
              <a:buClr>
                <a:srgbClr val="000000"/>
              </a:buClr>
              <a:buSzPct val="100000"/>
              <a:buFont typeface="Times New Roman" pitchFamily="16" charset="0"/>
              <a:buNone/>
              <a:defRPr sz="1800" kern="1200">
                <a:solidFill>
                  <a:srgbClr val="000000"/>
                </a:solidFill>
                <a:latin typeface="+mn-lt"/>
                <a:ea typeface="Microsoft YaHei" panose="020B0503020204020204" pitchFamily="34" charset="-122"/>
                <a:cs typeface="+mn-cs"/>
              </a:defRPr>
            </a:lvl3pPr>
            <a:lvl4pPr marL="1371600" indent="0" algn="l" defTabSz="449263" rtl="0" eaLnBrk="1" fontAlgn="base" hangingPunct="1">
              <a:spcBef>
                <a:spcPct val="0"/>
              </a:spcBef>
              <a:spcAft>
                <a:spcPts val="575"/>
              </a:spcAft>
              <a:buClr>
                <a:srgbClr val="000000"/>
              </a:buClr>
              <a:buSzPct val="100000"/>
              <a:buFont typeface="Times New Roman" pitchFamily="16" charset="0"/>
              <a:buNone/>
              <a:defRPr sz="1600" kern="1200">
                <a:solidFill>
                  <a:srgbClr val="000000"/>
                </a:solidFill>
                <a:latin typeface="+mn-lt"/>
                <a:ea typeface="Microsoft YaHei" panose="020B0503020204020204" pitchFamily="34" charset="-122"/>
                <a:cs typeface="+mn-cs"/>
              </a:defRPr>
            </a:lvl4pPr>
            <a:lvl5pPr marL="1828800" indent="0" algn="l" defTabSz="449263" rtl="0" eaLnBrk="1" fontAlgn="base" hangingPunct="1">
              <a:spcBef>
                <a:spcPct val="0"/>
              </a:spcBef>
              <a:spcAft>
                <a:spcPts val="288"/>
              </a:spcAft>
              <a:buClr>
                <a:srgbClr val="000000"/>
              </a:buClr>
              <a:buSzPct val="100000"/>
              <a:buFont typeface="Times New Roman" pitchFamily="16" charset="0"/>
              <a:buNone/>
              <a:defRPr sz="1600" kern="1200">
                <a:solidFill>
                  <a:srgbClr val="000000"/>
                </a:solidFill>
                <a:latin typeface="+mn-lt"/>
                <a:ea typeface="Microsoft YaHei"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fr-CH" sz="1800" dirty="0">
                <a:solidFill>
                  <a:srgbClr val="FF0000"/>
                </a:solidFill>
                <a:latin typeface="Arial" panose="020B0604020202020204" pitchFamily="34" charset="0"/>
                <a:cs typeface="Arial" panose="020B0604020202020204" pitchFamily="34" charset="0"/>
              </a:rPr>
              <a:t>Durée: 10’</a:t>
            </a:r>
          </a:p>
        </p:txBody>
      </p:sp>
    </p:spTree>
    <p:extLst>
      <p:ext uri="{BB962C8B-B14F-4D97-AF65-F5344CB8AC3E}">
        <p14:creationId xmlns:p14="http://schemas.microsoft.com/office/powerpoint/2010/main" val="1474856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13F5C-C7B8-4342-9B52-0E03E1281580}"/>
              </a:ext>
            </a:extLst>
          </p:cNvPr>
          <p:cNvSpPr>
            <a:spLocks noGrp="1"/>
          </p:cNvSpPr>
          <p:nvPr>
            <p:ph type="title"/>
          </p:nvPr>
        </p:nvSpPr>
        <p:spPr/>
        <p:txBody>
          <a:bodyPr/>
          <a:lstStyle/>
          <a:p>
            <a:r>
              <a:rPr lang="fr-CH"/>
              <a:t>Consignes</a:t>
            </a:r>
          </a:p>
        </p:txBody>
      </p:sp>
      <p:sp>
        <p:nvSpPr>
          <p:cNvPr id="3" name="Espace réservé du contenu 2">
            <a:extLst>
              <a:ext uri="{FF2B5EF4-FFF2-40B4-BE49-F238E27FC236}">
                <a16:creationId xmlns:a16="http://schemas.microsoft.com/office/drawing/2014/main" id="{4ACE0012-9377-4009-8100-E17892C04CBC}"/>
              </a:ext>
            </a:extLst>
          </p:cNvPr>
          <p:cNvSpPr>
            <a:spLocks noGrp="1"/>
          </p:cNvSpPr>
          <p:nvPr>
            <p:ph idx="1"/>
          </p:nvPr>
        </p:nvSpPr>
        <p:spPr>
          <a:xfrm>
            <a:off x="1223963" y="1487247"/>
            <a:ext cx="7306798" cy="3096785"/>
          </a:xfrm>
        </p:spPr>
        <p:txBody>
          <a:bodyPr>
            <a:normAutofit/>
          </a:bodyPr>
          <a:lstStyle/>
          <a:p>
            <a:pPr marL="342900" indent="-342900"/>
            <a:r>
              <a:rPr lang="fr-CH" sz="2000" dirty="0"/>
              <a:t>Lire le texte</a:t>
            </a:r>
          </a:p>
          <a:p>
            <a:pPr marL="642938" lvl="1" indent="-342900"/>
            <a:r>
              <a:rPr lang="fr-CH" sz="2000" dirty="0">
                <a:latin typeface="Arial" panose="020B0604020202020204" pitchFamily="34" charset="0"/>
                <a:cs typeface="Arial" panose="020B0604020202020204" pitchFamily="34" charset="0"/>
              </a:rPr>
              <a:t>à partir du chapitre 4 «Les relations humaines selon Elton Mayo» </a:t>
            </a:r>
          </a:p>
          <a:p>
            <a:pPr marL="642938" lvl="1" indent="-342900"/>
            <a:r>
              <a:rPr lang="fr-CH" sz="2000" dirty="0">
                <a:latin typeface="Arial" panose="020B0604020202020204" pitchFamily="34" charset="0"/>
                <a:cs typeface="Arial" panose="020B0604020202020204" pitchFamily="34" charset="0"/>
              </a:rPr>
              <a:t>jusqu’à l’avant-dernier paragraphe «s’apparente moins à une «cause» qu’à des (bonnes ou mauvaises) raisons».</a:t>
            </a:r>
          </a:p>
          <a:p>
            <a:pPr marL="342900" indent="-342900"/>
            <a:r>
              <a:rPr lang="fr-CH" sz="2000" dirty="0"/>
              <a:t>Répondre à la question:</a:t>
            </a:r>
          </a:p>
          <a:p>
            <a:pPr marL="642938" lvl="1" indent="-342900"/>
            <a:r>
              <a:rPr lang="fr-CH" sz="2000" dirty="0">
                <a:latin typeface="Arial" panose="020B0604020202020204" pitchFamily="34" charset="0"/>
                <a:cs typeface="Arial" panose="020B0604020202020204" pitchFamily="34" charset="0"/>
              </a:rPr>
              <a:t>Qu’avez-vous compris de l’effet Hawthorne, en d’autres termes «pourquoi la productivité augmente quelles que soient les circonstances physiques du travail ?»</a:t>
            </a:r>
          </a:p>
        </p:txBody>
      </p:sp>
    </p:spTree>
    <p:extLst>
      <p:ext uri="{BB962C8B-B14F-4D97-AF65-F5344CB8AC3E}">
        <p14:creationId xmlns:p14="http://schemas.microsoft.com/office/powerpoint/2010/main" val="3910313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aux personnes observées: 2</a:t>
            </a:r>
          </a:p>
        </p:txBody>
      </p:sp>
      <p:sp>
        <p:nvSpPr>
          <p:cNvPr id="3" name="Text Placeholder 2">
            <a:extLst>
              <a:ext uri="{FF2B5EF4-FFF2-40B4-BE49-F238E27FC236}">
                <a16:creationId xmlns:a16="http://schemas.microsoft.com/office/drawing/2014/main" id="{FB1163FE-DBF3-600D-90B5-C07652ABDE0F}"/>
              </a:ext>
            </a:extLst>
          </p:cNvPr>
          <p:cNvSpPr>
            <a:spLocks noGrp="1"/>
          </p:cNvSpPr>
          <p:nvPr>
            <p:ph type="body" idx="1"/>
          </p:nvPr>
        </p:nvSpPr>
        <p:spPr>
          <a:xfrm>
            <a:off x="1223962" y="1455739"/>
            <a:ext cx="3432260" cy="3240085"/>
          </a:xfrm>
        </p:spPr>
        <p:txBody>
          <a:bodyPr/>
          <a:lstStyle/>
          <a:p>
            <a:pPr marL="285750" indent="-285750">
              <a:buFont typeface="Arial" panose="020B0604020202020204" pitchFamily="34" charset="0"/>
              <a:buChar char="•"/>
            </a:pPr>
            <a:r>
              <a:rPr lang="fr-CH" sz="1800" dirty="0"/>
              <a:t>Phénomènes de réactivité</a:t>
            </a:r>
          </a:p>
          <a:p>
            <a:pPr marL="285750" indent="-285750">
              <a:buFont typeface="Arial" panose="020B0604020202020204" pitchFamily="34" charset="0"/>
              <a:buChar char="•"/>
            </a:pPr>
            <a:endParaRPr lang="fr-CH" sz="1800" dirty="0"/>
          </a:p>
          <a:p>
            <a:pPr marL="285750" indent="-285750">
              <a:buFont typeface="Arial" panose="020B0604020202020204" pitchFamily="34" charset="0"/>
              <a:buChar char="•"/>
            </a:pPr>
            <a:endParaRPr lang="fr-CH" sz="1800" dirty="0"/>
          </a:p>
          <a:p>
            <a:pPr marL="285750" indent="-285750">
              <a:buFont typeface="Arial" panose="020B0604020202020204" pitchFamily="34" charset="0"/>
              <a:buChar char="•"/>
            </a:pPr>
            <a:endParaRPr lang="fr-CH" sz="1800" dirty="0"/>
          </a:p>
          <a:p>
            <a:pPr marL="285750" indent="-285750">
              <a:buFont typeface="Arial" panose="020B0604020202020204" pitchFamily="34" charset="0"/>
              <a:buChar char="•"/>
            </a:pPr>
            <a:endParaRPr lang="fr-CH" sz="1800" dirty="0"/>
          </a:p>
        </p:txBody>
      </p:sp>
      <p:sp>
        <p:nvSpPr>
          <p:cNvPr id="4" name="Text Placeholder 2">
            <a:extLst>
              <a:ext uri="{FF2B5EF4-FFF2-40B4-BE49-F238E27FC236}">
                <a16:creationId xmlns:a16="http://schemas.microsoft.com/office/drawing/2014/main" id="{F0350C21-E3E3-4503-6E17-5AF2065A6F9A}"/>
              </a:ext>
            </a:extLst>
          </p:cNvPr>
          <p:cNvSpPr txBox="1">
            <a:spLocks/>
          </p:cNvSpPr>
          <p:nvPr/>
        </p:nvSpPr>
        <p:spPr>
          <a:xfrm>
            <a:off x="4878387" y="1475628"/>
            <a:ext cx="3432260" cy="324008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H" sz="1800" dirty="0">
                <a:solidFill>
                  <a:srgbClr val="FF0000"/>
                </a:solidFill>
              </a:rPr>
              <a:t>Le fait de me sentir observé a un effet sur moi, je peux l’interpréter comme…..</a:t>
            </a:r>
          </a:p>
          <a:p>
            <a:pPr marL="628650" lvl="1" indent="-285750">
              <a:buFont typeface="Arial" panose="020B0604020202020204" pitchFamily="34" charset="0"/>
              <a:buChar char="•"/>
            </a:pPr>
            <a:r>
              <a:rPr lang="fr-CH" sz="1800" dirty="0">
                <a:solidFill>
                  <a:srgbClr val="FF0000"/>
                </a:solidFill>
                <a:latin typeface="Arial" panose="020B0604020202020204" pitchFamily="34" charset="0"/>
                <a:cs typeface="Arial" panose="020B0604020202020204" pitchFamily="34" charset="0"/>
              </a:rPr>
              <a:t>Le fait d’être contrôlé</a:t>
            </a:r>
          </a:p>
          <a:p>
            <a:pPr marL="628650" lvl="1" indent="-285750">
              <a:buFont typeface="Arial" panose="020B0604020202020204" pitchFamily="34" charset="0"/>
              <a:buChar char="•"/>
            </a:pPr>
            <a:r>
              <a:rPr lang="fr-CH" sz="1800" dirty="0">
                <a:solidFill>
                  <a:srgbClr val="FF0000"/>
                </a:solidFill>
                <a:latin typeface="Arial" panose="020B0604020202020204" pitchFamily="34" charset="0"/>
                <a:cs typeface="Arial" panose="020B0604020202020204" pitchFamily="34" charset="0"/>
              </a:rPr>
              <a:t>Le fait d’être évalué</a:t>
            </a:r>
          </a:p>
          <a:p>
            <a:pPr marL="628650" lvl="1" indent="-285750">
              <a:buFont typeface="Arial" panose="020B0604020202020204" pitchFamily="34" charset="0"/>
              <a:buChar char="•"/>
            </a:pPr>
            <a:r>
              <a:rPr lang="fr-CH" sz="1800" dirty="0">
                <a:solidFill>
                  <a:srgbClr val="FF0000"/>
                </a:solidFill>
                <a:latin typeface="Arial" panose="020B0604020202020204" pitchFamily="34" charset="0"/>
                <a:cs typeface="Arial" panose="020B0604020202020204" pitchFamily="34" charset="0"/>
              </a:rPr>
              <a:t>L’occasion de montrer une bonne image de moi</a:t>
            </a:r>
          </a:p>
        </p:txBody>
      </p:sp>
    </p:spTree>
    <p:extLst>
      <p:ext uri="{BB962C8B-B14F-4D97-AF65-F5344CB8AC3E}">
        <p14:creationId xmlns:p14="http://schemas.microsoft.com/office/powerpoint/2010/main" val="2157177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aux personnes observées: 3</a:t>
            </a:r>
          </a:p>
        </p:txBody>
      </p:sp>
      <p:sp>
        <p:nvSpPr>
          <p:cNvPr id="3" name="Text Placeholder 2">
            <a:extLst>
              <a:ext uri="{FF2B5EF4-FFF2-40B4-BE49-F238E27FC236}">
                <a16:creationId xmlns:a16="http://schemas.microsoft.com/office/drawing/2014/main" id="{FB1163FE-DBF3-600D-90B5-C07652ABDE0F}"/>
              </a:ext>
            </a:extLst>
          </p:cNvPr>
          <p:cNvSpPr>
            <a:spLocks noGrp="1"/>
          </p:cNvSpPr>
          <p:nvPr>
            <p:ph type="body" idx="1"/>
          </p:nvPr>
        </p:nvSpPr>
        <p:spPr>
          <a:xfrm>
            <a:off x="1223962" y="1455739"/>
            <a:ext cx="3432260" cy="3240085"/>
          </a:xfrm>
        </p:spPr>
        <p:txBody>
          <a:bodyPr/>
          <a:lstStyle/>
          <a:p>
            <a:pPr marL="285750" indent="-285750">
              <a:buFont typeface="Arial" panose="020B0604020202020204" pitchFamily="34" charset="0"/>
              <a:buChar char="•"/>
            </a:pPr>
            <a:r>
              <a:rPr lang="fr-CH" sz="2400" dirty="0"/>
              <a:t>Influence réciproque entre la personne qui observe et celle qui est observée</a:t>
            </a:r>
          </a:p>
        </p:txBody>
      </p:sp>
      <p:sp>
        <p:nvSpPr>
          <p:cNvPr id="4" name="Text Placeholder 2">
            <a:extLst>
              <a:ext uri="{FF2B5EF4-FFF2-40B4-BE49-F238E27FC236}">
                <a16:creationId xmlns:a16="http://schemas.microsoft.com/office/drawing/2014/main" id="{F0350C21-E3E3-4503-6E17-5AF2065A6F9A}"/>
              </a:ext>
            </a:extLst>
          </p:cNvPr>
          <p:cNvSpPr txBox="1">
            <a:spLocks/>
          </p:cNvSpPr>
          <p:nvPr/>
        </p:nvSpPr>
        <p:spPr>
          <a:xfrm>
            <a:off x="4878387" y="1475628"/>
            <a:ext cx="3432260" cy="324008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H" sz="2400" dirty="0">
                <a:solidFill>
                  <a:srgbClr val="FF0000"/>
                </a:solidFill>
              </a:rPr>
              <a:t>Affinité vs non-affinité; compréhension vs incompréhension; interaction ou pas….</a:t>
            </a:r>
          </a:p>
        </p:txBody>
      </p:sp>
    </p:spTree>
    <p:extLst>
      <p:ext uri="{BB962C8B-B14F-4D97-AF65-F5344CB8AC3E}">
        <p14:creationId xmlns:p14="http://schemas.microsoft.com/office/powerpoint/2010/main" val="1245565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aux personnes observées: résumé</a:t>
            </a:r>
          </a:p>
        </p:txBody>
      </p:sp>
      <p:sp>
        <p:nvSpPr>
          <p:cNvPr id="3" name="Text Placeholder 2">
            <a:extLst>
              <a:ext uri="{FF2B5EF4-FFF2-40B4-BE49-F238E27FC236}">
                <a16:creationId xmlns:a16="http://schemas.microsoft.com/office/drawing/2014/main" id="{FB1163FE-DBF3-600D-90B5-C07652ABDE0F}"/>
              </a:ext>
            </a:extLst>
          </p:cNvPr>
          <p:cNvSpPr>
            <a:spLocks noGrp="1"/>
          </p:cNvSpPr>
          <p:nvPr>
            <p:ph type="body" idx="1"/>
          </p:nvPr>
        </p:nvSpPr>
        <p:spPr>
          <a:xfrm>
            <a:off x="1223962" y="1455739"/>
            <a:ext cx="3432260" cy="3489240"/>
          </a:xfrm>
        </p:spPr>
        <p:txBody>
          <a:bodyPr/>
          <a:lstStyle/>
          <a:p>
            <a:pPr marL="285750" indent="-285750">
              <a:buFont typeface="Arial" panose="020B0604020202020204" pitchFamily="34" charset="0"/>
              <a:buChar char="•"/>
            </a:pPr>
            <a:r>
              <a:rPr lang="fr-CH" dirty="0"/>
              <a:t>Phénomènes de réactivité</a:t>
            </a:r>
          </a:p>
          <a:p>
            <a:endParaRPr lang="fr-CH" dirty="0"/>
          </a:p>
          <a:p>
            <a:endParaRPr lang="fr-CH" dirty="0"/>
          </a:p>
          <a:p>
            <a:endParaRPr lang="fr-CH" dirty="0"/>
          </a:p>
          <a:p>
            <a:endParaRPr lang="fr-CH" dirty="0"/>
          </a:p>
          <a:p>
            <a:endParaRPr lang="fr-CH" dirty="0"/>
          </a:p>
          <a:p>
            <a:pPr marL="285750" indent="-285750">
              <a:buFont typeface="Arial" panose="020B0604020202020204" pitchFamily="34" charset="0"/>
              <a:buChar char="•"/>
            </a:pPr>
            <a:r>
              <a:rPr lang="fr-CH" dirty="0"/>
              <a:t>Effet Hawthorne (lié au caractère construit vs naturel de l’observation)</a:t>
            </a:r>
          </a:p>
          <a:p>
            <a:endParaRPr lang="fr-CH" dirty="0"/>
          </a:p>
          <a:p>
            <a:pPr marL="285750" indent="-285750">
              <a:buFont typeface="Arial" panose="020B0604020202020204" pitchFamily="34" charset="0"/>
              <a:buChar char="•"/>
            </a:pPr>
            <a:r>
              <a:rPr lang="fr-CH" dirty="0"/>
              <a:t>Influence réciproque entre la personne qui observe et celle qui est observée</a:t>
            </a:r>
          </a:p>
        </p:txBody>
      </p:sp>
      <p:sp>
        <p:nvSpPr>
          <p:cNvPr id="4" name="Text Placeholder 2">
            <a:extLst>
              <a:ext uri="{FF2B5EF4-FFF2-40B4-BE49-F238E27FC236}">
                <a16:creationId xmlns:a16="http://schemas.microsoft.com/office/drawing/2014/main" id="{F0350C21-E3E3-4503-6E17-5AF2065A6F9A}"/>
              </a:ext>
            </a:extLst>
          </p:cNvPr>
          <p:cNvSpPr txBox="1">
            <a:spLocks/>
          </p:cNvSpPr>
          <p:nvPr/>
        </p:nvSpPr>
        <p:spPr>
          <a:xfrm>
            <a:off x="4878387" y="1475628"/>
            <a:ext cx="3432260" cy="324008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H" dirty="0">
                <a:solidFill>
                  <a:srgbClr val="FF0000"/>
                </a:solidFill>
              </a:rPr>
              <a:t>Le fait de me sentir observé a un effet sur moi, je peux l’interpréter comme…..</a:t>
            </a:r>
          </a:p>
          <a:p>
            <a:pPr marL="628650" lvl="1" indent="-285750">
              <a:buFont typeface="Arial" panose="020B0604020202020204" pitchFamily="34" charset="0"/>
              <a:buChar char="•"/>
            </a:pPr>
            <a:r>
              <a:rPr lang="fr-CH" dirty="0">
                <a:solidFill>
                  <a:srgbClr val="FF0000"/>
                </a:solidFill>
              </a:rPr>
              <a:t>Le fait d’être contrôlé</a:t>
            </a:r>
          </a:p>
          <a:p>
            <a:pPr marL="628650" lvl="1" indent="-285750">
              <a:buFont typeface="Arial" panose="020B0604020202020204" pitchFamily="34" charset="0"/>
              <a:buChar char="•"/>
            </a:pPr>
            <a:r>
              <a:rPr lang="fr-CH" dirty="0">
                <a:solidFill>
                  <a:srgbClr val="FF0000"/>
                </a:solidFill>
              </a:rPr>
              <a:t>Le fait d’être évalué</a:t>
            </a:r>
          </a:p>
          <a:p>
            <a:pPr marL="628650" lvl="1" indent="-285750">
              <a:buFont typeface="Arial" panose="020B0604020202020204" pitchFamily="34" charset="0"/>
              <a:buChar char="•"/>
            </a:pPr>
            <a:r>
              <a:rPr lang="fr-CH" dirty="0">
                <a:solidFill>
                  <a:srgbClr val="FF0000"/>
                </a:solidFill>
              </a:rPr>
              <a:t>L’occasion de montrer une bonne image de moi</a:t>
            </a:r>
          </a:p>
          <a:p>
            <a:pPr lvl="1"/>
            <a:endParaRPr lang="fr-CH" sz="800" dirty="0">
              <a:solidFill>
                <a:srgbClr val="FF0000"/>
              </a:solidFill>
            </a:endParaRPr>
          </a:p>
          <a:p>
            <a:pPr marL="285750" indent="-285750">
              <a:buFont typeface="Arial" panose="020B0604020202020204" pitchFamily="34" charset="0"/>
              <a:buChar char="•"/>
            </a:pPr>
            <a:r>
              <a:rPr lang="fr-CH" dirty="0">
                <a:solidFill>
                  <a:srgbClr val="FF0000"/>
                </a:solidFill>
              </a:rPr>
              <a:t>Cf. lecture: est un cas particulier du phénomène de réactivité</a:t>
            </a:r>
          </a:p>
          <a:p>
            <a:pPr marL="628650" lvl="1" indent="-285750">
              <a:buFont typeface="Arial" panose="020B0604020202020204" pitchFamily="34" charset="0"/>
              <a:buChar char="•"/>
            </a:pPr>
            <a:endParaRPr lang="fr-CH" dirty="0">
              <a:solidFill>
                <a:srgbClr val="FF0000"/>
              </a:solidFill>
            </a:endParaRPr>
          </a:p>
          <a:p>
            <a:pPr marL="285750" indent="-285750">
              <a:buFont typeface="Arial" panose="020B0604020202020204" pitchFamily="34" charset="0"/>
              <a:buChar char="•"/>
            </a:pPr>
            <a:r>
              <a:rPr lang="fr-CH" dirty="0">
                <a:solidFill>
                  <a:srgbClr val="FF0000"/>
                </a:solidFill>
              </a:rPr>
              <a:t>Affinité vs non-affinité; compréhension vs incompréhension; interaction ou pas….</a:t>
            </a:r>
          </a:p>
        </p:txBody>
      </p:sp>
    </p:spTree>
    <p:extLst>
      <p:ext uri="{BB962C8B-B14F-4D97-AF65-F5344CB8AC3E}">
        <p14:creationId xmlns:p14="http://schemas.microsoft.com/office/powerpoint/2010/main" val="2462776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re 7"/>
          <p:cNvSpPr>
            <a:spLocks noGrp="1"/>
          </p:cNvSpPr>
          <p:nvPr>
            <p:ph type="title"/>
          </p:nvPr>
        </p:nvSpPr>
        <p:spPr>
          <a:xfrm>
            <a:off x="1257300" y="714375"/>
            <a:ext cx="5829300" cy="857250"/>
          </a:xfrm>
        </p:spPr>
        <p:txBody>
          <a:bodyPr/>
          <a:lstStyle/>
          <a:p>
            <a:pPr algn="l"/>
            <a:r>
              <a:rPr lang="fr-CH" sz="2100" dirty="0">
                <a:solidFill>
                  <a:srgbClr val="0033CC"/>
                </a:solidFill>
              </a:rPr>
              <a:t>Les biais de l’observation sont donc…</a:t>
            </a:r>
          </a:p>
        </p:txBody>
      </p:sp>
      <p:sp>
        <p:nvSpPr>
          <p:cNvPr id="9" name="Espace réservé du contenu 8"/>
          <p:cNvSpPr>
            <a:spLocks noGrp="1"/>
          </p:cNvSpPr>
          <p:nvPr>
            <p:ph idx="1"/>
          </p:nvPr>
        </p:nvSpPr>
        <p:spPr>
          <a:xfrm>
            <a:off x="1257300" y="1592680"/>
            <a:ext cx="6469982" cy="2571750"/>
          </a:xfrm>
        </p:spPr>
        <p:txBody>
          <a:bodyPr>
            <a:normAutofit/>
          </a:bodyPr>
          <a:lstStyle/>
          <a:p>
            <a:pPr>
              <a:spcAft>
                <a:spcPts val="1800"/>
              </a:spcAft>
            </a:pPr>
            <a:r>
              <a:rPr lang="fr-CH" sz="1800" dirty="0"/>
              <a:t>Nombreux</a:t>
            </a:r>
          </a:p>
          <a:p>
            <a:pPr>
              <a:buFont typeface="Arial" panose="020B0604020202020204" pitchFamily="34" charset="0"/>
              <a:buChar char="•"/>
            </a:pPr>
            <a:r>
              <a:rPr lang="fr-CH" sz="1800" dirty="0"/>
              <a:t>De sources multiples :</a:t>
            </a:r>
          </a:p>
          <a:p>
            <a:pPr marL="600075" lvl="1" indent="-257175">
              <a:spcAft>
                <a:spcPts val="1800"/>
              </a:spcAft>
            </a:pPr>
            <a:r>
              <a:rPr lang="fr-CH" dirty="0">
                <a:latin typeface="Arial" panose="020B0604020202020204" pitchFamily="34" charset="0"/>
                <a:cs typeface="Arial" panose="020B0604020202020204" pitchFamily="34" charset="0"/>
              </a:rPr>
              <a:t>Observateur/</a:t>
            </a:r>
            <a:r>
              <a:rPr lang="fr-CH" dirty="0" err="1">
                <a:latin typeface="Arial" panose="020B0604020202020204" pitchFamily="34" charset="0"/>
                <a:cs typeface="Arial" panose="020B0604020202020204" pitchFamily="34" charset="0"/>
              </a:rPr>
              <a:t>trice</a:t>
            </a:r>
            <a:r>
              <a:rPr lang="fr-CH" dirty="0">
                <a:latin typeface="Arial" panose="020B0604020202020204" pitchFamily="34" charset="0"/>
                <a:cs typeface="Arial" panose="020B0604020202020204" pitchFamily="34" charset="0"/>
              </a:rPr>
              <a:t> – </a:t>
            </a:r>
            <a:r>
              <a:rPr lang="fr-CH" dirty="0" err="1">
                <a:latin typeface="Arial" panose="020B0604020202020204" pitchFamily="34" charset="0"/>
                <a:cs typeface="Arial" panose="020B0604020202020204" pitchFamily="34" charset="0"/>
              </a:rPr>
              <a:t>observé.e</a:t>
            </a:r>
            <a:r>
              <a:rPr lang="fr-CH" dirty="0">
                <a:latin typeface="Arial" panose="020B0604020202020204" pitchFamily="34" charset="0"/>
                <a:cs typeface="Arial" panose="020B0604020202020204" pitchFamily="34" charset="0"/>
              </a:rPr>
              <a:t> – contexte</a:t>
            </a:r>
          </a:p>
          <a:p>
            <a:pPr>
              <a:buFont typeface="Arial" panose="020B0604020202020204" pitchFamily="34" charset="0"/>
              <a:buChar char="•"/>
            </a:pPr>
            <a:r>
              <a:rPr lang="fr-CH" sz="1800" dirty="0"/>
              <a:t>Inévitables </a:t>
            </a:r>
          </a:p>
          <a:p>
            <a:pPr>
              <a:buFont typeface="Arial" panose="020B0604020202020204" pitchFamily="34" charset="0"/>
              <a:buChar char="•"/>
            </a:pPr>
            <a:endParaRPr lang="fr-CH" sz="1800" dirty="0"/>
          </a:p>
          <a:p>
            <a:pPr marL="0" indent="0">
              <a:buNone/>
            </a:pPr>
            <a:r>
              <a:rPr lang="fr-CH" sz="1800" dirty="0"/>
              <a:t>Ça pose la question de l’objectivité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898"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anim calcmode="lin" valueType="num">
                                      <p:cBhvr>
                                        <p:cTn id="1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1000"/>
                                        <p:tgtEl>
                                          <p:spTgt spid="9">
                                            <p:txEl>
                                              <p:pRg st="1" end="1"/>
                                            </p:txEl>
                                          </p:spTgt>
                                        </p:tgtEl>
                                      </p:cBhvr>
                                    </p:animEffect>
                                    <p:anim calcmode="lin" valueType="num">
                                      <p:cBhvr>
                                        <p:cTn id="2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1000"/>
                                        <p:tgtEl>
                                          <p:spTgt spid="9">
                                            <p:txEl>
                                              <p:pRg st="2" end="2"/>
                                            </p:txEl>
                                          </p:spTgt>
                                        </p:tgtEl>
                                      </p:cBhvr>
                                    </p:animEffect>
                                    <p:anim calcmode="lin" valueType="num">
                                      <p:cBhvr>
                                        <p:cTn id="3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1000"/>
                                        <p:tgtEl>
                                          <p:spTgt spid="9">
                                            <p:txEl>
                                              <p:pRg st="3" end="3"/>
                                            </p:txEl>
                                          </p:spTgt>
                                        </p:tgtEl>
                                      </p:cBhvr>
                                    </p:animEffect>
                                    <p:anim calcmode="lin" valueType="num">
                                      <p:cBhvr>
                                        <p:cTn id="3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9" dur="898"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898"/>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fade">
                                      <p:cBhvr>
                                        <p:cTn id="45" dur="1000"/>
                                        <p:tgtEl>
                                          <p:spTgt spid="9">
                                            <p:txEl>
                                              <p:pRg st="5" end="5"/>
                                            </p:txEl>
                                          </p:spTgt>
                                        </p:tgtEl>
                                      </p:cBhvr>
                                    </p:animEffect>
                                    <p:anim calcmode="lin" valueType="num">
                                      <p:cBhvr>
                                        <p:cTn id="4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9">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8034" y="692642"/>
            <a:ext cx="5829300" cy="457200"/>
          </a:xfrm>
        </p:spPr>
        <p:txBody>
          <a:bodyPr/>
          <a:lstStyle/>
          <a:p>
            <a:pPr algn="l"/>
            <a:r>
              <a:rPr lang="fr-CH" sz="2100" dirty="0">
                <a:solidFill>
                  <a:srgbClr val="0033CC"/>
                </a:solidFill>
              </a:rPr>
              <a:t>I. Les biais de l’observation</a:t>
            </a:r>
          </a:p>
        </p:txBody>
      </p:sp>
      <p:graphicFrame>
        <p:nvGraphicFramePr>
          <p:cNvPr id="7" name="Espace réservé du contenu 6"/>
          <p:cNvGraphicFramePr>
            <a:graphicFrameLocks noGrp="1"/>
          </p:cNvGraphicFramePr>
          <p:nvPr>
            <p:ph idx="1"/>
          </p:nvPr>
        </p:nvGraphicFramePr>
        <p:xfrm>
          <a:off x="906867" y="1271473"/>
          <a:ext cx="6572250" cy="325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uble flèche horizontale 2"/>
          <p:cNvSpPr/>
          <p:nvPr/>
        </p:nvSpPr>
        <p:spPr bwMode="auto">
          <a:xfrm rot="18908638">
            <a:off x="776942" y="2687424"/>
            <a:ext cx="3510000" cy="108000"/>
          </a:xfrm>
          <a:prstGeom prst="leftRigh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buClr>
                <a:srgbClr val="000000"/>
              </a:buClr>
              <a:buSzPct val="100000"/>
            </a:pPr>
            <a:endParaRPr lang="fr-CH" sz="1013"/>
          </a:p>
        </p:txBody>
      </p:sp>
      <p:sp>
        <p:nvSpPr>
          <p:cNvPr id="5" name="Double flèche horizontale 4"/>
          <p:cNvSpPr/>
          <p:nvPr/>
        </p:nvSpPr>
        <p:spPr bwMode="auto">
          <a:xfrm rot="2772430">
            <a:off x="4120151" y="2715506"/>
            <a:ext cx="3510000" cy="108000"/>
          </a:xfrm>
          <a:prstGeom prst="leftRigh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buClr>
                <a:srgbClr val="000000"/>
              </a:buClr>
              <a:buSzPct val="100000"/>
            </a:pPr>
            <a:endParaRPr lang="fr-CH" sz="1013"/>
          </a:p>
        </p:txBody>
      </p:sp>
      <p:sp>
        <p:nvSpPr>
          <p:cNvPr id="6" name="Double flèche horizontale 5"/>
          <p:cNvSpPr/>
          <p:nvPr/>
        </p:nvSpPr>
        <p:spPr bwMode="auto">
          <a:xfrm>
            <a:off x="1306918" y="4586173"/>
            <a:ext cx="5832000" cy="108000"/>
          </a:xfrm>
          <a:prstGeom prst="leftRigh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buClr>
                <a:srgbClr val="000000"/>
              </a:buClr>
              <a:buSzPct val="100000"/>
            </a:pPr>
            <a:endParaRPr lang="fr-CH" sz="1013"/>
          </a:p>
        </p:txBody>
      </p:sp>
    </p:spTree>
    <p:extLst>
      <p:ext uri="{BB962C8B-B14F-4D97-AF65-F5344CB8AC3E}">
        <p14:creationId xmlns:p14="http://schemas.microsoft.com/office/powerpoint/2010/main" val="406368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254183" y="787631"/>
            <a:ext cx="5829300" cy="628650"/>
          </a:xfrm>
        </p:spPr>
        <p:txBody>
          <a:bodyPr/>
          <a:lstStyle/>
          <a:p>
            <a:pPr algn="l"/>
            <a:r>
              <a:rPr lang="fr-CH" sz="1800" dirty="0"/>
              <a:t>Subjectif – Objectif </a:t>
            </a:r>
            <a:r>
              <a:rPr lang="fr-CH" sz="1350" dirty="0"/>
              <a:t>(Kohn &amp; Nègre, 2003, p.35-38)</a:t>
            </a:r>
          </a:p>
        </p:txBody>
      </p:sp>
      <p:sp>
        <p:nvSpPr>
          <p:cNvPr id="9" name="Espace réservé du contenu 8"/>
          <p:cNvSpPr>
            <a:spLocks noGrp="1"/>
          </p:cNvSpPr>
          <p:nvPr>
            <p:ph idx="1"/>
          </p:nvPr>
        </p:nvSpPr>
        <p:spPr>
          <a:xfrm>
            <a:off x="1599161" y="1588770"/>
            <a:ext cx="5829300" cy="2914650"/>
          </a:xfrm>
        </p:spPr>
        <p:txBody>
          <a:bodyPr/>
          <a:lstStyle/>
          <a:p>
            <a:pPr>
              <a:buFont typeface="Arial" panose="020B0604020202020204" pitchFamily="34" charset="0"/>
              <a:buChar char="•"/>
            </a:pPr>
            <a:r>
              <a:rPr lang="fr-CH" sz="1800" b="1" dirty="0">
                <a:solidFill>
                  <a:srgbClr val="0033CC"/>
                </a:solidFill>
              </a:rPr>
              <a:t>Subjectif : ce qui tient du sujet </a:t>
            </a:r>
          </a:p>
          <a:p>
            <a:pPr marL="600075" lvl="1" indent="-257175"/>
            <a:r>
              <a:rPr lang="fr-CH" sz="1650" i="1" dirty="0">
                <a:latin typeface="Arial" panose="020B0604020202020204" pitchFamily="34" charset="0"/>
                <a:cs typeface="Arial" panose="020B0604020202020204" pitchFamily="34" charset="0"/>
              </a:rPr>
              <a:t>Placé derrière, hors de la vue d’autrui, caché, voilé</a:t>
            </a:r>
          </a:p>
          <a:p>
            <a:pPr marL="600075" lvl="1" indent="-257175"/>
            <a:r>
              <a:rPr lang="fr-CH" sz="1650" i="1" dirty="0">
                <a:latin typeface="Arial" panose="020B0604020202020204" pitchFamily="34" charset="0"/>
                <a:cs typeface="Arial" panose="020B0604020202020204" pitchFamily="34" charset="0"/>
              </a:rPr>
              <a:t>Qui ne correspond pas à un objet extérieur, apparent, illusoire </a:t>
            </a:r>
          </a:p>
          <a:p>
            <a:pPr marL="600075" lvl="1" indent="-257175"/>
            <a:endParaRPr lang="fr-CH" sz="1050" dirty="0">
              <a:latin typeface="Arial" panose="020B0604020202020204" pitchFamily="34" charset="0"/>
              <a:cs typeface="Arial" panose="020B0604020202020204" pitchFamily="34" charset="0"/>
            </a:endParaRPr>
          </a:p>
          <a:p>
            <a:pPr>
              <a:buFont typeface="Arial" panose="020B0604020202020204" pitchFamily="34" charset="0"/>
              <a:buChar char="•"/>
            </a:pPr>
            <a:r>
              <a:rPr lang="fr-CH" sz="1800" b="1" dirty="0">
                <a:solidFill>
                  <a:srgbClr val="0033CC"/>
                </a:solidFill>
              </a:rPr>
              <a:t>Objectif : ce qui se réfère à l’objet </a:t>
            </a:r>
          </a:p>
          <a:p>
            <a:pPr marL="600075" lvl="1" indent="-257175"/>
            <a:r>
              <a:rPr lang="fr-CH" sz="1650" i="1" dirty="0">
                <a:latin typeface="Arial" panose="020B0604020202020204" pitchFamily="34" charset="0"/>
                <a:cs typeface="Arial" panose="020B0604020202020204" pitchFamily="34" charset="0"/>
              </a:rPr>
              <a:t>Jeté devant, public, accessible et observable par tous</a:t>
            </a:r>
          </a:p>
          <a:p>
            <a:pPr marL="600075" lvl="1" indent="-257175"/>
            <a:r>
              <a:rPr lang="fr-CH" sz="1650" i="1" dirty="0">
                <a:latin typeface="Arial" panose="020B0604020202020204" pitchFamily="34" charset="0"/>
                <a:cs typeface="Arial" panose="020B0604020202020204" pitchFamily="34" charset="0"/>
              </a:rPr>
              <a:t>Existant indépendamment du point de vue de l’observateur, de ses émotions</a:t>
            </a:r>
          </a:p>
        </p:txBody>
      </p:sp>
    </p:spTree>
    <p:extLst>
      <p:ext uri="{BB962C8B-B14F-4D97-AF65-F5344CB8AC3E}">
        <p14:creationId xmlns:p14="http://schemas.microsoft.com/office/powerpoint/2010/main" val="565699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300943" y="628650"/>
            <a:ext cx="5485210" cy="631031"/>
          </a:xfrm>
        </p:spPr>
        <p:txBody>
          <a:bodyPr/>
          <a:lstStyle/>
          <a:p>
            <a:pPr algn="l" eaLnBrk="1" hangingPunct="1"/>
            <a:r>
              <a:rPr lang="fr-CH" sz="1800" dirty="0"/>
              <a:t>L’objectivité en observation sociale </a:t>
            </a:r>
            <a:br>
              <a:rPr lang="fr-CH" sz="1800" dirty="0"/>
            </a:br>
            <a:r>
              <a:rPr lang="fr-CH" sz="1350" dirty="0"/>
              <a:t>(Salomé, 1981)</a:t>
            </a:r>
            <a:endParaRPr lang="fr-FR" sz="1350" dirty="0"/>
          </a:p>
        </p:txBody>
      </p:sp>
      <p:sp>
        <p:nvSpPr>
          <p:cNvPr id="172035" name="Rectangle 3"/>
          <p:cNvSpPr>
            <a:spLocks noGrp="1" noChangeArrowheads="1"/>
          </p:cNvSpPr>
          <p:nvPr>
            <p:ph sz="half" idx="1"/>
          </p:nvPr>
        </p:nvSpPr>
        <p:spPr>
          <a:xfrm>
            <a:off x="1371600" y="1428750"/>
            <a:ext cx="3371850" cy="3086100"/>
          </a:xfrm>
        </p:spPr>
        <p:txBody>
          <a:bodyPr/>
          <a:lstStyle/>
          <a:p>
            <a:pPr eaLnBrk="1" hangingPunct="1">
              <a:lnSpc>
                <a:spcPct val="90000"/>
              </a:lnSpc>
              <a:buFont typeface="Wingdings" pitchFamily="2" charset="2"/>
              <a:buNone/>
            </a:pPr>
            <a:r>
              <a:rPr lang="fr-CH" sz="1650" dirty="0">
                <a:solidFill>
                  <a:srgbClr val="0033CC"/>
                </a:solidFill>
              </a:rPr>
              <a:t>	« …Être objectif en observation sera </a:t>
            </a:r>
            <a:r>
              <a:rPr lang="fr-CH" sz="1650" b="1" dirty="0">
                <a:solidFill>
                  <a:srgbClr val="0033CC"/>
                </a:solidFill>
              </a:rPr>
              <a:t>d’être conscient qu’on est subjectif </a:t>
            </a:r>
            <a:r>
              <a:rPr lang="fr-CH" sz="1650" dirty="0">
                <a:solidFill>
                  <a:srgbClr val="0033CC"/>
                </a:solidFill>
              </a:rPr>
              <a:t>et avoir une connaissance suffisante de soi pour savoir que certaines situations, certaines « résonances » émotionnelles augmentent considérablement notre subjectivité et risquent de « voiler », « d’aveugler » certaines de nos perceptions. »</a:t>
            </a:r>
          </a:p>
        </p:txBody>
      </p:sp>
      <p:sp>
        <p:nvSpPr>
          <p:cNvPr id="172036" name="Rectangle 4"/>
          <p:cNvSpPr>
            <a:spLocks noGrp="1" noChangeArrowheads="1"/>
          </p:cNvSpPr>
          <p:nvPr>
            <p:ph sz="half" idx="2"/>
          </p:nvPr>
        </p:nvSpPr>
        <p:spPr>
          <a:xfrm>
            <a:off x="4914900" y="1771650"/>
            <a:ext cx="2800350" cy="2228850"/>
          </a:xfrm>
        </p:spPr>
        <p:txBody>
          <a:bodyPr/>
          <a:lstStyle/>
          <a:p>
            <a:pPr marL="332185" indent="-332185"/>
            <a:r>
              <a:rPr lang="fr-CH" sz="1650" dirty="0"/>
              <a:t>Par définition, l’observateur/</a:t>
            </a:r>
            <a:r>
              <a:rPr lang="fr-CH" sz="1650" dirty="0" err="1"/>
              <a:t>trice</a:t>
            </a:r>
            <a:r>
              <a:rPr lang="fr-CH" sz="1650" dirty="0"/>
              <a:t> est subjectif.</a:t>
            </a:r>
          </a:p>
          <a:p>
            <a:pPr marL="332185" indent="-332185"/>
            <a:endParaRPr lang="fr-CH" sz="1650" dirty="0"/>
          </a:p>
          <a:p>
            <a:pPr marL="332185" indent="-332185"/>
            <a:endParaRPr lang="fr-CH" sz="1650" dirty="0"/>
          </a:p>
          <a:p>
            <a:pPr marL="332185" indent="-332185"/>
            <a:r>
              <a:rPr lang="fr-CH" sz="1650" dirty="0"/>
              <a:t>Objectivité et subjectivité sont interdépendantes</a:t>
            </a:r>
          </a:p>
          <a:p>
            <a:pPr marL="332185" indent="-332185"/>
            <a:endParaRPr lang="fr-CH" sz="1650" dirty="0"/>
          </a:p>
          <a:p>
            <a:pPr marL="332185" indent="-332185"/>
            <a:endParaRPr lang="fr-FR" sz="16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p:cTn id="7" dur="1000" fill="hold"/>
                                        <p:tgtEl>
                                          <p:spTgt spid="172034"/>
                                        </p:tgtEl>
                                        <p:attrNameLst>
                                          <p:attrName>ppt_w</p:attrName>
                                        </p:attrNameLst>
                                      </p:cBhvr>
                                      <p:tavLst>
                                        <p:tav tm="0">
                                          <p:val>
                                            <p:strVal val="#ppt_w+.3"/>
                                          </p:val>
                                        </p:tav>
                                        <p:tav tm="100000">
                                          <p:val>
                                            <p:strVal val="#ppt_w"/>
                                          </p:val>
                                        </p:tav>
                                      </p:tavLst>
                                    </p:anim>
                                    <p:anim calcmode="lin" valueType="num">
                                      <p:cBhvr>
                                        <p:cTn id="8" dur="1000" fill="hold"/>
                                        <p:tgtEl>
                                          <p:spTgt spid="172034"/>
                                        </p:tgtEl>
                                        <p:attrNameLst>
                                          <p:attrName>ppt_h</p:attrName>
                                        </p:attrNameLst>
                                      </p:cBhvr>
                                      <p:tavLst>
                                        <p:tav tm="0">
                                          <p:val>
                                            <p:strVal val="#ppt_h"/>
                                          </p:val>
                                        </p:tav>
                                        <p:tav tm="100000">
                                          <p:val>
                                            <p:strVal val="#ppt_h"/>
                                          </p:val>
                                        </p:tav>
                                      </p:tavLst>
                                    </p:anim>
                                    <p:animEffect transition="in" filter="fade">
                                      <p:cBhvr>
                                        <p:cTn id="9" dur="1000"/>
                                        <p:tgtEl>
                                          <p:spTgt spid="17203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72035">
                                            <p:txEl>
                                              <p:pRg st="0" end="0"/>
                                            </p:txEl>
                                          </p:spTgt>
                                        </p:tgtEl>
                                        <p:attrNameLst>
                                          <p:attrName>style.visibility</p:attrName>
                                        </p:attrNameLst>
                                      </p:cBhvr>
                                      <p:to>
                                        <p:strVal val="visible"/>
                                      </p:to>
                                    </p:set>
                                    <p:anim calcmode="lin" valueType="num">
                                      <p:cBhvr>
                                        <p:cTn id="14" dur="1000" fill="hold"/>
                                        <p:tgtEl>
                                          <p:spTgt spid="17203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7203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7203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72036">
                                            <p:txEl>
                                              <p:pRg st="0" end="0"/>
                                            </p:txEl>
                                          </p:spTgt>
                                        </p:tgtEl>
                                        <p:attrNameLst>
                                          <p:attrName>style.visibility</p:attrName>
                                        </p:attrNameLst>
                                      </p:cBhvr>
                                      <p:to>
                                        <p:strVal val="visible"/>
                                      </p:to>
                                    </p:set>
                                    <p:anim calcmode="lin" valueType="num">
                                      <p:cBhvr>
                                        <p:cTn id="21" dur="1000" fill="hold"/>
                                        <p:tgtEl>
                                          <p:spTgt spid="172036">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172036">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7203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72036">
                                            <p:txEl>
                                              <p:pRg st="3" end="3"/>
                                            </p:txEl>
                                          </p:spTgt>
                                        </p:tgtEl>
                                        <p:attrNameLst>
                                          <p:attrName>style.visibility</p:attrName>
                                        </p:attrNameLst>
                                      </p:cBhvr>
                                      <p:to>
                                        <p:strVal val="visible"/>
                                      </p:to>
                                    </p:set>
                                    <p:anim calcmode="lin" valueType="num">
                                      <p:cBhvr>
                                        <p:cTn id="28" dur="1000" fill="hold"/>
                                        <p:tgtEl>
                                          <p:spTgt spid="172036">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7203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720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P spid="172035" grpId="0" build="p"/>
      <p:bldP spid="172036"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268731" y="692036"/>
            <a:ext cx="5485210" cy="516731"/>
          </a:xfrm>
        </p:spPr>
        <p:txBody>
          <a:bodyPr>
            <a:normAutofit fontScale="90000"/>
          </a:bodyPr>
          <a:lstStyle/>
          <a:p>
            <a:pPr algn="l" eaLnBrk="1" hangingPunct="1"/>
            <a:r>
              <a:rPr lang="fr-CH" sz="1800" dirty="0"/>
              <a:t>L’objectivité en observation sociale </a:t>
            </a:r>
            <a:br>
              <a:rPr lang="fr-CH" sz="1800" dirty="0"/>
            </a:br>
            <a:r>
              <a:rPr lang="fr-CH" sz="1350" dirty="0"/>
              <a:t>(Salomé, 1981)</a:t>
            </a:r>
            <a:endParaRPr lang="fr-FR" sz="1350" dirty="0"/>
          </a:p>
        </p:txBody>
      </p:sp>
      <p:sp>
        <p:nvSpPr>
          <p:cNvPr id="3" name="Rectangle 3"/>
          <p:cNvSpPr>
            <a:spLocks noGrp="1" noChangeArrowheads="1"/>
          </p:cNvSpPr>
          <p:nvPr>
            <p:ph sz="half" idx="1"/>
          </p:nvPr>
        </p:nvSpPr>
        <p:spPr>
          <a:xfrm>
            <a:off x="1371600" y="1485900"/>
            <a:ext cx="3143250" cy="2457450"/>
          </a:xfrm>
        </p:spPr>
        <p:txBody>
          <a:bodyPr/>
          <a:lstStyle/>
          <a:p>
            <a:pPr eaLnBrk="1" hangingPunct="1">
              <a:buFont typeface="Wingdings" pitchFamily="2" charset="2"/>
              <a:buNone/>
            </a:pPr>
            <a:r>
              <a:rPr lang="fr-CH" sz="1650" dirty="0">
                <a:solidFill>
                  <a:srgbClr val="0033CC"/>
                </a:solidFill>
              </a:rPr>
              <a:t>	« Dans le travail social, une action efficace suppose une approche la plus objective possible ! Dans ce cas (…) </a:t>
            </a:r>
            <a:r>
              <a:rPr lang="fr-CH" sz="1650" b="1" dirty="0">
                <a:solidFill>
                  <a:srgbClr val="0033CC"/>
                </a:solidFill>
              </a:rPr>
              <a:t>force nous est d’agir sur nous-mêmes</a:t>
            </a:r>
            <a:r>
              <a:rPr lang="fr-CH" sz="1650" dirty="0">
                <a:solidFill>
                  <a:srgbClr val="0033CC"/>
                </a:solidFill>
              </a:rPr>
              <a:t>, en prenant conscience de notre propre subjectivité à l’égard des faits et des gens. »</a:t>
            </a:r>
          </a:p>
        </p:txBody>
      </p:sp>
      <p:sp>
        <p:nvSpPr>
          <p:cNvPr id="53252" name="Rectangle 4"/>
          <p:cNvSpPr>
            <a:spLocks noGrp="1" noChangeArrowheads="1"/>
          </p:cNvSpPr>
          <p:nvPr>
            <p:ph sz="half" idx="2"/>
          </p:nvPr>
        </p:nvSpPr>
        <p:spPr>
          <a:xfrm>
            <a:off x="4800600" y="1371600"/>
            <a:ext cx="3028950" cy="2914650"/>
          </a:xfrm>
        </p:spPr>
        <p:txBody>
          <a:bodyPr/>
          <a:lstStyle/>
          <a:p>
            <a:pPr marL="332185" indent="-332185">
              <a:spcAft>
                <a:spcPts val="1350"/>
              </a:spcAft>
            </a:pPr>
            <a:r>
              <a:rPr lang="fr-CH" sz="1650" dirty="0"/>
              <a:t>Prendre conscience et accepter notre part de subjectivité.</a:t>
            </a:r>
          </a:p>
          <a:p>
            <a:pPr marL="332185" indent="-332185">
              <a:spcAft>
                <a:spcPts val="1350"/>
              </a:spcAft>
            </a:pPr>
            <a:r>
              <a:rPr lang="fr-CH" sz="1650" dirty="0"/>
              <a:t>Repérer et contrer, dans la mesure du possible, ses propres biais à l’observation.</a:t>
            </a:r>
          </a:p>
          <a:p>
            <a:pPr marL="332185" indent="-332185"/>
            <a:r>
              <a:rPr lang="fr-CH" sz="1650" dirty="0"/>
              <a:t>Développer des outils, des techniques d’observation</a:t>
            </a:r>
            <a:endParaRPr lang="fr-FR" sz="16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2">
                                            <p:txEl>
                                              <p:pRg st="0" end="0"/>
                                            </p:txEl>
                                          </p:spTgt>
                                        </p:tgtEl>
                                        <p:attrNameLst>
                                          <p:attrName>style.visibility</p:attrName>
                                        </p:attrNameLst>
                                      </p:cBhvr>
                                      <p:to>
                                        <p:strVal val="visible"/>
                                      </p:to>
                                    </p:set>
                                    <p:animEffect transition="in" filter="wipe(left)">
                                      <p:cBhvr>
                                        <p:cTn id="17" dur="500"/>
                                        <p:tgtEl>
                                          <p:spTgt spid="5325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52">
                                            <p:txEl>
                                              <p:pRg st="1" end="1"/>
                                            </p:txEl>
                                          </p:spTgt>
                                        </p:tgtEl>
                                        <p:attrNameLst>
                                          <p:attrName>style.visibility</p:attrName>
                                        </p:attrNameLst>
                                      </p:cBhvr>
                                      <p:to>
                                        <p:strVal val="visible"/>
                                      </p:to>
                                    </p:set>
                                    <p:animEffect transition="in" filter="wipe(left)">
                                      <p:cBhvr>
                                        <p:cTn id="22" dur="500"/>
                                        <p:tgtEl>
                                          <p:spTgt spid="5325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252">
                                            <p:txEl>
                                              <p:pRg st="2" end="2"/>
                                            </p:txEl>
                                          </p:spTgt>
                                        </p:tgtEl>
                                        <p:attrNameLst>
                                          <p:attrName>style.visibility</p:attrName>
                                        </p:attrNameLst>
                                      </p:cBhvr>
                                      <p:to>
                                        <p:strVal val="visible"/>
                                      </p:to>
                                    </p:set>
                                    <p:animEffect transition="in" filter="wipe(left)">
                                      <p:cBhvr>
                                        <p:cTn id="27" dur="500"/>
                                        <p:tgtEl>
                                          <p:spTgt spid="532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325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F9D6-C7D7-2DB6-634E-310A77EA1B56}"/>
              </a:ext>
            </a:extLst>
          </p:cNvPr>
          <p:cNvSpPr>
            <a:spLocks noGrp="1"/>
          </p:cNvSpPr>
          <p:nvPr>
            <p:ph type="title"/>
          </p:nvPr>
        </p:nvSpPr>
        <p:spPr/>
        <p:txBody>
          <a:bodyPr/>
          <a:lstStyle/>
          <a:p>
            <a:r>
              <a:rPr lang="fr-CH" dirty="0"/>
              <a:t>Pour conclure….</a:t>
            </a:r>
          </a:p>
        </p:txBody>
      </p:sp>
      <p:sp>
        <p:nvSpPr>
          <p:cNvPr id="3" name="Text Placeholder 2">
            <a:extLst>
              <a:ext uri="{FF2B5EF4-FFF2-40B4-BE49-F238E27FC236}">
                <a16:creationId xmlns:a16="http://schemas.microsoft.com/office/drawing/2014/main" id="{73E04DBE-4258-70CB-224D-884C27630D61}"/>
              </a:ext>
            </a:extLst>
          </p:cNvPr>
          <p:cNvSpPr>
            <a:spLocks noGrp="1"/>
          </p:cNvSpPr>
          <p:nvPr>
            <p:ph type="body" idx="1"/>
          </p:nvPr>
        </p:nvSpPr>
        <p:spPr>
          <a:xfrm>
            <a:off x="1223961" y="1455739"/>
            <a:ext cx="7308851" cy="3240085"/>
          </a:xfrm>
        </p:spPr>
        <p:txBody>
          <a:bodyPr/>
          <a:lstStyle/>
          <a:p>
            <a:r>
              <a:rPr lang="fr-CH" sz="1600" dirty="0"/>
              <a:t>Pour atténuer au maximum les effets des biais de l’observation sur les données récoltées et donc tendre vers plus d’objectivité, il faut préparer son observation</a:t>
            </a:r>
          </a:p>
          <a:p>
            <a:r>
              <a:rPr lang="fr-CH" sz="1600" dirty="0"/>
              <a:t>Cf. étapes de l’observation de Fontaine (2001)</a:t>
            </a:r>
          </a:p>
          <a:p>
            <a:pPr marL="385763" indent="-385763">
              <a:buFont typeface="+mj-lt"/>
              <a:buAutoNum type="arabicPeriod"/>
            </a:pPr>
            <a:r>
              <a:rPr lang="fr-CH" sz="1600" dirty="0"/>
              <a:t>Fixer l’objectif</a:t>
            </a:r>
          </a:p>
          <a:p>
            <a:pPr marL="385763" indent="-385763">
              <a:buFont typeface="+mj-lt"/>
              <a:buAutoNum type="arabicPeriod"/>
            </a:pPr>
            <a:r>
              <a:rPr lang="fr-CH" sz="1600" dirty="0"/>
              <a:t>Préparer l’œil</a:t>
            </a:r>
          </a:p>
          <a:p>
            <a:pPr marL="385763" indent="-385763">
              <a:buFont typeface="+mj-lt"/>
              <a:buAutoNum type="arabicPeriod"/>
            </a:pPr>
            <a:r>
              <a:rPr lang="fr-CH" sz="1600" b="1" dirty="0">
                <a:solidFill>
                  <a:srgbClr val="FF0000"/>
                </a:solidFill>
              </a:rPr>
              <a:t>Préparer un outil pratique </a:t>
            </a:r>
            <a:r>
              <a:rPr lang="fr-CH" sz="1600" b="1" dirty="0">
                <a:solidFill>
                  <a:srgbClr val="FF0000"/>
                </a:solidFill>
                <a:sym typeface="Wingdings" panose="05000000000000000000" pitchFamily="2" charset="2"/>
              </a:rPr>
              <a:t> le prochain cours</a:t>
            </a:r>
            <a:endParaRPr lang="fr-CH" sz="1600" b="1" dirty="0">
              <a:solidFill>
                <a:srgbClr val="FF0000"/>
              </a:solidFill>
            </a:endParaRPr>
          </a:p>
          <a:p>
            <a:pPr marL="385763" indent="-385763">
              <a:buFont typeface="+mj-lt"/>
              <a:buAutoNum type="arabicPeriod"/>
            </a:pPr>
            <a:r>
              <a:rPr lang="fr-CH" sz="1600" dirty="0"/>
              <a:t>Programmer et réaliser l’observation</a:t>
            </a:r>
          </a:p>
          <a:p>
            <a:pPr marL="385763" indent="-385763">
              <a:buFont typeface="+mj-lt"/>
              <a:buAutoNum type="arabicPeriod"/>
            </a:pPr>
            <a:r>
              <a:rPr lang="fr-CH" sz="1600" dirty="0"/>
              <a:t>Analyser les observations</a:t>
            </a:r>
          </a:p>
          <a:p>
            <a:pPr marL="385763" indent="-385763">
              <a:buFont typeface="+mj-lt"/>
              <a:buAutoNum type="arabicPeriod"/>
            </a:pPr>
            <a:r>
              <a:rPr lang="fr-CH" sz="1600" dirty="0"/>
              <a:t>Interroger les pratiques</a:t>
            </a:r>
          </a:p>
          <a:p>
            <a:endParaRPr lang="fr-CH" sz="1600" dirty="0"/>
          </a:p>
        </p:txBody>
      </p:sp>
    </p:spTree>
    <p:extLst>
      <p:ext uri="{BB962C8B-B14F-4D97-AF65-F5344CB8AC3E}">
        <p14:creationId xmlns:p14="http://schemas.microsoft.com/office/powerpoint/2010/main" val="4005602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1334-9E5D-CCF4-28F5-A654F55DE0F5}"/>
              </a:ext>
            </a:extLst>
          </p:cNvPr>
          <p:cNvSpPr>
            <a:spLocks noGrp="1"/>
          </p:cNvSpPr>
          <p:nvPr>
            <p:ph type="title"/>
          </p:nvPr>
        </p:nvSpPr>
        <p:spPr/>
        <p:txBody>
          <a:bodyPr/>
          <a:lstStyle/>
          <a:p>
            <a:r>
              <a:rPr lang="fr-CH" dirty="0"/>
              <a:t>Bibliographie</a:t>
            </a:r>
          </a:p>
        </p:txBody>
      </p:sp>
      <p:sp>
        <p:nvSpPr>
          <p:cNvPr id="3" name="Text Placeholder 2">
            <a:extLst>
              <a:ext uri="{FF2B5EF4-FFF2-40B4-BE49-F238E27FC236}">
                <a16:creationId xmlns:a16="http://schemas.microsoft.com/office/drawing/2014/main" id="{FF536AE7-D7B2-9D82-F133-4CAD15C5B9BB}"/>
              </a:ext>
            </a:extLst>
          </p:cNvPr>
          <p:cNvSpPr>
            <a:spLocks noGrp="1"/>
          </p:cNvSpPr>
          <p:nvPr>
            <p:ph type="body" idx="1"/>
          </p:nvPr>
        </p:nvSpPr>
        <p:spPr/>
        <p:txBody>
          <a:bodyPr/>
          <a:lstStyle/>
          <a:p>
            <a:r>
              <a:rPr lang="fr-CH" dirty="0"/>
              <a:t>Dossier Sciences Humaines n°71, avril 1997, «Comment nous voyons le monde»</a:t>
            </a:r>
          </a:p>
          <a:p>
            <a:r>
              <a:rPr lang="fr-CH" dirty="0" err="1"/>
              <a:t>Fracheboud</a:t>
            </a:r>
            <a:r>
              <a:rPr lang="fr-CH" dirty="0"/>
              <a:t>, M. &amp; </a:t>
            </a:r>
            <a:r>
              <a:rPr lang="fr-CH" dirty="0" err="1"/>
              <a:t>Kühni</a:t>
            </a:r>
            <a:r>
              <a:rPr lang="fr-CH" dirty="0"/>
              <a:t>, K. (2014). Esquisse de réflexion à partir de l'exercice de l'observation. Dans : Gil Meyer éd., </a:t>
            </a:r>
            <a:r>
              <a:rPr lang="fr-CH" i="1" dirty="0"/>
              <a:t>Accueil de la petite enfance : comprendre pour agir</a:t>
            </a:r>
            <a:r>
              <a:rPr lang="fr-CH" dirty="0"/>
              <a:t> (pp. 123-142). </a:t>
            </a:r>
            <a:r>
              <a:rPr lang="fr-CH" dirty="0" err="1"/>
              <a:t>Érès</a:t>
            </a:r>
            <a:r>
              <a:rPr lang="fr-CH" dirty="0"/>
              <a:t>.</a:t>
            </a:r>
            <a:endParaRPr lang="fr-CH" sz="1400" dirty="0"/>
          </a:p>
          <a:p>
            <a:r>
              <a:rPr lang="fr-CH" sz="1400" dirty="0"/>
              <a:t>Kohn, R.C. &amp; Nègre, P. (2003). </a:t>
            </a:r>
            <a:r>
              <a:rPr lang="fr-CH" sz="1400" i="1" dirty="0"/>
              <a:t>Les voies de l'observation. Repères pour les pratiques de recherche en sciences humaines. </a:t>
            </a:r>
            <a:r>
              <a:rPr lang="fr-CH" sz="1400" dirty="0" err="1"/>
              <a:t>Ingénium</a:t>
            </a:r>
            <a:r>
              <a:rPr lang="fr-CH" sz="1400" dirty="0"/>
              <a:t>.</a:t>
            </a:r>
          </a:p>
          <a:p>
            <a:r>
              <a:rPr lang="fr-CH" dirty="0"/>
              <a:t>Mucchielli, R. (1991). L'Observation psychologique et psychosociologique. ESF.</a:t>
            </a:r>
          </a:p>
          <a:p>
            <a:r>
              <a:rPr lang="fr-CH" dirty="0" err="1"/>
              <a:t>Norimatsu</a:t>
            </a:r>
            <a:r>
              <a:rPr lang="fr-CH" dirty="0"/>
              <a:t>, H. &amp; </a:t>
            </a:r>
            <a:r>
              <a:rPr lang="fr-CH" dirty="0" err="1"/>
              <a:t>Pigem</a:t>
            </a:r>
            <a:r>
              <a:rPr lang="fr-CH" dirty="0"/>
              <a:t>, N. (2008). </a:t>
            </a:r>
            <a:r>
              <a:rPr lang="fr-CH" i="1" dirty="0"/>
              <a:t>Les techniques d'observation en sciences humaines</a:t>
            </a:r>
            <a:r>
              <a:rPr lang="fr-CH" dirty="0"/>
              <a:t>. Armand Colin.</a:t>
            </a:r>
          </a:p>
          <a:p>
            <a:r>
              <a:rPr lang="fr-CH" dirty="0" err="1"/>
              <a:t>Stroobants</a:t>
            </a:r>
            <a:r>
              <a:rPr lang="fr-CH" dirty="0"/>
              <a:t>, M. (2016). </a:t>
            </a:r>
            <a:r>
              <a:rPr lang="fr-CH" i="1" dirty="0"/>
              <a:t>Sociologie du travail</a:t>
            </a:r>
            <a:r>
              <a:rPr lang="fr-CH" dirty="0"/>
              <a:t>. Armand Colin.</a:t>
            </a:r>
          </a:p>
          <a:p>
            <a:endParaRPr lang="fr-CH" dirty="0"/>
          </a:p>
        </p:txBody>
      </p:sp>
    </p:spTree>
    <p:extLst>
      <p:ext uri="{BB962C8B-B14F-4D97-AF65-F5344CB8AC3E}">
        <p14:creationId xmlns:p14="http://schemas.microsoft.com/office/powerpoint/2010/main" val="289293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à l’observateur/observatrice: 1</a:t>
            </a:r>
          </a:p>
        </p:txBody>
      </p:sp>
      <p:sp>
        <p:nvSpPr>
          <p:cNvPr id="3" name="Text Placeholder 2">
            <a:extLst>
              <a:ext uri="{FF2B5EF4-FFF2-40B4-BE49-F238E27FC236}">
                <a16:creationId xmlns:a16="http://schemas.microsoft.com/office/drawing/2014/main" id="{FB1163FE-DBF3-600D-90B5-C07652ABDE0F}"/>
              </a:ext>
            </a:extLst>
          </p:cNvPr>
          <p:cNvSpPr>
            <a:spLocks noGrp="1"/>
          </p:cNvSpPr>
          <p:nvPr>
            <p:ph type="body" idx="1"/>
          </p:nvPr>
        </p:nvSpPr>
        <p:spPr>
          <a:xfrm>
            <a:off x="1223962" y="1455739"/>
            <a:ext cx="3432260" cy="3240085"/>
          </a:xfrm>
        </p:spPr>
        <p:txBody>
          <a:bodyPr/>
          <a:lstStyle/>
          <a:p>
            <a:pPr marL="285750" indent="-285750">
              <a:buFont typeface="Arial" panose="020B0604020202020204" pitchFamily="34" charset="0"/>
              <a:buChar char="•"/>
            </a:pPr>
            <a:r>
              <a:rPr lang="fr-CH" sz="2400" dirty="0"/>
              <a:t>Moyens sensoriels imprécis</a:t>
            </a:r>
          </a:p>
          <a:p>
            <a:pPr marL="628650" lvl="1" indent="-285750">
              <a:buFont typeface="Arial" panose="020B0604020202020204" pitchFamily="34" charset="0"/>
              <a:buChar char="•"/>
            </a:pPr>
            <a:r>
              <a:rPr lang="fr-CH" sz="2400" dirty="0">
                <a:solidFill>
                  <a:schemeClr val="tx1"/>
                </a:solidFill>
                <a:latin typeface="Arial" panose="020B0604020202020204" pitchFamily="34" charset="0"/>
                <a:cs typeface="Arial" panose="020B0604020202020204" pitchFamily="34" charset="0"/>
              </a:rPr>
              <a:t>Sélectivité de l’attention</a:t>
            </a:r>
          </a:p>
          <a:p>
            <a:pPr marL="628650" lvl="1" indent="-285750">
              <a:buFont typeface="Arial" panose="020B0604020202020204" pitchFamily="34" charset="0"/>
              <a:buChar char="•"/>
            </a:pPr>
            <a:r>
              <a:rPr lang="fr-CH" sz="2400" dirty="0">
                <a:solidFill>
                  <a:schemeClr val="tx1"/>
                </a:solidFill>
                <a:latin typeface="Arial" panose="020B0604020202020204" pitchFamily="34" charset="0"/>
                <a:cs typeface="Arial" panose="020B0604020202020204" pitchFamily="34" charset="0"/>
              </a:rPr>
              <a:t>Sélectivité de la mémoire</a:t>
            </a:r>
          </a:p>
        </p:txBody>
      </p:sp>
      <p:sp>
        <p:nvSpPr>
          <p:cNvPr id="4" name="Text Placeholder 2">
            <a:extLst>
              <a:ext uri="{FF2B5EF4-FFF2-40B4-BE49-F238E27FC236}">
                <a16:creationId xmlns:a16="http://schemas.microsoft.com/office/drawing/2014/main" id="{F0350C21-E3E3-4503-6E17-5AF2065A6F9A}"/>
              </a:ext>
            </a:extLst>
          </p:cNvPr>
          <p:cNvSpPr txBox="1">
            <a:spLocks/>
          </p:cNvSpPr>
          <p:nvPr/>
        </p:nvSpPr>
        <p:spPr>
          <a:xfrm>
            <a:off x="4878387" y="1475628"/>
            <a:ext cx="3432260" cy="324008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H" sz="2400" dirty="0">
                <a:solidFill>
                  <a:srgbClr val="FF0000"/>
                </a:solidFill>
              </a:rPr>
              <a:t>Je ne peux pas…</a:t>
            </a:r>
          </a:p>
          <a:p>
            <a:pPr marL="628650" lvl="1" indent="-285750">
              <a:buFont typeface="Arial" panose="020B0604020202020204" pitchFamily="34" charset="0"/>
              <a:buChar char="•"/>
            </a:pPr>
            <a:r>
              <a:rPr lang="fr-CH" sz="2400" dirty="0">
                <a:solidFill>
                  <a:srgbClr val="FF0000"/>
                </a:solidFill>
                <a:latin typeface="Arial" panose="020B0604020202020204" pitchFamily="34" charset="0"/>
                <a:cs typeface="Arial" panose="020B0604020202020204" pitchFamily="34" charset="0"/>
              </a:rPr>
              <a:t>Tout voir</a:t>
            </a:r>
          </a:p>
          <a:p>
            <a:pPr marL="628650" lvl="1" indent="-285750">
              <a:buFont typeface="Arial" panose="020B0604020202020204" pitchFamily="34" charset="0"/>
              <a:buChar char="•"/>
            </a:pPr>
            <a:r>
              <a:rPr lang="fr-CH" sz="2400" dirty="0">
                <a:solidFill>
                  <a:srgbClr val="FF0000"/>
                </a:solidFill>
                <a:latin typeface="Arial" panose="020B0604020202020204" pitchFamily="34" charset="0"/>
                <a:cs typeface="Arial" panose="020B0604020202020204" pitchFamily="34" charset="0"/>
              </a:rPr>
              <a:t>Tout me rappeler</a:t>
            </a:r>
          </a:p>
        </p:txBody>
      </p:sp>
    </p:spTree>
    <p:extLst>
      <p:ext uri="{BB962C8B-B14F-4D97-AF65-F5344CB8AC3E}">
        <p14:creationId xmlns:p14="http://schemas.microsoft.com/office/powerpoint/2010/main" val="419805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1" name="Rectangle 3"/>
          <p:cNvSpPr>
            <a:spLocks noGrp="1" noChangeArrowheads="1"/>
          </p:cNvSpPr>
          <p:nvPr>
            <p:ph sz="half" idx="1"/>
          </p:nvPr>
        </p:nvSpPr>
        <p:spPr>
          <a:xfrm>
            <a:off x="2477860" y="579996"/>
            <a:ext cx="3514725" cy="4057650"/>
          </a:xfrm>
        </p:spPr>
        <p:txBody>
          <a:bodyPr>
            <a:noAutofit/>
          </a:bodyPr>
          <a:lstStyle/>
          <a:p>
            <a:pPr marL="0" indent="0" algn="ctr">
              <a:buNone/>
            </a:pPr>
            <a:r>
              <a:rPr lang="fr-CH" sz="1800" b="1" dirty="0"/>
              <a:t>Stimulus</a:t>
            </a:r>
          </a:p>
          <a:p>
            <a:pPr marL="357188" indent="-357188" algn="ctr"/>
            <a:endParaRPr lang="fr-CH" sz="1800" b="1" dirty="0"/>
          </a:p>
          <a:p>
            <a:pPr marL="0" indent="0" algn="ctr">
              <a:spcBef>
                <a:spcPts val="1350"/>
              </a:spcBef>
              <a:buNone/>
            </a:pPr>
            <a:r>
              <a:rPr lang="fr-CH" sz="1800" b="1" dirty="0"/>
              <a:t>Sélection des informations	  </a:t>
            </a:r>
          </a:p>
          <a:p>
            <a:pPr marL="357188" indent="-357188" algn="ctr"/>
            <a:endParaRPr lang="fr-CH" sz="1800" b="1" dirty="0"/>
          </a:p>
          <a:p>
            <a:pPr marL="0" indent="0" algn="ctr">
              <a:spcBef>
                <a:spcPts val="900"/>
              </a:spcBef>
              <a:buNone/>
            </a:pPr>
            <a:r>
              <a:rPr lang="fr-CH" sz="1800" b="1" dirty="0"/>
              <a:t>Attribution d’un sens à l’information </a:t>
            </a:r>
          </a:p>
          <a:p>
            <a:pPr marL="0" indent="0" algn="ctr">
              <a:spcBef>
                <a:spcPts val="900"/>
              </a:spcBef>
              <a:buNone/>
            </a:pPr>
            <a:r>
              <a:rPr lang="fr-CH" sz="1800" b="1" dirty="0"/>
              <a:t>                     </a:t>
            </a:r>
          </a:p>
          <a:p>
            <a:pPr marL="0" indent="0" algn="ctr">
              <a:spcBef>
                <a:spcPts val="900"/>
              </a:spcBef>
              <a:buNone/>
            </a:pPr>
            <a:r>
              <a:rPr lang="fr-CH" sz="1800" b="1" dirty="0"/>
              <a:t>Mémorisation de l’information</a:t>
            </a:r>
          </a:p>
          <a:p>
            <a:pPr marL="0" indent="0" algn="ctr">
              <a:spcBef>
                <a:spcPts val="900"/>
              </a:spcBef>
              <a:buNone/>
            </a:pPr>
            <a:endParaRPr lang="fr-CH" sz="1800" b="1" dirty="0"/>
          </a:p>
          <a:p>
            <a:pPr marL="0" indent="0" algn="ctr">
              <a:spcBef>
                <a:spcPts val="900"/>
              </a:spcBef>
              <a:buNone/>
            </a:pPr>
            <a:r>
              <a:rPr lang="fr-CH" sz="1800" b="1" dirty="0"/>
              <a:t>Interprétation</a:t>
            </a:r>
          </a:p>
          <a:p>
            <a:pPr marL="357188" indent="-357188" algn="ctr"/>
            <a:endParaRPr lang="fr-CH" sz="1800" b="1" dirty="0"/>
          </a:p>
        </p:txBody>
      </p:sp>
      <p:sp>
        <p:nvSpPr>
          <p:cNvPr id="89090" name="Rectangle 2"/>
          <p:cNvSpPr>
            <a:spLocks noGrp="1" noChangeArrowheads="1"/>
          </p:cNvSpPr>
          <p:nvPr>
            <p:ph type="title"/>
          </p:nvPr>
        </p:nvSpPr>
        <p:spPr>
          <a:xfrm rot="5400000">
            <a:off x="4657726" y="2294496"/>
            <a:ext cx="3314699" cy="628650"/>
          </a:xfrm>
        </p:spPr>
        <p:txBody>
          <a:bodyPr>
            <a:normAutofit fontScale="90000"/>
          </a:bodyPr>
          <a:lstStyle/>
          <a:p>
            <a:pPr algn="ctr" eaLnBrk="1" hangingPunct="1"/>
            <a:r>
              <a:rPr lang="fr-CH" sz="2100" dirty="0">
                <a:solidFill>
                  <a:srgbClr val="0033CC"/>
                </a:solidFill>
              </a:rPr>
              <a:t>Phases du processus</a:t>
            </a:r>
            <a:br>
              <a:rPr lang="fr-CH" sz="2100" dirty="0">
                <a:solidFill>
                  <a:srgbClr val="0033CC"/>
                </a:solidFill>
              </a:rPr>
            </a:br>
            <a:r>
              <a:rPr lang="fr-CH" sz="2100" dirty="0">
                <a:solidFill>
                  <a:srgbClr val="0033CC"/>
                </a:solidFill>
              </a:rPr>
              <a:t>d’observation</a:t>
            </a:r>
            <a:endParaRPr lang="fr-FR" sz="2100" dirty="0">
              <a:solidFill>
                <a:srgbClr val="0033CC"/>
              </a:solidFill>
            </a:endParaRPr>
          </a:p>
        </p:txBody>
      </p:sp>
      <p:sp>
        <p:nvSpPr>
          <p:cNvPr id="11" name="Rectangle 3"/>
          <p:cNvSpPr>
            <a:spLocks noGrp="1" noChangeArrowheads="1"/>
          </p:cNvSpPr>
          <p:nvPr>
            <p:ph sz="half" idx="2"/>
          </p:nvPr>
        </p:nvSpPr>
        <p:spPr>
          <a:xfrm>
            <a:off x="1194676" y="746334"/>
            <a:ext cx="2628900" cy="457200"/>
          </a:xfrm>
        </p:spPr>
        <p:txBody>
          <a:bodyPr>
            <a:normAutofit lnSpcReduction="10000"/>
          </a:bodyPr>
          <a:lstStyle/>
          <a:p>
            <a:pPr marL="0" indent="0">
              <a:buNone/>
            </a:pPr>
            <a:r>
              <a:rPr lang="fr-CH" b="1" dirty="0">
                <a:solidFill>
                  <a:srgbClr val="0033CC"/>
                </a:solidFill>
              </a:rPr>
              <a:t>Fonctionnement de la perception </a:t>
            </a:r>
          </a:p>
          <a:p>
            <a:pPr marL="332185" indent="-332185"/>
            <a:endParaRPr lang="fr-CH" b="1" dirty="0">
              <a:solidFill>
                <a:srgbClr val="0033CC"/>
              </a:solidFill>
            </a:endParaRPr>
          </a:p>
        </p:txBody>
      </p:sp>
      <p:sp>
        <p:nvSpPr>
          <p:cNvPr id="89100" name="AutoShape 12"/>
          <p:cNvSpPr>
            <a:spLocks noChangeArrowheads="1"/>
          </p:cNvSpPr>
          <p:nvPr/>
        </p:nvSpPr>
        <p:spPr bwMode="auto">
          <a:xfrm>
            <a:off x="4149497" y="2969878"/>
            <a:ext cx="171450" cy="296219"/>
          </a:xfrm>
          <a:prstGeom prst="downArrow">
            <a:avLst>
              <a:gd name="adj1" fmla="val 50000"/>
              <a:gd name="adj2" fmla="val 58333"/>
            </a:avLst>
          </a:prstGeom>
          <a:solidFill>
            <a:schemeClr val="accent1"/>
          </a:solidFill>
          <a:ln w="9525">
            <a:solidFill>
              <a:schemeClr val="tx1"/>
            </a:solidFill>
            <a:miter lim="800000"/>
            <a:headEnd/>
            <a:tailEnd/>
          </a:ln>
        </p:spPr>
        <p:txBody>
          <a:bodyPr anchor="ctr">
            <a:spAutoFit/>
          </a:bodyPr>
          <a:lstStyle/>
          <a:p>
            <a:endParaRPr lang="fr-CH" sz="1013" dirty="0"/>
          </a:p>
        </p:txBody>
      </p:sp>
      <p:sp>
        <p:nvSpPr>
          <p:cNvPr id="89101" name="AutoShape 13"/>
          <p:cNvSpPr>
            <a:spLocks noChangeArrowheads="1"/>
          </p:cNvSpPr>
          <p:nvPr/>
        </p:nvSpPr>
        <p:spPr bwMode="auto">
          <a:xfrm>
            <a:off x="4141296" y="1894548"/>
            <a:ext cx="171450" cy="296219"/>
          </a:xfrm>
          <a:prstGeom prst="downArrow">
            <a:avLst>
              <a:gd name="adj1" fmla="val 50000"/>
              <a:gd name="adj2" fmla="val 58333"/>
            </a:avLst>
          </a:prstGeom>
          <a:solidFill>
            <a:schemeClr val="accent1"/>
          </a:solidFill>
          <a:ln w="9525">
            <a:solidFill>
              <a:schemeClr val="tx1"/>
            </a:solidFill>
            <a:miter lim="800000"/>
            <a:headEnd/>
            <a:tailEnd/>
          </a:ln>
        </p:spPr>
        <p:txBody>
          <a:bodyPr anchor="ctr">
            <a:spAutoFit/>
          </a:bodyPr>
          <a:lstStyle/>
          <a:p>
            <a:endParaRPr lang="fr-CH" sz="1013" dirty="0"/>
          </a:p>
        </p:txBody>
      </p:sp>
      <p:sp>
        <p:nvSpPr>
          <p:cNvPr id="89102" name="AutoShape 14"/>
          <p:cNvSpPr>
            <a:spLocks noChangeArrowheads="1"/>
          </p:cNvSpPr>
          <p:nvPr/>
        </p:nvSpPr>
        <p:spPr bwMode="auto">
          <a:xfrm>
            <a:off x="4141296" y="1055425"/>
            <a:ext cx="171450" cy="296219"/>
          </a:xfrm>
          <a:prstGeom prst="downArrow">
            <a:avLst>
              <a:gd name="adj1" fmla="val 50000"/>
              <a:gd name="adj2" fmla="val 58333"/>
            </a:avLst>
          </a:prstGeom>
          <a:solidFill>
            <a:schemeClr val="accent1"/>
          </a:solidFill>
          <a:ln w="9525">
            <a:solidFill>
              <a:schemeClr val="tx1"/>
            </a:solidFill>
            <a:miter lim="800000"/>
            <a:headEnd/>
            <a:tailEnd/>
          </a:ln>
        </p:spPr>
        <p:txBody>
          <a:bodyPr anchor="ctr">
            <a:spAutoFit/>
          </a:bodyPr>
          <a:lstStyle/>
          <a:p>
            <a:endParaRPr lang="fr-CH" sz="1013" dirty="0"/>
          </a:p>
        </p:txBody>
      </p:sp>
      <p:sp>
        <p:nvSpPr>
          <p:cNvPr id="21516" name="ZoneTexte 11"/>
          <p:cNvSpPr txBox="1">
            <a:spLocks noChangeArrowheads="1"/>
          </p:cNvSpPr>
          <p:nvPr/>
        </p:nvSpPr>
        <p:spPr bwMode="auto">
          <a:xfrm rot="5400000">
            <a:off x="6003724" y="2412615"/>
            <a:ext cx="2914650" cy="392415"/>
          </a:xfrm>
          <a:prstGeom prst="rect">
            <a:avLst/>
          </a:prstGeom>
          <a:noFill/>
          <a:ln w="9525">
            <a:noFill/>
            <a:miter lim="800000"/>
            <a:headEnd/>
            <a:tailEnd/>
          </a:ln>
        </p:spPr>
        <p:txBody>
          <a:bodyPr wrap="square">
            <a:spAutoFit/>
          </a:bodyPr>
          <a:lstStyle/>
          <a:p>
            <a:r>
              <a:rPr lang="fr-CH" sz="975" dirty="0"/>
              <a:t>Source : </a:t>
            </a:r>
            <a:r>
              <a:rPr lang="fr-CH" sz="975" i="1" dirty="0"/>
              <a:t>Comment nous voyons le monde</a:t>
            </a:r>
            <a:r>
              <a:rPr lang="fr-CH" sz="975" dirty="0"/>
              <a:t>. </a:t>
            </a:r>
          </a:p>
          <a:p>
            <a:r>
              <a:rPr lang="fr-CH" sz="975" dirty="0"/>
              <a:t>Sciences humaines, N°71, Avril 1997.</a:t>
            </a:r>
          </a:p>
        </p:txBody>
      </p:sp>
      <p:sp>
        <p:nvSpPr>
          <p:cNvPr id="9" name="AutoShape 12"/>
          <p:cNvSpPr>
            <a:spLocks noChangeArrowheads="1"/>
          </p:cNvSpPr>
          <p:nvPr/>
        </p:nvSpPr>
        <p:spPr bwMode="auto">
          <a:xfrm>
            <a:off x="4149497" y="3655652"/>
            <a:ext cx="171450" cy="296219"/>
          </a:xfrm>
          <a:prstGeom prst="downArrow">
            <a:avLst>
              <a:gd name="adj1" fmla="val 50000"/>
              <a:gd name="adj2" fmla="val 58333"/>
            </a:avLst>
          </a:prstGeom>
          <a:solidFill>
            <a:schemeClr val="accent1"/>
          </a:solidFill>
          <a:ln w="9525">
            <a:solidFill>
              <a:schemeClr val="tx1"/>
            </a:solidFill>
            <a:miter lim="800000"/>
            <a:headEnd/>
            <a:tailEnd/>
          </a:ln>
        </p:spPr>
        <p:txBody>
          <a:bodyPr anchor="ctr">
            <a:spAutoFit/>
          </a:bodyPr>
          <a:lstStyle/>
          <a:p>
            <a:endParaRPr lang="fr-CH" sz="1013" dirty="0"/>
          </a:p>
        </p:txBody>
      </p:sp>
    </p:spTree>
    <p:extLst>
      <p:ext uri="{BB962C8B-B14F-4D97-AF65-F5344CB8AC3E}">
        <p14:creationId xmlns:p14="http://schemas.microsoft.com/office/powerpoint/2010/main" val="23229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4" presetClass="entr" presetSubtype="0"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fade">
                                      <p:cBhvr>
                                        <p:cTn id="12" dur="500"/>
                                        <p:tgtEl>
                                          <p:spTgt spid="89091">
                                            <p:txEl>
                                              <p:pRg st="0" end="0"/>
                                            </p:txEl>
                                          </p:spTgt>
                                        </p:tgtEl>
                                      </p:cBhvr>
                                    </p:animEffect>
                                    <p:anim calcmode="lin" valueType="num">
                                      <p:cBhvr>
                                        <p:cTn id="13"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909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9102"/>
                                        </p:tgtEl>
                                        <p:attrNameLst>
                                          <p:attrName>style.visibility</p:attrName>
                                        </p:attrNameLst>
                                      </p:cBhvr>
                                      <p:to>
                                        <p:strVal val="visible"/>
                                      </p:to>
                                    </p:set>
                                    <p:animEffect transition="in" filter="fade">
                                      <p:cBhvr>
                                        <p:cTn id="19" dur="1000"/>
                                        <p:tgtEl>
                                          <p:spTgt spid="89102"/>
                                        </p:tgtEl>
                                      </p:cBhvr>
                                    </p:animEffect>
                                    <p:anim calcmode="lin" valueType="num">
                                      <p:cBhvr>
                                        <p:cTn id="20" dur="1000" fill="hold"/>
                                        <p:tgtEl>
                                          <p:spTgt spid="89102"/>
                                        </p:tgtEl>
                                        <p:attrNameLst>
                                          <p:attrName>ppt_x</p:attrName>
                                        </p:attrNameLst>
                                      </p:cBhvr>
                                      <p:tavLst>
                                        <p:tav tm="0">
                                          <p:val>
                                            <p:strVal val="#ppt_x"/>
                                          </p:val>
                                        </p:tav>
                                        <p:tav tm="100000">
                                          <p:val>
                                            <p:strVal val="#ppt_x"/>
                                          </p:val>
                                        </p:tav>
                                      </p:tavLst>
                                    </p:anim>
                                    <p:anim calcmode="lin" valueType="num">
                                      <p:cBhvr>
                                        <p:cTn id="21" dur="1000" fill="hold"/>
                                        <p:tgtEl>
                                          <p:spTgt spid="89102"/>
                                        </p:tgtEl>
                                        <p:attrNameLst>
                                          <p:attrName>ppt_y</p:attrName>
                                        </p:attrNameLst>
                                      </p:cBhvr>
                                      <p:tavLst>
                                        <p:tav tm="0">
                                          <p:val>
                                            <p:strVal val="#ppt_y-.1"/>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89091">
                                            <p:txEl>
                                              <p:pRg st="2" end="2"/>
                                            </p:txEl>
                                          </p:spTgt>
                                        </p:tgtEl>
                                        <p:attrNameLst>
                                          <p:attrName>style.visibility</p:attrName>
                                        </p:attrNameLst>
                                      </p:cBhvr>
                                      <p:to>
                                        <p:strVal val="visible"/>
                                      </p:to>
                                    </p:set>
                                    <p:animEffect transition="in" filter="fade">
                                      <p:cBhvr>
                                        <p:cTn id="24" dur="500"/>
                                        <p:tgtEl>
                                          <p:spTgt spid="89091">
                                            <p:txEl>
                                              <p:pRg st="2" end="2"/>
                                            </p:txEl>
                                          </p:spTgt>
                                        </p:tgtEl>
                                      </p:cBhvr>
                                    </p:animEffect>
                                    <p:anim calcmode="lin" valueType="num">
                                      <p:cBhvr>
                                        <p:cTn id="25"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8909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9101"/>
                                        </p:tgtEl>
                                        <p:attrNameLst>
                                          <p:attrName>style.visibility</p:attrName>
                                        </p:attrNameLst>
                                      </p:cBhvr>
                                      <p:to>
                                        <p:strVal val="visible"/>
                                      </p:to>
                                    </p:set>
                                    <p:animEffect transition="in" filter="fade">
                                      <p:cBhvr>
                                        <p:cTn id="31" dur="1000"/>
                                        <p:tgtEl>
                                          <p:spTgt spid="89101"/>
                                        </p:tgtEl>
                                      </p:cBhvr>
                                    </p:animEffect>
                                    <p:anim calcmode="lin" valueType="num">
                                      <p:cBhvr>
                                        <p:cTn id="32" dur="1000" fill="hold"/>
                                        <p:tgtEl>
                                          <p:spTgt spid="89101"/>
                                        </p:tgtEl>
                                        <p:attrNameLst>
                                          <p:attrName>ppt_x</p:attrName>
                                        </p:attrNameLst>
                                      </p:cBhvr>
                                      <p:tavLst>
                                        <p:tav tm="0">
                                          <p:val>
                                            <p:strVal val="#ppt_x"/>
                                          </p:val>
                                        </p:tav>
                                        <p:tav tm="100000">
                                          <p:val>
                                            <p:strVal val="#ppt_x"/>
                                          </p:val>
                                        </p:tav>
                                      </p:tavLst>
                                    </p:anim>
                                    <p:anim calcmode="lin" valueType="num">
                                      <p:cBhvr>
                                        <p:cTn id="33" dur="1000" fill="hold"/>
                                        <p:tgtEl>
                                          <p:spTgt spid="89101"/>
                                        </p:tgtEl>
                                        <p:attrNameLst>
                                          <p:attrName>ppt_y</p:attrName>
                                        </p:attrNameLst>
                                      </p:cBhvr>
                                      <p:tavLst>
                                        <p:tav tm="0">
                                          <p:val>
                                            <p:strVal val="#ppt_y-.1"/>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89091">
                                            <p:txEl>
                                              <p:pRg st="4" end="4"/>
                                            </p:txEl>
                                          </p:spTgt>
                                        </p:tgtEl>
                                        <p:attrNameLst>
                                          <p:attrName>style.visibility</p:attrName>
                                        </p:attrNameLst>
                                      </p:cBhvr>
                                      <p:to>
                                        <p:strVal val="visible"/>
                                      </p:to>
                                    </p:set>
                                    <p:animEffect transition="in" filter="fade">
                                      <p:cBhvr>
                                        <p:cTn id="36" dur="500"/>
                                        <p:tgtEl>
                                          <p:spTgt spid="89091">
                                            <p:txEl>
                                              <p:pRg st="4" end="4"/>
                                            </p:txEl>
                                          </p:spTgt>
                                        </p:tgtEl>
                                      </p:cBhvr>
                                    </p:animEffect>
                                    <p:anim calcmode="lin" valueType="num">
                                      <p:cBhvr>
                                        <p:cTn id="37"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89091">
                                            <p:txEl>
                                              <p:pRg st="4" end="4"/>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89091">
                                            <p:txEl>
                                              <p:pRg st="5" end="5"/>
                                            </p:txEl>
                                          </p:spTgt>
                                        </p:tgtEl>
                                        <p:attrNameLst>
                                          <p:attrName>style.visibility</p:attrName>
                                        </p:attrNameLst>
                                      </p:cBhvr>
                                      <p:to>
                                        <p:strVal val="visible"/>
                                      </p:to>
                                    </p:set>
                                    <p:animEffect transition="in" filter="fade">
                                      <p:cBhvr>
                                        <p:cTn id="41" dur="500"/>
                                        <p:tgtEl>
                                          <p:spTgt spid="89091">
                                            <p:txEl>
                                              <p:pRg st="5" end="5"/>
                                            </p:txEl>
                                          </p:spTgt>
                                        </p:tgtEl>
                                      </p:cBhvr>
                                    </p:animEffect>
                                    <p:anim calcmode="lin" valueType="num">
                                      <p:cBhvr>
                                        <p:cTn id="42" dur="5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8909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9100"/>
                                        </p:tgtEl>
                                        <p:attrNameLst>
                                          <p:attrName>style.visibility</p:attrName>
                                        </p:attrNameLst>
                                      </p:cBhvr>
                                      <p:to>
                                        <p:strVal val="visible"/>
                                      </p:to>
                                    </p:set>
                                    <p:animEffect transition="in" filter="fade">
                                      <p:cBhvr>
                                        <p:cTn id="48" dur="1000"/>
                                        <p:tgtEl>
                                          <p:spTgt spid="89100"/>
                                        </p:tgtEl>
                                      </p:cBhvr>
                                    </p:animEffect>
                                    <p:anim calcmode="lin" valueType="num">
                                      <p:cBhvr>
                                        <p:cTn id="49" dur="1000" fill="hold"/>
                                        <p:tgtEl>
                                          <p:spTgt spid="89100"/>
                                        </p:tgtEl>
                                        <p:attrNameLst>
                                          <p:attrName>ppt_x</p:attrName>
                                        </p:attrNameLst>
                                      </p:cBhvr>
                                      <p:tavLst>
                                        <p:tav tm="0">
                                          <p:val>
                                            <p:strVal val="#ppt_x"/>
                                          </p:val>
                                        </p:tav>
                                        <p:tav tm="100000">
                                          <p:val>
                                            <p:strVal val="#ppt_x"/>
                                          </p:val>
                                        </p:tav>
                                      </p:tavLst>
                                    </p:anim>
                                    <p:anim calcmode="lin" valueType="num">
                                      <p:cBhvr>
                                        <p:cTn id="50" dur="1000" fill="hold"/>
                                        <p:tgtEl>
                                          <p:spTgt spid="89100"/>
                                        </p:tgtEl>
                                        <p:attrNameLst>
                                          <p:attrName>ppt_y</p:attrName>
                                        </p:attrNameLst>
                                      </p:cBhvr>
                                      <p:tavLst>
                                        <p:tav tm="0">
                                          <p:val>
                                            <p:strVal val="#ppt_y-.1"/>
                                          </p:val>
                                        </p:tav>
                                        <p:tav tm="100000">
                                          <p:val>
                                            <p:strVal val="#ppt_y"/>
                                          </p:val>
                                        </p:tav>
                                      </p:tavLst>
                                    </p:anim>
                                  </p:childTnLst>
                                </p:cTn>
                              </p:par>
                              <p:par>
                                <p:cTn id="51" presetID="44" presetClass="entr" presetSubtype="0" fill="hold" grpId="0" nodeType="withEffect">
                                  <p:stCondLst>
                                    <p:cond delay="0"/>
                                  </p:stCondLst>
                                  <p:childTnLst>
                                    <p:set>
                                      <p:cBhvr>
                                        <p:cTn id="52" dur="1" fill="hold">
                                          <p:stCondLst>
                                            <p:cond delay="0"/>
                                          </p:stCondLst>
                                        </p:cTn>
                                        <p:tgtEl>
                                          <p:spTgt spid="89091">
                                            <p:txEl>
                                              <p:pRg st="6" end="6"/>
                                            </p:txEl>
                                          </p:spTgt>
                                        </p:tgtEl>
                                        <p:attrNameLst>
                                          <p:attrName>style.visibility</p:attrName>
                                        </p:attrNameLst>
                                      </p:cBhvr>
                                      <p:to>
                                        <p:strVal val="visible"/>
                                      </p:to>
                                    </p:set>
                                    <p:animEffect transition="in" filter="fade">
                                      <p:cBhvr>
                                        <p:cTn id="53" dur="500"/>
                                        <p:tgtEl>
                                          <p:spTgt spid="89091">
                                            <p:txEl>
                                              <p:pRg st="6" end="6"/>
                                            </p:txEl>
                                          </p:spTgt>
                                        </p:tgtEl>
                                      </p:cBhvr>
                                    </p:animEffect>
                                    <p:anim calcmode="lin" valueType="num">
                                      <p:cBhvr>
                                        <p:cTn id="54" dur="500" fill="hold"/>
                                        <p:tgtEl>
                                          <p:spTgt spid="89091">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8909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4" presetClass="entr" presetSubtype="0" fill="hold" grpId="0" nodeType="clickEffect">
                                  <p:stCondLst>
                                    <p:cond delay="0"/>
                                  </p:stCondLst>
                                  <p:childTnLst>
                                    <p:set>
                                      <p:cBhvr>
                                        <p:cTn id="59" dur="1" fill="hold">
                                          <p:stCondLst>
                                            <p:cond delay="0"/>
                                          </p:stCondLst>
                                        </p:cTn>
                                        <p:tgtEl>
                                          <p:spTgt spid="89091">
                                            <p:txEl>
                                              <p:pRg st="8" end="8"/>
                                            </p:txEl>
                                          </p:spTgt>
                                        </p:tgtEl>
                                        <p:attrNameLst>
                                          <p:attrName>style.visibility</p:attrName>
                                        </p:attrNameLst>
                                      </p:cBhvr>
                                      <p:to>
                                        <p:strVal val="visible"/>
                                      </p:to>
                                    </p:set>
                                    <p:animEffect transition="in" filter="fade">
                                      <p:cBhvr>
                                        <p:cTn id="60" dur="500"/>
                                        <p:tgtEl>
                                          <p:spTgt spid="89091">
                                            <p:txEl>
                                              <p:pRg st="8" end="8"/>
                                            </p:txEl>
                                          </p:spTgt>
                                        </p:tgtEl>
                                      </p:cBhvr>
                                    </p:animEffect>
                                    <p:anim calcmode="lin" valueType="num">
                                      <p:cBhvr>
                                        <p:cTn id="61" dur="500" fill="hold"/>
                                        <p:tgtEl>
                                          <p:spTgt spid="89091">
                                            <p:txEl>
                                              <p:pRg st="8" end="8"/>
                                            </p:txEl>
                                          </p:spTgt>
                                        </p:tgtEl>
                                        <p:attrNameLst>
                                          <p:attrName>ppt_x</p:attrName>
                                        </p:attrNameLst>
                                      </p:cBhvr>
                                      <p:tavLst>
                                        <p:tav tm="0">
                                          <p:val>
                                            <p:strVal val="#ppt_x"/>
                                          </p:val>
                                        </p:tav>
                                        <p:tav tm="100000">
                                          <p:val>
                                            <p:strVal val="#ppt_x"/>
                                          </p:val>
                                        </p:tav>
                                      </p:tavLst>
                                    </p:anim>
                                    <p:anim calcmode="lin" valueType="num">
                                      <p:cBhvr>
                                        <p:cTn id="62" dur="500" fill="hold"/>
                                        <p:tgtEl>
                                          <p:spTgt spid="89091">
                                            <p:txEl>
                                              <p:pRg st="8" end="8"/>
                                            </p:txEl>
                                          </p:spTgt>
                                        </p:tgtEl>
                                        <p:attrNameLst>
                                          <p:attrName>ppt_y</p:attrName>
                                        </p:attrNameLst>
                                      </p:cBhvr>
                                      <p:tavLst>
                                        <p:tav tm="0">
                                          <p:val>
                                            <p:strVal val="#ppt_y+.05"/>
                                          </p:val>
                                        </p:tav>
                                        <p:tav tm="100000">
                                          <p:val>
                                            <p:strVal val="#ppt_y"/>
                                          </p:val>
                                        </p:tav>
                                      </p:tavLst>
                                    </p:anim>
                                  </p:childTnLst>
                                </p:cTn>
                              </p:par>
                              <p:par>
                                <p:cTn id="63" presetID="1" presetClass="entr" presetSubtype="0" fill="hold" grpId="0" nodeType="withEffect">
                                  <p:stCondLst>
                                    <p:cond delay="0"/>
                                  </p:stCondLst>
                                  <p:childTnLst>
                                    <p:set>
                                      <p:cBhvr>
                                        <p:cTn id="64" dur="1" fill="hold">
                                          <p:stCondLst>
                                            <p:cond delay="0"/>
                                          </p:stCondLst>
                                        </p:cTn>
                                        <p:tgtEl>
                                          <p:spTgt spid="215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89090"/>
                                        </p:tgtEl>
                                        <p:attrNameLst>
                                          <p:attrName>style.visibility</p:attrName>
                                        </p:attrNameLst>
                                      </p:cBhvr>
                                      <p:to>
                                        <p:strVal val="visible"/>
                                      </p:to>
                                    </p:set>
                                    <p:anim calcmode="lin" valueType="num">
                                      <p:cBhvr>
                                        <p:cTn id="69" dur="1000" fill="hold"/>
                                        <p:tgtEl>
                                          <p:spTgt spid="89090"/>
                                        </p:tgtEl>
                                        <p:attrNameLst>
                                          <p:attrName>ppt_x</p:attrName>
                                        </p:attrNameLst>
                                      </p:cBhvr>
                                      <p:tavLst>
                                        <p:tav tm="0">
                                          <p:val>
                                            <p:strVal val="#ppt_x-.2"/>
                                          </p:val>
                                        </p:tav>
                                        <p:tav tm="100000">
                                          <p:val>
                                            <p:strVal val="#ppt_x"/>
                                          </p:val>
                                        </p:tav>
                                      </p:tavLst>
                                    </p:anim>
                                    <p:anim calcmode="lin" valueType="num">
                                      <p:cBhvr>
                                        <p:cTn id="70" dur="1000" fill="hold"/>
                                        <p:tgtEl>
                                          <p:spTgt spid="89090"/>
                                        </p:tgtEl>
                                        <p:attrNameLst>
                                          <p:attrName>ppt_y</p:attrName>
                                        </p:attrNameLst>
                                      </p:cBhvr>
                                      <p:tavLst>
                                        <p:tav tm="0">
                                          <p:val>
                                            <p:strVal val="#ppt_y"/>
                                          </p:val>
                                        </p:tav>
                                        <p:tav tm="100000">
                                          <p:val>
                                            <p:strVal val="#ppt_y"/>
                                          </p:val>
                                        </p:tav>
                                      </p:tavLst>
                                    </p:anim>
                                    <p:animEffect transition="in" filter="wipe(right)" prLst="gradientSize: 0.1">
                                      <p:cBhvr>
                                        <p:cTn id="71" dur="1000"/>
                                        <p:tgtEl>
                                          <p:spTgt spid="89090"/>
                                        </p:tgtEl>
                                      </p:cBhvr>
                                    </p:animEffect>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1000"/>
                                        <p:tgtEl>
                                          <p:spTgt spid="9"/>
                                        </p:tgtEl>
                                      </p:cBhvr>
                                    </p:animEffect>
                                    <p:anim calcmode="lin" valueType="num">
                                      <p:cBhvr>
                                        <p:cTn id="77" dur="1000" fill="hold"/>
                                        <p:tgtEl>
                                          <p:spTgt spid="9"/>
                                        </p:tgtEl>
                                        <p:attrNameLst>
                                          <p:attrName>ppt_x</p:attrName>
                                        </p:attrNameLst>
                                      </p:cBhvr>
                                      <p:tavLst>
                                        <p:tav tm="0">
                                          <p:val>
                                            <p:strVal val="#ppt_x"/>
                                          </p:val>
                                        </p:tav>
                                        <p:tav tm="100000">
                                          <p:val>
                                            <p:strVal val="#ppt_x"/>
                                          </p:val>
                                        </p:tav>
                                      </p:tavLst>
                                    </p:anim>
                                    <p:anim calcmode="lin" valueType="num">
                                      <p:cBhvr>
                                        <p:cTn id="7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p:bldP spid="89090" grpId="0"/>
      <p:bldP spid="11" grpId="0" build="p"/>
      <p:bldP spid="89100" grpId="0" uiExpand="1" animBg="1"/>
      <p:bldP spid="89101" grpId="0" uiExpand="1" animBg="1"/>
      <p:bldP spid="89102" grpId="0" uiExpand="1" animBg="1"/>
      <p:bldP spid="21516" grpId="0"/>
      <p:bldP spid="9" grpId="0" uiExpan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re 7"/>
          <p:cNvSpPr>
            <a:spLocks noGrp="1"/>
          </p:cNvSpPr>
          <p:nvPr>
            <p:ph type="title"/>
          </p:nvPr>
        </p:nvSpPr>
        <p:spPr>
          <a:xfrm>
            <a:off x="1600200" y="400050"/>
            <a:ext cx="4343400" cy="400050"/>
          </a:xfrm>
        </p:spPr>
        <p:txBody>
          <a:bodyPr>
            <a:normAutofit fontScale="90000"/>
          </a:bodyPr>
          <a:lstStyle/>
          <a:p>
            <a:pPr algn="l"/>
            <a:r>
              <a:rPr lang="fr-CH" sz="2100" dirty="0">
                <a:solidFill>
                  <a:srgbClr val="0033CC"/>
                </a:solidFill>
              </a:rPr>
              <a:t>La perception </a:t>
            </a:r>
            <a:br>
              <a:rPr lang="fr-CH" sz="2100" dirty="0">
                <a:solidFill>
                  <a:srgbClr val="0033CC"/>
                </a:solidFill>
              </a:rPr>
            </a:br>
            <a:endParaRPr lang="fr-CH" sz="2100" dirty="0"/>
          </a:p>
        </p:txBody>
      </p:sp>
      <p:sp>
        <p:nvSpPr>
          <p:cNvPr id="9" name="Espace réservé du contenu 8"/>
          <p:cNvSpPr>
            <a:spLocks noGrp="1"/>
          </p:cNvSpPr>
          <p:nvPr>
            <p:ph idx="1"/>
          </p:nvPr>
        </p:nvSpPr>
        <p:spPr>
          <a:xfrm>
            <a:off x="1598357" y="857250"/>
            <a:ext cx="5829300" cy="628650"/>
          </a:xfrm>
          <a:solidFill>
            <a:schemeClr val="bg1"/>
          </a:solidFill>
        </p:spPr>
        <p:txBody>
          <a:bodyPr>
            <a:normAutofit fontScale="92500" lnSpcReduction="20000"/>
          </a:bodyPr>
          <a:lstStyle/>
          <a:p>
            <a:pPr marL="0" indent="0">
              <a:spcAft>
                <a:spcPts val="450"/>
              </a:spcAft>
              <a:buNone/>
            </a:pPr>
            <a:r>
              <a:rPr lang="fr-CH" sz="1800" dirty="0"/>
              <a:t>Observation : de la perception à la représentation</a:t>
            </a:r>
          </a:p>
          <a:p>
            <a:pPr marL="0" indent="0">
              <a:buNone/>
            </a:pPr>
            <a:r>
              <a:rPr lang="fr-CH" dirty="0"/>
              <a:t>(</a:t>
            </a:r>
            <a:r>
              <a:rPr lang="fr-CH" sz="1350" dirty="0"/>
              <a:t>Kohn et Nègre, 2003, p. 43)</a:t>
            </a:r>
          </a:p>
        </p:txBody>
      </p:sp>
      <p:pic>
        <p:nvPicPr>
          <p:cNvPr id="226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097" y="1477339"/>
            <a:ext cx="6457950" cy="356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2914650" y="4873947"/>
            <a:ext cx="3600450" cy="219291"/>
          </a:xfrm>
          <a:prstGeom prst="rect">
            <a:avLst/>
          </a:prstGeom>
          <a:solidFill>
            <a:schemeClr val="bg1"/>
          </a:solidFill>
        </p:spPr>
        <p:txBody>
          <a:bodyPr wrap="square" rtlCol="0">
            <a:spAutoFit/>
          </a:bodyPr>
          <a:lstStyle/>
          <a:p>
            <a:endParaRPr lang="fr-CH" sz="825" dirty="0"/>
          </a:p>
        </p:txBody>
      </p:sp>
      <p:sp>
        <p:nvSpPr>
          <p:cNvPr id="12" name="ZoneTexte 11"/>
          <p:cNvSpPr txBox="1"/>
          <p:nvPr/>
        </p:nvSpPr>
        <p:spPr>
          <a:xfrm>
            <a:off x="1428750" y="4792039"/>
            <a:ext cx="1714500" cy="219291"/>
          </a:xfrm>
          <a:prstGeom prst="rect">
            <a:avLst/>
          </a:prstGeom>
          <a:solidFill>
            <a:schemeClr val="bg1"/>
          </a:solidFill>
        </p:spPr>
        <p:txBody>
          <a:bodyPr wrap="square" rtlCol="0">
            <a:spAutoFit/>
          </a:bodyPr>
          <a:lstStyle/>
          <a:p>
            <a:endParaRPr lang="fr-CH" sz="825" dirty="0"/>
          </a:p>
        </p:txBody>
      </p:sp>
      <p:sp>
        <p:nvSpPr>
          <p:cNvPr id="14" name="ZoneTexte 13"/>
          <p:cNvSpPr txBox="1"/>
          <p:nvPr/>
        </p:nvSpPr>
        <p:spPr>
          <a:xfrm>
            <a:off x="6515100" y="1657351"/>
            <a:ext cx="1371600" cy="219291"/>
          </a:xfrm>
          <a:prstGeom prst="rect">
            <a:avLst/>
          </a:prstGeom>
          <a:solidFill>
            <a:schemeClr val="bg1"/>
          </a:solidFill>
        </p:spPr>
        <p:txBody>
          <a:bodyPr wrap="square" rtlCol="0">
            <a:spAutoFit/>
          </a:bodyPr>
          <a:lstStyle/>
          <a:p>
            <a:endParaRPr lang="fr-CH" sz="825" dirty="0"/>
          </a:p>
        </p:txBody>
      </p:sp>
    </p:spTree>
    <p:extLst>
      <p:ext uri="{BB962C8B-B14F-4D97-AF65-F5344CB8AC3E}">
        <p14:creationId xmlns:p14="http://schemas.microsoft.com/office/powerpoint/2010/main" val="207185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898"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898"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898"/>
                                          </p:stCondLst>
                                        </p:cTn>
                                        <p:tgtEl>
                                          <p:spTgt spid="9">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0D93D1-DFCC-43EE-ADB5-07868577FD5C}"/>
              </a:ext>
            </a:extLst>
          </p:cNvPr>
          <p:cNvSpPr>
            <a:spLocks noGrp="1"/>
          </p:cNvSpPr>
          <p:nvPr>
            <p:ph type="title"/>
          </p:nvPr>
        </p:nvSpPr>
        <p:spPr>
          <a:xfrm>
            <a:off x="1228726" y="521863"/>
            <a:ext cx="4531407" cy="856059"/>
          </a:xfrm>
        </p:spPr>
        <p:txBody>
          <a:bodyPr wrap="square" anchor="ctr">
            <a:normAutofit/>
          </a:bodyPr>
          <a:lstStyle/>
          <a:p>
            <a:r>
              <a:rPr lang="fr-CH" dirty="0"/>
              <a:t>Pour aller plus loin</a:t>
            </a:r>
          </a:p>
        </p:txBody>
      </p:sp>
      <p:sp>
        <p:nvSpPr>
          <p:cNvPr id="3" name="Espace réservé du contenu 2">
            <a:extLst>
              <a:ext uri="{FF2B5EF4-FFF2-40B4-BE49-F238E27FC236}">
                <a16:creationId xmlns:a16="http://schemas.microsoft.com/office/drawing/2014/main" id="{61671DC5-D9A1-4F97-9D44-3BA72936BF50}"/>
              </a:ext>
            </a:extLst>
          </p:cNvPr>
          <p:cNvSpPr>
            <a:spLocks noGrp="1"/>
          </p:cNvSpPr>
          <p:nvPr>
            <p:ph sz="half" idx="1"/>
          </p:nvPr>
        </p:nvSpPr>
        <p:spPr>
          <a:xfrm>
            <a:off x="946144" y="2134220"/>
            <a:ext cx="3293585" cy="1531544"/>
          </a:xfrm>
        </p:spPr>
        <p:txBody>
          <a:bodyPr wrap="square" anchor="t">
            <a:normAutofit/>
          </a:bodyPr>
          <a:lstStyle/>
          <a:p>
            <a:pPr marL="0" indent="0">
              <a:buNone/>
            </a:pPr>
            <a:r>
              <a:rPr lang="fr-CH" dirty="0"/>
              <a:t>Dossier Sciences Humaines n°71, avril 1997, «Comment nous voyons le monde»</a:t>
            </a:r>
          </a:p>
        </p:txBody>
      </p:sp>
      <p:pic>
        <p:nvPicPr>
          <p:cNvPr id="5" name="Image 4">
            <a:extLst>
              <a:ext uri="{FF2B5EF4-FFF2-40B4-BE49-F238E27FC236}">
                <a16:creationId xmlns:a16="http://schemas.microsoft.com/office/drawing/2014/main" id="{4581742B-B344-41F4-8E69-185F75A0BD97}"/>
              </a:ext>
            </a:extLst>
          </p:cNvPr>
          <p:cNvPicPr>
            <a:picLocks noChangeAspect="1"/>
          </p:cNvPicPr>
          <p:nvPr/>
        </p:nvPicPr>
        <p:blipFill>
          <a:blip r:embed="rId3"/>
          <a:stretch>
            <a:fillRect/>
          </a:stretch>
        </p:blipFill>
        <p:spPr>
          <a:xfrm>
            <a:off x="4620616" y="2253626"/>
            <a:ext cx="3293585" cy="1292732"/>
          </a:xfrm>
          <a:prstGeom prst="rect">
            <a:avLst/>
          </a:prstGeom>
          <a:noFill/>
        </p:spPr>
      </p:pic>
    </p:spTree>
    <p:extLst>
      <p:ext uri="{BB962C8B-B14F-4D97-AF65-F5344CB8AC3E}">
        <p14:creationId xmlns:p14="http://schemas.microsoft.com/office/powerpoint/2010/main" val="65603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à l’observateur/observatrice: 2</a:t>
            </a:r>
          </a:p>
        </p:txBody>
      </p:sp>
      <p:sp>
        <p:nvSpPr>
          <p:cNvPr id="3" name="Text Placeholder 2">
            <a:extLst>
              <a:ext uri="{FF2B5EF4-FFF2-40B4-BE49-F238E27FC236}">
                <a16:creationId xmlns:a16="http://schemas.microsoft.com/office/drawing/2014/main" id="{FB1163FE-DBF3-600D-90B5-C07652ABDE0F}"/>
              </a:ext>
            </a:extLst>
          </p:cNvPr>
          <p:cNvSpPr>
            <a:spLocks noGrp="1"/>
          </p:cNvSpPr>
          <p:nvPr>
            <p:ph type="body" idx="1"/>
          </p:nvPr>
        </p:nvSpPr>
        <p:spPr>
          <a:xfrm>
            <a:off x="1223962" y="1455739"/>
            <a:ext cx="3432260" cy="3240085"/>
          </a:xfrm>
        </p:spPr>
        <p:txBody>
          <a:bodyPr/>
          <a:lstStyle/>
          <a:p>
            <a:pPr marL="285750" indent="-285750">
              <a:buFont typeface="Arial" panose="020B0604020202020204" pitchFamily="34" charset="0"/>
              <a:buChar char="•"/>
            </a:pPr>
            <a:r>
              <a:rPr lang="fr-CH" sz="2400" dirty="0"/>
              <a:t>Effet de halo (persistance des premières impressions)</a:t>
            </a:r>
          </a:p>
        </p:txBody>
      </p:sp>
      <p:sp>
        <p:nvSpPr>
          <p:cNvPr id="4" name="Text Placeholder 2">
            <a:extLst>
              <a:ext uri="{FF2B5EF4-FFF2-40B4-BE49-F238E27FC236}">
                <a16:creationId xmlns:a16="http://schemas.microsoft.com/office/drawing/2014/main" id="{F0350C21-E3E3-4503-6E17-5AF2065A6F9A}"/>
              </a:ext>
            </a:extLst>
          </p:cNvPr>
          <p:cNvSpPr txBox="1">
            <a:spLocks/>
          </p:cNvSpPr>
          <p:nvPr/>
        </p:nvSpPr>
        <p:spPr>
          <a:xfrm>
            <a:off x="4878387" y="1475628"/>
            <a:ext cx="3432260" cy="324008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H" sz="2400" dirty="0">
                <a:solidFill>
                  <a:srgbClr val="FF0000"/>
                </a:solidFill>
              </a:rPr>
              <a:t>J’ai conscience que je vais tenter de confirmer mes premières impressions</a:t>
            </a:r>
          </a:p>
        </p:txBody>
      </p:sp>
      <p:sp>
        <p:nvSpPr>
          <p:cNvPr id="5" name="TextBox 4">
            <a:extLst>
              <a:ext uri="{FF2B5EF4-FFF2-40B4-BE49-F238E27FC236}">
                <a16:creationId xmlns:a16="http://schemas.microsoft.com/office/drawing/2014/main" id="{45FD298B-56A9-F586-C89B-1E3D8BAE68BB}"/>
              </a:ext>
            </a:extLst>
          </p:cNvPr>
          <p:cNvSpPr txBox="1"/>
          <p:nvPr/>
        </p:nvSpPr>
        <p:spPr>
          <a:xfrm>
            <a:off x="727911" y="4395742"/>
            <a:ext cx="7856621" cy="300082"/>
          </a:xfrm>
          <a:prstGeom prst="rect">
            <a:avLst/>
          </a:prstGeom>
          <a:noFill/>
        </p:spPr>
        <p:txBody>
          <a:bodyPr wrap="square" rtlCol="0">
            <a:spAutoFit/>
          </a:bodyPr>
          <a:lstStyle/>
          <a:p>
            <a:pPr algn="ctr"/>
            <a:r>
              <a:rPr lang="fr-CH" dirty="0"/>
              <a:t>L’ensemble des biais qui suivent sont largement inspirés de l’ouvrage de Mucchielli (1991)</a:t>
            </a:r>
          </a:p>
        </p:txBody>
      </p:sp>
    </p:spTree>
    <p:extLst>
      <p:ext uri="{BB962C8B-B14F-4D97-AF65-F5344CB8AC3E}">
        <p14:creationId xmlns:p14="http://schemas.microsoft.com/office/powerpoint/2010/main" val="136815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F0B0-7777-B959-28A3-05979996B5AB}"/>
              </a:ext>
            </a:extLst>
          </p:cNvPr>
          <p:cNvSpPr>
            <a:spLocks noGrp="1"/>
          </p:cNvSpPr>
          <p:nvPr>
            <p:ph type="title"/>
          </p:nvPr>
        </p:nvSpPr>
        <p:spPr/>
        <p:txBody>
          <a:bodyPr/>
          <a:lstStyle/>
          <a:p>
            <a:r>
              <a:rPr lang="fr-CH" dirty="0"/>
              <a:t>Liés à l’observateur/observatrice: 3</a:t>
            </a:r>
          </a:p>
        </p:txBody>
      </p:sp>
      <p:sp>
        <p:nvSpPr>
          <p:cNvPr id="3" name="Text Placeholder 2">
            <a:extLst>
              <a:ext uri="{FF2B5EF4-FFF2-40B4-BE49-F238E27FC236}">
                <a16:creationId xmlns:a16="http://schemas.microsoft.com/office/drawing/2014/main" id="{FB1163FE-DBF3-600D-90B5-C07652ABDE0F}"/>
              </a:ext>
            </a:extLst>
          </p:cNvPr>
          <p:cNvSpPr>
            <a:spLocks noGrp="1"/>
          </p:cNvSpPr>
          <p:nvPr>
            <p:ph type="body" idx="1"/>
          </p:nvPr>
        </p:nvSpPr>
        <p:spPr>
          <a:xfrm>
            <a:off x="1268829" y="1455739"/>
            <a:ext cx="3432260" cy="3240085"/>
          </a:xfrm>
        </p:spPr>
        <p:txBody>
          <a:bodyPr/>
          <a:lstStyle/>
          <a:p>
            <a:pPr marL="285750" indent="-285750">
              <a:buFont typeface="Arial" panose="020B0604020202020204" pitchFamily="34" charset="0"/>
              <a:buChar char="•"/>
            </a:pPr>
            <a:r>
              <a:rPr lang="fr-CH" sz="2000" dirty="0"/>
              <a:t>Effets par rapport aux savoirs, aux interprétations personnelles et à l’identification</a:t>
            </a:r>
          </a:p>
        </p:txBody>
      </p:sp>
      <p:sp>
        <p:nvSpPr>
          <p:cNvPr id="4" name="Text Placeholder 2">
            <a:extLst>
              <a:ext uri="{FF2B5EF4-FFF2-40B4-BE49-F238E27FC236}">
                <a16:creationId xmlns:a16="http://schemas.microsoft.com/office/drawing/2014/main" id="{F0350C21-E3E3-4503-6E17-5AF2065A6F9A}"/>
              </a:ext>
            </a:extLst>
          </p:cNvPr>
          <p:cNvSpPr txBox="1">
            <a:spLocks/>
          </p:cNvSpPr>
          <p:nvPr/>
        </p:nvSpPr>
        <p:spPr>
          <a:xfrm>
            <a:off x="4878387" y="1475628"/>
            <a:ext cx="3432260" cy="324008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CH" sz="2000" dirty="0">
                <a:solidFill>
                  <a:srgbClr val="FF0000"/>
                </a:solidFill>
              </a:rPr>
              <a:t>J’ai tendance à vouloir confirmer ce que je sais déjà (savoirs); ce que je pense déjà de la situation (interprétations personnelles); ce que je projette de mon expérience sur la situation</a:t>
            </a:r>
          </a:p>
        </p:txBody>
      </p:sp>
    </p:spTree>
    <p:extLst>
      <p:ext uri="{BB962C8B-B14F-4D97-AF65-F5344CB8AC3E}">
        <p14:creationId xmlns:p14="http://schemas.microsoft.com/office/powerpoint/2010/main" val="1883646125"/>
      </p:ext>
    </p:extLst>
  </p:cSld>
  <p:clrMapOvr>
    <a:masterClrMapping/>
  </p:clrMapOvr>
</p:sld>
</file>

<file path=ppt/theme/theme1.xml><?xml version="1.0" encoding="utf-8"?>
<a:theme xmlns:a="http://schemas.openxmlformats.org/drawingml/2006/main" name="Thème Office">
  <a:themeElements>
    <a:clrScheme name="hesso TS">
      <a:dk1>
        <a:srgbClr val="000000"/>
      </a:dk1>
      <a:lt1>
        <a:srgbClr val="FFFFFF"/>
      </a:lt1>
      <a:dk2>
        <a:srgbClr val="44546A"/>
      </a:dk2>
      <a:lt2>
        <a:srgbClr val="E7E6E6"/>
      </a:lt2>
      <a:accent1>
        <a:srgbClr val="8AB21D"/>
      </a:accent1>
      <a:accent2>
        <a:srgbClr val="2EA662"/>
      </a:accent2>
      <a:accent3>
        <a:srgbClr val="E1DE00"/>
      </a:accent3>
      <a:accent4>
        <a:srgbClr val="00A099"/>
      </a:accent4>
      <a:accent5>
        <a:srgbClr val="000000"/>
      </a:accent5>
      <a:accent6>
        <a:srgbClr val="000000"/>
      </a:accent6>
      <a:hlink>
        <a:srgbClr val="8AB21D"/>
      </a:hlink>
      <a:folHlink>
        <a:srgbClr val="B9B8B9"/>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STS_modèle_FR_light.potx" id="{9AB7B3E4-C08D-43CE-8E94-0FB94F5A2F89}" vid="{92F8CA98-7094-4991-94C3-93F3FD101BA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13721e-2470-4287-96dc-ebe15e11726d">
      <Terms xmlns="http://schemas.microsoft.com/office/infopath/2007/PartnerControls"/>
    </lcf76f155ced4ddcb4097134ff3c332f>
    <TaxCatchAll xmlns="3de9c41c-7260-449f-9838-ce628a3e74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AFF94D23AD4F4F85B20EA31AD84E15" ma:contentTypeVersion="14" ma:contentTypeDescription="Crée un document." ma:contentTypeScope="" ma:versionID="5d5f8fa3b6acf1fb165874c8507c24ae">
  <xsd:schema xmlns:xsd="http://www.w3.org/2001/XMLSchema" xmlns:xs="http://www.w3.org/2001/XMLSchema" xmlns:p="http://schemas.microsoft.com/office/2006/metadata/properties" xmlns:ns2="de13721e-2470-4287-96dc-ebe15e11726d" xmlns:ns3="3de9c41c-7260-449f-9838-ce628a3e7435" targetNamespace="http://schemas.microsoft.com/office/2006/metadata/properties" ma:root="true" ma:fieldsID="cd0237738b6ab0097092b3f98c4c72e4" ns2:_="" ns3:_="">
    <xsd:import namespace="de13721e-2470-4287-96dc-ebe15e11726d"/>
    <xsd:import namespace="3de9c41c-7260-449f-9838-ce628a3e7435"/>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3721e-2470-4287-96dc-ebe15e1172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e5965820-1b97-4994-ad5a-2b1f2cea3fc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e9c41c-7260-449f-9838-ce628a3e743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0d4b19c-1678-45e8-b58b-02e0f8d6b03e}" ma:internalName="TaxCatchAll" ma:showField="CatchAllData" ma:web="3de9c41c-7260-449f-9838-ce628a3e743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FA8496-1FF8-4B29-8183-5924100BC1C0}">
  <ds:schemaRefs>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 ds:uri="de13721e-2470-4287-96dc-ebe15e11726d"/>
    <ds:schemaRef ds:uri="http://schemas.microsoft.com/office/2006/documentManagement/types"/>
    <ds:schemaRef ds:uri="3de9c41c-7260-449f-9838-ce628a3e743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4F6B0AD-F4CB-493B-A7C0-09567A16F627}">
  <ds:schemaRefs>
    <ds:schemaRef ds:uri="http://schemas.microsoft.com/sharepoint/v3/contenttype/forms"/>
  </ds:schemaRefs>
</ds:datastoreItem>
</file>

<file path=customXml/itemProps3.xml><?xml version="1.0" encoding="utf-8"?>
<ds:datastoreItem xmlns:ds="http://schemas.openxmlformats.org/officeDocument/2006/customXml" ds:itemID="{B4A32C2C-7692-4A22-AEE8-5E0E8DEE535F}"/>
</file>

<file path=docProps/app.xml><?xml version="1.0" encoding="utf-8"?>
<Properties xmlns="http://schemas.openxmlformats.org/officeDocument/2006/extended-properties" xmlns:vt="http://schemas.openxmlformats.org/officeDocument/2006/docPropsVTypes">
  <Template>05_HESTS_HESTS_modèle_FR_light</Template>
  <TotalTime>0</TotalTime>
  <Words>2083</Words>
  <Application>Microsoft Office PowerPoint</Application>
  <PresentationFormat>On-screen Show (16:9)</PresentationFormat>
  <Paragraphs>237</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Helvetica</vt:lpstr>
      <vt:lpstr>Helvetica Light</vt:lpstr>
      <vt:lpstr>Verdana</vt:lpstr>
      <vt:lpstr>Wingdings</vt:lpstr>
      <vt:lpstr>Thème Office</vt:lpstr>
      <vt:lpstr>Les biais de l’observation La question de l’objectivité</vt:lpstr>
      <vt:lpstr>Objectifs</vt:lpstr>
      <vt:lpstr>I. Les biais de l’observation</vt:lpstr>
      <vt:lpstr>Liés à l’observateur/observatrice: 1</vt:lpstr>
      <vt:lpstr>Phases du processus d’observation</vt:lpstr>
      <vt:lpstr>La perception  </vt:lpstr>
      <vt:lpstr>Pour aller plus loin</vt:lpstr>
      <vt:lpstr>Liés à l’observateur/observatrice: 2</vt:lpstr>
      <vt:lpstr>Liés à l’observateur/observatrice: 3</vt:lpstr>
      <vt:lpstr>Les savoirs</vt:lpstr>
      <vt:lpstr>Processus d’identification et interprétations personnelles</vt:lpstr>
      <vt:lpstr>Liés à l’observateur/observatrice: 4</vt:lpstr>
      <vt:lpstr>Processus de catégorisation </vt:lpstr>
      <vt:lpstr>Liés à l’observateur/observatrice: 5</vt:lpstr>
      <vt:lpstr>Effet de contraste et d’assimilation</vt:lpstr>
      <vt:lpstr>Liés à l’observateur/observatrice: 6</vt:lpstr>
      <vt:lpstr>Liés à l’observateur/observatrice: 7</vt:lpstr>
      <vt:lpstr>Illustrations</vt:lpstr>
      <vt:lpstr>Liés à l’observateur/observatrice: en résumé</vt:lpstr>
      <vt:lpstr>Liés au contexte</vt:lpstr>
      <vt:lpstr>Liés aux personnes observées: en préambule</vt:lpstr>
      <vt:lpstr>Liés aux personnes observées: en préambule</vt:lpstr>
      <vt:lpstr>Liés aux personnes observées: 1</vt:lpstr>
      <vt:lpstr>Travail de groupe</vt:lpstr>
      <vt:lpstr>Consignes</vt:lpstr>
      <vt:lpstr>Liés aux personnes observées: 2</vt:lpstr>
      <vt:lpstr>Liés aux personnes observées: 3</vt:lpstr>
      <vt:lpstr>Liés aux personnes observées: résumé</vt:lpstr>
      <vt:lpstr>Les biais de l’observation sont donc…</vt:lpstr>
      <vt:lpstr>Subjectif – Objectif (Kohn &amp; Nègre, 2003, p.35-38)</vt:lpstr>
      <vt:lpstr>L’objectivité en observation sociale  (Salomé, 1981)</vt:lpstr>
      <vt:lpstr>L’objectivité en observation sociale  (Salomé, 1981)</vt:lpstr>
      <vt:lpstr>Pour conclure….</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Haute Ecole et Ecole Supérieure de Travail Social</dc:title>
  <dc:creator>Darbellay Karine</dc:creator>
  <cp:lastModifiedBy>Darbellay Karine</cp:lastModifiedBy>
  <cp:revision>17</cp:revision>
  <dcterms:created xsi:type="dcterms:W3CDTF">2022-04-29T14:38:29Z</dcterms:created>
  <dcterms:modified xsi:type="dcterms:W3CDTF">2025-11-07T08:38:03Z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0x01010019AFF94D23AD4F4F85B20EA31AD84E15</vt:lpwstr>
  </property>
  <property fmtid="{D5CDD505-2E9C-101B-9397-08002B2CF9AE}" pid="3" name="MediaServiceImageTags">
    <vt:lpwstr/>
  </property>
</Properties>
</file>