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0" r:id="rId2"/>
    <p:sldId id="261" r:id="rId3"/>
    <p:sldId id="262" r:id="rId4"/>
    <p:sldId id="259" r:id="rId5"/>
    <p:sldId id="257" r:id="rId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10"/>
    <p:restoredTop sz="94658"/>
  </p:normalViewPr>
  <p:slideViewPr>
    <p:cSldViewPr snapToGrid="0">
      <p:cViewPr varScale="1">
        <p:scale>
          <a:sx n="105" d="100"/>
          <a:sy n="105"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EF227A-394C-8402-7BD4-466BBEBC4E0D}"/>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9CA426D8-7455-B077-B57C-AA4AC45FC0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DDB3B7CD-1D94-2500-1788-0382EC36B306}"/>
              </a:ext>
            </a:extLst>
          </p:cNvPr>
          <p:cNvSpPr>
            <a:spLocks noGrp="1"/>
          </p:cNvSpPr>
          <p:nvPr>
            <p:ph type="dt" sz="half" idx="10"/>
          </p:nvPr>
        </p:nvSpPr>
        <p:spPr/>
        <p:txBody>
          <a:bodyPr/>
          <a:lstStyle/>
          <a:p>
            <a:fld id="{23DDD53C-750F-F749-AC02-54BB5F223898}" type="datetimeFigureOut">
              <a:rPr lang="fr-FR" smtClean="0"/>
              <a:t>18/11/2025</a:t>
            </a:fld>
            <a:endParaRPr lang="fr-FR"/>
          </a:p>
        </p:txBody>
      </p:sp>
      <p:sp>
        <p:nvSpPr>
          <p:cNvPr id="5" name="Espace réservé du pied de page 4">
            <a:extLst>
              <a:ext uri="{FF2B5EF4-FFF2-40B4-BE49-F238E27FC236}">
                <a16:creationId xmlns:a16="http://schemas.microsoft.com/office/drawing/2014/main" id="{664D0AE0-7609-ED1B-4F8B-1444E1D2DB8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7E54BEA-94F8-8498-6460-1F5A2580A638}"/>
              </a:ext>
            </a:extLst>
          </p:cNvPr>
          <p:cNvSpPr>
            <a:spLocks noGrp="1"/>
          </p:cNvSpPr>
          <p:nvPr>
            <p:ph type="sldNum" sz="quarter" idx="12"/>
          </p:nvPr>
        </p:nvSpPr>
        <p:spPr/>
        <p:txBody>
          <a:bodyPr/>
          <a:lstStyle/>
          <a:p>
            <a:fld id="{5086961D-CF52-8640-9AE3-C0AF19AB6D2F}" type="slidenum">
              <a:rPr lang="fr-FR" smtClean="0"/>
              <a:t>‹N°›</a:t>
            </a:fld>
            <a:endParaRPr lang="fr-FR"/>
          </a:p>
        </p:txBody>
      </p:sp>
    </p:spTree>
    <p:extLst>
      <p:ext uri="{BB962C8B-B14F-4D97-AF65-F5344CB8AC3E}">
        <p14:creationId xmlns:p14="http://schemas.microsoft.com/office/powerpoint/2010/main" val="1555530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5BF3AA-2EC4-4C79-E50A-8C19A05E7B7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18BACF8F-82F7-4C21-75A9-E7AFB97DA52B}"/>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6EB27B2-55A0-D16A-FA36-86B59E91E188}"/>
              </a:ext>
            </a:extLst>
          </p:cNvPr>
          <p:cNvSpPr>
            <a:spLocks noGrp="1"/>
          </p:cNvSpPr>
          <p:nvPr>
            <p:ph type="dt" sz="half" idx="10"/>
          </p:nvPr>
        </p:nvSpPr>
        <p:spPr/>
        <p:txBody>
          <a:bodyPr/>
          <a:lstStyle/>
          <a:p>
            <a:fld id="{23DDD53C-750F-F749-AC02-54BB5F223898}" type="datetimeFigureOut">
              <a:rPr lang="fr-FR" smtClean="0"/>
              <a:t>18/11/2025</a:t>
            </a:fld>
            <a:endParaRPr lang="fr-FR"/>
          </a:p>
        </p:txBody>
      </p:sp>
      <p:sp>
        <p:nvSpPr>
          <p:cNvPr id="5" name="Espace réservé du pied de page 4">
            <a:extLst>
              <a:ext uri="{FF2B5EF4-FFF2-40B4-BE49-F238E27FC236}">
                <a16:creationId xmlns:a16="http://schemas.microsoft.com/office/drawing/2014/main" id="{2C182CD7-7C35-0788-22F4-8A0A2102498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008F247-2DEE-CCDB-5947-416001BFC5EA}"/>
              </a:ext>
            </a:extLst>
          </p:cNvPr>
          <p:cNvSpPr>
            <a:spLocks noGrp="1"/>
          </p:cNvSpPr>
          <p:nvPr>
            <p:ph type="sldNum" sz="quarter" idx="12"/>
          </p:nvPr>
        </p:nvSpPr>
        <p:spPr/>
        <p:txBody>
          <a:bodyPr/>
          <a:lstStyle/>
          <a:p>
            <a:fld id="{5086961D-CF52-8640-9AE3-C0AF19AB6D2F}" type="slidenum">
              <a:rPr lang="fr-FR" smtClean="0"/>
              <a:t>‹N°›</a:t>
            </a:fld>
            <a:endParaRPr lang="fr-FR"/>
          </a:p>
        </p:txBody>
      </p:sp>
    </p:spTree>
    <p:extLst>
      <p:ext uri="{BB962C8B-B14F-4D97-AF65-F5344CB8AC3E}">
        <p14:creationId xmlns:p14="http://schemas.microsoft.com/office/powerpoint/2010/main" val="1976095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7E4AD549-A000-8559-ADAA-E7C52DB22F5B}"/>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71EF9812-3D2E-9CB5-2B2C-3E06A2ADDBB3}"/>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E63D319-FBD2-393B-44FC-0338FCFE5DD1}"/>
              </a:ext>
            </a:extLst>
          </p:cNvPr>
          <p:cNvSpPr>
            <a:spLocks noGrp="1"/>
          </p:cNvSpPr>
          <p:nvPr>
            <p:ph type="dt" sz="half" idx="10"/>
          </p:nvPr>
        </p:nvSpPr>
        <p:spPr/>
        <p:txBody>
          <a:bodyPr/>
          <a:lstStyle/>
          <a:p>
            <a:fld id="{23DDD53C-750F-F749-AC02-54BB5F223898}" type="datetimeFigureOut">
              <a:rPr lang="fr-FR" smtClean="0"/>
              <a:t>18/11/2025</a:t>
            </a:fld>
            <a:endParaRPr lang="fr-FR"/>
          </a:p>
        </p:txBody>
      </p:sp>
      <p:sp>
        <p:nvSpPr>
          <p:cNvPr id="5" name="Espace réservé du pied de page 4">
            <a:extLst>
              <a:ext uri="{FF2B5EF4-FFF2-40B4-BE49-F238E27FC236}">
                <a16:creationId xmlns:a16="http://schemas.microsoft.com/office/drawing/2014/main" id="{8E2764A9-475A-1ED2-F3AF-40106E440CF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44461C9-0401-EC56-92A9-983E96CC3324}"/>
              </a:ext>
            </a:extLst>
          </p:cNvPr>
          <p:cNvSpPr>
            <a:spLocks noGrp="1"/>
          </p:cNvSpPr>
          <p:nvPr>
            <p:ph type="sldNum" sz="quarter" idx="12"/>
          </p:nvPr>
        </p:nvSpPr>
        <p:spPr/>
        <p:txBody>
          <a:bodyPr/>
          <a:lstStyle/>
          <a:p>
            <a:fld id="{5086961D-CF52-8640-9AE3-C0AF19AB6D2F}" type="slidenum">
              <a:rPr lang="fr-FR" smtClean="0"/>
              <a:t>‹N°›</a:t>
            </a:fld>
            <a:endParaRPr lang="fr-FR"/>
          </a:p>
        </p:txBody>
      </p:sp>
    </p:spTree>
    <p:extLst>
      <p:ext uri="{BB962C8B-B14F-4D97-AF65-F5344CB8AC3E}">
        <p14:creationId xmlns:p14="http://schemas.microsoft.com/office/powerpoint/2010/main" val="1502403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B5638C-6163-BBD9-C010-1A9F2B5E862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EF4EB81-5A6D-AE60-140F-EF5BE558273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EB8A86D-0B2B-CCD1-148E-41EB2DEEB538}"/>
              </a:ext>
            </a:extLst>
          </p:cNvPr>
          <p:cNvSpPr>
            <a:spLocks noGrp="1"/>
          </p:cNvSpPr>
          <p:nvPr>
            <p:ph type="dt" sz="half" idx="10"/>
          </p:nvPr>
        </p:nvSpPr>
        <p:spPr/>
        <p:txBody>
          <a:bodyPr/>
          <a:lstStyle/>
          <a:p>
            <a:fld id="{23DDD53C-750F-F749-AC02-54BB5F223898}" type="datetimeFigureOut">
              <a:rPr lang="fr-FR" smtClean="0"/>
              <a:t>18/11/2025</a:t>
            </a:fld>
            <a:endParaRPr lang="fr-FR"/>
          </a:p>
        </p:txBody>
      </p:sp>
      <p:sp>
        <p:nvSpPr>
          <p:cNvPr id="5" name="Espace réservé du pied de page 4">
            <a:extLst>
              <a:ext uri="{FF2B5EF4-FFF2-40B4-BE49-F238E27FC236}">
                <a16:creationId xmlns:a16="http://schemas.microsoft.com/office/drawing/2014/main" id="{7EA3A9CA-1CFC-19E9-3E6E-EAF5D1D0249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227149F-7552-DCB9-7B54-00BAFBA7A9CB}"/>
              </a:ext>
            </a:extLst>
          </p:cNvPr>
          <p:cNvSpPr>
            <a:spLocks noGrp="1"/>
          </p:cNvSpPr>
          <p:nvPr>
            <p:ph type="sldNum" sz="quarter" idx="12"/>
          </p:nvPr>
        </p:nvSpPr>
        <p:spPr/>
        <p:txBody>
          <a:bodyPr/>
          <a:lstStyle/>
          <a:p>
            <a:fld id="{5086961D-CF52-8640-9AE3-C0AF19AB6D2F}" type="slidenum">
              <a:rPr lang="fr-FR" smtClean="0"/>
              <a:t>‹N°›</a:t>
            </a:fld>
            <a:endParaRPr lang="fr-FR"/>
          </a:p>
        </p:txBody>
      </p:sp>
    </p:spTree>
    <p:extLst>
      <p:ext uri="{BB962C8B-B14F-4D97-AF65-F5344CB8AC3E}">
        <p14:creationId xmlns:p14="http://schemas.microsoft.com/office/powerpoint/2010/main" val="430156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63992D-1231-80A5-7A5E-5C76382DC7E5}"/>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85557B26-E096-FAC7-429B-DE390208001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606563F-083C-1E69-25A4-CD58F973B1B1}"/>
              </a:ext>
            </a:extLst>
          </p:cNvPr>
          <p:cNvSpPr>
            <a:spLocks noGrp="1"/>
          </p:cNvSpPr>
          <p:nvPr>
            <p:ph type="dt" sz="half" idx="10"/>
          </p:nvPr>
        </p:nvSpPr>
        <p:spPr/>
        <p:txBody>
          <a:bodyPr/>
          <a:lstStyle/>
          <a:p>
            <a:fld id="{23DDD53C-750F-F749-AC02-54BB5F223898}" type="datetimeFigureOut">
              <a:rPr lang="fr-FR" smtClean="0"/>
              <a:t>18/11/2025</a:t>
            </a:fld>
            <a:endParaRPr lang="fr-FR"/>
          </a:p>
        </p:txBody>
      </p:sp>
      <p:sp>
        <p:nvSpPr>
          <p:cNvPr id="5" name="Espace réservé du pied de page 4">
            <a:extLst>
              <a:ext uri="{FF2B5EF4-FFF2-40B4-BE49-F238E27FC236}">
                <a16:creationId xmlns:a16="http://schemas.microsoft.com/office/drawing/2014/main" id="{CDAF42AF-5116-C970-F156-8BAE17D56C0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930351A-5170-2EF3-CBD0-8983190D139C}"/>
              </a:ext>
            </a:extLst>
          </p:cNvPr>
          <p:cNvSpPr>
            <a:spLocks noGrp="1"/>
          </p:cNvSpPr>
          <p:nvPr>
            <p:ph type="sldNum" sz="quarter" idx="12"/>
          </p:nvPr>
        </p:nvSpPr>
        <p:spPr/>
        <p:txBody>
          <a:bodyPr/>
          <a:lstStyle/>
          <a:p>
            <a:fld id="{5086961D-CF52-8640-9AE3-C0AF19AB6D2F}" type="slidenum">
              <a:rPr lang="fr-FR" smtClean="0"/>
              <a:t>‹N°›</a:t>
            </a:fld>
            <a:endParaRPr lang="fr-FR"/>
          </a:p>
        </p:txBody>
      </p:sp>
    </p:spTree>
    <p:extLst>
      <p:ext uri="{BB962C8B-B14F-4D97-AF65-F5344CB8AC3E}">
        <p14:creationId xmlns:p14="http://schemas.microsoft.com/office/powerpoint/2010/main" val="2709212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AE8F18-38F9-F033-465F-D5838C021FE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23AC77A-C220-E735-1169-F1AEA7F25A5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900F2267-06E5-46BE-748A-623C80206BA8}"/>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E50C54E1-5779-13C3-C3D9-19D06A44E008}"/>
              </a:ext>
            </a:extLst>
          </p:cNvPr>
          <p:cNvSpPr>
            <a:spLocks noGrp="1"/>
          </p:cNvSpPr>
          <p:nvPr>
            <p:ph type="dt" sz="half" idx="10"/>
          </p:nvPr>
        </p:nvSpPr>
        <p:spPr/>
        <p:txBody>
          <a:bodyPr/>
          <a:lstStyle/>
          <a:p>
            <a:fld id="{23DDD53C-750F-F749-AC02-54BB5F223898}" type="datetimeFigureOut">
              <a:rPr lang="fr-FR" smtClean="0"/>
              <a:t>18/11/2025</a:t>
            </a:fld>
            <a:endParaRPr lang="fr-FR"/>
          </a:p>
        </p:txBody>
      </p:sp>
      <p:sp>
        <p:nvSpPr>
          <p:cNvPr id="6" name="Espace réservé du pied de page 5">
            <a:extLst>
              <a:ext uri="{FF2B5EF4-FFF2-40B4-BE49-F238E27FC236}">
                <a16:creationId xmlns:a16="http://schemas.microsoft.com/office/drawing/2014/main" id="{18B64377-DC5F-59F1-963A-279F161BC2B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CBC83EF-9AB5-F285-18E0-021247458E2E}"/>
              </a:ext>
            </a:extLst>
          </p:cNvPr>
          <p:cNvSpPr>
            <a:spLocks noGrp="1"/>
          </p:cNvSpPr>
          <p:nvPr>
            <p:ph type="sldNum" sz="quarter" idx="12"/>
          </p:nvPr>
        </p:nvSpPr>
        <p:spPr/>
        <p:txBody>
          <a:bodyPr/>
          <a:lstStyle/>
          <a:p>
            <a:fld id="{5086961D-CF52-8640-9AE3-C0AF19AB6D2F}" type="slidenum">
              <a:rPr lang="fr-FR" smtClean="0"/>
              <a:t>‹N°›</a:t>
            </a:fld>
            <a:endParaRPr lang="fr-FR"/>
          </a:p>
        </p:txBody>
      </p:sp>
    </p:spTree>
    <p:extLst>
      <p:ext uri="{BB962C8B-B14F-4D97-AF65-F5344CB8AC3E}">
        <p14:creationId xmlns:p14="http://schemas.microsoft.com/office/powerpoint/2010/main" val="4127244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176E57-3F66-A314-5355-4966688FFCC0}"/>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80FA3904-3188-BDDF-A18E-9FA4DB6B52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AADB91AA-76CA-BF87-F023-F3DD8A7B1A20}"/>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1E973C60-F90D-D6A1-723E-EC1F4BF1D4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19F7ECAD-65C1-2325-FA70-702994299521}"/>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CBAB142-F67C-A022-B054-1D89554B30C4}"/>
              </a:ext>
            </a:extLst>
          </p:cNvPr>
          <p:cNvSpPr>
            <a:spLocks noGrp="1"/>
          </p:cNvSpPr>
          <p:nvPr>
            <p:ph type="dt" sz="half" idx="10"/>
          </p:nvPr>
        </p:nvSpPr>
        <p:spPr/>
        <p:txBody>
          <a:bodyPr/>
          <a:lstStyle/>
          <a:p>
            <a:fld id="{23DDD53C-750F-F749-AC02-54BB5F223898}" type="datetimeFigureOut">
              <a:rPr lang="fr-FR" smtClean="0"/>
              <a:t>18/11/2025</a:t>
            </a:fld>
            <a:endParaRPr lang="fr-FR"/>
          </a:p>
        </p:txBody>
      </p:sp>
      <p:sp>
        <p:nvSpPr>
          <p:cNvPr id="8" name="Espace réservé du pied de page 7">
            <a:extLst>
              <a:ext uri="{FF2B5EF4-FFF2-40B4-BE49-F238E27FC236}">
                <a16:creationId xmlns:a16="http://schemas.microsoft.com/office/drawing/2014/main" id="{9210BDD7-64BC-2344-6A5E-D4A25A513388}"/>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7B8A2122-857D-8C93-1151-75AB264AD6C7}"/>
              </a:ext>
            </a:extLst>
          </p:cNvPr>
          <p:cNvSpPr>
            <a:spLocks noGrp="1"/>
          </p:cNvSpPr>
          <p:nvPr>
            <p:ph type="sldNum" sz="quarter" idx="12"/>
          </p:nvPr>
        </p:nvSpPr>
        <p:spPr/>
        <p:txBody>
          <a:bodyPr/>
          <a:lstStyle/>
          <a:p>
            <a:fld id="{5086961D-CF52-8640-9AE3-C0AF19AB6D2F}" type="slidenum">
              <a:rPr lang="fr-FR" smtClean="0"/>
              <a:t>‹N°›</a:t>
            </a:fld>
            <a:endParaRPr lang="fr-FR"/>
          </a:p>
        </p:txBody>
      </p:sp>
    </p:spTree>
    <p:extLst>
      <p:ext uri="{BB962C8B-B14F-4D97-AF65-F5344CB8AC3E}">
        <p14:creationId xmlns:p14="http://schemas.microsoft.com/office/powerpoint/2010/main" val="1148888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A68345-C7E7-0A46-D832-6970747952BA}"/>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E5DAE09-94CF-115C-809A-E656A4BEF6F9}"/>
              </a:ext>
            </a:extLst>
          </p:cNvPr>
          <p:cNvSpPr>
            <a:spLocks noGrp="1"/>
          </p:cNvSpPr>
          <p:nvPr>
            <p:ph type="dt" sz="half" idx="10"/>
          </p:nvPr>
        </p:nvSpPr>
        <p:spPr/>
        <p:txBody>
          <a:bodyPr/>
          <a:lstStyle/>
          <a:p>
            <a:fld id="{23DDD53C-750F-F749-AC02-54BB5F223898}" type="datetimeFigureOut">
              <a:rPr lang="fr-FR" smtClean="0"/>
              <a:t>18/11/2025</a:t>
            </a:fld>
            <a:endParaRPr lang="fr-FR"/>
          </a:p>
        </p:txBody>
      </p:sp>
      <p:sp>
        <p:nvSpPr>
          <p:cNvPr id="4" name="Espace réservé du pied de page 3">
            <a:extLst>
              <a:ext uri="{FF2B5EF4-FFF2-40B4-BE49-F238E27FC236}">
                <a16:creationId xmlns:a16="http://schemas.microsoft.com/office/drawing/2014/main" id="{D31D2038-C657-A9A5-8BB2-61D2EFF9318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D5F73D8B-7981-5DAF-9513-F92C2066F7B7}"/>
              </a:ext>
            </a:extLst>
          </p:cNvPr>
          <p:cNvSpPr>
            <a:spLocks noGrp="1"/>
          </p:cNvSpPr>
          <p:nvPr>
            <p:ph type="sldNum" sz="quarter" idx="12"/>
          </p:nvPr>
        </p:nvSpPr>
        <p:spPr/>
        <p:txBody>
          <a:bodyPr/>
          <a:lstStyle/>
          <a:p>
            <a:fld id="{5086961D-CF52-8640-9AE3-C0AF19AB6D2F}" type="slidenum">
              <a:rPr lang="fr-FR" smtClean="0"/>
              <a:t>‹N°›</a:t>
            </a:fld>
            <a:endParaRPr lang="fr-FR"/>
          </a:p>
        </p:txBody>
      </p:sp>
    </p:spTree>
    <p:extLst>
      <p:ext uri="{BB962C8B-B14F-4D97-AF65-F5344CB8AC3E}">
        <p14:creationId xmlns:p14="http://schemas.microsoft.com/office/powerpoint/2010/main" val="1908904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3364345-46E9-0A45-F617-11064EB07427}"/>
              </a:ext>
            </a:extLst>
          </p:cNvPr>
          <p:cNvSpPr>
            <a:spLocks noGrp="1"/>
          </p:cNvSpPr>
          <p:nvPr>
            <p:ph type="dt" sz="half" idx="10"/>
          </p:nvPr>
        </p:nvSpPr>
        <p:spPr/>
        <p:txBody>
          <a:bodyPr/>
          <a:lstStyle/>
          <a:p>
            <a:fld id="{23DDD53C-750F-F749-AC02-54BB5F223898}" type="datetimeFigureOut">
              <a:rPr lang="fr-FR" smtClean="0"/>
              <a:t>18/11/2025</a:t>
            </a:fld>
            <a:endParaRPr lang="fr-FR"/>
          </a:p>
        </p:txBody>
      </p:sp>
      <p:sp>
        <p:nvSpPr>
          <p:cNvPr id="3" name="Espace réservé du pied de page 2">
            <a:extLst>
              <a:ext uri="{FF2B5EF4-FFF2-40B4-BE49-F238E27FC236}">
                <a16:creationId xmlns:a16="http://schemas.microsoft.com/office/drawing/2014/main" id="{9B5BB63A-E554-3711-6D16-61CAD6FA7B6D}"/>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977CAB86-ACB9-6A5A-92B1-9D7E15B07560}"/>
              </a:ext>
            </a:extLst>
          </p:cNvPr>
          <p:cNvSpPr>
            <a:spLocks noGrp="1"/>
          </p:cNvSpPr>
          <p:nvPr>
            <p:ph type="sldNum" sz="quarter" idx="12"/>
          </p:nvPr>
        </p:nvSpPr>
        <p:spPr/>
        <p:txBody>
          <a:bodyPr/>
          <a:lstStyle/>
          <a:p>
            <a:fld id="{5086961D-CF52-8640-9AE3-C0AF19AB6D2F}" type="slidenum">
              <a:rPr lang="fr-FR" smtClean="0"/>
              <a:t>‹N°›</a:t>
            </a:fld>
            <a:endParaRPr lang="fr-FR"/>
          </a:p>
        </p:txBody>
      </p:sp>
    </p:spTree>
    <p:extLst>
      <p:ext uri="{BB962C8B-B14F-4D97-AF65-F5344CB8AC3E}">
        <p14:creationId xmlns:p14="http://schemas.microsoft.com/office/powerpoint/2010/main" val="3277915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511298-0F31-E5CD-C241-B21833DC5EA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AB6C6036-ACA6-EB47-9F1A-1921CD0D44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B8AA2154-A2DE-4ABE-3215-6FD6221D95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DF9C2BE-D5C7-5BD5-840A-75A147BC59B4}"/>
              </a:ext>
            </a:extLst>
          </p:cNvPr>
          <p:cNvSpPr>
            <a:spLocks noGrp="1"/>
          </p:cNvSpPr>
          <p:nvPr>
            <p:ph type="dt" sz="half" idx="10"/>
          </p:nvPr>
        </p:nvSpPr>
        <p:spPr/>
        <p:txBody>
          <a:bodyPr/>
          <a:lstStyle/>
          <a:p>
            <a:fld id="{23DDD53C-750F-F749-AC02-54BB5F223898}" type="datetimeFigureOut">
              <a:rPr lang="fr-FR" smtClean="0"/>
              <a:t>18/11/2025</a:t>
            </a:fld>
            <a:endParaRPr lang="fr-FR"/>
          </a:p>
        </p:txBody>
      </p:sp>
      <p:sp>
        <p:nvSpPr>
          <p:cNvPr id="6" name="Espace réservé du pied de page 5">
            <a:extLst>
              <a:ext uri="{FF2B5EF4-FFF2-40B4-BE49-F238E27FC236}">
                <a16:creationId xmlns:a16="http://schemas.microsoft.com/office/drawing/2014/main" id="{CB9E3774-5C53-1230-0B1A-F2E9264BFC7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A5701BD-73EE-A09A-80B1-B2B9A80A88DA}"/>
              </a:ext>
            </a:extLst>
          </p:cNvPr>
          <p:cNvSpPr>
            <a:spLocks noGrp="1"/>
          </p:cNvSpPr>
          <p:nvPr>
            <p:ph type="sldNum" sz="quarter" idx="12"/>
          </p:nvPr>
        </p:nvSpPr>
        <p:spPr/>
        <p:txBody>
          <a:bodyPr/>
          <a:lstStyle/>
          <a:p>
            <a:fld id="{5086961D-CF52-8640-9AE3-C0AF19AB6D2F}" type="slidenum">
              <a:rPr lang="fr-FR" smtClean="0"/>
              <a:t>‹N°›</a:t>
            </a:fld>
            <a:endParaRPr lang="fr-FR"/>
          </a:p>
        </p:txBody>
      </p:sp>
    </p:spTree>
    <p:extLst>
      <p:ext uri="{BB962C8B-B14F-4D97-AF65-F5344CB8AC3E}">
        <p14:creationId xmlns:p14="http://schemas.microsoft.com/office/powerpoint/2010/main" val="554901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773F78-4C40-69CA-0DE1-A315F650478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379A4AB4-12FE-9732-9101-52CB07C4A5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280759CB-9CF9-96C1-32BC-D908A18FAF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B0D2E01-CB13-4A39-8EB6-1A3980960C62}"/>
              </a:ext>
            </a:extLst>
          </p:cNvPr>
          <p:cNvSpPr>
            <a:spLocks noGrp="1"/>
          </p:cNvSpPr>
          <p:nvPr>
            <p:ph type="dt" sz="half" idx="10"/>
          </p:nvPr>
        </p:nvSpPr>
        <p:spPr/>
        <p:txBody>
          <a:bodyPr/>
          <a:lstStyle/>
          <a:p>
            <a:fld id="{23DDD53C-750F-F749-AC02-54BB5F223898}" type="datetimeFigureOut">
              <a:rPr lang="fr-FR" smtClean="0"/>
              <a:t>18/11/2025</a:t>
            </a:fld>
            <a:endParaRPr lang="fr-FR"/>
          </a:p>
        </p:txBody>
      </p:sp>
      <p:sp>
        <p:nvSpPr>
          <p:cNvPr id="6" name="Espace réservé du pied de page 5">
            <a:extLst>
              <a:ext uri="{FF2B5EF4-FFF2-40B4-BE49-F238E27FC236}">
                <a16:creationId xmlns:a16="http://schemas.microsoft.com/office/drawing/2014/main" id="{E7968FC4-ED4E-77E0-FC1C-2F4F244D4D5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12A8128-41BA-8F04-B85C-F8CC9636A565}"/>
              </a:ext>
            </a:extLst>
          </p:cNvPr>
          <p:cNvSpPr>
            <a:spLocks noGrp="1"/>
          </p:cNvSpPr>
          <p:nvPr>
            <p:ph type="sldNum" sz="quarter" idx="12"/>
          </p:nvPr>
        </p:nvSpPr>
        <p:spPr/>
        <p:txBody>
          <a:bodyPr/>
          <a:lstStyle/>
          <a:p>
            <a:fld id="{5086961D-CF52-8640-9AE3-C0AF19AB6D2F}" type="slidenum">
              <a:rPr lang="fr-FR" smtClean="0"/>
              <a:t>‹N°›</a:t>
            </a:fld>
            <a:endParaRPr lang="fr-FR"/>
          </a:p>
        </p:txBody>
      </p:sp>
    </p:spTree>
    <p:extLst>
      <p:ext uri="{BB962C8B-B14F-4D97-AF65-F5344CB8AC3E}">
        <p14:creationId xmlns:p14="http://schemas.microsoft.com/office/powerpoint/2010/main" val="2211959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BD22984-F51E-D763-1FFE-8DABD24D21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0AB9CE6D-84DE-9422-B19D-61DB2BCFBA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7B8EC1A-6022-EDEE-BC36-6D1D071A53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3DDD53C-750F-F749-AC02-54BB5F223898}" type="datetimeFigureOut">
              <a:rPr lang="fr-FR" smtClean="0"/>
              <a:t>18/11/2025</a:t>
            </a:fld>
            <a:endParaRPr lang="fr-FR"/>
          </a:p>
        </p:txBody>
      </p:sp>
      <p:sp>
        <p:nvSpPr>
          <p:cNvPr id="5" name="Espace réservé du pied de page 4">
            <a:extLst>
              <a:ext uri="{FF2B5EF4-FFF2-40B4-BE49-F238E27FC236}">
                <a16:creationId xmlns:a16="http://schemas.microsoft.com/office/drawing/2014/main" id="{7DD8ECF3-BC06-78F3-3084-AFDFE352DB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FA7DA5D1-1A58-1B21-DC7D-F9AAD6D5ED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086961D-CF52-8640-9AE3-C0AF19AB6D2F}" type="slidenum">
              <a:rPr lang="fr-FR" smtClean="0"/>
              <a:t>‹N°›</a:t>
            </a:fld>
            <a:endParaRPr lang="fr-FR"/>
          </a:p>
        </p:txBody>
      </p:sp>
    </p:spTree>
    <p:extLst>
      <p:ext uri="{BB962C8B-B14F-4D97-AF65-F5344CB8AC3E}">
        <p14:creationId xmlns:p14="http://schemas.microsoft.com/office/powerpoint/2010/main" val="37002382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DAF02F-A5CA-710D-B954-2720A327871D}"/>
              </a:ext>
            </a:extLst>
          </p:cNvPr>
          <p:cNvSpPr>
            <a:spLocks noGrp="1"/>
          </p:cNvSpPr>
          <p:nvPr>
            <p:ph type="title"/>
          </p:nvPr>
        </p:nvSpPr>
        <p:spPr/>
        <p:txBody>
          <a:bodyPr/>
          <a:lstStyle/>
          <a:p>
            <a:pPr algn="ctr"/>
            <a:r>
              <a:rPr lang="fr-FR" dirty="0"/>
              <a:t>Typologie de Bouquet (2003)</a:t>
            </a:r>
          </a:p>
        </p:txBody>
      </p:sp>
      <p:sp>
        <p:nvSpPr>
          <p:cNvPr id="3" name="Espace réservé du contenu 2">
            <a:extLst>
              <a:ext uri="{FF2B5EF4-FFF2-40B4-BE49-F238E27FC236}">
                <a16:creationId xmlns:a16="http://schemas.microsoft.com/office/drawing/2014/main" id="{86DD7028-A9E8-56DC-7E74-63138A9EEFAF}"/>
              </a:ext>
            </a:extLst>
          </p:cNvPr>
          <p:cNvSpPr>
            <a:spLocks noGrp="1"/>
          </p:cNvSpPr>
          <p:nvPr>
            <p:ph idx="1"/>
          </p:nvPr>
        </p:nvSpPr>
        <p:spPr>
          <a:xfrm>
            <a:off x="838200" y="1496291"/>
            <a:ext cx="10515600" cy="4996584"/>
          </a:xfrm>
        </p:spPr>
        <p:txBody>
          <a:bodyPr>
            <a:noAutofit/>
          </a:bodyPr>
          <a:lstStyle/>
          <a:p>
            <a:pPr marL="0" indent="0">
              <a:buNone/>
            </a:pPr>
            <a:r>
              <a:rPr lang="fr-FR" sz="1800" b="1" u="sng" dirty="0">
                <a:latin typeface="Aptos" panose="020B0004020202020204" pitchFamily="34" charset="0"/>
              </a:rPr>
              <a:t>Technicien expert </a:t>
            </a:r>
            <a:endParaRPr lang="fr-CH" sz="1800" b="1" dirty="0">
              <a:latin typeface="Aptos" panose="020B0004020202020204" pitchFamily="34" charset="0"/>
            </a:endParaRPr>
          </a:p>
          <a:p>
            <a:r>
              <a:rPr lang="fr-CH" sz="1800" dirty="0">
                <a:latin typeface="Aptos" panose="020B0004020202020204" pitchFamily="34" charset="0"/>
              </a:rPr>
              <a:t>Celui qui maîtrise les outils, sait comment procéder et prend naturellement la conduite de la situation. C’est </a:t>
            </a:r>
            <a:r>
              <a:rPr lang="fr-FR" sz="1800" dirty="0">
                <a:latin typeface="Aptos" panose="020B0004020202020204" pitchFamily="34" charset="0"/>
              </a:rPr>
              <a:t>celui qui sait!</a:t>
            </a:r>
            <a:endParaRPr lang="fr-CH" sz="1800" dirty="0">
              <a:latin typeface="Aptos" panose="020B0004020202020204" pitchFamily="34" charset="0"/>
            </a:endParaRPr>
          </a:p>
          <a:p>
            <a:pPr marL="0" indent="0">
              <a:buNone/>
            </a:pPr>
            <a:endParaRPr lang="fr-FR" sz="1800" u="sng" dirty="0">
              <a:latin typeface="Aptos" panose="020B0004020202020204" pitchFamily="34" charset="0"/>
            </a:endParaRPr>
          </a:p>
          <a:p>
            <a:pPr marL="0" indent="0">
              <a:buNone/>
            </a:pPr>
            <a:r>
              <a:rPr lang="fr-FR" sz="1800" b="1" u="sng" dirty="0">
                <a:latin typeface="Aptos" panose="020B0004020202020204" pitchFamily="34" charset="0"/>
              </a:rPr>
              <a:t>Médiateur accompagnateur </a:t>
            </a:r>
            <a:endParaRPr lang="fr-CH" sz="1800" b="1" u="sng" dirty="0">
              <a:latin typeface="Aptos" panose="020B0004020202020204" pitchFamily="34" charset="0"/>
            </a:endParaRPr>
          </a:p>
          <a:p>
            <a:r>
              <a:rPr lang="fr-FR" sz="1800" dirty="0">
                <a:latin typeface="Aptos" panose="020B0004020202020204" pitchFamily="34" charset="0"/>
              </a:rPr>
              <a:t>Il ne sait pas tout, va chercher des ressources externes pour arranger les choses. Utilise leur réseau pour faire avancer le groupe, va chercher des forces chez les gens. </a:t>
            </a:r>
            <a:endParaRPr lang="fr-FR" sz="1800" u="sng" dirty="0">
              <a:latin typeface="Aptos" panose="020B0004020202020204" pitchFamily="34" charset="0"/>
            </a:endParaRPr>
          </a:p>
          <a:p>
            <a:pPr marL="0" indent="0">
              <a:buNone/>
            </a:pPr>
            <a:endParaRPr lang="fr-FR" sz="1800" u="sng" dirty="0">
              <a:latin typeface="Aptos" panose="020B0004020202020204" pitchFamily="34" charset="0"/>
            </a:endParaRPr>
          </a:p>
          <a:p>
            <a:pPr marL="0" indent="0">
              <a:buNone/>
            </a:pPr>
            <a:r>
              <a:rPr lang="fr-FR" sz="1800" b="1" u="sng" dirty="0">
                <a:latin typeface="Aptos" panose="020B0004020202020204" pitchFamily="34" charset="0"/>
              </a:rPr>
              <a:t>Salarié militant </a:t>
            </a:r>
            <a:endParaRPr lang="fr-CH" sz="1800" b="1" dirty="0">
              <a:latin typeface="Aptos" panose="020B0004020202020204" pitchFamily="34" charset="0"/>
            </a:endParaRPr>
          </a:p>
          <a:p>
            <a:r>
              <a:rPr lang="fr-FR" sz="1800" dirty="0">
                <a:latin typeface="Aptos" panose="020B0004020202020204" pitchFamily="34" charset="0"/>
              </a:rPr>
              <a:t>Il s’engage dans le boulot et mêle ses valeurs avec le boulot. Il assume le conflit. Veut faire évoluer les règles plutôt que de les subir et agit en fonction.</a:t>
            </a:r>
          </a:p>
          <a:p>
            <a:endParaRPr lang="fr-FR" sz="1800" u="sng" dirty="0">
              <a:latin typeface="Aptos" panose="020B0004020202020204" pitchFamily="34" charset="0"/>
            </a:endParaRPr>
          </a:p>
          <a:p>
            <a:pPr marL="0" indent="0">
              <a:buNone/>
            </a:pPr>
            <a:r>
              <a:rPr lang="fr-FR" sz="1800" b="1" u="sng" dirty="0">
                <a:latin typeface="Aptos" panose="020B0004020202020204" pitchFamily="34" charset="0"/>
              </a:rPr>
              <a:t>Salarié exécutant </a:t>
            </a:r>
            <a:endParaRPr lang="fr-CH" sz="1800" b="1" dirty="0">
              <a:latin typeface="Aptos" panose="020B0004020202020204" pitchFamily="34" charset="0"/>
            </a:endParaRPr>
          </a:p>
          <a:p>
            <a:r>
              <a:rPr lang="fr-FR" sz="1800" dirty="0">
                <a:latin typeface="Aptos" panose="020B0004020202020204" pitchFamily="34" charset="0"/>
              </a:rPr>
              <a:t>Elabore le protocole, des procédures. Il est logiquement respectueux des règles. De cette manière il protège le groupe et lui même. Il peut jongler avec les dispositifs. </a:t>
            </a:r>
            <a:endParaRPr lang="fr-CH" sz="1800" dirty="0">
              <a:latin typeface="Aptos" panose="020B0004020202020204" pitchFamily="34" charset="0"/>
            </a:endParaRPr>
          </a:p>
          <a:p>
            <a:endParaRPr lang="fr-CH" sz="1800" dirty="0">
              <a:latin typeface="Aptos" panose="020B0004020202020204" pitchFamily="34" charset="0"/>
            </a:endParaRPr>
          </a:p>
          <a:p>
            <a:endParaRPr lang="fr-FR" sz="1800" dirty="0">
              <a:latin typeface="Aptos" panose="020B0004020202020204" pitchFamily="34" charset="0"/>
            </a:endParaRPr>
          </a:p>
        </p:txBody>
      </p:sp>
    </p:spTree>
    <p:extLst>
      <p:ext uri="{BB962C8B-B14F-4D97-AF65-F5344CB8AC3E}">
        <p14:creationId xmlns:p14="http://schemas.microsoft.com/office/powerpoint/2010/main" val="2746581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870051-16BC-3C5D-0929-77C3CC6E9C7D}"/>
              </a:ext>
            </a:extLst>
          </p:cNvPr>
          <p:cNvSpPr>
            <a:spLocks noGrp="1"/>
          </p:cNvSpPr>
          <p:nvPr>
            <p:ph type="title"/>
          </p:nvPr>
        </p:nvSpPr>
        <p:spPr/>
        <p:txBody>
          <a:bodyPr/>
          <a:lstStyle/>
          <a:p>
            <a:pPr algn="ctr"/>
            <a:r>
              <a:rPr lang="fr-FR" dirty="0"/>
              <a:t>Typologie de Gillet (1995) – animation socioculturelle</a:t>
            </a:r>
          </a:p>
        </p:txBody>
      </p:sp>
      <p:sp>
        <p:nvSpPr>
          <p:cNvPr id="3" name="Espace réservé du contenu 2">
            <a:extLst>
              <a:ext uri="{FF2B5EF4-FFF2-40B4-BE49-F238E27FC236}">
                <a16:creationId xmlns:a16="http://schemas.microsoft.com/office/drawing/2014/main" id="{2F0E4521-5B2F-8851-CC1A-77EE1BBB76E5}"/>
              </a:ext>
            </a:extLst>
          </p:cNvPr>
          <p:cNvSpPr>
            <a:spLocks noGrp="1"/>
          </p:cNvSpPr>
          <p:nvPr>
            <p:ph idx="1"/>
          </p:nvPr>
        </p:nvSpPr>
        <p:spPr>
          <a:xfrm>
            <a:off x="838200" y="1825625"/>
            <a:ext cx="10515600" cy="4667250"/>
          </a:xfrm>
        </p:spPr>
        <p:txBody>
          <a:bodyPr>
            <a:normAutofit fontScale="92500" lnSpcReduction="10000"/>
          </a:bodyPr>
          <a:lstStyle/>
          <a:p>
            <a:pPr marL="0" indent="0">
              <a:buNone/>
            </a:pPr>
            <a:r>
              <a:rPr lang="fr-CH" sz="1800" b="1" u="sng" dirty="0">
                <a:latin typeface="Aptos" panose="020B0004020202020204" pitchFamily="34" charset="0"/>
              </a:rPr>
              <a:t>Animateur militant (idéologue)</a:t>
            </a:r>
          </a:p>
          <a:p>
            <a:pPr algn="just"/>
            <a:r>
              <a:rPr lang="fr-CH" sz="1800" dirty="0">
                <a:latin typeface="Aptos" panose="020B0004020202020204" pitchFamily="34" charset="0"/>
              </a:rPr>
              <a:t>Celui qui veut aider les gens et à leur faire prendre position. Motivé par des valeurs, l’émancipation et vise le changement social. L’animation est un levier politique pour pousser à la prise de conscience. </a:t>
            </a:r>
          </a:p>
          <a:p>
            <a:pPr marL="0" indent="0" algn="just">
              <a:buNone/>
            </a:pPr>
            <a:r>
              <a:rPr lang="fr-CH" sz="1800" b="1" dirty="0">
                <a:latin typeface="Aptos" panose="020B0004020202020204" pitchFamily="34" charset="0"/>
              </a:rPr>
              <a:t>	Problème: </a:t>
            </a:r>
            <a:r>
              <a:rPr lang="fr-CH" sz="1800" dirty="0"/>
              <a:t>Il peut imposer ses valeurs et sa vision aux gens.</a:t>
            </a:r>
            <a:endParaRPr lang="fr-CH" sz="1800" b="1" u="sng" dirty="0">
              <a:latin typeface="Aptos" panose="020B0004020202020204" pitchFamily="34" charset="0"/>
            </a:endParaRPr>
          </a:p>
          <a:p>
            <a:pPr marL="0" indent="0" algn="just">
              <a:buNone/>
            </a:pPr>
            <a:endParaRPr lang="fr-CH" sz="1800" b="1" u="sng" dirty="0">
              <a:latin typeface="Aptos" panose="020B0004020202020204" pitchFamily="34" charset="0"/>
            </a:endParaRPr>
          </a:p>
          <a:p>
            <a:pPr marL="0" indent="0" algn="just">
              <a:buNone/>
            </a:pPr>
            <a:r>
              <a:rPr lang="fr-CH" sz="1800" b="1" u="sng" dirty="0">
                <a:latin typeface="Aptos" panose="020B0004020202020204" pitchFamily="34" charset="0"/>
              </a:rPr>
              <a:t>Animateur technicien (expert)</a:t>
            </a:r>
          </a:p>
          <a:p>
            <a:pPr algn="just"/>
            <a:r>
              <a:rPr lang="fr-CH" sz="1800" dirty="0">
                <a:latin typeface="Aptos" panose="020B0004020202020204" pitchFamily="34" charset="0"/>
              </a:rPr>
              <a:t>C’est celui qui maitrise les outils techniques et des méthodes. Il peut les transmettre ou les mettre au service des autres. Il vise l’efficacité. Il est plutôt neutre politiquement et se met au service de l’autre</a:t>
            </a:r>
          </a:p>
          <a:p>
            <a:pPr marL="0" indent="0">
              <a:buNone/>
            </a:pPr>
            <a:r>
              <a:rPr lang="fr-CH" sz="1800" dirty="0">
                <a:latin typeface="Aptos" panose="020B0004020202020204" pitchFamily="34" charset="0"/>
              </a:rPr>
              <a:t> 	</a:t>
            </a:r>
            <a:r>
              <a:rPr lang="fr-CH" sz="1800" b="1" dirty="0">
                <a:latin typeface="Aptos" panose="020B0004020202020204" pitchFamily="34" charset="0"/>
              </a:rPr>
              <a:t>Problème</a:t>
            </a:r>
            <a:r>
              <a:rPr lang="fr-CH" sz="1800" dirty="0">
                <a:latin typeface="Aptos" panose="020B0004020202020204" pitchFamily="34" charset="0"/>
              </a:rPr>
              <a:t>: </a:t>
            </a:r>
            <a:r>
              <a:rPr lang="fr-CH" sz="1800" dirty="0"/>
              <a:t>risque de privilégier les outils, les procédures et l’efficacité au détriment des personnes.</a:t>
            </a:r>
          </a:p>
          <a:p>
            <a:pPr marL="0" indent="0">
              <a:buNone/>
            </a:pPr>
            <a:br>
              <a:rPr lang="fr-CH" sz="1800" dirty="0">
                <a:latin typeface="Aptos" panose="020B0004020202020204" pitchFamily="34" charset="0"/>
              </a:rPr>
            </a:br>
            <a:r>
              <a:rPr lang="fr-CH" sz="1800" b="1" u="sng" dirty="0">
                <a:latin typeface="Aptos" panose="020B0004020202020204" pitchFamily="34" charset="0"/>
              </a:rPr>
              <a:t>Animateur </a:t>
            </a:r>
            <a:r>
              <a:rPr lang="fr-CH" sz="1800" b="1" u="sng" dirty="0" err="1">
                <a:latin typeface="Aptos" panose="020B0004020202020204" pitchFamily="34" charset="0"/>
              </a:rPr>
              <a:t>médiacteur</a:t>
            </a:r>
            <a:r>
              <a:rPr lang="fr-CH" sz="1800" b="1" u="sng" dirty="0">
                <a:latin typeface="Aptos" panose="020B0004020202020204" pitchFamily="34" charset="0"/>
              </a:rPr>
              <a:t> (médiateur)</a:t>
            </a:r>
          </a:p>
          <a:p>
            <a:pPr algn="just"/>
            <a:r>
              <a:rPr lang="fr-CH" sz="1800" dirty="0">
                <a:latin typeface="Aptos" panose="020B0004020202020204" pitchFamily="34" charset="0"/>
              </a:rPr>
              <a:t>C’est celui qui cherche à faire rencontrer, à prendre le temps, des lieux pour que l’échange, la communication et les négociations aient lieu. Il est capable de créer du lien et promeut la coopération. Son implication est stratégique, il cherche à faciliter.</a:t>
            </a:r>
          </a:p>
          <a:p>
            <a:pPr marL="0" indent="0">
              <a:buNone/>
            </a:pPr>
            <a:r>
              <a:rPr lang="fr-CH" sz="1800" dirty="0">
                <a:latin typeface="Aptos" panose="020B0004020202020204" pitchFamily="34" charset="0"/>
              </a:rPr>
              <a:t>	</a:t>
            </a:r>
            <a:r>
              <a:rPr lang="fr-CH" sz="1800" b="1" dirty="0">
                <a:latin typeface="Aptos" panose="020B0004020202020204" pitchFamily="34" charset="0"/>
              </a:rPr>
              <a:t>Problème</a:t>
            </a:r>
            <a:r>
              <a:rPr lang="fr-CH" sz="1800" dirty="0">
                <a:latin typeface="Aptos" panose="020B0004020202020204" pitchFamily="34" charset="0"/>
              </a:rPr>
              <a:t>: </a:t>
            </a:r>
            <a:r>
              <a:rPr lang="fr-CH" sz="1800" dirty="0"/>
              <a:t>peut enfermer l’animateur dans la médiation sans traiter le problème</a:t>
            </a:r>
            <a:br>
              <a:rPr lang="fr-CH" sz="1800" dirty="0">
                <a:latin typeface="Aptos" panose="020B0004020202020204" pitchFamily="34" charset="0"/>
              </a:rPr>
            </a:br>
            <a:endParaRPr lang="fr-FR" sz="1800" dirty="0">
              <a:latin typeface="Aptos" panose="020B0004020202020204" pitchFamily="34" charset="0"/>
            </a:endParaRPr>
          </a:p>
        </p:txBody>
      </p:sp>
    </p:spTree>
    <p:extLst>
      <p:ext uri="{BB962C8B-B14F-4D97-AF65-F5344CB8AC3E}">
        <p14:creationId xmlns:p14="http://schemas.microsoft.com/office/powerpoint/2010/main" val="180390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DE578C-8BD3-F716-78B1-E790F109D2DA}"/>
              </a:ext>
            </a:extLst>
          </p:cNvPr>
          <p:cNvSpPr>
            <a:spLocks noGrp="1"/>
          </p:cNvSpPr>
          <p:nvPr>
            <p:ph type="title"/>
          </p:nvPr>
        </p:nvSpPr>
        <p:spPr/>
        <p:txBody>
          <a:bodyPr/>
          <a:lstStyle/>
          <a:p>
            <a:pPr algn="ctr"/>
            <a:r>
              <a:rPr lang="fr-FR" dirty="0"/>
              <a:t>Typologie de Le Bossé (2012) – DPA-PC</a:t>
            </a:r>
          </a:p>
        </p:txBody>
      </p:sp>
      <p:sp>
        <p:nvSpPr>
          <p:cNvPr id="3" name="Espace réservé du contenu 2">
            <a:extLst>
              <a:ext uri="{FF2B5EF4-FFF2-40B4-BE49-F238E27FC236}">
                <a16:creationId xmlns:a16="http://schemas.microsoft.com/office/drawing/2014/main" id="{FBAE5209-0D25-BEB2-EC9E-64FBA447CB5F}"/>
              </a:ext>
            </a:extLst>
          </p:cNvPr>
          <p:cNvSpPr>
            <a:spLocks noGrp="1"/>
          </p:cNvSpPr>
          <p:nvPr>
            <p:ph idx="1"/>
          </p:nvPr>
        </p:nvSpPr>
        <p:spPr/>
        <p:txBody>
          <a:bodyPr>
            <a:normAutofit fontScale="92500" lnSpcReduction="20000"/>
          </a:bodyPr>
          <a:lstStyle/>
          <a:p>
            <a:pPr marL="0" indent="0">
              <a:buNone/>
            </a:pPr>
            <a:r>
              <a:rPr lang="fr-CH" sz="1800" b="1" u="sng" dirty="0">
                <a:latin typeface="Aptos" panose="020B0004020202020204" pitchFamily="34" charset="0"/>
              </a:rPr>
              <a:t>Posture du policier</a:t>
            </a:r>
          </a:p>
          <a:p>
            <a:r>
              <a:rPr lang="fr-CH" sz="1800" dirty="0">
                <a:latin typeface="Aptos" panose="020B0004020202020204" pitchFamily="34" charset="0"/>
              </a:rPr>
              <a:t>Celui qui effectue un contrôle social. Il est dans une logique d’aide conditionnelle (aider = demander à l’autre de faire sa part). Il fait respecter, applique les règles et place sur l’autre la responsabilité du changement. Il fait respecter un cadre strict, applique les règles et place sur la personne la responsabilité du changement.</a:t>
            </a:r>
          </a:p>
          <a:p>
            <a:pPr marL="0" indent="0">
              <a:buNone/>
            </a:pPr>
            <a:endParaRPr lang="fr-CH" sz="1800" b="1" u="sng" dirty="0"/>
          </a:p>
          <a:p>
            <a:pPr marL="0" indent="0">
              <a:buNone/>
            </a:pPr>
            <a:r>
              <a:rPr lang="fr-CH" sz="1800" b="1" u="sng" dirty="0"/>
              <a:t>Posture du sauveur (expert)</a:t>
            </a:r>
          </a:p>
          <a:p>
            <a:r>
              <a:rPr lang="fr-CH" sz="1800" dirty="0"/>
              <a:t>C’est celui qui « sait » et décide pour l’autre. Il diagnostique, prescrit et prend en charge le changement à sa place, en s’appuyant sur son expertise. Aider = guérir, faire à la place de l’autre</a:t>
            </a:r>
          </a:p>
          <a:p>
            <a:pPr marL="0" indent="0">
              <a:buNone/>
            </a:pPr>
            <a:endParaRPr lang="fr-CH" sz="1800" b="1" u="sng" dirty="0"/>
          </a:p>
          <a:p>
            <a:pPr marL="0" indent="0">
              <a:buNone/>
            </a:pPr>
            <a:r>
              <a:rPr lang="fr-CH" sz="1800" b="1" u="sng" dirty="0"/>
              <a:t>Posture du militant</a:t>
            </a:r>
          </a:p>
          <a:p>
            <a:r>
              <a:rPr lang="fr-CH" sz="1800" dirty="0"/>
              <a:t>S’engager pour le changement social. Il apporte du sens mais de manière uniquement collective. Il agit sur le structurel, mettant un peu de côté les individualités, mais analyse et interprète à la place des personnes.</a:t>
            </a:r>
          </a:p>
          <a:p>
            <a:pPr marL="0" indent="0">
              <a:buNone/>
            </a:pPr>
            <a:endParaRPr lang="fr-CH" sz="1800" b="1" u="sng" dirty="0"/>
          </a:p>
          <a:p>
            <a:pPr marL="0" indent="0">
              <a:buNone/>
            </a:pPr>
            <a:r>
              <a:rPr lang="fr-CH" sz="1800" b="1" u="sng" dirty="0"/>
              <a:t>Posture du passeur</a:t>
            </a:r>
          </a:p>
          <a:p>
            <a:r>
              <a:rPr lang="fr-CH" sz="1800" dirty="0"/>
              <a:t>Il soutient l’action des personnes sans faire à leur place. C’est un allié stratégique et valorise l’expertises de l’autre. </a:t>
            </a:r>
            <a:endParaRPr lang="fr-CH" sz="1400" dirty="0"/>
          </a:p>
          <a:p>
            <a:endParaRPr lang="fr-FR" sz="1800" dirty="0">
              <a:latin typeface="Aptos" panose="020B0004020202020204" pitchFamily="34" charset="0"/>
            </a:endParaRPr>
          </a:p>
        </p:txBody>
      </p:sp>
    </p:spTree>
    <p:extLst>
      <p:ext uri="{BB962C8B-B14F-4D97-AF65-F5344CB8AC3E}">
        <p14:creationId xmlns:p14="http://schemas.microsoft.com/office/powerpoint/2010/main" val="452864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170E32-E133-2EDB-4CF9-AAB7E28B8E5D}"/>
              </a:ext>
            </a:extLst>
          </p:cNvPr>
          <p:cNvSpPr>
            <a:spLocks noGrp="1"/>
          </p:cNvSpPr>
          <p:nvPr>
            <p:ph type="title"/>
          </p:nvPr>
        </p:nvSpPr>
        <p:spPr/>
        <p:txBody>
          <a:bodyPr/>
          <a:lstStyle/>
          <a:p>
            <a:pPr algn="ctr"/>
            <a:r>
              <a:rPr lang="fr-FR" dirty="0"/>
              <a:t>Typologie de Boutinet (2012)</a:t>
            </a:r>
          </a:p>
        </p:txBody>
      </p:sp>
      <p:sp>
        <p:nvSpPr>
          <p:cNvPr id="3" name="Espace réservé du contenu 2">
            <a:extLst>
              <a:ext uri="{FF2B5EF4-FFF2-40B4-BE49-F238E27FC236}">
                <a16:creationId xmlns:a16="http://schemas.microsoft.com/office/drawing/2014/main" id="{75F0B2C9-A598-52E5-0B81-9662841666D0}"/>
              </a:ext>
            </a:extLst>
          </p:cNvPr>
          <p:cNvSpPr>
            <a:spLocks noGrp="1"/>
          </p:cNvSpPr>
          <p:nvPr>
            <p:ph idx="1"/>
          </p:nvPr>
        </p:nvSpPr>
        <p:spPr>
          <a:xfrm>
            <a:off x="838200" y="1389414"/>
            <a:ext cx="10515600" cy="5783282"/>
          </a:xfrm>
        </p:spPr>
        <p:txBody>
          <a:bodyPr>
            <a:noAutofit/>
          </a:bodyPr>
          <a:lstStyle/>
          <a:p>
            <a:pPr marL="0" indent="0">
              <a:lnSpc>
                <a:spcPct val="100000"/>
              </a:lnSpc>
              <a:buNone/>
            </a:pPr>
            <a:r>
              <a:rPr lang="fr-FR" sz="1700" b="1" u="sng" dirty="0">
                <a:latin typeface="Aptos" panose="020B0004020202020204" pitchFamily="34" charset="0"/>
                <a:cs typeface="Arial" panose="020B0604020202020204" pitchFamily="34" charset="0"/>
              </a:rPr>
              <a:t>Agent de l’équipe de pilotage </a:t>
            </a:r>
            <a:endParaRPr lang="fr-CH" sz="1700" b="1" dirty="0">
              <a:latin typeface="Aptos" panose="020B0004020202020204" pitchFamily="34" charset="0"/>
              <a:cs typeface="Arial" panose="020B0604020202020204" pitchFamily="34" charset="0"/>
            </a:endParaRPr>
          </a:p>
          <a:p>
            <a:pPr>
              <a:lnSpc>
                <a:spcPct val="100000"/>
              </a:lnSpc>
            </a:pPr>
            <a:r>
              <a:rPr lang="fr-FR" sz="1700" dirty="0">
                <a:latin typeface="Aptos" panose="020B0004020202020204" pitchFamily="34" charset="0"/>
                <a:cs typeface="Arial" panose="020B0604020202020204" pitchFamily="34" charset="0"/>
              </a:rPr>
              <a:t>C’est ceux qui conçoivent le projet, qui son porteur, qui l’organisent et la mettent en œuvre. Un leader peut émerger du groupe.</a:t>
            </a:r>
            <a:endParaRPr lang="fr-CH" sz="1700" dirty="0">
              <a:latin typeface="Aptos" panose="020B0004020202020204" pitchFamily="34" charset="0"/>
              <a:cs typeface="Arial" panose="020B0604020202020204" pitchFamily="34" charset="0"/>
            </a:endParaRPr>
          </a:p>
          <a:p>
            <a:pPr marL="0" indent="0">
              <a:lnSpc>
                <a:spcPct val="100000"/>
              </a:lnSpc>
              <a:buNone/>
            </a:pPr>
            <a:r>
              <a:rPr lang="fr-FR" sz="1700" b="1" u="sng" dirty="0">
                <a:latin typeface="Aptos" panose="020B0004020202020204" pitchFamily="34" charset="0"/>
                <a:cs typeface="Arial" panose="020B0604020202020204" pitchFamily="34" charset="0"/>
              </a:rPr>
              <a:t>Acteur périphérique facilitant</a:t>
            </a:r>
            <a:endParaRPr lang="fr-CH" sz="1700" b="1" dirty="0">
              <a:latin typeface="Aptos" panose="020B0004020202020204" pitchFamily="34" charset="0"/>
              <a:cs typeface="Arial" panose="020B0604020202020204" pitchFamily="34" charset="0"/>
            </a:endParaRPr>
          </a:p>
          <a:p>
            <a:pPr>
              <a:lnSpc>
                <a:spcPct val="100000"/>
              </a:lnSpc>
            </a:pPr>
            <a:r>
              <a:rPr lang="fr-FR" sz="1700" dirty="0">
                <a:latin typeface="Aptos" panose="020B0004020202020204" pitchFamily="34" charset="0"/>
                <a:cs typeface="Arial" panose="020B0604020202020204" pitchFamily="34" charset="0"/>
              </a:rPr>
              <a:t>Personne présente ou qui s’exprime ponctuellement. Il soutient le projet quand il le peut. C’est une personne ressource et peut donc avoir une position centrale ou périphérique selon les cas.</a:t>
            </a:r>
            <a:endParaRPr lang="fr-CH" sz="1700" dirty="0">
              <a:latin typeface="Aptos" panose="020B0004020202020204" pitchFamily="34" charset="0"/>
              <a:cs typeface="Arial" panose="020B0604020202020204" pitchFamily="34" charset="0"/>
            </a:endParaRPr>
          </a:p>
          <a:p>
            <a:pPr marL="0" indent="0">
              <a:lnSpc>
                <a:spcPct val="100000"/>
              </a:lnSpc>
              <a:buNone/>
            </a:pPr>
            <a:r>
              <a:rPr lang="fr-FR" sz="1700" b="1" u="sng" dirty="0">
                <a:latin typeface="Aptos" panose="020B0004020202020204" pitchFamily="34" charset="0"/>
                <a:cs typeface="Arial" panose="020B0604020202020204" pitchFamily="34" charset="0"/>
              </a:rPr>
              <a:t>Acteur indifférent </a:t>
            </a:r>
            <a:endParaRPr lang="fr-CH" sz="1700" b="1" dirty="0">
              <a:latin typeface="Aptos" panose="020B0004020202020204" pitchFamily="34" charset="0"/>
              <a:cs typeface="Arial" panose="020B0604020202020204" pitchFamily="34" charset="0"/>
            </a:endParaRPr>
          </a:p>
          <a:p>
            <a:pPr>
              <a:lnSpc>
                <a:spcPct val="100000"/>
              </a:lnSpc>
            </a:pPr>
            <a:r>
              <a:rPr lang="fr-FR" sz="1700" dirty="0">
                <a:latin typeface="Aptos" panose="020B0004020202020204" pitchFamily="34" charset="0"/>
                <a:cs typeface="Arial" panose="020B0604020202020204" pitchFamily="34" charset="0"/>
              </a:rPr>
              <a:t>Se positionne de manière extérieure. Pas ou peu présent, il laisse faire. Ils n’interviennent pas. Il peut constituer une force d’inertie qui peut décourager. (ex : inviter un syndic qui ne vient jamais)</a:t>
            </a:r>
            <a:endParaRPr lang="fr-CH" sz="1700" dirty="0">
              <a:latin typeface="Aptos" panose="020B0004020202020204" pitchFamily="34" charset="0"/>
              <a:cs typeface="Arial" panose="020B0604020202020204" pitchFamily="34" charset="0"/>
            </a:endParaRPr>
          </a:p>
          <a:p>
            <a:pPr marL="0" indent="0">
              <a:lnSpc>
                <a:spcPct val="100000"/>
              </a:lnSpc>
              <a:buNone/>
            </a:pPr>
            <a:r>
              <a:rPr lang="fr-FR" sz="1700" b="1" u="sng" dirty="0">
                <a:latin typeface="Aptos" panose="020B0004020202020204" pitchFamily="34" charset="0"/>
                <a:cs typeface="Arial" panose="020B0604020202020204" pitchFamily="34" charset="0"/>
              </a:rPr>
              <a:t>Acteur confrontant </a:t>
            </a:r>
            <a:endParaRPr lang="fr-CH" sz="1700" b="1" dirty="0">
              <a:latin typeface="Aptos" panose="020B0004020202020204" pitchFamily="34" charset="0"/>
              <a:cs typeface="Arial" panose="020B0604020202020204" pitchFamily="34" charset="0"/>
            </a:endParaRPr>
          </a:p>
          <a:p>
            <a:pPr>
              <a:lnSpc>
                <a:spcPct val="100000"/>
              </a:lnSpc>
            </a:pPr>
            <a:r>
              <a:rPr lang="fr-FR" sz="1700" dirty="0">
                <a:latin typeface="Aptos" panose="020B0004020202020204" pitchFamily="34" charset="0"/>
                <a:cs typeface="Arial" panose="020B0604020202020204" pitchFamily="34" charset="0"/>
              </a:rPr>
              <a:t>Celui qui n’est jamais d’accord, qui remet en question. Apporte des conflits, mais peut faire en sorte de faire avancer le projet.</a:t>
            </a:r>
            <a:endParaRPr lang="fr-FR" sz="1700" u="sng" dirty="0">
              <a:latin typeface="Aptos" panose="020B0004020202020204" pitchFamily="34" charset="0"/>
              <a:cs typeface="Arial" panose="020B0604020202020204" pitchFamily="34" charset="0"/>
            </a:endParaRPr>
          </a:p>
          <a:p>
            <a:pPr marL="0" indent="0">
              <a:lnSpc>
                <a:spcPct val="100000"/>
              </a:lnSpc>
              <a:buNone/>
            </a:pPr>
            <a:r>
              <a:rPr lang="fr-FR" sz="1700" b="1" u="sng" dirty="0">
                <a:latin typeface="Aptos" panose="020B0004020202020204" pitchFamily="34" charset="0"/>
                <a:cs typeface="Arial" panose="020B0604020202020204" pitchFamily="34" charset="0"/>
              </a:rPr>
              <a:t>Acteur </a:t>
            </a:r>
            <a:r>
              <a:rPr lang="fr-CH" sz="1700" b="1" u="sng" dirty="0" err="1">
                <a:latin typeface="Aptos" panose="020B0004020202020204" pitchFamily="34" charset="0"/>
                <a:cs typeface="Arial" panose="020B0604020202020204" pitchFamily="34" charset="0"/>
              </a:rPr>
              <a:t>assujeti</a:t>
            </a:r>
            <a:endParaRPr lang="fr-CH" sz="1700" b="1" dirty="0">
              <a:latin typeface="Aptos" panose="020B0004020202020204" pitchFamily="34" charset="0"/>
              <a:cs typeface="Arial" panose="020B0604020202020204" pitchFamily="34" charset="0"/>
            </a:endParaRPr>
          </a:p>
          <a:p>
            <a:pPr>
              <a:lnSpc>
                <a:spcPct val="100000"/>
              </a:lnSpc>
            </a:pPr>
            <a:r>
              <a:rPr lang="fr-FR" sz="1700" dirty="0">
                <a:latin typeface="Aptos" panose="020B0004020202020204" pitchFamily="34" charset="0"/>
                <a:cs typeface="Arial" panose="020B0604020202020204" pitchFamily="34" charset="0"/>
              </a:rPr>
              <a:t>Celui </a:t>
            </a:r>
            <a:r>
              <a:rPr lang="fr-CH" sz="1700" dirty="0">
                <a:latin typeface="Aptos" panose="020B0004020202020204" pitchFamily="34" charset="0"/>
                <a:cs typeface="Arial" panose="020B0604020202020204" pitchFamily="34" charset="0"/>
              </a:rPr>
              <a:t>qui subit le projet et ses effets sans pouvoir agir. Ce sont les invisibles, les sans paroles. Souvent les publics marginalisés.</a:t>
            </a:r>
          </a:p>
          <a:p>
            <a:pPr marL="0" indent="0">
              <a:lnSpc>
                <a:spcPct val="100000"/>
              </a:lnSpc>
              <a:buNone/>
            </a:pPr>
            <a:endParaRPr lang="fr-FR" sz="1700" dirty="0">
              <a:latin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4154239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006E8AE-9FE0-E604-069D-88E08A8CE3B2}"/>
              </a:ext>
            </a:extLst>
          </p:cNvPr>
          <p:cNvSpPr>
            <a:spLocks noGrp="1"/>
          </p:cNvSpPr>
          <p:nvPr>
            <p:ph idx="1"/>
          </p:nvPr>
        </p:nvSpPr>
        <p:spPr>
          <a:xfrm>
            <a:off x="838200" y="1338737"/>
            <a:ext cx="10515600" cy="4564542"/>
          </a:xfrm>
        </p:spPr>
        <p:txBody>
          <a:bodyPr/>
          <a:lstStyle/>
          <a:p>
            <a:pPr lvl="1" algn="just"/>
            <a:r>
              <a:rPr lang="fr-FR" b="1" dirty="0"/>
              <a:t>Pensée verbale</a:t>
            </a:r>
          </a:p>
          <a:p>
            <a:pPr lvl="2" algn="just"/>
            <a:r>
              <a:rPr lang="fr-FR" u="sng" dirty="0"/>
              <a:t>Extérieure</a:t>
            </a:r>
            <a:r>
              <a:rPr lang="fr-FR" dirty="0"/>
              <a:t>: </a:t>
            </a:r>
            <a:r>
              <a:rPr lang="fr-CH" dirty="0"/>
              <a:t>la pensée passe par des mots que l’on formule, explique, discute.</a:t>
            </a:r>
          </a:p>
          <a:p>
            <a:pPr lvl="2" algn="just"/>
            <a:r>
              <a:rPr lang="fr-FR" u="sng" dirty="0"/>
              <a:t>Intérieur</a:t>
            </a:r>
            <a:r>
              <a:rPr lang="fr-FR" dirty="0"/>
              <a:t>: </a:t>
            </a:r>
            <a:r>
              <a:rPr lang="fr-CH" dirty="0"/>
              <a:t>la pensée reste dans la tête; on se parle à soi-même, on réfléchit, on s’évade mentalement.</a:t>
            </a:r>
            <a:endParaRPr lang="fr-FR" dirty="0"/>
          </a:p>
          <a:p>
            <a:pPr marL="749808" lvl="2" indent="0" algn="just">
              <a:buNone/>
            </a:pPr>
            <a:endParaRPr lang="fr-FR" dirty="0"/>
          </a:p>
          <a:p>
            <a:pPr lvl="1" algn="just"/>
            <a:r>
              <a:rPr lang="fr-FR" b="1" dirty="0"/>
              <a:t>Pensée non verbale</a:t>
            </a:r>
          </a:p>
          <a:p>
            <a:pPr lvl="2" algn="just"/>
            <a:r>
              <a:rPr lang="fr-FR" dirty="0"/>
              <a:t>Intelligence pratique, savoir-faire, gestes maitrisés. Activité difficile à verbaliser car se construit dans l’action plus que dans les mots</a:t>
            </a:r>
          </a:p>
          <a:p>
            <a:pPr marL="749808" lvl="2" indent="0" algn="just">
              <a:buNone/>
            </a:pPr>
            <a:endParaRPr lang="fr-FR" dirty="0"/>
          </a:p>
          <a:p>
            <a:pPr lvl="1" algn="just"/>
            <a:r>
              <a:rPr lang="fr-FR" b="1" dirty="0"/>
              <a:t>Langage sans pensée</a:t>
            </a:r>
          </a:p>
          <a:p>
            <a:pPr lvl="2" algn="just"/>
            <a:r>
              <a:rPr lang="fr-FR" dirty="0"/>
              <a:t>Utilisation de mots sans en avoir conscience (habitus, sens commun), utilisation de mots valises (autonomie, participation)</a:t>
            </a:r>
          </a:p>
          <a:p>
            <a:pPr lvl="2" algn="just"/>
            <a:r>
              <a:rPr lang="fr-FR" dirty="0"/>
              <a:t>Cette forme de langage ne requiert pas l’engagement de l’intellect. </a:t>
            </a:r>
          </a:p>
          <a:p>
            <a:pPr lvl="2" algn="just"/>
            <a:endParaRPr lang="fr-FR" dirty="0"/>
          </a:p>
          <a:p>
            <a:pPr lvl="1" algn="just"/>
            <a:endParaRPr lang="fr-FR" dirty="0"/>
          </a:p>
          <a:p>
            <a:pPr lvl="1" algn="just"/>
            <a:endParaRPr lang="fr-FR" dirty="0"/>
          </a:p>
          <a:p>
            <a:endParaRPr lang="fr-FR" dirty="0"/>
          </a:p>
        </p:txBody>
      </p:sp>
      <p:sp>
        <p:nvSpPr>
          <p:cNvPr id="4" name="Titre 1">
            <a:extLst>
              <a:ext uri="{FF2B5EF4-FFF2-40B4-BE49-F238E27FC236}">
                <a16:creationId xmlns:a16="http://schemas.microsoft.com/office/drawing/2014/main" id="{2A1166B1-3684-F5B5-92EB-B4CC9FCA3288}"/>
              </a:ext>
            </a:extLst>
          </p:cNvPr>
          <p:cNvSpPr>
            <a:spLocks noGrp="1"/>
          </p:cNvSpPr>
          <p:nvPr>
            <p:ph type="title"/>
          </p:nvPr>
        </p:nvSpPr>
        <p:spPr/>
        <p:txBody>
          <a:bodyPr>
            <a:noAutofit/>
          </a:bodyPr>
          <a:lstStyle/>
          <a:p>
            <a:pPr algn="ctr"/>
            <a:endParaRPr lang="fr-FR" sz="3500" dirty="0"/>
          </a:p>
        </p:txBody>
      </p:sp>
    </p:spTree>
    <p:extLst>
      <p:ext uri="{BB962C8B-B14F-4D97-AF65-F5344CB8AC3E}">
        <p14:creationId xmlns:p14="http://schemas.microsoft.com/office/powerpoint/2010/main" val="216188608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792</Words>
  <Application>Microsoft Office PowerPoint</Application>
  <PresentationFormat>Grand écran</PresentationFormat>
  <Paragraphs>58</Paragraphs>
  <Slides>5</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5</vt:i4>
      </vt:variant>
    </vt:vector>
  </HeadingPairs>
  <TitlesOfParts>
    <vt:vector size="9" baseType="lpstr">
      <vt:lpstr>Aptos</vt:lpstr>
      <vt:lpstr>Aptos Display</vt:lpstr>
      <vt:lpstr>Arial</vt:lpstr>
      <vt:lpstr>Thème Office</vt:lpstr>
      <vt:lpstr>Typologie de Bouquet (2003)</vt:lpstr>
      <vt:lpstr>Typologie de Gillet (1995) – animation socioculturelle</vt:lpstr>
      <vt:lpstr>Typologie de Le Bossé (2012) – DPA-PC</vt:lpstr>
      <vt:lpstr>Typologie de Boutinet (2012)</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melik hichri</dc:creator>
  <cp:lastModifiedBy>Pitarelli Emilio</cp:lastModifiedBy>
  <cp:revision>2</cp:revision>
  <dcterms:created xsi:type="dcterms:W3CDTF">2025-11-16T20:18:56Z</dcterms:created>
  <dcterms:modified xsi:type="dcterms:W3CDTF">2025-11-18T09:04:50Z</dcterms:modified>
</cp:coreProperties>
</file>