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874" r:id="rId2"/>
    <p:sldId id="875" r:id="rId3"/>
    <p:sldId id="876" r:id="rId4"/>
    <p:sldId id="877" r:id="rId5"/>
  </p:sldIdLst>
  <p:sldSz cx="6858000" cy="5143500"/>
  <p:notesSz cx="6858000" cy="9144000"/>
  <p:defaultTextStyle>
    <a:defPPr>
      <a:defRPr lang="fr-F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69696"/>
    <a:srgbClr val="DA0066"/>
    <a:srgbClr val="F5C400"/>
    <a:srgbClr val="F5C100"/>
    <a:srgbClr val="00925A"/>
    <a:srgbClr val="009DDF"/>
    <a:srgbClr val="D49F3F"/>
    <a:srgbClr val="FCE747"/>
    <a:srgbClr val="009C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BE7278-6FF9-4F1C-80F0-B05AC386928F}" v="1" dt="2025-10-07T14:47:59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647" autoAdjust="0"/>
    <p:restoredTop sz="93557" autoAdjust="0"/>
  </p:normalViewPr>
  <p:slideViewPr>
    <p:cSldViewPr snapToGrid="0">
      <p:cViewPr varScale="1">
        <p:scale>
          <a:sx n="75" d="100"/>
          <a:sy n="75" d="100"/>
        </p:scale>
        <p:origin x="1756" y="52"/>
      </p:cViewPr>
      <p:guideLst>
        <p:guide orient="horz" pos="16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ssbrodt Rafael" userId="c6190b3e-16b1-436e-8325-2f4fd1c8355f" providerId="ADAL" clId="{F4BE7278-6FF9-4F1C-80F0-B05AC386928F}"/>
    <pc:docChg chg="addSld delSld modSld delSection modSection">
      <pc:chgData name="Weissbrodt Rafael" userId="c6190b3e-16b1-436e-8325-2f4fd1c8355f" providerId="ADAL" clId="{F4BE7278-6FF9-4F1C-80F0-B05AC386928F}" dt="2025-10-07T14:47:59.298" v="2"/>
      <pc:docMkLst>
        <pc:docMk/>
      </pc:docMkLst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168887966" sldId="256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259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19944097" sldId="27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360713245" sldId="271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877290429" sldId="28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62677375" sldId="287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532760708" sldId="288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125960730" sldId="289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781651686" sldId="29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805363498" sldId="338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454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471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738234512" sldId="485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201498722" sldId="50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545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567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550849670" sldId="626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960993233" sldId="635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64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641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643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644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322463202" sldId="645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646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869496147" sldId="648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65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677599579" sldId="685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18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27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28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29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3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31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33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34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36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091047772" sldId="737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52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754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013956615" sldId="826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398776599" sldId="827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925668105" sldId="828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87461369" sldId="829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389819356" sldId="83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82137124" sldId="831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187573986" sldId="832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163341724" sldId="833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564525114" sldId="834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838176534" sldId="835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467275319" sldId="836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466484448" sldId="837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0" sldId="841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952831792" sldId="842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477411965" sldId="843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689292136" sldId="847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440914712" sldId="848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725528424" sldId="849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948090938" sldId="85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333201650" sldId="851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907097514" sldId="852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502555786" sldId="853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202418813" sldId="854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747636092" sldId="855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072954586" sldId="858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629201114" sldId="859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086822203" sldId="86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787879941" sldId="862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2670037589" sldId="863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552976594" sldId="864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095634664" sldId="865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871827679" sldId="866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56774044" sldId="867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895725972" sldId="868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843272452" sldId="869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1756948075" sldId="870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218818036" sldId="871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4048114480" sldId="872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9900776" sldId="873"/>
        </pc:sldMkLst>
      </pc:sldChg>
      <pc:sldChg chg="del">
        <pc:chgData name="Weissbrodt Rafael" userId="c6190b3e-16b1-436e-8325-2f4fd1c8355f" providerId="ADAL" clId="{F4BE7278-6FF9-4F1C-80F0-B05AC386928F}" dt="2025-10-07T14:47:55.310" v="0" actId="2696"/>
        <pc:sldMkLst>
          <pc:docMk/>
          <pc:sldMk cId="1654582363" sldId="874"/>
        </pc:sldMkLst>
      </pc:sldChg>
      <pc:sldChg chg="add">
        <pc:chgData name="Weissbrodt Rafael" userId="c6190b3e-16b1-436e-8325-2f4fd1c8355f" providerId="ADAL" clId="{F4BE7278-6FF9-4F1C-80F0-B05AC386928F}" dt="2025-10-07T14:47:59.298" v="2"/>
        <pc:sldMkLst>
          <pc:docMk/>
          <pc:sldMk cId="2382600269" sldId="874"/>
        </pc:sldMkLst>
      </pc:sldChg>
      <pc:sldChg chg="del">
        <pc:chgData name="Weissbrodt Rafael" userId="c6190b3e-16b1-436e-8325-2f4fd1c8355f" providerId="ADAL" clId="{F4BE7278-6FF9-4F1C-80F0-B05AC386928F}" dt="2025-10-07T14:47:55.310" v="0" actId="2696"/>
        <pc:sldMkLst>
          <pc:docMk/>
          <pc:sldMk cId="456570423" sldId="875"/>
        </pc:sldMkLst>
      </pc:sldChg>
      <pc:sldChg chg="add">
        <pc:chgData name="Weissbrodt Rafael" userId="c6190b3e-16b1-436e-8325-2f4fd1c8355f" providerId="ADAL" clId="{F4BE7278-6FF9-4F1C-80F0-B05AC386928F}" dt="2025-10-07T14:47:59.298" v="2"/>
        <pc:sldMkLst>
          <pc:docMk/>
          <pc:sldMk cId="4051338673" sldId="875"/>
        </pc:sldMkLst>
      </pc:sldChg>
      <pc:sldChg chg="del">
        <pc:chgData name="Weissbrodt Rafael" userId="c6190b3e-16b1-436e-8325-2f4fd1c8355f" providerId="ADAL" clId="{F4BE7278-6FF9-4F1C-80F0-B05AC386928F}" dt="2025-10-07T14:47:55.310" v="0" actId="2696"/>
        <pc:sldMkLst>
          <pc:docMk/>
          <pc:sldMk cId="1880983933" sldId="876"/>
        </pc:sldMkLst>
      </pc:sldChg>
      <pc:sldChg chg="add">
        <pc:chgData name="Weissbrodt Rafael" userId="c6190b3e-16b1-436e-8325-2f4fd1c8355f" providerId="ADAL" clId="{F4BE7278-6FF9-4F1C-80F0-B05AC386928F}" dt="2025-10-07T14:47:59.298" v="2"/>
        <pc:sldMkLst>
          <pc:docMk/>
          <pc:sldMk cId="2097429715" sldId="876"/>
        </pc:sldMkLst>
      </pc:sldChg>
      <pc:sldChg chg="add">
        <pc:chgData name="Weissbrodt Rafael" userId="c6190b3e-16b1-436e-8325-2f4fd1c8355f" providerId="ADAL" clId="{F4BE7278-6FF9-4F1C-80F0-B05AC386928F}" dt="2025-10-07T14:47:59.298" v="2"/>
        <pc:sldMkLst>
          <pc:docMk/>
          <pc:sldMk cId="2361291078" sldId="877"/>
        </pc:sldMkLst>
      </pc:sldChg>
      <pc:sldChg chg="del">
        <pc:chgData name="Weissbrodt Rafael" userId="c6190b3e-16b1-436e-8325-2f4fd1c8355f" providerId="ADAL" clId="{F4BE7278-6FF9-4F1C-80F0-B05AC386928F}" dt="2025-10-07T14:47:55.310" v="0" actId="2696"/>
        <pc:sldMkLst>
          <pc:docMk/>
          <pc:sldMk cId="3331130220" sldId="877"/>
        </pc:sldMkLst>
      </pc:sldChg>
      <pc:sldChg chg="del">
        <pc:chgData name="Weissbrodt Rafael" userId="c6190b3e-16b1-436e-8325-2f4fd1c8355f" providerId="ADAL" clId="{F4BE7278-6FF9-4F1C-80F0-B05AC386928F}" dt="2025-10-07T14:47:57.920" v="1" actId="47"/>
        <pc:sldMkLst>
          <pc:docMk/>
          <pc:sldMk cId="32831130" sldId="87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207DD-876B-114D-862D-B2D5AFA258DF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F2BDA-EB5E-8649-B691-BD9BD59A692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412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/>
              <a:t>Demander aux étudiant.es de se présenter brièvement et de répondre à la question.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F2BDA-EB5E-8649-B691-BD9BD59A692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292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90BBD70F-A84B-4B0F-8B1E-4A4A70A55E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5159" y="69893"/>
            <a:ext cx="4622523" cy="29943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193" y="3703291"/>
            <a:ext cx="1985813" cy="57201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1600" b="1" i="0" spc="0">
                <a:solidFill>
                  <a:schemeClr val="bg1"/>
                </a:solidFill>
                <a:latin typeface="Helvetica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58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AC7518-7145-6944-9CF3-76DBB1FB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74" y="735025"/>
            <a:ext cx="5468540" cy="7207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AF92DC14-A0B7-B849-A3CD-F07B951D86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760" y="860512"/>
            <a:ext cx="166156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2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0E9E38-DDEA-2948-A4D5-A621A0D68145}"/>
              </a:ext>
            </a:extLst>
          </p:cNvPr>
          <p:cNvSpPr/>
          <p:nvPr userDrawn="1"/>
        </p:nvSpPr>
        <p:spPr>
          <a:xfrm>
            <a:off x="0" y="1"/>
            <a:ext cx="6858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1"/>
          </a:p>
        </p:txBody>
      </p:sp>
    </p:spTree>
    <p:extLst>
      <p:ext uri="{BB962C8B-B14F-4D97-AF65-F5344CB8AC3E}">
        <p14:creationId xmlns:p14="http://schemas.microsoft.com/office/powerpoint/2010/main" val="2095989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Section - Bleu/Mau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nual Input 2">
            <a:extLst>
              <a:ext uri="{FF2B5EF4-FFF2-40B4-BE49-F238E27FC236}">
                <a16:creationId xmlns:a16="http://schemas.microsoft.com/office/drawing/2014/main" id="{1E0E970F-5F98-C500-7F5F-4A950936DA04}"/>
              </a:ext>
            </a:extLst>
          </p:cNvPr>
          <p:cNvSpPr/>
          <p:nvPr userDrawn="1"/>
        </p:nvSpPr>
        <p:spPr>
          <a:xfrm rot="10800000" flipH="1">
            <a:off x="1" y="-10150"/>
            <a:ext cx="6857999" cy="4664654"/>
          </a:xfrm>
          <a:prstGeom prst="flowChartManualInput">
            <a:avLst/>
          </a:prstGeom>
          <a:solidFill>
            <a:srgbClr val="404E7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759"/>
          </a:p>
        </p:txBody>
      </p:sp>
      <p:pic>
        <p:nvPicPr>
          <p:cNvPr id="12" name="Picture 11" descr="A picture containing windmill, outdoor object, dark, night sky&#10;&#10;Description automatically generated">
            <a:extLst>
              <a:ext uri="{FF2B5EF4-FFF2-40B4-BE49-F238E27FC236}">
                <a16:creationId xmlns:a16="http://schemas.microsoft.com/office/drawing/2014/main" id="{7D1FD71D-B260-8414-224A-36C482265B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l="1" t="1" r="42994" b="42994"/>
          <a:stretch/>
        </p:blipFill>
        <p:spPr>
          <a:xfrm>
            <a:off x="-1" y="1"/>
            <a:ext cx="6858000" cy="5143499"/>
          </a:xfrm>
          <a:prstGeom prst="rect">
            <a:avLst/>
          </a:prstGeom>
        </p:spPr>
      </p:pic>
      <p:pic>
        <p:nvPicPr>
          <p:cNvPr id="4" name="Picture 3" descr="Logo&#10;&#10;Description automatically generated">
            <a:extLst>
              <a:ext uri="{FF2B5EF4-FFF2-40B4-BE49-F238E27FC236}">
                <a16:creationId xmlns:a16="http://schemas.microsoft.com/office/drawing/2014/main" id="{DA5D1EED-F11A-CABD-DF05-CE4FD9B10F8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24" y="4654505"/>
            <a:ext cx="803672" cy="4054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E7C5EAA-1AC1-D1B1-8682-3F78D8DF8AB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1008135" y="4664589"/>
            <a:ext cx="964406" cy="427553"/>
          </a:xfrm>
          <a:prstGeom prst="rect">
            <a:avLst/>
          </a:prstGeom>
        </p:spPr>
      </p:pic>
      <p:sp>
        <p:nvSpPr>
          <p:cNvPr id="7" name="Text Placeholder 18">
            <a:extLst>
              <a:ext uri="{FF2B5EF4-FFF2-40B4-BE49-F238E27FC236}">
                <a16:creationId xmlns:a16="http://schemas.microsoft.com/office/drawing/2014/main" id="{677E0879-BA0C-5B02-A1CF-AA33A61A6C4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72542" y="4688005"/>
            <a:ext cx="2912919" cy="455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88" b="0">
                <a:solidFill>
                  <a:srgbClr val="2C7F7C"/>
                </a:solidFill>
                <a:latin typeface="Century Schoolbook" panose="02040604050505020304" pitchFamily="18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Le savoir </a:t>
            </a:r>
            <a:r>
              <a:rPr lang="en-US" err="1"/>
              <a:t>infirmier</a:t>
            </a:r>
            <a:r>
              <a:rPr lang="en-US"/>
              <a:t> : le </a:t>
            </a:r>
            <a:r>
              <a:rPr lang="en-US" err="1"/>
              <a:t>nommer</a:t>
            </a:r>
            <a:r>
              <a:rPr lang="en-US"/>
              <a:t> pour </a:t>
            </a:r>
            <a:r>
              <a:rPr lang="en-US" err="1"/>
              <a:t>l’affirmer</a:t>
            </a:r>
            <a:endParaRPr lang="en-US"/>
          </a:p>
        </p:txBody>
      </p: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AC55AABD-5FF6-D6F5-1A88-AB251E98164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2032" y="1850481"/>
            <a:ext cx="4881860" cy="658800"/>
          </a:xfrm>
          <a:prstGeom prst="rect">
            <a:avLst/>
          </a:prstGeom>
        </p:spPr>
        <p:txBody>
          <a:bodyPr wrap="none"/>
          <a:lstStyle>
            <a:lvl1pPr marL="0" indent="0" algn="l">
              <a:buNone/>
              <a:defRPr sz="3375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pPr algn="l"/>
            <a:r>
              <a:rPr lang="fr-CA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Titre de section </a:t>
            </a:r>
            <a:endParaRPr lang="fr-CA" sz="3713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Text Placeholder 18">
            <a:extLst>
              <a:ext uri="{FF2B5EF4-FFF2-40B4-BE49-F238E27FC236}">
                <a16:creationId xmlns:a16="http://schemas.microsoft.com/office/drawing/2014/main" id="{CCB7B150-0B88-2057-1E6B-258282DBE4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2032" y="2561600"/>
            <a:ext cx="4881860" cy="658331"/>
          </a:xfrm>
          <a:prstGeom prst="rect">
            <a:avLst/>
          </a:prstGeom>
        </p:spPr>
        <p:txBody>
          <a:bodyPr wrap="none"/>
          <a:lstStyle>
            <a:lvl1pPr marL="0" indent="0" algn="l">
              <a:buNone/>
              <a:defRPr sz="1688">
                <a:solidFill>
                  <a:schemeClr val="bg1"/>
                </a:solidFill>
                <a:latin typeface="Bookman Old Style" panose="02050604050505020204" pitchFamily="18" charset="0"/>
              </a:defRPr>
            </a:lvl1pPr>
          </a:lstStyle>
          <a:p>
            <a:pPr algn="l"/>
            <a:r>
              <a:rPr lang="fr-CA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Sous-titre</a:t>
            </a:r>
            <a:endParaRPr lang="fr-CA" sz="3713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476B6EF-0A30-F3E9-2A7E-7B4D24DB49ED}"/>
              </a:ext>
            </a:extLst>
          </p:cNvPr>
          <p:cNvCxnSpPr/>
          <p:nvPr userDrawn="1"/>
        </p:nvCxnSpPr>
        <p:spPr>
          <a:xfrm>
            <a:off x="542032" y="2508813"/>
            <a:ext cx="631596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F6898604-E741-96FD-5B72-7B86FE56A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71153" y="4767263"/>
            <a:ext cx="313059" cy="273844"/>
          </a:xfrm>
          <a:prstGeom prst="rect">
            <a:avLst/>
          </a:prstGeom>
        </p:spPr>
        <p:txBody>
          <a:bodyPr/>
          <a:lstStyle>
            <a:lvl1pPr>
              <a:defRPr sz="788">
                <a:solidFill>
                  <a:srgbClr val="2C7F7C"/>
                </a:solidFill>
                <a:latin typeface="Century Schoolbook" panose="02040604050505020304" pitchFamily="18" charset="0"/>
                <a:cs typeface="Poppins" pitchFamily="2" charset="77"/>
              </a:defRPr>
            </a:lvl1pPr>
          </a:lstStyle>
          <a:p>
            <a:fld id="{E88E4D38-7154-4D47-9CB8-A5350D33D38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465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nual Input 3">
            <a:extLst>
              <a:ext uri="{FF2B5EF4-FFF2-40B4-BE49-F238E27FC236}">
                <a16:creationId xmlns:a16="http://schemas.microsoft.com/office/drawing/2014/main" id="{6D02F743-6553-DD6D-BA0F-7A7E51EFCDE9}"/>
              </a:ext>
            </a:extLst>
          </p:cNvPr>
          <p:cNvSpPr/>
          <p:nvPr userDrawn="1"/>
        </p:nvSpPr>
        <p:spPr>
          <a:xfrm rot="10800000" flipH="1">
            <a:off x="1" y="-10151"/>
            <a:ext cx="6857999" cy="4734961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892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892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0" y="892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89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 sz="759"/>
          </a:p>
        </p:txBody>
      </p:sp>
      <p:pic>
        <p:nvPicPr>
          <p:cNvPr id="7" name="Picture 6" descr="A picture containing windmill, outdoor object, dark, night sky&#10;&#10;Description automatically generated">
            <a:extLst>
              <a:ext uri="{FF2B5EF4-FFF2-40B4-BE49-F238E27FC236}">
                <a16:creationId xmlns:a16="http://schemas.microsoft.com/office/drawing/2014/main" id="{F56DB49E-6793-EF58-1AE6-957187D5E7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</a:blip>
          <a:srcRect r="21176" b="21176"/>
          <a:stretch/>
        </p:blipFill>
        <p:spPr>
          <a:xfrm>
            <a:off x="-1" y="-1"/>
            <a:ext cx="6858000" cy="5143501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23DE841C-987A-FA28-90DF-0F22E10F0B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6024" y="4663411"/>
            <a:ext cx="803672" cy="4054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6757BC8-65DC-1C2C-798E-168ECEE9364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1008135" y="4673495"/>
            <a:ext cx="964406" cy="427553"/>
          </a:xfrm>
          <a:prstGeom prst="rect">
            <a:avLst/>
          </a:prstGeom>
        </p:spPr>
      </p:pic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14E2BFC-920E-55EB-7F8D-A7C5107FC5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08374" y="1203724"/>
            <a:ext cx="6176365" cy="859631"/>
          </a:xfrm>
          <a:prstGeom prst="rect">
            <a:avLst/>
          </a:prstGeom>
        </p:spPr>
        <p:txBody>
          <a:bodyPr wrap="square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rgbClr val="142746"/>
                </a:solidFill>
                <a:latin typeface="Century Schoolbook" panose="02040604050505020304" pitchFamily="18" charset="0"/>
              </a:defRPr>
            </a:lvl1pPr>
            <a:lvl2pPr>
              <a:defRPr>
                <a:solidFill>
                  <a:srgbClr val="142746"/>
                </a:solidFill>
                <a:latin typeface="Century Schoolbook" panose="02040604050505020304" pitchFamily="18" charset="0"/>
              </a:defRPr>
            </a:lvl2pPr>
            <a:lvl3pPr>
              <a:defRPr>
                <a:solidFill>
                  <a:srgbClr val="142746"/>
                </a:solidFill>
                <a:latin typeface="Century Schoolbook" panose="02040604050505020304" pitchFamily="18" charset="0"/>
              </a:defRPr>
            </a:lvl3pPr>
            <a:lvl4pPr>
              <a:defRPr>
                <a:solidFill>
                  <a:srgbClr val="142746"/>
                </a:solidFill>
                <a:latin typeface="Century Schoolbook" panose="02040604050505020304" pitchFamily="18" charset="0"/>
              </a:defRPr>
            </a:lvl4pPr>
            <a:lvl5pPr>
              <a:defRPr>
                <a:solidFill>
                  <a:srgbClr val="142746"/>
                </a:solidFill>
                <a:latin typeface="Century Schoolbook" panose="020406040505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7C406F5-39E7-36F7-2211-13D76AFBE3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08075" y="344092"/>
            <a:ext cx="6176665" cy="859632"/>
          </a:xfrm>
          <a:prstGeom prst="rect">
            <a:avLst/>
          </a:prstGeom>
        </p:spPr>
        <p:txBody>
          <a:bodyPr wrap="square">
            <a:normAutofit/>
          </a:bodyPr>
          <a:lstStyle>
            <a:lvl1pPr marL="0" indent="0">
              <a:buNone/>
              <a:defRPr sz="1800" b="1">
                <a:solidFill>
                  <a:srgbClr val="2C7F7C"/>
                </a:solidFill>
                <a:latin typeface="Century Schoolbook" panose="02040604050505020304" pitchFamily="18" charset="0"/>
                <a:cs typeface="Poppins" pitchFamily="2" charset="77"/>
              </a:defRPr>
            </a:lvl1pPr>
          </a:lstStyle>
          <a:p>
            <a:pPr lvl="0"/>
            <a:r>
              <a:rPr lang="en-US" err="1"/>
              <a:t>Titre</a:t>
            </a:r>
            <a:r>
              <a:rPr lang="en-US"/>
              <a:t> de page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BB9BCE17-6456-AC78-CA79-B01320A67C6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72541" y="4688005"/>
            <a:ext cx="2819378" cy="455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788" b="0">
                <a:solidFill>
                  <a:srgbClr val="2C7F7C"/>
                </a:solidFill>
                <a:latin typeface="Century Schoolbook" panose="02040604050505020304" pitchFamily="18" charset="0"/>
                <a:cs typeface="Poppins" pitchFamily="2" charset="77"/>
              </a:defRPr>
            </a:lvl1pPr>
          </a:lstStyle>
          <a:p>
            <a:pPr lvl="0"/>
            <a:r>
              <a:rPr lang="en-US"/>
              <a:t>Le savoir </a:t>
            </a:r>
            <a:r>
              <a:rPr lang="en-US" err="1"/>
              <a:t>infirmier</a:t>
            </a:r>
            <a:r>
              <a:rPr lang="en-US"/>
              <a:t> : le </a:t>
            </a:r>
            <a:r>
              <a:rPr lang="en-US" err="1"/>
              <a:t>nommer</a:t>
            </a:r>
            <a:r>
              <a:rPr lang="en-US"/>
              <a:t> pour </a:t>
            </a:r>
            <a:r>
              <a:rPr lang="en-US" err="1"/>
              <a:t>l’affirmer</a:t>
            </a:r>
            <a:endParaRPr lang="en-US"/>
          </a:p>
        </p:txBody>
      </p:sp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EB88F1BA-3F45-25E5-BFC9-191772B5F6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71153" y="4767263"/>
            <a:ext cx="313059" cy="273844"/>
          </a:xfrm>
          <a:prstGeom prst="rect">
            <a:avLst/>
          </a:prstGeom>
        </p:spPr>
        <p:txBody>
          <a:bodyPr/>
          <a:lstStyle>
            <a:lvl1pPr>
              <a:defRPr sz="788">
                <a:solidFill>
                  <a:srgbClr val="2C7F7C"/>
                </a:solidFill>
                <a:latin typeface="Century Schoolbook" panose="02040604050505020304" pitchFamily="18" charset="0"/>
                <a:cs typeface="Poppins" pitchFamily="2" charset="77"/>
              </a:defRPr>
            </a:lvl1pPr>
          </a:lstStyle>
          <a:p>
            <a:fld id="{E88E4D38-7154-4D47-9CB8-A5350D33D38F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7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978" y="740029"/>
            <a:ext cx="5480099" cy="71572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6CB22531-5A83-BD4B-B6A9-D036565F63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760" y="860512"/>
            <a:ext cx="166156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27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974" y="735013"/>
            <a:ext cx="5481638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2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971" y="1779589"/>
            <a:ext cx="5481638" cy="2916237"/>
          </a:xfrm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428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50" indent="0">
              <a:buNone/>
              <a:defRPr sz="1351">
                <a:solidFill>
                  <a:schemeClr val="tx1">
                    <a:tint val="75000"/>
                  </a:schemeClr>
                </a:solidFill>
              </a:defRPr>
            </a:lvl3pPr>
            <a:lvl4pPr marL="10286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9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7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4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9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248F0A98-85BD-AC46-9EE9-8C6670BCEE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760" y="860512"/>
            <a:ext cx="166156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3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978" y="740029"/>
            <a:ext cx="5480099" cy="71572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7978" y="1779592"/>
            <a:ext cx="2468165" cy="285313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8" y="1779587"/>
            <a:ext cx="2927747" cy="285313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F9EB151A-AD34-6A44-8A84-46F6DD6B43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760" y="860512"/>
            <a:ext cx="166156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12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974" y="735025"/>
            <a:ext cx="5481638" cy="7207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978" y="1779588"/>
            <a:ext cx="2511029" cy="1410096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874" indent="0">
              <a:buNone/>
              <a:defRPr sz="1500" b="1"/>
            </a:lvl2pPr>
            <a:lvl3pPr marL="685750" indent="0">
              <a:buNone/>
              <a:defRPr sz="1351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2" indent="0">
              <a:buNone/>
              <a:defRPr sz="1200" b="1"/>
            </a:lvl6pPr>
            <a:lvl7pPr marL="2057247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4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7974" y="3133620"/>
            <a:ext cx="2455664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9" y="1779588"/>
            <a:ext cx="2915543" cy="1143410"/>
          </a:xfrm>
        </p:spPr>
        <p:txBody>
          <a:bodyPr anchor="t">
            <a:noAutofit/>
          </a:bodyPr>
          <a:lstStyle>
            <a:lvl1pPr marL="0" indent="0">
              <a:buNone/>
              <a:defRPr sz="1200" b="1"/>
            </a:lvl1pPr>
            <a:lvl2pPr marL="342874" indent="0">
              <a:buNone/>
              <a:defRPr sz="1500" b="1"/>
            </a:lvl2pPr>
            <a:lvl3pPr marL="685750" indent="0">
              <a:buNone/>
              <a:defRPr sz="1351" b="1"/>
            </a:lvl3pPr>
            <a:lvl4pPr marL="1028624" indent="0">
              <a:buNone/>
              <a:defRPr sz="1200" b="1"/>
            </a:lvl4pPr>
            <a:lvl5pPr marL="1371498" indent="0">
              <a:buNone/>
              <a:defRPr sz="1200" b="1"/>
            </a:lvl5pPr>
            <a:lvl6pPr marL="1714372" indent="0">
              <a:buNone/>
              <a:defRPr sz="1200" b="1"/>
            </a:lvl6pPr>
            <a:lvl7pPr marL="2057247" indent="0">
              <a:buNone/>
              <a:defRPr sz="1200" b="1"/>
            </a:lvl7pPr>
            <a:lvl8pPr marL="2400120" indent="0">
              <a:buNone/>
              <a:defRPr sz="1200" b="1"/>
            </a:lvl8pPr>
            <a:lvl9pPr marL="2742994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9" y="3133620"/>
            <a:ext cx="2927747" cy="1562207"/>
          </a:xfrm>
        </p:spPr>
        <p:txBody>
          <a:bodyPr>
            <a:normAutofit/>
          </a:bodyPr>
          <a:lstStyle>
            <a:lvl1pPr>
              <a:defRPr sz="120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7" name="Graphique 6">
            <a:extLst>
              <a:ext uri="{FF2B5EF4-FFF2-40B4-BE49-F238E27FC236}">
                <a16:creationId xmlns:a16="http://schemas.microsoft.com/office/drawing/2014/main" id="{AC9AE83D-C698-EE44-8FF5-9DE04CEECA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760" y="860512"/>
            <a:ext cx="166156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648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978" y="740029"/>
            <a:ext cx="5480099" cy="715721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pic>
        <p:nvPicPr>
          <p:cNvPr id="3" name="Graphique 2">
            <a:extLst>
              <a:ext uri="{FF2B5EF4-FFF2-40B4-BE49-F238E27FC236}">
                <a16:creationId xmlns:a16="http://schemas.microsoft.com/office/drawing/2014/main" id="{18ADFC6A-40CE-DA4E-8805-E7BA720BB0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760" y="860512"/>
            <a:ext cx="166156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0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173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979" y="735026"/>
            <a:ext cx="5469433" cy="7207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0323" y="1779589"/>
            <a:ext cx="2839286" cy="2916237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974" y="1779589"/>
            <a:ext cx="2383352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874" indent="0">
              <a:buNone/>
              <a:defRPr sz="1051"/>
            </a:lvl2pPr>
            <a:lvl3pPr marL="685750" indent="0">
              <a:buNone/>
              <a:defRPr sz="900"/>
            </a:lvl3pPr>
            <a:lvl4pPr marL="1028624" indent="0">
              <a:buNone/>
              <a:defRPr sz="751"/>
            </a:lvl4pPr>
            <a:lvl5pPr marL="1371498" indent="0">
              <a:buNone/>
              <a:defRPr sz="751"/>
            </a:lvl5pPr>
            <a:lvl6pPr marL="1714372" indent="0">
              <a:buNone/>
              <a:defRPr sz="751"/>
            </a:lvl6pPr>
            <a:lvl7pPr marL="2057247" indent="0">
              <a:buNone/>
              <a:defRPr sz="751"/>
            </a:lvl7pPr>
            <a:lvl8pPr marL="2400120" indent="0">
              <a:buNone/>
              <a:defRPr sz="751"/>
            </a:lvl8pPr>
            <a:lvl9pPr marL="2742994" indent="0">
              <a:buNone/>
              <a:defRPr sz="75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EB89C26C-FE0D-8849-80F3-95E1894BCF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760" y="860512"/>
            <a:ext cx="166156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02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974" y="735013"/>
            <a:ext cx="5481638" cy="72072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220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29006" y="1779589"/>
            <a:ext cx="3429001" cy="291623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874" indent="0">
              <a:buNone/>
              <a:defRPr sz="2100"/>
            </a:lvl2pPr>
            <a:lvl3pPr marL="685750" indent="0">
              <a:buNone/>
              <a:defRPr sz="1800"/>
            </a:lvl3pPr>
            <a:lvl4pPr marL="1028624" indent="0">
              <a:buNone/>
              <a:defRPr sz="1500"/>
            </a:lvl4pPr>
            <a:lvl5pPr marL="1371498" indent="0">
              <a:buNone/>
              <a:defRPr sz="1500"/>
            </a:lvl5pPr>
            <a:lvl6pPr marL="1714372" indent="0">
              <a:buNone/>
              <a:defRPr sz="1500"/>
            </a:lvl6pPr>
            <a:lvl7pPr marL="2057247" indent="0">
              <a:buNone/>
              <a:defRPr sz="1500"/>
            </a:lvl7pPr>
            <a:lvl8pPr marL="2400120" indent="0">
              <a:buNone/>
              <a:defRPr sz="1500"/>
            </a:lvl8pPr>
            <a:lvl9pPr marL="2742994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974" y="1779589"/>
            <a:ext cx="2405240" cy="2916237"/>
          </a:xfrm>
        </p:spPr>
        <p:txBody>
          <a:bodyPr/>
          <a:lstStyle>
            <a:lvl1pPr marL="0" indent="0">
              <a:buNone/>
              <a:defRPr sz="1200"/>
            </a:lvl1pPr>
            <a:lvl2pPr marL="342874" indent="0">
              <a:buNone/>
              <a:defRPr sz="1051"/>
            </a:lvl2pPr>
            <a:lvl3pPr marL="685750" indent="0">
              <a:buNone/>
              <a:defRPr sz="900"/>
            </a:lvl3pPr>
            <a:lvl4pPr marL="1028624" indent="0">
              <a:buNone/>
              <a:defRPr sz="751"/>
            </a:lvl4pPr>
            <a:lvl5pPr marL="1371498" indent="0">
              <a:buNone/>
              <a:defRPr sz="751"/>
            </a:lvl5pPr>
            <a:lvl6pPr marL="1714372" indent="0">
              <a:buNone/>
              <a:defRPr sz="751"/>
            </a:lvl6pPr>
            <a:lvl7pPr marL="2057247" indent="0">
              <a:buNone/>
              <a:defRPr sz="751"/>
            </a:lvl7pPr>
            <a:lvl8pPr marL="2400120" indent="0">
              <a:buNone/>
              <a:defRPr sz="751"/>
            </a:lvl8pPr>
            <a:lvl9pPr marL="2742994" indent="0">
              <a:buNone/>
              <a:defRPr sz="75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pic>
        <p:nvPicPr>
          <p:cNvPr id="5" name="Graphique 4">
            <a:extLst>
              <a:ext uri="{FF2B5EF4-FFF2-40B4-BE49-F238E27FC236}">
                <a16:creationId xmlns:a16="http://schemas.microsoft.com/office/drawing/2014/main" id="{8628FCB1-BB5E-8942-A33A-BF7D52B9AE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6760" y="860512"/>
            <a:ext cx="166156" cy="23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5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7978" y="1779589"/>
            <a:ext cx="5480099" cy="2916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
Deuxième niveau
Troisième niveau
Quatrième niveau
Cinquième niveau </a:t>
            </a:r>
            <a:endParaRPr lang="en-US"/>
          </a:p>
        </p:txBody>
      </p:sp>
      <p:sp>
        <p:nvSpPr>
          <p:cNvPr id="8" name="Espace réservé du titre 7">
            <a:extLst>
              <a:ext uri="{FF2B5EF4-FFF2-40B4-BE49-F238E27FC236}">
                <a16:creationId xmlns:a16="http://schemas.microsoft.com/office/drawing/2014/main" id="{D436AE0C-78A0-324F-82B6-B96A5B36F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74" y="735025"/>
            <a:ext cx="5481638" cy="7207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7" name="Espace réservé du pied de page 10">
            <a:extLst>
              <a:ext uri="{FF2B5EF4-FFF2-40B4-BE49-F238E27FC236}">
                <a16:creationId xmlns:a16="http://schemas.microsoft.com/office/drawing/2014/main" id="{8C8D4C6D-F4A1-6468-8DBE-3C9477D4C021}"/>
              </a:ext>
            </a:extLst>
          </p:cNvPr>
          <p:cNvSpPr txBox="1">
            <a:spLocks noChangeAspect="1"/>
          </p:cNvSpPr>
          <p:nvPr userDrawn="1"/>
        </p:nvSpPr>
        <p:spPr>
          <a:xfrm>
            <a:off x="2253083" y="4807846"/>
            <a:ext cx="3744267" cy="2544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marR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algn="l" defTabSz="685800" rtl="0" eaLnBrk="1" latinLnBrk="0" hangingPunct="1"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fr-CH" sz="800" b="0" i="0">
                <a:solidFill>
                  <a:schemeClr val="tx1">
                    <a:lumMod val="85000"/>
                    <a:lumOff val="15000"/>
                  </a:schemeClr>
                </a:solidFill>
                <a:latin typeface="Helvetica" panose="020B0604020202020204" pitchFamily="34" charset="0"/>
                <a:ea typeface="Lato Light" panose="020F0502020204030203" pitchFamily="34" charset="0"/>
                <a:cs typeface="Helvetica" panose="020B0604020202020204" pitchFamily="34" charset="0"/>
              </a:rPr>
              <a:t>Haute Ecole de Santé</a:t>
            </a:r>
            <a:r>
              <a:rPr lang="de-CH" sz="800" b="0" i="0">
                <a:solidFill>
                  <a:schemeClr val="tx1">
                    <a:lumMod val="85000"/>
                    <a:lumOff val="15000"/>
                  </a:schemeClr>
                </a:solidFill>
                <a:latin typeface="Helvetica" panose="020B0604020202020204" pitchFamily="34" charset="0"/>
                <a:ea typeface="Lato Medium" panose="020F0502020204030203" pitchFamily="34" charset="0"/>
                <a:cs typeface="Helvetica" panose="020B0604020202020204" pitchFamily="34" charset="0"/>
              </a:rPr>
              <a:t>, Rafaël Weissbrodt I </a:t>
            </a:r>
            <a:fld id="{442AD375-037F-43D0-B059-5172DA06796A}" type="slidenum">
              <a:rPr lang="de-CH" sz="800" b="0" i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" panose="020B0604020202020204" pitchFamily="34" charset="0"/>
                <a:ea typeface="Lato Medium" panose="020F0502020204030203" pitchFamily="34" charset="0"/>
                <a:cs typeface="Helvetica" panose="020B0604020202020204" pitchFamily="34" charset="0"/>
              </a:rPr>
              <a:pPr algn="r">
                <a:defRPr/>
              </a:pPr>
              <a:t>‹N°›</a:t>
            </a:fld>
            <a:endParaRPr lang="de-CH" sz="800" b="0" i="0">
              <a:solidFill>
                <a:schemeClr val="tx1">
                  <a:lumMod val="85000"/>
                  <a:lumOff val="15000"/>
                </a:schemeClr>
              </a:solidFill>
              <a:latin typeface="Helvetica" panose="020B0604020202020204" pitchFamily="34" charset="0"/>
              <a:ea typeface="Lato Light" panose="020F0502020204030203" pitchFamily="34" charset="0"/>
              <a:cs typeface="Helvetica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048F82BD-0730-6588-BA2B-559D637D169D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099764" y="4872855"/>
            <a:ext cx="494212" cy="89403"/>
          </a:xfrm>
          <a:prstGeom prst="rect">
            <a:avLst/>
          </a:prstGeom>
        </p:spPr>
      </p:pic>
      <p:pic>
        <p:nvPicPr>
          <p:cNvPr id="11" name="Graphique 9">
            <a:extLst>
              <a:ext uri="{FF2B5EF4-FFF2-40B4-BE49-F238E27FC236}">
                <a16:creationId xmlns:a16="http://schemas.microsoft.com/office/drawing/2014/main" id="{C84FF495-8229-26D0-6175-85BCDAADE032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/>
          <a:stretch/>
        </p:blipFill>
        <p:spPr>
          <a:xfrm>
            <a:off x="5510110" y="308984"/>
            <a:ext cx="1074811" cy="366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23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4" r:id="rId11"/>
    <p:sldLayoutId id="2147483677" r:id="rId12"/>
    <p:sldLayoutId id="2147483680" r:id="rId13"/>
  </p:sldLayoutIdLst>
  <p:txStyles>
    <p:titleStyle>
      <a:lvl1pPr algn="l" defTabSz="685750" rtl="0" eaLnBrk="1" latinLnBrk="0" hangingPunct="1">
        <a:lnSpc>
          <a:spcPct val="100000"/>
        </a:lnSpc>
        <a:spcBef>
          <a:spcPct val="0"/>
        </a:spcBef>
        <a:buNone/>
        <a:defRPr sz="2200" b="1" i="0" kern="1200" spc="-100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171438" indent="-171438" algn="l" defTabSz="685750" rtl="0" eaLnBrk="1" latinLnBrk="0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14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87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61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542935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885810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228683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571558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914434" indent="-171438" algn="l" defTabSz="68575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1pPr>
      <a:lvl2pPr marL="34287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2pPr>
      <a:lvl3pPr marL="68575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3pPr>
      <a:lvl4pPr marL="102862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4pPr>
      <a:lvl5pPr marL="1371498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5pPr>
      <a:lvl6pPr marL="1714372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6pPr>
      <a:lvl7pPr marL="2057247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7pPr>
      <a:lvl8pPr marL="2400120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8pPr>
      <a:lvl9pPr marL="2742994" algn="l" defTabSz="685750" rtl="0" eaLnBrk="1" latinLnBrk="0" hangingPunct="1">
        <a:defRPr sz="13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031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89" userDrawn="1">
          <p15:clr>
            <a:srgbClr val="F26B43"/>
          </p15:clr>
        </p15:guide>
        <p15:guide id="4" pos="578" userDrawn="1">
          <p15:clr>
            <a:srgbClr val="F26B43"/>
          </p15:clr>
        </p15:guide>
        <p15:guide id="5" orient="horz" pos="191" userDrawn="1">
          <p15:clr>
            <a:srgbClr val="F26B43"/>
          </p15:clr>
        </p15:guide>
        <p15:guide id="6" orient="horz" pos="2958" userDrawn="1">
          <p15:clr>
            <a:srgbClr val="F26B43"/>
          </p15:clr>
        </p15:guide>
        <p15:guide id="7" orient="horz" pos="1620" userDrawn="1">
          <p15:clr>
            <a:srgbClr val="F26B43"/>
          </p15:clr>
        </p15:guide>
        <p15:guide id="8" orient="horz" pos="463" userDrawn="1">
          <p15:clr>
            <a:srgbClr val="F26B43"/>
          </p15:clr>
        </p15:guide>
        <p15:guide id="9" orient="horz" pos="917" userDrawn="1">
          <p15:clr>
            <a:srgbClr val="F26B43"/>
          </p15:clr>
        </p15:guide>
        <p15:guide id="10" orient="horz" pos="112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1784A3-CA00-724D-2580-AC0FF763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/>
              <a:t>Analyse de l’activité: qu’est-ce que ça évoque pour vous ?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220F59-1331-472B-6D6E-F398BC74D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978" y="1529255"/>
            <a:ext cx="5480099" cy="341323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fr-CH" sz="1100" dirty="0"/>
              <a:t>Analyser comment on travaille </a:t>
            </a:r>
          </a:p>
          <a:p>
            <a:r>
              <a:rPr lang="fr-CH" sz="1100" dirty="0"/>
              <a:t>Analyser les </a:t>
            </a:r>
            <a:r>
              <a:rPr lang="fr-CH" sz="1100" b="1" dirty="0">
                <a:solidFill>
                  <a:srgbClr val="0000FF"/>
                </a:solidFill>
              </a:rPr>
              <a:t>méthodes</a:t>
            </a:r>
            <a:r>
              <a:rPr lang="fr-CH" sz="1100" dirty="0"/>
              <a:t> de travail</a:t>
            </a:r>
          </a:p>
          <a:p>
            <a:r>
              <a:rPr lang="fr-CH" sz="1100" dirty="0"/>
              <a:t>Analyser les actions qu’on fait au travail</a:t>
            </a:r>
          </a:p>
          <a:p>
            <a:r>
              <a:rPr lang="fr-CH" sz="1100" b="1" dirty="0">
                <a:solidFill>
                  <a:srgbClr val="0000FF"/>
                </a:solidFill>
              </a:rPr>
              <a:t>Observer</a:t>
            </a:r>
            <a:r>
              <a:rPr lang="fr-CH" sz="1100" dirty="0"/>
              <a:t> ce que font les personnes, leurs actions</a:t>
            </a:r>
          </a:p>
          <a:p>
            <a:r>
              <a:rPr lang="fr-CH" sz="1100" dirty="0"/>
              <a:t>Apporter de la </a:t>
            </a:r>
            <a:r>
              <a:rPr lang="fr-CH" sz="1100" b="1" dirty="0">
                <a:solidFill>
                  <a:srgbClr val="0000FF"/>
                </a:solidFill>
              </a:rPr>
              <a:t>réflexion</a:t>
            </a:r>
            <a:r>
              <a:rPr lang="fr-CH" sz="1100" dirty="0"/>
              <a:t> avant d’intervenir (en général)</a:t>
            </a:r>
          </a:p>
          <a:p>
            <a:r>
              <a:rPr lang="fr-CH" sz="1100" dirty="0"/>
              <a:t>Analyser une situation pour trouver des éléments qu’on </a:t>
            </a:r>
            <a:r>
              <a:rPr lang="fr-CH" sz="1100" b="1" dirty="0">
                <a:solidFill>
                  <a:srgbClr val="0000FF"/>
                </a:solidFill>
              </a:rPr>
              <a:t>peut mettre en place </a:t>
            </a:r>
            <a:r>
              <a:rPr lang="fr-CH" sz="1100" dirty="0"/>
              <a:t>pour faciliter une situation</a:t>
            </a:r>
          </a:p>
          <a:p>
            <a:r>
              <a:rPr lang="fr-CH" sz="1100" dirty="0"/>
              <a:t>Analyser une situation de manière générale, </a:t>
            </a:r>
            <a:r>
              <a:rPr lang="fr-CH" sz="1100" b="1" dirty="0">
                <a:solidFill>
                  <a:srgbClr val="0000FF"/>
                </a:solidFill>
              </a:rPr>
              <a:t>ce qui a bien marché et ce qui est plus compliqué</a:t>
            </a:r>
            <a:r>
              <a:rPr lang="fr-CH" sz="1100" dirty="0"/>
              <a:t>, ce qu’on peut mettre en place </a:t>
            </a:r>
          </a:p>
          <a:p>
            <a:r>
              <a:rPr lang="fr-CH" sz="1100" dirty="0"/>
              <a:t>Immersion dans une activité avec une population </a:t>
            </a:r>
          </a:p>
          <a:p>
            <a:r>
              <a:rPr lang="fr-CH" sz="1100" dirty="0"/>
              <a:t>Analyser une situation, un contexte, pour savoir comment agir</a:t>
            </a:r>
          </a:p>
          <a:p>
            <a:r>
              <a:rPr lang="fr-CH" sz="1100" dirty="0"/>
              <a:t>Démarches méthodologiques pour réaliser une activité</a:t>
            </a:r>
          </a:p>
          <a:p>
            <a:r>
              <a:rPr lang="fr-CH" sz="1100" dirty="0"/>
              <a:t>Analyser le déroulement des actions durant une journée ou une activité</a:t>
            </a:r>
          </a:p>
          <a:p>
            <a:r>
              <a:rPr lang="fr-CH" sz="1100" dirty="0"/>
              <a:t>Réfléchir pour le bon déroulement des choses </a:t>
            </a:r>
          </a:p>
          <a:p>
            <a:r>
              <a:rPr lang="fr-CH" sz="1100" dirty="0"/>
              <a:t>Observer tout ce qui se passe et savoir comment réagir </a:t>
            </a:r>
          </a:p>
          <a:p>
            <a:r>
              <a:rPr lang="fr-CH" sz="1100" dirty="0"/>
              <a:t>Diagnostic</a:t>
            </a:r>
          </a:p>
          <a:p>
            <a:endParaRPr lang="fr-CH" sz="1100" dirty="0"/>
          </a:p>
          <a:p>
            <a:endParaRPr lang="fr-CH" sz="1100" dirty="0"/>
          </a:p>
        </p:txBody>
      </p:sp>
    </p:spTree>
    <p:extLst>
      <p:ext uri="{BB962C8B-B14F-4D97-AF65-F5344CB8AC3E}">
        <p14:creationId xmlns:p14="http://schemas.microsoft.com/office/powerpoint/2010/main" val="2382600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1784A3-CA00-724D-2580-AC0FF763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/>
              <a:t>Dimension physique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220F59-1331-472B-6D6E-F398BC74D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978" y="1303867"/>
            <a:ext cx="5480099" cy="3391959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2500" lnSpcReduction="10000"/>
          </a:bodyPr>
          <a:lstStyle/>
          <a:p>
            <a:r>
              <a:rPr lang="fr-CH" dirty="0"/>
              <a:t>Chambre de l’enfant</a:t>
            </a:r>
          </a:p>
          <a:p>
            <a:r>
              <a:rPr lang="fr-CH" dirty="0"/>
              <a:t>Autres chambres</a:t>
            </a:r>
          </a:p>
          <a:p>
            <a:r>
              <a:rPr lang="fr-CH" dirty="0"/>
              <a:t>Matériel par terre</a:t>
            </a:r>
          </a:p>
          <a:p>
            <a:r>
              <a:rPr lang="fr-CH" dirty="0"/>
              <a:t>Habits pas pliés</a:t>
            </a:r>
          </a:p>
          <a:p>
            <a:r>
              <a:rPr lang="fr-CH" dirty="0"/>
              <a:t>PC portable petit posé sur un classeur</a:t>
            </a:r>
          </a:p>
          <a:p>
            <a:r>
              <a:rPr lang="fr-CH" dirty="0"/>
              <a:t>2 ordinateurs</a:t>
            </a:r>
          </a:p>
          <a:p>
            <a:r>
              <a:rPr lang="fr-CH" dirty="0" err="1"/>
              <a:t>Triopan</a:t>
            </a:r>
            <a:r>
              <a:rPr lang="fr-CH" dirty="0"/>
              <a:t> </a:t>
            </a:r>
          </a:p>
          <a:p>
            <a:r>
              <a:rPr lang="fr-CH" dirty="0"/>
              <a:t>Gilet </a:t>
            </a:r>
          </a:p>
          <a:p>
            <a:r>
              <a:rPr lang="fr-CH" dirty="0"/>
              <a:t>A côté d’une route</a:t>
            </a:r>
          </a:p>
          <a:p>
            <a:r>
              <a:rPr lang="fr-CH" dirty="0"/>
              <a:t>Morphologie, (in)adéquation du matériel</a:t>
            </a:r>
          </a:p>
          <a:p>
            <a:r>
              <a:rPr lang="fr-CH" dirty="0"/>
              <a:t>Répétition constante des gestes</a:t>
            </a:r>
          </a:p>
          <a:p>
            <a:r>
              <a:rPr lang="fr-CH" dirty="0"/>
              <a:t>Equipement lourd</a:t>
            </a:r>
          </a:p>
        </p:txBody>
      </p:sp>
    </p:spTree>
    <p:extLst>
      <p:ext uri="{BB962C8B-B14F-4D97-AF65-F5344CB8AC3E}">
        <p14:creationId xmlns:p14="http://schemas.microsoft.com/office/powerpoint/2010/main" val="4051338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1784A3-CA00-724D-2580-AC0FF763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/>
              <a:t>Dimension sociale, économique, institutionnelle </a:t>
            </a:r>
            <a:r>
              <a:rPr lang="fr-CH" dirty="0">
                <a:sym typeface="Wingdings" panose="05000000000000000000" pitchFamily="2" charset="2"/>
              </a:rPr>
              <a:t> organisationnelle</a:t>
            </a:r>
            <a:r>
              <a:rPr lang="fr-CH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220F59-1331-472B-6D6E-F398BC74D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978" y="1566342"/>
            <a:ext cx="2959755" cy="269781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CH" dirty="0"/>
              <a:t>Autres enfants, à rejoindre pour dessiner</a:t>
            </a:r>
          </a:p>
          <a:p>
            <a:r>
              <a:rPr lang="fr-CH" dirty="0"/>
              <a:t>Travail isolé</a:t>
            </a:r>
          </a:p>
          <a:p>
            <a:r>
              <a:rPr lang="fr-CH" dirty="0"/>
              <a:t>Horaires à respecter</a:t>
            </a:r>
          </a:p>
          <a:p>
            <a:r>
              <a:rPr lang="fr-CH" dirty="0"/>
              <a:t>Chambre personnelle</a:t>
            </a:r>
          </a:p>
          <a:p>
            <a:r>
              <a:rPr lang="fr-CH" dirty="0"/>
              <a:t>Pas d’entraide</a:t>
            </a:r>
          </a:p>
          <a:p>
            <a:r>
              <a:rPr lang="fr-CH" dirty="0"/>
              <a:t>Autres éducateurs ? </a:t>
            </a:r>
          </a:p>
          <a:p>
            <a:r>
              <a:rPr lang="fr-CH" dirty="0"/>
              <a:t>Chenis mais pas trop </a:t>
            </a:r>
          </a:p>
          <a:p>
            <a:r>
              <a:rPr lang="fr-CH" dirty="0"/>
              <a:t>Mélange professionnel/privé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AF57CFF-73E1-5C08-503D-25AF3537CA00}"/>
              </a:ext>
            </a:extLst>
          </p:cNvPr>
          <p:cNvSpPr txBox="1"/>
          <p:nvPr/>
        </p:nvSpPr>
        <p:spPr>
          <a:xfrm>
            <a:off x="3992034" y="1583936"/>
            <a:ext cx="2406043" cy="268022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171438" indent="-171438" defTabSz="685750">
              <a:lnSpc>
                <a:spcPct val="90000"/>
              </a:lnSpc>
              <a:spcBef>
                <a:spcPts val="751"/>
              </a:spcBef>
              <a:buFont typeface="Arial" panose="020B0604020202020204" pitchFamily="34" charset="0"/>
              <a:buChar char="•"/>
              <a:defRPr sz="1500" b="0" i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14" indent="-171438" defTabSz="6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/>
            </a:lvl2pPr>
            <a:lvl3pPr marL="857187" indent="-171438" defTabSz="6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/>
            </a:lvl3pPr>
            <a:lvl4pPr marL="1200061" indent="-171438" defTabSz="6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/>
            </a:lvl4pPr>
            <a:lvl5pPr marL="1542935" indent="-171438" defTabSz="6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/>
            </a:lvl5pPr>
            <a:lvl6pPr marL="1885810" indent="-171438" defTabSz="6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/>
            </a:lvl6pPr>
            <a:lvl7pPr marL="2228683" indent="-171438" defTabSz="6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/>
            </a:lvl7pPr>
            <a:lvl8pPr marL="2571558" indent="-171438" defTabSz="6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/>
            </a:lvl8pPr>
            <a:lvl9pPr marL="2914434" indent="-171438" defTabSz="68575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1"/>
            </a:lvl9pPr>
          </a:lstStyle>
          <a:p>
            <a:r>
              <a:rPr lang="fr-CH" dirty="0"/>
              <a:t>Exclure p.ex. les femmes des métiers de la sécurité</a:t>
            </a:r>
          </a:p>
          <a:p>
            <a:r>
              <a:rPr lang="fr-CH" dirty="0"/>
              <a:t>Très robotisé, facilement remplaçable, métier de bras</a:t>
            </a:r>
          </a:p>
          <a:p>
            <a:r>
              <a:rPr lang="fr-CH" dirty="0"/>
              <a:t>Degré d’autonomie</a:t>
            </a:r>
          </a:p>
          <a:p>
            <a:r>
              <a:rPr lang="fr-CH" dirty="0"/>
              <a:t>Travail individuel</a:t>
            </a:r>
          </a:p>
          <a:p>
            <a:r>
              <a:rPr lang="fr-CH" dirty="0"/>
              <a:t>Contrôle par la machine</a:t>
            </a:r>
          </a:p>
        </p:txBody>
      </p:sp>
    </p:spTree>
    <p:extLst>
      <p:ext uri="{BB962C8B-B14F-4D97-AF65-F5344CB8AC3E}">
        <p14:creationId xmlns:p14="http://schemas.microsoft.com/office/powerpoint/2010/main" val="2097429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1784A3-CA00-724D-2580-AC0FF763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H" dirty="0"/>
              <a:t>Dimension cognitive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220F59-1331-472B-6D6E-F398BC74DC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978" y="1566342"/>
            <a:ext cx="2959755" cy="2480725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fr-CH" dirty="0"/>
              <a:t>Stratégies, pensées, etc. </a:t>
            </a:r>
          </a:p>
          <a:p>
            <a:r>
              <a:rPr lang="fr-CH" dirty="0"/>
              <a:t>Aspect relationnel</a:t>
            </a:r>
          </a:p>
          <a:p>
            <a:r>
              <a:rPr lang="fr-CH" dirty="0"/>
              <a:t>Sérieux</a:t>
            </a:r>
          </a:p>
          <a:p>
            <a:r>
              <a:rPr lang="fr-CH" dirty="0"/>
              <a:t>Passif</a:t>
            </a:r>
          </a:p>
          <a:p>
            <a:r>
              <a:rPr lang="fr-CH" dirty="0"/>
              <a:t>Attentif </a:t>
            </a:r>
          </a:p>
          <a:p>
            <a:r>
              <a:rPr lang="fr-CH" dirty="0"/>
              <a:t>Compétences </a:t>
            </a:r>
          </a:p>
        </p:txBody>
      </p:sp>
    </p:spTree>
    <p:extLst>
      <p:ext uri="{BB962C8B-B14F-4D97-AF65-F5344CB8AC3E}">
        <p14:creationId xmlns:p14="http://schemas.microsoft.com/office/powerpoint/2010/main" val="23612910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hesso T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8AB21D"/>
      </a:accent1>
      <a:accent2>
        <a:srgbClr val="2EA662"/>
      </a:accent2>
      <a:accent3>
        <a:srgbClr val="E1DE00"/>
      </a:accent3>
      <a:accent4>
        <a:srgbClr val="00A099"/>
      </a:accent4>
      <a:accent5>
        <a:srgbClr val="000000"/>
      </a:accent5>
      <a:accent6>
        <a:srgbClr val="000000"/>
      </a:accent6>
      <a:hlink>
        <a:srgbClr val="8AB21D"/>
      </a:hlink>
      <a:folHlink>
        <a:srgbClr val="B9B8B9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EdS_modèle_FR_light.potx" id="{8CFBECD2-8639-40E9-BEF1-B90C1CA9ABA4}" vid="{B2A9125B-C2E9-45C6-BD1D-097FA8275D2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02_HEdS_HEdS_modèle_FR_light</Template>
  <TotalTime>0</TotalTime>
  <Words>277</Words>
  <Application>Microsoft Office PowerPoint</Application>
  <PresentationFormat>Personnalisé</PresentationFormat>
  <Paragraphs>51</Paragraphs>
  <Slides>4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Bookman Old Style</vt:lpstr>
      <vt:lpstr>Calibri</vt:lpstr>
      <vt:lpstr>Century Schoolbook</vt:lpstr>
      <vt:lpstr>Helvetica</vt:lpstr>
      <vt:lpstr>Poppins</vt:lpstr>
      <vt:lpstr>Verdana</vt:lpstr>
      <vt:lpstr>Wingdings</vt:lpstr>
      <vt:lpstr>Thème Office</vt:lpstr>
      <vt:lpstr>Analyse de l’activité: qu’est-ce que ça évoque pour vous ? </vt:lpstr>
      <vt:lpstr>Dimension physique</vt:lpstr>
      <vt:lpstr>Dimension sociale, économique, institutionnelle  organisationnelle </vt:lpstr>
      <vt:lpstr>Dimension cognitive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Haute Ecole de Santé</dc:title>
  <dc:creator>Weissbrodt Rafael</dc:creator>
  <cp:lastModifiedBy>Anonyme</cp:lastModifiedBy>
  <cp:revision>2</cp:revision>
  <dcterms:created xsi:type="dcterms:W3CDTF">2022-05-15T14:10:54Z</dcterms:created>
  <dcterms:modified xsi:type="dcterms:W3CDTF">2025-10-07T14:48:03Z</dcterms:modified>
</cp:coreProperties>
</file>