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83" r:id="rId2"/>
    <p:sldId id="333" r:id="rId3"/>
    <p:sldId id="287" r:id="rId4"/>
    <p:sldId id="332" r:id="rId5"/>
    <p:sldId id="288" r:id="rId6"/>
    <p:sldId id="330" r:id="rId7"/>
    <p:sldId id="289" r:id="rId8"/>
    <p:sldId id="331" r:id="rId9"/>
    <p:sldId id="335" r:id="rId10"/>
    <p:sldId id="328" r:id="rId11"/>
    <p:sldId id="334" r:id="rId12"/>
  </p:sldIdLst>
  <p:sldSz cx="9144000" cy="5143500" type="screen16x9"/>
  <p:notesSz cx="7099300" cy="10234613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2DB8D-6403-4273-A72D-8D6E68DDF04F}" v="2" dt="2025-10-06T07:36:08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5" autoAdjust="0"/>
    <p:restoredTop sz="94616"/>
  </p:normalViewPr>
  <p:slideViewPr>
    <p:cSldViewPr snapToGrid="0" snapToObjects="1">
      <p:cViewPr varScale="1">
        <p:scale>
          <a:sx n="125" d="100"/>
          <a:sy n="125" d="100"/>
        </p:scale>
        <p:origin x="283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ioz Emmanuel" userId="cc27e677-a7b3-4163-816e-2b5d48bd6134" providerId="ADAL" clId="{BD272D46-FC07-472C-B436-7A3C203A6EB8}"/>
    <pc:docChg chg="undo custSel modSld">
      <pc:chgData name="Solioz Emmanuel" userId="cc27e677-a7b3-4163-816e-2b5d48bd6134" providerId="ADAL" clId="{BD272D46-FC07-472C-B436-7A3C203A6EB8}" dt="2025-10-06T10:11:51.237" v="169" actId="20577"/>
      <pc:docMkLst>
        <pc:docMk/>
      </pc:docMkLst>
      <pc:sldChg chg="modSp mod">
        <pc:chgData name="Solioz Emmanuel" userId="cc27e677-a7b3-4163-816e-2b5d48bd6134" providerId="ADAL" clId="{BD272D46-FC07-472C-B436-7A3C203A6EB8}" dt="2025-10-06T10:09:21.688" v="80" actId="6549"/>
        <pc:sldMkLst>
          <pc:docMk/>
          <pc:sldMk cId="3735096711" sldId="283"/>
        </pc:sldMkLst>
        <pc:spChg chg="mod">
          <ac:chgData name="Solioz Emmanuel" userId="cc27e677-a7b3-4163-816e-2b5d48bd6134" providerId="ADAL" clId="{BD272D46-FC07-472C-B436-7A3C203A6EB8}" dt="2025-10-06T10:09:21.688" v="80" actId="6549"/>
          <ac:spMkLst>
            <pc:docMk/>
            <pc:sldMk cId="3735096711" sldId="283"/>
            <ac:spMk id="4" creationId="{36A0E7C9-D35E-4267-964A-592DC8197A0A}"/>
          </ac:spMkLst>
        </pc:spChg>
      </pc:sldChg>
      <pc:sldChg chg="modSp mod">
        <pc:chgData name="Solioz Emmanuel" userId="cc27e677-a7b3-4163-816e-2b5d48bd6134" providerId="ADAL" clId="{BD272D46-FC07-472C-B436-7A3C203A6EB8}" dt="2025-10-06T07:40:25.913" v="57" actId="20577"/>
        <pc:sldMkLst>
          <pc:docMk/>
          <pc:sldMk cId="59316058" sldId="288"/>
        </pc:sldMkLst>
        <pc:spChg chg="mod">
          <ac:chgData name="Solioz Emmanuel" userId="cc27e677-a7b3-4163-816e-2b5d48bd6134" providerId="ADAL" clId="{BD272D46-FC07-472C-B436-7A3C203A6EB8}" dt="2025-10-06T07:40:25.913" v="57" actId="20577"/>
          <ac:spMkLst>
            <pc:docMk/>
            <pc:sldMk cId="59316058" sldId="288"/>
            <ac:spMk id="3" creationId="{DEF7EED9-7407-413D-B404-35EA8E0EA1BD}"/>
          </ac:spMkLst>
        </pc:spChg>
      </pc:sldChg>
      <pc:sldChg chg="modSp mod">
        <pc:chgData name="Solioz Emmanuel" userId="cc27e677-a7b3-4163-816e-2b5d48bd6134" providerId="ADAL" clId="{BD272D46-FC07-472C-B436-7A3C203A6EB8}" dt="2025-10-06T10:11:51.237" v="169" actId="20577"/>
        <pc:sldMkLst>
          <pc:docMk/>
          <pc:sldMk cId="2209096772" sldId="289"/>
        </pc:sldMkLst>
        <pc:spChg chg="mod">
          <ac:chgData name="Solioz Emmanuel" userId="cc27e677-a7b3-4163-816e-2b5d48bd6134" providerId="ADAL" clId="{BD272D46-FC07-472C-B436-7A3C203A6EB8}" dt="2025-10-06T10:10:58.030" v="88" actId="20577"/>
          <ac:spMkLst>
            <pc:docMk/>
            <pc:sldMk cId="2209096772" sldId="289"/>
            <ac:spMk id="2" creationId="{5AC34E4E-FC40-4FBB-A45E-1175D6282340}"/>
          </ac:spMkLst>
        </pc:spChg>
        <pc:spChg chg="mod">
          <ac:chgData name="Solioz Emmanuel" userId="cc27e677-a7b3-4163-816e-2b5d48bd6134" providerId="ADAL" clId="{BD272D46-FC07-472C-B436-7A3C203A6EB8}" dt="2025-10-06T10:11:51.237" v="169" actId="20577"/>
          <ac:spMkLst>
            <pc:docMk/>
            <pc:sldMk cId="2209096772" sldId="289"/>
            <ac:spMk id="3" creationId="{DEF7EED9-7407-413D-B404-35EA8E0EA1BD}"/>
          </ac:spMkLst>
        </pc:spChg>
      </pc:sldChg>
      <pc:sldChg chg="modSp mod">
        <pc:chgData name="Solioz Emmanuel" userId="cc27e677-a7b3-4163-816e-2b5d48bd6134" providerId="ADAL" clId="{BD272D46-FC07-472C-B436-7A3C203A6EB8}" dt="2025-10-06T07:42:46.180" v="78" actId="6549"/>
        <pc:sldMkLst>
          <pc:docMk/>
          <pc:sldMk cId="831316250" sldId="331"/>
        </pc:sldMkLst>
        <pc:spChg chg="mod">
          <ac:chgData name="Solioz Emmanuel" userId="cc27e677-a7b3-4163-816e-2b5d48bd6134" providerId="ADAL" clId="{BD272D46-FC07-472C-B436-7A3C203A6EB8}" dt="2025-10-06T07:42:31.541" v="69" actId="20577"/>
          <ac:spMkLst>
            <pc:docMk/>
            <pc:sldMk cId="831316250" sldId="331"/>
            <ac:spMk id="2" creationId="{C13ABCDA-BC35-2031-7EF0-E07A38B776B9}"/>
          </ac:spMkLst>
        </pc:spChg>
        <pc:spChg chg="mod">
          <ac:chgData name="Solioz Emmanuel" userId="cc27e677-a7b3-4163-816e-2b5d48bd6134" providerId="ADAL" clId="{BD272D46-FC07-472C-B436-7A3C203A6EB8}" dt="2025-10-06T07:42:46.180" v="78" actId="6549"/>
          <ac:spMkLst>
            <pc:docMk/>
            <pc:sldMk cId="831316250" sldId="331"/>
            <ac:spMk id="3" creationId="{C20DFDF2-5713-1406-1ECD-24A5642CD12B}"/>
          </ac:spMkLst>
        </pc:spChg>
      </pc:sldChg>
      <pc:sldChg chg="addSp delSp modSp mod">
        <pc:chgData name="Solioz Emmanuel" userId="cc27e677-a7b3-4163-816e-2b5d48bd6134" providerId="ADAL" clId="{BD272D46-FC07-472C-B436-7A3C203A6EB8}" dt="2025-10-06T07:36:21.475" v="5" actId="255"/>
        <pc:sldMkLst>
          <pc:docMk/>
          <pc:sldMk cId="2763671818" sldId="333"/>
        </pc:sldMkLst>
        <pc:graphicFrameChg chg="add del mod">
          <ac:chgData name="Solioz Emmanuel" userId="cc27e677-a7b3-4163-816e-2b5d48bd6134" providerId="ADAL" clId="{BD272D46-FC07-472C-B436-7A3C203A6EB8}" dt="2025-10-06T07:34:43.946" v="2" actId="478"/>
          <ac:graphicFrameMkLst>
            <pc:docMk/>
            <pc:sldMk cId="2763671818" sldId="333"/>
            <ac:graphicFrameMk id="2" creationId="{43D803A6-8C54-E9A0-301C-19F403C96F8D}"/>
          </ac:graphicFrameMkLst>
        </pc:graphicFrameChg>
        <pc:graphicFrameChg chg="add mod modGraphic">
          <ac:chgData name="Solioz Emmanuel" userId="cc27e677-a7b3-4163-816e-2b5d48bd6134" providerId="ADAL" clId="{BD272D46-FC07-472C-B436-7A3C203A6EB8}" dt="2025-10-06T07:36:21.475" v="5" actId="255"/>
          <ac:graphicFrameMkLst>
            <pc:docMk/>
            <pc:sldMk cId="2763671818" sldId="333"/>
            <ac:graphicFrameMk id="3" creationId="{35376CB7-949D-2888-46FB-9418AEE7A74C}"/>
          </ac:graphicFrameMkLst>
        </pc:graphicFrameChg>
        <pc:graphicFrameChg chg="del">
          <ac:chgData name="Solioz Emmanuel" userId="cc27e677-a7b3-4163-816e-2b5d48bd6134" providerId="ADAL" clId="{BD272D46-FC07-472C-B436-7A3C203A6EB8}" dt="2025-10-06T07:34:35.113" v="0" actId="478"/>
          <ac:graphicFrameMkLst>
            <pc:docMk/>
            <pc:sldMk cId="2763671818" sldId="333"/>
            <ac:graphicFrameMk id="4" creationId="{1501D19B-6DE4-C640-9A9D-CA1F58CCF37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4" cy="513508"/>
          </a:xfrm>
          <a:prstGeom prst="rect">
            <a:avLst/>
          </a:prstGeom>
        </p:spPr>
        <p:txBody>
          <a:bodyPr vert="horz" lIns="99030" tIns="49515" rIns="99030" bIns="49515" rtlCol="0"/>
          <a:lstStyle>
            <a:lvl1pPr algn="r">
              <a:defRPr sz="1300"/>
            </a:lvl1pPr>
          </a:lstStyle>
          <a:p>
            <a:fld id="{714207DD-876B-114D-862D-B2D5AFA258D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0" tIns="49515" rIns="99030" bIns="4951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1" y="4925409"/>
            <a:ext cx="5679440" cy="4029879"/>
          </a:xfrm>
          <a:prstGeom prst="rect">
            <a:avLst/>
          </a:prstGeom>
        </p:spPr>
        <p:txBody>
          <a:bodyPr vert="horz" lIns="99030" tIns="49515" rIns="99030" bIns="49515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4" cy="513507"/>
          </a:xfrm>
          <a:prstGeom prst="rect">
            <a:avLst/>
          </a:prstGeom>
        </p:spPr>
        <p:txBody>
          <a:bodyPr vert="horz" lIns="99030" tIns="49515" rIns="99030" bIns="49515" rtlCol="0" anchor="b"/>
          <a:lstStyle>
            <a:lvl1pPr algn="r">
              <a:defRPr sz="1300"/>
            </a:lvl1pPr>
          </a:lstStyle>
          <a:p>
            <a:fld id="{342F2BDA-EB5E-8649-B691-BD9BD59A69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5FEAEB12-F3A6-4492-9106-12E48DB1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‹N°›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</p:sldLayoutIdLst>
  <p:hf hdr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ocial.ch/office/medias/theme/#d484685a56b7a6ca6a5821a863a05ced/" TargetMode="External"/><Relationship Id="rId2" Type="http://schemas.openxmlformats.org/officeDocument/2006/relationships/hyperlink" Target="https://www.websocial.ch/office/medias/theme/#037ee2a2219c31819e3af3481b114b47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emmanuel.solioz@hevs.ch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social.c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C4304AF2-10F6-4F64-86B4-913689756362}"/>
              </a:ext>
            </a:extLst>
          </p:cNvPr>
          <p:cNvSpPr txBox="1">
            <a:spLocks/>
          </p:cNvSpPr>
          <p:nvPr/>
        </p:nvSpPr>
        <p:spPr>
          <a:xfrm>
            <a:off x="1223963" y="272961"/>
            <a:ext cx="4298771" cy="3494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  <a:t>HAUTE ECOLE ET ECOLE SUPERIEURE</a:t>
            </a:r>
            <a:b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</a:br>
            <a:r>
              <a:rPr lang="fr-FR" sz="600" b="0" spc="600" dirty="0">
                <a:solidFill>
                  <a:srgbClr val="7C7772"/>
                </a:solidFill>
                <a:latin typeface="Helvetica Light" panose="020B0403020202020204" pitchFamily="34" charset="0"/>
              </a:rPr>
              <a:t>DE TRAVAIL SOCIAL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AB30012-8A3B-4E25-8384-4227EE72532E}"/>
              </a:ext>
            </a:extLst>
          </p:cNvPr>
          <p:cNvSpPr txBox="1">
            <a:spLocks/>
          </p:cNvSpPr>
          <p:nvPr/>
        </p:nvSpPr>
        <p:spPr>
          <a:xfrm>
            <a:off x="536448" y="1877568"/>
            <a:ext cx="7994313" cy="2818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rgbClr val="7C7772"/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fr-CH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3">
            <a:extLst>
              <a:ext uri="{FF2B5EF4-FFF2-40B4-BE49-F238E27FC236}">
                <a16:creationId xmlns:a16="http://schemas.microsoft.com/office/drawing/2014/main" id="{8745AD19-7D03-466C-A5D2-377AFB6658AE}"/>
              </a:ext>
            </a:extLst>
          </p:cNvPr>
          <p:cNvSpPr txBox="1">
            <a:spLocks/>
          </p:cNvSpPr>
          <p:nvPr/>
        </p:nvSpPr>
        <p:spPr>
          <a:xfrm>
            <a:off x="1223963" y="1404918"/>
            <a:ext cx="3070225" cy="2054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r">
              <a:lnSpc>
                <a:spcPts val="2600"/>
              </a:lnSpc>
            </a:pPr>
            <a:endParaRPr lang="fr-FR" dirty="0">
              <a:gradFill>
                <a:gsLst>
                  <a:gs pos="0">
                    <a:srgbClr val="FCE747"/>
                  </a:gs>
                  <a:gs pos="100000">
                    <a:srgbClr val="D49F3F"/>
                  </a:gs>
                </a:gsLst>
                <a:path path="circle">
                  <a:fillToRect l="100000" t="100000"/>
                </a:path>
              </a:gra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9BDCF92-565C-4DF7-8D7C-5BA325D4231F}"/>
              </a:ext>
            </a:extLst>
          </p:cNvPr>
          <p:cNvSpPr txBox="1"/>
          <p:nvPr/>
        </p:nvSpPr>
        <p:spPr>
          <a:xfrm>
            <a:off x="633984" y="938784"/>
            <a:ext cx="7851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600" b="1" dirty="0"/>
              <a:t>MODULE F3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4A00162-7D54-43BB-941F-A052F38E2F92}"/>
              </a:ext>
            </a:extLst>
          </p:cNvPr>
          <p:cNvSpPr txBox="1"/>
          <p:nvPr/>
        </p:nvSpPr>
        <p:spPr>
          <a:xfrm>
            <a:off x="747059" y="2169459"/>
            <a:ext cx="773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>
                <a:solidFill>
                  <a:schemeClr val="accent2"/>
                </a:solidFill>
              </a:rPr>
              <a:t>Analyse de l’activité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6A0E7C9-D35E-4267-964A-592DC8197A0A}"/>
              </a:ext>
            </a:extLst>
          </p:cNvPr>
          <p:cNvSpPr txBox="1"/>
          <p:nvPr/>
        </p:nvSpPr>
        <p:spPr>
          <a:xfrm>
            <a:off x="792188" y="3723399"/>
            <a:ext cx="7738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fr-CH" sz="1000" dirty="0"/>
              <a:t>Emmanuel Solioz/Semestre d’automne2025</a:t>
            </a:r>
          </a:p>
          <a:p>
            <a:pPr algn="r">
              <a:lnSpc>
                <a:spcPct val="90000"/>
              </a:lnSpc>
            </a:pPr>
            <a:r>
              <a:rPr lang="fr-CH" sz="1000" dirty="0"/>
              <a:t>HES·SO Valais/HESTS/F3/SOE/soe</a:t>
            </a:r>
          </a:p>
        </p:txBody>
      </p:sp>
    </p:spTree>
    <p:extLst>
      <p:ext uri="{BB962C8B-B14F-4D97-AF65-F5344CB8AC3E}">
        <p14:creationId xmlns:p14="http://schemas.microsoft.com/office/powerpoint/2010/main" val="3735096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410" y="2023782"/>
            <a:ext cx="7306798" cy="2630032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fr-CH" sz="2800" i="1" dirty="0">
                <a:latin typeface="Calibri" panose="020F0502020204030204" pitchFamily="34" charset="0"/>
                <a:cs typeface="Calibri" panose="020F0502020204030204" pitchFamily="34" charset="0"/>
              </a:rPr>
              <a:t>C’est parfois en se trompant que l’on apprend mieux… Osez prendre le risque de l’erreur !</a:t>
            </a:r>
          </a:p>
          <a:p>
            <a:pPr marL="0" indent="0" algn="ctr" fontAlgn="base">
              <a:buNone/>
            </a:pPr>
            <a:r>
              <a:rPr lang="fr-CH" sz="2800" i="1" dirty="0">
                <a:latin typeface="Calibri" panose="020F0502020204030204" pitchFamily="34" charset="0"/>
                <a:cs typeface="Calibri" panose="020F0502020204030204" pitchFamily="34" charset="0"/>
              </a:rPr>
              <a:t>Ce qui est fondamental, c’est de rendre explicite le raisonnement qui vous amène à pensez ce que vous présentez !</a:t>
            </a:r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151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0BA7EB-4CBE-CE6D-9434-9A69FBC2E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5AA3F0-30BA-FF0B-1C9A-43743D083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CH" sz="2400" dirty="0">
              <a:hlinkClick r:id="rId2"/>
            </a:endParaRPr>
          </a:p>
          <a:p>
            <a:pPr marL="0" indent="0">
              <a:buNone/>
            </a:pPr>
            <a:r>
              <a:rPr lang="fr-CH" sz="2400" dirty="0">
                <a:hlinkClick r:id="rId2"/>
              </a:rPr>
              <a:t>Omnibus</a:t>
            </a:r>
            <a:endParaRPr lang="fr-CH" sz="2400" dirty="0"/>
          </a:p>
          <a:p>
            <a:pPr marL="0" indent="0">
              <a:buNone/>
            </a:pPr>
            <a:endParaRPr lang="fr-CH" sz="2400" dirty="0">
              <a:hlinkClick r:id="rId2"/>
            </a:endParaRPr>
          </a:p>
          <a:p>
            <a:pPr marL="0" indent="0">
              <a:buNone/>
            </a:pPr>
            <a:r>
              <a:rPr lang="fr-CH" sz="2400" dirty="0">
                <a:hlinkClick r:id="rId2"/>
              </a:rPr>
              <a:t>Les temps modernes</a:t>
            </a:r>
            <a:endParaRPr lang="fr-CH" sz="2400" dirty="0"/>
          </a:p>
          <a:p>
            <a:pPr marL="0" indent="0">
              <a:buNone/>
            </a:pPr>
            <a:endParaRPr lang="fr-CH" sz="2400" dirty="0">
              <a:hlinkClick r:id="rId2"/>
            </a:endParaRPr>
          </a:p>
          <a:p>
            <a:pPr marL="0" indent="0">
              <a:buNone/>
            </a:pPr>
            <a:endParaRPr lang="fr-CH" sz="2400" dirty="0">
              <a:hlinkClick r:id="rId2"/>
            </a:endParaRPr>
          </a:p>
          <a:p>
            <a:pPr marL="0" indent="0">
              <a:buNone/>
            </a:pPr>
            <a:r>
              <a:rPr lang="fr-CH" sz="2400" dirty="0">
                <a:hlinkClick r:id="rId3"/>
              </a:rPr>
              <a:t>Strip-tease</a:t>
            </a:r>
            <a:endParaRPr lang="fr-CH" sz="24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13289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35376CB7-949D-2888-46FB-9418AEE7A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66583"/>
              </p:ext>
            </p:extLst>
          </p:nvPr>
        </p:nvGraphicFramePr>
        <p:xfrm>
          <a:off x="1578864" y="999744"/>
          <a:ext cx="5508531" cy="2969480"/>
        </p:xfrm>
        <a:graphic>
          <a:graphicData uri="http://schemas.openxmlformats.org/drawingml/2006/table">
            <a:tbl>
              <a:tblPr/>
              <a:tblGrid>
                <a:gridCol w="680652">
                  <a:extLst>
                    <a:ext uri="{9D8B030D-6E8A-4147-A177-3AD203B41FA5}">
                      <a16:colId xmlns:a16="http://schemas.microsoft.com/office/drawing/2014/main" val="1390128516"/>
                    </a:ext>
                  </a:extLst>
                </a:gridCol>
                <a:gridCol w="1456278">
                  <a:extLst>
                    <a:ext uri="{9D8B030D-6E8A-4147-A177-3AD203B41FA5}">
                      <a16:colId xmlns:a16="http://schemas.microsoft.com/office/drawing/2014/main" val="2726251026"/>
                    </a:ext>
                  </a:extLst>
                </a:gridCol>
                <a:gridCol w="981405">
                  <a:extLst>
                    <a:ext uri="{9D8B030D-6E8A-4147-A177-3AD203B41FA5}">
                      <a16:colId xmlns:a16="http://schemas.microsoft.com/office/drawing/2014/main" val="2104663116"/>
                    </a:ext>
                  </a:extLst>
                </a:gridCol>
                <a:gridCol w="1408791">
                  <a:extLst>
                    <a:ext uri="{9D8B030D-6E8A-4147-A177-3AD203B41FA5}">
                      <a16:colId xmlns:a16="http://schemas.microsoft.com/office/drawing/2014/main" val="3880762656"/>
                    </a:ext>
                  </a:extLst>
                </a:gridCol>
                <a:gridCol w="981405">
                  <a:extLst>
                    <a:ext uri="{9D8B030D-6E8A-4147-A177-3AD203B41FA5}">
                      <a16:colId xmlns:a16="http://schemas.microsoft.com/office/drawing/2014/main" val="4110880871"/>
                    </a:ext>
                  </a:extLst>
                </a:gridCol>
              </a:tblGrid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Araie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Ibraahiim Aweis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Ivanova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Marieta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87360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Castro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Elodie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Malokaj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Genta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571012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Crausaz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Nomane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Mora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Adrien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856874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Duval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Camille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Mottier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Samantha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415829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Formaz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Axelle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Neto Pinto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Filipa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900155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Gillioz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Maurane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Nunes Ricardo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Eva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95341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Gosselin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Léane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Rodriguez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Ana Isabel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051070"/>
                  </a:ext>
                </a:extLst>
              </a:tr>
              <a:tr h="371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Ilic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Stefani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Tornay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Julie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277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67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b="1" dirty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rPr>
              <a:t>Objectifs du cours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rmAutofit lnSpcReduction="10000"/>
          </a:bodyPr>
          <a:lstStyle/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Découvrir par soi-même les principaux concepts de l’analyse de l’activité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Partager ses connaissances et les mutualiser en sous-groupes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Expérimenter le repérage de ces concepts par l’analyse de vidéos</a:t>
            </a:r>
          </a:p>
          <a:p>
            <a:pPr fontAlgn="base"/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Comprendre certains aspects de la méthodologie de l’analyse d’activité</a:t>
            </a: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785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138CC-5E08-2800-BACF-BFFA693C5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EE2DE-A621-A1D8-05F2-63D61BE12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b="1" dirty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rPr>
              <a:t>En préambule… (10’)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6D7C1C-CB8F-27D4-93F2-ED4D80FA4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6158555" cy="34073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fr-CH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buNone/>
            </a:pPr>
            <a:endParaRPr lang="fr-CH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buNone/>
            </a:pPr>
            <a:endParaRPr lang="fr-CH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fontAlgn="base">
              <a:buNone/>
            </a:pPr>
            <a:r>
              <a:rPr lang="fr-CH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Pour moi, travailler c’est…</a:t>
            </a:r>
          </a:p>
          <a:p>
            <a:pPr fontAlgn="base"/>
            <a:endParaRPr lang="fr-CH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33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Structuration des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327757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07.10.2025 (1330-1645 / CBI501)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Inscription </a:t>
            </a:r>
            <a:r>
              <a:rPr lang="fr-CH" dirty="0" err="1">
                <a:latin typeface="Calibri" panose="020F0502020204030204" pitchFamily="34" charset="0"/>
                <a:cs typeface="Calibri" panose="020F0502020204030204" pitchFamily="34" charset="0"/>
              </a:rPr>
              <a:t>Websocial</a:t>
            </a:r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Choix des groupes et vidéos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21.10.2025 (1330-1645 / CBI507)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Mise en commun des lectures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Identification des concepts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Eléments théoriques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17.11.2025 (1330-1645 / BEL405/6)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Réalisation de la séquence d’analyse</a:t>
            </a:r>
          </a:p>
          <a:p>
            <a:pPr lvl="1" fontAlgn="base"/>
            <a:r>
              <a:rPr lang="fr-CH" dirty="0">
                <a:latin typeface="Calibri" panose="020F0502020204030204" pitchFamily="34" charset="0"/>
                <a:cs typeface="Calibri" panose="020F0502020204030204" pitchFamily="34" charset="0"/>
              </a:rPr>
              <a:t>Envoi au coach</a:t>
            </a:r>
          </a:p>
          <a:p>
            <a:pPr fontAlgn="base"/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b="1" dirty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rPr>
              <a:t>Supports de cours et textes à lire</a:t>
            </a:r>
            <a:endParaRPr lang="fr-CH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fr-CH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buNone/>
            </a:pPr>
            <a:r>
              <a:rPr lang="fr-CH" sz="2800" dirty="0">
                <a:latin typeface="Calibri" panose="020F0502020204030204" pitchFamily="34" charset="0"/>
                <a:cs typeface="Calibri" panose="020F0502020204030204" pitchFamily="34" charset="0"/>
              </a:rPr>
              <a:t>Les documents de référence se trouvent sous Cyberlearn -&gt; «Groupe Emmanuel Solioz»</a:t>
            </a: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41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34E4E-FC40-4FBB-A45E-1175D62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Identification des concepts (21.10)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7EED9-7407-413D-B404-35EA8E0EA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473612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Lire et mettre en commun les trois textes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Réflexion autour d’un exemple du travail ouvrier (Y. Schwarz)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Intelligence pratique et sagesse pratique : deux dimensions méconnues du travail réel (C. </a:t>
            </a: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Desjours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Éléments de psychodynamique du travail (P. </a:t>
            </a: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Davezies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Temps à disposition :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Lecture individuelle 60’ (07.10 15h45-1645)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Mise en commun et questions à formuler 60’ (21.10 1330-14h30)</a:t>
            </a:r>
          </a:p>
          <a:p>
            <a:pPr lvl="1" fontAlgn="base"/>
            <a:r>
              <a:rPr lang="fr-CH" sz="2000">
                <a:latin typeface="Calibri" panose="020F0502020204030204" pitchFamily="34" charset="0"/>
                <a:cs typeface="Calibri" panose="020F0502020204030204" pitchFamily="34" charset="0"/>
              </a:rPr>
              <a:t>Complément aux éléments théoriques lus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09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C8006-E4CF-2AFA-FE67-31B07874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3ABCDA-BC35-2031-7EF0-E07A38B77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Réalisation de la séquence d’analyse (17.11)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DFDF2-5713-1406-1ECD-24A5642CD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329" y="1209383"/>
            <a:ext cx="8115300" cy="3407307"/>
          </a:xfrm>
        </p:spPr>
        <p:txBody>
          <a:bodyPr>
            <a:noAutofit/>
          </a:bodyPr>
          <a:lstStyle/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Sous-groupe de 4-5 étudiant-e-s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Choix de la vidéo dans </a:t>
            </a: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Websocial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Analyse de la vidéo et repérage des concepts identifiés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Décrire ce qui se déroule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Suspendre son jugement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Expliciter et argumenter les liens avec les concepts identifiés</a:t>
            </a:r>
          </a:p>
          <a:p>
            <a:pPr fontAlgn="base"/>
            <a:r>
              <a:rPr lang="fr-CH" sz="2400">
                <a:latin typeface="Calibri" panose="020F0502020204030204" pitchFamily="34" charset="0"/>
                <a:cs typeface="Calibri" panose="020F0502020204030204" pitchFamily="34" charset="0"/>
              </a:rPr>
              <a:t>Restitution (17.11 </a:t>
            </a: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à 1700 : </a:t>
            </a: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emmanuel.solioz@hevs.ch</a:t>
            </a: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Powerpoint commenté de 15’ maximum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Temps de parole équitable</a:t>
            </a:r>
          </a:p>
          <a:p>
            <a:pPr lvl="1"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Synthèse : «</a:t>
            </a:r>
            <a:r>
              <a:rPr lang="fr-CH" sz="2000" i="1" dirty="0">
                <a:latin typeface="Calibri" panose="020F0502020204030204" pitchFamily="34" charset="0"/>
                <a:cs typeface="Calibri" panose="020F0502020204030204" pitchFamily="34" charset="0"/>
              </a:rPr>
              <a:t>ce que nous avons modifié dans notre compréhension du travail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lvl="1" fontAlgn="base"/>
            <a:endParaRPr lang="fr-CH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16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035DB-442F-6D6F-A22F-4D91792DD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70C460-56A4-FB56-80F1-99529B614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40017"/>
            <a:ext cx="7306798" cy="485160"/>
          </a:xfrm>
        </p:spPr>
        <p:txBody>
          <a:bodyPr/>
          <a:lstStyle/>
          <a:p>
            <a:r>
              <a:rPr lang="fr-CH" dirty="0">
                <a:solidFill>
                  <a:schemeClr val="accent2"/>
                </a:solidFill>
                <a:latin typeface="Arial Black" panose="020B0A04020102020204" pitchFamily="34" charset="0"/>
              </a:rPr>
              <a:t>Groupes et vidéo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F62554-B512-888C-CEF4-D8754D9AB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963" y="1327757"/>
            <a:ext cx="7306798" cy="3407307"/>
          </a:xfrm>
        </p:spPr>
        <p:txBody>
          <a:bodyPr>
            <a:noAutofit/>
          </a:bodyPr>
          <a:lstStyle/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Former 4 groupes de 4-5 étudiant-e-s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Ouvrir </a:t>
            </a:r>
            <a:r>
              <a:rPr lang="fr-CH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Websocial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http://www.websocial.ch</a:t>
            </a:r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S’y inscrire avec le mail @students.hevs.ch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Sous «situations de travail social», proposer deux vidéos </a:t>
            </a:r>
            <a:r>
              <a:rPr lang="fr-CH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à l’exception de Réaliser le lever d’un enfant de 4 ans après la sieste</a:t>
            </a:r>
          </a:p>
          <a:p>
            <a:pPr fontAlgn="base"/>
            <a:r>
              <a:rPr lang="fr-CH" sz="2000" dirty="0">
                <a:latin typeface="Calibri" panose="020F0502020204030204" pitchFamily="34" charset="0"/>
                <a:cs typeface="Calibri" panose="020F0502020204030204" pitchFamily="34" charset="0"/>
              </a:rPr>
              <a:t>Attribution de la vidéo à analyser</a:t>
            </a:r>
          </a:p>
          <a:p>
            <a:pPr fontAlgn="base"/>
            <a:endParaRPr lang="fr-CH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fr-CH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5771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mal &amp; Pathologique_23" id="{30CEA9B6-DFD6-4B39-8DC9-14E18F1D029D}" vid="{63182C16-D1CF-45A6-B7C6-6853ED049DB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 &amp; Pathologique_23</Template>
  <TotalTime>0</TotalTime>
  <Words>456</Words>
  <Application>Microsoft Office PowerPoint</Application>
  <PresentationFormat>Affichage à l'écran (16:9)</PresentationFormat>
  <Paragraphs>98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Arial Black</vt:lpstr>
      <vt:lpstr>Calibri</vt:lpstr>
      <vt:lpstr>Helvetica Light</vt:lpstr>
      <vt:lpstr>Verdana</vt:lpstr>
      <vt:lpstr>Thème Office</vt:lpstr>
      <vt:lpstr>Présentation PowerPoint</vt:lpstr>
      <vt:lpstr>Présentation PowerPoint</vt:lpstr>
      <vt:lpstr>Objectifs du cours</vt:lpstr>
      <vt:lpstr>En préambule… (10’)</vt:lpstr>
      <vt:lpstr>Structuration des cours</vt:lpstr>
      <vt:lpstr>Supports de cours et textes à lire</vt:lpstr>
      <vt:lpstr>Identification des concepts (21.10)</vt:lpstr>
      <vt:lpstr>Réalisation de la séquence d’analyse (17.11)</vt:lpstr>
      <vt:lpstr>Groupes et vidéo</vt:lpstr>
      <vt:lpstr>Présentation PowerPoint</vt:lpstr>
      <vt:lpstr>Présentation PowerPoint</vt:lpstr>
    </vt:vector>
  </TitlesOfParts>
  <Company>HESSO Valais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Solioz Emmanuel</dc:creator>
  <cp:lastModifiedBy>Solioz Emmanuel</cp:lastModifiedBy>
  <cp:revision>16</cp:revision>
  <cp:lastPrinted>2024-10-08T09:36:54Z</cp:lastPrinted>
  <dcterms:created xsi:type="dcterms:W3CDTF">2023-02-19T19:55:09Z</dcterms:created>
  <dcterms:modified xsi:type="dcterms:W3CDTF">2025-10-06T10:11:51Z</dcterms:modified>
</cp:coreProperties>
</file>