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83" r:id="rId2"/>
    <p:sldId id="333" r:id="rId3"/>
    <p:sldId id="287" r:id="rId4"/>
    <p:sldId id="338" r:id="rId5"/>
    <p:sldId id="288" r:id="rId6"/>
    <p:sldId id="334" r:id="rId7"/>
    <p:sldId id="339" r:id="rId8"/>
    <p:sldId id="289" r:id="rId9"/>
    <p:sldId id="340" r:id="rId10"/>
    <p:sldId id="336" r:id="rId11"/>
    <p:sldId id="341" r:id="rId12"/>
    <p:sldId id="342" r:id="rId13"/>
    <p:sldId id="337" r:id="rId14"/>
    <p:sldId id="331" r:id="rId15"/>
  </p:sldIdLst>
  <p:sldSz cx="9144000" cy="5143500" type="screen16x9"/>
  <p:notesSz cx="7099300" cy="10234613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DD3200-5F99-406A-A286-D8F5F3745A33}" v="4" dt="2025-10-20T13:33:56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5" autoAdjust="0"/>
    <p:restoredTop sz="94616"/>
  </p:normalViewPr>
  <p:slideViewPr>
    <p:cSldViewPr snapToGrid="0" snapToObjects="1">
      <p:cViewPr varScale="1">
        <p:scale>
          <a:sx n="125" d="100"/>
          <a:sy n="125" d="100"/>
        </p:scale>
        <p:origin x="283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lioz Emmanuel" userId="cc27e677-a7b3-4163-816e-2b5d48bd6134" providerId="ADAL" clId="{5A0D669A-12F4-4393-ABD6-3B41961F497E}"/>
    <pc:docChg chg="modSld">
      <pc:chgData name="Solioz Emmanuel" userId="cc27e677-a7b3-4163-816e-2b5d48bd6134" providerId="ADAL" clId="{5A0D669A-12F4-4393-ABD6-3B41961F497E}" dt="2025-06-13T10:26:19.375" v="38" actId="20577"/>
      <pc:docMkLst>
        <pc:docMk/>
      </pc:docMkLst>
      <pc:sldChg chg="modSp mod">
        <pc:chgData name="Solioz Emmanuel" userId="cc27e677-a7b3-4163-816e-2b5d48bd6134" providerId="ADAL" clId="{5A0D669A-12F4-4393-ABD6-3B41961F497E}" dt="2025-06-13T10:26:19.375" v="38" actId="20577"/>
        <pc:sldMkLst>
          <pc:docMk/>
          <pc:sldMk cId="3735096711" sldId="283"/>
        </pc:sldMkLst>
      </pc:sldChg>
    </pc:docChg>
  </pc:docChgLst>
  <pc:docChgLst>
    <pc:chgData name="Solioz Emmanuel" userId="cc27e677-a7b3-4163-816e-2b5d48bd6134" providerId="ADAL" clId="{90655FFC-D33A-412E-B0A6-8F9C78EBA658}"/>
    <pc:docChg chg="undo redo custSel addSld delSld modSld sldOrd delMainMaster">
      <pc:chgData name="Solioz Emmanuel" userId="cc27e677-a7b3-4163-816e-2b5d48bd6134" providerId="ADAL" clId="{90655FFC-D33A-412E-B0A6-8F9C78EBA658}" dt="2024-10-31T13:35:16.647" v="2558" actId="20577"/>
      <pc:docMkLst>
        <pc:docMk/>
      </pc:docMkLst>
      <pc:sldChg chg="add del">
        <pc:chgData name="Solioz Emmanuel" userId="cc27e677-a7b3-4163-816e-2b5d48bd6134" providerId="ADAL" clId="{90655FFC-D33A-412E-B0A6-8F9C78EBA658}" dt="2024-10-31T12:22:12.019" v="523" actId="47"/>
        <pc:sldMkLst>
          <pc:docMk/>
          <pc:sldMk cId="3483023266" sldId="273"/>
        </pc:sldMkLst>
      </pc:sldChg>
      <pc:sldChg chg="modSp mod">
        <pc:chgData name="Solioz Emmanuel" userId="cc27e677-a7b3-4163-816e-2b5d48bd6134" providerId="ADAL" clId="{90655FFC-D33A-412E-B0A6-8F9C78EBA658}" dt="2024-10-31T12:07:10.462" v="279" actId="20577"/>
        <pc:sldMkLst>
          <pc:docMk/>
          <pc:sldMk cId="59316058" sldId="288"/>
        </pc:sldMkLst>
      </pc:sldChg>
      <pc:sldChg chg="addSp delSp modSp mod ord modClrScheme chgLayout">
        <pc:chgData name="Solioz Emmanuel" userId="cc27e677-a7b3-4163-816e-2b5d48bd6134" providerId="ADAL" clId="{90655FFC-D33A-412E-B0A6-8F9C78EBA658}" dt="2024-10-31T13:28:04.558" v="2536" actId="20577"/>
        <pc:sldMkLst>
          <pc:docMk/>
          <pc:sldMk cId="2209096772" sldId="289"/>
        </pc:sldMkLst>
      </pc:sldChg>
      <pc:sldChg chg="del">
        <pc:chgData name="Solioz Emmanuel" userId="cc27e677-a7b3-4163-816e-2b5d48bd6134" providerId="ADAL" clId="{90655FFC-D33A-412E-B0A6-8F9C78EBA658}" dt="2024-10-31T10:50:11.869" v="6" actId="47"/>
        <pc:sldMkLst>
          <pc:docMk/>
          <pc:sldMk cId="3239151867" sldId="328"/>
        </pc:sldMkLst>
      </pc:sldChg>
      <pc:sldChg chg="del">
        <pc:chgData name="Solioz Emmanuel" userId="cc27e677-a7b3-4163-816e-2b5d48bd6134" providerId="ADAL" clId="{90655FFC-D33A-412E-B0A6-8F9C78EBA658}" dt="2024-10-31T10:49:36.015" v="4" actId="47"/>
        <pc:sldMkLst>
          <pc:docMk/>
          <pc:sldMk cId="4226941703" sldId="330"/>
        </pc:sldMkLst>
      </pc:sldChg>
      <pc:sldChg chg="modSp mod">
        <pc:chgData name="Solioz Emmanuel" userId="cc27e677-a7b3-4163-816e-2b5d48bd6134" providerId="ADAL" clId="{90655FFC-D33A-412E-B0A6-8F9C78EBA658}" dt="2024-10-31T13:35:16.647" v="2558" actId="20577"/>
        <pc:sldMkLst>
          <pc:docMk/>
          <pc:sldMk cId="831316250" sldId="331"/>
        </pc:sldMkLst>
      </pc:sldChg>
      <pc:sldChg chg="del">
        <pc:chgData name="Solioz Emmanuel" userId="cc27e677-a7b3-4163-816e-2b5d48bd6134" providerId="ADAL" clId="{90655FFC-D33A-412E-B0A6-8F9C78EBA658}" dt="2024-10-31T10:49:25.393" v="3" actId="47"/>
        <pc:sldMkLst>
          <pc:docMk/>
          <pc:sldMk cId="1556733273" sldId="332"/>
        </pc:sldMkLst>
      </pc:sldChg>
      <pc:sldChg chg="addSp delSp modSp mod">
        <pc:chgData name="Solioz Emmanuel" userId="cc27e677-a7b3-4163-816e-2b5d48bd6134" providerId="ADAL" clId="{90655FFC-D33A-412E-B0A6-8F9C78EBA658}" dt="2024-10-31T10:48:54.289" v="2"/>
        <pc:sldMkLst>
          <pc:docMk/>
          <pc:sldMk cId="2763671818" sldId="333"/>
        </pc:sldMkLst>
      </pc:sldChg>
      <pc:sldChg chg="del">
        <pc:chgData name="Solioz Emmanuel" userId="cc27e677-a7b3-4163-816e-2b5d48bd6134" providerId="ADAL" clId="{90655FFC-D33A-412E-B0A6-8F9C78EBA658}" dt="2024-10-31T10:50:16.992" v="7" actId="47"/>
        <pc:sldMkLst>
          <pc:docMk/>
          <pc:sldMk cId="413289182" sldId="334"/>
        </pc:sldMkLst>
      </pc:sldChg>
      <pc:sldChg chg="modSp add mod">
        <pc:chgData name="Solioz Emmanuel" userId="cc27e677-a7b3-4163-816e-2b5d48bd6134" providerId="ADAL" clId="{90655FFC-D33A-412E-B0A6-8F9C78EBA658}" dt="2024-10-31T10:54:36.072" v="26" actId="20577"/>
        <pc:sldMkLst>
          <pc:docMk/>
          <pc:sldMk cId="2062697487" sldId="334"/>
        </pc:sldMkLst>
      </pc:sldChg>
      <pc:sldChg chg="modSp add del mod">
        <pc:chgData name="Solioz Emmanuel" userId="cc27e677-a7b3-4163-816e-2b5d48bd6134" providerId="ADAL" clId="{90655FFC-D33A-412E-B0A6-8F9C78EBA658}" dt="2024-10-31T13:12:19.060" v="1820" actId="47"/>
        <pc:sldMkLst>
          <pc:docMk/>
          <pc:sldMk cId="2303596065" sldId="335"/>
        </pc:sldMkLst>
      </pc:sldChg>
      <pc:sldChg chg="del">
        <pc:chgData name="Solioz Emmanuel" userId="cc27e677-a7b3-4163-816e-2b5d48bd6134" providerId="ADAL" clId="{90655FFC-D33A-412E-B0A6-8F9C78EBA658}" dt="2024-10-31T10:50:08.808" v="5" actId="47"/>
        <pc:sldMkLst>
          <pc:docMk/>
          <pc:sldMk cId="3692577190" sldId="335"/>
        </pc:sldMkLst>
      </pc:sldChg>
      <pc:sldChg chg="modSp add mod">
        <pc:chgData name="Solioz Emmanuel" userId="cc27e677-a7b3-4163-816e-2b5d48bd6134" providerId="ADAL" clId="{90655FFC-D33A-412E-B0A6-8F9C78EBA658}" dt="2024-10-31T13:16:13.079" v="1998" actId="20577"/>
        <pc:sldMkLst>
          <pc:docMk/>
          <pc:sldMk cId="391936949" sldId="336"/>
        </pc:sldMkLst>
      </pc:sldChg>
      <pc:sldChg chg="modSp add mod">
        <pc:chgData name="Solioz Emmanuel" userId="cc27e677-a7b3-4163-816e-2b5d48bd6134" providerId="ADAL" clId="{90655FFC-D33A-412E-B0A6-8F9C78EBA658}" dt="2024-10-31T13:29:35.686" v="2557" actId="20577"/>
        <pc:sldMkLst>
          <pc:docMk/>
          <pc:sldMk cId="3295287580" sldId="337"/>
        </pc:sldMkLst>
      </pc:sldChg>
      <pc:sldChg chg="modSp add mod">
        <pc:chgData name="Solioz Emmanuel" userId="cc27e677-a7b3-4163-816e-2b5d48bd6134" providerId="ADAL" clId="{90655FFC-D33A-412E-B0A6-8F9C78EBA658}" dt="2024-10-31T12:06:16.703" v="256" actId="20577"/>
        <pc:sldMkLst>
          <pc:docMk/>
          <pc:sldMk cId="1844697735" sldId="338"/>
        </pc:sldMkLst>
      </pc:sldChg>
      <pc:sldChg chg="modSp add mod">
        <pc:chgData name="Solioz Emmanuel" userId="cc27e677-a7b3-4163-816e-2b5d48bd6134" providerId="ADAL" clId="{90655FFC-D33A-412E-B0A6-8F9C78EBA658}" dt="2024-10-31T12:15:18.338" v="383" actId="14100"/>
        <pc:sldMkLst>
          <pc:docMk/>
          <pc:sldMk cId="191972977" sldId="339"/>
        </pc:sldMkLst>
      </pc:sldChg>
      <pc:sldChg chg="modSp add mod">
        <pc:chgData name="Solioz Emmanuel" userId="cc27e677-a7b3-4163-816e-2b5d48bd6134" providerId="ADAL" clId="{90655FFC-D33A-412E-B0A6-8F9C78EBA658}" dt="2024-10-31T13:14:37.671" v="1901" actId="113"/>
        <pc:sldMkLst>
          <pc:docMk/>
          <pc:sldMk cId="1123739683" sldId="340"/>
        </pc:sldMkLst>
      </pc:sldChg>
      <pc:sldChg chg="modSp add mod">
        <pc:chgData name="Solioz Emmanuel" userId="cc27e677-a7b3-4163-816e-2b5d48bd6134" providerId="ADAL" clId="{90655FFC-D33A-412E-B0A6-8F9C78EBA658}" dt="2024-10-31T12:41:59.720" v="1490" actId="122"/>
        <pc:sldMkLst>
          <pc:docMk/>
          <pc:sldMk cId="3365103976" sldId="341"/>
        </pc:sldMkLst>
      </pc:sldChg>
      <pc:sldChg chg="modSp add mod">
        <pc:chgData name="Solioz Emmanuel" userId="cc27e677-a7b3-4163-816e-2b5d48bd6134" providerId="ADAL" clId="{90655FFC-D33A-412E-B0A6-8F9C78EBA658}" dt="2024-10-31T13:17:19.374" v="2022" actId="20577"/>
        <pc:sldMkLst>
          <pc:docMk/>
          <pc:sldMk cId="4008043692" sldId="342"/>
        </pc:sldMkLst>
      </pc:sldChg>
      <pc:sldMasterChg chg="del delSldLayout">
        <pc:chgData name="Solioz Emmanuel" userId="cc27e677-a7b3-4163-816e-2b5d48bd6134" providerId="ADAL" clId="{90655FFC-D33A-412E-B0A6-8F9C78EBA658}" dt="2024-10-31T12:22:12.019" v="523" actId="47"/>
        <pc:sldMasterMkLst>
          <pc:docMk/>
          <pc:sldMasterMk cId="1639678961" sldId="2147483675"/>
        </pc:sldMasterMkLst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4244004335" sldId="2147483676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3978426749" sldId="2147483677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3223813617" sldId="2147483678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1531930055" sldId="2147483679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4258881510" sldId="2147483680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994281106" sldId="2147483681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2384482796" sldId="2147483682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3389211353" sldId="2147483683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3266769776" sldId="2147483684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1793302765" sldId="2147483685"/>
          </pc:sldLayoutMkLst>
        </pc:sldLayoutChg>
        <pc:sldLayoutChg chg="del">
          <pc:chgData name="Solioz Emmanuel" userId="cc27e677-a7b3-4163-816e-2b5d48bd6134" providerId="ADAL" clId="{90655FFC-D33A-412E-B0A6-8F9C78EBA658}" dt="2024-10-31T12:22:12.019" v="523" actId="47"/>
          <pc:sldLayoutMkLst>
            <pc:docMk/>
            <pc:sldMasterMk cId="1639678961" sldId="2147483675"/>
            <pc:sldLayoutMk cId="1054987422" sldId="2147483686"/>
          </pc:sldLayoutMkLst>
        </pc:sldLayoutChg>
      </pc:sldMasterChg>
    </pc:docChg>
  </pc:docChgLst>
  <pc:docChgLst>
    <pc:chgData name="Solioz Emmanuel" userId="cc27e677-a7b3-4163-816e-2b5d48bd6134" providerId="ADAL" clId="{BD272D46-FC07-472C-B436-7A3C203A6EB8}"/>
    <pc:docChg chg="custSel modSld">
      <pc:chgData name="Solioz Emmanuel" userId="cc27e677-a7b3-4163-816e-2b5d48bd6134" providerId="ADAL" clId="{BD272D46-FC07-472C-B436-7A3C203A6EB8}" dt="2025-10-20T13:35:24.118" v="67" actId="20577"/>
      <pc:docMkLst>
        <pc:docMk/>
      </pc:docMkLst>
      <pc:sldChg chg="modSp mod">
        <pc:chgData name="Solioz Emmanuel" userId="cc27e677-a7b3-4163-816e-2b5d48bd6134" providerId="ADAL" clId="{BD272D46-FC07-472C-B436-7A3C203A6EB8}" dt="2025-10-20T13:22:50.126" v="24" actId="20577"/>
        <pc:sldMkLst>
          <pc:docMk/>
          <pc:sldMk cId="3735096711" sldId="283"/>
        </pc:sldMkLst>
        <pc:spChg chg="mod">
          <ac:chgData name="Solioz Emmanuel" userId="cc27e677-a7b3-4163-816e-2b5d48bd6134" providerId="ADAL" clId="{BD272D46-FC07-472C-B436-7A3C203A6EB8}" dt="2025-10-20T13:22:41.113" v="16" actId="20577"/>
          <ac:spMkLst>
            <pc:docMk/>
            <pc:sldMk cId="3735096711" sldId="283"/>
            <ac:spMk id="2" creationId="{B9BDCF92-565C-4DF7-8D7C-5BA325D4231F}"/>
          </ac:spMkLst>
        </pc:spChg>
        <pc:spChg chg="mod">
          <ac:chgData name="Solioz Emmanuel" userId="cc27e677-a7b3-4163-816e-2b5d48bd6134" providerId="ADAL" clId="{BD272D46-FC07-472C-B436-7A3C203A6EB8}" dt="2025-10-20T13:22:50.126" v="24" actId="20577"/>
          <ac:spMkLst>
            <pc:docMk/>
            <pc:sldMk cId="3735096711" sldId="283"/>
            <ac:spMk id="4" creationId="{36A0E7C9-D35E-4267-964A-592DC8197A0A}"/>
          </ac:spMkLst>
        </pc:spChg>
      </pc:sldChg>
      <pc:sldChg chg="modSp">
        <pc:chgData name="Solioz Emmanuel" userId="cc27e677-a7b3-4163-816e-2b5d48bd6134" providerId="ADAL" clId="{BD272D46-FC07-472C-B436-7A3C203A6EB8}" dt="2025-10-20T13:33:56.926" v="29"/>
        <pc:sldMkLst>
          <pc:docMk/>
          <pc:sldMk cId="3401785598" sldId="287"/>
        </pc:sldMkLst>
        <pc:spChg chg="mod">
          <ac:chgData name="Solioz Emmanuel" userId="cc27e677-a7b3-4163-816e-2b5d48bd6134" providerId="ADAL" clId="{BD272D46-FC07-472C-B436-7A3C203A6EB8}" dt="2025-10-20T13:33:56.926" v="29"/>
          <ac:spMkLst>
            <pc:docMk/>
            <pc:sldMk cId="3401785598" sldId="287"/>
            <ac:spMk id="3" creationId="{DEF7EED9-7407-413D-B404-35EA8E0EA1BD}"/>
          </ac:spMkLst>
        </pc:spChg>
      </pc:sldChg>
      <pc:sldChg chg="modSp mod">
        <pc:chgData name="Solioz Emmanuel" userId="cc27e677-a7b3-4163-816e-2b5d48bd6134" providerId="ADAL" clId="{BD272D46-FC07-472C-B436-7A3C203A6EB8}" dt="2025-10-20T13:35:24.118" v="67" actId="20577"/>
        <pc:sldMkLst>
          <pc:docMk/>
          <pc:sldMk cId="59316058" sldId="288"/>
        </pc:sldMkLst>
        <pc:spChg chg="mod">
          <ac:chgData name="Solioz Emmanuel" userId="cc27e677-a7b3-4163-816e-2b5d48bd6134" providerId="ADAL" clId="{BD272D46-FC07-472C-B436-7A3C203A6EB8}" dt="2025-10-20T13:35:24.118" v="67" actId="20577"/>
          <ac:spMkLst>
            <pc:docMk/>
            <pc:sldMk cId="59316058" sldId="288"/>
            <ac:spMk id="3" creationId="{DEF7EED9-7407-413D-B404-35EA8E0EA1BD}"/>
          </ac:spMkLst>
        </pc:spChg>
      </pc:sldChg>
      <pc:sldChg chg="addSp delSp modSp mod">
        <pc:chgData name="Solioz Emmanuel" userId="cc27e677-a7b3-4163-816e-2b5d48bd6134" providerId="ADAL" clId="{BD272D46-FC07-472C-B436-7A3C203A6EB8}" dt="2025-10-20T13:33:05.320" v="28" actId="14100"/>
        <pc:sldMkLst>
          <pc:docMk/>
          <pc:sldMk cId="2763671818" sldId="333"/>
        </pc:sldMkLst>
        <pc:graphicFrameChg chg="add mod">
          <ac:chgData name="Solioz Emmanuel" userId="cc27e677-a7b3-4163-816e-2b5d48bd6134" providerId="ADAL" clId="{BD272D46-FC07-472C-B436-7A3C203A6EB8}" dt="2025-10-20T13:33:05.320" v="28" actId="14100"/>
          <ac:graphicFrameMkLst>
            <pc:docMk/>
            <pc:sldMk cId="2763671818" sldId="333"/>
            <ac:graphicFrameMk id="3" creationId="{6CA8E974-629D-105D-56DA-22942685EDA3}"/>
          </ac:graphicFrameMkLst>
        </pc:graphicFrameChg>
        <pc:picChg chg="del">
          <ac:chgData name="Solioz Emmanuel" userId="cc27e677-a7b3-4163-816e-2b5d48bd6134" providerId="ADAL" clId="{BD272D46-FC07-472C-B436-7A3C203A6EB8}" dt="2025-10-20T13:32:52.165" v="25" actId="478"/>
          <ac:picMkLst>
            <pc:docMk/>
            <pc:sldMk cId="2763671818" sldId="333"/>
            <ac:picMk id="2" creationId="{29FD263A-968C-A73C-ED31-9DD9569021F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4" cy="513508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r">
              <a:defRPr sz="1300"/>
            </a:lvl1pPr>
          </a:lstStyle>
          <a:p>
            <a:fld id="{714207DD-876B-114D-862D-B2D5AFA258DF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0" tIns="49515" rIns="99030" bIns="4951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1" y="4925409"/>
            <a:ext cx="5679440" cy="4029879"/>
          </a:xfrm>
          <a:prstGeom prst="rect">
            <a:avLst/>
          </a:prstGeom>
        </p:spPr>
        <p:txBody>
          <a:bodyPr vert="horz" lIns="99030" tIns="49515" rIns="99030" bIns="49515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4" cy="513507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r">
              <a:defRPr sz="1300"/>
            </a:lvl1pPr>
          </a:lstStyle>
          <a:p>
            <a:fld id="{342F2BDA-EB5E-8649-B691-BD9BD59A69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5FEAEB12-F3A6-4492-9106-12E48DB1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‹N°›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</p:sldLayoutIdLst>
  <p:hf hdr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ocial.ch/office/situation/context/#38796c85edd04ba07937005cb19ec849/" TargetMode="External"/><Relationship Id="rId2" Type="http://schemas.openxmlformats.org/officeDocument/2006/relationships/hyperlink" Target="https://www.youtube.com/watch?v=vHY3YoyWaPA&amp;ab_channel=MidnightDx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bsocial.ch/office/medias/theme/#d484685a56b7a6ca6a5821a863a05ced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C4304AF2-10F6-4F64-86B4-913689756362}"/>
              </a:ext>
            </a:extLst>
          </p:cNvPr>
          <p:cNvSpPr txBox="1">
            <a:spLocks/>
          </p:cNvSpPr>
          <p:nvPr/>
        </p:nvSpPr>
        <p:spPr>
          <a:xfrm>
            <a:off x="1223963" y="272961"/>
            <a:ext cx="4298771" cy="3494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sz="600" b="0" spc="600" dirty="0">
                <a:solidFill>
                  <a:srgbClr val="7C7772"/>
                </a:solidFill>
                <a:latin typeface="Helvetica Light" panose="020B0403020202020204" pitchFamily="34" charset="0"/>
              </a:rPr>
              <a:t>HAUTE ECOLE ET ECOLE SUPERIEURE</a:t>
            </a:r>
            <a:br>
              <a:rPr lang="fr-FR" sz="600" b="0" spc="600" dirty="0">
                <a:solidFill>
                  <a:srgbClr val="7C7772"/>
                </a:solidFill>
                <a:latin typeface="Helvetica Light" panose="020B0403020202020204" pitchFamily="34" charset="0"/>
              </a:rPr>
            </a:br>
            <a:r>
              <a:rPr lang="fr-FR" sz="600" b="0" spc="600" dirty="0">
                <a:solidFill>
                  <a:srgbClr val="7C7772"/>
                </a:solidFill>
                <a:latin typeface="Helvetica Light" panose="020B0403020202020204" pitchFamily="34" charset="0"/>
              </a:rPr>
              <a:t>DE TRAVAIL SOCIAL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AB30012-8A3B-4E25-8384-4227EE72532E}"/>
              </a:ext>
            </a:extLst>
          </p:cNvPr>
          <p:cNvSpPr txBox="1">
            <a:spLocks/>
          </p:cNvSpPr>
          <p:nvPr/>
        </p:nvSpPr>
        <p:spPr>
          <a:xfrm>
            <a:off x="536448" y="1877568"/>
            <a:ext cx="7994313" cy="2818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rgbClr val="7C7772"/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fr-CH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3">
            <a:extLst>
              <a:ext uri="{FF2B5EF4-FFF2-40B4-BE49-F238E27FC236}">
                <a16:creationId xmlns:a16="http://schemas.microsoft.com/office/drawing/2014/main" id="{8745AD19-7D03-466C-A5D2-377AFB6658AE}"/>
              </a:ext>
            </a:extLst>
          </p:cNvPr>
          <p:cNvSpPr txBox="1">
            <a:spLocks/>
          </p:cNvSpPr>
          <p:nvPr/>
        </p:nvSpPr>
        <p:spPr>
          <a:xfrm>
            <a:off x="1223963" y="1404918"/>
            <a:ext cx="3070225" cy="2054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r">
              <a:lnSpc>
                <a:spcPts val="2600"/>
              </a:lnSpc>
            </a:pPr>
            <a:endParaRPr lang="fr-FR" dirty="0">
              <a:gradFill>
                <a:gsLst>
                  <a:gs pos="0">
                    <a:srgbClr val="FCE747"/>
                  </a:gs>
                  <a:gs pos="100000">
                    <a:srgbClr val="D49F3F"/>
                  </a:gs>
                </a:gsLst>
                <a:path path="circle">
                  <a:fillToRect l="100000" t="100000"/>
                </a:path>
              </a:gra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9BDCF92-565C-4DF7-8D7C-5BA325D4231F}"/>
              </a:ext>
            </a:extLst>
          </p:cNvPr>
          <p:cNvSpPr txBox="1"/>
          <p:nvPr/>
        </p:nvSpPr>
        <p:spPr>
          <a:xfrm>
            <a:off x="633984" y="938784"/>
            <a:ext cx="7851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600" b="1" dirty="0"/>
              <a:t>MODULE F3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4A00162-7D54-43BB-941F-A052F38E2F92}"/>
              </a:ext>
            </a:extLst>
          </p:cNvPr>
          <p:cNvSpPr txBox="1"/>
          <p:nvPr/>
        </p:nvSpPr>
        <p:spPr>
          <a:xfrm>
            <a:off x="747059" y="2169459"/>
            <a:ext cx="7738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>
                <a:solidFill>
                  <a:schemeClr val="accent2"/>
                </a:solidFill>
              </a:rPr>
              <a:t>Analyse de l’activité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6A0E7C9-D35E-4267-964A-592DC8197A0A}"/>
              </a:ext>
            </a:extLst>
          </p:cNvPr>
          <p:cNvSpPr txBox="1"/>
          <p:nvPr/>
        </p:nvSpPr>
        <p:spPr>
          <a:xfrm>
            <a:off x="792188" y="3723399"/>
            <a:ext cx="7738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fr-CH" sz="1000"/>
              <a:t>Emmanuel Solioz</a:t>
            </a:r>
            <a:r>
              <a:rPr lang="fr-CH" sz="1000" dirty="0"/>
              <a:t>/</a:t>
            </a:r>
            <a:r>
              <a:rPr lang="fr-CH" sz="1000"/>
              <a:t>Semestre d’automne2025</a:t>
            </a:r>
            <a:endParaRPr lang="fr-CH" sz="1000" dirty="0"/>
          </a:p>
          <a:p>
            <a:pPr algn="r">
              <a:lnSpc>
                <a:spcPct val="90000"/>
              </a:lnSpc>
            </a:pPr>
            <a:r>
              <a:rPr lang="fr-CH" sz="1000" dirty="0"/>
              <a:t>HES·SO Valais/HESTS/CAS PF/SOE/soe</a:t>
            </a:r>
          </a:p>
        </p:txBody>
      </p:sp>
    </p:spTree>
    <p:extLst>
      <p:ext uri="{BB962C8B-B14F-4D97-AF65-F5344CB8AC3E}">
        <p14:creationId xmlns:p14="http://schemas.microsoft.com/office/powerpoint/2010/main" val="3735096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8FC3B-4148-82D1-51A6-2FDC1CA20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169C7A-2D86-66A1-71D2-48F2946D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L’intelligence pratique pour </a:t>
            </a:r>
            <a:r>
              <a:rPr lang="fr-CH" dirty="0" err="1">
                <a:solidFill>
                  <a:schemeClr val="accent2"/>
                </a:solidFill>
                <a:latin typeface="Arial Black" panose="020B0A04020102020204" pitchFamily="34" charset="0"/>
              </a:rPr>
              <a:t>Desjours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ED2808-C1D1-8F9E-C0B2-28127B735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223" y="1314586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L’intelligence pratique est incarnée, perceptuelle et intentionnelle. Toute conduite a un sens.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L’intelligence pratique est centrée sur les résultats. L’expérience précède le savoir.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L’intelligence pratique est omniprésente dans chaque activité. La ruse est à l’œuvre.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L’intelligence pratique est créativité.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L’intelligence pratique est humaine, pulsionnelle e est parfois pathogène.</a:t>
            </a:r>
          </a:p>
        </p:txBody>
      </p:sp>
    </p:spTree>
    <p:extLst>
      <p:ext uri="{BB962C8B-B14F-4D97-AF65-F5344CB8AC3E}">
        <p14:creationId xmlns:p14="http://schemas.microsoft.com/office/powerpoint/2010/main" val="391936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CB489-966E-E7AC-8912-89EA3D150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4436A6-7191-8200-4093-F713F3918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La souffrance au travail pour </a:t>
            </a:r>
            <a:r>
              <a:rPr lang="fr-CH" dirty="0" err="1">
                <a:solidFill>
                  <a:schemeClr val="accent2"/>
                </a:solidFill>
                <a:latin typeface="Arial Black" panose="020B0A04020102020204" pitchFamily="34" charset="0"/>
              </a:rPr>
              <a:t>Desjours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EAF542-0E9B-2A48-0396-8544BA716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Angoisse des parents et souffrance de l’enfant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L’épistémophilie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Le jeu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Le théâtre du travail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La résonance symbolique et l’histoire singulière</a:t>
            </a:r>
          </a:p>
          <a:p>
            <a:pPr fontAlgn="base"/>
            <a:endParaRPr lang="fr-CH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fontAlgn="base">
              <a:buNone/>
            </a:pPr>
            <a:r>
              <a:rPr lang="fr-CH" sz="2400" i="1" dirty="0">
                <a:latin typeface="Calibri" panose="020F0502020204030204" pitchFamily="34" charset="0"/>
                <a:cs typeface="Calibri" panose="020F0502020204030204" pitchFamily="34" charset="0"/>
              </a:rPr>
              <a:t>L’activité de jeu de l’enfant devient l’intelligence rusée de l’adulte</a:t>
            </a:r>
          </a:p>
          <a:p>
            <a:pPr fontAlgn="base"/>
            <a:endParaRPr lang="fr-CH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103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C7CC7-1363-C0C5-A7CB-ADB24B647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92511-5FBF-31F7-6CF4-2EBDA9C29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Métis &amp; </a:t>
            </a:r>
            <a:r>
              <a:rPr lang="fr-CH" dirty="0" err="1">
                <a:solidFill>
                  <a:schemeClr val="accent2"/>
                </a:solidFill>
                <a:latin typeface="Arial Black" panose="020B0A04020102020204" pitchFamily="34" charset="0"/>
              </a:rPr>
              <a:t>Phronèsis</a:t>
            </a:r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 pour </a:t>
            </a:r>
            <a:r>
              <a:rPr lang="fr-CH" dirty="0" err="1">
                <a:solidFill>
                  <a:schemeClr val="accent2"/>
                </a:solidFill>
                <a:latin typeface="Arial Black" panose="020B0A04020102020204" pitchFamily="34" charset="0"/>
              </a:rPr>
              <a:t>Desjours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3DEDF9-F14D-FEF1-646B-C497E207D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L’intelligence pratique (</a:t>
            </a:r>
            <a:r>
              <a:rPr lang="fr-CH" sz="2000" i="1" dirty="0">
                <a:latin typeface="Calibri" panose="020F0502020204030204" pitchFamily="34" charset="0"/>
                <a:cs typeface="Calibri" panose="020F0502020204030204" pitchFamily="34" charset="0"/>
              </a:rPr>
              <a:t>métis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Singulière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La sagesse pratique (</a:t>
            </a:r>
            <a:r>
              <a:rPr lang="fr-CH" sz="2000" i="1" dirty="0" err="1">
                <a:latin typeface="Calibri" panose="020F0502020204030204" pitchFamily="34" charset="0"/>
                <a:cs typeface="Calibri" panose="020F0502020204030204" pitchFamily="34" charset="0"/>
              </a:rPr>
              <a:t>phronèsis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Collective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Effectivité d’une dimension collective (règles de travail)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Espace spécifique de discussion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La fraude et la recomposition des règles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La coopération et la confiance : la visibilité du travail</a:t>
            </a:r>
          </a:p>
          <a:p>
            <a:pPr lvl="2" fontAlgn="base"/>
            <a:r>
              <a:rPr lang="fr-CH" sz="1600" dirty="0">
                <a:latin typeface="Calibri" panose="020F0502020204030204" pitchFamily="34" charset="0"/>
                <a:cs typeface="Calibri" panose="020F0502020204030204" pitchFamily="34" charset="0"/>
              </a:rPr>
              <a:t>Jugement d’utilité</a:t>
            </a:r>
          </a:p>
          <a:p>
            <a:pPr lvl="2" fontAlgn="base"/>
            <a:r>
              <a:rPr lang="fr-CH" sz="1600" dirty="0">
                <a:latin typeface="Calibri" panose="020F0502020204030204" pitchFamily="34" charset="0"/>
                <a:cs typeface="Calibri" panose="020F0502020204030204" pitchFamily="34" charset="0"/>
              </a:rPr>
              <a:t>Jugement de beauté</a:t>
            </a:r>
          </a:p>
          <a:p>
            <a:pPr lvl="1" fontAlgn="base"/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043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CFEF0-AC6E-3A1D-22D6-3D27AECCE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1D2F8F-ABB8-61E6-9B18-81E60CAC7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L’obscurité du travail selon </a:t>
            </a:r>
            <a:r>
              <a:rPr lang="fr-CH" dirty="0" err="1">
                <a:solidFill>
                  <a:schemeClr val="accent2"/>
                </a:solidFill>
                <a:latin typeface="Arial Black" panose="020B0A04020102020204" pitchFamily="34" charset="0"/>
              </a:rPr>
              <a:t>Davezies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289370-4907-4C20-05DC-EEC42B2BA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L’efficacité comme auto-occultation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L’échec se voit, la réussite non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La mobilisation qui engage dans le rapport au monde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La validité de son savoir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La légitimité des règles imposées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L’authenticité de son engament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CH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visibilisation</a:t>
            </a: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 du travail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La coopération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La confiance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La fraude, la triche</a:t>
            </a:r>
          </a:p>
          <a:p>
            <a:pPr lvl="1" fontAlgn="base"/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87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C8006-E4CF-2AFA-FE67-31B07874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3ABCDA-BC35-2031-7EF0-E07A38B77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0DFDF2-5713-1406-1ECD-24A5642CD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329" y="1209383"/>
            <a:ext cx="8115300" cy="3407307"/>
          </a:xfrm>
        </p:spPr>
        <p:txBody>
          <a:bodyPr>
            <a:noAutofit/>
          </a:bodyPr>
          <a:lstStyle/>
          <a:p>
            <a:pPr marL="342900" lvl="1" indent="0" fontAlgn="base">
              <a:buNone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0" fontAlgn="base">
              <a:buNone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  <a:hlinkClick r:id="rId2"/>
            </a:endParaRPr>
          </a:p>
          <a:p>
            <a:pPr marL="342900" lvl="1" indent="0" fontAlgn="base">
              <a:buNone/>
            </a:pPr>
            <a:r>
              <a:rPr lang="fr-CH" sz="2000" dirty="0" err="1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Maryflo</a:t>
            </a: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0" fontAlgn="base">
              <a:buNone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0" fontAlgn="base">
              <a:buNone/>
            </a:pP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Lever de Melody</a:t>
            </a: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0" fontAlgn="base">
              <a:buNone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0" fontAlgn="base">
              <a:buNone/>
            </a:pPr>
            <a:r>
              <a:rPr lang="fr-CH" sz="2000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Autoconfrontation</a:t>
            </a: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1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6CA8E974-629D-105D-56DA-22942685ED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146230"/>
              </p:ext>
            </p:extLst>
          </p:nvPr>
        </p:nvGraphicFramePr>
        <p:xfrm>
          <a:off x="540172" y="1603948"/>
          <a:ext cx="8146628" cy="1953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277484" imgH="2705203" progId="Excel.Sheet.12">
                  <p:embed/>
                </p:oleObj>
              </mc:Choice>
              <mc:Fallback>
                <p:oleObj name="Worksheet" r:id="rId2" imgW="11277484" imgH="2705203" progId="Excel.Sheet.12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6CA8E974-629D-105D-56DA-22942685ED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0172" y="1603948"/>
                        <a:ext cx="8146628" cy="1953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3671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b="1" dirty="0">
                <a:solidFill>
                  <a:schemeClr val="accent2"/>
                </a:solidFill>
                <a:latin typeface="Arial Black" panose="020B0A04020102020204" pitchFamily="34" charset="0"/>
                <a:ea typeface="+mj-ea"/>
                <a:cs typeface="+mj-cs"/>
              </a:rPr>
              <a:t>Objectifs du cours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rmAutofit lnSpcReduction="10000"/>
          </a:bodyPr>
          <a:lstStyle/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Découvrir par soi-même les principaux concepts de l’analyse de l’activité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Partager ses connaissances et les mutualiser en sous-groupes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Expérimenter le repérage de ces concepts par l’analyse de vidéos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Comprendre certains aspects de la méthodologie de l’analyse d’activité</a:t>
            </a: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785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87652-66D4-E4F0-A09C-2BD982C05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C4F6C7-8304-9943-BF33-E5449166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b="1" dirty="0">
                <a:solidFill>
                  <a:schemeClr val="accent2"/>
                </a:solidFill>
                <a:latin typeface="Arial Black" panose="020B0A04020102020204" pitchFamily="34" charset="0"/>
                <a:ea typeface="+mj-ea"/>
                <a:cs typeface="+mj-cs"/>
              </a:rPr>
              <a:t>Sources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97D219-7302-101D-1E3F-5026B0798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rmAutofit fontScale="92500"/>
          </a:bodyPr>
          <a:lstStyle/>
          <a:p>
            <a:pPr fontAlgn="base"/>
            <a:r>
              <a:rPr lang="fr-CH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Davezies</a:t>
            </a:r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 Ph. (1993). Eléments de psychodynamique du travail.  In </a:t>
            </a:r>
            <a:r>
              <a:rPr lang="fr-CH" sz="2800" i="1" dirty="0">
                <a:latin typeface="Calibri" panose="020F0502020204030204" pitchFamily="34" charset="0"/>
                <a:cs typeface="Calibri" panose="020F0502020204030204" pitchFamily="34" charset="0"/>
              </a:rPr>
              <a:t>Education permanent. </a:t>
            </a:r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(116/3), 33-46. 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Dejours C. (1993). Intelligence pratique et sagesse pratique : deux dimensions méconnues du travail réel. In </a:t>
            </a:r>
            <a:r>
              <a:rPr lang="fr-CH" sz="2800" i="1" dirty="0">
                <a:latin typeface="Calibri" panose="020F0502020204030204" pitchFamily="34" charset="0"/>
                <a:cs typeface="Calibri" panose="020F0502020204030204" pitchFamily="34" charset="0"/>
              </a:rPr>
              <a:t>Education permanent. </a:t>
            </a:r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(116/3), 47-69. 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 Yves Schwartz. (2007). Réflexion autour d'un exemple de travail ouvrier. </a:t>
            </a:r>
            <a:r>
              <a:rPr lang="fr-CH" sz="2800" i="1" dirty="0">
                <a:latin typeface="Calibri" panose="020F0502020204030204" pitchFamily="34" charset="0"/>
                <a:cs typeface="Calibri" panose="020F0502020204030204" pitchFamily="34" charset="0"/>
              </a:rPr>
              <a:t>Recherches et Etudes en Sciences Humaines. </a:t>
            </a:r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(1) 38-49. halshs-00507426. </a:t>
            </a: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69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Rappel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327757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21.10.2025 (1330-1645 / CBI507)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Mise en commun des lectures (45’)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Eléments théoriques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17.11.2025 (1330-1645 / BEL405/6)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Analyse de la vidéo retenue et repérage des concepts</a:t>
            </a:r>
          </a:p>
          <a:p>
            <a:pPr lvl="2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Décrire ce qui se déroule</a:t>
            </a:r>
          </a:p>
          <a:p>
            <a:pPr lvl="2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Suspendre son jugement</a:t>
            </a:r>
          </a:p>
          <a:p>
            <a:pPr lvl="2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Expliciter et argumenter les liens avec les concepts identifiés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Restitution (17.12. à 1700 : emmanuel.solioz@hevs.ch)</a:t>
            </a:r>
          </a:p>
          <a:p>
            <a:pPr lvl="2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Powerpoint commenté de 15’ maximum</a:t>
            </a:r>
          </a:p>
          <a:p>
            <a:pPr lvl="2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Temps de parole équitable</a:t>
            </a:r>
          </a:p>
          <a:p>
            <a:pPr lvl="2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Synthèse : «ce que nous avons modifié dans notre compréhension du travail»</a:t>
            </a:r>
          </a:p>
          <a:p>
            <a:pPr fontAlgn="base"/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2" y="3496962"/>
            <a:ext cx="7371397" cy="1383957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fr-CH" sz="3200" cap="all" dirty="0">
                <a:solidFill>
                  <a:schemeClr val="accent2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Concepts</a:t>
            </a:r>
            <a:endParaRPr lang="fr-CH" sz="2000" cap="all" dirty="0">
              <a:solidFill>
                <a:schemeClr val="accent2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69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9242D-C97F-EECF-D0E5-313FCE3F3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42D675-0FF1-99D9-A15E-A63D9746D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(Très) brève histoire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3E6C2F-61AC-7F50-4A3F-DB1ACCC43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311966"/>
            <a:ext cx="7306798" cy="3568954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Le modèle du compagnonnage (déclin à partir de 1850)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Transmission progressive des tours de main et secrets du métier (intelligence pratique)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Passage d’une société rurale à une société industrielle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Le taylorisme (1856 – 1915)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recherche des gestes / procédés efficaces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adaptation des machines /outils au travailleur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Idée d’une activité exécutée par une personne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Le fordisme (1863 – 1947)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Augmenter la productivité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Travail à la chaîne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Aujourd’hui : modèle des compétences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un savoir-faire en situation</a:t>
            </a:r>
          </a:p>
          <a:p>
            <a:pPr marL="0" indent="0" algn="ctr" fontAlgn="base">
              <a:buNone/>
            </a:pPr>
            <a:r>
              <a:rPr lang="fr-CH" sz="2000" i="1" dirty="0">
                <a:latin typeface="Calibri" panose="020F0502020204030204" pitchFamily="34" charset="0"/>
                <a:cs typeface="Calibri" panose="020F0502020204030204" pitchFamily="34" charset="0"/>
              </a:rPr>
              <a:t>Le travail est pensé par des concepteurs et la tâche est réalisée par le travailleur </a:t>
            </a:r>
          </a:p>
        </p:txBody>
      </p:sp>
    </p:spTree>
    <p:extLst>
      <p:ext uri="{BB962C8B-B14F-4D97-AF65-F5344CB8AC3E}">
        <p14:creationId xmlns:p14="http://schemas.microsoft.com/office/powerpoint/2010/main" val="191972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Travail prescrit – Travail réel – Résistance du réel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52FFFC13-3B35-01C2-3A33-9FB7936DD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2904" y="1779587"/>
            <a:ext cx="3019908" cy="2916237"/>
          </a:xfrm>
        </p:spPr>
        <p:txBody>
          <a:bodyPr/>
          <a:lstStyle/>
          <a:p>
            <a:pPr marL="0" indent="0">
              <a:buNone/>
            </a:pPr>
            <a:r>
              <a:rPr lang="fr-CH" b="1" dirty="0"/>
              <a:t>Du côté de l’activité réalisée</a:t>
            </a:r>
          </a:p>
          <a:p>
            <a:r>
              <a:rPr lang="fr-CH" u="sng" dirty="0"/>
              <a:t>Résistance du réel</a:t>
            </a:r>
            <a:r>
              <a:rPr lang="fr-CH" dirty="0"/>
              <a:t> : les aléas, les imprévus, les obligations / opportunités des situations</a:t>
            </a:r>
          </a:p>
          <a:p>
            <a:r>
              <a:rPr lang="fr-CH" u="sng" dirty="0"/>
              <a:t>Variabilité</a:t>
            </a:r>
            <a:r>
              <a:rPr lang="fr-CH" dirty="0"/>
              <a:t> des situations, de l’environnement physique, social, la variabilité humaine</a:t>
            </a:r>
          </a:p>
          <a:p>
            <a:r>
              <a:rPr lang="fr-CH" u="sng" dirty="0"/>
              <a:t>Variabilité</a:t>
            </a:r>
            <a:r>
              <a:rPr lang="fr-CH" dirty="0"/>
              <a:t> des modèles d’intervention, des usagers, des collègues, de soi-même …</a:t>
            </a:r>
          </a:p>
          <a:p>
            <a:r>
              <a:rPr lang="fr-CH" dirty="0"/>
              <a:t>Les </a:t>
            </a:r>
            <a:r>
              <a:rPr lang="fr-CH" u="sng" dirty="0"/>
              <a:t>forces agissantes</a:t>
            </a:r>
            <a:r>
              <a:rPr lang="fr-CH" dirty="0"/>
              <a:t> du contexte qui contraignent l’activité</a:t>
            </a:r>
          </a:p>
          <a:p>
            <a:endParaRPr lang="fr-CH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FC7504A-1DBB-3126-E157-CBD5EF651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2672176" cy="2916237"/>
          </a:xfrm>
        </p:spPr>
        <p:txBody>
          <a:bodyPr>
            <a:normAutofit lnSpcReduction="10000"/>
          </a:bodyPr>
          <a:lstStyle/>
          <a:p>
            <a:r>
              <a:rPr lang="fr-CH" b="1" dirty="0"/>
              <a:t>Du côté de la prescription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u="sng" dirty="0"/>
              <a:t>Textes théoriques </a:t>
            </a:r>
            <a:r>
              <a:rPr lang="fr-CH" dirty="0"/>
              <a:t>: qui donne des modèles d’action (comme la systémique, les théories </a:t>
            </a:r>
            <a:r>
              <a:rPr lang="fr-CH" dirty="0" err="1"/>
              <a:t>cognitivo</a:t>
            </a:r>
            <a:r>
              <a:rPr lang="fr-CH" dirty="0"/>
              <a:t>-comportementales)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u="sng" dirty="0"/>
              <a:t>Code</a:t>
            </a:r>
            <a:r>
              <a:rPr lang="fr-CH" dirty="0"/>
              <a:t> de déontologie, lois, règlements, directives institutionnelles, cahiers de charges, etc.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dirty="0"/>
              <a:t>Les </a:t>
            </a:r>
            <a:r>
              <a:rPr lang="fr-CH" u="sng" dirty="0"/>
              <a:t>process</a:t>
            </a:r>
            <a:r>
              <a:rPr lang="fr-CH" dirty="0"/>
              <a:t> d’un lieu</a:t>
            </a:r>
            <a:br>
              <a:rPr lang="fr-CH" dirty="0"/>
            </a:br>
            <a:r>
              <a:rPr lang="fr-CH" dirty="0"/>
              <a:t>ce qui parle de la tâche en se centrant sur le « comment faire »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dirty="0"/>
              <a:t>Les </a:t>
            </a:r>
            <a:r>
              <a:rPr lang="fr-CH" u="sng" dirty="0"/>
              <a:t>auto-prescriptions</a:t>
            </a:r>
            <a:r>
              <a:rPr lang="fr-CH" dirty="0"/>
              <a:t> </a:t>
            </a:r>
            <a:br>
              <a:rPr lang="fr-CH" dirty="0"/>
            </a:br>
            <a:r>
              <a:rPr lang="fr-CH" dirty="0"/>
              <a:t>valeurs, idéal de soi comme professionnel, les normes intériorisées.</a:t>
            </a:r>
          </a:p>
          <a:p>
            <a:endParaRPr lang="fr-CH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792D4C2-7501-CD28-28A5-473A13977EED}"/>
              </a:ext>
            </a:extLst>
          </p:cNvPr>
          <p:cNvSpPr txBox="1"/>
          <p:nvPr/>
        </p:nvSpPr>
        <p:spPr>
          <a:xfrm>
            <a:off x="3823252" y="2454030"/>
            <a:ext cx="148424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Irréductible écart</a:t>
            </a:r>
          </a:p>
        </p:txBody>
      </p:sp>
      <p:sp>
        <p:nvSpPr>
          <p:cNvPr id="8" name="Flèche : double flèche horizontale 7">
            <a:extLst>
              <a:ext uri="{FF2B5EF4-FFF2-40B4-BE49-F238E27FC236}">
                <a16:creationId xmlns:a16="http://schemas.microsoft.com/office/drawing/2014/main" id="{E10ECC4E-9401-CEE6-D6E1-607DCF33C85D}"/>
              </a:ext>
            </a:extLst>
          </p:cNvPr>
          <p:cNvSpPr/>
          <p:nvPr/>
        </p:nvSpPr>
        <p:spPr>
          <a:xfrm>
            <a:off x="3823252" y="2961861"/>
            <a:ext cx="1577009" cy="507831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8D24B26-A68F-02BA-E168-8C6EFA0ADD5B}"/>
              </a:ext>
            </a:extLst>
          </p:cNvPr>
          <p:cNvSpPr txBox="1"/>
          <p:nvPr/>
        </p:nvSpPr>
        <p:spPr>
          <a:xfrm>
            <a:off x="3823252" y="3790122"/>
            <a:ext cx="16896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Intelligence pratique</a:t>
            </a:r>
          </a:p>
          <a:p>
            <a:pPr algn="ctr"/>
            <a:r>
              <a:rPr lang="fr-CH" b="1" dirty="0"/>
              <a:t>Renormalisation</a:t>
            </a:r>
          </a:p>
        </p:txBody>
      </p:sp>
    </p:spTree>
    <p:extLst>
      <p:ext uri="{BB962C8B-B14F-4D97-AF65-F5344CB8AC3E}">
        <p14:creationId xmlns:p14="http://schemas.microsoft.com/office/powerpoint/2010/main" val="2209096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8B1DC-0F5D-2561-3ADF-9314AD23B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0D8BAE-7BC2-A5B6-A557-9E9B35DD4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La résistance du réel : les postulats de Schwartz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074DDC-7D99-4CD7-0A5C-FBACDB6A1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301334"/>
            <a:ext cx="7306798" cy="3407307"/>
          </a:xfrm>
        </p:spPr>
        <p:txBody>
          <a:bodyPr>
            <a:noAutofit/>
          </a:bodyPr>
          <a:lstStyle/>
          <a:p>
            <a:pPr marL="357188" indent="-357188" fontAlgn="base">
              <a:buFont typeface="+mj-lt"/>
              <a:buAutoNum type="arabicPeriod"/>
            </a:pP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L’écart entre le prescrit et le réel est universel</a:t>
            </a:r>
          </a:p>
          <a:p>
            <a:pPr marL="357188" indent="-357188" fontAlgn="base">
              <a:buFont typeface="+mj-lt"/>
              <a:buAutoNum type="arabicPeriod"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 fontAlgn="base">
              <a:buFont typeface="+mj-lt"/>
              <a:buAutoNum type="arabicPeriod"/>
            </a:pP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Le contenu de l’écart est toujours resingularisé</a:t>
            </a:r>
          </a:p>
          <a:p>
            <a:pPr marL="357188" indent="-357188" fontAlgn="base">
              <a:buFont typeface="+mj-lt"/>
              <a:buAutoNum type="arabicPeriod"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 fontAlgn="base">
              <a:buFont typeface="+mj-lt"/>
              <a:buAutoNum type="arabicPeriod"/>
            </a:pP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L’écart renvoie à l’activité du corps – soi</a:t>
            </a:r>
          </a:p>
          <a:p>
            <a:pPr marL="357188" indent="-357188" fontAlgn="base">
              <a:buFont typeface="+mj-lt"/>
              <a:buAutoNum type="arabicPeriod"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 fontAlgn="base">
              <a:buFont typeface="+mj-lt"/>
              <a:buAutoNum type="arabicPeriod"/>
            </a:pP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L’écart renvoie toujours à un débat de valeurs</a:t>
            </a:r>
          </a:p>
          <a:p>
            <a:pPr marL="457200" indent="-457200" fontAlgn="base">
              <a:buFont typeface="+mj-lt"/>
              <a:buAutoNum type="arabicPeriod"/>
            </a:pP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fontAlgn="base">
              <a:buNone/>
            </a:pPr>
            <a:r>
              <a:rPr lang="fr-CH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Il n’y a de travail qu’humain</a:t>
            </a:r>
          </a:p>
        </p:txBody>
      </p:sp>
    </p:spTree>
    <p:extLst>
      <p:ext uri="{BB962C8B-B14F-4D97-AF65-F5344CB8AC3E}">
        <p14:creationId xmlns:p14="http://schemas.microsoft.com/office/powerpoint/2010/main" val="11237396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mal &amp; Pathologique_23" id="{30CEA9B6-DFD6-4B39-8DC9-14E18F1D029D}" vid="{63182C16-D1CF-45A6-B7C6-6853ED049DB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 &amp; Pathologique_23</Template>
  <TotalTime>0</TotalTime>
  <Words>743</Words>
  <Application>Microsoft Office PowerPoint</Application>
  <PresentationFormat>Affichage à l'écran (16:9)</PresentationFormat>
  <Paragraphs>109</Paragraphs>
  <Slides>14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Helvetica Light</vt:lpstr>
      <vt:lpstr>Verdana</vt:lpstr>
      <vt:lpstr>Thème Office</vt:lpstr>
      <vt:lpstr>Worksheet</vt:lpstr>
      <vt:lpstr>Présentation PowerPoint</vt:lpstr>
      <vt:lpstr>Présentation PowerPoint</vt:lpstr>
      <vt:lpstr>Objectifs du cours</vt:lpstr>
      <vt:lpstr>Sources</vt:lpstr>
      <vt:lpstr>Rappel</vt:lpstr>
      <vt:lpstr>Présentation PowerPoint</vt:lpstr>
      <vt:lpstr>(Très) brève histoire du travail</vt:lpstr>
      <vt:lpstr>Travail prescrit – Travail réel – Résistance du réel</vt:lpstr>
      <vt:lpstr>La résistance du réel : les postulats de Schwartz</vt:lpstr>
      <vt:lpstr>L’intelligence pratique pour Desjours</vt:lpstr>
      <vt:lpstr>La souffrance au travail pour Desjours</vt:lpstr>
      <vt:lpstr>Métis &amp; Phronèsis pour Desjours</vt:lpstr>
      <vt:lpstr>L’obscurité du travail selon Davezies</vt:lpstr>
      <vt:lpstr>Présentation PowerPoint</vt:lpstr>
    </vt:vector>
  </TitlesOfParts>
  <Company>HESSO Valais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Solioz Emmanuel</dc:creator>
  <cp:lastModifiedBy>Solioz Emmanuel</cp:lastModifiedBy>
  <cp:revision>19</cp:revision>
  <cp:lastPrinted>2024-10-08T09:36:54Z</cp:lastPrinted>
  <dcterms:created xsi:type="dcterms:W3CDTF">2023-02-19T19:55:09Z</dcterms:created>
  <dcterms:modified xsi:type="dcterms:W3CDTF">2025-10-21T11:30:48Z</dcterms:modified>
</cp:coreProperties>
</file>