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50B5048-C536-44B6-A6F2-989172D374E0}">
          <p14:sldIdLst>
            <p14:sldId id="256"/>
            <p14:sldId id="257"/>
            <p14:sldId id="258"/>
            <p14:sldId id="259"/>
          </p14:sldIdLst>
        </p14:section>
        <p14:section name="Section sans titre" id="{92EBC25F-284E-4CCB-8044-A1AE308785D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838C09-1A5E-4552-A44B-72581498695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3FAF3677-204E-44E2-A6FA-33F824FB2EED}">
      <dgm:prSet phldrT="[Texte]"/>
      <dgm:spPr/>
      <dgm:t>
        <a:bodyPr/>
        <a:lstStyle/>
        <a:p>
          <a:r>
            <a:rPr lang="fr-CH" b="1" dirty="0"/>
            <a:t>Situation</a:t>
          </a:r>
          <a:r>
            <a:rPr lang="fr-CH" dirty="0"/>
            <a:t> : Alex, ,8 ans, refuse de ranger après les activités</a:t>
          </a:r>
        </a:p>
      </dgm:t>
    </dgm:pt>
    <dgm:pt modelId="{EB61DE6F-FEB7-42A4-86C2-616B387E8CEE}" type="parTrans" cxnId="{514ED927-F334-42CF-BD07-EFB7FAD020E1}">
      <dgm:prSet/>
      <dgm:spPr/>
      <dgm:t>
        <a:bodyPr/>
        <a:lstStyle/>
        <a:p>
          <a:endParaRPr lang="fr-CH"/>
        </a:p>
      </dgm:t>
    </dgm:pt>
    <dgm:pt modelId="{6F9A3897-0A83-4985-BFDC-A28249B6CB45}" type="sibTrans" cxnId="{514ED927-F334-42CF-BD07-EFB7FAD020E1}">
      <dgm:prSet/>
      <dgm:spPr/>
      <dgm:t>
        <a:bodyPr/>
        <a:lstStyle/>
        <a:p>
          <a:endParaRPr lang="fr-CH"/>
        </a:p>
      </dgm:t>
    </dgm:pt>
    <dgm:pt modelId="{1B86E54D-9F1F-4DAC-A0DB-9FFFE56EC62B}">
      <dgm:prSet phldrT="[Texte]"/>
      <dgm:spPr/>
      <dgm:t>
        <a:bodyPr/>
        <a:lstStyle/>
        <a:p>
          <a:r>
            <a:rPr lang="fr-CH" b="1" dirty="0"/>
            <a:t>POLICIER</a:t>
          </a:r>
        </a:p>
        <a:p>
          <a:r>
            <a:rPr lang="fr-CH" dirty="0"/>
            <a:t>Action : rappeler fermement les règles, sanctions si non-respect</a:t>
          </a:r>
        </a:p>
        <a:p>
          <a:r>
            <a:rPr lang="fr-CH" dirty="0"/>
            <a:t>Avantages : cadre clair, respect immédiat</a:t>
          </a:r>
        </a:p>
        <a:p>
          <a:r>
            <a:rPr lang="fr-CH" dirty="0"/>
            <a:t>Limites : relation basée sur le contrôle, risque de conflit ou de retrait</a:t>
          </a:r>
        </a:p>
      </dgm:t>
    </dgm:pt>
    <dgm:pt modelId="{B042A2C5-67F2-4830-A360-A213272ED2A6}" type="parTrans" cxnId="{33B98AC4-353F-4F71-9027-F551466B673B}">
      <dgm:prSet/>
      <dgm:spPr/>
      <dgm:t>
        <a:bodyPr/>
        <a:lstStyle/>
        <a:p>
          <a:endParaRPr lang="fr-CH"/>
        </a:p>
      </dgm:t>
    </dgm:pt>
    <dgm:pt modelId="{115A3C54-3181-4A0F-A2E5-5980E9673132}" type="sibTrans" cxnId="{33B98AC4-353F-4F71-9027-F551466B673B}">
      <dgm:prSet/>
      <dgm:spPr/>
      <dgm:t>
        <a:bodyPr/>
        <a:lstStyle/>
        <a:p>
          <a:endParaRPr lang="fr-CH"/>
        </a:p>
      </dgm:t>
    </dgm:pt>
    <dgm:pt modelId="{88C75CA8-E66A-4AB5-BCF5-ABD97336B6B8}">
      <dgm:prSet phldrT="[Texte]"/>
      <dgm:spPr/>
      <dgm:t>
        <a:bodyPr/>
        <a:lstStyle/>
        <a:p>
          <a:r>
            <a:rPr lang="fr-CH" b="1" dirty="0"/>
            <a:t>SAUVEUR</a:t>
          </a:r>
        </a:p>
        <a:p>
          <a:r>
            <a:rPr lang="fr-CH" dirty="0"/>
            <a:t>Action : ranger à la place d’Alex ou insister en l’aidant beaucoup</a:t>
          </a:r>
        </a:p>
        <a:p>
          <a:r>
            <a:rPr lang="fr-CH" dirty="0"/>
            <a:t>Avantages : la tâche est faite, apaisement immédiat</a:t>
          </a:r>
        </a:p>
        <a:p>
          <a:r>
            <a:rPr lang="fr-CH" dirty="0"/>
            <a:t>Limites : infantilisation, Alex ne développe pas sa responsabilité</a:t>
          </a:r>
        </a:p>
      </dgm:t>
    </dgm:pt>
    <dgm:pt modelId="{5FCFDFDB-2140-4245-B037-478D5A49D94C}" type="parTrans" cxnId="{B4D094A3-8C1B-4EE2-B968-2E5B55CFAE54}">
      <dgm:prSet/>
      <dgm:spPr/>
      <dgm:t>
        <a:bodyPr/>
        <a:lstStyle/>
        <a:p>
          <a:endParaRPr lang="fr-CH"/>
        </a:p>
      </dgm:t>
    </dgm:pt>
    <dgm:pt modelId="{41C70430-E733-47EA-B37C-6DF4A535A6FB}" type="sibTrans" cxnId="{B4D094A3-8C1B-4EE2-B968-2E5B55CFAE54}">
      <dgm:prSet/>
      <dgm:spPr/>
      <dgm:t>
        <a:bodyPr/>
        <a:lstStyle/>
        <a:p>
          <a:endParaRPr lang="fr-CH"/>
        </a:p>
      </dgm:t>
    </dgm:pt>
    <dgm:pt modelId="{781A7C4A-DF4F-4283-AE3C-B81E62B14E31}">
      <dgm:prSet phldrT="[Texte]"/>
      <dgm:spPr/>
      <dgm:t>
        <a:bodyPr/>
        <a:lstStyle/>
        <a:p>
          <a:r>
            <a:rPr lang="fr-CH" b="1" dirty="0"/>
            <a:t>MILITANT</a:t>
          </a:r>
        </a:p>
        <a:p>
          <a:r>
            <a:rPr lang="fr-CH" dirty="0"/>
            <a:t>Action : dénoncer le manque de moyens éducatifs ou d’espaces adaptés</a:t>
          </a:r>
        </a:p>
        <a:p>
          <a:r>
            <a:rPr lang="fr-CH" dirty="0"/>
            <a:t>Avantages : prise en compte du contexte structurel</a:t>
          </a:r>
        </a:p>
        <a:p>
          <a:r>
            <a:rPr lang="fr-CH" dirty="0"/>
            <a:t>Limites : éloigne de la gestion immédiate de la situation, peu aidant pour Alex</a:t>
          </a:r>
        </a:p>
      </dgm:t>
    </dgm:pt>
    <dgm:pt modelId="{7B351D84-26EC-4F5E-8F8E-A6C3D320082F}" type="parTrans" cxnId="{759D1DD5-23A9-417C-B310-0786F2F0F67F}">
      <dgm:prSet/>
      <dgm:spPr/>
      <dgm:t>
        <a:bodyPr/>
        <a:lstStyle/>
        <a:p>
          <a:endParaRPr lang="fr-CH"/>
        </a:p>
      </dgm:t>
    </dgm:pt>
    <dgm:pt modelId="{A05F7354-4C30-4040-99C5-763148433D2F}" type="sibTrans" cxnId="{759D1DD5-23A9-417C-B310-0786F2F0F67F}">
      <dgm:prSet/>
      <dgm:spPr/>
      <dgm:t>
        <a:bodyPr/>
        <a:lstStyle/>
        <a:p>
          <a:endParaRPr lang="fr-CH"/>
        </a:p>
      </dgm:t>
    </dgm:pt>
    <dgm:pt modelId="{326B9383-2F84-4CCA-8950-E349B780E614}">
      <dgm:prSet phldrT="[Texte]"/>
      <dgm:spPr/>
      <dgm:t>
        <a:bodyPr/>
        <a:lstStyle/>
        <a:p>
          <a:r>
            <a:rPr lang="fr-CH" b="1" dirty="0"/>
            <a:t>PASSEUR</a:t>
          </a:r>
        </a:p>
        <a:p>
          <a:r>
            <a:rPr lang="fr-CH" dirty="0"/>
            <a:t>Action : discuter avec Alex des raisons de son refus, chercher une stratégie adaptée (ex. rôle attribué, renforcement positif…)</a:t>
          </a:r>
        </a:p>
        <a:p>
          <a:r>
            <a:rPr lang="fr-CH" dirty="0"/>
            <a:t>Avantages : Alex reprend une part active, développe son pouvoir d’agir</a:t>
          </a:r>
        </a:p>
        <a:p>
          <a:r>
            <a:rPr lang="fr-CH" dirty="0"/>
            <a:t>Limites : demande du temps et de la négociation</a:t>
          </a:r>
        </a:p>
      </dgm:t>
    </dgm:pt>
    <dgm:pt modelId="{F5CF5BA9-007E-4166-9F68-1E3CEAE519B5}" type="parTrans" cxnId="{5C1FD331-148E-466F-9794-FC3CAA01FC51}">
      <dgm:prSet/>
      <dgm:spPr/>
      <dgm:t>
        <a:bodyPr/>
        <a:lstStyle/>
        <a:p>
          <a:endParaRPr lang="fr-CH"/>
        </a:p>
      </dgm:t>
    </dgm:pt>
    <dgm:pt modelId="{696157FE-0A76-477D-8D1B-CCC520C9C05F}" type="sibTrans" cxnId="{5C1FD331-148E-466F-9794-FC3CAA01FC51}">
      <dgm:prSet/>
      <dgm:spPr/>
      <dgm:t>
        <a:bodyPr/>
        <a:lstStyle/>
        <a:p>
          <a:endParaRPr lang="fr-CH"/>
        </a:p>
      </dgm:t>
    </dgm:pt>
    <dgm:pt modelId="{B0E19DBB-32EF-4ACA-BEE6-750EA0718D57}" type="pres">
      <dgm:prSet presAssocID="{4C838C09-1A5E-4552-A44B-72581498695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427FE9-2DE6-414F-B290-F86A378D1EF2}" type="pres">
      <dgm:prSet presAssocID="{4C838C09-1A5E-4552-A44B-72581498695E}" presName="matrix" presStyleCnt="0"/>
      <dgm:spPr/>
    </dgm:pt>
    <dgm:pt modelId="{3B22B9F0-71CD-44C0-A4BA-4011662C12F1}" type="pres">
      <dgm:prSet presAssocID="{4C838C09-1A5E-4552-A44B-72581498695E}" presName="tile1" presStyleLbl="node1" presStyleIdx="0" presStyleCnt="4"/>
      <dgm:spPr/>
    </dgm:pt>
    <dgm:pt modelId="{34B4EC96-5CCD-4CF7-B901-95B6EB51FCE1}" type="pres">
      <dgm:prSet presAssocID="{4C838C09-1A5E-4552-A44B-72581498695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A2CE410-2EDC-4DD2-9BFF-46A93259976F}" type="pres">
      <dgm:prSet presAssocID="{4C838C09-1A5E-4552-A44B-72581498695E}" presName="tile2" presStyleLbl="node1" presStyleIdx="1" presStyleCnt="4"/>
      <dgm:spPr/>
    </dgm:pt>
    <dgm:pt modelId="{70C1AEAA-3129-4CD9-9659-3E6585FC4A9F}" type="pres">
      <dgm:prSet presAssocID="{4C838C09-1A5E-4552-A44B-72581498695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3E0E8DF-A7A4-4D8A-BD48-1C77FB2457F3}" type="pres">
      <dgm:prSet presAssocID="{4C838C09-1A5E-4552-A44B-72581498695E}" presName="tile3" presStyleLbl="node1" presStyleIdx="2" presStyleCnt="4"/>
      <dgm:spPr/>
    </dgm:pt>
    <dgm:pt modelId="{3A801B01-92DF-4C12-BCCC-EFD35FB7D223}" type="pres">
      <dgm:prSet presAssocID="{4C838C09-1A5E-4552-A44B-72581498695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0A8CDAC-B6B0-4144-9BEC-75C1E8CF89C3}" type="pres">
      <dgm:prSet presAssocID="{4C838C09-1A5E-4552-A44B-72581498695E}" presName="tile4" presStyleLbl="node1" presStyleIdx="3" presStyleCnt="4"/>
      <dgm:spPr/>
    </dgm:pt>
    <dgm:pt modelId="{5F9BB9F0-EB53-4B1E-A1D5-F2F5E650FC9F}" type="pres">
      <dgm:prSet presAssocID="{4C838C09-1A5E-4552-A44B-72581498695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81114B2-8798-4574-9C8A-6721D93D5A03}" type="pres">
      <dgm:prSet presAssocID="{4C838C09-1A5E-4552-A44B-72581498695E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4E808704-3124-48DF-898E-002A7CFA8367}" type="presOf" srcId="{88C75CA8-E66A-4AB5-BCF5-ABD97336B6B8}" destId="{70C1AEAA-3129-4CD9-9659-3E6585FC4A9F}" srcOrd="1" destOrd="0" presId="urn:microsoft.com/office/officeart/2005/8/layout/matrix1"/>
    <dgm:cxn modelId="{AB812607-9B44-45D4-B358-0F1BB174F749}" type="presOf" srcId="{781A7C4A-DF4F-4283-AE3C-B81E62B14E31}" destId="{A3E0E8DF-A7A4-4D8A-BD48-1C77FB2457F3}" srcOrd="0" destOrd="0" presId="urn:microsoft.com/office/officeart/2005/8/layout/matrix1"/>
    <dgm:cxn modelId="{7975F41B-D3F0-4465-9D74-8CE30D13F33F}" type="presOf" srcId="{1B86E54D-9F1F-4DAC-A0DB-9FFFE56EC62B}" destId="{3B22B9F0-71CD-44C0-A4BA-4011662C12F1}" srcOrd="0" destOrd="0" presId="urn:microsoft.com/office/officeart/2005/8/layout/matrix1"/>
    <dgm:cxn modelId="{514ED927-F334-42CF-BD07-EFB7FAD020E1}" srcId="{4C838C09-1A5E-4552-A44B-72581498695E}" destId="{3FAF3677-204E-44E2-A6FA-33F824FB2EED}" srcOrd="0" destOrd="0" parTransId="{EB61DE6F-FEB7-42A4-86C2-616B387E8CEE}" sibTransId="{6F9A3897-0A83-4985-BFDC-A28249B6CB45}"/>
    <dgm:cxn modelId="{764DDE2A-DB31-4E19-8999-AE0F5BBC53A2}" type="presOf" srcId="{326B9383-2F84-4CCA-8950-E349B780E614}" destId="{A0A8CDAC-B6B0-4144-9BEC-75C1E8CF89C3}" srcOrd="0" destOrd="0" presId="urn:microsoft.com/office/officeart/2005/8/layout/matrix1"/>
    <dgm:cxn modelId="{5C1FD331-148E-466F-9794-FC3CAA01FC51}" srcId="{3FAF3677-204E-44E2-A6FA-33F824FB2EED}" destId="{326B9383-2F84-4CCA-8950-E349B780E614}" srcOrd="3" destOrd="0" parTransId="{F5CF5BA9-007E-4166-9F68-1E3CEAE519B5}" sibTransId="{696157FE-0A76-477D-8D1B-CCC520C9C05F}"/>
    <dgm:cxn modelId="{97A69540-714E-4492-ACFC-EEF560560D77}" type="presOf" srcId="{781A7C4A-DF4F-4283-AE3C-B81E62B14E31}" destId="{3A801B01-92DF-4C12-BCCC-EFD35FB7D223}" srcOrd="1" destOrd="0" presId="urn:microsoft.com/office/officeart/2005/8/layout/matrix1"/>
    <dgm:cxn modelId="{1B260446-06FB-4301-BB02-4581518F51EA}" type="presOf" srcId="{4C838C09-1A5E-4552-A44B-72581498695E}" destId="{B0E19DBB-32EF-4ACA-BEE6-750EA0718D57}" srcOrd="0" destOrd="0" presId="urn:microsoft.com/office/officeart/2005/8/layout/matrix1"/>
    <dgm:cxn modelId="{6A66666A-5C22-447F-983A-BA2BDB6CFDA9}" type="presOf" srcId="{1B86E54D-9F1F-4DAC-A0DB-9FFFE56EC62B}" destId="{34B4EC96-5CCD-4CF7-B901-95B6EB51FCE1}" srcOrd="1" destOrd="0" presId="urn:microsoft.com/office/officeart/2005/8/layout/matrix1"/>
    <dgm:cxn modelId="{24379D4B-7853-4D4E-ACAD-643A6425EA77}" type="presOf" srcId="{88C75CA8-E66A-4AB5-BCF5-ABD97336B6B8}" destId="{8A2CE410-2EDC-4DD2-9BFF-46A93259976F}" srcOrd="0" destOrd="0" presId="urn:microsoft.com/office/officeart/2005/8/layout/matrix1"/>
    <dgm:cxn modelId="{97D1C182-250E-4020-BE2C-689D420DD56A}" type="presOf" srcId="{3FAF3677-204E-44E2-A6FA-33F824FB2EED}" destId="{781114B2-8798-4574-9C8A-6721D93D5A03}" srcOrd="0" destOrd="0" presId="urn:microsoft.com/office/officeart/2005/8/layout/matrix1"/>
    <dgm:cxn modelId="{B4D094A3-8C1B-4EE2-B968-2E5B55CFAE54}" srcId="{3FAF3677-204E-44E2-A6FA-33F824FB2EED}" destId="{88C75CA8-E66A-4AB5-BCF5-ABD97336B6B8}" srcOrd="1" destOrd="0" parTransId="{5FCFDFDB-2140-4245-B037-478D5A49D94C}" sibTransId="{41C70430-E733-47EA-B37C-6DF4A535A6FB}"/>
    <dgm:cxn modelId="{C6CBE4A3-E833-4638-AADE-9F88E35D97DE}" type="presOf" srcId="{326B9383-2F84-4CCA-8950-E349B780E614}" destId="{5F9BB9F0-EB53-4B1E-A1D5-F2F5E650FC9F}" srcOrd="1" destOrd="0" presId="urn:microsoft.com/office/officeart/2005/8/layout/matrix1"/>
    <dgm:cxn modelId="{33B98AC4-353F-4F71-9027-F551466B673B}" srcId="{3FAF3677-204E-44E2-A6FA-33F824FB2EED}" destId="{1B86E54D-9F1F-4DAC-A0DB-9FFFE56EC62B}" srcOrd="0" destOrd="0" parTransId="{B042A2C5-67F2-4830-A360-A213272ED2A6}" sibTransId="{115A3C54-3181-4A0F-A2E5-5980E9673132}"/>
    <dgm:cxn modelId="{759D1DD5-23A9-417C-B310-0786F2F0F67F}" srcId="{3FAF3677-204E-44E2-A6FA-33F824FB2EED}" destId="{781A7C4A-DF4F-4283-AE3C-B81E62B14E31}" srcOrd="2" destOrd="0" parTransId="{7B351D84-26EC-4F5E-8F8E-A6C3D320082F}" sibTransId="{A05F7354-4C30-4040-99C5-763148433D2F}"/>
    <dgm:cxn modelId="{3EA911FB-86DC-4B6E-96B6-53FD837BB9C8}" type="presParOf" srcId="{B0E19DBB-32EF-4ACA-BEE6-750EA0718D57}" destId="{D6427FE9-2DE6-414F-B290-F86A378D1EF2}" srcOrd="0" destOrd="0" presId="urn:microsoft.com/office/officeart/2005/8/layout/matrix1"/>
    <dgm:cxn modelId="{E5B51413-C6D1-4312-B2BC-D9149ED437FE}" type="presParOf" srcId="{D6427FE9-2DE6-414F-B290-F86A378D1EF2}" destId="{3B22B9F0-71CD-44C0-A4BA-4011662C12F1}" srcOrd="0" destOrd="0" presId="urn:microsoft.com/office/officeart/2005/8/layout/matrix1"/>
    <dgm:cxn modelId="{7481627C-3936-4753-BD24-08D7C5C43CF4}" type="presParOf" srcId="{D6427FE9-2DE6-414F-B290-F86A378D1EF2}" destId="{34B4EC96-5CCD-4CF7-B901-95B6EB51FCE1}" srcOrd="1" destOrd="0" presId="urn:microsoft.com/office/officeart/2005/8/layout/matrix1"/>
    <dgm:cxn modelId="{A285202F-25AE-4A1B-81BB-CDAAD18DEDFD}" type="presParOf" srcId="{D6427FE9-2DE6-414F-B290-F86A378D1EF2}" destId="{8A2CE410-2EDC-4DD2-9BFF-46A93259976F}" srcOrd="2" destOrd="0" presId="urn:microsoft.com/office/officeart/2005/8/layout/matrix1"/>
    <dgm:cxn modelId="{607E9FD6-7B5A-4CE6-86A3-20E590630C19}" type="presParOf" srcId="{D6427FE9-2DE6-414F-B290-F86A378D1EF2}" destId="{70C1AEAA-3129-4CD9-9659-3E6585FC4A9F}" srcOrd="3" destOrd="0" presId="urn:microsoft.com/office/officeart/2005/8/layout/matrix1"/>
    <dgm:cxn modelId="{872455FD-1735-4714-A379-214FFD233647}" type="presParOf" srcId="{D6427FE9-2DE6-414F-B290-F86A378D1EF2}" destId="{A3E0E8DF-A7A4-4D8A-BD48-1C77FB2457F3}" srcOrd="4" destOrd="0" presId="urn:microsoft.com/office/officeart/2005/8/layout/matrix1"/>
    <dgm:cxn modelId="{8437DDC1-1E59-4FD7-B628-3241946AB24B}" type="presParOf" srcId="{D6427FE9-2DE6-414F-B290-F86A378D1EF2}" destId="{3A801B01-92DF-4C12-BCCC-EFD35FB7D223}" srcOrd="5" destOrd="0" presId="urn:microsoft.com/office/officeart/2005/8/layout/matrix1"/>
    <dgm:cxn modelId="{B935235F-6971-4EE9-AF34-5D146AC18FA9}" type="presParOf" srcId="{D6427FE9-2DE6-414F-B290-F86A378D1EF2}" destId="{A0A8CDAC-B6B0-4144-9BEC-75C1E8CF89C3}" srcOrd="6" destOrd="0" presId="urn:microsoft.com/office/officeart/2005/8/layout/matrix1"/>
    <dgm:cxn modelId="{1000610D-3595-40DD-A982-CC33A553AF4D}" type="presParOf" srcId="{D6427FE9-2DE6-414F-B290-F86A378D1EF2}" destId="{5F9BB9F0-EB53-4B1E-A1D5-F2F5E650FC9F}" srcOrd="7" destOrd="0" presId="urn:microsoft.com/office/officeart/2005/8/layout/matrix1"/>
    <dgm:cxn modelId="{57BE02D6-38FB-47D6-AFE2-C5E5C9783999}" type="presParOf" srcId="{B0E19DBB-32EF-4ACA-BEE6-750EA0718D57}" destId="{781114B2-8798-4574-9C8A-6721D93D5A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838C09-1A5E-4552-A44B-72581498695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3FAF3677-204E-44E2-A6FA-33F824FB2EED}">
      <dgm:prSet phldrT="[Texte]"/>
      <dgm:spPr/>
      <dgm:t>
        <a:bodyPr/>
        <a:lstStyle/>
        <a:p>
          <a:r>
            <a:rPr lang="fr-CH" b="1" dirty="0"/>
            <a:t>Situation</a:t>
          </a:r>
          <a:r>
            <a:rPr lang="fr-CH" dirty="0"/>
            <a:t> : Mme K vient sans la police de la caisse maladie à son rendez-vous pour une demande d’aide sociale.</a:t>
          </a:r>
        </a:p>
      </dgm:t>
    </dgm:pt>
    <dgm:pt modelId="{EB61DE6F-FEB7-42A4-86C2-616B387E8CEE}" type="parTrans" cxnId="{514ED927-F334-42CF-BD07-EFB7FAD020E1}">
      <dgm:prSet/>
      <dgm:spPr/>
      <dgm:t>
        <a:bodyPr/>
        <a:lstStyle/>
        <a:p>
          <a:endParaRPr lang="fr-CH"/>
        </a:p>
      </dgm:t>
    </dgm:pt>
    <dgm:pt modelId="{6F9A3897-0A83-4985-BFDC-A28249B6CB45}" type="sibTrans" cxnId="{514ED927-F334-42CF-BD07-EFB7FAD020E1}">
      <dgm:prSet/>
      <dgm:spPr/>
      <dgm:t>
        <a:bodyPr/>
        <a:lstStyle/>
        <a:p>
          <a:endParaRPr lang="fr-CH"/>
        </a:p>
      </dgm:t>
    </dgm:pt>
    <dgm:pt modelId="{1B86E54D-9F1F-4DAC-A0DB-9FFFE56EC62B}">
      <dgm:prSet phldrT="[Texte]"/>
      <dgm:spPr/>
      <dgm:t>
        <a:bodyPr/>
        <a:lstStyle/>
        <a:p>
          <a:r>
            <a:rPr lang="fr-CH" b="1" dirty="0"/>
            <a:t>POLICIER</a:t>
          </a:r>
        </a:p>
        <a:p>
          <a:r>
            <a:rPr lang="fr-CH" dirty="0"/>
            <a:t>Action : rappeler les règles. Dossier complet la procédure se poursuit. Dossier est incomplet la demande est bloquée.</a:t>
          </a:r>
        </a:p>
        <a:p>
          <a:r>
            <a:rPr lang="fr-CH" dirty="0"/>
            <a:t>Avantages : cadre clair. Efficacité pour l’AS</a:t>
          </a:r>
        </a:p>
        <a:p>
          <a:r>
            <a:rPr lang="fr-CH" dirty="0"/>
            <a:t>Limites : relation basée sur le contrôle. Mme K peut se fâcher ou ne plus revenir et ne pas recourir à la prestation à laquelle elle a droit</a:t>
          </a:r>
        </a:p>
      </dgm:t>
    </dgm:pt>
    <dgm:pt modelId="{B042A2C5-67F2-4830-A360-A213272ED2A6}" type="parTrans" cxnId="{33B98AC4-353F-4F71-9027-F551466B673B}">
      <dgm:prSet/>
      <dgm:spPr/>
      <dgm:t>
        <a:bodyPr/>
        <a:lstStyle/>
        <a:p>
          <a:endParaRPr lang="fr-CH"/>
        </a:p>
      </dgm:t>
    </dgm:pt>
    <dgm:pt modelId="{115A3C54-3181-4A0F-A2E5-5980E9673132}" type="sibTrans" cxnId="{33B98AC4-353F-4F71-9027-F551466B673B}">
      <dgm:prSet/>
      <dgm:spPr/>
      <dgm:t>
        <a:bodyPr/>
        <a:lstStyle/>
        <a:p>
          <a:endParaRPr lang="fr-CH"/>
        </a:p>
      </dgm:t>
    </dgm:pt>
    <dgm:pt modelId="{88C75CA8-E66A-4AB5-BCF5-ABD97336B6B8}">
      <dgm:prSet phldrT="[Texte]"/>
      <dgm:spPr/>
      <dgm:t>
        <a:bodyPr/>
        <a:lstStyle/>
        <a:p>
          <a:r>
            <a:rPr lang="fr-CH" b="1" dirty="0"/>
            <a:t>SAUVEUR</a:t>
          </a:r>
        </a:p>
        <a:p>
          <a:r>
            <a:rPr lang="fr-CH" dirty="0"/>
            <a:t>Action : donner à signer une autorisation pour la caisse maladie pour leur demander l’envoi du document.</a:t>
          </a:r>
        </a:p>
        <a:p>
          <a:r>
            <a:rPr lang="fr-CH" dirty="0"/>
            <a:t>Avantages : le dossier est complet. La procédure peut se poursuivre.</a:t>
          </a:r>
        </a:p>
        <a:p>
          <a:r>
            <a:rPr lang="fr-CH" dirty="0"/>
            <a:t>Limites : infantilisation , l’incapacité de Mme K est soulignée. Epuisement pour l’AS à long terme possible</a:t>
          </a:r>
        </a:p>
      </dgm:t>
    </dgm:pt>
    <dgm:pt modelId="{5FCFDFDB-2140-4245-B037-478D5A49D94C}" type="parTrans" cxnId="{B4D094A3-8C1B-4EE2-B968-2E5B55CFAE54}">
      <dgm:prSet/>
      <dgm:spPr/>
      <dgm:t>
        <a:bodyPr/>
        <a:lstStyle/>
        <a:p>
          <a:endParaRPr lang="fr-CH"/>
        </a:p>
      </dgm:t>
    </dgm:pt>
    <dgm:pt modelId="{41C70430-E733-47EA-B37C-6DF4A535A6FB}" type="sibTrans" cxnId="{B4D094A3-8C1B-4EE2-B968-2E5B55CFAE54}">
      <dgm:prSet/>
      <dgm:spPr/>
      <dgm:t>
        <a:bodyPr/>
        <a:lstStyle/>
        <a:p>
          <a:endParaRPr lang="fr-CH"/>
        </a:p>
      </dgm:t>
    </dgm:pt>
    <dgm:pt modelId="{781A7C4A-DF4F-4283-AE3C-B81E62B14E31}">
      <dgm:prSet phldrT="[Texte]"/>
      <dgm:spPr/>
      <dgm:t>
        <a:bodyPr/>
        <a:lstStyle/>
        <a:p>
          <a:r>
            <a:rPr lang="fr-CH" b="1" dirty="0"/>
            <a:t>MILITANT</a:t>
          </a:r>
        </a:p>
        <a:p>
          <a:r>
            <a:rPr lang="fr-CH" dirty="0"/>
            <a:t>Action : dénoncer la complexité du système et les nombreuses exigences de la hiérarchie. </a:t>
          </a:r>
        </a:p>
        <a:p>
          <a:r>
            <a:rPr lang="fr-CH" dirty="0"/>
            <a:t>Avantages : prise en compte du contexte structurel et ne pas mettre toute la responsabilité de la faute  sur Mme K.</a:t>
          </a:r>
        </a:p>
        <a:p>
          <a:r>
            <a:rPr lang="fr-CH" dirty="0"/>
            <a:t>Limites : pas de solution concrète immédiate individuelle</a:t>
          </a:r>
        </a:p>
      </dgm:t>
    </dgm:pt>
    <dgm:pt modelId="{7B351D84-26EC-4F5E-8F8E-A6C3D320082F}" type="parTrans" cxnId="{759D1DD5-23A9-417C-B310-0786F2F0F67F}">
      <dgm:prSet/>
      <dgm:spPr/>
      <dgm:t>
        <a:bodyPr/>
        <a:lstStyle/>
        <a:p>
          <a:endParaRPr lang="fr-CH"/>
        </a:p>
      </dgm:t>
    </dgm:pt>
    <dgm:pt modelId="{A05F7354-4C30-4040-99C5-763148433D2F}" type="sibTrans" cxnId="{759D1DD5-23A9-417C-B310-0786F2F0F67F}">
      <dgm:prSet/>
      <dgm:spPr/>
      <dgm:t>
        <a:bodyPr/>
        <a:lstStyle/>
        <a:p>
          <a:endParaRPr lang="fr-CH"/>
        </a:p>
      </dgm:t>
    </dgm:pt>
    <dgm:pt modelId="{326B9383-2F84-4CCA-8950-E349B780E614}">
      <dgm:prSet phldrT="[Texte]"/>
      <dgm:spPr/>
      <dgm:t>
        <a:bodyPr/>
        <a:lstStyle/>
        <a:p>
          <a:r>
            <a:rPr lang="fr-CH" b="1" dirty="0"/>
            <a:t>PASSEUR</a:t>
          </a:r>
        </a:p>
        <a:p>
          <a:r>
            <a:rPr lang="fr-CH" dirty="0"/>
            <a:t>Action : négocier avec Mme K. Pourquoi c’est difficile d’obtenir ce document? Je ne sais pas où il est . Chez mon mari que je viens de quitter. Je vais trop mal pour appeler la caisse maladie. Comment voulez-vous procéder? Je ne sais pas. Voulez-vous qu’on appelle ensemble la caisse maladie ou voulez-vous passer à leur bureau?</a:t>
          </a:r>
        </a:p>
        <a:p>
          <a:r>
            <a:rPr lang="fr-CH" dirty="0"/>
            <a:t>Avantages : participe à  l’élaboration d’une solution et sort de l’impuissance</a:t>
          </a:r>
        </a:p>
        <a:p>
          <a:r>
            <a:rPr lang="fr-CH" dirty="0"/>
            <a:t>Limites : perte de contrôle pour l’assistante sociale et  plus de temps</a:t>
          </a:r>
        </a:p>
      </dgm:t>
    </dgm:pt>
    <dgm:pt modelId="{F5CF5BA9-007E-4166-9F68-1E3CEAE519B5}" type="parTrans" cxnId="{5C1FD331-148E-466F-9794-FC3CAA01FC51}">
      <dgm:prSet/>
      <dgm:spPr/>
      <dgm:t>
        <a:bodyPr/>
        <a:lstStyle/>
        <a:p>
          <a:endParaRPr lang="fr-CH"/>
        </a:p>
      </dgm:t>
    </dgm:pt>
    <dgm:pt modelId="{696157FE-0A76-477D-8D1B-CCC520C9C05F}" type="sibTrans" cxnId="{5C1FD331-148E-466F-9794-FC3CAA01FC51}">
      <dgm:prSet/>
      <dgm:spPr/>
      <dgm:t>
        <a:bodyPr/>
        <a:lstStyle/>
        <a:p>
          <a:endParaRPr lang="fr-CH"/>
        </a:p>
      </dgm:t>
    </dgm:pt>
    <dgm:pt modelId="{B0E19DBB-32EF-4ACA-BEE6-750EA0718D57}" type="pres">
      <dgm:prSet presAssocID="{4C838C09-1A5E-4552-A44B-72581498695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427FE9-2DE6-414F-B290-F86A378D1EF2}" type="pres">
      <dgm:prSet presAssocID="{4C838C09-1A5E-4552-A44B-72581498695E}" presName="matrix" presStyleCnt="0"/>
      <dgm:spPr/>
    </dgm:pt>
    <dgm:pt modelId="{3B22B9F0-71CD-44C0-A4BA-4011662C12F1}" type="pres">
      <dgm:prSet presAssocID="{4C838C09-1A5E-4552-A44B-72581498695E}" presName="tile1" presStyleLbl="node1" presStyleIdx="0" presStyleCnt="4"/>
      <dgm:spPr/>
    </dgm:pt>
    <dgm:pt modelId="{34B4EC96-5CCD-4CF7-B901-95B6EB51FCE1}" type="pres">
      <dgm:prSet presAssocID="{4C838C09-1A5E-4552-A44B-72581498695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A2CE410-2EDC-4DD2-9BFF-46A93259976F}" type="pres">
      <dgm:prSet presAssocID="{4C838C09-1A5E-4552-A44B-72581498695E}" presName="tile2" presStyleLbl="node1" presStyleIdx="1" presStyleCnt="4"/>
      <dgm:spPr/>
    </dgm:pt>
    <dgm:pt modelId="{70C1AEAA-3129-4CD9-9659-3E6585FC4A9F}" type="pres">
      <dgm:prSet presAssocID="{4C838C09-1A5E-4552-A44B-72581498695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3E0E8DF-A7A4-4D8A-BD48-1C77FB2457F3}" type="pres">
      <dgm:prSet presAssocID="{4C838C09-1A5E-4552-A44B-72581498695E}" presName="tile3" presStyleLbl="node1" presStyleIdx="2" presStyleCnt="4"/>
      <dgm:spPr/>
    </dgm:pt>
    <dgm:pt modelId="{3A801B01-92DF-4C12-BCCC-EFD35FB7D223}" type="pres">
      <dgm:prSet presAssocID="{4C838C09-1A5E-4552-A44B-72581498695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0A8CDAC-B6B0-4144-9BEC-75C1E8CF89C3}" type="pres">
      <dgm:prSet presAssocID="{4C838C09-1A5E-4552-A44B-72581498695E}" presName="tile4" presStyleLbl="node1" presStyleIdx="3" presStyleCnt="4"/>
      <dgm:spPr/>
    </dgm:pt>
    <dgm:pt modelId="{5F9BB9F0-EB53-4B1E-A1D5-F2F5E650FC9F}" type="pres">
      <dgm:prSet presAssocID="{4C838C09-1A5E-4552-A44B-72581498695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81114B2-8798-4574-9C8A-6721D93D5A03}" type="pres">
      <dgm:prSet presAssocID="{4C838C09-1A5E-4552-A44B-72581498695E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4E808704-3124-48DF-898E-002A7CFA8367}" type="presOf" srcId="{88C75CA8-E66A-4AB5-BCF5-ABD97336B6B8}" destId="{70C1AEAA-3129-4CD9-9659-3E6585FC4A9F}" srcOrd="1" destOrd="0" presId="urn:microsoft.com/office/officeart/2005/8/layout/matrix1"/>
    <dgm:cxn modelId="{AB812607-9B44-45D4-B358-0F1BB174F749}" type="presOf" srcId="{781A7C4A-DF4F-4283-AE3C-B81E62B14E31}" destId="{A3E0E8DF-A7A4-4D8A-BD48-1C77FB2457F3}" srcOrd="0" destOrd="0" presId="urn:microsoft.com/office/officeart/2005/8/layout/matrix1"/>
    <dgm:cxn modelId="{7975F41B-D3F0-4465-9D74-8CE30D13F33F}" type="presOf" srcId="{1B86E54D-9F1F-4DAC-A0DB-9FFFE56EC62B}" destId="{3B22B9F0-71CD-44C0-A4BA-4011662C12F1}" srcOrd="0" destOrd="0" presId="urn:microsoft.com/office/officeart/2005/8/layout/matrix1"/>
    <dgm:cxn modelId="{514ED927-F334-42CF-BD07-EFB7FAD020E1}" srcId="{4C838C09-1A5E-4552-A44B-72581498695E}" destId="{3FAF3677-204E-44E2-A6FA-33F824FB2EED}" srcOrd="0" destOrd="0" parTransId="{EB61DE6F-FEB7-42A4-86C2-616B387E8CEE}" sibTransId="{6F9A3897-0A83-4985-BFDC-A28249B6CB45}"/>
    <dgm:cxn modelId="{764DDE2A-DB31-4E19-8999-AE0F5BBC53A2}" type="presOf" srcId="{326B9383-2F84-4CCA-8950-E349B780E614}" destId="{A0A8CDAC-B6B0-4144-9BEC-75C1E8CF89C3}" srcOrd="0" destOrd="0" presId="urn:microsoft.com/office/officeart/2005/8/layout/matrix1"/>
    <dgm:cxn modelId="{5C1FD331-148E-466F-9794-FC3CAA01FC51}" srcId="{3FAF3677-204E-44E2-A6FA-33F824FB2EED}" destId="{326B9383-2F84-4CCA-8950-E349B780E614}" srcOrd="3" destOrd="0" parTransId="{F5CF5BA9-007E-4166-9F68-1E3CEAE519B5}" sibTransId="{696157FE-0A76-477D-8D1B-CCC520C9C05F}"/>
    <dgm:cxn modelId="{97A69540-714E-4492-ACFC-EEF560560D77}" type="presOf" srcId="{781A7C4A-DF4F-4283-AE3C-B81E62B14E31}" destId="{3A801B01-92DF-4C12-BCCC-EFD35FB7D223}" srcOrd="1" destOrd="0" presId="urn:microsoft.com/office/officeart/2005/8/layout/matrix1"/>
    <dgm:cxn modelId="{1B260446-06FB-4301-BB02-4581518F51EA}" type="presOf" srcId="{4C838C09-1A5E-4552-A44B-72581498695E}" destId="{B0E19DBB-32EF-4ACA-BEE6-750EA0718D57}" srcOrd="0" destOrd="0" presId="urn:microsoft.com/office/officeart/2005/8/layout/matrix1"/>
    <dgm:cxn modelId="{6A66666A-5C22-447F-983A-BA2BDB6CFDA9}" type="presOf" srcId="{1B86E54D-9F1F-4DAC-A0DB-9FFFE56EC62B}" destId="{34B4EC96-5CCD-4CF7-B901-95B6EB51FCE1}" srcOrd="1" destOrd="0" presId="urn:microsoft.com/office/officeart/2005/8/layout/matrix1"/>
    <dgm:cxn modelId="{24379D4B-7853-4D4E-ACAD-643A6425EA77}" type="presOf" srcId="{88C75CA8-E66A-4AB5-BCF5-ABD97336B6B8}" destId="{8A2CE410-2EDC-4DD2-9BFF-46A93259976F}" srcOrd="0" destOrd="0" presId="urn:microsoft.com/office/officeart/2005/8/layout/matrix1"/>
    <dgm:cxn modelId="{97D1C182-250E-4020-BE2C-689D420DD56A}" type="presOf" srcId="{3FAF3677-204E-44E2-A6FA-33F824FB2EED}" destId="{781114B2-8798-4574-9C8A-6721D93D5A03}" srcOrd="0" destOrd="0" presId="urn:microsoft.com/office/officeart/2005/8/layout/matrix1"/>
    <dgm:cxn modelId="{B4D094A3-8C1B-4EE2-B968-2E5B55CFAE54}" srcId="{3FAF3677-204E-44E2-A6FA-33F824FB2EED}" destId="{88C75CA8-E66A-4AB5-BCF5-ABD97336B6B8}" srcOrd="1" destOrd="0" parTransId="{5FCFDFDB-2140-4245-B037-478D5A49D94C}" sibTransId="{41C70430-E733-47EA-B37C-6DF4A535A6FB}"/>
    <dgm:cxn modelId="{C6CBE4A3-E833-4638-AADE-9F88E35D97DE}" type="presOf" srcId="{326B9383-2F84-4CCA-8950-E349B780E614}" destId="{5F9BB9F0-EB53-4B1E-A1D5-F2F5E650FC9F}" srcOrd="1" destOrd="0" presId="urn:microsoft.com/office/officeart/2005/8/layout/matrix1"/>
    <dgm:cxn modelId="{33B98AC4-353F-4F71-9027-F551466B673B}" srcId="{3FAF3677-204E-44E2-A6FA-33F824FB2EED}" destId="{1B86E54D-9F1F-4DAC-A0DB-9FFFE56EC62B}" srcOrd="0" destOrd="0" parTransId="{B042A2C5-67F2-4830-A360-A213272ED2A6}" sibTransId="{115A3C54-3181-4A0F-A2E5-5980E9673132}"/>
    <dgm:cxn modelId="{759D1DD5-23A9-417C-B310-0786F2F0F67F}" srcId="{3FAF3677-204E-44E2-A6FA-33F824FB2EED}" destId="{781A7C4A-DF4F-4283-AE3C-B81E62B14E31}" srcOrd="2" destOrd="0" parTransId="{7B351D84-26EC-4F5E-8F8E-A6C3D320082F}" sibTransId="{A05F7354-4C30-4040-99C5-763148433D2F}"/>
    <dgm:cxn modelId="{3EA911FB-86DC-4B6E-96B6-53FD837BB9C8}" type="presParOf" srcId="{B0E19DBB-32EF-4ACA-BEE6-750EA0718D57}" destId="{D6427FE9-2DE6-414F-B290-F86A378D1EF2}" srcOrd="0" destOrd="0" presId="urn:microsoft.com/office/officeart/2005/8/layout/matrix1"/>
    <dgm:cxn modelId="{E5B51413-C6D1-4312-B2BC-D9149ED437FE}" type="presParOf" srcId="{D6427FE9-2DE6-414F-B290-F86A378D1EF2}" destId="{3B22B9F0-71CD-44C0-A4BA-4011662C12F1}" srcOrd="0" destOrd="0" presId="urn:microsoft.com/office/officeart/2005/8/layout/matrix1"/>
    <dgm:cxn modelId="{7481627C-3936-4753-BD24-08D7C5C43CF4}" type="presParOf" srcId="{D6427FE9-2DE6-414F-B290-F86A378D1EF2}" destId="{34B4EC96-5CCD-4CF7-B901-95B6EB51FCE1}" srcOrd="1" destOrd="0" presId="urn:microsoft.com/office/officeart/2005/8/layout/matrix1"/>
    <dgm:cxn modelId="{A285202F-25AE-4A1B-81BB-CDAAD18DEDFD}" type="presParOf" srcId="{D6427FE9-2DE6-414F-B290-F86A378D1EF2}" destId="{8A2CE410-2EDC-4DD2-9BFF-46A93259976F}" srcOrd="2" destOrd="0" presId="urn:microsoft.com/office/officeart/2005/8/layout/matrix1"/>
    <dgm:cxn modelId="{607E9FD6-7B5A-4CE6-86A3-20E590630C19}" type="presParOf" srcId="{D6427FE9-2DE6-414F-B290-F86A378D1EF2}" destId="{70C1AEAA-3129-4CD9-9659-3E6585FC4A9F}" srcOrd="3" destOrd="0" presId="urn:microsoft.com/office/officeart/2005/8/layout/matrix1"/>
    <dgm:cxn modelId="{872455FD-1735-4714-A379-214FFD233647}" type="presParOf" srcId="{D6427FE9-2DE6-414F-B290-F86A378D1EF2}" destId="{A3E0E8DF-A7A4-4D8A-BD48-1C77FB2457F3}" srcOrd="4" destOrd="0" presId="urn:microsoft.com/office/officeart/2005/8/layout/matrix1"/>
    <dgm:cxn modelId="{8437DDC1-1E59-4FD7-B628-3241946AB24B}" type="presParOf" srcId="{D6427FE9-2DE6-414F-B290-F86A378D1EF2}" destId="{3A801B01-92DF-4C12-BCCC-EFD35FB7D223}" srcOrd="5" destOrd="0" presId="urn:microsoft.com/office/officeart/2005/8/layout/matrix1"/>
    <dgm:cxn modelId="{B935235F-6971-4EE9-AF34-5D146AC18FA9}" type="presParOf" srcId="{D6427FE9-2DE6-414F-B290-F86A378D1EF2}" destId="{A0A8CDAC-B6B0-4144-9BEC-75C1E8CF89C3}" srcOrd="6" destOrd="0" presId="urn:microsoft.com/office/officeart/2005/8/layout/matrix1"/>
    <dgm:cxn modelId="{1000610D-3595-40DD-A982-CC33A553AF4D}" type="presParOf" srcId="{D6427FE9-2DE6-414F-B290-F86A378D1EF2}" destId="{5F9BB9F0-EB53-4B1E-A1D5-F2F5E650FC9F}" srcOrd="7" destOrd="0" presId="urn:microsoft.com/office/officeart/2005/8/layout/matrix1"/>
    <dgm:cxn modelId="{57BE02D6-38FB-47D6-AFE2-C5E5C9783999}" type="presParOf" srcId="{B0E19DBB-32EF-4ACA-BEE6-750EA0718D57}" destId="{781114B2-8798-4574-9C8A-6721D93D5A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838C09-1A5E-4552-A44B-72581498695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3FAF3677-204E-44E2-A6FA-33F824FB2EED}">
      <dgm:prSet phldrT="[Texte]"/>
      <dgm:spPr/>
      <dgm:t>
        <a:bodyPr/>
        <a:lstStyle/>
        <a:p>
          <a:r>
            <a:rPr lang="fr-CH" b="1" dirty="0"/>
            <a:t>Situation</a:t>
          </a:r>
          <a:r>
            <a:rPr lang="fr-CH" dirty="0"/>
            <a:t> :</a:t>
          </a:r>
        </a:p>
      </dgm:t>
    </dgm:pt>
    <dgm:pt modelId="{EB61DE6F-FEB7-42A4-86C2-616B387E8CEE}" type="parTrans" cxnId="{514ED927-F334-42CF-BD07-EFB7FAD020E1}">
      <dgm:prSet/>
      <dgm:spPr/>
      <dgm:t>
        <a:bodyPr/>
        <a:lstStyle/>
        <a:p>
          <a:endParaRPr lang="fr-CH"/>
        </a:p>
      </dgm:t>
    </dgm:pt>
    <dgm:pt modelId="{6F9A3897-0A83-4985-BFDC-A28249B6CB45}" type="sibTrans" cxnId="{514ED927-F334-42CF-BD07-EFB7FAD020E1}">
      <dgm:prSet/>
      <dgm:spPr/>
      <dgm:t>
        <a:bodyPr/>
        <a:lstStyle/>
        <a:p>
          <a:endParaRPr lang="fr-CH"/>
        </a:p>
      </dgm:t>
    </dgm:pt>
    <dgm:pt modelId="{1B86E54D-9F1F-4DAC-A0DB-9FFFE56EC62B}">
      <dgm:prSet phldrT="[Texte]"/>
      <dgm:spPr/>
      <dgm:t>
        <a:bodyPr/>
        <a:lstStyle/>
        <a:p>
          <a:r>
            <a:rPr lang="fr-CH" b="1" dirty="0"/>
            <a:t>POLICIER</a:t>
          </a:r>
        </a:p>
        <a:p>
          <a:r>
            <a:rPr lang="fr-CH" dirty="0"/>
            <a:t>Action : </a:t>
          </a:r>
        </a:p>
        <a:p>
          <a:r>
            <a:rPr lang="fr-CH" dirty="0"/>
            <a:t>Avantages :</a:t>
          </a:r>
        </a:p>
        <a:p>
          <a:r>
            <a:rPr lang="fr-CH" dirty="0"/>
            <a:t>Limites :</a:t>
          </a:r>
        </a:p>
      </dgm:t>
    </dgm:pt>
    <dgm:pt modelId="{B042A2C5-67F2-4830-A360-A213272ED2A6}" type="parTrans" cxnId="{33B98AC4-353F-4F71-9027-F551466B673B}">
      <dgm:prSet/>
      <dgm:spPr/>
      <dgm:t>
        <a:bodyPr/>
        <a:lstStyle/>
        <a:p>
          <a:endParaRPr lang="fr-CH"/>
        </a:p>
      </dgm:t>
    </dgm:pt>
    <dgm:pt modelId="{115A3C54-3181-4A0F-A2E5-5980E9673132}" type="sibTrans" cxnId="{33B98AC4-353F-4F71-9027-F551466B673B}">
      <dgm:prSet/>
      <dgm:spPr/>
      <dgm:t>
        <a:bodyPr/>
        <a:lstStyle/>
        <a:p>
          <a:endParaRPr lang="fr-CH"/>
        </a:p>
      </dgm:t>
    </dgm:pt>
    <dgm:pt modelId="{88C75CA8-E66A-4AB5-BCF5-ABD97336B6B8}">
      <dgm:prSet phldrT="[Texte]"/>
      <dgm:spPr/>
      <dgm:t>
        <a:bodyPr/>
        <a:lstStyle/>
        <a:p>
          <a:r>
            <a:rPr lang="fr-CH" b="1" dirty="0"/>
            <a:t>SAUVEUR</a:t>
          </a:r>
        </a:p>
        <a:p>
          <a:r>
            <a:rPr lang="fr-CH" dirty="0"/>
            <a:t>Action :</a:t>
          </a:r>
        </a:p>
        <a:p>
          <a:r>
            <a:rPr lang="fr-CH" dirty="0"/>
            <a:t>Avantages :</a:t>
          </a:r>
        </a:p>
        <a:p>
          <a:r>
            <a:rPr lang="fr-CH" dirty="0"/>
            <a:t>Limites :</a:t>
          </a:r>
        </a:p>
      </dgm:t>
    </dgm:pt>
    <dgm:pt modelId="{5FCFDFDB-2140-4245-B037-478D5A49D94C}" type="parTrans" cxnId="{B4D094A3-8C1B-4EE2-B968-2E5B55CFAE54}">
      <dgm:prSet/>
      <dgm:spPr/>
      <dgm:t>
        <a:bodyPr/>
        <a:lstStyle/>
        <a:p>
          <a:endParaRPr lang="fr-CH"/>
        </a:p>
      </dgm:t>
    </dgm:pt>
    <dgm:pt modelId="{41C70430-E733-47EA-B37C-6DF4A535A6FB}" type="sibTrans" cxnId="{B4D094A3-8C1B-4EE2-B968-2E5B55CFAE54}">
      <dgm:prSet/>
      <dgm:spPr/>
      <dgm:t>
        <a:bodyPr/>
        <a:lstStyle/>
        <a:p>
          <a:endParaRPr lang="fr-CH"/>
        </a:p>
      </dgm:t>
    </dgm:pt>
    <dgm:pt modelId="{781A7C4A-DF4F-4283-AE3C-B81E62B14E31}">
      <dgm:prSet phldrT="[Texte]"/>
      <dgm:spPr/>
      <dgm:t>
        <a:bodyPr/>
        <a:lstStyle/>
        <a:p>
          <a:r>
            <a:rPr lang="fr-CH" b="1" dirty="0"/>
            <a:t>MILITANT</a:t>
          </a:r>
        </a:p>
        <a:p>
          <a:r>
            <a:rPr lang="fr-CH" dirty="0"/>
            <a:t>Action :</a:t>
          </a:r>
        </a:p>
        <a:p>
          <a:r>
            <a:rPr lang="fr-CH" dirty="0"/>
            <a:t>Avantages :</a:t>
          </a:r>
        </a:p>
        <a:p>
          <a:r>
            <a:rPr lang="fr-CH" dirty="0"/>
            <a:t>Limites :</a:t>
          </a:r>
        </a:p>
      </dgm:t>
    </dgm:pt>
    <dgm:pt modelId="{7B351D84-26EC-4F5E-8F8E-A6C3D320082F}" type="parTrans" cxnId="{759D1DD5-23A9-417C-B310-0786F2F0F67F}">
      <dgm:prSet/>
      <dgm:spPr/>
      <dgm:t>
        <a:bodyPr/>
        <a:lstStyle/>
        <a:p>
          <a:endParaRPr lang="fr-CH"/>
        </a:p>
      </dgm:t>
    </dgm:pt>
    <dgm:pt modelId="{A05F7354-4C30-4040-99C5-763148433D2F}" type="sibTrans" cxnId="{759D1DD5-23A9-417C-B310-0786F2F0F67F}">
      <dgm:prSet/>
      <dgm:spPr/>
      <dgm:t>
        <a:bodyPr/>
        <a:lstStyle/>
        <a:p>
          <a:endParaRPr lang="fr-CH"/>
        </a:p>
      </dgm:t>
    </dgm:pt>
    <dgm:pt modelId="{326B9383-2F84-4CCA-8950-E349B780E614}">
      <dgm:prSet phldrT="[Texte]"/>
      <dgm:spPr/>
      <dgm:t>
        <a:bodyPr/>
        <a:lstStyle/>
        <a:p>
          <a:r>
            <a:rPr lang="fr-CH" b="1" dirty="0"/>
            <a:t>PASSEUR</a:t>
          </a:r>
        </a:p>
        <a:p>
          <a:r>
            <a:rPr lang="fr-CH" dirty="0"/>
            <a:t>Action :</a:t>
          </a:r>
        </a:p>
        <a:p>
          <a:r>
            <a:rPr lang="fr-CH" dirty="0"/>
            <a:t>Avantages :</a:t>
          </a:r>
        </a:p>
        <a:p>
          <a:r>
            <a:rPr lang="fr-CH" dirty="0"/>
            <a:t>Limites :</a:t>
          </a:r>
        </a:p>
      </dgm:t>
    </dgm:pt>
    <dgm:pt modelId="{F5CF5BA9-007E-4166-9F68-1E3CEAE519B5}" type="parTrans" cxnId="{5C1FD331-148E-466F-9794-FC3CAA01FC51}">
      <dgm:prSet/>
      <dgm:spPr/>
      <dgm:t>
        <a:bodyPr/>
        <a:lstStyle/>
        <a:p>
          <a:endParaRPr lang="fr-CH"/>
        </a:p>
      </dgm:t>
    </dgm:pt>
    <dgm:pt modelId="{696157FE-0A76-477D-8D1B-CCC520C9C05F}" type="sibTrans" cxnId="{5C1FD331-148E-466F-9794-FC3CAA01FC51}">
      <dgm:prSet/>
      <dgm:spPr/>
      <dgm:t>
        <a:bodyPr/>
        <a:lstStyle/>
        <a:p>
          <a:endParaRPr lang="fr-CH"/>
        </a:p>
      </dgm:t>
    </dgm:pt>
    <dgm:pt modelId="{B0E19DBB-32EF-4ACA-BEE6-750EA0718D57}" type="pres">
      <dgm:prSet presAssocID="{4C838C09-1A5E-4552-A44B-72581498695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6427FE9-2DE6-414F-B290-F86A378D1EF2}" type="pres">
      <dgm:prSet presAssocID="{4C838C09-1A5E-4552-A44B-72581498695E}" presName="matrix" presStyleCnt="0"/>
      <dgm:spPr/>
    </dgm:pt>
    <dgm:pt modelId="{3B22B9F0-71CD-44C0-A4BA-4011662C12F1}" type="pres">
      <dgm:prSet presAssocID="{4C838C09-1A5E-4552-A44B-72581498695E}" presName="tile1" presStyleLbl="node1" presStyleIdx="0" presStyleCnt="4"/>
      <dgm:spPr/>
    </dgm:pt>
    <dgm:pt modelId="{34B4EC96-5CCD-4CF7-B901-95B6EB51FCE1}" type="pres">
      <dgm:prSet presAssocID="{4C838C09-1A5E-4552-A44B-72581498695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A2CE410-2EDC-4DD2-9BFF-46A93259976F}" type="pres">
      <dgm:prSet presAssocID="{4C838C09-1A5E-4552-A44B-72581498695E}" presName="tile2" presStyleLbl="node1" presStyleIdx="1" presStyleCnt="4"/>
      <dgm:spPr/>
    </dgm:pt>
    <dgm:pt modelId="{70C1AEAA-3129-4CD9-9659-3E6585FC4A9F}" type="pres">
      <dgm:prSet presAssocID="{4C838C09-1A5E-4552-A44B-72581498695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3E0E8DF-A7A4-4D8A-BD48-1C77FB2457F3}" type="pres">
      <dgm:prSet presAssocID="{4C838C09-1A5E-4552-A44B-72581498695E}" presName="tile3" presStyleLbl="node1" presStyleIdx="2" presStyleCnt="4"/>
      <dgm:spPr/>
    </dgm:pt>
    <dgm:pt modelId="{3A801B01-92DF-4C12-BCCC-EFD35FB7D223}" type="pres">
      <dgm:prSet presAssocID="{4C838C09-1A5E-4552-A44B-72581498695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0A8CDAC-B6B0-4144-9BEC-75C1E8CF89C3}" type="pres">
      <dgm:prSet presAssocID="{4C838C09-1A5E-4552-A44B-72581498695E}" presName="tile4" presStyleLbl="node1" presStyleIdx="3" presStyleCnt="4"/>
      <dgm:spPr/>
    </dgm:pt>
    <dgm:pt modelId="{5F9BB9F0-EB53-4B1E-A1D5-F2F5E650FC9F}" type="pres">
      <dgm:prSet presAssocID="{4C838C09-1A5E-4552-A44B-72581498695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81114B2-8798-4574-9C8A-6721D93D5A03}" type="pres">
      <dgm:prSet presAssocID="{4C838C09-1A5E-4552-A44B-72581498695E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4E808704-3124-48DF-898E-002A7CFA8367}" type="presOf" srcId="{88C75CA8-E66A-4AB5-BCF5-ABD97336B6B8}" destId="{70C1AEAA-3129-4CD9-9659-3E6585FC4A9F}" srcOrd="1" destOrd="0" presId="urn:microsoft.com/office/officeart/2005/8/layout/matrix1"/>
    <dgm:cxn modelId="{AB812607-9B44-45D4-B358-0F1BB174F749}" type="presOf" srcId="{781A7C4A-DF4F-4283-AE3C-B81E62B14E31}" destId="{A3E0E8DF-A7A4-4D8A-BD48-1C77FB2457F3}" srcOrd="0" destOrd="0" presId="urn:microsoft.com/office/officeart/2005/8/layout/matrix1"/>
    <dgm:cxn modelId="{7975F41B-D3F0-4465-9D74-8CE30D13F33F}" type="presOf" srcId="{1B86E54D-9F1F-4DAC-A0DB-9FFFE56EC62B}" destId="{3B22B9F0-71CD-44C0-A4BA-4011662C12F1}" srcOrd="0" destOrd="0" presId="urn:microsoft.com/office/officeart/2005/8/layout/matrix1"/>
    <dgm:cxn modelId="{514ED927-F334-42CF-BD07-EFB7FAD020E1}" srcId="{4C838C09-1A5E-4552-A44B-72581498695E}" destId="{3FAF3677-204E-44E2-A6FA-33F824FB2EED}" srcOrd="0" destOrd="0" parTransId="{EB61DE6F-FEB7-42A4-86C2-616B387E8CEE}" sibTransId="{6F9A3897-0A83-4985-BFDC-A28249B6CB45}"/>
    <dgm:cxn modelId="{764DDE2A-DB31-4E19-8999-AE0F5BBC53A2}" type="presOf" srcId="{326B9383-2F84-4CCA-8950-E349B780E614}" destId="{A0A8CDAC-B6B0-4144-9BEC-75C1E8CF89C3}" srcOrd="0" destOrd="0" presId="urn:microsoft.com/office/officeart/2005/8/layout/matrix1"/>
    <dgm:cxn modelId="{5C1FD331-148E-466F-9794-FC3CAA01FC51}" srcId="{3FAF3677-204E-44E2-A6FA-33F824FB2EED}" destId="{326B9383-2F84-4CCA-8950-E349B780E614}" srcOrd="3" destOrd="0" parTransId="{F5CF5BA9-007E-4166-9F68-1E3CEAE519B5}" sibTransId="{696157FE-0A76-477D-8D1B-CCC520C9C05F}"/>
    <dgm:cxn modelId="{97A69540-714E-4492-ACFC-EEF560560D77}" type="presOf" srcId="{781A7C4A-DF4F-4283-AE3C-B81E62B14E31}" destId="{3A801B01-92DF-4C12-BCCC-EFD35FB7D223}" srcOrd="1" destOrd="0" presId="urn:microsoft.com/office/officeart/2005/8/layout/matrix1"/>
    <dgm:cxn modelId="{1B260446-06FB-4301-BB02-4581518F51EA}" type="presOf" srcId="{4C838C09-1A5E-4552-A44B-72581498695E}" destId="{B0E19DBB-32EF-4ACA-BEE6-750EA0718D57}" srcOrd="0" destOrd="0" presId="urn:microsoft.com/office/officeart/2005/8/layout/matrix1"/>
    <dgm:cxn modelId="{6A66666A-5C22-447F-983A-BA2BDB6CFDA9}" type="presOf" srcId="{1B86E54D-9F1F-4DAC-A0DB-9FFFE56EC62B}" destId="{34B4EC96-5CCD-4CF7-B901-95B6EB51FCE1}" srcOrd="1" destOrd="0" presId="urn:microsoft.com/office/officeart/2005/8/layout/matrix1"/>
    <dgm:cxn modelId="{24379D4B-7853-4D4E-ACAD-643A6425EA77}" type="presOf" srcId="{88C75CA8-E66A-4AB5-BCF5-ABD97336B6B8}" destId="{8A2CE410-2EDC-4DD2-9BFF-46A93259976F}" srcOrd="0" destOrd="0" presId="urn:microsoft.com/office/officeart/2005/8/layout/matrix1"/>
    <dgm:cxn modelId="{97D1C182-250E-4020-BE2C-689D420DD56A}" type="presOf" srcId="{3FAF3677-204E-44E2-A6FA-33F824FB2EED}" destId="{781114B2-8798-4574-9C8A-6721D93D5A03}" srcOrd="0" destOrd="0" presId="urn:microsoft.com/office/officeart/2005/8/layout/matrix1"/>
    <dgm:cxn modelId="{B4D094A3-8C1B-4EE2-B968-2E5B55CFAE54}" srcId="{3FAF3677-204E-44E2-A6FA-33F824FB2EED}" destId="{88C75CA8-E66A-4AB5-BCF5-ABD97336B6B8}" srcOrd="1" destOrd="0" parTransId="{5FCFDFDB-2140-4245-B037-478D5A49D94C}" sibTransId="{41C70430-E733-47EA-B37C-6DF4A535A6FB}"/>
    <dgm:cxn modelId="{C6CBE4A3-E833-4638-AADE-9F88E35D97DE}" type="presOf" srcId="{326B9383-2F84-4CCA-8950-E349B780E614}" destId="{5F9BB9F0-EB53-4B1E-A1D5-F2F5E650FC9F}" srcOrd="1" destOrd="0" presId="urn:microsoft.com/office/officeart/2005/8/layout/matrix1"/>
    <dgm:cxn modelId="{33B98AC4-353F-4F71-9027-F551466B673B}" srcId="{3FAF3677-204E-44E2-A6FA-33F824FB2EED}" destId="{1B86E54D-9F1F-4DAC-A0DB-9FFFE56EC62B}" srcOrd="0" destOrd="0" parTransId="{B042A2C5-67F2-4830-A360-A213272ED2A6}" sibTransId="{115A3C54-3181-4A0F-A2E5-5980E9673132}"/>
    <dgm:cxn modelId="{759D1DD5-23A9-417C-B310-0786F2F0F67F}" srcId="{3FAF3677-204E-44E2-A6FA-33F824FB2EED}" destId="{781A7C4A-DF4F-4283-AE3C-B81E62B14E31}" srcOrd="2" destOrd="0" parTransId="{7B351D84-26EC-4F5E-8F8E-A6C3D320082F}" sibTransId="{A05F7354-4C30-4040-99C5-763148433D2F}"/>
    <dgm:cxn modelId="{3EA911FB-86DC-4B6E-96B6-53FD837BB9C8}" type="presParOf" srcId="{B0E19DBB-32EF-4ACA-BEE6-750EA0718D57}" destId="{D6427FE9-2DE6-414F-B290-F86A378D1EF2}" srcOrd="0" destOrd="0" presId="urn:microsoft.com/office/officeart/2005/8/layout/matrix1"/>
    <dgm:cxn modelId="{E5B51413-C6D1-4312-B2BC-D9149ED437FE}" type="presParOf" srcId="{D6427FE9-2DE6-414F-B290-F86A378D1EF2}" destId="{3B22B9F0-71CD-44C0-A4BA-4011662C12F1}" srcOrd="0" destOrd="0" presId="urn:microsoft.com/office/officeart/2005/8/layout/matrix1"/>
    <dgm:cxn modelId="{7481627C-3936-4753-BD24-08D7C5C43CF4}" type="presParOf" srcId="{D6427FE9-2DE6-414F-B290-F86A378D1EF2}" destId="{34B4EC96-5CCD-4CF7-B901-95B6EB51FCE1}" srcOrd="1" destOrd="0" presId="urn:microsoft.com/office/officeart/2005/8/layout/matrix1"/>
    <dgm:cxn modelId="{A285202F-25AE-4A1B-81BB-CDAAD18DEDFD}" type="presParOf" srcId="{D6427FE9-2DE6-414F-B290-F86A378D1EF2}" destId="{8A2CE410-2EDC-4DD2-9BFF-46A93259976F}" srcOrd="2" destOrd="0" presId="urn:microsoft.com/office/officeart/2005/8/layout/matrix1"/>
    <dgm:cxn modelId="{607E9FD6-7B5A-4CE6-86A3-20E590630C19}" type="presParOf" srcId="{D6427FE9-2DE6-414F-B290-F86A378D1EF2}" destId="{70C1AEAA-3129-4CD9-9659-3E6585FC4A9F}" srcOrd="3" destOrd="0" presId="urn:microsoft.com/office/officeart/2005/8/layout/matrix1"/>
    <dgm:cxn modelId="{872455FD-1735-4714-A379-214FFD233647}" type="presParOf" srcId="{D6427FE9-2DE6-414F-B290-F86A378D1EF2}" destId="{A3E0E8DF-A7A4-4D8A-BD48-1C77FB2457F3}" srcOrd="4" destOrd="0" presId="urn:microsoft.com/office/officeart/2005/8/layout/matrix1"/>
    <dgm:cxn modelId="{8437DDC1-1E59-4FD7-B628-3241946AB24B}" type="presParOf" srcId="{D6427FE9-2DE6-414F-B290-F86A378D1EF2}" destId="{3A801B01-92DF-4C12-BCCC-EFD35FB7D223}" srcOrd="5" destOrd="0" presId="urn:microsoft.com/office/officeart/2005/8/layout/matrix1"/>
    <dgm:cxn modelId="{B935235F-6971-4EE9-AF34-5D146AC18FA9}" type="presParOf" srcId="{D6427FE9-2DE6-414F-B290-F86A378D1EF2}" destId="{A0A8CDAC-B6B0-4144-9BEC-75C1E8CF89C3}" srcOrd="6" destOrd="0" presId="urn:microsoft.com/office/officeart/2005/8/layout/matrix1"/>
    <dgm:cxn modelId="{1000610D-3595-40DD-A982-CC33A553AF4D}" type="presParOf" srcId="{D6427FE9-2DE6-414F-B290-F86A378D1EF2}" destId="{5F9BB9F0-EB53-4B1E-A1D5-F2F5E650FC9F}" srcOrd="7" destOrd="0" presId="urn:microsoft.com/office/officeart/2005/8/layout/matrix1"/>
    <dgm:cxn modelId="{57BE02D6-38FB-47D6-AFE2-C5E5C9783999}" type="presParOf" srcId="{B0E19DBB-32EF-4ACA-BEE6-750EA0718D57}" destId="{781114B2-8798-4574-9C8A-6721D93D5A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2B9F0-71CD-44C0-A4BA-4011662C12F1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POLICIER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Action : rappeler fermement les règles, sanctions si non-respect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Avantages : cadre clair, respect immédiat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Limites : relation basée sur le contrôle, risque de conflit ou de retrait</a:t>
          </a:r>
        </a:p>
      </dsp:txBody>
      <dsp:txXfrm rot="5400000">
        <a:off x="-1" y="1"/>
        <a:ext cx="4064000" cy="2032000"/>
      </dsp:txXfrm>
    </dsp:sp>
    <dsp:sp modelId="{8A2CE410-2EDC-4DD2-9BFF-46A93259976F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SAUVEUR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Action : ranger à la place d’Alex ou insister en l’aidant beaucoup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Avantages : la tâche est faite, apaisement immédiat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Limites : infantilisation, Alex ne développe pas sa responsabilité</a:t>
          </a:r>
        </a:p>
      </dsp:txBody>
      <dsp:txXfrm>
        <a:off x="4064000" y="0"/>
        <a:ext cx="4064000" cy="2032000"/>
      </dsp:txXfrm>
    </dsp:sp>
    <dsp:sp modelId="{A3E0E8DF-A7A4-4D8A-BD48-1C77FB2457F3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MILITANT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Action : dénoncer le manque de moyens éducatifs ou d’espaces adaptés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Avantages : prise en compte du contexte structurel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Limites : éloigne de la gestion immédiate de la situation, peu aidant pour Alex</a:t>
          </a:r>
        </a:p>
      </dsp:txBody>
      <dsp:txXfrm rot="10800000">
        <a:off x="0" y="3386666"/>
        <a:ext cx="4064000" cy="2032000"/>
      </dsp:txXfrm>
    </dsp:sp>
    <dsp:sp modelId="{A0A8CDAC-B6B0-4144-9BEC-75C1E8CF89C3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PASSEUR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Action : discuter avec Alex des raisons de son refus, chercher une stratégie adaptée (ex. rôle attribué, renforcement positif…)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Avantages : Alex reprend une part active, développe son pouvoir d’agir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Limites : demande du temps et de la négociation</a:t>
          </a:r>
        </a:p>
      </dsp:txBody>
      <dsp:txXfrm rot="-5400000">
        <a:off x="4063999" y="3386666"/>
        <a:ext cx="4064000" cy="2032000"/>
      </dsp:txXfrm>
    </dsp:sp>
    <dsp:sp modelId="{781114B2-8798-4574-9C8A-6721D93D5A03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b="1" kern="1200" dirty="0"/>
            <a:t>Situation</a:t>
          </a:r>
          <a:r>
            <a:rPr lang="fr-CH" sz="1400" kern="1200" dirty="0"/>
            <a:t> : Alex, ,8 ans, refuse de ranger après les activités</a:t>
          </a:r>
        </a:p>
      </dsp:txBody>
      <dsp:txXfrm>
        <a:off x="2910928" y="2098129"/>
        <a:ext cx="2306142" cy="1222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2B9F0-71CD-44C0-A4BA-4011662C12F1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b="1" kern="1200" dirty="0"/>
            <a:t>POLICIER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Action : rappeler les règles. Dossier complet la procédure se poursuit. Dossier est incomplet la demande est bloquée.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Avantages : cadre clair. Efficacité pour l’AS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Limites : relation basée sur le contrôle. Mme K peut se fâcher ou ne plus revenir et ne pas recourir à la prestation à laquelle elle a droit</a:t>
          </a:r>
        </a:p>
      </dsp:txBody>
      <dsp:txXfrm rot="5400000">
        <a:off x="-1" y="1"/>
        <a:ext cx="4064000" cy="2032000"/>
      </dsp:txXfrm>
    </dsp:sp>
    <dsp:sp modelId="{8A2CE410-2EDC-4DD2-9BFF-46A93259976F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b="1" kern="1200" dirty="0"/>
            <a:t>SAUVEUR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Action : donner à signer une autorisation pour la caisse maladie pour leur demander l’envoi du document.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Avantages : le dossier est complet. La procédure peut se poursuivre.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Limites : infantilisation , l’incapacité de Mme K est soulignée. Epuisement pour l’AS à long terme possible</a:t>
          </a:r>
        </a:p>
      </dsp:txBody>
      <dsp:txXfrm>
        <a:off x="4064000" y="0"/>
        <a:ext cx="4064000" cy="2032000"/>
      </dsp:txXfrm>
    </dsp:sp>
    <dsp:sp modelId="{A3E0E8DF-A7A4-4D8A-BD48-1C77FB2457F3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b="1" kern="1200" dirty="0"/>
            <a:t>MILITANT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Action : dénoncer la complexité du système et les nombreuses exigences de la hiérarchie.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Avantages : prise en compte du contexte structurel et ne pas mettre toute la responsabilité de la faute  sur Mme K.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Limites : pas de solution concrète immédiate individuelle</a:t>
          </a:r>
        </a:p>
      </dsp:txBody>
      <dsp:txXfrm rot="10800000">
        <a:off x="0" y="3386666"/>
        <a:ext cx="4064000" cy="2032000"/>
      </dsp:txXfrm>
    </dsp:sp>
    <dsp:sp modelId="{A0A8CDAC-B6B0-4144-9BEC-75C1E8CF89C3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b="1" kern="1200" dirty="0"/>
            <a:t>PASSEUR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Action : négocier avec Mme K. Pourquoi c’est difficile d’obtenir ce document? Je ne sais pas où il est . Chez mon mari que je viens de quitter. Je vais trop mal pour appeler la caisse maladie. Comment voulez-vous procéder? Je ne sais pas. Voulez-vous qu’on appelle ensemble la caisse maladie ou voulez-vous passer à leur bureau?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Avantages : participe à  l’élaboration d’une solution et sort de l’impuissance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 dirty="0"/>
            <a:t>Limites : perte de contrôle pour l’assistante sociale et  plus de temps</a:t>
          </a:r>
        </a:p>
      </dsp:txBody>
      <dsp:txXfrm rot="-5400000">
        <a:off x="4063999" y="3386666"/>
        <a:ext cx="4064000" cy="2032000"/>
      </dsp:txXfrm>
    </dsp:sp>
    <dsp:sp modelId="{781114B2-8798-4574-9C8A-6721D93D5A03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b="1" kern="1200" dirty="0"/>
            <a:t>Situation</a:t>
          </a:r>
          <a:r>
            <a:rPr lang="fr-CH" sz="1100" kern="1200" dirty="0"/>
            <a:t> : Mme K vient sans la police de la caisse maladie à son rendez-vous pour une demande d’aide sociale.</a:t>
          </a:r>
        </a:p>
      </dsp:txBody>
      <dsp:txXfrm>
        <a:off x="2910928" y="2098129"/>
        <a:ext cx="2306142" cy="1222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2B9F0-71CD-44C0-A4BA-4011662C12F1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b="1" kern="1200" dirty="0"/>
            <a:t>POLICIER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Action :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Avantages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Limites :</a:t>
          </a:r>
        </a:p>
      </dsp:txBody>
      <dsp:txXfrm rot="5400000">
        <a:off x="-1" y="1"/>
        <a:ext cx="4064000" cy="2032000"/>
      </dsp:txXfrm>
    </dsp:sp>
    <dsp:sp modelId="{8A2CE410-2EDC-4DD2-9BFF-46A93259976F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b="1" kern="1200" dirty="0"/>
            <a:t>SAUVEUR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Action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Avantages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Limites :</a:t>
          </a:r>
        </a:p>
      </dsp:txBody>
      <dsp:txXfrm>
        <a:off x="4064000" y="0"/>
        <a:ext cx="4064000" cy="2032000"/>
      </dsp:txXfrm>
    </dsp:sp>
    <dsp:sp modelId="{A3E0E8DF-A7A4-4D8A-BD48-1C77FB2457F3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b="1" kern="1200" dirty="0"/>
            <a:t>MILITANT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Action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Avantages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Limites :</a:t>
          </a:r>
        </a:p>
      </dsp:txBody>
      <dsp:txXfrm rot="10800000">
        <a:off x="0" y="3386666"/>
        <a:ext cx="4064000" cy="2032000"/>
      </dsp:txXfrm>
    </dsp:sp>
    <dsp:sp modelId="{A0A8CDAC-B6B0-4144-9BEC-75C1E8CF89C3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b="1" kern="1200" dirty="0"/>
            <a:t>PASSEUR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Action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Avantages 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kern="1200" dirty="0"/>
            <a:t>Limites :</a:t>
          </a:r>
        </a:p>
      </dsp:txBody>
      <dsp:txXfrm rot="-5400000">
        <a:off x="4063999" y="3386666"/>
        <a:ext cx="4064000" cy="2032000"/>
      </dsp:txXfrm>
    </dsp:sp>
    <dsp:sp modelId="{781114B2-8798-4574-9C8A-6721D93D5A03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300" b="1" kern="1200" dirty="0"/>
            <a:t>Situation</a:t>
          </a:r>
          <a:r>
            <a:rPr lang="fr-CH" sz="2300" kern="1200" dirty="0"/>
            <a:t> :</a:t>
          </a:r>
        </a:p>
      </dsp:txBody>
      <dsp:txXfrm>
        <a:off x="2910928" y="2098129"/>
        <a:ext cx="2306142" cy="1222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854F45-A738-5D5F-2038-836FBFF78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F871D3-BFA6-F245-BD46-83F33A733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374F60-BF31-44FC-1216-F1A097EC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4D8705-E8A8-5262-CC44-D3B08F8F3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1E5B8-8569-A62D-C25C-5044392D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6190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2859E-712E-833D-727C-A9D77861E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AFBEDB-3126-B9AA-FB3D-598FCBD10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A0380-360B-C037-CA68-90FE93684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88E76F-05C2-08C1-E4AF-E89FA29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B39F1B-F362-E98D-78EE-276BB15E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611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49625E-84AB-8A2D-A728-62A41C91F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E43862-C9FE-88DD-621E-367E54C87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52573D-F592-DF5A-7DA9-276CFB83E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C35FCA-5712-C7A1-F8DB-FF2C2AA0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DA5973-4CBF-F2DA-6E5B-7EF668D8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1158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FD6FE-5E19-5A7A-A650-650F1695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405ADF-B831-65A5-8B2B-E779183D3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85DF6F-0AA5-7A58-E7A9-0325516D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327AF-B823-06F9-62B2-6F0DDFCB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441193-73E4-AEB4-E479-B6A73FD0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104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878A79-F1CF-A994-7723-89FC0176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C41D37-1E65-A428-680B-986F522D5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2E168D-AB49-655E-4DEF-6D840994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C6D755-41A7-EA45-FD35-50B2DFB44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AEDA1C-2CDB-F910-768C-22E1833C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855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1531E-6EF8-77B7-335C-240084FC0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701733-F0A0-C571-BD03-B91EDAA244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F7BBBD-7BCA-4AE1-5C73-EDAA1F766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0FA846-F430-746F-744E-522644465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42DEFB-D91C-5DA5-4850-142206292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7246FF-C6E9-43E3-1067-34287E39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2964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8DB33-83F5-75B3-4465-BB261554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52B4B0-EFC4-58F8-C38D-085ECC4A3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BBBEC8-B579-02EE-8880-2F3414E40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D7A002-F1D2-1679-6F75-A3DD87FB7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25D81A-5BF8-A114-C9E7-C26CB312F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BDC66C7-EF66-3CF9-96EC-485447E51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D66552-BBB0-8EDA-B988-5E6AFA49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2BCF9D-1D5E-AA69-0D33-0043996C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24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0C1846-4D6B-84D1-D8D9-8BC7944E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672253-F16B-72D0-4647-58072100D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2E58AE-DB6D-49AE-D300-66E99CA3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FD6820-76AE-B423-622E-A3886BB6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134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FD5ACF-05EC-1821-901B-0B8639DB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1219E2-7469-3132-2C9B-5FAEB3F5F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057EAD-F951-9980-ACF6-44ED9D60D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454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DEDDD2-5E42-1804-D0EA-1970FABD4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3C402A-025D-B5A9-F094-5FAA8DFB8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D0CC66-4C50-FD51-75BB-8BC48E093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4986B4-9C1E-9380-3BFE-86B5C1463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BDE047-3826-1DD9-7CE4-BC722C90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3F9AE5-A211-495E-1C2C-2CCE5BCB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7146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26781-8540-0901-06EE-793DC83E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24AEC0A-F48F-11C9-AFD7-41B21551F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3906E32-C922-87C4-43EF-75B7B29BB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FC476A-A049-1059-B21E-4FF8D9124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5CF9E3-4EDC-7A96-8D81-D06E961F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6880DF-A0C8-47EB-6CF8-9214D868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8385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957C82-1F96-94DA-1BA0-16267E358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30A81D-73C0-6B69-2597-C2FA74065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D0473C-E4CF-9491-F091-2AEF895D9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1509F-4C94-4888-86B1-1324C4F899B2}" type="datetimeFigureOut">
              <a:rPr lang="fr-CH" smtClean="0"/>
              <a:t>14.10.2025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2FFD65-C5A6-98CA-26A3-C42CA17CC3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4425B-D037-ACD4-6C5C-4456B42EC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B94F0C-7549-4848-A7A1-885FB0DB0AF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0311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421AA6-AA07-BC0C-D97F-37B2F366FB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Exercice Postures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D92355-96B6-4C97-C4E4-22D43CD54F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Veuillez télécharger le document sur votre ordinateur et l’enregistrer </a:t>
            </a:r>
            <a:r>
              <a:rPr lang="fr-CH" b="1" dirty="0"/>
              <a:t>en notant le no de votre groupe svp</a:t>
            </a:r>
          </a:p>
        </p:txBody>
      </p:sp>
    </p:spTree>
    <p:extLst>
      <p:ext uri="{BB962C8B-B14F-4D97-AF65-F5344CB8AC3E}">
        <p14:creationId xmlns:p14="http://schemas.microsoft.com/office/powerpoint/2010/main" val="159867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CD351EAD-9BDD-0A4C-E84F-78DEC382E0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788142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36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CF995-656D-8674-ADD2-DBA717691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56F4589D-03F6-A484-9AF8-4B40EDC4EB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54701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0495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98541-D838-2000-DF8A-EC0D87696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3E78E4E1-9E37-850E-543D-AF5FD08A7E09}"/>
              </a:ext>
            </a:extLst>
          </p:cNvPr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07243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Office PowerPoint</Application>
  <PresentationFormat>Grand écran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Thème Office</vt:lpstr>
      <vt:lpstr>Exercice Postures</vt:lpstr>
      <vt:lpstr>Présentation PowerPoint</vt:lpstr>
      <vt:lpstr>Présentation PowerPoint</vt:lpstr>
      <vt:lpstr>Présentation PowerPoint</vt:lpstr>
    </vt:vector>
  </TitlesOfParts>
  <Company>HES-SO Valais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Mélanie</dc:creator>
  <cp:lastModifiedBy>Peter Mélanie</cp:lastModifiedBy>
  <cp:revision>3</cp:revision>
  <cp:lastPrinted>2025-10-09T11:21:57Z</cp:lastPrinted>
  <dcterms:created xsi:type="dcterms:W3CDTF">2025-09-23T08:23:03Z</dcterms:created>
  <dcterms:modified xsi:type="dcterms:W3CDTF">2025-10-14T07:39:36Z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